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63"/>
  </p:notesMasterIdLst>
  <p:handoutMasterIdLst>
    <p:handoutMasterId r:id="rId64"/>
  </p:handoutMasterIdLst>
  <p:sldIdLst>
    <p:sldId id="316" r:id="rId2"/>
    <p:sldId id="378" r:id="rId3"/>
    <p:sldId id="379" r:id="rId4"/>
    <p:sldId id="318" r:id="rId5"/>
    <p:sldId id="322" r:id="rId6"/>
    <p:sldId id="323" r:id="rId7"/>
    <p:sldId id="340" r:id="rId8"/>
    <p:sldId id="325" r:id="rId9"/>
    <p:sldId id="387" r:id="rId10"/>
    <p:sldId id="380" r:id="rId11"/>
    <p:sldId id="326" r:id="rId12"/>
    <p:sldId id="327" r:id="rId13"/>
    <p:sldId id="328" r:id="rId14"/>
    <p:sldId id="329" r:id="rId15"/>
    <p:sldId id="330" r:id="rId16"/>
    <p:sldId id="331" r:id="rId17"/>
    <p:sldId id="332" r:id="rId18"/>
    <p:sldId id="333" r:id="rId19"/>
    <p:sldId id="334" r:id="rId20"/>
    <p:sldId id="381" r:id="rId21"/>
    <p:sldId id="335" r:id="rId22"/>
    <p:sldId id="336" r:id="rId23"/>
    <p:sldId id="337" r:id="rId24"/>
    <p:sldId id="339" r:id="rId25"/>
    <p:sldId id="341" r:id="rId26"/>
    <p:sldId id="382" r:id="rId27"/>
    <p:sldId id="342" r:id="rId28"/>
    <p:sldId id="343" r:id="rId29"/>
    <p:sldId id="344" r:id="rId30"/>
    <p:sldId id="345" r:id="rId31"/>
    <p:sldId id="346" r:id="rId32"/>
    <p:sldId id="347" r:id="rId33"/>
    <p:sldId id="383" r:id="rId34"/>
    <p:sldId id="348" r:id="rId35"/>
    <p:sldId id="349" r:id="rId36"/>
    <p:sldId id="350" r:id="rId37"/>
    <p:sldId id="351" r:id="rId38"/>
    <p:sldId id="352" r:id="rId39"/>
    <p:sldId id="353" r:id="rId40"/>
    <p:sldId id="354" r:id="rId41"/>
    <p:sldId id="355" r:id="rId42"/>
    <p:sldId id="356" r:id="rId43"/>
    <p:sldId id="384"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85" r:id="rId60"/>
    <p:sldId id="386" r:id="rId61"/>
    <p:sldId id="388"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1DEFA"/>
    <a:srgbClr val="A7A7A7"/>
    <a:srgbClr val="D3D3D3"/>
    <a:srgbClr val="7F0101"/>
    <a:srgbClr val="60BDC4"/>
    <a:srgbClr val="B4CFDC"/>
    <a:srgbClr val="C9D4DC"/>
    <a:srgbClr val="0A01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94" d="100"/>
          <a:sy n="94" d="100"/>
        </p:scale>
        <p:origin x="-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7072"/>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DE1F0ED1-6937-604C-8718-91DC245AC467}"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CA887004-6815-2945-A027-6FC3BFAED3BD}"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latin typeface="Helvetica"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26"/>
          <p:cNvSpPr>
            <a:spLocks noGrp="1" noRot="1" noChangeAspect="1" noChangeArrowheads="1" noTextEdit="1"/>
          </p:cNvSpPr>
          <p:nvPr>
            <p:ph type="sldImg"/>
          </p:nvPr>
        </p:nvSpPr>
        <p:spPr>
          <a:ln/>
        </p:spPr>
      </p:sp>
      <p:sp>
        <p:nvSpPr>
          <p:cNvPr id="58371"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a:ln/>
        </p:spPr>
      </p:sp>
      <p:sp>
        <p:nvSpPr>
          <p:cNvPr id="62467" name="Rectangle 1027"/>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a:noFill/>
          <a:ln/>
        </p:spPr>
        <p:txBody>
          <a:bodyPr/>
          <a:lstStyle/>
          <a:p>
            <a:pPr eaLnBrk="1" hangingPunct="1"/>
            <a:r>
              <a:rPr lang="en-US">
                <a:latin typeface="Times" charset="0"/>
                <a:ea typeface="ＭＳ Ｐゴシック" charset="-128"/>
                <a:cs typeface="ＭＳ Ｐゴシック" charset="-128"/>
              </a:rPr>
              <a:t>The horizontal lines denote the backtracking points.</a:t>
            </a:r>
          </a:p>
          <a:p>
            <a:pPr eaLnBrk="1" hangingPunct="1"/>
            <a:r>
              <a:rPr lang="en-US">
                <a:latin typeface="Times" charset="0"/>
                <a:ea typeface="ＭＳ Ｐゴシック" charset="-128"/>
                <a:cs typeface="ＭＳ Ｐゴシック" charset="-128"/>
              </a:rPr>
              <a:t>Whenever a token cannot be read, or input is left, then we must backtrack to an alternative rule.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a:spcBef>
                <a:spcPct val="0"/>
              </a:spcBef>
            </a:pPr>
            <a:r>
              <a:rPr lang="en-US" sz="2000">
                <a:latin typeface="Helvetica" charset="0"/>
                <a:ea typeface="ＭＳ Ｐゴシック" charset="-128"/>
                <a:cs typeface="ＭＳ Ｐゴシック" charset="-128"/>
              </a:rPr>
              <a:t>NB: </a:t>
            </a:r>
            <a:r>
              <a:rPr lang="en-US" sz="2000" i="1">
                <a:latin typeface="Helvetica" charset="0"/>
                <a:ea typeface="ＭＳ Ｐゴシック" charset="-128"/>
                <a:cs typeface="ＭＳ Ｐゴシック" charset="-128"/>
              </a:rPr>
              <a:t>This</a:t>
            </a:r>
            <a:r>
              <a:rPr lang="en-US" sz="2000">
                <a:latin typeface="Helvetica" charset="0"/>
                <a:ea typeface="ＭＳ Ｐゴシック" charset="-128"/>
                <a:cs typeface="ＭＳ Ｐゴシック" charset="-128"/>
              </a:rPr>
              <a:t> </a:t>
            </a:r>
            <a:r>
              <a:rPr lang="en-US" sz="2000" i="1">
                <a:latin typeface="Helvetica" charset="0"/>
                <a:ea typeface="ＭＳ Ｐゴシック" charset="-128"/>
                <a:cs typeface="ＭＳ Ｐゴシック" charset="-128"/>
              </a:rPr>
              <a:t>grammar</a:t>
            </a:r>
            <a:r>
              <a:rPr lang="en-US" sz="2000">
                <a:latin typeface="Helvetica" charset="0"/>
                <a:ea typeface="ＭＳ Ｐゴシック" charset="-128"/>
                <a:cs typeface="ＭＳ Ｐゴシック" charset="-128"/>
              </a:rPr>
              <a:t> </a:t>
            </a:r>
            <a:r>
              <a:rPr lang="en-US" sz="2000" i="1">
                <a:latin typeface="Helvetica" charset="0"/>
                <a:ea typeface="ＭＳ Ｐゴシック" charset="-128"/>
                <a:cs typeface="ＭＳ Ｐゴシック" charset="-128"/>
              </a:rPr>
              <a:t>is</a:t>
            </a:r>
            <a:r>
              <a:rPr lang="en-US" sz="2000">
                <a:latin typeface="Helvetica" charset="0"/>
                <a:ea typeface="ＭＳ Ｐゴシック" charset="-128"/>
                <a:cs typeface="ＭＳ Ｐゴシック" charset="-128"/>
              </a:rPr>
              <a:t> </a:t>
            </a:r>
            <a:r>
              <a:rPr lang="en-US" sz="2000" i="1">
                <a:latin typeface="Helvetica" charset="0"/>
                <a:ea typeface="ＭＳ Ｐゴシック" charset="-128"/>
                <a:cs typeface="ＭＳ Ｐゴシック" charset="-128"/>
              </a:rPr>
              <a:t>right-associative.</a:t>
            </a:r>
          </a:p>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98307"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FOLLOW(A) must be disjoint from FIRST(aj), else we do not know whether  to go to aj or to take ai and skip to what follows.</a:t>
            </a:r>
          </a:p>
        </p:txBody>
      </p:sp>
      <p:sp>
        <p:nvSpPr>
          <p:cNvPr id="98308" name="Slide Number Placeholder 3"/>
          <p:cNvSpPr>
            <a:spLocks noGrp="1"/>
          </p:cNvSpPr>
          <p:nvPr>
            <p:ph type="sldNum" sz="quarter" idx="5"/>
          </p:nvPr>
        </p:nvSpPr>
        <p:spPr>
          <a:noFill/>
        </p:spPr>
        <p:txBody>
          <a:bodyPr/>
          <a:lstStyle/>
          <a:p>
            <a:fld id="{8B1786A6-730B-D149-B939-774C2F456D25}" type="slidenum">
              <a:rPr lang="en-US" smtClean="0"/>
              <a:pPr/>
              <a:t>53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NB: Fix, as before, is to put priority on &lt;stmt</a:t>
            </a:r>
            <a:r>
              <a:rPr lang="en-US" smtClean="0">
                <a:latin typeface="Times" charset="0"/>
                <a:ea typeface="ＭＳ Ｐゴシック" charset="-128"/>
                <a:cs typeface="ＭＳ Ｐゴシック" charset="-128"/>
                <a:sym typeface="Symbol" charset="2"/>
              </a:rPr>
              <a:t>´</a:t>
            </a:r>
            <a:r>
              <a:rPr lang="en-US" smtClean="0">
                <a:latin typeface="Times" charset="0"/>
                <a:ea typeface="ＭＳ Ｐゴシック" charset="-128"/>
                <a:cs typeface="ＭＳ Ｐゴシック" charset="-128"/>
              </a:rPr>
              <a:t>&gt; ::= </a:t>
            </a:r>
            <a:r>
              <a:rPr lang="en-US" smtClean="0">
                <a:latin typeface="Courier" charset="0"/>
                <a:ea typeface="Courier" charset="0"/>
                <a:cs typeface="Courier" charset="0"/>
              </a:rPr>
              <a:t>else </a:t>
            </a:r>
            <a:r>
              <a:rPr lang="en-US" smtClean="0">
                <a:latin typeface="Times" charset="0"/>
                <a:ea typeface="ＭＳ Ｐゴシック" charset="-128"/>
                <a:cs typeface="ＭＳ Ｐゴシック" charset="-128"/>
              </a:rPr>
              <a:t>&lt;stmt&gt;  to associate else with closest previous then.</a:t>
            </a:r>
          </a:p>
        </p:txBody>
      </p:sp>
      <p:sp>
        <p:nvSpPr>
          <p:cNvPr id="103428" name="Slide Number Placeholder 3"/>
          <p:cNvSpPr>
            <a:spLocks noGrp="1"/>
          </p:cNvSpPr>
          <p:nvPr>
            <p:ph type="sldNum" sz="quarter" idx="5"/>
          </p:nvPr>
        </p:nvSpPr>
        <p:spPr>
          <a:noFill/>
        </p:spPr>
        <p:txBody>
          <a:bodyPr/>
          <a:lstStyle/>
          <a:p>
            <a:fld id="{F84A73EB-BCE4-3A46-8053-B7413B734B58}" type="slidenum">
              <a:rPr lang="en-US" smtClean="0"/>
              <a:pPr/>
              <a:t>57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a:ln/>
        </p:spPr>
      </p:sp>
      <p:sp>
        <p:nvSpPr>
          <p:cNvPr id="105475"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NB: popping the terminal means we matched it – since it wasn’t really there, in effect we have inserted it</a:t>
            </a:r>
          </a:p>
        </p:txBody>
      </p:sp>
      <p:sp>
        <p:nvSpPr>
          <p:cNvPr id="105476" name="Slide Number Placeholder 3"/>
          <p:cNvSpPr>
            <a:spLocks noGrp="1"/>
          </p:cNvSpPr>
          <p:nvPr>
            <p:ph type="sldNum" sz="quarter" idx="5"/>
          </p:nvPr>
        </p:nvSpPr>
        <p:spPr>
          <a:noFill/>
        </p:spPr>
        <p:txBody>
          <a:bodyPr/>
          <a:lstStyle/>
          <a:p>
            <a:fld id="{352D9745-20DA-6F4F-8A08-65A91EA8C51B}" type="slidenum">
              <a:rPr lang="en-US" smtClean="0"/>
              <a:pPr/>
              <a:t>58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33AED68-BED8-814F-8359-2B973FE8B4BE}" type="slidenum">
              <a:rPr lang="en-US">
                <a:ea typeface="ＭＳ Ｐゴシック" charset="-128"/>
                <a:cs typeface="ＭＳ Ｐゴシック" charset="-128"/>
              </a:rPr>
              <a:pPr/>
              <a:t>61</a:t>
            </a:fld>
            <a:endParaRPr lang="en-US">
              <a:ea typeface="ＭＳ Ｐゴシック" charset="-128"/>
              <a:cs typeface="ＭＳ Ｐゴシック" charset="-128"/>
            </a:endParaRPr>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z="1000">
                <a:latin typeface="Times" charset="0"/>
                <a:ea typeface="ＭＳ Ｐゴシック" charset="-128"/>
                <a:cs typeface="ＭＳ Ｐゴシック" charset="-128"/>
              </a:rPr>
              <a:t>This describes simple expressions over numbers and identifiers.</a:t>
            </a:r>
          </a:p>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a:latin typeface="Helvetica" charset="0"/>
                <a:ea typeface="ＭＳ Ｐゴシック" charset="-128"/>
                <a:cs typeface="ＭＳ Ｐゴシック" charset="-128"/>
              </a:rPr>
              <a:t>Syntactic analysis is complicated enough: grammar for C has around 200 productions.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endParaRPr lang="en-US"/>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endParaRPr lang="de-DE">
              <a:latin typeface="Times"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endParaRPr lang="de-DE">
              <a:solidFill>
                <a:srgbClr val="BED3EA"/>
              </a:solidFill>
              <a:latin typeface="Times"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a:t>Click to edit Master subtitle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r>
              <a:rPr lang="en-US"/>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r>
              <a:rPr lang="en-US"/>
              <a:t>Parsing</a:t>
            </a:r>
            <a:endParaRPr lang="de-CH"/>
          </a:p>
        </p:txBody>
      </p:sp>
      <p:sp>
        <p:nvSpPr>
          <p:cNvPr id="10"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C4AE55FE-1AFE-F34E-80F2-5DBDB62C3EFC}" type="slidenum">
              <a:rPr lang="de-CH"/>
              <a:pPr/>
              <a:t>‹#›</a:t>
            </a:fld>
            <a:endParaRPr lang="de-CH" sz="1400">
              <a:latin typeface="Time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Parsing</a:t>
            </a:r>
            <a:endParaRPr lang="de-CH"/>
          </a:p>
        </p:txBody>
      </p:sp>
      <p:sp>
        <p:nvSpPr>
          <p:cNvPr id="6" name="Rectangle 8"/>
          <p:cNvSpPr>
            <a:spLocks noGrp="1" noChangeArrowheads="1"/>
          </p:cNvSpPr>
          <p:nvPr>
            <p:ph type="sldNum" sz="quarter" idx="12"/>
          </p:nvPr>
        </p:nvSpPr>
        <p:spPr/>
        <p:txBody>
          <a:bodyPr/>
          <a:lstStyle>
            <a:lvl1pPr>
              <a:defRPr/>
            </a:lvl1pPr>
          </a:lstStyle>
          <a:p>
            <a:r>
              <a:rPr lang="de-CH"/>
              <a:t>3.</a:t>
            </a:r>
            <a:fld id="{1CD604F2-CDC5-4F4B-A3FC-D422D4686F12}" type="slidenum">
              <a:rPr lang="de-CH"/>
              <a:pPr/>
              <a:t>‹#›</a:t>
            </a:fld>
            <a:endParaRPr lang="de-CH" sz="1400">
              <a:solidFill>
                <a:srgbClr val="7E7E7E"/>
              </a:solidFill>
              <a:latin typeface="Time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888" y="554038"/>
            <a:ext cx="2017712"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54038"/>
            <a:ext cx="5900738"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p:txBody>
          <a:bodyPr/>
          <a:lstStyle>
            <a:lvl1pPr>
              <a:defRPr/>
            </a:lvl1pPr>
          </a:lstStyle>
          <a:p>
            <a:r>
              <a:rPr lang="en-US"/>
              <a:t>Parsing</a:t>
            </a:r>
            <a:endParaRPr lang="de-CH"/>
          </a:p>
        </p:txBody>
      </p:sp>
      <p:sp>
        <p:nvSpPr>
          <p:cNvPr id="6" name="Rectangle 8"/>
          <p:cNvSpPr>
            <a:spLocks noGrp="1" noChangeArrowheads="1"/>
          </p:cNvSpPr>
          <p:nvPr>
            <p:ph type="sldNum" sz="quarter" idx="12"/>
          </p:nvPr>
        </p:nvSpPr>
        <p:spPr/>
        <p:txBody>
          <a:bodyPr/>
          <a:lstStyle>
            <a:lvl1pPr>
              <a:defRPr/>
            </a:lvl1pPr>
          </a:lstStyle>
          <a:p>
            <a:r>
              <a:rPr lang="de-CH"/>
              <a:t>3.</a:t>
            </a:r>
            <a:fld id="{F7A7ADF8-3723-2A42-9679-5D1E5F3A32FD}" type="slidenum">
              <a:rPr lang="de-CH"/>
              <a:pPr/>
              <a:t>‹#›</a:t>
            </a:fld>
            <a:endParaRPr lang="de-CH" sz="1400">
              <a:solidFill>
                <a:srgbClr val="7E7E7E"/>
              </a:solidFill>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Parsing</a:t>
            </a:r>
            <a:endParaRPr lang="de-CH"/>
          </a:p>
        </p:txBody>
      </p:sp>
      <p:sp>
        <p:nvSpPr>
          <p:cNvPr id="6" name="Rectangle 8"/>
          <p:cNvSpPr>
            <a:spLocks noGrp="1" noChangeArrowheads="1"/>
          </p:cNvSpPr>
          <p:nvPr>
            <p:ph type="sldNum" sz="quarter" idx="12"/>
          </p:nvPr>
        </p:nvSpPr>
        <p:spPr>
          <a:ln/>
        </p:spPr>
        <p:txBody>
          <a:bodyPr/>
          <a:lstStyle>
            <a:lvl1pPr>
              <a:defRPr/>
            </a:lvl1pPr>
          </a:lstStyle>
          <a:p>
            <a:fld id="{EFCA57CD-DDE7-E749-BF51-41DB9E3457AC}" type="slidenum">
              <a:rPr lang="de-CH"/>
              <a:pPr/>
              <a:t>‹#›</a:t>
            </a:fld>
            <a:endParaRPr lang="de-CH" sz="1400">
              <a:solidFill>
                <a:srgbClr val="7E7E7E"/>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Parsing</a:t>
            </a:r>
            <a:endParaRPr lang="de-CH"/>
          </a:p>
        </p:txBody>
      </p:sp>
      <p:sp>
        <p:nvSpPr>
          <p:cNvPr id="6" name="Rectangle 8"/>
          <p:cNvSpPr>
            <a:spLocks noGrp="1" noChangeArrowheads="1"/>
          </p:cNvSpPr>
          <p:nvPr>
            <p:ph type="sldNum" sz="quarter" idx="12"/>
          </p:nvPr>
        </p:nvSpPr>
        <p:spPr>
          <a:ln/>
        </p:spPr>
        <p:txBody>
          <a:bodyPr/>
          <a:lstStyle>
            <a:lvl1pPr>
              <a:defRPr/>
            </a:lvl1pPr>
          </a:lstStyle>
          <a:p>
            <a:fld id="{DCB84E53-DAE6-274C-A0AC-039CF393FBEC}" type="slidenum">
              <a:rPr lang="de-CH"/>
              <a:pPr/>
              <a:t>‹#›</a:t>
            </a:fld>
            <a:endParaRPr lang="de-CH" sz="1400">
              <a:solidFill>
                <a:srgbClr val="7E7E7E"/>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r>
              <a:rPr lang="en-US"/>
              <a:t>Parsing</a:t>
            </a:r>
            <a:endParaRPr lang="de-CH"/>
          </a:p>
        </p:txBody>
      </p:sp>
      <p:sp>
        <p:nvSpPr>
          <p:cNvPr id="7" name="Rectangle 8"/>
          <p:cNvSpPr>
            <a:spLocks noGrp="1" noChangeArrowheads="1"/>
          </p:cNvSpPr>
          <p:nvPr>
            <p:ph type="sldNum" sz="quarter" idx="12"/>
          </p:nvPr>
        </p:nvSpPr>
        <p:spPr>
          <a:ln/>
        </p:spPr>
        <p:txBody>
          <a:bodyPr/>
          <a:lstStyle>
            <a:lvl1pPr>
              <a:defRPr/>
            </a:lvl1pPr>
          </a:lstStyle>
          <a:p>
            <a:fld id="{71524C9F-D84E-D04E-BA39-59CE890DEF1C}" type="slidenum">
              <a:rPr lang="de-CH"/>
              <a:pPr/>
              <a:t>‹#›</a:t>
            </a:fld>
            <a:endParaRPr lang="de-CH" sz="1400">
              <a:solidFill>
                <a:srgbClr val="7E7E7E"/>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8" name="Rectangle 7"/>
          <p:cNvSpPr>
            <a:spLocks noGrp="1" noChangeArrowheads="1"/>
          </p:cNvSpPr>
          <p:nvPr>
            <p:ph type="ftr" sz="quarter" idx="11"/>
          </p:nvPr>
        </p:nvSpPr>
        <p:spPr>
          <a:ln/>
        </p:spPr>
        <p:txBody>
          <a:bodyPr/>
          <a:lstStyle>
            <a:lvl1pPr>
              <a:defRPr/>
            </a:lvl1pPr>
          </a:lstStyle>
          <a:p>
            <a:r>
              <a:rPr lang="en-US"/>
              <a:t>Parsing</a:t>
            </a:r>
            <a:endParaRPr lang="de-CH"/>
          </a:p>
        </p:txBody>
      </p:sp>
      <p:sp>
        <p:nvSpPr>
          <p:cNvPr id="9" name="Rectangle 8"/>
          <p:cNvSpPr>
            <a:spLocks noGrp="1" noChangeArrowheads="1"/>
          </p:cNvSpPr>
          <p:nvPr>
            <p:ph type="sldNum" sz="quarter" idx="12"/>
          </p:nvPr>
        </p:nvSpPr>
        <p:spPr>
          <a:ln/>
        </p:spPr>
        <p:txBody>
          <a:bodyPr/>
          <a:lstStyle>
            <a:lvl1pPr>
              <a:defRPr/>
            </a:lvl1pPr>
          </a:lstStyle>
          <a:p>
            <a:fld id="{9C20D140-E5CF-454B-838A-8DA775C24940}" type="slidenum">
              <a:rPr lang="de-CH"/>
              <a:pPr/>
              <a:t>‹#›</a:t>
            </a:fld>
            <a:endParaRPr lang="de-CH" sz="1400">
              <a:solidFill>
                <a:srgbClr val="7E7E7E"/>
              </a:solidFill>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r>
              <a:rPr lang="en-US"/>
              <a:t>Parsing</a:t>
            </a:r>
            <a:endParaRPr lang="de-CH"/>
          </a:p>
        </p:txBody>
      </p:sp>
      <p:sp>
        <p:nvSpPr>
          <p:cNvPr id="5" name="Rectangle 8"/>
          <p:cNvSpPr>
            <a:spLocks noGrp="1" noChangeArrowheads="1"/>
          </p:cNvSpPr>
          <p:nvPr>
            <p:ph type="sldNum" sz="quarter" idx="12"/>
          </p:nvPr>
        </p:nvSpPr>
        <p:spPr>
          <a:ln/>
        </p:spPr>
        <p:txBody>
          <a:bodyPr/>
          <a:lstStyle>
            <a:lvl1pPr>
              <a:defRPr/>
            </a:lvl1pPr>
          </a:lstStyle>
          <a:p>
            <a:fld id="{1DC79C5E-0724-9C40-B72C-76338DD0E3DC}" type="slidenum">
              <a:rPr lang="de-CH"/>
              <a:pPr/>
              <a:t>‹#›</a:t>
            </a:fld>
            <a:endParaRPr lang="de-CH" sz="1400">
              <a:solidFill>
                <a:srgbClr val="7E7E7E"/>
              </a:solidFill>
              <a:latin typeface="Time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r>
              <a:rPr lang="en-US"/>
              <a:t>Parsing</a:t>
            </a:r>
            <a:endParaRPr lang="de-CH"/>
          </a:p>
        </p:txBody>
      </p:sp>
      <p:sp>
        <p:nvSpPr>
          <p:cNvPr id="4" name="Rectangle 8"/>
          <p:cNvSpPr>
            <a:spLocks noGrp="1" noChangeArrowheads="1"/>
          </p:cNvSpPr>
          <p:nvPr>
            <p:ph type="sldNum" sz="quarter" idx="12"/>
          </p:nvPr>
        </p:nvSpPr>
        <p:spPr>
          <a:ln/>
        </p:spPr>
        <p:txBody>
          <a:bodyPr/>
          <a:lstStyle>
            <a:lvl1pPr>
              <a:defRPr/>
            </a:lvl1pPr>
          </a:lstStyle>
          <a:p>
            <a:fld id="{B62E7DED-B45D-DE4D-9E27-8D1222F05BAD}" type="slidenum">
              <a:rPr lang="de-CH"/>
              <a:pPr/>
              <a:t>‹#›</a:t>
            </a:fld>
            <a:endParaRPr lang="de-CH" sz="1400">
              <a:solidFill>
                <a:srgbClr val="7E7E7E"/>
              </a:solidFill>
              <a:latin typeface="Time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p:txBody>
          <a:bodyPr/>
          <a:lstStyle>
            <a:lvl1pPr>
              <a:defRPr/>
            </a:lvl1pPr>
          </a:lstStyle>
          <a:p>
            <a:r>
              <a:rPr lang="en-US"/>
              <a:t>Parsing</a:t>
            </a:r>
            <a:endParaRPr lang="de-CH"/>
          </a:p>
        </p:txBody>
      </p:sp>
      <p:sp>
        <p:nvSpPr>
          <p:cNvPr id="7" name="Rectangle 8"/>
          <p:cNvSpPr>
            <a:spLocks noGrp="1" noChangeArrowheads="1"/>
          </p:cNvSpPr>
          <p:nvPr>
            <p:ph type="sldNum" sz="quarter" idx="12"/>
          </p:nvPr>
        </p:nvSpPr>
        <p:spPr/>
        <p:txBody>
          <a:bodyPr/>
          <a:lstStyle>
            <a:lvl1pPr>
              <a:defRPr/>
            </a:lvl1pPr>
          </a:lstStyle>
          <a:p>
            <a:r>
              <a:rPr lang="de-CH"/>
              <a:t>3.</a:t>
            </a:r>
            <a:fld id="{692C40EE-5393-EA40-A4F5-B65F3C8A6E0A}" type="slidenum">
              <a:rPr lang="de-CH"/>
              <a:pPr/>
              <a:t>‹#›</a:t>
            </a:fld>
            <a:endParaRPr lang="de-CH" sz="1400">
              <a:solidFill>
                <a:srgbClr val="7E7E7E"/>
              </a:solidFill>
              <a:latin typeface="Time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p:txBody>
          <a:bodyPr/>
          <a:lstStyle>
            <a:lvl1pPr>
              <a:defRPr/>
            </a:lvl1pPr>
          </a:lstStyle>
          <a:p>
            <a:r>
              <a:rPr lang="en-US"/>
              <a:t>Parsing</a:t>
            </a:r>
            <a:endParaRPr lang="de-CH"/>
          </a:p>
        </p:txBody>
      </p:sp>
      <p:sp>
        <p:nvSpPr>
          <p:cNvPr id="7" name="Rectangle 8"/>
          <p:cNvSpPr>
            <a:spLocks noGrp="1" noChangeArrowheads="1"/>
          </p:cNvSpPr>
          <p:nvPr>
            <p:ph type="sldNum" sz="quarter" idx="12"/>
          </p:nvPr>
        </p:nvSpPr>
        <p:spPr/>
        <p:txBody>
          <a:bodyPr/>
          <a:lstStyle>
            <a:lvl1pPr>
              <a:defRPr/>
            </a:lvl1pPr>
          </a:lstStyle>
          <a:p>
            <a:r>
              <a:rPr lang="de-CH"/>
              <a:t>3.</a:t>
            </a:r>
            <a:fld id="{0776A2D0-9234-A940-81B4-9E242494587F}" type="slidenum">
              <a:rPr lang="de-CH"/>
              <a:pPr/>
              <a:t>‹#›</a:t>
            </a:fld>
            <a:endParaRPr lang="de-CH" sz="1400">
              <a:solidFill>
                <a:srgbClr val="7E7E7E"/>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endParaRPr lang="en-US"/>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endParaRPr lang="de-DE">
              <a:latin typeface="Times"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defRPr>
            </a:lvl1pPr>
          </a:lstStyle>
          <a:p>
            <a:r>
              <a:rPr lang="en-US"/>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defRPr>
            </a:lvl1pPr>
          </a:lstStyle>
          <a:p>
            <a:r>
              <a:rPr lang="en-US"/>
              <a:t>Parsing</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defRPr>
            </a:lvl1pPr>
          </a:lstStyle>
          <a:p>
            <a:fld id="{11918DE9-27FB-EE4D-A35B-45AE91F71444}" type="slidenum">
              <a:rPr lang="de-CH"/>
              <a:pPr/>
              <a:t>‹#›</a:t>
            </a:fld>
            <a:endParaRPr lang="de-CH" sz="1400">
              <a:solidFill>
                <a:srgbClr val="7E7E7E"/>
              </a:solidFill>
              <a:latin typeface="Times" charset="0"/>
            </a:endParaRPr>
          </a:p>
        </p:txBody>
      </p:sp>
    </p:spTree>
  </p:cSld>
  <p:clrMap bg1="lt1" tx1="dk1" bg2="lt2" tx2="dk2" accent1="accent1" accent2="accent2" accent3="accent3" accent4="accent4" accent5="accent5" accent6="accent6" hlink="hlink" folHlink="folHlink"/>
  <p:sldLayoutIdLst>
    <p:sldLayoutId id="2147483951" r:id="rId1"/>
    <p:sldLayoutId id="2147483945" r:id="rId2"/>
    <p:sldLayoutId id="2147483946" r:id="rId3"/>
    <p:sldLayoutId id="2147483947" r:id="rId4"/>
    <p:sldLayoutId id="2147483948" r:id="rId5"/>
    <p:sldLayoutId id="2147483949" r:id="rId6"/>
    <p:sldLayoutId id="2147483950" r:id="rId7"/>
    <p:sldLayoutId id="2147483952" r:id="rId8"/>
    <p:sldLayoutId id="2147483953" r:id="rId9"/>
    <p:sldLayoutId id="2147483954" r:id="rId10"/>
    <p:sldLayoutId id="2147483955" r:id="rId11"/>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2800" b="1">
          <a:solidFill>
            <a:srgbClr val="0A017F"/>
          </a:solidFill>
          <a:latin typeface="Helvetica" pitchFamily="-65" charset="0"/>
        </a:defRPr>
      </a:lvl6pPr>
      <a:lvl7pPr marL="914400" algn="l" rtl="0" fontAlgn="base">
        <a:lnSpc>
          <a:spcPct val="90000"/>
        </a:lnSpc>
        <a:spcBef>
          <a:spcPct val="0"/>
        </a:spcBef>
        <a:spcAft>
          <a:spcPct val="0"/>
        </a:spcAft>
        <a:defRPr sz="2800" b="1">
          <a:solidFill>
            <a:srgbClr val="0A017F"/>
          </a:solidFill>
          <a:latin typeface="Helvetica" pitchFamily="-65" charset="0"/>
        </a:defRPr>
      </a:lvl7pPr>
      <a:lvl8pPr marL="1371600" algn="l" rtl="0" fontAlgn="base">
        <a:lnSpc>
          <a:spcPct val="90000"/>
        </a:lnSpc>
        <a:spcBef>
          <a:spcPct val="0"/>
        </a:spcBef>
        <a:spcAft>
          <a:spcPct val="0"/>
        </a:spcAft>
        <a:defRPr sz="2800" b="1">
          <a:solidFill>
            <a:srgbClr val="0A017F"/>
          </a:solidFill>
          <a:latin typeface="Helvetica" pitchFamily="-65" charset="0"/>
        </a:defRPr>
      </a:lvl8pPr>
      <a:lvl9pPr marL="1828800" algn="l" rtl="0" fontAlgn="base">
        <a:lnSpc>
          <a:spcPct val="90000"/>
        </a:lnSpc>
        <a:spcBef>
          <a:spcPct val="0"/>
        </a:spcBef>
        <a:spcAft>
          <a:spcPct val="0"/>
        </a:spcAft>
        <a:defRPr sz="2800" b="1">
          <a:solidFill>
            <a:srgbClr val="0A017F"/>
          </a:solidFill>
          <a:latin typeface="Helvetica" pitchFamily="-65"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0"/>
        <a:buChar char="&gt;"/>
        <a:defRPr sz="2400">
          <a:solidFill>
            <a:srgbClr val="0A017F"/>
          </a:solidFill>
          <a:latin typeface="+mn-lt"/>
          <a:ea typeface="ＭＳ Ｐゴシック" pitchFamily="-65" charset="-128"/>
          <a:cs typeface="ＭＳ Ｐゴシック" pitchFamily="-65" charset="-128"/>
        </a:defRPr>
      </a:lvl1pPr>
      <a:lvl2pPr marL="838200" indent="-381000" algn="l" rtl="0" eaLnBrk="0" fontAlgn="base" hangingPunct="0">
        <a:lnSpc>
          <a:spcPct val="95000"/>
        </a:lnSpc>
        <a:spcBef>
          <a:spcPct val="20000"/>
        </a:spcBef>
        <a:spcAft>
          <a:spcPct val="0"/>
        </a:spcAft>
        <a:buFont typeface="Helvetica CE" charset="0"/>
        <a:buChar char="—"/>
        <a:defRPr sz="2000">
          <a:solidFill>
            <a:srgbClr val="0A017F"/>
          </a:solidFill>
          <a:latin typeface="+mn-lt"/>
          <a:ea typeface="ＭＳ Ｐゴシック" pitchFamily="-65" charset="-128"/>
        </a:defRPr>
      </a:lvl2pPr>
      <a:lvl3pPr marL="1295400" indent="-381000" algn="l" rtl="0" eaLnBrk="0" fontAlgn="base" hangingPunct="0">
        <a:lnSpc>
          <a:spcPct val="95000"/>
        </a:lnSpc>
        <a:spcBef>
          <a:spcPct val="20000"/>
        </a:spcBef>
        <a:spcAft>
          <a:spcPct val="0"/>
        </a:spcAft>
        <a:buSzPct val="85000"/>
        <a:buFont typeface="Helvetica CE" charset="0"/>
        <a:buChar char="–"/>
        <a:defRPr>
          <a:solidFill>
            <a:schemeClr val="tx1"/>
          </a:solidFill>
          <a:latin typeface="+mn-lt"/>
          <a:ea typeface="ＭＳ Ｐゴシック" pitchFamily="-65" charset="-128"/>
        </a:defRPr>
      </a:lvl3pPr>
      <a:lvl4pPr marL="1714500" indent="-381000" algn="l" rtl="0" eaLnBrk="0" fontAlgn="base" hangingPunct="0">
        <a:lnSpc>
          <a:spcPct val="95000"/>
        </a:lnSpc>
        <a:spcBef>
          <a:spcPct val="20000"/>
        </a:spcBef>
        <a:spcAft>
          <a:spcPct val="0"/>
        </a:spcAft>
        <a:buSzPct val="85000"/>
        <a:buFont typeface="Helvetica CE" charset="0"/>
        <a:buChar char="–"/>
        <a:defRPr>
          <a:solidFill>
            <a:srgbClr val="0A017F"/>
          </a:solidFill>
          <a:latin typeface="+mn-lt"/>
          <a:ea typeface="ＭＳ Ｐゴシック" pitchFamily="-65"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charset="0"/>
        <a:buChar char="–"/>
        <a:defRPr>
          <a:solidFill>
            <a:srgbClr val="0A017F"/>
          </a:solidFill>
          <a:latin typeface="+mn-lt"/>
          <a:ea typeface="ＭＳ Ｐゴシック" pitchFamily="-65" charset="-128"/>
        </a:defRPr>
      </a:lvl5pPr>
      <a:lvl6pPr marL="27432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6pPr>
      <a:lvl7pPr marL="32004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7pPr>
      <a:lvl8pPr marL="36576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8pPr>
      <a:lvl9pPr marL="41148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cla.edu/~palsberg/" TargetMode="External"/><Relationship Id="rId4" Type="http://schemas.openxmlformats.org/officeDocument/2006/relationships/hyperlink" Target="http://www.cs.purdue.edu/homes/hoski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9750" y="1654175"/>
            <a:ext cx="8299450" cy="1143000"/>
          </a:xfrm>
        </p:spPr>
        <p:txBody>
          <a:bodyPr/>
          <a:lstStyle/>
          <a:p>
            <a:pPr eaLnBrk="1" hangingPunct="1"/>
            <a:r>
              <a:rPr lang="en-US">
                <a:ea typeface="ＭＳ Ｐゴシック" charset="-128"/>
                <a:cs typeface="ＭＳ Ｐゴシック" charset="-128"/>
              </a:rPr>
              <a:t>3. Parsing</a:t>
            </a:r>
          </a:p>
        </p:txBody>
      </p:sp>
      <p:sp>
        <p:nvSpPr>
          <p:cNvPr id="15363" name="Rectangle 3"/>
          <p:cNvSpPr>
            <a:spLocks noGrp="1" noChangeArrowheads="1"/>
          </p:cNvSpPr>
          <p:nvPr>
            <p:ph type="subTitle" idx="1"/>
          </p:nvPr>
        </p:nvSpPr>
        <p:spPr/>
        <p:txBody>
          <a:bodyPr/>
          <a:lstStyle/>
          <a:p>
            <a:pPr eaLnBrk="1" hangingPunct="1"/>
            <a:r>
              <a:rPr lang="en-US">
                <a:ea typeface="ＭＳ Ｐゴシック" charset="-128"/>
                <a:cs typeface="ＭＳ Ｐゴシック" charset="-128"/>
              </a:rPr>
              <a:t>Prof. O. </a:t>
            </a:r>
            <a:r>
              <a:rPr lang="en-US" smtClean="0">
                <a:ea typeface="ＭＳ Ｐゴシック" charset="-128"/>
                <a:cs typeface="ＭＳ Ｐゴシック" charset="-128"/>
              </a:rPr>
              <a:t>Nierstrasz</a:t>
            </a:r>
            <a:endParaRPr lang="en-US">
              <a:ea typeface="ＭＳ Ｐゴシック" charset="-128"/>
              <a:cs typeface="ＭＳ Ｐゴシック" charset="-128"/>
            </a:endParaRPr>
          </a:p>
        </p:txBody>
      </p:sp>
      <p:sp>
        <p:nvSpPr>
          <p:cNvPr id="15364" name="Rectangle 4"/>
          <p:cNvSpPr>
            <a:spLocks noChangeArrowheads="1"/>
          </p:cNvSpPr>
          <p:nvPr/>
        </p:nvSpPr>
        <p:spPr bwMode="auto">
          <a:xfrm>
            <a:off x="533400" y="5334000"/>
            <a:ext cx="4876800" cy="831850"/>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a:t>Thanks to Jens Palsberg and Tony Hosking for their kind permission to reuse and adapt the CS132 and CS502 lecture notes.</a:t>
            </a:r>
          </a:p>
          <a:p>
            <a:r>
              <a:rPr lang="en-US" sz="1200" u="sng">
                <a:solidFill>
                  <a:srgbClr val="0005DF"/>
                </a:solidFill>
                <a:hlinkClick r:id="rId3"/>
              </a:rPr>
              <a:t>http://www.cs.ucla.edu/~palsberg/</a:t>
            </a:r>
            <a:endParaRPr lang="en-US" sz="1200"/>
          </a:p>
          <a:p>
            <a:r>
              <a:rPr lang="en-US" sz="1200" u="sng">
                <a:solidFill>
                  <a:srgbClr val="0005DF"/>
                </a:solidFill>
                <a:hlinkClick r:id="rId4"/>
              </a:rPr>
              <a:t>http://www.cs.purdue.edu/homes/hosking/</a:t>
            </a:r>
            <a:endParaRPr lang="en-US" sz="1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smtClean="0"/>
              <a:t>Parsing</a:t>
            </a:r>
            <a:endParaRPr lang="de-CH" smtClean="0"/>
          </a:p>
        </p:txBody>
      </p:sp>
      <p:pic>
        <p:nvPicPr>
          <p:cNvPr id="3277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3277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32773" name="Rectangle 4"/>
          <p:cNvSpPr>
            <a:spLocks noGrp="1" noChangeArrowheads="1"/>
          </p:cNvSpPr>
          <p:nvPr>
            <p:ph type="body" idx="1"/>
          </p:nvPr>
        </p:nvSpPr>
        <p:spPr/>
        <p:txBody>
          <a:bodyPr/>
          <a:lstStyle/>
          <a:p>
            <a:pPr eaLnBrk="1" hangingPunct="1"/>
            <a:r>
              <a:rPr lang="en-US" sz="2000" smtClean="0">
                <a:solidFill>
                  <a:srgbClr val="9DBDDE"/>
                </a:solidFill>
                <a:ea typeface="ＭＳ Ｐゴシック" charset="-128"/>
                <a:cs typeface="ＭＳ Ｐゴシック" charset="-128"/>
              </a:rPr>
              <a:t>Context-free grammars</a:t>
            </a:r>
          </a:p>
          <a:p>
            <a:pPr eaLnBrk="1" hangingPunct="1"/>
            <a:r>
              <a:rPr lang="en-US" sz="2000" b="1" smtClean="0">
                <a:ea typeface="ＭＳ Ｐゴシック" charset="-128"/>
                <a:cs typeface="ＭＳ Ｐゴシック" charset="-128"/>
              </a:rPr>
              <a:t>Derivations and precedence</a:t>
            </a:r>
          </a:p>
          <a:p>
            <a:pPr eaLnBrk="1" hangingPunct="1"/>
            <a:r>
              <a:rPr lang="en-US" sz="2000" smtClean="0">
                <a:solidFill>
                  <a:srgbClr val="9DBDDE"/>
                </a:solidFill>
                <a:ea typeface="ＭＳ Ｐゴシック" charset="-128"/>
                <a:cs typeface="ＭＳ Ｐゴシック" charset="-128"/>
              </a:rPr>
              <a:t>Top-down parsing</a:t>
            </a:r>
          </a:p>
          <a:p>
            <a:pPr eaLnBrk="1" hangingPunct="1"/>
            <a:r>
              <a:rPr lang="en-US" sz="2000" smtClean="0">
                <a:solidFill>
                  <a:srgbClr val="9DBDDE"/>
                </a:solidFill>
                <a:ea typeface="ＭＳ Ｐゴシック" charset="-128"/>
                <a:cs typeface="ＭＳ Ｐゴシック" charset="-128"/>
              </a:rPr>
              <a:t>Left-recursion</a:t>
            </a:r>
          </a:p>
          <a:p>
            <a:pPr eaLnBrk="1" hangingPunct="1"/>
            <a:r>
              <a:rPr lang="en-US" sz="2000" smtClean="0">
                <a:solidFill>
                  <a:srgbClr val="9DBDDE"/>
                </a:solidFill>
                <a:ea typeface="ＭＳ Ｐゴシック" charset="-128"/>
                <a:cs typeface="ＭＳ Ｐゴシック" charset="-128"/>
              </a:rPr>
              <a:t>Look-ahead</a:t>
            </a:r>
          </a:p>
          <a:p>
            <a:pPr eaLnBrk="1" hangingPunct="1"/>
            <a:r>
              <a:rPr lang="en-US" sz="2000" smtClean="0">
                <a:solidFill>
                  <a:srgbClr val="9DBDDE"/>
                </a:solidFill>
                <a:ea typeface="ＭＳ Ｐゴシック" charset="-128"/>
                <a:cs typeface="ＭＳ Ｐゴシック" charset="-128"/>
              </a:rPr>
              <a:t>Table-driven parsing</a:t>
            </a:r>
          </a:p>
        </p:txBody>
      </p:sp>
      <p:sp>
        <p:nvSpPr>
          <p:cNvPr id="32774" name="Slide Number Placeholder 6"/>
          <p:cNvSpPr>
            <a:spLocks noGrp="1"/>
          </p:cNvSpPr>
          <p:nvPr>
            <p:ph type="sldNum" sz="quarter" idx="12"/>
          </p:nvPr>
        </p:nvSpPr>
        <p:spPr>
          <a:noFill/>
        </p:spPr>
        <p:txBody>
          <a:bodyPr/>
          <a:lstStyle/>
          <a:p>
            <a:fld id="{BAB77764-DCF7-3C48-A6CD-FB70EA0E3A23}" type="slidenum">
              <a:rPr lang="de-CH" smtClean="0"/>
              <a:pPr/>
              <a:t>10</a:t>
            </a:fld>
            <a:endParaRPr lang="de-CH" sz="1400" smtClean="0">
              <a:solidFill>
                <a:srgbClr val="7E7E7E"/>
              </a:solidFill>
              <a:latin typeface="Times" charset="0"/>
            </a:endParaRPr>
          </a:p>
        </p:txBody>
      </p:sp>
      <p:sp>
        <p:nvSpPr>
          <p:cNvPr id="32775"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Footer Placeholder 3"/>
          <p:cNvSpPr>
            <a:spLocks noGrp="1"/>
          </p:cNvSpPr>
          <p:nvPr>
            <p:ph type="ftr" sz="quarter" idx="11"/>
          </p:nvPr>
        </p:nvSpPr>
        <p:spPr>
          <a:noFill/>
        </p:spPr>
        <p:txBody>
          <a:bodyPr/>
          <a:lstStyle/>
          <a:p>
            <a:r>
              <a:rPr lang="en-US" smtClean="0"/>
              <a:t>Parsing</a:t>
            </a:r>
            <a:endParaRPr lang="de-CH" smtClean="0"/>
          </a:p>
        </p:txBody>
      </p:sp>
      <p:sp>
        <p:nvSpPr>
          <p:cNvPr id="3481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Derivations</a:t>
            </a:r>
          </a:p>
        </p:txBody>
      </p:sp>
      <p:sp>
        <p:nvSpPr>
          <p:cNvPr id="34820" name="Rectangle 4"/>
          <p:cNvSpPr>
            <a:spLocks noChangeArrowheads="1"/>
          </p:cNvSpPr>
          <p:nvPr/>
        </p:nvSpPr>
        <p:spPr bwMode="auto">
          <a:xfrm>
            <a:off x="2286000" y="2209800"/>
            <a:ext cx="5211763" cy="2370138"/>
          </a:xfrm>
          <a:prstGeom prst="rect">
            <a:avLst/>
          </a:prstGeom>
          <a:noFill/>
          <a:ln w="9525">
            <a:solidFill>
              <a:schemeClr val="tx1"/>
            </a:solidFill>
            <a:miter lim="800000"/>
            <a:headEnd/>
            <a:tailEnd/>
          </a:ln>
        </p:spPr>
        <p:txBody>
          <a:bodyPr wrap="none">
            <a:prstTxWarp prst="textNoShape">
              <a:avLst/>
            </a:prstTxWarp>
            <a:spAutoFit/>
          </a:bodyPr>
          <a:lstStyle/>
          <a:p>
            <a:pPr defTabSz="536575" eaLnBrk="1" hangingPunct="1">
              <a:lnSpc>
                <a:spcPct val="85000"/>
              </a:lnSpc>
              <a:spcBef>
                <a:spcPct val="20000"/>
              </a:spcBef>
              <a:buFont typeface="Helvetica CE" charset="0"/>
              <a:buNone/>
            </a:pPr>
            <a:r>
              <a:rPr lang="en-US" sz="1800">
                <a:solidFill>
                  <a:srgbClr val="0A017F"/>
                </a:solidFill>
              </a:rPr>
              <a:t>&lt;goal&gt;	</a:t>
            </a:r>
            <a:r>
              <a:rPr lang="en-US" sz="1800">
                <a:sym typeface="Symbol" charset="2"/>
              </a:rPr>
              <a:t></a:t>
            </a:r>
            <a:r>
              <a:rPr lang="en-US" sz="1800">
                <a:solidFill>
                  <a:srgbClr val="0A017F"/>
                </a:solidFill>
              </a:rPr>
              <a: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&lt;expr&gt; &lt;op&gt;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&lt;expr&gt; &lt;op&gt; &lt;expr&gt; &lt;op&gt;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&lt;op&gt; &lt;expr&gt; &lt;op&gt;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a:t>
            </a:r>
            <a:r>
              <a:rPr lang="en-US" sz="1800">
                <a:solidFill>
                  <a:srgbClr val="0A017F"/>
                </a:solidFill>
                <a:latin typeface="Courier" charset="0"/>
              </a:rPr>
              <a:t>+</a:t>
            </a:r>
            <a:r>
              <a:rPr lang="en-US" sz="1800">
                <a:solidFill>
                  <a:srgbClr val="0A017F"/>
                </a:solidFill>
              </a:rPr>
              <a:t> &lt;expr&gt; &lt;op&gt;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&lt;op&gt;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&lt;expr&gt;</a:t>
            </a:r>
          </a:p>
          <a:p>
            <a:pPr defTabSz="536575" eaLnBrk="1" hangingPunct="1">
              <a:lnSpc>
                <a:spcPct val="85000"/>
              </a:lnSpc>
              <a:spcBef>
                <a:spcPct val="20000"/>
              </a:spcBef>
              <a:buFont typeface="Helvetica CE" charset="0"/>
              <a:buNone/>
            </a:pPr>
            <a:r>
              <a:rPr lang="en-US" sz="1800">
                <a:solidFill>
                  <a:srgbClr val="0A017F"/>
                </a:solidFill>
              </a:rPr>
              <a:t>		</a:t>
            </a:r>
            <a:r>
              <a:rPr lang="en-US" sz="18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p:txBody>
      </p:sp>
      <p:sp>
        <p:nvSpPr>
          <p:cNvPr id="34821" name="Rectangle 5"/>
          <p:cNvSpPr>
            <a:spLocks noChangeArrowheads="1"/>
          </p:cNvSpPr>
          <p:nvPr/>
        </p:nvSpPr>
        <p:spPr bwMode="auto">
          <a:xfrm>
            <a:off x="381000" y="1752600"/>
            <a:ext cx="6592888" cy="350838"/>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lnSpc>
                <a:spcPct val="85000"/>
              </a:lnSpc>
              <a:spcBef>
                <a:spcPct val="20000"/>
              </a:spcBef>
              <a:buClr>
                <a:schemeClr val="hlink"/>
              </a:buClr>
              <a:buSzPct val="85000"/>
              <a:buFont typeface="Helvetica CE" charset="0"/>
              <a:buNone/>
            </a:pPr>
            <a:r>
              <a:rPr lang="en-US" sz="2000" i="1">
                <a:solidFill>
                  <a:srgbClr val="0A017F"/>
                </a:solidFill>
              </a:rPr>
              <a:t>We can view the productions of a CFG as rewriting rules.</a:t>
            </a:r>
          </a:p>
        </p:txBody>
      </p:sp>
      <p:sp>
        <p:nvSpPr>
          <p:cNvPr id="34822" name="Rectangle 6"/>
          <p:cNvSpPr>
            <a:spLocks noChangeArrowheads="1"/>
          </p:cNvSpPr>
          <p:nvPr/>
        </p:nvSpPr>
        <p:spPr bwMode="auto">
          <a:xfrm>
            <a:off x="500063" y="4800600"/>
            <a:ext cx="8107362" cy="1484313"/>
          </a:xfrm>
          <a:prstGeom prst="rect">
            <a:avLst/>
          </a:prstGeom>
          <a:no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sz="2000">
                <a:solidFill>
                  <a:srgbClr val="0A017F"/>
                </a:solidFill>
              </a:rPr>
              <a:t>We have derived the sentence:  </a:t>
            </a:r>
            <a:r>
              <a:rPr lang="en-US" sz="2000">
                <a:solidFill>
                  <a:srgbClr val="0A017F"/>
                </a:solidFill>
                <a:latin typeface="Courier" charset="0"/>
              </a:rPr>
              <a:t>x + 2 * y</a:t>
            </a:r>
          </a:p>
          <a:p>
            <a:pPr eaLnBrk="1" hangingPunct="1">
              <a:lnSpc>
                <a:spcPct val="95000"/>
              </a:lnSpc>
              <a:spcBef>
                <a:spcPct val="20000"/>
              </a:spcBef>
              <a:buClr>
                <a:schemeClr val="hlink"/>
              </a:buClr>
              <a:buSzPct val="85000"/>
              <a:buFont typeface="Helvetica CE" charset="0"/>
              <a:buNone/>
            </a:pPr>
            <a:r>
              <a:rPr lang="en-US" sz="2000">
                <a:solidFill>
                  <a:srgbClr val="0A017F"/>
                </a:solidFill>
              </a:rPr>
              <a:t>We denote this </a:t>
            </a:r>
            <a:r>
              <a:rPr lang="en-US" sz="2000" i="1" u="sng">
                <a:solidFill>
                  <a:srgbClr val="7E0007"/>
                </a:solidFill>
              </a:rPr>
              <a:t>derivation</a:t>
            </a:r>
            <a:r>
              <a:rPr lang="en-US" sz="2000">
                <a:solidFill>
                  <a:srgbClr val="7E0007"/>
                </a:solidFill>
              </a:rPr>
              <a:t> </a:t>
            </a:r>
            <a:r>
              <a:rPr lang="en-US" sz="2000">
                <a:solidFill>
                  <a:srgbClr val="0A017F"/>
                </a:solidFill>
              </a:rPr>
              <a:t>(or </a:t>
            </a:r>
            <a:r>
              <a:rPr lang="en-US" sz="2000" i="1" u="sng">
                <a:solidFill>
                  <a:srgbClr val="7E0007"/>
                </a:solidFill>
              </a:rPr>
              <a:t>parse</a:t>
            </a:r>
            <a:r>
              <a:rPr lang="en-US" sz="2000">
                <a:solidFill>
                  <a:srgbClr val="0A017F"/>
                </a:solidFill>
              </a:rPr>
              <a:t>) as: &lt;goal&gt; </a:t>
            </a:r>
            <a:r>
              <a:rPr lang="en-US">
                <a:sym typeface="Symbol" charset="2"/>
              </a:rPr>
              <a:t>* </a:t>
            </a:r>
            <a:r>
              <a:rPr lang="en-US" sz="2000">
                <a:solidFill>
                  <a:srgbClr val="0A017F"/>
                </a:solidFill>
                <a:latin typeface="Courier" charset="0"/>
              </a:rPr>
              <a:t>id + num * id</a:t>
            </a:r>
          </a:p>
          <a:p>
            <a:pPr lvl="1" eaLnBrk="1" hangingPunct="1">
              <a:lnSpc>
                <a:spcPct val="95000"/>
              </a:lnSpc>
              <a:spcBef>
                <a:spcPct val="20000"/>
              </a:spcBef>
              <a:buFont typeface="Helvetica CE" charset="0"/>
              <a:buNone/>
            </a:pPr>
            <a:endParaRPr lang="en-US" sz="1800">
              <a:solidFill>
                <a:srgbClr val="0A017F"/>
              </a:solidFill>
              <a:latin typeface="Courier" charset="0"/>
            </a:endParaRPr>
          </a:p>
          <a:p>
            <a:pPr eaLnBrk="1" hangingPunct="1">
              <a:lnSpc>
                <a:spcPct val="95000"/>
              </a:lnSpc>
              <a:spcBef>
                <a:spcPct val="20000"/>
              </a:spcBef>
              <a:buClr>
                <a:schemeClr val="hlink"/>
              </a:buClr>
              <a:buSzPct val="85000"/>
              <a:buFont typeface="Helvetica CE" charset="0"/>
              <a:buNone/>
            </a:pPr>
            <a:r>
              <a:rPr lang="en-US" sz="2000">
                <a:solidFill>
                  <a:srgbClr val="0A017F"/>
                </a:solidFill>
              </a:rPr>
              <a:t>The process of discovering a derivation is called </a:t>
            </a:r>
            <a:r>
              <a:rPr lang="en-US" sz="2000" i="1" u="sng">
                <a:solidFill>
                  <a:srgbClr val="7E0007"/>
                </a:solidFill>
              </a:rPr>
              <a:t>parsing</a:t>
            </a:r>
            <a:r>
              <a:rPr lang="en-US" sz="2000">
                <a:solidFill>
                  <a:srgbClr val="0A017F"/>
                </a:solidFill>
              </a:rPr>
              <a:t>.</a:t>
            </a:r>
          </a:p>
        </p:txBody>
      </p:sp>
      <p:sp>
        <p:nvSpPr>
          <p:cNvPr id="34823" name="Slide Number Placeholder 7"/>
          <p:cNvSpPr>
            <a:spLocks noGrp="1"/>
          </p:cNvSpPr>
          <p:nvPr>
            <p:ph type="sldNum" sz="quarter" idx="12"/>
          </p:nvPr>
        </p:nvSpPr>
        <p:spPr>
          <a:noFill/>
        </p:spPr>
        <p:txBody>
          <a:bodyPr/>
          <a:lstStyle/>
          <a:p>
            <a:fld id="{9EEDB21D-966D-E443-98C8-6B1B59195627}" type="slidenum">
              <a:rPr lang="de-CH" smtClean="0"/>
              <a:pPr/>
              <a:t>11</a:t>
            </a:fld>
            <a:endParaRPr lang="de-CH" sz="1400" smtClean="0">
              <a:solidFill>
                <a:srgbClr val="7E7E7E"/>
              </a:solidFill>
              <a:latin typeface="Times" charset="0"/>
            </a:endParaRPr>
          </a:p>
        </p:txBody>
      </p:sp>
      <p:sp>
        <p:nvSpPr>
          <p:cNvPr id="34824"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smtClean="0"/>
              <a:t>Parsing</a:t>
            </a:r>
            <a:endParaRPr lang="de-CH" smtClean="0"/>
          </a:p>
        </p:txBody>
      </p:sp>
      <p:sp>
        <p:nvSpPr>
          <p:cNvPr id="3686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Derivation</a:t>
            </a:r>
          </a:p>
        </p:txBody>
      </p:sp>
      <p:sp>
        <p:nvSpPr>
          <p:cNvPr id="36868" name="Rectangle 3"/>
          <p:cNvSpPr>
            <a:spLocks noGrp="1" noChangeArrowheads="1"/>
          </p:cNvSpPr>
          <p:nvPr>
            <p:ph type="body" idx="1"/>
          </p:nvPr>
        </p:nvSpPr>
        <p:spPr/>
        <p:txBody>
          <a:bodyPr/>
          <a:lstStyle/>
          <a:p>
            <a:pPr marL="457200" indent="-457200" eaLnBrk="1" hangingPunct="1"/>
            <a:r>
              <a:rPr lang="en-US">
                <a:ea typeface="ＭＳ Ｐゴシック" charset="-128"/>
                <a:cs typeface="ＭＳ Ｐゴシック" charset="-128"/>
              </a:rPr>
              <a:t>At each step, we choose a non-terminal to replace.</a:t>
            </a:r>
          </a:p>
          <a:p>
            <a:pPr lvl="1" eaLnBrk="1" hangingPunct="1"/>
            <a:r>
              <a:rPr lang="en-US" i="1"/>
              <a:t>This</a:t>
            </a:r>
            <a:r>
              <a:rPr lang="en-US"/>
              <a:t> </a:t>
            </a:r>
            <a:r>
              <a:rPr lang="en-US" i="1"/>
              <a:t>choice</a:t>
            </a:r>
            <a:r>
              <a:rPr lang="en-US"/>
              <a:t> </a:t>
            </a:r>
            <a:r>
              <a:rPr lang="en-US" i="1"/>
              <a:t>can</a:t>
            </a:r>
            <a:r>
              <a:rPr lang="en-US"/>
              <a:t> </a:t>
            </a:r>
            <a:r>
              <a:rPr lang="en-US" i="1"/>
              <a:t>lead</a:t>
            </a:r>
            <a:r>
              <a:rPr lang="en-US"/>
              <a:t> </a:t>
            </a:r>
            <a:r>
              <a:rPr lang="en-US" i="1"/>
              <a:t>to</a:t>
            </a:r>
            <a:r>
              <a:rPr lang="en-US"/>
              <a:t> </a:t>
            </a:r>
            <a:r>
              <a:rPr lang="en-US" i="1"/>
              <a:t>different</a:t>
            </a:r>
            <a:r>
              <a:rPr lang="en-US"/>
              <a:t> </a:t>
            </a:r>
            <a:r>
              <a:rPr lang="en-US" i="1"/>
              <a:t>derivations.</a:t>
            </a:r>
            <a:endParaRPr lang="en-US"/>
          </a:p>
          <a:p>
            <a:pPr marL="457200" indent="-457200" eaLnBrk="1" hangingPunct="1"/>
            <a:endParaRPr lang="en-US">
              <a:ea typeface="ＭＳ Ｐゴシック" charset="-128"/>
              <a:cs typeface="ＭＳ Ｐゴシック" charset="-128"/>
            </a:endParaRPr>
          </a:p>
          <a:p>
            <a:pPr marL="457200" indent="-457200" eaLnBrk="1" hangingPunct="1"/>
            <a:r>
              <a:rPr lang="en-US">
                <a:ea typeface="ＭＳ Ｐゴシック" charset="-128"/>
                <a:cs typeface="ＭＳ Ｐゴシック" charset="-128"/>
              </a:rPr>
              <a:t>Two strategies are especially interesting:</a:t>
            </a:r>
          </a:p>
          <a:p>
            <a:pPr lvl="1" eaLnBrk="1" hangingPunct="1">
              <a:buFont typeface="Arial" charset="0"/>
              <a:buAutoNum type="arabicPeriod"/>
            </a:pPr>
            <a:r>
              <a:rPr lang="en-US" i="1" u="sng">
                <a:solidFill>
                  <a:srgbClr val="7E0007"/>
                </a:solidFill>
              </a:rPr>
              <a:t>Leftmost derivation</a:t>
            </a:r>
            <a:r>
              <a:rPr lang="en-US" i="1" u="sng"/>
              <a:t>:</a:t>
            </a:r>
            <a:r>
              <a:rPr lang="en-US"/>
              <a:t> replace the leftmost non-terminal at each step</a:t>
            </a:r>
          </a:p>
          <a:p>
            <a:pPr lvl="1" eaLnBrk="1" hangingPunct="1">
              <a:buFont typeface="Arial" charset="0"/>
              <a:buAutoNum type="arabicPeriod"/>
            </a:pPr>
            <a:r>
              <a:rPr lang="en-US" i="1" u="sng">
                <a:solidFill>
                  <a:srgbClr val="7E0007"/>
                </a:solidFill>
              </a:rPr>
              <a:t>Rightmost derivation</a:t>
            </a:r>
            <a:r>
              <a:rPr lang="en-US" i="1" u="sng"/>
              <a:t>:</a:t>
            </a:r>
            <a:r>
              <a:rPr lang="en-US"/>
              <a:t> replace the rightmost non-terminal at each step</a:t>
            </a:r>
          </a:p>
          <a:p>
            <a:pPr marL="457200" indent="-457200" eaLnBrk="1" hangingPunct="1">
              <a:buFont typeface="Helvetica CE" charset="0"/>
              <a:buChar char="—"/>
            </a:pPr>
            <a:endParaRPr lang="en-US">
              <a:ea typeface="ＭＳ Ｐゴシック" charset="-128"/>
              <a:cs typeface="ＭＳ Ｐゴシック" charset="-128"/>
            </a:endParaRPr>
          </a:p>
          <a:p>
            <a:pPr marL="457200" indent="-457200" eaLnBrk="1" hangingPunct="1">
              <a:buFont typeface="Helvetica CE" charset="0"/>
              <a:buNone/>
            </a:pPr>
            <a:endParaRPr lang="en-US">
              <a:ea typeface="ＭＳ Ｐゴシック" charset="-128"/>
              <a:cs typeface="ＭＳ Ｐゴシック" charset="-128"/>
            </a:endParaRPr>
          </a:p>
        </p:txBody>
      </p:sp>
      <p:sp>
        <p:nvSpPr>
          <p:cNvPr id="36869" name="Rectangle 4"/>
          <p:cNvSpPr>
            <a:spLocks noChangeArrowheads="1"/>
          </p:cNvSpPr>
          <p:nvPr/>
        </p:nvSpPr>
        <p:spPr bwMode="auto">
          <a:xfrm>
            <a:off x="1295400" y="5410200"/>
            <a:ext cx="6707188"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solidFill>
                  <a:srgbClr val="0A017F"/>
                </a:solidFill>
              </a:rPr>
              <a:t>The previous example was a leftmost derivation.</a:t>
            </a:r>
          </a:p>
        </p:txBody>
      </p:sp>
      <p:sp>
        <p:nvSpPr>
          <p:cNvPr id="36870" name="Slide Number Placeholder 6"/>
          <p:cNvSpPr>
            <a:spLocks noGrp="1"/>
          </p:cNvSpPr>
          <p:nvPr>
            <p:ph type="sldNum" sz="quarter" idx="12"/>
          </p:nvPr>
        </p:nvSpPr>
        <p:spPr>
          <a:noFill/>
        </p:spPr>
        <p:txBody>
          <a:bodyPr/>
          <a:lstStyle/>
          <a:p>
            <a:fld id="{A438E63A-E4B0-5945-9D21-794AD2E031A3}" type="slidenum">
              <a:rPr lang="de-CH" smtClean="0"/>
              <a:pPr/>
              <a:t>12</a:t>
            </a:fld>
            <a:endParaRPr lang="de-CH" sz="1400" smtClean="0">
              <a:solidFill>
                <a:srgbClr val="7E7E7E"/>
              </a:solidFill>
              <a:latin typeface="Times" charset="0"/>
            </a:endParaRPr>
          </a:p>
        </p:txBody>
      </p:sp>
      <p:sp>
        <p:nvSpPr>
          <p:cNvPr id="36871"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Footer Placeholder 3"/>
          <p:cNvSpPr>
            <a:spLocks noGrp="1"/>
          </p:cNvSpPr>
          <p:nvPr>
            <p:ph type="ftr" sz="quarter" idx="11"/>
          </p:nvPr>
        </p:nvSpPr>
        <p:spPr>
          <a:noFill/>
        </p:spPr>
        <p:txBody>
          <a:bodyPr/>
          <a:lstStyle/>
          <a:p>
            <a:r>
              <a:rPr lang="en-US" smtClean="0"/>
              <a:t>Parsing</a:t>
            </a:r>
            <a:endParaRPr lang="de-CH" smtClean="0"/>
          </a:p>
        </p:txBody>
      </p:sp>
      <p:sp>
        <p:nvSpPr>
          <p:cNvPr id="3891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Rightmost derivation</a:t>
            </a:r>
          </a:p>
        </p:txBody>
      </p:sp>
      <p:sp>
        <p:nvSpPr>
          <p:cNvPr id="38916" name="Rectangle 4"/>
          <p:cNvSpPr>
            <a:spLocks noChangeArrowheads="1"/>
          </p:cNvSpPr>
          <p:nvPr/>
        </p:nvSpPr>
        <p:spPr bwMode="auto">
          <a:xfrm>
            <a:off x="609600" y="1752600"/>
            <a:ext cx="3194050" cy="350838"/>
          </a:xfrm>
          <a:prstGeom prst="rect">
            <a:avLst/>
          </a:prstGeom>
          <a:noFill/>
          <a:ln w="9525">
            <a:noFill/>
            <a:miter lim="800000"/>
            <a:headEnd/>
            <a:tailEnd/>
          </a:ln>
        </p:spPr>
        <p:txBody>
          <a:bodyPr wrap="none">
            <a:prstTxWarp prst="textNoShape">
              <a:avLst/>
            </a:prstTxWarp>
            <a:spAutoFit/>
          </a:bodyPr>
          <a:lstStyle/>
          <a:p>
            <a:pPr eaLnBrk="1" hangingPunct="1">
              <a:lnSpc>
                <a:spcPct val="85000"/>
              </a:lnSpc>
              <a:spcBef>
                <a:spcPct val="20000"/>
              </a:spcBef>
              <a:buClr>
                <a:schemeClr val="hlink"/>
              </a:buClr>
              <a:buSzPct val="85000"/>
              <a:buFont typeface="Helvetica CE" charset="0"/>
              <a:buNone/>
            </a:pPr>
            <a:r>
              <a:rPr lang="en-US" sz="2000">
                <a:solidFill>
                  <a:srgbClr val="0A017F"/>
                </a:solidFill>
              </a:rPr>
              <a:t>For the string: </a:t>
            </a:r>
            <a:r>
              <a:rPr lang="en-US" sz="2000">
                <a:solidFill>
                  <a:srgbClr val="0A017F"/>
                </a:solidFill>
                <a:latin typeface="Courier" charset="0"/>
              </a:rPr>
              <a:t>x + 2 * y</a:t>
            </a:r>
            <a:endParaRPr lang="en-US"/>
          </a:p>
        </p:txBody>
      </p:sp>
      <p:sp>
        <p:nvSpPr>
          <p:cNvPr id="38917" name="Rectangle 5"/>
          <p:cNvSpPr>
            <a:spLocks noChangeArrowheads="1"/>
          </p:cNvSpPr>
          <p:nvPr/>
        </p:nvSpPr>
        <p:spPr bwMode="auto">
          <a:xfrm>
            <a:off x="609600" y="5638800"/>
            <a:ext cx="5324475" cy="439738"/>
          </a:xfrm>
          <a:prstGeom prst="rect">
            <a:avLst/>
          </a:prstGeom>
          <a:no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sz="2000">
                <a:solidFill>
                  <a:srgbClr val="0A017F"/>
                </a:solidFill>
              </a:rPr>
              <a:t>Again we have: &lt;goal&gt; </a:t>
            </a:r>
            <a:r>
              <a:rPr lang="en-US">
                <a:sym typeface="Symbol" charset="2"/>
              </a:rPr>
              <a:t>* </a:t>
            </a:r>
            <a:r>
              <a:rPr lang="en-US" sz="2000">
                <a:solidFill>
                  <a:srgbClr val="0A017F"/>
                </a:solidFill>
                <a:latin typeface="Courier" charset="0"/>
              </a:rPr>
              <a:t>id + num * id</a:t>
            </a:r>
          </a:p>
        </p:txBody>
      </p:sp>
      <p:sp>
        <p:nvSpPr>
          <p:cNvPr id="38918" name="Rectangle 6"/>
          <p:cNvSpPr>
            <a:spLocks noChangeArrowheads="1"/>
          </p:cNvSpPr>
          <p:nvPr/>
        </p:nvSpPr>
        <p:spPr bwMode="auto">
          <a:xfrm>
            <a:off x="2057400" y="2590800"/>
            <a:ext cx="4959350" cy="2662238"/>
          </a:xfrm>
          <a:prstGeom prst="rect">
            <a:avLst/>
          </a:prstGeom>
          <a:noFill/>
          <a:ln w="9525">
            <a:solidFill>
              <a:schemeClr val="tx1"/>
            </a:solidFill>
            <a:miter lim="800000"/>
            <a:headEnd/>
            <a:tailEnd/>
          </a:ln>
        </p:spPr>
        <p:txBody>
          <a:bodyPr wrap="none">
            <a:prstTxWarp prst="textNoShape">
              <a:avLst/>
            </a:prstTxWarp>
            <a:spAutoFit/>
          </a:bodyPr>
          <a:lstStyle/>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&lt;goal&gt;	</a:t>
            </a:r>
            <a:r>
              <a:rPr lang="en-US" sz="1800">
                <a:sym typeface="Symbol" charset="2"/>
              </a:rPr>
              <a:t></a:t>
            </a:r>
            <a:r>
              <a:rPr lang="en-US" sz="1800">
                <a:solidFill>
                  <a:srgbClr val="0A017F"/>
                </a:solidFill>
              </a:rPr>
              <a:t>	&lt;expr&gt;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&lt;op&gt; &lt;expr&gt;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&lt;op&gt; &lt;id,</a:t>
            </a:r>
            <a:r>
              <a:rPr lang="en-US" sz="1800">
                <a:solidFill>
                  <a:srgbClr val="0A017F"/>
                </a:solidFill>
                <a:latin typeface="Courier" charset="0"/>
              </a:rPr>
              <a:t>y</a:t>
            </a:r>
            <a:r>
              <a:rPr lang="en-US" sz="1800">
                <a:solidFill>
                  <a:srgbClr val="0A017F"/>
                </a:solidFill>
              </a:rPr>
              <a:t>&gt;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&lt;op&gt; &lt;expr&gt;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&lt;op&gt;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536575" eaLnBrk="1" hangingPunct="1">
              <a:lnSpc>
                <a:spcPct val="85000"/>
              </a:lnSpc>
              <a:spcBef>
                <a:spcPct val="20000"/>
              </a:spcBef>
              <a:buClr>
                <a:schemeClr val="hlink"/>
              </a:buClr>
              <a:buSzPct val="85000"/>
              <a:buFont typeface="Helvetica CE" charset="0"/>
              <a:buNone/>
            </a:pPr>
            <a:r>
              <a:rPr lang="en-US" sz="1800">
                <a:solidFill>
                  <a:srgbClr val="0A017F"/>
                </a:solidFill>
              </a:rPr>
              <a:t>		</a:t>
            </a:r>
            <a:r>
              <a:rPr lang="en-US" sz="18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p:txBody>
      </p:sp>
      <p:sp>
        <p:nvSpPr>
          <p:cNvPr id="38919" name="Slide Number Placeholder 7"/>
          <p:cNvSpPr>
            <a:spLocks noGrp="1"/>
          </p:cNvSpPr>
          <p:nvPr>
            <p:ph type="sldNum" sz="quarter" idx="12"/>
          </p:nvPr>
        </p:nvSpPr>
        <p:spPr>
          <a:noFill/>
        </p:spPr>
        <p:txBody>
          <a:bodyPr/>
          <a:lstStyle/>
          <a:p>
            <a:fld id="{C66E5DD2-0642-8743-82F5-A9B924432259}" type="slidenum">
              <a:rPr lang="de-CH" smtClean="0"/>
              <a:pPr/>
              <a:t>13</a:t>
            </a:fld>
            <a:endParaRPr lang="de-CH" sz="1400" smtClean="0">
              <a:solidFill>
                <a:srgbClr val="7E7E7E"/>
              </a:solidFill>
              <a:latin typeface="Times" charset="0"/>
            </a:endParaRPr>
          </a:p>
        </p:txBody>
      </p:sp>
      <p:sp>
        <p:nvSpPr>
          <p:cNvPr id="38920"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Footer Placeholder 3"/>
          <p:cNvSpPr>
            <a:spLocks noGrp="1"/>
          </p:cNvSpPr>
          <p:nvPr>
            <p:ph type="ftr" sz="quarter" idx="11"/>
          </p:nvPr>
        </p:nvSpPr>
        <p:spPr>
          <a:noFill/>
        </p:spPr>
        <p:txBody>
          <a:bodyPr/>
          <a:lstStyle/>
          <a:p>
            <a:r>
              <a:rPr lang="en-US" smtClean="0"/>
              <a:t>Parsing</a:t>
            </a:r>
            <a:endParaRPr lang="de-CH" smtClean="0"/>
          </a:p>
        </p:txBody>
      </p:sp>
      <p:sp>
        <p:nvSpPr>
          <p:cNvPr id="4096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Precedence</a:t>
            </a:r>
          </a:p>
        </p:txBody>
      </p:sp>
      <p:pic>
        <p:nvPicPr>
          <p:cNvPr id="40964" name="Picture 4" descr="palsberg-lec"/>
          <p:cNvPicPr>
            <a:picLocks noChangeAspect="1" noChangeArrowheads="1"/>
          </p:cNvPicPr>
          <p:nvPr/>
        </p:nvPicPr>
        <p:blipFill>
          <a:blip r:embed="rId3"/>
          <a:srcRect/>
          <a:stretch>
            <a:fillRect/>
          </a:stretch>
        </p:blipFill>
        <p:spPr bwMode="auto">
          <a:xfrm>
            <a:off x="3429000" y="1905000"/>
            <a:ext cx="4876800" cy="4606925"/>
          </a:xfrm>
          <a:prstGeom prst="rect">
            <a:avLst/>
          </a:prstGeom>
          <a:noFill/>
          <a:ln w="9525">
            <a:noFill/>
            <a:miter lim="800000"/>
            <a:headEnd/>
            <a:tailEnd/>
          </a:ln>
        </p:spPr>
      </p:pic>
      <p:sp>
        <p:nvSpPr>
          <p:cNvPr id="40965" name="Rectangle 5"/>
          <p:cNvSpPr>
            <a:spLocks noChangeArrowheads="1"/>
          </p:cNvSpPr>
          <p:nvPr/>
        </p:nvSpPr>
        <p:spPr bwMode="auto">
          <a:xfrm>
            <a:off x="381000" y="2133600"/>
            <a:ext cx="5751513" cy="457200"/>
          </a:xfrm>
          <a:prstGeom prst="rect">
            <a:avLst/>
          </a:prstGeom>
          <a:noFill/>
          <a:ln w="9525">
            <a:noFill/>
            <a:miter lim="800000"/>
            <a:headEnd/>
            <a:tailEnd/>
          </a:ln>
        </p:spPr>
        <p:txBody>
          <a:bodyPr wrap="none">
            <a:prstTxWarp prst="textNoShape">
              <a:avLst/>
            </a:prstTxWarp>
            <a:spAutoFit/>
          </a:bodyPr>
          <a:lstStyle/>
          <a:p>
            <a:r>
              <a:rPr lang="en-US" i="1"/>
              <a:t>Treewalk</a:t>
            </a:r>
            <a:r>
              <a:rPr lang="en-US"/>
              <a:t> </a:t>
            </a:r>
            <a:r>
              <a:rPr lang="en-US" i="1"/>
              <a:t>evaluation</a:t>
            </a:r>
            <a:r>
              <a:rPr lang="en-US"/>
              <a:t> </a:t>
            </a:r>
            <a:r>
              <a:rPr lang="en-US" i="1"/>
              <a:t>computes:</a:t>
            </a:r>
            <a:r>
              <a:rPr lang="en-US"/>
              <a:t> </a:t>
            </a:r>
            <a:r>
              <a:rPr lang="en-US">
                <a:latin typeface="Courier" charset="0"/>
              </a:rPr>
              <a:t>(x+2)*y</a:t>
            </a:r>
            <a:endParaRPr lang="en-US"/>
          </a:p>
        </p:txBody>
      </p:sp>
      <p:sp>
        <p:nvSpPr>
          <p:cNvPr id="40966" name="Rectangle 6"/>
          <p:cNvSpPr>
            <a:spLocks noChangeArrowheads="1"/>
          </p:cNvSpPr>
          <p:nvPr/>
        </p:nvSpPr>
        <p:spPr bwMode="auto">
          <a:xfrm>
            <a:off x="762000" y="3276600"/>
            <a:ext cx="3006725"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Should be:</a:t>
            </a:r>
            <a:r>
              <a:rPr lang="en-US"/>
              <a:t> </a:t>
            </a:r>
            <a:r>
              <a:rPr lang="en-US">
                <a:latin typeface="Courier" charset="0"/>
              </a:rPr>
              <a:t>x+(2*y)</a:t>
            </a:r>
            <a:endParaRPr lang="en-US"/>
          </a:p>
        </p:txBody>
      </p:sp>
      <p:sp>
        <p:nvSpPr>
          <p:cNvPr id="40967" name="Slide Number Placeholder 7"/>
          <p:cNvSpPr>
            <a:spLocks noGrp="1"/>
          </p:cNvSpPr>
          <p:nvPr>
            <p:ph type="sldNum" sz="quarter" idx="12"/>
          </p:nvPr>
        </p:nvSpPr>
        <p:spPr>
          <a:noFill/>
        </p:spPr>
        <p:txBody>
          <a:bodyPr/>
          <a:lstStyle/>
          <a:p>
            <a:fld id="{0CBAED7C-C7D9-D246-B1CB-C0DB73DCF710}" type="slidenum">
              <a:rPr lang="de-CH" smtClean="0"/>
              <a:pPr/>
              <a:t>14</a:t>
            </a:fld>
            <a:endParaRPr lang="de-CH" sz="1400" smtClean="0">
              <a:solidFill>
                <a:srgbClr val="7E7E7E"/>
              </a:solidFill>
              <a:latin typeface="Times" charset="0"/>
            </a:endParaRPr>
          </a:p>
        </p:txBody>
      </p:sp>
      <p:sp>
        <p:nvSpPr>
          <p:cNvPr id="40968"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ooter Placeholder 3"/>
          <p:cNvSpPr>
            <a:spLocks noGrp="1"/>
          </p:cNvSpPr>
          <p:nvPr>
            <p:ph type="ftr" sz="quarter" idx="11"/>
          </p:nvPr>
        </p:nvSpPr>
        <p:spPr>
          <a:noFill/>
        </p:spPr>
        <p:txBody>
          <a:bodyPr/>
          <a:lstStyle/>
          <a:p>
            <a:r>
              <a:rPr lang="en-US" smtClean="0"/>
              <a:t>Parsing</a:t>
            </a:r>
            <a:endParaRPr lang="de-CH" smtClean="0"/>
          </a:p>
        </p:txBody>
      </p:sp>
      <p:sp>
        <p:nvSpPr>
          <p:cNvPr id="4301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Precedence</a:t>
            </a:r>
          </a:p>
        </p:txBody>
      </p:sp>
      <p:sp>
        <p:nvSpPr>
          <p:cNvPr id="43012" name="Rectangle 4"/>
          <p:cNvSpPr>
            <a:spLocks noChangeArrowheads="1"/>
          </p:cNvSpPr>
          <p:nvPr/>
        </p:nvSpPr>
        <p:spPr bwMode="auto">
          <a:xfrm>
            <a:off x="457200" y="1676400"/>
            <a:ext cx="8077200" cy="1033463"/>
          </a:xfrm>
          <a:prstGeom prst="rect">
            <a:avLst/>
          </a:prstGeom>
          <a:noFill/>
          <a:ln w="9525">
            <a:noFill/>
            <a:miter lim="800000"/>
            <a:headEnd/>
            <a:tailEnd/>
          </a:ln>
        </p:spPr>
        <p:txBody>
          <a:bodyPr>
            <a:prstTxWarp prst="textNoShape">
              <a:avLst/>
            </a:prstTxWarp>
            <a:spAutoFit/>
          </a:bodyPr>
          <a:lstStyle/>
          <a:p>
            <a:pPr marL="290513" indent="-290513" eaLnBrk="1" hangingPunct="1">
              <a:lnSpc>
                <a:spcPct val="95000"/>
              </a:lnSpc>
              <a:spcBef>
                <a:spcPct val="20000"/>
              </a:spcBef>
              <a:buClr>
                <a:schemeClr val="hlink"/>
              </a:buClr>
              <a:buSzPct val="85000"/>
              <a:buFont typeface="Helvetica CE" charset="0"/>
              <a:buChar char="&gt;"/>
            </a:pPr>
            <a:r>
              <a:rPr lang="en-US" sz="2000" b="1">
                <a:solidFill>
                  <a:srgbClr val="0A017F"/>
                </a:solidFill>
              </a:rPr>
              <a:t>Our grammar has a problem: </a:t>
            </a:r>
            <a:r>
              <a:rPr lang="en-US" sz="2000">
                <a:solidFill>
                  <a:srgbClr val="0A017F"/>
                </a:solidFill>
              </a:rPr>
              <a:t>it has </a:t>
            </a:r>
            <a:r>
              <a:rPr lang="en-US" sz="2000" i="1">
                <a:solidFill>
                  <a:srgbClr val="7E0007"/>
                </a:solidFill>
              </a:rPr>
              <a:t>no notion of precedence</a:t>
            </a:r>
            <a:r>
              <a:rPr lang="en-US" sz="2000">
                <a:solidFill>
                  <a:srgbClr val="0A017F"/>
                </a:solidFill>
              </a:rPr>
              <a:t>, or implied order of evaluation.</a:t>
            </a:r>
          </a:p>
          <a:p>
            <a:pPr marL="290513" indent="-290513" eaLnBrk="1" hangingPunct="1">
              <a:lnSpc>
                <a:spcPct val="95000"/>
              </a:lnSpc>
              <a:spcBef>
                <a:spcPct val="20000"/>
              </a:spcBef>
              <a:buClr>
                <a:schemeClr val="hlink"/>
              </a:buClr>
              <a:buSzPct val="85000"/>
              <a:buFont typeface="Helvetica CE" charset="0"/>
              <a:buChar char="&gt;"/>
            </a:pPr>
            <a:r>
              <a:rPr lang="en-US" sz="2000">
                <a:solidFill>
                  <a:srgbClr val="0A017F"/>
                </a:solidFill>
              </a:rPr>
              <a:t>To add precedence takes additional machinery:</a:t>
            </a:r>
          </a:p>
        </p:txBody>
      </p:sp>
      <p:sp>
        <p:nvSpPr>
          <p:cNvPr id="43013" name="Rectangle 5"/>
          <p:cNvSpPr>
            <a:spLocks noChangeArrowheads="1"/>
          </p:cNvSpPr>
          <p:nvPr/>
        </p:nvSpPr>
        <p:spPr bwMode="auto">
          <a:xfrm>
            <a:off x="2667000" y="2819400"/>
            <a:ext cx="3827463" cy="2581275"/>
          </a:xfrm>
          <a:prstGeom prst="rect">
            <a:avLst/>
          </a:prstGeom>
          <a:noFill/>
          <a:ln w="9525">
            <a:solidFill>
              <a:schemeClr val="tx1"/>
            </a:solidFill>
            <a:miter lim="800000"/>
            <a:headEnd/>
            <a:tailEnd/>
          </a:ln>
        </p:spPr>
        <p:txBody>
          <a:bodyPr wrap="none">
            <a:prstTxWarp prst="textNoShape">
              <a:avLst/>
            </a:prstTxWarp>
            <a:spAutoFit/>
          </a:bodyPr>
          <a:lstStyle/>
          <a:p>
            <a:pPr marL="379413" indent="-379413" defTabSz="669925" eaLnBrk="1" hangingPunct="1">
              <a:lnSpc>
                <a:spcPct val="95000"/>
              </a:lnSpc>
              <a:spcBef>
                <a:spcPct val="20000"/>
              </a:spcBef>
              <a:buFont typeface="Arial" charset="0"/>
              <a:buAutoNum type="arabicPeriod"/>
            </a:pPr>
            <a:r>
              <a:rPr lang="en-US" sz="1600">
                <a:solidFill>
                  <a:srgbClr val="0A017F"/>
                </a:solidFill>
              </a:rPr>
              <a:t>&lt;goal&gt;	::=	&lt;expr&gt;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&lt;expr&gt;	::=	&lt;expr&gt; </a:t>
            </a:r>
            <a:r>
              <a:rPr lang="en-US" sz="1600">
                <a:solidFill>
                  <a:srgbClr val="0A017F"/>
                </a:solidFill>
                <a:latin typeface="Courier" charset="0"/>
              </a:rPr>
              <a:t>+</a:t>
            </a:r>
            <a:r>
              <a:rPr lang="en-US" sz="1600">
                <a:solidFill>
                  <a:srgbClr val="0A017F"/>
                </a:solidFill>
              </a:rPr>
              <a:t> &lt;term&gt;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 		|	&lt;expr&gt; </a:t>
            </a:r>
            <a:r>
              <a:rPr lang="en-US" sz="1600">
                <a:solidFill>
                  <a:srgbClr val="0A017F"/>
                </a:solidFill>
                <a:latin typeface="Courier" charset="0"/>
              </a:rPr>
              <a:t>-</a:t>
            </a:r>
            <a:r>
              <a:rPr lang="en-US" sz="1600">
                <a:solidFill>
                  <a:srgbClr val="0A017F"/>
                </a:solidFill>
              </a:rPr>
              <a:t> &lt;term&gt;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 		|	&lt;term&gt;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&lt;term&gt;	::=	&lt;term&gt; </a:t>
            </a:r>
            <a:r>
              <a:rPr lang="en-US" sz="1600">
                <a:solidFill>
                  <a:srgbClr val="0A017F"/>
                </a:solidFill>
                <a:latin typeface="Courier" charset="0"/>
              </a:rPr>
              <a:t>*</a:t>
            </a:r>
            <a:r>
              <a:rPr lang="en-US" sz="1600">
                <a:solidFill>
                  <a:srgbClr val="0A017F"/>
                </a:solidFill>
              </a:rPr>
              <a:t> &lt;factor&gt;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 		|	&lt;term&gt; </a:t>
            </a:r>
            <a:r>
              <a:rPr lang="en-US" sz="1600">
                <a:solidFill>
                  <a:srgbClr val="0A017F"/>
                </a:solidFill>
                <a:latin typeface="Courier" charset="0"/>
              </a:rPr>
              <a:t>/</a:t>
            </a:r>
            <a:r>
              <a:rPr lang="en-US" sz="1600">
                <a:solidFill>
                  <a:srgbClr val="0A017F"/>
                </a:solidFill>
              </a:rPr>
              <a:t> &lt;factor&gt;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 		|	&lt;factor&gt;</a:t>
            </a:r>
          </a:p>
          <a:p>
            <a:pPr marL="379413" indent="-379413" defTabSz="669925" eaLnBrk="1" hangingPunct="1">
              <a:lnSpc>
                <a:spcPct val="95000"/>
              </a:lnSpc>
              <a:spcBef>
                <a:spcPct val="20000"/>
              </a:spcBef>
              <a:buFont typeface="Arial" charset="0"/>
              <a:buAutoNum type="arabicPeriod"/>
            </a:pPr>
            <a:r>
              <a:rPr lang="en-US" sz="1600">
                <a:solidFill>
                  <a:srgbClr val="0A017F"/>
                </a:solidFill>
              </a:rPr>
              <a:t>&lt;factor&gt;	::=	</a:t>
            </a:r>
            <a:r>
              <a:rPr lang="en-US" sz="1600">
                <a:solidFill>
                  <a:srgbClr val="0A017F"/>
                </a:solidFill>
                <a:latin typeface="Courier" charset="0"/>
              </a:rPr>
              <a:t>num</a:t>
            </a:r>
            <a:endParaRPr lang="en-US" sz="1600">
              <a:solidFill>
                <a:srgbClr val="0A017F"/>
              </a:solidFill>
            </a:endParaRPr>
          </a:p>
          <a:p>
            <a:pPr marL="379413" indent="-379413" defTabSz="669925"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id</a:t>
            </a:r>
          </a:p>
        </p:txBody>
      </p:sp>
      <p:sp>
        <p:nvSpPr>
          <p:cNvPr id="43014" name="Rectangle 6"/>
          <p:cNvSpPr>
            <a:spLocks noChangeArrowheads="1"/>
          </p:cNvSpPr>
          <p:nvPr/>
        </p:nvSpPr>
        <p:spPr bwMode="auto">
          <a:xfrm>
            <a:off x="609600" y="5486400"/>
            <a:ext cx="6715125" cy="1012825"/>
          </a:xfrm>
          <a:prstGeom prst="rect">
            <a:avLst/>
          </a:prstGeom>
          <a:noFill/>
          <a:ln w="9525">
            <a:noFill/>
            <a:miter lim="800000"/>
            <a:headEnd/>
            <a:tailEnd/>
          </a:ln>
        </p:spPr>
        <p:txBody>
          <a:bodyPr wrap="none">
            <a:prstTxWarp prst="textNoShape">
              <a:avLst/>
            </a:prstTxWarp>
            <a:spAutoFit/>
          </a:bodyPr>
          <a:lstStyle/>
          <a:p>
            <a:pPr marL="290513" indent="-290513" eaLnBrk="1" hangingPunct="1">
              <a:lnSpc>
                <a:spcPct val="95000"/>
              </a:lnSpc>
              <a:spcBef>
                <a:spcPct val="20000"/>
              </a:spcBef>
              <a:buClr>
                <a:schemeClr val="hlink"/>
              </a:buClr>
              <a:buSzPct val="85000"/>
              <a:buFont typeface="Helvetica CE" charset="0"/>
              <a:buChar char="&gt;"/>
            </a:pPr>
            <a:r>
              <a:rPr lang="en-US" sz="2000">
                <a:solidFill>
                  <a:srgbClr val="0A017F"/>
                </a:solidFill>
              </a:rPr>
              <a:t>This grammar enforces a precedence on the derivation:</a:t>
            </a:r>
          </a:p>
          <a:p>
            <a:pPr marL="860425" lvl="1" indent="-379413" eaLnBrk="1" hangingPunct="1">
              <a:lnSpc>
                <a:spcPct val="95000"/>
              </a:lnSpc>
              <a:spcBef>
                <a:spcPct val="20000"/>
              </a:spcBef>
              <a:buFont typeface="Helvetica CE" charset="0"/>
              <a:buChar char="—"/>
            </a:pPr>
            <a:r>
              <a:rPr lang="en-US" sz="1800">
                <a:solidFill>
                  <a:srgbClr val="0A017F"/>
                </a:solidFill>
              </a:rPr>
              <a:t>terms </a:t>
            </a:r>
            <a:r>
              <a:rPr lang="en-US" sz="1800" i="1">
                <a:solidFill>
                  <a:srgbClr val="0A017F"/>
                </a:solidFill>
              </a:rPr>
              <a:t>must</a:t>
            </a:r>
            <a:r>
              <a:rPr lang="en-US" sz="1800">
                <a:solidFill>
                  <a:srgbClr val="0A017F"/>
                </a:solidFill>
              </a:rPr>
              <a:t> be derived from expressions</a:t>
            </a:r>
          </a:p>
          <a:p>
            <a:pPr marL="860425" lvl="1" indent="-379413" eaLnBrk="1" hangingPunct="1">
              <a:lnSpc>
                <a:spcPct val="95000"/>
              </a:lnSpc>
              <a:spcBef>
                <a:spcPct val="20000"/>
              </a:spcBef>
              <a:buFont typeface="Helvetica CE" charset="0"/>
              <a:buChar char="—"/>
            </a:pPr>
            <a:r>
              <a:rPr lang="en-US" sz="1800">
                <a:solidFill>
                  <a:srgbClr val="0A017F"/>
                </a:solidFill>
              </a:rPr>
              <a:t>forces the “</a:t>
            </a:r>
            <a:r>
              <a:rPr lang="en-US" sz="1800">
                <a:solidFill>
                  <a:srgbClr val="0A017F"/>
                </a:solidFill>
                <a:ea typeface="ヒラギノ角ゴ ProN W3" charset="-128"/>
                <a:cs typeface="ヒラギノ角ゴ ProN W3" charset="-128"/>
              </a:rPr>
              <a:t>correct”</a:t>
            </a:r>
            <a:r>
              <a:rPr lang="en-US" sz="1800">
                <a:solidFill>
                  <a:srgbClr val="0A017F"/>
                </a:solidFill>
              </a:rPr>
              <a:t> tree</a:t>
            </a:r>
          </a:p>
        </p:txBody>
      </p:sp>
      <p:sp>
        <p:nvSpPr>
          <p:cNvPr id="43015" name="Slide Number Placeholder 7"/>
          <p:cNvSpPr>
            <a:spLocks noGrp="1"/>
          </p:cNvSpPr>
          <p:nvPr>
            <p:ph type="sldNum" sz="quarter" idx="12"/>
          </p:nvPr>
        </p:nvSpPr>
        <p:spPr>
          <a:noFill/>
        </p:spPr>
        <p:txBody>
          <a:bodyPr/>
          <a:lstStyle/>
          <a:p>
            <a:fld id="{F5170919-163F-5D4A-B3DE-59D0C6ECEA3E}" type="slidenum">
              <a:rPr lang="de-CH" smtClean="0"/>
              <a:pPr/>
              <a:t>15</a:t>
            </a:fld>
            <a:endParaRPr lang="de-CH" sz="1400" smtClean="0">
              <a:solidFill>
                <a:srgbClr val="7E7E7E"/>
              </a:solidFill>
              <a:latin typeface="Times" charset="0"/>
            </a:endParaRPr>
          </a:p>
        </p:txBody>
      </p:sp>
      <p:sp>
        <p:nvSpPr>
          <p:cNvPr id="43016"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Footer Placeholder 3"/>
          <p:cNvSpPr>
            <a:spLocks noGrp="1"/>
          </p:cNvSpPr>
          <p:nvPr>
            <p:ph type="ftr" sz="quarter" idx="11"/>
          </p:nvPr>
        </p:nvSpPr>
        <p:spPr>
          <a:noFill/>
        </p:spPr>
        <p:txBody>
          <a:bodyPr/>
          <a:lstStyle/>
          <a:p>
            <a:r>
              <a:rPr lang="en-US" smtClean="0"/>
              <a:t>Parsing</a:t>
            </a:r>
            <a:endParaRPr lang="de-CH" smtClean="0"/>
          </a:p>
        </p:txBody>
      </p:sp>
      <p:sp>
        <p:nvSpPr>
          <p:cNvPr id="4505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Forcing the desired precedence</a:t>
            </a:r>
          </a:p>
        </p:txBody>
      </p:sp>
      <p:pic>
        <p:nvPicPr>
          <p:cNvPr id="45060" name="Picture 4" descr="palsberg-lec"/>
          <p:cNvPicPr>
            <a:picLocks noChangeAspect="1" noChangeArrowheads="1"/>
          </p:cNvPicPr>
          <p:nvPr/>
        </p:nvPicPr>
        <p:blipFill>
          <a:blip r:embed="rId3"/>
          <a:srcRect/>
          <a:stretch>
            <a:fillRect/>
          </a:stretch>
        </p:blipFill>
        <p:spPr bwMode="auto">
          <a:xfrm>
            <a:off x="6096000" y="1828800"/>
            <a:ext cx="2905125" cy="4343400"/>
          </a:xfrm>
          <a:prstGeom prst="rect">
            <a:avLst/>
          </a:prstGeom>
          <a:noFill/>
          <a:ln w="9525">
            <a:noFill/>
            <a:miter lim="800000"/>
            <a:headEnd/>
            <a:tailEnd/>
          </a:ln>
        </p:spPr>
      </p:pic>
      <p:sp>
        <p:nvSpPr>
          <p:cNvPr id="45061" name="Rectangle 5"/>
          <p:cNvSpPr>
            <a:spLocks noChangeArrowheads="1"/>
          </p:cNvSpPr>
          <p:nvPr/>
        </p:nvSpPr>
        <p:spPr bwMode="auto">
          <a:xfrm>
            <a:off x="533400" y="1676400"/>
            <a:ext cx="3757613" cy="396875"/>
          </a:xfrm>
          <a:prstGeom prst="rect">
            <a:avLst/>
          </a:prstGeom>
          <a:noFill/>
          <a:ln w="9525">
            <a:noFill/>
            <a:miter lim="800000"/>
            <a:headEnd/>
            <a:tailEnd/>
          </a:ln>
        </p:spPr>
        <p:txBody>
          <a:bodyPr wrap="none">
            <a:prstTxWarp prst="textNoShape">
              <a:avLst/>
            </a:prstTxWarp>
            <a:spAutoFit/>
          </a:bodyPr>
          <a:lstStyle/>
          <a:p>
            <a:r>
              <a:rPr lang="en-US" sz="2000">
                <a:solidFill>
                  <a:srgbClr val="0A017F"/>
                </a:solidFill>
              </a:rPr>
              <a:t>Now, for the string: </a:t>
            </a:r>
            <a:r>
              <a:rPr lang="en-US" sz="2000">
                <a:solidFill>
                  <a:srgbClr val="0A017F"/>
                </a:solidFill>
                <a:latin typeface="Courier" charset="0"/>
              </a:rPr>
              <a:t>x + 2 * y</a:t>
            </a:r>
          </a:p>
        </p:txBody>
      </p:sp>
      <p:sp>
        <p:nvSpPr>
          <p:cNvPr id="45062" name="Rectangle 6"/>
          <p:cNvSpPr>
            <a:spLocks noChangeArrowheads="1"/>
          </p:cNvSpPr>
          <p:nvPr/>
        </p:nvSpPr>
        <p:spPr bwMode="auto">
          <a:xfrm>
            <a:off x="1219200" y="2286000"/>
            <a:ext cx="4257675" cy="2913063"/>
          </a:xfrm>
          <a:prstGeom prst="rect">
            <a:avLst/>
          </a:prstGeom>
          <a:noFill/>
          <a:ln w="9525">
            <a:solidFill>
              <a:schemeClr val="tx1"/>
            </a:solidFill>
            <a:miter lim="800000"/>
            <a:headEnd/>
            <a:tailEnd/>
          </a:ln>
        </p:spPr>
        <p:txBody>
          <a:bodyPr wrap="none">
            <a:prstTxWarp prst="textNoShape">
              <a:avLst/>
            </a:prstTxWarp>
            <a:spAutoFit/>
          </a:bodyPr>
          <a:lstStyle/>
          <a:p>
            <a:pPr defTabSz="379413" eaLnBrk="1" hangingPunct="1">
              <a:lnSpc>
                <a:spcPct val="85000"/>
              </a:lnSpc>
              <a:spcBef>
                <a:spcPct val="20000"/>
              </a:spcBef>
              <a:buFont typeface="Helvetica CE" charset="0"/>
              <a:buNone/>
            </a:pPr>
            <a:r>
              <a:rPr lang="en-US" sz="1800">
                <a:solidFill>
                  <a:srgbClr val="0A017F"/>
                </a:solidFill>
              </a:rPr>
              <a:t>&lt;goal&gt;	</a:t>
            </a:r>
            <a:r>
              <a:rPr lang="en-US" sz="2000">
                <a:sym typeface="Symbol" charset="2"/>
              </a:rPr>
              <a:t></a:t>
            </a:r>
            <a:r>
              <a:rPr lang="en-US" sz="1800">
                <a:solidFill>
                  <a:srgbClr val="0A017F"/>
                </a:solidFill>
              </a:rPr>
              <a:t>	&lt;expr&gt;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&lt;term&gt;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&lt;term&gt; </a:t>
            </a:r>
            <a:r>
              <a:rPr lang="en-US" sz="1800">
                <a:solidFill>
                  <a:srgbClr val="0A017F"/>
                </a:solidFill>
                <a:latin typeface="Courier" charset="0"/>
              </a:rPr>
              <a:t>*</a:t>
            </a:r>
            <a:r>
              <a:rPr lang="en-US" sz="1800">
                <a:solidFill>
                  <a:srgbClr val="0A017F"/>
                </a:solidFill>
              </a:rPr>
              <a:t> &lt;factor&gt; </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&lt;term&gt;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&lt;factor&gt;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&lt;expr&gt;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&lt;term&gt;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&lt;factor&gt;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a:p>
            <a:pPr defTabSz="379413" eaLnBrk="1" hangingPunct="1">
              <a:lnSpc>
                <a:spcPct val="85000"/>
              </a:lnSpc>
              <a:spcBef>
                <a:spcPct val="20000"/>
              </a:spcBef>
              <a:buFont typeface="Helvetica CE" charset="0"/>
              <a:buNone/>
            </a:pPr>
            <a:r>
              <a:rPr lang="en-US" sz="1800">
                <a:solidFill>
                  <a:srgbClr val="0A017F"/>
                </a:solidFill>
              </a:rPr>
              <a:t>		</a:t>
            </a:r>
            <a:r>
              <a:rPr lang="en-US" sz="2000">
                <a:sym typeface="Symbol" charset="2"/>
              </a:rPr>
              <a:t></a:t>
            </a:r>
            <a:r>
              <a:rPr lang="en-US" sz="1800">
                <a:solidFill>
                  <a:srgbClr val="0A017F"/>
                </a:solidFill>
              </a:rPr>
              <a:t>	 &lt;id,</a:t>
            </a:r>
            <a:r>
              <a:rPr lang="en-US" sz="1800">
                <a:solidFill>
                  <a:srgbClr val="0A017F"/>
                </a:solidFill>
                <a:latin typeface="Courier" charset="0"/>
              </a:rPr>
              <a:t>x</a:t>
            </a:r>
            <a:r>
              <a:rPr lang="en-US" sz="1800">
                <a:solidFill>
                  <a:srgbClr val="0A017F"/>
                </a:solidFill>
              </a:rPr>
              <a:t>&gt; </a:t>
            </a:r>
            <a:r>
              <a:rPr lang="en-US" sz="1800">
                <a:solidFill>
                  <a:srgbClr val="0A017F"/>
                </a:solidFill>
                <a:latin typeface="Courier" charset="0"/>
              </a:rPr>
              <a:t>+</a:t>
            </a:r>
            <a:r>
              <a:rPr lang="en-US" sz="1800">
                <a:solidFill>
                  <a:srgbClr val="0A017F"/>
                </a:solidFill>
              </a:rPr>
              <a:t> &lt;num,</a:t>
            </a:r>
            <a:r>
              <a:rPr lang="en-US" sz="1800">
                <a:solidFill>
                  <a:srgbClr val="0A017F"/>
                </a:solidFill>
                <a:latin typeface="Courier" charset="0"/>
              </a:rPr>
              <a:t>2</a:t>
            </a:r>
            <a:r>
              <a:rPr lang="en-US" sz="1800">
                <a:solidFill>
                  <a:srgbClr val="0A017F"/>
                </a:solidFill>
              </a:rPr>
              <a:t>&gt; </a:t>
            </a:r>
            <a:r>
              <a:rPr lang="en-US" sz="1800">
                <a:solidFill>
                  <a:srgbClr val="0A017F"/>
                </a:solidFill>
                <a:latin typeface="Courier" charset="0"/>
              </a:rPr>
              <a:t>*</a:t>
            </a:r>
            <a:r>
              <a:rPr lang="en-US" sz="1800">
                <a:solidFill>
                  <a:srgbClr val="0A017F"/>
                </a:solidFill>
              </a:rPr>
              <a:t> &lt;id,</a:t>
            </a:r>
            <a:r>
              <a:rPr lang="en-US" sz="1800">
                <a:solidFill>
                  <a:srgbClr val="0A017F"/>
                </a:solidFill>
                <a:latin typeface="Courier" charset="0"/>
              </a:rPr>
              <a:t>y</a:t>
            </a:r>
            <a:r>
              <a:rPr lang="en-US" sz="1800">
                <a:solidFill>
                  <a:srgbClr val="0A017F"/>
                </a:solidFill>
              </a:rPr>
              <a:t>&gt;</a:t>
            </a:r>
          </a:p>
        </p:txBody>
      </p:sp>
      <p:sp>
        <p:nvSpPr>
          <p:cNvPr id="45063" name="Rectangle 7"/>
          <p:cNvSpPr>
            <a:spLocks noChangeArrowheads="1"/>
          </p:cNvSpPr>
          <p:nvPr/>
        </p:nvSpPr>
        <p:spPr bwMode="auto">
          <a:xfrm>
            <a:off x="381000" y="5562600"/>
            <a:ext cx="5311775" cy="730250"/>
          </a:xfrm>
          <a:prstGeom prst="rect">
            <a:avLst/>
          </a:prstGeom>
          <a:no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sz="2000">
                <a:solidFill>
                  <a:srgbClr val="0A017F"/>
                </a:solidFill>
              </a:rPr>
              <a:t>Again we have: &lt;goal&gt; </a:t>
            </a:r>
            <a:r>
              <a:rPr lang="en-US" sz="2000">
                <a:sym typeface="Symbol" charset="2"/>
              </a:rPr>
              <a:t>* </a:t>
            </a:r>
            <a:r>
              <a:rPr lang="en-US" sz="2000">
                <a:solidFill>
                  <a:srgbClr val="0A017F"/>
                </a:solidFill>
                <a:latin typeface="Courier" charset="0"/>
              </a:rPr>
              <a:t>id + num * id</a:t>
            </a:r>
            <a:r>
              <a:rPr lang="en-US" sz="2000">
                <a:solidFill>
                  <a:srgbClr val="0A017F"/>
                </a:solidFill>
              </a:rPr>
              <a:t>,</a:t>
            </a:r>
          </a:p>
          <a:p>
            <a:pPr eaLnBrk="1" hangingPunct="1">
              <a:lnSpc>
                <a:spcPct val="95000"/>
              </a:lnSpc>
              <a:spcBef>
                <a:spcPct val="20000"/>
              </a:spcBef>
              <a:buClr>
                <a:schemeClr val="hlink"/>
              </a:buClr>
              <a:buSzPct val="85000"/>
              <a:buFont typeface="Helvetica CE" charset="0"/>
              <a:buNone/>
            </a:pPr>
            <a:r>
              <a:rPr lang="en-US" sz="2000">
                <a:solidFill>
                  <a:srgbClr val="0A017F"/>
                </a:solidFill>
              </a:rPr>
              <a:t>but this time with the desired tree.</a:t>
            </a:r>
          </a:p>
        </p:txBody>
      </p:sp>
      <p:sp>
        <p:nvSpPr>
          <p:cNvPr id="45064" name="Slide Number Placeholder 8"/>
          <p:cNvSpPr>
            <a:spLocks noGrp="1"/>
          </p:cNvSpPr>
          <p:nvPr>
            <p:ph type="sldNum" sz="quarter" idx="12"/>
          </p:nvPr>
        </p:nvSpPr>
        <p:spPr>
          <a:noFill/>
        </p:spPr>
        <p:txBody>
          <a:bodyPr/>
          <a:lstStyle/>
          <a:p>
            <a:fld id="{85109102-0C89-0946-8EEE-4D9554C0BD36}" type="slidenum">
              <a:rPr lang="de-CH" smtClean="0"/>
              <a:pPr/>
              <a:t>16</a:t>
            </a:fld>
            <a:endParaRPr lang="de-CH" sz="1400" smtClean="0">
              <a:solidFill>
                <a:srgbClr val="7E7E7E"/>
              </a:solidFill>
              <a:latin typeface="Times" charset="0"/>
            </a:endParaRPr>
          </a:p>
        </p:txBody>
      </p:sp>
      <p:sp>
        <p:nvSpPr>
          <p:cNvPr id="45065"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Footer Placeholder 3"/>
          <p:cNvSpPr>
            <a:spLocks noGrp="1"/>
          </p:cNvSpPr>
          <p:nvPr>
            <p:ph type="ftr" sz="quarter" idx="11"/>
          </p:nvPr>
        </p:nvSpPr>
        <p:spPr>
          <a:noFill/>
        </p:spPr>
        <p:txBody>
          <a:bodyPr/>
          <a:lstStyle/>
          <a:p>
            <a:r>
              <a:rPr lang="en-US" smtClean="0"/>
              <a:t>Parsing</a:t>
            </a:r>
            <a:endParaRPr lang="de-CH" smtClean="0"/>
          </a:p>
        </p:txBody>
      </p:sp>
      <p:sp>
        <p:nvSpPr>
          <p:cNvPr id="4710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Ambiguity</a:t>
            </a:r>
          </a:p>
        </p:txBody>
      </p:sp>
      <p:sp>
        <p:nvSpPr>
          <p:cNvPr id="47108" name="Rectangle 4"/>
          <p:cNvSpPr>
            <a:spLocks noChangeArrowheads="1"/>
          </p:cNvSpPr>
          <p:nvPr/>
        </p:nvSpPr>
        <p:spPr bwMode="auto">
          <a:xfrm>
            <a:off x="533400" y="1676400"/>
            <a:ext cx="7772400" cy="796925"/>
          </a:xfrm>
          <a:prstGeom prst="rect">
            <a:avLst/>
          </a:prstGeom>
          <a:noFill/>
          <a:ln w="9525">
            <a:noFill/>
            <a:miter lim="800000"/>
            <a:headEnd/>
            <a:tailEnd/>
          </a:ln>
        </p:spPr>
        <p:txBody>
          <a:bodyPr>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a:solidFill>
                  <a:srgbClr val="0A017F"/>
                </a:solidFill>
              </a:rPr>
              <a:t>If a grammar has more than one derivation for a single sentential form, then it is </a:t>
            </a:r>
            <a:r>
              <a:rPr lang="en-US" i="1" u="sng">
                <a:solidFill>
                  <a:srgbClr val="7E0007"/>
                </a:solidFill>
              </a:rPr>
              <a:t>ambiguous</a:t>
            </a:r>
            <a:endParaRPr lang="en-US" i="1">
              <a:solidFill>
                <a:srgbClr val="7E0007"/>
              </a:solidFill>
            </a:endParaRPr>
          </a:p>
        </p:txBody>
      </p:sp>
      <p:sp>
        <p:nvSpPr>
          <p:cNvPr id="47109" name="Rectangle 5"/>
          <p:cNvSpPr>
            <a:spLocks noChangeArrowheads="1"/>
          </p:cNvSpPr>
          <p:nvPr/>
        </p:nvSpPr>
        <p:spPr bwMode="auto">
          <a:xfrm>
            <a:off x="609600" y="4876800"/>
            <a:ext cx="6801862" cy="1507592"/>
          </a:xfrm>
          <a:prstGeom prst="rect">
            <a:avLst/>
          </a:prstGeom>
          <a:noFill/>
          <a:ln w="9525">
            <a:noFill/>
            <a:miter lim="800000"/>
            <a:headEnd/>
            <a:tailEnd/>
          </a:ln>
        </p:spPr>
        <p:txBody>
          <a:bodyPr wrap="none">
            <a:prstTxWarp prst="textNoShape">
              <a:avLst/>
            </a:prstTxWarp>
            <a:spAutoFit/>
          </a:bodyPr>
          <a:lstStyle/>
          <a:p>
            <a:pPr marL="290513" indent="-290513" eaLnBrk="1" hangingPunct="1">
              <a:lnSpc>
                <a:spcPct val="95000"/>
              </a:lnSpc>
              <a:spcBef>
                <a:spcPct val="20000"/>
              </a:spcBef>
              <a:buClr>
                <a:schemeClr val="hlink"/>
              </a:buClr>
              <a:buSzPct val="85000"/>
              <a:buFont typeface="Helvetica CE" charset="0"/>
              <a:buChar char="&gt;"/>
            </a:pPr>
            <a:r>
              <a:rPr lang="en-US" dirty="0">
                <a:solidFill>
                  <a:srgbClr val="0A017F"/>
                </a:solidFill>
              </a:rPr>
              <a:t>Consider: </a:t>
            </a:r>
            <a:r>
              <a:rPr lang="en-US" dirty="0">
                <a:solidFill>
                  <a:srgbClr val="0A017F"/>
                </a:solidFill>
                <a:latin typeface="Courier" charset="0"/>
              </a:rPr>
              <a:t>if</a:t>
            </a:r>
            <a:r>
              <a:rPr lang="en-US" dirty="0">
                <a:solidFill>
                  <a:srgbClr val="0A017F"/>
                </a:solidFill>
              </a:rPr>
              <a:t> E</a:t>
            </a:r>
            <a:r>
              <a:rPr lang="en-US" baseline="-25000" dirty="0">
                <a:solidFill>
                  <a:srgbClr val="0A017F"/>
                </a:solidFill>
              </a:rPr>
              <a:t>1</a:t>
            </a:r>
            <a:r>
              <a:rPr lang="en-US" dirty="0" smtClean="0">
                <a:solidFill>
                  <a:srgbClr val="0A017F"/>
                </a:solidFill>
              </a:rPr>
              <a:t> </a:t>
            </a:r>
            <a:r>
              <a:rPr lang="en-US" dirty="0" smtClean="0">
                <a:solidFill>
                  <a:srgbClr val="0A017F"/>
                </a:solidFill>
                <a:latin typeface="Courier" charset="0"/>
              </a:rPr>
              <a:t>then</a:t>
            </a:r>
            <a:r>
              <a:rPr lang="en-US" dirty="0" smtClean="0">
                <a:solidFill>
                  <a:srgbClr val="0A017F"/>
                </a:solidFill>
              </a:rPr>
              <a:t> </a:t>
            </a:r>
            <a:r>
              <a:rPr lang="en-US" dirty="0" smtClean="0">
                <a:solidFill>
                  <a:srgbClr val="0A017F"/>
                </a:solidFill>
                <a:latin typeface="Courier" charset="0"/>
              </a:rPr>
              <a:t>if</a:t>
            </a:r>
            <a:r>
              <a:rPr lang="en-US" dirty="0" smtClean="0">
                <a:solidFill>
                  <a:srgbClr val="0A017F"/>
                </a:solidFill>
              </a:rPr>
              <a:t> </a:t>
            </a:r>
            <a:r>
              <a:rPr lang="en-US" dirty="0">
                <a:solidFill>
                  <a:srgbClr val="0A017F"/>
                </a:solidFill>
              </a:rPr>
              <a:t>E</a:t>
            </a:r>
            <a:r>
              <a:rPr lang="en-US" baseline="-25000" dirty="0">
                <a:solidFill>
                  <a:srgbClr val="0A017F"/>
                </a:solidFill>
              </a:rPr>
              <a:t>2</a:t>
            </a:r>
            <a:r>
              <a:rPr lang="en-US" dirty="0">
                <a:solidFill>
                  <a:srgbClr val="0A017F"/>
                </a:solidFill>
              </a:rPr>
              <a:t> </a:t>
            </a:r>
            <a:r>
              <a:rPr lang="en-US" dirty="0">
                <a:solidFill>
                  <a:srgbClr val="0A017F"/>
                </a:solidFill>
                <a:latin typeface="Courier" charset="0"/>
              </a:rPr>
              <a:t>then</a:t>
            </a:r>
            <a:r>
              <a:rPr lang="en-US" dirty="0">
                <a:solidFill>
                  <a:srgbClr val="0A017F"/>
                </a:solidFill>
              </a:rPr>
              <a:t> S</a:t>
            </a:r>
            <a:r>
              <a:rPr lang="en-US" baseline="-25000" dirty="0">
                <a:solidFill>
                  <a:srgbClr val="0A017F"/>
                </a:solidFill>
              </a:rPr>
              <a:t>1</a:t>
            </a:r>
            <a:r>
              <a:rPr lang="en-US" dirty="0">
                <a:solidFill>
                  <a:srgbClr val="0A017F"/>
                </a:solidFill>
              </a:rPr>
              <a:t> </a:t>
            </a:r>
            <a:r>
              <a:rPr lang="en-US" dirty="0">
                <a:solidFill>
                  <a:srgbClr val="0A017F"/>
                </a:solidFill>
                <a:latin typeface="Courier" charset="0"/>
              </a:rPr>
              <a:t>else</a:t>
            </a:r>
            <a:r>
              <a:rPr lang="en-US" dirty="0">
                <a:solidFill>
                  <a:srgbClr val="0A017F"/>
                </a:solidFill>
              </a:rPr>
              <a:t> S</a:t>
            </a:r>
            <a:r>
              <a:rPr lang="en-US" baseline="-25000" dirty="0">
                <a:solidFill>
                  <a:srgbClr val="0A017F"/>
                </a:solidFill>
              </a:rPr>
              <a:t>2</a:t>
            </a:r>
          </a:p>
          <a:p>
            <a:pPr marL="860425" lvl="1" indent="-379413" eaLnBrk="1" hangingPunct="1">
              <a:lnSpc>
                <a:spcPct val="95000"/>
              </a:lnSpc>
              <a:spcBef>
                <a:spcPct val="20000"/>
              </a:spcBef>
              <a:buFont typeface="Helvetica CE" charset="0"/>
              <a:buChar char="—"/>
            </a:pPr>
            <a:r>
              <a:rPr lang="en-US" sz="2000" dirty="0">
                <a:solidFill>
                  <a:srgbClr val="0A017F"/>
                </a:solidFill>
              </a:rPr>
              <a:t>This has two derivations</a:t>
            </a:r>
          </a:p>
          <a:p>
            <a:pPr marL="860425" lvl="1" indent="-379413" eaLnBrk="1" hangingPunct="1">
              <a:lnSpc>
                <a:spcPct val="95000"/>
              </a:lnSpc>
              <a:spcBef>
                <a:spcPct val="20000"/>
              </a:spcBef>
              <a:buFont typeface="Helvetica CE" charset="0"/>
              <a:buChar char="—"/>
            </a:pPr>
            <a:r>
              <a:rPr lang="en-US" sz="2000" dirty="0">
                <a:solidFill>
                  <a:srgbClr val="0A017F"/>
                </a:solidFill>
              </a:rPr>
              <a:t>The ambiguity is purely grammatical</a:t>
            </a:r>
          </a:p>
          <a:p>
            <a:pPr marL="860425" lvl="1" indent="-379413" eaLnBrk="1" hangingPunct="1">
              <a:lnSpc>
                <a:spcPct val="95000"/>
              </a:lnSpc>
              <a:spcBef>
                <a:spcPct val="20000"/>
              </a:spcBef>
              <a:buFont typeface="Helvetica CE" charset="0"/>
              <a:buChar char="—"/>
            </a:pPr>
            <a:r>
              <a:rPr lang="en-US" sz="2000" dirty="0">
                <a:solidFill>
                  <a:srgbClr val="0A017F"/>
                </a:solidFill>
              </a:rPr>
              <a:t>It is called a </a:t>
            </a:r>
            <a:r>
              <a:rPr lang="en-US" sz="2000" i="1" u="sng" dirty="0">
                <a:solidFill>
                  <a:srgbClr val="7E0007"/>
                </a:solidFill>
              </a:rPr>
              <a:t>context-free ambiguity</a:t>
            </a:r>
          </a:p>
        </p:txBody>
      </p:sp>
      <p:sp>
        <p:nvSpPr>
          <p:cNvPr id="47110" name="Rectangle 6"/>
          <p:cNvSpPr>
            <a:spLocks noChangeArrowheads="1"/>
          </p:cNvSpPr>
          <p:nvPr/>
        </p:nvSpPr>
        <p:spPr bwMode="auto">
          <a:xfrm>
            <a:off x="1524000" y="2971800"/>
            <a:ext cx="5930900" cy="1089025"/>
          </a:xfrm>
          <a:prstGeom prst="rect">
            <a:avLst/>
          </a:prstGeom>
          <a:noFill/>
          <a:ln w="9525">
            <a:solidFill>
              <a:schemeClr val="tx1"/>
            </a:solidFill>
            <a:miter lim="800000"/>
            <a:headEnd/>
            <a:tailEnd/>
          </a:ln>
        </p:spPr>
        <p:txBody>
          <a:bodyPr wrap="none">
            <a:prstTxWarp prst="textNoShape">
              <a:avLst/>
            </a:prstTxWarp>
            <a:spAutoFit/>
          </a:bodyPr>
          <a:lstStyle/>
          <a:p>
            <a:pPr defTabSz="379413" eaLnBrk="1" hangingPunct="1">
              <a:lnSpc>
                <a:spcPct val="95000"/>
              </a:lnSpc>
              <a:spcBef>
                <a:spcPct val="20000"/>
              </a:spcBef>
              <a:buFont typeface="Helvetica CE" charset="0"/>
              <a:buNone/>
            </a:pPr>
            <a:r>
              <a:rPr lang="en-US" sz="2000">
                <a:solidFill>
                  <a:srgbClr val="0A017F"/>
                </a:solidFill>
              </a:rPr>
              <a:t>&lt;stmt&gt;	::=	</a:t>
            </a:r>
            <a:r>
              <a:rPr lang="en-US" sz="2000">
                <a:solidFill>
                  <a:srgbClr val="0A017F"/>
                </a:solidFill>
                <a:latin typeface="Courier" charset="0"/>
              </a:rPr>
              <a:t>if</a:t>
            </a:r>
            <a:r>
              <a:rPr lang="en-US" sz="2000">
                <a:solidFill>
                  <a:srgbClr val="0A017F"/>
                </a:solidFill>
              </a:rPr>
              <a:t> &lt;expr&gt; </a:t>
            </a:r>
            <a:r>
              <a:rPr lang="en-US" sz="2000">
                <a:solidFill>
                  <a:srgbClr val="0A017F"/>
                </a:solidFill>
                <a:latin typeface="Courier" charset="0"/>
              </a:rPr>
              <a:t>then</a:t>
            </a:r>
            <a:r>
              <a:rPr lang="en-US" sz="2000">
                <a:solidFill>
                  <a:srgbClr val="0A017F"/>
                </a:solidFill>
              </a:rPr>
              <a:t> &lt;stmt&gt;</a:t>
            </a:r>
          </a:p>
          <a:p>
            <a:pPr defTabSz="379413" eaLnBrk="1" hangingPunct="1">
              <a:lnSpc>
                <a:spcPct val="95000"/>
              </a:lnSpc>
              <a:spcBef>
                <a:spcPct val="20000"/>
              </a:spcBef>
              <a:buFont typeface="Helvetica CE" charset="0"/>
              <a:buNone/>
            </a:pPr>
            <a:r>
              <a:rPr lang="en-US" sz="2000">
                <a:solidFill>
                  <a:srgbClr val="0A017F"/>
                </a:solidFill>
              </a:rPr>
              <a:t>			|	</a:t>
            </a:r>
            <a:r>
              <a:rPr lang="en-US" sz="2000">
                <a:solidFill>
                  <a:srgbClr val="0A017F"/>
                </a:solidFill>
                <a:latin typeface="Courier" charset="0"/>
              </a:rPr>
              <a:t>if</a:t>
            </a:r>
            <a:r>
              <a:rPr lang="en-US" sz="2000">
                <a:solidFill>
                  <a:srgbClr val="0A017F"/>
                </a:solidFill>
              </a:rPr>
              <a:t> &lt;expr&gt; </a:t>
            </a:r>
            <a:r>
              <a:rPr lang="en-US" sz="2000">
                <a:solidFill>
                  <a:srgbClr val="0A017F"/>
                </a:solidFill>
                <a:latin typeface="Courier" charset="0"/>
              </a:rPr>
              <a:t>then</a:t>
            </a:r>
            <a:r>
              <a:rPr lang="en-US" sz="2000">
                <a:solidFill>
                  <a:srgbClr val="0A017F"/>
                </a:solidFill>
              </a:rPr>
              <a:t> &lt;stmt&gt; </a:t>
            </a:r>
            <a:r>
              <a:rPr lang="en-US" sz="2000">
                <a:solidFill>
                  <a:srgbClr val="0A017F"/>
                </a:solidFill>
                <a:latin typeface="Courier" charset="0"/>
              </a:rPr>
              <a:t>else</a:t>
            </a:r>
            <a:r>
              <a:rPr lang="en-US" sz="2000">
                <a:solidFill>
                  <a:srgbClr val="0A017F"/>
                </a:solidFill>
              </a:rPr>
              <a:t> &lt;stmt&gt;</a:t>
            </a:r>
          </a:p>
          <a:p>
            <a:pPr defTabSz="379413" eaLnBrk="1" hangingPunct="1">
              <a:lnSpc>
                <a:spcPct val="95000"/>
              </a:lnSpc>
              <a:spcBef>
                <a:spcPct val="20000"/>
              </a:spcBef>
              <a:buFont typeface="Helvetica CE" charset="0"/>
              <a:buNone/>
            </a:pPr>
            <a:r>
              <a:rPr lang="en-US" sz="2000">
                <a:solidFill>
                  <a:srgbClr val="0A017F"/>
                </a:solidFill>
              </a:rPr>
              <a:t>			|	…</a:t>
            </a:r>
          </a:p>
        </p:txBody>
      </p:sp>
      <p:sp>
        <p:nvSpPr>
          <p:cNvPr id="47111" name="Slide Number Placeholder 7"/>
          <p:cNvSpPr>
            <a:spLocks noGrp="1"/>
          </p:cNvSpPr>
          <p:nvPr>
            <p:ph type="sldNum" sz="quarter" idx="12"/>
          </p:nvPr>
        </p:nvSpPr>
        <p:spPr>
          <a:noFill/>
        </p:spPr>
        <p:txBody>
          <a:bodyPr/>
          <a:lstStyle/>
          <a:p>
            <a:fld id="{7492C98E-FED3-7743-A872-8F1CA9DE8B93}" type="slidenum">
              <a:rPr lang="de-CH" smtClean="0"/>
              <a:pPr/>
              <a:t>17</a:t>
            </a:fld>
            <a:endParaRPr lang="de-CH" sz="1400" smtClean="0">
              <a:solidFill>
                <a:srgbClr val="7E7E7E"/>
              </a:solidFill>
              <a:latin typeface="Times" charset="0"/>
            </a:endParaRPr>
          </a:p>
        </p:txBody>
      </p:sp>
      <p:sp>
        <p:nvSpPr>
          <p:cNvPr id="47112"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Footer Placeholder 3"/>
          <p:cNvSpPr>
            <a:spLocks noGrp="1"/>
          </p:cNvSpPr>
          <p:nvPr>
            <p:ph type="ftr" sz="quarter" idx="11"/>
          </p:nvPr>
        </p:nvSpPr>
        <p:spPr>
          <a:noFill/>
        </p:spPr>
        <p:txBody>
          <a:bodyPr/>
          <a:lstStyle/>
          <a:p>
            <a:r>
              <a:rPr lang="en-US" smtClean="0"/>
              <a:t>Parsing</a:t>
            </a:r>
            <a:endParaRPr lang="de-CH" smtClean="0"/>
          </a:p>
        </p:txBody>
      </p:sp>
      <p:sp>
        <p:nvSpPr>
          <p:cNvPr id="4915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Resolving ambiguity</a:t>
            </a:r>
          </a:p>
        </p:txBody>
      </p:sp>
      <p:sp>
        <p:nvSpPr>
          <p:cNvPr id="49156" name="Rectangle 4"/>
          <p:cNvSpPr>
            <a:spLocks noChangeArrowheads="1"/>
          </p:cNvSpPr>
          <p:nvPr/>
        </p:nvSpPr>
        <p:spPr bwMode="auto">
          <a:xfrm>
            <a:off x="457200" y="1752600"/>
            <a:ext cx="8027988" cy="457200"/>
          </a:xfrm>
          <a:prstGeom prst="rect">
            <a:avLst/>
          </a:prstGeom>
          <a:noFill/>
          <a:ln w="9525">
            <a:noFill/>
            <a:miter lim="800000"/>
            <a:headEnd/>
            <a:tailEnd/>
          </a:ln>
        </p:spPr>
        <p:txBody>
          <a:bodyPr wrap="none">
            <a:prstTxWarp prst="textNoShape">
              <a:avLst/>
            </a:prstTxWarp>
            <a:spAutoFit/>
          </a:bodyPr>
          <a:lstStyle/>
          <a:p>
            <a:r>
              <a:rPr lang="en-US">
                <a:solidFill>
                  <a:srgbClr val="0A017F"/>
                </a:solidFill>
              </a:rPr>
              <a:t>Ambiguity may be eliminated by rearranging the grammar:</a:t>
            </a:r>
          </a:p>
        </p:txBody>
      </p:sp>
      <p:sp>
        <p:nvSpPr>
          <p:cNvPr id="49157" name="Rectangle 5"/>
          <p:cNvSpPr>
            <a:spLocks noChangeArrowheads="1"/>
          </p:cNvSpPr>
          <p:nvPr/>
        </p:nvSpPr>
        <p:spPr bwMode="auto">
          <a:xfrm>
            <a:off x="685800" y="2438400"/>
            <a:ext cx="7961313" cy="2136775"/>
          </a:xfrm>
          <a:prstGeom prst="rect">
            <a:avLst/>
          </a:prstGeom>
          <a:noFill/>
          <a:ln w="9525">
            <a:solidFill>
              <a:schemeClr val="tx1"/>
            </a:solidFill>
            <a:miter lim="800000"/>
            <a:headEnd/>
            <a:tailEnd/>
          </a:ln>
        </p:spPr>
        <p:txBody>
          <a:bodyPr wrap="none">
            <a:prstTxWarp prst="textNoShape">
              <a:avLst/>
            </a:prstTxWarp>
            <a:spAutoFit/>
          </a:bodyPr>
          <a:lstStyle/>
          <a:p>
            <a:pPr defTabSz="379413" eaLnBrk="1" hangingPunct="1">
              <a:lnSpc>
                <a:spcPct val="95000"/>
              </a:lnSpc>
              <a:spcBef>
                <a:spcPct val="20000"/>
              </a:spcBef>
              <a:buFont typeface="Helvetica CE" charset="0"/>
              <a:buNone/>
            </a:pPr>
            <a:r>
              <a:rPr lang="en-US" sz="2000">
                <a:solidFill>
                  <a:srgbClr val="0A017F"/>
                </a:solidFill>
              </a:rPr>
              <a:t>&lt;stmt&gt;			::=	 &lt;matched&gt;</a:t>
            </a:r>
          </a:p>
          <a:p>
            <a:pPr defTabSz="379413" eaLnBrk="1" hangingPunct="1">
              <a:lnSpc>
                <a:spcPct val="95000"/>
              </a:lnSpc>
              <a:spcBef>
                <a:spcPct val="20000"/>
              </a:spcBef>
              <a:buFont typeface="Helvetica CE" charset="0"/>
              <a:buNone/>
            </a:pPr>
            <a:r>
              <a:rPr lang="en-US" sz="2000">
                <a:solidFill>
                  <a:srgbClr val="0A017F"/>
                </a:solidFill>
              </a:rPr>
              <a:t>					|	&lt;unmatched&gt;</a:t>
            </a:r>
          </a:p>
          <a:p>
            <a:pPr defTabSz="379413" eaLnBrk="1" hangingPunct="1">
              <a:lnSpc>
                <a:spcPct val="95000"/>
              </a:lnSpc>
              <a:spcBef>
                <a:spcPct val="20000"/>
              </a:spcBef>
              <a:buFont typeface="Helvetica CE" charset="0"/>
              <a:buNone/>
            </a:pPr>
            <a:r>
              <a:rPr lang="en-US" sz="2000">
                <a:solidFill>
                  <a:srgbClr val="0A017F"/>
                </a:solidFill>
              </a:rPr>
              <a:t>&lt;matched&gt;		::=	</a:t>
            </a:r>
            <a:r>
              <a:rPr lang="en-US" sz="2000">
                <a:solidFill>
                  <a:srgbClr val="0A017F"/>
                </a:solidFill>
                <a:latin typeface="Courier" charset="0"/>
              </a:rPr>
              <a:t>if</a:t>
            </a:r>
            <a:r>
              <a:rPr lang="en-US" sz="2000">
                <a:solidFill>
                  <a:srgbClr val="0A017F"/>
                </a:solidFill>
              </a:rPr>
              <a:t> &lt;expr&gt; </a:t>
            </a:r>
            <a:r>
              <a:rPr lang="en-US" sz="2000">
                <a:solidFill>
                  <a:srgbClr val="0A017F"/>
                </a:solidFill>
                <a:latin typeface="Courier" charset="0"/>
              </a:rPr>
              <a:t>then</a:t>
            </a:r>
            <a:r>
              <a:rPr lang="en-US" sz="2000">
                <a:solidFill>
                  <a:srgbClr val="0A017F"/>
                </a:solidFill>
              </a:rPr>
              <a:t> &lt;matched&gt; </a:t>
            </a:r>
            <a:r>
              <a:rPr lang="en-US" sz="2000">
                <a:solidFill>
                  <a:srgbClr val="0A017F"/>
                </a:solidFill>
                <a:latin typeface="Courier" charset="0"/>
              </a:rPr>
              <a:t>else</a:t>
            </a:r>
            <a:r>
              <a:rPr lang="en-US" sz="2000">
                <a:solidFill>
                  <a:srgbClr val="0A017F"/>
                </a:solidFill>
              </a:rPr>
              <a:t> &lt;matched&gt;</a:t>
            </a:r>
          </a:p>
          <a:p>
            <a:pPr defTabSz="379413" eaLnBrk="1" hangingPunct="1">
              <a:lnSpc>
                <a:spcPct val="95000"/>
              </a:lnSpc>
              <a:spcBef>
                <a:spcPct val="20000"/>
              </a:spcBef>
              <a:buFont typeface="Helvetica CE" charset="0"/>
              <a:buNone/>
            </a:pPr>
            <a:r>
              <a:rPr lang="en-US" sz="2000">
                <a:solidFill>
                  <a:srgbClr val="0A017F"/>
                </a:solidFill>
              </a:rPr>
              <a:t>					|	…</a:t>
            </a:r>
          </a:p>
          <a:p>
            <a:pPr defTabSz="379413" eaLnBrk="1" hangingPunct="1">
              <a:lnSpc>
                <a:spcPct val="95000"/>
              </a:lnSpc>
              <a:spcBef>
                <a:spcPct val="20000"/>
              </a:spcBef>
              <a:buFont typeface="Helvetica CE" charset="0"/>
              <a:buNone/>
            </a:pPr>
            <a:r>
              <a:rPr lang="en-US" sz="2000">
                <a:solidFill>
                  <a:srgbClr val="0A017F"/>
                </a:solidFill>
              </a:rPr>
              <a:t>&lt;unmatched&gt;	::=	</a:t>
            </a:r>
            <a:r>
              <a:rPr lang="en-US" sz="2000">
                <a:solidFill>
                  <a:srgbClr val="0A017F"/>
                </a:solidFill>
                <a:latin typeface="Courier" charset="0"/>
              </a:rPr>
              <a:t>if</a:t>
            </a:r>
            <a:r>
              <a:rPr lang="en-US" sz="2000">
                <a:solidFill>
                  <a:srgbClr val="0A017F"/>
                </a:solidFill>
              </a:rPr>
              <a:t> &lt;expr&gt; </a:t>
            </a:r>
            <a:r>
              <a:rPr lang="en-US" sz="2000">
                <a:solidFill>
                  <a:srgbClr val="0A017F"/>
                </a:solidFill>
                <a:latin typeface="Courier" charset="0"/>
              </a:rPr>
              <a:t>then</a:t>
            </a:r>
            <a:r>
              <a:rPr lang="en-US" sz="2000">
                <a:solidFill>
                  <a:srgbClr val="0A017F"/>
                </a:solidFill>
              </a:rPr>
              <a:t> &lt;stmt&gt;</a:t>
            </a:r>
          </a:p>
          <a:p>
            <a:pPr defTabSz="379413" eaLnBrk="1" hangingPunct="1">
              <a:lnSpc>
                <a:spcPct val="95000"/>
              </a:lnSpc>
              <a:spcBef>
                <a:spcPct val="20000"/>
              </a:spcBef>
              <a:buFont typeface="Helvetica CE" charset="0"/>
              <a:buNone/>
            </a:pPr>
            <a:r>
              <a:rPr lang="en-US" sz="2000">
                <a:solidFill>
                  <a:srgbClr val="0A017F"/>
                </a:solidFill>
              </a:rPr>
              <a:t>					|	</a:t>
            </a:r>
            <a:r>
              <a:rPr lang="en-US" sz="2000">
                <a:solidFill>
                  <a:srgbClr val="0A017F"/>
                </a:solidFill>
                <a:latin typeface="Courier" charset="0"/>
              </a:rPr>
              <a:t>if</a:t>
            </a:r>
            <a:r>
              <a:rPr lang="en-US" sz="2000">
                <a:solidFill>
                  <a:srgbClr val="0A017F"/>
                </a:solidFill>
              </a:rPr>
              <a:t> &lt;expr&gt; </a:t>
            </a:r>
            <a:r>
              <a:rPr lang="en-US" sz="2000">
                <a:solidFill>
                  <a:srgbClr val="0A017F"/>
                </a:solidFill>
                <a:latin typeface="Courier" charset="0"/>
              </a:rPr>
              <a:t>then</a:t>
            </a:r>
            <a:r>
              <a:rPr lang="en-US" sz="2000">
                <a:solidFill>
                  <a:srgbClr val="0A017F"/>
                </a:solidFill>
              </a:rPr>
              <a:t> &lt;matched&gt; </a:t>
            </a:r>
            <a:r>
              <a:rPr lang="en-US" sz="2000">
                <a:solidFill>
                  <a:srgbClr val="0A017F"/>
                </a:solidFill>
                <a:latin typeface="Courier" charset="0"/>
              </a:rPr>
              <a:t>else</a:t>
            </a:r>
            <a:r>
              <a:rPr lang="en-US" sz="2000">
                <a:solidFill>
                  <a:srgbClr val="0A017F"/>
                </a:solidFill>
              </a:rPr>
              <a:t> &lt;unmatched&gt;</a:t>
            </a:r>
          </a:p>
        </p:txBody>
      </p:sp>
      <p:sp>
        <p:nvSpPr>
          <p:cNvPr id="49158" name="Rectangle 6"/>
          <p:cNvSpPr>
            <a:spLocks noChangeArrowheads="1"/>
          </p:cNvSpPr>
          <p:nvPr/>
        </p:nvSpPr>
        <p:spPr bwMode="auto">
          <a:xfrm>
            <a:off x="609600" y="5105400"/>
            <a:ext cx="7924800" cy="1136650"/>
          </a:xfrm>
          <a:prstGeom prst="rect">
            <a:avLst/>
          </a:prstGeom>
          <a:noFill/>
          <a:ln w="9525">
            <a:noFill/>
            <a:miter lim="800000"/>
            <a:headEnd/>
            <a:tailEnd/>
          </a:ln>
        </p:spPr>
        <p:txBody>
          <a:bodyPr>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a:solidFill>
                  <a:srgbClr val="0A017F"/>
                </a:solidFill>
              </a:rPr>
              <a:t>This generates the same language as the ambiguous grammar, but applies the common sense rule:</a:t>
            </a:r>
          </a:p>
          <a:p>
            <a:pPr marL="857250" lvl="1" indent="-384175" eaLnBrk="1" hangingPunct="1">
              <a:lnSpc>
                <a:spcPct val="95000"/>
              </a:lnSpc>
              <a:spcBef>
                <a:spcPct val="20000"/>
              </a:spcBef>
              <a:buFont typeface="Helvetica CE" charset="0"/>
              <a:buChar char="—"/>
            </a:pPr>
            <a:r>
              <a:rPr lang="en-US" sz="2000" i="1">
                <a:solidFill>
                  <a:srgbClr val="0A017F"/>
                </a:solidFill>
              </a:rPr>
              <a:t>match</a:t>
            </a:r>
            <a:r>
              <a:rPr lang="en-US" sz="2000">
                <a:solidFill>
                  <a:srgbClr val="0A017F"/>
                </a:solidFill>
              </a:rPr>
              <a:t> </a:t>
            </a:r>
            <a:r>
              <a:rPr lang="en-US" sz="2000" i="1">
                <a:solidFill>
                  <a:srgbClr val="0A017F"/>
                </a:solidFill>
              </a:rPr>
              <a:t>each </a:t>
            </a:r>
            <a:r>
              <a:rPr lang="en-US" sz="2000">
                <a:solidFill>
                  <a:srgbClr val="0A017F"/>
                </a:solidFill>
                <a:latin typeface="Courier" charset="0"/>
              </a:rPr>
              <a:t>else</a:t>
            </a:r>
            <a:r>
              <a:rPr lang="en-US" sz="2000">
                <a:solidFill>
                  <a:srgbClr val="0A017F"/>
                </a:solidFill>
              </a:rPr>
              <a:t> </a:t>
            </a:r>
            <a:r>
              <a:rPr lang="en-US" sz="2000" i="1">
                <a:solidFill>
                  <a:srgbClr val="0A017F"/>
                </a:solidFill>
              </a:rPr>
              <a:t>with</a:t>
            </a:r>
            <a:r>
              <a:rPr lang="en-US" sz="2000">
                <a:solidFill>
                  <a:srgbClr val="0A017F"/>
                </a:solidFill>
              </a:rPr>
              <a:t> </a:t>
            </a:r>
            <a:r>
              <a:rPr lang="en-US" sz="2000" i="1">
                <a:solidFill>
                  <a:srgbClr val="0A017F"/>
                </a:solidFill>
              </a:rPr>
              <a:t>the</a:t>
            </a:r>
            <a:r>
              <a:rPr lang="en-US" sz="2000">
                <a:solidFill>
                  <a:srgbClr val="0A017F"/>
                </a:solidFill>
              </a:rPr>
              <a:t> </a:t>
            </a:r>
            <a:r>
              <a:rPr lang="en-US" sz="2000" i="1">
                <a:solidFill>
                  <a:srgbClr val="0A017F"/>
                </a:solidFill>
              </a:rPr>
              <a:t>closest</a:t>
            </a:r>
            <a:r>
              <a:rPr lang="en-US" sz="2000">
                <a:solidFill>
                  <a:srgbClr val="0A017F"/>
                </a:solidFill>
              </a:rPr>
              <a:t> </a:t>
            </a:r>
            <a:r>
              <a:rPr lang="en-US" sz="2000" i="1">
                <a:solidFill>
                  <a:srgbClr val="0A017F"/>
                </a:solidFill>
              </a:rPr>
              <a:t>unmatched</a:t>
            </a:r>
            <a:r>
              <a:rPr lang="en-US" sz="2000">
                <a:solidFill>
                  <a:srgbClr val="0A017F"/>
                </a:solidFill>
                <a:latin typeface="Arial" charset="0"/>
              </a:rPr>
              <a:t> </a:t>
            </a:r>
            <a:r>
              <a:rPr lang="en-US" sz="2000">
                <a:solidFill>
                  <a:srgbClr val="0A017F"/>
                </a:solidFill>
                <a:latin typeface="Courier" charset="0"/>
              </a:rPr>
              <a:t>then</a:t>
            </a:r>
          </a:p>
        </p:txBody>
      </p:sp>
      <p:sp>
        <p:nvSpPr>
          <p:cNvPr id="49159" name="Slide Number Placeholder 7"/>
          <p:cNvSpPr>
            <a:spLocks noGrp="1"/>
          </p:cNvSpPr>
          <p:nvPr>
            <p:ph type="sldNum" sz="quarter" idx="12"/>
          </p:nvPr>
        </p:nvSpPr>
        <p:spPr>
          <a:noFill/>
        </p:spPr>
        <p:txBody>
          <a:bodyPr/>
          <a:lstStyle/>
          <a:p>
            <a:fld id="{29DEE49B-3C0B-624A-A285-5CE0D77820F1}" type="slidenum">
              <a:rPr lang="de-CH" smtClean="0"/>
              <a:pPr/>
              <a:t>18</a:t>
            </a:fld>
            <a:endParaRPr lang="de-CH" sz="1400" smtClean="0">
              <a:solidFill>
                <a:srgbClr val="7E7E7E"/>
              </a:solidFill>
              <a:latin typeface="Times" charset="0"/>
            </a:endParaRPr>
          </a:p>
        </p:txBody>
      </p:sp>
      <p:sp>
        <p:nvSpPr>
          <p:cNvPr id="49160"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smtClean="0"/>
              <a:t>Parsing</a:t>
            </a:r>
            <a:endParaRPr lang="de-CH" smtClean="0"/>
          </a:p>
        </p:txBody>
      </p:sp>
      <p:sp>
        <p:nvSpPr>
          <p:cNvPr id="5120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Ambiguity</a:t>
            </a:r>
          </a:p>
        </p:txBody>
      </p:sp>
      <p:sp>
        <p:nvSpPr>
          <p:cNvPr id="51204"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Ambiguity is often due to confusion in the context-free specification. Confusion can arise from </a:t>
            </a:r>
            <a:r>
              <a:rPr lang="en-US" i="1">
                <a:solidFill>
                  <a:srgbClr val="7E0007"/>
                </a:solidFill>
                <a:ea typeface="ＭＳ Ｐゴシック" charset="-128"/>
                <a:cs typeface="ＭＳ Ｐゴシック" charset="-128"/>
              </a:rPr>
              <a:t>overloading</a:t>
            </a:r>
            <a:r>
              <a:rPr lang="en-US">
                <a:ea typeface="ＭＳ Ｐゴシック" charset="-128"/>
                <a:cs typeface="ＭＳ Ｐゴシック" charset="-128"/>
              </a:rPr>
              <a:t>, e.g.:</a:t>
            </a:r>
          </a:p>
          <a:p>
            <a:pPr lvl="1" eaLnBrk="1" hangingPunct="1">
              <a:buFont typeface="Helvetica CE" charset="0"/>
              <a:buNone/>
            </a:pPr>
            <a:r>
              <a:rPr lang="en-US">
                <a:latin typeface="Courier" charset="0"/>
              </a:rPr>
              <a:t> </a:t>
            </a:r>
          </a:p>
          <a:p>
            <a:pPr lvl="1" eaLnBrk="1" hangingPunct="1">
              <a:buFont typeface="Helvetica CE" charset="0"/>
              <a:buNone/>
            </a:pPr>
            <a:r>
              <a:rPr lang="en-US">
                <a:latin typeface="Courier" charset="0"/>
              </a:rPr>
              <a:t> </a:t>
            </a:r>
          </a:p>
          <a:p>
            <a:pPr eaLnBrk="1" hangingPunct="1"/>
            <a:r>
              <a:rPr lang="en-US">
                <a:ea typeface="ＭＳ Ｐゴシック" charset="-128"/>
                <a:cs typeface="ＭＳ Ｐゴシック" charset="-128"/>
              </a:rPr>
              <a:t>In many Algol-like languages, </a:t>
            </a:r>
            <a:r>
              <a:rPr lang="en-US">
                <a:latin typeface="Courier" charset="0"/>
                <a:ea typeface="ＭＳ Ｐゴシック" charset="-128"/>
                <a:cs typeface="ＭＳ Ｐゴシック" charset="-128"/>
              </a:rPr>
              <a:t>f</a:t>
            </a:r>
            <a:r>
              <a:rPr lang="en-US">
                <a:ea typeface="ＭＳ Ｐゴシック" charset="-128"/>
                <a:cs typeface="ＭＳ Ｐゴシック" charset="-128"/>
              </a:rPr>
              <a:t> could be a function or a subscripted variable.</a:t>
            </a:r>
          </a:p>
          <a:p>
            <a:pPr eaLnBrk="1" hangingPunct="1"/>
            <a:r>
              <a:rPr lang="en-US">
                <a:ea typeface="ＭＳ Ｐゴシック" charset="-128"/>
                <a:cs typeface="ＭＳ Ｐゴシック" charset="-128"/>
              </a:rPr>
              <a:t>Disambiguating this statement </a:t>
            </a:r>
            <a:r>
              <a:rPr lang="en-US" i="1">
                <a:solidFill>
                  <a:srgbClr val="7E0007"/>
                </a:solidFill>
                <a:ea typeface="ＭＳ Ｐゴシック" charset="-128"/>
                <a:cs typeface="ＭＳ Ｐゴシック" charset="-128"/>
              </a:rPr>
              <a:t>requires context:</a:t>
            </a:r>
          </a:p>
          <a:p>
            <a:pPr lvl="1" eaLnBrk="1" hangingPunct="1"/>
            <a:r>
              <a:rPr lang="en-US"/>
              <a:t>need </a:t>
            </a:r>
            <a:r>
              <a:rPr lang="en-US" i="1">
                <a:solidFill>
                  <a:srgbClr val="7E0007"/>
                </a:solidFill>
              </a:rPr>
              <a:t>values</a:t>
            </a:r>
            <a:r>
              <a:rPr lang="en-US">
                <a:solidFill>
                  <a:srgbClr val="7E0007"/>
                </a:solidFill>
              </a:rPr>
              <a:t> </a:t>
            </a:r>
            <a:r>
              <a:rPr lang="en-US"/>
              <a:t>of declarations</a:t>
            </a:r>
          </a:p>
          <a:p>
            <a:pPr lvl="1" eaLnBrk="1" hangingPunct="1"/>
            <a:r>
              <a:rPr lang="en-US"/>
              <a:t>not </a:t>
            </a:r>
            <a:r>
              <a:rPr lang="en-US" i="1">
                <a:solidFill>
                  <a:srgbClr val="7E0007"/>
                </a:solidFill>
              </a:rPr>
              <a:t>context-free</a:t>
            </a:r>
          </a:p>
          <a:p>
            <a:pPr lvl="1" eaLnBrk="1" hangingPunct="1"/>
            <a:r>
              <a:rPr lang="en-US"/>
              <a:t>really an issue of </a:t>
            </a:r>
            <a:r>
              <a:rPr lang="en-US" i="1">
                <a:solidFill>
                  <a:srgbClr val="7E0007"/>
                </a:solidFill>
              </a:rPr>
              <a:t>type</a:t>
            </a:r>
          </a:p>
          <a:p>
            <a:pPr lvl="1" eaLnBrk="1" hangingPunct="1"/>
            <a:endParaRPr lang="en-US" i="1"/>
          </a:p>
        </p:txBody>
      </p:sp>
      <p:sp>
        <p:nvSpPr>
          <p:cNvPr id="51205" name="Rectangle 4"/>
          <p:cNvSpPr>
            <a:spLocks noChangeArrowheads="1"/>
          </p:cNvSpPr>
          <p:nvPr/>
        </p:nvSpPr>
        <p:spPr bwMode="auto">
          <a:xfrm>
            <a:off x="304800" y="5867400"/>
            <a:ext cx="8604250"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Rather</a:t>
            </a:r>
            <a:r>
              <a:rPr lang="en-US"/>
              <a:t> </a:t>
            </a:r>
            <a:r>
              <a:rPr lang="en-US" i="1"/>
              <a:t>than</a:t>
            </a:r>
            <a:r>
              <a:rPr lang="en-US"/>
              <a:t> </a:t>
            </a:r>
            <a:r>
              <a:rPr lang="en-US" i="1"/>
              <a:t>complicate</a:t>
            </a:r>
            <a:r>
              <a:rPr lang="en-US"/>
              <a:t> </a:t>
            </a:r>
            <a:r>
              <a:rPr lang="en-US" i="1"/>
              <a:t>parsing,</a:t>
            </a:r>
            <a:r>
              <a:rPr lang="en-US"/>
              <a:t> </a:t>
            </a:r>
            <a:r>
              <a:rPr lang="en-US" i="1"/>
              <a:t>we</a:t>
            </a:r>
            <a:r>
              <a:rPr lang="en-US"/>
              <a:t> </a:t>
            </a:r>
            <a:r>
              <a:rPr lang="en-US" i="1"/>
              <a:t>will</a:t>
            </a:r>
            <a:r>
              <a:rPr lang="en-US"/>
              <a:t> </a:t>
            </a:r>
            <a:r>
              <a:rPr lang="en-US" i="1"/>
              <a:t>handle</a:t>
            </a:r>
            <a:r>
              <a:rPr lang="en-US"/>
              <a:t> </a:t>
            </a:r>
            <a:r>
              <a:rPr lang="en-US" i="1"/>
              <a:t>this</a:t>
            </a:r>
            <a:r>
              <a:rPr lang="en-US"/>
              <a:t> </a:t>
            </a:r>
            <a:r>
              <a:rPr lang="en-US" i="1"/>
              <a:t>separately.</a:t>
            </a:r>
          </a:p>
        </p:txBody>
      </p:sp>
      <p:sp>
        <p:nvSpPr>
          <p:cNvPr id="51206" name="Rectangle 5"/>
          <p:cNvSpPr>
            <a:spLocks noChangeArrowheads="1"/>
          </p:cNvSpPr>
          <p:nvPr/>
        </p:nvSpPr>
        <p:spPr bwMode="auto">
          <a:xfrm>
            <a:off x="2057400" y="2743200"/>
            <a:ext cx="1839913" cy="466725"/>
          </a:xfrm>
          <a:prstGeom prst="rect">
            <a:avLst/>
          </a:prstGeom>
          <a:noFill/>
          <a:ln w="9525">
            <a:solidFill>
              <a:schemeClr val="tx1"/>
            </a:solidFill>
            <a:miter lim="800000"/>
            <a:headEnd/>
            <a:tailEnd/>
          </a:ln>
        </p:spPr>
        <p:txBody>
          <a:bodyPr wrap="none">
            <a:prstTxWarp prst="textNoShape">
              <a:avLst/>
            </a:prstTxWarp>
            <a:spAutoFit/>
          </a:bodyPr>
          <a:lstStyle/>
          <a:p>
            <a:r>
              <a:rPr lang="en-US">
                <a:solidFill>
                  <a:srgbClr val="0A017F"/>
                </a:solidFill>
                <a:latin typeface="Courier" charset="0"/>
              </a:rPr>
              <a:t>a = f(17)</a:t>
            </a:r>
          </a:p>
        </p:txBody>
      </p:sp>
      <p:sp>
        <p:nvSpPr>
          <p:cNvPr id="51207" name="Slide Number Placeholder 7"/>
          <p:cNvSpPr>
            <a:spLocks noGrp="1"/>
          </p:cNvSpPr>
          <p:nvPr>
            <p:ph type="sldNum" sz="quarter" idx="12"/>
          </p:nvPr>
        </p:nvSpPr>
        <p:spPr>
          <a:noFill/>
        </p:spPr>
        <p:txBody>
          <a:bodyPr/>
          <a:lstStyle/>
          <a:p>
            <a:fld id="{61D36379-0869-604A-A5EA-4FDEB4FC59CF}" type="slidenum">
              <a:rPr lang="de-CH" smtClean="0"/>
              <a:pPr/>
              <a:t>19</a:t>
            </a:fld>
            <a:endParaRPr lang="de-CH" sz="1400" smtClean="0">
              <a:solidFill>
                <a:srgbClr val="7E7E7E"/>
              </a:solidFill>
              <a:latin typeface="Times" charset="0"/>
            </a:endParaRPr>
          </a:p>
        </p:txBody>
      </p:sp>
      <p:sp>
        <p:nvSpPr>
          <p:cNvPr id="51208"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Parsing</a:t>
            </a:r>
            <a:endParaRPr lang="de-CH" smtClean="0"/>
          </a:p>
        </p:txBody>
      </p:sp>
      <p:pic>
        <p:nvPicPr>
          <p:cNvPr id="1741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741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7413" name="Rectangle 4"/>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Context-free grammars</a:t>
            </a:r>
          </a:p>
          <a:p>
            <a:pPr eaLnBrk="1" hangingPunct="1"/>
            <a:r>
              <a:rPr lang="en-US" sz="2000" smtClean="0">
                <a:ea typeface="ＭＳ Ｐゴシック" charset="-128"/>
                <a:cs typeface="ＭＳ Ｐゴシック" charset="-128"/>
              </a:rPr>
              <a:t>Derivations and precedence</a:t>
            </a:r>
          </a:p>
          <a:p>
            <a:pPr eaLnBrk="1" hangingPunct="1"/>
            <a:r>
              <a:rPr lang="en-US" sz="2000" smtClean="0">
                <a:ea typeface="ＭＳ Ｐゴシック" charset="-128"/>
                <a:cs typeface="ＭＳ Ｐゴシック" charset="-128"/>
              </a:rPr>
              <a:t>Top-down parsing</a:t>
            </a:r>
          </a:p>
          <a:p>
            <a:pPr eaLnBrk="1" hangingPunct="1"/>
            <a:r>
              <a:rPr lang="en-US" sz="2000" smtClean="0">
                <a:ea typeface="ＭＳ Ｐゴシック" charset="-128"/>
                <a:cs typeface="ＭＳ Ｐゴシック" charset="-128"/>
              </a:rPr>
              <a:t>Left-recursion</a:t>
            </a:r>
          </a:p>
          <a:p>
            <a:pPr eaLnBrk="1" hangingPunct="1"/>
            <a:r>
              <a:rPr lang="en-US" sz="2000" smtClean="0">
                <a:ea typeface="ＭＳ Ｐゴシック" charset="-128"/>
                <a:cs typeface="ＭＳ Ｐゴシック" charset="-128"/>
              </a:rPr>
              <a:t>Look-ahead</a:t>
            </a:r>
          </a:p>
          <a:p>
            <a:pPr eaLnBrk="1" hangingPunct="1"/>
            <a:r>
              <a:rPr lang="en-US" sz="2000" smtClean="0">
                <a:ea typeface="ＭＳ Ｐゴシック" charset="-128"/>
                <a:cs typeface="ＭＳ Ｐゴシック" charset="-128"/>
              </a:rPr>
              <a:t>Table-driven parsing</a:t>
            </a:r>
          </a:p>
        </p:txBody>
      </p:sp>
      <p:sp>
        <p:nvSpPr>
          <p:cNvPr id="17414" name="Slide Number Placeholder 6"/>
          <p:cNvSpPr>
            <a:spLocks noGrp="1"/>
          </p:cNvSpPr>
          <p:nvPr>
            <p:ph type="sldNum" sz="quarter" idx="12"/>
          </p:nvPr>
        </p:nvSpPr>
        <p:spPr>
          <a:noFill/>
        </p:spPr>
        <p:txBody>
          <a:bodyPr/>
          <a:lstStyle/>
          <a:p>
            <a:fld id="{CEE9BCC2-B4A2-834F-9ACE-E56274137B06}" type="slidenum">
              <a:rPr lang="de-CH" smtClean="0"/>
              <a:pPr/>
              <a:t>2</a:t>
            </a:fld>
            <a:endParaRPr lang="de-CH" sz="1400" smtClean="0">
              <a:solidFill>
                <a:srgbClr val="7E7E7E"/>
              </a:solidFill>
              <a:latin typeface="Times" charset="0"/>
            </a:endParaRPr>
          </a:p>
        </p:txBody>
      </p:sp>
      <p:sp>
        <p:nvSpPr>
          <p:cNvPr id="17415" name="Date Placeholder 7"/>
          <p:cNvSpPr>
            <a:spLocks noGrp="1"/>
          </p:cNvSpPr>
          <p:nvPr>
            <p:ph type="dt" sz="quarter" idx="10"/>
          </p:nvPr>
        </p:nvSpPr>
        <p:spPr>
          <a:noFill/>
        </p:spPr>
        <p:txBody>
          <a:bodyPr/>
          <a:lstStyle/>
          <a:p>
            <a:r>
              <a:rPr lang="en-US" smtClean="0"/>
              <a:t>© Oscar Nierstrasz</a:t>
            </a:r>
            <a:endParaRPr lang="de-CH" smtClean="0"/>
          </a:p>
        </p:txBody>
      </p:sp>
      <p:sp>
        <p:nvSpPr>
          <p:cNvPr id="17416" name="TextBox 7"/>
          <p:cNvSpPr txBox="1">
            <a:spLocks noChangeArrowheads="1"/>
          </p:cNvSpPr>
          <p:nvPr/>
        </p:nvSpPr>
        <p:spPr bwMode="auto">
          <a:xfrm>
            <a:off x="4343400" y="5638800"/>
            <a:ext cx="4114800" cy="646113"/>
          </a:xfrm>
          <a:prstGeom prst="rect">
            <a:avLst/>
          </a:prstGeom>
          <a:solidFill>
            <a:srgbClr val="F5F399"/>
          </a:solidFill>
          <a:ln w="9525">
            <a:noFill/>
            <a:miter lim="800000"/>
            <a:headEnd/>
            <a:tailEnd/>
          </a:ln>
        </p:spPr>
        <p:txBody>
          <a:bodyPr>
            <a:prstTxWarp prst="textNoShape">
              <a:avLst/>
            </a:prstTxWarp>
            <a:spAutoFit/>
          </a:bodyPr>
          <a:lstStyle/>
          <a:p>
            <a:pPr eaLnBrk="1" hangingPunct="1"/>
            <a:r>
              <a:rPr lang="en-US" sz="1800"/>
              <a:t>See, </a:t>
            </a:r>
            <a:r>
              <a:rPr lang="en-US" sz="1800" i="1"/>
              <a:t>Modern compiler implementation in Java</a:t>
            </a:r>
            <a:r>
              <a:rPr lang="en-US" sz="1800"/>
              <a:t> (Second edition), chapter 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p>
            <a:r>
              <a:rPr lang="en-US" smtClean="0"/>
              <a:t>Parsing</a:t>
            </a:r>
            <a:endParaRPr lang="de-CH" smtClean="0"/>
          </a:p>
        </p:txBody>
      </p:sp>
      <p:pic>
        <p:nvPicPr>
          <p:cNvPr id="5325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5325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53253" name="Rectangle 4"/>
          <p:cNvSpPr>
            <a:spLocks noGrp="1" noChangeArrowheads="1"/>
          </p:cNvSpPr>
          <p:nvPr>
            <p:ph type="body" idx="1"/>
          </p:nvPr>
        </p:nvSpPr>
        <p:spPr/>
        <p:txBody>
          <a:bodyPr/>
          <a:lstStyle/>
          <a:p>
            <a:pPr eaLnBrk="1" hangingPunct="1"/>
            <a:r>
              <a:rPr lang="en-US" sz="2000" smtClean="0">
                <a:solidFill>
                  <a:srgbClr val="9DBDDE"/>
                </a:solidFill>
                <a:ea typeface="ＭＳ Ｐゴシック" charset="-128"/>
                <a:cs typeface="ＭＳ Ｐゴシック" charset="-128"/>
              </a:rPr>
              <a:t>Context-free grammars</a:t>
            </a:r>
          </a:p>
          <a:p>
            <a:pPr eaLnBrk="1" hangingPunct="1"/>
            <a:r>
              <a:rPr lang="en-US" sz="2000" smtClean="0">
                <a:solidFill>
                  <a:srgbClr val="9DBDDE"/>
                </a:solidFill>
                <a:ea typeface="ＭＳ Ｐゴシック" charset="-128"/>
                <a:cs typeface="ＭＳ Ｐゴシック" charset="-128"/>
              </a:rPr>
              <a:t>Derivations and precedence</a:t>
            </a:r>
          </a:p>
          <a:p>
            <a:pPr eaLnBrk="1" hangingPunct="1"/>
            <a:r>
              <a:rPr lang="en-US" sz="2000" b="1" smtClean="0">
                <a:ea typeface="ＭＳ Ｐゴシック" charset="-128"/>
                <a:cs typeface="ＭＳ Ｐゴシック" charset="-128"/>
              </a:rPr>
              <a:t>Top-down parsing</a:t>
            </a:r>
          </a:p>
          <a:p>
            <a:pPr eaLnBrk="1" hangingPunct="1"/>
            <a:r>
              <a:rPr lang="en-US" sz="2000" smtClean="0">
                <a:solidFill>
                  <a:srgbClr val="9DBDDE"/>
                </a:solidFill>
                <a:ea typeface="ＭＳ Ｐゴシック" charset="-128"/>
                <a:cs typeface="ＭＳ Ｐゴシック" charset="-128"/>
              </a:rPr>
              <a:t>Left-recursion</a:t>
            </a:r>
          </a:p>
          <a:p>
            <a:pPr eaLnBrk="1" hangingPunct="1"/>
            <a:r>
              <a:rPr lang="en-US" sz="2000" smtClean="0">
                <a:solidFill>
                  <a:srgbClr val="9DBDDE"/>
                </a:solidFill>
                <a:ea typeface="ＭＳ Ｐゴシック" charset="-128"/>
                <a:cs typeface="ＭＳ Ｐゴシック" charset="-128"/>
              </a:rPr>
              <a:t>Look-ahead</a:t>
            </a:r>
          </a:p>
          <a:p>
            <a:pPr eaLnBrk="1" hangingPunct="1"/>
            <a:r>
              <a:rPr lang="en-US" sz="2000" smtClean="0">
                <a:solidFill>
                  <a:srgbClr val="9DBDDE"/>
                </a:solidFill>
                <a:ea typeface="ＭＳ Ｐゴシック" charset="-128"/>
                <a:cs typeface="ＭＳ Ｐゴシック" charset="-128"/>
              </a:rPr>
              <a:t>Table-driven parsing</a:t>
            </a:r>
          </a:p>
        </p:txBody>
      </p:sp>
      <p:sp>
        <p:nvSpPr>
          <p:cNvPr id="53254" name="Slide Number Placeholder 6"/>
          <p:cNvSpPr>
            <a:spLocks noGrp="1"/>
          </p:cNvSpPr>
          <p:nvPr>
            <p:ph type="sldNum" sz="quarter" idx="12"/>
          </p:nvPr>
        </p:nvSpPr>
        <p:spPr>
          <a:noFill/>
        </p:spPr>
        <p:txBody>
          <a:bodyPr/>
          <a:lstStyle/>
          <a:p>
            <a:fld id="{41EB4DAD-2E10-D044-80DA-FF97EAC0A53B}" type="slidenum">
              <a:rPr lang="de-CH" smtClean="0"/>
              <a:pPr/>
              <a:t>20</a:t>
            </a:fld>
            <a:endParaRPr lang="de-CH" sz="1400" smtClean="0">
              <a:solidFill>
                <a:srgbClr val="7E7E7E"/>
              </a:solidFill>
              <a:latin typeface="Times" charset="0"/>
            </a:endParaRPr>
          </a:p>
        </p:txBody>
      </p:sp>
      <p:sp>
        <p:nvSpPr>
          <p:cNvPr id="53255"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Footer Placeholder 3"/>
          <p:cNvSpPr>
            <a:spLocks noGrp="1"/>
          </p:cNvSpPr>
          <p:nvPr>
            <p:ph type="ftr" sz="quarter" idx="11"/>
          </p:nvPr>
        </p:nvSpPr>
        <p:spPr>
          <a:noFill/>
        </p:spPr>
        <p:txBody>
          <a:bodyPr/>
          <a:lstStyle/>
          <a:p>
            <a:r>
              <a:rPr lang="en-US" smtClean="0"/>
              <a:t>Parsing</a:t>
            </a:r>
            <a:endParaRPr lang="de-CH" smtClean="0"/>
          </a:p>
        </p:txBody>
      </p:sp>
      <p:sp>
        <p:nvSpPr>
          <p:cNvPr id="5529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Parsing:</a:t>
            </a:r>
            <a:r>
              <a:rPr lang="en-US" b="0">
                <a:ea typeface="ＭＳ Ｐゴシック" charset="-128"/>
                <a:cs typeface="ＭＳ Ｐゴシック" charset="-128"/>
              </a:rPr>
              <a:t> </a:t>
            </a:r>
            <a:r>
              <a:rPr lang="en-US">
                <a:ea typeface="ＭＳ Ｐゴシック" charset="-128"/>
                <a:cs typeface="ＭＳ Ｐゴシック" charset="-128"/>
              </a:rPr>
              <a:t>the</a:t>
            </a:r>
            <a:r>
              <a:rPr lang="en-US" b="0">
                <a:ea typeface="ＭＳ Ｐゴシック" charset="-128"/>
                <a:cs typeface="ＭＳ Ｐゴシック" charset="-128"/>
              </a:rPr>
              <a:t> </a:t>
            </a:r>
            <a:r>
              <a:rPr lang="en-US">
                <a:ea typeface="ＭＳ Ｐゴシック" charset="-128"/>
                <a:cs typeface="ＭＳ Ｐゴシック" charset="-128"/>
              </a:rPr>
              <a:t>big</a:t>
            </a:r>
            <a:r>
              <a:rPr lang="en-US" b="0">
                <a:ea typeface="ＭＳ Ｐゴシック" charset="-128"/>
                <a:cs typeface="ＭＳ Ｐゴシック" charset="-128"/>
              </a:rPr>
              <a:t> </a:t>
            </a:r>
            <a:r>
              <a:rPr lang="en-US">
                <a:ea typeface="ＭＳ Ｐゴシック" charset="-128"/>
                <a:cs typeface="ＭＳ Ｐゴシック" charset="-128"/>
              </a:rPr>
              <a:t>picture</a:t>
            </a:r>
          </a:p>
        </p:txBody>
      </p:sp>
      <p:pic>
        <p:nvPicPr>
          <p:cNvPr id="55300" name="Picture 5" descr="3-parsing-big-picture"/>
          <p:cNvPicPr>
            <a:picLocks noChangeAspect="1" noChangeArrowheads="1"/>
          </p:cNvPicPr>
          <p:nvPr/>
        </p:nvPicPr>
        <p:blipFill>
          <a:blip r:embed="rId3"/>
          <a:srcRect/>
          <a:stretch>
            <a:fillRect/>
          </a:stretch>
        </p:blipFill>
        <p:spPr bwMode="auto">
          <a:xfrm>
            <a:off x="1295400" y="1676400"/>
            <a:ext cx="6096000" cy="2857500"/>
          </a:xfrm>
          <a:prstGeom prst="rect">
            <a:avLst/>
          </a:prstGeom>
          <a:noFill/>
          <a:ln w="9525">
            <a:noFill/>
            <a:miter lim="800000"/>
            <a:headEnd/>
            <a:tailEnd/>
          </a:ln>
        </p:spPr>
      </p:pic>
      <p:sp>
        <p:nvSpPr>
          <p:cNvPr id="55301" name="Rectangle 6"/>
          <p:cNvSpPr>
            <a:spLocks noChangeArrowheads="1"/>
          </p:cNvSpPr>
          <p:nvPr/>
        </p:nvSpPr>
        <p:spPr bwMode="auto">
          <a:xfrm>
            <a:off x="1219200" y="5181600"/>
            <a:ext cx="6334125"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Our</a:t>
            </a:r>
            <a:r>
              <a:rPr lang="en-US"/>
              <a:t> </a:t>
            </a:r>
            <a:r>
              <a:rPr lang="en-US" i="1"/>
              <a:t>goal</a:t>
            </a:r>
            <a:r>
              <a:rPr lang="en-US"/>
              <a:t> </a:t>
            </a:r>
            <a:r>
              <a:rPr lang="en-US" i="1"/>
              <a:t>is</a:t>
            </a:r>
            <a:r>
              <a:rPr lang="en-US"/>
              <a:t> </a:t>
            </a:r>
            <a:r>
              <a:rPr lang="en-US" i="1"/>
              <a:t>a</a:t>
            </a:r>
            <a:r>
              <a:rPr lang="en-US"/>
              <a:t> </a:t>
            </a:r>
            <a:r>
              <a:rPr lang="en-US" i="1"/>
              <a:t>flexible</a:t>
            </a:r>
            <a:r>
              <a:rPr lang="en-US"/>
              <a:t> </a:t>
            </a:r>
            <a:r>
              <a:rPr lang="en-US" i="1"/>
              <a:t>parser</a:t>
            </a:r>
            <a:r>
              <a:rPr lang="en-US"/>
              <a:t> </a:t>
            </a:r>
            <a:r>
              <a:rPr lang="en-US" i="1"/>
              <a:t>generator</a:t>
            </a:r>
            <a:r>
              <a:rPr lang="en-US"/>
              <a:t> </a:t>
            </a:r>
            <a:r>
              <a:rPr lang="en-US" i="1"/>
              <a:t>system</a:t>
            </a:r>
          </a:p>
        </p:txBody>
      </p:sp>
      <p:sp>
        <p:nvSpPr>
          <p:cNvPr id="55302" name="Slide Number Placeholder 6"/>
          <p:cNvSpPr>
            <a:spLocks noGrp="1"/>
          </p:cNvSpPr>
          <p:nvPr>
            <p:ph type="sldNum" sz="quarter" idx="12"/>
          </p:nvPr>
        </p:nvSpPr>
        <p:spPr>
          <a:noFill/>
        </p:spPr>
        <p:txBody>
          <a:bodyPr/>
          <a:lstStyle/>
          <a:p>
            <a:fld id="{58EC8BA1-E97B-4C4E-8E0B-FCEC964F65B7}" type="slidenum">
              <a:rPr lang="de-CH" smtClean="0"/>
              <a:pPr/>
              <a:t>21</a:t>
            </a:fld>
            <a:endParaRPr lang="de-CH" sz="1400" smtClean="0">
              <a:solidFill>
                <a:srgbClr val="7E7E7E"/>
              </a:solidFill>
              <a:latin typeface="Times" charset="0"/>
            </a:endParaRPr>
          </a:p>
        </p:txBody>
      </p:sp>
      <p:sp>
        <p:nvSpPr>
          <p:cNvPr id="55303"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r>
              <a:rPr lang="en-US" smtClean="0"/>
              <a:t>Parsing</a:t>
            </a:r>
            <a:endParaRPr lang="de-CH" smtClean="0"/>
          </a:p>
        </p:txBody>
      </p:sp>
      <p:sp>
        <p:nvSpPr>
          <p:cNvPr id="5734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Top-down</a:t>
            </a:r>
            <a:r>
              <a:rPr lang="en-US" b="0">
                <a:ea typeface="ＭＳ Ｐゴシック" charset="-128"/>
                <a:cs typeface="ＭＳ Ｐゴシック" charset="-128"/>
              </a:rPr>
              <a:t> </a:t>
            </a:r>
            <a:r>
              <a:rPr lang="en-US">
                <a:ea typeface="ＭＳ Ｐゴシック" charset="-128"/>
                <a:cs typeface="ＭＳ Ｐゴシック" charset="-128"/>
              </a:rPr>
              <a:t>versus</a:t>
            </a:r>
            <a:r>
              <a:rPr lang="en-US" b="0">
                <a:ea typeface="ＭＳ Ｐゴシック" charset="-128"/>
                <a:cs typeface="ＭＳ Ｐゴシック" charset="-128"/>
              </a:rPr>
              <a:t> </a:t>
            </a:r>
            <a:r>
              <a:rPr lang="en-US">
                <a:ea typeface="ＭＳ Ｐゴシック" charset="-128"/>
                <a:cs typeface="ＭＳ Ｐゴシック" charset="-128"/>
              </a:rPr>
              <a:t>bottom-up</a:t>
            </a:r>
          </a:p>
        </p:txBody>
      </p:sp>
      <p:sp>
        <p:nvSpPr>
          <p:cNvPr id="57348" name="Rectangle 3"/>
          <p:cNvSpPr>
            <a:spLocks noGrp="1" noChangeArrowheads="1"/>
          </p:cNvSpPr>
          <p:nvPr>
            <p:ph type="body" idx="1"/>
          </p:nvPr>
        </p:nvSpPr>
        <p:spPr/>
        <p:txBody>
          <a:bodyPr/>
          <a:lstStyle/>
          <a:p>
            <a:pPr eaLnBrk="1" hangingPunct="1"/>
            <a:r>
              <a:rPr lang="en-US" i="1">
                <a:solidFill>
                  <a:srgbClr val="7E0007"/>
                </a:solidFill>
                <a:ea typeface="ＭＳ Ｐゴシック" charset="-128"/>
                <a:cs typeface="ＭＳ Ｐゴシック" charset="-128"/>
              </a:rPr>
              <a:t>Top-down</a:t>
            </a:r>
            <a:r>
              <a:rPr lang="en-US">
                <a:solidFill>
                  <a:srgbClr val="7E0007"/>
                </a:solidFill>
                <a:ea typeface="ＭＳ Ｐゴシック" charset="-128"/>
                <a:cs typeface="ＭＳ Ｐゴシック" charset="-128"/>
              </a:rPr>
              <a:t> </a:t>
            </a:r>
            <a:r>
              <a:rPr lang="en-US" i="1">
                <a:solidFill>
                  <a:srgbClr val="7E0007"/>
                </a:solidFill>
                <a:ea typeface="ＭＳ Ｐゴシック" charset="-128"/>
                <a:cs typeface="ＭＳ Ｐゴシック" charset="-128"/>
              </a:rPr>
              <a:t>parser:</a:t>
            </a:r>
          </a:p>
          <a:p>
            <a:pPr lvl="1" eaLnBrk="1" hangingPunct="1"/>
            <a:r>
              <a:rPr lang="en-US"/>
              <a:t>starts at the root of derivation tree and fills in</a:t>
            </a:r>
          </a:p>
          <a:p>
            <a:pPr lvl="1" eaLnBrk="1" hangingPunct="1"/>
            <a:r>
              <a:rPr lang="en-US"/>
              <a:t>picks a production and tries to match the input</a:t>
            </a:r>
          </a:p>
          <a:p>
            <a:pPr lvl="1" eaLnBrk="1" hangingPunct="1"/>
            <a:r>
              <a:rPr lang="en-US"/>
              <a:t>may require backtracking</a:t>
            </a:r>
          </a:p>
          <a:p>
            <a:pPr lvl="1" eaLnBrk="1" hangingPunct="1"/>
            <a:r>
              <a:rPr lang="en-US"/>
              <a:t>some grammars are backtrack-free (</a:t>
            </a:r>
            <a:r>
              <a:rPr lang="en-US" i="1">
                <a:solidFill>
                  <a:srgbClr val="7E0007"/>
                </a:solidFill>
              </a:rPr>
              <a:t>predictive</a:t>
            </a:r>
            <a:r>
              <a:rPr lang="en-US"/>
              <a:t>)</a:t>
            </a:r>
            <a:endParaRPr lang="en-US">
              <a:latin typeface="Arial" charset="0"/>
            </a:endParaRPr>
          </a:p>
          <a:p>
            <a:pPr eaLnBrk="1" hangingPunct="1"/>
            <a:endParaRPr lang="en-US" i="1">
              <a:ea typeface="ＭＳ Ｐゴシック" charset="-128"/>
              <a:cs typeface="ＭＳ Ｐゴシック" charset="-128"/>
            </a:endParaRPr>
          </a:p>
          <a:p>
            <a:pPr eaLnBrk="1" hangingPunct="1"/>
            <a:r>
              <a:rPr lang="en-US" i="1">
                <a:solidFill>
                  <a:srgbClr val="7E0007"/>
                </a:solidFill>
                <a:ea typeface="ＭＳ Ｐゴシック" charset="-128"/>
                <a:cs typeface="ＭＳ Ｐゴシック" charset="-128"/>
              </a:rPr>
              <a:t>Bottom-up</a:t>
            </a:r>
            <a:r>
              <a:rPr lang="en-US">
                <a:solidFill>
                  <a:srgbClr val="7E0007"/>
                </a:solidFill>
                <a:ea typeface="ＭＳ Ｐゴシック" charset="-128"/>
                <a:cs typeface="ＭＳ Ｐゴシック" charset="-128"/>
              </a:rPr>
              <a:t> </a:t>
            </a:r>
            <a:r>
              <a:rPr lang="en-US" i="1">
                <a:solidFill>
                  <a:srgbClr val="7E0007"/>
                </a:solidFill>
                <a:ea typeface="ＭＳ Ｐゴシック" charset="-128"/>
                <a:cs typeface="ＭＳ Ｐゴシック" charset="-128"/>
              </a:rPr>
              <a:t>parser:</a:t>
            </a:r>
          </a:p>
          <a:p>
            <a:pPr lvl="1" eaLnBrk="1" hangingPunct="1"/>
            <a:r>
              <a:rPr lang="en-US"/>
              <a:t>starts at the leaves and fills in </a:t>
            </a:r>
          </a:p>
          <a:p>
            <a:pPr lvl="1" eaLnBrk="1" hangingPunct="1"/>
            <a:r>
              <a:rPr lang="en-US"/>
              <a:t>starts in a state valid for legal first tokens </a:t>
            </a:r>
          </a:p>
          <a:p>
            <a:pPr lvl="1" eaLnBrk="1" hangingPunct="1"/>
            <a:r>
              <a:rPr lang="en-US"/>
              <a:t>as input is consumed, changes state to encode possibilities (</a:t>
            </a:r>
            <a:r>
              <a:rPr lang="en-US" i="1">
                <a:solidFill>
                  <a:srgbClr val="7E0007"/>
                </a:solidFill>
              </a:rPr>
              <a:t>recognize</a:t>
            </a:r>
            <a:r>
              <a:rPr lang="en-US">
                <a:solidFill>
                  <a:srgbClr val="7E0007"/>
                </a:solidFill>
              </a:rPr>
              <a:t> </a:t>
            </a:r>
            <a:r>
              <a:rPr lang="en-US" i="1">
                <a:solidFill>
                  <a:srgbClr val="7E0007"/>
                </a:solidFill>
              </a:rPr>
              <a:t>valid</a:t>
            </a:r>
            <a:r>
              <a:rPr lang="en-US">
                <a:solidFill>
                  <a:srgbClr val="7E0007"/>
                </a:solidFill>
              </a:rPr>
              <a:t> </a:t>
            </a:r>
            <a:r>
              <a:rPr lang="en-US" i="1">
                <a:solidFill>
                  <a:srgbClr val="7E0007"/>
                </a:solidFill>
              </a:rPr>
              <a:t>prefixes</a:t>
            </a:r>
            <a:r>
              <a:rPr lang="en-US"/>
              <a:t>) </a:t>
            </a:r>
          </a:p>
          <a:p>
            <a:pPr lvl="1" eaLnBrk="1" hangingPunct="1"/>
            <a:r>
              <a:rPr lang="en-US"/>
              <a:t>uses a </a:t>
            </a:r>
            <a:r>
              <a:rPr lang="en-US" i="1">
                <a:solidFill>
                  <a:srgbClr val="7E0007"/>
                </a:solidFill>
              </a:rPr>
              <a:t>stack</a:t>
            </a:r>
            <a:r>
              <a:rPr lang="en-US">
                <a:solidFill>
                  <a:srgbClr val="7E0007"/>
                </a:solidFill>
              </a:rPr>
              <a:t> </a:t>
            </a:r>
            <a:r>
              <a:rPr lang="en-US"/>
              <a:t>to store both state and sentential forms</a:t>
            </a:r>
          </a:p>
        </p:txBody>
      </p:sp>
      <p:sp>
        <p:nvSpPr>
          <p:cNvPr id="57349" name="Slide Number Placeholder 5"/>
          <p:cNvSpPr>
            <a:spLocks noGrp="1"/>
          </p:cNvSpPr>
          <p:nvPr>
            <p:ph type="sldNum" sz="quarter" idx="12"/>
          </p:nvPr>
        </p:nvSpPr>
        <p:spPr>
          <a:noFill/>
        </p:spPr>
        <p:txBody>
          <a:bodyPr/>
          <a:lstStyle/>
          <a:p>
            <a:fld id="{7F7571E9-156E-5D43-9C72-660813967C97}" type="slidenum">
              <a:rPr lang="de-CH" smtClean="0"/>
              <a:pPr/>
              <a:t>22</a:t>
            </a:fld>
            <a:endParaRPr lang="de-CH" sz="1400" smtClean="0">
              <a:solidFill>
                <a:srgbClr val="7E7E7E"/>
              </a:solidFill>
              <a:latin typeface="Times" charset="0"/>
            </a:endParaRPr>
          </a:p>
        </p:txBody>
      </p:sp>
      <p:sp>
        <p:nvSpPr>
          <p:cNvPr id="57350"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r>
              <a:rPr lang="en-US" smtClean="0"/>
              <a:t>Parsing</a:t>
            </a:r>
            <a:endParaRPr lang="de-CH" smtClean="0"/>
          </a:p>
        </p:txBody>
      </p:sp>
      <p:sp>
        <p:nvSpPr>
          <p:cNvPr id="5939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Top-down</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59396" name="Rectangle 3"/>
          <p:cNvSpPr>
            <a:spLocks noGrp="1" noChangeArrowheads="1"/>
          </p:cNvSpPr>
          <p:nvPr>
            <p:ph type="body" idx="1"/>
          </p:nvPr>
        </p:nvSpPr>
        <p:spPr/>
        <p:txBody>
          <a:bodyPr/>
          <a:lstStyle/>
          <a:p>
            <a:pPr marL="457200" indent="-457200" eaLnBrk="1" hangingPunct="1">
              <a:lnSpc>
                <a:spcPct val="85000"/>
              </a:lnSpc>
              <a:buFont typeface="Helvetica CE" charset="0"/>
              <a:buNone/>
            </a:pPr>
            <a:r>
              <a:rPr lang="en-US" i="1">
                <a:ea typeface="ＭＳ Ｐゴシック" charset="-128"/>
                <a:cs typeface="ＭＳ Ｐゴシック" charset="-128"/>
              </a:rPr>
              <a:t>A</a:t>
            </a:r>
            <a:r>
              <a:rPr lang="en-US">
                <a:ea typeface="ＭＳ Ｐゴシック" charset="-128"/>
                <a:cs typeface="ＭＳ Ｐゴシック" charset="-128"/>
              </a:rPr>
              <a:t> </a:t>
            </a:r>
            <a:r>
              <a:rPr lang="en-US" i="1">
                <a:ea typeface="ＭＳ Ｐゴシック" charset="-128"/>
                <a:cs typeface="ＭＳ Ｐゴシック" charset="-128"/>
              </a:rPr>
              <a:t>top-down</a:t>
            </a:r>
            <a:r>
              <a:rPr lang="en-US">
                <a:ea typeface="ＭＳ Ｐゴシック" charset="-128"/>
                <a:cs typeface="ＭＳ Ｐゴシック" charset="-128"/>
              </a:rPr>
              <a:t> </a:t>
            </a:r>
            <a:r>
              <a:rPr lang="en-US" i="1">
                <a:ea typeface="ＭＳ Ｐゴシック" charset="-128"/>
                <a:cs typeface="ＭＳ Ｐゴシック" charset="-128"/>
              </a:rPr>
              <a:t>parser</a:t>
            </a:r>
            <a:r>
              <a:rPr lang="en-US">
                <a:ea typeface="ＭＳ Ｐゴシック" charset="-128"/>
                <a:cs typeface="ＭＳ Ｐゴシック" charset="-128"/>
              </a:rPr>
              <a:t> </a:t>
            </a:r>
            <a:r>
              <a:rPr lang="en-US" i="1">
                <a:ea typeface="ＭＳ Ｐゴシック" charset="-128"/>
                <a:cs typeface="ＭＳ Ｐゴシック" charset="-128"/>
              </a:rPr>
              <a:t>starts</a:t>
            </a:r>
            <a:r>
              <a:rPr lang="en-US">
                <a:ea typeface="ＭＳ Ｐゴシック" charset="-128"/>
                <a:cs typeface="ＭＳ Ｐゴシック" charset="-128"/>
              </a:rPr>
              <a:t> </a:t>
            </a:r>
            <a:r>
              <a:rPr lang="en-US" i="1">
                <a:ea typeface="ＭＳ Ｐゴシック" charset="-128"/>
                <a:cs typeface="ＭＳ Ｐゴシック" charset="-128"/>
              </a:rPr>
              <a:t>with</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root</a:t>
            </a:r>
            <a:r>
              <a:rPr lang="en-US">
                <a:ea typeface="ＭＳ Ｐゴシック" charset="-128"/>
                <a:cs typeface="ＭＳ Ｐゴシック" charset="-128"/>
              </a:rPr>
              <a:t> </a:t>
            </a:r>
            <a:r>
              <a:rPr lang="en-US" i="1">
                <a:ea typeface="ＭＳ Ｐゴシック" charset="-128"/>
                <a:cs typeface="ＭＳ Ｐゴシック" charset="-128"/>
              </a:rPr>
              <a:t>of</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parse</a:t>
            </a:r>
            <a:r>
              <a:rPr lang="en-US">
                <a:ea typeface="ＭＳ Ｐゴシック" charset="-128"/>
                <a:cs typeface="ＭＳ Ｐゴシック" charset="-128"/>
              </a:rPr>
              <a:t> </a:t>
            </a:r>
            <a:r>
              <a:rPr lang="en-US" i="1">
                <a:ea typeface="ＭＳ Ｐゴシック" charset="-128"/>
                <a:cs typeface="ＭＳ Ｐゴシック" charset="-128"/>
              </a:rPr>
              <a:t>tree,</a:t>
            </a:r>
            <a:r>
              <a:rPr lang="en-US">
                <a:ea typeface="ＭＳ Ｐゴシック" charset="-128"/>
                <a:cs typeface="ＭＳ Ｐゴシック" charset="-128"/>
              </a:rPr>
              <a:t> </a:t>
            </a:r>
            <a:r>
              <a:rPr lang="en-US" i="1">
                <a:ea typeface="ＭＳ Ｐゴシック" charset="-128"/>
                <a:cs typeface="ＭＳ Ｐゴシック" charset="-128"/>
              </a:rPr>
              <a:t>labeled</a:t>
            </a:r>
            <a:r>
              <a:rPr lang="en-US">
                <a:ea typeface="ＭＳ Ｐゴシック" charset="-128"/>
                <a:cs typeface="ＭＳ Ｐゴシック" charset="-128"/>
              </a:rPr>
              <a:t> </a:t>
            </a:r>
            <a:r>
              <a:rPr lang="en-US" i="1">
                <a:ea typeface="ＭＳ Ｐゴシック" charset="-128"/>
                <a:cs typeface="ＭＳ Ｐゴシック" charset="-128"/>
              </a:rPr>
              <a:t>with</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start</a:t>
            </a:r>
            <a:r>
              <a:rPr lang="en-US">
                <a:ea typeface="ＭＳ Ｐゴシック" charset="-128"/>
                <a:cs typeface="ＭＳ Ｐゴシック" charset="-128"/>
              </a:rPr>
              <a:t> </a:t>
            </a:r>
            <a:r>
              <a:rPr lang="en-US" i="1">
                <a:ea typeface="ＭＳ Ｐゴシック" charset="-128"/>
                <a:cs typeface="ＭＳ Ｐゴシック" charset="-128"/>
              </a:rPr>
              <a:t>or</a:t>
            </a:r>
            <a:r>
              <a:rPr lang="en-US">
                <a:ea typeface="ＭＳ Ｐゴシック" charset="-128"/>
                <a:cs typeface="ＭＳ Ｐゴシック" charset="-128"/>
              </a:rPr>
              <a:t> </a:t>
            </a:r>
            <a:r>
              <a:rPr lang="en-US" i="1">
                <a:ea typeface="ＭＳ Ｐゴシック" charset="-128"/>
                <a:cs typeface="ＭＳ Ｐゴシック" charset="-128"/>
              </a:rPr>
              <a:t>goal</a:t>
            </a:r>
            <a:r>
              <a:rPr lang="en-US">
                <a:ea typeface="ＭＳ Ｐゴシック" charset="-128"/>
                <a:cs typeface="ＭＳ Ｐゴシック" charset="-128"/>
              </a:rPr>
              <a:t> </a:t>
            </a:r>
            <a:r>
              <a:rPr lang="en-US" i="1">
                <a:ea typeface="ＭＳ Ｐゴシック" charset="-128"/>
                <a:cs typeface="ＭＳ Ｐゴシック" charset="-128"/>
              </a:rPr>
              <a:t>symbol</a:t>
            </a:r>
            <a:r>
              <a:rPr lang="en-US">
                <a:ea typeface="ＭＳ Ｐゴシック" charset="-128"/>
                <a:cs typeface="ＭＳ Ｐゴシック" charset="-128"/>
              </a:rPr>
              <a:t> </a:t>
            </a:r>
            <a:r>
              <a:rPr lang="en-US" i="1">
                <a:ea typeface="ＭＳ Ｐゴシック" charset="-128"/>
                <a:cs typeface="ＭＳ Ｐゴシック" charset="-128"/>
              </a:rPr>
              <a:t>of</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grammar.</a:t>
            </a:r>
          </a:p>
          <a:p>
            <a:pPr marL="457200" indent="-457200" eaLnBrk="1" hangingPunct="1">
              <a:lnSpc>
                <a:spcPct val="85000"/>
              </a:lnSpc>
              <a:buFont typeface="Helvetica CE" charset="0"/>
              <a:buNone/>
            </a:pPr>
            <a:endParaRPr lang="en-US" i="1">
              <a:ea typeface="ＭＳ Ｐゴシック" charset="-128"/>
              <a:cs typeface="ＭＳ Ｐゴシック" charset="-128"/>
            </a:endParaRPr>
          </a:p>
          <a:p>
            <a:pPr marL="457200" indent="-457200" eaLnBrk="1" hangingPunct="1">
              <a:lnSpc>
                <a:spcPct val="85000"/>
              </a:lnSpc>
              <a:buFont typeface="Helvetica CE" charset="0"/>
              <a:buNone/>
            </a:pPr>
            <a:r>
              <a:rPr lang="en-US">
                <a:ea typeface="ＭＳ Ｐゴシック" charset="-128"/>
                <a:cs typeface="ＭＳ Ｐゴシック" charset="-128"/>
              </a:rPr>
              <a:t>To build a parse, it repeats the following steps until the fringe of the parse tree matches the input string</a:t>
            </a:r>
          </a:p>
          <a:p>
            <a:pPr lvl="1" eaLnBrk="1" hangingPunct="1">
              <a:lnSpc>
                <a:spcPct val="85000"/>
              </a:lnSpc>
              <a:buFont typeface="Arial" charset="0"/>
              <a:buAutoNum type="arabicPeriod"/>
            </a:pPr>
            <a:r>
              <a:rPr lang="en-US"/>
              <a:t>At a node labeled </a:t>
            </a:r>
            <a:r>
              <a:rPr lang="en-US" i="1">
                <a:latin typeface="Arial" charset="0"/>
              </a:rPr>
              <a:t>A</a:t>
            </a:r>
            <a:r>
              <a:rPr lang="en-US"/>
              <a:t>, select a production </a:t>
            </a:r>
            <a:r>
              <a:rPr lang="en-US" i="1">
                <a:latin typeface="Arial" charset="0"/>
              </a:rPr>
              <a:t>A</a:t>
            </a:r>
            <a:r>
              <a:rPr lang="en-US"/>
              <a:t> </a:t>
            </a:r>
            <a:r>
              <a:rPr lang="en-US" sz="2400">
                <a:solidFill>
                  <a:schemeClr val="tx1"/>
                </a:solidFill>
                <a:sym typeface="Symbol" charset="2"/>
              </a:rPr>
              <a:t></a:t>
            </a:r>
            <a:r>
              <a:rPr lang="en-US" sz="2400" smtClean="0">
                <a:solidFill>
                  <a:schemeClr val="tx1"/>
                </a:solidFill>
                <a:sym typeface="Symbol" charset="2"/>
              </a:rPr>
              <a:t> </a:t>
            </a:r>
            <a:r>
              <a:rPr lang="en-US" smtClean="0">
                <a:sym typeface="Symbol" charset="2"/>
              </a:rPr>
              <a:t>α </a:t>
            </a:r>
            <a:r>
              <a:rPr lang="en-US">
                <a:sym typeface="Symbol" charset="2"/>
              </a:rPr>
              <a:t>and construct the appropriate child for each symbol of</a:t>
            </a:r>
            <a:r>
              <a:rPr lang="en-US" smtClean="0">
                <a:sym typeface="Symbol" charset="2"/>
              </a:rPr>
              <a:t> α </a:t>
            </a:r>
            <a:endParaRPr lang="en-US">
              <a:sym typeface="Symbol" charset="2"/>
            </a:endParaRPr>
          </a:p>
          <a:p>
            <a:pPr lvl="1" eaLnBrk="1" hangingPunct="1">
              <a:lnSpc>
                <a:spcPct val="85000"/>
              </a:lnSpc>
              <a:buFont typeface="Arial" charset="0"/>
              <a:buAutoNum type="arabicPeriod"/>
            </a:pPr>
            <a:r>
              <a:rPr lang="en-US"/>
              <a:t>When a terminal is added to the fringe that </a:t>
            </a:r>
            <a:r>
              <a:rPr lang="en-US" smtClean="0"/>
              <a:t>doesn’t </a:t>
            </a:r>
            <a:r>
              <a:rPr lang="en-US"/>
              <a:t>match the input string, backtrack </a:t>
            </a:r>
          </a:p>
          <a:p>
            <a:pPr lvl="1" eaLnBrk="1" hangingPunct="1">
              <a:lnSpc>
                <a:spcPct val="85000"/>
              </a:lnSpc>
              <a:buFont typeface="Arial" charset="0"/>
              <a:buAutoNum type="arabicPeriod"/>
            </a:pPr>
            <a:r>
              <a:rPr lang="en-US"/>
              <a:t>Find the next node to be expanded (must have a label in </a:t>
            </a:r>
            <a:r>
              <a:rPr lang="en-US" i="1">
                <a:latin typeface="Arial" charset="0"/>
              </a:rPr>
              <a:t>V</a:t>
            </a:r>
            <a:r>
              <a:rPr lang="en-US" i="1" baseline="-25000">
                <a:latin typeface="Arial" charset="0"/>
              </a:rPr>
              <a:t>n</a:t>
            </a:r>
            <a:r>
              <a:rPr lang="en-US"/>
              <a:t>)</a:t>
            </a:r>
          </a:p>
          <a:p>
            <a:pPr marL="457200" indent="-457200" eaLnBrk="1" hangingPunct="1">
              <a:lnSpc>
                <a:spcPct val="85000"/>
              </a:lnSpc>
              <a:buFont typeface="Arial" charset="0"/>
              <a:buNone/>
            </a:pPr>
            <a:endParaRPr lang="en-US">
              <a:ea typeface="ＭＳ Ｐゴシック" charset="-128"/>
              <a:cs typeface="ＭＳ Ｐゴシック" charset="-128"/>
            </a:endParaRPr>
          </a:p>
          <a:p>
            <a:pPr marL="457200" indent="-457200" eaLnBrk="1" hangingPunct="1">
              <a:lnSpc>
                <a:spcPct val="85000"/>
              </a:lnSpc>
              <a:buFont typeface="Arial" charset="0"/>
              <a:buNone/>
            </a:pPr>
            <a:r>
              <a:rPr lang="en-US">
                <a:ea typeface="ＭＳ Ｐゴシック" charset="-128"/>
                <a:cs typeface="ＭＳ Ｐゴシック" charset="-128"/>
              </a:rPr>
              <a:t>The key is selecting the right production in step 1</a:t>
            </a:r>
            <a:endParaRPr lang="en-US">
              <a:latin typeface="Arial" charset="0"/>
              <a:ea typeface="ＭＳ Ｐゴシック" charset="-128"/>
              <a:cs typeface="ＭＳ Ｐゴシック" charset="-128"/>
            </a:endParaRPr>
          </a:p>
          <a:p>
            <a:pPr lvl="1" eaLnBrk="1" hangingPunct="1">
              <a:lnSpc>
                <a:spcPct val="85000"/>
              </a:lnSpc>
              <a:buFont typeface="Arial" charset="0"/>
              <a:buNone/>
            </a:pPr>
            <a:r>
              <a:rPr lang="en-US" sz="2400">
                <a:solidFill>
                  <a:schemeClr val="tx1"/>
                </a:solidFill>
                <a:sym typeface="Symbol" charset="2"/>
              </a:rPr>
              <a:t> </a:t>
            </a:r>
            <a:r>
              <a:rPr lang="en-US"/>
              <a:t>should be guided by input string </a:t>
            </a:r>
          </a:p>
        </p:txBody>
      </p:sp>
      <p:sp>
        <p:nvSpPr>
          <p:cNvPr id="59397" name="Slide Number Placeholder 5"/>
          <p:cNvSpPr>
            <a:spLocks noGrp="1"/>
          </p:cNvSpPr>
          <p:nvPr>
            <p:ph type="sldNum" sz="quarter" idx="12"/>
          </p:nvPr>
        </p:nvSpPr>
        <p:spPr>
          <a:noFill/>
        </p:spPr>
        <p:txBody>
          <a:bodyPr/>
          <a:lstStyle/>
          <a:p>
            <a:fld id="{A6C0233A-4B31-3E47-B80C-34297B642F1B}" type="slidenum">
              <a:rPr lang="de-CH" smtClean="0"/>
              <a:pPr/>
              <a:t>23</a:t>
            </a:fld>
            <a:endParaRPr lang="de-CH" sz="1400" smtClean="0">
              <a:solidFill>
                <a:srgbClr val="7E7E7E"/>
              </a:solidFill>
              <a:latin typeface="Times" charset="0"/>
            </a:endParaRPr>
          </a:p>
        </p:txBody>
      </p:sp>
      <p:sp>
        <p:nvSpPr>
          <p:cNvPr id="59398"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Footer Placeholder 3"/>
          <p:cNvSpPr>
            <a:spLocks noGrp="1"/>
          </p:cNvSpPr>
          <p:nvPr>
            <p:ph type="ftr" sz="quarter" idx="11"/>
          </p:nvPr>
        </p:nvSpPr>
        <p:spPr>
          <a:noFill/>
        </p:spPr>
        <p:txBody>
          <a:bodyPr/>
          <a:lstStyle/>
          <a:p>
            <a:r>
              <a:rPr lang="en-US" smtClean="0"/>
              <a:t>Parsing</a:t>
            </a:r>
            <a:endParaRPr lang="de-CH" smtClean="0"/>
          </a:p>
        </p:txBody>
      </p:sp>
      <p:sp>
        <p:nvSpPr>
          <p:cNvPr id="6144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Simple</a:t>
            </a:r>
            <a:r>
              <a:rPr lang="en-US" b="0">
                <a:ea typeface="ＭＳ Ｐゴシック" charset="-128"/>
                <a:cs typeface="ＭＳ Ｐゴシック" charset="-128"/>
              </a:rPr>
              <a:t> </a:t>
            </a:r>
            <a:r>
              <a:rPr lang="en-US">
                <a:ea typeface="ＭＳ Ｐゴシック" charset="-128"/>
                <a:cs typeface="ＭＳ Ｐゴシック" charset="-128"/>
              </a:rPr>
              <a:t>expression</a:t>
            </a:r>
            <a:r>
              <a:rPr lang="en-US" b="0">
                <a:ea typeface="ＭＳ Ｐゴシック" charset="-128"/>
                <a:cs typeface="ＭＳ Ｐゴシック" charset="-128"/>
              </a:rPr>
              <a:t> </a:t>
            </a:r>
            <a:r>
              <a:rPr lang="en-US">
                <a:ea typeface="ＭＳ Ｐゴシック" charset="-128"/>
                <a:cs typeface="ＭＳ Ｐゴシック" charset="-128"/>
              </a:rPr>
              <a:t>grammar</a:t>
            </a:r>
          </a:p>
        </p:txBody>
      </p:sp>
      <p:sp>
        <p:nvSpPr>
          <p:cNvPr id="61444" name="Rectangle 4"/>
          <p:cNvSpPr>
            <a:spLocks noChangeArrowheads="1"/>
          </p:cNvSpPr>
          <p:nvPr/>
        </p:nvSpPr>
        <p:spPr bwMode="auto">
          <a:xfrm>
            <a:off x="1981200" y="2286000"/>
            <a:ext cx="4524375" cy="3184525"/>
          </a:xfrm>
          <a:prstGeom prst="rect">
            <a:avLst/>
          </a:prstGeom>
          <a:noFill/>
          <a:ln w="9525">
            <a:solidFill>
              <a:schemeClr val="tx1"/>
            </a:solidFill>
            <a:miter lim="800000"/>
            <a:headEnd/>
            <a:tailEnd/>
          </a:ln>
        </p:spPr>
        <p:txBody>
          <a:bodyPr wrap="none">
            <a:prstTxWarp prst="textNoShape">
              <a:avLst/>
            </a:prstTxWarp>
            <a:spAutoFit/>
          </a:bodyPr>
          <a:lstStyle/>
          <a:p>
            <a:pPr marL="379413" indent="-379413" defTabSz="766763" eaLnBrk="1" hangingPunct="1">
              <a:lnSpc>
                <a:spcPct val="95000"/>
              </a:lnSpc>
              <a:spcBef>
                <a:spcPct val="20000"/>
              </a:spcBef>
              <a:buFont typeface="Arial" charset="0"/>
              <a:buAutoNum type="arabicPeriod"/>
            </a:pPr>
            <a:r>
              <a:rPr lang="en-US" sz="2000">
                <a:solidFill>
                  <a:srgbClr val="0A017F"/>
                </a:solidFill>
              </a:rPr>
              <a:t>&lt;goal&gt;	::=	&lt;expr&gt;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&lt;expr&gt;	::=	&lt;expr&gt; </a:t>
            </a:r>
            <a:r>
              <a:rPr lang="en-US" sz="2000">
                <a:solidFill>
                  <a:srgbClr val="0A017F"/>
                </a:solidFill>
                <a:latin typeface="Courier" charset="0"/>
              </a:rPr>
              <a:t>+</a:t>
            </a:r>
            <a:r>
              <a:rPr lang="en-US" sz="2000">
                <a:solidFill>
                  <a:srgbClr val="0A017F"/>
                </a:solidFill>
              </a:rPr>
              <a:t> &lt;term&gt;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 		|	&lt;expr&gt; </a:t>
            </a:r>
            <a:r>
              <a:rPr lang="en-US" sz="2000">
                <a:solidFill>
                  <a:srgbClr val="0A017F"/>
                </a:solidFill>
                <a:latin typeface="Courier" charset="0"/>
              </a:rPr>
              <a:t>-</a:t>
            </a:r>
            <a:r>
              <a:rPr lang="en-US" sz="2000">
                <a:solidFill>
                  <a:srgbClr val="0A017F"/>
                </a:solidFill>
              </a:rPr>
              <a:t> &lt;term&gt;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	 	|	&lt;term&gt;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&lt;term&gt;	::=	&lt;term&gt; </a:t>
            </a:r>
            <a:r>
              <a:rPr lang="en-US" sz="2000">
                <a:solidFill>
                  <a:srgbClr val="0A017F"/>
                </a:solidFill>
                <a:latin typeface="Courier" charset="0"/>
              </a:rPr>
              <a:t>*</a:t>
            </a:r>
            <a:r>
              <a:rPr lang="en-US" sz="2000">
                <a:solidFill>
                  <a:srgbClr val="0A017F"/>
                </a:solidFill>
              </a:rPr>
              <a:t> &lt;factor&gt;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 	 	|	&lt;term&gt; </a:t>
            </a:r>
            <a:r>
              <a:rPr lang="en-US" sz="2000">
                <a:solidFill>
                  <a:srgbClr val="0A017F"/>
                </a:solidFill>
                <a:latin typeface="Courier" charset="0"/>
              </a:rPr>
              <a:t>/</a:t>
            </a:r>
            <a:r>
              <a:rPr lang="en-US" sz="2000">
                <a:solidFill>
                  <a:srgbClr val="0A017F"/>
                </a:solidFill>
              </a:rPr>
              <a:t> &lt;factor&gt;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	 	|	&lt;factor&gt;</a:t>
            </a:r>
          </a:p>
          <a:p>
            <a:pPr marL="379413" indent="-379413" defTabSz="766763" eaLnBrk="1" hangingPunct="1">
              <a:lnSpc>
                <a:spcPct val="95000"/>
              </a:lnSpc>
              <a:spcBef>
                <a:spcPct val="20000"/>
              </a:spcBef>
              <a:buFont typeface="Arial" charset="0"/>
              <a:buAutoNum type="arabicPeriod"/>
            </a:pPr>
            <a:r>
              <a:rPr lang="en-US" sz="2000">
                <a:solidFill>
                  <a:srgbClr val="0A017F"/>
                </a:solidFill>
              </a:rPr>
              <a:t>&lt;factor&gt;	::=	</a:t>
            </a:r>
            <a:r>
              <a:rPr lang="en-US" sz="2000">
                <a:solidFill>
                  <a:srgbClr val="0A017F"/>
                </a:solidFill>
                <a:latin typeface="Courier" charset="0"/>
              </a:rPr>
              <a:t>num</a:t>
            </a:r>
            <a:endParaRPr lang="en-US" sz="2000">
              <a:solidFill>
                <a:srgbClr val="0A017F"/>
              </a:solidFill>
            </a:endParaRPr>
          </a:p>
          <a:p>
            <a:pPr marL="379413" indent="-379413" defTabSz="766763" eaLnBrk="1" hangingPunct="1">
              <a:lnSpc>
                <a:spcPct val="95000"/>
              </a:lnSpc>
              <a:spcBef>
                <a:spcPct val="20000"/>
              </a:spcBef>
              <a:buFont typeface="Arial" charset="0"/>
              <a:buAutoNum type="arabicPeriod"/>
            </a:pPr>
            <a:r>
              <a:rPr lang="en-US" sz="2000">
                <a:solidFill>
                  <a:srgbClr val="0A017F"/>
                </a:solidFill>
              </a:rPr>
              <a:t>	 	|	</a:t>
            </a:r>
            <a:r>
              <a:rPr lang="en-US" sz="2000">
                <a:solidFill>
                  <a:srgbClr val="0A017F"/>
                </a:solidFill>
                <a:latin typeface="Courier" charset="0"/>
              </a:rPr>
              <a:t>id</a:t>
            </a:r>
          </a:p>
        </p:txBody>
      </p:sp>
      <p:sp>
        <p:nvSpPr>
          <p:cNvPr id="61445" name="Rectangle 5"/>
          <p:cNvSpPr>
            <a:spLocks noChangeArrowheads="1"/>
          </p:cNvSpPr>
          <p:nvPr/>
        </p:nvSpPr>
        <p:spPr bwMode="auto">
          <a:xfrm>
            <a:off x="1447800" y="5791200"/>
            <a:ext cx="5218113" cy="457200"/>
          </a:xfrm>
          <a:prstGeom prst="rect">
            <a:avLst/>
          </a:prstGeom>
          <a:noFill/>
          <a:ln w="9525">
            <a:noFill/>
            <a:miter lim="800000"/>
            <a:headEnd/>
            <a:tailEnd/>
          </a:ln>
        </p:spPr>
        <p:txBody>
          <a:bodyPr wrap="none">
            <a:prstTxWarp prst="textNoShape">
              <a:avLst/>
            </a:prstTxWarp>
            <a:spAutoFit/>
          </a:bodyPr>
          <a:lstStyle/>
          <a:p>
            <a:r>
              <a:rPr lang="en-US"/>
              <a:t>Consider the input string </a:t>
            </a:r>
            <a:r>
              <a:rPr lang="en-US">
                <a:latin typeface="Courier" charset="0"/>
              </a:rPr>
              <a:t>x — 2 * y</a:t>
            </a:r>
            <a:endParaRPr lang="en-US">
              <a:latin typeface="Arial" charset="0"/>
            </a:endParaRPr>
          </a:p>
        </p:txBody>
      </p:sp>
      <p:sp>
        <p:nvSpPr>
          <p:cNvPr id="61446" name="Rectangle 6"/>
          <p:cNvSpPr>
            <a:spLocks noChangeArrowheads="1"/>
          </p:cNvSpPr>
          <p:nvPr/>
        </p:nvSpPr>
        <p:spPr bwMode="auto">
          <a:xfrm>
            <a:off x="1295400" y="1676400"/>
            <a:ext cx="6062663" cy="439738"/>
          </a:xfrm>
          <a:prstGeom prst="rect">
            <a:avLst/>
          </a:prstGeom>
          <a:no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a:solidFill>
                  <a:srgbClr val="0A017F"/>
                </a:solidFill>
              </a:rPr>
              <a:t>Recall our grammar for simple expressions:</a:t>
            </a:r>
          </a:p>
        </p:txBody>
      </p:sp>
      <p:sp>
        <p:nvSpPr>
          <p:cNvPr id="61447" name="Slide Number Placeholder 7"/>
          <p:cNvSpPr>
            <a:spLocks noGrp="1"/>
          </p:cNvSpPr>
          <p:nvPr>
            <p:ph type="sldNum" sz="quarter" idx="12"/>
          </p:nvPr>
        </p:nvSpPr>
        <p:spPr>
          <a:noFill/>
        </p:spPr>
        <p:txBody>
          <a:bodyPr/>
          <a:lstStyle/>
          <a:p>
            <a:fld id="{24AC4E16-CF0A-654E-8187-42C6C89D3953}" type="slidenum">
              <a:rPr lang="de-CH" smtClean="0"/>
              <a:pPr/>
              <a:t>24</a:t>
            </a:fld>
            <a:endParaRPr lang="de-CH" sz="1400" smtClean="0">
              <a:solidFill>
                <a:srgbClr val="7E7E7E"/>
              </a:solidFill>
              <a:latin typeface="Times" charset="0"/>
            </a:endParaRPr>
          </a:p>
        </p:txBody>
      </p:sp>
      <p:sp>
        <p:nvSpPr>
          <p:cNvPr id="61448"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Footer Placeholder 3"/>
          <p:cNvSpPr>
            <a:spLocks noGrp="1"/>
          </p:cNvSpPr>
          <p:nvPr>
            <p:ph type="ftr" sz="quarter" idx="11"/>
          </p:nvPr>
        </p:nvSpPr>
        <p:spPr>
          <a:noFill/>
        </p:spPr>
        <p:txBody>
          <a:bodyPr/>
          <a:lstStyle/>
          <a:p>
            <a:r>
              <a:rPr lang="en-US" smtClean="0"/>
              <a:t>Parsing</a:t>
            </a:r>
            <a:endParaRPr lang="de-CH" smtClean="0"/>
          </a:p>
        </p:txBody>
      </p:sp>
      <p:sp>
        <p:nvSpPr>
          <p:cNvPr id="63491"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Top-down derivation</a:t>
            </a:r>
          </a:p>
        </p:txBody>
      </p:sp>
      <p:pic>
        <p:nvPicPr>
          <p:cNvPr id="63492" name="Picture 1068" descr="palsberg-lec"/>
          <p:cNvPicPr>
            <a:picLocks noChangeAspect="1" noChangeArrowheads="1"/>
          </p:cNvPicPr>
          <p:nvPr/>
        </p:nvPicPr>
        <p:blipFill>
          <a:blip r:embed="rId3"/>
          <a:srcRect/>
          <a:stretch>
            <a:fillRect/>
          </a:stretch>
        </p:blipFill>
        <p:spPr bwMode="auto">
          <a:xfrm>
            <a:off x="2057400" y="1524000"/>
            <a:ext cx="4872038" cy="5181600"/>
          </a:xfrm>
          <a:prstGeom prst="rect">
            <a:avLst/>
          </a:prstGeom>
          <a:noFill/>
          <a:ln w="9525">
            <a:noFill/>
            <a:miter lim="800000"/>
            <a:headEnd/>
            <a:tailEnd/>
          </a:ln>
        </p:spPr>
      </p:pic>
      <p:sp>
        <p:nvSpPr>
          <p:cNvPr id="63493" name="Slide Number Placeholder 5"/>
          <p:cNvSpPr>
            <a:spLocks noGrp="1"/>
          </p:cNvSpPr>
          <p:nvPr>
            <p:ph type="sldNum" sz="quarter" idx="12"/>
          </p:nvPr>
        </p:nvSpPr>
        <p:spPr>
          <a:noFill/>
        </p:spPr>
        <p:txBody>
          <a:bodyPr/>
          <a:lstStyle/>
          <a:p>
            <a:fld id="{91C942C0-6BD3-A849-93FE-16B664030AE9}" type="slidenum">
              <a:rPr lang="de-CH" smtClean="0"/>
              <a:pPr/>
              <a:t>25</a:t>
            </a:fld>
            <a:endParaRPr lang="de-CH" sz="1400" smtClean="0">
              <a:solidFill>
                <a:srgbClr val="7E7E7E"/>
              </a:solidFill>
              <a:latin typeface="Times" charset="0"/>
            </a:endParaRPr>
          </a:p>
        </p:txBody>
      </p:sp>
      <p:sp>
        <p:nvSpPr>
          <p:cNvPr id="63494"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r>
              <a:rPr lang="en-US" smtClean="0"/>
              <a:t>Parsing</a:t>
            </a:r>
            <a:endParaRPr lang="de-CH" smtClean="0"/>
          </a:p>
        </p:txBody>
      </p:sp>
      <p:pic>
        <p:nvPicPr>
          <p:cNvPr id="65539"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65540"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65541" name="Rectangle 4"/>
          <p:cNvSpPr>
            <a:spLocks noGrp="1" noChangeArrowheads="1"/>
          </p:cNvSpPr>
          <p:nvPr>
            <p:ph type="body" idx="1"/>
          </p:nvPr>
        </p:nvSpPr>
        <p:spPr/>
        <p:txBody>
          <a:bodyPr/>
          <a:lstStyle/>
          <a:p>
            <a:pPr eaLnBrk="1" hangingPunct="1"/>
            <a:r>
              <a:rPr lang="en-US" sz="2000" smtClean="0">
                <a:solidFill>
                  <a:srgbClr val="9DBDDE"/>
                </a:solidFill>
                <a:ea typeface="ＭＳ Ｐゴシック" charset="-128"/>
                <a:cs typeface="ＭＳ Ｐゴシック" charset="-128"/>
              </a:rPr>
              <a:t>Context-free grammars</a:t>
            </a:r>
          </a:p>
          <a:p>
            <a:pPr eaLnBrk="1" hangingPunct="1"/>
            <a:r>
              <a:rPr lang="en-US" sz="2000" smtClean="0">
                <a:solidFill>
                  <a:srgbClr val="9DBDDE"/>
                </a:solidFill>
                <a:ea typeface="ＭＳ Ｐゴシック" charset="-128"/>
                <a:cs typeface="ＭＳ Ｐゴシック" charset="-128"/>
              </a:rPr>
              <a:t>Derivations and precedence</a:t>
            </a:r>
          </a:p>
          <a:p>
            <a:pPr eaLnBrk="1" hangingPunct="1"/>
            <a:r>
              <a:rPr lang="en-US" sz="2000" smtClean="0">
                <a:solidFill>
                  <a:srgbClr val="9DBDDE"/>
                </a:solidFill>
                <a:ea typeface="ＭＳ Ｐゴシック" charset="-128"/>
                <a:cs typeface="ＭＳ Ｐゴシック" charset="-128"/>
              </a:rPr>
              <a:t>Top-down parsing</a:t>
            </a:r>
          </a:p>
          <a:p>
            <a:pPr eaLnBrk="1" hangingPunct="1"/>
            <a:r>
              <a:rPr lang="en-US" sz="2000" b="1" smtClean="0">
                <a:ea typeface="ＭＳ Ｐゴシック" charset="-128"/>
                <a:cs typeface="ＭＳ Ｐゴシック" charset="-128"/>
              </a:rPr>
              <a:t>Left-recursion</a:t>
            </a:r>
          </a:p>
          <a:p>
            <a:pPr eaLnBrk="1" hangingPunct="1"/>
            <a:r>
              <a:rPr lang="en-US" sz="2000" smtClean="0">
                <a:solidFill>
                  <a:srgbClr val="9DBDDE"/>
                </a:solidFill>
                <a:ea typeface="ＭＳ Ｐゴシック" charset="-128"/>
                <a:cs typeface="ＭＳ Ｐゴシック" charset="-128"/>
              </a:rPr>
              <a:t>Look-ahead</a:t>
            </a:r>
          </a:p>
          <a:p>
            <a:pPr eaLnBrk="1" hangingPunct="1"/>
            <a:r>
              <a:rPr lang="en-US" sz="2000" smtClean="0">
                <a:solidFill>
                  <a:srgbClr val="9DBDDE"/>
                </a:solidFill>
                <a:ea typeface="ＭＳ Ｐゴシック" charset="-128"/>
                <a:cs typeface="ＭＳ Ｐゴシック" charset="-128"/>
              </a:rPr>
              <a:t>Table-driven parsing</a:t>
            </a:r>
          </a:p>
        </p:txBody>
      </p:sp>
      <p:sp>
        <p:nvSpPr>
          <p:cNvPr id="65542" name="Slide Number Placeholder 6"/>
          <p:cNvSpPr>
            <a:spLocks noGrp="1"/>
          </p:cNvSpPr>
          <p:nvPr>
            <p:ph type="sldNum" sz="quarter" idx="12"/>
          </p:nvPr>
        </p:nvSpPr>
        <p:spPr>
          <a:noFill/>
        </p:spPr>
        <p:txBody>
          <a:bodyPr/>
          <a:lstStyle/>
          <a:p>
            <a:fld id="{1E5E84AE-DAEA-534A-A573-CA8410DF0AC1}" type="slidenum">
              <a:rPr lang="de-CH" smtClean="0"/>
              <a:pPr/>
              <a:t>26</a:t>
            </a:fld>
            <a:endParaRPr lang="de-CH" sz="1400" smtClean="0">
              <a:solidFill>
                <a:srgbClr val="7E7E7E"/>
              </a:solidFill>
              <a:latin typeface="Times" charset="0"/>
            </a:endParaRPr>
          </a:p>
        </p:txBody>
      </p:sp>
      <p:sp>
        <p:nvSpPr>
          <p:cNvPr id="65543"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Footer Placeholder 3"/>
          <p:cNvSpPr>
            <a:spLocks noGrp="1"/>
          </p:cNvSpPr>
          <p:nvPr>
            <p:ph type="ftr" sz="quarter" idx="11"/>
          </p:nvPr>
        </p:nvSpPr>
        <p:spPr>
          <a:noFill/>
        </p:spPr>
        <p:txBody>
          <a:bodyPr/>
          <a:lstStyle/>
          <a:p>
            <a:r>
              <a:rPr lang="en-US" smtClean="0"/>
              <a:t>Parsing</a:t>
            </a:r>
            <a:endParaRPr lang="de-CH" smtClean="0"/>
          </a:p>
        </p:txBody>
      </p:sp>
      <p:sp>
        <p:nvSpPr>
          <p:cNvPr id="67587"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Non-termination</a:t>
            </a:r>
          </a:p>
        </p:txBody>
      </p:sp>
      <p:sp>
        <p:nvSpPr>
          <p:cNvPr id="67588" name="Rectangle 1028"/>
          <p:cNvSpPr>
            <a:spLocks noChangeArrowheads="1"/>
          </p:cNvSpPr>
          <p:nvPr/>
        </p:nvSpPr>
        <p:spPr bwMode="auto">
          <a:xfrm>
            <a:off x="533400" y="1676400"/>
            <a:ext cx="5557838" cy="457200"/>
          </a:xfrm>
          <a:prstGeom prst="rect">
            <a:avLst/>
          </a:prstGeom>
          <a:noFill/>
          <a:ln w="9525">
            <a:noFill/>
            <a:miter lim="800000"/>
            <a:headEnd/>
            <a:tailEnd/>
          </a:ln>
        </p:spPr>
        <p:txBody>
          <a:bodyPr wrap="none">
            <a:prstTxWarp prst="textNoShape">
              <a:avLst/>
            </a:prstTxWarp>
            <a:spAutoFit/>
          </a:bodyPr>
          <a:lstStyle/>
          <a:p>
            <a:r>
              <a:rPr lang="en-US"/>
              <a:t>Another possible parse for </a:t>
            </a:r>
            <a:r>
              <a:rPr lang="en-US">
                <a:latin typeface="Courier" charset="0"/>
              </a:rPr>
              <a:t>x — 2 * y</a:t>
            </a:r>
            <a:r>
              <a:rPr lang="en-US"/>
              <a:t> </a:t>
            </a:r>
          </a:p>
        </p:txBody>
      </p:sp>
      <p:pic>
        <p:nvPicPr>
          <p:cNvPr id="67589" name="Picture 1029" descr="palsberg-lec"/>
          <p:cNvPicPr>
            <a:picLocks noChangeAspect="1" noChangeArrowheads="1"/>
          </p:cNvPicPr>
          <p:nvPr/>
        </p:nvPicPr>
        <p:blipFill>
          <a:blip r:embed="rId2"/>
          <a:srcRect/>
          <a:stretch>
            <a:fillRect/>
          </a:stretch>
        </p:blipFill>
        <p:spPr bwMode="auto">
          <a:xfrm>
            <a:off x="1524000" y="2438400"/>
            <a:ext cx="6400800" cy="2894013"/>
          </a:xfrm>
          <a:prstGeom prst="rect">
            <a:avLst/>
          </a:prstGeom>
          <a:noFill/>
          <a:ln w="9525">
            <a:noFill/>
            <a:miter lim="800000"/>
            <a:headEnd/>
            <a:tailEnd/>
          </a:ln>
        </p:spPr>
      </p:pic>
      <p:sp>
        <p:nvSpPr>
          <p:cNvPr id="67590" name="Rectangle 1032"/>
          <p:cNvSpPr>
            <a:spLocks noChangeArrowheads="1"/>
          </p:cNvSpPr>
          <p:nvPr/>
        </p:nvSpPr>
        <p:spPr bwMode="auto">
          <a:xfrm>
            <a:off x="685800" y="5791200"/>
            <a:ext cx="8001000" cy="396875"/>
          </a:xfrm>
          <a:prstGeom prst="rect">
            <a:avLst/>
          </a:prstGeom>
          <a:solidFill>
            <a:schemeClr val="accent1"/>
          </a:solidFill>
          <a:ln w="9525">
            <a:noFill/>
            <a:miter lim="800000"/>
            <a:headEnd/>
            <a:tailEnd/>
          </a:ln>
        </p:spPr>
        <p:txBody>
          <a:bodyPr>
            <a:prstTxWarp prst="textNoShape">
              <a:avLst/>
            </a:prstTxWarp>
            <a:spAutoFit/>
          </a:bodyPr>
          <a:lstStyle/>
          <a:p>
            <a:r>
              <a:rPr lang="en-US" sz="2000" i="1"/>
              <a:t>If the parser makes the wrong choices, expansion doesn´t terminate!</a:t>
            </a:r>
          </a:p>
        </p:txBody>
      </p:sp>
      <p:sp>
        <p:nvSpPr>
          <p:cNvPr id="67591" name="Slide Number Placeholder 7"/>
          <p:cNvSpPr>
            <a:spLocks noGrp="1"/>
          </p:cNvSpPr>
          <p:nvPr>
            <p:ph type="sldNum" sz="quarter" idx="12"/>
          </p:nvPr>
        </p:nvSpPr>
        <p:spPr>
          <a:noFill/>
        </p:spPr>
        <p:txBody>
          <a:bodyPr/>
          <a:lstStyle/>
          <a:p>
            <a:fld id="{E7273D50-A5CE-894F-B1B8-F5FE7F52A571}" type="slidenum">
              <a:rPr lang="de-CH" smtClean="0"/>
              <a:pPr/>
              <a:t>27</a:t>
            </a:fld>
            <a:endParaRPr lang="de-CH" sz="1400" smtClean="0">
              <a:solidFill>
                <a:srgbClr val="7E7E7E"/>
              </a:solidFill>
              <a:latin typeface="Times" charset="0"/>
            </a:endParaRPr>
          </a:p>
        </p:txBody>
      </p:sp>
      <p:sp>
        <p:nvSpPr>
          <p:cNvPr id="67592"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Footer Placeholder 3"/>
          <p:cNvSpPr>
            <a:spLocks noGrp="1"/>
          </p:cNvSpPr>
          <p:nvPr>
            <p:ph type="ftr" sz="quarter" idx="11"/>
          </p:nvPr>
        </p:nvSpPr>
        <p:spPr>
          <a:noFill/>
        </p:spPr>
        <p:txBody>
          <a:bodyPr/>
          <a:lstStyle/>
          <a:p>
            <a:r>
              <a:rPr lang="en-US" smtClean="0"/>
              <a:t>Parsing</a:t>
            </a:r>
            <a:endParaRPr lang="de-CH" smtClean="0"/>
          </a:p>
        </p:txBody>
      </p:sp>
      <p:sp>
        <p:nvSpPr>
          <p:cNvPr id="68611"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Left-recursion</a:t>
            </a:r>
          </a:p>
        </p:txBody>
      </p:sp>
      <p:sp>
        <p:nvSpPr>
          <p:cNvPr id="68612" name="Rectangle 1027"/>
          <p:cNvSpPr>
            <a:spLocks noChangeArrowheads="1"/>
          </p:cNvSpPr>
          <p:nvPr/>
        </p:nvSpPr>
        <p:spPr bwMode="auto">
          <a:xfrm>
            <a:off x="381000" y="1828800"/>
            <a:ext cx="8366125"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Top-down</a:t>
            </a:r>
            <a:r>
              <a:rPr lang="en-US"/>
              <a:t> </a:t>
            </a:r>
            <a:r>
              <a:rPr lang="en-US" i="1"/>
              <a:t>parsers</a:t>
            </a:r>
            <a:r>
              <a:rPr lang="en-US"/>
              <a:t> </a:t>
            </a:r>
            <a:r>
              <a:rPr lang="en-US" i="1"/>
              <a:t>cannot</a:t>
            </a:r>
            <a:r>
              <a:rPr lang="en-US"/>
              <a:t> </a:t>
            </a:r>
            <a:r>
              <a:rPr lang="en-US" i="1"/>
              <a:t>handle</a:t>
            </a:r>
            <a:r>
              <a:rPr lang="en-US"/>
              <a:t> </a:t>
            </a:r>
            <a:r>
              <a:rPr lang="en-US" i="1"/>
              <a:t>left-recursion</a:t>
            </a:r>
            <a:r>
              <a:rPr lang="en-US"/>
              <a:t> </a:t>
            </a:r>
            <a:r>
              <a:rPr lang="en-US" i="1"/>
              <a:t>in</a:t>
            </a:r>
            <a:r>
              <a:rPr lang="en-US"/>
              <a:t> </a:t>
            </a:r>
            <a:r>
              <a:rPr lang="en-US" i="1"/>
              <a:t>a</a:t>
            </a:r>
            <a:r>
              <a:rPr lang="en-US"/>
              <a:t> </a:t>
            </a:r>
            <a:r>
              <a:rPr lang="en-US" i="1"/>
              <a:t>grammar</a:t>
            </a:r>
          </a:p>
        </p:txBody>
      </p:sp>
      <p:sp>
        <p:nvSpPr>
          <p:cNvPr id="68613" name="Rectangle 1028"/>
          <p:cNvSpPr>
            <a:spLocks noChangeArrowheads="1"/>
          </p:cNvSpPr>
          <p:nvPr/>
        </p:nvSpPr>
        <p:spPr bwMode="auto">
          <a:xfrm>
            <a:off x="457200" y="2743200"/>
            <a:ext cx="5367338" cy="457200"/>
          </a:xfrm>
          <a:prstGeom prst="rect">
            <a:avLst/>
          </a:prstGeom>
          <a:noFill/>
          <a:ln w="9525">
            <a:noFill/>
            <a:miter lim="800000"/>
            <a:headEnd/>
            <a:tailEnd/>
          </a:ln>
        </p:spPr>
        <p:txBody>
          <a:bodyPr wrap="none">
            <a:prstTxWarp prst="textNoShape">
              <a:avLst/>
            </a:prstTxWarp>
            <a:spAutoFit/>
          </a:bodyPr>
          <a:lstStyle/>
          <a:p>
            <a:r>
              <a:rPr lang="en-US"/>
              <a:t>Formally, a grammar is </a:t>
            </a:r>
            <a:r>
              <a:rPr lang="en-US" i="1" u="sng">
                <a:solidFill>
                  <a:srgbClr val="7E0007"/>
                </a:solidFill>
              </a:rPr>
              <a:t>left-recursive</a:t>
            </a:r>
            <a:r>
              <a:rPr lang="en-US"/>
              <a:t> if</a:t>
            </a:r>
          </a:p>
        </p:txBody>
      </p:sp>
      <p:sp>
        <p:nvSpPr>
          <p:cNvPr id="68614" name="Rectangle 1029"/>
          <p:cNvSpPr>
            <a:spLocks noChangeArrowheads="1"/>
          </p:cNvSpPr>
          <p:nvPr/>
        </p:nvSpPr>
        <p:spPr bwMode="auto">
          <a:xfrm>
            <a:off x="914400" y="5410200"/>
            <a:ext cx="6738938" cy="457200"/>
          </a:xfrm>
          <a:prstGeom prst="rect">
            <a:avLst/>
          </a:prstGeom>
          <a:noFill/>
          <a:ln w="9525">
            <a:noFill/>
            <a:miter lim="800000"/>
            <a:headEnd/>
            <a:tailEnd/>
          </a:ln>
        </p:spPr>
        <p:txBody>
          <a:bodyPr wrap="none">
            <a:prstTxWarp prst="textNoShape">
              <a:avLst/>
            </a:prstTxWarp>
            <a:spAutoFit/>
          </a:bodyPr>
          <a:lstStyle/>
          <a:p>
            <a:r>
              <a:rPr lang="en-US" i="1"/>
              <a:t>Our</a:t>
            </a:r>
            <a:r>
              <a:rPr lang="en-US"/>
              <a:t> </a:t>
            </a:r>
            <a:r>
              <a:rPr lang="en-US" i="1"/>
              <a:t>simple</a:t>
            </a:r>
            <a:r>
              <a:rPr lang="en-US"/>
              <a:t> </a:t>
            </a:r>
            <a:r>
              <a:rPr lang="en-US" i="1"/>
              <a:t>expression</a:t>
            </a:r>
            <a:r>
              <a:rPr lang="en-US"/>
              <a:t> </a:t>
            </a:r>
            <a:r>
              <a:rPr lang="en-US" i="1"/>
              <a:t>grammar</a:t>
            </a:r>
            <a:r>
              <a:rPr lang="en-US"/>
              <a:t> </a:t>
            </a:r>
            <a:r>
              <a:rPr lang="en-US" i="1"/>
              <a:t>is</a:t>
            </a:r>
            <a:r>
              <a:rPr lang="en-US"/>
              <a:t> </a:t>
            </a:r>
            <a:r>
              <a:rPr lang="en-US" i="1"/>
              <a:t>left-recursive!</a:t>
            </a:r>
          </a:p>
        </p:txBody>
      </p:sp>
      <p:sp>
        <p:nvSpPr>
          <p:cNvPr id="68615" name="Rectangle 1030"/>
          <p:cNvSpPr>
            <a:spLocks noChangeArrowheads="1"/>
          </p:cNvSpPr>
          <p:nvPr/>
        </p:nvSpPr>
        <p:spPr bwMode="auto">
          <a:xfrm>
            <a:off x="1452563" y="3886200"/>
            <a:ext cx="6238875" cy="461963"/>
          </a:xfrm>
          <a:prstGeom prst="rect">
            <a:avLst/>
          </a:prstGeom>
          <a:noFill/>
          <a:ln w="9525">
            <a:noFill/>
            <a:miter lim="800000"/>
            <a:headEnd/>
            <a:tailEnd/>
          </a:ln>
        </p:spPr>
        <p:txBody>
          <a:bodyPr wrap="none">
            <a:prstTxWarp prst="textNoShape">
              <a:avLst/>
            </a:prstTxWarp>
            <a:spAutoFit/>
          </a:bodyPr>
          <a:lstStyle/>
          <a:p>
            <a:r>
              <a:rPr lang="en-US">
                <a:sym typeface="Symbol" charset="2"/>
              </a:rPr>
              <a:t>A  V</a:t>
            </a:r>
            <a:r>
              <a:rPr lang="en-US" baseline="-25000">
                <a:sym typeface="Symbol" charset="2"/>
              </a:rPr>
              <a:t>n  </a:t>
            </a:r>
            <a:r>
              <a:rPr lang="en-US">
                <a:sym typeface="Symbol" charset="2"/>
              </a:rPr>
              <a:t>such that A </a:t>
            </a:r>
            <a:r>
              <a:rPr lang="en-US" baseline="30000">
                <a:sym typeface="Symbol" charset="2"/>
              </a:rPr>
              <a:t>+</a:t>
            </a:r>
            <a:r>
              <a:rPr lang="en-US">
                <a:sym typeface="Symbol" charset="2"/>
              </a:rPr>
              <a:t> Aα for some string α</a:t>
            </a:r>
          </a:p>
        </p:txBody>
      </p:sp>
      <p:sp>
        <p:nvSpPr>
          <p:cNvPr id="68616" name="Slide Number Placeholder 8"/>
          <p:cNvSpPr>
            <a:spLocks noGrp="1"/>
          </p:cNvSpPr>
          <p:nvPr>
            <p:ph type="sldNum" sz="quarter" idx="12"/>
          </p:nvPr>
        </p:nvSpPr>
        <p:spPr>
          <a:noFill/>
        </p:spPr>
        <p:txBody>
          <a:bodyPr/>
          <a:lstStyle/>
          <a:p>
            <a:fld id="{9934D7D5-3241-664F-84EA-7CC28045011B}" type="slidenum">
              <a:rPr lang="de-CH" smtClean="0"/>
              <a:pPr/>
              <a:t>28</a:t>
            </a:fld>
            <a:endParaRPr lang="de-CH" sz="1400" smtClean="0">
              <a:solidFill>
                <a:srgbClr val="7E7E7E"/>
              </a:solidFill>
              <a:latin typeface="Times" charset="0"/>
            </a:endParaRPr>
          </a:p>
        </p:txBody>
      </p:sp>
      <p:sp>
        <p:nvSpPr>
          <p:cNvPr id="68617"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Footer Placeholder 3"/>
          <p:cNvSpPr>
            <a:spLocks noGrp="1"/>
          </p:cNvSpPr>
          <p:nvPr>
            <p:ph type="ftr" sz="quarter" idx="11"/>
          </p:nvPr>
        </p:nvSpPr>
        <p:spPr>
          <a:noFill/>
        </p:spPr>
        <p:txBody>
          <a:bodyPr/>
          <a:lstStyle/>
          <a:p>
            <a:r>
              <a:rPr lang="en-US" smtClean="0"/>
              <a:t>Parsing</a:t>
            </a:r>
            <a:endParaRPr lang="de-CH" smtClean="0"/>
          </a:p>
        </p:txBody>
      </p:sp>
      <p:sp>
        <p:nvSpPr>
          <p:cNvPr id="69635"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Eliminating</a:t>
            </a:r>
            <a:r>
              <a:rPr lang="en-US" b="0">
                <a:ea typeface="ＭＳ Ｐゴシック" charset="-128"/>
                <a:cs typeface="ＭＳ Ｐゴシック" charset="-128"/>
              </a:rPr>
              <a:t> </a:t>
            </a:r>
            <a:r>
              <a:rPr lang="en-US">
                <a:ea typeface="ＭＳ Ｐゴシック" charset="-128"/>
                <a:cs typeface="ＭＳ Ｐゴシック" charset="-128"/>
              </a:rPr>
              <a:t>left-recursion</a:t>
            </a:r>
          </a:p>
        </p:txBody>
      </p:sp>
      <p:sp>
        <p:nvSpPr>
          <p:cNvPr id="69636" name="Rectangle 1028"/>
          <p:cNvSpPr>
            <a:spLocks noChangeArrowheads="1"/>
          </p:cNvSpPr>
          <p:nvPr/>
        </p:nvSpPr>
        <p:spPr bwMode="auto">
          <a:xfrm>
            <a:off x="609600" y="1981200"/>
            <a:ext cx="7807325" cy="457200"/>
          </a:xfrm>
          <a:prstGeom prst="rect">
            <a:avLst/>
          </a:prstGeom>
          <a:noFill/>
          <a:ln w="9525">
            <a:noFill/>
            <a:miter lim="800000"/>
            <a:headEnd/>
            <a:tailEnd/>
          </a:ln>
        </p:spPr>
        <p:txBody>
          <a:bodyPr wrap="none">
            <a:prstTxWarp prst="textNoShape">
              <a:avLst/>
            </a:prstTxWarp>
            <a:spAutoFit/>
          </a:bodyPr>
          <a:lstStyle/>
          <a:p>
            <a:r>
              <a:rPr lang="en-US" i="1"/>
              <a:t>To</a:t>
            </a:r>
            <a:r>
              <a:rPr lang="en-US"/>
              <a:t> </a:t>
            </a:r>
            <a:r>
              <a:rPr lang="en-US" i="1"/>
              <a:t>remove</a:t>
            </a:r>
            <a:r>
              <a:rPr lang="en-US"/>
              <a:t> </a:t>
            </a:r>
            <a:r>
              <a:rPr lang="en-US" i="1"/>
              <a:t>left-recursion,</a:t>
            </a:r>
            <a:r>
              <a:rPr lang="en-US"/>
              <a:t> </a:t>
            </a:r>
            <a:r>
              <a:rPr lang="en-US" i="1"/>
              <a:t>we</a:t>
            </a:r>
            <a:r>
              <a:rPr lang="en-US"/>
              <a:t> </a:t>
            </a:r>
            <a:r>
              <a:rPr lang="en-US" i="1"/>
              <a:t>can</a:t>
            </a:r>
            <a:r>
              <a:rPr lang="en-US"/>
              <a:t> </a:t>
            </a:r>
            <a:r>
              <a:rPr lang="en-US" i="1"/>
              <a:t>transform</a:t>
            </a:r>
            <a:r>
              <a:rPr lang="en-US"/>
              <a:t> </a:t>
            </a:r>
            <a:r>
              <a:rPr lang="en-US" i="1"/>
              <a:t>the</a:t>
            </a:r>
            <a:r>
              <a:rPr lang="en-US"/>
              <a:t> </a:t>
            </a:r>
            <a:r>
              <a:rPr lang="en-US" i="1"/>
              <a:t>grammar</a:t>
            </a:r>
          </a:p>
        </p:txBody>
      </p:sp>
      <p:sp>
        <p:nvSpPr>
          <p:cNvPr id="69637" name="Rectangle 1029"/>
          <p:cNvSpPr>
            <a:spLocks noChangeArrowheads="1"/>
          </p:cNvSpPr>
          <p:nvPr/>
        </p:nvSpPr>
        <p:spPr bwMode="auto">
          <a:xfrm>
            <a:off x="533400" y="3298825"/>
            <a:ext cx="3200400" cy="830263"/>
          </a:xfrm>
          <a:prstGeom prst="rect">
            <a:avLst/>
          </a:prstGeom>
          <a:noFill/>
          <a:ln w="9525">
            <a:solidFill>
              <a:schemeClr val="tx1"/>
            </a:solidFill>
            <a:miter lim="800000"/>
            <a:headEnd/>
            <a:tailEnd/>
          </a:ln>
        </p:spPr>
        <p:txBody>
          <a:bodyPr>
            <a:prstTxWarp prst="textNoShape">
              <a:avLst/>
            </a:prstTxWarp>
            <a:spAutoFit/>
          </a:bodyPr>
          <a:lstStyle/>
          <a:p>
            <a:pPr defTabSz="901700"/>
            <a:r>
              <a:rPr lang="en-US"/>
              <a:t>&lt;foo&gt;	::=	&lt;foo&gt; </a:t>
            </a:r>
            <a:r>
              <a:rPr lang="en-US">
                <a:sym typeface="Symbol" charset="2"/>
              </a:rPr>
              <a:t>α</a:t>
            </a:r>
          </a:p>
          <a:p>
            <a:pPr defTabSz="901700"/>
            <a:r>
              <a:rPr lang="en-US">
                <a:sym typeface="Symbol" charset="2"/>
              </a:rPr>
              <a:t>	|	β</a:t>
            </a:r>
          </a:p>
        </p:txBody>
      </p:sp>
      <p:sp>
        <p:nvSpPr>
          <p:cNvPr id="69638" name="Rectangle 1031"/>
          <p:cNvSpPr>
            <a:spLocks noChangeArrowheads="1"/>
          </p:cNvSpPr>
          <p:nvPr/>
        </p:nvSpPr>
        <p:spPr bwMode="auto">
          <a:xfrm>
            <a:off x="5029200" y="3298825"/>
            <a:ext cx="3614738" cy="1200150"/>
          </a:xfrm>
          <a:prstGeom prst="rect">
            <a:avLst/>
          </a:prstGeom>
          <a:noFill/>
          <a:ln w="9525">
            <a:solidFill>
              <a:schemeClr val="tx1"/>
            </a:solidFill>
            <a:miter lim="800000"/>
            <a:headEnd/>
            <a:tailEnd/>
          </a:ln>
        </p:spPr>
        <p:txBody>
          <a:bodyPr wrap="none">
            <a:prstTxWarp prst="textNoShape">
              <a:avLst/>
            </a:prstTxWarp>
            <a:spAutoFit/>
          </a:bodyPr>
          <a:lstStyle/>
          <a:p>
            <a:pPr defTabSz="1169988"/>
            <a:r>
              <a:rPr lang="en-US"/>
              <a:t>&lt;foo&gt;	::=	</a:t>
            </a:r>
            <a:r>
              <a:rPr lang="en-US">
                <a:sym typeface="Symbol" charset="2"/>
              </a:rPr>
              <a:t>β &lt;bar&gt;</a:t>
            </a:r>
          </a:p>
          <a:p>
            <a:pPr defTabSz="1169988"/>
            <a:r>
              <a:rPr lang="en-US"/>
              <a:t>&lt;bar&gt;	::=	</a:t>
            </a:r>
            <a:r>
              <a:rPr lang="en-US">
                <a:sym typeface="Symbol" charset="2"/>
              </a:rPr>
              <a:t>α</a:t>
            </a:r>
            <a:r>
              <a:rPr lang="en-US"/>
              <a:t> &lt;bar&gt;</a:t>
            </a:r>
            <a:endParaRPr lang="en-US">
              <a:sym typeface="Symbol" charset="2"/>
            </a:endParaRPr>
          </a:p>
          <a:p>
            <a:pPr defTabSz="1169988"/>
            <a:r>
              <a:rPr lang="en-US">
                <a:sym typeface="Symbol" charset="2"/>
              </a:rPr>
              <a:t>	|	ε</a:t>
            </a:r>
          </a:p>
        </p:txBody>
      </p:sp>
      <p:sp>
        <p:nvSpPr>
          <p:cNvPr id="69639" name="AutoShape 1033"/>
          <p:cNvSpPr>
            <a:spLocks noChangeArrowheads="1"/>
          </p:cNvSpPr>
          <p:nvPr/>
        </p:nvSpPr>
        <p:spPr bwMode="auto">
          <a:xfrm>
            <a:off x="3886200" y="3527425"/>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9640" name="Rectangle 1034"/>
          <p:cNvSpPr>
            <a:spLocks noChangeArrowheads="1"/>
          </p:cNvSpPr>
          <p:nvPr/>
        </p:nvSpPr>
        <p:spPr bwMode="auto">
          <a:xfrm>
            <a:off x="685800" y="5867400"/>
            <a:ext cx="5065713" cy="461963"/>
          </a:xfrm>
          <a:prstGeom prst="rect">
            <a:avLst/>
          </a:prstGeom>
          <a:noFill/>
          <a:ln w="9525">
            <a:noFill/>
            <a:miter lim="800000"/>
            <a:headEnd/>
            <a:tailEnd/>
          </a:ln>
        </p:spPr>
        <p:txBody>
          <a:bodyPr wrap="none">
            <a:prstTxWarp prst="textNoShape">
              <a:avLst/>
            </a:prstTxWarp>
            <a:spAutoFit/>
          </a:bodyPr>
          <a:lstStyle/>
          <a:p>
            <a:r>
              <a:rPr lang="en-US"/>
              <a:t>NB: </a:t>
            </a:r>
            <a:r>
              <a:rPr lang="en-US">
                <a:sym typeface="Symbol" charset="2"/>
              </a:rPr>
              <a:t>α</a:t>
            </a:r>
            <a:r>
              <a:rPr lang="en-US"/>
              <a:t> and </a:t>
            </a:r>
            <a:r>
              <a:rPr lang="en-US">
                <a:sym typeface="Symbol" charset="2"/>
              </a:rPr>
              <a:t>β do not start with &lt;foo&gt;!</a:t>
            </a:r>
          </a:p>
        </p:txBody>
      </p:sp>
      <p:sp>
        <p:nvSpPr>
          <p:cNvPr id="69641" name="Slide Number Placeholder 9"/>
          <p:cNvSpPr>
            <a:spLocks noGrp="1"/>
          </p:cNvSpPr>
          <p:nvPr>
            <p:ph type="sldNum" sz="quarter" idx="12"/>
          </p:nvPr>
        </p:nvSpPr>
        <p:spPr>
          <a:noFill/>
        </p:spPr>
        <p:txBody>
          <a:bodyPr/>
          <a:lstStyle/>
          <a:p>
            <a:fld id="{515E2EA4-56D4-0F4B-A431-F4AE7CF125CA}" type="slidenum">
              <a:rPr lang="de-CH" smtClean="0"/>
              <a:pPr/>
              <a:t>29</a:t>
            </a:fld>
            <a:endParaRPr lang="de-CH" sz="1400" smtClean="0">
              <a:solidFill>
                <a:srgbClr val="7E7E7E"/>
              </a:solidFill>
              <a:latin typeface="Times" charset="0"/>
            </a:endParaRPr>
          </a:p>
        </p:txBody>
      </p:sp>
      <p:sp>
        <p:nvSpPr>
          <p:cNvPr id="69642" name="Date Placeholder 10"/>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t>Parsing</a:t>
            </a:r>
            <a:endParaRPr lang="de-CH" smtClean="0"/>
          </a:p>
        </p:txBody>
      </p:sp>
      <p:pic>
        <p:nvPicPr>
          <p:cNvPr id="19459"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9460"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9461" name="Rectangle 4"/>
          <p:cNvSpPr>
            <a:spLocks noGrp="1" noChangeArrowheads="1"/>
          </p:cNvSpPr>
          <p:nvPr>
            <p:ph type="body" idx="1"/>
          </p:nvPr>
        </p:nvSpPr>
        <p:spPr/>
        <p:txBody>
          <a:bodyPr/>
          <a:lstStyle/>
          <a:p>
            <a:pPr eaLnBrk="1" hangingPunct="1"/>
            <a:r>
              <a:rPr lang="en-US" sz="2000" b="1" smtClean="0">
                <a:ea typeface="ＭＳ Ｐゴシック" charset="-128"/>
                <a:cs typeface="ＭＳ Ｐゴシック" charset="-128"/>
              </a:rPr>
              <a:t>Context-free grammars</a:t>
            </a:r>
          </a:p>
          <a:p>
            <a:pPr eaLnBrk="1" hangingPunct="1"/>
            <a:r>
              <a:rPr lang="en-US" sz="2000" smtClean="0">
                <a:solidFill>
                  <a:srgbClr val="9DBDDE"/>
                </a:solidFill>
                <a:ea typeface="ＭＳ Ｐゴシック" charset="-128"/>
                <a:cs typeface="ＭＳ Ｐゴシック" charset="-128"/>
              </a:rPr>
              <a:t>Derivations and precedence</a:t>
            </a:r>
          </a:p>
          <a:p>
            <a:pPr eaLnBrk="1" hangingPunct="1"/>
            <a:r>
              <a:rPr lang="en-US" sz="2000" smtClean="0">
                <a:solidFill>
                  <a:srgbClr val="9DBDDE"/>
                </a:solidFill>
                <a:ea typeface="ＭＳ Ｐゴシック" charset="-128"/>
                <a:cs typeface="ＭＳ Ｐゴシック" charset="-128"/>
              </a:rPr>
              <a:t>Top-down parsing</a:t>
            </a:r>
          </a:p>
          <a:p>
            <a:pPr eaLnBrk="1" hangingPunct="1"/>
            <a:r>
              <a:rPr lang="en-US" sz="2000" smtClean="0">
                <a:solidFill>
                  <a:srgbClr val="9DBDDE"/>
                </a:solidFill>
                <a:ea typeface="ＭＳ Ｐゴシック" charset="-128"/>
                <a:cs typeface="ＭＳ Ｐゴシック" charset="-128"/>
              </a:rPr>
              <a:t>Left-recursion</a:t>
            </a:r>
          </a:p>
          <a:p>
            <a:pPr eaLnBrk="1" hangingPunct="1"/>
            <a:r>
              <a:rPr lang="en-US" sz="2000" smtClean="0">
                <a:solidFill>
                  <a:srgbClr val="9DBDDE"/>
                </a:solidFill>
                <a:ea typeface="ＭＳ Ｐゴシック" charset="-128"/>
                <a:cs typeface="ＭＳ Ｐゴシック" charset="-128"/>
              </a:rPr>
              <a:t>Look-ahead</a:t>
            </a:r>
          </a:p>
          <a:p>
            <a:pPr eaLnBrk="1" hangingPunct="1"/>
            <a:r>
              <a:rPr lang="en-US" sz="2000" smtClean="0">
                <a:solidFill>
                  <a:srgbClr val="9DBDDE"/>
                </a:solidFill>
                <a:ea typeface="ＭＳ Ｐゴシック" charset="-128"/>
                <a:cs typeface="ＭＳ Ｐゴシック" charset="-128"/>
              </a:rPr>
              <a:t>Table-driven parsing</a:t>
            </a:r>
          </a:p>
        </p:txBody>
      </p:sp>
      <p:sp>
        <p:nvSpPr>
          <p:cNvPr id="19462" name="Slide Number Placeholder 6"/>
          <p:cNvSpPr>
            <a:spLocks noGrp="1"/>
          </p:cNvSpPr>
          <p:nvPr>
            <p:ph type="sldNum" sz="quarter" idx="12"/>
          </p:nvPr>
        </p:nvSpPr>
        <p:spPr>
          <a:noFill/>
        </p:spPr>
        <p:txBody>
          <a:bodyPr/>
          <a:lstStyle/>
          <a:p>
            <a:fld id="{D1870D36-55FC-1943-A483-9D4B987CBA4E}" type="slidenum">
              <a:rPr lang="de-CH" smtClean="0"/>
              <a:pPr/>
              <a:t>3</a:t>
            </a:fld>
            <a:endParaRPr lang="de-CH" sz="1400" smtClean="0">
              <a:solidFill>
                <a:srgbClr val="7E7E7E"/>
              </a:solidFill>
              <a:latin typeface="Times" charset="0"/>
            </a:endParaRPr>
          </a:p>
        </p:txBody>
      </p:sp>
      <p:sp>
        <p:nvSpPr>
          <p:cNvPr id="19463"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Footer Placeholder 3"/>
          <p:cNvSpPr>
            <a:spLocks noGrp="1"/>
          </p:cNvSpPr>
          <p:nvPr>
            <p:ph type="ftr" sz="quarter" idx="11"/>
          </p:nvPr>
        </p:nvSpPr>
        <p:spPr>
          <a:noFill/>
        </p:spPr>
        <p:txBody>
          <a:bodyPr/>
          <a:lstStyle/>
          <a:p>
            <a:r>
              <a:rPr lang="en-US" smtClean="0"/>
              <a:t>Parsing</a:t>
            </a:r>
            <a:endParaRPr lang="de-CH" smtClean="0"/>
          </a:p>
        </p:txBody>
      </p:sp>
      <p:sp>
        <p:nvSpPr>
          <p:cNvPr id="70659"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Example</a:t>
            </a:r>
          </a:p>
        </p:txBody>
      </p:sp>
      <p:sp>
        <p:nvSpPr>
          <p:cNvPr id="70660" name="Rectangle 1029"/>
          <p:cNvSpPr>
            <a:spLocks noChangeArrowheads="1"/>
          </p:cNvSpPr>
          <p:nvPr/>
        </p:nvSpPr>
        <p:spPr bwMode="auto">
          <a:xfrm>
            <a:off x="4495800" y="2057400"/>
            <a:ext cx="4540250" cy="3006725"/>
          </a:xfrm>
          <a:prstGeom prst="rect">
            <a:avLst/>
          </a:prstGeom>
          <a:noFill/>
          <a:ln w="9525">
            <a:solidFill>
              <a:schemeClr val="tx1"/>
            </a:solidFill>
            <a:miter lim="800000"/>
            <a:headEnd/>
            <a:tailEnd/>
          </a:ln>
        </p:spPr>
        <p:txBody>
          <a:bodyPr wrap="none">
            <a:prstTxWarp prst="textNoShape">
              <a:avLst/>
            </a:prstTxWarp>
            <a:spAutoFit/>
          </a:bodyPr>
          <a:lstStyle/>
          <a:p>
            <a:pPr defTabSz="1169988" eaLnBrk="1" hangingPunct="1">
              <a:lnSpc>
                <a:spcPct val="95000"/>
              </a:lnSpc>
              <a:spcBef>
                <a:spcPct val="20000"/>
              </a:spcBef>
              <a:buFont typeface="Arial" charset="0"/>
              <a:buNone/>
            </a:pPr>
            <a:r>
              <a:rPr lang="en-US" sz="2000">
                <a:solidFill>
                  <a:srgbClr val="0A017F"/>
                </a:solidFill>
              </a:rPr>
              <a:t>&lt;expr&gt;	::=	&lt;term&gt; &lt;expr´&gt;</a:t>
            </a:r>
          </a:p>
          <a:p>
            <a:pPr defTabSz="1169988" eaLnBrk="1" hangingPunct="1">
              <a:lnSpc>
                <a:spcPct val="95000"/>
              </a:lnSpc>
              <a:spcBef>
                <a:spcPct val="20000"/>
              </a:spcBef>
              <a:buFont typeface="Arial" charset="0"/>
              <a:buNone/>
            </a:pPr>
            <a:r>
              <a:rPr lang="en-US" sz="2000">
                <a:solidFill>
                  <a:srgbClr val="0A017F"/>
                </a:solidFill>
              </a:rPr>
              <a:t>&lt;expr´&gt;	::=	</a:t>
            </a:r>
            <a:r>
              <a:rPr lang="en-US" sz="2000">
                <a:solidFill>
                  <a:srgbClr val="0A017F"/>
                </a:solidFill>
                <a:latin typeface="Courier" charset="0"/>
              </a:rPr>
              <a:t>+</a:t>
            </a:r>
            <a:r>
              <a:rPr lang="en-US" sz="2000">
                <a:solidFill>
                  <a:srgbClr val="0A017F"/>
                </a:solidFill>
              </a:rPr>
              <a:t> &lt;term&gt; &lt;expr´&gt;</a:t>
            </a:r>
          </a:p>
          <a:p>
            <a:pPr defTabSz="1169988" eaLnBrk="1" hangingPunct="1">
              <a:lnSpc>
                <a:spcPct val="95000"/>
              </a:lnSpc>
              <a:spcBef>
                <a:spcPct val="20000"/>
              </a:spcBef>
              <a:buFont typeface="Arial" charset="0"/>
              <a:buNone/>
            </a:pPr>
            <a:r>
              <a:rPr lang="en-US" sz="2000">
                <a:solidFill>
                  <a:srgbClr val="0A017F"/>
                </a:solidFill>
              </a:rPr>
              <a:t> 	|	</a:t>
            </a:r>
            <a:r>
              <a:rPr lang="en-US" sz="2000">
                <a:solidFill>
                  <a:srgbClr val="0A017F"/>
                </a:solidFill>
                <a:latin typeface="Courier" charset="0"/>
              </a:rPr>
              <a:t>-</a:t>
            </a:r>
            <a:r>
              <a:rPr lang="en-US" sz="2000">
                <a:solidFill>
                  <a:srgbClr val="0A017F"/>
                </a:solidFill>
              </a:rPr>
              <a:t> &lt;term&gt; &lt;expr´&gt;</a:t>
            </a:r>
          </a:p>
          <a:p>
            <a:pPr defTabSz="1169988" eaLnBrk="1" hangingPunct="1">
              <a:lnSpc>
                <a:spcPct val="95000"/>
              </a:lnSpc>
              <a:spcBef>
                <a:spcPct val="20000"/>
              </a:spcBef>
              <a:buFont typeface="Arial" charset="0"/>
              <a:buNone/>
            </a:pPr>
            <a:r>
              <a:rPr lang="en-US" sz="2000">
                <a:solidFill>
                  <a:srgbClr val="0A017F"/>
                </a:solidFill>
              </a:rPr>
              <a:t>	|	</a:t>
            </a:r>
            <a:r>
              <a:rPr lang="en-US">
                <a:sym typeface="Symbol" charset="2"/>
              </a:rPr>
              <a:t>ε</a:t>
            </a:r>
            <a:endParaRPr lang="en-US" sz="2000">
              <a:solidFill>
                <a:srgbClr val="0A017F"/>
              </a:solidFill>
            </a:endParaRPr>
          </a:p>
          <a:p>
            <a:pPr defTabSz="1169988" eaLnBrk="1" hangingPunct="1">
              <a:lnSpc>
                <a:spcPct val="95000"/>
              </a:lnSpc>
              <a:spcBef>
                <a:spcPct val="20000"/>
              </a:spcBef>
              <a:buFont typeface="Arial" charset="0"/>
              <a:buNone/>
            </a:pPr>
            <a:r>
              <a:rPr lang="en-US" sz="2000">
                <a:solidFill>
                  <a:srgbClr val="0A017F"/>
                </a:solidFill>
              </a:rPr>
              <a:t>&lt;term&gt;	::=	&lt;factor&gt; &lt;term´&gt;</a:t>
            </a:r>
          </a:p>
          <a:p>
            <a:pPr defTabSz="1169988" eaLnBrk="1" hangingPunct="1">
              <a:lnSpc>
                <a:spcPct val="95000"/>
              </a:lnSpc>
              <a:spcBef>
                <a:spcPct val="20000"/>
              </a:spcBef>
              <a:buFont typeface="Arial" charset="0"/>
              <a:buNone/>
            </a:pPr>
            <a:r>
              <a:rPr lang="en-US" sz="2000">
                <a:solidFill>
                  <a:srgbClr val="0A017F"/>
                </a:solidFill>
              </a:rPr>
              <a:t>&lt;term´&gt;	::=	</a:t>
            </a:r>
            <a:r>
              <a:rPr lang="en-US" sz="2000">
                <a:solidFill>
                  <a:srgbClr val="0A017F"/>
                </a:solidFill>
                <a:latin typeface="Courier" charset="0"/>
              </a:rPr>
              <a:t>*</a:t>
            </a:r>
            <a:r>
              <a:rPr lang="en-US" sz="2000">
                <a:solidFill>
                  <a:srgbClr val="0A017F"/>
                </a:solidFill>
              </a:rPr>
              <a:t> &lt;term´&gt;</a:t>
            </a:r>
          </a:p>
          <a:p>
            <a:pPr defTabSz="1169988" eaLnBrk="1" hangingPunct="1">
              <a:lnSpc>
                <a:spcPct val="95000"/>
              </a:lnSpc>
              <a:spcBef>
                <a:spcPct val="20000"/>
              </a:spcBef>
              <a:buFont typeface="Arial" charset="0"/>
              <a:buNone/>
            </a:pPr>
            <a:r>
              <a:rPr lang="en-US" sz="2000">
                <a:solidFill>
                  <a:srgbClr val="0A017F"/>
                </a:solidFill>
              </a:rPr>
              <a:t> 	 |	</a:t>
            </a:r>
            <a:r>
              <a:rPr lang="en-US" sz="2000">
                <a:solidFill>
                  <a:srgbClr val="0A017F"/>
                </a:solidFill>
                <a:latin typeface="Courier" charset="0"/>
              </a:rPr>
              <a:t>/</a:t>
            </a:r>
            <a:r>
              <a:rPr lang="en-US" sz="2000">
                <a:solidFill>
                  <a:srgbClr val="0A017F"/>
                </a:solidFill>
              </a:rPr>
              <a:t> &lt;term´&gt;</a:t>
            </a:r>
          </a:p>
          <a:p>
            <a:pPr defTabSz="1169988" eaLnBrk="1" hangingPunct="1">
              <a:lnSpc>
                <a:spcPct val="95000"/>
              </a:lnSpc>
              <a:spcBef>
                <a:spcPct val="20000"/>
              </a:spcBef>
              <a:buFont typeface="Arial" charset="0"/>
              <a:buNone/>
            </a:pPr>
            <a:r>
              <a:rPr lang="en-US" sz="2000">
                <a:solidFill>
                  <a:srgbClr val="0A017F"/>
                </a:solidFill>
              </a:rPr>
              <a:t>	 |	</a:t>
            </a:r>
            <a:r>
              <a:rPr lang="en-US">
                <a:sym typeface="Symbol" charset="2"/>
              </a:rPr>
              <a:t>ε</a:t>
            </a:r>
          </a:p>
        </p:txBody>
      </p:sp>
      <p:sp>
        <p:nvSpPr>
          <p:cNvPr id="70661" name="AutoShape 1030"/>
          <p:cNvSpPr>
            <a:spLocks noChangeArrowheads="1"/>
          </p:cNvSpPr>
          <p:nvPr/>
        </p:nvSpPr>
        <p:spPr bwMode="auto">
          <a:xfrm flipV="1">
            <a:off x="3581400" y="3886200"/>
            <a:ext cx="12954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300 h 21600"/>
              <a:gd name="T14" fmla="*/ 19056 w 21600"/>
              <a:gd name="T15" fmla="*/ 8858 h 21600"/>
            </a:gdLst>
            <a:ahLst/>
            <a:cxnLst>
              <a:cxn ang="T8">
                <a:pos x="T0" y="T1"/>
              </a:cxn>
              <a:cxn ang="T9">
                <a:pos x="T2" y="T3"/>
              </a:cxn>
              <a:cxn ang="T10">
                <a:pos x="T4" y="T5"/>
              </a:cxn>
              <a:cxn ang="T11">
                <a:pos x="T6" y="T7"/>
              </a:cxn>
            </a:cxnLst>
            <a:rect l="T12" t="T13" r="T14" b="T15"/>
            <a:pathLst>
              <a:path w="21600" h="21600">
                <a:moveTo>
                  <a:pt x="21600" y="6079"/>
                </a:moveTo>
                <a:lnTo>
                  <a:pt x="16036" y="0"/>
                </a:lnTo>
                <a:lnTo>
                  <a:pt x="16036" y="3300"/>
                </a:lnTo>
                <a:lnTo>
                  <a:pt x="12427" y="3300"/>
                </a:lnTo>
                <a:cubicBezTo>
                  <a:pt x="5564" y="3300"/>
                  <a:pt x="0" y="7266"/>
                  <a:pt x="0" y="12158"/>
                </a:cubicBezTo>
                <a:lnTo>
                  <a:pt x="0" y="21600"/>
                </a:lnTo>
                <a:lnTo>
                  <a:pt x="5681" y="21600"/>
                </a:lnTo>
                <a:lnTo>
                  <a:pt x="5681" y="12158"/>
                </a:lnTo>
                <a:cubicBezTo>
                  <a:pt x="5681" y="10335"/>
                  <a:pt x="8701" y="8858"/>
                  <a:pt x="12427" y="8858"/>
                </a:cubicBezTo>
                <a:lnTo>
                  <a:pt x="16036" y="8858"/>
                </a:lnTo>
                <a:lnTo>
                  <a:pt x="1603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0662" name="Rectangle 1031"/>
          <p:cNvSpPr>
            <a:spLocks noChangeArrowheads="1"/>
          </p:cNvSpPr>
          <p:nvPr/>
        </p:nvSpPr>
        <p:spPr bwMode="auto">
          <a:xfrm>
            <a:off x="381000" y="5181600"/>
            <a:ext cx="5829300" cy="1200150"/>
          </a:xfrm>
          <a:prstGeom prst="rect">
            <a:avLst/>
          </a:prstGeom>
          <a:noFill/>
          <a:ln w="9525">
            <a:noFill/>
            <a:miter lim="800000"/>
            <a:headEnd/>
            <a:tailEnd/>
          </a:ln>
        </p:spPr>
        <p:txBody>
          <a:bodyPr wrap="none">
            <a:prstTxWarp prst="textNoShape">
              <a:avLst/>
            </a:prstTxWarp>
            <a:spAutoFit/>
          </a:bodyPr>
          <a:lstStyle/>
          <a:p>
            <a:pPr marL="282575" indent="-282575"/>
            <a:r>
              <a:rPr lang="en-US"/>
              <a:t>With this grammar, a top-down parser will</a:t>
            </a:r>
          </a:p>
          <a:p>
            <a:pPr marL="282575" indent="-282575">
              <a:buFontTx/>
              <a:buChar char="•"/>
            </a:pPr>
            <a:r>
              <a:rPr lang="en-US" i="1">
                <a:solidFill>
                  <a:srgbClr val="7E0007"/>
                </a:solidFill>
              </a:rPr>
              <a:t>terminate</a:t>
            </a:r>
          </a:p>
          <a:p>
            <a:pPr marL="282575" indent="-282575">
              <a:buFontTx/>
              <a:buChar char="•"/>
            </a:pPr>
            <a:r>
              <a:rPr lang="en-US" i="1">
                <a:solidFill>
                  <a:srgbClr val="7E0007"/>
                </a:solidFill>
              </a:rPr>
              <a:t>backtrack on some inputs</a:t>
            </a:r>
            <a:endParaRPr lang="en-US">
              <a:solidFill>
                <a:srgbClr val="7E0007"/>
              </a:solidFill>
            </a:endParaRPr>
          </a:p>
        </p:txBody>
      </p:sp>
      <p:sp>
        <p:nvSpPr>
          <p:cNvPr id="70663" name="Rectangle 1027"/>
          <p:cNvSpPr>
            <a:spLocks noChangeArrowheads="1"/>
          </p:cNvSpPr>
          <p:nvPr/>
        </p:nvSpPr>
        <p:spPr bwMode="auto">
          <a:xfrm>
            <a:off x="152400" y="1752600"/>
            <a:ext cx="4216400" cy="2157413"/>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pPr defTabSz="981075" eaLnBrk="1" hangingPunct="1">
              <a:lnSpc>
                <a:spcPct val="95000"/>
              </a:lnSpc>
              <a:spcBef>
                <a:spcPct val="20000"/>
              </a:spcBef>
              <a:buFont typeface="Arial" charset="0"/>
              <a:buNone/>
            </a:pPr>
            <a:r>
              <a:rPr lang="en-US" sz="2000">
                <a:solidFill>
                  <a:srgbClr val="0A017F"/>
                </a:solidFill>
              </a:rPr>
              <a:t>&lt;expr&gt;	::=	&lt;expr&gt; </a:t>
            </a:r>
            <a:r>
              <a:rPr lang="en-US" sz="2000">
                <a:solidFill>
                  <a:srgbClr val="0A017F"/>
                </a:solidFill>
                <a:latin typeface="Courier" charset="0"/>
              </a:rPr>
              <a:t>+</a:t>
            </a:r>
            <a:r>
              <a:rPr lang="en-US" sz="2000">
                <a:solidFill>
                  <a:srgbClr val="0A017F"/>
                </a:solidFill>
              </a:rPr>
              <a:t> &lt;term&gt;</a:t>
            </a:r>
          </a:p>
          <a:p>
            <a:pPr defTabSz="981075" eaLnBrk="1" hangingPunct="1">
              <a:lnSpc>
                <a:spcPct val="95000"/>
              </a:lnSpc>
              <a:spcBef>
                <a:spcPct val="20000"/>
              </a:spcBef>
              <a:buFont typeface="Arial" charset="0"/>
              <a:buNone/>
            </a:pPr>
            <a:r>
              <a:rPr lang="en-US" sz="2000">
                <a:solidFill>
                  <a:srgbClr val="0A017F"/>
                </a:solidFill>
              </a:rPr>
              <a:t> 	|	&lt;expr&gt; </a:t>
            </a:r>
            <a:r>
              <a:rPr lang="en-US" sz="2000">
                <a:solidFill>
                  <a:srgbClr val="0A017F"/>
                </a:solidFill>
                <a:latin typeface="Courier" charset="0"/>
              </a:rPr>
              <a:t>-</a:t>
            </a:r>
            <a:r>
              <a:rPr lang="en-US" sz="2000">
                <a:solidFill>
                  <a:srgbClr val="0A017F"/>
                </a:solidFill>
              </a:rPr>
              <a:t> &lt;term&gt;</a:t>
            </a:r>
          </a:p>
          <a:p>
            <a:pPr defTabSz="981075" eaLnBrk="1" hangingPunct="1">
              <a:lnSpc>
                <a:spcPct val="95000"/>
              </a:lnSpc>
              <a:spcBef>
                <a:spcPct val="20000"/>
              </a:spcBef>
              <a:buFont typeface="Arial" charset="0"/>
              <a:buNone/>
            </a:pPr>
            <a:r>
              <a:rPr lang="en-US" sz="2000">
                <a:solidFill>
                  <a:srgbClr val="0A017F"/>
                </a:solidFill>
              </a:rPr>
              <a:t>	|	&lt;term&gt;</a:t>
            </a:r>
          </a:p>
          <a:p>
            <a:pPr defTabSz="981075" eaLnBrk="1" hangingPunct="1">
              <a:lnSpc>
                <a:spcPct val="95000"/>
              </a:lnSpc>
              <a:spcBef>
                <a:spcPct val="20000"/>
              </a:spcBef>
              <a:buFont typeface="Arial" charset="0"/>
              <a:buNone/>
            </a:pPr>
            <a:r>
              <a:rPr lang="en-US" sz="2000">
                <a:solidFill>
                  <a:srgbClr val="0A017F"/>
                </a:solidFill>
              </a:rPr>
              <a:t>&lt;term&gt;	::=	&lt;term&gt; </a:t>
            </a:r>
            <a:r>
              <a:rPr lang="en-US" sz="2000">
                <a:solidFill>
                  <a:srgbClr val="0A017F"/>
                </a:solidFill>
                <a:latin typeface="Courier" charset="0"/>
              </a:rPr>
              <a:t>*</a:t>
            </a:r>
            <a:r>
              <a:rPr lang="en-US" sz="2000">
                <a:solidFill>
                  <a:srgbClr val="0A017F"/>
                </a:solidFill>
              </a:rPr>
              <a:t> &lt;factor&gt;</a:t>
            </a:r>
          </a:p>
          <a:p>
            <a:pPr defTabSz="981075" eaLnBrk="1" hangingPunct="1">
              <a:lnSpc>
                <a:spcPct val="95000"/>
              </a:lnSpc>
              <a:spcBef>
                <a:spcPct val="20000"/>
              </a:spcBef>
              <a:buFont typeface="Arial" charset="0"/>
              <a:buNone/>
            </a:pPr>
            <a:r>
              <a:rPr lang="en-US" sz="2000">
                <a:solidFill>
                  <a:srgbClr val="0A017F"/>
                </a:solidFill>
              </a:rPr>
              <a:t> 	 |	&lt;term&gt; </a:t>
            </a:r>
            <a:r>
              <a:rPr lang="en-US" sz="2000">
                <a:solidFill>
                  <a:srgbClr val="0A017F"/>
                </a:solidFill>
                <a:latin typeface="Courier" charset="0"/>
              </a:rPr>
              <a:t>/</a:t>
            </a:r>
            <a:r>
              <a:rPr lang="en-US" sz="2000">
                <a:solidFill>
                  <a:srgbClr val="0A017F"/>
                </a:solidFill>
              </a:rPr>
              <a:t> &lt;factor&gt;</a:t>
            </a:r>
          </a:p>
          <a:p>
            <a:pPr defTabSz="981075" eaLnBrk="1" hangingPunct="1">
              <a:lnSpc>
                <a:spcPct val="95000"/>
              </a:lnSpc>
              <a:spcBef>
                <a:spcPct val="20000"/>
              </a:spcBef>
              <a:buFont typeface="Arial" charset="0"/>
              <a:buNone/>
            </a:pPr>
            <a:r>
              <a:rPr lang="en-US" sz="2000">
                <a:solidFill>
                  <a:srgbClr val="0A017F"/>
                </a:solidFill>
              </a:rPr>
              <a:t>	 |	&lt;factor&gt;</a:t>
            </a:r>
          </a:p>
        </p:txBody>
      </p:sp>
      <p:sp>
        <p:nvSpPr>
          <p:cNvPr id="70664" name="Slide Number Placeholder 8"/>
          <p:cNvSpPr>
            <a:spLocks noGrp="1"/>
          </p:cNvSpPr>
          <p:nvPr>
            <p:ph type="sldNum" sz="quarter" idx="12"/>
          </p:nvPr>
        </p:nvSpPr>
        <p:spPr>
          <a:noFill/>
        </p:spPr>
        <p:txBody>
          <a:bodyPr/>
          <a:lstStyle/>
          <a:p>
            <a:fld id="{7F0A7EC1-A253-EC43-AEF1-2AD95CF34F08}" type="slidenum">
              <a:rPr lang="de-CH" smtClean="0"/>
              <a:pPr/>
              <a:t>30</a:t>
            </a:fld>
            <a:endParaRPr lang="de-CH" sz="1400" smtClean="0">
              <a:solidFill>
                <a:srgbClr val="7E7E7E"/>
              </a:solidFill>
              <a:latin typeface="Times" charset="0"/>
            </a:endParaRPr>
          </a:p>
        </p:txBody>
      </p:sp>
      <p:sp>
        <p:nvSpPr>
          <p:cNvPr id="70665"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Footer Placeholder 3"/>
          <p:cNvSpPr>
            <a:spLocks noGrp="1"/>
          </p:cNvSpPr>
          <p:nvPr>
            <p:ph type="ftr" sz="quarter" idx="11"/>
          </p:nvPr>
        </p:nvSpPr>
        <p:spPr>
          <a:noFill/>
        </p:spPr>
        <p:txBody>
          <a:bodyPr/>
          <a:lstStyle/>
          <a:p>
            <a:r>
              <a:rPr lang="en-US" smtClean="0"/>
              <a:t>Parsing</a:t>
            </a:r>
            <a:endParaRPr lang="de-CH" smtClean="0"/>
          </a:p>
        </p:txBody>
      </p:sp>
      <p:sp>
        <p:nvSpPr>
          <p:cNvPr id="7168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a:t>
            </a:r>
          </a:p>
        </p:txBody>
      </p:sp>
      <p:sp>
        <p:nvSpPr>
          <p:cNvPr id="71684" name="Rectangle 6"/>
          <p:cNvSpPr>
            <a:spLocks noChangeArrowheads="1"/>
          </p:cNvSpPr>
          <p:nvPr/>
        </p:nvSpPr>
        <p:spPr bwMode="auto">
          <a:xfrm>
            <a:off x="457200" y="5181600"/>
            <a:ext cx="3262313" cy="1200150"/>
          </a:xfrm>
          <a:prstGeom prst="rect">
            <a:avLst/>
          </a:prstGeom>
          <a:noFill/>
          <a:ln w="9525">
            <a:noFill/>
            <a:miter lim="800000"/>
            <a:headEnd/>
            <a:tailEnd/>
          </a:ln>
        </p:spPr>
        <p:txBody>
          <a:bodyPr wrap="none">
            <a:prstTxWarp prst="textNoShape">
              <a:avLst/>
            </a:prstTxWarp>
            <a:spAutoFit/>
          </a:bodyPr>
          <a:lstStyle/>
          <a:p>
            <a:pPr marL="282575" indent="-282575"/>
            <a:r>
              <a:rPr lang="en-US"/>
              <a:t>It is:</a:t>
            </a:r>
          </a:p>
          <a:p>
            <a:pPr marL="282575" indent="-282575">
              <a:buFontTx/>
              <a:buChar char="•"/>
            </a:pPr>
            <a:r>
              <a:rPr lang="en-US" i="1"/>
              <a:t>right-recursive</a:t>
            </a:r>
          </a:p>
          <a:p>
            <a:pPr marL="282575" indent="-282575">
              <a:buFontTx/>
              <a:buChar char="•"/>
            </a:pPr>
            <a:r>
              <a:rPr lang="en-US" i="1"/>
              <a:t>free of </a:t>
            </a:r>
            <a:r>
              <a:rPr lang="en-US" i="1">
                <a:sym typeface="Symbol" charset="2"/>
              </a:rPr>
              <a:t>ε productions</a:t>
            </a:r>
            <a:r>
              <a:rPr lang="en-US" i="1"/>
              <a:t> </a:t>
            </a:r>
          </a:p>
        </p:txBody>
      </p:sp>
      <p:sp>
        <p:nvSpPr>
          <p:cNvPr id="71685" name="Rectangle 7"/>
          <p:cNvSpPr>
            <a:spLocks noChangeArrowheads="1"/>
          </p:cNvSpPr>
          <p:nvPr/>
        </p:nvSpPr>
        <p:spPr bwMode="auto">
          <a:xfrm>
            <a:off x="533400" y="1524000"/>
            <a:ext cx="6978650" cy="457200"/>
          </a:xfrm>
          <a:prstGeom prst="rect">
            <a:avLst/>
          </a:prstGeom>
          <a:noFill/>
          <a:ln w="9525">
            <a:noFill/>
            <a:miter lim="800000"/>
            <a:headEnd/>
            <a:tailEnd/>
          </a:ln>
        </p:spPr>
        <p:txBody>
          <a:bodyPr wrap="none">
            <a:prstTxWarp prst="textNoShape">
              <a:avLst/>
            </a:prstTxWarp>
            <a:spAutoFit/>
          </a:bodyPr>
          <a:lstStyle/>
          <a:p>
            <a:r>
              <a:rPr lang="en-US"/>
              <a:t>This cleaner grammar defines the same language:</a:t>
            </a:r>
          </a:p>
        </p:txBody>
      </p:sp>
      <p:sp>
        <p:nvSpPr>
          <p:cNvPr id="71686" name="Rectangle 8"/>
          <p:cNvSpPr>
            <a:spLocks noChangeArrowheads="1"/>
          </p:cNvSpPr>
          <p:nvPr/>
        </p:nvSpPr>
        <p:spPr bwMode="auto">
          <a:xfrm>
            <a:off x="2057400" y="2057400"/>
            <a:ext cx="4321175" cy="2889250"/>
          </a:xfrm>
          <a:prstGeom prst="rect">
            <a:avLst/>
          </a:prstGeom>
          <a:noFill/>
          <a:ln w="9525">
            <a:solidFill>
              <a:schemeClr val="tx1"/>
            </a:solidFill>
            <a:miter lim="800000"/>
            <a:headEnd/>
            <a:tailEnd/>
          </a:ln>
        </p:spPr>
        <p:txBody>
          <a:bodyPr wrap="none">
            <a:prstTxWarp prst="textNoShape">
              <a:avLst/>
            </a:prstTxWarp>
            <a:spAutoFit/>
          </a:bodyPr>
          <a:lstStyle/>
          <a:p>
            <a:pPr marL="379413" indent="-379413" defTabSz="766763" eaLnBrk="1" hangingPunct="1">
              <a:lnSpc>
                <a:spcPct val="95000"/>
              </a:lnSpc>
              <a:spcBef>
                <a:spcPct val="20000"/>
              </a:spcBef>
              <a:buFont typeface="Arial" charset="0"/>
              <a:buAutoNum type="arabicPeriod"/>
            </a:pPr>
            <a:r>
              <a:rPr lang="en-US" sz="1800">
                <a:solidFill>
                  <a:srgbClr val="0A017F"/>
                </a:solidFill>
              </a:rPr>
              <a:t>&lt;goal&gt;	::=	&lt;expr&gt;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&lt;expr&gt;	::=	&lt;term&gt; </a:t>
            </a:r>
            <a:r>
              <a:rPr lang="en-US" sz="1800">
                <a:solidFill>
                  <a:srgbClr val="0A017F"/>
                </a:solidFill>
                <a:latin typeface="Courier" charset="0"/>
              </a:rPr>
              <a:t>+</a:t>
            </a:r>
            <a:r>
              <a:rPr lang="en-US" sz="1800">
                <a:solidFill>
                  <a:srgbClr val="0A017F"/>
                </a:solidFill>
              </a:rPr>
              <a:t> &lt;expr&gt;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 		|	&lt;term&gt; </a:t>
            </a:r>
            <a:r>
              <a:rPr lang="en-US" sz="1800">
                <a:solidFill>
                  <a:srgbClr val="0A017F"/>
                </a:solidFill>
                <a:latin typeface="Courier" charset="0"/>
              </a:rPr>
              <a:t>-</a:t>
            </a:r>
            <a:r>
              <a:rPr lang="en-US" sz="1800">
                <a:solidFill>
                  <a:srgbClr val="0A017F"/>
                </a:solidFill>
              </a:rPr>
              <a:t> &lt;expr&gt;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	 	|	&lt;term&gt;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&lt;term&gt;	::=	&lt;factor&gt; </a:t>
            </a:r>
            <a:r>
              <a:rPr lang="en-US" sz="1800">
                <a:solidFill>
                  <a:srgbClr val="0A017F"/>
                </a:solidFill>
                <a:latin typeface="Courier" charset="0"/>
              </a:rPr>
              <a:t>*</a:t>
            </a:r>
            <a:r>
              <a:rPr lang="en-US" sz="1800">
                <a:solidFill>
                  <a:srgbClr val="0A017F"/>
                </a:solidFill>
              </a:rPr>
              <a:t> &lt;term&gt;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 	 	|	&lt;factor&gt; </a:t>
            </a:r>
            <a:r>
              <a:rPr lang="en-US" sz="1800">
                <a:solidFill>
                  <a:srgbClr val="0A017F"/>
                </a:solidFill>
                <a:latin typeface="Courier" charset="0"/>
              </a:rPr>
              <a:t>/</a:t>
            </a:r>
            <a:r>
              <a:rPr lang="en-US" sz="1800">
                <a:solidFill>
                  <a:srgbClr val="0A017F"/>
                </a:solidFill>
              </a:rPr>
              <a:t> &lt;term&gt;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	 	|	&lt;factor&gt;</a:t>
            </a:r>
          </a:p>
          <a:p>
            <a:pPr marL="379413" indent="-379413" defTabSz="766763" eaLnBrk="1" hangingPunct="1">
              <a:lnSpc>
                <a:spcPct val="95000"/>
              </a:lnSpc>
              <a:spcBef>
                <a:spcPct val="20000"/>
              </a:spcBef>
              <a:buFont typeface="Arial" charset="0"/>
              <a:buAutoNum type="arabicPeriod"/>
            </a:pPr>
            <a:r>
              <a:rPr lang="en-US" sz="1800">
                <a:solidFill>
                  <a:srgbClr val="0A017F"/>
                </a:solidFill>
              </a:rPr>
              <a:t>&lt;factor&gt;	::=	</a:t>
            </a:r>
            <a:r>
              <a:rPr lang="en-US" sz="1800">
                <a:solidFill>
                  <a:srgbClr val="0A017F"/>
                </a:solidFill>
                <a:latin typeface="Courier" charset="0"/>
              </a:rPr>
              <a:t>num</a:t>
            </a:r>
            <a:endParaRPr lang="en-US" sz="1800">
              <a:solidFill>
                <a:srgbClr val="0A017F"/>
              </a:solidFill>
            </a:endParaRPr>
          </a:p>
          <a:p>
            <a:pPr marL="379413" indent="-379413" defTabSz="766763" eaLnBrk="1" hangingPunct="1">
              <a:lnSpc>
                <a:spcPct val="95000"/>
              </a:lnSpc>
              <a:spcBef>
                <a:spcPct val="20000"/>
              </a:spcBef>
              <a:buFont typeface="Arial" charset="0"/>
              <a:buAutoNum type="arabicPeriod"/>
            </a:pPr>
            <a:r>
              <a:rPr lang="en-US" sz="1800">
                <a:solidFill>
                  <a:srgbClr val="0A017F"/>
                </a:solidFill>
              </a:rPr>
              <a:t>	 	|	</a:t>
            </a:r>
            <a:r>
              <a:rPr lang="en-US" sz="1800">
                <a:solidFill>
                  <a:srgbClr val="0A017F"/>
                </a:solidFill>
                <a:latin typeface="Courier" charset="0"/>
              </a:rPr>
              <a:t>id</a:t>
            </a:r>
          </a:p>
        </p:txBody>
      </p:sp>
      <p:sp>
        <p:nvSpPr>
          <p:cNvPr id="71687" name="Rectangle 9"/>
          <p:cNvSpPr>
            <a:spLocks noChangeArrowheads="1"/>
          </p:cNvSpPr>
          <p:nvPr/>
        </p:nvSpPr>
        <p:spPr bwMode="auto">
          <a:xfrm>
            <a:off x="4191000" y="5257800"/>
            <a:ext cx="4724400" cy="1187450"/>
          </a:xfrm>
          <a:prstGeom prst="rect">
            <a:avLst/>
          </a:prstGeom>
          <a:solidFill>
            <a:schemeClr val="accent1"/>
          </a:solidFill>
          <a:ln w="9525">
            <a:noFill/>
            <a:miter lim="800000"/>
            <a:headEnd/>
            <a:tailEnd/>
          </a:ln>
        </p:spPr>
        <p:txBody>
          <a:bodyPr>
            <a:prstTxWarp prst="textNoShape">
              <a:avLst/>
            </a:prstTxWarp>
            <a:spAutoFit/>
          </a:bodyPr>
          <a:lstStyle/>
          <a:p>
            <a:r>
              <a:rPr lang="en-US" i="1"/>
              <a:t>Unfortunately,</a:t>
            </a:r>
            <a:r>
              <a:rPr lang="en-US"/>
              <a:t> </a:t>
            </a:r>
            <a:r>
              <a:rPr lang="en-US" i="1"/>
              <a:t>it</a:t>
            </a:r>
            <a:r>
              <a:rPr lang="en-US"/>
              <a:t> </a:t>
            </a:r>
            <a:r>
              <a:rPr lang="en-US" i="1"/>
              <a:t>generates</a:t>
            </a:r>
            <a:r>
              <a:rPr lang="en-US"/>
              <a:t> </a:t>
            </a:r>
            <a:r>
              <a:rPr lang="en-US" i="1"/>
              <a:t>different</a:t>
            </a:r>
            <a:r>
              <a:rPr lang="en-US"/>
              <a:t> </a:t>
            </a:r>
            <a:r>
              <a:rPr lang="en-US" i="1"/>
              <a:t>associativity.</a:t>
            </a:r>
          </a:p>
          <a:p>
            <a:r>
              <a:rPr lang="en-US" i="1"/>
              <a:t>Same</a:t>
            </a:r>
            <a:r>
              <a:rPr lang="en-US"/>
              <a:t> </a:t>
            </a:r>
            <a:r>
              <a:rPr lang="en-US" i="1"/>
              <a:t>syntax,</a:t>
            </a:r>
            <a:r>
              <a:rPr lang="en-US"/>
              <a:t> </a:t>
            </a:r>
            <a:r>
              <a:rPr lang="en-US" i="1"/>
              <a:t>different</a:t>
            </a:r>
            <a:r>
              <a:rPr lang="en-US"/>
              <a:t> </a:t>
            </a:r>
            <a:r>
              <a:rPr lang="en-US" i="1"/>
              <a:t>meaning!</a:t>
            </a:r>
          </a:p>
        </p:txBody>
      </p:sp>
      <p:sp>
        <p:nvSpPr>
          <p:cNvPr id="71688" name="Slide Number Placeholder 8"/>
          <p:cNvSpPr>
            <a:spLocks noGrp="1"/>
          </p:cNvSpPr>
          <p:nvPr>
            <p:ph type="sldNum" sz="quarter" idx="12"/>
          </p:nvPr>
        </p:nvSpPr>
        <p:spPr>
          <a:noFill/>
        </p:spPr>
        <p:txBody>
          <a:bodyPr/>
          <a:lstStyle/>
          <a:p>
            <a:fld id="{0598FAE0-4058-7745-AD52-E28450401742}" type="slidenum">
              <a:rPr lang="de-CH" smtClean="0"/>
              <a:pPr/>
              <a:t>31</a:t>
            </a:fld>
            <a:endParaRPr lang="de-CH" sz="1400" smtClean="0">
              <a:solidFill>
                <a:srgbClr val="7E7E7E"/>
              </a:solidFill>
              <a:latin typeface="Times" charset="0"/>
            </a:endParaRPr>
          </a:p>
        </p:txBody>
      </p:sp>
      <p:sp>
        <p:nvSpPr>
          <p:cNvPr id="71689"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Footer Placeholder 3"/>
          <p:cNvSpPr>
            <a:spLocks noGrp="1"/>
          </p:cNvSpPr>
          <p:nvPr>
            <p:ph type="ftr" sz="quarter" idx="11"/>
          </p:nvPr>
        </p:nvSpPr>
        <p:spPr>
          <a:noFill/>
        </p:spPr>
        <p:txBody>
          <a:bodyPr/>
          <a:lstStyle/>
          <a:p>
            <a:r>
              <a:rPr lang="en-US" smtClean="0"/>
              <a:t>Parsing</a:t>
            </a:r>
            <a:endParaRPr lang="de-CH" smtClean="0"/>
          </a:p>
        </p:txBody>
      </p:sp>
      <p:sp>
        <p:nvSpPr>
          <p:cNvPr id="7270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a:t>
            </a:r>
          </a:p>
        </p:txBody>
      </p:sp>
      <p:sp>
        <p:nvSpPr>
          <p:cNvPr id="72708" name="Rectangle 4"/>
          <p:cNvSpPr>
            <a:spLocks noChangeArrowheads="1"/>
          </p:cNvSpPr>
          <p:nvPr/>
        </p:nvSpPr>
        <p:spPr bwMode="auto">
          <a:xfrm>
            <a:off x="609600" y="1676400"/>
            <a:ext cx="5656263" cy="457200"/>
          </a:xfrm>
          <a:prstGeom prst="rect">
            <a:avLst/>
          </a:prstGeom>
          <a:noFill/>
          <a:ln w="9525">
            <a:noFill/>
            <a:miter lim="800000"/>
            <a:headEnd/>
            <a:tailEnd/>
          </a:ln>
        </p:spPr>
        <p:txBody>
          <a:bodyPr wrap="none">
            <a:prstTxWarp prst="textNoShape">
              <a:avLst/>
            </a:prstTxWarp>
            <a:spAutoFit/>
          </a:bodyPr>
          <a:lstStyle/>
          <a:p>
            <a:r>
              <a:rPr lang="en-US"/>
              <a:t>Our long-suffering expression grammar :</a:t>
            </a:r>
          </a:p>
        </p:txBody>
      </p:sp>
      <p:sp>
        <p:nvSpPr>
          <p:cNvPr id="72709" name="Rectangle 5"/>
          <p:cNvSpPr>
            <a:spLocks noChangeArrowheads="1"/>
          </p:cNvSpPr>
          <p:nvPr/>
        </p:nvSpPr>
        <p:spPr bwMode="auto">
          <a:xfrm>
            <a:off x="2286000" y="2286000"/>
            <a:ext cx="4287838" cy="3543300"/>
          </a:xfrm>
          <a:prstGeom prst="rect">
            <a:avLst/>
          </a:prstGeom>
          <a:noFill/>
          <a:ln w="9525">
            <a:solidFill>
              <a:schemeClr val="tx1"/>
            </a:solidFill>
            <a:miter lim="800000"/>
            <a:headEnd/>
            <a:tailEnd/>
          </a:ln>
        </p:spPr>
        <p:txBody>
          <a:bodyPr wrap="none">
            <a:prstTxWarp prst="textNoShape">
              <a:avLst/>
            </a:prstTxWarp>
            <a:spAutoFit/>
          </a:bodyPr>
          <a:lstStyle/>
          <a:p>
            <a:pPr marL="457200" indent="-457200" defTabSz="574675" eaLnBrk="1" hangingPunct="1">
              <a:lnSpc>
                <a:spcPct val="95000"/>
              </a:lnSpc>
              <a:spcBef>
                <a:spcPct val="20000"/>
              </a:spcBef>
              <a:buFont typeface="Arial" charset="0"/>
              <a:buAutoNum type="arabicPeriod"/>
            </a:pPr>
            <a:r>
              <a:rPr lang="en-US" sz="1800" dirty="0">
                <a:solidFill>
                  <a:srgbClr val="0A017F"/>
                </a:solidFill>
              </a:rPr>
              <a:t>&lt;goal&gt;	::=	&lt;</a:t>
            </a:r>
            <a:r>
              <a:rPr lang="en-US" sz="1800" dirty="0" err="1">
                <a:solidFill>
                  <a:srgbClr val="0A017F"/>
                </a:solidFill>
              </a:rPr>
              <a:t>expr</a:t>
            </a:r>
            <a:r>
              <a:rPr lang="en-US" sz="1800" dirty="0">
                <a:solidFill>
                  <a:srgbClr val="0A017F"/>
                </a:solidFill>
              </a:rPr>
              <a:t>&gt;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&lt;</a:t>
            </a:r>
            <a:r>
              <a:rPr lang="en-US" sz="1800" dirty="0" err="1">
                <a:solidFill>
                  <a:srgbClr val="0A017F"/>
                </a:solidFill>
              </a:rPr>
              <a:t>expr</a:t>
            </a:r>
            <a:r>
              <a:rPr lang="en-US" sz="1800" dirty="0">
                <a:solidFill>
                  <a:srgbClr val="0A017F"/>
                </a:solidFill>
              </a:rPr>
              <a:t>&gt;	::=	&lt;term&gt; &lt;</a:t>
            </a:r>
            <a:r>
              <a:rPr lang="en-US" sz="1800" dirty="0" err="1">
                <a:solidFill>
                  <a:srgbClr val="0A017F"/>
                </a:solidFill>
              </a:rPr>
              <a:t>expr</a:t>
            </a:r>
            <a:r>
              <a:rPr lang="en-US" sz="1800" dirty="0">
                <a:solidFill>
                  <a:srgbClr val="0A017F"/>
                </a:solidFill>
              </a:rPr>
              <a:t>´&gt;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&lt;</a:t>
            </a:r>
            <a:r>
              <a:rPr lang="en-US" sz="1800" dirty="0" err="1">
                <a:solidFill>
                  <a:srgbClr val="0A017F"/>
                </a:solidFill>
              </a:rPr>
              <a:t>expr</a:t>
            </a:r>
            <a:r>
              <a:rPr lang="en-US" sz="1800" dirty="0">
                <a:solidFill>
                  <a:srgbClr val="0A017F"/>
                </a:solidFill>
              </a:rPr>
              <a:t>´&gt;	::=	</a:t>
            </a:r>
            <a:r>
              <a:rPr lang="en-US" sz="1800" dirty="0">
                <a:solidFill>
                  <a:srgbClr val="0A017F"/>
                </a:solidFill>
                <a:latin typeface="Courier" charset="0"/>
              </a:rPr>
              <a:t>+</a:t>
            </a:r>
            <a:r>
              <a:rPr lang="en-US" sz="1800" dirty="0">
                <a:solidFill>
                  <a:srgbClr val="0A017F"/>
                </a:solidFill>
              </a:rPr>
              <a:t> &lt;term&gt; &lt;</a:t>
            </a:r>
            <a:r>
              <a:rPr lang="en-US" sz="1800" dirty="0" err="1">
                <a:solidFill>
                  <a:srgbClr val="0A017F"/>
                </a:solidFill>
              </a:rPr>
              <a:t>expr</a:t>
            </a:r>
            <a:r>
              <a:rPr lang="en-US" sz="1800" dirty="0">
                <a:solidFill>
                  <a:srgbClr val="0A017F"/>
                </a:solidFill>
              </a:rPr>
              <a:t>´&gt;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 	</a:t>
            </a:r>
            <a:r>
              <a:rPr lang="en-US" sz="1800" dirty="0" smtClean="0">
                <a:solidFill>
                  <a:srgbClr val="0A017F"/>
                </a:solidFill>
              </a:rPr>
              <a:t>		|</a:t>
            </a:r>
            <a:r>
              <a:rPr lang="en-US" sz="1800" dirty="0">
                <a:solidFill>
                  <a:srgbClr val="0A017F"/>
                </a:solidFill>
              </a:rPr>
              <a:t>	</a:t>
            </a:r>
            <a:r>
              <a:rPr lang="en-US" sz="1800" dirty="0">
                <a:solidFill>
                  <a:srgbClr val="0A017F"/>
                </a:solidFill>
                <a:latin typeface="Courier" charset="0"/>
              </a:rPr>
              <a:t>-</a:t>
            </a:r>
            <a:r>
              <a:rPr lang="en-US" sz="1800" dirty="0">
                <a:solidFill>
                  <a:srgbClr val="0A017F"/>
                </a:solidFill>
              </a:rPr>
              <a:t> &lt;term&gt; &lt;</a:t>
            </a:r>
            <a:r>
              <a:rPr lang="en-US" sz="1800" dirty="0" err="1">
                <a:solidFill>
                  <a:srgbClr val="0A017F"/>
                </a:solidFill>
              </a:rPr>
              <a:t>expr</a:t>
            </a:r>
            <a:r>
              <a:rPr lang="en-US" sz="1800" dirty="0">
                <a:solidFill>
                  <a:srgbClr val="0A017F"/>
                </a:solidFill>
              </a:rPr>
              <a:t>´&gt;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	 		|	</a:t>
            </a:r>
            <a:r>
              <a:rPr lang="en-US" sz="1800" dirty="0" err="1">
                <a:sym typeface="Symbol" charset="2"/>
              </a:rPr>
              <a:t>ε</a:t>
            </a:r>
            <a:endParaRPr lang="en-US" sz="1800" dirty="0">
              <a:solidFill>
                <a:srgbClr val="0A017F"/>
              </a:solidFill>
            </a:endParaRP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&lt;term&gt;	::=	&lt;factor&gt; &lt;term´&gt;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&lt;term´&gt;	::=	</a:t>
            </a:r>
            <a:r>
              <a:rPr lang="en-US" sz="1800" dirty="0">
                <a:solidFill>
                  <a:srgbClr val="0A017F"/>
                </a:solidFill>
                <a:latin typeface="Courier" charset="0"/>
              </a:rPr>
              <a:t>*</a:t>
            </a:r>
            <a:r>
              <a:rPr lang="en-US" sz="1800" dirty="0">
                <a:solidFill>
                  <a:srgbClr val="0A017F"/>
                </a:solidFill>
              </a:rPr>
              <a:t> &lt;term´&gt;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 	 </a:t>
            </a:r>
            <a:r>
              <a:rPr lang="en-US" sz="1800" dirty="0" smtClean="0">
                <a:solidFill>
                  <a:srgbClr val="0A017F"/>
                </a:solidFill>
              </a:rPr>
              <a:t>		|</a:t>
            </a:r>
            <a:r>
              <a:rPr lang="en-US" sz="1800" dirty="0">
                <a:solidFill>
                  <a:srgbClr val="0A017F"/>
                </a:solidFill>
              </a:rPr>
              <a:t>	</a:t>
            </a:r>
            <a:r>
              <a:rPr lang="en-US" sz="1800" dirty="0">
                <a:solidFill>
                  <a:srgbClr val="0A017F"/>
                </a:solidFill>
                <a:latin typeface="Courier" charset="0"/>
              </a:rPr>
              <a:t>/</a:t>
            </a:r>
            <a:r>
              <a:rPr lang="en-US" sz="1800" dirty="0">
                <a:solidFill>
                  <a:srgbClr val="0A017F"/>
                </a:solidFill>
              </a:rPr>
              <a:t> &lt;term´&gt;</a:t>
            </a: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	 		|	</a:t>
            </a:r>
            <a:r>
              <a:rPr lang="en-US" sz="1800" dirty="0" err="1">
                <a:sym typeface="Symbol" charset="2"/>
              </a:rPr>
              <a:t>ε</a:t>
            </a:r>
            <a:endParaRPr lang="en-US" sz="1800" dirty="0">
              <a:sym typeface="Symbol" charset="2"/>
            </a:endParaRP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&lt;factor&gt;	::=	</a:t>
            </a:r>
            <a:r>
              <a:rPr lang="en-US" sz="1800" dirty="0">
                <a:solidFill>
                  <a:srgbClr val="0A017F"/>
                </a:solidFill>
                <a:latin typeface="Courier" charset="0"/>
              </a:rPr>
              <a:t>num</a:t>
            </a:r>
            <a:endParaRPr lang="en-US" sz="1800" dirty="0">
              <a:solidFill>
                <a:srgbClr val="0A017F"/>
              </a:solidFill>
            </a:endParaRPr>
          </a:p>
          <a:p>
            <a:pPr marL="457200" indent="-457200" defTabSz="574675" eaLnBrk="1" hangingPunct="1">
              <a:lnSpc>
                <a:spcPct val="95000"/>
              </a:lnSpc>
              <a:spcBef>
                <a:spcPct val="20000"/>
              </a:spcBef>
              <a:buFont typeface="Arial" charset="0"/>
              <a:buAutoNum type="arabicPeriod"/>
            </a:pPr>
            <a:r>
              <a:rPr lang="en-US" sz="1800" dirty="0">
                <a:solidFill>
                  <a:srgbClr val="0A017F"/>
                </a:solidFill>
              </a:rPr>
              <a:t>	 		|	</a:t>
            </a:r>
            <a:r>
              <a:rPr lang="en-US" sz="1800" dirty="0">
                <a:solidFill>
                  <a:srgbClr val="0A017F"/>
                </a:solidFill>
                <a:latin typeface="Courier" charset="0"/>
              </a:rPr>
              <a:t>id</a:t>
            </a:r>
            <a:endParaRPr lang="en-US" sz="1800" dirty="0">
              <a:sym typeface="Symbol" charset="2"/>
            </a:endParaRPr>
          </a:p>
        </p:txBody>
      </p:sp>
      <p:sp>
        <p:nvSpPr>
          <p:cNvPr id="72710" name="Rectangle 6"/>
          <p:cNvSpPr>
            <a:spLocks noChangeArrowheads="1"/>
          </p:cNvSpPr>
          <p:nvPr/>
        </p:nvSpPr>
        <p:spPr bwMode="auto">
          <a:xfrm>
            <a:off x="844550" y="5942013"/>
            <a:ext cx="5130800"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Recall,</a:t>
            </a:r>
            <a:r>
              <a:rPr lang="en-US"/>
              <a:t> </a:t>
            </a:r>
            <a:r>
              <a:rPr lang="en-US" i="1"/>
              <a:t>we</a:t>
            </a:r>
            <a:r>
              <a:rPr lang="en-US"/>
              <a:t> </a:t>
            </a:r>
            <a:r>
              <a:rPr lang="en-US" i="1"/>
              <a:t>factored</a:t>
            </a:r>
            <a:r>
              <a:rPr lang="en-US"/>
              <a:t> </a:t>
            </a:r>
            <a:r>
              <a:rPr lang="en-US" i="1"/>
              <a:t>out</a:t>
            </a:r>
            <a:r>
              <a:rPr lang="en-US"/>
              <a:t> </a:t>
            </a:r>
            <a:r>
              <a:rPr lang="en-US" i="1"/>
              <a:t>left-recursion</a:t>
            </a:r>
          </a:p>
        </p:txBody>
      </p:sp>
      <p:sp>
        <p:nvSpPr>
          <p:cNvPr id="72711" name="Slide Number Placeholder 7"/>
          <p:cNvSpPr>
            <a:spLocks noGrp="1"/>
          </p:cNvSpPr>
          <p:nvPr>
            <p:ph type="sldNum" sz="quarter" idx="12"/>
          </p:nvPr>
        </p:nvSpPr>
        <p:spPr>
          <a:noFill/>
        </p:spPr>
        <p:txBody>
          <a:bodyPr/>
          <a:lstStyle/>
          <a:p>
            <a:fld id="{33C4F621-F5B4-8B43-9876-BCFAA4B63133}" type="slidenum">
              <a:rPr lang="de-CH" smtClean="0"/>
              <a:pPr/>
              <a:t>32</a:t>
            </a:fld>
            <a:endParaRPr lang="de-CH" sz="1400" smtClean="0">
              <a:solidFill>
                <a:srgbClr val="7E7E7E"/>
              </a:solidFill>
              <a:latin typeface="Times" charset="0"/>
            </a:endParaRPr>
          </a:p>
        </p:txBody>
      </p:sp>
      <p:sp>
        <p:nvSpPr>
          <p:cNvPr id="72712"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p>
            <a:r>
              <a:rPr lang="en-US" smtClean="0"/>
              <a:t>Parsing</a:t>
            </a:r>
            <a:endParaRPr lang="de-CH" smtClean="0"/>
          </a:p>
        </p:txBody>
      </p:sp>
      <p:pic>
        <p:nvPicPr>
          <p:cNvPr id="7373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7373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73733" name="Rectangle 4"/>
          <p:cNvSpPr>
            <a:spLocks noGrp="1" noChangeArrowheads="1"/>
          </p:cNvSpPr>
          <p:nvPr>
            <p:ph type="body" idx="1"/>
          </p:nvPr>
        </p:nvSpPr>
        <p:spPr/>
        <p:txBody>
          <a:bodyPr/>
          <a:lstStyle/>
          <a:p>
            <a:pPr eaLnBrk="1" hangingPunct="1"/>
            <a:r>
              <a:rPr lang="en-US" sz="2000" smtClean="0">
                <a:solidFill>
                  <a:srgbClr val="9DBDDE"/>
                </a:solidFill>
                <a:ea typeface="ＭＳ Ｐゴシック" charset="-128"/>
                <a:cs typeface="ＭＳ Ｐゴシック" charset="-128"/>
              </a:rPr>
              <a:t>Context-free grammars</a:t>
            </a:r>
          </a:p>
          <a:p>
            <a:pPr eaLnBrk="1" hangingPunct="1"/>
            <a:r>
              <a:rPr lang="en-US" sz="2000" smtClean="0">
                <a:solidFill>
                  <a:srgbClr val="9DBDDE"/>
                </a:solidFill>
                <a:ea typeface="ＭＳ Ｐゴシック" charset="-128"/>
                <a:cs typeface="ＭＳ Ｐゴシック" charset="-128"/>
              </a:rPr>
              <a:t>Derivations and precedence</a:t>
            </a:r>
          </a:p>
          <a:p>
            <a:pPr eaLnBrk="1" hangingPunct="1"/>
            <a:r>
              <a:rPr lang="en-US" sz="2000" smtClean="0">
                <a:solidFill>
                  <a:srgbClr val="9DBDDE"/>
                </a:solidFill>
                <a:ea typeface="ＭＳ Ｐゴシック" charset="-128"/>
                <a:cs typeface="ＭＳ Ｐゴシック" charset="-128"/>
              </a:rPr>
              <a:t>Top-down parsing</a:t>
            </a:r>
          </a:p>
          <a:p>
            <a:pPr eaLnBrk="1" hangingPunct="1"/>
            <a:r>
              <a:rPr lang="en-US" sz="2000" smtClean="0">
                <a:solidFill>
                  <a:srgbClr val="9DBDDE"/>
                </a:solidFill>
                <a:ea typeface="ＭＳ Ｐゴシック" charset="-128"/>
                <a:cs typeface="ＭＳ Ｐゴシック" charset="-128"/>
              </a:rPr>
              <a:t>Left-recursion</a:t>
            </a:r>
          </a:p>
          <a:p>
            <a:pPr eaLnBrk="1" hangingPunct="1"/>
            <a:r>
              <a:rPr lang="en-US" sz="2000" b="1" smtClean="0">
                <a:solidFill>
                  <a:schemeClr val="tx1"/>
                </a:solidFill>
                <a:ea typeface="ＭＳ Ｐゴシック" charset="-128"/>
                <a:cs typeface="ＭＳ Ｐゴシック" charset="-128"/>
              </a:rPr>
              <a:t>Look-ahead</a:t>
            </a:r>
          </a:p>
          <a:p>
            <a:pPr eaLnBrk="1" hangingPunct="1"/>
            <a:r>
              <a:rPr lang="en-US" sz="2000" smtClean="0">
                <a:solidFill>
                  <a:srgbClr val="9DBDDE"/>
                </a:solidFill>
                <a:ea typeface="ＭＳ Ｐゴシック" charset="-128"/>
                <a:cs typeface="ＭＳ Ｐゴシック" charset="-128"/>
              </a:rPr>
              <a:t>Table-driven parsing</a:t>
            </a:r>
          </a:p>
        </p:txBody>
      </p:sp>
      <p:sp>
        <p:nvSpPr>
          <p:cNvPr id="73734" name="Slide Number Placeholder 6"/>
          <p:cNvSpPr>
            <a:spLocks noGrp="1"/>
          </p:cNvSpPr>
          <p:nvPr>
            <p:ph type="sldNum" sz="quarter" idx="12"/>
          </p:nvPr>
        </p:nvSpPr>
        <p:spPr>
          <a:noFill/>
        </p:spPr>
        <p:txBody>
          <a:bodyPr/>
          <a:lstStyle/>
          <a:p>
            <a:fld id="{1DEFBED4-BC07-F545-AFE4-3BB8C9343536}" type="slidenum">
              <a:rPr lang="de-CH" smtClean="0"/>
              <a:pPr/>
              <a:t>33</a:t>
            </a:fld>
            <a:endParaRPr lang="de-CH" sz="1400" smtClean="0">
              <a:solidFill>
                <a:srgbClr val="7E7E7E"/>
              </a:solidFill>
              <a:latin typeface="Times" charset="0"/>
            </a:endParaRPr>
          </a:p>
        </p:txBody>
      </p:sp>
      <p:sp>
        <p:nvSpPr>
          <p:cNvPr id="73735"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p:spPr>
        <p:txBody>
          <a:bodyPr/>
          <a:lstStyle/>
          <a:p>
            <a:r>
              <a:rPr lang="en-US" smtClean="0"/>
              <a:t>Parsing</a:t>
            </a:r>
            <a:endParaRPr lang="de-CH" smtClean="0"/>
          </a:p>
        </p:txBody>
      </p:sp>
      <p:sp>
        <p:nvSpPr>
          <p:cNvPr id="7577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How</a:t>
            </a:r>
            <a:r>
              <a:rPr lang="en-US" b="0">
                <a:ea typeface="ＭＳ Ｐゴシック" charset="-128"/>
                <a:cs typeface="ＭＳ Ｐゴシック" charset="-128"/>
              </a:rPr>
              <a:t> </a:t>
            </a:r>
            <a:r>
              <a:rPr lang="en-US">
                <a:ea typeface="ＭＳ Ｐゴシック" charset="-128"/>
                <a:cs typeface="ＭＳ Ｐゴシック" charset="-128"/>
              </a:rPr>
              <a:t>much</a:t>
            </a:r>
            <a:r>
              <a:rPr lang="en-US" b="0">
                <a:ea typeface="ＭＳ Ｐゴシック" charset="-128"/>
                <a:cs typeface="ＭＳ Ｐゴシック" charset="-128"/>
              </a:rPr>
              <a:t> </a:t>
            </a:r>
            <a:r>
              <a:rPr lang="en-US">
                <a:ea typeface="ＭＳ Ｐゴシック" charset="-128"/>
                <a:cs typeface="ＭＳ Ｐゴシック" charset="-128"/>
              </a:rPr>
              <a:t>look-ahead</a:t>
            </a:r>
            <a:r>
              <a:rPr lang="en-US" b="0">
                <a:ea typeface="ＭＳ Ｐゴシック" charset="-128"/>
                <a:cs typeface="ＭＳ Ｐゴシック" charset="-128"/>
              </a:rPr>
              <a:t> </a:t>
            </a:r>
            <a:r>
              <a:rPr lang="en-US">
                <a:ea typeface="ＭＳ Ｐゴシック" charset="-128"/>
                <a:cs typeface="ＭＳ Ｐゴシック" charset="-128"/>
              </a:rPr>
              <a:t>is</a:t>
            </a:r>
            <a:r>
              <a:rPr lang="en-US" b="0">
                <a:ea typeface="ＭＳ Ｐゴシック" charset="-128"/>
                <a:cs typeface="ＭＳ Ｐゴシック" charset="-128"/>
              </a:rPr>
              <a:t> </a:t>
            </a:r>
            <a:r>
              <a:rPr lang="en-US">
                <a:ea typeface="ＭＳ Ｐゴシック" charset="-128"/>
                <a:cs typeface="ＭＳ Ｐゴシック" charset="-128"/>
              </a:rPr>
              <a:t>needed?</a:t>
            </a:r>
          </a:p>
        </p:txBody>
      </p:sp>
      <p:sp>
        <p:nvSpPr>
          <p:cNvPr id="75780" name="Rectangle 3"/>
          <p:cNvSpPr>
            <a:spLocks noGrp="1" noChangeArrowheads="1"/>
          </p:cNvSpPr>
          <p:nvPr>
            <p:ph type="body" idx="1"/>
          </p:nvPr>
        </p:nvSpPr>
        <p:spPr/>
        <p:txBody>
          <a:bodyPr/>
          <a:lstStyle/>
          <a:p>
            <a:pPr eaLnBrk="1" hangingPunct="1">
              <a:buFont typeface="Helvetica CE" charset="0"/>
              <a:buNone/>
            </a:pPr>
            <a:r>
              <a:rPr lang="en-US" sz="2000" smtClean="0">
                <a:ea typeface="ＭＳ Ｐゴシック" charset="-128"/>
                <a:cs typeface="ＭＳ Ｐゴシック" charset="-128"/>
              </a:rPr>
              <a:t>Do we need arbitrary look-ahead to parse CFGs?</a:t>
            </a:r>
          </a:p>
          <a:p>
            <a:pPr lvl="1" eaLnBrk="1" hangingPunct="1"/>
            <a:r>
              <a:rPr lang="en-US" sz="1800" smtClean="0"/>
              <a:t>in general, yes</a:t>
            </a:r>
          </a:p>
          <a:p>
            <a:pPr lvl="1" eaLnBrk="1" hangingPunct="1"/>
            <a:r>
              <a:rPr lang="en-US" sz="1800" smtClean="0"/>
              <a:t>use the Earley or Cocke-Younger, Kasami algorithms </a:t>
            </a:r>
          </a:p>
          <a:p>
            <a:pPr lvl="2" eaLnBrk="1" hangingPunct="1"/>
            <a:r>
              <a:rPr lang="en-US" sz="1600" smtClean="0">
                <a:ea typeface="ＭＳ Ｐゴシック" charset="-128"/>
              </a:rPr>
              <a:t>Aho, Hopcroft, and Ullman, Problem 2.34 Parsing, Translation and Compiling, Chapter 4 </a:t>
            </a:r>
          </a:p>
          <a:p>
            <a:pPr eaLnBrk="1" hangingPunct="1">
              <a:buFont typeface="Helvetica CE" charset="0"/>
              <a:buNone/>
            </a:pPr>
            <a:r>
              <a:rPr lang="en-US" sz="2000" smtClean="0">
                <a:ea typeface="ＭＳ Ｐゴシック" charset="-128"/>
                <a:cs typeface="ＭＳ Ｐゴシック" charset="-128"/>
              </a:rPr>
              <a:t>Fortunately</a:t>
            </a:r>
          </a:p>
          <a:p>
            <a:pPr lvl="1" eaLnBrk="1" hangingPunct="1"/>
            <a:r>
              <a:rPr lang="en-US" sz="1800" smtClean="0"/>
              <a:t>large subclasses of CFGs can be parsed with limited lookahead</a:t>
            </a:r>
          </a:p>
          <a:p>
            <a:pPr lvl="1" eaLnBrk="1" hangingPunct="1"/>
            <a:r>
              <a:rPr lang="en-US" sz="1800" smtClean="0"/>
              <a:t>most programming language constructs can be expressed in a grammar that falls in these subclasses </a:t>
            </a:r>
          </a:p>
          <a:p>
            <a:pPr eaLnBrk="1" hangingPunct="1">
              <a:buFont typeface="Helvetica CE" charset="0"/>
              <a:buNone/>
            </a:pPr>
            <a:r>
              <a:rPr lang="en-US" sz="2000" smtClean="0">
                <a:ea typeface="ＭＳ Ｐゴシック" charset="-128"/>
                <a:cs typeface="ＭＳ Ｐゴシック" charset="-128"/>
              </a:rPr>
              <a:t>Among the interesting subclasses are:</a:t>
            </a:r>
          </a:p>
          <a:p>
            <a:pPr lvl="1" eaLnBrk="1" hangingPunct="1"/>
            <a:r>
              <a:rPr lang="en-US" sz="1800" b="1" smtClean="0"/>
              <a:t>LL(1):</a:t>
            </a:r>
            <a:r>
              <a:rPr lang="en-US" sz="1800" smtClean="0"/>
              <a:t> </a:t>
            </a:r>
            <a:r>
              <a:rPr lang="en-US" sz="1800" b="1" smtClean="0"/>
              <a:t>L</a:t>
            </a:r>
            <a:r>
              <a:rPr lang="en-US" sz="1800" smtClean="0"/>
              <a:t>eft to right scan, </a:t>
            </a:r>
            <a:r>
              <a:rPr lang="en-US" sz="1800" b="1" smtClean="0"/>
              <a:t>L</a:t>
            </a:r>
            <a:r>
              <a:rPr lang="en-US" sz="1800" smtClean="0"/>
              <a:t>eft-most derivation, </a:t>
            </a:r>
            <a:r>
              <a:rPr lang="en-US" sz="1800" b="1" smtClean="0"/>
              <a:t>1</a:t>
            </a:r>
            <a:r>
              <a:rPr lang="en-US" sz="1800" smtClean="0"/>
              <a:t>-token look-ahead; and</a:t>
            </a:r>
          </a:p>
          <a:p>
            <a:pPr lvl="1" eaLnBrk="1" hangingPunct="1"/>
            <a:r>
              <a:rPr lang="en-US" sz="1800" b="1" smtClean="0"/>
              <a:t>LR(1):</a:t>
            </a:r>
            <a:r>
              <a:rPr lang="en-US" sz="1800" smtClean="0"/>
              <a:t> </a:t>
            </a:r>
            <a:r>
              <a:rPr lang="en-US" sz="1800" b="1" smtClean="0"/>
              <a:t>L</a:t>
            </a:r>
            <a:r>
              <a:rPr lang="en-US" sz="1800" smtClean="0"/>
              <a:t>eft to right scan, </a:t>
            </a:r>
            <a:r>
              <a:rPr lang="en-US" sz="1800" b="1" smtClean="0"/>
              <a:t>R</a:t>
            </a:r>
            <a:r>
              <a:rPr lang="en-US" sz="1800" smtClean="0"/>
              <a:t>ight-most derivation, </a:t>
            </a:r>
            <a:r>
              <a:rPr lang="en-US" sz="1800" b="1" smtClean="0"/>
              <a:t>1</a:t>
            </a:r>
            <a:r>
              <a:rPr lang="en-US" sz="1800" smtClean="0"/>
              <a:t>-token look-ahead </a:t>
            </a:r>
          </a:p>
        </p:txBody>
      </p:sp>
      <p:sp>
        <p:nvSpPr>
          <p:cNvPr id="75781" name="Slide Number Placeholder 5"/>
          <p:cNvSpPr>
            <a:spLocks noGrp="1"/>
          </p:cNvSpPr>
          <p:nvPr>
            <p:ph type="sldNum" sz="quarter" idx="12"/>
          </p:nvPr>
        </p:nvSpPr>
        <p:spPr>
          <a:noFill/>
        </p:spPr>
        <p:txBody>
          <a:bodyPr/>
          <a:lstStyle/>
          <a:p>
            <a:fld id="{83E599BD-CAF4-8E4C-B46A-4C7C1C196D01}" type="slidenum">
              <a:rPr lang="de-CH" smtClean="0"/>
              <a:pPr/>
              <a:t>34</a:t>
            </a:fld>
            <a:endParaRPr lang="de-CH" sz="1400" smtClean="0">
              <a:solidFill>
                <a:srgbClr val="7E7E7E"/>
              </a:solidFill>
              <a:latin typeface="Times" charset="0"/>
            </a:endParaRPr>
          </a:p>
        </p:txBody>
      </p:sp>
      <p:sp>
        <p:nvSpPr>
          <p:cNvPr id="75782" name="Date Placeholder 6"/>
          <p:cNvSpPr>
            <a:spLocks noGrp="1"/>
          </p:cNvSpPr>
          <p:nvPr>
            <p:ph type="dt" sz="quarter" idx="10"/>
          </p:nvPr>
        </p:nvSpPr>
        <p:spPr>
          <a:noFill/>
        </p:spPr>
        <p:txBody>
          <a:bodyPr/>
          <a:lstStyle/>
          <a:p>
            <a:r>
              <a:rPr lang="en-US" smtClean="0"/>
              <a:t>© Oscar Nierstrasz</a:t>
            </a:r>
            <a:endParaRPr lang="de-CH" smtClean="0"/>
          </a:p>
        </p:txBody>
      </p:sp>
      <p:sp>
        <p:nvSpPr>
          <p:cNvPr id="75783" name="TextBox 6"/>
          <p:cNvSpPr txBox="1">
            <a:spLocks noChangeArrowheads="1"/>
          </p:cNvSpPr>
          <p:nvPr/>
        </p:nvSpPr>
        <p:spPr bwMode="auto">
          <a:xfrm>
            <a:off x="457200" y="1219200"/>
            <a:ext cx="8229600" cy="708025"/>
          </a:xfrm>
          <a:prstGeom prst="rect">
            <a:avLst/>
          </a:prstGeom>
          <a:solidFill>
            <a:srgbClr val="F5F399"/>
          </a:solidFill>
          <a:ln w="9525">
            <a:noFill/>
            <a:miter lim="800000"/>
            <a:headEnd/>
            <a:tailEnd/>
          </a:ln>
        </p:spPr>
        <p:txBody>
          <a:bodyPr>
            <a:prstTxWarp prst="textNoShape">
              <a:avLst/>
            </a:prstTxWarp>
            <a:spAutoFit/>
          </a:bodyPr>
          <a:lstStyle/>
          <a:p>
            <a:r>
              <a:rPr lang="en-US" sz="2000" i="1">
                <a:ea typeface="ＭＳ Ｐゴシック" charset="-128"/>
                <a:cs typeface="ＭＳ Ｐゴシック" charset="-128"/>
              </a:rPr>
              <a:t>We</a:t>
            </a:r>
            <a:r>
              <a:rPr lang="en-US" sz="2000">
                <a:ea typeface="ＭＳ Ｐゴシック" charset="-128"/>
                <a:cs typeface="ＭＳ Ｐゴシック" charset="-128"/>
              </a:rPr>
              <a:t> </a:t>
            </a:r>
            <a:r>
              <a:rPr lang="en-US" sz="2000" i="1">
                <a:ea typeface="ＭＳ Ｐゴシック" charset="-128"/>
                <a:cs typeface="ＭＳ Ｐゴシック" charset="-128"/>
              </a:rPr>
              <a:t>saw</a:t>
            </a:r>
            <a:r>
              <a:rPr lang="en-US" sz="2000">
                <a:ea typeface="ＭＳ Ｐゴシック" charset="-128"/>
                <a:cs typeface="ＭＳ Ｐゴシック" charset="-128"/>
              </a:rPr>
              <a:t> </a:t>
            </a:r>
            <a:r>
              <a:rPr lang="en-US" sz="2000" i="1">
                <a:ea typeface="ＭＳ Ｐゴシック" charset="-128"/>
                <a:cs typeface="ＭＳ Ｐゴシック" charset="-128"/>
              </a:rPr>
              <a:t>that</a:t>
            </a:r>
            <a:r>
              <a:rPr lang="en-US" sz="2000">
                <a:ea typeface="ＭＳ Ｐゴシック" charset="-128"/>
                <a:cs typeface="ＭＳ Ｐゴシック" charset="-128"/>
              </a:rPr>
              <a:t> </a:t>
            </a:r>
            <a:r>
              <a:rPr lang="en-US" sz="2000" i="1">
                <a:ea typeface="ＭＳ Ｐゴシック" charset="-128"/>
                <a:cs typeface="ＭＳ Ｐゴシック" charset="-128"/>
              </a:rPr>
              <a:t>top-down</a:t>
            </a:r>
            <a:r>
              <a:rPr lang="en-US" sz="2000">
                <a:ea typeface="ＭＳ Ｐゴシック" charset="-128"/>
                <a:cs typeface="ＭＳ Ｐゴシック" charset="-128"/>
              </a:rPr>
              <a:t> </a:t>
            </a:r>
            <a:r>
              <a:rPr lang="en-US" sz="2000" i="1">
                <a:ea typeface="ＭＳ Ｐゴシック" charset="-128"/>
                <a:cs typeface="ＭＳ Ｐゴシック" charset="-128"/>
              </a:rPr>
              <a:t>parsers</a:t>
            </a:r>
            <a:r>
              <a:rPr lang="en-US" sz="2000">
                <a:ea typeface="ＭＳ Ｐゴシック" charset="-128"/>
                <a:cs typeface="ＭＳ Ｐゴシック" charset="-128"/>
              </a:rPr>
              <a:t> </a:t>
            </a:r>
            <a:r>
              <a:rPr lang="en-US" sz="2000" i="1">
                <a:ea typeface="ＭＳ Ｐゴシック" charset="-128"/>
                <a:cs typeface="ＭＳ Ｐゴシック" charset="-128"/>
              </a:rPr>
              <a:t>may</a:t>
            </a:r>
            <a:r>
              <a:rPr lang="en-US" sz="2000">
                <a:ea typeface="ＭＳ Ｐゴシック" charset="-128"/>
                <a:cs typeface="ＭＳ Ｐゴシック" charset="-128"/>
              </a:rPr>
              <a:t> </a:t>
            </a:r>
            <a:r>
              <a:rPr lang="en-US" sz="2000" i="1">
                <a:ea typeface="ＭＳ Ｐゴシック" charset="-128"/>
                <a:cs typeface="ＭＳ Ｐゴシック" charset="-128"/>
              </a:rPr>
              <a:t>need</a:t>
            </a:r>
            <a:r>
              <a:rPr lang="en-US" sz="2000">
                <a:ea typeface="ＭＳ Ｐゴシック" charset="-128"/>
                <a:cs typeface="ＭＳ Ｐゴシック" charset="-128"/>
              </a:rPr>
              <a:t> </a:t>
            </a:r>
            <a:r>
              <a:rPr lang="en-US" sz="2000" i="1">
                <a:ea typeface="ＭＳ Ｐゴシック" charset="-128"/>
                <a:cs typeface="ＭＳ Ｐゴシック" charset="-128"/>
              </a:rPr>
              <a:t>to</a:t>
            </a:r>
            <a:r>
              <a:rPr lang="en-US" sz="2000">
                <a:ea typeface="ＭＳ Ｐゴシック" charset="-128"/>
                <a:cs typeface="ＭＳ Ｐゴシック" charset="-128"/>
              </a:rPr>
              <a:t> </a:t>
            </a:r>
            <a:r>
              <a:rPr lang="en-US" sz="2000" i="1">
                <a:ea typeface="ＭＳ Ｐゴシック" charset="-128"/>
                <a:cs typeface="ＭＳ Ｐゴシック" charset="-128"/>
              </a:rPr>
              <a:t>backtrack</a:t>
            </a:r>
            <a:r>
              <a:rPr lang="en-US" sz="2000">
                <a:ea typeface="ＭＳ Ｐゴシック" charset="-128"/>
                <a:cs typeface="ＭＳ Ｐゴシック" charset="-128"/>
              </a:rPr>
              <a:t> </a:t>
            </a:r>
            <a:r>
              <a:rPr lang="en-US" sz="2000" i="1">
                <a:ea typeface="ＭＳ Ｐゴシック" charset="-128"/>
                <a:cs typeface="ＭＳ Ｐゴシック" charset="-128"/>
              </a:rPr>
              <a:t>when</a:t>
            </a:r>
            <a:r>
              <a:rPr lang="en-US" sz="2000">
                <a:ea typeface="ＭＳ Ｐゴシック" charset="-128"/>
                <a:cs typeface="ＭＳ Ｐゴシック" charset="-128"/>
              </a:rPr>
              <a:t> </a:t>
            </a:r>
            <a:r>
              <a:rPr lang="en-US" sz="2000" i="1">
                <a:ea typeface="ＭＳ Ｐゴシック" charset="-128"/>
                <a:cs typeface="ＭＳ Ｐゴシック" charset="-128"/>
              </a:rPr>
              <a:t>they</a:t>
            </a:r>
            <a:r>
              <a:rPr lang="en-US" sz="2000">
                <a:ea typeface="ＭＳ Ｐゴシック" charset="-128"/>
                <a:cs typeface="ＭＳ Ｐゴシック" charset="-128"/>
              </a:rPr>
              <a:t> </a:t>
            </a:r>
            <a:r>
              <a:rPr lang="en-US" sz="2000" i="1">
                <a:ea typeface="ＭＳ Ｐゴシック" charset="-128"/>
                <a:cs typeface="ＭＳ Ｐゴシック" charset="-128"/>
              </a:rPr>
              <a:t>select</a:t>
            </a:r>
            <a:r>
              <a:rPr lang="en-US" sz="2000">
                <a:ea typeface="ＭＳ Ｐゴシック" charset="-128"/>
                <a:cs typeface="ＭＳ Ｐゴシック" charset="-128"/>
              </a:rPr>
              <a:t> </a:t>
            </a:r>
            <a:r>
              <a:rPr lang="en-US" sz="2000" i="1">
                <a:ea typeface="ＭＳ Ｐゴシック" charset="-128"/>
                <a:cs typeface="ＭＳ Ｐゴシック" charset="-128"/>
              </a:rPr>
              <a:t>the</a:t>
            </a:r>
            <a:r>
              <a:rPr lang="en-US" sz="2000">
                <a:ea typeface="ＭＳ Ｐゴシック" charset="-128"/>
                <a:cs typeface="ＭＳ Ｐゴシック" charset="-128"/>
              </a:rPr>
              <a:t> </a:t>
            </a:r>
            <a:r>
              <a:rPr lang="en-US" sz="2000" i="1">
                <a:ea typeface="ＭＳ Ｐゴシック" charset="-128"/>
                <a:cs typeface="ＭＳ Ｐゴシック" charset="-128"/>
              </a:rPr>
              <a:t>wrong</a:t>
            </a:r>
            <a:r>
              <a:rPr lang="en-US" sz="2000">
                <a:ea typeface="ＭＳ Ｐゴシック" charset="-128"/>
                <a:cs typeface="ＭＳ Ｐゴシック" charset="-128"/>
              </a:rPr>
              <a:t> </a:t>
            </a:r>
            <a:r>
              <a:rPr lang="en-US" sz="2000" i="1">
                <a:ea typeface="ＭＳ Ｐゴシック" charset="-128"/>
                <a:cs typeface="ＭＳ Ｐゴシック" charset="-128"/>
              </a:rPr>
              <a:t>production</a:t>
            </a:r>
            <a:r>
              <a:rPr lang="en-US" sz="2000">
                <a:ea typeface="ＭＳ Ｐゴシック" charset="-128"/>
                <a:cs typeface="ＭＳ Ｐゴシック" charset="-128"/>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p>
            <a:r>
              <a:rPr lang="en-US" smtClean="0"/>
              <a:t>Parsing</a:t>
            </a:r>
            <a:endParaRPr lang="de-CH" smtClean="0"/>
          </a:p>
        </p:txBody>
      </p:sp>
      <p:sp>
        <p:nvSpPr>
          <p:cNvPr id="7680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Predictive</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76804" name="Rectangle 3"/>
          <p:cNvSpPr>
            <a:spLocks noGrp="1" noChangeArrowheads="1"/>
          </p:cNvSpPr>
          <p:nvPr>
            <p:ph type="body" idx="1"/>
          </p:nvPr>
        </p:nvSpPr>
        <p:spPr>
          <a:xfrm>
            <a:off x="539750" y="1654175"/>
            <a:ext cx="8070850" cy="4289425"/>
          </a:xfrm>
        </p:spPr>
        <p:txBody>
          <a:bodyPr/>
          <a:lstStyle/>
          <a:p>
            <a:pPr eaLnBrk="1" hangingPunct="1">
              <a:buFont typeface="Helvetica CE" charset="0"/>
              <a:buNone/>
            </a:pPr>
            <a:r>
              <a:rPr lang="en-US" sz="2000" b="1" i="1">
                <a:ea typeface="ＭＳ Ｐゴシック" charset="-128"/>
                <a:cs typeface="ＭＳ Ｐゴシック" charset="-128"/>
              </a:rPr>
              <a:t>Basic</a:t>
            </a:r>
            <a:r>
              <a:rPr lang="en-US" sz="2000" b="1">
                <a:ea typeface="ＭＳ Ｐゴシック" charset="-128"/>
                <a:cs typeface="ＭＳ Ｐゴシック" charset="-128"/>
              </a:rPr>
              <a:t> </a:t>
            </a:r>
            <a:r>
              <a:rPr lang="en-US" sz="2000" b="1" i="1">
                <a:ea typeface="ＭＳ Ｐゴシック" charset="-128"/>
                <a:cs typeface="ＭＳ Ｐゴシック" charset="-128"/>
              </a:rPr>
              <a:t>idea:</a:t>
            </a:r>
            <a:endParaRPr lang="en-US" sz="2000" i="1">
              <a:ea typeface="ＭＳ Ｐゴシック" charset="-128"/>
              <a:cs typeface="ＭＳ Ｐゴシック" charset="-128"/>
            </a:endParaRPr>
          </a:p>
          <a:p>
            <a:pPr lvl="1" eaLnBrk="1" hangingPunct="1"/>
            <a:r>
              <a:rPr lang="en-US" sz="1800"/>
              <a:t>For any two productions </a:t>
            </a:r>
            <a:r>
              <a:rPr lang="en-US" sz="1800" i="1">
                <a:latin typeface="Arial" charset="0"/>
              </a:rPr>
              <a:t>A </a:t>
            </a:r>
            <a:r>
              <a:rPr lang="en-US" sz="1800">
                <a:solidFill>
                  <a:schemeClr val="tx1"/>
                </a:solidFill>
                <a:sym typeface="Symbol" charset="2"/>
              </a:rPr>
              <a:t> α  </a:t>
            </a:r>
            <a:r>
              <a:rPr lang="en-US" sz="1800">
                <a:solidFill>
                  <a:schemeClr val="tx1"/>
                </a:solidFill>
                <a:ea typeface="ＭＳ Ｐゴシック" charset="-128"/>
                <a:cs typeface="ＭＳ Ｐゴシック" charset="-128"/>
                <a:sym typeface="Symbol" charset="2"/>
              </a:rPr>
              <a:t>β</a:t>
            </a:r>
            <a:r>
              <a:rPr lang="en-US" sz="1800">
                <a:sym typeface="Symbol" charset="2"/>
              </a:rPr>
              <a:t>, we would like a distinct way of choosing the correct production to expand. </a:t>
            </a:r>
          </a:p>
          <a:p>
            <a:pPr eaLnBrk="1" hangingPunct="1">
              <a:buFont typeface="Helvetica CE" charset="0"/>
              <a:buNone/>
            </a:pPr>
            <a:r>
              <a:rPr lang="en-US" sz="2000">
                <a:ea typeface="ＭＳ Ｐゴシック" charset="-128"/>
                <a:cs typeface="ＭＳ Ｐゴシック" charset="-128"/>
              </a:rPr>
              <a:t>For some RHS </a:t>
            </a:r>
            <a:r>
              <a:rPr lang="en-US" sz="2000">
                <a:solidFill>
                  <a:schemeClr val="tx1"/>
                </a:solidFill>
                <a:ea typeface="ＭＳ Ｐゴシック" charset="-128"/>
                <a:cs typeface="ＭＳ Ｐゴシック" charset="-128"/>
                <a:sym typeface="Symbol" charset="2"/>
              </a:rPr>
              <a:t>α</a:t>
            </a:r>
            <a:r>
              <a:rPr lang="en-US" sz="2000">
                <a:ea typeface="ＭＳ Ｐゴシック" charset="-128"/>
                <a:cs typeface="ＭＳ Ｐゴシック" charset="-128"/>
                <a:sym typeface="Symbol" charset="2"/>
              </a:rPr>
              <a:t> </a:t>
            </a:r>
            <a:r>
              <a:rPr lang="en-US" sz="2000">
                <a:solidFill>
                  <a:schemeClr val="tx1"/>
                </a:solidFill>
                <a:ea typeface="ＭＳ Ｐゴシック" charset="-128"/>
                <a:cs typeface="ＭＳ Ｐゴシック" charset="-128"/>
                <a:sym typeface="Symbol" charset="2"/>
              </a:rPr>
              <a:t> </a:t>
            </a:r>
            <a:r>
              <a:rPr lang="en-US" sz="2000">
                <a:latin typeface="Arial" charset="0"/>
                <a:ea typeface="ＭＳ Ｐゴシック" charset="-128"/>
                <a:cs typeface="ＭＳ Ｐゴシック" charset="-128"/>
                <a:sym typeface="Symbol" charset="2"/>
              </a:rPr>
              <a:t>G</a:t>
            </a:r>
            <a:r>
              <a:rPr lang="en-US" sz="2000">
                <a:ea typeface="ＭＳ Ｐゴシック" charset="-128"/>
                <a:cs typeface="ＭＳ Ｐゴシック" charset="-128"/>
                <a:sym typeface="Symbol" charset="2"/>
              </a:rPr>
              <a:t>, define FIRST(</a:t>
            </a:r>
            <a:r>
              <a:rPr lang="en-US" sz="2000">
                <a:solidFill>
                  <a:schemeClr val="tx1"/>
                </a:solidFill>
                <a:ea typeface="ＭＳ Ｐゴシック" charset="-128"/>
                <a:cs typeface="ＭＳ Ｐゴシック" charset="-128"/>
                <a:sym typeface="Symbol" charset="2"/>
              </a:rPr>
              <a:t>α) </a:t>
            </a:r>
            <a:r>
              <a:rPr lang="en-US" sz="2000">
                <a:ea typeface="ＭＳ Ｐゴシック" charset="-128"/>
                <a:cs typeface="ＭＳ Ｐゴシック" charset="-128"/>
                <a:sym typeface="Symbol" charset="2"/>
              </a:rPr>
              <a:t>as the set of tokens that appear first in some string derived from </a:t>
            </a:r>
            <a:r>
              <a:rPr lang="en-US" sz="2000">
                <a:solidFill>
                  <a:schemeClr val="tx1"/>
                </a:solidFill>
                <a:ea typeface="ＭＳ Ｐゴシック" charset="-128"/>
                <a:cs typeface="ＭＳ Ｐゴシック" charset="-128"/>
                <a:sym typeface="Symbol" charset="2"/>
              </a:rPr>
              <a:t>α</a:t>
            </a:r>
            <a:endParaRPr lang="en-US" sz="2000">
              <a:ea typeface="ＭＳ Ｐゴシック" charset="-128"/>
              <a:cs typeface="ＭＳ Ｐゴシック" charset="-128"/>
              <a:sym typeface="Symbol" charset="2"/>
            </a:endParaRPr>
          </a:p>
          <a:p>
            <a:pPr algn="ctr" eaLnBrk="1" hangingPunct="1">
              <a:buFont typeface="Helvetica CE" charset="0"/>
              <a:buNone/>
            </a:pPr>
            <a:r>
              <a:rPr lang="en-US" sz="2000">
                <a:ea typeface="ＭＳ Ｐゴシック" charset="-128"/>
                <a:cs typeface="ＭＳ Ｐゴシック" charset="-128"/>
              </a:rPr>
              <a:t>I.e., for some w </a:t>
            </a:r>
            <a:r>
              <a:rPr lang="en-US" sz="2000">
                <a:solidFill>
                  <a:schemeClr val="tx1"/>
                </a:solidFill>
                <a:ea typeface="ＭＳ Ｐゴシック" charset="-128"/>
                <a:cs typeface="ＭＳ Ｐゴシック" charset="-128"/>
                <a:sym typeface="Symbol" charset="2"/>
              </a:rPr>
              <a:t> V</a:t>
            </a:r>
            <a:r>
              <a:rPr lang="en-US" sz="2000" baseline="-25000">
                <a:solidFill>
                  <a:schemeClr val="tx1"/>
                </a:solidFill>
                <a:ea typeface="ＭＳ Ｐゴシック" charset="-128"/>
                <a:cs typeface="ＭＳ Ｐゴシック" charset="-128"/>
                <a:sym typeface="Symbol" charset="2"/>
              </a:rPr>
              <a:t>t</a:t>
            </a:r>
            <a:r>
              <a:rPr lang="en-US" sz="2000">
                <a:solidFill>
                  <a:schemeClr val="tx1"/>
                </a:solidFill>
                <a:ea typeface="ＭＳ Ｐゴシック" charset="-128"/>
                <a:cs typeface="ＭＳ Ｐゴシック" charset="-128"/>
                <a:sym typeface="Symbol" charset="2"/>
              </a:rPr>
              <a:t>*, w  </a:t>
            </a:r>
            <a:r>
              <a:rPr lang="en-US" sz="2000">
                <a:ea typeface="ＭＳ Ｐゴシック" charset="-128"/>
                <a:cs typeface="ＭＳ Ｐゴシック" charset="-128"/>
                <a:sym typeface="Symbol" charset="2"/>
              </a:rPr>
              <a:t>FIRST(</a:t>
            </a:r>
            <a:r>
              <a:rPr lang="en-US" sz="2000">
                <a:solidFill>
                  <a:schemeClr val="tx1"/>
                </a:solidFill>
                <a:ea typeface="ＭＳ Ｐゴシック" charset="-128"/>
                <a:cs typeface="ＭＳ Ｐゴシック" charset="-128"/>
                <a:sym typeface="Symbol" charset="2"/>
              </a:rPr>
              <a:t>α) iff α *w</a:t>
            </a:r>
          </a:p>
          <a:p>
            <a:pPr eaLnBrk="1" hangingPunct="1">
              <a:buFont typeface="Helvetica CE" charset="0"/>
              <a:buNone/>
            </a:pPr>
            <a:endParaRPr lang="en-US" sz="2000">
              <a:solidFill>
                <a:schemeClr val="tx1"/>
              </a:solidFill>
              <a:ea typeface="ＭＳ Ｐゴシック" charset="-128"/>
              <a:cs typeface="ＭＳ Ｐゴシック" charset="-128"/>
              <a:sym typeface="Symbol" charset="2"/>
            </a:endParaRPr>
          </a:p>
          <a:p>
            <a:pPr eaLnBrk="1" hangingPunct="1">
              <a:buFont typeface="Helvetica CE" charset="0"/>
              <a:buNone/>
            </a:pPr>
            <a:r>
              <a:rPr lang="en-US" sz="2000" b="1" i="1">
                <a:solidFill>
                  <a:schemeClr val="tx1"/>
                </a:solidFill>
                <a:ea typeface="ＭＳ Ｐゴシック" charset="-128"/>
                <a:cs typeface="ＭＳ Ｐゴシック" charset="-128"/>
                <a:sym typeface="Symbol" charset="2"/>
              </a:rPr>
              <a:t>Key property:</a:t>
            </a:r>
            <a:endParaRPr lang="en-US" sz="2000" i="1">
              <a:ea typeface="ＭＳ Ｐゴシック" charset="-128"/>
              <a:cs typeface="ＭＳ Ｐゴシック" charset="-128"/>
            </a:endParaRPr>
          </a:p>
          <a:p>
            <a:pPr eaLnBrk="1" hangingPunct="1">
              <a:buFont typeface="Helvetica CE" charset="0"/>
              <a:buNone/>
            </a:pPr>
            <a:r>
              <a:rPr lang="en-US" sz="2000">
                <a:ea typeface="ＭＳ Ｐゴシック" charset="-128"/>
                <a:cs typeface="ＭＳ Ｐゴシック" charset="-128"/>
              </a:rPr>
              <a:t>Whenever two productions </a:t>
            </a:r>
            <a:r>
              <a:rPr lang="en-US" sz="2000" i="1">
                <a:latin typeface="Arial" charset="0"/>
                <a:ea typeface="ＭＳ Ｐゴシック" charset="-128"/>
                <a:cs typeface="ＭＳ Ｐゴシック" charset="-128"/>
              </a:rPr>
              <a:t>A </a:t>
            </a:r>
            <a:r>
              <a:rPr lang="en-US" sz="2000">
                <a:solidFill>
                  <a:schemeClr val="tx1"/>
                </a:solidFill>
                <a:ea typeface="ＭＳ Ｐゴシック" charset="-128"/>
                <a:cs typeface="ＭＳ Ｐゴシック" charset="-128"/>
                <a:sym typeface="Symbol" charset="2"/>
              </a:rPr>
              <a:t> α</a:t>
            </a:r>
            <a:r>
              <a:rPr lang="en-US" sz="2000">
                <a:ea typeface="ＭＳ Ｐゴシック" charset="-128"/>
                <a:cs typeface="ＭＳ Ｐゴシック" charset="-128"/>
                <a:sym typeface="Symbol" charset="2"/>
              </a:rPr>
              <a:t> and </a:t>
            </a:r>
            <a:r>
              <a:rPr lang="en-US" sz="2000" i="1">
                <a:latin typeface="Arial" charset="0"/>
                <a:ea typeface="ＭＳ Ｐゴシック" charset="-128"/>
                <a:cs typeface="ＭＳ Ｐゴシック" charset="-128"/>
              </a:rPr>
              <a:t>A </a:t>
            </a:r>
            <a:r>
              <a:rPr lang="en-US" sz="2000">
                <a:solidFill>
                  <a:schemeClr val="tx1"/>
                </a:solidFill>
                <a:ea typeface="ＭＳ Ｐゴシック" charset="-128"/>
                <a:cs typeface="ＭＳ Ｐゴシック" charset="-128"/>
                <a:sym typeface="Symbol" charset="2"/>
              </a:rPr>
              <a:t> β</a:t>
            </a:r>
            <a:r>
              <a:rPr lang="en-US" sz="2000">
                <a:ea typeface="ＭＳ Ｐゴシック" charset="-128"/>
                <a:cs typeface="ＭＳ Ｐゴシック" charset="-128"/>
                <a:sym typeface="Symbol" charset="2"/>
              </a:rPr>
              <a:t> both appear in the grammar, we would like:</a:t>
            </a:r>
          </a:p>
          <a:p>
            <a:pPr algn="ctr" eaLnBrk="1" hangingPunct="1">
              <a:buFont typeface="Helvetica CE" charset="0"/>
              <a:buNone/>
            </a:pPr>
            <a:r>
              <a:rPr lang="en-US" sz="2000">
                <a:ea typeface="ＭＳ Ｐゴシック" charset="-128"/>
                <a:cs typeface="ＭＳ Ｐゴシック" charset="-128"/>
                <a:sym typeface="Symbol" charset="2"/>
              </a:rPr>
              <a:t>FIRST(</a:t>
            </a:r>
            <a:r>
              <a:rPr lang="en-US" sz="2000">
                <a:solidFill>
                  <a:schemeClr val="tx1"/>
                </a:solidFill>
                <a:ea typeface="ＭＳ Ｐゴシック" charset="-128"/>
                <a:cs typeface="ＭＳ Ｐゴシック" charset="-128"/>
                <a:sym typeface="Symbol" charset="2"/>
              </a:rPr>
              <a:t>α)  </a:t>
            </a:r>
            <a:r>
              <a:rPr lang="en-US" sz="2000">
                <a:ea typeface="ＭＳ Ｐゴシック" charset="-128"/>
                <a:cs typeface="ＭＳ Ｐゴシック" charset="-128"/>
                <a:sym typeface="Symbol" charset="2"/>
              </a:rPr>
              <a:t>FIRST(</a:t>
            </a:r>
            <a:r>
              <a:rPr lang="en-US" sz="2000">
                <a:solidFill>
                  <a:schemeClr val="tx1"/>
                </a:solidFill>
                <a:ea typeface="ＭＳ Ｐゴシック" charset="-128"/>
                <a:cs typeface="ＭＳ Ｐゴシック" charset="-128"/>
                <a:sym typeface="Symbol" charset="2"/>
              </a:rPr>
              <a:t>β) = </a:t>
            </a:r>
            <a:endParaRPr lang="en-US" sz="2000">
              <a:ea typeface="ＭＳ Ｐゴシック" charset="-128"/>
              <a:cs typeface="ＭＳ Ｐゴシック" charset="-128"/>
            </a:endParaRPr>
          </a:p>
          <a:p>
            <a:pPr eaLnBrk="1" hangingPunct="1">
              <a:buFont typeface="Helvetica CE" charset="0"/>
              <a:buNone/>
            </a:pPr>
            <a:r>
              <a:rPr lang="en-US" sz="2000">
                <a:ea typeface="ＭＳ Ｐゴシック" charset="-128"/>
                <a:cs typeface="ＭＳ Ｐゴシック" charset="-128"/>
              </a:rPr>
              <a:t>This would allow the parser to make a correct choice with a look-ahead of only one symbol! </a:t>
            </a:r>
            <a:endParaRPr lang="en-US" sz="2000">
              <a:ea typeface="ＭＳ Ｐゴシック" charset="-128"/>
              <a:cs typeface="ＭＳ Ｐゴシック" charset="-128"/>
              <a:sym typeface="Symbol" charset="2"/>
            </a:endParaRPr>
          </a:p>
        </p:txBody>
      </p:sp>
      <p:sp>
        <p:nvSpPr>
          <p:cNvPr id="76805" name="Rectangle 4"/>
          <p:cNvSpPr>
            <a:spLocks noChangeArrowheads="1"/>
          </p:cNvSpPr>
          <p:nvPr/>
        </p:nvSpPr>
        <p:spPr bwMode="auto">
          <a:xfrm>
            <a:off x="1828800" y="6019800"/>
            <a:ext cx="5672138"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The</a:t>
            </a:r>
            <a:r>
              <a:rPr lang="en-US"/>
              <a:t> </a:t>
            </a:r>
            <a:r>
              <a:rPr lang="en-US" i="1"/>
              <a:t>example</a:t>
            </a:r>
            <a:r>
              <a:rPr lang="en-US"/>
              <a:t> </a:t>
            </a:r>
            <a:r>
              <a:rPr lang="en-US" i="1"/>
              <a:t>grammar</a:t>
            </a:r>
            <a:r>
              <a:rPr lang="en-US"/>
              <a:t> </a:t>
            </a:r>
            <a:r>
              <a:rPr lang="en-US" i="1"/>
              <a:t>has</a:t>
            </a:r>
            <a:r>
              <a:rPr lang="en-US"/>
              <a:t> </a:t>
            </a:r>
            <a:r>
              <a:rPr lang="en-US" i="1"/>
              <a:t>this</a:t>
            </a:r>
            <a:r>
              <a:rPr lang="en-US"/>
              <a:t> </a:t>
            </a:r>
            <a:r>
              <a:rPr lang="en-US" i="1"/>
              <a:t>property!</a:t>
            </a:r>
          </a:p>
        </p:txBody>
      </p:sp>
      <p:sp>
        <p:nvSpPr>
          <p:cNvPr id="76806" name="Slide Number Placeholder 6"/>
          <p:cNvSpPr>
            <a:spLocks noGrp="1"/>
          </p:cNvSpPr>
          <p:nvPr>
            <p:ph type="sldNum" sz="quarter" idx="12"/>
          </p:nvPr>
        </p:nvSpPr>
        <p:spPr>
          <a:noFill/>
        </p:spPr>
        <p:txBody>
          <a:bodyPr/>
          <a:lstStyle/>
          <a:p>
            <a:fld id="{26A2B08B-5984-B840-A59F-85761143D0AF}" type="slidenum">
              <a:rPr lang="de-CH" smtClean="0"/>
              <a:pPr/>
              <a:t>35</a:t>
            </a:fld>
            <a:endParaRPr lang="de-CH" sz="1400" smtClean="0">
              <a:solidFill>
                <a:srgbClr val="7E7E7E"/>
              </a:solidFill>
              <a:latin typeface="Times" charset="0"/>
            </a:endParaRPr>
          </a:p>
        </p:txBody>
      </p:sp>
      <p:sp>
        <p:nvSpPr>
          <p:cNvPr id="76807"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p:spPr>
        <p:txBody>
          <a:bodyPr/>
          <a:lstStyle/>
          <a:p>
            <a:r>
              <a:rPr lang="en-US" smtClean="0"/>
              <a:t>Parsing</a:t>
            </a:r>
            <a:endParaRPr lang="de-CH" smtClean="0"/>
          </a:p>
        </p:txBody>
      </p:sp>
      <p:sp>
        <p:nvSpPr>
          <p:cNvPr id="77827"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Left factoring</a:t>
            </a:r>
          </a:p>
        </p:txBody>
      </p:sp>
      <p:sp>
        <p:nvSpPr>
          <p:cNvPr id="77828" name="Rectangle 5"/>
          <p:cNvSpPr>
            <a:spLocks noGrp="1" noChangeArrowheads="1"/>
          </p:cNvSpPr>
          <p:nvPr>
            <p:ph type="body" idx="1"/>
          </p:nvPr>
        </p:nvSpPr>
        <p:spPr/>
        <p:txBody>
          <a:bodyPr/>
          <a:lstStyle/>
          <a:p>
            <a:pPr eaLnBrk="1" hangingPunct="1">
              <a:buFont typeface="Helvetica CE" charset="0"/>
              <a:buNone/>
            </a:pPr>
            <a:r>
              <a:rPr lang="en-US" smtClean="0">
                <a:ea typeface="ＭＳ Ｐゴシック" charset="-128"/>
                <a:cs typeface="ＭＳ Ｐゴシック" charset="-128"/>
              </a:rPr>
              <a:t>Sometimes, we can transform a grammar to have this property:</a:t>
            </a:r>
          </a:p>
          <a:p>
            <a:pPr lvl="1" eaLnBrk="1" hangingPunct="1"/>
            <a:r>
              <a:rPr lang="en-US" smtClean="0"/>
              <a:t>For each non-terminal A find the longest prefix </a:t>
            </a:r>
            <a:r>
              <a:rPr lang="en-US" smtClean="0">
                <a:sym typeface="Symbol" charset="2"/>
              </a:rPr>
              <a:t>α common to two or more of its alternatives.</a:t>
            </a:r>
          </a:p>
          <a:p>
            <a:pPr lvl="1" eaLnBrk="1" hangingPunct="1"/>
            <a:r>
              <a:rPr lang="en-US" smtClean="0"/>
              <a:t>if </a:t>
            </a:r>
            <a:r>
              <a:rPr lang="en-US" smtClean="0">
                <a:sym typeface="Symbol" charset="2"/>
              </a:rPr>
              <a:t>α  </a:t>
            </a:r>
            <a:r>
              <a:rPr lang="en-US" sz="2400" smtClean="0">
                <a:solidFill>
                  <a:schemeClr val="tx1"/>
                </a:solidFill>
                <a:sym typeface="Symbol" charset="2"/>
              </a:rPr>
              <a:t>ε</a:t>
            </a:r>
            <a:r>
              <a:rPr lang="en-US" smtClean="0">
                <a:sym typeface="Symbol" charset="2"/>
              </a:rPr>
              <a:t> then replace all of the A productions</a:t>
            </a:r>
            <a:br>
              <a:rPr lang="en-US" smtClean="0">
                <a:sym typeface="Symbol" charset="2"/>
              </a:rPr>
            </a:br>
            <a:r>
              <a:rPr lang="en-US" smtClean="0">
                <a:sym typeface="Symbol" charset="2"/>
              </a:rPr>
              <a:t>		A  α</a:t>
            </a:r>
            <a:r>
              <a:rPr lang="en-US" smtClean="0">
                <a:solidFill>
                  <a:schemeClr val="tx1"/>
                </a:solidFill>
                <a:ea typeface="ＭＳ Ｐゴシック" charset="-128"/>
                <a:cs typeface="ＭＳ Ｐゴシック" charset="-128"/>
                <a:sym typeface="Symbol" charset="2"/>
              </a:rPr>
              <a:t>β</a:t>
            </a:r>
            <a:r>
              <a:rPr lang="en-US" baseline="-25000" smtClean="0">
                <a:sym typeface="Symbol" charset="2"/>
              </a:rPr>
              <a:t>1</a:t>
            </a:r>
            <a:r>
              <a:rPr lang="en-US" smtClean="0">
                <a:sym typeface="Symbol" charset="2"/>
              </a:rPr>
              <a:t>  α</a:t>
            </a:r>
            <a:r>
              <a:rPr lang="en-US" smtClean="0">
                <a:solidFill>
                  <a:schemeClr val="tx1"/>
                </a:solidFill>
                <a:ea typeface="ＭＳ Ｐゴシック" charset="-128"/>
                <a:cs typeface="ＭＳ Ｐゴシック" charset="-128"/>
                <a:sym typeface="Symbol" charset="2"/>
              </a:rPr>
              <a:t>β</a:t>
            </a:r>
            <a:r>
              <a:rPr lang="en-US" baseline="-25000" smtClean="0">
                <a:sym typeface="Symbol" charset="2"/>
              </a:rPr>
              <a:t>2</a:t>
            </a:r>
            <a:r>
              <a:rPr lang="en-US" smtClean="0">
                <a:sym typeface="Symbol" charset="2"/>
              </a:rPr>
              <a:t>  …  α</a:t>
            </a:r>
            <a:r>
              <a:rPr lang="en-US" smtClean="0">
                <a:solidFill>
                  <a:schemeClr val="tx1"/>
                </a:solidFill>
                <a:ea typeface="ＭＳ Ｐゴシック" charset="-128"/>
                <a:cs typeface="ＭＳ Ｐゴシック" charset="-128"/>
                <a:sym typeface="Symbol" charset="2"/>
              </a:rPr>
              <a:t>β</a:t>
            </a:r>
            <a:r>
              <a:rPr lang="en-US" baseline="-25000" smtClean="0">
                <a:sym typeface="Symbol" charset="2"/>
              </a:rPr>
              <a:t>n</a:t>
            </a:r>
            <a:r>
              <a:rPr lang="en-US" smtClean="0">
                <a:sym typeface="Symbol" charset="2"/>
              </a:rPr>
              <a:t/>
            </a:r>
            <a:br>
              <a:rPr lang="en-US" smtClean="0">
                <a:sym typeface="Symbol" charset="2"/>
              </a:rPr>
            </a:br>
            <a:r>
              <a:rPr lang="en-US" smtClean="0">
                <a:sym typeface="Symbol" charset="2"/>
              </a:rPr>
              <a:t>with</a:t>
            </a:r>
            <a:br>
              <a:rPr lang="en-US" smtClean="0">
                <a:sym typeface="Symbol" charset="2"/>
              </a:rPr>
            </a:br>
            <a:r>
              <a:rPr lang="en-US" smtClean="0">
                <a:sym typeface="Symbol" charset="2"/>
              </a:rPr>
              <a:t>		A  α A</a:t>
            </a:r>
            <a:r>
              <a:rPr lang="en-US" sz="1800" smtClean="0"/>
              <a:t>´</a:t>
            </a:r>
            <a:endParaRPr lang="en-US" smtClean="0">
              <a:sym typeface="Symbol" charset="2"/>
            </a:endParaRPr>
          </a:p>
          <a:p>
            <a:pPr lvl="1" eaLnBrk="1" hangingPunct="1">
              <a:buFont typeface="Helvetica CE" charset="0"/>
              <a:buNone/>
            </a:pPr>
            <a:r>
              <a:rPr lang="en-US" smtClean="0">
                <a:sym typeface="Symbol" charset="2"/>
              </a:rPr>
              <a:t>			A</a:t>
            </a:r>
            <a:r>
              <a:rPr lang="en-US" sz="1800" smtClean="0"/>
              <a:t>´</a:t>
            </a:r>
            <a:r>
              <a:rPr lang="en-US" smtClean="0">
                <a:sym typeface="Symbol" charset="2"/>
              </a:rPr>
              <a:t>  </a:t>
            </a:r>
            <a:r>
              <a:rPr lang="en-US" smtClean="0">
                <a:solidFill>
                  <a:schemeClr val="tx1"/>
                </a:solidFill>
                <a:ea typeface="ＭＳ Ｐゴシック" charset="-128"/>
                <a:cs typeface="ＭＳ Ｐゴシック" charset="-128"/>
                <a:sym typeface="Symbol" charset="2"/>
              </a:rPr>
              <a:t>β</a:t>
            </a:r>
            <a:r>
              <a:rPr lang="en-US" baseline="-25000" smtClean="0">
                <a:sym typeface="Symbol" charset="2"/>
              </a:rPr>
              <a:t>1</a:t>
            </a:r>
            <a:r>
              <a:rPr lang="en-US" smtClean="0">
                <a:sym typeface="Symbol" charset="2"/>
              </a:rPr>
              <a:t>  </a:t>
            </a:r>
            <a:r>
              <a:rPr lang="en-US" smtClean="0">
                <a:solidFill>
                  <a:schemeClr val="tx1"/>
                </a:solidFill>
                <a:ea typeface="ＭＳ Ｐゴシック" charset="-128"/>
                <a:cs typeface="ＭＳ Ｐゴシック" charset="-128"/>
                <a:sym typeface="Symbol" charset="2"/>
              </a:rPr>
              <a:t>β</a:t>
            </a:r>
            <a:r>
              <a:rPr lang="en-US" baseline="-25000" smtClean="0">
                <a:sym typeface="Symbol" charset="2"/>
              </a:rPr>
              <a:t>2</a:t>
            </a:r>
            <a:r>
              <a:rPr lang="en-US" smtClean="0">
                <a:sym typeface="Symbol" charset="2"/>
              </a:rPr>
              <a:t>  …  </a:t>
            </a:r>
            <a:r>
              <a:rPr lang="en-US" smtClean="0">
                <a:solidFill>
                  <a:schemeClr val="tx1"/>
                </a:solidFill>
                <a:ea typeface="ＭＳ Ｐゴシック" charset="-128"/>
                <a:cs typeface="ＭＳ Ｐゴシック" charset="-128"/>
                <a:sym typeface="Symbol" charset="2"/>
              </a:rPr>
              <a:t>β</a:t>
            </a:r>
            <a:r>
              <a:rPr lang="en-US" baseline="-25000" smtClean="0">
                <a:sym typeface="Symbol" charset="2"/>
              </a:rPr>
              <a:t>n</a:t>
            </a:r>
            <a:br>
              <a:rPr lang="en-US" baseline="-25000" smtClean="0">
                <a:sym typeface="Symbol" charset="2"/>
              </a:rPr>
            </a:br>
            <a:r>
              <a:rPr lang="en-US" smtClean="0">
                <a:sym typeface="Symbol" charset="2"/>
              </a:rPr>
              <a:t>where A</a:t>
            </a:r>
            <a:r>
              <a:rPr lang="en-US" smtClean="0"/>
              <a:t>´ is fresh</a:t>
            </a:r>
            <a:endParaRPr lang="en-US" smtClean="0">
              <a:sym typeface="Symbol" charset="2"/>
            </a:endParaRPr>
          </a:p>
          <a:p>
            <a:pPr lvl="1" eaLnBrk="1" hangingPunct="1"/>
            <a:r>
              <a:rPr lang="en-US" smtClean="0"/>
              <a:t>Repeat until no two alternatives for a single non-terminal have a common prefix.</a:t>
            </a:r>
          </a:p>
        </p:txBody>
      </p:sp>
      <p:sp>
        <p:nvSpPr>
          <p:cNvPr id="77829" name="Slide Number Placeholder 5"/>
          <p:cNvSpPr>
            <a:spLocks noGrp="1"/>
          </p:cNvSpPr>
          <p:nvPr>
            <p:ph type="sldNum" sz="quarter" idx="12"/>
          </p:nvPr>
        </p:nvSpPr>
        <p:spPr>
          <a:noFill/>
        </p:spPr>
        <p:txBody>
          <a:bodyPr/>
          <a:lstStyle/>
          <a:p>
            <a:fld id="{8D3E1145-D3E2-CC45-B7F2-94630DDE3D59}" type="slidenum">
              <a:rPr lang="de-CH" smtClean="0"/>
              <a:pPr/>
              <a:t>36</a:t>
            </a:fld>
            <a:endParaRPr lang="de-CH" sz="1400" smtClean="0">
              <a:solidFill>
                <a:srgbClr val="7E7E7E"/>
              </a:solidFill>
              <a:latin typeface="Times" charset="0"/>
            </a:endParaRPr>
          </a:p>
        </p:txBody>
      </p:sp>
      <p:sp>
        <p:nvSpPr>
          <p:cNvPr id="77830" name="Date Placeholder 6"/>
          <p:cNvSpPr>
            <a:spLocks noGrp="1"/>
          </p:cNvSpPr>
          <p:nvPr>
            <p:ph type="dt" sz="quarter" idx="10"/>
          </p:nvPr>
        </p:nvSpPr>
        <p:spPr>
          <a:noFill/>
        </p:spPr>
        <p:txBody>
          <a:bodyPr/>
          <a:lstStyle/>
          <a:p>
            <a:r>
              <a:rPr lang="en-US" smtClean="0"/>
              <a:t>© Oscar Nierstrasz</a:t>
            </a:r>
            <a:endParaRPr lang="de-CH" smtClean="0"/>
          </a:p>
        </p:txBody>
      </p:sp>
      <p:sp>
        <p:nvSpPr>
          <p:cNvPr id="77831" name="TextBox 6"/>
          <p:cNvSpPr txBox="1">
            <a:spLocks noChangeArrowheads="1"/>
          </p:cNvSpPr>
          <p:nvPr/>
        </p:nvSpPr>
        <p:spPr bwMode="auto">
          <a:xfrm>
            <a:off x="990600" y="1295400"/>
            <a:ext cx="6750050" cy="461963"/>
          </a:xfrm>
          <a:prstGeom prst="rect">
            <a:avLst/>
          </a:prstGeom>
          <a:solidFill>
            <a:srgbClr val="F5F399"/>
          </a:solidFill>
          <a:ln w="9525">
            <a:noFill/>
            <a:miter lim="800000"/>
            <a:headEnd/>
            <a:tailEnd/>
          </a:ln>
        </p:spPr>
        <p:txBody>
          <a:bodyPr wrap="none">
            <a:prstTxWarp prst="textNoShape">
              <a:avLst/>
            </a:prstTxWarp>
            <a:spAutoFit/>
          </a:bodyPr>
          <a:lstStyle/>
          <a:p>
            <a:r>
              <a:rPr lang="en-US" i="1">
                <a:ea typeface="ＭＳ Ｐゴシック" charset="-128"/>
                <a:cs typeface="ＭＳ Ｐゴシック" charset="-128"/>
              </a:rPr>
              <a:t>What if a grammar does not have this property?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Footer Placeholder 3"/>
          <p:cNvSpPr>
            <a:spLocks noGrp="1"/>
          </p:cNvSpPr>
          <p:nvPr>
            <p:ph type="ftr" sz="quarter" idx="11"/>
          </p:nvPr>
        </p:nvSpPr>
        <p:spPr>
          <a:noFill/>
        </p:spPr>
        <p:txBody>
          <a:bodyPr/>
          <a:lstStyle/>
          <a:p>
            <a:r>
              <a:rPr lang="en-US" smtClean="0"/>
              <a:t>Parsing</a:t>
            </a:r>
            <a:endParaRPr lang="de-CH" smtClean="0"/>
          </a:p>
        </p:txBody>
      </p:sp>
      <p:sp>
        <p:nvSpPr>
          <p:cNvPr id="7885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a:t>
            </a:r>
          </a:p>
        </p:txBody>
      </p:sp>
      <p:sp>
        <p:nvSpPr>
          <p:cNvPr id="78852" name="Rectangle 4"/>
          <p:cNvSpPr>
            <a:spLocks noChangeArrowheads="1"/>
          </p:cNvSpPr>
          <p:nvPr/>
        </p:nvSpPr>
        <p:spPr bwMode="auto">
          <a:xfrm>
            <a:off x="381000" y="1600200"/>
            <a:ext cx="7440613" cy="396875"/>
          </a:xfrm>
          <a:prstGeom prst="rect">
            <a:avLst/>
          </a:prstGeom>
          <a:noFill/>
          <a:ln w="9525">
            <a:noFill/>
            <a:miter lim="800000"/>
            <a:headEnd/>
            <a:tailEnd/>
          </a:ln>
        </p:spPr>
        <p:txBody>
          <a:bodyPr wrap="none">
            <a:prstTxWarp prst="textNoShape">
              <a:avLst/>
            </a:prstTxWarp>
            <a:spAutoFit/>
          </a:bodyPr>
          <a:lstStyle/>
          <a:p>
            <a:r>
              <a:rPr lang="en-US" sz="2000"/>
              <a:t>Consider our </a:t>
            </a:r>
            <a:r>
              <a:rPr lang="en-US" sz="2000" i="1">
                <a:solidFill>
                  <a:srgbClr val="7E0007"/>
                </a:solidFill>
              </a:rPr>
              <a:t>right-recursive</a:t>
            </a:r>
            <a:r>
              <a:rPr lang="en-US" sz="2000">
                <a:solidFill>
                  <a:srgbClr val="7E0007"/>
                </a:solidFill>
              </a:rPr>
              <a:t> </a:t>
            </a:r>
            <a:r>
              <a:rPr lang="en-US" sz="2000"/>
              <a:t>version of the expression grammar :</a:t>
            </a:r>
          </a:p>
        </p:txBody>
      </p:sp>
      <p:sp>
        <p:nvSpPr>
          <p:cNvPr id="78853" name="Rectangle 5"/>
          <p:cNvSpPr>
            <a:spLocks noChangeArrowheads="1"/>
          </p:cNvSpPr>
          <p:nvPr/>
        </p:nvSpPr>
        <p:spPr bwMode="auto">
          <a:xfrm>
            <a:off x="2286000" y="1981200"/>
            <a:ext cx="4117975" cy="2581275"/>
          </a:xfrm>
          <a:prstGeom prst="rect">
            <a:avLst/>
          </a:prstGeom>
          <a:noFill/>
          <a:ln w="9525">
            <a:solidFill>
              <a:schemeClr val="tx1"/>
            </a:solidFill>
            <a:miter lim="800000"/>
            <a:headEnd/>
            <a:tailEnd/>
          </a:ln>
        </p:spPr>
        <p:txBody>
          <a:bodyPr wrap="none">
            <a:prstTxWarp prst="textNoShape">
              <a:avLst/>
            </a:prstTxWarp>
            <a:spAutoFit/>
          </a:bodyPr>
          <a:lstStyle/>
          <a:p>
            <a:pPr marL="379413" indent="-379413" defTabSz="766763" eaLnBrk="1" hangingPunct="1">
              <a:lnSpc>
                <a:spcPct val="95000"/>
              </a:lnSpc>
              <a:spcBef>
                <a:spcPct val="20000"/>
              </a:spcBef>
              <a:buFont typeface="Arial" charset="0"/>
              <a:buAutoNum type="arabicPeriod"/>
            </a:pPr>
            <a:r>
              <a:rPr lang="en-US" sz="1600">
                <a:solidFill>
                  <a:srgbClr val="0A017F"/>
                </a:solidFill>
              </a:rPr>
              <a:t>&lt;goal&gt;	::=	&lt;expr&gt;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&lt;expr&gt;	::=	&lt;term&gt; </a:t>
            </a:r>
            <a:r>
              <a:rPr lang="en-US" sz="1600">
                <a:solidFill>
                  <a:srgbClr val="0A017F"/>
                </a:solidFill>
                <a:latin typeface="Courier" charset="0"/>
              </a:rPr>
              <a:t>+</a:t>
            </a:r>
            <a:r>
              <a:rPr lang="en-US" sz="1600">
                <a:solidFill>
                  <a:srgbClr val="0A017F"/>
                </a:solidFill>
              </a:rPr>
              <a:t> &lt;expr&gt;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 		|	&lt;term&gt; </a:t>
            </a:r>
            <a:r>
              <a:rPr lang="en-US" sz="1600">
                <a:solidFill>
                  <a:srgbClr val="0A017F"/>
                </a:solidFill>
                <a:latin typeface="Courier" charset="0"/>
              </a:rPr>
              <a:t>-</a:t>
            </a:r>
            <a:r>
              <a:rPr lang="en-US" sz="1600">
                <a:solidFill>
                  <a:srgbClr val="0A017F"/>
                </a:solidFill>
              </a:rPr>
              <a:t> &lt;expr&gt;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	 	|	&lt;term&gt;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&lt;term&gt;	::=	&lt;factor&gt; </a:t>
            </a:r>
            <a:r>
              <a:rPr lang="en-US" sz="1600">
                <a:solidFill>
                  <a:srgbClr val="0A017F"/>
                </a:solidFill>
                <a:latin typeface="Courier" charset="0"/>
              </a:rPr>
              <a:t>*</a:t>
            </a:r>
            <a:r>
              <a:rPr lang="en-US" sz="1600">
                <a:solidFill>
                  <a:srgbClr val="0A017F"/>
                </a:solidFill>
              </a:rPr>
              <a:t> &lt;term&gt;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 	 	|	&lt;factor&gt; </a:t>
            </a:r>
            <a:r>
              <a:rPr lang="en-US" sz="1600">
                <a:solidFill>
                  <a:srgbClr val="0A017F"/>
                </a:solidFill>
                <a:latin typeface="Courier" charset="0"/>
              </a:rPr>
              <a:t>/</a:t>
            </a:r>
            <a:r>
              <a:rPr lang="en-US" sz="1600">
                <a:solidFill>
                  <a:srgbClr val="0A017F"/>
                </a:solidFill>
              </a:rPr>
              <a:t> &lt;term&gt;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	 	|	&lt;factor&gt;</a:t>
            </a:r>
          </a:p>
          <a:p>
            <a:pPr marL="379413" indent="-379413" defTabSz="766763" eaLnBrk="1" hangingPunct="1">
              <a:lnSpc>
                <a:spcPct val="95000"/>
              </a:lnSpc>
              <a:spcBef>
                <a:spcPct val="20000"/>
              </a:spcBef>
              <a:buFont typeface="Arial" charset="0"/>
              <a:buAutoNum type="arabicPeriod"/>
            </a:pPr>
            <a:r>
              <a:rPr lang="en-US" sz="1600">
                <a:solidFill>
                  <a:srgbClr val="0A017F"/>
                </a:solidFill>
              </a:rPr>
              <a:t>&lt;factor&gt;	::=	</a:t>
            </a:r>
            <a:r>
              <a:rPr lang="en-US" sz="1600">
                <a:solidFill>
                  <a:srgbClr val="0A017F"/>
                </a:solidFill>
                <a:latin typeface="Courier" charset="0"/>
              </a:rPr>
              <a:t>num</a:t>
            </a:r>
            <a:endParaRPr lang="en-US" sz="1600">
              <a:solidFill>
                <a:srgbClr val="0A017F"/>
              </a:solidFill>
            </a:endParaRPr>
          </a:p>
          <a:p>
            <a:pPr marL="379413" indent="-379413"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id</a:t>
            </a:r>
          </a:p>
        </p:txBody>
      </p:sp>
      <p:sp>
        <p:nvSpPr>
          <p:cNvPr id="78854" name="Rectangle 6"/>
          <p:cNvSpPr>
            <a:spLocks noChangeArrowheads="1"/>
          </p:cNvSpPr>
          <p:nvPr/>
        </p:nvSpPr>
        <p:spPr bwMode="auto">
          <a:xfrm>
            <a:off x="228600" y="4648200"/>
            <a:ext cx="8534400" cy="701675"/>
          </a:xfrm>
          <a:prstGeom prst="rect">
            <a:avLst/>
          </a:prstGeom>
          <a:noFill/>
          <a:ln w="9525">
            <a:noFill/>
            <a:miter lim="800000"/>
            <a:headEnd/>
            <a:tailEnd/>
          </a:ln>
        </p:spPr>
        <p:txBody>
          <a:bodyPr>
            <a:prstTxWarp prst="textNoShape">
              <a:avLst/>
            </a:prstTxWarp>
            <a:spAutoFit/>
          </a:bodyPr>
          <a:lstStyle/>
          <a:p>
            <a:r>
              <a:rPr lang="en-US" sz="2000"/>
              <a:t>To choose between productions 2, 3, &amp; 4, the parser must see past the </a:t>
            </a:r>
            <a:r>
              <a:rPr lang="en-US" sz="2000">
                <a:latin typeface="Courier" charset="0"/>
              </a:rPr>
              <a:t>num</a:t>
            </a:r>
            <a:r>
              <a:rPr lang="en-US" sz="2000"/>
              <a:t> or </a:t>
            </a:r>
            <a:r>
              <a:rPr lang="en-US" sz="2000">
                <a:latin typeface="Courier" charset="0"/>
              </a:rPr>
              <a:t>id</a:t>
            </a:r>
            <a:r>
              <a:rPr lang="en-US" sz="2000"/>
              <a:t> and look at the </a:t>
            </a:r>
            <a:r>
              <a:rPr lang="en-US" sz="2000">
                <a:latin typeface="Courier" charset="0"/>
              </a:rPr>
              <a:t>+</a:t>
            </a:r>
            <a:r>
              <a:rPr lang="en-US" sz="2000"/>
              <a:t>, </a:t>
            </a:r>
            <a:r>
              <a:rPr lang="en-US" sz="2000">
                <a:latin typeface="Courier" charset="0"/>
              </a:rPr>
              <a:t>—</a:t>
            </a:r>
            <a:r>
              <a:rPr lang="en-US" sz="2000"/>
              <a:t>, </a:t>
            </a:r>
            <a:r>
              <a:rPr lang="en-US" sz="2000">
                <a:latin typeface="Courier" charset="0"/>
              </a:rPr>
              <a:t>*</a:t>
            </a:r>
            <a:r>
              <a:rPr lang="en-US" sz="2000"/>
              <a:t> or </a:t>
            </a:r>
            <a:r>
              <a:rPr lang="en-US" sz="2000">
                <a:latin typeface="Courier" charset="0"/>
              </a:rPr>
              <a:t>/</a:t>
            </a:r>
            <a:r>
              <a:rPr lang="en-US" sz="2000"/>
              <a:t>.</a:t>
            </a:r>
          </a:p>
        </p:txBody>
      </p:sp>
      <p:sp>
        <p:nvSpPr>
          <p:cNvPr id="78855" name="Rectangle 7"/>
          <p:cNvSpPr>
            <a:spLocks noChangeArrowheads="1"/>
          </p:cNvSpPr>
          <p:nvPr/>
        </p:nvSpPr>
        <p:spPr bwMode="auto">
          <a:xfrm>
            <a:off x="2057400" y="5410200"/>
            <a:ext cx="4049713" cy="366713"/>
          </a:xfrm>
          <a:prstGeom prst="rect">
            <a:avLst/>
          </a:prstGeom>
          <a:solidFill>
            <a:schemeClr val="accent1"/>
          </a:solidFill>
          <a:ln w="9525">
            <a:noFill/>
            <a:miter lim="800000"/>
            <a:headEnd/>
            <a:tailEnd/>
          </a:ln>
        </p:spPr>
        <p:txBody>
          <a:bodyPr wrap="none">
            <a:prstTxWarp prst="textNoShape">
              <a:avLst/>
            </a:prstTxWarp>
            <a:spAutoFit/>
          </a:bodyPr>
          <a:lstStyle/>
          <a:p>
            <a:r>
              <a:rPr lang="en-US" sz="1800"/>
              <a:t>FIRST(2) </a:t>
            </a:r>
            <a:r>
              <a:rPr lang="en-US" sz="1800">
                <a:sym typeface="Symbol" charset="2"/>
              </a:rPr>
              <a:t> </a:t>
            </a:r>
            <a:r>
              <a:rPr lang="en-US" sz="1800"/>
              <a:t>FIRST(3) </a:t>
            </a:r>
            <a:r>
              <a:rPr lang="en-US" sz="1800">
                <a:sym typeface="Symbol" charset="2"/>
              </a:rPr>
              <a:t> </a:t>
            </a:r>
            <a:r>
              <a:rPr lang="en-US" sz="1800"/>
              <a:t>FIRST(4) </a:t>
            </a:r>
            <a:r>
              <a:rPr lang="en-US" sz="1800">
                <a:sym typeface="Symbol" charset="2"/>
              </a:rPr>
              <a:t> </a:t>
            </a:r>
          </a:p>
        </p:txBody>
      </p:sp>
      <p:sp>
        <p:nvSpPr>
          <p:cNvPr id="78856" name="Rectangle 8"/>
          <p:cNvSpPr>
            <a:spLocks noChangeArrowheads="1"/>
          </p:cNvSpPr>
          <p:nvPr/>
        </p:nvSpPr>
        <p:spPr bwMode="auto">
          <a:xfrm>
            <a:off x="228600" y="5943600"/>
            <a:ext cx="3246438" cy="396875"/>
          </a:xfrm>
          <a:prstGeom prst="rect">
            <a:avLst/>
          </a:prstGeom>
          <a:noFill/>
          <a:ln w="9525">
            <a:noFill/>
            <a:miter lim="800000"/>
            <a:headEnd/>
            <a:tailEnd/>
          </a:ln>
        </p:spPr>
        <p:txBody>
          <a:bodyPr wrap="none">
            <a:prstTxWarp prst="textNoShape">
              <a:avLst/>
            </a:prstTxWarp>
            <a:spAutoFit/>
          </a:bodyPr>
          <a:lstStyle/>
          <a:p>
            <a:r>
              <a:rPr lang="en-US" sz="2000"/>
              <a:t>This grammar </a:t>
            </a:r>
            <a:r>
              <a:rPr lang="en-US" sz="2000" i="1">
                <a:solidFill>
                  <a:srgbClr val="7E0007"/>
                </a:solidFill>
              </a:rPr>
              <a:t>fails</a:t>
            </a:r>
            <a:r>
              <a:rPr lang="en-US" sz="2000">
                <a:solidFill>
                  <a:srgbClr val="7E0007"/>
                </a:solidFill>
              </a:rPr>
              <a:t> </a:t>
            </a:r>
            <a:r>
              <a:rPr lang="en-US" sz="2000"/>
              <a:t>the test.</a:t>
            </a:r>
          </a:p>
        </p:txBody>
      </p:sp>
      <p:sp>
        <p:nvSpPr>
          <p:cNvPr id="78857" name="Slide Number Placeholder 9"/>
          <p:cNvSpPr>
            <a:spLocks noGrp="1"/>
          </p:cNvSpPr>
          <p:nvPr>
            <p:ph type="sldNum" sz="quarter" idx="12"/>
          </p:nvPr>
        </p:nvSpPr>
        <p:spPr>
          <a:noFill/>
        </p:spPr>
        <p:txBody>
          <a:bodyPr/>
          <a:lstStyle/>
          <a:p>
            <a:fld id="{DF4335FA-CAD6-1A44-8F53-B284D1B9E8B9}" type="slidenum">
              <a:rPr lang="de-CH" smtClean="0"/>
              <a:pPr/>
              <a:t>37</a:t>
            </a:fld>
            <a:endParaRPr lang="de-CH" sz="1400" smtClean="0">
              <a:solidFill>
                <a:srgbClr val="7E7E7E"/>
              </a:solidFill>
              <a:latin typeface="Times" charset="0"/>
            </a:endParaRPr>
          </a:p>
        </p:txBody>
      </p:sp>
      <p:sp>
        <p:nvSpPr>
          <p:cNvPr id="78858" name="Date Placeholder 10"/>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Footer Placeholder 3"/>
          <p:cNvSpPr>
            <a:spLocks noGrp="1"/>
          </p:cNvSpPr>
          <p:nvPr>
            <p:ph type="ftr" sz="quarter" idx="11"/>
          </p:nvPr>
        </p:nvSpPr>
        <p:spPr>
          <a:noFill/>
        </p:spPr>
        <p:txBody>
          <a:bodyPr/>
          <a:lstStyle/>
          <a:p>
            <a:r>
              <a:rPr lang="en-US" smtClean="0"/>
              <a:t>Parsing</a:t>
            </a:r>
            <a:endParaRPr lang="de-CH" smtClean="0"/>
          </a:p>
        </p:txBody>
      </p:sp>
      <p:sp>
        <p:nvSpPr>
          <p:cNvPr id="80899" name="AutoShape 6"/>
          <p:cNvSpPr>
            <a:spLocks noChangeArrowheads="1"/>
          </p:cNvSpPr>
          <p:nvPr/>
        </p:nvSpPr>
        <p:spPr bwMode="auto">
          <a:xfrm flipV="1">
            <a:off x="3733800" y="4495800"/>
            <a:ext cx="10668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090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a:t>
            </a:r>
          </a:p>
        </p:txBody>
      </p:sp>
      <p:sp>
        <p:nvSpPr>
          <p:cNvPr id="80901" name="Rectangle 3"/>
          <p:cNvSpPr>
            <a:spLocks noChangeArrowheads="1"/>
          </p:cNvSpPr>
          <p:nvPr/>
        </p:nvSpPr>
        <p:spPr bwMode="auto">
          <a:xfrm>
            <a:off x="609600" y="1752600"/>
            <a:ext cx="5638800" cy="457200"/>
          </a:xfrm>
          <a:prstGeom prst="rect">
            <a:avLst/>
          </a:prstGeom>
          <a:noFill/>
          <a:ln w="9525">
            <a:noFill/>
            <a:miter lim="800000"/>
            <a:headEnd/>
            <a:tailEnd/>
          </a:ln>
        </p:spPr>
        <p:txBody>
          <a:bodyPr wrap="none">
            <a:prstTxWarp prst="textNoShape">
              <a:avLst/>
            </a:prstTxWarp>
            <a:spAutoFit/>
          </a:bodyPr>
          <a:lstStyle/>
          <a:p>
            <a:r>
              <a:rPr lang="en-US"/>
              <a:t>Two non-terminals must be left-factored:</a:t>
            </a:r>
          </a:p>
        </p:txBody>
      </p:sp>
      <p:sp>
        <p:nvSpPr>
          <p:cNvPr id="80902" name="Rectangle 4"/>
          <p:cNvSpPr>
            <a:spLocks noChangeArrowheads="1"/>
          </p:cNvSpPr>
          <p:nvPr/>
        </p:nvSpPr>
        <p:spPr bwMode="auto">
          <a:xfrm>
            <a:off x="762000" y="2819400"/>
            <a:ext cx="3810000" cy="1744663"/>
          </a:xfrm>
          <a:prstGeom prst="rect">
            <a:avLst/>
          </a:prstGeom>
          <a:solidFill>
            <a:schemeClr val="bg1"/>
          </a:solidFill>
          <a:ln w="9525">
            <a:solidFill>
              <a:schemeClr val="tx1"/>
            </a:solidFill>
            <a:miter lim="800000"/>
            <a:headEnd/>
            <a:tailEnd/>
          </a:ln>
        </p:spPr>
        <p:txBody>
          <a:bodyPr>
            <a:prstTxWarp prst="textNoShape">
              <a:avLst/>
            </a:prstTxWarp>
            <a:spAutoFit/>
          </a:bodyPr>
          <a:lstStyle/>
          <a:p>
            <a:pPr defTabSz="896938" eaLnBrk="1" hangingPunct="1">
              <a:lnSpc>
                <a:spcPct val="95000"/>
              </a:lnSpc>
              <a:spcBef>
                <a:spcPct val="20000"/>
              </a:spcBef>
              <a:buFont typeface="Arial" charset="0"/>
              <a:buNone/>
            </a:pPr>
            <a:r>
              <a:rPr lang="en-US" sz="1600">
                <a:solidFill>
                  <a:srgbClr val="0A017F"/>
                </a:solidFill>
              </a:rPr>
              <a:t>&lt;expr&gt;	::=	&lt;term&gt; </a:t>
            </a:r>
            <a:r>
              <a:rPr lang="en-US" sz="1600">
                <a:solidFill>
                  <a:srgbClr val="0A017F"/>
                </a:solidFill>
                <a:latin typeface="Courier" charset="0"/>
              </a:rPr>
              <a:t>+</a:t>
            </a:r>
            <a:r>
              <a:rPr lang="en-US" sz="1600">
                <a:solidFill>
                  <a:srgbClr val="0A017F"/>
                </a:solidFill>
              </a:rPr>
              <a:t> &lt;expr&gt;</a:t>
            </a:r>
          </a:p>
          <a:p>
            <a:pPr defTabSz="896938" eaLnBrk="1" hangingPunct="1">
              <a:lnSpc>
                <a:spcPct val="95000"/>
              </a:lnSpc>
              <a:spcBef>
                <a:spcPct val="20000"/>
              </a:spcBef>
              <a:buFont typeface="Arial" charset="0"/>
              <a:buNone/>
            </a:pPr>
            <a:r>
              <a:rPr lang="en-US" sz="1600">
                <a:solidFill>
                  <a:srgbClr val="0A017F"/>
                </a:solidFill>
              </a:rPr>
              <a:t> 	|	&lt;term&gt; </a:t>
            </a:r>
            <a:r>
              <a:rPr lang="en-US" sz="1600">
                <a:solidFill>
                  <a:srgbClr val="0A017F"/>
                </a:solidFill>
                <a:latin typeface="Courier" charset="0"/>
              </a:rPr>
              <a:t>-</a:t>
            </a:r>
            <a:r>
              <a:rPr lang="en-US" sz="1600">
                <a:solidFill>
                  <a:srgbClr val="0A017F"/>
                </a:solidFill>
              </a:rPr>
              <a:t> &lt;expr&gt;</a:t>
            </a:r>
          </a:p>
          <a:p>
            <a:pPr defTabSz="896938" eaLnBrk="1" hangingPunct="1">
              <a:lnSpc>
                <a:spcPct val="95000"/>
              </a:lnSpc>
              <a:spcBef>
                <a:spcPct val="20000"/>
              </a:spcBef>
              <a:buFont typeface="Arial" charset="0"/>
              <a:buNone/>
            </a:pPr>
            <a:r>
              <a:rPr lang="en-US" sz="1600">
                <a:solidFill>
                  <a:srgbClr val="0A017F"/>
                </a:solidFill>
              </a:rPr>
              <a:t>	|	&lt;term&gt;</a:t>
            </a:r>
          </a:p>
          <a:p>
            <a:pPr defTabSz="896938" eaLnBrk="1" hangingPunct="1">
              <a:lnSpc>
                <a:spcPct val="95000"/>
              </a:lnSpc>
              <a:spcBef>
                <a:spcPct val="20000"/>
              </a:spcBef>
              <a:buFont typeface="Arial" charset="0"/>
              <a:buNone/>
            </a:pPr>
            <a:r>
              <a:rPr lang="en-US" sz="1600">
                <a:solidFill>
                  <a:srgbClr val="0A017F"/>
                </a:solidFill>
              </a:rPr>
              <a:t>&lt;term&gt;	::=	&lt;factor&gt; </a:t>
            </a:r>
            <a:r>
              <a:rPr lang="en-US" sz="1600">
                <a:solidFill>
                  <a:srgbClr val="0A017F"/>
                </a:solidFill>
                <a:latin typeface="Courier" charset="0"/>
              </a:rPr>
              <a:t>*</a:t>
            </a:r>
            <a:r>
              <a:rPr lang="en-US" sz="1600">
                <a:solidFill>
                  <a:srgbClr val="0A017F"/>
                </a:solidFill>
              </a:rPr>
              <a:t> &lt;term&gt;</a:t>
            </a:r>
          </a:p>
          <a:p>
            <a:pPr defTabSz="896938" eaLnBrk="1" hangingPunct="1">
              <a:lnSpc>
                <a:spcPct val="95000"/>
              </a:lnSpc>
              <a:spcBef>
                <a:spcPct val="20000"/>
              </a:spcBef>
              <a:buFont typeface="Arial" charset="0"/>
              <a:buNone/>
            </a:pPr>
            <a:r>
              <a:rPr lang="en-US" sz="1600">
                <a:solidFill>
                  <a:srgbClr val="0A017F"/>
                </a:solidFill>
              </a:rPr>
              <a:t> 	|	&lt;factor&gt; </a:t>
            </a:r>
            <a:r>
              <a:rPr lang="en-US" sz="1600">
                <a:solidFill>
                  <a:srgbClr val="0A017F"/>
                </a:solidFill>
                <a:latin typeface="Courier" charset="0"/>
              </a:rPr>
              <a:t>/</a:t>
            </a:r>
            <a:r>
              <a:rPr lang="en-US" sz="1600">
                <a:solidFill>
                  <a:srgbClr val="0A017F"/>
                </a:solidFill>
              </a:rPr>
              <a:t> &lt;term&gt;</a:t>
            </a:r>
          </a:p>
          <a:p>
            <a:pPr defTabSz="896938" eaLnBrk="1" hangingPunct="1">
              <a:lnSpc>
                <a:spcPct val="95000"/>
              </a:lnSpc>
              <a:spcBef>
                <a:spcPct val="20000"/>
              </a:spcBef>
              <a:buFont typeface="Arial" charset="0"/>
              <a:buNone/>
            </a:pPr>
            <a:r>
              <a:rPr lang="en-US" sz="1600">
                <a:solidFill>
                  <a:srgbClr val="0A017F"/>
                </a:solidFill>
              </a:rPr>
              <a:t>	|	&lt;factor&gt;</a:t>
            </a:r>
            <a:endParaRPr lang="en-US" sz="1600">
              <a:solidFill>
                <a:srgbClr val="0A017F"/>
              </a:solidFill>
              <a:latin typeface="Courier" charset="0"/>
            </a:endParaRPr>
          </a:p>
        </p:txBody>
      </p:sp>
      <p:sp>
        <p:nvSpPr>
          <p:cNvPr id="80903" name="Rectangle 5"/>
          <p:cNvSpPr>
            <a:spLocks noChangeArrowheads="1"/>
          </p:cNvSpPr>
          <p:nvPr/>
        </p:nvSpPr>
        <p:spPr bwMode="auto">
          <a:xfrm>
            <a:off x="4800600" y="3117850"/>
            <a:ext cx="3698875" cy="2309813"/>
          </a:xfrm>
          <a:prstGeom prst="rect">
            <a:avLst/>
          </a:prstGeom>
          <a:noFill/>
          <a:ln w="9525">
            <a:solidFill>
              <a:schemeClr val="tx1"/>
            </a:solidFill>
            <a:miter lim="800000"/>
            <a:headEnd/>
            <a:tailEnd/>
          </a:ln>
        </p:spPr>
        <p:txBody>
          <a:bodyPr wrap="none">
            <a:prstTxWarp prst="textNoShape">
              <a:avLst/>
            </a:prstTxWarp>
            <a:spAutoFit/>
          </a:bodyPr>
          <a:lstStyle/>
          <a:p>
            <a:pPr defTabSz="982663" eaLnBrk="1" hangingPunct="1">
              <a:lnSpc>
                <a:spcPct val="95000"/>
              </a:lnSpc>
              <a:spcBef>
                <a:spcPct val="20000"/>
              </a:spcBef>
              <a:buFont typeface="Arial" charset="0"/>
              <a:buNone/>
            </a:pPr>
            <a:r>
              <a:rPr lang="en-US" sz="1600">
                <a:solidFill>
                  <a:srgbClr val="0A017F"/>
                </a:solidFill>
              </a:rPr>
              <a:t>&lt;expr&gt;	::=	&lt;term&gt; &lt;expr´&gt;</a:t>
            </a:r>
          </a:p>
          <a:p>
            <a:pPr defTabSz="982663" eaLnBrk="1" hangingPunct="1">
              <a:lnSpc>
                <a:spcPct val="95000"/>
              </a:lnSpc>
              <a:spcBef>
                <a:spcPct val="20000"/>
              </a:spcBef>
              <a:buFont typeface="Arial" charset="0"/>
              <a:buNone/>
            </a:pPr>
            <a:r>
              <a:rPr lang="en-US" sz="1600">
                <a:solidFill>
                  <a:srgbClr val="0A017F"/>
                </a:solidFill>
              </a:rPr>
              <a:t>&lt;expr´&gt;	::=	</a:t>
            </a:r>
            <a:r>
              <a:rPr lang="en-US" sz="1600">
                <a:solidFill>
                  <a:srgbClr val="0A017F"/>
                </a:solidFill>
                <a:latin typeface="Courier" charset="0"/>
              </a:rPr>
              <a:t>+</a:t>
            </a:r>
            <a:r>
              <a:rPr lang="en-US" sz="1600">
                <a:solidFill>
                  <a:srgbClr val="0A017F"/>
                </a:solidFill>
              </a:rPr>
              <a:t> &lt;expr&gt;</a:t>
            </a:r>
          </a:p>
          <a:p>
            <a:pPr defTabSz="982663" eaLnBrk="1" hangingPunct="1">
              <a:lnSpc>
                <a:spcPct val="95000"/>
              </a:lnSpc>
              <a:spcBef>
                <a:spcPct val="20000"/>
              </a:spcBef>
              <a:buFont typeface="Arial" charset="0"/>
              <a:buNone/>
            </a:pPr>
            <a:r>
              <a:rPr lang="en-US" sz="1600">
                <a:solidFill>
                  <a:srgbClr val="0A017F"/>
                </a:solidFill>
              </a:rPr>
              <a:t>	|	</a:t>
            </a:r>
            <a:r>
              <a:rPr lang="en-US" sz="1600">
                <a:solidFill>
                  <a:srgbClr val="0A017F"/>
                </a:solidFill>
                <a:latin typeface="Courier" charset="0"/>
              </a:rPr>
              <a:t>-</a:t>
            </a:r>
            <a:r>
              <a:rPr lang="en-US" sz="1600">
                <a:solidFill>
                  <a:srgbClr val="0A017F"/>
                </a:solidFill>
              </a:rPr>
              <a:t> &lt;expr&gt;</a:t>
            </a:r>
          </a:p>
          <a:p>
            <a:pPr defTabSz="982663" eaLnBrk="1" hangingPunct="1">
              <a:lnSpc>
                <a:spcPct val="95000"/>
              </a:lnSpc>
              <a:spcBef>
                <a:spcPct val="20000"/>
              </a:spcBef>
              <a:buFont typeface="Arial" charset="0"/>
              <a:buNone/>
            </a:pPr>
            <a:r>
              <a:rPr lang="en-US" sz="1600">
                <a:solidFill>
                  <a:srgbClr val="0A017F"/>
                </a:solidFill>
              </a:rPr>
              <a:t>	|	</a:t>
            </a:r>
            <a:r>
              <a:rPr lang="en-US" sz="1600">
                <a:sym typeface="Symbol" charset="2"/>
              </a:rPr>
              <a:t>ε</a:t>
            </a:r>
            <a:endParaRPr lang="en-US" sz="1600">
              <a:solidFill>
                <a:srgbClr val="0A017F"/>
              </a:solidFill>
            </a:endParaRPr>
          </a:p>
          <a:p>
            <a:pPr defTabSz="982663" eaLnBrk="1" hangingPunct="1">
              <a:lnSpc>
                <a:spcPct val="95000"/>
              </a:lnSpc>
              <a:spcBef>
                <a:spcPct val="20000"/>
              </a:spcBef>
              <a:buFont typeface="Arial" charset="0"/>
              <a:buNone/>
            </a:pPr>
            <a:r>
              <a:rPr lang="en-US" sz="1600">
                <a:solidFill>
                  <a:srgbClr val="0A017F"/>
                </a:solidFill>
              </a:rPr>
              <a:t>&lt;term&gt;	::=	&lt;factor&gt; &lt;term´&gt;</a:t>
            </a:r>
          </a:p>
          <a:p>
            <a:pPr defTabSz="982663" eaLnBrk="1" hangingPunct="1">
              <a:lnSpc>
                <a:spcPct val="95000"/>
              </a:lnSpc>
              <a:spcBef>
                <a:spcPct val="20000"/>
              </a:spcBef>
              <a:buFont typeface="Arial" charset="0"/>
              <a:buNone/>
            </a:pPr>
            <a:r>
              <a:rPr lang="en-US" sz="1600">
                <a:solidFill>
                  <a:srgbClr val="0A017F"/>
                </a:solidFill>
              </a:rPr>
              <a:t>&lt;term´&gt;	::=	</a:t>
            </a:r>
            <a:r>
              <a:rPr lang="en-US" sz="1600">
                <a:solidFill>
                  <a:srgbClr val="0A017F"/>
                </a:solidFill>
                <a:latin typeface="Courier" charset="0"/>
              </a:rPr>
              <a:t>*</a:t>
            </a:r>
            <a:r>
              <a:rPr lang="en-US" sz="1600">
                <a:solidFill>
                  <a:srgbClr val="0A017F"/>
                </a:solidFill>
              </a:rPr>
              <a:t> &lt;term&gt;</a:t>
            </a:r>
          </a:p>
          <a:p>
            <a:pPr defTabSz="982663" eaLnBrk="1" hangingPunct="1">
              <a:lnSpc>
                <a:spcPct val="95000"/>
              </a:lnSpc>
              <a:spcBef>
                <a:spcPct val="20000"/>
              </a:spcBef>
              <a:buFont typeface="Arial" charset="0"/>
              <a:buNone/>
            </a:pPr>
            <a:r>
              <a:rPr lang="en-US" sz="1600">
                <a:solidFill>
                  <a:srgbClr val="0A017F"/>
                </a:solidFill>
              </a:rPr>
              <a:t> 	|	</a:t>
            </a:r>
            <a:r>
              <a:rPr lang="en-US" sz="1600">
                <a:solidFill>
                  <a:srgbClr val="0A017F"/>
                </a:solidFill>
                <a:latin typeface="Courier" charset="0"/>
              </a:rPr>
              <a:t>/</a:t>
            </a:r>
            <a:r>
              <a:rPr lang="en-US" sz="1600">
                <a:solidFill>
                  <a:srgbClr val="0A017F"/>
                </a:solidFill>
              </a:rPr>
              <a:t> &lt;term&gt;</a:t>
            </a:r>
          </a:p>
          <a:p>
            <a:pPr defTabSz="982663" eaLnBrk="1" hangingPunct="1">
              <a:lnSpc>
                <a:spcPct val="95000"/>
              </a:lnSpc>
              <a:spcBef>
                <a:spcPct val="20000"/>
              </a:spcBef>
              <a:buFont typeface="Arial" charset="0"/>
              <a:buNone/>
            </a:pPr>
            <a:r>
              <a:rPr lang="en-US" sz="1600">
                <a:solidFill>
                  <a:srgbClr val="0A017F"/>
                </a:solidFill>
              </a:rPr>
              <a:t>	|	</a:t>
            </a:r>
            <a:r>
              <a:rPr lang="en-US" sz="1600">
                <a:sym typeface="Symbol" charset="2"/>
              </a:rPr>
              <a:t>ε</a:t>
            </a:r>
          </a:p>
        </p:txBody>
      </p:sp>
      <p:sp>
        <p:nvSpPr>
          <p:cNvPr id="80904" name="Slide Number Placeholder 8"/>
          <p:cNvSpPr>
            <a:spLocks noGrp="1"/>
          </p:cNvSpPr>
          <p:nvPr>
            <p:ph type="sldNum" sz="quarter" idx="12"/>
          </p:nvPr>
        </p:nvSpPr>
        <p:spPr>
          <a:noFill/>
        </p:spPr>
        <p:txBody>
          <a:bodyPr/>
          <a:lstStyle/>
          <a:p>
            <a:fld id="{66BBB373-7490-714C-852C-6099BE6D990F}" type="slidenum">
              <a:rPr lang="de-CH" smtClean="0"/>
              <a:pPr/>
              <a:t>38</a:t>
            </a:fld>
            <a:endParaRPr lang="de-CH" sz="1400" smtClean="0">
              <a:solidFill>
                <a:srgbClr val="7E7E7E"/>
              </a:solidFill>
              <a:latin typeface="Times" charset="0"/>
            </a:endParaRPr>
          </a:p>
        </p:txBody>
      </p:sp>
      <p:sp>
        <p:nvSpPr>
          <p:cNvPr id="80905"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Footer Placeholder 3"/>
          <p:cNvSpPr>
            <a:spLocks noGrp="1"/>
          </p:cNvSpPr>
          <p:nvPr>
            <p:ph type="ftr" sz="quarter" idx="11"/>
          </p:nvPr>
        </p:nvSpPr>
        <p:spPr>
          <a:noFill/>
        </p:spPr>
        <p:txBody>
          <a:bodyPr/>
          <a:lstStyle/>
          <a:p>
            <a:r>
              <a:rPr lang="en-US" smtClean="0"/>
              <a:t>Parsing</a:t>
            </a:r>
            <a:endParaRPr lang="de-CH" smtClean="0"/>
          </a:p>
        </p:txBody>
      </p:sp>
      <p:sp>
        <p:nvSpPr>
          <p:cNvPr id="8192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a:t>
            </a:r>
          </a:p>
        </p:txBody>
      </p:sp>
      <p:sp>
        <p:nvSpPr>
          <p:cNvPr id="81924" name="Rectangle 3"/>
          <p:cNvSpPr>
            <a:spLocks noChangeArrowheads="1"/>
          </p:cNvSpPr>
          <p:nvPr/>
        </p:nvSpPr>
        <p:spPr bwMode="auto">
          <a:xfrm>
            <a:off x="685800" y="1722438"/>
            <a:ext cx="4829175" cy="396875"/>
          </a:xfrm>
          <a:prstGeom prst="rect">
            <a:avLst/>
          </a:prstGeom>
          <a:noFill/>
          <a:ln w="9525">
            <a:noFill/>
            <a:miter lim="800000"/>
            <a:headEnd/>
            <a:tailEnd/>
          </a:ln>
        </p:spPr>
        <p:txBody>
          <a:bodyPr wrap="none">
            <a:prstTxWarp prst="textNoShape">
              <a:avLst/>
            </a:prstTxWarp>
            <a:spAutoFit/>
          </a:bodyPr>
          <a:lstStyle/>
          <a:p>
            <a:r>
              <a:rPr lang="en-US" sz="2000"/>
              <a:t>Substituting back into the grammar yields</a:t>
            </a:r>
          </a:p>
        </p:txBody>
      </p:sp>
      <p:sp>
        <p:nvSpPr>
          <p:cNvPr id="81925" name="Rectangle 4"/>
          <p:cNvSpPr>
            <a:spLocks noChangeArrowheads="1"/>
          </p:cNvSpPr>
          <p:nvPr/>
        </p:nvSpPr>
        <p:spPr bwMode="auto">
          <a:xfrm>
            <a:off x="2133600" y="2133600"/>
            <a:ext cx="4008438" cy="3143250"/>
          </a:xfrm>
          <a:prstGeom prst="rect">
            <a:avLst/>
          </a:prstGeom>
          <a:noFill/>
          <a:ln w="9525">
            <a:solidFill>
              <a:schemeClr val="tx1"/>
            </a:solidFill>
            <a:miter lim="800000"/>
            <a:headEnd/>
            <a:tailEnd/>
          </a:ln>
        </p:spPr>
        <p:txBody>
          <a:bodyPr wrap="none">
            <a:prstTxWarp prst="textNoShape">
              <a:avLst/>
            </a:prstTxWarp>
            <a:spAutoFit/>
          </a:bodyPr>
          <a:lstStyle/>
          <a:p>
            <a:pPr marL="457200" indent="-457200" defTabSz="766763" eaLnBrk="1" hangingPunct="1">
              <a:lnSpc>
                <a:spcPct val="95000"/>
              </a:lnSpc>
              <a:spcBef>
                <a:spcPct val="20000"/>
              </a:spcBef>
              <a:buFont typeface="Arial" charset="0"/>
              <a:buAutoNum type="arabicPeriod"/>
            </a:pPr>
            <a:r>
              <a:rPr lang="en-US" sz="1600">
                <a:solidFill>
                  <a:srgbClr val="0A017F"/>
                </a:solidFill>
              </a:rPr>
              <a:t>&lt;goal&gt;	::=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&lt;expr&gt;	::=	&lt;term&gt;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&lt;expr´&gt;	::=	</a:t>
            </a:r>
            <a:r>
              <a:rPr lang="en-US" sz="1600">
                <a:solidFill>
                  <a:srgbClr val="0A017F"/>
                </a:solidFill>
                <a:latin typeface="Courier" charset="0"/>
              </a:rPr>
              <a:t>+</a:t>
            </a:r>
            <a:r>
              <a:rPr lang="en-US" sz="1600">
                <a:solidFill>
                  <a:srgbClr val="0A017F"/>
                </a:solidFill>
              </a:rPr>
              <a:t>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r>
              <a:rPr lang="en-US" sz="1600">
                <a:solidFill>
                  <a:srgbClr val="0A017F"/>
                </a:solidFill>
              </a:rPr>
              <a:t>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ym typeface="Symbol" charset="2"/>
              </a:rPr>
              <a:t>ε</a:t>
            </a:r>
            <a:endParaRPr lang="en-US" sz="1600">
              <a:solidFill>
                <a:srgbClr val="0A017F"/>
              </a:solidFill>
            </a:endParaRPr>
          </a:p>
          <a:p>
            <a:pPr marL="457200" indent="-457200" defTabSz="766763" eaLnBrk="1" hangingPunct="1">
              <a:lnSpc>
                <a:spcPct val="95000"/>
              </a:lnSpc>
              <a:spcBef>
                <a:spcPct val="20000"/>
              </a:spcBef>
              <a:buFont typeface="Arial" charset="0"/>
              <a:buAutoNum type="arabicPeriod"/>
            </a:pPr>
            <a:r>
              <a:rPr lang="en-US" sz="1600">
                <a:solidFill>
                  <a:srgbClr val="0A017F"/>
                </a:solidFill>
              </a:rPr>
              <a:t>&lt;term&gt;	::=	&lt;factor&gt; &lt;term´&gt;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&lt;term´&gt;	::=	</a:t>
            </a:r>
            <a:r>
              <a:rPr lang="en-US" sz="1600">
                <a:solidFill>
                  <a:srgbClr val="0A017F"/>
                </a:solidFill>
                <a:latin typeface="Courier" charset="0"/>
              </a:rPr>
              <a:t>*</a:t>
            </a:r>
            <a:r>
              <a:rPr lang="en-US" sz="1600">
                <a:solidFill>
                  <a:srgbClr val="0A017F"/>
                </a:solidFill>
              </a:rPr>
              <a:t> &lt;term&gt;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r>
              <a:rPr lang="en-US" sz="1600">
                <a:solidFill>
                  <a:srgbClr val="0A017F"/>
                </a:solidFill>
              </a:rPr>
              <a:t> &lt;term&gt;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ym typeface="Symbol" charset="2"/>
              </a:rPr>
              <a:t>ε</a:t>
            </a:r>
            <a:endParaRPr lang="en-US" sz="1600">
              <a:solidFill>
                <a:srgbClr val="0A017F"/>
              </a:solidFill>
            </a:endParaRPr>
          </a:p>
          <a:p>
            <a:pPr marL="457200" indent="-457200" defTabSz="766763" eaLnBrk="1" hangingPunct="1">
              <a:lnSpc>
                <a:spcPct val="95000"/>
              </a:lnSpc>
              <a:spcBef>
                <a:spcPct val="20000"/>
              </a:spcBef>
              <a:buFont typeface="Arial" charset="0"/>
              <a:buAutoNum type="arabicPeriod"/>
            </a:pPr>
            <a:r>
              <a:rPr lang="en-US" sz="1600">
                <a:solidFill>
                  <a:srgbClr val="0A017F"/>
                </a:solidFill>
              </a:rPr>
              <a:t>&lt;factor&gt;	::=	</a:t>
            </a:r>
            <a:r>
              <a:rPr lang="en-US" sz="1600">
                <a:solidFill>
                  <a:srgbClr val="0A017F"/>
                </a:solidFill>
                <a:latin typeface="Courier" charset="0"/>
              </a:rPr>
              <a:t>num</a:t>
            </a:r>
            <a:endParaRPr lang="en-US" sz="1600">
              <a:solidFill>
                <a:srgbClr val="0A017F"/>
              </a:solidFill>
            </a:endParaRP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id</a:t>
            </a:r>
          </a:p>
        </p:txBody>
      </p:sp>
      <p:sp>
        <p:nvSpPr>
          <p:cNvPr id="81926" name="Rectangle 5"/>
          <p:cNvSpPr>
            <a:spLocks noChangeArrowheads="1"/>
          </p:cNvSpPr>
          <p:nvPr/>
        </p:nvSpPr>
        <p:spPr bwMode="auto">
          <a:xfrm>
            <a:off x="654050" y="5424488"/>
            <a:ext cx="6396038" cy="396875"/>
          </a:xfrm>
          <a:prstGeom prst="rect">
            <a:avLst/>
          </a:prstGeom>
          <a:noFill/>
          <a:ln w="9525">
            <a:noFill/>
            <a:miter lim="800000"/>
            <a:headEnd/>
            <a:tailEnd/>
          </a:ln>
        </p:spPr>
        <p:txBody>
          <a:bodyPr wrap="none">
            <a:prstTxWarp prst="textNoShape">
              <a:avLst/>
            </a:prstTxWarp>
            <a:spAutoFit/>
          </a:bodyPr>
          <a:lstStyle/>
          <a:p>
            <a:r>
              <a:rPr lang="en-US" sz="2000"/>
              <a:t>Now, selection requires only a single token look-ahead.</a:t>
            </a:r>
          </a:p>
        </p:txBody>
      </p:sp>
      <p:sp>
        <p:nvSpPr>
          <p:cNvPr id="81927" name="Rectangle 6"/>
          <p:cNvSpPr>
            <a:spLocks noChangeArrowheads="1"/>
          </p:cNvSpPr>
          <p:nvPr/>
        </p:nvSpPr>
        <p:spPr bwMode="auto">
          <a:xfrm>
            <a:off x="2286000" y="6019800"/>
            <a:ext cx="4911725" cy="396875"/>
          </a:xfrm>
          <a:prstGeom prst="rect">
            <a:avLst/>
          </a:prstGeom>
          <a:solidFill>
            <a:schemeClr val="accent1"/>
          </a:solidFill>
          <a:ln w="9525">
            <a:noFill/>
            <a:miter lim="800000"/>
            <a:headEnd/>
            <a:tailEnd/>
          </a:ln>
        </p:spPr>
        <p:txBody>
          <a:bodyPr wrap="none">
            <a:prstTxWarp prst="textNoShape">
              <a:avLst/>
            </a:prstTxWarp>
            <a:spAutoFit/>
          </a:bodyPr>
          <a:lstStyle/>
          <a:p>
            <a:r>
              <a:rPr lang="en-US" sz="2000"/>
              <a:t>NB: </a:t>
            </a:r>
            <a:r>
              <a:rPr lang="en-US" sz="2000" i="1"/>
              <a:t>This</a:t>
            </a:r>
            <a:r>
              <a:rPr lang="en-US" sz="2000"/>
              <a:t> </a:t>
            </a:r>
            <a:r>
              <a:rPr lang="en-US" sz="2000" i="1"/>
              <a:t>grammar</a:t>
            </a:r>
            <a:r>
              <a:rPr lang="en-US" sz="2000"/>
              <a:t> </a:t>
            </a:r>
            <a:r>
              <a:rPr lang="en-US" sz="2000" i="1"/>
              <a:t>is</a:t>
            </a:r>
            <a:r>
              <a:rPr lang="en-US" sz="2000"/>
              <a:t> </a:t>
            </a:r>
            <a:r>
              <a:rPr lang="en-US" sz="2000" i="1"/>
              <a:t>still</a:t>
            </a:r>
            <a:r>
              <a:rPr lang="en-US" sz="2000"/>
              <a:t> </a:t>
            </a:r>
            <a:r>
              <a:rPr lang="en-US" sz="2000" i="1"/>
              <a:t>right-associative.</a:t>
            </a:r>
          </a:p>
        </p:txBody>
      </p:sp>
      <p:sp>
        <p:nvSpPr>
          <p:cNvPr id="81928" name="Slide Number Placeholder 8"/>
          <p:cNvSpPr>
            <a:spLocks noGrp="1"/>
          </p:cNvSpPr>
          <p:nvPr>
            <p:ph type="sldNum" sz="quarter" idx="12"/>
          </p:nvPr>
        </p:nvSpPr>
        <p:spPr>
          <a:noFill/>
        </p:spPr>
        <p:txBody>
          <a:bodyPr/>
          <a:lstStyle/>
          <a:p>
            <a:fld id="{84097D5E-A10E-EF44-B101-BAA07D736902}" type="slidenum">
              <a:rPr lang="de-CH" smtClean="0"/>
              <a:pPr/>
              <a:t>39</a:t>
            </a:fld>
            <a:endParaRPr lang="de-CH" sz="1400" smtClean="0">
              <a:solidFill>
                <a:srgbClr val="7E7E7E"/>
              </a:solidFill>
              <a:latin typeface="Times" charset="0"/>
            </a:endParaRPr>
          </a:p>
        </p:txBody>
      </p:sp>
      <p:sp>
        <p:nvSpPr>
          <p:cNvPr id="81929"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t>Parsing</a:t>
            </a:r>
            <a:endParaRPr lang="de-CH" smtClean="0"/>
          </a:p>
        </p:txBody>
      </p:sp>
      <p:sp>
        <p:nvSpPr>
          <p:cNvPr id="2150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The</a:t>
            </a:r>
            <a:r>
              <a:rPr lang="en-US" b="0">
                <a:ea typeface="ＭＳ Ｐゴシック" charset="-128"/>
                <a:cs typeface="ＭＳ Ｐゴシック" charset="-128"/>
              </a:rPr>
              <a:t> </a:t>
            </a:r>
            <a:r>
              <a:rPr lang="en-US">
                <a:ea typeface="ＭＳ Ｐゴシック" charset="-128"/>
                <a:cs typeface="ＭＳ Ｐゴシック" charset="-128"/>
              </a:rPr>
              <a:t>role</a:t>
            </a:r>
            <a:r>
              <a:rPr lang="en-US" b="0">
                <a:ea typeface="ＭＳ Ｐゴシック" charset="-128"/>
                <a:cs typeface="ＭＳ Ｐゴシック" charset="-128"/>
              </a:rPr>
              <a:t> </a:t>
            </a:r>
            <a:r>
              <a:rPr lang="en-US">
                <a:ea typeface="ＭＳ Ｐゴシック" charset="-128"/>
                <a:cs typeface="ＭＳ Ｐゴシック" charset="-128"/>
              </a:rPr>
              <a:t>of</a:t>
            </a:r>
            <a:r>
              <a:rPr lang="en-US" b="0">
                <a:ea typeface="ＭＳ Ｐゴシック" charset="-128"/>
                <a:cs typeface="ＭＳ Ｐゴシック" charset="-128"/>
              </a:rPr>
              <a:t> </a:t>
            </a:r>
            <a:r>
              <a:rPr lang="en-US">
                <a:ea typeface="ＭＳ Ｐゴシック" charset="-128"/>
                <a:cs typeface="ＭＳ Ｐゴシック" charset="-128"/>
              </a:rPr>
              <a:t>the</a:t>
            </a:r>
            <a:r>
              <a:rPr lang="en-US" b="0">
                <a:ea typeface="ＭＳ Ｐゴシック" charset="-128"/>
                <a:cs typeface="ＭＳ Ｐゴシック" charset="-128"/>
              </a:rPr>
              <a:t> </a:t>
            </a:r>
            <a:r>
              <a:rPr lang="en-US">
                <a:ea typeface="ＭＳ Ｐゴシック" charset="-128"/>
                <a:cs typeface="ＭＳ Ｐゴシック" charset="-128"/>
              </a:rPr>
              <a:t>parser</a:t>
            </a:r>
          </a:p>
        </p:txBody>
      </p:sp>
      <p:sp>
        <p:nvSpPr>
          <p:cNvPr id="21508" name="Rectangle 3"/>
          <p:cNvSpPr>
            <a:spLocks noGrp="1" noChangeArrowheads="1"/>
          </p:cNvSpPr>
          <p:nvPr>
            <p:ph type="body" idx="1"/>
          </p:nvPr>
        </p:nvSpPr>
        <p:spPr>
          <a:xfrm>
            <a:off x="539750" y="3657600"/>
            <a:ext cx="8070850" cy="2495550"/>
          </a:xfrm>
        </p:spPr>
        <p:txBody>
          <a:bodyPr/>
          <a:lstStyle/>
          <a:p>
            <a:pPr eaLnBrk="1" hangingPunct="1"/>
            <a:r>
              <a:rPr lang="en-US">
                <a:ea typeface="ＭＳ Ｐゴシック" charset="-128"/>
                <a:cs typeface="ＭＳ Ｐゴシック" charset="-128"/>
              </a:rPr>
              <a:t>performs context-free syntax analysis</a:t>
            </a:r>
          </a:p>
          <a:p>
            <a:pPr eaLnBrk="1" hangingPunct="1"/>
            <a:r>
              <a:rPr lang="en-US">
                <a:ea typeface="ＭＳ Ｐゴシック" charset="-128"/>
                <a:cs typeface="ＭＳ Ｐゴシック" charset="-128"/>
              </a:rPr>
              <a:t>guides context-sensitive analysis</a:t>
            </a:r>
          </a:p>
          <a:p>
            <a:pPr eaLnBrk="1" hangingPunct="1"/>
            <a:r>
              <a:rPr lang="en-US">
                <a:ea typeface="ＭＳ Ｐゴシック" charset="-128"/>
                <a:cs typeface="ＭＳ Ｐゴシック" charset="-128"/>
              </a:rPr>
              <a:t>constructs an intermediate representation</a:t>
            </a:r>
          </a:p>
          <a:p>
            <a:pPr eaLnBrk="1" hangingPunct="1"/>
            <a:r>
              <a:rPr lang="en-US">
                <a:ea typeface="ＭＳ Ｐゴシック" charset="-128"/>
                <a:cs typeface="ＭＳ Ｐゴシック" charset="-128"/>
              </a:rPr>
              <a:t>produces meaningful error messages</a:t>
            </a:r>
          </a:p>
          <a:p>
            <a:pPr eaLnBrk="1" hangingPunct="1"/>
            <a:r>
              <a:rPr lang="en-US">
                <a:ea typeface="ＭＳ Ｐゴシック" charset="-128"/>
                <a:cs typeface="ＭＳ Ｐゴシック" charset="-128"/>
              </a:rPr>
              <a:t>attempts error correction </a:t>
            </a:r>
          </a:p>
        </p:txBody>
      </p:sp>
      <p:pic>
        <p:nvPicPr>
          <p:cNvPr id="21509" name="Picture 4" descr="1-front-end"/>
          <p:cNvPicPr>
            <a:picLocks noChangeAspect="1" noChangeArrowheads="1"/>
          </p:cNvPicPr>
          <p:nvPr/>
        </p:nvPicPr>
        <p:blipFill>
          <a:blip r:embed="rId3"/>
          <a:srcRect/>
          <a:stretch>
            <a:fillRect/>
          </a:stretch>
        </p:blipFill>
        <p:spPr bwMode="auto">
          <a:xfrm>
            <a:off x="685800" y="1600200"/>
            <a:ext cx="7747000" cy="1828800"/>
          </a:xfrm>
          <a:prstGeom prst="rect">
            <a:avLst/>
          </a:prstGeom>
          <a:noFill/>
          <a:ln w="9525">
            <a:noFill/>
            <a:miter lim="800000"/>
            <a:headEnd/>
            <a:tailEnd/>
          </a:ln>
        </p:spPr>
      </p:pic>
      <p:sp>
        <p:nvSpPr>
          <p:cNvPr id="21510" name="Slide Number Placeholder 6"/>
          <p:cNvSpPr>
            <a:spLocks noGrp="1"/>
          </p:cNvSpPr>
          <p:nvPr>
            <p:ph type="sldNum" sz="quarter" idx="12"/>
          </p:nvPr>
        </p:nvSpPr>
        <p:spPr>
          <a:noFill/>
        </p:spPr>
        <p:txBody>
          <a:bodyPr/>
          <a:lstStyle/>
          <a:p>
            <a:fld id="{D7718DB8-F246-614B-B432-32E1E6960DEA}" type="slidenum">
              <a:rPr lang="de-CH" smtClean="0"/>
              <a:pPr/>
              <a:t>4</a:t>
            </a:fld>
            <a:endParaRPr lang="de-CH" sz="1400" smtClean="0">
              <a:solidFill>
                <a:srgbClr val="7E7E7E"/>
              </a:solidFill>
              <a:latin typeface="Times" charset="0"/>
            </a:endParaRPr>
          </a:p>
        </p:txBody>
      </p:sp>
      <p:sp>
        <p:nvSpPr>
          <p:cNvPr id="21511"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Footer Placeholder 3"/>
          <p:cNvSpPr>
            <a:spLocks noGrp="1"/>
          </p:cNvSpPr>
          <p:nvPr>
            <p:ph type="ftr" sz="quarter" idx="11"/>
          </p:nvPr>
        </p:nvSpPr>
        <p:spPr>
          <a:noFill/>
        </p:spPr>
        <p:txBody>
          <a:bodyPr/>
          <a:lstStyle/>
          <a:p>
            <a:r>
              <a:rPr lang="en-US" smtClean="0"/>
              <a:t>Parsing</a:t>
            </a:r>
            <a:endParaRPr lang="de-CH" smtClean="0"/>
          </a:p>
        </p:txBody>
      </p:sp>
      <p:sp>
        <p:nvSpPr>
          <p:cNvPr id="8294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Example derivation</a:t>
            </a:r>
          </a:p>
        </p:txBody>
      </p:sp>
      <p:sp>
        <p:nvSpPr>
          <p:cNvPr id="82948" name="Rectangle 3"/>
          <p:cNvSpPr>
            <a:spLocks noChangeArrowheads="1"/>
          </p:cNvSpPr>
          <p:nvPr/>
        </p:nvSpPr>
        <p:spPr bwMode="auto">
          <a:xfrm>
            <a:off x="990600" y="6019800"/>
            <a:ext cx="7045325" cy="457200"/>
          </a:xfrm>
          <a:prstGeom prst="rect">
            <a:avLst/>
          </a:prstGeom>
          <a:noFill/>
          <a:ln w="9525">
            <a:noFill/>
            <a:miter lim="800000"/>
            <a:headEnd/>
            <a:tailEnd/>
          </a:ln>
        </p:spPr>
        <p:txBody>
          <a:bodyPr wrap="none">
            <a:prstTxWarp prst="textNoShape">
              <a:avLst/>
            </a:prstTxWarp>
            <a:spAutoFit/>
          </a:bodyPr>
          <a:lstStyle/>
          <a:p>
            <a:r>
              <a:rPr lang="en-US"/>
              <a:t>The next symbol determines each choice correctly.</a:t>
            </a:r>
          </a:p>
        </p:txBody>
      </p:sp>
      <p:pic>
        <p:nvPicPr>
          <p:cNvPr id="82949" name="Picture 4" descr="palsberg-lec"/>
          <p:cNvPicPr>
            <a:picLocks noChangeAspect="1" noChangeArrowheads="1"/>
          </p:cNvPicPr>
          <p:nvPr/>
        </p:nvPicPr>
        <p:blipFill>
          <a:blip r:embed="rId2"/>
          <a:srcRect/>
          <a:stretch>
            <a:fillRect/>
          </a:stretch>
        </p:blipFill>
        <p:spPr bwMode="auto">
          <a:xfrm>
            <a:off x="2438400" y="1676400"/>
            <a:ext cx="4083050" cy="4267200"/>
          </a:xfrm>
          <a:prstGeom prst="rect">
            <a:avLst/>
          </a:prstGeom>
          <a:noFill/>
          <a:ln w="9525">
            <a:noFill/>
            <a:miter lim="800000"/>
            <a:headEnd/>
            <a:tailEnd/>
          </a:ln>
        </p:spPr>
      </p:pic>
      <p:sp>
        <p:nvSpPr>
          <p:cNvPr id="82950" name="Slide Number Placeholder 6"/>
          <p:cNvSpPr>
            <a:spLocks noGrp="1"/>
          </p:cNvSpPr>
          <p:nvPr>
            <p:ph type="sldNum" sz="quarter" idx="12"/>
          </p:nvPr>
        </p:nvSpPr>
        <p:spPr>
          <a:noFill/>
        </p:spPr>
        <p:txBody>
          <a:bodyPr/>
          <a:lstStyle/>
          <a:p>
            <a:fld id="{88C3B0FA-F6D8-BB4C-B94C-0A9A45B90F77}" type="slidenum">
              <a:rPr lang="de-CH" smtClean="0"/>
              <a:pPr/>
              <a:t>40</a:t>
            </a:fld>
            <a:endParaRPr lang="de-CH" sz="1400" smtClean="0">
              <a:solidFill>
                <a:srgbClr val="7E7E7E"/>
              </a:solidFill>
              <a:latin typeface="Times" charset="0"/>
            </a:endParaRPr>
          </a:p>
        </p:txBody>
      </p:sp>
      <p:sp>
        <p:nvSpPr>
          <p:cNvPr id="82951"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p:spPr>
        <p:txBody>
          <a:bodyPr/>
          <a:lstStyle/>
          <a:p>
            <a:r>
              <a:rPr lang="en-US" smtClean="0"/>
              <a:t>Parsing</a:t>
            </a:r>
            <a:endParaRPr lang="de-CH" smtClean="0"/>
          </a:p>
        </p:txBody>
      </p:sp>
      <p:sp>
        <p:nvSpPr>
          <p:cNvPr id="8397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Back</a:t>
            </a:r>
            <a:r>
              <a:rPr lang="en-US" b="0">
                <a:ea typeface="ＭＳ Ｐゴシック" charset="-128"/>
                <a:cs typeface="ＭＳ Ｐゴシック" charset="-128"/>
              </a:rPr>
              <a:t> </a:t>
            </a:r>
            <a:r>
              <a:rPr lang="en-US">
                <a:ea typeface="ＭＳ Ｐゴシック" charset="-128"/>
                <a:cs typeface="ＭＳ Ｐゴシック" charset="-128"/>
              </a:rPr>
              <a:t>to</a:t>
            </a:r>
            <a:r>
              <a:rPr lang="en-US" b="0">
                <a:ea typeface="ＭＳ Ｐゴシック" charset="-128"/>
                <a:cs typeface="ＭＳ Ｐゴシック" charset="-128"/>
              </a:rPr>
              <a:t> </a:t>
            </a:r>
            <a:r>
              <a:rPr lang="en-US">
                <a:ea typeface="ＭＳ Ｐゴシック" charset="-128"/>
                <a:cs typeface="ＭＳ Ｐゴシック" charset="-128"/>
              </a:rPr>
              <a:t>left-recursion</a:t>
            </a:r>
            <a:r>
              <a:rPr lang="en-US" b="0">
                <a:ea typeface="ＭＳ Ｐゴシック" charset="-128"/>
                <a:cs typeface="ＭＳ Ｐゴシック" charset="-128"/>
              </a:rPr>
              <a:t> </a:t>
            </a:r>
            <a:r>
              <a:rPr lang="en-US">
                <a:ea typeface="ＭＳ Ｐゴシック" charset="-128"/>
                <a:cs typeface="ＭＳ Ｐゴシック" charset="-128"/>
              </a:rPr>
              <a:t>elimination</a:t>
            </a:r>
            <a:r>
              <a:rPr lang="en-US" b="0">
                <a:ea typeface="ＭＳ Ｐゴシック" charset="-128"/>
                <a:cs typeface="ＭＳ Ｐゴシック" charset="-128"/>
              </a:rPr>
              <a:t> </a:t>
            </a:r>
          </a:p>
        </p:txBody>
      </p:sp>
      <p:sp>
        <p:nvSpPr>
          <p:cNvPr id="83972"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Given a left-factored CFG, to eliminate left-recursion:</a:t>
            </a:r>
          </a:p>
          <a:p>
            <a:pPr lvl="1" eaLnBrk="1" hangingPunct="1"/>
            <a:r>
              <a:rPr lang="en-US"/>
              <a:t>if </a:t>
            </a:r>
            <a:r>
              <a:rPr lang="en-US">
                <a:solidFill>
                  <a:schemeClr val="tx1"/>
                </a:solidFill>
                <a:sym typeface="Symbol" charset="2"/>
              </a:rPr>
              <a:t></a:t>
            </a:r>
            <a:r>
              <a:rPr lang="en-US"/>
              <a:t> </a:t>
            </a:r>
            <a:r>
              <a:rPr lang="en-US">
                <a:latin typeface="Arial" charset="0"/>
              </a:rPr>
              <a:t>A</a:t>
            </a:r>
            <a:r>
              <a:rPr lang="en-US"/>
              <a:t> </a:t>
            </a:r>
            <a:r>
              <a:rPr lang="en-US">
                <a:solidFill>
                  <a:schemeClr val="tx1"/>
                </a:solidFill>
                <a:sym typeface="Symbol" charset="2"/>
              </a:rPr>
              <a:t> </a:t>
            </a:r>
            <a:r>
              <a:rPr lang="en-US">
                <a:latin typeface="Arial" charset="0"/>
              </a:rPr>
              <a:t>Aα</a:t>
            </a:r>
            <a:r>
              <a:rPr lang="en-US">
                <a:sym typeface="Symbol" charset="2"/>
              </a:rPr>
              <a:t> then replace all of the </a:t>
            </a:r>
            <a:r>
              <a:rPr lang="en-US">
                <a:latin typeface="Arial" charset="0"/>
                <a:sym typeface="Symbol" charset="2"/>
              </a:rPr>
              <a:t>A</a:t>
            </a:r>
            <a:r>
              <a:rPr lang="en-US">
                <a:sym typeface="Symbol" charset="2"/>
              </a:rPr>
              <a:t> productions </a:t>
            </a:r>
            <a:br>
              <a:rPr lang="en-US">
                <a:sym typeface="Symbol" charset="2"/>
              </a:rPr>
            </a:br>
            <a:r>
              <a:rPr lang="en-US">
                <a:sym typeface="Symbol" charset="2"/>
              </a:rPr>
              <a:t>		</a:t>
            </a:r>
            <a:r>
              <a:rPr lang="en-US">
                <a:latin typeface="Arial" charset="0"/>
                <a:sym typeface="Symbol" charset="2"/>
              </a:rPr>
              <a:t>A</a:t>
            </a:r>
            <a:r>
              <a:rPr lang="en-US">
                <a:sym typeface="Symbol" charset="2"/>
              </a:rPr>
              <a:t> </a:t>
            </a:r>
            <a:r>
              <a:rPr lang="en-US">
                <a:solidFill>
                  <a:schemeClr val="tx1"/>
                </a:solidFill>
                <a:sym typeface="Symbol" charset="2"/>
              </a:rPr>
              <a:t> </a:t>
            </a:r>
            <a:r>
              <a:rPr lang="en-US">
                <a:latin typeface="Arial" charset="0"/>
              </a:rPr>
              <a:t>Aα</a:t>
            </a:r>
            <a:r>
              <a:rPr lang="en-US">
                <a:sym typeface="Symbol" charset="2"/>
              </a:rPr>
              <a:t> </a:t>
            </a:r>
            <a:r>
              <a:rPr lang="en-US">
                <a:solidFill>
                  <a:schemeClr val="tx1"/>
                </a:solidFill>
                <a:sym typeface="Symbol" charset="2"/>
              </a:rPr>
              <a:t> β  …  γ</a:t>
            </a:r>
            <a:br>
              <a:rPr lang="en-US">
                <a:solidFill>
                  <a:schemeClr val="tx1"/>
                </a:solidFill>
                <a:sym typeface="Symbol" charset="2"/>
              </a:rPr>
            </a:br>
            <a:r>
              <a:rPr lang="en-US">
                <a:solidFill>
                  <a:schemeClr val="tx1"/>
                </a:solidFill>
                <a:sym typeface="Symbol" charset="2"/>
              </a:rPr>
              <a:t>with</a:t>
            </a:r>
            <a:br>
              <a:rPr lang="en-US">
                <a:solidFill>
                  <a:schemeClr val="tx1"/>
                </a:solidFill>
                <a:sym typeface="Symbol" charset="2"/>
              </a:rPr>
            </a:br>
            <a:r>
              <a:rPr lang="en-US">
                <a:solidFill>
                  <a:schemeClr val="tx1"/>
                </a:solidFill>
                <a:sym typeface="Symbol" charset="2"/>
              </a:rPr>
              <a:t>		</a:t>
            </a:r>
            <a:r>
              <a:rPr lang="en-US">
                <a:latin typeface="Arial" charset="0"/>
                <a:sym typeface="Symbol" charset="2"/>
              </a:rPr>
              <a:t>A</a:t>
            </a:r>
            <a:r>
              <a:rPr lang="en-US">
                <a:sym typeface="Symbol" charset="2"/>
              </a:rPr>
              <a:t> </a:t>
            </a:r>
            <a:r>
              <a:rPr lang="en-US">
                <a:solidFill>
                  <a:schemeClr val="tx1"/>
                </a:solidFill>
                <a:sym typeface="Symbol" charset="2"/>
              </a:rPr>
              <a:t> N</a:t>
            </a:r>
            <a:r>
              <a:rPr lang="en-US">
                <a:latin typeface="Arial" charset="0"/>
              </a:rPr>
              <a:t>A</a:t>
            </a:r>
            <a:r>
              <a:rPr lang="en-US" sz="2400">
                <a:solidFill>
                  <a:schemeClr val="tx1"/>
                </a:solidFill>
                <a:sym typeface="Symbol" charset="2"/>
              </a:rPr>
              <a:t>´</a:t>
            </a:r>
            <a:r>
              <a:rPr lang="en-US"/>
              <a:t> </a:t>
            </a:r>
            <a:br>
              <a:rPr lang="en-US"/>
            </a:br>
            <a:r>
              <a:rPr lang="en-US"/>
              <a:t>		N </a:t>
            </a:r>
            <a:r>
              <a:rPr lang="en-US">
                <a:solidFill>
                  <a:schemeClr val="tx1"/>
                </a:solidFill>
                <a:sym typeface="Symbol" charset="2"/>
              </a:rPr>
              <a:t></a:t>
            </a:r>
            <a:r>
              <a:rPr lang="en-US"/>
              <a:t> </a:t>
            </a:r>
            <a:r>
              <a:rPr lang="en-US">
                <a:solidFill>
                  <a:schemeClr val="tx1"/>
                </a:solidFill>
                <a:sym typeface="Symbol" charset="2"/>
              </a:rPr>
              <a:t>β  …  γ</a:t>
            </a:r>
            <a:br>
              <a:rPr lang="en-US">
                <a:solidFill>
                  <a:schemeClr val="tx1"/>
                </a:solidFill>
                <a:sym typeface="Symbol" charset="2"/>
              </a:rPr>
            </a:br>
            <a:r>
              <a:rPr lang="en-US">
                <a:solidFill>
                  <a:schemeClr val="tx1"/>
                </a:solidFill>
                <a:sym typeface="Symbol" charset="2"/>
              </a:rPr>
              <a:t>		</a:t>
            </a:r>
            <a:r>
              <a:rPr lang="en-US">
                <a:latin typeface="Arial" charset="0"/>
                <a:sym typeface="Symbol" charset="2"/>
              </a:rPr>
              <a:t>A</a:t>
            </a:r>
            <a:r>
              <a:rPr lang="en-US" sz="2400">
                <a:solidFill>
                  <a:schemeClr val="tx1"/>
                </a:solidFill>
                <a:sym typeface="Symbol" charset="2"/>
              </a:rPr>
              <a:t>´</a:t>
            </a:r>
            <a:r>
              <a:rPr lang="en-US">
                <a:sym typeface="Symbol" charset="2"/>
              </a:rPr>
              <a:t> </a:t>
            </a:r>
            <a:r>
              <a:rPr lang="en-US">
                <a:solidFill>
                  <a:schemeClr val="tx1"/>
                </a:solidFill>
                <a:sym typeface="Symbol" charset="2"/>
              </a:rPr>
              <a:t> </a:t>
            </a:r>
            <a:r>
              <a:rPr lang="en-US">
                <a:latin typeface="Arial" charset="0"/>
              </a:rPr>
              <a:t>αA</a:t>
            </a:r>
            <a:r>
              <a:rPr lang="en-US" sz="2400">
                <a:solidFill>
                  <a:schemeClr val="tx1"/>
                </a:solidFill>
                <a:sym typeface="Symbol" charset="2"/>
              </a:rPr>
              <a:t>´</a:t>
            </a:r>
            <a:r>
              <a:rPr lang="en-US">
                <a:solidFill>
                  <a:schemeClr val="tx1"/>
                </a:solidFill>
                <a:sym typeface="Symbol" charset="2"/>
              </a:rPr>
              <a:t>  </a:t>
            </a:r>
            <a:r>
              <a:rPr lang="en-US">
                <a:sym typeface="Symbol" charset="2"/>
              </a:rPr>
              <a:t>ε</a:t>
            </a:r>
            <a:r>
              <a:rPr lang="en-US"/>
              <a:t/>
            </a:r>
            <a:br>
              <a:rPr lang="en-US"/>
            </a:br>
            <a:r>
              <a:rPr lang="en-US"/>
              <a:t>where N and A</a:t>
            </a:r>
            <a:r>
              <a:rPr lang="en-US" sz="2400">
                <a:solidFill>
                  <a:schemeClr val="tx1"/>
                </a:solidFill>
                <a:sym typeface="Symbol" charset="2"/>
              </a:rPr>
              <a:t>´</a:t>
            </a:r>
            <a:r>
              <a:rPr lang="en-US"/>
              <a:t> are fresh</a:t>
            </a:r>
            <a:endParaRPr lang="en-US">
              <a:sym typeface="Symbol" charset="2"/>
            </a:endParaRPr>
          </a:p>
          <a:p>
            <a:pPr lvl="1" eaLnBrk="1" hangingPunct="1"/>
            <a:r>
              <a:rPr lang="en-US">
                <a:sym typeface="Symbol" charset="2"/>
              </a:rPr>
              <a:t>Repeat until there are no left-recursive productions. </a:t>
            </a:r>
          </a:p>
        </p:txBody>
      </p:sp>
      <p:sp>
        <p:nvSpPr>
          <p:cNvPr id="83973" name="Slide Number Placeholder 5"/>
          <p:cNvSpPr>
            <a:spLocks noGrp="1"/>
          </p:cNvSpPr>
          <p:nvPr>
            <p:ph type="sldNum" sz="quarter" idx="12"/>
          </p:nvPr>
        </p:nvSpPr>
        <p:spPr>
          <a:noFill/>
        </p:spPr>
        <p:txBody>
          <a:bodyPr/>
          <a:lstStyle/>
          <a:p>
            <a:fld id="{9F7D7FE8-477A-004A-9F94-14029F73702B}" type="slidenum">
              <a:rPr lang="de-CH" smtClean="0"/>
              <a:pPr/>
              <a:t>41</a:t>
            </a:fld>
            <a:endParaRPr lang="de-CH" sz="1400" smtClean="0">
              <a:solidFill>
                <a:srgbClr val="7E7E7E"/>
              </a:solidFill>
              <a:latin typeface="Times" charset="0"/>
            </a:endParaRPr>
          </a:p>
        </p:txBody>
      </p:sp>
      <p:sp>
        <p:nvSpPr>
          <p:cNvPr id="83974"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p:spPr>
        <p:txBody>
          <a:bodyPr/>
          <a:lstStyle/>
          <a:p>
            <a:r>
              <a:rPr lang="en-US" smtClean="0"/>
              <a:t>Parsing</a:t>
            </a:r>
            <a:endParaRPr lang="de-CH" smtClean="0"/>
          </a:p>
        </p:txBody>
      </p:sp>
      <p:sp>
        <p:nvSpPr>
          <p:cNvPr id="8499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Generality</a:t>
            </a:r>
          </a:p>
        </p:txBody>
      </p:sp>
      <p:sp>
        <p:nvSpPr>
          <p:cNvPr id="84996" name="Rectangle 3"/>
          <p:cNvSpPr>
            <a:spLocks noGrp="1" noChangeArrowheads="1"/>
          </p:cNvSpPr>
          <p:nvPr>
            <p:ph type="body" idx="1"/>
          </p:nvPr>
        </p:nvSpPr>
        <p:spPr/>
        <p:txBody>
          <a:bodyPr/>
          <a:lstStyle/>
          <a:p>
            <a:pPr eaLnBrk="1" hangingPunct="1"/>
            <a:r>
              <a:rPr lang="en-US" sz="2000" b="1" i="1" dirty="0">
                <a:ea typeface="ＭＳ Ｐゴシック" charset="-128"/>
                <a:cs typeface="ＭＳ Ｐゴシック" charset="-128"/>
              </a:rPr>
              <a:t>Question: </a:t>
            </a:r>
          </a:p>
          <a:p>
            <a:pPr lvl="1" eaLnBrk="1" hangingPunct="1"/>
            <a:r>
              <a:rPr lang="en-US" sz="1800" dirty="0"/>
              <a:t>By </a:t>
            </a:r>
            <a:r>
              <a:rPr lang="en-US" sz="1800" i="1" dirty="0">
                <a:solidFill>
                  <a:srgbClr val="7E0007"/>
                </a:solidFill>
              </a:rPr>
              <a:t>left</a:t>
            </a:r>
            <a:r>
              <a:rPr lang="en-US" sz="1800" dirty="0">
                <a:solidFill>
                  <a:srgbClr val="7E0007"/>
                </a:solidFill>
              </a:rPr>
              <a:t> </a:t>
            </a:r>
            <a:r>
              <a:rPr lang="en-US" sz="1800" i="1" dirty="0">
                <a:solidFill>
                  <a:srgbClr val="7E0007"/>
                </a:solidFill>
              </a:rPr>
              <a:t>factoring</a:t>
            </a:r>
            <a:r>
              <a:rPr lang="en-US" sz="1800" dirty="0"/>
              <a:t> and </a:t>
            </a:r>
            <a:r>
              <a:rPr lang="en-US" sz="1800" i="1" dirty="0">
                <a:solidFill>
                  <a:srgbClr val="7E0007"/>
                </a:solidFill>
              </a:rPr>
              <a:t>eliminating</a:t>
            </a:r>
            <a:r>
              <a:rPr lang="en-US" sz="1800" dirty="0">
                <a:solidFill>
                  <a:srgbClr val="7E0007"/>
                </a:solidFill>
              </a:rPr>
              <a:t> </a:t>
            </a:r>
            <a:r>
              <a:rPr lang="en-US" sz="1800" i="1" dirty="0">
                <a:solidFill>
                  <a:srgbClr val="7E0007"/>
                </a:solidFill>
              </a:rPr>
              <a:t>left-recursion</a:t>
            </a:r>
            <a:r>
              <a:rPr lang="en-US" sz="1800" dirty="0"/>
              <a:t>, can we transform an arbitrary context-free grammar to a form where it can be </a:t>
            </a:r>
            <a:r>
              <a:rPr lang="en-US" sz="1800" dirty="0" err="1"/>
              <a:t>predictively</a:t>
            </a:r>
            <a:r>
              <a:rPr lang="en-US" sz="1800" dirty="0"/>
              <a:t> parsed with a single token look-ahead? </a:t>
            </a:r>
          </a:p>
          <a:p>
            <a:pPr eaLnBrk="1" hangingPunct="1"/>
            <a:r>
              <a:rPr lang="en-US" sz="2000" b="1" i="1" dirty="0">
                <a:ea typeface="ＭＳ Ｐゴシック" charset="-128"/>
                <a:cs typeface="ＭＳ Ｐゴシック" charset="-128"/>
              </a:rPr>
              <a:t>Answer:</a:t>
            </a:r>
          </a:p>
          <a:p>
            <a:pPr lvl="1" eaLnBrk="1" hangingPunct="1"/>
            <a:r>
              <a:rPr lang="en-US" sz="1800" dirty="0"/>
              <a:t>Given a context-free grammar that doesn</a:t>
            </a:r>
            <a:r>
              <a:rPr lang="en-US" sz="1800" dirty="0">
                <a:ea typeface="ヒラギノ角ゴ ProN W3" charset="-128"/>
                <a:cs typeface="ヒラギノ角ゴ ProN W3" charset="-128"/>
              </a:rPr>
              <a:t>’t</a:t>
            </a:r>
            <a:r>
              <a:rPr lang="en-US" sz="1800" dirty="0"/>
              <a:t> meet our conditions, it is </a:t>
            </a:r>
            <a:r>
              <a:rPr lang="en-US" sz="1800" i="1" dirty="0" err="1">
                <a:solidFill>
                  <a:srgbClr val="7E0007"/>
                </a:solidFill>
              </a:rPr>
              <a:t>undecidable</a:t>
            </a:r>
            <a:r>
              <a:rPr lang="en-US" sz="1800" i="1" dirty="0">
                <a:solidFill>
                  <a:srgbClr val="7E0007"/>
                </a:solidFill>
              </a:rPr>
              <a:t> </a:t>
            </a:r>
            <a:r>
              <a:rPr lang="en-US" sz="1800" dirty="0"/>
              <a:t>whether an equivalent grammar exists that does meet our conditions. </a:t>
            </a:r>
          </a:p>
          <a:p>
            <a:pPr eaLnBrk="1" hangingPunct="1"/>
            <a:r>
              <a:rPr lang="en-US" sz="2000" dirty="0">
                <a:ea typeface="ＭＳ Ｐゴシック" charset="-128"/>
                <a:cs typeface="ＭＳ Ｐゴシック" charset="-128"/>
              </a:rPr>
              <a:t>Many context-free languages do not have such a grammar:</a:t>
            </a:r>
          </a:p>
          <a:p>
            <a:pPr algn="ctr">
              <a:lnSpc>
                <a:spcPct val="100000"/>
              </a:lnSpc>
              <a:spcBef>
                <a:spcPct val="0"/>
              </a:spcBef>
              <a:buClrTx/>
              <a:buSzTx/>
              <a:buFontTx/>
              <a:buNone/>
            </a:pPr>
            <a:endParaRPr lang="en-US" sz="2000" dirty="0">
              <a:solidFill>
                <a:schemeClr val="tx1"/>
              </a:solidFill>
              <a:ea typeface="ＭＳ Ｐゴシック" charset="-128"/>
              <a:cs typeface="ＭＳ Ｐゴシック" charset="-128"/>
              <a:sym typeface="Symbol" charset="2"/>
            </a:endParaRPr>
          </a:p>
          <a:p>
            <a:pPr algn="ctr">
              <a:lnSpc>
                <a:spcPct val="100000"/>
              </a:lnSpc>
              <a:spcBef>
                <a:spcPct val="0"/>
              </a:spcBef>
              <a:buClrTx/>
              <a:buSzTx/>
              <a:buFontTx/>
              <a:buNone/>
            </a:pPr>
            <a:r>
              <a:rPr lang="en-US" sz="2000" dirty="0">
                <a:solidFill>
                  <a:schemeClr val="tx1"/>
                </a:solidFill>
                <a:ea typeface="ＭＳ Ｐゴシック" charset="-128"/>
                <a:cs typeface="ＭＳ Ｐゴシック" charset="-128"/>
                <a:sym typeface="Symbol" charset="2"/>
              </a:rPr>
              <a:t>{a</a:t>
            </a:r>
            <a:r>
              <a:rPr lang="en-US" sz="2000" baseline="30000" dirty="0">
                <a:solidFill>
                  <a:schemeClr val="tx1"/>
                </a:solidFill>
                <a:ea typeface="ＭＳ Ｐゴシック" charset="-128"/>
                <a:cs typeface="ＭＳ Ｐゴシック" charset="-128"/>
                <a:sym typeface="Symbol" charset="2"/>
              </a:rPr>
              <a:t>n</a:t>
            </a:r>
            <a:r>
              <a:rPr lang="en-US" sz="2000" dirty="0">
                <a:solidFill>
                  <a:schemeClr val="tx1"/>
                </a:solidFill>
                <a:ea typeface="ＭＳ Ｐゴシック" charset="-128"/>
                <a:cs typeface="ＭＳ Ｐゴシック" charset="-128"/>
                <a:sym typeface="Symbol" charset="2"/>
              </a:rPr>
              <a:t>0b</a:t>
            </a:r>
            <a:r>
              <a:rPr lang="en-US" sz="2000" baseline="30000" dirty="0">
                <a:solidFill>
                  <a:schemeClr val="tx1"/>
                </a:solidFill>
                <a:ea typeface="ＭＳ Ｐゴシック" charset="-128"/>
                <a:cs typeface="ＭＳ Ｐゴシック" charset="-128"/>
                <a:sym typeface="Symbol" charset="2"/>
              </a:rPr>
              <a:t>n</a:t>
            </a:r>
            <a:r>
              <a:rPr lang="en-US" sz="2000" dirty="0">
                <a:solidFill>
                  <a:schemeClr val="tx1"/>
                </a:solidFill>
                <a:ea typeface="ＭＳ Ｐゴシック" charset="-128"/>
                <a:cs typeface="ＭＳ Ｐゴシック" charset="-128"/>
                <a:sym typeface="Symbol" charset="2"/>
              </a:rPr>
              <a:t> </a:t>
            </a:r>
            <a:r>
              <a:rPr lang="en-US" sz="2000" dirty="0" err="1">
                <a:solidFill>
                  <a:schemeClr val="tx1"/>
                </a:solidFill>
                <a:ea typeface="ＭＳ Ｐゴシック" charset="-128"/>
                <a:cs typeface="ＭＳ Ｐゴシック" charset="-128"/>
                <a:sym typeface="Symbol" charset="2"/>
              </a:rPr>
              <a:t></a:t>
            </a:r>
            <a:r>
              <a:rPr lang="en-US" sz="2000" dirty="0">
                <a:solidFill>
                  <a:schemeClr val="tx1"/>
                </a:solidFill>
                <a:ea typeface="ＭＳ Ｐゴシック" charset="-128"/>
                <a:cs typeface="ＭＳ Ｐゴシック" charset="-128"/>
                <a:sym typeface="Symbol" charset="2"/>
              </a:rPr>
              <a:t> </a:t>
            </a:r>
            <a:r>
              <a:rPr lang="en-US" sz="2000" dirty="0" err="1">
                <a:solidFill>
                  <a:schemeClr val="tx1"/>
                </a:solidFill>
                <a:ea typeface="ＭＳ Ｐゴシック" charset="-128"/>
                <a:cs typeface="ＭＳ Ｐゴシック" charset="-128"/>
                <a:sym typeface="Symbol" charset="2"/>
              </a:rPr>
              <a:t>n</a:t>
            </a:r>
            <a:r>
              <a:rPr lang="en-US" sz="2000" dirty="0">
                <a:solidFill>
                  <a:schemeClr val="tx1"/>
                </a:solidFill>
                <a:ea typeface="ＭＳ Ｐゴシック" charset="-128"/>
                <a:cs typeface="ＭＳ Ｐゴシック" charset="-128"/>
                <a:sym typeface="Symbol" charset="2"/>
              </a:rPr>
              <a:t>&gt;1 } </a:t>
            </a:r>
            <a:r>
              <a:rPr lang="en-US" dirty="0" err="1">
                <a:solidFill>
                  <a:schemeClr val="tx1"/>
                </a:solidFill>
                <a:ea typeface="ＭＳ Ｐゴシック" charset="-128"/>
                <a:cs typeface="ＭＳ Ｐゴシック" charset="-128"/>
                <a:sym typeface="Symbol" charset="2"/>
              </a:rPr>
              <a:t></a:t>
            </a:r>
            <a:r>
              <a:rPr lang="en-US" dirty="0">
                <a:solidFill>
                  <a:schemeClr val="tx1"/>
                </a:solidFill>
                <a:ea typeface="ＭＳ Ｐゴシック" charset="-128"/>
                <a:cs typeface="ＭＳ Ｐゴシック" charset="-128"/>
                <a:sym typeface="Symbol" charset="2"/>
              </a:rPr>
              <a:t> </a:t>
            </a:r>
            <a:r>
              <a:rPr lang="en-US" sz="2000" dirty="0">
                <a:solidFill>
                  <a:schemeClr val="tx1"/>
                </a:solidFill>
                <a:ea typeface="ＭＳ Ｐゴシック" charset="-128"/>
                <a:cs typeface="ＭＳ Ｐゴシック" charset="-128"/>
                <a:sym typeface="Symbol" charset="2"/>
              </a:rPr>
              <a:t>{a</a:t>
            </a:r>
            <a:r>
              <a:rPr lang="en-US" sz="2000" baseline="30000" dirty="0">
                <a:solidFill>
                  <a:schemeClr val="tx1"/>
                </a:solidFill>
                <a:ea typeface="ＭＳ Ｐゴシック" charset="-128"/>
                <a:cs typeface="ＭＳ Ｐゴシック" charset="-128"/>
                <a:sym typeface="Symbol" charset="2"/>
              </a:rPr>
              <a:t>n</a:t>
            </a:r>
            <a:r>
              <a:rPr lang="en-US" sz="2000" dirty="0">
                <a:solidFill>
                  <a:schemeClr val="tx1"/>
                </a:solidFill>
                <a:ea typeface="ＭＳ Ｐゴシック" charset="-128"/>
                <a:cs typeface="ＭＳ Ｐゴシック" charset="-128"/>
                <a:sym typeface="Symbol" charset="2"/>
              </a:rPr>
              <a:t>1b</a:t>
            </a:r>
            <a:r>
              <a:rPr lang="en-US" sz="2000" baseline="30000" dirty="0">
                <a:solidFill>
                  <a:schemeClr val="tx1"/>
                </a:solidFill>
                <a:ea typeface="ＭＳ Ｐゴシック" charset="-128"/>
                <a:cs typeface="ＭＳ Ｐゴシック" charset="-128"/>
                <a:sym typeface="Symbol" charset="2"/>
              </a:rPr>
              <a:t>2n</a:t>
            </a:r>
            <a:r>
              <a:rPr lang="en-US" sz="2000" dirty="0">
                <a:solidFill>
                  <a:schemeClr val="tx1"/>
                </a:solidFill>
                <a:ea typeface="ＭＳ Ｐゴシック" charset="-128"/>
                <a:cs typeface="ＭＳ Ｐゴシック" charset="-128"/>
                <a:sym typeface="Symbol" charset="2"/>
              </a:rPr>
              <a:t> </a:t>
            </a:r>
            <a:r>
              <a:rPr lang="en-US" sz="2000" dirty="0" err="1">
                <a:solidFill>
                  <a:schemeClr val="tx1"/>
                </a:solidFill>
                <a:ea typeface="ＭＳ Ｐゴシック" charset="-128"/>
                <a:cs typeface="ＭＳ Ｐゴシック" charset="-128"/>
                <a:sym typeface="Symbol" charset="2"/>
              </a:rPr>
              <a:t></a:t>
            </a:r>
            <a:r>
              <a:rPr lang="en-US" sz="2000" dirty="0">
                <a:solidFill>
                  <a:schemeClr val="tx1"/>
                </a:solidFill>
                <a:ea typeface="ＭＳ Ｐゴシック" charset="-128"/>
                <a:cs typeface="ＭＳ Ｐゴシック" charset="-128"/>
                <a:sym typeface="Symbol" charset="2"/>
              </a:rPr>
              <a:t> </a:t>
            </a:r>
            <a:r>
              <a:rPr lang="en-US" sz="2000" dirty="0" err="1">
                <a:solidFill>
                  <a:schemeClr val="tx1"/>
                </a:solidFill>
                <a:ea typeface="ＭＳ Ｐゴシック" charset="-128"/>
                <a:cs typeface="ＭＳ Ｐゴシック" charset="-128"/>
                <a:sym typeface="Symbol" charset="2"/>
              </a:rPr>
              <a:t>n</a:t>
            </a:r>
            <a:r>
              <a:rPr lang="en-US" sz="2000" dirty="0">
                <a:solidFill>
                  <a:schemeClr val="tx1"/>
                </a:solidFill>
                <a:ea typeface="ＭＳ Ｐゴシック" charset="-128"/>
                <a:cs typeface="ＭＳ Ｐゴシック" charset="-128"/>
                <a:sym typeface="Symbol" charset="2"/>
              </a:rPr>
              <a:t> ≥ 1 }</a:t>
            </a:r>
          </a:p>
          <a:p>
            <a:pPr algn="ctr">
              <a:lnSpc>
                <a:spcPct val="100000"/>
              </a:lnSpc>
              <a:spcBef>
                <a:spcPct val="0"/>
              </a:spcBef>
              <a:buClrTx/>
              <a:buSzTx/>
              <a:buFontTx/>
              <a:buNone/>
            </a:pPr>
            <a:endParaRPr lang="en-US" dirty="0">
              <a:solidFill>
                <a:schemeClr val="tx1"/>
              </a:solidFill>
              <a:ea typeface="ＭＳ Ｐゴシック" charset="-128"/>
              <a:cs typeface="ＭＳ Ｐゴシック" charset="-128"/>
              <a:sym typeface="Symbol" charset="2"/>
            </a:endParaRPr>
          </a:p>
          <a:p>
            <a:pPr eaLnBrk="1" hangingPunct="1"/>
            <a:r>
              <a:rPr lang="en-US" sz="2000" dirty="0">
                <a:ea typeface="ＭＳ Ｐゴシック" charset="-128"/>
                <a:cs typeface="ＭＳ Ｐゴシック" charset="-128"/>
              </a:rPr>
              <a:t>Must look past an arbitrary number of </a:t>
            </a:r>
            <a:r>
              <a:rPr lang="en-US" sz="2000" i="1" dirty="0" err="1">
                <a:latin typeface="Arial" charset="0"/>
                <a:ea typeface="ＭＳ Ｐゴシック" charset="-128"/>
                <a:cs typeface="ＭＳ Ｐゴシック" charset="-128"/>
              </a:rPr>
              <a:t>a</a:t>
            </a:r>
            <a:r>
              <a:rPr lang="en-US" sz="2000" dirty="0" err="1">
                <a:ea typeface="ヒラギノ角ゴ ProN W3" charset="-128"/>
                <a:cs typeface="ヒラギノ角ゴ ProN W3" charset="-128"/>
              </a:rPr>
              <a:t>’s</a:t>
            </a:r>
            <a:r>
              <a:rPr lang="en-US" sz="2000" dirty="0">
                <a:ea typeface="ヒラギノ角ゴ ProN W3" charset="-128"/>
                <a:cs typeface="ヒラギノ角ゴ ProN W3" charset="-128"/>
              </a:rPr>
              <a:t> </a:t>
            </a:r>
            <a:r>
              <a:rPr lang="en-US" sz="2000" dirty="0">
                <a:ea typeface="ＭＳ Ｐゴシック" charset="-128"/>
                <a:cs typeface="ＭＳ Ｐゴシック" charset="-128"/>
              </a:rPr>
              <a:t>to discover the </a:t>
            </a:r>
            <a:r>
              <a:rPr lang="en-US" sz="2000" dirty="0">
                <a:latin typeface="Arial" charset="0"/>
                <a:ea typeface="ＭＳ Ｐゴシック" charset="-128"/>
                <a:cs typeface="ＭＳ Ｐゴシック" charset="-128"/>
              </a:rPr>
              <a:t>0</a:t>
            </a:r>
            <a:r>
              <a:rPr lang="en-US" sz="2000" dirty="0">
                <a:ea typeface="ＭＳ Ｐゴシック" charset="-128"/>
                <a:cs typeface="ＭＳ Ｐゴシック" charset="-128"/>
              </a:rPr>
              <a:t> or the </a:t>
            </a:r>
            <a:r>
              <a:rPr lang="en-US" sz="2000" dirty="0">
                <a:latin typeface="Arial" charset="0"/>
                <a:ea typeface="ＭＳ Ｐゴシック" charset="-128"/>
                <a:cs typeface="ＭＳ Ｐゴシック" charset="-128"/>
              </a:rPr>
              <a:t>1</a:t>
            </a:r>
            <a:r>
              <a:rPr lang="en-US" sz="2000" dirty="0">
                <a:ea typeface="ＭＳ Ｐゴシック" charset="-128"/>
                <a:cs typeface="ＭＳ Ｐゴシック" charset="-128"/>
              </a:rPr>
              <a:t> and so determine the derivation. </a:t>
            </a:r>
          </a:p>
        </p:txBody>
      </p:sp>
      <p:sp>
        <p:nvSpPr>
          <p:cNvPr id="84997" name="Slide Number Placeholder 5"/>
          <p:cNvSpPr>
            <a:spLocks noGrp="1"/>
          </p:cNvSpPr>
          <p:nvPr>
            <p:ph type="sldNum" sz="quarter" idx="12"/>
          </p:nvPr>
        </p:nvSpPr>
        <p:spPr>
          <a:noFill/>
        </p:spPr>
        <p:txBody>
          <a:bodyPr/>
          <a:lstStyle/>
          <a:p>
            <a:fld id="{D3325727-EC83-6D4C-A374-0C7AE8959B1B}" type="slidenum">
              <a:rPr lang="de-CH" smtClean="0"/>
              <a:pPr/>
              <a:t>42</a:t>
            </a:fld>
            <a:endParaRPr lang="de-CH" sz="1400" smtClean="0">
              <a:solidFill>
                <a:srgbClr val="7E7E7E"/>
              </a:solidFill>
              <a:latin typeface="Times" charset="0"/>
            </a:endParaRPr>
          </a:p>
        </p:txBody>
      </p:sp>
      <p:sp>
        <p:nvSpPr>
          <p:cNvPr id="84998"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p:spPr>
        <p:txBody>
          <a:bodyPr/>
          <a:lstStyle/>
          <a:p>
            <a:r>
              <a:rPr lang="en-US" smtClean="0"/>
              <a:t>Parsing</a:t>
            </a:r>
            <a:endParaRPr lang="de-CH" smtClean="0"/>
          </a:p>
        </p:txBody>
      </p:sp>
      <p:pic>
        <p:nvPicPr>
          <p:cNvPr id="86019"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86020"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86021" name="Rectangle 4"/>
          <p:cNvSpPr>
            <a:spLocks noGrp="1" noChangeArrowheads="1"/>
          </p:cNvSpPr>
          <p:nvPr>
            <p:ph type="body" idx="1"/>
          </p:nvPr>
        </p:nvSpPr>
        <p:spPr/>
        <p:txBody>
          <a:bodyPr/>
          <a:lstStyle/>
          <a:p>
            <a:pPr eaLnBrk="1" hangingPunct="1"/>
            <a:r>
              <a:rPr lang="en-US" sz="2000" smtClean="0">
                <a:solidFill>
                  <a:srgbClr val="C1DEFA"/>
                </a:solidFill>
                <a:ea typeface="ＭＳ Ｐゴシック" charset="-128"/>
                <a:cs typeface="ＭＳ Ｐゴシック" charset="-128"/>
              </a:rPr>
              <a:t>Context-free grammars</a:t>
            </a:r>
          </a:p>
          <a:p>
            <a:pPr eaLnBrk="1" hangingPunct="1"/>
            <a:r>
              <a:rPr lang="en-US" sz="2000" smtClean="0">
                <a:solidFill>
                  <a:srgbClr val="C1DEFA"/>
                </a:solidFill>
                <a:ea typeface="ＭＳ Ｐゴシック" charset="-128"/>
                <a:cs typeface="ＭＳ Ｐゴシック" charset="-128"/>
              </a:rPr>
              <a:t>Derivations and precedence</a:t>
            </a:r>
          </a:p>
          <a:p>
            <a:pPr eaLnBrk="1" hangingPunct="1"/>
            <a:r>
              <a:rPr lang="en-US" sz="2000" smtClean="0">
                <a:solidFill>
                  <a:srgbClr val="C1DEFA"/>
                </a:solidFill>
                <a:ea typeface="ＭＳ Ｐゴシック" charset="-128"/>
                <a:cs typeface="ＭＳ Ｐゴシック" charset="-128"/>
              </a:rPr>
              <a:t>Top-down parsing</a:t>
            </a:r>
          </a:p>
          <a:p>
            <a:pPr eaLnBrk="1" hangingPunct="1"/>
            <a:r>
              <a:rPr lang="en-US" sz="2000" smtClean="0">
                <a:solidFill>
                  <a:srgbClr val="C1DEFA"/>
                </a:solidFill>
                <a:ea typeface="ＭＳ Ｐゴシック" charset="-128"/>
                <a:cs typeface="ＭＳ Ｐゴシック" charset="-128"/>
              </a:rPr>
              <a:t>Left-recursion</a:t>
            </a:r>
          </a:p>
          <a:p>
            <a:pPr eaLnBrk="1" hangingPunct="1"/>
            <a:r>
              <a:rPr lang="en-US" sz="2000" smtClean="0">
                <a:solidFill>
                  <a:srgbClr val="C1DEFA"/>
                </a:solidFill>
                <a:ea typeface="ＭＳ Ｐゴシック" charset="-128"/>
                <a:cs typeface="ＭＳ Ｐゴシック" charset="-128"/>
              </a:rPr>
              <a:t>Look-ahead</a:t>
            </a:r>
          </a:p>
          <a:p>
            <a:pPr eaLnBrk="1" hangingPunct="1"/>
            <a:r>
              <a:rPr lang="en-US" sz="2000" b="1" smtClean="0">
                <a:ea typeface="ＭＳ Ｐゴシック" charset="-128"/>
                <a:cs typeface="ＭＳ Ｐゴシック" charset="-128"/>
              </a:rPr>
              <a:t>Table-driven parsing</a:t>
            </a:r>
          </a:p>
        </p:txBody>
      </p:sp>
      <p:sp>
        <p:nvSpPr>
          <p:cNvPr id="86022" name="Slide Number Placeholder 6"/>
          <p:cNvSpPr>
            <a:spLocks noGrp="1"/>
          </p:cNvSpPr>
          <p:nvPr>
            <p:ph type="sldNum" sz="quarter" idx="12"/>
          </p:nvPr>
        </p:nvSpPr>
        <p:spPr>
          <a:noFill/>
        </p:spPr>
        <p:txBody>
          <a:bodyPr/>
          <a:lstStyle/>
          <a:p>
            <a:fld id="{145C8027-E7A9-C545-88A8-F1F9C80137D5}" type="slidenum">
              <a:rPr lang="de-CH" smtClean="0"/>
              <a:pPr/>
              <a:t>43</a:t>
            </a:fld>
            <a:endParaRPr lang="de-CH" sz="1400" smtClean="0">
              <a:solidFill>
                <a:srgbClr val="7E7E7E"/>
              </a:solidFill>
              <a:latin typeface="Times" charset="0"/>
            </a:endParaRPr>
          </a:p>
        </p:txBody>
      </p:sp>
      <p:sp>
        <p:nvSpPr>
          <p:cNvPr id="86023"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Footer Placeholder 3"/>
          <p:cNvSpPr>
            <a:spLocks noGrp="1"/>
          </p:cNvSpPr>
          <p:nvPr>
            <p:ph type="ftr" sz="quarter" idx="11"/>
          </p:nvPr>
        </p:nvSpPr>
        <p:spPr>
          <a:noFill/>
        </p:spPr>
        <p:txBody>
          <a:bodyPr/>
          <a:lstStyle/>
          <a:p>
            <a:r>
              <a:rPr lang="en-US" smtClean="0"/>
              <a:t>Parsing</a:t>
            </a:r>
            <a:endParaRPr lang="de-CH" smtClean="0"/>
          </a:p>
        </p:txBody>
      </p:sp>
      <p:sp>
        <p:nvSpPr>
          <p:cNvPr id="8806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Recursive</a:t>
            </a:r>
            <a:r>
              <a:rPr lang="en-US" b="0">
                <a:ea typeface="ＭＳ Ｐゴシック" charset="-128"/>
                <a:cs typeface="ＭＳ Ｐゴシック" charset="-128"/>
              </a:rPr>
              <a:t> </a:t>
            </a:r>
            <a:r>
              <a:rPr lang="en-US">
                <a:ea typeface="ＭＳ Ｐゴシック" charset="-128"/>
                <a:cs typeface="ＭＳ Ｐゴシック" charset="-128"/>
              </a:rPr>
              <a:t>descent</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88068" name="Rectangle 4"/>
          <p:cNvSpPr>
            <a:spLocks noChangeArrowheads="1"/>
          </p:cNvSpPr>
          <p:nvPr/>
        </p:nvSpPr>
        <p:spPr bwMode="auto">
          <a:xfrm>
            <a:off x="762000" y="1600200"/>
            <a:ext cx="7543800" cy="701675"/>
          </a:xfrm>
          <a:prstGeom prst="rect">
            <a:avLst/>
          </a:prstGeom>
          <a:solidFill>
            <a:srgbClr val="F5F399"/>
          </a:solidFill>
          <a:ln w="9525">
            <a:noFill/>
            <a:miter lim="800000"/>
            <a:headEnd/>
            <a:tailEnd/>
          </a:ln>
        </p:spPr>
        <p:txBody>
          <a:bodyPr>
            <a:prstTxWarp prst="textNoShape">
              <a:avLst/>
            </a:prstTxWarp>
            <a:spAutoFit/>
          </a:bodyPr>
          <a:lstStyle/>
          <a:p>
            <a:r>
              <a:rPr lang="en-US" sz="2000" i="1"/>
              <a:t>Now, we can produce a simple recursive descent parser from the (right- associative) grammar. </a:t>
            </a:r>
          </a:p>
        </p:txBody>
      </p:sp>
      <p:pic>
        <p:nvPicPr>
          <p:cNvPr id="88069" name="Picture 8" descr="untitled"/>
          <p:cNvPicPr>
            <a:picLocks noChangeAspect="1" noChangeArrowheads="1"/>
          </p:cNvPicPr>
          <p:nvPr/>
        </p:nvPicPr>
        <p:blipFill>
          <a:blip r:embed="rId2"/>
          <a:srcRect/>
          <a:stretch>
            <a:fillRect/>
          </a:stretch>
        </p:blipFill>
        <p:spPr bwMode="auto">
          <a:xfrm>
            <a:off x="762000" y="2360613"/>
            <a:ext cx="7315200" cy="4192587"/>
          </a:xfrm>
          <a:prstGeom prst="rect">
            <a:avLst/>
          </a:prstGeom>
          <a:noFill/>
          <a:ln w="9525">
            <a:noFill/>
            <a:miter lim="800000"/>
            <a:headEnd/>
            <a:tailEnd/>
          </a:ln>
        </p:spPr>
      </p:pic>
      <p:sp>
        <p:nvSpPr>
          <p:cNvPr id="88070" name="Slide Number Placeholder 6"/>
          <p:cNvSpPr>
            <a:spLocks noGrp="1"/>
          </p:cNvSpPr>
          <p:nvPr>
            <p:ph type="sldNum" sz="quarter" idx="12"/>
          </p:nvPr>
        </p:nvSpPr>
        <p:spPr>
          <a:noFill/>
        </p:spPr>
        <p:txBody>
          <a:bodyPr/>
          <a:lstStyle/>
          <a:p>
            <a:fld id="{B61CF3DE-6EF7-2944-80F4-E55F27CCF2AA}" type="slidenum">
              <a:rPr lang="de-CH" smtClean="0"/>
              <a:pPr/>
              <a:t>44</a:t>
            </a:fld>
            <a:endParaRPr lang="de-CH" sz="1400" smtClean="0">
              <a:solidFill>
                <a:srgbClr val="7E7E7E"/>
              </a:solidFill>
              <a:latin typeface="Times" charset="0"/>
            </a:endParaRPr>
          </a:p>
        </p:txBody>
      </p:sp>
      <p:sp>
        <p:nvSpPr>
          <p:cNvPr id="88071"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p:spPr>
        <p:txBody>
          <a:bodyPr/>
          <a:lstStyle/>
          <a:p>
            <a:r>
              <a:rPr lang="en-US" smtClean="0"/>
              <a:t>Parsing</a:t>
            </a:r>
            <a:endParaRPr lang="de-CH" smtClean="0"/>
          </a:p>
        </p:txBody>
      </p:sp>
      <p:sp>
        <p:nvSpPr>
          <p:cNvPr id="8909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Building</a:t>
            </a:r>
            <a:r>
              <a:rPr lang="en-US" b="0">
                <a:ea typeface="ＭＳ Ｐゴシック" charset="-128"/>
                <a:cs typeface="ＭＳ Ｐゴシック" charset="-128"/>
              </a:rPr>
              <a:t> </a:t>
            </a:r>
            <a:r>
              <a:rPr lang="en-US">
                <a:ea typeface="ＭＳ Ｐゴシック" charset="-128"/>
                <a:cs typeface="ＭＳ Ｐゴシック" charset="-128"/>
              </a:rPr>
              <a:t>the</a:t>
            </a:r>
            <a:r>
              <a:rPr lang="en-US" b="0">
                <a:ea typeface="ＭＳ Ｐゴシック" charset="-128"/>
                <a:cs typeface="ＭＳ Ｐゴシック" charset="-128"/>
              </a:rPr>
              <a:t> </a:t>
            </a:r>
            <a:r>
              <a:rPr lang="en-US">
                <a:ea typeface="ＭＳ Ｐゴシック" charset="-128"/>
                <a:cs typeface="ＭＳ Ｐゴシック" charset="-128"/>
              </a:rPr>
              <a:t>tree</a:t>
            </a:r>
          </a:p>
        </p:txBody>
      </p:sp>
      <p:sp>
        <p:nvSpPr>
          <p:cNvPr id="89092" name="Rectangle 3"/>
          <p:cNvSpPr>
            <a:spLocks noGrp="1" noChangeArrowheads="1"/>
          </p:cNvSpPr>
          <p:nvPr>
            <p:ph type="body" idx="1"/>
          </p:nvPr>
        </p:nvSpPr>
        <p:spPr/>
        <p:txBody>
          <a:bodyPr/>
          <a:lstStyle/>
          <a:p>
            <a:pPr eaLnBrk="1" hangingPunct="1"/>
            <a:r>
              <a:rPr lang="en-US" i="1">
                <a:ea typeface="ＭＳ Ｐゴシック" charset="-128"/>
                <a:cs typeface="ＭＳ Ｐゴシック" charset="-128"/>
              </a:rPr>
              <a:t>One</a:t>
            </a:r>
            <a:r>
              <a:rPr lang="en-US">
                <a:ea typeface="ＭＳ Ｐゴシック" charset="-128"/>
                <a:cs typeface="ＭＳ Ｐゴシック" charset="-128"/>
              </a:rPr>
              <a:t> </a:t>
            </a:r>
            <a:r>
              <a:rPr lang="en-US" i="1">
                <a:ea typeface="ＭＳ Ｐゴシック" charset="-128"/>
                <a:cs typeface="ＭＳ Ｐゴシック" charset="-128"/>
              </a:rPr>
              <a:t>of</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key</a:t>
            </a:r>
            <a:r>
              <a:rPr lang="en-US">
                <a:ea typeface="ＭＳ Ｐゴシック" charset="-128"/>
                <a:cs typeface="ＭＳ Ｐゴシック" charset="-128"/>
              </a:rPr>
              <a:t> </a:t>
            </a:r>
            <a:r>
              <a:rPr lang="en-US" i="1">
                <a:ea typeface="ＭＳ Ｐゴシック" charset="-128"/>
                <a:cs typeface="ＭＳ Ｐゴシック" charset="-128"/>
              </a:rPr>
              <a:t>jobs</a:t>
            </a:r>
            <a:r>
              <a:rPr lang="en-US">
                <a:ea typeface="ＭＳ Ｐゴシック" charset="-128"/>
                <a:cs typeface="ＭＳ Ｐゴシック" charset="-128"/>
              </a:rPr>
              <a:t> </a:t>
            </a:r>
            <a:r>
              <a:rPr lang="en-US" i="1">
                <a:ea typeface="ＭＳ Ｐゴシック" charset="-128"/>
                <a:cs typeface="ＭＳ Ｐゴシック" charset="-128"/>
              </a:rPr>
              <a:t>of</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parser</a:t>
            </a:r>
            <a:r>
              <a:rPr lang="en-US">
                <a:ea typeface="ＭＳ Ｐゴシック" charset="-128"/>
                <a:cs typeface="ＭＳ Ｐゴシック" charset="-128"/>
              </a:rPr>
              <a:t> </a:t>
            </a:r>
            <a:r>
              <a:rPr lang="en-US" i="1">
                <a:ea typeface="ＭＳ Ｐゴシック" charset="-128"/>
                <a:cs typeface="ＭＳ Ｐゴシック" charset="-128"/>
              </a:rPr>
              <a:t>is</a:t>
            </a:r>
            <a:r>
              <a:rPr lang="en-US">
                <a:ea typeface="ＭＳ Ｐゴシック" charset="-128"/>
                <a:cs typeface="ＭＳ Ｐゴシック" charset="-128"/>
              </a:rPr>
              <a:t> </a:t>
            </a:r>
            <a:r>
              <a:rPr lang="en-US" i="1">
                <a:ea typeface="ＭＳ Ｐゴシック" charset="-128"/>
                <a:cs typeface="ＭＳ Ｐゴシック" charset="-128"/>
              </a:rPr>
              <a:t>to</a:t>
            </a:r>
            <a:r>
              <a:rPr lang="en-US">
                <a:ea typeface="ＭＳ Ｐゴシック" charset="-128"/>
                <a:cs typeface="ＭＳ Ｐゴシック" charset="-128"/>
              </a:rPr>
              <a:t> </a:t>
            </a:r>
            <a:r>
              <a:rPr lang="en-US" i="1">
                <a:ea typeface="ＭＳ Ｐゴシック" charset="-128"/>
                <a:cs typeface="ＭＳ Ｐゴシック" charset="-128"/>
              </a:rPr>
              <a:t>build</a:t>
            </a:r>
            <a:r>
              <a:rPr lang="en-US">
                <a:ea typeface="ＭＳ Ｐゴシック" charset="-128"/>
                <a:cs typeface="ＭＳ Ｐゴシック" charset="-128"/>
              </a:rPr>
              <a:t> </a:t>
            </a:r>
            <a:r>
              <a:rPr lang="en-US" i="1">
                <a:ea typeface="ＭＳ Ｐゴシック" charset="-128"/>
                <a:cs typeface="ＭＳ Ｐゴシック" charset="-128"/>
              </a:rPr>
              <a:t>an</a:t>
            </a:r>
            <a:r>
              <a:rPr lang="en-US">
                <a:ea typeface="ＭＳ Ｐゴシック" charset="-128"/>
                <a:cs typeface="ＭＳ Ｐゴシック" charset="-128"/>
              </a:rPr>
              <a:t> </a:t>
            </a:r>
            <a:r>
              <a:rPr lang="en-US" i="1">
                <a:ea typeface="ＭＳ Ｐゴシック" charset="-128"/>
                <a:cs typeface="ＭＳ Ｐゴシック" charset="-128"/>
              </a:rPr>
              <a:t>intermediate</a:t>
            </a:r>
            <a:r>
              <a:rPr lang="en-US">
                <a:ea typeface="ＭＳ Ｐゴシック" charset="-128"/>
                <a:cs typeface="ＭＳ Ｐゴシック" charset="-128"/>
              </a:rPr>
              <a:t> </a:t>
            </a:r>
            <a:r>
              <a:rPr lang="en-US" i="1">
                <a:ea typeface="ＭＳ Ｐゴシック" charset="-128"/>
                <a:cs typeface="ＭＳ Ｐゴシック" charset="-128"/>
              </a:rPr>
              <a:t>representation</a:t>
            </a:r>
            <a:r>
              <a:rPr lang="en-US">
                <a:ea typeface="ＭＳ Ｐゴシック" charset="-128"/>
                <a:cs typeface="ＭＳ Ｐゴシック" charset="-128"/>
              </a:rPr>
              <a:t> </a:t>
            </a:r>
            <a:r>
              <a:rPr lang="en-US" i="1">
                <a:ea typeface="ＭＳ Ｐゴシック" charset="-128"/>
                <a:cs typeface="ＭＳ Ｐゴシック" charset="-128"/>
              </a:rPr>
              <a:t>of</a:t>
            </a:r>
            <a:r>
              <a:rPr lang="en-US">
                <a:ea typeface="ＭＳ Ｐゴシック" charset="-128"/>
                <a:cs typeface="ＭＳ Ｐゴシック" charset="-128"/>
              </a:rPr>
              <a:t> </a:t>
            </a:r>
            <a:r>
              <a:rPr lang="en-US" i="1">
                <a:ea typeface="ＭＳ Ｐゴシック" charset="-128"/>
                <a:cs typeface="ＭＳ Ｐゴシック" charset="-128"/>
              </a:rPr>
              <a:t>the</a:t>
            </a:r>
            <a:r>
              <a:rPr lang="en-US">
                <a:ea typeface="ＭＳ Ｐゴシック" charset="-128"/>
                <a:cs typeface="ＭＳ Ｐゴシック" charset="-128"/>
              </a:rPr>
              <a:t> </a:t>
            </a:r>
            <a:r>
              <a:rPr lang="en-US" i="1">
                <a:ea typeface="ＭＳ Ｐゴシック" charset="-128"/>
                <a:cs typeface="ＭＳ Ｐゴシック" charset="-128"/>
              </a:rPr>
              <a:t>source</a:t>
            </a:r>
            <a:r>
              <a:rPr lang="en-US">
                <a:ea typeface="ＭＳ Ｐゴシック" charset="-128"/>
                <a:cs typeface="ＭＳ Ｐゴシック" charset="-128"/>
              </a:rPr>
              <a:t> </a:t>
            </a:r>
            <a:r>
              <a:rPr lang="en-US" i="1">
                <a:ea typeface="ＭＳ Ｐゴシック" charset="-128"/>
                <a:cs typeface="ＭＳ Ｐゴシック" charset="-128"/>
              </a:rPr>
              <a:t>code.</a:t>
            </a:r>
            <a:r>
              <a:rPr lang="en-US">
                <a:ea typeface="ＭＳ Ｐゴシック" charset="-128"/>
                <a:cs typeface="ＭＳ Ｐゴシック" charset="-128"/>
              </a:rPr>
              <a:t> </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To build an abstract syntax tree, we can simply insert code at the appropriate points:</a:t>
            </a:r>
          </a:p>
          <a:p>
            <a:pPr lvl="1" eaLnBrk="1" hangingPunct="1"/>
            <a:r>
              <a:rPr lang="en-US"/>
              <a:t>factor() can stack nodes </a:t>
            </a:r>
            <a:r>
              <a:rPr lang="en-US">
                <a:latin typeface="Courier" charset="0"/>
              </a:rPr>
              <a:t>id</a:t>
            </a:r>
            <a:r>
              <a:rPr lang="en-US"/>
              <a:t>, </a:t>
            </a:r>
            <a:r>
              <a:rPr lang="en-US">
                <a:latin typeface="Courier" charset="0"/>
              </a:rPr>
              <a:t>num</a:t>
            </a:r>
            <a:endParaRPr lang="en-US"/>
          </a:p>
          <a:p>
            <a:pPr lvl="1" eaLnBrk="1" hangingPunct="1"/>
            <a:r>
              <a:rPr lang="en-US"/>
              <a:t>term_prime() can stack nodes </a:t>
            </a:r>
            <a:r>
              <a:rPr lang="en-US">
                <a:latin typeface="Courier" charset="0"/>
              </a:rPr>
              <a:t>*</a:t>
            </a:r>
            <a:r>
              <a:rPr lang="en-US"/>
              <a:t>, </a:t>
            </a:r>
            <a:r>
              <a:rPr lang="en-US">
                <a:latin typeface="Courier" charset="0"/>
              </a:rPr>
              <a:t>/</a:t>
            </a:r>
            <a:endParaRPr lang="en-US"/>
          </a:p>
          <a:p>
            <a:pPr lvl="1" eaLnBrk="1" hangingPunct="1"/>
            <a:r>
              <a:rPr lang="en-US"/>
              <a:t>term() can pop 3, build and push subtree</a:t>
            </a:r>
          </a:p>
          <a:p>
            <a:pPr lvl="1" eaLnBrk="1" hangingPunct="1"/>
            <a:r>
              <a:rPr lang="en-US"/>
              <a:t>expr_prime() can stack nodes </a:t>
            </a:r>
            <a:r>
              <a:rPr lang="en-US">
                <a:latin typeface="Courier" charset="0"/>
              </a:rPr>
              <a:t>+</a:t>
            </a:r>
            <a:r>
              <a:rPr lang="en-US"/>
              <a:t>, </a:t>
            </a:r>
            <a:r>
              <a:rPr lang="en-US">
                <a:latin typeface="Courier" charset="0"/>
              </a:rPr>
              <a:t>-</a:t>
            </a:r>
            <a:endParaRPr lang="en-US"/>
          </a:p>
          <a:p>
            <a:pPr lvl="1" eaLnBrk="1" hangingPunct="1"/>
            <a:r>
              <a:rPr lang="en-US"/>
              <a:t>expr() can pop 3, build and push subtree</a:t>
            </a:r>
          </a:p>
          <a:p>
            <a:pPr lvl="1" eaLnBrk="1" hangingPunct="1"/>
            <a:r>
              <a:rPr lang="en-US"/>
              <a:t>goal() can pop and return tree</a:t>
            </a:r>
          </a:p>
        </p:txBody>
      </p:sp>
      <p:sp>
        <p:nvSpPr>
          <p:cNvPr id="89093" name="Slide Number Placeholder 5"/>
          <p:cNvSpPr>
            <a:spLocks noGrp="1"/>
          </p:cNvSpPr>
          <p:nvPr>
            <p:ph type="sldNum" sz="quarter" idx="12"/>
          </p:nvPr>
        </p:nvSpPr>
        <p:spPr>
          <a:noFill/>
        </p:spPr>
        <p:txBody>
          <a:bodyPr/>
          <a:lstStyle/>
          <a:p>
            <a:fld id="{708A3791-644E-6B4C-8DF9-D7077184C815}" type="slidenum">
              <a:rPr lang="de-CH" smtClean="0"/>
              <a:pPr/>
              <a:t>45</a:t>
            </a:fld>
            <a:endParaRPr lang="de-CH" sz="1400" smtClean="0">
              <a:solidFill>
                <a:srgbClr val="7E7E7E"/>
              </a:solidFill>
              <a:latin typeface="Times" charset="0"/>
            </a:endParaRPr>
          </a:p>
        </p:txBody>
      </p:sp>
      <p:sp>
        <p:nvSpPr>
          <p:cNvPr id="89094"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p:spPr>
        <p:txBody>
          <a:bodyPr/>
          <a:lstStyle/>
          <a:p>
            <a:r>
              <a:rPr lang="en-US" smtClean="0"/>
              <a:t>Parsing</a:t>
            </a:r>
            <a:endParaRPr lang="de-CH" smtClean="0"/>
          </a:p>
        </p:txBody>
      </p:sp>
      <p:sp>
        <p:nvSpPr>
          <p:cNvPr id="9011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Non-recursive</a:t>
            </a:r>
            <a:r>
              <a:rPr lang="en-US" b="0">
                <a:ea typeface="ＭＳ Ｐゴシック" charset="-128"/>
                <a:cs typeface="ＭＳ Ｐゴシック" charset="-128"/>
              </a:rPr>
              <a:t> </a:t>
            </a:r>
            <a:r>
              <a:rPr lang="en-US">
                <a:ea typeface="ＭＳ Ｐゴシック" charset="-128"/>
                <a:cs typeface="ＭＳ Ｐゴシック" charset="-128"/>
              </a:rPr>
              <a:t>predictive</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90116"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Observation:</a:t>
            </a:r>
          </a:p>
          <a:p>
            <a:pPr lvl="1" eaLnBrk="1" hangingPunct="1"/>
            <a:r>
              <a:rPr lang="en-US" i="1"/>
              <a:t>Our</a:t>
            </a:r>
            <a:r>
              <a:rPr lang="en-US"/>
              <a:t> </a:t>
            </a:r>
            <a:r>
              <a:rPr lang="en-US" i="1"/>
              <a:t>recursive</a:t>
            </a:r>
            <a:r>
              <a:rPr lang="en-US"/>
              <a:t> </a:t>
            </a:r>
            <a:r>
              <a:rPr lang="en-US" i="1"/>
              <a:t>descent</a:t>
            </a:r>
            <a:r>
              <a:rPr lang="en-US"/>
              <a:t> </a:t>
            </a:r>
            <a:r>
              <a:rPr lang="en-US" i="1"/>
              <a:t>parser</a:t>
            </a:r>
            <a:r>
              <a:rPr lang="en-US"/>
              <a:t> </a:t>
            </a:r>
            <a:r>
              <a:rPr lang="en-US" i="1"/>
              <a:t>encodes</a:t>
            </a:r>
            <a:r>
              <a:rPr lang="en-US"/>
              <a:t> </a:t>
            </a:r>
            <a:r>
              <a:rPr lang="en-US" i="1"/>
              <a:t>state</a:t>
            </a:r>
            <a:r>
              <a:rPr lang="en-US"/>
              <a:t> </a:t>
            </a:r>
            <a:r>
              <a:rPr lang="en-US" i="1"/>
              <a:t>information</a:t>
            </a:r>
            <a:r>
              <a:rPr lang="en-US"/>
              <a:t> </a:t>
            </a:r>
            <a:r>
              <a:rPr lang="en-US" i="1"/>
              <a:t>in</a:t>
            </a:r>
            <a:r>
              <a:rPr lang="en-US"/>
              <a:t> </a:t>
            </a:r>
            <a:r>
              <a:rPr lang="en-US" i="1"/>
              <a:t>its</a:t>
            </a:r>
            <a:r>
              <a:rPr lang="en-US"/>
              <a:t> </a:t>
            </a:r>
            <a:r>
              <a:rPr lang="en-US" i="1"/>
              <a:t>run-</a:t>
            </a:r>
            <a:r>
              <a:rPr lang="en-US"/>
              <a:t> </a:t>
            </a:r>
            <a:r>
              <a:rPr lang="en-US" i="1"/>
              <a:t>time</a:t>
            </a:r>
            <a:r>
              <a:rPr lang="en-US"/>
              <a:t> </a:t>
            </a:r>
            <a:r>
              <a:rPr lang="en-US" i="1"/>
              <a:t>stack,</a:t>
            </a:r>
            <a:r>
              <a:rPr lang="en-US"/>
              <a:t> </a:t>
            </a:r>
            <a:r>
              <a:rPr lang="en-US" i="1"/>
              <a:t>or</a:t>
            </a:r>
            <a:r>
              <a:rPr lang="en-US"/>
              <a:t> </a:t>
            </a:r>
            <a:r>
              <a:rPr lang="en-US" i="1"/>
              <a:t>call</a:t>
            </a:r>
            <a:r>
              <a:rPr lang="en-US"/>
              <a:t> </a:t>
            </a:r>
            <a:r>
              <a:rPr lang="en-US" i="1"/>
              <a:t>stack.</a:t>
            </a:r>
            <a:r>
              <a:rPr lang="en-US"/>
              <a:t> </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Using recursive procedure calls to implement a stack abstraction may not be particularly efficient. </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This suggests other implementation methods: </a:t>
            </a:r>
          </a:p>
          <a:p>
            <a:pPr lvl="1" eaLnBrk="1" hangingPunct="1"/>
            <a:r>
              <a:rPr lang="en-US"/>
              <a:t>explicit stack, hand-coded parser </a:t>
            </a:r>
          </a:p>
          <a:p>
            <a:pPr lvl="1" eaLnBrk="1" hangingPunct="1"/>
            <a:r>
              <a:rPr lang="en-US"/>
              <a:t>stack-based, table-driven parser </a:t>
            </a:r>
          </a:p>
        </p:txBody>
      </p:sp>
      <p:sp>
        <p:nvSpPr>
          <p:cNvPr id="90117" name="Slide Number Placeholder 5"/>
          <p:cNvSpPr>
            <a:spLocks noGrp="1"/>
          </p:cNvSpPr>
          <p:nvPr>
            <p:ph type="sldNum" sz="quarter" idx="12"/>
          </p:nvPr>
        </p:nvSpPr>
        <p:spPr>
          <a:noFill/>
        </p:spPr>
        <p:txBody>
          <a:bodyPr/>
          <a:lstStyle/>
          <a:p>
            <a:fld id="{8D1B9782-8F31-5842-96C8-B95DF0A195DC}" type="slidenum">
              <a:rPr lang="de-CH" smtClean="0"/>
              <a:pPr/>
              <a:t>46</a:t>
            </a:fld>
            <a:endParaRPr lang="de-CH" sz="1400" smtClean="0">
              <a:solidFill>
                <a:srgbClr val="7E7E7E"/>
              </a:solidFill>
              <a:latin typeface="Times" charset="0"/>
            </a:endParaRPr>
          </a:p>
        </p:txBody>
      </p:sp>
      <p:sp>
        <p:nvSpPr>
          <p:cNvPr id="90118"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Footer Placeholder 3"/>
          <p:cNvSpPr>
            <a:spLocks noGrp="1"/>
          </p:cNvSpPr>
          <p:nvPr>
            <p:ph type="ftr" sz="quarter" idx="11"/>
          </p:nvPr>
        </p:nvSpPr>
        <p:spPr>
          <a:noFill/>
        </p:spPr>
        <p:txBody>
          <a:bodyPr/>
          <a:lstStyle/>
          <a:p>
            <a:r>
              <a:rPr lang="en-US" smtClean="0"/>
              <a:t>Parsing</a:t>
            </a:r>
            <a:endParaRPr lang="de-CH" smtClean="0"/>
          </a:p>
        </p:txBody>
      </p:sp>
      <p:pic>
        <p:nvPicPr>
          <p:cNvPr id="91139" name="Picture 8" descr="3-predictive-parsing"/>
          <p:cNvPicPr>
            <a:picLocks noChangeAspect="1" noChangeArrowheads="1"/>
          </p:cNvPicPr>
          <p:nvPr/>
        </p:nvPicPr>
        <p:blipFill>
          <a:blip r:embed="rId2"/>
          <a:srcRect/>
          <a:stretch>
            <a:fillRect/>
          </a:stretch>
        </p:blipFill>
        <p:spPr bwMode="auto">
          <a:xfrm>
            <a:off x="1066800" y="1676400"/>
            <a:ext cx="7772400" cy="3600450"/>
          </a:xfrm>
          <a:prstGeom prst="rect">
            <a:avLst/>
          </a:prstGeom>
          <a:noFill/>
          <a:ln w="9525">
            <a:noFill/>
            <a:miter lim="800000"/>
            <a:headEnd/>
            <a:tailEnd/>
          </a:ln>
        </p:spPr>
      </p:pic>
      <p:sp>
        <p:nvSpPr>
          <p:cNvPr id="9114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Non-recursive</a:t>
            </a:r>
            <a:r>
              <a:rPr lang="en-US" b="0">
                <a:ea typeface="ＭＳ Ｐゴシック" charset="-128"/>
                <a:cs typeface="ＭＳ Ｐゴシック" charset="-128"/>
              </a:rPr>
              <a:t> </a:t>
            </a:r>
            <a:r>
              <a:rPr lang="en-US">
                <a:ea typeface="ＭＳ Ｐゴシック" charset="-128"/>
                <a:cs typeface="ＭＳ Ｐゴシック" charset="-128"/>
              </a:rPr>
              <a:t>predictive</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91141" name="Rectangle 5"/>
          <p:cNvSpPr>
            <a:spLocks noChangeArrowheads="1"/>
          </p:cNvSpPr>
          <p:nvPr/>
        </p:nvSpPr>
        <p:spPr bwMode="auto">
          <a:xfrm>
            <a:off x="304800" y="1752600"/>
            <a:ext cx="4108450" cy="396875"/>
          </a:xfrm>
          <a:prstGeom prst="rect">
            <a:avLst/>
          </a:prstGeom>
          <a:noFill/>
          <a:ln w="9525">
            <a:noFill/>
            <a:miter lim="800000"/>
            <a:headEnd/>
            <a:tailEnd/>
          </a:ln>
        </p:spPr>
        <p:txBody>
          <a:bodyPr wrap="none">
            <a:prstTxWarp prst="textNoShape">
              <a:avLst/>
            </a:prstTxWarp>
            <a:spAutoFit/>
          </a:bodyPr>
          <a:lstStyle/>
          <a:p>
            <a:r>
              <a:rPr lang="en-US" sz="2000"/>
              <a:t>Now, a predictive parser looks like:</a:t>
            </a:r>
          </a:p>
        </p:txBody>
      </p:sp>
      <p:sp>
        <p:nvSpPr>
          <p:cNvPr id="91142" name="Rectangle 6"/>
          <p:cNvSpPr>
            <a:spLocks noChangeArrowheads="1"/>
          </p:cNvSpPr>
          <p:nvPr/>
        </p:nvSpPr>
        <p:spPr bwMode="auto">
          <a:xfrm>
            <a:off x="381000" y="4724400"/>
            <a:ext cx="4829175" cy="396875"/>
          </a:xfrm>
          <a:prstGeom prst="rect">
            <a:avLst/>
          </a:prstGeom>
          <a:noFill/>
          <a:ln w="9525">
            <a:noFill/>
            <a:miter lim="800000"/>
            <a:headEnd/>
            <a:tailEnd/>
          </a:ln>
        </p:spPr>
        <p:txBody>
          <a:bodyPr wrap="none">
            <a:prstTxWarp prst="textNoShape">
              <a:avLst/>
            </a:prstTxWarp>
            <a:spAutoFit/>
          </a:bodyPr>
          <a:lstStyle/>
          <a:p>
            <a:r>
              <a:rPr lang="en-US" sz="2000"/>
              <a:t>Rather than writing code, we build tables.</a:t>
            </a:r>
          </a:p>
        </p:txBody>
      </p:sp>
      <p:sp>
        <p:nvSpPr>
          <p:cNvPr id="91143" name="Rectangle 7"/>
          <p:cNvSpPr>
            <a:spLocks noChangeArrowheads="1"/>
          </p:cNvSpPr>
          <p:nvPr/>
        </p:nvSpPr>
        <p:spPr bwMode="auto">
          <a:xfrm>
            <a:off x="2286000" y="5913438"/>
            <a:ext cx="4011613" cy="396875"/>
          </a:xfrm>
          <a:prstGeom prst="rect">
            <a:avLst/>
          </a:prstGeom>
          <a:solidFill>
            <a:schemeClr val="accent1"/>
          </a:solidFill>
          <a:ln w="9525">
            <a:noFill/>
            <a:miter lim="800000"/>
            <a:headEnd/>
            <a:tailEnd/>
          </a:ln>
        </p:spPr>
        <p:txBody>
          <a:bodyPr wrap="none">
            <a:prstTxWarp prst="textNoShape">
              <a:avLst/>
            </a:prstTxWarp>
            <a:spAutoFit/>
          </a:bodyPr>
          <a:lstStyle/>
          <a:p>
            <a:r>
              <a:rPr lang="en-US" sz="2000" i="1"/>
              <a:t>Building</a:t>
            </a:r>
            <a:r>
              <a:rPr lang="en-US" sz="2000"/>
              <a:t> </a:t>
            </a:r>
            <a:r>
              <a:rPr lang="en-US" sz="2000" i="1"/>
              <a:t>tables</a:t>
            </a:r>
            <a:r>
              <a:rPr lang="en-US" sz="2000"/>
              <a:t> </a:t>
            </a:r>
            <a:r>
              <a:rPr lang="en-US" sz="2000" i="1"/>
              <a:t>can</a:t>
            </a:r>
            <a:r>
              <a:rPr lang="en-US" sz="2000"/>
              <a:t> </a:t>
            </a:r>
            <a:r>
              <a:rPr lang="en-US" sz="2000" i="1"/>
              <a:t>be</a:t>
            </a:r>
            <a:r>
              <a:rPr lang="en-US" sz="2000"/>
              <a:t> </a:t>
            </a:r>
            <a:r>
              <a:rPr lang="en-US" sz="2000" i="1"/>
              <a:t>automated!</a:t>
            </a:r>
          </a:p>
        </p:txBody>
      </p:sp>
      <p:sp>
        <p:nvSpPr>
          <p:cNvPr id="91144" name="Slide Number Placeholder 8"/>
          <p:cNvSpPr>
            <a:spLocks noGrp="1"/>
          </p:cNvSpPr>
          <p:nvPr>
            <p:ph type="sldNum" sz="quarter" idx="12"/>
          </p:nvPr>
        </p:nvSpPr>
        <p:spPr>
          <a:noFill/>
        </p:spPr>
        <p:txBody>
          <a:bodyPr/>
          <a:lstStyle/>
          <a:p>
            <a:fld id="{3B0E1B98-4B0D-3D49-9037-C5A5FBB8D7A6}" type="slidenum">
              <a:rPr lang="de-CH" smtClean="0"/>
              <a:pPr/>
              <a:t>47</a:t>
            </a:fld>
            <a:endParaRPr lang="de-CH" sz="1400" smtClean="0">
              <a:solidFill>
                <a:srgbClr val="7E7E7E"/>
              </a:solidFill>
              <a:latin typeface="Times" charset="0"/>
            </a:endParaRPr>
          </a:p>
        </p:txBody>
      </p:sp>
      <p:sp>
        <p:nvSpPr>
          <p:cNvPr id="91145"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Footer Placeholder 3"/>
          <p:cNvSpPr>
            <a:spLocks noGrp="1"/>
          </p:cNvSpPr>
          <p:nvPr>
            <p:ph type="ftr" sz="quarter" idx="11"/>
          </p:nvPr>
        </p:nvSpPr>
        <p:spPr>
          <a:noFill/>
        </p:spPr>
        <p:txBody>
          <a:bodyPr/>
          <a:lstStyle/>
          <a:p>
            <a:r>
              <a:rPr lang="en-US" smtClean="0"/>
              <a:t>Parsing</a:t>
            </a:r>
            <a:endParaRPr lang="de-CH" smtClean="0"/>
          </a:p>
        </p:txBody>
      </p:sp>
      <p:pic>
        <p:nvPicPr>
          <p:cNvPr id="92163" name="Picture 5" descr="3-table-driven"/>
          <p:cNvPicPr>
            <a:picLocks noChangeAspect="1" noChangeArrowheads="1"/>
          </p:cNvPicPr>
          <p:nvPr/>
        </p:nvPicPr>
        <p:blipFill>
          <a:blip r:embed="rId2"/>
          <a:srcRect/>
          <a:stretch>
            <a:fillRect/>
          </a:stretch>
        </p:blipFill>
        <p:spPr bwMode="auto">
          <a:xfrm>
            <a:off x="762000" y="1905000"/>
            <a:ext cx="7681913" cy="3581400"/>
          </a:xfrm>
          <a:prstGeom prst="rect">
            <a:avLst/>
          </a:prstGeom>
          <a:noFill/>
          <a:ln w="9525">
            <a:noFill/>
            <a:miter lim="800000"/>
            <a:headEnd/>
            <a:tailEnd/>
          </a:ln>
        </p:spPr>
      </p:pic>
      <p:sp>
        <p:nvSpPr>
          <p:cNvPr id="9216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Table-driven</a:t>
            </a:r>
            <a:r>
              <a:rPr lang="en-US" b="0">
                <a:ea typeface="ＭＳ Ｐゴシック" charset="-128"/>
                <a:cs typeface="ＭＳ Ｐゴシック" charset="-128"/>
              </a:rPr>
              <a:t> </a:t>
            </a:r>
            <a:r>
              <a:rPr lang="en-US">
                <a:ea typeface="ＭＳ Ｐゴシック" charset="-128"/>
                <a:cs typeface="ＭＳ Ｐゴシック" charset="-128"/>
              </a:rPr>
              <a:t>parsers</a:t>
            </a:r>
          </a:p>
        </p:txBody>
      </p:sp>
      <p:sp>
        <p:nvSpPr>
          <p:cNvPr id="92165" name="Rectangle 3"/>
          <p:cNvSpPr>
            <a:spLocks noChangeArrowheads="1"/>
          </p:cNvSpPr>
          <p:nvPr/>
        </p:nvSpPr>
        <p:spPr bwMode="auto">
          <a:xfrm>
            <a:off x="457200" y="1752600"/>
            <a:ext cx="4999038" cy="396875"/>
          </a:xfrm>
          <a:prstGeom prst="rect">
            <a:avLst/>
          </a:prstGeom>
          <a:noFill/>
          <a:ln w="9525">
            <a:noFill/>
            <a:miter lim="800000"/>
            <a:headEnd/>
            <a:tailEnd/>
          </a:ln>
        </p:spPr>
        <p:txBody>
          <a:bodyPr wrap="none">
            <a:prstTxWarp prst="textNoShape">
              <a:avLst/>
            </a:prstTxWarp>
            <a:spAutoFit/>
          </a:bodyPr>
          <a:lstStyle/>
          <a:p>
            <a:r>
              <a:rPr lang="en-US" sz="2000"/>
              <a:t>A parser generator system often looks like:</a:t>
            </a:r>
          </a:p>
        </p:txBody>
      </p:sp>
      <p:sp>
        <p:nvSpPr>
          <p:cNvPr id="92166" name="Rectangle 4"/>
          <p:cNvSpPr>
            <a:spLocks noChangeArrowheads="1"/>
          </p:cNvSpPr>
          <p:nvPr/>
        </p:nvSpPr>
        <p:spPr bwMode="auto">
          <a:xfrm>
            <a:off x="533400" y="5943600"/>
            <a:ext cx="7186613" cy="396875"/>
          </a:xfrm>
          <a:prstGeom prst="rect">
            <a:avLst/>
          </a:prstGeom>
          <a:noFill/>
          <a:ln w="9525">
            <a:noFill/>
            <a:miter lim="800000"/>
            <a:headEnd/>
            <a:tailEnd/>
          </a:ln>
        </p:spPr>
        <p:txBody>
          <a:bodyPr wrap="none">
            <a:prstTxWarp prst="textNoShape">
              <a:avLst/>
            </a:prstTxWarp>
            <a:spAutoFit/>
          </a:bodyPr>
          <a:lstStyle/>
          <a:p>
            <a:r>
              <a:rPr lang="en-US" sz="2000"/>
              <a:t>This is true for both top-down (LL) and bottom-up (LR) parsers</a:t>
            </a:r>
          </a:p>
        </p:txBody>
      </p:sp>
      <p:sp>
        <p:nvSpPr>
          <p:cNvPr id="92167" name="Slide Number Placeholder 7"/>
          <p:cNvSpPr>
            <a:spLocks noGrp="1"/>
          </p:cNvSpPr>
          <p:nvPr>
            <p:ph type="sldNum" sz="quarter" idx="12"/>
          </p:nvPr>
        </p:nvSpPr>
        <p:spPr>
          <a:noFill/>
        </p:spPr>
        <p:txBody>
          <a:bodyPr/>
          <a:lstStyle/>
          <a:p>
            <a:fld id="{B2B0A5F2-E952-E44F-876D-E50653916C28}" type="slidenum">
              <a:rPr lang="de-CH" smtClean="0"/>
              <a:pPr/>
              <a:t>48</a:t>
            </a:fld>
            <a:endParaRPr lang="de-CH" sz="1400" smtClean="0">
              <a:solidFill>
                <a:srgbClr val="7E7E7E"/>
              </a:solidFill>
              <a:latin typeface="Times" charset="0"/>
            </a:endParaRPr>
          </a:p>
        </p:txBody>
      </p:sp>
      <p:sp>
        <p:nvSpPr>
          <p:cNvPr id="92168" name="Date Placeholder 8"/>
          <p:cNvSpPr>
            <a:spLocks noGrp="1"/>
          </p:cNvSpPr>
          <p:nvPr>
            <p:ph type="dt" sz="quarter" idx="10"/>
          </p:nvPr>
        </p:nvSpPr>
        <p:spPr>
          <a:noFill/>
        </p:spPr>
        <p:txBody>
          <a:bodyPr/>
          <a:lstStyle/>
          <a:p>
            <a:r>
              <a:rPr lang="en-US" smtClean="0"/>
              <a:t>© Oscar Nierstrasz</a:t>
            </a:r>
            <a:endParaRPr lang="de-CH" smtClean="0"/>
          </a:p>
        </p:txBody>
      </p:sp>
      <p:sp>
        <p:nvSpPr>
          <p:cNvPr id="9" name="TextBox 8"/>
          <p:cNvSpPr txBox="1"/>
          <p:nvPr/>
        </p:nvSpPr>
        <p:spPr>
          <a:xfrm>
            <a:off x="838200" y="4706638"/>
            <a:ext cx="1108108" cy="369332"/>
          </a:xfrm>
          <a:prstGeom prst="rect">
            <a:avLst/>
          </a:prstGeom>
          <a:solidFill>
            <a:schemeClr val="bg1"/>
          </a:solidFill>
          <a:ln>
            <a:noFill/>
          </a:ln>
        </p:spPr>
        <p:txBody>
          <a:bodyPr wrap="none" rtlCol="0">
            <a:spAutoFit/>
          </a:bodyPr>
          <a:lstStyle/>
          <a:p>
            <a:r>
              <a:rPr lang="en-US" sz="1800" dirty="0" smtClean="0">
                <a:solidFill>
                  <a:schemeClr val="tx1">
                    <a:lumMod val="50000"/>
                  </a:schemeClr>
                </a:solidFill>
              </a:rPr>
              <a:t>grammar</a:t>
            </a:r>
            <a:endParaRPr lang="en-US" sz="18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Footer Placeholder 3"/>
          <p:cNvSpPr>
            <a:spLocks noGrp="1"/>
          </p:cNvSpPr>
          <p:nvPr>
            <p:ph type="ftr" sz="quarter" idx="11"/>
          </p:nvPr>
        </p:nvSpPr>
        <p:spPr>
          <a:noFill/>
        </p:spPr>
        <p:txBody>
          <a:bodyPr/>
          <a:lstStyle/>
          <a:p>
            <a:r>
              <a:rPr lang="en-US" smtClean="0"/>
              <a:t>Parsing</a:t>
            </a:r>
            <a:endParaRPr lang="de-CH" smtClean="0"/>
          </a:p>
        </p:txBody>
      </p:sp>
      <p:sp>
        <p:nvSpPr>
          <p:cNvPr id="9318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Non-recursive</a:t>
            </a:r>
            <a:r>
              <a:rPr lang="en-US" b="0">
                <a:ea typeface="ＭＳ Ｐゴシック" charset="-128"/>
                <a:cs typeface="ＭＳ Ｐゴシック" charset="-128"/>
              </a:rPr>
              <a:t> </a:t>
            </a:r>
            <a:r>
              <a:rPr lang="en-US">
                <a:ea typeface="ＭＳ Ｐゴシック" charset="-128"/>
                <a:cs typeface="ＭＳ Ｐゴシック" charset="-128"/>
              </a:rPr>
              <a:t>predictive</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93188" name="Rectangle 3"/>
          <p:cNvSpPr>
            <a:spLocks noChangeArrowheads="1"/>
          </p:cNvSpPr>
          <p:nvPr/>
        </p:nvSpPr>
        <p:spPr bwMode="auto">
          <a:xfrm>
            <a:off x="381000" y="3505200"/>
            <a:ext cx="3200400" cy="822325"/>
          </a:xfrm>
          <a:prstGeom prst="rect">
            <a:avLst/>
          </a:prstGeom>
          <a:noFill/>
          <a:ln w="9525">
            <a:noFill/>
            <a:miter lim="800000"/>
            <a:headEnd/>
            <a:tailEnd/>
          </a:ln>
        </p:spPr>
        <p:txBody>
          <a:bodyPr>
            <a:prstTxWarp prst="textNoShape">
              <a:avLst/>
            </a:prstTxWarp>
            <a:spAutoFit/>
          </a:bodyPr>
          <a:lstStyle/>
          <a:p>
            <a:r>
              <a:rPr lang="en-US" i="1"/>
              <a:t>Input:</a:t>
            </a:r>
            <a:r>
              <a:rPr lang="en-US"/>
              <a:t> a string </a:t>
            </a:r>
            <a:r>
              <a:rPr lang="en-US" i="1">
                <a:latin typeface="Arial" charset="0"/>
              </a:rPr>
              <a:t>w</a:t>
            </a:r>
            <a:r>
              <a:rPr lang="en-US"/>
              <a:t> and a parsing table </a:t>
            </a:r>
            <a:r>
              <a:rPr lang="en-US" i="1">
                <a:latin typeface="Arial" charset="0"/>
              </a:rPr>
              <a:t>M</a:t>
            </a:r>
            <a:r>
              <a:rPr lang="en-US"/>
              <a:t> for </a:t>
            </a:r>
            <a:r>
              <a:rPr lang="en-US" i="1">
                <a:latin typeface="Arial" charset="0"/>
              </a:rPr>
              <a:t>G</a:t>
            </a:r>
            <a:r>
              <a:rPr lang="en-US"/>
              <a:t> </a:t>
            </a:r>
          </a:p>
        </p:txBody>
      </p:sp>
      <p:pic>
        <p:nvPicPr>
          <p:cNvPr id="93189" name="Picture 4" descr="palsberg-lec"/>
          <p:cNvPicPr>
            <a:picLocks noChangeAspect="1" noChangeArrowheads="1"/>
          </p:cNvPicPr>
          <p:nvPr/>
        </p:nvPicPr>
        <p:blipFill>
          <a:blip r:embed="rId2"/>
          <a:srcRect/>
          <a:stretch>
            <a:fillRect/>
          </a:stretch>
        </p:blipFill>
        <p:spPr bwMode="auto">
          <a:xfrm>
            <a:off x="3778250" y="1600200"/>
            <a:ext cx="4908550" cy="4953000"/>
          </a:xfrm>
          <a:prstGeom prst="rect">
            <a:avLst/>
          </a:prstGeom>
          <a:noFill/>
          <a:ln w="9525">
            <a:noFill/>
            <a:miter lim="800000"/>
            <a:headEnd/>
            <a:tailEnd/>
          </a:ln>
        </p:spPr>
      </p:pic>
      <p:sp>
        <p:nvSpPr>
          <p:cNvPr id="93190" name="Slide Number Placeholder 6"/>
          <p:cNvSpPr>
            <a:spLocks noGrp="1"/>
          </p:cNvSpPr>
          <p:nvPr>
            <p:ph type="sldNum" sz="quarter" idx="12"/>
          </p:nvPr>
        </p:nvSpPr>
        <p:spPr>
          <a:noFill/>
        </p:spPr>
        <p:txBody>
          <a:bodyPr/>
          <a:lstStyle/>
          <a:p>
            <a:fld id="{FD0CEB06-5D42-3040-BAE9-16F80D9EB40F}" type="slidenum">
              <a:rPr lang="de-CH" smtClean="0"/>
              <a:pPr/>
              <a:t>49</a:t>
            </a:fld>
            <a:endParaRPr lang="de-CH" sz="1400" smtClean="0">
              <a:solidFill>
                <a:srgbClr val="7E7E7E"/>
              </a:solidFill>
              <a:latin typeface="Times" charset="0"/>
            </a:endParaRPr>
          </a:p>
        </p:txBody>
      </p:sp>
      <p:sp>
        <p:nvSpPr>
          <p:cNvPr id="93191"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smtClean="0"/>
              <a:t>Parsing</a:t>
            </a:r>
            <a:endParaRPr lang="de-CH" smtClean="0"/>
          </a:p>
        </p:txBody>
      </p:sp>
      <p:sp>
        <p:nvSpPr>
          <p:cNvPr id="2355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Syntax</a:t>
            </a:r>
            <a:r>
              <a:rPr lang="en-US" b="0">
                <a:ea typeface="ＭＳ Ｐゴシック" charset="-128"/>
                <a:cs typeface="ＭＳ Ｐゴシック" charset="-128"/>
              </a:rPr>
              <a:t> </a:t>
            </a:r>
            <a:r>
              <a:rPr lang="en-US">
                <a:ea typeface="ＭＳ Ｐゴシック" charset="-128"/>
                <a:cs typeface="ＭＳ Ｐゴシック" charset="-128"/>
              </a:rPr>
              <a:t>analysis</a:t>
            </a:r>
            <a:r>
              <a:rPr lang="en-US" b="0">
                <a:ea typeface="ＭＳ Ｐゴシック" charset="-128"/>
                <a:cs typeface="ＭＳ Ｐゴシック" charset="-128"/>
              </a:rPr>
              <a:t> </a:t>
            </a:r>
          </a:p>
        </p:txBody>
      </p:sp>
      <p:sp>
        <p:nvSpPr>
          <p:cNvPr id="23556" name="Rectangle 3"/>
          <p:cNvSpPr>
            <a:spLocks noGrp="1" noChangeArrowheads="1"/>
          </p:cNvSpPr>
          <p:nvPr>
            <p:ph type="body" idx="1"/>
          </p:nvPr>
        </p:nvSpPr>
        <p:spPr/>
        <p:txBody>
          <a:bodyPr/>
          <a:lstStyle/>
          <a:p>
            <a:pPr eaLnBrk="1" hangingPunct="1">
              <a:lnSpc>
                <a:spcPct val="85000"/>
              </a:lnSpc>
            </a:pPr>
            <a:r>
              <a:rPr lang="en-US" sz="2000" i="1">
                <a:solidFill>
                  <a:srgbClr val="7E0007"/>
                </a:solidFill>
                <a:ea typeface="ＭＳ Ｐゴシック" charset="-128"/>
                <a:cs typeface="ＭＳ Ｐゴシック" charset="-128"/>
              </a:rPr>
              <a:t>Context-free</a:t>
            </a:r>
            <a:r>
              <a:rPr lang="en-US" sz="2000">
                <a:solidFill>
                  <a:srgbClr val="7E0007"/>
                </a:solidFill>
                <a:ea typeface="ＭＳ Ｐゴシック" charset="-128"/>
                <a:cs typeface="ＭＳ Ｐゴシック" charset="-128"/>
              </a:rPr>
              <a:t> </a:t>
            </a:r>
            <a:r>
              <a:rPr lang="en-US" sz="2000" i="1">
                <a:solidFill>
                  <a:srgbClr val="7E0007"/>
                </a:solidFill>
                <a:ea typeface="ＭＳ Ｐゴシック" charset="-128"/>
                <a:cs typeface="ＭＳ Ｐゴシック" charset="-128"/>
              </a:rPr>
              <a:t>syntax</a:t>
            </a:r>
            <a:r>
              <a:rPr lang="en-US" sz="2000">
                <a:ea typeface="ＭＳ Ｐゴシック" charset="-128"/>
                <a:cs typeface="ＭＳ Ｐゴシック" charset="-128"/>
              </a:rPr>
              <a:t> is specified with a </a:t>
            </a:r>
            <a:r>
              <a:rPr lang="en-US" sz="2000" i="1">
                <a:solidFill>
                  <a:srgbClr val="7E0007"/>
                </a:solidFill>
                <a:ea typeface="ＭＳ Ｐゴシック" charset="-128"/>
                <a:cs typeface="ＭＳ Ｐゴシック" charset="-128"/>
              </a:rPr>
              <a:t>context-free</a:t>
            </a:r>
            <a:r>
              <a:rPr lang="en-US" sz="2000">
                <a:solidFill>
                  <a:srgbClr val="7E0007"/>
                </a:solidFill>
                <a:ea typeface="ＭＳ Ｐゴシック" charset="-128"/>
                <a:cs typeface="ＭＳ Ｐゴシック" charset="-128"/>
              </a:rPr>
              <a:t> </a:t>
            </a:r>
            <a:r>
              <a:rPr lang="en-US" sz="2000" i="1">
                <a:solidFill>
                  <a:srgbClr val="7E0007"/>
                </a:solidFill>
                <a:ea typeface="ＭＳ Ｐゴシック" charset="-128"/>
                <a:cs typeface="ＭＳ Ｐゴシック" charset="-128"/>
              </a:rPr>
              <a:t>grammar</a:t>
            </a:r>
            <a:r>
              <a:rPr lang="en-US" sz="2000">
                <a:ea typeface="ＭＳ Ｐゴシック" charset="-128"/>
                <a:cs typeface="ＭＳ Ｐゴシック" charset="-128"/>
              </a:rPr>
              <a:t>.</a:t>
            </a:r>
          </a:p>
          <a:p>
            <a:pPr eaLnBrk="1" hangingPunct="1">
              <a:lnSpc>
                <a:spcPct val="85000"/>
              </a:lnSpc>
            </a:pPr>
            <a:endParaRPr lang="en-US" sz="2000">
              <a:ea typeface="ＭＳ Ｐゴシック" charset="-128"/>
              <a:cs typeface="ＭＳ Ｐゴシック" charset="-128"/>
            </a:endParaRPr>
          </a:p>
          <a:p>
            <a:pPr eaLnBrk="1" hangingPunct="1">
              <a:lnSpc>
                <a:spcPct val="85000"/>
              </a:lnSpc>
            </a:pPr>
            <a:r>
              <a:rPr lang="en-US" sz="2000">
                <a:ea typeface="ＭＳ Ｐゴシック" charset="-128"/>
                <a:cs typeface="ＭＳ Ｐゴシック" charset="-128"/>
              </a:rPr>
              <a:t>Formally a CFG G = (V</a:t>
            </a:r>
            <a:r>
              <a:rPr lang="en-US" sz="2000" baseline="-25000">
                <a:ea typeface="ＭＳ Ｐゴシック" charset="-128"/>
                <a:cs typeface="ＭＳ Ｐゴシック" charset="-128"/>
              </a:rPr>
              <a:t>t</a:t>
            </a:r>
            <a:r>
              <a:rPr lang="en-US" sz="2000">
                <a:ea typeface="ＭＳ Ｐゴシック" charset="-128"/>
                <a:cs typeface="ＭＳ Ｐゴシック" charset="-128"/>
              </a:rPr>
              <a:t>,V</a:t>
            </a:r>
            <a:r>
              <a:rPr lang="en-US" sz="2000" baseline="-25000">
                <a:ea typeface="ＭＳ Ｐゴシック" charset="-128"/>
                <a:cs typeface="ＭＳ Ｐゴシック" charset="-128"/>
              </a:rPr>
              <a:t>n</a:t>
            </a:r>
            <a:r>
              <a:rPr lang="en-US" sz="2000">
                <a:ea typeface="ＭＳ Ｐゴシック" charset="-128"/>
                <a:cs typeface="ＭＳ Ｐゴシック" charset="-128"/>
              </a:rPr>
              <a:t>,S,P), where:</a:t>
            </a:r>
          </a:p>
          <a:p>
            <a:pPr lvl="1" eaLnBrk="1" hangingPunct="1">
              <a:lnSpc>
                <a:spcPct val="85000"/>
              </a:lnSpc>
            </a:pPr>
            <a:r>
              <a:rPr lang="en-US" sz="1800"/>
              <a:t>V</a:t>
            </a:r>
            <a:r>
              <a:rPr lang="en-US" sz="1800" baseline="-25000"/>
              <a:t>t</a:t>
            </a:r>
            <a:r>
              <a:rPr lang="en-US" sz="1800"/>
              <a:t> is the set of </a:t>
            </a:r>
            <a:r>
              <a:rPr lang="en-US" sz="1800" i="1" u="sng">
                <a:solidFill>
                  <a:srgbClr val="7E0007"/>
                </a:solidFill>
              </a:rPr>
              <a:t>terminal</a:t>
            </a:r>
            <a:r>
              <a:rPr lang="en-US" sz="1800">
                <a:solidFill>
                  <a:srgbClr val="7E0007"/>
                </a:solidFill>
              </a:rPr>
              <a:t> </a:t>
            </a:r>
            <a:r>
              <a:rPr lang="en-US" sz="1800"/>
              <a:t>symbols in the grammar </a:t>
            </a:r>
            <a:br>
              <a:rPr lang="en-US" sz="1800"/>
            </a:br>
            <a:r>
              <a:rPr lang="en-US" sz="1800"/>
              <a:t>(i.e.,the set of tokens returned by the scanner)</a:t>
            </a:r>
          </a:p>
          <a:p>
            <a:pPr lvl="1" eaLnBrk="1" hangingPunct="1">
              <a:lnSpc>
                <a:spcPct val="85000"/>
              </a:lnSpc>
            </a:pPr>
            <a:r>
              <a:rPr lang="en-US" sz="1800">
                <a:latin typeface="Arial" charset="0"/>
              </a:rPr>
              <a:t>V</a:t>
            </a:r>
            <a:r>
              <a:rPr lang="en-US" sz="1800" baseline="-25000">
                <a:latin typeface="Arial" charset="0"/>
              </a:rPr>
              <a:t>n</a:t>
            </a:r>
            <a:r>
              <a:rPr lang="en-US" sz="1800" b="1"/>
              <a:t>,</a:t>
            </a:r>
            <a:r>
              <a:rPr lang="en-US" sz="1800"/>
              <a:t> the </a:t>
            </a:r>
            <a:r>
              <a:rPr lang="en-US" sz="1800" i="1" u="sng">
                <a:solidFill>
                  <a:srgbClr val="7E0007"/>
                </a:solidFill>
              </a:rPr>
              <a:t>non-terminals</a:t>
            </a:r>
            <a:r>
              <a:rPr lang="en-US" sz="1800"/>
              <a:t>, are variables that denote sets of (sub)strings occurring in the language. These impose a structure on the grammar.</a:t>
            </a:r>
          </a:p>
          <a:p>
            <a:pPr lvl="1" eaLnBrk="1" hangingPunct="1">
              <a:lnSpc>
                <a:spcPct val="85000"/>
              </a:lnSpc>
            </a:pPr>
            <a:r>
              <a:rPr lang="en-US" sz="1800" i="1">
                <a:latin typeface="Arial" charset="0"/>
              </a:rPr>
              <a:t>S</a:t>
            </a:r>
            <a:r>
              <a:rPr lang="en-US" sz="1800"/>
              <a:t> is the </a:t>
            </a:r>
            <a:r>
              <a:rPr lang="en-US" sz="1800" i="1" u="sng">
                <a:solidFill>
                  <a:srgbClr val="7E0007"/>
                </a:solidFill>
              </a:rPr>
              <a:t>goal symbol</a:t>
            </a:r>
            <a:r>
              <a:rPr lang="en-US" sz="1800"/>
              <a:t>, a distinguished non-terminal in V</a:t>
            </a:r>
            <a:r>
              <a:rPr lang="en-US" sz="1800" baseline="-25000"/>
              <a:t>n</a:t>
            </a:r>
            <a:r>
              <a:rPr lang="en-US" sz="1800"/>
              <a:t> denoting the entire set of strings in L(G).</a:t>
            </a:r>
          </a:p>
          <a:p>
            <a:pPr lvl="1" eaLnBrk="1" hangingPunct="1">
              <a:lnSpc>
                <a:spcPct val="85000"/>
              </a:lnSpc>
            </a:pPr>
            <a:r>
              <a:rPr lang="en-US" sz="1800">
                <a:latin typeface="Arial" charset="0"/>
              </a:rPr>
              <a:t>P</a:t>
            </a:r>
            <a:r>
              <a:rPr lang="en-US" sz="1800"/>
              <a:t> is a finite set of </a:t>
            </a:r>
            <a:r>
              <a:rPr lang="en-US" sz="1800" i="1" u="sng">
                <a:solidFill>
                  <a:srgbClr val="7E0007"/>
                </a:solidFill>
              </a:rPr>
              <a:t>productions</a:t>
            </a:r>
            <a:r>
              <a:rPr lang="en-US" sz="1800">
                <a:solidFill>
                  <a:srgbClr val="7E0007"/>
                </a:solidFill>
              </a:rPr>
              <a:t> </a:t>
            </a:r>
            <a:r>
              <a:rPr lang="en-US" sz="1800"/>
              <a:t>specifying how terminals and non-terminals can be combined to form strings in the language. </a:t>
            </a:r>
            <a:br>
              <a:rPr lang="en-US" sz="1800"/>
            </a:br>
            <a:r>
              <a:rPr lang="en-US" sz="1800"/>
              <a:t>Each production must have a single non-terminal on its left hand side.</a:t>
            </a:r>
          </a:p>
          <a:p>
            <a:pPr eaLnBrk="1" hangingPunct="1">
              <a:lnSpc>
                <a:spcPct val="85000"/>
              </a:lnSpc>
            </a:pPr>
            <a:endParaRPr lang="en-US" sz="2000">
              <a:ea typeface="ＭＳ Ｐゴシック" charset="-128"/>
              <a:cs typeface="ＭＳ Ｐゴシック" charset="-128"/>
            </a:endParaRPr>
          </a:p>
          <a:p>
            <a:pPr eaLnBrk="1" hangingPunct="1">
              <a:lnSpc>
                <a:spcPct val="85000"/>
              </a:lnSpc>
            </a:pPr>
            <a:r>
              <a:rPr lang="en-US" sz="2000">
                <a:ea typeface="ＭＳ Ｐゴシック" charset="-128"/>
                <a:cs typeface="ＭＳ Ｐゴシック" charset="-128"/>
              </a:rPr>
              <a:t>The set V = V</a:t>
            </a:r>
            <a:r>
              <a:rPr lang="en-US" sz="2000" baseline="-25000">
                <a:ea typeface="ＭＳ Ｐゴシック" charset="-128"/>
                <a:cs typeface="ＭＳ Ｐゴシック" charset="-128"/>
              </a:rPr>
              <a:t>t</a:t>
            </a:r>
            <a:r>
              <a:rPr lang="en-US" sz="2000">
                <a:ea typeface="ＭＳ Ｐゴシック" charset="-128"/>
                <a:cs typeface="ＭＳ Ｐゴシック" charset="-128"/>
              </a:rPr>
              <a:t> </a:t>
            </a:r>
            <a:r>
              <a:rPr lang="en-US" sz="2000">
                <a:ea typeface="ＭＳ Ｐゴシック" charset="-128"/>
                <a:cs typeface="ＭＳ Ｐゴシック" charset="-128"/>
                <a:sym typeface="Symbol" charset="2"/>
              </a:rPr>
              <a:t></a:t>
            </a:r>
            <a:r>
              <a:rPr lang="en-US" sz="2000">
                <a:ea typeface="ＭＳ Ｐゴシック" charset="-128"/>
                <a:cs typeface="ＭＳ Ｐゴシック" charset="-128"/>
              </a:rPr>
              <a:t> V</a:t>
            </a:r>
            <a:r>
              <a:rPr lang="en-US" sz="2000" baseline="-25000">
                <a:ea typeface="ＭＳ Ｐゴシック" charset="-128"/>
                <a:cs typeface="ＭＳ Ｐゴシック" charset="-128"/>
              </a:rPr>
              <a:t>n</a:t>
            </a:r>
            <a:r>
              <a:rPr lang="en-US" sz="2000">
                <a:ea typeface="ＭＳ Ｐゴシック" charset="-128"/>
                <a:cs typeface="ＭＳ Ｐゴシック" charset="-128"/>
              </a:rPr>
              <a:t> is called the </a:t>
            </a:r>
            <a:r>
              <a:rPr lang="en-US" sz="2000" i="1">
                <a:ea typeface="ＭＳ Ｐゴシック" charset="-128"/>
                <a:cs typeface="ＭＳ Ｐゴシック" charset="-128"/>
              </a:rPr>
              <a:t>vocabulary</a:t>
            </a:r>
            <a:r>
              <a:rPr lang="en-US" sz="2000">
                <a:ea typeface="ＭＳ Ｐゴシック" charset="-128"/>
                <a:cs typeface="ＭＳ Ｐゴシック" charset="-128"/>
              </a:rPr>
              <a:t> of </a:t>
            </a:r>
            <a:r>
              <a:rPr lang="en-US" sz="2000" i="1">
                <a:latin typeface="Arial" charset="0"/>
                <a:ea typeface="ＭＳ Ｐゴシック" charset="-128"/>
                <a:cs typeface="ＭＳ Ｐゴシック" charset="-128"/>
              </a:rPr>
              <a:t>G</a:t>
            </a:r>
            <a:r>
              <a:rPr lang="en-US" sz="2000">
                <a:ea typeface="ＭＳ Ｐゴシック" charset="-128"/>
                <a:cs typeface="ＭＳ Ｐゴシック" charset="-128"/>
              </a:rPr>
              <a:t> </a:t>
            </a:r>
          </a:p>
          <a:p>
            <a:pPr eaLnBrk="1" hangingPunct="1">
              <a:lnSpc>
                <a:spcPct val="85000"/>
              </a:lnSpc>
            </a:pPr>
            <a:endParaRPr lang="en-US" sz="2000">
              <a:ea typeface="ＭＳ Ｐゴシック" charset="-128"/>
              <a:cs typeface="ＭＳ Ｐゴシック" charset="-128"/>
            </a:endParaRPr>
          </a:p>
        </p:txBody>
      </p:sp>
      <p:sp>
        <p:nvSpPr>
          <p:cNvPr id="23557" name="Slide Number Placeholder 5"/>
          <p:cNvSpPr>
            <a:spLocks noGrp="1"/>
          </p:cNvSpPr>
          <p:nvPr>
            <p:ph type="sldNum" sz="quarter" idx="12"/>
          </p:nvPr>
        </p:nvSpPr>
        <p:spPr>
          <a:noFill/>
        </p:spPr>
        <p:txBody>
          <a:bodyPr/>
          <a:lstStyle/>
          <a:p>
            <a:fld id="{47F38834-2A50-5848-81DC-5F1178ECDCC6}" type="slidenum">
              <a:rPr lang="de-CH" smtClean="0"/>
              <a:pPr/>
              <a:t>5</a:t>
            </a:fld>
            <a:endParaRPr lang="de-CH" sz="1400" smtClean="0">
              <a:solidFill>
                <a:srgbClr val="7E7E7E"/>
              </a:solidFill>
              <a:latin typeface="Times" charset="0"/>
            </a:endParaRPr>
          </a:p>
        </p:txBody>
      </p:sp>
      <p:sp>
        <p:nvSpPr>
          <p:cNvPr id="23558"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Footer Placeholder 3"/>
          <p:cNvSpPr>
            <a:spLocks noGrp="1"/>
          </p:cNvSpPr>
          <p:nvPr>
            <p:ph type="ftr" sz="quarter" idx="11"/>
          </p:nvPr>
        </p:nvSpPr>
        <p:spPr>
          <a:noFill/>
        </p:spPr>
        <p:txBody>
          <a:bodyPr/>
          <a:lstStyle/>
          <a:p>
            <a:r>
              <a:rPr lang="en-US" smtClean="0"/>
              <a:t>Parsing</a:t>
            </a:r>
            <a:endParaRPr lang="de-CH" smtClean="0"/>
          </a:p>
        </p:txBody>
      </p:sp>
      <p:sp>
        <p:nvSpPr>
          <p:cNvPr id="9421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Non-recursive</a:t>
            </a:r>
            <a:r>
              <a:rPr lang="en-US" b="0">
                <a:ea typeface="ＭＳ Ｐゴシック" charset="-128"/>
                <a:cs typeface="ＭＳ Ｐゴシック" charset="-128"/>
              </a:rPr>
              <a:t> </a:t>
            </a:r>
            <a:r>
              <a:rPr lang="en-US">
                <a:ea typeface="ＭＳ Ｐゴシック" charset="-128"/>
                <a:cs typeface="ＭＳ Ｐゴシック" charset="-128"/>
              </a:rPr>
              <a:t>predictive</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94212" name="Rectangle 3"/>
          <p:cNvSpPr>
            <a:spLocks noChangeArrowheads="1"/>
          </p:cNvSpPr>
          <p:nvPr/>
        </p:nvSpPr>
        <p:spPr bwMode="auto">
          <a:xfrm>
            <a:off x="609600" y="1752600"/>
            <a:ext cx="5588000" cy="457200"/>
          </a:xfrm>
          <a:prstGeom prst="rect">
            <a:avLst/>
          </a:prstGeom>
          <a:noFill/>
          <a:ln w="9525">
            <a:noFill/>
            <a:miter lim="800000"/>
            <a:headEnd/>
            <a:tailEnd/>
          </a:ln>
        </p:spPr>
        <p:txBody>
          <a:bodyPr wrap="none">
            <a:prstTxWarp prst="textNoShape">
              <a:avLst/>
            </a:prstTxWarp>
            <a:spAutoFit/>
          </a:bodyPr>
          <a:lstStyle/>
          <a:p>
            <a:r>
              <a:rPr lang="en-US" i="1"/>
              <a:t>What</a:t>
            </a:r>
            <a:r>
              <a:rPr lang="en-US"/>
              <a:t> </a:t>
            </a:r>
            <a:r>
              <a:rPr lang="en-US" i="1"/>
              <a:t>we</a:t>
            </a:r>
            <a:r>
              <a:rPr lang="en-US"/>
              <a:t> </a:t>
            </a:r>
            <a:r>
              <a:rPr lang="en-US" i="1"/>
              <a:t>need</a:t>
            </a:r>
            <a:r>
              <a:rPr lang="en-US"/>
              <a:t> </a:t>
            </a:r>
            <a:r>
              <a:rPr lang="en-US" i="1"/>
              <a:t>now</a:t>
            </a:r>
            <a:r>
              <a:rPr lang="en-US"/>
              <a:t> </a:t>
            </a:r>
            <a:r>
              <a:rPr lang="en-US" i="1"/>
              <a:t>is</a:t>
            </a:r>
            <a:r>
              <a:rPr lang="en-US"/>
              <a:t> </a:t>
            </a:r>
            <a:r>
              <a:rPr lang="en-US" i="1"/>
              <a:t>a</a:t>
            </a:r>
            <a:r>
              <a:rPr lang="en-US"/>
              <a:t> </a:t>
            </a:r>
            <a:r>
              <a:rPr lang="en-US" i="1"/>
              <a:t>parsing</a:t>
            </a:r>
            <a:r>
              <a:rPr lang="en-US"/>
              <a:t> </a:t>
            </a:r>
            <a:r>
              <a:rPr lang="en-US" i="1"/>
              <a:t>table</a:t>
            </a:r>
            <a:r>
              <a:rPr lang="en-US"/>
              <a:t> </a:t>
            </a:r>
            <a:r>
              <a:rPr lang="en-US" i="1">
                <a:latin typeface="Arial" charset="0"/>
              </a:rPr>
              <a:t>M</a:t>
            </a:r>
            <a:r>
              <a:rPr lang="en-US" i="1"/>
              <a:t>.</a:t>
            </a:r>
          </a:p>
        </p:txBody>
      </p:sp>
      <p:sp>
        <p:nvSpPr>
          <p:cNvPr id="94213" name="Rectangle 4"/>
          <p:cNvSpPr>
            <a:spLocks noChangeArrowheads="1"/>
          </p:cNvSpPr>
          <p:nvPr/>
        </p:nvSpPr>
        <p:spPr bwMode="auto">
          <a:xfrm>
            <a:off x="609600" y="2438400"/>
            <a:ext cx="3808413" cy="457200"/>
          </a:xfrm>
          <a:prstGeom prst="rect">
            <a:avLst/>
          </a:prstGeom>
          <a:noFill/>
          <a:ln w="9525">
            <a:noFill/>
            <a:miter lim="800000"/>
            <a:headEnd/>
            <a:tailEnd/>
          </a:ln>
        </p:spPr>
        <p:txBody>
          <a:bodyPr wrap="none">
            <a:prstTxWarp prst="textNoShape">
              <a:avLst/>
            </a:prstTxWarp>
            <a:spAutoFit/>
          </a:bodyPr>
          <a:lstStyle/>
          <a:p>
            <a:r>
              <a:rPr lang="en-US"/>
              <a:t>Our expression grammar : </a:t>
            </a:r>
          </a:p>
        </p:txBody>
      </p:sp>
      <p:sp>
        <p:nvSpPr>
          <p:cNvPr id="94214" name="Rectangle 5"/>
          <p:cNvSpPr>
            <a:spLocks noChangeArrowheads="1"/>
          </p:cNvSpPr>
          <p:nvPr/>
        </p:nvSpPr>
        <p:spPr bwMode="auto">
          <a:xfrm>
            <a:off x="457200" y="3048000"/>
            <a:ext cx="4008438" cy="3143250"/>
          </a:xfrm>
          <a:prstGeom prst="rect">
            <a:avLst/>
          </a:prstGeom>
          <a:noFill/>
          <a:ln w="9525">
            <a:solidFill>
              <a:schemeClr val="tx1"/>
            </a:solidFill>
            <a:miter lim="800000"/>
            <a:headEnd/>
            <a:tailEnd/>
          </a:ln>
        </p:spPr>
        <p:txBody>
          <a:bodyPr wrap="none">
            <a:prstTxWarp prst="textNoShape">
              <a:avLst/>
            </a:prstTxWarp>
            <a:spAutoFit/>
          </a:bodyPr>
          <a:lstStyle/>
          <a:p>
            <a:pPr marL="457200" indent="-457200" defTabSz="766763" eaLnBrk="1" hangingPunct="1">
              <a:lnSpc>
                <a:spcPct val="95000"/>
              </a:lnSpc>
              <a:spcBef>
                <a:spcPct val="20000"/>
              </a:spcBef>
              <a:buFont typeface="Arial" charset="0"/>
              <a:buAutoNum type="arabicPeriod"/>
            </a:pPr>
            <a:r>
              <a:rPr lang="en-US" sz="1600">
                <a:solidFill>
                  <a:srgbClr val="0A017F"/>
                </a:solidFill>
              </a:rPr>
              <a:t>&lt;goal&gt;	::=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&lt;expr&gt;	::=	&lt;term&gt;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&lt;expr´&gt;	::=	</a:t>
            </a:r>
            <a:r>
              <a:rPr lang="en-US" sz="1600">
                <a:solidFill>
                  <a:srgbClr val="0A017F"/>
                </a:solidFill>
                <a:latin typeface="Courier" charset="0"/>
              </a:rPr>
              <a:t>+</a:t>
            </a:r>
            <a:r>
              <a:rPr lang="en-US" sz="1600">
                <a:solidFill>
                  <a:srgbClr val="0A017F"/>
                </a:solidFill>
              </a:rPr>
              <a:t>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r>
              <a:rPr lang="en-US" sz="1600">
                <a:solidFill>
                  <a:srgbClr val="0A017F"/>
                </a:solidFill>
              </a:rPr>
              <a:t> &lt;expr&gt;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ym typeface="Symbol" charset="2"/>
              </a:rPr>
              <a:t>ε</a:t>
            </a:r>
            <a:endParaRPr lang="en-US" sz="1600">
              <a:solidFill>
                <a:srgbClr val="0A017F"/>
              </a:solidFill>
            </a:endParaRPr>
          </a:p>
          <a:p>
            <a:pPr marL="457200" indent="-457200" defTabSz="766763" eaLnBrk="1" hangingPunct="1">
              <a:lnSpc>
                <a:spcPct val="95000"/>
              </a:lnSpc>
              <a:spcBef>
                <a:spcPct val="20000"/>
              </a:spcBef>
              <a:buFont typeface="Arial" charset="0"/>
              <a:buAutoNum type="arabicPeriod"/>
            </a:pPr>
            <a:r>
              <a:rPr lang="en-US" sz="1600">
                <a:solidFill>
                  <a:srgbClr val="0A017F"/>
                </a:solidFill>
              </a:rPr>
              <a:t>&lt;term&gt;	::=	&lt;factor&gt; &lt;term´&gt;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&lt;term´&gt;	::=	</a:t>
            </a:r>
            <a:r>
              <a:rPr lang="en-US" sz="1600">
                <a:solidFill>
                  <a:srgbClr val="0A017F"/>
                </a:solidFill>
                <a:latin typeface="Courier" charset="0"/>
              </a:rPr>
              <a:t>*</a:t>
            </a:r>
            <a:r>
              <a:rPr lang="en-US" sz="1600">
                <a:solidFill>
                  <a:srgbClr val="0A017F"/>
                </a:solidFill>
              </a:rPr>
              <a:t> &lt;term&gt;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r>
              <a:rPr lang="en-US" sz="1600">
                <a:solidFill>
                  <a:srgbClr val="0A017F"/>
                </a:solidFill>
              </a:rPr>
              <a:t> &lt;term&gt;</a:t>
            </a: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ym typeface="Symbol" charset="2"/>
              </a:rPr>
              <a:t>ε</a:t>
            </a:r>
            <a:endParaRPr lang="en-US" sz="1600">
              <a:solidFill>
                <a:srgbClr val="0A017F"/>
              </a:solidFill>
            </a:endParaRPr>
          </a:p>
          <a:p>
            <a:pPr marL="457200" indent="-457200" defTabSz="766763" eaLnBrk="1" hangingPunct="1">
              <a:lnSpc>
                <a:spcPct val="95000"/>
              </a:lnSpc>
              <a:spcBef>
                <a:spcPct val="20000"/>
              </a:spcBef>
              <a:buFont typeface="Arial" charset="0"/>
              <a:buAutoNum type="arabicPeriod"/>
            </a:pPr>
            <a:r>
              <a:rPr lang="en-US" sz="1600">
                <a:solidFill>
                  <a:srgbClr val="0A017F"/>
                </a:solidFill>
              </a:rPr>
              <a:t>&lt;factor&gt;	::=	</a:t>
            </a:r>
            <a:r>
              <a:rPr lang="en-US" sz="1600">
                <a:solidFill>
                  <a:srgbClr val="0A017F"/>
                </a:solidFill>
                <a:latin typeface="Courier" charset="0"/>
              </a:rPr>
              <a:t>num</a:t>
            </a:r>
            <a:endParaRPr lang="en-US" sz="1600">
              <a:solidFill>
                <a:srgbClr val="0A017F"/>
              </a:solidFill>
            </a:endParaRPr>
          </a:p>
          <a:p>
            <a:pPr marL="457200" indent="-457200" defTabSz="766763" eaLnBrk="1" hangingPunct="1">
              <a:lnSpc>
                <a:spcPct val="9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id</a:t>
            </a:r>
          </a:p>
        </p:txBody>
      </p:sp>
      <p:sp>
        <p:nvSpPr>
          <p:cNvPr id="94215" name="Rectangle 6"/>
          <p:cNvSpPr>
            <a:spLocks noChangeArrowheads="1"/>
          </p:cNvSpPr>
          <p:nvPr/>
        </p:nvSpPr>
        <p:spPr bwMode="auto">
          <a:xfrm>
            <a:off x="5410200" y="2438400"/>
            <a:ext cx="2182813" cy="457200"/>
          </a:xfrm>
          <a:prstGeom prst="rect">
            <a:avLst/>
          </a:prstGeom>
          <a:noFill/>
          <a:ln w="9525">
            <a:noFill/>
            <a:miter lim="800000"/>
            <a:headEnd/>
            <a:tailEnd/>
          </a:ln>
        </p:spPr>
        <p:txBody>
          <a:bodyPr wrap="none">
            <a:prstTxWarp prst="textNoShape">
              <a:avLst/>
            </a:prstTxWarp>
            <a:spAutoFit/>
          </a:bodyPr>
          <a:lstStyle/>
          <a:p>
            <a:r>
              <a:rPr lang="en-US"/>
              <a:t>Its parse table:</a:t>
            </a:r>
          </a:p>
        </p:txBody>
      </p:sp>
      <p:pic>
        <p:nvPicPr>
          <p:cNvPr id="94216" name="Picture 7" descr="palsberg-lec"/>
          <p:cNvPicPr>
            <a:picLocks noChangeAspect="1" noChangeArrowheads="1"/>
          </p:cNvPicPr>
          <p:nvPr/>
        </p:nvPicPr>
        <p:blipFill>
          <a:blip r:embed="rId2"/>
          <a:srcRect/>
          <a:stretch>
            <a:fillRect/>
          </a:stretch>
        </p:blipFill>
        <p:spPr bwMode="auto">
          <a:xfrm>
            <a:off x="4953000" y="3276600"/>
            <a:ext cx="3962400" cy="2320925"/>
          </a:xfrm>
          <a:prstGeom prst="rect">
            <a:avLst/>
          </a:prstGeom>
          <a:noFill/>
          <a:ln w="9525">
            <a:noFill/>
            <a:miter lim="800000"/>
            <a:headEnd/>
            <a:tailEnd/>
          </a:ln>
        </p:spPr>
      </p:pic>
      <p:sp>
        <p:nvSpPr>
          <p:cNvPr id="94217" name="Slide Number Placeholder 9"/>
          <p:cNvSpPr>
            <a:spLocks noGrp="1"/>
          </p:cNvSpPr>
          <p:nvPr>
            <p:ph type="sldNum" sz="quarter" idx="12"/>
          </p:nvPr>
        </p:nvSpPr>
        <p:spPr>
          <a:noFill/>
        </p:spPr>
        <p:txBody>
          <a:bodyPr/>
          <a:lstStyle/>
          <a:p>
            <a:fld id="{E608EBDA-1C2C-4549-888B-92B8E2059F5A}" type="slidenum">
              <a:rPr lang="de-CH" smtClean="0"/>
              <a:pPr/>
              <a:t>50</a:t>
            </a:fld>
            <a:endParaRPr lang="de-CH" sz="1400" smtClean="0">
              <a:solidFill>
                <a:srgbClr val="7E7E7E"/>
              </a:solidFill>
              <a:latin typeface="Times" charset="0"/>
            </a:endParaRPr>
          </a:p>
        </p:txBody>
      </p:sp>
      <p:sp>
        <p:nvSpPr>
          <p:cNvPr id="94218" name="Date Placeholder 10"/>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p:spPr>
        <p:txBody>
          <a:bodyPr/>
          <a:lstStyle/>
          <a:p>
            <a:r>
              <a:rPr lang="en-US" smtClean="0"/>
              <a:t>Parsing</a:t>
            </a:r>
            <a:endParaRPr lang="de-CH" smtClean="0"/>
          </a:p>
        </p:txBody>
      </p:sp>
      <p:sp>
        <p:nvSpPr>
          <p:cNvPr id="9523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FIRST</a:t>
            </a:r>
          </a:p>
        </p:txBody>
      </p:sp>
      <p:sp>
        <p:nvSpPr>
          <p:cNvPr id="95236" name="Rectangle 3"/>
          <p:cNvSpPr>
            <a:spLocks noGrp="1" noChangeArrowheads="1"/>
          </p:cNvSpPr>
          <p:nvPr>
            <p:ph type="body" idx="1"/>
          </p:nvPr>
        </p:nvSpPr>
        <p:spPr/>
        <p:txBody>
          <a:bodyPr/>
          <a:lstStyle/>
          <a:p>
            <a:pPr marL="457200" indent="-457200" eaLnBrk="1" hangingPunct="1">
              <a:lnSpc>
                <a:spcPct val="85000"/>
              </a:lnSpc>
              <a:buFont typeface="Helvetica CE" charset="0"/>
              <a:buNone/>
            </a:pPr>
            <a:r>
              <a:rPr lang="en-US" sz="1800">
                <a:ea typeface="ＭＳ Ｐゴシック" charset="-128"/>
                <a:cs typeface="ＭＳ Ｐゴシック" charset="-128"/>
              </a:rPr>
              <a:t>For a string of grammar symbols</a:t>
            </a:r>
            <a:r>
              <a:rPr lang="en-US" sz="1800" smtClean="0">
                <a:ea typeface="ＭＳ Ｐゴシック" charset="-128"/>
                <a:cs typeface="ＭＳ Ｐゴシック" charset="-128"/>
              </a:rPr>
              <a:t> </a:t>
            </a:r>
            <a:r>
              <a:rPr lang="en-US" sz="1800" smtClean="0">
                <a:ea typeface="ＭＳ Ｐゴシック" charset="-128"/>
                <a:cs typeface="ＭＳ Ｐゴシック" charset="-128"/>
                <a:sym typeface="Symbol" charset="2"/>
              </a:rPr>
              <a:t>α, </a:t>
            </a:r>
            <a:r>
              <a:rPr lang="en-US" sz="1800">
                <a:ea typeface="ＭＳ Ｐゴシック" charset="-128"/>
                <a:cs typeface="ＭＳ Ｐゴシック" charset="-128"/>
                <a:sym typeface="Symbol" charset="2"/>
              </a:rPr>
              <a:t>define FIRST</a:t>
            </a:r>
            <a:r>
              <a:rPr lang="en-US" sz="1800" smtClean="0">
                <a:ea typeface="ＭＳ Ｐゴシック" charset="-128"/>
                <a:cs typeface="ＭＳ Ｐゴシック" charset="-128"/>
                <a:sym typeface="Symbol" charset="2"/>
              </a:rPr>
              <a:t>(α) </a:t>
            </a:r>
            <a:r>
              <a:rPr lang="en-US" sz="1800">
                <a:ea typeface="ＭＳ Ｐゴシック" charset="-128"/>
                <a:cs typeface="ＭＳ Ｐゴシック" charset="-128"/>
                <a:sym typeface="Symbol" charset="2"/>
              </a:rPr>
              <a:t>as:</a:t>
            </a:r>
          </a:p>
          <a:p>
            <a:pPr lvl="1" eaLnBrk="1" hangingPunct="1">
              <a:lnSpc>
                <a:spcPct val="85000"/>
              </a:lnSpc>
            </a:pPr>
            <a:r>
              <a:rPr lang="en-US" sz="1600"/>
              <a:t>the set of terminal symbols that begin strings derived from</a:t>
            </a:r>
            <a:r>
              <a:rPr lang="en-US" sz="1600" smtClean="0"/>
              <a:t> </a:t>
            </a:r>
            <a:r>
              <a:rPr lang="en-US" sz="1600" smtClean="0">
                <a:sym typeface="Symbol" charset="2"/>
              </a:rPr>
              <a:t>α: </a:t>
            </a:r>
            <a:br>
              <a:rPr lang="en-US" sz="1600" smtClean="0">
                <a:sym typeface="Symbol" charset="2"/>
              </a:rPr>
            </a:br>
            <a:r>
              <a:rPr lang="en-US" sz="1600" smtClean="0">
                <a:sym typeface="Symbol" charset="2"/>
              </a:rPr>
              <a:t>{ </a:t>
            </a:r>
            <a:r>
              <a:rPr lang="en-US" sz="1600">
                <a:sym typeface="Symbol" charset="2"/>
              </a:rPr>
              <a:t>a </a:t>
            </a:r>
            <a:r>
              <a:rPr lang="en-US" sz="1600">
                <a:solidFill>
                  <a:schemeClr val="tx1"/>
                </a:solidFill>
                <a:sym typeface="Symbol" charset="2"/>
              </a:rPr>
              <a:t> </a:t>
            </a:r>
            <a:r>
              <a:rPr lang="en-US" sz="1600">
                <a:sym typeface="Symbol" charset="2"/>
              </a:rPr>
              <a:t>V</a:t>
            </a:r>
            <a:r>
              <a:rPr lang="en-US" sz="1600" baseline="-25000">
                <a:sym typeface="Symbol" charset="2"/>
              </a:rPr>
              <a:t>t</a:t>
            </a:r>
            <a:r>
              <a:rPr lang="en-US" sz="1600">
                <a:sym typeface="Symbol" charset="2"/>
              </a:rPr>
              <a:t> </a:t>
            </a:r>
            <a:r>
              <a:rPr lang="en-US" sz="1600">
                <a:solidFill>
                  <a:schemeClr val="tx1"/>
                </a:solidFill>
                <a:sym typeface="Symbol" charset="2"/>
              </a:rPr>
              <a:t></a:t>
            </a:r>
            <a:r>
              <a:rPr lang="en-US" sz="1600" smtClean="0">
                <a:sym typeface="Symbol" charset="2"/>
              </a:rPr>
              <a:t> α </a:t>
            </a:r>
            <a:r>
              <a:rPr lang="en-US" sz="1600">
                <a:solidFill>
                  <a:schemeClr val="tx1"/>
                </a:solidFill>
                <a:sym typeface="Symbol" charset="2"/>
              </a:rPr>
              <a:t></a:t>
            </a:r>
            <a:r>
              <a:rPr lang="en-US" sz="1600">
                <a:sym typeface="Symbol" charset="2"/>
              </a:rPr>
              <a:t>* </a:t>
            </a:r>
            <a:r>
              <a:rPr lang="en-US" sz="1600" smtClean="0">
                <a:sym typeface="Symbol" charset="2"/>
              </a:rPr>
              <a:t>aβ</a:t>
            </a:r>
            <a:r>
              <a:rPr lang="en-US" sz="1600" smtClean="0">
                <a:solidFill>
                  <a:schemeClr val="tx1"/>
                </a:solidFill>
                <a:sym typeface="Symbol" charset="2"/>
              </a:rPr>
              <a:t> </a:t>
            </a:r>
            <a:r>
              <a:rPr lang="en-US" sz="1600">
                <a:sym typeface="Symbol" charset="2"/>
              </a:rPr>
              <a:t>}</a:t>
            </a:r>
          </a:p>
          <a:p>
            <a:pPr lvl="1" eaLnBrk="1" hangingPunct="1">
              <a:lnSpc>
                <a:spcPct val="85000"/>
              </a:lnSpc>
            </a:pPr>
            <a:r>
              <a:rPr lang="en-US" sz="1600">
                <a:sym typeface="Symbol" charset="2"/>
              </a:rPr>
              <a:t>If</a:t>
            </a:r>
            <a:r>
              <a:rPr lang="en-US" sz="1600" smtClean="0">
                <a:sym typeface="Symbol" charset="2"/>
              </a:rPr>
              <a:t> α </a:t>
            </a:r>
            <a:r>
              <a:rPr lang="en-US" sz="1600">
                <a:solidFill>
                  <a:schemeClr val="tx1"/>
                </a:solidFill>
                <a:sym typeface="Symbol" charset="2"/>
              </a:rPr>
              <a:t></a:t>
            </a:r>
            <a:r>
              <a:rPr lang="en-US" sz="1600">
                <a:sym typeface="Symbol" charset="2"/>
              </a:rPr>
              <a:t>*</a:t>
            </a:r>
            <a:r>
              <a:rPr lang="en-US" sz="1600" smtClean="0">
                <a:sym typeface="Symbol" charset="2"/>
              </a:rPr>
              <a:t> ε</a:t>
            </a:r>
            <a:r>
              <a:rPr lang="en-US" sz="1600" smtClean="0">
                <a:solidFill>
                  <a:schemeClr val="tx1"/>
                </a:solidFill>
                <a:sym typeface="Symbol" charset="2"/>
              </a:rPr>
              <a:t> </a:t>
            </a:r>
            <a:r>
              <a:rPr lang="en-US" sz="1600">
                <a:solidFill>
                  <a:schemeClr val="tx1"/>
                </a:solidFill>
                <a:sym typeface="Symbol" charset="2"/>
              </a:rPr>
              <a:t>then</a:t>
            </a:r>
            <a:r>
              <a:rPr lang="en-US" sz="1600" smtClean="0">
                <a:solidFill>
                  <a:schemeClr val="tx1"/>
                </a:solidFill>
                <a:sym typeface="Symbol" charset="2"/>
              </a:rPr>
              <a:t> </a:t>
            </a:r>
            <a:r>
              <a:rPr lang="en-US" sz="1600" smtClean="0">
                <a:sym typeface="Symbol" charset="2"/>
              </a:rPr>
              <a:t>ε</a:t>
            </a:r>
            <a:r>
              <a:rPr lang="en-US" sz="1600" smtClean="0">
                <a:solidFill>
                  <a:schemeClr val="tx1"/>
                </a:solidFill>
                <a:sym typeface="Symbol" charset="2"/>
              </a:rPr>
              <a:t> </a:t>
            </a:r>
            <a:r>
              <a:rPr lang="en-US" sz="1600">
                <a:solidFill>
                  <a:schemeClr val="tx1"/>
                </a:solidFill>
                <a:sym typeface="Symbol" charset="2"/>
              </a:rPr>
              <a:t> </a:t>
            </a:r>
            <a:r>
              <a:rPr lang="en-US" sz="1600">
                <a:sym typeface="Symbol" charset="2"/>
              </a:rPr>
              <a:t>FIRST</a:t>
            </a:r>
            <a:r>
              <a:rPr lang="en-US" sz="1600" smtClean="0">
                <a:sym typeface="Symbol" charset="2"/>
              </a:rPr>
              <a:t>(α) </a:t>
            </a:r>
            <a:endParaRPr lang="en-US" sz="1600">
              <a:sym typeface="Symbol" charset="2"/>
            </a:endParaRPr>
          </a:p>
          <a:p>
            <a:pPr marL="457200" indent="-457200" eaLnBrk="1" hangingPunct="1">
              <a:lnSpc>
                <a:spcPct val="85000"/>
              </a:lnSpc>
            </a:pPr>
            <a:endParaRPr lang="en-US" sz="1800">
              <a:ea typeface="ＭＳ Ｐゴシック" charset="-128"/>
              <a:cs typeface="ＭＳ Ｐゴシック" charset="-128"/>
              <a:sym typeface="Symbol" charset="2"/>
            </a:endParaRPr>
          </a:p>
          <a:p>
            <a:pPr marL="457200" indent="-457200" eaLnBrk="1" hangingPunct="1">
              <a:lnSpc>
                <a:spcPct val="85000"/>
              </a:lnSpc>
              <a:buFont typeface="Helvetica CE" charset="0"/>
              <a:buNone/>
            </a:pPr>
            <a:r>
              <a:rPr lang="en-US" sz="1800">
                <a:ea typeface="ＭＳ Ｐゴシック" charset="-128"/>
                <a:cs typeface="ＭＳ Ｐゴシック" charset="-128"/>
                <a:sym typeface="Symbol" charset="2"/>
              </a:rPr>
              <a:t>FIRST</a:t>
            </a:r>
            <a:r>
              <a:rPr lang="en-US" sz="1800" smtClean="0">
                <a:ea typeface="ＭＳ Ｐゴシック" charset="-128"/>
                <a:cs typeface="ＭＳ Ｐゴシック" charset="-128"/>
                <a:sym typeface="Symbol" charset="2"/>
              </a:rPr>
              <a:t>(α) </a:t>
            </a:r>
            <a:r>
              <a:rPr lang="en-US" sz="1800">
                <a:ea typeface="ＭＳ Ｐゴシック" charset="-128"/>
                <a:cs typeface="ＭＳ Ｐゴシック" charset="-128"/>
              </a:rPr>
              <a:t>contains the set of tokens valid in the initial position in</a:t>
            </a:r>
            <a:r>
              <a:rPr lang="en-US" sz="1800" smtClean="0">
                <a:ea typeface="ＭＳ Ｐゴシック" charset="-128"/>
                <a:cs typeface="ＭＳ Ｐゴシック" charset="-128"/>
              </a:rPr>
              <a:t> </a:t>
            </a:r>
            <a:r>
              <a:rPr lang="en-US" sz="1800" smtClean="0">
                <a:ea typeface="ＭＳ Ｐゴシック" charset="-128"/>
                <a:cs typeface="ＭＳ Ｐゴシック" charset="-128"/>
                <a:sym typeface="Symbol" charset="2"/>
              </a:rPr>
              <a:t>α.</a:t>
            </a:r>
            <a:endParaRPr lang="en-US" sz="1800">
              <a:ea typeface="ＭＳ Ｐゴシック" charset="-128"/>
              <a:cs typeface="ＭＳ Ｐゴシック" charset="-128"/>
              <a:sym typeface="Symbol" charset="2"/>
            </a:endParaRPr>
          </a:p>
          <a:p>
            <a:pPr marL="457200" indent="-457200" eaLnBrk="1" hangingPunct="1">
              <a:lnSpc>
                <a:spcPct val="85000"/>
              </a:lnSpc>
              <a:buFont typeface="Helvetica CE" charset="0"/>
              <a:buNone/>
            </a:pPr>
            <a:r>
              <a:rPr lang="en-US" sz="1800">
                <a:ea typeface="ＭＳ Ｐゴシック" charset="-128"/>
                <a:cs typeface="ＭＳ Ｐゴシック" charset="-128"/>
                <a:sym typeface="Symbol" charset="2"/>
              </a:rPr>
              <a:t>To build </a:t>
            </a:r>
            <a:r>
              <a:rPr lang="en-US" sz="1800">
                <a:ea typeface="ＭＳ Ｐゴシック" charset="-128"/>
                <a:cs typeface="ＭＳ Ｐゴシック" charset="-128"/>
              </a:rPr>
              <a:t>FIRST(X):</a:t>
            </a:r>
          </a:p>
          <a:p>
            <a:pPr marL="457200" indent="-457200" eaLnBrk="1" hangingPunct="1">
              <a:lnSpc>
                <a:spcPct val="85000"/>
              </a:lnSpc>
              <a:buFont typeface="Arial" charset="0"/>
              <a:buAutoNum type="arabicPeriod"/>
            </a:pPr>
            <a:r>
              <a:rPr lang="en-US" sz="1800">
                <a:ea typeface="ＭＳ Ｐゴシック" charset="-128"/>
                <a:cs typeface="ＭＳ Ｐゴシック" charset="-128"/>
                <a:sym typeface="Symbol" charset="2"/>
              </a:rPr>
              <a:t>If X </a:t>
            </a:r>
            <a:r>
              <a:rPr lang="en-US" sz="1800">
                <a:solidFill>
                  <a:schemeClr val="tx1"/>
                </a:solidFill>
                <a:ea typeface="ＭＳ Ｐゴシック" charset="-128"/>
                <a:cs typeface="ＭＳ Ｐゴシック" charset="-128"/>
                <a:sym typeface="Symbol" charset="2"/>
              </a:rPr>
              <a:t> </a:t>
            </a:r>
            <a:r>
              <a:rPr lang="en-US" sz="1800">
                <a:ea typeface="ＭＳ Ｐゴシック" charset="-128"/>
                <a:cs typeface="ＭＳ Ｐゴシック" charset="-128"/>
                <a:sym typeface="Symbol" charset="2"/>
              </a:rPr>
              <a:t>V</a:t>
            </a:r>
            <a:r>
              <a:rPr lang="en-US" sz="1800" baseline="-25000">
                <a:ea typeface="ＭＳ Ｐゴシック" charset="-128"/>
                <a:cs typeface="ＭＳ Ｐゴシック" charset="-128"/>
                <a:sym typeface="Symbol" charset="2"/>
              </a:rPr>
              <a:t>t</a:t>
            </a:r>
            <a:r>
              <a:rPr lang="en-US" sz="1800">
                <a:ea typeface="ＭＳ Ｐゴシック" charset="-128"/>
                <a:cs typeface="ＭＳ Ｐゴシック" charset="-128"/>
                <a:sym typeface="Symbol" charset="2"/>
              </a:rPr>
              <a:t>, then FIRST(X) is { X }</a:t>
            </a:r>
          </a:p>
          <a:p>
            <a:pPr marL="457200" indent="-457200" eaLnBrk="1" hangingPunct="1">
              <a:lnSpc>
                <a:spcPct val="85000"/>
              </a:lnSpc>
              <a:buFont typeface="Arial" charset="0"/>
              <a:buAutoNum type="arabicPeriod"/>
            </a:pPr>
            <a:r>
              <a:rPr lang="en-US" sz="1800">
                <a:ea typeface="ＭＳ Ｐゴシック" charset="-128"/>
                <a:cs typeface="ＭＳ Ｐゴシック" charset="-128"/>
                <a:sym typeface="Symbol" charset="2"/>
              </a:rPr>
              <a:t>If X </a:t>
            </a:r>
            <a:r>
              <a:rPr lang="en-US" sz="1800">
                <a:solidFill>
                  <a:schemeClr val="tx1"/>
                </a:solidFill>
                <a:ea typeface="ＭＳ Ｐゴシック" charset="-128"/>
                <a:cs typeface="ＭＳ Ｐゴシック" charset="-128"/>
                <a:sym typeface="Symbol" charset="2"/>
              </a:rPr>
              <a:t></a:t>
            </a:r>
            <a:r>
              <a:rPr lang="en-US" sz="1800" smtClean="0">
                <a:solidFill>
                  <a:schemeClr val="tx1"/>
                </a:solidFill>
                <a:ea typeface="ＭＳ Ｐゴシック" charset="-128"/>
                <a:cs typeface="ＭＳ Ｐゴシック" charset="-128"/>
                <a:sym typeface="Symbol" charset="2"/>
              </a:rPr>
              <a:t> </a:t>
            </a:r>
            <a:r>
              <a:rPr lang="en-US" sz="1800" smtClean="0">
                <a:ea typeface="ＭＳ Ｐゴシック" charset="-128"/>
                <a:cs typeface="ＭＳ Ｐゴシック" charset="-128"/>
                <a:sym typeface="Symbol" charset="2"/>
              </a:rPr>
              <a:t>ε</a:t>
            </a:r>
            <a:r>
              <a:rPr lang="en-US" sz="1800" smtClean="0">
                <a:solidFill>
                  <a:schemeClr val="tx1"/>
                </a:solidFill>
                <a:ea typeface="ＭＳ Ｐゴシック" charset="-128"/>
                <a:cs typeface="ＭＳ Ｐゴシック" charset="-128"/>
                <a:sym typeface="Symbol" charset="2"/>
              </a:rPr>
              <a:t> </a:t>
            </a:r>
            <a:r>
              <a:rPr lang="en-US" sz="1800">
                <a:solidFill>
                  <a:schemeClr val="tx1"/>
                </a:solidFill>
                <a:ea typeface="ＭＳ Ｐゴシック" charset="-128"/>
                <a:cs typeface="ＭＳ Ｐゴシック" charset="-128"/>
                <a:sym typeface="Symbol" charset="2"/>
              </a:rPr>
              <a:t>then add </a:t>
            </a:r>
            <a:r>
              <a:rPr lang="en-US" sz="1800" smtClean="0">
                <a:solidFill>
                  <a:schemeClr val="tx1"/>
                </a:solidFill>
                <a:ea typeface="ＭＳ Ｐゴシック" charset="-128"/>
                <a:cs typeface="ＭＳ Ｐゴシック" charset="-128"/>
                <a:sym typeface="Symbol" charset="2"/>
              </a:rPr>
              <a:t> </a:t>
            </a:r>
            <a:r>
              <a:rPr lang="en-US" sz="1800" smtClean="0">
                <a:ea typeface="ＭＳ Ｐゴシック" charset="-128"/>
                <a:cs typeface="ＭＳ Ｐゴシック" charset="-128"/>
                <a:sym typeface="Symbol" charset="2"/>
              </a:rPr>
              <a:t>ε</a:t>
            </a:r>
            <a:r>
              <a:rPr lang="en-US" sz="1800" smtClean="0">
                <a:solidFill>
                  <a:schemeClr val="tx1"/>
                </a:solidFill>
                <a:ea typeface="ＭＳ Ｐゴシック" charset="-128"/>
                <a:cs typeface="ＭＳ Ｐゴシック" charset="-128"/>
                <a:sym typeface="Symbol" charset="2"/>
              </a:rPr>
              <a:t> </a:t>
            </a:r>
            <a:r>
              <a:rPr lang="en-US" sz="1800">
                <a:solidFill>
                  <a:schemeClr val="tx1"/>
                </a:solidFill>
                <a:ea typeface="ＭＳ Ｐゴシック" charset="-128"/>
                <a:cs typeface="ＭＳ Ｐゴシック" charset="-128"/>
                <a:sym typeface="Symbol" charset="2"/>
              </a:rPr>
              <a:t>to </a:t>
            </a:r>
            <a:r>
              <a:rPr lang="en-US" sz="1800">
                <a:ea typeface="ＭＳ Ｐゴシック" charset="-128"/>
                <a:cs typeface="ＭＳ Ｐゴシック" charset="-128"/>
                <a:sym typeface="Symbol" charset="2"/>
              </a:rPr>
              <a:t>FIRST(X)</a:t>
            </a:r>
          </a:p>
          <a:p>
            <a:pPr marL="457200" indent="-457200" eaLnBrk="1" hangingPunct="1">
              <a:lnSpc>
                <a:spcPct val="85000"/>
              </a:lnSpc>
              <a:buFont typeface="Arial" charset="0"/>
              <a:buAutoNum type="arabicPeriod"/>
            </a:pPr>
            <a:r>
              <a:rPr lang="en-US" sz="1800">
                <a:ea typeface="ＭＳ Ｐゴシック" charset="-128"/>
                <a:cs typeface="ＭＳ Ｐゴシック" charset="-128"/>
                <a:sym typeface="Symbol" charset="2"/>
              </a:rPr>
              <a:t>If X </a:t>
            </a:r>
            <a:r>
              <a:rPr lang="en-US" sz="1800">
                <a:solidFill>
                  <a:schemeClr val="tx1"/>
                </a:solidFill>
                <a:ea typeface="ＭＳ Ｐゴシック" charset="-128"/>
                <a:cs typeface="ＭＳ Ｐゴシック" charset="-128"/>
                <a:sym typeface="Symbol" charset="2"/>
              </a:rPr>
              <a:t> Y</a:t>
            </a:r>
            <a:r>
              <a:rPr lang="en-US" sz="1800" baseline="-25000">
                <a:solidFill>
                  <a:schemeClr val="tx1"/>
                </a:solidFill>
                <a:ea typeface="ＭＳ Ｐゴシック" charset="-128"/>
                <a:cs typeface="ＭＳ Ｐゴシック" charset="-128"/>
                <a:sym typeface="Symbol" charset="2"/>
              </a:rPr>
              <a:t>1</a:t>
            </a:r>
            <a:r>
              <a:rPr lang="en-US" sz="1800">
                <a:solidFill>
                  <a:schemeClr val="tx1"/>
                </a:solidFill>
                <a:ea typeface="ＭＳ Ｐゴシック" charset="-128"/>
                <a:cs typeface="ＭＳ Ｐゴシック" charset="-128"/>
                <a:sym typeface="Symbol" charset="2"/>
              </a:rPr>
              <a:t> Y</a:t>
            </a:r>
            <a:r>
              <a:rPr lang="en-US" sz="1800" baseline="-25000">
                <a:solidFill>
                  <a:schemeClr val="tx1"/>
                </a:solidFill>
                <a:ea typeface="ＭＳ Ｐゴシック" charset="-128"/>
                <a:cs typeface="ＭＳ Ｐゴシック" charset="-128"/>
                <a:sym typeface="Symbol" charset="2"/>
              </a:rPr>
              <a:t>2</a:t>
            </a:r>
            <a:r>
              <a:rPr lang="en-US" sz="1800">
                <a:solidFill>
                  <a:schemeClr val="tx1"/>
                </a:solidFill>
                <a:ea typeface="ＭＳ Ｐゴシック" charset="-128"/>
                <a:cs typeface="ＭＳ Ｐゴシック" charset="-128"/>
                <a:sym typeface="Symbol" charset="2"/>
              </a:rPr>
              <a:t> … Y</a:t>
            </a:r>
            <a:r>
              <a:rPr lang="en-US" sz="1800" baseline="-25000">
                <a:solidFill>
                  <a:schemeClr val="tx1"/>
                </a:solidFill>
                <a:ea typeface="ＭＳ Ｐゴシック" charset="-128"/>
                <a:cs typeface="ＭＳ Ｐゴシック" charset="-128"/>
                <a:sym typeface="Symbol" charset="2"/>
              </a:rPr>
              <a:t>k</a:t>
            </a:r>
          </a:p>
          <a:p>
            <a:pPr lvl="1" eaLnBrk="1" hangingPunct="1">
              <a:lnSpc>
                <a:spcPct val="85000"/>
              </a:lnSpc>
              <a:buFont typeface="Arial" charset="0"/>
              <a:buAutoNum type="alphaLcParenR"/>
            </a:pPr>
            <a:r>
              <a:rPr lang="en-US" sz="1600">
                <a:sym typeface="Symbol" charset="2"/>
              </a:rPr>
              <a:t>Put FIRST(</a:t>
            </a:r>
            <a:r>
              <a:rPr lang="en-US" sz="1600">
                <a:solidFill>
                  <a:schemeClr val="tx1"/>
                </a:solidFill>
                <a:sym typeface="Symbol" charset="2"/>
              </a:rPr>
              <a:t>Y</a:t>
            </a:r>
            <a:r>
              <a:rPr lang="en-US" sz="1600" baseline="-25000">
                <a:solidFill>
                  <a:schemeClr val="tx1"/>
                </a:solidFill>
                <a:sym typeface="Symbol" charset="2"/>
              </a:rPr>
              <a:t>1</a:t>
            </a:r>
            <a:r>
              <a:rPr lang="en-US" sz="1600">
                <a:sym typeface="Symbol" charset="2"/>
              </a:rPr>
              <a:t>) — </a:t>
            </a:r>
            <a:r>
              <a:rPr lang="en-US" sz="1600" smtClean="0">
                <a:sym typeface="Symbol" charset="2"/>
              </a:rPr>
              <a:t>{ε} </a:t>
            </a:r>
            <a:r>
              <a:rPr lang="en-US" sz="1600">
                <a:sym typeface="Symbol" charset="2"/>
              </a:rPr>
              <a:t>in FIRST(X)</a:t>
            </a:r>
          </a:p>
          <a:p>
            <a:pPr lvl="1" eaLnBrk="1" hangingPunct="1">
              <a:lnSpc>
                <a:spcPct val="85000"/>
              </a:lnSpc>
              <a:buFont typeface="Arial" charset="0"/>
              <a:buAutoNum type="alphaLcParenR"/>
            </a:pPr>
            <a:r>
              <a:rPr lang="en-US" sz="1600">
                <a:solidFill>
                  <a:schemeClr val="tx1"/>
                </a:solidFill>
                <a:sym typeface="Symbol" charset="2"/>
              </a:rPr>
              <a:t>i: 1 &lt; i ≤ k, if</a:t>
            </a:r>
            <a:r>
              <a:rPr lang="en-US" sz="1600" smtClean="0">
                <a:solidFill>
                  <a:schemeClr val="tx1"/>
                </a:solidFill>
                <a:sym typeface="Symbol" charset="2"/>
              </a:rPr>
              <a:t> </a:t>
            </a:r>
            <a:r>
              <a:rPr lang="en-US" sz="1600" smtClean="0">
                <a:sym typeface="Symbol" charset="2"/>
              </a:rPr>
              <a:t>ε</a:t>
            </a:r>
            <a:r>
              <a:rPr lang="en-US" sz="1600" smtClean="0">
                <a:solidFill>
                  <a:schemeClr val="tx1"/>
                </a:solidFill>
                <a:sym typeface="Symbol" charset="2"/>
              </a:rPr>
              <a:t> </a:t>
            </a:r>
            <a:r>
              <a:rPr lang="en-US" sz="1600">
                <a:solidFill>
                  <a:schemeClr val="tx1"/>
                </a:solidFill>
                <a:sym typeface="Symbol" charset="2"/>
              </a:rPr>
              <a:t> </a:t>
            </a:r>
            <a:r>
              <a:rPr lang="en-US" sz="1600">
                <a:sym typeface="Symbol" charset="2"/>
              </a:rPr>
              <a:t>FIRST(</a:t>
            </a:r>
            <a:r>
              <a:rPr lang="en-US" sz="1600">
                <a:solidFill>
                  <a:schemeClr val="tx1"/>
                </a:solidFill>
                <a:sym typeface="Symbol" charset="2"/>
              </a:rPr>
              <a:t>Y</a:t>
            </a:r>
            <a:r>
              <a:rPr lang="en-US" sz="1600" baseline="-25000">
                <a:solidFill>
                  <a:schemeClr val="tx1"/>
                </a:solidFill>
                <a:sym typeface="Symbol" charset="2"/>
              </a:rPr>
              <a:t>1</a:t>
            </a:r>
            <a:r>
              <a:rPr lang="en-US" sz="1600">
                <a:sym typeface="Symbol" charset="2"/>
              </a:rPr>
              <a:t>) </a:t>
            </a:r>
            <a:r>
              <a:rPr lang="en-US" sz="1600">
                <a:solidFill>
                  <a:schemeClr val="tx1"/>
                </a:solidFill>
                <a:sym typeface="Symbol" charset="2"/>
              </a:rPr>
              <a:t> </a:t>
            </a:r>
            <a:r>
              <a:rPr lang="en-US" sz="1600">
                <a:sym typeface="Symbol" charset="2"/>
              </a:rPr>
              <a:t>… </a:t>
            </a:r>
            <a:r>
              <a:rPr lang="en-US" sz="1600">
                <a:solidFill>
                  <a:schemeClr val="tx1"/>
                </a:solidFill>
                <a:sym typeface="Symbol" charset="2"/>
              </a:rPr>
              <a:t> </a:t>
            </a:r>
            <a:r>
              <a:rPr lang="en-US" sz="1600">
                <a:sym typeface="Symbol" charset="2"/>
              </a:rPr>
              <a:t>FIRST(</a:t>
            </a:r>
            <a:r>
              <a:rPr lang="en-US" sz="1600">
                <a:solidFill>
                  <a:schemeClr val="tx1"/>
                </a:solidFill>
                <a:sym typeface="Symbol" charset="2"/>
              </a:rPr>
              <a:t>Y</a:t>
            </a:r>
            <a:r>
              <a:rPr lang="en-US" sz="1600" baseline="-25000">
                <a:solidFill>
                  <a:schemeClr val="tx1"/>
                </a:solidFill>
                <a:sym typeface="Symbol" charset="2"/>
              </a:rPr>
              <a:t>i-1</a:t>
            </a:r>
            <a:r>
              <a:rPr lang="en-US" sz="1600">
                <a:sym typeface="Symbol" charset="2"/>
              </a:rPr>
              <a:t>)</a:t>
            </a:r>
            <a:br>
              <a:rPr lang="en-US" sz="1600">
                <a:sym typeface="Symbol" charset="2"/>
              </a:rPr>
            </a:br>
            <a:r>
              <a:rPr lang="en-US" sz="1600">
                <a:sym typeface="Symbol" charset="2"/>
              </a:rPr>
              <a:t>(i.e., </a:t>
            </a:r>
            <a:r>
              <a:rPr lang="en-US" sz="1600">
                <a:solidFill>
                  <a:schemeClr val="tx1"/>
                </a:solidFill>
                <a:sym typeface="Symbol" charset="2"/>
              </a:rPr>
              <a:t>Y</a:t>
            </a:r>
            <a:r>
              <a:rPr lang="en-US" sz="1600" baseline="-25000">
                <a:solidFill>
                  <a:schemeClr val="tx1"/>
                </a:solidFill>
                <a:sym typeface="Symbol" charset="2"/>
              </a:rPr>
              <a:t>1</a:t>
            </a:r>
            <a:r>
              <a:rPr lang="en-US" sz="1600">
                <a:solidFill>
                  <a:schemeClr val="tx1"/>
                </a:solidFill>
                <a:sym typeface="Symbol" charset="2"/>
              </a:rPr>
              <a:t> Y</a:t>
            </a:r>
            <a:r>
              <a:rPr lang="en-US" sz="1600" baseline="-25000">
                <a:solidFill>
                  <a:schemeClr val="tx1"/>
                </a:solidFill>
                <a:sym typeface="Symbol" charset="2"/>
              </a:rPr>
              <a:t>2</a:t>
            </a:r>
            <a:r>
              <a:rPr lang="en-US" sz="1600">
                <a:solidFill>
                  <a:schemeClr val="tx1"/>
                </a:solidFill>
                <a:sym typeface="Symbol" charset="2"/>
              </a:rPr>
              <a:t> … Y</a:t>
            </a:r>
            <a:r>
              <a:rPr lang="en-US" sz="1600" baseline="-25000">
                <a:solidFill>
                  <a:schemeClr val="tx1"/>
                </a:solidFill>
                <a:sym typeface="Symbol" charset="2"/>
              </a:rPr>
              <a:t>i-1</a:t>
            </a:r>
            <a:r>
              <a:rPr lang="en-US" sz="1600">
                <a:solidFill>
                  <a:schemeClr val="tx1"/>
                </a:solidFill>
                <a:sym typeface="Symbol" charset="2"/>
              </a:rPr>
              <a:t> *</a:t>
            </a:r>
            <a:r>
              <a:rPr lang="en-US" sz="1600" smtClean="0">
                <a:solidFill>
                  <a:schemeClr val="tx1"/>
                </a:solidFill>
                <a:sym typeface="Symbol" charset="2"/>
              </a:rPr>
              <a:t> </a:t>
            </a:r>
            <a:r>
              <a:rPr lang="en-US" sz="1600" smtClean="0">
                <a:sym typeface="Symbol" charset="2"/>
              </a:rPr>
              <a:t>ε</a:t>
            </a:r>
            <a:r>
              <a:rPr lang="en-US" sz="1600" smtClean="0">
                <a:solidFill>
                  <a:schemeClr val="tx1"/>
                </a:solidFill>
                <a:sym typeface="Symbol" charset="2"/>
              </a:rPr>
              <a:t>)</a:t>
            </a:r>
            <a:r>
              <a:rPr lang="en-US" sz="1600">
                <a:solidFill>
                  <a:schemeClr val="tx1"/>
                </a:solidFill>
                <a:sym typeface="Symbol" charset="2"/>
              </a:rPr>
              <a:t/>
            </a:r>
            <a:br>
              <a:rPr lang="en-US" sz="1600">
                <a:solidFill>
                  <a:schemeClr val="tx1"/>
                </a:solidFill>
                <a:sym typeface="Symbol" charset="2"/>
              </a:rPr>
            </a:br>
            <a:r>
              <a:rPr lang="en-US" sz="1600">
                <a:solidFill>
                  <a:schemeClr val="tx1"/>
                </a:solidFill>
                <a:sym typeface="Symbol" charset="2"/>
              </a:rPr>
              <a:t>then put </a:t>
            </a:r>
            <a:r>
              <a:rPr lang="en-US" sz="1600">
                <a:sym typeface="Symbol" charset="2"/>
              </a:rPr>
              <a:t>FIRST(</a:t>
            </a:r>
            <a:r>
              <a:rPr lang="en-US" sz="1600">
                <a:solidFill>
                  <a:schemeClr val="tx1"/>
                </a:solidFill>
                <a:sym typeface="Symbol" charset="2"/>
              </a:rPr>
              <a:t>Y</a:t>
            </a:r>
            <a:r>
              <a:rPr lang="en-US" sz="1600" baseline="-25000">
                <a:solidFill>
                  <a:schemeClr val="tx1"/>
                </a:solidFill>
                <a:sym typeface="Symbol" charset="2"/>
              </a:rPr>
              <a:t>i</a:t>
            </a:r>
            <a:r>
              <a:rPr lang="en-US" sz="1600">
                <a:sym typeface="Symbol" charset="2"/>
              </a:rPr>
              <a:t>) — {</a:t>
            </a:r>
            <a:r>
              <a:rPr lang="en-US" sz="1600">
                <a:solidFill>
                  <a:schemeClr val="tx1"/>
                </a:solidFill>
                <a:sym typeface="Symbol" charset="2"/>
              </a:rPr>
              <a:t></a:t>
            </a:r>
            <a:r>
              <a:rPr lang="en-US" sz="1600">
                <a:sym typeface="Symbol" charset="2"/>
              </a:rPr>
              <a:t>} in FIRST(X)</a:t>
            </a:r>
          </a:p>
          <a:p>
            <a:pPr lvl="1" eaLnBrk="1" hangingPunct="1">
              <a:lnSpc>
                <a:spcPct val="85000"/>
              </a:lnSpc>
              <a:buFont typeface="Arial" charset="0"/>
              <a:buAutoNum type="alphaLcParenR"/>
            </a:pPr>
            <a:r>
              <a:rPr lang="en-US" sz="1600">
                <a:sym typeface="Symbol" charset="2"/>
              </a:rPr>
              <a:t>If</a:t>
            </a:r>
            <a:r>
              <a:rPr lang="en-US" sz="1600" smtClean="0">
                <a:sym typeface="Symbol" charset="2"/>
              </a:rPr>
              <a:t> ε</a:t>
            </a:r>
            <a:r>
              <a:rPr lang="en-US" sz="1600" smtClean="0">
                <a:solidFill>
                  <a:schemeClr val="tx1"/>
                </a:solidFill>
                <a:sym typeface="Symbol" charset="2"/>
              </a:rPr>
              <a:t> </a:t>
            </a:r>
            <a:r>
              <a:rPr lang="en-US" sz="1600">
                <a:solidFill>
                  <a:schemeClr val="tx1"/>
                </a:solidFill>
                <a:sym typeface="Symbol" charset="2"/>
              </a:rPr>
              <a:t> </a:t>
            </a:r>
            <a:r>
              <a:rPr lang="en-US" sz="1600">
                <a:sym typeface="Symbol" charset="2"/>
              </a:rPr>
              <a:t>FIRST(</a:t>
            </a:r>
            <a:r>
              <a:rPr lang="en-US" sz="1600">
                <a:solidFill>
                  <a:schemeClr val="tx1"/>
                </a:solidFill>
                <a:sym typeface="Symbol" charset="2"/>
              </a:rPr>
              <a:t>Y</a:t>
            </a:r>
            <a:r>
              <a:rPr lang="en-US" sz="1600" baseline="-25000">
                <a:solidFill>
                  <a:schemeClr val="tx1"/>
                </a:solidFill>
                <a:sym typeface="Symbol" charset="2"/>
              </a:rPr>
              <a:t>1</a:t>
            </a:r>
            <a:r>
              <a:rPr lang="en-US" sz="1600">
                <a:sym typeface="Symbol" charset="2"/>
              </a:rPr>
              <a:t>) </a:t>
            </a:r>
            <a:r>
              <a:rPr lang="en-US" sz="1600">
                <a:solidFill>
                  <a:schemeClr val="tx1"/>
                </a:solidFill>
                <a:sym typeface="Symbol" charset="2"/>
              </a:rPr>
              <a:t> </a:t>
            </a:r>
            <a:r>
              <a:rPr lang="en-US" sz="1600">
                <a:sym typeface="Symbol" charset="2"/>
              </a:rPr>
              <a:t>… </a:t>
            </a:r>
            <a:r>
              <a:rPr lang="en-US" sz="1600">
                <a:solidFill>
                  <a:schemeClr val="tx1"/>
                </a:solidFill>
                <a:sym typeface="Symbol" charset="2"/>
              </a:rPr>
              <a:t> </a:t>
            </a:r>
            <a:r>
              <a:rPr lang="en-US" sz="1600">
                <a:sym typeface="Symbol" charset="2"/>
              </a:rPr>
              <a:t>FIRST(</a:t>
            </a:r>
            <a:r>
              <a:rPr lang="en-US" sz="1600">
                <a:solidFill>
                  <a:schemeClr val="tx1"/>
                </a:solidFill>
                <a:sym typeface="Symbol" charset="2"/>
              </a:rPr>
              <a:t>Y</a:t>
            </a:r>
            <a:r>
              <a:rPr lang="en-US" sz="1600" baseline="-25000">
                <a:solidFill>
                  <a:schemeClr val="tx1"/>
                </a:solidFill>
                <a:sym typeface="Symbol" charset="2"/>
              </a:rPr>
              <a:t>k</a:t>
            </a:r>
            <a:r>
              <a:rPr lang="en-US" sz="1600">
                <a:sym typeface="Symbol" charset="2"/>
              </a:rPr>
              <a:t>)</a:t>
            </a:r>
            <a:br>
              <a:rPr lang="en-US" sz="1600">
                <a:sym typeface="Symbol" charset="2"/>
              </a:rPr>
            </a:br>
            <a:r>
              <a:rPr lang="en-US" sz="1600">
                <a:sym typeface="Symbol" charset="2"/>
              </a:rPr>
              <a:t>then put</a:t>
            </a:r>
            <a:r>
              <a:rPr lang="en-US" sz="1600" smtClean="0">
                <a:sym typeface="Symbol" charset="2"/>
              </a:rPr>
              <a:t> ε </a:t>
            </a:r>
            <a:r>
              <a:rPr lang="en-US" sz="1600">
                <a:sym typeface="Symbol" charset="2"/>
              </a:rPr>
              <a:t>in FIRST(X)</a:t>
            </a:r>
          </a:p>
          <a:p>
            <a:pPr marL="457200" indent="-457200" eaLnBrk="1" hangingPunct="1">
              <a:lnSpc>
                <a:spcPct val="85000"/>
              </a:lnSpc>
              <a:buFont typeface="Arial" charset="0"/>
              <a:buNone/>
            </a:pPr>
            <a:r>
              <a:rPr lang="en-US" sz="1800">
                <a:ea typeface="ＭＳ Ｐゴシック" charset="-128"/>
                <a:cs typeface="ＭＳ Ｐゴシック" charset="-128"/>
              </a:rPr>
              <a:t>Repeat until no more additions can be made. </a:t>
            </a:r>
            <a:endParaRPr lang="en-US" sz="1800">
              <a:ea typeface="ＭＳ Ｐゴシック" charset="-128"/>
              <a:cs typeface="ＭＳ Ｐゴシック" charset="-128"/>
              <a:sym typeface="Symbol" charset="2"/>
            </a:endParaRPr>
          </a:p>
        </p:txBody>
      </p:sp>
      <p:sp>
        <p:nvSpPr>
          <p:cNvPr id="95237" name="Slide Number Placeholder 5"/>
          <p:cNvSpPr>
            <a:spLocks noGrp="1"/>
          </p:cNvSpPr>
          <p:nvPr>
            <p:ph type="sldNum" sz="quarter" idx="12"/>
          </p:nvPr>
        </p:nvSpPr>
        <p:spPr>
          <a:noFill/>
        </p:spPr>
        <p:txBody>
          <a:bodyPr/>
          <a:lstStyle/>
          <a:p>
            <a:fld id="{A507CE22-FB42-9043-BDDB-795A0B039293}" type="slidenum">
              <a:rPr lang="de-CH" smtClean="0"/>
              <a:pPr/>
              <a:t>51</a:t>
            </a:fld>
            <a:endParaRPr lang="de-CH" sz="1400" smtClean="0">
              <a:solidFill>
                <a:srgbClr val="7E7E7E"/>
              </a:solidFill>
              <a:latin typeface="Times" charset="0"/>
            </a:endParaRPr>
          </a:p>
        </p:txBody>
      </p:sp>
      <p:sp>
        <p:nvSpPr>
          <p:cNvPr id="95238"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p>
            <a:r>
              <a:rPr lang="en-US" smtClean="0"/>
              <a:t>Parsing</a:t>
            </a:r>
            <a:endParaRPr lang="de-CH" smtClean="0"/>
          </a:p>
        </p:txBody>
      </p:sp>
      <p:sp>
        <p:nvSpPr>
          <p:cNvPr id="9625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FOLLOW</a:t>
            </a:r>
          </a:p>
        </p:txBody>
      </p:sp>
      <p:sp>
        <p:nvSpPr>
          <p:cNvPr id="96260" name="Rectangle 3"/>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For a non-terminal A, define FOLLOW(A) as:</a:t>
            </a:r>
          </a:p>
          <a:p>
            <a:pPr lvl="1" eaLnBrk="1" hangingPunct="1"/>
            <a:r>
              <a:rPr lang="en-US" sz="1800" smtClean="0"/>
              <a:t>the set of terminals that can appear immediately to the right of A in some sentential form</a:t>
            </a:r>
          </a:p>
          <a:p>
            <a:pPr lvl="1" eaLnBrk="1" hangingPunct="1"/>
            <a:r>
              <a:rPr lang="en-US" sz="1600" smtClean="0"/>
              <a:t>I.e., a non-terminal’s FOLLOW set specifies the tokens that can legally appear after it.</a:t>
            </a:r>
          </a:p>
          <a:p>
            <a:pPr lvl="1" eaLnBrk="1" hangingPunct="1"/>
            <a:r>
              <a:rPr lang="en-US" sz="1600" smtClean="0"/>
              <a:t>A terminal symbol has no FOLLOW set.</a:t>
            </a:r>
          </a:p>
          <a:p>
            <a:pPr eaLnBrk="1" hangingPunct="1"/>
            <a:r>
              <a:rPr lang="en-US" sz="2000" smtClean="0">
                <a:ea typeface="ＭＳ Ｐゴシック" charset="-128"/>
                <a:cs typeface="ＭＳ Ｐゴシック" charset="-128"/>
              </a:rPr>
              <a:t>To build FOLLOW(A): </a:t>
            </a:r>
          </a:p>
          <a:p>
            <a:pPr eaLnBrk="1" hangingPunct="1">
              <a:buFont typeface="Helvetica" charset="0"/>
              <a:buAutoNum type="arabicPeriod"/>
            </a:pPr>
            <a:r>
              <a:rPr lang="en-US" sz="2000" smtClean="0">
                <a:ea typeface="ＭＳ Ｐゴシック" charset="-128"/>
                <a:cs typeface="ＭＳ Ｐゴシック" charset="-128"/>
              </a:rPr>
              <a:t>Put $ in FOLLOW(&lt;goal&gt;)</a:t>
            </a:r>
          </a:p>
          <a:p>
            <a:pPr eaLnBrk="1" hangingPunct="1">
              <a:buFont typeface="Helvetica" charset="0"/>
              <a:buAutoNum type="arabicPeriod"/>
            </a:pPr>
            <a:r>
              <a:rPr lang="en-US" sz="2000" smtClean="0">
                <a:ea typeface="ＭＳ Ｐゴシック" charset="-128"/>
                <a:cs typeface="ＭＳ Ｐゴシック" charset="-128"/>
              </a:rPr>
              <a:t>If A </a:t>
            </a:r>
            <a:r>
              <a:rPr lang="en-US" sz="2000" smtClean="0">
                <a:ea typeface="ＭＳ Ｐゴシック" charset="-128"/>
                <a:cs typeface="ＭＳ Ｐゴシック" charset="-128"/>
                <a:sym typeface="Symbol" charset="2"/>
              </a:rPr>
              <a:t></a:t>
            </a:r>
            <a:r>
              <a:rPr lang="en-US" sz="2000" smtClean="0">
                <a:ea typeface="ＭＳ Ｐゴシック" charset="-128"/>
                <a:cs typeface="ＭＳ Ｐゴシック" charset="-128"/>
              </a:rPr>
              <a:t> </a:t>
            </a:r>
            <a:r>
              <a:rPr lang="en-US" sz="2000" smtClean="0">
                <a:ea typeface="ＭＳ Ｐゴシック" charset="-128"/>
                <a:cs typeface="ＭＳ Ｐゴシック" charset="-128"/>
                <a:sym typeface="Symbol" charset="2"/>
              </a:rPr>
              <a:t>αBβ</a:t>
            </a:r>
            <a:r>
              <a:rPr lang="en-US" sz="2000" smtClean="0">
                <a:ea typeface="ＭＳ Ｐゴシック" charset="-128"/>
                <a:cs typeface="ＭＳ Ｐゴシック" charset="-128"/>
              </a:rPr>
              <a:t>:</a:t>
            </a:r>
          </a:p>
          <a:p>
            <a:pPr lvl="1" eaLnBrk="1" hangingPunct="1">
              <a:buFont typeface="Helvetica" charset="0"/>
              <a:buAutoNum type="alphaLcParenR"/>
            </a:pPr>
            <a:r>
              <a:rPr lang="en-US" sz="1800" smtClean="0"/>
              <a:t>Put FIRST(</a:t>
            </a:r>
            <a:r>
              <a:rPr lang="en-US" sz="1800" smtClean="0">
                <a:sym typeface="Symbol" charset="2"/>
              </a:rPr>
              <a:t>β) – {ε} in FOLLOW(B)</a:t>
            </a:r>
          </a:p>
          <a:p>
            <a:pPr lvl="1" eaLnBrk="1" hangingPunct="1">
              <a:buFont typeface="Helvetica" charset="0"/>
              <a:buAutoNum type="alphaLcParenR"/>
            </a:pPr>
            <a:r>
              <a:rPr lang="en-US" sz="1800" smtClean="0">
                <a:sym typeface="Symbol" charset="2"/>
              </a:rPr>
              <a:t>If β = ε (i.e., </a:t>
            </a:r>
            <a:r>
              <a:rPr lang="en-US" sz="1800" smtClean="0"/>
              <a:t>A </a:t>
            </a:r>
            <a:r>
              <a:rPr lang="en-US" sz="1800" smtClean="0">
                <a:sym typeface="Symbol" charset="2"/>
              </a:rPr>
              <a:t></a:t>
            </a:r>
            <a:r>
              <a:rPr lang="en-US" sz="1800" smtClean="0"/>
              <a:t> </a:t>
            </a:r>
            <a:r>
              <a:rPr lang="en-US" sz="1800" smtClean="0">
                <a:sym typeface="Symbol" charset="2"/>
              </a:rPr>
              <a:t>αB) or ε  FIRST(β) (i.e., β  * ε) then put FOLLOW(A) in FOLLOW(B)</a:t>
            </a:r>
          </a:p>
          <a:p>
            <a:pPr eaLnBrk="1" hangingPunct="1">
              <a:buFont typeface="Helvetica CE" charset="0"/>
              <a:buNone/>
            </a:pPr>
            <a:r>
              <a:rPr lang="en-US" sz="2000" smtClean="0">
                <a:ea typeface="ＭＳ Ｐゴシック" charset="-128"/>
                <a:cs typeface="ＭＳ Ｐゴシック" charset="-128"/>
              </a:rPr>
              <a:t>Repeat until no more additions can be made</a:t>
            </a:r>
          </a:p>
        </p:txBody>
      </p:sp>
      <p:sp>
        <p:nvSpPr>
          <p:cNvPr id="96261" name="Slide Number Placeholder 5"/>
          <p:cNvSpPr>
            <a:spLocks noGrp="1"/>
          </p:cNvSpPr>
          <p:nvPr>
            <p:ph type="sldNum" sz="quarter" idx="12"/>
          </p:nvPr>
        </p:nvSpPr>
        <p:spPr>
          <a:noFill/>
        </p:spPr>
        <p:txBody>
          <a:bodyPr/>
          <a:lstStyle/>
          <a:p>
            <a:fld id="{B5E1DDA6-A666-6342-97DE-C1E8AFEC9AA4}" type="slidenum">
              <a:rPr lang="de-CH" smtClean="0"/>
              <a:pPr/>
              <a:t>52</a:t>
            </a:fld>
            <a:endParaRPr lang="de-CH" sz="1400" smtClean="0">
              <a:solidFill>
                <a:srgbClr val="7E7E7E"/>
              </a:solidFill>
              <a:latin typeface="Times" charset="0"/>
            </a:endParaRPr>
          </a:p>
        </p:txBody>
      </p:sp>
      <p:sp>
        <p:nvSpPr>
          <p:cNvPr id="96262"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ea typeface="ＭＳ Ｐゴシック" charset="-128"/>
                <a:cs typeface="ＭＳ Ｐゴシック" charset="-128"/>
              </a:rPr>
              <a:t>LL(1) grammars</a:t>
            </a:r>
          </a:p>
        </p:txBody>
      </p:sp>
      <p:sp>
        <p:nvSpPr>
          <p:cNvPr id="97283" name="Content Placeholder 2"/>
          <p:cNvSpPr>
            <a:spLocks noGrp="1"/>
          </p:cNvSpPr>
          <p:nvPr>
            <p:ph idx="1"/>
          </p:nvPr>
        </p:nvSpPr>
        <p:spPr/>
        <p:txBody>
          <a:bodyPr/>
          <a:lstStyle/>
          <a:p>
            <a:pPr>
              <a:lnSpc>
                <a:spcPct val="85000"/>
              </a:lnSpc>
              <a:buFont typeface="Helvetica CE" charset="0"/>
              <a:buNone/>
            </a:pPr>
            <a:r>
              <a:rPr lang="en-US" i="1" smtClean="0">
                <a:ea typeface="ＭＳ Ｐゴシック" charset="-128"/>
                <a:cs typeface="ＭＳ Ｐゴシック" charset="-128"/>
              </a:rPr>
              <a:t>Previous definition:</a:t>
            </a:r>
          </a:p>
          <a:p>
            <a:pPr lvl="1">
              <a:lnSpc>
                <a:spcPct val="85000"/>
              </a:lnSpc>
            </a:pPr>
            <a:r>
              <a:rPr lang="en-US" smtClean="0"/>
              <a:t>A grammar G is LL(1) iff. for all non-terminals A, each distinct pair of productions A </a:t>
            </a:r>
            <a:r>
              <a:rPr lang="en-US" smtClean="0">
                <a:sym typeface="Symbol" charset="2"/>
              </a:rPr>
              <a:t> β</a:t>
            </a:r>
            <a:r>
              <a:rPr lang="en-US" smtClean="0"/>
              <a:t> and A </a:t>
            </a:r>
            <a:r>
              <a:rPr lang="en-US" smtClean="0">
                <a:sym typeface="Symbol" charset="2"/>
              </a:rPr>
              <a:t> γ</a:t>
            </a:r>
            <a:r>
              <a:rPr lang="en-US" smtClean="0"/>
              <a:t> satisfy the condition FIRST(</a:t>
            </a:r>
            <a:r>
              <a:rPr lang="en-US" smtClean="0">
                <a:sym typeface="Symbol" charset="2"/>
              </a:rPr>
              <a:t>β</a:t>
            </a:r>
            <a:r>
              <a:rPr lang="en-US" smtClean="0"/>
              <a:t>) </a:t>
            </a:r>
            <a:r>
              <a:rPr lang="en-US" smtClean="0">
                <a:sym typeface="Symbol" charset="2"/>
              </a:rPr>
              <a:t> </a:t>
            </a:r>
            <a:r>
              <a:rPr lang="en-US" smtClean="0"/>
              <a:t>FIRST(</a:t>
            </a:r>
            <a:r>
              <a:rPr lang="en-US" smtClean="0">
                <a:sym typeface="Symbol" charset="2"/>
              </a:rPr>
              <a:t>γ</a:t>
            </a:r>
            <a:r>
              <a:rPr lang="en-US" smtClean="0"/>
              <a:t>) = </a:t>
            </a:r>
            <a:r>
              <a:rPr lang="en-US" smtClean="0">
                <a:sym typeface="Symbol" charset="2"/>
              </a:rPr>
              <a:t></a:t>
            </a:r>
          </a:p>
          <a:p>
            <a:pPr>
              <a:lnSpc>
                <a:spcPct val="85000"/>
              </a:lnSpc>
            </a:pPr>
            <a:r>
              <a:rPr lang="en-US" smtClean="0">
                <a:ea typeface="ＭＳ Ｐゴシック" charset="-128"/>
                <a:cs typeface="ＭＳ Ｐゴシック" charset="-128"/>
                <a:sym typeface="Symbol" charset="2"/>
              </a:rPr>
              <a:t>But what if A * ε?</a:t>
            </a:r>
          </a:p>
          <a:p>
            <a:pPr>
              <a:lnSpc>
                <a:spcPct val="85000"/>
              </a:lnSpc>
              <a:buFont typeface="Helvetica CE" charset="0"/>
              <a:buNone/>
            </a:pPr>
            <a:endParaRPr lang="en-US" smtClean="0">
              <a:ea typeface="ＭＳ Ｐゴシック" charset="-128"/>
              <a:cs typeface="ＭＳ Ｐゴシック" charset="-128"/>
              <a:sym typeface="Symbol" charset="2"/>
            </a:endParaRPr>
          </a:p>
          <a:p>
            <a:pPr>
              <a:lnSpc>
                <a:spcPct val="85000"/>
              </a:lnSpc>
              <a:buFont typeface="Helvetica CE" charset="0"/>
              <a:buNone/>
            </a:pPr>
            <a:r>
              <a:rPr lang="en-US" i="1" smtClean="0">
                <a:ea typeface="ＭＳ Ｐゴシック" charset="-128"/>
                <a:cs typeface="ＭＳ Ｐゴシック" charset="-128"/>
                <a:sym typeface="Symbol" charset="2"/>
              </a:rPr>
              <a:t>Revised definition:</a:t>
            </a:r>
          </a:p>
          <a:p>
            <a:pPr lvl="1">
              <a:lnSpc>
                <a:spcPct val="85000"/>
              </a:lnSpc>
            </a:pPr>
            <a:r>
              <a:rPr lang="en-US" smtClean="0"/>
              <a:t>A grammar G is LL(1) iff. for each set of productions </a:t>
            </a:r>
            <a:br>
              <a:rPr lang="en-US" smtClean="0"/>
            </a:br>
            <a:r>
              <a:rPr lang="en-US" smtClean="0"/>
              <a:t>A </a:t>
            </a:r>
            <a:r>
              <a:rPr lang="en-US" smtClean="0">
                <a:sym typeface="Symbol" charset="2"/>
              </a:rPr>
              <a:t> α</a:t>
            </a:r>
            <a:r>
              <a:rPr lang="en-US" baseline="-25000" smtClean="0">
                <a:sym typeface="Symbol" charset="2"/>
              </a:rPr>
              <a:t>1</a:t>
            </a:r>
            <a:r>
              <a:rPr lang="en-US" smtClean="0">
                <a:sym typeface="Symbol" charset="2"/>
              </a:rPr>
              <a:t>  α</a:t>
            </a:r>
            <a:r>
              <a:rPr lang="en-US" baseline="-25000" smtClean="0">
                <a:sym typeface="Symbol" charset="2"/>
              </a:rPr>
              <a:t>2</a:t>
            </a:r>
            <a:r>
              <a:rPr lang="en-US" smtClean="0">
                <a:sym typeface="Symbol" charset="2"/>
              </a:rPr>
              <a:t>  …  α</a:t>
            </a:r>
            <a:r>
              <a:rPr lang="en-US" baseline="-25000" smtClean="0">
                <a:sym typeface="Symbol" charset="2"/>
              </a:rPr>
              <a:t>n</a:t>
            </a:r>
          </a:p>
          <a:p>
            <a:pPr lvl="1">
              <a:lnSpc>
                <a:spcPct val="85000"/>
              </a:lnSpc>
              <a:buFont typeface="Helvetica" charset="0"/>
              <a:buAutoNum type="arabicPeriod"/>
            </a:pPr>
            <a:r>
              <a:rPr lang="en-US" smtClean="0">
                <a:sym typeface="Symbol" charset="2"/>
              </a:rPr>
              <a:t>FIRST(α</a:t>
            </a:r>
            <a:r>
              <a:rPr lang="en-US" baseline="-25000" smtClean="0">
                <a:sym typeface="Symbol" charset="2"/>
              </a:rPr>
              <a:t>1</a:t>
            </a:r>
            <a:r>
              <a:rPr lang="en-US" smtClean="0">
                <a:sym typeface="Symbol" charset="2"/>
              </a:rPr>
              <a:t>), FIRST(α</a:t>
            </a:r>
            <a:r>
              <a:rPr lang="en-US" baseline="-25000" smtClean="0">
                <a:sym typeface="Symbol" charset="2"/>
              </a:rPr>
              <a:t>2</a:t>
            </a:r>
            <a:r>
              <a:rPr lang="en-US" smtClean="0">
                <a:sym typeface="Symbol" charset="2"/>
              </a:rPr>
              <a:t>), …, FIRST(α</a:t>
            </a:r>
            <a:r>
              <a:rPr lang="en-US" baseline="-25000" smtClean="0">
                <a:sym typeface="Symbol" charset="2"/>
              </a:rPr>
              <a:t>n</a:t>
            </a:r>
            <a:r>
              <a:rPr lang="en-US" smtClean="0">
                <a:sym typeface="Symbol" charset="2"/>
              </a:rPr>
              <a:t>) are pairwise disjoint </a:t>
            </a:r>
            <a:r>
              <a:rPr lang="en-US" smtClean="0"/>
              <a:t> </a:t>
            </a:r>
            <a:endParaRPr lang="en-US" smtClean="0">
              <a:sym typeface="Symbol" charset="2"/>
            </a:endParaRPr>
          </a:p>
          <a:p>
            <a:pPr lvl="1">
              <a:lnSpc>
                <a:spcPct val="85000"/>
              </a:lnSpc>
              <a:buFont typeface="Helvetica" charset="0"/>
              <a:buAutoNum type="arabicPeriod"/>
            </a:pPr>
            <a:r>
              <a:rPr lang="en-US" smtClean="0">
                <a:sym typeface="Symbol" charset="2"/>
              </a:rPr>
              <a:t>If α</a:t>
            </a:r>
            <a:r>
              <a:rPr lang="en-US" baseline="-25000" smtClean="0">
                <a:sym typeface="Symbol" charset="2"/>
              </a:rPr>
              <a:t>i </a:t>
            </a:r>
            <a:r>
              <a:rPr lang="en-US" smtClean="0">
                <a:sym typeface="Symbol" charset="2"/>
              </a:rPr>
              <a:t>* ε then FIRST(α</a:t>
            </a:r>
            <a:r>
              <a:rPr lang="en-US" baseline="-25000" smtClean="0">
                <a:sym typeface="Symbol" charset="2"/>
              </a:rPr>
              <a:t>j</a:t>
            </a:r>
            <a:r>
              <a:rPr lang="en-US" smtClean="0">
                <a:sym typeface="Symbol" charset="2"/>
              </a:rPr>
              <a:t>)  FOLLOW(A) = ,  1≤j≤n, ij</a:t>
            </a:r>
          </a:p>
          <a:p>
            <a:pPr lvl="1">
              <a:lnSpc>
                <a:spcPct val="85000"/>
              </a:lnSpc>
              <a:buFont typeface="Helvetica CE" charset="0"/>
              <a:buNone/>
            </a:pPr>
            <a:endParaRPr lang="en-US" smtClean="0">
              <a:sym typeface="Symbol" charset="2"/>
            </a:endParaRPr>
          </a:p>
          <a:p>
            <a:pPr lvl="1">
              <a:lnSpc>
                <a:spcPct val="85000"/>
              </a:lnSpc>
              <a:buFont typeface="Helvetica CE" charset="0"/>
              <a:buNone/>
            </a:pPr>
            <a:r>
              <a:rPr lang="en-US" smtClean="0">
                <a:sym typeface="Symbol" charset="2"/>
              </a:rPr>
              <a:t>NB: If G is ε-free, condition 1 is sufficient  </a:t>
            </a:r>
          </a:p>
        </p:txBody>
      </p:sp>
      <p:sp>
        <p:nvSpPr>
          <p:cNvPr id="97284" name="Footer Placeholder 4"/>
          <p:cNvSpPr>
            <a:spLocks noGrp="1"/>
          </p:cNvSpPr>
          <p:nvPr>
            <p:ph type="ftr" sz="quarter" idx="11"/>
          </p:nvPr>
        </p:nvSpPr>
        <p:spPr>
          <a:noFill/>
        </p:spPr>
        <p:txBody>
          <a:bodyPr/>
          <a:lstStyle/>
          <a:p>
            <a:r>
              <a:rPr lang="en-US" smtClean="0"/>
              <a:t>Parsing</a:t>
            </a:r>
            <a:endParaRPr lang="de-CH" smtClean="0"/>
          </a:p>
        </p:txBody>
      </p:sp>
      <p:sp>
        <p:nvSpPr>
          <p:cNvPr id="97285" name="Slide Number Placeholder 5"/>
          <p:cNvSpPr>
            <a:spLocks noGrp="1"/>
          </p:cNvSpPr>
          <p:nvPr>
            <p:ph type="sldNum" sz="quarter" idx="12"/>
          </p:nvPr>
        </p:nvSpPr>
        <p:spPr>
          <a:noFill/>
        </p:spPr>
        <p:txBody>
          <a:bodyPr/>
          <a:lstStyle/>
          <a:p>
            <a:fld id="{D37FD0E6-22BE-E242-8562-B909BCDF973F}" type="slidenum">
              <a:rPr lang="de-CH" smtClean="0"/>
              <a:pPr/>
              <a:t>53</a:t>
            </a:fld>
            <a:endParaRPr lang="de-CH" sz="1400" smtClean="0">
              <a:solidFill>
                <a:srgbClr val="7E7E7E"/>
              </a:solidFill>
              <a:latin typeface="Times" charset="0"/>
            </a:endParaRPr>
          </a:p>
        </p:txBody>
      </p:sp>
      <p:sp>
        <p:nvSpPr>
          <p:cNvPr id="97286" name="Date Placeholder 6"/>
          <p:cNvSpPr>
            <a:spLocks noGrp="1"/>
          </p:cNvSpPr>
          <p:nvPr>
            <p:ph type="dt" sz="quarter" idx="10"/>
          </p:nvPr>
        </p:nvSpPr>
        <p:spPr>
          <a:noFill/>
        </p:spPr>
        <p:txBody>
          <a:bodyPr/>
          <a:lstStyle/>
          <a:p>
            <a:r>
              <a:rPr lang="en-US" smtClean="0"/>
              <a:t>© Oscar Nierstrasz</a:t>
            </a:r>
            <a:endParaRPr lang="de-CH" smtClean="0"/>
          </a:p>
        </p:txBody>
      </p:sp>
      <p:sp>
        <p:nvSpPr>
          <p:cNvPr id="97287" name="TextBox 6"/>
          <p:cNvSpPr txBox="1">
            <a:spLocks noChangeArrowheads="1"/>
          </p:cNvSpPr>
          <p:nvPr/>
        </p:nvSpPr>
        <p:spPr bwMode="auto">
          <a:xfrm>
            <a:off x="3048000" y="6181725"/>
            <a:ext cx="5562600" cy="523875"/>
          </a:xfrm>
          <a:prstGeom prst="rect">
            <a:avLst/>
          </a:prstGeom>
          <a:solidFill>
            <a:schemeClr val="accent1"/>
          </a:solidFill>
          <a:ln w="9525">
            <a:noFill/>
            <a:miter lim="800000"/>
            <a:headEnd/>
            <a:tailEnd/>
          </a:ln>
        </p:spPr>
        <p:txBody>
          <a:bodyPr>
            <a:prstTxWarp prst="textNoShape">
              <a:avLst/>
            </a:prstTxWarp>
            <a:spAutoFit/>
          </a:bodyPr>
          <a:lstStyle/>
          <a:p>
            <a:r>
              <a:rPr lang="en-US" sz="1400" i="1">
                <a:ea typeface="Helvetica" charset="0"/>
                <a:cs typeface="Helvetica" charset="0"/>
              </a:rPr>
              <a:t>FOLLOW(A) must be disjoint from FIRST(a</a:t>
            </a:r>
            <a:r>
              <a:rPr lang="en-US" sz="1400" i="1" baseline="-25000">
                <a:ea typeface="Helvetica" charset="0"/>
                <a:cs typeface="Helvetica" charset="0"/>
              </a:rPr>
              <a:t>j</a:t>
            </a:r>
            <a:r>
              <a:rPr lang="en-US" sz="1400" i="1">
                <a:ea typeface="Helvetica" charset="0"/>
                <a:cs typeface="Helvetica" charset="0"/>
              </a:rPr>
              <a:t>), else we do not know whether  to go to a</a:t>
            </a:r>
            <a:r>
              <a:rPr lang="en-US" sz="1400" i="1" baseline="-25000">
                <a:ea typeface="Helvetica" charset="0"/>
                <a:cs typeface="Helvetica" charset="0"/>
              </a:rPr>
              <a:t>j</a:t>
            </a:r>
            <a:r>
              <a:rPr lang="en-US" sz="1400" i="1">
                <a:ea typeface="Helvetica" charset="0"/>
                <a:cs typeface="Helvetica" charset="0"/>
              </a:rPr>
              <a:t> or to take a</a:t>
            </a:r>
            <a:r>
              <a:rPr lang="en-US" sz="1400" i="1" baseline="-25000">
                <a:ea typeface="Helvetica" charset="0"/>
                <a:cs typeface="Helvetica" charset="0"/>
              </a:rPr>
              <a:t>i</a:t>
            </a:r>
            <a:r>
              <a:rPr lang="en-US" sz="1400" i="1">
                <a:ea typeface="Helvetica" charset="0"/>
                <a:cs typeface="Helvetica" charset="0"/>
              </a:rPr>
              <a:t> and skip to what follows.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ea typeface="ＭＳ Ｐゴシック" charset="-128"/>
                <a:cs typeface="ＭＳ Ｐゴシック" charset="-128"/>
              </a:rPr>
              <a:t>Properties of LL(1) grammars</a:t>
            </a:r>
          </a:p>
        </p:txBody>
      </p:sp>
      <p:sp>
        <p:nvSpPr>
          <p:cNvPr id="99331" name="Content Placeholder 2"/>
          <p:cNvSpPr>
            <a:spLocks noGrp="1"/>
          </p:cNvSpPr>
          <p:nvPr>
            <p:ph idx="1"/>
          </p:nvPr>
        </p:nvSpPr>
        <p:spPr/>
        <p:txBody>
          <a:bodyPr/>
          <a:lstStyle/>
          <a:p>
            <a:pPr marL="495300" indent="-457200">
              <a:buFont typeface="Helvetica" charset="0"/>
              <a:buAutoNum type="arabicPeriod"/>
            </a:pPr>
            <a:r>
              <a:rPr lang="en-US" sz="2000" smtClean="0">
                <a:ea typeface="ＭＳ Ｐゴシック" charset="-128"/>
                <a:cs typeface="ＭＳ Ｐゴシック" charset="-128"/>
              </a:rPr>
              <a:t>No left-recursive grammar is LL(1) </a:t>
            </a:r>
          </a:p>
          <a:p>
            <a:pPr marL="495300" indent="-457200">
              <a:buFont typeface="Helvetica" charset="0"/>
              <a:buAutoNum type="arabicPeriod"/>
            </a:pPr>
            <a:r>
              <a:rPr lang="en-US" sz="2000" smtClean="0">
                <a:ea typeface="ＭＳ Ｐゴシック" charset="-128"/>
                <a:cs typeface="ＭＳ Ｐゴシック" charset="-128"/>
              </a:rPr>
              <a:t>No ambiguous grammar is LL(1) </a:t>
            </a:r>
          </a:p>
          <a:p>
            <a:pPr marL="495300" indent="-457200">
              <a:buFont typeface="Helvetica" charset="0"/>
              <a:buAutoNum type="arabicPeriod"/>
            </a:pPr>
            <a:r>
              <a:rPr lang="en-US" sz="2000" smtClean="0">
                <a:ea typeface="ＭＳ Ｐゴシック" charset="-128"/>
                <a:cs typeface="ＭＳ Ｐゴシック" charset="-128"/>
              </a:rPr>
              <a:t>Some languages have no LL(1) grammar </a:t>
            </a:r>
          </a:p>
          <a:p>
            <a:pPr marL="495300" indent="-457200">
              <a:buFont typeface="Helvetica" charset="0"/>
              <a:buAutoNum type="arabicPeriod"/>
            </a:pPr>
            <a:r>
              <a:rPr lang="en-US" sz="2000" smtClean="0">
                <a:ea typeface="ＭＳ Ｐゴシック" charset="-128"/>
                <a:cs typeface="ＭＳ Ｐゴシック" charset="-128"/>
              </a:rPr>
              <a:t>A ε–free grammar where each alternative expansion for A begins with a distinct terminal is a </a:t>
            </a:r>
            <a:r>
              <a:rPr lang="en-US" sz="2000" i="1" smtClean="0">
                <a:ea typeface="ＭＳ Ｐゴシック" charset="-128"/>
                <a:cs typeface="ＭＳ Ｐゴシック" charset="-128"/>
              </a:rPr>
              <a:t>simple </a:t>
            </a:r>
            <a:r>
              <a:rPr lang="en-US" sz="2000" smtClean="0">
                <a:ea typeface="ＭＳ Ｐゴシック" charset="-128"/>
                <a:cs typeface="ＭＳ Ｐゴシック" charset="-128"/>
              </a:rPr>
              <a:t>LL(1) grammar.</a:t>
            </a:r>
          </a:p>
          <a:p>
            <a:pPr marL="495300" indent="-457200"/>
            <a:endParaRPr lang="en-US" sz="2000" smtClean="0">
              <a:ea typeface="ＭＳ Ｐゴシック" charset="-128"/>
              <a:cs typeface="ＭＳ Ｐゴシック" charset="-128"/>
            </a:endParaRPr>
          </a:p>
          <a:p>
            <a:pPr marL="495300" indent="-457200">
              <a:buFont typeface="Helvetica CE" charset="0"/>
              <a:buNone/>
            </a:pPr>
            <a:r>
              <a:rPr lang="en-US" sz="2000" smtClean="0">
                <a:ea typeface="ＭＳ Ｐゴシック" charset="-128"/>
                <a:cs typeface="ＭＳ Ｐゴシック" charset="-128"/>
              </a:rPr>
              <a:t>Example:</a:t>
            </a:r>
          </a:p>
          <a:p>
            <a:pPr marL="914400" lvl="1" indent="-457200">
              <a:buFont typeface="Helvetica CE" charset="0"/>
              <a:buNone/>
            </a:pPr>
            <a:r>
              <a:rPr lang="en-US" sz="1800" smtClean="0"/>
              <a:t>	S </a:t>
            </a:r>
            <a:r>
              <a:rPr lang="en-US" sz="1800" smtClean="0">
                <a:sym typeface="Symbol" charset="2"/>
              </a:rPr>
              <a:t></a:t>
            </a:r>
            <a:r>
              <a:rPr lang="en-US" sz="1800" smtClean="0"/>
              <a:t> aS </a:t>
            </a:r>
            <a:r>
              <a:rPr lang="en-US" sz="1800" smtClean="0">
                <a:sym typeface="Symbol" charset="2"/>
              </a:rPr>
              <a:t></a:t>
            </a:r>
            <a:r>
              <a:rPr lang="en-US" sz="1800" smtClean="0"/>
              <a:t> a</a:t>
            </a:r>
          </a:p>
          <a:p>
            <a:pPr marL="914400" lvl="1" indent="-457200">
              <a:buFont typeface="Helvetica CE" charset="0"/>
              <a:buNone/>
            </a:pPr>
            <a:r>
              <a:rPr lang="en-US" sz="1800" smtClean="0"/>
              <a:t>is not LL(1) because FIRST(aS) = FIRST(a) = { a }</a:t>
            </a:r>
          </a:p>
          <a:p>
            <a:pPr marL="914400" lvl="1" indent="-457200">
              <a:buFont typeface="Helvetica CE" charset="0"/>
              <a:buNone/>
            </a:pPr>
            <a:r>
              <a:rPr lang="en-US" sz="1800" smtClean="0"/>
              <a:t> 	S </a:t>
            </a:r>
            <a:r>
              <a:rPr lang="en-US" sz="1800" smtClean="0">
                <a:sym typeface="Symbol" charset="2"/>
              </a:rPr>
              <a:t></a:t>
            </a:r>
            <a:r>
              <a:rPr lang="en-US" sz="1800" smtClean="0"/>
              <a:t> aS</a:t>
            </a:r>
            <a:r>
              <a:rPr lang="en-US" sz="1800" smtClean="0">
                <a:sym typeface="Symbol" charset="2"/>
              </a:rPr>
              <a:t>´</a:t>
            </a:r>
            <a:endParaRPr lang="en-US" sz="1800" smtClean="0"/>
          </a:p>
          <a:p>
            <a:pPr marL="914400" lvl="1" indent="-457200">
              <a:buFont typeface="Helvetica CE" charset="0"/>
              <a:buNone/>
            </a:pPr>
            <a:r>
              <a:rPr lang="en-US" sz="1800" smtClean="0"/>
              <a:t>	S</a:t>
            </a:r>
            <a:r>
              <a:rPr lang="en-US" sz="1800" smtClean="0">
                <a:sym typeface="Symbol" charset="2"/>
              </a:rPr>
              <a:t>´</a:t>
            </a:r>
            <a:r>
              <a:rPr lang="en-US" sz="1800" smtClean="0"/>
              <a:t> </a:t>
            </a:r>
            <a:r>
              <a:rPr lang="en-US" sz="1800" smtClean="0">
                <a:sym typeface="Symbol" charset="2"/>
              </a:rPr>
              <a:t></a:t>
            </a:r>
            <a:r>
              <a:rPr lang="en-US" sz="1800" smtClean="0"/>
              <a:t> aS </a:t>
            </a:r>
            <a:r>
              <a:rPr lang="en-US" sz="1800" smtClean="0">
                <a:sym typeface="Symbol" charset="2"/>
              </a:rPr>
              <a:t></a:t>
            </a:r>
            <a:r>
              <a:rPr lang="en-US" sz="1800" smtClean="0"/>
              <a:t> </a:t>
            </a:r>
            <a:r>
              <a:rPr lang="en-US" sz="1800" smtClean="0">
                <a:sym typeface="Symbol" charset="2"/>
              </a:rPr>
              <a:t>ε</a:t>
            </a:r>
          </a:p>
          <a:p>
            <a:pPr marL="914400" lvl="1" indent="-457200">
              <a:buFont typeface="Helvetica CE" charset="0"/>
              <a:buNone/>
            </a:pPr>
            <a:r>
              <a:rPr lang="en-US" sz="1800" smtClean="0"/>
              <a:t>accepts the same language and is LL(1)</a:t>
            </a:r>
          </a:p>
        </p:txBody>
      </p:sp>
      <p:sp>
        <p:nvSpPr>
          <p:cNvPr id="99332" name="Footer Placeholder 4"/>
          <p:cNvSpPr>
            <a:spLocks noGrp="1"/>
          </p:cNvSpPr>
          <p:nvPr>
            <p:ph type="ftr" sz="quarter" idx="11"/>
          </p:nvPr>
        </p:nvSpPr>
        <p:spPr>
          <a:noFill/>
        </p:spPr>
        <p:txBody>
          <a:bodyPr/>
          <a:lstStyle/>
          <a:p>
            <a:r>
              <a:rPr lang="en-US" smtClean="0"/>
              <a:t>Parsing</a:t>
            </a:r>
            <a:endParaRPr lang="de-CH" smtClean="0"/>
          </a:p>
        </p:txBody>
      </p:sp>
      <p:sp>
        <p:nvSpPr>
          <p:cNvPr id="99333" name="Slide Number Placeholder 5"/>
          <p:cNvSpPr>
            <a:spLocks noGrp="1"/>
          </p:cNvSpPr>
          <p:nvPr>
            <p:ph type="sldNum" sz="quarter" idx="12"/>
          </p:nvPr>
        </p:nvSpPr>
        <p:spPr>
          <a:noFill/>
        </p:spPr>
        <p:txBody>
          <a:bodyPr/>
          <a:lstStyle/>
          <a:p>
            <a:fld id="{3CDBCF1D-C08B-7746-A469-0CEAD3512563}" type="slidenum">
              <a:rPr lang="de-CH" smtClean="0"/>
              <a:pPr/>
              <a:t>54</a:t>
            </a:fld>
            <a:endParaRPr lang="de-CH" sz="1400" smtClean="0">
              <a:solidFill>
                <a:srgbClr val="7E7E7E"/>
              </a:solidFill>
              <a:latin typeface="Times" charset="0"/>
            </a:endParaRPr>
          </a:p>
        </p:txBody>
      </p:sp>
      <p:sp>
        <p:nvSpPr>
          <p:cNvPr id="99334"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ea typeface="ＭＳ Ｐゴシック" charset="-128"/>
                <a:cs typeface="ＭＳ Ｐゴシック" charset="-128"/>
              </a:rPr>
              <a:t>LL(1) parse table construction</a:t>
            </a:r>
          </a:p>
        </p:txBody>
      </p:sp>
      <p:sp>
        <p:nvSpPr>
          <p:cNvPr id="100355" name="Content Placeholder 2"/>
          <p:cNvSpPr>
            <a:spLocks noGrp="1"/>
          </p:cNvSpPr>
          <p:nvPr>
            <p:ph idx="1"/>
          </p:nvPr>
        </p:nvSpPr>
        <p:spPr/>
        <p:txBody>
          <a:bodyPr/>
          <a:lstStyle/>
          <a:p>
            <a:pPr>
              <a:buFont typeface="Helvetica CE" charset="0"/>
              <a:buNone/>
            </a:pPr>
            <a:r>
              <a:rPr lang="en-US" i="1" smtClean="0">
                <a:ea typeface="ＭＳ Ｐゴシック" charset="-128"/>
                <a:cs typeface="ＭＳ Ｐゴシック" charset="-128"/>
              </a:rPr>
              <a:t>Input: </a:t>
            </a:r>
            <a:r>
              <a:rPr lang="en-US" smtClean="0">
                <a:ea typeface="ＭＳ Ｐゴシック" charset="-128"/>
                <a:cs typeface="ＭＳ Ｐゴシック" charset="-128"/>
              </a:rPr>
              <a:t>Grammar G</a:t>
            </a:r>
          </a:p>
          <a:p>
            <a:pPr>
              <a:buFont typeface="Helvetica CE" charset="0"/>
              <a:buNone/>
            </a:pPr>
            <a:r>
              <a:rPr lang="en-US" i="1" smtClean="0">
                <a:ea typeface="ＭＳ Ｐゴシック" charset="-128"/>
                <a:cs typeface="ＭＳ Ｐゴシック" charset="-128"/>
              </a:rPr>
              <a:t>Output: </a:t>
            </a:r>
            <a:r>
              <a:rPr lang="en-US" smtClean="0">
                <a:ea typeface="ＭＳ Ｐゴシック" charset="-128"/>
                <a:cs typeface="ＭＳ Ｐゴシック" charset="-128"/>
              </a:rPr>
              <a:t>Parsing table M</a:t>
            </a:r>
          </a:p>
          <a:p>
            <a:pPr>
              <a:buFont typeface="Helvetica CE" charset="0"/>
              <a:buNone/>
            </a:pPr>
            <a:r>
              <a:rPr lang="en-US" i="1" smtClean="0">
                <a:ea typeface="ＭＳ Ｐゴシック" charset="-128"/>
                <a:cs typeface="ＭＳ Ｐゴシック" charset="-128"/>
              </a:rPr>
              <a:t>Method:</a:t>
            </a:r>
          </a:p>
          <a:p>
            <a:pPr>
              <a:buFont typeface="Helvetica" charset="0"/>
              <a:buAutoNum type="arabicPeriod"/>
            </a:pPr>
            <a:r>
              <a:rPr lang="en-US" smtClean="0">
                <a:ea typeface="ＭＳ Ｐゴシック" charset="-128"/>
                <a:cs typeface="ＭＳ Ｐゴシック" charset="-128"/>
                <a:sym typeface="Symbol" charset="2"/>
              </a:rPr>
              <a:t> production A  α:</a:t>
            </a:r>
          </a:p>
          <a:p>
            <a:pPr marL="876300" lvl="1" indent="-457200">
              <a:buFont typeface="Helvetica" charset="0"/>
              <a:buAutoNum type="alphaLcParenR"/>
            </a:pPr>
            <a:r>
              <a:rPr lang="en-US" smtClean="0">
                <a:sym typeface="Symbol" charset="2"/>
              </a:rPr>
              <a:t>a  FIRST(α), add A  α to M[A,a]</a:t>
            </a:r>
          </a:p>
          <a:p>
            <a:pPr marL="876300" lvl="1" indent="-457200">
              <a:buFont typeface="Helvetica" charset="0"/>
              <a:buAutoNum type="alphaLcParenR"/>
            </a:pPr>
            <a:r>
              <a:rPr lang="en-US" smtClean="0">
                <a:sym typeface="Symbol" charset="2"/>
              </a:rPr>
              <a:t>If ε  FIRST(α):</a:t>
            </a:r>
          </a:p>
          <a:p>
            <a:pPr marL="1390650" lvl="2" indent="-514350">
              <a:buFont typeface="Helvetica" charset="0"/>
              <a:buAutoNum type="romanUcPeriod"/>
            </a:pPr>
            <a:r>
              <a:rPr lang="en-US" smtClean="0">
                <a:ea typeface="ＭＳ Ｐゴシック" charset="-128"/>
                <a:sym typeface="Symbol" charset="2"/>
              </a:rPr>
              <a:t>b  FOLLOW(A), add A  α to M[A,b]</a:t>
            </a:r>
          </a:p>
          <a:p>
            <a:pPr marL="1390650" lvl="2" indent="-514350">
              <a:buFont typeface="Helvetica" charset="0"/>
              <a:buAutoNum type="romanUcPeriod"/>
            </a:pPr>
            <a:r>
              <a:rPr lang="en-US" smtClean="0">
                <a:ea typeface="ＭＳ Ｐゴシック" charset="-128"/>
                <a:sym typeface="Symbol" charset="2"/>
              </a:rPr>
              <a:t>If $  FOLLOW(A), add A  α to M[A,$]</a:t>
            </a:r>
          </a:p>
          <a:p>
            <a:pPr>
              <a:buFont typeface="Helvetica" charset="0"/>
              <a:buAutoNum type="arabicPeriod"/>
            </a:pPr>
            <a:r>
              <a:rPr lang="en-US" smtClean="0">
                <a:ea typeface="ＭＳ Ｐゴシック" charset="-128"/>
                <a:cs typeface="ＭＳ Ｐゴシック" charset="-128"/>
              </a:rPr>
              <a:t>Set each undefined entry of M to </a:t>
            </a:r>
            <a:r>
              <a:rPr lang="en-US" smtClean="0">
                <a:latin typeface="Courier" charset="0"/>
                <a:ea typeface="Courier" charset="0"/>
                <a:cs typeface="Courier" charset="0"/>
              </a:rPr>
              <a:t>error</a:t>
            </a:r>
          </a:p>
          <a:p>
            <a:pPr>
              <a:buFont typeface="Helvetica CE" charset="0"/>
              <a:buNone/>
            </a:pPr>
            <a:endParaRPr lang="en-US" smtClean="0">
              <a:ea typeface="ＭＳ Ｐゴシック" charset="-128"/>
              <a:cs typeface="ＭＳ Ｐゴシック" charset="-128"/>
            </a:endParaRPr>
          </a:p>
          <a:p>
            <a:pPr>
              <a:buFont typeface="Helvetica CE" charset="0"/>
              <a:buNone/>
            </a:pPr>
            <a:r>
              <a:rPr lang="en-US" smtClean="0">
                <a:ea typeface="ＭＳ Ｐゴシック" charset="-128"/>
                <a:cs typeface="ＭＳ Ｐゴシック" charset="-128"/>
              </a:rPr>
              <a:t>If </a:t>
            </a:r>
            <a:r>
              <a:rPr lang="en-US" smtClean="0">
                <a:ea typeface="ＭＳ Ｐゴシック" charset="-128"/>
                <a:cs typeface="ＭＳ Ｐゴシック" charset="-128"/>
                <a:sym typeface="Symbol" charset="2"/>
              </a:rPr>
              <a:t>M[A,a] with </a:t>
            </a:r>
            <a:r>
              <a:rPr lang="en-US" smtClean="0">
                <a:ea typeface="ＭＳ Ｐゴシック" charset="-128"/>
                <a:cs typeface="ＭＳ Ｐゴシック" charset="-128"/>
              </a:rPr>
              <a:t>multiple entries then G is not LL(1).</a:t>
            </a:r>
            <a:r>
              <a:rPr lang="en-US" smtClean="0">
                <a:ea typeface="ＭＳ Ｐゴシック" charset="-128"/>
                <a:cs typeface="ＭＳ Ｐゴシック" charset="-128"/>
                <a:sym typeface="Symbol" charset="2"/>
              </a:rPr>
              <a:t> </a:t>
            </a:r>
            <a:r>
              <a:rPr lang="en-US" smtClean="0">
                <a:ea typeface="ＭＳ Ｐゴシック" charset="-128"/>
                <a:cs typeface="ＭＳ Ｐゴシック" charset="-128"/>
              </a:rPr>
              <a:t> </a:t>
            </a:r>
            <a:endParaRPr lang="en-US">
              <a:ea typeface="ＭＳ Ｐゴシック" charset="-128"/>
              <a:cs typeface="ＭＳ Ｐゴシック" charset="-128"/>
            </a:endParaRPr>
          </a:p>
        </p:txBody>
      </p:sp>
      <p:sp>
        <p:nvSpPr>
          <p:cNvPr id="100356" name="Footer Placeholder 4"/>
          <p:cNvSpPr>
            <a:spLocks noGrp="1"/>
          </p:cNvSpPr>
          <p:nvPr>
            <p:ph type="ftr" sz="quarter" idx="11"/>
          </p:nvPr>
        </p:nvSpPr>
        <p:spPr>
          <a:noFill/>
        </p:spPr>
        <p:txBody>
          <a:bodyPr/>
          <a:lstStyle/>
          <a:p>
            <a:r>
              <a:rPr lang="en-US" smtClean="0"/>
              <a:t>Parsing</a:t>
            </a:r>
            <a:endParaRPr lang="de-CH" smtClean="0"/>
          </a:p>
        </p:txBody>
      </p:sp>
      <p:sp>
        <p:nvSpPr>
          <p:cNvPr id="7" name="TextBox 6"/>
          <p:cNvSpPr txBox="1"/>
          <p:nvPr/>
        </p:nvSpPr>
        <p:spPr>
          <a:xfrm>
            <a:off x="4572000" y="6248400"/>
            <a:ext cx="3354388" cy="338138"/>
          </a:xfrm>
          <a:prstGeom prst="rect">
            <a:avLst/>
          </a:prstGeom>
          <a:solidFill>
            <a:srgbClr val="F5F399"/>
          </a:solidFill>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en-US" sz="1600">
                <a:solidFill>
                  <a:srgbClr val="05027D"/>
                </a:solidFill>
              </a:rPr>
              <a:t>NB: recall that a, b </a:t>
            </a:r>
            <a:r>
              <a:rPr lang="en-US" sz="1600">
                <a:solidFill>
                  <a:srgbClr val="05027D"/>
                </a:solidFill>
                <a:sym typeface="Symbol" charset="2"/>
              </a:rPr>
              <a:t> V</a:t>
            </a:r>
            <a:r>
              <a:rPr lang="en-US" sz="1600" baseline="-25000">
                <a:solidFill>
                  <a:srgbClr val="05027D"/>
                </a:solidFill>
                <a:sym typeface="Symbol" charset="2"/>
              </a:rPr>
              <a:t>t</a:t>
            </a:r>
            <a:r>
              <a:rPr lang="en-US" sz="1600">
                <a:solidFill>
                  <a:srgbClr val="05027D"/>
                </a:solidFill>
                <a:sym typeface="Symbol" charset="2"/>
              </a:rPr>
              <a:t>, so a, b  </a:t>
            </a:r>
            <a:endParaRPr lang="en-US" sz="1600">
              <a:solidFill>
                <a:srgbClr val="05027D"/>
              </a:solidFill>
            </a:endParaRPr>
          </a:p>
        </p:txBody>
      </p:sp>
      <p:sp>
        <p:nvSpPr>
          <p:cNvPr id="100358" name="Slide Number Placeholder 7"/>
          <p:cNvSpPr>
            <a:spLocks noGrp="1"/>
          </p:cNvSpPr>
          <p:nvPr>
            <p:ph type="sldNum" sz="quarter" idx="12"/>
          </p:nvPr>
        </p:nvSpPr>
        <p:spPr>
          <a:noFill/>
        </p:spPr>
        <p:txBody>
          <a:bodyPr/>
          <a:lstStyle/>
          <a:p>
            <a:fld id="{4999310F-85FD-114C-B9DE-B1DE733E58B1}" type="slidenum">
              <a:rPr lang="de-CH" smtClean="0"/>
              <a:pPr/>
              <a:t>55</a:t>
            </a:fld>
            <a:endParaRPr lang="de-CH" sz="1400" smtClean="0">
              <a:solidFill>
                <a:srgbClr val="7E7E7E"/>
              </a:solidFill>
              <a:latin typeface="Times" charset="0"/>
            </a:endParaRPr>
          </a:p>
        </p:txBody>
      </p:sp>
      <p:sp>
        <p:nvSpPr>
          <p:cNvPr id="100359"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8" name="Picture 8" descr="palsberg-lec.png"/>
          <p:cNvPicPr>
            <a:picLocks noChangeAspect="1"/>
          </p:cNvPicPr>
          <p:nvPr/>
        </p:nvPicPr>
        <p:blipFill>
          <a:blip r:embed="rId2"/>
          <a:srcRect/>
          <a:stretch>
            <a:fillRect/>
          </a:stretch>
        </p:blipFill>
        <p:spPr bwMode="auto">
          <a:xfrm>
            <a:off x="228600" y="3124200"/>
            <a:ext cx="8583613" cy="3276600"/>
          </a:xfrm>
          <a:prstGeom prst="rect">
            <a:avLst/>
          </a:prstGeom>
          <a:noFill/>
          <a:ln w="9525">
            <a:noFill/>
            <a:miter lim="800000"/>
            <a:headEnd/>
            <a:tailEnd/>
          </a:ln>
        </p:spPr>
      </p:pic>
      <p:sp>
        <p:nvSpPr>
          <p:cNvPr id="101379" name="Title 1"/>
          <p:cNvSpPr>
            <a:spLocks noGrp="1"/>
          </p:cNvSpPr>
          <p:nvPr>
            <p:ph type="title"/>
          </p:nvPr>
        </p:nvSpPr>
        <p:spPr/>
        <p:txBody>
          <a:bodyPr/>
          <a:lstStyle/>
          <a:p>
            <a:r>
              <a:rPr lang="en-US" smtClean="0">
                <a:ea typeface="ＭＳ Ｐゴシック" charset="-128"/>
                <a:cs typeface="ＭＳ Ｐゴシック" charset="-128"/>
              </a:rPr>
              <a:t>Example</a:t>
            </a:r>
          </a:p>
        </p:txBody>
      </p:sp>
      <p:sp>
        <p:nvSpPr>
          <p:cNvPr id="101380" name="Footer Placeholder 4"/>
          <p:cNvSpPr>
            <a:spLocks noGrp="1"/>
          </p:cNvSpPr>
          <p:nvPr>
            <p:ph type="ftr" sz="quarter" idx="11"/>
          </p:nvPr>
        </p:nvSpPr>
        <p:spPr>
          <a:noFill/>
        </p:spPr>
        <p:txBody>
          <a:bodyPr/>
          <a:lstStyle/>
          <a:p>
            <a:r>
              <a:rPr lang="en-US" smtClean="0"/>
              <a:t>Parsing</a:t>
            </a:r>
            <a:endParaRPr lang="de-CH" smtClean="0"/>
          </a:p>
        </p:txBody>
      </p:sp>
      <p:sp>
        <p:nvSpPr>
          <p:cNvPr id="101381" name="TextBox 6"/>
          <p:cNvSpPr txBox="1">
            <a:spLocks noChangeArrowheads="1"/>
          </p:cNvSpPr>
          <p:nvPr/>
        </p:nvSpPr>
        <p:spPr bwMode="auto">
          <a:xfrm>
            <a:off x="381000" y="1676400"/>
            <a:ext cx="5618163" cy="461963"/>
          </a:xfrm>
          <a:prstGeom prst="rect">
            <a:avLst/>
          </a:prstGeom>
          <a:noFill/>
          <a:ln w="9525">
            <a:noFill/>
            <a:miter lim="800000"/>
            <a:headEnd/>
            <a:tailEnd/>
          </a:ln>
        </p:spPr>
        <p:txBody>
          <a:bodyPr wrap="none">
            <a:prstTxWarp prst="textNoShape">
              <a:avLst/>
            </a:prstTxWarp>
            <a:spAutoFit/>
          </a:bodyPr>
          <a:lstStyle/>
          <a:p>
            <a:r>
              <a:rPr lang="en-US"/>
              <a:t>Our long-suffering expression grammar:</a:t>
            </a:r>
          </a:p>
        </p:txBody>
      </p:sp>
      <p:sp>
        <p:nvSpPr>
          <p:cNvPr id="101382" name="Rectangle 4"/>
          <p:cNvSpPr>
            <a:spLocks noChangeArrowheads="1"/>
          </p:cNvSpPr>
          <p:nvPr/>
        </p:nvSpPr>
        <p:spPr bwMode="auto">
          <a:xfrm>
            <a:off x="6629400" y="1752600"/>
            <a:ext cx="1739900" cy="1744663"/>
          </a:xfrm>
          <a:prstGeom prst="rect">
            <a:avLst/>
          </a:prstGeom>
          <a:noFill/>
          <a:ln w="9525">
            <a:solidFill>
              <a:schemeClr val="tx1"/>
            </a:solidFill>
            <a:miter lim="800000"/>
            <a:headEnd/>
            <a:tailEnd/>
          </a:ln>
        </p:spPr>
        <p:txBody>
          <a:bodyPr wrap="none">
            <a:prstTxWarp prst="textNoShape">
              <a:avLst/>
            </a:prstTxWarp>
            <a:spAutoFit/>
          </a:bodyPr>
          <a:lstStyle/>
          <a:p>
            <a:pPr marL="457200" indent="-457200" defTabSz="766763" eaLnBrk="1" hangingPunct="1">
              <a:lnSpc>
                <a:spcPct val="95000"/>
              </a:lnSpc>
              <a:spcBef>
                <a:spcPct val="20000"/>
              </a:spcBef>
            </a:pPr>
            <a:r>
              <a:rPr lang="en-US" sz="1600">
                <a:solidFill>
                  <a:srgbClr val="0A017F"/>
                </a:solidFill>
              </a:rPr>
              <a:t>S </a:t>
            </a:r>
            <a:r>
              <a:rPr lang="en-US" sz="1600">
                <a:sym typeface="Symbol" charset="2"/>
              </a:rPr>
              <a:t></a:t>
            </a:r>
            <a:r>
              <a:rPr lang="en-US" sz="1600">
                <a:solidFill>
                  <a:srgbClr val="0A017F"/>
                </a:solidFill>
              </a:rPr>
              <a:t>	E</a:t>
            </a:r>
          </a:p>
          <a:p>
            <a:pPr marL="457200" indent="-457200" defTabSz="766763" eaLnBrk="1" hangingPunct="1">
              <a:lnSpc>
                <a:spcPct val="95000"/>
              </a:lnSpc>
              <a:spcBef>
                <a:spcPct val="20000"/>
              </a:spcBef>
            </a:pPr>
            <a:r>
              <a:rPr lang="en-US" sz="1600">
                <a:solidFill>
                  <a:srgbClr val="0A017F"/>
                </a:solidFill>
              </a:rPr>
              <a:t>E </a:t>
            </a:r>
            <a:r>
              <a:rPr lang="en-US" sz="1600">
                <a:sym typeface="Symbol" charset="2"/>
              </a:rPr>
              <a:t></a:t>
            </a:r>
            <a:r>
              <a:rPr lang="en-US" sz="1600">
                <a:solidFill>
                  <a:srgbClr val="0A017F"/>
                </a:solidFill>
              </a:rPr>
              <a:t>	TE</a:t>
            </a:r>
            <a:r>
              <a:rPr lang="en-US" sz="1600">
                <a:sym typeface="Symbol" charset="2"/>
              </a:rPr>
              <a:t>´</a:t>
            </a:r>
            <a:endParaRPr lang="en-US" sz="1600">
              <a:solidFill>
                <a:srgbClr val="0A017F"/>
              </a:solidFill>
            </a:endParaRPr>
          </a:p>
          <a:p>
            <a:pPr marL="457200" indent="-457200" defTabSz="766763" eaLnBrk="1" hangingPunct="1">
              <a:lnSpc>
                <a:spcPct val="95000"/>
              </a:lnSpc>
              <a:spcBef>
                <a:spcPct val="20000"/>
              </a:spcBef>
            </a:pPr>
            <a:r>
              <a:rPr lang="en-US" sz="1600">
                <a:solidFill>
                  <a:srgbClr val="0A017F"/>
                </a:solidFill>
              </a:rPr>
              <a:t>E</a:t>
            </a:r>
            <a:r>
              <a:rPr lang="en-US" sz="1600">
                <a:sym typeface="Symbol" charset="2"/>
              </a:rPr>
              <a:t>´  +E  —E  ε</a:t>
            </a:r>
          </a:p>
          <a:p>
            <a:pPr marL="457200" indent="-457200" defTabSz="766763" eaLnBrk="1" hangingPunct="1">
              <a:lnSpc>
                <a:spcPct val="95000"/>
              </a:lnSpc>
              <a:spcBef>
                <a:spcPct val="20000"/>
              </a:spcBef>
            </a:pPr>
            <a:r>
              <a:rPr lang="en-US" sz="1600">
                <a:solidFill>
                  <a:srgbClr val="0A017F"/>
                </a:solidFill>
                <a:sym typeface="Symbol" charset="2"/>
              </a:rPr>
              <a:t>T </a:t>
            </a:r>
            <a:r>
              <a:rPr lang="en-US" sz="1600">
                <a:sym typeface="Symbol" charset="2"/>
              </a:rPr>
              <a:t> FT´</a:t>
            </a:r>
            <a:endParaRPr lang="en-US" sz="1600">
              <a:solidFill>
                <a:srgbClr val="0A017F"/>
              </a:solidFill>
            </a:endParaRPr>
          </a:p>
          <a:p>
            <a:pPr marL="457200" indent="-457200" defTabSz="766763" eaLnBrk="1" hangingPunct="1">
              <a:lnSpc>
                <a:spcPct val="95000"/>
              </a:lnSpc>
              <a:spcBef>
                <a:spcPct val="20000"/>
              </a:spcBef>
            </a:pPr>
            <a:r>
              <a:rPr lang="en-US" sz="1600">
                <a:solidFill>
                  <a:srgbClr val="0A017F"/>
                </a:solidFill>
                <a:sym typeface="Symbol" charset="2"/>
              </a:rPr>
              <a:t>T</a:t>
            </a:r>
            <a:r>
              <a:rPr lang="en-US" sz="1600">
                <a:sym typeface="Symbol" charset="2"/>
              </a:rPr>
              <a:t>´</a:t>
            </a:r>
            <a:r>
              <a:rPr lang="en-US" sz="1600">
                <a:solidFill>
                  <a:srgbClr val="0A017F"/>
                </a:solidFill>
                <a:sym typeface="Symbol" charset="2"/>
              </a:rPr>
              <a:t> </a:t>
            </a:r>
            <a:r>
              <a:rPr lang="en-US" sz="1600">
                <a:sym typeface="Symbol" charset="2"/>
              </a:rPr>
              <a:t> </a:t>
            </a:r>
            <a:r>
              <a:rPr lang="en-US" sz="1600">
                <a:solidFill>
                  <a:srgbClr val="0A017F"/>
                </a:solidFill>
                <a:latin typeface="Courier" charset="0"/>
              </a:rPr>
              <a:t>*</a:t>
            </a:r>
            <a:r>
              <a:rPr lang="en-US" sz="1600">
                <a:solidFill>
                  <a:srgbClr val="0A017F"/>
                </a:solidFill>
              </a:rPr>
              <a:t> T </a:t>
            </a:r>
            <a:r>
              <a:rPr lang="en-US" sz="1600">
                <a:sym typeface="Symbol" charset="2"/>
              </a:rPr>
              <a:t> </a:t>
            </a:r>
            <a:r>
              <a:rPr lang="en-US" sz="1600">
                <a:solidFill>
                  <a:srgbClr val="0A017F"/>
                </a:solidFill>
                <a:latin typeface="Courier" charset="0"/>
              </a:rPr>
              <a:t>/</a:t>
            </a:r>
            <a:r>
              <a:rPr lang="en-US" sz="1600">
                <a:solidFill>
                  <a:srgbClr val="0A017F"/>
                </a:solidFill>
              </a:rPr>
              <a:t> T </a:t>
            </a:r>
            <a:r>
              <a:rPr lang="en-US" sz="1600">
                <a:sym typeface="Symbol" charset="2"/>
              </a:rPr>
              <a:t></a:t>
            </a:r>
            <a:r>
              <a:rPr lang="en-US" sz="1600">
                <a:solidFill>
                  <a:srgbClr val="0A017F"/>
                </a:solidFill>
                <a:sym typeface="Symbol" charset="2"/>
              </a:rPr>
              <a:t> </a:t>
            </a:r>
            <a:r>
              <a:rPr lang="en-US" sz="1600">
                <a:sym typeface="Symbol" charset="2"/>
              </a:rPr>
              <a:t>ε</a:t>
            </a:r>
          </a:p>
          <a:p>
            <a:pPr marL="457200" indent="-457200" defTabSz="766763" eaLnBrk="1" hangingPunct="1">
              <a:lnSpc>
                <a:spcPct val="95000"/>
              </a:lnSpc>
              <a:spcBef>
                <a:spcPct val="20000"/>
              </a:spcBef>
            </a:pPr>
            <a:r>
              <a:rPr lang="en-US" sz="1600">
                <a:solidFill>
                  <a:srgbClr val="0A017F"/>
                </a:solidFill>
                <a:sym typeface="Symbol" charset="2"/>
              </a:rPr>
              <a:t>F </a:t>
            </a:r>
            <a:r>
              <a:rPr lang="en-US" sz="1600">
                <a:sym typeface="Symbol" charset="2"/>
              </a:rPr>
              <a:t> </a:t>
            </a:r>
            <a:r>
              <a:rPr lang="en-US" sz="1600">
                <a:solidFill>
                  <a:srgbClr val="0A017F"/>
                </a:solidFill>
                <a:latin typeface="Courier" charset="0"/>
              </a:rPr>
              <a:t>num </a:t>
            </a:r>
            <a:r>
              <a:rPr lang="en-US" sz="1600">
                <a:sym typeface="Symbol" charset="2"/>
              </a:rPr>
              <a:t> </a:t>
            </a:r>
            <a:r>
              <a:rPr lang="en-US" sz="1600">
                <a:solidFill>
                  <a:srgbClr val="0A017F"/>
                </a:solidFill>
                <a:latin typeface="Courier" charset="0"/>
              </a:rPr>
              <a:t>id</a:t>
            </a:r>
          </a:p>
        </p:txBody>
      </p:sp>
      <p:sp>
        <p:nvSpPr>
          <p:cNvPr id="101383" name="Slide Number Placeholder 7"/>
          <p:cNvSpPr>
            <a:spLocks noGrp="1"/>
          </p:cNvSpPr>
          <p:nvPr>
            <p:ph type="sldNum" sz="quarter" idx="12"/>
          </p:nvPr>
        </p:nvSpPr>
        <p:spPr>
          <a:noFill/>
        </p:spPr>
        <p:txBody>
          <a:bodyPr/>
          <a:lstStyle/>
          <a:p>
            <a:fld id="{E3137F8B-6812-C946-B7F4-BF0220ED6580}" type="slidenum">
              <a:rPr lang="de-CH" smtClean="0"/>
              <a:pPr/>
              <a:t>56</a:t>
            </a:fld>
            <a:endParaRPr lang="de-CH" sz="1400" smtClean="0">
              <a:solidFill>
                <a:srgbClr val="7E7E7E"/>
              </a:solidFill>
              <a:latin typeface="Times" charset="0"/>
            </a:endParaRPr>
          </a:p>
        </p:txBody>
      </p:sp>
      <p:sp>
        <p:nvSpPr>
          <p:cNvPr id="101384" name="Date Placeholder 8"/>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ea typeface="ＭＳ Ｐゴシック" charset="-128"/>
                <a:cs typeface="ＭＳ Ｐゴシック" charset="-128"/>
              </a:rPr>
              <a:t>A grammar that is not LL(1)</a:t>
            </a:r>
          </a:p>
        </p:txBody>
      </p:sp>
      <p:sp>
        <p:nvSpPr>
          <p:cNvPr id="102403" name="Footer Placeholder 3"/>
          <p:cNvSpPr>
            <a:spLocks noGrp="1"/>
          </p:cNvSpPr>
          <p:nvPr>
            <p:ph type="ftr" sz="quarter" idx="11"/>
          </p:nvPr>
        </p:nvSpPr>
        <p:spPr>
          <a:noFill/>
        </p:spPr>
        <p:txBody>
          <a:bodyPr/>
          <a:lstStyle/>
          <a:p>
            <a:r>
              <a:rPr lang="en-US" smtClean="0"/>
              <a:t>Parsing</a:t>
            </a:r>
            <a:endParaRPr lang="de-CH" smtClean="0"/>
          </a:p>
        </p:txBody>
      </p:sp>
      <p:sp>
        <p:nvSpPr>
          <p:cNvPr id="102404" name="TextBox 6"/>
          <p:cNvSpPr txBox="1">
            <a:spLocks noChangeArrowheads="1"/>
          </p:cNvSpPr>
          <p:nvPr/>
        </p:nvSpPr>
        <p:spPr bwMode="auto">
          <a:xfrm>
            <a:off x="228600" y="1600200"/>
            <a:ext cx="6867525" cy="1016000"/>
          </a:xfrm>
          <a:prstGeom prst="rect">
            <a:avLst/>
          </a:prstGeom>
          <a:noFill/>
          <a:ln w="9525">
            <a:solidFill>
              <a:srgbClr val="05027D"/>
            </a:solidFill>
            <a:miter lim="800000"/>
            <a:headEnd/>
            <a:tailEnd/>
          </a:ln>
        </p:spPr>
        <p:txBody>
          <a:bodyPr wrap="none">
            <a:prstTxWarp prst="textNoShape">
              <a:avLst/>
            </a:prstTxWarp>
            <a:spAutoFit/>
          </a:bodyPr>
          <a:lstStyle/>
          <a:p>
            <a:pPr defTabSz="1076325"/>
            <a:r>
              <a:rPr lang="en-US" sz="2000"/>
              <a:t>&lt;stmt&gt;	::=	</a:t>
            </a:r>
            <a:r>
              <a:rPr lang="en-US" sz="2000">
                <a:latin typeface="Courier" charset="0"/>
                <a:ea typeface="Courier" charset="0"/>
                <a:cs typeface="Courier" charset="0"/>
              </a:rPr>
              <a:t>if </a:t>
            </a:r>
            <a:r>
              <a:rPr lang="en-US" sz="2000"/>
              <a:t>&lt;expr&gt; </a:t>
            </a:r>
            <a:r>
              <a:rPr lang="en-US" sz="2000">
                <a:latin typeface="Courier" charset="0"/>
                <a:ea typeface="Courier" charset="0"/>
                <a:cs typeface="Courier" charset="0"/>
              </a:rPr>
              <a:t>then </a:t>
            </a:r>
            <a:r>
              <a:rPr lang="en-US" sz="2000"/>
              <a:t>&lt;stmt&gt;</a:t>
            </a:r>
          </a:p>
          <a:p>
            <a:pPr defTabSz="1076325"/>
            <a:r>
              <a:rPr lang="en-US" sz="2000"/>
              <a:t> 	|	</a:t>
            </a:r>
            <a:r>
              <a:rPr lang="en-US" sz="2000">
                <a:latin typeface="Courier" charset="0"/>
                <a:ea typeface="Courier" charset="0"/>
                <a:cs typeface="Courier" charset="0"/>
              </a:rPr>
              <a:t>if </a:t>
            </a:r>
            <a:r>
              <a:rPr lang="en-US" sz="2000"/>
              <a:t>&lt;expr&gt; </a:t>
            </a:r>
            <a:r>
              <a:rPr lang="en-US" sz="2000">
                <a:latin typeface="Courier" charset="0"/>
                <a:ea typeface="Courier" charset="0"/>
                <a:cs typeface="Courier" charset="0"/>
              </a:rPr>
              <a:t>then </a:t>
            </a:r>
            <a:r>
              <a:rPr lang="en-US" sz="2000"/>
              <a:t>&lt;stmt&gt; </a:t>
            </a:r>
            <a:r>
              <a:rPr lang="en-US" sz="2000">
                <a:latin typeface="Courier" charset="0"/>
                <a:ea typeface="Courier" charset="0"/>
                <a:cs typeface="Courier" charset="0"/>
              </a:rPr>
              <a:t>else </a:t>
            </a:r>
            <a:r>
              <a:rPr lang="en-US" sz="2000"/>
              <a:t>&lt;stmt&gt;</a:t>
            </a:r>
          </a:p>
          <a:p>
            <a:pPr defTabSz="1076325"/>
            <a:r>
              <a:rPr lang="en-US" sz="2000"/>
              <a:t>	|	…</a:t>
            </a:r>
          </a:p>
        </p:txBody>
      </p:sp>
      <p:sp>
        <p:nvSpPr>
          <p:cNvPr id="102405" name="TextBox 7"/>
          <p:cNvSpPr txBox="1">
            <a:spLocks noChangeArrowheads="1"/>
          </p:cNvSpPr>
          <p:nvPr/>
        </p:nvSpPr>
        <p:spPr bwMode="auto">
          <a:xfrm>
            <a:off x="2590800" y="2895600"/>
            <a:ext cx="6115050" cy="708025"/>
          </a:xfrm>
          <a:prstGeom prst="rect">
            <a:avLst/>
          </a:prstGeom>
          <a:noFill/>
          <a:ln w="9525">
            <a:solidFill>
              <a:srgbClr val="05027D"/>
            </a:solidFill>
            <a:miter lim="800000"/>
            <a:headEnd/>
            <a:tailEnd/>
          </a:ln>
        </p:spPr>
        <p:txBody>
          <a:bodyPr wrap="none">
            <a:prstTxWarp prst="textNoShape">
              <a:avLst/>
            </a:prstTxWarp>
            <a:spAutoFit/>
          </a:bodyPr>
          <a:lstStyle/>
          <a:p>
            <a:pPr defTabSz="541338"/>
            <a:r>
              <a:rPr lang="en-US" sz="2000"/>
              <a:t>&lt;stmt&gt;	::=	</a:t>
            </a:r>
            <a:r>
              <a:rPr lang="en-US" sz="2000">
                <a:latin typeface="Courier" charset="0"/>
                <a:ea typeface="Courier" charset="0"/>
                <a:cs typeface="Courier" charset="0"/>
              </a:rPr>
              <a:t>if </a:t>
            </a:r>
            <a:r>
              <a:rPr lang="en-US" sz="2000"/>
              <a:t>&lt;expr&gt; </a:t>
            </a:r>
            <a:r>
              <a:rPr lang="en-US" sz="2000">
                <a:latin typeface="Courier" charset="0"/>
                <a:ea typeface="Courier" charset="0"/>
                <a:cs typeface="Courier" charset="0"/>
              </a:rPr>
              <a:t>then </a:t>
            </a:r>
            <a:r>
              <a:rPr lang="en-US" sz="2000"/>
              <a:t>&lt;stmt&gt; &lt;stmt</a:t>
            </a:r>
            <a:r>
              <a:rPr lang="en-US" sz="2000">
                <a:sym typeface="Symbol" charset="2"/>
              </a:rPr>
              <a:t>´</a:t>
            </a:r>
            <a:r>
              <a:rPr lang="en-US" sz="2000"/>
              <a:t>&gt; | …</a:t>
            </a:r>
          </a:p>
          <a:p>
            <a:pPr defTabSz="541338"/>
            <a:r>
              <a:rPr lang="en-US" sz="2000"/>
              <a:t> &lt;stmt</a:t>
            </a:r>
            <a:r>
              <a:rPr lang="en-US" sz="2000">
                <a:sym typeface="Symbol" charset="2"/>
              </a:rPr>
              <a:t>´</a:t>
            </a:r>
            <a:r>
              <a:rPr lang="en-US" sz="2000"/>
              <a:t>&gt;	::=	</a:t>
            </a:r>
            <a:r>
              <a:rPr lang="en-US" sz="2000">
                <a:latin typeface="Courier" charset="0"/>
                <a:ea typeface="Courier" charset="0"/>
                <a:cs typeface="Courier" charset="0"/>
              </a:rPr>
              <a:t>else </a:t>
            </a:r>
            <a:r>
              <a:rPr lang="en-US" sz="2000"/>
              <a:t>&lt;stmt&gt; | </a:t>
            </a:r>
            <a:r>
              <a:rPr lang="en-US" sz="2000">
                <a:sym typeface="Symbol" charset="2"/>
              </a:rPr>
              <a:t>ε</a:t>
            </a:r>
            <a:endParaRPr lang="en-US" sz="2000"/>
          </a:p>
        </p:txBody>
      </p:sp>
      <p:sp>
        <p:nvSpPr>
          <p:cNvPr id="102406" name="TextBox 8"/>
          <p:cNvSpPr txBox="1">
            <a:spLocks noChangeArrowheads="1"/>
          </p:cNvSpPr>
          <p:nvPr/>
        </p:nvSpPr>
        <p:spPr bwMode="auto">
          <a:xfrm>
            <a:off x="304800" y="2819400"/>
            <a:ext cx="2063750" cy="461963"/>
          </a:xfrm>
          <a:prstGeom prst="rect">
            <a:avLst/>
          </a:prstGeom>
          <a:noFill/>
          <a:ln w="9525">
            <a:noFill/>
            <a:miter lim="800000"/>
            <a:headEnd/>
            <a:tailEnd/>
          </a:ln>
        </p:spPr>
        <p:txBody>
          <a:bodyPr wrap="none">
            <a:prstTxWarp prst="textNoShape">
              <a:avLst/>
            </a:prstTxWarp>
            <a:spAutoFit/>
          </a:bodyPr>
          <a:lstStyle/>
          <a:p>
            <a:r>
              <a:rPr lang="en-US" i="1"/>
              <a:t>Left-factored:</a:t>
            </a:r>
          </a:p>
        </p:txBody>
      </p:sp>
      <p:sp>
        <p:nvSpPr>
          <p:cNvPr id="102407" name="TextBox 9"/>
          <p:cNvSpPr txBox="1">
            <a:spLocks noChangeArrowheads="1"/>
          </p:cNvSpPr>
          <p:nvPr/>
        </p:nvSpPr>
        <p:spPr bwMode="auto">
          <a:xfrm>
            <a:off x="228600" y="3886200"/>
            <a:ext cx="8534400" cy="2308225"/>
          </a:xfrm>
          <a:prstGeom prst="rect">
            <a:avLst/>
          </a:prstGeom>
          <a:noFill/>
          <a:ln w="9525">
            <a:noFill/>
            <a:miter lim="800000"/>
            <a:headEnd/>
            <a:tailEnd/>
          </a:ln>
        </p:spPr>
        <p:txBody>
          <a:bodyPr>
            <a:prstTxWarp prst="textNoShape">
              <a:avLst/>
            </a:prstTxWarp>
            <a:spAutoFit/>
          </a:bodyPr>
          <a:lstStyle/>
          <a:p>
            <a:r>
              <a:rPr lang="en-US"/>
              <a:t>Now, FIRST(&lt;stmt</a:t>
            </a:r>
            <a:r>
              <a:rPr lang="en-US">
                <a:sym typeface="Symbol" charset="2"/>
              </a:rPr>
              <a:t>´</a:t>
            </a:r>
            <a:r>
              <a:rPr lang="en-US"/>
              <a:t>&gt;) = { </a:t>
            </a:r>
            <a:r>
              <a:rPr lang="en-US">
                <a:sym typeface="Symbol" charset="2"/>
              </a:rPr>
              <a:t>ε</a:t>
            </a:r>
            <a:r>
              <a:rPr lang="en-US"/>
              <a:t>, </a:t>
            </a:r>
            <a:r>
              <a:rPr lang="en-US">
                <a:latin typeface="Courier" charset="0"/>
                <a:ea typeface="Courier" charset="0"/>
                <a:cs typeface="Courier" charset="0"/>
              </a:rPr>
              <a:t>else </a:t>
            </a:r>
            <a:r>
              <a:rPr lang="en-US"/>
              <a:t>}</a:t>
            </a:r>
          </a:p>
          <a:p>
            <a:r>
              <a:rPr lang="en-US"/>
              <a:t>Also, FOLLOW(&lt;stmt</a:t>
            </a:r>
            <a:r>
              <a:rPr lang="en-US">
                <a:sym typeface="Symbol" charset="2"/>
              </a:rPr>
              <a:t>´</a:t>
            </a:r>
            <a:r>
              <a:rPr lang="en-US"/>
              <a:t>&gt;) = { </a:t>
            </a:r>
            <a:r>
              <a:rPr lang="en-US">
                <a:latin typeface="Courier" charset="0"/>
                <a:ea typeface="Courier" charset="0"/>
                <a:cs typeface="Courier" charset="0"/>
              </a:rPr>
              <a:t>else</a:t>
            </a:r>
            <a:r>
              <a:rPr lang="en-US"/>
              <a:t>, $}</a:t>
            </a:r>
          </a:p>
          <a:p>
            <a:r>
              <a:rPr lang="en-US"/>
              <a:t>But, FIRST(&lt;stmt</a:t>
            </a:r>
            <a:r>
              <a:rPr lang="en-US">
                <a:sym typeface="Symbol" charset="2"/>
              </a:rPr>
              <a:t>´&gt;)  FOLLOW(&lt;</a:t>
            </a:r>
            <a:r>
              <a:rPr lang="en-US"/>
              <a:t>stmt</a:t>
            </a:r>
            <a:r>
              <a:rPr lang="en-US">
                <a:sym typeface="Symbol" charset="2"/>
              </a:rPr>
              <a:t>´&gt;) = </a:t>
            </a:r>
            <a:r>
              <a:rPr lang="en-US"/>
              <a:t>{ </a:t>
            </a:r>
            <a:r>
              <a:rPr lang="en-US">
                <a:latin typeface="Courier" charset="0"/>
                <a:ea typeface="Courier" charset="0"/>
                <a:cs typeface="Courier" charset="0"/>
              </a:rPr>
              <a:t>else </a:t>
            </a:r>
            <a:r>
              <a:rPr lang="en-US"/>
              <a:t>} </a:t>
            </a:r>
            <a:r>
              <a:rPr lang="en-US">
                <a:sym typeface="Symbol" charset="2"/>
              </a:rPr>
              <a:t> </a:t>
            </a:r>
          </a:p>
          <a:p>
            <a:r>
              <a:rPr lang="en-US">
                <a:sym typeface="Symbol" charset="2"/>
              </a:rPr>
              <a:t>On seeing </a:t>
            </a:r>
            <a:r>
              <a:rPr lang="en-US">
                <a:latin typeface="Courier" charset="0"/>
                <a:ea typeface="Courier" charset="0"/>
                <a:cs typeface="Courier" charset="0"/>
              </a:rPr>
              <a:t>else</a:t>
            </a:r>
            <a:r>
              <a:rPr lang="en-US">
                <a:ea typeface="Helvetica" charset="0"/>
                <a:cs typeface="Helvetica" charset="0"/>
              </a:rPr>
              <a:t>, conflict between choosing</a:t>
            </a:r>
          </a:p>
          <a:p>
            <a:r>
              <a:rPr lang="en-US">
                <a:ea typeface="Helvetica" charset="0"/>
                <a:cs typeface="Helvetica" charset="0"/>
              </a:rPr>
              <a:t>	</a:t>
            </a:r>
            <a:r>
              <a:rPr lang="en-US"/>
              <a:t>&lt;stmt</a:t>
            </a:r>
            <a:r>
              <a:rPr lang="en-US">
                <a:sym typeface="Symbol" charset="2"/>
              </a:rPr>
              <a:t>´</a:t>
            </a:r>
            <a:r>
              <a:rPr lang="en-US"/>
              <a:t>&gt; ::= </a:t>
            </a:r>
            <a:r>
              <a:rPr lang="en-US">
                <a:latin typeface="Courier" charset="0"/>
                <a:ea typeface="Courier" charset="0"/>
                <a:cs typeface="Courier" charset="0"/>
              </a:rPr>
              <a:t>else </a:t>
            </a:r>
            <a:r>
              <a:rPr lang="en-US"/>
              <a:t>&lt;stmt&gt; </a:t>
            </a:r>
            <a:r>
              <a:rPr lang="en-US">
                <a:ea typeface="Helvetica" charset="0"/>
                <a:cs typeface="Helvetica" charset="0"/>
              </a:rPr>
              <a:t>and </a:t>
            </a:r>
            <a:r>
              <a:rPr lang="en-US"/>
              <a:t> &lt;stmt</a:t>
            </a:r>
            <a:r>
              <a:rPr lang="en-US">
                <a:sym typeface="Symbol" charset="2"/>
              </a:rPr>
              <a:t>´</a:t>
            </a:r>
            <a:r>
              <a:rPr lang="en-US"/>
              <a:t>&gt; ::= </a:t>
            </a:r>
            <a:r>
              <a:rPr lang="en-US">
                <a:sym typeface="Symbol" charset="2"/>
              </a:rPr>
              <a:t>ε</a:t>
            </a:r>
            <a:endParaRPr lang="en-US"/>
          </a:p>
          <a:p>
            <a:r>
              <a:rPr lang="en-US">
                <a:ea typeface="Helvetica" charset="0"/>
                <a:cs typeface="Helvetica" charset="0"/>
              </a:rPr>
              <a:t> </a:t>
            </a:r>
            <a:r>
              <a:rPr lang="en-US">
                <a:sym typeface="Symbol" charset="2"/>
              </a:rPr>
              <a:t> grammar is not LL(1)!  </a:t>
            </a:r>
            <a:endParaRPr lang="en-US"/>
          </a:p>
        </p:txBody>
      </p:sp>
      <p:sp>
        <p:nvSpPr>
          <p:cNvPr id="102408" name="Slide Number Placeholder 8"/>
          <p:cNvSpPr>
            <a:spLocks noGrp="1"/>
          </p:cNvSpPr>
          <p:nvPr>
            <p:ph type="sldNum" sz="quarter" idx="12"/>
          </p:nvPr>
        </p:nvSpPr>
        <p:spPr>
          <a:noFill/>
        </p:spPr>
        <p:txBody>
          <a:bodyPr/>
          <a:lstStyle/>
          <a:p>
            <a:fld id="{3C4A39DD-0849-FD47-8271-9EF715913D17}" type="slidenum">
              <a:rPr lang="de-CH" smtClean="0"/>
              <a:pPr/>
              <a:t>57</a:t>
            </a:fld>
            <a:endParaRPr lang="de-CH" sz="1400" smtClean="0">
              <a:solidFill>
                <a:srgbClr val="7E7E7E"/>
              </a:solidFill>
              <a:latin typeface="Times" charset="0"/>
            </a:endParaRPr>
          </a:p>
        </p:txBody>
      </p:sp>
      <p:sp>
        <p:nvSpPr>
          <p:cNvPr id="102409"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ea typeface="ＭＳ Ｐゴシック" charset="-128"/>
                <a:cs typeface="ＭＳ Ｐゴシック" charset="-128"/>
              </a:rPr>
              <a:t>Error recovery</a:t>
            </a:r>
          </a:p>
        </p:txBody>
      </p:sp>
      <p:sp>
        <p:nvSpPr>
          <p:cNvPr id="104451" name="Content Placeholder 5"/>
          <p:cNvSpPr>
            <a:spLocks noGrp="1"/>
          </p:cNvSpPr>
          <p:nvPr>
            <p:ph idx="1"/>
          </p:nvPr>
        </p:nvSpPr>
        <p:spPr/>
        <p:txBody>
          <a:bodyPr/>
          <a:lstStyle/>
          <a:p>
            <a:pPr>
              <a:lnSpc>
                <a:spcPct val="75000"/>
              </a:lnSpc>
              <a:buFont typeface="Helvetica CE" charset="0"/>
              <a:buNone/>
            </a:pPr>
            <a:r>
              <a:rPr lang="en-US" sz="2000" dirty="0" smtClean="0">
                <a:ea typeface="ＭＳ Ｐゴシック" charset="-128"/>
                <a:cs typeface="ＭＳ Ｐゴシック" charset="-128"/>
              </a:rPr>
              <a:t>Key notion:</a:t>
            </a:r>
          </a:p>
          <a:p>
            <a:pPr>
              <a:lnSpc>
                <a:spcPct val="75000"/>
              </a:lnSpc>
            </a:pPr>
            <a:r>
              <a:rPr lang="en-US" sz="2000" dirty="0" smtClean="0">
                <a:ea typeface="ＭＳ Ｐゴシック" charset="-128"/>
                <a:cs typeface="ＭＳ Ｐゴシック" charset="-128"/>
              </a:rPr>
              <a:t>For each non-terminal, construct a set of terminals on which the parser can synchronize </a:t>
            </a:r>
          </a:p>
          <a:p>
            <a:pPr>
              <a:lnSpc>
                <a:spcPct val="75000"/>
              </a:lnSpc>
            </a:pPr>
            <a:r>
              <a:rPr lang="en-US" sz="2000" dirty="0" smtClean="0">
                <a:ea typeface="ＭＳ Ｐゴシック" charset="-128"/>
                <a:cs typeface="ＭＳ Ｐゴシック" charset="-128"/>
              </a:rPr>
              <a:t>When an error occurs looking for A, scan until an element of SYNC(A) is found</a:t>
            </a:r>
          </a:p>
          <a:p>
            <a:pPr>
              <a:lnSpc>
                <a:spcPct val="75000"/>
              </a:lnSpc>
            </a:pPr>
            <a:endParaRPr lang="en-US" sz="2000" dirty="0" smtClean="0">
              <a:ea typeface="ＭＳ Ｐゴシック" charset="-128"/>
              <a:cs typeface="ＭＳ Ｐゴシック" charset="-128"/>
            </a:endParaRPr>
          </a:p>
          <a:p>
            <a:pPr>
              <a:lnSpc>
                <a:spcPct val="75000"/>
              </a:lnSpc>
              <a:buFont typeface="Helvetica CE" charset="0"/>
              <a:buNone/>
            </a:pPr>
            <a:r>
              <a:rPr lang="en-US" sz="2000" dirty="0" smtClean="0">
                <a:ea typeface="ＭＳ Ｐゴシック" charset="-128"/>
                <a:cs typeface="ＭＳ Ｐゴシック" charset="-128"/>
              </a:rPr>
              <a:t>Building SYNC(A):</a:t>
            </a:r>
          </a:p>
          <a:p>
            <a:pPr marL="876300" lvl="1" indent="-457200">
              <a:lnSpc>
                <a:spcPct val="75000"/>
              </a:lnSpc>
              <a:buFont typeface="Helvetica" charset="0"/>
              <a:buAutoNum type="arabicPeriod"/>
            </a:pPr>
            <a:r>
              <a:rPr lang="en-US" sz="1700" dirty="0" smtClean="0">
                <a:sym typeface="Symbol" charset="2"/>
              </a:rPr>
              <a:t>a </a:t>
            </a:r>
            <a:r>
              <a:rPr lang="en-US" sz="1700" dirty="0" err="1" smtClean="0">
                <a:sym typeface="Symbol" charset="2"/>
              </a:rPr>
              <a:t></a:t>
            </a:r>
            <a:r>
              <a:rPr lang="en-US" sz="1700" dirty="0" smtClean="0">
                <a:sym typeface="Symbol" charset="2"/>
              </a:rPr>
              <a:t> FOLLOW(A) </a:t>
            </a:r>
            <a:r>
              <a:rPr lang="en-US" sz="1700" dirty="0" err="1" smtClean="0">
                <a:sym typeface="Symbol" charset="2"/>
              </a:rPr>
              <a:t></a:t>
            </a:r>
            <a:r>
              <a:rPr lang="en-US" sz="1700" dirty="0" smtClean="0">
                <a:sym typeface="Symbol" charset="2"/>
              </a:rPr>
              <a:t> a </a:t>
            </a:r>
            <a:r>
              <a:rPr lang="en-US" sz="1700" dirty="0" err="1" smtClean="0">
                <a:sym typeface="Symbol" charset="2"/>
              </a:rPr>
              <a:t></a:t>
            </a:r>
            <a:r>
              <a:rPr lang="en-US" sz="1700" dirty="0" smtClean="0">
                <a:sym typeface="Symbol" charset="2"/>
              </a:rPr>
              <a:t> SYNC(A)</a:t>
            </a:r>
          </a:p>
          <a:p>
            <a:pPr marL="876300" lvl="1" indent="-457200">
              <a:lnSpc>
                <a:spcPct val="75000"/>
              </a:lnSpc>
              <a:buFont typeface="Helvetica" charset="0"/>
              <a:buAutoNum type="arabicPeriod"/>
            </a:pPr>
            <a:r>
              <a:rPr lang="en-US" sz="1700" dirty="0" smtClean="0"/>
              <a:t>place keywords that start statements in </a:t>
            </a:r>
            <a:r>
              <a:rPr lang="en-US" sz="1700" dirty="0" smtClean="0">
                <a:sym typeface="Symbol" charset="2"/>
              </a:rPr>
              <a:t>SYNC(A)</a:t>
            </a:r>
          </a:p>
          <a:p>
            <a:pPr marL="876300" lvl="1" indent="-457200">
              <a:lnSpc>
                <a:spcPct val="75000"/>
              </a:lnSpc>
              <a:buFont typeface="Helvetica" charset="0"/>
              <a:buAutoNum type="arabicPeriod"/>
            </a:pPr>
            <a:r>
              <a:rPr lang="en-US" sz="1700" dirty="0" smtClean="0"/>
              <a:t>add symbols in FIRST(A) to SYNC(A) </a:t>
            </a:r>
            <a:endParaRPr lang="en-US" sz="1700" dirty="0" smtClean="0">
              <a:sym typeface="Symbol" charset="2"/>
            </a:endParaRPr>
          </a:p>
          <a:p>
            <a:pPr>
              <a:lnSpc>
                <a:spcPct val="75000"/>
              </a:lnSpc>
              <a:buFont typeface="Helvetica CE" charset="0"/>
              <a:buNone/>
            </a:pPr>
            <a:endParaRPr lang="en-US" sz="2000" dirty="0" smtClean="0">
              <a:ea typeface="ＭＳ Ｐゴシック" charset="-128"/>
              <a:cs typeface="ＭＳ Ｐゴシック" charset="-128"/>
            </a:endParaRPr>
          </a:p>
          <a:p>
            <a:pPr>
              <a:lnSpc>
                <a:spcPct val="75000"/>
              </a:lnSpc>
              <a:buFont typeface="Helvetica CE" charset="0"/>
              <a:buNone/>
            </a:pPr>
            <a:r>
              <a:rPr lang="en-US" sz="2000" dirty="0" smtClean="0">
                <a:ea typeface="ＭＳ Ｐゴシック" charset="-128"/>
                <a:cs typeface="ＭＳ Ｐゴシック" charset="-128"/>
              </a:rPr>
              <a:t>If we can’t match a terminal on top of stack:</a:t>
            </a:r>
          </a:p>
          <a:p>
            <a:pPr marL="876300" lvl="1" indent="-457200">
              <a:lnSpc>
                <a:spcPct val="75000"/>
              </a:lnSpc>
              <a:buFont typeface="Helvetica" charset="0"/>
              <a:buAutoNum type="arabicPeriod"/>
            </a:pPr>
            <a:r>
              <a:rPr lang="en-US" sz="1700" dirty="0" smtClean="0"/>
              <a:t>pop the terminal </a:t>
            </a:r>
            <a:endParaRPr lang="en-US" sz="1700" dirty="0" smtClean="0">
              <a:sym typeface="Symbol" charset="2"/>
            </a:endParaRPr>
          </a:p>
          <a:p>
            <a:pPr marL="876300" lvl="1" indent="-457200">
              <a:lnSpc>
                <a:spcPct val="75000"/>
              </a:lnSpc>
              <a:buFont typeface="Helvetica" charset="0"/>
              <a:buAutoNum type="arabicPeriod"/>
            </a:pPr>
            <a:r>
              <a:rPr lang="en-US" sz="1700" dirty="0" smtClean="0"/>
              <a:t>print a message saying the terminal was inserted</a:t>
            </a:r>
          </a:p>
          <a:p>
            <a:pPr marL="876300" lvl="1" indent="-457200">
              <a:lnSpc>
                <a:spcPct val="75000"/>
              </a:lnSpc>
              <a:buFont typeface="Helvetica" charset="0"/>
              <a:buAutoNum type="arabicPeriod"/>
            </a:pPr>
            <a:r>
              <a:rPr lang="en-US" sz="1700" dirty="0" smtClean="0"/>
              <a:t>continue the parse</a:t>
            </a:r>
          </a:p>
          <a:p>
            <a:pPr>
              <a:lnSpc>
                <a:spcPct val="75000"/>
              </a:lnSpc>
              <a:buFont typeface="Helvetica CE" charset="0"/>
              <a:buNone/>
            </a:pPr>
            <a:r>
              <a:rPr lang="en-US" sz="2000" dirty="0" smtClean="0">
                <a:ea typeface="ＭＳ Ｐゴシック" charset="-128"/>
                <a:cs typeface="ＭＳ Ｐゴシック" charset="-128"/>
              </a:rPr>
              <a:t>I.e., </a:t>
            </a:r>
            <a:r>
              <a:rPr lang="en-US" sz="2000" dirty="0" err="1" smtClean="0">
                <a:ea typeface="ＭＳ Ｐゴシック" charset="-128"/>
                <a:cs typeface="ＭＳ Ｐゴシック" charset="-128"/>
              </a:rPr>
              <a:t>SYNC(a</a:t>
            </a:r>
            <a:r>
              <a:rPr lang="en-US" sz="2000" dirty="0" smtClean="0">
                <a:ea typeface="ＭＳ Ｐゴシック" charset="-128"/>
                <a:cs typeface="ＭＳ Ｐゴシック" charset="-128"/>
              </a:rPr>
              <a:t>) = </a:t>
            </a:r>
            <a:r>
              <a:rPr lang="en-US" sz="2000" dirty="0" err="1" smtClean="0">
                <a:ea typeface="ＭＳ Ｐゴシック" charset="-128"/>
                <a:cs typeface="ＭＳ Ｐゴシック" charset="-128"/>
              </a:rPr>
              <a:t>V</a:t>
            </a:r>
            <a:r>
              <a:rPr lang="en-US" sz="2000" baseline="-25000" dirty="0" err="1" smtClean="0">
                <a:ea typeface="ＭＳ Ｐゴシック" charset="-128"/>
                <a:cs typeface="ＭＳ Ｐゴシック" charset="-128"/>
              </a:rPr>
              <a:t>t</a:t>
            </a:r>
            <a:r>
              <a:rPr lang="en-US" sz="2000" dirty="0" smtClean="0">
                <a:ea typeface="ＭＳ Ｐゴシック" charset="-128"/>
                <a:cs typeface="ＭＳ Ｐゴシック" charset="-128"/>
              </a:rPr>
              <a:t> – {a} </a:t>
            </a:r>
            <a:endParaRPr lang="en-US" sz="2000" dirty="0" smtClean="0">
              <a:ea typeface="ＭＳ Ｐゴシック" charset="-128"/>
              <a:cs typeface="ＭＳ Ｐゴシック" charset="-128"/>
              <a:sym typeface="Symbol" charset="2"/>
            </a:endParaRPr>
          </a:p>
        </p:txBody>
      </p:sp>
      <p:sp>
        <p:nvSpPr>
          <p:cNvPr id="104452" name="Footer Placeholder 3"/>
          <p:cNvSpPr>
            <a:spLocks noGrp="1"/>
          </p:cNvSpPr>
          <p:nvPr>
            <p:ph type="ftr" sz="quarter" idx="11"/>
          </p:nvPr>
        </p:nvSpPr>
        <p:spPr>
          <a:noFill/>
        </p:spPr>
        <p:txBody>
          <a:bodyPr/>
          <a:lstStyle/>
          <a:p>
            <a:r>
              <a:rPr lang="en-US" smtClean="0"/>
              <a:t>Parsing</a:t>
            </a:r>
            <a:endParaRPr lang="de-CH" smtClean="0"/>
          </a:p>
        </p:txBody>
      </p:sp>
      <p:sp>
        <p:nvSpPr>
          <p:cNvPr id="104453" name="Slide Number Placeholder 6"/>
          <p:cNvSpPr>
            <a:spLocks noGrp="1"/>
          </p:cNvSpPr>
          <p:nvPr>
            <p:ph type="sldNum" sz="quarter" idx="12"/>
          </p:nvPr>
        </p:nvSpPr>
        <p:spPr>
          <a:noFill/>
        </p:spPr>
        <p:txBody>
          <a:bodyPr/>
          <a:lstStyle/>
          <a:p>
            <a:fld id="{21144EB6-AA8F-C042-8375-137F2EC40369}" type="slidenum">
              <a:rPr lang="de-CH" smtClean="0"/>
              <a:pPr/>
              <a:t>58</a:t>
            </a:fld>
            <a:endParaRPr lang="de-CH" sz="1400" smtClean="0">
              <a:solidFill>
                <a:srgbClr val="7E7E7E"/>
              </a:solidFill>
              <a:latin typeface="Times" charset="0"/>
            </a:endParaRPr>
          </a:p>
        </p:txBody>
      </p:sp>
      <p:sp>
        <p:nvSpPr>
          <p:cNvPr id="104454"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p:spPr>
        <p:txBody>
          <a:bodyPr/>
          <a:lstStyle/>
          <a:p>
            <a:r>
              <a:rPr lang="en-US" smtClean="0"/>
              <a:t>Parsing</a:t>
            </a:r>
            <a:endParaRPr lang="de-CH" smtClean="0"/>
          </a:p>
        </p:txBody>
      </p:sp>
      <p:sp>
        <p:nvSpPr>
          <p:cNvPr id="106499"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What you should know!</a:t>
            </a:r>
          </a:p>
        </p:txBody>
      </p:sp>
      <p:sp>
        <p:nvSpPr>
          <p:cNvPr id="106500" name="Rectangle 3"/>
          <p:cNvSpPr>
            <a:spLocks noGrp="1" noChangeArrowheads="1"/>
          </p:cNvSpPr>
          <p:nvPr>
            <p:ph type="body" idx="1"/>
          </p:nvPr>
        </p:nvSpPr>
        <p:spPr/>
        <p:txBody>
          <a:bodyPr/>
          <a:lstStyle/>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are the key responsibilities of a parser?</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are context-free grammars specified?</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are leftmost and rightmost derivations?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When is a grammar ambiguous? How do you remove ambiguity?</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do top-down and bottom-up parsing differ?</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Why are left-recursive grammar rules problematic?</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do you left-factor a grammar?</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can you ensure that your grammar only requires a look-ahead of 1 symbol?</a:t>
            </a:r>
            <a:endParaRPr lang="en-US" i="1">
              <a:ea typeface="ＭＳ Ｐゴシック" charset="-128"/>
              <a:cs typeface="ＭＳ Ｐゴシック" charset="-128"/>
            </a:endParaRPr>
          </a:p>
        </p:txBody>
      </p:sp>
      <p:sp>
        <p:nvSpPr>
          <p:cNvPr id="106501" name="Slide Number Placeholder 5"/>
          <p:cNvSpPr>
            <a:spLocks noGrp="1"/>
          </p:cNvSpPr>
          <p:nvPr>
            <p:ph type="sldNum" sz="quarter" idx="12"/>
          </p:nvPr>
        </p:nvSpPr>
        <p:spPr>
          <a:noFill/>
        </p:spPr>
        <p:txBody>
          <a:bodyPr/>
          <a:lstStyle/>
          <a:p>
            <a:fld id="{987973AA-2F39-8144-94C0-D3FBE1726A80}" type="slidenum">
              <a:rPr lang="de-CH" smtClean="0"/>
              <a:pPr/>
              <a:t>59</a:t>
            </a:fld>
            <a:endParaRPr lang="de-CH" sz="1400" smtClean="0">
              <a:solidFill>
                <a:srgbClr val="7E7E7E"/>
              </a:solidFill>
              <a:latin typeface="Times" charset="0"/>
            </a:endParaRPr>
          </a:p>
        </p:txBody>
      </p:sp>
      <p:sp>
        <p:nvSpPr>
          <p:cNvPr id="106502"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smtClean="0"/>
              <a:t>Parsing</a:t>
            </a:r>
            <a:endParaRPr lang="de-CH" smtClean="0"/>
          </a:p>
        </p:txBody>
      </p:sp>
      <p:sp>
        <p:nvSpPr>
          <p:cNvPr id="2560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Notation</a:t>
            </a:r>
            <a:r>
              <a:rPr lang="en-US" b="0">
                <a:ea typeface="ＭＳ Ｐゴシック" charset="-128"/>
                <a:cs typeface="ＭＳ Ｐゴシック" charset="-128"/>
              </a:rPr>
              <a:t> </a:t>
            </a:r>
            <a:r>
              <a:rPr lang="en-US">
                <a:ea typeface="ＭＳ Ｐゴシック" charset="-128"/>
                <a:cs typeface="ＭＳ Ｐゴシック" charset="-128"/>
              </a:rPr>
              <a:t>and</a:t>
            </a:r>
            <a:r>
              <a:rPr lang="en-US" b="0">
                <a:ea typeface="ＭＳ Ｐゴシック" charset="-128"/>
                <a:cs typeface="ＭＳ Ｐゴシック" charset="-128"/>
              </a:rPr>
              <a:t> </a:t>
            </a:r>
            <a:r>
              <a:rPr lang="en-US">
                <a:ea typeface="ＭＳ Ｐゴシック" charset="-128"/>
                <a:cs typeface="ＭＳ Ｐゴシック" charset="-128"/>
              </a:rPr>
              <a:t>terminology</a:t>
            </a:r>
          </a:p>
        </p:txBody>
      </p:sp>
      <p:sp>
        <p:nvSpPr>
          <p:cNvPr id="25604" name="Rectangle 3"/>
          <p:cNvSpPr>
            <a:spLocks noGrp="1" noChangeArrowheads="1"/>
          </p:cNvSpPr>
          <p:nvPr>
            <p:ph type="body" idx="1"/>
          </p:nvPr>
        </p:nvSpPr>
        <p:spPr/>
        <p:txBody>
          <a:bodyPr/>
          <a:lstStyle/>
          <a:p>
            <a:pPr eaLnBrk="1" hangingPunct="1"/>
            <a:r>
              <a:rPr lang="en-US" sz="2000">
                <a:ea typeface="ＭＳ Ｐゴシック" charset="-128"/>
                <a:cs typeface="ＭＳ Ｐゴシック" charset="-128"/>
              </a:rPr>
              <a:t>a, b, c, …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r>
              <a:rPr lang="en-US" sz="2000" baseline="-25000">
                <a:ea typeface="ＭＳ Ｐゴシック" charset="-128"/>
                <a:cs typeface="ＭＳ Ｐゴシック" charset="-128"/>
              </a:rPr>
              <a:t>t</a:t>
            </a:r>
            <a:endParaRPr lang="en-US" sz="2000">
              <a:ea typeface="ＭＳ Ｐゴシック" charset="-128"/>
              <a:cs typeface="ＭＳ Ｐゴシック" charset="-128"/>
            </a:endParaRPr>
          </a:p>
          <a:p>
            <a:pPr eaLnBrk="1" hangingPunct="1"/>
            <a:r>
              <a:rPr lang="en-US" sz="2000">
                <a:ea typeface="ＭＳ Ｐゴシック" charset="-128"/>
                <a:cs typeface="ＭＳ Ｐゴシック" charset="-128"/>
              </a:rPr>
              <a:t>A, B, C, …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r>
              <a:rPr lang="en-US" sz="2000" baseline="-25000">
                <a:ea typeface="ＭＳ Ｐゴシック" charset="-128"/>
                <a:cs typeface="ＭＳ Ｐゴシック" charset="-128"/>
              </a:rPr>
              <a:t>n</a:t>
            </a:r>
            <a:endParaRPr lang="en-US" sz="2000">
              <a:ea typeface="ＭＳ Ｐゴシック" charset="-128"/>
              <a:cs typeface="ＭＳ Ｐゴシック" charset="-128"/>
            </a:endParaRPr>
          </a:p>
          <a:p>
            <a:pPr eaLnBrk="1" hangingPunct="1"/>
            <a:r>
              <a:rPr lang="en-US" sz="2000">
                <a:ea typeface="ＭＳ Ｐゴシック" charset="-128"/>
                <a:cs typeface="ＭＳ Ｐゴシック" charset="-128"/>
              </a:rPr>
              <a:t>U, V, W, …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p>
          <a:p>
            <a:pPr eaLnBrk="1" hangingPunct="1"/>
            <a:r>
              <a:rPr lang="en-US" sz="2000">
                <a:ea typeface="ＭＳ Ｐゴシック" charset="-128"/>
                <a:cs typeface="ＭＳ Ｐゴシック" charset="-128"/>
                <a:sym typeface="Symbol" charset="2"/>
              </a:rPr>
              <a:t>α, β, γ</a:t>
            </a:r>
            <a:r>
              <a:rPr lang="en-US" sz="2000">
                <a:ea typeface="ＭＳ Ｐゴシック" charset="-128"/>
                <a:cs typeface="ＭＳ Ｐゴシック" charset="-128"/>
              </a:rPr>
              <a:t>, …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p>
          <a:p>
            <a:pPr eaLnBrk="1" hangingPunct="1"/>
            <a:r>
              <a:rPr lang="en-US" sz="2000">
                <a:ea typeface="ＭＳ Ｐゴシック" charset="-128"/>
                <a:cs typeface="ＭＳ Ｐゴシック" charset="-128"/>
              </a:rPr>
              <a:t>u, v, w, …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r>
              <a:rPr lang="en-US" sz="2000" baseline="-25000">
                <a:ea typeface="ＭＳ Ｐゴシック" charset="-128"/>
                <a:cs typeface="ＭＳ Ｐゴシック" charset="-128"/>
              </a:rPr>
              <a:t>t </a:t>
            </a:r>
            <a:r>
              <a:rPr lang="en-US" sz="2000">
                <a:ea typeface="ＭＳ Ｐゴシック" charset="-128"/>
                <a:cs typeface="ＭＳ Ｐゴシック" charset="-128"/>
              </a:rPr>
              <a:t>*</a:t>
            </a:r>
          </a:p>
          <a:p>
            <a:pPr eaLnBrk="1" hangingPunct="1"/>
            <a:endParaRPr lang="en-US" sz="2000">
              <a:ea typeface="ＭＳ Ｐゴシック" charset="-128"/>
              <a:cs typeface="ＭＳ Ｐゴシック" charset="-128"/>
            </a:endParaRPr>
          </a:p>
          <a:p>
            <a:pPr eaLnBrk="1" hangingPunct="1">
              <a:buFont typeface="Helvetica CE" charset="0"/>
              <a:buNone/>
            </a:pPr>
            <a:r>
              <a:rPr lang="en-US" sz="2000">
                <a:ea typeface="ＭＳ Ｐゴシック" charset="-128"/>
                <a:cs typeface="ＭＳ Ｐゴシック" charset="-128"/>
              </a:rPr>
              <a:t>If A </a:t>
            </a:r>
            <a:r>
              <a:rPr lang="en-US" sz="2000">
                <a:ea typeface="ＭＳ Ｐゴシック" charset="-128"/>
                <a:cs typeface="ＭＳ Ｐゴシック" charset="-128"/>
                <a:sym typeface="Symbol" charset="2"/>
              </a:rPr>
              <a:t> γ then αAβ  αγβ is a </a:t>
            </a:r>
            <a:r>
              <a:rPr lang="en-US" sz="2000" i="1" u="sng">
                <a:solidFill>
                  <a:srgbClr val="7E0007"/>
                </a:solidFill>
                <a:ea typeface="ＭＳ Ｐゴシック" charset="-128"/>
                <a:cs typeface="ＭＳ Ｐゴシック" charset="-128"/>
                <a:sym typeface="Symbol" charset="2"/>
              </a:rPr>
              <a:t>single-step</a:t>
            </a:r>
            <a:r>
              <a:rPr lang="en-US" sz="2000" u="sng">
                <a:solidFill>
                  <a:srgbClr val="7E0007"/>
                </a:solidFill>
                <a:ea typeface="ＭＳ Ｐゴシック" charset="-128"/>
                <a:cs typeface="ＭＳ Ｐゴシック" charset="-128"/>
                <a:sym typeface="Symbol" charset="2"/>
              </a:rPr>
              <a:t> </a:t>
            </a:r>
            <a:r>
              <a:rPr lang="en-US" sz="2000" i="1" u="sng">
                <a:solidFill>
                  <a:srgbClr val="7E0007"/>
                </a:solidFill>
                <a:ea typeface="ＭＳ Ｐゴシック" charset="-128"/>
                <a:cs typeface="ＭＳ Ｐゴシック" charset="-128"/>
                <a:sym typeface="Symbol" charset="2"/>
              </a:rPr>
              <a:t>derivation</a:t>
            </a:r>
            <a:r>
              <a:rPr lang="en-US" sz="2000">
                <a:solidFill>
                  <a:srgbClr val="7E0007"/>
                </a:solidFill>
                <a:ea typeface="ＭＳ Ｐゴシック" charset="-128"/>
                <a:cs typeface="ＭＳ Ｐゴシック" charset="-128"/>
                <a:sym typeface="Symbol" charset="2"/>
              </a:rPr>
              <a:t> </a:t>
            </a:r>
            <a:r>
              <a:rPr lang="en-US" sz="2000">
                <a:ea typeface="ＭＳ Ｐゴシック" charset="-128"/>
                <a:cs typeface="ＭＳ Ｐゴシック" charset="-128"/>
                <a:sym typeface="Symbol" charset="2"/>
              </a:rPr>
              <a:t>using </a:t>
            </a:r>
            <a:r>
              <a:rPr lang="en-US" sz="2000">
                <a:ea typeface="ＭＳ Ｐゴシック" charset="-128"/>
                <a:cs typeface="ＭＳ Ｐゴシック" charset="-128"/>
              </a:rPr>
              <a:t>A </a:t>
            </a:r>
            <a:r>
              <a:rPr lang="en-US" sz="2000">
                <a:ea typeface="ＭＳ Ｐゴシック" charset="-128"/>
                <a:cs typeface="ＭＳ Ｐゴシック" charset="-128"/>
                <a:sym typeface="Symbol" charset="2"/>
              </a:rPr>
              <a:t> γ</a:t>
            </a:r>
            <a:endParaRPr lang="en-US" sz="2000">
              <a:ea typeface="ＭＳ Ｐゴシック" charset="-128"/>
              <a:cs typeface="ＭＳ Ｐゴシック" charset="-128"/>
            </a:endParaRPr>
          </a:p>
          <a:p>
            <a:pPr eaLnBrk="1" hangingPunct="1">
              <a:buFont typeface="Helvetica CE" charset="0"/>
              <a:buNone/>
            </a:pPr>
            <a:r>
              <a:rPr lang="en-US" sz="2000">
                <a:ea typeface="ＭＳ Ｐゴシック" charset="-128"/>
                <a:cs typeface="ＭＳ Ｐゴシック" charset="-128"/>
                <a:sym typeface="Symbol" charset="2"/>
              </a:rPr>
              <a:t>* and </a:t>
            </a:r>
            <a:r>
              <a:rPr lang="en-US" sz="2000" baseline="30000">
                <a:ea typeface="ＭＳ Ｐゴシック" charset="-128"/>
                <a:cs typeface="ＭＳ Ｐゴシック" charset="-128"/>
                <a:sym typeface="Symbol" charset="2"/>
              </a:rPr>
              <a:t>+ </a:t>
            </a:r>
            <a:r>
              <a:rPr lang="en-US" sz="2000">
                <a:ea typeface="ＭＳ Ｐゴシック" charset="-128"/>
                <a:cs typeface="ＭＳ Ｐゴシック" charset="-128"/>
              </a:rPr>
              <a:t>denote derivations of </a:t>
            </a:r>
            <a:r>
              <a:rPr lang="en-US" sz="2000">
                <a:ea typeface="ＭＳ Ｐゴシック" charset="-128"/>
                <a:cs typeface="ＭＳ Ｐゴシック" charset="-128"/>
                <a:sym typeface="Symbol" charset="2"/>
              </a:rPr>
              <a:t></a:t>
            </a:r>
            <a:r>
              <a:rPr lang="en-US" sz="2000">
                <a:latin typeface="Arial" charset="0"/>
                <a:ea typeface="ＭＳ Ｐゴシック" charset="-128"/>
                <a:cs typeface="ＭＳ Ｐゴシック" charset="-128"/>
              </a:rPr>
              <a:t>0</a:t>
            </a:r>
            <a:r>
              <a:rPr lang="en-US" sz="2000">
                <a:ea typeface="ＭＳ Ｐゴシック" charset="-128"/>
                <a:cs typeface="ＭＳ Ｐゴシック" charset="-128"/>
              </a:rPr>
              <a:t> and </a:t>
            </a:r>
            <a:r>
              <a:rPr lang="en-US" sz="2000">
                <a:ea typeface="ＭＳ Ｐゴシック" charset="-128"/>
                <a:cs typeface="ＭＳ Ｐゴシック" charset="-128"/>
                <a:sym typeface="Symbol" charset="2"/>
              </a:rPr>
              <a:t></a:t>
            </a:r>
            <a:r>
              <a:rPr lang="en-US" sz="2000">
                <a:latin typeface="Arial" charset="0"/>
                <a:ea typeface="ＭＳ Ｐゴシック" charset="-128"/>
                <a:cs typeface="ＭＳ Ｐゴシック" charset="-128"/>
              </a:rPr>
              <a:t>1</a:t>
            </a:r>
            <a:r>
              <a:rPr lang="en-US" sz="2000">
                <a:ea typeface="ＭＳ Ｐゴシック" charset="-128"/>
                <a:cs typeface="ＭＳ Ｐゴシック" charset="-128"/>
              </a:rPr>
              <a:t> steps</a:t>
            </a:r>
          </a:p>
          <a:p>
            <a:pPr eaLnBrk="1" hangingPunct="1">
              <a:buFont typeface="Helvetica CE" charset="0"/>
              <a:buNone/>
            </a:pPr>
            <a:r>
              <a:rPr lang="en-US" sz="2000">
                <a:ea typeface="ＭＳ Ｐゴシック" charset="-128"/>
                <a:cs typeface="ＭＳ Ｐゴシック" charset="-128"/>
              </a:rPr>
              <a:t>If </a:t>
            </a:r>
            <a:r>
              <a:rPr lang="en-US" sz="2000">
                <a:latin typeface="Arial" charset="0"/>
                <a:ea typeface="ＭＳ Ｐゴシック" charset="-128"/>
                <a:cs typeface="ＭＳ Ｐゴシック" charset="-128"/>
              </a:rPr>
              <a:t>S</a:t>
            </a:r>
            <a:r>
              <a:rPr lang="en-US" sz="2000">
                <a:ea typeface="ＭＳ Ｐゴシック" charset="-128"/>
                <a:cs typeface="ＭＳ Ｐゴシック" charset="-128"/>
              </a:rPr>
              <a:t> </a:t>
            </a:r>
            <a:r>
              <a:rPr lang="en-US" sz="2000">
                <a:ea typeface="ＭＳ Ｐゴシック" charset="-128"/>
                <a:cs typeface="ＭＳ Ｐゴシック" charset="-128"/>
                <a:sym typeface="Symbol" charset="2"/>
              </a:rPr>
              <a:t>* β then β is said to be a </a:t>
            </a:r>
            <a:r>
              <a:rPr lang="en-US" sz="2000" i="1" u="sng">
                <a:solidFill>
                  <a:srgbClr val="7E0007"/>
                </a:solidFill>
                <a:ea typeface="ＭＳ Ｐゴシック" charset="-128"/>
                <a:cs typeface="ＭＳ Ｐゴシック" charset="-128"/>
                <a:sym typeface="Symbol" charset="2"/>
              </a:rPr>
              <a:t>sentential</a:t>
            </a:r>
            <a:r>
              <a:rPr lang="en-US" sz="2000" u="sng">
                <a:solidFill>
                  <a:srgbClr val="7E0007"/>
                </a:solidFill>
                <a:ea typeface="ＭＳ Ｐゴシック" charset="-128"/>
                <a:cs typeface="ＭＳ Ｐゴシック" charset="-128"/>
                <a:sym typeface="Symbol" charset="2"/>
              </a:rPr>
              <a:t> </a:t>
            </a:r>
            <a:r>
              <a:rPr lang="en-US" sz="2000" i="1" u="sng">
                <a:solidFill>
                  <a:srgbClr val="7E0007"/>
                </a:solidFill>
                <a:ea typeface="ＭＳ Ｐゴシック" charset="-128"/>
                <a:cs typeface="ＭＳ Ｐゴシック" charset="-128"/>
                <a:sym typeface="Symbol" charset="2"/>
              </a:rPr>
              <a:t>form</a:t>
            </a:r>
            <a:r>
              <a:rPr lang="en-US" sz="2000">
                <a:solidFill>
                  <a:srgbClr val="7E0007"/>
                </a:solidFill>
                <a:ea typeface="ＭＳ Ｐゴシック" charset="-128"/>
                <a:cs typeface="ＭＳ Ｐゴシック" charset="-128"/>
                <a:sym typeface="Symbol" charset="2"/>
              </a:rPr>
              <a:t> </a:t>
            </a:r>
            <a:r>
              <a:rPr lang="en-US" sz="2000">
                <a:ea typeface="ＭＳ Ｐゴシック" charset="-128"/>
                <a:cs typeface="ＭＳ Ｐゴシック" charset="-128"/>
                <a:sym typeface="Symbol" charset="2"/>
              </a:rPr>
              <a:t>of </a:t>
            </a:r>
            <a:r>
              <a:rPr lang="en-US" sz="2000">
                <a:latin typeface="Arial" charset="0"/>
                <a:ea typeface="ＭＳ Ｐゴシック" charset="-128"/>
                <a:cs typeface="ＭＳ Ｐゴシック" charset="-128"/>
                <a:sym typeface="Symbol" charset="2"/>
              </a:rPr>
              <a:t>G</a:t>
            </a:r>
            <a:endParaRPr lang="en-US" sz="2000">
              <a:ea typeface="ＭＳ Ｐゴシック" charset="-128"/>
              <a:cs typeface="ＭＳ Ｐゴシック" charset="-128"/>
            </a:endParaRPr>
          </a:p>
          <a:p>
            <a:pPr eaLnBrk="1" hangingPunct="1">
              <a:buFont typeface="Helvetica CE" charset="0"/>
              <a:buNone/>
            </a:pPr>
            <a:r>
              <a:rPr lang="en-US" sz="2000">
                <a:ea typeface="ＭＳ Ｐゴシック" charset="-128"/>
                <a:cs typeface="ＭＳ Ｐゴシック" charset="-128"/>
              </a:rPr>
              <a:t>L(G) = { w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r>
              <a:rPr lang="en-US" sz="2000" baseline="-25000">
                <a:ea typeface="ＭＳ Ｐゴシック" charset="-128"/>
                <a:cs typeface="ＭＳ Ｐゴシック" charset="-128"/>
              </a:rPr>
              <a:t>t </a:t>
            </a:r>
            <a:r>
              <a:rPr lang="en-US" sz="2000">
                <a:ea typeface="ＭＳ Ｐゴシック" charset="-128"/>
                <a:cs typeface="ＭＳ Ｐゴシック" charset="-128"/>
              </a:rPr>
              <a:t>* </a:t>
            </a:r>
            <a:r>
              <a:rPr lang="en-US" sz="2000">
                <a:ea typeface="ＭＳ Ｐゴシック" charset="-128"/>
                <a:cs typeface="ＭＳ Ｐゴシック" charset="-128"/>
                <a:sym typeface="Symbol" charset="2"/>
              </a:rPr>
              <a:t> S </a:t>
            </a:r>
            <a:r>
              <a:rPr lang="en-US" sz="2000" baseline="30000">
                <a:ea typeface="ＭＳ Ｐゴシック" charset="-128"/>
                <a:cs typeface="ＭＳ Ｐゴシック" charset="-128"/>
                <a:sym typeface="Symbol" charset="2"/>
              </a:rPr>
              <a:t>+</a:t>
            </a:r>
            <a:r>
              <a:rPr lang="en-US" sz="2000">
                <a:ea typeface="ＭＳ Ｐゴシック" charset="-128"/>
                <a:cs typeface="ＭＳ Ｐゴシック" charset="-128"/>
                <a:sym typeface="Symbol" charset="2"/>
              </a:rPr>
              <a:t> w }, w in L(G)</a:t>
            </a:r>
            <a:r>
              <a:rPr lang="en-US" sz="2000">
                <a:ea typeface="ＭＳ Ｐゴシック" charset="-128"/>
                <a:cs typeface="ＭＳ Ｐゴシック" charset="-128"/>
              </a:rPr>
              <a:t> is called a </a:t>
            </a:r>
            <a:r>
              <a:rPr lang="en-US" sz="2000" i="1" u="sng">
                <a:solidFill>
                  <a:srgbClr val="7E0007"/>
                </a:solidFill>
                <a:ea typeface="ＭＳ Ｐゴシック" charset="-128"/>
                <a:cs typeface="ＭＳ Ｐゴシック" charset="-128"/>
              </a:rPr>
              <a:t>sentence</a:t>
            </a:r>
            <a:r>
              <a:rPr lang="en-US" sz="2000">
                <a:solidFill>
                  <a:srgbClr val="7E0007"/>
                </a:solidFill>
                <a:ea typeface="ＭＳ Ｐゴシック" charset="-128"/>
                <a:cs typeface="ＭＳ Ｐゴシック" charset="-128"/>
              </a:rPr>
              <a:t> </a:t>
            </a:r>
            <a:r>
              <a:rPr lang="en-US" sz="2000">
                <a:ea typeface="ＭＳ Ｐゴシック" charset="-128"/>
                <a:cs typeface="ＭＳ Ｐゴシック" charset="-128"/>
              </a:rPr>
              <a:t>of </a:t>
            </a:r>
            <a:r>
              <a:rPr lang="en-US" sz="2000">
                <a:latin typeface="Arial" charset="0"/>
                <a:ea typeface="ＭＳ Ｐゴシック" charset="-128"/>
                <a:cs typeface="ＭＳ Ｐゴシック" charset="-128"/>
              </a:rPr>
              <a:t>G</a:t>
            </a:r>
          </a:p>
          <a:p>
            <a:pPr eaLnBrk="1" hangingPunct="1">
              <a:buFont typeface="Helvetica CE" charset="0"/>
              <a:buNone/>
            </a:pPr>
            <a:endParaRPr lang="en-US" sz="2000">
              <a:latin typeface="Arial" charset="0"/>
              <a:ea typeface="ＭＳ Ｐゴシック" charset="-128"/>
              <a:cs typeface="ＭＳ Ｐゴシック" charset="-128"/>
            </a:endParaRPr>
          </a:p>
          <a:p>
            <a:pPr eaLnBrk="1" hangingPunct="1">
              <a:buFont typeface="Helvetica CE" charset="0"/>
              <a:buNone/>
            </a:pPr>
            <a:r>
              <a:rPr lang="en-US" sz="2000" i="1">
                <a:ea typeface="ＭＳ Ｐゴシック" charset="-128"/>
                <a:cs typeface="ＭＳ Ｐゴシック" charset="-128"/>
              </a:rPr>
              <a:t>NB:</a:t>
            </a:r>
            <a:r>
              <a:rPr lang="en-US" sz="2000">
                <a:ea typeface="ＭＳ Ｐゴシック" charset="-128"/>
                <a:cs typeface="ＭＳ Ｐゴシック" charset="-128"/>
              </a:rPr>
              <a:t> L(G) = { </a:t>
            </a:r>
            <a:r>
              <a:rPr lang="en-US" sz="2000">
                <a:ea typeface="ＭＳ Ｐゴシック" charset="-128"/>
                <a:cs typeface="ＭＳ Ｐゴシック" charset="-128"/>
                <a:sym typeface="Symbol" charset="2"/>
              </a:rPr>
              <a:t>β</a:t>
            </a:r>
            <a:r>
              <a:rPr lang="en-US" sz="2000">
                <a:ea typeface="ＭＳ Ｐゴシック" charset="-128"/>
                <a:cs typeface="ＭＳ Ｐゴシック" charset="-128"/>
              </a:rPr>
              <a:t> </a:t>
            </a:r>
            <a:r>
              <a:rPr lang="en-US" sz="2000">
                <a:ea typeface="ＭＳ Ｐゴシック" charset="-128"/>
                <a:cs typeface="ＭＳ Ｐゴシック" charset="-128"/>
                <a:sym typeface="Symbol" charset="2"/>
              </a:rPr>
              <a:t></a:t>
            </a:r>
            <a:r>
              <a:rPr lang="en-US" sz="2000">
                <a:ea typeface="ＭＳ Ｐゴシック" charset="-128"/>
                <a:cs typeface="ＭＳ Ｐゴシック" charset="-128"/>
              </a:rPr>
              <a:t> V* </a:t>
            </a:r>
            <a:r>
              <a:rPr lang="en-US" sz="2000">
                <a:ea typeface="ＭＳ Ｐゴシック" charset="-128"/>
                <a:cs typeface="ＭＳ Ｐゴシック" charset="-128"/>
                <a:sym typeface="Symbol" charset="2"/>
              </a:rPr>
              <a:t></a:t>
            </a:r>
            <a:r>
              <a:rPr lang="en-US" sz="2000">
                <a:ea typeface="ＭＳ Ｐゴシック" charset="-128"/>
                <a:cs typeface="ＭＳ Ｐゴシック" charset="-128"/>
              </a:rPr>
              <a:t> S </a:t>
            </a:r>
            <a:r>
              <a:rPr lang="en-US" sz="2000">
                <a:ea typeface="ＭＳ Ｐゴシック" charset="-128"/>
                <a:cs typeface="ＭＳ Ｐゴシック" charset="-128"/>
                <a:sym typeface="Symbol" charset="2"/>
              </a:rPr>
              <a:t>*</a:t>
            </a:r>
            <a:r>
              <a:rPr lang="en-US" sz="2000">
                <a:ea typeface="ＭＳ Ｐゴシック" charset="-128"/>
                <a:cs typeface="ＭＳ Ｐゴシック" charset="-128"/>
              </a:rPr>
              <a:t> </a:t>
            </a:r>
            <a:r>
              <a:rPr lang="en-US" sz="2000">
                <a:ea typeface="ＭＳ Ｐゴシック" charset="-128"/>
                <a:cs typeface="ＭＳ Ｐゴシック" charset="-128"/>
                <a:sym typeface="Symbol" charset="2"/>
              </a:rPr>
              <a:t>β</a:t>
            </a:r>
            <a:r>
              <a:rPr lang="en-US" sz="2000">
                <a:ea typeface="ＭＳ Ｐゴシック" charset="-128"/>
                <a:cs typeface="ＭＳ Ｐゴシック" charset="-128"/>
              </a:rPr>
              <a:t> } </a:t>
            </a:r>
            <a:r>
              <a:rPr lang="en-US" sz="2000">
                <a:ea typeface="ＭＳ Ｐゴシック" charset="-128"/>
                <a:cs typeface="ＭＳ Ｐゴシック" charset="-128"/>
                <a:sym typeface="Symbol" charset="2"/>
              </a:rPr>
              <a:t> </a:t>
            </a:r>
            <a:r>
              <a:rPr lang="en-US" sz="2000">
                <a:ea typeface="ＭＳ Ｐゴシック" charset="-128"/>
                <a:cs typeface="ＭＳ Ｐゴシック" charset="-128"/>
              </a:rPr>
              <a:t>V</a:t>
            </a:r>
            <a:r>
              <a:rPr lang="en-US" sz="2000" baseline="-25000">
                <a:ea typeface="ＭＳ Ｐゴシック" charset="-128"/>
                <a:cs typeface="ＭＳ Ｐゴシック" charset="-128"/>
              </a:rPr>
              <a:t>t </a:t>
            </a:r>
            <a:r>
              <a:rPr lang="en-US" sz="2000">
                <a:ea typeface="ＭＳ Ｐゴシック" charset="-128"/>
                <a:cs typeface="ＭＳ Ｐゴシック" charset="-128"/>
              </a:rPr>
              <a:t>*</a:t>
            </a:r>
          </a:p>
        </p:txBody>
      </p:sp>
      <p:sp>
        <p:nvSpPr>
          <p:cNvPr id="25605" name="Slide Number Placeholder 5"/>
          <p:cNvSpPr>
            <a:spLocks noGrp="1"/>
          </p:cNvSpPr>
          <p:nvPr>
            <p:ph type="sldNum" sz="quarter" idx="12"/>
          </p:nvPr>
        </p:nvSpPr>
        <p:spPr>
          <a:noFill/>
        </p:spPr>
        <p:txBody>
          <a:bodyPr/>
          <a:lstStyle/>
          <a:p>
            <a:fld id="{7E67D675-9C11-9846-AF71-812B9951DA38}" type="slidenum">
              <a:rPr lang="de-CH" smtClean="0"/>
              <a:pPr/>
              <a:t>6</a:t>
            </a:fld>
            <a:endParaRPr lang="de-CH" sz="1400" smtClean="0">
              <a:solidFill>
                <a:srgbClr val="7E7E7E"/>
              </a:solidFill>
              <a:latin typeface="Times" charset="0"/>
            </a:endParaRPr>
          </a:p>
        </p:txBody>
      </p:sp>
      <p:sp>
        <p:nvSpPr>
          <p:cNvPr id="25606"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p:spPr>
        <p:txBody>
          <a:bodyPr/>
          <a:lstStyle/>
          <a:p>
            <a:r>
              <a:rPr lang="en-US" smtClean="0"/>
              <a:t>Parsing</a:t>
            </a:r>
            <a:endParaRPr lang="de-CH" smtClean="0"/>
          </a:p>
        </p:txBody>
      </p:sp>
      <p:sp>
        <p:nvSpPr>
          <p:cNvPr id="108547"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Can you answer these questions?</a:t>
            </a:r>
          </a:p>
        </p:txBody>
      </p:sp>
      <p:sp>
        <p:nvSpPr>
          <p:cNvPr id="108548" name="Rectangle 3"/>
          <p:cNvSpPr>
            <a:spLocks noGrp="1" noChangeArrowheads="1"/>
          </p:cNvSpPr>
          <p:nvPr>
            <p:ph type="body" idx="1"/>
          </p:nvPr>
        </p:nvSpPr>
        <p:spPr/>
        <p:txBody>
          <a:bodyPr/>
          <a:lstStyle/>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Why is it important for programming languages to have a context-free syntax?</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Which is better, leftmost or rightmost derivations?</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Which is better, top-down or bottom-up parsing?</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Why is look-ahead of just 1 symbol desirable?</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Which is better, recursive descent or table-driven top-down parsing?</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Why is LL parsing top-down, but LR parsing is bottom up?</a:t>
            </a:r>
            <a:endParaRPr lang="en-US" i="1">
              <a:ea typeface="ＭＳ Ｐゴシック" charset="-128"/>
              <a:cs typeface="ＭＳ Ｐゴシック" charset="-128"/>
            </a:endParaRPr>
          </a:p>
        </p:txBody>
      </p:sp>
      <p:sp>
        <p:nvSpPr>
          <p:cNvPr id="108549" name="Slide Number Placeholder 5"/>
          <p:cNvSpPr>
            <a:spLocks noGrp="1"/>
          </p:cNvSpPr>
          <p:nvPr>
            <p:ph type="sldNum" sz="quarter" idx="12"/>
          </p:nvPr>
        </p:nvSpPr>
        <p:spPr>
          <a:noFill/>
        </p:spPr>
        <p:txBody>
          <a:bodyPr/>
          <a:lstStyle/>
          <a:p>
            <a:fld id="{8FC9D4CB-4286-0749-A1A3-A255D19FCC40}" type="slidenum">
              <a:rPr lang="de-CH" smtClean="0"/>
              <a:pPr/>
              <a:t>60</a:t>
            </a:fld>
            <a:endParaRPr lang="de-CH" sz="1400" smtClean="0">
              <a:solidFill>
                <a:srgbClr val="7E7E7E"/>
              </a:solidFill>
              <a:latin typeface="Times" charset="0"/>
            </a:endParaRPr>
          </a:p>
        </p:txBody>
      </p:sp>
      <p:sp>
        <p:nvSpPr>
          <p:cNvPr id="108550" name="Date Placeholder 6"/>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Date Placeholder 3"/>
          <p:cNvSpPr>
            <a:spLocks noGrp="1"/>
          </p:cNvSpPr>
          <p:nvPr>
            <p:ph type="dt" sz="quarter" idx="10"/>
          </p:nvPr>
        </p:nvSpPr>
        <p:spPr>
          <a:noFill/>
        </p:spPr>
        <p:txBody>
          <a:bodyPr/>
          <a:lstStyle/>
          <a:p>
            <a:r>
              <a:rPr lang="en-US" smtClean="0">
                <a:ea typeface="ＭＳ Ｐゴシック" charset="-128"/>
                <a:cs typeface="ＭＳ Ｐゴシック" charset="-128"/>
              </a:rPr>
              <a:t>© Oscar Nierstrasz</a:t>
            </a:r>
            <a:endParaRPr lang="de-CH" smtClean="0">
              <a:ea typeface="ＭＳ Ｐゴシック" charset="-128"/>
              <a:cs typeface="ＭＳ Ｐゴシック" charset="-128"/>
            </a:endParaRPr>
          </a:p>
        </p:txBody>
      </p:sp>
      <p:sp>
        <p:nvSpPr>
          <p:cNvPr id="110595" name="Slide Number Placeholder 5"/>
          <p:cNvSpPr>
            <a:spLocks noGrp="1"/>
          </p:cNvSpPr>
          <p:nvPr>
            <p:ph type="sldNum" sz="quarter" idx="12"/>
          </p:nvPr>
        </p:nvSpPr>
        <p:spPr>
          <a:noFill/>
        </p:spPr>
        <p:txBody>
          <a:bodyPr/>
          <a:lstStyle/>
          <a:p>
            <a:fld id="{D21D79F5-CE49-8342-8E9D-C2170A379A0E}" type="slidenum">
              <a:rPr lang="de-CH" smtClean="0">
                <a:ea typeface="ＭＳ Ｐゴシック" charset="-128"/>
                <a:cs typeface="ＭＳ Ｐゴシック" charset="-128"/>
              </a:rPr>
              <a:pPr/>
              <a:t>61</a:t>
            </a:fld>
            <a:endParaRPr lang="de-CH" sz="1400" smtClean="0">
              <a:solidFill>
                <a:srgbClr val="7E7E7E"/>
              </a:solidFill>
              <a:latin typeface="Times" charset="0"/>
              <a:ea typeface="ＭＳ Ｐゴシック" charset="-128"/>
              <a:cs typeface="ＭＳ Ｐゴシック" charset="-128"/>
            </a:endParaRPr>
          </a:p>
        </p:txBody>
      </p:sp>
      <p:sp>
        <p:nvSpPr>
          <p:cNvPr id="110596" name="Rectangle 2"/>
          <p:cNvSpPr>
            <a:spLocks noChangeArrowheads="1"/>
          </p:cNvSpPr>
          <p:nvPr/>
        </p:nvSpPr>
        <p:spPr bwMode="auto">
          <a:xfrm>
            <a:off x="762000" y="2038350"/>
            <a:ext cx="7620000" cy="4356100"/>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lgn="ctr"/>
            <a:r>
              <a:rPr lang="en-US" sz="1400" b="1">
                <a:solidFill>
                  <a:srgbClr val="000000"/>
                </a:solidFill>
              </a:rPr>
              <a:t>Attribution-ShareAlike 3.0 Unported</a:t>
            </a:r>
          </a:p>
          <a:p>
            <a:pPr marL="192088" indent="-192088"/>
            <a:r>
              <a:rPr lang="en-US" sz="1400" b="1" i="1">
                <a:solidFill>
                  <a:srgbClr val="000000"/>
                </a:solidFill>
              </a:rPr>
              <a:t>You are free:</a:t>
            </a:r>
            <a:endParaRPr lang="en-US" sz="1400">
              <a:solidFill>
                <a:srgbClr val="000000"/>
              </a:solidFill>
            </a:endParaRPr>
          </a:p>
          <a:p>
            <a:pPr lvl="1"/>
            <a:r>
              <a:rPr lang="en-US" sz="1400" b="1">
                <a:solidFill>
                  <a:srgbClr val="000000"/>
                </a:solidFill>
              </a:rPr>
              <a:t>to Share</a:t>
            </a:r>
            <a:r>
              <a:rPr lang="en-US" sz="1400">
                <a:solidFill>
                  <a:srgbClr val="000000"/>
                </a:solidFill>
              </a:rPr>
              <a:t> — to copy, distribute and transmit the work</a:t>
            </a:r>
          </a:p>
          <a:p>
            <a:pPr lvl="1"/>
            <a:r>
              <a:rPr lang="en-US" sz="1400" b="1">
                <a:solidFill>
                  <a:srgbClr val="000000"/>
                </a:solidFill>
              </a:rPr>
              <a:t>to Remix</a:t>
            </a:r>
            <a:r>
              <a:rPr lang="en-US" sz="1400">
                <a:solidFill>
                  <a:srgbClr val="000000"/>
                </a:solidFill>
              </a:rPr>
              <a:t> — to adapt the work</a:t>
            </a:r>
          </a:p>
          <a:p>
            <a:pPr marL="192088" indent="-192088"/>
            <a:endParaRPr lang="en-US" sz="1400" b="1" i="1">
              <a:solidFill>
                <a:srgbClr val="000000"/>
              </a:solidFill>
            </a:endParaRPr>
          </a:p>
          <a:p>
            <a:pPr marL="192088" indent="-192088"/>
            <a:r>
              <a:rPr lang="en-US" sz="1400" b="1" i="1">
                <a:solidFill>
                  <a:srgbClr val="000000"/>
                </a:solidFill>
              </a:rPr>
              <a:t>Under the following conditions:</a:t>
            </a:r>
            <a:endParaRPr lang="en-US" sz="1400">
              <a:solidFill>
                <a:srgbClr val="000000"/>
              </a:solidFill>
            </a:endParaRPr>
          </a:p>
          <a:p>
            <a:pPr lvl="1"/>
            <a:r>
              <a:rPr lang="en-US" sz="1400" b="1">
                <a:solidFill>
                  <a:srgbClr val="000000"/>
                </a:solidFill>
              </a:rPr>
              <a:t>Attribution.</a:t>
            </a:r>
            <a:r>
              <a:rPr lang="en-US" sz="1400">
                <a:solidFill>
                  <a:srgbClr val="000000"/>
                </a:solidFill>
              </a:rPr>
              <a:t> You must attribute the work in the manner specified by the author or licensor (but not in any way that suggests that they endorse you or your use of the work).</a:t>
            </a:r>
          </a:p>
          <a:p>
            <a:pPr lvl="1"/>
            <a:r>
              <a:rPr lang="en-US" sz="1400" b="1">
                <a:solidFill>
                  <a:srgbClr val="000000"/>
                </a:solidFill>
              </a:rPr>
              <a:t>Share Alike.</a:t>
            </a:r>
            <a:r>
              <a:rPr lang="en-US" sz="1400">
                <a:solidFill>
                  <a:srgbClr val="000000"/>
                </a:solidFill>
              </a:rPr>
              <a:t> If you alter, transform, or build upon this work, you may distribute the resulting work only under the same, similar or a compatible license.</a:t>
            </a:r>
          </a:p>
          <a:p>
            <a:pPr marL="192088" indent="-192088"/>
            <a:r>
              <a:rPr lang="en-US" sz="1400">
                <a:solidFill>
                  <a:srgbClr val="000000"/>
                </a:solidFill>
              </a:rPr>
              <a:t>For any reuse or distribution, you must make clear to others the license terms of this work. The best way to do this is with a link to this web page.</a:t>
            </a:r>
          </a:p>
          <a:p>
            <a:pPr marL="192088" indent="-192088"/>
            <a:r>
              <a:rPr lang="en-US" sz="1400">
                <a:solidFill>
                  <a:srgbClr val="000000"/>
                </a:solidFill>
              </a:rPr>
              <a:t>Any of the above conditions can be waived if you get permission from the copyright holder.</a:t>
            </a:r>
          </a:p>
          <a:p>
            <a:pPr marL="192088" indent="-192088"/>
            <a:r>
              <a:rPr lang="en-US" sz="1400">
                <a:solidFill>
                  <a:srgbClr val="000000"/>
                </a:solidFill>
              </a:rPr>
              <a:t>Nothing in this license impairs or restricts the author's moral rights.</a:t>
            </a:r>
          </a:p>
        </p:txBody>
      </p:sp>
      <p:sp>
        <p:nvSpPr>
          <p:cNvPr id="110597" name="Rectangle 3"/>
          <p:cNvSpPr>
            <a:spLocks noGrp="1" noChangeArrowheads="1"/>
          </p:cNvSpPr>
          <p:nvPr>
            <p:ph type="title"/>
          </p:nvPr>
        </p:nvSpPr>
        <p:spPr/>
        <p:txBody>
          <a:bodyPr/>
          <a:lstStyle/>
          <a:p>
            <a:r>
              <a:rPr lang="en-US">
                <a:ea typeface="ＭＳ Ｐゴシック" charset="-128"/>
                <a:cs typeface="ＭＳ Ｐゴシック" charset="-128"/>
              </a:rPr>
              <a:t>License</a:t>
            </a:r>
          </a:p>
        </p:txBody>
      </p:sp>
      <p:sp>
        <p:nvSpPr>
          <p:cNvPr id="110598" name="Rectangle 4"/>
          <p:cNvSpPr>
            <a:spLocks noGrp="1" noChangeArrowheads="1"/>
          </p:cNvSpPr>
          <p:nvPr>
            <p:ph type="body" idx="1"/>
          </p:nvPr>
        </p:nvSpPr>
        <p:spPr>
          <a:xfrm>
            <a:off x="990600" y="1600200"/>
            <a:ext cx="7308850" cy="403225"/>
          </a:xfrm>
        </p:spPr>
        <p:txBody>
          <a:bodyPr anchor="t"/>
          <a:lstStyle/>
          <a:p>
            <a:pPr>
              <a:buFont typeface="Helvetica CE" charset="0"/>
              <a:buNone/>
            </a:pPr>
            <a:r>
              <a:rPr lang="en-US" sz="2000">
                <a:latin typeface="Monaco" charset="0"/>
                <a:ea typeface="Monaco" charset="0"/>
                <a:cs typeface="Monaco" charset="0"/>
              </a:rPr>
              <a:t>http://creativecommons.org/licenses/by-sa/3.0/</a:t>
            </a:r>
          </a:p>
        </p:txBody>
      </p:sp>
      <p:pic>
        <p:nvPicPr>
          <p:cNvPr id="110599" name="Picture 5" descr="logo_deed"/>
          <p:cNvPicPr>
            <a:picLocks noChangeAspect="1" noChangeArrowheads="1"/>
          </p:cNvPicPr>
          <p:nvPr/>
        </p:nvPicPr>
        <p:blipFill>
          <a:blip r:embed="rId3"/>
          <a:srcRect/>
          <a:stretch>
            <a:fillRect/>
          </a:stretch>
        </p:blipFill>
        <p:spPr bwMode="auto">
          <a:xfrm>
            <a:off x="3433763" y="2133600"/>
            <a:ext cx="2509837" cy="7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smtClean="0"/>
              <a:t>Parsing</a:t>
            </a:r>
            <a:endParaRPr lang="de-CH" smtClean="0"/>
          </a:p>
        </p:txBody>
      </p:sp>
      <p:sp>
        <p:nvSpPr>
          <p:cNvPr id="2765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Syntax</a:t>
            </a:r>
            <a:r>
              <a:rPr lang="en-US" b="0">
                <a:ea typeface="ＭＳ Ｐゴシック" charset="-128"/>
                <a:cs typeface="ＭＳ Ｐゴシック" charset="-128"/>
              </a:rPr>
              <a:t> </a:t>
            </a:r>
            <a:r>
              <a:rPr lang="en-US">
                <a:ea typeface="ＭＳ Ｐゴシック" charset="-128"/>
                <a:cs typeface="ＭＳ Ｐゴシック" charset="-128"/>
              </a:rPr>
              <a:t>analysis</a:t>
            </a:r>
          </a:p>
        </p:txBody>
      </p:sp>
      <p:sp>
        <p:nvSpPr>
          <p:cNvPr id="27652" name="Rectangle 3"/>
          <p:cNvSpPr>
            <a:spLocks noGrp="1" noChangeArrowheads="1"/>
          </p:cNvSpPr>
          <p:nvPr>
            <p:ph type="body" idx="1"/>
          </p:nvPr>
        </p:nvSpPr>
        <p:spPr/>
        <p:txBody>
          <a:bodyPr/>
          <a:lstStyle/>
          <a:p>
            <a:pPr marL="457200" indent="-457200" eaLnBrk="1" hangingPunct="1">
              <a:lnSpc>
                <a:spcPct val="85000"/>
              </a:lnSpc>
              <a:buFont typeface="Helvetica CE" charset="0"/>
              <a:buNone/>
            </a:pPr>
            <a:r>
              <a:rPr lang="en-US" sz="2000">
                <a:ea typeface="ＭＳ Ｐゴシック" charset="-128"/>
                <a:cs typeface="ＭＳ Ｐゴシック" charset="-128"/>
              </a:rPr>
              <a:t>Grammars are often written in Backus-Naur form (BNF).</a:t>
            </a:r>
          </a:p>
          <a:p>
            <a:pPr marL="457200" indent="-457200" eaLnBrk="1" hangingPunct="1">
              <a:lnSpc>
                <a:spcPct val="85000"/>
              </a:lnSpc>
            </a:pPr>
            <a:endParaRPr lang="en-US" sz="2000">
              <a:ea typeface="ＭＳ Ｐゴシック" charset="-128"/>
              <a:cs typeface="ＭＳ Ｐゴシック" charset="-128"/>
            </a:endParaRPr>
          </a:p>
          <a:p>
            <a:pPr marL="457200" indent="-457200" eaLnBrk="1" hangingPunct="1">
              <a:lnSpc>
                <a:spcPct val="85000"/>
              </a:lnSpc>
              <a:buFont typeface="Helvetica CE" charset="0"/>
              <a:buNone/>
            </a:pPr>
            <a:r>
              <a:rPr lang="en-US" sz="2000" i="1">
                <a:ea typeface="ＭＳ Ｐゴシック" charset="-128"/>
                <a:cs typeface="ＭＳ Ｐゴシック" charset="-128"/>
              </a:rPr>
              <a:t>Example:</a:t>
            </a:r>
            <a:endParaRPr lang="en-US" sz="2000">
              <a:ea typeface="ＭＳ Ｐゴシック" charset="-128"/>
              <a:cs typeface="ＭＳ Ｐゴシック" charset="-128"/>
            </a:endParaRPr>
          </a:p>
          <a:p>
            <a:pPr marL="457200" indent="-457200" eaLnBrk="1" hangingPunct="1">
              <a:lnSpc>
                <a:spcPct val="85000"/>
              </a:lnSpc>
              <a:buFont typeface="Helvetica CE" charset="0"/>
              <a:buNone/>
            </a:pPr>
            <a:endParaRPr lang="en-US" sz="2000">
              <a:ea typeface="ＭＳ Ｐゴシック" charset="-128"/>
              <a:cs typeface="ＭＳ Ｐゴシック" charset="-128"/>
            </a:endParaRPr>
          </a:p>
          <a:p>
            <a:pPr marL="457200" indent="-457200" eaLnBrk="1" hangingPunct="1">
              <a:lnSpc>
                <a:spcPct val="85000"/>
              </a:lnSpc>
              <a:buFont typeface="Helvetica CE" charset="0"/>
              <a:buNone/>
            </a:pPr>
            <a:endParaRPr lang="en-US" sz="2000">
              <a:ea typeface="ＭＳ Ｐゴシック" charset="-128"/>
              <a:cs typeface="ＭＳ Ｐゴシック" charset="-128"/>
            </a:endParaRPr>
          </a:p>
          <a:p>
            <a:pPr marL="457200" indent="-457200" eaLnBrk="1" hangingPunct="1">
              <a:lnSpc>
                <a:spcPct val="85000"/>
              </a:lnSpc>
              <a:buFont typeface="Helvetica CE" charset="0"/>
              <a:buNone/>
            </a:pPr>
            <a:endParaRPr lang="en-US" sz="2000">
              <a:ea typeface="ＭＳ Ｐゴシック" charset="-128"/>
              <a:cs typeface="ＭＳ Ｐゴシック" charset="-128"/>
            </a:endParaRPr>
          </a:p>
          <a:p>
            <a:pPr marL="457200" indent="-457200" eaLnBrk="1" hangingPunct="1">
              <a:lnSpc>
                <a:spcPct val="85000"/>
              </a:lnSpc>
              <a:buFont typeface="Helvetica CE" charset="0"/>
              <a:buNone/>
            </a:pPr>
            <a:endParaRPr lang="en-US" sz="2000">
              <a:ea typeface="ＭＳ Ｐゴシック" charset="-128"/>
              <a:cs typeface="ＭＳ Ｐゴシック" charset="-128"/>
            </a:endParaRPr>
          </a:p>
          <a:p>
            <a:pPr marL="457200" indent="-457200" eaLnBrk="1" hangingPunct="1">
              <a:lnSpc>
                <a:spcPct val="85000"/>
              </a:lnSpc>
              <a:buFont typeface="Helvetica CE" charset="0"/>
              <a:buNone/>
            </a:pPr>
            <a:endParaRPr lang="en-US" sz="2000">
              <a:ea typeface="ＭＳ Ｐゴシック" charset="-128"/>
              <a:cs typeface="ＭＳ Ｐゴシック" charset="-128"/>
            </a:endParaRPr>
          </a:p>
          <a:p>
            <a:pPr marL="457200" indent="-457200" eaLnBrk="1" hangingPunct="1">
              <a:lnSpc>
                <a:spcPct val="85000"/>
              </a:lnSpc>
              <a:buFont typeface="Helvetica CE" charset="0"/>
              <a:buNone/>
            </a:pPr>
            <a:endParaRPr lang="en-US" sz="2000" smtClean="0">
              <a:ea typeface="ＭＳ Ｐゴシック" charset="-128"/>
              <a:cs typeface="ＭＳ Ｐゴシック" charset="-128"/>
            </a:endParaRPr>
          </a:p>
          <a:p>
            <a:pPr marL="457200" indent="-457200" eaLnBrk="1" hangingPunct="1">
              <a:lnSpc>
                <a:spcPct val="85000"/>
              </a:lnSpc>
              <a:buFont typeface="Helvetica CE" charset="0"/>
              <a:buNone/>
            </a:pPr>
            <a:endParaRPr lang="en-US" sz="2000" smtClean="0">
              <a:ea typeface="ＭＳ Ｐゴシック" charset="-128"/>
              <a:cs typeface="ＭＳ Ｐゴシック" charset="-128"/>
            </a:endParaRPr>
          </a:p>
          <a:p>
            <a:pPr marL="457200" indent="-457200" eaLnBrk="1" hangingPunct="1">
              <a:lnSpc>
                <a:spcPct val="85000"/>
              </a:lnSpc>
              <a:buFont typeface="Helvetica CE" charset="0"/>
              <a:buNone/>
            </a:pPr>
            <a:r>
              <a:rPr lang="en-US" sz="2000">
                <a:ea typeface="ＭＳ Ｐゴシック" charset="-128"/>
                <a:cs typeface="ＭＳ Ｐゴシック" charset="-128"/>
              </a:rPr>
              <a:t>In a BNF for a grammar, we represent</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non-terminals with &lt;angle brackets&gt; or CAPITAL LETTERS</a:t>
            </a:r>
          </a:p>
          <a:p>
            <a:pPr marL="457200" indent="-457200" eaLnBrk="1" hangingPunct="1">
              <a:lnSpc>
                <a:spcPct val="85000"/>
              </a:lnSpc>
              <a:buFont typeface="Arial" charset="0"/>
              <a:buAutoNum type="arabicPeriod"/>
            </a:pPr>
            <a:r>
              <a:rPr lang="en-US" sz="2000">
                <a:ea typeface="ＭＳ Ｐゴシック" charset="-128"/>
                <a:cs typeface="ＭＳ Ｐゴシック" charset="-128"/>
              </a:rPr>
              <a:t>terminals with</a:t>
            </a:r>
            <a:r>
              <a:rPr lang="en-US" sz="2000">
                <a:latin typeface="Arial" charset="0"/>
                <a:ea typeface="ＭＳ Ｐゴシック" charset="-128"/>
                <a:cs typeface="ＭＳ Ｐゴシック" charset="-128"/>
              </a:rPr>
              <a:t> </a:t>
            </a:r>
            <a:r>
              <a:rPr lang="en-US" sz="2000">
                <a:latin typeface="Courier" charset="0"/>
                <a:ea typeface="ＭＳ Ｐゴシック" charset="-128"/>
                <a:cs typeface="ＭＳ Ｐゴシック" charset="-128"/>
              </a:rPr>
              <a:t>typewriter</a:t>
            </a:r>
            <a:r>
              <a:rPr lang="en-US" sz="2000">
                <a:latin typeface="Arial" charset="0"/>
                <a:ea typeface="ＭＳ Ｐゴシック" charset="-128"/>
                <a:cs typeface="ＭＳ Ｐゴシック" charset="-128"/>
              </a:rPr>
              <a:t> font</a:t>
            </a:r>
            <a:r>
              <a:rPr lang="en-US" sz="2000">
                <a:ea typeface="ＭＳ Ｐゴシック" charset="-128"/>
                <a:cs typeface="ＭＳ Ｐゴシック" charset="-128"/>
              </a:rPr>
              <a:t> or </a:t>
            </a:r>
            <a:r>
              <a:rPr lang="en-US" sz="2000" u="sng">
                <a:ea typeface="ＭＳ Ｐゴシック" charset="-128"/>
                <a:cs typeface="ＭＳ Ｐゴシック" charset="-128"/>
              </a:rPr>
              <a:t>underline</a:t>
            </a:r>
            <a:endParaRPr lang="en-US" sz="2000">
              <a:ea typeface="ＭＳ Ｐゴシック" charset="-128"/>
              <a:cs typeface="ＭＳ Ｐゴシック" charset="-128"/>
            </a:endParaRPr>
          </a:p>
          <a:p>
            <a:pPr marL="457200" indent="-457200" eaLnBrk="1" hangingPunct="1">
              <a:lnSpc>
                <a:spcPct val="85000"/>
              </a:lnSpc>
              <a:buFont typeface="Arial" charset="0"/>
              <a:buAutoNum type="arabicPeriod"/>
            </a:pPr>
            <a:r>
              <a:rPr lang="en-US" sz="2000">
                <a:ea typeface="ＭＳ Ｐゴシック" charset="-128"/>
                <a:cs typeface="ＭＳ Ｐゴシック" charset="-128"/>
              </a:rPr>
              <a:t>productions as in the example</a:t>
            </a:r>
          </a:p>
        </p:txBody>
      </p:sp>
      <p:sp>
        <p:nvSpPr>
          <p:cNvPr id="27653" name="Rectangle 4"/>
          <p:cNvSpPr>
            <a:spLocks noChangeArrowheads="1"/>
          </p:cNvSpPr>
          <p:nvPr/>
        </p:nvSpPr>
        <p:spPr bwMode="auto">
          <a:xfrm>
            <a:off x="1981200" y="2362200"/>
            <a:ext cx="3959225" cy="2109788"/>
          </a:xfrm>
          <a:prstGeom prst="rect">
            <a:avLst/>
          </a:prstGeom>
          <a:noFill/>
          <a:ln w="9525">
            <a:solidFill>
              <a:schemeClr val="tx1"/>
            </a:solidFill>
            <a:miter lim="800000"/>
            <a:headEnd/>
            <a:tailEnd/>
          </a:ln>
        </p:spPr>
        <p:txBody>
          <a:bodyPr wrap="none">
            <a:prstTxWarp prst="textNoShape">
              <a:avLst/>
            </a:prstTxWarp>
            <a:spAutoFit/>
          </a:bodyPr>
          <a:lstStyle/>
          <a:p>
            <a:pPr marL="457200" indent="-457200" defTabSz="481013" eaLnBrk="1" hangingPunct="1">
              <a:lnSpc>
                <a:spcPct val="85000"/>
              </a:lnSpc>
              <a:spcBef>
                <a:spcPct val="20000"/>
              </a:spcBef>
              <a:buFont typeface="Arial" charset="0"/>
              <a:buAutoNum type="arabicPeriod"/>
            </a:pPr>
            <a:r>
              <a:rPr lang="en-US" sz="1600">
                <a:solidFill>
                  <a:srgbClr val="0A017F"/>
                </a:solidFill>
              </a:rPr>
              <a:t>&lt;goal&gt;	::=	&lt;expr&gt;</a:t>
            </a:r>
          </a:p>
          <a:p>
            <a:pPr marL="457200" indent="-457200" defTabSz="481013" eaLnBrk="1" hangingPunct="1">
              <a:lnSpc>
                <a:spcPct val="85000"/>
              </a:lnSpc>
              <a:spcBef>
                <a:spcPct val="20000"/>
              </a:spcBef>
              <a:buFont typeface="Arial" charset="0"/>
              <a:buAutoNum type="arabicPeriod"/>
            </a:pPr>
            <a:r>
              <a:rPr lang="en-US" sz="1600">
                <a:solidFill>
                  <a:srgbClr val="0A017F"/>
                </a:solidFill>
              </a:rPr>
              <a:t>&lt;expr&gt;	::=	&lt;expr&gt; &lt;op&gt; &lt;expr&gt;</a:t>
            </a:r>
          </a:p>
          <a:p>
            <a:pPr marL="457200" indent="-457200" defTabSz="481013" eaLnBrk="1" hangingPunct="1">
              <a:lnSpc>
                <a:spcPct val="8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num</a:t>
            </a:r>
            <a:endParaRPr lang="en-US" sz="1600">
              <a:solidFill>
                <a:srgbClr val="0A017F"/>
              </a:solidFill>
            </a:endParaRPr>
          </a:p>
          <a:p>
            <a:pPr marL="457200" indent="-457200" defTabSz="481013" eaLnBrk="1" hangingPunct="1">
              <a:lnSpc>
                <a:spcPct val="8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id</a:t>
            </a:r>
            <a:endParaRPr lang="en-US" sz="1600">
              <a:solidFill>
                <a:srgbClr val="0A017F"/>
              </a:solidFill>
            </a:endParaRPr>
          </a:p>
          <a:p>
            <a:pPr marL="457200" indent="-457200" defTabSz="481013" eaLnBrk="1" hangingPunct="1">
              <a:lnSpc>
                <a:spcPct val="85000"/>
              </a:lnSpc>
              <a:spcBef>
                <a:spcPct val="20000"/>
              </a:spcBef>
              <a:buFont typeface="Arial" charset="0"/>
              <a:buAutoNum type="arabicPeriod"/>
            </a:pPr>
            <a:r>
              <a:rPr lang="en-US" sz="1600">
                <a:solidFill>
                  <a:srgbClr val="0A017F"/>
                </a:solidFill>
              </a:rPr>
              <a:t>&lt;op&gt;	::=	</a:t>
            </a:r>
            <a:r>
              <a:rPr lang="en-US" sz="1600">
                <a:solidFill>
                  <a:srgbClr val="0A017F"/>
                </a:solidFill>
                <a:latin typeface="Courier" charset="0"/>
              </a:rPr>
              <a:t>+</a:t>
            </a:r>
            <a:endParaRPr lang="en-US" sz="1600">
              <a:solidFill>
                <a:srgbClr val="0A017F"/>
              </a:solidFill>
            </a:endParaRPr>
          </a:p>
          <a:p>
            <a:pPr marL="457200" indent="-457200" defTabSz="481013" eaLnBrk="1" hangingPunct="1">
              <a:lnSpc>
                <a:spcPct val="8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endParaRPr lang="en-US" sz="1600">
              <a:solidFill>
                <a:srgbClr val="0A017F"/>
              </a:solidFill>
            </a:endParaRPr>
          </a:p>
          <a:p>
            <a:pPr marL="457200" indent="-457200" defTabSz="481013" eaLnBrk="1" hangingPunct="1">
              <a:lnSpc>
                <a:spcPct val="8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endParaRPr lang="en-US" sz="1600">
              <a:solidFill>
                <a:srgbClr val="0A017F"/>
              </a:solidFill>
            </a:endParaRPr>
          </a:p>
          <a:p>
            <a:pPr marL="457200" indent="-457200" defTabSz="481013" eaLnBrk="1" hangingPunct="1">
              <a:lnSpc>
                <a:spcPct val="85000"/>
              </a:lnSpc>
              <a:spcBef>
                <a:spcPct val="20000"/>
              </a:spcBef>
              <a:buFont typeface="Arial" charset="0"/>
              <a:buAutoNum type="arabicPeriod"/>
            </a:pPr>
            <a:r>
              <a:rPr lang="en-US" sz="1600">
                <a:solidFill>
                  <a:srgbClr val="0A017F"/>
                </a:solidFill>
              </a:rPr>
              <a:t> 		|	</a:t>
            </a:r>
            <a:r>
              <a:rPr lang="en-US" sz="1600">
                <a:solidFill>
                  <a:srgbClr val="0A017F"/>
                </a:solidFill>
                <a:latin typeface="Courier" charset="0"/>
              </a:rPr>
              <a:t>/</a:t>
            </a:r>
          </a:p>
        </p:txBody>
      </p:sp>
      <p:sp>
        <p:nvSpPr>
          <p:cNvPr id="27654" name="Slide Number Placeholder 6"/>
          <p:cNvSpPr>
            <a:spLocks noGrp="1"/>
          </p:cNvSpPr>
          <p:nvPr>
            <p:ph type="sldNum" sz="quarter" idx="12"/>
          </p:nvPr>
        </p:nvSpPr>
        <p:spPr>
          <a:noFill/>
        </p:spPr>
        <p:txBody>
          <a:bodyPr/>
          <a:lstStyle/>
          <a:p>
            <a:fld id="{055BDF97-E0AA-E245-8FEB-D78A36E5C1AA}" type="slidenum">
              <a:rPr lang="de-CH" smtClean="0"/>
              <a:pPr/>
              <a:t>7</a:t>
            </a:fld>
            <a:endParaRPr lang="de-CH" sz="1400" smtClean="0">
              <a:solidFill>
                <a:srgbClr val="7E7E7E"/>
              </a:solidFill>
              <a:latin typeface="Times" charset="0"/>
            </a:endParaRPr>
          </a:p>
        </p:txBody>
      </p:sp>
      <p:sp>
        <p:nvSpPr>
          <p:cNvPr id="27655" name="Date Placeholder 7"/>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Footer Placeholder 3"/>
          <p:cNvSpPr>
            <a:spLocks noGrp="1"/>
          </p:cNvSpPr>
          <p:nvPr>
            <p:ph type="ftr" sz="quarter" idx="11"/>
          </p:nvPr>
        </p:nvSpPr>
        <p:spPr>
          <a:noFill/>
        </p:spPr>
        <p:txBody>
          <a:bodyPr/>
          <a:lstStyle/>
          <a:p>
            <a:r>
              <a:rPr lang="en-US" smtClean="0"/>
              <a:t>Parsing</a:t>
            </a:r>
            <a:endParaRPr lang="de-CH" smtClean="0"/>
          </a:p>
        </p:txBody>
      </p:sp>
      <p:sp>
        <p:nvSpPr>
          <p:cNvPr id="2969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Scanning</a:t>
            </a:r>
            <a:r>
              <a:rPr lang="en-US" b="0">
                <a:ea typeface="ＭＳ Ｐゴシック" charset="-128"/>
                <a:cs typeface="ＭＳ Ｐゴシック" charset="-128"/>
              </a:rPr>
              <a:t> </a:t>
            </a:r>
            <a:r>
              <a:rPr lang="en-US">
                <a:ea typeface="ＭＳ Ｐゴシック" charset="-128"/>
                <a:cs typeface="ＭＳ Ｐゴシック" charset="-128"/>
              </a:rPr>
              <a:t>vs.</a:t>
            </a:r>
            <a:r>
              <a:rPr lang="en-US" b="0">
                <a:ea typeface="ＭＳ Ｐゴシック" charset="-128"/>
                <a:cs typeface="ＭＳ Ｐゴシック" charset="-128"/>
              </a:rPr>
              <a:t> </a:t>
            </a:r>
            <a:r>
              <a:rPr lang="en-US">
                <a:ea typeface="ＭＳ Ｐゴシック" charset="-128"/>
                <a:cs typeface="ＭＳ Ｐゴシック" charset="-128"/>
              </a:rPr>
              <a:t>parsing</a:t>
            </a:r>
          </a:p>
        </p:txBody>
      </p:sp>
      <p:sp>
        <p:nvSpPr>
          <p:cNvPr id="29700" name="Rectangle 4"/>
          <p:cNvSpPr>
            <a:spLocks noChangeArrowheads="1"/>
          </p:cNvSpPr>
          <p:nvPr/>
        </p:nvSpPr>
        <p:spPr bwMode="auto">
          <a:xfrm>
            <a:off x="1600200" y="5943600"/>
            <a:ext cx="6000750" cy="381000"/>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lnSpc>
                <a:spcPct val="95000"/>
              </a:lnSpc>
              <a:spcBef>
                <a:spcPct val="20000"/>
              </a:spcBef>
              <a:buClr>
                <a:schemeClr val="hlink"/>
              </a:buClr>
              <a:buSzPct val="85000"/>
              <a:buFont typeface="Helvetica CE" charset="0"/>
              <a:buNone/>
            </a:pPr>
            <a:r>
              <a:rPr lang="en-US" sz="2000" i="1">
                <a:solidFill>
                  <a:srgbClr val="0A017F"/>
                </a:solidFill>
              </a:rPr>
              <a:t>Factoring out lexical analysis simplifies the compiler</a:t>
            </a:r>
            <a:endParaRPr lang="en-US" i="1"/>
          </a:p>
        </p:txBody>
      </p:sp>
      <p:sp>
        <p:nvSpPr>
          <p:cNvPr id="29701" name="Rectangle 5"/>
          <p:cNvSpPr>
            <a:spLocks noChangeArrowheads="1"/>
          </p:cNvSpPr>
          <p:nvPr/>
        </p:nvSpPr>
        <p:spPr bwMode="auto">
          <a:xfrm>
            <a:off x="4724400" y="1752600"/>
            <a:ext cx="4171950" cy="1206500"/>
          </a:xfrm>
          <a:prstGeom prst="rect">
            <a:avLst/>
          </a:prstGeom>
          <a:noFill/>
          <a:ln w="9525">
            <a:solidFill>
              <a:schemeClr val="tx1"/>
            </a:solidFill>
            <a:miter lim="800000"/>
            <a:headEnd/>
            <a:tailEnd/>
          </a:ln>
        </p:spPr>
        <p:txBody>
          <a:bodyPr wrap="none">
            <a:prstTxWarp prst="textNoShape">
              <a:avLst/>
            </a:prstTxWarp>
            <a:spAutoFit/>
          </a:bodyPr>
          <a:lstStyle/>
          <a:p>
            <a:pPr defTabSz="630238" eaLnBrk="1" hangingPunct="1">
              <a:lnSpc>
                <a:spcPct val="85000"/>
              </a:lnSpc>
              <a:spcBef>
                <a:spcPct val="20000"/>
              </a:spcBef>
              <a:buFont typeface="Helvetica CE" charset="0"/>
              <a:buNone/>
            </a:pPr>
            <a:r>
              <a:rPr lang="en-US" sz="1800">
                <a:solidFill>
                  <a:srgbClr val="0A017F"/>
                </a:solidFill>
              </a:rPr>
              <a:t>term	::=	[a-zA-Z] ( [a-zA-Z] </a:t>
            </a:r>
            <a:r>
              <a:rPr lang="en-US" sz="1800">
                <a:solidFill>
                  <a:srgbClr val="0A017F"/>
                </a:solidFill>
                <a:sym typeface="Symbol" charset="2"/>
              </a:rPr>
              <a:t> </a:t>
            </a:r>
            <a:r>
              <a:rPr lang="en-US" sz="1800">
                <a:solidFill>
                  <a:srgbClr val="0A017F"/>
                </a:solidFill>
              </a:rPr>
              <a:t>[0-9] )*</a:t>
            </a:r>
          </a:p>
          <a:p>
            <a:pPr defTabSz="630238" eaLnBrk="1" hangingPunct="1">
              <a:lnSpc>
                <a:spcPct val="85000"/>
              </a:lnSpc>
              <a:spcBef>
                <a:spcPct val="20000"/>
              </a:spcBef>
              <a:buFont typeface="Helvetica CE" charset="0"/>
              <a:buNone/>
            </a:pPr>
            <a:r>
              <a:rPr lang="en-US" sz="1800">
                <a:solidFill>
                  <a:srgbClr val="0A017F"/>
                </a:solidFill>
              </a:rPr>
              <a:t>		</a:t>
            </a:r>
            <a:r>
              <a:rPr lang="en-US" sz="1800">
                <a:solidFill>
                  <a:srgbClr val="0A017F"/>
                </a:solidFill>
                <a:sym typeface="Symbol" charset="2"/>
              </a:rPr>
              <a:t> </a:t>
            </a:r>
            <a:r>
              <a:rPr lang="en-US" sz="1800">
                <a:solidFill>
                  <a:srgbClr val="0A017F"/>
                </a:solidFill>
              </a:rPr>
              <a:t>0 </a:t>
            </a:r>
            <a:r>
              <a:rPr lang="en-US" sz="1800">
                <a:solidFill>
                  <a:srgbClr val="0A017F"/>
                </a:solidFill>
                <a:sym typeface="Symbol" charset="2"/>
              </a:rPr>
              <a:t> [1-9][0-9]*</a:t>
            </a:r>
            <a:endParaRPr lang="en-US" sz="1800">
              <a:solidFill>
                <a:srgbClr val="0A017F"/>
              </a:solidFill>
            </a:endParaRPr>
          </a:p>
          <a:p>
            <a:pPr defTabSz="630238" eaLnBrk="1" hangingPunct="1">
              <a:lnSpc>
                <a:spcPct val="85000"/>
              </a:lnSpc>
              <a:spcBef>
                <a:spcPct val="20000"/>
              </a:spcBef>
              <a:buFont typeface="Helvetica CE" charset="0"/>
              <a:buNone/>
            </a:pPr>
            <a:r>
              <a:rPr lang="en-US" sz="1800">
                <a:solidFill>
                  <a:srgbClr val="0A017F"/>
                </a:solidFill>
              </a:rPr>
              <a:t>op	::=	</a:t>
            </a:r>
            <a:r>
              <a:rPr lang="en-US" sz="1800">
                <a:solidFill>
                  <a:srgbClr val="0A017F"/>
                </a:solidFill>
                <a:latin typeface="Courier" charset="0"/>
              </a:rPr>
              <a:t>+ </a:t>
            </a:r>
            <a:r>
              <a:rPr lang="en-US" sz="1800">
                <a:solidFill>
                  <a:srgbClr val="0A017F"/>
                </a:solidFill>
                <a:sym typeface="Symbol" charset="2"/>
              </a:rPr>
              <a:t></a:t>
            </a:r>
            <a:r>
              <a:rPr lang="en-US" sz="1800">
                <a:solidFill>
                  <a:srgbClr val="0A017F"/>
                </a:solidFill>
                <a:latin typeface="Courier" charset="0"/>
              </a:rPr>
              <a:t> — </a:t>
            </a:r>
            <a:r>
              <a:rPr lang="en-US" sz="1800">
                <a:solidFill>
                  <a:srgbClr val="0A017F"/>
                </a:solidFill>
                <a:sym typeface="Symbol" charset="2"/>
              </a:rPr>
              <a:t></a:t>
            </a:r>
            <a:r>
              <a:rPr lang="en-US" sz="1800">
                <a:solidFill>
                  <a:srgbClr val="0A017F"/>
                </a:solidFill>
                <a:latin typeface="Courier" charset="0"/>
              </a:rPr>
              <a:t> * </a:t>
            </a:r>
            <a:r>
              <a:rPr lang="en-US" sz="1800">
                <a:solidFill>
                  <a:srgbClr val="0A017F"/>
                </a:solidFill>
                <a:sym typeface="Symbol" charset="2"/>
              </a:rPr>
              <a:t></a:t>
            </a:r>
            <a:r>
              <a:rPr lang="en-US" sz="1800">
                <a:solidFill>
                  <a:srgbClr val="0A017F"/>
                </a:solidFill>
                <a:latin typeface="Courier" charset="0"/>
              </a:rPr>
              <a:t> /</a:t>
            </a:r>
            <a:endParaRPr lang="en-US" sz="1800">
              <a:solidFill>
                <a:srgbClr val="0A017F"/>
              </a:solidFill>
            </a:endParaRPr>
          </a:p>
          <a:p>
            <a:pPr defTabSz="630238" eaLnBrk="1" hangingPunct="1">
              <a:lnSpc>
                <a:spcPct val="85000"/>
              </a:lnSpc>
              <a:spcBef>
                <a:spcPct val="20000"/>
              </a:spcBef>
              <a:buFont typeface="Helvetica CE" charset="0"/>
              <a:buNone/>
            </a:pPr>
            <a:r>
              <a:rPr lang="en-US" sz="1800">
                <a:solidFill>
                  <a:srgbClr val="0A017F"/>
                </a:solidFill>
              </a:rPr>
              <a:t>expr	::=	(term op)* term</a:t>
            </a:r>
          </a:p>
        </p:txBody>
      </p:sp>
      <p:sp>
        <p:nvSpPr>
          <p:cNvPr id="29702" name="Rectangle 6"/>
          <p:cNvSpPr>
            <a:spLocks noChangeArrowheads="1"/>
          </p:cNvSpPr>
          <p:nvPr/>
        </p:nvSpPr>
        <p:spPr bwMode="auto">
          <a:xfrm>
            <a:off x="457200" y="1836738"/>
            <a:ext cx="3962400" cy="403225"/>
          </a:xfrm>
          <a:prstGeom prst="rect">
            <a:avLst/>
          </a:prstGeom>
          <a:solidFill>
            <a:schemeClr val="accent1"/>
          </a:solidFill>
          <a:ln w="9525">
            <a:noFill/>
            <a:miter lim="800000"/>
            <a:headEnd/>
            <a:tailEnd/>
          </a:ln>
        </p:spPr>
        <p:txBody>
          <a:bodyPr wrap="none">
            <a:prstTxWarp prst="textNoShape">
              <a:avLst/>
            </a:prstTxWarp>
            <a:spAutoFit/>
          </a:bodyPr>
          <a:lstStyle/>
          <a:p>
            <a:pPr eaLnBrk="1" hangingPunct="1">
              <a:lnSpc>
                <a:spcPct val="85000"/>
              </a:lnSpc>
              <a:spcBef>
                <a:spcPct val="20000"/>
              </a:spcBef>
              <a:buClr>
                <a:schemeClr val="hlink"/>
              </a:buClr>
              <a:buSzPct val="85000"/>
              <a:buFont typeface="Helvetica CE" charset="0"/>
              <a:buNone/>
            </a:pPr>
            <a:r>
              <a:rPr lang="en-US" i="1">
                <a:solidFill>
                  <a:srgbClr val="0A017F"/>
                </a:solidFill>
              </a:rPr>
              <a:t>Where</a:t>
            </a:r>
            <a:r>
              <a:rPr lang="en-US">
                <a:solidFill>
                  <a:srgbClr val="0A017F"/>
                </a:solidFill>
              </a:rPr>
              <a:t> </a:t>
            </a:r>
            <a:r>
              <a:rPr lang="en-US" i="1">
                <a:solidFill>
                  <a:srgbClr val="0A017F"/>
                </a:solidFill>
              </a:rPr>
              <a:t>do</a:t>
            </a:r>
            <a:r>
              <a:rPr lang="en-US">
                <a:solidFill>
                  <a:srgbClr val="0A017F"/>
                </a:solidFill>
              </a:rPr>
              <a:t> </a:t>
            </a:r>
            <a:r>
              <a:rPr lang="en-US" i="1">
                <a:solidFill>
                  <a:srgbClr val="0A017F"/>
                </a:solidFill>
              </a:rPr>
              <a:t>we</a:t>
            </a:r>
            <a:r>
              <a:rPr lang="en-US">
                <a:solidFill>
                  <a:srgbClr val="0A017F"/>
                </a:solidFill>
              </a:rPr>
              <a:t> </a:t>
            </a:r>
            <a:r>
              <a:rPr lang="en-US" i="1">
                <a:solidFill>
                  <a:srgbClr val="0A017F"/>
                </a:solidFill>
              </a:rPr>
              <a:t>draw</a:t>
            </a:r>
            <a:r>
              <a:rPr lang="en-US">
                <a:solidFill>
                  <a:srgbClr val="0A017F"/>
                </a:solidFill>
              </a:rPr>
              <a:t> </a:t>
            </a:r>
            <a:r>
              <a:rPr lang="en-US" i="1">
                <a:solidFill>
                  <a:srgbClr val="0A017F"/>
                </a:solidFill>
              </a:rPr>
              <a:t>the</a:t>
            </a:r>
            <a:r>
              <a:rPr lang="en-US">
                <a:solidFill>
                  <a:srgbClr val="0A017F"/>
                </a:solidFill>
              </a:rPr>
              <a:t> </a:t>
            </a:r>
            <a:r>
              <a:rPr lang="en-US" i="1">
                <a:solidFill>
                  <a:srgbClr val="0A017F"/>
                </a:solidFill>
              </a:rPr>
              <a:t>line?</a:t>
            </a:r>
          </a:p>
        </p:txBody>
      </p:sp>
      <p:sp>
        <p:nvSpPr>
          <p:cNvPr id="29703" name="Rectangle 7"/>
          <p:cNvSpPr>
            <a:spLocks noChangeArrowheads="1"/>
          </p:cNvSpPr>
          <p:nvPr/>
        </p:nvSpPr>
        <p:spPr bwMode="auto">
          <a:xfrm>
            <a:off x="533400" y="2819400"/>
            <a:ext cx="7224713" cy="3065463"/>
          </a:xfrm>
          <a:prstGeom prst="rect">
            <a:avLst/>
          </a:prstGeom>
          <a:noFill/>
          <a:ln w="9525">
            <a:noFill/>
            <a:miter lim="800000"/>
            <a:headEnd/>
            <a:tailEnd/>
          </a:ln>
        </p:spPr>
        <p:txBody>
          <a:bodyPr wrap="none">
            <a:prstTxWarp prst="textNoShape">
              <a:avLst/>
            </a:prstTxWarp>
            <a:spAutoFit/>
          </a:bodyPr>
          <a:lstStyle/>
          <a:p>
            <a:pPr marL="357188" indent="-357188" eaLnBrk="1" hangingPunct="1">
              <a:lnSpc>
                <a:spcPct val="95000"/>
              </a:lnSpc>
              <a:spcBef>
                <a:spcPct val="20000"/>
              </a:spcBef>
              <a:buClr>
                <a:schemeClr val="hlink"/>
              </a:buClr>
              <a:buSzPct val="85000"/>
              <a:buFont typeface="Helvetica CE" charset="0"/>
              <a:buNone/>
            </a:pPr>
            <a:r>
              <a:rPr lang="en-US" dirty="0">
                <a:solidFill>
                  <a:srgbClr val="0A017F"/>
                </a:solidFill>
              </a:rPr>
              <a:t>Regular expressions:</a:t>
            </a:r>
          </a:p>
          <a:p>
            <a:pPr marL="357188" lvl="1" indent="-357188" eaLnBrk="1" hangingPunct="1">
              <a:lnSpc>
                <a:spcPct val="95000"/>
              </a:lnSpc>
              <a:spcBef>
                <a:spcPct val="20000"/>
              </a:spcBef>
              <a:buFont typeface="Helvetica CE" charset="0"/>
              <a:buChar char="—"/>
            </a:pPr>
            <a:r>
              <a:rPr lang="en-US" sz="2000" dirty="0">
                <a:solidFill>
                  <a:srgbClr val="0A017F"/>
                </a:solidFill>
              </a:rPr>
              <a:t>Normally used to classify identifiers, numbers, keywords …</a:t>
            </a:r>
          </a:p>
          <a:p>
            <a:pPr marL="357188" lvl="1" indent="-357188" eaLnBrk="1" hangingPunct="1">
              <a:lnSpc>
                <a:spcPct val="95000"/>
              </a:lnSpc>
              <a:spcBef>
                <a:spcPct val="20000"/>
              </a:spcBef>
              <a:buFont typeface="Helvetica CE" charset="0"/>
              <a:buChar char="—"/>
            </a:pPr>
            <a:r>
              <a:rPr lang="en-US" sz="2000" dirty="0">
                <a:solidFill>
                  <a:srgbClr val="0A017F"/>
                </a:solidFill>
              </a:rPr>
              <a:t>Simpler and more concise for tokens than a grammar</a:t>
            </a:r>
          </a:p>
          <a:p>
            <a:pPr marL="357188" lvl="1" indent="-357188" eaLnBrk="1" hangingPunct="1">
              <a:lnSpc>
                <a:spcPct val="95000"/>
              </a:lnSpc>
              <a:spcBef>
                <a:spcPct val="20000"/>
              </a:spcBef>
              <a:buFont typeface="Helvetica CE" charset="0"/>
              <a:buChar char="—"/>
            </a:pPr>
            <a:r>
              <a:rPr lang="en-US" sz="2000" dirty="0">
                <a:solidFill>
                  <a:srgbClr val="0A017F"/>
                </a:solidFill>
              </a:rPr>
              <a:t>More efficient scanners can be built from </a:t>
            </a:r>
            <a:r>
              <a:rPr lang="en-US" sz="2000" dirty="0" err="1">
                <a:solidFill>
                  <a:srgbClr val="0A017F"/>
                </a:solidFill>
              </a:rPr>
              <a:t>REs</a:t>
            </a:r>
            <a:endParaRPr lang="en-US" sz="2000" dirty="0">
              <a:solidFill>
                <a:srgbClr val="0A017F"/>
              </a:solidFill>
            </a:endParaRPr>
          </a:p>
          <a:p>
            <a:pPr marL="357188" indent="-357188" eaLnBrk="1" hangingPunct="1">
              <a:lnSpc>
                <a:spcPct val="95000"/>
              </a:lnSpc>
              <a:spcBef>
                <a:spcPct val="20000"/>
              </a:spcBef>
              <a:buClr>
                <a:schemeClr val="hlink"/>
              </a:buClr>
              <a:buSzPct val="85000"/>
              <a:buFont typeface="Helvetica CE" charset="0"/>
              <a:buNone/>
            </a:pPr>
            <a:endParaRPr lang="en-US" dirty="0">
              <a:solidFill>
                <a:srgbClr val="0A017F"/>
              </a:solidFill>
            </a:endParaRPr>
          </a:p>
          <a:p>
            <a:pPr marL="357188" indent="-357188" eaLnBrk="1" hangingPunct="1">
              <a:lnSpc>
                <a:spcPct val="95000"/>
              </a:lnSpc>
              <a:spcBef>
                <a:spcPct val="20000"/>
              </a:spcBef>
              <a:buClr>
                <a:schemeClr val="hlink"/>
              </a:buClr>
              <a:buSzPct val="85000"/>
              <a:buFont typeface="Helvetica CE" charset="0"/>
              <a:buNone/>
            </a:pPr>
            <a:r>
              <a:rPr lang="en-US" dirty="0" err="1">
                <a:solidFill>
                  <a:srgbClr val="0A017F"/>
                </a:solidFill>
              </a:rPr>
              <a:t>CFGs</a:t>
            </a:r>
            <a:r>
              <a:rPr lang="en-US" dirty="0">
                <a:solidFill>
                  <a:srgbClr val="0A017F"/>
                </a:solidFill>
              </a:rPr>
              <a:t> are used to impose </a:t>
            </a:r>
            <a:r>
              <a:rPr lang="en-US" i="1" dirty="0">
                <a:solidFill>
                  <a:srgbClr val="7E0007"/>
                </a:solidFill>
              </a:rPr>
              <a:t>structure</a:t>
            </a:r>
          </a:p>
          <a:p>
            <a:pPr marL="357188" lvl="1" indent="-357188" eaLnBrk="1" hangingPunct="1">
              <a:lnSpc>
                <a:spcPct val="95000"/>
              </a:lnSpc>
              <a:spcBef>
                <a:spcPct val="20000"/>
              </a:spcBef>
              <a:buFont typeface="Helvetica CE" charset="0"/>
              <a:buChar char="—"/>
            </a:pPr>
            <a:r>
              <a:rPr lang="en-US" sz="2000" dirty="0">
                <a:solidFill>
                  <a:srgbClr val="0A017F"/>
                </a:solidFill>
              </a:rPr>
              <a:t>Brackets: </a:t>
            </a:r>
            <a:r>
              <a:rPr lang="en-US" sz="2000" dirty="0">
                <a:solidFill>
                  <a:srgbClr val="0A017F"/>
                </a:solidFill>
                <a:latin typeface="Courier" charset="0"/>
              </a:rPr>
              <a:t>(), begin … end, if … then … else</a:t>
            </a:r>
            <a:endParaRPr lang="en-US" sz="2000" dirty="0">
              <a:solidFill>
                <a:srgbClr val="0A017F"/>
              </a:solidFill>
            </a:endParaRPr>
          </a:p>
          <a:p>
            <a:pPr marL="357188" lvl="1" indent="-357188" eaLnBrk="1" hangingPunct="1">
              <a:lnSpc>
                <a:spcPct val="95000"/>
              </a:lnSpc>
              <a:spcBef>
                <a:spcPct val="20000"/>
              </a:spcBef>
              <a:buFont typeface="Helvetica CE" charset="0"/>
              <a:buChar char="—"/>
            </a:pPr>
            <a:r>
              <a:rPr lang="en-US" sz="2000" dirty="0">
                <a:solidFill>
                  <a:srgbClr val="0A017F"/>
                </a:solidFill>
              </a:rPr>
              <a:t>Expressions, declarations …</a:t>
            </a:r>
            <a:endParaRPr lang="en-US" dirty="0">
              <a:solidFill>
                <a:srgbClr val="0A017F"/>
              </a:solidFill>
            </a:endParaRPr>
          </a:p>
        </p:txBody>
      </p:sp>
      <p:sp>
        <p:nvSpPr>
          <p:cNvPr id="29704" name="Slide Number Placeholder 8"/>
          <p:cNvSpPr>
            <a:spLocks noGrp="1"/>
          </p:cNvSpPr>
          <p:nvPr>
            <p:ph type="sldNum" sz="quarter" idx="12"/>
          </p:nvPr>
        </p:nvSpPr>
        <p:spPr>
          <a:noFill/>
        </p:spPr>
        <p:txBody>
          <a:bodyPr/>
          <a:lstStyle/>
          <a:p>
            <a:fld id="{2E93CC9F-06D6-6E40-86FB-5EF200FF081F}" type="slidenum">
              <a:rPr lang="de-CH" smtClean="0"/>
              <a:pPr/>
              <a:t>8</a:t>
            </a:fld>
            <a:endParaRPr lang="de-CH" sz="1400" smtClean="0">
              <a:solidFill>
                <a:srgbClr val="7E7E7E"/>
              </a:solidFill>
              <a:latin typeface="Times" charset="0"/>
            </a:endParaRPr>
          </a:p>
        </p:txBody>
      </p:sp>
      <p:sp>
        <p:nvSpPr>
          <p:cNvPr id="29705" name="Date Placeholder 9"/>
          <p:cNvSpPr>
            <a:spLocks noGrp="1"/>
          </p:cNvSpPr>
          <p:nvPr>
            <p:ph type="dt" sz="quarter" idx="10"/>
          </p:nvPr>
        </p:nvSpPr>
        <p:spPr>
          <a:noFill/>
        </p:spPr>
        <p:txBody>
          <a:bodyPr/>
          <a:lstStyle/>
          <a:p>
            <a:r>
              <a:rPr lang="en-US" smtClean="0"/>
              <a:t>© Oscar Nierstrasz</a:t>
            </a:r>
            <a:endParaRPr lang="de-CH"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cs typeface="ＭＳ Ｐゴシック" charset="-128"/>
              </a:rPr>
              <a:t>Hierarchy of grammar classes</a:t>
            </a:r>
          </a:p>
        </p:txBody>
      </p:sp>
      <p:sp>
        <p:nvSpPr>
          <p:cNvPr id="31747" name="Date Placeholder 2"/>
          <p:cNvSpPr>
            <a:spLocks noGrp="1"/>
          </p:cNvSpPr>
          <p:nvPr>
            <p:ph type="dt" sz="quarter" idx="10"/>
          </p:nvPr>
        </p:nvSpPr>
        <p:spPr>
          <a:noFill/>
        </p:spPr>
        <p:txBody>
          <a:bodyPr/>
          <a:lstStyle/>
          <a:p>
            <a:r>
              <a:rPr lang="en-US" smtClean="0"/>
              <a:t>© Oscar Nierstrasz</a:t>
            </a:r>
            <a:endParaRPr lang="de-CH" smtClean="0"/>
          </a:p>
        </p:txBody>
      </p:sp>
      <p:sp>
        <p:nvSpPr>
          <p:cNvPr id="31748" name="Footer Placeholder 3"/>
          <p:cNvSpPr>
            <a:spLocks noGrp="1"/>
          </p:cNvSpPr>
          <p:nvPr>
            <p:ph type="ftr" sz="quarter" idx="11"/>
          </p:nvPr>
        </p:nvSpPr>
        <p:spPr>
          <a:noFill/>
        </p:spPr>
        <p:txBody>
          <a:bodyPr/>
          <a:lstStyle/>
          <a:p>
            <a:r>
              <a:rPr lang="en-US" smtClean="0"/>
              <a:t>Parsing</a:t>
            </a:r>
            <a:endParaRPr lang="de-CH" smtClean="0"/>
          </a:p>
        </p:txBody>
      </p:sp>
      <p:sp>
        <p:nvSpPr>
          <p:cNvPr id="31749" name="Slide Number Placeholder 4"/>
          <p:cNvSpPr>
            <a:spLocks noGrp="1"/>
          </p:cNvSpPr>
          <p:nvPr>
            <p:ph type="sldNum" sz="quarter" idx="12"/>
          </p:nvPr>
        </p:nvSpPr>
        <p:spPr>
          <a:noFill/>
        </p:spPr>
        <p:txBody>
          <a:bodyPr/>
          <a:lstStyle/>
          <a:p>
            <a:fld id="{8C746F0E-76DF-F045-8247-DD478A62D313}" type="slidenum">
              <a:rPr lang="de-CH" smtClean="0"/>
              <a:pPr/>
              <a:t>9</a:t>
            </a:fld>
            <a:endParaRPr lang="de-CH" sz="1400" smtClean="0">
              <a:solidFill>
                <a:srgbClr val="7E7E7E"/>
              </a:solidFill>
              <a:latin typeface="Times" charset="0"/>
            </a:endParaRPr>
          </a:p>
        </p:txBody>
      </p:sp>
      <p:pic>
        <p:nvPicPr>
          <p:cNvPr id="31750" name="Picture 5" descr="03hierarchy.png"/>
          <p:cNvPicPr>
            <a:picLocks noChangeAspect="1"/>
          </p:cNvPicPr>
          <p:nvPr/>
        </p:nvPicPr>
        <p:blipFill>
          <a:blip r:embed="rId2"/>
          <a:srcRect/>
          <a:stretch>
            <a:fillRect/>
          </a:stretch>
        </p:blipFill>
        <p:spPr bwMode="auto">
          <a:xfrm>
            <a:off x="152400" y="1676400"/>
            <a:ext cx="5478463" cy="4800600"/>
          </a:xfrm>
          <a:prstGeom prst="rect">
            <a:avLst/>
          </a:prstGeom>
          <a:noFill/>
          <a:ln w="9525">
            <a:noFill/>
            <a:miter lim="800000"/>
            <a:headEnd/>
            <a:tailEnd/>
          </a:ln>
        </p:spPr>
      </p:pic>
      <p:sp>
        <p:nvSpPr>
          <p:cNvPr id="31751" name="Content Placeholder 6"/>
          <p:cNvSpPr txBox="1">
            <a:spLocks/>
          </p:cNvSpPr>
          <p:nvPr/>
        </p:nvSpPr>
        <p:spPr bwMode="auto">
          <a:xfrm>
            <a:off x="5721350" y="1828800"/>
            <a:ext cx="3194050" cy="4419600"/>
          </a:xfrm>
          <a:prstGeom prst="rect">
            <a:avLst/>
          </a:prstGeom>
          <a:noFill/>
          <a:ln w="9525">
            <a:noFill/>
            <a:miter lim="800000"/>
            <a:headEnd/>
            <a:tailEnd/>
          </a:ln>
        </p:spPr>
        <p:txBody>
          <a:bodyPr lIns="0" tIns="0" rIns="0" bIns="0" anchor="ctr">
            <a:prstTxWarp prst="textNoShape">
              <a:avLst/>
            </a:prstTxWarp>
          </a:bodyPr>
          <a:lstStyle/>
          <a:p>
            <a:pPr marL="534988" indent="-354013">
              <a:lnSpc>
                <a:spcPct val="95000"/>
              </a:lnSpc>
              <a:spcBef>
                <a:spcPct val="20000"/>
              </a:spcBef>
              <a:buClr>
                <a:schemeClr val="hlink"/>
              </a:buClr>
              <a:buSzPct val="85000"/>
            </a:pPr>
            <a:r>
              <a:rPr lang="en-US" sz="2000" b="1">
                <a:solidFill>
                  <a:srgbClr val="0A017F"/>
                </a:solidFill>
                <a:ea typeface="ＭＳ Ｐゴシック" charset="-128"/>
                <a:cs typeface="ＭＳ Ｐゴシック" charset="-128"/>
              </a:rPr>
              <a:t>LL(</a:t>
            </a:r>
            <a:r>
              <a:rPr lang="en-US" sz="2000" b="1" i="1">
                <a:solidFill>
                  <a:srgbClr val="0A017F"/>
                </a:solidFill>
                <a:ea typeface="ＭＳ Ｐゴシック" charset="-128"/>
                <a:cs typeface="ＭＳ Ｐゴシック" charset="-128"/>
              </a:rPr>
              <a:t>k</a:t>
            </a:r>
            <a:r>
              <a:rPr lang="en-US" sz="2000" b="1">
                <a:solidFill>
                  <a:srgbClr val="0A017F"/>
                </a:solidFill>
                <a:ea typeface="ＭＳ Ｐゴシック" charset="-128"/>
                <a:cs typeface="ＭＳ Ｐゴシック" charset="-128"/>
              </a:rPr>
              <a:t>):</a:t>
            </a:r>
            <a:r>
              <a:rPr lang="en-US" sz="2000">
                <a:solidFill>
                  <a:srgbClr val="0A017F"/>
                </a:solidFill>
                <a:ea typeface="ＭＳ Ｐゴシック" charset="-128"/>
                <a:cs typeface="ＭＳ Ｐゴシック" charset="-128"/>
              </a:rPr>
              <a:t> </a:t>
            </a:r>
          </a:p>
          <a:p>
            <a:pPr marL="534988" lvl="1" indent="-354013">
              <a:lnSpc>
                <a:spcPct val="95000"/>
              </a:lnSpc>
              <a:spcBef>
                <a:spcPct val="20000"/>
              </a:spcBef>
              <a:buFont typeface="Helvetica CE" charset="0"/>
              <a:buChar char="—"/>
            </a:pPr>
            <a:r>
              <a:rPr lang="en-US" sz="1800" b="1">
                <a:solidFill>
                  <a:srgbClr val="0A017F"/>
                </a:solidFill>
                <a:ea typeface="ＭＳ Ｐゴシック" charset="-128"/>
                <a:cs typeface="ＭＳ Ｐゴシック" charset="-128"/>
              </a:rPr>
              <a:t>L</a:t>
            </a:r>
            <a:r>
              <a:rPr lang="en-US" sz="1800">
                <a:solidFill>
                  <a:srgbClr val="0A017F"/>
                </a:solidFill>
                <a:ea typeface="ＭＳ Ｐゴシック" charset="-128"/>
                <a:cs typeface="ＭＳ Ｐゴシック" charset="-128"/>
              </a:rPr>
              <a:t>eft-to-right, </a:t>
            </a:r>
            <a:r>
              <a:rPr lang="en-US" sz="1800" b="1">
                <a:solidFill>
                  <a:srgbClr val="0A017F"/>
                </a:solidFill>
                <a:ea typeface="ＭＳ Ｐゴシック" charset="-128"/>
                <a:cs typeface="ＭＳ Ｐゴシック" charset="-128"/>
              </a:rPr>
              <a:t>L</a:t>
            </a:r>
            <a:r>
              <a:rPr lang="en-US" sz="1800">
                <a:solidFill>
                  <a:srgbClr val="0A017F"/>
                </a:solidFill>
                <a:ea typeface="ＭＳ Ｐゴシック" charset="-128"/>
                <a:cs typeface="ＭＳ Ｐゴシック" charset="-128"/>
              </a:rPr>
              <a:t>eftmost derivation, </a:t>
            </a:r>
            <a:r>
              <a:rPr lang="en-US" sz="1800" i="1">
                <a:solidFill>
                  <a:srgbClr val="0A017F"/>
                </a:solidFill>
                <a:ea typeface="ＭＳ Ｐゴシック" charset="-128"/>
                <a:cs typeface="ＭＳ Ｐゴシック" charset="-128"/>
              </a:rPr>
              <a:t>k</a:t>
            </a:r>
            <a:r>
              <a:rPr lang="en-US" sz="1800">
                <a:solidFill>
                  <a:srgbClr val="0A017F"/>
                </a:solidFill>
                <a:ea typeface="ＭＳ Ｐゴシック" charset="-128"/>
                <a:cs typeface="ＭＳ Ｐゴシック" charset="-128"/>
              </a:rPr>
              <a:t> tokens lookahead</a:t>
            </a:r>
          </a:p>
          <a:p>
            <a:pPr marL="534988" indent="-354013">
              <a:lnSpc>
                <a:spcPct val="95000"/>
              </a:lnSpc>
              <a:spcBef>
                <a:spcPct val="20000"/>
              </a:spcBef>
              <a:buClr>
                <a:schemeClr val="hlink"/>
              </a:buClr>
              <a:buSzPct val="85000"/>
            </a:pPr>
            <a:r>
              <a:rPr lang="en-US" sz="2000" b="1">
                <a:solidFill>
                  <a:srgbClr val="0A017F"/>
                </a:solidFill>
                <a:ea typeface="ＭＳ Ｐゴシック" charset="-128"/>
                <a:cs typeface="ＭＳ Ｐゴシック" charset="-128"/>
              </a:rPr>
              <a:t>LR(</a:t>
            </a:r>
            <a:r>
              <a:rPr lang="en-US" sz="2000" b="1" i="1">
                <a:solidFill>
                  <a:srgbClr val="0A017F"/>
                </a:solidFill>
                <a:ea typeface="ＭＳ Ｐゴシック" charset="-128"/>
                <a:cs typeface="ＭＳ Ｐゴシック" charset="-128"/>
              </a:rPr>
              <a:t>k</a:t>
            </a:r>
            <a:r>
              <a:rPr lang="en-US" sz="2000" b="1">
                <a:solidFill>
                  <a:srgbClr val="0A017F"/>
                </a:solidFill>
                <a:ea typeface="ＭＳ Ｐゴシック" charset="-128"/>
                <a:cs typeface="ＭＳ Ｐゴシック" charset="-128"/>
              </a:rPr>
              <a:t>):</a:t>
            </a:r>
            <a:r>
              <a:rPr lang="en-US" sz="2000">
                <a:solidFill>
                  <a:srgbClr val="0A017F"/>
                </a:solidFill>
                <a:ea typeface="ＭＳ Ｐゴシック" charset="-128"/>
                <a:cs typeface="ＭＳ Ｐゴシック" charset="-128"/>
              </a:rPr>
              <a:t> </a:t>
            </a:r>
          </a:p>
          <a:p>
            <a:pPr marL="534988" lvl="1" indent="-354013">
              <a:lnSpc>
                <a:spcPct val="95000"/>
              </a:lnSpc>
              <a:spcBef>
                <a:spcPct val="20000"/>
              </a:spcBef>
              <a:buFont typeface="Helvetica CE" charset="0"/>
              <a:buChar char="—"/>
            </a:pPr>
            <a:r>
              <a:rPr lang="en-US" sz="1800" b="1">
                <a:solidFill>
                  <a:srgbClr val="0A017F"/>
                </a:solidFill>
                <a:ea typeface="ＭＳ Ｐゴシック" charset="-128"/>
                <a:cs typeface="ＭＳ Ｐゴシック" charset="-128"/>
              </a:rPr>
              <a:t>L</a:t>
            </a:r>
            <a:r>
              <a:rPr lang="en-US" sz="1800">
                <a:solidFill>
                  <a:srgbClr val="0A017F"/>
                </a:solidFill>
                <a:ea typeface="ＭＳ Ｐゴシック" charset="-128"/>
                <a:cs typeface="ＭＳ Ｐゴシック" charset="-128"/>
              </a:rPr>
              <a:t>eft-to-right, </a:t>
            </a:r>
            <a:r>
              <a:rPr lang="en-US" sz="1800" b="1">
                <a:solidFill>
                  <a:srgbClr val="0A017F"/>
                </a:solidFill>
                <a:ea typeface="ＭＳ Ｐゴシック" charset="-128"/>
                <a:cs typeface="ＭＳ Ｐゴシック" charset="-128"/>
              </a:rPr>
              <a:t>R</a:t>
            </a:r>
            <a:r>
              <a:rPr lang="en-US" sz="1800">
                <a:solidFill>
                  <a:srgbClr val="0A017F"/>
                </a:solidFill>
                <a:ea typeface="ＭＳ Ｐゴシック" charset="-128"/>
                <a:cs typeface="ＭＳ Ｐゴシック" charset="-128"/>
              </a:rPr>
              <a:t>ightmost derivation, </a:t>
            </a:r>
            <a:r>
              <a:rPr lang="en-US" sz="1800" i="1">
                <a:solidFill>
                  <a:srgbClr val="0A017F"/>
                </a:solidFill>
                <a:ea typeface="ＭＳ Ｐゴシック" charset="-128"/>
                <a:cs typeface="ＭＳ Ｐゴシック" charset="-128"/>
              </a:rPr>
              <a:t>k</a:t>
            </a:r>
            <a:r>
              <a:rPr lang="en-US" sz="1800">
                <a:solidFill>
                  <a:srgbClr val="0A017F"/>
                </a:solidFill>
                <a:ea typeface="ＭＳ Ｐゴシック" charset="-128"/>
                <a:cs typeface="ＭＳ Ｐゴシック" charset="-128"/>
              </a:rPr>
              <a:t> tokens lookahead</a:t>
            </a:r>
          </a:p>
          <a:p>
            <a:pPr marL="534988" indent="-354013">
              <a:lnSpc>
                <a:spcPct val="95000"/>
              </a:lnSpc>
              <a:spcBef>
                <a:spcPct val="20000"/>
              </a:spcBef>
              <a:buClr>
                <a:schemeClr val="hlink"/>
              </a:buClr>
              <a:buSzPct val="85000"/>
            </a:pPr>
            <a:r>
              <a:rPr lang="en-US" sz="2000" b="1">
                <a:solidFill>
                  <a:srgbClr val="0A017F"/>
                </a:solidFill>
                <a:ea typeface="ＭＳ Ｐゴシック" charset="-128"/>
                <a:cs typeface="ＭＳ Ｐゴシック" charset="-128"/>
              </a:rPr>
              <a:t>SLR:</a:t>
            </a:r>
            <a:r>
              <a:rPr lang="en-US" sz="2000">
                <a:solidFill>
                  <a:srgbClr val="0A017F"/>
                </a:solidFill>
                <a:ea typeface="ＭＳ Ｐゴシック" charset="-128"/>
                <a:cs typeface="ＭＳ Ｐゴシック" charset="-128"/>
              </a:rPr>
              <a:t> </a:t>
            </a:r>
          </a:p>
          <a:p>
            <a:pPr marL="534988" lvl="1" indent="-354013">
              <a:lnSpc>
                <a:spcPct val="95000"/>
              </a:lnSpc>
              <a:spcBef>
                <a:spcPct val="20000"/>
              </a:spcBef>
              <a:buFont typeface="Helvetica CE" charset="0"/>
              <a:buChar char="—"/>
            </a:pPr>
            <a:r>
              <a:rPr lang="en-US" sz="1800" b="1">
                <a:solidFill>
                  <a:srgbClr val="0A017F"/>
                </a:solidFill>
                <a:ea typeface="ＭＳ Ｐゴシック" charset="-128"/>
                <a:cs typeface="ＭＳ Ｐゴシック" charset="-128"/>
              </a:rPr>
              <a:t>S</a:t>
            </a:r>
            <a:r>
              <a:rPr lang="en-US" sz="1800">
                <a:solidFill>
                  <a:srgbClr val="0A017F"/>
                </a:solidFill>
                <a:ea typeface="ＭＳ Ｐゴシック" charset="-128"/>
                <a:cs typeface="ＭＳ Ｐゴシック" charset="-128"/>
              </a:rPr>
              <a:t>imple </a:t>
            </a:r>
            <a:r>
              <a:rPr lang="en-US" sz="1800" b="1">
                <a:solidFill>
                  <a:srgbClr val="0A017F"/>
                </a:solidFill>
                <a:ea typeface="ＭＳ Ｐゴシック" charset="-128"/>
                <a:cs typeface="ＭＳ Ｐゴシック" charset="-128"/>
              </a:rPr>
              <a:t>LR </a:t>
            </a:r>
            <a:r>
              <a:rPr lang="en-US" sz="1800">
                <a:solidFill>
                  <a:srgbClr val="0A017F"/>
                </a:solidFill>
                <a:ea typeface="ＭＳ Ｐゴシック" charset="-128"/>
                <a:cs typeface="ＭＳ Ｐゴシック" charset="-128"/>
              </a:rPr>
              <a:t>(uses “follow sets”)</a:t>
            </a:r>
          </a:p>
          <a:p>
            <a:pPr marL="534988" indent="-354013">
              <a:lnSpc>
                <a:spcPct val="95000"/>
              </a:lnSpc>
              <a:spcBef>
                <a:spcPct val="20000"/>
              </a:spcBef>
              <a:buClr>
                <a:schemeClr val="hlink"/>
              </a:buClr>
              <a:buSzPct val="85000"/>
            </a:pPr>
            <a:r>
              <a:rPr lang="en-US" sz="2000" b="1">
                <a:solidFill>
                  <a:srgbClr val="0A017F"/>
                </a:solidFill>
                <a:ea typeface="ＭＳ Ｐゴシック" charset="-128"/>
                <a:cs typeface="ＭＳ Ｐゴシック" charset="-128"/>
              </a:rPr>
              <a:t>LALR: </a:t>
            </a:r>
          </a:p>
          <a:p>
            <a:pPr marL="534988" lvl="1" indent="-354013">
              <a:lnSpc>
                <a:spcPct val="95000"/>
              </a:lnSpc>
              <a:spcBef>
                <a:spcPct val="20000"/>
              </a:spcBef>
              <a:buFont typeface="Helvetica CE" charset="0"/>
              <a:buChar char="—"/>
            </a:pPr>
            <a:r>
              <a:rPr lang="en-US" sz="1800" b="1">
                <a:solidFill>
                  <a:srgbClr val="0A017F"/>
                </a:solidFill>
                <a:ea typeface="ＭＳ Ｐゴシック" charset="-128"/>
                <a:cs typeface="ＭＳ Ｐゴシック" charset="-128"/>
              </a:rPr>
              <a:t>L</a:t>
            </a:r>
            <a:r>
              <a:rPr lang="en-US" sz="1800">
                <a:solidFill>
                  <a:srgbClr val="0A017F"/>
                </a:solidFill>
                <a:ea typeface="ＭＳ Ｐゴシック" charset="-128"/>
                <a:cs typeface="ＭＳ Ｐゴシック" charset="-128"/>
              </a:rPr>
              <a:t>ook</a:t>
            </a:r>
            <a:r>
              <a:rPr lang="en-US" sz="1800" b="1">
                <a:solidFill>
                  <a:srgbClr val="0A017F"/>
                </a:solidFill>
                <a:ea typeface="ＭＳ Ｐゴシック" charset="-128"/>
                <a:cs typeface="ＭＳ Ｐゴシック" charset="-128"/>
              </a:rPr>
              <a:t>A</a:t>
            </a:r>
            <a:r>
              <a:rPr lang="en-US" sz="1800">
                <a:solidFill>
                  <a:srgbClr val="0A017F"/>
                </a:solidFill>
                <a:ea typeface="ＭＳ Ｐゴシック" charset="-128"/>
                <a:cs typeface="ＭＳ Ｐゴシック" charset="-128"/>
              </a:rPr>
              <a:t>head </a:t>
            </a:r>
            <a:r>
              <a:rPr lang="en-US" sz="1800" b="1">
                <a:solidFill>
                  <a:srgbClr val="0A017F"/>
                </a:solidFill>
                <a:ea typeface="ＭＳ Ｐゴシック" charset="-128"/>
                <a:cs typeface="ＭＳ Ｐゴシック" charset="-128"/>
              </a:rPr>
              <a:t>LR </a:t>
            </a:r>
            <a:r>
              <a:rPr lang="en-US" sz="1800">
                <a:solidFill>
                  <a:srgbClr val="0A017F"/>
                </a:solidFill>
                <a:ea typeface="ＭＳ Ｐゴシック" charset="-128"/>
                <a:cs typeface="ＭＳ Ｐゴシック" charset="-128"/>
              </a:rPr>
              <a:t>(uses “lookahead sets”)</a:t>
            </a:r>
          </a:p>
        </p:txBody>
      </p:sp>
      <p:sp>
        <p:nvSpPr>
          <p:cNvPr id="31752" name="TextBox 8"/>
          <p:cNvSpPr txBox="1">
            <a:spLocks noChangeArrowheads="1"/>
          </p:cNvSpPr>
          <p:nvPr/>
        </p:nvSpPr>
        <p:spPr bwMode="auto">
          <a:xfrm>
            <a:off x="5181600" y="6400800"/>
            <a:ext cx="2887663" cy="276225"/>
          </a:xfrm>
          <a:prstGeom prst="rect">
            <a:avLst/>
          </a:prstGeom>
          <a:solidFill>
            <a:srgbClr val="F5F399"/>
          </a:solidFill>
          <a:ln w="9525">
            <a:noFill/>
            <a:miter lim="800000"/>
            <a:headEnd/>
            <a:tailEnd/>
          </a:ln>
        </p:spPr>
        <p:txBody>
          <a:bodyPr wrap="none">
            <a:prstTxWarp prst="textNoShape">
              <a:avLst/>
            </a:prstTxWarp>
            <a:spAutoFit/>
          </a:bodyPr>
          <a:lstStyle/>
          <a:p>
            <a:r>
              <a:rPr lang="en-US" sz="1200"/>
              <a:t>http://en.wikipedia.org/wiki/LL_parser …</a:t>
            </a:r>
          </a:p>
        </p:txBody>
      </p:sp>
      <p:sp>
        <p:nvSpPr>
          <p:cNvPr id="31753" name="Smiley Face 9"/>
          <p:cNvSpPr>
            <a:spLocks noChangeArrowheads="1"/>
          </p:cNvSpPr>
          <p:nvPr/>
        </p:nvSpPr>
        <p:spPr bwMode="auto">
          <a:xfrm>
            <a:off x="8305800" y="6400800"/>
            <a:ext cx="304800" cy="304800"/>
          </a:xfrm>
          <a:prstGeom prst="smileyFace">
            <a:avLst>
              <a:gd name="adj" fmla="val 4653"/>
            </a:avLst>
          </a:prstGeom>
          <a:solidFill>
            <a:schemeClr val="accent1"/>
          </a:solid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2056</TotalTime>
  <Words>6266</Words>
  <Application>Microsoft Macintosh PowerPoint</Application>
  <PresentationFormat>On-screen Show (4:3)</PresentationFormat>
  <Paragraphs>788</Paragraphs>
  <Slides>61</Slides>
  <Notes>34</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UB_Screen</vt:lpstr>
      <vt:lpstr>3. Parsing</vt:lpstr>
      <vt:lpstr>Roadmap</vt:lpstr>
      <vt:lpstr>Roadmap</vt:lpstr>
      <vt:lpstr>The role of the parser</vt:lpstr>
      <vt:lpstr>Syntax analysis </vt:lpstr>
      <vt:lpstr>Notation and terminology</vt:lpstr>
      <vt:lpstr>Syntax analysis</vt:lpstr>
      <vt:lpstr>Scanning vs. parsing</vt:lpstr>
      <vt:lpstr>Hierarchy of grammar classes</vt:lpstr>
      <vt:lpstr>Roadmap</vt:lpstr>
      <vt:lpstr>Derivations</vt:lpstr>
      <vt:lpstr>Derivation</vt:lpstr>
      <vt:lpstr>Rightmost derivation</vt:lpstr>
      <vt:lpstr>Precedence</vt:lpstr>
      <vt:lpstr>Precedence</vt:lpstr>
      <vt:lpstr>Forcing the desired precedence</vt:lpstr>
      <vt:lpstr>Ambiguity</vt:lpstr>
      <vt:lpstr>Resolving ambiguity</vt:lpstr>
      <vt:lpstr>Ambiguity</vt:lpstr>
      <vt:lpstr>Roadmap</vt:lpstr>
      <vt:lpstr>Parsing: the big picture</vt:lpstr>
      <vt:lpstr>Top-down versus bottom-up</vt:lpstr>
      <vt:lpstr>Top-down parsing</vt:lpstr>
      <vt:lpstr>Simple expression grammar</vt:lpstr>
      <vt:lpstr>Top-down derivation</vt:lpstr>
      <vt:lpstr>Roadmap</vt:lpstr>
      <vt:lpstr>Non-termination</vt:lpstr>
      <vt:lpstr>Left-recursion</vt:lpstr>
      <vt:lpstr>Eliminating left-recursion</vt:lpstr>
      <vt:lpstr>Example</vt:lpstr>
      <vt:lpstr>Example</vt:lpstr>
      <vt:lpstr>Example</vt:lpstr>
      <vt:lpstr>Roadmap</vt:lpstr>
      <vt:lpstr>How much look-ahead is needed?</vt:lpstr>
      <vt:lpstr>Predictive parsing</vt:lpstr>
      <vt:lpstr>Left factoring</vt:lpstr>
      <vt:lpstr>Example</vt:lpstr>
      <vt:lpstr>Example</vt:lpstr>
      <vt:lpstr>Example</vt:lpstr>
      <vt:lpstr>Example derivation</vt:lpstr>
      <vt:lpstr>Back to left-recursion elimination </vt:lpstr>
      <vt:lpstr>Generality</vt:lpstr>
      <vt:lpstr>Roadmap</vt:lpstr>
      <vt:lpstr>Recursive descent parsing</vt:lpstr>
      <vt:lpstr>Building the tree</vt:lpstr>
      <vt:lpstr>Non-recursive predictive parsing</vt:lpstr>
      <vt:lpstr>Non-recursive predictive parsing</vt:lpstr>
      <vt:lpstr>Table-driven parsers</vt:lpstr>
      <vt:lpstr>Non-recursive predictive parsing</vt:lpstr>
      <vt:lpstr>Non-recursive predictive parsing</vt:lpstr>
      <vt:lpstr>FIRST</vt:lpstr>
      <vt:lpstr>FOLLOW</vt:lpstr>
      <vt:lpstr>LL(1) grammars</vt:lpstr>
      <vt:lpstr>Properties of LL(1) grammars</vt:lpstr>
      <vt:lpstr>LL(1) parse table construction</vt:lpstr>
      <vt:lpstr>Example</vt:lpstr>
      <vt:lpstr>A grammar that is not LL(1)</vt:lpstr>
      <vt:lpstr>Error recovery</vt:lpstr>
      <vt:lpstr>What you should know!</vt:lpstr>
      <vt:lpstr>Can you answer these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225</cp:revision>
  <cp:lastPrinted>2011-03-10T12:56:31Z</cp:lastPrinted>
  <dcterms:created xsi:type="dcterms:W3CDTF">2011-03-11T09:06:53Z</dcterms:created>
  <dcterms:modified xsi:type="dcterms:W3CDTF">2011-03-11T11:02:57Z</dcterms:modified>
</cp:coreProperties>
</file>