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66"/>
  </p:notesMasterIdLst>
  <p:handoutMasterIdLst>
    <p:handoutMasterId r:id="rId67"/>
  </p:handoutMasterIdLst>
  <p:sldIdLst>
    <p:sldId id="316" r:id="rId2"/>
    <p:sldId id="317" r:id="rId3"/>
    <p:sldId id="352" r:id="rId4"/>
    <p:sldId id="325" r:id="rId5"/>
    <p:sldId id="326" r:id="rId6"/>
    <p:sldId id="327" r:id="rId7"/>
    <p:sldId id="329" r:id="rId8"/>
    <p:sldId id="328" r:id="rId9"/>
    <p:sldId id="330" r:id="rId10"/>
    <p:sldId id="331" r:id="rId11"/>
    <p:sldId id="332" r:id="rId12"/>
    <p:sldId id="333" r:id="rId13"/>
    <p:sldId id="334" r:id="rId14"/>
    <p:sldId id="335" r:id="rId15"/>
    <p:sldId id="336" r:id="rId16"/>
    <p:sldId id="353" r:id="rId17"/>
    <p:sldId id="360" r:id="rId18"/>
    <p:sldId id="412" r:id="rId19"/>
    <p:sldId id="361" r:id="rId20"/>
    <p:sldId id="362" r:id="rId21"/>
    <p:sldId id="363" r:id="rId22"/>
    <p:sldId id="413"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15" r:id="rId58"/>
    <p:sldId id="403" r:id="rId59"/>
    <p:sldId id="404" r:id="rId60"/>
    <p:sldId id="405" r:id="rId61"/>
    <p:sldId id="406" r:id="rId62"/>
    <p:sldId id="410" r:id="rId63"/>
    <p:sldId id="411" r:id="rId64"/>
    <p:sldId id="409"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1DEFA"/>
    <a:srgbClr val="A7A7A7"/>
    <a:srgbClr val="D3D3D3"/>
    <a:srgbClr val="7F0101"/>
    <a:srgbClr val="60BDC4"/>
    <a:srgbClr val="B4CFDC"/>
    <a:srgbClr val="C9D4DC"/>
    <a:srgbClr val="0A01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94" d="100"/>
          <a:sy n="94" d="100"/>
        </p:scale>
        <p:origin x="-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4832"/>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1F2FFC4-5B87-0541-8516-CF1A7926F6E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A2CBBDD8-485A-4F49-9D08-6BA79D01FB7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noFill/>
          <a:ln>
            <a:solidFill>
              <a:srgbClr val="000000"/>
            </a:solidFill>
          </a:ln>
        </p:spPr>
        <p:txBody>
          <a:bodyPr/>
          <a:lstStyle/>
          <a:p>
            <a:pPr eaLnBrk="1" hangingPunct="1"/>
            <a:r>
              <a:rPr lang="en-US" smtClean="0">
                <a:latin typeface="Times" charset="0"/>
                <a:ea typeface="ＭＳ Ｐゴシック" charset="-128"/>
                <a:cs typeface="ＭＳ Ｐゴシック" charset="-128"/>
              </a:rPr>
              <a:t>is it a1 or is it a2?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noFill/>
          <a:ln>
            <a:solidFill>
              <a:srgbClr val="000000"/>
            </a:solidFill>
          </a:ln>
        </p:spPr>
        <p:txBody>
          <a:bodyPr/>
          <a:lstStyle/>
          <a:p>
            <a:pPr eaLnBrk="1" hangingPunct="1"/>
            <a:r>
              <a:rPr lang="en-US" smtClean="0">
                <a:latin typeface="Times" charset="0"/>
                <a:ea typeface="ＭＳ Ｐゴシック" charset="-128"/>
                <a:cs typeface="ＭＳ Ｐゴシック" charset="-128"/>
              </a:rPr>
              <a:t>PHI functions evaluated simultaneously within one basic block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de-DE">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de-DE">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de-DE">
              <a:latin typeface="Time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smtClean="0">
                <a:latin typeface="Times" charset="0"/>
                <a:ea typeface="ＭＳ Ｐゴシック" charset="-128"/>
                <a:cs typeface="ＭＳ Ｐゴシック" charset="-128"/>
              </a:rPr>
              <a:t>Current trend in compiler community is to use SSA as *the* IR for everything in back end.</a:t>
            </a:r>
          </a:p>
          <a:p>
            <a:r>
              <a:rPr lang="en-US" smtClean="0">
                <a:latin typeface="Times" charset="0"/>
                <a:ea typeface="ＭＳ Ｐゴシック" charset="-128"/>
                <a:cs typeface="ＭＳ Ｐゴシック" charset="-128"/>
              </a:rPr>
              <a:t>(NB: for compilers that generate machine code, not those that generate bytecode.)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solidFill>
            <a:srgbClr val="FFFFFF"/>
          </a:solidFill>
          <a:ln/>
        </p:spPr>
      </p:sp>
      <p:sp>
        <p:nvSpPr>
          <p:cNvPr id="122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noFill/>
          <a:ln>
            <a:solidFill>
              <a:srgbClr val="000000"/>
            </a:solidFill>
          </a:ln>
        </p:spPr>
        <p:txBody>
          <a:bodyPr/>
          <a:lstStyle/>
          <a:p>
            <a:pPr eaLnBrk="1" hangingPunct="1"/>
            <a:r>
              <a:rPr lang="en-US" noProof="0" dirty="0" smtClean="0">
                <a:latin typeface="Times" charset="0"/>
                <a:ea typeface="ＭＳ Ｐゴシック" charset="-128"/>
                <a:cs typeface="ＭＳ Ｐゴシック" charset="-128"/>
              </a:rPr>
              <a:t>Dominance is a property of basic blocks. (one Node dominates a set of nodes).</a:t>
            </a:r>
          </a:p>
          <a:p>
            <a:pPr eaLnBrk="1" hangingPunct="1"/>
            <a:r>
              <a:rPr lang="en-US" noProof="0" dirty="0" smtClean="0">
                <a:latin typeface="Times" charset="0"/>
                <a:ea typeface="ＭＳ Ｐゴシック" charset="-128"/>
                <a:cs typeface="ＭＳ Ｐゴシック" charset="-128"/>
              </a:rPr>
              <a:t>For the dominance property, „definition of </a:t>
            </a:r>
            <a:r>
              <a:rPr lang="en-US" noProof="0" dirty="0" err="1" smtClean="0">
                <a:latin typeface="Times" charset="0"/>
                <a:ea typeface="ＭＳ Ｐゴシック" charset="-128"/>
                <a:cs typeface="ＭＳ Ｐゴシック" charset="-128"/>
              </a:rPr>
              <a:t>x</a:t>
            </a:r>
            <a:r>
              <a:rPr lang="en-US" noProof="0" dirty="0" smtClean="0">
                <a:latin typeface="Times" charset="0"/>
                <a:ea typeface="ＭＳ Ｐゴシック" charset="-128"/>
                <a:cs typeface="ＭＳ Ｐゴシック" charset="-128"/>
              </a:rPr>
              <a:t>“ thus means the basic block in which </a:t>
            </a:r>
            <a:r>
              <a:rPr lang="en-US" noProof="0" dirty="0" err="1" smtClean="0">
                <a:latin typeface="Times" charset="0"/>
                <a:ea typeface="ＭＳ Ｐゴシック" charset="-128"/>
                <a:cs typeface="ＭＳ Ｐゴシック" charset="-128"/>
              </a:rPr>
              <a:t>x</a:t>
            </a:r>
            <a:r>
              <a:rPr lang="en-US" noProof="0" dirty="0" smtClean="0">
                <a:latin typeface="Times" charset="0"/>
                <a:ea typeface="ＭＳ Ｐゴシック" charset="-128"/>
                <a:cs typeface="ＭＳ Ｐゴシック" charset="-128"/>
              </a:rPr>
              <a:t> is defined.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2CBBDD8-485A-4F49-9D08-6BA79D01FB7F}" type="slidenum">
              <a:rPr lang="en-US" smtClean="0"/>
              <a:pPr>
                <a:defRPr/>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solidFill>
            <a:srgbClr val="FFFFFF"/>
          </a:solidFill>
          <a:ln/>
        </p:spPr>
      </p:sp>
      <p:sp>
        <p:nvSpPr>
          <p:cNvPr id="73731" name="Rectangle 3"/>
          <p:cNvSpPr>
            <a:spLocks noGrp="1" noChangeArrowheads="1"/>
          </p:cNvSpPr>
          <p:nvPr>
            <p:ph type="body" idx="1"/>
          </p:nvPr>
        </p:nvSpPr>
        <p:spPr>
          <a:noFill/>
          <a:ln>
            <a:solidFill>
              <a:srgbClr val="000000"/>
            </a:solidFill>
          </a:ln>
        </p:spPr>
        <p:txBody>
          <a:bodyPr/>
          <a:lstStyle/>
          <a:p>
            <a:pPr eaLnBrk="1" hangingPunct="1"/>
            <a:r>
              <a:rPr lang="en-US" dirty="0" smtClean="0">
                <a:latin typeface="Times" charset="0"/>
                <a:ea typeface="ＭＳ Ｐゴシック" charset="-128"/>
                <a:cs typeface="ＭＳ Ｐゴシック" charset="-128"/>
              </a:rPr>
              <a:t>wrong result in final version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Rot="1" noChangeAspect="1" noChangeArrowheads="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solidFill>
            <a:srgbClr val="FFFFFF"/>
          </a:solidFill>
          <a:ln/>
        </p:spPr>
      </p:sp>
      <p:sp>
        <p:nvSpPr>
          <p:cNvPr id="75779"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solidFill>
            <a:srgbClr val="FFFFFF"/>
          </a:solidFill>
          <a:ln/>
        </p:spPr>
      </p:sp>
      <p:sp>
        <p:nvSpPr>
          <p:cNvPr id="81923" name="Notes Placeholder 2"/>
          <p:cNvSpPr>
            <a:spLocks noGrp="1"/>
          </p:cNvSpPr>
          <p:nvPr>
            <p:ph type="body" idx="1"/>
          </p:nvPr>
        </p:nvSpPr>
        <p:spPr>
          <a:noFill/>
          <a:ln>
            <a:solidFill>
              <a:srgbClr val="000000"/>
            </a:solidFill>
          </a:ln>
        </p:spPr>
        <p:txBody>
          <a:bodyPr/>
          <a:lstStyle/>
          <a:p>
            <a:endParaRPr lang="de-DE" smtClean="0">
              <a:latin typeface="Times" charset="0"/>
              <a:ea typeface="ＭＳ Ｐゴシック" charset="-128"/>
              <a:cs typeface="ＭＳ Ｐゴシック" charset="-128"/>
            </a:endParaRPr>
          </a:p>
        </p:txBody>
      </p:sp>
      <p:sp>
        <p:nvSpPr>
          <p:cNvPr id="819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8926903-E1FF-A546-9984-D931294B2FEF}" type="slidenum">
              <a:rPr lang="en-US" sz="1200">
                <a:latin typeface="Times" charset="0"/>
              </a:rPr>
              <a:pPr algn="r"/>
              <a:t>55</a:t>
            </a:fld>
            <a:endParaRPr lang="en-US" sz="120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solidFill>
            <a:srgbClr val="FFFFFF"/>
          </a:solidFill>
          <a:ln/>
        </p:spPr>
      </p:sp>
      <p:sp>
        <p:nvSpPr>
          <p:cNvPr id="83971" name="Notes Placeholder 2"/>
          <p:cNvSpPr>
            <a:spLocks noGrp="1"/>
          </p:cNvSpPr>
          <p:nvPr>
            <p:ph type="body" idx="1"/>
          </p:nvPr>
        </p:nvSpPr>
        <p:spPr>
          <a:noFill/>
          <a:ln>
            <a:solidFill>
              <a:srgbClr val="000000"/>
            </a:solidFill>
          </a:ln>
        </p:spPr>
        <p:txBody>
          <a:bodyPr/>
          <a:lstStyle/>
          <a:p>
            <a:endParaRPr lang="de-DE" smtClean="0">
              <a:latin typeface="Times" charset="0"/>
              <a:ea typeface="ＭＳ Ｐゴシック" charset="-128"/>
              <a:cs typeface="ＭＳ Ｐゴシック" charset="-128"/>
            </a:endParaRPr>
          </a:p>
        </p:txBody>
      </p:sp>
      <p:sp>
        <p:nvSpPr>
          <p:cNvPr id="839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7EB873E-F85E-FF44-A568-0BB078EB530D}" type="slidenum">
              <a:rPr lang="en-US" sz="1200">
                <a:latin typeface="Times" charset="0"/>
              </a:rPr>
              <a:pPr algn="r"/>
              <a:t>56</a:t>
            </a:fld>
            <a:endParaRPr lang="en-US" sz="120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solidFill>
            <a:srgbClr val="FFFFFF"/>
          </a:solidFill>
          <a:ln/>
        </p:spPr>
      </p:sp>
      <p:sp>
        <p:nvSpPr>
          <p:cNvPr id="88067" name="Rectangle 3"/>
          <p:cNvSpPr>
            <a:spLocks noGrp="1" noChangeArrowheads="1"/>
          </p:cNvSpPr>
          <p:nvPr>
            <p:ph type="body" idx="1"/>
          </p:nvPr>
        </p:nvSpPr>
        <p:spPr>
          <a:noFill/>
          <a:ln>
            <a:solidFill>
              <a:srgbClr val="000000"/>
            </a:solidFill>
          </a:ln>
        </p:spPr>
        <p:txBody>
          <a:bodyPr/>
          <a:lstStyle/>
          <a:p>
            <a:pPr eaLnBrk="1" hangingPunct="1"/>
            <a:r>
              <a:rPr lang="en-US" smtClean="0">
                <a:latin typeface="Times" charset="0"/>
                <a:ea typeface="ＭＳ Ｐゴシック" charset="-128"/>
                <a:cs typeface="ＭＳ Ｐゴシック" charset="-128"/>
              </a:rPr>
              <a:t>Problem was that the move caused x2 and x3 to interfere.</a:t>
            </a:r>
          </a:p>
          <a:p>
            <a:pPr eaLnBrk="1" hangingPunct="1"/>
            <a:r>
              <a:rPr lang="en-US" smtClean="0">
                <a:latin typeface="Times" charset="0"/>
                <a:ea typeface="ＭＳ Ｐゴシック" charset="-128"/>
                <a:cs typeface="ＭＳ Ｐゴシック" charset="-128"/>
              </a:rPr>
              <a:t>Places far fewer copies than the copy algorithm shown earlier.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noFill/>
          <a:ln>
            <a:solidFill>
              <a:srgbClr val="000000"/>
            </a:solidFill>
          </a:ln>
        </p:spPr>
        <p:txBody>
          <a:bodyPr/>
          <a:lstStyle/>
          <a:p>
            <a:pPr eaLnBrk="1" hangingPunct="1"/>
            <a:r>
              <a:rPr lang="en-US" smtClean="0">
                <a:latin typeface="Times" charset="0"/>
                <a:ea typeface="ＭＳ Ｐゴシック" charset="-128"/>
                <a:cs typeface="ＭＳ Ｐゴシック" charset="-128"/>
              </a:rPr>
              <a:t>So, don’t remove PHI functions before register allocation! Keep them till end.</a:t>
            </a:r>
          </a:p>
          <a:p>
            <a:pPr eaLnBrk="1" hangingPunct="1"/>
            <a:r>
              <a:rPr lang="en-US" smtClean="0">
                <a:latin typeface="Times" charset="0"/>
                <a:ea typeface="ＭＳ Ｐゴシック" charset="-128"/>
                <a:cs typeface="ＭＳ Ｐゴシック" charset="-128"/>
              </a:rPr>
              <a:t>(Many reasons to keep SSA as IR for various phases in the back end.)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solidFill>
            <a:srgbClr val="FFFFFF"/>
          </a:solidFill>
          <a:ln/>
        </p:spPr>
      </p:sp>
      <p:sp>
        <p:nvSpPr>
          <p:cNvPr id="92163"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solidFill>
            <a:srgbClr val="FFFFFF"/>
          </a:solidFill>
          <a:ln/>
        </p:spPr>
      </p:sp>
      <p:sp>
        <p:nvSpPr>
          <p:cNvPr id="94211"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p:spPr>
        <p:txBody>
          <a:bodyPr/>
          <a:lstStyle/>
          <a:p>
            <a:r>
              <a:rPr lang="en-US" dirty="0" smtClean="0">
                <a:latin typeface="Times" charset="0"/>
                <a:ea typeface="ＭＳ Ｐゴシック" charset="-128"/>
                <a:cs typeface="ＭＳ Ｐゴシック" charset="-128"/>
              </a:rPr>
              <a:t>NB: dropped old point 2 “allow a complete pass before code is emitted – lets compiler consider more than one option” (too vague)</a:t>
            </a:r>
          </a:p>
          <a:p>
            <a:r>
              <a:rPr lang="en-US" dirty="0" smtClean="0">
                <a:latin typeface="Times" charset="0"/>
                <a:ea typeface="ＭＳ Ｐゴシック" charset="-128"/>
                <a:cs typeface="ＭＳ Ｐゴシック" charset="-128"/>
              </a:rPr>
              <a:t>New point 3 replaces old point 4 “simplifies poly-language/architecture problem” (myth)</a:t>
            </a:r>
          </a:p>
        </p:txBody>
      </p:sp>
      <p:sp>
        <p:nvSpPr>
          <p:cNvPr id="16388" name="Slide Number Placeholder 3"/>
          <p:cNvSpPr>
            <a:spLocks noGrp="1"/>
          </p:cNvSpPr>
          <p:nvPr>
            <p:ph type="sldNum" sz="quarter" idx="5"/>
          </p:nvPr>
        </p:nvSpPr>
        <p:spPr>
          <a:noFill/>
        </p:spPr>
        <p:txBody>
          <a:bodyPr/>
          <a:lstStyle/>
          <a:p>
            <a:fld id="{0696AE7C-D1B7-BC4A-ADF1-7444646D545F}"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583DF5A-2711-A341-8605-A0E88415E521}" type="slidenum">
              <a:rPr lang="en-US">
                <a:ea typeface="ＭＳ Ｐゴシック" charset="-128"/>
                <a:cs typeface="ＭＳ Ｐゴシック" charset="-128"/>
              </a:rPr>
              <a:pPr/>
              <a:t>64</a:t>
            </a:fld>
            <a:endParaRPr lang="en-US">
              <a:ea typeface="ＭＳ Ｐゴシック" charset="-128"/>
              <a:cs typeface="ＭＳ Ｐゴシック" charset="-128"/>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solidFill>
            <a:srgbClr val="FFFFFF"/>
          </a:solidFill>
          <a:ln/>
        </p:spPr>
      </p:sp>
      <p:sp>
        <p:nvSpPr>
          <p:cNvPr id="14339"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noFill/>
          <a:ln>
            <a:solidFill>
              <a:srgbClr val="000000"/>
            </a:solidFill>
          </a:ln>
        </p:spPr>
        <p:txBody>
          <a:bodyPr/>
          <a:lstStyle/>
          <a:p>
            <a:pPr eaLnBrk="1" hangingPunct="1"/>
            <a:endParaRPr lang="de-DE">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noFill/>
          <a:ln>
            <a:solidFill>
              <a:srgbClr val="000000"/>
            </a:solidFill>
          </a:ln>
        </p:spPr>
        <p:txBody>
          <a:bodyPr/>
          <a:lstStyle/>
          <a:p>
            <a:pPr eaLnBrk="1" hangingPunct="1"/>
            <a:r>
              <a:rPr lang="en-US" smtClean="0">
                <a:latin typeface="Times" charset="0"/>
                <a:ea typeface="ＭＳ Ｐゴシック" charset="-128"/>
                <a:cs typeface="ＭＳ Ｐゴシック" charset="-128"/>
              </a:rPr>
              <a:t>SSA form makes clear that a2 is not the same as a1, so easier for analysis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noFill/>
          <a:ln>
            <a:solidFill>
              <a:srgbClr val="000000"/>
            </a:solidFill>
          </a:ln>
        </p:spPr>
        <p:txBody>
          <a:bodyPr/>
          <a:lstStyle/>
          <a:p>
            <a:pPr eaLnBrk="1" hangingPunct="1"/>
            <a:r>
              <a:rPr lang="en-US" smtClean="0">
                <a:latin typeface="Times" charset="0"/>
                <a:ea typeface="ＭＳ Ｐゴシック" charset="-128"/>
                <a:cs typeface="ＭＳ Ｐゴシック" charset="-128"/>
              </a:rPr>
              <a:t>is it a1 or is it a2?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defRPr/>
            </a:pPr>
            <a:endParaRPr lang="de-DE">
              <a:solidFill>
                <a:srgbClr val="BED3EA"/>
              </a:solidFill>
              <a:latin typeface="Times"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dirty="0" err="1"/>
              <a:t>Click</a:t>
            </a:r>
            <a:r>
              <a:rPr lang="de-CH" dirty="0"/>
              <a:t> to </a:t>
            </a:r>
            <a:r>
              <a:rPr lang="de-CH" dirty="0" err="1"/>
              <a:t>edit</a:t>
            </a:r>
            <a:r>
              <a:rPr lang="de-CH" dirty="0"/>
              <a:t> Master </a:t>
            </a:r>
            <a:r>
              <a:rPr lang="de-CH" dirty="0" err="1"/>
              <a:t>subtitle</a:t>
            </a:r>
            <a:r>
              <a:rPr lang="de-CH" dirty="0"/>
              <a:t> style</a:t>
            </a:r>
          </a:p>
        </p:txBody>
      </p:sp>
      <p:sp>
        <p:nvSpPr>
          <p:cNvPr id="8" name="Rectangle 7"/>
          <p:cNvSpPr>
            <a:spLocks noGrp="1" noChangeArrowheads="1"/>
          </p:cNvSpPr>
          <p:nvPr>
            <p:ph type="ftr" sz="quarter" idx="10"/>
          </p:nvPr>
        </p:nvSpPr>
        <p:spPr>
          <a:xfrm>
            <a:off x="107950" y="179388"/>
            <a:ext cx="4464050" cy="252412"/>
          </a:xfrm>
        </p:spPr>
        <p:txBody>
          <a:bodyPr wrap="square"/>
          <a:lstStyle>
            <a:lvl1pPr>
              <a:defRPr>
                <a:solidFill>
                  <a:schemeClr val="tx1"/>
                </a:solidFill>
              </a:defRPr>
            </a:lvl1pPr>
          </a:lstStyle>
          <a:p>
            <a:pPr>
              <a:defRPr/>
            </a:pPr>
            <a:r>
              <a:rPr lang="en-US"/>
              <a:t>Intermediate Representation</a:t>
            </a:r>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pPr>
              <a:defRPr/>
            </a:pPr>
            <a:r>
              <a:rPr lang="en-US"/>
              <a:t>Intermediate Representation</a:t>
            </a:r>
            <a:endParaRPr lang="de-CH"/>
          </a:p>
        </p:txBody>
      </p:sp>
      <p:sp>
        <p:nvSpPr>
          <p:cNvPr id="6" name="Rectangle 8"/>
          <p:cNvSpPr>
            <a:spLocks noGrp="1" noChangeArrowheads="1"/>
          </p:cNvSpPr>
          <p:nvPr>
            <p:ph type="sldNum" sz="quarter" idx="12"/>
          </p:nvPr>
        </p:nvSpPr>
        <p:spPr>
          <a:ln/>
        </p:spPr>
        <p:txBody>
          <a:bodyPr/>
          <a:lstStyle>
            <a:lvl1pPr>
              <a:defRPr/>
            </a:lvl1pPr>
          </a:lstStyle>
          <a:p>
            <a:pPr>
              <a:defRPr/>
            </a:pPr>
            <a:fld id="{C541F3B0-B86F-C745-A7B7-4A88D1A3B176}"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pPr>
              <a:defRPr/>
            </a:pPr>
            <a:r>
              <a:rPr lang="en-US"/>
              <a:t>Intermediate Representation</a:t>
            </a:r>
            <a:endParaRPr lang="de-CH"/>
          </a:p>
        </p:txBody>
      </p:sp>
      <p:sp>
        <p:nvSpPr>
          <p:cNvPr id="5" name="Rectangle 8"/>
          <p:cNvSpPr>
            <a:spLocks noGrp="1" noChangeArrowheads="1"/>
          </p:cNvSpPr>
          <p:nvPr>
            <p:ph type="sldNum" sz="quarter" idx="12"/>
          </p:nvPr>
        </p:nvSpPr>
        <p:spPr>
          <a:ln/>
        </p:spPr>
        <p:txBody>
          <a:bodyPr/>
          <a:lstStyle>
            <a:lvl1pPr>
              <a:defRPr/>
            </a:lvl1pPr>
          </a:lstStyle>
          <a:p>
            <a:pPr>
              <a:defRPr/>
            </a:pPr>
            <a:fld id="{4F3CAB8C-005B-9B4B-A9F4-01C1DA08BC31}"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pPr>
              <a:defRPr/>
            </a:pPr>
            <a:r>
              <a:rPr lang="en-US"/>
              <a:t>Intermediate Representation</a:t>
            </a:r>
            <a:endParaRPr lang="de-CH"/>
          </a:p>
        </p:txBody>
      </p:sp>
      <p:sp>
        <p:nvSpPr>
          <p:cNvPr id="7" name="Rectangle 8"/>
          <p:cNvSpPr>
            <a:spLocks noGrp="1" noChangeArrowheads="1"/>
          </p:cNvSpPr>
          <p:nvPr>
            <p:ph type="sldNum" sz="quarter" idx="12"/>
          </p:nvPr>
        </p:nvSpPr>
        <p:spPr>
          <a:ln/>
        </p:spPr>
        <p:txBody>
          <a:bodyPr/>
          <a:lstStyle>
            <a:lvl1pPr>
              <a:defRPr/>
            </a:lvl1pPr>
          </a:lstStyle>
          <a:p>
            <a:pPr>
              <a:defRPr/>
            </a:pPr>
            <a:fld id="{D9E5B296-B4F8-5040-A6BC-AB7C00BB8620}"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pPr>
              <a:defRPr/>
            </a:pPr>
            <a:r>
              <a:rPr lang="en-US"/>
              <a:t>Intermediate Representation</a:t>
            </a:r>
            <a:endParaRPr lang="de-CH"/>
          </a:p>
        </p:txBody>
      </p:sp>
      <p:sp>
        <p:nvSpPr>
          <p:cNvPr id="4" name="Rectangle 8"/>
          <p:cNvSpPr>
            <a:spLocks noGrp="1" noChangeArrowheads="1"/>
          </p:cNvSpPr>
          <p:nvPr>
            <p:ph type="sldNum" sz="quarter" idx="12"/>
          </p:nvPr>
        </p:nvSpPr>
        <p:spPr>
          <a:ln/>
        </p:spPr>
        <p:txBody>
          <a:bodyPr/>
          <a:lstStyle>
            <a:lvl1pPr>
              <a:defRPr/>
            </a:lvl1pPr>
          </a:lstStyle>
          <a:p>
            <a:pPr>
              <a:defRPr/>
            </a:pPr>
            <a:fld id="{F671C5CF-1993-DC40-8516-DAEA816064CE}" type="slidenum">
              <a:rPr lang="de-CH"/>
              <a:pPr>
                <a:defRPr/>
              </a:pPr>
              <a:t>‹#›</a:t>
            </a:fld>
            <a:endParaRPr lang="de-CH" sz="1400">
              <a:solidFill>
                <a:srgbClr val="7E7E7E"/>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defRPr>
            </a:lvl1pPr>
          </a:lstStyle>
          <a:p>
            <a:pPr>
              <a:defRPr/>
            </a:pPr>
            <a:r>
              <a:rPr lang="en-US"/>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defRPr>
            </a:lvl1pPr>
          </a:lstStyle>
          <a:p>
            <a:pPr>
              <a:defRPr/>
            </a:pPr>
            <a:r>
              <a:rPr lang="en-US"/>
              <a:t>Intermediate Representation</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a:defRPr/>
            </a:pPr>
            <a:fld id="{F1938082-1885-4849-B4C4-4A06BC692686}" type="slidenum">
              <a:rPr lang="de-CH"/>
              <a:pPr>
                <a:defRPr/>
              </a:pPr>
              <a:t>‹#›</a:t>
            </a:fld>
            <a:endParaRPr lang="de-CH" sz="1400">
              <a:solidFill>
                <a:srgbClr val="7E7E7E"/>
              </a:solidFill>
              <a:latin typeface="Times" charset="0"/>
            </a:endParaRPr>
          </a:p>
        </p:txBody>
      </p:sp>
    </p:spTree>
  </p:cSld>
  <p:clrMap bg1="lt1" tx1="dk1" bg2="lt2" tx2="dk2" accent1="accent1" accent2="accent2" accent3="accent3" accent4="accent4" accent5="accent5" accent6="accent6" hlink="hlink" folHlink="folHlink"/>
  <p:sldLayoutIdLst>
    <p:sldLayoutId id="2147483841" r:id="rId1"/>
    <p:sldLayoutId id="2147483837" r:id="rId2"/>
    <p:sldLayoutId id="2147483838" r:id="rId3"/>
    <p:sldLayoutId id="2147483839" r:id="rId4"/>
    <p:sldLayoutId id="2147483840" r:id="rId5"/>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2800" b="1">
          <a:solidFill>
            <a:srgbClr val="0A017F"/>
          </a:solidFill>
          <a:latin typeface="Helvetica" pitchFamily="-65" charset="0"/>
        </a:defRPr>
      </a:lvl6pPr>
      <a:lvl7pPr marL="914400" algn="l" rtl="0" fontAlgn="base">
        <a:lnSpc>
          <a:spcPct val="90000"/>
        </a:lnSpc>
        <a:spcBef>
          <a:spcPct val="0"/>
        </a:spcBef>
        <a:spcAft>
          <a:spcPct val="0"/>
        </a:spcAft>
        <a:defRPr sz="2800" b="1">
          <a:solidFill>
            <a:srgbClr val="0A017F"/>
          </a:solidFill>
          <a:latin typeface="Helvetica" pitchFamily="-65" charset="0"/>
        </a:defRPr>
      </a:lvl7pPr>
      <a:lvl8pPr marL="1371600" algn="l" rtl="0" fontAlgn="base">
        <a:lnSpc>
          <a:spcPct val="90000"/>
        </a:lnSpc>
        <a:spcBef>
          <a:spcPct val="0"/>
        </a:spcBef>
        <a:spcAft>
          <a:spcPct val="0"/>
        </a:spcAft>
        <a:defRPr sz="2800" b="1">
          <a:solidFill>
            <a:srgbClr val="0A017F"/>
          </a:solidFill>
          <a:latin typeface="Helvetica" pitchFamily="-65" charset="0"/>
        </a:defRPr>
      </a:lvl8pPr>
      <a:lvl9pPr marL="1828800" algn="l" rtl="0" fontAlgn="base">
        <a:lnSpc>
          <a:spcPct val="90000"/>
        </a:lnSpc>
        <a:spcBef>
          <a:spcPct val="0"/>
        </a:spcBef>
        <a:spcAft>
          <a:spcPct val="0"/>
        </a:spcAft>
        <a:defRPr sz="2800" b="1">
          <a:solidFill>
            <a:srgbClr val="0A017F"/>
          </a:solidFill>
          <a:latin typeface="Helvetica" pitchFamily="-65"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charset="0"/>
        <a:buChar char="&gt;"/>
        <a:defRPr sz="2400">
          <a:solidFill>
            <a:srgbClr val="0A017F"/>
          </a:solidFill>
          <a:latin typeface="+mn-lt"/>
          <a:ea typeface="ＭＳ Ｐゴシック" pitchFamily="-65" charset="-128"/>
          <a:cs typeface="ＭＳ Ｐゴシック" pitchFamily="-65" charset="-128"/>
        </a:defRPr>
      </a:lvl1pPr>
      <a:lvl2pPr marL="838200" indent="-381000" algn="l" rtl="0" eaLnBrk="0" fontAlgn="base" hangingPunct="0">
        <a:lnSpc>
          <a:spcPct val="95000"/>
        </a:lnSpc>
        <a:spcBef>
          <a:spcPct val="20000"/>
        </a:spcBef>
        <a:spcAft>
          <a:spcPct val="0"/>
        </a:spcAft>
        <a:buFont typeface="Helvetica CE" charset="0"/>
        <a:buChar char="—"/>
        <a:defRPr sz="2000">
          <a:solidFill>
            <a:srgbClr val="0A017F"/>
          </a:solidFill>
          <a:latin typeface="+mn-lt"/>
          <a:ea typeface="ＭＳ Ｐゴシック" pitchFamily="-65" charset="-128"/>
        </a:defRPr>
      </a:lvl2pPr>
      <a:lvl3pPr marL="1295400" indent="-381000" algn="l" rtl="0" eaLnBrk="0" fontAlgn="base" hangingPunct="0">
        <a:lnSpc>
          <a:spcPct val="95000"/>
        </a:lnSpc>
        <a:spcBef>
          <a:spcPct val="20000"/>
        </a:spcBef>
        <a:spcAft>
          <a:spcPct val="0"/>
        </a:spcAft>
        <a:buSzPct val="85000"/>
        <a:buFont typeface="Helvetica CE" charset="0"/>
        <a:buChar char="–"/>
        <a:defRPr>
          <a:solidFill>
            <a:schemeClr val="tx1"/>
          </a:solidFill>
          <a:latin typeface="+mn-lt"/>
          <a:ea typeface="ＭＳ Ｐゴシック" pitchFamily="-65" charset="-128"/>
        </a:defRPr>
      </a:lvl3pPr>
      <a:lvl4pPr marL="1714500" indent="-381000" algn="l" rtl="0" eaLnBrk="0" fontAlgn="base" hangingPunct="0">
        <a:lnSpc>
          <a:spcPct val="95000"/>
        </a:lnSpc>
        <a:spcBef>
          <a:spcPct val="20000"/>
        </a:spcBef>
        <a:spcAft>
          <a:spcPct val="0"/>
        </a:spcAft>
        <a:buSzPct val="85000"/>
        <a:buFont typeface="Helvetica CE" charset="0"/>
        <a:buChar char="–"/>
        <a:defRPr>
          <a:solidFill>
            <a:srgbClr val="0A017F"/>
          </a:solidFill>
          <a:latin typeface="+mn-lt"/>
          <a:ea typeface="ＭＳ Ｐゴシック" pitchFamily="-65"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charset="0"/>
        <a:buChar char="–"/>
        <a:defRPr>
          <a:solidFill>
            <a:srgbClr val="0A017F"/>
          </a:solidFill>
          <a:latin typeface="+mn-lt"/>
          <a:ea typeface="ＭＳ Ｐゴシック" pitchFamily="-65" charset="-128"/>
        </a:defRPr>
      </a:lvl5pPr>
      <a:lvl6pPr marL="27432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6pPr>
      <a:lvl7pPr marL="32004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7pPr>
      <a:lvl8pPr marL="36576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8pPr>
      <a:lvl9pPr marL="41148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cla.edu/~palsberg/" TargetMode="External"/><Relationship Id="rId4" Type="http://schemas.openxmlformats.org/officeDocument/2006/relationships/hyperlink" Target="http://www.cs.purdue.edu/homes/hoski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539750" y="1654175"/>
            <a:ext cx="8299450" cy="1143000"/>
          </a:xfrm>
        </p:spPr>
        <p:txBody>
          <a:bodyPr/>
          <a:lstStyle/>
          <a:p>
            <a:pPr eaLnBrk="1" hangingPunct="1"/>
            <a:r>
              <a:rPr lang="en-US" smtClean="0">
                <a:ea typeface="ＭＳ Ｐゴシック" charset="-128"/>
                <a:cs typeface="ＭＳ Ｐゴシック" charset="-128"/>
              </a:rPr>
              <a:t>6. Intermediate Representation</a:t>
            </a:r>
          </a:p>
        </p:txBody>
      </p:sp>
      <p:sp>
        <p:nvSpPr>
          <p:cNvPr id="9219" name="Rectangle 3"/>
          <p:cNvSpPr>
            <a:spLocks noGrp="1" noChangeArrowheads="1"/>
          </p:cNvSpPr>
          <p:nvPr>
            <p:ph type="subTitle" idx="1"/>
          </p:nvPr>
        </p:nvSpPr>
        <p:spPr/>
        <p:txBody>
          <a:bodyPr/>
          <a:lstStyle/>
          <a:p>
            <a:pPr eaLnBrk="1" hangingPunct="1"/>
            <a:r>
              <a:rPr lang="en-US">
                <a:ea typeface="ＭＳ Ｐゴシック" charset="-128"/>
                <a:cs typeface="ＭＳ Ｐゴシック" charset="-128"/>
              </a:rPr>
              <a:t>Prof. O. </a:t>
            </a:r>
            <a:r>
              <a:rPr lang="en-US" smtClean="0">
                <a:ea typeface="ＭＳ Ｐゴシック" charset="-128"/>
                <a:cs typeface="ＭＳ Ｐゴシック" charset="-128"/>
              </a:rPr>
              <a:t>Nierstrasz</a:t>
            </a:r>
            <a:endParaRPr lang="en-US">
              <a:ea typeface="ＭＳ Ｐゴシック" charset="-128"/>
              <a:cs typeface="ＭＳ Ｐゴシック" charset="-128"/>
            </a:endParaRPr>
          </a:p>
        </p:txBody>
      </p:sp>
      <p:sp>
        <p:nvSpPr>
          <p:cNvPr id="9220" name="Rectangle 4"/>
          <p:cNvSpPr>
            <a:spLocks noChangeArrowheads="1"/>
          </p:cNvSpPr>
          <p:nvPr/>
        </p:nvSpPr>
        <p:spPr bwMode="auto">
          <a:xfrm>
            <a:off x="533400" y="4953000"/>
            <a:ext cx="4876800" cy="831850"/>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200"/>
              <a:t>Thanks to Jens Palsberg and Tony Hosking for their kind permission to reuse and adapt the CS132 and CS502 lecture notes.</a:t>
            </a:r>
          </a:p>
          <a:p>
            <a:r>
              <a:rPr lang="en-US" sz="1200" u="sng">
                <a:solidFill>
                  <a:srgbClr val="0005DF"/>
                </a:solidFill>
                <a:hlinkClick r:id="rId3"/>
              </a:rPr>
              <a:t>http://www.cs.ucla.edu/~palsberg/</a:t>
            </a:r>
            <a:endParaRPr lang="en-US" sz="1200"/>
          </a:p>
          <a:p>
            <a:r>
              <a:rPr lang="en-US" sz="1200" u="sng">
                <a:solidFill>
                  <a:srgbClr val="0005DF"/>
                </a:solidFill>
                <a:hlinkClick r:id="rId4"/>
              </a:rPr>
              <a:t>http://www.cs.purdue.edu/homes/hosking/</a:t>
            </a:r>
            <a:endParaRPr lang="en-US" sz="1200"/>
          </a:p>
        </p:txBody>
      </p:sp>
      <p:sp>
        <p:nvSpPr>
          <p:cNvPr id="6" name="Rectangle 4"/>
          <p:cNvSpPr>
            <a:spLocks noChangeArrowheads="1"/>
          </p:cNvSpPr>
          <p:nvPr/>
        </p:nvSpPr>
        <p:spPr bwMode="auto">
          <a:xfrm>
            <a:off x="533400" y="5867400"/>
            <a:ext cx="4876800" cy="276999"/>
          </a:xfrm>
          <a:prstGeom prst="rect">
            <a:avLst/>
          </a:prstGeom>
          <a:solidFill>
            <a:schemeClr val="accent1"/>
          </a:solidFill>
          <a:ln w="9525">
            <a:solidFill>
              <a:schemeClr val="tx1"/>
            </a:solidFill>
            <a:miter lim="800000"/>
            <a:headEnd/>
            <a:tailEnd/>
          </a:ln>
        </p:spPr>
        <p:txBody>
          <a:bodyPr wrap="square">
            <a:prstTxWarp prst="textNoShape">
              <a:avLst/>
            </a:prstTxWarp>
            <a:spAutoFit/>
          </a:bodyPr>
          <a:lstStyle/>
          <a:p>
            <a:r>
              <a:rPr lang="en-US" sz="1200" dirty="0" smtClean="0"/>
              <a:t>SSA lecture notes by Marcus </a:t>
            </a:r>
            <a:r>
              <a:rPr lang="en-US" sz="1200" dirty="0" err="1" smtClean="0"/>
              <a:t>Denker</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charset="-128"/>
                <a:cs typeface="ＭＳ Ｐゴシック" charset="-128"/>
              </a:rPr>
              <a:t>Directed acyclic graph</a:t>
            </a:r>
          </a:p>
        </p:txBody>
      </p:sp>
      <p:sp>
        <p:nvSpPr>
          <p:cNvPr id="22531" name="Date Placeholder 2"/>
          <p:cNvSpPr>
            <a:spLocks noGrp="1"/>
          </p:cNvSpPr>
          <p:nvPr>
            <p:ph type="dt" sz="quarter" idx="10"/>
          </p:nvPr>
        </p:nvSpPr>
        <p:spPr>
          <a:noFill/>
        </p:spPr>
        <p:txBody>
          <a:bodyPr/>
          <a:lstStyle/>
          <a:p>
            <a:r>
              <a:rPr lang="en-US" smtClean="0"/>
              <a:t>© Oscar Nierstrasz</a:t>
            </a:r>
            <a:endParaRPr lang="de-CH" smtClean="0"/>
          </a:p>
        </p:txBody>
      </p:sp>
      <p:sp>
        <p:nvSpPr>
          <p:cNvPr id="22532" name="Footer Placeholder 3"/>
          <p:cNvSpPr>
            <a:spLocks noGrp="1"/>
          </p:cNvSpPr>
          <p:nvPr>
            <p:ph type="ftr" sz="quarter" idx="11"/>
          </p:nvPr>
        </p:nvSpPr>
        <p:spPr>
          <a:noFill/>
        </p:spPr>
        <p:txBody>
          <a:bodyPr/>
          <a:lstStyle/>
          <a:p>
            <a:r>
              <a:rPr lang="en-US" smtClean="0"/>
              <a:t>Intermediate Representation</a:t>
            </a:r>
            <a:endParaRPr lang="de-CH" smtClean="0"/>
          </a:p>
        </p:txBody>
      </p:sp>
      <p:sp>
        <p:nvSpPr>
          <p:cNvPr id="22533" name="Slide Number Placeholder 4"/>
          <p:cNvSpPr>
            <a:spLocks noGrp="1"/>
          </p:cNvSpPr>
          <p:nvPr>
            <p:ph type="sldNum" sz="quarter" idx="12"/>
          </p:nvPr>
        </p:nvSpPr>
        <p:spPr>
          <a:noFill/>
        </p:spPr>
        <p:txBody>
          <a:bodyPr/>
          <a:lstStyle/>
          <a:p>
            <a:fld id="{8A177BBF-9748-654B-AFDB-6661C560FCCB}" type="slidenum">
              <a:rPr lang="de-CH" smtClean="0"/>
              <a:pPr/>
              <a:t>10</a:t>
            </a:fld>
            <a:endParaRPr lang="de-CH" sz="1400" smtClean="0">
              <a:solidFill>
                <a:srgbClr val="7E7E7E"/>
              </a:solidFill>
              <a:latin typeface="Times" charset="0"/>
            </a:endParaRPr>
          </a:p>
        </p:txBody>
      </p:sp>
      <p:sp>
        <p:nvSpPr>
          <p:cNvPr id="22534" name="TextBox 5"/>
          <p:cNvSpPr txBox="1">
            <a:spLocks noChangeArrowheads="1"/>
          </p:cNvSpPr>
          <p:nvPr/>
        </p:nvSpPr>
        <p:spPr bwMode="auto">
          <a:xfrm>
            <a:off x="304800" y="1905000"/>
            <a:ext cx="3200400" cy="1200150"/>
          </a:xfrm>
          <a:prstGeom prst="rect">
            <a:avLst/>
          </a:prstGeom>
          <a:noFill/>
          <a:ln w="9525">
            <a:noFill/>
            <a:miter lim="800000"/>
            <a:headEnd/>
            <a:tailEnd/>
          </a:ln>
        </p:spPr>
        <p:txBody>
          <a:bodyPr>
            <a:prstTxWarp prst="textNoShape">
              <a:avLst/>
            </a:prstTxWarp>
            <a:spAutoFit/>
          </a:bodyPr>
          <a:lstStyle/>
          <a:p>
            <a:r>
              <a:rPr lang="en-US"/>
              <a:t>A DAG is an AST with unique, shared nodes for each value.</a:t>
            </a:r>
          </a:p>
        </p:txBody>
      </p:sp>
      <p:sp>
        <p:nvSpPr>
          <p:cNvPr id="22535" name="TextBox 6"/>
          <p:cNvSpPr txBox="1">
            <a:spLocks noChangeArrowheads="1"/>
          </p:cNvSpPr>
          <p:nvPr/>
        </p:nvSpPr>
        <p:spPr bwMode="auto">
          <a:xfrm>
            <a:off x="609600" y="4495800"/>
            <a:ext cx="3094038" cy="646113"/>
          </a:xfrm>
          <a:prstGeom prst="rect">
            <a:avLst/>
          </a:prstGeom>
          <a:noFill/>
          <a:ln w="9525">
            <a:solidFill>
              <a:schemeClr val="tx1"/>
            </a:solidFill>
            <a:miter lim="800000"/>
            <a:headEnd/>
            <a:tailEnd/>
          </a:ln>
        </p:spPr>
        <p:txBody>
          <a:bodyPr wrap="none">
            <a:prstTxWarp prst="textNoShape">
              <a:avLst/>
            </a:prstTxWarp>
            <a:spAutoFit/>
          </a:bodyPr>
          <a:lstStyle/>
          <a:p>
            <a:r>
              <a:rPr lang="en-US" sz="1800">
                <a:latin typeface="Courier" charset="0"/>
                <a:ea typeface="Courier" charset="0"/>
                <a:cs typeface="Courier" charset="0"/>
              </a:rPr>
              <a:t>x := 2 * y + sin(2*x)</a:t>
            </a:r>
          </a:p>
          <a:p>
            <a:r>
              <a:rPr lang="en-US" sz="1800">
                <a:latin typeface="Courier" charset="0"/>
                <a:ea typeface="Courier" charset="0"/>
                <a:cs typeface="Courier" charset="0"/>
              </a:rPr>
              <a:t>z := x / 2</a:t>
            </a:r>
          </a:p>
        </p:txBody>
      </p:sp>
      <p:pic>
        <p:nvPicPr>
          <p:cNvPr id="22536" name="Picture 7" descr="Picture 3.png"/>
          <p:cNvPicPr>
            <a:picLocks noChangeAspect="1"/>
          </p:cNvPicPr>
          <p:nvPr/>
        </p:nvPicPr>
        <p:blipFill>
          <a:blip r:embed="rId2"/>
          <a:srcRect/>
          <a:stretch>
            <a:fillRect/>
          </a:stretch>
        </p:blipFill>
        <p:spPr bwMode="auto">
          <a:xfrm>
            <a:off x="3781425" y="1676400"/>
            <a:ext cx="5170488"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ea typeface="ＭＳ Ｐゴシック" charset="-128"/>
                <a:cs typeface="ＭＳ Ｐゴシック" charset="-128"/>
              </a:rPr>
              <a:t>Control flow graph</a:t>
            </a:r>
          </a:p>
        </p:txBody>
      </p:sp>
      <p:sp>
        <p:nvSpPr>
          <p:cNvPr id="23555" name="Content Placeholder 8"/>
          <p:cNvSpPr>
            <a:spLocks noGrp="1"/>
          </p:cNvSpPr>
          <p:nvPr>
            <p:ph idx="1"/>
          </p:nvPr>
        </p:nvSpPr>
        <p:spPr/>
        <p:txBody>
          <a:bodyPr anchor="t"/>
          <a:lstStyle/>
          <a:p>
            <a:r>
              <a:rPr lang="en-US" dirty="0" smtClean="0">
                <a:ea typeface="ＭＳ Ｐゴシック" charset="-128"/>
                <a:cs typeface="ＭＳ Ｐゴシック" charset="-128"/>
              </a:rPr>
              <a:t>A CFG models </a:t>
            </a:r>
            <a:r>
              <a:rPr lang="en-US" i="1" dirty="0" smtClean="0">
                <a:solidFill>
                  <a:srgbClr val="7E0007"/>
                </a:solidFill>
                <a:ea typeface="ＭＳ Ｐゴシック" charset="-128"/>
                <a:cs typeface="ＭＳ Ｐゴシック" charset="-128"/>
              </a:rPr>
              <a:t>transfer of control</a:t>
            </a:r>
            <a:r>
              <a:rPr lang="en-US" i="1" dirty="0" smtClean="0">
                <a:ea typeface="ＭＳ Ｐゴシック" charset="-128"/>
                <a:cs typeface="ＭＳ Ｐゴシック" charset="-128"/>
              </a:rPr>
              <a:t> </a:t>
            </a:r>
            <a:r>
              <a:rPr lang="en-US" dirty="0" smtClean="0">
                <a:ea typeface="ＭＳ Ｐゴシック" charset="-128"/>
                <a:cs typeface="ＭＳ Ｐゴシック" charset="-128"/>
              </a:rPr>
              <a:t>in a program</a:t>
            </a:r>
          </a:p>
          <a:p>
            <a:pPr lvl="1"/>
            <a:r>
              <a:rPr lang="en-US" dirty="0" smtClean="0"/>
              <a:t>nodes are </a:t>
            </a:r>
            <a:r>
              <a:rPr lang="en-US" i="1" u="sng" dirty="0" smtClean="0">
                <a:solidFill>
                  <a:srgbClr val="7E0007"/>
                </a:solidFill>
              </a:rPr>
              <a:t>basic blocks</a:t>
            </a:r>
            <a:r>
              <a:rPr lang="en-US" dirty="0" smtClean="0"/>
              <a:t> (straight-line blocks of code)</a:t>
            </a:r>
          </a:p>
          <a:p>
            <a:pPr lvl="1"/>
            <a:r>
              <a:rPr lang="en-US" dirty="0" smtClean="0"/>
              <a:t>edges represent </a:t>
            </a:r>
            <a:r>
              <a:rPr lang="en-US" i="1" dirty="0" smtClean="0">
                <a:solidFill>
                  <a:srgbClr val="7E0007"/>
                </a:solidFill>
              </a:rPr>
              <a:t>control flow</a:t>
            </a:r>
            <a:r>
              <a:rPr lang="en-US" i="1" dirty="0" smtClean="0"/>
              <a:t> </a:t>
            </a:r>
            <a:r>
              <a:rPr lang="en-US" dirty="0" smtClean="0"/>
              <a:t>(loops, if/else, </a:t>
            </a:r>
            <a:r>
              <a:rPr lang="en-US" dirty="0" err="1" smtClean="0"/>
              <a:t>goto</a:t>
            </a:r>
            <a:r>
              <a:rPr lang="en-US" dirty="0" smtClean="0"/>
              <a:t> …)</a:t>
            </a:r>
          </a:p>
        </p:txBody>
      </p:sp>
      <p:sp>
        <p:nvSpPr>
          <p:cNvPr id="23556" name="Date Placeholder 2"/>
          <p:cNvSpPr>
            <a:spLocks noGrp="1"/>
          </p:cNvSpPr>
          <p:nvPr>
            <p:ph type="dt" sz="quarter" idx="10"/>
          </p:nvPr>
        </p:nvSpPr>
        <p:spPr>
          <a:noFill/>
        </p:spPr>
        <p:txBody>
          <a:bodyPr/>
          <a:lstStyle/>
          <a:p>
            <a:r>
              <a:rPr lang="en-US" smtClean="0"/>
              <a:t>© Oscar Nierstrasz</a:t>
            </a:r>
            <a:endParaRPr lang="de-CH" smtClean="0"/>
          </a:p>
        </p:txBody>
      </p:sp>
      <p:sp>
        <p:nvSpPr>
          <p:cNvPr id="23557" name="Footer Placeholder 3"/>
          <p:cNvSpPr>
            <a:spLocks noGrp="1"/>
          </p:cNvSpPr>
          <p:nvPr>
            <p:ph type="ftr" sz="quarter" idx="11"/>
          </p:nvPr>
        </p:nvSpPr>
        <p:spPr>
          <a:noFill/>
        </p:spPr>
        <p:txBody>
          <a:bodyPr/>
          <a:lstStyle/>
          <a:p>
            <a:r>
              <a:rPr lang="en-US" smtClean="0"/>
              <a:t>Intermediate Representation</a:t>
            </a:r>
            <a:endParaRPr lang="de-CH" smtClean="0"/>
          </a:p>
        </p:txBody>
      </p:sp>
      <p:sp>
        <p:nvSpPr>
          <p:cNvPr id="23558" name="Slide Number Placeholder 4"/>
          <p:cNvSpPr>
            <a:spLocks noGrp="1"/>
          </p:cNvSpPr>
          <p:nvPr>
            <p:ph type="sldNum" sz="quarter" idx="12"/>
          </p:nvPr>
        </p:nvSpPr>
        <p:spPr>
          <a:noFill/>
        </p:spPr>
        <p:txBody>
          <a:bodyPr/>
          <a:lstStyle/>
          <a:p>
            <a:fld id="{5353BD6D-F4A4-7546-9791-6A030D380A23}" type="slidenum">
              <a:rPr lang="de-CH" smtClean="0"/>
              <a:pPr/>
              <a:t>11</a:t>
            </a:fld>
            <a:endParaRPr lang="de-CH" smtClean="0"/>
          </a:p>
        </p:txBody>
      </p:sp>
      <p:sp>
        <p:nvSpPr>
          <p:cNvPr id="23559" name="TextBox 6"/>
          <p:cNvSpPr txBox="1">
            <a:spLocks noChangeArrowheads="1"/>
          </p:cNvSpPr>
          <p:nvPr/>
        </p:nvSpPr>
        <p:spPr bwMode="auto">
          <a:xfrm>
            <a:off x="914400" y="3352800"/>
            <a:ext cx="1985963" cy="1754188"/>
          </a:xfrm>
          <a:prstGeom prst="rect">
            <a:avLst/>
          </a:prstGeom>
          <a:noFill/>
          <a:ln w="9525">
            <a:solidFill>
              <a:schemeClr val="tx1"/>
            </a:solidFill>
            <a:miter lim="800000"/>
            <a:headEnd/>
            <a:tailEnd/>
          </a:ln>
        </p:spPr>
        <p:txBody>
          <a:bodyPr wrap="none">
            <a:prstTxWarp prst="textNoShape">
              <a:avLst/>
            </a:prstTxWarp>
            <a:spAutoFit/>
          </a:bodyPr>
          <a:lstStyle/>
          <a:p>
            <a:pPr defTabSz="355600"/>
            <a:r>
              <a:rPr lang="en-US" sz="1800">
                <a:latin typeface="Courier" charset="0"/>
                <a:ea typeface="Courier" charset="0"/>
                <a:cs typeface="Courier" charset="0"/>
              </a:rPr>
              <a:t>if x = y then</a:t>
            </a:r>
          </a:p>
          <a:p>
            <a:pPr defTabSz="355600"/>
            <a:r>
              <a:rPr lang="en-US" sz="1800">
                <a:latin typeface="Courier" charset="0"/>
                <a:ea typeface="Courier" charset="0"/>
                <a:cs typeface="Courier" charset="0"/>
              </a:rPr>
              <a:t>	S1</a:t>
            </a:r>
          </a:p>
          <a:p>
            <a:pPr defTabSz="355600"/>
            <a:r>
              <a:rPr lang="en-US" sz="1800">
                <a:latin typeface="Courier" charset="0"/>
                <a:ea typeface="Courier" charset="0"/>
                <a:cs typeface="Courier" charset="0"/>
              </a:rPr>
              <a:t>else</a:t>
            </a:r>
          </a:p>
          <a:p>
            <a:pPr defTabSz="355600"/>
            <a:r>
              <a:rPr lang="en-US" sz="1800">
                <a:latin typeface="Courier" charset="0"/>
                <a:ea typeface="Courier" charset="0"/>
                <a:cs typeface="Courier" charset="0"/>
              </a:rPr>
              <a:t>	S2</a:t>
            </a:r>
          </a:p>
          <a:p>
            <a:pPr defTabSz="355600"/>
            <a:r>
              <a:rPr lang="en-US" sz="1800">
                <a:latin typeface="Courier" charset="0"/>
                <a:ea typeface="Courier" charset="0"/>
                <a:cs typeface="Courier" charset="0"/>
              </a:rPr>
              <a:t>end</a:t>
            </a:r>
          </a:p>
          <a:p>
            <a:pPr defTabSz="355600"/>
            <a:r>
              <a:rPr lang="en-US" sz="1800">
                <a:latin typeface="Courier" charset="0"/>
                <a:ea typeface="Courier" charset="0"/>
                <a:cs typeface="Courier" charset="0"/>
              </a:rPr>
              <a:t>S3</a:t>
            </a:r>
          </a:p>
        </p:txBody>
      </p:sp>
      <p:pic>
        <p:nvPicPr>
          <p:cNvPr id="23560" name="Picture 14" descr="Picture 4.png"/>
          <p:cNvPicPr>
            <a:picLocks noChangeAspect="1"/>
          </p:cNvPicPr>
          <p:nvPr/>
        </p:nvPicPr>
        <p:blipFill>
          <a:blip r:embed="rId2"/>
          <a:srcRect/>
          <a:stretch>
            <a:fillRect/>
          </a:stretch>
        </p:blipFill>
        <p:spPr bwMode="auto">
          <a:xfrm>
            <a:off x="4114800" y="3276600"/>
            <a:ext cx="3559175" cy="311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charset="-128"/>
                <a:cs typeface="ＭＳ Ｐゴシック" charset="-128"/>
              </a:rPr>
              <a:t>3-address code</a:t>
            </a:r>
          </a:p>
        </p:txBody>
      </p:sp>
      <p:sp>
        <p:nvSpPr>
          <p:cNvPr id="25603" name="Date Placeholder 3"/>
          <p:cNvSpPr>
            <a:spLocks noGrp="1"/>
          </p:cNvSpPr>
          <p:nvPr>
            <p:ph type="dt" sz="quarter" idx="10"/>
          </p:nvPr>
        </p:nvSpPr>
        <p:spPr>
          <a:noFill/>
        </p:spPr>
        <p:txBody>
          <a:bodyPr/>
          <a:lstStyle/>
          <a:p>
            <a:r>
              <a:rPr lang="en-US" smtClean="0"/>
              <a:t>© Oscar Nierstrasz</a:t>
            </a:r>
            <a:endParaRPr lang="de-CH" smtClean="0"/>
          </a:p>
        </p:txBody>
      </p:sp>
      <p:sp>
        <p:nvSpPr>
          <p:cNvPr id="25604"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25605" name="Slide Number Placeholder 5"/>
          <p:cNvSpPr>
            <a:spLocks noGrp="1"/>
          </p:cNvSpPr>
          <p:nvPr>
            <p:ph type="sldNum" sz="quarter" idx="12"/>
          </p:nvPr>
        </p:nvSpPr>
        <p:spPr>
          <a:noFill/>
        </p:spPr>
        <p:txBody>
          <a:bodyPr/>
          <a:lstStyle/>
          <a:p>
            <a:fld id="{D3A15813-C0B0-0E49-BB7F-1F8759BF3A5E}" type="slidenum">
              <a:rPr lang="de-CH" smtClean="0"/>
              <a:pPr/>
              <a:t>12</a:t>
            </a:fld>
            <a:endParaRPr lang="de-CH" sz="1400" smtClean="0">
              <a:solidFill>
                <a:srgbClr val="7E7E7E"/>
              </a:solidFill>
              <a:latin typeface="Times" charset="0"/>
            </a:endParaRPr>
          </a:p>
        </p:txBody>
      </p:sp>
      <p:sp>
        <p:nvSpPr>
          <p:cNvPr id="25606" name="Content Placeholder 2"/>
          <p:cNvSpPr>
            <a:spLocks noGrp="1"/>
          </p:cNvSpPr>
          <p:nvPr>
            <p:ph idx="4294967295"/>
          </p:nvPr>
        </p:nvSpPr>
        <p:spPr>
          <a:xfrm>
            <a:off x="1073150" y="1654175"/>
            <a:ext cx="6394450" cy="1089025"/>
          </a:xfrm>
        </p:spPr>
        <p:txBody>
          <a:bodyPr/>
          <a:lstStyle/>
          <a:p>
            <a:r>
              <a:rPr lang="en-US" smtClean="0">
                <a:ea typeface="ＭＳ Ｐゴシック" charset="-128"/>
                <a:cs typeface="ＭＳ Ｐゴシック" charset="-128"/>
              </a:rPr>
              <a:t>Statements take the form: </a:t>
            </a:r>
            <a:r>
              <a:rPr lang="en-US" smtClean="0">
                <a:latin typeface="Courier" charset="0"/>
                <a:ea typeface="Courier" charset="0"/>
                <a:cs typeface="Courier" charset="0"/>
              </a:rPr>
              <a:t>x = y op z</a:t>
            </a:r>
          </a:p>
          <a:p>
            <a:pPr lvl="1"/>
            <a:r>
              <a:rPr lang="en-US" smtClean="0"/>
              <a:t>single operator and at most three names</a:t>
            </a:r>
          </a:p>
        </p:txBody>
      </p:sp>
      <p:sp>
        <p:nvSpPr>
          <p:cNvPr id="25607" name="TextBox 6"/>
          <p:cNvSpPr txBox="1">
            <a:spLocks noChangeArrowheads="1"/>
          </p:cNvSpPr>
          <p:nvPr/>
        </p:nvSpPr>
        <p:spPr bwMode="auto">
          <a:xfrm>
            <a:off x="2362200" y="3492500"/>
            <a:ext cx="1431925" cy="369888"/>
          </a:xfrm>
          <a:prstGeom prst="rect">
            <a:avLst/>
          </a:prstGeom>
          <a:noFill/>
          <a:ln w="9525">
            <a:solidFill>
              <a:schemeClr val="tx1"/>
            </a:solidFill>
            <a:miter lim="800000"/>
            <a:headEnd/>
            <a:tailEnd/>
          </a:ln>
        </p:spPr>
        <p:txBody>
          <a:bodyPr wrap="none">
            <a:prstTxWarp prst="textNoShape">
              <a:avLst/>
            </a:prstTxWarp>
            <a:spAutoFit/>
          </a:bodyPr>
          <a:lstStyle/>
          <a:p>
            <a:pPr defTabSz="355600"/>
            <a:r>
              <a:rPr lang="en-US" sz="1800">
                <a:latin typeface="Courier" charset="0"/>
                <a:ea typeface="Courier" charset="0"/>
                <a:cs typeface="Courier" charset="0"/>
              </a:rPr>
              <a:t>x – 2 * y</a:t>
            </a:r>
          </a:p>
        </p:txBody>
      </p:sp>
      <p:sp>
        <p:nvSpPr>
          <p:cNvPr id="25608" name="TextBox 7"/>
          <p:cNvSpPr txBox="1">
            <a:spLocks noChangeArrowheads="1"/>
          </p:cNvSpPr>
          <p:nvPr/>
        </p:nvSpPr>
        <p:spPr bwMode="auto">
          <a:xfrm>
            <a:off x="4648200" y="3352800"/>
            <a:ext cx="1708150" cy="646113"/>
          </a:xfrm>
          <a:prstGeom prst="rect">
            <a:avLst/>
          </a:prstGeom>
          <a:noFill/>
          <a:ln w="9525">
            <a:solidFill>
              <a:schemeClr val="tx1"/>
            </a:solidFill>
            <a:miter lim="800000"/>
            <a:headEnd/>
            <a:tailEnd/>
          </a:ln>
        </p:spPr>
        <p:txBody>
          <a:bodyPr>
            <a:prstTxWarp prst="textNoShape">
              <a:avLst/>
            </a:prstTxWarp>
            <a:spAutoFit/>
          </a:bodyPr>
          <a:lstStyle/>
          <a:p>
            <a:pPr defTabSz="355600"/>
            <a:r>
              <a:rPr lang="en-US" sz="1800">
                <a:latin typeface="Courier" charset="0"/>
                <a:ea typeface="Courier" charset="0"/>
                <a:cs typeface="Courier" charset="0"/>
              </a:rPr>
              <a:t>t1 = 2 * y</a:t>
            </a:r>
          </a:p>
          <a:p>
            <a:pPr defTabSz="355600"/>
            <a:r>
              <a:rPr lang="en-US" sz="1800">
                <a:latin typeface="Courier" charset="0"/>
                <a:ea typeface="Courier" charset="0"/>
                <a:cs typeface="Courier" charset="0"/>
              </a:rPr>
              <a:t>t2 = x – t1</a:t>
            </a:r>
          </a:p>
        </p:txBody>
      </p:sp>
      <p:cxnSp>
        <p:nvCxnSpPr>
          <p:cNvPr id="25609" name="Straight Arrow Connector 9"/>
          <p:cNvCxnSpPr>
            <a:cxnSpLocks noChangeShapeType="1"/>
            <a:stCxn id="25607" idx="3"/>
            <a:endCxn id="25608" idx="1"/>
          </p:cNvCxnSpPr>
          <p:nvPr/>
        </p:nvCxnSpPr>
        <p:spPr bwMode="auto">
          <a:xfrm flipV="1">
            <a:off x="3794125" y="3676650"/>
            <a:ext cx="854075" cy="0"/>
          </a:xfrm>
          <a:prstGeom prst="straightConnector1">
            <a:avLst/>
          </a:prstGeom>
          <a:noFill/>
          <a:ln w="9525">
            <a:solidFill>
              <a:schemeClr val="tx1"/>
            </a:solidFill>
            <a:round/>
            <a:headEnd/>
            <a:tailEnd type="arrow" w="med" len="med"/>
          </a:ln>
        </p:spPr>
      </p:cxnSp>
      <p:sp>
        <p:nvSpPr>
          <p:cNvPr id="25610" name="Content Placeholder 2"/>
          <p:cNvSpPr txBox="1">
            <a:spLocks/>
          </p:cNvSpPr>
          <p:nvPr/>
        </p:nvSpPr>
        <p:spPr bwMode="auto">
          <a:xfrm>
            <a:off x="1143000" y="4419600"/>
            <a:ext cx="6394450" cy="1089025"/>
          </a:xfrm>
          <a:prstGeom prst="rect">
            <a:avLst/>
          </a:prstGeom>
          <a:noFill/>
          <a:ln w="9525">
            <a:noFill/>
            <a:miter lim="800000"/>
            <a:headEnd/>
            <a:tailEnd/>
          </a:ln>
        </p:spPr>
        <p:txBody>
          <a:bodyPr lIns="0" tIns="0" rIns="0" bIns="0" anchor="ctr">
            <a:prstTxWarp prst="textNoShape">
              <a:avLst/>
            </a:prstTxWarp>
          </a:bodyPr>
          <a:lstStyle/>
          <a:p>
            <a:pPr marL="419100" indent="-419100">
              <a:lnSpc>
                <a:spcPct val="95000"/>
              </a:lnSpc>
              <a:spcBef>
                <a:spcPct val="20000"/>
              </a:spcBef>
              <a:buClr>
                <a:schemeClr val="hlink"/>
              </a:buClr>
              <a:buSzPct val="85000"/>
              <a:buFont typeface="Helvetica CE" charset="0"/>
              <a:buChar char="&gt;"/>
            </a:pPr>
            <a:r>
              <a:rPr lang="en-US">
                <a:solidFill>
                  <a:srgbClr val="0A017F"/>
                </a:solidFill>
                <a:ea typeface="ＭＳ Ｐゴシック" charset="-128"/>
                <a:cs typeface="ＭＳ Ｐゴシック" charset="-128"/>
              </a:rPr>
              <a:t>Advantages:</a:t>
            </a:r>
            <a:endParaRPr lang="en-US">
              <a:solidFill>
                <a:srgbClr val="0A017F"/>
              </a:solidFill>
              <a:latin typeface="Courier" charset="0"/>
              <a:ea typeface="Courier" charset="0"/>
              <a:cs typeface="Courier" charset="0"/>
            </a:endParaRPr>
          </a:p>
          <a:p>
            <a:pPr marL="838200" lvl="1" indent="-381000">
              <a:lnSpc>
                <a:spcPct val="95000"/>
              </a:lnSpc>
              <a:spcBef>
                <a:spcPct val="20000"/>
              </a:spcBef>
              <a:buFont typeface="Helvetica CE" charset="0"/>
              <a:buChar char="—"/>
            </a:pPr>
            <a:r>
              <a:rPr lang="en-US" sz="2000">
                <a:solidFill>
                  <a:srgbClr val="0A017F"/>
                </a:solidFill>
                <a:ea typeface="ＭＳ Ｐゴシック" charset="-128"/>
                <a:cs typeface="ＭＳ Ｐゴシック" charset="-128"/>
              </a:rPr>
              <a:t>compact form</a:t>
            </a:r>
          </a:p>
          <a:p>
            <a:pPr marL="838200" lvl="1" indent="-381000">
              <a:lnSpc>
                <a:spcPct val="95000"/>
              </a:lnSpc>
              <a:spcBef>
                <a:spcPct val="20000"/>
              </a:spcBef>
              <a:buFont typeface="Helvetica CE" charset="0"/>
              <a:buChar char="—"/>
            </a:pPr>
            <a:r>
              <a:rPr lang="en-US" sz="2000">
                <a:solidFill>
                  <a:srgbClr val="0A017F"/>
                </a:solidFill>
                <a:ea typeface="ＭＳ Ｐゴシック" charset="-128"/>
                <a:cs typeface="ＭＳ Ｐゴシック" charset="-128"/>
              </a:rPr>
              <a:t>names for intermediate values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charset="-128"/>
                <a:cs typeface="ＭＳ Ｐゴシック" charset="-128"/>
              </a:rPr>
              <a:t>Typical 3-address codes</a:t>
            </a:r>
          </a:p>
        </p:txBody>
      </p:sp>
      <p:graphicFrame>
        <p:nvGraphicFramePr>
          <p:cNvPr id="7" name="Content Placeholder 6"/>
          <p:cNvGraphicFramePr>
            <a:graphicFrameLocks noGrp="1"/>
          </p:cNvGraphicFramePr>
          <p:nvPr>
            <p:ph idx="1"/>
          </p:nvPr>
        </p:nvGraphicFramePr>
        <p:xfrm>
          <a:off x="539750" y="1654175"/>
          <a:ext cx="8070850" cy="4754880"/>
        </p:xfrm>
        <a:graphic>
          <a:graphicData uri="http://schemas.openxmlformats.org/drawingml/2006/table">
            <a:tbl>
              <a:tblPr/>
              <a:tblGrid>
                <a:gridCol w="4108450"/>
                <a:gridCol w="3962400"/>
              </a:tblGrid>
              <a:tr h="371475">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Helvetica" charset="0"/>
                        </a:rPr>
                        <a:t>assignments</a:t>
                      </a:r>
                      <a:endParaRPr kumimoji="0" lang="en-US" sz="2400" b="0" i="1" u="none" strike="noStrike" cap="none" normalizeH="0" baseline="0" smtClean="0">
                        <a:ln>
                          <a:noFill/>
                        </a:ln>
                        <a:solidFill>
                          <a:srgbClr val="05027D"/>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x = y op 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x = op 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x = y[i]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x = 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5027D"/>
                          </a:solidFill>
                          <a:effectLst/>
                          <a:latin typeface="Helvetica" charset="0"/>
                        </a:rPr>
                        <a:t>branches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goto 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5027D"/>
                          </a:solidFill>
                          <a:effectLst/>
                          <a:latin typeface="Helvetica" charset="0"/>
                        </a:rPr>
                        <a:t>conditional branches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if x relop y goto 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5027D"/>
                          </a:solidFill>
                          <a:effectLst/>
                          <a:latin typeface="Helvetica" charset="0"/>
                        </a:rPr>
                        <a:t>procedure calls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param x</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param 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call 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5027D"/>
                          </a:solidFill>
                          <a:effectLst/>
                          <a:latin typeface="Helvetica" charset="0"/>
                        </a:rPr>
                        <a:t>address and pointer assignments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x = &amp;y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5027D"/>
                          </a:solidFill>
                          <a:effectLst/>
                          <a:latin typeface="Courier" charset="0"/>
                          <a:ea typeface="Courier" charset="0"/>
                          <a:cs typeface="Courier" charset="0"/>
                        </a:rPr>
                        <a:t>*y = 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3" name="Date Placeholder 2"/>
          <p:cNvSpPr>
            <a:spLocks noGrp="1"/>
          </p:cNvSpPr>
          <p:nvPr>
            <p:ph type="dt" sz="quarter" idx="10"/>
          </p:nvPr>
        </p:nvSpPr>
        <p:spPr>
          <a:noFill/>
        </p:spPr>
        <p:txBody>
          <a:bodyPr/>
          <a:lstStyle/>
          <a:p>
            <a:r>
              <a:rPr lang="en-US" smtClean="0"/>
              <a:t>© Oscar Nierstrasz</a:t>
            </a:r>
            <a:endParaRPr lang="de-CH" smtClean="0"/>
          </a:p>
        </p:txBody>
      </p:sp>
      <p:sp>
        <p:nvSpPr>
          <p:cNvPr id="26654" name="Footer Placeholder 3"/>
          <p:cNvSpPr>
            <a:spLocks noGrp="1"/>
          </p:cNvSpPr>
          <p:nvPr>
            <p:ph type="ftr" sz="quarter" idx="11"/>
          </p:nvPr>
        </p:nvSpPr>
        <p:spPr>
          <a:noFill/>
        </p:spPr>
        <p:txBody>
          <a:bodyPr/>
          <a:lstStyle/>
          <a:p>
            <a:r>
              <a:rPr lang="en-US" smtClean="0"/>
              <a:t>Intermediate Representation</a:t>
            </a:r>
            <a:endParaRPr lang="de-CH" smtClean="0"/>
          </a:p>
        </p:txBody>
      </p:sp>
      <p:sp>
        <p:nvSpPr>
          <p:cNvPr id="26655" name="Slide Number Placeholder 4"/>
          <p:cNvSpPr>
            <a:spLocks noGrp="1"/>
          </p:cNvSpPr>
          <p:nvPr>
            <p:ph type="sldNum" sz="quarter" idx="12"/>
          </p:nvPr>
        </p:nvSpPr>
        <p:spPr>
          <a:noFill/>
        </p:spPr>
        <p:txBody>
          <a:bodyPr/>
          <a:lstStyle/>
          <a:p>
            <a:fld id="{23A8C3D0-F896-DB4F-B9A7-B3987C77DF15}" type="slidenum">
              <a:rPr lang="de-CH" smtClean="0"/>
              <a:pPr/>
              <a:t>13</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smtClean="0">
                <a:ea typeface="ＭＳ Ｐゴシック" charset="-128"/>
                <a:cs typeface="ＭＳ Ｐゴシック" charset="-128"/>
              </a:rPr>
              <a:t>3-address code — two variants</a:t>
            </a:r>
          </a:p>
        </p:txBody>
      </p:sp>
      <p:sp>
        <p:nvSpPr>
          <p:cNvPr id="27651" name="Date Placeholder 3"/>
          <p:cNvSpPr>
            <a:spLocks noGrp="1"/>
          </p:cNvSpPr>
          <p:nvPr>
            <p:ph type="dt" sz="quarter" idx="10"/>
          </p:nvPr>
        </p:nvSpPr>
        <p:spPr>
          <a:noFill/>
        </p:spPr>
        <p:txBody>
          <a:bodyPr/>
          <a:lstStyle/>
          <a:p>
            <a:r>
              <a:rPr lang="en-US" smtClean="0"/>
              <a:t>© Oscar Nierstrasz</a:t>
            </a:r>
            <a:endParaRPr lang="de-CH" smtClean="0"/>
          </a:p>
        </p:txBody>
      </p:sp>
      <p:sp>
        <p:nvSpPr>
          <p:cNvPr id="27652"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27653" name="Slide Number Placeholder 5"/>
          <p:cNvSpPr>
            <a:spLocks noGrp="1"/>
          </p:cNvSpPr>
          <p:nvPr>
            <p:ph type="sldNum" sz="quarter" idx="12"/>
          </p:nvPr>
        </p:nvSpPr>
        <p:spPr>
          <a:noFill/>
        </p:spPr>
        <p:txBody>
          <a:bodyPr/>
          <a:lstStyle/>
          <a:p>
            <a:fld id="{9F9178DF-2129-B440-9B1D-6815911CF4BE}" type="slidenum">
              <a:rPr lang="de-CH" smtClean="0"/>
              <a:pPr/>
              <a:t>14</a:t>
            </a:fld>
            <a:endParaRPr lang="de-CH" sz="1400" smtClean="0">
              <a:solidFill>
                <a:srgbClr val="7E7E7E"/>
              </a:solidFill>
              <a:latin typeface="Times" charset="0"/>
            </a:endParaRPr>
          </a:p>
        </p:txBody>
      </p:sp>
      <p:pic>
        <p:nvPicPr>
          <p:cNvPr id="27654" name="Picture 7" descr="Picture 1.png"/>
          <p:cNvPicPr>
            <a:picLocks noChangeAspect="1"/>
          </p:cNvPicPr>
          <p:nvPr/>
        </p:nvPicPr>
        <p:blipFill>
          <a:blip r:embed="rId2"/>
          <a:srcRect/>
          <a:stretch>
            <a:fillRect/>
          </a:stretch>
        </p:blipFill>
        <p:spPr bwMode="auto">
          <a:xfrm>
            <a:off x="685800" y="2286000"/>
            <a:ext cx="2578100" cy="1708150"/>
          </a:xfrm>
          <a:prstGeom prst="rect">
            <a:avLst/>
          </a:prstGeom>
          <a:noFill/>
          <a:ln w="9525">
            <a:noFill/>
            <a:miter lim="800000"/>
            <a:headEnd/>
            <a:tailEnd/>
          </a:ln>
        </p:spPr>
      </p:pic>
      <p:pic>
        <p:nvPicPr>
          <p:cNvPr id="27655" name="Picture 8" descr="Picture 2.png"/>
          <p:cNvPicPr>
            <a:picLocks noChangeAspect="1"/>
          </p:cNvPicPr>
          <p:nvPr/>
        </p:nvPicPr>
        <p:blipFill>
          <a:blip r:embed="rId3"/>
          <a:srcRect/>
          <a:stretch>
            <a:fillRect/>
          </a:stretch>
        </p:blipFill>
        <p:spPr bwMode="auto">
          <a:xfrm>
            <a:off x="4876800" y="2286000"/>
            <a:ext cx="2311400" cy="1690688"/>
          </a:xfrm>
          <a:prstGeom prst="rect">
            <a:avLst/>
          </a:prstGeom>
          <a:noFill/>
          <a:ln w="9525">
            <a:noFill/>
            <a:miter lim="800000"/>
            <a:headEnd/>
            <a:tailEnd/>
          </a:ln>
        </p:spPr>
      </p:pic>
      <p:sp>
        <p:nvSpPr>
          <p:cNvPr id="27656" name="TextBox 9"/>
          <p:cNvSpPr txBox="1">
            <a:spLocks noChangeArrowheads="1"/>
          </p:cNvSpPr>
          <p:nvPr/>
        </p:nvSpPr>
        <p:spPr bwMode="auto">
          <a:xfrm>
            <a:off x="1066800" y="1676400"/>
            <a:ext cx="1841500" cy="461963"/>
          </a:xfrm>
          <a:prstGeom prst="rect">
            <a:avLst/>
          </a:prstGeom>
          <a:noFill/>
          <a:ln w="9525">
            <a:noFill/>
            <a:miter lim="800000"/>
            <a:headEnd/>
            <a:tailEnd/>
          </a:ln>
        </p:spPr>
        <p:txBody>
          <a:bodyPr wrap="none">
            <a:prstTxWarp prst="textNoShape">
              <a:avLst/>
            </a:prstTxWarp>
            <a:spAutoFit/>
          </a:bodyPr>
          <a:lstStyle/>
          <a:p>
            <a:r>
              <a:rPr lang="en-US" i="1"/>
              <a:t>Quadruples</a:t>
            </a:r>
          </a:p>
        </p:txBody>
      </p:sp>
      <p:sp>
        <p:nvSpPr>
          <p:cNvPr id="27657" name="TextBox 10"/>
          <p:cNvSpPr txBox="1">
            <a:spLocks noChangeArrowheads="1"/>
          </p:cNvSpPr>
          <p:nvPr/>
        </p:nvSpPr>
        <p:spPr bwMode="auto">
          <a:xfrm>
            <a:off x="5334000" y="1676400"/>
            <a:ext cx="1162050" cy="461963"/>
          </a:xfrm>
          <a:prstGeom prst="rect">
            <a:avLst/>
          </a:prstGeom>
          <a:noFill/>
          <a:ln w="9525">
            <a:noFill/>
            <a:miter lim="800000"/>
            <a:headEnd/>
            <a:tailEnd/>
          </a:ln>
        </p:spPr>
        <p:txBody>
          <a:bodyPr wrap="none">
            <a:prstTxWarp prst="textNoShape">
              <a:avLst/>
            </a:prstTxWarp>
            <a:spAutoFit/>
          </a:bodyPr>
          <a:lstStyle/>
          <a:p>
            <a:r>
              <a:rPr lang="en-US" i="1"/>
              <a:t>Triples</a:t>
            </a:r>
          </a:p>
        </p:txBody>
      </p:sp>
      <p:sp>
        <p:nvSpPr>
          <p:cNvPr id="27658" name="TextBox 11"/>
          <p:cNvSpPr txBox="1">
            <a:spLocks noChangeArrowheads="1"/>
          </p:cNvSpPr>
          <p:nvPr/>
        </p:nvSpPr>
        <p:spPr bwMode="auto">
          <a:xfrm>
            <a:off x="457200" y="4419600"/>
            <a:ext cx="3659188" cy="1200150"/>
          </a:xfrm>
          <a:prstGeom prst="rect">
            <a:avLst/>
          </a:prstGeom>
          <a:noFill/>
          <a:ln w="9525">
            <a:noFill/>
            <a:miter lim="800000"/>
            <a:headEnd/>
            <a:tailEnd/>
          </a:ln>
        </p:spPr>
        <p:txBody>
          <a:bodyPr wrap="none">
            <a:prstTxWarp prst="textNoShape">
              <a:avLst/>
            </a:prstTxWarp>
            <a:spAutoFit/>
          </a:bodyPr>
          <a:lstStyle/>
          <a:p>
            <a:pPr marL="266700" indent="-266700">
              <a:buFont typeface="Arial" charset="0"/>
              <a:buChar char="•"/>
            </a:pPr>
            <a:r>
              <a:rPr lang="en-US"/>
              <a:t>simple record structure</a:t>
            </a:r>
          </a:p>
          <a:p>
            <a:pPr marL="266700" indent="-266700">
              <a:buFont typeface="Arial" charset="0"/>
              <a:buChar char="•"/>
            </a:pPr>
            <a:r>
              <a:rPr lang="en-US"/>
              <a:t>easy to reorder</a:t>
            </a:r>
          </a:p>
          <a:p>
            <a:pPr marL="266700" indent="-266700">
              <a:buFont typeface="Arial" charset="0"/>
              <a:buChar char="•"/>
            </a:pPr>
            <a:r>
              <a:rPr lang="en-US"/>
              <a:t>explicit names</a:t>
            </a:r>
          </a:p>
        </p:txBody>
      </p:sp>
      <p:sp>
        <p:nvSpPr>
          <p:cNvPr id="27659" name="TextBox 12"/>
          <p:cNvSpPr txBox="1">
            <a:spLocks noChangeArrowheads="1"/>
          </p:cNvSpPr>
          <p:nvPr/>
        </p:nvSpPr>
        <p:spPr bwMode="auto">
          <a:xfrm>
            <a:off x="4724400" y="4419600"/>
            <a:ext cx="4108450" cy="1200150"/>
          </a:xfrm>
          <a:prstGeom prst="rect">
            <a:avLst/>
          </a:prstGeom>
          <a:noFill/>
          <a:ln w="9525">
            <a:noFill/>
            <a:miter lim="800000"/>
            <a:headEnd/>
            <a:tailEnd/>
          </a:ln>
        </p:spPr>
        <p:txBody>
          <a:bodyPr wrap="none">
            <a:prstTxWarp prst="textNoShape">
              <a:avLst/>
            </a:prstTxWarp>
            <a:spAutoFit/>
          </a:bodyPr>
          <a:lstStyle/>
          <a:p>
            <a:pPr marL="266700" indent="-266700">
              <a:buFont typeface="Arial" charset="0"/>
              <a:buChar char="•"/>
            </a:pPr>
            <a:r>
              <a:rPr lang="en-US"/>
              <a:t>table index is implicit name</a:t>
            </a:r>
          </a:p>
          <a:p>
            <a:pPr marL="266700" indent="-266700">
              <a:buFont typeface="Arial" charset="0"/>
              <a:buChar char="•"/>
            </a:pPr>
            <a:r>
              <a:rPr lang="en-US"/>
              <a:t>only 3 fields</a:t>
            </a:r>
          </a:p>
          <a:p>
            <a:pPr marL="266700" indent="-266700">
              <a:buFont typeface="Arial" charset="0"/>
              <a:buChar char="•"/>
            </a:pPr>
            <a:r>
              <a:rPr lang="en-US"/>
              <a:t>harder to reorder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smtClean="0">
                <a:ea typeface="ＭＳ Ｐゴシック" charset="-128"/>
                <a:cs typeface="ＭＳ Ｐゴシック" charset="-128"/>
              </a:rPr>
              <a:t>IR choices</a:t>
            </a:r>
          </a:p>
        </p:txBody>
      </p:sp>
      <p:sp>
        <p:nvSpPr>
          <p:cNvPr id="28675" name="Content Placeholder 6"/>
          <p:cNvSpPr>
            <a:spLocks noGrp="1"/>
          </p:cNvSpPr>
          <p:nvPr>
            <p:ph idx="1"/>
          </p:nvPr>
        </p:nvSpPr>
        <p:spPr/>
        <p:txBody>
          <a:bodyPr/>
          <a:lstStyle/>
          <a:p>
            <a:r>
              <a:rPr lang="en-US" smtClean="0">
                <a:ea typeface="ＭＳ Ｐゴシック" charset="-128"/>
                <a:cs typeface="ＭＳ Ｐゴシック" charset="-128"/>
              </a:rPr>
              <a:t>Other hybrids exist</a:t>
            </a:r>
          </a:p>
          <a:p>
            <a:pPr lvl="1"/>
            <a:r>
              <a:rPr lang="en-US" smtClean="0"/>
              <a:t>combinations of graphs and linear codes</a:t>
            </a:r>
          </a:p>
          <a:p>
            <a:pPr lvl="1"/>
            <a:r>
              <a:rPr lang="en-US" smtClean="0"/>
              <a:t>CFG with 3-address code for basic blocks</a:t>
            </a:r>
          </a:p>
          <a:p>
            <a:r>
              <a:rPr lang="en-US" smtClean="0">
                <a:ea typeface="ＭＳ Ｐゴシック" charset="-128"/>
                <a:cs typeface="ＭＳ Ｐゴシック" charset="-128"/>
              </a:rPr>
              <a:t>Many variants used in practice</a:t>
            </a:r>
          </a:p>
          <a:p>
            <a:pPr lvl="1"/>
            <a:r>
              <a:rPr lang="en-US" smtClean="0"/>
              <a:t>no widespread agreement</a:t>
            </a:r>
          </a:p>
          <a:p>
            <a:pPr lvl="1"/>
            <a:r>
              <a:rPr lang="en-US" smtClean="0"/>
              <a:t>compilers may need several different IRs!</a:t>
            </a:r>
          </a:p>
          <a:p>
            <a:endParaRPr lang="en-US" smtClean="0">
              <a:ea typeface="ＭＳ Ｐゴシック" charset="-128"/>
              <a:cs typeface="ＭＳ Ｐゴシック" charset="-128"/>
            </a:endParaRPr>
          </a:p>
          <a:p>
            <a:r>
              <a:rPr lang="en-US" smtClean="0">
                <a:ea typeface="ＭＳ Ｐゴシック" charset="-128"/>
                <a:cs typeface="ＭＳ Ｐゴシック" charset="-128"/>
              </a:rPr>
              <a:t>Advice:</a:t>
            </a:r>
          </a:p>
          <a:p>
            <a:pPr lvl="1"/>
            <a:r>
              <a:rPr lang="en-US" smtClean="0"/>
              <a:t>choose IR with right level of detail</a:t>
            </a:r>
          </a:p>
          <a:p>
            <a:pPr lvl="1"/>
            <a:r>
              <a:rPr lang="en-US" smtClean="0"/>
              <a:t>keep manipulation costs in mind</a:t>
            </a:r>
          </a:p>
        </p:txBody>
      </p:sp>
      <p:sp>
        <p:nvSpPr>
          <p:cNvPr id="28676" name="Date Placeholder 2"/>
          <p:cNvSpPr>
            <a:spLocks noGrp="1"/>
          </p:cNvSpPr>
          <p:nvPr>
            <p:ph type="dt" sz="quarter" idx="10"/>
          </p:nvPr>
        </p:nvSpPr>
        <p:spPr>
          <a:noFill/>
        </p:spPr>
        <p:txBody>
          <a:bodyPr/>
          <a:lstStyle/>
          <a:p>
            <a:r>
              <a:rPr lang="en-US" smtClean="0"/>
              <a:t>© Oscar Nierstrasz</a:t>
            </a:r>
            <a:endParaRPr lang="de-CH" smtClean="0"/>
          </a:p>
        </p:txBody>
      </p:sp>
      <p:sp>
        <p:nvSpPr>
          <p:cNvPr id="28677" name="Footer Placeholder 3"/>
          <p:cNvSpPr>
            <a:spLocks noGrp="1"/>
          </p:cNvSpPr>
          <p:nvPr>
            <p:ph type="ftr" sz="quarter" idx="11"/>
          </p:nvPr>
        </p:nvSpPr>
        <p:spPr>
          <a:noFill/>
        </p:spPr>
        <p:txBody>
          <a:bodyPr/>
          <a:lstStyle/>
          <a:p>
            <a:r>
              <a:rPr lang="en-US" smtClean="0"/>
              <a:t>Intermediate Representation</a:t>
            </a:r>
            <a:endParaRPr lang="de-CH" smtClean="0"/>
          </a:p>
        </p:txBody>
      </p:sp>
      <p:sp>
        <p:nvSpPr>
          <p:cNvPr id="28678" name="Slide Number Placeholder 4"/>
          <p:cNvSpPr>
            <a:spLocks noGrp="1"/>
          </p:cNvSpPr>
          <p:nvPr>
            <p:ph type="sldNum" sz="quarter" idx="12"/>
          </p:nvPr>
        </p:nvSpPr>
        <p:spPr>
          <a:noFill/>
        </p:spPr>
        <p:txBody>
          <a:bodyPr/>
          <a:lstStyle/>
          <a:p>
            <a:fld id="{10FAA817-FCB6-6C4D-9E74-98E83CD3CEBF}" type="slidenum">
              <a:rPr lang="de-CH" smtClean="0"/>
              <a:pPr/>
              <a:t>15</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smtClean="0"/>
              <a:t>© Oscar Nierstrasz</a:t>
            </a:r>
            <a:endParaRPr lang="de-CH" smtClean="0"/>
          </a:p>
        </p:txBody>
      </p:sp>
      <p:sp>
        <p:nvSpPr>
          <p:cNvPr id="29699"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29700" name="Slide Number Placeholder 5"/>
          <p:cNvSpPr>
            <a:spLocks noGrp="1"/>
          </p:cNvSpPr>
          <p:nvPr>
            <p:ph type="sldNum" sz="quarter" idx="12"/>
          </p:nvPr>
        </p:nvSpPr>
        <p:spPr>
          <a:noFill/>
        </p:spPr>
        <p:txBody>
          <a:bodyPr/>
          <a:lstStyle/>
          <a:p>
            <a:fld id="{3FBB45E6-CE82-DA45-B579-F67F6336B311}" type="slidenum">
              <a:rPr lang="de-CH" smtClean="0"/>
              <a:pPr/>
              <a:t>16</a:t>
            </a:fld>
            <a:endParaRPr lang="de-CH" sz="1400" smtClean="0">
              <a:solidFill>
                <a:srgbClr val="7E7E7E"/>
              </a:solidFill>
              <a:latin typeface="Times" charset="0"/>
            </a:endParaRPr>
          </a:p>
        </p:txBody>
      </p:sp>
      <p:pic>
        <p:nvPicPr>
          <p:cNvPr id="29701"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29702"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29703" name="Rectangle 4"/>
          <p:cNvSpPr>
            <a:spLocks noGrp="1" noChangeArrowheads="1"/>
          </p:cNvSpPr>
          <p:nvPr>
            <p:ph type="body" idx="1"/>
          </p:nvPr>
        </p:nvSpPr>
        <p:spPr/>
        <p:txBody>
          <a:bodyPr/>
          <a:lstStyle/>
          <a:p>
            <a:pPr eaLnBrk="1" hangingPunct="1"/>
            <a:r>
              <a:rPr lang="en-US" sz="2000" dirty="0" smtClean="0">
                <a:solidFill>
                  <a:srgbClr val="9DBDDD"/>
                </a:solidFill>
                <a:ea typeface="ＭＳ Ｐゴシック" charset="-128"/>
                <a:cs typeface="ＭＳ Ｐゴシック" charset="-128"/>
              </a:rPr>
              <a:t>Intermediate representations</a:t>
            </a:r>
          </a:p>
          <a:p>
            <a:pPr eaLnBrk="1" hangingPunct="1"/>
            <a:r>
              <a:rPr lang="en-US" sz="2000" b="1" dirty="0" smtClean="0">
                <a:ea typeface="ＭＳ Ｐゴシック" charset="-128"/>
                <a:cs typeface="ＭＳ Ｐゴシック" charset="-128"/>
              </a:rPr>
              <a:t>Static Single Assignment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13315"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1331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Static Single Assignment Form</a:t>
            </a:r>
          </a:p>
        </p:txBody>
      </p:sp>
      <p:sp>
        <p:nvSpPr>
          <p:cNvPr id="13317" name="Rectangle 3"/>
          <p:cNvSpPr>
            <a:spLocks noGrp="1" noChangeArrowheads="1"/>
          </p:cNvSpPr>
          <p:nvPr>
            <p:ph idx="1"/>
          </p:nvPr>
        </p:nvSpPr>
        <p:spPr/>
        <p:txBody>
          <a:bodyPr/>
          <a:lstStyle/>
          <a:p>
            <a:pPr eaLnBrk="1" hangingPunct="1"/>
            <a:r>
              <a:rPr lang="en-US">
                <a:ea typeface="ＭＳ Ｐゴシック" charset="-128"/>
                <a:cs typeface="ＭＳ Ｐゴシック" charset="-128"/>
              </a:rPr>
              <a:t>Goal: simplify procedure-global optimizations </a:t>
            </a:r>
          </a:p>
          <a:p>
            <a:pPr eaLnBrk="1" hangingPunct="1"/>
            <a:endParaRPr lang="en-US" i="1">
              <a:ea typeface="ＭＳ Ｐゴシック" charset="-128"/>
              <a:cs typeface="ＭＳ Ｐゴシック" charset="-128"/>
            </a:endParaRPr>
          </a:p>
          <a:p>
            <a:pPr eaLnBrk="1" hangingPunct="1"/>
            <a:endParaRPr lang="en-US" i="1">
              <a:ea typeface="ＭＳ Ｐゴシック" charset="-128"/>
              <a:cs typeface="ＭＳ Ｐゴシック" charset="-128"/>
            </a:endParaRPr>
          </a:p>
          <a:p>
            <a:pPr eaLnBrk="1" hangingPunct="1"/>
            <a:r>
              <a:rPr lang="en-US" i="1">
                <a:ea typeface="ＭＳ Ｐゴシック" charset="-128"/>
                <a:cs typeface="ＭＳ Ｐゴシック" charset="-128"/>
              </a:rPr>
              <a:t>Definition:  </a:t>
            </a:r>
          </a:p>
        </p:txBody>
      </p:sp>
      <p:sp>
        <p:nvSpPr>
          <p:cNvPr id="13318"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1A89781A-A7FE-EF4F-A0E4-A1599BDFB351}" type="slidenum">
              <a:rPr lang="de-CH" sz="1200">
                <a:solidFill>
                  <a:srgbClr val="A7A7A7"/>
                </a:solidFill>
              </a:rPr>
              <a:pPr algn="r"/>
              <a:t>17</a:t>
            </a:fld>
            <a:endParaRPr lang="de-CH" sz="1400">
              <a:solidFill>
                <a:srgbClr val="7E7E7E"/>
              </a:solidFill>
              <a:latin typeface="Times" charset="0"/>
            </a:endParaRPr>
          </a:p>
        </p:txBody>
      </p:sp>
      <p:sp>
        <p:nvSpPr>
          <p:cNvPr id="13319" name="Rectangle 8"/>
          <p:cNvSpPr>
            <a:spLocks noChangeArrowheads="1"/>
          </p:cNvSpPr>
          <p:nvPr/>
        </p:nvSpPr>
        <p:spPr bwMode="auto">
          <a:xfrm>
            <a:off x="1676400" y="4953000"/>
            <a:ext cx="5672138" cy="822325"/>
          </a:xfrm>
          <a:prstGeom prst="rect">
            <a:avLst/>
          </a:prstGeom>
          <a:noFill/>
          <a:ln w="9525">
            <a:noFill/>
            <a:miter lim="800000"/>
            <a:headEnd/>
            <a:tailEnd/>
          </a:ln>
        </p:spPr>
        <p:txBody>
          <a:bodyPr wrap="none">
            <a:prstTxWarp prst="textNoShape">
              <a:avLst/>
            </a:prstTxWarp>
            <a:spAutoFit/>
          </a:bodyPr>
          <a:lstStyle/>
          <a:p>
            <a:r>
              <a:rPr lang="en-US"/>
              <a:t>Program is in SSA form if every variable </a:t>
            </a:r>
          </a:p>
          <a:p>
            <a:r>
              <a:rPr lang="en-US"/>
              <a:t>is only assigned once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ea typeface="ＭＳ Ｐゴシック" charset="-128"/>
                <a:cs typeface="ＭＳ Ｐゴシック" charset="-128"/>
              </a:rPr>
              <a:t>Static Single Assignment (SSA)</a:t>
            </a:r>
          </a:p>
        </p:txBody>
      </p:sp>
      <p:sp>
        <p:nvSpPr>
          <p:cNvPr id="24579" name="Content Placeholder 2"/>
          <p:cNvSpPr>
            <a:spLocks noGrp="1"/>
          </p:cNvSpPr>
          <p:nvPr>
            <p:ph idx="1"/>
          </p:nvPr>
        </p:nvSpPr>
        <p:spPr/>
        <p:txBody>
          <a:bodyPr/>
          <a:lstStyle/>
          <a:p>
            <a:r>
              <a:rPr lang="en-US" dirty="0" smtClean="0">
                <a:ea typeface="ＭＳ Ｐゴシック" charset="-128"/>
                <a:cs typeface="ＭＳ Ｐゴシック" charset="-128"/>
              </a:rPr>
              <a:t>Each assignment to a temporary is given a unique name</a:t>
            </a:r>
          </a:p>
          <a:p>
            <a:pPr lvl="1"/>
            <a:r>
              <a:rPr lang="en-US" dirty="0" smtClean="0"/>
              <a:t>All uses reached by that assignment are renamed</a:t>
            </a:r>
          </a:p>
          <a:p>
            <a:pPr lvl="1"/>
            <a:r>
              <a:rPr lang="en-US" dirty="0" smtClean="0"/>
              <a:t>Compact representation</a:t>
            </a:r>
          </a:p>
          <a:p>
            <a:pPr lvl="1"/>
            <a:r>
              <a:rPr lang="en-US" dirty="0" smtClean="0"/>
              <a:t>Useful for many kinds of compiler optimization …</a:t>
            </a:r>
          </a:p>
        </p:txBody>
      </p:sp>
      <p:sp>
        <p:nvSpPr>
          <p:cNvPr id="24580" name="Date Placeholder 3"/>
          <p:cNvSpPr>
            <a:spLocks noGrp="1"/>
          </p:cNvSpPr>
          <p:nvPr>
            <p:ph type="dt" sz="quarter" idx="10"/>
          </p:nvPr>
        </p:nvSpPr>
        <p:spPr>
          <a:noFill/>
        </p:spPr>
        <p:txBody>
          <a:bodyPr/>
          <a:lstStyle/>
          <a:p>
            <a:r>
              <a:rPr lang="en-US" smtClean="0"/>
              <a:t>© Oscar Nierstrasz</a:t>
            </a:r>
            <a:endParaRPr lang="de-CH" smtClean="0"/>
          </a:p>
        </p:txBody>
      </p:sp>
      <p:sp>
        <p:nvSpPr>
          <p:cNvPr id="24581"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24582" name="Slide Number Placeholder 5"/>
          <p:cNvSpPr>
            <a:spLocks noGrp="1"/>
          </p:cNvSpPr>
          <p:nvPr>
            <p:ph type="sldNum" sz="quarter" idx="12"/>
          </p:nvPr>
        </p:nvSpPr>
        <p:spPr>
          <a:noFill/>
        </p:spPr>
        <p:txBody>
          <a:bodyPr/>
          <a:lstStyle/>
          <a:p>
            <a:fld id="{EF495ABE-91A5-DD42-857A-A2A6181F9CCB}" type="slidenum">
              <a:rPr lang="de-CH" smtClean="0"/>
              <a:pPr/>
              <a:t>18</a:t>
            </a:fld>
            <a:endParaRPr lang="de-CH" sz="1400" smtClean="0">
              <a:solidFill>
                <a:srgbClr val="7E7E7E"/>
              </a:solidFill>
              <a:latin typeface="Times" charset="0"/>
            </a:endParaRPr>
          </a:p>
        </p:txBody>
      </p:sp>
      <p:sp>
        <p:nvSpPr>
          <p:cNvPr id="24583" name="TextBox 6"/>
          <p:cNvSpPr txBox="1">
            <a:spLocks noChangeArrowheads="1"/>
          </p:cNvSpPr>
          <p:nvPr/>
        </p:nvSpPr>
        <p:spPr bwMode="auto">
          <a:xfrm>
            <a:off x="3733800" y="1828800"/>
            <a:ext cx="4495800" cy="738188"/>
          </a:xfrm>
          <a:prstGeom prst="rect">
            <a:avLst/>
          </a:prstGeom>
          <a:solidFill>
            <a:srgbClr val="FFFFFF"/>
          </a:solidFill>
          <a:ln w="9525">
            <a:solidFill>
              <a:schemeClr val="tx1"/>
            </a:solidFill>
            <a:miter lim="800000"/>
            <a:headEnd/>
            <a:tailEnd/>
          </a:ln>
        </p:spPr>
        <p:txBody>
          <a:bodyPr>
            <a:prstTxWarp prst="textNoShape">
              <a:avLst/>
            </a:prstTxWarp>
            <a:spAutoFit/>
          </a:bodyPr>
          <a:lstStyle/>
          <a:p>
            <a:r>
              <a:rPr lang="en-US" sz="1400"/>
              <a:t>Ron Cytron, et al., </a:t>
            </a:r>
            <a:r>
              <a:rPr lang="en-US" sz="1400" i="1"/>
              <a:t>“Efficiently computing static single assignment form and the control dependence graph,”</a:t>
            </a:r>
            <a:r>
              <a:rPr lang="en-US" sz="1400"/>
              <a:t> ACM  TOPLAS., 1991. doi:10.1145/115372.115320</a:t>
            </a:r>
          </a:p>
        </p:txBody>
      </p:sp>
      <p:sp>
        <p:nvSpPr>
          <p:cNvPr id="24584" name="TextBox 7"/>
          <p:cNvSpPr txBox="1">
            <a:spLocks noChangeArrowheads="1"/>
          </p:cNvSpPr>
          <p:nvPr/>
        </p:nvSpPr>
        <p:spPr bwMode="auto">
          <a:xfrm>
            <a:off x="3429000" y="6324600"/>
            <a:ext cx="4824413" cy="307975"/>
          </a:xfrm>
          <a:prstGeom prst="rect">
            <a:avLst/>
          </a:prstGeom>
          <a:solidFill>
            <a:schemeClr val="accent1"/>
          </a:solidFill>
          <a:ln w="9525">
            <a:noFill/>
            <a:miter lim="800000"/>
            <a:headEnd/>
            <a:tailEnd/>
          </a:ln>
        </p:spPr>
        <p:txBody>
          <a:bodyPr wrap="none">
            <a:prstTxWarp prst="textNoShape">
              <a:avLst/>
            </a:prstTxWarp>
            <a:spAutoFit/>
          </a:bodyPr>
          <a:lstStyle/>
          <a:p>
            <a:r>
              <a:rPr lang="en-US" sz="1400"/>
              <a:t>http://en.wikipedia.org/wiki/Static_single_assignment_form</a:t>
            </a:r>
          </a:p>
        </p:txBody>
      </p:sp>
      <p:grpSp>
        <p:nvGrpSpPr>
          <p:cNvPr id="2" name="Group 14"/>
          <p:cNvGrpSpPr>
            <a:grpSpLocks/>
          </p:cNvGrpSpPr>
          <p:nvPr/>
        </p:nvGrpSpPr>
        <p:grpSpPr bwMode="auto">
          <a:xfrm>
            <a:off x="2667000" y="4800600"/>
            <a:ext cx="4027488" cy="1200150"/>
            <a:chOff x="2667000" y="4800600"/>
            <a:chExt cx="4026704" cy="1200329"/>
          </a:xfrm>
        </p:grpSpPr>
        <p:sp>
          <p:nvSpPr>
            <p:cNvPr id="24587" name="TextBox 11"/>
            <p:cNvSpPr txBox="1">
              <a:spLocks noChangeArrowheads="1"/>
            </p:cNvSpPr>
            <p:nvPr/>
          </p:nvSpPr>
          <p:spPr bwMode="auto">
            <a:xfrm>
              <a:off x="2667000" y="4800600"/>
              <a:ext cx="1708408" cy="1200329"/>
            </a:xfrm>
            <a:prstGeom prst="rect">
              <a:avLst/>
            </a:prstGeom>
            <a:noFill/>
            <a:ln w="9525">
              <a:solidFill>
                <a:srgbClr val="05027D"/>
              </a:solidFill>
              <a:miter lim="800000"/>
              <a:headEnd/>
              <a:tailEnd/>
            </a:ln>
          </p:spPr>
          <p:txBody>
            <a:bodyPr wrap="none">
              <a:prstTxWarp prst="textNoShape">
                <a:avLst/>
              </a:prstTxWarp>
              <a:spAutoFit/>
            </a:bodyPr>
            <a:lstStyle/>
            <a:p>
              <a:r>
                <a:rPr lang="en-US" sz="1800">
                  <a:latin typeface="Courier" charset="0"/>
                  <a:ea typeface="Courier" charset="0"/>
                  <a:cs typeface="Courier" charset="0"/>
                </a:rPr>
                <a:t>x := 3;</a:t>
              </a:r>
            </a:p>
            <a:p>
              <a:r>
                <a:rPr lang="en-US" sz="1800">
                  <a:latin typeface="Courier" charset="0"/>
                  <a:ea typeface="Courier" charset="0"/>
                  <a:cs typeface="Courier" charset="0"/>
                </a:rPr>
                <a:t>x := x + 1;</a:t>
              </a:r>
            </a:p>
            <a:p>
              <a:r>
                <a:rPr lang="en-US" sz="1800">
                  <a:latin typeface="Courier" charset="0"/>
                  <a:ea typeface="Courier" charset="0"/>
                  <a:cs typeface="Courier" charset="0"/>
                </a:rPr>
                <a:t>x := 7;</a:t>
              </a:r>
            </a:p>
            <a:p>
              <a:r>
                <a:rPr lang="en-US" sz="1800">
                  <a:latin typeface="Courier" charset="0"/>
                  <a:ea typeface="Courier" charset="0"/>
                  <a:cs typeface="Courier" charset="0"/>
                </a:rPr>
                <a:t>x := x*2;</a:t>
              </a:r>
            </a:p>
          </p:txBody>
        </p:sp>
        <p:sp>
          <p:nvSpPr>
            <p:cNvPr id="24588" name="TextBox 12"/>
            <p:cNvSpPr txBox="1">
              <a:spLocks noChangeArrowheads="1"/>
            </p:cNvSpPr>
            <p:nvPr/>
          </p:nvSpPr>
          <p:spPr bwMode="auto">
            <a:xfrm>
              <a:off x="4800600" y="4800600"/>
              <a:ext cx="1893104" cy="1200329"/>
            </a:xfrm>
            <a:prstGeom prst="rect">
              <a:avLst/>
            </a:prstGeom>
            <a:noFill/>
            <a:ln w="9525">
              <a:solidFill>
                <a:srgbClr val="05027D"/>
              </a:solidFill>
              <a:miter lim="800000"/>
              <a:headEnd/>
              <a:tailEnd/>
            </a:ln>
          </p:spPr>
          <p:txBody>
            <a:bodyPr wrap="none">
              <a:prstTxWarp prst="textNoShape">
                <a:avLst/>
              </a:prstTxWarp>
              <a:spAutoFit/>
            </a:bodyPr>
            <a:lstStyle/>
            <a:p>
              <a:r>
                <a:rPr lang="en-US" sz="1800">
                  <a:latin typeface="Courier" charset="0"/>
                  <a:ea typeface="Courier" charset="0"/>
                  <a:cs typeface="Courier" charset="0"/>
                </a:rPr>
                <a:t>x</a:t>
              </a:r>
              <a:r>
                <a:rPr lang="en-US" sz="1800" baseline="-25000">
                  <a:latin typeface="Courier" charset="0"/>
                  <a:ea typeface="Courier" charset="0"/>
                  <a:cs typeface="Courier" charset="0"/>
                </a:rPr>
                <a:t>1</a:t>
              </a:r>
              <a:r>
                <a:rPr lang="en-US" sz="1800">
                  <a:latin typeface="Courier" charset="0"/>
                  <a:ea typeface="Courier" charset="0"/>
                  <a:cs typeface="Courier" charset="0"/>
                </a:rPr>
                <a:t> := 3;</a:t>
              </a:r>
            </a:p>
            <a:p>
              <a:r>
                <a:rPr lang="en-US" sz="1800">
                  <a:latin typeface="Courier" charset="0"/>
                  <a:ea typeface="Courier" charset="0"/>
                  <a:cs typeface="Courier" charset="0"/>
                </a:rPr>
                <a:t>x</a:t>
              </a:r>
              <a:r>
                <a:rPr lang="en-US" sz="1800" baseline="-25000">
                  <a:latin typeface="Courier" charset="0"/>
                  <a:ea typeface="Courier" charset="0"/>
                  <a:cs typeface="Courier" charset="0"/>
                </a:rPr>
                <a:t>2</a:t>
              </a:r>
              <a:r>
                <a:rPr lang="en-US" sz="1800">
                  <a:latin typeface="Courier" charset="0"/>
                  <a:ea typeface="Courier" charset="0"/>
                  <a:cs typeface="Courier" charset="0"/>
                </a:rPr>
                <a:t> := x</a:t>
              </a:r>
              <a:r>
                <a:rPr lang="en-US" sz="1800" baseline="-25000">
                  <a:latin typeface="Courier" charset="0"/>
                  <a:ea typeface="Courier" charset="0"/>
                  <a:cs typeface="Courier" charset="0"/>
                </a:rPr>
                <a:t>1</a:t>
              </a:r>
              <a:r>
                <a:rPr lang="en-US" sz="1800">
                  <a:latin typeface="Courier" charset="0"/>
                  <a:ea typeface="Courier" charset="0"/>
                  <a:cs typeface="Courier" charset="0"/>
                </a:rPr>
                <a:t> + 1;</a:t>
              </a:r>
            </a:p>
            <a:p>
              <a:r>
                <a:rPr lang="en-US" sz="1800">
                  <a:latin typeface="Courier" charset="0"/>
                  <a:ea typeface="Courier" charset="0"/>
                  <a:cs typeface="Courier" charset="0"/>
                </a:rPr>
                <a:t>x</a:t>
              </a:r>
              <a:r>
                <a:rPr lang="en-US" sz="1800" baseline="-25000">
                  <a:latin typeface="Courier" charset="0"/>
                  <a:ea typeface="Courier" charset="0"/>
                  <a:cs typeface="Courier" charset="0"/>
                </a:rPr>
                <a:t>3</a:t>
              </a:r>
              <a:r>
                <a:rPr lang="en-US" sz="1800">
                  <a:latin typeface="Courier" charset="0"/>
                  <a:ea typeface="Courier" charset="0"/>
                  <a:cs typeface="Courier" charset="0"/>
                </a:rPr>
                <a:t> := 7;</a:t>
              </a:r>
            </a:p>
            <a:p>
              <a:r>
                <a:rPr lang="en-US" sz="1800">
                  <a:latin typeface="Courier" charset="0"/>
                  <a:ea typeface="Courier" charset="0"/>
                  <a:cs typeface="Courier" charset="0"/>
                </a:rPr>
                <a:t>x</a:t>
              </a:r>
              <a:r>
                <a:rPr lang="en-US" sz="1800" baseline="-25000">
                  <a:latin typeface="Courier" charset="0"/>
                  <a:ea typeface="Courier" charset="0"/>
                  <a:cs typeface="Courier" charset="0"/>
                </a:rPr>
                <a:t>4</a:t>
              </a:r>
              <a:r>
                <a:rPr lang="en-US" sz="1800">
                  <a:latin typeface="Courier" charset="0"/>
                  <a:ea typeface="Courier" charset="0"/>
                  <a:cs typeface="Courier" charset="0"/>
                </a:rPr>
                <a:t> := x</a:t>
              </a:r>
              <a:r>
                <a:rPr lang="en-US" sz="1800" baseline="-25000">
                  <a:latin typeface="Courier" charset="0"/>
                  <a:ea typeface="Courier" charset="0"/>
                  <a:cs typeface="Courier" charset="0"/>
                </a:rPr>
                <a:t>3</a:t>
              </a:r>
              <a:r>
                <a:rPr lang="en-US" sz="1800">
                  <a:latin typeface="Courier" charset="0"/>
                  <a:ea typeface="Courier" charset="0"/>
                  <a:cs typeface="Courier" charset="0"/>
                </a:rPr>
                <a:t>*2;</a:t>
              </a:r>
            </a:p>
          </p:txBody>
        </p:sp>
        <p:sp>
          <p:nvSpPr>
            <p:cNvPr id="24589" name="TextBox 13"/>
            <p:cNvSpPr txBox="1">
              <a:spLocks noChangeArrowheads="1"/>
            </p:cNvSpPr>
            <p:nvPr/>
          </p:nvSpPr>
          <p:spPr bwMode="auto">
            <a:xfrm>
              <a:off x="4343400" y="5181600"/>
              <a:ext cx="513181" cy="461665"/>
            </a:xfrm>
            <a:prstGeom prst="rect">
              <a:avLst/>
            </a:prstGeom>
            <a:noFill/>
            <a:ln w="9525">
              <a:noFill/>
              <a:miter lim="800000"/>
              <a:headEnd/>
              <a:tailEnd/>
            </a:ln>
          </p:spPr>
          <p:txBody>
            <a:bodyPr wrap="none">
              <a:prstTxWarp prst="textNoShape">
                <a:avLst/>
              </a:prstTxWarp>
              <a:spAutoFit/>
            </a:bodyPr>
            <a:lstStyle/>
            <a:p>
              <a:r>
                <a:rPr lang="en-US">
                  <a:latin typeface="Wingdings" charset="2"/>
                  <a:ea typeface="Wingdings" charset="2"/>
                  <a:cs typeface="Wingdings" charset="2"/>
                </a:rPr>
                <a:t></a:t>
              </a:r>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15363"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1536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Why </a:t>
            </a:r>
            <a:r>
              <a:rPr lang="en-US" i="1">
                <a:ea typeface="ＭＳ Ｐゴシック" charset="-128"/>
                <a:cs typeface="ＭＳ Ｐゴシック" charset="-128"/>
              </a:rPr>
              <a:t>Static</a:t>
            </a:r>
            <a:r>
              <a:rPr lang="en-US">
                <a:ea typeface="ＭＳ Ｐゴシック" charset="-128"/>
                <a:cs typeface="ＭＳ Ｐゴシック" charset="-128"/>
              </a:rPr>
              <a:t>?</a:t>
            </a:r>
          </a:p>
        </p:txBody>
      </p:sp>
      <p:sp>
        <p:nvSpPr>
          <p:cNvPr id="15365"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 Static?</a:t>
            </a:r>
          </a:p>
          <a:p>
            <a:pPr lvl="1" eaLnBrk="1" hangingPunct="1"/>
            <a:r>
              <a:rPr lang="en-US" i="1"/>
              <a:t>We only look at the static program</a:t>
            </a:r>
          </a:p>
          <a:p>
            <a:pPr lvl="1" eaLnBrk="1" hangingPunct="1"/>
            <a:r>
              <a:rPr lang="en-US" i="1"/>
              <a:t>One assignment per variable in the program</a:t>
            </a:r>
          </a:p>
          <a:p>
            <a:pPr eaLnBrk="1" hangingPunct="1"/>
            <a:endParaRPr lang="en-US" i="1">
              <a:ea typeface="ＭＳ Ｐゴシック" charset="-128"/>
              <a:cs typeface="ＭＳ Ｐゴシック" charset="-128"/>
            </a:endParaRPr>
          </a:p>
          <a:p>
            <a:pPr eaLnBrk="1" hangingPunct="1"/>
            <a:r>
              <a:rPr lang="en-US">
                <a:ea typeface="ＭＳ Ｐゴシック" charset="-128"/>
                <a:cs typeface="ＭＳ Ｐゴシック" charset="-128"/>
              </a:rPr>
              <a:t>At runtime variables are assigned multiple times!</a:t>
            </a:r>
          </a:p>
        </p:txBody>
      </p:sp>
      <p:sp>
        <p:nvSpPr>
          <p:cNvPr id="15366"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25087DA0-9B9B-D840-A9EB-06EEA58A3104}" type="slidenum">
              <a:rPr lang="de-CH" sz="1200">
                <a:solidFill>
                  <a:srgbClr val="A7A7A7"/>
                </a:solidFill>
              </a:rPr>
              <a:pPr algn="r"/>
              <a:t>19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smtClean="0"/>
              <a:t>© Oscar Nierstrasz</a:t>
            </a:r>
            <a:endParaRPr lang="de-CH" smtClean="0"/>
          </a:p>
        </p:txBody>
      </p:sp>
      <p:sp>
        <p:nvSpPr>
          <p:cNvPr id="11267"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11268" name="Slide Number Placeholder 5"/>
          <p:cNvSpPr>
            <a:spLocks noGrp="1"/>
          </p:cNvSpPr>
          <p:nvPr>
            <p:ph type="sldNum" sz="quarter" idx="12"/>
          </p:nvPr>
        </p:nvSpPr>
        <p:spPr>
          <a:noFill/>
        </p:spPr>
        <p:txBody>
          <a:bodyPr/>
          <a:lstStyle/>
          <a:p>
            <a:fld id="{6C815F38-D06A-7C45-8BD4-56A42D1FFEF2}" type="slidenum">
              <a:rPr lang="de-CH" smtClean="0"/>
              <a:pPr/>
              <a:t>2</a:t>
            </a:fld>
            <a:endParaRPr lang="de-CH" sz="1400" smtClean="0">
              <a:solidFill>
                <a:srgbClr val="7E7E7E"/>
              </a:solidFill>
              <a:latin typeface="Times" charset="0"/>
            </a:endParaRPr>
          </a:p>
        </p:txBody>
      </p:sp>
      <p:pic>
        <p:nvPicPr>
          <p:cNvPr id="11269"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1270"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11271" name="Rectangle 4"/>
          <p:cNvSpPr>
            <a:spLocks noGrp="1" noChangeArrowheads="1"/>
          </p:cNvSpPr>
          <p:nvPr>
            <p:ph type="body" idx="1"/>
          </p:nvPr>
        </p:nvSpPr>
        <p:spPr/>
        <p:txBody>
          <a:bodyPr/>
          <a:lstStyle/>
          <a:p>
            <a:pPr eaLnBrk="1" hangingPunct="1"/>
            <a:r>
              <a:rPr lang="en-US" sz="2000" dirty="0" smtClean="0">
                <a:ea typeface="ＭＳ Ｐゴシック" charset="-128"/>
                <a:cs typeface="ＭＳ Ｐゴシック" charset="-128"/>
              </a:rPr>
              <a:t>Intermediate representations</a:t>
            </a:r>
          </a:p>
          <a:p>
            <a:pPr eaLnBrk="1" hangingPunct="1"/>
            <a:r>
              <a:rPr lang="en-US" sz="2000" dirty="0" smtClean="0">
                <a:ea typeface="ＭＳ Ｐゴシック" charset="-128"/>
                <a:cs typeface="ＭＳ Ｐゴシック" charset="-128"/>
              </a:rPr>
              <a:t>Static Single Assignment</a:t>
            </a:r>
          </a:p>
        </p:txBody>
      </p:sp>
      <p:sp>
        <p:nvSpPr>
          <p:cNvPr id="11272" name="TextBox 7"/>
          <p:cNvSpPr txBox="1">
            <a:spLocks noChangeArrowheads="1"/>
          </p:cNvSpPr>
          <p:nvPr/>
        </p:nvSpPr>
        <p:spPr bwMode="auto">
          <a:xfrm>
            <a:off x="4343400" y="5638800"/>
            <a:ext cx="4114800" cy="646113"/>
          </a:xfrm>
          <a:prstGeom prst="rect">
            <a:avLst/>
          </a:prstGeom>
          <a:solidFill>
            <a:srgbClr val="F5F399"/>
          </a:solidFill>
          <a:ln w="9525">
            <a:noFill/>
            <a:miter lim="800000"/>
            <a:headEnd/>
            <a:tailEnd/>
          </a:ln>
        </p:spPr>
        <p:txBody>
          <a:bodyPr>
            <a:prstTxWarp prst="textNoShape">
              <a:avLst/>
            </a:prstTxWarp>
            <a:spAutoFit/>
          </a:bodyPr>
          <a:lstStyle/>
          <a:p>
            <a:pPr eaLnBrk="1" hangingPunct="1"/>
            <a:r>
              <a:rPr lang="en-US" sz="1800"/>
              <a:t>See, </a:t>
            </a:r>
            <a:r>
              <a:rPr lang="en-US" sz="1800" i="1"/>
              <a:t>Modern compiler implementation in Java</a:t>
            </a:r>
            <a:r>
              <a:rPr lang="en-US" sz="1800"/>
              <a:t> (Second edition), chapters 7-8.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17411"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1741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 Sequence</a:t>
            </a:r>
          </a:p>
        </p:txBody>
      </p:sp>
      <p:sp>
        <p:nvSpPr>
          <p:cNvPr id="17414"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4EC368A2-5CC4-624C-92E5-5FBE49CC0868}" type="slidenum">
              <a:rPr lang="de-CH" sz="1200">
                <a:solidFill>
                  <a:srgbClr val="A7A7A7"/>
                </a:solidFill>
              </a:rPr>
              <a:pPr algn="r"/>
              <a:t>20</a:t>
            </a:fld>
            <a:endParaRPr lang="de-CH" sz="1400">
              <a:solidFill>
                <a:srgbClr val="7E7E7E"/>
              </a:solidFill>
              <a:latin typeface="Times" charset="0"/>
            </a:endParaRPr>
          </a:p>
        </p:txBody>
      </p:sp>
      <p:sp>
        <p:nvSpPr>
          <p:cNvPr id="17415" name="TextBox 6"/>
          <p:cNvSpPr txBox="1">
            <a:spLocks noChangeArrowheads="1"/>
          </p:cNvSpPr>
          <p:nvPr/>
        </p:nvSpPr>
        <p:spPr bwMode="auto">
          <a:xfrm>
            <a:off x="2274887" y="3733800"/>
            <a:ext cx="1565275" cy="1474788"/>
          </a:xfrm>
          <a:prstGeom prst="rect">
            <a:avLst/>
          </a:prstGeom>
          <a:solidFill>
            <a:schemeClr val="accent1"/>
          </a:solidFill>
          <a:ln w="9525">
            <a:solidFill>
              <a:schemeClr val="tx1"/>
            </a:solidFill>
            <a:miter lim="800000"/>
            <a:headEnd/>
            <a:tailEnd/>
          </a:ln>
        </p:spPr>
        <p:txBody>
          <a:bodyPr wrap="none">
            <a:prstTxWarp prst="textNoShape">
              <a:avLst/>
            </a:prstTxWarp>
            <a:spAutoFit/>
          </a:bodyPr>
          <a:lstStyle/>
          <a:p>
            <a:pPr defTabSz="355600"/>
            <a:r>
              <a:rPr lang="en-US" sz="1800">
                <a:latin typeface="Courier" charset="0"/>
                <a:ea typeface="Courier" charset="0"/>
                <a:cs typeface="Courier" charset="0"/>
              </a:rPr>
              <a:t>a := b + c</a:t>
            </a:r>
          </a:p>
          <a:p>
            <a:pPr defTabSz="355600"/>
            <a:r>
              <a:rPr lang="en-US" sz="1800">
                <a:latin typeface="Courier" charset="0"/>
                <a:ea typeface="Courier" charset="0"/>
                <a:cs typeface="Courier" charset="0"/>
              </a:rPr>
              <a:t>b := c + 1</a:t>
            </a:r>
          </a:p>
          <a:p>
            <a:pPr defTabSz="355600"/>
            <a:r>
              <a:rPr lang="en-US" sz="1800">
                <a:latin typeface="Courier" charset="0"/>
                <a:ea typeface="Courier" charset="0"/>
                <a:cs typeface="Courier" charset="0"/>
              </a:rPr>
              <a:t>d := b + c</a:t>
            </a:r>
          </a:p>
          <a:p>
            <a:pPr defTabSz="355600"/>
            <a:r>
              <a:rPr lang="en-US" sz="1800">
                <a:latin typeface="Courier" charset="0"/>
                <a:ea typeface="Courier" charset="0"/>
                <a:cs typeface="Courier" charset="0"/>
              </a:rPr>
              <a:t>a := a + 1</a:t>
            </a:r>
          </a:p>
          <a:p>
            <a:pPr defTabSz="355600"/>
            <a:r>
              <a:rPr lang="en-US" sz="1800">
                <a:latin typeface="Courier" charset="0"/>
                <a:ea typeface="Courier" charset="0"/>
                <a:cs typeface="Courier" charset="0"/>
              </a:rPr>
              <a:t>e := a + b</a:t>
            </a:r>
          </a:p>
        </p:txBody>
      </p:sp>
      <p:sp>
        <p:nvSpPr>
          <p:cNvPr id="17416" name="TextBox 6"/>
          <p:cNvSpPr txBox="1">
            <a:spLocks noChangeArrowheads="1"/>
          </p:cNvSpPr>
          <p:nvPr/>
        </p:nvSpPr>
        <p:spPr bwMode="auto">
          <a:xfrm>
            <a:off x="5246687" y="3733800"/>
            <a:ext cx="1839913" cy="1474788"/>
          </a:xfrm>
          <a:prstGeom prst="rect">
            <a:avLst/>
          </a:prstGeom>
          <a:solidFill>
            <a:schemeClr val="accent1"/>
          </a:solidFill>
          <a:ln w="9525">
            <a:solidFill>
              <a:schemeClr val="tx1"/>
            </a:solidFill>
            <a:miter lim="800000"/>
            <a:headEnd/>
            <a:tailEnd/>
          </a:ln>
        </p:spPr>
        <p:txBody>
          <a:bodyPr wrap="none">
            <a:prstTxWarp prst="textNoShape">
              <a:avLst/>
            </a:prstTxWarp>
            <a:spAutoFit/>
          </a:bodyPr>
          <a:lstStyle/>
          <a:p>
            <a:pPr defTabSz="355600"/>
            <a:r>
              <a:rPr lang="en-US" sz="1800">
                <a:latin typeface="Courier" charset="0"/>
                <a:ea typeface="Courier" charset="0"/>
                <a:cs typeface="Courier" charset="0"/>
              </a:rPr>
              <a:t>a</a:t>
            </a:r>
            <a:r>
              <a:rPr lang="en-US" sz="1800" baseline="-25000">
                <a:latin typeface="Courier" charset="0"/>
                <a:ea typeface="Courier" charset="0"/>
                <a:cs typeface="Courier" charset="0"/>
              </a:rPr>
              <a:t>1</a:t>
            </a:r>
            <a:r>
              <a:rPr lang="en-US" sz="1800">
                <a:latin typeface="Courier" charset="0"/>
                <a:ea typeface="Courier" charset="0"/>
                <a:cs typeface="Courier" charset="0"/>
              </a:rPr>
              <a:t> := b</a:t>
            </a:r>
            <a:r>
              <a:rPr lang="en-US" sz="1800" baseline="-25000">
                <a:latin typeface="Courier" charset="0"/>
                <a:ea typeface="Courier" charset="0"/>
                <a:cs typeface="Courier" charset="0"/>
              </a:rPr>
              <a:t>1</a:t>
            </a:r>
            <a:r>
              <a:rPr lang="en-US" sz="1800">
                <a:latin typeface="Courier" charset="0"/>
                <a:ea typeface="Courier" charset="0"/>
                <a:cs typeface="Courier" charset="0"/>
              </a:rPr>
              <a:t> + c</a:t>
            </a:r>
            <a:r>
              <a:rPr lang="en-US" sz="1800" baseline="-25000">
                <a:latin typeface="Courier" charset="0"/>
                <a:ea typeface="Courier" charset="0"/>
                <a:cs typeface="Courier" charset="0"/>
              </a:rPr>
              <a:t>1</a:t>
            </a:r>
            <a:endParaRPr lang="en-US" sz="1800">
              <a:latin typeface="Courier" charset="0"/>
              <a:ea typeface="Courier" charset="0"/>
              <a:cs typeface="Courier" charset="0"/>
            </a:endParaRPr>
          </a:p>
          <a:p>
            <a:pPr defTabSz="355600"/>
            <a:r>
              <a:rPr lang="en-US" sz="1800">
                <a:latin typeface="Courier" charset="0"/>
                <a:ea typeface="Courier" charset="0"/>
                <a:cs typeface="Courier" charset="0"/>
              </a:rPr>
              <a:t>b</a:t>
            </a:r>
            <a:r>
              <a:rPr lang="en-US" sz="1800" baseline="-25000">
                <a:latin typeface="Courier" charset="0"/>
                <a:ea typeface="Courier" charset="0"/>
                <a:cs typeface="Courier" charset="0"/>
              </a:rPr>
              <a:t>2</a:t>
            </a:r>
            <a:r>
              <a:rPr lang="en-US" sz="1800">
                <a:latin typeface="Courier" charset="0"/>
                <a:ea typeface="Courier" charset="0"/>
                <a:cs typeface="Courier" charset="0"/>
              </a:rPr>
              <a:t> := c</a:t>
            </a:r>
            <a:r>
              <a:rPr lang="en-US" sz="1800" baseline="-25000">
                <a:latin typeface="Courier" charset="0"/>
                <a:ea typeface="Courier" charset="0"/>
                <a:cs typeface="Courier" charset="0"/>
              </a:rPr>
              <a:t>1</a:t>
            </a:r>
            <a:r>
              <a:rPr lang="en-US" sz="1800">
                <a:latin typeface="Courier" charset="0"/>
                <a:ea typeface="Courier" charset="0"/>
                <a:cs typeface="Courier" charset="0"/>
              </a:rPr>
              <a:t> + 1</a:t>
            </a:r>
          </a:p>
          <a:p>
            <a:pPr defTabSz="355600"/>
            <a:r>
              <a:rPr lang="en-US" sz="1800">
                <a:latin typeface="Courier" charset="0"/>
                <a:ea typeface="Courier" charset="0"/>
                <a:cs typeface="Courier" charset="0"/>
              </a:rPr>
              <a:t>d</a:t>
            </a:r>
            <a:r>
              <a:rPr lang="en-US" sz="1800" baseline="-25000">
                <a:latin typeface="Courier" charset="0"/>
                <a:ea typeface="Courier" charset="0"/>
                <a:cs typeface="Courier" charset="0"/>
              </a:rPr>
              <a:t>1</a:t>
            </a:r>
            <a:r>
              <a:rPr lang="en-US" sz="1800">
                <a:latin typeface="Courier" charset="0"/>
                <a:ea typeface="Courier" charset="0"/>
                <a:cs typeface="Courier" charset="0"/>
              </a:rPr>
              <a:t> := b</a:t>
            </a:r>
            <a:r>
              <a:rPr lang="en-US" sz="1800" baseline="-25000">
                <a:latin typeface="Courier" charset="0"/>
                <a:ea typeface="Courier" charset="0"/>
                <a:cs typeface="Courier" charset="0"/>
              </a:rPr>
              <a:t>2</a:t>
            </a:r>
            <a:r>
              <a:rPr lang="en-US" sz="1800">
                <a:latin typeface="Courier" charset="0"/>
                <a:ea typeface="Courier" charset="0"/>
                <a:cs typeface="Courier" charset="0"/>
              </a:rPr>
              <a:t> + c</a:t>
            </a:r>
            <a:r>
              <a:rPr lang="en-US" sz="1800" baseline="-25000">
                <a:latin typeface="Courier" charset="0"/>
                <a:ea typeface="Courier" charset="0"/>
                <a:cs typeface="Courier" charset="0"/>
              </a:rPr>
              <a:t>1</a:t>
            </a:r>
            <a:endParaRPr lang="en-US" sz="1800">
              <a:latin typeface="Courier" charset="0"/>
              <a:ea typeface="Courier" charset="0"/>
              <a:cs typeface="Courier" charset="0"/>
            </a:endParaRPr>
          </a:p>
          <a:p>
            <a:pPr defTabSz="355600"/>
            <a:r>
              <a:rPr lang="en-US" sz="1800">
                <a:latin typeface="Courier" charset="0"/>
                <a:ea typeface="Courier" charset="0"/>
                <a:cs typeface="Courier" charset="0"/>
              </a:rPr>
              <a:t>a</a:t>
            </a:r>
            <a:r>
              <a:rPr lang="en-US" sz="1800" baseline="-25000">
                <a:latin typeface="Courier" charset="0"/>
                <a:ea typeface="Courier" charset="0"/>
                <a:cs typeface="Courier" charset="0"/>
              </a:rPr>
              <a:t>2</a:t>
            </a:r>
            <a:r>
              <a:rPr lang="en-US" sz="1800">
                <a:latin typeface="Courier" charset="0"/>
                <a:ea typeface="Courier" charset="0"/>
                <a:cs typeface="Courier" charset="0"/>
              </a:rPr>
              <a:t> := a</a:t>
            </a:r>
            <a:r>
              <a:rPr lang="en-US" sz="1800" baseline="-25000">
                <a:latin typeface="Courier" charset="0"/>
                <a:ea typeface="Courier" charset="0"/>
                <a:cs typeface="Courier" charset="0"/>
              </a:rPr>
              <a:t>1</a:t>
            </a:r>
            <a:r>
              <a:rPr lang="en-US" sz="1800">
                <a:latin typeface="Courier" charset="0"/>
                <a:ea typeface="Courier" charset="0"/>
                <a:cs typeface="Courier" charset="0"/>
              </a:rPr>
              <a:t> + 1</a:t>
            </a:r>
          </a:p>
          <a:p>
            <a:pPr defTabSz="355600"/>
            <a:r>
              <a:rPr lang="en-US" sz="1800">
                <a:latin typeface="Courier" charset="0"/>
                <a:ea typeface="Courier" charset="0"/>
                <a:cs typeface="Courier" charset="0"/>
              </a:rPr>
              <a:t>e</a:t>
            </a:r>
            <a:r>
              <a:rPr lang="en-US" sz="1800" baseline="-25000">
                <a:latin typeface="Courier" charset="0"/>
                <a:ea typeface="Courier" charset="0"/>
                <a:cs typeface="Courier" charset="0"/>
              </a:rPr>
              <a:t>1</a:t>
            </a:r>
            <a:r>
              <a:rPr lang="en-US" sz="1800">
                <a:latin typeface="Courier" charset="0"/>
                <a:ea typeface="Courier" charset="0"/>
                <a:cs typeface="Courier" charset="0"/>
              </a:rPr>
              <a:t> := a</a:t>
            </a:r>
            <a:r>
              <a:rPr lang="en-US" sz="1800" baseline="-25000">
                <a:latin typeface="Courier" charset="0"/>
                <a:ea typeface="Courier" charset="0"/>
                <a:cs typeface="Courier" charset="0"/>
              </a:rPr>
              <a:t>2</a:t>
            </a:r>
            <a:r>
              <a:rPr lang="en-US" sz="1800">
                <a:latin typeface="Courier" charset="0"/>
                <a:ea typeface="Courier" charset="0"/>
                <a:cs typeface="Courier" charset="0"/>
              </a:rPr>
              <a:t> + b</a:t>
            </a:r>
            <a:r>
              <a:rPr lang="en-US" sz="1800" baseline="-25000">
                <a:latin typeface="Courier" charset="0"/>
                <a:ea typeface="Courier" charset="0"/>
                <a:cs typeface="Courier" charset="0"/>
              </a:rPr>
              <a:t>2</a:t>
            </a:r>
            <a:endParaRPr lang="en-US" sz="1800">
              <a:latin typeface="Courier" charset="0"/>
              <a:ea typeface="Courier" charset="0"/>
              <a:cs typeface="Courier" charset="0"/>
            </a:endParaRPr>
          </a:p>
        </p:txBody>
      </p:sp>
      <p:sp>
        <p:nvSpPr>
          <p:cNvPr id="17417" name="Rectangle 12"/>
          <p:cNvSpPr>
            <a:spLocks noChangeArrowheads="1"/>
          </p:cNvSpPr>
          <p:nvPr/>
        </p:nvSpPr>
        <p:spPr bwMode="auto">
          <a:xfrm>
            <a:off x="2427287" y="3124200"/>
            <a:ext cx="1235075" cy="457200"/>
          </a:xfrm>
          <a:prstGeom prst="rect">
            <a:avLst/>
          </a:prstGeom>
          <a:noFill/>
          <a:ln w="9525">
            <a:noFill/>
            <a:miter lim="800000"/>
            <a:headEnd/>
            <a:tailEnd/>
          </a:ln>
        </p:spPr>
        <p:txBody>
          <a:bodyPr wrap="none">
            <a:prstTxWarp prst="textNoShape">
              <a:avLst/>
            </a:prstTxWarp>
            <a:spAutoFit/>
          </a:bodyPr>
          <a:lstStyle/>
          <a:p>
            <a:r>
              <a:rPr lang="en-US"/>
              <a:t>Original</a:t>
            </a:r>
          </a:p>
        </p:txBody>
      </p:sp>
      <p:sp>
        <p:nvSpPr>
          <p:cNvPr id="17418" name="Rectangle 13"/>
          <p:cNvSpPr>
            <a:spLocks noChangeArrowheads="1"/>
          </p:cNvSpPr>
          <p:nvPr/>
        </p:nvSpPr>
        <p:spPr bwMode="auto">
          <a:xfrm>
            <a:off x="5703887" y="3048000"/>
            <a:ext cx="793750" cy="457200"/>
          </a:xfrm>
          <a:prstGeom prst="rect">
            <a:avLst/>
          </a:prstGeom>
          <a:noFill/>
          <a:ln w="9525">
            <a:noFill/>
            <a:miter lim="800000"/>
            <a:headEnd/>
            <a:tailEnd/>
          </a:ln>
        </p:spPr>
        <p:txBody>
          <a:bodyPr wrap="none">
            <a:prstTxWarp prst="textNoShape">
              <a:avLst/>
            </a:prstTxWarp>
            <a:spAutoFit/>
          </a:bodyPr>
          <a:lstStyle/>
          <a:p>
            <a:r>
              <a:rPr lang="en-US"/>
              <a:t>SSA</a:t>
            </a:r>
          </a:p>
        </p:txBody>
      </p:sp>
      <p:sp>
        <p:nvSpPr>
          <p:cNvPr id="11" name="Rectangle 10"/>
          <p:cNvSpPr/>
          <p:nvPr/>
        </p:nvSpPr>
        <p:spPr>
          <a:xfrm>
            <a:off x="1981200" y="1828800"/>
            <a:ext cx="5181600" cy="461665"/>
          </a:xfrm>
          <a:prstGeom prst="rect">
            <a:avLst/>
          </a:prstGeom>
        </p:spPr>
        <p:txBody>
          <a:bodyPr wrap="square">
            <a:spAutoFit/>
          </a:bodyPr>
          <a:lstStyle/>
          <a:p>
            <a:pPr eaLnBrk="1" hangingPunct="1"/>
            <a:r>
              <a:rPr lang="en-US" i="1" dirty="0" smtClean="0">
                <a:ea typeface="ＭＳ Ｐゴシック" charset="-128"/>
                <a:cs typeface="ＭＳ Ｐゴシック" charset="-128"/>
              </a:rPr>
              <a:t>Easy to do for sequential programs: </a:t>
            </a:r>
            <a:endParaRPr lang="en-US" i="1"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19459"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1946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 Condition</a:t>
            </a:r>
          </a:p>
        </p:txBody>
      </p:sp>
      <p:sp>
        <p:nvSpPr>
          <p:cNvPr id="19462"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EDF7FDA1-F216-7A4C-AF4A-B31A385B750F}" type="slidenum">
              <a:rPr lang="de-CH" sz="1200">
                <a:solidFill>
                  <a:srgbClr val="A7A7A7"/>
                </a:solidFill>
              </a:rPr>
              <a:pPr algn="r"/>
              <a:t>21</a:t>
            </a:fld>
            <a:endParaRPr lang="de-CH" sz="1400">
              <a:solidFill>
                <a:srgbClr val="7E7E7E"/>
              </a:solidFill>
              <a:latin typeface="Times" charset="0"/>
            </a:endParaRPr>
          </a:p>
        </p:txBody>
      </p:sp>
      <p:sp>
        <p:nvSpPr>
          <p:cNvPr id="19463" name="TextBox 6"/>
          <p:cNvSpPr txBox="1">
            <a:spLocks noChangeArrowheads="1"/>
          </p:cNvSpPr>
          <p:nvPr/>
        </p:nvSpPr>
        <p:spPr bwMode="auto">
          <a:xfrm>
            <a:off x="1828800" y="3200400"/>
            <a:ext cx="1976438" cy="2482850"/>
          </a:xfrm>
          <a:prstGeom prst="rect">
            <a:avLst/>
          </a:prstGeom>
          <a:solidFill>
            <a:schemeClr val="accent1"/>
          </a:solidFill>
          <a:ln w="9525">
            <a:solidFill>
              <a:schemeClr val="tx1"/>
            </a:solidFill>
            <a:miter lim="800000"/>
            <a:headEnd/>
            <a:tailEnd/>
          </a:ln>
        </p:spPr>
        <p:txBody>
          <a:bodyPr wrap="none">
            <a:prstTxWarp prst="textNoShape">
              <a:avLst/>
            </a:prstTxWarp>
            <a:spAutoFit/>
          </a:bodyPr>
          <a:lstStyle/>
          <a:p>
            <a:pPr defTabSz="355600"/>
            <a:r>
              <a:rPr lang="en-US" sz="2600">
                <a:latin typeface="Courier" charset="0"/>
                <a:ea typeface="Courier" charset="0"/>
                <a:cs typeface="Courier" charset="0"/>
              </a:rPr>
              <a:t>if B then</a:t>
            </a:r>
          </a:p>
          <a:p>
            <a:pPr defTabSz="355600"/>
            <a:r>
              <a:rPr lang="en-US" sz="2600">
                <a:latin typeface="Courier" charset="0"/>
                <a:ea typeface="Courier" charset="0"/>
                <a:cs typeface="Courier" charset="0"/>
              </a:rPr>
              <a:t>	a := b</a:t>
            </a:r>
          </a:p>
          <a:p>
            <a:pPr defTabSz="355600"/>
            <a:r>
              <a:rPr lang="en-US" sz="2600">
                <a:latin typeface="Courier" charset="0"/>
                <a:ea typeface="Courier" charset="0"/>
                <a:cs typeface="Courier" charset="0"/>
              </a:rPr>
              <a:t>else</a:t>
            </a:r>
          </a:p>
          <a:p>
            <a:pPr defTabSz="355600"/>
            <a:r>
              <a:rPr lang="en-US" sz="2600">
                <a:latin typeface="Courier" charset="0"/>
                <a:ea typeface="Courier" charset="0"/>
                <a:cs typeface="Courier" charset="0"/>
              </a:rPr>
              <a:t>	a := c</a:t>
            </a:r>
          </a:p>
          <a:p>
            <a:pPr defTabSz="355600"/>
            <a:r>
              <a:rPr lang="en-US" sz="2600">
                <a:latin typeface="Courier" charset="0"/>
                <a:ea typeface="Courier" charset="0"/>
                <a:cs typeface="Courier" charset="0"/>
              </a:rPr>
              <a:t>end</a:t>
            </a:r>
          </a:p>
          <a:p>
            <a:pPr defTabSz="355600"/>
            <a:r>
              <a:rPr lang="en-US" sz="2600">
                <a:latin typeface="Courier" charset="0"/>
                <a:ea typeface="Courier" charset="0"/>
                <a:cs typeface="Courier" charset="0"/>
              </a:rPr>
              <a:t>	… a …</a:t>
            </a:r>
          </a:p>
        </p:txBody>
      </p:sp>
      <p:sp>
        <p:nvSpPr>
          <p:cNvPr id="19464" name="TextBox 6"/>
          <p:cNvSpPr txBox="1">
            <a:spLocks noChangeArrowheads="1"/>
          </p:cNvSpPr>
          <p:nvPr/>
        </p:nvSpPr>
        <p:spPr bwMode="auto">
          <a:xfrm>
            <a:off x="5029200" y="3276600"/>
            <a:ext cx="1976438" cy="2879725"/>
          </a:xfrm>
          <a:prstGeom prst="rect">
            <a:avLst/>
          </a:prstGeom>
          <a:solidFill>
            <a:schemeClr val="accent1"/>
          </a:solidFill>
          <a:ln w="9525">
            <a:solidFill>
              <a:schemeClr val="tx1"/>
            </a:solidFill>
            <a:miter lim="800000"/>
            <a:headEnd/>
            <a:tailEnd/>
          </a:ln>
        </p:spPr>
        <p:txBody>
          <a:bodyPr wrap="none">
            <a:prstTxWarp prst="textNoShape">
              <a:avLst/>
            </a:prstTxWarp>
            <a:spAutoFit/>
          </a:bodyPr>
          <a:lstStyle/>
          <a:p>
            <a:pPr defTabSz="355600"/>
            <a:r>
              <a:rPr lang="en-US" sz="2600">
                <a:latin typeface="Courier" charset="0"/>
                <a:ea typeface="Courier" charset="0"/>
                <a:cs typeface="Courier" charset="0"/>
              </a:rPr>
              <a:t>if B then</a:t>
            </a:r>
          </a:p>
          <a:p>
            <a:pPr defTabSz="355600"/>
            <a:r>
              <a:rPr lang="en-US" sz="2600">
                <a:latin typeface="Courier" charset="0"/>
                <a:ea typeface="Courier" charset="0"/>
                <a:cs typeface="Courier" charset="0"/>
              </a:rPr>
              <a:t>	a</a:t>
            </a:r>
            <a:r>
              <a:rPr lang="en-US" sz="2600" baseline="-25000">
                <a:latin typeface="Courier" charset="0"/>
                <a:ea typeface="Courier" charset="0"/>
                <a:cs typeface="Courier" charset="0"/>
              </a:rPr>
              <a:t>1</a:t>
            </a:r>
            <a:r>
              <a:rPr lang="en-US" sz="2600">
                <a:latin typeface="Courier" charset="0"/>
                <a:ea typeface="Courier" charset="0"/>
                <a:cs typeface="Courier" charset="0"/>
              </a:rPr>
              <a:t> := b</a:t>
            </a:r>
          </a:p>
          <a:p>
            <a:pPr defTabSz="355600"/>
            <a:r>
              <a:rPr lang="en-US" sz="2600">
                <a:latin typeface="Courier" charset="0"/>
                <a:ea typeface="Courier" charset="0"/>
                <a:cs typeface="Courier" charset="0"/>
              </a:rPr>
              <a:t>else</a:t>
            </a:r>
          </a:p>
          <a:p>
            <a:pPr defTabSz="355600"/>
            <a:r>
              <a:rPr lang="en-US" sz="2600">
                <a:latin typeface="Courier" charset="0"/>
                <a:ea typeface="Courier" charset="0"/>
                <a:cs typeface="Courier" charset="0"/>
              </a:rPr>
              <a:t>	a</a:t>
            </a:r>
            <a:r>
              <a:rPr lang="en-US" sz="2600" baseline="-25000">
                <a:latin typeface="Courier" charset="0"/>
                <a:ea typeface="Courier" charset="0"/>
                <a:cs typeface="Courier" charset="0"/>
              </a:rPr>
              <a:t>2</a:t>
            </a:r>
            <a:r>
              <a:rPr lang="en-US" sz="2600">
                <a:latin typeface="Courier" charset="0"/>
                <a:ea typeface="Courier" charset="0"/>
                <a:cs typeface="Courier" charset="0"/>
              </a:rPr>
              <a:t> := c</a:t>
            </a:r>
          </a:p>
          <a:p>
            <a:pPr defTabSz="355600"/>
            <a:r>
              <a:rPr lang="en-US" sz="2600">
                <a:latin typeface="Courier" charset="0"/>
                <a:ea typeface="Courier" charset="0"/>
                <a:cs typeface="Courier" charset="0"/>
              </a:rPr>
              <a:t>End</a:t>
            </a:r>
          </a:p>
          <a:p>
            <a:pPr defTabSz="355600"/>
            <a:endParaRPr lang="en-US" sz="2600">
              <a:latin typeface="Courier" charset="0"/>
              <a:ea typeface="Courier" charset="0"/>
              <a:cs typeface="Courier" charset="0"/>
            </a:endParaRPr>
          </a:p>
          <a:p>
            <a:pPr defTabSz="355600"/>
            <a:r>
              <a:rPr lang="en-US" sz="2600">
                <a:latin typeface="Courier" charset="0"/>
                <a:ea typeface="Courier" charset="0"/>
                <a:cs typeface="Courier" charset="0"/>
              </a:rPr>
              <a:t>	… a? …</a:t>
            </a:r>
          </a:p>
        </p:txBody>
      </p:sp>
      <p:sp>
        <p:nvSpPr>
          <p:cNvPr id="19465" name="Rectangle 13"/>
          <p:cNvSpPr>
            <a:spLocks noChangeArrowheads="1"/>
          </p:cNvSpPr>
          <p:nvPr/>
        </p:nvSpPr>
        <p:spPr bwMode="auto">
          <a:xfrm>
            <a:off x="2133600" y="2590800"/>
            <a:ext cx="1235075" cy="457200"/>
          </a:xfrm>
          <a:prstGeom prst="rect">
            <a:avLst/>
          </a:prstGeom>
          <a:noFill/>
          <a:ln w="9525">
            <a:noFill/>
            <a:miter lim="800000"/>
            <a:headEnd/>
            <a:tailEnd/>
          </a:ln>
        </p:spPr>
        <p:txBody>
          <a:bodyPr wrap="none">
            <a:prstTxWarp prst="textNoShape">
              <a:avLst/>
            </a:prstTxWarp>
            <a:spAutoFit/>
          </a:bodyPr>
          <a:lstStyle/>
          <a:p>
            <a:r>
              <a:rPr lang="en-US"/>
              <a:t>Original</a:t>
            </a:r>
          </a:p>
        </p:txBody>
      </p:sp>
      <p:sp>
        <p:nvSpPr>
          <p:cNvPr id="19466" name="Rectangle 14"/>
          <p:cNvSpPr>
            <a:spLocks noChangeArrowheads="1"/>
          </p:cNvSpPr>
          <p:nvPr/>
        </p:nvSpPr>
        <p:spPr bwMode="auto">
          <a:xfrm>
            <a:off x="5562600" y="2667000"/>
            <a:ext cx="793750" cy="457200"/>
          </a:xfrm>
          <a:prstGeom prst="rect">
            <a:avLst/>
          </a:prstGeom>
          <a:noFill/>
          <a:ln w="9525">
            <a:noFill/>
            <a:miter lim="800000"/>
            <a:headEnd/>
            <a:tailEnd/>
          </a:ln>
        </p:spPr>
        <p:txBody>
          <a:bodyPr wrap="none">
            <a:prstTxWarp prst="textNoShape">
              <a:avLst/>
            </a:prstTxWarp>
            <a:spAutoFit/>
          </a:bodyPr>
          <a:lstStyle/>
          <a:p>
            <a:r>
              <a:rPr lang="en-US"/>
              <a:t>SSA</a:t>
            </a:r>
          </a:p>
        </p:txBody>
      </p:sp>
      <p:sp>
        <p:nvSpPr>
          <p:cNvPr id="11" name="Rectangle 10"/>
          <p:cNvSpPr/>
          <p:nvPr/>
        </p:nvSpPr>
        <p:spPr>
          <a:xfrm>
            <a:off x="1295400" y="1828800"/>
            <a:ext cx="6629400" cy="461665"/>
          </a:xfrm>
          <a:prstGeom prst="rect">
            <a:avLst/>
          </a:prstGeom>
        </p:spPr>
        <p:txBody>
          <a:bodyPr wrap="square">
            <a:spAutoFit/>
          </a:bodyPr>
          <a:lstStyle/>
          <a:p>
            <a:pPr eaLnBrk="1" hangingPunct="1"/>
            <a:r>
              <a:rPr lang="en-US" i="1" dirty="0" smtClean="0">
                <a:ea typeface="ＭＳ Ｐゴシック" charset="-128"/>
                <a:cs typeface="ＭＳ Ｐゴシック" charset="-128"/>
              </a:rPr>
              <a:t>Conditions: what to do on control-flow merge?</a:t>
            </a:r>
            <a:endParaRPr lang="en-US" i="1"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19459"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19460"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Solution: </a:t>
            </a:r>
            <a:r>
              <a:rPr lang="en-US" dirty="0" err="1" smtClean="0">
                <a:ea typeface="ＭＳ Ｐゴシック" charset="-128"/>
                <a:cs typeface="ＭＳ Ｐゴシック" charset="-128"/>
                <a:sym typeface="Symbol" charset="2"/>
              </a:rPr>
              <a:t></a:t>
            </a:r>
            <a:r>
              <a:rPr lang="en-US" dirty="0" smtClean="0">
                <a:ea typeface="ＭＳ Ｐゴシック" charset="-128"/>
                <a:cs typeface="ＭＳ Ｐゴシック" charset="-128"/>
                <a:sym typeface="Symbol" charset="2"/>
              </a:rPr>
              <a:t>-Function</a:t>
            </a:r>
            <a:endParaRPr lang="en-US" dirty="0">
              <a:ea typeface="ＭＳ Ｐゴシック" charset="-128"/>
              <a:cs typeface="ＭＳ Ｐゴシック" charset="-128"/>
            </a:endParaRPr>
          </a:p>
        </p:txBody>
      </p:sp>
      <p:sp>
        <p:nvSpPr>
          <p:cNvPr id="19462"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EDF7FDA1-F216-7A4C-AF4A-B31A385B750F}" type="slidenum">
              <a:rPr lang="de-CH" sz="1200">
                <a:solidFill>
                  <a:srgbClr val="A7A7A7"/>
                </a:solidFill>
              </a:rPr>
              <a:pPr algn="r"/>
              <a:t>22</a:t>
            </a:fld>
            <a:endParaRPr lang="de-CH" sz="1400">
              <a:solidFill>
                <a:srgbClr val="7E7E7E"/>
              </a:solidFill>
              <a:latin typeface="Times" charset="0"/>
            </a:endParaRPr>
          </a:p>
        </p:txBody>
      </p:sp>
      <p:sp>
        <p:nvSpPr>
          <p:cNvPr id="19463" name="TextBox 6"/>
          <p:cNvSpPr txBox="1">
            <a:spLocks noChangeArrowheads="1"/>
          </p:cNvSpPr>
          <p:nvPr/>
        </p:nvSpPr>
        <p:spPr bwMode="auto">
          <a:xfrm>
            <a:off x="1828800" y="3200400"/>
            <a:ext cx="1976438" cy="2482850"/>
          </a:xfrm>
          <a:prstGeom prst="rect">
            <a:avLst/>
          </a:prstGeom>
          <a:solidFill>
            <a:schemeClr val="accent1"/>
          </a:solidFill>
          <a:ln w="9525">
            <a:solidFill>
              <a:schemeClr val="tx1"/>
            </a:solidFill>
            <a:miter lim="800000"/>
            <a:headEnd/>
            <a:tailEnd/>
          </a:ln>
        </p:spPr>
        <p:txBody>
          <a:bodyPr wrap="none">
            <a:prstTxWarp prst="textNoShape">
              <a:avLst/>
            </a:prstTxWarp>
            <a:spAutoFit/>
          </a:bodyPr>
          <a:lstStyle/>
          <a:p>
            <a:pPr defTabSz="355600"/>
            <a:r>
              <a:rPr lang="en-US" sz="2600">
                <a:latin typeface="Courier" charset="0"/>
                <a:ea typeface="Courier" charset="0"/>
                <a:cs typeface="Courier" charset="0"/>
              </a:rPr>
              <a:t>if B then</a:t>
            </a:r>
          </a:p>
          <a:p>
            <a:pPr defTabSz="355600"/>
            <a:r>
              <a:rPr lang="en-US" sz="2600">
                <a:latin typeface="Courier" charset="0"/>
                <a:ea typeface="Courier" charset="0"/>
                <a:cs typeface="Courier" charset="0"/>
              </a:rPr>
              <a:t>	a := b</a:t>
            </a:r>
          </a:p>
          <a:p>
            <a:pPr defTabSz="355600"/>
            <a:r>
              <a:rPr lang="en-US" sz="2600">
                <a:latin typeface="Courier" charset="0"/>
                <a:ea typeface="Courier" charset="0"/>
                <a:cs typeface="Courier" charset="0"/>
              </a:rPr>
              <a:t>else</a:t>
            </a:r>
          </a:p>
          <a:p>
            <a:pPr defTabSz="355600"/>
            <a:r>
              <a:rPr lang="en-US" sz="2600">
                <a:latin typeface="Courier" charset="0"/>
                <a:ea typeface="Courier" charset="0"/>
                <a:cs typeface="Courier" charset="0"/>
              </a:rPr>
              <a:t>	a := c</a:t>
            </a:r>
          </a:p>
          <a:p>
            <a:pPr defTabSz="355600"/>
            <a:r>
              <a:rPr lang="en-US" sz="2600">
                <a:latin typeface="Courier" charset="0"/>
                <a:ea typeface="Courier" charset="0"/>
                <a:cs typeface="Courier" charset="0"/>
              </a:rPr>
              <a:t>end</a:t>
            </a:r>
          </a:p>
          <a:p>
            <a:pPr defTabSz="355600"/>
            <a:r>
              <a:rPr lang="en-US" sz="2600">
                <a:latin typeface="Courier" charset="0"/>
                <a:ea typeface="Courier" charset="0"/>
                <a:cs typeface="Courier" charset="0"/>
              </a:rPr>
              <a:t>	… a …</a:t>
            </a:r>
          </a:p>
        </p:txBody>
      </p:sp>
      <p:sp>
        <p:nvSpPr>
          <p:cNvPr id="19464" name="TextBox 6"/>
          <p:cNvSpPr txBox="1">
            <a:spLocks noChangeArrowheads="1"/>
          </p:cNvSpPr>
          <p:nvPr/>
        </p:nvSpPr>
        <p:spPr bwMode="auto">
          <a:xfrm>
            <a:off x="5029200" y="3276600"/>
            <a:ext cx="2859752" cy="2923877"/>
          </a:xfrm>
          <a:prstGeom prst="rect">
            <a:avLst/>
          </a:prstGeom>
          <a:solidFill>
            <a:schemeClr val="accent1"/>
          </a:solidFill>
          <a:ln w="9525">
            <a:solidFill>
              <a:schemeClr val="tx1"/>
            </a:solidFill>
            <a:miter lim="800000"/>
            <a:headEnd/>
            <a:tailEnd/>
          </a:ln>
        </p:spPr>
        <p:txBody>
          <a:bodyPr wrap="none">
            <a:prstTxWarp prst="textNoShape">
              <a:avLst/>
            </a:prstTxWarp>
            <a:spAutoFit/>
          </a:bodyPr>
          <a:lstStyle/>
          <a:p>
            <a:pPr defTabSz="355600"/>
            <a:r>
              <a:rPr lang="en-US" sz="2600" dirty="0" smtClean="0">
                <a:latin typeface="Courier" charset="0"/>
                <a:ea typeface="Courier" charset="0"/>
                <a:cs typeface="Courier" charset="0"/>
              </a:rPr>
              <a:t>if B then</a:t>
            </a:r>
          </a:p>
          <a:p>
            <a:pPr defTabSz="355600"/>
            <a:r>
              <a:rPr lang="en-US" sz="2600" dirty="0" smtClean="0">
                <a:latin typeface="Courier" charset="0"/>
                <a:ea typeface="Courier" charset="0"/>
                <a:cs typeface="Courier" charset="0"/>
              </a:rPr>
              <a:t>	a</a:t>
            </a:r>
            <a:r>
              <a:rPr lang="en-US" sz="2600" baseline="-25000" dirty="0" smtClean="0">
                <a:latin typeface="Courier" charset="0"/>
                <a:ea typeface="Courier" charset="0"/>
                <a:cs typeface="Courier" charset="0"/>
              </a:rPr>
              <a:t>1</a:t>
            </a:r>
            <a:r>
              <a:rPr lang="en-US" sz="2600" dirty="0" smtClean="0">
                <a:latin typeface="Courier" charset="0"/>
                <a:ea typeface="Courier" charset="0"/>
                <a:cs typeface="Courier" charset="0"/>
              </a:rPr>
              <a:t> := </a:t>
            </a:r>
            <a:r>
              <a:rPr lang="en-US" sz="2600" dirty="0" err="1" smtClean="0">
                <a:latin typeface="Courier" charset="0"/>
                <a:ea typeface="Courier" charset="0"/>
                <a:cs typeface="Courier" charset="0"/>
              </a:rPr>
              <a:t>b</a:t>
            </a:r>
            <a:endParaRPr lang="en-US" sz="2600" dirty="0" smtClean="0">
              <a:latin typeface="Courier" charset="0"/>
              <a:ea typeface="Courier" charset="0"/>
              <a:cs typeface="Courier" charset="0"/>
            </a:endParaRPr>
          </a:p>
          <a:p>
            <a:pPr defTabSz="355600"/>
            <a:r>
              <a:rPr lang="en-US" sz="2600" dirty="0" smtClean="0">
                <a:latin typeface="Courier" charset="0"/>
                <a:ea typeface="Courier" charset="0"/>
                <a:cs typeface="Courier" charset="0"/>
              </a:rPr>
              <a:t>else</a:t>
            </a:r>
          </a:p>
          <a:p>
            <a:pPr defTabSz="355600"/>
            <a:r>
              <a:rPr lang="en-US" sz="2600" dirty="0" smtClean="0">
                <a:latin typeface="Courier" charset="0"/>
                <a:ea typeface="Courier" charset="0"/>
                <a:cs typeface="Courier" charset="0"/>
              </a:rPr>
              <a:t>	a</a:t>
            </a:r>
            <a:r>
              <a:rPr lang="en-US" sz="2600" baseline="-25000" dirty="0" smtClean="0">
                <a:latin typeface="Courier" charset="0"/>
                <a:ea typeface="Courier" charset="0"/>
                <a:cs typeface="Courier" charset="0"/>
              </a:rPr>
              <a:t>2</a:t>
            </a:r>
            <a:r>
              <a:rPr lang="en-US" sz="2600" dirty="0" smtClean="0">
                <a:latin typeface="Courier" charset="0"/>
                <a:ea typeface="Courier" charset="0"/>
                <a:cs typeface="Courier" charset="0"/>
              </a:rPr>
              <a:t> := </a:t>
            </a:r>
            <a:r>
              <a:rPr lang="en-US" sz="2600" dirty="0" err="1" smtClean="0">
                <a:latin typeface="Courier" charset="0"/>
                <a:ea typeface="Courier" charset="0"/>
                <a:cs typeface="Courier" charset="0"/>
              </a:rPr>
              <a:t>c</a:t>
            </a:r>
            <a:endParaRPr lang="en-US" sz="2600" dirty="0" smtClean="0">
              <a:latin typeface="Courier" charset="0"/>
              <a:ea typeface="Courier" charset="0"/>
              <a:cs typeface="Courier" charset="0"/>
            </a:endParaRPr>
          </a:p>
          <a:p>
            <a:pPr defTabSz="355600"/>
            <a:r>
              <a:rPr lang="en-US" sz="2600" dirty="0" smtClean="0">
                <a:latin typeface="Courier" charset="0"/>
                <a:ea typeface="Courier" charset="0"/>
                <a:cs typeface="Courier" charset="0"/>
              </a:rPr>
              <a:t>End</a:t>
            </a:r>
          </a:p>
          <a:p>
            <a:pPr defTabSz="355600"/>
            <a:r>
              <a:rPr lang="en-US" sz="2600" dirty="0" smtClean="0">
                <a:latin typeface="Courier" charset="0"/>
                <a:ea typeface="Courier" charset="0"/>
                <a:cs typeface="Courier" charset="0"/>
              </a:rPr>
              <a:t>a</a:t>
            </a:r>
            <a:r>
              <a:rPr lang="en-US" sz="2600" baseline="-25000" dirty="0" smtClean="0">
                <a:latin typeface="Courier" charset="0"/>
                <a:ea typeface="Courier" charset="0"/>
                <a:cs typeface="Courier" charset="0"/>
              </a:rPr>
              <a:t>3</a:t>
            </a:r>
            <a:r>
              <a:rPr lang="en-US" sz="2600" dirty="0" smtClean="0">
                <a:latin typeface="Courier" charset="0"/>
                <a:ea typeface="Courier" charset="0"/>
                <a:cs typeface="Courier" charset="0"/>
              </a:rPr>
              <a:t> := </a:t>
            </a:r>
            <a:r>
              <a:rPr lang="en-US" sz="2800" dirty="0" smtClean="0">
                <a:solidFill>
                  <a:srgbClr val="0A017F"/>
                </a:solidFill>
                <a:ea typeface="ＭＳ Ｐゴシック" charset="-128"/>
                <a:cs typeface="ＭＳ Ｐゴシック" charset="-128"/>
                <a:sym typeface="Symbol" charset="2"/>
              </a:rPr>
              <a:t></a:t>
            </a:r>
            <a:r>
              <a:rPr lang="en-US" sz="2600" dirty="0" smtClean="0">
                <a:solidFill>
                  <a:srgbClr val="0A017F"/>
                </a:solidFill>
                <a:latin typeface="Courier" charset="0"/>
                <a:ea typeface="ＭＳ Ｐゴシック" charset="-128"/>
                <a:cs typeface="ＭＳ Ｐゴシック" charset="-128"/>
                <a:sym typeface="Symbol" charset="2"/>
              </a:rPr>
              <a:t>(a</a:t>
            </a:r>
            <a:r>
              <a:rPr lang="en-US" sz="2600" baseline="-25000" dirty="0" smtClean="0">
                <a:solidFill>
                  <a:srgbClr val="0A017F"/>
                </a:solidFill>
                <a:latin typeface="Courier" charset="0"/>
                <a:ea typeface="ＭＳ Ｐゴシック" charset="-128"/>
                <a:cs typeface="ＭＳ Ｐゴシック" charset="-128"/>
                <a:sym typeface="Symbol" charset="2"/>
              </a:rPr>
              <a:t>1</a:t>
            </a:r>
            <a:r>
              <a:rPr lang="en-US" sz="2600" dirty="0" smtClean="0">
                <a:solidFill>
                  <a:srgbClr val="0A017F"/>
                </a:solidFill>
                <a:latin typeface="Courier" charset="0"/>
                <a:ea typeface="ＭＳ Ｐゴシック" charset="-128"/>
                <a:cs typeface="ＭＳ Ｐゴシック" charset="-128"/>
                <a:sym typeface="Symbol" charset="2"/>
              </a:rPr>
              <a:t>,a</a:t>
            </a:r>
            <a:r>
              <a:rPr lang="en-US" sz="2600" baseline="-25000" dirty="0" smtClean="0">
                <a:solidFill>
                  <a:srgbClr val="0A017F"/>
                </a:solidFill>
                <a:latin typeface="Courier" charset="0"/>
                <a:ea typeface="ＭＳ Ｐゴシック" charset="-128"/>
                <a:cs typeface="ＭＳ Ｐゴシック" charset="-128"/>
                <a:sym typeface="Symbol" charset="2"/>
              </a:rPr>
              <a:t>2</a:t>
            </a:r>
            <a:r>
              <a:rPr lang="en-US" sz="2600" dirty="0" smtClean="0">
                <a:solidFill>
                  <a:srgbClr val="0A017F"/>
                </a:solidFill>
                <a:latin typeface="Courier" charset="0"/>
                <a:ea typeface="ＭＳ Ｐゴシック" charset="-128"/>
                <a:cs typeface="ＭＳ Ｐゴシック" charset="-128"/>
                <a:sym typeface="Symbol" charset="2"/>
              </a:rPr>
              <a:t>)</a:t>
            </a:r>
            <a:endParaRPr lang="en-US" sz="2600" dirty="0" smtClean="0">
              <a:latin typeface="Courier" charset="0"/>
              <a:ea typeface="Courier" charset="0"/>
              <a:cs typeface="Courier" charset="0"/>
            </a:endParaRPr>
          </a:p>
          <a:p>
            <a:pPr defTabSz="355600"/>
            <a:r>
              <a:rPr lang="en-US" sz="2600" dirty="0" smtClean="0">
                <a:latin typeface="Courier" charset="0"/>
                <a:ea typeface="Courier" charset="0"/>
                <a:cs typeface="Courier" charset="0"/>
              </a:rPr>
              <a:t>	… a</a:t>
            </a:r>
            <a:r>
              <a:rPr lang="en-US" sz="2600" baseline="-25000" dirty="0" smtClean="0">
                <a:latin typeface="Courier" charset="0"/>
                <a:ea typeface="Courier" charset="0"/>
                <a:cs typeface="Courier" charset="0"/>
              </a:rPr>
              <a:t>3</a:t>
            </a:r>
            <a:r>
              <a:rPr lang="en-US" sz="2600" dirty="0" smtClean="0">
                <a:latin typeface="Courier" charset="0"/>
                <a:ea typeface="Courier" charset="0"/>
                <a:cs typeface="Courier" charset="0"/>
              </a:rPr>
              <a:t> …</a:t>
            </a:r>
            <a:endParaRPr lang="en-US" sz="2600" dirty="0">
              <a:latin typeface="Courier" charset="0"/>
              <a:ea typeface="Courier" charset="0"/>
              <a:cs typeface="Courier" charset="0"/>
            </a:endParaRPr>
          </a:p>
        </p:txBody>
      </p:sp>
      <p:sp>
        <p:nvSpPr>
          <p:cNvPr id="19465" name="Rectangle 13"/>
          <p:cNvSpPr>
            <a:spLocks noChangeArrowheads="1"/>
          </p:cNvSpPr>
          <p:nvPr/>
        </p:nvSpPr>
        <p:spPr bwMode="auto">
          <a:xfrm>
            <a:off x="2133600" y="2590800"/>
            <a:ext cx="1235075" cy="457200"/>
          </a:xfrm>
          <a:prstGeom prst="rect">
            <a:avLst/>
          </a:prstGeom>
          <a:noFill/>
          <a:ln w="9525">
            <a:noFill/>
            <a:miter lim="800000"/>
            <a:headEnd/>
            <a:tailEnd/>
          </a:ln>
        </p:spPr>
        <p:txBody>
          <a:bodyPr wrap="none">
            <a:prstTxWarp prst="textNoShape">
              <a:avLst/>
            </a:prstTxWarp>
            <a:spAutoFit/>
          </a:bodyPr>
          <a:lstStyle/>
          <a:p>
            <a:r>
              <a:rPr lang="en-US"/>
              <a:t>Original</a:t>
            </a:r>
          </a:p>
        </p:txBody>
      </p:sp>
      <p:sp>
        <p:nvSpPr>
          <p:cNvPr id="19466" name="Rectangle 14"/>
          <p:cNvSpPr>
            <a:spLocks noChangeArrowheads="1"/>
          </p:cNvSpPr>
          <p:nvPr/>
        </p:nvSpPr>
        <p:spPr bwMode="auto">
          <a:xfrm>
            <a:off x="5562600" y="2667000"/>
            <a:ext cx="793750" cy="457200"/>
          </a:xfrm>
          <a:prstGeom prst="rect">
            <a:avLst/>
          </a:prstGeom>
          <a:noFill/>
          <a:ln w="9525">
            <a:noFill/>
            <a:miter lim="800000"/>
            <a:headEnd/>
            <a:tailEnd/>
          </a:ln>
        </p:spPr>
        <p:txBody>
          <a:bodyPr wrap="none">
            <a:prstTxWarp prst="textNoShape">
              <a:avLst/>
            </a:prstTxWarp>
            <a:spAutoFit/>
          </a:bodyPr>
          <a:lstStyle/>
          <a:p>
            <a:r>
              <a:rPr lang="en-US"/>
              <a:t>SSA</a:t>
            </a:r>
          </a:p>
        </p:txBody>
      </p:sp>
      <p:sp>
        <p:nvSpPr>
          <p:cNvPr id="11" name="Rectangle 10"/>
          <p:cNvSpPr/>
          <p:nvPr/>
        </p:nvSpPr>
        <p:spPr>
          <a:xfrm>
            <a:off x="1295400" y="1828800"/>
            <a:ext cx="6629400" cy="461665"/>
          </a:xfrm>
          <a:prstGeom prst="rect">
            <a:avLst/>
          </a:prstGeom>
        </p:spPr>
        <p:txBody>
          <a:bodyPr wrap="square">
            <a:spAutoFit/>
          </a:bodyPr>
          <a:lstStyle/>
          <a:p>
            <a:pPr eaLnBrk="1" hangingPunct="1"/>
            <a:r>
              <a:rPr lang="en-US" i="1" dirty="0" smtClean="0">
                <a:ea typeface="ＭＳ Ｐゴシック" charset="-128"/>
                <a:cs typeface="ＭＳ Ｐゴシック" charset="-128"/>
              </a:rPr>
              <a:t>Conditions: what to do on control-flow merge?</a:t>
            </a:r>
            <a:endParaRPr lang="en-US" i="1"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23555"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2355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The </a:t>
            </a:r>
            <a:r>
              <a:rPr lang="en-US">
                <a:ea typeface="ＭＳ Ｐゴシック" charset="-128"/>
                <a:cs typeface="ＭＳ Ｐゴシック" charset="-128"/>
                <a:sym typeface="Symbol" charset="2"/>
              </a:rPr>
              <a:t></a:t>
            </a:r>
            <a:r>
              <a:rPr lang="en-US">
                <a:ea typeface="ＭＳ Ｐゴシック" charset="-128"/>
                <a:cs typeface="ＭＳ Ｐゴシック" charset="-128"/>
              </a:rPr>
              <a:t>-Function</a:t>
            </a:r>
          </a:p>
        </p:txBody>
      </p:sp>
      <p:sp>
        <p:nvSpPr>
          <p:cNvPr id="23557" name="Rectangle 3"/>
          <p:cNvSpPr>
            <a:spLocks noGrp="1" noChangeArrowheads="1"/>
          </p:cNvSpPr>
          <p:nvPr>
            <p:ph idx="1"/>
          </p:nvPr>
        </p:nvSpPr>
        <p:spPr/>
        <p:txBody>
          <a:bodyPr/>
          <a:lstStyle/>
          <a:p>
            <a:pPr eaLnBrk="1" hangingPunct="1"/>
            <a:r>
              <a:rPr lang="en-US" dirty="0" err="1">
                <a:ea typeface="ＭＳ Ｐゴシック" charset="-128"/>
                <a:cs typeface="ＭＳ Ｐゴシック" charset="-128"/>
                <a:sym typeface="Symbol" charset="2"/>
              </a:rPr>
              <a:t></a:t>
            </a:r>
            <a:r>
              <a:rPr lang="en-US" dirty="0">
                <a:ea typeface="ＭＳ Ｐゴシック" charset="-128"/>
                <a:cs typeface="ＭＳ Ｐゴシック" charset="-128"/>
              </a:rPr>
              <a:t>-functions are always at the beginning of a basic block</a:t>
            </a: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Select between values depending on control-flow</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a:t>
            </a:r>
            <a:r>
              <a:rPr lang="en-US" baseline="-25000" dirty="0" smtClean="0">
                <a:ea typeface="ＭＳ Ｐゴシック" charset="-128"/>
                <a:cs typeface="ＭＳ Ｐゴシック" charset="-128"/>
              </a:rPr>
              <a:t>k+1</a:t>
            </a:r>
            <a:r>
              <a:rPr lang="en-US" dirty="0" smtClean="0">
                <a:ea typeface="ＭＳ Ｐゴシック" charset="-128"/>
                <a:cs typeface="ＭＳ Ｐゴシック" charset="-128"/>
              </a:rPr>
              <a:t> </a:t>
            </a:r>
            <a:r>
              <a:rPr lang="en-US" dirty="0">
                <a:ea typeface="ＭＳ Ｐゴシック" charset="-128"/>
                <a:cs typeface="ＭＳ Ｐゴシック" charset="-128"/>
              </a:rPr>
              <a:t>:= </a:t>
            </a:r>
            <a:r>
              <a:rPr lang="en-US" dirty="0">
                <a:ea typeface="ＭＳ Ｐゴシック" charset="-128"/>
                <a:cs typeface="ＭＳ Ｐゴシック" charset="-128"/>
                <a:sym typeface="Symbol" charset="2"/>
              </a:rPr>
              <a:t></a:t>
            </a:r>
            <a:r>
              <a:rPr lang="en-US" dirty="0">
                <a:ea typeface="ＭＳ Ｐゴシック" charset="-128"/>
                <a:cs typeface="ＭＳ Ｐゴシック" charset="-128"/>
              </a:rPr>
              <a:t>(a</a:t>
            </a:r>
            <a:r>
              <a:rPr lang="en-US" baseline="-25000" dirty="0">
                <a:ea typeface="ＭＳ Ｐゴシック" charset="-128"/>
                <a:cs typeface="ＭＳ Ｐゴシック" charset="-128"/>
              </a:rPr>
              <a:t>1</a:t>
            </a:r>
            <a:r>
              <a:rPr lang="en-US" dirty="0">
                <a:ea typeface="ＭＳ Ｐゴシック" charset="-128"/>
                <a:cs typeface="ＭＳ Ｐゴシック" charset="-128"/>
              </a:rPr>
              <a:t>…</a:t>
            </a:r>
            <a:r>
              <a:rPr lang="en-US" dirty="0" err="1">
                <a:ea typeface="ＭＳ Ｐゴシック" charset="-128"/>
                <a:cs typeface="ＭＳ Ｐゴシック" charset="-128"/>
              </a:rPr>
              <a:t>a</a:t>
            </a:r>
            <a:r>
              <a:rPr lang="en-US" baseline="-25000" dirty="0" err="1">
                <a:ea typeface="ＭＳ Ｐゴシック" charset="-128"/>
                <a:cs typeface="ＭＳ Ｐゴシック" charset="-128"/>
              </a:rPr>
              <a:t>k</a:t>
            </a:r>
            <a:r>
              <a:rPr lang="en-US" dirty="0">
                <a:ea typeface="ＭＳ Ｐゴシック" charset="-128"/>
                <a:cs typeface="ＭＳ Ｐゴシック" charset="-128"/>
              </a:rPr>
              <a:t>): the block has </a:t>
            </a:r>
            <a:r>
              <a:rPr lang="en-US" dirty="0" err="1">
                <a:ea typeface="ＭＳ Ｐゴシック" charset="-128"/>
                <a:cs typeface="ＭＳ Ｐゴシック" charset="-128"/>
              </a:rPr>
              <a:t>k</a:t>
            </a:r>
            <a:r>
              <a:rPr lang="en-US" dirty="0">
                <a:ea typeface="ＭＳ Ｐゴシック" charset="-128"/>
                <a:cs typeface="ＭＳ Ｐゴシック" charset="-128"/>
              </a:rPr>
              <a:t> preceding blocks</a:t>
            </a:r>
          </a:p>
          <a:p>
            <a:pPr eaLnBrk="1" hangingPunct="1">
              <a:buFont typeface="Helvetica CE" charset="0"/>
              <a:buNone/>
            </a:pPr>
            <a:endParaRPr lang="en-US" dirty="0">
              <a:ea typeface="ＭＳ Ｐゴシック" charset="-128"/>
              <a:cs typeface="ＭＳ Ｐゴシック" charset="-128"/>
            </a:endParaRPr>
          </a:p>
          <a:p>
            <a:pPr eaLnBrk="1" hangingPunct="1">
              <a:buFont typeface="Helvetica CE" charset="0"/>
              <a:buNone/>
            </a:pPr>
            <a:r>
              <a:rPr lang="en-US" i="1" dirty="0">
                <a:ea typeface="ＭＳ Ｐゴシック" charset="-128"/>
                <a:cs typeface="ＭＳ Ｐゴシック" charset="-128"/>
              </a:rPr>
              <a:t>PHI-functions are</a:t>
            </a:r>
            <a:r>
              <a:rPr lang="en-US" i="1" dirty="0" smtClean="0">
                <a:ea typeface="ＭＳ Ｐゴシック" charset="-128"/>
                <a:cs typeface="ＭＳ Ｐゴシック" charset="-128"/>
              </a:rPr>
              <a:t> evaluated simultaneously within a basic block.</a:t>
            </a:r>
          </a:p>
        </p:txBody>
      </p:sp>
      <p:sp>
        <p:nvSpPr>
          <p:cNvPr id="23558"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00231FFF-B6B0-094D-B785-D4F969D70DD8}" type="slidenum">
              <a:rPr lang="de-CH" sz="1200">
                <a:solidFill>
                  <a:srgbClr val="A7A7A7"/>
                </a:solidFill>
              </a:rPr>
              <a:pPr algn="r"/>
              <a:t>23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25603"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2560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SSA and CFG</a:t>
            </a:r>
          </a:p>
        </p:txBody>
      </p:sp>
      <p:sp>
        <p:nvSpPr>
          <p:cNvPr id="25605"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SSA is normally</a:t>
            </a:r>
            <a:r>
              <a:rPr lang="en-US" dirty="0" smtClean="0">
                <a:ea typeface="ＭＳ Ｐゴシック" charset="-128"/>
                <a:cs typeface="ＭＳ Ｐゴシック" charset="-128"/>
              </a:rPr>
              <a:t> used for </a:t>
            </a:r>
            <a:r>
              <a:rPr lang="en-US" dirty="0">
                <a:ea typeface="ＭＳ Ｐゴシック" charset="-128"/>
                <a:cs typeface="ＭＳ Ｐゴシック" charset="-128"/>
              </a:rPr>
              <a:t>control-flow graphs (CFG)</a:t>
            </a:r>
          </a:p>
          <a:p>
            <a:pPr eaLnBrk="1" hangingPunct="1"/>
            <a:endParaRPr lang="en-US" dirty="0">
              <a:ea typeface="ＭＳ Ｐゴシック" charset="-128"/>
              <a:cs typeface="ＭＳ Ｐゴシック" charset="-128"/>
            </a:endParaRP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Basic blocks are in 3-address form</a:t>
            </a:r>
            <a:endParaRPr lang="en-US" i="1" dirty="0">
              <a:ea typeface="ＭＳ Ｐゴシック" charset="-128"/>
              <a:cs typeface="ＭＳ Ｐゴシック" charset="-128"/>
            </a:endParaRPr>
          </a:p>
        </p:txBody>
      </p:sp>
      <p:sp>
        <p:nvSpPr>
          <p:cNvPr id="25606"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4463D8F5-A4C1-C545-B3BF-5155211921AD}" type="slidenum">
              <a:rPr lang="de-CH" sz="1200">
                <a:solidFill>
                  <a:srgbClr val="A7A7A7"/>
                </a:solidFill>
              </a:rPr>
              <a:pPr algn="r"/>
              <a:t>24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ea typeface="ＭＳ Ｐゴシック" charset="-128"/>
                <a:cs typeface="ＭＳ Ｐゴシック" charset="-128"/>
              </a:rPr>
              <a:t>Recall: Control flow graph</a:t>
            </a:r>
          </a:p>
        </p:txBody>
      </p:sp>
      <p:sp>
        <p:nvSpPr>
          <p:cNvPr id="27651" name="Content Placeholder 8"/>
          <p:cNvSpPr>
            <a:spLocks noGrp="1"/>
          </p:cNvSpPr>
          <p:nvPr>
            <p:ph idx="1"/>
          </p:nvPr>
        </p:nvSpPr>
        <p:spPr/>
        <p:txBody>
          <a:bodyPr anchor="t"/>
          <a:lstStyle/>
          <a:p>
            <a:r>
              <a:rPr lang="en-US" dirty="0" smtClean="0">
                <a:ea typeface="ＭＳ Ｐゴシック" charset="-128"/>
                <a:cs typeface="ＭＳ Ｐゴシック" charset="-128"/>
              </a:rPr>
              <a:t>A CFG models </a:t>
            </a:r>
            <a:r>
              <a:rPr lang="en-US" i="1" dirty="0" smtClean="0">
                <a:solidFill>
                  <a:srgbClr val="7E0007"/>
                </a:solidFill>
                <a:ea typeface="ＭＳ Ｐゴシック" charset="-128"/>
                <a:cs typeface="ＭＳ Ｐゴシック" charset="-128"/>
              </a:rPr>
              <a:t>transfer of control</a:t>
            </a:r>
            <a:r>
              <a:rPr lang="en-US" i="1" dirty="0" smtClean="0">
                <a:ea typeface="ＭＳ Ｐゴシック" charset="-128"/>
                <a:cs typeface="ＭＳ Ｐゴシック" charset="-128"/>
              </a:rPr>
              <a:t> </a:t>
            </a:r>
            <a:r>
              <a:rPr lang="en-US" dirty="0" smtClean="0">
                <a:ea typeface="ＭＳ Ｐゴシック" charset="-128"/>
                <a:cs typeface="ＭＳ Ｐゴシック" charset="-128"/>
              </a:rPr>
              <a:t>in a program</a:t>
            </a:r>
          </a:p>
          <a:p>
            <a:pPr lvl="1"/>
            <a:r>
              <a:rPr lang="en-US" dirty="0" smtClean="0"/>
              <a:t>nodes are </a:t>
            </a:r>
            <a:r>
              <a:rPr lang="en-US" i="1" u="sng" dirty="0" smtClean="0">
                <a:solidFill>
                  <a:srgbClr val="7E0007"/>
                </a:solidFill>
              </a:rPr>
              <a:t>basic blocks</a:t>
            </a:r>
            <a:r>
              <a:rPr lang="en-US" dirty="0" smtClean="0"/>
              <a:t> (straight-line blocks of code)</a:t>
            </a:r>
          </a:p>
          <a:p>
            <a:pPr lvl="1"/>
            <a:r>
              <a:rPr lang="en-US" dirty="0" smtClean="0"/>
              <a:t>edges represent </a:t>
            </a:r>
            <a:r>
              <a:rPr lang="en-US" i="1" dirty="0" smtClean="0">
                <a:solidFill>
                  <a:srgbClr val="7E0007"/>
                </a:solidFill>
              </a:rPr>
              <a:t>control flow</a:t>
            </a:r>
            <a:r>
              <a:rPr lang="en-US" i="1" dirty="0" smtClean="0"/>
              <a:t> </a:t>
            </a:r>
            <a:r>
              <a:rPr lang="en-US" dirty="0" smtClean="0"/>
              <a:t>(loops, if/else, </a:t>
            </a:r>
            <a:r>
              <a:rPr lang="en-US" dirty="0" err="1" smtClean="0"/>
              <a:t>goto</a:t>
            </a:r>
            <a:r>
              <a:rPr lang="en-US" dirty="0" smtClean="0"/>
              <a:t> …)</a:t>
            </a:r>
          </a:p>
        </p:txBody>
      </p:sp>
      <p:sp>
        <p:nvSpPr>
          <p:cNvPr id="27652" name="Date Placeholder 2"/>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27653" name="Footer Placeholder 3"/>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27654" name="Slide Number Placeholder 4"/>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11EE2EC8-C82B-BD4D-956F-BF8242D99590}" type="slidenum">
              <a:rPr lang="de-CH" sz="1200">
                <a:solidFill>
                  <a:srgbClr val="A7A7A7"/>
                </a:solidFill>
              </a:rPr>
              <a:pPr algn="r"/>
              <a:t>25</a:t>
            </a:fld>
            <a:endParaRPr lang="de-CH" sz="1200">
              <a:solidFill>
                <a:srgbClr val="A7A7A7"/>
              </a:solidFill>
            </a:endParaRPr>
          </a:p>
        </p:txBody>
      </p:sp>
      <p:sp>
        <p:nvSpPr>
          <p:cNvPr id="27655" name="TextBox 6"/>
          <p:cNvSpPr txBox="1">
            <a:spLocks noChangeArrowheads="1"/>
          </p:cNvSpPr>
          <p:nvPr/>
        </p:nvSpPr>
        <p:spPr bwMode="auto">
          <a:xfrm>
            <a:off x="914400" y="3352800"/>
            <a:ext cx="1976438" cy="1749425"/>
          </a:xfrm>
          <a:prstGeom prst="rect">
            <a:avLst/>
          </a:prstGeom>
          <a:noFill/>
          <a:ln w="9525">
            <a:solidFill>
              <a:schemeClr val="tx1"/>
            </a:solidFill>
            <a:miter lim="800000"/>
            <a:headEnd/>
            <a:tailEnd/>
          </a:ln>
        </p:spPr>
        <p:txBody>
          <a:bodyPr wrap="none">
            <a:prstTxWarp prst="textNoShape">
              <a:avLst/>
            </a:prstTxWarp>
            <a:spAutoFit/>
          </a:bodyPr>
          <a:lstStyle/>
          <a:p>
            <a:pPr defTabSz="355600"/>
            <a:r>
              <a:rPr lang="en-US" sz="1800">
                <a:latin typeface="Courier" charset="0"/>
                <a:ea typeface="Courier" charset="0"/>
                <a:cs typeface="Courier" charset="0"/>
              </a:rPr>
              <a:t>if x = y then</a:t>
            </a:r>
          </a:p>
          <a:p>
            <a:pPr defTabSz="355600"/>
            <a:r>
              <a:rPr lang="en-US" sz="1800">
                <a:latin typeface="Courier" charset="0"/>
                <a:ea typeface="Courier" charset="0"/>
                <a:cs typeface="Courier" charset="0"/>
              </a:rPr>
              <a:t>	S1</a:t>
            </a:r>
          </a:p>
          <a:p>
            <a:pPr defTabSz="355600"/>
            <a:r>
              <a:rPr lang="en-US" sz="1800">
                <a:latin typeface="Courier" charset="0"/>
                <a:ea typeface="Courier" charset="0"/>
                <a:cs typeface="Courier" charset="0"/>
              </a:rPr>
              <a:t>else</a:t>
            </a:r>
          </a:p>
          <a:p>
            <a:pPr defTabSz="355600"/>
            <a:r>
              <a:rPr lang="en-US" sz="1800">
                <a:latin typeface="Courier" charset="0"/>
                <a:ea typeface="Courier" charset="0"/>
                <a:cs typeface="Courier" charset="0"/>
              </a:rPr>
              <a:t>	S2</a:t>
            </a:r>
          </a:p>
          <a:p>
            <a:pPr defTabSz="355600"/>
            <a:r>
              <a:rPr lang="en-US" sz="1800">
                <a:latin typeface="Courier" charset="0"/>
                <a:ea typeface="Courier" charset="0"/>
                <a:cs typeface="Courier" charset="0"/>
              </a:rPr>
              <a:t>end</a:t>
            </a:r>
          </a:p>
          <a:p>
            <a:pPr defTabSz="355600"/>
            <a:r>
              <a:rPr lang="en-US" sz="1800">
                <a:latin typeface="Courier" charset="0"/>
                <a:ea typeface="Courier" charset="0"/>
                <a:cs typeface="Courier" charset="0"/>
              </a:rPr>
              <a:t>S3</a:t>
            </a:r>
          </a:p>
        </p:txBody>
      </p:sp>
      <p:pic>
        <p:nvPicPr>
          <p:cNvPr id="27656" name="Picture 14" descr="Picture 4.png"/>
          <p:cNvPicPr>
            <a:picLocks noChangeAspect="1"/>
          </p:cNvPicPr>
          <p:nvPr/>
        </p:nvPicPr>
        <p:blipFill>
          <a:blip r:embed="rId3"/>
          <a:srcRect/>
          <a:stretch>
            <a:fillRect/>
          </a:stretch>
        </p:blipFill>
        <p:spPr bwMode="auto">
          <a:xfrm>
            <a:off x="4114800" y="3276600"/>
            <a:ext cx="3559175" cy="311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charset="-128"/>
                <a:cs typeface="ＭＳ Ｐゴシック" charset="-128"/>
              </a:rPr>
              <a:t>SSA: a Simple Example</a:t>
            </a:r>
          </a:p>
        </p:txBody>
      </p:sp>
      <p:sp>
        <p:nvSpPr>
          <p:cNvPr id="29699" name="Date Placeholder 2"/>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29700" name="Footer Placeholder 3"/>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29701" name="Slide Number Placeholder 4"/>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DCBB8933-9C0A-7845-A57B-5338FDD546E1}" type="slidenum">
              <a:rPr lang="de-CH" sz="1200">
                <a:solidFill>
                  <a:srgbClr val="A7A7A7"/>
                </a:solidFill>
              </a:rPr>
              <a:pPr algn="r"/>
              <a:t>26</a:t>
            </a:fld>
            <a:endParaRPr lang="de-CH" sz="1200">
              <a:solidFill>
                <a:srgbClr val="A7A7A7"/>
              </a:solidFill>
            </a:endParaRPr>
          </a:p>
        </p:txBody>
      </p:sp>
      <p:sp>
        <p:nvSpPr>
          <p:cNvPr id="29702" name="TextBox 6"/>
          <p:cNvSpPr txBox="1">
            <a:spLocks noChangeArrowheads="1"/>
          </p:cNvSpPr>
          <p:nvPr/>
        </p:nvSpPr>
        <p:spPr bwMode="auto">
          <a:xfrm>
            <a:off x="609600" y="2819400"/>
            <a:ext cx="3048000" cy="2446338"/>
          </a:xfrm>
          <a:prstGeom prst="rect">
            <a:avLst/>
          </a:prstGeom>
          <a:solidFill>
            <a:schemeClr val="accent1"/>
          </a:solidFill>
          <a:ln w="9525">
            <a:solidFill>
              <a:schemeClr val="tx1"/>
            </a:solidFill>
            <a:miter lim="800000"/>
            <a:headEnd/>
            <a:tailEnd/>
          </a:ln>
        </p:spPr>
        <p:txBody>
          <a:bodyPr>
            <a:prstTxWarp prst="textNoShape">
              <a:avLst/>
            </a:prstTxWarp>
            <a:spAutoFit/>
          </a:bodyPr>
          <a:lstStyle/>
          <a:p>
            <a:pPr defTabSz="355600"/>
            <a:r>
              <a:rPr lang="en-US" sz="2200">
                <a:latin typeface="Courier" charset="0"/>
                <a:ea typeface="Courier" charset="0"/>
                <a:cs typeface="Courier" charset="0"/>
              </a:rPr>
              <a:t>if B then</a:t>
            </a:r>
          </a:p>
          <a:p>
            <a:pPr defTabSz="355600"/>
            <a:r>
              <a:rPr lang="en-US" sz="2200">
                <a:latin typeface="Courier" charset="0"/>
                <a:ea typeface="Courier" charset="0"/>
                <a:cs typeface="Courier" charset="0"/>
              </a:rPr>
              <a:t>	a1 := 1</a:t>
            </a:r>
          </a:p>
          <a:p>
            <a:pPr defTabSz="355600"/>
            <a:r>
              <a:rPr lang="en-US" sz="2200">
                <a:latin typeface="Courier" charset="0"/>
                <a:ea typeface="Courier" charset="0"/>
                <a:cs typeface="Courier" charset="0"/>
              </a:rPr>
              <a:t>else</a:t>
            </a:r>
          </a:p>
          <a:p>
            <a:pPr defTabSz="355600"/>
            <a:r>
              <a:rPr lang="en-US" sz="2200">
                <a:latin typeface="Courier" charset="0"/>
                <a:ea typeface="Courier" charset="0"/>
                <a:cs typeface="Courier" charset="0"/>
              </a:rPr>
              <a:t>	a2 := 2</a:t>
            </a:r>
          </a:p>
          <a:p>
            <a:pPr defTabSz="355600"/>
            <a:r>
              <a:rPr lang="en-US" sz="2200">
                <a:latin typeface="Courier" charset="0"/>
                <a:ea typeface="Courier" charset="0"/>
                <a:cs typeface="Courier" charset="0"/>
              </a:rPr>
              <a:t>End</a:t>
            </a:r>
          </a:p>
          <a:p>
            <a:pPr defTabSz="355600"/>
            <a:r>
              <a:rPr lang="en-US" sz="2200">
                <a:latin typeface="Courier" charset="0"/>
                <a:ea typeface="Courier" charset="0"/>
                <a:cs typeface="Courier" charset="0"/>
              </a:rPr>
              <a:t>a3 := PHI(a1,a2)</a:t>
            </a:r>
          </a:p>
          <a:p>
            <a:pPr defTabSz="355600"/>
            <a:r>
              <a:rPr lang="en-US" sz="2200">
                <a:latin typeface="Courier" charset="0"/>
                <a:ea typeface="Courier" charset="0"/>
                <a:cs typeface="Courier" charset="0"/>
              </a:rPr>
              <a:t>	… a3 …</a:t>
            </a:r>
          </a:p>
        </p:txBody>
      </p:sp>
      <p:pic>
        <p:nvPicPr>
          <p:cNvPr id="29703" name="Bild 7" descr="SimplePhiCFGExample.pdf"/>
          <p:cNvPicPr>
            <a:picLocks noChangeAspect="1"/>
          </p:cNvPicPr>
          <p:nvPr/>
        </p:nvPicPr>
        <p:blipFill>
          <a:blip r:embed="rId3"/>
          <a:srcRect/>
          <a:stretch>
            <a:fillRect/>
          </a:stretch>
        </p:blipFill>
        <p:spPr bwMode="auto">
          <a:xfrm>
            <a:off x="4419600" y="2514600"/>
            <a:ext cx="3429000" cy="297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ea typeface="ＭＳ Ｐゴシック" charset="-128"/>
                <a:cs typeface="ＭＳ Ｐゴシック" charset="-128"/>
              </a:rPr>
              <a:t>Recall: IR</a:t>
            </a:r>
          </a:p>
        </p:txBody>
      </p:sp>
      <p:sp>
        <p:nvSpPr>
          <p:cNvPr id="31747"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Oscar Nierstrasz</a:t>
            </a:r>
            <a:endParaRPr lang="de-CH" sz="1200">
              <a:solidFill>
                <a:srgbClr val="A7A7A7"/>
              </a:solidFill>
            </a:endParaRPr>
          </a:p>
        </p:txBody>
      </p:sp>
      <p:sp>
        <p:nvSpPr>
          <p:cNvPr id="31748"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Intermediate Representation</a:t>
            </a:r>
            <a:endParaRPr lang="de-CH" sz="1000">
              <a:solidFill>
                <a:srgbClr val="A7A7A7"/>
              </a:solidFill>
            </a:endParaRPr>
          </a:p>
        </p:txBody>
      </p:sp>
      <p:sp>
        <p:nvSpPr>
          <p:cNvPr id="31749" name="Slide Number Placeholder 5"/>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CB60B601-2585-0F42-9540-14461EAB94F8}" type="slidenum">
              <a:rPr lang="de-CH" sz="1200">
                <a:solidFill>
                  <a:srgbClr val="A7A7A7"/>
                </a:solidFill>
              </a:rPr>
              <a:pPr algn="r"/>
              <a:t>27</a:t>
            </a:fld>
            <a:endParaRPr lang="de-CH" sz="1400">
              <a:solidFill>
                <a:srgbClr val="7E7E7E"/>
              </a:solidFill>
              <a:latin typeface="Times" charset="0"/>
            </a:endParaRPr>
          </a:p>
        </p:txBody>
      </p:sp>
      <p:pic>
        <p:nvPicPr>
          <p:cNvPr id="31750" name="Picture 6" descr="Picture 1.png"/>
          <p:cNvPicPr>
            <a:picLocks noChangeAspect="1"/>
          </p:cNvPicPr>
          <p:nvPr/>
        </p:nvPicPr>
        <p:blipFill>
          <a:blip r:embed="rId3"/>
          <a:srcRect/>
          <a:stretch>
            <a:fillRect/>
          </a:stretch>
        </p:blipFill>
        <p:spPr bwMode="auto">
          <a:xfrm>
            <a:off x="381000" y="2038350"/>
            <a:ext cx="8382000" cy="1009650"/>
          </a:xfrm>
          <a:prstGeom prst="rect">
            <a:avLst/>
          </a:prstGeom>
          <a:noFill/>
          <a:ln w="9525">
            <a:noFill/>
            <a:miter lim="800000"/>
            <a:headEnd/>
            <a:tailEnd/>
          </a:ln>
        </p:spPr>
      </p:pic>
      <p:sp>
        <p:nvSpPr>
          <p:cNvPr id="31751" name="TextBox 7"/>
          <p:cNvSpPr txBox="1">
            <a:spLocks noChangeArrowheads="1"/>
          </p:cNvSpPr>
          <p:nvPr/>
        </p:nvSpPr>
        <p:spPr bwMode="auto">
          <a:xfrm>
            <a:off x="1219200" y="3886200"/>
            <a:ext cx="7078663" cy="1187450"/>
          </a:xfrm>
          <a:prstGeom prst="rect">
            <a:avLst/>
          </a:prstGeom>
          <a:noFill/>
          <a:ln w="9525">
            <a:noFill/>
            <a:miter lim="800000"/>
            <a:headEnd/>
            <a:tailEnd/>
          </a:ln>
        </p:spPr>
        <p:txBody>
          <a:bodyPr wrap="none">
            <a:prstTxWarp prst="textNoShape">
              <a:avLst/>
            </a:prstTxWarp>
            <a:spAutoFit/>
          </a:bodyPr>
          <a:lstStyle/>
          <a:p>
            <a:pPr marL="271463" indent="-271463">
              <a:buFont typeface="Arial" charset="0"/>
              <a:buChar char="•"/>
            </a:pPr>
            <a:r>
              <a:rPr lang="en-US"/>
              <a:t>front end produces IR</a:t>
            </a:r>
          </a:p>
          <a:p>
            <a:pPr marL="271463" indent="-271463">
              <a:buFont typeface="Arial" charset="0"/>
              <a:buChar char="•"/>
            </a:pPr>
            <a:r>
              <a:rPr lang="en-US"/>
              <a:t>optimizer transforms IR to more efficient program</a:t>
            </a:r>
          </a:p>
          <a:p>
            <a:pPr marL="271463" indent="-271463">
              <a:buFont typeface="Arial" charset="0"/>
              <a:buChar char="•"/>
            </a:pPr>
            <a:r>
              <a:rPr lang="en-US"/>
              <a:t>back end transform IR to target code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charset="-128"/>
                <a:cs typeface="ＭＳ Ｐゴシック" charset="-128"/>
              </a:rPr>
              <a:t>SSA as IR</a:t>
            </a:r>
          </a:p>
        </p:txBody>
      </p:sp>
      <p:sp>
        <p:nvSpPr>
          <p:cNvPr id="33795"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33796"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33797" name="Slide Number Placeholder 5"/>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592CA823-1A2C-CA41-A24E-5A7642096C10}" type="slidenum">
              <a:rPr lang="de-CH" sz="1200">
                <a:solidFill>
                  <a:srgbClr val="A7A7A7"/>
                </a:solidFill>
              </a:rPr>
              <a:pPr algn="r"/>
              <a:t>28</a:t>
            </a:fld>
            <a:endParaRPr lang="de-CH" sz="1400">
              <a:solidFill>
                <a:srgbClr val="7E7E7E"/>
              </a:solidFill>
              <a:latin typeface="Times" charset="0"/>
            </a:endParaRPr>
          </a:p>
        </p:txBody>
      </p:sp>
      <p:pic>
        <p:nvPicPr>
          <p:cNvPr id="33798" name="Picture 6" descr="Picture 1.png"/>
          <p:cNvPicPr>
            <a:picLocks noChangeAspect="1"/>
          </p:cNvPicPr>
          <p:nvPr/>
        </p:nvPicPr>
        <p:blipFill>
          <a:blip r:embed="rId3"/>
          <a:srcRect/>
          <a:stretch>
            <a:fillRect/>
          </a:stretch>
        </p:blipFill>
        <p:spPr bwMode="auto">
          <a:xfrm>
            <a:off x="381000" y="2038350"/>
            <a:ext cx="8382000" cy="1009650"/>
          </a:xfrm>
          <a:prstGeom prst="rect">
            <a:avLst/>
          </a:prstGeom>
          <a:noFill/>
          <a:ln w="9525">
            <a:noFill/>
            <a:miter lim="800000"/>
            <a:headEnd/>
            <a:tailEnd/>
          </a:ln>
        </p:spPr>
      </p:pic>
      <p:pic>
        <p:nvPicPr>
          <p:cNvPr id="33799" name="Picture 9" descr="BigPicture"/>
          <p:cNvPicPr>
            <a:picLocks noChangeAspect="1" noChangeArrowheads="1"/>
          </p:cNvPicPr>
          <p:nvPr/>
        </p:nvPicPr>
        <p:blipFill>
          <a:blip r:embed="rId4"/>
          <a:srcRect/>
          <a:stretch>
            <a:fillRect/>
          </a:stretch>
        </p:blipFill>
        <p:spPr bwMode="auto">
          <a:xfrm>
            <a:off x="2057400" y="4038600"/>
            <a:ext cx="4938713" cy="2120900"/>
          </a:xfrm>
          <a:prstGeom prst="rect">
            <a:avLst/>
          </a:prstGeom>
          <a:noFill/>
          <a:ln w="9525">
            <a:noFill/>
            <a:miter lim="800000"/>
            <a:headEnd/>
            <a:tailEnd/>
          </a:ln>
        </p:spPr>
      </p:pic>
      <p:cxnSp>
        <p:nvCxnSpPr>
          <p:cNvPr id="33800" name="AutoShape 11"/>
          <p:cNvCxnSpPr>
            <a:cxnSpLocks noChangeShapeType="1"/>
          </p:cNvCxnSpPr>
          <p:nvPr/>
        </p:nvCxnSpPr>
        <p:spPr bwMode="auto">
          <a:xfrm>
            <a:off x="5181600" y="3124200"/>
            <a:ext cx="1676400" cy="838200"/>
          </a:xfrm>
          <a:prstGeom prst="straightConnector1">
            <a:avLst/>
          </a:prstGeom>
          <a:noFill/>
          <a:ln w="9525">
            <a:solidFill>
              <a:schemeClr val="tx1"/>
            </a:solidFill>
            <a:round/>
            <a:headEnd/>
            <a:tailEnd type="triangle" w="med" len="med"/>
          </a:ln>
        </p:spPr>
      </p:cxnSp>
      <p:cxnSp>
        <p:nvCxnSpPr>
          <p:cNvPr id="33801" name="AutoShape 12"/>
          <p:cNvCxnSpPr>
            <a:cxnSpLocks noChangeShapeType="1"/>
          </p:cNvCxnSpPr>
          <p:nvPr/>
        </p:nvCxnSpPr>
        <p:spPr bwMode="auto">
          <a:xfrm flipH="1">
            <a:off x="2209800" y="3048000"/>
            <a:ext cx="1676400" cy="9144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35843"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3584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Transforming to SSA</a:t>
            </a:r>
          </a:p>
        </p:txBody>
      </p:sp>
      <p:sp>
        <p:nvSpPr>
          <p:cNvPr id="35845" name="Rectangle 3"/>
          <p:cNvSpPr>
            <a:spLocks noGrp="1" noChangeArrowheads="1"/>
          </p:cNvSpPr>
          <p:nvPr>
            <p:ph idx="1"/>
          </p:nvPr>
        </p:nvSpPr>
        <p:spPr/>
        <p:txBody>
          <a:bodyPr/>
          <a:lstStyle/>
          <a:p>
            <a:pPr eaLnBrk="1" hangingPunct="1"/>
            <a:r>
              <a:rPr lang="en-US" b="1" i="1" dirty="0" smtClean="0">
                <a:ea typeface="ＭＳ Ｐゴシック" charset="-128"/>
                <a:cs typeface="ＭＳ Ｐゴシック" charset="-128"/>
              </a:rPr>
              <a:t>Problem</a:t>
            </a:r>
            <a:r>
              <a:rPr lang="en-US" b="1" i="1" dirty="0">
                <a:ea typeface="ＭＳ Ｐゴシック" charset="-128"/>
                <a:cs typeface="ＭＳ Ｐゴシック" charset="-128"/>
              </a:rPr>
              <a:t>: Performance / </a:t>
            </a:r>
            <a:r>
              <a:rPr lang="en-US" b="1" i="1" dirty="0" smtClean="0">
                <a:ea typeface="ＭＳ Ｐゴシック" charset="-128"/>
                <a:cs typeface="ＭＳ Ｐゴシック" charset="-128"/>
              </a:rPr>
              <a:t>Memory</a:t>
            </a:r>
            <a:endParaRPr lang="en-US" dirty="0" smtClean="0">
              <a:ea typeface="ＭＳ Ｐゴシック" charset="-128"/>
              <a:cs typeface="ＭＳ Ｐゴシック" charset="-128"/>
            </a:endParaRPr>
          </a:p>
          <a:p>
            <a:pPr lvl="1" eaLnBrk="1" hangingPunct="1"/>
            <a:r>
              <a:rPr lang="en-US" dirty="0"/>
              <a:t>Minimize number of inserted </a:t>
            </a:r>
            <a:r>
              <a:rPr lang="en-US" dirty="0" err="1">
                <a:sym typeface="Symbol" charset="2"/>
              </a:rPr>
              <a:t></a:t>
            </a:r>
            <a:r>
              <a:rPr lang="en-US" dirty="0"/>
              <a:t>-functions</a:t>
            </a:r>
          </a:p>
          <a:p>
            <a:pPr lvl="1" eaLnBrk="1" hangingPunct="1"/>
            <a:r>
              <a:rPr lang="en-US" dirty="0"/>
              <a:t>Do not spend </a:t>
            </a:r>
            <a:r>
              <a:rPr lang="en-US" dirty="0" smtClean="0"/>
              <a:t>too </a:t>
            </a:r>
            <a:r>
              <a:rPr lang="en-US" dirty="0"/>
              <a:t>much time</a:t>
            </a:r>
          </a:p>
          <a:p>
            <a:pPr lvl="1" eaLnBrk="1" hangingPunct="1"/>
            <a:endParaRPr lang="en-US" dirty="0"/>
          </a:p>
          <a:p>
            <a:pPr eaLnBrk="1" hangingPunct="1"/>
            <a:r>
              <a:rPr lang="en-US" b="1" i="1" dirty="0">
                <a:ea typeface="ＭＳ Ｐゴシック" charset="-128"/>
                <a:cs typeface="ＭＳ Ｐゴシック" charset="-128"/>
              </a:rPr>
              <a:t>Many relatively complex algorithms</a:t>
            </a:r>
          </a:p>
          <a:p>
            <a:pPr lvl="1" eaLnBrk="1" hangingPunct="1"/>
            <a:r>
              <a:rPr lang="en-US" dirty="0"/>
              <a:t>We do not go too much into </a:t>
            </a:r>
            <a:r>
              <a:rPr lang="en-US" dirty="0" smtClean="0"/>
              <a:t>detail</a:t>
            </a:r>
          </a:p>
          <a:p>
            <a:pPr lvl="1" eaLnBrk="1" hangingPunct="1"/>
            <a:r>
              <a:rPr lang="en-US" dirty="0"/>
              <a:t>See literature</a:t>
            </a:r>
            <a:r>
              <a:rPr lang="en-US" dirty="0" smtClean="0"/>
              <a:t>!</a:t>
            </a:r>
            <a:endParaRPr lang="en-US" dirty="0"/>
          </a:p>
        </p:txBody>
      </p:sp>
      <p:sp>
        <p:nvSpPr>
          <p:cNvPr id="35846"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3EA1E4EF-1D67-5F48-8CF2-D371F96908D2}" type="slidenum">
              <a:rPr lang="de-CH" sz="1200">
                <a:solidFill>
                  <a:srgbClr val="A7A7A7"/>
                </a:solidFill>
              </a:rPr>
              <a:pPr algn="r"/>
              <a:t>29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t>© Oscar Nierstrasz</a:t>
            </a:r>
            <a:endParaRPr lang="de-CH" smtClean="0"/>
          </a:p>
        </p:txBody>
      </p:sp>
      <p:sp>
        <p:nvSpPr>
          <p:cNvPr id="13315"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13316" name="Slide Number Placeholder 5"/>
          <p:cNvSpPr>
            <a:spLocks noGrp="1"/>
          </p:cNvSpPr>
          <p:nvPr>
            <p:ph type="sldNum" sz="quarter" idx="12"/>
          </p:nvPr>
        </p:nvSpPr>
        <p:spPr>
          <a:noFill/>
        </p:spPr>
        <p:txBody>
          <a:bodyPr/>
          <a:lstStyle/>
          <a:p>
            <a:fld id="{C76417A5-A400-AB45-A997-5D5DA4A9E290}" type="slidenum">
              <a:rPr lang="de-CH" smtClean="0"/>
              <a:pPr/>
              <a:t>3</a:t>
            </a:fld>
            <a:endParaRPr lang="de-CH" sz="1400" smtClean="0">
              <a:solidFill>
                <a:srgbClr val="7E7E7E"/>
              </a:solidFill>
              <a:latin typeface="Times" charset="0"/>
            </a:endParaRPr>
          </a:p>
        </p:txBody>
      </p:sp>
      <p:pic>
        <p:nvPicPr>
          <p:cNvPr id="13317"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3318"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13319" name="Rectangle 4"/>
          <p:cNvSpPr>
            <a:spLocks noGrp="1" noChangeArrowheads="1"/>
          </p:cNvSpPr>
          <p:nvPr>
            <p:ph type="body" idx="1"/>
          </p:nvPr>
        </p:nvSpPr>
        <p:spPr/>
        <p:txBody>
          <a:bodyPr/>
          <a:lstStyle/>
          <a:p>
            <a:pPr eaLnBrk="1" hangingPunct="1"/>
            <a:r>
              <a:rPr lang="en-US" sz="2000" b="1" dirty="0" smtClean="0">
                <a:ea typeface="ＭＳ Ｐゴシック" charset="-128"/>
                <a:cs typeface="ＭＳ Ｐゴシック" charset="-128"/>
              </a:rPr>
              <a:t>Intermediate representations</a:t>
            </a:r>
          </a:p>
          <a:p>
            <a:pPr eaLnBrk="1" hangingPunct="1"/>
            <a:r>
              <a:rPr lang="en-US" sz="2000" dirty="0" smtClean="0">
                <a:solidFill>
                  <a:srgbClr val="9DBDDD"/>
                </a:solidFill>
                <a:ea typeface="ＭＳ Ｐゴシック" charset="-128"/>
                <a:cs typeface="ＭＳ Ｐゴシック" charset="-128"/>
              </a:rPr>
              <a:t>Static Single Assignment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37891"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3789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Minimal SSA</a:t>
            </a:r>
          </a:p>
        </p:txBody>
      </p:sp>
      <p:sp>
        <p:nvSpPr>
          <p:cNvPr id="37893"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Two steps: </a:t>
            </a:r>
          </a:p>
          <a:p>
            <a:pPr lvl="1" eaLnBrk="1" hangingPunct="1"/>
            <a:r>
              <a:rPr lang="en-US"/>
              <a:t>Place </a:t>
            </a:r>
            <a:r>
              <a:rPr lang="en-US">
                <a:sym typeface="Symbol" charset="2"/>
              </a:rPr>
              <a:t></a:t>
            </a:r>
            <a:r>
              <a:rPr lang="en-US"/>
              <a:t>-functions</a:t>
            </a:r>
          </a:p>
          <a:p>
            <a:pPr lvl="1" eaLnBrk="1" hangingPunct="1"/>
            <a:r>
              <a:rPr lang="en-US"/>
              <a:t>Rename Variables</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Where to place </a:t>
            </a:r>
            <a:r>
              <a:rPr lang="en-US">
                <a:ea typeface="ＭＳ Ｐゴシック" charset="-128"/>
                <a:cs typeface="ＭＳ Ｐゴシック" charset="-128"/>
                <a:sym typeface="Symbol" charset="2"/>
              </a:rPr>
              <a:t></a:t>
            </a:r>
            <a:r>
              <a:rPr lang="en-US">
                <a:ea typeface="ＭＳ Ｐゴシック" charset="-128"/>
                <a:cs typeface="ＭＳ Ｐゴシック" charset="-128"/>
              </a:rPr>
              <a:t>-functions?</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We want minimal amount of needed </a:t>
            </a:r>
            <a:r>
              <a:rPr lang="en-US">
                <a:ea typeface="ＭＳ Ｐゴシック" charset="-128"/>
                <a:cs typeface="ＭＳ Ｐゴシック" charset="-128"/>
                <a:sym typeface="Symbol" charset="2"/>
              </a:rPr>
              <a:t></a:t>
            </a:r>
            <a:endParaRPr lang="en-US">
              <a:ea typeface="ＭＳ Ｐゴシック" charset="-128"/>
              <a:cs typeface="ＭＳ Ｐゴシック" charset="-128"/>
            </a:endParaRPr>
          </a:p>
          <a:p>
            <a:pPr lvl="1" eaLnBrk="1" hangingPunct="1"/>
            <a:r>
              <a:rPr lang="en-US" i="1"/>
              <a:t>Save memory</a:t>
            </a:r>
          </a:p>
          <a:p>
            <a:pPr lvl="1" eaLnBrk="1" hangingPunct="1"/>
            <a:r>
              <a:rPr lang="en-US" i="1"/>
              <a:t>Algorithms will work faster</a:t>
            </a:r>
          </a:p>
        </p:txBody>
      </p:sp>
      <p:sp>
        <p:nvSpPr>
          <p:cNvPr id="37894"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41740909-BB5E-8A47-80F6-DA5207D72286}" type="slidenum">
              <a:rPr lang="de-CH" sz="1200">
                <a:solidFill>
                  <a:srgbClr val="A7A7A7"/>
                </a:solidFill>
              </a:rPr>
              <a:pPr algn="r"/>
              <a:t>30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39939"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3994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Path Convergence Criterion</a:t>
            </a:r>
          </a:p>
        </p:txBody>
      </p:sp>
      <p:sp>
        <p:nvSpPr>
          <p:cNvPr id="39941" name="Rectangle 3"/>
          <p:cNvSpPr>
            <a:spLocks noGrp="1" noChangeArrowheads="1"/>
          </p:cNvSpPr>
          <p:nvPr>
            <p:ph idx="1"/>
          </p:nvPr>
        </p:nvSpPr>
        <p:spPr/>
        <p:txBody>
          <a:bodyPr/>
          <a:lstStyle/>
          <a:p>
            <a:pPr marL="457200" indent="-457200" eaLnBrk="1" hangingPunct="1"/>
            <a:r>
              <a:rPr lang="en-US" dirty="0" smtClean="0">
                <a:ea typeface="ＭＳ Ｐゴシック" charset="-128"/>
                <a:cs typeface="ＭＳ Ｐゴシック" charset="-128"/>
              </a:rPr>
              <a:t>There </a:t>
            </a:r>
            <a:r>
              <a:rPr lang="en-US" dirty="0">
                <a:ea typeface="ＭＳ Ｐゴシック" charset="-128"/>
                <a:cs typeface="ＭＳ Ｐゴシック" charset="-128"/>
              </a:rPr>
              <a:t>should be a </a:t>
            </a:r>
            <a:r>
              <a:rPr lang="en-US" dirty="0" err="1">
                <a:ea typeface="ＭＳ Ｐゴシック" charset="-128"/>
                <a:cs typeface="ＭＳ Ｐゴシック" charset="-128"/>
                <a:sym typeface="Symbol" charset="2"/>
              </a:rPr>
              <a:t></a:t>
            </a:r>
            <a:r>
              <a:rPr lang="en-US" dirty="0">
                <a:ea typeface="ＭＳ Ｐゴシック" charset="-128"/>
                <a:cs typeface="ＭＳ Ｐゴシック" charset="-128"/>
              </a:rPr>
              <a:t> for a at node Z if</a:t>
            </a:r>
            <a:r>
              <a:rPr lang="en-US" dirty="0" smtClean="0">
                <a:ea typeface="ＭＳ Ｐゴシック" charset="-128"/>
                <a:cs typeface="ＭＳ Ｐゴシック" charset="-128"/>
              </a:rPr>
              <a:t>:</a:t>
            </a:r>
          </a:p>
          <a:p>
            <a:pPr lvl="1" eaLnBrk="1" hangingPunct="1">
              <a:buFont typeface="Arial" charset="0"/>
              <a:buAutoNum type="arabicPeriod"/>
            </a:pPr>
            <a:r>
              <a:rPr lang="en-US" dirty="0"/>
              <a:t>There is a block X containing a definition of </a:t>
            </a:r>
            <a:r>
              <a:rPr lang="en-US" dirty="0" smtClean="0"/>
              <a:t>a</a:t>
            </a:r>
          </a:p>
          <a:p>
            <a:pPr lvl="1" eaLnBrk="1" hangingPunct="1">
              <a:buFont typeface="Arial" charset="0"/>
              <a:buAutoNum type="arabicPeriod"/>
            </a:pPr>
            <a:r>
              <a:rPr lang="en-US" dirty="0"/>
              <a:t>There is a block Y (Y</a:t>
            </a:r>
            <a:r>
              <a:rPr lang="en-US" dirty="0" smtClean="0"/>
              <a:t> ≠ </a:t>
            </a:r>
            <a:r>
              <a:rPr lang="en-US" dirty="0"/>
              <a:t>X) containing a definition of </a:t>
            </a:r>
            <a:r>
              <a:rPr lang="en-US" dirty="0" smtClean="0"/>
              <a:t>a</a:t>
            </a:r>
          </a:p>
          <a:p>
            <a:pPr lvl="1" eaLnBrk="1" hangingPunct="1">
              <a:buFont typeface="Arial" charset="0"/>
              <a:buAutoNum type="arabicPeriod"/>
            </a:pPr>
            <a:r>
              <a:rPr lang="en-US" dirty="0"/>
              <a:t>There is a nonempty path </a:t>
            </a:r>
            <a:r>
              <a:rPr lang="en-US" dirty="0" err="1"/>
              <a:t>P</a:t>
            </a:r>
            <a:r>
              <a:rPr lang="en-US" baseline="-25000" dirty="0" err="1"/>
              <a:t>xz</a:t>
            </a:r>
            <a:r>
              <a:rPr lang="en-US" baseline="-25000" dirty="0"/>
              <a:t> </a:t>
            </a:r>
            <a:r>
              <a:rPr lang="en-US" dirty="0"/>
              <a:t>of edges from X to </a:t>
            </a:r>
            <a:r>
              <a:rPr lang="en-US" dirty="0" smtClean="0"/>
              <a:t>Z</a:t>
            </a:r>
          </a:p>
          <a:p>
            <a:pPr lvl="1" eaLnBrk="1" hangingPunct="1">
              <a:buFont typeface="Arial" charset="0"/>
              <a:buAutoNum type="arabicPeriod"/>
            </a:pPr>
            <a:r>
              <a:rPr lang="en-US" dirty="0"/>
              <a:t>There is a nonempty path </a:t>
            </a:r>
            <a:r>
              <a:rPr lang="en-US" dirty="0" err="1"/>
              <a:t>P</a:t>
            </a:r>
            <a:r>
              <a:rPr lang="en-US" baseline="-25000" dirty="0" err="1"/>
              <a:t>yz</a:t>
            </a:r>
            <a:r>
              <a:rPr lang="en-US" baseline="-25000" dirty="0"/>
              <a:t> </a:t>
            </a:r>
            <a:r>
              <a:rPr lang="en-US" dirty="0"/>
              <a:t>of edges from Y to </a:t>
            </a:r>
            <a:r>
              <a:rPr lang="en-US" dirty="0" smtClean="0"/>
              <a:t>Z</a:t>
            </a:r>
          </a:p>
          <a:p>
            <a:pPr lvl="1" eaLnBrk="1" hangingPunct="1">
              <a:buFont typeface="Arial" charset="0"/>
              <a:buAutoNum type="arabicPeriod"/>
            </a:pPr>
            <a:r>
              <a:rPr lang="en-US" dirty="0"/>
              <a:t>Path </a:t>
            </a:r>
            <a:r>
              <a:rPr lang="en-US" dirty="0" err="1"/>
              <a:t>P</a:t>
            </a:r>
            <a:r>
              <a:rPr lang="en-US" baseline="-25000" dirty="0" err="1"/>
              <a:t>xz</a:t>
            </a:r>
            <a:r>
              <a:rPr lang="en-US" dirty="0"/>
              <a:t> and </a:t>
            </a:r>
            <a:r>
              <a:rPr lang="en-US" dirty="0" err="1"/>
              <a:t>P</a:t>
            </a:r>
            <a:r>
              <a:rPr lang="en-US" baseline="-25000" dirty="0" err="1"/>
              <a:t>yz</a:t>
            </a:r>
            <a:r>
              <a:rPr lang="en-US" dirty="0"/>
              <a:t> do not have any nodes in common other than Z</a:t>
            </a:r>
          </a:p>
          <a:p>
            <a:pPr lvl="1" eaLnBrk="1" hangingPunct="1">
              <a:buFont typeface="Arial" charset="0"/>
              <a:buAutoNum type="arabicPeriod"/>
            </a:pPr>
            <a:r>
              <a:rPr lang="en-US" dirty="0"/>
              <a:t>The node Z does not appear within both </a:t>
            </a:r>
            <a:r>
              <a:rPr lang="en-US" dirty="0" err="1"/>
              <a:t>P</a:t>
            </a:r>
            <a:r>
              <a:rPr lang="en-US" baseline="-25000" dirty="0" err="1"/>
              <a:t>xz</a:t>
            </a:r>
            <a:r>
              <a:rPr lang="en-US" dirty="0"/>
              <a:t> and </a:t>
            </a:r>
            <a:r>
              <a:rPr lang="en-US" dirty="0" err="1"/>
              <a:t>P</a:t>
            </a:r>
            <a:r>
              <a:rPr lang="en-US" baseline="-25000" dirty="0" err="1"/>
              <a:t>yz</a:t>
            </a:r>
            <a:r>
              <a:rPr lang="en-US" dirty="0"/>
              <a:t> prior to the end (although it may appear in one or the other)</a:t>
            </a:r>
          </a:p>
        </p:txBody>
      </p:sp>
      <p:sp>
        <p:nvSpPr>
          <p:cNvPr id="39942"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BC1A731E-48AE-0E4C-A512-CFADD829FF56}" type="slidenum">
              <a:rPr lang="de-CH" sz="1200">
                <a:solidFill>
                  <a:srgbClr val="A7A7A7"/>
                </a:solidFill>
              </a:rPr>
              <a:pPr algn="r"/>
              <a:t>31</a:t>
            </a:fld>
            <a:endParaRPr lang="de-CH" sz="1400">
              <a:solidFill>
                <a:srgbClr val="7E7E7E"/>
              </a:solidFill>
              <a:latin typeface="Times" charset="0"/>
            </a:endParaRPr>
          </a:p>
        </p:txBody>
      </p:sp>
      <p:sp>
        <p:nvSpPr>
          <p:cNvPr id="8" name="Oval 7"/>
          <p:cNvSpPr/>
          <p:nvPr/>
        </p:nvSpPr>
        <p:spPr bwMode="auto">
          <a:xfrm>
            <a:off x="6705600" y="1676400"/>
            <a:ext cx="609600" cy="6096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Helvetica" pitchFamily="-65" charset="0"/>
              </a:rPr>
              <a:t>X</a:t>
            </a:r>
            <a:endParaRPr kumimoji="0" lang="en-US" sz="2400" b="0" i="0" strike="noStrike" cap="none" normalizeH="0" baseline="0" dirty="0" smtClean="0">
              <a:ln>
                <a:noFill/>
              </a:ln>
              <a:solidFill>
                <a:schemeClr val="tx1"/>
              </a:solidFill>
              <a:effectLst/>
              <a:latin typeface="Helvetica" pitchFamily="-65" charset="0"/>
            </a:endParaRPr>
          </a:p>
        </p:txBody>
      </p:sp>
      <p:sp>
        <p:nvSpPr>
          <p:cNvPr id="9" name="Oval 8"/>
          <p:cNvSpPr/>
          <p:nvPr/>
        </p:nvSpPr>
        <p:spPr bwMode="auto">
          <a:xfrm>
            <a:off x="8382000" y="1676400"/>
            <a:ext cx="609600" cy="6096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Helvetica" pitchFamily="-65" charset="0"/>
              </a:rPr>
              <a:t>Y</a:t>
            </a:r>
            <a:endParaRPr kumimoji="0" lang="en-US" sz="2400" b="0" i="0" strike="noStrike" cap="none" normalizeH="0" baseline="0" dirty="0" smtClean="0">
              <a:ln>
                <a:noFill/>
              </a:ln>
              <a:solidFill>
                <a:schemeClr val="tx1"/>
              </a:solidFill>
              <a:effectLst/>
              <a:latin typeface="Helvetica" pitchFamily="-65" charset="0"/>
            </a:endParaRPr>
          </a:p>
        </p:txBody>
      </p:sp>
      <p:sp>
        <p:nvSpPr>
          <p:cNvPr id="10" name="Oval 9"/>
          <p:cNvSpPr/>
          <p:nvPr/>
        </p:nvSpPr>
        <p:spPr bwMode="auto">
          <a:xfrm>
            <a:off x="7543800" y="2971800"/>
            <a:ext cx="609600" cy="6096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Helvetica" pitchFamily="-65" charset="0"/>
              </a:rPr>
              <a:t>Z</a:t>
            </a:r>
            <a:endParaRPr kumimoji="0" lang="en-US" sz="2400" b="0" i="0" strike="noStrike" cap="none" normalizeH="0" baseline="0" dirty="0" smtClean="0">
              <a:ln>
                <a:noFill/>
              </a:ln>
              <a:solidFill>
                <a:schemeClr val="tx1"/>
              </a:solidFill>
              <a:effectLst/>
              <a:latin typeface="Helvetica" pitchFamily="-65" charset="0"/>
            </a:endParaRPr>
          </a:p>
        </p:txBody>
      </p:sp>
      <p:cxnSp>
        <p:nvCxnSpPr>
          <p:cNvPr id="11" name="Straight Arrow Connector 10"/>
          <p:cNvCxnSpPr>
            <a:stCxn id="8" idx="5"/>
            <a:endCxn id="10" idx="1"/>
          </p:cNvCxnSpPr>
          <p:nvPr/>
        </p:nvCxnSpPr>
        <p:spPr bwMode="auto">
          <a:xfrm rot="16200000" flipH="1">
            <a:off x="6997326" y="2425326"/>
            <a:ext cx="864348" cy="407148"/>
          </a:xfrm>
          <a:prstGeom prst="straightConnector1">
            <a:avLst/>
          </a:prstGeom>
          <a:solidFill>
            <a:schemeClr val="accent1"/>
          </a:solidFill>
          <a:ln w="28575" cap="flat" cmpd="sng" algn="ctr">
            <a:solidFill>
              <a:schemeClr val="tx1"/>
            </a:solidFill>
            <a:prstDash val="lgDashDot"/>
            <a:round/>
            <a:headEnd type="none" w="med" len="med"/>
            <a:tailEnd type="arrow" w="med" len="med"/>
          </a:ln>
          <a:effectLst/>
        </p:spPr>
      </p:cxnSp>
      <p:cxnSp>
        <p:nvCxnSpPr>
          <p:cNvPr id="12" name="Straight Arrow Connector 11"/>
          <p:cNvCxnSpPr>
            <a:stCxn id="9" idx="3"/>
            <a:endCxn id="10" idx="7"/>
          </p:cNvCxnSpPr>
          <p:nvPr/>
        </p:nvCxnSpPr>
        <p:spPr bwMode="auto">
          <a:xfrm rot="5400000">
            <a:off x="7835526" y="2425326"/>
            <a:ext cx="864348" cy="407148"/>
          </a:xfrm>
          <a:prstGeom prst="straightConnector1">
            <a:avLst/>
          </a:prstGeom>
          <a:solidFill>
            <a:schemeClr val="accent1"/>
          </a:solidFill>
          <a:ln w="28575" cap="flat" cmpd="sng" algn="ctr">
            <a:solidFill>
              <a:schemeClr val="tx1"/>
            </a:solidFill>
            <a:prstDash val="lgDashDot"/>
            <a:round/>
            <a:headEnd type="none" w="med" len="med"/>
            <a:tailEnd type="arrow" w="med" len="med"/>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41987"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4198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Iterated Path-Convergence</a:t>
            </a:r>
          </a:p>
        </p:txBody>
      </p:sp>
      <p:sp>
        <p:nvSpPr>
          <p:cNvPr id="41989" name="Rectangle 3"/>
          <p:cNvSpPr>
            <a:spLocks noGrp="1" noChangeArrowheads="1"/>
          </p:cNvSpPr>
          <p:nvPr>
            <p:ph type="body" idx="4294967295"/>
          </p:nvPr>
        </p:nvSpPr>
        <p:spPr>
          <a:xfrm>
            <a:off x="1073150" y="1654175"/>
            <a:ext cx="8070850" cy="1393825"/>
          </a:xfrm>
        </p:spPr>
        <p:txBody>
          <a:bodyPr/>
          <a:lstStyle/>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Inserted </a:t>
            </a:r>
            <a:r>
              <a:rPr lang="en-US">
                <a:ea typeface="ＭＳ Ｐゴシック" charset="-128"/>
                <a:cs typeface="ＭＳ Ｐゴシック" charset="-128"/>
                <a:sym typeface="Symbol" charset="2"/>
              </a:rPr>
              <a:t></a:t>
            </a:r>
            <a:r>
              <a:rPr lang="en-US">
                <a:ea typeface="ＭＳ Ｐゴシック" charset="-128"/>
                <a:cs typeface="ＭＳ Ｐゴシック" charset="-128"/>
              </a:rPr>
              <a:t> is itself a definition!</a:t>
            </a:r>
          </a:p>
        </p:txBody>
      </p:sp>
      <p:sp>
        <p:nvSpPr>
          <p:cNvPr id="41990"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E5BED82A-EBDA-0D47-A5A4-DCDAA1D472A3}" type="slidenum">
              <a:rPr lang="de-CH" sz="1200">
                <a:solidFill>
                  <a:srgbClr val="A7A7A7"/>
                </a:solidFill>
              </a:rPr>
              <a:pPr algn="r"/>
              <a:t>32</a:t>
            </a:fld>
            <a:endParaRPr lang="de-CH" sz="1400">
              <a:solidFill>
                <a:srgbClr val="7E7E7E"/>
              </a:solidFill>
              <a:latin typeface="Times" charset="0"/>
            </a:endParaRPr>
          </a:p>
        </p:txBody>
      </p:sp>
      <p:sp>
        <p:nvSpPr>
          <p:cNvPr id="41991" name="TextBox 6"/>
          <p:cNvSpPr txBox="1">
            <a:spLocks noChangeArrowheads="1"/>
          </p:cNvSpPr>
          <p:nvPr/>
        </p:nvSpPr>
        <p:spPr bwMode="auto">
          <a:xfrm>
            <a:off x="914400" y="3352800"/>
            <a:ext cx="7464425" cy="1200150"/>
          </a:xfrm>
          <a:prstGeom prst="rect">
            <a:avLst/>
          </a:prstGeom>
          <a:noFill/>
          <a:ln w="9525">
            <a:solidFill>
              <a:schemeClr val="tx1"/>
            </a:solidFill>
            <a:miter lim="800000"/>
            <a:headEnd/>
            <a:tailEnd/>
          </a:ln>
        </p:spPr>
        <p:txBody>
          <a:bodyPr wrap="none">
            <a:prstTxWarp prst="textNoShape">
              <a:avLst/>
            </a:prstTxWarp>
            <a:spAutoFit/>
          </a:bodyPr>
          <a:lstStyle/>
          <a:p>
            <a:pPr defTabSz="355600"/>
            <a:r>
              <a:rPr lang="en-US" sz="1800" b="1">
                <a:latin typeface="Courier" charset="0"/>
                <a:ea typeface="Courier" charset="0"/>
                <a:cs typeface="Courier" charset="0"/>
              </a:rPr>
              <a:t>While</a:t>
            </a:r>
            <a:r>
              <a:rPr lang="en-US" sz="1800">
                <a:latin typeface="Courier" charset="0"/>
                <a:ea typeface="Courier" charset="0"/>
                <a:cs typeface="Courier" charset="0"/>
              </a:rPr>
              <a:t> there are nodes X,Y,Z satisfying conditions 1-5</a:t>
            </a:r>
          </a:p>
          <a:p>
            <a:pPr defTabSz="355600"/>
            <a:r>
              <a:rPr lang="en-US" sz="1800">
                <a:latin typeface="Courier" charset="0"/>
                <a:ea typeface="Courier" charset="0"/>
                <a:cs typeface="Courier" charset="0"/>
              </a:rPr>
              <a:t>	</a:t>
            </a:r>
            <a:r>
              <a:rPr lang="en-US" sz="1800" b="1">
                <a:latin typeface="Courier" charset="0"/>
                <a:ea typeface="Courier" charset="0"/>
                <a:cs typeface="Courier" charset="0"/>
              </a:rPr>
              <a:t>and</a:t>
            </a:r>
            <a:r>
              <a:rPr lang="en-US" sz="1800">
                <a:latin typeface="Courier" charset="0"/>
                <a:ea typeface="Courier" charset="0"/>
                <a:cs typeface="Courier" charset="0"/>
              </a:rPr>
              <a:t> Z does not contain a phi-function for a</a:t>
            </a:r>
          </a:p>
          <a:p>
            <a:pPr defTabSz="355600"/>
            <a:r>
              <a:rPr lang="en-US" sz="1800">
                <a:latin typeface="Courier" charset="0"/>
                <a:ea typeface="Courier" charset="0"/>
                <a:cs typeface="Courier" charset="0"/>
              </a:rPr>
              <a:t> </a:t>
            </a:r>
            <a:r>
              <a:rPr lang="en-US" sz="1800" b="1">
                <a:latin typeface="Courier" charset="0"/>
                <a:ea typeface="Courier" charset="0"/>
                <a:cs typeface="Courier" charset="0"/>
              </a:rPr>
              <a:t>do</a:t>
            </a:r>
            <a:endParaRPr lang="en-US" sz="1800">
              <a:latin typeface="Courier" charset="0"/>
              <a:ea typeface="Courier" charset="0"/>
              <a:cs typeface="Courier" charset="0"/>
            </a:endParaRPr>
          </a:p>
          <a:p>
            <a:pPr defTabSz="355600"/>
            <a:r>
              <a:rPr lang="en-US" sz="1800">
                <a:latin typeface="Courier" charset="0"/>
                <a:ea typeface="Courier" charset="0"/>
                <a:cs typeface="Courier" charset="0"/>
              </a:rPr>
              <a:t>   insert PHI at node Z.</a:t>
            </a:r>
          </a:p>
        </p:txBody>
      </p:sp>
      <p:sp>
        <p:nvSpPr>
          <p:cNvPr id="41992" name="Rectangle 9"/>
          <p:cNvSpPr>
            <a:spLocks noChangeArrowheads="1"/>
          </p:cNvSpPr>
          <p:nvPr/>
        </p:nvSpPr>
        <p:spPr bwMode="auto">
          <a:xfrm>
            <a:off x="4648200" y="5105400"/>
            <a:ext cx="3810000" cy="830997"/>
          </a:xfrm>
          <a:prstGeom prst="rect">
            <a:avLst/>
          </a:prstGeom>
          <a:solidFill>
            <a:schemeClr val="accent1"/>
          </a:solidFill>
          <a:ln w="9525">
            <a:noFill/>
            <a:miter lim="800000"/>
            <a:headEnd/>
            <a:tailEnd/>
          </a:ln>
        </p:spPr>
        <p:txBody>
          <a:bodyPr wrap="square">
            <a:prstTxWarp prst="textNoShape">
              <a:avLst/>
            </a:prstTxWarp>
            <a:spAutoFit/>
          </a:bodyPr>
          <a:lstStyle/>
          <a:p>
            <a:r>
              <a:rPr lang="en-US" i="1" dirty="0"/>
              <a:t>A bit slow, other algorithms</a:t>
            </a:r>
          </a:p>
          <a:p>
            <a:r>
              <a:rPr lang="en-US" i="1" dirty="0"/>
              <a:t>used in practice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44035"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4403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 (Simple)</a:t>
            </a:r>
          </a:p>
        </p:txBody>
      </p:sp>
      <p:sp>
        <p:nvSpPr>
          <p:cNvPr id="44037"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7F39DE5A-E03F-9F4F-BF14-24FB8E1FD937}" type="slidenum">
              <a:rPr lang="de-CH" sz="1200">
                <a:solidFill>
                  <a:srgbClr val="A7A7A7"/>
                </a:solidFill>
              </a:rPr>
              <a:pPr algn="r"/>
              <a:t>33</a:t>
            </a:fld>
            <a:endParaRPr lang="de-CH" sz="1400">
              <a:solidFill>
                <a:srgbClr val="7E7E7E"/>
              </a:solidFill>
              <a:latin typeface="Times" charset="0"/>
            </a:endParaRPr>
          </a:p>
        </p:txBody>
      </p:sp>
      <p:pic>
        <p:nvPicPr>
          <p:cNvPr id="44038" name="Picture 9" descr="SimplePhiCFGExample"/>
          <p:cNvPicPr>
            <a:picLocks noChangeAspect="1" noChangeArrowheads="1"/>
          </p:cNvPicPr>
          <p:nvPr/>
        </p:nvPicPr>
        <p:blipFill>
          <a:blip r:embed="rId3"/>
          <a:srcRect/>
          <a:stretch>
            <a:fillRect/>
          </a:stretch>
        </p:blipFill>
        <p:spPr bwMode="auto">
          <a:xfrm>
            <a:off x="381000" y="1981200"/>
            <a:ext cx="3657600" cy="3167063"/>
          </a:xfrm>
          <a:prstGeom prst="rect">
            <a:avLst/>
          </a:prstGeom>
          <a:noFill/>
          <a:ln w="9525">
            <a:noFill/>
            <a:miter lim="800000"/>
            <a:headEnd/>
            <a:tailEnd/>
          </a:ln>
        </p:spPr>
      </p:pic>
      <p:sp>
        <p:nvSpPr>
          <p:cNvPr id="44039" name="Rectangle 10"/>
          <p:cNvSpPr>
            <a:spLocks noChangeArrowheads="1"/>
          </p:cNvSpPr>
          <p:nvPr/>
        </p:nvSpPr>
        <p:spPr bwMode="auto">
          <a:xfrm>
            <a:off x="4267200" y="2362200"/>
            <a:ext cx="4572000" cy="2470933"/>
          </a:xfrm>
          <a:prstGeom prst="rect">
            <a:avLst/>
          </a:prstGeom>
          <a:noFill/>
          <a:ln w="9525">
            <a:noFill/>
            <a:miter lim="800000"/>
            <a:headEnd/>
            <a:tailEnd/>
          </a:ln>
        </p:spPr>
        <p:txBody>
          <a:bodyPr wrap="square">
            <a:prstTxWarp prst="textNoShape">
              <a:avLst/>
            </a:prstTxWarp>
            <a:spAutoFit/>
          </a:bodyPr>
          <a:lstStyle/>
          <a:p>
            <a:pPr marL="457200" indent="-457200" eaLnBrk="1" hangingPunct="1">
              <a:lnSpc>
                <a:spcPct val="95000"/>
              </a:lnSpc>
              <a:spcBef>
                <a:spcPct val="20000"/>
              </a:spcBef>
              <a:buFont typeface="Arial" charset="0"/>
              <a:buNone/>
            </a:pPr>
            <a:r>
              <a:rPr lang="en-US" sz="1800" i="1" dirty="0">
                <a:solidFill>
                  <a:srgbClr val="0A017F"/>
                </a:solidFill>
              </a:rPr>
              <a:t>1. block X </a:t>
            </a:r>
            <a:r>
              <a:rPr lang="en-US" sz="1800" i="1" dirty="0" smtClean="0">
                <a:solidFill>
                  <a:srgbClr val="0A017F"/>
                </a:solidFill>
              </a:rPr>
              <a:t>contains </a:t>
            </a:r>
            <a:r>
              <a:rPr lang="en-US" sz="1800" i="1" dirty="0">
                <a:solidFill>
                  <a:srgbClr val="0A017F"/>
                </a:solidFill>
              </a:rPr>
              <a:t>a definition of a</a:t>
            </a:r>
          </a:p>
          <a:p>
            <a:pPr marL="457200" indent="-457200" eaLnBrk="1" hangingPunct="1">
              <a:lnSpc>
                <a:spcPct val="95000"/>
              </a:lnSpc>
              <a:spcBef>
                <a:spcPct val="20000"/>
              </a:spcBef>
              <a:buFont typeface="Arial" charset="0"/>
              <a:buNone/>
            </a:pPr>
            <a:r>
              <a:rPr lang="en-US" sz="1800" i="1" dirty="0">
                <a:solidFill>
                  <a:srgbClr val="0A017F"/>
                </a:solidFill>
              </a:rPr>
              <a:t>2. block Y (Y</a:t>
            </a:r>
            <a:r>
              <a:rPr lang="en-US" sz="1800" i="1" dirty="0" smtClean="0">
                <a:solidFill>
                  <a:srgbClr val="0A017F"/>
                </a:solidFill>
              </a:rPr>
              <a:t> ≠ X</a:t>
            </a:r>
            <a:r>
              <a:rPr lang="en-US" sz="1800" i="1" dirty="0">
                <a:solidFill>
                  <a:srgbClr val="0A017F"/>
                </a:solidFill>
              </a:rPr>
              <a:t>) </a:t>
            </a:r>
            <a:r>
              <a:rPr lang="en-US" sz="1800" i="1" dirty="0" smtClean="0">
                <a:solidFill>
                  <a:srgbClr val="0A017F"/>
                </a:solidFill>
              </a:rPr>
              <a:t>contains </a:t>
            </a:r>
            <a:r>
              <a:rPr lang="en-US" sz="1800" i="1" dirty="0">
                <a:solidFill>
                  <a:srgbClr val="0A017F"/>
                </a:solidFill>
              </a:rPr>
              <a:t>a definition of a.</a:t>
            </a:r>
          </a:p>
          <a:p>
            <a:pPr marL="457200" indent="-457200" eaLnBrk="1" hangingPunct="1">
              <a:lnSpc>
                <a:spcPct val="95000"/>
              </a:lnSpc>
              <a:spcBef>
                <a:spcPct val="20000"/>
              </a:spcBef>
              <a:buFont typeface="Arial" charset="0"/>
              <a:buNone/>
            </a:pPr>
            <a:r>
              <a:rPr lang="en-US" sz="1800" i="1" dirty="0">
                <a:solidFill>
                  <a:srgbClr val="0A017F"/>
                </a:solidFill>
              </a:rPr>
              <a:t>3. path </a:t>
            </a:r>
            <a:r>
              <a:rPr lang="en-US" sz="1800" i="1" dirty="0" err="1">
                <a:solidFill>
                  <a:srgbClr val="0A017F"/>
                </a:solidFill>
              </a:rPr>
              <a:t>P</a:t>
            </a:r>
            <a:r>
              <a:rPr lang="en-US" sz="1800" i="1" baseline="-25000" dirty="0" err="1">
                <a:solidFill>
                  <a:srgbClr val="0A017F"/>
                </a:solidFill>
              </a:rPr>
              <a:t>xz</a:t>
            </a:r>
            <a:r>
              <a:rPr lang="en-US" sz="1800" i="1" baseline="-25000" dirty="0">
                <a:solidFill>
                  <a:srgbClr val="0A017F"/>
                </a:solidFill>
              </a:rPr>
              <a:t> </a:t>
            </a:r>
            <a:r>
              <a:rPr lang="en-US" sz="1800" i="1" dirty="0">
                <a:solidFill>
                  <a:srgbClr val="0A017F"/>
                </a:solidFill>
              </a:rPr>
              <a:t>of edges from X to Z.</a:t>
            </a:r>
          </a:p>
          <a:p>
            <a:pPr marL="457200" indent="-457200" eaLnBrk="1" hangingPunct="1">
              <a:lnSpc>
                <a:spcPct val="95000"/>
              </a:lnSpc>
              <a:spcBef>
                <a:spcPct val="20000"/>
              </a:spcBef>
              <a:buFont typeface="Arial" charset="0"/>
              <a:buNone/>
            </a:pPr>
            <a:r>
              <a:rPr lang="en-US" sz="1800" i="1" dirty="0">
                <a:solidFill>
                  <a:srgbClr val="0A017F"/>
                </a:solidFill>
              </a:rPr>
              <a:t>4. path </a:t>
            </a:r>
            <a:r>
              <a:rPr lang="en-US" sz="1800" i="1" dirty="0" err="1">
                <a:solidFill>
                  <a:srgbClr val="0A017F"/>
                </a:solidFill>
              </a:rPr>
              <a:t>P</a:t>
            </a:r>
            <a:r>
              <a:rPr lang="en-US" sz="1800" i="1" baseline="-25000" dirty="0" err="1">
                <a:solidFill>
                  <a:srgbClr val="0A017F"/>
                </a:solidFill>
              </a:rPr>
              <a:t>yz</a:t>
            </a:r>
            <a:r>
              <a:rPr lang="en-US" sz="1800" i="1" baseline="-25000" dirty="0">
                <a:solidFill>
                  <a:srgbClr val="0A017F"/>
                </a:solidFill>
              </a:rPr>
              <a:t> </a:t>
            </a:r>
            <a:r>
              <a:rPr lang="en-US" sz="1800" i="1" dirty="0">
                <a:solidFill>
                  <a:srgbClr val="0A017F"/>
                </a:solidFill>
              </a:rPr>
              <a:t>of edges from Y to Z</a:t>
            </a:r>
            <a:r>
              <a:rPr lang="en-US" sz="1800" i="1" dirty="0" smtClean="0">
                <a:solidFill>
                  <a:srgbClr val="0A017F"/>
                </a:solidFill>
              </a:rPr>
              <a:t>.</a:t>
            </a:r>
          </a:p>
          <a:p>
            <a:pPr marL="457200" indent="-457200" eaLnBrk="1" hangingPunct="1">
              <a:lnSpc>
                <a:spcPct val="95000"/>
              </a:lnSpc>
              <a:spcBef>
                <a:spcPct val="20000"/>
              </a:spcBef>
              <a:buFont typeface="Arial" charset="0"/>
              <a:buNone/>
            </a:pPr>
            <a:r>
              <a:rPr lang="en-US" sz="1800" i="1" dirty="0" smtClean="0">
                <a:solidFill>
                  <a:srgbClr val="0A017F"/>
                </a:solidFill>
              </a:rPr>
              <a:t>5. Path </a:t>
            </a:r>
            <a:r>
              <a:rPr lang="en-US" sz="1800" i="1" dirty="0" err="1" smtClean="0">
                <a:solidFill>
                  <a:srgbClr val="0A017F"/>
                </a:solidFill>
              </a:rPr>
              <a:t>P</a:t>
            </a:r>
            <a:r>
              <a:rPr lang="en-US" sz="1800" i="1" baseline="-25000" dirty="0" err="1" smtClean="0">
                <a:solidFill>
                  <a:srgbClr val="0A017F"/>
                </a:solidFill>
              </a:rPr>
              <a:t>xz</a:t>
            </a:r>
            <a:r>
              <a:rPr lang="en-US" sz="1800" i="1" dirty="0" smtClean="0">
                <a:solidFill>
                  <a:srgbClr val="0A017F"/>
                </a:solidFill>
              </a:rPr>
              <a:t> and </a:t>
            </a:r>
            <a:r>
              <a:rPr lang="en-US" sz="1800" i="1" dirty="0" err="1" smtClean="0">
                <a:solidFill>
                  <a:srgbClr val="0A017F"/>
                </a:solidFill>
              </a:rPr>
              <a:t>P</a:t>
            </a:r>
            <a:r>
              <a:rPr lang="en-US" sz="1800" i="1" baseline="-25000" dirty="0" err="1" smtClean="0">
                <a:solidFill>
                  <a:srgbClr val="0A017F"/>
                </a:solidFill>
              </a:rPr>
              <a:t>yz</a:t>
            </a:r>
            <a:r>
              <a:rPr lang="en-US" sz="1800" i="1" dirty="0" smtClean="0">
                <a:solidFill>
                  <a:srgbClr val="0A017F"/>
                </a:solidFill>
              </a:rPr>
              <a:t> do not have any nodes in common other than Z</a:t>
            </a:r>
          </a:p>
          <a:p>
            <a:pPr marL="457200" indent="-457200" eaLnBrk="1" hangingPunct="1">
              <a:lnSpc>
                <a:spcPct val="95000"/>
              </a:lnSpc>
              <a:spcBef>
                <a:spcPct val="20000"/>
              </a:spcBef>
              <a:buFont typeface="Arial" charset="0"/>
              <a:buNone/>
            </a:pPr>
            <a:r>
              <a:rPr lang="en-US" sz="1800" i="1" dirty="0" smtClean="0">
                <a:solidFill>
                  <a:srgbClr val="0A017F"/>
                </a:solidFill>
              </a:rPr>
              <a:t>6. Node Z does not appear within both </a:t>
            </a:r>
            <a:r>
              <a:rPr lang="en-US" sz="1800" i="1" dirty="0" err="1" smtClean="0">
                <a:solidFill>
                  <a:srgbClr val="0A017F"/>
                </a:solidFill>
              </a:rPr>
              <a:t>P</a:t>
            </a:r>
            <a:r>
              <a:rPr lang="en-US" sz="1800" i="1" baseline="-25000" dirty="0" err="1" smtClean="0">
                <a:solidFill>
                  <a:srgbClr val="0A017F"/>
                </a:solidFill>
              </a:rPr>
              <a:t>xz</a:t>
            </a:r>
            <a:r>
              <a:rPr lang="en-US" sz="1800" i="1" dirty="0" smtClean="0">
                <a:solidFill>
                  <a:srgbClr val="0A017F"/>
                </a:solidFill>
              </a:rPr>
              <a:t> and </a:t>
            </a:r>
            <a:r>
              <a:rPr lang="en-US" sz="1800" i="1" dirty="0" err="1" smtClean="0">
                <a:solidFill>
                  <a:srgbClr val="0A017F"/>
                </a:solidFill>
              </a:rPr>
              <a:t>P</a:t>
            </a:r>
            <a:r>
              <a:rPr lang="en-US" sz="1800" i="1" baseline="-25000" dirty="0" err="1" smtClean="0">
                <a:solidFill>
                  <a:srgbClr val="0A017F"/>
                </a:solidFill>
              </a:rPr>
              <a:t>yz</a:t>
            </a:r>
            <a:r>
              <a:rPr lang="en-US" sz="1800" i="1" dirty="0" smtClean="0">
                <a:solidFill>
                  <a:srgbClr val="0A017F"/>
                </a:solidFill>
              </a:rPr>
              <a:t> prior to the end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46083"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4608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Dominance Property of SSA</a:t>
            </a:r>
          </a:p>
        </p:txBody>
      </p:sp>
      <p:sp>
        <p:nvSpPr>
          <p:cNvPr id="46085" name="Rectangle 3"/>
          <p:cNvSpPr>
            <a:spLocks noGrp="1" noChangeArrowheads="1"/>
          </p:cNvSpPr>
          <p:nvPr>
            <p:ph type="body" idx="4294967295"/>
          </p:nvPr>
        </p:nvSpPr>
        <p:spPr>
          <a:xfrm>
            <a:off x="533400" y="1654175"/>
            <a:ext cx="8070850" cy="1393825"/>
          </a:xfrm>
        </p:spPr>
        <p:txBody>
          <a:bodyPr/>
          <a:lstStyle/>
          <a:p>
            <a:pPr eaLnBrk="1" hangingPunct="1"/>
            <a:r>
              <a:rPr lang="en-US" dirty="0">
                <a:ea typeface="ＭＳ Ｐゴシック" charset="-128"/>
                <a:cs typeface="ＭＳ Ｐゴシック" charset="-128"/>
              </a:rPr>
              <a:t>Dominance: node </a:t>
            </a:r>
            <a:r>
              <a:rPr lang="en-US" i="1" dirty="0">
                <a:ea typeface="ＭＳ Ｐゴシック" charset="-128"/>
                <a:cs typeface="ＭＳ Ｐゴシック" charset="-128"/>
              </a:rPr>
              <a:t>D</a:t>
            </a:r>
            <a:r>
              <a:rPr lang="en-US" dirty="0">
                <a:ea typeface="ＭＳ Ｐゴシック" charset="-128"/>
                <a:cs typeface="ＭＳ Ｐゴシック" charset="-128"/>
              </a:rPr>
              <a:t> </a:t>
            </a:r>
            <a:r>
              <a:rPr lang="en-US" i="1" u="sng" dirty="0">
                <a:solidFill>
                  <a:srgbClr val="7E0007"/>
                </a:solidFill>
                <a:ea typeface="ＭＳ Ｐゴシック" charset="-128"/>
                <a:cs typeface="ＭＳ Ｐゴシック" charset="-128"/>
              </a:rPr>
              <a:t>dominates</a:t>
            </a:r>
            <a:r>
              <a:rPr lang="en-US" dirty="0">
                <a:ea typeface="ＭＳ Ｐゴシック" charset="-128"/>
                <a:cs typeface="ＭＳ Ｐゴシック" charset="-128"/>
              </a:rPr>
              <a:t> node </a:t>
            </a:r>
            <a:r>
              <a:rPr lang="en-US" i="1" dirty="0">
                <a:ea typeface="ＭＳ Ｐゴシック" charset="-128"/>
                <a:cs typeface="ＭＳ Ｐゴシック" charset="-128"/>
              </a:rPr>
              <a:t>N</a:t>
            </a:r>
            <a:r>
              <a:rPr lang="en-US" dirty="0">
                <a:ea typeface="ＭＳ Ｐゴシック" charset="-128"/>
                <a:cs typeface="ＭＳ Ｐゴシック" charset="-128"/>
              </a:rPr>
              <a:t> if every path from the start node to </a:t>
            </a:r>
            <a:r>
              <a:rPr lang="en-US" i="1" dirty="0">
                <a:ea typeface="ＭＳ Ｐゴシック" charset="-128"/>
                <a:cs typeface="ＭＳ Ｐゴシック" charset="-128"/>
              </a:rPr>
              <a:t>N</a:t>
            </a:r>
            <a:r>
              <a:rPr lang="en-US" dirty="0">
                <a:ea typeface="ＭＳ Ｐゴシック" charset="-128"/>
                <a:cs typeface="ＭＳ Ｐゴシック" charset="-128"/>
              </a:rPr>
              <a:t> goes through </a:t>
            </a:r>
            <a:r>
              <a:rPr lang="en-US" i="1" dirty="0">
                <a:ea typeface="ＭＳ Ｐゴシック" charset="-128"/>
                <a:cs typeface="ＭＳ Ｐゴシック" charset="-128"/>
              </a:rPr>
              <a:t>D</a:t>
            </a:r>
            <a:r>
              <a:rPr lang="en-US" dirty="0">
                <a:ea typeface="ＭＳ Ｐゴシック" charset="-128"/>
                <a:cs typeface="ＭＳ Ｐゴシック" charset="-128"/>
              </a:rPr>
              <a:t>. </a:t>
            </a:r>
            <a:endParaRPr lang="en-US" dirty="0" smtClean="0">
              <a:ea typeface="ＭＳ Ｐゴシック" charset="-128"/>
              <a:cs typeface="ＭＳ Ｐゴシック" charset="-128"/>
            </a:endParaRPr>
          </a:p>
          <a:p>
            <a:pPr algn="r" eaLnBrk="1" hangingPunct="1">
              <a:buFont typeface="Helvetica CE" charset="0"/>
              <a:buNone/>
            </a:pPr>
            <a:r>
              <a:rPr lang="en-US" dirty="0" smtClean="0">
                <a:ea typeface="ＭＳ Ｐゴシック" charset="-128"/>
                <a:cs typeface="ＭＳ Ｐゴシック" charset="-128"/>
              </a:rPr>
              <a:t>(</a:t>
            </a:r>
            <a:r>
              <a:rPr lang="en-US" dirty="0">
                <a:ea typeface="ＭＳ Ｐゴシック" charset="-128"/>
                <a:cs typeface="ＭＳ Ｐゴシック" charset="-128"/>
              </a:rPr>
              <a:t>“strictly dominates”: </a:t>
            </a:r>
            <a:r>
              <a:rPr lang="en-US" dirty="0" smtClean="0">
                <a:ea typeface="ＭＳ Ｐゴシック" charset="-128"/>
                <a:cs typeface="ＭＳ Ｐゴシック" charset="-128"/>
              </a:rPr>
              <a:t>D ≠ N</a:t>
            </a:r>
            <a:r>
              <a:rPr lang="en-US" dirty="0">
                <a:ea typeface="ＭＳ Ｐゴシック" charset="-128"/>
                <a:cs typeface="ＭＳ Ｐゴシック" charset="-128"/>
              </a:rPr>
              <a:t>)</a:t>
            </a:r>
          </a:p>
        </p:txBody>
      </p:sp>
      <p:sp>
        <p:nvSpPr>
          <p:cNvPr id="46086"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90E567DA-916A-0B4F-9A63-BF2DDBE6760E}" type="slidenum">
              <a:rPr lang="de-CH" sz="1200">
                <a:solidFill>
                  <a:srgbClr val="A7A7A7"/>
                </a:solidFill>
              </a:rPr>
              <a:pPr algn="r"/>
              <a:t>34</a:t>
            </a:fld>
            <a:endParaRPr lang="de-CH" sz="1400">
              <a:solidFill>
                <a:srgbClr val="7E7E7E"/>
              </a:solidFill>
              <a:latin typeface="Times" charset="0"/>
            </a:endParaRPr>
          </a:p>
        </p:txBody>
      </p:sp>
      <p:sp>
        <p:nvSpPr>
          <p:cNvPr id="46087" name="Rectangle 11"/>
          <p:cNvSpPr>
            <a:spLocks noChangeArrowheads="1"/>
          </p:cNvSpPr>
          <p:nvPr/>
        </p:nvSpPr>
        <p:spPr bwMode="auto">
          <a:xfrm>
            <a:off x="914400" y="3124200"/>
            <a:ext cx="6019800" cy="2678113"/>
          </a:xfrm>
          <a:prstGeom prst="rect">
            <a:avLst/>
          </a:prstGeom>
          <a:noFill/>
          <a:ln w="9525">
            <a:noFill/>
            <a:miter lim="800000"/>
            <a:headEnd/>
            <a:tailEnd/>
          </a:ln>
        </p:spPr>
        <p:txBody>
          <a:bodyPr>
            <a:prstTxWarp prst="textNoShape">
              <a:avLst/>
            </a:prstTxWarp>
            <a:spAutoFit/>
          </a:bodyPr>
          <a:lstStyle/>
          <a:p>
            <a:pPr marL="457200" indent="-457200"/>
            <a:r>
              <a:rPr lang="en-US" b="1" dirty="0"/>
              <a:t>Dominance Property of SSA:</a:t>
            </a:r>
          </a:p>
          <a:p>
            <a:pPr marL="457200" indent="-457200"/>
            <a:endParaRPr lang="en-US" b="1" dirty="0"/>
          </a:p>
          <a:p>
            <a:pPr marL="457200" indent="-457200">
              <a:buFont typeface="Arial" charset="0"/>
              <a:buAutoNum type="arabicPeriod"/>
            </a:pPr>
            <a:r>
              <a:rPr lang="en-US" dirty="0"/>
              <a:t>If </a:t>
            </a:r>
            <a:r>
              <a:rPr lang="en-US" dirty="0" err="1"/>
              <a:t>x</a:t>
            </a:r>
            <a:r>
              <a:rPr lang="en-US" dirty="0"/>
              <a:t> is used in a Phi-function in block N, then the</a:t>
            </a:r>
            <a:r>
              <a:rPr lang="en-US" dirty="0" smtClean="0"/>
              <a:t> node defining </a:t>
            </a:r>
            <a:r>
              <a:rPr lang="en-US" dirty="0" err="1" smtClean="0"/>
              <a:t>x</a:t>
            </a:r>
            <a:r>
              <a:rPr lang="en-US" dirty="0" smtClean="0"/>
              <a:t> </a:t>
            </a:r>
            <a:r>
              <a:rPr lang="en-US" dirty="0"/>
              <a:t>dominates every predecessor of N.</a:t>
            </a:r>
          </a:p>
          <a:p>
            <a:pPr marL="457200" indent="-457200">
              <a:buFont typeface="Arial" charset="0"/>
              <a:buAutoNum type="arabicPeriod"/>
            </a:pPr>
            <a:r>
              <a:rPr lang="en-US" dirty="0"/>
              <a:t>If </a:t>
            </a:r>
            <a:r>
              <a:rPr lang="en-US" dirty="0" err="1"/>
              <a:t>x</a:t>
            </a:r>
            <a:r>
              <a:rPr lang="en-US" dirty="0"/>
              <a:t> is used in a non-Phi statement in N, then the</a:t>
            </a:r>
            <a:r>
              <a:rPr lang="en-US" dirty="0" smtClean="0"/>
              <a:t> node defining </a:t>
            </a:r>
            <a:r>
              <a:rPr lang="en-US" dirty="0" err="1" smtClean="0"/>
              <a:t>x</a:t>
            </a:r>
            <a:r>
              <a:rPr lang="en-US" dirty="0" smtClean="0"/>
              <a:t> </a:t>
            </a:r>
            <a:r>
              <a:rPr lang="en-US" dirty="0"/>
              <a:t>dominates N</a:t>
            </a:r>
            <a:endParaRPr lang="en-US" b="1" dirty="0"/>
          </a:p>
        </p:txBody>
      </p:sp>
      <p:sp>
        <p:nvSpPr>
          <p:cNvPr id="46088" name="Rectangle 12"/>
          <p:cNvSpPr>
            <a:spLocks noChangeArrowheads="1"/>
          </p:cNvSpPr>
          <p:nvPr/>
        </p:nvSpPr>
        <p:spPr bwMode="auto">
          <a:xfrm>
            <a:off x="5105400" y="5867400"/>
            <a:ext cx="3825386" cy="461665"/>
          </a:xfrm>
          <a:prstGeom prst="rect">
            <a:avLst/>
          </a:prstGeom>
          <a:solidFill>
            <a:srgbClr val="F5F399"/>
          </a:solidFill>
          <a:ln w="9525">
            <a:noFill/>
            <a:miter lim="800000"/>
            <a:headEnd/>
            <a:tailEnd/>
          </a:ln>
        </p:spPr>
        <p:txBody>
          <a:bodyPr wrap="none">
            <a:prstTxWarp prst="textNoShape">
              <a:avLst/>
            </a:prstTxWarp>
            <a:spAutoFit/>
          </a:bodyPr>
          <a:lstStyle/>
          <a:p>
            <a:r>
              <a:rPr lang="en-US" i="1" dirty="0"/>
              <a:t>“Definition dominates use”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48131"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4813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Dominance and SSA Creation</a:t>
            </a:r>
          </a:p>
        </p:txBody>
      </p:sp>
      <p:sp>
        <p:nvSpPr>
          <p:cNvPr id="48133"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Dominance can be used to efficiently build SSA</a:t>
            </a:r>
          </a:p>
          <a:p>
            <a:pPr eaLnBrk="1" hangingPunct="1"/>
            <a:endParaRPr lang="en-US" dirty="0">
              <a:ea typeface="ＭＳ Ｐゴシック" charset="-128"/>
              <a:cs typeface="ＭＳ Ｐゴシック" charset="-128"/>
            </a:endParaRPr>
          </a:p>
          <a:p>
            <a:pPr eaLnBrk="1" hangingPunct="1"/>
            <a:r>
              <a:rPr lang="en-US" dirty="0" err="1">
                <a:ea typeface="ＭＳ Ｐゴシック" charset="-128"/>
                <a:cs typeface="ＭＳ Ｐゴシック" charset="-128"/>
                <a:sym typeface="Symbol" charset="2"/>
              </a:rPr>
              <a:t></a:t>
            </a:r>
            <a:r>
              <a:rPr lang="en-US" dirty="0">
                <a:ea typeface="ＭＳ Ｐゴシック" charset="-128"/>
                <a:cs typeface="ＭＳ Ｐゴシック" charset="-128"/>
              </a:rPr>
              <a:t>-Functions are placed in all basic blocks of the </a:t>
            </a:r>
            <a:r>
              <a:rPr lang="en-US" i="1" u="sng" dirty="0">
                <a:solidFill>
                  <a:srgbClr val="7E0007"/>
                </a:solidFill>
                <a:ea typeface="ＭＳ Ｐゴシック" charset="-128"/>
                <a:cs typeface="ＭＳ Ｐゴシック" charset="-128"/>
              </a:rPr>
              <a:t>Dominance </a:t>
            </a:r>
            <a:r>
              <a:rPr lang="en-US" i="1" u="sng" dirty="0" smtClean="0">
                <a:solidFill>
                  <a:srgbClr val="7E0007"/>
                </a:solidFill>
                <a:ea typeface="ＭＳ Ｐゴシック" charset="-128"/>
                <a:cs typeface="ＭＳ Ｐゴシック" charset="-128"/>
              </a:rPr>
              <a:t>Frontier</a:t>
            </a:r>
          </a:p>
          <a:p>
            <a:pPr lvl="1" eaLnBrk="1" hangingPunct="1"/>
            <a:endParaRPr lang="en-US" dirty="0" smtClean="0">
              <a:ea typeface="ＭＳ Ｐゴシック" charset="-128"/>
              <a:cs typeface="ＭＳ Ｐゴシック" charset="-128"/>
            </a:endParaRPr>
          </a:p>
          <a:p>
            <a:pPr lvl="1" eaLnBrk="1" hangingPunct="1"/>
            <a:r>
              <a:rPr lang="en-US" dirty="0" smtClean="0">
                <a:ea typeface="ＭＳ Ｐゴシック" charset="-128"/>
                <a:cs typeface="ＭＳ Ｐゴシック" charset="-128"/>
              </a:rPr>
              <a:t>DF(D) = the </a:t>
            </a:r>
            <a:r>
              <a:rPr lang="en-US" dirty="0">
                <a:ea typeface="ＭＳ Ｐゴシック" charset="-128"/>
                <a:cs typeface="ＭＳ Ｐゴシック" charset="-128"/>
              </a:rPr>
              <a:t>set of all nodes</a:t>
            </a:r>
            <a:r>
              <a:rPr lang="en-US" dirty="0" smtClean="0">
                <a:ea typeface="ＭＳ Ｐゴシック" charset="-128"/>
                <a:cs typeface="ＭＳ Ｐゴシック" charset="-128"/>
              </a:rPr>
              <a:t> N </a:t>
            </a:r>
            <a:r>
              <a:rPr lang="en-US" dirty="0">
                <a:ea typeface="ＭＳ Ｐゴシック" charset="-128"/>
                <a:cs typeface="ＭＳ Ｐゴシック" charset="-128"/>
              </a:rPr>
              <a:t>such that </a:t>
            </a:r>
            <a:r>
              <a:rPr lang="en-US" dirty="0" smtClean="0">
                <a:ea typeface="ＭＳ Ｐゴシック" charset="-128"/>
                <a:cs typeface="ＭＳ Ｐゴシック" charset="-128"/>
              </a:rPr>
              <a:t>D dominates </a:t>
            </a:r>
            <a:r>
              <a:rPr lang="en-US" dirty="0">
                <a:ea typeface="ＭＳ Ｐゴシック" charset="-128"/>
                <a:cs typeface="ＭＳ Ｐゴシック" charset="-128"/>
              </a:rPr>
              <a:t>an immediate predecessor of N but does not strictly dominate N.</a:t>
            </a:r>
          </a:p>
        </p:txBody>
      </p:sp>
      <p:sp>
        <p:nvSpPr>
          <p:cNvPr id="48134"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613F1887-CA27-BF4A-8398-F82DD9BDB052}" type="slidenum">
              <a:rPr lang="de-CH" sz="1200">
                <a:solidFill>
                  <a:srgbClr val="A7A7A7"/>
                </a:solidFill>
              </a:rPr>
              <a:pPr algn="r"/>
              <a:t>35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srcRect/>
          <a:stretch>
            <a:fillRect/>
          </a:stretch>
        </p:blipFill>
        <p:spPr bwMode="auto">
          <a:xfrm>
            <a:off x="762000" y="1600200"/>
            <a:ext cx="5549900" cy="5041900"/>
          </a:xfrm>
          <a:prstGeom prst="rect">
            <a:avLst/>
          </a:prstGeom>
          <a:noFill/>
          <a:ln w="12700">
            <a:noFill/>
            <a:miter lim="800000"/>
            <a:headEnd/>
            <a:tailEnd/>
          </a:ln>
        </p:spPr>
      </p:pic>
      <p:sp>
        <p:nvSpPr>
          <p:cNvPr id="53250" name="Foliennummernplatzhalter 3"/>
          <p:cNvSpPr>
            <a:spLocks noGrp="1"/>
          </p:cNvSpPr>
          <p:nvPr>
            <p:ph type="sldNum" sz="quarter" idx="12"/>
          </p:nvPr>
        </p:nvSpPr>
        <p:spPr>
          <a:noFill/>
        </p:spPr>
        <p:txBody>
          <a:bodyPr/>
          <a:lstStyle/>
          <a:p>
            <a:fld id="{580BCDB7-7965-BE4E-B29B-2D7186ED23A0}" type="slidenum">
              <a:rPr lang="en-US" smtClean="0"/>
              <a:pPr/>
              <a:t>36</a:t>
            </a:fld>
            <a:endParaRPr lang="en-US" smtClean="0"/>
          </a:p>
        </p:txBody>
      </p:sp>
      <p:sp>
        <p:nvSpPr>
          <p:cNvPr id="53252"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53253" name="Rectangle 2"/>
          <p:cNvSpPr txBox="1">
            <a:spLocks noChangeArrowheads="1"/>
          </p:cNvSpPr>
          <p:nvPr/>
        </p:nvSpPr>
        <p:spPr bwMode="auto">
          <a:xfrm>
            <a:off x="539750" y="533400"/>
            <a:ext cx="8070850" cy="817562"/>
          </a:xfrm>
          <a:prstGeom prst="rect">
            <a:avLst/>
          </a:prstGeom>
          <a:noFill/>
          <a:ln w="9525">
            <a:noFill/>
            <a:miter lim="800000"/>
            <a:headEnd/>
            <a:tailEnd/>
          </a:ln>
        </p:spPr>
        <p:txBody>
          <a:bodyPr lIns="0" tIns="0" rIns="0" bIns="0">
            <a:prstTxWarp prst="textNoShape">
              <a:avLst/>
            </a:prstTxWarp>
          </a:bodyPr>
          <a:lstStyle/>
          <a:p>
            <a:pPr eaLnBrk="1" hangingPunct="1">
              <a:lnSpc>
                <a:spcPct val="90000"/>
              </a:lnSpc>
            </a:pPr>
            <a:r>
              <a:rPr lang="en-US" sz="2800" b="1" dirty="0">
                <a:solidFill>
                  <a:srgbClr val="0A017F"/>
                </a:solidFill>
                <a:ea typeface="ＭＳ Ｐゴシック" charset="-128"/>
                <a:cs typeface="ＭＳ Ｐゴシック" charset="-128"/>
              </a:rPr>
              <a:t>Dominance and SSA Creation</a:t>
            </a:r>
          </a:p>
        </p:txBody>
      </p:sp>
      <p:sp>
        <p:nvSpPr>
          <p:cNvPr id="53254"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Foliennummernplatzhalter 3"/>
          <p:cNvSpPr>
            <a:spLocks noGrp="1"/>
          </p:cNvSpPr>
          <p:nvPr>
            <p:ph type="sldNum" sz="quarter" idx="12"/>
          </p:nvPr>
        </p:nvSpPr>
        <p:spPr>
          <a:noFill/>
        </p:spPr>
        <p:txBody>
          <a:bodyPr/>
          <a:lstStyle/>
          <a:p>
            <a:fld id="{F26D9AFD-248C-EB44-A705-0B3D91D5FD51}" type="slidenum">
              <a:rPr lang="en-US" smtClean="0"/>
              <a:pPr/>
              <a:t>37</a:t>
            </a:fld>
            <a:endParaRPr lang="en-US" smtClean="0"/>
          </a:p>
        </p:txBody>
      </p:sp>
      <p:pic>
        <p:nvPicPr>
          <p:cNvPr id="54275" name="Picture 1"/>
          <p:cNvPicPr>
            <a:picLocks noChangeAspect="1" noChangeArrowheads="1"/>
          </p:cNvPicPr>
          <p:nvPr/>
        </p:nvPicPr>
        <p:blipFill>
          <a:blip r:embed="rId2"/>
          <a:srcRect/>
          <a:stretch>
            <a:fillRect/>
          </a:stretch>
        </p:blipFill>
        <p:spPr bwMode="auto">
          <a:xfrm>
            <a:off x="762000" y="1600200"/>
            <a:ext cx="5549900" cy="5041900"/>
          </a:xfrm>
          <a:prstGeom prst="rect">
            <a:avLst/>
          </a:prstGeom>
          <a:noFill/>
          <a:ln w="12700">
            <a:noFill/>
            <a:miter lim="800000"/>
            <a:headEnd/>
            <a:tailEnd/>
          </a:ln>
        </p:spPr>
      </p:pic>
      <p:sp>
        <p:nvSpPr>
          <p:cNvPr id="54276"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54277" name="Oval 4"/>
          <p:cNvSpPr>
            <a:spLocks/>
          </p:cNvSpPr>
          <p:nvPr/>
        </p:nvSpPr>
        <p:spPr bwMode="auto">
          <a:xfrm>
            <a:off x="2057400" y="2667000"/>
            <a:ext cx="1993900" cy="24003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54278" name="Rectangle 5"/>
          <p:cNvSpPr>
            <a:spLocks/>
          </p:cNvSpPr>
          <p:nvPr/>
        </p:nvSpPr>
        <p:spPr bwMode="auto">
          <a:xfrm>
            <a:off x="5257800" y="5410200"/>
            <a:ext cx="3632200" cy="838200"/>
          </a:xfrm>
          <a:prstGeom prst="rect">
            <a:avLst/>
          </a:prstGeom>
          <a:noFill/>
          <a:ln w="12700">
            <a:noFill/>
            <a:miter lim="800000"/>
            <a:headEnd/>
            <a:tailEnd/>
          </a:ln>
        </p:spPr>
        <p:txBody>
          <a:bodyPr lIns="0" tIns="0" rIns="40639" bIns="0">
            <a:prstTxWarp prst="textNoShape">
              <a:avLst/>
            </a:prstTxWarp>
          </a:bodyPr>
          <a:lstStyle/>
          <a:p>
            <a:pPr marL="39688"/>
            <a:r>
              <a:rPr lang="en-US" dirty="0" smtClean="0">
                <a:ea typeface="Helvetica" charset="0"/>
                <a:cs typeface="Helvetica" charset="0"/>
              </a:rPr>
              <a:t>Node 5 </a:t>
            </a:r>
            <a:r>
              <a:rPr lang="en-US" dirty="0">
                <a:ea typeface="Helvetica" charset="0"/>
                <a:cs typeface="Helvetica" charset="0"/>
              </a:rPr>
              <a:t>d</a:t>
            </a:r>
            <a:r>
              <a:rPr lang="en-US" dirty="0" smtClean="0">
                <a:ea typeface="Helvetica" charset="0"/>
                <a:cs typeface="Helvetica" charset="0"/>
              </a:rPr>
              <a:t>ominates </a:t>
            </a:r>
            <a:r>
              <a:rPr lang="en-US" dirty="0">
                <a:ea typeface="Helvetica" charset="0"/>
                <a:cs typeface="Helvetica" charset="0"/>
              </a:rPr>
              <a:t>all nodes in the gray area</a:t>
            </a:r>
          </a:p>
        </p:txBody>
      </p:sp>
      <p:sp>
        <p:nvSpPr>
          <p:cNvPr id="54279" name="Rectangle 2"/>
          <p:cNvSpPr txBox="1">
            <a:spLocks noChangeArrowheads="1"/>
          </p:cNvSpPr>
          <p:nvPr/>
        </p:nvSpPr>
        <p:spPr bwMode="auto">
          <a:xfrm>
            <a:off x="533400" y="533400"/>
            <a:ext cx="8070850" cy="817562"/>
          </a:xfrm>
          <a:prstGeom prst="rect">
            <a:avLst/>
          </a:prstGeom>
          <a:noFill/>
          <a:ln w="9525">
            <a:noFill/>
            <a:miter lim="800000"/>
            <a:headEnd/>
            <a:tailEnd/>
          </a:ln>
        </p:spPr>
        <p:txBody>
          <a:bodyPr lIns="0" tIns="0" rIns="0" bIns="0">
            <a:prstTxWarp prst="textNoShape">
              <a:avLst/>
            </a:prstTxWarp>
          </a:bodyPr>
          <a:lstStyle/>
          <a:p>
            <a:pPr eaLnBrk="1" hangingPunct="1">
              <a:lnSpc>
                <a:spcPct val="90000"/>
              </a:lnSpc>
            </a:pPr>
            <a:r>
              <a:rPr lang="en-US" sz="2800" b="1" dirty="0">
                <a:solidFill>
                  <a:srgbClr val="0A017F"/>
                </a:solidFill>
                <a:ea typeface="ＭＳ Ｐゴシック" charset="-128"/>
                <a:cs typeface="ＭＳ Ｐゴシック" charset="-128"/>
              </a:rPr>
              <a:t>Dominance and SSA Creation</a:t>
            </a:r>
          </a:p>
        </p:txBody>
      </p:sp>
      <p:sp>
        <p:nvSpPr>
          <p:cNvPr id="54280"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Foliennummernplatzhalter 3"/>
          <p:cNvSpPr>
            <a:spLocks noGrp="1"/>
          </p:cNvSpPr>
          <p:nvPr>
            <p:ph type="sldNum" sz="quarter" idx="12"/>
          </p:nvPr>
        </p:nvSpPr>
        <p:spPr>
          <a:noFill/>
        </p:spPr>
        <p:txBody>
          <a:bodyPr/>
          <a:lstStyle/>
          <a:p>
            <a:fld id="{1E63B7AC-4CD1-344A-A10B-B7BFE9478B95}" type="slidenum">
              <a:rPr lang="en-US" smtClean="0"/>
              <a:pPr/>
              <a:t>38</a:t>
            </a:fld>
            <a:endParaRPr lang="en-US" smtClean="0"/>
          </a:p>
        </p:txBody>
      </p:sp>
      <p:sp>
        <p:nvSpPr>
          <p:cNvPr id="55299"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55300" name="Rectangle 5"/>
          <p:cNvSpPr>
            <a:spLocks/>
          </p:cNvSpPr>
          <p:nvPr/>
        </p:nvSpPr>
        <p:spPr bwMode="auto">
          <a:xfrm>
            <a:off x="6324600" y="5410200"/>
            <a:ext cx="2667000" cy="469900"/>
          </a:xfrm>
          <a:prstGeom prst="rect">
            <a:avLst/>
          </a:prstGeom>
          <a:noFill/>
          <a:ln w="12700">
            <a:noFill/>
            <a:miter lim="800000"/>
            <a:headEnd/>
            <a:tailEnd/>
          </a:ln>
        </p:spPr>
        <p:txBody>
          <a:bodyPr lIns="0" tIns="0" rIns="40639" bIns="0">
            <a:prstTxWarp prst="textNoShape">
              <a:avLst/>
            </a:prstTxWarp>
          </a:bodyPr>
          <a:lstStyle/>
          <a:p>
            <a:pPr marL="39688"/>
            <a:r>
              <a:rPr lang="en-US" sz="2000" dirty="0">
                <a:ea typeface="Helvetica" charset="0"/>
                <a:cs typeface="Helvetica" charset="0"/>
              </a:rPr>
              <a:t>DF(5)= {4, 5, 12, 13}</a:t>
            </a:r>
          </a:p>
        </p:txBody>
      </p:sp>
      <p:sp>
        <p:nvSpPr>
          <p:cNvPr id="55301" name="Rectangle 6"/>
          <p:cNvSpPr>
            <a:spLocks/>
          </p:cNvSpPr>
          <p:nvPr/>
        </p:nvSpPr>
        <p:spPr bwMode="auto">
          <a:xfrm>
            <a:off x="6400800" y="1828800"/>
            <a:ext cx="2590800" cy="1206500"/>
          </a:xfrm>
          <a:prstGeom prst="rect">
            <a:avLst/>
          </a:prstGeom>
          <a:noFill/>
          <a:ln w="12700">
            <a:noFill/>
            <a:miter lim="800000"/>
            <a:headEnd/>
            <a:tailEnd/>
          </a:ln>
        </p:spPr>
        <p:txBody>
          <a:bodyPr lIns="0" tIns="0" rIns="40639" bIns="0">
            <a:prstTxWarp prst="textNoShape">
              <a:avLst/>
            </a:prstTxWarp>
          </a:bodyPr>
          <a:lstStyle/>
          <a:p>
            <a:pPr marL="39688"/>
            <a:endParaRPr lang="en-US" sz="2000" i="1" dirty="0">
              <a:ea typeface="Helvetica" charset="0"/>
              <a:cs typeface="Helvetica" charset="0"/>
            </a:endParaRPr>
          </a:p>
        </p:txBody>
      </p:sp>
      <p:pic>
        <p:nvPicPr>
          <p:cNvPr id="55302" name="Picture 1"/>
          <p:cNvPicPr>
            <a:picLocks noChangeAspect="1" noChangeArrowheads="1"/>
          </p:cNvPicPr>
          <p:nvPr/>
        </p:nvPicPr>
        <p:blipFill>
          <a:blip r:embed="rId2"/>
          <a:srcRect/>
          <a:stretch>
            <a:fillRect/>
          </a:stretch>
        </p:blipFill>
        <p:spPr bwMode="auto">
          <a:xfrm>
            <a:off x="762000" y="1600200"/>
            <a:ext cx="5549900" cy="5041900"/>
          </a:xfrm>
          <a:prstGeom prst="rect">
            <a:avLst/>
          </a:prstGeom>
          <a:noFill/>
          <a:ln w="12700">
            <a:noFill/>
            <a:miter lim="800000"/>
            <a:headEnd/>
            <a:tailEnd/>
          </a:ln>
        </p:spPr>
      </p:pic>
      <p:sp>
        <p:nvSpPr>
          <p:cNvPr id="55303" name="Oval 4"/>
          <p:cNvSpPr>
            <a:spLocks/>
          </p:cNvSpPr>
          <p:nvPr/>
        </p:nvSpPr>
        <p:spPr bwMode="auto">
          <a:xfrm>
            <a:off x="2057400" y="2667000"/>
            <a:ext cx="1993900" cy="24003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55304" name="Rectangle 2"/>
          <p:cNvSpPr txBox="1">
            <a:spLocks noChangeArrowheads="1"/>
          </p:cNvSpPr>
          <p:nvPr/>
        </p:nvSpPr>
        <p:spPr bwMode="auto">
          <a:xfrm>
            <a:off x="533400" y="554038"/>
            <a:ext cx="8070850" cy="817562"/>
          </a:xfrm>
          <a:prstGeom prst="rect">
            <a:avLst/>
          </a:prstGeom>
          <a:noFill/>
          <a:ln w="9525">
            <a:noFill/>
            <a:miter lim="800000"/>
            <a:headEnd/>
            <a:tailEnd/>
          </a:ln>
        </p:spPr>
        <p:txBody>
          <a:bodyPr lIns="0" tIns="0" rIns="0" bIns="0">
            <a:prstTxWarp prst="textNoShape">
              <a:avLst/>
            </a:prstTxWarp>
          </a:bodyPr>
          <a:lstStyle/>
          <a:p>
            <a:pPr eaLnBrk="1" hangingPunct="1">
              <a:lnSpc>
                <a:spcPct val="90000"/>
              </a:lnSpc>
            </a:pPr>
            <a:r>
              <a:rPr lang="en-US" sz="2800" b="1" dirty="0">
                <a:solidFill>
                  <a:srgbClr val="0A017F"/>
                </a:solidFill>
                <a:ea typeface="ＭＳ Ｐゴシック" charset="-128"/>
                <a:cs typeface="ＭＳ Ｐゴシック" charset="-128"/>
              </a:rPr>
              <a:t>Dominance and SSA Creation</a:t>
            </a:r>
          </a:p>
        </p:txBody>
      </p:sp>
      <p:sp>
        <p:nvSpPr>
          <p:cNvPr id="55305"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
        <p:nvSpPr>
          <p:cNvPr id="10" name="TextBox 9"/>
          <p:cNvSpPr txBox="1"/>
          <p:nvPr/>
        </p:nvSpPr>
        <p:spPr>
          <a:xfrm>
            <a:off x="5943600" y="1566208"/>
            <a:ext cx="3200400" cy="1938992"/>
          </a:xfrm>
          <a:prstGeom prst="rect">
            <a:avLst/>
          </a:prstGeom>
          <a:noFill/>
        </p:spPr>
        <p:txBody>
          <a:bodyPr wrap="square" rtlCol="0">
            <a:spAutoFit/>
          </a:bodyPr>
          <a:lstStyle/>
          <a:p>
            <a:r>
              <a:rPr lang="en-US" dirty="0" smtClean="0">
                <a:ea typeface="Helvetica" charset="0"/>
                <a:cs typeface="Helvetica" charset="0"/>
              </a:rPr>
              <a:t>Follow edges leaving the region dominated by node 5 to the region not </a:t>
            </a:r>
            <a:r>
              <a:rPr lang="en-US" i="1" dirty="0" smtClean="0">
                <a:ea typeface="Helvetica" charset="0"/>
                <a:cs typeface="Helvetica" charset="0"/>
              </a:rPr>
              <a:t>strictly dominated by 5.</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56323" name="Foliennummernplatzhalter 3"/>
          <p:cNvSpPr>
            <a:spLocks noGrp="1"/>
          </p:cNvSpPr>
          <p:nvPr>
            <p:ph type="sldNum" sz="quarter" idx="12"/>
          </p:nvPr>
        </p:nvSpPr>
        <p:spPr>
          <a:noFill/>
        </p:spPr>
        <p:txBody>
          <a:bodyPr/>
          <a:lstStyle/>
          <a:p>
            <a:fld id="{08C1F54A-34DF-A145-AA3A-B72C63A06E12}" type="slidenum">
              <a:rPr lang="en-US" smtClean="0"/>
              <a:pPr/>
              <a:t>39</a:t>
            </a:fld>
            <a:endParaRPr lang="en-US" smtClean="0"/>
          </a:p>
        </p:txBody>
      </p:sp>
      <p:pic>
        <p:nvPicPr>
          <p:cNvPr id="56324" name="Picture 1"/>
          <p:cNvPicPr>
            <a:picLocks noChangeAspect="1" noChangeArrowheads="1"/>
          </p:cNvPicPr>
          <p:nvPr/>
        </p:nvPicPr>
        <p:blipFill>
          <a:blip r:embed="rId2"/>
          <a:srcRect/>
          <a:stretch>
            <a:fillRect/>
          </a:stretch>
        </p:blipFill>
        <p:spPr bwMode="auto">
          <a:xfrm>
            <a:off x="1066800" y="2209800"/>
            <a:ext cx="4883150" cy="3551238"/>
          </a:xfrm>
          <a:prstGeom prst="rect">
            <a:avLst/>
          </a:prstGeom>
          <a:noFill/>
          <a:ln w="12700">
            <a:noFill/>
            <a:miter lim="800000"/>
            <a:headEnd/>
            <a:tailEnd/>
          </a:ln>
        </p:spPr>
      </p:pic>
      <p:sp>
        <p:nvSpPr>
          <p:cNvPr id="56325"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56326" name="Rectangle 4"/>
          <p:cNvSpPr>
            <a:spLocks/>
          </p:cNvSpPr>
          <p:nvPr/>
        </p:nvSpPr>
        <p:spPr bwMode="auto">
          <a:xfrm>
            <a:off x="7010400" y="2438400"/>
            <a:ext cx="1273175" cy="1574800"/>
          </a:xfrm>
          <a:prstGeom prst="rect">
            <a:avLst/>
          </a:prstGeom>
          <a:noFill/>
          <a:ln w="12700">
            <a:noFill/>
            <a:miter lim="800000"/>
            <a:headEnd/>
            <a:tailEnd/>
          </a:ln>
        </p:spPr>
        <p:txBody>
          <a:bodyPr wrap="none"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a:t>
            </a:r>
          </a:p>
          <a:p>
            <a:r>
              <a:rPr lang="en-US">
                <a:ea typeface="Helvetica" charset="0"/>
                <a:cs typeface="Helvetica" charset="0"/>
              </a:rPr>
              <a:t>DF(B3)=</a:t>
            </a:r>
          </a:p>
          <a:p>
            <a:r>
              <a:rPr lang="en-US">
                <a:ea typeface="Helvetica" charset="0"/>
                <a:cs typeface="Helvetica" charset="0"/>
              </a:rPr>
              <a:t>DF(B4)=</a:t>
            </a:r>
          </a:p>
        </p:txBody>
      </p:sp>
      <p:sp>
        <p:nvSpPr>
          <p:cNvPr id="56327"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charset="-128"/>
                <a:cs typeface="ＭＳ Ｐゴシック" charset="-128"/>
              </a:rPr>
              <a:t>Why use intermediate representations?</a:t>
            </a:r>
          </a:p>
        </p:txBody>
      </p:sp>
      <p:sp>
        <p:nvSpPr>
          <p:cNvPr id="15363" name="Content Placeholder 2"/>
          <p:cNvSpPr>
            <a:spLocks noGrp="1"/>
          </p:cNvSpPr>
          <p:nvPr>
            <p:ph idx="1"/>
          </p:nvPr>
        </p:nvSpPr>
        <p:spPr/>
        <p:txBody>
          <a:bodyPr/>
          <a:lstStyle/>
          <a:p>
            <a:pPr marL="457200" indent="-457200">
              <a:buFont typeface="Helvetica" charset="0"/>
              <a:buAutoNum type="arabicPeriod"/>
            </a:pPr>
            <a:r>
              <a:rPr lang="en-US" smtClean="0">
                <a:ea typeface="ＭＳ Ｐゴシック" charset="-128"/>
                <a:cs typeface="ＭＳ Ｐゴシック" charset="-128"/>
              </a:rPr>
              <a:t>Software engineering principle</a:t>
            </a:r>
          </a:p>
          <a:p>
            <a:pPr marL="876300" lvl="1" indent="-457200"/>
            <a:r>
              <a:rPr lang="en-US" smtClean="0">
                <a:ea typeface="ＭＳ Ｐゴシック" charset="-128"/>
                <a:cs typeface="ＭＳ Ｐゴシック" charset="-128"/>
              </a:rPr>
              <a:t>break compiler into manageable pieces</a:t>
            </a:r>
          </a:p>
          <a:p>
            <a:pPr marL="457200" indent="-457200">
              <a:buFont typeface="Helvetica" charset="0"/>
              <a:buAutoNum type="arabicPeriod"/>
            </a:pPr>
            <a:r>
              <a:rPr lang="en-US" smtClean="0">
                <a:ea typeface="ＭＳ Ｐゴシック" charset="-128"/>
                <a:cs typeface="ＭＳ Ｐゴシック" charset="-128"/>
              </a:rPr>
              <a:t>Simplifies retargeting to new host</a:t>
            </a:r>
          </a:p>
          <a:p>
            <a:pPr marL="876300" lvl="1" indent="-457200"/>
            <a:r>
              <a:rPr lang="en-US" smtClean="0">
                <a:ea typeface="ＭＳ Ｐゴシック" charset="-128"/>
                <a:cs typeface="ＭＳ Ｐゴシック" charset="-128"/>
              </a:rPr>
              <a:t>isolates back end from front end</a:t>
            </a:r>
          </a:p>
          <a:p>
            <a:pPr marL="457200" indent="-457200">
              <a:buFont typeface="Helvetica" charset="0"/>
              <a:buAutoNum type="arabicPeriod"/>
            </a:pPr>
            <a:r>
              <a:rPr lang="en-US" smtClean="0">
                <a:ea typeface="ＭＳ Ｐゴシック" charset="-128"/>
                <a:cs typeface="ＭＳ Ｐゴシック" charset="-128"/>
              </a:rPr>
              <a:t>Simplifies support for multiple languages</a:t>
            </a:r>
          </a:p>
          <a:p>
            <a:pPr marL="876300" lvl="1" indent="-457200"/>
            <a:r>
              <a:rPr lang="en-US" smtClean="0">
                <a:ea typeface="ＭＳ Ｐゴシック" charset="-128"/>
                <a:cs typeface="ＭＳ Ｐゴシック" charset="-128"/>
              </a:rPr>
              <a:t>different languages can share IR and back end</a:t>
            </a:r>
          </a:p>
          <a:p>
            <a:pPr marL="457200" indent="-457200">
              <a:buFont typeface="Helvetica" charset="0"/>
              <a:buAutoNum type="arabicPeriod"/>
            </a:pPr>
            <a:r>
              <a:rPr lang="en-US" smtClean="0">
                <a:ea typeface="ＭＳ Ｐゴシック" charset="-128"/>
                <a:cs typeface="ＭＳ Ｐゴシック" charset="-128"/>
              </a:rPr>
              <a:t>Enables machine-independent optimization</a:t>
            </a:r>
          </a:p>
          <a:p>
            <a:pPr marL="876300" lvl="1" indent="-457200"/>
            <a:r>
              <a:rPr lang="en-US" smtClean="0">
                <a:ea typeface="ＭＳ Ｐゴシック" charset="-128"/>
                <a:cs typeface="ＭＳ Ｐゴシック" charset="-128"/>
              </a:rPr>
              <a:t>general techniques, multiple passes</a:t>
            </a:r>
          </a:p>
        </p:txBody>
      </p:sp>
      <p:sp>
        <p:nvSpPr>
          <p:cNvPr id="15364" name="Date Placeholder 3"/>
          <p:cNvSpPr>
            <a:spLocks noGrp="1"/>
          </p:cNvSpPr>
          <p:nvPr>
            <p:ph type="dt" sz="quarter" idx="10"/>
          </p:nvPr>
        </p:nvSpPr>
        <p:spPr>
          <a:noFill/>
        </p:spPr>
        <p:txBody>
          <a:bodyPr/>
          <a:lstStyle/>
          <a:p>
            <a:r>
              <a:rPr lang="en-US" smtClean="0"/>
              <a:t>© Oscar Nierstrasz</a:t>
            </a:r>
            <a:endParaRPr lang="de-CH" smtClean="0"/>
          </a:p>
        </p:txBody>
      </p:sp>
      <p:sp>
        <p:nvSpPr>
          <p:cNvPr id="15365"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15366" name="Slide Number Placeholder 5"/>
          <p:cNvSpPr>
            <a:spLocks noGrp="1"/>
          </p:cNvSpPr>
          <p:nvPr>
            <p:ph type="sldNum" sz="quarter" idx="12"/>
          </p:nvPr>
        </p:nvSpPr>
        <p:spPr>
          <a:noFill/>
        </p:spPr>
        <p:txBody>
          <a:bodyPr/>
          <a:lstStyle/>
          <a:p>
            <a:fld id="{67B6CEEE-7336-9A4A-8F4A-A0DD0BE7B4B1}" type="slidenum">
              <a:rPr lang="de-CH" smtClean="0"/>
              <a:pPr/>
              <a:t>4</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57347" name="Foliennummernplatzhalter 3"/>
          <p:cNvSpPr>
            <a:spLocks noGrp="1"/>
          </p:cNvSpPr>
          <p:nvPr>
            <p:ph type="sldNum" sz="quarter" idx="12"/>
          </p:nvPr>
        </p:nvSpPr>
        <p:spPr>
          <a:noFill/>
        </p:spPr>
        <p:txBody>
          <a:bodyPr/>
          <a:lstStyle/>
          <a:p>
            <a:fld id="{B050AA0C-02C2-3D4A-ACD7-24BEE053F8DC}" type="slidenum">
              <a:rPr lang="en-US" smtClean="0"/>
              <a:pPr/>
              <a:t>40</a:t>
            </a:fld>
            <a:endParaRPr lang="en-US" smtClean="0"/>
          </a:p>
        </p:txBody>
      </p:sp>
      <p:pic>
        <p:nvPicPr>
          <p:cNvPr id="57348" name="Picture 1"/>
          <p:cNvPicPr>
            <a:picLocks noChangeAspect="1" noChangeArrowheads="1"/>
          </p:cNvPicPr>
          <p:nvPr/>
        </p:nvPicPr>
        <p:blipFill>
          <a:blip r:embed="rId2"/>
          <a:srcRect/>
          <a:stretch>
            <a:fillRect/>
          </a:stretch>
        </p:blipFill>
        <p:spPr bwMode="auto">
          <a:xfrm>
            <a:off x="1066800" y="2209800"/>
            <a:ext cx="4883150" cy="3551238"/>
          </a:xfrm>
          <a:prstGeom prst="rect">
            <a:avLst/>
          </a:prstGeom>
          <a:noFill/>
          <a:ln w="12700">
            <a:noFill/>
            <a:miter lim="800000"/>
            <a:headEnd/>
            <a:tailEnd/>
          </a:ln>
        </p:spPr>
      </p:pic>
      <p:sp>
        <p:nvSpPr>
          <p:cNvPr id="57349"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57350" name="Rectangle 4"/>
          <p:cNvSpPr>
            <a:spLocks/>
          </p:cNvSpPr>
          <p:nvPr/>
        </p:nvSpPr>
        <p:spPr bwMode="auto">
          <a:xfrm>
            <a:off x="7010400" y="2438400"/>
            <a:ext cx="2133600" cy="1477963"/>
          </a:xfrm>
          <a:prstGeom prst="rect">
            <a:avLst/>
          </a:prstGeom>
          <a:noFill/>
          <a:ln w="12700">
            <a:noFill/>
            <a:miter lim="800000"/>
            <a:headEnd/>
            <a:tailEnd/>
          </a:ln>
        </p:spPr>
        <p:txBody>
          <a:bodyPr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a:t>
            </a:r>
          </a:p>
          <a:p>
            <a:r>
              <a:rPr lang="en-US">
                <a:ea typeface="Helvetica" charset="0"/>
                <a:cs typeface="Helvetica" charset="0"/>
              </a:rPr>
              <a:t>DF(B3)=</a:t>
            </a:r>
          </a:p>
          <a:p>
            <a:r>
              <a:rPr lang="en-US">
                <a:ea typeface="Helvetica" charset="0"/>
                <a:cs typeface="Helvetica" charset="0"/>
              </a:rPr>
              <a:t>DF(B4)=</a:t>
            </a:r>
          </a:p>
        </p:txBody>
      </p:sp>
      <p:sp>
        <p:nvSpPr>
          <p:cNvPr id="57351" name="Oval 4"/>
          <p:cNvSpPr>
            <a:spLocks/>
          </p:cNvSpPr>
          <p:nvPr/>
        </p:nvSpPr>
        <p:spPr bwMode="auto">
          <a:xfrm>
            <a:off x="990600" y="1981200"/>
            <a:ext cx="4826000" cy="43307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57352"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58371" name="Foliennummernplatzhalter 3"/>
          <p:cNvSpPr>
            <a:spLocks noGrp="1"/>
          </p:cNvSpPr>
          <p:nvPr>
            <p:ph type="sldNum" sz="quarter" idx="12"/>
          </p:nvPr>
        </p:nvSpPr>
        <p:spPr>
          <a:noFill/>
        </p:spPr>
        <p:txBody>
          <a:bodyPr/>
          <a:lstStyle/>
          <a:p>
            <a:fld id="{A712523D-9964-944B-84F8-75D71D4E4C36}" type="slidenum">
              <a:rPr lang="en-US" smtClean="0"/>
              <a:pPr/>
              <a:t>41</a:t>
            </a:fld>
            <a:endParaRPr lang="en-US" smtClean="0"/>
          </a:p>
        </p:txBody>
      </p:sp>
      <p:pic>
        <p:nvPicPr>
          <p:cNvPr id="58372" name="Picture 1"/>
          <p:cNvPicPr>
            <a:picLocks noChangeAspect="1" noChangeArrowheads="1"/>
          </p:cNvPicPr>
          <p:nvPr/>
        </p:nvPicPr>
        <p:blipFill>
          <a:blip r:embed="rId2"/>
          <a:srcRect/>
          <a:stretch>
            <a:fillRect/>
          </a:stretch>
        </p:blipFill>
        <p:spPr bwMode="auto">
          <a:xfrm>
            <a:off x="1066800" y="2209800"/>
            <a:ext cx="4883150" cy="3551238"/>
          </a:xfrm>
          <a:prstGeom prst="rect">
            <a:avLst/>
          </a:prstGeom>
          <a:noFill/>
          <a:ln w="12700">
            <a:noFill/>
            <a:miter lim="800000"/>
            <a:headEnd/>
            <a:tailEnd/>
          </a:ln>
        </p:spPr>
      </p:pic>
      <p:sp>
        <p:nvSpPr>
          <p:cNvPr id="58373"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58374" name="Rectangle 4"/>
          <p:cNvSpPr>
            <a:spLocks/>
          </p:cNvSpPr>
          <p:nvPr/>
        </p:nvSpPr>
        <p:spPr bwMode="auto">
          <a:xfrm>
            <a:off x="7010400" y="2438400"/>
            <a:ext cx="2133600" cy="1477963"/>
          </a:xfrm>
          <a:prstGeom prst="rect">
            <a:avLst/>
          </a:prstGeom>
          <a:noFill/>
          <a:ln w="12700">
            <a:noFill/>
            <a:miter lim="800000"/>
            <a:headEnd/>
            <a:tailEnd/>
          </a:ln>
        </p:spPr>
        <p:txBody>
          <a:bodyPr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a:t>
            </a:r>
          </a:p>
          <a:p>
            <a:r>
              <a:rPr lang="en-US">
                <a:ea typeface="Helvetica" charset="0"/>
                <a:cs typeface="Helvetica" charset="0"/>
              </a:rPr>
              <a:t>DF(B3)=</a:t>
            </a:r>
          </a:p>
          <a:p>
            <a:r>
              <a:rPr lang="en-US">
                <a:ea typeface="Helvetica" charset="0"/>
                <a:cs typeface="Helvetica" charset="0"/>
              </a:rPr>
              <a:t>DF(B4)=</a:t>
            </a:r>
          </a:p>
        </p:txBody>
      </p:sp>
      <p:sp>
        <p:nvSpPr>
          <p:cNvPr id="58375" name="Oval 4"/>
          <p:cNvSpPr>
            <a:spLocks/>
          </p:cNvSpPr>
          <p:nvPr/>
        </p:nvSpPr>
        <p:spPr bwMode="auto">
          <a:xfrm>
            <a:off x="990600" y="1981200"/>
            <a:ext cx="4826000" cy="43307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58376"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59395" name="Foliennummernplatzhalter 3"/>
          <p:cNvSpPr>
            <a:spLocks noGrp="1"/>
          </p:cNvSpPr>
          <p:nvPr>
            <p:ph type="sldNum" sz="quarter" idx="12"/>
          </p:nvPr>
        </p:nvSpPr>
        <p:spPr>
          <a:noFill/>
        </p:spPr>
        <p:txBody>
          <a:bodyPr/>
          <a:lstStyle/>
          <a:p>
            <a:fld id="{24A406B1-5644-FA42-85B0-1F1D703C2FC6}" type="slidenum">
              <a:rPr lang="en-US" smtClean="0"/>
              <a:pPr/>
              <a:t>42</a:t>
            </a:fld>
            <a:endParaRPr lang="en-US" smtClean="0"/>
          </a:p>
        </p:txBody>
      </p:sp>
      <p:pic>
        <p:nvPicPr>
          <p:cNvPr id="59396" name="Picture 1"/>
          <p:cNvPicPr>
            <a:picLocks noChangeAspect="1" noChangeArrowheads="1"/>
          </p:cNvPicPr>
          <p:nvPr/>
        </p:nvPicPr>
        <p:blipFill>
          <a:blip r:embed="rId2"/>
          <a:srcRect/>
          <a:stretch>
            <a:fillRect/>
          </a:stretch>
        </p:blipFill>
        <p:spPr bwMode="auto">
          <a:xfrm>
            <a:off x="1066800" y="2209800"/>
            <a:ext cx="4883150" cy="3551238"/>
          </a:xfrm>
          <a:prstGeom prst="rect">
            <a:avLst/>
          </a:prstGeom>
          <a:noFill/>
          <a:ln w="12700">
            <a:noFill/>
            <a:miter lim="800000"/>
            <a:headEnd/>
            <a:tailEnd/>
          </a:ln>
        </p:spPr>
      </p:pic>
      <p:sp>
        <p:nvSpPr>
          <p:cNvPr id="59397"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59398" name="Rectangle 4"/>
          <p:cNvSpPr>
            <a:spLocks/>
          </p:cNvSpPr>
          <p:nvPr/>
        </p:nvSpPr>
        <p:spPr bwMode="auto">
          <a:xfrm>
            <a:off x="7010400" y="2438400"/>
            <a:ext cx="2133600" cy="1477963"/>
          </a:xfrm>
          <a:prstGeom prst="rect">
            <a:avLst/>
          </a:prstGeom>
          <a:noFill/>
          <a:ln w="12700">
            <a:noFill/>
            <a:miter lim="800000"/>
            <a:headEnd/>
            <a:tailEnd/>
          </a:ln>
        </p:spPr>
        <p:txBody>
          <a:bodyPr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a:t>
            </a:r>
          </a:p>
          <a:p>
            <a:r>
              <a:rPr lang="en-US">
                <a:ea typeface="Helvetica" charset="0"/>
                <a:cs typeface="Helvetica" charset="0"/>
              </a:rPr>
              <a:t>DF(B3)=</a:t>
            </a:r>
          </a:p>
          <a:p>
            <a:r>
              <a:rPr lang="en-US">
                <a:ea typeface="Helvetica" charset="0"/>
                <a:cs typeface="Helvetica" charset="0"/>
              </a:rPr>
              <a:t>DF(B4)=</a:t>
            </a:r>
          </a:p>
        </p:txBody>
      </p:sp>
      <p:sp>
        <p:nvSpPr>
          <p:cNvPr id="59399" name="Oval 4"/>
          <p:cNvSpPr>
            <a:spLocks/>
          </p:cNvSpPr>
          <p:nvPr/>
        </p:nvSpPr>
        <p:spPr bwMode="auto">
          <a:xfrm>
            <a:off x="1219200" y="3276600"/>
            <a:ext cx="2082800" cy="11557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59400"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60419" name="Foliennummernplatzhalter 3"/>
          <p:cNvSpPr>
            <a:spLocks noGrp="1"/>
          </p:cNvSpPr>
          <p:nvPr>
            <p:ph type="sldNum" sz="quarter" idx="12"/>
          </p:nvPr>
        </p:nvSpPr>
        <p:spPr>
          <a:noFill/>
        </p:spPr>
        <p:txBody>
          <a:bodyPr/>
          <a:lstStyle/>
          <a:p>
            <a:fld id="{A8268C33-FF12-1C49-8D85-533CA9C5F41B}" type="slidenum">
              <a:rPr lang="en-US" smtClean="0"/>
              <a:pPr/>
              <a:t>43</a:t>
            </a:fld>
            <a:endParaRPr lang="en-US" smtClean="0"/>
          </a:p>
        </p:txBody>
      </p:sp>
      <p:pic>
        <p:nvPicPr>
          <p:cNvPr id="60420" name="Picture 1"/>
          <p:cNvPicPr>
            <a:picLocks noChangeAspect="1" noChangeArrowheads="1"/>
          </p:cNvPicPr>
          <p:nvPr/>
        </p:nvPicPr>
        <p:blipFill>
          <a:blip r:embed="rId2"/>
          <a:srcRect/>
          <a:stretch>
            <a:fillRect/>
          </a:stretch>
        </p:blipFill>
        <p:spPr bwMode="auto">
          <a:xfrm>
            <a:off x="1066800" y="2209800"/>
            <a:ext cx="4883150" cy="3551238"/>
          </a:xfrm>
          <a:prstGeom prst="rect">
            <a:avLst/>
          </a:prstGeom>
          <a:noFill/>
          <a:ln w="12700">
            <a:noFill/>
            <a:miter lim="800000"/>
            <a:headEnd/>
            <a:tailEnd/>
          </a:ln>
        </p:spPr>
      </p:pic>
      <p:sp>
        <p:nvSpPr>
          <p:cNvPr id="60421"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60422" name="Rectangle 4"/>
          <p:cNvSpPr>
            <a:spLocks/>
          </p:cNvSpPr>
          <p:nvPr/>
        </p:nvSpPr>
        <p:spPr bwMode="auto">
          <a:xfrm>
            <a:off x="7010400" y="2438400"/>
            <a:ext cx="2133600" cy="1477963"/>
          </a:xfrm>
          <a:prstGeom prst="rect">
            <a:avLst/>
          </a:prstGeom>
          <a:noFill/>
          <a:ln w="12700">
            <a:noFill/>
            <a:miter lim="800000"/>
            <a:headEnd/>
            <a:tailEnd/>
          </a:ln>
        </p:spPr>
        <p:txBody>
          <a:bodyPr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DF(B2)={B4}</a:t>
            </a:r>
          </a:p>
          <a:p>
            <a:r>
              <a:rPr lang="en-US">
                <a:ea typeface="Helvetica" charset="0"/>
                <a:cs typeface="Helvetica" charset="0"/>
              </a:rPr>
              <a:t>DF(B3)=</a:t>
            </a:r>
          </a:p>
          <a:p>
            <a:r>
              <a:rPr lang="en-US">
                <a:ea typeface="Helvetica" charset="0"/>
                <a:cs typeface="Helvetica" charset="0"/>
              </a:rPr>
              <a:t>DF(B4)=</a:t>
            </a:r>
          </a:p>
        </p:txBody>
      </p:sp>
      <p:sp>
        <p:nvSpPr>
          <p:cNvPr id="60423" name="Oval 4"/>
          <p:cNvSpPr>
            <a:spLocks/>
          </p:cNvSpPr>
          <p:nvPr/>
        </p:nvSpPr>
        <p:spPr bwMode="auto">
          <a:xfrm>
            <a:off x="1219200" y="3276600"/>
            <a:ext cx="2082800" cy="11557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60424"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61443" name="Foliennummernplatzhalter 3"/>
          <p:cNvSpPr>
            <a:spLocks noGrp="1"/>
          </p:cNvSpPr>
          <p:nvPr>
            <p:ph type="sldNum" sz="quarter" idx="12"/>
          </p:nvPr>
        </p:nvSpPr>
        <p:spPr>
          <a:noFill/>
        </p:spPr>
        <p:txBody>
          <a:bodyPr/>
          <a:lstStyle/>
          <a:p>
            <a:fld id="{304BCB2C-3A85-914F-938F-8CA8E0EB9DAA}" type="slidenum">
              <a:rPr lang="en-US" smtClean="0"/>
              <a:pPr/>
              <a:t>44</a:t>
            </a:fld>
            <a:endParaRPr lang="en-US" smtClean="0"/>
          </a:p>
        </p:txBody>
      </p:sp>
      <p:pic>
        <p:nvPicPr>
          <p:cNvPr id="61444" name="Picture 1"/>
          <p:cNvPicPr>
            <a:picLocks noChangeAspect="1" noChangeArrowheads="1"/>
          </p:cNvPicPr>
          <p:nvPr/>
        </p:nvPicPr>
        <p:blipFill>
          <a:blip r:embed="rId2"/>
          <a:srcRect/>
          <a:stretch>
            <a:fillRect/>
          </a:stretch>
        </p:blipFill>
        <p:spPr bwMode="auto">
          <a:xfrm>
            <a:off x="1066800" y="2209800"/>
            <a:ext cx="4883150" cy="3551238"/>
          </a:xfrm>
          <a:prstGeom prst="rect">
            <a:avLst/>
          </a:prstGeom>
          <a:noFill/>
          <a:ln w="12700">
            <a:noFill/>
            <a:miter lim="800000"/>
            <a:headEnd/>
            <a:tailEnd/>
          </a:ln>
        </p:spPr>
      </p:pic>
      <p:sp>
        <p:nvSpPr>
          <p:cNvPr id="61445"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61446" name="Rectangle 4"/>
          <p:cNvSpPr>
            <a:spLocks/>
          </p:cNvSpPr>
          <p:nvPr/>
        </p:nvSpPr>
        <p:spPr bwMode="auto">
          <a:xfrm>
            <a:off x="7010400" y="2438400"/>
            <a:ext cx="2133600" cy="1477963"/>
          </a:xfrm>
          <a:prstGeom prst="rect">
            <a:avLst/>
          </a:prstGeom>
          <a:noFill/>
          <a:ln w="12700">
            <a:noFill/>
            <a:miter lim="800000"/>
            <a:headEnd/>
            <a:tailEnd/>
          </a:ln>
        </p:spPr>
        <p:txBody>
          <a:bodyPr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DF(B2)={B4}</a:t>
            </a:r>
          </a:p>
          <a:p>
            <a:r>
              <a:rPr lang="en-US">
                <a:ea typeface="Helvetica" charset="0"/>
                <a:cs typeface="Helvetica" charset="0"/>
              </a:rPr>
              <a:t>DF(B3)={B4}</a:t>
            </a:r>
          </a:p>
          <a:p>
            <a:r>
              <a:rPr lang="en-US">
                <a:ea typeface="Helvetica" charset="0"/>
                <a:cs typeface="Helvetica" charset="0"/>
              </a:rPr>
              <a:t>DF(B4)=</a:t>
            </a:r>
          </a:p>
        </p:txBody>
      </p:sp>
      <p:sp>
        <p:nvSpPr>
          <p:cNvPr id="61447" name="Oval 4"/>
          <p:cNvSpPr>
            <a:spLocks/>
          </p:cNvSpPr>
          <p:nvPr/>
        </p:nvSpPr>
        <p:spPr bwMode="auto">
          <a:xfrm>
            <a:off x="3657600" y="3276600"/>
            <a:ext cx="2082800" cy="11557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61448"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62467" name="Foliennummernplatzhalter 3"/>
          <p:cNvSpPr>
            <a:spLocks noGrp="1"/>
          </p:cNvSpPr>
          <p:nvPr>
            <p:ph type="sldNum" sz="quarter" idx="12"/>
          </p:nvPr>
        </p:nvSpPr>
        <p:spPr>
          <a:noFill/>
        </p:spPr>
        <p:txBody>
          <a:bodyPr/>
          <a:lstStyle/>
          <a:p>
            <a:fld id="{C1BD341C-CBFB-704F-8F5F-9089A0B10BC4}" type="slidenum">
              <a:rPr lang="en-US" smtClean="0"/>
              <a:pPr/>
              <a:t>45</a:t>
            </a:fld>
            <a:endParaRPr lang="en-US" smtClean="0"/>
          </a:p>
        </p:txBody>
      </p:sp>
      <p:pic>
        <p:nvPicPr>
          <p:cNvPr id="62468" name="Picture 1"/>
          <p:cNvPicPr>
            <a:picLocks noChangeAspect="1" noChangeArrowheads="1"/>
          </p:cNvPicPr>
          <p:nvPr/>
        </p:nvPicPr>
        <p:blipFill>
          <a:blip r:embed="rId3"/>
          <a:srcRect/>
          <a:stretch>
            <a:fillRect/>
          </a:stretch>
        </p:blipFill>
        <p:spPr bwMode="auto">
          <a:xfrm>
            <a:off x="1066800" y="2209800"/>
            <a:ext cx="4883150" cy="3551238"/>
          </a:xfrm>
          <a:prstGeom prst="rect">
            <a:avLst/>
          </a:prstGeom>
          <a:noFill/>
          <a:ln w="12700">
            <a:noFill/>
            <a:miter lim="800000"/>
            <a:headEnd/>
            <a:tailEnd/>
          </a:ln>
        </p:spPr>
      </p:pic>
      <p:sp>
        <p:nvSpPr>
          <p:cNvPr id="62469"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62470" name="Rectangle 4"/>
          <p:cNvSpPr>
            <a:spLocks/>
          </p:cNvSpPr>
          <p:nvPr/>
        </p:nvSpPr>
        <p:spPr bwMode="auto">
          <a:xfrm>
            <a:off x="7010400" y="2438400"/>
            <a:ext cx="2133600" cy="1477963"/>
          </a:xfrm>
          <a:prstGeom prst="rect">
            <a:avLst/>
          </a:prstGeom>
          <a:noFill/>
          <a:ln w="12700">
            <a:noFill/>
            <a:miter lim="800000"/>
            <a:headEnd/>
            <a:tailEnd/>
          </a:ln>
        </p:spPr>
        <p:txBody>
          <a:bodyPr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DF(B2)={B4}</a:t>
            </a:r>
          </a:p>
          <a:p>
            <a:r>
              <a:rPr lang="en-US">
                <a:ea typeface="Helvetica" charset="0"/>
                <a:cs typeface="Helvetica" charset="0"/>
              </a:rPr>
              <a:t>DF(B3)={B4}</a:t>
            </a:r>
          </a:p>
          <a:p>
            <a:r>
              <a:rPr lang="en-US">
                <a:ea typeface="Helvetica" charset="0"/>
                <a:cs typeface="Helvetica" charset="0"/>
              </a:rPr>
              <a:t>DF(B4)={}</a:t>
            </a:r>
          </a:p>
        </p:txBody>
      </p:sp>
      <p:sp>
        <p:nvSpPr>
          <p:cNvPr id="62471" name="Oval 4"/>
          <p:cNvSpPr>
            <a:spLocks/>
          </p:cNvSpPr>
          <p:nvPr/>
        </p:nvSpPr>
        <p:spPr bwMode="auto">
          <a:xfrm>
            <a:off x="1447800" y="4648200"/>
            <a:ext cx="4013200" cy="1155700"/>
          </a:xfrm>
          <a:prstGeom prst="ellipse">
            <a:avLst/>
          </a:prstGeom>
          <a:solidFill>
            <a:srgbClr val="B3B3B3">
              <a:alpha val="50195"/>
            </a:srgbClr>
          </a:solidFill>
          <a:ln w="12700">
            <a:solidFill>
              <a:schemeClr val="tx1">
                <a:alpha val="50195"/>
              </a:schemeClr>
            </a:solidFill>
            <a:round/>
            <a:headEnd/>
            <a:tailEnd/>
          </a:ln>
        </p:spPr>
        <p:txBody>
          <a:bodyPr lIns="0" tIns="0" rIns="0" bIns="0">
            <a:prstTxWarp prst="textNoShape">
              <a:avLst/>
            </a:prstTxWarp>
          </a:bodyPr>
          <a:lstStyle/>
          <a:p>
            <a:endParaRPr lang="de-DE"/>
          </a:p>
        </p:txBody>
      </p:sp>
      <p:sp>
        <p:nvSpPr>
          <p:cNvPr id="62472"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el 25"/>
          <p:cNvSpPr>
            <a:spLocks noGrp="1"/>
          </p:cNvSpPr>
          <p:nvPr>
            <p:ph type="title"/>
          </p:nvPr>
        </p:nvSpPr>
        <p:spPr/>
        <p:txBody>
          <a:bodyPr/>
          <a:lstStyle/>
          <a:p>
            <a:r>
              <a:rPr lang="de-DE" smtClean="0">
                <a:ea typeface="ＭＳ Ｐゴシック" charset="-128"/>
                <a:cs typeface="ＭＳ Ｐゴシック" charset="-128"/>
              </a:rPr>
              <a:t>Simple Example</a:t>
            </a:r>
          </a:p>
        </p:txBody>
      </p:sp>
      <p:sp>
        <p:nvSpPr>
          <p:cNvPr id="63491" name="Foliennummernplatzhalter 3"/>
          <p:cNvSpPr>
            <a:spLocks noGrp="1"/>
          </p:cNvSpPr>
          <p:nvPr>
            <p:ph type="sldNum" sz="quarter" idx="12"/>
          </p:nvPr>
        </p:nvSpPr>
        <p:spPr>
          <a:noFill/>
        </p:spPr>
        <p:txBody>
          <a:bodyPr/>
          <a:lstStyle/>
          <a:p>
            <a:fld id="{246F446D-79B7-384C-94C0-27CBA7C13A00}" type="slidenum">
              <a:rPr lang="en-US" smtClean="0"/>
              <a:pPr/>
              <a:t>46</a:t>
            </a:fld>
            <a:endParaRPr lang="en-US" smtClean="0"/>
          </a:p>
        </p:txBody>
      </p:sp>
      <p:pic>
        <p:nvPicPr>
          <p:cNvPr id="63492" name="Picture 1"/>
          <p:cNvPicPr>
            <a:picLocks noChangeAspect="1" noChangeArrowheads="1"/>
          </p:cNvPicPr>
          <p:nvPr/>
        </p:nvPicPr>
        <p:blipFill>
          <a:blip r:embed="rId2"/>
          <a:srcRect/>
          <a:stretch>
            <a:fillRect/>
          </a:stretch>
        </p:blipFill>
        <p:spPr bwMode="auto">
          <a:xfrm>
            <a:off x="1066800" y="2209800"/>
            <a:ext cx="4883150" cy="3551238"/>
          </a:xfrm>
          <a:prstGeom prst="rect">
            <a:avLst/>
          </a:prstGeom>
          <a:noFill/>
          <a:ln w="12700">
            <a:noFill/>
            <a:miter lim="800000"/>
            <a:headEnd/>
            <a:tailEnd/>
          </a:ln>
        </p:spPr>
      </p:pic>
      <p:sp>
        <p:nvSpPr>
          <p:cNvPr id="63493" name="Rectangle 2"/>
          <p:cNvSpPr>
            <a:spLocks/>
          </p:cNvSpPr>
          <p:nvPr/>
        </p:nvSpPr>
        <p:spPr bwMode="auto">
          <a:xfrm>
            <a:off x="539750" y="6548438"/>
            <a:ext cx="3811588" cy="179387"/>
          </a:xfrm>
          <a:prstGeom prst="rect">
            <a:avLst/>
          </a:prstGeom>
          <a:noFill/>
          <a:ln w="12700">
            <a:noFill/>
            <a:miter lim="800000"/>
            <a:headEnd/>
            <a:tailEnd/>
          </a:ln>
        </p:spPr>
        <p:txBody>
          <a:bodyPr lIns="0" tIns="0" rIns="0" bIns="0">
            <a:prstTxWarp prst="textNoShape">
              <a:avLst/>
            </a:prstTxWarp>
          </a:bodyPr>
          <a:lstStyle/>
          <a:p>
            <a:r>
              <a:rPr lang="en-US" sz="1200">
                <a:solidFill>
                  <a:srgbClr val="A7A7A7"/>
                </a:solidFill>
                <a:ea typeface="Helvetica" charset="0"/>
                <a:cs typeface="Helvetica" charset="0"/>
              </a:rPr>
              <a:t>© Marcus Denker</a:t>
            </a:r>
          </a:p>
        </p:txBody>
      </p:sp>
      <p:sp>
        <p:nvSpPr>
          <p:cNvPr id="63494" name="Rectangle 4"/>
          <p:cNvSpPr>
            <a:spLocks/>
          </p:cNvSpPr>
          <p:nvPr/>
        </p:nvSpPr>
        <p:spPr bwMode="auto">
          <a:xfrm>
            <a:off x="7010400" y="2438400"/>
            <a:ext cx="2133600" cy="1477963"/>
          </a:xfrm>
          <a:prstGeom prst="rect">
            <a:avLst/>
          </a:prstGeom>
          <a:noFill/>
          <a:ln w="12700">
            <a:noFill/>
            <a:miter lim="800000"/>
            <a:headEnd/>
            <a:tailEnd/>
          </a:ln>
        </p:spPr>
        <p:txBody>
          <a:bodyPr lIns="0" tIns="0" rIns="0" bIns="0">
            <a:prstTxWarp prst="textNoShape">
              <a:avLst/>
            </a:prstTxWarp>
            <a:spAutoFit/>
          </a:bodyPr>
          <a:lstStyle/>
          <a:p>
            <a:r>
              <a:rPr lang="en-US">
                <a:ea typeface="Helvetica" charset="0"/>
                <a:cs typeface="Helvetica" charset="0"/>
              </a:rPr>
              <a:t>DF(B1)={}</a:t>
            </a:r>
          </a:p>
          <a:p>
            <a:r>
              <a:rPr lang="en-US">
                <a:ea typeface="Helvetica" charset="0"/>
                <a:cs typeface="Helvetica" charset="0"/>
              </a:rPr>
              <a:t>DF(B2)={B4}</a:t>
            </a:r>
          </a:p>
          <a:p>
            <a:r>
              <a:rPr lang="en-US">
                <a:ea typeface="Helvetica" charset="0"/>
                <a:cs typeface="Helvetica" charset="0"/>
              </a:rPr>
              <a:t>DF(B3)={B4}</a:t>
            </a:r>
          </a:p>
          <a:p>
            <a:r>
              <a:rPr lang="en-US">
                <a:ea typeface="Helvetica" charset="0"/>
                <a:cs typeface="Helvetica" charset="0"/>
              </a:rPr>
              <a:t>DF(B4)={}</a:t>
            </a:r>
          </a:p>
        </p:txBody>
      </p:sp>
      <p:sp>
        <p:nvSpPr>
          <p:cNvPr id="63495" name="Rectangle 6"/>
          <p:cNvSpPr>
            <a:spLocks/>
          </p:cNvSpPr>
          <p:nvPr/>
        </p:nvSpPr>
        <p:spPr bwMode="auto">
          <a:xfrm>
            <a:off x="3352800" y="6019800"/>
            <a:ext cx="4708329" cy="369332"/>
          </a:xfrm>
          <a:prstGeom prst="rect">
            <a:avLst/>
          </a:prstGeom>
          <a:solidFill>
            <a:srgbClr val="F5F399"/>
          </a:solidFill>
          <a:ln w="12700">
            <a:noFill/>
            <a:miter lim="800000"/>
            <a:headEnd/>
            <a:tailEnd/>
          </a:ln>
        </p:spPr>
        <p:txBody>
          <a:bodyPr wrap="none" lIns="0" tIns="0" rIns="40639" bIns="0">
            <a:prstTxWarp prst="textNoShape">
              <a:avLst/>
            </a:prstTxWarp>
            <a:spAutoFit/>
          </a:bodyPr>
          <a:lstStyle/>
          <a:p>
            <a:pPr marL="39688"/>
            <a:r>
              <a:rPr lang="en-US" i="1" dirty="0">
                <a:ea typeface="Helvetica" charset="0"/>
                <a:cs typeface="Helvetica" charset="0"/>
              </a:rPr>
              <a:t>PHI-Function needed in B4 (for a)</a:t>
            </a:r>
          </a:p>
        </p:txBody>
      </p:sp>
      <p:sp>
        <p:nvSpPr>
          <p:cNvPr id="63496" name="Rectangle 8"/>
          <p:cNvSpPr>
            <a:spLocks/>
          </p:cNvSpPr>
          <p:nvPr/>
        </p:nvSpPr>
        <p:spPr bwMode="auto">
          <a:xfrm>
            <a:off x="107950" y="179388"/>
            <a:ext cx="257175" cy="153987"/>
          </a:xfrm>
          <a:prstGeom prst="rect">
            <a:avLst/>
          </a:prstGeom>
          <a:noFill/>
          <a:ln w="12700">
            <a:noFill/>
            <a:miter lim="800000"/>
            <a:headEnd/>
            <a:tailEnd/>
          </a:ln>
        </p:spPr>
        <p:txBody>
          <a:bodyPr wrap="none" lIns="0" tIns="0" rIns="0" bIns="0">
            <a:prstTxWarp prst="textNoShape">
              <a:avLst/>
            </a:prstTxWarp>
            <a:spAutoFit/>
          </a:bodyPr>
          <a:lstStyle/>
          <a:p>
            <a:r>
              <a:rPr lang="en-US" sz="1000">
                <a:solidFill>
                  <a:srgbClr val="A7A7A7"/>
                </a:solidFill>
                <a:ea typeface="Helvetica" charset="0"/>
                <a:cs typeface="Helvetica" charset="0"/>
              </a:rPr>
              <a:t>SSA</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64515"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6451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Properties of SSA</a:t>
            </a:r>
          </a:p>
        </p:txBody>
      </p:sp>
      <p:sp>
        <p:nvSpPr>
          <p:cNvPr id="64517" name="Rectangle 3"/>
          <p:cNvSpPr>
            <a:spLocks noGrp="1" noChangeArrowheads="1"/>
          </p:cNvSpPr>
          <p:nvPr>
            <p:ph idx="1"/>
          </p:nvPr>
        </p:nvSpPr>
        <p:spPr/>
        <p:txBody>
          <a:bodyPr/>
          <a:lstStyle/>
          <a:p>
            <a:pPr eaLnBrk="1" hangingPunct="1"/>
            <a:r>
              <a:rPr lang="en-US">
                <a:ea typeface="ＭＳ Ｐゴシック" charset="-128"/>
                <a:cs typeface="ＭＳ Ｐゴシック" charset="-128"/>
              </a:rPr>
              <a:t>Simplifies many optimizations</a:t>
            </a:r>
          </a:p>
          <a:p>
            <a:pPr lvl="1" eaLnBrk="1" hangingPunct="1"/>
            <a:r>
              <a:rPr lang="en-US" i="1"/>
              <a:t>Every variable has only one definition</a:t>
            </a:r>
          </a:p>
          <a:p>
            <a:pPr lvl="1" eaLnBrk="1" hangingPunct="1"/>
            <a:r>
              <a:rPr lang="en-US" i="1"/>
              <a:t>Every use knows its definition, every definition knows its uses</a:t>
            </a:r>
          </a:p>
          <a:p>
            <a:pPr lvl="1" eaLnBrk="1" hangingPunct="1"/>
            <a:r>
              <a:rPr lang="en-US" i="1"/>
              <a:t>Unrelated variables get different names</a:t>
            </a:r>
          </a:p>
          <a:p>
            <a:pPr lvl="1" eaLnBrk="1" hangingPunct="1"/>
            <a:endParaRPr lang="en-US" i="1"/>
          </a:p>
          <a:p>
            <a:pPr eaLnBrk="1" hangingPunct="1"/>
            <a:r>
              <a:rPr lang="en-US" i="1">
                <a:ea typeface="ＭＳ Ｐゴシック" charset="-128"/>
                <a:cs typeface="ＭＳ Ｐゴシック" charset="-128"/>
              </a:rPr>
              <a:t>Examples:</a:t>
            </a:r>
          </a:p>
          <a:p>
            <a:pPr lvl="1" eaLnBrk="1" hangingPunct="1"/>
            <a:r>
              <a:rPr lang="en-US" i="1"/>
              <a:t>Constant propagation</a:t>
            </a:r>
          </a:p>
          <a:p>
            <a:pPr lvl="1" eaLnBrk="1" hangingPunct="1"/>
            <a:r>
              <a:rPr lang="en-US" i="1"/>
              <a:t>Value numbering</a:t>
            </a:r>
          </a:p>
          <a:p>
            <a:pPr lvl="1" eaLnBrk="1" hangingPunct="1"/>
            <a:r>
              <a:rPr lang="en-US" i="1"/>
              <a:t>Invariant code motion and removal</a:t>
            </a:r>
          </a:p>
          <a:p>
            <a:pPr lvl="1" eaLnBrk="1" hangingPunct="1"/>
            <a:r>
              <a:rPr lang="en-US" i="1"/>
              <a:t>Strength reduction</a:t>
            </a:r>
          </a:p>
          <a:p>
            <a:pPr lvl="1" eaLnBrk="1" hangingPunct="1"/>
            <a:r>
              <a:rPr lang="en-US" i="1"/>
              <a:t>Partial redundancy elimination</a:t>
            </a:r>
          </a:p>
        </p:txBody>
      </p:sp>
      <p:sp>
        <p:nvSpPr>
          <p:cNvPr id="64518"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8CA4F178-7FA0-8547-BEFE-FFCB4F80CEED}" type="slidenum">
              <a:rPr lang="de-CH" sz="1200">
                <a:solidFill>
                  <a:srgbClr val="A7A7A7"/>
                </a:solidFill>
              </a:rPr>
              <a:pPr algn="r"/>
              <a:t>47</a:t>
            </a:fld>
            <a:endParaRPr lang="de-CH" sz="1400">
              <a:solidFill>
                <a:srgbClr val="7E7E7E"/>
              </a:solidFill>
              <a:latin typeface="Times" charset="0"/>
            </a:endParaRPr>
          </a:p>
        </p:txBody>
      </p:sp>
      <p:sp>
        <p:nvSpPr>
          <p:cNvPr id="64519" name="Rectangle 7"/>
          <p:cNvSpPr>
            <a:spLocks noChangeArrowheads="1"/>
          </p:cNvSpPr>
          <p:nvPr/>
        </p:nvSpPr>
        <p:spPr bwMode="auto">
          <a:xfrm>
            <a:off x="6096000" y="4876800"/>
            <a:ext cx="1835208" cy="461665"/>
          </a:xfrm>
          <a:prstGeom prst="rect">
            <a:avLst/>
          </a:prstGeom>
          <a:solidFill>
            <a:srgbClr val="F5F399"/>
          </a:solidFill>
          <a:ln w="9525">
            <a:noFill/>
            <a:miter lim="800000"/>
            <a:headEnd/>
            <a:tailEnd/>
          </a:ln>
        </p:spPr>
        <p:txBody>
          <a:bodyPr wrap="none">
            <a:prstTxWarp prst="textNoShape">
              <a:avLst/>
            </a:prstTxWarp>
            <a:spAutoFit/>
          </a:bodyPr>
          <a:lstStyle/>
          <a:p>
            <a:r>
              <a:rPr lang="en-US" i="1" dirty="0"/>
              <a:t>Next Week!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66563"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6656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SSA in the Real World</a:t>
            </a:r>
          </a:p>
        </p:txBody>
      </p:sp>
      <p:sp>
        <p:nvSpPr>
          <p:cNvPr id="66565" name="Rectangle 3"/>
          <p:cNvSpPr>
            <a:spLocks noGrp="1" noChangeArrowheads="1"/>
          </p:cNvSpPr>
          <p:nvPr>
            <p:ph idx="1"/>
          </p:nvPr>
        </p:nvSpPr>
        <p:spPr/>
        <p:txBody>
          <a:bodyPr/>
          <a:lstStyle/>
          <a:p>
            <a:pPr eaLnBrk="1" hangingPunct="1"/>
            <a:r>
              <a:rPr lang="en-US">
                <a:ea typeface="ＭＳ Ｐゴシック" charset="-128"/>
                <a:cs typeface="ＭＳ Ｐゴシック" charset="-128"/>
              </a:rPr>
              <a:t>Invented end of the 80s, a lot of research in the 90s</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Used in many modern compilers</a:t>
            </a:r>
          </a:p>
          <a:p>
            <a:pPr lvl="1" eaLnBrk="1" hangingPunct="1"/>
            <a:r>
              <a:rPr lang="en-US" i="1"/>
              <a:t>ETH Oberon 2</a:t>
            </a:r>
          </a:p>
          <a:p>
            <a:pPr lvl="1" eaLnBrk="1" hangingPunct="1"/>
            <a:r>
              <a:rPr lang="en-US" i="1"/>
              <a:t>LLVM</a:t>
            </a:r>
          </a:p>
          <a:p>
            <a:pPr lvl="1" eaLnBrk="1" hangingPunct="1"/>
            <a:r>
              <a:rPr lang="en-US" i="1"/>
              <a:t>GNU GCC 4</a:t>
            </a:r>
          </a:p>
          <a:p>
            <a:pPr lvl="1" eaLnBrk="1" hangingPunct="1"/>
            <a:r>
              <a:rPr lang="en-US" i="1"/>
              <a:t>IBM Jikes Java VM</a:t>
            </a:r>
          </a:p>
          <a:p>
            <a:pPr lvl="1" eaLnBrk="1" hangingPunct="1"/>
            <a:r>
              <a:rPr lang="en-US" i="1"/>
              <a:t>Java Hotspot VM</a:t>
            </a:r>
          </a:p>
          <a:p>
            <a:pPr lvl="1" eaLnBrk="1" hangingPunct="1"/>
            <a:r>
              <a:rPr lang="en-US" i="1"/>
              <a:t>Mono</a:t>
            </a:r>
          </a:p>
          <a:p>
            <a:pPr lvl="1" eaLnBrk="1" hangingPunct="1"/>
            <a:r>
              <a:rPr lang="en-US" i="1"/>
              <a:t>Many more…</a:t>
            </a:r>
          </a:p>
        </p:txBody>
      </p:sp>
      <p:sp>
        <p:nvSpPr>
          <p:cNvPr id="66566"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FD167106-D912-8542-A9CE-9F9F24545CFE}" type="slidenum">
              <a:rPr lang="de-CH" sz="1200">
                <a:solidFill>
                  <a:srgbClr val="A7A7A7"/>
                </a:solidFill>
              </a:rPr>
              <a:pPr algn="r"/>
              <a:t>48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68611"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6861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 Transforming out-of SSA</a:t>
            </a:r>
          </a:p>
        </p:txBody>
      </p:sp>
      <p:sp>
        <p:nvSpPr>
          <p:cNvPr id="68613" name="Rectangle 3"/>
          <p:cNvSpPr>
            <a:spLocks noGrp="1" noChangeArrowheads="1"/>
          </p:cNvSpPr>
          <p:nvPr>
            <p:ph idx="1"/>
          </p:nvPr>
        </p:nvSpPr>
        <p:spPr/>
        <p:txBody>
          <a:bodyPr/>
          <a:lstStyle/>
          <a:p>
            <a:pPr eaLnBrk="1" hangingPunct="1"/>
            <a:r>
              <a:rPr lang="en-US">
                <a:ea typeface="ＭＳ Ｐゴシック" charset="-128"/>
                <a:cs typeface="ＭＳ Ｐゴシック" charset="-128"/>
              </a:rPr>
              <a:t>Processor cannot execute </a:t>
            </a:r>
            <a:r>
              <a:rPr lang="en-US">
                <a:ea typeface="ＭＳ Ｐゴシック" charset="-128"/>
                <a:cs typeface="ＭＳ Ｐゴシック" charset="-128"/>
                <a:sym typeface="Symbol" charset="2"/>
              </a:rPr>
              <a:t></a:t>
            </a:r>
            <a:r>
              <a:rPr lang="en-US">
                <a:ea typeface="ＭＳ Ｐゴシック" charset="-128"/>
                <a:cs typeface="ＭＳ Ｐゴシック" charset="-128"/>
              </a:rPr>
              <a:t>-Function</a:t>
            </a:r>
          </a:p>
          <a:p>
            <a:pPr eaLnBrk="1" hangingPunct="1"/>
            <a:endParaRPr lang="en-US">
              <a:ea typeface="ＭＳ Ｐゴシック" charset="-128"/>
              <a:cs typeface="ＭＳ Ｐゴシック" charset="-128"/>
            </a:endParaRPr>
          </a:p>
          <a:p>
            <a:pPr eaLnBrk="1" hangingPunct="1"/>
            <a:endParaRPr lang="en-US">
              <a:ea typeface="ＭＳ Ｐゴシック" charset="-128"/>
              <a:cs typeface="ＭＳ Ｐゴシック" charset="-128"/>
            </a:endParaRP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How do we remove it?</a:t>
            </a:r>
          </a:p>
        </p:txBody>
      </p:sp>
      <p:sp>
        <p:nvSpPr>
          <p:cNvPr id="68614"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F5AF56FB-1382-D141-A067-AB2E64313D9A}" type="slidenum">
              <a:rPr lang="de-CH" sz="1200">
                <a:solidFill>
                  <a:srgbClr val="A7A7A7"/>
                </a:solidFill>
              </a:rPr>
              <a:pPr algn="r"/>
              <a:t>49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charset="-128"/>
                <a:cs typeface="ＭＳ Ｐゴシック" charset="-128"/>
              </a:rPr>
              <a:t>IR scheme</a:t>
            </a:r>
          </a:p>
        </p:txBody>
      </p:sp>
      <p:sp>
        <p:nvSpPr>
          <p:cNvPr id="17411" name="Date Placeholder 3"/>
          <p:cNvSpPr>
            <a:spLocks noGrp="1"/>
          </p:cNvSpPr>
          <p:nvPr>
            <p:ph type="dt" sz="quarter" idx="10"/>
          </p:nvPr>
        </p:nvSpPr>
        <p:spPr>
          <a:noFill/>
        </p:spPr>
        <p:txBody>
          <a:bodyPr/>
          <a:lstStyle/>
          <a:p>
            <a:r>
              <a:rPr lang="en-US" smtClean="0"/>
              <a:t>© Oscar Nierstrasz</a:t>
            </a:r>
            <a:endParaRPr lang="de-CH" smtClean="0"/>
          </a:p>
        </p:txBody>
      </p:sp>
      <p:sp>
        <p:nvSpPr>
          <p:cNvPr id="17412"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17413" name="Slide Number Placeholder 5"/>
          <p:cNvSpPr>
            <a:spLocks noGrp="1"/>
          </p:cNvSpPr>
          <p:nvPr>
            <p:ph type="sldNum" sz="quarter" idx="12"/>
          </p:nvPr>
        </p:nvSpPr>
        <p:spPr>
          <a:noFill/>
        </p:spPr>
        <p:txBody>
          <a:bodyPr/>
          <a:lstStyle/>
          <a:p>
            <a:fld id="{4EB4ADEC-15E4-5C49-B115-715CE179B783}" type="slidenum">
              <a:rPr lang="de-CH" smtClean="0"/>
              <a:pPr/>
              <a:t>5</a:t>
            </a:fld>
            <a:endParaRPr lang="de-CH" sz="1400" smtClean="0">
              <a:solidFill>
                <a:srgbClr val="7E7E7E"/>
              </a:solidFill>
              <a:latin typeface="Times" charset="0"/>
            </a:endParaRPr>
          </a:p>
        </p:txBody>
      </p:sp>
      <p:pic>
        <p:nvPicPr>
          <p:cNvPr id="17414" name="Picture 6" descr="Picture 1.png"/>
          <p:cNvPicPr>
            <a:picLocks noChangeAspect="1"/>
          </p:cNvPicPr>
          <p:nvPr/>
        </p:nvPicPr>
        <p:blipFill>
          <a:blip r:embed="rId2"/>
          <a:srcRect/>
          <a:stretch>
            <a:fillRect/>
          </a:stretch>
        </p:blipFill>
        <p:spPr bwMode="auto">
          <a:xfrm>
            <a:off x="381000" y="2038350"/>
            <a:ext cx="8382000" cy="1009650"/>
          </a:xfrm>
          <a:prstGeom prst="rect">
            <a:avLst/>
          </a:prstGeom>
          <a:noFill/>
          <a:ln w="9525">
            <a:noFill/>
            <a:miter lim="800000"/>
            <a:headEnd/>
            <a:tailEnd/>
          </a:ln>
        </p:spPr>
      </p:pic>
      <p:sp>
        <p:nvSpPr>
          <p:cNvPr id="17415" name="TextBox 7"/>
          <p:cNvSpPr txBox="1">
            <a:spLocks noChangeArrowheads="1"/>
          </p:cNvSpPr>
          <p:nvPr/>
        </p:nvSpPr>
        <p:spPr bwMode="auto">
          <a:xfrm>
            <a:off x="1219200" y="3886200"/>
            <a:ext cx="7110413" cy="1200150"/>
          </a:xfrm>
          <a:prstGeom prst="rect">
            <a:avLst/>
          </a:prstGeom>
          <a:noFill/>
          <a:ln w="9525">
            <a:noFill/>
            <a:miter lim="800000"/>
            <a:headEnd/>
            <a:tailEnd/>
          </a:ln>
        </p:spPr>
        <p:txBody>
          <a:bodyPr wrap="none">
            <a:prstTxWarp prst="textNoShape">
              <a:avLst/>
            </a:prstTxWarp>
            <a:spAutoFit/>
          </a:bodyPr>
          <a:lstStyle/>
          <a:p>
            <a:pPr marL="271463" indent="-271463">
              <a:buFont typeface="Arial" charset="0"/>
              <a:buChar char="•"/>
            </a:pPr>
            <a:r>
              <a:rPr lang="en-US" dirty="0"/>
              <a:t>front end produces IR</a:t>
            </a:r>
          </a:p>
          <a:p>
            <a:pPr marL="271463" indent="-271463">
              <a:buFont typeface="Arial" charset="0"/>
              <a:buChar char="•"/>
            </a:pPr>
            <a:r>
              <a:rPr lang="en-US" dirty="0"/>
              <a:t>optimizer transforms IR to more efficient program</a:t>
            </a:r>
          </a:p>
          <a:p>
            <a:pPr marL="271463" indent="-271463">
              <a:buFont typeface="Arial" charset="0"/>
              <a:buChar char="•"/>
            </a:pPr>
            <a:r>
              <a:rPr lang="en-US" dirty="0"/>
              <a:t>back end </a:t>
            </a:r>
            <a:r>
              <a:rPr lang="en-US" dirty="0" smtClean="0"/>
              <a:t>transforms </a:t>
            </a:r>
            <a:r>
              <a:rPr lang="en-US" dirty="0"/>
              <a:t>IR to target code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70659"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7066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Simple Copy Placement</a:t>
            </a:r>
          </a:p>
        </p:txBody>
      </p:sp>
      <p:sp>
        <p:nvSpPr>
          <p:cNvPr id="70661"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2929D03C-F8E5-E64B-8032-F9B43F58509F}" type="slidenum">
              <a:rPr lang="de-CH" sz="1200">
                <a:solidFill>
                  <a:srgbClr val="A7A7A7"/>
                </a:solidFill>
              </a:rPr>
              <a:pPr algn="r"/>
              <a:t>50</a:t>
            </a:fld>
            <a:endParaRPr lang="de-CH" sz="1400">
              <a:solidFill>
                <a:srgbClr val="7E7E7E"/>
              </a:solidFill>
              <a:latin typeface="Times" charset="0"/>
            </a:endParaRPr>
          </a:p>
        </p:txBody>
      </p:sp>
      <p:pic>
        <p:nvPicPr>
          <p:cNvPr id="70662" name="Picture 8" descr="SimplePhiCFGExampleCopyP"/>
          <p:cNvPicPr>
            <a:picLocks noChangeAspect="1" noChangeArrowheads="1"/>
          </p:cNvPicPr>
          <p:nvPr/>
        </p:nvPicPr>
        <p:blipFill>
          <a:blip r:embed="rId3"/>
          <a:srcRect/>
          <a:stretch>
            <a:fillRect/>
          </a:stretch>
        </p:blipFill>
        <p:spPr bwMode="auto">
          <a:xfrm>
            <a:off x="5314950" y="2895600"/>
            <a:ext cx="2914650" cy="2524125"/>
          </a:xfrm>
          <a:prstGeom prst="rect">
            <a:avLst/>
          </a:prstGeom>
          <a:noFill/>
          <a:ln w="9525">
            <a:noFill/>
            <a:miter lim="800000"/>
            <a:headEnd/>
            <a:tailEnd/>
          </a:ln>
        </p:spPr>
      </p:pic>
      <p:pic>
        <p:nvPicPr>
          <p:cNvPr id="70663" name="Picture 10" descr="SimplePhiCFGExample"/>
          <p:cNvPicPr>
            <a:picLocks noChangeAspect="1" noChangeArrowheads="1"/>
          </p:cNvPicPr>
          <p:nvPr/>
        </p:nvPicPr>
        <p:blipFill>
          <a:blip r:embed="rId4"/>
          <a:srcRect/>
          <a:stretch>
            <a:fillRect/>
          </a:stretch>
        </p:blipFill>
        <p:spPr bwMode="auto">
          <a:xfrm>
            <a:off x="742950" y="2895600"/>
            <a:ext cx="2914650" cy="2524125"/>
          </a:xfrm>
          <a:prstGeom prst="rect">
            <a:avLst/>
          </a:prstGeom>
          <a:noFill/>
          <a:ln w="9525">
            <a:noFill/>
            <a:miter lim="800000"/>
            <a:headEnd/>
            <a:tailEnd/>
          </a:ln>
        </p:spPr>
      </p:pic>
      <p:sp>
        <p:nvSpPr>
          <p:cNvPr id="70664" name="AutoShape 11"/>
          <p:cNvSpPr>
            <a:spLocks noChangeArrowheads="1"/>
          </p:cNvSpPr>
          <p:nvPr/>
        </p:nvSpPr>
        <p:spPr bwMode="auto">
          <a:xfrm>
            <a:off x="3790950" y="3962400"/>
            <a:ext cx="1371600" cy="3048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prstTxWarp prst="textNoShape">
              <a:avLst/>
            </a:prstTxWarp>
          </a:bodyPr>
          <a:lstStyle/>
          <a:p>
            <a:endParaRPr lang="de-D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72707"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72708" name="Rectangle 2"/>
          <p:cNvSpPr>
            <a:spLocks noGrp="1" noChangeArrowheads="1"/>
          </p:cNvSpPr>
          <p:nvPr>
            <p:ph type="title"/>
          </p:nvPr>
        </p:nvSpPr>
        <p:spPr/>
        <p:txBody>
          <a:bodyPr/>
          <a:lstStyle/>
          <a:p>
            <a:r>
              <a:rPr lang="en-US" smtClean="0"/>
              <a:t>Problems</a:t>
            </a:r>
            <a:endParaRPr lang="en-US"/>
          </a:p>
        </p:txBody>
      </p:sp>
      <p:sp>
        <p:nvSpPr>
          <p:cNvPr id="72709" name="Rectangle 3"/>
          <p:cNvSpPr>
            <a:spLocks noGrp="1" noChangeArrowheads="1"/>
          </p:cNvSpPr>
          <p:nvPr>
            <p:ph type="body" idx="4294967295"/>
          </p:nvPr>
        </p:nvSpPr>
        <p:spPr>
          <a:xfrm>
            <a:off x="533400" y="1524000"/>
            <a:ext cx="8147050" cy="1165225"/>
          </a:xfrm>
        </p:spPr>
        <p:txBody>
          <a:bodyPr/>
          <a:lstStyle/>
          <a:p>
            <a:pPr eaLnBrk="1" hangingPunct="1"/>
            <a:r>
              <a:rPr lang="en-US" i="1" dirty="0" smtClean="0"/>
              <a:t>Copies </a:t>
            </a:r>
            <a:r>
              <a:rPr lang="en-US" i="1" dirty="0"/>
              <a:t>need to be removed</a:t>
            </a:r>
            <a:endParaRPr lang="en-US" dirty="0"/>
          </a:p>
          <a:p>
            <a:pPr eaLnBrk="1" hangingPunct="1"/>
            <a:r>
              <a:rPr lang="en-US" i="1" dirty="0"/>
              <a:t>Wrong in some cases after reordering of code</a:t>
            </a:r>
          </a:p>
        </p:txBody>
      </p:sp>
      <p:sp>
        <p:nvSpPr>
          <p:cNvPr id="72710"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81CCAFF6-2E78-E246-B37F-2CAA400016EF}" type="slidenum">
              <a:rPr lang="de-CH" sz="1200">
                <a:solidFill>
                  <a:srgbClr val="A7A7A7"/>
                </a:solidFill>
              </a:rPr>
              <a:pPr algn="r"/>
              <a:t>51</a:t>
            </a:fld>
            <a:endParaRPr lang="de-CH" sz="1400">
              <a:solidFill>
                <a:srgbClr val="7E7E7E"/>
              </a:solidFill>
              <a:latin typeface="Times" charset="0"/>
            </a:endParaRPr>
          </a:p>
        </p:txBody>
      </p:sp>
      <p:pic>
        <p:nvPicPr>
          <p:cNvPr id="72711" name="Picture 13" descr="LostCopy"/>
          <p:cNvPicPr>
            <a:picLocks noChangeAspect="1" noChangeArrowheads="1"/>
          </p:cNvPicPr>
          <p:nvPr/>
        </p:nvPicPr>
        <p:blipFill>
          <a:blip r:embed="rId3"/>
          <a:srcRect/>
          <a:stretch>
            <a:fillRect/>
          </a:stretch>
        </p:blipFill>
        <p:spPr bwMode="auto">
          <a:xfrm>
            <a:off x="304800" y="2743200"/>
            <a:ext cx="2709863" cy="3276600"/>
          </a:xfrm>
          <a:prstGeom prst="rect">
            <a:avLst/>
          </a:prstGeom>
          <a:noFill/>
          <a:ln w="9525">
            <a:noFill/>
            <a:miter lim="800000"/>
            <a:headEnd/>
            <a:tailEnd/>
          </a:ln>
        </p:spPr>
      </p:pic>
      <p:sp>
        <p:nvSpPr>
          <p:cNvPr id="72712" name="Rectangle 14"/>
          <p:cNvSpPr>
            <a:spLocks noChangeArrowheads="1"/>
          </p:cNvSpPr>
          <p:nvPr/>
        </p:nvSpPr>
        <p:spPr bwMode="auto">
          <a:xfrm>
            <a:off x="1371600" y="6019800"/>
            <a:ext cx="1235075" cy="457200"/>
          </a:xfrm>
          <a:prstGeom prst="rect">
            <a:avLst/>
          </a:prstGeom>
          <a:noFill/>
          <a:ln w="9525">
            <a:noFill/>
            <a:miter lim="800000"/>
            <a:headEnd/>
            <a:tailEnd/>
          </a:ln>
        </p:spPr>
        <p:txBody>
          <a:bodyPr wrap="none">
            <a:prstTxWarp prst="textNoShape">
              <a:avLst/>
            </a:prstTxWarp>
            <a:spAutoFit/>
          </a:bodyPr>
          <a:lstStyle/>
          <a:p>
            <a:r>
              <a:rPr lang="en-US"/>
              <a:t>Original</a:t>
            </a:r>
          </a:p>
        </p:txBody>
      </p:sp>
      <p:sp>
        <p:nvSpPr>
          <p:cNvPr id="72713" name="Rectangle 15"/>
          <p:cNvSpPr>
            <a:spLocks noChangeArrowheads="1"/>
          </p:cNvSpPr>
          <p:nvPr/>
        </p:nvSpPr>
        <p:spPr bwMode="auto">
          <a:xfrm>
            <a:off x="3733800" y="6019800"/>
            <a:ext cx="1928813" cy="457200"/>
          </a:xfrm>
          <a:prstGeom prst="rect">
            <a:avLst/>
          </a:prstGeom>
          <a:noFill/>
          <a:ln w="9525">
            <a:noFill/>
            <a:miter lim="800000"/>
            <a:headEnd/>
            <a:tailEnd/>
          </a:ln>
        </p:spPr>
        <p:txBody>
          <a:bodyPr wrap="none">
            <a:prstTxWarp prst="textNoShape">
              <a:avLst/>
            </a:prstTxWarp>
            <a:spAutoFit/>
          </a:bodyPr>
          <a:lstStyle/>
          <a:p>
            <a:r>
              <a:rPr lang="en-US"/>
              <a:t>SSA with opt</a:t>
            </a:r>
          </a:p>
        </p:txBody>
      </p:sp>
      <p:sp>
        <p:nvSpPr>
          <p:cNvPr id="72714" name="Rectangle 16"/>
          <p:cNvSpPr>
            <a:spLocks noChangeArrowheads="1"/>
          </p:cNvSpPr>
          <p:nvPr/>
        </p:nvSpPr>
        <p:spPr bwMode="auto">
          <a:xfrm>
            <a:off x="6629400" y="6037263"/>
            <a:ext cx="1771650" cy="457200"/>
          </a:xfrm>
          <a:prstGeom prst="rect">
            <a:avLst/>
          </a:prstGeom>
          <a:noFill/>
          <a:ln w="9525">
            <a:noFill/>
            <a:miter lim="800000"/>
            <a:headEnd/>
            <a:tailEnd/>
          </a:ln>
        </p:spPr>
        <p:txBody>
          <a:bodyPr wrap="none">
            <a:prstTxWarp prst="textNoShape">
              <a:avLst/>
            </a:prstTxWarp>
            <a:spAutoFit/>
          </a:bodyPr>
          <a:lstStyle/>
          <a:p>
            <a:r>
              <a:rPr lang="en-US">
                <a:solidFill>
                  <a:srgbClr val="0A017F"/>
                </a:solidFill>
                <a:ea typeface="ＭＳ Ｐゴシック" charset="-128"/>
                <a:cs typeface="ＭＳ Ｐゴシック" charset="-128"/>
                <a:sym typeface="Symbol" charset="2"/>
              </a:rPr>
              <a:t></a:t>
            </a:r>
            <a:r>
              <a:rPr lang="en-US">
                <a:solidFill>
                  <a:srgbClr val="0A017F"/>
                </a:solidFill>
                <a:ea typeface="ＭＳ Ｐゴシック" charset="-128"/>
                <a:cs typeface="ＭＳ Ｐゴシック" charset="-128"/>
              </a:rPr>
              <a:t> </a:t>
            </a:r>
            <a:r>
              <a:rPr lang="en-US"/>
              <a:t>removed </a:t>
            </a:r>
          </a:p>
        </p:txBody>
      </p:sp>
      <p:pic>
        <p:nvPicPr>
          <p:cNvPr id="72715" name="Picture 18" descr="LostCopyCopyFold"/>
          <p:cNvPicPr>
            <a:picLocks noChangeAspect="1" noChangeArrowheads="1"/>
          </p:cNvPicPr>
          <p:nvPr/>
        </p:nvPicPr>
        <p:blipFill>
          <a:blip r:embed="rId4"/>
          <a:srcRect/>
          <a:stretch>
            <a:fillRect/>
          </a:stretch>
        </p:blipFill>
        <p:spPr bwMode="auto">
          <a:xfrm>
            <a:off x="3124200" y="2743200"/>
            <a:ext cx="2651125" cy="3276600"/>
          </a:xfrm>
          <a:prstGeom prst="rect">
            <a:avLst/>
          </a:prstGeom>
          <a:noFill/>
          <a:ln w="9525">
            <a:noFill/>
            <a:miter lim="800000"/>
            <a:headEnd/>
            <a:tailEnd/>
          </a:ln>
        </p:spPr>
      </p:pic>
      <p:pic>
        <p:nvPicPr>
          <p:cNvPr id="72716" name="Picture 19" descr="LostCopyCopyFoldDeSSA"/>
          <p:cNvPicPr>
            <a:picLocks noChangeAspect="1" noChangeArrowheads="1"/>
          </p:cNvPicPr>
          <p:nvPr/>
        </p:nvPicPr>
        <p:blipFill>
          <a:blip r:embed="rId5"/>
          <a:srcRect/>
          <a:stretch>
            <a:fillRect/>
          </a:stretch>
        </p:blipFill>
        <p:spPr bwMode="auto">
          <a:xfrm>
            <a:off x="6019800" y="2743200"/>
            <a:ext cx="265112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74755"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74756" name="Rectangle 2"/>
          <p:cNvSpPr>
            <a:spLocks noGrp="1" noChangeArrowheads="1"/>
          </p:cNvSpPr>
          <p:nvPr>
            <p:ph type="title"/>
          </p:nvPr>
        </p:nvSpPr>
        <p:spPr/>
        <p:txBody>
          <a:bodyPr/>
          <a:lstStyle/>
          <a:p>
            <a:pPr eaLnBrk="1" hangingPunct="1"/>
            <a:r>
              <a:rPr lang="en-US">
                <a:ea typeface="ＭＳ Ｐゴシック" charset="-128"/>
                <a:cs typeface="ＭＳ Ｐゴシック" charset="-128"/>
                <a:sym typeface="Symbol" charset="2"/>
              </a:rPr>
              <a:t></a:t>
            </a:r>
            <a:r>
              <a:rPr lang="en-US">
                <a:ea typeface="ＭＳ Ｐゴシック" charset="-128"/>
                <a:cs typeface="ＭＳ Ｐゴシック" charset="-128"/>
              </a:rPr>
              <a:t>-Congruence</a:t>
            </a:r>
          </a:p>
        </p:txBody>
      </p:sp>
      <p:sp>
        <p:nvSpPr>
          <p:cNvPr id="74757" name="Rectangle 3"/>
          <p:cNvSpPr>
            <a:spLocks noGrp="1" noChangeArrowheads="1"/>
          </p:cNvSpPr>
          <p:nvPr>
            <p:ph type="body" idx="4294967295"/>
          </p:nvPr>
        </p:nvSpPr>
        <p:spPr>
          <a:xfrm>
            <a:off x="1073150" y="4114800"/>
            <a:ext cx="8070850" cy="1600200"/>
          </a:xfrm>
        </p:spPr>
        <p:txBody>
          <a:bodyPr/>
          <a:lstStyle/>
          <a:p>
            <a:pPr eaLnBrk="1" hangingPunct="1">
              <a:buFont typeface="Helvetica CE" charset="0"/>
              <a:buNone/>
            </a:pPr>
            <a:endParaRPr lang="en-US">
              <a:ea typeface="ＭＳ Ｐゴシック" charset="-128"/>
              <a:cs typeface="ＭＳ Ｐゴシック" charset="-128"/>
            </a:endParaRPr>
          </a:p>
          <a:p>
            <a:pPr eaLnBrk="1" hangingPunct="1"/>
            <a:r>
              <a:rPr lang="en-US">
                <a:ea typeface="ＭＳ Ｐゴシック" charset="-128"/>
                <a:cs typeface="ＭＳ Ｐゴシック" charset="-128"/>
              </a:rPr>
              <a:t>Insert Copies</a:t>
            </a:r>
          </a:p>
          <a:p>
            <a:pPr eaLnBrk="1" hangingPunct="1"/>
            <a:r>
              <a:rPr lang="en-US">
                <a:ea typeface="ＭＳ Ｐゴシック" charset="-128"/>
                <a:cs typeface="ＭＳ Ｐゴシック" charset="-128"/>
              </a:rPr>
              <a:t>Rename Variables</a:t>
            </a:r>
            <a:endParaRPr lang="en-US" i="1">
              <a:ea typeface="ＭＳ Ｐゴシック" charset="-128"/>
              <a:cs typeface="ＭＳ Ｐゴシック" charset="-128"/>
            </a:endParaRPr>
          </a:p>
        </p:txBody>
      </p:sp>
      <p:sp>
        <p:nvSpPr>
          <p:cNvPr id="74758"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D605EB70-0F05-864A-8FB8-7E678CF1BBC5}" type="slidenum">
              <a:rPr lang="de-CH" sz="1200">
                <a:solidFill>
                  <a:srgbClr val="A7A7A7"/>
                </a:solidFill>
              </a:rPr>
              <a:pPr algn="r"/>
              <a:t>52</a:t>
            </a:fld>
            <a:endParaRPr lang="de-CH" sz="1400">
              <a:solidFill>
                <a:srgbClr val="7E7E7E"/>
              </a:solidFill>
              <a:latin typeface="Times" charset="0"/>
            </a:endParaRPr>
          </a:p>
        </p:txBody>
      </p:sp>
      <p:sp>
        <p:nvSpPr>
          <p:cNvPr id="74759" name="Rectangle 7"/>
          <p:cNvSpPr>
            <a:spLocks noChangeArrowheads="1"/>
          </p:cNvSpPr>
          <p:nvPr/>
        </p:nvSpPr>
        <p:spPr bwMode="auto">
          <a:xfrm>
            <a:off x="914400" y="1905000"/>
            <a:ext cx="6477000" cy="830997"/>
          </a:xfrm>
          <a:prstGeom prst="rect">
            <a:avLst/>
          </a:prstGeom>
          <a:noFill/>
          <a:ln w="9525">
            <a:noFill/>
            <a:miter lim="800000"/>
            <a:headEnd/>
            <a:tailEnd/>
          </a:ln>
        </p:spPr>
        <p:txBody>
          <a:bodyPr wrap="square">
            <a:prstTxWarp prst="textNoShape">
              <a:avLst/>
            </a:prstTxWarp>
            <a:spAutoFit/>
          </a:bodyPr>
          <a:lstStyle/>
          <a:p>
            <a:r>
              <a:rPr lang="en-US" b="1" i="1" dirty="0"/>
              <a:t>Idea:</a:t>
            </a:r>
            <a:r>
              <a:rPr lang="en-US" dirty="0"/>
              <a:t> </a:t>
            </a:r>
            <a:r>
              <a:rPr lang="en-US" dirty="0">
                <a:solidFill>
                  <a:srgbClr val="0A017F"/>
                </a:solidFill>
                <a:ea typeface="ＭＳ Ｐゴシック" charset="-128"/>
                <a:cs typeface="ＭＳ Ｐゴシック" charset="-128"/>
              </a:rPr>
              <a:t>transform program so that all variables in</a:t>
            </a:r>
            <a:r>
              <a:rPr lang="en-US" dirty="0" smtClean="0">
                <a:solidFill>
                  <a:srgbClr val="0A017F"/>
                </a:solidFill>
                <a:ea typeface="ＭＳ Ｐゴシック" charset="-128"/>
                <a:cs typeface="ＭＳ Ｐゴシック" charset="-128"/>
              </a:rPr>
              <a:t> </a:t>
            </a:r>
            <a:r>
              <a:rPr lang="en-US" dirty="0" err="1" smtClean="0">
                <a:solidFill>
                  <a:srgbClr val="0A017F"/>
                </a:solidFill>
                <a:ea typeface="ＭＳ Ｐゴシック" charset="-128"/>
                <a:cs typeface="ＭＳ Ｐゴシック" charset="-128"/>
                <a:sym typeface="Symbol" charset="2"/>
              </a:rPr>
              <a:t></a:t>
            </a:r>
            <a:r>
              <a:rPr lang="en-US" dirty="0" smtClean="0">
                <a:solidFill>
                  <a:srgbClr val="0A017F"/>
                </a:solidFill>
                <a:ea typeface="ＭＳ Ｐゴシック" charset="-128"/>
                <a:cs typeface="ＭＳ Ｐゴシック" charset="-128"/>
              </a:rPr>
              <a:t> </a:t>
            </a:r>
            <a:r>
              <a:rPr lang="en-US" dirty="0">
                <a:solidFill>
                  <a:srgbClr val="0A017F"/>
                </a:solidFill>
                <a:ea typeface="ＭＳ Ｐゴシック" charset="-128"/>
                <a:cs typeface="ＭＳ Ｐゴシック" charset="-128"/>
              </a:rPr>
              <a:t>are the </a:t>
            </a:r>
            <a:r>
              <a:rPr lang="en-US" dirty="0" smtClean="0">
                <a:solidFill>
                  <a:srgbClr val="0A017F"/>
                </a:solidFill>
                <a:ea typeface="ＭＳ Ｐゴシック" charset="-128"/>
                <a:cs typeface="ＭＳ Ｐゴシック" charset="-128"/>
              </a:rPr>
              <a:t>same:</a:t>
            </a:r>
          </a:p>
        </p:txBody>
      </p:sp>
      <p:sp>
        <p:nvSpPr>
          <p:cNvPr id="74760" name="Rectangle 9"/>
          <p:cNvSpPr>
            <a:spLocks noChangeArrowheads="1"/>
          </p:cNvSpPr>
          <p:nvPr/>
        </p:nvSpPr>
        <p:spPr bwMode="auto">
          <a:xfrm>
            <a:off x="1066800" y="3548063"/>
            <a:ext cx="1908175" cy="457200"/>
          </a:xfrm>
          <a:prstGeom prst="rect">
            <a:avLst/>
          </a:prstGeom>
          <a:noFill/>
          <a:ln w="9525">
            <a:noFill/>
            <a:miter lim="800000"/>
            <a:headEnd/>
            <a:tailEnd/>
          </a:ln>
        </p:spPr>
        <p:txBody>
          <a:bodyPr wrap="none">
            <a:prstTxWarp prst="textNoShape">
              <a:avLst/>
            </a:prstTxWarp>
            <a:spAutoFit/>
          </a:bodyPr>
          <a:lstStyle/>
          <a:p>
            <a:r>
              <a:rPr lang="en-US" sz="1800" b="1">
                <a:solidFill>
                  <a:srgbClr val="000000"/>
                </a:solidFill>
                <a:latin typeface="Geneva" charset="0"/>
              </a:rPr>
              <a:t>a1 = </a:t>
            </a:r>
            <a:r>
              <a:rPr lang="en-US">
                <a:solidFill>
                  <a:srgbClr val="000000"/>
                </a:solidFill>
                <a:ea typeface="ＭＳ Ｐゴシック" charset="-128"/>
                <a:cs typeface="ＭＳ Ｐゴシック" charset="-128"/>
                <a:sym typeface="Symbol" charset="2"/>
              </a:rPr>
              <a:t></a:t>
            </a:r>
            <a:r>
              <a:rPr lang="en-US" sz="1800" b="1">
                <a:solidFill>
                  <a:srgbClr val="000000"/>
                </a:solidFill>
                <a:latin typeface="Geneva" charset="0"/>
              </a:rPr>
              <a:t>(a1, a1)</a:t>
            </a:r>
          </a:p>
        </p:txBody>
      </p:sp>
      <p:sp>
        <p:nvSpPr>
          <p:cNvPr id="74761" name="Rectangle 10"/>
          <p:cNvSpPr>
            <a:spLocks noChangeArrowheads="1"/>
          </p:cNvSpPr>
          <p:nvPr/>
        </p:nvSpPr>
        <p:spPr bwMode="auto">
          <a:xfrm>
            <a:off x="4953000" y="3587751"/>
            <a:ext cx="1046163" cy="37782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solidFill>
                  <a:srgbClr val="000000"/>
                </a:solidFill>
                <a:latin typeface="Geneva" charset="0"/>
              </a:rPr>
              <a:t>a1 = a1</a:t>
            </a:r>
          </a:p>
        </p:txBody>
      </p:sp>
      <p:sp>
        <p:nvSpPr>
          <p:cNvPr id="11" name="Right Arrow 10"/>
          <p:cNvSpPr/>
          <p:nvPr/>
        </p:nvSpPr>
        <p:spPr bwMode="auto">
          <a:xfrm>
            <a:off x="3733800" y="3624263"/>
            <a:ext cx="4572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65"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76803"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76804" name="Rectangle 2"/>
          <p:cNvSpPr>
            <a:spLocks noGrp="1" noChangeArrowheads="1"/>
          </p:cNvSpPr>
          <p:nvPr>
            <p:ph type="title"/>
          </p:nvPr>
        </p:nvSpPr>
        <p:spPr/>
        <p:txBody>
          <a:bodyPr/>
          <a:lstStyle/>
          <a:p>
            <a:pPr eaLnBrk="1" hangingPunct="1"/>
            <a:r>
              <a:rPr lang="en-US">
                <a:ea typeface="ＭＳ Ｐゴシック" charset="-128"/>
                <a:cs typeface="ＭＳ Ｐゴシック" charset="-128"/>
                <a:sym typeface="Symbol" charset="2"/>
              </a:rPr>
              <a:t></a:t>
            </a:r>
            <a:r>
              <a:rPr lang="en-US">
                <a:ea typeface="ＭＳ Ｐゴシック" charset="-128"/>
                <a:cs typeface="ＭＳ Ｐゴシック" charset="-128"/>
              </a:rPr>
              <a:t>-Congruence: Definitions</a:t>
            </a:r>
          </a:p>
        </p:txBody>
      </p:sp>
      <p:sp>
        <p:nvSpPr>
          <p:cNvPr id="76805"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05C12BFA-A031-2449-BA45-6434B6A847B5}" type="slidenum">
              <a:rPr lang="de-CH" sz="1200">
                <a:solidFill>
                  <a:srgbClr val="A7A7A7"/>
                </a:solidFill>
              </a:rPr>
              <a:pPr algn="r"/>
              <a:t>53</a:t>
            </a:fld>
            <a:endParaRPr lang="de-CH" sz="1400">
              <a:solidFill>
                <a:srgbClr val="7E7E7E"/>
              </a:solidFill>
              <a:latin typeface="Times" charset="0"/>
            </a:endParaRPr>
          </a:p>
        </p:txBody>
      </p:sp>
      <p:sp>
        <p:nvSpPr>
          <p:cNvPr id="76806" name="Rectangle 7"/>
          <p:cNvSpPr>
            <a:spLocks noChangeArrowheads="1"/>
          </p:cNvSpPr>
          <p:nvPr/>
        </p:nvSpPr>
        <p:spPr bwMode="auto">
          <a:xfrm>
            <a:off x="533400" y="1922463"/>
            <a:ext cx="6222677" cy="3785652"/>
          </a:xfrm>
          <a:prstGeom prst="rect">
            <a:avLst/>
          </a:prstGeom>
          <a:noFill/>
          <a:ln w="9525">
            <a:noFill/>
            <a:miter lim="800000"/>
            <a:headEnd/>
            <a:tailEnd/>
          </a:ln>
        </p:spPr>
        <p:txBody>
          <a:bodyPr wrap="none">
            <a:prstTxWarp prst="textNoShape">
              <a:avLst/>
            </a:prstTxWarp>
            <a:spAutoFit/>
          </a:bodyPr>
          <a:lstStyle/>
          <a:p>
            <a:r>
              <a:rPr lang="en-US" dirty="0" err="1">
                <a:solidFill>
                  <a:srgbClr val="0A017F"/>
                </a:solidFill>
                <a:ea typeface="ＭＳ Ｐゴシック" charset="-128"/>
                <a:cs typeface="ＭＳ Ｐゴシック" charset="-128"/>
                <a:sym typeface="Symbol" charset="2"/>
              </a:rPr>
              <a:t></a:t>
            </a:r>
            <a:r>
              <a:rPr lang="en-US" b="1" dirty="0" err="1">
                <a:ea typeface="ＭＳ Ｐゴシック" charset="-128"/>
                <a:cs typeface="ＭＳ Ｐゴシック" charset="-128"/>
              </a:rPr>
              <a:t>-connected(x</a:t>
            </a:r>
            <a:r>
              <a:rPr lang="en-US" b="1" dirty="0">
                <a:ea typeface="ＭＳ Ｐゴシック" charset="-128"/>
                <a:cs typeface="ＭＳ Ｐゴシック" charset="-128"/>
              </a:rPr>
              <a:t>):</a:t>
            </a:r>
            <a:r>
              <a:rPr lang="en-US" dirty="0">
                <a:ea typeface="ＭＳ Ｐゴシック" charset="-128"/>
                <a:cs typeface="ＭＳ Ｐゴシック" charset="-128"/>
              </a:rPr>
              <a:t> </a:t>
            </a:r>
          </a:p>
          <a:p>
            <a:endParaRPr lang="en-US" dirty="0">
              <a:ea typeface="ＭＳ Ｐゴシック" charset="-128"/>
              <a:cs typeface="ＭＳ Ｐゴシック" charset="-128"/>
            </a:endParaRPr>
          </a:p>
          <a:p>
            <a:r>
              <a:rPr lang="en-US" dirty="0">
                <a:ea typeface="ＭＳ Ｐゴシック" charset="-128"/>
                <a:cs typeface="ＭＳ Ｐゴシック" charset="-128"/>
              </a:rPr>
              <a:t>	a3 = </a:t>
            </a:r>
            <a:r>
              <a:rPr lang="en-US" dirty="0">
                <a:solidFill>
                  <a:srgbClr val="0A017F"/>
                </a:solidFill>
                <a:ea typeface="ＭＳ Ｐゴシック" charset="-128"/>
                <a:cs typeface="ＭＳ Ｐゴシック" charset="-128"/>
                <a:sym typeface="Symbol" charset="2"/>
              </a:rPr>
              <a:t></a:t>
            </a:r>
            <a:r>
              <a:rPr lang="en-US" dirty="0">
                <a:ea typeface="ＭＳ Ｐゴシック" charset="-128"/>
                <a:cs typeface="ＭＳ Ｐゴシック" charset="-128"/>
              </a:rPr>
              <a:t>(</a:t>
            </a:r>
            <a:r>
              <a:rPr lang="en-US" b="1" dirty="0">
                <a:ea typeface="ＭＳ Ｐゴシック" charset="-128"/>
                <a:cs typeface="ＭＳ Ｐゴシック" charset="-128"/>
              </a:rPr>
              <a:t>a1</a:t>
            </a:r>
            <a:r>
              <a:rPr lang="en-US" dirty="0">
                <a:ea typeface="ＭＳ Ｐゴシック" charset="-128"/>
                <a:cs typeface="ＭＳ Ｐゴシック" charset="-128"/>
              </a:rPr>
              <a:t>, a2)</a:t>
            </a:r>
          </a:p>
          <a:p>
            <a:r>
              <a:rPr lang="en-US" dirty="0">
                <a:ea typeface="ＭＳ Ｐゴシック" charset="-128"/>
                <a:cs typeface="ＭＳ Ｐゴシック" charset="-128"/>
              </a:rPr>
              <a:t>           a5 = </a:t>
            </a:r>
            <a:r>
              <a:rPr lang="en-US" dirty="0">
                <a:solidFill>
                  <a:srgbClr val="0A017F"/>
                </a:solidFill>
                <a:ea typeface="ＭＳ Ｐゴシック" charset="-128"/>
                <a:cs typeface="ＭＳ Ｐゴシック" charset="-128"/>
                <a:sym typeface="Symbol" charset="2"/>
              </a:rPr>
              <a:t></a:t>
            </a:r>
            <a:r>
              <a:rPr lang="en-US" dirty="0">
                <a:ea typeface="ＭＳ Ｐゴシック" charset="-128"/>
                <a:cs typeface="ＭＳ Ｐゴシック" charset="-128"/>
              </a:rPr>
              <a:t>(a3, </a:t>
            </a:r>
            <a:r>
              <a:rPr lang="en-US" b="1" dirty="0">
                <a:ea typeface="ＭＳ Ｐゴシック" charset="-128"/>
                <a:cs typeface="ＭＳ Ｐゴシック" charset="-128"/>
              </a:rPr>
              <a:t>a4</a:t>
            </a:r>
            <a:r>
              <a:rPr lang="en-US" dirty="0" smtClean="0">
                <a:ea typeface="ＭＳ Ｐゴシック" charset="-128"/>
                <a:cs typeface="ＭＳ Ｐゴシック" charset="-128"/>
              </a:rPr>
              <a:t>)</a:t>
            </a:r>
          </a:p>
          <a:p>
            <a:pPr algn="r"/>
            <a:r>
              <a:rPr lang="en-US" dirty="0" smtClean="0">
                <a:ea typeface="ＭＳ Ｐゴシック" charset="-128"/>
                <a:cs typeface="ＭＳ Ｐゴシック" charset="-128"/>
              </a:rPr>
              <a:t>				a1</a:t>
            </a:r>
            <a:r>
              <a:rPr lang="en-US" dirty="0">
                <a:ea typeface="ＭＳ Ｐゴシック" charset="-128"/>
                <a:cs typeface="ＭＳ Ｐゴシック" charset="-128"/>
              </a:rPr>
              <a:t>, a4 are connected</a:t>
            </a:r>
          </a:p>
          <a:p>
            <a:endParaRPr lang="en-US" dirty="0">
              <a:ea typeface="ＭＳ Ｐゴシック" charset="-128"/>
              <a:cs typeface="ＭＳ Ｐゴシック" charset="-128"/>
            </a:endParaRPr>
          </a:p>
          <a:p>
            <a:r>
              <a:rPr lang="en-US" dirty="0" err="1">
                <a:solidFill>
                  <a:srgbClr val="0A017F"/>
                </a:solidFill>
                <a:ea typeface="ＭＳ Ｐゴシック" charset="-128"/>
                <a:cs typeface="ＭＳ Ｐゴシック" charset="-128"/>
                <a:sym typeface="Symbol" charset="2"/>
              </a:rPr>
              <a:t></a:t>
            </a:r>
            <a:r>
              <a:rPr lang="en-US" b="1" dirty="0">
                <a:ea typeface="ＭＳ Ｐゴシック" charset="-128"/>
                <a:cs typeface="ＭＳ Ｐゴシック" charset="-128"/>
              </a:rPr>
              <a:t>-</a:t>
            </a:r>
            <a:r>
              <a:rPr lang="en-US" b="1" dirty="0">
                <a:solidFill>
                  <a:srgbClr val="0A017F"/>
                </a:solidFill>
                <a:ea typeface="ＭＳ Ｐゴシック" charset="-128"/>
                <a:cs typeface="ＭＳ Ｐゴシック" charset="-128"/>
              </a:rPr>
              <a:t>congruence-class</a:t>
            </a:r>
            <a:r>
              <a:rPr lang="en-US" b="1" dirty="0">
                <a:ea typeface="ＭＳ Ｐゴシック" charset="-128"/>
                <a:cs typeface="ＭＳ Ｐゴシック" charset="-128"/>
              </a:rPr>
              <a:t>: </a:t>
            </a:r>
          </a:p>
          <a:p>
            <a:r>
              <a:rPr lang="en-US" dirty="0">
                <a:ea typeface="ＭＳ Ｐゴシック" charset="-128"/>
                <a:cs typeface="ＭＳ Ｐゴシック" charset="-128"/>
              </a:rPr>
              <a:t>	Transitive closure of </a:t>
            </a:r>
            <a:r>
              <a:rPr lang="en-US" dirty="0" err="1">
                <a:solidFill>
                  <a:srgbClr val="0A017F"/>
                </a:solidFill>
                <a:ea typeface="ＭＳ Ｐゴシック" charset="-128"/>
                <a:cs typeface="ＭＳ Ｐゴシック" charset="-128"/>
                <a:sym typeface="Symbol" charset="2"/>
              </a:rPr>
              <a:t></a:t>
            </a:r>
            <a:r>
              <a:rPr lang="en-US" dirty="0" err="1">
                <a:ea typeface="ＭＳ Ｐゴシック" charset="-128"/>
                <a:cs typeface="ＭＳ Ｐゴシック" charset="-128"/>
              </a:rPr>
              <a:t>-connected(x</a:t>
            </a:r>
            <a:r>
              <a:rPr lang="en-US" dirty="0">
                <a:ea typeface="ＭＳ Ｐゴシック" charset="-128"/>
                <a:cs typeface="ＭＳ Ｐゴシック" charset="-128"/>
              </a:rPr>
              <a:t>).</a:t>
            </a:r>
          </a:p>
          <a:p>
            <a:endParaRPr lang="en-US" dirty="0">
              <a:ea typeface="ＭＳ Ｐゴシック" charset="-128"/>
              <a:cs typeface="ＭＳ Ｐゴシック" charset="-128"/>
            </a:endParaRPr>
          </a:p>
          <a:p>
            <a:endParaRPr lang="en-US"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78851"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78852" name="Rectangle 2"/>
          <p:cNvSpPr>
            <a:spLocks noGrp="1" noChangeArrowheads="1"/>
          </p:cNvSpPr>
          <p:nvPr>
            <p:ph type="title"/>
          </p:nvPr>
        </p:nvSpPr>
        <p:spPr/>
        <p:txBody>
          <a:bodyPr/>
          <a:lstStyle/>
          <a:p>
            <a:pPr eaLnBrk="1" hangingPunct="1"/>
            <a:r>
              <a:rPr lang="en-US">
                <a:ea typeface="ＭＳ Ｐゴシック" charset="-128"/>
                <a:cs typeface="ＭＳ Ｐゴシック" charset="-128"/>
                <a:sym typeface="Symbol" charset="2"/>
              </a:rPr>
              <a:t></a:t>
            </a:r>
            <a:r>
              <a:rPr lang="en-US">
                <a:ea typeface="ＭＳ Ｐゴシック" charset="-128"/>
                <a:cs typeface="ＭＳ Ｐゴシック" charset="-128"/>
              </a:rPr>
              <a:t>-Congruence Property</a:t>
            </a:r>
          </a:p>
        </p:txBody>
      </p:sp>
      <p:sp>
        <p:nvSpPr>
          <p:cNvPr id="78853"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31EEA43F-4992-5F4F-9DD0-0B94BE250E93}" type="slidenum">
              <a:rPr lang="de-CH" sz="1200">
                <a:solidFill>
                  <a:srgbClr val="A7A7A7"/>
                </a:solidFill>
              </a:rPr>
              <a:pPr algn="r"/>
              <a:t>54</a:t>
            </a:fld>
            <a:endParaRPr lang="de-CH" sz="1400">
              <a:solidFill>
                <a:srgbClr val="7E7E7E"/>
              </a:solidFill>
              <a:latin typeface="Times" charset="0"/>
            </a:endParaRPr>
          </a:p>
        </p:txBody>
      </p:sp>
      <p:sp>
        <p:nvSpPr>
          <p:cNvPr id="78854" name="Rectangle 6"/>
          <p:cNvSpPr>
            <a:spLocks noChangeArrowheads="1"/>
          </p:cNvSpPr>
          <p:nvPr/>
        </p:nvSpPr>
        <p:spPr bwMode="auto">
          <a:xfrm>
            <a:off x="533400" y="1922463"/>
            <a:ext cx="7875588" cy="4838700"/>
          </a:xfrm>
          <a:prstGeom prst="rect">
            <a:avLst/>
          </a:prstGeom>
          <a:noFill/>
          <a:ln w="9525">
            <a:noFill/>
            <a:miter lim="800000"/>
            <a:headEnd/>
            <a:tailEnd/>
          </a:ln>
        </p:spPr>
        <p:txBody>
          <a:bodyPr wrap="none">
            <a:prstTxWarp prst="textNoShape">
              <a:avLst/>
            </a:prstTxWarp>
            <a:spAutoFit/>
          </a:bodyPr>
          <a:lstStyle/>
          <a:p>
            <a:r>
              <a:rPr lang="en-US">
                <a:solidFill>
                  <a:srgbClr val="0A017F"/>
                </a:solidFill>
                <a:ea typeface="ＭＳ Ｐゴシック" charset="-128"/>
                <a:cs typeface="ＭＳ Ｐゴシック" charset="-128"/>
                <a:sym typeface="Symbol" charset="2"/>
              </a:rPr>
              <a:t></a:t>
            </a:r>
            <a:r>
              <a:rPr lang="en-US" b="1">
                <a:ea typeface="ＭＳ Ｐゴシック" charset="-128"/>
                <a:cs typeface="ＭＳ Ｐゴシック" charset="-128"/>
              </a:rPr>
              <a:t>-</a:t>
            </a:r>
            <a:r>
              <a:rPr lang="en-US" b="1">
                <a:solidFill>
                  <a:srgbClr val="0A017F"/>
                </a:solidFill>
                <a:ea typeface="ＭＳ Ｐゴシック" charset="-128"/>
                <a:cs typeface="ＭＳ Ｐゴシック" charset="-128"/>
              </a:rPr>
              <a:t>congruence property</a:t>
            </a:r>
            <a:r>
              <a:rPr lang="en-US" b="1">
                <a:ea typeface="ＭＳ Ｐゴシック" charset="-128"/>
                <a:cs typeface="ＭＳ Ｐゴシック" charset="-128"/>
              </a:rPr>
              <a:t>:</a:t>
            </a:r>
          </a:p>
          <a:p>
            <a:endParaRPr lang="en-US" b="1">
              <a:ea typeface="ＭＳ Ｐゴシック" charset="-128"/>
              <a:cs typeface="ＭＳ Ｐゴシック" charset="-128"/>
            </a:endParaRPr>
          </a:p>
          <a:p>
            <a:r>
              <a:rPr lang="en-US">
                <a:ea typeface="ＭＳ Ｐゴシック" charset="-128"/>
                <a:cs typeface="ＭＳ Ｐゴシック" charset="-128"/>
              </a:rPr>
              <a:t>	All variables of the same congruence class can be</a:t>
            </a:r>
          </a:p>
          <a:p>
            <a:r>
              <a:rPr lang="en-US">
                <a:ea typeface="ＭＳ Ｐゴシック" charset="-128"/>
                <a:cs typeface="ＭＳ Ｐゴシック" charset="-128"/>
              </a:rPr>
              <a:t>           replaced by one representative variable without </a:t>
            </a:r>
          </a:p>
          <a:p>
            <a:r>
              <a:rPr lang="en-US">
                <a:ea typeface="ＭＳ Ｐゴシック" charset="-128"/>
                <a:cs typeface="ＭＳ Ｐゴシック" charset="-128"/>
              </a:rPr>
              <a:t>           changing the semantics.</a:t>
            </a:r>
          </a:p>
          <a:p>
            <a:endParaRPr lang="en-US">
              <a:ea typeface="ＭＳ Ｐゴシック" charset="-128"/>
              <a:cs typeface="ＭＳ Ｐゴシック" charset="-128"/>
            </a:endParaRPr>
          </a:p>
          <a:p>
            <a:r>
              <a:rPr lang="en-US" b="1">
                <a:ea typeface="ＭＳ Ｐゴシック" charset="-128"/>
                <a:cs typeface="ＭＳ Ｐゴシック" charset="-128"/>
              </a:rPr>
              <a:t>SSA without optimizations has </a:t>
            </a:r>
            <a:r>
              <a:rPr lang="en-US">
                <a:solidFill>
                  <a:srgbClr val="0A017F"/>
                </a:solidFill>
                <a:ea typeface="ＭＳ Ｐゴシック" charset="-128"/>
                <a:cs typeface="ＭＳ Ｐゴシック" charset="-128"/>
                <a:sym typeface="Symbol" charset="2"/>
              </a:rPr>
              <a:t></a:t>
            </a:r>
            <a:r>
              <a:rPr lang="en-US" b="1">
                <a:ea typeface="ＭＳ Ｐゴシック" charset="-128"/>
                <a:cs typeface="ＭＳ Ｐゴシック" charset="-128"/>
              </a:rPr>
              <a:t>-congruence </a:t>
            </a:r>
          </a:p>
          <a:p>
            <a:r>
              <a:rPr lang="en-US" b="1">
                <a:ea typeface="ＭＳ Ｐゴシック" charset="-128"/>
                <a:cs typeface="ＭＳ Ｐゴシック" charset="-128"/>
              </a:rPr>
              <a:t>property</a:t>
            </a:r>
          </a:p>
          <a:p>
            <a:endParaRPr lang="en-US" b="1">
              <a:ea typeface="ＭＳ Ｐゴシック" charset="-128"/>
              <a:cs typeface="ＭＳ Ｐゴシック" charset="-128"/>
            </a:endParaRPr>
          </a:p>
          <a:p>
            <a:r>
              <a:rPr lang="en-US" b="1">
                <a:ea typeface="ＭＳ Ｐゴシック" charset="-128"/>
                <a:cs typeface="ＭＳ Ｐゴシック" charset="-128"/>
              </a:rPr>
              <a:t>	</a:t>
            </a:r>
            <a:r>
              <a:rPr lang="en-US">
                <a:ea typeface="ＭＳ Ｐゴシック" charset="-128"/>
                <a:cs typeface="ＭＳ Ｐゴシック" charset="-128"/>
              </a:rPr>
              <a:t> Variables of the congruence class never live </a:t>
            </a:r>
          </a:p>
          <a:p>
            <a:r>
              <a:rPr lang="en-US">
                <a:ea typeface="ＭＳ Ｐゴシック" charset="-128"/>
                <a:cs typeface="ＭＳ Ｐゴシック" charset="-128"/>
              </a:rPr>
              <a:t>            at the same time (by construction)</a:t>
            </a:r>
          </a:p>
          <a:p>
            <a:endParaRPr lang="en-US">
              <a:ea typeface="ＭＳ Ｐゴシック" charset="-128"/>
              <a:cs typeface="ＭＳ Ｐゴシック" charset="-128"/>
            </a:endParaRPr>
          </a:p>
          <a:p>
            <a:r>
              <a:rPr lang="en-US">
                <a:ea typeface="ＭＳ Ｐゴシック" charset="-128"/>
                <a:cs typeface="ＭＳ Ｐゴシック" charset="-128"/>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6"/>
          <p:cNvSpPr>
            <a:spLocks noGrp="1"/>
          </p:cNvSpPr>
          <p:nvPr>
            <p:ph type="title"/>
          </p:nvPr>
        </p:nvSpPr>
        <p:spPr/>
        <p:txBody>
          <a:bodyPr/>
          <a:lstStyle/>
          <a:p>
            <a:r>
              <a:rPr lang="en-US" dirty="0" err="1" smtClean="0">
                <a:ea typeface="ＭＳ Ｐゴシック" charset="-128"/>
                <a:cs typeface="ＭＳ Ｐゴシック" charset="-128"/>
              </a:rPr>
              <a:t>Liveness</a:t>
            </a:r>
            <a:endParaRPr lang="en-US" dirty="0" smtClean="0">
              <a:ea typeface="ＭＳ Ｐゴシック" charset="-128"/>
              <a:cs typeface="ＭＳ Ｐゴシック" charset="-128"/>
            </a:endParaRPr>
          </a:p>
        </p:txBody>
      </p:sp>
      <p:sp>
        <p:nvSpPr>
          <p:cNvPr id="80899"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Oscar Nierstrasz</a:t>
            </a:r>
            <a:endParaRPr lang="de-CH" sz="1200">
              <a:solidFill>
                <a:srgbClr val="A7A7A7"/>
              </a:solidFill>
            </a:endParaRPr>
          </a:p>
        </p:txBody>
      </p:sp>
      <p:sp>
        <p:nvSpPr>
          <p:cNvPr id="80900"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Code Generation</a:t>
            </a:r>
            <a:endParaRPr lang="de-CH" sz="1000">
              <a:solidFill>
                <a:srgbClr val="A7A7A7"/>
              </a:solidFill>
            </a:endParaRPr>
          </a:p>
        </p:txBody>
      </p:sp>
      <p:sp>
        <p:nvSpPr>
          <p:cNvPr id="80901" name="Slide Number Placeholder 5"/>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BA43D240-D412-1C4F-8267-D8BDB3400167}" type="slidenum">
              <a:rPr lang="de-CH" sz="1200">
                <a:solidFill>
                  <a:srgbClr val="A7A7A7"/>
                </a:solidFill>
              </a:rPr>
              <a:pPr algn="r"/>
              <a:t>55</a:t>
            </a:fld>
            <a:endParaRPr lang="de-CH" sz="1400">
              <a:solidFill>
                <a:srgbClr val="7E7E7E"/>
              </a:solidFill>
              <a:latin typeface="Times" charset="0"/>
            </a:endParaRPr>
          </a:p>
        </p:txBody>
      </p:sp>
      <p:pic>
        <p:nvPicPr>
          <p:cNvPr id="80902" name="Picture 9" descr="7-liveness.png"/>
          <p:cNvPicPr>
            <a:picLocks noChangeAspect="1"/>
          </p:cNvPicPr>
          <p:nvPr/>
        </p:nvPicPr>
        <p:blipFill>
          <a:blip r:embed="rId3"/>
          <a:srcRect/>
          <a:stretch>
            <a:fillRect/>
          </a:stretch>
        </p:blipFill>
        <p:spPr bwMode="auto">
          <a:xfrm>
            <a:off x="1676400" y="2374900"/>
            <a:ext cx="5791200" cy="3873500"/>
          </a:xfrm>
          <a:prstGeom prst="rect">
            <a:avLst/>
          </a:prstGeom>
          <a:noFill/>
          <a:ln w="9525">
            <a:noFill/>
            <a:miter lim="800000"/>
            <a:headEnd/>
            <a:tailEnd/>
          </a:ln>
        </p:spPr>
      </p:pic>
      <p:sp>
        <p:nvSpPr>
          <p:cNvPr id="80903" name="TextBox 10"/>
          <p:cNvSpPr txBox="1">
            <a:spLocks noChangeArrowheads="1"/>
          </p:cNvSpPr>
          <p:nvPr/>
        </p:nvSpPr>
        <p:spPr bwMode="auto">
          <a:xfrm>
            <a:off x="838200" y="1524000"/>
            <a:ext cx="7391400" cy="830997"/>
          </a:xfrm>
          <a:prstGeom prst="rect">
            <a:avLst/>
          </a:prstGeom>
          <a:solidFill>
            <a:srgbClr val="F5F399"/>
          </a:solidFill>
          <a:ln w="9525">
            <a:noFill/>
            <a:miter lim="800000"/>
            <a:headEnd/>
            <a:tailEnd/>
          </a:ln>
        </p:spPr>
        <p:txBody>
          <a:bodyPr>
            <a:prstTxWarp prst="textNoShape">
              <a:avLst/>
            </a:prstTxWarp>
            <a:spAutoFit/>
          </a:bodyPr>
          <a:lstStyle/>
          <a:p>
            <a:pPr marL="0" lvl="1"/>
            <a:r>
              <a:rPr lang="en-US" dirty="0"/>
              <a:t>A variable </a:t>
            </a:r>
            <a:r>
              <a:rPr lang="en-US" i="1" dirty="0" err="1"/>
              <a:t>v</a:t>
            </a:r>
            <a:r>
              <a:rPr lang="en-US" dirty="0"/>
              <a:t> is </a:t>
            </a:r>
            <a:r>
              <a:rPr lang="en-US" i="1" u="sng" dirty="0">
                <a:solidFill>
                  <a:srgbClr val="7E0007"/>
                </a:solidFill>
              </a:rPr>
              <a:t>live</a:t>
            </a:r>
            <a:r>
              <a:rPr lang="en-US" dirty="0"/>
              <a:t> on edge </a:t>
            </a:r>
            <a:r>
              <a:rPr lang="en-US" i="1" dirty="0" err="1"/>
              <a:t>e</a:t>
            </a:r>
            <a:r>
              <a:rPr lang="en-US" dirty="0"/>
              <a:t> if there is a path from </a:t>
            </a:r>
            <a:r>
              <a:rPr lang="en-US" i="1" dirty="0" err="1"/>
              <a:t>e</a:t>
            </a:r>
            <a:r>
              <a:rPr lang="en-US" dirty="0"/>
              <a:t> to a use of </a:t>
            </a:r>
            <a:r>
              <a:rPr lang="en-US" i="1" dirty="0" err="1"/>
              <a:t>v</a:t>
            </a:r>
            <a:r>
              <a:rPr lang="en-US" dirty="0"/>
              <a:t> not passing through a definition of </a:t>
            </a:r>
            <a:r>
              <a:rPr lang="en-US" i="1" dirty="0" err="1"/>
              <a:t>v</a:t>
            </a:r>
            <a:endParaRPr lang="en-US" i="1" dirty="0"/>
          </a:p>
        </p:txBody>
      </p:sp>
      <p:sp>
        <p:nvSpPr>
          <p:cNvPr id="80904" name="TextBox 12"/>
          <p:cNvSpPr txBox="1">
            <a:spLocks noChangeArrowheads="1"/>
          </p:cNvSpPr>
          <p:nvPr/>
        </p:nvSpPr>
        <p:spPr bwMode="auto">
          <a:xfrm>
            <a:off x="2362200" y="6173788"/>
            <a:ext cx="4495800" cy="641350"/>
          </a:xfrm>
          <a:prstGeom prst="rect">
            <a:avLst/>
          </a:prstGeom>
          <a:solidFill>
            <a:srgbClr val="F5F399"/>
          </a:solidFill>
          <a:ln w="9525">
            <a:noFill/>
            <a:miter lim="800000"/>
            <a:headEnd/>
            <a:tailEnd/>
          </a:ln>
        </p:spPr>
        <p:txBody>
          <a:bodyPr anchor="ctr">
            <a:prstTxWarp prst="textNoShape">
              <a:avLst/>
            </a:prstTxWarp>
            <a:spAutoFit/>
          </a:bodyPr>
          <a:lstStyle/>
          <a:p>
            <a:pPr marL="0" lvl="1"/>
            <a:r>
              <a:rPr lang="en-US" sz="1800" i="1"/>
              <a:t>a and b are never live at the same time, so two registers suffice to hold a, b and c </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6"/>
          <p:cNvSpPr>
            <a:spLocks noGrp="1"/>
          </p:cNvSpPr>
          <p:nvPr>
            <p:ph type="title"/>
          </p:nvPr>
        </p:nvSpPr>
        <p:spPr/>
        <p:txBody>
          <a:bodyPr/>
          <a:lstStyle/>
          <a:p>
            <a:r>
              <a:rPr lang="en-US" smtClean="0">
                <a:ea typeface="ＭＳ Ｐゴシック" charset="-128"/>
                <a:cs typeface="ＭＳ Ｐゴシック" charset="-128"/>
              </a:rPr>
              <a:t>Interference</a:t>
            </a:r>
          </a:p>
        </p:txBody>
      </p:sp>
      <p:sp>
        <p:nvSpPr>
          <p:cNvPr id="82947"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82948"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82949" name="Slide Number Placeholder 5"/>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2C8D50D6-90B3-6840-8668-3553280496A0}" type="slidenum">
              <a:rPr lang="de-CH" sz="1200">
                <a:solidFill>
                  <a:srgbClr val="A7A7A7"/>
                </a:solidFill>
              </a:rPr>
              <a:pPr algn="r"/>
              <a:t>56</a:t>
            </a:fld>
            <a:endParaRPr lang="de-CH" sz="1400">
              <a:solidFill>
                <a:srgbClr val="7E7E7E"/>
              </a:solidFill>
              <a:latin typeface="Times" charset="0"/>
            </a:endParaRPr>
          </a:p>
        </p:txBody>
      </p:sp>
      <p:pic>
        <p:nvPicPr>
          <p:cNvPr id="82950" name="Picture 9" descr="7-liveness.png"/>
          <p:cNvPicPr>
            <a:picLocks noChangeAspect="1"/>
          </p:cNvPicPr>
          <p:nvPr/>
        </p:nvPicPr>
        <p:blipFill>
          <a:blip r:embed="rId3"/>
          <a:srcRect/>
          <a:stretch>
            <a:fillRect/>
          </a:stretch>
        </p:blipFill>
        <p:spPr bwMode="auto">
          <a:xfrm>
            <a:off x="1676400" y="2374900"/>
            <a:ext cx="5791200" cy="3873500"/>
          </a:xfrm>
          <a:prstGeom prst="rect">
            <a:avLst/>
          </a:prstGeom>
          <a:noFill/>
          <a:ln w="9525">
            <a:noFill/>
            <a:miter lim="800000"/>
            <a:headEnd/>
            <a:tailEnd/>
          </a:ln>
        </p:spPr>
      </p:pic>
      <p:sp>
        <p:nvSpPr>
          <p:cNvPr id="82952" name="TextBox 12"/>
          <p:cNvSpPr txBox="1">
            <a:spLocks noChangeArrowheads="1"/>
          </p:cNvSpPr>
          <p:nvPr/>
        </p:nvSpPr>
        <p:spPr bwMode="auto">
          <a:xfrm>
            <a:off x="1905000" y="1735901"/>
            <a:ext cx="4495800" cy="400110"/>
          </a:xfrm>
          <a:prstGeom prst="rect">
            <a:avLst/>
          </a:prstGeom>
          <a:solidFill>
            <a:srgbClr val="F5F399"/>
          </a:solidFill>
          <a:ln w="9525">
            <a:noFill/>
            <a:miter lim="800000"/>
            <a:headEnd/>
            <a:tailEnd/>
          </a:ln>
        </p:spPr>
        <p:txBody>
          <a:bodyPr anchor="ctr">
            <a:prstTxWarp prst="textNoShape">
              <a:avLst/>
            </a:prstTxWarp>
            <a:spAutoFit/>
          </a:bodyPr>
          <a:lstStyle/>
          <a:p>
            <a:pPr marL="0" lvl="1"/>
            <a:r>
              <a:rPr lang="en-US" sz="2000" i="1"/>
              <a:t>a, c live at the same time: interference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ea typeface="ＭＳ Ｐゴシック" charset="-128"/>
                <a:cs typeface="ＭＳ Ｐゴシック" charset="-128"/>
                <a:sym typeface="Symbol" charset="2"/>
              </a:rPr>
              <a:t></a:t>
            </a:r>
            <a:r>
              <a:rPr lang="en-US" dirty="0" smtClean="0">
                <a:ea typeface="ＭＳ Ｐゴシック" charset="-128"/>
                <a:cs typeface="ＭＳ Ｐゴシック" charset="-128"/>
              </a:rPr>
              <a:t>-Removal: Big picture</a:t>
            </a:r>
            <a:endParaRPr lang="en-US" dirty="0"/>
          </a:p>
        </p:txBody>
      </p:sp>
      <p:sp>
        <p:nvSpPr>
          <p:cNvPr id="7" name="Content Placeholder 6"/>
          <p:cNvSpPr>
            <a:spLocks noGrp="1"/>
          </p:cNvSpPr>
          <p:nvPr>
            <p:ph idx="1"/>
          </p:nvPr>
        </p:nvSpPr>
        <p:spPr/>
        <p:txBody>
          <a:bodyPr/>
          <a:lstStyle/>
          <a:p>
            <a:r>
              <a:rPr lang="en-US" dirty="0" smtClean="0">
                <a:ea typeface="ＭＳ Ｐゴシック" charset="-128"/>
                <a:cs typeface="ＭＳ Ｐゴシック" charset="-128"/>
              </a:rPr>
              <a:t>CSSA: SSA with </a:t>
            </a:r>
            <a:r>
              <a:rPr lang="en-US" dirty="0" err="1" smtClean="0">
                <a:ea typeface="ＭＳ Ｐゴシック" charset="-128"/>
                <a:cs typeface="ＭＳ Ｐゴシック" charset="-128"/>
                <a:sym typeface="Symbol" charset="2"/>
              </a:rPr>
              <a:t></a:t>
            </a:r>
            <a:r>
              <a:rPr lang="en-US" dirty="0" smtClean="0">
                <a:ea typeface="ＭＳ Ｐゴシック" charset="-128"/>
                <a:cs typeface="ＭＳ Ｐゴシック" charset="-128"/>
              </a:rPr>
              <a:t>-congruence-property.</a:t>
            </a:r>
          </a:p>
          <a:p>
            <a:pPr lvl="1"/>
            <a:r>
              <a:rPr lang="en-US" i="1" dirty="0" smtClean="0">
                <a:ea typeface="ＭＳ Ｐゴシック" charset="-128"/>
                <a:cs typeface="ＭＳ Ｐゴシック" charset="-128"/>
              </a:rPr>
              <a:t>directly after SSA generation</a:t>
            </a:r>
          </a:p>
          <a:p>
            <a:pPr lvl="1"/>
            <a:r>
              <a:rPr lang="en-US" i="1" dirty="0" smtClean="0">
                <a:ea typeface="ＭＳ Ｐゴシック" charset="-128"/>
                <a:cs typeface="ＭＳ Ｐゴシック" charset="-128"/>
              </a:rPr>
              <a:t>no interference</a:t>
            </a:r>
          </a:p>
          <a:p>
            <a:pPr>
              <a:buNone/>
            </a:pPr>
            <a:r>
              <a:rPr lang="en-US" dirty="0" smtClean="0">
                <a:ea typeface="ＭＳ Ｐゴシック" charset="-128"/>
                <a:cs typeface="ＭＳ Ｐゴシック" charset="-128"/>
              </a:rPr>
              <a:t>          </a:t>
            </a:r>
          </a:p>
          <a:p>
            <a:r>
              <a:rPr lang="en-US" dirty="0" smtClean="0">
                <a:ea typeface="ＭＳ Ｐゴシック" charset="-128"/>
                <a:cs typeface="ＭＳ Ｐゴシック" charset="-128"/>
              </a:rPr>
              <a:t>TSSA: SSA without </a:t>
            </a:r>
            <a:r>
              <a:rPr lang="en-US" dirty="0" err="1" smtClean="0">
                <a:ea typeface="ＭＳ Ｐゴシック" charset="-128"/>
                <a:cs typeface="ＭＳ Ｐゴシック" charset="-128"/>
                <a:sym typeface="Symbol" charset="2"/>
              </a:rPr>
              <a:t></a:t>
            </a:r>
            <a:r>
              <a:rPr lang="en-US" dirty="0" smtClean="0">
                <a:ea typeface="ＭＳ Ｐゴシック" charset="-128"/>
                <a:cs typeface="ＭＳ Ｐゴシック" charset="-128"/>
              </a:rPr>
              <a:t>-congruence-property.</a:t>
            </a:r>
          </a:p>
          <a:p>
            <a:pPr lvl="1"/>
            <a:r>
              <a:rPr lang="en-US" dirty="0" smtClean="0">
                <a:ea typeface="ＭＳ Ｐゴシック" charset="-128"/>
                <a:cs typeface="ＭＳ Ｐゴシック" charset="-128"/>
              </a:rPr>
              <a:t>after optimizations</a:t>
            </a:r>
          </a:p>
          <a:p>
            <a:pPr lvl="1"/>
            <a:r>
              <a:rPr lang="en-US" dirty="0" smtClean="0">
                <a:ea typeface="ＭＳ Ｐゴシック" charset="-128"/>
                <a:cs typeface="ＭＳ Ｐゴシック" charset="-128"/>
              </a:rPr>
              <a:t>Interference</a:t>
            </a:r>
          </a:p>
          <a:p>
            <a:endParaRPr lang="en-US" dirty="0" smtClean="0">
              <a:ea typeface="ＭＳ Ｐゴシック" charset="-128"/>
              <a:cs typeface="ＭＳ Ｐゴシック" charset="-128"/>
            </a:endParaRPr>
          </a:p>
          <a:p>
            <a:pPr marL="457200" indent="-457200">
              <a:buFont typeface="Arial" charset="0"/>
              <a:buAutoNum type="arabicPeriod"/>
            </a:pPr>
            <a:r>
              <a:rPr lang="en-US" dirty="0" smtClean="0"/>
              <a:t>Transform TSSA into CSSA (fix interference)</a:t>
            </a:r>
          </a:p>
          <a:p>
            <a:pPr marL="457200" indent="-457200">
              <a:buFont typeface="Arial" charset="0"/>
              <a:buAutoNum type="arabicPeriod"/>
            </a:pPr>
            <a:r>
              <a:rPr lang="en-US" dirty="0" smtClean="0"/>
              <a:t>Rename </a:t>
            </a:r>
            <a:r>
              <a:rPr lang="en-US" dirty="0" err="1" smtClean="0">
                <a:ea typeface="ＭＳ Ｐゴシック" charset="-128"/>
                <a:cs typeface="ＭＳ Ｐゴシック" charset="-128"/>
                <a:sym typeface="Symbol" charset="2"/>
              </a:rPr>
              <a:t></a:t>
            </a:r>
            <a:r>
              <a:rPr lang="en-US" dirty="0" smtClean="0"/>
              <a:t>-variables</a:t>
            </a:r>
          </a:p>
          <a:p>
            <a:pPr marL="457200" indent="-457200">
              <a:buFont typeface="Arial" charset="0"/>
              <a:buAutoNum type="arabicPeriod"/>
            </a:pPr>
            <a:r>
              <a:rPr lang="en-US" dirty="0" smtClean="0"/>
              <a:t>Delete </a:t>
            </a:r>
            <a:r>
              <a:rPr lang="en-US" dirty="0" err="1" smtClean="0">
                <a:ea typeface="ＭＳ Ｐゴシック" charset="-128"/>
                <a:cs typeface="ＭＳ Ｐゴシック" charset="-128"/>
                <a:sym typeface="Symbol" charset="2"/>
              </a:rPr>
              <a:t></a:t>
            </a:r>
            <a:endParaRPr lang="en-US" dirty="0" smtClean="0">
              <a:ea typeface="ＭＳ Ｐゴシック" charset="-128"/>
              <a:cs typeface="ＭＳ Ｐゴシック" charset="-128"/>
            </a:endParaRPr>
          </a:p>
        </p:txBody>
      </p:sp>
      <p:sp>
        <p:nvSpPr>
          <p:cNvPr id="3" name="Date Placeholder 2"/>
          <p:cNvSpPr>
            <a:spLocks noGrp="1"/>
          </p:cNvSpPr>
          <p:nvPr>
            <p:ph type="dt" sz="half" idx="10"/>
          </p:nvPr>
        </p:nvSpPr>
        <p:spPr/>
        <p:txBody>
          <a:bodyPr/>
          <a:lstStyle/>
          <a:p>
            <a:pPr>
              <a:defRPr/>
            </a:pPr>
            <a:r>
              <a:rPr lang="en-US" smtClean="0"/>
              <a:t>© Oscar Nierstrasz</a:t>
            </a:r>
            <a:endParaRPr lang="de-CH"/>
          </a:p>
        </p:txBody>
      </p:sp>
      <p:sp>
        <p:nvSpPr>
          <p:cNvPr id="4" name="Footer Placeholder 3"/>
          <p:cNvSpPr>
            <a:spLocks noGrp="1"/>
          </p:cNvSpPr>
          <p:nvPr>
            <p:ph type="ftr" sz="quarter" idx="11"/>
          </p:nvPr>
        </p:nvSpPr>
        <p:spPr/>
        <p:txBody>
          <a:bodyPr/>
          <a:lstStyle/>
          <a:p>
            <a:pPr>
              <a:defRPr/>
            </a:pPr>
            <a:r>
              <a:rPr lang="en-US" smtClean="0"/>
              <a:t>Intermediate Representation</a:t>
            </a:r>
            <a:endParaRPr lang="de-CH"/>
          </a:p>
        </p:txBody>
      </p:sp>
      <p:sp>
        <p:nvSpPr>
          <p:cNvPr id="5" name="Slide Number Placeholder 4"/>
          <p:cNvSpPr>
            <a:spLocks noGrp="1"/>
          </p:cNvSpPr>
          <p:nvPr>
            <p:ph type="sldNum" sz="quarter" idx="12"/>
          </p:nvPr>
        </p:nvSpPr>
        <p:spPr/>
        <p:txBody>
          <a:bodyPr/>
          <a:lstStyle/>
          <a:p>
            <a:pPr>
              <a:defRPr/>
            </a:pPr>
            <a:fld id="{4F3CAB8C-005B-9B4B-A9F4-01C1DA08BC31}" type="slidenum">
              <a:rPr lang="de-CH" smtClean="0"/>
              <a:pPr>
                <a:defRPr/>
              </a:pPr>
              <a:t>57</a:t>
            </a:fld>
            <a:endParaRPr lang="de-CH" sz="1400">
              <a:solidFill>
                <a:srgbClr val="7E7E7E"/>
              </a:solidFill>
              <a:latin typeface="Times"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87043"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8704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 Problematic case</a:t>
            </a:r>
          </a:p>
        </p:txBody>
      </p:sp>
      <p:sp>
        <p:nvSpPr>
          <p:cNvPr id="87045"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3DD776D1-8853-8140-AA11-7FDB31650AB3}" type="slidenum">
              <a:rPr lang="de-CH" sz="1200">
                <a:solidFill>
                  <a:srgbClr val="A7A7A7"/>
                </a:solidFill>
              </a:rPr>
              <a:pPr algn="r"/>
              <a:t>58</a:t>
            </a:fld>
            <a:endParaRPr lang="de-CH" sz="1400">
              <a:solidFill>
                <a:srgbClr val="7E7E7E"/>
              </a:solidFill>
              <a:latin typeface="Times" charset="0"/>
            </a:endParaRPr>
          </a:p>
        </p:txBody>
      </p:sp>
      <p:sp>
        <p:nvSpPr>
          <p:cNvPr id="87046" name="Rectangle 9"/>
          <p:cNvSpPr>
            <a:spLocks noChangeArrowheads="1"/>
          </p:cNvSpPr>
          <p:nvPr/>
        </p:nvSpPr>
        <p:spPr bwMode="auto">
          <a:xfrm>
            <a:off x="762000" y="1524000"/>
            <a:ext cx="3276600" cy="457200"/>
          </a:xfrm>
          <a:prstGeom prst="rect">
            <a:avLst/>
          </a:prstGeom>
          <a:noFill/>
          <a:ln w="9525">
            <a:noFill/>
            <a:miter lim="800000"/>
            <a:headEnd/>
            <a:tailEnd/>
          </a:ln>
        </p:spPr>
        <p:txBody>
          <a:bodyPr>
            <a:prstTxWarp prst="textNoShape">
              <a:avLst/>
            </a:prstTxWarp>
            <a:spAutoFit/>
          </a:bodyPr>
          <a:lstStyle/>
          <a:p>
            <a:r>
              <a:rPr lang="en-US"/>
              <a:t>X2 and X3 interfere</a:t>
            </a:r>
          </a:p>
        </p:txBody>
      </p:sp>
      <p:sp>
        <p:nvSpPr>
          <p:cNvPr id="87047" name="Rectangle 12"/>
          <p:cNvSpPr>
            <a:spLocks noChangeArrowheads="1"/>
          </p:cNvSpPr>
          <p:nvPr/>
        </p:nvSpPr>
        <p:spPr bwMode="auto">
          <a:xfrm>
            <a:off x="4495800" y="1524000"/>
            <a:ext cx="3276600" cy="457200"/>
          </a:xfrm>
          <a:prstGeom prst="rect">
            <a:avLst/>
          </a:prstGeom>
          <a:noFill/>
          <a:ln w="9525">
            <a:noFill/>
            <a:miter lim="800000"/>
            <a:headEnd/>
            <a:tailEnd/>
          </a:ln>
        </p:spPr>
        <p:txBody>
          <a:bodyPr>
            <a:prstTxWarp prst="textNoShape">
              <a:avLst/>
            </a:prstTxWarp>
            <a:spAutoFit/>
          </a:bodyPr>
          <a:lstStyle/>
          <a:p>
            <a:r>
              <a:rPr lang="en-US"/>
              <a:t>Solution: Break up</a:t>
            </a:r>
          </a:p>
        </p:txBody>
      </p:sp>
      <p:pic>
        <p:nvPicPr>
          <p:cNvPr id="87048" name="Picture 13" descr="LostCopyCopyFold"/>
          <p:cNvPicPr>
            <a:picLocks noChangeAspect="1" noChangeArrowheads="1"/>
          </p:cNvPicPr>
          <p:nvPr/>
        </p:nvPicPr>
        <p:blipFill>
          <a:blip r:embed="rId3"/>
          <a:srcRect/>
          <a:stretch>
            <a:fillRect/>
          </a:stretch>
        </p:blipFill>
        <p:spPr bwMode="auto">
          <a:xfrm>
            <a:off x="838200" y="2057400"/>
            <a:ext cx="3144838" cy="3886200"/>
          </a:xfrm>
          <a:prstGeom prst="rect">
            <a:avLst/>
          </a:prstGeom>
          <a:noFill/>
          <a:ln w="9525">
            <a:noFill/>
            <a:miter lim="800000"/>
            <a:headEnd/>
            <a:tailEnd/>
          </a:ln>
        </p:spPr>
      </p:pic>
      <p:pic>
        <p:nvPicPr>
          <p:cNvPr id="87049" name="Picture 14" descr="LostCopyCopyFoldCorrected"/>
          <p:cNvPicPr>
            <a:picLocks noChangeAspect="1" noChangeArrowheads="1"/>
          </p:cNvPicPr>
          <p:nvPr/>
        </p:nvPicPr>
        <p:blipFill>
          <a:blip r:embed="rId4"/>
          <a:srcRect/>
          <a:stretch>
            <a:fillRect/>
          </a:stretch>
        </p:blipFill>
        <p:spPr bwMode="auto">
          <a:xfrm>
            <a:off x="4572000" y="2057400"/>
            <a:ext cx="3144838"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89091"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8909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SSA and Register Allocation</a:t>
            </a:r>
          </a:p>
        </p:txBody>
      </p:sp>
      <p:sp>
        <p:nvSpPr>
          <p:cNvPr id="89093" name="Rectangle 3"/>
          <p:cNvSpPr>
            <a:spLocks noGrp="1" noChangeArrowheads="1"/>
          </p:cNvSpPr>
          <p:nvPr>
            <p:ph idx="1"/>
          </p:nvPr>
        </p:nvSpPr>
        <p:spPr/>
        <p:txBody>
          <a:bodyPr/>
          <a:lstStyle/>
          <a:p>
            <a:pPr eaLnBrk="1" hangingPunct="1"/>
            <a:r>
              <a:rPr lang="en-US">
                <a:ea typeface="ＭＳ Ｐゴシック" charset="-128"/>
                <a:cs typeface="ＭＳ Ｐゴシック" charset="-128"/>
              </a:rPr>
              <a:t>Idea: remove </a:t>
            </a:r>
            <a:r>
              <a:rPr lang="en-US">
                <a:ea typeface="ＭＳ Ｐゴシック" charset="-128"/>
                <a:cs typeface="ＭＳ Ｐゴシック" charset="-128"/>
                <a:sym typeface="Symbol" charset="2"/>
              </a:rPr>
              <a:t></a:t>
            </a:r>
            <a:r>
              <a:rPr lang="en-US">
                <a:ea typeface="ＭＳ Ｐゴシック" charset="-128"/>
                <a:cs typeface="ＭＳ Ｐゴシック" charset="-128"/>
              </a:rPr>
              <a:t> as late as possible</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Variables in </a:t>
            </a:r>
            <a:r>
              <a:rPr lang="en-US">
                <a:ea typeface="ＭＳ Ｐゴシック" charset="-128"/>
                <a:cs typeface="ＭＳ Ｐゴシック" charset="-128"/>
                <a:sym typeface="Symbol" charset="2"/>
              </a:rPr>
              <a:t></a:t>
            </a:r>
            <a:r>
              <a:rPr lang="en-US">
                <a:ea typeface="ＭＳ Ｐゴシック" charset="-128"/>
                <a:cs typeface="ＭＳ Ｐゴシック" charset="-128"/>
              </a:rPr>
              <a:t>-function never live at the same time!</a:t>
            </a:r>
          </a:p>
          <a:p>
            <a:pPr lvl="1" eaLnBrk="1" hangingPunct="1"/>
            <a:r>
              <a:rPr lang="en-US" i="1"/>
              <a:t>Can be stored in the same register</a:t>
            </a:r>
          </a:p>
          <a:p>
            <a:pPr lvl="1" eaLnBrk="1" hangingPunct="1"/>
            <a:endParaRPr lang="en-US" i="1"/>
          </a:p>
          <a:p>
            <a:pPr eaLnBrk="1" hangingPunct="1"/>
            <a:r>
              <a:rPr lang="en-US">
                <a:ea typeface="ＭＳ Ｐゴシック" charset="-128"/>
                <a:cs typeface="ＭＳ Ｐゴシック" charset="-128"/>
              </a:rPr>
              <a:t>Do register allocation on SSA!</a:t>
            </a:r>
          </a:p>
          <a:p>
            <a:pPr lvl="1" eaLnBrk="1" hangingPunct="1"/>
            <a:endParaRPr lang="en-US" i="1"/>
          </a:p>
        </p:txBody>
      </p:sp>
      <p:sp>
        <p:nvSpPr>
          <p:cNvPr id="89094"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B4C09879-9F56-794D-BE12-F50250A2B6AE}" type="slidenum">
              <a:rPr lang="de-CH" sz="1200">
                <a:solidFill>
                  <a:srgbClr val="A7A7A7"/>
                </a:solidFill>
              </a:rPr>
              <a:pPr algn="r"/>
              <a:t>59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r>
              <a:rPr lang="en-US" smtClean="0">
                <a:ea typeface="ＭＳ Ｐゴシック" charset="-128"/>
                <a:cs typeface="ＭＳ Ｐゴシック" charset="-128"/>
              </a:rPr>
              <a:t>Kinds of IR</a:t>
            </a:r>
          </a:p>
        </p:txBody>
      </p:sp>
      <p:sp>
        <p:nvSpPr>
          <p:cNvPr id="18435" name="Content Placeholder 6"/>
          <p:cNvSpPr>
            <a:spLocks noGrp="1"/>
          </p:cNvSpPr>
          <p:nvPr>
            <p:ph idx="1"/>
          </p:nvPr>
        </p:nvSpPr>
        <p:spPr/>
        <p:txBody>
          <a:bodyPr/>
          <a:lstStyle/>
          <a:p>
            <a:r>
              <a:rPr lang="en-US" smtClean="0">
                <a:ea typeface="ＭＳ Ｐゴシック" charset="-128"/>
                <a:cs typeface="ＭＳ Ｐゴシック" charset="-128"/>
              </a:rPr>
              <a:t>Abstract syntax trees (AST)</a:t>
            </a:r>
          </a:p>
          <a:p>
            <a:r>
              <a:rPr lang="en-US" smtClean="0">
                <a:ea typeface="ＭＳ Ｐゴシック" charset="-128"/>
                <a:cs typeface="ＭＳ Ｐゴシック" charset="-128"/>
              </a:rPr>
              <a:t>Linear operator form of tree (e.g., postfix notation)</a:t>
            </a:r>
          </a:p>
          <a:p>
            <a:r>
              <a:rPr lang="en-US" smtClean="0">
                <a:ea typeface="ＭＳ Ｐゴシック" charset="-128"/>
                <a:cs typeface="ＭＳ Ｐゴシック" charset="-128"/>
              </a:rPr>
              <a:t>Directed acyclic graphs (DAG)</a:t>
            </a:r>
          </a:p>
          <a:p>
            <a:r>
              <a:rPr lang="en-US" smtClean="0">
                <a:ea typeface="ＭＳ Ｐゴシック" charset="-128"/>
                <a:cs typeface="ＭＳ Ｐゴシック" charset="-128"/>
              </a:rPr>
              <a:t>Control flow graphs (CFG)</a:t>
            </a:r>
          </a:p>
          <a:p>
            <a:r>
              <a:rPr lang="en-US" smtClean="0">
                <a:ea typeface="ＭＳ Ｐゴシック" charset="-128"/>
                <a:cs typeface="ＭＳ Ｐゴシック" charset="-128"/>
              </a:rPr>
              <a:t>Program dependence graphs (PDG)</a:t>
            </a:r>
          </a:p>
          <a:p>
            <a:r>
              <a:rPr lang="en-US" smtClean="0">
                <a:ea typeface="ＭＳ Ｐゴシック" charset="-128"/>
                <a:cs typeface="ＭＳ Ｐゴシック" charset="-128"/>
              </a:rPr>
              <a:t>Static single assignment form (SSA)</a:t>
            </a:r>
          </a:p>
          <a:p>
            <a:r>
              <a:rPr lang="en-US" smtClean="0">
                <a:ea typeface="ＭＳ Ｐゴシック" charset="-128"/>
                <a:cs typeface="ＭＳ Ｐゴシック" charset="-128"/>
              </a:rPr>
              <a:t>3-address code</a:t>
            </a:r>
          </a:p>
          <a:p>
            <a:r>
              <a:rPr lang="en-US" smtClean="0">
                <a:ea typeface="ＭＳ Ｐゴシック" charset="-128"/>
                <a:cs typeface="ＭＳ Ｐゴシック" charset="-128"/>
              </a:rPr>
              <a:t>Hybrid combinations</a:t>
            </a:r>
          </a:p>
        </p:txBody>
      </p:sp>
      <p:sp>
        <p:nvSpPr>
          <p:cNvPr id="18436" name="Date Placeholder 2"/>
          <p:cNvSpPr>
            <a:spLocks noGrp="1"/>
          </p:cNvSpPr>
          <p:nvPr>
            <p:ph type="dt" sz="quarter" idx="10"/>
          </p:nvPr>
        </p:nvSpPr>
        <p:spPr>
          <a:noFill/>
        </p:spPr>
        <p:txBody>
          <a:bodyPr/>
          <a:lstStyle/>
          <a:p>
            <a:r>
              <a:rPr lang="en-US" smtClean="0"/>
              <a:t>© Oscar Nierstrasz</a:t>
            </a:r>
            <a:endParaRPr lang="de-CH" smtClean="0"/>
          </a:p>
        </p:txBody>
      </p:sp>
      <p:sp>
        <p:nvSpPr>
          <p:cNvPr id="18437" name="Footer Placeholder 3"/>
          <p:cNvSpPr>
            <a:spLocks noGrp="1"/>
          </p:cNvSpPr>
          <p:nvPr>
            <p:ph type="ftr" sz="quarter" idx="11"/>
          </p:nvPr>
        </p:nvSpPr>
        <p:spPr>
          <a:noFill/>
        </p:spPr>
        <p:txBody>
          <a:bodyPr/>
          <a:lstStyle/>
          <a:p>
            <a:r>
              <a:rPr lang="en-US" smtClean="0"/>
              <a:t>Intermediate Representation</a:t>
            </a:r>
            <a:endParaRPr lang="de-CH" smtClean="0"/>
          </a:p>
        </p:txBody>
      </p:sp>
      <p:sp>
        <p:nvSpPr>
          <p:cNvPr id="18438" name="Slide Number Placeholder 4"/>
          <p:cNvSpPr>
            <a:spLocks noGrp="1"/>
          </p:cNvSpPr>
          <p:nvPr>
            <p:ph type="sldNum" sz="quarter" idx="12"/>
          </p:nvPr>
        </p:nvSpPr>
        <p:spPr>
          <a:noFill/>
        </p:spPr>
        <p:txBody>
          <a:bodyPr/>
          <a:lstStyle/>
          <a:p>
            <a:fld id="{DC78519F-3DDB-104C-942E-0EF5CE6C56C9}" type="slidenum">
              <a:rPr lang="de-CH" smtClean="0"/>
              <a:pPr/>
              <a:t>6</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91139"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9114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SSA: Literature</a:t>
            </a:r>
          </a:p>
        </p:txBody>
      </p:sp>
      <p:sp>
        <p:nvSpPr>
          <p:cNvPr id="91141"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CAF3E2BC-FBE7-FB42-BE3D-6A13036A9516}" type="slidenum">
              <a:rPr lang="de-CH" sz="1200">
                <a:solidFill>
                  <a:srgbClr val="A7A7A7"/>
                </a:solidFill>
              </a:rPr>
              <a:pPr algn="r"/>
              <a:t>60</a:t>
            </a:fld>
            <a:endParaRPr lang="de-CH" sz="1400">
              <a:solidFill>
                <a:srgbClr val="7E7E7E"/>
              </a:solidFill>
              <a:latin typeface="Times" charset="0"/>
            </a:endParaRPr>
          </a:p>
        </p:txBody>
      </p:sp>
      <p:sp>
        <p:nvSpPr>
          <p:cNvPr id="91142" name="Rectangle 6"/>
          <p:cNvSpPr>
            <a:spLocks noChangeArrowheads="1"/>
          </p:cNvSpPr>
          <p:nvPr/>
        </p:nvSpPr>
        <p:spPr bwMode="auto">
          <a:xfrm>
            <a:off x="533400" y="1905000"/>
            <a:ext cx="7264400" cy="1917700"/>
          </a:xfrm>
          <a:prstGeom prst="rect">
            <a:avLst/>
          </a:prstGeom>
          <a:noFill/>
          <a:ln w="9525">
            <a:noFill/>
            <a:miter lim="800000"/>
            <a:headEnd/>
            <a:tailEnd/>
          </a:ln>
        </p:spPr>
        <p:txBody>
          <a:bodyPr wrap="none">
            <a:prstTxWarp prst="textNoShape">
              <a:avLst/>
            </a:prstTxWarp>
            <a:spAutoFit/>
          </a:bodyPr>
          <a:lstStyle/>
          <a:p>
            <a:r>
              <a:rPr lang="en-US" b="1">
                <a:ea typeface="ＭＳ Ｐゴシック" charset="-128"/>
                <a:cs typeface="ＭＳ Ｐゴシック" charset="-128"/>
              </a:rPr>
              <a:t>Books:</a:t>
            </a:r>
          </a:p>
          <a:p>
            <a:r>
              <a:rPr lang="en-US" b="1">
                <a:ea typeface="ＭＳ Ｐゴシック" charset="-128"/>
                <a:cs typeface="ＭＳ Ｐゴシック" charset="-128"/>
              </a:rPr>
              <a:t>	</a:t>
            </a:r>
            <a:r>
              <a:rPr lang="en-US">
                <a:ea typeface="ＭＳ Ｐゴシック" charset="-128"/>
                <a:cs typeface="ＭＳ Ｐゴシック" charset="-128"/>
              </a:rPr>
              <a:t>-</a:t>
            </a:r>
            <a:r>
              <a:rPr lang="en-US" b="1">
                <a:ea typeface="ＭＳ Ｐゴシック" charset="-128"/>
                <a:cs typeface="ＭＳ Ｐゴシック" charset="-128"/>
              </a:rPr>
              <a:t> </a:t>
            </a:r>
            <a:r>
              <a:rPr lang="en-US">
                <a:ea typeface="ＭＳ Ｐゴシック" charset="-128"/>
                <a:cs typeface="ＭＳ Ｐゴシック" charset="-128"/>
              </a:rPr>
              <a:t>SSA Chapter in Appel</a:t>
            </a:r>
          </a:p>
          <a:p>
            <a:r>
              <a:rPr lang="en-US">
                <a:ea typeface="ＭＳ Ｐゴシック" charset="-128"/>
                <a:cs typeface="ＭＳ Ｐゴシック" charset="-128"/>
              </a:rPr>
              <a:t>                               Modern Compiler Impl. In Java</a:t>
            </a:r>
          </a:p>
          <a:p>
            <a:r>
              <a:rPr lang="en-US">
                <a:ea typeface="ＭＳ Ｐゴシック" charset="-128"/>
                <a:cs typeface="ＭＳ Ｐゴシック" charset="-128"/>
              </a:rPr>
              <a:t>	- Chapter 8.11 Muchnik: </a:t>
            </a:r>
          </a:p>
          <a:p>
            <a:r>
              <a:rPr lang="en-US">
                <a:ea typeface="ＭＳ Ｐゴシック" charset="-128"/>
                <a:cs typeface="ＭＳ Ｐゴシック" charset="-128"/>
              </a:rPr>
              <a:t>                              Advanced Compiler Construction </a:t>
            </a:r>
          </a:p>
        </p:txBody>
      </p:sp>
      <p:sp>
        <p:nvSpPr>
          <p:cNvPr id="91143" name="Rectangle 8"/>
          <p:cNvSpPr>
            <a:spLocks noChangeArrowheads="1"/>
          </p:cNvSpPr>
          <p:nvPr/>
        </p:nvSpPr>
        <p:spPr bwMode="auto">
          <a:xfrm>
            <a:off x="533400" y="3657600"/>
            <a:ext cx="8655050" cy="3378200"/>
          </a:xfrm>
          <a:prstGeom prst="rect">
            <a:avLst/>
          </a:prstGeom>
          <a:noFill/>
          <a:ln w="9525">
            <a:noFill/>
            <a:miter lim="800000"/>
            <a:headEnd/>
            <a:tailEnd/>
          </a:ln>
        </p:spPr>
        <p:txBody>
          <a:bodyPr wrap="none">
            <a:prstTxWarp prst="textNoShape">
              <a:avLst/>
            </a:prstTxWarp>
            <a:spAutoFit/>
          </a:bodyPr>
          <a:lstStyle/>
          <a:p>
            <a:r>
              <a:rPr lang="en-US" b="1">
                <a:ea typeface="ＭＳ Ｐゴシック" charset="-128"/>
                <a:cs typeface="ＭＳ Ｐゴシック" charset="-128"/>
              </a:rPr>
              <a:t>SSA Creation:</a:t>
            </a:r>
          </a:p>
          <a:p>
            <a:r>
              <a:rPr lang="en-US" b="1">
                <a:ea typeface="ＭＳ Ｐゴシック" charset="-128"/>
                <a:cs typeface="ＭＳ Ｐゴシック" charset="-128"/>
              </a:rPr>
              <a:t> </a:t>
            </a:r>
            <a:r>
              <a:rPr lang="en-US">
                <a:ea typeface="ＭＳ Ｐゴシック" charset="-128"/>
                <a:cs typeface="ＭＳ Ｐゴシック" charset="-128"/>
              </a:rPr>
              <a:t>Cytron et. al: </a:t>
            </a:r>
            <a:r>
              <a:rPr lang="en-US" i="1">
                <a:ea typeface="ＭＳ Ｐゴシック" charset="-128"/>
                <a:cs typeface="ＭＳ Ｐゴシック" charset="-128"/>
              </a:rPr>
              <a:t>Efficiently computing Static Single</a:t>
            </a:r>
          </a:p>
          <a:p>
            <a:r>
              <a:rPr lang="en-US" i="1">
                <a:ea typeface="ＭＳ Ｐゴシック" charset="-128"/>
                <a:cs typeface="ＭＳ Ｐゴシック" charset="-128"/>
              </a:rPr>
              <a:t>             Assignment Form and the Control Dependency Graph</a:t>
            </a:r>
            <a:r>
              <a:rPr lang="en-US" b="1">
                <a:ea typeface="ＭＳ Ｐゴシック" charset="-128"/>
                <a:cs typeface="ＭＳ Ｐゴシック" charset="-128"/>
              </a:rPr>
              <a:t> </a:t>
            </a:r>
          </a:p>
          <a:p>
            <a:r>
              <a:rPr lang="en-US" b="1">
                <a:ea typeface="ＭＳ Ｐゴシック" charset="-128"/>
                <a:cs typeface="ＭＳ Ｐゴシック" charset="-128"/>
              </a:rPr>
              <a:t>             </a:t>
            </a:r>
            <a:r>
              <a:rPr lang="en-US">
                <a:ea typeface="ＭＳ Ｐゴシック" charset="-128"/>
                <a:cs typeface="ＭＳ Ｐゴシック" charset="-128"/>
              </a:rPr>
              <a:t>(</a:t>
            </a:r>
            <a:r>
              <a:rPr lang="en-US">
                <a:latin typeface="Arial" charset="0"/>
                <a:ea typeface="ＭＳ Ｐゴシック" charset="-128"/>
                <a:cs typeface="ＭＳ Ｐゴシック" charset="-128"/>
              </a:rPr>
              <a:t>TOPLAS, Oct 1991)</a:t>
            </a:r>
            <a:endParaRPr lang="en-US" b="1">
              <a:ea typeface="ＭＳ Ｐゴシック" charset="-128"/>
              <a:cs typeface="ＭＳ Ｐゴシック" charset="-128"/>
            </a:endParaRPr>
          </a:p>
          <a:p>
            <a:endParaRPr lang="en-US" b="1">
              <a:ea typeface="ＭＳ Ｐゴシック" charset="-128"/>
              <a:cs typeface="ＭＳ Ｐゴシック" charset="-128"/>
            </a:endParaRPr>
          </a:p>
          <a:p>
            <a:r>
              <a:rPr lang="en-US" b="1">
                <a:ea typeface="ＭＳ Ｐゴシック" charset="-128"/>
                <a:cs typeface="ＭＳ Ｐゴシック" charset="-128"/>
              </a:rPr>
              <a:t>PHI-Removal:  </a:t>
            </a:r>
            <a:r>
              <a:rPr lang="en-US">
                <a:latin typeface="Arial" charset="0"/>
                <a:ea typeface="ＭＳ Ｐゴシック" charset="-128"/>
                <a:cs typeface="ＭＳ Ｐゴシック" charset="-128"/>
              </a:rPr>
              <a:t>Sreedhar et at. </a:t>
            </a:r>
            <a:r>
              <a:rPr lang="en-US" i="1">
                <a:latin typeface="Arial" charset="0"/>
                <a:ea typeface="ＭＳ Ｐゴシック" charset="-128"/>
                <a:cs typeface="ＭＳ Ｐゴシック" charset="-128"/>
              </a:rPr>
              <a:t>Translating out of Static Single </a:t>
            </a:r>
          </a:p>
          <a:p>
            <a:r>
              <a:rPr lang="en-US" i="1">
                <a:latin typeface="Arial" charset="0"/>
                <a:ea typeface="ＭＳ Ｐゴシック" charset="-128"/>
                <a:cs typeface="ＭＳ Ｐゴシック" charset="-128"/>
              </a:rPr>
              <a:t>                            Assigment Form</a:t>
            </a:r>
            <a:r>
              <a:rPr lang="en-US">
                <a:latin typeface="Arial" charset="0"/>
                <a:ea typeface="ＭＳ Ｐゴシック" charset="-128"/>
                <a:cs typeface="ＭＳ Ｐゴシック" charset="-128"/>
              </a:rPr>
              <a:t> (LNCS 1694)</a:t>
            </a:r>
          </a:p>
          <a:p>
            <a:r>
              <a:rPr lang="en-US">
                <a:latin typeface="Arial" charset="0"/>
                <a:ea typeface="ＭＳ Ｐゴシック" charset="-128"/>
                <a:cs typeface="ＭＳ Ｐゴシック" charset="-128"/>
              </a:rPr>
              <a:t>               </a:t>
            </a:r>
            <a:endParaRPr lang="en-US" b="1">
              <a:ea typeface="ＭＳ Ｐゴシック" charset="-128"/>
              <a:cs typeface="ＭＳ Ｐゴシック" charset="-128"/>
            </a:endParaRPr>
          </a:p>
          <a:p>
            <a:endParaRPr lang="en-US" b="1">
              <a:ea typeface="ＭＳ Ｐゴシック" charset="-128"/>
              <a:cs typeface="ＭＳ Ｐゴシック" charset="-128"/>
            </a:endParaRPr>
          </a:p>
        </p:txBody>
      </p:sp>
      <p:sp>
        <p:nvSpPr>
          <p:cNvPr id="91144" name="Rectangle 10"/>
          <p:cNvSpPr>
            <a:spLocks noChangeArrowheads="1"/>
          </p:cNvSpPr>
          <p:nvPr/>
        </p:nvSpPr>
        <p:spPr bwMode="auto">
          <a:xfrm>
            <a:off x="2798763" y="3530600"/>
            <a:ext cx="184150" cy="457200"/>
          </a:xfrm>
          <a:prstGeom prst="rect">
            <a:avLst/>
          </a:prstGeom>
          <a:noFill/>
          <a:ln w="9525">
            <a:noFill/>
            <a:miter lim="800000"/>
            <a:headEnd/>
            <a:tailEnd/>
          </a:ln>
        </p:spPr>
        <p:txBody>
          <a:bodyPr wrap="none">
            <a:prstTxWarp prst="textNoShape">
              <a:avLst/>
            </a:prstTxWarp>
            <a:spAutoFit/>
          </a:bodyPr>
          <a:lstStyle/>
          <a:p>
            <a:endParaRPr lang="de-DE"/>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Date Placeholder 3"/>
          <p:cNvSpPr txBox="1">
            <a:spLocks noGrp="1"/>
          </p:cNvSpPr>
          <p:nvPr/>
        </p:nvSpPr>
        <p:spPr bwMode="auto">
          <a:xfrm>
            <a:off x="539750" y="6548438"/>
            <a:ext cx="3811588" cy="179387"/>
          </a:xfrm>
          <a:prstGeom prst="rect">
            <a:avLst/>
          </a:prstGeom>
          <a:noFill/>
          <a:ln w="9525">
            <a:noFill/>
            <a:miter lim="800000"/>
            <a:headEnd/>
            <a:tailEnd/>
          </a:ln>
        </p:spPr>
        <p:txBody>
          <a:bodyPr lIns="0" tIns="0" rIns="0" bIns="0">
            <a:prstTxWarp prst="textNoShape">
              <a:avLst/>
            </a:prstTxWarp>
          </a:bodyPr>
          <a:lstStyle/>
          <a:p>
            <a:r>
              <a:rPr lang="en-US" sz="1200">
                <a:solidFill>
                  <a:srgbClr val="A7A7A7"/>
                </a:solidFill>
              </a:rPr>
              <a:t>© Marcus Denker</a:t>
            </a:r>
            <a:endParaRPr lang="de-CH" sz="1200">
              <a:solidFill>
                <a:srgbClr val="A7A7A7"/>
              </a:solidFill>
            </a:endParaRPr>
          </a:p>
        </p:txBody>
      </p:sp>
      <p:sp>
        <p:nvSpPr>
          <p:cNvPr id="93187" name="Footer Placeholder 4"/>
          <p:cNvSpPr txBox="1">
            <a:spLocks noGrp="1"/>
          </p:cNvSpPr>
          <p:nvPr/>
        </p:nvSpPr>
        <p:spPr bwMode="auto">
          <a:xfrm>
            <a:off x="107950" y="179388"/>
            <a:ext cx="5399088" cy="252412"/>
          </a:xfrm>
          <a:prstGeom prst="rect">
            <a:avLst/>
          </a:prstGeom>
          <a:noFill/>
          <a:ln w="9525">
            <a:noFill/>
            <a:miter lim="800000"/>
            <a:headEnd/>
            <a:tailEnd/>
          </a:ln>
        </p:spPr>
        <p:txBody>
          <a:bodyPr wrap="none" lIns="0" tIns="0" rIns="0" bIns="0">
            <a:prstTxWarp prst="textNoShape">
              <a:avLst/>
            </a:prstTxWarp>
          </a:bodyPr>
          <a:lstStyle/>
          <a:p>
            <a:r>
              <a:rPr lang="en-US" sz="1000">
                <a:solidFill>
                  <a:srgbClr val="A7A7A7"/>
                </a:solidFill>
              </a:rPr>
              <a:t>SSA</a:t>
            </a:r>
            <a:endParaRPr lang="de-CH" sz="1000">
              <a:solidFill>
                <a:srgbClr val="A7A7A7"/>
              </a:solidFill>
            </a:endParaRPr>
          </a:p>
        </p:txBody>
      </p:sp>
      <p:sp>
        <p:nvSpPr>
          <p:cNvPr id="9318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Summary</a:t>
            </a:r>
          </a:p>
        </p:txBody>
      </p:sp>
      <p:sp>
        <p:nvSpPr>
          <p:cNvPr id="93189" name="Slide Number Placeholder 6"/>
          <p:cNvSpPr txBox="1">
            <a:spLocks noGrp="1"/>
          </p:cNvSpPr>
          <p:nvPr/>
        </p:nvSpPr>
        <p:spPr bwMode="auto">
          <a:xfrm>
            <a:off x="7543800" y="6553200"/>
            <a:ext cx="1350963" cy="179388"/>
          </a:xfrm>
          <a:prstGeom prst="rect">
            <a:avLst/>
          </a:prstGeom>
          <a:noFill/>
          <a:ln w="9525">
            <a:noFill/>
            <a:miter lim="800000"/>
            <a:headEnd/>
            <a:tailEnd/>
          </a:ln>
        </p:spPr>
        <p:txBody>
          <a:bodyPr lIns="0" tIns="0" rIns="0" bIns="0">
            <a:prstTxWarp prst="textNoShape">
              <a:avLst/>
            </a:prstTxWarp>
          </a:bodyPr>
          <a:lstStyle/>
          <a:p>
            <a:pPr algn="r"/>
            <a:fld id="{BE08CEA6-B6CB-6E40-8604-8256000D7E50}" type="slidenum">
              <a:rPr lang="de-CH" sz="1200">
                <a:solidFill>
                  <a:srgbClr val="A7A7A7"/>
                </a:solidFill>
              </a:rPr>
              <a:pPr algn="r"/>
              <a:t>61</a:t>
            </a:fld>
            <a:endParaRPr lang="de-CH" sz="1400">
              <a:solidFill>
                <a:srgbClr val="7E7E7E"/>
              </a:solidFill>
              <a:latin typeface="Times" charset="0"/>
            </a:endParaRPr>
          </a:p>
        </p:txBody>
      </p:sp>
      <p:sp>
        <p:nvSpPr>
          <p:cNvPr id="93190" name="Rectangle 3"/>
          <p:cNvSpPr>
            <a:spLocks noChangeArrowheads="1"/>
          </p:cNvSpPr>
          <p:nvPr/>
        </p:nvSpPr>
        <p:spPr bwMode="auto">
          <a:xfrm>
            <a:off x="539750" y="1654175"/>
            <a:ext cx="8070850" cy="4498975"/>
          </a:xfrm>
          <a:prstGeom prst="rect">
            <a:avLst/>
          </a:prstGeom>
          <a:noFill/>
          <a:ln w="9525">
            <a:noFill/>
            <a:miter lim="800000"/>
            <a:headEnd/>
            <a:tailEnd/>
          </a:ln>
        </p:spPr>
        <p:txBody>
          <a:bodyPr lIns="0" tIns="0" rIns="0" bIns="0" anchor="ctr">
            <a:prstTxWarp prst="textNoShape">
              <a:avLst/>
            </a:prstTxWarp>
          </a:bodyPr>
          <a:lstStyle/>
          <a:p>
            <a:pPr marL="419100" indent="-419100" eaLnBrk="1" hangingPunct="1">
              <a:lnSpc>
                <a:spcPct val="95000"/>
              </a:lnSpc>
              <a:spcBef>
                <a:spcPct val="20000"/>
              </a:spcBef>
              <a:buClr>
                <a:schemeClr val="hlink"/>
              </a:buClr>
              <a:buSzPct val="85000"/>
              <a:buFont typeface="Helvetica CE" charset="0"/>
              <a:buChar char="&gt;"/>
            </a:pPr>
            <a:r>
              <a:rPr lang="en-US">
                <a:solidFill>
                  <a:srgbClr val="0A017F"/>
                </a:solidFill>
                <a:ea typeface="ＭＳ Ｐゴシック" charset="-128"/>
                <a:cs typeface="ＭＳ Ｐゴシック" charset="-128"/>
              </a:rPr>
              <a:t>SSA, what it is and how to create it</a:t>
            </a:r>
          </a:p>
          <a:p>
            <a:pPr marL="838200" lvl="1" indent="-381000" eaLnBrk="1" hangingPunct="1">
              <a:lnSpc>
                <a:spcPct val="95000"/>
              </a:lnSpc>
              <a:spcBef>
                <a:spcPct val="20000"/>
              </a:spcBef>
              <a:buFont typeface="Helvetica CE" charset="0"/>
              <a:buChar char="—"/>
            </a:pPr>
            <a:r>
              <a:rPr lang="en-US" sz="2000">
                <a:solidFill>
                  <a:srgbClr val="0A017F"/>
                </a:solidFill>
              </a:rPr>
              <a:t>Where to place </a:t>
            </a:r>
            <a:r>
              <a:rPr lang="en-US" sz="2000">
                <a:solidFill>
                  <a:srgbClr val="0A017F"/>
                </a:solidFill>
                <a:sym typeface="Symbol" charset="2"/>
              </a:rPr>
              <a:t></a:t>
            </a:r>
            <a:r>
              <a:rPr lang="en-US" sz="2000">
                <a:solidFill>
                  <a:srgbClr val="0A017F"/>
                </a:solidFill>
              </a:rPr>
              <a:t>-functions?</a:t>
            </a:r>
          </a:p>
          <a:p>
            <a:pPr marL="419100" indent="-419100" eaLnBrk="1" hangingPunct="1">
              <a:lnSpc>
                <a:spcPct val="95000"/>
              </a:lnSpc>
              <a:spcBef>
                <a:spcPct val="20000"/>
              </a:spcBef>
              <a:buClr>
                <a:schemeClr val="hlink"/>
              </a:buClr>
              <a:buSzPct val="85000"/>
              <a:buFont typeface="Helvetica CE" charset="0"/>
              <a:buChar char="&gt;"/>
            </a:pPr>
            <a:endParaRPr lang="en-US">
              <a:solidFill>
                <a:srgbClr val="0A017F"/>
              </a:solidFill>
              <a:ea typeface="ＭＳ Ｐゴシック" charset="-128"/>
              <a:cs typeface="ＭＳ Ｐゴシック" charset="-128"/>
            </a:endParaRPr>
          </a:p>
          <a:p>
            <a:pPr marL="419100" indent="-419100" eaLnBrk="1" hangingPunct="1">
              <a:lnSpc>
                <a:spcPct val="95000"/>
              </a:lnSpc>
              <a:spcBef>
                <a:spcPct val="20000"/>
              </a:spcBef>
              <a:buClr>
                <a:schemeClr val="hlink"/>
              </a:buClr>
              <a:buSzPct val="85000"/>
              <a:buFont typeface="Helvetica CE" charset="0"/>
              <a:buChar char="&gt;"/>
            </a:pPr>
            <a:r>
              <a:rPr lang="en-US">
                <a:solidFill>
                  <a:srgbClr val="0A017F"/>
                </a:solidFill>
                <a:ea typeface="ＭＳ Ｐゴシック" charset="-128"/>
                <a:cs typeface="ＭＳ Ｐゴシック" charset="-128"/>
              </a:rPr>
              <a:t>Transformation out of SSA</a:t>
            </a:r>
          </a:p>
          <a:p>
            <a:pPr marL="838200" lvl="1" indent="-381000" eaLnBrk="1" hangingPunct="1">
              <a:lnSpc>
                <a:spcPct val="95000"/>
              </a:lnSpc>
              <a:spcBef>
                <a:spcPct val="20000"/>
              </a:spcBef>
              <a:buFont typeface="Helvetica CE" charset="0"/>
              <a:buChar char="—"/>
            </a:pPr>
            <a:r>
              <a:rPr lang="en-US" sz="2000">
                <a:solidFill>
                  <a:srgbClr val="0A017F"/>
                </a:solidFill>
                <a:sym typeface="Symbol" charset="2"/>
              </a:rPr>
              <a:t>Placing copies</a:t>
            </a:r>
          </a:p>
          <a:p>
            <a:pPr marL="838200" lvl="1" indent="-381000" eaLnBrk="1" hangingPunct="1">
              <a:lnSpc>
                <a:spcPct val="95000"/>
              </a:lnSpc>
              <a:spcBef>
                <a:spcPct val="20000"/>
              </a:spcBef>
              <a:buFont typeface="Helvetica CE" charset="0"/>
              <a:buChar char="—"/>
            </a:pPr>
            <a:r>
              <a:rPr lang="en-US" sz="2000">
                <a:solidFill>
                  <a:srgbClr val="0A017F"/>
                </a:solidFill>
                <a:sym typeface="Symbol" charset="2"/>
              </a:rPr>
              <a:t>Remove </a:t>
            </a:r>
          </a:p>
        </p:txBody>
      </p:sp>
      <p:sp>
        <p:nvSpPr>
          <p:cNvPr id="93191" name="Rectangle 1033"/>
          <p:cNvSpPr>
            <a:spLocks noChangeArrowheads="1"/>
          </p:cNvSpPr>
          <p:nvPr/>
        </p:nvSpPr>
        <p:spPr bwMode="auto">
          <a:xfrm>
            <a:off x="3733800" y="5410200"/>
            <a:ext cx="3690938" cy="457200"/>
          </a:xfrm>
          <a:prstGeom prst="rect">
            <a:avLst/>
          </a:prstGeom>
          <a:noFill/>
          <a:ln w="9525">
            <a:noFill/>
            <a:miter lim="800000"/>
            <a:headEnd/>
            <a:tailEnd/>
          </a:ln>
        </p:spPr>
        <p:txBody>
          <a:bodyPr wrap="none">
            <a:prstTxWarp prst="textNoShape">
              <a:avLst/>
            </a:prstTxWarp>
            <a:spAutoFit/>
          </a:bodyPr>
          <a:lstStyle/>
          <a:p>
            <a:r>
              <a:rPr lang="en-US"/>
              <a:t>Next Week: Optimizations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p>
            <a:r>
              <a:rPr lang="en-US" smtClean="0"/>
              <a:t>Semantic Analysis</a:t>
            </a:r>
            <a:endParaRPr lang="de-CH" smtClean="0"/>
          </a:p>
        </p:txBody>
      </p:sp>
      <p:sp>
        <p:nvSpPr>
          <p:cNvPr id="47107"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What you should know!</a:t>
            </a:r>
          </a:p>
        </p:txBody>
      </p:sp>
      <p:sp>
        <p:nvSpPr>
          <p:cNvPr id="47108" name="Rectangle 3"/>
          <p:cNvSpPr>
            <a:spLocks noGrp="1" noChangeArrowheads="1"/>
          </p:cNvSpPr>
          <p:nvPr>
            <p:ph type="body" idx="1"/>
          </p:nvPr>
        </p:nvSpPr>
        <p:spPr/>
        <p:txBody>
          <a:bodyPr/>
          <a:lstStyle/>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Why do most compilers need an intermediate representation for programs?</a:t>
            </a:r>
          </a:p>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What are the key tradeoffs between structural and linear </a:t>
            </a:r>
            <a:r>
              <a:rPr lang="en-US" i="1" dirty="0" err="1" smtClean="0">
                <a:ea typeface="ＭＳ Ｐゴシック" charset="-128"/>
                <a:cs typeface="ＭＳ Ｐゴシック" charset="-128"/>
              </a:rPr>
              <a:t>IRs</a:t>
            </a:r>
            <a:r>
              <a:rPr lang="en-US" i="1" dirty="0" smtClean="0">
                <a:ea typeface="ＭＳ Ｐゴシック" charset="-128"/>
                <a:cs typeface="ＭＳ Ｐゴシック" charset="-128"/>
              </a:rPr>
              <a:t>?</a:t>
            </a:r>
          </a:p>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What is a “basic block”?</a:t>
            </a:r>
          </a:p>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What are common strategies for representing case statements?</a:t>
            </a:r>
          </a:p>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When a program has SSA form.</a:t>
            </a:r>
          </a:p>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What is a </a:t>
            </a:r>
            <a:r>
              <a:rPr lang="en-US" dirty="0" err="1" smtClean="0">
                <a:ea typeface="ＭＳ Ｐゴシック" charset="-128"/>
                <a:cs typeface="ＭＳ Ｐゴシック" charset="-128"/>
                <a:sym typeface="Symbol" charset="2"/>
              </a:rPr>
              <a:t></a:t>
            </a:r>
            <a:r>
              <a:rPr lang="en-US" dirty="0" smtClean="0">
                <a:ea typeface="ＭＳ Ｐゴシック" charset="-128"/>
                <a:cs typeface="ＭＳ Ｐゴシック" charset="-128"/>
              </a:rPr>
              <a:t>-</a:t>
            </a:r>
            <a:r>
              <a:rPr lang="en-US" i="1" dirty="0" smtClean="0">
                <a:ea typeface="ＭＳ Ｐゴシック" charset="-128"/>
                <a:cs typeface="ＭＳ Ｐゴシック" charset="-128"/>
              </a:rPr>
              <a:t>function.</a:t>
            </a:r>
          </a:p>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When do we place </a:t>
            </a:r>
            <a:r>
              <a:rPr lang="en-US" dirty="0" err="1" smtClean="0">
                <a:ea typeface="ＭＳ Ｐゴシック" charset="-128"/>
                <a:cs typeface="ＭＳ Ｐゴシック" charset="-128"/>
                <a:sym typeface="Symbol" charset="2"/>
              </a:rPr>
              <a:t></a:t>
            </a:r>
            <a:r>
              <a:rPr lang="en-US" i="1" dirty="0" smtClean="0">
                <a:ea typeface="ＭＳ Ｐゴシック" charset="-128"/>
                <a:cs typeface="ＭＳ Ｐゴシック" charset="-128"/>
              </a:rPr>
              <a:t>-functions</a:t>
            </a:r>
          </a:p>
          <a:p>
            <a:pPr marL="474663" indent="-474663" eaLnBrk="1" hangingPunct="1">
              <a:lnSpc>
                <a:spcPct val="85000"/>
              </a:lnSpc>
              <a:buClr>
                <a:srgbClr val="00027F"/>
              </a:buClr>
              <a:buFont typeface="Zapf Dingbats" charset="2"/>
              <a:buChar char=""/>
            </a:pPr>
            <a:r>
              <a:rPr lang="en-US" i="1" dirty="0" smtClean="0">
                <a:ea typeface="ＭＳ Ｐゴシック" charset="-128"/>
                <a:cs typeface="ＭＳ Ｐゴシック" charset="-128"/>
              </a:rPr>
              <a:t>How to remove </a:t>
            </a:r>
            <a:r>
              <a:rPr lang="en-US" dirty="0" err="1" smtClean="0">
                <a:ea typeface="ＭＳ Ｐゴシック" charset="-128"/>
                <a:cs typeface="ＭＳ Ｐゴシック" charset="-128"/>
                <a:sym typeface="Symbol" charset="2"/>
              </a:rPr>
              <a:t></a:t>
            </a:r>
            <a:r>
              <a:rPr lang="en-US" i="1" dirty="0" smtClean="0">
                <a:ea typeface="ＭＳ Ｐゴシック" charset="-128"/>
                <a:cs typeface="ＭＳ Ｐゴシック" charset="-128"/>
              </a:rPr>
              <a:t>-functions</a:t>
            </a:r>
          </a:p>
        </p:txBody>
      </p:sp>
      <p:sp>
        <p:nvSpPr>
          <p:cNvPr id="47109" name="Slide Number Placeholder 6"/>
          <p:cNvSpPr>
            <a:spLocks noGrp="1"/>
          </p:cNvSpPr>
          <p:nvPr>
            <p:ph type="sldNum" sz="quarter" idx="12"/>
          </p:nvPr>
        </p:nvSpPr>
        <p:spPr>
          <a:noFill/>
        </p:spPr>
        <p:txBody>
          <a:bodyPr/>
          <a:lstStyle/>
          <a:p>
            <a:fld id="{93D6E24C-73CC-4742-B068-55EF19169D12}" type="slidenum">
              <a:rPr lang="de-CH" smtClean="0"/>
              <a:pPr/>
              <a:t>62</a:t>
            </a:fld>
            <a:endParaRPr lang="de-CH" sz="1400" smtClean="0">
              <a:solidFill>
                <a:srgbClr val="7E7E7E"/>
              </a:solidFill>
              <a:latin typeface="Times" charset="0"/>
            </a:endParaRPr>
          </a:p>
        </p:txBody>
      </p:sp>
      <p:sp>
        <p:nvSpPr>
          <p:cNvPr id="47110"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smtClean="0"/>
              <a:t>Semantic Analysis</a:t>
            </a:r>
            <a:endParaRPr lang="de-CH" smtClean="0"/>
          </a:p>
        </p:txBody>
      </p:sp>
      <p:sp>
        <p:nvSpPr>
          <p:cNvPr id="49155"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Can you answer these questions?</a:t>
            </a:r>
          </a:p>
        </p:txBody>
      </p:sp>
      <p:sp>
        <p:nvSpPr>
          <p:cNvPr id="49156" name="Rectangle 3"/>
          <p:cNvSpPr>
            <a:spLocks noGrp="1" noChangeArrowheads="1"/>
          </p:cNvSpPr>
          <p:nvPr>
            <p:ph type="body" idx="1"/>
          </p:nvPr>
        </p:nvSpPr>
        <p:spPr/>
        <p:txBody>
          <a:bodyPr/>
          <a:lstStyle/>
          <a:p>
            <a:pPr marL="388938" indent="-388938" eaLnBrk="1" hangingPunct="1">
              <a:lnSpc>
                <a:spcPct val="90000"/>
              </a:lnSpc>
              <a:buClr>
                <a:srgbClr val="00027F"/>
              </a:buClr>
              <a:buFont typeface="Zapf Dingbats" charset="2"/>
              <a:buChar char=""/>
            </a:pPr>
            <a:r>
              <a:rPr lang="en-US" i="1" dirty="0" smtClean="0">
                <a:ea typeface="ＭＳ Ｐゴシック" charset="-128"/>
                <a:cs typeface="ＭＳ Ｐゴシック" charset="-128"/>
              </a:rPr>
              <a:t>Why can’t a parser directly produced high quality executable code?</a:t>
            </a:r>
          </a:p>
          <a:p>
            <a:pPr marL="388938" indent="-388938" eaLnBrk="1" hangingPunct="1">
              <a:lnSpc>
                <a:spcPct val="90000"/>
              </a:lnSpc>
              <a:buClr>
                <a:srgbClr val="00027F"/>
              </a:buClr>
              <a:buFont typeface="Zapf Dingbats" charset="2"/>
              <a:buChar char=""/>
            </a:pPr>
            <a:r>
              <a:rPr lang="en-US" i="1" dirty="0" smtClean="0">
                <a:ea typeface="ＭＳ Ｐゴシック" charset="-128"/>
                <a:cs typeface="ＭＳ Ｐゴシック" charset="-128"/>
              </a:rPr>
              <a:t>What criteria should drive your choice of an IR?</a:t>
            </a:r>
          </a:p>
          <a:p>
            <a:pPr marL="388938" indent="-388938" eaLnBrk="1" hangingPunct="1">
              <a:lnSpc>
                <a:spcPct val="90000"/>
              </a:lnSpc>
              <a:buClr>
                <a:srgbClr val="00027F"/>
              </a:buClr>
              <a:buFont typeface="Zapf Dingbats" charset="2"/>
              <a:buChar char=""/>
            </a:pPr>
            <a:r>
              <a:rPr lang="en-US" i="1" dirty="0" smtClean="0">
                <a:ea typeface="ＭＳ Ｐゴシック" charset="-128"/>
                <a:cs typeface="ＭＳ Ｐゴシック" charset="-128"/>
              </a:rPr>
              <a:t>What kind of IR does JTB generate?</a:t>
            </a:r>
          </a:p>
          <a:p>
            <a:pPr marL="388938" indent="-388938" eaLnBrk="1" hangingPunct="1">
              <a:lnSpc>
                <a:spcPct val="90000"/>
              </a:lnSpc>
              <a:buClr>
                <a:srgbClr val="00027F"/>
              </a:buClr>
              <a:buFont typeface="Zapf Dingbats" charset="2"/>
              <a:buChar char=""/>
            </a:pPr>
            <a:r>
              <a:rPr lang="en-US" i="1" dirty="0" smtClean="0">
                <a:ea typeface="ＭＳ Ｐゴシック" charset="-128"/>
                <a:cs typeface="ＭＳ Ｐゴシック" charset="-128"/>
              </a:rPr>
              <a:t>Why can we not directly generate executable code from SSA?</a:t>
            </a:r>
          </a:p>
          <a:p>
            <a:pPr marL="388938" indent="-388938" eaLnBrk="1" hangingPunct="1">
              <a:lnSpc>
                <a:spcPct val="90000"/>
              </a:lnSpc>
              <a:buClr>
                <a:srgbClr val="00027F"/>
              </a:buClr>
              <a:buFont typeface="Zapf Dingbats" charset="2"/>
              <a:buChar char=""/>
            </a:pPr>
            <a:r>
              <a:rPr lang="en-US" i="1" dirty="0" smtClean="0">
                <a:ea typeface="ＭＳ Ｐゴシック" charset="-128"/>
                <a:cs typeface="ＭＳ Ｐゴシック" charset="-128"/>
              </a:rPr>
              <a:t>Why do we use 3-adress code and CFG for SSA?</a:t>
            </a:r>
          </a:p>
        </p:txBody>
      </p:sp>
      <p:sp>
        <p:nvSpPr>
          <p:cNvPr id="49157" name="Slide Number Placeholder 6"/>
          <p:cNvSpPr>
            <a:spLocks noGrp="1"/>
          </p:cNvSpPr>
          <p:nvPr>
            <p:ph type="sldNum" sz="quarter" idx="12"/>
          </p:nvPr>
        </p:nvSpPr>
        <p:spPr>
          <a:noFill/>
        </p:spPr>
        <p:txBody>
          <a:bodyPr/>
          <a:lstStyle/>
          <a:p>
            <a:fld id="{FA45242E-CED7-7E49-BE6D-6268EE3A0F02}" type="slidenum">
              <a:rPr lang="de-CH" smtClean="0"/>
              <a:pPr/>
              <a:t>63</a:t>
            </a:fld>
            <a:endParaRPr lang="de-CH" sz="1400" smtClean="0">
              <a:solidFill>
                <a:srgbClr val="7E7E7E"/>
              </a:solidFill>
              <a:latin typeface="Times" charset="0"/>
            </a:endParaRPr>
          </a:p>
        </p:txBody>
      </p:sp>
      <p:sp>
        <p:nvSpPr>
          <p:cNvPr id="49158"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Date Placeholder 3"/>
          <p:cNvSpPr>
            <a:spLocks noGrp="1"/>
          </p:cNvSpPr>
          <p:nvPr>
            <p:ph type="dt" sz="quarter" idx="10"/>
          </p:nvPr>
        </p:nvSpPr>
        <p:spPr>
          <a:noFill/>
        </p:spPr>
        <p:txBody>
          <a:bodyPr/>
          <a:lstStyle/>
          <a:p>
            <a:r>
              <a:rPr lang="en-US" smtClean="0">
                <a:ea typeface="ＭＳ Ｐゴシック" charset="-128"/>
                <a:cs typeface="ＭＳ Ｐゴシック" charset="-128"/>
              </a:rPr>
              <a:t>© Oscar Nierstrasz</a:t>
            </a:r>
            <a:endParaRPr lang="de-CH" smtClean="0">
              <a:ea typeface="ＭＳ Ｐゴシック" charset="-128"/>
              <a:cs typeface="ＭＳ Ｐゴシック" charset="-128"/>
            </a:endParaRPr>
          </a:p>
        </p:txBody>
      </p:sp>
      <p:sp>
        <p:nvSpPr>
          <p:cNvPr id="99331" name="Slide Number Placeholder 5"/>
          <p:cNvSpPr>
            <a:spLocks noGrp="1"/>
          </p:cNvSpPr>
          <p:nvPr>
            <p:ph type="sldNum" sz="quarter" idx="12"/>
          </p:nvPr>
        </p:nvSpPr>
        <p:spPr>
          <a:noFill/>
        </p:spPr>
        <p:txBody>
          <a:bodyPr/>
          <a:lstStyle/>
          <a:p>
            <a:fld id="{970CE0A1-C767-6944-906C-0CB5D480EBB7}" type="slidenum">
              <a:rPr lang="de-CH" smtClean="0">
                <a:ea typeface="ＭＳ Ｐゴシック" charset="-128"/>
                <a:cs typeface="ＭＳ Ｐゴシック" charset="-128"/>
              </a:rPr>
              <a:pPr/>
              <a:t>64</a:t>
            </a:fld>
            <a:endParaRPr lang="de-CH" sz="1400" smtClean="0">
              <a:solidFill>
                <a:srgbClr val="7E7E7E"/>
              </a:solidFill>
              <a:latin typeface="Times" charset="0"/>
              <a:ea typeface="ＭＳ Ｐゴシック" charset="-128"/>
              <a:cs typeface="ＭＳ Ｐゴシック" charset="-128"/>
            </a:endParaRPr>
          </a:p>
        </p:txBody>
      </p:sp>
      <p:sp>
        <p:nvSpPr>
          <p:cNvPr id="99332" name="Rectangle 2"/>
          <p:cNvSpPr>
            <a:spLocks noChangeArrowheads="1"/>
          </p:cNvSpPr>
          <p:nvPr/>
        </p:nvSpPr>
        <p:spPr bwMode="auto">
          <a:xfrm>
            <a:off x="762000" y="2038350"/>
            <a:ext cx="7620000" cy="4356100"/>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lgn="ctr"/>
            <a:r>
              <a:rPr lang="en-US" sz="1400" b="1">
                <a:solidFill>
                  <a:srgbClr val="000000"/>
                </a:solidFill>
              </a:rPr>
              <a:t>Attribution-ShareAlike 3.0 Unported</a:t>
            </a:r>
          </a:p>
          <a:p>
            <a:pPr marL="192088" indent="-192088"/>
            <a:r>
              <a:rPr lang="en-US" sz="1400" b="1" i="1">
                <a:solidFill>
                  <a:srgbClr val="000000"/>
                </a:solidFill>
              </a:rPr>
              <a:t>You are free:</a:t>
            </a:r>
            <a:endParaRPr lang="en-US" sz="1400">
              <a:solidFill>
                <a:srgbClr val="000000"/>
              </a:solidFill>
            </a:endParaRPr>
          </a:p>
          <a:p>
            <a:pPr lvl="1"/>
            <a:r>
              <a:rPr lang="en-US" sz="1400" b="1">
                <a:solidFill>
                  <a:srgbClr val="000000"/>
                </a:solidFill>
              </a:rPr>
              <a:t>to Share</a:t>
            </a:r>
            <a:r>
              <a:rPr lang="en-US" sz="1400">
                <a:solidFill>
                  <a:srgbClr val="000000"/>
                </a:solidFill>
              </a:rPr>
              <a:t> — to copy, distribute and transmit the work</a:t>
            </a:r>
          </a:p>
          <a:p>
            <a:pPr lvl="1"/>
            <a:r>
              <a:rPr lang="en-US" sz="1400" b="1">
                <a:solidFill>
                  <a:srgbClr val="000000"/>
                </a:solidFill>
              </a:rPr>
              <a:t>to Remix</a:t>
            </a:r>
            <a:r>
              <a:rPr lang="en-US" sz="1400">
                <a:solidFill>
                  <a:srgbClr val="000000"/>
                </a:solidFill>
              </a:rPr>
              <a:t> — to adapt the work</a:t>
            </a:r>
          </a:p>
          <a:p>
            <a:pPr marL="192088" indent="-192088"/>
            <a:endParaRPr lang="en-US" sz="1400" b="1" i="1">
              <a:solidFill>
                <a:srgbClr val="000000"/>
              </a:solidFill>
            </a:endParaRPr>
          </a:p>
          <a:p>
            <a:pPr marL="192088" indent="-192088"/>
            <a:r>
              <a:rPr lang="en-US" sz="1400" b="1" i="1">
                <a:solidFill>
                  <a:srgbClr val="000000"/>
                </a:solidFill>
              </a:rPr>
              <a:t>Under the following conditions:</a:t>
            </a:r>
            <a:endParaRPr lang="en-US" sz="1400">
              <a:solidFill>
                <a:srgbClr val="000000"/>
              </a:solidFill>
            </a:endParaRPr>
          </a:p>
          <a:p>
            <a:pPr lvl="1"/>
            <a:r>
              <a:rPr lang="en-US" sz="1400" b="1">
                <a:solidFill>
                  <a:srgbClr val="000000"/>
                </a:solidFill>
              </a:rPr>
              <a:t>Attribution.</a:t>
            </a:r>
            <a:r>
              <a:rPr lang="en-US" sz="1400">
                <a:solidFill>
                  <a:srgbClr val="000000"/>
                </a:solidFill>
              </a:rPr>
              <a:t> You must attribute the work in the manner specified by the author or licensor (but not in any way that suggests that they endorse you or your use of the work).</a:t>
            </a:r>
          </a:p>
          <a:p>
            <a:pPr lvl="1"/>
            <a:r>
              <a:rPr lang="en-US" sz="1400" b="1">
                <a:solidFill>
                  <a:srgbClr val="000000"/>
                </a:solidFill>
              </a:rPr>
              <a:t>Share Alike.</a:t>
            </a:r>
            <a:r>
              <a:rPr lang="en-US" sz="1400">
                <a:solidFill>
                  <a:srgbClr val="000000"/>
                </a:solidFill>
              </a:rPr>
              <a:t> If you alter, transform, or build upon this work, you may distribute the resulting work only under the same, similar or a compatible license.</a:t>
            </a:r>
          </a:p>
          <a:p>
            <a:pPr marL="192088" indent="-192088"/>
            <a:r>
              <a:rPr lang="en-US" sz="1400">
                <a:solidFill>
                  <a:srgbClr val="000000"/>
                </a:solidFill>
              </a:rPr>
              <a:t>For any reuse or distribution, you must make clear to others the license terms of this work. The best way to do this is with a link to this web page.</a:t>
            </a:r>
          </a:p>
          <a:p>
            <a:pPr marL="192088" indent="-192088"/>
            <a:r>
              <a:rPr lang="en-US" sz="1400">
                <a:solidFill>
                  <a:srgbClr val="000000"/>
                </a:solidFill>
              </a:rPr>
              <a:t>Any of the above conditions can be waived if you get permission from the copyright holder.</a:t>
            </a:r>
          </a:p>
          <a:p>
            <a:pPr marL="192088" indent="-192088"/>
            <a:r>
              <a:rPr lang="en-US" sz="1400">
                <a:solidFill>
                  <a:srgbClr val="000000"/>
                </a:solidFill>
              </a:rPr>
              <a:t>Nothing in this license impairs or restricts the author's moral rights.</a:t>
            </a:r>
          </a:p>
        </p:txBody>
      </p:sp>
      <p:sp>
        <p:nvSpPr>
          <p:cNvPr id="99333" name="Rectangle 3"/>
          <p:cNvSpPr>
            <a:spLocks noGrp="1" noChangeArrowheads="1"/>
          </p:cNvSpPr>
          <p:nvPr>
            <p:ph type="title"/>
          </p:nvPr>
        </p:nvSpPr>
        <p:spPr/>
        <p:txBody>
          <a:bodyPr/>
          <a:lstStyle/>
          <a:p>
            <a:r>
              <a:rPr lang="en-US">
                <a:ea typeface="ＭＳ Ｐゴシック" charset="-128"/>
                <a:cs typeface="ＭＳ Ｐゴシック" charset="-128"/>
              </a:rPr>
              <a:t>License</a:t>
            </a:r>
          </a:p>
        </p:txBody>
      </p:sp>
      <p:sp>
        <p:nvSpPr>
          <p:cNvPr id="99334" name="Rectangle 4"/>
          <p:cNvSpPr>
            <a:spLocks noGrp="1" noChangeArrowheads="1"/>
          </p:cNvSpPr>
          <p:nvPr>
            <p:ph type="body" idx="1"/>
          </p:nvPr>
        </p:nvSpPr>
        <p:spPr>
          <a:xfrm>
            <a:off x="990600" y="1600200"/>
            <a:ext cx="7308850" cy="403225"/>
          </a:xfrm>
        </p:spPr>
        <p:txBody>
          <a:bodyPr anchor="t"/>
          <a:lstStyle/>
          <a:p>
            <a:pPr>
              <a:buFont typeface="Helvetica CE" charset="0"/>
              <a:buNone/>
            </a:pPr>
            <a:r>
              <a:rPr lang="en-US" sz="2000">
                <a:latin typeface="Monaco" charset="0"/>
                <a:ea typeface="Monaco" charset="0"/>
                <a:cs typeface="Monaco" charset="0"/>
              </a:rPr>
              <a:t>http://creativecommons.org/licenses/by-sa/3.0/</a:t>
            </a:r>
          </a:p>
        </p:txBody>
      </p:sp>
      <p:pic>
        <p:nvPicPr>
          <p:cNvPr id="99335" name="Picture 5" descr="logo_deed"/>
          <p:cNvPicPr>
            <a:picLocks noChangeAspect="1" noChangeArrowheads="1"/>
          </p:cNvPicPr>
          <p:nvPr/>
        </p:nvPicPr>
        <p:blipFill>
          <a:blip r:embed="rId3"/>
          <a:srcRect/>
          <a:stretch>
            <a:fillRect/>
          </a:stretch>
        </p:blipFill>
        <p:spPr bwMode="auto">
          <a:xfrm>
            <a:off x="3433763" y="2133600"/>
            <a:ext cx="2509837" cy="70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charset="-128"/>
                <a:cs typeface="ＭＳ Ｐゴシック" charset="-128"/>
              </a:rPr>
              <a:t>Categories of IR</a:t>
            </a:r>
          </a:p>
        </p:txBody>
      </p:sp>
      <p:sp>
        <p:nvSpPr>
          <p:cNvPr id="19459" name="Content Placeholder 2"/>
          <p:cNvSpPr>
            <a:spLocks noGrp="1"/>
          </p:cNvSpPr>
          <p:nvPr>
            <p:ph idx="1"/>
          </p:nvPr>
        </p:nvSpPr>
        <p:spPr/>
        <p:txBody>
          <a:bodyPr/>
          <a:lstStyle/>
          <a:p>
            <a:r>
              <a:rPr lang="en-US" dirty="0" smtClean="0">
                <a:ea typeface="ＭＳ Ｐゴシック" charset="-128"/>
                <a:cs typeface="ＭＳ Ｐゴシック" charset="-128"/>
              </a:rPr>
              <a:t>Structural</a:t>
            </a:r>
          </a:p>
          <a:p>
            <a:pPr lvl="1"/>
            <a:r>
              <a:rPr lang="en-US" dirty="0" smtClean="0"/>
              <a:t>graphically oriented (trees, </a:t>
            </a:r>
            <a:r>
              <a:rPr lang="en-US" dirty="0" err="1" smtClean="0"/>
              <a:t>DAGs</a:t>
            </a:r>
            <a:r>
              <a:rPr lang="en-US" dirty="0" smtClean="0"/>
              <a:t>)</a:t>
            </a:r>
          </a:p>
          <a:p>
            <a:pPr lvl="1"/>
            <a:r>
              <a:rPr lang="en-US" dirty="0" smtClean="0"/>
              <a:t>nodes and edges tend to be large</a:t>
            </a:r>
          </a:p>
          <a:p>
            <a:pPr lvl="1"/>
            <a:r>
              <a:rPr lang="en-US" dirty="0" smtClean="0"/>
              <a:t>heavily used on source-to-source translators</a:t>
            </a:r>
          </a:p>
          <a:p>
            <a:r>
              <a:rPr lang="en-US" dirty="0" smtClean="0">
                <a:ea typeface="ＭＳ Ｐゴシック" charset="-128"/>
                <a:cs typeface="ＭＳ Ｐゴシック" charset="-128"/>
              </a:rPr>
              <a:t>Linear</a:t>
            </a:r>
          </a:p>
          <a:p>
            <a:pPr lvl="1"/>
            <a:r>
              <a:rPr lang="en-US" dirty="0" smtClean="0"/>
              <a:t>pseudo-code for abstract machine</a:t>
            </a:r>
          </a:p>
          <a:p>
            <a:pPr lvl="1"/>
            <a:r>
              <a:rPr lang="en-US" dirty="0" smtClean="0"/>
              <a:t>large variation in level of abstraction</a:t>
            </a:r>
          </a:p>
          <a:p>
            <a:pPr lvl="1"/>
            <a:r>
              <a:rPr lang="en-US" dirty="0" smtClean="0"/>
              <a:t>simple, compact data structures</a:t>
            </a:r>
          </a:p>
          <a:p>
            <a:pPr lvl="1"/>
            <a:r>
              <a:rPr lang="en-US" dirty="0" smtClean="0"/>
              <a:t>easier to rearrange</a:t>
            </a:r>
          </a:p>
          <a:p>
            <a:r>
              <a:rPr lang="en-US" dirty="0" smtClean="0">
                <a:ea typeface="ＭＳ Ｐゴシック" charset="-128"/>
                <a:cs typeface="ＭＳ Ｐゴシック" charset="-128"/>
              </a:rPr>
              <a:t>Hybrid</a:t>
            </a:r>
          </a:p>
          <a:p>
            <a:pPr lvl="1"/>
            <a:r>
              <a:rPr lang="en-US" dirty="0" smtClean="0"/>
              <a:t>combination of graphs and linear code (e.g. </a:t>
            </a:r>
            <a:r>
              <a:rPr lang="en-US" dirty="0" err="1" smtClean="0"/>
              <a:t>CFGs</a:t>
            </a:r>
            <a:r>
              <a:rPr lang="en-US" dirty="0" smtClean="0"/>
              <a:t>)</a:t>
            </a:r>
          </a:p>
          <a:p>
            <a:pPr lvl="1"/>
            <a:r>
              <a:rPr lang="en-US" dirty="0" smtClean="0"/>
              <a:t>attempt  to achieve best of both worlds</a:t>
            </a:r>
          </a:p>
        </p:txBody>
      </p:sp>
      <p:sp>
        <p:nvSpPr>
          <p:cNvPr id="19460" name="Date Placeholder 3"/>
          <p:cNvSpPr>
            <a:spLocks noGrp="1"/>
          </p:cNvSpPr>
          <p:nvPr>
            <p:ph type="dt" sz="quarter" idx="10"/>
          </p:nvPr>
        </p:nvSpPr>
        <p:spPr>
          <a:noFill/>
        </p:spPr>
        <p:txBody>
          <a:bodyPr/>
          <a:lstStyle/>
          <a:p>
            <a:r>
              <a:rPr lang="en-US" smtClean="0"/>
              <a:t>© Oscar Nierstrasz</a:t>
            </a:r>
            <a:endParaRPr lang="de-CH" smtClean="0"/>
          </a:p>
        </p:txBody>
      </p:sp>
      <p:sp>
        <p:nvSpPr>
          <p:cNvPr id="19461"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19462" name="Slide Number Placeholder 5"/>
          <p:cNvSpPr>
            <a:spLocks noGrp="1"/>
          </p:cNvSpPr>
          <p:nvPr>
            <p:ph type="sldNum" sz="quarter" idx="12"/>
          </p:nvPr>
        </p:nvSpPr>
        <p:spPr>
          <a:noFill/>
        </p:spPr>
        <p:txBody>
          <a:bodyPr/>
          <a:lstStyle/>
          <a:p>
            <a:fld id="{3A7BE56B-33C8-494B-89EE-A5B81443A8F1}" type="slidenum">
              <a:rPr lang="de-CH" smtClean="0"/>
              <a:pPr/>
              <a:t>7</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charset="-128"/>
                <a:cs typeface="ＭＳ Ｐゴシック" charset="-128"/>
              </a:rPr>
              <a:t>Important IR properties</a:t>
            </a:r>
          </a:p>
        </p:txBody>
      </p:sp>
      <p:sp>
        <p:nvSpPr>
          <p:cNvPr id="20483" name="Content Placeholder 2"/>
          <p:cNvSpPr>
            <a:spLocks noGrp="1"/>
          </p:cNvSpPr>
          <p:nvPr>
            <p:ph idx="1"/>
          </p:nvPr>
        </p:nvSpPr>
        <p:spPr/>
        <p:txBody>
          <a:bodyPr/>
          <a:lstStyle/>
          <a:p>
            <a:r>
              <a:rPr lang="en-US" smtClean="0">
                <a:ea typeface="ＭＳ Ｐゴシック" charset="-128"/>
                <a:cs typeface="ＭＳ Ｐゴシック" charset="-128"/>
              </a:rPr>
              <a:t>Ease of generation</a:t>
            </a:r>
          </a:p>
          <a:p>
            <a:r>
              <a:rPr lang="en-US" smtClean="0">
                <a:ea typeface="ＭＳ Ｐゴシック" charset="-128"/>
                <a:cs typeface="ＭＳ Ｐゴシック" charset="-128"/>
              </a:rPr>
              <a:t>Ease of manipulation</a:t>
            </a:r>
          </a:p>
          <a:p>
            <a:r>
              <a:rPr lang="en-US" smtClean="0">
                <a:ea typeface="ＭＳ Ｐゴシック" charset="-128"/>
                <a:cs typeface="ＭＳ Ｐゴシック" charset="-128"/>
              </a:rPr>
              <a:t>Cost of manipulation</a:t>
            </a:r>
          </a:p>
          <a:p>
            <a:r>
              <a:rPr lang="en-US" smtClean="0">
                <a:ea typeface="ＭＳ Ｐゴシック" charset="-128"/>
                <a:cs typeface="ＭＳ Ｐゴシック" charset="-128"/>
              </a:rPr>
              <a:t>Level of abstraction</a:t>
            </a:r>
          </a:p>
          <a:p>
            <a:r>
              <a:rPr lang="en-US" smtClean="0">
                <a:ea typeface="ＭＳ Ｐゴシック" charset="-128"/>
                <a:cs typeface="ＭＳ Ｐゴシック" charset="-128"/>
              </a:rPr>
              <a:t>Freedom of expression (!)</a:t>
            </a:r>
          </a:p>
          <a:p>
            <a:r>
              <a:rPr lang="en-US" smtClean="0">
                <a:ea typeface="ＭＳ Ｐゴシック" charset="-128"/>
                <a:cs typeface="ＭＳ Ｐゴシック" charset="-128"/>
              </a:rPr>
              <a:t>Size of typical procedure</a:t>
            </a:r>
          </a:p>
          <a:p>
            <a:r>
              <a:rPr lang="en-US" smtClean="0">
                <a:ea typeface="ＭＳ Ｐゴシック" charset="-128"/>
                <a:cs typeface="ＭＳ Ｐゴシック" charset="-128"/>
              </a:rPr>
              <a:t>Original or derivative</a:t>
            </a:r>
          </a:p>
        </p:txBody>
      </p:sp>
      <p:sp>
        <p:nvSpPr>
          <p:cNvPr id="20484" name="Date Placeholder 3"/>
          <p:cNvSpPr>
            <a:spLocks noGrp="1"/>
          </p:cNvSpPr>
          <p:nvPr>
            <p:ph type="dt" sz="quarter" idx="10"/>
          </p:nvPr>
        </p:nvSpPr>
        <p:spPr>
          <a:noFill/>
        </p:spPr>
        <p:txBody>
          <a:bodyPr/>
          <a:lstStyle/>
          <a:p>
            <a:r>
              <a:rPr lang="en-US" smtClean="0"/>
              <a:t>© Oscar Nierstrasz</a:t>
            </a:r>
            <a:endParaRPr lang="de-CH" smtClean="0"/>
          </a:p>
        </p:txBody>
      </p:sp>
      <p:sp>
        <p:nvSpPr>
          <p:cNvPr id="20485"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20486" name="Slide Number Placeholder 5"/>
          <p:cNvSpPr>
            <a:spLocks noGrp="1"/>
          </p:cNvSpPr>
          <p:nvPr>
            <p:ph type="sldNum" sz="quarter" idx="12"/>
          </p:nvPr>
        </p:nvSpPr>
        <p:spPr>
          <a:noFill/>
        </p:spPr>
        <p:txBody>
          <a:bodyPr/>
          <a:lstStyle/>
          <a:p>
            <a:fld id="{0D493400-0EE0-844A-9923-8D9153C64548}" type="slidenum">
              <a:rPr lang="de-CH" smtClean="0"/>
              <a:pPr/>
              <a:t>8</a:t>
            </a:fld>
            <a:endParaRPr lang="de-CH" sz="1400" smtClean="0">
              <a:solidFill>
                <a:srgbClr val="7E7E7E"/>
              </a:solidFill>
              <a:latin typeface="Times" charset="0"/>
            </a:endParaRPr>
          </a:p>
        </p:txBody>
      </p:sp>
      <p:sp>
        <p:nvSpPr>
          <p:cNvPr id="7" name="TextBox 6"/>
          <p:cNvSpPr txBox="1"/>
          <p:nvPr/>
        </p:nvSpPr>
        <p:spPr>
          <a:xfrm>
            <a:off x="5410200" y="2971800"/>
            <a:ext cx="3276600" cy="3046413"/>
          </a:xfrm>
          <a:prstGeom prst="rect">
            <a:avLst/>
          </a:prstGeom>
          <a:solidFill>
            <a:schemeClr val="accent5">
              <a:lumMod val="90000"/>
            </a:schemeClr>
          </a:solidFill>
        </p:spPr>
        <p:txBody>
          <a:bodyPr wrap="square">
            <a:prstTxWarp prst="textNoShape">
              <a:avLst/>
            </a:prstTxWarp>
            <a:spAutoFit/>
          </a:bodyPr>
          <a:lstStyle/>
          <a:p>
            <a:pPr>
              <a:defRPr/>
            </a:pPr>
            <a:r>
              <a:rPr lang="en-US" dirty="0"/>
              <a:t>Subtle design decisions in the IR can have far-reaching effects on the speed and effectiveness of the compiler!</a:t>
            </a:r>
          </a:p>
          <a:p>
            <a:pPr>
              <a:defRPr/>
            </a:pPr>
            <a:r>
              <a:rPr lang="en-US" i="1" dirty="0" err="1">
                <a:solidFill>
                  <a:schemeClr val="accent2"/>
                </a:solidFill>
                <a:latin typeface="Wingdings" charset="2"/>
                <a:ea typeface="Wingdings" charset="2"/>
                <a:cs typeface="Wingdings" charset="2"/>
              </a:rPr>
              <a:t></a:t>
            </a:r>
            <a:r>
              <a:rPr lang="en-US" i="1" dirty="0">
                <a:solidFill>
                  <a:schemeClr val="accent2"/>
                </a:solidFill>
              </a:rPr>
              <a:t> Degree of exposed detail can be crucial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lstStyle/>
          <a:p>
            <a:r>
              <a:rPr lang="en-US" smtClean="0">
                <a:ea typeface="ＭＳ Ｐゴシック" charset="-128"/>
                <a:cs typeface="ＭＳ Ｐゴシック" charset="-128"/>
              </a:rPr>
              <a:t>Abstract syntax tree</a:t>
            </a:r>
          </a:p>
        </p:txBody>
      </p:sp>
      <p:sp>
        <p:nvSpPr>
          <p:cNvPr id="21507" name="Date Placeholder 3"/>
          <p:cNvSpPr>
            <a:spLocks noGrp="1"/>
          </p:cNvSpPr>
          <p:nvPr>
            <p:ph type="dt" sz="quarter" idx="10"/>
          </p:nvPr>
        </p:nvSpPr>
        <p:spPr>
          <a:noFill/>
        </p:spPr>
        <p:txBody>
          <a:bodyPr/>
          <a:lstStyle/>
          <a:p>
            <a:r>
              <a:rPr lang="en-US" smtClean="0"/>
              <a:t>© Oscar Nierstrasz</a:t>
            </a:r>
            <a:endParaRPr lang="de-CH" smtClean="0"/>
          </a:p>
        </p:txBody>
      </p:sp>
      <p:sp>
        <p:nvSpPr>
          <p:cNvPr id="21508" name="Footer Placeholder 4"/>
          <p:cNvSpPr>
            <a:spLocks noGrp="1"/>
          </p:cNvSpPr>
          <p:nvPr>
            <p:ph type="ftr" sz="quarter" idx="11"/>
          </p:nvPr>
        </p:nvSpPr>
        <p:spPr>
          <a:noFill/>
        </p:spPr>
        <p:txBody>
          <a:bodyPr/>
          <a:lstStyle/>
          <a:p>
            <a:r>
              <a:rPr lang="en-US" smtClean="0"/>
              <a:t>Intermediate Representation</a:t>
            </a:r>
            <a:endParaRPr lang="de-CH" smtClean="0"/>
          </a:p>
        </p:txBody>
      </p:sp>
      <p:sp>
        <p:nvSpPr>
          <p:cNvPr id="21509" name="Slide Number Placeholder 5"/>
          <p:cNvSpPr>
            <a:spLocks noGrp="1"/>
          </p:cNvSpPr>
          <p:nvPr>
            <p:ph type="sldNum" sz="quarter" idx="12"/>
          </p:nvPr>
        </p:nvSpPr>
        <p:spPr>
          <a:noFill/>
        </p:spPr>
        <p:txBody>
          <a:bodyPr/>
          <a:lstStyle/>
          <a:p>
            <a:fld id="{E276EBE5-9B64-3A40-889C-EA9731EBE9B5}" type="slidenum">
              <a:rPr lang="de-CH" smtClean="0"/>
              <a:pPr/>
              <a:t>9</a:t>
            </a:fld>
            <a:endParaRPr lang="de-CH" sz="1400" smtClean="0">
              <a:solidFill>
                <a:srgbClr val="7E7E7E"/>
              </a:solidFill>
              <a:latin typeface="Times" charset="0"/>
            </a:endParaRPr>
          </a:p>
        </p:txBody>
      </p:sp>
      <p:pic>
        <p:nvPicPr>
          <p:cNvPr id="21510" name="Picture 7" descr="Picture 2.png"/>
          <p:cNvPicPr>
            <a:picLocks noChangeAspect="1"/>
          </p:cNvPicPr>
          <p:nvPr/>
        </p:nvPicPr>
        <p:blipFill>
          <a:blip r:embed="rId2"/>
          <a:srcRect/>
          <a:stretch>
            <a:fillRect/>
          </a:stretch>
        </p:blipFill>
        <p:spPr bwMode="auto">
          <a:xfrm>
            <a:off x="5334000" y="1828800"/>
            <a:ext cx="3495675" cy="2082800"/>
          </a:xfrm>
          <a:prstGeom prst="rect">
            <a:avLst/>
          </a:prstGeom>
          <a:noFill/>
          <a:ln w="9525">
            <a:noFill/>
            <a:miter lim="800000"/>
            <a:headEnd/>
            <a:tailEnd/>
          </a:ln>
        </p:spPr>
      </p:pic>
      <p:sp>
        <p:nvSpPr>
          <p:cNvPr id="21511" name="TextBox 8"/>
          <p:cNvSpPr txBox="1">
            <a:spLocks noChangeArrowheads="1"/>
          </p:cNvSpPr>
          <p:nvPr/>
        </p:nvSpPr>
        <p:spPr bwMode="auto">
          <a:xfrm>
            <a:off x="381000" y="1828800"/>
            <a:ext cx="4495800" cy="1200150"/>
          </a:xfrm>
          <a:prstGeom prst="rect">
            <a:avLst/>
          </a:prstGeom>
          <a:noFill/>
          <a:ln w="9525">
            <a:noFill/>
            <a:miter lim="800000"/>
            <a:headEnd/>
            <a:tailEnd/>
          </a:ln>
        </p:spPr>
        <p:txBody>
          <a:bodyPr>
            <a:prstTxWarp prst="textNoShape">
              <a:avLst/>
            </a:prstTxWarp>
            <a:spAutoFit/>
          </a:bodyPr>
          <a:lstStyle/>
          <a:p>
            <a:r>
              <a:rPr lang="en-US"/>
              <a:t>An AST is a parse tree with nodes for most non-terminals removed.</a:t>
            </a:r>
          </a:p>
        </p:txBody>
      </p:sp>
      <p:sp>
        <p:nvSpPr>
          <p:cNvPr id="21512" name="TextBox 9"/>
          <p:cNvSpPr txBox="1">
            <a:spLocks noChangeArrowheads="1"/>
          </p:cNvSpPr>
          <p:nvPr/>
        </p:nvSpPr>
        <p:spPr bwMode="auto">
          <a:xfrm>
            <a:off x="304800" y="3657600"/>
            <a:ext cx="4419600" cy="1570038"/>
          </a:xfrm>
          <a:prstGeom prst="rect">
            <a:avLst/>
          </a:prstGeom>
          <a:solidFill>
            <a:srgbClr val="F4F3A1"/>
          </a:solidFill>
          <a:ln w="9525">
            <a:noFill/>
            <a:miter lim="800000"/>
            <a:headEnd/>
            <a:tailEnd/>
          </a:ln>
        </p:spPr>
        <p:txBody>
          <a:bodyPr>
            <a:prstTxWarp prst="textNoShape">
              <a:avLst/>
            </a:prstTxWarp>
            <a:spAutoFit/>
          </a:bodyPr>
          <a:lstStyle/>
          <a:p>
            <a:r>
              <a:rPr lang="en-US" i="1"/>
              <a:t>Since the program is already parsed, non-terminals needed to establish precedence and associativity can be collapsed!</a:t>
            </a:r>
          </a:p>
        </p:txBody>
      </p:sp>
      <p:sp>
        <p:nvSpPr>
          <p:cNvPr id="21513" name="TextBox 10"/>
          <p:cNvSpPr txBox="1">
            <a:spLocks noChangeArrowheads="1"/>
          </p:cNvSpPr>
          <p:nvPr/>
        </p:nvSpPr>
        <p:spPr bwMode="auto">
          <a:xfrm>
            <a:off x="4876800" y="4724400"/>
            <a:ext cx="3962400" cy="830263"/>
          </a:xfrm>
          <a:prstGeom prst="rect">
            <a:avLst/>
          </a:prstGeom>
          <a:noFill/>
          <a:ln w="9525">
            <a:noFill/>
            <a:miter lim="800000"/>
            <a:headEnd/>
            <a:tailEnd/>
          </a:ln>
        </p:spPr>
        <p:txBody>
          <a:bodyPr>
            <a:prstTxWarp prst="textNoShape">
              <a:avLst/>
            </a:prstTxWarp>
            <a:spAutoFit/>
          </a:bodyPr>
          <a:lstStyle/>
          <a:p>
            <a:r>
              <a:rPr lang="en-US"/>
              <a:t>A linear operator form of this tree (postfix) would be:</a:t>
            </a:r>
          </a:p>
        </p:txBody>
      </p:sp>
      <p:sp>
        <p:nvSpPr>
          <p:cNvPr id="21514" name="TextBox 12"/>
          <p:cNvSpPr txBox="1">
            <a:spLocks noChangeArrowheads="1"/>
          </p:cNvSpPr>
          <p:nvPr/>
        </p:nvSpPr>
        <p:spPr bwMode="auto">
          <a:xfrm>
            <a:off x="5943600" y="5791200"/>
            <a:ext cx="1846263" cy="461963"/>
          </a:xfrm>
          <a:prstGeom prst="rect">
            <a:avLst/>
          </a:prstGeom>
          <a:noFill/>
          <a:ln w="9525">
            <a:solidFill>
              <a:srgbClr val="05027D"/>
            </a:solidFill>
            <a:miter lim="800000"/>
            <a:headEnd/>
            <a:tailEnd/>
          </a:ln>
        </p:spPr>
        <p:txBody>
          <a:bodyPr wrap="none">
            <a:prstTxWarp prst="textNoShape">
              <a:avLst/>
            </a:prstTxWarp>
            <a:spAutoFit/>
          </a:bodyPr>
          <a:lstStyle/>
          <a:p>
            <a:r>
              <a:rPr lang="en-US">
                <a:latin typeface="Courier" charset="0"/>
                <a:ea typeface="Courier" charset="0"/>
                <a:cs typeface="Courier" charset="0"/>
              </a:rPr>
              <a:t>x 2 y *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2839</TotalTime>
  <Words>3353</Words>
  <Application>Microsoft Macintosh PowerPoint</Application>
  <PresentationFormat>On-screen Show (4:3)</PresentationFormat>
  <Paragraphs>702</Paragraphs>
  <Slides>64</Slides>
  <Notes>41</Notes>
  <HiddenSlides>0</HiddenSlides>
  <MMClips>0</MMClips>
  <ScaleCrop>false</ScaleCrop>
  <HeadingPairs>
    <vt:vector size="4" baseType="variant">
      <vt:variant>
        <vt:lpstr>Design Template</vt:lpstr>
      </vt:variant>
      <vt:variant>
        <vt:i4>1</vt:i4>
      </vt:variant>
      <vt:variant>
        <vt:lpstr>Slide Titles</vt:lpstr>
      </vt:variant>
      <vt:variant>
        <vt:i4>64</vt:i4>
      </vt:variant>
    </vt:vector>
  </HeadingPairs>
  <TitlesOfParts>
    <vt:vector size="65" baseType="lpstr">
      <vt:lpstr>UB_Screen</vt:lpstr>
      <vt:lpstr>6. Intermediate Representation</vt:lpstr>
      <vt:lpstr>Roadmap</vt:lpstr>
      <vt:lpstr>Roadmap</vt:lpstr>
      <vt:lpstr>Why use intermediate representations?</vt:lpstr>
      <vt:lpstr>IR scheme</vt:lpstr>
      <vt:lpstr>Kinds of IR</vt:lpstr>
      <vt:lpstr>Categories of IR</vt:lpstr>
      <vt:lpstr>Important IR properties</vt:lpstr>
      <vt:lpstr>Abstract syntax tree</vt:lpstr>
      <vt:lpstr>Directed acyclic graph</vt:lpstr>
      <vt:lpstr>Control flow graph</vt:lpstr>
      <vt:lpstr>3-address code</vt:lpstr>
      <vt:lpstr>Typical 3-address codes</vt:lpstr>
      <vt:lpstr>3-address code — two variants</vt:lpstr>
      <vt:lpstr>IR choices</vt:lpstr>
      <vt:lpstr>Roadmap</vt:lpstr>
      <vt:lpstr>Static Single Assignment Form</vt:lpstr>
      <vt:lpstr>Static Single Assignment (SSA)</vt:lpstr>
      <vt:lpstr>Why Static?</vt:lpstr>
      <vt:lpstr>Example: Sequence</vt:lpstr>
      <vt:lpstr>Example: Condition</vt:lpstr>
      <vt:lpstr>Solution: -Function</vt:lpstr>
      <vt:lpstr>The -Function</vt:lpstr>
      <vt:lpstr>SSA and CFG</vt:lpstr>
      <vt:lpstr>Recall: Control flow graph</vt:lpstr>
      <vt:lpstr>SSA: a Simple Example</vt:lpstr>
      <vt:lpstr>Recall: IR</vt:lpstr>
      <vt:lpstr>SSA as IR</vt:lpstr>
      <vt:lpstr>Transforming to SSA</vt:lpstr>
      <vt:lpstr>Minimal SSA</vt:lpstr>
      <vt:lpstr>Path Convergence Criterion</vt:lpstr>
      <vt:lpstr>Iterated Path-Convergence</vt:lpstr>
      <vt:lpstr>Example (Simple)</vt:lpstr>
      <vt:lpstr>Dominance Property of SSA</vt:lpstr>
      <vt:lpstr>Dominance and SSA Creation</vt:lpstr>
      <vt:lpstr>Slide 36</vt:lpstr>
      <vt:lpstr>Slide 37</vt:lpstr>
      <vt:lpstr>Slide 38</vt:lpstr>
      <vt:lpstr>Simple Example</vt:lpstr>
      <vt:lpstr>Simple Example</vt:lpstr>
      <vt:lpstr>Simple Example</vt:lpstr>
      <vt:lpstr>Simple Example</vt:lpstr>
      <vt:lpstr>Simple Example</vt:lpstr>
      <vt:lpstr>Simple Example</vt:lpstr>
      <vt:lpstr>Simple Example</vt:lpstr>
      <vt:lpstr>Simple Example</vt:lpstr>
      <vt:lpstr>Properties of SSA</vt:lpstr>
      <vt:lpstr>SSA in the Real World</vt:lpstr>
      <vt:lpstr> Transforming out-of SSA</vt:lpstr>
      <vt:lpstr>Simple Copy Placement</vt:lpstr>
      <vt:lpstr>Problems</vt:lpstr>
      <vt:lpstr>-Congruence</vt:lpstr>
      <vt:lpstr>-Congruence: Definitions</vt:lpstr>
      <vt:lpstr>-Congruence Property</vt:lpstr>
      <vt:lpstr>Liveness</vt:lpstr>
      <vt:lpstr>Interference</vt:lpstr>
      <vt:lpstr>-Removal: Big picture</vt:lpstr>
      <vt:lpstr>Example: Problematic case</vt:lpstr>
      <vt:lpstr>SSA and Register Allocation</vt:lpstr>
      <vt:lpstr>SSA: Literature</vt:lpstr>
      <vt:lpstr>Summary</vt:lpstr>
      <vt:lpstr>What you should know!</vt:lpstr>
      <vt:lpstr>Can you answer these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248</cp:revision>
  <cp:lastPrinted>2005-04-07T14:31:46Z</cp:lastPrinted>
  <dcterms:created xsi:type="dcterms:W3CDTF">2011-04-01T08:08:42Z</dcterms:created>
  <dcterms:modified xsi:type="dcterms:W3CDTF">2011-04-01T09:04:39Z</dcterms:modified>
</cp:coreProperties>
</file>