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3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52"/>
  </p:notesMasterIdLst>
  <p:handoutMasterIdLst>
    <p:handoutMasterId r:id="rId53"/>
  </p:handoutMasterIdLst>
  <p:sldIdLst>
    <p:sldId id="453" r:id="rId2"/>
    <p:sldId id="402" r:id="rId3"/>
    <p:sldId id="454" r:id="rId4"/>
    <p:sldId id="403" r:id="rId5"/>
    <p:sldId id="404" r:id="rId6"/>
    <p:sldId id="405" r:id="rId7"/>
    <p:sldId id="406" r:id="rId8"/>
    <p:sldId id="407" r:id="rId9"/>
    <p:sldId id="408" r:id="rId10"/>
    <p:sldId id="409" r:id="rId11"/>
    <p:sldId id="410" r:id="rId12"/>
    <p:sldId id="411" r:id="rId13"/>
    <p:sldId id="412" r:id="rId14"/>
    <p:sldId id="413" r:id="rId15"/>
    <p:sldId id="414" r:id="rId16"/>
    <p:sldId id="415" r:id="rId17"/>
    <p:sldId id="417" r:id="rId18"/>
    <p:sldId id="418" r:id="rId19"/>
    <p:sldId id="419" r:id="rId20"/>
    <p:sldId id="420" r:id="rId21"/>
    <p:sldId id="421" r:id="rId22"/>
    <p:sldId id="422" r:id="rId23"/>
    <p:sldId id="423" r:id="rId24"/>
    <p:sldId id="424" r:id="rId25"/>
    <p:sldId id="425" r:id="rId26"/>
    <p:sldId id="426" r:id="rId27"/>
    <p:sldId id="427" r:id="rId28"/>
    <p:sldId id="428" r:id="rId29"/>
    <p:sldId id="429" r:id="rId30"/>
    <p:sldId id="430" r:id="rId31"/>
    <p:sldId id="431" r:id="rId32"/>
    <p:sldId id="432" r:id="rId33"/>
    <p:sldId id="433" r:id="rId34"/>
    <p:sldId id="434" r:id="rId35"/>
    <p:sldId id="435" r:id="rId36"/>
    <p:sldId id="436" r:id="rId37"/>
    <p:sldId id="437" r:id="rId38"/>
    <p:sldId id="438" r:id="rId39"/>
    <p:sldId id="439" r:id="rId40"/>
    <p:sldId id="440" r:id="rId41"/>
    <p:sldId id="441" r:id="rId42"/>
    <p:sldId id="442" r:id="rId43"/>
    <p:sldId id="443" r:id="rId44"/>
    <p:sldId id="444" r:id="rId45"/>
    <p:sldId id="445" r:id="rId46"/>
    <p:sldId id="446" r:id="rId47"/>
    <p:sldId id="447" r:id="rId48"/>
    <p:sldId id="450" r:id="rId49"/>
    <p:sldId id="451" r:id="rId50"/>
    <p:sldId id="452"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C1DEFA"/>
    <a:srgbClr val="A7A7A7"/>
    <a:srgbClr val="D3D3D3"/>
    <a:srgbClr val="7F0101"/>
    <a:srgbClr val="60BDC4"/>
    <a:srgbClr val="B4CFDC"/>
    <a:srgbClr val="C9D4DC"/>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74944" autoAdjust="0"/>
  </p:normalViewPr>
  <p:slideViewPr>
    <p:cSldViewPr>
      <p:cViewPr varScale="1">
        <p:scale>
          <a:sx n="76" d="100"/>
          <a:sy n="76" d="100"/>
        </p:scale>
        <p:origin x="-10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6368"/>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B63D4B74-8CB9-8D41-9790-B6E0E9AD728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9F181E5D-D240-D244-BAF0-4F56D17E913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Rot="1" noChangeAspect="1" noChangeArrowheads="1"/>
          </p:cNvSpPr>
          <p:nvPr>
            <p:ph type="sldImg"/>
          </p:nvPr>
        </p:nvSpPr>
        <p:spPr>
          <a:solidFill>
            <a:srgbClr val="FFFFFF"/>
          </a:solidFill>
          <a:ln/>
        </p:spPr>
      </p:sp>
      <p:sp>
        <p:nvSpPr>
          <p:cNvPr id="102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Slide Image Placeholder 1"/>
          <p:cNvSpPr>
            <a:spLocks noGrp="1" noRot="1" noChangeAspect="1"/>
          </p:cNvSpPr>
          <p:nvPr>
            <p:ph type="sldImg"/>
          </p:nvPr>
        </p:nvSpPr>
        <p:spPr>
          <a:ln/>
        </p:spPr>
      </p:sp>
      <p:sp>
        <p:nvSpPr>
          <p:cNvPr id="133123"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Actually here a bit shift would be even better</a:t>
            </a:r>
          </a:p>
        </p:txBody>
      </p:sp>
      <p:sp>
        <p:nvSpPr>
          <p:cNvPr id="133124" name="Slide Number Placeholder 3"/>
          <p:cNvSpPr>
            <a:spLocks noGrp="1"/>
          </p:cNvSpPr>
          <p:nvPr>
            <p:ph type="sldNum" sz="quarter" idx="5"/>
          </p:nvPr>
        </p:nvSpPr>
        <p:spPr>
          <a:noFill/>
        </p:spPr>
        <p:txBody>
          <a:bodyPr/>
          <a:lstStyle/>
          <a:p>
            <a:fld id="{5BADD732-FAFE-5C40-ABBC-B41D9B47B17D}" type="slidenum">
              <a:rPr lang="en-US" smtClean="0"/>
              <a:pPr/>
              <a:t>23</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4" name="Slide Image Placeholder 1"/>
          <p:cNvSpPr>
            <a:spLocks noGrp="1" noRot="1" noChangeAspect="1"/>
          </p:cNvSpPr>
          <p:nvPr>
            <p:ph type="sldImg"/>
          </p:nvPr>
        </p:nvSpPr>
        <p:spPr>
          <a:ln/>
        </p:spPr>
      </p:sp>
      <p:sp>
        <p:nvSpPr>
          <p:cNvPr id="136195"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Eg simplify jumps to jumps. Also next slide.</a:t>
            </a:r>
          </a:p>
        </p:txBody>
      </p:sp>
      <p:sp>
        <p:nvSpPr>
          <p:cNvPr id="136196" name="Slide Number Placeholder 3"/>
          <p:cNvSpPr>
            <a:spLocks noGrp="1"/>
          </p:cNvSpPr>
          <p:nvPr>
            <p:ph type="sldNum" sz="quarter" idx="5"/>
          </p:nvPr>
        </p:nvSpPr>
        <p:spPr>
          <a:noFill/>
        </p:spPr>
        <p:txBody>
          <a:bodyPr/>
          <a:lstStyle/>
          <a:p>
            <a:fld id="{167D017D-9168-314B-813F-3EDE0890895E}" type="slidenum">
              <a:rPr lang="en-US" smtClean="0"/>
              <a:pPr/>
              <a:t>25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Slide Image Placeholder 1"/>
          <p:cNvSpPr>
            <a:spLocks noGrp="1" noRot="1" noChangeAspect="1"/>
          </p:cNvSpPr>
          <p:nvPr>
            <p:ph type="sldImg"/>
          </p:nvPr>
        </p:nvSpPr>
        <p:spPr>
          <a:ln/>
        </p:spPr>
      </p:sp>
      <p:sp>
        <p:nvSpPr>
          <p:cNvPr id="139267"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Here we have “conditional” jumps between basic blocks, where the conditions are always true.</a:t>
            </a:r>
          </a:p>
          <a:p>
            <a:pPr eaLnBrk="1" hangingPunct="1">
              <a:spcBef>
                <a:spcPct val="0"/>
              </a:spcBef>
            </a:pPr>
            <a:r>
              <a:rPr lang="en-US" smtClean="0">
                <a:latin typeface="Times" charset="0"/>
                <a:ea typeface="ＭＳ Ｐゴシック" charset="-128"/>
                <a:cs typeface="ＭＳ Ｐゴシック" charset="-128"/>
              </a:rPr>
              <a:t>So we can fuse together these basic blocks and eliminate the jumps.</a:t>
            </a:r>
          </a:p>
        </p:txBody>
      </p:sp>
      <p:sp>
        <p:nvSpPr>
          <p:cNvPr id="139268" name="Slide Number Placeholder 3"/>
          <p:cNvSpPr>
            <a:spLocks noGrp="1"/>
          </p:cNvSpPr>
          <p:nvPr>
            <p:ph type="sldNum" sz="quarter" idx="5"/>
          </p:nvPr>
        </p:nvSpPr>
        <p:spPr>
          <a:noFill/>
        </p:spPr>
        <p:txBody>
          <a:bodyPr/>
          <a:lstStyle/>
          <a:p>
            <a:fld id="{B5E60C14-E6B0-9E4C-B581-8D91499A8BAB}" type="slidenum">
              <a:rPr lang="en-US" smtClean="0"/>
              <a:pPr/>
              <a:t>27</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8" name="Slide Image Placeholder 1"/>
          <p:cNvSpPr>
            <a:spLocks noGrp="1" noRot="1" noChangeAspect="1"/>
          </p:cNvSpPr>
          <p:nvPr>
            <p:ph type="sldImg"/>
          </p:nvPr>
        </p:nvSpPr>
        <p:spPr>
          <a:ln/>
        </p:spPr>
      </p:sp>
      <p:sp>
        <p:nvSpPr>
          <p:cNvPr id="142339"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Need to verify that a has not changed in between!</a:t>
            </a:r>
          </a:p>
        </p:txBody>
      </p:sp>
      <p:sp>
        <p:nvSpPr>
          <p:cNvPr id="142340" name="Slide Number Placeholder 3"/>
          <p:cNvSpPr>
            <a:spLocks noGrp="1"/>
          </p:cNvSpPr>
          <p:nvPr>
            <p:ph type="sldNum" sz="quarter" idx="5"/>
          </p:nvPr>
        </p:nvSpPr>
        <p:spPr>
          <a:noFill/>
        </p:spPr>
        <p:txBody>
          <a:bodyPr/>
          <a:lstStyle/>
          <a:p>
            <a:fld id="{BDEB2BC5-C177-3547-88AB-DE24DE639745}" type="slidenum">
              <a:rPr lang="en-US" smtClean="0"/>
              <a:pPr/>
              <a:t>29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6" name="Slide Image Placeholder 1"/>
          <p:cNvSpPr>
            <a:spLocks noGrp="1" noRot="1" noChangeAspect="1"/>
          </p:cNvSpPr>
          <p:nvPr>
            <p:ph type="sldImg"/>
          </p:nvPr>
        </p:nvSpPr>
        <p:spPr>
          <a:ln/>
        </p:spPr>
      </p:sp>
      <p:sp>
        <p:nvSpPr>
          <p:cNvPr id="144387"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Cf. “hot-spot optimization”</a:t>
            </a:r>
          </a:p>
        </p:txBody>
      </p:sp>
      <p:sp>
        <p:nvSpPr>
          <p:cNvPr id="144388" name="Slide Number Placeholder 3"/>
          <p:cNvSpPr>
            <a:spLocks noGrp="1"/>
          </p:cNvSpPr>
          <p:nvPr>
            <p:ph type="sldNum" sz="quarter" idx="5"/>
          </p:nvPr>
        </p:nvSpPr>
        <p:spPr>
          <a:noFill/>
        </p:spPr>
        <p:txBody>
          <a:bodyPr/>
          <a:lstStyle/>
          <a:p>
            <a:fld id="{C87E56F2-481F-ED49-83E5-D5BDF6378B6B}" type="slidenum">
              <a:rPr lang="en-US" smtClean="0"/>
              <a:pPr/>
              <a:t>30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Slide Image Placeholder 1"/>
          <p:cNvSpPr>
            <a:spLocks noGrp="1" noRot="1" noChangeAspect="1"/>
          </p:cNvSpPr>
          <p:nvPr>
            <p:ph type="sldImg"/>
          </p:nvPr>
        </p:nvSpPr>
        <p:spPr>
          <a:ln/>
        </p:spPr>
      </p:sp>
      <p:sp>
        <p:nvSpPr>
          <p:cNvPr id="146435"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Does not generally work for expressions with side effects.</a:t>
            </a:r>
          </a:p>
        </p:txBody>
      </p:sp>
      <p:sp>
        <p:nvSpPr>
          <p:cNvPr id="146436" name="Slide Number Placeholder 3"/>
          <p:cNvSpPr>
            <a:spLocks noGrp="1"/>
          </p:cNvSpPr>
          <p:nvPr>
            <p:ph type="sldNum" sz="quarter" idx="5"/>
          </p:nvPr>
        </p:nvSpPr>
        <p:spPr>
          <a:noFill/>
        </p:spPr>
        <p:txBody>
          <a:bodyPr/>
          <a:lstStyle/>
          <a:p>
            <a:fld id="{2507AA31-DA8C-474B-93D6-1CE7F3FA748A}" type="slidenum">
              <a:rPr lang="en-US" smtClean="0"/>
              <a:pPr/>
              <a:t>31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Slide Image Placeholder 1"/>
          <p:cNvSpPr>
            <a:spLocks noGrp="1" noRot="1" noChangeAspect="1"/>
          </p:cNvSpPr>
          <p:nvPr>
            <p:ph type="sldImg"/>
          </p:nvPr>
        </p:nvSpPr>
        <p:spPr>
          <a:ln/>
        </p:spPr>
      </p:sp>
      <p:sp>
        <p:nvSpPr>
          <p:cNvPr id="148483"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FORTRAN example</a:t>
            </a:r>
          </a:p>
          <a:p>
            <a:pPr eaLnBrk="1" hangingPunct="1">
              <a:spcBef>
                <a:spcPct val="0"/>
              </a:spcBef>
            </a:pPr>
            <a:r>
              <a:rPr lang="en-US" smtClean="0">
                <a:latin typeface="Times" charset="0"/>
                <a:ea typeface="ＭＳ Ｐゴシック" charset="-128"/>
                <a:cs typeface="ＭＳ Ｐゴシック" charset="-128"/>
              </a:rPr>
              <a:t>Finding such optimizations is rather complicated (see chapter in Muchnick)</a:t>
            </a:r>
          </a:p>
        </p:txBody>
      </p:sp>
      <p:sp>
        <p:nvSpPr>
          <p:cNvPr id="148484" name="Slide Number Placeholder 3"/>
          <p:cNvSpPr>
            <a:spLocks noGrp="1"/>
          </p:cNvSpPr>
          <p:nvPr>
            <p:ph type="sldNum" sz="quarter" idx="5"/>
          </p:nvPr>
        </p:nvSpPr>
        <p:spPr>
          <a:noFill/>
        </p:spPr>
        <p:txBody>
          <a:bodyPr/>
          <a:lstStyle/>
          <a:p>
            <a:fld id="{9E00884E-CB10-8148-BBF5-AA638E95AE89}" type="slidenum">
              <a:rPr lang="en-US" smtClean="0"/>
              <a:pPr/>
              <a:t>32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Slide Image Placeholder 1"/>
          <p:cNvSpPr>
            <a:spLocks noGrp="1" noRot="1" noChangeAspect="1"/>
          </p:cNvSpPr>
          <p:nvPr>
            <p:ph type="sldImg"/>
          </p:nvPr>
        </p:nvSpPr>
        <p:spPr>
          <a:ln/>
        </p:spPr>
      </p:sp>
      <p:sp>
        <p:nvSpPr>
          <p:cNvPr id="151555" name="Notes Placeholder 2"/>
          <p:cNvSpPr>
            <a:spLocks noGrp="1"/>
          </p:cNvSpPr>
          <p:nvPr>
            <p:ph type="body" idx="1"/>
          </p:nvPr>
        </p:nvSpPr>
        <p:spPr>
          <a:noFill/>
          <a:ln/>
        </p:spPr>
        <p:txBody>
          <a:bodyPr/>
          <a:lstStyle/>
          <a:p>
            <a:pPr eaLnBrk="1" hangingPunct="1"/>
            <a:r>
              <a:rPr lang="en-US" smtClean="0">
                <a:latin typeface="Times" charset="0"/>
                <a:ea typeface="ＭＳ Ｐゴシック" charset="-128"/>
                <a:cs typeface="ＭＳ Ｐゴシック" charset="-128"/>
              </a:rPr>
              <a:t>Good OO code has small methods – great to inline if possible (eg only one implementor)</a:t>
            </a:r>
          </a:p>
        </p:txBody>
      </p:sp>
      <p:sp>
        <p:nvSpPr>
          <p:cNvPr id="151556" name="Slide Number Placeholder 3"/>
          <p:cNvSpPr>
            <a:spLocks noGrp="1"/>
          </p:cNvSpPr>
          <p:nvPr>
            <p:ph type="sldNum" sz="quarter" idx="5"/>
          </p:nvPr>
        </p:nvSpPr>
        <p:spPr>
          <a:noFill/>
        </p:spPr>
        <p:txBody>
          <a:bodyPr/>
          <a:lstStyle/>
          <a:p>
            <a:fld id="{97FCF575-BBE6-174E-BC7A-C35FE8976D72}" type="slidenum">
              <a:rPr lang="en-US" smtClean="0"/>
              <a:pPr/>
              <a:t>34</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Slide Image Placeholder 1"/>
          <p:cNvSpPr>
            <a:spLocks noGrp="1" noRot="1" noChangeAspect="1"/>
          </p:cNvSpPr>
          <p:nvPr>
            <p:ph type="sldImg"/>
          </p:nvPr>
        </p:nvSpPr>
        <p:spPr>
          <a:ln/>
        </p:spPr>
      </p:sp>
      <p:sp>
        <p:nvSpPr>
          <p:cNvPr id="153603" name="Notes Placeholder 2"/>
          <p:cNvSpPr>
            <a:spLocks noGrp="1"/>
          </p:cNvSpPr>
          <p:nvPr>
            <p:ph type="body" idx="1"/>
          </p:nvPr>
        </p:nvSpPr>
        <p:spPr>
          <a:noFill/>
          <a:ln/>
        </p:spPr>
        <p:txBody>
          <a:bodyPr/>
          <a:lstStyle/>
          <a:p>
            <a:pPr eaLnBrk="1" hangingPunct="1"/>
            <a:r>
              <a:rPr lang="en-US" smtClean="0">
                <a:latin typeface="Times" charset="0"/>
                <a:ea typeface="ＭＳ Ｐゴシック" charset="-128"/>
                <a:cs typeface="ＭＳ Ｐゴシック" charset="-128"/>
              </a:rPr>
              <a:t>NB: inlining can bloat the generated code. C++ added “inline” keyword as a hint, but modern compilers ignore this hint.</a:t>
            </a:r>
          </a:p>
        </p:txBody>
      </p:sp>
      <p:sp>
        <p:nvSpPr>
          <p:cNvPr id="153604" name="Slide Number Placeholder 3"/>
          <p:cNvSpPr>
            <a:spLocks noGrp="1"/>
          </p:cNvSpPr>
          <p:nvPr>
            <p:ph type="sldNum" sz="quarter" idx="5"/>
          </p:nvPr>
        </p:nvSpPr>
        <p:spPr>
          <a:noFill/>
        </p:spPr>
        <p:txBody>
          <a:bodyPr/>
          <a:lstStyle/>
          <a:p>
            <a:fld id="{8E4D27D6-45D1-1A43-85A3-BE9CD4A81397}" type="slidenum">
              <a:rPr lang="en-US" smtClean="0"/>
              <a:pPr/>
              <a:t>35</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Slide Image Placeholder 1"/>
          <p:cNvSpPr>
            <a:spLocks noGrp="1" noRot="1" noChangeAspect="1"/>
          </p:cNvSpPr>
          <p:nvPr>
            <p:ph type="sldImg"/>
          </p:nvPr>
        </p:nvSpPr>
        <p:spPr>
          <a:ln/>
        </p:spPr>
      </p:sp>
      <p:sp>
        <p:nvSpPr>
          <p:cNvPr id="159747" name="Notes Placeholder 2"/>
          <p:cNvSpPr>
            <a:spLocks noGrp="1"/>
          </p:cNvSpPr>
          <p:nvPr>
            <p:ph type="body" idx="1"/>
          </p:nvPr>
        </p:nvSpPr>
        <p:spPr>
          <a:noFill/>
          <a:ln/>
        </p:spPr>
        <p:txBody>
          <a:bodyPr/>
          <a:lstStyle/>
          <a:p>
            <a:pPr eaLnBrk="1" hangingPunct="1"/>
            <a:endParaRPr lang="de-DE">
              <a:latin typeface="Times" charset="0"/>
              <a:ea typeface="ＭＳ Ｐゴシック" charset="-128"/>
              <a:cs typeface="ＭＳ Ｐゴシック" charset="-128"/>
            </a:endParaRPr>
          </a:p>
        </p:txBody>
      </p:sp>
      <p:sp>
        <p:nvSpPr>
          <p:cNvPr id="159748" name="Slide Number Placeholder 3"/>
          <p:cNvSpPr>
            <a:spLocks noGrp="1"/>
          </p:cNvSpPr>
          <p:nvPr>
            <p:ph type="sldNum" sz="quarter" idx="5"/>
          </p:nvPr>
        </p:nvSpPr>
        <p:spPr>
          <a:noFill/>
        </p:spPr>
        <p:txBody>
          <a:bodyPr/>
          <a:lstStyle/>
          <a:p>
            <a:fld id="{4DDA8F53-BF57-0E41-A756-96C44A8E08D4}" type="slidenum">
              <a:rPr lang="en-US" smtClean="0"/>
              <a:pPr/>
              <a:t>40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Slide Image Placeholder 1"/>
          <p:cNvSpPr>
            <a:spLocks noGrp="1" noRot="1" noChangeAspect="1"/>
          </p:cNvSpPr>
          <p:nvPr>
            <p:ph type="sldImg"/>
          </p:nvPr>
        </p:nvSpPr>
        <p:spPr>
          <a:ln/>
        </p:spPr>
      </p:sp>
      <p:sp>
        <p:nvSpPr>
          <p:cNvPr id="107523"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Imagine we have an optimal optimizer that gives smallest program.</a:t>
            </a:r>
          </a:p>
        </p:txBody>
      </p:sp>
      <p:sp>
        <p:nvSpPr>
          <p:cNvPr id="107524" name="Slide Number Placeholder 3"/>
          <p:cNvSpPr>
            <a:spLocks noGrp="1"/>
          </p:cNvSpPr>
          <p:nvPr>
            <p:ph type="sldNum" sz="quarter" idx="5"/>
          </p:nvPr>
        </p:nvSpPr>
        <p:spPr>
          <a:noFill/>
        </p:spPr>
        <p:txBody>
          <a:bodyPr/>
          <a:lstStyle/>
          <a:p>
            <a:fld id="{9CA8ABA0-60BF-3148-A050-697F54C9521F}" type="slidenum">
              <a:rPr lang="en-US" smtClean="0"/>
              <a:pPr/>
              <a:t>6</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Slide Image Placeholder 1"/>
          <p:cNvSpPr>
            <a:spLocks noGrp="1" noRot="1" noChangeAspect="1"/>
          </p:cNvSpPr>
          <p:nvPr>
            <p:ph type="sldImg"/>
          </p:nvPr>
        </p:nvSpPr>
        <p:spPr>
          <a:ln/>
        </p:spPr>
      </p:sp>
      <p:sp>
        <p:nvSpPr>
          <p:cNvPr id="161795" name="Notes Placeholder 2"/>
          <p:cNvSpPr>
            <a:spLocks noGrp="1"/>
          </p:cNvSpPr>
          <p:nvPr>
            <p:ph type="body" idx="1"/>
          </p:nvPr>
        </p:nvSpPr>
        <p:spPr>
          <a:noFill/>
          <a:ln/>
        </p:spPr>
        <p:txBody>
          <a:bodyPr/>
          <a:lstStyle/>
          <a:p>
            <a:pPr eaLnBrk="1" hangingPunct="1"/>
            <a:r>
              <a:rPr lang="en-US" smtClean="0">
                <a:latin typeface="Times" charset="0"/>
                <a:ea typeface="ＭＳ Ｐゴシック" charset="-128"/>
                <a:cs typeface="ＭＳ Ｐゴシック" charset="-128"/>
              </a:rPr>
              <a:t>Note that this example shows that your must optimize iteratively, since now c1 will also be a constant.</a:t>
            </a:r>
          </a:p>
          <a:p>
            <a:pPr eaLnBrk="1" hangingPunct="1"/>
            <a:r>
              <a:rPr lang="en-US" smtClean="0">
                <a:latin typeface="Times" charset="0"/>
                <a:ea typeface="ＭＳ Ｐゴシック" charset="-128"/>
                <a:cs typeface="ＭＳ Ｐゴシック" charset="-128"/>
              </a:rPr>
              <a:t>We also now get dead code (b1 := 3)</a:t>
            </a:r>
          </a:p>
        </p:txBody>
      </p:sp>
      <p:sp>
        <p:nvSpPr>
          <p:cNvPr id="161796" name="Slide Number Placeholder 3"/>
          <p:cNvSpPr>
            <a:spLocks noGrp="1"/>
          </p:cNvSpPr>
          <p:nvPr>
            <p:ph type="sldNum" sz="quarter" idx="5"/>
          </p:nvPr>
        </p:nvSpPr>
        <p:spPr>
          <a:noFill/>
        </p:spPr>
        <p:txBody>
          <a:bodyPr/>
          <a:lstStyle/>
          <a:p>
            <a:fld id="{EA75DCD5-4B5C-7746-8678-2DD4B49F8CDB}" type="slidenum">
              <a:rPr lang="en-US" smtClean="0"/>
              <a:pPr/>
              <a:t>41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Slide Image Placeholder 1"/>
          <p:cNvSpPr>
            <a:spLocks noGrp="1" noRot="1" noChangeAspect="1"/>
          </p:cNvSpPr>
          <p:nvPr>
            <p:ph type="sldImg"/>
          </p:nvPr>
        </p:nvSpPr>
        <p:spPr>
          <a:ln/>
        </p:spPr>
      </p:sp>
      <p:sp>
        <p:nvSpPr>
          <p:cNvPr id="167939" name="Notes Placeholder 2"/>
          <p:cNvSpPr>
            <a:spLocks noGrp="1"/>
          </p:cNvSpPr>
          <p:nvPr>
            <p:ph type="body" idx="1"/>
          </p:nvPr>
        </p:nvSpPr>
        <p:spPr>
          <a:noFill/>
          <a:ln/>
        </p:spPr>
        <p:txBody>
          <a:bodyPr/>
          <a:lstStyle/>
          <a:p>
            <a:pPr eaLnBrk="1" hangingPunct="1"/>
            <a:r>
              <a:rPr lang="en-US" dirty="0" smtClean="0">
                <a:latin typeface="Times" charset="0"/>
                <a:ea typeface="ＭＳ Ｐゴシック" charset="-128"/>
                <a:cs typeface="ＭＳ Ｐゴシック" charset="-128"/>
              </a:rPr>
              <a:t>Dynamic optimization goes a step further to re-optimize at run-time in the VM.</a:t>
            </a:r>
          </a:p>
          <a:p>
            <a:pPr eaLnBrk="1" hangingPunct="1"/>
            <a:r>
              <a:rPr lang="en-US" dirty="0" smtClean="0">
                <a:latin typeface="Times" charset="0"/>
                <a:ea typeface="ＭＳ Ｐゴシック" charset="-128"/>
                <a:cs typeface="ＭＳ Ｐゴシック" charset="-128"/>
              </a:rPr>
              <a:t>Good way to exploit unused CPU cycles or unused CPUs (multi-core).</a:t>
            </a:r>
          </a:p>
          <a:p>
            <a:pPr eaLnBrk="1" hangingPunct="1"/>
            <a:endParaRPr lang="en-US" dirty="0" smtClean="0">
              <a:latin typeface="Times" charset="0"/>
              <a:ea typeface="ＭＳ Ｐゴシック" charset="-128"/>
              <a:cs typeface="ＭＳ Ｐゴシック" charset="-128"/>
            </a:endParaRPr>
          </a:p>
          <a:p>
            <a:pPr eaLnBrk="1" hangingPunct="1"/>
            <a:r>
              <a:rPr lang="en-US" dirty="0" smtClean="0">
                <a:latin typeface="Times" charset="0"/>
                <a:ea typeface="ＭＳ Ｐゴシック" charset="-128"/>
                <a:cs typeface="ＭＳ Ｐゴシック" charset="-128"/>
              </a:rPr>
              <a:t>Profile-guided means you generate code, profile it in a typical scenario, and then use that information to optimize it. </a:t>
            </a:r>
          </a:p>
          <a:p>
            <a:pPr eaLnBrk="1" hangingPunct="1"/>
            <a:r>
              <a:rPr lang="en-US" dirty="0" smtClean="0">
                <a:latin typeface="Times" charset="0"/>
                <a:ea typeface="ＭＳ Ｐゴシック" charset="-128"/>
                <a:cs typeface="ＭＳ Ｐゴシック" charset="-128"/>
              </a:rPr>
              <a:t>Problem: usage scenarios can change in deployment, there is no way to react to that as profile is generated at compile</a:t>
            </a:r>
          </a:p>
          <a:p>
            <a:pPr eaLnBrk="1" hangingPunct="1"/>
            <a:r>
              <a:rPr lang="en-US" dirty="0" smtClean="0">
                <a:latin typeface="Times" charset="0"/>
                <a:ea typeface="ＭＳ Ｐゴシック" charset="-128"/>
                <a:cs typeface="ＭＳ Ｐゴシック" charset="-128"/>
              </a:rPr>
              <a:t>Time.</a:t>
            </a:r>
          </a:p>
          <a:p>
            <a:pPr eaLnBrk="1" hangingPunct="1"/>
            <a:endParaRPr lang="en-US" dirty="0" smtClean="0">
              <a:latin typeface="Times" charset="0"/>
              <a:ea typeface="ＭＳ Ｐゴシック" charset="-128"/>
              <a:cs typeface="ＭＳ Ｐゴシック" charset="-128"/>
            </a:endParaRPr>
          </a:p>
          <a:p>
            <a:pPr eaLnBrk="1" hangingPunct="1"/>
            <a:r>
              <a:rPr lang="en-US" dirty="0" smtClean="0">
                <a:latin typeface="Times" charset="0"/>
                <a:ea typeface="ＭＳ Ｐゴシック" charset="-128"/>
                <a:cs typeface="ＭＳ Ｐゴシック" charset="-128"/>
              </a:rPr>
              <a:t>Dynamic optimization uses profile information gathered at runtime.</a:t>
            </a:r>
          </a:p>
          <a:p>
            <a:pPr eaLnBrk="1" hangingPunct="1"/>
            <a:r>
              <a:rPr lang="en-US" dirty="0" smtClean="0">
                <a:latin typeface="Times" charset="0"/>
                <a:ea typeface="ＭＳ Ｐゴシック" charset="-128"/>
                <a:cs typeface="ＭＳ Ｐゴシック" charset="-128"/>
              </a:rPr>
              <a:t>-----</a:t>
            </a:r>
          </a:p>
          <a:p>
            <a:pPr eaLnBrk="1" hangingPunct="1"/>
            <a:r>
              <a:rPr lang="en-US" dirty="0" err="1" smtClean="0">
                <a:latin typeface="Times" charset="0"/>
                <a:ea typeface="ＭＳ Ｐゴシック" charset="-128"/>
                <a:cs typeface="ＭＳ Ｐゴシック" charset="-128"/>
              </a:rPr>
              <a:t>gcc</a:t>
            </a:r>
            <a:r>
              <a:rPr lang="en-US" dirty="0" smtClean="0">
                <a:latin typeface="Times" charset="0"/>
                <a:ea typeface="ＭＳ Ｐゴシック" charset="-128"/>
                <a:cs typeface="ＭＳ Ｐゴシック" charset="-128"/>
              </a:rPr>
              <a:t> uses many of these techniques (not dynamic optimization).</a:t>
            </a:r>
          </a:p>
          <a:p>
            <a:pPr eaLnBrk="1" hangingPunct="1"/>
            <a:r>
              <a:rPr lang="en-US" dirty="0" smtClean="0">
                <a:latin typeface="Times" charset="0"/>
                <a:ea typeface="ＭＳ Ｐゴシック" charset="-128"/>
                <a:cs typeface="ＭＳ Ｐゴシック" charset="-128"/>
              </a:rPr>
              <a:t>---</a:t>
            </a:r>
          </a:p>
          <a:p>
            <a:pPr eaLnBrk="1" hangingPunct="1"/>
            <a:r>
              <a:rPr lang="en-US" dirty="0" smtClean="0">
                <a:latin typeface="Times" charset="0"/>
                <a:ea typeface="ＭＳ Ｐゴシック" charset="-128"/>
                <a:cs typeface="ＭＳ Ｐゴシック" charset="-128"/>
              </a:rPr>
              <a:t>One problem with optimizations in current compilers is that useful information may be lost, e.g., when matrix operations are translated to loops.</a:t>
            </a:r>
          </a:p>
          <a:p>
            <a:pPr eaLnBrk="1" hangingPunct="1"/>
            <a:r>
              <a:rPr lang="en-US" dirty="0" smtClean="0">
                <a:latin typeface="Times" charset="0"/>
                <a:ea typeface="ＭＳ Ｐゴシック" charset="-128"/>
                <a:cs typeface="ＭＳ Ｐゴシック" charset="-128"/>
              </a:rPr>
              <a:t>This makes it very hard to come up with suitable optimization, for example we can not use any mathematical domain knowledge.</a:t>
            </a:r>
          </a:p>
          <a:p>
            <a:pPr eaLnBrk="1" hangingPunct="1"/>
            <a:endParaRPr lang="en-US" dirty="0" smtClean="0">
              <a:latin typeface="Times" charset="0"/>
              <a:ea typeface="ＭＳ Ｐゴシック" charset="-128"/>
              <a:cs typeface="ＭＳ Ｐゴシック" charset="-128"/>
            </a:endParaRPr>
          </a:p>
          <a:p>
            <a:pPr eaLnBrk="1" hangingPunct="1"/>
            <a:endParaRPr lang="en-US" dirty="0" smtClean="0">
              <a:latin typeface="Times" charset="0"/>
              <a:ea typeface="ＭＳ Ｐゴシック" charset="-128"/>
              <a:cs typeface="ＭＳ Ｐゴシック" charset="-128"/>
            </a:endParaRPr>
          </a:p>
          <a:p>
            <a:pPr eaLnBrk="1" hangingPunct="1"/>
            <a:endParaRPr lang="en-US" dirty="0" smtClean="0">
              <a:latin typeface="Times" charset="0"/>
              <a:ea typeface="ＭＳ Ｐゴシック" charset="-128"/>
              <a:cs typeface="ＭＳ Ｐゴシック" charset="-128"/>
            </a:endParaRPr>
          </a:p>
        </p:txBody>
      </p:sp>
      <p:sp>
        <p:nvSpPr>
          <p:cNvPr id="167940" name="Slide Number Placeholder 3"/>
          <p:cNvSpPr>
            <a:spLocks noGrp="1"/>
          </p:cNvSpPr>
          <p:nvPr>
            <p:ph type="sldNum" sz="quarter" idx="5"/>
          </p:nvPr>
        </p:nvSpPr>
        <p:spPr>
          <a:noFill/>
        </p:spPr>
        <p:txBody>
          <a:bodyPr/>
          <a:lstStyle/>
          <a:p>
            <a:fld id="{E79070D2-0631-804B-8890-911CB0735F96}" type="slidenum">
              <a:rPr lang="en-US" smtClean="0"/>
              <a:pPr/>
              <a:t>46</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EA6B8805-766F-B34D-9277-7286647BEFEF}" type="slidenum">
              <a:rPr lang="en-US">
                <a:ea typeface="ＭＳ Ｐゴシック" charset="-128"/>
                <a:cs typeface="ＭＳ Ｐゴシック" charset="-128"/>
              </a:rPr>
              <a:pPr/>
              <a:t>50</a:t>
            </a:fld>
            <a:endParaRPr lang="en-US">
              <a:ea typeface="ＭＳ Ｐゴシック" charset="-128"/>
              <a:cs typeface="ＭＳ Ｐゴシック" charset="-128"/>
            </a:endParaRPr>
          </a:p>
        </p:txBody>
      </p:sp>
      <p:sp>
        <p:nvSpPr>
          <p:cNvPr id="175107" name="Rectangle 2"/>
          <p:cNvSpPr>
            <a:spLocks noGrp="1" noRot="1" noChangeAspect="1" noChangeArrowheads="1"/>
          </p:cNvSpPr>
          <p:nvPr>
            <p:ph type="sldImg"/>
          </p:nvPr>
        </p:nvSpPr>
        <p:spPr>
          <a:solidFill>
            <a:srgbClr val="FFFFFF"/>
          </a:solidFill>
          <a:ln/>
        </p:spPr>
      </p:sp>
      <p:sp>
        <p:nvSpPr>
          <p:cNvPr id="175108"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p:cNvSpPr>
          <p:nvPr>
            <p:ph type="sldImg"/>
          </p:nvPr>
        </p:nvSpPr>
        <p:spPr>
          <a:ln/>
        </p:spPr>
      </p:sp>
      <p:sp>
        <p:nvSpPr>
          <p:cNvPr id="109571"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The shortest program it should generate is L1 goto L1</a:t>
            </a:r>
          </a:p>
        </p:txBody>
      </p:sp>
      <p:sp>
        <p:nvSpPr>
          <p:cNvPr id="109572" name="Slide Number Placeholder 3"/>
          <p:cNvSpPr>
            <a:spLocks noGrp="1"/>
          </p:cNvSpPr>
          <p:nvPr>
            <p:ph type="sldNum" sz="quarter" idx="5"/>
          </p:nvPr>
        </p:nvSpPr>
        <p:spPr>
          <a:noFill/>
        </p:spPr>
        <p:txBody>
          <a:bodyPr/>
          <a:lstStyle/>
          <a:p>
            <a:fld id="{383DF400-808A-4542-A937-703A9C982F77}"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Slide Image Placeholder 1"/>
          <p:cNvSpPr>
            <a:spLocks noGrp="1" noRot="1" noChangeAspect="1"/>
          </p:cNvSpPr>
          <p:nvPr>
            <p:ph type="sldImg"/>
          </p:nvPr>
        </p:nvSpPr>
        <p:spPr>
          <a:ln/>
        </p:spPr>
      </p:sp>
      <p:sp>
        <p:nvSpPr>
          <p:cNvPr id="111619"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If we feed it Q, then our optimizer will need to solve the halting problem</a:t>
            </a:r>
          </a:p>
        </p:txBody>
      </p:sp>
      <p:sp>
        <p:nvSpPr>
          <p:cNvPr id="111620" name="Slide Number Placeholder 3"/>
          <p:cNvSpPr>
            <a:spLocks noGrp="1"/>
          </p:cNvSpPr>
          <p:nvPr>
            <p:ph type="sldNum" sz="quarter" idx="5"/>
          </p:nvPr>
        </p:nvSpPr>
        <p:spPr>
          <a:noFill/>
        </p:spPr>
        <p:txBody>
          <a:bodyPr/>
          <a:lstStyle/>
          <a:p>
            <a:fld id="{7E4203F5-7161-BA40-A5E7-6D4732B4B718}"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Slide Image Placeholder 1"/>
          <p:cNvSpPr>
            <a:spLocks noGrp="1" noRot="1" noChangeAspect="1"/>
          </p:cNvSpPr>
          <p:nvPr>
            <p:ph type="sldImg"/>
          </p:nvPr>
        </p:nvSpPr>
        <p:spPr>
          <a:ln/>
        </p:spPr>
      </p:sp>
      <p:sp>
        <p:nvSpPr>
          <p:cNvPr id="119811"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ashl = shift left</a:t>
            </a:r>
          </a:p>
          <a:p>
            <a:pPr eaLnBrk="1" hangingPunct="1">
              <a:spcBef>
                <a:spcPct val="0"/>
              </a:spcBef>
            </a:pPr>
            <a:r>
              <a:rPr lang="en-US" smtClean="0">
                <a:latin typeface="Times" charset="0"/>
                <a:ea typeface="ＭＳ Ｐゴシック" charset="-128"/>
                <a:cs typeface="ＭＳ Ｐゴシック" charset="-128"/>
              </a:rPr>
              <a:t>peephole typically considers 2-3 lines</a:t>
            </a:r>
          </a:p>
          <a:p>
            <a:pPr eaLnBrk="1" hangingPunct="1">
              <a:spcBef>
                <a:spcPct val="0"/>
              </a:spcBef>
            </a:pPr>
            <a:r>
              <a:rPr lang="en-US" smtClean="0">
                <a:latin typeface="Times" charset="0"/>
                <a:ea typeface="ＭＳ Ｐゴシック" charset="-128"/>
                <a:cs typeface="ＭＳ Ｐゴシック" charset="-128"/>
              </a:rPr>
              <a:t>good for simple compilers</a:t>
            </a:r>
          </a:p>
          <a:p>
            <a:pPr eaLnBrk="1" hangingPunct="1">
              <a:spcBef>
                <a:spcPct val="0"/>
              </a:spcBef>
            </a:pPr>
            <a:r>
              <a:rPr lang="en-US" smtClean="0">
                <a:latin typeface="Times" charset="0"/>
                <a:ea typeface="ＭＳ Ｐゴシック" charset="-128"/>
                <a:cs typeface="ＭＳ Ｐゴシック" charset="-128"/>
              </a:rPr>
              <a:t>for longer instructions sequences use graph matching</a:t>
            </a:r>
          </a:p>
        </p:txBody>
      </p:sp>
      <p:sp>
        <p:nvSpPr>
          <p:cNvPr id="119812" name="Slide Number Placeholder 3"/>
          <p:cNvSpPr>
            <a:spLocks noGrp="1"/>
          </p:cNvSpPr>
          <p:nvPr>
            <p:ph type="sldNum" sz="quarter" idx="5"/>
          </p:nvPr>
        </p:nvSpPr>
        <p:spPr>
          <a:noFill/>
        </p:spPr>
        <p:txBody>
          <a:bodyPr/>
          <a:lstStyle/>
          <a:p>
            <a:fld id="{35986A3A-48E0-9F4F-BF5F-31FF8C3BE854}" type="slidenum">
              <a:rPr lang="en-US" smtClean="0"/>
              <a:pPr/>
              <a:t>15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F181E5D-D240-D244-BAF0-4F56D17E913C}" type="slidenum">
              <a:rPr lang="en-US" smtClean="0"/>
              <a:pPr>
                <a:defRPr/>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Slide Image Placeholder 1"/>
          <p:cNvSpPr>
            <a:spLocks noGrp="1" noRot="1" noChangeAspect="1"/>
          </p:cNvSpPr>
          <p:nvPr>
            <p:ph type="sldImg"/>
          </p:nvPr>
        </p:nvSpPr>
        <p:spPr>
          <a:ln/>
        </p:spPr>
      </p:sp>
      <p:sp>
        <p:nvSpPr>
          <p:cNvPr id="125955"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A form of partial evaluation.</a:t>
            </a:r>
          </a:p>
          <a:p>
            <a:pPr eaLnBrk="1" hangingPunct="1">
              <a:spcBef>
                <a:spcPct val="0"/>
              </a:spcBef>
            </a:pPr>
            <a:r>
              <a:rPr lang="en-US" smtClean="0">
                <a:latin typeface="Times" charset="0"/>
                <a:ea typeface="ＭＳ Ｐゴシック" charset="-128"/>
                <a:cs typeface="ＭＳ Ｐゴシック" charset="-128"/>
              </a:rPr>
              <a:t>Some of this can be done early while generating IR from AST.</a:t>
            </a:r>
          </a:p>
        </p:txBody>
      </p:sp>
      <p:sp>
        <p:nvSpPr>
          <p:cNvPr id="125956" name="Slide Number Placeholder 3"/>
          <p:cNvSpPr>
            <a:spLocks noGrp="1"/>
          </p:cNvSpPr>
          <p:nvPr>
            <p:ph type="sldNum" sz="quarter" idx="5"/>
          </p:nvPr>
        </p:nvSpPr>
        <p:spPr>
          <a:noFill/>
        </p:spPr>
        <p:txBody>
          <a:bodyPr/>
          <a:lstStyle/>
          <a:p>
            <a:fld id="{30DE7E59-DCC3-9149-922A-232AD8404E15}" type="slidenum">
              <a:rPr lang="en-US" smtClean="0"/>
              <a:pPr/>
              <a:t>19</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Slide Image Placeholder 1"/>
          <p:cNvSpPr>
            <a:spLocks noGrp="1" noRot="1" noChangeAspect="1"/>
          </p:cNvSpPr>
          <p:nvPr>
            <p:ph type="sldImg"/>
          </p:nvPr>
        </p:nvSpPr>
        <p:spPr>
          <a:ln/>
        </p:spPr>
      </p:sp>
      <p:sp>
        <p:nvSpPr>
          <p:cNvPr id="128003"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Later we will see SSA is ideal to analyse this</a:t>
            </a:r>
          </a:p>
        </p:txBody>
      </p:sp>
      <p:sp>
        <p:nvSpPr>
          <p:cNvPr id="128004" name="Slide Number Placeholder 3"/>
          <p:cNvSpPr>
            <a:spLocks noGrp="1"/>
          </p:cNvSpPr>
          <p:nvPr>
            <p:ph type="sldNum" sz="quarter" idx="5"/>
          </p:nvPr>
        </p:nvSpPr>
        <p:spPr>
          <a:noFill/>
        </p:spPr>
        <p:txBody>
          <a:bodyPr/>
          <a:lstStyle/>
          <a:p>
            <a:fld id="{7F38FB01-483E-BD41-905E-98F158184C67}" type="slidenum">
              <a:rPr lang="en-US" smtClean="0"/>
              <a:pPr/>
              <a:t>20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Slide Image Placeholder 1"/>
          <p:cNvSpPr>
            <a:spLocks noGrp="1" noRot="1" noChangeAspect="1"/>
          </p:cNvSpPr>
          <p:nvPr>
            <p:ph type="sldImg"/>
          </p:nvPr>
        </p:nvSpPr>
        <p:spPr>
          <a:ln/>
        </p:spPr>
      </p:sp>
      <p:sp>
        <p:nvSpPr>
          <p:cNvPr id="130051" name="Notes Placeholder 2"/>
          <p:cNvSpPr>
            <a:spLocks noGrp="1"/>
          </p:cNvSpPr>
          <p:nvPr>
            <p:ph type="body" idx="1"/>
          </p:nvPr>
        </p:nvSpPr>
        <p:spPr>
          <a:noFill/>
          <a:ln/>
        </p:spPr>
        <p:txBody>
          <a:bodyPr/>
          <a:lstStyle/>
          <a:p>
            <a:pPr eaLnBrk="1" hangingPunct="1">
              <a:spcBef>
                <a:spcPct val="0"/>
              </a:spcBef>
            </a:pPr>
            <a:r>
              <a:rPr lang="en-US" smtClean="0">
                <a:latin typeface="Times" charset="0"/>
                <a:ea typeface="ＭＳ Ｐゴシック" charset="-128"/>
                <a:cs typeface="ＭＳ Ｐゴシック" charset="-128"/>
              </a:rPr>
              <a:t>Again we will use SSA</a:t>
            </a:r>
          </a:p>
        </p:txBody>
      </p:sp>
      <p:sp>
        <p:nvSpPr>
          <p:cNvPr id="130052" name="Slide Number Placeholder 3"/>
          <p:cNvSpPr>
            <a:spLocks noGrp="1"/>
          </p:cNvSpPr>
          <p:nvPr>
            <p:ph type="sldNum" sz="quarter" idx="5"/>
          </p:nvPr>
        </p:nvSpPr>
        <p:spPr>
          <a:noFill/>
        </p:spPr>
        <p:txBody>
          <a:bodyPr/>
          <a:lstStyle/>
          <a:p>
            <a:fld id="{4BD1004E-2D47-FD4E-80EB-D75324857CD1}" type="slidenum">
              <a:rPr lang="en-US" smtClean="0"/>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dirty="0" err="1"/>
              <a:t>Click</a:t>
            </a:r>
            <a:r>
              <a:rPr lang="de-CH" dirty="0"/>
              <a:t> to </a:t>
            </a:r>
            <a:r>
              <a:rPr lang="de-CH" dirty="0" err="1"/>
              <a:t>edit</a:t>
            </a:r>
            <a:r>
              <a:rPr lang="de-CH" dirty="0"/>
              <a:t> Master </a:t>
            </a:r>
            <a:r>
              <a:rPr lang="de-CH" dirty="0" err="1"/>
              <a:t>subtitle</a:t>
            </a:r>
            <a:r>
              <a:rPr lang="de-CH" dirty="0"/>
              <a:t> style</a:t>
            </a:r>
          </a:p>
        </p:txBody>
      </p:sp>
      <p:sp>
        <p:nvSpPr>
          <p:cNvPr id="8" name="Rectangle 7"/>
          <p:cNvSpPr>
            <a:spLocks noGrp="1" noChangeArrowheads="1"/>
          </p:cNvSpPr>
          <p:nvPr>
            <p:ph type="ftr" sz="quarter" idx="10"/>
          </p:nvPr>
        </p:nvSpPr>
        <p:spPr>
          <a:xfrm>
            <a:off x="107950" y="179388"/>
            <a:ext cx="4464050" cy="252412"/>
          </a:xfrm>
        </p:spPr>
        <p:txBody>
          <a:bodyPr wrap="square"/>
          <a:lstStyle>
            <a:lvl1pPr>
              <a:defRPr>
                <a:solidFill>
                  <a:schemeClr val="tx1"/>
                </a:solidFill>
              </a:defRPr>
            </a:lvl1pPr>
          </a:lstStyle>
          <a:p>
            <a:pPr>
              <a:defRPr/>
            </a:pPr>
            <a:r>
              <a:rPr lang="en-US" smtClean="0"/>
              <a:t>xxx</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xxx</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E0D30664-0DDC-2240-AF8D-4D70380CD922}"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xxx</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9C08C638-8E12-6649-84CD-C24144F495A4}"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xxx</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C9FC6E0F-AF3F-044F-A7EA-4B1C509CA69C}"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smtClean="0"/>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xxx</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E08A3B26-EF6F-0B4C-A445-07FD6625178C}" type="slidenum">
              <a:rPr lang="de-CH"/>
              <a:pPr>
                <a:defRPr/>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pPr>
              <a:defRPr/>
            </a:pPr>
            <a:r>
              <a:rPr lang="en-US" smtClean="0"/>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pPr>
              <a:defRPr/>
            </a:pPr>
            <a:r>
              <a:rPr lang="en-US" smtClean="0"/>
              <a:t>xxx</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pPr>
              <a:defRPr/>
            </a:pPr>
            <a:fld id="{3AAF5B4C-4798-7044-8FA4-F02A4D94BC9B}" type="slidenum">
              <a:rPr lang="de-CH"/>
              <a:pPr>
                <a:defRPr/>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3835" r:id="rId1"/>
    <p:sldLayoutId id="2147483831" r:id="rId2"/>
    <p:sldLayoutId id="2147483832" r:id="rId3"/>
    <p:sldLayoutId id="2147483833" r:id="rId4"/>
    <p:sldLayoutId id="2147483834" r:id="rId5"/>
  </p:sldLayoutIdLst>
  <p:hf hdr="0" ftr="0" dt="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pitchFamily="-65" charset="-128"/>
          <a:cs typeface="ＭＳ Ｐゴシック" pitchFamily="-65" charset="-128"/>
        </a:defRPr>
      </a:lvl1pPr>
      <a:lvl2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2pPr>
      <a:lvl3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3pPr>
      <a:lvl4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4pPr>
      <a:lvl5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5pPr>
      <a:lvl6pPr marL="457200" algn="l" rtl="0" fontAlgn="base">
        <a:lnSpc>
          <a:spcPct val="90000"/>
        </a:lnSpc>
        <a:spcBef>
          <a:spcPct val="0"/>
        </a:spcBef>
        <a:spcAft>
          <a:spcPct val="0"/>
        </a:spcAft>
        <a:defRPr sz="2800" b="1">
          <a:solidFill>
            <a:srgbClr val="0A017F"/>
          </a:solidFill>
          <a:latin typeface="Helvetica" pitchFamily="-65" charset="0"/>
        </a:defRPr>
      </a:lvl6pPr>
      <a:lvl7pPr marL="914400" algn="l" rtl="0" fontAlgn="base">
        <a:lnSpc>
          <a:spcPct val="90000"/>
        </a:lnSpc>
        <a:spcBef>
          <a:spcPct val="0"/>
        </a:spcBef>
        <a:spcAft>
          <a:spcPct val="0"/>
        </a:spcAft>
        <a:defRPr sz="2800" b="1">
          <a:solidFill>
            <a:srgbClr val="0A017F"/>
          </a:solidFill>
          <a:latin typeface="Helvetica" pitchFamily="-65" charset="0"/>
        </a:defRPr>
      </a:lvl7pPr>
      <a:lvl8pPr marL="1371600" algn="l" rtl="0" fontAlgn="base">
        <a:lnSpc>
          <a:spcPct val="90000"/>
        </a:lnSpc>
        <a:spcBef>
          <a:spcPct val="0"/>
        </a:spcBef>
        <a:spcAft>
          <a:spcPct val="0"/>
        </a:spcAft>
        <a:defRPr sz="2800" b="1">
          <a:solidFill>
            <a:srgbClr val="0A017F"/>
          </a:solidFill>
          <a:latin typeface="Helvetica" pitchFamily="-65" charset="0"/>
        </a:defRPr>
      </a:lvl8pPr>
      <a:lvl9pPr marL="1828800" algn="l" rtl="0" fontAlgn="base">
        <a:lnSpc>
          <a:spcPct val="90000"/>
        </a:lnSpc>
        <a:spcBef>
          <a:spcPct val="0"/>
        </a:spcBef>
        <a:spcAft>
          <a:spcPct val="0"/>
        </a:spcAft>
        <a:defRPr sz="2800" b="1">
          <a:solidFill>
            <a:srgbClr val="0A017F"/>
          </a:solidFill>
          <a:latin typeface="Helvetica" pitchFamily="-65"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charset="0"/>
        <a:buChar char="&gt;"/>
        <a:defRPr sz="2400">
          <a:solidFill>
            <a:srgbClr val="0A017F"/>
          </a:solidFill>
          <a:latin typeface="+mn-lt"/>
          <a:ea typeface="ＭＳ Ｐゴシック" pitchFamily="-65" charset="-128"/>
          <a:cs typeface="ＭＳ Ｐゴシック" pitchFamily="-65" charset="-128"/>
        </a:defRPr>
      </a:lvl1pPr>
      <a:lvl2pPr marL="838200" indent="-381000" algn="l" rtl="0" eaLnBrk="0" fontAlgn="base" hangingPunct="0">
        <a:lnSpc>
          <a:spcPct val="95000"/>
        </a:lnSpc>
        <a:spcBef>
          <a:spcPct val="20000"/>
        </a:spcBef>
        <a:spcAft>
          <a:spcPct val="0"/>
        </a:spcAft>
        <a:buFont typeface="Helvetica CE" charset="0"/>
        <a:buChar char="—"/>
        <a:defRPr sz="2000">
          <a:solidFill>
            <a:srgbClr val="0A017F"/>
          </a:solidFill>
          <a:latin typeface="+mn-lt"/>
          <a:ea typeface="ＭＳ Ｐゴシック" pitchFamily="-65" charset="-128"/>
        </a:defRPr>
      </a:lvl2pPr>
      <a:lvl3pPr marL="1295400" indent="-381000" algn="l" rtl="0" eaLnBrk="0" fontAlgn="base" hangingPunct="0">
        <a:lnSpc>
          <a:spcPct val="95000"/>
        </a:lnSpc>
        <a:spcBef>
          <a:spcPct val="20000"/>
        </a:spcBef>
        <a:spcAft>
          <a:spcPct val="0"/>
        </a:spcAft>
        <a:buSzPct val="85000"/>
        <a:buFont typeface="Helvetica CE" charset="0"/>
        <a:buChar char="–"/>
        <a:defRPr sz="2400">
          <a:solidFill>
            <a:schemeClr val="tx1"/>
          </a:solidFill>
          <a:latin typeface="+mn-lt"/>
          <a:ea typeface="ＭＳ Ｐゴシック" pitchFamily="-65" charset="-128"/>
        </a:defRPr>
      </a:lvl3pPr>
      <a:lvl4pPr marL="1714500" indent="-381000" algn="l" rtl="0" eaLnBrk="0" fontAlgn="base" hangingPunct="0">
        <a:lnSpc>
          <a:spcPct val="95000"/>
        </a:lnSpc>
        <a:spcBef>
          <a:spcPct val="20000"/>
        </a:spcBef>
        <a:spcAft>
          <a:spcPct val="0"/>
        </a:spcAft>
        <a:buSzPct val="85000"/>
        <a:buFont typeface="Helvetica CE" charset="0"/>
        <a:buChar char="–"/>
        <a:defRPr sz="2000">
          <a:solidFill>
            <a:srgbClr val="0A017F"/>
          </a:solidFill>
          <a:latin typeface="+mn-lt"/>
          <a:ea typeface="ＭＳ Ｐゴシック" pitchFamily="-65"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charset="0"/>
        <a:buChar char="–"/>
        <a:defRPr sz="2000">
          <a:solidFill>
            <a:srgbClr val="0A017F"/>
          </a:solidFill>
          <a:latin typeface="+mn-lt"/>
          <a:ea typeface="ＭＳ Ｐゴシック" pitchFamily="-65" charset="-128"/>
        </a:defRPr>
      </a:lvl5pPr>
      <a:lvl6pPr marL="27432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6pPr>
      <a:lvl7pPr marL="32004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7pPr>
      <a:lvl8pPr marL="36576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8pPr>
      <a:lvl9pPr marL="41148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9750" y="1654175"/>
            <a:ext cx="8299450" cy="1143000"/>
          </a:xfrm>
        </p:spPr>
        <p:txBody>
          <a:bodyPr/>
          <a:lstStyle/>
          <a:p>
            <a:pPr eaLnBrk="1" hangingPunct="1"/>
            <a:r>
              <a:rPr lang="en-US" dirty="0" smtClean="0">
                <a:ea typeface="ＭＳ Ｐゴシック" charset="-128"/>
                <a:cs typeface="ＭＳ Ｐゴシック" charset="-128"/>
              </a:rPr>
              <a:t>7. Optimization</a:t>
            </a:r>
          </a:p>
        </p:txBody>
      </p:sp>
      <p:sp>
        <p:nvSpPr>
          <p:cNvPr id="9219" name="Rectangle 3"/>
          <p:cNvSpPr>
            <a:spLocks noGrp="1" noChangeArrowheads="1"/>
          </p:cNvSpPr>
          <p:nvPr>
            <p:ph type="subTitle" idx="1"/>
          </p:nvPr>
        </p:nvSpPr>
        <p:spPr/>
        <p:txBody>
          <a:bodyPr/>
          <a:lstStyle/>
          <a:p>
            <a:pPr eaLnBrk="1" hangingPunct="1"/>
            <a:r>
              <a:rPr lang="en-US">
                <a:ea typeface="ＭＳ Ｐゴシック" charset="-128"/>
                <a:cs typeface="ＭＳ Ｐゴシック" charset="-128"/>
              </a:rPr>
              <a:t>Prof. O. </a:t>
            </a:r>
            <a:r>
              <a:rPr lang="en-US" smtClean="0">
                <a:ea typeface="ＭＳ Ｐゴシック" charset="-128"/>
                <a:cs typeface="ＭＳ Ｐゴシック" charset="-128"/>
              </a:rPr>
              <a:t>Nierstrasz</a:t>
            </a:r>
            <a:endParaRPr lang="en-US">
              <a:ea typeface="ＭＳ Ｐゴシック" charset="-128"/>
              <a:cs typeface="ＭＳ Ｐゴシック" charset="-128"/>
            </a:endParaRPr>
          </a:p>
        </p:txBody>
      </p:sp>
      <p:sp>
        <p:nvSpPr>
          <p:cNvPr id="9220" name="Rectangle 4"/>
          <p:cNvSpPr>
            <a:spLocks noChangeArrowheads="1"/>
          </p:cNvSpPr>
          <p:nvPr/>
        </p:nvSpPr>
        <p:spPr bwMode="auto">
          <a:xfrm>
            <a:off x="533400" y="5334000"/>
            <a:ext cx="2438400" cy="276999"/>
          </a:xfrm>
          <a:prstGeom prst="rect">
            <a:avLst/>
          </a:prstGeom>
          <a:solidFill>
            <a:schemeClr val="accent1"/>
          </a:solidFill>
          <a:ln w="9525">
            <a:solidFill>
              <a:schemeClr val="tx1"/>
            </a:solidFill>
            <a:miter lim="800000"/>
            <a:headEnd/>
            <a:tailEnd/>
          </a:ln>
        </p:spPr>
        <p:txBody>
          <a:bodyPr wrap="square">
            <a:prstTxWarp prst="textNoShape">
              <a:avLst/>
            </a:prstTxWarp>
            <a:spAutoFit/>
          </a:bodyPr>
          <a:lstStyle/>
          <a:p>
            <a:r>
              <a:rPr lang="en-US" sz="1200" dirty="0" smtClean="0"/>
              <a:t>Lecture notes by Marcus </a:t>
            </a:r>
            <a:r>
              <a:rPr lang="en-US" sz="1200" dirty="0" err="1" smtClean="0"/>
              <a:t>Denker</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3667" name="Picture 1"/>
          <p:cNvPicPr>
            <a:picLocks noChangeAspect="1" noChangeArrowheads="1"/>
          </p:cNvPicPr>
          <p:nvPr/>
        </p:nvPicPr>
        <p:blipFill>
          <a:blip r:embed="rId2"/>
          <a:srcRect/>
          <a:stretch>
            <a:fillRect/>
          </a:stretch>
        </p:blipFill>
        <p:spPr bwMode="auto">
          <a:xfrm>
            <a:off x="368300" y="1981200"/>
            <a:ext cx="8388350" cy="1016000"/>
          </a:xfrm>
          <a:prstGeom prst="rect">
            <a:avLst/>
          </a:prstGeom>
          <a:noFill/>
          <a:ln w="12700">
            <a:noFill/>
            <a:miter lim="800000"/>
            <a:headEnd/>
            <a:tailEnd/>
          </a:ln>
        </p:spPr>
      </p:pic>
      <p:grpSp>
        <p:nvGrpSpPr>
          <p:cNvPr id="113668" name="Group 2"/>
          <p:cNvGrpSpPr>
            <a:grpSpLocks/>
          </p:cNvGrpSpPr>
          <p:nvPr/>
        </p:nvGrpSpPr>
        <p:grpSpPr bwMode="auto">
          <a:xfrm>
            <a:off x="0" y="0"/>
            <a:ext cx="9144000" cy="1447800"/>
            <a:chOff x="0" y="0"/>
            <a:chExt cx="5760" cy="912"/>
          </a:xfrm>
        </p:grpSpPr>
        <p:sp>
          <p:nvSpPr>
            <p:cNvPr id="113676" name="Rectangle 3"/>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3677" name="Rectangle 4"/>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3669" name="Group 5"/>
          <p:cNvGrpSpPr>
            <a:grpSpLocks/>
          </p:cNvGrpSpPr>
          <p:nvPr/>
        </p:nvGrpSpPr>
        <p:grpSpPr bwMode="auto">
          <a:xfrm>
            <a:off x="0" y="1438275"/>
            <a:ext cx="9144000" cy="85725"/>
            <a:chOff x="0" y="0"/>
            <a:chExt cx="5760" cy="54"/>
          </a:xfrm>
        </p:grpSpPr>
        <p:sp>
          <p:nvSpPr>
            <p:cNvPr id="113674" name="Rectangle 6"/>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3675" name="Rectangle 7"/>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3670" name="Rectangle 8"/>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3671" name="Rectangle 9"/>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3672" name="Rectangle 10"/>
          <p:cNvSpPr>
            <a:spLocks noGrp="1" noChangeArrowheads="1"/>
          </p:cNvSpPr>
          <p:nvPr>
            <p:ph type="title"/>
          </p:nvPr>
        </p:nvSpPr>
        <p:spPr/>
        <p:txBody>
          <a:bodyPr/>
          <a:lstStyle/>
          <a:p>
            <a:pPr eaLnBrk="1" hangingPunct="1"/>
            <a:r>
              <a:rPr lang="en-US">
                <a:ea typeface="ＭＳ Ｐゴシック" charset="-128"/>
                <a:cs typeface="ＭＳ Ｐゴシック" charset="-128"/>
              </a:rPr>
              <a:t>Optimization on many levels</a:t>
            </a:r>
          </a:p>
        </p:txBody>
      </p:sp>
      <p:sp>
        <p:nvSpPr>
          <p:cNvPr id="113673" name="Rectangle 11"/>
          <p:cNvSpPr>
            <a:spLocks noGrp="1" noChangeArrowheads="1"/>
          </p:cNvSpPr>
          <p:nvPr>
            <p:ph type="body" idx="1"/>
          </p:nvPr>
        </p:nvSpPr>
        <p:spPr>
          <a:xfrm>
            <a:off x="549275" y="4078288"/>
            <a:ext cx="8077200" cy="1600200"/>
          </a:xfrm>
        </p:spPr>
        <p:txBody>
          <a:bodyPr/>
          <a:lstStyle/>
          <a:p>
            <a:pPr eaLnBrk="1" hangingPunct="1"/>
            <a:r>
              <a:rPr lang="en-US">
                <a:ea typeface="ＭＳ Ｐゴシック" charset="-128"/>
                <a:cs typeface="ＭＳ Ｐゴシック" charset="-128"/>
              </a:rPr>
              <a:t>Optimizations both in the optimizer and back-end</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10</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4691" name="Group 1"/>
          <p:cNvGrpSpPr>
            <a:grpSpLocks/>
          </p:cNvGrpSpPr>
          <p:nvPr/>
        </p:nvGrpSpPr>
        <p:grpSpPr bwMode="auto">
          <a:xfrm>
            <a:off x="0" y="0"/>
            <a:ext cx="9144000" cy="1447800"/>
            <a:chOff x="0" y="0"/>
            <a:chExt cx="5760" cy="912"/>
          </a:xfrm>
        </p:grpSpPr>
        <p:sp>
          <p:nvSpPr>
            <p:cNvPr id="11470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470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4692" name="Group 4"/>
          <p:cNvGrpSpPr>
            <a:grpSpLocks/>
          </p:cNvGrpSpPr>
          <p:nvPr/>
        </p:nvGrpSpPr>
        <p:grpSpPr bwMode="auto">
          <a:xfrm>
            <a:off x="0" y="1438275"/>
            <a:ext cx="9144000" cy="85725"/>
            <a:chOff x="0" y="0"/>
            <a:chExt cx="5760" cy="54"/>
          </a:xfrm>
        </p:grpSpPr>
        <p:sp>
          <p:nvSpPr>
            <p:cNvPr id="11469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469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469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469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469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14696"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14697" name="Rectangle 11"/>
          <p:cNvSpPr>
            <a:spLocks noGrp="1" noChangeArrowheads="1"/>
          </p:cNvSpPr>
          <p:nvPr>
            <p:ph type="body" idx="1"/>
          </p:nvPr>
        </p:nvSpPr>
        <p:spPr>
          <a:xfrm>
            <a:off x="539750" y="1517650"/>
            <a:ext cx="6070600" cy="4406900"/>
          </a:xfrm>
        </p:spPr>
        <p:txBody>
          <a:bodyPr/>
          <a:lstStyle/>
          <a:p>
            <a:pPr eaLnBrk="1" hangingPunct="1">
              <a:buClrTx/>
            </a:pPr>
            <a:r>
              <a:rPr lang="en-US" sz="2000">
                <a:ea typeface="ＭＳ Ｐゴシック" charset="-128"/>
                <a:cs typeface="ＭＳ Ｐゴシック" charset="-128"/>
              </a:rPr>
              <a:t>Introduction</a:t>
            </a:r>
            <a:endParaRPr lang="en-US" sz="2000">
              <a:ea typeface="ヒラギノ角ゴ ProN W6" charset="-128"/>
              <a:cs typeface="ヒラギノ角ゴ ProN W6" charset="-128"/>
            </a:endParaRPr>
          </a:p>
          <a:p>
            <a:pPr eaLnBrk="1" hangingPunct="1">
              <a:buClrTx/>
            </a:pPr>
            <a:r>
              <a:rPr lang="en-US" sz="2000" b="1">
                <a:ea typeface="ＭＳ Ｐゴシック" charset="-128"/>
                <a:cs typeface="ＭＳ Ｐゴシック" charset="-128"/>
              </a:rPr>
              <a:t>Optimizations in the Back-end</a:t>
            </a:r>
          </a:p>
          <a:p>
            <a:pPr eaLnBrk="1" hangingPunct="1">
              <a:buClrTx/>
            </a:pPr>
            <a:r>
              <a:rPr lang="en-US" sz="2000">
                <a:ea typeface="ＭＳ Ｐゴシック" charset="-128"/>
                <a:cs typeface="ＭＳ Ｐゴシック" charset="-128"/>
              </a:rPr>
              <a:t>The Optimizer</a:t>
            </a:r>
          </a:p>
          <a:p>
            <a:pPr eaLnBrk="1" hangingPunct="1">
              <a:buClrTx/>
            </a:pPr>
            <a:r>
              <a:rPr lang="en-US" sz="2000">
                <a:ea typeface="ＭＳ Ｐゴシック" charset="-128"/>
                <a:cs typeface="ＭＳ Ｐゴシック" charset="-128"/>
              </a:rPr>
              <a:t>SSA Optimizations</a:t>
            </a:r>
          </a:p>
          <a:p>
            <a:pPr eaLnBrk="1" hangingPunct="1">
              <a:buClrTx/>
            </a:pPr>
            <a:r>
              <a:rPr lang="en-US" sz="2000">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11</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5715" name="Group 1"/>
          <p:cNvGrpSpPr>
            <a:grpSpLocks/>
          </p:cNvGrpSpPr>
          <p:nvPr/>
        </p:nvGrpSpPr>
        <p:grpSpPr bwMode="auto">
          <a:xfrm>
            <a:off x="0" y="0"/>
            <a:ext cx="9144000" cy="1447800"/>
            <a:chOff x="0" y="0"/>
            <a:chExt cx="5760" cy="912"/>
          </a:xfrm>
        </p:grpSpPr>
        <p:sp>
          <p:nvSpPr>
            <p:cNvPr id="11572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572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5716" name="Group 4"/>
          <p:cNvGrpSpPr>
            <a:grpSpLocks/>
          </p:cNvGrpSpPr>
          <p:nvPr/>
        </p:nvGrpSpPr>
        <p:grpSpPr bwMode="auto">
          <a:xfrm>
            <a:off x="0" y="1438275"/>
            <a:ext cx="9144000" cy="85725"/>
            <a:chOff x="0" y="0"/>
            <a:chExt cx="5760" cy="54"/>
          </a:xfrm>
        </p:grpSpPr>
        <p:sp>
          <p:nvSpPr>
            <p:cNvPr id="11572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572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571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571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571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Optimizations in the Backend</a:t>
            </a:r>
          </a:p>
        </p:txBody>
      </p:sp>
      <p:sp>
        <p:nvSpPr>
          <p:cNvPr id="115720" name="Rectangle 10"/>
          <p:cNvSpPr>
            <a:spLocks noGrp="1" noChangeArrowheads="1"/>
          </p:cNvSpPr>
          <p:nvPr>
            <p:ph type="body" idx="1"/>
          </p:nvPr>
        </p:nvSpPr>
        <p:spPr>
          <a:xfrm>
            <a:off x="422275" y="3905250"/>
            <a:ext cx="8077200" cy="1612900"/>
          </a:xfrm>
        </p:spPr>
        <p:txBody>
          <a:bodyPr/>
          <a:lstStyle/>
          <a:p>
            <a:pPr eaLnBrk="1" hangingPunct="1"/>
            <a:r>
              <a:rPr lang="en-US">
                <a:ea typeface="ＭＳ Ｐゴシック" charset="-128"/>
                <a:cs typeface="ＭＳ Ｐゴシック" charset="-128"/>
              </a:rPr>
              <a:t>Register Allocation</a:t>
            </a:r>
          </a:p>
          <a:p>
            <a:pPr eaLnBrk="1" hangingPunct="1"/>
            <a:r>
              <a:rPr lang="en-US">
                <a:ea typeface="ＭＳ Ｐゴシック" charset="-128"/>
                <a:cs typeface="ＭＳ Ｐゴシック" charset="-128"/>
              </a:rPr>
              <a:t>Instruction Selection</a:t>
            </a:r>
          </a:p>
          <a:p>
            <a:pPr eaLnBrk="1" hangingPunct="1"/>
            <a:r>
              <a:rPr lang="en-US">
                <a:ea typeface="ＭＳ Ｐゴシック" charset="-128"/>
                <a:cs typeface="ＭＳ Ｐゴシック" charset="-128"/>
              </a:rPr>
              <a:t>Peep-hole Optimization</a:t>
            </a:r>
          </a:p>
        </p:txBody>
      </p:sp>
      <p:pic>
        <p:nvPicPr>
          <p:cNvPr id="115721" name="Picture 11"/>
          <p:cNvPicPr>
            <a:picLocks noChangeAspect="1" noChangeArrowheads="1"/>
          </p:cNvPicPr>
          <p:nvPr/>
        </p:nvPicPr>
        <p:blipFill>
          <a:blip r:embed="rId2"/>
          <a:srcRect/>
          <a:stretch>
            <a:fillRect/>
          </a:stretch>
        </p:blipFill>
        <p:spPr bwMode="auto">
          <a:xfrm>
            <a:off x="368300" y="2247900"/>
            <a:ext cx="8388350" cy="1016000"/>
          </a:xfrm>
          <a:prstGeom prst="rect">
            <a:avLst/>
          </a:prstGeom>
          <a:noFill/>
          <a:ln w="12700">
            <a:noFill/>
            <a:miter lim="800000"/>
            <a:headEnd/>
            <a:tailEnd/>
          </a:ln>
        </p:spPr>
      </p:pic>
      <p:sp>
        <p:nvSpPr>
          <p:cNvPr id="115722" name="Oval 12"/>
          <p:cNvSpPr>
            <a:spLocks/>
          </p:cNvSpPr>
          <p:nvPr/>
        </p:nvSpPr>
        <p:spPr bwMode="auto">
          <a:xfrm>
            <a:off x="5410200" y="2235200"/>
            <a:ext cx="2260600" cy="1320800"/>
          </a:xfrm>
          <a:prstGeom prst="ellipse">
            <a:avLst/>
          </a:prstGeom>
          <a:solidFill>
            <a:srgbClr val="D90B00">
              <a:alpha val="39999"/>
            </a:srgbClr>
          </a:solidFill>
          <a:ln w="12700">
            <a:solidFill>
              <a:schemeClr val="tx1">
                <a:alpha val="39999"/>
              </a:schemeClr>
            </a:solidFill>
            <a:round/>
            <a:headEnd/>
            <a:tailEnd/>
          </a:ln>
        </p:spPr>
        <p:txBody>
          <a:bodyPr lIns="0" tIns="0" rIns="0" bIns="0">
            <a:prstTxWarp prst="textNoShape">
              <a:avLst/>
            </a:prstTxWarp>
          </a:bodyPr>
          <a:lstStyle/>
          <a:p>
            <a:endParaRPr lang="de-DE"/>
          </a:p>
        </p:txBody>
      </p:sp>
      <p:sp>
        <p:nvSpPr>
          <p:cNvPr id="15" name="Slide Number Placeholder 14"/>
          <p:cNvSpPr>
            <a:spLocks noGrp="1"/>
          </p:cNvSpPr>
          <p:nvPr>
            <p:ph type="sldNum" sz="quarter" idx="12"/>
          </p:nvPr>
        </p:nvSpPr>
        <p:spPr/>
        <p:txBody>
          <a:bodyPr/>
          <a:lstStyle/>
          <a:p>
            <a:pPr>
              <a:defRPr/>
            </a:pPr>
            <a:fld id="{E0D30664-0DDC-2240-AF8D-4D70380CD922}" type="slidenum">
              <a:rPr lang="de-CH" smtClean="0"/>
              <a:pPr>
                <a:defRPr/>
              </a:pPr>
              <a:t>12</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6739" name="Group 1"/>
          <p:cNvGrpSpPr>
            <a:grpSpLocks/>
          </p:cNvGrpSpPr>
          <p:nvPr/>
        </p:nvGrpSpPr>
        <p:grpSpPr bwMode="auto">
          <a:xfrm>
            <a:off x="0" y="0"/>
            <a:ext cx="9144000" cy="1447800"/>
            <a:chOff x="0" y="0"/>
            <a:chExt cx="5760" cy="912"/>
          </a:xfrm>
        </p:grpSpPr>
        <p:sp>
          <p:nvSpPr>
            <p:cNvPr id="116747"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6748"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6740" name="Group 4"/>
          <p:cNvGrpSpPr>
            <a:grpSpLocks/>
          </p:cNvGrpSpPr>
          <p:nvPr/>
        </p:nvGrpSpPr>
        <p:grpSpPr bwMode="auto">
          <a:xfrm>
            <a:off x="0" y="1438275"/>
            <a:ext cx="9144000" cy="85725"/>
            <a:chOff x="0" y="0"/>
            <a:chExt cx="5760" cy="54"/>
          </a:xfrm>
        </p:grpSpPr>
        <p:sp>
          <p:nvSpPr>
            <p:cNvPr id="116745"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6746"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674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674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674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Register Allocation</a:t>
            </a:r>
          </a:p>
        </p:txBody>
      </p:sp>
      <p:sp>
        <p:nvSpPr>
          <p:cNvPr id="116744"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Processor has only finite amount of registers</a:t>
            </a:r>
          </a:p>
          <a:p>
            <a:pPr lvl="1" eaLnBrk="1" hangingPunct="1"/>
            <a:r>
              <a:rPr lang="en-US"/>
              <a:t>Can be very small (x86)</a:t>
            </a:r>
          </a:p>
          <a:p>
            <a:pPr lvl="1" eaLnBrk="1" hangingPunct="1"/>
            <a:endParaRPr lang="en-US"/>
          </a:p>
          <a:p>
            <a:pPr eaLnBrk="1" hangingPunct="1"/>
            <a:r>
              <a:rPr lang="en-US">
                <a:ea typeface="ＭＳ Ｐゴシック" charset="-128"/>
                <a:cs typeface="ＭＳ Ｐゴシック" charset="-128"/>
              </a:rPr>
              <a:t>Temporary variables</a:t>
            </a:r>
          </a:p>
          <a:p>
            <a:pPr lvl="1" eaLnBrk="1" hangingPunct="1"/>
            <a:r>
              <a:rPr lang="en-US"/>
              <a:t>non-overlapping temporaries can share one register</a:t>
            </a:r>
          </a:p>
          <a:p>
            <a:pPr eaLnBrk="1" hangingPunct="1"/>
            <a:r>
              <a:rPr lang="en-US">
                <a:ea typeface="ＭＳ Ｐゴシック" charset="-128"/>
                <a:cs typeface="ＭＳ Ｐゴシック" charset="-128"/>
              </a:rPr>
              <a:t>Passing arguments via registers</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Optimizing register allocation very important for good performance</a:t>
            </a:r>
          </a:p>
          <a:p>
            <a:pPr lvl="1" eaLnBrk="1" hangingPunct="1"/>
            <a:r>
              <a:rPr lang="en-US"/>
              <a:t>Especially on x86</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13</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7763" name="Group 1"/>
          <p:cNvGrpSpPr>
            <a:grpSpLocks/>
          </p:cNvGrpSpPr>
          <p:nvPr/>
        </p:nvGrpSpPr>
        <p:grpSpPr bwMode="auto">
          <a:xfrm>
            <a:off x="0" y="0"/>
            <a:ext cx="9144000" cy="1447800"/>
            <a:chOff x="0" y="0"/>
            <a:chExt cx="5760" cy="912"/>
          </a:xfrm>
        </p:grpSpPr>
        <p:sp>
          <p:nvSpPr>
            <p:cNvPr id="11777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777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7764" name="Group 4"/>
          <p:cNvGrpSpPr>
            <a:grpSpLocks/>
          </p:cNvGrpSpPr>
          <p:nvPr/>
        </p:nvGrpSpPr>
        <p:grpSpPr bwMode="auto">
          <a:xfrm>
            <a:off x="0" y="1438275"/>
            <a:ext cx="9144000" cy="85725"/>
            <a:chOff x="0" y="0"/>
            <a:chExt cx="5760" cy="54"/>
          </a:xfrm>
        </p:grpSpPr>
        <p:sp>
          <p:nvSpPr>
            <p:cNvPr id="11777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777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776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776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7767"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Instruction Selection</a:t>
            </a:r>
          </a:p>
        </p:txBody>
      </p:sp>
      <p:sp>
        <p:nvSpPr>
          <p:cNvPr id="117768" name="Rectangle 10"/>
          <p:cNvSpPr>
            <a:spLocks noGrp="1" noChangeArrowheads="1"/>
          </p:cNvSpPr>
          <p:nvPr>
            <p:ph type="body" idx="1"/>
          </p:nvPr>
        </p:nvSpPr>
        <p:spPr>
          <a:xfrm>
            <a:off x="536575" y="1517650"/>
            <a:ext cx="8077200" cy="2374900"/>
          </a:xfrm>
        </p:spPr>
        <p:txBody>
          <a:bodyPr/>
          <a:lstStyle/>
          <a:p>
            <a:pPr eaLnBrk="1" hangingPunct="1"/>
            <a:r>
              <a:rPr lang="en-US">
                <a:ea typeface="ＭＳ Ｐゴシック" charset="-128"/>
                <a:cs typeface="ＭＳ Ｐゴシック" charset="-128"/>
              </a:rPr>
              <a:t>For every expression, there are many ways to realize them for a processor</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Example: Multiplication*2 can be done by bit-shift</a:t>
            </a:r>
          </a:p>
        </p:txBody>
      </p:sp>
      <p:sp>
        <p:nvSpPr>
          <p:cNvPr id="117769" name="Rectangle 11"/>
          <p:cNvSpPr>
            <a:spLocks/>
          </p:cNvSpPr>
          <p:nvPr/>
        </p:nvSpPr>
        <p:spPr bwMode="auto">
          <a:xfrm>
            <a:off x="1193800" y="4394200"/>
            <a:ext cx="6151563" cy="469900"/>
          </a:xfrm>
          <a:prstGeom prst="rect">
            <a:avLst/>
          </a:prstGeom>
          <a:solidFill>
            <a:srgbClr val="F5F399"/>
          </a:solidFill>
          <a:ln w="12700">
            <a:noFill/>
            <a:miter lim="800000"/>
            <a:headEnd/>
            <a:tailEnd/>
          </a:ln>
        </p:spPr>
        <p:txBody>
          <a:bodyPr wrap="none" lIns="0" tIns="0" rIns="40639" bIns="0">
            <a:prstTxWarp prst="textNoShape">
              <a:avLst/>
            </a:prstTxWarp>
            <a:spAutoFit/>
          </a:bodyPr>
          <a:lstStyle/>
          <a:p>
            <a:pPr marL="39688"/>
            <a:r>
              <a:rPr lang="en-US" i="1" dirty="0">
                <a:ea typeface="Helvetica" charset="0"/>
                <a:cs typeface="Helvetica" charset="0"/>
              </a:rPr>
              <a:t>Instruction selection is a form of optimization</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14</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8787" name="Group 1"/>
          <p:cNvGrpSpPr>
            <a:grpSpLocks/>
          </p:cNvGrpSpPr>
          <p:nvPr/>
        </p:nvGrpSpPr>
        <p:grpSpPr bwMode="auto">
          <a:xfrm>
            <a:off x="0" y="0"/>
            <a:ext cx="9144000" cy="1447800"/>
            <a:chOff x="0" y="0"/>
            <a:chExt cx="5760" cy="912"/>
          </a:xfrm>
        </p:grpSpPr>
        <p:sp>
          <p:nvSpPr>
            <p:cNvPr id="11880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880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8788" name="Group 4"/>
          <p:cNvGrpSpPr>
            <a:grpSpLocks/>
          </p:cNvGrpSpPr>
          <p:nvPr/>
        </p:nvGrpSpPr>
        <p:grpSpPr bwMode="auto">
          <a:xfrm>
            <a:off x="0" y="1438275"/>
            <a:ext cx="9144000" cy="85725"/>
            <a:chOff x="0" y="0"/>
            <a:chExt cx="5760" cy="54"/>
          </a:xfrm>
        </p:grpSpPr>
        <p:sp>
          <p:nvSpPr>
            <p:cNvPr id="11880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880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878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879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879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Peephole Optimization</a:t>
            </a:r>
          </a:p>
        </p:txBody>
      </p:sp>
      <p:sp>
        <p:nvSpPr>
          <p:cNvPr id="118792" name="Rectangle 10"/>
          <p:cNvSpPr>
            <a:spLocks noGrp="1" noChangeArrowheads="1"/>
          </p:cNvSpPr>
          <p:nvPr>
            <p:ph type="body" idx="1"/>
          </p:nvPr>
        </p:nvSpPr>
        <p:spPr>
          <a:xfrm>
            <a:off x="536575" y="1517650"/>
            <a:ext cx="8077200" cy="2082800"/>
          </a:xfrm>
        </p:spPr>
        <p:txBody>
          <a:bodyPr/>
          <a:lstStyle/>
          <a:p>
            <a:pPr eaLnBrk="1" hangingPunct="1"/>
            <a:r>
              <a:rPr lang="en-US">
                <a:ea typeface="ＭＳ Ｐゴシック" charset="-128"/>
                <a:cs typeface="ＭＳ Ｐゴシック" charset="-128"/>
              </a:rPr>
              <a:t>Simple local optimization</a:t>
            </a:r>
          </a:p>
          <a:p>
            <a:pPr eaLnBrk="1" hangingPunct="1"/>
            <a:r>
              <a:rPr lang="en-US">
                <a:ea typeface="ＭＳ Ｐゴシック" charset="-128"/>
                <a:cs typeface="ＭＳ Ｐゴシック" charset="-128"/>
              </a:rPr>
              <a:t>Look at code “through a hole”</a:t>
            </a:r>
          </a:p>
          <a:p>
            <a:pPr lvl="1" eaLnBrk="1" hangingPunct="1"/>
            <a:r>
              <a:rPr lang="en-US"/>
              <a:t>replace sequences by known shorter ones</a:t>
            </a:r>
          </a:p>
          <a:p>
            <a:pPr lvl="1" eaLnBrk="1" hangingPunct="1"/>
            <a:r>
              <a:rPr lang="en-US"/>
              <a:t>table pre-computed</a:t>
            </a:r>
          </a:p>
        </p:txBody>
      </p:sp>
      <p:sp>
        <p:nvSpPr>
          <p:cNvPr id="118793" name="Rectangle 11"/>
          <p:cNvSpPr>
            <a:spLocks/>
          </p:cNvSpPr>
          <p:nvPr/>
        </p:nvSpPr>
        <p:spPr bwMode="auto">
          <a:xfrm>
            <a:off x="1574800" y="3657600"/>
            <a:ext cx="1998663" cy="7620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sz="2200">
                <a:latin typeface="Courier" charset="0"/>
                <a:ea typeface="Courier" charset="0"/>
                <a:cs typeface="Courier" charset="0"/>
                <a:sym typeface="Courier" charset="0"/>
              </a:rPr>
              <a:t>store R,a; </a:t>
            </a:r>
          </a:p>
          <a:p>
            <a:pPr marL="39688"/>
            <a:r>
              <a:rPr lang="en-US" sz="2200">
                <a:latin typeface="Courier" charset="0"/>
                <a:ea typeface="Courier" charset="0"/>
                <a:cs typeface="Courier" charset="0"/>
                <a:sym typeface="Courier" charset="0"/>
              </a:rPr>
              <a:t>load a,R</a:t>
            </a:r>
          </a:p>
        </p:txBody>
      </p:sp>
      <p:sp>
        <p:nvSpPr>
          <p:cNvPr id="118794" name="Rectangle 12"/>
          <p:cNvSpPr>
            <a:spLocks/>
          </p:cNvSpPr>
          <p:nvPr/>
        </p:nvSpPr>
        <p:spPr bwMode="auto">
          <a:xfrm>
            <a:off x="5789613" y="3797300"/>
            <a:ext cx="2000250" cy="4318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sz="2200">
                <a:latin typeface="Courier" charset="0"/>
                <a:ea typeface="Courier" charset="0"/>
                <a:cs typeface="Courier" charset="0"/>
                <a:sym typeface="Courier" charset="0"/>
              </a:rPr>
              <a:t>store R,a; </a:t>
            </a:r>
          </a:p>
        </p:txBody>
      </p:sp>
      <p:sp>
        <p:nvSpPr>
          <p:cNvPr id="118795" name="Rectangle 13"/>
          <p:cNvSpPr>
            <a:spLocks/>
          </p:cNvSpPr>
          <p:nvPr/>
        </p:nvSpPr>
        <p:spPr bwMode="auto">
          <a:xfrm>
            <a:off x="1765300" y="4737100"/>
            <a:ext cx="1800225"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imul 2,R;</a:t>
            </a:r>
          </a:p>
        </p:txBody>
      </p:sp>
      <p:sp>
        <p:nvSpPr>
          <p:cNvPr id="118796" name="AutoShape 14"/>
          <p:cNvSpPr>
            <a:spLocks/>
          </p:cNvSpPr>
          <p:nvPr/>
        </p:nvSpPr>
        <p:spPr bwMode="auto">
          <a:xfrm>
            <a:off x="4038600" y="3848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18797" name="AutoShape 15"/>
          <p:cNvSpPr>
            <a:spLocks/>
          </p:cNvSpPr>
          <p:nvPr/>
        </p:nvSpPr>
        <p:spPr bwMode="auto">
          <a:xfrm>
            <a:off x="4038600" y="47879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18798" name="Rectangle 16"/>
          <p:cNvSpPr>
            <a:spLocks/>
          </p:cNvSpPr>
          <p:nvPr/>
        </p:nvSpPr>
        <p:spPr bwMode="auto">
          <a:xfrm>
            <a:off x="5764213" y="4737100"/>
            <a:ext cx="1703300" cy="369332"/>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dirty="0" err="1" smtClean="0">
                <a:latin typeface="Courier" charset="0"/>
                <a:ea typeface="Courier" charset="0"/>
                <a:cs typeface="Courier" charset="0"/>
                <a:sym typeface="Courier" charset="0"/>
              </a:rPr>
              <a:t>a</a:t>
            </a:r>
            <a:r>
              <a:rPr lang="en-US" dirty="0" err="1" smtClean="0">
                <a:latin typeface="Courier" charset="0"/>
                <a:ea typeface="Courier" charset="0"/>
                <a:cs typeface="Courier" charset="0"/>
                <a:sym typeface="Courier" charset="0"/>
              </a:rPr>
              <a:t>shl</a:t>
            </a:r>
            <a:r>
              <a:rPr lang="en-US" dirty="0" smtClean="0">
                <a:latin typeface="Courier" charset="0"/>
                <a:ea typeface="Courier" charset="0"/>
                <a:cs typeface="Courier" charset="0"/>
                <a:sym typeface="Courier" charset="0"/>
              </a:rPr>
              <a:t> 1,</a:t>
            </a:r>
            <a:r>
              <a:rPr lang="en-US" dirty="0">
                <a:latin typeface="Courier" charset="0"/>
                <a:ea typeface="Courier" charset="0"/>
                <a:cs typeface="Courier" charset="0"/>
                <a:sym typeface="Courier" charset="0"/>
              </a:rPr>
              <a:t>R;</a:t>
            </a:r>
          </a:p>
        </p:txBody>
      </p:sp>
      <p:sp>
        <p:nvSpPr>
          <p:cNvPr id="118799" name="Rectangle 17"/>
          <p:cNvSpPr>
            <a:spLocks/>
          </p:cNvSpPr>
          <p:nvPr/>
        </p:nvSpPr>
        <p:spPr bwMode="auto">
          <a:xfrm>
            <a:off x="914400" y="5791200"/>
            <a:ext cx="6880225" cy="4699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i="1">
                <a:ea typeface="Helvetica" charset="0"/>
                <a:cs typeface="Helvetica" charset="0"/>
              </a:rPr>
              <a:t>Important when using simple instruction selection!</a:t>
            </a:r>
          </a:p>
        </p:txBody>
      </p:sp>
      <p:sp>
        <p:nvSpPr>
          <p:cNvPr id="20" name="Slide Number Placeholder 19"/>
          <p:cNvSpPr>
            <a:spLocks noGrp="1"/>
          </p:cNvSpPr>
          <p:nvPr>
            <p:ph type="sldNum" sz="quarter" idx="12"/>
          </p:nvPr>
        </p:nvSpPr>
        <p:spPr/>
        <p:txBody>
          <a:bodyPr/>
          <a:lstStyle/>
          <a:p>
            <a:pPr>
              <a:defRPr/>
            </a:pPr>
            <a:fld id="{E0D30664-0DDC-2240-AF8D-4D70380CD922}" type="slidenum">
              <a:rPr lang="de-CH" smtClean="0"/>
              <a:pPr>
                <a:defRPr/>
              </a:pPr>
              <a:t>15</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0835" name="Group 1"/>
          <p:cNvGrpSpPr>
            <a:grpSpLocks/>
          </p:cNvGrpSpPr>
          <p:nvPr/>
        </p:nvGrpSpPr>
        <p:grpSpPr bwMode="auto">
          <a:xfrm>
            <a:off x="0" y="0"/>
            <a:ext cx="9144000" cy="1447800"/>
            <a:chOff x="0" y="0"/>
            <a:chExt cx="5760" cy="912"/>
          </a:xfrm>
        </p:grpSpPr>
        <p:sp>
          <p:nvSpPr>
            <p:cNvPr id="12084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084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0836" name="Group 4"/>
          <p:cNvGrpSpPr>
            <a:grpSpLocks/>
          </p:cNvGrpSpPr>
          <p:nvPr/>
        </p:nvGrpSpPr>
        <p:grpSpPr bwMode="auto">
          <a:xfrm>
            <a:off x="0" y="1438275"/>
            <a:ext cx="9144000" cy="85725"/>
            <a:chOff x="0" y="0"/>
            <a:chExt cx="5760" cy="54"/>
          </a:xfrm>
        </p:grpSpPr>
        <p:sp>
          <p:nvSpPr>
            <p:cNvPr id="12084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084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083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083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083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Optimization on many levels</a:t>
            </a:r>
          </a:p>
        </p:txBody>
      </p:sp>
      <p:sp>
        <p:nvSpPr>
          <p:cNvPr id="120840" name="Rectangle 10"/>
          <p:cNvSpPr>
            <a:spLocks/>
          </p:cNvSpPr>
          <p:nvPr/>
        </p:nvSpPr>
        <p:spPr bwMode="auto">
          <a:xfrm>
            <a:off x="1447800" y="4457700"/>
            <a:ext cx="6248400" cy="369332"/>
          </a:xfrm>
          <a:prstGeom prst="rect">
            <a:avLst/>
          </a:prstGeom>
          <a:solidFill>
            <a:srgbClr val="F5F399"/>
          </a:solidFill>
          <a:ln w="12700">
            <a:noFill/>
            <a:miter lim="800000"/>
            <a:headEnd/>
            <a:tailEnd/>
          </a:ln>
        </p:spPr>
        <p:txBody>
          <a:bodyPr wrap="square" lIns="0" tIns="0" rIns="40639" bIns="0">
            <a:prstTxWarp prst="textNoShape">
              <a:avLst/>
            </a:prstTxWarp>
            <a:spAutoFit/>
          </a:bodyPr>
          <a:lstStyle/>
          <a:p>
            <a:pPr marL="39688" algn="ctr"/>
            <a:r>
              <a:rPr lang="en-US" i="1" dirty="0" smtClean="0">
                <a:ea typeface="Helvetica" charset="0"/>
                <a:cs typeface="Helvetica" charset="0"/>
              </a:rPr>
              <a:t>Most optimization is done </a:t>
            </a:r>
            <a:r>
              <a:rPr lang="en-US" i="1" dirty="0">
                <a:ea typeface="Helvetica" charset="0"/>
                <a:cs typeface="Helvetica" charset="0"/>
              </a:rPr>
              <a:t>in a special </a:t>
            </a:r>
            <a:r>
              <a:rPr lang="en-US" i="1" dirty="0" smtClean="0">
                <a:ea typeface="Helvetica" charset="0"/>
                <a:cs typeface="Helvetica" charset="0"/>
              </a:rPr>
              <a:t>phase</a:t>
            </a:r>
          </a:p>
        </p:txBody>
      </p:sp>
      <p:pic>
        <p:nvPicPr>
          <p:cNvPr id="120841" name="Picture 11"/>
          <p:cNvPicPr>
            <a:picLocks noChangeAspect="1" noChangeArrowheads="1"/>
          </p:cNvPicPr>
          <p:nvPr/>
        </p:nvPicPr>
        <p:blipFill>
          <a:blip r:embed="rId3"/>
          <a:srcRect/>
          <a:stretch>
            <a:fillRect/>
          </a:stretch>
        </p:blipFill>
        <p:spPr bwMode="auto">
          <a:xfrm>
            <a:off x="368300" y="2362200"/>
            <a:ext cx="8388350" cy="1016000"/>
          </a:xfrm>
          <a:prstGeom prst="rect">
            <a:avLst/>
          </a:prstGeom>
          <a:noFill/>
          <a:ln w="12700">
            <a:noFill/>
            <a:miter lim="800000"/>
            <a:headEnd/>
            <a:tailEnd/>
          </a:ln>
        </p:spPr>
      </p:pic>
      <p:sp>
        <p:nvSpPr>
          <p:cNvPr id="120842" name="Oval 12"/>
          <p:cNvSpPr>
            <a:spLocks/>
          </p:cNvSpPr>
          <p:nvPr/>
        </p:nvSpPr>
        <p:spPr bwMode="auto">
          <a:xfrm>
            <a:off x="2806700" y="2095500"/>
            <a:ext cx="3327400" cy="1638300"/>
          </a:xfrm>
          <a:prstGeom prst="ellipse">
            <a:avLst/>
          </a:prstGeom>
          <a:solidFill>
            <a:srgbClr val="D90B00">
              <a:alpha val="39999"/>
            </a:srgbClr>
          </a:solidFill>
          <a:ln w="12700">
            <a:solidFill>
              <a:schemeClr val="tx1">
                <a:alpha val="39999"/>
              </a:schemeClr>
            </a:solidFill>
            <a:round/>
            <a:headEnd/>
            <a:tailEnd/>
          </a:ln>
        </p:spPr>
        <p:txBody>
          <a:bodyPr lIns="0" tIns="0" rIns="0" bIns="0">
            <a:prstTxWarp prst="textNoShape">
              <a:avLst/>
            </a:prstTxWarp>
          </a:bodyPr>
          <a:lstStyle/>
          <a:p>
            <a:endParaRPr lang="de-DE"/>
          </a:p>
        </p:txBody>
      </p:sp>
      <p:sp>
        <p:nvSpPr>
          <p:cNvPr id="15" name="Slide Number Placeholder 14"/>
          <p:cNvSpPr>
            <a:spLocks noGrp="1"/>
          </p:cNvSpPr>
          <p:nvPr>
            <p:ph type="sldNum" sz="quarter" idx="12"/>
          </p:nvPr>
        </p:nvSpPr>
        <p:spPr/>
        <p:txBody>
          <a:bodyPr/>
          <a:lstStyle/>
          <a:p>
            <a:pPr>
              <a:defRPr/>
            </a:pPr>
            <a:fld id="{E0D30664-0DDC-2240-AF8D-4D70380CD922}" type="slidenum">
              <a:rPr lang="de-CH" smtClean="0"/>
              <a:pPr>
                <a:defRPr/>
              </a:pPr>
              <a:t>16</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2883" name="Group 1"/>
          <p:cNvGrpSpPr>
            <a:grpSpLocks/>
          </p:cNvGrpSpPr>
          <p:nvPr/>
        </p:nvGrpSpPr>
        <p:grpSpPr bwMode="auto">
          <a:xfrm>
            <a:off x="0" y="0"/>
            <a:ext cx="9144000" cy="1447800"/>
            <a:chOff x="0" y="0"/>
            <a:chExt cx="5760" cy="912"/>
          </a:xfrm>
        </p:grpSpPr>
        <p:sp>
          <p:nvSpPr>
            <p:cNvPr id="12289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289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2884" name="Group 4"/>
          <p:cNvGrpSpPr>
            <a:grpSpLocks/>
          </p:cNvGrpSpPr>
          <p:nvPr/>
        </p:nvGrpSpPr>
        <p:grpSpPr bwMode="auto">
          <a:xfrm>
            <a:off x="0" y="1438275"/>
            <a:ext cx="9144000" cy="85725"/>
            <a:chOff x="0" y="0"/>
            <a:chExt cx="5760" cy="54"/>
          </a:xfrm>
        </p:grpSpPr>
        <p:sp>
          <p:nvSpPr>
            <p:cNvPr id="12289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289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288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288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2887"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22888"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22889" name="Rectangle 11"/>
          <p:cNvSpPr>
            <a:spLocks noGrp="1" noChangeArrowheads="1"/>
          </p:cNvSpPr>
          <p:nvPr>
            <p:ph type="body" idx="1"/>
          </p:nvPr>
        </p:nvSpPr>
        <p:spPr>
          <a:xfrm>
            <a:off x="539750" y="1517650"/>
            <a:ext cx="6070600" cy="4406900"/>
          </a:xfrm>
        </p:spPr>
        <p:txBody>
          <a:bodyPr/>
          <a:lstStyle/>
          <a:p>
            <a:pPr eaLnBrk="1" hangingPunct="1">
              <a:buClrTx/>
            </a:pPr>
            <a:r>
              <a:rPr lang="en-US" sz="2000">
                <a:ea typeface="ＭＳ Ｐゴシック" charset="-128"/>
                <a:cs typeface="ＭＳ Ｐゴシック" charset="-128"/>
              </a:rPr>
              <a:t>Introduction</a:t>
            </a:r>
            <a:endParaRPr lang="en-US" sz="2000">
              <a:ea typeface="ヒラギノ角ゴ ProN W6" charset="-128"/>
              <a:cs typeface="ヒラギノ角ゴ ProN W6" charset="-128"/>
            </a:endParaRPr>
          </a:p>
          <a:p>
            <a:pPr eaLnBrk="1" hangingPunct="1">
              <a:buClrTx/>
            </a:pPr>
            <a:r>
              <a:rPr lang="en-US" sz="2000">
                <a:ea typeface="ＭＳ Ｐゴシック" charset="-128"/>
                <a:cs typeface="ＭＳ Ｐゴシック" charset="-128"/>
              </a:rPr>
              <a:t>Optimizations in the Back-end</a:t>
            </a:r>
          </a:p>
          <a:p>
            <a:pPr eaLnBrk="1" hangingPunct="1">
              <a:buClrTx/>
            </a:pPr>
            <a:r>
              <a:rPr lang="en-US" sz="2000" b="1">
                <a:ea typeface="ＭＳ Ｐゴシック" charset="-128"/>
                <a:cs typeface="ＭＳ Ｐゴシック" charset="-128"/>
              </a:rPr>
              <a:t>The Optimizer</a:t>
            </a:r>
          </a:p>
          <a:p>
            <a:pPr eaLnBrk="1" hangingPunct="1">
              <a:buClrTx/>
            </a:pPr>
            <a:r>
              <a:rPr lang="en-US" sz="2000">
                <a:ea typeface="ＭＳ Ｐゴシック" charset="-128"/>
                <a:cs typeface="ＭＳ Ｐゴシック" charset="-128"/>
              </a:rPr>
              <a:t>SSA Optimizations</a:t>
            </a:r>
          </a:p>
          <a:p>
            <a:pPr eaLnBrk="1" hangingPunct="1">
              <a:buClrTx/>
            </a:pPr>
            <a:r>
              <a:rPr lang="en-US" sz="2000">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17</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3907" name="Group 1"/>
          <p:cNvGrpSpPr>
            <a:grpSpLocks/>
          </p:cNvGrpSpPr>
          <p:nvPr/>
        </p:nvGrpSpPr>
        <p:grpSpPr bwMode="auto">
          <a:xfrm>
            <a:off x="0" y="0"/>
            <a:ext cx="9144000" cy="1447800"/>
            <a:chOff x="0" y="0"/>
            <a:chExt cx="5760" cy="912"/>
          </a:xfrm>
        </p:grpSpPr>
        <p:sp>
          <p:nvSpPr>
            <p:cNvPr id="12391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391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3908" name="Group 4"/>
          <p:cNvGrpSpPr>
            <a:grpSpLocks/>
          </p:cNvGrpSpPr>
          <p:nvPr/>
        </p:nvGrpSpPr>
        <p:grpSpPr bwMode="auto">
          <a:xfrm>
            <a:off x="0" y="1438275"/>
            <a:ext cx="9144000" cy="85725"/>
            <a:chOff x="0" y="0"/>
            <a:chExt cx="5760" cy="54"/>
          </a:xfrm>
        </p:grpSpPr>
        <p:sp>
          <p:nvSpPr>
            <p:cNvPr id="12391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391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390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391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391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Examples for Optimizations</a:t>
            </a:r>
          </a:p>
        </p:txBody>
      </p:sp>
      <p:sp>
        <p:nvSpPr>
          <p:cNvPr id="123912"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Constant Folding / Propagation</a:t>
            </a:r>
          </a:p>
          <a:p>
            <a:pPr eaLnBrk="1" hangingPunct="1"/>
            <a:r>
              <a:rPr lang="en-US">
                <a:ea typeface="ＭＳ Ｐゴシック" charset="-128"/>
                <a:cs typeface="ＭＳ Ｐゴシック" charset="-128"/>
              </a:rPr>
              <a:t>Copy Propagation</a:t>
            </a:r>
          </a:p>
          <a:p>
            <a:pPr eaLnBrk="1" hangingPunct="1"/>
            <a:r>
              <a:rPr lang="en-US">
                <a:ea typeface="ＭＳ Ｐゴシック" charset="-128"/>
                <a:cs typeface="ＭＳ Ｐゴシック" charset="-128"/>
              </a:rPr>
              <a:t>Algebraic Simplifications</a:t>
            </a:r>
          </a:p>
          <a:p>
            <a:pPr eaLnBrk="1" hangingPunct="1"/>
            <a:r>
              <a:rPr lang="en-US">
                <a:ea typeface="ＭＳ Ｐゴシック" charset="-128"/>
                <a:cs typeface="ＭＳ Ｐゴシック" charset="-128"/>
              </a:rPr>
              <a:t>Strength Reduction</a:t>
            </a:r>
          </a:p>
          <a:p>
            <a:pPr eaLnBrk="1" hangingPunct="1"/>
            <a:r>
              <a:rPr lang="en-US">
                <a:ea typeface="ＭＳ Ｐゴシック" charset="-128"/>
                <a:cs typeface="ＭＳ Ｐゴシック" charset="-128"/>
              </a:rPr>
              <a:t>Dead Code Elimination</a:t>
            </a:r>
          </a:p>
          <a:p>
            <a:pPr lvl="1" eaLnBrk="1" hangingPunct="1"/>
            <a:r>
              <a:rPr lang="en-US"/>
              <a:t>Structure Simplifications</a:t>
            </a:r>
          </a:p>
          <a:p>
            <a:pPr eaLnBrk="1" hangingPunct="1"/>
            <a:r>
              <a:rPr lang="en-US">
                <a:ea typeface="ＭＳ Ｐゴシック" charset="-128"/>
                <a:cs typeface="ＭＳ Ｐゴシック" charset="-128"/>
              </a:rPr>
              <a:t>Loop Optimizations</a:t>
            </a:r>
          </a:p>
          <a:p>
            <a:pPr eaLnBrk="1" hangingPunct="1"/>
            <a:r>
              <a:rPr lang="en-US">
                <a:ea typeface="ＭＳ Ｐゴシック" charset="-128"/>
                <a:cs typeface="ＭＳ Ｐゴシック" charset="-128"/>
              </a:rPr>
              <a:t>Partial Redundancy Elimination</a:t>
            </a:r>
          </a:p>
          <a:p>
            <a:pPr eaLnBrk="1" hangingPunct="1"/>
            <a:r>
              <a:rPr lang="en-US">
                <a:ea typeface="ＭＳ Ｐゴシック" charset="-128"/>
                <a:cs typeface="ＭＳ Ｐゴシック" charset="-128"/>
              </a:rPr>
              <a:t>Code Inlining</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18</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4931" name="Group 1"/>
          <p:cNvGrpSpPr>
            <a:grpSpLocks/>
          </p:cNvGrpSpPr>
          <p:nvPr/>
        </p:nvGrpSpPr>
        <p:grpSpPr bwMode="auto">
          <a:xfrm>
            <a:off x="0" y="0"/>
            <a:ext cx="9144000" cy="1447800"/>
            <a:chOff x="0" y="0"/>
            <a:chExt cx="5760" cy="912"/>
          </a:xfrm>
        </p:grpSpPr>
        <p:sp>
          <p:nvSpPr>
            <p:cNvPr id="124946"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4947"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4932" name="Group 4"/>
          <p:cNvGrpSpPr>
            <a:grpSpLocks/>
          </p:cNvGrpSpPr>
          <p:nvPr/>
        </p:nvGrpSpPr>
        <p:grpSpPr bwMode="auto">
          <a:xfrm>
            <a:off x="0" y="1438275"/>
            <a:ext cx="9144000" cy="85725"/>
            <a:chOff x="0" y="0"/>
            <a:chExt cx="5760" cy="54"/>
          </a:xfrm>
        </p:grpSpPr>
        <p:sp>
          <p:nvSpPr>
            <p:cNvPr id="124944"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4945"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493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493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493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Constant Folding</a:t>
            </a:r>
          </a:p>
        </p:txBody>
      </p:sp>
      <p:sp>
        <p:nvSpPr>
          <p:cNvPr id="124936" name="Rectangle 10"/>
          <p:cNvSpPr>
            <a:spLocks noGrp="1" noChangeArrowheads="1"/>
          </p:cNvSpPr>
          <p:nvPr>
            <p:ph type="body" idx="1"/>
          </p:nvPr>
        </p:nvSpPr>
        <p:spPr>
          <a:xfrm>
            <a:off x="536575" y="1517650"/>
            <a:ext cx="8077200" cy="1485900"/>
          </a:xfrm>
        </p:spPr>
        <p:txBody>
          <a:bodyPr/>
          <a:lstStyle/>
          <a:p>
            <a:pPr eaLnBrk="1" hangingPunct="1"/>
            <a:r>
              <a:rPr lang="en-US">
                <a:ea typeface="ＭＳ Ｐゴシック" charset="-128"/>
                <a:cs typeface="ＭＳ Ｐゴシック" charset="-128"/>
              </a:rPr>
              <a:t>Evaluate constant expressions at compile time</a:t>
            </a:r>
          </a:p>
          <a:p>
            <a:pPr eaLnBrk="1" hangingPunct="1"/>
            <a:r>
              <a:rPr lang="en-US">
                <a:ea typeface="ＭＳ Ｐゴシック" charset="-128"/>
                <a:cs typeface="ＭＳ Ｐゴシック" charset="-128"/>
              </a:rPr>
              <a:t>Only possible when side-effect freeness guaranteed</a:t>
            </a:r>
          </a:p>
        </p:txBody>
      </p:sp>
      <p:sp>
        <p:nvSpPr>
          <p:cNvPr id="124937" name="Rectangle 11"/>
          <p:cNvSpPr>
            <a:spLocks/>
          </p:cNvSpPr>
          <p:nvPr/>
        </p:nvSpPr>
        <p:spPr bwMode="auto">
          <a:xfrm>
            <a:off x="2019300" y="3340100"/>
            <a:ext cx="1800225"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c:= 1 + 3</a:t>
            </a:r>
          </a:p>
        </p:txBody>
      </p:sp>
      <p:sp>
        <p:nvSpPr>
          <p:cNvPr id="124938" name="Rectangle 12"/>
          <p:cNvSpPr>
            <a:spLocks/>
          </p:cNvSpPr>
          <p:nvPr/>
        </p:nvSpPr>
        <p:spPr bwMode="auto">
          <a:xfrm>
            <a:off x="6043613" y="3340100"/>
            <a:ext cx="1069975"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c:= 4</a:t>
            </a:r>
          </a:p>
        </p:txBody>
      </p:sp>
      <p:sp>
        <p:nvSpPr>
          <p:cNvPr id="124939" name="Rectangle 13"/>
          <p:cNvSpPr>
            <a:spLocks/>
          </p:cNvSpPr>
          <p:nvPr/>
        </p:nvSpPr>
        <p:spPr bwMode="auto">
          <a:xfrm>
            <a:off x="2019300" y="4279900"/>
            <a:ext cx="1617663"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true not</a:t>
            </a:r>
          </a:p>
        </p:txBody>
      </p:sp>
      <p:sp>
        <p:nvSpPr>
          <p:cNvPr id="124940" name="AutoShape 14"/>
          <p:cNvSpPr>
            <a:spLocks/>
          </p:cNvSpPr>
          <p:nvPr/>
        </p:nvSpPr>
        <p:spPr bwMode="auto">
          <a:xfrm>
            <a:off x="4292600" y="33909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24941" name="AutoShape 15"/>
          <p:cNvSpPr>
            <a:spLocks/>
          </p:cNvSpPr>
          <p:nvPr/>
        </p:nvSpPr>
        <p:spPr bwMode="auto">
          <a:xfrm>
            <a:off x="4292600" y="43307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24942" name="Rectangle 16"/>
          <p:cNvSpPr>
            <a:spLocks/>
          </p:cNvSpPr>
          <p:nvPr/>
        </p:nvSpPr>
        <p:spPr bwMode="auto">
          <a:xfrm>
            <a:off x="6018213" y="4279900"/>
            <a:ext cx="1069975"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false</a:t>
            </a:r>
          </a:p>
        </p:txBody>
      </p:sp>
      <p:sp>
        <p:nvSpPr>
          <p:cNvPr id="124943" name="Rectangle 17"/>
          <p:cNvSpPr>
            <a:spLocks/>
          </p:cNvSpPr>
          <p:nvPr/>
        </p:nvSpPr>
        <p:spPr bwMode="auto">
          <a:xfrm>
            <a:off x="990600" y="5562600"/>
            <a:ext cx="7315200" cy="738188"/>
          </a:xfrm>
          <a:prstGeom prst="rect">
            <a:avLst/>
          </a:prstGeom>
          <a:noFill/>
          <a:ln w="12700">
            <a:noFill/>
            <a:miter lim="800000"/>
            <a:headEnd/>
            <a:tailEnd/>
          </a:ln>
        </p:spPr>
        <p:txBody>
          <a:bodyPr lIns="0" tIns="0" rIns="40639" bIns="0">
            <a:prstTxWarp prst="textNoShape">
              <a:avLst/>
            </a:prstTxWarp>
            <a:spAutoFit/>
          </a:bodyPr>
          <a:lstStyle/>
          <a:p>
            <a:pPr marL="39688"/>
            <a:r>
              <a:rPr lang="en-US">
                <a:ea typeface="Helvetica" charset="0"/>
                <a:cs typeface="Helvetica" charset="0"/>
              </a:rPr>
              <a:t>Caveat: Floats — implementation could be different between machines!  </a:t>
            </a:r>
          </a:p>
        </p:txBody>
      </p:sp>
      <p:sp>
        <p:nvSpPr>
          <p:cNvPr id="20" name="Slide Number Placeholder 19"/>
          <p:cNvSpPr>
            <a:spLocks noGrp="1"/>
          </p:cNvSpPr>
          <p:nvPr>
            <p:ph type="sldNum" sz="quarter" idx="12"/>
          </p:nvPr>
        </p:nvSpPr>
        <p:spPr/>
        <p:txBody>
          <a:bodyPr/>
          <a:lstStyle/>
          <a:p>
            <a:pPr>
              <a:defRPr/>
            </a:pPr>
            <a:fld id="{E0D30664-0DDC-2240-AF8D-4D70380CD922}" type="slidenum">
              <a:rPr lang="de-CH" smtClean="0"/>
              <a:pPr>
                <a:defRPr/>
              </a:pPr>
              <a:t>19</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3427" name="Group 1"/>
          <p:cNvGrpSpPr>
            <a:grpSpLocks/>
          </p:cNvGrpSpPr>
          <p:nvPr/>
        </p:nvGrpSpPr>
        <p:grpSpPr bwMode="auto">
          <a:xfrm>
            <a:off x="0" y="0"/>
            <a:ext cx="9144000" cy="1447800"/>
            <a:chOff x="0" y="0"/>
            <a:chExt cx="5760" cy="912"/>
          </a:xfrm>
        </p:grpSpPr>
        <p:sp>
          <p:nvSpPr>
            <p:cNvPr id="103436"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03437"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03428" name="Group 4"/>
          <p:cNvGrpSpPr>
            <a:grpSpLocks/>
          </p:cNvGrpSpPr>
          <p:nvPr/>
        </p:nvGrpSpPr>
        <p:grpSpPr bwMode="auto">
          <a:xfrm>
            <a:off x="0" y="1438275"/>
            <a:ext cx="9144000" cy="85725"/>
            <a:chOff x="0" y="0"/>
            <a:chExt cx="5760" cy="54"/>
          </a:xfrm>
        </p:grpSpPr>
        <p:sp>
          <p:nvSpPr>
            <p:cNvPr id="103434"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03435"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0342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dirty="0">
                <a:solidFill>
                  <a:srgbClr val="A7A7A7"/>
                </a:solidFill>
                <a:ea typeface="Helvetica" charset="0"/>
                <a:cs typeface="Helvetica" charset="0"/>
              </a:rPr>
              <a:t>© Marcus </a:t>
            </a:r>
            <a:r>
              <a:rPr lang="en-US" sz="1200" dirty="0" err="1">
                <a:solidFill>
                  <a:srgbClr val="A7A7A7"/>
                </a:solidFill>
                <a:ea typeface="Helvetica" charset="0"/>
                <a:cs typeface="Helvetica" charset="0"/>
              </a:rPr>
              <a:t>Denker</a:t>
            </a:r>
            <a:endParaRPr lang="en-US" sz="1200" dirty="0">
              <a:solidFill>
                <a:srgbClr val="A7A7A7"/>
              </a:solidFill>
              <a:ea typeface="Helvetica" charset="0"/>
              <a:cs typeface="Helvetica" charset="0"/>
            </a:endParaRPr>
          </a:p>
        </p:txBody>
      </p:sp>
      <p:sp>
        <p:nvSpPr>
          <p:cNvPr id="10343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0343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03432"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03433" name="Rectangle 11"/>
          <p:cNvSpPr>
            <a:spLocks noGrp="1" noChangeArrowheads="1"/>
          </p:cNvSpPr>
          <p:nvPr>
            <p:ph type="body" idx="1"/>
          </p:nvPr>
        </p:nvSpPr>
        <p:spPr>
          <a:xfrm>
            <a:off x="539750" y="1517650"/>
            <a:ext cx="6070600" cy="4406900"/>
          </a:xfrm>
        </p:spPr>
        <p:txBody>
          <a:bodyPr/>
          <a:lstStyle/>
          <a:p>
            <a:pPr eaLnBrk="1" hangingPunct="1">
              <a:buClrTx/>
            </a:pPr>
            <a:r>
              <a:rPr lang="en-US" sz="2000">
                <a:ea typeface="ＭＳ Ｐゴシック" charset="-128"/>
                <a:cs typeface="ＭＳ Ｐゴシック" charset="-128"/>
              </a:rPr>
              <a:t>Introduction</a:t>
            </a:r>
          </a:p>
          <a:p>
            <a:pPr eaLnBrk="1" hangingPunct="1">
              <a:buClrTx/>
            </a:pPr>
            <a:r>
              <a:rPr lang="en-US" sz="2000">
                <a:ea typeface="ＭＳ Ｐゴシック" charset="-128"/>
                <a:cs typeface="ＭＳ Ｐゴシック" charset="-128"/>
              </a:rPr>
              <a:t>Optimizations in the Back-end</a:t>
            </a:r>
          </a:p>
          <a:p>
            <a:pPr eaLnBrk="1" hangingPunct="1">
              <a:buClrTx/>
            </a:pPr>
            <a:r>
              <a:rPr lang="en-US" sz="2000">
                <a:ea typeface="ＭＳ Ｐゴシック" charset="-128"/>
                <a:cs typeface="ＭＳ Ｐゴシック" charset="-128"/>
              </a:rPr>
              <a:t>The Optimizer</a:t>
            </a:r>
          </a:p>
          <a:p>
            <a:pPr eaLnBrk="1" hangingPunct="1">
              <a:buClrTx/>
            </a:pPr>
            <a:r>
              <a:rPr lang="en-US" sz="2000">
                <a:ea typeface="ＭＳ Ｐゴシック" charset="-128"/>
                <a:cs typeface="ＭＳ Ｐゴシック" charset="-128"/>
              </a:rPr>
              <a:t>SSA Optimizations</a:t>
            </a:r>
          </a:p>
          <a:p>
            <a:pPr eaLnBrk="1" hangingPunct="1">
              <a:buClrTx/>
            </a:pPr>
            <a:r>
              <a:rPr lang="en-US" sz="2000">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2</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6979" name="Group 1"/>
          <p:cNvGrpSpPr>
            <a:grpSpLocks/>
          </p:cNvGrpSpPr>
          <p:nvPr/>
        </p:nvGrpSpPr>
        <p:grpSpPr bwMode="auto">
          <a:xfrm>
            <a:off x="0" y="0"/>
            <a:ext cx="9144000" cy="1447800"/>
            <a:chOff x="0" y="0"/>
            <a:chExt cx="5760" cy="912"/>
          </a:xfrm>
        </p:grpSpPr>
        <p:sp>
          <p:nvSpPr>
            <p:cNvPr id="12699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699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6980" name="Group 4"/>
          <p:cNvGrpSpPr>
            <a:grpSpLocks/>
          </p:cNvGrpSpPr>
          <p:nvPr/>
        </p:nvGrpSpPr>
        <p:grpSpPr bwMode="auto">
          <a:xfrm>
            <a:off x="0" y="1438275"/>
            <a:ext cx="9144000" cy="85725"/>
            <a:chOff x="0" y="0"/>
            <a:chExt cx="5760" cy="54"/>
          </a:xfrm>
        </p:grpSpPr>
        <p:sp>
          <p:nvSpPr>
            <p:cNvPr id="12698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699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698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698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698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Constant Propagation</a:t>
            </a:r>
          </a:p>
        </p:txBody>
      </p:sp>
      <p:sp>
        <p:nvSpPr>
          <p:cNvPr id="126984" name="Rectangle 10"/>
          <p:cNvSpPr>
            <a:spLocks noGrp="1" noChangeArrowheads="1"/>
          </p:cNvSpPr>
          <p:nvPr>
            <p:ph type="body" idx="1"/>
          </p:nvPr>
        </p:nvSpPr>
        <p:spPr>
          <a:xfrm>
            <a:off x="536575" y="1517650"/>
            <a:ext cx="8077200" cy="1651000"/>
          </a:xfrm>
        </p:spPr>
        <p:txBody>
          <a:bodyPr/>
          <a:lstStyle/>
          <a:p>
            <a:pPr eaLnBrk="1" hangingPunct="1"/>
            <a:r>
              <a:rPr lang="en-US">
                <a:ea typeface="ＭＳ Ｐゴシック" charset="-128"/>
                <a:cs typeface="ＭＳ Ｐゴシック" charset="-128"/>
              </a:rPr>
              <a:t>Variables that have constant value, e.g. c := 3</a:t>
            </a:r>
          </a:p>
          <a:p>
            <a:pPr lvl="1" eaLnBrk="1" hangingPunct="1"/>
            <a:r>
              <a:rPr lang="en-US"/>
              <a:t>Later uses of c can be replaced by the constant</a:t>
            </a:r>
          </a:p>
          <a:p>
            <a:pPr lvl="1" eaLnBrk="1" hangingPunct="1"/>
            <a:r>
              <a:rPr lang="en-US"/>
              <a:t>If no change of c between!</a:t>
            </a:r>
          </a:p>
        </p:txBody>
      </p:sp>
      <p:sp>
        <p:nvSpPr>
          <p:cNvPr id="126985" name="Rectangle 11"/>
          <p:cNvSpPr>
            <a:spLocks/>
          </p:cNvSpPr>
          <p:nvPr/>
        </p:nvSpPr>
        <p:spPr bwMode="auto">
          <a:xfrm>
            <a:off x="1066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 := 3</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b</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b</a:t>
            </a:r>
            <a:r>
              <a:rPr lang="en-US">
                <a:latin typeface="Courier" charset="0"/>
                <a:ea typeface="Courier" charset="0"/>
                <a:cs typeface="Courier" charset="0"/>
                <a:sym typeface="Courier" charset="0"/>
              </a:rPr>
              <a:t> + c</a:t>
            </a:r>
          </a:p>
        </p:txBody>
      </p:sp>
      <p:sp>
        <p:nvSpPr>
          <p:cNvPr id="126986" name="Rectangle 12"/>
          <p:cNvSpPr>
            <a:spLocks/>
          </p:cNvSpPr>
          <p:nvPr/>
        </p:nvSpPr>
        <p:spPr bwMode="auto">
          <a:xfrm>
            <a:off x="5257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 := 3</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3</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3</a:t>
            </a:r>
            <a:r>
              <a:rPr lang="en-US">
                <a:latin typeface="Courier" charset="0"/>
                <a:ea typeface="Courier" charset="0"/>
                <a:cs typeface="Courier" charset="0"/>
                <a:sym typeface="Courier" charset="0"/>
              </a:rPr>
              <a:t> + c</a:t>
            </a:r>
          </a:p>
        </p:txBody>
      </p:sp>
      <p:sp>
        <p:nvSpPr>
          <p:cNvPr id="126987" name="AutoShape 13"/>
          <p:cNvSpPr>
            <a:spLocks/>
          </p:cNvSpPr>
          <p:nvPr/>
        </p:nvSpPr>
        <p:spPr bwMode="auto">
          <a:xfrm>
            <a:off x="3454400" y="3975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26988" name="Rectangle 14"/>
          <p:cNvSpPr>
            <a:spLocks/>
          </p:cNvSpPr>
          <p:nvPr/>
        </p:nvSpPr>
        <p:spPr bwMode="auto">
          <a:xfrm>
            <a:off x="673100" y="5194300"/>
            <a:ext cx="7797800" cy="4699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Analysis needed, as b can be assigned more than once!</a:t>
            </a:r>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20</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29027" name="Group 1"/>
          <p:cNvGrpSpPr>
            <a:grpSpLocks/>
          </p:cNvGrpSpPr>
          <p:nvPr/>
        </p:nvGrpSpPr>
        <p:grpSpPr bwMode="auto">
          <a:xfrm>
            <a:off x="0" y="0"/>
            <a:ext cx="9144000" cy="1447800"/>
            <a:chOff x="0" y="0"/>
            <a:chExt cx="5760" cy="912"/>
          </a:xfrm>
        </p:grpSpPr>
        <p:sp>
          <p:nvSpPr>
            <p:cNvPr id="129039"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29040"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29028" name="Group 4"/>
          <p:cNvGrpSpPr>
            <a:grpSpLocks/>
          </p:cNvGrpSpPr>
          <p:nvPr/>
        </p:nvGrpSpPr>
        <p:grpSpPr bwMode="auto">
          <a:xfrm>
            <a:off x="0" y="1438275"/>
            <a:ext cx="9144000" cy="85725"/>
            <a:chOff x="0" y="0"/>
            <a:chExt cx="5760" cy="54"/>
          </a:xfrm>
        </p:grpSpPr>
        <p:sp>
          <p:nvSpPr>
            <p:cNvPr id="129037"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29038"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2902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2903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2903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Copy Propagation</a:t>
            </a:r>
          </a:p>
        </p:txBody>
      </p:sp>
      <p:sp>
        <p:nvSpPr>
          <p:cNvPr id="129032" name="Rectangle 10"/>
          <p:cNvSpPr>
            <a:spLocks noGrp="1" noChangeArrowheads="1"/>
          </p:cNvSpPr>
          <p:nvPr>
            <p:ph type="body" idx="1"/>
          </p:nvPr>
        </p:nvSpPr>
        <p:spPr>
          <a:xfrm>
            <a:off x="536575" y="1466850"/>
            <a:ext cx="8077200" cy="2057400"/>
          </a:xfrm>
        </p:spPr>
        <p:txBody>
          <a:bodyPr/>
          <a:lstStyle/>
          <a:p>
            <a:pPr eaLnBrk="1" hangingPunct="1"/>
            <a:r>
              <a:rPr lang="en-US">
                <a:ea typeface="ＭＳ Ｐゴシック" charset="-128"/>
                <a:cs typeface="ＭＳ Ｐゴシック" charset="-128"/>
              </a:rPr>
              <a:t>for a statement x := y</a:t>
            </a:r>
          </a:p>
          <a:p>
            <a:pPr eaLnBrk="1" hangingPunct="1"/>
            <a:r>
              <a:rPr lang="en-US">
                <a:ea typeface="ＭＳ Ｐゴシック" charset="-128"/>
                <a:cs typeface="ＭＳ Ｐゴシック" charset="-128"/>
              </a:rPr>
              <a:t>replace later uses of x with y, if x and y have not been changed.</a:t>
            </a:r>
          </a:p>
        </p:txBody>
      </p:sp>
      <p:sp>
        <p:nvSpPr>
          <p:cNvPr id="129033" name="Rectangle 11"/>
          <p:cNvSpPr>
            <a:spLocks/>
          </p:cNvSpPr>
          <p:nvPr/>
        </p:nvSpPr>
        <p:spPr bwMode="auto">
          <a:xfrm>
            <a:off x="1066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dirty="0" err="1">
                <a:latin typeface="Courier" charset="0"/>
                <a:ea typeface="Courier" charset="0"/>
                <a:cs typeface="Courier" charset="0"/>
                <a:sym typeface="Courier" charset="0"/>
              </a:rPr>
              <a:t>x</a:t>
            </a:r>
            <a:r>
              <a:rPr lang="en-US" dirty="0">
                <a:latin typeface="Courier" charset="0"/>
                <a:ea typeface="Courier" charset="0"/>
                <a:cs typeface="Courier" charset="0"/>
                <a:sym typeface="Courier" charset="0"/>
              </a:rPr>
              <a:t> := </a:t>
            </a:r>
            <a:r>
              <a:rPr lang="en-US" dirty="0" err="1">
                <a:latin typeface="Courier" charset="0"/>
                <a:ea typeface="Courier" charset="0"/>
                <a:cs typeface="Courier" charset="0"/>
                <a:sym typeface="Courier" charset="0"/>
              </a:rPr>
              <a:t>y</a:t>
            </a:r>
            <a:endParaRPr lang="en-US" dirty="0">
              <a:latin typeface="Courier" charset="0"/>
              <a:ea typeface="Courier" charset="0"/>
              <a:cs typeface="Courier" charset="0"/>
              <a:sym typeface="Courier" charset="0"/>
            </a:endParaRPr>
          </a:p>
          <a:p>
            <a:pPr marL="39688"/>
            <a:r>
              <a:rPr lang="en-US" dirty="0" err="1">
                <a:latin typeface="Courier" charset="0"/>
                <a:ea typeface="Courier" charset="0"/>
                <a:cs typeface="Courier" charset="0"/>
                <a:sym typeface="Courier" charset="0"/>
              </a:rPr>
              <a:t>c</a:t>
            </a:r>
            <a:r>
              <a:rPr lang="en-US" dirty="0">
                <a:latin typeface="Courier" charset="0"/>
                <a:ea typeface="Courier" charset="0"/>
                <a:cs typeface="Courier" charset="0"/>
                <a:sym typeface="Courier" charset="0"/>
              </a:rPr>
              <a:t> := 1 + </a:t>
            </a:r>
            <a:r>
              <a:rPr lang="en-US" b="1" dirty="0" err="1">
                <a:latin typeface="Courier" charset="0"/>
                <a:ea typeface="Courier" charset="0"/>
                <a:cs typeface="Courier" charset="0"/>
                <a:sym typeface="Courier" charset="0"/>
              </a:rPr>
              <a:t>x</a:t>
            </a:r>
            <a:endParaRPr lang="en-US" dirty="0">
              <a:latin typeface="Courier" charset="0"/>
              <a:ea typeface="Courier" charset="0"/>
              <a:cs typeface="Courier" charset="0"/>
              <a:sym typeface="Courier" charset="0"/>
            </a:endParaRPr>
          </a:p>
          <a:p>
            <a:pPr marL="39688"/>
            <a:r>
              <a:rPr lang="en-US" dirty="0" err="1">
                <a:latin typeface="Courier" charset="0"/>
                <a:ea typeface="Courier" charset="0"/>
                <a:cs typeface="Courier" charset="0"/>
                <a:sym typeface="Courier" charset="0"/>
              </a:rPr>
              <a:t>d</a:t>
            </a:r>
            <a:r>
              <a:rPr lang="en-US" dirty="0">
                <a:latin typeface="Courier" charset="0"/>
                <a:ea typeface="Courier" charset="0"/>
                <a:cs typeface="Courier" charset="0"/>
                <a:sym typeface="Courier" charset="0"/>
              </a:rPr>
              <a:t> := </a:t>
            </a:r>
            <a:r>
              <a:rPr lang="en-US" b="1" dirty="0" err="1">
                <a:latin typeface="Courier" charset="0"/>
                <a:ea typeface="Courier" charset="0"/>
                <a:cs typeface="Courier" charset="0"/>
                <a:sym typeface="Courier" charset="0"/>
              </a:rPr>
              <a:t>x</a:t>
            </a:r>
            <a:r>
              <a:rPr lang="en-US" dirty="0">
                <a:latin typeface="Courier" charset="0"/>
                <a:ea typeface="Courier" charset="0"/>
                <a:cs typeface="Courier" charset="0"/>
                <a:sym typeface="Courier" charset="0"/>
              </a:rPr>
              <a:t> + </a:t>
            </a:r>
            <a:r>
              <a:rPr lang="en-US" dirty="0" err="1">
                <a:latin typeface="Courier" charset="0"/>
                <a:ea typeface="Courier" charset="0"/>
                <a:cs typeface="Courier" charset="0"/>
                <a:sym typeface="Courier" charset="0"/>
              </a:rPr>
              <a:t>c</a:t>
            </a:r>
            <a:endParaRPr lang="en-US" dirty="0">
              <a:latin typeface="Courier" charset="0"/>
              <a:ea typeface="Courier" charset="0"/>
              <a:cs typeface="Courier" charset="0"/>
              <a:sym typeface="Courier" charset="0"/>
            </a:endParaRPr>
          </a:p>
        </p:txBody>
      </p:sp>
      <p:sp>
        <p:nvSpPr>
          <p:cNvPr id="129034" name="Rectangle 12"/>
          <p:cNvSpPr>
            <a:spLocks/>
          </p:cNvSpPr>
          <p:nvPr/>
        </p:nvSpPr>
        <p:spPr bwMode="auto">
          <a:xfrm>
            <a:off x="5257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x := y</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y</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y</a:t>
            </a:r>
            <a:r>
              <a:rPr lang="en-US">
                <a:latin typeface="Courier" charset="0"/>
                <a:ea typeface="Courier" charset="0"/>
                <a:cs typeface="Courier" charset="0"/>
                <a:sym typeface="Courier" charset="0"/>
              </a:rPr>
              <a:t> + c</a:t>
            </a:r>
          </a:p>
        </p:txBody>
      </p:sp>
      <p:sp>
        <p:nvSpPr>
          <p:cNvPr id="129035" name="AutoShape 13"/>
          <p:cNvSpPr>
            <a:spLocks/>
          </p:cNvSpPr>
          <p:nvPr/>
        </p:nvSpPr>
        <p:spPr bwMode="auto">
          <a:xfrm>
            <a:off x="3454400" y="3975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29036" name="Rectangle 14"/>
          <p:cNvSpPr>
            <a:spLocks/>
          </p:cNvSpPr>
          <p:nvPr/>
        </p:nvSpPr>
        <p:spPr bwMode="auto">
          <a:xfrm>
            <a:off x="673100" y="5194300"/>
            <a:ext cx="7797800" cy="8382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Analysis needed, as y and x can be assigned more than once!</a:t>
            </a:r>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21</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31075" name="Group 1"/>
          <p:cNvGrpSpPr>
            <a:grpSpLocks/>
          </p:cNvGrpSpPr>
          <p:nvPr/>
        </p:nvGrpSpPr>
        <p:grpSpPr bwMode="auto">
          <a:xfrm>
            <a:off x="0" y="0"/>
            <a:ext cx="9144000" cy="1447800"/>
            <a:chOff x="0" y="0"/>
            <a:chExt cx="5760" cy="912"/>
          </a:xfrm>
        </p:grpSpPr>
        <p:sp>
          <p:nvSpPr>
            <p:cNvPr id="13109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109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1076" name="Group 4"/>
          <p:cNvGrpSpPr>
            <a:grpSpLocks/>
          </p:cNvGrpSpPr>
          <p:nvPr/>
        </p:nvGrpSpPr>
        <p:grpSpPr bwMode="auto">
          <a:xfrm>
            <a:off x="0" y="1438275"/>
            <a:ext cx="9144000" cy="85725"/>
            <a:chOff x="0" y="0"/>
            <a:chExt cx="5760" cy="54"/>
          </a:xfrm>
        </p:grpSpPr>
        <p:sp>
          <p:nvSpPr>
            <p:cNvPr id="13108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108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107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107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107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Algebraic Simplifications</a:t>
            </a:r>
          </a:p>
        </p:txBody>
      </p:sp>
      <p:sp>
        <p:nvSpPr>
          <p:cNvPr id="131080" name="Rectangle 10"/>
          <p:cNvSpPr>
            <a:spLocks noGrp="1" noChangeArrowheads="1"/>
          </p:cNvSpPr>
          <p:nvPr>
            <p:ph type="body" idx="1"/>
          </p:nvPr>
        </p:nvSpPr>
        <p:spPr>
          <a:xfrm>
            <a:off x="536575" y="1517650"/>
            <a:ext cx="8077200" cy="1485900"/>
          </a:xfrm>
        </p:spPr>
        <p:txBody>
          <a:bodyPr/>
          <a:lstStyle/>
          <a:p>
            <a:pPr eaLnBrk="1" hangingPunct="1"/>
            <a:r>
              <a:rPr lang="en-US">
                <a:ea typeface="ＭＳ Ｐゴシック" charset="-128"/>
                <a:cs typeface="ＭＳ Ｐゴシック" charset="-128"/>
              </a:rPr>
              <a:t>Use algebraic properties to simplify expressions</a:t>
            </a:r>
          </a:p>
        </p:txBody>
      </p:sp>
      <p:sp>
        <p:nvSpPr>
          <p:cNvPr id="131081" name="Rectangle 11"/>
          <p:cNvSpPr>
            <a:spLocks/>
          </p:cNvSpPr>
          <p:nvPr/>
        </p:nvSpPr>
        <p:spPr bwMode="auto">
          <a:xfrm>
            <a:off x="2019300" y="3340100"/>
            <a:ext cx="1068388"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-(-i)</a:t>
            </a:r>
          </a:p>
        </p:txBody>
      </p:sp>
      <p:sp>
        <p:nvSpPr>
          <p:cNvPr id="131082" name="Rectangle 12"/>
          <p:cNvSpPr>
            <a:spLocks/>
          </p:cNvSpPr>
          <p:nvPr/>
        </p:nvSpPr>
        <p:spPr bwMode="auto">
          <a:xfrm>
            <a:off x="6045200" y="3340100"/>
            <a:ext cx="336550"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i</a:t>
            </a:r>
          </a:p>
        </p:txBody>
      </p:sp>
      <p:sp>
        <p:nvSpPr>
          <p:cNvPr id="131083" name="Rectangle 13"/>
          <p:cNvSpPr>
            <a:spLocks/>
          </p:cNvSpPr>
          <p:nvPr/>
        </p:nvSpPr>
        <p:spPr bwMode="auto">
          <a:xfrm>
            <a:off x="2019300" y="4279900"/>
            <a:ext cx="1982788"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b or: true</a:t>
            </a:r>
          </a:p>
        </p:txBody>
      </p:sp>
      <p:sp>
        <p:nvSpPr>
          <p:cNvPr id="131084" name="AutoShape 14"/>
          <p:cNvSpPr>
            <a:spLocks/>
          </p:cNvSpPr>
          <p:nvPr/>
        </p:nvSpPr>
        <p:spPr bwMode="auto">
          <a:xfrm>
            <a:off x="4292600" y="33909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31085" name="AutoShape 15"/>
          <p:cNvSpPr>
            <a:spLocks/>
          </p:cNvSpPr>
          <p:nvPr/>
        </p:nvSpPr>
        <p:spPr bwMode="auto">
          <a:xfrm>
            <a:off x="4292600" y="43307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31086" name="Rectangle 16"/>
          <p:cNvSpPr>
            <a:spLocks/>
          </p:cNvSpPr>
          <p:nvPr/>
        </p:nvSpPr>
        <p:spPr bwMode="auto">
          <a:xfrm>
            <a:off x="6019800" y="4279900"/>
            <a:ext cx="885825"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true</a:t>
            </a:r>
          </a:p>
        </p:txBody>
      </p:sp>
      <p:sp>
        <p:nvSpPr>
          <p:cNvPr id="131087" name="Rectangle 17"/>
          <p:cNvSpPr>
            <a:spLocks/>
          </p:cNvSpPr>
          <p:nvPr/>
        </p:nvSpPr>
        <p:spPr bwMode="auto">
          <a:xfrm>
            <a:off x="1104900" y="5372100"/>
            <a:ext cx="6608763" cy="8382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i="1">
                <a:ea typeface="Helvetica" charset="0"/>
                <a:cs typeface="Helvetica" charset="0"/>
              </a:rPr>
              <a:t>Important to simplify code for later optimizations</a:t>
            </a:r>
          </a:p>
          <a:p>
            <a:pPr marL="573088" lvl="1"/>
            <a:endParaRPr lang="en-US" i="1">
              <a:ea typeface="Helvetica" charset="0"/>
              <a:cs typeface="Helvetica" charset="0"/>
            </a:endParaRPr>
          </a:p>
        </p:txBody>
      </p:sp>
      <p:sp>
        <p:nvSpPr>
          <p:cNvPr id="20" name="Slide Number Placeholder 19"/>
          <p:cNvSpPr>
            <a:spLocks noGrp="1"/>
          </p:cNvSpPr>
          <p:nvPr>
            <p:ph type="sldNum" sz="quarter" idx="12"/>
          </p:nvPr>
        </p:nvSpPr>
        <p:spPr/>
        <p:txBody>
          <a:bodyPr/>
          <a:lstStyle/>
          <a:p>
            <a:pPr>
              <a:defRPr/>
            </a:pPr>
            <a:fld id="{E0D30664-0DDC-2240-AF8D-4D70380CD922}" type="slidenum">
              <a:rPr lang="de-CH" smtClean="0"/>
              <a:pPr>
                <a:defRPr/>
              </a:pPr>
              <a:t>22</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32099" name="Group 1"/>
          <p:cNvGrpSpPr>
            <a:grpSpLocks/>
          </p:cNvGrpSpPr>
          <p:nvPr/>
        </p:nvGrpSpPr>
        <p:grpSpPr bwMode="auto">
          <a:xfrm>
            <a:off x="0" y="0"/>
            <a:ext cx="9144000" cy="1447800"/>
            <a:chOff x="0" y="0"/>
            <a:chExt cx="5760" cy="912"/>
          </a:xfrm>
        </p:grpSpPr>
        <p:sp>
          <p:nvSpPr>
            <p:cNvPr id="13211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211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2100" name="Group 4"/>
          <p:cNvGrpSpPr>
            <a:grpSpLocks/>
          </p:cNvGrpSpPr>
          <p:nvPr/>
        </p:nvGrpSpPr>
        <p:grpSpPr bwMode="auto">
          <a:xfrm>
            <a:off x="0" y="1438275"/>
            <a:ext cx="9144000" cy="85725"/>
            <a:chOff x="0" y="0"/>
            <a:chExt cx="5760" cy="54"/>
          </a:xfrm>
        </p:grpSpPr>
        <p:sp>
          <p:nvSpPr>
            <p:cNvPr id="13210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211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210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210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210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Strength Reduction</a:t>
            </a:r>
          </a:p>
        </p:txBody>
      </p:sp>
      <p:sp>
        <p:nvSpPr>
          <p:cNvPr id="132104" name="Rectangle 10"/>
          <p:cNvSpPr>
            <a:spLocks noGrp="1" noChangeArrowheads="1"/>
          </p:cNvSpPr>
          <p:nvPr>
            <p:ph type="body" idx="1"/>
          </p:nvPr>
        </p:nvSpPr>
        <p:spPr>
          <a:xfrm>
            <a:off x="536575" y="1517650"/>
            <a:ext cx="8077200" cy="1638300"/>
          </a:xfrm>
        </p:spPr>
        <p:txBody>
          <a:bodyPr/>
          <a:lstStyle/>
          <a:p>
            <a:pPr eaLnBrk="1" hangingPunct="1"/>
            <a:r>
              <a:rPr lang="en-US">
                <a:ea typeface="ＭＳ Ｐゴシック" charset="-128"/>
                <a:cs typeface="ＭＳ Ｐゴシック" charset="-128"/>
              </a:rPr>
              <a:t>Replace expensive operations with simpler ones</a:t>
            </a:r>
          </a:p>
          <a:p>
            <a:pPr eaLnBrk="1" hangingPunct="1"/>
            <a:r>
              <a:rPr lang="en-US">
                <a:ea typeface="ＭＳ Ｐゴシック" charset="-128"/>
                <a:cs typeface="ＭＳ Ｐゴシック" charset="-128"/>
              </a:rPr>
              <a:t>Example: Multiplications replaced by additions</a:t>
            </a:r>
          </a:p>
        </p:txBody>
      </p:sp>
      <p:sp>
        <p:nvSpPr>
          <p:cNvPr id="132105" name="Rectangle 11"/>
          <p:cNvSpPr>
            <a:spLocks/>
          </p:cNvSpPr>
          <p:nvPr/>
        </p:nvSpPr>
        <p:spPr bwMode="auto">
          <a:xfrm>
            <a:off x="749300" y="3937000"/>
            <a:ext cx="2235200" cy="4699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y := x * 2</a:t>
            </a:r>
          </a:p>
        </p:txBody>
      </p:sp>
      <p:sp>
        <p:nvSpPr>
          <p:cNvPr id="132106" name="Rectangle 12"/>
          <p:cNvSpPr>
            <a:spLocks/>
          </p:cNvSpPr>
          <p:nvPr/>
        </p:nvSpPr>
        <p:spPr bwMode="auto">
          <a:xfrm>
            <a:off x="5867400" y="3937000"/>
            <a:ext cx="2044700" cy="4699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y := x + x</a:t>
            </a:r>
          </a:p>
        </p:txBody>
      </p:sp>
      <p:sp>
        <p:nvSpPr>
          <p:cNvPr id="132107" name="AutoShape 13"/>
          <p:cNvSpPr>
            <a:spLocks/>
          </p:cNvSpPr>
          <p:nvPr/>
        </p:nvSpPr>
        <p:spPr bwMode="auto">
          <a:xfrm>
            <a:off x="3619500" y="39878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32108" name="Rectangle 14"/>
          <p:cNvSpPr>
            <a:spLocks/>
          </p:cNvSpPr>
          <p:nvPr/>
        </p:nvSpPr>
        <p:spPr bwMode="auto">
          <a:xfrm>
            <a:off x="622300" y="5156200"/>
            <a:ext cx="7493000" cy="469900"/>
          </a:xfrm>
          <a:prstGeom prst="rect">
            <a:avLst/>
          </a:prstGeom>
          <a:noFill/>
          <a:ln w="12700">
            <a:noFill/>
            <a:miter lim="800000"/>
            <a:headEnd/>
            <a:tailEnd/>
          </a:ln>
        </p:spPr>
        <p:txBody>
          <a:bodyPr lIns="0" tIns="0" rIns="40639" bIns="0">
            <a:prstTxWarp prst="textNoShape">
              <a:avLst/>
            </a:prstTxWarp>
          </a:bodyPr>
          <a:lstStyle/>
          <a:p>
            <a:pPr marL="39688"/>
            <a:r>
              <a:rPr lang="en-US" i="1">
                <a:ea typeface="Helvetica" charset="0"/>
                <a:cs typeface="Helvetica" charset="0"/>
              </a:rPr>
              <a:t>Peephole optimizations are often strength reductions</a:t>
            </a:r>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23</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34147" name="Group 1"/>
          <p:cNvGrpSpPr>
            <a:grpSpLocks/>
          </p:cNvGrpSpPr>
          <p:nvPr/>
        </p:nvGrpSpPr>
        <p:grpSpPr bwMode="auto">
          <a:xfrm>
            <a:off x="0" y="0"/>
            <a:ext cx="9144000" cy="1447800"/>
            <a:chOff x="0" y="0"/>
            <a:chExt cx="5760" cy="912"/>
          </a:xfrm>
        </p:grpSpPr>
        <p:sp>
          <p:nvSpPr>
            <p:cNvPr id="13416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416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4148" name="Group 4"/>
          <p:cNvGrpSpPr>
            <a:grpSpLocks/>
          </p:cNvGrpSpPr>
          <p:nvPr/>
        </p:nvGrpSpPr>
        <p:grpSpPr bwMode="auto">
          <a:xfrm>
            <a:off x="0" y="1438275"/>
            <a:ext cx="9144000" cy="85725"/>
            <a:chOff x="0" y="0"/>
            <a:chExt cx="5760" cy="54"/>
          </a:xfrm>
        </p:grpSpPr>
        <p:sp>
          <p:nvSpPr>
            <p:cNvPr id="13416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416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414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415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415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Dead Code</a:t>
            </a:r>
          </a:p>
        </p:txBody>
      </p:sp>
      <p:sp>
        <p:nvSpPr>
          <p:cNvPr id="134152" name="Rectangle 10"/>
          <p:cNvSpPr>
            <a:spLocks noGrp="1" noChangeArrowheads="1"/>
          </p:cNvSpPr>
          <p:nvPr>
            <p:ph type="body" idx="1"/>
          </p:nvPr>
        </p:nvSpPr>
        <p:spPr>
          <a:xfrm>
            <a:off x="536575" y="1517650"/>
            <a:ext cx="8077200" cy="1104900"/>
          </a:xfrm>
        </p:spPr>
        <p:txBody>
          <a:bodyPr/>
          <a:lstStyle/>
          <a:p>
            <a:pPr eaLnBrk="1" hangingPunct="1"/>
            <a:r>
              <a:rPr lang="en-US" dirty="0">
                <a:ea typeface="ＭＳ Ｐゴシック" charset="-128"/>
                <a:cs typeface="ＭＳ Ｐゴシック" charset="-128"/>
              </a:rPr>
              <a:t>Remove</a:t>
            </a:r>
            <a:r>
              <a:rPr lang="en-US" dirty="0" smtClean="0">
                <a:ea typeface="ＭＳ Ｐゴシック" charset="-128"/>
                <a:cs typeface="ＭＳ Ｐゴシック" charset="-128"/>
              </a:rPr>
              <a:t> </a:t>
            </a:r>
            <a:r>
              <a:rPr lang="en-US" i="1" dirty="0" smtClean="0">
                <a:solidFill>
                  <a:srgbClr val="7E0007"/>
                </a:solidFill>
                <a:ea typeface="ＭＳ Ｐゴシック" charset="-128"/>
                <a:cs typeface="ＭＳ Ｐゴシック" charset="-128"/>
              </a:rPr>
              <a:t>unnecessary</a:t>
            </a:r>
            <a:r>
              <a:rPr lang="en-US" dirty="0" smtClean="0">
                <a:ea typeface="ＭＳ Ｐゴシック" charset="-128"/>
                <a:cs typeface="ＭＳ Ｐゴシック" charset="-128"/>
              </a:rPr>
              <a:t> code</a:t>
            </a:r>
            <a:endParaRPr lang="en-US" dirty="0">
              <a:ea typeface="ＭＳ Ｐゴシック" charset="-128"/>
              <a:cs typeface="ＭＳ Ｐゴシック" charset="-128"/>
            </a:endParaRPr>
          </a:p>
          <a:p>
            <a:pPr lvl="1" eaLnBrk="1" hangingPunct="1"/>
            <a:r>
              <a:rPr lang="en-US" dirty="0"/>
              <a:t>e.g. variables assigned but never read</a:t>
            </a:r>
          </a:p>
        </p:txBody>
      </p:sp>
      <p:sp>
        <p:nvSpPr>
          <p:cNvPr id="134153" name="Rectangle 11"/>
          <p:cNvSpPr>
            <a:spLocks/>
          </p:cNvSpPr>
          <p:nvPr/>
        </p:nvSpPr>
        <p:spPr bwMode="auto">
          <a:xfrm>
            <a:off x="1206500" y="31623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 := 3</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3</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3</a:t>
            </a:r>
            <a:r>
              <a:rPr lang="en-US">
                <a:latin typeface="Courier" charset="0"/>
                <a:ea typeface="Courier" charset="0"/>
                <a:cs typeface="Courier" charset="0"/>
                <a:sym typeface="Courier" charset="0"/>
              </a:rPr>
              <a:t> + c</a:t>
            </a:r>
          </a:p>
        </p:txBody>
      </p:sp>
      <p:sp>
        <p:nvSpPr>
          <p:cNvPr id="134154" name="Rectangle 12"/>
          <p:cNvSpPr>
            <a:spLocks/>
          </p:cNvSpPr>
          <p:nvPr/>
        </p:nvSpPr>
        <p:spPr bwMode="auto">
          <a:xfrm>
            <a:off x="5473700" y="3352800"/>
            <a:ext cx="2044700" cy="8382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3</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3</a:t>
            </a:r>
            <a:r>
              <a:rPr lang="en-US">
                <a:latin typeface="Courier" charset="0"/>
                <a:ea typeface="Courier" charset="0"/>
                <a:cs typeface="Courier" charset="0"/>
                <a:sym typeface="Courier" charset="0"/>
              </a:rPr>
              <a:t> + c</a:t>
            </a:r>
          </a:p>
        </p:txBody>
      </p:sp>
      <p:sp>
        <p:nvSpPr>
          <p:cNvPr id="134155" name="AutoShape 13"/>
          <p:cNvSpPr>
            <a:spLocks/>
          </p:cNvSpPr>
          <p:nvPr/>
        </p:nvSpPr>
        <p:spPr bwMode="auto">
          <a:xfrm>
            <a:off x="3632200" y="35814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34156" name="Rectangle 14"/>
          <p:cNvSpPr>
            <a:spLocks/>
          </p:cNvSpPr>
          <p:nvPr/>
        </p:nvSpPr>
        <p:spPr bwMode="auto">
          <a:xfrm>
            <a:off x="549275" y="4679950"/>
            <a:ext cx="8077200" cy="711200"/>
          </a:xfrm>
          <a:prstGeom prst="rect">
            <a:avLst/>
          </a:prstGeom>
          <a:noFill/>
          <a:ln w="12700">
            <a:noFill/>
            <a:miter lim="800000"/>
            <a:headEnd/>
            <a:tailEnd/>
          </a:ln>
        </p:spPr>
        <p:txBody>
          <a:bodyPr lIns="0" tIns="0" rIns="0" bIns="0" anchor="ctr">
            <a:prstTxWarp prst="textNoShape">
              <a:avLst/>
            </a:prstTxWarp>
          </a:bodyPr>
          <a:lstStyle/>
          <a:p>
            <a:pPr marL="419100" indent="-419100">
              <a:lnSpc>
                <a:spcPct val="95000"/>
              </a:lnSpc>
              <a:spcBef>
                <a:spcPts val="575"/>
              </a:spcBef>
              <a:buClr>
                <a:srgbClr val="0005DF"/>
              </a:buClr>
              <a:buSzPct val="85000"/>
              <a:buFont typeface="Helvetica" charset="0"/>
              <a:buChar char="&gt;"/>
            </a:pPr>
            <a:r>
              <a:rPr lang="en-US">
                <a:solidFill>
                  <a:srgbClr val="0A017F"/>
                </a:solidFill>
                <a:ea typeface="Helvetica" charset="0"/>
                <a:cs typeface="Helvetica" charset="0"/>
              </a:rPr>
              <a:t>Remove code never reached</a:t>
            </a:r>
          </a:p>
        </p:txBody>
      </p:sp>
      <p:sp>
        <p:nvSpPr>
          <p:cNvPr id="134157" name="Rectangle 15"/>
          <p:cNvSpPr>
            <a:spLocks/>
          </p:cNvSpPr>
          <p:nvPr/>
        </p:nvSpPr>
        <p:spPr bwMode="auto">
          <a:xfrm>
            <a:off x="1206500" y="5461000"/>
            <a:ext cx="2044700" cy="8382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if (false) {a := 5}</a:t>
            </a:r>
          </a:p>
        </p:txBody>
      </p:sp>
      <p:sp>
        <p:nvSpPr>
          <p:cNvPr id="134158" name="Rectangle 16"/>
          <p:cNvSpPr>
            <a:spLocks/>
          </p:cNvSpPr>
          <p:nvPr/>
        </p:nvSpPr>
        <p:spPr bwMode="auto">
          <a:xfrm>
            <a:off x="5473700" y="5461000"/>
            <a:ext cx="2044700" cy="8382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if (false) {}</a:t>
            </a:r>
          </a:p>
        </p:txBody>
      </p:sp>
      <p:sp>
        <p:nvSpPr>
          <p:cNvPr id="134159" name="AutoShape 17"/>
          <p:cNvSpPr>
            <a:spLocks/>
          </p:cNvSpPr>
          <p:nvPr/>
        </p:nvSpPr>
        <p:spPr bwMode="auto">
          <a:xfrm>
            <a:off x="3632200" y="55118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20" name="Slide Number Placeholder 19"/>
          <p:cNvSpPr>
            <a:spLocks noGrp="1"/>
          </p:cNvSpPr>
          <p:nvPr>
            <p:ph type="sldNum" sz="quarter" idx="12"/>
          </p:nvPr>
        </p:nvSpPr>
        <p:spPr/>
        <p:txBody>
          <a:bodyPr/>
          <a:lstStyle/>
          <a:p>
            <a:pPr>
              <a:defRPr/>
            </a:pPr>
            <a:fld id="{E0D30664-0DDC-2240-AF8D-4D70380CD922}" type="slidenum">
              <a:rPr lang="de-CH" smtClean="0"/>
              <a:pPr>
                <a:defRPr/>
              </a:pPr>
              <a:t>24</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35171" name="Group 1"/>
          <p:cNvGrpSpPr>
            <a:grpSpLocks/>
          </p:cNvGrpSpPr>
          <p:nvPr/>
        </p:nvGrpSpPr>
        <p:grpSpPr bwMode="auto">
          <a:xfrm>
            <a:off x="0" y="0"/>
            <a:ext cx="9144000" cy="1447800"/>
            <a:chOff x="0" y="0"/>
            <a:chExt cx="5760" cy="912"/>
          </a:xfrm>
        </p:grpSpPr>
        <p:sp>
          <p:nvSpPr>
            <p:cNvPr id="135179"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5180"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5172" name="Group 4"/>
          <p:cNvGrpSpPr>
            <a:grpSpLocks/>
          </p:cNvGrpSpPr>
          <p:nvPr/>
        </p:nvGrpSpPr>
        <p:grpSpPr bwMode="auto">
          <a:xfrm>
            <a:off x="0" y="1438275"/>
            <a:ext cx="9144000" cy="85725"/>
            <a:chOff x="0" y="0"/>
            <a:chExt cx="5760" cy="54"/>
          </a:xfrm>
        </p:grpSpPr>
        <p:sp>
          <p:nvSpPr>
            <p:cNvPr id="135177"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5178"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517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517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517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Simplify Structure</a:t>
            </a:r>
          </a:p>
        </p:txBody>
      </p:sp>
      <p:sp>
        <p:nvSpPr>
          <p:cNvPr id="135176" name="Rectangle 10"/>
          <p:cNvSpPr>
            <a:spLocks noGrp="1" noChangeArrowheads="1"/>
          </p:cNvSpPr>
          <p:nvPr>
            <p:ph type="body" idx="1"/>
          </p:nvPr>
        </p:nvSpPr>
        <p:spPr>
          <a:xfrm>
            <a:off x="549275" y="1847850"/>
            <a:ext cx="8051800" cy="3340100"/>
          </a:xfrm>
        </p:spPr>
        <p:txBody>
          <a:bodyPr/>
          <a:lstStyle/>
          <a:p>
            <a:pPr eaLnBrk="1" hangingPunct="1"/>
            <a:r>
              <a:rPr lang="en-US">
                <a:ea typeface="ＭＳ Ｐゴシック" charset="-128"/>
                <a:cs typeface="ＭＳ Ｐゴシック" charset="-128"/>
              </a:rPr>
              <a:t>Similar to dead code: Simplify CFG Structure</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Optimizations will degenerate CFG</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Needs to be cleaned to simplify further optimization!</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25</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7219" name="Picture 1"/>
          <p:cNvPicPr>
            <a:picLocks noChangeAspect="1" noChangeArrowheads="1"/>
          </p:cNvPicPr>
          <p:nvPr/>
        </p:nvPicPr>
        <p:blipFill>
          <a:blip r:embed="rId2"/>
          <a:srcRect/>
          <a:stretch>
            <a:fillRect/>
          </a:stretch>
        </p:blipFill>
        <p:spPr bwMode="auto">
          <a:xfrm>
            <a:off x="215900" y="2527300"/>
            <a:ext cx="3517900" cy="3048000"/>
          </a:xfrm>
          <a:prstGeom prst="rect">
            <a:avLst/>
          </a:prstGeom>
          <a:noFill/>
          <a:ln w="12700">
            <a:noFill/>
            <a:miter lim="800000"/>
            <a:headEnd/>
            <a:tailEnd/>
          </a:ln>
        </p:spPr>
      </p:pic>
      <p:pic>
        <p:nvPicPr>
          <p:cNvPr id="137220" name="Picture 2"/>
          <p:cNvPicPr>
            <a:picLocks noChangeAspect="1" noChangeArrowheads="1"/>
          </p:cNvPicPr>
          <p:nvPr/>
        </p:nvPicPr>
        <p:blipFill>
          <a:blip r:embed="rId3"/>
          <a:srcRect/>
          <a:stretch>
            <a:fillRect/>
          </a:stretch>
        </p:blipFill>
        <p:spPr bwMode="auto">
          <a:xfrm>
            <a:off x="5321300" y="2413000"/>
            <a:ext cx="3481388" cy="3276600"/>
          </a:xfrm>
          <a:prstGeom prst="rect">
            <a:avLst/>
          </a:prstGeom>
          <a:noFill/>
          <a:ln w="12700">
            <a:noFill/>
            <a:miter lim="800000"/>
            <a:headEnd/>
            <a:tailEnd/>
          </a:ln>
        </p:spPr>
      </p:pic>
      <p:grpSp>
        <p:nvGrpSpPr>
          <p:cNvPr id="137221" name="Group 3"/>
          <p:cNvGrpSpPr>
            <a:grpSpLocks/>
          </p:cNvGrpSpPr>
          <p:nvPr/>
        </p:nvGrpSpPr>
        <p:grpSpPr bwMode="auto">
          <a:xfrm>
            <a:off x="0" y="0"/>
            <a:ext cx="9144000" cy="1447800"/>
            <a:chOff x="0" y="0"/>
            <a:chExt cx="5760" cy="912"/>
          </a:xfrm>
        </p:grpSpPr>
        <p:sp>
          <p:nvSpPr>
            <p:cNvPr id="137229" name="Rectangle 4"/>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7230" name="Rectangle 5"/>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7222" name="Group 6"/>
          <p:cNvGrpSpPr>
            <a:grpSpLocks/>
          </p:cNvGrpSpPr>
          <p:nvPr/>
        </p:nvGrpSpPr>
        <p:grpSpPr bwMode="auto">
          <a:xfrm>
            <a:off x="0" y="1438275"/>
            <a:ext cx="9144000" cy="85725"/>
            <a:chOff x="0" y="0"/>
            <a:chExt cx="5760" cy="54"/>
          </a:xfrm>
        </p:grpSpPr>
        <p:sp>
          <p:nvSpPr>
            <p:cNvPr id="137227" name="Rectangle 7"/>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7228" name="Rectangle 8"/>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7223" name="Rectangle 9"/>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7224" name="Rectangle 10"/>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7225" name="Rectangle 11"/>
          <p:cNvSpPr>
            <a:spLocks noGrp="1" noChangeArrowheads="1"/>
          </p:cNvSpPr>
          <p:nvPr>
            <p:ph type="title"/>
          </p:nvPr>
        </p:nvSpPr>
        <p:spPr/>
        <p:txBody>
          <a:bodyPr/>
          <a:lstStyle/>
          <a:p>
            <a:pPr eaLnBrk="1" hangingPunct="1"/>
            <a:r>
              <a:rPr lang="en-US">
                <a:ea typeface="ＭＳ Ｐゴシック" charset="-128"/>
                <a:cs typeface="ＭＳ Ｐゴシック" charset="-128"/>
              </a:rPr>
              <a:t>Delete Empty Basic Blocks</a:t>
            </a:r>
          </a:p>
        </p:txBody>
      </p:sp>
      <p:sp>
        <p:nvSpPr>
          <p:cNvPr id="137226" name="AutoShape 12"/>
          <p:cNvSpPr>
            <a:spLocks/>
          </p:cNvSpPr>
          <p:nvPr/>
        </p:nvSpPr>
        <p:spPr bwMode="auto">
          <a:xfrm>
            <a:off x="3987800" y="3695700"/>
            <a:ext cx="1612900" cy="685800"/>
          </a:xfrm>
          <a:prstGeom prst="rightArrow">
            <a:avLst>
              <a:gd name="adj1" fmla="val 32000"/>
              <a:gd name="adj2" fmla="val 81487"/>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5" name="Slide Number Placeholder 14"/>
          <p:cNvSpPr>
            <a:spLocks noGrp="1"/>
          </p:cNvSpPr>
          <p:nvPr>
            <p:ph type="sldNum" sz="quarter" idx="12"/>
          </p:nvPr>
        </p:nvSpPr>
        <p:spPr/>
        <p:txBody>
          <a:bodyPr/>
          <a:lstStyle/>
          <a:p>
            <a:pPr>
              <a:defRPr/>
            </a:pPr>
            <a:fld id="{E0D30664-0DDC-2240-AF8D-4D70380CD922}" type="slidenum">
              <a:rPr lang="de-CH" smtClean="0"/>
              <a:pPr>
                <a:defRPr/>
              </a:pPr>
              <a:t>26</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8243" name="Picture 1"/>
          <p:cNvPicPr>
            <a:picLocks noChangeAspect="1" noChangeArrowheads="1"/>
          </p:cNvPicPr>
          <p:nvPr/>
        </p:nvPicPr>
        <p:blipFill>
          <a:blip r:embed="rId3"/>
          <a:srcRect/>
          <a:stretch>
            <a:fillRect/>
          </a:stretch>
        </p:blipFill>
        <p:spPr bwMode="auto">
          <a:xfrm>
            <a:off x="342900" y="2247900"/>
            <a:ext cx="2273300" cy="3594100"/>
          </a:xfrm>
          <a:prstGeom prst="rect">
            <a:avLst/>
          </a:prstGeom>
          <a:noFill/>
          <a:ln w="12700">
            <a:noFill/>
            <a:miter lim="800000"/>
            <a:headEnd/>
            <a:tailEnd/>
          </a:ln>
        </p:spPr>
      </p:pic>
      <p:pic>
        <p:nvPicPr>
          <p:cNvPr id="138244" name="Picture 2"/>
          <p:cNvPicPr>
            <a:picLocks noChangeAspect="1" noChangeArrowheads="1"/>
          </p:cNvPicPr>
          <p:nvPr/>
        </p:nvPicPr>
        <p:blipFill>
          <a:blip r:embed="rId4"/>
          <a:srcRect/>
          <a:stretch>
            <a:fillRect/>
          </a:stretch>
        </p:blipFill>
        <p:spPr bwMode="auto">
          <a:xfrm>
            <a:off x="3835400" y="2946400"/>
            <a:ext cx="1714500" cy="2212975"/>
          </a:xfrm>
          <a:prstGeom prst="rect">
            <a:avLst/>
          </a:prstGeom>
          <a:noFill/>
          <a:ln w="12700">
            <a:noFill/>
            <a:miter lim="800000"/>
            <a:headEnd/>
            <a:tailEnd/>
          </a:ln>
        </p:spPr>
      </p:pic>
      <p:pic>
        <p:nvPicPr>
          <p:cNvPr id="138245" name="Picture 3"/>
          <p:cNvPicPr>
            <a:picLocks noChangeAspect="1" noChangeArrowheads="1"/>
          </p:cNvPicPr>
          <p:nvPr/>
        </p:nvPicPr>
        <p:blipFill>
          <a:blip r:embed="rId5"/>
          <a:srcRect/>
          <a:stretch>
            <a:fillRect/>
          </a:stretch>
        </p:blipFill>
        <p:spPr bwMode="auto">
          <a:xfrm>
            <a:off x="6629400" y="3289300"/>
            <a:ext cx="1944688" cy="1308100"/>
          </a:xfrm>
          <a:prstGeom prst="rect">
            <a:avLst/>
          </a:prstGeom>
          <a:noFill/>
          <a:ln w="12700">
            <a:noFill/>
            <a:miter lim="800000"/>
            <a:headEnd/>
            <a:tailEnd/>
          </a:ln>
        </p:spPr>
      </p:pic>
      <p:grpSp>
        <p:nvGrpSpPr>
          <p:cNvPr id="138246" name="Group 4"/>
          <p:cNvGrpSpPr>
            <a:grpSpLocks/>
          </p:cNvGrpSpPr>
          <p:nvPr/>
        </p:nvGrpSpPr>
        <p:grpSpPr bwMode="auto">
          <a:xfrm>
            <a:off x="0" y="0"/>
            <a:ext cx="9144000" cy="1447800"/>
            <a:chOff x="0" y="0"/>
            <a:chExt cx="5760" cy="912"/>
          </a:xfrm>
        </p:grpSpPr>
        <p:sp>
          <p:nvSpPr>
            <p:cNvPr id="138255" name="Rectangle 5"/>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38256" name="Rectangle 6"/>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38247" name="Group 7"/>
          <p:cNvGrpSpPr>
            <a:grpSpLocks/>
          </p:cNvGrpSpPr>
          <p:nvPr/>
        </p:nvGrpSpPr>
        <p:grpSpPr bwMode="auto">
          <a:xfrm>
            <a:off x="0" y="1438275"/>
            <a:ext cx="9144000" cy="85725"/>
            <a:chOff x="0" y="0"/>
            <a:chExt cx="5760" cy="54"/>
          </a:xfrm>
        </p:grpSpPr>
        <p:sp>
          <p:nvSpPr>
            <p:cNvPr id="138253" name="Rectangle 8"/>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38254" name="Rectangle 9"/>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38248" name="Rectangle 10"/>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38249" name="Rectangle 11"/>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38250" name="Rectangle 12"/>
          <p:cNvSpPr>
            <a:spLocks noGrp="1" noChangeArrowheads="1"/>
          </p:cNvSpPr>
          <p:nvPr>
            <p:ph type="title"/>
          </p:nvPr>
        </p:nvSpPr>
        <p:spPr/>
        <p:txBody>
          <a:bodyPr/>
          <a:lstStyle/>
          <a:p>
            <a:pPr eaLnBrk="1" hangingPunct="1"/>
            <a:r>
              <a:rPr lang="en-US">
                <a:ea typeface="ＭＳ Ｐゴシック" charset="-128"/>
                <a:cs typeface="ＭＳ Ｐゴシック" charset="-128"/>
              </a:rPr>
              <a:t>Fuse Basic Blocks</a:t>
            </a:r>
          </a:p>
        </p:txBody>
      </p:sp>
      <p:sp>
        <p:nvSpPr>
          <p:cNvPr id="138251" name="AutoShape 13"/>
          <p:cNvSpPr>
            <a:spLocks/>
          </p:cNvSpPr>
          <p:nvPr/>
        </p:nvSpPr>
        <p:spPr bwMode="auto">
          <a:xfrm>
            <a:off x="2501900" y="3568700"/>
            <a:ext cx="1231900" cy="431800"/>
          </a:xfrm>
          <a:prstGeom prst="rightArrow">
            <a:avLst>
              <a:gd name="adj1" fmla="val 32000"/>
              <a:gd name="adj2" fmla="val 129413"/>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38252" name="AutoShape 14"/>
          <p:cNvSpPr>
            <a:spLocks/>
          </p:cNvSpPr>
          <p:nvPr/>
        </p:nvSpPr>
        <p:spPr bwMode="auto">
          <a:xfrm>
            <a:off x="5384800" y="3822700"/>
            <a:ext cx="1231900" cy="431800"/>
          </a:xfrm>
          <a:prstGeom prst="rightArrow">
            <a:avLst>
              <a:gd name="adj1" fmla="val 32000"/>
              <a:gd name="adj2" fmla="val 129413"/>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27</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0291" name="Group 1"/>
          <p:cNvGrpSpPr>
            <a:grpSpLocks/>
          </p:cNvGrpSpPr>
          <p:nvPr/>
        </p:nvGrpSpPr>
        <p:grpSpPr bwMode="auto">
          <a:xfrm>
            <a:off x="0" y="0"/>
            <a:ext cx="9144000" cy="1447800"/>
            <a:chOff x="0" y="0"/>
            <a:chExt cx="5760" cy="912"/>
          </a:xfrm>
        </p:grpSpPr>
        <p:sp>
          <p:nvSpPr>
            <p:cNvPr id="14030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030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0292" name="Group 4"/>
          <p:cNvGrpSpPr>
            <a:grpSpLocks/>
          </p:cNvGrpSpPr>
          <p:nvPr/>
        </p:nvGrpSpPr>
        <p:grpSpPr bwMode="auto">
          <a:xfrm>
            <a:off x="0" y="1438275"/>
            <a:ext cx="9144000" cy="85725"/>
            <a:chOff x="0" y="0"/>
            <a:chExt cx="5760" cy="54"/>
          </a:xfrm>
        </p:grpSpPr>
        <p:sp>
          <p:nvSpPr>
            <p:cNvPr id="14029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029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029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029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029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Common Subexpression Elimination (CSE)</a:t>
            </a:r>
          </a:p>
        </p:txBody>
      </p:sp>
      <p:sp>
        <p:nvSpPr>
          <p:cNvPr id="140296" name="Rectangle 10"/>
          <p:cNvSpPr>
            <a:spLocks/>
          </p:cNvSpPr>
          <p:nvPr/>
        </p:nvSpPr>
        <p:spPr bwMode="auto">
          <a:xfrm>
            <a:off x="812800" y="2260600"/>
            <a:ext cx="8331200" cy="1574800"/>
          </a:xfrm>
          <a:prstGeom prst="rect">
            <a:avLst/>
          </a:prstGeom>
          <a:noFill/>
          <a:ln w="12700">
            <a:noFill/>
            <a:miter lim="800000"/>
            <a:headEnd/>
            <a:tailEnd/>
          </a:ln>
        </p:spPr>
        <p:txBody>
          <a:bodyPr lIns="0" tIns="0" rIns="40639" bIns="0">
            <a:prstTxWarp prst="textNoShape">
              <a:avLst/>
            </a:prstTxWarp>
          </a:bodyPr>
          <a:lstStyle/>
          <a:p>
            <a:pPr marL="39688"/>
            <a:r>
              <a:rPr lang="en-US" b="1" dirty="0">
                <a:ea typeface="Helvetica" charset="0"/>
                <a:cs typeface="Helvetica" charset="0"/>
              </a:rPr>
              <a:t>Common </a:t>
            </a:r>
            <a:r>
              <a:rPr lang="en-US" b="1" dirty="0" err="1" smtClean="0">
                <a:ea typeface="Helvetica" charset="0"/>
                <a:cs typeface="Helvetica" charset="0"/>
              </a:rPr>
              <a:t>Subexpression</a:t>
            </a:r>
            <a:r>
              <a:rPr lang="en-US" b="1" dirty="0" smtClean="0">
                <a:ea typeface="Helvetica" charset="0"/>
                <a:cs typeface="Helvetica" charset="0"/>
              </a:rPr>
              <a:t>:</a:t>
            </a:r>
          </a:p>
          <a:p>
            <a:pPr marL="266700" indent="-227013">
              <a:buFont typeface="Arial"/>
              <a:buChar char="•"/>
            </a:pPr>
            <a:r>
              <a:rPr lang="en-US" dirty="0" smtClean="0">
                <a:ea typeface="Helvetica" charset="0"/>
                <a:cs typeface="Helvetica" charset="0"/>
              </a:rPr>
              <a:t>There </a:t>
            </a:r>
            <a:r>
              <a:rPr lang="en-US" dirty="0">
                <a:ea typeface="Helvetica" charset="0"/>
                <a:cs typeface="Helvetica" charset="0"/>
              </a:rPr>
              <a:t>is another occurrence of the expression </a:t>
            </a:r>
            <a:r>
              <a:rPr lang="en-US" dirty="0" smtClean="0">
                <a:ea typeface="Helvetica" charset="0"/>
                <a:cs typeface="Helvetica" charset="0"/>
              </a:rPr>
              <a:t>whose evaluation </a:t>
            </a:r>
            <a:r>
              <a:rPr lang="en-US" dirty="0">
                <a:ea typeface="Helvetica" charset="0"/>
                <a:cs typeface="Helvetica" charset="0"/>
              </a:rPr>
              <a:t>always precedes this </a:t>
            </a:r>
            <a:r>
              <a:rPr lang="en-US" dirty="0" smtClean="0">
                <a:ea typeface="Helvetica" charset="0"/>
                <a:cs typeface="Helvetica" charset="0"/>
              </a:rPr>
              <a:t>one</a:t>
            </a:r>
          </a:p>
          <a:p>
            <a:pPr marL="266700" indent="-227013">
              <a:buFont typeface="Arial"/>
              <a:buChar char="•"/>
            </a:pPr>
            <a:r>
              <a:rPr lang="en-US" dirty="0" smtClean="0">
                <a:ea typeface="Helvetica" charset="0"/>
                <a:cs typeface="Helvetica" charset="0"/>
              </a:rPr>
              <a:t>operands </a:t>
            </a:r>
            <a:r>
              <a:rPr lang="en-US" dirty="0">
                <a:ea typeface="Helvetica" charset="0"/>
                <a:cs typeface="Helvetica" charset="0"/>
              </a:rPr>
              <a:t>remain unchanged</a:t>
            </a:r>
          </a:p>
        </p:txBody>
      </p:sp>
      <p:sp>
        <p:nvSpPr>
          <p:cNvPr id="140297" name="Rectangle 11"/>
          <p:cNvSpPr>
            <a:spLocks/>
          </p:cNvSpPr>
          <p:nvPr/>
        </p:nvSpPr>
        <p:spPr bwMode="auto">
          <a:xfrm>
            <a:off x="825500" y="4724400"/>
            <a:ext cx="6710363" cy="12065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b="1">
                <a:ea typeface="Helvetica" charset="0"/>
                <a:cs typeface="Helvetica" charset="0"/>
              </a:rPr>
              <a:t>Local</a:t>
            </a:r>
            <a:r>
              <a:rPr lang="en-US">
                <a:ea typeface="Helvetica" charset="0"/>
                <a:cs typeface="Helvetica" charset="0"/>
              </a:rPr>
              <a:t> (inside one basic block): When building IR</a:t>
            </a:r>
          </a:p>
          <a:p>
            <a:pPr marL="39688"/>
            <a:endParaRPr lang="en-US">
              <a:ea typeface="Helvetica" charset="0"/>
              <a:cs typeface="Helvetica" charset="0"/>
            </a:endParaRPr>
          </a:p>
          <a:p>
            <a:pPr marL="39688"/>
            <a:r>
              <a:rPr lang="en-US" b="1">
                <a:ea typeface="Helvetica" charset="0"/>
                <a:cs typeface="Helvetica" charset="0"/>
              </a:rPr>
              <a:t>Global</a:t>
            </a:r>
            <a:r>
              <a:rPr lang="en-US">
                <a:ea typeface="Helvetica" charset="0"/>
                <a:cs typeface="Helvetica" charset="0"/>
              </a:rPr>
              <a:t> (complete flow-graph)</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28</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1315" name="Group 1"/>
          <p:cNvGrpSpPr>
            <a:grpSpLocks/>
          </p:cNvGrpSpPr>
          <p:nvPr/>
        </p:nvGrpSpPr>
        <p:grpSpPr bwMode="auto">
          <a:xfrm>
            <a:off x="0" y="0"/>
            <a:ext cx="9144000" cy="1447800"/>
            <a:chOff x="0" y="0"/>
            <a:chExt cx="5760" cy="912"/>
          </a:xfrm>
        </p:grpSpPr>
        <p:sp>
          <p:nvSpPr>
            <p:cNvPr id="14133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133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1316" name="Group 4"/>
          <p:cNvGrpSpPr>
            <a:grpSpLocks/>
          </p:cNvGrpSpPr>
          <p:nvPr/>
        </p:nvGrpSpPr>
        <p:grpSpPr bwMode="auto">
          <a:xfrm>
            <a:off x="0" y="1438275"/>
            <a:ext cx="9144000" cy="85725"/>
            <a:chOff x="0" y="0"/>
            <a:chExt cx="5760" cy="54"/>
          </a:xfrm>
        </p:grpSpPr>
        <p:sp>
          <p:nvSpPr>
            <p:cNvPr id="14133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133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131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131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131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Example CSE</a:t>
            </a:r>
          </a:p>
        </p:txBody>
      </p:sp>
      <p:sp>
        <p:nvSpPr>
          <p:cNvPr id="141320" name="Rectangle 10"/>
          <p:cNvSpPr>
            <a:spLocks/>
          </p:cNvSpPr>
          <p:nvPr/>
        </p:nvSpPr>
        <p:spPr bwMode="auto">
          <a:xfrm>
            <a:off x="482600" y="2514600"/>
            <a:ext cx="2298700" cy="10160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b := </a:t>
            </a:r>
            <a:r>
              <a:rPr lang="en-US" sz="2000" b="1">
                <a:latin typeface="Courier" charset="0"/>
                <a:ea typeface="Courier" charset="0"/>
                <a:cs typeface="Courier" charset="0"/>
                <a:sym typeface="Courier" charset="0"/>
              </a:rPr>
              <a:t>a + 2</a:t>
            </a:r>
            <a:endParaRPr lang="en-US" sz="2000">
              <a:latin typeface="Courier" charset="0"/>
              <a:ea typeface="Courier" charset="0"/>
              <a:cs typeface="Courier" charset="0"/>
              <a:sym typeface="Courier" charset="0"/>
            </a:endParaRPr>
          </a:p>
          <a:p>
            <a:pPr marL="39688"/>
            <a:r>
              <a:rPr lang="en-US" sz="2000">
                <a:latin typeface="Courier" charset="0"/>
                <a:ea typeface="Courier" charset="0"/>
                <a:cs typeface="Courier" charset="0"/>
                <a:sym typeface="Courier" charset="0"/>
              </a:rPr>
              <a:t>c := 4 * b</a:t>
            </a:r>
          </a:p>
          <a:p>
            <a:pPr marL="39688"/>
            <a:r>
              <a:rPr lang="en-US" sz="2000">
                <a:latin typeface="Courier" charset="0"/>
                <a:ea typeface="Courier" charset="0"/>
                <a:cs typeface="Courier" charset="0"/>
                <a:sym typeface="Courier" charset="0"/>
              </a:rPr>
              <a:t>    b &lt; c?</a:t>
            </a:r>
          </a:p>
        </p:txBody>
      </p:sp>
      <p:sp>
        <p:nvSpPr>
          <p:cNvPr id="141321" name="Rectangle 11"/>
          <p:cNvSpPr>
            <a:spLocks/>
          </p:cNvSpPr>
          <p:nvPr/>
        </p:nvSpPr>
        <p:spPr bwMode="auto">
          <a:xfrm>
            <a:off x="2667000" y="3810000"/>
            <a:ext cx="12827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b := 1</a:t>
            </a:r>
          </a:p>
        </p:txBody>
      </p:sp>
      <p:sp>
        <p:nvSpPr>
          <p:cNvPr id="141322" name="Rectangle 12"/>
          <p:cNvSpPr>
            <a:spLocks/>
          </p:cNvSpPr>
          <p:nvPr/>
        </p:nvSpPr>
        <p:spPr bwMode="auto">
          <a:xfrm>
            <a:off x="698500" y="4953000"/>
            <a:ext cx="18796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d := </a:t>
            </a:r>
            <a:r>
              <a:rPr lang="en-US" sz="2000" b="1">
                <a:latin typeface="Courier" charset="0"/>
                <a:ea typeface="Courier" charset="0"/>
                <a:cs typeface="Courier" charset="0"/>
                <a:sym typeface="Courier" charset="0"/>
              </a:rPr>
              <a:t>a + 2</a:t>
            </a:r>
          </a:p>
        </p:txBody>
      </p:sp>
      <p:sp>
        <p:nvSpPr>
          <p:cNvPr id="141323" name="Line 13"/>
          <p:cNvSpPr>
            <a:spLocks noChangeShapeType="1"/>
          </p:cNvSpPr>
          <p:nvPr/>
        </p:nvSpPr>
        <p:spPr bwMode="auto">
          <a:xfrm rot="10800000">
            <a:off x="1524000" y="3492500"/>
            <a:ext cx="0" cy="14732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24" name="Line 14"/>
          <p:cNvSpPr>
            <a:spLocks noChangeShapeType="1"/>
          </p:cNvSpPr>
          <p:nvPr/>
        </p:nvSpPr>
        <p:spPr bwMode="auto">
          <a:xfrm rot="10800000">
            <a:off x="1701800" y="3543300"/>
            <a:ext cx="1612900" cy="2794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25" name="Line 15"/>
          <p:cNvSpPr>
            <a:spLocks noChangeShapeType="1"/>
          </p:cNvSpPr>
          <p:nvPr/>
        </p:nvSpPr>
        <p:spPr bwMode="auto">
          <a:xfrm rot="10800000" flipH="1">
            <a:off x="1866900" y="4267200"/>
            <a:ext cx="1397000" cy="6731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26" name="Rectangle 16"/>
          <p:cNvSpPr>
            <a:spLocks/>
          </p:cNvSpPr>
          <p:nvPr/>
        </p:nvSpPr>
        <p:spPr bwMode="auto">
          <a:xfrm>
            <a:off x="5359400" y="2425700"/>
            <a:ext cx="2298700" cy="13208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b="1">
                <a:latin typeface="Courier" charset="0"/>
                <a:ea typeface="Courier" charset="0"/>
                <a:cs typeface="Courier" charset="0"/>
                <a:sym typeface="Courier" charset="0"/>
              </a:rPr>
              <a:t>t1 := a + 2</a:t>
            </a:r>
          </a:p>
          <a:p>
            <a:pPr marL="39688"/>
            <a:r>
              <a:rPr lang="en-US" sz="2000">
                <a:latin typeface="Courier" charset="0"/>
                <a:ea typeface="Courier" charset="0"/>
                <a:cs typeface="Courier" charset="0"/>
                <a:sym typeface="Courier" charset="0"/>
              </a:rPr>
              <a:t>b := </a:t>
            </a:r>
            <a:r>
              <a:rPr lang="en-US" sz="2000" b="1">
                <a:latin typeface="Courier" charset="0"/>
                <a:ea typeface="Courier" charset="0"/>
                <a:cs typeface="Courier" charset="0"/>
                <a:sym typeface="Courier" charset="0"/>
              </a:rPr>
              <a:t>t1</a:t>
            </a:r>
            <a:endParaRPr lang="en-US" sz="2000">
              <a:latin typeface="Courier" charset="0"/>
              <a:ea typeface="Courier" charset="0"/>
              <a:cs typeface="Courier" charset="0"/>
              <a:sym typeface="Courier" charset="0"/>
            </a:endParaRPr>
          </a:p>
          <a:p>
            <a:pPr marL="39688"/>
            <a:r>
              <a:rPr lang="en-US" sz="2000">
                <a:latin typeface="Courier" charset="0"/>
                <a:ea typeface="Courier" charset="0"/>
                <a:cs typeface="Courier" charset="0"/>
                <a:sym typeface="Courier" charset="0"/>
              </a:rPr>
              <a:t>c := 4 * b</a:t>
            </a:r>
          </a:p>
          <a:p>
            <a:pPr marL="39688"/>
            <a:r>
              <a:rPr lang="en-US" sz="2000">
                <a:latin typeface="Courier" charset="0"/>
                <a:ea typeface="Courier" charset="0"/>
                <a:cs typeface="Courier" charset="0"/>
                <a:sym typeface="Courier" charset="0"/>
              </a:rPr>
              <a:t>    b &lt; c?</a:t>
            </a:r>
          </a:p>
        </p:txBody>
      </p:sp>
      <p:sp>
        <p:nvSpPr>
          <p:cNvPr id="141327" name="Rectangle 17"/>
          <p:cNvSpPr>
            <a:spLocks/>
          </p:cNvSpPr>
          <p:nvPr/>
        </p:nvSpPr>
        <p:spPr bwMode="auto">
          <a:xfrm>
            <a:off x="7543800" y="4051300"/>
            <a:ext cx="12827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b := 1</a:t>
            </a:r>
          </a:p>
        </p:txBody>
      </p:sp>
      <p:sp>
        <p:nvSpPr>
          <p:cNvPr id="141328" name="Rectangle 18"/>
          <p:cNvSpPr>
            <a:spLocks/>
          </p:cNvSpPr>
          <p:nvPr/>
        </p:nvSpPr>
        <p:spPr bwMode="auto">
          <a:xfrm>
            <a:off x="5575300" y="5194300"/>
            <a:ext cx="18796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d := </a:t>
            </a:r>
            <a:r>
              <a:rPr lang="en-US" sz="2000" b="1">
                <a:latin typeface="Courier" charset="0"/>
                <a:ea typeface="Courier" charset="0"/>
                <a:cs typeface="Courier" charset="0"/>
                <a:sym typeface="Courier" charset="0"/>
              </a:rPr>
              <a:t>t1</a:t>
            </a:r>
          </a:p>
        </p:txBody>
      </p:sp>
      <p:sp>
        <p:nvSpPr>
          <p:cNvPr id="141329" name="Line 19"/>
          <p:cNvSpPr>
            <a:spLocks noChangeShapeType="1"/>
          </p:cNvSpPr>
          <p:nvPr/>
        </p:nvSpPr>
        <p:spPr bwMode="auto">
          <a:xfrm rot="10800000" flipH="1">
            <a:off x="6400800" y="3733800"/>
            <a:ext cx="0" cy="14732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30" name="Line 20"/>
          <p:cNvSpPr>
            <a:spLocks noChangeShapeType="1"/>
          </p:cNvSpPr>
          <p:nvPr/>
        </p:nvSpPr>
        <p:spPr bwMode="auto">
          <a:xfrm rot="10800000">
            <a:off x="6578600" y="3784600"/>
            <a:ext cx="1612900" cy="2794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31" name="Line 21"/>
          <p:cNvSpPr>
            <a:spLocks noChangeShapeType="1"/>
          </p:cNvSpPr>
          <p:nvPr/>
        </p:nvSpPr>
        <p:spPr bwMode="auto">
          <a:xfrm rot="10800000" flipH="1">
            <a:off x="6743700" y="4508500"/>
            <a:ext cx="1397000" cy="673100"/>
          </a:xfrm>
          <a:prstGeom prst="line">
            <a:avLst/>
          </a:prstGeom>
          <a:noFill/>
          <a:ln w="50800">
            <a:solidFill>
              <a:schemeClr val="tx1"/>
            </a:solidFill>
            <a:round/>
            <a:headEnd type="stealth" w="med" len="med"/>
            <a:tailEnd/>
          </a:ln>
        </p:spPr>
        <p:txBody>
          <a:bodyPr>
            <a:prstTxWarp prst="textNoShape">
              <a:avLst/>
            </a:prstTxWarp>
          </a:bodyPr>
          <a:lstStyle/>
          <a:p>
            <a:endParaRPr lang="en-US"/>
          </a:p>
        </p:txBody>
      </p:sp>
      <p:sp>
        <p:nvSpPr>
          <p:cNvPr id="141332" name="AutoShape 22"/>
          <p:cNvSpPr>
            <a:spLocks/>
          </p:cNvSpPr>
          <p:nvPr/>
        </p:nvSpPr>
        <p:spPr bwMode="auto">
          <a:xfrm>
            <a:off x="3937000" y="4089400"/>
            <a:ext cx="1270000" cy="1270000"/>
          </a:xfrm>
          <a:prstGeom prst="rightArrow">
            <a:avLst>
              <a:gd name="adj1" fmla="val 32000"/>
              <a:gd name="adj2" fmla="val 4400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25" name="Slide Number Placeholder 24"/>
          <p:cNvSpPr>
            <a:spLocks noGrp="1"/>
          </p:cNvSpPr>
          <p:nvPr>
            <p:ph type="sldNum" sz="quarter" idx="12"/>
          </p:nvPr>
        </p:nvSpPr>
        <p:spPr/>
        <p:txBody>
          <a:bodyPr/>
          <a:lstStyle/>
          <a:p>
            <a:pPr>
              <a:defRPr/>
            </a:pPr>
            <a:fld id="{E0D30664-0DDC-2240-AF8D-4D70380CD922}" type="slidenum">
              <a:rPr lang="de-CH" smtClean="0"/>
              <a:pPr>
                <a:defRPr/>
              </a:pPr>
              <a:t>29</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0"/>
            <a:ext cx="9144000" cy="1447800"/>
            <a:chOff x="0" y="0"/>
            <a:chExt cx="5760" cy="912"/>
          </a:xfrm>
        </p:grpSpPr>
        <p:sp>
          <p:nvSpPr>
            <p:cNvPr id="17102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7102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3" name="Group 4"/>
          <p:cNvGrpSpPr>
            <a:grpSpLocks/>
          </p:cNvGrpSpPr>
          <p:nvPr/>
        </p:nvGrpSpPr>
        <p:grpSpPr bwMode="auto">
          <a:xfrm>
            <a:off x="0" y="1438275"/>
            <a:ext cx="9144000" cy="85725"/>
            <a:chOff x="0" y="0"/>
            <a:chExt cx="5760" cy="54"/>
          </a:xfrm>
        </p:grpSpPr>
        <p:sp>
          <p:nvSpPr>
            <p:cNvPr id="17101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7101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7101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7101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7101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Literature</a:t>
            </a:r>
          </a:p>
        </p:txBody>
      </p:sp>
      <p:sp>
        <p:nvSpPr>
          <p:cNvPr id="171016" name="Rectangle 10"/>
          <p:cNvSpPr>
            <a:spLocks noGrp="1" noChangeArrowheads="1"/>
          </p:cNvSpPr>
          <p:nvPr>
            <p:ph type="body" idx="1"/>
          </p:nvPr>
        </p:nvSpPr>
        <p:spPr>
          <a:xfrm>
            <a:off x="539750" y="1514475"/>
            <a:ext cx="3911600" cy="4776788"/>
          </a:xfrm>
        </p:spPr>
        <p:txBody>
          <a:bodyPr/>
          <a:lstStyle/>
          <a:p>
            <a:pPr eaLnBrk="1" hangingPunct="1"/>
            <a:endParaRPr lang="en-US">
              <a:ea typeface="ＭＳ Ｐゴシック" charset="-128"/>
              <a:cs typeface="ＭＳ Ｐゴシック" charset="-128"/>
            </a:endParaRP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Muchnick: </a:t>
            </a:r>
            <a:r>
              <a:rPr lang="en-US" i="1">
                <a:ea typeface="ＭＳ Ｐゴシック" charset="-128"/>
                <a:cs typeface="ＭＳ Ｐゴシック" charset="-128"/>
              </a:rPr>
              <a:t>Advanced Compiler Design and Implementation</a:t>
            </a:r>
          </a:p>
          <a:p>
            <a:pPr lvl="1" eaLnBrk="1" hangingPunct="1"/>
            <a:r>
              <a:rPr lang="en-US" i="1"/>
              <a:t>&gt;600 pages on optimizations</a:t>
            </a:r>
          </a:p>
          <a:p>
            <a:pPr lvl="1" eaLnBrk="1" hangingPunct="1"/>
            <a:endParaRPr lang="en-US"/>
          </a:p>
          <a:p>
            <a:pPr eaLnBrk="1" hangingPunct="1"/>
            <a:r>
              <a:rPr lang="en-US">
                <a:ea typeface="ＭＳ Ｐゴシック" charset="-128"/>
                <a:cs typeface="ＭＳ Ｐゴシック" charset="-128"/>
              </a:rPr>
              <a:t>Appel: </a:t>
            </a:r>
            <a:r>
              <a:rPr lang="en-US" i="1">
                <a:ea typeface="ＭＳ Ｐゴシック" charset="-128"/>
                <a:cs typeface="ＭＳ Ｐゴシック" charset="-128"/>
              </a:rPr>
              <a:t>Modern Compiler Implementation in Java</a:t>
            </a:r>
          </a:p>
          <a:p>
            <a:pPr lvl="1" eaLnBrk="1" hangingPunct="1"/>
            <a:r>
              <a:rPr lang="en-US" i="1"/>
              <a:t>The basics</a:t>
            </a:r>
          </a:p>
        </p:txBody>
      </p:sp>
      <p:pic>
        <p:nvPicPr>
          <p:cNvPr id="171017" name="Picture 11"/>
          <p:cNvPicPr>
            <a:picLocks noChangeAspect="1" noChangeArrowheads="1"/>
          </p:cNvPicPr>
          <p:nvPr/>
        </p:nvPicPr>
        <p:blipFill>
          <a:blip r:embed="rId2"/>
          <a:srcRect/>
          <a:stretch>
            <a:fillRect/>
          </a:stretch>
        </p:blipFill>
        <p:spPr bwMode="auto">
          <a:xfrm>
            <a:off x="4749800" y="1943100"/>
            <a:ext cx="3162300" cy="4143375"/>
          </a:xfrm>
          <a:prstGeom prst="rect">
            <a:avLst/>
          </a:prstGeom>
          <a:noFill/>
          <a:ln w="12700">
            <a:noFill/>
            <a:miter lim="800000"/>
            <a:headEnd/>
            <a:tailEnd/>
          </a:ln>
        </p:spPr>
      </p:pic>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3</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3363" name="Group 1"/>
          <p:cNvGrpSpPr>
            <a:grpSpLocks/>
          </p:cNvGrpSpPr>
          <p:nvPr/>
        </p:nvGrpSpPr>
        <p:grpSpPr bwMode="auto">
          <a:xfrm>
            <a:off x="0" y="0"/>
            <a:ext cx="9144000" cy="1447800"/>
            <a:chOff x="0" y="0"/>
            <a:chExt cx="5760" cy="912"/>
          </a:xfrm>
        </p:grpSpPr>
        <p:sp>
          <p:nvSpPr>
            <p:cNvPr id="14337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337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3364" name="Group 4"/>
          <p:cNvGrpSpPr>
            <a:grpSpLocks/>
          </p:cNvGrpSpPr>
          <p:nvPr/>
        </p:nvGrpSpPr>
        <p:grpSpPr bwMode="auto">
          <a:xfrm>
            <a:off x="0" y="1438275"/>
            <a:ext cx="9144000" cy="85725"/>
            <a:chOff x="0" y="0"/>
            <a:chExt cx="5760" cy="54"/>
          </a:xfrm>
        </p:grpSpPr>
        <p:sp>
          <p:nvSpPr>
            <p:cNvPr id="14336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337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336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336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3367"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Loop Optimizations</a:t>
            </a:r>
          </a:p>
        </p:txBody>
      </p:sp>
      <p:sp>
        <p:nvSpPr>
          <p:cNvPr id="143368"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Optimizing code in loops is important</a:t>
            </a:r>
          </a:p>
          <a:p>
            <a:pPr lvl="1" eaLnBrk="1" hangingPunct="1"/>
            <a:r>
              <a:rPr lang="en-US"/>
              <a:t>often executed, large payoff</a:t>
            </a:r>
          </a:p>
          <a:p>
            <a:pPr lvl="1" eaLnBrk="1" hangingPunct="1"/>
            <a:endParaRPr lang="en-US"/>
          </a:p>
          <a:p>
            <a:pPr eaLnBrk="1" hangingPunct="1"/>
            <a:r>
              <a:rPr lang="en-US">
                <a:ea typeface="ＭＳ Ｐゴシック" charset="-128"/>
                <a:cs typeface="ＭＳ Ｐゴシック" charset="-128"/>
              </a:rPr>
              <a:t>All optimizations help when applied to loop-bodies</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Some optimizations are loop specific</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30</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5411" name="Picture 1"/>
          <p:cNvPicPr>
            <a:picLocks noChangeAspect="1" noChangeArrowheads="1"/>
          </p:cNvPicPr>
          <p:nvPr/>
        </p:nvPicPr>
        <p:blipFill>
          <a:blip r:embed="rId3"/>
          <a:srcRect/>
          <a:stretch>
            <a:fillRect/>
          </a:stretch>
        </p:blipFill>
        <p:spPr bwMode="auto">
          <a:xfrm>
            <a:off x="711200" y="2578100"/>
            <a:ext cx="2324100" cy="3848100"/>
          </a:xfrm>
          <a:prstGeom prst="rect">
            <a:avLst/>
          </a:prstGeom>
          <a:noFill/>
          <a:ln w="12700">
            <a:noFill/>
            <a:miter lim="800000"/>
            <a:headEnd/>
            <a:tailEnd/>
          </a:ln>
        </p:spPr>
      </p:pic>
      <p:pic>
        <p:nvPicPr>
          <p:cNvPr id="145412" name="Picture 2"/>
          <p:cNvPicPr>
            <a:picLocks noChangeAspect="1" noChangeArrowheads="1"/>
          </p:cNvPicPr>
          <p:nvPr/>
        </p:nvPicPr>
        <p:blipFill>
          <a:blip r:embed="rId4"/>
          <a:srcRect/>
          <a:stretch>
            <a:fillRect/>
          </a:stretch>
        </p:blipFill>
        <p:spPr bwMode="auto">
          <a:xfrm>
            <a:off x="5994400" y="2578100"/>
            <a:ext cx="2324100" cy="3848100"/>
          </a:xfrm>
          <a:prstGeom prst="rect">
            <a:avLst/>
          </a:prstGeom>
          <a:noFill/>
          <a:ln w="12700">
            <a:noFill/>
            <a:miter lim="800000"/>
            <a:headEnd/>
            <a:tailEnd/>
          </a:ln>
        </p:spPr>
      </p:pic>
      <p:grpSp>
        <p:nvGrpSpPr>
          <p:cNvPr id="145413" name="Group 3"/>
          <p:cNvGrpSpPr>
            <a:grpSpLocks/>
          </p:cNvGrpSpPr>
          <p:nvPr/>
        </p:nvGrpSpPr>
        <p:grpSpPr bwMode="auto">
          <a:xfrm>
            <a:off x="0" y="0"/>
            <a:ext cx="9144000" cy="1447800"/>
            <a:chOff x="0" y="0"/>
            <a:chExt cx="5760" cy="912"/>
          </a:xfrm>
        </p:grpSpPr>
        <p:sp>
          <p:nvSpPr>
            <p:cNvPr id="145422" name="Rectangle 4"/>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5423" name="Rectangle 5"/>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5414" name="Group 6"/>
          <p:cNvGrpSpPr>
            <a:grpSpLocks/>
          </p:cNvGrpSpPr>
          <p:nvPr/>
        </p:nvGrpSpPr>
        <p:grpSpPr bwMode="auto">
          <a:xfrm>
            <a:off x="0" y="1438275"/>
            <a:ext cx="9144000" cy="85725"/>
            <a:chOff x="0" y="0"/>
            <a:chExt cx="5760" cy="54"/>
          </a:xfrm>
        </p:grpSpPr>
        <p:sp>
          <p:nvSpPr>
            <p:cNvPr id="145420" name="Rectangle 7"/>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5421" name="Rectangle 8"/>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5415" name="Rectangle 9"/>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5416" name="Rectangle 10"/>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5417" name="Rectangle 11"/>
          <p:cNvSpPr>
            <a:spLocks noGrp="1" noChangeArrowheads="1"/>
          </p:cNvSpPr>
          <p:nvPr>
            <p:ph type="title"/>
          </p:nvPr>
        </p:nvSpPr>
        <p:spPr/>
        <p:txBody>
          <a:bodyPr/>
          <a:lstStyle/>
          <a:p>
            <a:pPr eaLnBrk="1" hangingPunct="1"/>
            <a:r>
              <a:rPr lang="en-US">
                <a:ea typeface="ＭＳ Ｐゴシック" charset="-128"/>
                <a:cs typeface="ＭＳ Ｐゴシック" charset="-128"/>
              </a:rPr>
              <a:t>Loop Invariant Code Motion</a:t>
            </a:r>
          </a:p>
        </p:txBody>
      </p:sp>
      <p:sp>
        <p:nvSpPr>
          <p:cNvPr id="145418" name="Rectangle 12"/>
          <p:cNvSpPr>
            <a:spLocks noGrp="1" noChangeArrowheads="1"/>
          </p:cNvSpPr>
          <p:nvPr>
            <p:ph type="body" idx="1"/>
          </p:nvPr>
        </p:nvSpPr>
        <p:spPr>
          <a:xfrm>
            <a:off x="536575" y="1517650"/>
            <a:ext cx="8077200" cy="1143000"/>
          </a:xfrm>
        </p:spPr>
        <p:txBody>
          <a:bodyPr/>
          <a:lstStyle/>
          <a:p>
            <a:pPr eaLnBrk="1" hangingPunct="1"/>
            <a:r>
              <a:rPr lang="en-US">
                <a:ea typeface="ＭＳ Ｐゴシック" charset="-128"/>
                <a:cs typeface="ＭＳ Ｐゴシック" charset="-128"/>
              </a:rPr>
              <a:t>Move expressions that are constant over all iterations out of the loop</a:t>
            </a:r>
          </a:p>
        </p:txBody>
      </p:sp>
      <p:sp>
        <p:nvSpPr>
          <p:cNvPr id="145419" name="AutoShape 13"/>
          <p:cNvSpPr>
            <a:spLocks/>
          </p:cNvSpPr>
          <p:nvPr/>
        </p:nvSpPr>
        <p:spPr bwMode="auto">
          <a:xfrm>
            <a:off x="3543300" y="4114800"/>
            <a:ext cx="1828800" cy="762000"/>
          </a:xfrm>
          <a:prstGeom prst="rightArrow">
            <a:avLst>
              <a:gd name="adj1" fmla="val 32000"/>
              <a:gd name="adj2" fmla="val 73333"/>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6" name="Slide Number Placeholder 15"/>
          <p:cNvSpPr>
            <a:spLocks noGrp="1"/>
          </p:cNvSpPr>
          <p:nvPr>
            <p:ph type="sldNum" sz="quarter" idx="12"/>
          </p:nvPr>
        </p:nvSpPr>
        <p:spPr/>
        <p:txBody>
          <a:bodyPr/>
          <a:lstStyle/>
          <a:p>
            <a:pPr>
              <a:defRPr/>
            </a:pPr>
            <a:fld id="{E0D30664-0DDC-2240-AF8D-4D70380CD922}" type="slidenum">
              <a:rPr lang="de-CH" smtClean="0"/>
              <a:pPr>
                <a:defRPr/>
              </a:pPr>
              <a:t>31</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7459" name="Group 1"/>
          <p:cNvGrpSpPr>
            <a:grpSpLocks/>
          </p:cNvGrpSpPr>
          <p:nvPr/>
        </p:nvGrpSpPr>
        <p:grpSpPr bwMode="auto">
          <a:xfrm>
            <a:off x="0" y="0"/>
            <a:ext cx="9144000" cy="1447800"/>
            <a:chOff x="0" y="0"/>
            <a:chExt cx="5760" cy="912"/>
          </a:xfrm>
        </p:grpSpPr>
        <p:sp>
          <p:nvSpPr>
            <p:cNvPr id="14747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747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7460" name="Group 4"/>
          <p:cNvGrpSpPr>
            <a:grpSpLocks/>
          </p:cNvGrpSpPr>
          <p:nvPr/>
        </p:nvGrpSpPr>
        <p:grpSpPr bwMode="auto">
          <a:xfrm>
            <a:off x="0" y="1438275"/>
            <a:ext cx="9144000" cy="85725"/>
            <a:chOff x="0" y="0"/>
            <a:chExt cx="5760" cy="54"/>
          </a:xfrm>
        </p:grpSpPr>
        <p:sp>
          <p:nvSpPr>
            <p:cNvPr id="14747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747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746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746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746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Induction Variable Optimizations</a:t>
            </a:r>
          </a:p>
        </p:txBody>
      </p:sp>
      <p:sp>
        <p:nvSpPr>
          <p:cNvPr id="147464" name="Rectangle 10"/>
          <p:cNvSpPr>
            <a:spLocks noGrp="1" noChangeArrowheads="1"/>
          </p:cNvSpPr>
          <p:nvPr>
            <p:ph type="body" idx="1"/>
          </p:nvPr>
        </p:nvSpPr>
        <p:spPr>
          <a:xfrm>
            <a:off x="536575" y="1517650"/>
            <a:ext cx="8077200" cy="1397000"/>
          </a:xfrm>
        </p:spPr>
        <p:txBody>
          <a:bodyPr/>
          <a:lstStyle/>
          <a:p>
            <a:pPr eaLnBrk="1" hangingPunct="1"/>
            <a:r>
              <a:rPr lang="en-US">
                <a:ea typeface="ＭＳ Ｐゴシック" charset="-128"/>
                <a:cs typeface="ＭＳ Ｐゴシック" charset="-128"/>
              </a:rPr>
              <a:t>Values of variables form an arithmetic progression</a:t>
            </a:r>
          </a:p>
        </p:txBody>
      </p:sp>
      <p:sp>
        <p:nvSpPr>
          <p:cNvPr id="147465" name="Rectangle 11"/>
          <p:cNvSpPr>
            <a:spLocks/>
          </p:cNvSpPr>
          <p:nvPr/>
        </p:nvSpPr>
        <p:spPr bwMode="auto">
          <a:xfrm>
            <a:off x="292100" y="3543300"/>
            <a:ext cx="3416300" cy="13208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integer a(100)</a:t>
            </a:r>
          </a:p>
          <a:p>
            <a:pPr marL="39688"/>
            <a:r>
              <a:rPr lang="en-US" sz="2000">
                <a:latin typeface="Courier" charset="0"/>
                <a:ea typeface="Courier" charset="0"/>
                <a:cs typeface="Courier" charset="0"/>
                <a:sym typeface="Courier" charset="0"/>
              </a:rPr>
              <a:t>do i = 1, 100</a:t>
            </a:r>
          </a:p>
          <a:p>
            <a:pPr marL="39688"/>
            <a:r>
              <a:rPr lang="en-US" sz="2000">
                <a:latin typeface="Courier" charset="0"/>
                <a:ea typeface="Courier" charset="0"/>
                <a:cs typeface="Courier" charset="0"/>
                <a:sym typeface="Courier" charset="0"/>
              </a:rPr>
              <a:t> a(i) = 202 - 2 * i</a:t>
            </a:r>
          </a:p>
          <a:p>
            <a:pPr marL="39688"/>
            <a:r>
              <a:rPr lang="en-US" sz="2000">
                <a:latin typeface="Courier" charset="0"/>
                <a:ea typeface="Courier" charset="0"/>
                <a:cs typeface="Courier" charset="0"/>
                <a:sym typeface="Courier" charset="0"/>
              </a:rPr>
              <a:t>endo</a:t>
            </a:r>
          </a:p>
        </p:txBody>
      </p:sp>
      <p:sp>
        <p:nvSpPr>
          <p:cNvPr id="147466" name="AutoShape 12"/>
          <p:cNvSpPr>
            <a:spLocks/>
          </p:cNvSpPr>
          <p:nvPr/>
        </p:nvSpPr>
        <p:spPr bwMode="auto">
          <a:xfrm>
            <a:off x="4051300" y="4013200"/>
            <a:ext cx="1041400" cy="355600"/>
          </a:xfrm>
          <a:prstGeom prst="rightArrow">
            <a:avLst>
              <a:gd name="adj1" fmla="val 32000"/>
              <a:gd name="adj2" fmla="val 157153"/>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47467" name="Rectangle 13"/>
          <p:cNvSpPr>
            <a:spLocks/>
          </p:cNvSpPr>
          <p:nvPr/>
        </p:nvSpPr>
        <p:spPr bwMode="auto">
          <a:xfrm>
            <a:off x="5524500" y="3238500"/>
            <a:ext cx="3416300" cy="1930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integer a(100)</a:t>
            </a:r>
          </a:p>
          <a:p>
            <a:pPr marL="39688"/>
            <a:r>
              <a:rPr lang="en-US" sz="2000" b="1">
                <a:latin typeface="Courier" charset="0"/>
                <a:ea typeface="Courier" charset="0"/>
                <a:cs typeface="Courier" charset="0"/>
                <a:sym typeface="Courier" charset="0"/>
              </a:rPr>
              <a:t>t1 := 202</a:t>
            </a:r>
          </a:p>
          <a:p>
            <a:pPr marL="39688"/>
            <a:r>
              <a:rPr lang="en-US" sz="2000">
                <a:latin typeface="Courier" charset="0"/>
                <a:ea typeface="Courier" charset="0"/>
                <a:cs typeface="Courier" charset="0"/>
                <a:sym typeface="Courier" charset="0"/>
              </a:rPr>
              <a:t>do i = 1, 100</a:t>
            </a:r>
          </a:p>
          <a:p>
            <a:pPr marL="39688"/>
            <a:r>
              <a:rPr lang="en-US" sz="2000">
                <a:latin typeface="Courier" charset="0"/>
                <a:ea typeface="Courier" charset="0"/>
                <a:cs typeface="Courier" charset="0"/>
                <a:sym typeface="Courier" charset="0"/>
              </a:rPr>
              <a:t>  </a:t>
            </a:r>
            <a:r>
              <a:rPr lang="en-US" sz="2000" b="1">
                <a:latin typeface="Courier" charset="0"/>
                <a:ea typeface="Courier" charset="0"/>
                <a:cs typeface="Courier" charset="0"/>
                <a:sym typeface="Courier" charset="0"/>
              </a:rPr>
              <a:t>t1 := t1 - 2</a:t>
            </a:r>
          </a:p>
          <a:p>
            <a:pPr marL="39688"/>
            <a:r>
              <a:rPr lang="en-US" sz="2000">
                <a:latin typeface="Courier" charset="0"/>
                <a:ea typeface="Courier" charset="0"/>
                <a:cs typeface="Courier" charset="0"/>
                <a:sym typeface="Courier" charset="0"/>
              </a:rPr>
              <a:t>  a(i) = </a:t>
            </a:r>
            <a:r>
              <a:rPr lang="en-US" sz="2000" b="1">
                <a:latin typeface="Courier" charset="0"/>
                <a:ea typeface="Courier" charset="0"/>
                <a:cs typeface="Courier" charset="0"/>
                <a:sym typeface="Courier" charset="0"/>
              </a:rPr>
              <a:t>t1</a:t>
            </a:r>
            <a:endParaRPr lang="en-US" sz="2000">
              <a:latin typeface="Courier" charset="0"/>
              <a:ea typeface="Courier" charset="0"/>
              <a:cs typeface="Courier" charset="0"/>
              <a:sym typeface="Courier" charset="0"/>
            </a:endParaRPr>
          </a:p>
          <a:p>
            <a:pPr marL="39688"/>
            <a:r>
              <a:rPr lang="en-US" sz="2000">
                <a:latin typeface="Courier" charset="0"/>
                <a:ea typeface="Courier" charset="0"/>
                <a:cs typeface="Courier" charset="0"/>
                <a:sym typeface="Courier" charset="0"/>
              </a:rPr>
              <a:t>endo</a:t>
            </a:r>
          </a:p>
        </p:txBody>
      </p:sp>
      <p:sp>
        <p:nvSpPr>
          <p:cNvPr id="147468" name="Rectangle 14"/>
          <p:cNvSpPr>
            <a:spLocks/>
          </p:cNvSpPr>
          <p:nvPr/>
        </p:nvSpPr>
        <p:spPr bwMode="auto">
          <a:xfrm>
            <a:off x="571500" y="5168900"/>
            <a:ext cx="2865438" cy="8382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a:ea typeface="Helvetica" charset="0"/>
                <a:cs typeface="Helvetica" charset="0"/>
              </a:rPr>
              <a:t>value assigned to </a:t>
            </a:r>
            <a:r>
              <a:rPr lang="en-US" i="1">
                <a:ea typeface="Helvetica" charset="0"/>
                <a:cs typeface="Helvetica" charset="0"/>
              </a:rPr>
              <a:t>a</a:t>
            </a:r>
            <a:r>
              <a:rPr lang="en-US">
                <a:ea typeface="Helvetica" charset="0"/>
                <a:cs typeface="Helvetica" charset="0"/>
              </a:rPr>
              <a:t> </a:t>
            </a:r>
          </a:p>
          <a:p>
            <a:pPr marL="39688"/>
            <a:r>
              <a:rPr lang="en-US">
                <a:ea typeface="Helvetica" charset="0"/>
                <a:cs typeface="Helvetica" charset="0"/>
              </a:rPr>
              <a:t>decreases by 2</a:t>
            </a:r>
          </a:p>
        </p:txBody>
      </p:sp>
      <p:sp>
        <p:nvSpPr>
          <p:cNvPr id="147469" name="Rectangle 15"/>
          <p:cNvSpPr>
            <a:spLocks/>
          </p:cNvSpPr>
          <p:nvPr/>
        </p:nvSpPr>
        <p:spPr bwMode="auto">
          <a:xfrm>
            <a:off x="5651500" y="5626100"/>
            <a:ext cx="3289300" cy="431800"/>
          </a:xfrm>
          <a:prstGeom prst="rect">
            <a:avLst/>
          </a:prstGeom>
          <a:noFill/>
          <a:ln w="12700">
            <a:noFill/>
            <a:miter lim="800000"/>
            <a:headEnd/>
            <a:tailEnd/>
          </a:ln>
        </p:spPr>
        <p:txBody>
          <a:bodyPr lIns="0" tIns="0" rIns="40639" bIns="0">
            <a:prstTxWarp prst="textNoShape">
              <a:avLst/>
            </a:prstTxWarp>
          </a:bodyPr>
          <a:lstStyle/>
          <a:p>
            <a:pPr marL="39688"/>
            <a:r>
              <a:rPr lang="en-US" sz="2200">
                <a:ea typeface="Helvetica" charset="0"/>
                <a:cs typeface="Helvetica" charset="0"/>
              </a:rPr>
              <a:t>uses </a:t>
            </a:r>
            <a:r>
              <a:rPr lang="en-US" sz="2200" i="1">
                <a:ea typeface="Helvetica" charset="0"/>
                <a:cs typeface="Helvetica" charset="0"/>
              </a:rPr>
              <a:t>Strength Reduction</a:t>
            </a:r>
          </a:p>
        </p:txBody>
      </p:sp>
      <p:sp>
        <p:nvSpPr>
          <p:cNvPr id="18" name="Slide Number Placeholder 17"/>
          <p:cNvSpPr>
            <a:spLocks noGrp="1"/>
          </p:cNvSpPr>
          <p:nvPr>
            <p:ph type="sldNum" sz="quarter" idx="12"/>
          </p:nvPr>
        </p:nvSpPr>
        <p:spPr/>
        <p:txBody>
          <a:bodyPr/>
          <a:lstStyle/>
          <a:p>
            <a:pPr>
              <a:defRPr/>
            </a:pPr>
            <a:fld id="{E0D30664-0DDC-2240-AF8D-4D70380CD922}" type="slidenum">
              <a:rPr lang="de-CH" smtClean="0"/>
              <a:pPr>
                <a:defRPr/>
              </a:pPr>
              <a:t>32</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49507" name="Group 1"/>
          <p:cNvGrpSpPr>
            <a:grpSpLocks/>
          </p:cNvGrpSpPr>
          <p:nvPr/>
        </p:nvGrpSpPr>
        <p:grpSpPr bwMode="auto">
          <a:xfrm>
            <a:off x="0" y="0"/>
            <a:ext cx="9144000" cy="1447800"/>
            <a:chOff x="0" y="0"/>
            <a:chExt cx="5760" cy="912"/>
          </a:xfrm>
        </p:grpSpPr>
        <p:sp>
          <p:nvSpPr>
            <p:cNvPr id="14951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4951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49508" name="Group 4"/>
          <p:cNvGrpSpPr>
            <a:grpSpLocks/>
          </p:cNvGrpSpPr>
          <p:nvPr/>
        </p:nvGrpSpPr>
        <p:grpSpPr bwMode="auto">
          <a:xfrm>
            <a:off x="0" y="1438275"/>
            <a:ext cx="9144000" cy="85725"/>
            <a:chOff x="0" y="0"/>
            <a:chExt cx="5760" cy="54"/>
          </a:xfrm>
        </p:grpSpPr>
        <p:sp>
          <p:nvSpPr>
            <p:cNvPr id="14951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4951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4950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4951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4951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Partial Redundancy Elimination (PRE)</a:t>
            </a:r>
          </a:p>
        </p:txBody>
      </p:sp>
      <p:sp>
        <p:nvSpPr>
          <p:cNvPr id="149512"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Combines multiple optimizations:</a:t>
            </a:r>
          </a:p>
          <a:p>
            <a:pPr lvl="1" eaLnBrk="1" hangingPunct="1"/>
            <a:r>
              <a:rPr lang="en-US"/>
              <a:t>global common-subexpression elimination</a:t>
            </a:r>
          </a:p>
          <a:p>
            <a:pPr lvl="1" eaLnBrk="1" hangingPunct="1"/>
            <a:r>
              <a:rPr lang="en-US"/>
              <a:t>loop-invariant code motion</a:t>
            </a:r>
          </a:p>
          <a:p>
            <a:pPr lvl="1" eaLnBrk="1" hangingPunct="1"/>
            <a:endParaRPr lang="en-US"/>
          </a:p>
          <a:p>
            <a:pPr eaLnBrk="1" hangingPunct="1"/>
            <a:r>
              <a:rPr lang="en-US" b="1">
                <a:ea typeface="ＭＳ Ｐゴシック" charset="-128"/>
                <a:cs typeface="ＭＳ Ｐゴシック" charset="-128"/>
              </a:rPr>
              <a:t>Partial Redundancy: </a:t>
            </a:r>
            <a:r>
              <a:rPr lang="en-US">
                <a:ea typeface="ＭＳ Ｐゴシック" charset="-128"/>
                <a:cs typeface="ＭＳ Ｐゴシック" charset="-128"/>
              </a:rPr>
              <a:t>computation done more than once on some path in the flow-graph</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PRE: insert and delete code to minimize redundancy.</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33</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0531" name="Group 1"/>
          <p:cNvGrpSpPr>
            <a:grpSpLocks/>
          </p:cNvGrpSpPr>
          <p:nvPr/>
        </p:nvGrpSpPr>
        <p:grpSpPr bwMode="auto">
          <a:xfrm>
            <a:off x="0" y="0"/>
            <a:ext cx="9144000" cy="1447800"/>
            <a:chOff x="0" y="0"/>
            <a:chExt cx="5760" cy="912"/>
          </a:xfrm>
        </p:grpSpPr>
        <p:sp>
          <p:nvSpPr>
            <p:cNvPr id="150539"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0540"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0532" name="Group 4"/>
          <p:cNvGrpSpPr>
            <a:grpSpLocks/>
          </p:cNvGrpSpPr>
          <p:nvPr/>
        </p:nvGrpSpPr>
        <p:grpSpPr bwMode="auto">
          <a:xfrm>
            <a:off x="0" y="1438275"/>
            <a:ext cx="9144000" cy="85725"/>
            <a:chOff x="0" y="0"/>
            <a:chExt cx="5760" cy="54"/>
          </a:xfrm>
        </p:grpSpPr>
        <p:sp>
          <p:nvSpPr>
            <p:cNvPr id="150537"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0538"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053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053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053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Code Inlining</a:t>
            </a:r>
          </a:p>
        </p:txBody>
      </p:sp>
      <p:sp>
        <p:nvSpPr>
          <p:cNvPr id="150536" name="Rectangle 10"/>
          <p:cNvSpPr>
            <a:spLocks noGrp="1" noChangeArrowheads="1"/>
          </p:cNvSpPr>
          <p:nvPr>
            <p:ph type="body" idx="1"/>
          </p:nvPr>
        </p:nvSpPr>
        <p:spPr/>
        <p:txBody>
          <a:bodyPr/>
          <a:lstStyle/>
          <a:p>
            <a:pPr eaLnBrk="1" hangingPunct="1"/>
            <a:r>
              <a:rPr lang="en-US" dirty="0">
                <a:ea typeface="ＭＳ Ｐゴシック" charset="-128"/>
                <a:cs typeface="ＭＳ Ｐゴシック" charset="-128"/>
              </a:rPr>
              <a:t>All </a:t>
            </a:r>
            <a:r>
              <a:rPr lang="en-US" dirty="0" smtClean="0">
                <a:ea typeface="ＭＳ Ｐゴシック" charset="-128"/>
                <a:cs typeface="ＭＳ Ｐゴシック" charset="-128"/>
              </a:rPr>
              <a:t>optimizations </a:t>
            </a:r>
            <a:r>
              <a:rPr lang="en-US" dirty="0">
                <a:ea typeface="ＭＳ Ｐゴシック" charset="-128"/>
                <a:cs typeface="ＭＳ Ｐゴシック" charset="-128"/>
              </a:rPr>
              <a:t>up to</a:t>
            </a:r>
            <a:r>
              <a:rPr lang="en-US" dirty="0" smtClean="0">
                <a:ea typeface="ＭＳ Ｐゴシック" charset="-128"/>
                <a:cs typeface="ＭＳ Ｐゴシック" charset="-128"/>
              </a:rPr>
              <a:t> now were </a:t>
            </a:r>
            <a:r>
              <a:rPr lang="en-US" dirty="0">
                <a:ea typeface="ＭＳ Ｐゴシック" charset="-128"/>
                <a:cs typeface="ＭＳ Ｐゴシック" charset="-128"/>
              </a:rPr>
              <a:t>local to one procedure</a:t>
            </a:r>
          </a:p>
          <a:p>
            <a:pPr eaLnBrk="1" hangingPunct="1"/>
            <a:endParaRPr lang="en-US" dirty="0">
              <a:ea typeface="ＭＳ Ｐゴシック" charset="-128"/>
              <a:cs typeface="ＭＳ Ｐゴシック" charset="-128"/>
            </a:endParaRPr>
          </a:p>
          <a:p>
            <a:pPr eaLnBrk="1" hangingPunct="1"/>
            <a:r>
              <a:rPr lang="en-US" b="1" i="1" dirty="0">
                <a:ea typeface="ＭＳ Ｐゴシック" charset="-128"/>
                <a:cs typeface="ＭＳ Ｐゴシック" charset="-128"/>
              </a:rPr>
              <a:t>Problem: </a:t>
            </a:r>
            <a:r>
              <a:rPr lang="en-US" dirty="0">
                <a:ea typeface="ＭＳ Ｐゴシック" charset="-128"/>
                <a:cs typeface="ＭＳ Ｐゴシック" charset="-128"/>
              </a:rPr>
              <a:t>procedures or functions are very short </a:t>
            </a:r>
          </a:p>
          <a:p>
            <a:pPr lvl="1" eaLnBrk="1" hangingPunct="1"/>
            <a:r>
              <a:rPr lang="en-US" dirty="0"/>
              <a:t>Especially in good OO code!</a:t>
            </a:r>
          </a:p>
          <a:p>
            <a:pPr lvl="1" eaLnBrk="1" hangingPunct="1"/>
            <a:endParaRPr lang="en-US" dirty="0"/>
          </a:p>
          <a:p>
            <a:pPr eaLnBrk="1" hangingPunct="1"/>
            <a:r>
              <a:rPr lang="en-US" b="1" i="1" dirty="0">
                <a:ea typeface="ＭＳ Ｐゴシック" charset="-128"/>
                <a:cs typeface="ＭＳ Ｐゴシック" charset="-128"/>
              </a:rPr>
              <a:t>Solution: </a:t>
            </a:r>
            <a:r>
              <a:rPr lang="en-US" dirty="0">
                <a:ea typeface="ＭＳ Ｐゴシック" charset="-128"/>
                <a:cs typeface="ＭＳ Ｐゴシック" charset="-128"/>
              </a:rPr>
              <a:t>Copy code of small procedures into the caller</a:t>
            </a:r>
          </a:p>
          <a:p>
            <a:pPr lvl="1" eaLnBrk="1" hangingPunct="1"/>
            <a:r>
              <a:rPr lang="en-US" dirty="0"/>
              <a:t>OO: Polymorphic calls. Which method is called?</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34</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2579" name="Group 1"/>
          <p:cNvGrpSpPr>
            <a:grpSpLocks/>
          </p:cNvGrpSpPr>
          <p:nvPr/>
        </p:nvGrpSpPr>
        <p:grpSpPr bwMode="auto">
          <a:xfrm>
            <a:off x="0" y="0"/>
            <a:ext cx="9144000" cy="1447800"/>
            <a:chOff x="0" y="0"/>
            <a:chExt cx="5760" cy="912"/>
          </a:xfrm>
        </p:grpSpPr>
        <p:sp>
          <p:nvSpPr>
            <p:cNvPr id="15259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259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2580" name="Group 4"/>
          <p:cNvGrpSpPr>
            <a:grpSpLocks/>
          </p:cNvGrpSpPr>
          <p:nvPr/>
        </p:nvGrpSpPr>
        <p:grpSpPr bwMode="auto">
          <a:xfrm>
            <a:off x="0" y="1438275"/>
            <a:ext cx="9144000" cy="85725"/>
            <a:chOff x="0" y="0"/>
            <a:chExt cx="5760" cy="54"/>
          </a:xfrm>
        </p:grpSpPr>
        <p:sp>
          <p:nvSpPr>
            <p:cNvPr id="15258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259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258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258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258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Example: Inlining</a:t>
            </a:r>
          </a:p>
        </p:txBody>
      </p:sp>
      <p:sp>
        <p:nvSpPr>
          <p:cNvPr id="152584" name="Rectangle 10"/>
          <p:cNvSpPr>
            <a:spLocks/>
          </p:cNvSpPr>
          <p:nvPr/>
        </p:nvSpPr>
        <p:spPr bwMode="auto">
          <a:xfrm>
            <a:off x="660400" y="2578100"/>
            <a:ext cx="34163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a := power2(b)</a:t>
            </a:r>
          </a:p>
        </p:txBody>
      </p:sp>
      <p:sp>
        <p:nvSpPr>
          <p:cNvPr id="152585" name="Rectangle 11"/>
          <p:cNvSpPr>
            <a:spLocks/>
          </p:cNvSpPr>
          <p:nvPr/>
        </p:nvSpPr>
        <p:spPr bwMode="auto">
          <a:xfrm>
            <a:off x="4546600" y="2578100"/>
            <a:ext cx="3416300" cy="10160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power2(x) {</a:t>
            </a:r>
          </a:p>
          <a:p>
            <a:pPr marL="39688"/>
            <a:r>
              <a:rPr lang="en-US" sz="2000">
                <a:latin typeface="Courier" charset="0"/>
                <a:ea typeface="Courier" charset="0"/>
                <a:cs typeface="Courier" charset="0"/>
                <a:sym typeface="Courier" charset="0"/>
              </a:rPr>
              <a:t>    return x*x</a:t>
            </a:r>
          </a:p>
          <a:p>
            <a:pPr marL="39688"/>
            <a:r>
              <a:rPr lang="en-US" sz="2000">
                <a:latin typeface="Courier" charset="0"/>
                <a:ea typeface="Courier" charset="0"/>
                <a:cs typeface="Courier" charset="0"/>
                <a:sym typeface="Courier" charset="0"/>
              </a:rPr>
              <a:t>}</a:t>
            </a:r>
          </a:p>
        </p:txBody>
      </p:sp>
      <p:sp>
        <p:nvSpPr>
          <p:cNvPr id="152586" name="Rectangle 12"/>
          <p:cNvSpPr>
            <a:spLocks/>
          </p:cNvSpPr>
          <p:nvPr/>
        </p:nvSpPr>
        <p:spPr bwMode="auto">
          <a:xfrm>
            <a:off x="3175000" y="5118100"/>
            <a:ext cx="1955800" cy="4064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sz="2000">
                <a:latin typeface="Courier" charset="0"/>
                <a:ea typeface="Courier" charset="0"/>
                <a:cs typeface="Courier" charset="0"/>
                <a:sym typeface="Courier" charset="0"/>
              </a:rPr>
              <a:t>a := b * b</a:t>
            </a:r>
          </a:p>
        </p:txBody>
      </p:sp>
      <p:sp>
        <p:nvSpPr>
          <p:cNvPr id="152587" name="Line 13"/>
          <p:cNvSpPr>
            <a:spLocks noChangeShapeType="1"/>
          </p:cNvSpPr>
          <p:nvPr/>
        </p:nvSpPr>
        <p:spPr bwMode="auto">
          <a:xfrm rot="10800000" flipH="1">
            <a:off x="4394200" y="3733800"/>
            <a:ext cx="762000" cy="1219200"/>
          </a:xfrm>
          <a:prstGeom prst="line">
            <a:avLst/>
          </a:prstGeom>
          <a:noFill/>
          <a:ln w="88900">
            <a:solidFill>
              <a:schemeClr val="tx1"/>
            </a:solidFill>
            <a:round/>
            <a:headEnd type="stealth" w="med" len="med"/>
            <a:tailEnd/>
          </a:ln>
        </p:spPr>
        <p:txBody>
          <a:bodyPr>
            <a:prstTxWarp prst="textNoShape">
              <a:avLst/>
            </a:prstTxWarp>
          </a:bodyPr>
          <a:lstStyle/>
          <a:p>
            <a:endParaRPr lang="en-US"/>
          </a:p>
        </p:txBody>
      </p:sp>
      <p:sp>
        <p:nvSpPr>
          <p:cNvPr id="152588" name="Line 14"/>
          <p:cNvSpPr>
            <a:spLocks noChangeShapeType="1"/>
          </p:cNvSpPr>
          <p:nvPr/>
        </p:nvSpPr>
        <p:spPr bwMode="auto">
          <a:xfrm rot="10800000">
            <a:off x="2540000" y="3238500"/>
            <a:ext cx="1447800" cy="1663700"/>
          </a:xfrm>
          <a:prstGeom prst="line">
            <a:avLst/>
          </a:prstGeom>
          <a:noFill/>
          <a:ln w="88900">
            <a:solidFill>
              <a:schemeClr val="tx1"/>
            </a:solidFill>
            <a:round/>
            <a:headEnd type="stealth" w="med" len="med"/>
            <a:tailEnd/>
          </a:ln>
        </p:spPr>
        <p:txBody>
          <a:bodyPr>
            <a:prstTxWarp prst="textNoShape">
              <a:avLst/>
            </a:prstTxWarp>
          </a:bodyPr>
          <a:lstStyle/>
          <a:p>
            <a:endParaRPr lang="en-US"/>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35</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4627" name="Group 1"/>
          <p:cNvGrpSpPr>
            <a:grpSpLocks/>
          </p:cNvGrpSpPr>
          <p:nvPr/>
        </p:nvGrpSpPr>
        <p:grpSpPr bwMode="auto">
          <a:xfrm>
            <a:off x="0" y="0"/>
            <a:ext cx="9144000" cy="1447800"/>
            <a:chOff x="0" y="0"/>
            <a:chExt cx="5760" cy="912"/>
          </a:xfrm>
        </p:grpSpPr>
        <p:sp>
          <p:nvSpPr>
            <p:cNvPr id="154636"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4637"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4628" name="Group 4"/>
          <p:cNvGrpSpPr>
            <a:grpSpLocks/>
          </p:cNvGrpSpPr>
          <p:nvPr/>
        </p:nvGrpSpPr>
        <p:grpSpPr bwMode="auto">
          <a:xfrm>
            <a:off x="0" y="1438275"/>
            <a:ext cx="9144000" cy="85725"/>
            <a:chOff x="0" y="0"/>
            <a:chExt cx="5760" cy="54"/>
          </a:xfrm>
        </p:grpSpPr>
        <p:sp>
          <p:nvSpPr>
            <p:cNvPr id="154634"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4635"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462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463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463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54632"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54633" name="Rectangle 11"/>
          <p:cNvSpPr>
            <a:spLocks noGrp="1" noChangeArrowheads="1"/>
          </p:cNvSpPr>
          <p:nvPr>
            <p:ph type="body" idx="1"/>
          </p:nvPr>
        </p:nvSpPr>
        <p:spPr>
          <a:xfrm>
            <a:off x="539750" y="1517650"/>
            <a:ext cx="6070600" cy="4406900"/>
          </a:xfrm>
        </p:spPr>
        <p:txBody>
          <a:bodyPr/>
          <a:lstStyle/>
          <a:p>
            <a:pPr eaLnBrk="1" hangingPunct="1">
              <a:buClrTx/>
            </a:pPr>
            <a:r>
              <a:rPr lang="en-US" sz="2000">
                <a:ea typeface="ＭＳ Ｐゴシック" charset="-128"/>
                <a:cs typeface="ＭＳ Ｐゴシック" charset="-128"/>
              </a:rPr>
              <a:t>Introduction</a:t>
            </a:r>
          </a:p>
          <a:p>
            <a:pPr eaLnBrk="1" hangingPunct="1">
              <a:buClrTx/>
            </a:pPr>
            <a:r>
              <a:rPr lang="en-US" sz="2000">
                <a:ea typeface="ＭＳ Ｐゴシック" charset="-128"/>
                <a:cs typeface="ＭＳ Ｐゴシック" charset="-128"/>
              </a:rPr>
              <a:t>Optimizations in the Back-end</a:t>
            </a:r>
          </a:p>
          <a:p>
            <a:pPr eaLnBrk="1" hangingPunct="1">
              <a:buClrTx/>
            </a:pPr>
            <a:r>
              <a:rPr lang="en-US" sz="2000">
                <a:ea typeface="ＭＳ Ｐゴシック" charset="-128"/>
                <a:cs typeface="ＭＳ Ｐゴシック" charset="-128"/>
              </a:rPr>
              <a:t>The Optimizer</a:t>
            </a:r>
          </a:p>
          <a:p>
            <a:pPr eaLnBrk="1" hangingPunct="1">
              <a:buClrTx/>
            </a:pPr>
            <a:r>
              <a:rPr lang="en-US" sz="2000" b="1">
                <a:ea typeface="ＭＳ Ｐゴシック" charset="-128"/>
                <a:cs typeface="ＭＳ Ｐゴシック" charset="-128"/>
              </a:rPr>
              <a:t>SSA Optimizations</a:t>
            </a:r>
            <a:endParaRPr lang="en-US" sz="2000" b="1">
              <a:ea typeface="ヒラギノ角ゴ ProN W6" charset="-128"/>
              <a:cs typeface="ヒラギノ角ゴ ProN W6" charset="-128"/>
            </a:endParaRPr>
          </a:p>
          <a:p>
            <a:pPr eaLnBrk="1" hangingPunct="1">
              <a:buClrTx/>
            </a:pPr>
            <a:r>
              <a:rPr lang="en-US" sz="2000">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36</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5651" name="Group 1"/>
          <p:cNvGrpSpPr>
            <a:grpSpLocks/>
          </p:cNvGrpSpPr>
          <p:nvPr/>
        </p:nvGrpSpPr>
        <p:grpSpPr bwMode="auto">
          <a:xfrm>
            <a:off x="0" y="0"/>
            <a:ext cx="9144000" cy="1447800"/>
            <a:chOff x="0" y="0"/>
            <a:chExt cx="5760" cy="912"/>
          </a:xfrm>
        </p:grpSpPr>
        <p:sp>
          <p:nvSpPr>
            <p:cNvPr id="155659"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5660"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5652" name="Group 4"/>
          <p:cNvGrpSpPr>
            <a:grpSpLocks/>
          </p:cNvGrpSpPr>
          <p:nvPr/>
        </p:nvGrpSpPr>
        <p:grpSpPr bwMode="auto">
          <a:xfrm>
            <a:off x="0" y="1438275"/>
            <a:ext cx="9144000" cy="85725"/>
            <a:chOff x="0" y="0"/>
            <a:chExt cx="5760" cy="54"/>
          </a:xfrm>
        </p:grpSpPr>
        <p:sp>
          <p:nvSpPr>
            <p:cNvPr id="155657"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5658"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565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565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5655" name="Rectangle 9"/>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Recall: </a:t>
            </a:r>
            <a:r>
              <a:rPr lang="en-US" dirty="0">
                <a:ea typeface="ＭＳ Ｐゴシック" charset="-128"/>
                <a:cs typeface="ＭＳ Ｐゴシック" charset="-128"/>
              </a:rPr>
              <a:t>SSA</a:t>
            </a:r>
          </a:p>
        </p:txBody>
      </p:sp>
      <p:sp>
        <p:nvSpPr>
          <p:cNvPr id="155656"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SSA: Static Single Assignment Form</a:t>
            </a:r>
          </a:p>
          <a:p>
            <a:pPr eaLnBrk="1" hangingPunct="1"/>
            <a:endParaRPr lang="en-US">
              <a:ea typeface="ＭＳ Ｐゴシック" charset="-128"/>
              <a:cs typeface="ＭＳ Ｐゴシック" charset="-128"/>
            </a:endParaRPr>
          </a:p>
          <a:p>
            <a:pPr eaLnBrk="1" hangingPunct="1"/>
            <a:endParaRPr lang="en-US">
              <a:ea typeface="ＭＳ Ｐゴシック" charset="-128"/>
              <a:cs typeface="ＭＳ Ｐゴシック" charset="-128"/>
            </a:endParaRPr>
          </a:p>
          <a:p>
            <a:pPr eaLnBrk="1" hangingPunct="1"/>
            <a:r>
              <a:rPr lang="en-US" b="1">
                <a:ea typeface="ＭＳ Ｐゴシック" charset="-128"/>
                <a:cs typeface="ＭＳ Ｐゴシック" charset="-128"/>
              </a:rPr>
              <a:t>Definition</a:t>
            </a:r>
            <a:r>
              <a:rPr lang="en-US">
                <a:ea typeface="ＭＳ Ｐゴシック" charset="-128"/>
                <a:cs typeface="ＭＳ Ｐゴシック" charset="-128"/>
              </a:rPr>
              <a:t>:  Every variable is only assigned once</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37</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6675" name="Group 1"/>
          <p:cNvGrpSpPr>
            <a:grpSpLocks/>
          </p:cNvGrpSpPr>
          <p:nvPr/>
        </p:nvGrpSpPr>
        <p:grpSpPr bwMode="auto">
          <a:xfrm>
            <a:off x="0" y="0"/>
            <a:ext cx="9144000" cy="1447800"/>
            <a:chOff x="0" y="0"/>
            <a:chExt cx="5760" cy="912"/>
          </a:xfrm>
        </p:grpSpPr>
        <p:sp>
          <p:nvSpPr>
            <p:cNvPr id="156683"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6684"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6676" name="Group 4"/>
          <p:cNvGrpSpPr>
            <a:grpSpLocks/>
          </p:cNvGrpSpPr>
          <p:nvPr/>
        </p:nvGrpSpPr>
        <p:grpSpPr bwMode="auto">
          <a:xfrm>
            <a:off x="0" y="1438275"/>
            <a:ext cx="9144000" cy="85725"/>
            <a:chOff x="0" y="0"/>
            <a:chExt cx="5760" cy="54"/>
          </a:xfrm>
        </p:grpSpPr>
        <p:sp>
          <p:nvSpPr>
            <p:cNvPr id="156681"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6682"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667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667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667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Properties</a:t>
            </a:r>
          </a:p>
        </p:txBody>
      </p:sp>
      <p:sp>
        <p:nvSpPr>
          <p:cNvPr id="156680"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Definitions of variables (assignments) have a list of all uses</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Variable uses (reads) point to the one definition</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CFG of Basic Blocks</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38</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7699" name="Group 1"/>
          <p:cNvGrpSpPr>
            <a:grpSpLocks/>
          </p:cNvGrpSpPr>
          <p:nvPr/>
        </p:nvGrpSpPr>
        <p:grpSpPr bwMode="auto">
          <a:xfrm>
            <a:off x="0" y="0"/>
            <a:ext cx="9144000" cy="1447800"/>
            <a:chOff x="0" y="0"/>
            <a:chExt cx="5760" cy="912"/>
          </a:xfrm>
        </p:grpSpPr>
        <p:sp>
          <p:nvSpPr>
            <p:cNvPr id="157707"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7708"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7700" name="Group 4"/>
          <p:cNvGrpSpPr>
            <a:grpSpLocks/>
          </p:cNvGrpSpPr>
          <p:nvPr/>
        </p:nvGrpSpPr>
        <p:grpSpPr bwMode="auto">
          <a:xfrm>
            <a:off x="0" y="1438275"/>
            <a:ext cx="9144000" cy="85725"/>
            <a:chOff x="0" y="0"/>
            <a:chExt cx="5760" cy="54"/>
          </a:xfrm>
        </p:grpSpPr>
        <p:sp>
          <p:nvSpPr>
            <p:cNvPr id="157705"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7706"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770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770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770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Examples: Optimization on SSA</a:t>
            </a:r>
          </a:p>
        </p:txBody>
      </p:sp>
      <p:sp>
        <p:nvSpPr>
          <p:cNvPr id="157704"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We take three simple ones:</a:t>
            </a:r>
          </a:p>
          <a:p>
            <a:pPr eaLnBrk="1" hangingPunct="1"/>
            <a:endParaRPr lang="en-US">
              <a:ea typeface="ＭＳ Ｐゴシック" charset="-128"/>
              <a:cs typeface="ＭＳ Ｐゴシック" charset="-128"/>
            </a:endParaRPr>
          </a:p>
          <a:p>
            <a:pPr lvl="1" eaLnBrk="1" hangingPunct="1"/>
            <a:r>
              <a:rPr lang="en-US"/>
              <a:t>Constant Propagation</a:t>
            </a:r>
          </a:p>
          <a:p>
            <a:pPr lvl="1" eaLnBrk="1" hangingPunct="1"/>
            <a:endParaRPr lang="en-US"/>
          </a:p>
          <a:p>
            <a:pPr lvl="1" eaLnBrk="1" hangingPunct="1"/>
            <a:r>
              <a:rPr lang="en-US"/>
              <a:t>Copy Propagation</a:t>
            </a:r>
          </a:p>
          <a:p>
            <a:pPr lvl="1" eaLnBrk="1" hangingPunct="1"/>
            <a:endParaRPr lang="en-US"/>
          </a:p>
          <a:p>
            <a:pPr lvl="1" eaLnBrk="1" hangingPunct="1"/>
            <a:r>
              <a:rPr lang="en-US"/>
              <a:t>Simple Dead Code Elimination</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39</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4451" name="Group 1"/>
          <p:cNvGrpSpPr>
            <a:grpSpLocks/>
          </p:cNvGrpSpPr>
          <p:nvPr/>
        </p:nvGrpSpPr>
        <p:grpSpPr bwMode="auto">
          <a:xfrm>
            <a:off x="0" y="0"/>
            <a:ext cx="9144000" cy="1447800"/>
            <a:chOff x="0" y="0"/>
            <a:chExt cx="5760" cy="912"/>
          </a:xfrm>
        </p:grpSpPr>
        <p:sp>
          <p:nvSpPr>
            <p:cNvPr id="10446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0446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04452" name="Group 4"/>
          <p:cNvGrpSpPr>
            <a:grpSpLocks/>
          </p:cNvGrpSpPr>
          <p:nvPr/>
        </p:nvGrpSpPr>
        <p:grpSpPr bwMode="auto">
          <a:xfrm>
            <a:off x="0" y="1438275"/>
            <a:ext cx="9144000" cy="85725"/>
            <a:chOff x="0" y="0"/>
            <a:chExt cx="5760" cy="54"/>
          </a:xfrm>
        </p:grpSpPr>
        <p:sp>
          <p:nvSpPr>
            <p:cNvPr id="10445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0445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0445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0445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0445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04456"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04457" name="Rectangle 11"/>
          <p:cNvSpPr>
            <a:spLocks noGrp="1" noChangeArrowheads="1"/>
          </p:cNvSpPr>
          <p:nvPr>
            <p:ph type="body" idx="1"/>
          </p:nvPr>
        </p:nvSpPr>
        <p:spPr>
          <a:xfrm>
            <a:off x="539750" y="1517650"/>
            <a:ext cx="6070600" cy="4406900"/>
          </a:xfrm>
        </p:spPr>
        <p:txBody>
          <a:bodyPr/>
          <a:lstStyle/>
          <a:p>
            <a:pPr eaLnBrk="1" hangingPunct="1">
              <a:buClrTx/>
            </a:pPr>
            <a:r>
              <a:rPr lang="en-US" sz="2000" b="1">
                <a:ea typeface="ＭＳ Ｐゴシック" charset="-128"/>
                <a:cs typeface="ＭＳ Ｐゴシック" charset="-128"/>
              </a:rPr>
              <a:t>Introduction</a:t>
            </a:r>
            <a:endParaRPr lang="en-US" sz="2000" b="1">
              <a:ea typeface="ヒラギノ角ゴ ProN W6" charset="-128"/>
              <a:cs typeface="ヒラギノ角ゴ ProN W6" charset="-128"/>
            </a:endParaRPr>
          </a:p>
          <a:p>
            <a:pPr eaLnBrk="1" hangingPunct="1">
              <a:buClrTx/>
            </a:pPr>
            <a:r>
              <a:rPr lang="en-US" sz="2000">
                <a:ea typeface="ＭＳ Ｐゴシック" charset="-128"/>
                <a:cs typeface="ＭＳ Ｐゴシック" charset="-128"/>
              </a:rPr>
              <a:t>Optimizations in the Back-end</a:t>
            </a:r>
          </a:p>
          <a:p>
            <a:pPr eaLnBrk="1" hangingPunct="1">
              <a:buClrTx/>
            </a:pPr>
            <a:r>
              <a:rPr lang="en-US" sz="2000">
                <a:ea typeface="ＭＳ Ｐゴシック" charset="-128"/>
                <a:cs typeface="ＭＳ Ｐゴシック" charset="-128"/>
              </a:rPr>
              <a:t>The Optimizer</a:t>
            </a:r>
          </a:p>
          <a:p>
            <a:pPr eaLnBrk="1" hangingPunct="1">
              <a:buClrTx/>
            </a:pPr>
            <a:r>
              <a:rPr lang="en-US" sz="2000">
                <a:ea typeface="ＭＳ Ｐゴシック" charset="-128"/>
                <a:cs typeface="ＭＳ Ｐゴシック" charset="-128"/>
              </a:rPr>
              <a:t>SSA Optimizations</a:t>
            </a:r>
          </a:p>
          <a:p>
            <a:pPr eaLnBrk="1" hangingPunct="1">
              <a:buClrTx/>
            </a:pPr>
            <a:r>
              <a:rPr lang="en-US" sz="2000">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4</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58723" name="Group 1"/>
          <p:cNvGrpSpPr>
            <a:grpSpLocks/>
          </p:cNvGrpSpPr>
          <p:nvPr/>
        </p:nvGrpSpPr>
        <p:grpSpPr bwMode="auto">
          <a:xfrm>
            <a:off x="0" y="0"/>
            <a:ext cx="9144000" cy="1447800"/>
            <a:chOff x="0" y="0"/>
            <a:chExt cx="5760" cy="912"/>
          </a:xfrm>
        </p:grpSpPr>
        <p:sp>
          <p:nvSpPr>
            <p:cNvPr id="15873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5873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58724" name="Group 4"/>
          <p:cNvGrpSpPr>
            <a:grpSpLocks/>
          </p:cNvGrpSpPr>
          <p:nvPr/>
        </p:nvGrpSpPr>
        <p:grpSpPr bwMode="auto">
          <a:xfrm>
            <a:off x="0" y="1438275"/>
            <a:ext cx="9144000" cy="85725"/>
            <a:chOff x="0" y="0"/>
            <a:chExt cx="5760" cy="54"/>
          </a:xfrm>
        </p:grpSpPr>
        <p:sp>
          <p:nvSpPr>
            <p:cNvPr id="15873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5873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5872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5872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58727" name="Rectangle 9"/>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Recall: </a:t>
            </a:r>
            <a:r>
              <a:rPr lang="en-US" dirty="0">
                <a:ea typeface="ＭＳ Ｐゴシック" charset="-128"/>
                <a:cs typeface="ＭＳ Ｐゴシック" charset="-128"/>
              </a:rPr>
              <a:t>Constant Propagation</a:t>
            </a:r>
          </a:p>
        </p:txBody>
      </p:sp>
      <p:sp>
        <p:nvSpPr>
          <p:cNvPr id="158728" name="Rectangle 10"/>
          <p:cNvSpPr>
            <a:spLocks noGrp="1" noChangeArrowheads="1"/>
          </p:cNvSpPr>
          <p:nvPr>
            <p:ph type="body" idx="1"/>
          </p:nvPr>
        </p:nvSpPr>
        <p:spPr>
          <a:xfrm>
            <a:off x="536575" y="1517650"/>
            <a:ext cx="8077200" cy="1651000"/>
          </a:xfrm>
        </p:spPr>
        <p:txBody>
          <a:bodyPr/>
          <a:lstStyle/>
          <a:p>
            <a:pPr eaLnBrk="1" hangingPunct="1"/>
            <a:r>
              <a:rPr lang="en-US">
                <a:ea typeface="ＭＳ Ｐゴシック" charset="-128"/>
                <a:cs typeface="ＭＳ Ｐゴシック" charset="-128"/>
              </a:rPr>
              <a:t>Variables that have constant value, e.g. c := 3</a:t>
            </a:r>
          </a:p>
          <a:p>
            <a:pPr lvl="1" eaLnBrk="1" hangingPunct="1"/>
            <a:r>
              <a:rPr lang="en-US"/>
              <a:t>Later uses of c can be replaced by the constant</a:t>
            </a:r>
          </a:p>
          <a:p>
            <a:pPr lvl="1" eaLnBrk="1" hangingPunct="1"/>
            <a:r>
              <a:rPr lang="en-US"/>
              <a:t>If no change of c between!</a:t>
            </a:r>
          </a:p>
        </p:txBody>
      </p:sp>
      <p:sp>
        <p:nvSpPr>
          <p:cNvPr id="158729" name="Rectangle 11"/>
          <p:cNvSpPr>
            <a:spLocks/>
          </p:cNvSpPr>
          <p:nvPr/>
        </p:nvSpPr>
        <p:spPr bwMode="auto">
          <a:xfrm>
            <a:off x="1066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 := 3</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b</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b</a:t>
            </a:r>
            <a:r>
              <a:rPr lang="en-US">
                <a:latin typeface="Courier" charset="0"/>
                <a:ea typeface="Courier" charset="0"/>
                <a:cs typeface="Courier" charset="0"/>
                <a:sym typeface="Courier" charset="0"/>
              </a:rPr>
              <a:t> + c</a:t>
            </a:r>
          </a:p>
        </p:txBody>
      </p:sp>
      <p:sp>
        <p:nvSpPr>
          <p:cNvPr id="158730" name="Rectangle 12"/>
          <p:cNvSpPr>
            <a:spLocks/>
          </p:cNvSpPr>
          <p:nvPr/>
        </p:nvSpPr>
        <p:spPr bwMode="auto">
          <a:xfrm>
            <a:off x="5257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 := 3</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3</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3</a:t>
            </a:r>
            <a:r>
              <a:rPr lang="en-US">
                <a:latin typeface="Courier" charset="0"/>
                <a:ea typeface="Courier" charset="0"/>
                <a:cs typeface="Courier" charset="0"/>
                <a:sym typeface="Courier" charset="0"/>
              </a:rPr>
              <a:t> + c</a:t>
            </a:r>
          </a:p>
        </p:txBody>
      </p:sp>
      <p:sp>
        <p:nvSpPr>
          <p:cNvPr id="158731" name="AutoShape 13"/>
          <p:cNvSpPr>
            <a:spLocks/>
          </p:cNvSpPr>
          <p:nvPr/>
        </p:nvSpPr>
        <p:spPr bwMode="auto">
          <a:xfrm>
            <a:off x="3454400" y="3975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58732" name="Rectangle 14"/>
          <p:cNvSpPr>
            <a:spLocks/>
          </p:cNvSpPr>
          <p:nvPr/>
        </p:nvSpPr>
        <p:spPr bwMode="auto">
          <a:xfrm>
            <a:off x="673100" y="5194300"/>
            <a:ext cx="7797800" cy="4699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Analysis needed, as b can be assigned more than once!</a:t>
            </a:r>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40</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0771" name="Group 1"/>
          <p:cNvGrpSpPr>
            <a:grpSpLocks/>
          </p:cNvGrpSpPr>
          <p:nvPr/>
        </p:nvGrpSpPr>
        <p:grpSpPr bwMode="auto">
          <a:xfrm>
            <a:off x="0" y="0"/>
            <a:ext cx="9144000" cy="1447800"/>
            <a:chOff x="0" y="0"/>
            <a:chExt cx="5760" cy="912"/>
          </a:xfrm>
        </p:grpSpPr>
        <p:sp>
          <p:nvSpPr>
            <p:cNvPr id="16078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078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0772" name="Group 4"/>
          <p:cNvGrpSpPr>
            <a:grpSpLocks/>
          </p:cNvGrpSpPr>
          <p:nvPr/>
        </p:nvGrpSpPr>
        <p:grpSpPr bwMode="auto">
          <a:xfrm>
            <a:off x="0" y="1438275"/>
            <a:ext cx="9144000" cy="85725"/>
            <a:chOff x="0" y="0"/>
            <a:chExt cx="5760" cy="54"/>
          </a:xfrm>
        </p:grpSpPr>
        <p:sp>
          <p:nvSpPr>
            <p:cNvPr id="16078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078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077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077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077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Constant Propagation and SSA</a:t>
            </a:r>
          </a:p>
        </p:txBody>
      </p:sp>
      <p:sp>
        <p:nvSpPr>
          <p:cNvPr id="160776" name="Rectangle 10"/>
          <p:cNvSpPr>
            <a:spLocks noGrp="1" noChangeArrowheads="1"/>
          </p:cNvSpPr>
          <p:nvPr>
            <p:ph type="body" idx="1"/>
          </p:nvPr>
        </p:nvSpPr>
        <p:spPr>
          <a:xfrm>
            <a:off x="536575" y="1517650"/>
            <a:ext cx="8077200" cy="1651000"/>
          </a:xfrm>
        </p:spPr>
        <p:txBody>
          <a:bodyPr/>
          <a:lstStyle/>
          <a:p>
            <a:pPr eaLnBrk="1" hangingPunct="1"/>
            <a:r>
              <a:rPr lang="en-US">
                <a:ea typeface="ＭＳ Ｐゴシック" charset="-128"/>
                <a:cs typeface="ＭＳ Ｐゴシック" charset="-128"/>
              </a:rPr>
              <a:t>Variables are assigned once</a:t>
            </a:r>
          </a:p>
          <a:p>
            <a:pPr eaLnBrk="1" hangingPunct="1"/>
            <a:r>
              <a:rPr lang="en-US">
                <a:ea typeface="ＭＳ Ｐゴシック" charset="-128"/>
                <a:cs typeface="ＭＳ Ｐゴシック" charset="-128"/>
              </a:rPr>
              <a:t>We know that we can replace all uses by the constant!</a:t>
            </a:r>
          </a:p>
        </p:txBody>
      </p:sp>
      <p:sp>
        <p:nvSpPr>
          <p:cNvPr id="160777" name="Rectangle 11"/>
          <p:cNvSpPr>
            <a:spLocks/>
          </p:cNvSpPr>
          <p:nvPr/>
        </p:nvSpPr>
        <p:spPr bwMode="auto">
          <a:xfrm>
            <a:off x="419100" y="3556000"/>
            <a:ext cx="28448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b1 := 3</a:t>
            </a:r>
          </a:p>
          <a:p>
            <a:pPr marL="39688"/>
            <a:r>
              <a:rPr lang="en-US">
                <a:latin typeface="Courier" charset="0"/>
                <a:ea typeface="Courier" charset="0"/>
                <a:cs typeface="Courier" charset="0"/>
                <a:sym typeface="Courier" charset="0"/>
              </a:rPr>
              <a:t>c1 := 1 + </a:t>
            </a:r>
            <a:r>
              <a:rPr lang="en-US" b="1">
                <a:latin typeface="Courier" charset="0"/>
                <a:ea typeface="Courier" charset="0"/>
                <a:cs typeface="Courier" charset="0"/>
                <a:sym typeface="Courier" charset="0"/>
              </a:rPr>
              <a:t>b1</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d1 := </a:t>
            </a:r>
            <a:r>
              <a:rPr lang="en-US" b="1">
                <a:latin typeface="Courier" charset="0"/>
                <a:ea typeface="Courier" charset="0"/>
                <a:cs typeface="Courier" charset="0"/>
                <a:sym typeface="Courier" charset="0"/>
              </a:rPr>
              <a:t>b1</a:t>
            </a:r>
            <a:r>
              <a:rPr lang="en-US">
                <a:latin typeface="Courier" charset="0"/>
                <a:ea typeface="Courier" charset="0"/>
                <a:cs typeface="Courier" charset="0"/>
                <a:sym typeface="Courier" charset="0"/>
              </a:rPr>
              <a:t> + c1</a:t>
            </a:r>
          </a:p>
        </p:txBody>
      </p:sp>
      <p:sp>
        <p:nvSpPr>
          <p:cNvPr id="160778" name="Rectangle 12"/>
          <p:cNvSpPr>
            <a:spLocks/>
          </p:cNvSpPr>
          <p:nvPr/>
        </p:nvSpPr>
        <p:spPr bwMode="auto">
          <a:xfrm>
            <a:off x="5435600" y="3556000"/>
            <a:ext cx="30353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b1 := 3</a:t>
            </a:r>
          </a:p>
          <a:p>
            <a:pPr marL="39688"/>
            <a:r>
              <a:rPr lang="en-US">
                <a:latin typeface="Courier" charset="0"/>
                <a:ea typeface="Courier" charset="0"/>
                <a:cs typeface="Courier" charset="0"/>
                <a:sym typeface="Courier" charset="0"/>
              </a:rPr>
              <a:t>c1 := 1 + </a:t>
            </a:r>
            <a:r>
              <a:rPr lang="en-US" b="1">
                <a:latin typeface="Courier" charset="0"/>
                <a:ea typeface="Courier" charset="0"/>
                <a:cs typeface="Courier" charset="0"/>
                <a:sym typeface="Courier" charset="0"/>
              </a:rPr>
              <a:t>3</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d1 := </a:t>
            </a:r>
            <a:r>
              <a:rPr lang="en-US" b="1">
                <a:latin typeface="Courier" charset="0"/>
                <a:ea typeface="Courier" charset="0"/>
                <a:cs typeface="Courier" charset="0"/>
                <a:sym typeface="Courier" charset="0"/>
              </a:rPr>
              <a:t>3</a:t>
            </a:r>
            <a:r>
              <a:rPr lang="en-US">
                <a:latin typeface="Courier" charset="0"/>
                <a:ea typeface="Courier" charset="0"/>
                <a:cs typeface="Courier" charset="0"/>
                <a:sym typeface="Courier" charset="0"/>
              </a:rPr>
              <a:t> + c</a:t>
            </a:r>
          </a:p>
        </p:txBody>
      </p:sp>
      <p:sp>
        <p:nvSpPr>
          <p:cNvPr id="160779" name="AutoShape 13"/>
          <p:cNvSpPr>
            <a:spLocks/>
          </p:cNvSpPr>
          <p:nvPr/>
        </p:nvSpPr>
        <p:spPr bwMode="auto">
          <a:xfrm>
            <a:off x="3454400" y="3975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6" name="Slide Number Placeholder 15"/>
          <p:cNvSpPr>
            <a:spLocks noGrp="1"/>
          </p:cNvSpPr>
          <p:nvPr>
            <p:ph type="sldNum" sz="quarter" idx="12"/>
          </p:nvPr>
        </p:nvSpPr>
        <p:spPr/>
        <p:txBody>
          <a:bodyPr/>
          <a:lstStyle/>
          <a:p>
            <a:pPr>
              <a:defRPr/>
            </a:pPr>
            <a:fld id="{E0D30664-0DDC-2240-AF8D-4D70380CD922}" type="slidenum">
              <a:rPr lang="de-CH" smtClean="0"/>
              <a:pPr>
                <a:defRPr/>
              </a:pPr>
              <a:t>41</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2819" name="Group 1"/>
          <p:cNvGrpSpPr>
            <a:grpSpLocks/>
          </p:cNvGrpSpPr>
          <p:nvPr/>
        </p:nvGrpSpPr>
        <p:grpSpPr bwMode="auto">
          <a:xfrm>
            <a:off x="0" y="0"/>
            <a:ext cx="9144000" cy="1447800"/>
            <a:chOff x="0" y="0"/>
            <a:chExt cx="5760" cy="912"/>
          </a:xfrm>
        </p:grpSpPr>
        <p:sp>
          <p:nvSpPr>
            <p:cNvPr id="16283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283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2820" name="Group 4"/>
          <p:cNvGrpSpPr>
            <a:grpSpLocks/>
          </p:cNvGrpSpPr>
          <p:nvPr/>
        </p:nvGrpSpPr>
        <p:grpSpPr bwMode="auto">
          <a:xfrm>
            <a:off x="0" y="1438275"/>
            <a:ext cx="9144000" cy="85725"/>
            <a:chOff x="0" y="0"/>
            <a:chExt cx="5760" cy="54"/>
          </a:xfrm>
        </p:grpSpPr>
        <p:sp>
          <p:nvSpPr>
            <p:cNvPr id="16282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283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282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282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2823" name="Rectangle 9"/>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Recall: </a:t>
            </a:r>
            <a:r>
              <a:rPr lang="en-US" dirty="0">
                <a:ea typeface="ＭＳ Ｐゴシック" charset="-128"/>
                <a:cs typeface="ＭＳ Ｐゴシック" charset="-128"/>
              </a:rPr>
              <a:t>Copy Propagation</a:t>
            </a:r>
          </a:p>
        </p:txBody>
      </p:sp>
      <p:sp>
        <p:nvSpPr>
          <p:cNvPr id="162824" name="Rectangle 10"/>
          <p:cNvSpPr>
            <a:spLocks noGrp="1" noChangeArrowheads="1"/>
          </p:cNvSpPr>
          <p:nvPr>
            <p:ph type="body" idx="1"/>
          </p:nvPr>
        </p:nvSpPr>
        <p:spPr>
          <a:xfrm>
            <a:off x="536575" y="1466850"/>
            <a:ext cx="8077200" cy="2057400"/>
          </a:xfrm>
        </p:spPr>
        <p:txBody>
          <a:bodyPr/>
          <a:lstStyle/>
          <a:p>
            <a:pPr eaLnBrk="1" hangingPunct="1"/>
            <a:r>
              <a:rPr lang="en-US">
                <a:ea typeface="ＭＳ Ｐゴシック" charset="-128"/>
                <a:cs typeface="ＭＳ Ｐゴシック" charset="-128"/>
              </a:rPr>
              <a:t>for a statement x := y</a:t>
            </a:r>
          </a:p>
          <a:p>
            <a:pPr eaLnBrk="1" hangingPunct="1"/>
            <a:r>
              <a:rPr lang="en-US">
                <a:ea typeface="ＭＳ Ｐゴシック" charset="-128"/>
                <a:cs typeface="ＭＳ Ｐゴシック" charset="-128"/>
              </a:rPr>
              <a:t>replace later uses of x with y, if x and y have not been changed.</a:t>
            </a:r>
          </a:p>
        </p:txBody>
      </p:sp>
      <p:sp>
        <p:nvSpPr>
          <p:cNvPr id="162825" name="Rectangle 11"/>
          <p:cNvSpPr>
            <a:spLocks/>
          </p:cNvSpPr>
          <p:nvPr/>
        </p:nvSpPr>
        <p:spPr bwMode="auto">
          <a:xfrm>
            <a:off x="1066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dirty="0" err="1" smtClean="0">
                <a:latin typeface="Courier" charset="0"/>
                <a:ea typeface="Courier" charset="0"/>
                <a:cs typeface="Courier" charset="0"/>
                <a:sym typeface="Courier" charset="0"/>
              </a:rPr>
              <a:t>x</a:t>
            </a:r>
            <a:r>
              <a:rPr lang="en-US" dirty="0" smtClean="0">
                <a:latin typeface="Courier" charset="0"/>
                <a:ea typeface="Courier" charset="0"/>
                <a:cs typeface="Courier" charset="0"/>
                <a:sym typeface="Courier" charset="0"/>
              </a:rPr>
              <a:t> := </a:t>
            </a:r>
            <a:r>
              <a:rPr lang="en-US" dirty="0" err="1" smtClean="0">
                <a:latin typeface="Courier" charset="0"/>
                <a:ea typeface="Courier" charset="0"/>
                <a:cs typeface="Courier" charset="0"/>
                <a:sym typeface="Courier" charset="0"/>
              </a:rPr>
              <a:t>y</a:t>
            </a:r>
            <a:endParaRPr lang="en-US" dirty="0" smtClean="0">
              <a:latin typeface="Courier" charset="0"/>
              <a:ea typeface="Courier" charset="0"/>
              <a:cs typeface="Courier" charset="0"/>
              <a:sym typeface="Courier" charset="0"/>
            </a:endParaRPr>
          </a:p>
          <a:p>
            <a:pPr marL="39688"/>
            <a:r>
              <a:rPr lang="en-US" dirty="0" err="1" smtClean="0">
                <a:latin typeface="Courier" charset="0"/>
                <a:ea typeface="Courier" charset="0"/>
                <a:cs typeface="Courier" charset="0"/>
                <a:sym typeface="Courier" charset="0"/>
              </a:rPr>
              <a:t>c</a:t>
            </a:r>
            <a:r>
              <a:rPr lang="en-US" dirty="0" smtClean="0">
                <a:latin typeface="Courier" charset="0"/>
                <a:ea typeface="Courier" charset="0"/>
                <a:cs typeface="Courier" charset="0"/>
                <a:sym typeface="Courier" charset="0"/>
              </a:rPr>
              <a:t> := 1 + </a:t>
            </a:r>
            <a:r>
              <a:rPr lang="en-US" b="1" dirty="0" err="1" smtClean="0">
                <a:latin typeface="Courier" charset="0"/>
                <a:ea typeface="Courier" charset="0"/>
                <a:cs typeface="Courier" charset="0"/>
                <a:sym typeface="Courier" charset="0"/>
              </a:rPr>
              <a:t>x</a:t>
            </a:r>
            <a:endParaRPr lang="en-US" dirty="0" smtClean="0">
              <a:latin typeface="Courier" charset="0"/>
              <a:ea typeface="Courier" charset="0"/>
              <a:cs typeface="Courier" charset="0"/>
              <a:sym typeface="Courier" charset="0"/>
            </a:endParaRPr>
          </a:p>
          <a:p>
            <a:pPr marL="39688"/>
            <a:r>
              <a:rPr lang="en-US" dirty="0" err="1" smtClean="0">
                <a:latin typeface="Courier" charset="0"/>
                <a:ea typeface="Courier" charset="0"/>
                <a:cs typeface="Courier" charset="0"/>
                <a:sym typeface="Courier" charset="0"/>
              </a:rPr>
              <a:t>d</a:t>
            </a:r>
            <a:r>
              <a:rPr lang="en-US" dirty="0" smtClean="0">
                <a:latin typeface="Courier" charset="0"/>
                <a:ea typeface="Courier" charset="0"/>
                <a:cs typeface="Courier" charset="0"/>
                <a:sym typeface="Courier" charset="0"/>
              </a:rPr>
              <a:t> := </a:t>
            </a:r>
            <a:r>
              <a:rPr lang="en-US" b="1" dirty="0" err="1" smtClean="0">
                <a:latin typeface="Courier" charset="0"/>
                <a:ea typeface="Courier" charset="0"/>
                <a:cs typeface="Courier" charset="0"/>
                <a:sym typeface="Courier" charset="0"/>
              </a:rPr>
              <a:t>x</a:t>
            </a:r>
            <a:r>
              <a:rPr lang="en-US" dirty="0" smtClean="0">
                <a:latin typeface="Courier" charset="0"/>
                <a:ea typeface="Courier" charset="0"/>
                <a:cs typeface="Courier" charset="0"/>
                <a:sym typeface="Courier" charset="0"/>
              </a:rPr>
              <a:t> + </a:t>
            </a:r>
            <a:r>
              <a:rPr lang="en-US" dirty="0" err="1" smtClean="0">
                <a:latin typeface="Courier" charset="0"/>
                <a:ea typeface="Courier" charset="0"/>
                <a:cs typeface="Courier" charset="0"/>
                <a:sym typeface="Courier" charset="0"/>
              </a:rPr>
              <a:t>c</a:t>
            </a:r>
            <a:endParaRPr lang="en-US" dirty="0">
              <a:latin typeface="Courier" charset="0"/>
              <a:ea typeface="Courier" charset="0"/>
              <a:cs typeface="Courier" charset="0"/>
              <a:sym typeface="Courier" charset="0"/>
            </a:endParaRPr>
          </a:p>
        </p:txBody>
      </p:sp>
      <p:sp>
        <p:nvSpPr>
          <p:cNvPr id="162826" name="Rectangle 12"/>
          <p:cNvSpPr>
            <a:spLocks/>
          </p:cNvSpPr>
          <p:nvPr/>
        </p:nvSpPr>
        <p:spPr bwMode="auto">
          <a:xfrm>
            <a:off x="5257800" y="3556000"/>
            <a:ext cx="20447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x := y</a:t>
            </a:r>
          </a:p>
          <a:p>
            <a:pPr marL="39688"/>
            <a:r>
              <a:rPr lang="en-US">
                <a:latin typeface="Courier" charset="0"/>
                <a:ea typeface="Courier" charset="0"/>
                <a:cs typeface="Courier" charset="0"/>
                <a:sym typeface="Courier" charset="0"/>
              </a:rPr>
              <a:t>c := 1 + </a:t>
            </a:r>
            <a:r>
              <a:rPr lang="en-US" b="1">
                <a:latin typeface="Courier" charset="0"/>
                <a:ea typeface="Courier" charset="0"/>
                <a:cs typeface="Courier" charset="0"/>
                <a:sym typeface="Courier" charset="0"/>
              </a:rPr>
              <a:t>y</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 := </a:t>
            </a:r>
            <a:r>
              <a:rPr lang="en-US" b="1">
                <a:latin typeface="Courier" charset="0"/>
                <a:ea typeface="Courier" charset="0"/>
                <a:cs typeface="Courier" charset="0"/>
                <a:sym typeface="Courier" charset="0"/>
              </a:rPr>
              <a:t>y</a:t>
            </a:r>
            <a:r>
              <a:rPr lang="en-US">
                <a:latin typeface="Courier" charset="0"/>
                <a:ea typeface="Courier" charset="0"/>
                <a:cs typeface="Courier" charset="0"/>
                <a:sym typeface="Courier" charset="0"/>
              </a:rPr>
              <a:t> + c</a:t>
            </a:r>
          </a:p>
        </p:txBody>
      </p:sp>
      <p:sp>
        <p:nvSpPr>
          <p:cNvPr id="162827" name="AutoShape 13"/>
          <p:cNvSpPr>
            <a:spLocks/>
          </p:cNvSpPr>
          <p:nvPr/>
        </p:nvSpPr>
        <p:spPr bwMode="auto">
          <a:xfrm>
            <a:off x="3454400" y="39751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62828" name="Rectangle 14"/>
          <p:cNvSpPr>
            <a:spLocks/>
          </p:cNvSpPr>
          <p:nvPr/>
        </p:nvSpPr>
        <p:spPr bwMode="auto">
          <a:xfrm>
            <a:off x="673100" y="5194300"/>
            <a:ext cx="7797800" cy="8382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Analysis needed, as y and x can be assigned more than once!</a:t>
            </a:r>
          </a:p>
        </p:txBody>
      </p:sp>
      <p:sp>
        <p:nvSpPr>
          <p:cNvPr id="17" name="Slide Number Placeholder 16"/>
          <p:cNvSpPr>
            <a:spLocks noGrp="1"/>
          </p:cNvSpPr>
          <p:nvPr>
            <p:ph type="sldNum" sz="quarter" idx="12"/>
          </p:nvPr>
        </p:nvSpPr>
        <p:spPr/>
        <p:txBody>
          <a:bodyPr/>
          <a:lstStyle/>
          <a:p>
            <a:pPr>
              <a:defRPr/>
            </a:pPr>
            <a:fld id="{E0D30664-0DDC-2240-AF8D-4D70380CD922}" type="slidenum">
              <a:rPr lang="de-CH" smtClean="0"/>
              <a:pPr>
                <a:defRPr/>
              </a:pPr>
              <a:t>42</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3843" name="Group 1"/>
          <p:cNvGrpSpPr>
            <a:grpSpLocks/>
          </p:cNvGrpSpPr>
          <p:nvPr/>
        </p:nvGrpSpPr>
        <p:grpSpPr bwMode="auto">
          <a:xfrm>
            <a:off x="0" y="0"/>
            <a:ext cx="9144000" cy="1447800"/>
            <a:chOff x="0" y="0"/>
            <a:chExt cx="5760" cy="912"/>
          </a:xfrm>
        </p:grpSpPr>
        <p:sp>
          <p:nvSpPr>
            <p:cNvPr id="163854"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3855"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3844" name="Group 4"/>
          <p:cNvGrpSpPr>
            <a:grpSpLocks/>
          </p:cNvGrpSpPr>
          <p:nvPr/>
        </p:nvGrpSpPr>
        <p:grpSpPr bwMode="auto">
          <a:xfrm>
            <a:off x="0" y="1438275"/>
            <a:ext cx="9144000" cy="85725"/>
            <a:chOff x="0" y="0"/>
            <a:chExt cx="5760" cy="54"/>
          </a:xfrm>
        </p:grpSpPr>
        <p:sp>
          <p:nvSpPr>
            <p:cNvPr id="163852"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3853"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384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384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3847" name="Rectangle 9"/>
          <p:cNvSpPr>
            <a:spLocks noGrp="1" noChangeArrowheads="1"/>
          </p:cNvSpPr>
          <p:nvPr>
            <p:ph type="title"/>
          </p:nvPr>
        </p:nvSpPr>
        <p:spPr/>
        <p:txBody>
          <a:bodyPr/>
          <a:lstStyle/>
          <a:p>
            <a:pPr eaLnBrk="1" hangingPunct="1"/>
            <a:r>
              <a:rPr lang="en-US" dirty="0">
                <a:ea typeface="ＭＳ Ｐゴシック" charset="-128"/>
                <a:cs typeface="ＭＳ Ｐゴシック" charset="-128"/>
              </a:rPr>
              <a:t>Copy Propagation</a:t>
            </a:r>
            <a:r>
              <a:rPr lang="en-US" dirty="0" smtClean="0">
                <a:ea typeface="ＭＳ Ｐゴシック" charset="-128"/>
                <a:cs typeface="ＭＳ Ｐゴシック" charset="-128"/>
              </a:rPr>
              <a:t> and </a:t>
            </a:r>
            <a:r>
              <a:rPr lang="en-US" dirty="0">
                <a:ea typeface="ＭＳ Ｐゴシック" charset="-128"/>
                <a:cs typeface="ＭＳ Ｐゴシック" charset="-128"/>
              </a:rPr>
              <a:t>SSA</a:t>
            </a:r>
          </a:p>
        </p:txBody>
      </p:sp>
      <p:sp>
        <p:nvSpPr>
          <p:cNvPr id="163848" name="Rectangle 10"/>
          <p:cNvSpPr>
            <a:spLocks noGrp="1" noChangeArrowheads="1"/>
          </p:cNvSpPr>
          <p:nvPr>
            <p:ph type="body" idx="1"/>
          </p:nvPr>
        </p:nvSpPr>
        <p:spPr>
          <a:xfrm>
            <a:off x="536575" y="1466850"/>
            <a:ext cx="8077200" cy="2057400"/>
          </a:xfrm>
        </p:spPr>
        <p:txBody>
          <a:bodyPr/>
          <a:lstStyle/>
          <a:p>
            <a:pPr eaLnBrk="1" hangingPunct="1"/>
            <a:r>
              <a:rPr lang="en-US" dirty="0">
                <a:ea typeface="ＭＳ Ｐゴシック" charset="-128"/>
                <a:cs typeface="ＭＳ Ｐゴシック" charset="-128"/>
              </a:rPr>
              <a:t>for a statement x1 := y1</a:t>
            </a:r>
          </a:p>
          <a:p>
            <a:pPr eaLnBrk="1" hangingPunct="1"/>
            <a:r>
              <a:rPr lang="en-US" dirty="0">
                <a:ea typeface="ＭＳ Ｐゴシック" charset="-128"/>
                <a:cs typeface="ＭＳ Ｐゴシック" charset="-128"/>
              </a:rPr>
              <a:t>replace later uses of x1 with y1</a:t>
            </a:r>
          </a:p>
        </p:txBody>
      </p:sp>
      <p:sp>
        <p:nvSpPr>
          <p:cNvPr id="163849" name="Rectangle 11"/>
          <p:cNvSpPr>
            <a:spLocks/>
          </p:cNvSpPr>
          <p:nvPr/>
        </p:nvSpPr>
        <p:spPr bwMode="auto">
          <a:xfrm>
            <a:off x="495300" y="3708400"/>
            <a:ext cx="25654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x1 := y1</a:t>
            </a:r>
          </a:p>
          <a:p>
            <a:pPr marL="39688"/>
            <a:r>
              <a:rPr lang="en-US">
                <a:latin typeface="Courier" charset="0"/>
                <a:ea typeface="Courier" charset="0"/>
                <a:cs typeface="Courier" charset="0"/>
                <a:sym typeface="Courier" charset="0"/>
              </a:rPr>
              <a:t>c1 := 1 + </a:t>
            </a:r>
            <a:r>
              <a:rPr lang="en-US" b="1">
                <a:latin typeface="Courier" charset="0"/>
                <a:ea typeface="Courier" charset="0"/>
                <a:cs typeface="Courier" charset="0"/>
                <a:sym typeface="Courier" charset="0"/>
              </a:rPr>
              <a:t>x1</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d1 := </a:t>
            </a:r>
            <a:r>
              <a:rPr lang="en-US" b="1">
                <a:latin typeface="Courier" charset="0"/>
                <a:ea typeface="Courier" charset="0"/>
                <a:cs typeface="Courier" charset="0"/>
                <a:sym typeface="Courier" charset="0"/>
              </a:rPr>
              <a:t>x1</a:t>
            </a:r>
            <a:r>
              <a:rPr lang="en-US">
                <a:latin typeface="Courier" charset="0"/>
                <a:ea typeface="Courier" charset="0"/>
                <a:cs typeface="Courier" charset="0"/>
                <a:sym typeface="Courier" charset="0"/>
              </a:rPr>
              <a:t> + c1</a:t>
            </a:r>
          </a:p>
        </p:txBody>
      </p:sp>
      <p:sp>
        <p:nvSpPr>
          <p:cNvPr id="163850" name="Rectangle 12"/>
          <p:cNvSpPr>
            <a:spLocks/>
          </p:cNvSpPr>
          <p:nvPr/>
        </p:nvSpPr>
        <p:spPr bwMode="auto">
          <a:xfrm>
            <a:off x="5410200" y="3708400"/>
            <a:ext cx="2832100" cy="1206500"/>
          </a:xfrm>
          <a:prstGeom prst="rect">
            <a:avLst/>
          </a:prstGeom>
          <a:solidFill>
            <a:srgbClr val="FED198"/>
          </a:solidFill>
          <a:ln w="12700">
            <a:noFill/>
            <a:miter lim="800000"/>
            <a:headEnd/>
            <a:tailEnd/>
          </a:ln>
        </p:spPr>
        <p:txBody>
          <a:bodyPr lIns="0" tIns="0" rIns="40639" bIns="0">
            <a:prstTxWarp prst="textNoShape">
              <a:avLst/>
            </a:prstTxWarp>
          </a:bodyPr>
          <a:lstStyle/>
          <a:p>
            <a:pPr marL="39688"/>
            <a:r>
              <a:rPr lang="en-US">
                <a:latin typeface="Courier" charset="0"/>
                <a:ea typeface="Courier" charset="0"/>
                <a:cs typeface="Courier" charset="0"/>
                <a:sym typeface="Courier" charset="0"/>
              </a:rPr>
              <a:t>x1 := y1</a:t>
            </a:r>
          </a:p>
          <a:p>
            <a:pPr marL="39688"/>
            <a:r>
              <a:rPr lang="en-US">
                <a:latin typeface="Courier" charset="0"/>
                <a:ea typeface="Courier" charset="0"/>
                <a:cs typeface="Courier" charset="0"/>
                <a:sym typeface="Courier" charset="0"/>
              </a:rPr>
              <a:t>c1 := 1 + </a:t>
            </a:r>
            <a:r>
              <a:rPr lang="en-US" b="1">
                <a:latin typeface="Courier" charset="0"/>
                <a:ea typeface="Courier" charset="0"/>
                <a:cs typeface="Courier" charset="0"/>
                <a:sym typeface="Courier" charset="0"/>
              </a:rPr>
              <a:t>y1</a:t>
            </a:r>
            <a:endParaRPr lang="en-US">
              <a:latin typeface="Courier" charset="0"/>
              <a:ea typeface="Courier" charset="0"/>
              <a:cs typeface="Courier" charset="0"/>
              <a:sym typeface="Courier" charset="0"/>
            </a:endParaRPr>
          </a:p>
          <a:p>
            <a:pPr marL="39688"/>
            <a:r>
              <a:rPr lang="en-US">
                <a:latin typeface="Courier" charset="0"/>
                <a:ea typeface="Courier" charset="0"/>
                <a:cs typeface="Courier" charset="0"/>
                <a:sym typeface="Courier" charset="0"/>
              </a:rPr>
              <a:t>d1 := </a:t>
            </a:r>
            <a:r>
              <a:rPr lang="en-US" b="1">
                <a:latin typeface="Courier" charset="0"/>
                <a:ea typeface="Courier" charset="0"/>
                <a:cs typeface="Courier" charset="0"/>
                <a:sym typeface="Courier" charset="0"/>
              </a:rPr>
              <a:t>y1</a:t>
            </a:r>
            <a:r>
              <a:rPr lang="en-US">
                <a:latin typeface="Courier" charset="0"/>
                <a:ea typeface="Courier" charset="0"/>
                <a:cs typeface="Courier" charset="0"/>
                <a:sym typeface="Courier" charset="0"/>
              </a:rPr>
              <a:t> + c1</a:t>
            </a:r>
          </a:p>
        </p:txBody>
      </p:sp>
      <p:sp>
        <p:nvSpPr>
          <p:cNvPr id="163851" name="AutoShape 13"/>
          <p:cNvSpPr>
            <a:spLocks/>
          </p:cNvSpPr>
          <p:nvPr/>
        </p:nvSpPr>
        <p:spPr bwMode="auto">
          <a:xfrm>
            <a:off x="3479800" y="4025900"/>
            <a:ext cx="1473200" cy="355600"/>
          </a:xfrm>
          <a:prstGeom prst="rightArrow">
            <a:avLst>
              <a:gd name="adj1" fmla="val 32000"/>
              <a:gd name="adj2" fmla="val 157160"/>
            </a:avLst>
          </a:prstGeom>
          <a:solidFill>
            <a:schemeClr val="accent1"/>
          </a:solidFill>
          <a:ln w="12700">
            <a:solidFill>
              <a:schemeClr val="tx1"/>
            </a:solidFill>
            <a:miter lim="800000"/>
            <a:headEnd/>
            <a:tailEnd/>
          </a:ln>
        </p:spPr>
        <p:txBody>
          <a:bodyPr lIns="0" tIns="0" rIns="0" bIns="0">
            <a:prstTxWarp prst="textNoShape">
              <a:avLst/>
            </a:prstTxWarp>
          </a:bodyPr>
          <a:lstStyle/>
          <a:p>
            <a:endParaRPr lang="de-DE"/>
          </a:p>
        </p:txBody>
      </p:sp>
      <p:sp>
        <p:nvSpPr>
          <p:cNvPr id="16" name="Slide Number Placeholder 15"/>
          <p:cNvSpPr>
            <a:spLocks noGrp="1"/>
          </p:cNvSpPr>
          <p:nvPr>
            <p:ph type="sldNum" sz="quarter" idx="12"/>
          </p:nvPr>
        </p:nvSpPr>
        <p:spPr/>
        <p:txBody>
          <a:bodyPr/>
          <a:lstStyle/>
          <a:p>
            <a:pPr>
              <a:defRPr/>
            </a:pPr>
            <a:fld id="{E0D30664-0DDC-2240-AF8D-4D70380CD922}" type="slidenum">
              <a:rPr lang="de-CH" smtClean="0"/>
              <a:pPr>
                <a:defRPr/>
              </a:pPr>
              <a:t>43</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4867" name="Group 1"/>
          <p:cNvGrpSpPr>
            <a:grpSpLocks/>
          </p:cNvGrpSpPr>
          <p:nvPr/>
        </p:nvGrpSpPr>
        <p:grpSpPr bwMode="auto">
          <a:xfrm>
            <a:off x="0" y="0"/>
            <a:ext cx="9144000" cy="1447800"/>
            <a:chOff x="0" y="0"/>
            <a:chExt cx="5760" cy="912"/>
          </a:xfrm>
        </p:grpSpPr>
        <p:sp>
          <p:nvSpPr>
            <p:cNvPr id="164875"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4876"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4868" name="Group 4"/>
          <p:cNvGrpSpPr>
            <a:grpSpLocks/>
          </p:cNvGrpSpPr>
          <p:nvPr/>
        </p:nvGrpSpPr>
        <p:grpSpPr bwMode="auto">
          <a:xfrm>
            <a:off x="0" y="1438275"/>
            <a:ext cx="9144000" cy="85725"/>
            <a:chOff x="0" y="0"/>
            <a:chExt cx="5760" cy="54"/>
          </a:xfrm>
        </p:grpSpPr>
        <p:sp>
          <p:nvSpPr>
            <p:cNvPr id="164873"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4874"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486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487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487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Dead Code Elimination and SSA</a:t>
            </a:r>
          </a:p>
        </p:txBody>
      </p:sp>
      <p:sp>
        <p:nvSpPr>
          <p:cNvPr id="164872" name="Rectangle 10"/>
          <p:cNvSpPr>
            <a:spLocks noGrp="1" noChangeArrowheads="1"/>
          </p:cNvSpPr>
          <p:nvPr>
            <p:ph type="body" idx="1"/>
          </p:nvPr>
        </p:nvSpPr>
        <p:spPr/>
        <p:txBody>
          <a:bodyPr/>
          <a:lstStyle/>
          <a:p>
            <a:pPr eaLnBrk="1" hangingPunct="1"/>
            <a:r>
              <a:rPr lang="en-US" dirty="0">
                <a:ea typeface="ＭＳ Ｐゴシック" charset="-128"/>
                <a:cs typeface="ＭＳ Ｐゴシック" charset="-128"/>
              </a:rPr>
              <a:t>Variable is </a:t>
            </a:r>
            <a:r>
              <a:rPr lang="en-US" i="1" u="sng" dirty="0">
                <a:solidFill>
                  <a:srgbClr val="7E0007"/>
                </a:solidFill>
                <a:ea typeface="ＭＳ Ｐゴシック" charset="-128"/>
                <a:cs typeface="ＭＳ Ｐゴシック" charset="-128"/>
              </a:rPr>
              <a:t>live</a:t>
            </a:r>
            <a:r>
              <a:rPr lang="en-US" dirty="0">
                <a:ea typeface="ＭＳ Ｐゴシック" charset="-128"/>
                <a:cs typeface="ＭＳ Ｐゴシック" charset="-128"/>
              </a:rPr>
              <a:t> if the list of uses is not empty.</a:t>
            </a:r>
          </a:p>
          <a:p>
            <a:pPr eaLnBrk="1" hangingPunct="1"/>
            <a:endParaRPr lang="en-US" dirty="0">
              <a:ea typeface="ＭＳ Ｐゴシック" charset="-128"/>
              <a:cs typeface="ＭＳ Ｐゴシック" charset="-128"/>
            </a:endParaRPr>
          </a:p>
          <a:p>
            <a:pPr eaLnBrk="1" hangingPunct="1"/>
            <a:r>
              <a:rPr lang="en-US" dirty="0">
                <a:ea typeface="ＭＳ Ｐゴシック" charset="-128"/>
                <a:cs typeface="ＭＳ Ｐゴシック" charset="-128"/>
              </a:rPr>
              <a:t>Dead definitions can be deleted</a:t>
            </a:r>
          </a:p>
          <a:p>
            <a:pPr lvl="1" eaLnBrk="1" hangingPunct="1"/>
            <a:r>
              <a:rPr lang="en-US" dirty="0"/>
              <a:t>(If there is no side-effect)</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44</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5891" name="Group 1"/>
          <p:cNvGrpSpPr>
            <a:grpSpLocks/>
          </p:cNvGrpSpPr>
          <p:nvPr/>
        </p:nvGrpSpPr>
        <p:grpSpPr bwMode="auto">
          <a:xfrm>
            <a:off x="0" y="0"/>
            <a:ext cx="9144000" cy="1447800"/>
            <a:chOff x="0" y="0"/>
            <a:chExt cx="5760" cy="912"/>
          </a:xfrm>
        </p:grpSpPr>
        <p:sp>
          <p:nvSpPr>
            <p:cNvPr id="165900"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5901"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5892" name="Group 4"/>
          <p:cNvGrpSpPr>
            <a:grpSpLocks/>
          </p:cNvGrpSpPr>
          <p:nvPr/>
        </p:nvGrpSpPr>
        <p:grpSpPr bwMode="auto">
          <a:xfrm>
            <a:off x="0" y="1438275"/>
            <a:ext cx="9144000" cy="85725"/>
            <a:chOff x="0" y="0"/>
            <a:chExt cx="5760" cy="54"/>
          </a:xfrm>
        </p:grpSpPr>
        <p:sp>
          <p:nvSpPr>
            <p:cNvPr id="165898"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5899"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5893"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5894"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5895"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Roadmap</a:t>
            </a:r>
            <a:br>
              <a:rPr lang="en-US">
                <a:ea typeface="ＭＳ Ｐゴシック" charset="-128"/>
                <a:cs typeface="ＭＳ Ｐゴシック" charset="-128"/>
              </a:rPr>
            </a:br>
            <a:endParaRPr lang="en-US">
              <a:ea typeface="ＭＳ Ｐゴシック" charset="-128"/>
              <a:cs typeface="ＭＳ Ｐゴシック" charset="-128"/>
            </a:endParaRPr>
          </a:p>
        </p:txBody>
      </p:sp>
      <p:pic>
        <p:nvPicPr>
          <p:cNvPr id="165896" name="Picture 10"/>
          <p:cNvPicPr>
            <a:picLocks noChangeArrowheads="1"/>
          </p:cNvPicPr>
          <p:nvPr/>
        </p:nvPicPr>
        <p:blipFill>
          <a:blip r:embed="rId2"/>
          <a:srcRect/>
          <a:stretch>
            <a:fillRect/>
          </a:stretch>
        </p:blipFill>
        <p:spPr bwMode="auto">
          <a:xfrm>
            <a:off x="6629400" y="1905000"/>
            <a:ext cx="2116138" cy="1833563"/>
          </a:xfrm>
          <a:prstGeom prst="rect">
            <a:avLst/>
          </a:prstGeom>
          <a:noFill/>
          <a:ln w="12700">
            <a:noFill/>
            <a:miter lim="800000"/>
            <a:headEnd/>
            <a:tailEnd/>
          </a:ln>
        </p:spPr>
      </p:pic>
      <p:sp>
        <p:nvSpPr>
          <p:cNvPr id="165897" name="Rectangle 11"/>
          <p:cNvSpPr>
            <a:spLocks noGrp="1" noChangeArrowheads="1"/>
          </p:cNvSpPr>
          <p:nvPr>
            <p:ph type="body" idx="1"/>
          </p:nvPr>
        </p:nvSpPr>
        <p:spPr>
          <a:xfrm>
            <a:off x="539750" y="1517650"/>
            <a:ext cx="6070600" cy="4406900"/>
          </a:xfrm>
        </p:spPr>
        <p:txBody>
          <a:bodyPr/>
          <a:lstStyle/>
          <a:p>
            <a:pPr eaLnBrk="1" hangingPunct="1">
              <a:buClrTx/>
            </a:pPr>
            <a:r>
              <a:rPr lang="en-US" sz="2000">
                <a:ea typeface="ＭＳ Ｐゴシック" charset="-128"/>
                <a:cs typeface="ＭＳ Ｐゴシック" charset="-128"/>
              </a:rPr>
              <a:t>Introduction</a:t>
            </a:r>
            <a:endParaRPr lang="en-US" sz="2000">
              <a:ea typeface="ヒラギノ角ゴ ProN W6" charset="-128"/>
              <a:cs typeface="ヒラギノ角ゴ ProN W6" charset="-128"/>
            </a:endParaRPr>
          </a:p>
          <a:p>
            <a:pPr eaLnBrk="1" hangingPunct="1">
              <a:buClrTx/>
            </a:pPr>
            <a:r>
              <a:rPr lang="en-US" sz="2000">
                <a:ea typeface="ＭＳ Ｐゴシック" charset="-128"/>
                <a:cs typeface="ＭＳ Ｐゴシック" charset="-128"/>
              </a:rPr>
              <a:t>Optimizations in the Back-end</a:t>
            </a:r>
          </a:p>
          <a:p>
            <a:pPr eaLnBrk="1" hangingPunct="1">
              <a:buClrTx/>
            </a:pPr>
            <a:r>
              <a:rPr lang="en-US" sz="2000">
                <a:ea typeface="ＭＳ Ｐゴシック" charset="-128"/>
                <a:cs typeface="ＭＳ Ｐゴシック" charset="-128"/>
              </a:rPr>
              <a:t>The Optimizer</a:t>
            </a:r>
          </a:p>
          <a:p>
            <a:pPr eaLnBrk="1" hangingPunct="1">
              <a:buClrTx/>
            </a:pPr>
            <a:r>
              <a:rPr lang="en-US" sz="2000">
                <a:ea typeface="ＭＳ Ｐゴシック" charset="-128"/>
                <a:cs typeface="ＭＳ Ｐゴシック" charset="-128"/>
              </a:rPr>
              <a:t>SSA Optimizations</a:t>
            </a:r>
          </a:p>
          <a:p>
            <a:pPr eaLnBrk="1" hangingPunct="1">
              <a:buClrTx/>
            </a:pPr>
            <a:r>
              <a:rPr lang="en-US" sz="2000" b="1">
                <a:ea typeface="ＭＳ Ｐゴシック" charset="-128"/>
                <a:cs typeface="ＭＳ Ｐゴシック" charset="-128"/>
              </a:rPr>
              <a:t>Advanced Optimizations</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45</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6915" name="Group 1"/>
          <p:cNvGrpSpPr>
            <a:grpSpLocks/>
          </p:cNvGrpSpPr>
          <p:nvPr/>
        </p:nvGrpSpPr>
        <p:grpSpPr bwMode="auto">
          <a:xfrm>
            <a:off x="0" y="0"/>
            <a:ext cx="9144000" cy="1447800"/>
            <a:chOff x="0" y="0"/>
            <a:chExt cx="5760" cy="912"/>
          </a:xfrm>
        </p:grpSpPr>
        <p:sp>
          <p:nvSpPr>
            <p:cNvPr id="166923"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6924"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6916" name="Group 4"/>
          <p:cNvGrpSpPr>
            <a:grpSpLocks/>
          </p:cNvGrpSpPr>
          <p:nvPr/>
        </p:nvGrpSpPr>
        <p:grpSpPr bwMode="auto">
          <a:xfrm>
            <a:off x="0" y="1438275"/>
            <a:ext cx="9144000" cy="85725"/>
            <a:chOff x="0" y="0"/>
            <a:chExt cx="5760" cy="54"/>
          </a:xfrm>
        </p:grpSpPr>
        <p:sp>
          <p:nvSpPr>
            <p:cNvPr id="166921"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6922"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691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691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691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Advanced Optimizations</a:t>
            </a:r>
          </a:p>
        </p:txBody>
      </p:sp>
      <p:sp>
        <p:nvSpPr>
          <p:cNvPr id="166920" name="Rectangle 10"/>
          <p:cNvSpPr>
            <a:spLocks noGrp="1" noChangeArrowheads="1"/>
          </p:cNvSpPr>
          <p:nvPr>
            <p:ph type="body" idx="1"/>
          </p:nvPr>
        </p:nvSpPr>
        <p:spPr/>
        <p:txBody>
          <a:bodyPr/>
          <a:lstStyle/>
          <a:p>
            <a:pPr eaLnBrk="1" hangingPunct="1"/>
            <a:r>
              <a:rPr lang="en-US">
                <a:ea typeface="ＭＳ Ｐゴシック" charset="-128"/>
                <a:cs typeface="ＭＳ Ｐゴシック" charset="-128"/>
              </a:rPr>
              <a:t>Optimizing for using multiple processors</a:t>
            </a:r>
          </a:p>
          <a:p>
            <a:pPr lvl="1" eaLnBrk="1" hangingPunct="1"/>
            <a:r>
              <a:rPr lang="en-US"/>
              <a:t>Auto parallelization</a:t>
            </a:r>
          </a:p>
          <a:p>
            <a:pPr lvl="1" eaLnBrk="1" hangingPunct="1"/>
            <a:r>
              <a:rPr lang="en-US"/>
              <a:t>Very active area of research (again)</a:t>
            </a:r>
          </a:p>
          <a:p>
            <a:pPr eaLnBrk="1" hangingPunct="1"/>
            <a:endParaRPr lang="en-US">
              <a:ea typeface="ＭＳ Ｐゴシック" charset="-128"/>
              <a:cs typeface="ＭＳ Ｐゴシック" charset="-128"/>
            </a:endParaRPr>
          </a:p>
          <a:p>
            <a:pPr eaLnBrk="1" hangingPunct="1"/>
            <a:r>
              <a:rPr lang="en-US">
                <a:ea typeface="ＭＳ Ｐゴシック" charset="-128"/>
                <a:cs typeface="ＭＳ Ｐゴシック" charset="-128"/>
              </a:rPr>
              <a:t>Inter-procedural optimizations</a:t>
            </a:r>
          </a:p>
          <a:p>
            <a:pPr lvl="1" eaLnBrk="1" hangingPunct="1"/>
            <a:r>
              <a:rPr lang="en-US"/>
              <a:t>Global view, not just one procedure</a:t>
            </a:r>
          </a:p>
          <a:p>
            <a:pPr lvl="1" eaLnBrk="1" hangingPunct="1"/>
            <a:endParaRPr lang="en-US"/>
          </a:p>
          <a:p>
            <a:pPr eaLnBrk="1" hangingPunct="1"/>
            <a:r>
              <a:rPr lang="en-US">
                <a:ea typeface="ＭＳ Ｐゴシック" charset="-128"/>
                <a:cs typeface="ＭＳ Ｐゴシック" charset="-128"/>
              </a:rPr>
              <a:t>Profile-guided optimization</a:t>
            </a:r>
          </a:p>
          <a:p>
            <a:pPr eaLnBrk="1" hangingPunct="1"/>
            <a:r>
              <a:rPr lang="en-US">
                <a:ea typeface="ＭＳ Ｐゴシック" charset="-128"/>
                <a:cs typeface="ＭＳ Ｐゴシック" charset="-128"/>
              </a:rPr>
              <a:t>Vectorization</a:t>
            </a:r>
          </a:p>
          <a:p>
            <a:pPr eaLnBrk="1" hangingPunct="1"/>
            <a:r>
              <a:rPr lang="en-US">
                <a:ea typeface="ＭＳ Ｐゴシック" charset="-128"/>
                <a:cs typeface="ＭＳ Ｐゴシック" charset="-128"/>
              </a:rPr>
              <a:t>Dynamic optimization</a:t>
            </a:r>
          </a:p>
          <a:p>
            <a:pPr lvl="1" eaLnBrk="1" hangingPunct="1"/>
            <a:r>
              <a:rPr lang="en-US"/>
              <a:t>Used in virtual machines (both hardware and language VM)</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46</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68963" name="Group 1"/>
          <p:cNvGrpSpPr>
            <a:grpSpLocks/>
          </p:cNvGrpSpPr>
          <p:nvPr/>
        </p:nvGrpSpPr>
        <p:grpSpPr bwMode="auto">
          <a:xfrm>
            <a:off x="0" y="0"/>
            <a:ext cx="9144000" cy="1447800"/>
            <a:chOff x="0" y="0"/>
            <a:chExt cx="5760" cy="912"/>
          </a:xfrm>
        </p:grpSpPr>
        <p:sp>
          <p:nvSpPr>
            <p:cNvPr id="168972"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68973"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68964" name="Group 4"/>
          <p:cNvGrpSpPr>
            <a:grpSpLocks/>
          </p:cNvGrpSpPr>
          <p:nvPr/>
        </p:nvGrpSpPr>
        <p:grpSpPr bwMode="auto">
          <a:xfrm>
            <a:off x="0" y="1438275"/>
            <a:ext cx="9144000" cy="85725"/>
            <a:chOff x="0" y="0"/>
            <a:chExt cx="5760" cy="54"/>
          </a:xfrm>
        </p:grpSpPr>
        <p:sp>
          <p:nvSpPr>
            <p:cNvPr id="168970"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68971"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6896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6896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68967"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Iterative Process</a:t>
            </a:r>
          </a:p>
        </p:txBody>
      </p:sp>
      <p:sp>
        <p:nvSpPr>
          <p:cNvPr id="168968" name="Rectangle 10"/>
          <p:cNvSpPr>
            <a:spLocks noGrp="1" noChangeArrowheads="1"/>
          </p:cNvSpPr>
          <p:nvPr>
            <p:ph type="body" idx="1"/>
          </p:nvPr>
        </p:nvSpPr>
        <p:spPr>
          <a:xfrm>
            <a:off x="536575" y="1517650"/>
            <a:ext cx="8077200" cy="2768600"/>
          </a:xfrm>
        </p:spPr>
        <p:txBody>
          <a:bodyPr/>
          <a:lstStyle/>
          <a:p>
            <a:pPr eaLnBrk="1" hangingPunct="1"/>
            <a:r>
              <a:rPr lang="en-US">
                <a:ea typeface="ＭＳ Ｐゴシック" charset="-128"/>
                <a:cs typeface="ＭＳ Ｐゴシック" charset="-128"/>
              </a:rPr>
              <a:t>There is no general “right” order of optimizations</a:t>
            </a:r>
          </a:p>
          <a:p>
            <a:pPr eaLnBrk="1" hangingPunct="1"/>
            <a:r>
              <a:rPr lang="en-US">
                <a:ea typeface="ＭＳ Ｐゴシック" charset="-128"/>
                <a:cs typeface="ＭＳ Ｐゴシック" charset="-128"/>
              </a:rPr>
              <a:t>One optimization generates new opportunities for a preceding one.</a:t>
            </a:r>
          </a:p>
          <a:p>
            <a:pPr eaLnBrk="1" hangingPunct="1"/>
            <a:r>
              <a:rPr lang="en-US">
                <a:ea typeface="ＭＳ Ｐゴシック" charset="-128"/>
                <a:cs typeface="ＭＳ Ｐゴシック" charset="-128"/>
              </a:rPr>
              <a:t>Optimization is an iterative process</a:t>
            </a:r>
          </a:p>
        </p:txBody>
      </p:sp>
      <p:sp>
        <p:nvSpPr>
          <p:cNvPr id="168969" name="Rectangle 11"/>
          <p:cNvSpPr>
            <a:spLocks/>
          </p:cNvSpPr>
          <p:nvPr/>
        </p:nvSpPr>
        <p:spPr bwMode="auto">
          <a:xfrm>
            <a:off x="1828800" y="4838700"/>
            <a:ext cx="4924425" cy="4699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b="1">
                <a:ea typeface="Helvetica" charset="0"/>
                <a:cs typeface="Helvetica" charset="0"/>
              </a:rPr>
              <a:t>Compile Time</a:t>
            </a:r>
            <a:r>
              <a:rPr lang="en-US">
                <a:ea typeface="Helvetica" charset="0"/>
                <a:cs typeface="Helvetica" charset="0"/>
              </a:rPr>
              <a:t>   vs.   </a:t>
            </a:r>
            <a:r>
              <a:rPr lang="en-US" b="1">
                <a:ea typeface="Helvetica" charset="0"/>
                <a:cs typeface="Helvetica" charset="0"/>
              </a:rPr>
              <a:t>Code Quality</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47</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72035" name="Group 1"/>
          <p:cNvGrpSpPr>
            <a:grpSpLocks/>
          </p:cNvGrpSpPr>
          <p:nvPr/>
        </p:nvGrpSpPr>
        <p:grpSpPr bwMode="auto">
          <a:xfrm>
            <a:off x="0" y="0"/>
            <a:ext cx="9144000" cy="1447800"/>
            <a:chOff x="0" y="0"/>
            <a:chExt cx="5760" cy="912"/>
          </a:xfrm>
        </p:grpSpPr>
        <p:sp>
          <p:nvSpPr>
            <p:cNvPr id="172043"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72044"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72036" name="Group 4"/>
          <p:cNvGrpSpPr>
            <a:grpSpLocks/>
          </p:cNvGrpSpPr>
          <p:nvPr/>
        </p:nvGrpSpPr>
        <p:grpSpPr bwMode="auto">
          <a:xfrm>
            <a:off x="0" y="1438275"/>
            <a:ext cx="9144000" cy="85725"/>
            <a:chOff x="0" y="0"/>
            <a:chExt cx="5760" cy="54"/>
          </a:xfrm>
        </p:grpSpPr>
        <p:sp>
          <p:nvSpPr>
            <p:cNvPr id="172041"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72042"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7203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7203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72039" name="Rectangle 9"/>
          <p:cNvSpPr>
            <a:spLocks noGrp="1" noChangeArrowheads="1"/>
          </p:cNvSpPr>
          <p:nvPr>
            <p:ph type="title"/>
          </p:nvPr>
        </p:nvSpPr>
        <p:spPr/>
        <p:txBody>
          <a:bodyPr/>
          <a:lstStyle/>
          <a:p>
            <a:pPr eaLnBrk="1" hangingPunct="1"/>
            <a:r>
              <a:rPr lang="en-US" i="1">
                <a:ea typeface="ＭＳ Ｐゴシック" charset="-128"/>
                <a:cs typeface="ＭＳ Ｐゴシック" charset="-128"/>
              </a:rPr>
              <a:t>What you should know!</a:t>
            </a:r>
          </a:p>
        </p:txBody>
      </p:sp>
      <p:sp>
        <p:nvSpPr>
          <p:cNvPr id="172040" name="Rectangle 10"/>
          <p:cNvSpPr>
            <a:spLocks noGrp="1" noChangeArrowheads="1"/>
          </p:cNvSpPr>
          <p:nvPr>
            <p:ph type="body" idx="1"/>
          </p:nvPr>
        </p:nvSpPr>
        <p:spPr>
          <a:xfrm>
            <a:off x="539750" y="1546225"/>
            <a:ext cx="8070850" cy="4662488"/>
          </a:xfrm>
        </p:spPr>
        <p:txBody>
          <a:bodyPr/>
          <a:lstStyle/>
          <a:p>
            <a:pPr marL="474663" indent="-474663" eaLnBrk="1" hangingPunct="1">
              <a:lnSpc>
                <a:spcPct val="85000"/>
              </a:lnSpc>
              <a:buClr>
                <a:srgbClr val="00027F"/>
              </a:buClr>
              <a:buFont typeface="Zapf Dingbats" charset="2"/>
              <a:buChar char="✎"/>
            </a:pPr>
            <a:r>
              <a:rPr lang="en-US" i="1">
                <a:ea typeface="ＭＳ Ｐゴシック" charset="-128"/>
                <a:cs typeface="ＭＳ Ｐゴシック" charset="-128"/>
              </a:rPr>
              <a:t>Why do we optimize programs?</a:t>
            </a:r>
          </a:p>
          <a:p>
            <a:pPr marL="474663" indent="-474663" eaLnBrk="1" hangingPunct="1">
              <a:lnSpc>
                <a:spcPct val="85000"/>
              </a:lnSpc>
              <a:buClr>
                <a:srgbClr val="00027F"/>
              </a:buClr>
              <a:buFont typeface="Zapf Dingbats" charset="2"/>
              <a:buChar char="✎"/>
            </a:pPr>
            <a:r>
              <a:rPr lang="en-US" i="1">
                <a:ea typeface="ＭＳ Ｐゴシック" charset="-128"/>
                <a:cs typeface="ＭＳ Ｐゴシック" charset="-128"/>
              </a:rPr>
              <a:t>Is there an optimal optimizer?</a:t>
            </a:r>
          </a:p>
          <a:p>
            <a:pPr marL="474663" indent="-474663" eaLnBrk="1" hangingPunct="1">
              <a:lnSpc>
                <a:spcPct val="85000"/>
              </a:lnSpc>
              <a:buClr>
                <a:srgbClr val="00027F"/>
              </a:buClr>
              <a:buFont typeface="Zapf Dingbats" charset="2"/>
              <a:buChar char="✎"/>
            </a:pPr>
            <a:r>
              <a:rPr lang="en-US" i="1">
                <a:ea typeface="ＭＳ Ｐゴシック" charset="-128"/>
                <a:cs typeface="ＭＳ Ｐゴシック" charset="-128"/>
              </a:rPr>
              <a:t>Where in a compiler does optimization happen?</a:t>
            </a:r>
          </a:p>
          <a:p>
            <a:pPr marL="474663" indent="-474663" eaLnBrk="1" hangingPunct="1">
              <a:lnSpc>
                <a:spcPct val="85000"/>
              </a:lnSpc>
              <a:buClr>
                <a:srgbClr val="00027F"/>
              </a:buClr>
              <a:buFont typeface="Zapf Dingbats" charset="2"/>
              <a:buChar char="✎"/>
            </a:pPr>
            <a:r>
              <a:rPr lang="en-US" i="1">
                <a:ea typeface="ＭＳ Ｐゴシック" charset="-128"/>
                <a:cs typeface="ＭＳ Ｐゴシック" charset="-128"/>
              </a:rPr>
              <a:t>Can you explain constant propagation?</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48</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73059" name="Group 1"/>
          <p:cNvGrpSpPr>
            <a:grpSpLocks/>
          </p:cNvGrpSpPr>
          <p:nvPr/>
        </p:nvGrpSpPr>
        <p:grpSpPr bwMode="auto">
          <a:xfrm>
            <a:off x="0" y="0"/>
            <a:ext cx="9144000" cy="1447800"/>
            <a:chOff x="0" y="0"/>
            <a:chExt cx="5760" cy="912"/>
          </a:xfrm>
        </p:grpSpPr>
        <p:sp>
          <p:nvSpPr>
            <p:cNvPr id="173067"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73068"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73060" name="Group 4"/>
          <p:cNvGrpSpPr>
            <a:grpSpLocks/>
          </p:cNvGrpSpPr>
          <p:nvPr/>
        </p:nvGrpSpPr>
        <p:grpSpPr bwMode="auto">
          <a:xfrm>
            <a:off x="0" y="1438275"/>
            <a:ext cx="9144000" cy="85725"/>
            <a:chOff x="0" y="0"/>
            <a:chExt cx="5760" cy="54"/>
          </a:xfrm>
        </p:grpSpPr>
        <p:sp>
          <p:nvSpPr>
            <p:cNvPr id="173065"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73066"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7306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7306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73063" name="Rectangle 9"/>
          <p:cNvSpPr>
            <a:spLocks noGrp="1" noChangeArrowheads="1"/>
          </p:cNvSpPr>
          <p:nvPr>
            <p:ph type="title"/>
          </p:nvPr>
        </p:nvSpPr>
        <p:spPr/>
        <p:txBody>
          <a:bodyPr/>
          <a:lstStyle/>
          <a:p>
            <a:pPr eaLnBrk="1" hangingPunct="1"/>
            <a:r>
              <a:rPr lang="en-US" i="1">
                <a:ea typeface="ＭＳ Ｐゴシック" charset="-128"/>
                <a:cs typeface="ＭＳ Ｐゴシック" charset="-128"/>
              </a:rPr>
              <a:t>Can you answer these questions?</a:t>
            </a:r>
          </a:p>
        </p:txBody>
      </p:sp>
      <p:sp>
        <p:nvSpPr>
          <p:cNvPr id="173064" name="Rectangle 10"/>
          <p:cNvSpPr>
            <a:spLocks/>
          </p:cNvSpPr>
          <p:nvPr/>
        </p:nvSpPr>
        <p:spPr bwMode="auto">
          <a:xfrm>
            <a:off x="539750" y="1571625"/>
            <a:ext cx="8070850" cy="4662488"/>
          </a:xfrm>
          <a:prstGeom prst="rect">
            <a:avLst/>
          </a:prstGeom>
          <a:noFill/>
          <a:ln w="12700">
            <a:noFill/>
            <a:miter lim="800000"/>
            <a:headEnd/>
            <a:tailEnd/>
          </a:ln>
        </p:spPr>
        <p:txBody>
          <a:bodyPr lIns="0" tIns="0" rIns="0" bIns="0" anchor="ctr">
            <a:prstTxWarp prst="textNoShape">
              <a:avLst/>
            </a:prstTxWarp>
          </a:bodyPr>
          <a:lstStyle/>
          <a:p>
            <a:pPr marL="388938" indent="-388938">
              <a:lnSpc>
                <a:spcPct val="90000"/>
              </a:lnSpc>
              <a:spcBef>
                <a:spcPts val="575"/>
              </a:spcBef>
              <a:buClr>
                <a:srgbClr val="00027F"/>
              </a:buClr>
              <a:buSzPct val="85000"/>
              <a:buFont typeface="Zapf Dingbats" charset="2"/>
              <a:buChar char="✎"/>
            </a:pPr>
            <a:endParaRPr lang="en-US" i="1">
              <a:solidFill>
                <a:srgbClr val="0A017F"/>
              </a:solidFill>
              <a:ea typeface="Helvetica" charset="0"/>
              <a:cs typeface="Helvetica" charset="0"/>
            </a:endParaRPr>
          </a:p>
          <a:p>
            <a:pPr marL="388938" indent="-388938">
              <a:lnSpc>
                <a:spcPct val="90000"/>
              </a:lnSpc>
              <a:spcBef>
                <a:spcPts val="575"/>
              </a:spcBef>
              <a:buClr>
                <a:srgbClr val="00027F"/>
              </a:buClr>
              <a:buSzPct val="85000"/>
              <a:buFont typeface="Zapf Dingbats" charset="2"/>
              <a:buChar char="✎"/>
            </a:pPr>
            <a:r>
              <a:rPr lang="en-US" i="1">
                <a:solidFill>
                  <a:srgbClr val="0A017F"/>
                </a:solidFill>
                <a:ea typeface="Helvetica" charset="0"/>
                <a:cs typeface="Helvetica" charset="0"/>
              </a:rPr>
              <a:t>What makes SSA suitable for optimization?</a:t>
            </a:r>
          </a:p>
          <a:p>
            <a:pPr marL="388938" indent="-388938">
              <a:lnSpc>
                <a:spcPct val="90000"/>
              </a:lnSpc>
              <a:spcBef>
                <a:spcPts val="575"/>
              </a:spcBef>
              <a:buClr>
                <a:srgbClr val="00027F"/>
              </a:buClr>
              <a:buSzPct val="85000"/>
              <a:buFont typeface="Zapf Dingbats" charset="2"/>
              <a:buChar char="✎"/>
            </a:pPr>
            <a:r>
              <a:rPr lang="en-US" i="1">
                <a:solidFill>
                  <a:srgbClr val="0A017F"/>
                </a:solidFill>
                <a:ea typeface="Helvetica" charset="0"/>
                <a:cs typeface="Helvetica" charset="0"/>
              </a:rPr>
              <a:t>When is a definition of a variable live in SSA Form?</a:t>
            </a:r>
          </a:p>
          <a:p>
            <a:pPr marL="388938" indent="-388938">
              <a:lnSpc>
                <a:spcPct val="90000"/>
              </a:lnSpc>
              <a:spcBef>
                <a:spcPts val="575"/>
              </a:spcBef>
              <a:buClr>
                <a:srgbClr val="00027F"/>
              </a:buClr>
              <a:buSzPct val="85000"/>
              <a:buFont typeface="Zapf Dingbats" charset="2"/>
              <a:buChar char="✎"/>
            </a:pPr>
            <a:r>
              <a:rPr lang="en-US" i="1">
                <a:solidFill>
                  <a:srgbClr val="0A017F"/>
                </a:solidFill>
                <a:ea typeface="Helvetica" charset="0"/>
                <a:cs typeface="Helvetica" charset="0"/>
              </a:rPr>
              <a:t>Why don’t we just optimize on the AST?</a:t>
            </a:r>
          </a:p>
          <a:p>
            <a:pPr marL="388938" indent="-388938">
              <a:lnSpc>
                <a:spcPct val="90000"/>
              </a:lnSpc>
              <a:spcBef>
                <a:spcPts val="575"/>
              </a:spcBef>
              <a:buClr>
                <a:srgbClr val="00027F"/>
              </a:buClr>
              <a:buSzPct val="85000"/>
              <a:buFont typeface="Zapf Dingbats" charset="2"/>
              <a:buChar char="✎"/>
            </a:pPr>
            <a:r>
              <a:rPr lang="en-US" i="1">
                <a:solidFill>
                  <a:srgbClr val="0A017F"/>
                </a:solidFill>
                <a:ea typeface="Helvetica" charset="0"/>
                <a:cs typeface="Helvetica" charset="0"/>
              </a:rPr>
              <a:t>Why do we need to optimize IR on different levels?</a:t>
            </a:r>
          </a:p>
          <a:p>
            <a:pPr marL="388938" indent="-388938">
              <a:lnSpc>
                <a:spcPct val="90000"/>
              </a:lnSpc>
              <a:spcBef>
                <a:spcPts val="575"/>
              </a:spcBef>
              <a:buClr>
                <a:srgbClr val="00027F"/>
              </a:buClr>
              <a:buSzPct val="85000"/>
              <a:buFont typeface="Zapf Dingbats" charset="2"/>
              <a:buChar char="✎"/>
            </a:pPr>
            <a:r>
              <a:rPr lang="en-US" i="1">
                <a:solidFill>
                  <a:srgbClr val="0A017F"/>
                </a:solidFill>
                <a:ea typeface="Helvetica" charset="0"/>
                <a:cs typeface="Helvetica" charset="0"/>
              </a:rPr>
              <a:t>In which order do we run the different optimizations?</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49</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5475" name="Group 1"/>
          <p:cNvGrpSpPr>
            <a:grpSpLocks/>
          </p:cNvGrpSpPr>
          <p:nvPr/>
        </p:nvGrpSpPr>
        <p:grpSpPr bwMode="auto">
          <a:xfrm>
            <a:off x="0" y="0"/>
            <a:ext cx="9144000" cy="1447800"/>
            <a:chOff x="0" y="0"/>
            <a:chExt cx="5760" cy="912"/>
          </a:xfrm>
        </p:grpSpPr>
        <p:sp>
          <p:nvSpPr>
            <p:cNvPr id="105484"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05485"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05476" name="Group 4"/>
          <p:cNvGrpSpPr>
            <a:grpSpLocks/>
          </p:cNvGrpSpPr>
          <p:nvPr/>
        </p:nvGrpSpPr>
        <p:grpSpPr bwMode="auto">
          <a:xfrm>
            <a:off x="0" y="1438275"/>
            <a:ext cx="9144000" cy="85725"/>
            <a:chOff x="0" y="0"/>
            <a:chExt cx="5760" cy="54"/>
          </a:xfrm>
        </p:grpSpPr>
        <p:sp>
          <p:nvSpPr>
            <p:cNvPr id="105482"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05483"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0547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0547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0547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Optimization: The Idea</a:t>
            </a:r>
          </a:p>
        </p:txBody>
      </p:sp>
      <p:sp>
        <p:nvSpPr>
          <p:cNvPr id="105480" name="Rectangle 10"/>
          <p:cNvSpPr>
            <a:spLocks noGrp="1" noChangeArrowheads="1"/>
          </p:cNvSpPr>
          <p:nvPr>
            <p:ph type="body" idx="1"/>
          </p:nvPr>
        </p:nvSpPr>
        <p:spPr>
          <a:xfrm>
            <a:off x="536575" y="1517650"/>
            <a:ext cx="8077200" cy="2603500"/>
          </a:xfrm>
        </p:spPr>
        <p:txBody>
          <a:bodyPr/>
          <a:lstStyle/>
          <a:p>
            <a:pPr eaLnBrk="1" hangingPunct="1"/>
            <a:r>
              <a:rPr lang="en-US">
                <a:ea typeface="ＭＳ Ｐゴシック" charset="-128"/>
                <a:cs typeface="ＭＳ Ｐゴシック" charset="-128"/>
              </a:rPr>
              <a:t>Transform the program to improve efficiency</a:t>
            </a:r>
          </a:p>
          <a:p>
            <a:pPr eaLnBrk="1" hangingPunct="1"/>
            <a:endParaRPr lang="en-US">
              <a:ea typeface="ＭＳ Ｐゴシック" charset="-128"/>
              <a:cs typeface="ＭＳ Ｐゴシック" charset="-128"/>
            </a:endParaRPr>
          </a:p>
          <a:p>
            <a:pPr eaLnBrk="1" hangingPunct="1"/>
            <a:r>
              <a:rPr lang="en-US" b="1">
                <a:ea typeface="ＭＳ Ｐゴシック" charset="-128"/>
                <a:cs typeface="ＭＳ Ｐゴシック" charset="-128"/>
              </a:rPr>
              <a:t>Performance</a:t>
            </a:r>
            <a:r>
              <a:rPr lang="en-US">
                <a:ea typeface="ＭＳ Ｐゴシック" charset="-128"/>
                <a:cs typeface="ＭＳ Ｐゴシック" charset="-128"/>
              </a:rPr>
              <a:t>: faster execution</a:t>
            </a:r>
          </a:p>
          <a:p>
            <a:pPr eaLnBrk="1" hangingPunct="1"/>
            <a:r>
              <a:rPr lang="en-US" b="1">
                <a:ea typeface="ＭＳ Ｐゴシック" charset="-128"/>
                <a:cs typeface="ＭＳ Ｐゴシック" charset="-128"/>
              </a:rPr>
              <a:t>Size</a:t>
            </a:r>
            <a:r>
              <a:rPr lang="en-US">
                <a:ea typeface="ＭＳ Ｐゴシック" charset="-128"/>
                <a:cs typeface="ＭＳ Ｐゴシック" charset="-128"/>
              </a:rPr>
              <a:t>: smaller executable, smaller memory footprint</a:t>
            </a:r>
          </a:p>
        </p:txBody>
      </p:sp>
      <p:sp>
        <p:nvSpPr>
          <p:cNvPr id="105481" name="Rectangle 11"/>
          <p:cNvSpPr>
            <a:spLocks/>
          </p:cNvSpPr>
          <p:nvPr/>
        </p:nvSpPr>
        <p:spPr bwMode="auto">
          <a:xfrm>
            <a:off x="622300" y="4660900"/>
            <a:ext cx="7640638" cy="1206500"/>
          </a:xfrm>
          <a:prstGeom prst="rect">
            <a:avLst/>
          </a:prstGeom>
          <a:noFill/>
          <a:ln w="12700">
            <a:noFill/>
            <a:miter lim="800000"/>
            <a:headEnd/>
            <a:tailEnd/>
          </a:ln>
        </p:spPr>
        <p:txBody>
          <a:bodyPr wrap="none" lIns="0" tIns="0" rIns="40639" bIns="0">
            <a:prstTxWarp prst="textNoShape">
              <a:avLst/>
            </a:prstTxWarp>
            <a:spAutoFit/>
          </a:bodyPr>
          <a:lstStyle/>
          <a:p>
            <a:pPr marL="39688"/>
            <a:r>
              <a:rPr lang="en-US">
                <a:ea typeface="Helvetica" charset="0"/>
                <a:cs typeface="Helvetica" charset="0"/>
              </a:rPr>
              <a:t>Tradeoffs:              1) </a:t>
            </a:r>
            <a:r>
              <a:rPr lang="en-US" b="1">
                <a:solidFill>
                  <a:srgbClr val="0A017F"/>
                </a:solidFill>
                <a:ea typeface="Helvetica" charset="0"/>
                <a:cs typeface="Helvetica" charset="0"/>
              </a:rPr>
              <a:t>Performance </a:t>
            </a:r>
            <a:r>
              <a:rPr lang="en-US">
                <a:solidFill>
                  <a:srgbClr val="0A017F"/>
                </a:solidFill>
                <a:ea typeface="Helvetica" charset="0"/>
                <a:cs typeface="Helvetica" charset="0"/>
              </a:rPr>
              <a:t>vs</a:t>
            </a:r>
            <a:r>
              <a:rPr lang="en-US" b="1">
                <a:solidFill>
                  <a:srgbClr val="0A017F"/>
                </a:solidFill>
                <a:ea typeface="Helvetica" charset="0"/>
                <a:cs typeface="Helvetica" charset="0"/>
              </a:rPr>
              <a:t>. Size</a:t>
            </a:r>
          </a:p>
          <a:p>
            <a:pPr marL="39688"/>
            <a:endParaRPr lang="en-US" b="1">
              <a:solidFill>
                <a:srgbClr val="0A017F"/>
              </a:solidFill>
              <a:ea typeface="Helvetica" charset="0"/>
              <a:cs typeface="Helvetica" charset="0"/>
            </a:endParaRPr>
          </a:p>
          <a:p>
            <a:pPr marL="39688"/>
            <a:r>
              <a:rPr lang="en-US" b="1">
                <a:solidFill>
                  <a:srgbClr val="0A017F"/>
                </a:solidFill>
                <a:ea typeface="Helvetica" charset="0"/>
                <a:cs typeface="Helvetica" charset="0"/>
              </a:rPr>
              <a:t>                              </a:t>
            </a:r>
            <a:r>
              <a:rPr lang="en-US">
                <a:solidFill>
                  <a:srgbClr val="0A017F"/>
                </a:solidFill>
                <a:ea typeface="Helvetica" charset="0"/>
                <a:cs typeface="Helvetica" charset="0"/>
              </a:rPr>
              <a:t>2)</a:t>
            </a:r>
            <a:r>
              <a:rPr lang="en-US" b="1">
                <a:solidFill>
                  <a:srgbClr val="0A017F"/>
                </a:solidFill>
                <a:ea typeface="Helvetica" charset="0"/>
                <a:cs typeface="Helvetica" charset="0"/>
              </a:rPr>
              <a:t> Compilation speed </a:t>
            </a:r>
            <a:r>
              <a:rPr lang="en-US">
                <a:solidFill>
                  <a:srgbClr val="0A017F"/>
                </a:solidFill>
                <a:ea typeface="Helvetica" charset="0"/>
                <a:cs typeface="Helvetica" charset="0"/>
              </a:rPr>
              <a:t>and</a:t>
            </a:r>
            <a:r>
              <a:rPr lang="en-US" b="1">
                <a:solidFill>
                  <a:srgbClr val="0A017F"/>
                </a:solidFill>
                <a:ea typeface="Helvetica" charset="0"/>
                <a:cs typeface="Helvetica" charset="0"/>
              </a:rPr>
              <a:t> memory</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5</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4" name="Rectangle 2"/>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lgn="ctr"/>
            <a:r>
              <a:rPr lang="en-US" sz="1400" b="1">
                <a:solidFill>
                  <a:srgbClr val="000000"/>
                </a:solidFill>
              </a:rPr>
              <a:t>Attribution-ShareAlike 3.0 Unported</a:t>
            </a:r>
          </a:p>
          <a:p>
            <a:pPr marL="192088" indent="-192088"/>
            <a:r>
              <a:rPr lang="en-US" sz="1400" b="1" i="1">
                <a:solidFill>
                  <a:srgbClr val="000000"/>
                </a:solidFill>
              </a:rPr>
              <a:t>You are free:</a:t>
            </a:r>
            <a:endParaRPr lang="en-US" sz="1400">
              <a:solidFill>
                <a:srgbClr val="000000"/>
              </a:solidFill>
            </a:endParaRPr>
          </a:p>
          <a:p>
            <a:pPr lvl="1"/>
            <a:r>
              <a:rPr lang="en-US" sz="1400" b="1">
                <a:solidFill>
                  <a:srgbClr val="000000"/>
                </a:solidFill>
              </a:rPr>
              <a:t>to Share</a:t>
            </a:r>
            <a:r>
              <a:rPr lang="en-US" sz="1400">
                <a:solidFill>
                  <a:srgbClr val="000000"/>
                </a:solidFill>
              </a:rPr>
              <a:t> — to copy, distribute and transmit the work</a:t>
            </a:r>
          </a:p>
          <a:p>
            <a:pPr lvl="1"/>
            <a:r>
              <a:rPr lang="en-US" sz="1400" b="1">
                <a:solidFill>
                  <a:srgbClr val="000000"/>
                </a:solidFill>
              </a:rPr>
              <a:t>to Remix</a:t>
            </a:r>
            <a:r>
              <a:rPr lang="en-US" sz="1400">
                <a:solidFill>
                  <a:srgbClr val="000000"/>
                </a:solidFill>
              </a:rPr>
              <a:t> — to adapt the work</a:t>
            </a:r>
          </a:p>
          <a:p>
            <a:pPr marL="192088" indent="-192088"/>
            <a:endParaRPr lang="en-US" sz="1400" b="1" i="1">
              <a:solidFill>
                <a:srgbClr val="000000"/>
              </a:solidFill>
            </a:endParaRPr>
          </a:p>
          <a:p>
            <a:pPr marL="192088" indent="-192088"/>
            <a:r>
              <a:rPr lang="en-US" sz="1400" b="1" i="1">
                <a:solidFill>
                  <a:srgbClr val="000000"/>
                </a:solidFill>
              </a:rPr>
              <a:t>Under the following conditions:</a:t>
            </a:r>
            <a:endParaRPr lang="en-US" sz="1400">
              <a:solidFill>
                <a:srgbClr val="000000"/>
              </a:solidFill>
            </a:endParaRPr>
          </a:p>
          <a:p>
            <a:pPr lvl="1"/>
            <a:r>
              <a:rPr lang="en-US" sz="1400" b="1">
                <a:solidFill>
                  <a:srgbClr val="000000"/>
                </a:solidFill>
              </a:rPr>
              <a:t>Attribution.</a:t>
            </a:r>
            <a:r>
              <a:rPr lang="en-US" sz="1400">
                <a:solidFill>
                  <a:srgbClr val="000000"/>
                </a:solidFill>
              </a:rPr>
              <a:t> You must attribute the work in the manner specified by the author or licensor (but not in any way that suggests that they endorse you or your use of the work).</a:t>
            </a:r>
          </a:p>
          <a:p>
            <a:pPr lvl="1"/>
            <a:r>
              <a:rPr lang="en-US" sz="1400" b="1">
                <a:solidFill>
                  <a:srgbClr val="000000"/>
                </a:solidFill>
              </a:rPr>
              <a:t>Share Alike.</a:t>
            </a:r>
            <a:r>
              <a:rPr lang="en-US" sz="1400">
                <a:solidFill>
                  <a:srgbClr val="000000"/>
                </a:solidFill>
              </a:rPr>
              <a:t> If you alter, transform, or build upon this work, you may distribute the resulting work only under the same, similar or a compatible license.</a:t>
            </a:r>
          </a:p>
          <a:p>
            <a:pPr marL="192088" indent="-192088"/>
            <a:r>
              <a:rPr lang="en-US" sz="1400">
                <a:solidFill>
                  <a:srgbClr val="000000"/>
                </a:solidFill>
              </a:rPr>
              <a:t>For any reuse or distribution, you must make clear to others the license terms of this work. The best way to do this is with a link to this web page.</a:t>
            </a:r>
          </a:p>
          <a:p>
            <a:pPr marL="192088" indent="-192088"/>
            <a:r>
              <a:rPr lang="en-US" sz="1400">
                <a:solidFill>
                  <a:srgbClr val="000000"/>
                </a:solidFill>
              </a:rPr>
              <a:t>Any of the above conditions can be waived if you get permission from the copyright holder.</a:t>
            </a:r>
          </a:p>
          <a:p>
            <a:pPr marL="192088" indent="-192088"/>
            <a:r>
              <a:rPr lang="en-US" sz="1400">
                <a:solidFill>
                  <a:srgbClr val="000000"/>
                </a:solidFill>
              </a:rPr>
              <a:t>Nothing in this license impairs or restricts the author's moral rights.</a:t>
            </a:r>
          </a:p>
        </p:txBody>
      </p:sp>
      <p:sp>
        <p:nvSpPr>
          <p:cNvPr id="174085" name="Rectangle 3"/>
          <p:cNvSpPr>
            <a:spLocks noGrp="1" noChangeArrowheads="1"/>
          </p:cNvSpPr>
          <p:nvPr>
            <p:ph type="title"/>
          </p:nvPr>
        </p:nvSpPr>
        <p:spPr/>
        <p:txBody>
          <a:bodyPr/>
          <a:lstStyle/>
          <a:p>
            <a:r>
              <a:rPr lang="en-US">
                <a:ea typeface="ＭＳ Ｐゴシック" charset="-128"/>
                <a:cs typeface="ＭＳ Ｐゴシック" charset="-128"/>
              </a:rPr>
              <a:t>License</a:t>
            </a:r>
          </a:p>
        </p:txBody>
      </p:sp>
      <p:sp>
        <p:nvSpPr>
          <p:cNvPr id="174086" name="Rectangle 4"/>
          <p:cNvSpPr>
            <a:spLocks noGrp="1" noChangeArrowheads="1"/>
          </p:cNvSpPr>
          <p:nvPr>
            <p:ph type="body" idx="1"/>
          </p:nvPr>
        </p:nvSpPr>
        <p:spPr>
          <a:xfrm>
            <a:off x="990600" y="1600200"/>
            <a:ext cx="7308850" cy="403225"/>
          </a:xfrm>
        </p:spPr>
        <p:txBody>
          <a:bodyPr anchor="t"/>
          <a:lstStyle/>
          <a:p>
            <a:pPr>
              <a:buFont typeface="Helvetica CE" charset="0"/>
              <a:buNone/>
            </a:pPr>
            <a:r>
              <a:rPr lang="en-US" sz="2000">
                <a:latin typeface="Monaco" charset="0"/>
                <a:ea typeface="Monaco" charset="0"/>
                <a:cs typeface="Monaco" charset="0"/>
              </a:rPr>
              <a:t>http://creativecommons.org/licenses/by-sa/3.0/</a:t>
            </a:r>
          </a:p>
        </p:txBody>
      </p:sp>
      <p:pic>
        <p:nvPicPr>
          <p:cNvPr id="174087" name="Picture 5" descr="logo_deed"/>
          <p:cNvPicPr>
            <a:picLocks noChangeAspect="1" noChangeArrowheads="1"/>
          </p:cNvPicPr>
          <p:nvPr/>
        </p:nvPicPr>
        <p:blipFill>
          <a:blip r:embed="rId3"/>
          <a:srcRect/>
          <a:stretch>
            <a:fillRect/>
          </a:stretch>
        </p:blipFill>
        <p:spPr bwMode="auto">
          <a:xfrm>
            <a:off x="3433763" y="2133600"/>
            <a:ext cx="2509837" cy="708025"/>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E0D30664-0DDC-2240-AF8D-4D70380CD922}" type="slidenum">
              <a:rPr lang="de-CH" smtClean="0"/>
              <a:pPr>
                <a:defRPr/>
              </a:pPr>
              <a:t>50</a:t>
            </a:fld>
            <a:endParaRPr lang="de-CH" sz="1400">
              <a:solidFill>
                <a:srgbClr val="7E7E7E"/>
              </a:solidFill>
              <a:latin typeface="Times"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6499" name="Group 1"/>
          <p:cNvGrpSpPr>
            <a:grpSpLocks/>
          </p:cNvGrpSpPr>
          <p:nvPr/>
        </p:nvGrpSpPr>
        <p:grpSpPr bwMode="auto">
          <a:xfrm>
            <a:off x="0" y="0"/>
            <a:ext cx="9144000" cy="1447800"/>
            <a:chOff x="0" y="0"/>
            <a:chExt cx="5760" cy="912"/>
          </a:xfrm>
        </p:grpSpPr>
        <p:sp>
          <p:nvSpPr>
            <p:cNvPr id="106508"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06509"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06500" name="Group 4"/>
          <p:cNvGrpSpPr>
            <a:grpSpLocks/>
          </p:cNvGrpSpPr>
          <p:nvPr/>
        </p:nvGrpSpPr>
        <p:grpSpPr bwMode="auto">
          <a:xfrm>
            <a:off x="0" y="1438275"/>
            <a:ext cx="9144000" cy="85725"/>
            <a:chOff x="0" y="0"/>
            <a:chExt cx="5760" cy="54"/>
          </a:xfrm>
        </p:grpSpPr>
        <p:sp>
          <p:nvSpPr>
            <p:cNvPr id="106506"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06507"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06501"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06502"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06503"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No Magic Bullet!</a:t>
            </a:r>
          </a:p>
        </p:txBody>
      </p:sp>
      <p:sp>
        <p:nvSpPr>
          <p:cNvPr id="106504" name="Rectangle 10"/>
          <p:cNvSpPr>
            <a:spLocks noGrp="1" noChangeArrowheads="1"/>
          </p:cNvSpPr>
          <p:nvPr>
            <p:ph type="body" idx="1"/>
          </p:nvPr>
        </p:nvSpPr>
        <p:spPr>
          <a:xfrm>
            <a:off x="536575" y="1517650"/>
            <a:ext cx="8077200" cy="1574800"/>
          </a:xfrm>
        </p:spPr>
        <p:txBody>
          <a:bodyPr/>
          <a:lstStyle/>
          <a:p>
            <a:pPr eaLnBrk="1" hangingPunct="1"/>
            <a:r>
              <a:rPr lang="en-US">
                <a:ea typeface="ＭＳ Ｐゴシック" charset="-128"/>
                <a:cs typeface="ＭＳ Ｐゴシック" charset="-128"/>
              </a:rPr>
              <a:t>There is no perfect optimizer</a:t>
            </a:r>
          </a:p>
          <a:p>
            <a:pPr eaLnBrk="1" hangingPunct="1"/>
            <a:r>
              <a:rPr lang="en-US">
                <a:ea typeface="ＭＳ Ｐゴシック" charset="-128"/>
                <a:cs typeface="ＭＳ Ｐゴシック" charset="-128"/>
              </a:rPr>
              <a:t>Example: optimize for simplicity</a:t>
            </a:r>
          </a:p>
        </p:txBody>
      </p:sp>
      <p:sp>
        <p:nvSpPr>
          <p:cNvPr id="106505" name="Rectangle 11"/>
          <p:cNvSpPr>
            <a:spLocks/>
          </p:cNvSpPr>
          <p:nvPr/>
        </p:nvSpPr>
        <p:spPr bwMode="auto">
          <a:xfrm>
            <a:off x="622300" y="3073400"/>
            <a:ext cx="7607300" cy="19431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Opt(P): Smallest Program</a:t>
            </a:r>
          </a:p>
          <a:p>
            <a:pPr marL="39688"/>
            <a:endParaRPr lang="en-US">
              <a:ea typeface="Helvetica" charset="0"/>
              <a:cs typeface="Helvetica" charset="0"/>
            </a:endParaRPr>
          </a:p>
          <a:p>
            <a:pPr marL="39688"/>
            <a:r>
              <a:rPr lang="en-US">
                <a:ea typeface="Helvetica" charset="0"/>
                <a:cs typeface="Helvetica" charset="0"/>
              </a:rPr>
              <a:t>Q: Program with no output, does not stop</a:t>
            </a:r>
          </a:p>
          <a:p>
            <a:pPr marL="39688"/>
            <a:endParaRPr lang="en-US">
              <a:ea typeface="Helvetica" charset="0"/>
              <a:cs typeface="Helvetica" charset="0"/>
            </a:endParaRPr>
          </a:p>
          <a:p>
            <a:pPr marL="39688" algn="ctr"/>
            <a:r>
              <a:rPr lang="en-US">
                <a:ea typeface="Helvetica" charset="0"/>
                <a:cs typeface="Helvetica" charset="0"/>
              </a:rPr>
              <a:t>Opt(Q)?</a:t>
            </a:r>
          </a:p>
        </p:txBody>
      </p:sp>
      <p:sp>
        <p:nvSpPr>
          <p:cNvPr id="14" name="Slide Number Placeholder 13"/>
          <p:cNvSpPr>
            <a:spLocks noGrp="1"/>
          </p:cNvSpPr>
          <p:nvPr>
            <p:ph type="sldNum" sz="quarter" idx="12"/>
          </p:nvPr>
        </p:nvSpPr>
        <p:spPr/>
        <p:txBody>
          <a:bodyPr/>
          <a:lstStyle/>
          <a:p>
            <a:pPr>
              <a:defRPr/>
            </a:pPr>
            <a:fld id="{E0D30664-0DDC-2240-AF8D-4D70380CD922}" type="slidenum">
              <a:rPr lang="de-CH" smtClean="0"/>
              <a:pPr>
                <a:defRPr/>
              </a:pPr>
              <a:t>6</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08547" name="Group 1"/>
          <p:cNvGrpSpPr>
            <a:grpSpLocks/>
          </p:cNvGrpSpPr>
          <p:nvPr/>
        </p:nvGrpSpPr>
        <p:grpSpPr bwMode="auto">
          <a:xfrm>
            <a:off x="0" y="0"/>
            <a:ext cx="9144000" cy="1447800"/>
            <a:chOff x="0" y="0"/>
            <a:chExt cx="5760" cy="912"/>
          </a:xfrm>
        </p:grpSpPr>
        <p:sp>
          <p:nvSpPr>
            <p:cNvPr id="108557"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08558"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08548" name="Group 4"/>
          <p:cNvGrpSpPr>
            <a:grpSpLocks/>
          </p:cNvGrpSpPr>
          <p:nvPr/>
        </p:nvGrpSpPr>
        <p:grpSpPr bwMode="auto">
          <a:xfrm>
            <a:off x="0" y="1438275"/>
            <a:ext cx="9144000" cy="85725"/>
            <a:chOff x="0" y="0"/>
            <a:chExt cx="5760" cy="54"/>
          </a:xfrm>
        </p:grpSpPr>
        <p:sp>
          <p:nvSpPr>
            <p:cNvPr id="108555"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08556"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08549"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08550"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08551"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No Magic Bullet!</a:t>
            </a:r>
          </a:p>
        </p:txBody>
      </p:sp>
      <p:sp>
        <p:nvSpPr>
          <p:cNvPr id="108552" name="Rectangle 10"/>
          <p:cNvSpPr>
            <a:spLocks noGrp="1" noChangeArrowheads="1"/>
          </p:cNvSpPr>
          <p:nvPr>
            <p:ph type="body" idx="1"/>
          </p:nvPr>
        </p:nvSpPr>
        <p:spPr>
          <a:xfrm>
            <a:off x="536575" y="1517650"/>
            <a:ext cx="8077200" cy="1574800"/>
          </a:xfrm>
        </p:spPr>
        <p:txBody>
          <a:bodyPr/>
          <a:lstStyle/>
          <a:p>
            <a:pPr eaLnBrk="1" hangingPunct="1"/>
            <a:r>
              <a:rPr lang="en-US">
                <a:ea typeface="ＭＳ Ｐゴシック" charset="-128"/>
                <a:cs typeface="ＭＳ Ｐゴシック" charset="-128"/>
              </a:rPr>
              <a:t>There is no perfect optimizer</a:t>
            </a:r>
          </a:p>
          <a:p>
            <a:pPr eaLnBrk="1" hangingPunct="1"/>
            <a:r>
              <a:rPr lang="en-US">
                <a:ea typeface="ＭＳ Ｐゴシック" charset="-128"/>
                <a:cs typeface="ＭＳ Ｐゴシック" charset="-128"/>
              </a:rPr>
              <a:t>Example: optimize for simplicity</a:t>
            </a:r>
          </a:p>
        </p:txBody>
      </p:sp>
      <p:sp>
        <p:nvSpPr>
          <p:cNvPr id="108553" name="Rectangle 11"/>
          <p:cNvSpPr>
            <a:spLocks/>
          </p:cNvSpPr>
          <p:nvPr/>
        </p:nvSpPr>
        <p:spPr bwMode="auto">
          <a:xfrm>
            <a:off x="622300" y="3073400"/>
            <a:ext cx="7607300" cy="1943100"/>
          </a:xfrm>
          <a:prstGeom prst="rect">
            <a:avLst/>
          </a:prstGeom>
          <a:noFill/>
          <a:ln w="12700">
            <a:noFill/>
            <a:miter lim="800000"/>
            <a:headEnd/>
            <a:tailEnd/>
          </a:ln>
        </p:spPr>
        <p:txBody>
          <a:bodyPr lIns="0" tIns="0" rIns="40639" bIns="0">
            <a:prstTxWarp prst="textNoShape">
              <a:avLst/>
            </a:prstTxWarp>
          </a:bodyPr>
          <a:lstStyle/>
          <a:p>
            <a:pPr marL="39688"/>
            <a:r>
              <a:rPr lang="en-US">
                <a:ea typeface="Helvetica" charset="0"/>
                <a:cs typeface="Helvetica" charset="0"/>
              </a:rPr>
              <a:t>Opt(P): Smallest Program</a:t>
            </a:r>
          </a:p>
          <a:p>
            <a:pPr marL="39688"/>
            <a:endParaRPr lang="en-US">
              <a:ea typeface="Helvetica" charset="0"/>
              <a:cs typeface="Helvetica" charset="0"/>
            </a:endParaRPr>
          </a:p>
          <a:p>
            <a:pPr marL="39688"/>
            <a:r>
              <a:rPr lang="en-US">
                <a:ea typeface="Helvetica" charset="0"/>
                <a:cs typeface="Helvetica" charset="0"/>
              </a:rPr>
              <a:t>Q: Program with no output, does not stop</a:t>
            </a:r>
          </a:p>
          <a:p>
            <a:pPr marL="39688"/>
            <a:endParaRPr lang="en-US">
              <a:ea typeface="Helvetica" charset="0"/>
              <a:cs typeface="Helvetica" charset="0"/>
            </a:endParaRPr>
          </a:p>
          <a:p>
            <a:pPr marL="39688" algn="ctr"/>
            <a:r>
              <a:rPr lang="en-US">
                <a:ea typeface="Helvetica" charset="0"/>
                <a:cs typeface="Helvetica" charset="0"/>
              </a:rPr>
              <a:t>Opt(Q)?</a:t>
            </a:r>
          </a:p>
        </p:txBody>
      </p:sp>
      <p:sp>
        <p:nvSpPr>
          <p:cNvPr id="108554" name="Rectangle 12"/>
          <p:cNvSpPr>
            <a:spLocks/>
          </p:cNvSpPr>
          <p:nvPr/>
        </p:nvSpPr>
        <p:spPr bwMode="auto">
          <a:xfrm>
            <a:off x="1549400" y="5473700"/>
            <a:ext cx="1982788"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L1 goto L1</a:t>
            </a:r>
          </a:p>
        </p:txBody>
      </p:sp>
      <p:sp>
        <p:nvSpPr>
          <p:cNvPr id="15" name="Slide Number Placeholder 14"/>
          <p:cNvSpPr>
            <a:spLocks noGrp="1"/>
          </p:cNvSpPr>
          <p:nvPr>
            <p:ph type="sldNum" sz="quarter" idx="12"/>
          </p:nvPr>
        </p:nvSpPr>
        <p:spPr/>
        <p:txBody>
          <a:bodyPr/>
          <a:lstStyle/>
          <a:p>
            <a:pPr>
              <a:defRPr/>
            </a:pPr>
            <a:fld id="{E0D30664-0DDC-2240-AF8D-4D70380CD922}" type="slidenum">
              <a:rPr lang="de-CH" smtClean="0"/>
              <a:pPr>
                <a:defRPr/>
              </a:pPr>
              <a:t>7</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0595" name="Group 1"/>
          <p:cNvGrpSpPr>
            <a:grpSpLocks/>
          </p:cNvGrpSpPr>
          <p:nvPr/>
        </p:nvGrpSpPr>
        <p:grpSpPr bwMode="auto">
          <a:xfrm>
            <a:off x="0" y="0"/>
            <a:ext cx="9144000" cy="1447800"/>
            <a:chOff x="0" y="0"/>
            <a:chExt cx="5760" cy="912"/>
          </a:xfrm>
        </p:grpSpPr>
        <p:sp>
          <p:nvSpPr>
            <p:cNvPr id="110606"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0607"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0596" name="Group 4"/>
          <p:cNvGrpSpPr>
            <a:grpSpLocks/>
          </p:cNvGrpSpPr>
          <p:nvPr/>
        </p:nvGrpSpPr>
        <p:grpSpPr bwMode="auto">
          <a:xfrm>
            <a:off x="0" y="1438275"/>
            <a:ext cx="9144000" cy="85725"/>
            <a:chOff x="0" y="0"/>
            <a:chExt cx="5760" cy="54"/>
          </a:xfrm>
        </p:grpSpPr>
        <p:sp>
          <p:nvSpPr>
            <p:cNvPr id="110604"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0605"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0597"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0598"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0599"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No Magic Bullet!</a:t>
            </a:r>
          </a:p>
        </p:txBody>
      </p:sp>
      <p:sp>
        <p:nvSpPr>
          <p:cNvPr id="110600" name="Rectangle 10"/>
          <p:cNvSpPr>
            <a:spLocks noGrp="1" noChangeArrowheads="1"/>
          </p:cNvSpPr>
          <p:nvPr>
            <p:ph type="body" idx="1"/>
          </p:nvPr>
        </p:nvSpPr>
        <p:spPr>
          <a:xfrm>
            <a:off x="536575" y="1517650"/>
            <a:ext cx="8077200" cy="1574800"/>
          </a:xfrm>
        </p:spPr>
        <p:txBody>
          <a:bodyPr/>
          <a:lstStyle/>
          <a:p>
            <a:pPr eaLnBrk="1" hangingPunct="1"/>
            <a:r>
              <a:rPr lang="en-US">
                <a:ea typeface="ＭＳ Ｐゴシック" charset="-128"/>
                <a:cs typeface="ＭＳ Ｐゴシック" charset="-128"/>
              </a:rPr>
              <a:t>There is no perfect optimizer</a:t>
            </a:r>
          </a:p>
          <a:p>
            <a:pPr eaLnBrk="1" hangingPunct="1"/>
            <a:r>
              <a:rPr lang="en-US">
                <a:ea typeface="ＭＳ Ｐゴシック" charset="-128"/>
                <a:cs typeface="ＭＳ Ｐゴシック" charset="-128"/>
              </a:rPr>
              <a:t>Example: optimize for simplicity</a:t>
            </a:r>
          </a:p>
        </p:txBody>
      </p:sp>
      <p:sp>
        <p:nvSpPr>
          <p:cNvPr id="110601" name="Rectangle 11"/>
          <p:cNvSpPr>
            <a:spLocks/>
          </p:cNvSpPr>
          <p:nvPr/>
        </p:nvSpPr>
        <p:spPr bwMode="auto">
          <a:xfrm>
            <a:off x="622300" y="3073400"/>
            <a:ext cx="7607300" cy="1943100"/>
          </a:xfrm>
          <a:prstGeom prst="rect">
            <a:avLst/>
          </a:prstGeom>
          <a:noFill/>
          <a:ln w="12700">
            <a:noFill/>
            <a:miter lim="800000"/>
            <a:headEnd/>
            <a:tailEnd/>
          </a:ln>
        </p:spPr>
        <p:txBody>
          <a:bodyPr lIns="0" tIns="0" rIns="40639" bIns="0">
            <a:prstTxWarp prst="textNoShape">
              <a:avLst/>
            </a:prstTxWarp>
          </a:bodyPr>
          <a:lstStyle/>
          <a:p>
            <a:pPr marL="39688"/>
            <a:r>
              <a:rPr lang="en-US" dirty="0" err="1">
                <a:ea typeface="Helvetica" charset="0"/>
                <a:cs typeface="Helvetica" charset="0"/>
              </a:rPr>
              <a:t>Opt(P</a:t>
            </a:r>
            <a:r>
              <a:rPr lang="en-US" dirty="0">
                <a:ea typeface="Helvetica" charset="0"/>
                <a:cs typeface="Helvetica" charset="0"/>
              </a:rPr>
              <a:t>): Smallest </a:t>
            </a:r>
            <a:r>
              <a:rPr lang="en-US" dirty="0" smtClean="0">
                <a:ea typeface="Helvetica" charset="0"/>
                <a:cs typeface="Helvetica" charset="0"/>
              </a:rPr>
              <a:t>Program</a:t>
            </a:r>
          </a:p>
          <a:p>
            <a:pPr marL="39688"/>
            <a:endParaRPr lang="en-US" dirty="0" smtClean="0">
              <a:ea typeface="Helvetica" charset="0"/>
              <a:cs typeface="Helvetica" charset="0"/>
            </a:endParaRPr>
          </a:p>
          <a:p>
            <a:pPr marL="39688"/>
            <a:r>
              <a:rPr lang="en-US" dirty="0" smtClean="0">
                <a:ea typeface="Helvetica" charset="0"/>
                <a:cs typeface="Helvetica" charset="0"/>
              </a:rPr>
              <a:t>Q</a:t>
            </a:r>
            <a:r>
              <a:rPr lang="en-US" dirty="0">
                <a:ea typeface="Helvetica" charset="0"/>
                <a:cs typeface="Helvetica" charset="0"/>
              </a:rPr>
              <a:t>: Program with no output, does not stop</a:t>
            </a:r>
          </a:p>
          <a:p>
            <a:pPr marL="39688"/>
            <a:endParaRPr lang="en-US" dirty="0">
              <a:ea typeface="Helvetica" charset="0"/>
              <a:cs typeface="Helvetica" charset="0"/>
            </a:endParaRPr>
          </a:p>
          <a:p>
            <a:pPr marL="39688" algn="ctr"/>
            <a:r>
              <a:rPr lang="en-US" dirty="0" err="1">
                <a:ea typeface="Helvetica" charset="0"/>
                <a:cs typeface="Helvetica" charset="0"/>
              </a:rPr>
              <a:t>Opt(Q</a:t>
            </a:r>
            <a:r>
              <a:rPr lang="en-US" dirty="0">
                <a:ea typeface="Helvetica" charset="0"/>
                <a:cs typeface="Helvetica" charset="0"/>
              </a:rPr>
              <a:t>)?</a:t>
            </a:r>
          </a:p>
        </p:txBody>
      </p:sp>
      <p:sp>
        <p:nvSpPr>
          <p:cNvPr id="110602" name="Rectangle 12"/>
          <p:cNvSpPr>
            <a:spLocks/>
          </p:cNvSpPr>
          <p:nvPr/>
        </p:nvSpPr>
        <p:spPr bwMode="auto">
          <a:xfrm>
            <a:off x="1549400" y="5473700"/>
            <a:ext cx="1982788" cy="469900"/>
          </a:xfrm>
          <a:prstGeom prst="rect">
            <a:avLst/>
          </a:prstGeom>
          <a:solidFill>
            <a:srgbClr val="FED198"/>
          </a:solidFill>
          <a:ln w="12700">
            <a:noFill/>
            <a:miter lim="800000"/>
            <a:headEnd/>
            <a:tailEnd/>
          </a:ln>
        </p:spPr>
        <p:txBody>
          <a:bodyPr wrap="none" lIns="0" tIns="0" rIns="40639" bIns="0">
            <a:prstTxWarp prst="textNoShape">
              <a:avLst/>
            </a:prstTxWarp>
            <a:spAutoFit/>
          </a:bodyPr>
          <a:lstStyle/>
          <a:p>
            <a:pPr marL="39688"/>
            <a:r>
              <a:rPr lang="en-US">
                <a:latin typeface="Courier" charset="0"/>
                <a:ea typeface="Courier" charset="0"/>
                <a:cs typeface="Courier" charset="0"/>
                <a:sym typeface="Courier" charset="0"/>
              </a:rPr>
              <a:t>L1 goto L1</a:t>
            </a:r>
          </a:p>
        </p:txBody>
      </p:sp>
      <p:sp>
        <p:nvSpPr>
          <p:cNvPr id="110603" name="Rectangle 13"/>
          <p:cNvSpPr>
            <a:spLocks/>
          </p:cNvSpPr>
          <p:nvPr/>
        </p:nvSpPr>
        <p:spPr bwMode="auto">
          <a:xfrm>
            <a:off x="5029200" y="5473700"/>
            <a:ext cx="2535238" cy="469900"/>
          </a:xfrm>
          <a:prstGeom prst="rect">
            <a:avLst/>
          </a:prstGeom>
          <a:noFill/>
          <a:ln w="12700">
            <a:noFill/>
            <a:miter lim="800000"/>
            <a:headEnd/>
            <a:tailEnd/>
          </a:ln>
        </p:spPr>
        <p:txBody>
          <a:bodyPr wrap="none" lIns="0" tIns="0" rIns="0" bIns="0">
            <a:prstTxWarp prst="textNoShape">
              <a:avLst/>
            </a:prstTxWarp>
            <a:spAutoFit/>
          </a:bodyPr>
          <a:lstStyle/>
          <a:p>
            <a:pPr>
              <a:lnSpc>
                <a:spcPts val="2800"/>
              </a:lnSpc>
              <a:spcBef>
                <a:spcPts val="200"/>
              </a:spcBef>
            </a:pPr>
            <a:r>
              <a:rPr lang="en-US" b="1">
                <a:solidFill>
                  <a:srgbClr val="FF2712"/>
                </a:solidFill>
                <a:ea typeface="Helvetica" charset="0"/>
                <a:cs typeface="Helvetica" charset="0"/>
              </a:rPr>
              <a:t>Halting problem!</a:t>
            </a:r>
          </a:p>
        </p:txBody>
      </p:sp>
      <p:sp>
        <p:nvSpPr>
          <p:cNvPr id="16" name="Slide Number Placeholder 15"/>
          <p:cNvSpPr>
            <a:spLocks noGrp="1"/>
          </p:cNvSpPr>
          <p:nvPr>
            <p:ph type="sldNum" sz="quarter" idx="12"/>
          </p:nvPr>
        </p:nvSpPr>
        <p:spPr/>
        <p:txBody>
          <a:bodyPr/>
          <a:lstStyle/>
          <a:p>
            <a:pPr>
              <a:defRPr/>
            </a:pPr>
            <a:fld id="{E0D30664-0DDC-2240-AF8D-4D70380CD922}" type="slidenum">
              <a:rPr lang="de-CH" smtClean="0"/>
              <a:pPr>
                <a:defRPr/>
              </a:pPr>
              <a:t>8</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112643" name="Group 1"/>
          <p:cNvGrpSpPr>
            <a:grpSpLocks/>
          </p:cNvGrpSpPr>
          <p:nvPr/>
        </p:nvGrpSpPr>
        <p:grpSpPr bwMode="auto">
          <a:xfrm>
            <a:off x="0" y="0"/>
            <a:ext cx="9144000" cy="1447800"/>
            <a:chOff x="0" y="0"/>
            <a:chExt cx="5760" cy="912"/>
          </a:xfrm>
        </p:grpSpPr>
        <p:sp>
          <p:nvSpPr>
            <p:cNvPr id="112651" name="Rectangle 2"/>
            <p:cNvSpPr>
              <a:spLocks/>
            </p:cNvSpPr>
            <p:nvPr/>
          </p:nvSpPr>
          <p:spPr bwMode="auto">
            <a:xfrm>
              <a:off x="0" y="0"/>
              <a:ext cx="5760" cy="912"/>
            </a:xfrm>
            <a:prstGeom prst="rect">
              <a:avLst/>
            </a:prstGeom>
            <a:solidFill>
              <a:srgbClr val="E1EBF5"/>
            </a:solidFill>
            <a:ln w="12700">
              <a:noFill/>
              <a:miter lim="800000"/>
              <a:headEnd/>
              <a:tailEnd/>
            </a:ln>
          </p:spPr>
          <p:txBody>
            <a:bodyPr lIns="0" tIns="0" rIns="0" bIns="0">
              <a:prstTxWarp prst="textNoShape">
                <a:avLst/>
              </a:prstTxWarp>
            </a:bodyPr>
            <a:lstStyle/>
            <a:p>
              <a:endParaRPr lang="de-DE"/>
            </a:p>
          </p:txBody>
        </p:sp>
        <p:sp>
          <p:nvSpPr>
            <p:cNvPr id="112652" name="Rectangle 3"/>
            <p:cNvSpPr>
              <a:spLocks/>
            </p:cNvSpPr>
            <p:nvPr/>
          </p:nvSpPr>
          <p:spPr bwMode="auto">
            <a:xfrm>
              <a:off x="0" y="0"/>
              <a:ext cx="5760" cy="912"/>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grpSp>
        <p:nvGrpSpPr>
          <p:cNvPr id="112644" name="Group 4"/>
          <p:cNvGrpSpPr>
            <a:grpSpLocks/>
          </p:cNvGrpSpPr>
          <p:nvPr/>
        </p:nvGrpSpPr>
        <p:grpSpPr bwMode="auto">
          <a:xfrm>
            <a:off x="0" y="1438275"/>
            <a:ext cx="9144000" cy="85725"/>
            <a:chOff x="0" y="0"/>
            <a:chExt cx="5760" cy="54"/>
          </a:xfrm>
        </p:grpSpPr>
        <p:sp>
          <p:nvSpPr>
            <p:cNvPr id="112649" name="Rectangle 5"/>
            <p:cNvSpPr>
              <a:spLocks/>
            </p:cNvSpPr>
            <p:nvPr/>
          </p:nvSpPr>
          <p:spPr bwMode="auto">
            <a:xfrm>
              <a:off x="0" y="0"/>
              <a:ext cx="5760" cy="54"/>
            </a:xfrm>
            <a:prstGeom prst="rect">
              <a:avLst/>
            </a:prstGeom>
            <a:solidFill>
              <a:srgbClr val="9CBDDE"/>
            </a:solidFill>
            <a:ln w="12700">
              <a:noFill/>
              <a:miter lim="800000"/>
              <a:headEnd/>
              <a:tailEnd/>
            </a:ln>
          </p:spPr>
          <p:txBody>
            <a:bodyPr lIns="0" tIns="0" rIns="0" bIns="0">
              <a:prstTxWarp prst="textNoShape">
                <a:avLst/>
              </a:prstTxWarp>
            </a:bodyPr>
            <a:lstStyle/>
            <a:p>
              <a:endParaRPr lang="de-DE"/>
            </a:p>
          </p:txBody>
        </p:sp>
        <p:sp>
          <p:nvSpPr>
            <p:cNvPr id="112650" name="Rectangle 6"/>
            <p:cNvSpPr>
              <a:spLocks/>
            </p:cNvSpPr>
            <p:nvPr/>
          </p:nvSpPr>
          <p:spPr bwMode="auto">
            <a:xfrm>
              <a:off x="0" y="0"/>
              <a:ext cx="5760" cy="54"/>
            </a:xfrm>
            <a:prstGeom prst="rect">
              <a:avLst/>
            </a:prstGeom>
            <a:noFill/>
            <a:ln w="12700">
              <a:noFill/>
              <a:miter lim="800000"/>
              <a:headEnd/>
              <a:tailEnd/>
            </a:ln>
          </p:spPr>
          <p:txBody>
            <a:bodyPr wrap="none" lIns="0" tIns="0" rIns="0" bIns="0">
              <a:prstTxWarp prst="textNoShape">
                <a:avLst/>
              </a:prstTxWarp>
              <a:spAutoFit/>
            </a:bodyPr>
            <a:lstStyle/>
            <a:p>
              <a:endParaRPr lang="de-DE"/>
            </a:p>
          </p:txBody>
        </p:sp>
      </p:grpSp>
      <p:sp>
        <p:nvSpPr>
          <p:cNvPr id="112645" name="Rectangle 7"/>
          <p:cNvSpPr>
            <a:spLocks/>
          </p:cNvSpPr>
          <p:nvPr/>
        </p:nvSpPr>
        <p:spPr bwMode="auto">
          <a:xfrm>
            <a:off x="539750" y="6548438"/>
            <a:ext cx="3811588" cy="179387"/>
          </a:xfrm>
          <a:prstGeom prst="rect">
            <a:avLst/>
          </a:prstGeom>
          <a:noFill/>
          <a:ln w="12700">
            <a:noFill/>
            <a:miter lim="800000"/>
            <a:headEnd/>
            <a:tailEnd/>
          </a:ln>
        </p:spPr>
        <p:txBody>
          <a:bodyPr lIns="0" tIns="0" rIns="0" bIns="0">
            <a:prstTxWarp prst="textNoShape">
              <a:avLst/>
            </a:prstTxWarp>
          </a:bodyPr>
          <a:lstStyle/>
          <a:p>
            <a:r>
              <a:rPr lang="en-US" sz="1200">
                <a:solidFill>
                  <a:srgbClr val="A7A7A7"/>
                </a:solidFill>
                <a:ea typeface="Helvetica" charset="0"/>
                <a:cs typeface="Helvetica" charset="0"/>
              </a:rPr>
              <a:t>© Marcus Denker</a:t>
            </a:r>
          </a:p>
        </p:txBody>
      </p:sp>
      <p:sp>
        <p:nvSpPr>
          <p:cNvPr id="112646" name="Rectangle 8"/>
          <p:cNvSpPr>
            <a:spLocks/>
          </p:cNvSpPr>
          <p:nvPr/>
        </p:nvSpPr>
        <p:spPr bwMode="auto">
          <a:xfrm>
            <a:off x="107950" y="179388"/>
            <a:ext cx="717550" cy="152400"/>
          </a:xfrm>
          <a:prstGeom prst="rect">
            <a:avLst/>
          </a:prstGeom>
          <a:noFill/>
          <a:ln w="12700">
            <a:noFill/>
            <a:miter lim="800000"/>
            <a:headEnd/>
            <a:tailEnd/>
          </a:ln>
        </p:spPr>
        <p:txBody>
          <a:bodyPr wrap="none" lIns="0" tIns="0" rIns="0" bIns="0">
            <a:prstTxWarp prst="textNoShape">
              <a:avLst/>
            </a:prstTxWarp>
            <a:spAutoFit/>
          </a:bodyPr>
          <a:lstStyle/>
          <a:p>
            <a:r>
              <a:rPr lang="en-US" sz="1000">
                <a:solidFill>
                  <a:srgbClr val="A7A7A7"/>
                </a:solidFill>
                <a:ea typeface="Helvetica" charset="0"/>
                <a:cs typeface="Helvetica" charset="0"/>
              </a:rPr>
              <a:t>Optimization</a:t>
            </a:r>
          </a:p>
        </p:txBody>
      </p:sp>
      <p:sp>
        <p:nvSpPr>
          <p:cNvPr id="112647" name="Rectangle 9"/>
          <p:cNvSpPr>
            <a:spLocks noGrp="1" noChangeArrowheads="1"/>
          </p:cNvSpPr>
          <p:nvPr>
            <p:ph type="title"/>
          </p:nvPr>
        </p:nvSpPr>
        <p:spPr/>
        <p:txBody>
          <a:bodyPr/>
          <a:lstStyle/>
          <a:p>
            <a:pPr eaLnBrk="1" hangingPunct="1"/>
            <a:r>
              <a:rPr lang="en-US">
                <a:ea typeface="ＭＳ Ｐゴシック" charset="-128"/>
                <a:cs typeface="ＭＳ Ｐゴシック" charset="-128"/>
              </a:rPr>
              <a:t>Another way to look at it...</a:t>
            </a:r>
          </a:p>
        </p:txBody>
      </p:sp>
      <p:sp>
        <p:nvSpPr>
          <p:cNvPr id="112648" name="Rectangle 10"/>
          <p:cNvSpPr>
            <a:spLocks noGrp="1" noChangeArrowheads="1"/>
          </p:cNvSpPr>
          <p:nvPr>
            <p:ph type="body" idx="1"/>
          </p:nvPr>
        </p:nvSpPr>
        <p:spPr/>
        <p:txBody>
          <a:bodyPr/>
          <a:lstStyle/>
          <a:p>
            <a:pPr eaLnBrk="1" hangingPunct="1"/>
            <a:r>
              <a:rPr lang="en-US" dirty="0">
                <a:ea typeface="ＭＳ Ｐゴシック" charset="-128"/>
                <a:cs typeface="ＭＳ Ｐゴシック" charset="-128"/>
              </a:rPr>
              <a:t>Rice (1953): </a:t>
            </a:r>
            <a:r>
              <a:rPr lang="en-US" i="1" dirty="0">
                <a:ea typeface="ＭＳ Ｐゴシック" charset="-128"/>
                <a:cs typeface="ＭＳ Ｐゴシック" charset="-128"/>
              </a:rPr>
              <a:t>For every compiler there is a modified compiler that generates shorter code.</a:t>
            </a:r>
          </a:p>
          <a:p>
            <a:pPr eaLnBrk="1" hangingPunct="1"/>
            <a:endParaRPr lang="en-US" dirty="0">
              <a:ea typeface="ＭＳ Ｐゴシック" charset="-128"/>
              <a:cs typeface="ＭＳ Ｐゴシック" charset="-128"/>
            </a:endParaRPr>
          </a:p>
          <a:p>
            <a:pPr eaLnBrk="1" hangingPunct="1"/>
            <a:r>
              <a:rPr lang="en-US" b="1" i="1" dirty="0">
                <a:ea typeface="ＭＳ Ｐゴシック" charset="-128"/>
                <a:cs typeface="ＭＳ Ｐゴシック" charset="-128"/>
              </a:rPr>
              <a:t>Proof: </a:t>
            </a:r>
            <a:r>
              <a:rPr lang="en-US" dirty="0">
                <a:ea typeface="ＭＳ Ｐゴシック" charset="-128"/>
                <a:cs typeface="ＭＳ Ｐゴシック" charset="-128"/>
              </a:rPr>
              <a:t>Assume there is a compiler U that generates the shortest optimized program </a:t>
            </a:r>
            <a:r>
              <a:rPr lang="en-US" dirty="0" err="1">
                <a:ea typeface="ＭＳ Ｐゴシック" charset="-128"/>
                <a:cs typeface="ＭＳ Ｐゴシック" charset="-128"/>
              </a:rPr>
              <a:t>Opt(P</a:t>
            </a:r>
            <a:r>
              <a:rPr lang="en-US" dirty="0">
                <a:ea typeface="ＭＳ Ｐゴシック" charset="-128"/>
                <a:cs typeface="ＭＳ Ｐゴシック" charset="-128"/>
              </a:rPr>
              <a:t>) for all P. </a:t>
            </a:r>
          </a:p>
          <a:p>
            <a:pPr lvl="1" eaLnBrk="1" hangingPunct="1"/>
            <a:r>
              <a:rPr lang="en-US" dirty="0"/>
              <a:t>Assume P to be a program that does not stop and has no output</a:t>
            </a:r>
          </a:p>
          <a:p>
            <a:pPr lvl="1" eaLnBrk="1" hangingPunct="1"/>
            <a:r>
              <a:rPr lang="en-US" dirty="0" err="1"/>
              <a:t>Opt(P</a:t>
            </a:r>
            <a:r>
              <a:rPr lang="en-US" dirty="0"/>
              <a:t>) will be L1 </a:t>
            </a:r>
            <a:r>
              <a:rPr lang="en-US" dirty="0" err="1"/>
              <a:t>goto</a:t>
            </a:r>
            <a:r>
              <a:rPr lang="en-US" dirty="0"/>
              <a:t> L1</a:t>
            </a:r>
          </a:p>
          <a:p>
            <a:pPr lvl="1" eaLnBrk="1" hangingPunct="1"/>
            <a:r>
              <a:rPr lang="en-US" dirty="0"/>
              <a:t>Halting problem. Thus: U does not exist.</a:t>
            </a:r>
          </a:p>
          <a:p>
            <a:pPr lvl="1" eaLnBrk="1" hangingPunct="1"/>
            <a:endParaRPr lang="en-US" dirty="0"/>
          </a:p>
          <a:p>
            <a:pPr eaLnBrk="1" hangingPunct="1"/>
            <a:r>
              <a:rPr lang="en-US" dirty="0">
                <a:ea typeface="ＭＳ Ｐゴシック" charset="-128"/>
                <a:cs typeface="ＭＳ Ｐゴシック" charset="-128"/>
              </a:rPr>
              <a:t>There will be always a better optimizer! </a:t>
            </a:r>
          </a:p>
          <a:p>
            <a:pPr lvl="1" eaLnBrk="1" hangingPunct="1"/>
            <a:r>
              <a:rPr lang="en-US" dirty="0"/>
              <a:t>Job guarantee for compiler architects :-)</a:t>
            </a:r>
          </a:p>
        </p:txBody>
      </p:sp>
      <p:sp>
        <p:nvSpPr>
          <p:cNvPr id="13" name="Slide Number Placeholder 12"/>
          <p:cNvSpPr>
            <a:spLocks noGrp="1"/>
          </p:cNvSpPr>
          <p:nvPr>
            <p:ph type="sldNum" sz="quarter" idx="12"/>
          </p:nvPr>
        </p:nvSpPr>
        <p:spPr/>
        <p:txBody>
          <a:bodyPr/>
          <a:lstStyle/>
          <a:p>
            <a:pPr>
              <a:defRPr/>
            </a:pPr>
            <a:fld id="{E0D30664-0DDC-2240-AF8D-4D70380CD922}" type="slidenum">
              <a:rPr lang="de-CH" smtClean="0"/>
              <a:pPr>
                <a:defRPr/>
              </a:pPr>
              <a:t>9</a:t>
            </a:fld>
            <a:endParaRPr lang="de-CH" sz="1400">
              <a:solidFill>
                <a:srgbClr val="7E7E7E"/>
              </a:solidFill>
              <a:latin typeface="Times"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120</TotalTime>
  <Words>2617</Words>
  <Application>Microsoft Macintosh PowerPoint</Application>
  <PresentationFormat>On-screen Show (4:3)</PresentationFormat>
  <Paragraphs>576</Paragraphs>
  <Slides>50</Slides>
  <Notes>22</Notes>
  <HiddenSlides>0</HiddenSlides>
  <MMClips>0</MMClips>
  <ScaleCrop>false</ScaleCrop>
  <HeadingPairs>
    <vt:vector size="4" baseType="variant">
      <vt:variant>
        <vt:lpstr>Design Template</vt:lpstr>
      </vt:variant>
      <vt:variant>
        <vt:i4>1</vt:i4>
      </vt:variant>
      <vt:variant>
        <vt:lpstr>Slide Titles</vt:lpstr>
      </vt:variant>
      <vt:variant>
        <vt:i4>50</vt:i4>
      </vt:variant>
    </vt:vector>
  </HeadingPairs>
  <TitlesOfParts>
    <vt:vector size="51" baseType="lpstr">
      <vt:lpstr>UB_Screen</vt:lpstr>
      <vt:lpstr>7. Optimization</vt:lpstr>
      <vt:lpstr>Roadmap </vt:lpstr>
      <vt:lpstr>Literature</vt:lpstr>
      <vt:lpstr>Roadmap </vt:lpstr>
      <vt:lpstr>Optimization: The Idea</vt:lpstr>
      <vt:lpstr>No Magic Bullet!</vt:lpstr>
      <vt:lpstr>No Magic Bullet!</vt:lpstr>
      <vt:lpstr>No Magic Bullet!</vt:lpstr>
      <vt:lpstr>Another way to look at it...</vt:lpstr>
      <vt:lpstr>Optimization on many levels</vt:lpstr>
      <vt:lpstr>Roadmap </vt:lpstr>
      <vt:lpstr>Optimizations in the Backend</vt:lpstr>
      <vt:lpstr>Register Allocation</vt:lpstr>
      <vt:lpstr>Instruction Selection</vt:lpstr>
      <vt:lpstr>Peephole Optimization</vt:lpstr>
      <vt:lpstr>Optimization on many levels</vt:lpstr>
      <vt:lpstr>Roadmap </vt:lpstr>
      <vt:lpstr>Examples for Optimizations</vt:lpstr>
      <vt:lpstr>Constant Folding</vt:lpstr>
      <vt:lpstr>Constant Propagation</vt:lpstr>
      <vt:lpstr>Copy Propagation</vt:lpstr>
      <vt:lpstr>Algebraic Simplifications</vt:lpstr>
      <vt:lpstr>Strength Reduction</vt:lpstr>
      <vt:lpstr>Dead Code</vt:lpstr>
      <vt:lpstr>Simplify Structure</vt:lpstr>
      <vt:lpstr>Delete Empty Basic Blocks</vt:lpstr>
      <vt:lpstr>Fuse Basic Blocks</vt:lpstr>
      <vt:lpstr>Common Subexpression Elimination (CSE)</vt:lpstr>
      <vt:lpstr>Example CSE</vt:lpstr>
      <vt:lpstr>Loop Optimizations</vt:lpstr>
      <vt:lpstr>Loop Invariant Code Motion</vt:lpstr>
      <vt:lpstr>Induction Variable Optimizations</vt:lpstr>
      <vt:lpstr>Partial Redundancy Elimination (PRE)</vt:lpstr>
      <vt:lpstr>Code Inlining</vt:lpstr>
      <vt:lpstr>Example: Inlining</vt:lpstr>
      <vt:lpstr>Roadmap </vt:lpstr>
      <vt:lpstr>Recall: SSA</vt:lpstr>
      <vt:lpstr>Properties</vt:lpstr>
      <vt:lpstr>Examples: Optimization on SSA</vt:lpstr>
      <vt:lpstr>Recall: Constant Propagation</vt:lpstr>
      <vt:lpstr>Constant Propagation and SSA</vt:lpstr>
      <vt:lpstr>Recall: Copy Propagation</vt:lpstr>
      <vt:lpstr>Copy Propagation and SSA</vt:lpstr>
      <vt:lpstr>Dead Code Elimination and SSA</vt:lpstr>
      <vt:lpstr>Roadmap </vt:lpstr>
      <vt:lpstr>Advanced Optimizations</vt:lpstr>
      <vt:lpstr>Iterative Process</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296</cp:revision>
  <cp:lastPrinted>2011-03-03T14:29:21Z</cp:lastPrinted>
  <dcterms:created xsi:type="dcterms:W3CDTF">2011-04-08T08:07:10Z</dcterms:created>
  <dcterms:modified xsi:type="dcterms:W3CDTF">2011-04-08T09:33:06Z</dcterms:modified>
</cp:coreProperties>
</file>