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62"/>
  </p:notesMasterIdLst>
  <p:handoutMasterIdLst>
    <p:handoutMasterId r:id="rId63"/>
  </p:handoutMasterIdLst>
  <p:sldIdLst>
    <p:sldId id="368" r:id="rId2"/>
    <p:sldId id="320" r:id="rId3"/>
    <p:sldId id="321" r:id="rId4"/>
    <p:sldId id="322" r:id="rId5"/>
    <p:sldId id="323" r:id="rId6"/>
    <p:sldId id="324" r:id="rId7"/>
    <p:sldId id="325" r:id="rId8"/>
    <p:sldId id="326" r:id="rId9"/>
    <p:sldId id="371" r:id="rId10"/>
    <p:sldId id="372" r:id="rId11"/>
    <p:sldId id="373" r:id="rId12"/>
    <p:sldId id="374" r:id="rId13"/>
    <p:sldId id="375" r:id="rId14"/>
    <p:sldId id="376" r:id="rId15"/>
    <p:sldId id="377" r:id="rId16"/>
    <p:sldId id="378" r:id="rId17"/>
    <p:sldId id="379" r:id="rId18"/>
    <p:sldId id="380" r:id="rId19"/>
    <p:sldId id="369"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1DEFA"/>
    <a:srgbClr val="A7A7A7"/>
    <a:srgbClr val="D3D3D3"/>
    <a:srgbClr val="7F0101"/>
    <a:srgbClr val="60BDC4"/>
    <a:srgbClr val="B4CFDC"/>
    <a:srgbClr val="C9D4DC"/>
    <a:srgbClr val="FEFF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81665" autoAdjust="0"/>
  </p:normalViewPr>
  <p:slideViewPr>
    <p:cSldViewPr>
      <p:cViewPr varScale="1">
        <p:scale>
          <a:sx n="84" d="100"/>
          <a:sy n="84" d="100"/>
        </p:scale>
        <p:origin x="-8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451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A96B47AE-6BDA-AA4C-965D-63F1D9EDE82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9A26F7C6-59CB-ED43-AD45-18FA6634DFE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a:latin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1026"/>
          <p:cNvSpPr>
            <a:spLocks noGrp="1" noRot="1" noChangeAspect="1" noChangeArrowheads="1" noTextEdit="1"/>
          </p:cNvSpPr>
          <p:nvPr>
            <p:ph type="sldImg"/>
          </p:nvPr>
        </p:nvSpPr>
        <p:spPr>
          <a:ln/>
        </p:spPr>
      </p:sp>
      <p:sp>
        <p:nvSpPr>
          <p:cNvPr id="107523"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dirty="0" smtClean="0"/>
              <a:t>|count|</a:t>
            </a:r>
          </a:p>
          <a:p>
            <a:r>
              <a:rPr lang="en-US" dirty="0" smtClean="0"/>
              <a:t>count := 0.</a:t>
            </a:r>
          </a:p>
          <a:p>
            <a:r>
              <a:rPr lang="en-US" dirty="0" err="1" smtClean="0"/>
              <a:t>SystemNavigation</a:t>
            </a:r>
            <a:r>
              <a:rPr lang="en-US" dirty="0" smtClean="0"/>
              <a:t> default </a:t>
            </a:r>
            <a:r>
              <a:rPr lang="en-US" dirty="0" err="1" smtClean="0"/>
              <a:t>allObjectsDo</a:t>
            </a:r>
            <a:r>
              <a:rPr lang="en-US" dirty="0" smtClean="0"/>
              <a:t>: [:</a:t>
            </a:r>
            <a:r>
              <a:rPr lang="en-US" dirty="0" err="1" smtClean="0"/>
              <a:t>anObject</a:t>
            </a:r>
            <a:r>
              <a:rPr lang="en-US" dirty="0" smtClean="0"/>
              <a:t> | count := count + 1].</a:t>
            </a:r>
          </a:p>
          <a:p>
            <a:r>
              <a:rPr lang="en-US" dirty="0" smtClean="0"/>
              <a:t>count</a:t>
            </a:r>
          </a:p>
          <a:p>
            <a:r>
              <a:rPr lang="en-US" dirty="0" smtClean="0"/>
              <a:t>-&gt; 529468</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sz="2400" dirty="0" smtClean="0">
                <a:latin typeface="Helvetica" charset="0"/>
              </a:rPr>
              <a:t>Register machine</a:t>
            </a:r>
            <a:r>
              <a:rPr lang="en-US" sz="2400" baseline="0" dirty="0" smtClean="0">
                <a:latin typeface="Helvetica" charset="0"/>
              </a:rPr>
              <a:t> has “unbounded” registers. </a:t>
            </a:r>
            <a:endParaRPr lang="en-US" sz="2400" dirty="0">
              <a:latin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z="1600" i="1">
              <a:latin typeface="Courier"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Blue book </a:t>
            </a:r>
            <a:r>
              <a:rPr lang="en-US" dirty="0" err="1" smtClean="0"/>
              <a:t>p</a:t>
            </a:r>
            <a:r>
              <a:rPr lang="en-US" dirty="0" smtClean="0"/>
              <a:t> 598</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a:noFill/>
          <a:ln/>
        </p:spPr>
        <p:txBody>
          <a:bodyPr/>
          <a:lstStyle/>
          <a:p>
            <a:r>
              <a:rPr lang="en-US" dirty="0" smtClean="0"/>
              <a:t>Blue book </a:t>
            </a:r>
            <a:r>
              <a:rPr lang="en-US" dirty="0" err="1" smtClean="0"/>
              <a:t>p</a:t>
            </a:r>
            <a:r>
              <a:rPr lang="en-US" baseline="0" dirty="0" smtClean="0"/>
              <a:t> 604</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Rot="1" noChangeAspect="1"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a:latin typeface="Helvetica"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a:spcBef>
                <a:spcPct val="0"/>
              </a:spcBef>
            </a:pPr>
            <a:endParaRPr lang="en-US" sz="2000">
              <a:latin typeface="Helvetica"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en-US" sz="900">
              <a:latin typeface="Courier"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4E3CC626-89AF-3D42-BE34-F348425447BC}" type="slidenum">
              <a:rPr lang="en-US"/>
              <a:pPr/>
              <a:t>60</a:t>
            </a:fld>
            <a:endParaRPr lang="en-US"/>
          </a:p>
        </p:txBody>
      </p:sp>
      <p:sp>
        <p:nvSpPr>
          <p:cNvPr id="186371" name="Rectangle 2"/>
          <p:cNvSpPr>
            <a:spLocks noGrp="1" noRot="1" noChangeAspect="1" noChangeArrowheads="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lnSpc>
                <a:spcPct val="95000"/>
              </a:lnSpc>
              <a:spcBef>
                <a:spcPct val="20000"/>
              </a:spcBef>
              <a:buClr>
                <a:schemeClr val="hlink"/>
              </a:buClr>
              <a:buSzPct val="85000"/>
              <a:buFont typeface="Helvetica CE" charse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26F7C6-59CB-ED43-AD45-18FA6634DFE8}"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pPr>
              <a:defRPr/>
            </a:pPr>
            <a:r>
              <a:rPr lang="en-US" smtClean="0"/>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en-US" smtClean="0"/>
              <a:t>Bytecodes and Virtual Machines</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pPr>
              <a:defRPr/>
            </a:pPr>
            <a:fld id="{3776620A-6899-F64C-B1D9-5ED42D53E7A4}" type="slidenum">
              <a:rPr lang="de-CH"/>
              <a:pPr>
                <a:defRPr/>
              </a:pPr>
              <a:t>‹#›</a:t>
            </a:fld>
            <a:endParaRPr lang="de-CH" sz="1400">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Bytecodes and Virtual Machines</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73E736CB-55C4-8D46-81A8-2C4220C1E5B1}"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Bytecodes and Virtual Machines</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FCD3B7D4-1267-EA44-8C96-6C975212653A}"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Bytecodes and Virtual Machines</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5178110E-44FF-5A43-97C9-AD0597618B20}"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Bytecodes and Virtual Machines</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FE837F5D-53C6-CE4D-BBC0-FB335A45F12B}" type="slidenum">
              <a:rPr lang="de-CH"/>
              <a:pPr>
                <a:defRPr/>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pPr>
              <a:defRPr/>
            </a:pPr>
            <a:r>
              <a:rPr lang="en-US" smtClean="0"/>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pPr>
              <a:defRPr/>
            </a:pPr>
            <a:r>
              <a:rPr lang="en-US" smtClean="0"/>
              <a:t>Bytecodes and Virtual Machines</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a:defRPr/>
            </a:pPr>
            <a:fld id="{05BB8864-707F-E743-AC6B-EC11578BDB8A}" type="slidenum">
              <a:rPr lang="de-CH"/>
              <a:pPr>
                <a:defRPr/>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783" r:id="rId1"/>
    <p:sldLayoutId id="2147483779" r:id="rId2"/>
    <p:sldLayoutId id="2147483780" r:id="rId3"/>
    <p:sldLayoutId id="2147483781" r:id="rId4"/>
    <p:sldLayoutId id="2147483782" r:id="rId5"/>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2pPr>
      <a:lvl3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3pPr>
      <a:lvl4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4pPr>
      <a:lvl5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5pPr>
      <a:lvl6pPr marL="457200" algn="l" rtl="0" fontAlgn="base">
        <a:lnSpc>
          <a:spcPct val="90000"/>
        </a:lnSpc>
        <a:spcBef>
          <a:spcPct val="0"/>
        </a:spcBef>
        <a:spcAft>
          <a:spcPct val="0"/>
        </a:spcAft>
        <a:defRPr sz="2800" b="1">
          <a:solidFill>
            <a:srgbClr val="0A017F"/>
          </a:solidFill>
          <a:latin typeface="Helvetica" charset="0"/>
        </a:defRPr>
      </a:lvl6pPr>
      <a:lvl7pPr marL="914400" algn="l" rtl="0" fontAlgn="base">
        <a:lnSpc>
          <a:spcPct val="90000"/>
        </a:lnSpc>
        <a:spcBef>
          <a:spcPct val="0"/>
        </a:spcBef>
        <a:spcAft>
          <a:spcPct val="0"/>
        </a:spcAft>
        <a:defRPr sz="2800" b="1">
          <a:solidFill>
            <a:srgbClr val="0A017F"/>
          </a:solidFill>
          <a:latin typeface="Helvetica" charset="0"/>
        </a:defRPr>
      </a:lvl7pPr>
      <a:lvl8pPr marL="1371600" algn="l" rtl="0" fontAlgn="base">
        <a:lnSpc>
          <a:spcPct val="90000"/>
        </a:lnSpc>
        <a:spcBef>
          <a:spcPct val="0"/>
        </a:spcBef>
        <a:spcAft>
          <a:spcPct val="0"/>
        </a:spcAft>
        <a:defRPr sz="2800" b="1">
          <a:solidFill>
            <a:srgbClr val="0A017F"/>
          </a:solidFill>
          <a:latin typeface="Helvetica" charset="0"/>
        </a:defRPr>
      </a:lvl8pPr>
      <a:lvl9pPr marL="1828800" algn="l" rtl="0" fontAlgn="base">
        <a:lnSpc>
          <a:spcPct val="90000"/>
        </a:lnSpc>
        <a:spcBef>
          <a:spcPct val="0"/>
        </a:spcBef>
        <a:spcAft>
          <a:spcPct val="0"/>
        </a:spcAft>
        <a:defRPr sz="2800" b="1">
          <a:solidFill>
            <a:srgbClr val="0A017F"/>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charset="-128"/>
          <a:cs typeface="ＭＳ Ｐゴシック"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i="1">
          <a:solidFill>
            <a:srgbClr val="7F0101"/>
          </a:solidFill>
          <a:latin typeface="+mn-lt"/>
          <a:ea typeface="ＭＳ Ｐゴシック"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charset="-128"/>
        </a:defRPr>
      </a:lvl5pPr>
      <a:lvl6pPr marL="27432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6pPr>
      <a:lvl7pPr marL="32004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7pPr>
      <a:lvl8pPr marL="36576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8pPr>
      <a:lvl9pPr marL="41148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phane.ducasse.free.fr/FreeBooks/BlueBook/Bluebook.pdf" TargetMode="External"/><Relationship Id="rId3" Type="http://schemas.openxmlformats.org/officeDocument/2006/relationships/hyperlink" Target="http://java.sun.com/docs/books/jvm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9. </a:t>
            </a:r>
            <a:r>
              <a:rPr lang="en-US" dirty="0" err="1" smtClean="0"/>
              <a:t>Bytecode</a:t>
            </a:r>
            <a:r>
              <a:rPr lang="en-US" dirty="0" smtClean="0"/>
              <a:t> and Virtual Machines</a:t>
            </a:r>
            <a:endParaRPr lang="en-US" dirty="0"/>
          </a:p>
        </p:txBody>
      </p:sp>
      <p:sp>
        <p:nvSpPr>
          <p:cNvPr id="10" name="Rectangle 4"/>
          <p:cNvSpPr>
            <a:spLocks noChangeArrowheads="1"/>
          </p:cNvSpPr>
          <p:nvPr/>
        </p:nvSpPr>
        <p:spPr bwMode="auto">
          <a:xfrm>
            <a:off x="533400" y="5334000"/>
            <a:ext cx="4876800" cy="276999"/>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dirty="0" smtClean="0"/>
              <a:t>Original material prepared by Adrian </a:t>
            </a:r>
            <a:r>
              <a:rPr lang="en-US" sz="1200" dirty="0" err="1" smtClean="0"/>
              <a:t>Lienhard</a:t>
            </a:r>
            <a:r>
              <a:rPr lang="en-US" sz="1200" dirty="0" smtClean="0"/>
              <a:t> and Marcus </a:t>
            </a:r>
            <a:r>
              <a:rPr lang="en-US" sz="1200" dirty="0" err="1" smtClean="0"/>
              <a:t>Denker</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7" name="Rectangle 4"/>
          <p:cNvSpPr>
            <a:spLocks noGrp="1" noChangeArrowheads="1"/>
          </p:cNvSpPr>
          <p:nvPr>
            <p:ph type="title"/>
          </p:nvPr>
        </p:nvSpPr>
        <p:spPr/>
        <p:txBody>
          <a:bodyPr/>
          <a:lstStyle/>
          <a:p>
            <a:r>
              <a:rPr lang="en-US"/>
              <a:t>The Pharo Virtual Machine</a:t>
            </a:r>
          </a:p>
        </p:txBody>
      </p:sp>
      <p:sp>
        <p:nvSpPr>
          <p:cNvPr id="38918" name="Rectangle 5"/>
          <p:cNvSpPr>
            <a:spLocks noGrp="1" noChangeArrowheads="1"/>
          </p:cNvSpPr>
          <p:nvPr>
            <p:ph type="body" idx="1"/>
          </p:nvPr>
        </p:nvSpPr>
        <p:spPr/>
        <p:txBody>
          <a:bodyPr/>
          <a:lstStyle/>
          <a:p>
            <a:r>
              <a:rPr lang="en-US"/>
              <a:t>Virtual machine provides a virtual processor</a:t>
            </a:r>
          </a:p>
          <a:p>
            <a:pPr lvl="1"/>
            <a:r>
              <a:rPr lang="en-US"/>
              <a:t>Bytecode: The “machine-code” of the virtual machine</a:t>
            </a:r>
          </a:p>
          <a:p>
            <a:endParaRPr lang="en-US"/>
          </a:p>
          <a:p>
            <a:r>
              <a:rPr lang="en-US"/>
              <a:t>Smalltalk (like Java): Stack machine</a:t>
            </a:r>
          </a:p>
          <a:p>
            <a:pPr lvl="1"/>
            <a:r>
              <a:rPr lang="en-US"/>
              <a:t>easy to implement interpreters for different processors</a:t>
            </a:r>
          </a:p>
          <a:p>
            <a:pPr lvl="1"/>
            <a:r>
              <a:rPr lang="en-US"/>
              <a:t>most hardware processors are register machines</a:t>
            </a:r>
          </a:p>
          <a:p>
            <a:endParaRPr lang="en-US"/>
          </a:p>
          <a:p>
            <a:r>
              <a:rPr lang="en-US"/>
              <a:t>Pharo VM:  Implemented in </a:t>
            </a:r>
            <a:r>
              <a:rPr lang="en-US" i="1">
                <a:solidFill>
                  <a:schemeClr val="accent2"/>
                </a:solidFill>
              </a:rPr>
              <a:t>Slang</a:t>
            </a:r>
            <a:r>
              <a:rPr lang="en-US"/>
              <a:t> </a:t>
            </a:r>
          </a:p>
          <a:p>
            <a:pPr lvl="1"/>
            <a:r>
              <a:rPr lang="en-US"/>
              <a:t>Slang: Subset of Smalltalk. (“C with Smalltalk Syntax”)</a:t>
            </a:r>
          </a:p>
          <a:p>
            <a:pPr lvl="1"/>
            <a:r>
              <a:rPr lang="en-US"/>
              <a:t>Translated to C</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10</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1" name="Rectangle 17"/>
          <p:cNvSpPr>
            <a:spLocks noGrp="1" noChangeArrowheads="1"/>
          </p:cNvSpPr>
          <p:nvPr>
            <p:ph type="title"/>
          </p:nvPr>
        </p:nvSpPr>
        <p:spPr/>
        <p:txBody>
          <a:bodyPr/>
          <a:lstStyle/>
          <a:p>
            <a:r>
              <a:rPr lang="en-US"/>
              <a:t>Bytecode in the CompiledMethod</a:t>
            </a:r>
          </a:p>
        </p:txBody>
      </p:sp>
      <p:sp>
        <p:nvSpPr>
          <p:cNvPr id="39942" name="Rectangle 18"/>
          <p:cNvSpPr>
            <a:spLocks noGrp="1" noChangeArrowheads="1"/>
          </p:cNvSpPr>
          <p:nvPr>
            <p:ph type="body" idx="1"/>
          </p:nvPr>
        </p:nvSpPr>
        <p:spPr>
          <a:xfrm>
            <a:off x="539750" y="1654175"/>
            <a:ext cx="8061325" cy="403225"/>
          </a:xfrm>
        </p:spPr>
        <p:txBody>
          <a:bodyPr anchor="t"/>
          <a:lstStyle/>
          <a:p>
            <a:r>
              <a:rPr lang="en-US"/>
              <a:t>CompiledMethod format:</a:t>
            </a:r>
          </a:p>
        </p:txBody>
      </p:sp>
      <p:sp>
        <p:nvSpPr>
          <p:cNvPr id="39943" name="Rectangle 19"/>
          <p:cNvSpPr>
            <a:spLocks noChangeArrowheads="1"/>
          </p:cNvSpPr>
          <p:nvPr/>
        </p:nvSpPr>
        <p:spPr bwMode="auto">
          <a:xfrm>
            <a:off x="2819400" y="2543175"/>
            <a:ext cx="1784350" cy="641350"/>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r>
              <a:rPr lang="en-US" sz="1800">
                <a:ea typeface="Times" charset="0"/>
                <a:cs typeface="Times" charset="0"/>
                <a:sym typeface="Times" charset="0"/>
              </a:rPr>
              <a:t>Number of </a:t>
            </a:r>
          </a:p>
          <a:p>
            <a:pPr eaLnBrk="1" hangingPunct="1"/>
            <a:r>
              <a:rPr lang="en-US" sz="1800">
                <a:ea typeface="Times" charset="0"/>
                <a:cs typeface="Times" charset="0"/>
                <a:sym typeface="Times" charset="0"/>
              </a:rPr>
              <a:t>temps, literals...</a:t>
            </a:r>
          </a:p>
        </p:txBody>
      </p:sp>
      <p:sp>
        <p:nvSpPr>
          <p:cNvPr id="39944" name="Rectangle 20"/>
          <p:cNvSpPr>
            <a:spLocks noChangeArrowheads="1"/>
          </p:cNvSpPr>
          <p:nvPr/>
        </p:nvSpPr>
        <p:spPr bwMode="auto">
          <a:xfrm>
            <a:off x="2819400" y="3381375"/>
            <a:ext cx="1644650" cy="641350"/>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r>
              <a:rPr lang="en-US" sz="1800">
                <a:ea typeface="Times" charset="0"/>
                <a:cs typeface="Times" charset="0"/>
                <a:sym typeface="Times" charset="0"/>
              </a:rPr>
              <a:t>Array of all </a:t>
            </a:r>
          </a:p>
          <a:p>
            <a:pPr eaLnBrk="1" hangingPunct="1"/>
            <a:r>
              <a:rPr lang="en-US" sz="1800">
                <a:ea typeface="Times" charset="0"/>
                <a:cs typeface="Times" charset="0"/>
                <a:sym typeface="Times" charset="0"/>
              </a:rPr>
              <a:t>Literal Objects</a:t>
            </a:r>
          </a:p>
        </p:txBody>
      </p:sp>
      <p:sp>
        <p:nvSpPr>
          <p:cNvPr id="39945" name="Rectangle 21"/>
          <p:cNvSpPr>
            <a:spLocks noChangeArrowheads="1"/>
          </p:cNvSpPr>
          <p:nvPr/>
        </p:nvSpPr>
        <p:spPr bwMode="auto">
          <a:xfrm>
            <a:off x="2819400" y="5057775"/>
            <a:ext cx="1162050" cy="641350"/>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r>
              <a:rPr lang="en-US" sz="1800">
                <a:ea typeface="Times" charset="0"/>
                <a:cs typeface="Times" charset="0"/>
                <a:sym typeface="Times" charset="0"/>
              </a:rPr>
              <a:t>Pointer to</a:t>
            </a:r>
          </a:p>
          <a:p>
            <a:pPr eaLnBrk="1" hangingPunct="1"/>
            <a:r>
              <a:rPr lang="en-US" sz="1800">
                <a:ea typeface="Times" charset="0"/>
                <a:cs typeface="Times" charset="0"/>
                <a:sym typeface="Times" charset="0"/>
              </a:rPr>
              <a:t>Source</a:t>
            </a:r>
          </a:p>
        </p:txBody>
      </p:sp>
      <p:graphicFrame>
        <p:nvGraphicFramePr>
          <p:cNvPr id="1236009" name="Group 41"/>
          <p:cNvGraphicFramePr>
            <a:graphicFrameLocks noGrp="1"/>
          </p:cNvGraphicFramePr>
          <p:nvPr/>
        </p:nvGraphicFramePr>
        <p:xfrm>
          <a:off x="762000" y="2438400"/>
          <a:ext cx="1981200" cy="3352800"/>
        </p:xfrm>
        <a:graphic>
          <a:graphicData uri="http://schemas.openxmlformats.org/drawingml/2006/table">
            <a:tbl>
              <a:tblPr/>
              <a:tblGrid>
                <a:gridCol w="1981200"/>
              </a:tblGrid>
              <a:tr h="838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a:ln>
                            <a:noFill/>
                          </a:ln>
                          <a:solidFill>
                            <a:srgbClr val="0A017F"/>
                          </a:solidFill>
                          <a:effectLst/>
                          <a:latin typeface="Helvetica" charset="0"/>
                        </a:rPr>
                        <a:t>Header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a:ln>
                            <a:noFill/>
                          </a:ln>
                          <a:solidFill>
                            <a:srgbClr val="0A017F"/>
                          </a:solidFill>
                          <a:effectLst/>
                          <a:latin typeface="Helvetica" charset="0"/>
                        </a:rPr>
                        <a:t>Literals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a:ln>
                            <a:noFill/>
                          </a:ln>
                          <a:solidFill>
                            <a:srgbClr val="0A017F"/>
                          </a:solidFill>
                          <a:effectLst/>
                          <a:latin typeface="Helvetica" charset="0"/>
                        </a:rPr>
                        <a:t>Bytecode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a:ln>
                            <a:noFill/>
                          </a:ln>
                          <a:solidFill>
                            <a:srgbClr val="0A017F"/>
                          </a:solidFill>
                          <a:effectLst/>
                          <a:latin typeface="Helvetica" charset="0"/>
                        </a:rPr>
                        <a:t>Trailer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9" name="Rectangle 39"/>
          <p:cNvSpPr>
            <a:spLocks noChangeArrowheads="1"/>
          </p:cNvSpPr>
          <p:nvPr/>
        </p:nvSpPr>
        <p:spPr bwMode="auto">
          <a:xfrm>
            <a:off x="3810000" y="6248400"/>
            <a:ext cx="4675188" cy="31432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400">
                <a:latin typeface="Courier" charset="0"/>
              </a:rPr>
              <a:t>(Number methodDict at: #asInteger) inspect</a:t>
            </a:r>
          </a:p>
        </p:txBody>
      </p:sp>
      <p:sp>
        <p:nvSpPr>
          <p:cNvPr id="39960" name="Rectangle 40"/>
          <p:cNvSpPr>
            <a:spLocks noChangeArrowheads="1"/>
          </p:cNvSpPr>
          <p:nvPr/>
        </p:nvSpPr>
        <p:spPr bwMode="auto">
          <a:xfrm>
            <a:off x="4495800" y="5638800"/>
            <a:ext cx="4035425" cy="376238"/>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800">
                <a:latin typeface="Courier" charset="0"/>
              </a:rPr>
              <a:t>(Number&gt;&gt;#asInteger) inspect</a:t>
            </a:r>
          </a:p>
        </p:txBody>
      </p:sp>
      <p:sp>
        <p:nvSpPr>
          <p:cNvPr id="11" name="Date Placeholder 10"/>
          <p:cNvSpPr>
            <a:spLocks noGrp="1"/>
          </p:cNvSpPr>
          <p:nvPr>
            <p:ph type="dt" sz="half" idx="10"/>
          </p:nvPr>
        </p:nvSpPr>
        <p:spPr/>
        <p:txBody>
          <a:bodyPr/>
          <a:lstStyle/>
          <a:p>
            <a:pPr>
              <a:defRPr/>
            </a:pPr>
            <a:r>
              <a:rPr lang="en-US" smtClean="0"/>
              <a:t>© Oscar Nierstrasz</a:t>
            </a:r>
            <a:endParaRPr lang="de-CH"/>
          </a:p>
        </p:txBody>
      </p:sp>
      <p:sp>
        <p:nvSpPr>
          <p:cNvPr id="12" name="Footer Placeholder 11"/>
          <p:cNvSpPr>
            <a:spLocks noGrp="1"/>
          </p:cNvSpPr>
          <p:nvPr>
            <p:ph type="ftr" sz="quarter" idx="11"/>
          </p:nvPr>
        </p:nvSpPr>
        <p:spPr/>
        <p:txBody>
          <a:bodyPr/>
          <a:lstStyle/>
          <a:p>
            <a:pPr>
              <a:defRPr/>
            </a:pPr>
            <a:r>
              <a:rPr lang="en-US" smtClean="0"/>
              <a:t>Bytecodes and Virtual Machines</a:t>
            </a:r>
            <a:endParaRPr lang="de-CH"/>
          </a:p>
        </p:txBody>
      </p:sp>
      <p:sp>
        <p:nvSpPr>
          <p:cNvPr id="13" name="Slide Number Placeholder 12"/>
          <p:cNvSpPr>
            <a:spLocks noGrp="1"/>
          </p:cNvSpPr>
          <p:nvPr>
            <p:ph type="sldNum" sz="quarter" idx="12"/>
          </p:nvPr>
        </p:nvSpPr>
        <p:spPr/>
        <p:txBody>
          <a:bodyPr/>
          <a:lstStyle/>
          <a:p>
            <a:pPr>
              <a:defRPr/>
            </a:pPr>
            <a:fld id="{73E736CB-55C4-8D46-81A8-2C4220C1E5B1}" type="slidenum">
              <a:rPr lang="de-CH" smtClean="0"/>
              <a:pPr>
                <a:defRPr/>
              </a:pPr>
              <a:t>11</a:t>
            </a:fld>
            <a:endParaRPr lang="de-CH" sz="1400">
              <a:solidFill>
                <a:srgbClr val="7E7E7E"/>
              </a:solidFill>
              <a:latin typeface="Times" charset="0"/>
            </a:endParaRPr>
          </a:p>
        </p:txBody>
      </p:sp>
      <p:pic>
        <p:nvPicPr>
          <p:cNvPr id="14" name="Picture 13" descr="Screen shot 2011-03-09 at 10.40.43.png"/>
          <p:cNvPicPr>
            <a:picLocks noChangeAspect="1"/>
          </p:cNvPicPr>
          <p:nvPr/>
        </p:nvPicPr>
        <p:blipFill>
          <a:blip r:embed="rId2"/>
          <a:stretch>
            <a:fillRect/>
          </a:stretch>
        </p:blipFill>
        <p:spPr>
          <a:xfrm>
            <a:off x="4724400" y="1905000"/>
            <a:ext cx="4182991" cy="3048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5" name="Rectangle 10"/>
          <p:cNvSpPr>
            <a:spLocks noGrp="1" noChangeArrowheads="1"/>
          </p:cNvSpPr>
          <p:nvPr>
            <p:ph type="title"/>
          </p:nvPr>
        </p:nvSpPr>
        <p:spPr/>
        <p:txBody>
          <a:bodyPr/>
          <a:lstStyle/>
          <a:p>
            <a:r>
              <a:rPr lang="en-US"/>
              <a:t>Bytecodes: Single or multibyte</a:t>
            </a:r>
          </a:p>
        </p:txBody>
      </p:sp>
      <p:sp>
        <p:nvSpPr>
          <p:cNvPr id="40966" name="Rectangle 11"/>
          <p:cNvSpPr>
            <a:spLocks noGrp="1" noChangeArrowheads="1"/>
          </p:cNvSpPr>
          <p:nvPr>
            <p:ph type="body" idx="1"/>
          </p:nvPr>
        </p:nvSpPr>
        <p:spPr/>
        <p:txBody>
          <a:bodyPr/>
          <a:lstStyle/>
          <a:p>
            <a:r>
              <a:rPr lang="en-US" dirty="0"/>
              <a:t>Different forms of </a:t>
            </a:r>
            <a:r>
              <a:rPr lang="en-US" dirty="0" err="1"/>
              <a:t>bytecodes</a:t>
            </a:r>
            <a:r>
              <a:rPr lang="en-US" dirty="0"/>
              <a:t>:</a:t>
            </a:r>
          </a:p>
          <a:p>
            <a:pPr lvl="1"/>
            <a:r>
              <a:rPr lang="en-US" dirty="0"/>
              <a:t>Single </a:t>
            </a:r>
            <a:r>
              <a:rPr lang="en-US" dirty="0" err="1"/>
              <a:t>bytecodes</a:t>
            </a:r>
            <a:r>
              <a:rPr lang="en-US" dirty="0"/>
              <a:t>:</a:t>
            </a:r>
          </a:p>
          <a:p>
            <a:pPr lvl="2"/>
            <a:r>
              <a:rPr lang="en-US" dirty="0"/>
              <a:t>Example:  </a:t>
            </a:r>
            <a:r>
              <a:rPr lang="en-US" dirty="0" smtClean="0"/>
              <a:t> 112:  </a:t>
            </a:r>
            <a:r>
              <a:rPr lang="en-US" dirty="0"/>
              <a:t>push self</a:t>
            </a:r>
          </a:p>
          <a:p>
            <a:pPr lvl="2"/>
            <a:endParaRPr lang="en-US" dirty="0"/>
          </a:p>
          <a:p>
            <a:pPr lvl="1"/>
            <a:r>
              <a:rPr lang="en-US" dirty="0"/>
              <a:t>Groups of similar </a:t>
            </a:r>
            <a:r>
              <a:rPr lang="en-US" dirty="0" err="1"/>
              <a:t>bytecodes</a:t>
            </a:r>
            <a:endParaRPr lang="en-US" dirty="0"/>
          </a:p>
          <a:p>
            <a:pPr lvl="2"/>
            <a:r>
              <a:rPr lang="en-US" dirty="0"/>
              <a:t>16: push temp 1</a:t>
            </a:r>
          </a:p>
          <a:p>
            <a:pPr lvl="2"/>
            <a:r>
              <a:rPr lang="en-US" dirty="0"/>
              <a:t>17: push temp 2</a:t>
            </a:r>
          </a:p>
          <a:p>
            <a:pPr lvl="2"/>
            <a:r>
              <a:rPr lang="en-US" dirty="0"/>
              <a:t>up to 31</a:t>
            </a:r>
          </a:p>
          <a:p>
            <a:pPr lvl="2"/>
            <a:endParaRPr lang="en-US" dirty="0"/>
          </a:p>
          <a:p>
            <a:pPr lvl="1"/>
            <a:r>
              <a:rPr lang="en-US" dirty="0" err="1"/>
              <a:t>Multibyte</a:t>
            </a:r>
            <a:r>
              <a:rPr lang="en-US" dirty="0"/>
              <a:t> </a:t>
            </a:r>
            <a:r>
              <a:rPr lang="en-US" dirty="0" err="1"/>
              <a:t>bytecodes</a:t>
            </a:r>
            <a:endParaRPr lang="en-US" dirty="0"/>
          </a:p>
          <a:p>
            <a:pPr lvl="2"/>
            <a:r>
              <a:rPr lang="en-US" dirty="0"/>
              <a:t>Problem: 4 bit offset may be too small</a:t>
            </a:r>
          </a:p>
          <a:p>
            <a:pPr lvl="2"/>
            <a:r>
              <a:rPr lang="en-US" dirty="0"/>
              <a:t>Solution: Use the following byte as offset</a:t>
            </a:r>
          </a:p>
          <a:p>
            <a:pPr lvl="2"/>
            <a:r>
              <a:rPr lang="en-US" dirty="0"/>
              <a:t>Example: Jumps need to encode large jump offsets</a:t>
            </a:r>
          </a:p>
        </p:txBody>
      </p:sp>
      <p:graphicFrame>
        <p:nvGraphicFramePr>
          <p:cNvPr id="1237035" name="Group 43"/>
          <p:cNvGraphicFramePr>
            <a:graphicFrameLocks noGrp="1"/>
          </p:cNvGraphicFramePr>
          <p:nvPr/>
        </p:nvGraphicFramePr>
        <p:xfrm>
          <a:off x="6248400" y="3429000"/>
          <a:ext cx="2362200" cy="812800"/>
        </p:xfrm>
        <a:graphic>
          <a:graphicData uri="http://schemas.openxmlformats.org/drawingml/2006/table">
            <a:tbl>
              <a:tblPr/>
              <a:tblGrid>
                <a:gridCol w="1181100"/>
                <a:gridCol w="1181100"/>
              </a:tblGrid>
              <a:tr h="457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dirty="0">
                          <a:ln>
                            <a:noFill/>
                          </a:ln>
                          <a:solidFill>
                            <a:srgbClr val="0A017F"/>
                          </a:solidFill>
                          <a:effectLst/>
                          <a:latin typeface="Helvetica" charset="0"/>
                        </a:rPr>
                        <a:t>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2000" b="1" i="1" u="none" strike="noStrike" cap="none" normalizeH="0" baseline="0" dirty="0">
                          <a:ln>
                            <a:noFill/>
                          </a:ln>
                          <a:solidFill>
                            <a:srgbClr val="0A017F"/>
                          </a:solidFill>
                          <a:effectLst/>
                          <a:latin typeface="Helvetica" charset="0"/>
                        </a:rPr>
                        <a:t>Offset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1400" b="0" i="0" u="none" strike="noStrike" cap="none" normalizeH="0" baseline="0">
                          <a:ln>
                            <a:noFill/>
                          </a:ln>
                          <a:solidFill>
                            <a:srgbClr val="0A017F"/>
                          </a:solidFill>
                          <a:effectLst/>
                          <a:latin typeface="Helvetica" charset="0"/>
                        </a:rPr>
                        <a:t>4 bits</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pitchFamily="-109" charset="0"/>
                        <a:buNone/>
                        <a:tabLst/>
                      </a:pPr>
                      <a:r>
                        <a:rPr kumimoji="0" lang="en-US" sz="1400" b="0" i="0" u="none" strike="noStrike" cap="none" normalizeH="0" baseline="0" dirty="0">
                          <a:ln>
                            <a:noFill/>
                          </a:ln>
                          <a:solidFill>
                            <a:srgbClr val="0A017F"/>
                          </a:solidFill>
                          <a:effectLst/>
                          <a:latin typeface="Helvetica" charset="0"/>
                        </a:rPr>
                        <a:t>4 bits</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pPr>
              <a:defRPr/>
            </a:pPr>
            <a:r>
              <a:rPr lang="en-US" smtClean="0"/>
              <a:t>© Oscar Nierstrasz</a:t>
            </a:r>
            <a:endParaRPr lang="de-CH"/>
          </a:p>
        </p:txBody>
      </p:sp>
      <p:sp>
        <p:nvSpPr>
          <p:cNvPr id="6" name="Footer Placeholder 5"/>
          <p:cNvSpPr>
            <a:spLocks noGrp="1"/>
          </p:cNvSpPr>
          <p:nvPr>
            <p:ph type="ftr" sz="quarter" idx="11"/>
          </p:nvPr>
        </p:nvSpPr>
        <p:spPr/>
        <p:txBody>
          <a:bodyPr/>
          <a:lstStyle/>
          <a:p>
            <a:pPr>
              <a:defRPr/>
            </a:pPr>
            <a:r>
              <a:rPr lang="en-US" smtClean="0"/>
              <a:t>Bytecodes and Virtual Machines</a:t>
            </a:r>
            <a:endParaRPr lang="de-CH"/>
          </a:p>
        </p:txBody>
      </p:sp>
      <p:sp>
        <p:nvSpPr>
          <p:cNvPr id="7" name="Slide Number Placeholder 6"/>
          <p:cNvSpPr>
            <a:spLocks noGrp="1"/>
          </p:cNvSpPr>
          <p:nvPr>
            <p:ph type="sldNum" sz="quarter" idx="12"/>
          </p:nvPr>
        </p:nvSpPr>
        <p:spPr/>
        <p:txBody>
          <a:bodyPr/>
          <a:lstStyle/>
          <a:p>
            <a:pPr>
              <a:defRPr/>
            </a:pPr>
            <a:fld id="{73E736CB-55C4-8D46-81A8-2C4220C1E5B1}" type="slidenum">
              <a:rPr lang="de-CH" smtClean="0"/>
              <a:pPr>
                <a:defRPr/>
              </a:pPr>
              <a:t>12</a:t>
            </a:fld>
            <a:endParaRPr lang="de-CH" sz="1400">
              <a:solidFill>
                <a:srgbClr val="7E7E7E"/>
              </a:solidFill>
              <a:latin typeface="Times" charset="0"/>
            </a:endParaRPr>
          </a:p>
        </p:txBody>
      </p:sp>
      <p:sp>
        <p:nvSpPr>
          <p:cNvPr id="8" name="TextBox 7"/>
          <p:cNvSpPr txBox="1"/>
          <p:nvPr/>
        </p:nvSpPr>
        <p:spPr>
          <a:xfrm>
            <a:off x="8996577" y="1980486"/>
            <a:ext cx="184666" cy="461665"/>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9" name="Rectangle 6"/>
          <p:cNvSpPr>
            <a:spLocks noGrp="1" noChangeArrowheads="1"/>
          </p:cNvSpPr>
          <p:nvPr>
            <p:ph type="body" idx="1"/>
          </p:nvPr>
        </p:nvSpPr>
        <p:spPr/>
        <p:txBody>
          <a:bodyPr anchor="t"/>
          <a:lstStyle/>
          <a:p>
            <a:r>
              <a:rPr lang="en-US"/>
              <a:t>Smalltalk code:</a:t>
            </a:r>
          </a:p>
          <a:p>
            <a:endParaRPr lang="en-US"/>
          </a:p>
          <a:p>
            <a:endParaRPr lang="en-US"/>
          </a:p>
          <a:p>
            <a:endParaRPr lang="en-US"/>
          </a:p>
          <a:p>
            <a:endParaRPr lang="en-US"/>
          </a:p>
          <a:p>
            <a:r>
              <a:rPr lang="en-US"/>
              <a:t>Symbolic Bytecode</a:t>
            </a:r>
          </a:p>
        </p:txBody>
      </p:sp>
      <p:sp>
        <p:nvSpPr>
          <p:cNvPr id="41990" name="Rectangle 5"/>
          <p:cNvSpPr>
            <a:spLocks noGrp="1" noChangeArrowheads="1"/>
          </p:cNvSpPr>
          <p:nvPr>
            <p:ph type="title"/>
          </p:nvPr>
        </p:nvSpPr>
        <p:spPr/>
        <p:txBody>
          <a:bodyPr/>
          <a:lstStyle/>
          <a:p>
            <a:r>
              <a:rPr lang="en-US"/>
              <a:t>Example: Number&gt;&gt;asInteger</a:t>
            </a:r>
          </a:p>
        </p:txBody>
      </p:sp>
      <p:sp>
        <p:nvSpPr>
          <p:cNvPr id="41991" name="Rectangle 8"/>
          <p:cNvSpPr>
            <a:spLocks noChangeArrowheads="1"/>
          </p:cNvSpPr>
          <p:nvPr/>
        </p:nvSpPr>
        <p:spPr bwMode="auto">
          <a:xfrm>
            <a:off x="3630613" y="1905000"/>
            <a:ext cx="4141787" cy="1474788"/>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defTabSz="381000" eaLnBrk="1" hangingPunct="1"/>
            <a:r>
              <a:rPr lang="en-US" sz="1800" i="1">
                <a:latin typeface="Courier" charset="0"/>
                <a:ea typeface="Courier" charset="0"/>
                <a:cs typeface="Courier" charset="0"/>
                <a:sym typeface="Courier" charset="0"/>
              </a:rPr>
              <a:t>Number&gt;&gt;</a:t>
            </a:r>
            <a:r>
              <a:rPr lang="en-US" sz="1800">
                <a:latin typeface="Courier" charset="0"/>
                <a:ea typeface="Courier" charset="0"/>
                <a:cs typeface="Courier" charset="0"/>
                <a:sym typeface="Courier" charset="0"/>
              </a:rPr>
              <a:t>asInteger</a:t>
            </a:r>
          </a:p>
          <a:p>
            <a:pPr defTabSz="381000" eaLnBrk="1" hangingPunct="1"/>
            <a:r>
              <a:rPr lang="en-US" sz="1800" i="1">
                <a:solidFill>
                  <a:schemeClr val="accent2"/>
                </a:solidFill>
                <a:latin typeface="Courier" charset="0"/>
                <a:ea typeface="Courier" charset="0"/>
                <a:cs typeface="Courier" charset="0"/>
                <a:sym typeface="Courier" charset="0"/>
              </a:rPr>
              <a:t>	"Answer an Integer nearest</a:t>
            </a:r>
          </a:p>
          <a:p>
            <a:pPr defTabSz="381000" eaLnBrk="1" hangingPunct="1"/>
            <a:r>
              <a:rPr lang="en-US" sz="1800" i="1">
                <a:solidFill>
                  <a:schemeClr val="accent2"/>
                </a:solidFill>
                <a:latin typeface="Courier" charset="0"/>
                <a:ea typeface="Courier" charset="0"/>
                <a:cs typeface="Courier" charset="0"/>
                <a:sym typeface="Courier" charset="0"/>
              </a:rPr>
              <a:t>	the receiver toward zero."</a:t>
            </a:r>
          </a:p>
          <a:p>
            <a:pPr defTabSz="381000" eaLnBrk="1" hangingPunct="1"/>
            <a:endParaRPr lang="en-US" sz="1800">
              <a:latin typeface="Courier" charset="0"/>
              <a:ea typeface="Courier" charset="0"/>
              <a:cs typeface="Courier" charset="0"/>
              <a:sym typeface="Courier" charset="0"/>
            </a:endParaRPr>
          </a:p>
          <a:p>
            <a:pPr defTabSz="381000" eaLnBrk="1" hangingPunct="1"/>
            <a:r>
              <a:rPr lang="en-US" sz="1800">
                <a:latin typeface="Courier" charset="0"/>
                <a:ea typeface="Courier" charset="0"/>
                <a:cs typeface="Courier" charset="0"/>
                <a:sym typeface="Courier" charset="0"/>
              </a:rPr>
              <a:t>	^self truncated</a:t>
            </a:r>
          </a:p>
        </p:txBody>
      </p:sp>
      <p:sp>
        <p:nvSpPr>
          <p:cNvPr id="41992" name="Rectangle 9"/>
          <p:cNvSpPr>
            <a:spLocks noChangeArrowheads="1"/>
          </p:cNvSpPr>
          <p:nvPr/>
        </p:nvSpPr>
        <p:spPr bwMode="auto">
          <a:xfrm>
            <a:off x="3630613" y="4408488"/>
            <a:ext cx="3349625" cy="925512"/>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eaLnBrk="1" hangingPunct="1"/>
            <a:r>
              <a:rPr lang="en-US" sz="1800" dirty="0" smtClean="0">
                <a:latin typeface="Courier" charset="0"/>
                <a:ea typeface="Courier" charset="0"/>
                <a:cs typeface="Courier" charset="0"/>
                <a:sym typeface="Courier" charset="0"/>
              </a:rPr>
              <a:t>17 </a:t>
            </a:r>
            <a:r>
              <a:rPr lang="en-US" sz="1800" dirty="0">
                <a:latin typeface="Courier" charset="0"/>
                <a:ea typeface="Courier" charset="0"/>
                <a:cs typeface="Courier" charset="0"/>
                <a:sym typeface="Courier" charset="0"/>
              </a:rPr>
              <a:t>&lt;70&gt; self</a:t>
            </a:r>
          </a:p>
          <a:p>
            <a:pPr eaLnBrk="1" hangingPunct="1"/>
            <a:r>
              <a:rPr lang="en-US" sz="1800" dirty="0" smtClean="0">
                <a:latin typeface="Courier" charset="0"/>
                <a:ea typeface="Courier" charset="0"/>
                <a:cs typeface="Courier" charset="0"/>
                <a:sym typeface="Courier" charset="0"/>
              </a:rPr>
              <a:t>18 </a:t>
            </a:r>
            <a:r>
              <a:rPr lang="en-US" sz="1800" dirty="0">
                <a:latin typeface="Courier" charset="0"/>
                <a:ea typeface="Courier" charset="0"/>
                <a:cs typeface="Courier" charset="0"/>
                <a:sym typeface="Courier" charset="0"/>
              </a:rPr>
              <a:t>&lt;D0&gt; send: truncated</a:t>
            </a:r>
          </a:p>
          <a:p>
            <a:pPr eaLnBrk="1" hangingPunct="1"/>
            <a:r>
              <a:rPr lang="en-US" sz="1800" dirty="0" smtClean="0">
                <a:latin typeface="Courier" charset="0"/>
                <a:ea typeface="Courier" charset="0"/>
                <a:cs typeface="Courier" charset="0"/>
                <a:sym typeface="Courier" charset="0"/>
              </a:rPr>
              <a:t>19 </a:t>
            </a:r>
            <a:r>
              <a:rPr lang="en-US" sz="1800" dirty="0">
                <a:latin typeface="Courier" charset="0"/>
                <a:ea typeface="Courier" charset="0"/>
                <a:cs typeface="Courier" charset="0"/>
                <a:sym typeface="Courier" charset="0"/>
              </a:rPr>
              <a:t>&lt;7C&gt; </a:t>
            </a:r>
            <a:r>
              <a:rPr lang="en-US" sz="1800" dirty="0" err="1">
                <a:latin typeface="Courier" charset="0"/>
                <a:ea typeface="Courier" charset="0"/>
                <a:cs typeface="Courier" charset="0"/>
                <a:sym typeface="Courier" charset="0"/>
              </a:rPr>
              <a:t>returnTop</a:t>
            </a:r>
            <a:endParaRPr lang="en-US" sz="1800" dirty="0">
              <a:latin typeface="Courier" charset="0"/>
              <a:ea typeface="Courier" charset="0"/>
              <a:cs typeface="Courier" charset="0"/>
              <a:sym typeface="Courier" charset="0"/>
            </a:endParaRPr>
          </a:p>
        </p:txBody>
      </p:sp>
      <p:sp>
        <p:nvSpPr>
          <p:cNvPr id="6" name="Date Placeholder 5"/>
          <p:cNvSpPr>
            <a:spLocks noGrp="1"/>
          </p:cNvSpPr>
          <p:nvPr>
            <p:ph type="dt" sz="half" idx="10"/>
          </p:nvPr>
        </p:nvSpPr>
        <p:spPr/>
        <p:txBody>
          <a:bodyPr/>
          <a:lstStyle/>
          <a:p>
            <a:pPr>
              <a:defRPr/>
            </a:pPr>
            <a:r>
              <a:rPr lang="en-US" smtClean="0"/>
              <a:t>© Oscar Nierstrasz</a:t>
            </a:r>
            <a:endParaRPr lang="de-CH"/>
          </a:p>
        </p:txBody>
      </p:sp>
      <p:sp>
        <p:nvSpPr>
          <p:cNvPr id="7" name="Footer Placeholder 6"/>
          <p:cNvSpPr>
            <a:spLocks noGrp="1"/>
          </p:cNvSpPr>
          <p:nvPr>
            <p:ph type="ftr" sz="quarter" idx="11"/>
          </p:nvPr>
        </p:nvSpPr>
        <p:spPr/>
        <p:txBody>
          <a:bodyPr/>
          <a:lstStyle/>
          <a:p>
            <a:pPr>
              <a:defRPr/>
            </a:pPr>
            <a:r>
              <a:rPr lang="en-US" smtClean="0"/>
              <a:t>Bytecodes and Virtual Machines</a:t>
            </a:r>
            <a:endParaRPr lang="de-CH"/>
          </a:p>
        </p:txBody>
      </p:sp>
      <p:sp>
        <p:nvSpPr>
          <p:cNvPr id="8" name="Slide Number Placeholder 7"/>
          <p:cNvSpPr>
            <a:spLocks noGrp="1"/>
          </p:cNvSpPr>
          <p:nvPr>
            <p:ph type="sldNum" sz="quarter" idx="12"/>
          </p:nvPr>
        </p:nvSpPr>
        <p:spPr/>
        <p:txBody>
          <a:bodyPr/>
          <a:lstStyle/>
          <a:p>
            <a:pPr>
              <a:defRPr/>
            </a:pPr>
            <a:fld id="{73E736CB-55C4-8D46-81A8-2C4220C1E5B1}" type="slidenum">
              <a:rPr lang="de-CH" smtClean="0"/>
              <a:pPr>
                <a:defRPr/>
              </a:pPr>
              <a:t>13</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3" name="Rectangle 4"/>
          <p:cNvSpPr>
            <a:spLocks noGrp="1" noChangeArrowheads="1"/>
          </p:cNvSpPr>
          <p:nvPr>
            <p:ph type="title"/>
          </p:nvPr>
        </p:nvSpPr>
        <p:spPr/>
        <p:txBody>
          <a:bodyPr/>
          <a:lstStyle/>
          <a:p>
            <a:r>
              <a:rPr lang="en-US"/>
              <a:t>Example: Step by Step</a:t>
            </a:r>
          </a:p>
        </p:txBody>
      </p:sp>
      <p:sp>
        <p:nvSpPr>
          <p:cNvPr id="43014" name="Rectangle 5"/>
          <p:cNvSpPr>
            <a:spLocks noGrp="1" noChangeArrowheads="1"/>
          </p:cNvSpPr>
          <p:nvPr>
            <p:ph type="body" idx="1"/>
          </p:nvPr>
        </p:nvSpPr>
        <p:spPr/>
        <p:txBody>
          <a:bodyPr/>
          <a:lstStyle/>
          <a:p>
            <a:r>
              <a:rPr lang="en-US" dirty="0" smtClean="0">
                <a:latin typeface="Courier" charset="0"/>
                <a:sym typeface="Courier" charset="0"/>
              </a:rPr>
              <a:t>17 </a:t>
            </a:r>
            <a:r>
              <a:rPr lang="en-US" dirty="0">
                <a:latin typeface="Courier" charset="0"/>
                <a:sym typeface="Courier" charset="0"/>
              </a:rPr>
              <a:t>&lt;70&gt; self</a:t>
            </a:r>
            <a:endParaRPr lang="en-US" dirty="0">
              <a:sym typeface="Courier" charset="0"/>
            </a:endParaRPr>
          </a:p>
          <a:p>
            <a:pPr lvl="1"/>
            <a:r>
              <a:rPr lang="en-US" dirty="0"/>
              <a:t>The receiver (self) is pushed on the stack</a:t>
            </a:r>
          </a:p>
          <a:p>
            <a:r>
              <a:rPr lang="en-US" dirty="0" smtClean="0">
                <a:latin typeface="Courier" charset="0"/>
                <a:sym typeface="Courier" charset="0"/>
              </a:rPr>
              <a:t>18 </a:t>
            </a:r>
            <a:r>
              <a:rPr lang="en-US" dirty="0">
                <a:latin typeface="Courier" charset="0"/>
                <a:sym typeface="Courier" charset="0"/>
              </a:rPr>
              <a:t>&lt;D0&gt; send: truncated</a:t>
            </a:r>
            <a:endParaRPr lang="en-US" dirty="0">
              <a:sym typeface="Courier" charset="0"/>
            </a:endParaRPr>
          </a:p>
          <a:p>
            <a:pPr lvl="1"/>
            <a:r>
              <a:rPr lang="en-US" dirty="0" err="1"/>
              <a:t>Bytecode</a:t>
            </a:r>
            <a:r>
              <a:rPr lang="en-US" dirty="0"/>
              <a:t> 208:  send </a:t>
            </a:r>
            <a:r>
              <a:rPr lang="en-US" dirty="0" smtClean="0"/>
              <a:t>literal </a:t>
            </a:r>
            <a:r>
              <a:rPr lang="en-US" dirty="0"/>
              <a:t>selector 1</a:t>
            </a:r>
          </a:p>
          <a:p>
            <a:pPr lvl="1"/>
            <a:r>
              <a:rPr lang="en-US" dirty="0"/>
              <a:t>Get the selector from the first literal</a:t>
            </a:r>
          </a:p>
          <a:p>
            <a:pPr lvl="1"/>
            <a:r>
              <a:rPr lang="en-US" dirty="0"/>
              <a:t>start message lookup in the class of the object that is on top of the stack</a:t>
            </a:r>
          </a:p>
          <a:p>
            <a:pPr lvl="1"/>
            <a:r>
              <a:rPr lang="en-US" dirty="0"/>
              <a:t>result is pushed on the stack</a:t>
            </a:r>
          </a:p>
          <a:p>
            <a:r>
              <a:rPr lang="en-US" dirty="0" smtClean="0">
                <a:latin typeface="Courier" charset="0"/>
                <a:sym typeface="Courier" charset="0"/>
              </a:rPr>
              <a:t>19 </a:t>
            </a:r>
            <a:r>
              <a:rPr lang="en-US" dirty="0">
                <a:latin typeface="Courier" charset="0"/>
                <a:sym typeface="Courier" charset="0"/>
              </a:rPr>
              <a:t>&lt;7C&gt; </a:t>
            </a:r>
            <a:r>
              <a:rPr lang="en-US" dirty="0" err="1">
                <a:latin typeface="Courier" charset="0"/>
                <a:sym typeface="Courier" charset="0"/>
              </a:rPr>
              <a:t>returnTop</a:t>
            </a:r>
            <a:endParaRPr lang="en-US" dirty="0">
              <a:sym typeface="Courier" charset="0"/>
            </a:endParaRPr>
          </a:p>
          <a:p>
            <a:pPr lvl="1"/>
            <a:r>
              <a:rPr lang="en-US" dirty="0"/>
              <a:t>return the object on top of the stack to the calling method</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14</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7" name="Rectangle 4"/>
          <p:cNvSpPr>
            <a:spLocks noGrp="1" noChangeArrowheads="1"/>
          </p:cNvSpPr>
          <p:nvPr>
            <p:ph type="title"/>
          </p:nvPr>
        </p:nvSpPr>
        <p:spPr/>
        <p:txBody>
          <a:bodyPr/>
          <a:lstStyle/>
          <a:p>
            <a:r>
              <a:rPr lang="en-US" smtClean="0"/>
              <a:t>Pharo Bytecode</a:t>
            </a:r>
          </a:p>
        </p:txBody>
      </p:sp>
      <p:sp>
        <p:nvSpPr>
          <p:cNvPr id="44038" name="Rectangle 5"/>
          <p:cNvSpPr>
            <a:spLocks noGrp="1" noChangeArrowheads="1"/>
          </p:cNvSpPr>
          <p:nvPr>
            <p:ph type="body" idx="1"/>
          </p:nvPr>
        </p:nvSpPr>
        <p:spPr/>
        <p:txBody>
          <a:bodyPr/>
          <a:lstStyle/>
          <a:p>
            <a:r>
              <a:rPr lang="en-US" dirty="0"/>
              <a:t>256 </a:t>
            </a:r>
            <a:r>
              <a:rPr lang="en-US" dirty="0" err="1"/>
              <a:t>Bytecodes</a:t>
            </a:r>
            <a:r>
              <a:rPr lang="en-US" dirty="0"/>
              <a:t>, four groups:</a:t>
            </a:r>
          </a:p>
          <a:p>
            <a:endParaRPr lang="en-US" dirty="0"/>
          </a:p>
          <a:p>
            <a:pPr lvl="1"/>
            <a:r>
              <a:rPr lang="en-US" dirty="0"/>
              <a:t>Stack </a:t>
            </a:r>
            <a:r>
              <a:rPr lang="en-US" dirty="0" err="1"/>
              <a:t>Bytecodes</a:t>
            </a:r>
            <a:endParaRPr lang="en-US" dirty="0"/>
          </a:p>
          <a:p>
            <a:pPr lvl="2"/>
            <a:r>
              <a:rPr lang="en-US" dirty="0"/>
              <a:t>Stack manipulation: push / pop / dup</a:t>
            </a:r>
          </a:p>
          <a:p>
            <a:pPr lvl="2"/>
            <a:endParaRPr lang="en-US" dirty="0"/>
          </a:p>
          <a:p>
            <a:pPr lvl="1"/>
            <a:r>
              <a:rPr lang="en-US" dirty="0"/>
              <a:t>Send </a:t>
            </a:r>
            <a:r>
              <a:rPr lang="en-US" dirty="0" err="1"/>
              <a:t>Bytecodes</a:t>
            </a:r>
            <a:endParaRPr lang="en-US" dirty="0"/>
          </a:p>
          <a:p>
            <a:pPr lvl="2"/>
            <a:r>
              <a:rPr lang="en-US" dirty="0"/>
              <a:t>Invoke </a:t>
            </a:r>
            <a:r>
              <a:rPr lang="en-US" dirty="0" smtClean="0"/>
              <a:t>Methods</a:t>
            </a:r>
          </a:p>
          <a:p>
            <a:pPr lvl="2"/>
            <a:endParaRPr lang="en-US" dirty="0" smtClean="0"/>
          </a:p>
          <a:p>
            <a:pPr lvl="1"/>
            <a:r>
              <a:rPr lang="en-US" dirty="0"/>
              <a:t>Return </a:t>
            </a:r>
            <a:r>
              <a:rPr lang="en-US" dirty="0" err="1"/>
              <a:t>Bytecodes</a:t>
            </a:r>
            <a:endParaRPr lang="en-US" dirty="0"/>
          </a:p>
          <a:p>
            <a:pPr lvl="2"/>
            <a:r>
              <a:rPr lang="en-US" dirty="0"/>
              <a:t>Return to caller</a:t>
            </a:r>
          </a:p>
          <a:p>
            <a:pPr lvl="2"/>
            <a:endParaRPr lang="en-US" dirty="0"/>
          </a:p>
          <a:p>
            <a:pPr lvl="1"/>
            <a:r>
              <a:rPr lang="en-US" dirty="0"/>
              <a:t>Jump </a:t>
            </a:r>
            <a:r>
              <a:rPr lang="en-US" dirty="0" err="1"/>
              <a:t>Bytecodes</a:t>
            </a:r>
            <a:endParaRPr lang="en-US" dirty="0"/>
          </a:p>
          <a:p>
            <a:pPr lvl="2"/>
            <a:r>
              <a:rPr lang="en-US" dirty="0"/>
              <a:t>Control flow inside a method</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15</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1" name="Rectangle 4"/>
          <p:cNvSpPr>
            <a:spLocks noGrp="1" noChangeArrowheads="1"/>
          </p:cNvSpPr>
          <p:nvPr>
            <p:ph type="title"/>
          </p:nvPr>
        </p:nvSpPr>
        <p:spPr/>
        <p:txBody>
          <a:bodyPr/>
          <a:lstStyle/>
          <a:p>
            <a:r>
              <a:rPr lang="en-US"/>
              <a:t>Stack Bytecodes</a:t>
            </a:r>
          </a:p>
        </p:txBody>
      </p:sp>
      <p:sp>
        <p:nvSpPr>
          <p:cNvPr id="45062" name="Rectangle 5"/>
          <p:cNvSpPr>
            <a:spLocks noGrp="1" noChangeArrowheads="1"/>
          </p:cNvSpPr>
          <p:nvPr>
            <p:ph type="body" idx="1"/>
          </p:nvPr>
        </p:nvSpPr>
        <p:spPr/>
        <p:txBody>
          <a:bodyPr/>
          <a:lstStyle/>
          <a:p>
            <a:endParaRPr lang="en-US"/>
          </a:p>
          <a:p>
            <a:r>
              <a:rPr lang="en-US"/>
              <a:t>Push values on the stack</a:t>
            </a:r>
          </a:p>
          <a:p>
            <a:pPr lvl="1"/>
            <a:r>
              <a:rPr lang="en-US"/>
              <a:t>e.g., temps, instVars, literals</a:t>
            </a:r>
          </a:p>
          <a:p>
            <a:pPr lvl="1"/>
            <a:r>
              <a:rPr lang="en-US"/>
              <a:t>e.g: 16 - 31: push instance variable</a:t>
            </a:r>
          </a:p>
          <a:p>
            <a:r>
              <a:rPr lang="en-US"/>
              <a:t>Push Constants</a:t>
            </a:r>
          </a:p>
          <a:p>
            <a:pPr lvl="1"/>
            <a:r>
              <a:rPr lang="en-US"/>
              <a:t>False/True/Nil/1/0/2/-1</a:t>
            </a:r>
          </a:p>
          <a:p>
            <a:r>
              <a:rPr lang="en-US"/>
              <a:t>Push </a:t>
            </a:r>
            <a:r>
              <a:rPr lang="en-US">
                <a:latin typeface="Courier" charset="0"/>
              </a:rPr>
              <a:t>self</a:t>
            </a:r>
            <a:r>
              <a:rPr lang="en-US"/>
              <a:t>, </a:t>
            </a:r>
            <a:r>
              <a:rPr lang="en-US">
                <a:latin typeface="Courier" charset="0"/>
              </a:rPr>
              <a:t>thisContext</a:t>
            </a:r>
            <a:endParaRPr lang="en-US"/>
          </a:p>
          <a:p>
            <a:r>
              <a:rPr lang="en-US"/>
              <a:t>Duplicate top of stack</a:t>
            </a:r>
          </a:p>
          <a:p>
            <a:r>
              <a:rPr lang="en-US"/>
              <a:t>Pop</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16</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5" name="Rectangle 4"/>
          <p:cNvSpPr>
            <a:spLocks noGrp="1" noChangeArrowheads="1"/>
          </p:cNvSpPr>
          <p:nvPr>
            <p:ph type="title"/>
          </p:nvPr>
        </p:nvSpPr>
        <p:spPr/>
        <p:txBody>
          <a:bodyPr/>
          <a:lstStyle/>
          <a:p>
            <a:r>
              <a:rPr lang="en-US"/>
              <a:t>Sends and Returns</a:t>
            </a:r>
          </a:p>
        </p:txBody>
      </p:sp>
      <p:sp>
        <p:nvSpPr>
          <p:cNvPr id="46086" name="Rectangle 5"/>
          <p:cNvSpPr>
            <a:spLocks noGrp="1" noChangeArrowheads="1"/>
          </p:cNvSpPr>
          <p:nvPr>
            <p:ph type="body" idx="1"/>
          </p:nvPr>
        </p:nvSpPr>
        <p:spPr/>
        <p:txBody>
          <a:bodyPr/>
          <a:lstStyle/>
          <a:p>
            <a:r>
              <a:rPr lang="en-US"/>
              <a:t>Sends: receiver is on top of stack</a:t>
            </a:r>
          </a:p>
          <a:p>
            <a:pPr lvl="1"/>
            <a:r>
              <a:rPr lang="en-US"/>
              <a:t>Normal send</a:t>
            </a:r>
          </a:p>
          <a:p>
            <a:pPr lvl="1"/>
            <a:r>
              <a:rPr lang="en-US"/>
              <a:t>Super Sends</a:t>
            </a:r>
          </a:p>
          <a:p>
            <a:pPr lvl="1"/>
            <a:r>
              <a:rPr lang="en-US"/>
              <a:t>Hard-coded sends for efficiency, e.g. </a:t>
            </a:r>
            <a:r>
              <a:rPr lang="en-US">
                <a:latin typeface="Courier" charset="0"/>
              </a:rPr>
              <a:t>+</a:t>
            </a:r>
            <a:r>
              <a:rPr lang="en-US"/>
              <a:t>, </a:t>
            </a:r>
            <a:r>
              <a:rPr lang="en-US">
                <a:latin typeface="Courier" charset="0"/>
              </a:rPr>
              <a:t>-</a:t>
            </a:r>
            <a:endParaRPr lang="en-US"/>
          </a:p>
          <a:p>
            <a:endParaRPr lang="en-US"/>
          </a:p>
          <a:p>
            <a:r>
              <a:rPr lang="en-US"/>
              <a:t>Returns</a:t>
            </a:r>
          </a:p>
          <a:p>
            <a:pPr lvl="1"/>
            <a:r>
              <a:rPr lang="en-US"/>
              <a:t>Return top of stack to the sender </a:t>
            </a:r>
          </a:p>
          <a:p>
            <a:pPr lvl="1"/>
            <a:r>
              <a:rPr lang="en-US"/>
              <a:t>Return from a block</a:t>
            </a:r>
          </a:p>
          <a:p>
            <a:pPr lvl="1"/>
            <a:r>
              <a:rPr lang="en-US"/>
              <a:t>Special bytecodes for return </a:t>
            </a:r>
            <a:r>
              <a:rPr lang="en-US">
                <a:latin typeface="Courier" charset="0"/>
              </a:rPr>
              <a:t>self</a:t>
            </a:r>
            <a:r>
              <a:rPr lang="en-US"/>
              <a:t>, </a:t>
            </a:r>
            <a:r>
              <a:rPr lang="en-US">
                <a:latin typeface="Courier" charset="0"/>
              </a:rPr>
              <a:t>nil</a:t>
            </a:r>
            <a:r>
              <a:rPr lang="en-US"/>
              <a:t>, </a:t>
            </a:r>
            <a:r>
              <a:rPr lang="en-US">
                <a:latin typeface="Courier" charset="0"/>
              </a:rPr>
              <a:t>true</a:t>
            </a:r>
            <a:r>
              <a:rPr lang="en-US"/>
              <a:t>, </a:t>
            </a:r>
            <a:r>
              <a:rPr lang="en-US">
                <a:latin typeface="Courier" charset="0"/>
              </a:rPr>
              <a:t>false</a:t>
            </a:r>
            <a:r>
              <a:rPr lang="en-US"/>
              <a:t> (for efficiency)</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17</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9" name="Rectangle 7"/>
          <p:cNvSpPr>
            <a:spLocks noGrp="1" noChangeArrowheads="1"/>
          </p:cNvSpPr>
          <p:nvPr>
            <p:ph type="body" idx="1"/>
          </p:nvPr>
        </p:nvSpPr>
        <p:spPr/>
        <p:txBody>
          <a:bodyPr anchor="t"/>
          <a:lstStyle/>
          <a:p>
            <a:r>
              <a:rPr lang="en-US" dirty="0"/>
              <a:t>Control Flow inside one method</a:t>
            </a:r>
          </a:p>
          <a:p>
            <a:pPr lvl="1"/>
            <a:r>
              <a:rPr lang="en-US" dirty="0"/>
              <a:t>Used to implement control-flow efficiently</a:t>
            </a:r>
          </a:p>
          <a:p>
            <a:pPr lvl="1"/>
            <a:r>
              <a:rPr lang="en-US" dirty="0"/>
              <a:t>Example:</a:t>
            </a:r>
          </a:p>
        </p:txBody>
      </p:sp>
      <p:sp>
        <p:nvSpPr>
          <p:cNvPr id="47110" name="Rectangle 6"/>
          <p:cNvSpPr>
            <a:spLocks noGrp="1" noChangeArrowheads="1"/>
          </p:cNvSpPr>
          <p:nvPr>
            <p:ph type="title"/>
          </p:nvPr>
        </p:nvSpPr>
        <p:spPr/>
        <p:txBody>
          <a:bodyPr/>
          <a:lstStyle/>
          <a:p>
            <a:r>
              <a:rPr lang="en-US"/>
              <a:t>Jump Bytecodes</a:t>
            </a:r>
          </a:p>
        </p:txBody>
      </p:sp>
      <p:sp>
        <p:nvSpPr>
          <p:cNvPr id="47111" name="Rectangle 8"/>
          <p:cNvSpPr>
            <a:spLocks noChangeArrowheads="1"/>
          </p:cNvSpPr>
          <p:nvPr/>
        </p:nvSpPr>
        <p:spPr bwMode="auto">
          <a:xfrm>
            <a:off x="2133600" y="3352800"/>
            <a:ext cx="4035425" cy="2298700"/>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eaLnBrk="1" hangingPunct="1"/>
            <a:r>
              <a:rPr lang="en-US" sz="1800" dirty="0" smtClean="0">
                <a:latin typeface="Courier" charset="0"/>
                <a:ea typeface="Courier" charset="0"/>
                <a:cs typeface="Courier" charset="0"/>
                <a:sym typeface="Courier" charset="0"/>
              </a:rPr>
              <a:t>17 &lt;76&gt; </a:t>
            </a:r>
            <a:r>
              <a:rPr lang="en-US" sz="1800" dirty="0" err="1" smtClean="0">
                <a:latin typeface="Courier" charset="0"/>
                <a:ea typeface="Courier" charset="0"/>
                <a:cs typeface="Courier" charset="0"/>
                <a:sym typeface="Courier" charset="0"/>
              </a:rPr>
              <a:t>pushConstant</a:t>
            </a:r>
            <a:r>
              <a:rPr lang="en-US" sz="1800" dirty="0" smtClean="0">
                <a:latin typeface="Courier" charset="0"/>
                <a:ea typeface="Courier" charset="0"/>
                <a:cs typeface="Courier" charset="0"/>
                <a:sym typeface="Courier" charset="0"/>
              </a:rPr>
              <a:t>: 1</a:t>
            </a:r>
          </a:p>
          <a:p>
            <a:pPr eaLnBrk="1" hangingPunct="1"/>
            <a:r>
              <a:rPr lang="en-US" sz="1800" dirty="0" smtClean="0">
                <a:latin typeface="Courier" charset="0"/>
                <a:ea typeface="Courier" charset="0"/>
                <a:cs typeface="Courier" charset="0"/>
                <a:sym typeface="Courier" charset="0"/>
              </a:rPr>
              <a:t>18 &lt;77&gt; </a:t>
            </a:r>
            <a:r>
              <a:rPr lang="en-US" sz="1800" dirty="0" err="1" smtClean="0">
                <a:latin typeface="Courier" charset="0"/>
                <a:ea typeface="Courier" charset="0"/>
                <a:cs typeface="Courier" charset="0"/>
                <a:sym typeface="Courier" charset="0"/>
              </a:rPr>
              <a:t>pushConstant</a:t>
            </a:r>
            <a:r>
              <a:rPr lang="en-US" sz="1800" dirty="0" smtClean="0">
                <a:latin typeface="Courier" charset="0"/>
                <a:ea typeface="Courier" charset="0"/>
                <a:cs typeface="Courier" charset="0"/>
                <a:sym typeface="Courier" charset="0"/>
              </a:rPr>
              <a:t>: 2</a:t>
            </a:r>
          </a:p>
          <a:p>
            <a:pPr eaLnBrk="1" hangingPunct="1"/>
            <a:r>
              <a:rPr lang="en-US" sz="1800" dirty="0" smtClean="0">
                <a:latin typeface="Courier" charset="0"/>
                <a:ea typeface="Courier" charset="0"/>
                <a:cs typeface="Courier" charset="0"/>
                <a:sym typeface="Courier" charset="0"/>
              </a:rPr>
              <a:t>19 &lt;B2&gt; send: &lt;</a:t>
            </a:r>
          </a:p>
          <a:p>
            <a:pPr eaLnBrk="1" hangingPunct="1"/>
            <a:r>
              <a:rPr lang="en-US" sz="1800" dirty="0" smtClean="0">
                <a:latin typeface="Courier" charset="0"/>
                <a:ea typeface="Courier" charset="0"/>
                <a:cs typeface="Courier" charset="0"/>
                <a:sym typeface="Courier" charset="0"/>
              </a:rPr>
              <a:t>20 &lt;99&gt; </a:t>
            </a:r>
            <a:r>
              <a:rPr lang="en-US" sz="1800" dirty="0" err="1" smtClean="0">
                <a:latin typeface="Courier" charset="0"/>
                <a:ea typeface="Courier" charset="0"/>
                <a:cs typeface="Courier" charset="0"/>
                <a:sym typeface="Courier" charset="0"/>
              </a:rPr>
              <a:t>jumpFalse</a:t>
            </a:r>
            <a:r>
              <a:rPr lang="en-US" sz="1800" dirty="0" smtClean="0">
                <a:latin typeface="Courier" charset="0"/>
                <a:ea typeface="Courier" charset="0"/>
                <a:cs typeface="Courier" charset="0"/>
                <a:sym typeface="Courier" charset="0"/>
              </a:rPr>
              <a:t>: 23</a:t>
            </a:r>
          </a:p>
          <a:p>
            <a:pPr eaLnBrk="1" hangingPunct="1"/>
            <a:r>
              <a:rPr lang="en-US" sz="1800" dirty="0" smtClean="0">
                <a:latin typeface="Courier" charset="0"/>
                <a:ea typeface="Courier" charset="0"/>
                <a:cs typeface="Courier" charset="0"/>
                <a:sym typeface="Courier" charset="0"/>
              </a:rPr>
              <a:t>21 &lt;20&gt; </a:t>
            </a:r>
            <a:r>
              <a:rPr lang="en-US" sz="1800" dirty="0" err="1" smtClean="0">
                <a:latin typeface="Courier" charset="0"/>
                <a:ea typeface="Courier" charset="0"/>
                <a:cs typeface="Courier" charset="0"/>
                <a:sym typeface="Courier" charset="0"/>
              </a:rPr>
              <a:t>pushConstant</a:t>
            </a:r>
            <a:r>
              <a:rPr lang="en-US" sz="1800" dirty="0" smtClean="0">
                <a:latin typeface="Courier" charset="0"/>
                <a:ea typeface="Courier" charset="0"/>
                <a:cs typeface="Courier" charset="0"/>
                <a:sym typeface="Courier" charset="0"/>
              </a:rPr>
              <a:t>: 'true'</a:t>
            </a:r>
          </a:p>
          <a:p>
            <a:pPr eaLnBrk="1" hangingPunct="1"/>
            <a:r>
              <a:rPr lang="en-US" sz="1800" dirty="0" smtClean="0">
                <a:latin typeface="Courier" charset="0"/>
                <a:ea typeface="Courier" charset="0"/>
                <a:cs typeface="Courier" charset="0"/>
                <a:sym typeface="Courier" charset="0"/>
              </a:rPr>
              <a:t>22 &lt;90&gt; </a:t>
            </a:r>
            <a:r>
              <a:rPr lang="en-US" sz="1800" dirty="0" err="1" smtClean="0">
                <a:latin typeface="Courier" charset="0"/>
                <a:ea typeface="Courier" charset="0"/>
                <a:cs typeface="Courier" charset="0"/>
                <a:sym typeface="Courier" charset="0"/>
              </a:rPr>
              <a:t>jumpTo</a:t>
            </a:r>
            <a:r>
              <a:rPr lang="en-US" sz="1800" dirty="0" smtClean="0">
                <a:latin typeface="Courier" charset="0"/>
                <a:ea typeface="Courier" charset="0"/>
                <a:cs typeface="Courier" charset="0"/>
                <a:sym typeface="Courier" charset="0"/>
              </a:rPr>
              <a:t>: 24</a:t>
            </a:r>
          </a:p>
          <a:p>
            <a:pPr eaLnBrk="1" hangingPunct="1"/>
            <a:r>
              <a:rPr lang="en-US" sz="1800" dirty="0" smtClean="0">
                <a:latin typeface="Courier" charset="0"/>
                <a:ea typeface="Courier" charset="0"/>
                <a:cs typeface="Courier" charset="0"/>
                <a:sym typeface="Courier" charset="0"/>
              </a:rPr>
              <a:t>23 &lt;73&gt; </a:t>
            </a:r>
            <a:r>
              <a:rPr lang="en-US" sz="1800" dirty="0" err="1" smtClean="0">
                <a:latin typeface="Courier" charset="0"/>
                <a:ea typeface="Courier" charset="0"/>
                <a:cs typeface="Courier" charset="0"/>
                <a:sym typeface="Courier" charset="0"/>
              </a:rPr>
              <a:t>pushConstant</a:t>
            </a:r>
            <a:r>
              <a:rPr lang="en-US" sz="1800" dirty="0" smtClean="0">
                <a:latin typeface="Courier" charset="0"/>
                <a:ea typeface="Courier" charset="0"/>
                <a:cs typeface="Courier" charset="0"/>
                <a:sym typeface="Courier" charset="0"/>
              </a:rPr>
              <a:t>: nil</a:t>
            </a:r>
          </a:p>
          <a:p>
            <a:pPr eaLnBrk="1" hangingPunct="1"/>
            <a:r>
              <a:rPr lang="en-US" sz="1800" dirty="0" smtClean="0">
                <a:latin typeface="Courier" charset="0"/>
                <a:ea typeface="Courier" charset="0"/>
                <a:cs typeface="Courier" charset="0"/>
                <a:sym typeface="Courier" charset="0"/>
              </a:rPr>
              <a:t>24 &lt;7C&gt; </a:t>
            </a:r>
            <a:r>
              <a:rPr lang="en-US" sz="1800" dirty="0" err="1" smtClean="0">
                <a:latin typeface="Courier" charset="0"/>
                <a:ea typeface="Courier" charset="0"/>
                <a:cs typeface="Courier" charset="0"/>
                <a:sym typeface="Courier" charset="0"/>
              </a:rPr>
              <a:t>returnTop</a:t>
            </a:r>
            <a:endParaRPr lang="en-US" sz="1800" dirty="0">
              <a:latin typeface="Courier" charset="0"/>
              <a:ea typeface="Courier" charset="0"/>
              <a:cs typeface="Courier" charset="0"/>
              <a:sym typeface="Courier" charset="0"/>
            </a:endParaRPr>
          </a:p>
        </p:txBody>
      </p:sp>
      <p:sp>
        <p:nvSpPr>
          <p:cNvPr id="47112" name="Rectangle 9"/>
          <p:cNvSpPr>
            <a:spLocks noChangeArrowheads="1"/>
          </p:cNvSpPr>
          <p:nvPr/>
        </p:nvSpPr>
        <p:spPr bwMode="auto">
          <a:xfrm>
            <a:off x="2819400" y="2590800"/>
            <a:ext cx="3211513" cy="376238"/>
          </a:xfrm>
          <a:prstGeom prst="rect">
            <a:avLst/>
          </a:prstGeom>
          <a:solidFill>
            <a:schemeClr val="accent1"/>
          </a:solid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eaLnBrk="1" hangingPunct="1"/>
            <a:r>
              <a:rPr lang="en-US" sz="1800" dirty="0">
                <a:latin typeface="Courier" charset="0"/>
                <a:ea typeface="Courier" charset="0"/>
                <a:cs typeface="Courier" charset="0"/>
                <a:sym typeface="Courier" charset="0"/>
              </a:rPr>
              <a:t>^ 1&lt;2 </a:t>
            </a:r>
            <a:r>
              <a:rPr lang="en-US" sz="1800" dirty="0" err="1">
                <a:latin typeface="Courier" charset="0"/>
                <a:ea typeface="Courier" charset="0"/>
                <a:cs typeface="Courier" charset="0"/>
                <a:sym typeface="Courier" charset="0"/>
              </a:rPr>
              <a:t>ifTrue</a:t>
            </a:r>
            <a:r>
              <a:rPr lang="en-US" sz="1800" dirty="0">
                <a:latin typeface="Courier" charset="0"/>
                <a:ea typeface="Courier" charset="0"/>
                <a:cs typeface="Courier" charset="0"/>
                <a:sym typeface="Courier" charset="0"/>
              </a:rPr>
              <a:t>: ['true']</a:t>
            </a:r>
          </a:p>
        </p:txBody>
      </p:sp>
      <p:sp>
        <p:nvSpPr>
          <p:cNvPr id="6" name="Date Placeholder 5"/>
          <p:cNvSpPr>
            <a:spLocks noGrp="1"/>
          </p:cNvSpPr>
          <p:nvPr>
            <p:ph type="dt" sz="half" idx="10"/>
          </p:nvPr>
        </p:nvSpPr>
        <p:spPr/>
        <p:txBody>
          <a:bodyPr/>
          <a:lstStyle/>
          <a:p>
            <a:pPr>
              <a:defRPr/>
            </a:pPr>
            <a:r>
              <a:rPr lang="en-US" smtClean="0"/>
              <a:t>© Oscar Nierstrasz</a:t>
            </a:r>
            <a:endParaRPr lang="de-CH"/>
          </a:p>
        </p:txBody>
      </p:sp>
      <p:sp>
        <p:nvSpPr>
          <p:cNvPr id="7" name="Footer Placeholder 6"/>
          <p:cNvSpPr>
            <a:spLocks noGrp="1"/>
          </p:cNvSpPr>
          <p:nvPr>
            <p:ph type="ftr" sz="quarter" idx="11"/>
          </p:nvPr>
        </p:nvSpPr>
        <p:spPr/>
        <p:txBody>
          <a:bodyPr/>
          <a:lstStyle/>
          <a:p>
            <a:pPr>
              <a:defRPr/>
            </a:pPr>
            <a:r>
              <a:rPr lang="en-US" smtClean="0"/>
              <a:t>Bytecodes and Virtual Machines</a:t>
            </a:r>
            <a:endParaRPr lang="de-CH"/>
          </a:p>
        </p:txBody>
      </p:sp>
      <p:sp>
        <p:nvSpPr>
          <p:cNvPr id="8" name="Slide Number Placeholder 7"/>
          <p:cNvSpPr>
            <a:spLocks noGrp="1"/>
          </p:cNvSpPr>
          <p:nvPr>
            <p:ph type="sldNum" sz="quarter" idx="12"/>
          </p:nvPr>
        </p:nvSpPr>
        <p:spPr/>
        <p:txBody>
          <a:bodyPr/>
          <a:lstStyle/>
          <a:p>
            <a:pPr>
              <a:defRPr/>
            </a:pPr>
            <a:fld id="{73E736CB-55C4-8D46-81A8-2C4220C1E5B1}" type="slidenum">
              <a:rPr lang="de-CH" smtClean="0"/>
              <a:pPr>
                <a:defRPr/>
              </a:pPr>
              <a:t>18</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02405"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02406"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dirty="0" err="1" smtClean="0"/>
              <a:t>Bytecode</a:t>
            </a:r>
            <a:r>
              <a:rPr lang="en-US" dirty="0" smtClean="0"/>
              <a:t> </a:t>
            </a:r>
          </a:p>
          <a:p>
            <a:pPr>
              <a:lnSpc>
                <a:spcPct val="90000"/>
              </a:lnSpc>
            </a:pPr>
            <a:r>
              <a:rPr lang="en-US" b="1" dirty="0" smtClean="0"/>
              <a:t>The heap store </a:t>
            </a:r>
            <a:endParaRPr lang="en-US" dirty="0" smtClean="0"/>
          </a:p>
          <a:p>
            <a:pPr>
              <a:lnSpc>
                <a:spcPct val="90000"/>
              </a:lnSpc>
            </a:pPr>
            <a:r>
              <a:rPr lang="en-US" dirty="0" smtClean="0"/>
              <a:t>Interpreter</a:t>
            </a:r>
          </a:p>
          <a:p>
            <a:pPr>
              <a:lnSpc>
                <a:spcPct val="90000"/>
              </a:lnSpc>
            </a:pPr>
            <a:r>
              <a:rPr lang="en-US" dirty="0" smtClean="0"/>
              <a:t>Automatic memory management</a:t>
            </a:r>
          </a:p>
          <a:p>
            <a:pPr>
              <a:lnSpc>
                <a:spcPct val="90000"/>
              </a:lnSpc>
            </a:pPr>
            <a:r>
              <a:rPr lang="en-US" dirty="0" smtClean="0"/>
              <a:t>Threading System</a:t>
            </a:r>
          </a:p>
          <a:p>
            <a:pPr>
              <a:lnSpc>
                <a:spcPct val="90000"/>
              </a:lnSpc>
            </a:pPr>
            <a:r>
              <a:rPr lang="en-US" dirty="0" smtClean="0"/>
              <a:t>Optimizations</a:t>
            </a:r>
          </a:p>
        </p:txBody>
      </p:sp>
      <p:sp>
        <p:nvSpPr>
          <p:cNvPr id="5" name="Date Placeholder 4"/>
          <p:cNvSpPr>
            <a:spLocks noGrp="1"/>
          </p:cNvSpPr>
          <p:nvPr>
            <p:ph type="dt" sz="half" idx="10"/>
          </p:nvPr>
        </p:nvSpPr>
        <p:spPr/>
        <p:txBody>
          <a:bodyPr/>
          <a:lstStyle/>
          <a:p>
            <a:pPr>
              <a:defRPr/>
            </a:pPr>
            <a:r>
              <a:rPr lang="en-US" smtClean="0"/>
              <a:t>© Oscar Nierstrasz</a:t>
            </a:r>
            <a:endParaRPr lang="de-CH"/>
          </a:p>
        </p:txBody>
      </p:sp>
      <p:sp>
        <p:nvSpPr>
          <p:cNvPr id="6" name="Footer Placeholder 5"/>
          <p:cNvSpPr>
            <a:spLocks noGrp="1"/>
          </p:cNvSpPr>
          <p:nvPr>
            <p:ph type="ftr" sz="quarter" idx="11"/>
          </p:nvPr>
        </p:nvSpPr>
        <p:spPr/>
        <p:txBody>
          <a:bodyPr/>
          <a:lstStyle/>
          <a:p>
            <a:pPr>
              <a:defRPr/>
            </a:pPr>
            <a:r>
              <a:rPr lang="en-US" smtClean="0"/>
              <a:t>Bytecodes and Virtual Machines</a:t>
            </a:r>
            <a:endParaRPr lang="de-CH"/>
          </a:p>
        </p:txBody>
      </p:sp>
      <p:sp>
        <p:nvSpPr>
          <p:cNvPr id="7" name="Slide Number Placeholder 6"/>
          <p:cNvSpPr>
            <a:spLocks noGrp="1"/>
          </p:cNvSpPr>
          <p:nvPr>
            <p:ph type="sldNum" sz="quarter" idx="12"/>
          </p:nvPr>
        </p:nvSpPr>
        <p:spPr/>
        <p:txBody>
          <a:bodyPr/>
          <a:lstStyle/>
          <a:p>
            <a:pPr>
              <a:defRPr/>
            </a:pPr>
            <a:fld id="{FE837F5D-53C6-CE4D-BBC0-FB335A45F12B}" type="slidenum">
              <a:rPr lang="de-CH" smtClean="0"/>
              <a:pPr>
                <a:defRPr/>
              </a:pPr>
              <a:t>19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4" name="Picture 9" descr="800px-Zuse_Z1"/>
          <p:cNvPicPr>
            <a:picLocks noChangeAspect="1" noChangeArrowheads="1"/>
          </p:cNvPicPr>
          <p:nvPr/>
        </p:nvPicPr>
        <p:blipFill>
          <a:blip r:embed="rId3"/>
          <a:srcRect/>
          <a:stretch>
            <a:fillRect/>
          </a:stretch>
        </p:blipFill>
        <p:spPr bwMode="auto">
          <a:xfrm>
            <a:off x="1905000" y="2514600"/>
            <a:ext cx="6223000" cy="3670300"/>
          </a:xfrm>
          <a:prstGeom prst="rect">
            <a:avLst/>
          </a:prstGeom>
          <a:noFill/>
          <a:ln w="9525">
            <a:noFill/>
            <a:miter lim="800000"/>
            <a:headEnd/>
            <a:tailEnd/>
          </a:ln>
        </p:spPr>
      </p:pic>
      <p:sp>
        <p:nvSpPr>
          <p:cNvPr id="90115" name="Title 6"/>
          <p:cNvSpPr>
            <a:spLocks noGrp="1"/>
          </p:cNvSpPr>
          <p:nvPr>
            <p:ph type="title"/>
          </p:nvPr>
        </p:nvSpPr>
        <p:spPr/>
        <p:txBody>
          <a:bodyPr/>
          <a:lstStyle/>
          <a:p>
            <a:r>
              <a:rPr lang="en-US" smtClean="0"/>
              <a:t>Birds-eye view</a:t>
            </a:r>
          </a:p>
        </p:txBody>
      </p:sp>
      <p:pic>
        <p:nvPicPr>
          <p:cNvPr id="90118" name="Picture 9" descr="Picture 10.png"/>
          <p:cNvPicPr>
            <a:picLocks noChangeAspect="1"/>
          </p:cNvPicPr>
          <p:nvPr/>
        </p:nvPicPr>
        <p:blipFill>
          <a:blip r:embed="rId4"/>
          <a:srcRect/>
          <a:stretch>
            <a:fillRect/>
          </a:stretch>
        </p:blipFill>
        <p:spPr bwMode="auto">
          <a:xfrm>
            <a:off x="7086600" y="0"/>
            <a:ext cx="2057400" cy="1617663"/>
          </a:xfrm>
          <a:prstGeom prst="rect">
            <a:avLst/>
          </a:prstGeom>
          <a:noFill/>
          <a:ln w="9525">
            <a:noFill/>
            <a:miter lim="800000"/>
            <a:headEnd/>
            <a:tailEnd/>
          </a:ln>
        </p:spPr>
      </p:pic>
      <p:sp>
        <p:nvSpPr>
          <p:cNvPr id="7" name="TextBox 6"/>
          <p:cNvSpPr txBox="1">
            <a:spLocks noChangeArrowheads="1"/>
          </p:cNvSpPr>
          <p:nvPr/>
        </p:nvSpPr>
        <p:spPr bwMode="auto">
          <a:xfrm>
            <a:off x="762000" y="1981200"/>
            <a:ext cx="6781800" cy="1200328"/>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wrap="square">
            <a:prstTxWarp prst="textNoShape">
              <a:avLst/>
            </a:prstTxWarp>
            <a:spAutoFit/>
          </a:bodyPr>
          <a:lstStyle/>
          <a:p>
            <a:pPr>
              <a:defRPr/>
            </a:pPr>
            <a:r>
              <a:rPr lang="en-US" dirty="0">
                <a:solidFill>
                  <a:schemeClr val="accent2"/>
                </a:solidFill>
                <a:ea typeface="ＭＳ Ｐゴシック" charset="-128"/>
                <a:cs typeface="ＭＳ Ｐゴシック" charset="-128"/>
              </a:rPr>
              <a:t>A virtual machine is an abstract computing architecture supporting a programming language in a hardware-independent fashion</a:t>
            </a:r>
          </a:p>
        </p:txBody>
      </p:sp>
      <p:sp>
        <p:nvSpPr>
          <p:cNvPr id="90120" name="Text Box 10"/>
          <p:cNvSpPr txBox="1">
            <a:spLocks noChangeArrowheads="1"/>
          </p:cNvSpPr>
          <p:nvPr/>
        </p:nvSpPr>
        <p:spPr bwMode="auto">
          <a:xfrm>
            <a:off x="1981200" y="6248400"/>
            <a:ext cx="6248400" cy="304800"/>
          </a:xfrm>
          <a:prstGeom prst="rect">
            <a:avLst/>
          </a:prstGeom>
          <a:noFill/>
          <a:ln w="9525">
            <a:noFill/>
            <a:miter lim="800000"/>
            <a:headEnd/>
            <a:tailEnd/>
          </a:ln>
        </p:spPr>
        <p:txBody>
          <a:bodyPr>
            <a:prstTxWarp prst="textNoShape">
              <a:avLst/>
            </a:prstTxWarp>
            <a:spAutoFit/>
          </a:bodyPr>
          <a:lstStyle/>
          <a:p>
            <a:pPr algn="r"/>
            <a:r>
              <a:rPr lang="en-US" sz="1400"/>
              <a:t>Z1, 1938</a:t>
            </a:r>
          </a:p>
        </p:txBody>
      </p:sp>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5178110E-44FF-5A43-97C9-AD0597618B20}" type="slidenum">
              <a:rPr lang="de-CH" smtClean="0"/>
              <a:pPr>
                <a:defRPr/>
              </a:pPr>
              <a:t>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11"/>
          <p:cNvPicPr>
            <a:picLocks noChangeAspect="1" noChangeArrowheads="1"/>
          </p:cNvPicPr>
          <p:nvPr/>
        </p:nvPicPr>
        <p:blipFill>
          <a:blip r:embed="rId3"/>
          <a:srcRect/>
          <a:stretch>
            <a:fillRect/>
          </a:stretch>
        </p:blipFill>
        <p:spPr bwMode="auto">
          <a:xfrm>
            <a:off x="2438400" y="1752600"/>
            <a:ext cx="6438900" cy="4114800"/>
          </a:xfrm>
          <a:prstGeom prst="rect">
            <a:avLst/>
          </a:prstGeom>
          <a:noFill/>
          <a:ln w="9525">
            <a:noFill/>
            <a:miter lim="800000"/>
            <a:headEnd/>
            <a:tailEnd/>
          </a:ln>
        </p:spPr>
      </p:pic>
      <p:sp>
        <p:nvSpPr>
          <p:cNvPr id="104453" name="Rectangle 2"/>
          <p:cNvSpPr>
            <a:spLocks noGrp="1" noChangeArrowheads="1"/>
          </p:cNvSpPr>
          <p:nvPr>
            <p:ph type="title" idx="4294967295"/>
          </p:nvPr>
        </p:nvSpPr>
        <p:spPr/>
        <p:txBody>
          <a:bodyPr/>
          <a:lstStyle/>
          <a:p>
            <a:pPr eaLnBrk="1" hangingPunct="1"/>
            <a:r>
              <a:rPr lang="en-US"/>
              <a:t>Object Memory Layout</a:t>
            </a:r>
          </a:p>
        </p:txBody>
      </p:sp>
      <p:sp>
        <p:nvSpPr>
          <p:cNvPr id="104454" name="Rectangle 3"/>
          <p:cNvSpPr>
            <a:spLocks noGrp="1" noChangeArrowheads="1"/>
          </p:cNvSpPr>
          <p:nvPr>
            <p:ph type="body" idx="4294967295"/>
          </p:nvPr>
        </p:nvSpPr>
        <p:spPr>
          <a:xfrm>
            <a:off x="533400" y="1676400"/>
            <a:ext cx="8070850" cy="4498975"/>
          </a:xfrm>
        </p:spPr>
        <p:txBody>
          <a:bodyPr/>
          <a:lstStyle/>
          <a:p>
            <a:pPr eaLnBrk="1" hangingPunct="1">
              <a:buFont typeface="Helvetica CE" charset="0"/>
              <a:buNone/>
            </a:pPr>
            <a:r>
              <a:rPr lang="en-US"/>
              <a:t>32-bit direct-pointer scheme</a:t>
            </a:r>
          </a:p>
          <a:p>
            <a:pPr eaLnBrk="1" hangingPunct="1">
              <a:buFont typeface="Helvetica CE" charset="0"/>
              <a:buNone/>
            </a:pPr>
            <a:endParaRPr lang="en-US"/>
          </a:p>
          <a:p>
            <a:pPr eaLnBrk="1" hangingPunct="1">
              <a:buFont typeface="Helvetica CE" charset="0"/>
              <a:buNone/>
            </a:pPr>
            <a:endParaRPr lang="en-US"/>
          </a:p>
          <a:p>
            <a:pPr eaLnBrk="1" hangingPunct="1">
              <a:buFont typeface="Helvetica CE" charset="0"/>
              <a:buNone/>
            </a:pPr>
            <a:endParaRPr lang="en-US"/>
          </a:p>
          <a:p>
            <a:pPr eaLnBrk="1" hangingPunct="1">
              <a:buFont typeface="Helvetica CE" charset="0"/>
              <a:buNone/>
            </a:pPr>
            <a:endParaRPr lang="en-US"/>
          </a:p>
          <a:p>
            <a:pPr eaLnBrk="1" hangingPunct="1">
              <a:buFont typeface="Helvetica CE" charset="0"/>
              <a:buNone/>
            </a:pPr>
            <a:endParaRPr lang="en-US"/>
          </a:p>
          <a:p>
            <a:pPr eaLnBrk="1" hangingPunct="1"/>
            <a:endParaRPr lang="en-US"/>
          </a:p>
          <a:p>
            <a:pPr eaLnBrk="1" hangingPunct="1">
              <a:buFont typeface="Helvetica CE" charset="0"/>
              <a:buNone/>
            </a:pPr>
            <a:endParaRPr lang="en-US" sz="1700"/>
          </a:p>
          <a:p>
            <a:pPr eaLnBrk="1" hangingPunct="1">
              <a:buFont typeface="Helvetica CE" charset="0"/>
              <a:buNone/>
            </a:pPr>
            <a:r>
              <a:rPr lang="en-US" sz="1700"/>
              <a:t>Reality is more complex:</a:t>
            </a:r>
            <a:br>
              <a:rPr lang="en-US" sz="1700"/>
            </a:br>
            <a:r>
              <a:rPr lang="en-US" sz="1700"/>
              <a:t>– 1-word header for instances of compact classes</a:t>
            </a:r>
            <a:br>
              <a:rPr lang="en-US" sz="1700"/>
            </a:br>
            <a:r>
              <a:rPr lang="en-US" sz="1700"/>
              <a:t>– 2-word header for normal objects</a:t>
            </a:r>
            <a:br>
              <a:rPr lang="en-US" sz="1700"/>
            </a:br>
            <a:r>
              <a:rPr lang="en-US" sz="1700"/>
              <a:t>– 3-word header for large objects</a:t>
            </a:r>
            <a:endParaRPr lang="en-US"/>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500" name="Rectangle 2"/>
          <p:cNvSpPr>
            <a:spLocks noGrp="1" noChangeArrowheads="1"/>
          </p:cNvSpPr>
          <p:nvPr>
            <p:ph type="title" idx="4294967295"/>
          </p:nvPr>
        </p:nvSpPr>
        <p:spPr/>
        <p:txBody>
          <a:bodyPr/>
          <a:lstStyle/>
          <a:p>
            <a:pPr eaLnBrk="1" hangingPunct="1"/>
            <a:r>
              <a:rPr lang="en-US"/>
              <a:t>Different Object Formats</a:t>
            </a:r>
          </a:p>
        </p:txBody>
      </p:sp>
      <p:sp>
        <p:nvSpPr>
          <p:cNvPr id="106501" name="Rectangle 3"/>
          <p:cNvSpPr>
            <a:spLocks noGrp="1" noChangeArrowheads="1"/>
          </p:cNvSpPr>
          <p:nvPr>
            <p:ph type="body" idx="4294967295"/>
          </p:nvPr>
        </p:nvSpPr>
        <p:spPr/>
        <p:txBody>
          <a:bodyPr/>
          <a:lstStyle/>
          <a:p>
            <a:pPr>
              <a:lnSpc>
                <a:spcPct val="85000"/>
              </a:lnSpc>
            </a:pPr>
            <a:r>
              <a:rPr lang="en-US" dirty="0"/>
              <a:t>fixed pointer fields</a:t>
            </a:r>
          </a:p>
          <a:p>
            <a:pPr>
              <a:lnSpc>
                <a:spcPct val="85000"/>
              </a:lnSpc>
            </a:pPr>
            <a:r>
              <a:rPr lang="en-US" dirty="0" err="1"/>
              <a:t>indexable</a:t>
            </a:r>
            <a:r>
              <a:rPr lang="en-US" dirty="0"/>
              <a:t> types:</a:t>
            </a:r>
            <a:br>
              <a:rPr lang="en-US" dirty="0"/>
            </a:br>
            <a:r>
              <a:rPr lang="en-US" dirty="0"/>
              <a:t>– </a:t>
            </a:r>
            <a:r>
              <a:rPr lang="en-US" dirty="0" err="1"/>
              <a:t>indexable</a:t>
            </a:r>
            <a:r>
              <a:rPr lang="en-US" dirty="0"/>
              <a:t> pointer fields (e.g., Array)</a:t>
            </a:r>
            <a:br>
              <a:rPr lang="en-US" dirty="0"/>
            </a:br>
            <a:r>
              <a:rPr lang="en-US" dirty="0"/>
              <a:t>– </a:t>
            </a:r>
            <a:r>
              <a:rPr lang="en-US" dirty="0" err="1"/>
              <a:t>indexable</a:t>
            </a:r>
            <a:r>
              <a:rPr lang="en-US" dirty="0"/>
              <a:t> weak pointer fields (e.g., </a:t>
            </a:r>
            <a:r>
              <a:rPr lang="en-US" dirty="0" err="1"/>
              <a:t>WeakArray</a:t>
            </a:r>
            <a:r>
              <a:rPr lang="en-US" dirty="0"/>
              <a:t>) </a:t>
            </a:r>
            <a:br>
              <a:rPr lang="en-US" dirty="0"/>
            </a:br>
            <a:r>
              <a:rPr lang="en-US" dirty="0"/>
              <a:t>– </a:t>
            </a:r>
            <a:r>
              <a:rPr lang="en-US" dirty="0" err="1"/>
              <a:t>indexable</a:t>
            </a:r>
            <a:r>
              <a:rPr lang="en-US" dirty="0"/>
              <a:t> word fields (e.g., Bitmap) </a:t>
            </a:r>
            <a:br>
              <a:rPr lang="en-US" dirty="0"/>
            </a:br>
            <a:r>
              <a:rPr lang="en-US" dirty="0"/>
              <a:t>– </a:t>
            </a:r>
            <a:r>
              <a:rPr lang="en-US" dirty="0" err="1"/>
              <a:t>indexable</a:t>
            </a:r>
            <a:r>
              <a:rPr lang="en-US" dirty="0"/>
              <a:t> byte fields (e.g., </a:t>
            </a:r>
            <a:r>
              <a:rPr lang="en-US" dirty="0" err="1"/>
              <a:t>ByteString</a:t>
            </a:r>
            <a:r>
              <a:rPr lang="en-US" dirty="0"/>
              <a:t>)</a:t>
            </a:r>
          </a:p>
          <a:p>
            <a:pPr>
              <a:lnSpc>
                <a:spcPct val="85000"/>
              </a:lnSpc>
            </a:pPr>
            <a:endParaRPr lang="en-US" dirty="0"/>
          </a:p>
          <a:p>
            <a:pPr defTabSz="1168400">
              <a:lnSpc>
                <a:spcPct val="85000"/>
              </a:lnSpc>
              <a:buFont typeface="Helvetica CE" charset="0"/>
              <a:buNone/>
            </a:pPr>
            <a:r>
              <a:rPr lang="en-US" sz="1800" dirty="0"/>
              <a:t>Object format (4bit)</a:t>
            </a:r>
            <a:br>
              <a:rPr lang="en-US" sz="1800" dirty="0"/>
            </a:br>
            <a:r>
              <a:rPr lang="en-US" sz="1800" dirty="0" smtClean="0"/>
              <a:t>0	no </a:t>
            </a:r>
            <a:r>
              <a:rPr lang="en-US" sz="1800" dirty="0"/>
              <a:t>fields</a:t>
            </a:r>
            <a:br>
              <a:rPr lang="en-US" sz="1800" dirty="0"/>
            </a:br>
            <a:r>
              <a:rPr lang="en-US" sz="1800" dirty="0" smtClean="0"/>
              <a:t>1	fixed </a:t>
            </a:r>
            <a:r>
              <a:rPr lang="en-US" sz="1800" dirty="0"/>
              <a:t>fields only</a:t>
            </a:r>
            <a:br>
              <a:rPr lang="en-US" sz="1800" dirty="0"/>
            </a:br>
            <a:r>
              <a:rPr lang="en-US" sz="1800" dirty="0" smtClean="0"/>
              <a:t>2	</a:t>
            </a:r>
            <a:r>
              <a:rPr lang="en-US" sz="1800" dirty="0" err="1" smtClean="0"/>
              <a:t>indexable</a:t>
            </a:r>
            <a:r>
              <a:rPr lang="en-US" sz="1800" dirty="0" smtClean="0"/>
              <a:t> </a:t>
            </a:r>
            <a:r>
              <a:rPr lang="en-US" sz="1800" dirty="0"/>
              <a:t>pointer fields only</a:t>
            </a:r>
            <a:br>
              <a:rPr lang="en-US" sz="1800" dirty="0"/>
            </a:br>
            <a:r>
              <a:rPr lang="en-US" sz="1800" dirty="0" smtClean="0"/>
              <a:t>3	both </a:t>
            </a:r>
            <a:r>
              <a:rPr lang="en-US" sz="1800" dirty="0"/>
              <a:t>fixed and </a:t>
            </a:r>
            <a:r>
              <a:rPr lang="en-US" sz="1800" dirty="0" err="1"/>
              <a:t>indexable</a:t>
            </a:r>
            <a:r>
              <a:rPr lang="en-US" sz="1800" dirty="0"/>
              <a:t> pointer fields</a:t>
            </a:r>
            <a:br>
              <a:rPr lang="en-US" sz="1800" dirty="0"/>
            </a:br>
            <a:r>
              <a:rPr lang="en-US" sz="1800" dirty="0" smtClean="0"/>
              <a:t>4	both </a:t>
            </a:r>
            <a:r>
              <a:rPr lang="en-US" sz="1800" dirty="0"/>
              <a:t>fixed and </a:t>
            </a:r>
            <a:r>
              <a:rPr lang="en-US" sz="1800" dirty="0" err="1"/>
              <a:t>indexable</a:t>
            </a:r>
            <a:r>
              <a:rPr lang="en-US" sz="1800" dirty="0"/>
              <a:t> weak fields</a:t>
            </a:r>
            <a:br>
              <a:rPr lang="en-US" sz="1800" dirty="0"/>
            </a:br>
            <a:r>
              <a:rPr lang="en-US" sz="1800" dirty="0" smtClean="0"/>
              <a:t>6	</a:t>
            </a:r>
            <a:r>
              <a:rPr lang="en-US" sz="1800" dirty="0" err="1" smtClean="0"/>
              <a:t>indexable</a:t>
            </a:r>
            <a:r>
              <a:rPr lang="en-US" sz="1800" dirty="0" smtClean="0"/>
              <a:t> </a:t>
            </a:r>
            <a:r>
              <a:rPr lang="en-US" sz="1800" dirty="0"/>
              <a:t>word fields only</a:t>
            </a:r>
            <a:br>
              <a:rPr lang="en-US" sz="1800" dirty="0"/>
            </a:br>
            <a:r>
              <a:rPr lang="en-US" sz="1800" dirty="0"/>
              <a:t>8-</a:t>
            </a:r>
            <a:r>
              <a:rPr lang="en-US" sz="1800" dirty="0" smtClean="0"/>
              <a:t>11	</a:t>
            </a:r>
            <a:r>
              <a:rPr lang="en-US" sz="1800" dirty="0" err="1" smtClean="0"/>
              <a:t>indexable</a:t>
            </a:r>
            <a:r>
              <a:rPr lang="en-US" sz="1800" dirty="0" smtClean="0"/>
              <a:t> </a:t>
            </a:r>
            <a:r>
              <a:rPr lang="en-US" sz="1800" dirty="0"/>
              <a:t>byte fields only</a:t>
            </a:r>
            <a:br>
              <a:rPr lang="en-US" sz="1800" dirty="0"/>
            </a:br>
            <a:r>
              <a:rPr lang="en-US" sz="1800" dirty="0"/>
              <a:t>12-</a:t>
            </a:r>
            <a:r>
              <a:rPr lang="en-US" sz="1800" dirty="0" smtClean="0"/>
              <a:t>15	.</a:t>
            </a:r>
            <a:r>
              <a:rPr lang="en-US" sz="1800" dirty="0"/>
              <a:t>..</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21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7" name="Rectangle 7"/>
          <p:cNvSpPr>
            <a:spLocks noChangeArrowheads="1"/>
          </p:cNvSpPr>
          <p:nvPr/>
        </p:nvSpPr>
        <p:spPr bwMode="auto">
          <a:xfrm>
            <a:off x="228600" y="1676400"/>
            <a:ext cx="4705350" cy="1457325"/>
          </a:xfrm>
          <a:prstGeom prst="rect">
            <a:avLst/>
          </a:prstGeom>
          <a:solidFill>
            <a:srgbClr val="F5F399"/>
          </a:solidFill>
          <a:ln w="9525">
            <a:solidFill>
              <a:schemeClr val="bg1">
                <a:lumMod val="85000"/>
              </a:schemeClr>
            </a:solid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defTabSz="381000">
              <a:lnSpc>
                <a:spcPct val="95000"/>
              </a:lnSpc>
              <a:spcBef>
                <a:spcPct val="20000"/>
              </a:spcBef>
              <a:buClr>
                <a:schemeClr val="hlink"/>
              </a:buClr>
              <a:buSzPct val="85000"/>
              <a:buFont typeface="Helvetica CE" charset="0"/>
              <a:buNone/>
            </a:pPr>
            <a:r>
              <a:rPr lang="en-US" sz="1600" dirty="0">
                <a:solidFill>
                  <a:srgbClr val="0A017F"/>
                </a:solidFill>
                <a:latin typeface="Courier" charset="0"/>
                <a:ea typeface="ＭＳ Ｐゴシック" charset="-128"/>
                <a:cs typeface="ＭＳ Ｐゴシック" charset="-128"/>
              </a:rPr>
              <a:t>“Answer the first object on the heap”</a:t>
            </a:r>
          </a:p>
          <a:p>
            <a:pPr defTabSz="381000">
              <a:lnSpc>
                <a:spcPct val="95000"/>
              </a:lnSpc>
              <a:spcBef>
                <a:spcPct val="20000"/>
              </a:spcBef>
              <a:buClr>
                <a:schemeClr val="hlink"/>
              </a:buClr>
              <a:buSzPct val="85000"/>
              <a:buFont typeface="Helvetica CE" charset="0"/>
              <a:buNone/>
            </a:pPr>
            <a:r>
              <a:rPr lang="en-US" sz="1600" dirty="0" err="1">
                <a:solidFill>
                  <a:schemeClr val="accent2"/>
                </a:solidFill>
                <a:latin typeface="Courier" charset="0"/>
                <a:ea typeface="ＭＳ Ｐゴシック" charset="-128"/>
                <a:cs typeface="ＭＳ Ｐゴシック" charset="-128"/>
              </a:rPr>
              <a:t>anObject</a:t>
            </a:r>
            <a:r>
              <a:rPr lang="en-US" sz="1600" dirty="0">
                <a:solidFill>
                  <a:schemeClr val="accent2"/>
                </a:solidFill>
                <a:latin typeface="Courier" charset="0"/>
                <a:ea typeface="ＭＳ Ｐゴシック" charset="-128"/>
                <a:cs typeface="ＭＳ Ｐゴシック" charset="-128"/>
              </a:rPr>
              <a:t> </a:t>
            </a:r>
            <a:r>
              <a:rPr lang="en-US" sz="1600" dirty="0" err="1">
                <a:solidFill>
                  <a:schemeClr val="accent2"/>
                </a:solidFill>
                <a:latin typeface="Courier" charset="0"/>
                <a:ea typeface="ＭＳ Ｐゴシック" charset="-128"/>
                <a:cs typeface="ＭＳ Ｐゴシック" charset="-128"/>
              </a:rPr>
              <a:t>someObject</a:t>
            </a:r>
            <a:endParaRPr lang="en-US" sz="1600" dirty="0">
              <a:solidFill>
                <a:schemeClr val="accent2"/>
              </a:solidFill>
              <a:latin typeface="Courier" charset="0"/>
              <a:ea typeface="ＭＳ Ｐゴシック" charset="-128"/>
              <a:cs typeface="ＭＳ Ｐゴシック" charset="-128"/>
            </a:endParaRPr>
          </a:p>
          <a:p>
            <a:pPr defTabSz="381000">
              <a:lnSpc>
                <a:spcPct val="95000"/>
              </a:lnSpc>
              <a:spcBef>
                <a:spcPct val="20000"/>
              </a:spcBef>
              <a:buClr>
                <a:schemeClr val="hlink"/>
              </a:buClr>
              <a:buSzPct val="85000"/>
              <a:buFont typeface="Helvetica CE" charset="0"/>
              <a:buNone/>
            </a:pPr>
            <a:endParaRPr lang="en-US" sz="1600" dirty="0">
              <a:solidFill>
                <a:schemeClr val="accent2"/>
              </a:solidFill>
              <a:latin typeface="Courier" charset="0"/>
              <a:ea typeface="ＭＳ Ｐゴシック" charset="-128"/>
              <a:cs typeface="ＭＳ Ｐゴシック" charset="-128"/>
            </a:endParaRPr>
          </a:p>
          <a:p>
            <a:pPr defTabSz="381000">
              <a:lnSpc>
                <a:spcPct val="95000"/>
              </a:lnSpc>
              <a:spcBef>
                <a:spcPct val="20000"/>
              </a:spcBef>
              <a:buClr>
                <a:schemeClr val="hlink"/>
              </a:buClr>
              <a:buSzPct val="85000"/>
              <a:buFont typeface="Helvetica CE" charset="0"/>
              <a:buNone/>
            </a:pPr>
            <a:r>
              <a:rPr lang="en-US" sz="1600" dirty="0">
                <a:solidFill>
                  <a:srgbClr val="0A017F"/>
                </a:solidFill>
                <a:latin typeface="Courier" charset="0"/>
                <a:ea typeface="ＭＳ Ｐゴシック" charset="-128"/>
                <a:cs typeface="ＭＳ Ｐゴシック" charset="-128"/>
              </a:rPr>
              <a:t>“Answer the next object on the heap”</a:t>
            </a:r>
          </a:p>
          <a:p>
            <a:pPr defTabSz="381000">
              <a:lnSpc>
                <a:spcPct val="95000"/>
              </a:lnSpc>
              <a:spcBef>
                <a:spcPct val="20000"/>
              </a:spcBef>
              <a:buClr>
                <a:schemeClr val="hlink"/>
              </a:buClr>
              <a:buSzPct val="85000"/>
              <a:buFont typeface="Helvetica CE" charset="0"/>
              <a:buNone/>
            </a:pPr>
            <a:r>
              <a:rPr lang="en-US" sz="1600" dirty="0" err="1">
                <a:solidFill>
                  <a:schemeClr val="accent2"/>
                </a:solidFill>
                <a:latin typeface="Courier" charset="0"/>
                <a:ea typeface="ＭＳ Ｐゴシック" charset="-128"/>
                <a:cs typeface="ＭＳ Ｐゴシック" charset="-128"/>
              </a:rPr>
              <a:t>anObject</a:t>
            </a:r>
            <a:r>
              <a:rPr lang="en-US" sz="1600" dirty="0">
                <a:solidFill>
                  <a:schemeClr val="accent2"/>
                </a:solidFill>
                <a:latin typeface="Courier" charset="0"/>
                <a:ea typeface="ＭＳ Ｐゴシック" charset="-128"/>
                <a:cs typeface="ＭＳ Ｐゴシック" charset="-128"/>
              </a:rPr>
              <a:t> </a:t>
            </a:r>
            <a:r>
              <a:rPr lang="en-US" sz="1600" dirty="0" err="1">
                <a:solidFill>
                  <a:schemeClr val="accent2"/>
                </a:solidFill>
                <a:latin typeface="Courier" charset="0"/>
                <a:ea typeface="ＭＳ Ｐゴシック" charset="-128"/>
                <a:cs typeface="ＭＳ Ｐゴシック" charset="-128"/>
              </a:rPr>
              <a:t>nextObject</a:t>
            </a:r>
            <a:endParaRPr lang="en-US" sz="1600" dirty="0">
              <a:solidFill>
                <a:schemeClr val="accent2"/>
              </a:solidFill>
              <a:latin typeface="Courier" charset="0"/>
              <a:ea typeface="ＭＳ Ｐゴシック" charset="-128"/>
              <a:cs typeface="ＭＳ Ｐゴシック" charset="-128"/>
            </a:endParaRPr>
          </a:p>
        </p:txBody>
      </p:sp>
      <p:sp>
        <p:nvSpPr>
          <p:cNvPr id="108548" name="Text Box 1030"/>
          <p:cNvSpPr txBox="1">
            <a:spLocks noChangeArrowheads="1"/>
          </p:cNvSpPr>
          <p:nvPr/>
        </p:nvSpPr>
        <p:spPr bwMode="auto">
          <a:xfrm>
            <a:off x="5486400" y="1905000"/>
            <a:ext cx="2514600" cy="822325"/>
          </a:xfrm>
          <a:prstGeom prst="rect">
            <a:avLst/>
          </a:prstGeom>
          <a:noFill/>
          <a:ln w="9525">
            <a:noFill/>
            <a:miter lim="800000"/>
            <a:headEnd/>
            <a:tailEnd/>
          </a:ln>
        </p:spPr>
        <p:txBody>
          <a:bodyPr>
            <a:prstTxWarp prst="textNoShape">
              <a:avLst/>
            </a:prstTxWarp>
            <a:spAutoFit/>
          </a:bodyPr>
          <a:lstStyle/>
          <a:p>
            <a:r>
              <a:rPr lang="en-US" dirty="0"/>
              <a:t>Excludes small integers!</a:t>
            </a:r>
          </a:p>
        </p:txBody>
      </p:sp>
      <p:sp>
        <p:nvSpPr>
          <p:cNvPr id="108549" name="Rectangle 1031"/>
          <p:cNvSpPr>
            <a:spLocks noGrp="1" noChangeArrowheads="1"/>
          </p:cNvSpPr>
          <p:nvPr>
            <p:ph type="title" idx="4294967295"/>
          </p:nvPr>
        </p:nvSpPr>
        <p:spPr>
          <a:xfrm>
            <a:off x="533400" y="609600"/>
            <a:ext cx="8070850" cy="817563"/>
          </a:xfrm>
        </p:spPr>
        <p:txBody>
          <a:bodyPr/>
          <a:lstStyle/>
          <a:p>
            <a:r>
              <a:rPr lang="en-US"/>
              <a:t>Iterating Over All Objects in Memory</a:t>
            </a:r>
          </a:p>
        </p:txBody>
      </p:sp>
      <p:sp>
        <p:nvSpPr>
          <p:cNvPr id="8" name="Date Placeholder 7"/>
          <p:cNvSpPr>
            <a:spLocks noGrp="1"/>
          </p:cNvSpPr>
          <p:nvPr>
            <p:ph type="dt" sz="half" idx="10"/>
          </p:nvPr>
        </p:nvSpPr>
        <p:spPr/>
        <p:txBody>
          <a:bodyPr/>
          <a:lstStyle/>
          <a:p>
            <a:pPr>
              <a:defRPr/>
            </a:pPr>
            <a:r>
              <a:rPr lang="en-US" dirty="0" smtClean="0"/>
              <a:t>© Oscar </a:t>
            </a:r>
            <a:r>
              <a:rPr lang="en-US" dirty="0" err="1" smtClean="0"/>
              <a:t>Nierstrasz</a:t>
            </a:r>
            <a:endParaRPr lang="de-CH" dirty="0"/>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22</a:t>
            </a:fld>
            <a:endParaRPr lang="de-CH" sz="1400">
              <a:solidFill>
                <a:srgbClr val="7E7E7E"/>
              </a:solidFill>
              <a:latin typeface="Times" charset="0"/>
            </a:endParaRPr>
          </a:p>
        </p:txBody>
      </p:sp>
      <p:sp>
        <p:nvSpPr>
          <p:cNvPr id="13" name="Rectangle 7"/>
          <p:cNvSpPr>
            <a:spLocks noChangeArrowheads="1"/>
          </p:cNvSpPr>
          <p:nvPr/>
        </p:nvSpPr>
        <p:spPr bwMode="auto">
          <a:xfrm>
            <a:off x="1295400" y="5105400"/>
            <a:ext cx="4863631" cy="1323439"/>
          </a:xfrm>
          <a:prstGeom prst="rect">
            <a:avLst/>
          </a:prstGeom>
          <a:solidFill>
            <a:srgbClr val="F5F399"/>
          </a:solidFill>
          <a:ln w="9525">
            <a:solidFill>
              <a:schemeClr val="bg1">
                <a:lumMod val="85000"/>
              </a:schemeClr>
            </a:solid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defTabSz="361950"/>
            <a:r>
              <a:rPr lang="en-US" sz="1600" dirty="0" smtClean="0">
                <a:solidFill>
                  <a:schemeClr val="accent2"/>
                </a:solidFill>
                <a:latin typeface="Courier"/>
                <a:cs typeface="Courier"/>
              </a:rPr>
              <a:t>|count|</a:t>
            </a:r>
          </a:p>
          <a:p>
            <a:pPr defTabSz="361950"/>
            <a:r>
              <a:rPr lang="en-US" sz="1600" dirty="0" smtClean="0">
                <a:solidFill>
                  <a:schemeClr val="accent2"/>
                </a:solidFill>
                <a:latin typeface="Courier"/>
                <a:cs typeface="Courier"/>
              </a:rPr>
              <a:t>count := 0.</a:t>
            </a:r>
          </a:p>
          <a:p>
            <a:pPr defTabSz="361950"/>
            <a:r>
              <a:rPr lang="en-US" sz="1600" dirty="0" err="1" smtClean="0">
                <a:solidFill>
                  <a:schemeClr val="accent2"/>
                </a:solidFill>
                <a:latin typeface="Courier"/>
                <a:cs typeface="Courier"/>
              </a:rPr>
              <a:t>SystemNavigation</a:t>
            </a:r>
            <a:r>
              <a:rPr lang="en-US" sz="1600" dirty="0" smtClean="0">
                <a:solidFill>
                  <a:schemeClr val="accent2"/>
                </a:solidFill>
                <a:latin typeface="Courier"/>
                <a:cs typeface="Courier"/>
              </a:rPr>
              <a:t> default </a:t>
            </a:r>
            <a:r>
              <a:rPr lang="en-US" sz="1600" dirty="0" err="1" smtClean="0">
                <a:solidFill>
                  <a:schemeClr val="accent2"/>
                </a:solidFill>
                <a:latin typeface="Courier"/>
                <a:cs typeface="Courier"/>
              </a:rPr>
              <a:t>allObjectsDo</a:t>
            </a:r>
            <a:r>
              <a:rPr lang="en-US" sz="1600" dirty="0" smtClean="0">
                <a:solidFill>
                  <a:schemeClr val="accent2"/>
                </a:solidFill>
                <a:latin typeface="Courier"/>
                <a:cs typeface="Courier"/>
              </a:rPr>
              <a:t>:</a:t>
            </a:r>
          </a:p>
          <a:p>
            <a:pPr defTabSz="361950"/>
            <a:r>
              <a:rPr lang="en-US" sz="1600" dirty="0" smtClean="0">
                <a:solidFill>
                  <a:schemeClr val="accent2"/>
                </a:solidFill>
                <a:latin typeface="Courier"/>
                <a:cs typeface="Courier"/>
              </a:rPr>
              <a:t>	[:</a:t>
            </a:r>
            <a:r>
              <a:rPr lang="en-US" sz="1600" dirty="0" err="1" smtClean="0">
                <a:solidFill>
                  <a:schemeClr val="accent2"/>
                </a:solidFill>
                <a:latin typeface="Courier"/>
                <a:cs typeface="Courier"/>
              </a:rPr>
              <a:t>anObject</a:t>
            </a:r>
            <a:r>
              <a:rPr lang="en-US" sz="1600" dirty="0" smtClean="0">
                <a:solidFill>
                  <a:schemeClr val="accent2"/>
                </a:solidFill>
                <a:latin typeface="Courier"/>
                <a:cs typeface="Courier"/>
              </a:rPr>
              <a:t> | count := count + 1].</a:t>
            </a:r>
          </a:p>
          <a:p>
            <a:pPr defTabSz="361950"/>
            <a:r>
              <a:rPr lang="en-US" sz="1600" dirty="0" smtClean="0">
                <a:solidFill>
                  <a:schemeClr val="accent2"/>
                </a:solidFill>
                <a:latin typeface="Courier"/>
                <a:cs typeface="Courier"/>
              </a:rPr>
              <a:t>Count</a:t>
            </a:r>
          </a:p>
        </p:txBody>
      </p:sp>
      <p:sp>
        <p:nvSpPr>
          <p:cNvPr id="12" name="Rectangle 7"/>
          <p:cNvSpPr>
            <a:spLocks noChangeArrowheads="1"/>
          </p:cNvSpPr>
          <p:nvPr/>
        </p:nvSpPr>
        <p:spPr bwMode="auto">
          <a:xfrm>
            <a:off x="6553200" y="6248400"/>
            <a:ext cx="939355" cy="328295"/>
          </a:xfrm>
          <a:prstGeom prst="rect">
            <a:avLst/>
          </a:prstGeom>
          <a:solidFill>
            <a:srgbClr val="F5F399"/>
          </a:solidFill>
          <a:ln w="9525">
            <a:solidFill>
              <a:schemeClr val="bg1">
                <a:lumMod val="85000"/>
              </a:schemeClr>
            </a:solid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defTabSz="381000">
              <a:lnSpc>
                <a:spcPct val="95000"/>
              </a:lnSpc>
              <a:spcBef>
                <a:spcPct val="20000"/>
              </a:spcBef>
              <a:buClr>
                <a:schemeClr val="hlink"/>
              </a:buClr>
              <a:buSzPct val="85000"/>
              <a:buFont typeface="Helvetica CE" charset="0"/>
              <a:buNone/>
            </a:pPr>
            <a:r>
              <a:rPr lang="en-US" sz="1600" i="1" dirty="0" smtClean="0">
                <a:latin typeface="Courier"/>
                <a:cs typeface="Courier"/>
              </a:rPr>
              <a:t>529468</a:t>
            </a:r>
            <a:endParaRPr lang="en-US" sz="1600" dirty="0">
              <a:solidFill>
                <a:schemeClr val="accent2"/>
              </a:solidFill>
              <a:latin typeface="Courier" charset="0"/>
              <a:ea typeface="ＭＳ Ｐゴシック" charset="-128"/>
              <a:cs typeface="ＭＳ Ｐゴシック" charset="-128"/>
            </a:endParaRPr>
          </a:p>
        </p:txBody>
      </p:sp>
      <p:sp>
        <p:nvSpPr>
          <p:cNvPr id="108546" name="Rectangle 7"/>
          <p:cNvSpPr>
            <a:spLocks noChangeArrowheads="1"/>
          </p:cNvSpPr>
          <p:nvPr/>
        </p:nvSpPr>
        <p:spPr bwMode="auto">
          <a:xfrm>
            <a:off x="3124200" y="2971800"/>
            <a:ext cx="5102225" cy="181292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defTabSz="381000"/>
            <a:r>
              <a:rPr lang="en-US" sz="1600" dirty="0" err="1">
                <a:latin typeface="Courier" charset="0"/>
                <a:ea typeface="ＭＳ Ｐゴシック" charset="-128"/>
                <a:cs typeface="ＭＳ Ｐゴシック" charset="-128"/>
              </a:rPr>
              <a:t>SystemNavigation</a:t>
            </a:r>
            <a:r>
              <a:rPr lang="en-US" sz="1600" dirty="0">
                <a:latin typeface="Courier" charset="0"/>
                <a:ea typeface="ＭＳ Ｐゴシック" charset="-128"/>
                <a:cs typeface="ＭＳ Ｐゴシック" charset="-128"/>
              </a:rPr>
              <a:t>&gt;&gt;</a:t>
            </a:r>
            <a:r>
              <a:rPr lang="en-US" sz="1600" dirty="0" err="1">
                <a:latin typeface="Courier" charset="0"/>
                <a:ea typeface="ＭＳ Ｐゴシック" charset="-128"/>
                <a:cs typeface="ＭＳ Ｐゴシック" charset="-128"/>
              </a:rPr>
              <a:t>allObjectsDo</a:t>
            </a:r>
            <a:r>
              <a:rPr lang="en-US" sz="1600" dirty="0">
                <a:latin typeface="Courier" charset="0"/>
                <a:ea typeface="ＭＳ Ｐゴシック" charset="-128"/>
                <a:cs typeface="ＭＳ Ｐゴシック" charset="-128"/>
              </a:rPr>
              <a:t>: </a:t>
            </a:r>
            <a:r>
              <a:rPr lang="en-US" sz="1600" dirty="0" err="1">
                <a:latin typeface="Courier" charset="0"/>
                <a:ea typeface="ＭＳ Ｐゴシック" charset="-128"/>
                <a:cs typeface="ＭＳ Ｐゴシック" charset="-128"/>
              </a:rPr>
              <a:t>aBlock</a:t>
            </a:r>
            <a:r>
              <a:rPr lang="en-US" sz="1600" dirty="0">
                <a:latin typeface="Courier" charset="0"/>
                <a:ea typeface="ＭＳ Ｐゴシック" charset="-128"/>
                <a:cs typeface="ＭＳ Ｐゴシック" charset="-128"/>
              </a:rPr>
              <a:t> </a:t>
            </a:r>
          </a:p>
          <a:p>
            <a:pPr defTabSz="381000"/>
            <a:r>
              <a:rPr lang="en-US" sz="1600" dirty="0">
                <a:latin typeface="Courier" charset="0"/>
                <a:ea typeface="ＭＳ Ｐゴシック" charset="-128"/>
                <a:cs typeface="ＭＳ Ｐゴシック" charset="-128"/>
              </a:rPr>
              <a:t>	| object </a:t>
            </a:r>
            <a:r>
              <a:rPr lang="en-US" sz="1600" dirty="0" err="1">
                <a:latin typeface="Courier" charset="0"/>
                <a:ea typeface="ＭＳ Ｐゴシック" charset="-128"/>
                <a:cs typeface="ＭＳ Ｐゴシック" charset="-128"/>
              </a:rPr>
              <a:t>endMarker</a:t>
            </a:r>
            <a:r>
              <a:rPr lang="en-US" sz="1600" dirty="0">
                <a:latin typeface="Courier" charset="0"/>
                <a:ea typeface="ＭＳ Ｐゴシック" charset="-128"/>
                <a:cs typeface="ＭＳ Ｐゴシック" charset="-128"/>
              </a:rPr>
              <a:t> |</a:t>
            </a:r>
          </a:p>
          <a:p>
            <a:pPr defTabSz="381000"/>
            <a:r>
              <a:rPr lang="en-US" sz="1600" dirty="0">
                <a:latin typeface="Courier" charset="0"/>
                <a:ea typeface="ＭＳ Ｐゴシック" charset="-128"/>
                <a:cs typeface="ＭＳ Ｐゴシック" charset="-128"/>
              </a:rPr>
              <a:t>	object := self </a:t>
            </a:r>
            <a:r>
              <a:rPr lang="en-US" sz="1600" dirty="0" err="1">
                <a:latin typeface="Courier" charset="0"/>
                <a:ea typeface="ＭＳ Ｐゴシック" charset="-128"/>
                <a:cs typeface="ＭＳ Ｐゴシック" charset="-128"/>
              </a:rPr>
              <a:t>someObject</a:t>
            </a:r>
            <a:r>
              <a:rPr lang="en-US" sz="1600" dirty="0">
                <a:latin typeface="Courier" charset="0"/>
                <a:ea typeface="ＭＳ Ｐゴシック" charset="-128"/>
                <a:cs typeface="ＭＳ Ｐゴシック" charset="-128"/>
              </a:rPr>
              <a:t>.</a:t>
            </a:r>
          </a:p>
          <a:p>
            <a:pPr defTabSz="381000"/>
            <a:r>
              <a:rPr lang="en-US" sz="1600" dirty="0">
                <a:latin typeface="Courier" charset="0"/>
                <a:ea typeface="ＭＳ Ｐゴシック" charset="-128"/>
                <a:cs typeface="ＭＳ Ｐゴシック" charset="-128"/>
              </a:rPr>
              <a:t>	</a:t>
            </a:r>
            <a:r>
              <a:rPr lang="en-US" sz="1600" dirty="0" err="1">
                <a:latin typeface="Courier" charset="0"/>
                <a:ea typeface="ＭＳ Ｐゴシック" charset="-128"/>
                <a:cs typeface="ＭＳ Ｐゴシック" charset="-128"/>
              </a:rPr>
              <a:t>endMarker</a:t>
            </a:r>
            <a:r>
              <a:rPr lang="en-US" sz="1600" dirty="0">
                <a:latin typeface="Courier" charset="0"/>
                <a:ea typeface="ＭＳ Ｐゴシック" charset="-128"/>
                <a:cs typeface="ＭＳ Ｐゴシック" charset="-128"/>
              </a:rPr>
              <a:t> := Object new.</a:t>
            </a:r>
          </a:p>
          <a:p>
            <a:pPr defTabSz="381000"/>
            <a:r>
              <a:rPr lang="en-US" sz="1600" dirty="0">
                <a:latin typeface="Courier" charset="0"/>
                <a:ea typeface="ＭＳ Ｐゴシック" charset="-128"/>
                <a:cs typeface="ＭＳ Ｐゴシック" charset="-128"/>
              </a:rPr>
              <a:t>	[</a:t>
            </a:r>
            <a:r>
              <a:rPr lang="en-US" sz="1600" dirty="0" err="1">
                <a:latin typeface="Courier" charset="0"/>
                <a:ea typeface="ＭＳ Ｐゴシック" charset="-128"/>
                <a:cs typeface="ＭＳ Ｐゴシック" charset="-128"/>
              </a:rPr>
              <a:t>endMarker</a:t>
            </a:r>
            <a:r>
              <a:rPr lang="en-US" sz="1600" dirty="0">
                <a:latin typeface="Courier" charset="0"/>
                <a:ea typeface="ＭＳ Ｐゴシック" charset="-128"/>
                <a:cs typeface="ＭＳ Ｐゴシック" charset="-128"/>
              </a:rPr>
              <a:t> == object]</a:t>
            </a:r>
          </a:p>
          <a:p>
            <a:pPr defTabSz="381000"/>
            <a:r>
              <a:rPr lang="en-US" sz="1600" dirty="0">
                <a:latin typeface="Courier" charset="0"/>
                <a:ea typeface="ＭＳ Ｐゴシック" charset="-128"/>
                <a:cs typeface="ＭＳ Ｐゴシック" charset="-128"/>
              </a:rPr>
              <a:t>		</a:t>
            </a:r>
            <a:r>
              <a:rPr lang="en-US" sz="1600" dirty="0" err="1">
                <a:latin typeface="Courier" charset="0"/>
                <a:ea typeface="ＭＳ Ｐゴシック" charset="-128"/>
                <a:cs typeface="ＭＳ Ｐゴシック" charset="-128"/>
              </a:rPr>
              <a:t>whileFalse</a:t>
            </a:r>
            <a:r>
              <a:rPr lang="en-US" sz="1600" dirty="0">
                <a:latin typeface="Courier" charset="0"/>
                <a:ea typeface="ＭＳ Ｐゴシック" charset="-128"/>
                <a:cs typeface="ＭＳ Ｐゴシック" charset="-128"/>
              </a:rPr>
              <a:t>: [</a:t>
            </a:r>
            <a:r>
              <a:rPr lang="en-US" sz="1600" dirty="0" err="1">
                <a:latin typeface="Courier" charset="0"/>
                <a:ea typeface="ＭＳ Ｐゴシック" charset="-128"/>
                <a:cs typeface="ＭＳ Ｐゴシック" charset="-128"/>
              </a:rPr>
              <a:t>aBlock</a:t>
            </a:r>
            <a:r>
              <a:rPr lang="en-US" sz="1600" dirty="0">
                <a:latin typeface="Courier" charset="0"/>
                <a:ea typeface="ＭＳ Ｐゴシック" charset="-128"/>
                <a:cs typeface="ＭＳ Ｐゴシック" charset="-128"/>
              </a:rPr>
              <a:t> value: object.</a:t>
            </a:r>
          </a:p>
          <a:p>
            <a:pPr defTabSz="381000"/>
            <a:r>
              <a:rPr lang="en-US" sz="1600" dirty="0">
                <a:latin typeface="Courier" charset="0"/>
                <a:ea typeface="ＭＳ Ｐゴシック" charset="-128"/>
                <a:cs typeface="ＭＳ Ｐゴシック" charset="-128"/>
              </a:rPr>
              <a:t>			object := object </a:t>
            </a:r>
            <a:r>
              <a:rPr lang="en-US" sz="1600" dirty="0" err="1">
                <a:latin typeface="Courier" charset="0"/>
                <a:ea typeface="ＭＳ Ｐゴシック" charset="-128"/>
                <a:cs typeface="ＭＳ Ｐゴシック" charset="-128"/>
              </a:rPr>
              <a:t>nextObject</a:t>
            </a:r>
            <a:r>
              <a:rPr lang="en-US" sz="1600" dirty="0">
                <a:latin typeface="Courier" charset="0"/>
                <a:ea typeface="ＭＳ Ｐゴシック" charset="-128"/>
                <a:cs typeface="ＭＳ Ｐゴシック" charset="-128"/>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6"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10597"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10598"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dirty="0" err="1" smtClean="0"/>
              <a:t>Bytecode</a:t>
            </a:r>
            <a:r>
              <a:rPr lang="en-US" dirty="0" smtClean="0"/>
              <a:t> </a:t>
            </a:r>
          </a:p>
          <a:p>
            <a:pPr>
              <a:lnSpc>
                <a:spcPct val="90000"/>
              </a:lnSpc>
            </a:pPr>
            <a:r>
              <a:rPr lang="en-US" dirty="0" smtClean="0"/>
              <a:t>The heap store </a:t>
            </a:r>
          </a:p>
          <a:p>
            <a:pPr>
              <a:lnSpc>
                <a:spcPct val="90000"/>
              </a:lnSpc>
            </a:pPr>
            <a:r>
              <a:rPr lang="en-US" b="1" dirty="0" smtClean="0"/>
              <a:t>Interpreter</a:t>
            </a:r>
            <a:endParaRPr lang="en-US" dirty="0" smtClean="0"/>
          </a:p>
          <a:p>
            <a:pPr>
              <a:lnSpc>
                <a:spcPct val="90000"/>
              </a:lnSpc>
            </a:pPr>
            <a:r>
              <a:rPr lang="en-US" dirty="0" smtClean="0"/>
              <a:t>Automatic memory management</a:t>
            </a:r>
          </a:p>
          <a:p>
            <a:pPr>
              <a:lnSpc>
                <a:spcPct val="90000"/>
              </a:lnSpc>
            </a:pPr>
            <a:r>
              <a:rPr lang="en-US" dirty="0" smtClean="0"/>
              <a:t>Threading System</a:t>
            </a:r>
          </a:p>
          <a:p>
            <a:pPr>
              <a:lnSpc>
                <a:spcPct val="90000"/>
              </a:lnSpc>
            </a:pPr>
            <a:r>
              <a:rPr lang="en-US" dirty="0" smtClean="0"/>
              <a:t>Optimizations</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a:t>Stack vs. Register VMs</a:t>
            </a:r>
          </a:p>
        </p:txBody>
      </p:sp>
      <p:sp>
        <p:nvSpPr>
          <p:cNvPr id="112643" name="Rectangle 3"/>
          <p:cNvSpPr>
            <a:spLocks noChangeArrowheads="1"/>
          </p:cNvSpPr>
          <p:nvPr/>
        </p:nvSpPr>
        <p:spPr bwMode="auto">
          <a:xfrm>
            <a:off x="533400" y="2819400"/>
            <a:ext cx="8305800" cy="3046988"/>
          </a:xfrm>
          <a:prstGeom prst="rect">
            <a:avLst/>
          </a:prstGeom>
          <a:noFill/>
          <a:ln w="9525">
            <a:noFill/>
            <a:miter lim="800000"/>
            <a:headEnd/>
            <a:tailEnd/>
          </a:ln>
        </p:spPr>
        <p:txBody>
          <a:bodyPr wrap="square">
            <a:prstTxWarp prst="textNoShape">
              <a:avLst/>
            </a:prstTxWarp>
            <a:spAutoFit/>
          </a:bodyPr>
          <a:lstStyle/>
          <a:p>
            <a:pPr marL="361950" indent="-361950"/>
            <a:r>
              <a:rPr lang="en-US" dirty="0" smtClean="0">
                <a:solidFill>
                  <a:schemeClr val="accent2"/>
                </a:solidFill>
                <a:ea typeface="ＭＳ Ｐゴシック" charset="-128"/>
                <a:cs typeface="ＭＳ Ｐゴシック" charset="-128"/>
              </a:rPr>
              <a:t>Stack </a:t>
            </a:r>
            <a:r>
              <a:rPr lang="en-US" dirty="0">
                <a:solidFill>
                  <a:schemeClr val="accent2"/>
                </a:solidFill>
                <a:ea typeface="ＭＳ Ｐゴシック" charset="-128"/>
                <a:cs typeface="ＭＳ Ｐゴシック" charset="-128"/>
              </a:rPr>
              <a:t>machines</a:t>
            </a:r>
            <a:endParaRPr lang="en-US" dirty="0" smtClean="0">
              <a:ea typeface="ＭＳ Ｐゴシック" charset="-128"/>
              <a:cs typeface="ＭＳ Ｐゴシック" charset="-128"/>
            </a:endParaRPr>
          </a:p>
          <a:p>
            <a:pPr marL="361950" indent="-361950">
              <a:buFont typeface="Arial"/>
              <a:buChar char="•"/>
            </a:pPr>
            <a:r>
              <a:rPr lang="en-US" dirty="0" smtClean="0">
                <a:ea typeface="ＭＳ Ｐゴシック" charset="-128"/>
                <a:cs typeface="ＭＳ Ｐゴシック" charset="-128"/>
              </a:rPr>
              <a:t>Smalltalk</a:t>
            </a:r>
            <a:r>
              <a:rPr lang="en-US" dirty="0">
                <a:ea typeface="ＭＳ Ｐゴシック" charset="-128"/>
                <a:cs typeface="ＭＳ Ｐゴシック" charset="-128"/>
              </a:rPr>
              <a:t>, Java and most other </a:t>
            </a:r>
            <a:r>
              <a:rPr lang="en-US" dirty="0" err="1">
                <a:ea typeface="ＭＳ Ｐゴシック" charset="-128"/>
                <a:cs typeface="ＭＳ Ｐゴシック" charset="-128"/>
              </a:rPr>
              <a:t>VMs</a:t>
            </a:r>
            <a:endParaRPr lang="en-US" dirty="0" smtClean="0">
              <a:ea typeface="ＭＳ Ｐゴシック" charset="-128"/>
              <a:cs typeface="ＭＳ Ｐゴシック" charset="-128"/>
            </a:endParaRPr>
          </a:p>
          <a:p>
            <a:pPr marL="361950" indent="-361950">
              <a:buFont typeface="Arial"/>
              <a:buChar char="•"/>
            </a:pPr>
            <a:r>
              <a:rPr lang="en-US" dirty="0" smtClean="0">
                <a:ea typeface="ＭＳ Ｐゴシック" charset="-128"/>
                <a:cs typeface="ＭＳ Ｐゴシック" charset="-128"/>
              </a:rPr>
              <a:t>Simple </a:t>
            </a:r>
            <a:r>
              <a:rPr lang="en-US" dirty="0">
                <a:ea typeface="ＭＳ Ｐゴシック" charset="-128"/>
                <a:cs typeface="ＭＳ Ｐゴシック" charset="-128"/>
              </a:rPr>
              <a:t>to implement for different hardware </a:t>
            </a:r>
            <a:r>
              <a:rPr lang="en-US" dirty="0" smtClean="0">
                <a:ea typeface="ＭＳ Ｐゴシック" charset="-128"/>
                <a:cs typeface="ＭＳ Ｐゴシック" charset="-128"/>
              </a:rPr>
              <a:t>architectures</a:t>
            </a:r>
          </a:p>
          <a:p>
            <a:pPr marL="361950" indent="-361950">
              <a:buFont typeface="Arial"/>
              <a:buChar char="•"/>
            </a:pPr>
            <a:r>
              <a:rPr lang="en-US" dirty="0" smtClean="0">
                <a:ea typeface="ＭＳ Ｐゴシック" charset="-128"/>
                <a:cs typeface="ＭＳ Ｐゴシック" charset="-128"/>
              </a:rPr>
              <a:t>Very compact code</a:t>
            </a:r>
          </a:p>
          <a:p>
            <a:pPr marL="361950" indent="-361950"/>
            <a:endParaRPr lang="en-US" dirty="0">
              <a:ea typeface="ＭＳ Ｐゴシック" charset="-128"/>
              <a:cs typeface="ＭＳ Ｐゴシック" charset="-128"/>
            </a:endParaRPr>
          </a:p>
          <a:p>
            <a:pPr marL="361950" indent="-361950"/>
            <a:r>
              <a:rPr lang="en-US" dirty="0">
                <a:solidFill>
                  <a:schemeClr val="accent2"/>
                </a:solidFill>
                <a:ea typeface="ＭＳ Ｐゴシック" charset="-128"/>
                <a:cs typeface="ＭＳ Ｐゴシック" charset="-128"/>
              </a:rPr>
              <a:t>Register machines</a:t>
            </a:r>
            <a:endParaRPr lang="en-US" dirty="0" smtClean="0">
              <a:ea typeface="ＭＳ Ｐゴシック" charset="-128"/>
              <a:cs typeface="ＭＳ Ｐゴシック" charset="-128"/>
            </a:endParaRPr>
          </a:p>
          <a:p>
            <a:pPr marL="361950" indent="-361950">
              <a:buFont typeface="Arial"/>
              <a:buChar char="•"/>
            </a:pPr>
            <a:r>
              <a:rPr lang="en-US" dirty="0" smtClean="0">
                <a:ea typeface="ＭＳ Ｐゴシック" charset="-128"/>
                <a:cs typeface="ＭＳ Ｐゴシック" charset="-128"/>
              </a:rPr>
              <a:t>Potentially faster than stack machines</a:t>
            </a:r>
          </a:p>
          <a:p>
            <a:pPr marL="361950" indent="-361950">
              <a:buFont typeface="Arial"/>
              <a:buChar char="•"/>
            </a:pPr>
            <a:r>
              <a:rPr lang="en-US" dirty="0" smtClean="0">
                <a:ea typeface="ＭＳ Ｐゴシック" charset="-128"/>
                <a:cs typeface="ＭＳ Ｐゴシック" charset="-128"/>
              </a:rPr>
              <a:t>Only </a:t>
            </a:r>
            <a:r>
              <a:rPr lang="en-US" dirty="0">
                <a:ea typeface="ＭＳ Ｐゴシック" charset="-128"/>
                <a:cs typeface="ＭＳ Ｐゴシック" charset="-128"/>
              </a:rPr>
              <a:t>few register </a:t>
            </a:r>
            <a:r>
              <a:rPr lang="en-US" dirty="0" err="1">
                <a:ea typeface="ＭＳ Ｐゴシック" charset="-128"/>
                <a:cs typeface="ＭＳ Ｐゴシック" charset="-128"/>
              </a:rPr>
              <a:t>VMs</a:t>
            </a:r>
            <a:r>
              <a:rPr lang="en-US" dirty="0">
                <a:ea typeface="ＭＳ Ｐゴシック" charset="-128"/>
                <a:cs typeface="ＭＳ Ｐゴシック" charset="-128"/>
              </a:rPr>
              <a:t>, e.g., Parrot VM (Perl6</a:t>
            </a:r>
            <a:r>
              <a:rPr lang="en-US" dirty="0" smtClean="0">
                <a:ea typeface="ＭＳ Ｐゴシック" charset="-128"/>
                <a:cs typeface="ＭＳ Ｐゴシック" charset="-128"/>
              </a:rPr>
              <a:t>)</a:t>
            </a:r>
          </a:p>
        </p:txBody>
      </p:sp>
      <p:sp>
        <p:nvSpPr>
          <p:cNvPr id="7" name="TextBox 6"/>
          <p:cNvSpPr txBox="1">
            <a:spLocks noChangeArrowheads="1"/>
          </p:cNvSpPr>
          <p:nvPr/>
        </p:nvSpPr>
        <p:spPr bwMode="auto">
          <a:xfrm>
            <a:off x="1524000" y="1828800"/>
            <a:ext cx="5105400" cy="822325"/>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defRPr/>
            </a:pPr>
            <a:r>
              <a:rPr lang="en-US">
                <a:solidFill>
                  <a:schemeClr val="accent2"/>
                </a:solidFill>
                <a:ea typeface="ＭＳ Ｐゴシック" charset="-128"/>
                <a:cs typeface="ＭＳ Ｐゴシック" charset="-128"/>
              </a:rPr>
              <a:t>VM provides a virtual processor that interprets bytecode instructions</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24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en-US"/>
              <a:t>Interpreter State and Loop</a:t>
            </a:r>
          </a:p>
        </p:txBody>
      </p:sp>
      <p:sp>
        <p:nvSpPr>
          <p:cNvPr id="114693" name="Rectangle 3"/>
          <p:cNvSpPr>
            <a:spLocks noGrp="1" noChangeArrowheads="1"/>
          </p:cNvSpPr>
          <p:nvPr>
            <p:ph type="body" idx="4294967295"/>
          </p:nvPr>
        </p:nvSpPr>
        <p:spPr/>
        <p:txBody>
          <a:bodyPr/>
          <a:lstStyle/>
          <a:p>
            <a:pPr eaLnBrk="1" hangingPunct="1">
              <a:buFont typeface="Helvetica CE" charset="0"/>
              <a:buNone/>
            </a:pPr>
            <a:r>
              <a:rPr lang="en-US">
                <a:solidFill>
                  <a:schemeClr val="accent2"/>
                </a:solidFill>
              </a:rPr>
              <a:t>Interpreter state</a:t>
            </a:r>
            <a:r>
              <a:rPr lang="en-US"/>
              <a:t/>
            </a:r>
            <a:br>
              <a:rPr lang="en-US"/>
            </a:br>
            <a:r>
              <a:rPr lang="en-US"/>
              <a:t>– instruction pointer (</a:t>
            </a:r>
            <a:r>
              <a:rPr lang="en-US">
                <a:solidFill>
                  <a:schemeClr val="accent2"/>
                </a:solidFill>
              </a:rPr>
              <a:t>ip</a:t>
            </a:r>
            <a:r>
              <a:rPr lang="en-US"/>
              <a:t>): points to current bytecode</a:t>
            </a:r>
            <a:br>
              <a:rPr lang="en-US"/>
            </a:br>
            <a:r>
              <a:rPr lang="en-US"/>
              <a:t>– stack pointer (</a:t>
            </a:r>
            <a:r>
              <a:rPr lang="en-US">
                <a:solidFill>
                  <a:schemeClr val="accent2"/>
                </a:solidFill>
              </a:rPr>
              <a:t>sp</a:t>
            </a:r>
            <a:r>
              <a:rPr lang="en-US"/>
              <a:t>): topmost item in the operand stack</a:t>
            </a:r>
            <a:br>
              <a:rPr lang="en-US"/>
            </a:br>
            <a:r>
              <a:rPr lang="en-US"/>
              <a:t>– current active method or block context</a:t>
            </a:r>
            <a:br>
              <a:rPr lang="en-US"/>
            </a:br>
            <a:r>
              <a:rPr lang="en-US"/>
              <a:t>– current active receiver and method</a:t>
            </a:r>
          </a:p>
          <a:p>
            <a:pPr eaLnBrk="1" hangingPunct="1"/>
            <a:endParaRPr lang="en-US"/>
          </a:p>
          <a:p>
            <a:pPr eaLnBrk="1" hangingPunct="1">
              <a:buFont typeface="Helvetica CE" charset="0"/>
              <a:buNone/>
            </a:pPr>
            <a:r>
              <a:rPr lang="en-US">
                <a:solidFill>
                  <a:schemeClr val="accent2"/>
                </a:solidFill>
              </a:rPr>
              <a:t>Interpreter loop</a:t>
            </a:r>
            <a:r>
              <a:rPr lang="en-US"/>
              <a:t/>
            </a:r>
            <a:br>
              <a:rPr lang="en-US"/>
            </a:br>
            <a:r>
              <a:rPr lang="en-US"/>
              <a:t>1. branch to appropriate bytecode routine </a:t>
            </a:r>
            <a:br>
              <a:rPr lang="en-US"/>
            </a:br>
            <a:r>
              <a:rPr lang="en-US"/>
              <a:t>2. fetch next bytecode </a:t>
            </a:r>
            <a:br>
              <a:rPr lang="en-US"/>
            </a:br>
            <a:r>
              <a:rPr lang="en-US"/>
              <a:t>3. increment instruction pointer </a:t>
            </a:r>
            <a:br>
              <a:rPr lang="en-US"/>
            </a:br>
            <a:r>
              <a:rPr lang="en-US"/>
              <a:t>4. execute the bytecode routine</a:t>
            </a:r>
            <a:br>
              <a:rPr lang="en-US"/>
            </a:br>
            <a:r>
              <a:rPr lang="en-US"/>
              <a:t>5. return to 1.</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25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40" name="Rectangle 2"/>
          <p:cNvSpPr>
            <a:spLocks noGrp="1" noChangeArrowheads="1"/>
          </p:cNvSpPr>
          <p:nvPr>
            <p:ph type="title" idx="4294967295"/>
          </p:nvPr>
        </p:nvSpPr>
        <p:spPr/>
        <p:txBody>
          <a:bodyPr/>
          <a:lstStyle/>
          <a:p>
            <a:pPr eaLnBrk="1" hangingPunct="1"/>
            <a:r>
              <a:rPr lang="en-US"/>
              <a:t>Method Contexts</a:t>
            </a:r>
          </a:p>
        </p:txBody>
      </p:sp>
      <p:sp>
        <p:nvSpPr>
          <p:cNvPr id="116741" name="Rectangle 3"/>
          <p:cNvSpPr>
            <a:spLocks noGrp="1" noChangeArrowheads="1"/>
          </p:cNvSpPr>
          <p:nvPr>
            <p:ph type="body" idx="4294967295"/>
          </p:nvPr>
        </p:nvSpPr>
        <p:spPr>
          <a:xfrm>
            <a:off x="6248400" y="2971800"/>
            <a:ext cx="2362200" cy="2114550"/>
          </a:xfrm>
        </p:spPr>
        <p:txBody>
          <a:bodyPr/>
          <a:lstStyle/>
          <a:p>
            <a:pPr eaLnBrk="1" hangingPunct="1">
              <a:buFont typeface="Helvetica CE" charset="0"/>
              <a:buNone/>
            </a:pPr>
            <a:r>
              <a:rPr lang="en-US" sz="1800"/>
              <a:t>method header:</a:t>
            </a:r>
          </a:p>
          <a:p>
            <a:pPr eaLnBrk="1" hangingPunct="1">
              <a:buFont typeface="Helvetica CE" charset="0"/>
              <a:buNone/>
            </a:pPr>
            <a:r>
              <a:rPr lang="en-US" sz="1800"/>
              <a:t>– primitive index</a:t>
            </a:r>
          </a:p>
          <a:p>
            <a:pPr eaLnBrk="1" hangingPunct="1">
              <a:buFont typeface="Helvetica CE" charset="0"/>
              <a:buNone/>
            </a:pPr>
            <a:r>
              <a:rPr lang="en-US" sz="1800"/>
              <a:t>– number of args</a:t>
            </a:r>
          </a:p>
          <a:p>
            <a:pPr eaLnBrk="1" hangingPunct="1">
              <a:buFont typeface="Helvetica CE" charset="0"/>
              <a:buNone/>
            </a:pPr>
            <a:r>
              <a:rPr lang="en-US" sz="1800"/>
              <a:t>– number of temps</a:t>
            </a:r>
          </a:p>
          <a:p>
            <a:pPr eaLnBrk="1" hangingPunct="1">
              <a:buFont typeface="Helvetica CE" charset="0"/>
              <a:buNone/>
            </a:pPr>
            <a:r>
              <a:rPr lang="en-US" sz="1800"/>
              <a:t>– large context flag</a:t>
            </a:r>
          </a:p>
          <a:p>
            <a:pPr eaLnBrk="1" hangingPunct="1">
              <a:buFont typeface="Helvetica CE" charset="0"/>
              <a:buNone/>
            </a:pPr>
            <a:r>
              <a:rPr lang="en-US" sz="1800"/>
              <a:t>– number of literals</a:t>
            </a:r>
          </a:p>
        </p:txBody>
      </p:sp>
      <p:pic>
        <p:nvPicPr>
          <p:cNvPr id="116742" name="Picture 8" descr="methodcontext"/>
          <p:cNvPicPr>
            <a:picLocks noChangeAspect="1" noChangeArrowheads="1"/>
          </p:cNvPicPr>
          <p:nvPr/>
        </p:nvPicPr>
        <p:blipFill>
          <a:blip r:embed="rId3"/>
          <a:srcRect/>
          <a:stretch>
            <a:fillRect/>
          </a:stretch>
        </p:blipFill>
        <p:spPr bwMode="auto">
          <a:xfrm>
            <a:off x="762000" y="1828800"/>
            <a:ext cx="5103813" cy="44196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8" name="Rectangle 2"/>
          <p:cNvSpPr>
            <a:spLocks noGrp="1" noChangeArrowheads="1"/>
          </p:cNvSpPr>
          <p:nvPr>
            <p:ph type="title" idx="4294967295"/>
          </p:nvPr>
        </p:nvSpPr>
        <p:spPr>
          <a:xfrm>
            <a:off x="533400" y="533400"/>
            <a:ext cx="8070850" cy="817563"/>
          </a:xfrm>
        </p:spPr>
        <p:txBody>
          <a:bodyPr/>
          <a:lstStyle/>
          <a:p>
            <a:pPr eaLnBrk="1" hangingPunct="1"/>
            <a:r>
              <a:rPr lang="en-US"/>
              <a:t>Stack Manipulating Bytecode Routine</a:t>
            </a:r>
          </a:p>
        </p:txBody>
      </p:sp>
      <p:sp>
        <p:nvSpPr>
          <p:cNvPr id="118789" name="Rectangle 3"/>
          <p:cNvSpPr>
            <a:spLocks noGrp="1" noChangeArrowheads="1"/>
          </p:cNvSpPr>
          <p:nvPr>
            <p:ph type="body" idx="4294967295"/>
          </p:nvPr>
        </p:nvSpPr>
        <p:spPr>
          <a:xfrm>
            <a:off x="1219200" y="1981200"/>
            <a:ext cx="6013450" cy="1470025"/>
          </a:xfrm>
        </p:spPr>
        <p:txBody>
          <a:bodyPr/>
          <a:lstStyle/>
          <a:p>
            <a:pPr eaLnBrk="1" hangingPunct="1">
              <a:buFont typeface="Helvetica CE" charset="0"/>
              <a:buNone/>
            </a:pPr>
            <a:r>
              <a:rPr lang="en-US">
                <a:solidFill>
                  <a:schemeClr val="tx1"/>
                </a:solidFill>
              </a:rPr>
              <a:t>Example: bytecode  </a:t>
            </a:r>
            <a:r>
              <a:rPr lang="en-US">
                <a:solidFill>
                  <a:schemeClr val="tx1"/>
                </a:solidFill>
                <a:latin typeface="Courier" charset="0"/>
                <a:ea typeface="Courier" charset="0"/>
                <a:cs typeface="Courier" charset="0"/>
                <a:sym typeface="Courier" charset="0"/>
              </a:rPr>
              <a:t>&lt;70&gt; self</a:t>
            </a:r>
            <a:endParaRPr lang="en-US">
              <a:solidFill>
                <a:schemeClr val="tx1"/>
              </a:solidFill>
            </a:endParaRPr>
          </a:p>
        </p:txBody>
      </p:sp>
      <p:sp>
        <p:nvSpPr>
          <p:cNvPr id="118790" name="Rectangle 7"/>
          <p:cNvSpPr>
            <a:spLocks noChangeArrowheads="1"/>
          </p:cNvSpPr>
          <p:nvPr/>
        </p:nvSpPr>
        <p:spPr bwMode="auto">
          <a:xfrm>
            <a:off x="1219200" y="3200400"/>
            <a:ext cx="4217988" cy="181292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defTabSz="381000"/>
            <a:r>
              <a:rPr lang="en-US" sz="1600">
                <a:latin typeface="Courier" charset="0"/>
              </a:rPr>
              <a:t>Interpreter&gt;&gt;pushReceiverBytecode</a:t>
            </a:r>
          </a:p>
          <a:p>
            <a:pPr defTabSz="381000"/>
            <a:r>
              <a:rPr lang="en-US" sz="1600">
                <a:latin typeface="Courier" charset="0"/>
              </a:rPr>
              <a:t>  self fetchNextBytecode.</a:t>
            </a:r>
          </a:p>
          <a:p>
            <a:pPr defTabSz="381000"/>
            <a:r>
              <a:rPr lang="en-US" sz="1600">
                <a:latin typeface="Courier" charset="0"/>
              </a:rPr>
              <a:t>  self push: receiver</a:t>
            </a:r>
          </a:p>
          <a:p>
            <a:pPr defTabSz="381000"/>
            <a:endParaRPr lang="en-US" sz="1600">
              <a:latin typeface="Courier" charset="0"/>
            </a:endParaRPr>
          </a:p>
          <a:p>
            <a:pPr defTabSz="381000"/>
            <a:r>
              <a:rPr lang="en-US" sz="1600">
                <a:latin typeface="Courier" charset="0"/>
              </a:rPr>
              <a:t>Interpreter&gt;&gt;push: anObject</a:t>
            </a:r>
          </a:p>
          <a:p>
            <a:pPr defTabSz="381000"/>
            <a:r>
              <a:rPr lang="en-US" sz="1600">
                <a:latin typeface="Courier" charset="0"/>
              </a:rPr>
              <a:t>  </a:t>
            </a:r>
            <a:r>
              <a:rPr lang="en-US" sz="1600">
                <a:solidFill>
                  <a:schemeClr val="accent2"/>
                </a:solidFill>
                <a:latin typeface="Courier" charset="0"/>
              </a:rPr>
              <a:t>sp := sp + BytesPerWord.</a:t>
            </a:r>
          </a:p>
          <a:p>
            <a:pPr defTabSz="381000"/>
            <a:r>
              <a:rPr lang="en-US" sz="1600">
                <a:solidFill>
                  <a:schemeClr val="accent2"/>
                </a:solidFill>
                <a:latin typeface="Courier" charset="0"/>
              </a:rPr>
              <a:t>  self longAt: sp put: anObject</a:t>
            </a:r>
            <a:endParaRPr lang="en-US" sz="1600" i="1">
              <a:latin typeface="Courier" charset="0"/>
            </a:endParaRP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dirty="0" err="1" smtClean="0"/>
              <a:t>Bytecodes</a:t>
            </a:r>
            <a:r>
              <a:rPr lang="en-US" dirty="0" smtClean="0"/>
              <a:t> and Virtual Machines</a:t>
            </a:r>
            <a:endParaRPr lang="de-CH" dirty="0"/>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6" name="Rectangle 2"/>
          <p:cNvSpPr>
            <a:spLocks noGrp="1" noChangeArrowheads="1"/>
          </p:cNvSpPr>
          <p:nvPr>
            <p:ph type="title" idx="4294967295"/>
          </p:nvPr>
        </p:nvSpPr>
        <p:spPr/>
        <p:txBody>
          <a:bodyPr/>
          <a:lstStyle/>
          <a:p>
            <a:pPr eaLnBrk="1" hangingPunct="1"/>
            <a:r>
              <a:rPr lang="en-US"/>
              <a:t>Stack Manipulating Bytecode Routine</a:t>
            </a:r>
          </a:p>
        </p:txBody>
      </p:sp>
      <p:sp>
        <p:nvSpPr>
          <p:cNvPr id="120837" name="Rectangle 3"/>
          <p:cNvSpPr>
            <a:spLocks noGrp="1" noChangeArrowheads="1"/>
          </p:cNvSpPr>
          <p:nvPr>
            <p:ph type="body" idx="4294967295"/>
          </p:nvPr>
        </p:nvSpPr>
        <p:spPr>
          <a:xfrm>
            <a:off x="533400" y="2133600"/>
            <a:ext cx="7543800" cy="1143000"/>
          </a:xfrm>
        </p:spPr>
        <p:txBody>
          <a:bodyPr/>
          <a:lstStyle/>
          <a:p>
            <a:pPr eaLnBrk="1" hangingPunct="1">
              <a:buFont typeface="Helvetica CE" charset="0"/>
              <a:buNone/>
            </a:pPr>
            <a:r>
              <a:rPr lang="en-US"/>
              <a:t>Example: bytecode </a:t>
            </a:r>
            <a:r>
              <a:rPr lang="en-US">
                <a:solidFill>
                  <a:schemeClr val="tx1"/>
                </a:solidFill>
                <a:latin typeface="Courier" charset="0"/>
                <a:ea typeface="Courier" charset="0"/>
                <a:cs typeface="Courier" charset="0"/>
                <a:sym typeface="Courier" charset="0"/>
              </a:rPr>
              <a:t>&lt;01&gt; pushRcvr: 1</a:t>
            </a:r>
            <a:r>
              <a:rPr lang="en-US"/>
              <a:t> </a:t>
            </a:r>
          </a:p>
        </p:txBody>
      </p:sp>
      <p:sp>
        <p:nvSpPr>
          <p:cNvPr id="120838" name="Rectangle 7"/>
          <p:cNvSpPr>
            <a:spLocks noChangeArrowheads="1"/>
          </p:cNvSpPr>
          <p:nvPr/>
        </p:nvSpPr>
        <p:spPr bwMode="auto">
          <a:xfrm>
            <a:off x="457200" y="3200400"/>
            <a:ext cx="8515350" cy="25463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defTabSz="381000"/>
            <a:r>
              <a:rPr lang="en-US" sz="1600">
                <a:latin typeface="Courier" charset="0"/>
              </a:rPr>
              <a:t>Interpreter&gt;&gt;pushReceiverVariableBytecode</a:t>
            </a:r>
          </a:p>
          <a:p>
            <a:pPr defTabSz="381000"/>
            <a:r>
              <a:rPr lang="en-US" sz="1600">
                <a:latin typeface="Courier" charset="0"/>
              </a:rPr>
              <a:t>  self fetchNextBytecode.</a:t>
            </a:r>
          </a:p>
          <a:p>
            <a:pPr defTabSz="381000"/>
            <a:r>
              <a:rPr lang="en-US" sz="1600">
                <a:latin typeface="Courier" charset="0"/>
              </a:rPr>
              <a:t>  self pushReceiverVariable: (currentBytecode bitAnd: 16rF)</a:t>
            </a:r>
          </a:p>
          <a:p>
            <a:pPr defTabSz="381000"/>
            <a:endParaRPr lang="en-US" sz="1600">
              <a:latin typeface="Courier" charset="0"/>
            </a:endParaRPr>
          </a:p>
          <a:p>
            <a:pPr defTabSz="381000"/>
            <a:r>
              <a:rPr lang="en-US" sz="1600">
                <a:latin typeface="Courier" charset="0"/>
              </a:rPr>
              <a:t>Interpreter&gt;&gt;pushReceiverVariable: fieldIndex</a:t>
            </a:r>
          </a:p>
          <a:p>
            <a:pPr defTabSz="381000"/>
            <a:r>
              <a:rPr lang="en-US" sz="1600">
                <a:latin typeface="Courier" charset="0"/>
              </a:rPr>
              <a:t>  </a:t>
            </a:r>
            <a:r>
              <a:rPr lang="en-US" sz="1600">
                <a:solidFill>
                  <a:schemeClr val="accent2"/>
                </a:solidFill>
                <a:latin typeface="Courier" charset="0"/>
              </a:rPr>
              <a:t>self push: (</a:t>
            </a:r>
            <a:br>
              <a:rPr lang="en-US" sz="1600">
                <a:solidFill>
                  <a:schemeClr val="accent2"/>
                </a:solidFill>
                <a:latin typeface="Courier" charset="0"/>
              </a:rPr>
            </a:br>
            <a:r>
              <a:rPr lang="en-US" sz="1600">
                <a:solidFill>
                  <a:schemeClr val="accent2"/>
                </a:solidFill>
                <a:latin typeface="Courier" charset="0"/>
              </a:rPr>
              <a:t>    self fetchPointer: fieldIndex ofObject: receiver)</a:t>
            </a:r>
            <a:endParaRPr lang="en-US" sz="1600">
              <a:latin typeface="Courier" charset="0"/>
            </a:endParaRPr>
          </a:p>
          <a:p>
            <a:pPr defTabSz="381000"/>
            <a:endParaRPr lang="en-US" sz="1600">
              <a:latin typeface="Courier" charset="0"/>
            </a:endParaRPr>
          </a:p>
          <a:p>
            <a:pPr defTabSz="381000"/>
            <a:r>
              <a:rPr lang="en-US" sz="1600">
                <a:latin typeface="Courier" charset="0"/>
              </a:rPr>
              <a:t>Interpreter&gt;&gt;fetchPointer: fieldIndex ofObject: oop</a:t>
            </a:r>
          </a:p>
          <a:p>
            <a:pPr defTabSz="381000"/>
            <a:r>
              <a:rPr lang="en-US" sz="1600">
                <a:latin typeface="Courier" charset="0"/>
              </a:rPr>
              <a:t>  ^ self longAt: oop + BaseHeaderSize + (fieldIndex * BytesPerWord)</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p:txBody>
          <a:bodyPr/>
          <a:lstStyle/>
          <a:p>
            <a:pPr eaLnBrk="1" hangingPunct="1"/>
            <a:r>
              <a:rPr lang="en-US" dirty="0"/>
              <a:t>Message Sending </a:t>
            </a:r>
            <a:r>
              <a:rPr lang="en-US" dirty="0" err="1"/>
              <a:t>Bytecode</a:t>
            </a:r>
            <a:r>
              <a:rPr lang="en-US" dirty="0"/>
              <a:t> Routine</a:t>
            </a:r>
          </a:p>
        </p:txBody>
      </p:sp>
      <p:sp>
        <p:nvSpPr>
          <p:cNvPr id="122885" name="Rectangle 3"/>
          <p:cNvSpPr>
            <a:spLocks noGrp="1" noChangeArrowheads="1"/>
          </p:cNvSpPr>
          <p:nvPr>
            <p:ph idx="1"/>
          </p:nvPr>
        </p:nvSpPr>
        <p:spPr/>
        <p:txBody>
          <a:bodyPr/>
          <a:lstStyle/>
          <a:p>
            <a:pPr>
              <a:buFont typeface="Helvetica CE" charset="0"/>
              <a:buNone/>
            </a:pPr>
            <a:r>
              <a:rPr lang="en-US" dirty="0"/>
              <a:t>1. find selector, receiver and its class</a:t>
            </a:r>
          </a:p>
          <a:p>
            <a:pPr>
              <a:buFont typeface="Helvetica CE" charset="0"/>
              <a:buNone/>
            </a:pPr>
            <a:r>
              <a:rPr lang="en-US" dirty="0"/>
              <a:t>2. lookup message in</a:t>
            </a:r>
            <a:r>
              <a:rPr lang="en-US" dirty="0" smtClean="0"/>
              <a:t> the </a:t>
            </a:r>
            <a:r>
              <a:rPr lang="en-US" dirty="0"/>
              <a:t>method </a:t>
            </a:r>
            <a:r>
              <a:rPr lang="en-US" dirty="0" smtClean="0"/>
              <a:t>dictionary of the class</a:t>
            </a:r>
          </a:p>
          <a:p>
            <a:pPr>
              <a:buFont typeface="Helvetica CE" charset="0"/>
              <a:buNone/>
            </a:pPr>
            <a:r>
              <a:rPr lang="en-US" dirty="0"/>
              <a:t>3. if method not found, repeat this lookup in successive </a:t>
            </a:r>
            <a:r>
              <a:rPr lang="en-US" dirty="0" err="1"/>
              <a:t>superclasses</a:t>
            </a:r>
            <a:r>
              <a:rPr lang="en-US" dirty="0"/>
              <a:t>; if </a:t>
            </a:r>
            <a:r>
              <a:rPr lang="en-US" dirty="0" err="1"/>
              <a:t>superclass</a:t>
            </a:r>
            <a:r>
              <a:rPr lang="en-US" dirty="0"/>
              <a:t> is nil, instead send #</a:t>
            </a:r>
            <a:r>
              <a:rPr lang="en-US" dirty="0" err="1"/>
              <a:t>doesNotUnderstand</a:t>
            </a:r>
            <a:r>
              <a:rPr lang="en-US" dirty="0"/>
              <a:t>:</a:t>
            </a:r>
          </a:p>
          <a:p>
            <a:pPr>
              <a:buFont typeface="Helvetica CE" charset="0"/>
              <a:buNone/>
            </a:pPr>
            <a:r>
              <a:rPr lang="en-US" dirty="0"/>
              <a:t>4. create a new method context and set it up</a:t>
            </a:r>
          </a:p>
          <a:p>
            <a:pPr>
              <a:buFont typeface="Helvetica CE" charset="0"/>
              <a:buNone/>
            </a:pPr>
            <a:r>
              <a:rPr lang="en-US" dirty="0"/>
              <a:t>5. activate the context and start executing the instructions in the new method</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29</a:t>
            </a:fld>
            <a:endParaRPr lang="de-CH" sz="1400">
              <a:solidFill>
                <a:srgbClr val="7E7E7E"/>
              </a:solidFill>
              <a:latin typeface="Times" charset="0"/>
            </a:endParaRPr>
          </a:p>
        </p:txBody>
      </p:sp>
      <p:sp>
        <p:nvSpPr>
          <p:cNvPr id="122886" name="Rectangle 6"/>
          <p:cNvSpPr>
            <a:spLocks noChangeArrowheads="1"/>
          </p:cNvSpPr>
          <p:nvPr/>
        </p:nvSpPr>
        <p:spPr bwMode="auto">
          <a:xfrm>
            <a:off x="457200" y="1828800"/>
            <a:ext cx="5928426" cy="461665"/>
          </a:xfrm>
          <a:prstGeom prst="rect">
            <a:avLst/>
          </a:prstGeom>
          <a:noFill/>
          <a:ln w="9525">
            <a:noFill/>
            <a:miter lim="800000"/>
            <a:headEnd/>
            <a:tailEnd/>
          </a:ln>
        </p:spPr>
        <p:txBody>
          <a:bodyPr wrap="none">
            <a:prstTxWarp prst="textNoShape">
              <a:avLst/>
            </a:prstTxWarp>
            <a:spAutoFit/>
          </a:bodyPr>
          <a:lstStyle/>
          <a:p>
            <a:r>
              <a:rPr lang="en-US" b="1" i="1" dirty="0">
                <a:solidFill>
                  <a:srgbClr val="0A017F"/>
                </a:solidFill>
                <a:ea typeface="ＭＳ Ｐゴシック" charset="-128"/>
                <a:cs typeface="ＭＳ Ｐゴシック" charset="-128"/>
              </a:rPr>
              <a:t>Example: </a:t>
            </a:r>
            <a:r>
              <a:rPr lang="en-US" dirty="0" err="1">
                <a:solidFill>
                  <a:srgbClr val="0A017F"/>
                </a:solidFill>
                <a:ea typeface="ＭＳ Ｐゴシック" charset="-128"/>
                <a:cs typeface="ＭＳ Ｐゴシック" charset="-128"/>
              </a:rPr>
              <a:t>bytecode</a:t>
            </a:r>
            <a:r>
              <a:rPr lang="en-US" dirty="0">
                <a:solidFill>
                  <a:srgbClr val="0A017F"/>
                </a:solidFill>
                <a:ea typeface="ＭＳ Ｐゴシック" charset="-128"/>
                <a:cs typeface="ＭＳ Ｐゴシック" charset="-128"/>
              </a:rPr>
              <a:t> </a:t>
            </a:r>
            <a:r>
              <a:rPr lang="en-US" dirty="0">
                <a:latin typeface="Courier" charset="0"/>
                <a:ea typeface="Courier" charset="0"/>
                <a:cs typeface="Courier" charset="0"/>
                <a:sym typeface="Courier" charset="0"/>
              </a:rPr>
              <a:t>&lt;E0&gt; send: hello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92165" name="Rectangle 3"/>
          <p:cNvSpPr>
            <a:spLocks noGrp="1" noChangeArrowheads="1"/>
          </p:cNvSpPr>
          <p:nvPr>
            <p:ph type="title"/>
          </p:nvPr>
        </p:nvSpPr>
        <p:spPr>
          <a:xfrm>
            <a:off x="533400" y="533400"/>
            <a:ext cx="8070850" cy="817563"/>
          </a:xfrm>
        </p:spPr>
        <p:txBody>
          <a:bodyPr/>
          <a:lstStyle/>
          <a:p>
            <a:pPr eaLnBrk="1" hangingPunct="1"/>
            <a:r>
              <a:rPr lang="en-US"/>
              <a:t>Roadmap</a:t>
            </a:r>
          </a:p>
        </p:txBody>
      </p:sp>
      <p:sp>
        <p:nvSpPr>
          <p:cNvPr id="92166" name="Rectangle 4"/>
          <p:cNvSpPr>
            <a:spLocks noGrp="1" noChangeArrowheads="1"/>
          </p:cNvSpPr>
          <p:nvPr>
            <p:ph type="body" idx="1"/>
          </p:nvPr>
        </p:nvSpPr>
        <p:spPr/>
        <p:txBody>
          <a:bodyPr/>
          <a:lstStyle/>
          <a:p>
            <a:pPr>
              <a:lnSpc>
                <a:spcPct val="90000"/>
              </a:lnSpc>
            </a:pPr>
            <a:endParaRPr lang="en-US" dirty="0" smtClean="0"/>
          </a:p>
          <a:p>
            <a:pPr>
              <a:lnSpc>
                <a:spcPct val="90000"/>
              </a:lnSpc>
            </a:pPr>
            <a:r>
              <a:rPr lang="en-US" b="1" dirty="0" smtClean="0"/>
              <a:t>Introduction</a:t>
            </a:r>
            <a:endParaRPr lang="en-US" dirty="0" smtClean="0"/>
          </a:p>
          <a:p>
            <a:pPr>
              <a:lnSpc>
                <a:spcPct val="90000"/>
              </a:lnSpc>
            </a:pPr>
            <a:r>
              <a:rPr lang="en-US" dirty="0" err="1" smtClean="0"/>
              <a:t>Bytecode</a:t>
            </a:r>
            <a:endParaRPr lang="en-US" dirty="0" smtClean="0"/>
          </a:p>
          <a:p>
            <a:pPr>
              <a:lnSpc>
                <a:spcPct val="90000"/>
              </a:lnSpc>
            </a:pPr>
            <a:r>
              <a:rPr lang="en-US" dirty="0" smtClean="0"/>
              <a:t>The heap store </a:t>
            </a:r>
          </a:p>
          <a:p>
            <a:pPr>
              <a:lnSpc>
                <a:spcPct val="90000"/>
              </a:lnSpc>
            </a:pPr>
            <a:r>
              <a:rPr lang="en-US" dirty="0" smtClean="0"/>
              <a:t>Interpreter</a:t>
            </a:r>
          </a:p>
          <a:p>
            <a:pPr>
              <a:lnSpc>
                <a:spcPct val="90000"/>
              </a:lnSpc>
            </a:pPr>
            <a:r>
              <a:rPr lang="en-US" dirty="0" smtClean="0"/>
              <a:t>Automatic memory management</a:t>
            </a:r>
          </a:p>
          <a:p>
            <a:pPr>
              <a:lnSpc>
                <a:spcPct val="90000"/>
              </a:lnSpc>
            </a:pPr>
            <a:r>
              <a:rPr lang="en-US" dirty="0" smtClean="0"/>
              <a:t>Threading System</a:t>
            </a:r>
          </a:p>
          <a:p>
            <a:pPr>
              <a:lnSpc>
                <a:spcPct val="90000"/>
              </a:lnSpc>
            </a:pPr>
            <a:r>
              <a:rPr lang="en-US" dirty="0" smtClean="0"/>
              <a:t>Optimizations</a:t>
            </a:r>
          </a:p>
        </p:txBody>
      </p:sp>
      <p:sp>
        <p:nvSpPr>
          <p:cNvPr id="7" name="Date Placeholder 6"/>
          <p:cNvSpPr>
            <a:spLocks noGrp="1"/>
          </p:cNvSpPr>
          <p:nvPr>
            <p:ph type="dt" sz="half" idx="10"/>
          </p:nvPr>
        </p:nvSpPr>
        <p:spPr/>
        <p:txBody>
          <a:bodyPr/>
          <a:lstStyle/>
          <a:p>
            <a:pPr>
              <a:defRPr/>
            </a:pPr>
            <a:r>
              <a:rPr lang="en-US" smtClean="0"/>
              <a:t>© Oscar Nierstrasz</a:t>
            </a:r>
            <a:endParaRPr lang="de-CH"/>
          </a:p>
        </p:txBody>
      </p:sp>
      <p:sp>
        <p:nvSpPr>
          <p:cNvPr id="8" name="Footer Placeholder 7"/>
          <p:cNvSpPr>
            <a:spLocks noGrp="1"/>
          </p:cNvSpPr>
          <p:nvPr>
            <p:ph type="ftr" sz="quarter" idx="11"/>
          </p:nvPr>
        </p:nvSpPr>
        <p:spPr/>
        <p:txBody>
          <a:bodyPr/>
          <a:lstStyle/>
          <a:p>
            <a:pPr>
              <a:defRPr/>
            </a:pPr>
            <a:r>
              <a:rPr lang="en-US" smtClean="0"/>
              <a:t>Bytecodes and Virtual Machines</a:t>
            </a:r>
            <a:endParaRPr lang="de-CH"/>
          </a:p>
        </p:txBody>
      </p:sp>
      <p:sp>
        <p:nvSpPr>
          <p:cNvPr id="9" name="Slide Number Placeholder 8"/>
          <p:cNvSpPr>
            <a:spLocks noGrp="1"/>
          </p:cNvSpPr>
          <p:nvPr>
            <p:ph type="sldNum" sz="quarter" idx="12"/>
          </p:nvPr>
        </p:nvSpPr>
        <p:spPr/>
        <p:txBody>
          <a:bodyPr/>
          <a:lstStyle/>
          <a:p>
            <a:pPr>
              <a:defRPr/>
            </a:pPr>
            <a:fld id="{73E736CB-55C4-8D46-81A8-2C4220C1E5B1}" type="slidenum">
              <a:rPr lang="de-CH" smtClean="0"/>
              <a:pPr>
                <a:defRPr/>
              </a:pPr>
              <a:t>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2" name="Rectangle 2"/>
          <p:cNvSpPr>
            <a:spLocks noGrp="1" noChangeArrowheads="1"/>
          </p:cNvSpPr>
          <p:nvPr>
            <p:ph type="title" idx="4294967295"/>
          </p:nvPr>
        </p:nvSpPr>
        <p:spPr/>
        <p:txBody>
          <a:bodyPr/>
          <a:lstStyle/>
          <a:p>
            <a:pPr eaLnBrk="1" hangingPunct="1"/>
            <a:r>
              <a:rPr lang="en-US"/>
              <a:t>Message Sending Bytecode Routine</a:t>
            </a:r>
          </a:p>
        </p:txBody>
      </p:sp>
      <p:sp>
        <p:nvSpPr>
          <p:cNvPr id="124933" name="Rectangle 7"/>
          <p:cNvSpPr>
            <a:spLocks noGrp="1" noChangeArrowheads="1"/>
          </p:cNvSpPr>
          <p:nvPr>
            <p:ph type="body" idx="4294967295"/>
          </p:nvPr>
        </p:nvSpPr>
        <p:spPr>
          <a:xfrm>
            <a:off x="762000" y="2438400"/>
            <a:ext cx="7239000" cy="2057400"/>
          </a:xfrm>
          <a:solidFill>
            <a:schemeClr val="bg1"/>
          </a:solidFill>
          <a:ln>
            <a:solidFill>
              <a:schemeClr val="tx1"/>
            </a:solidFill>
          </a:ln>
        </p:spPr>
        <p:txBody>
          <a:bodyPr/>
          <a:lstStyle/>
          <a:p>
            <a:pPr defTabSz="381000">
              <a:lnSpc>
                <a:spcPct val="100000"/>
              </a:lnSpc>
              <a:spcBef>
                <a:spcPct val="0"/>
              </a:spcBef>
              <a:buClrTx/>
              <a:buSzTx/>
              <a:buFontTx/>
              <a:buNone/>
            </a:pPr>
            <a:r>
              <a:rPr lang="en-US" sz="1600" dirty="0">
                <a:solidFill>
                  <a:schemeClr val="tx1"/>
                </a:solidFill>
                <a:latin typeface="Courier" charset="0"/>
              </a:rPr>
              <a:t>Interpreter&gt;&gt;</a:t>
            </a:r>
            <a:r>
              <a:rPr lang="en-US" sz="1600" dirty="0" err="1">
                <a:solidFill>
                  <a:schemeClr val="tx1"/>
                </a:solidFill>
                <a:latin typeface="Courier" charset="0"/>
              </a:rPr>
              <a:t>sendLiteralSelectorBytecode</a:t>
            </a:r>
            <a:endParaRPr lang="en-US" sz="1600" dirty="0">
              <a:solidFill>
                <a:schemeClr val="tx1"/>
              </a:solidFill>
              <a:latin typeface="Courier" charset="0"/>
            </a:endParaRPr>
          </a:p>
          <a:p>
            <a:pPr defTabSz="381000">
              <a:lnSpc>
                <a:spcPct val="100000"/>
              </a:lnSpc>
              <a:spcBef>
                <a:spcPct val="0"/>
              </a:spcBef>
              <a:buClrTx/>
              <a:buSzTx/>
              <a:buFontTx/>
              <a:buNone/>
            </a:pPr>
            <a:r>
              <a:rPr lang="en-US" sz="1600" dirty="0">
                <a:solidFill>
                  <a:schemeClr val="tx1"/>
                </a:solidFill>
                <a:latin typeface="Courier" charset="0"/>
              </a:rPr>
              <a:t>  selector := self literal: (</a:t>
            </a:r>
            <a:r>
              <a:rPr lang="en-US" sz="1600" dirty="0" err="1">
                <a:solidFill>
                  <a:schemeClr val="tx1"/>
                </a:solidFill>
                <a:latin typeface="Courier" charset="0"/>
              </a:rPr>
              <a:t>currentBytcode</a:t>
            </a:r>
            <a:r>
              <a:rPr lang="en-US" sz="1600" dirty="0">
                <a:solidFill>
                  <a:schemeClr val="tx1"/>
                </a:solidFill>
                <a:latin typeface="Courier" charset="0"/>
              </a:rPr>
              <a:t> </a:t>
            </a:r>
            <a:r>
              <a:rPr lang="en-US" sz="1600" dirty="0" err="1">
                <a:solidFill>
                  <a:schemeClr val="tx1"/>
                </a:solidFill>
                <a:latin typeface="Courier" charset="0"/>
              </a:rPr>
              <a:t>bitAnd</a:t>
            </a:r>
            <a:r>
              <a:rPr lang="en-US" sz="1600" dirty="0">
                <a:solidFill>
                  <a:schemeClr val="tx1"/>
                </a:solidFill>
                <a:latin typeface="Courier" charset="0"/>
              </a:rPr>
              <a:t>: 16rF).</a:t>
            </a:r>
          </a:p>
          <a:p>
            <a:pPr defTabSz="381000">
              <a:lnSpc>
                <a:spcPct val="100000"/>
              </a:lnSpc>
              <a:spcBef>
                <a:spcPct val="0"/>
              </a:spcBef>
              <a:buClrTx/>
              <a:buSzTx/>
              <a:buFontTx/>
              <a:buNone/>
            </a:pPr>
            <a:r>
              <a:rPr lang="en-US" sz="1600" dirty="0">
                <a:solidFill>
                  <a:schemeClr val="tx1"/>
                </a:solidFill>
                <a:latin typeface="Courier" charset="0"/>
              </a:rPr>
              <a:t>  </a:t>
            </a:r>
            <a:r>
              <a:rPr lang="en-US" sz="1600" dirty="0" err="1">
                <a:solidFill>
                  <a:schemeClr val="tx1"/>
                </a:solidFill>
                <a:latin typeface="Courier" charset="0"/>
              </a:rPr>
              <a:t>argumentCount</a:t>
            </a:r>
            <a:r>
              <a:rPr lang="en-US" sz="1600" dirty="0">
                <a:solidFill>
                  <a:schemeClr val="tx1"/>
                </a:solidFill>
                <a:latin typeface="Courier" charset="0"/>
              </a:rPr>
              <a:t> := ((</a:t>
            </a:r>
            <a:r>
              <a:rPr lang="en-US" sz="1600" dirty="0" err="1">
                <a:solidFill>
                  <a:schemeClr val="tx1"/>
                </a:solidFill>
                <a:latin typeface="Courier" charset="0"/>
              </a:rPr>
              <a:t>currentBytecode</a:t>
            </a:r>
            <a:r>
              <a:rPr lang="en-US" sz="1600" dirty="0">
                <a:solidFill>
                  <a:schemeClr val="tx1"/>
                </a:solidFill>
                <a:latin typeface="Courier" charset="0"/>
              </a:rPr>
              <a:t> &gt;&gt; 4) </a:t>
            </a:r>
            <a:r>
              <a:rPr lang="en-US" sz="1600" dirty="0" err="1">
                <a:solidFill>
                  <a:schemeClr val="tx1"/>
                </a:solidFill>
                <a:latin typeface="Courier" charset="0"/>
              </a:rPr>
              <a:t>bitAnd</a:t>
            </a:r>
            <a:r>
              <a:rPr lang="en-US" sz="1600" dirty="0">
                <a:solidFill>
                  <a:schemeClr val="tx1"/>
                </a:solidFill>
                <a:latin typeface="Courier" charset="0"/>
              </a:rPr>
              <a:t>: 3) - 1. </a:t>
            </a:r>
          </a:p>
          <a:p>
            <a:pPr defTabSz="381000">
              <a:lnSpc>
                <a:spcPct val="100000"/>
              </a:lnSpc>
              <a:spcBef>
                <a:spcPct val="0"/>
              </a:spcBef>
              <a:buClrTx/>
              <a:buSzTx/>
              <a:buFontTx/>
              <a:buNone/>
            </a:pPr>
            <a:r>
              <a:rPr lang="en-US" sz="1600" dirty="0">
                <a:solidFill>
                  <a:schemeClr val="tx1"/>
                </a:solidFill>
                <a:latin typeface="Courier" charset="0"/>
              </a:rPr>
              <a:t>  </a:t>
            </a:r>
            <a:r>
              <a:rPr lang="en-US" sz="1600" dirty="0" err="1">
                <a:solidFill>
                  <a:schemeClr val="tx1"/>
                </a:solidFill>
                <a:latin typeface="Courier" charset="0"/>
              </a:rPr>
              <a:t>rcvr</a:t>
            </a:r>
            <a:r>
              <a:rPr lang="en-US" sz="1600" dirty="0">
                <a:solidFill>
                  <a:schemeClr val="tx1"/>
                </a:solidFill>
                <a:latin typeface="Courier" charset="0"/>
              </a:rPr>
              <a:t> := self </a:t>
            </a:r>
            <a:r>
              <a:rPr lang="en-US" sz="1600" dirty="0" err="1">
                <a:solidFill>
                  <a:schemeClr val="tx1"/>
                </a:solidFill>
                <a:latin typeface="Courier" charset="0"/>
              </a:rPr>
              <a:t>stackValue</a:t>
            </a:r>
            <a:r>
              <a:rPr lang="en-US" sz="1600" dirty="0">
                <a:solidFill>
                  <a:schemeClr val="tx1"/>
                </a:solidFill>
                <a:latin typeface="Courier" charset="0"/>
              </a:rPr>
              <a:t>: </a:t>
            </a:r>
            <a:r>
              <a:rPr lang="en-US" sz="1600" dirty="0" err="1">
                <a:solidFill>
                  <a:schemeClr val="tx1"/>
                </a:solidFill>
                <a:latin typeface="Courier" charset="0"/>
              </a:rPr>
              <a:t>argumentCount</a:t>
            </a:r>
            <a:r>
              <a:rPr lang="en-US" sz="1600" dirty="0">
                <a:solidFill>
                  <a:schemeClr val="tx1"/>
                </a:solidFill>
                <a:latin typeface="Courier" charset="0"/>
              </a:rPr>
              <a:t>.</a:t>
            </a:r>
          </a:p>
          <a:p>
            <a:pPr defTabSz="381000">
              <a:lnSpc>
                <a:spcPct val="100000"/>
              </a:lnSpc>
              <a:spcBef>
                <a:spcPct val="0"/>
              </a:spcBef>
              <a:buClrTx/>
              <a:buSzTx/>
              <a:buFontTx/>
              <a:buNone/>
            </a:pPr>
            <a:r>
              <a:rPr lang="en-US" sz="1600" dirty="0">
                <a:solidFill>
                  <a:schemeClr val="tx1"/>
                </a:solidFill>
                <a:latin typeface="Courier" charset="0"/>
              </a:rPr>
              <a:t>  class := self </a:t>
            </a:r>
            <a:r>
              <a:rPr lang="en-US" sz="1600" dirty="0" err="1">
                <a:solidFill>
                  <a:schemeClr val="tx1"/>
                </a:solidFill>
                <a:latin typeface="Courier" charset="0"/>
              </a:rPr>
              <a:t>fetchClassOf</a:t>
            </a:r>
            <a:r>
              <a:rPr lang="en-US" sz="1600" dirty="0">
                <a:solidFill>
                  <a:schemeClr val="tx1"/>
                </a:solidFill>
                <a:latin typeface="Courier" charset="0"/>
              </a:rPr>
              <a:t>: </a:t>
            </a:r>
            <a:r>
              <a:rPr lang="en-US" sz="1600" dirty="0" err="1">
                <a:solidFill>
                  <a:schemeClr val="tx1"/>
                </a:solidFill>
                <a:latin typeface="Courier" charset="0"/>
              </a:rPr>
              <a:t>rcvr</a:t>
            </a:r>
            <a:r>
              <a:rPr lang="en-US" sz="1600" dirty="0">
                <a:solidFill>
                  <a:schemeClr val="tx1"/>
                </a:solidFill>
                <a:latin typeface="Courier" charset="0"/>
              </a:rPr>
              <a:t>.</a:t>
            </a:r>
          </a:p>
          <a:p>
            <a:pPr defTabSz="381000">
              <a:lnSpc>
                <a:spcPct val="100000"/>
              </a:lnSpc>
              <a:spcBef>
                <a:spcPct val="0"/>
              </a:spcBef>
              <a:buClrTx/>
              <a:buSzTx/>
              <a:buFontTx/>
              <a:buNone/>
            </a:pPr>
            <a:r>
              <a:rPr lang="en-US" sz="1600" dirty="0">
                <a:solidFill>
                  <a:schemeClr val="tx1"/>
                </a:solidFill>
                <a:latin typeface="Courier" charset="0"/>
              </a:rPr>
              <a:t>  self </a:t>
            </a:r>
            <a:r>
              <a:rPr lang="en-US" sz="1600" dirty="0" err="1">
                <a:solidFill>
                  <a:schemeClr val="tx1"/>
                </a:solidFill>
                <a:latin typeface="Courier" charset="0"/>
              </a:rPr>
              <a:t>findNewMethod</a:t>
            </a:r>
            <a:r>
              <a:rPr lang="en-US" sz="1600" dirty="0">
                <a:solidFill>
                  <a:schemeClr val="tx1"/>
                </a:solidFill>
                <a:latin typeface="Courier" charset="0"/>
              </a:rPr>
              <a:t>.</a:t>
            </a:r>
          </a:p>
          <a:p>
            <a:pPr defTabSz="381000">
              <a:lnSpc>
                <a:spcPct val="100000"/>
              </a:lnSpc>
              <a:spcBef>
                <a:spcPct val="0"/>
              </a:spcBef>
              <a:buClrTx/>
              <a:buSzTx/>
              <a:buFontTx/>
              <a:buNone/>
            </a:pPr>
            <a:r>
              <a:rPr lang="en-US" sz="1600" dirty="0">
                <a:solidFill>
                  <a:schemeClr val="tx1"/>
                </a:solidFill>
                <a:latin typeface="Courier" charset="0"/>
              </a:rPr>
              <a:t>  self </a:t>
            </a:r>
            <a:r>
              <a:rPr lang="en-US" sz="1600" dirty="0" err="1">
                <a:solidFill>
                  <a:schemeClr val="tx1"/>
                </a:solidFill>
                <a:latin typeface="Courier" charset="0"/>
              </a:rPr>
              <a:t>executeNewMethod</a:t>
            </a:r>
            <a:r>
              <a:rPr lang="en-US" sz="1600" dirty="0">
                <a:solidFill>
                  <a:schemeClr val="tx1"/>
                </a:solidFill>
                <a:latin typeface="Courier" charset="0"/>
              </a:rPr>
              <a:t>.</a:t>
            </a:r>
          </a:p>
          <a:p>
            <a:pPr defTabSz="381000">
              <a:lnSpc>
                <a:spcPct val="100000"/>
              </a:lnSpc>
              <a:spcBef>
                <a:spcPct val="0"/>
              </a:spcBef>
              <a:buClrTx/>
              <a:buSzTx/>
              <a:buFontTx/>
              <a:buNone/>
            </a:pPr>
            <a:r>
              <a:rPr lang="en-US" sz="1600" dirty="0">
                <a:solidFill>
                  <a:schemeClr val="tx1"/>
                </a:solidFill>
                <a:latin typeface="Courier" charset="0"/>
              </a:rPr>
              <a:t>  self </a:t>
            </a:r>
            <a:r>
              <a:rPr lang="en-US" sz="1600" dirty="0" err="1">
                <a:solidFill>
                  <a:schemeClr val="tx1"/>
                </a:solidFill>
                <a:latin typeface="Courier" charset="0"/>
              </a:rPr>
              <a:t>fetchNewBytecode</a:t>
            </a:r>
            <a:endParaRPr lang="en-US" sz="1600" dirty="0">
              <a:solidFill>
                <a:schemeClr val="tx1"/>
              </a:solidFill>
              <a:latin typeface="Courier" charset="0"/>
            </a:endParaRPr>
          </a:p>
        </p:txBody>
      </p:sp>
      <p:sp>
        <p:nvSpPr>
          <p:cNvPr id="124934" name="Rectangle 8"/>
          <p:cNvSpPr>
            <a:spLocks noChangeArrowheads="1"/>
          </p:cNvSpPr>
          <p:nvPr/>
        </p:nvSpPr>
        <p:spPr bwMode="auto">
          <a:xfrm>
            <a:off x="762000" y="1828800"/>
            <a:ext cx="5928426" cy="461665"/>
          </a:xfrm>
          <a:prstGeom prst="rect">
            <a:avLst/>
          </a:prstGeom>
          <a:noFill/>
          <a:ln w="9525">
            <a:noFill/>
            <a:miter lim="800000"/>
            <a:headEnd/>
            <a:tailEnd/>
          </a:ln>
        </p:spPr>
        <p:txBody>
          <a:bodyPr wrap="none">
            <a:prstTxWarp prst="textNoShape">
              <a:avLst/>
            </a:prstTxWarp>
            <a:spAutoFit/>
          </a:bodyPr>
          <a:lstStyle/>
          <a:p>
            <a:r>
              <a:rPr lang="en-US" b="1" i="1" dirty="0">
                <a:solidFill>
                  <a:srgbClr val="0A017F"/>
                </a:solidFill>
                <a:ea typeface="ＭＳ Ｐゴシック" charset="-128"/>
                <a:cs typeface="ＭＳ Ｐゴシック" charset="-128"/>
              </a:rPr>
              <a:t>Example: </a:t>
            </a:r>
            <a:r>
              <a:rPr lang="en-US" dirty="0" err="1">
                <a:solidFill>
                  <a:srgbClr val="0A017F"/>
                </a:solidFill>
                <a:ea typeface="ＭＳ Ｐゴシック" charset="-128"/>
                <a:cs typeface="ＭＳ Ｐゴシック" charset="-128"/>
              </a:rPr>
              <a:t>bytecode</a:t>
            </a:r>
            <a:r>
              <a:rPr lang="en-US" dirty="0">
                <a:solidFill>
                  <a:srgbClr val="0A017F"/>
                </a:solidFill>
                <a:ea typeface="ＭＳ Ｐゴシック" charset="-128"/>
                <a:cs typeface="ＭＳ Ｐゴシック" charset="-128"/>
              </a:rPr>
              <a:t> </a:t>
            </a:r>
            <a:r>
              <a:rPr lang="en-US" dirty="0">
                <a:latin typeface="Courier" charset="0"/>
                <a:ea typeface="Courier" charset="0"/>
                <a:cs typeface="Courier" charset="0"/>
                <a:sym typeface="Courier" charset="0"/>
              </a:rPr>
              <a:t>&lt;E0&gt; send: hello</a:t>
            </a:r>
          </a:p>
        </p:txBody>
      </p:sp>
      <p:sp>
        <p:nvSpPr>
          <p:cNvPr id="124935" name="Rectangle 9"/>
          <p:cNvSpPr>
            <a:spLocks noChangeArrowheads="1"/>
          </p:cNvSpPr>
          <p:nvPr/>
        </p:nvSpPr>
        <p:spPr bwMode="auto">
          <a:xfrm>
            <a:off x="762000" y="4953000"/>
            <a:ext cx="3657600" cy="1323439"/>
          </a:xfrm>
          <a:prstGeom prst="rect">
            <a:avLst/>
          </a:prstGeom>
          <a:noFill/>
          <a:ln w="9525">
            <a:noFill/>
            <a:miter lim="800000"/>
            <a:headEnd/>
            <a:tailEnd/>
          </a:ln>
        </p:spPr>
        <p:txBody>
          <a:bodyPr>
            <a:prstTxWarp prst="textNoShape">
              <a:avLst/>
            </a:prstTxWarp>
            <a:spAutoFit/>
          </a:bodyPr>
          <a:lstStyle/>
          <a:p>
            <a:r>
              <a:rPr lang="en-US" sz="2000" dirty="0">
                <a:solidFill>
                  <a:srgbClr val="0A017F"/>
                </a:solidFill>
                <a:ea typeface="ＭＳ Ｐゴシック" charset="-128"/>
                <a:cs typeface="ＭＳ Ｐゴシック" charset="-128"/>
              </a:rPr>
              <a:t>This routine (</a:t>
            </a:r>
            <a:r>
              <a:rPr lang="en-US" sz="2000" dirty="0" err="1">
                <a:solidFill>
                  <a:srgbClr val="0A017F"/>
                </a:solidFill>
                <a:ea typeface="ＭＳ Ｐゴシック" charset="-128"/>
                <a:cs typeface="ＭＳ Ｐゴシック" charset="-128"/>
              </a:rPr>
              <a:t>bytecodes</a:t>
            </a:r>
            <a:r>
              <a:rPr lang="en-US" sz="2000" dirty="0">
                <a:solidFill>
                  <a:srgbClr val="0A017F"/>
                </a:solidFill>
                <a:ea typeface="ＭＳ Ｐゴシック" charset="-128"/>
                <a:cs typeface="ＭＳ Ｐゴシック" charset="-128"/>
              </a:rPr>
              <a:t> 208-255) can use any of the first 16 literals and pass up to 2 arguments</a:t>
            </a:r>
            <a:endParaRPr lang="en-US" sz="2000" dirty="0">
              <a:latin typeface="Courier" charset="0"/>
              <a:ea typeface="Courier" charset="0"/>
              <a:cs typeface="Courier" charset="0"/>
              <a:sym typeface="Courier" charset="0"/>
            </a:endParaRPr>
          </a:p>
        </p:txBody>
      </p:sp>
      <p:sp>
        <p:nvSpPr>
          <p:cNvPr id="124936" name="Rectangle 7"/>
          <p:cNvSpPr>
            <a:spLocks noChangeArrowheads="1"/>
          </p:cNvSpPr>
          <p:nvPr/>
        </p:nvSpPr>
        <p:spPr bwMode="auto">
          <a:xfrm>
            <a:off x="5105400" y="4648200"/>
            <a:ext cx="2895600" cy="1741488"/>
          </a:xfrm>
          <a:prstGeom prst="rect">
            <a:avLst/>
          </a:prstGeom>
          <a:solidFill>
            <a:schemeClr val="accent1"/>
          </a:solidFill>
          <a:ln w="9525">
            <a:solidFill>
              <a:schemeClr val="tx1"/>
            </a:solidFill>
            <a:miter lim="800000"/>
            <a:headEnd/>
            <a:tailEnd/>
          </a:ln>
        </p:spPr>
        <p:txBody>
          <a:bodyPr lIns="0" tIns="0" rIns="0" bIns="0" anchor="ctr">
            <a:prstTxWarp prst="textNoShape">
              <a:avLst/>
            </a:prstTxWarp>
          </a:bodyPr>
          <a:lstStyle/>
          <a:p>
            <a:pPr marL="419100" indent="-419100" defTabSz="381000"/>
            <a:r>
              <a:rPr lang="en-US" sz="1400">
                <a:latin typeface="Courier" charset="0"/>
              </a:rPr>
              <a:t> E0(hex) = 224(dec)</a:t>
            </a:r>
          </a:p>
          <a:p>
            <a:pPr marL="419100" indent="-419100" defTabSz="381000"/>
            <a:r>
              <a:rPr lang="en-US" sz="1400">
                <a:latin typeface="Courier" charset="0"/>
              </a:rPr>
              <a:t>	= 1110 0000(bin)</a:t>
            </a:r>
          </a:p>
          <a:p>
            <a:pPr marL="419100" indent="-419100" defTabSz="381000"/>
            <a:endParaRPr lang="en-US" sz="1400">
              <a:latin typeface="Courier" charset="0"/>
            </a:endParaRPr>
          </a:p>
          <a:p>
            <a:pPr marL="419100" indent="-419100" defTabSz="381000"/>
            <a:r>
              <a:rPr lang="en-US" sz="1400">
                <a:latin typeface="Courier" charset="0"/>
              </a:rPr>
              <a:t> E0 AND F = 0</a:t>
            </a:r>
          </a:p>
          <a:p>
            <a:pPr marL="419100" indent="-419100" defTabSz="381000"/>
            <a:r>
              <a:rPr lang="en-US" sz="1400">
                <a:latin typeface="Courier" charset="0"/>
              </a:rPr>
              <a:t>	=&gt; literal frame at 0</a:t>
            </a:r>
          </a:p>
          <a:p>
            <a:pPr marL="419100" indent="-419100" defTabSz="381000"/>
            <a:endParaRPr lang="en-US" sz="1400">
              <a:latin typeface="Courier" charset="0"/>
            </a:endParaRPr>
          </a:p>
          <a:p>
            <a:pPr marL="419100" indent="-419100" defTabSz="381000"/>
            <a:r>
              <a:rPr lang="en-US" sz="1400">
                <a:latin typeface="Courier" charset="0"/>
              </a:rPr>
              <a:t> ((E0 &gt;&gt; 4) AND 3) - 1 = 1</a:t>
            </a:r>
          </a:p>
          <a:p>
            <a:pPr marL="419100" indent="-419100" defTabSz="381000"/>
            <a:r>
              <a:rPr lang="en-US" sz="1400">
                <a:latin typeface="Courier" charset="0"/>
              </a:rPr>
              <a:t>	=&gt; 1 argument</a:t>
            </a:r>
          </a:p>
        </p:txBody>
      </p:sp>
      <p:sp>
        <p:nvSpPr>
          <p:cNvPr id="124937" name="Rectangle 11"/>
          <p:cNvSpPr>
            <a:spLocks noChangeArrowheads="1"/>
          </p:cNvSpPr>
          <p:nvPr/>
        </p:nvSpPr>
        <p:spPr bwMode="auto">
          <a:xfrm>
            <a:off x="7788275" y="4794250"/>
            <a:ext cx="184150" cy="304800"/>
          </a:xfrm>
          <a:prstGeom prst="rect">
            <a:avLst/>
          </a:prstGeom>
          <a:noFill/>
          <a:ln w="9525">
            <a:noFill/>
            <a:miter lim="800000"/>
            <a:headEnd/>
            <a:tailEnd/>
          </a:ln>
        </p:spPr>
        <p:txBody>
          <a:bodyPr wrap="none">
            <a:prstTxWarp prst="textNoShape">
              <a:avLst/>
            </a:prstTxWarp>
            <a:spAutoFit/>
          </a:bodyPr>
          <a:lstStyle/>
          <a:p>
            <a:endParaRPr lang="en-US" sz="1400">
              <a:latin typeface="Courier" charset="0"/>
            </a:endParaRPr>
          </a:p>
        </p:txBody>
      </p:sp>
      <p:sp>
        <p:nvSpPr>
          <p:cNvPr id="12" name="Date Placeholder 11"/>
          <p:cNvSpPr>
            <a:spLocks noGrp="1"/>
          </p:cNvSpPr>
          <p:nvPr>
            <p:ph type="dt" sz="half" idx="10"/>
          </p:nvPr>
        </p:nvSpPr>
        <p:spPr/>
        <p:txBody>
          <a:bodyPr/>
          <a:lstStyle/>
          <a:p>
            <a:pPr>
              <a:defRPr/>
            </a:pPr>
            <a:r>
              <a:rPr lang="en-US" smtClean="0"/>
              <a:t>© Oscar Nierstrasz</a:t>
            </a:r>
            <a:endParaRPr lang="de-CH"/>
          </a:p>
        </p:txBody>
      </p:sp>
      <p:sp>
        <p:nvSpPr>
          <p:cNvPr id="13" name="Footer Placeholder 12"/>
          <p:cNvSpPr>
            <a:spLocks noGrp="1"/>
          </p:cNvSpPr>
          <p:nvPr>
            <p:ph type="ftr" sz="quarter" idx="11"/>
          </p:nvPr>
        </p:nvSpPr>
        <p:spPr/>
        <p:txBody>
          <a:bodyPr/>
          <a:lstStyle/>
          <a:p>
            <a:pPr>
              <a:defRPr/>
            </a:pPr>
            <a:r>
              <a:rPr lang="en-US" smtClean="0"/>
              <a:t>Bytecodes and Virtual Machines</a:t>
            </a:r>
            <a:endParaRPr lang="de-CH"/>
          </a:p>
        </p:txBody>
      </p:sp>
      <p:sp>
        <p:nvSpPr>
          <p:cNvPr id="14" name="Slide Number Placeholder 13"/>
          <p:cNvSpPr>
            <a:spLocks noGrp="1"/>
          </p:cNvSpPr>
          <p:nvPr>
            <p:ph type="sldNum" sz="quarter" idx="12"/>
          </p:nvPr>
        </p:nvSpPr>
        <p:spPr/>
        <p:txBody>
          <a:bodyPr/>
          <a:lstStyle/>
          <a:p>
            <a:pPr>
              <a:defRPr/>
            </a:pPr>
            <a:fld id="{FE837F5D-53C6-CE4D-BBC0-FB335A45F12B}" type="slidenum">
              <a:rPr lang="de-CH" smtClean="0"/>
              <a:pPr>
                <a:defRPr/>
              </a:pPr>
              <a:t>30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0" name="Rectangle 2"/>
          <p:cNvSpPr>
            <a:spLocks noGrp="1" noChangeArrowheads="1"/>
          </p:cNvSpPr>
          <p:nvPr>
            <p:ph type="title" idx="4294967295"/>
          </p:nvPr>
        </p:nvSpPr>
        <p:spPr/>
        <p:txBody>
          <a:bodyPr/>
          <a:lstStyle/>
          <a:p>
            <a:pPr eaLnBrk="1" hangingPunct="1"/>
            <a:r>
              <a:rPr lang="en-US"/>
              <a:t>Primitives</a:t>
            </a:r>
          </a:p>
        </p:txBody>
      </p:sp>
      <p:sp>
        <p:nvSpPr>
          <p:cNvPr id="126981" name="Rectangle 3"/>
          <p:cNvSpPr>
            <a:spLocks noGrp="1" noChangeArrowheads="1"/>
          </p:cNvSpPr>
          <p:nvPr>
            <p:ph type="body" idx="4294967295"/>
          </p:nvPr>
        </p:nvSpPr>
        <p:spPr>
          <a:xfrm>
            <a:off x="457200" y="1981200"/>
            <a:ext cx="8070850" cy="3527425"/>
          </a:xfrm>
        </p:spPr>
        <p:txBody>
          <a:bodyPr/>
          <a:lstStyle/>
          <a:p>
            <a:pPr>
              <a:buFont typeface="Helvetica CE" charset="0"/>
              <a:buNone/>
            </a:pPr>
            <a:r>
              <a:rPr lang="en-US" sz="2000"/>
              <a:t>Primitive methods trigger a VM routine</a:t>
            </a:r>
          </a:p>
          <a:p>
            <a:pPr>
              <a:buFont typeface="Helvetica CE" charset="0"/>
              <a:buNone/>
            </a:pPr>
            <a:r>
              <a:rPr lang="en-US" sz="2000"/>
              <a:t>and are executed without a new</a:t>
            </a:r>
          </a:p>
          <a:p>
            <a:pPr>
              <a:buFont typeface="Helvetica CE" charset="0"/>
              <a:buNone/>
            </a:pPr>
            <a:r>
              <a:rPr lang="en-US" sz="2000"/>
              <a:t>method context unless they fail</a:t>
            </a:r>
          </a:p>
          <a:p>
            <a:pPr>
              <a:buFont typeface="Helvetica CE" charset="0"/>
              <a:buNone/>
            </a:pPr>
            <a:endParaRPr lang="en-US" sz="2000"/>
          </a:p>
          <a:p>
            <a:r>
              <a:rPr lang="en-US" sz="2000"/>
              <a:t>Improve performance (arithmetics, at:, at:put:, ...)</a:t>
            </a:r>
          </a:p>
          <a:p>
            <a:r>
              <a:rPr lang="en-US" sz="2000"/>
              <a:t>Do work that can only be done in VM (new object creation,</a:t>
            </a:r>
            <a:br>
              <a:rPr lang="en-US" sz="2000"/>
            </a:br>
            <a:r>
              <a:rPr lang="en-US" sz="2000"/>
              <a:t>process manipulation, become, ...) </a:t>
            </a:r>
          </a:p>
          <a:p>
            <a:r>
              <a:rPr lang="en-US" sz="2000"/>
              <a:t>Interface with outside world (keyboard input, networking, ...)</a:t>
            </a:r>
          </a:p>
          <a:p>
            <a:r>
              <a:rPr lang="en-US" sz="2000"/>
              <a:t>Interact with VM plugins (named primitives)</a:t>
            </a:r>
          </a:p>
        </p:txBody>
      </p:sp>
      <p:sp>
        <p:nvSpPr>
          <p:cNvPr id="126982" name="Rectangle 7"/>
          <p:cNvSpPr>
            <a:spLocks noChangeArrowheads="1"/>
          </p:cNvSpPr>
          <p:nvPr/>
        </p:nvSpPr>
        <p:spPr bwMode="auto">
          <a:xfrm>
            <a:off x="5181600" y="2286000"/>
            <a:ext cx="3200400" cy="8382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defTabSz="381000"/>
            <a:r>
              <a:rPr lang="en-US" sz="1600">
                <a:latin typeface="Courier" charset="0"/>
              </a:rPr>
              <a:t> ProtoObject&gt;&gt;nextObject</a:t>
            </a:r>
          </a:p>
          <a:p>
            <a:pPr defTabSz="381000"/>
            <a:r>
              <a:rPr lang="en-US" sz="1600">
                <a:latin typeface="Courier" charset="0"/>
              </a:rPr>
              <a:t>   &lt;primitive: 139&gt;</a:t>
            </a:r>
          </a:p>
          <a:p>
            <a:pPr defTabSz="381000"/>
            <a:r>
              <a:rPr lang="en-US" sz="1600">
                <a:latin typeface="Courier" charset="0"/>
              </a:rPr>
              <a:t>   self primitiveFailed</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31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8"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29029"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29030"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dirty="0" err="1" smtClean="0"/>
              <a:t>Bytecode</a:t>
            </a:r>
            <a:r>
              <a:rPr lang="en-US" dirty="0" smtClean="0"/>
              <a:t> </a:t>
            </a:r>
          </a:p>
          <a:p>
            <a:pPr>
              <a:lnSpc>
                <a:spcPct val="90000"/>
              </a:lnSpc>
            </a:pPr>
            <a:r>
              <a:rPr lang="en-US" dirty="0" smtClean="0"/>
              <a:t>The heap store </a:t>
            </a:r>
          </a:p>
          <a:p>
            <a:pPr>
              <a:lnSpc>
                <a:spcPct val="90000"/>
              </a:lnSpc>
            </a:pPr>
            <a:r>
              <a:rPr lang="en-US" dirty="0" smtClean="0"/>
              <a:t>Interpreter</a:t>
            </a:r>
          </a:p>
          <a:p>
            <a:pPr>
              <a:lnSpc>
                <a:spcPct val="90000"/>
              </a:lnSpc>
            </a:pPr>
            <a:r>
              <a:rPr lang="en-US" b="1" dirty="0" smtClean="0"/>
              <a:t>Automatic memory management</a:t>
            </a:r>
            <a:endParaRPr lang="en-US" dirty="0" smtClean="0"/>
          </a:p>
          <a:p>
            <a:pPr>
              <a:lnSpc>
                <a:spcPct val="90000"/>
              </a:lnSpc>
            </a:pPr>
            <a:r>
              <a:rPr lang="en-US" dirty="0" smtClean="0"/>
              <a:t>Threading System</a:t>
            </a:r>
          </a:p>
          <a:p>
            <a:pPr>
              <a:lnSpc>
                <a:spcPct val="90000"/>
              </a:lnSpc>
            </a:pPr>
            <a:r>
              <a:rPr lang="en-US" dirty="0" smtClean="0"/>
              <a:t>Optimizations</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32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6" name="Rectangle 2"/>
          <p:cNvSpPr>
            <a:spLocks noGrp="1" noChangeArrowheads="1"/>
          </p:cNvSpPr>
          <p:nvPr>
            <p:ph type="title" idx="4294967295"/>
          </p:nvPr>
        </p:nvSpPr>
        <p:spPr/>
        <p:txBody>
          <a:bodyPr/>
          <a:lstStyle/>
          <a:p>
            <a:pPr eaLnBrk="1" hangingPunct="1"/>
            <a:r>
              <a:rPr lang="en-US" dirty="0"/>
              <a:t>Automatic Memory Management</a:t>
            </a:r>
          </a:p>
        </p:txBody>
      </p:sp>
      <p:sp>
        <p:nvSpPr>
          <p:cNvPr id="131077" name="Rectangle 3"/>
          <p:cNvSpPr>
            <a:spLocks noGrp="1" noChangeArrowheads="1"/>
          </p:cNvSpPr>
          <p:nvPr>
            <p:ph type="body" idx="4294967295"/>
          </p:nvPr>
        </p:nvSpPr>
        <p:spPr>
          <a:xfrm>
            <a:off x="1600200" y="4724400"/>
            <a:ext cx="3124200" cy="1679575"/>
          </a:xfrm>
        </p:spPr>
        <p:txBody>
          <a:bodyPr/>
          <a:lstStyle/>
          <a:p>
            <a:pPr eaLnBrk="1" hangingPunct="1">
              <a:buFont typeface="Helvetica CE" charset="0"/>
              <a:buNone/>
            </a:pPr>
            <a:r>
              <a:rPr lang="en-US" dirty="0"/>
              <a:t>Challenges</a:t>
            </a:r>
          </a:p>
          <a:p>
            <a:pPr eaLnBrk="1" hangingPunct="1">
              <a:buFontTx/>
              <a:buNone/>
            </a:pPr>
            <a:r>
              <a:rPr lang="en-US" sz="2000" dirty="0"/>
              <a:t>– Fast allocation</a:t>
            </a:r>
          </a:p>
          <a:p>
            <a:pPr eaLnBrk="1" hangingPunct="1">
              <a:buFontTx/>
              <a:buNone/>
            </a:pPr>
            <a:r>
              <a:rPr lang="en-US" sz="2000" dirty="0"/>
              <a:t>– Fast program execution</a:t>
            </a:r>
          </a:p>
          <a:p>
            <a:pPr eaLnBrk="1" hangingPunct="1">
              <a:buFontTx/>
              <a:buNone/>
            </a:pPr>
            <a:endParaRPr lang="en-US" sz="2000" dirty="0"/>
          </a:p>
        </p:txBody>
      </p:sp>
      <p:sp>
        <p:nvSpPr>
          <p:cNvPr id="7" name="TextBox 6"/>
          <p:cNvSpPr txBox="1">
            <a:spLocks noChangeArrowheads="1"/>
          </p:cNvSpPr>
          <p:nvPr/>
        </p:nvSpPr>
        <p:spPr bwMode="auto">
          <a:xfrm>
            <a:off x="1828800" y="1981200"/>
            <a:ext cx="5410200" cy="822325"/>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defRPr/>
            </a:pPr>
            <a:r>
              <a:rPr lang="en-US" i="1">
                <a:solidFill>
                  <a:schemeClr val="accent2"/>
                </a:solidFill>
                <a:ea typeface="ＭＳ Ｐゴシック" charset="-128"/>
                <a:cs typeface="ＭＳ Ｐゴシック" charset="-128"/>
              </a:rPr>
              <a:t>Tell when an object is no longer used and then recycle the memory</a:t>
            </a:r>
          </a:p>
        </p:txBody>
      </p:sp>
      <p:sp>
        <p:nvSpPr>
          <p:cNvPr id="131079" name="Rectangle 11"/>
          <p:cNvSpPr>
            <a:spLocks noChangeArrowheads="1"/>
          </p:cNvSpPr>
          <p:nvPr/>
        </p:nvSpPr>
        <p:spPr bwMode="auto">
          <a:xfrm>
            <a:off x="4724400" y="5040313"/>
            <a:ext cx="3264185" cy="1007968"/>
          </a:xfrm>
          <a:prstGeom prst="rect">
            <a:avLst/>
          </a:prstGeom>
          <a:noFill/>
          <a:ln w="9525">
            <a:noFill/>
            <a:miter lim="800000"/>
            <a:headEnd/>
            <a:tailEnd/>
          </a:ln>
        </p:spPr>
        <p:txBody>
          <a:bodyPr wrap="none">
            <a:prstTxWarp prst="textNoShape">
              <a:avLst/>
            </a:prstTxWarp>
            <a:spAutoFit/>
          </a:bodyPr>
          <a:lstStyle/>
          <a:p>
            <a:pPr eaLnBrk="1" hangingPunct="1">
              <a:lnSpc>
                <a:spcPct val="85000"/>
              </a:lnSpc>
              <a:spcBef>
                <a:spcPct val="20000"/>
              </a:spcBef>
              <a:buClr>
                <a:schemeClr val="hlink"/>
              </a:buClr>
              <a:buSzPct val="85000"/>
            </a:pPr>
            <a:r>
              <a:rPr lang="en-US" sz="2000" dirty="0">
                <a:solidFill>
                  <a:srgbClr val="0A017F"/>
                </a:solidFill>
                <a:ea typeface="ＭＳ Ｐゴシック" charset="-128"/>
                <a:cs typeface="ＭＳ Ｐゴシック" charset="-128"/>
              </a:rPr>
              <a:t>– Small predictable pauses</a:t>
            </a:r>
          </a:p>
          <a:p>
            <a:pPr eaLnBrk="1" hangingPunct="1">
              <a:lnSpc>
                <a:spcPct val="85000"/>
              </a:lnSpc>
              <a:spcBef>
                <a:spcPct val="20000"/>
              </a:spcBef>
              <a:buClr>
                <a:schemeClr val="hlink"/>
              </a:buClr>
              <a:buSzPct val="85000"/>
            </a:pPr>
            <a:r>
              <a:rPr lang="en-US" sz="2000" dirty="0">
                <a:solidFill>
                  <a:srgbClr val="0A017F"/>
                </a:solidFill>
                <a:ea typeface="ＭＳ Ｐゴシック" charset="-128"/>
                <a:cs typeface="ＭＳ Ｐゴシック" charset="-128"/>
              </a:rPr>
              <a:t>– Scalable to large heaps</a:t>
            </a:r>
          </a:p>
          <a:p>
            <a:pPr eaLnBrk="1" hangingPunct="1">
              <a:lnSpc>
                <a:spcPct val="85000"/>
              </a:lnSpc>
              <a:spcBef>
                <a:spcPct val="20000"/>
              </a:spcBef>
              <a:buClr>
                <a:schemeClr val="hlink"/>
              </a:buClr>
              <a:buSzPct val="85000"/>
            </a:pPr>
            <a:r>
              <a:rPr lang="en-US" sz="2000" dirty="0">
                <a:solidFill>
                  <a:srgbClr val="0A017F"/>
                </a:solidFill>
                <a:ea typeface="ＭＳ Ｐゴシック" charset="-128"/>
                <a:cs typeface="ＭＳ Ｐゴシック" charset="-128"/>
              </a:rPr>
              <a:t>– Minimal space usage</a:t>
            </a:r>
          </a:p>
        </p:txBody>
      </p:sp>
      <p:pic>
        <p:nvPicPr>
          <p:cNvPr id="131080" name="Picture 13" descr="GC-overview"/>
          <p:cNvPicPr>
            <a:picLocks noChangeAspect="1" noChangeArrowheads="1"/>
          </p:cNvPicPr>
          <p:nvPr/>
        </p:nvPicPr>
        <p:blipFill>
          <a:blip r:embed="rId3"/>
          <a:srcRect/>
          <a:stretch>
            <a:fillRect/>
          </a:stretch>
        </p:blipFill>
        <p:spPr bwMode="auto">
          <a:xfrm>
            <a:off x="1905000" y="3276600"/>
            <a:ext cx="5270500" cy="1306513"/>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 Oscar Nierstrasz</a:t>
            </a:r>
            <a:endParaRPr lang="de-CH"/>
          </a:p>
        </p:txBody>
      </p:sp>
      <p:sp>
        <p:nvSpPr>
          <p:cNvPr id="12" name="Footer Placeholder 11"/>
          <p:cNvSpPr>
            <a:spLocks noGrp="1"/>
          </p:cNvSpPr>
          <p:nvPr>
            <p:ph type="ftr" sz="quarter" idx="11"/>
          </p:nvPr>
        </p:nvSpPr>
        <p:spPr/>
        <p:txBody>
          <a:bodyPr/>
          <a:lstStyle/>
          <a:p>
            <a:pPr>
              <a:defRPr/>
            </a:pPr>
            <a:r>
              <a:rPr lang="en-US" smtClean="0"/>
              <a:t>Bytecodes and Virtual Machines</a:t>
            </a:r>
            <a:endParaRPr lang="de-CH"/>
          </a:p>
        </p:txBody>
      </p:sp>
      <p:sp>
        <p:nvSpPr>
          <p:cNvPr id="13" name="Slide Number Placeholder 12"/>
          <p:cNvSpPr>
            <a:spLocks noGrp="1"/>
          </p:cNvSpPr>
          <p:nvPr>
            <p:ph type="sldNum" sz="quarter" idx="12"/>
          </p:nvPr>
        </p:nvSpPr>
        <p:spPr/>
        <p:txBody>
          <a:bodyPr/>
          <a:lstStyle/>
          <a:p>
            <a:pPr>
              <a:defRPr/>
            </a:pPr>
            <a:fld id="{FE837F5D-53C6-CE4D-BBC0-FB335A45F12B}" type="slidenum">
              <a:rPr lang="de-CH" smtClean="0"/>
              <a:pPr>
                <a:defRPr/>
              </a:pPr>
              <a:t>33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p:txBody>
          <a:bodyPr/>
          <a:lstStyle/>
          <a:p>
            <a:r>
              <a:rPr lang="en-US" smtClean="0"/>
              <a:t>Main Approaches</a:t>
            </a:r>
            <a:endParaRPr lang="en-US" dirty="0"/>
          </a:p>
        </p:txBody>
      </p:sp>
      <p:sp>
        <p:nvSpPr>
          <p:cNvPr id="133125" name="Rectangle 3"/>
          <p:cNvSpPr>
            <a:spLocks noGrp="1" noChangeArrowheads="1"/>
          </p:cNvSpPr>
          <p:nvPr>
            <p:ph idx="1"/>
          </p:nvPr>
        </p:nvSpPr>
        <p:spPr/>
        <p:txBody>
          <a:bodyPr/>
          <a:lstStyle/>
          <a:p>
            <a:endParaRPr lang="en-US" smtClean="0"/>
          </a:p>
          <a:p>
            <a:r>
              <a:rPr lang="en-US" smtClean="0"/>
              <a:t>1. Reference Counting</a:t>
            </a:r>
          </a:p>
          <a:p>
            <a:endParaRPr lang="en-US" smtClean="0"/>
          </a:p>
          <a:p>
            <a:r>
              <a:rPr lang="en-US" smtClean="0"/>
              <a:t>2. Mark and Sweep</a:t>
            </a:r>
            <a:endParaRPr lang="en-US"/>
          </a:p>
        </p:txBody>
      </p:sp>
      <p:sp>
        <p:nvSpPr>
          <p:cNvPr id="8" name="Date Placeholder 7"/>
          <p:cNvSpPr>
            <a:spLocks noGrp="1"/>
          </p:cNvSpPr>
          <p:nvPr>
            <p:ph type="dt" sz="half" idx="10"/>
          </p:nvPr>
        </p:nvSpPr>
        <p:spPr/>
        <p:txBody>
          <a:bodyPr/>
          <a:lstStyle/>
          <a:p>
            <a:r>
              <a:rPr lang="en-US" smtClean="0"/>
              <a:t>© Oscar Nierstrasz</a:t>
            </a:r>
            <a:endParaRPr lang="de-CH"/>
          </a:p>
        </p:txBody>
      </p:sp>
      <p:sp>
        <p:nvSpPr>
          <p:cNvPr id="9" name="Footer Placeholder 8"/>
          <p:cNvSpPr>
            <a:spLocks noGrp="1"/>
          </p:cNvSpPr>
          <p:nvPr>
            <p:ph type="ftr" sz="quarter" idx="11"/>
          </p:nvPr>
        </p:nvSpPr>
        <p:spPr/>
        <p:txBody>
          <a:bodyPr/>
          <a:lstStyle/>
          <a:p>
            <a:r>
              <a:rPr lang="en-US" smtClean="0"/>
              <a:t>Bytecodes and Virtual Machines</a:t>
            </a:r>
            <a:endParaRPr lang="de-CH"/>
          </a:p>
        </p:txBody>
      </p:sp>
      <p:sp>
        <p:nvSpPr>
          <p:cNvPr id="10" name="Slide Number Placeholder 9"/>
          <p:cNvSpPr>
            <a:spLocks noGrp="1"/>
          </p:cNvSpPr>
          <p:nvPr>
            <p:ph type="sldNum" sz="quarter" idx="12"/>
          </p:nvPr>
        </p:nvSpPr>
        <p:spPr/>
        <p:txBody>
          <a:bodyPr/>
          <a:lstStyle/>
          <a:p>
            <a:fld id="{FE837F5D-53C6-CE4D-BBC0-FB335A45F12B}" type="slidenum">
              <a:rPr lang="de-CH" smtClean="0"/>
              <a:pPr/>
              <a:t>34</a:t>
            </a:fld>
            <a:endParaRPr lang="de-CH"/>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2" name="Rectangle 2"/>
          <p:cNvSpPr>
            <a:spLocks noGrp="1" noChangeArrowheads="1"/>
          </p:cNvSpPr>
          <p:nvPr>
            <p:ph type="title" idx="4294967295"/>
          </p:nvPr>
        </p:nvSpPr>
        <p:spPr/>
        <p:txBody>
          <a:bodyPr/>
          <a:lstStyle/>
          <a:p>
            <a:pPr eaLnBrk="1" hangingPunct="1"/>
            <a:r>
              <a:rPr lang="en-US"/>
              <a:t>Reference Counting GC</a:t>
            </a:r>
          </a:p>
        </p:txBody>
      </p:sp>
      <p:sp>
        <p:nvSpPr>
          <p:cNvPr id="135173" name="Rectangle 3"/>
          <p:cNvSpPr>
            <a:spLocks noGrp="1" noChangeArrowheads="1"/>
          </p:cNvSpPr>
          <p:nvPr>
            <p:ph type="body" idx="4294967295"/>
          </p:nvPr>
        </p:nvSpPr>
        <p:spPr/>
        <p:txBody>
          <a:bodyPr/>
          <a:lstStyle/>
          <a:p>
            <a:pPr>
              <a:buFont typeface="Helvetica CE" charset="0"/>
              <a:buNone/>
            </a:pPr>
            <a:r>
              <a:rPr lang="en-US" b="1" i="1" dirty="0"/>
              <a:t>Idea</a:t>
            </a:r>
          </a:p>
          <a:p>
            <a:r>
              <a:rPr lang="en-US" dirty="0"/>
              <a:t>For each store operation increment count field in header of newly stored object</a:t>
            </a:r>
          </a:p>
          <a:p>
            <a:r>
              <a:rPr lang="en-US" dirty="0"/>
              <a:t>Decrement if object is overwritten </a:t>
            </a:r>
          </a:p>
          <a:p>
            <a:r>
              <a:rPr lang="en-US" dirty="0"/>
              <a:t>If count is 0, collect object and decrement the counter of each object it pointed to </a:t>
            </a:r>
          </a:p>
          <a:p>
            <a:pPr>
              <a:buFont typeface="Helvetica CE" charset="0"/>
              <a:buNone/>
            </a:pPr>
            <a:endParaRPr lang="en-US" dirty="0"/>
          </a:p>
          <a:p>
            <a:pPr>
              <a:buFont typeface="Helvetica CE" charset="0"/>
              <a:buNone/>
            </a:pPr>
            <a:r>
              <a:rPr lang="en-US" b="1" i="1" dirty="0"/>
              <a:t>Problems</a:t>
            </a:r>
          </a:p>
          <a:p>
            <a:r>
              <a:rPr lang="en-US" dirty="0"/>
              <a:t>Run-time overhead of counting (particularly on stack)</a:t>
            </a:r>
          </a:p>
          <a:p>
            <a:r>
              <a:rPr lang="en-US" dirty="0"/>
              <a:t>Inability to detect cycles (need additional GC technique)</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35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20" name="Rectangle 2"/>
          <p:cNvSpPr>
            <a:spLocks noGrp="1" noChangeArrowheads="1"/>
          </p:cNvSpPr>
          <p:nvPr>
            <p:ph type="title" idx="4294967295"/>
          </p:nvPr>
        </p:nvSpPr>
        <p:spPr/>
        <p:txBody>
          <a:bodyPr/>
          <a:lstStyle/>
          <a:p>
            <a:pPr eaLnBrk="1" hangingPunct="1"/>
            <a:r>
              <a:rPr lang="en-US"/>
              <a:t>Reference Counting GC</a:t>
            </a:r>
          </a:p>
        </p:txBody>
      </p:sp>
      <p:pic>
        <p:nvPicPr>
          <p:cNvPr id="137221" name="Picture 9" descr="referencecounting"/>
          <p:cNvPicPr>
            <a:picLocks noChangeAspect="1" noChangeArrowheads="1"/>
          </p:cNvPicPr>
          <p:nvPr/>
        </p:nvPicPr>
        <p:blipFill>
          <a:blip r:embed="rId3"/>
          <a:srcRect/>
          <a:stretch>
            <a:fillRect/>
          </a:stretch>
        </p:blipFill>
        <p:spPr bwMode="auto">
          <a:xfrm>
            <a:off x="2133600" y="2057400"/>
            <a:ext cx="4481513" cy="3617913"/>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36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8" name="Rectangle 2"/>
          <p:cNvSpPr>
            <a:spLocks noGrp="1" noChangeArrowheads="1"/>
          </p:cNvSpPr>
          <p:nvPr>
            <p:ph type="title" idx="4294967295"/>
          </p:nvPr>
        </p:nvSpPr>
        <p:spPr/>
        <p:txBody>
          <a:bodyPr/>
          <a:lstStyle/>
          <a:p>
            <a:pPr eaLnBrk="1" hangingPunct="1"/>
            <a:r>
              <a:rPr lang="en-US"/>
              <a:t>Mark and Sweep GC</a:t>
            </a:r>
          </a:p>
        </p:txBody>
      </p:sp>
      <p:sp>
        <p:nvSpPr>
          <p:cNvPr id="139269" name="Rectangle 3"/>
          <p:cNvSpPr>
            <a:spLocks noGrp="1" noChangeArrowheads="1"/>
          </p:cNvSpPr>
          <p:nvPr>
            <p:ph type="body" idx="4294967295"/>
          </p:nvPr>
        </p:nvSpPr>
        <p:spPr>
          <a:xfrm>
            <a:off x="533400" y="1752600"/>
            <a:ext cx="8070850" cy="4498975"/>
          </a:xfrm>
        </p:spPr>
        <p:txBody>
          <a:bodyPr/>
          <a:lstStyle/>
          <a:p>
            <a:pPr>
              <a:buFont typeface="Helvetica CE" charset="0"/>
              <a:buNone/>
            </a:pPr>
            <a:r>
              <a:rPr lang="en-US" b="1" i="1" dirty="0"/>
              <a:t>Idea</a:t>
            </a:r>
          </a:p>
          <a:p>
            <a:r>
              <a:rPr lang="en-US" dirty="0"/>
              <a:t>Suspend current process</a:t>
            </a:r>
          </a:p>
          <a:p>
            <a:r>
              <a:rPr lang="en-US" dirty="0">
                <a:solidFill>
                  <a:srgbClr val="7F0101"/>
                </a:solidFill>
              </a:rPr>
              <a:t>Mark phase</a:t>
            </a:r>
            <a:r>
              <a:rPr lang="en-US" dirty="0"/>
              <a:t>: trace each accessible object leaving a mark in the object header (start at known root objects)</a:t>
            </a:r>
          </a:p>
          <a:p>
            <a:r>
              <a:rPr lang="en-US" dirty="0">
                <a:solidFill>
                  <a:srgbClr val="7F0101"/>
                </a:solidFill>
              </a:rPr>
              <a:t>Sweep phase</a:t>
            </a:r>
            <a:r>
              <a:rPr lang="en-US" dirty="0"/>
              <a:t>: all objects with no mark are collected</a:t>
            </a:r>
          </a:p>
          <a:p>
            <a:r>
              <a:rPr lang="en-US" dirty="0"/>
              <a:t>Remove all marks and resume current process</a:t>
            </a:r>
          </a:p>
          <a:p>
            <a:pPr>
              <a:buFont typeface="Helvetica CE" charset="0"/>
              <a:buNone/>
            </a:pPr>
            <a:endParaRPr lang="en-US" dirty="0"/>
          </a:p>
          <a:p>
            <a:pPr>
              <a:buFont typeface="Helvetica CE" charset="0"/>
              <a:buNone/>
            </a:pPr>
            <a:r>
              <a:rPr lang="en-US" b="1" i="1" dirty="0"/>
              <a:t>Problems</a:t>
            </a:r>
          </a:p>
          <a:p>
            <a:r>
              <a:rPr lang="en-US" dirty="0"/>
              <a:t>Need to “stop the world”</a:t>
            </a:r>
          </a:p>
          <a:p>
            <a:r>
              <a:rPr lang="en-US" dirty="0"/>
              <a:t>Slow for large heaps </a:t>
            </a:r>
            <a:r>
              <a:rPr lang="en-US" sz="1800" dirty="0" err="1">
                <a:solidFill>
                  <a:srgbClr val="7F0101"/>
                </a:solidFill>
                <a:sym typeface="Wingdings" charset="2"/>
              </a:rPr>
              <a:t></a:t>
            </a:r>
            <a:r>
              <a:rPr lang="en-US" dirty="0" err="1">
                <a:solidFill>
                  <a:srgbClr val="7F0101"/>
                </a:solidFill>
              </a:rPr>
              <a:t>generational</a:t>
            </a:r>
            <a:r>
              <a:rPr lang="en-US" dirty="0">
                <a:solidFill>
                  <a:srgbClr val="7F0101"/>
                </a:solidFill>
              </a:rPr>
              <a:t> collectors</a:t>
            </a:r>
            <a:endParaRPr lang="en-US" dirty="0"/>
          </a:p>
          <a:p>
            <a:r>
              <a:rPr lang="en-US" dirty="0">
                <a:latin typeface="Arial" charset="0"/>
              </a:rPr>
              <a:t>Fragmentation </a:t>
            </a:r>
            <a:r>
              <a:rPr lang="en-US" sz="1800" dirty="0" err="1">
                <a:solidFill>
                  <a:srgbClr val="7F0101"/>
                </a:solidFill>
                <a:sym typeface="Wingdings" charset="2"/>
              </a:rPr>
              <a:t></a:t>
            </a:r>
            <a:r>
              <a:rPr lang="en-US" dirty="0" err="1">
                <a:solidFill>
                  <a:srgbClr val="7F0101"/>
                </a:solidFill>
                <a:latin typeface="Arial" charset="0"/>
              </a:rPr>
              <a:t>compacting</a:t>
            </a:r>
            <a:r>
              <a:rPr lang="en-US" dirty="0">
                <a:solidFill>
                  <a:srgbClr val="7F0101"/>
                </a:solidFill>
                <a:latin typeface="Arial" charset="0"/>
              </a:rPr>
              <a:t> collectors</a:t>
            </a:r>
            <a:endParaRPr lang="en-US" dirty="0">
              <a:latin typeface="Arial" charset="0"/>
            </a:endParaRP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37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6" name="Rectangle 2"/>
          <p:cNvSpPr>
            <a:spLocks noGrp="1" noChangeArrowheads="1"/>
          </p:cNvSpPr>
          <p:nvPr>
            <p:ph type="title" idx="4294967295"/>
          </p:nvPr>
        </p:nvSpPr>
        <p:spPr/>
        <p:txBody>
          <a:bodyPr/>
          <a:lstStyle/>
          <a:p>
            <a:pPr eaLnBrk="1" hangingPunct="1"/>
            <a:r>
              <a:rPr lang="en-US"/>
              <a:t>Mark and Sweep GC</a:t>
            </a:r>
          </a:p>
        </p:txBody>
      </p:sp>
      <p:pic>
        <p:nvPicPr>
          <p:cNvPr id="141317" name="Picture 7" descr="mark-sweap"/>
          <p:cNvPicPr>
            <a:picLocks noChangeAspect="1" noChangeArrowheads="1"/>
          </p:cNvPicPr>
          <p:nvPr/>
        </p:nvPicPr>
        <p:blipFill>
          <a:blip r:embed="rId3"/>
          <a:srcRect/>
          <a:stretch>
            <a:fillRect/>
          </a:stretch>
        </p:blipFill>
        <p:spPr bwMode="auto">
          <a:xfrm>
            <a:off x="2362200" y="1752600"/>
            <a:ext cx="4508500" cy="45085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38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4" name="Rectangle 2"/>
          <p:cNvSpPr>
            <a:spLocks noGrp="1" noChangeArrowheads="1"/>
          </p:cNvSpPr>
          <p:nvPr>
            <p:ph type="title" idx="4294967295"/>
          </p:nvPr>
        </p:nvSpPr>
        <p:spPr/>
        <p:txBody>
          <a:bodyPr/>
          <a:lstStyle/>
          <a:p>
            <a:pPr eaLnBrk="1" hangingPunct="1"/>
            <a:r>
              <a:rPr lang="en-US"/>
              <a:t>Generational Collectors</a:t>
            </a:r>
          </a:p>
        </p:txBody>
      </p:sp>
      <p:sp>
        <p:nvSpPr>
          <p:cNvPr id="143365" name="Rectangle 3"/>
          <p:cNvSpPr>
            <a:spLocks noGrp="1" noChangeArrowheads="1"/>
          </p:cNvSpPr>
          <p:nvPr>
            <p:ph type="body" idx="4294967295"/>
          </p:nvPr>
        </p:nvSpPr>
        <p:spPr>
          <a:xfrm>
            <a:off x="539750" y="2743200"/>
            <a:ext cx="8070850" cy="3409950"/>
          </a:xfrm>
        </p:spPr>
        <p:txBody>
          <a:bodyPr/>
          <a:lstStyle/>
          <a:p>
            <a:pPr>
              <a:lnSpc>
                <a:spcPct val="85000"/>
              </a:lnSpc>
              <a:buFont typeface="Helvetica CE" charset="0"/>
              <a:buNone/>
            </a:pPr>
            <a:r>
              <a:rPr lang="en-US" sz="2000" b="1" i="1" dirty="0"/>
              <a:t>Idea</a:t>
            </a:r>
          </a:p>
          <a:p>
            <a:pPr>
              <a:lnSpc>
                <a:spcPct val="85000"/>
              </a:lnSpc>
            </a:pPr>
            <a:r>
              <a:rPr lang="en-US" sz="2000" dirty="0"/>
              <a:t>Partition objects </a:t>
            </a:r>
            <a:r>
              <a:rPr lang="en-US" sz="2000" dirty="0" smtClean="0"/>
              <a:t>into </a:t>
            </a:r>
            <a:r>
              <a:rPr lang="en-US" sz="2000" dirty="0"/>
              <a:t>generations</a:t>
            </a:r>
          </a:p>
          <a:p>
            <a:pPr>
              <a:lnSpc>
                <a:spcPct val="85000"/>
              </a:lnSpc>
            </a:pPr>
            <a:r>
              <a:rPr lang="en-US" sz="2000" dirty="0"/>
              <a:t>Create objects in </a:t>
            </a:r>
            <a:r>
              <a:rPr lang="en-US" sz="2000" dirty="0" smtClean="0"/>
              <a:t>young </a:t>
            </a:r>
            <a:r>
              <a:rPr lang="en-US" sz="2000" dirty="0"/>
              <a:t>generation</a:t>
            </a:r>
          </a:p>
          <a:p>
            <a:pPr>
              <a:lnSpc>
                <a:spcPct val="85000"/>
              </a:lnSpc>
            </a:pPr>
            <a:r>
              <a:rPr lang="en-US" sz="2000" dirty="0" err="1"/>
              <a:t>Tenuring</a:t>
            </a:r>
            <a:r>
              <a:rPr lang="en-US" sz="2000" dirty="0"/>
              <a:t>: move live objects from young to old generation</a:t>
            </a:r>
          </a:p>
          <a:p>
            <a:pPr>
              <a:lnSpc>
                <a:spcPct val="85000"/>
              </a:lnSpc>
            </a:pPr>
            <a:r>
              <a:rPr lang="en-US" sz="2000" dirty="0"/>
              <a:t>Incremental GC: frequently collect young generation (very fast)</a:t>
            </a:r>
          </a:p>
          <a:p>
            <a:pPr>
              <a:lnSpc>
                <a:spcPct val="85000"/>
              </a:lnSpc>
            </a:pPr>
            <a:r>
              <a:rPr lang="en-US" sz="2000" dirty="0"/>
              <a:t>Full GC: infrequently collect </a:t>
            </a:r>
            <a:r>
              <a:rPr lang="en-US" sz="2000" dirty="0" err="1"/>
              <a:t>young+old</a:t>
            </a:r>
            <a:r>
              <a:rPr lang="en-US" sz="2000" dirty="0"/>
              <a:t> generation (slow)</a:t>
            </a:r>
          </a:p>
          <a:p>
            <a:pPr>
              <a:lnSpc>
                <a:spcPct val="85000"/>
              </a:lnSpc>
              <a:buFont typeface="Helvetica CE" charset="0"/>
              <a:buNone/>
            </a:pPr>
            <a:endParaRPr lang="en-US" sz="2000" dirty="0"/>
          </a:p>
          <a:p>
            <a:pPr>
              <a:lnSpc>
                <a:spcPct val="85000"/>
              </a:lnSpc>
            </a:pPr>
            <a:endParaRPr lang="en-US" sz="2000" dirty="0"/>
          </a:p>
          <a:p>
            <a:pPr>
              <a:lnSpc>
                <a:spcPct val="85000"/>
              </a:lnSpc>
              <a:buFont typeface="Helvetica CE" charset="0"/>
              <a:buNone/>
            </a:pPr>
            <a:r>
              <a:rPr lang="en-US" sz="2000" b="1" i="1" dirty="0"/>
              <a:t>Difficulty</a:t>
            </a:r>
          </a:p>
          <a:p>
            <a:pPr>
              <a:lnSpc>
                <a:spcPct val="85000"/>
              </a:lnSpc>
            </a:pPr>
            <a:r>
              <a:rPr lang="en-US" sz="2000" dirty="0"/>
              <a:t>Need to track pointers from old to new space</a:t>
            </a:r>
          </a:p>
        </p:txBody>
      </p:sp>
      <p:sp>
        <p:nvSpPr>
          <p:cNvPr id="7" name="TextBox 6"/>
          <p:cNvSpPr txBox="1">
            <a:spLocks noChangeArrowheads="1"/>
          </p:cNvSpPr>
          <p:nvPr/>
        </p:nvSpPr>
        <p:spPr bwMode="auto">
          <a:xfrm>
            <a:off x="2133600" y="1905000"/>
            <a:ext cx="4953000" cy="679673"/>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lnSpc>
                <a:spcPct val="95000"/>
              </a:lnSpc>
              <a:spcBef>
                <a:spcPct val="20000"/>
              </a:spcBef>
              <a:buClr>
                <a:schemeClr val="hlink"/>
              </a:buClr>
              <a:buSzPct val="85000"/>
              <a:buFont typeface="Helvetica CE" charset="0"/>
              <a:buNone/>
              <a:defRPr/>
            </a:pPr>
            <a:r>
              <a:rPr lang="en-US" sz="2000" i="1" dirty="0">
                <a:solidFill>
                  <a:schemeClr val="accent2"/>
                </a:solidFill>
                <a:ea typeface="ＭＳ Ｐゴシック" charset="-128"/>
                <a:cs typeface="ＭＳ Ｐゴシック" charset="-128"/>
              </a:rPr>
              <a:t>Most new objects live very short </a:t>
            </a:r>
            <a:r>
              <a:rPr lang="en-US" sz="2000" i="1" dirty="0" smtClean="0">
                <a:solidFill>
                  <a:schemeClr val="accent2"/>
                </a:solidFill>
                <a:ea typeface="ＭＳ Ｐゴシック" charset="-128"/>
                <a:cs typeface="ＭＳ Ｐゴシック" charset="-128"/>
              </a:rPr>
              <a:t>lives; </a:t>
            </a:r>
            <a:r>
              <a:rPr lang="en-US" sz="2000" i="1" dirty="0">
                <a:solidFill>
                  <a:schemeClr val="accent2"/>
                </a:solidFill>
                <a:ea typeface="ＭＳ Ｐゴシック" charset="-128"/>
                <a:cs typeface="ＭＳ Ｐゴシック" charset="-128"/>
              </a:rPr>
              <a:t>most older objects live forever</a:t>
            </a:r>
            <a:r>
              <a:rPr lang="en-US" sz="2000" dirty="0">
                <a:solidFill>
                  <a:srgbClr val="0A017F"/>
                </a:solidFill>
                <a:ea typeface="ＭＳ Ｐゴシック" charset="-128"/>
                <a:cs typeface="ＭＳ Ｐゴシック" charset="-128"/>
              </a:rPr>
              <a:t> </a:t>
            </a:r>
            <a:r>
              <a:rPr lang="en-US" sz="2000" dirty="0">
                <a:solidFill>
                  <a:schemeClr val="accent2"/>
                </a:solidFill>
                <a:ea typeface="ＭＳ Ｐゴシック" charset="-128"/>
                <a:cs typeface="ＭＳ Ｐゴシック" charset="-128"/>
              </a:rPr>
              <a:t>[</a:t>
            </a:r>
            <a:r>
              <a:rPr lang="en-US" sz="2000" dirty="0" err="1">
                <a:solidFill>
                  <a:schemeClr val="accent2"/>
                </a:solidFill>
                <a:ea typeface="ＭＳ Ｐゴシック" charset="-128"/>
                <a:cs typeface="ＭＳ Ｐゴシック" charset="-128"/>
              </a:rPr>
              <a:t>Ungar</a:t>
            </a:r>
            <a:r>
              <a:rPr lang="en-US" sz="2000" dirty="0">
                <a:solidFill>
                  <a:schemeClr val="accent2"/>
                </a:solidFill>
                <a:ea typeface="ＭＳ Ｐゴシック" charset="-128"/>
                <a:cs typeface="ＭＳ Ｐゴシック" charset="-128"/>
              </a:rPr>
              <a:t> 87]</a:t>
            </a:r>
          </a:p>
        </p:txBody>
      </p:sp>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FE837F5D-53C6-CE4D-BBC0-FB335A45F12B}" type="slidenum">
              <a:rPr lang="de-CH" smtClean="0"/>
              <a:pPr>
                <a:defRPr/>
              </a:pPr>
              <a:t>39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2" name="Rectangle 2"/>
          <p:cNvSpPr>
            <a:spLocks noGrp="1" noChangeArrowheads="1"/>
          </p:cNvSpPr>
          <p:nvPr>
            <p:ph type="title" idx="4294967295"/>
          </p:nvPr>
        </p:nvSpPr>
        <p:spPr/>
        <p:txBody>
          <a:bodyPr/>
          <a:lstStyle/>
          <a:p>
            <a:pPr eaLnBrk="1" hangingPunct="1"/>
            <a:r>
              <a:rPr lang="en-US"/>
              <a:t>Implementing a Programming Language</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4</a:t>
            </a:fld>
            <a:endParaRPr lang="de-CH" sz="1400">
              <a:solidFill>
                <a:srgbClr val="7E7E7E"/>
              </a:solidFill>
              <a:latin typeface="Times" charset="0"/>
            </a:endParaRPr>
          </a:p>
        </p:txBody>
      </p:sp>
      <p:pic>
        <p:nvPicPr>
          <p:cNvPr id="11" name="Picture 15" descr="1-compilers-interpreters.png"/>
          <p:cNvPicPr>
            <a:picLocks noChangeAspect="1"/>
          </p:cNvPicPr>
          <p:nvPr/>
        </p:nvPicPr>
        <p:blipFill>
          <a:blip r:embed="rId3"/>
          <a:srcRect/>
          <a:stretch>
            <a:fillRect/>
          </a:stretch>
        </p:blipFill>
        <p:spPr bwMode="auto">
          <a:xfrm>
            <a:off x="762000" y="1676400"/>
            <a:ext cx="792321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2" name="Rectangle 2"/>
          <p:cNvSpPr>
            <a:spLocks noGrp="1" noChangeArrowheads="1"/>
          </p:cNvSpPr>
          <p:nvPr>
            <p:ph type="title" idx="4294967295"/>
          </p:nvPr>
        </p:nvSpPr>
        <p:spPr/>
        <p:txBody>
          <a:bodyPr/>
          <a:lstStyle/>
          <a:p>
            <a:pPr eaLnBrk="1" hangingPunct="1"/>
            <a:r>
              <a:rPr lang="en-US"/>
              <a:t>Generational Collectors: Remembered Set</a:t>
            </a:r>
          </a:p>
        </p:txBody>
      </p:sp>
      <p:sp>
        <p:nvSpPr>
          <p:cNvPr id="145413" name="Rectangle 3"/>
          <p:cNvSpPr>
            <a:spLocks noGrp="1" noChangeArrowheads="1"/>
          </p:cNvSpPr>
          <p:nvPr>
            <p:ph type="body" idx="4294967295"/>
          </p:nvPr>
        </p:nvSpPr>
        <p:spPr>
          <a:xfrm>
            <a:off x="609600" y="1752600"/>
            <a:ext cx="8070850" cy="2155825"/>
          </a:xfrm>
        </p:spPr>
        <p:txBody>
          <a:bodyPr/>
          <a:lstStyle/>
          <a:p>
            <a:pPr eaLnBrk="1" hangingPunct="1">
              <a:lnSpc>
                <a:spcPct val="85000"/>
              </a:lnSpc>
              <a:buFont typeface="Helvetica CE" charset="0"/>
              <a:buNone/>
            </a:pPr>
            <a:r>
              <a:rPr lang="en-US" sz="2000" dirty="0"/>
              <a:t>Write barrier: remember </a:t>
            </a:r>
            <a:r>
              <a:rPr lang="en-US" sz="2000" dirty="0">
                <a:latin typeface="Arial" charset="0"/>
              </a:rPr>
              <a:t>objects with old-young pointers:</a:t>
            </a:r>
            <a:endParaRPr lang="en-US" sz="2000" dirty="0"/>
          </a:p>
          <a:p>
            <a:pPr eaLnBrk="1" hangingPunct="1">
              <a:lnSpc>
                <a:spcPct val="85000"/>
              </a:lnSpc>
            </a:pPr>
            <a:r>
              <a:rPr lang="en-US" sz="2000" dirty="0"/>
              <a:t>On each store check whether</a:t>
            </a:r>
            <a:br>
              <a:rPr lang="en-US" sz="2000" dirty="0"/>
            </a:br>
            <a:r>
              <a:rPr lang="en-US" sz="2000" dirty="0" smtClean="0"/>
              <a:t>stored object </a:t>
            </a:r>
            <a:r>
              <a:rPr lang="en-US" sz="2000" dirty="0"/>
              <a:t>(object2) is young and</a:t>
            </a:r>
            <a:br>
              <a:rPr lang="en-US" sz="2000" dirty="0"/>
            </a:br>
            <a:r>
              <a:rPr lang="en-US" sz="2000" dirty="0" err="1" smtClean="0"/>
              <a:t>storer</a:t>
            </a:r>
            <a:r>
              <a:rPr lang="en-US" sz="2000" dirty="0" smtClean="0"/>
              <a:t> </a:t>
            </a:r>
            <a:r>
              <a:rPr lang="en-US" sz="2000" dirty="0"/>
              <a:t>(object1) is old</a:t>
            </a:r>
          </a:p>
          <a:p>
            <a:pPr eaLnBrk="1" hangingPunct="1">
              <a:lnSpc>
                <a:spcPct val="85000"/>
              </a:lnSpc>
            </a:pPr>
            <a:r>
              <a:rPr lang="en-US" sz="2000" dirty="0"/>
              <a:t>If true, add </a:t>
            </a:r>
            <a:r>
              <a:rPr lang="en-US" sz="2000" dirty="0" err="1" smtClean="0"/>
              <a:t>storer</a:t>
            </a:r>
            <a:r>
              <a:rPr lang="en-US" sz="2000" dirty="0" smtClean="0"/>
              <a:t> </a:t>
            </a:r>
            <a:r>
              <a:rPr lang="en-US" sz="2000" dirty="0"/>
              <a:t>to </a:t>
            </a:r>
            <a:r>
              <a:rPr lang="en-US" sz="2000" dirty="0">
                <a:solidFill>
                  <a:schemeClr val="accent2"/>
                </a:solidFill>
              </a:rPr>
              <a:t>remembered set</a:t>
            </a:r>
            <a:endParaRPr lang="en-US" sz="2000" dirty="0">
              <a:solidFill>
                <a:schemeClr val="folHlink"/>
              </a:solidFill>
            </a:endParaRPr>
          </a:p>
          <a:p>
            <a:pPr eaLnBrk="1" hangingPunct="1">
              <a:lnSpc>
                <a:spcPct val="85000"/>
              </a:lnSpc>
            </a:pPr>
            <a:r>
              <a:rPr lang="en-US" sz="2000" dirty="0">
                <a:solidFill>
                  <a:schemeClr val="tx1"/>
                </a:solidFill>
              </a:rPr>
              <a:t>When marking young generation, use objects in </a:t>
            </a:r>
            <a:r>
              <a:rPr lang="en-US" sz="2000" dirty="0">
                <a:solidFill>
                  <a:schemeClr val="accent2"/>
                </a:solidFill>
              </a:rPr>
              <a:t>remembered set</a:t>
            </a:r>
            <a:r>
              <a:rPr lang="en-US" sz="2000" dirty="0">
                <a:solidFill>
                  <a:schemeClr val="tx1"/>
                </a:solidFill>
              </a:rPr>
              <a:t> as additional roots</a:t>
            </a:r>
          </a:p>
        </p:txBody>
      </p:sp>
      <p:sp>
        <p:nvSpPr>
          <p:cNvPr id="145414" name="Rectangle 7"/>
          <p:cNvSpPr>
            <a:spLocks noChangeArrowheads="1"/>
          </p:cNvSpPr>
          <p:nvPr/>
        </p:nvSpPr>
        <p:spPr bwMode="auto">
          <a:xfrm>
            <a:off x="5867400" y="2362200"/>
            <a:ext cx="2514600" cy="3048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algn="ctr" defTabSz="381000">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object1.f := object2</a:t>
            </a:r>
          </a:p>
        </p:txBody>
      </p:sp>
      <p:pic>
        <p:nvPicPr>
          <p:cNvPr id="145415" name="Picture 9" descr="rememberedset"/>
          <p:cNvPicPr>
            <a:picLocks noChangeAspect="1" noChangeArrowheads="1"/>
          </p:cNvPicPr>
          <p:nvPr/>
        </p:nvPicPr>
        <p:blipFill>
          <a:blip r:embed="rId3"/>
          <a:srcRect/>
          <a:stretch>
            <a:fillRect/>
          </a:stretch>
        </p:blipFill>
        <p:spPr bwMode="auto">
          <a:xfrm>
            <a:off x="1600200" y="4191000"/>
            <a:ext cx="5611813" cy="1852613"/>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FE837F5D-53C6-CE4D-BBC0-FB335A45F12B}" type="slidenum">
              <a:rPr lang="de-CH" smtClean="0"/>
              <a:pPr>
                <a:defRPr/>
              </a:pPr>
              <a:t>40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2"/>
          <p:cNvSpPr>
            <a:spLocks noGrp="1" noChangeArrowheads="1"/>
          </p:cNvSpPr>
          <p:nvPr>
            <p:ph type="title" idx="4294967295"/>
          </p:nvPr>
        </p:nvSpPr>
        <p:spPr/>
        <p:txBody>
          <a:bodyPr/>
          <a:lstStyle/>
          <a:p>
            <a:pPr eaLnBrk="1" hangingPunct="1"/>
            <a:r>
              <a:rPr lang="en-US"/>
              <a:t>Compacting Collectors</a:t>
            </a:r>
          </a:p>
        </p:txBody>
      </p:sp>
      <p:sp>
        <p:nvSpPr>
          <p:cNvPr id="147461" name="Rectangle 3"/>
          <p:cNvSpPr>
            <a:spLocks noGrp="1" noChangeArrowheads="1"/>
          </p:cNvSpPr>
          <p:nvPr>
            <p:ph type="body" idx="4294967295"/>
          </p:nvPr>
        </p:nvSpPr>
        <p:spPr/>
        <p:txBody>
          <a:bodyPr/>
          <a:lstStyle/>
          <a:p>
            <a:pPr eaLnBrk="1" hangingPunct="1">
              <a:buFont typeface="Helvetica CE" charset="0"/>
              <a:buNone/>
            </a:pPr>
            <a:r>
              <a:rPr lang="en-US" b="1" i="1" dirty="0"/>
              <a:t>Idea</a:t>
            </a:r>
          </a:p>
          <a:p>
            <a:pPr eaLnBrk="1" hangingPunct="1"/>
            <a:r>
              <a:rPr lang="en-US" dirty="0"/>
              <a:t>During the sweep phase all live objects are packed to the beginning of the heap</a:t>
            </a:r>
          </a:p>
          <a:p>
            <a:pPr eaLnBrk="1" hangingPunct="1"/>
            <a:r>
              <a:rPr lang="en-US" dirty="0"/>
              <a:t>Simplifies allocation since free space is in one contiguous block</a:t>
            </a:r>
          </a:p>
          <a:p>
            <a:pPr eaLnBrk="1" hangingPunct="1"/>
            <a:endParaRPr lang="en-US" dirty="0"/>
          </a:p>
          <a:p>
            <a:pPr eaLnBrk="1" hangingPunct="1">
              <a:buFont typeface="Helvetica CE" charset="0"/>
              <a:buNone/>
            </a:pPr>
            <a:r>
              <a:rPr lang="en-US" b="1" i="1" dirty="0"/>
              <a:t>Challenge</a:t>
            </a:r>
            <a:r>
              <a:rPr lang="en-US" dirty="0"/>
              <a:t>	</a:t>
            </a:r>
          </a:p>
          <a:p>
            <a:pPr eaLnBrk="1" hangingPunct="1"/>
            <a:r>
              <a:rPr lang="en-US" dirty="0"/>
              <a:t>Adjust all pointers of moved objects</a:t>
            </a:r>
          </a:p>
          <a:p>
            <a:pPr marL="37931725" lvl="1" indent="-37474525" eaLnBrk="1" hangingPunct="1">
              <a:buFont typeface="Helvetica CE" charset="0"/>
              <a:buNone/>
            </a:pPr>
            <a:r>
              <a:rPr lang="en-US" dirty="0"/>
              <a:t>– object references on the heap</a:t>
            </a:r>
          </a:p>
          <a:p>
            <a:pPr marL="37931725" lvl="1" indent="-37474525" eaLnBrk="1" hangingPunct="1">
              <a:buFont typeface="Helvetica CE" charset="0"/>
              <a:buNone/>
            </a:pPr>
            <a:r>
              <a:rPr lang="en-US" dirty="0"/>
              <a:t>– pointer variables of the interpreter!</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41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8" name="Rectangle 2"/>
          <p:cNvSpPr>
            <a:spLocks noGrp="1" noChangeArrowheads="1"/>
          </p:cNvSpPr>
          <p:nvPr>
            <p:ph type="title"/>
          </p:nvPr>
        </p:nvSpPr>
        <p:spPr/>
        <p:txBody>
          <a:bodyPr/>
          <a:lstStyle/>
          <a:p>
            <a:r>
              <a:rPr lang="en-US" smtClean="0"/>
              <a:t>The Pharo GC</a:t>
            </a:r>
            <a:endParaRPr lang="en-US"/>
          </a:p>
        </p:txBody>
      </p:sp>
      <p:sp>
        <p:nvSpPr>
          <p:cNvPr id="149509" name="Rectangle 3"/>
          <p:cNvSpPr>
            <a:spLocks noGrp="1" noChangeArrowheads="1"/>
          </p:cNvSpPr>
          <p:nvPr>
            <p:ph idx="1"/>
          </p:nvPr>
        </p:nvSpPr>
        <p:spPr/>
        <p:txBody>
          <a:bodyPr/>
          <a:lstStyle/>
          <a:p>
            <a:pPr>
              <a:buNone/>
            </a:pPr>
            <a:r>
              <a:rPr lang="en-US" b="1" dirty="0" err="1" smtClean="0"/>
              <a:t>Pharo</a:t>
            </a:r>
            <a:r>
              <a:rPr lang="en-US" b="1" dirty="0" smtClean="0"/>
              <a:t>: mark and sweep compacting collector with two generations</a:t>
            </a:r>
          </a:p>
          <a:p>
            <a:endParaRPr lang="en-US" dirty="0" smtClean="0"/>
          </a:p>
          <a:p>
            <a:r>
              <a:rPr lang="en-US" dirty="0" smtClean="0"/>
              <a:t>Cooperative, i.e., not concurrent</a:t>
            </a:r>
          </a:p>
          <a:p>
            <a:r>
              <a:rPr lang="en-US" dirty="0" smtClean="0"/>
              <a:t>Single threaded</a:t>
            </a:r>
            <a:endParaRPr lang="en-US" dirty="0"/>
          </a:p>
        </p:txBody>
      </p:sp>
      <p:sp>
        <p:nvSpPr>
          <p:cNvPr id="8" name="Date Placeholder 7"/>
          <p:cNvSpPr>
            <a:spLocks noGrp="1"/>
          </p:cNvSpPr>
          <p:nvPr>
            <p:ph type="dt" sz="half" idx="10"/>
          </p:nvPr>
        </p:nvSpPr>
        <p:spPr/>
        <p:txBody>
          <a:bodyPr/>
          <a:lstStyle/>
          <a:p>
            <a:r>
              <a:rPr lang="en-US" smtClean="0"/>
              <a:t>© Oscar Nierstrasz</a:t>
            </a:r>
            <a:endParaRPr lang="de-CH"/>
          </a:p>
        </p:txBody>
      </p:sp>
      <p:sp>
        <p:nvSpPr>
          <p:cNvPr id="9" name="Footer Placeholder 8"/>
          <p:cNvSpPr>
            <a:spLocks noGrp="1"/>
          </p:cNvSpPr>
          <p:nvPr>
            <p:ph type="ftr" sz="quarter" idx="11"/>
          </p:nvPr>
        </p:nvSpPr>
        <p:spPr/>
        <p:txBody>
          <a:bodyPr/>
          <a:lstStyle/>
          <a:p>
            <a:r>
              <a:rPr lang="en-US" smtClean="0"/>
              <a:t>Bytecodes and Virtual Machines</a:t>
            </a:r>
            <a:endParaRPr lang="de-CH"/>
          </a:p>
        </p:txBody>
      </p:sp>
      <p:sp>
        <p:nvSpPr>
          <p:cNvPr id="10" name="Slide Number Placeholder 9"/>
          <p:cNvSpPr>
            <a:spLocks noGrp="1"/>
          </p:cNvSpPr>
          <p:nvPr>
            <p:ph type="sldNum" sz="quarter" idx="12"/>
          </p:nvPr>
        </p:nvSpPr>
        <p:spPr/>
        <p:txBody>
          <a:bodyPr/>
          <a:lstStyle/>
          <a:p>
            <a:fld id="{FE837F5D-53C6-CE4D-BBC0-FB335A45F12B}" type="slidenum">
              <a:rPr lang="de-CH" smtClean="0"/>
              <a:pPr/>
              <a:t>42</a:t>
            </a:fld>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6" name="Rectangle 2"/>
          <p:cNvSpPr>
            <a:spLocks noGrp="1" noChangeArrowheads="1"/>
          </p:cNvSpPr>
          <p:nvPr>
            <p:ph type="title" idx="4294967295"/>
          </p:nvPr>
        </p:nvSpPr>
        <p:spPr/>
        <p:txBody>
          <a:bodyPr/>
          <a:lstStyle/>
          <a:p>
            <a:pPr eaLnBrk="1" hangingPunct="1"/>
            <a:r>
              <a:rPr lang="en-US"/>
              <a:t>When Does the GC Run?</a:t>
            </a:r>
          </a:p>
        </p:txBody>
      </p:sp>
      <p:sp>
        <p:nvSpPr>
          <p:cNvPr id="151557" name="Rectangle 3"/>
          <p:cNvSpPr>
            <a:spLocks noGrp="1" noChangeArrowheads="1"/>
          </p:cNvSpPr>
          <p:nvPr>
            <p:ph type="body" idx="4294967295"/>
          </p:nvPr>
        </p:nvSpPr>
        <p:spPr>
          <a:xfrm>
            <a:off x="914400" y="1905000"/>
            <a:ext cx="7613650" cy="1981200"/>
          </a:xfrm>
        </p:spPr>
        <p:txBody>
          <a:bodyPr/>
          <a:lstStyle/>
          <a:p>
            <a:pPr eaLnBrk="1" hangingPunct="1">
              <a:buFont typeface="Helvetica CE" charset="0"/>
              <a:buNone/>
            </a:pPr>
            <a:r>
              <a:rPr lang="en-US" dirty="0">
                <a:latin typeface="Arial" charset="0"/>
              </a:rPr>
              <a:t>– Incremental GC on allocation count or memory needs</a:t>
            </a:r>
          </a:p>
          <a:p>
            <a:pPr eaLnBrk="1" hangingPunct="1">
              <a:buFont typeface="Helvetica CE" charset="0"/>
              <a:buNone/>
            </a:pPr>
            <a:r>
              <a:rPr lang="en-US" dirty="0">
                <a:latin typeface="Arial" charset="0"/>
              </a:rPr>
              <a:t>– Full GC on memory needs</a:t>
            </a:r>
          </a:p>
          <a:p>
            <a:pPr eaLnBrk="1" hangingPunct="1">
              <a:buFont typeface="Helvetica CE" charset="0"/>
              <a:buNone/>
            </a:pPr>
            <a:r>
              <a:rPr lang="en-US" dirty="0">
                <a:latin typeface="Arial" charset="0"/>
              </a:rPr>
              <a:t>– Tenure objects if survivor threshold exceeded</a:t>
            </a:r>
          </a:p>
        </p:txBody>
      </p:sp>
      <p:sp>
        <p:nvSpPr>
          <p:cNvPr id="151558" name="Rectangle 7"/>
          <p:cNvSpPr>
            <a:spLocks noChangeArrowheads="1"/>
          </p:cNvSpPr>
          <p:nvPr/>
        </p:nvSpPr>
        <p:spPr bwMode="auto">
          <a:xfrm>
            <a:off x="1219200" y="3886200"/>
            <a:ext cx="6324600" cy="15240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defTabSz="381000">
              <a:lnSpc>
                <a:spcPct val="95000"/>
              </a:lnSpc>
              <a:spcBef>
                <a:spcPct val="20000"/>
              </a:spcBef>
              <a:buClr>
                <a:schemeClr val="hlink"/>
              </a:buClr>
              <a:buSzPct val="85000"/>
              <a:buFont typeface="Helvetica CE" charset="0"/>
              <a:buNone/>
            </a:pPr>
            <a:r>
              <a:rPr lang="en-US" sz="1600">
                <a:solidFill>
                  <a:srgbClr val="0A017F"/>
                </a:solidFill>
                <a:latin typeface="Courier" charset="0"/>
                <a:ea typeface="ＭＳ Ｐゴシック" charset="-128"/>
                <a:cs typeface="ＭＳ Ｐゴシック" charset="-128"/>
              </a:rPr>
              <a:t> “Incremental GC after this many allocations”</a:t>
            </a:r>
          </a:p>
          <a:p>
            <a:pPr marL="419100" indent="-419100" defTabSz="381000">
              <a:lnSpc>
                <a:spcPct val="95000"/>
              </a:lnSpc>
              <a:spcBef>
                <a:spcPct val="20000"/>
              </a:spcBef>
              <a:buClr>
                <a:schemeClr val="hlink"/>
              </a:buClr>
              <a:buSzPct val="85000"/>
              <a:buFont typeface="Helvetica CE" charset="0"/>
              <a:buNone/>
            </a:pPr>
            <a:r>
              <a:rPr lang="en-US" sz="1600">
                <a:solidFill>
                  <a:schemeClr val="accent2"/>
                </a:solidFill>
                <a:latin typeface="Courier" charset="0"/>
                <a:ea typeface="ＭＳ Ｐゴシック" charset="-128"/>
                <a:cs typeface="ＭＳ Ｐゴシック" charset="-128"/>
              </a:rPr>
              <a:t> SmalltalkImage current vmParameterAt: 5</a:t>
            </a:r>
            <a:endParaRPr lang="en-US" sz="160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Char char="&gt;"/>
            </a:pPr>
            <a:endParaRPr lang="en-US" sz="160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600">
                <a:solidFill>
                  <a:srgbClr val="0A017F"/>
                </a:solidFill>
                <a:latin typeface="Courier" charset="0"/>
                <a:ea typeface="ＭＳ Ｐゴシック" charset="-128"/>
                <a:cs typeface="ＭＳ Ｐゴシック" charset="-128"/>
              </a:rPr>
              <a:t> “Tenure when more than this many objects survive”</a:t>
            </a:r>
          </a:p>
          <a:p>
            <a:pPr marL="419100" indent="-419100" defTabSz="381000">
              <a:lnSpc>
                <a:spcPct val="95000"/>
              </a:lnSpc>
              <a:spcBef>
                <a:spcPct val="20000"/>
              </a:spcBef>
              <a:buClr>
                <a:schemeClr val="hlink"/>
              </a:buClr>
              <a:buSzPct val="85000"/>
              <a:buFont typeface="Helvetica CE" charset="0"/>
              <a:buNone/>
            </a:pPr>
            <a:r>
              <a:rPr lang="en-US" sz="1600">
                <a:solidFill>
                  <a:schemeClr val="accent2"/>
                </a:solidFill>
                <a:latin typeface="Courier" charset="0"/>
                <a:ea typeface="ＭＳ Ｐゴシック" charset="-128"/>
                <a:cs typeface="ＭＳ Ｐゴシック" charset="-128"/>
              </a:rPr>
              <a:t> SmalltalkImage current vmParameterAt: 6</a:t>
            </a:r>
            <a:endParaRPr lang="en-US" sz="1600">
              <a:solidFill>
                <a:srgbClr val="0A017F"/>
              </a:solidFill>
              <a:latin typeface="Courier" charset="0"/>
              <a:ea typeface="ＭＳ Ｐゴシック" charset="-128"/>
              <a:cs typeface="ＭＳ Ｐゴシック" charset="-128"/>
            </a:endParaRPr>
          </a:p>
        </p:txBody>
      </p:sp>
      <p:sp>
        <p:nvSpPr>
          <p:cNvPr id="151559" name="Rectangle 8"/>
          <p:cNvSpPr>
            <a:spLocks noChangeArrowheads="1"/>
          </p:cNvSpPr>
          <p:nvPr/>
        </p:nvSpPr>
        <p:spPr bwMode="auto">
          <a:xfrm>
            <a:off x="7391400" y="4191000"/>
            <a:ext cx="671513" cy="336550"/>
          </a:xfrm>
          <a:prstGeom prst="rect">
            <a:avLst/>
          </a:prstGeom>
          <a:solidFill>
            <a:schemeClr val="accent1"/>
          </a:solidFill>
          <a:ln w="9525">
            <a:noFill/>
            <a:miter lim="800000"/>
            <a:headEnd/>
            <a:tailEnd/>
          </a:ln>
        </p:spPr>
        <p:txBody>
          <a:bodyPr wrap="none">
            <a:prstTxWarp prst="textNoShape">
              <a:avLst/>
            </a:prstTxWarp>
            <a:spAutoFit/>
          </a:bodyPr>
          <a:lstStyle/>
          <a:p>
            <a:r>
              <a:rPr lang="en-US" sz="1600">
                <a:solidFill>
                  <a:srgbClr val="0A017F"/>
                </a:solidFill>
                <a:latin typeface="Courier" charset="0"/>
                <a:ea typeface="ＭＳ Ｐゴシック" charset="-128"/>
                <a:cs typeface="ＭＳ Ｐゴシック" charset="-128"/>
              </a:rPr>
              <a:t>4000</a:t>
            </a:r>
          </a:p>
        </p:txBody>
      </p:sp>
      <p:sp>
        <p:nvSpPr>
          <p:cNvPr id="151560" name="Rectangle 9"/>
          <p:cNvSpPr>
            <a:spLocks noChangeArrowheads="1"/>
          </p:cNvSpPr>
          <p:nvPr/>
        </p:nvSpPr>
        <p:spPr bwMode="auto">
          <a:xfrm>
            <a:off x="7391400" y="5029200"/>
            <a:ext cx="671513" cy="336550"/>
          </a:xfrm>
          <a:prstGeom prst="rect">
            <a:avLst/>
          </a:prstGeom>
          <a:solidFill>
            <a:schemeClr val="accent1"/>
          </a:solidFill>
          <a:ln w="9525">
            <a:noFill/>
            <a:miter lim="800000"/>
            <a:headEnd/>
            <a:tailEnd/>
          </a:ln>
        </p:spPr>
        <p:txBody>
          <a:bodyPr wrap="none">
            <a:prstTxWarp prst="textNoShape">
              <a:avLst/>
            </a:prstTxWarp>
            <a:spAutoFit/>
          </a:bodyPr>
          <a:lstStyle/>
          <a:p>
            <a:r>
              <a:rPr lang="en-US" sz="1600">
                <a:solidFill>
                  <a:srgbClr val="0A017F"/>
                </a:solidFill>
                <a:latin typeface="Courier" charset="0"/>
                <a:ea typeface="ＭＳ Ｐゴシック" charset="-128"/>
                <a:cs typeface="ＭＳ Ｐゴシック" charset="-128"/>
              </a:rPr>
              <a:t>2000</a:t>
            </a:r>
          </a:p>
        </p:txBody>
      </p:sp>
      <p:sp>
        <p:nvSpPr>
          <p:cNvPr id="11" name="Date Placeholder 10"/>
          <p:cNvSpPr>
            <a:spLocks noGrp="1"/>
          </p:cNvSpPr>
          <p:nvPr>
            <p:ph type="dt" sz="half" idx="10"/>
          </p:nvPr>
        </p:nvSpPr>
        <p:spPr/>
        <p:txBody>
          <a:bodyPr/>
          <a:lstStyle/>
          <a:p>
            <a:pPr>
              <a:defRPr/>
            </a:pPr>
            <a:r>
              <a:rPr lang="en-US" smtClean="0"/>
              <a:t>© Oscar Nierstrasz</a:t>
            </a:r>
            <a:endParaRPr lang="de-CH"/>
          </a:p>
        </p:txBody>
      </p:sp>
      <p:sp>
        <p:nvSpPr>
          <p:cNvPr id="12" name="Footer Placeholder 11"/>
          <p:cNvSpPr>
            <a:spLocks noGrp="1"/>
          </p:cNvSpPr>
          <p:nvPr>
            <p:ph type="ftr" sz="quarter" idx="11"/>
          </p:nvPr>
        </p:nvSpPr>
        <p:spPr/>
        <p:txBody>
          <a:bodyPr/>
          <a:lstStyle/>
          <a:p>
            <a:pPr>
              <a:defRPr/>
            </a:pPr>
            <a:r>
              <a:rPr lang="en-US" smtClean="0"/>
              <a:t>Bytecodes and Virtual Machines</a:t>
            </a:r>
            <a:endParaRPr lang="de-CH"/>
          </a:p>
        </p:txBody>
      </p:sp>
      <p:sp>
        <p:nvSpPr>
          <p:cNvPr id="13" name="Slide Number Placeholder 12"/>
          <p:cNvSpPr>
            <a:spLocks noGrp="1"/>
          </p:cNvSpPr>
          <p:nvPr>
            <p:ph type="sldNum" sz="quarter" idx="12"/>
          </p:nvPr>
        </p:nvSpPr>
        <p:spPr/>
        <p:txBody>
          <a:bodyPr/>
          <a:lstStyle/>
          <a:p>
            <a:pPr>
              <a:defRPr/>
            </a:pPr>
            <a:fld id="{FE837F5D-53C6-CE4D-BBC0-FB335A45F12B}" type="slidenum">
              <a:rPr lang="de-CH" smtClean="0"/>
              <a:pPr>
                <a:defRPr/>
              </a:pPr>
              <a:t>43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4" name="Rectangle 2"/>
          <p:cNvSpPr>
            <a:spLocks noGrp="1" noChangeArrowheads="1"/>
          </p:cNvSpPr>
          <p:nvPr>
            <p:ph type="title" idx="4294967295"/>
          </p:nvPr>
        </p:nvSpPr>
        <p:spPr/>
        <p:txBody>
          <a:bodyPr/>
          <a:lstStyle/>
          <a:p>
            <a:pPr eaLnBrk="1" hangingPunct="1"/>
            <a:r>
              <a:rPr lang="en-US"/>
              <a:t>VM Memory Statistics</a:t>
            </a:r>
          </a:p>
        </p:txBody>
      </p:sp>
      <p:sp>
        <p:nvSpPr>
          <p:cNvPr id="153605" name="Rectangle 7"/>
          <p:cNvSpPr>
            <a:spLocks noChangeArrowheads="1"/>
          </p:cNvSpPr>
          <p:nvPr/>
        </p:nvSpPr>
        <p:spPr bwMode="auto">
          <a:xfrm>
            <a:off x="457200" y="1828800"/>
            <a:ext cx="3505200" cy="5334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defTabSz="381000">
              <a:lnSpc>
                <a:spcPct val="95000"/>
              </a:lnSpc>
              <a:spcBef>
                <a:spcPct val="20000"/>
              </a:spcBef>
              <a:buClr>
                <a:schemeClr val="hlink"/>
              </a:buClr>
              <a:buSzPct val="85000"/>
              <a:buFont typeface="Helvetica CE" charset="0"/>
              <a:buNone/>
            </a:pPr>
            <a:r>
              <a:rPr lang="en-US" sz="1500" dirty="0">
                <a:solidFill>
                  <a:schemeClr val="accent2"/>
                </a:solidFill>
                <a:latin typeface="Courier" charset="0"/>
                <a:ea typeface="ＭＳ Ｐゴシック" charset="-128"/>
                <a:cs typeface="ＭＳ Ｐゴシック" charset="-128"/>
              </a:rPr>
              <a:t> </a:t>
            </a:r>
            <a:r>
              <a:rPr lang="en-US" sz="1500" dirty="0" err="1">
                <a:solidFill>
                  <a:schemeClr val="accent2"/>
                </a:solidFill>
                <a:latin typeface="Courier" charset="0"/>
                <a:ea typeface="ＭＳ Ｐゴシック" charset="-128"/>
                <a:cs typeface="ＭＳ Ｐゴシック" charset="-128"/>
              </a:rPr>
              <a:t>SmalltalkImage</a:t>
            </a:r>
            <a:r>
              <a:rPr lang="en-US" sz="1500" dirty="0">
                <a:solidFill>
                  <a:schemeClr val="accent2"/>
                </a:solidFill>
                <a:latin typeface="Courier" charset="0"/>
                <a:ea typeface="ＭＳ Ｐゴシック" charset="-128"/>
                <a:cs typeface="ＭＳ Ｐゴシック" charset="-128"/>
              </a:rPr>
              <a:t> current </a:t>
            </a:r>
            <a:r>
              <a:rPr lang="en-US" sz="1500" dirty="0" err="1">
                <a:solidFill>
                  <a:schemeClr val="accent2"/>
                </a:solidFill>
                <a:latin typeface="Courier" charset="0"/>
                <a:ea typeface="ＭＳ Ｐゴシック" charset="-128"/>
                <a:cs typeface="ＭＳ Ｐゴシック" charset="-128"/>
              </a:rPr>
              <a:t>vmStatisticsReportString</a:t>
            </a:r>
            <a:endParaRPr lang="en-US" sz="1500" dirty="0">
              <a:solidFill>
                <a:srgbClr val="0A017F"/>
              </a:solidFill>
              <a:latin typeface="Courier" charset="0"/>
              <a:ea typeface="ＭＳ Ｐゴシック" charset="-128"/>
              <a:cs typeface="ＭＳ Ｐゴシック" charset="-128"/>
            </a:endParaRPr>
          </a:p>
        </p:txBody>
      </p:sp>
      <p:sp>
        <p:nvSpPr>
          <p:cNvPr id="153606" name="Rectangle 7"/>
          <p:cNvSpPr>
            <a:spLocks noChangeArrowheads="1"/>
          </p:cNvSpPr>
          <p:nvPr/>
        </p:nvSpPr>
        <p:spPr bwMode="auto">
          <a:xfrm>
            <a:off x="762000" y="2514600"/>
            <a:ext cx="7958138" cy="3735388"/>
          </a:xfrm>
          <a:prstGeom prst="rect">
            <a:avLst/>
          </a:prstGeom>
          <a:solidFill>
            <a:schemeClr val="accent1"/>
          </a:solidFill>
          <a:ln w="9525">
            <a:noFill/>
            <a:miter lim="800000"/>
            <a:headEnd/>
            <a:tailEnd/>
          </a:ln>
        </p:spPr>
        <p:txBody>
          <a:bodyPr wrap="none">
            <a:prstTxWarp prst="textNoShape">
              <a:avLst/>
            </a:prstTxWarp>
            <a:spAutoFit/>
          </a:bodyPr>
          <a:lstStyle/>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memory		20,245,028 bytes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old		14,784,388 bytes (73.0%)</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young		117,724 bytes (0.6%)</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used		14,902,112 bytes (73.6%)</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free		5,342,916 bytes (26.4%)</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GCs			975 (48ms between GCs)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full		0 totalling 0ms (0.0% uptime)</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incr		975 totalling 267ms (1.0% uptime), avg 0.0ms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tenures	14 (avg 69 GCs/tenure)</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Since last view	90 (54ms between GCs)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uptime		4.8s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full		0 totalling 0ms (0.0% uptime)</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incr		90 totalling 29ms (1.0% uptime), avg 0.0ms</a:t>
            </a:r>
          </a:p>
          <a:p>
            <a:pPr>
              <a:lnSpc>
                <a:spcPct val="95000"/>
              </a:lnSpc>
              <a:spcBef>
                <a:spcPct val="20000"/>
              </a:spcBef>
              <a:buClr>
                <a:schemeClr val="hlink"/>
              </a:buClr>
              <a:buSzPct val="85000"/>
              <a:buFont typeface="Helvetica CE" charset="0"/>
              <a:buNone/>
            </a:pPr>
            <a:r>
              <a:rPr lang="en-US" sz="1500">
                <a:solidFill>
                  <a:srgbClr val="0A017F"/>
                </a:solidFill>
                <a:latin typeface="Courier" charset="0"/>
                <a:ea typeface="ＭＳ Ｐゴシック" charset="-128"/>
                <a:cs typeface="ＭＳ Ｐゴシック" charset="-128"/>
              </a:rPr>
              <a:t>	tenures	1 (avg 90 GCs/tenure)</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44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2" name="Rectangle 2"/>
          <p:cNvSpPr>
            <a:spLocks noGrp="1" noChangeArrowheads="1"/>
          </p:cNvSpPr>
          <p:nvPr>
            <p:ph type="title" idx="4294967295"/>
          </p:nvPr>
        </p:nvSpPr>
        <p:spPr>
          <a:xfrm>
            <a:off x="533400" y="533400"/>
            <a:ext cx="8070850" cy="817563"/>
          </a:xfrm>
        </p:spPr>
        <p:txBody>
          <a:bodyPr/>
          <a:lstStyle/>
          <a:p>
            <a:pPr eaLnBrk="1" hangingPunct="1"/>
            <a:r>
              <a:rPr lang="en-US"/>
              <a:t>Memory System API</a:t>
            </a:r>
          </a:p>
        </p:txBody>
      </p:sp>
      <p:sp>
        <p:nvSpPr>
          <p:cNvPr id="155653" name="Rectangle 7"/>
          <p:cNvSpPr>
            <a:spLocks noChangeArrowheads="1"/>
          </p:cNvSpPr>
          <p:nvPr/>
        </p:nvSpPr>
        <p:spPr bwMode="auto">
          <a:xfrm>
            <a:off x="533400" y="1676400"/>
            <a:ext cx="7086600" cy="45720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“Force GC”</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a:solidFill>
                  <a:schemeClr val="accent2"/>
                </a:solidFill>
                <a:latin typeface="Courier" charset="0"/>
                <a:ea typeface="ＭＳ Ｐゴシック" charset="-128"/>
                <a:cs typeface="ＭＳ Ｐゴシック" charset="-128"/>
              </a:rPr>
              <a:t>Smalltalk </a:t>
            </a:r>
            <a:r>
              <a:rPr lang="en-US" sz="1400" dirty="0" err="1">
                <a:solidFill>
                  <a:schemeClr val="accent2"/>
                </a:solidFill>
                <a:latin typeface="Courier" charset="0"/>
                <a:ea typeface="ＭＳ Ｐゴシック" charset="-128"/>
                <a:cs typeface="ＭＳ Ｐゴシック" charset="-128"/>
              </a:rPr>
              <a:t>garbageCollectMost</a:t>
            </a:r>
            <a:endParaRPr lang="en-US" sz="1400" dirty="0">
              <a:solidFill>
                <a:schemeClr val="accent2"/>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400" dirty="0">
                <a:solidFill>
                  <a:schemeClr val="accent2"/>
                </a:solidFill>
                <a:latin typeface="Courier" charset="0"/>
                <a:ea typeface="ＭＳ Ｐゴシック" charset="-128"/>
                <a:cs typeface="ＭＳ Ｐゴシック" charset="-128"/>
              </a:rPr>
              <a:t> Smalltalk </a:t>
            </a:r>
            <a:r>
              <a:rPr lang="en-US" sz="1400" dirty="0" err="1">
                <a:solidFill>
                  <a:schemeClr val="accent2"/>
                </a:solidFill>
                <a:latin typeface="Courier" charset="0"/>
                <a:ea typeface="ＭＳ Ｐゴシック" charset="-128"/>
                <a:cs typeface="ＭＳ Ｐゴシック" charset="-128"/>
              </a:rPr>
              <a:t>garbageCollect</a:t>
            </a:r>
            <a:endParaRPr lang="en-US" sz="14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Char char="&gt;"/>
            </a:pPr>
            <a:endParaRPr lang="en-US" sz="14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“Is object in remembered set, is it young?”</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a:solidFill>
                  <a:schemeClr val="accent2"/>
                </a:solidFill>
                <a:latin typeface="Courier" charset="0"/>
                <a:ea typeface="ＭＳ Ｐゴシック" charset="-128"/>
                <a:cs typeface="ＭＳ Ｐゴシック" charset="-128"/>
              </a:rPr>
              <a:t>Smalltalk </a:t>
            </a:r>
            <a:r>
              <a:rPr lang="en-US" sz="1400" dirty="0" err="1">
                <a:solidFill>
                  <a:schemeClr val="accent2"/>
                </a:solidFill>
                <a:latin typeface="Courier" charset="0"/>
                <a:ea typeface="ＭＳ Ｐゴシック" charset="-128"/>
                <a:cs typeface="ＭＳ Ｐゴシック" charset="-128"/>
              </a:rPr>
              <a:t>rootTable</a:t>
            </a:r>
            <a:r>
              <a:rPr lang="en-US" sz="1400" dirty="0">
                <a:solidFill>
                  <a:schemeClr val="accent2"/>
                </a:solidFill>
                <a:latin typeface="Courier" charset="0"/>
                <a:ea typeface="ＭＳ Ｐゴシック" charset="-128"/>
                <a:cs typeface="ＭＳ Ｐゴシック" charset="-128"/>
              </a:rPr>
              <a:t> includes: </a:t>
            </a:r>
            <a:r>
              <a:rPr lang="en-US" sz="1400" dirty="0" err="1">
                <a:solidFill>
                  <a:schemeClr val="accent2"/>
                </a:solidFill>
                <a:latin typeface="Courier" charset="0"/>
                <a:ea typeface="ＭＳ Ｐゴシック" charset="-128"/>
                <a:cs typeface="ＭＳ Ｐゴシック" charset="-128"/>
              </a:rPr>
              <a:t>anObject</a:t>
            </a:r>
            <a:endParaRPr lang="en-US" sz="1400" dirty="0">
              <a:solidFill>
                <a:schemeClr val="accent2"/>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400" dirty="0">
                <a:solidFill>
                  <a:schemeClr val="accent2"/>
                </a:solidFill>
                <a:latin typeface="Courier" charset="0"/>
                <a:ea typeface="ＭＳ Ｐゴシック" charset="-128"/>
                <a:cs typeface="ＭＳ Ｐゴシック" charset="-128"/>
              </a:rPr>
              <a:t> Smalltalk </a:t>
            </a:r>
            <a:r>
              <a:rPr lang="en-US" sz="1400" dirty="0" err="1">
                <a:solidFill>
                  <a:schemeClr val="accent2"/>
                </a:solidFill>
                <a:latin typeface="Courier" charset="0"/>
                <a:ea typeface="ＭＳ Ｐゴシック" charset="-128"/>
                <a:cs typeface="ＭＳ Ｐゴシック" charset="-128"/>
              </a:rPr>
              <a:t>isYoung</a:t>
            </a:r>
            <a:r>
              <a:rPr lang="en-US" sz="1400" dirty="0">
                <a:solidFill>
                  <a:schemeClr val="accent2"/>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anObject</a:t>
            </a:r>
            <a:endParaRPr lang="en-US" sz="14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endParaRPr lang="en-US" sz="14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“Various settings and statistics”</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SmalltalkImage</a:t>
            </a:r>
            <a:r>
              <a:rPr lang="en-US" sz="1400" dirty="0">
                <a:solidFill>
                  <a:schemeClr val="accent2"/>
                </a:solidFill>
                <a:latin typeface="Courier" charset="0"/>
                <a:ea typeface="ＭＳ Ｐゴシック" charset="-128"/>
                <a:cs typeface="ＭＳ Ｐゴシック" charset="-128"/>
              </a:rPr>
              <a:t> current </a:t>
            </a:r>
            <a:r>
              <a:rPr lang="en-US" sz="1400" dirty="0" err="1">
                <a:solidFill>
                  <a:schemeClr val="accent2"/>
                </a:solidFill>
                <a:latin typeface="Courier" charset="0"/>
                <a:ea typeface="ＭＳ Ｐゴシック" charset="-128"/>
                <a:cs typeface="ＭＳ Ｐゴシック" charset="-128"/>
              </a:rPr>
              <a:t>getVMParameters</a:t>
            </a:r>
            <a:endParaRPr lang="en-US" sz="1400" dirty="0">
              <a:solidFill>
                <a:schemeClr val="accent2"/>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endParaRPr lang="en-US" sz="1400" dirty="0">
              <a:solidFill>
                <a:schemeClr val="accent2"/>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”Do an incremental GC after this many </a:t>
            </a:r>
            <a:r>
              <a:rPr lang="en-US" sz="1400" dirty="0" smtClean="0">
                <a:solidFill>
                  <a:srgbClr val="0A017F"/>
                </a:solidFill>
                <a:latin typeface="Courier" charset="0"/>
                <a:ea typeface="ＭＳ Ｐゴシック" charset="-128"/>
                <a:cs typeface="ＭＳ Ｐゴシック" charset="-128"/>
              </a:rPr>
              <a:t>allocations”</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SmalltalkImage</a:t>
            </a:r>
            <a:r>
              <a:rPr lang="en-US" sz="1400" dirty="0">
                <a:solidFill>
                  <a:schemeClr val="accent2"/>
                </a:solidFill>
                <a:latin typeface="Courier" charset="0"/>
                <a:ea typeface="ＭＳ Ｐゴシック" charset="-128"/>
                <a:cs typeface="ＭＳ Ｐゴシック" charset="-128"/>
              </a:rPr>
              <a:t> current </a:t>
            </a:r>
            <a:r>
              <a:rPr lang="en-US" sz="1400" dirty="0" err="1">
                <a:solidFill>
                  <a:schemeClr val="accent2"/>
                </a:solidFill>
                <a:latin typeface="Courier" charset="0"/>
                <a:ea typeface="ＭＳ Ｐゴシック" charset="-128"/>
                <a:cs typeface="ＭＳ Ｐゴシック" charset="-128"/>
              </a:rPr>
              <a:t>vmParameterAt</a:t>
            </a:r>
            <a:r>
              <a:rPr lang="en-US" sz="1400" dirty="0">
                <a:solidFill>
                  <a:schemeClr val="accent2"/>
                </a:solidFill>
                <a:latin typeface="Courier" charset="0"/>
                <a:ea typeface="ＭＳ Ｐゴシック" charset="-128"/>
                <a:cs typeface="ＭＳ Ｐゴシック" charset="-128"/>
              </a:rPr>
              <a:t>: 5 put: 4000.</a:t>
            </a:r>
          </a:p>
          <a:p>
            <a:pPr marL="419100" indent="-419100" defTabSz="381000">
              <a:lnSpc>
                <a:spcPct val="95000"/>
              </a:lnSpc>
              <a:spcBef>
                <a:spcPct val="20000"/>
              </a:spcBef>
              <a:buClr>
                <a:schemeClr val="hlink"/>
              </a:buClr>
              <a:buSzPct val="85000"/>
              <a:buFont typeface="Helvetica CE" charset="0"/>
              <a:buNone/>
            </a:pPr>
            <a:r>
              <a:rPr lang="en-US" sz="1400" dirty="0">
                <a:solidFill>
                  <a:schemeClr val="accent2"/>
                </a:solidFill>
                <a:latin typeface="Courier" charset="0"/>
                <a:ea typeface="ＭＳ Ｐゴシック" charset="-128"/>
                <a:cs typeface="ＭＳ Ｐゴシック" charset="-128"/>
              </a:rPr>
              <a:t> </a:t>
            </a:r>
            <a:r>
              <a:rPr lang="en-US" sz="1400" dirty="0">
                <a:solidFill>
                  <a:srgbClr val="0A017F"/>
                </a:solidFill>
                <a:latin typeface="Courier" charset="0"/>
                <a:ea typeface="ＭＳ Ｐゴシック" charset="-128"/>
                <a:cs typeface="ＭＳ Ｐゴシック" charset="-128"/>
              </a:rPr>
              <a:t>”Tenure when more than this many objects survive the </a:t>
            </a:r>
            <a:r>
              <a:rPr lang="en-US" sz="1400" dirty="0" smtClean="0">
                <a:solidFill>
                  <a:srgbClr val="0A017F"/>
                </a:solidFill>
                <a:latin typeface="Courier" charset="0"/>
                <a:ea typeface="ＭＳ Ｐゴシック" charset="-128"/>
                <a:cs typeface="ＭＳ Ｐゴシック" charset="-128"/>
              </a:rPr>
              <a:t>GC”</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SmalltalkImage</a:t>
            </a:r>
            <a:r>
              <a:rPr lang="en-US" sz="1400" dirty="0">
                <a:solidFill>
                  <a:schemeClr val="accent2"/>
                </a:solidFill>
                <a:latin typeface="Courier" charset="0"/>
                <a:ea typeface="ＭＳ Ｐゴシック" charset="-128"/>
                <a:cs typeface="ＭＳ Ｐゴシック" charset="-128"/>
              </a:rPr>
              <a:t> current </a:t>
            </a:r>
            <a:r>
              <a:rPr lang="en-US" sz="1400" dirty="0" err="1">
                <a:solidFill>
                  <a:schemeClr val="accent2"/>
                </a:solidFill>
                <a:latin typeface="Courier" charset="0"/>
                <a:ea typeface="ＭＳ Ｐゴシック" charset="-128"/>
                <a:cs typeface="ＭＳ Ｐゴシック" charset="-128"/>
              </a:rPr>
              <a:t>vmParameterAt</a:t>
            </a:r>
            <a:r>
              <a:rPr lang="en-US" sz="1400" dirty="0">
                <a:solidFill>
                  <a:schemeClr val="accent2"/>
                </a:solidFill>
                <a:latin typeface="Courier" charset="0"/>
                <a:ea typeface="ＭＳ Ｐゴシック" charset="-128"/>
                <a:cs typeface="ＭＳ Ｐゴシック" charset="-128"/>
              </a:rPr>
              <a:t>: 6 put: 2000.</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”Grow/shrink </a:t>
            </a:r>
            <a:r>
              <a:rPr lang="en-US" sz="1400" dirty="0" smtClean="0">
                <a:solidFill>
                  <a:srgbClr val="0A017F"/>
                </a:solidFill>
                <a:latin typeface="Courier" charset="0"/>
                <a:ea typeface="ＭＳ Ｐゴシック" charset="-128"/>
                <a:cs typeface="ＭＳ Ｐゴシック" charset="-128"/>
              </a:rPr>
              <a:t>headroom”</a:t>
            </a:r>
          </a:p>
          <a:p>
            <a:pPr marL="419100" indent="-419100" defTabSz="381000">
              <a:lnSpc>
                <a:spcPct val="95000"/>
              </a:lnSpc>
              <a:spcBef>
                <a:spcPct val="20000"/>
              </a:spcBef>
              <a:buClr>
                <a:schemeClr val="hlink"/>
              </a:buClr>
              <a:buSzPct val="85000"/>
              <a:buFont typeface="Helvetica CE" charset="0"/>
              <a:buNone/>
            </a:pPr>
            <a:r>
              <a:rPr lang="en-US" sz="1400" dirty="0">
                <a:solidFill>
                  <a:srgbClr val="0A017F"/>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SmalltalkImage</a:t>
            </a:r>
            <a:r>
              <a:rPr lang="en-US" sz="1400" dirty="0">
                <a:solidFill>
                  <a:schemeClr val="accent2"/>
                </a:solidFill>
                <a:latin typeface="Courier" charset="0"/>
                <a:ea typeface="ＭＳ Ｐゴシック" charset="-128"/>
                <a:cs typeface="ＭＳ Ｐゴシック" charset="-128"/>
              </a:rPr>
              <a:t> current </a:t>
            </a:r>
            <a:r>
              <a:rPr lang="en-US" sz="1400" dirty="0" err="1">
                <a:solidFill>
                  <a:schemeClr val="accent2"/>
                </a:solidFill>
                <a:latin typeface="Courier" charset="0"/>
                <a:ea typeface="ＭＳ Ｐゴシック" charset="-128"/>
                <a:cs typeface="ＭＳ Ｐゴシック" charset="-128"/>
              </a:rPr>
              <a:t>vmParameterAt</a:t>
            </a:r>
            <a:r>
              <a:rPr lang="en-US" sz="1400" dirty="0">
                <a:solidFill>
                  <a:schemeClr val="accent2"/>
                </a:solidFill>
                <a:latin typeface="Courier" charset="0"/>
                <a:ea typeface="ＭＳ Ｐゴシック" charset="-128"/>
                <a:cs typeface="ＭＳ Ｐゴシック" charset="-128"/>
              </a:rPr>
              <a:t>: 25 put: 4*1024*1024.</a:t>
            </a:r>
          </a:p>
          <a:p>
            <a:pPr marL="419100" indent="-419100" defTabSz="381000">
              <a:lnSpc>
                <a:spcPct val="95000"/>
              </a:lnSpc>
              <a:spcBef>
                <a:spcPct val="20000"/>
              </a:spcBef>
              <a:buClr>
                <a:schemeClr val="hlink"/>
              </a:buClr>
              <a:buSzPct val="85000"/>
              <a:buFont typeface="Helvetica CE" charset="0"/>
              <a:buNone/>
            </a:pPr>
            <a:r>
              <a:rPr lang="en-US" sz="1400" dirty="0">
                <a:solidFill>
                  <a:schemeClr val="accent2"/>
                </a:solidFill>
                <a:latin typeface="Courier" charset="0"/>
                <a:ea typeface="ＭＳ Ｐゴシック" charset="-128"/>
                <a:cs typeface="ＭＳ Ｐゴシック" charset="-128"/>
              </a:rPr>
              <a:t> </a:t>
            </a:r>
            <a:r>
              <a:rPr lang="en-US" sz="1400" dirty="0" err="1">
                <a:solidFill>
                  <a:schemeClr val="accent2"/>
                </a:solidFill>
                <a:latin typeface="Courier" charset="0"/>
                <a:ea typeface="ＭＳ Ｐゴシック" charset="-128"/>
                <a:cs typeface="ＭＳ Ｐゴシック" charset="-128"/>
              </a:rPr>
              <a:t>SmalltalkImage</a:t>
            </a:r>
            <a:r>
              <a:rPr lang="en-US" sz="1400" dirty="0">
                <a:solidFill>
                  <a:schemeClr val="accent2"/>
                </a:solidFill>
                <a:latin typeface="Courier" charset="0"/>
                <a:ea typeface="ＭＳ Ｐゴシック" charset="-128"/>
                <a:cs typeface="ＭＳ Ｐゴシック" charset="-128"/>
              </a:rPr>
              <a:t> current </a:t>
            </a:r>
            <a:r>
              <a:rPr lang="en-US" sz="1400" dirty="0" err="1">
                <a:solidFill>
                  <a:schemeClr val="accent2"/>
                </a:solidFill>
                <a:latin typeface="Courier" charset="0"/>
                <a:ea typeface="ＭＳ Ｐゴシック" charset="-128"/>
                <a:cs typeface="ＭＳ Ｐゴシック" charset="-128"/>
              </a:rPr>
              <a:t>vmParameterAt</a:t>
            </a:r>
            <a:r>
              <a:rPr lang="en-US" sz="1400" dirty="0">
                <a:solidFill>
                  <a:schemeClr val="accent2"/>
                </a:solidFill>
                <a:latin typeface="Courier" charset="0"/>
                <a:ea typeface="ＭＳ Ｐゴシック" charset="-128"/>
                <a:cs typeface="ＭＳ Ｐゴシック" charset="-128"/>
              </a:rPr>
              <a:t>: 24 put: 8*1024*1024.</a:t>
            </a:r>
            <a:r>
              <a:rPr lang="en-US" sz="1400" dirty="0">
                <a:solidFill>
                  <a:srgbClr val="0A017F"/>
                </a:solidFill>
                <a:latin typeface="Courier" charset="0"/>
                <a:ea typeface="ＭＳ Ｐゴシック" charset="-128"/>
                <a:cs typeface="ＭＳ Ｐゴシック" charset="-128"/>
              </a:rPr>
              <a:t> </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45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700" name="Rectangle 2"/>
          <p:cNvSpPr>
            <a:spLocks noGrp="1" noChangeArrowheads="1"/>
          </p:cNvSpPr>
          <p:nvPr>
            <p:ph type="title" idx="4294967295"/>
          </p:nvPr>
        </p:nvSpPr>
        <p:spPr/>
        <p:txBody>
          <a:bodyPr/>
          <a:lstStyle/>
          <a:p>
            <a:pPr eaLnBrk="1" hangingPunct="1"/>
            <a:r>
              <a:rPr lang="en-US"/>
              <a:t>Finding Memory Leaks</a:t>
            </a:r>
          </a:p>
        </p:txBody>
      </p:sp>
      <p:sp>
        <p:nvSpPr>
          <p:cNvPr id="157701" name="Rectangle 3"/>
          <p:cNvSpPr>
            <a:spLocks noGrp="1" noChangeArrowheads="1"/>
          </p:cNvSpPr>
          <p:nvPr>
            <p:ph type="body" idx="4294967295"/>
          </p:nvPr>
        </p:nvSpPr>
        <p:spPr>
          <a:xfrm>
            <a:off x="539750" y="2133600"/>
            <a:ext cx="8070850" cy="1371600"/>
          </a:xfrm>
        </p:spPr>
        <p:txBody>
          <a:bodyPr/>
          <a:lstStyle/>
          <a:p>
            <a:pPr eaLnBrk="1" hangingPunct="1">
              <a:buFont typeface="Helvetica CE" charset="0"/>
              <a:buNone/>
            </a:pPr>
            <a:r>
              <a:rPr lang="en-US"/>
              <a:t>– maybe object is just not GCed </a:t>
            </a:r>
            <a:r>
              <a:rPr lang="en-US" i="1"/>
              <a:t>yet</a:t>
            </a:r>
            <a:r>
              <a:rPr lang="en-US"/>
              <a:t> (force a full GC!)</a:t>
            </a:r>
          </a:p>
          <a:p>
            <a:pPr eaLnBrk="1" hangingPunct="1">
              <a:buFont typeface="Helvetica CE" charset="0"/>
              <a:buNone/>
            </a:pPr>
            <a:r>
              <a:rPr lang="en-US"/>
              <a:t>– find the objects and then explore who references them</a:t>
            </a:r>
          </a:p>
        </p:txBody>
      </p:sp>
      <p:pic>
        <p:nvPicPr>
          <p:cNvPr id="157702" name="Picture 6" descr="Picture 1"/>
          <p:cNvPicPr>
            <a:picLocks noChangeAspect="1" noChangeArrowheads="1"/>
          </p:cNvPicPr>
          <p:nvPr/>
        </p:nvPicPr>
        <p:blipFill>
          <a:blip r:embed="rId3"/>
          <a:srcRect/>
          <a:stretch>
            <a:fillRect/>
          </a:stretch>
        </p:blipFill>
        <p:spPr bwMode="auto">
          <a:xfrm>
            <a:off x="4267200" y="3733800"/>
            <a:ext cx="4673600" cy="2563813"/>
          </a:xfrm>
          <a:prstGeom prst="rect">
            <a:avLst/>
          </a:prstGeom>
          <a:noFill/>
          <a:ln w="9525">
            <a:noFill/>
            <a:miter lim="800000"/>
            <a:headEnd/>
            <a:tailEnd/>
          </a:ln>
        </p:spPr>
      </p:pic>
      <p:sp>
        <p:nvSpPr>
          <p:cNvPr id="157703" name="Rectangle 7"/>
          <p:cNvSpPr>
            <a:spLocks noChangeArrowheads="1"/>
          </p:cNvSpPr>
          <p:nvPr/>
        </p:nvSpPr>
        <p:spPr bwMode="auto">
          <a:xfrm>
            <a:off x="381000" y="4572000"/>
            <a:ext cx="3581400" cy="18288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defTabSz="381000">
              <a:lnSpc>
                <a:spcPct val="95000"/>
              </a:lnSpc>
              <a:spcBef>
                <a:spcPct val="20000"/>
              </a:spcBef>
              <a:buClr>
                <a:schemeClr val="hlink"/>
              </a:buClr>
              <a:buSzPct val="85000"/>
              <a:buFont typeface="Helvetica CE" charset="0"/>
              <a:buNone/>
            </a:pP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PointerFinder</a:t>
            </a:r>
            <a:r>
              <a:rPr lang="en-US" sz="1500" dirty="0">
                <a:solidFill>
                  <a:srgbClr val="0A017F"/>
                </a:solidFill>
                <a:latin typeface="Courier" charset="0"/>
                <a:ea typeface="ＭＳ Ｐゴシック" charset="-128"/>
                <a:cs typeface="ＭＳ Ｐゴシック" charset="-128"/>
              </a:rPr>
              <a:t> on:</a:t>
            </a:r>
          </a:p>
          <a:p>
            <a:pPr marL="419100" indent="-419100" defTabSz="381000">
              <a:lnSpc>
                <a:spcPct val="95000"/>
              </a:lnSpc>
              <a:spcBef>
                <a:spcPct val="20000"/>
              </a:spcBef>
              <a:buClr>
                <a:schemeClr val="hlink"/>
              </a:buClr>
              <a:buSzPct val="85000"/>
              <a:buFont typeface="Helvetica CE" charset="0"/>
              <a:buNone/>
            </a:pP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AssignmentNode</a:t>
            </a: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someInstance</a:t>
            </a:r>
            <a:endParaRPr lang="en-US" sz="15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endParaRPr lang="en-US" sz="1500" dirty="0">
              <a:solidFill>
                <a:srgbClr val="0A017F"/>
              </a:solidFill>
              <a:latin typeface="Courier" charset="0"/>
              <a:ea typeface="ＭＳ Ｐゴシック" charset="-128"/>
              <a:cs typeface="ＭＳ Ｐゴシック" charset="-128"/>
            </a:endParaRPr>
          </a:p>
          <a:p>
            <a:pPr marL="419100" indent="-419100" defTabSz="381000">
              <a:lnSpc>
                <a:spcPct val="95000"/>
              </a:lnSpc>
              <a:spcBef>
                <a:spcPct val="20000"/>
              </a:spcBef>
              <a:buClr>
                <a:schemeClr val="hlink"/>
              </a:buClr>
              <a:buSzPct val="85000"/>
              <a:buFont typeface="Helvetica CE" charset="0"/>
              <a:buNone/>
            </a:pP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PointerExplorer</a:t>
            </a:r>
            <a:r>
              <a:rPr lang="en-US" sz="1500" dirty="0">
                <a:solidFill>
                  <a:srgbClr val="0A017F"/>
                </a:solidFill>
                <a:latin typeface="Courier" charset="0"/>
                <a:ea typeface="ＭＳ Ｐゴシック" charset="-128"/>
                <a:cs typeface="ＭＳ Ｐゴシック" charset="-128"/>
              </a:rPr>
              <a:t> new </a:t>
            </a:r>
            <a:r>
              <a:rPr lang="en-US" sz="1500" dirty="0" err="1">
                <a:solidFill>
                  <a:srgbClr val="0A017F"/>
                </a:solidFill>
                <a:latin typeface="Courier" charset="0"/>
                <a:ea typeface="ＭＳ Ｐゴシック" charset="-128"/>
                <a:cs typeface="ＭＳ Ｐゴシック" charset="-128"/>
              </a:rPr>
              <a:t>openExplorerFor</a:t>
            </a: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AssignmentNode</a:t>
            </a:r>
            <a:r>
              <a:rPr lang="en-US" sz="1500" dirty="0">
                <a:solidFill>
                  <a:srgbClr val="0A017F"/>
                </a:solidFill>
                <a:latin typeface="Courier" charset="0"/>
                <a:ea typeface="ＭＳ Ｐゴシック" charset="-128"/>
                <a:cs typeface="ＭＳ Ｐゴシック" charset="-128"/>
              </a:rPr>
              <a:t> </a:t>
            </a:r>
            <a:r>
              <a:rPr lang="en-US" sz="1500" dirty="0" err="1">
                <a:solidFill>
                  <a:srgbClr val="0A017F"/>
                </a:solidFill>
                <a:latin typeface="Courier" charset="0"/>
                <a:ea typeface="ＭＳ Ｐゴシック" charset="-128"/>
                <a:cs typeface="ＭＳ Ｐゴシック" charset="-128"/>
              </a:rPr>
              <a:t>someInstance</a:t>
            </a:r>
            <a:endParaRPr lang="en-US" sz="1500" dirty="0">
              <a:solidFill>
                <a:srgbClr val="0A017F"/>
              </a:solidFill>
              <a:latin typeface="Courier" charset="0"/>
              <a:ea typeface="ＭＳ Ｐゴシック" charset="-128"/>
              <a:cs typeface="ＭＳ Ｐゴシック" charset="-128"/>
            </a:endParaRPr>
          </a:p>
        </p:txBody>
      </p:sp>
      <p:sp>
        <p:nvSpPr>
          <p:cNvPr id="157704" name="Rectangle 8"/>
          <p:cNvSpPr>
            <a:spLocks noChangeArrowheads="1"/>
          </p:cNvSpPr>
          <p:nvPr/>
        </p:nvSpPr>
        <p:spPr bwMode="auto">
          <a:xfrm>
            <a:off x="304800" y="3733800"/>
            <a:ext cx="3657600" cy="762000"/>
          </a:xfrm>
          <a:prstGeom prst="rect">
            <a:avLst/>
          </a:prstGeom>
          <a:noFill/>
          <a:ln w="9525">
            <a:noFill/>
            <a:miter lim="800000"/>
            <a:headEnd/>
            <a:tailEnd/>
          </a:ln>
        </p:spPr>
        <p:txBody>
          <a:bodyPr>
            <a:prstTxWarp prst="textNoShape">
              <a:avLst/>
            </a:prstTxWarp>
            <a:spAutoFit/>
          </a:bodyPr>
          <a:lstStyle/>
          <a:p>
            <a:r>
              <a:rPr lang="en-US" sz="2200">
                <a:solidFill>
                  <a:srgbClr val="0A017F"/>
                </a:solidFill>
                <a:ea typeface="ＭＳ Ｐゴシック" charset="-128"/>
                <a:cs typeface="ＭＳ Ｐゴシック" charset="-128"/>
              </a:rPr>
              <a:t>PointerFinder finds a path from a root to some object</a:t>
            </a:r>
          </a:p>
        </p:txBody>
      </p:sp>
      <p:sp>
        <p:nvSpPr>
          <p:cNvPr id="7" name="TextBox 6"/>
          <p:cNvSpPr txBox="1">
            <a:spLocks noChangeArrowheads="1"/>
          </p:cNvSpPr>
          <p:nvPr/>
        </p:nvSpPr>
        <p:spPr bwMode="auto">
          <a:xfrm>
            <a:off x="381000" y="1752600"/>
            <a:ext cx="7696200" cy="457200"/>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defRPr/>
            </a:pPr>
            <a:r>
              <a:rPr lang="en-US" i="1">
                <a:solidFill>
                  <a:schemeClr val="accent2"/>
                </a:solidFill>
                <a:ea typeface="ＭＳ Ｐゴシック" charset="-128"/>
                <a:cs typeface="ＭＳ Ｐゴシック" charset="-128"/>
              </a:rPr>
              <a:t>I have objects that do not get collected. What’s wrong?</a:t>
            </a:r>
          </a:p>
        </p:txBody>
      </p:sp>
      <p:sp>
        <p:nvSpPr>
          <p:cNvPr id="12" name="Date Placeholder 11"/>
          <p:cNvSpPr>
            <a:spLocks noGrp="1"/>
          </p:cNvSpPr>
          <p:nvPr>
            <p:ph type="dt" sz="half" idx="10"/>
          </p:nvPr>
        </p:nvSpPr>
        <p:spPr/>
        <p:txBody>
          <a:bodyPr/>
          <a:lstStyle/>
          <a:p>
            <a:pPr>
              <a:defRPr/>
            </a:pPr>
            <a:r>
              <a:rPr lang="en-US" smtClean="0"/>
              <a:t>© Oscar Nierstrasz</a:t>
            </a:r>
            <a:endParaRPr lang="de-CH"/>
          </a:p>
        </p:txBody>
      </p:sp>
      <p:sp>
        <p:nvSpPr>
          <p:cNvPr id="13" name="Footer Placeholder 12"/>
          <p:cNvSpPr>
            <a:spLocks noGrp="1"/>
          </p:cNvSpPr>
          <p:nvPr>
            <p:ph type="ftr" sz="quarter" idx="11"/>
          </p:nvPr>
        </p:nvSpPr>
        <p:spPr/>
        <p:txBody>
          <a:bodyPr/>
          <a:lstStyle/>
          <a:p>
            <a:pPr>
              <a:defRPr/>
            </a:pPr>
            <a:r>
              <a:rPr lang="en-US" smtClean="0"/>
              <a:t>Bytecodes and Virtual Machines</a:t>
            </a:r>
            <a:endParaRPr lang="de-CH"/>
          </a:p>
        </p:txBody>
      </p:sp>
      <p:sp>
        <p:nvSpPr>
          <p:cNvPr id="14" name="Slide Number Placeholder 13"/>
          <p:cNvSpPr>
            <a:spLocks noGrp="1"/>
          </p:cNvSpPr>
          <p:nvPr>
            <p:ph type="sldNum" sz="quarter" idx="12"/>
          </p:nvPr>
        </p:nvSpPr>
        <p:spPr/>
        <p:txBody>
          <a:bodyPr/>
          <a:lstStyle/>
          <a:p>
            <a:pPr>
              <a:defRPr/>
            </a:pPr>
            <a:fld id="{FE837F5D-53C6-CE4D-BBC0-FB335A45F12B}" type="slidenum">
              <a:rPr lang="de-CH" smtClean="0"/>
              <a:pPr>
                <a:defRPr/>
              </a:pPr>
              <a:t>46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9748"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59749"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59750"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dirty="0" err="1" smtClean="0"/>
              <a:t>Bytecode</a:t>
            </a:r>
            <a:r>
              <a:rPr lang="en-US" dirty="0" smtClean="0"/>
              <a:t> </a:t>
            </a:r>
          </a:p>
          <a:p>
            <a:pPr>
              <a:lnSpc>
                <a:spcPct val="90000"/>
              </a:lnSpc>
            </a:pPr>
            <a:r>
              <a:rPr lang="en-US" dirty="0" smtClean="0"/>
              <a:t>The heap store </a:t>
            </a:r>
          </a:p>
          <a:p>
            <a:pPr>
              <a:lnSpc>
                <a:spcPct val="90000"/>
              </a:lnSpc>
            </a:pPr>
            <a:r>
              <a:rPr lang="en-US" dirty="0" smtClean="0"/>
              <a:t>Interpreter</a:t>
            </a:r>
          </a:p>
          <a:p>
            <a:pPr>
              <a:lnSpc>
                <a:spcPct val="90000"/>
              </a:lnSpc>
            </a:pPr>
            <a:r>
              <a:rPr lang="en-US" dirty="0" smtClean="0"/>
              <a:t>Automatic memory management</a:t>
            </a:r>
          </a:p>
          <a:p>
            <a:pPr>
              <a:lnSpc>
                <a:spcPct val="90000"/>
              </a:lnSpc>
            </a:pPr>
            <a:r>
              <a:rPr lang="en-US" b="1" dirty="0" smtClean="0"/>
              <a:t>Threading System</a:t>
            </a:r>
            <a:endParaRPr lang="en-US" dirty="0" smtClean="0"/>
          </a:p>
          <a:p>
            <a:pPr>
              <a:lnSpc>
                <a:spcPct val="90000"/>
              </a:lnSpc>
            </a:pPr>
            <a:r>
              <a:rPr lang="en-US" dirty="0" smtClean="0"/>
              <a:t>Optimizations</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47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6" name="Rectangle 2"/>
          <p:cNvSpPr>
            <a:spLocks noGrp="1" noChangeArrowheads="1"/>
          </p:cNvSpPr>
          <p:nvPr>
            <p:ph type="title" idx="4294967295"/>
          </p:nvPr>
        </p:nvSpPr>
        <p:spPr/>
        <p:txBody>
          <a:bodyPr/>
          <a:lstStyle/>
          <a:p>
            <a:pPr eaLnBrk="1" hangingPunct="1"/>
            <a:r>
              <a:rPr lang="en-US"/>
              <a:t>Threading System</a:t>
            </a:r>
          </a:p>
        </p:txBody>
      </p:sp>
      <p:sp>
        <p:nvSpPr>
          <p:cNvPr id="161797" name="Rectangle 3"/>
          <p:cNvSpPr>
            <a:spLocks noGrp="1" noChangeArrowheads="1"/>
          </p:cNvSpPr>
          <p:nvPr>
            <p:ph type="body" idx="4294967295"/>
          </p:nvPr>
        </p:nvSpPr>
        <p:spPr>
          <a:xfrm>
            <a:off x="539750" y="1654175"/>
            <a:ext cx="7156450" cy="4498975"/>
          </a:xfrm>
        </p:spPr>
        <p:txBody>
          <a:bodyPr/>
          <a:lstStyle/>
          <a:p>
            <a:pPr eaLnBrk="1" hangingPunct="1">
              <a:buFont typeface="Helvetica CE" charset="0"/>
              <a:buNone/>
            </a:pPr>
            <a:r>
              <a:rPr lang="en-US">
                <a:solidFill>
                  <a:schemeClr val="accent2"/>
                </a:solidFill>
              </a:rPr>
              <a:t>Multithreading</a:t>
            </a:r>
            <a:r>
              <a:rPr lang="en-US"/>
              <a:t> is the ability to create concurrently</a:t>
            </a:r>
          </a:p>
          <a:p>
            <a:pPr eaLnBrk="1" hangingPunct="1">
              <a:buFont typeface="Helvetica CE" charset="0"/>
              <a:buNone/>
            </a:pPr>
            <a:r>
              <a:rPr lang="en-US"/>
              <a:t>running “processes”</a:t>
            </a:r>
          </a:p>
          <a:p>
            <a:pPr eaLnBrk="1" hangingPunct="1"/>
            <a:endParaRPr lang="en-US"/>
          </a:p>
          <a:p>
            <a:pPr eaLnBrk="1" hangingPunct="1">
              <a:buFont typeface="Helvetica CE" charset="0"/>
              <a:buNone/>
            </a:pPr>
            <a:r>
              <a:rPr lang="en-US"/>
              <a:t>Non-native threads (</a:t>
            </a:r>
            <a:r>
              <a:rPr lang="en-US" i="1">
                <a:solidFill>
                  <a:schemeClr val="accent2"/>
                </a:solidFill>
              </a:rPr>
              <a:t>green threads</a:t>
            </a:r>
            <a:r>
              <a:rPr lang="en-US"/>
              <a:t>)</a:t>
            </a:r>
          </a:p>
          <a:p>
            <a:pPr marL="37931725" lvl="1" indent="-37474525" eaLnBrk="1" hangingPunct="1">
              <a:buFont typeface="Helvetica CE" charset="0"/>
              <a:buNone/>
            </a:pPr>
            <a:r>
              <a:rPr lang="en-US"/>
              <a:t>– Only one native thread used by the VM</a:t>
            </a:r>
          </a:p>
          <a:p>
            <a:pPr marL="37931725" lvl="1" indent="-37474525" eaLnBrk="1" hangingPunct="1">
              <a:buFont typeface="Helvetica CE" charset="0"/>
              <a:buNone/>
            </a:pPr>
            <a:r>
              <a:rPr lang="en-US"/>
              <a:t>– Simpler to implement and easier to port</a:t>
            </a:r>
          </a:p>
          <a:p>
            <a:pPr marL="37931725" lvl="1" indent="-37474525" eaLnBrk="1" hangingPunct="1">
              <a:buFont typeface="Helvetica CE" charset="0"/>
              <a:buNone/>
            </a:pPr>
            <a:endParaRPr lang="en-US"/>
          </a:p>
          <a:p>
            <a:pPr eaLnBrk="1" hangingPunct="1">
              <a:buFont typeface="Helvetica CE" charset="0"/>
              <a:buNone/>
            </a:pPr>
            <a:r>
              <a:rPr lang="en-US"/>
              <a:t>Native threads</a:t>
            </a:r>
          </a:p>
          <a:p>
            <a:pPr marL="37931725" lvl="1" indent="-37474525" eaLnBrk="1" hangingPunct="1">
              <a:buFont typeface="Helvetica CE" charset="0"/>
              <a:buNone/>
            </a:pPr>
            <a:r>
              <a:rPr lang="en-US"/>
              <a:t>– Using the native thread system provided by the OS</a:t>
            </a:r>
          </a:p>
          <a:p>
            <a:pPr marL="37931725" lvl="1" indent="-37474525" eaLnBrk="1" hangingPunct="1">
              <a:buFont typeface="Helvetica CE" charset="0"/>
              <a:buNone/>
            </a:pPr>
            <a:r>
              <a:rPr lang="en-US"/>
              <a:t>– Potentially higher performance</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48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4" name="Rectangle 2"/>
          <p:cNvSpPr>
            <a:spLocks noGrp="1" noChangeArrowheads="1"/>
          </p:cNvSpPr>
          <p:nvPr>
            <p:ph type="title" idx="4294967295"/>
          </p:nvPr>
        </p:nvSpPr>
        <p:spPr/>
        <p:txBody>
          <a:bodyPr/>
          <a:lstStyle/>
          <a:p>
            <a:pPr eaLnBrk="1" hangingPunct="1"/>
            <a:r>
              <a:rPr lang="en-US"/>
              <a:t>Pharo: Green Threads</a:t>
            </a:r>
          </a:p>
        </p:txBody>
      </p:sp>
      <p:sp>
        <p:nvSpPr>
          <p:cNvPr id="163845" name="Rectangle 3"/>
          <p:cNvSpPr>
            <a:spLocks noGrp="1" noChangeArrowheads="1"/>
          </p:cNvSpPr>
          <p:nvPr>
            <p:ph type="body" idx="4294967295"/>
          </p:nvPr>
        </p:nvSpPr>
        <p:spPr>
          <a:xfrm>
            <a:off x="539750" y="1654175"/>
            <a:ext cx="8070850" cy="3984625"/>
          </a:xfrm>
        </p:spPr>
        <p:txBody>
          <a:bodyPr/>
          <a:lstStyle/>
          <a:p>
            <a:pPr eaLnBrk="1" hangingPunct="1">
              <a:lnSpc>
                <a:spcPct val="75000"/>
              </a:lnSpc>
              <a:buFont typeface="Helvetica CE" charset="0"/>
              <a:buNone/>
            </a:pPr>
            <a:endParaRPr lang="en-US"/>
          </a:p>
          <a:p>
            <a:pPr eaLnBrk="1" hangingPunct="1">
              <a:lnSpc>
                <a:spcPct val="75000"/>
              </a:lnSpc>
              <a:buFont typeface="Helvetica CE" charset="0"/>
              <a:buNone/>
            </a:pPr>
            <a:r>
              <a:rPr lang="en-US"/>
              <a:t>Each process has its own execution stack, ip, sp, ...</a:t>
            </a:r>
          </a:p>
          <a:p>
            <a:pPr eaLnBrk="1" hangingPunct="1">
              <a:lnSpc>
                <a:spcPct val="75000"/>
              </a:lnSpc>
            </a:pPr>
            <a:endParaRPr lang="en-US"/>
          </a:p>
          <a:p>
            <a:pPr eaLnBrk="1" hangingPunct="1">
              <a:lnSpc>
                <a:spcPct val="75000"/>
              </a:lnSpc>
              <a:buFont typeface="Helvetica CE" charset="0"/>
              <a:buNone/>
            </a:pPr>
            <a:r>
              <a:rPr lang="en-US"/>
              <a:t>There is always one (and only one) running process</a:t>
            </a:r>
          </a:p>
          <a:p>
            <a:pPr eaLnBrk="1" hangingPunct="1">
              <a:lnSpc>
                <a:spcPct val="75000"/>
              </a:lnSpc>
            </a:pPr>
            <a:endParaRPr lang="en-US"/>
          </a:p>
          <a:p>
            <a:pPr eaLnBrk="1" hangingPunct="1">
              <a:lnSpc>
                <a:spcPct val="75000"/>
              </a:lnSpc>
              <a:buFont typeface="Helvetica CE" charset="0"/>
              <a:buNone/>
            </a:pPr>
            <a:r>
              <a:rPr lang="en-US"/>
              <a:t>Each process behaves as if it owns the entire VM</a:t>
            </a:r>
          </a:p>
          <a:p>
            <a:pPr eaLnBrk="1" hangingPunct="1">
              <a:lnSpc>
                <a:spcPct val="75000"/>
              </a:lnSpc>
            </a:pPr>
            <a:endParaRPr lang="en-US"/>
          </a:p>
          <a:p>
            <a:pPr eaLnBrk="1" hangingPunct="1">
              <a:lnSpc>
                <a:spcPct val="75000"/>
              </a:lnSpc>
              <a:buFont typeface="Helvetica CE" charset="0"/>
              <a:buNone/>
            </a:pPr>
            <a:r>
              <a:rPr lang="en-US"/>
              <a:t>Each process can be interrupted (</a:t>
            </a:r>
            <a:r>
              <a:rPr lang="en-US" sz="1800">
                <a:solidFill>
                  <a:schemeClr val="accent2"/>
                </a:solidFill>
                <a:sym typeface="Wingdings" charset="2"/>
              </a:rPr>
              <a:t></a:t>
            </a:r>
            <a:r>
              <a:rPr lang="en-US">
                <a:solidFill>
                  <a:schemeClr val="accent2"/>
                </a:solidFill>
              </a:rPr>
              <a:t>context switching</a:t>
            </a:r>
            <a:r>
              <a:rPr lang="en-US"/>
              <a:t>)</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49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ChangeArrowheads="1"/>
          </p:cNvSpPr>
          <p:nvPr>
            <p:ph type="title" idx="4294967295"/>
          </p:nvPr>
        </p:nvSpPr>
        <p:spPr/>
        <p:txBody>
          <a:bodyPr/>
          <a:lstStyle/>
          <a:p>
            <a:pPr eaLnBrk="1" hangingPunct="1"/>
            <a:r>
              <a:rPr lang="en-US"/>
              <a:t>How are VMs implemented?</a:t>
            </a:r>
          </a:p>
        </p:txBody>
      </p:sp>
      <p:sp>
        <p:nvSpPr>
          <p:cNvPr id="96261" name="Rectangle 3"/>
          <p:cNvSpPr>
            <a:spLocks noGrp="1" noChangeArrowheads="1"/>
          </p:cNvSpPr>
          <p:nvPr>
            <p:ph type="body" idx="4294967295"/>
          </p:nvPr>
        </p:nvSpPr>
        <p:spPr/>
        <p:txBody>
          <a:bodyPr/>
          <a:lstStyle/>
          <a:p>
            <a:pPr eaLnBrk="1" hangingPunct="1">
              <a:buFont typeface="Helvetica CE" charset="0"/>
              <a:buNone/>
            </a:pPr>
            <a:r>
              <a:rPr lang="en-US" dirty="0"/>
              <a:t>Typically using an </a:t>
            </a:r>
            <a:r>
              <a:rPr lang="en-US" i="1" dirty="0">
                <a:solidFill>
                  <a:schemeClr val="accent2"/>
                </a:solidFill>
              </a:rPr>
              <a:t>efficient and portable language</a:t>
            </a:r>
            <a:endParaRPr lang="en-US" dirty="0">
              <a:solidFill>
                <a:schemeClr val="accent2"/>
              </a:solidFill>
            </a:endParaRPr>
          </a:p>
          <a:p>
            <a:pPr eaLnBrk="1" hangingPunct="1">
              <a:buFont typeface="Helvetica CE" charset="0"/>
              <a:buNone/>
            </a:pPr>
            <a:r>
              <a:rPr lang="en-US" dirty="0"/>
              <a:t>such as C, C++, or assembly code</a:t>
            </a:r>
          </a:p>
          <a:p>
            <a:pPr eaLnBrk="1" hangingPunct="1"/>
            <a:endParaRPr lang="en-US" dirty="0"/>
          </a:p>
          <a:p>
            <a:pPr eaLnBrk="1" hangingPunct="1">
              <a:buFont typeface="Helvetica CE" charset="0"/>
              <a:buNone/>
            </a:pPr>
            <a:r>
              <a:rPr lang="en-US" dirty="0" err="1"/>
              <a:t>Pharo</a:t>
            </a:r>
            <a:r>
              <a:rPr lang="en-US" dirty="0"/>
              <a:t> VM platform-independent part written in </a:t>
            </a:r>
            <a:r>
              <a:rPr lang="en-US" i="1" dirty="0">
                <a:solidFill>
                  <a:schemeClr val="accent2"/>
                </a:solidFill>
              </a:rPr>
              <a:t>Slang</a:t>
            </a:r>
            <a:r>
              <a:rPr lang="en-US" i="1" dirty="0"/>
              <a:t>:</a:t>
            </a:r>
            <a:r>
              <a:rPr lang="en-US" dirty="0"/>
              <a:t>	</a:t>
            </a:r>
            <a:br>
              <a:rPr lang="en-US" dirty="0"/>
            </a:br>
            <a:r>
              <a:rPr lang="en-US" dirty="0"/>
              <a:t>– subset of Smalltalk, translated to C</a:t>
            </a:r>
            <a:br>
              <a:rPr lang="en-US" dirty="0"/>
            </a:br>
            <a:r>
              <a:rPr lang="en-US" dirty="0"/>
              <a:t>– core: 600 methods or 8k LOC in Slang</a:t>
            </a:r>
            <a:br>
              <a:rPr lang="en-US" dirty="0"/>
            </a:br>
            <a:r>
              <a:rPr lang="en-US" dirty="0"/>
              <a:t>– Slang allows one to simulate VM in Smalltalk</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2" name="Rectangle 2"/>
          <p:cNvSpPr>
            <a:spLocks noGrp="1" noChangeArrowheads="1"/>
          </p:cNvSpPr>
          <p:nvPr>
            <p:ph type="title" idx="4294967295"/>
          </p:nvPr>
        </p:nvSpPr>
        <p:spPr/>
        <p:txBody>
          <a:bodyPr/>
          <a:lstStyle/>
          <a:p>
            <a:pPr eaLnBrk="1" hangingPunct="1"/>
            <a:r>
              <a:rPr lang="en-US"/>
              <a:t>Representing Processes and Run Queues</a:t>
            </a:r>
          </a:p>
        </p:txBody>
      </p:sp>
      <p:pic>
        <p:nvPicPr>
          <p:cNvPr id="165893" name="Picture 11" descr="process"/>
          <p:cNvPicPr>
            <a:picLocks noChangeAspect="1" noChangeArrowheads="1"/>
          </p:cNvPicPr>
          <p:nvPr/>
        </p:nvPicPr>
        <p:blipFill>
          <a:blip r:embed="rId3"/>
          <a:srcRect/>
          <a:stretch>
            <a:fillRect/>
          </a:stretch>
        </p:blipFill>
        <p:spPr bwMode="auto">
          <a:xfrm>
            <a:off x="1066800" y="1676400"/>
            <a:ext cx="6859588" cy="4673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50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40" name="Rectangle 2"/>
          <p:cNvSpPr>
            <a:spLocks noGrp="1" noChangeArrowheads="1"/>
          </p:cNvSpPr>
          <p:nvPr>
            <p:ph type="title" idx="4294967295"/>
          </p:nvPr>
        </p:nvSpPr>
        <p:spPr/>
        <p:txBody>
          <a:bodyPr/>
          <a:lstStyle/>
          <a:p>
            <a:pPr eaLnBrk="1" hangingPunct="1"/>
            <a:r>
              <a:rPr lang="en-US"/>
              <a:t>Context Switching</a:t>
            </a:r>
          </a:p>
        </p:txBody>
      </p:sp>
      <p:sp>
        <p:nvSpPr>
          <p:cNvPr id="167941" name="Rectangle 3"/>
          <p:cNvSpPr>
            <a:spLocks noGrp="1" noChangeArrowheads="1"/>
          </p:cNvSpPr>
          <p:nvPr>
            <p:ph type="body" idx="4294967295"/>
          </p:nvPr>
        </p:nvSpPr>
        <p:spPr>
          <a:xfrm>
            <a:off x="381000" y="2438400"/>
            <a:ext cx="8070850" cy="2057400"/>
          </a:xfrm>
        </p:spPr>
        <p:txBody>
          <a:bodyPr/>
          <a:lstStyle/>
          <a:p>
            <a:pPr>
              <a:buFont typeface="Arial" charset="0"/>
              <a:buAutoNum type="arabicPeriod"/>
            </a:pPr>
            <a:r>
              <a:rPr lang="en-US" sz="2000"/>
              <a:t>store the current ip and sp registers to the current context</a:t>
            </a:r>
          </a:p>
          <a:p>
            <a:pPr>
              <a:buFont typeface="Arial" charset="0"/>
              <a:buAutoNum type="arabicPeriod"/>
            </a:pPr>
            <a:r>
              <a:rPr lang="en-US" sz="2000"/>
              <a:t>store the current context in the old process’ </a:t>
            </a:r>
            <a:r>
              <a:rPr lang="en-US" sz="2000">
                <a:latin typeface="Courier" charset="0"/>
              </a:rPr>
              <a:t>suspendedContext</a:t>
            </a:r>
            <a:endParaRPr lang="en-US" sz="2000"/>
          </a:p>
          <a:p>
            <a:pPr>
              <a:buFont typeface="Arial" charset="0"/>
              <a:buAutoNum type="arabicPeriod"/>
            </a:pPr>
            <a:r>
              <a:rPr lang="en-US" sz="2000"/>
              <a:t>change </a:t>
            </a:r>
            <a:r>
              <a:rPr lang="en-US" sz="2000">
                <a:latin typeface="Courier" charset="0"/>
              </a:rPr>
              <a:t>Processor</a:t>
            </a:r>
            <a:r>
              <a:rPr lang="en-US" sz="2000"/>
              <a:t> to point to </a:t>
            </a:r>
            <a:r>
              <a:rPr lang="en-US" sz="2000">
                <a:latin typeface="Courier" charset="0"/>
              </a:rPr>
              <a:t>newProcess</a:t>
            </a:r>
            <a:endParaRPr lang="en-US" sz="2000"/>
          </a:p>
          <a:p>
            <a:pPr>
              <a:buFont typeface="Arial" charset="0"/>
              <a:buAutoNum type="arabicPeriod"/>
            </a:pPr>
            <a:r>
              <a:rPr lang="en-US" sz="2000"/>
              <a:t>load ip and sp registers from new process’ </a:t>
            </a:r>
            <a:r>
              <a:rPr lang="en-US" sz="2000">
                <a:latin typeface="Courier" charset="0"/>
              </a:rPr>
              <a:t>suspendedContext</a:t>
            </a:r>
          </a:p>
        </p:txBody>
      </p:sp>
      <p:sp>
        <p:nvSpPr>
          <p:cNvPr id="167942" name="Rectangle 9"/>
          <p:cNvSpPr>
            <a:spLocks noChangeArrowheads="1"/>
          </p:cNvSpPr>
          <p:nvPr/>
        </p:nvSpPr>
        <p:spPr bwMode="auto">
          <a:xfrm>
            <a:off x="1600200" y="1981200"/>
            <a:ext cx="5519738"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A017F"/>
                </a:solidFill>
                <a:latin typeface="Courier" charset="0"/>
                <a:ea typeface="ＭＳ Ｐゴシック" charset="-128"/>
                <a:cs typeface="ＭＳ Ｐゴシック" charset="-128"/>
              </a:rPr>
              <a:t>Interpreter&gt;&gt;</a:t>
            </a:r>
            <a:r>
              <a:rPr lang="en-US" sz="2000" dirty="0" err="1">
                <a:solidFill>
                  <a:srgbClr val="0A017F"/>
                </a:solidFill>
                <a:latin typeface="Courier" charset="0"/>
                <a:ea typeface="ＭＳ Ｐゴシック" charset="-128"/>
                <a:cs typeface="ＭＳ Ｐゴシック" charset="-128"/>
              </a:rPr>
              <a:t>transferTo</a:t>
            </a:r>
            <a:r>
              <a:rPr lang="en-US" sz="2000" dirty="0">
                <a:solidFill>
                  <a:srgbClr val="0A017F"/>
                </a:solidFill>
                <a:latin typeface="Courier" charset="0"/>
                <a:ea typeface="ＭＳ Ｐゴシック" charset="-128"/>
                <a:cs typeface="ＭＳ Ｐゴシック" charset="-128"/>
              </a:rPr>
              <a:t>: </a:t>
            </a:r>
            <a:r>
              <a:rPr lang="en-US" sz="2000" dirty="0" err="1">
                <a:solidFill>
                  <a:srgbClr val="0A017F"/>
                </a:solidFill>
                <a:latin typeface="Courier" charset="0"/>
                <a:ea typeface="ＭＳ Ｐゴシック" charset="-128"/>
                <a:cs typeface="ＭＳ Ｐゴシック" charset="-128"/>
              </a:rPr>
              <a:t>newProcess</a:t>
            </a:r>
            <a:endParaRPr lang="en-US" sz="2000" dirty="0">
              <a:solidFill>
                <a:srgbClr val="0A017F"/>
              </a:solidFill>
              <a:latin typeface="Courier" charset="0"/>
              <a:ea typeface="ＭＳ Ｐゴシック" charset="-128"/>
              <a:cs typeface="ＭＳ Ｐゴシック" charset="-128"/>
            </a:endParaRPr>
          </a:p>
        </p:txBody>
      </p:sp>
      <p:sp>
        <p:nvSpPr>
          <p:cNvPr id="7" name="TextBox 6"/>
          <p:cNvSpPr txBox="1">
            <a:spLocks noChangeArrowheads="1"/>
          </p:cNvSpPr>
          <p:nvPr/>
        </p:nvSpPr>
        <p:spPr bwMode="auto">
          <a:xfrm>
            <a:off x="3886200" y="5105400"/>
            <a:ext cx="4419600" cy="701675"/>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defRPr/>
            </a:pPr>
            <a:r>
              <a:rPr lang="en-US" sz="2000" i="1">
                <a:solidFill>
                  <a:schemeClr val="accent2"/>
                </a:solidFill>
                <a:ea typeface="ＭＳ Ｐゴシック" charset="-128"/>
                <a:cs typeface="ＭＳ Ｐゴシック" charset="-128"/>
              </a:rPr>
              <a:t>When you perform a context switch, which process should run next? </a:t>
            </a:r>
          </a:p>
        </p:txBody>
      </p:sp>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FE837F5D-53C6-CE4D-BBC0-FB335A45F12B}" type="slidenum">
              <a:rPr lang="de-CH" smtClean="0"/>
              <a:pPr>
                <a:defRPr/>
              </a:pPr>
              <a:t>51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8" name="Rectangle 2"/>
          <p:cNvSpPr>
            <a:spLocks noGrp="1" noChangeArrowheads="1"/>
          </p:cNvSpPr>
          <p:nvPr>
            <p:ph type="title" idx="4294967295"/>
          </p:nvPr>
        </p:nvSpPr>
        <p:spPr/>
        <p:txBody>
          <a:bodyPr/>
          <a:lstStyle/>
          <a:p>
            <a:pPr eaLnBrk="1" hangingPunct="1"/>
            <a:r>
              <a:rPr lang="en-US"/>
              <a:t>Process Scheduler</a:t>
            </a:r>
          </a:p>
        </p:txBody>
      </p:sp>
      <p:sp>
        <p:nvSpPr>
          <p:cNvPr id="169989" name="Rectangle 3"/>
          <p:cNvSpPr>
            <a:spLocks noGrp="1" noChangeArrowheads="1"/>
          </p:cNvSpPr>
          <p:nvPr>
            <p:ph type="body" idx="4294967295"/>
          </p:nvPr>
        </p:nvSpPr>
        <p:spPr/>
        <p:txBody>
          <a:bodyPr/>
          <a:lstStyle/>
          <a:p>
            <a:pPr eaLnBrk="1" hangingPunct="1"/>
            <a:r>
              <a:rPr lang="en-US" sz="2000" i="1" dirty="0">
                <a:solidFill>
                  <a:schemeClr val="accent2"/>
                </a:solidFill>
                <a:latin typeface="Arial" charset="0"/>
              </a:rPr>
              <a:t>Cooperative</a:t>
            </a:r>
            <a:r>
              <a:rPr lang="en-US" sz="2000" dirty="0">
                <a:latin typeface="Arial" charset="0"/>
              </a:rPr>
              <a:t> between processes of the same priority</a:t>
            </a:r>
          </a:p>
          <a:p>
            <a:pPr eaLnBrk="1" hangingPunct="1"/>
            <a:r>
              <a:rPr lang="en-US" sz="2000" i="1" dirty="0">
                <a:solidFill>
                  <a:schemeClr val="accent2"/>
                </a:solidFill>
                <a:latin typeface="Arial" charset="0"/>
              </a:rPr>
              <a:t>Preemptive</a:t>
            </a:r>
            <a:r>
              <a:rPr lang="en-US" sz="2000" dirty="0">
                <a:latin typeface="Arial" charset="0"/>
              </a:rPr>
              <a:t> between processes of different priorities</a:t>
            </a:r>
          </a:p>
          <a:p>
            <a:pPr eaLnBrk="1" hangingPunct="1"/>
            <a:endParaRPr lang="en-US" sz="2000" dirty="0">
              <a:latin typeface="Arial" charset="0"/>
            </a:endParaRPr>
          </a:p>
          <a:p>
            <a:pPr eaLnBrk="1" hangingPunct="1">
              <a:buFont typeface="Helvetica CE" charset="0"/>
              <a:buNone/>
            </a:pPr>
            <a:r>
              <a:rPr lang="en-US" sz="2000" dirty="0">
                <a:latin typeface="Arial" charset="0"/>
              </a:rPr>
              <a:t>Context is switched to the first process with highest priority when:</a:t>
            </a:r>
            <a:br>
              <a:rPr lang="en-US" sz="2000" dirty="0">
                <a:latin typeface="Arial" charset="0"/>
              </a:rPr>
            </a:br>
            <a:r>
              <a:rPr lang="en-US" sz="2000" dirty="0">
                <a:latin typeface="Arial" charset="0"/>
              </a:rPr>
              <a:t>– current process </a:t>
            </a:r>
            <a:r>
              <a:rPr lang="en-US" sz="2000" dirty="0">
                <a:solidFill>
                  <a:schemeClr val="accent2"/>
                </a:solidFill>
                <a:latin typeface="Arial" charset="0"/>
              </a:rPr>
              <a:t>waits</a:t>
            </a:r>
            <a:r>
              <a:rPr lang="en-US" sz="2000" dirty="0">
                <a:latin typeface="Arial" charset="0"/>
              </a:rPr>
              <a:t> on a semaphore</a:t>
            </a:r>
            <a:br>
              <a:rPr lang="en-US" sz="2000" dirty="0">
                <a:latin typeface="Arial" charset="0"/>
              </a:rPr>
            </a:br>
            <a:r>
              <a:rPr lang="en-US" sz="2000" dirty="0">
                <a:latin typeface="Arial" charset="0"/>
              </a:rPr>
              <a:t>– current process is </a:t>
            </a:r>
            <a:r>
              <a:rPr lang="en-US" sz="2000" dirty="0">
                <a:solidFill>
                  <a:schemeClr val="accent2"/>
                </a:solidFill>
                <a:latin typeface="Arial" charset="0"/>
              </a:rPr>
              <a:t>suspended</a:t>
            </a:r>
            <a:r>
              <a:rPr lang="en-US" sz="2000" dirty="0">
                <a:latin typeface="Arial" charset="0"/>
              </a:rPr>
              <a:t> or </a:t>
            </a:r>
            <a:r>
              <a:rPr lang="en-US" sz="2000" dirty="0">
                <a:solidFill>
                  <a:schemeClr val="accent2"/>
                </a:solidFill>
                <a:latin typeface="Arial" charset="0"/>
              </a:rPr>
              <a:t>terminated</a:t>
            </a:r>
            <a:r>
              <a:rPr lang="en-US" sz="2000" dirty="0">
                <a:latin typeface="Arial" charset="0"/>
              </a:rPr>
              <a:t/>
            </a:r>
            <a:br>
              <a:rPr lang="en-US" sz="2000" dirty="0">
                <a:latin typeface="Arial" charset="0"/>
              </a:rPr>
            </a:br>
            <a:r>
              <a:rPr lang="en-US" sz="2000" dirty="0">
                <a:latin typeface="Arial" charset="0"/>
              </a:rPr>
              <a:t>– </a:t>
            </a:r>
            <a:r>
              <a:rPr lang="en-US" sz="2000" dirty="0">
                <a:solidFill>
                  <a:schemeClr val="tx1"/>
                </a:solidFill>
                <a:latin typeface="Courier" charset="0"/>
              </a:rPr>
              <a:t>Processor </a:t>
            </a:r>
            <a:r>
              <a:rPr lang="en-US" sz="2000" dirty="0">
                <a:solidFill>
                  <a:schemeClr val="accent2"/>
                </a:solidFill>
                <a:latin typeface="Courier" charset="0"/>
              </a:rPr>
              <a:t>yield</a:t>
            </a:r>
            <a:r>
              <a:rPr lang="en-US" sz="2000" dirty="0">
                <a:solidFill>
                  <a:schemeClr val="tx1"/>
                </a:solidFill>
              </a:rPr>
              <a:t> is sent</a:t>
            </a:r>
            <a:endParaRPr lang="en-US" sz="2000" dirty="0">
              <a:latin typeface="Arial" charset="0"/>
            </a:endParaRPr>
          </a:p>
          <a:p>
            <a:pPr eaLnBrk="1" hangingPunct="1">
              <a:buFont typeface="Helvetica CE" charset="0"/>
              <a:buNone/>
            </a:pPr>
            <a:r>
              <a:rPr lang="en-US" sz="2000" dirty="0">
                <a:latin typeface="Arial" charset="0"/>
              </a:rPr>
              <a:t>Context is switched if the following process has a higher priority:</a:t>
            </a:r>
            <a:br>
              <a:rPr lang="en-US" sz="2000" dirty="0">
                <a:latin typeface="Arial" charset="0"/>
              </a:rPr>
            </a:br>
            <a:r>
              <a:rPr lang="en-US" sz="2000" dirty="0">
                <a:latin typeface="Arial" charset="0"/>
              </a:rPr>
              <a:t>– process is </a:t>
            </a:r>
            <a:r>
              <a:rPr lang="en-US" sz="2000" dirty="0">
                <a:solidFill>
                  <a:schemeClr val="accent2"/>
                </a:solidFill>
                <a:latin typeface="Arial" charset="0"/>
              </a:rPr>
              <a:t>resumed</a:t>
            </a:r>
            <a:r>
              <a:rPr lang="en-US" sz="2000" dirty="0">
                <a:latin typeface="Arial" charset="0"/>
              </a:rPr>
              <a:t> or created by another process</a:t>
            </a:r>
            <a:br>
              <a:rPr lang="en-US" sz="2000" dirty="0">
                <a:latin typeface="Arial" charset="0"/>
              </a:rPr>
            </a:br>
            <a:r>
              <a:rPr lang="en-US" sz="2000" dirty="0">
                <a:latin typeface="Arial" charset="0"/>
              </a:rPr>
              <a:t>– process is </a:t>
            </a:r>
            <a:r>
              <a:rPr lang="en-US" sz="2000" dirty="0">
                <a:solidFill>
                  <a:schemeClr val="accent2"/>
                </a:solidFill>
                <a:latin typeface="Arial" charset="0"/>
              </a:rPr>
              <a:t>resumed</a:t>
            </a:r>
            <a:r>
              <a:rPr lang="en-US" sz="2000" dirty="0">
                <a:latin typeface="Arial" charset="0"/>
              </a:rPr>
              <a:t> from a signaled semaphore </a:t>
            </a:r>
          </a:p>
          <a:p>
            <a:pPr eaLnBrk="1" hangingPunct="1"/>
            <a:endParaRPr lang="en-US" sz="2000" dirty="0">
              <a:latin typeface="Arial" charset="0"/>
            </a:endParaRPr>
          </a:p>
          <a:p>
            <a:pPr eaLnBrk="1" hangingPunct="1">
              <a:buFont typeface="Helvetica CE" charset="0"/>
              <a:buNone/>
            </a:pPr>
            <a:r>
              <a:rPr lang="en-US" sz="2000" dirty="0">
                <a:latin typeface="Arial" charset="0"/>
              </a:rPr>
              <a:t>When a process is interrupted, it moves to the back of its run queue</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52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6" name="Rectangle 2"/>
          <p:cNvSpPr>
            <a:spLocks noGrp="1" noChangeArrowheads="1"/>
          </p:cNvSpPr>
          <p:nvPr>
            <p:ph type="title" idx="4294967295"/>
          </p:nvPr>
        </p:nvSpPr>
        <p:spPr/>
        <p:txBody>
          <a:bodyPr/>
          <a:lstStyle/>
          <a:p>
            <a:pPr eaLnBrk="1" hangingPunct="1"/>
            <a:r>
              <a:rPr lang="en-US"/>
              <a:t>Example: Semaphores and Scheduling</a:t>
            </a:r>
          </a:p>
        </p:txBody>
      </p:sp>
      <p:sp>
        <p:nvSpPr>
          <p:cNvPr id="172037" name="Rectangle 7"/>
          <p:cNvSpPr>
            <a:spLocks noChangeArrowheads="1"/>
          </p:cNvSpPr>
          <p:nvPr/>
        </p:nvSpPr>
        <p:spPr bwMode="auto">
          <a:xfrm>
            <a:off x="1219200" y="2286000"/>
            <a:ext cx="6248400" cy="2895600"/>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here := false.</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lock := Semaphore </a:t>
            </a:r>
            <a:r>
              <a:rPr lang="en-US" sz="1800" dirty="0" err="1">
                <a:solidFill>
                  <a:srgbClr val="0A017F"/>
                </a:solidFill>
                <a:latin typeface="Courier" charset="0"/>
                <a:ea typeface="ＭＳ Ｐゴシック" charset="-128"/>
                <a:cs typeface="ＭＳ Ｐゴシック" charset="-128"/>
              </a:rPr>
              <a:t>forMutualExclusion</a:t>
            </a:r>
            <a:r>
              <a:rPr lang="en-US" sz="1800" dirty="0">
                <a:solidFill>
                  <a:srgbClr val="0A017F"/>
                </a:solidFill>
                <a:latin typeface="Courier" charset="0"/>
                <a:ea typeface="ＭＳ Ｐゴシック" charset="-128"/>
                <a:cs typeface="ＭＳ Ｐゴシック" charset="-128"/>
              </a:rPr>
              <a:t>.</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[lock critical: [here := true]] fork.</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lock critical: [</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self assert: here not.</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Processor yield.</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self assert: here not].</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Processor yield.</a:t>
            </a:r>
          </a:p>
          <a:p>
            <a:pPr marL="419100" indent="-419100" defTabSz="381000">
              <a:lnSpc>
                <a:spcPct val="95000"/>
              </a:lnSpc>
              <a:spcBef>
                <a:spcPct val="20000"/>
              </a:spcBef>
              <a:buClr>
                <a:schemeClr val="hlink"/>
              </a:buClr>
              <a:buSzPct val="85000"/>
              <a:buFont typeface="Helvetica CE" charset="0"/>
              <a:buNone/>
            </a:pPr>
            <a:r>
              <a:rPr lang="en-US" sz="1800" dirty="0">
                <a:solidFill>
                  <a:srgbClr val="0A017F"/>
                </a:solidFill>
                <a:latin typeface="Courier" charset="0"/>
                <a:ea typeface="ＭＳ Ｐゴシック" charset="-128"/>
                <a:cs typeface="ＭＳ Ｐゴシック" charset="-128"/>
              </a:rPr>
              <a:t> self assert: here</a:t>
            </a:r>
          </a:p>
        </p:txBody>
      </p:sp>
      <p:sp>
        <p:nvSpPr>
          <p:cNvPr id="7" name="TextBox 6"/>
          <p:cNvSpPr txBox="1">
            <a:spLocks noChangeArrowheads="1"/>
          </p:cNvSpPr>
          <p:nvPr/>
        </p:nvSpPr>
        <p:spPr bwMode="auto">
          <a:xfrm>
            <a:off x="5638800" y="4724400"/>
            <a:ext cx="2438400" cy="701675"/>
          </a:xfrm>
          <a:prstGeom prst="rect">
            <a:avLst/>
          </a:prstGeom>
          <a:solidFill>
            <a:srgbClr val="F5F399"/>
          </a:solidFill>
          <a:ln w="9525">
            <a:noFill/>
            <a:miter lim="800000"/>
            <a:headEnd/>
            <a:tailEnd/>
          </a:ln>
          <a:effectLst>
            <a:outerShdw blurRad="50800" dist="38100" dir="2700000" rotWithShape="0">
              <a:srgbClr val="000000">
                <a:alpha val="42999"/>
              </a:srgbClr>
            </a:outerShdw>
          </a:effectLst>
        </p:spPr>
        <p:txBody>
          <a:bodyPr>
            <a:prstTxWarp prst="textNoShape">
              <a:avLst/>
            </a:prstTxWarp>
            <a:spAutoFit/>
          </a:bodyPr>
          <a:lstStyle/>
          <a:p>
            <a:pPr>
              <a:defRPr/>
            </a:pPr>
            <a:r>
              <a:rPr lang="en-US" sz="2000" i="1">
                <a:solidFill>
                  <a:schemeClr val="accent2"/>
                </a:solidFill>
                <a:ea typeface="ＭＳ Ｐゴシック" charset="-128"/>
                <a:cs typeface="ＭＳ Ｐゴシック" charset="-128"/>
              </a:rPr>
              <a:t>When is the forked process activated?</a:t>
            </a:r>
          </a:p>
        </p:txBody>
      </p:sp>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FE837F5D-53C6-CE4D-BBC0-FB335A45F12B}" type="slidenum">
              <a:rPr lang="de-CH" smtClean="0"/>
              <a:pPr>
                <a:defRPr/>
              </a:pPr>
              <a:t>53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8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74085"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74086"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dirty="0" err="1" smtClean="0"/>
              <a:t>Bytecode</a:t>
            </a:r>
            <a:r>
              <a:rPr lang="en-US" dirty="0" smtClean="0"/>
              <a:t> </a:t>
            </a:r>
          </a:p>
          <a:p>
            <a:pPr>
              <a:lnSpc>
                <a:spcPct val="90000"/>
              </a:lnSpc>
            </a:pPr>
            <a:r>
              <a:rPr lang="en-US" dirty="0" smtClean="0"/>
              <a:t>The heap store </a:t>
            </a:r>
          </a:p>
          <a:p>
            <a:pPr>
              <a:lnSpc>
                <a:spcPct val="90000"/>
              </a:lnSpc>
            </a:pPr>
            <a:r>
              <a:rPr lang="en-US" dirty="0" smtClean="0"/>
              <a:t>Interpreter</a:t>
            </a:r>
          </a:p>
          <a:p>
            <a:pPr>
              <a:lnSpc>
                <a:spcPct val="90000"/>
              </a:lnSpc>
            </a:pPr>
            <a:r>
              <a:rPr lang="en-US" dirty="0" smtClean="0"/>
              <a:t>Automatic memory management</a:t>
            </a:r>
          </a:p>
          <a:p>
            <a:pPr>
              <a:lnSpc>
                <a:spcPct val="90000"/>
              </a:lnSpc>
            </a:pPr>
            <a:r>
              <a:rPr lang="en-US" dirty="0" smtClean="0"/>
              <a:t>Threading System</a:t>
            </a:r>
          </a:p>
          <a:p>
            <a:pPr>
              <a:lnSpc>
                <a:spcPct val="90000"/>
              </a:lnSpc>
            </a:pPr>
            <a:r>
              <a:rPr lang="en-US" b="1" dirty="0" smtClean="0"/>
              <a:t>Optimizations</a:t>
            </a:r>
            <a:endParaRPr lang="en-US" dirty="0" smtClean="0"/>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54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2" name="Rectangle 2"/>
          <p:cNvSpPr>
            <a:spLocks noGrp="1" noChangeArrowheads="1"/>
          </p:cNvSpPr>
          <p:nvPr>
            <p:ph type="title" idx="4294967295"/>
          </p:nvPr>
        </p:nvSpPr>
        <p:spPr/>
        <p:txBody>
          <a:bodyPr/>
          <a:lstStyle/>
          <a:p>
            <a:pPr eaLnBrk="1" hangingPunct="1"/>
            <a:r>
              <a:rPr lang="en-US"/>
              <a:t>Many Optimizations...</a:t>
            </a:r>
          </a:p>
        </p:txBody>
      </p:sp>
      <p:sp>
        <p:nvSpPr>
          <p:cNvPr id="176133" name="Rectangle 3"/>
          <p:cNvSpPr>
            <a:spLocks noGrp="1" noChangeArrowheads="1"/>
          </p:cNvSpPr>
          <p:nvPr>
            <p:ph type="body" idx="4294967295"/>
          </p:nvPr>
        </p:nvSpPr>
        <p:spPr>
          <a:xfrm>
            <a:off x="539750" y="1654175"/>
            <a:ext cx="8223250" cy="4498975"/>
          </a:xfrm>
        </p:spPr>
        <p:txBody>
          <a:bodyPr/>
          <a:lstStyle/>
          <a:p>
            <a:r>
              <a:rPr lang="en-US" sz="2000" i="1" dirty="0">
                <a:solidFill>
                  <a:schemeClr val="accent2"/>
                </a:solidFill>
              </a:rPr>
              <a:t>Method cache</a:t>
            </a:r>
            <a:r>
              <a:rPr lang="en-US" sz="2000" i="1" dirty="0"/>
              <a:t> </a:t>
            </a:r>
            <a:r>
              <a:rPr lang="en-US" sz="2000" dirty="0"/>
              <a:t>for faster lookup: receiver's class + method selector</a:t>
            </a:r>
          </a:p>
          <a:p>
            <a:r>
              <a:rPr lang="en-US" sz="2000" i="1" dirty="0">
                <a:solidFill>
                  <a:schemeClr val="accent2"/>
                </a:solidFill>
              </a:rPr>
              <a:t>Method context cache</a:t>
            </a:r>
            <a:r>
              <a:rPr lang="en-US" sz="2000" dirty="0"/>
              <a:t> (as much as 80% of objects created are context objects!)</a:t>
            </a:r>
          </a:p>
          <a:p>
            <a:endParaRPr lang="en-US" sz="2000" dirty="0"/>
          </a:p>
          <a:p>
            <a:r>
              <a:rPr lang="en-US" sz="2000" i="1" dirty="0">
                <a:solidFill>
                  <a:schemeClr val="accent2"/>
                </a:solidFill>
              </a:rPr>
              <a:t>Interpreter loop</a:t>
            </a:r>
            <a:r>
              <a:rPr lang="en-US" sz="2000" dirty="0"/>
              <a:t>: 256 way case statement to dispatch </a:t>
            </a:r>
            <a:r>
              <a:rPr lang="en-US" sz="2000" dirty="0" err="1"/>
              <a:t>bytecodes</a:t>
            </a:r>
            <a:endParaRPr lang="en-US" sz="2000" dirty="0"/>
          </a:p>
          <a:p>
            <a:endParaRPr lang="en-US" sz="2000" dirty="0"/>
          </a:p>
          <a:p>
            <a:r>
              <a:rPr lang="en-US" sz="2000" i="1" dirty="0">
                <a:solidFill>
                  <a:schemeClr val="accent2"/>
                </a:solidFill>
              </a:rPr>
              <a:t>Quick returns</a:t>
            </a:r>
            <a:r>
              <a:rPr lang="en-US" sz="2000" dirty="0"/>
              <a:t>: methods that simply return a variable or known constant are compiled as a primitive method</a:t>
            </a:r>
          </a:p>
          <a:p>
            <a:endParaRPr lang="en-US" sz="2000" dirty="0"/>
          </a:p>
          <a:p>
            <a:r>
              <a:rPr lang="en-US" sz="2000" dirty="0"/>
              <a:t>Small integers are </a:t>
            </a:r>
            <a:r>
              <a:rPr lang="en-US" sz="2000" i="1" dirty="0">
                <a:solidFill>
                  <a:schemeClr val="accent2"/>
                </a:solidFill>
              </a:rPr>
              <a:t>tagged pointers</a:t>
            </a:r>
            <a:r>
              <a:rPr lang="en-US" sz="2000" dirty="0"/>
              <a:t>: value is directly encoded in field references. Pointer is tagged with low-order bit equal to 1. The remaining 31 bit encode the signed integer value.</a:t>
            </a:r>
          </a:p>
          <a:p>
            <a:r>
              <a:rPr lang="en-US" sz="2000" dirty="0"/>
              <a:t>...</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55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80" name="Rectangle 2"/>
          <p:cNvSpPr>
            <a:spLocks noGrp="1" noChangeArrowheads="1"/>
          </p:cNvSpPr>
          <p:nvPr>
            <p:ph type="title" idx="4294967295"/>
          </p:nvPr>
        </p:nvSpPr>
        <p:spPr/>
        <p:txBody>
          <a:bodyPr/>
          <a:lstStyle/>
          <a:p>
            <a:pPr eaLnBrk="1" hangingPunct="1"/>
            <a:r>
              <a:rPr lang="en-US"/>
              <a:t>Optimization: JIT (not in Pharo)</a:t>
            </a:r>
          </a:p>
        </p:txBody>
      </p:sp>
      <p:sp>
        <p:nvSpPr>
          <p:cNvPr id="178181" name="Rectangle 3"/>
          <p:cNvSpPr>
            <a:spLocks noGrp="1" noChangeArrowheads="1"/>
          </p:cNvSpPr>
          <p:nvPr>
            <p:ph type="body" idx="4294967295"/>
          </p:nvPr>
        </p:nvSpPr>
        <p:spPr>
          <a:xfrm>
            <a:off x="539750" y="1654175"/>
            <a:ext cx="8223250" cy="4498975"/>
          </a:xfrm>
        </p:spPr>
        <p:txBody>
          <a:bodyPr/>
          <a:lstStyle/>
          <a:p>
            <a:pPr>
              <a:lnSpc>
                <a:spcPct val="100000"/>
              </a:lnSpc>
              <a:spcBef>
                <a:spcPct val="0"/>
              </a:spcBef>
              <a:buClrTx/>
              <a:buSzTx/>
              <a:buFontTx/>
              <a:buNone/>
            </a:pPr>
            <a:r>
              <a:rPr lang="en-US" sz="2000" b="1" i="1" dirty="0" smtClean="0"/>
              <a:t>Idea:</a:t>
            </a:r>
            <a:r>
              <a:rPr lang="en-US" sz="2000" dirty="0" smtClean="0"/>
              <a:t> </a:t>
            </a:r>
            <a:r>
              <a:rPr lang="en-US" sz="2000" i="1" dirty="0">
                <a:solidFill>
                  <a:schemeClr val="accent2"/>
                </a:solidFill>
              </a:rPr>
              <a:t>Just In Time Compilation</a:t>
            </a:r>
            <a:endParaRPr lang="en-US" sz="2000" i="1" dirty="0"/>
          </a:p>
          <a:p>
            <a:r>
              <a:rPr lang="en-US" sz="2000" dirty="0"/>
              <a:t>Translate unit (method, loop, ...) into </a:t>
            </a:r>
            <a:r>
              <a:rPr lang="en-US" sz="2000" i="1" dirty="0">
                <a:solidFill>
                  <a:schemeClr val="accent2"/>
                </a:solidFill>
              </a:rPr>
              <a:t>native machine code</a:t>
            </a:r>
            <a:r>
              <a:rPr lang="en-US" sz="2000" dirty="0"/>
              <a:t> at runtime</a:t>
            </a:r>
          </a:p>
          <a:p>
            <a:r>
              <a:rPr lang="en-US" sz="2000" dirty="0"/>
              <a:t>Store native code in a buffer on the heap</a:t>
            </a:r>
          </a:p>
          <a:p>
            <a:pPr>
              <a:lnSpc>
                <a:spcPct val="100000"/>
              </a:lnSpc>
              <a:spcBef>
                <a:spcPct val="0"/>
              </a:spcBef>
              <a:buClrTx/>
              <a:buSzTx/>
              <a:buFontTx/>
              <a:buChar char="•"/>
            </a:pPr>
            <a:endParaRPr lang="en-US" sz="2000" dirty="0"/>
          </a:p>
          <a:p>
            <a:pPr>
              <a:lnSpc>
                <a:spcPct val="100000"/>
              </a:lnSpc>
              <a:spcBef>
                <a:spcPct val="0"/>
              </a:spcBef>
              <a:buClrTx/>
              <a:buSzTx/>
              <a:buFontTx/>
              <a:buNone/>
            </a:pPr>
            <a:r>
              <a:rPr lang="en-US" sz="2000" b="1" i="1" dirty="0"/>
              <a:t>Challenges</a:t>
            </a:r>
          </a:p>
          <a:p>
            <a:r>
              <a:rPr lang="en-US" sz="2000" dirty="0"/>
              <a:t>Run-time overhead of compilation</a:t>
            </a:r>
          </a:p>
          <a:p>
            <a:r>
              <a:rPr lang="en-US" sz="2000" dirty="0"/>
              <a:t>Machine code takes a lot of space (4-8x compared to </a:t>
            </a:r>
            <a:r>
              <a:rPr lang="en-US" sz="2000" dirty="0" err="1"/>
              <a:t>bytecode</a:t>
            </a:r>
            <a:r>
              <a:rPr lang="en-US" sz="2000" dirty="0"/>
              <a:t>)</a:t>
            </a:r>
          </a:p>
          <a:p>
            <a:r>
              <a:rPr lang="en-US" sz="2000" dirty="0" err="1" smtClean="0"/>
              <a:t>Deoptimization</a:t>
            </a:r>
            <a:r>
              <a:rPr lang="en-US" sz="2000" dirty="0" smtClean="0"/>
              <a:t> (for debugging) is </a:t>
            </a:r>
            <a:r>
              <a:rPr lang="en-US" sz="2000" dirty="0"/>
              <a:t>very tricky</a:t>
            </a:r>
            <a:endParaRPr lang="en-US" sz="2000" dirty="0" smtClean="0"/>
          </a:p>
          <a:p>
            <a:pPr>
              <a:lnSpc>
                <a:spcPct val="100000"/>
              </a:lnSpc>
              <a:spcBef>
                <a:spcPct val="0"/>
              </a:spcBef>
              <a:buClrTx/>
              <a:buSzTx/>
              <a:buNone/>
            </a:pPr>
            <a:endParaRPr lang="en-US" sz="2000" dirty="0" smtClean="0"/>
          </a:p>
          <a:p>
            <a:pPr>
              <a:lnSpc>
                <a:spcPct val="100000"/>
              </a:lnSpc>
              <a:spcBef>
                <a:spcPct val="0"/>
              </a:spcBef>
              <a:buClrTx/>
              <a:buSzTx/>
              <a:buFontTx/>
              <a:buNone/>
            </a:pPr>
            <a:r>
              <a:rPr lang="en-US" sz="2000" b="1" i="1" dirty="0"/>
              <a:t>Adaptive compilation:</a:t>
            </a:r>
            <a:r>
              <a:rPr lang="en-US" sz="2000" dirty="0"/>
              <a:t> gather statistics to compile only units that</a:t>
            </a:r>
          </a:p>
          <a:p>
            <a:pPr>
              <a:lnSpc>
                <a:spcPct val="100000"/>
              </a:lnSpc>
              <a:spcBef>
                <a:spcPct val="0"/>
              </a:spcBef>
              <a:buClrTx/>
              <a:buSzTx/>
              <a:buFontTx/>
              <a:buNone/>
            </a:pPr>
            <a:r>
              <a:rPr lang="en-US" sz="2000" dirty="0"/>
              <a:t>are heavily used (</a:t>
            </a:r>
            <a:r>
              <a:rPr lang="en-US" sz="2000" i="1" dirty="0">
                <a:solidFill>
                  <a:schemeClr val="accent2"/>
                </a:solidFill>
              </a:rPr>
              <a:t>hot spots</a:t>
            </a:r>
            <a:r>
              <a:rPr lang="en-US" sz="2000" dirty="0"/>
              <a:t>)</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56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References</a:t>
            </a:r>
            <a:endParaRPr lang="en-US"/>
          </a:p>
        </p:txBody>
      </p:sp>
      <p:sp>
        <p:nvSpPr>
          <p:cNvPr id="25" name="Content Placeholder 24"/>
          <p:cNvSpPr>
            <a:spLocks noGrp="1"/>
          </p:cNvSpPr>
          <p:nvPr>
            <p:ph idx="1"/>
          </p:nvPr>
        </p:nvSpPr>
        <p:spPr/>
        <p:txBody>
          <a:bodyPr/>
          <a:lstStyle/>
          <a:p>
            <a:r>
              <a:rPr lang="en-US" sz="2000" i="1" dirty="0" smtClean="0">
                <a:solidFill>
                  <a:srgbClr val="7E0007"/>
                </a:solidFill>
              </a:rPr>
              <a:t>Virtual Machines</a:t>
            </a:r>
            <a:r>
              <a:rPr lang="en-US" sz="2000" dirty="0" smtClean="0"/>
              <a:t>, Iain D. Craig, Springer, 2006</a:t>
            </a:r>
          </a:p>
          <a:p>
            <a:r>
              <a:rPr lang="en-US" sz="2000" i="1" dirty="0" smtClean="0">
                <a:solidFill>
                  <a:srgbClr val="7E0007"/>
                </a:solidFill>
              </a:rPr>
              <a:t>Back to the Future – The Story of Squeak, A Practical Smalltalk Written in Itself</a:t>
            </a:r>
            <a:r>
              <a:rPr lang="en-US" sz="2000" dirty="0" smtClean="0"/>
              <a:t>, Ingalls et al, OOPSLA ’97</a:t>
            </a:r>
          </a:p>
          <a:p>
            <a:r>
              <a:rPr lang="en-US" sz="2000" i="1" dirty="0" smtClean="0">
                <a:solidFill>
                  <a:srgbClr val="7E0007"/>
                </a:solidFill>
              </a:rPr>
              <a:t>Smalltalk-80, the Language and Its Implementation </a:t>
            </a:r>
            <a:r>
              <a:rPr lang="en-US" sz="2000" dirty="0" smtClean="0"/>
              <a:t>(AKA “the Blue Book”), Goldberg, Robson, Addison-Wesley, ’83</a:t>
            </a:r>
          </a:p>
          <a:p>
            <a:pPr lvl="1"/>
            <a:r>
              <a:rPr lang="en-US" sz="1600" dirty="0" smtClean="0">
                <a:hlinkClick r:id="rId2"/>
              </a:rPr>
              <a:t>http://stephane.ducasse.free.fr/FreeBooks/BlueBook/Bluebook.pdf</a:t>
            </a:r>
            <a:endParaRPr lang="en-US" sz="1600" dirty="0" smtClean="0"/>
          </a:p>
          <a:p>
            <a:r>
              <a:rPr lang="en-US" sz="2000" i="1" dirty="0" smtClean="0">
                <a:solidFill>
                  <a:srgbClr val="7E0007"/>
                </a:solidFill>
              </a:rPr>
              <a:t>The Java Virtual Machine Specification</a:t>
            </a:r>
            <a:r>
              <a:rPr lang="en-US" sz="2000" dirty="0" smtClean="0"/>
              <a:t>, Second Edition</a:t>
            </a:r>
          </a:p>
          <a:p>
            <a:pPr lvl="1"/>
            <a:r>
              <a:rPr lang="en-US" sz="1600" dirty="0" smtClean="0">
                <a:hlinkClick r:id="rId3"/>
              </a:rPr>
              <a:t>http://java.sun.com/docs/books/jvms/</a:t>
            </a:r>
            <a:endParaRPr lang="en-US" sz="1600" dirty="0" smtClean="0"/>
          </a:p>
          <a:p>
            <a:r>
              <a:rPr lang="en-US" sz="2000" i="1" dirty="0" smtClean="0">
                <a:solidFill>
                  <a:srgbClr val="7E0007"/>
                </a:solidFill>
              </a:rPr>
              <a:t>Stacking them up: a Comparison of Virtual Machines</a:t>
            </a:r>
            <a:r>
              <a:rPr lang="en-US" sz="2000" dirty="0" smtClean="0"/>
              <a:t>, Gough, IEEE’01</a:t>
            </a:r>
          </a:p>
          <a:p>
            <a:r>
              <a:rPr lang="en-US" sz="2000" i="1" dirty="0" smtClean="0">
                <a:solidFill>
                  <a:srgbClr val="7E0007"/>
                </a:solidFill>
              </a:rPr>
              <a:t>Virtual Machine Showdown: Stack Versus Registers</a:t>
            </a:r>
            <a:r>
              <a:rPr lang="en-US" sz="2000" dirty="0" smtClean="0"/>
              <a:t>, Shi, Gregg, Beatty, </a:t>
            </a:r>
            <a:r>
              <a:rPr lang="en-US" sz="2000" dirty="0" err="1" smtClean="0"/>
              <a:t>Ertl</a:t>
            </a:r>
            <a:r>
              <a:rPr lang="en-US" sz="2000" dirty="0" smtClean="0"/>
              <a:t>, VEE’05</a:t>
            </a:r>
          </a:p>
        </p:txBody>
      </p:sp>
      <p:sp>
        <p:nvSpPr>
          <p:cNvPr id="8" name="Date Placeholder 7"/>
          <p:cNvSpPr>
            <a:spLocks noGrp="1"/>
          </p:cNvSpPr>
          <p:nvPr>
            <p:ph type="dt" sz="half" idx="10"/>
          </p:nvPr>
        </p:nvSpPr>
        <p:spPr/>
        <p:txBody>
          <a:bodyPr/>
          <a:lstStyle/>
          <a:p>
            <a:r>
              <a:rPr lang="en-US" smtClean="0"/>
              <a:t>© Oscar Nierstrasz</a:t>
            </a:r>
            <a:endParaRPr lang="de-CH"/>
          </a:p>
        </p:txBody>
      </p:sp>
      <p:sp>
        <p:nvSpPr>
          <p:cNvPr id="9" name="Footer Placeholder 8"/>
          <p:cNvSpPr>
            <a:spLocks noGrp="1"/>
          </p:cNvSpPr>
          <p:nvPr>
            <p:ph type="ftr" sz="quarter" idx="11"/>
          </p:nvPr>
        </p:nvSpPr>
        <p:spPr/>
        <p:txBody>
          <a:bodyPr/>
          <a:lstStyle/>
          <a:p>
            <a:r>
              <a:rPr lang="en-US" smtClean="0"/>
              <a:t>Bytecodes and Virtual Machines</a:t>
            </a:r>
            <a:endParaRPr lang="de-CH"/>
          </a:p>
        </p:txBody>
      </p:sp>
      <p:sp>
        <p:nvSpPr>
          <p:cNvPr id="10" name="Slide Number Placeholder 9"/>
          <p:cNvSpPr>
            <a:spLocks noGrp="1"/>
          </p:cNvSpPr>
          <p:nvPr>
            <p:ph type="sldNum" sz="quarter" idx="12"/>
          </p:nvPr>
        </p:nvSpPr>
        <p:spPr/>
        <p:txBody>
          <a:bodyPr/>
          <a:lstStyle/>
          <a:p>
            <a:fld id="{FE837F5D-53C6-CE4D-BBC0-FB335A45F12B}" type="slidenum">
              <a:rPr lang="de-CH" smtClean="0"/>
              <a:pPr/>
              <a:t>57</a:t>
            </a:fld>
            <a:endParaRPr lang="de-CH"/>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2" name="Rectangle 2"/>
          <p:cNvSpPr>
            <a:spLocks noGrp="1" noChangeArrowheads="1"/>
          </p:cNvSpPr>
          <p:nvPr>
            <p:ph type="title"/>
          </p:nvPr>
        </p:nvSpPr>
        <p:spPr/>
        <p:txBody>
          <a:bodyPr/>
          <a:lstStyle/>
          <a:p>
            <a:pPr eaLnBrk="1" hangingPunct="1"/>
            <a:r>
              <a:rPr lang="en-US" i="1"/>
              <a:t>What you should know!</a:t>
            </a:r>
          </a:p>
        </p:txBody>
      </p:sp>
      <p:sp>
        <p:nvSpPr>
          <p:cNvPr id="181253" name="Rectangle 3"/>
          <p:cNvSpPr>
            <a:spLocks noChangeArrowheads="1"/>
          </p:cNvSpPr>
          <p:nvPr/>
        </p:nvSpPr>
        <p:spPr bwMode="auto">
          <a:xfrm>
            <a:off x="381000" y="1828800"/>
            <a:ext cx="8070850" cy="4498975"/>
          </a:xfrm>
          <a:prstGeom prst="rect">
            <a:avLst/>
          </a:prstGeom>
          <a:noFill/>
          <a:ln w="9525">
            <a:noFill/>
            <a:miter lim="800000"/>
            <a:headEnd/>
            <a:tailEnd/>
          </a:ln>
        </p:spPr>
        <p:txBody>
          <a:bodyPr lIns="0" tIns="0" rIns="0" bIns="0" anchor="ctr">
            <a:prstTxWarp prst="textNoShape">
              <a:avLst/>
            </a:prstTxWarp>
          </a:bodyPr>
          <a:lstStyle/>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What is the difference between the operand stack and the execution stack?</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How do bytecode routines and primitives differ?</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Why is the object format encoded in a complicated 4bit pattern instead of using regular boolean values?</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Why is the object address not suitable as a hash value?</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What happens if an object is only weakly referenced?</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Why is it hard to build a concurrent mark sweep GC?</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What does </a:t>
            </a:r>
            <a:r>
              <a:rPr lang="en-US" i="1">
                <a:solidFill>
                  <a:srgbClr val="0A017F"/>
                </a:solidFill>
                <a:ea typeface="ＭＳ Ｐゴシック" charset="-128"/>
                <a:cs typeface="ＭＳ Ｐゴシック" charset="-128"/>
              </a:rPr>
              <a:t>cooperative multithreading</a:t>
            </a:r>
            <a:r>
              <a:rPr lang="en-US">
                <a:solidFill>
                  <a:srgbClr val="0A017F"/>
                </a:solidFill>
                <a:ea typeface="ＭＳ Ｐゴシック" charset="-128"/>
                <a:cs typeface="ＭＳ Ｐゴシック" charset="-128"/>
              </a:rPr>
              <a:t> mean?</a:t>
            </a:r>
          </a:p>
          <a:p>
            <a:pPr marL="388938" indent="-388938" eaLnBrk="1" hangingPunct="1">
              <a:lnSpc>
                <a:spcPct val="90000"/>
              </a:lnSpc>
              <a:spcBef>
                <a:spcPct val="20000"/>
              </a:spcBef>
              <a:buClr>
                <a:srgbClr val="00027F"/>
              </a:buClr>
              <a:buSzPct val="85000"/>
              <a:buFont typeface="Zapf Dingbats" charset="2"/>
              <a:buChar char=""/>
            </a:pPr>
            <a:r>
              <a:rPr lang="en-US">
                <a:solidFill>
                  <a:srgbClr val="0A017F"/>
                </a:solidFill>
                <a:ea typeface="ＭＳ Ｐゴシック" charset="-128"/>
                <a:cs typeface="ＭＳ Ｐゴシック" charset="-128"/>
              </a:rPr>
              <a:t>How do you protect code from concurrent execution?</a:t>
            </a:r>
          </a:p>
        </p:txBody>
      </p:sp>
      <p:sp>
        <p:nvSpPr>
          <p:cNvPr id="6" name="Date Placeholder 5"/>
          <p:cNvSpPr>
            <a:spLocks noGrp="1"/>
          </p:cNvSpPr>
          <p:nvPr>
            <p:ph type="dt" sz="half" idx="10"/>
          </p:nvPr>
        </p:nvSpPr>
        <p:spPr/>
        <p:txBody>
          <a:bodyPr/>
          <a:lstStyle/>
          <a:p>
            <a:pPr>
              <a:defRPr/>
            </a:pPr>
            <a:r>
              <a:rPr lang="en-US" smtClean="0"/>
              <a:t>© Oscar Nierstrasz</a:t>
            </a:r>
            <a:endParaRPr lang="de-CH"/>
          </a:p>
        </p:txBody>
      </p:sp>
      <p:sp>
        <p:nvSpPr>
          <p:cNvPr id="7" name="Footer Placeholder 6"/>
          <p:cNvSpPr>
            <a:spLocks noGrp="1"/>
          </p:cNvSpPr>
          <p:nvPr>
            <p:ph type="ftr" sz="quarter" idx="11"/>
          </p:nvPr>
        </p:nvSpPr>
        <p:spPr/>
        <p:txBody>
          <a:bodyPr/>
          <a:lstStyle/>
          <a:p>
            <a:pPr>
              <a:defRPr/>
            </a:pPr>
            <a:r>
              <a:rPr lang="en-US" smtClean="0"/>
              <a:t>Bytecodes and Virtual Machines</a:t>
            </a:r>
            <a:endParaRPr lang="de-CH"/>
          </a:p>
        </p:txBody>
      </p:sp>
      <p:sp>
        <p:nvSpPr>
          <p:cNvPr id="8" name="Slide Number Placeholder 7"/>
          <p:cNvSpPr>
            <a:spLocks noGrp="1"/>
          </p:cNvSpPr>
          <p:nvPr>
            <p:ph type="sldNum" sz="quarter" idx="12"/>
          </p:nvPr>
        </p:nvSpPr>
        <p:spPr/>
        <p:txBody>
          <a:bodyPr/>
          <a:lstStyle/>
          <a:p>
            <a:pPr>
              <a:defRPr/>
            </a:pPr>
            <a:fld id="{73E736CB-55C4-8D46-81A8-2C4220C1E5B1}" type="slidenum">
              <a:rPr lang="de-CH" smtClean="0"/>
              <a:pPr>
                <a:defRPr/>
              </a:pPr>
              <a:t>58</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300" name="Rectangle 2"/>
          <p:cNvSpPr>
            <a:spLocks noGrp="1" noChangeArrowheads="1"/>
          </p:cNvSpPr>
          <p:nvPr>
            <p:ph type="title"/>
          </p:nvPr>
        </p:nvSpPr>
        <p:spPr/>
        <p:txBody>
          <a:bodyPr/>
          <a:lstStyle/>
          <a:p>
            <a:pPr eaLnBrk="1" hangingPunct="1"/>
            <a:r>
              <a:rPr lang="en-US" i="1"/>
              <a:t>Can you answer these questions?</a:t>
            </a:r>
          </a:p>
        </p:txBody>
      </p:sp>
      <p:sp>
        <p:nvSpPr>
          <p:cNvPr id="183301"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a:t>There is a lot of similarity between VM and OS design. What are the common components?</a:t>
            </a:r>
          </a:p>
          <a:p>
            <a:pPr marL="388938" indent="-388938" eaLnBrk="1" hangingPunct="1">
              <a:lnSpc>
                <a:spcPct val="90000"/>
              </a:lnSpc>
              <a:buClr>
                <a:srgbClr val="00027F"/>
              </a:buClr>
              <a:buFont typeface="Zapf Dingbats" charset="2"/>
              <a:buChar char=""/>
            </a:pPr>
            <a:r>
              <a:rPr lang="en-US"/>
              <a:t>Why is accessing the 16th instance variable of an object more efficient than the 17th?</a:t>
            </a:r>
          </a:p>
          <a:p>
            <a:pPr marL="388938" indent="-388938" eaLnBrk="1" hangingPunct="1">
              <a:lnSpc>
                <a:spcPct val="90000"/>
              </a:lnSpc>
              <a:buClr>
                <a:srgbClr val="00027F"/>
              </a:buClr>
              <a:buFont typeface="Zapf Dingbats" charset="2"/>
              <a:buChar char=""/>
            </a:pPr>
            <a:r>
              <a:rPr lang="en-US"/>
              <a:t>Which disastrous situation could occur if a local C pointer variable exists when a new object is allocated?</a:t>
            </a:r>
          </a:p>
          <a:p>
            <a:pPr marL="388938" indent="-388938" eaLnBrk="1" hangingPunct="1">
              <a:lnSpc>
                <a:spcPct val="90000"/>
              </a:lnSpc>
              <a:buClr>
                <a:srgbClr val="00027F"/>
              </a:buClr>
              <a:buFont typeface="Zapf Dingbats" charset="2"/>
              <a:buChar char=""/>
            </a:pPr>
            <a:r>
              <a:rPr lang="en-US"/>
              <a:t>Why does #allObjectsDo: not include small integers?</a:t>
            </a:r>
          </a:p>
          <a:p>
            <a:pPr marL="388938" indent="-388938" eaLnBrk="1" hangingPunct="1">
              <a:lnSpc>
                <a:spcPct val="90000"/>
              </a:lnSpc>
              <a:buClr>
                <a:srgbClr val="00027F"/>
              </a:buClr>
              <a:buFont typeface="Zapf Dingbats" charset="2"/>
              <a:buChar char=""/>
            </a:pPr>
            <a:r>
              <a:rPr lang="en-US"/>
              <a:t>What is the largest possible small integer?</a:t>
            </a:r>
          </a:p>
          <a:p>
            <a:pPr marL="388938" indent="-388938" eaLnBrk="1" hangingPunct="1">
              <a:lnSpc>
                <a:spcPct val="90000"/>
              </a:lnSpc>
              <a:buClr>
                <a:srgbClr val="00027F"/>
              </a:buClr>
              <a:buFont typeface="Zapf Dingbats" charset="2"/>
              <a:buChar char=""/>
            </a:pPr>
            <a:endParaRPr lang="en-US"/>
          </a:p>
        </p:txBody>
      </p:sp>
      <p:sp>
        <p:nvSpPr>
          <p:cNvPr id="6" name="Date Placeholder 5"/>
          <p:cNvSpPr>
            <a:spLocks noGrp="1"/>
          </p:cNvSpPr>
          <p:nvPr>
            <p:ph type="dt" sz="half" idx="10"/>
          </p:nvPr>
        </p:nvSpPr>
        <p:spPr/>
        <p:txBody>
          <a:bodyPr/>
          <a:lstStyle/>
          <a:p>
            <a:pPr>
              <a:defRPr/>
            </a:pPr>
            <a:r>
              <a:rPr lang="en-US" smtClean="0"/>
              <a:t>© Oscar Nierstrasz</a:t>
            </a:r>
            <a:endParaRPr lang="de-CH"/>
          </a:p>
        </p:txBody>
      </p:sp>
      <p:sp>
        <p:nvSpPr>
          <p:cNvPr id="7" name="Footer Placeholder 6"/>
          <p:cNvSpPr>
            <a:spLocks noGrp="1"/>
          </p:cNvSpPr>
          <p:nvPr>
            <p:ph type="ftr" sz="quarter" idx="11"/>
          </p:nvPr>
        </p:nvSpPr>
        <p:spPr/>
        <p:txBody>
          <a:bodyPr/>
          <a:lstStyle/>
          <a:p>
            <a:pPr>
              <a:defRPr/>
            </a:pPr>
            <a:r>
              <a:rPr lang="en-US" smtClean="0"/>
              <a:t>Bytecodes and Virtual Machines</a:t>
            </a:r>
            <a:endParaRPr lang="de-CH"/>
          </a:p>
        </p:txBody>
      </p:sp>
      <p:sp>
        <p:nvSpPr>
          <p:cNvPr id="8" name="Slide Number Placeholder 7"/>
          <p:cNvSpPr>
            <a:spLocks noGrp="1"/>
          </p:cNvSpPr>
          <p:nvPr>
            <p:ph type="sldNum" sz="quarter" idx="12"/>
          </p:nvPr>
        </p:nvSpPr>
        <p:spPr/>
        <p:txBody>
          <a:bodyPr/>
          <a:lstStyle/>
          <a:p>
            <a:pPr>
              <a:defRPr/>
            </a:pPr>
            <a:fld id="{73E736CB-55C4-8D46-81A8-2C4220C1E5B1}" type="slidenum">
              <a:rPr lang="de-CH" smtClean="0"/>
              <a:pPr>
                <a:defRPr/>
              </a:pPr>
              <a:t>59</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8" name="Rectangle 2"/>
          <p:cNvSpPr>
            <a:spLocks noGrp="1" noChangeArrowheads="1"/>
          </p:cNvSpPr>
          <p:nvPr>
            <p:ph type="title" idx="4294967295"/>
          </p:nvPr>
        </p:nvSpPr>
        <p:spPr/>
        <p:txBody>
          <a:bodyPr/>
          <a:lstStyle/>
          <a:p>
            <a:pPr eaLnBrk="1" hangingPunct="1"/>
            <a:r>
              <a:rPr lang="en-US"/>
              <a:t>Main Components of a VM</a:t>
            </a:r>
          </a:p>
        </p:txBody>
      </p:sp>
      <p:sp>
        <p:nvSpPr>
          <p:cNvPr id="98309" name="Rectangle 3"/>
          <p:cNvSpPr>
            <a:spLocks noGrp="1" noChangeArrowheads="1"/>
          </p:cNvSpPr>
          <p:nvPr>
            <p:ph type="body" idx="4294967295"/>
          </p:nvPr>
        </p:nvSpPr>
        <p:spPr>
          <a:xfrm>
            <a:off x="1752600" y="3810000"/>
            <a:ext cx="6705600" cy="2114550"/>
          </a:xfrm>
        </p:spPr>
        <p:txBody>
          <a:bodyPr/>
          <a:lstStyle/>
          <a:p>
            <a:pPr eaLnBrk="1" hangingPunct="1">
              <a:buFont typeface="Helvetica CE" charset="0"/>
              <a:buNone/>
            </a:pPr>
            <a:r>
              <a:rPr lang="en-US" dirty="0" smtClean="0"/>
              <a:t>The heap store </a:t>
            </a:r>
          </a:p>
          <a:p>
            <a:pPr eaLnBrk="1" hangingPunct="1">
              <a:buFont typeface="Helvetica CE" charset="0"/>
              <a:buNone/>
            </a:pPr>
            <a:r>
              <a:rPr lang="en-US" dirty="0"/>
              <a:t>Interpreter</a:t>
            </a:r>
          </a:p>
          <a:p>
            <a:pPr eaLnBrk="1" hangingPunct="1">
              <a:buFont typeface="Helvetica CE" charset="0"/>
              <a:buNone/>
            </a:pPr>
            <a:r>
              <a:rPr lang="en-US" dirty="0"/>
              <a:t>Automatic memory management</a:t>
            </a:r>
          </a:p>
          <a:p>
            <a:pPr eaLnBrk="1" hangingPunct="1">
              <a:buFont typeface="Helvetica CE" charset="0"/>
              <a:buNone/>
            </a:pPr>
            <a:r>
              <a:rPr lang="en-US" dirty="0"/>
              <a:t>Threading System</a:t>
            </a:r>
          </a:p>
        </p:txBody>
      </p:sp>
      <p:sp>
        <p:nvSpPr>
          <p:cNvPr id="98310" name="Rectangle 1031"/>
          <p:cNvSpPr>
            <a:spLocks noChangeArrowheads="1"/>
          </p:cNvSpPr>
          <p:nvPr/>
        </p:nvSpPr>
        <p:spPr bwMode="auto">
          <a:xfrm>
            <a:off x="457200" y="1646238"/>
            <a:ext cx="184150" cy="381000"/>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endParaRPr lang="en-US" sz="2000">
              <a:solidFill>
                <a:srgbClr val="0A017F"/>
              </a:solidFill>
            </a:endParaRPr>
          </a:p>
        </p:txBody>
      </p:sp>
      <p:pic>
        <p:nvPicPr>
          <p:cNvPr id="98311" name="Picture 1032" descr="GC-overview"/>
          <p:cNvPicPr>
            <a:picLocks noChangeAspect="1" noChangeArrowheads="1"/>
          </p:cNvPicPr>
          <p:nvPr/>
        </p:nvPicPr>
        <p:blipFill>
          <a:blip r:embed="rId3"/>
          <a:srcRect/>
          <a:stretch>
            <a:fillRect/>
          </a:stretch>
        </p:blipFill>
        <p:spPr bwMode="auto">
          <a:xfrm>
            <a:off x="1752600" y="2133600"/>
            <a:ext cx="5270500" cy="1306513"/>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 Oscar Nierstrasz</a:t>
            </a:r>
            <a:endParaRPr lang="de-CH"/>
          </a:p>
        </p:txBody>
      </p:sp>
      <p:sp>
        <p:nvSpPr>
          <p:cNvPr id="11" name="Footer Placeholder 10"/>
          <p:cNvSpPr>
            <a:spLocks noGrp="1"/>
          </p:cNvSpPr>
          <p:nvPr>
            <p:ph type="ftr" sz="quarter" idx="11"/>
          </p:nvPr>
        </p:nvSpPr>
        <p:spPr/>
        <p:txBody>
          <a:bodyPr/>
          <a:lstStyle/>
          <a:p>
            <a:pPr>
              <a:defRPr/>
            </a:pPr>
            <a:r>
              <a:rPr lang="en-US" smtClean="0"/>
              <a:t>Bytecodes and Virtual Machines</a:t>
            </a:r>
            <a:endParaRPr lang="de-CH"/>
          </a:p>
        </p:txBody>
      </p:sp>
      <p:sp>
        <p:nvSpPr>
          <p:cNvPr id="12" name="Slide Number Placeholder 11"/>
          <p:cNvSpPr>
            <a:spLocks noGrp="1"/>
          </p:cNvSpPr>
          <p:nvPr>
            <p:ph type="sldNum" sz="quarter" idx="12"/>
          </p:nvPr>
        </p:nvSpPr>
        <p:spPr/>
        <p:txBody>
          <a:bodyPr/>
          <a:lstStyle/>
          <a:p>
            <a:pPr>
              <a:defRPr/>
            </a:pPr>
            <a:fld id="{FE837F5D-53C6-CE4D-BBC0-FB335A45F12B}" type="slidenum">
              <a:rPr lang="de-CH" smtClean="0"/>
              <a:pPr>
                <a:defRPr/>
              </a:pPr>
              <a:t>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8"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185349" name="Rectangle 3"/>
          <p:cNvSpPr>
            <a:spLocks noGrp="1" noChangeArrowheads="1"/>
          </p:cNvSpPr>
          <p:nvPr>
            <p:ph type="title"/>
          </p:nvPr>
        </p:nvSpPr>
        <p:spPr/>
        <p:txBody>
          <a:bodyPr/>
          <a:lstStyle/>
          <a:p>
            <a:r>
              <a:rPr lang="en-US"/>
              <a:t>License</a:t>
            </a:r>
          </a:p>
        </p:txBody>
      </p:sp>
      <p:sp>
        <p:nvSpPr>
          <p:cNvPr id="185350"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185351"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73E736CB-55C4-8D46-81A8-2C4220C1E5B1}" type="slidenum">
              <a:rPr lang="de-CH" smtClean="0"/>
              <a:pPr>
                <a:defRPr/>
              </a:pPr>
              <a:t>60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6" name="Rectangle 2"/>
          <p:cNvSpPr>
            <a:spLocks noGrp="1" noChangeArrowheads="1"/>
          </p:cNvSpPr>
          <p:nvPr>
            <p:ph type="title" idx="4294967295"/>
          </p:nvPr>
        </p:nvSpPr>
        <p:spPr/>
        <p:txBody>
          <a:bodyPr/>
          <a:lstStyle/>
          <a:p>
            <a:pPr eaLnBrk="1" hangingPunct="1"/>
            <a:r>
              <a:rPr lang="en-US"/>
              <a:t>Pros and Cons of the VM Approach</a:t>
            </a:r>
          </a:p>
        </p:txBody>
      </p:sp>
      <p:sp>
        <p:nvSpPr>
          <p:cNvPr id="100357" name="Rectangle 3"/>
          <p:cNvSpPr>
            <a:spLocks noGrp="1" noChangeArrowheads="1"/>
          </p:cNvSpPr>
          <p:nvPr>
            <p:ph type="body" idx="4294967295"/>
          </p:nvPr>
        </p:nvSpPr>
        <p:spPr>
          <a:xfrm>
            <a:off x="609600" y="1676400"/>
            <a:ext cx="8070850" cy="4498975"/>
          </a:xfrm>
        </p:spPr>
        <p:txBody>
          <a:bodyPr/>
          <a:lstStyle/>
          <a:p>
            <a:pPr eaLnBrk="1" hangingPunct="1">
              <a:buFont typeface="Helvetica CE" charset="0"/>
              <a:buNone/>
            </a:pPr>
            <a:r>
              <a:rPr lang="en-US" b="1" i="1" dirty="0"/>
              <a:t>Pros</a:t>
            </a:r>
          </a:p>
          <a:p>
            <a:pPr eaLnBrk="1" hangingPunct="1"/>
            <a:r>
              <a:rPr lang="en-US" dirty="0"/>
              <a:t>Platform independence of application code</a:t>
            </a:r>
            <a:br>
              <a:rPr lang="en-US" dirty="0"/>
            </a:br>
            <a:r>
              <a:rPr lang="en-US" i="1" dirty="0">
                <a:solidFill>
                  <a:srgbClr val="7E0007"/>
                </a:solidFill>
              </a:rPr>
              <a:t>“Write once, run anywhere”</a:t>
            </a:r>
          </a:p>
          <a:p>
            <a:pPr eaLnBrk="1" hangingPunct="1"/>
            <a:r>
              <a:rPr lang="en-US" dirty="0"/>
              <a:t>Simpler programming model</a:t>
            </a:r>
          </a:p>
          <a:p>
            <a:pPr eaLnBrk="1" hangingPunct="1"/>
            <a:r>
              <a:rPr lang="en-US" dirty="0"/>
              <a:t>Security</a:t>
            </a:r>
          </a:p>
          <a:p>
            <a:pPr eaLnBrk="1" hangingPunct="1"/>
            <a:r>
              <a:rPr lang="en-US" dirty="0"/>
              <a:t>Optimizations for different hardware architectures</a:t>
            </a:r>
          </a:p>
          <a:p>
            <a:pPr eaLnBrk="1" hangingPunct="1"/>
            <a:endParaRPr lang="en-US" dirty="0"/>
          </a:p>
          <a:p>
            <a:pPr eaLnBrk="1" hangingPunct="1">
              <a:buFont typeface="Helvetica CE" charset="0"/>
              <a:buNone/>
            </a:pPr>
            <a:r>
              <a:rPr lang="en-US" b="1" i="1" dirty="0"/>
              <a:t>Cons</a:t>
            </a:r>
          </a:p>
          <a:p>
            <a:pPr eaLnBrk="1" hangingPunct="1"/>
            <a:r>
              <a:rPr lang="en-US" dirty="0"/>
              <a:t>Execution overhead</a:t>
            </a:r>
          </a:p>
          <a:p>
            <a:pPr eaLnBrk="1" hangingPunct="1"/>
            <a:r>
              <a:rPr lang="en-US" dirty="0"/>
              <a:t>Not suitable for system programming</a:t>
            </a:r>
          </a:p>
        </p:txBody>
      </p:sp>
      <p:sp>
        <p:nvSpPr>
          <p:cNvPr id="8" name="Date Placeholder 7"/>
          <p:cNvSpPr>
            <a:spLocks noGrp="1"/>
          </p:cNvSpPr>
          <p:nvPr>
            <p:ph type="dt" sz="half" idx="10"/>
          </p:nvPr>
        </p:nvSpPr>
        <p:spPr/>
        <p:txBody>
          <a:bodyPr/>
          <a:lstStyle/>
          <a:p>
            <a:pPr>
              <a:defRPr/>
            </a:pPr>
            <a:r>
              <a:rPr lang="en-US" smtClean="0"/>
              <a:t>© Oscar Nierstrasz</a:t>
            </a:r>
            <a:endParaRPr lang="de-CH"/>
          </a:p>
        </p:txBody>
      </p:sp>
      <p:sp>
        <p:nvSpPr>
          <p:cNvPr id="9" name="Footer Placeholder 8"/>
          <p:cNvSpPr>
            <a:spLocks noGrp="1"/>
          </p:cNvSpPr>
          <p:nvPr>
            <p:ph type="ftr" sz="quarter" idx="11"/>
          </p:nvPr>
        </p:nvSpPr>
        <p:spPr/>
        <p:txBody>
          <a:bodyPr/>
          <a:lstStyle/>
          <a:p>
            <a:pPr>
              <a:defRPr/>
            </a:pPr>
            <a:r>
              <a:rPr lang="en-US" smtClean="0"/>
              <a:t>Bytecodes and Virtual Machines</a:t>
            </a:r>
            <a:endParaRPr lang="de-CH"/>
          </a:p>
        </p:txBody>
      </p:sp>
      <p:sp>
        <p:nvSpPr>
          <p:cNvPr id="10" name="Slide Number Placeholder 9"/>
          <p:cNvSpPr>
            <a:spLocks noGrp="1"/>
          </p:cNvSpPr>
          <p:nvPr>
            <p:ph type="sldNum" sz="quarter" idx="12"/>
          </p:nvPr>
        </p:nvSpPr>
        <p:spPr/>
        <p:txBody>
          <a:bodyPr/>
          <a:lstStyle/>
          <a:p>
            <a:pPr>
              <a:defRPr/>
            </a:pPr>
            <a:fld id="{FE837F5D-53C6-CE4D-BBC0-FB335A45F12B}" type="slidenum">
              <a:rPr lang="de-CH" smtClean="0"/>
              <a:pPr>
                <a:defRPr/>
              </a:pPr>
              <a:t>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02405" name="Rectangle 3"/>
          <p:cNvSpPr>
            <a:spLocks noGrp="1" noChangeArrowheads="1"/>
          </p:cNvSpPr>
          <p:nvPr>
            <p:ph type="title" idx="4294967295"/>
          </p:nvPr>
        </p:nvSpPr>
        <p:spPr>
          <a:xfrm>
            <a:off x="533400" y="533400"/>
            <a:ext cx="8070850" cy="817563"/>
          </a:xfrm>
        </p:spPr>
        <p:txBody>
          <a:bodyPr/>
          <a:lstStyle/>
          <a:p>
            <a:pPr eaLnBrk="1" hangingPunct="1"/>
            <a:r>
              <a:rPr lang="en-US"/>
              <a:t>Roadmap</a:t>
            </a:r>
          </a:p>
        </p:txBody>
      </p:sp>
      <p:sp>
        <p:nvSpPr>
          <p:cNvPr id="102406" name="Rectangle 4"/>
          <p:cNvSpPr>
            <a:spLocks noGrp="1" noChangeArrowheads="1"/>
          </p:cNvSpPr>
          <p:nvPr>
            <p:ph type="body" idx="4294967295"/>
          </p:nvPr>
        </p:nvSpPr>
        <p:spPr/>
        <p:txBody>
          <a:bodyPr/>
          <a:lstStyle/>
          <a:p>
            <a:pPr>
              <a:lnSpc>
                <a:spcPct val="90000"/>
              </a:lnSpc>
            </a:pPr>
            <a:endParaRPr lang="en-US" dirty="0" smtClean="0"/>
          </a:p>
          <a:p>
            <a:pPr>
              <a:lnSpc>
                <a:spcPct val="90000"/>
              </a:lnSpc>
            </a:pPr>
            <a:r>
              <a:rPr lang="en-US" dirty="0" smtClean="0"/>
              <a:t>Introduction</a:t>
            </a:r>
          </a:p>
          <a:p>
            <a:pPr>
              <a:lnSpc>
                <a:spcPct val="90000"/>
              </a:lnSpc>
            </a:pPr>
            <a:r>
              <a:rPr lang="en-US" b="1" dirty="0" err="1" smtClean="0"/>
              <a:t>Bytecode</a:t>
            </a:r>
            <a:r>
              <a:rPr lang="en-US" b="1" dirty="0" smtClean="0"/>
              <a:t> </a:t>
            </a:r>
          </a:p>
          <a:p>
            <a:pPr>
              <a:lnSpc>
                <a:spcPct val="90000"/>
              </a:lnSpc>
            </a:pPr>
            <a:r>
              <a:rPr lang="en-US" dirty="0" smtClean="0"/>
              <a:t>The heap store </a:t>
            </a:r>
          </a:p>
          <a:p>
            <a:pPr>
              <a:lnSpc>
                <a:spcPct val="90000"/>
              </a:lnSpc>
            </a:pPr>
            <a:r>
              <a:rPr lang="en-US" dirty="0" smtClean="0"/>
              <a:t>Interpreter</a:t>
            </a:r>
          </a:p>
          <a:p>
            <a:pPr>
              <a:lnSpc>
                <a:spcPct val="90000"/>
              </a:lnSpc>
            </a:pPr>
            <a:r>
              <a:rPr lang="en-US" dirty="0" smtClean="0"/>
              <a:t>Automatic memory management</a:t>
            </a:r>
          </a:p>
          <a:p>
            <a:pPr>
              <a:lnSpc>
                <a:spcPct val="90000"/>
              </a:lnSpc>
            </a:pPr>
            <a:r>
              <a:rPr lang="en-US" dirty="0" smtClean="0"/>
              <a:t>Threading System</a:t>
            </a:r>
          </a:p>
          <a:p>
            <a:pPr>
              <a:lnSpc>
                <a:spcPct val="90000"/>
              </a:lnSpc>
            </a:pPr>
            <a:r>
              <a:rPr lang="en-US" dirty="0" smtClean="0"/>
              <a:t>Optimizations</a:t>
            </a:r>
          </a:p>
        </p:txBody>
      </p:sp>
      <p:sp>
        <p:nvSpPr>
          <p:cNvPr id="9" name="Date Placeholder 8"/>
          <p:cNvSpPr>
            <a:spLocks noGrp="1"/>
          </p:cNvSpPr>
          <p:nvPr>
            <p:ph type="dt" sz="half" idx="10"/>
          </p:nvPr>
        </p:nvSpPr>
        <p:spPr/>
        <p:txBody>
          <a:bodyPr/>
          <a:lstStyle/>
          <a:p>
            <a:pPr>
              <a:defRPr/>
            </a:pPr>
            <a:r>
              <a:rPr lang="en-US" smtClean="0"/>
              <a:t>© Oscar Nierstrasz</a:t>
            </a:r>
            <a:endParaRPr lang="de-CH"/>
          </a:p>
        </p:txBody>
      </p:sp>
      <p:sp>
        <p:nvSpPr>
          <p:cNvPr id="10" name="Footer Placeholder 9"/>
          <p:cNvSpPr>
            <a:spLocks noGrp="1"/>
          </p:cNvSpPr>
          <p:nvPr>
            <p:ph type="ftr" sz="quarter" idx="11"/>
          </p:nvPr>
        </p:nvSpPr>
        <p:spPr/>
        <p:txBody>
          <a:bodyPr/>
          <a:lstStyle/>
          <a:p>
            <a:pPr>
              <a:defRPr/>
            </a:pPr>
            <a:r>
              <a:rPr lang="en-US" smtClean="0"/>
              <a:t>Bytecodes and Virtual Machines</a:t>
            </a:r>
            <a:endParaRPr lang="de-CH"/>
          </a:p>
        </p:txBody>
      </p:sp>
      <p:sp>
        <p:nvSpPr>
          <p:cNvPr id="11" name="Slide Number Placeholder 10"/>
          <p:cNvSpPr>
            <a:spLocks noGrp="1"/>
          </p:cNvSpPr>
          <p:nvPr>
            <p:ph type="sldNum" sz="quarter" idx="12"/>
          </p:nvPr>
        </p:nvSpPr>
        <p:spPr/>
        <p:txBody>
          <a:bodyPr/>
          <a:lstStyle/>
          <a:p>
            <a:pPr>
              <a:defRPr/>
            </a:pPr>
            <a:fld id="{FE837F5D-53C6-CE4D-BBC0-FB335A45F12B}" type="slidenum">
              <a:rPr lang="de-CH" smtClean="0"/>
              <a:pPr>
                <a:defRPr/>
              </a:pPr>
              <a:t>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3" name="Rectangle 4"/>
          <p:cNvSpPr>
            <a:spLocks noGrp="1" noChangeArrowheads="1"/>
          </p:cNvSpPr>
          <p:nvPr>
            <p:ph type="title"/>
          </p:nvPr>
        </p:nvSpPr>
        <p:spPr/>
        <p:txBody>
          <a:bodyPr/>
          <a:lstStyle/>
          <a:p>
            <a:r>
              <a:rPr lang="en-US"/>
              <a:t>Reasons for working with Bytecode</a:t>
            </a:r>
          </a:p>
        </p:txBody>
      </p:sp>
      <p:sp>
        <p:nvSpPr>
          <p:cNvPr id="37894" name="Rectangle 5"/>
          <p:cNvSpPr>
            <a:spLocks noGrp="1" noChangeArrowheads="1"/>
          </p:cNvSpPr>
          <p:nvPr>
            <p:ph type="body" idx="1"/>
          </p:nvPr>
        </p:nvSpPr>
        <p:spPr/>
        <p:txBody>
          <a:bodyPr/>
          <a:lstStyle/>
          <a:p>
            <a:endParaRPr lang="en-US"/>
          </a:p>
          <a:p>
            <a:r>
              <a:rPr lang="en-US"/>
              <a:t>Generating Bytecode</a:t>
            </a:r>
          </a:p>
          <a:p>
            <a:pPr lvl="1"/>
            <a:r>
              <a:rPr lang="en-US"/>
              <a:t>Implementing compilers for other languages</a:t>
            </a:r>
          </a:p>
          <a:p>
            <a:pPr lvl="1"/>
            <a:r>
              <a:rPr lang="en-US"/>
              <a:t>Experimentation with new language features</a:t>
            </a:r>
          </a:p>
          <a:p>
            <a:endParaRPr lang="en-US"/>
          </a:p>
          <a:p>
            <a:r>
              <a:rPr lang="en-US"/>
              <a:t>Parsing and Interpretation:</a:t>
            </a:r>
          </a:p>
          <a:p>
            <a:pPr lvl="1"/>
            <a:r>
              <a:rPr lang="en-US"/>
              <a:t>Analysis (e.g., </a:t>
            </a:r>
            <a:r>
              <a:rPr lang="en-US">
                <a:latin typeface="Courier" charset="0"/>
              </a:rPr>
              <a:t>self</a:t>
            </a:r>
            <a:r>
              <a:rPr lang="en-US"/>
              <a:t> and </a:t>
            </a:r>
            <a:r>
              <a:rPr lang="en-US">
                <a:latin typeface="Courier" charset="0"/>
              </a:rPr>
              <a:t>super</a:t>
            </a:r>
            <a:r>
              <a:rPr lang="en-US"/>
              <a:t> sends)</a:t>
            </a:r>
          </a:p>
          <a:p>
            <a:pPr lvl="1"/>
            <a:r>
              <a:rPr lang="en-US"/>
              <a:t>Decompilation (for systems without source)</a:t>
            </a:r>
          </a:p>
          <a:p>
            <a:pPr lvl="1"/>
            <a:r>
              <a:rPr lang="en-US"/>
              <a:t>Printing of bytecode</a:t>
            </a:r>
          </a:p>
          <a:p>
            <a:pPr lvl="1"/>
            <a:r>
              <a:rPr lang="en-US"/>
              <a:t>Interpretation: </a:t>
            </a:r>
            <a:r>
              <a:rPr lang="en-US">
                <a:latin typeface="Courier" charset="0"/>
              </a:rPr>
              <a:t>Debugger</a:t>
            </a:r>
            <a:r>
              <a:rPr lang="en-US"/>
              <a:t>, </a:t>
            </a:r>
            <a:r>
              <a:rPr lang="en-US">
                <a:latin typeface="Courier" charset="0"/>
              </a:rPr>
              <a:t>Profiler</a:t>
            </a:r>
            <a:endParaRPr lang="en-US"/>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Bytecodes and Virtual Machines</a:t>
            </a:r>
            <a:endParaRPr lang="de-CH"/>
          </a:p>
        </p:txBody>
      </p:sp>
      <p:sp>
        <p:nvSpPr>
          <p:cNvPr id="6" name="Slide Number Placeholder 5"/>
          <p:cNvSpPr>
            <a:spLocks noGrp="1"/>
          </p:cNvSpPr>
          <p:nvPr>
            <p:ph type="sldNum" sz="quarter" idx="12"/>
          </p:nvPr>
        </p:nvSpPr>
        <p:spPr/>
        <p:txBody>
          <a:bodyPr/>
          <a:lstStyle/>
          <a:p>
            <a:pPr>
              <a:defRPr/>
            </a:pPr>
            <a:fld id="{73E736CB-55C4-8D46-81A8-2C4220C1E5B1}" type="slidenum">
              <a:rPr lang="de-CH" smtClean="0"/>
              <a:pPr>
                <a:defRPr/>
              </a:pPr>
              <a:t>9</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4741</TotalTime>
  <Words>4022</Words>
  <Application>Microsoft Macintosh PowerPoint</Application>
  <PresentationFormat>On-screen Show (4:3)</PresentationFormat>
  <Paragraphs>749</Paragraphs>
  <Slides>60</Slides>
  <Notes>49</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UB_Screen</vt:lpstr>
      <vt:lpstr>9. Bytecode and Virtual Machines</vt:lpstr>
      <vt:lpstr>Birds-eye view</vt:lpstr>
      <vt:lpstr>Roadmap</vt:lpstr>
      <vt:lpstr>Implementing a Programming Language</vt:lpstr>
      <vt:lpstr>How are VMs implemented?</vt:lpstr>
      <vt:lpstr>Main Components of a VM</vt:lpstr>
      <vt:lpstr>Pros and Cons of the VM Approach</vt:lpstr>
      <vt:lpstr>Roadmap</vt:lpstr>
      <vt:lpstr>Reasons for working with Bytecode</vt:lpstr>
      <vt:lpstr>The Pharo Virtual Machine</vt:lpstr>
      <vt:lpstr>Bytecode in the CompiledMethod</vt:lpstr>
      <vt:lpstr>Bytecodes: Single or multibyte</vt:lpstr>
      <vt:lpstr>Example: Number&gt;&gt;asInteger</vt:lpstr>
      <vt:lpstr>Example: Step by Step</vt:lpstr>
      <vt:lpstr>Pharo Bytecode</vt:lpstr>
      <vt:lpstr>Stack Bytecodes</vt:lpstr>
      <vt:lpstr>Sends and Returns</vt:lpstr>
      <vt:lpstr>Jump Bytecodes</vt:lpstr>
      <vt:lpstr>Roadmap</vt:lpstr>
      <vt:lpstr>Object Memory Layout</vt:lpstr>
      <vt:lpstr>Different Object Formats</vt:lpstr>
      <vt:lpstr>Iterating Over All Objects in Memory</vt:lpstr>
      <vt:lpstr>Roadmap</vt:lpstr>
      <vt:lpstr>Stack vs. Register VMs</vt:lpstr>
      <vt:lpstr>Interpreter State and Loop</vt:lpstr>
      <vt:lpstr>Method Contexts</vt:lpstr>
      <vt:lpstr>Stack Manipulating Bytecode Routine</vt:lpstr>
      <vt:lpstr>Stack Manipulating Bytecode Routine</vt:lpstr>
      <vt:lpstr>Message Sending Bytecode Routine</vt:lpstr>
      <vt:lpstr>Message Sending Bytecode Routine</vt:lpstr>
      <vt:lpstr>Primitives</vt:lpstr>
      <vt:lpstr>Roadmap</vt:lpstr>
      <vt:lpstr>Automatic Memory Management</vt:lpstr>
      <vt:lpstr>Main Approaches</vt:lpstr>
      <vt:lpstr>Reference Counting GC</vt:lpstr>
      <vt:lpstr>Reference Counting GC</vt:lpstr>
      <vt:lpstr>Mark and Sweep GC</vt:lpstr>
      <vt:lpstr>Mark and Sweep GC</vt:lpstr>
      <vt:lpstr>Generational Collectors</vt:lpstr>
      <vt:lpstr>Generational Collectors: Remembered Set</vt:lpstr>
      <vt:lpstr>Compacting Collectors</vt:lpstr>
      <vt:lpstr>The Pharo GC</vt:lpstr>
      <vt:lpstr>When Does the GC Run?</vt:lpstr>
      <vt:lpstr>VM Memory Statistics</vt:lpstr>
      <vt:lpstr>Memory System API</vt:lpstr>
      <vt:lpstr>Finding Memory Leaks</vt:lpstr>
      <vt:lpstr>Roadmap</vt:lpstr>
      <vt:lpstr>Threading System</vt:lpstr>
      <vt:lpstr>Pharo: Green Threads</vt:lpstr>
      <vt:lpstr>Representing Processes and Run Queues</vt:lpstr>
      <vt:lpstr>Context Switching</vt:lpstr>
      <vt:lpstr>Process Scheduler</vt:lpstr>
      <vt:lpstr>Example: Semaphores and Scheduling</vt:lpstr>
      <vt:lpstr>Roadmap</vt:lpstr>
      <vt:lpstr>Many Optimizations...</vt:lpstr>
      <vt:lpstr>Optimization: JIT (not in Pharo)</vt:lpstr>
      <vt:lpstr>References</vt:lpstr>
      <vt:lpstr>What you should know!</vt:lpstr>
      <vt:lpstr>Can you answer these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199</cp:revision>
  <cp:lastPrinted>2005-04-07T14:31:46Z</cp:lastPrinted>
  <dcterms:created xsi:type="dcterms:W3CDTF">2011-05-06T08:14:43Z</dcterms:created>
  <dcterms:modified xsi:type="dcterms:W3CDTF">2011-05-06T10:06:04Z</dcterms:modified>
</cp:coreProperties>
</file>