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notesSlides/notesSlide9.xml" ContentType="application/vnd.openxmlformats-officedocument.presentationml.notes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57.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slides/slide50.xml" ContentType="application/vnd.openxmlformats-officedocument.presentationml.slide+xml"/>
  <Override PartName="/ppt/slides/slide8.xml" ContentType="application/vnd.openxmlformats-officedocument.presentationml.slide+xml"/>
  <Override PartName="/ppt/notesSlides/notesSlide26.xml" ContentType="application/vnd.openxmlformats-officedocument.presentationml.notes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s/slide56.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2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50" r:id="rId1"/>
  </p:sldMasterIdLst>
  <p:notesMasterIdLst>
    <p:notesMasterId r:id="rId63"/>
  </p:notesMasterIdLst>
  <p:handoutMasterIdLst>
    <p:handoutMasterId r:id="rId64"/>
  </p:handoutMasterIdLst>
  <p:sldIdLst>
    <p:sldId id="316" r:id="rId2"/>
    <p:sldId id="317" r:id="rId3"/>
    <p:sldId id="325" r:id="rId4"/>
    <p:sldId id="326" r:id="rId5"/>
    <p:sldId id="327" r:id="rId6"/>
    <p:sldId id="330" r:id="rId7"/>
    <p:sldId id="331" r:id="rId8"/>
    <p:sldId id="332" r:id="rId9"/>
    <p:sldId id="333" r:id="rId10"/>
    <p:sldId id="335" r:id="rId11"/>
    <p:sldId id="336" r:id="rId12"/>
    <p:sldId id="340" r:id="rId13"/>
    <p:sldId id="339" r:id="rId14"/>
    <p:sldId id="337" r:id="rId15"/>
    <p:sldId id="338" r:id="rId16"/>
    <p:sldId id="342" r:id="rId17"/>
    <p:sldId id="344" r:id="rId18"/>
    <p:sldId id="343" r:id="rId19"/>
    <p:sldId id="384" r:id="rId20"/>
    <p:sldId id="345" r:id="rId21"/>
    <p:sldId id="341" r:id="rId22"/>
    <p:sldId id="351" r:id="rId23"/>
    <p:sldId id="352" r:id="rId24"/>
    <p:sldId id="349" r:id="rId25"/>
    <p:sldId id="350" r:id="rId26"/>
    <p:sldId id="353" r:id="rId27"/>
    <p:sldId id="354" r:id="rId28"/>
    <p:sldId id="356" r:id="rId29"/>
    <p:sldId id="355" r:id="rId30"/>
    <p:sldId id="357" r:id="rId31"/>
    <p:sldId id="348" r:id="rId32"/>
    <p:sldId id="380" r:id="rId33"/>
    <p:sldId id="328" r:id="rId34"/>
    <p:sldId id="361" r:id="rId35"/>
    <p:sldId id="366" r:id="rId36"/>
    <p:sldId id="367" r:id="rId37"/>
    <p:sldId id="362" r:id="rId38"/>
    <p:sldId id="364" r:id="rId39"/>
    <p:sldId id="359" r:id="rId40"/>
    <p:sldId id="368" r:id="rId41"/>
    <p:sldId id="369" r:id="rId42"/>
    <p:sldId id="387" r:id="rId43"/>
    <p:sldId id="388" r:id="rId44"/>
    <p:sldId id="389" r:id="rId45"/>
    <p:sldId id="390" r:id="rId46"/>
    <p:sldId id="346" r:id="rId47"/>
    <p:sldId id="370" r:id="rId48"/>
    <p:sldId id="375" r:id="rId49"/>
    <p:sldId id="371" r:id="rId50"/>
    <p:sldId id="378" r:id="rId51"/>
    <p:sldId id="379" r:id="rId52"/>
    <p:sldId id="373" r:id="rId53"/>
    <p:sldId id="374" r:id="rId54"/>
    <p:sldId id="377" r:id="rId55"/>
    <p:sldId id="347" r:id="rId56"/>
    <p:sldId id="381" r:id="rId57"/>
    <p:sldId id="382" r:id="rId58"/>
    <p:sldId id="383" r:id="rId59"/>
    <p:sldId id="385" r:id="rId60"/>
    <p:sldId id="386" r:id="rId61"/>
    <p:sldId id="391" r:id="rId6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Helvetica" charset="0"/>
        <a:ea typeface="+mn-ea"/>
        <a:cs typeface="+mn-cs"/>
      </a:defRPr>
    </a:lvl1pPr>
    <a:lvl2pPr marL="457200" algn="l" rtl="0" eaLnBrk="0" fontAlgn="base" hangingPunct="0">
      <a:spcBef>
        <a:spcPct val="0"/>
      </a:spcBef>
      <a:spcAft>
        <a:spcPct val="0"/>
      </a:spcAft>
      <a:defRPr sz="2400" kern="1200">
        <a:solidFill>
          <a:schemeClr val="tx1"/>
        </a:solidFill>
        <a:latin typeface="Helvetica" charset="0"/>
        <a:ea typeface="+mn-ea"/>
        <a:cs typeface="+mn-cs"/>
      </a:defRPr>
    </a:lvl2pPr>
    <a:lvl3pPr marL="914400" algn="l" rtl="0" eaLnBrk="0" fontAlgn="base" hangingPunct="0">
      <a:spcBef>
        <a:spcPct val="0"/>
      </a:spcBef>
      <a:spcAft>
        <a:spcPct val="0"/>
      </a:spcAft>
      <a:defRPr sz="2400" kern="1200">
        <a:solidFill>
          <a:schemeClr val="tx1"/>
        </a:solidFill>
        <a:latin typeface="Helvetica" charset="0"/>
        <a:ea typeface="+mn-ea"/>
        <a:cs typeface="+mn-cs"/>
      </a:defRPr>
    </a:lvl3pPr>
    <a:lvl4pPr marL="1371600" algn="l" rtl="0" eaLnBrk="0" fontAlgn="base" hangingPunct="0">
      <a:spcBef>
        <a:spcPct val="0"/>
      </a:spcBef>
      <a:spcAft>
        <a:spcPct val="0"/>
      </a:spcAft>
      <a:defRPr sz="2400" kern="1200">
        <a:solidFill>
          <a:schemeClr val="tx1"/>
        </a:solidFill>
        <a:latin typeface="Helvetica" charset="0"/>
        <a:ea typeface="+mn-ea"/>
        <a:cs typeface="+mn-cs"/>
      </a:defRPr>
    </a:lvl4pPr>
    <a:lvl5pPr marL="1828800" algn="l" rtl="0" eaLnBrk="0" fontAlgn="base" hangingPunct="0">
      <a:spcBef>
        <a:spcPct val="0"/>
      </a:spcBef>
      <a:spcAft>
        <a:spcPct val="0"/>
      </a:spcAft>
      <a:defRPr sz="2400" kern="1200">
        <a:solidFill>
          <a:schemeClr val="tx1"/>
        </a:solidFill>
        <a:latin typeface="Helvetica" charset="0"/>
        <a:ea typeface="+mn-ea"/>
        <a:cs typeface="+mn-cs"/>
      </a:defRPr>
    </a:lvl5pPr>
    <a:lvl6pPr marL="2286000" algn="l" defTabSz="457200" rtl="0" eaLnBrk="1" latinLnBrk="0" hangingPunct="1">
      <a:defRPr sz="2400" kern="1200">
        <a:solidFill>
          <a:schemeClr val="tx1"/>
        </a:solidFill>
        <a:latin typeface="Helvetica" charset="0"/>
        <a:ea typeface="+mn-ea"/>
        <a:cs typeface="+mn-cs"/>
      </a:defRPr>
    </a:lvl6pPr>
    <a:lvl7pPr marL="2743200" algn="l" defTabSz="457200" rtl="0" eaLnBrk="1" latinLnBrk="0" hangingPunct="1">
      <a:defRPr sz="2400" kern="1200">
        <a:solidFill>
          <a:schemeClr val="tx1"/>
        </a:solidFill>
        <a:latin typeface="Helvetica" charset="0"/>
        <a:ea typeface="+mn-ea"/>
        <a:cs typeface="+mn-cs"/>
      </a:defRPr>
    </a:lvl7pPr>
    <a:lvl8pPr marL="3200400" algn="l" defTabSz="457200" rtl="0" eaLnBrk="1" latinLnBrk="0" hangingPunct="1">
      <a:defRPr sz="2400" kern="1200">
        <a:solidFill>
          <a:schemeClr val="tx1"/>
        </a:solidFill>
        <a:latin typeface="Helvetica" charset="0"/>
        <a:ea typeface="+mn-ea"/>
        <a:cs typeface="+mn-cs"/>
      </a:defRPr>
    </a:lvl8pPr>
    <a:lvl9pPr marL="3657600" algn="l" defTabSz="457200" rtl="0" eaLnBrk="1" latinLnBrk="0" hangingPunct="1">
      <a:defRPr sz="24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C1DEFA"/>
    <a:srgbClr val="A7A7A7"/>
    <a:srgbClr val="D3D3D3"/>
    <a:srgbClr val="7F0101"/>
    <a:srgbClr val="60BDC4"/>
    <a:srgbClr val="B4CFDC"/>
    <a:srgbClr val="C9D4DC"/>
    <a:srgbClr val="E1EBF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15620"/>
    <p:restoredTop sz="94660"/>
  </p:normalViewPr>
  <p:slideViewPr>
    <p:cSldViewPr>
      <p:cViewPr varScale="1">
        <p:scale>
          <a:sx n="143" d="100"/>
          <a:sy n="143" d="100"/>
        </p:scale>
        <p:origin x="-1352"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26A9C54B-7B9B-A141-A41C-10E3720850B7}"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pPr>
              <a:defRPr/>
            </a:pPr>
            <a:fld id="{A6A4B30A-E4DF-E949-973C-3348066F1A71}"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Times" pitchFamily="-65" charset="0"/>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2"/>
          <p:cNvSpPr>
            <a:spLocks noGrp="1" noRot="1" noChangeAspect="1" noChangeArrowheads="1"/>
          </p:cNvSpPr>
          <p:nvPr>
            <p:ph type="sldImg"/>
          </p:nvPr>
        </p:nvSpPr>
        <p:spPr>
          <a:solidFill>
            <a:srgbClr val="FFFFFF"/>
          </a:solidFill>
          <a:ln/>
        </p:spPr>
      </p:sp>
      <p:sp>
        <p:nvSpPr>
          <p:cNvPr id="112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Slide Image Placeholder 1"/>
          <p:cNvSpPr>
            <a:spLocks noGrp="1" noRot="1" noChangeAspect="1"/>
          </p:cNvSpPr>
          <p:nvPr>
            <p:ph type="sldImg"/>
          </p:nvPr>
        </p:nvSpPr>
        <p:spPr>
          <a:ln/>
        </p:spPr>
      </p:sp>
      <p:sp>
        <p:nvSpPr>
          <p:cNvPr id="44035" name="Notes Placeholder 2"/>
          <p:cNvSpPr>
            <a:spLocks noGrp="1"/>
          </p:cNvSpPr>
          <p:nvPr>
            <p:ph type="body" idx="1"/>
          </p:nvPr>
        </p:nvSpPr>
        <p:spPr>
          <a:noFill/>
          <a:ln/>
        </p:spPr>
        <p:txBody>
          <a:bodyPr/>
          <a:lstStyle/>
          <a:p>
            <a:r>
              <a:rPr lang="en-US" dirty="0" smtClean="0">
                <a:latin typeface="Times" charset="0"/>
                <a:ea typeface="ＭＳ Ｐゴシック" charset="-128"/>
                <a:cs typeface="ＭＳ Ｐゴシック" charset="-128"/>
              </a:rPr>
              <a:t>NB: TXL reverses the usual BNF convention and puts non-terminals in square brackets while interpreting everything else (except special chars) as terminals.</a:t>
            </a:r>
          </a:p>
          <a:p>
            <a:r>
              <a:rPr lang="en-US" dirty="0" smtClean="0">
                <a:latin typeface="Times" charset="0"/>
                <a:ea typeface="ＭＳ Ｐゴシック" charset="-128"/>
                <a:cs typeface="ＭＳ Ｐゴシック" charset="-128"/>
              </a:rPr>
              <a:t>The default lexical scanner can be modified, but is usually fine for first experiments.</a:t>
            </a:r>
          </a:p>
        </p:txBody>
      </p:sp>
      <p:sp>
        <p:nvSpPr>
          <p:cNvPr id="44036" name="Slide Number Placeholder 3"/>
          <p:cNvSpPr>
            <a:spLocks noGrp="1"/>
          </p:cNvSpPr>
          <p:nvPr>
            <p:ph type="sldNum" sz="quarter" idx="5"/>
          </p:nvPr>
        </p:nvSpPr>
        <p:spPr>
          <a:noFill/>
        </p:spPr>
        <p:txBody>
          <a:bodyPr/>
          <a:lstStyle/>
          <a:p>
            <a:fld id="{F45C2736-D25C-4B48-8E95-3724AD2DB2E2}" type="slidenum">
              <a:rPr lang="en-US" smtClean="0"/>
              <a:pPr/>
              <a:t>24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Slide Image Placeholder 1"/>
          <p:cNvSpPr>
            <a:spLocks noGrp="1" noRot="1" noChangeAspect="1"/>
          </p:cNvSpPr>
          <p:nvPr>
            <p:ph type="sldImg"/>
          </p:nvPr>
        </p:nvSpPr>
        <p:spPr>
          <a:ln/>
        </p:spPr>
      </p:sp>
      <p:sp>
        <p:nvSpPr>
          <p:cNvPr id="53251"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See also http://www.semdesigns.com/Products/DMS/DMSComparison.html for a comparison to other approaches</a:t>
            </a:r>
          </a:p>
        </p:txBody>
      </p:sp>
      <p:sp>
        <p:nvSpPr>
          <p:cNvPr id="53252" name="Slide Number Placeholder 3"/>
          <p:cNvSpPr>
            <a:spLocks noGrp="1"/>
          </p:cNvSpPr>
          <p:nvPr>
            <p:ph type="sldNum" sz="quarter" idx="5"/>
          </p:nvPr>
        </p:nvSpPr>
        <p:spPr>
          <a:noFill/>
        </p:spPr>
        <p:txBody>
          <a:bodyPr/>
          <a:lstStyle/>
          <a:p>
            <a:fld id="{89214603-B0F4-7648-B75A-E49ED10D3606}" type="slidenum">
              <a:rPr lang="en-US" smtClean="0"/>
              <a:pPr/>
              <a:t>32</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Slide Image Placeholder 1"/>
          <p:cNvSpPr>
            <a:spLocks noGrp="1" noRot="1" noChangeAspect="1"/>
          </p:cNvSpPr>
          <p:nvPr>
            <p:ph type="sldImg"/>
          </p:nvPr>
        </p:nvSpPr>
        <p:spPr>
          <a:ln/>
        </p:spPr>
      </p:sp>
      <p:sp>
        <p:nvSpPr>
          <p:cNvPr id="68611"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The first ` is for all meta-variables.</a:t>
            </a:r>
          </a:p>
        </p:txBody>
      </p:sp>
      <p:sp>
        <p:nvSpPr>
          <p:cNvPr id="68612" name="Slide Number Placeholder 3"/>
          <p:cNvSpPr>
            <a:spLocks noGrp="1"/>
          </p:cNvSpPr>
          <p:nvPr>
            <p:ph type="sldNum" sz="quarter" idx="5"/>
          </p:nvPr>
        </p:nvSpPr>
        <p:spPr>
          <a:noFill/>
        </p:spPr>
        <p:txBody>
          <a:bodyPr/>
          <a:lstStyle/>
          <a:p>
            <a:fld id="{5ABB9C3F-9113-A746-ADC9-5DD92CB781BA}" type="slidenum">
              <a:rPr lang="en-US" smtClean="0"/>
              <a:pPr/>
              <a:t>40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Rot="1" noChangeAspect="1" noChangeArrowheads="1"/>
          </p:cNvSpPr>
          <p:nvPr>
            <p:ph type="sldImg"/>
          </p:nvPr>
        </p:nvSpPr>
        <p:spPr>
          <a:solidFill>
            <a:srgbClr val="FFFFFF"/>
          </a:solidFill>
          <a:ln/>
        </p:spPr>
      </p:sp>
      <p:sp>
        <p:nvSpPr>
          <p:cNvPr id="7168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Rectangle 2"/>
          <p:cNvSpPr>
            <a:spLocks noGrp="1" noRot="1" noChangeAspect="1" noChangeArrowheads="1"/>
          </p:cNvSpPr>
          <p:nvPr>
            <p:ph type="sldImg"/>
          </p:nvPr>
        </p:nvSpPr>
        <p:spPr>
          <a:solidFill>
            <a:srgbClr val="FFFFFF"/>
          </a:solidFill>
          <a:ln/>
        </p:spPr>
      </p:sp>
      <p:sp>
        <p:nvSpPr>
          <p:cNvPr id="1331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Rot="1" noChangeAspect="1" noChangeArrowheads="1"/>
          </p:cNvSpPr>
          <p:nvPr>
            <p:ph type="sldImg"/>
          </p:nvPr>
        </p:nvSpPr>
        <p:spPr>
          <a:solidFill>
            <a:srgbClr val="FFFFFF"/>
          </a:solidFill>
          <a:ln/>
        </p:spPr>
      </p:sp>
      <p:sp>
        <p:nvSpPr>
          <p:cNvPr id="76803"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8" name="Slide Image Placeholder 1"/>
          <p:cNvSpPr>
            <a:spLocks noGrp="1" noRot="1" noChangeAspect="1"/>
          </p:cNvSpPr>
          <p:nvPr>
            <p:ph type="sldImg"/>
          </p:nvPr>
        </p:nvSpPr>
        <p:spPr>
          <a:ln/>
        </p:spPr>
      </p:sp>
      <p:sp>
        <p:nvSpPr>
          <p:cNvPr id="86019"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Dunno why List.sum() needs a body – it should just be an interface signature.</a:t>
            </a:r>
          </a:p>
        </p:txBody>
      </p:sp>
      <p:sp>
        <p:nvSpPr>
          <p:cNvPr id="86020" name="Slide Number Placeholder 3"/>
          <p:cNvSpPr>
            <a:spLocks noGrp="1"/>
          </p:cNvSpPr>
          <p:nvPr>
            <p:ph type="sldNum" sz="quarter" idx="5"/>
          </p:nvPr>
        </p:nvSpPr>
        <p:spPr>
          <a:noFill/>
        </p:spPr>
        <p:txBody>
          <a:bodyPr/>
          <a:lstStyle/>
          <a:p>
            <a:fld id="{8915F17D-AEBF-F84E-9B32-25CE67240139}" type="slidenum">
              <a:rPr lang="en-US" smtClean="0"/>
              <a:pPr/>
              <a:t>54</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Rectangle 2"/>
          <p:cNvSpPr>
            <a:spLocks noGrp="1" noRot="1" noChangeAspect="1" noChangeArrowheads="1"/>
          </p:cNvSpPr>
          <p:nvPr>
            <p:ph type="sldImg"/>
          </p:nvPr>
        </p:nvSpPr>
        <p:spPr>
          <a:solidFill>
            <a:srgbClr val="FFFFFF"/>
          </a:solidFill>
          <a:ln/>
        </p:spPr>
      </p:sp>
      <p:sp>
        <p:nvSpPr>
          <p:cNvPr id="8806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4" name="Slide Image Placeholder 1"/>
          <p:cNvSpPr>
            <a:spLocks noGrp="1" noRot="1" noChangeAspect="1"/>
          </p:cNvSpPr>
          <p:nvPr>
            <p:ph type="sldImg"/>
          </p:nvPr>
        </p:nvSpPr>
        <p:spPr>
          <a:ln/>
        </p:spPr>
      </p:sp>
      <p:sp>
        <p:nvSpPr>
          <p:cNvPr id="90115"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Source code artifacts are transformed and decorated with run-time information</a:t>
            </a:r>
          </a:p>
        </p:txBody>
      </p:sp>
      <p:sp>
        <p:nvSpPr>
          <p:cNvPr id="90116" name="Slide Number Placeholder 3"/>
          <p:cNvSpPr>
            <a:spLocks noGrp="1"/>
          </p:cNvSpPr>
          <p:nvPr>
            <p:ph type="sldNum" sz="quarter" idx="5"/>
          </p:nvPr>
        </p:nvSpPr>
        <p:spPr>
          <a:noFill/>
        </p:spPr>
        <p:txBody>
          <a:bodyPr/>
          <a:lstStyle/>
          <a:p>
            <a:fld id="{1450E6E1-CA71-FE48-827B-8E6FE0C930D9}" type="slidenum">
              <a:rPr lang="en-US" smtClean="0"/>
              <a:pPr/>
              <a:t>56</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Rot="1" noChangeAspect="1" noChangeArrowheads="1"/>
          </p:cNvSpPr>
          <p:nvPr>
            <p:ph type="sldImg"/>
          </p:nvPr>
        </p:nvSpPr>
        <p:spPr>
          <a:solidFill>
            <a:srgbClr val="FFFFFF"/>
          </a:solidFill>
          <a:ln/>
        </p:spPr>
      </p:sp>
      <p:sp>
        <p:nvSpPr>
          <p:cNvPr id="9421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8" name="Rectangle 2"/>
          <p:cNvSpPr>
            <a:spLocks noGrp="1" noRot="1" noChangeAspect="1" noChangeArrowheads="1"/>
          </p:cNvSpPr>
          <p:nvPr>
            <p:ph type="sldImg"/>
          </p:nvPr>
        </p:nvSpPr>
        <p:spPr>
          <a:solidFill>
            <a:srgbClr val="FFFFFF"/>
          </a:solidFill>
          <a:ln/>
        </p:spPr>
      </p:sp>
      <p:sp>
        <p:nvSpPr>
          <p:cNvPr id="9625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233A60A-F203-6B43-BCE5-88B23AA7865F}" type="slidenum">
              <a:rPr lang="en-US">
                <a:ea typeface="ＭＳ Ｐゴシック" charset="-128"/>
                <a:cs typeface="ＭＳ Ｐゴシック" charset="-128"/>
              </a:rPr>
              <a:pPr/>
              <a:t>61</a:t>
            </a:fld>
            <a:endParaRPr lang="en-US">
              <a:ea typeface="ＭＳ Ｐゴシック" charset="-128"/>
              <a:cs typeface="ＭＳ Ｐゴシック" charset="-128"/>
            </a:endParaRPr>
          </a:p>
        </p:txBody>
      </p:sp>
      <p:sp>
        <p:nvSpPr>
          <p:cNvPr id="98307" name="Rectangle 2"/>
          <p:cNvSpPr>
            <a:spLocks noGrp="1" noRot="1" noChangeAspect="1" noChangeArrowheads="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Rot="1" noChangeAspect="1" noChangeArrowheads="1"/>
          </p:cNvSpPr>
          <p:nvPr>
            <p:ph type="sldImg"/>
          </p:nvPr>
        </p:nvSpPr>
        <p:spPr>
          <a:solidFill>
            <a:srgbClr val="FFFFFF"/>
          </a:solidFill>
          <a:ln/>
        </p:spPr>
      </p:sp>
      <p:sp>
        <p:nvSpPr>
          <p:cNvPr id="1638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a:ln/>
        </p:spPr>
      </p:sp>
      <p:sp>
        <p:nvSpPr>
          <p:cNvPr id="19459"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Refinement — transform high-level spec down to an implementation that fulfils requirements</a:t>
            </a:r>
          </a:p>
          <a:p>
            <a:r>
              <a:rPr lang="en-US" smtClean="0">
                <a:latin typeface="Times" charset="0"/>
                <a:ea typeface="ＭＳ Ｐゴシック" charset="-128"/>
                <a:cs typeface="ＭＳ Ｐゴシック" charset="-128"/>
              </a:rPr>
              <a:t>Renovation — reengineering</a:t>
            </a:r>
          </a:p>
        </p:txBody>
      </p:sp>
      <p:sp>
        <p:nvSpPr>
          <p:cNvPr id="19460" name="Slide Number Placeholder 3"/>
          <p:cNvSpPr>
            <a:spLocks noGrp="1"/>
          </p:cNvSpPr>
          <p:nvPr>
            <p:ph type="sldNum" sz="quarter" idx="5"/>
          </p:nvPr>
        </p:nvSpPr>
        <p:spPr>
          <a:noFill/>
        </p:spPr>
        <p:txBody>
          <a:bodyPr/>
          <a:lstStyle/>
          <a:p>
            <a:fld id="{6A8233EF-E40F-B14E-BF37-B52DC541010F}" type="slidenum">
              <a:rPr lang="en-US" smtClean="0"/>
              <a:pPr/>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a:ln/>
        </p:spPr>
      </p:sp>
      <p:sp>
        <p:nvSpPr>
          <p:cNvPr id="25603"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This general scheme applies to Stratego, TXL and various other systems.</a:t>
            </a:r>
          </a:p>
          <a:p>
            <a:r>
              <a:rPr lang="en-US" smtClean="0">
                <a:latin typeface="Times" charset="0"/>
                <a:ea typeface="ＭＳ Ｐゴシック" charset="-128"/>
                <a:cs typeface="ＭＳ Ｐゴシック" charset="-128"/>
              </a:rPr>
              <a:t>Transformation systems and languages may support or automate different parts of this pipeline.</a:t>
            </a:r>
          </a:p>
          <a:p>
            <a:r>
              <a:rPr lang="en-US" smtClean="0">
                <a:latin typeface="Times" charset="0"/>
                <a:ea typeface="ＭＳ Ｐゴシック" charset="-128"/>
                <a:cs typeface="ＭＳ Ｐゴシック" charset="-128"/>
              </a:rPr>
              <a:t>If the source language is fixed, then a fixed parser and pretty-printer may be used.</a:t>
            </a:r>
          </a:p>
          <a:p>
            <a:r>
              <a:rPr lang="en-US" smtClean="0">
                <a:latin typeface="Times" charset="0"/>
                <a:ea typeface="ＭＳ Ｐゴシック" charset="-128"/>
                <a:cs typeface="ＭＳ Ｐゴシック" charset="-128"/>
              </a:rPr>
              <a:t>If the source and target languages are arbitrary, then there should be support to specify grammars</a:t>
            </a:r>
          </a:p>
          <a:p>
            <a:r>
              <a:rPr lang="en-US" smtClean="0">
                <a:latin typeface="Times" charset="0"/>
                <a:ea typeface="ＭＳ Ｐゴシック" charset="-128"/>
                <a:cs typeface="ＭＳ Ｐゴシック" charset="-128"/>
              </a:rPr>
              <a:t>and automatically generate parsers and pretty-printers.</a:t>
            </a:r>
          </a:p>
          <a:p>
            <a:endParaRPr lang="en-US" smtClean="0">
              <a:latin typeface="Times" charset="0"/>
              <a:ea typeface="ＭＳ Ｐゴシック" charset="-128"/>
              <a:cs typeface="ＭＳ Ｐゴシック" charset="-128"/>
            </a:endParaRPr>
          </a:p>
        </p:txBody>
      </p:sp>
      <p:sp>
        <p:nvSpPr>
          <p:cNvPr id="25604" name="Slide Number Placeholder 3"/>
          <p:cNvSpPr>
            <a:spLocks noGrp="1"/>
          </p:cNvSpPr>
          <p:nvPr>
            <p:ph type="sldNum" sz="quarter" idx="5"/>
          </p:nvPr>
        </p:nvSpPr>
        <p:spPr>
          <a:noFill/>
        </p:spPr>
        <p:txBody>
          <a:bodyPr/>
          <a:lstStyle/>
          <a:p>
            <a:fld id="{CD2538A6-12E5-EB4B-A523-035659210A07}" type="slidenum">
              <a:rPr lang="en-US" smtClean="0"/>
              <a:pPr/>
              <a:t>11</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Rot="1" noChangeAspect="1" noChangeArrowheads="1"/>
          </p:cNvSpPr>
          <p:nvPr>
            <p:ph type="sldImg"/>
          </p:nvPr>
        </p:nvSpPr>
        <p:spPr>
          <a:solidFill>
            <a:srgbClr val="FFFFFF"/>
          </a:solidFill>
          <a:ln/>
        </p:spPr>
      </p:sp>
      <p:sp>
        <p:nvSpPr>
          <p:cNvPr id="2765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Image Placeholder 1"/>
          <p:cNvSpPr>
            <a:spLocks noGrp="1" noRot="1" noChangeAspect="1"/>
          </p:cNvSpPr>
          <p:nvPr>
            <p:ph type="sldImg"/>
          </p:nvPr>
        </p:nvSpPr>
        <p:spPr>
          <a:ln/>
        </p:spPr>
      </p:sp>
      <p:sp>
        <p:nvSpPr>
          <p:cNvPr id="30723"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Parser and basic pretty-printer 100% generated.</a:t>
            </a:r>
          </a:p>
          <a:p>
            <a:r>
              <a:rPr lang="en-US" smtClean="0">
                <a:latin typeface="Times" charset="0"/>
                <a:ea typeface="ＭＳ Ｐゴシック" charset="-128"/>
                <a:cs typeface="ＭＳ Ｐゴシック" charset="-128"/>
              </a:rPr>
              <a:t>Language specific support for transformations generated.</a:t>
            </a:r>
          </a:p>
        </p:txBody>
      </p:sp>
      <p:sp>
        <p:nvSpPr>
          <p:cNvPr id="30724" name="Slide Number Placeholder 3"/>
          <p:cNvSpPr>
            <a:spLocks noGrp="1"/>
          </p:cNvSpPr>
          <p:nvPr>
            <p:ph type="sldNum" sz="quarter" idx="5"/>
          </p:nvPr>
        </p:nvSpPr>
        <p:spPr>
          <a:noFill/>
        </p:spPr>
        <p:txBody>
          <a:bodyPr/>
          <a:lstStyle/>
          <a:p>
            <a:fld id="{D9529BB1-ACB6-E946-B217-94578BA1D141}" type="slidenum">
              <a:rPr lang="en-US" smtClean="0"/>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Slide Image Placeholder 1"/>
          <p:cNvSpPr>
            <a:spLocks noGrp="1" noRot="1" noChangeAspect="1"/>
          </p:cNvSpPr>
          <p:nvPr>
            <p:ph type="sldImg"/>
          </p:nvPr>
        </p:nvSpPr>
        <p:spPr>
          <a:ln/>
        </p:spPr>
      </p:sp>
      <p:sp>
        <p:nvSpPr>
          <p:cNvPr id="32771" name="Notes Placeholder 2"/>
          <p:cNvSpPr>
            <a:spLocks noGrp="1"/>
          </p:cNvSpPr>
          <p:nvPr>
            <p:ph type="body" idx="1"/>
          </p:nvPr>
        </p:nvSpPr>
        <p:spPr>
          <a:noFill/>
          <a:ln/>
        </p:spPr>
        <p:txBody>
          <a:bodyPr/>
          <a:lstStyle/>
          <a:p>
            <a:r>
              <a:rPr lang="en-US" smtClean="0">
                <a:latin typeface="Times" charset="0"/>
                <a:ea typeface="ＭＳ Ｐゴシック" charset="-128"/>
                <a:cs typeface="ＭＳ Ｐゴシック" charset="-128"/>
              </a:rPr>
              <a:t>See the Makefile for the steps needed to run this.</a:t>
            </a:r>
          </a:p>
          <a:p>
            <a:r>
              <a:rPr lang="en-US" smtClean="0">
                <a:latin typeface="Times" charset="0"/>
                <a:ea typeface="ＭＳ Ｐゴシック" charset="-128"/>
                <a:cs typeface="ＭＳ Ｐゴシック" charset="-128"/>
              </a:rPr>
              <a:t>GLR parsing essential does a parallel, breadth-first LR parse to handle ambiguity.</a:t>
            </a:r>
          </a:p>
          <a:p>
            <a:r>
              <a:rPr lang="en-US" smtClean="0">
                <a:latin typeface="Times" charset="0"/>
                <a:ea typeface="ＭＳ Ｐゴシック" charset="-128"/>
                <a:cs typeface="ＭＳ Ｐゴシック" charset="-128"/>
              </a:rPr>
              <a:t>http://en.wikipedia.org/wiki/GLR_parser</a:t>
            </a:r>
          </a:p>
        </p:txBody>
      </p:sp>
      <p:sp>
        <p:nvSpPr>
          <p:cNvPr id="32772" name="Slide Number Placeholder 3"/>
          <p:cNvSpPr>
            <a:spLocks noGrp="1"/>
          </p:cNvSpPr>
          <p:nvPr>
            <p:ph type="sldNum" sz="quarter" idx="5"/>
          </p:nvPr>
        </p:nvSpPr>
        <p:spPr>
          <a:noFill/>
        </p:spPr>
        <p:txBody>
          <a:bodyPr/>
          <a:lstStyle/>
          <a:p>
            <a:fld id="{0FF0ED02-7BD1-064C-BDD8-59DC65421326}" type="slidenum">
              <a:rPr lang="en-US" smtClean="0"/>
              <a:pPr/>
              <a:t>15</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07950"/>
            <a:ext cx="7305675" cy="6640513"/>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p>
        </p:txBody>
      </p:sp>
      <p:sp>
        <p:nvSpPr>
          <p:cNvPr id="5" name="Rectangle 11"/>
          <p:cNvSpPr>
            <a:spLocks noChangeArrowheads="1"/>
          </p:cNvSpPr>
          <p:nvPr userDrawn="1"/>
        </p:nvSpPr>
        <p:spPr bwMode="auto">
          <a:xfrm>
            <a:off x="0" y="1447800"/>
            <a:ext cx="7315200" cy="5029200"/>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charset="0"/>
            </a:endParaRPr>
          </a:p>
        </p:txBody>
      </p:sp>
      <p:sp>
        <p:nvSpPr>
          <p:cNvPr id="6" name="Rectangle 2"/>
          <p:cNvSpPr>
            <a:spLocks noChangeArrowheads="1"/>
          </p:cNvSpPr>
          <p:nvPr/>
        </p:nvSpPr>
        <p:spPr bwMode="auto">
          <a:xfrm>
            <a:off x="7305675" y="1447800"/>
            <a:ext cx="1835150" cy="5029200"/>
          </a:xfrm>
          <a:prstGeom prst="rect">
            <a:avLst/>
          </a:prstGeom>
          <a:solidFill>
            <a:srgbClr val="B3CCE6"/>
          </a:solidFill>
          <a:ln w="9525">
            <a:noFill/>
            <a:miter lim="800000"/>
            <a:headEnd/>
            <a:tailEnd/>
          </a:ln>
          <a:effectLst/>
        </p:spPr>
        <p:txBody>
          <a:bodyPr wrap="none" anchor="ctr">
            <a:prstTxWarp prst="textNoShape">
              <a:avLst/>
            </a:prstTxWarp>
          </a:bodyPr>
          <a:lstStyle/>
          <a:p>
            <a:pPr algn="ctr">
              <a:defRPr/>
            </a:pPr>
            <a:endParaRPr lang="de-DE">
              <a:solidFill>
                <a:srgbClr val="BED3EA"/>
              </a:solidFill>
              <a:latin typeface="Times" charset="0"/>
            </a:endParaRPr>
          </a:p>
        </p:txBody>
      </p:sp>
      <p:pic>
        <p:nvPicPr>
          <p:cNvPr id="7" name="Picture 10"/>
          <p:cNvPicPr>
            <a:picLocks noChangeAspect="1" noChangeArrowheads="1"/>
          </p:cNvPicPr>
          <p:nvPr/>
        </p:nvPicPr>
        <p:blipFill>
          <a:blip r:embed="rId2"/>
          <a:srcRect/>
          <a:stretch>
            <a:fillRect/>
          </a:stretch>
        </p:blipFill>
        <p:spPr bwMode="auto">
          <a:xfrm>
            <a:off x="7737475" y="107950"/>
            <a:ext cx="1306513" cy="1006475"/>
          </a:xfrm>
          <a:prstGeom prst="rect">
            <a:avLst/>
          </a:prstGeom>
          <a:noFill/>
          <a:ln w="9525">
            <a:noFill/>
            <a:miter lim="800000"/>
            <a:headEnd/>
            <a:tailEnd/>
          </a:ln>
        </p:spPr>
      </p:pic>
      <p:sp>
        <p:nvSpPr>
          <p:cNvPr id="218117" name="Rectangle 5"/>
          <p:cNvSpPr>
            <a:spLocks noGrp="1" noChangeArrowheads="1"/>
          </p:cNvSpPr>
          <p:nvPr>
            <p:ph type="ctrTitle"/>
          </p:nvPr>
        </p:nvSpPr>
        <p:spPr>
          <a:xfrm>
            <a:off x="539750" y="1654175"/>
            <a:ext cx="6621463" cy="1143000"/>
          </a:xfrm>
        </p:spPr>
        <p:txBody>
          <a:bodyPr/>
          <a:lstStyle>
            <a:lvl1pPr>
              <a:defRPr>
                <a:solidFill>
                  <a:srgbClr val="550F85"/>
                </a:solidFill>
              </a:defRPr>
            </a:lvl1pPr>
          </a:lstStyle>
          <a:p>
            <a:r>
              <a:rPr lang="de-CH"/>
              <a:t>Click to edit Master title style</a:t>
            </a:r>
          </a:p>
        </p:txBody>
      </p:sp>
      <p:sp>
        <p:nvSpPr>
          <p:cNvPr id="218118" name="Rectangle 6"/>
          <p:cNvSpPr>
            <a:spLocks noGrp="1" noChangeArrowheads="1"/>
          </p:cNvSpPr>
          <p:nvPr>
            <p:ph type="subTitle" idx="1"/>
          </p:nvPr>
        </p:nvSpPr>
        <p:spPr>
          <a:xfrm>
            <a:off x="539750" y="3022600"/>
            <a:ext cx="6621463" cy="1752600"/>
          </a:xfrm>
        </p:spPr>
        <p:txBody>
          <a:bodyPr anchor="t"/>
          <a:lstStyle>
            <a:lvl1pPr marL="0" indent="0">
              <a:buFontTx/>
              <a:buNone/>
              <a:defRPr/>
            </a:lvl1pPr>
          </a:lstStyle>
          <a:p>
            <a:r>
              <a:rPr lang="de-CH" dirty="0" err="1"/>
              <a:t>Click</a:t>
            </a:r>
            <a:r>
              <a:rPr lang="de-CH" dirty="0"/>
              <a:t> to </a:t>
            </a:r>
            <a:r>
              <a:rPr lang="de-CH" dirty="0" err="1"/>
              <a:t>edit</a:t>
            </a:r>
            <a:r>
              <a:rPr lang="de-CH" dirty="0"/>
              <a:t> Master </a:t>
            </a:r>
            <a:r>
              <a:rPr lang="de-CH" dirty="0" err="1"/>
              <a:t>subtitle</a:t>
            </a:r>
            <a:r>
              <a:rPr lang="de-CH" dirty="0"/>
              <a:t> style</a:t>
            </a:r>
          </a:p>
        </p:txBody>
      </p:sp>
      <p:sp>
        <p:nvSpPr>
          <p:cNvPr id="8" name="Rectangle 7"/>
          <p:cNvSpPr>
            <a:spLocks noGrp="1" noChangeArrowheads="1"/>
          </p:cNvSpPr>
          <p:nvPr>
            <p:ph type="ftr" sz="quarter" idx="10"/>
          </p:nvPr>
        </p:nvSpPr>
        <p:spPr>
          <a:xfrm>
            <a:off x="107950" y="179388"/>
            <a:ext cx="4464050" cy="252412"/>
          </a:xfrm>
        </p:spPr>
        <p:txBody>
          <a:bodyPr wrap="square"/>
          <a:lstStyle>
            <a:lvl1pPr>
              <a:defRPr>
                <a:solidFill>
                  <a:schemeClr val="tx1"/>
                </a:solidFill>
              </a:defRPr>
            </a:lvl1pPr>
          </a:lstStyle>
          <a:p>
            <a:pPr>
              <a:defRPr/>
            </a:pPr>
            <a:r>
              <a:rPr lang="en-US" smtClean="0"/>
              <a:t>Program Transformation</a:t>
            </a:r>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5" name="Rectangle 7"/>
          <p:cNvSpPr>
            <a:spLocks noGrp="1" noChangeArrowheads="1"/>
          </p:cNvSpPr>
          <p:nvPr>
            <p:ph type="ftr" sz="quarter" idx="11"/>
          </p:nvPr>
        </p:nvSpPr>
        <p:spPr>
          <a:ln/>
        </p:spPr>
        <p:txBody>
          <a:bodyPr/>
          <a:lstStyle>
            <a:lvl1pPr>
              <a:defRPr/>
            </a:lvl1pPr>
          </a:lstStyle>
          <a:p>
            <a:pPr>
              <a:defRPr/>
            </a:pPr>
            <a:r>
              <a:rPr lang="en-US" smtClean="0"/>
              <a:t>Program Transformation</a:t>
            </a:r>
            <a:endParaRPr lang="de-CH"/>
          </a:p>
        </p:txBody>
      </p:sp>
      <p:sp>
        <p:nvSpPr>
          <p:cNvPr id="6" name="Rectangle 8"/>
          <p:cNvSpPr>
            <a:spLocks noGrp="1" noChangeArrowheads="1"/>
          </p:cNvSpPr>
          <p:nvPr>
            <p:ph type="sldNum" sz="quarter" idx="12"/>
          </p:nvPr>
        </p:nvSpPr>
        <p:spPr>
          <a:ln/>
        </p:spPr>
        <p:txBody>
          <a:bodyPr/>
          <a:lstStyle>
            <a:lvl1pPr>
              <a:defRPr/>
            </a:lvl1pPr>
          </a:lstStyle>
          <a:p>
            <a:pPr>
              <a:defRPr/>
            </a:pPr>
            <a:fld id="{A887AA62-6832-144B-B2CD-8EEDD22CACA8}"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4" name="Rectangle 7"/>
          <p:cNvSpPr>
            <a:spLocks noGrp="1" noChangeArrowheads="1"/>
          </p:cNvSpPr>
          <p:nvPr>
            <p:ph type="ftr" sz="quarter" idx="11"/>
          </p:nvPr>
        </p:nvSpPr>
        <p:spPr>
          <a:ln/>
        </p:spPr>
        <p:txBody>
          <a:bodyPr/>
          <a:lstStyle>
            <a:lvl1pPr>
              <a:defRPr/>
            </a:lvl1pPr>
          </a:lstStyle>
          <a:p>
            <a:pPr>
              <a:defRPr/>
            </a:pPr>
            <a:r>
              <a:rPr lang="en-US" smtClean="0"/>
              <a:t>Program Transformation</a:t>
            </a:r>
            <a:endParaRPr lang="de-CH"/>
          </a:p>
        </p:txBody>
      </p:sp>
      <p:sp>
        <p:nvSpPr>
          <p:cNvPr id="5" name="Rectangle 8"/>
          <p:cNvSpPr>
            <a:spLocks noGrp="1" noChangeArrowheads="1"/>
          </p:cNvSpPr>
          <p:nvPr>
            <p:ph type="sldNum" sz="quarter" idx="12"/>
          </p:nvPr>
        </p:nvSpPr>
        <p:spPr>
          <a:ln/>
        </p:spPr>
        <p:txBody>
          <a:bodyPr/>
          <a:lstStyle>
            <a:lvl1pPr>
              <a:defRPr/>
            </a:lvl1pPr>
          </a:lstStyle>
          <a:p>
            <a:pPr>
              <a:defRPr/>
            </a:pPr>
            <a:fld id="{84777B9B-74FF-524F-B0F0-5016EA599AB3}"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9750"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1375" y="1654175"/>
            <a:ext cx="395922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6" name="Rectangle 7"/>
          <p:cNvSpPr>
            <a:spLocks noGrp="1" noChangeArrowheads="1"/>
          </p:cNvSpPr>
          <p:nvPr>
            <p:ph type="ftr" sz="quarter" idx="11"/>
          </p:nvPr>
        </p:nvSpPr>
        <p:spPr>
          <a:ln/>
        </p:spPr>
        <p:txBody>
          <a:bodyPr/>
          <a:lstStyle>
            <a:lvl1pPr>
              <a:defRPr/>
            </a:lvl1pPr>
          </a:lstStyle>
          <a:p>
            <a:pPr>
              <a:defRPr/>
            </a:pPr>
            <a:r>
              <a:rPr lang="en-US" smtClean="0"/>
              <a:t>Program Transformation</a:t>
            </a:r>
            <a:endParaRPr lang="de-CH"/>
          </a:p>
        </p:txBody>
      </p:sp>
      <p:sp>
        <p:nvSpPr>
          <p:cNvPr id="7" name="Rectangle 8"/>
          <p:cNvSpPr>
            <a:spLocks noGrp="1" noChangeArrowheads="1"/>
          </p:cNvSpPr>
          <p:nvPr>
            <p:ph type="sldNum" sz="quarter" idx="12"/>
          </p:nvPr>
        </p:nvSpPr>
        <p:spPr>
          <a:ln/>
        </p:spPr>
        <p:txBody>
          <a:bodyPr/>
          <a:lstStyle>
            <a:lvl1pPr>
              <a:defRPr/>
            </a:lvl1pPr>
          </a:lstStyle>
          <a:p>
            <a:pPr>
              <a:defRPr/>
            </a:pPr>
            <a:fld id="{AFC2AC34-9B7A-AA49-80A9-1849C591865B}"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r>
              <a:rPr lang="en-US" smtClean="0"/>
              <a:t>© Oscar Nierstrasz</a:t>
            </a:r>
            <a:endParaRPr lang="de-CH"/>
          </a:p>
        </p:txBody>
      </p:sp>
      <p:sp>
        <p:nvSpPr>
          <p:cNvPr id="3" name="Rectangle 7"/>
          <p:cNvSpPr>
            <a:spLocks noGrp="1" noChangeArrowheads="1"/>
          </p:cNvSpPr>
          <p:nvPr>
            <p:ph type="ftr" sz="quarter" idx="11"/>
          </p:nvPr>
        </p:nvSpPr>
        <p:spPr>
          <a:ln/>
        </p:spPr>
        <p:txBody>
          <a:bodyPr/>
          <a:lstStyle>
            <a:lvl1pPr>
              <a:defRPr/>
            </a:lvl1pPr>
          </a:lstStyle>
          <a:p>
            <a:pPr>
              <a:defRPr/>
            </a:pPr>
            <a:r>
              <a:rPr lang="en-US" smtClean="0"/>
              <a:t>Program Transformation</a:t>
            </a:r>
            <a:endParaRPr lang="de-CH"/>
          </a:p>
        </p:txBody>
      </p:sp>
      <p:sp>
        <p:nvSpPr>
          <p:cNvPr id="4" name="Rectangle 8"/>
          <p:cNvSpPr>
            <a:spLocks noGrp="1" noChangeArrowheads="1"/>
          </p:cNvSpPr>
          <p:nvPr>
            <p:ph type="sldNum" sz="quarter" idx="12"/>
          </p:nvPr>
        </p:nvSpPr>
        <p:spPr>
          <a:ln/>
        </p:spPr>
        <p:txBody>
          <a:bodyPr/>
          <a:lstStyle>
            <a:lvl1pPr>
              <a:defRPr/>
            </a:lvl1pPr>
          </a:lstStyle>
          <a:p>
            <a:pPr>
              <a:defRPr/>
            </a:pPr>
            <a:fld id="{A8262C89-C0D5-6448-9FF6-8055DA61D657}" type="slidenum">
              <a:rPr lang="de-CH"/>
              <a:pPr>
                <a:defRPr/>
              </a:pPr>
              <a:t>‹#›</a:t>
            </a:fld>
            <a:endParaRPr lang="de-CH" sz="1400">
              <a:solidFill>
                <a:srgbClr val="7E7E7E"/>
              </a:solidFill>
              <a:latin typeface="Times"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9750" y="647700"/>
            <a:ext cx="6621463" cy="817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9750" y="1654175"/>
            <a:ext cx="8061325" cy="4498975"/>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r>
              <a:rPr lang="en-US" smtClean="0"/>
              <a:t>© Oscar Nierstrasz</a:t>
            </a:r>
            <a:endParaRPr lang="de-CH"/>
          </a:p>
        </p:txBody>
      </p:sp>
      <p:sp>
        <p:nvSpPr>
          <p:cNvPr id="5" name="Footer Placeholder 4"/>
          <p:cNvSpPr>
            <a:spLocks noGrp="1"/>
          </p:cNvSpPr>
          <p:nvPr>
            <p:ph type="ftr" sz="quarter" idx="11"/>
          </p:nvPr>
        </p:nvSpPr>
        <p:spPr/>
        <p:txBody>
          <a:bodyPr/>
          <a:lstStyle>
            <a:lvl1pPr>
              <a:defRPr/>
            </a:lvl1pPr>
          </a:lstStyle>
          <a:p>
            <a:pPr>
              <a:defRPr/>
            </a:pPr>
            <a:r>
              <a:rPr lang="en-US" smtClean="0"/>
              <a:t>Program Transformation</a:t>
            </a:r>
            <a:endParaRPr lang="de-CH"/>
          </a:p>
        </p:txBody>
      </p:sp>
      <p:sp>
        <p:nvSpPr>
          <p:cNvPr id="6" name="Slide Number Placeholder 5"/>
          <p:cNvSpPr>
            <a:spLocks noGrp="1"/>
          </p:cNvSpPr>
          <p:nvPr>
            <p:ph type="sldNum" sz="quarter" idx="12"/>
          </p:nvPr>
        </p:nvSpPr>
        <p:spPr/>
        <p:txBody>
          <a:bodyPr/>
          <a:lstStyle>
            <a:lvl1pPr>
              <a:defRPr/>
            </a:lvl1pPr>
          </a:lstStyle>
          <a:p>
            <a:pPr>
              <a:defRPr/>
            </a:pPr>
            <a:r>
              <a:rPr lang="de-CH"/>
              <a:t>8.</a:t>
            </a:r>
            <a:fld id="{CB2D8BC8-EDAB-9C48-AE1B-D47F021D5DFB}" type="slidenum">
              <a:rPr lang="de-CH"/>
              <a:pPr>
                <a:defRPr/>
              </a:pPr>
              <a:t>‹#›</a:t>
            </a:fld>
            <a:endParaRPr lang="de-CH" sz="1400">
              <a:solidFill>
                <a:srgbClr val="7E7E7E"/>
              </a:solidFill>
              <a:latin typeface="Times"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17098" name="Rectangle 10"/>
          <p:cNvSpPr>
            <a:spLocks noChangeArrowheads="1"/>
          </p:cNvSpPr>
          <p:nvPr userDrawn="1"/>
        </p:nvSpPr>
        <p:spPr bwMode="auto">
          <a:xfrm>
            <a:off x="0" y="0"/>
            <a:ext cx="9144000" cy="1447800"/>
          </a:xfrm>
          <a:prstGeom prst="rect">
            <a:avLst/>
          </a:prstGeom>
          <a:solidFill>
            <a:srgbClr val="E1EBF5"/>
          </a:solidFill>
          <a:ln w="9525">
            <a:noFill/>
            <a:miter lim="800000"/>
            <a:headEnd/>
            <a:tailEnd/>
          </a:ln>
          <a:effectLst/>
        </p:spPr>
        <p:txBody>
          <a:bodyPr wrap="none" anchor="ctr">
            <a:prstTxWarp prst="textNoShape">
              <a:avLst/>
            </a:prstTxWarp>
          </a:bodyPr>
          <a:lstStyle/>
          <a:p>
            <a:pPr>
              <a:defRPr/>
            </a:pPr>
            <a:endParaRPr lang="en-US"/>
          </a:p>
        </p:txBody>
      </p:sp>
      <p:sp>
        <p:nvSpPr>
          <p:cNvPr id="217091" name="Rectangle 3"/>
          <p:cNvSpPr>
            <a:spLocks noChangeArrowheads="1"/>
          </p:cNvSpPr>
          <p:nvPr/>
        </p:nvSpPr>
        <p:spPr bwMode="auto">
          <a:xfrm>
            <a:off x="0" y="1438275"/>
            <a:ext cx="9144000" cy="85725"/>
          </a:xfrm>
          <a:prstGeom prst="rect">
            <a:avLst/>
          </a:prstGeom>
          <a:solidFill>
            <a:srgbClr val="9CBDDE"/>
          </a:solidFill>
          <a:ln w="9525">
            <a:noFill/>
            <a:miter lim="800000"/>
            <a:headEnd/>
            <a:tailEnd/>
          </a:ln>
          <a:effectLst/>
        </p:spPr>
        <p:txBody>
          <a:bodyPr wrap="none" anchor="ctr">
            <a:prstTxWarp prst="textNoShape">
              <a:avLst/>
            </a:prstTxWarp>
          </a:bodyPr>
          <a:lstStyle/>
          <a:p>
            <a:pPr algn="ctr">
              <a:defRPr/>
            </a:pPr>
            <a:endParaRPr lang="de-DE">
              <a:latin typeface="Times" charset="0"/>
            </a:endParaRPr>
          </a:p>
        </p:txBody>
      </p:sp>
      <p:sp>
        <p:nvSpPr>
          <p:cNvPr id="1028" name="Rectangle 4"/>
          <p:cNvSpPr>
            <a:spLocks noGrp="1" noChangeArrowheads="1"/>
          </p:cNvSpPr>
          <p:nvPr>
            <p:ph type="title"/>
          </p:nvPr>
        </p:nvSpPr>
        <p:spPr bwMode="auto">
          <a:xfrm>
            <a:off x="539750" y="554038"/>
            <a:ext cx="8070850" cy="8175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CH"/>
              <a:t>Click to edit Master title style</a:t>
            </a:r>
          </a:p>
        </p:txBody>
      </p:sp>
      <p:sp>
        <p:nvSpPr>
          <p:cNvPr id="1029" name="Rectangle 5"/>
          <p:cNvSpPr>
            <a:spLocks noGrp="1" noChangeArrowheads="1"/>
          </p:cNvSpPr>
          <p:nvPr>
            <p:ph type="body" idx="1"/>
          </p:nvPr>
        </p:nvSpPr>
        <p:spPr bwMode="auto">
          <a:xfrm>
            <a:off x="539750" y="1654175"/>
            <a:ext cx="8070850" cy="449897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CH"/>
              <a:t>Click to edit Master text styles</a:t>
            </a:r>
          </a:p>
          <a:p>
            <a:pPr lvl="1"/>
            <a:r>
              <a:rPr lang="de-CH"/>
              <a:t>Second level</a:t>
            </a:r>
          </a:p>
          <a:p>
            <a:pPr lvl="2"/>
            <a:r>
              <a:rPr lang="de-CH"/>
              <a:t>Third level</a:t>
            </a:r>
          </a:p>
          <a:p>
            <a:pPr lvl="3"/>
            <a:r>
              <a:rPr lang="de-CH"/>
              <a:t>Fourth level</a:t>
            </a:r>
          </a:p>
          <a:p>
            <a:pPr lvl="4"/>
            <a:r>
              <a:rPr lang="de-CH"/>
              <a:t>Fifth level</a:t>
            </a:r>
          </a:p>
        </p:txBody>
      </p:sp>
      <p:sp>
        <p:nvSpPr>
          <p:cNvPr id="217094" name="Rectangle 6"/>
          <p:cNvSpPr>
            <a:spLocks noGrp="1" noChangeArrowheads="1"/>
          </p:cNvSpPr>
          <p:nvPr>
            <p:ph type="dt" sz="half" idx="2"/>
          </p:nvPr>
        </p:nvSpPr>
        <p:spPr bwMode="auto">
          <a:xfrm>
            <a:off x="539750" y="6548438"/>
            <a:ext cx="3811588" cy="1793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200">
                <a:solidFill>
                  <a:srgbClr val="A7A7A7"/>
                </a:solidFill>
              </a:defRPr>
            </a:lvl1pPr>
          </a:lstStyle>
          <a:p>
            <a:pPr>
              <a:defRPr/>
            </a:pPr>
            <a:r>
              <a:rPr lang="en-US" smtClean="0"/>
              <a:t>© Oscar Nierstrasz</a:t>
            </a:r>
            <a:endParaRPr lang="de-CH"/>
          </a:p>
        </p:txBody>
      </p:sp>
      <p:sp>
        <p:nvSpPr>
          <p:cNvPr id="217095" name="Rectangle 7"/>
          <p:cNvSpPr>
            <a:spLocks noGrp="1" noChangeArrowheads="1"/>
          </p:cNvSpPr>
          <p:nvPr>
            <p:ph type="ftr" sz="quarter" idx="3"/>
          </p:nvPr>
        </p:nvSpPr>
        <p:spPr bwMode="auto">
          <a:xfrm>
            <a:off x="107950" y="179388"/>
            <a:ext cx="5399088" cy="252412"/>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defRPr sz="1000">
                <a:solidFill>
                  <a:srgbClr val="A7A7A7"/>
                </a:solidFill>
              </a:defRPr>
            </a:lvl1pPr>
          </a:lstStyle>
          <a:p>
            <a:pPr>
              <a:defRPr/>
            </a:pPr>
            <a:r>
              <a:rPr lang="en-US" smtClean="0"/>
              <a:t>Program Transformation</a:t>
            </a:r>
            <a:endParaRPr lang="de-CH"/>
          </a:p>
        </p:txBody>
      </p:sp>
      <p:sp>
        <p:nvSpPr>
          <p:cNvPr id="217096" name="Rectangle 8"/>
          <p:cNvSpPr>
            <a:spLocks noGrp="1" noChangeArrowheads="1"/>
          </p:cNvSpPr>
          <p:nvPr>
            <p:ph type="sldNum" sz="quarter" idx="4"/>
          </p:nvPr>
        </p:nvSpPr>
        <p:spPr bwMode="auto">
          <a:xfrm>
            <a:off x="7543800" y="6553200"/>
            <a:ext cx="1350963" cy="1793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200">
                <a:solidFill>
                  <a:srgbClr val="A7A7A7"/>
                </a:solidFill>
              </a:defRPr>
            </a:lvl1pPr>
          </a:lstStyle>
          <a:p>
            <a:pPr>
              <a:defRPr/>
            </a:pPr>
            <a:fld id="{9E6DC2E2-0743-6844-B83E-556F7CC41E25}" type="slidenum">
              <a:rPr lang="de-CH"/>
              <a:pPr>
                <a:defRPr/>
              </a:pPr>
              <a:t>‹#›</a:t>
            </a:fld>
            <a:endParaRPr lang="de-CH" sz="1400">
              <a:solidFill>
                <a:srgbClr val="7E7E7E"/>
              </a:solidFill>
              <a:latin typeface="Times" charset="0"/>
            </a:endParaRPr>
          </a:p>
        </p:txBody>
      </p:sp>
    </p:spTree>
  </p:cSld>
  <p:clrMap bg1="lt1" tx1="dk1" bg2="lt2" tx2="dk2" accent1="accent1" accent2="accent2" accent3="accent3" accent4="accent4" accent5="accent5" accent6="accent6" hlink="hlink" folHlink="folHlink"/>
  <p:sldLayoutIdLst>
    <p:sldLayoutId id="2147483895" r:id="rId1"/>
    <p:sldLayoutId id="2147483891" r:id="rId2"/>
    <p:sldLayoutId id="2147483892" r:id="rId3"/>
    <p:sldLayoutId id="2147483893" r:id="rId4"/>
    <p:sldLayoutId id="2147483894" r:id="rId5"/>
    <p:sldLayoutId id="2147483896" r:id="rId6"/>
  </p:sldLayoutIdLst>
  <p:hf hdr="0"/>
  <p:txStyles>
    <p:titleStyle>
      <a:lvl1pPr algn="l" rtl="0" eaLnBrk="0" fontAlgn="base" hangingPunct="0">
        <a:lnSpc>
          <a:spcPct val="90000"/>
        </a:lnSpc>
        <a:spcBef>
          <a:spcPct val="0"/>
        </a:spcBef>
        <a:spcAft>
          <a:spcPct val="0"/>
        </a:spcAft>
        <a:defRPr sz="2800" b="1">
          <a:solidFill>
            <a:srgbClr val="0A017F"/>
          </a:solidFill>
          <a:latin typeface="+mj-lt"/>
          <a:ea typeface="ＭＳ Ｐゴシック" pitchFamily="-65" charset="-128"/>
          <a:cs typeface="ＭＳ Ｐゴシック" pitchFamily="-65" charset="-128"/>
        </a:defRPr>
      </a:lvl1pPr>
      <a:lvl2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2pPr>
      <a:lvl3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3pPr>
      <a:lvl4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4pPr>
      <a:lvl5pPr algn="l" rtl="0" eaLnBrk="0" fontAlgn="base" hangingPunct="0">
        <a:lnSpc>
          <a:spcPct val="90000"/>
        </a:lnSpc>
        <a:spcBef>
          <a:spcPct val="0"/>
        </a:spcBef>
        <a:spcAft>
          <a:spcPct val="0"/>
        </a:spcAft>
        <a:defRPr sz="2800" b="1">
          <a:solidFill>
            <a:srgbClr val="0A017F"/>
          </a:solidFill>
          <a:latin typeface="Helvetica" pitchFamily="-65" charset="0"/>
          <a:ea typeface="ＭＳ Ｐゴシック" pitchFamily="-65" charset="-128"/>
          <a:cs typeface="ＭＳ Ｐゴシック" pitchFamily="-65" charset="-128"/>
        </a:defRPr>
      </a:lvl5pPr>
      <a:lvl6pPr marL="457200" algn="l" rtl="0" fontAlgn="base">
        <a:lnSpc>
          <a:spcPct val="90000"/>
        </a:lnSpc>
        <a:spcBef>
          <a:spcPct val="0"/>
        </a:spcBef>
        <a:spcAft>
          <a:spcPct val="0"/>
        </a:spcAft>
        <a:defRPr sz="2800" b="1">
          <a:solidFill>
            <a:srgbClr val="0A017F"/>
          </a:solidFill>
          <a:latin typeface="Helvetica" pitchFamily="-65" charset="0"/>
        </a:defRPr>
      </a:lvl6pPr>
      <a:lvl7pPr marL="914400" algn="l" rtl="0" fontAlgn="base">
        <a:lnSpc>
          <a:spcPct val="90000"/>
        </a:lnSpc>
        <a:spcBef>
          <a:spcPct val="0"/>
        </a:spcBef>
        <a:spcAft>
          <a:spcPct val="0"/>
        </a:spcAft>
        <a:defRPr sz="2800" b="1">
          <a:solidFill>
            <a:srgbClr val="0A017F"/>
          </a:solidFill>
          <a:latin typeface="Helvetica" pitchFamily="-65" charset="0"/>
        </a:defRPr>
      </a:lvl7pPr>
      <a:lvl8pPr marL="1371600" algn="l" rtl="0" fontAlgn="base">
        <a:lnSpc>
          <a:spcPct val="90000"/>
        </a:lnSpc>
        <a:spcBef>
          <a:spcPct val="0"/>
        </a:spcBef>
        <a:spcAft>
          <a:spcPct val="0"/>
        </a:spcAft>
        <a:defRPr sz="2800" b="1">
          <a:solidFill>
            <a:srgbClr val="0A017F"/>
          </a:solidFill>
          <a:latin typeface="Helvetica" pitchFamily="-65" charset="0"/>
        </a:defRPr>
      </a:lvl8pPr>
      <a:lvl9pPr marL="1828800" algn="l" rtl="0" fontAlgn="base">
        <a:lnSpc>
          <a:spcPct val="90000"/>
        </a:lnSpc>
        <a:spcBef>
          <a:spcPct val="0"/>
        </a:spcBef>
        <a:spcAft>
          <a:spcPct val="0"/>
        </a:spcAft>
        <a:defRPr sz="2800" b="1">
          <a:solidFill>
            <a:srgbClr val="0A017F"/>
          </a:solidFill>
          <a:latin typeface="Helvetica" pitchFamily="-65" charset="0"/>
        </a:defRPr>
      </a:lvl9pPr>
    </p:titleStyle>
    <p:bodyStyle>
      <a:lvl1pPr marL="419100" indent="-419100" algn="l" rtl="0" eaLnBrk="0" fontAlgn="base" hangingPunct="0">
        <a:lnSpc>
          <a:spcPct val="95000"/>
        </a:lnSpc>
        <a:spcBef>
          <a:spcPct val="20000"/>
        </a:spcBef>
        <a:spcAft>
          <a:spcPct val="0"/>
        </a:spcAft>
        <a:buClr>
          <a:schemeClr val="hlink"/>
        </a:buClr>
        <a:buSzPct val="85000"/>
        <a:buFont typeface="Helvetica CE" charset="0"/>
        <a:buChar char="&gt;"/>
        <a:defRPr sz="2400">
          <a:solidFill>
            <a:srgbClr val="0A017F"/>
          </a:solidFill>
          <a:latin typeface="+mn-lt"/>
          <a:ea typeface="ＭＳ Ｐゴシック" pitchFamily="-65" charset="-128"/>
          <a:cs typeface="ＭＳ Ｐゴシック" pitchFamily="-65" charset="-128"/>
        </a:defRPr>
      </a:lvl1pPr>
      <a:lvl2pPr marL="838200" indent="-381000" algn="l" rtl="0" eaLnBrk="0" fontAlgn="base" hangingPunct="0">
        <a:lnSpc>
          <a:spcPct val="95000"/>
        </a:lnSpc>
        <a:spcBef>
          <a:spcPct val="20000"/>
        </a:spcBef>
        <a:spcAft>
          <a:spcPct val="0"/>
        </a:spcAft>
        <a:buFont typeface="Helvetica CE" charset="0"/>
        <a:buChar char="—"/>
        <a:defRPr sz="2000">
          <a:solidFill>
            <a:srgbClr val="0A017F"/>
          </a:solidFill>
          <a:latin typeface="+mn-lt"/>
          <a:ea typeface="ＭＳ Ｐゴシック" pitchFamily="-65" charset="-128"/>
        </a:defRPr>
      </a:lvl2pPr>
      <a:lvl3pPr marL="1295400" indent="-381000" algn="l" rtl="0" eaLnBrk="0" fontAlgn="base" hangingPunct="0">
        <a:lnSpc>
          <a:spcPct val="95000"/>
        </a:lnSpc>
        <a:spcBef>
          <a:spcPct val="20000"/>
        </a:spcBef>
        <a:spcAft>
          <a:spcPct val="0"/>
        </a:spcAft>
        <a:buSzPct val="85000"/>
        <a:buFont typeface="Helvetica CE" charset="0"/>
        <a:buChar char="–"/>
        <a:defRPr>
          <a:solidFill>
            <a:schemeClr val="tx1"/>
          </a:solidFill>
          <a:latin typeface="+mn-lt"/>
          <a:ea typeface="ＭＳ Ｐゴシック" pitchFamily="-65" charset="-128"/>
        </a:defRPr>
      </a:lvl3pPr>
      <a:lvl4pPr marL="1714500" indent="-381000" algn="l" rtl="0" eaLnBrk="0" fontAlgn="base" hangingPunct="0">
        <a:lnSpc>
          <a:spcPct val="95000"/>
        </a:lnSpc>
        <a:spcBef>
          <a:spcPct val="20000"/>
        </a:spcBef>
        <a:spcAft>
          <a:spcPct val="0"/>
        </a:spcAft>
        <a:buSzPct val="85000"/>
        <a:buFont typeface="Helvetica CE" charset="0"/>
        <a:buChar char="–"/>
        <a:defRPr>
          <a:solidFill>
            <a:srgbClr val="0A017F"/>
          </a:solidFill>
          <a:latin typeface="+mn-lt"/>
          <a:ea typeface="ＭＳ Ｐゴシック" pitchFamily="-65" charset="-128"/>
        </a:defRPr>
      </a:lvl4pPr>
      <a:lvl5pPr marL="2286000" indent="-381000" algn="l" rtl="0" eaLnBrk="0" fontAlgn="base" hangingPunct="0">
        <a:lnSpc>
          <a:spcPct val="95000"/>
        </a:lnSpc>
        <a:spcBef>
          <a:spcPct val="20000"/>
        </a:spcBef>
        <a:spcAft>
          <a:spcPct val="0"/>
        </a:spcAft>
        <a:buClr>
          <a:schemeClr val="tx1"/>
        </a:buClr>
        <a:buSzPct val="85000"/>
        <a:buFont typeface="Helvetica CE" charset="0"/>
        <a:buChar char="–"/>
        <a:defRPr>
          <a:solidFill>
            <a:srgbClr val="0A017F"/>
          </a:solidFill>
          <a:latin typeface="+mn-lt"/>
          <a:ea typeface="ＭＳ Ｐゴシック" pitchFamily="-65" charset="-128"/>
        </a:defRPr>
      </a:lvl5pPr>
      <a:lvl6pPr marL="27432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6pPr>
      <a:lvl7pPr marL="32004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7pPr>
      <a:lvl8pPr marL="36576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8pPr>
      <a:lvl9pPr marL="4114800" indent="-381000" algn="l" rtl="0" fontAlgn="base">
        <a:lnSpc>
          <a:spcPct val="95000"/>
        </a:lnSpc>
        <a:spcBef>
          <a:spcPct val="20000"/>
        </a:spcBef>
        <a:spcAft>
          <a:spcPct val="0"/>
        </a:spcAft>
        <a:buClr>
          <a:schemeClr val="tx1"/>
        </a:buClr>
        <a:buSzPct val="85000"/>
        <a:buFont typeface="Helvetica CE" pitchFamily="-65" charset="-18"/>
        <a:buChar char="–"/>
        <a:defRPr>
          <a:solidFill>
            <a:srgbClr val="0A017F"/>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0.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539750" y="1654175"/>
            <a:ext cx="8299450" cy="1143000"/>
          </a:xfrm>
        </p:spPr>
        <p:txBody>
          <a:bodyPr/>
          <a:lstStyle/>
          <a:p>
            <a:pPr eaLnBrk="1" hangingPunct="1"/>
            <a:r>
              <a:rPr lang="en-US" smtClean="0">
                <a:ea typeface="ＭＳ Ｐゴシック" charset="-128"/>
                <a:cs typeface="ＭＳ Ｐゴシック" charset="-128"/>
              </a:rPr>
              <a:t>12. Program Transformation</a:t>
            </a:r>
          </a:p>
        </p:txBody>
      </p:sp>
      <p:sp>
        <p:nvSpPr>
          <p:cNvPr id="10243" name="Rectangle 3"/>
          <p:cNvSpPr>
            <a:spLocks noGrp="1" noChangeArrowheads="1"/>
          </p:cNvSpPr>
          <p:nvPr>
            <p:ph type="subTitle" idx="1"/>
          </p:nvPr>
        </p:nvSpPr>
        <p:spPr/>
        <p:txBody>
          <a:bodyPr/>
          <a:lstStyle/>
          <a:p>
            <a:pPr eaLnBrk="1" hangingPunct="1"/>
            <a:r>
              <a:rPr lang="en-US">
                <a:ea typeface="ＭＳ Ｐゴシック" charset="-128"/>
                <a:cs typeface="ＭＳ Ｐゴシック" charset="-128"/>
              </a:rPr>
              <a:t>Prof. O. </a:t>
            </a:r>
            <a:r>
              <a:rPr lang="en-US" smtClean="0">
                <a:ea typeface="ＭＳ Ｐゴシック" charset="-128"/>
                <a:cs typeface="ＭＳ Ｐゴシック" charset="-128"/>
              </a:rPr>
              <a:t>Nierstrasz</a:t>
            </a:r>
            <a:endParaRPr lang="en-US">
              <a:ea typeface="ＭＳ Ｐゴシック" charset="-128"/>
              <a:cs typeface="ＭＳ Ｐゴシック" charset="-128"/>
            </a:endParaRPr>
          </a:p>
        </p:txBody>
      </p:sp>
      <p:pic>
        <p:nvPicPr>
          <p:cNvPr id="10244" name="Picture 3" descr="Picture 4.png"/>
          <p:cNvPicPr>
            <a:picLocks noChangeAspect="1"/>
          </p:cNvPicPr>
          <p:nvPr/>
        </p:nvPicPr>
        <p:blipFill>
          <a:blip r:embed="rId3"/>
          <a:srcRect/>
          <a:stretch>
            <a:fillRect/>
          </a:stretch>
        </p:blipFill>
        <p:spPr bwMode="auto">
          <a:xfrm>
            <a:off x="4038600" y="3032125"/>
            <a:ext cx="5105400"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7"/>
          <p:cNvSpPr>
            <a:spLocks noGrp="1"/>
          </p:cNvSpPr>
          <p:nvPr>
            <p:ph type="title"/>
          </p:nvPr>
        </p:nvSpPr>
        <p:spPr/>
        <p:txBody>
          <a:bodyPr/>
          <a:lstStyle/>
          <a:p>
            <a:r>
              <a:rPr lang="en-US" smtClean="0">
                <a:ea typeface="ＭＳ Ｐゴシック" charset="-128"/>
                <a:cs typeface="ＭＳ Ｐゴシック" charset="-128"/>
              </a:rPr>
              <a:t>Rephrasing — partial evaluation</a:t>
            </a:r>
          </a:p>
        </p:txBody>
      </p:sp>
      <p:sp>
        <p:nvSpPr>
          <p:cNvPr id="23555" name="Date Placeholder 4"/>
          <p:cNvSpPr>
            <a:spLocks noGrp="1"/>
          </p:cNvSpPr>
          <p:nvPr>
            <p:ph type="dt" sz="quarter" idx="10"/>
          </p:nvPr>
        </p:nvSpPr>
        <p:spPr>
          <a:noFill/>
        </p:spPr>
        <p:txBody>
          <a:bodyPr/>
          <a:lstStyle/>
          <a:p>
            <a:r>
              <a:rPr lang="en-US" smtClean="0"/>
              <a:t>© Oscar Nierstrasz</a:t>
            </a:r>
            <a:endParaRPr lang="de-CH" smtClean="0"/>
          </a:p>
        </p:txBody>
      </p:sp>
      <p:sp>
        <p:nvSpPr>
          <p:cNvPr id="23556" name="Footer Placeholder 5"/>
          <p:cNvSpPr>
            <a:spLocks noGrp="1"/>
          </p:cNvSpPr>
          <p:nvPr>
            <p:ph type="ftr" sz="quarter" idx="11"/>
          </p:nvPr>
        </p:nvSpPr>
        <p:spPr>
          <a:noFill/>
        </p:spPr>
        <p:txBody>
          <a:bodyPr/>
          <a:lstStyle/>
          <a:p>
            <a:r>
              <a:rPr lang="en-US" smtClean="0"/>
              <a:t>Program Transformation</a:t>
            </a:r>
            <a:endParaRPr lang="de-CH" smtClean="0"/>
          </a:p>
        </p:txBody>
      </p:sp>
      <p:sp>
        <p:nvSpPr>
          <p:cNvPr id="23558" name="TextBox 9"/>
          <p:cNvSpPr txBox="1">
            <a:spLocks noChangeArrowheads="1"/>
          </p:cNvSpPr>
          <p:nvPr/>
        </p:nvSpPr>
        <p:spPr bwMode="auto">
          <a:xfrm>
            <a:off x="3505200" y="6172200"/>
            <a:ext cx="5310188"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http://www.cs.uu.nl/docs/vakken/pt/slides/PT05-ProgramTransformation.pdf</a:t>
            </a:r>
          </a:p>
        </p:txBody>
      </p:sp>
      <p:pic>
        <p:nvPicPr>
          <p:cNvPr id="23559" name="Picture 11" descr="Picture 4.png"/>
          <p:cNvPicPr>
            <a:picLocks noChangeAspect="1"/>
          </p:cNvPicPr>
          <p:nvPr/>
        </p:nvPicPr>
        <p:blipFill>
          <a:blip r:embed="rId2"/>
          <a:srcRect/>
          <a:stretch>
            <a:fillRect/>
          </a:stretch>
        </p:blipFill>
        <p:spPr bwMode="auto">
          <a:xfrm>
            <a:off x="457200" y="2208213"/>
            <a:ext cx="8107363" cy="2973387"/>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10</a:t>
            </a:fld>
            <a:endParaRPr lang="de-CH" sz="1400">
              <a:solidFill>
                <a:srgbClr val="7E7E7E"/>
              </a:solidFill>
              <a:latin typeface="Times"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7"/>
          <p:cNvSpPr>
            <a:spLocks noGrp="1"/>
          </p:cNvSpPr>
          <p:nvPr>
            <p:ph type="title"/>
          </p:nvPr>
        </p:nvSpPr>
        <p:spPr/>
        <p:txBody>
          <a:bodyPr/>
          <a:lstStyle/>
          <a:p>
            <a:r>
              <a:rPr lang="en-US" smtClean="0">
                <a:ea typeface="ＭＳ Ｐゴシック" charset="-128"/>
                <a:cs typeface="ＭＳ Ｐゴシック" charset="-128"/>
              </a:rPr>
              <a:t>Transformation pipeline</a:t>
            </a:r>
          </a:p>
        </p:txBody>
      </p:sp>
      <p:sp>
        <p:nvSpPr>
          <p:cNvPr id="24579" name="Date Placeholder 4"/>
          <p:cNvSpPr>
            <a:spLocks noGrp="1"/>
          </p:cNvSpPr>
          <p:nvPr>
            <p:ph type="dt" sz="quarter" idx="10"/>
          </p:nvPr>
        </p:nvSpPr>
        <p:spPr>
          <a:noFill/>
        </p:spPr>
        <p:txBody>
          <a:bodyPr/>
          <a:lstStyle/>
          <a:p>
            <a:r>
              <a:rPr lang="en-US" smtClean="0"/>
              <a:t>© Oscar Nierstrasz</a:t>
            </a:r>
            <a:endParaRPr lang="de-CH" smtClean="0"/>
          </a:p>
        </p:txBody>
      </p:sp>
      <p:sp>
        <p:nvSpPr>
          <p:cNvPr id="24580" name="Footer Placeholder 5"/>
          <p:cNvSpPr>
            <a:spLocks noGrp="1"/>
          </p:cNvSpPr>
          <p:nvPr>
            <p:ph type="ftr" sz="quarter" idx="11"/>
          </p:nvPr>
        </p:nvSpPr>
        <p:spPr>
          <a:noFill/>
        </p:spPr>
        <p:txBody>
          <a:bodyPr/>
          <a:lstStyle/>
          <a:p>
            <a:r>
              <a:rPr lang="en-US" smtClean="0"/>
              <a:t>Program Transformation</a:t>
            </a:r>
            <a:endParaRPr lang="de-CH" smtClean="0"/>
          </a:p>
        </p:txBody>
      </p:sp>
      <p:sp>
        <p:nvSpPr>
          <p:cNvPr id="24582" name="TextBox 9"/>
          <p:cNvSpPr txBox="1">
            <a:spLocks noChangeArrowheads="1"/>
          </p:cNvSpPr>
          <p:nvPr/>
        </p:nvSpPr>
        <p:spPr bwMode="auto">
          <a:xfrm>
            <a:off x="4129088" y="6353175"/>
            <a:ext cx="4405312"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http://losser.st-lab.cs.uu.nl/~mbravenb/PT05-Infrastructure.pdf</a:t>
            </a:r>
          </a:p>
        </p:txBody>
      </p:sp>
      <p:pic>
        <p:nvPicPr>
          <p:cNvPr id="24583" name="Picture 8" descr="Picture 5.png"/>
          <p:cNvPicPr>
            <a:picLocks noChangeAspect="1"/>
          </p:cNvPicPr>
          <p:nvPr/>
        </p:nvPicPr>
        <p:blipFill>
          <a:blip r:embed="rId3"/>
          <a:srcRect/>
          <a:stretch>
            <a:fillRect/>
          </a:stretch>
        </p:blipFill>
        <p:spPr bwMode="auto">
          <a:xfrm>
            <a:off x="457200" y="1752600"/>
            <a:ext cx="8305800" cy="43338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11</a:t>
            </a:fld>
            <a:endParaRPr lang="de-CH" sz="1400">
              <a:solidFill>
                <a:srgbClr val="7E7E7E"/>
              </a:solidFill>
              <a:latin typeface="Time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smtClean="0"/>
              <a:t>© Oscar Nierstrasz</a:t>
            </a:r>
            <a:endParaRPr lang="de-CH" smtClean="0"/>
          </a:p>
        </p:txBody>
      </p:sp>
      <p:sp>
        <p:nvSpPr>
          <p:cNvPr id="26627"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26629"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26630"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26631" name="Rectangle 4"/>
          <p:cNvSpPr>
            <a:spLocks noGrp="1" noChangeArrowheads="1"/>
          </p:cNvSpPr>
          <p:nvPr>
            <p:ph type="body" idx="1"/>
          </p:nvPr>
        </p:nvSpPr>
        <p:spPr/>
        <p:txBody>
          <a:bodyPr/>
          <a:lstStyle/>
          <a:p>
            <a:pPr eaLnBrk="1" hangingPunct="1"/>
            <a:r>
              <a:rPr lang="en-US" sz="2000" b="1" smtClean="0">
                <a:ea typeface="ＭＳ Ｐゴシック" charset="-128"/>
                <a:cs typeface="ＭＳ Ｐゴシック" charset="-128"/>
              </a:rPr>
              <a:t>Program Transformation</a:t>
            </a:r>
          </a:p>
          <a:p>
            <a:pPr lvl="1" eaLnBrk="1" hangingPunct="1"/>
            <a:r>
              <a:rPr lang="en-US" sz="1600" smtClean="0">
                <a:ea typeface="ＭＳ Ｐゴシック" charset="-128"/>
                <a:cs typeface="ＭＳ Ｐゴシック" charset="-128"/>
              </a:rPr>
              <a:t>Introduction</a:t>
            </a:r>
          </a:p>
          <a:p>
            <a:pPr lvl="1" eaLnBrk="1" hangingPunct="1"/>
            <a:r>
              <a:rPr lang="en-US" sz="1600" b="1" smtClean="0">
                <a:ea typeface="ＭＳ Ｐゴシック" charset="-128"/>
                <a:cs typeface="ＭＳ Ｐゴシック" charset="-128"/>
              </a:rPr>
              <a:t>Stratego/XT</a:t>
            </a:r>
          </a:p>
          <a:p>
            <a:pPr lvl="1" eaLnBrk="1" hangingPunct="1"/>
            <a:r>
              <a:rPr lang="en-US" sz="1600" smtClean="0">
                <a:ea typeface="ＭＳ Ｐゴシック" charset="-128"/>
                <a:cs typeface="ＭＳ Ｐゴシック" charset="-128"/>
              </a:rPr>
              <a:t>TXL</a:t>
            </a:r>
          </a:p>
          <a:p>
            <a:pPr eaLnBrk="1" hangingPunct="1"/>
            <a:r>
              <a:rPr lang="en-US" sz="2000" smtClean="0">
                <a:ea typeface="ＭＳ Ｐゴシック" charset="-128"/>
                <a:cs typeface="ＭＳ Ｐゴシック" charset="-128"/>
              </a:rPr>
              <a:t>Refactoring</a:t>
            </a:r>
          </a:p>
          <a:p>
            <a:pPr eaLnBrk="1" hangingPunct="1"/>
            <a:r>
              <a:rPr lang="en-US" sz="2000" smtClean="0">
                <a:ea typeface="ＭＳ Ｐゴシック" charset="-128"/>
                <a:cs typeface="ＭＳ Ｐゴシック" charset="-128"/>
              </a:rPr>
              <a:t>Aspect-Oriented Programming</a:t>
            </a:r>
          </a:p>
          <a:p>
            <a:pPr eaLnBrk="1" hangingPunct="1"/>
            <a:r>
              <a:rPr lang="en-US" sz="2000" smtClean="0">
                <a:ea typeface="ＭＳ Ｐゴシック" charset="-128"/>
                <a:cs typeface="ＭＳ Ｐゴシック" charset="-128"/>
              </a:rPr>
              <a:t>Outlook</a:t>
            </a:r>
          </a:p>
        </p:txBody>
      </p:sp>
      <p:sp>
        <p:nvSpPr>
          <p:cNvPr id="26632" name="Rectangle 4"/>
          <p:cNvSpPr>
            <a:spLocks noChangeArrowheads="1"/>
          </p:cNvSpPr>
          <p:nvPr/>
        </p:nvSpPr>
        <p:spPr bwMode="auto">
          <a:xfrm>
            <a:off x="533400" y="5334000"/>
            <a:ext cx="5486400" cy="646113"/>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200"/>
              <a:t>Thanks to Eelco Visser and Martin Bravenboer for their kind permission to reuse and adapt selected material from their Program Transformation course.</a:t>
            </a:r>
          </a:p>
          <a:p>
            <a:r>
              <a:rPr lang="en-US" sz="1200" u="sng">
                <a:solidFill>
                  <a:srgbClr val="0005DF"/>
                </a:solidFill>
              </a:rPr>
              <a:t>http://swerl.tudelft.nl/bin/view/Pt</a:t>
            </a:r>
            <a:endParaRPr lang="en-US" sz="1200"/>
          </a:p>
        </p:txBody>
      </p:sp>
      <p:sp>
        <p:nvSpPr>
          <p:cNvPr id="9" name="Slide Number Placeholder 8"/>
          <p:cNvSpPr>
            <a:spLocks noGrp="1"/>
          </p:cNvSpPr>
          <p:nvPr>
            <p:ph type="sldNum" sz="quarter" idx="12"/>
          </p:nvPr>
        </p:nvSpPr>
        <p:spPr/>
        <p:txBody>
          <a:bodyPr/>
          <a:lstStyle/>
          <a:p>
            <a:pPr>
              <a:defRPr/>
            </a:pPr>
            <a:fld id="{A887AA62-6832-144B-B2CD-8EEDD22CACA8}" type="slidenum">
              <a:rPr lang="de-CH" smtClean="0"/>
              <a:pPr>
                <a:defRPr/>
              </a:pPr>
              <a:t>12</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9" descr="Picture3.png"/>
          <p:cNvPicPr>
            <a:picLocks noChangeAspect="1"/>
          </p:cNvPicPr>
          <p:nvPr/>
        </p:nvPicPr>
        <p:blipFill>
          <a:blip r:embed="rId2"/>
          <a:srcRect/>
          <a:stretch>
            <a:fillRect/>
          </a:stretch>
        </p:blipFill>
        <p:spPr bwMode="auto">
          <a:xfrm>
            <a:off x="6096000" y="3833813"/>
            <a:ext cx="3048000" cy="3024187"/>
          </a:xfrm>
          <a:prstGeom prst="rect">
            <a:avLst/>
          </a:prstGeom>
          <a:noFill/>
          <a:ln w="9525">
            <a:noFill/>
            <a:miter lim="800000"/>
            <a:headEnd/>
            <a:tailEnd/>
          </a:ln>
        </p:spPr>
      </p:pic>
      <p:sp>
        <p:nvSpPr>
          <p:cNvPr id="28675" name="Title 1"/>
          <p:cNvSpPr>
            <a:spLocks noGrp="1"/>
          </p:cNvSpPr>
          <p:nvPr>
            <p:ph type="title"/>
          </p:nvPr>
        </p:nvSpPr>
        <p:spPr/>
        <p:txBody>
          <a:bodyPr/>
          <a:lstStyle/>
          <a:p>
            <a:r>
              <a:rPr lang="en-US" smtClean="0">
                <a:ea typeface="ＭＳ Ｐゴシック" charset="-128"/>
                <a:cs typeface="ＭＳ Ｐゴシック" charset="-128"/>
              </a:rPr>
              <a:t>Stratego/XT</a:t>
            </a:r>
          </a:p>
        </p:txBody>
      </p:sp>
      <p:sp>
        <p:nvSpPr>
          <p:cNvPr id="28676" name="Content Placeholder 6"/>
          <p:cNvSpPr>
            <a:spLocks noGrp="1"/>
          </p:cNvSpPr>
          <p:nvPr>
            <p:ph idx="1"/>
          </p:nvPr>
        </p:nvSpPr>
        <p:spPr/>
        <p:txBody>
          <a:bodyPr/>
          <a:lstStyle/>
          <a:p>
            <a:r>
              <a:rPr lang="en-US" b="1" i="1" smtClean="0">
                <a:ea typeface="ＭＳ Ｐゴシック" charset="-128"/>
                <a:cs typeface="ＭＳ Ｐゴシック" charset="-128"/>
              </a:rPr>
              <a:t>Stratego</a:t>
            </a:r>
          </a:p>
          <a:p>
            <a:pPr lvl="1"/>
            <a:r>
              <a:rPr lang="en-US" smtClean="0"/>
              <a:t>A language for specifying program transformations</a:t>
            </a:r>
          </a:p>
          <a:p>
            <a:pPr lvl="2"/>
            <a:r>
              <a:rPr lang="en-US" smtClean="0">
                <a:ea typeface="ＭＳ Ｐゴシック" charset="-128"/>
              </a:rPr>
              <a:t>term rewriting rules</a:t>
            </a:r>
          </a:p>
          <a:p>
            <a:pPr lvl="2"/>
            <a:r>
              <a:rPr lang="en-US" smtClean="0">
                <a:ea typeface="ＭＳ Ｐゴシック" charset="-128"/>
              </a:rPr>
              <a:t>programmable rewriting strategies</a:t>
            </a:r>
          </a:p>
          <a:p>
            <a:pPr lvl="2"/>
            <a:r>
              <a:rPr lang="en-US" smtClean="0">
                <a:ea typeface="ＭＳ Ｐゴシック" charset="-128"/>
              </a:rPr>
              <a:t>pattern-matching against syntax of object language</a:t>
            </a:r>
          </a:p>
          <a:p>
            <a:pPr lvl="2"/>
            <a:r>
              <a:rPr lang="en-US" smtClean="0">
                <a:ea typeface="ＭＳ Ｐゴシック" charset="-128"/>
              </a:rPr>
              <a:t>context-sensitive transformations</a:t>
            </a:r>
          </a:p>
          <a:p>
            <a:pPr lvl="1"/>
            <a:endParaRPr lang="en-US" smtClean="0"/>
          </a:p>
          <a:p>
            <a:r>
              <a:rPr lang="en-US" b="1" i="1" smtClean="0">
                <a:ea typeface="ＭＳ Ｐゴシック" charset="-128"/>
                <a:cs typeface="ＭＳ Ｐゴシック" charset="-128"/>
              </a:rPr>
              <a:t>XT</a:t>
            </a:r>
          </a:p>
          <a:p>
            <a:pPr lvl="1"/>
            <a:r>
              <a:rPr lang="en-US" smtClean="0"/>
              <a:t>A collection of transformation tools</a:t>
            </a:r>
          </a:p>
          <a:p>
            <a:pPr lvl="2"/>
            <a:r>
              <a:rPr lang="en-US" smtClean="0">
                <a:ea typeface="ＭＳ Ｐゴシック" charset="-128"/>
              </a:rPr>
              <a:t>parser and pretty printer generators</a:t>
            </a:r>
          </a:p>
          <a:p>
            <a:pPr lvl="2"/>
            <a:r>
              <a:rPr lang="en-US" smtClean="0">
                <a:ea typeface="ＭＳ Ｐゴシック" charset="-128"/>
              </a:rPr>
              <a:t>grammar engineering tools</a:t>
            </a:r>
          </a:p>
        </p:txBody>
      </p:sp>
      <p:sp>
        <p:nvSpPr>
          <p:cNvPr id="28677" name="Date Placeholder 2"/>
          <p:cNvSpPr>
            <a:spLocks noGrp="1"/>
          </p:cNvSpPr>
          <p:nvPr>
            <p:ph type="dt" sz="quarter" idx="10"/>
          </p:nvPr>
        </p:nvSpPr>
        <p:spPr>
          <a:noFill/>
        </p:spPr>
        <p:txBody>
          <a:bodyPr/>
          <a:lstStyle/>
          <a:p>
            <a:r>
              <a:rPr lang="en-US" smtClean="0"/>
              <a:t>© Oscar Nierstrasz</a:t>
            </a:r>
            <a:endParaRPr lang="de-CH" smtClean="0"/>
          </a:p>
        </p:txBody>
      </p:sp>
      <p:sp>
        <p:nvSpPr>
          <p:cNvPr id="28678"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28680" name="TextBox 7"/>
          <p:cNvSpPr txBox="1">
            <a:spLocks noChangeArrowheads="1"/>
          </p:cNvSpPr>
          <p:nvPr/>
        </p:nvSpPr>
        <p:spPr bwMode="auto">
          <a:xfrm>
            <a:off x="3810000" y="6248400"/>
            <a:ext cx="2249488" cy="369888"/>
          </a:xfrm>
          <a:prstGeom prst="rect">
            <a:avLst/>
          </a:prstGeom>
          <a:solidFill>
            <a:srgbClr val="F5F399"/>
          </a:solidFill>
          <a:ln w="9525">
            <a:noFill/>
            <a:miter lim="800000"/>
            <a:headEnd/>
            <a:tailEnd/>
          </a:ln>
        </p:spPr>
        <p:txBody>
          <a:bodyPr wrap="none">
            <a:prstTxWarp prst="textNoShape">
              <a:avLst/>
            </a:prstTxWarp>
            <a:spAutoFit/>
          </a:bodyPr>
          <a:lstStyle/>
          <a:p>
            <a:r>
              <a:rPr lang="en-US" sz="1800"/>
              <a:t>http://strategoxt.org/</a:t>
            </a:r>
          </a:p>
        </p:txBody>
      </p:sp>
      <p:sp>
        <p:nvSpPr>
          <p:cNvPr id="9" name="Slide Number Placeholder 8"/>
          <p:cNvSpPr>
            <a:spLocks noGrp="1"/>
          </p:cNvSpPr>
          <p:nvPr>
            <p:ph type="sldNum" sz="quarter" idx="12"/>
          </p:nvPr>
        </p:nvSpPr>
        <p:spPr/>
        <p:txBody>
          <a:bodyPr/>
          <a:lstStyle/>
          <a:p>
            <a:pPr>
              <a:defRPr/>
            </a:pPr>
            <a:fld id="{A887AA62-6832-144B-B2CD-8EEDD22CACA8}" type="slidenum">
              <a:rPr lang="de-CH" smtClean="0"/>
              <a:pPr>
                <a:defRPr/>
              </a:pPr>
              <a:t>13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7"/>
          <p:cNvSpPr>
            <a:spLocks noGrp="1"/>
          </p:cNvSpPr>
          <p:nvPr>
            <p:ph type="title"/>
          </p:nvPr>
        </p:nvSpPr>
        <p:spPr/>
        <p:txBody>
          <a:bodyPr/>
          <a:lstStyle/>
          <a:p>
            <a:r>
              <a:rPr lang="en-US" smtClean="0">
                <a:ea typeface="ＭＳ Ｐゴシック" charset="-128"/>
                <a:cs typeface="ＭＳ Ｐゴシック" charset="-128"/>
              </a:rPr>
              <a:t>Stratego/XT</a:t>
            </a:r>
          </a:p>
        </p:txBody>
      </p:sp>
      <p:sp>
        <p:nvSpPr>
          <p:cNvPr id="29699" name="Date Placeholder 4"/>
          <p:cNvSpPr>
            <a:spLocks noGrp="1"/>
          </p:cNvSpPr>
          <p:nvPr>
            <p:ph type="dt" sz="quarter" idx="10"/>
          </p:nvPr>
        </p:nvSpPr>
        <p:spPr>
          <a:noFill/>
        </p:spPr>
        <p:txBody>
          <a:bodyPr/>
          <a:lstStyle/>
          <a:p>
            <a:r>
              <a:rPr lang="en-US" smtClean="0"/>
              <a:t>© Oscar Nierstrasz</a:t>
            </a:r>
            <a:endParaRPr lang="de-CH" smtClean="0"/>
          </a:p>
        </p:txBody>
      </p:sp>
      <p:sp>
        <p:nvSpPr>
          <p:cNvPr id="29700" name="Footer Placeholder 5"/>
          <p:cNvSpPr>
            <a:spLocks noGrp="1"/>
          </p:cNvSpPr>
          <p:nvPr>
            <p:ph type="ftr" sz="quarter" idx="11"/>
          </p:nvPr>
        </p:nvSpPr>
        <p:spPr>
          <a:noFill/>
        </p:spPr>
        <p:txBody>
          <a:bodyPr/>
          <a:lstStyle/>
          <a:p>
            <a:r>
              <a:rPr lang="en-US" smtClean="0"/>
              <a:t>Program Transformation</a:t>
            </a:r>
            <a:endParaRPr lang="de-CH" smtClean="0"/>
          </a:p>
        </p:txBody>
      </p:sp>
      <p:sp>
        <p:nvSpPr>
          <p:cNvPr id="29702" name="TextBox 9"/>
          <p:cNvSpPr txBox="1">
            <a:spLocks noChangeArrowheads="1"/>
          </p:cNvSpPr>
          <p:nvPr/>
        </p:nvSpPr>
        <p:spPr bwMode="auto">
          <a:xfrm>
            <a:off x="4129088" y="6353175"/>
            <a:ext cx="4405312"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http://losser.st-lab.cs.uu.nl/~mbravenb/PT05-Infrastructure.pdf</a:t>
            </a:r>
          </a:p>
        </p:txBody>
      </p:sp>
      <p:pic>
        <p:nvPicPr>
          <p:cNvPr id="29703" name="Picture 7" descr="Picture 1.png"/>
          <p:cNvPicPr>
            <a:picLocks noChangeAspect="1"/>
          </p:cNvPicPr>
          <p:nvPr/>
        </p:nvPicPr>
        <p:blipFill>
          <a:blip r:embed="rId3"/>
          <a:srcRect/>
          <a:stretch>
            <a:fillRect/>
          </a:stretch>
        </p:blipFill>
        <p:spPr bwMode="auto">
          <a:xfrm>
            <a:off x="1143000" y="1600200"/>
            <a:ext cx="6746875" cy="464820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14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charset="-128"/>
                <a:cs typeface="ＭＳ Ｐゴシック" charset="-128"/>
              </a:rPr>
              <a:t>Parsing</a:t>
            </a:r>
          </a:p>
        </p:txBody>
      </p:sp>
      <p:sp>
        <p:nvSpPr>
          <p:cNvPr id="31747" name="Date Placeholder 2"/>
          <p:cNvSpPr>
            <a:spLocks noGrp="1"/>
          </p:cNvSpPr>
          <p:nvPr>
            <p:ph type="dt" sz="quarter" idx="10"/>
          </p:nvPr>
        </p:nvSpPr>
        <p:spPr>
          <a:noFill/>
        </p:spPr>
        <p:txBody>
          <a:bodyPr/>
          <a:lstStyle/>
          <a:p>
            <a:r>
              <a:rPr lang="en-US" smtClean="0"/>
              <a:t>© Oscar Nierstrasz</a:t>
            </a:r>
            <a:endParaRPr lang="de-CH" smtClean="0"/>
          </a:p>
        </p:txBody>
      </p:sp>
      <p:sp>
        <p:nvSpPr>
          <p:cNvPr id="31748"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6" name="Rectangle 5"/>
          <p:cNvSpPr/>
          <p:nvPr/>
        </p:nvSpPr>
        <p:spPr>
          <a:xfrm>
            <a:off x="4191000" y="304800"/>
            <a:ext cx="4572000" cy="6186488"/>
          </a:xfrm>
          <a:prstGeom prst="rect">
            <a:avLst/>
          </a:prstGeom>
          <a:solidFill>
            <a:schemeClr val="bg1"/>
          </a:solidFill>
          <a:ln>
            <a:solidFill>
              <a:schemeClr val="bg2">
                <a:lumMod val="25000"/>
              </a:schemeClr>
            </a:solidFill>
          </a:ln>
        </p:spPr>
        <p:txBody>
          <a:bodyPr>
            <a:prstTxWarp prst="textNoShape">
              <a:avLst/>
            </a:prstTxWarp>
            <a:spAutoFit/>
          </a:bodyPr>
          <a:lstStyle/>
          <a:p>
            <a:pPr>
              <a:defRPr/>
            </a:pPr>
            <a:r>
              <a:rPr lang="en-US" sz="1200" b="1">
                <a:latin typeface="Courier" charset="0"/>
                <a:ea typeface="Courier" charset="0"/>
                <a:cs typeface="Courier" charset="0"/>
              </a:rPr>
              <a:t>module </a:t>
            </a:r>
            <a:r>
              <a:rPr lang="en-US" sz="1200">
                <a:latin typeface="Courier" charset="0"/>
                <a:ea typeface="Courier" charset="0"/>
                <a:cs typeface="Courier" charset="0"/>
              </a:rPr>
              <a:t>Exp</a:t>
            </a:r>
          </a:p>
          <a:p>
            <a:pPr>
              <a:defRPr/>
            </a:pPr>
            <a:r>
              <a:rPr lang="en-US" sz="1200" b="1">
                <a:latin typeface="Courier" charset="0"/>
                <a:ea typeface="Courier" charset="0"/>
                <a:cs typeface="Courier" charset="0"/>
              </a:rPr>
              <a:t>exports</a:t>
            </a:r>
          </a:p>
          <a:p>
            <a:pPr>
              <a:defRPr/>
            </a:pPr>
            <a:r>
              <a:rPr lang="en-US" sz="1200">
                <a:latin typeface="Courier" charset="0"/>
                <a:ea typeface="Courier" charset="0"/>
                <a:cs typeface="Courier" charset="0"/>
              </a:rPr>
              <a:t>  </a:t>
            </a:r>
            <a:r>
              <a:rPr lang="en-US" sz="1200" b="1">
                <a:latin typeface="Courier" charset="0"/>
                <a:ea typeface="Courier" charset="0"/>
                <a:cs typeface="Courier" charset="0"/>
              </a:rPr>
              <a:t>context-free </a:t>
            </a:r>
            <a:r>
              <a:rPr lang="en-US" sz="1200">
                <a:latin typeface="Courier" charset="0"/>
                <a:ea typeface="Courier" charset="0"/>
                <a:cs typeface="Courier" charset="0"/>
              </a:rPr>
              <a:t>start-symbols Exp</a:t>
            </a:r>
          </a:p>
          <a:p>
            <a:pPr>
              <a:defRPr/>
            </a:pPr>
            <a:r>
              <a:rPr lang="en-US" sz="1200">
                <a:latin typeface="Courier" charset="0"/>
                <a:ea typeface="Courier" charset="0"/>
                <a:cs typeface="Courier" charset="0"/>
              </a:rPr>
              <a:t>  </a:t>
            </a:r>
            <a:r>
              <a:rPr lang="en-US" sz="1200" b="1">
                <a:latin typeface="Courier" charset="0"/>
                <a:ea typeface="Courier" charset="0"/>
                <a:cs typeface="Courier" charset="0"/>
              </a:rPr>
              <a:t>sorts </a:t>
            </a:r>
            <a:r>
              <a:rPr lang="en-US" sz="1200">
                <a:latin typeface="Courier" charset="0"/>
                <a:ea typeface="Courier" charset="0"/>
                <a:cs typeface="Courier" charset="0"/>
              </a:rPr>
              <a:t>Id IntConst Exp</a:t>
            </a:r>
          </a:p>
          <a:p>
            <a:pPr>
              <a:defRPr/>
            </a:pPr>
            <a:r>
              <a:rPr lang="en-US" sz="1200">
                <a:latin typeface="Courier" charset="0"/>
                <a:ea typeface="Courier" charset="0"/>
                <a:cs typeface="Courier" charset="0"/>
              </a:rPr>
              <a:t>  </a:t>
            </a:r>
          </a:p>
          <a:p>
            <a:pPr>
              <a:defRPr/>
            </a:pPr>
            <a:r>
              <a:rPr lang="en-US" sz="1200">
                <a:latin typeface="Courier" charset="0"/>
                <a:ea typeface="Courier" charset="0"/>
                <a:cs typeface="Courier" charset="0"/>
              </a:rPr>
              <a:t>  </a:t>
            </a:r>
            <a:r>
              <a:rPr lang="en-US" sz="1200" b="1">
                <a:latin typeface="Courier" charset="0"/>
                <a:ea typeface="Courier" charset="0"/>
                <a:cs typeface="Courier" charset="0"/>
              </a:rPr>
              <a:t>lexical syntax</a:t>
            </a:r>
          </a:p>
          <a:p>
            <a:pPr>
              <a:defRPr/>
            </a:pPr>
            <a:r>
              <a:rPr lang="en-US" sz="1200">
                <a:latin typeface="Courier" charset="0"/>
                <a:ea typeface="Courier" charset="0"/>
                <a:cs typeface="Courier" charset="0"/>
              </a:rPr>
              <a:t>    [\ \t\n]  -&gt; LAYOUT</a:t>
            </a:r>
          </a:p>
          <a:p>
            <a:pPr>
              <a:defRPr/>
            </a:pPr>
            <a:r>
              <a:rPr lang="en-US" sz="1200">
                <a:latin typeface="Courier" charset="0"/>
                <a:ea typeface="Courier" charset="0"/>
                <a:cs typeface="Courier" charset="0"/>
              </a:rPr>
              <a:t>    [a-zA-Z]+ -&gt; Id</a:t>
            </a:r>
          </a:p>
          <a:p>
            <a:pPr>
              <a:defRPr/>
            </a:pPr>
            <a:r>
              <a:rPr lang="en-US" sz="1200">
                <a:latin typeface="Courier" charset="0"/>
                <a:ea typeface="Courier" charset="0"/>
                <a:cs typeface="Courier" charset="0"/>
              </a:rPr>
              <a:t>    [0-9]+    -&gt; IntConst</a:t>
            </a:r>
          </a:p>
          <a:p>
            <a:pPr>
              <a:defRPr/>
            </a:pPr>
            <a:r>
              <a:rPr lang="en-US" sz="1200">
                <a:latin typeface="Courier" charset="0"/>
                <a:ea typeface="Courier" charset="0"/>
                <a:cs typeface="Courier" charset="0"/>
              </a:rPr>
              <a:t>  </a:t>
            </a:r>
          </a:p>
          <a:p>
            <a:pPr>
              <a:defRPr/>
            </a:pPr>
            <a:r>
              <a:rPr lang="en-US" sz="1200">
                <a:latin typeface="Courier" charset="0"/>
                <a:ea typeface="Courier" charset="0"/>
                <a:cs typeface="Courier" charset="0"/>
              </a:rPr>
              <a:t>  </a:t>
            </a:r>
            <a:r>
              <a:rPr lang="en-US" sz="1200" b="1">
                <a:latin typeface="Courier" charset="0"/>
                <a:ea typeface="Courier" charset="0"/>
                <a:cs typeface="Courier" charset="0"/>
              </a:rPr>
              <a:t>context-free syntax</a:t>
            </a:r>
          </a:p>
          <a:p>
            <a:pPr>
              <a:defRPr/>
            </a:pPr>
            <a:r>
              <a:rPr lang="en-US" sz="1200">
                <a:latin typeface="Courier" charset="0"/>
                <a:ea typeface="Courier" charset="0"/>
                <a:cs typeface="Courier" charset="0"/>
              </a:rPr>
              <a:t>    Id        -&gt; Exp </a:t>
            </a:r>
            <a:r>
              <a:rPr lang="en-US" sz="1200" i="1">
                <a:latin typeface="Courier" charset="0"/>
                <a:ea typeface="Courier" charset="0"/>
                <a:cs typeface="Courier" charset="0"/>
              </a:rPr>
              <a:t>{cons("Var")}</a:t>
            </a:r>
          </a:p>
          <a:p>
            <a:pPr>
              <a:defRPr/>
            </a:pPr>
            <a:r>
              <a:rPr lang="en-US" sz="1200">
                <a:latin typeface="Courier" charset="0"/>
                <a:ea typeface="Courier" charset="0"/>
                <a:cs typeface="Courier" charset="0"/>
              </a:rPr>
              <a:t>    IntConst  -&gt; Exp </a:t>
            </a:r>
            <a:r>
              <a:rPr lang="en-US" sz="1200" i="1">
                <a:latin typeface="Courier" charset="0"/>
                <a:ea typeface="Courier" charset="0"/>
                <a:cs typeface="Courier" charset="0"/>
              </a:rPr>
              <a:t>{cons("Int")}</a:t>
            </a:r>
          </a:p>
          <a:p>
            <a:pPr>
              <a:defRPr/>
            </a:pPr>
            <a:endParaRPr lang="en-US" sz="1200">
              <a:latin typeface="Courier" charset="0"/>
              <a:ea typeface="Courier" charset="0"/>
              <a:cs typeface="Courier" charset="0"/>
            </a:endParaRPr>
          </a:p>
          <a:p>
            <a:pPr>
              <a:defRPr/>
            </a:pPr>
            <a:r>
              <a:rPr lang="en-US" sz="1200">
                <a:latin typeface="Courier" charset="0"/>
                <a:ea typeface="Courier" charset="0"/>
                <a:cs typeface="Courier" charset="0"/>
              </a:rPr>
              <a:t>    "(" Exp ")" -&gt; Exp   </a:t>
            </a:r>
            <a:r>
              <a:rPr lang="en-US" sz="1200" i="1">
                <a:latin typeface="Courier" charset="0"/>
                <a:ea typeface="Courier" charset="0"/>
                <a:cs typeface="Courier" charset="0"/>
              </a:rPr>
              <a:t>{bracket}</a:t>
            </a:r>
          </a:p>
          <a:p>
            <a:pPr>
              <a:defRPr/>
            </a:pPr>
            <a:r>
              <a:rPr lang="en-US" sz="1200">
                <a:latin typeface="Courier" charset="0"/>
                <a:ea typeface="Courier" charset="0"/>
                <a:cs typeface="Courier" charset="0"/>
              </a:rPr>
              <a:t>  </a:t>
            </a:r>
          </a:p>
          <a:p>
            <a:pPr>
              <a:defRPr/>
            </a:pPr>
            <a:r>
              <a:rPr lang="en-US" sz="1200">
                <a:latin typeface="Courier" charset="0"/>
                <a:ea typeface="Courier" charset="0"/>
                <a:cs typeface="Courier" charset="0"/>
              </a:rPr>
              <a:t>    Exp "*"  Exp -&gt; Exp  </a:t>
            </a:r>
            <a:r>
              <a:rPr lang="en-US" sz="1200" i="1">
                <a:latin typeface="Courier" charset="0"/>
                <a:ea typeface="Courier" charset="0"/>
                <a:cs typeface="Courier" charset="0"/>
              </a:rPr>
              <a:t>{left, cons("Mul")}</a:t>
            </a:r>
          </a:p>
          <a:p>
            <a:pPr>
              <a:defRPr/>
            </a:pPr>
            <a:r>
              <a:rPr lang="en-US" sz="1200">
                <a:latin typeface="Courier" charset="0"/>
                <a:ea typeface="Courier" charset="0"/>
                <a:cs typeface="Courier" charset="0"/>
              </a:rPr>
              <a:t>    Exp "/"  Exp -&gt; Exp  </a:t>
            </a:r>
            <a:r>
              <a:rPr lang="en-US" sz="1200" i="1">
                <a:latin typeface="Courier" charset="0"/>
                <a:ea typeface="Courier" charset="0"/>
                <a:cs typeface="Courier" charset="0"/>
              </a:rPr>
              <a:t>{left, cons("Div")}</a:t>
            </a:r>
          </a:p>
          <a:p>
            <a:pPr>
              <a:defRPr/>
            </a:pPr>
            <a:r>
              <a:rPr lang="en-US" sz="1200">
                <a:latin typeface="Courier" charset="0"/>
                <a:ea typeface="Courier" charset="0"/>
                <a:cs typeface="Courier" charset="0"/>
              </a:rPr>
              <a:t>    Exp "%"  Exp -&gt; Exp  </a:t>
            </a:r>
            <a:r>
              <a:rPr lang="en-US" sz="1200" i="1">
                <a:latin typeface="Courier" charset="0"/>
                <a:ea typeface="Courier" charset="0"/>
                <a:cs typeface="Courier" charset="0"/>
              </a:rPr>
              <a:t>{left, cons("Mod")}</a:t>
            </a:r>
          </a:p>
          <a:p>
            <a:pPr>
              <a:defRPr/>
            </a:pPr>
            <a:r>
              <a:rPr lang="en-US" sz="1200">
                <a:latin typeface="Courier" charset="0"/>
                <a:ea typeface="Courier" charset="0"/>
                <a:cs typeface="Courier" charset="0"/>
              </a:rPr>
              <a:t>  </a:t>
            </a:r>
          </a:p>
          <a:p>
            <a:pPr>
              <a:defRPr/>
            </a:pPr>
            <a:r>
              <a:rPr lang="en-US" sz="1200">
                <a:latin typeface="Courier" charset="0"/>
                <a:ea typeface="Courier" charset="0"/>
                <a:cs typeface="Courier" charset="0"/>
              </a:rPr>
              <a:t>    Exp "+"  Exp -&gt; Exp  </a:t>
            </a:r>
            <a:r>
              <a:rPr lang="en-US" sz="1200" i="1">
                <a:latin typeface="Courier" charset="0"/>
                <a:ea typeface="Courier" charset="0"/>
                <a:cs typeface="Courier" charset="0"/>
              </a:rPr>
              <a:t>{left, cons("Plus")}</a:t>
            </a:r>
          </a:p>
          <a:p>
            <a:pPr>
              <a:defRPr/>
            </a:pPr>
            <a:r>
              <a:rPr lang="en-US" sz="1200">
                <a:latin typeface="Courier" charset="0"/>
                <a:ea typeface="Courier" charset="0"/>
                <a:cs typeface="Courier" charset="0"/>
              </a:rPr>
              <a:t>    Exp "-"  Exp -&gt; Exp  </a:t>
            </a:r>
            <a:r>
              <a:rPr lang="en-US" sz="1200" i="1">
                <a:latin typeface="Courier" charset="0"/>
                <a:ea typeface="Courier" charset="0"/>
                <a:cs typeface="Courier" charset="0"/>
              </a:rPr>
              <a:t>{left, cons("Minus")}</a:t>
            </a:r>
          </a:p>
          <a:p>
            <a:pPr>
              <a:defRPr/>
            </a:pPr>
            <a:r>
              <a:rPr lang="en-US" sz="1200">
                <a:latin typeface="Courier" charset="0"/>
                <a:ea typeface="Courier" charset="0"/>
                <a:cs typeface="Courier" charset="0"/>
              </a:rPr>
              <a:t>  </a:t>
            </a:r>
          </a:p>
          <a:p>
            <a:pPr>
              <a:defRPr/>
            </a:pPr>
            <a:r>
              <a:rPr lang="en-US" sz="1200">
                <a:latin typeface="Courier" charset="0"/>
                <a:ea typeface="Courier" charset="0"/>
                <a:cs typeface="Courier" charset="0"/>
              </a:rPr>
              <a:t>  </a:t>
            </a:r>
            <a:r>
              <a:rPr lang="en-US" sz="1200" b="1">
                <a:latin typeface="Courier" charset="0"/>
                <a:ea typeface="Courier" charset="0"/>
                <a:cs typeface="Courier" charset="0"/>
              </a:rPr>
              <a:t>context-free priorities</a:t>
            </a:r>
          </a:p>
          <a:p>
            <a:pPr>
              <a:defRPr/>
            </a:pPr>
            <a:r>
              <a:rPr lang="en-US" sz="1200">
                <a:latin typeface="Courier" charset="0"/>
                <a:ea typeface="Courier" charset="0"/>
                <a:cs typeface="Courier" charset="0"/>
              </a:rPr>
              <a:t>    {</a:t>
            </a:r>
            <a:r>
              <a:rPr lang="en-US" sz="1200" b="1">
                <a:latin typeface="Courier" charset="0"/>
                <a:ea typeface="Courier" charset="0"/>
                <a:cs typeface="Courier" charset="0"/>
              </a:rPr>
              <a:t>left:</a:t>
            </a:r>
          </a:p>
          <a:p>
            <a:pPr>
              <a:defRPr/>
            </a:pPr>
            <a:r>
              <a:rPr lang="en-US" sz="1200">
                <a:latin typeface="Courier" charset="0"/>
                <a:ea typeface="Courier" charset="0"/>
                <a:cs typeface="Courier" charset="0"/>
              </a:rPr>
              <a:t>      Exp "*"  Exp -&gt; Exp</a:t>
            </a:r>
          </a:p>
          <a:p>
            <a:pPr>
              <a:defRPr/>
            </a:pPr>
            <a:r>
              <a:rPr lang="en-US" sz="1200">
                <a:latin typeface="Courier" charset="0"/>
                <a:ea typeface="Courier" charset="0"/>
                <a:cs typeface="Courier" charset="0"/>
              </a:rPr>
              <a:t>      Exp "/"  Exp -&gt; Exp</a:t>
            </a:r>
          </a:p>
          <a:p>
            <a:pPr>
              <a:defRPr/>
            </a:pPr>
            <a:r>
              <a:rPr lang="en-US" sz="1200">
                <a:latin typeface="Courier" charset="0"/>
                <a:ea typeface="Courier" charset="0"/>
                <a:cs typeface="Courier" charset="0"/>
              </a:rPr>
              <a:t>      Exp "%"  Exp -&gt; Exp</a:t>
            </a:r>
          </a:p>
          <a:p>
            <a:pPr>
              <a:defRPr/>
            </a:pPr>
            <a:r>
              <a:rPr lang="en-US" sz="1200">
                <a:latin typeface="Courier" charset="0"/>
                <a:ea typeface="Courier" charset="0"/>
                <a:cs typeface="Courier" charset="0"/>
              </a:rPr>
              <a:t>    } </a:t>
            </a:r>
          </a:p>
          <a:p>
            <a:pPr>
              <a:defRPr/>
            </a:pPr>
            <a:r>
              <a:rPr lang="en-US" sz="1200">
                <a:latin typeface="Courier" charset="0"/>
                <a:ea typeface="Courier" charset="0"/>
                <a:cs typeface="Courier" charset="0"/>
              </a:rPr>
              <a:t>  &gt; {</a:t>
            </a:r>
            <a:r>
              <a:rPr lang="en-US" sz="1200" b="1">
                <a:latin typeface="Courier" charset="0"/>
                <a:ea typeface="Courier" charset="0"/>
                <a:cs typeface="Courier" charset="0"/>
              </a:rPr>
              <a:t>left:</a:t>
            </a:r>
          </a:p>
          <a:p>
            <a:pPr>
              <a:defRPr/>
            </a:pPr>
            <a:r>
              <a:rPr lang="en-US" sz="1200">
                <a:latin typeface="Courier" charset="0"/>
                <a:ea typeface="Courier" charset="0"/>
                <a:cs typeface="Courier" charset="0"/>
              </a:rPr>
              <a:t>      Exp "+"  Exp -&gt; Exp</a:t>
            </a:r>
          </a:p>
          <a:p>
            <a:pPr>
              <a:defRPr/>
            </a:pPr>
            <a:r>
              <a:rPr lang="en-US" sz="1200">
                <a:latin typeface="Courier" charset="0"/>
                <a:ea typeface="Courier" charset="0"/>
                <a:cs typeface="Courier" charset="0"/>
              </a:rPr>
              <a:t>      Exp "-"  Exp -&gt; Exp</a:t>
            </a:r>
          </a:p>
          <a:p>
            <a:pPr>
              <a:defRPr/>
            </a:pPr>
            <a:r>
              <a:rPr lang="en-US" sz="1200">
                <a:latin typeface="Courier" charset="0"/>
                <a:ea typeface="Courier" charset="0"/>
                <a:cs typeface="Courier" charset="0"/>
              </a:rPr>
              <a:t>    }</a:t>
            </a:r>
          </a:p>
        </p:txBody>
      </p:sp>
      <p:sp>
        <p:nvSpPr>
          <p:cNvPr id="31751" name="TextBox 6"/>
          <p:cNvSpPr txBox="1">
            <a:spLocks noChangeArrowheads="1"/>
          </p:cNvSpPr>
          <p:nvPr/>
        </p:nvSpPr>
        <p:spPr bwMode="auto">
          <a:xfrm>
            <a:off x="304800" y="4724400"/>
            <a:ext cx="3429000" cy="1570038"/>
          </a:xfrm>
          <a:prstGeom prst="rect">
            <a:avLst/>
          </a:prstGeom>
          <a:solidFill>
            <a:srgbClr val="F5F399"/>
          </a:solidFill>
          <a:ln w="9525">
            <a:noFill/>
            <a:miter lim="800000"/>
            <a:headEnd/>
            <a:tailEnd/>
          </a:ln>
        </p:spPr>
        <p:txBody>
          <a:bodyPr>
            <a:prstTxWarp prst="textNoShape">
              <a:avLst/>
            </a:prstTxWarp>
            <a:spAutoFit/>
          </a:bodyPr>
          <a:lstStyle/>
          <a:p>
            <a:r>
              <a:rPr lang="en-US" i="1"/>
              <a:t>Stratego parses any context-free language using Scannerless Generalized LR Parsing</a:t>
            </a:r>
          </a:p>
        </p:txBody>
      </p:sp>
      <p:sp>
        <p:nvSpPr>
          <p:cNvPr id="31752" name="TextBox 8"/>
          <p:cNvSpPr txBox="1">
            <a:spLocks noChangeArrowheads="1"/>
          </p:cNvSpPr>
          <p:nvPr/>
        </p:nvSpPr>
        <p:spPr bwMode="auto">
          <a:xfrm>
            <a:off x="381000" y="1905000"/>
            <a:ext cx="2286000" cy="830263"/>
          </a:xfrm>
          <a:prstGeom prst="rect">
            <a:avLst/>
          </a:prstGeom>
          <a:noFill/>
          <a:ln w="9525">
            <a:noFill/>
            <a:miter lim="800000"/>
            <a:headEnd/>
            <a:tailEnd/>
          </a:ln>
        </p:spPr>
        <p:txBody>
          <a:bodyPr>
            <a:prstTxWarp prst="textNoShape">
              <a:avLst/>
            </a:prstTxWarp>
            <a:spAutoFit/>
          </a:bodyPr>
          <a:lstStyle/>
          <a:p>
            <a:r>
              <a:rPr lang="en-US"/>
              <a:t>Rules translate </a:t>
            </a:r>
            <a:r>
              <a:rPr lang="en-US" i="1"/>
              <a:t>terms </a:t>
            </a:r>
            <a:r>
              <a:rPr lang="en-US"/>
              <a:t>to </a:t>
            </a:r>
            <a:r>
              <a:rPr lang="en-US" i="1"/>
              <a:t>terms</a:t>
            </a:r>
          </a:p>
        </p:txBody>
      </p:sp>
      <p:sp>
        <p:nvSpPr>
          <p:cNvPr id="31753" name="TextBox 9"/>
          <p:cNvSpPr txBox="1">
            <a:spLocks noChangeArrowheads="1"/>
          </p:cNvSpPr>
          <p:nvPr/>
        </p:nvSpPr>
        <p:spPr bwMode="auto">
          <a:xfrm>
            <a:off x="7239000" y="392113"/>
            <a:ext cx="1454150" cy="369887"/>
          </a:xfrm>
          <a:prstGeom prst="rect">
            <a:avLst/>
          </a:prstGeom>
          <a:solidFill>
            <a:schemeClr val="accent1"/>
          </a:solidFill>
          <a:ln w="9525">
            <a:noFill/>
            <a:miter lim="800000"/>
            <a:headEnd/>
            <a:tailEnd/>
          </a:ln>
        </p:spPr>
        <p:txBody>
          <a:bodyPr wrap="none">
            <a:prstTxWarp prst="textNoShape">
              <a:avLst/>
            </a:prstTxWarp>
            <a:spAutoFit/>
          </a:bodyPr>
          <a:lstStyle/>
          <a:p>
            <a:r>
              <a:rPr lang="en-US" sz="1800"/>
              <a:t>File: Exp.sdf</a:t>
            </a:r>
          </a:p>
        </p:txBody>
      </p:sp>
      <p:sp>
        <p:nvSpPr>
          <p:cNvPr id="10" name="Slide Number Placeholder 9"/>
          <p:cNvSpPr>
            <a:spLocks noGrp="1"/>
          </p:cNvSpPr>
          <p:nvPr>
            <p:ph type="sldNum" sz="quarter" idx="12"/>
          </p:nvPr>
        </p:nvSpPr>
        <p:spPr/>
        <p:txBody>
          <a:bodyPr/>
          <a:lstStyle/>
          <a:p>
            <a:pPr>
              <a:defRPr/>
            </a:pPr>
            <a:fld id="{84777B9B-74FF-524F-B0F0-5016EA599AB3}" type="slidenum">
              <a:rPr lang="de-CH" smtClean="0"/>
              <a:pPr>
                <a:defRPr/>
              </a:pPr>
              <a:t>15</a:t>
            </a:fld>
            <a:endParaRPr lang="de-CH" sz="1400">
              <a:solidFill>
                <a:srgbClr val="7E7E7E"/>
              </a:solidFill>
              <a:latin typeface="Times"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ea typeface="ＭＳ Ｐゴシック" charset="-128"/>
                <a:cs typeface="ＭＳ Ｐゴシック" charset="-128"/>
              </a:rPr>
              <a:t>Testing</a:t>
            </a:r>
          </a:p>
        </p:txBody>
      </p:sp>
      <p:sp>
        <p:nvSpPr>
          <p:cNvPr id="33795" name="Date Placeholder 2"/>
          <p:cNvSpPr>
            <a:spLocks noGrp="1"/>
          </p:cNvSpPr>
          <p:nvPr>
            <p:ph type="dt" sz="quarter" idx="10"/>
          </p:nvPr>
        </p:nvSpPr>
        <p:spPr>
          <a:noFill/>
        </p:spPr>
        <p:txBody>
          <a:bodyPr/>
          <a:lstStyle/>
          <a:p>
            <a:r>
              <a:rPr lang="en-US" smtClean="0"/>
              <a:t>© Oscar Nierstrasz</a:t>
            </a:r>
            <a:endParaRPr lang="de-CH" smtClean="0"/>
          </a:p>
        </p:txBody>
      </p:sp>
      <p:sp>
        <p:nvSpPr>
          <p:cNvPr id="33796"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6" name="Rectangle 5"/>
          <p:cNvSpPr/>
          <p:nvPr/>
        </p:nvSpPr>
        <p:spPr>
          <a:xfrm>
            <a:off x="1447800" y="1752600"/>
            <a:ext cx="6553200" cy="4524375"/>
          </a:xfrm>
          <a:prstGeom prst="rect">
            <a:avLst/>
          </a:prstGeom>
          <a:solidFill>
            <a:schemeClr val="bg1"/>
          </a:solidFill>
          <a:ln>
            <a:solidFill>
              <a:schemeClr val="bg2">
                <a:lumMod val="25000"/>
              </a:schemeClr>
            </a:solidFill>
          </a:ln>
        </p:spPr>
        <p:txBody>
          <a:bodyPr>
            <a:prstTxWarp prst="textNoShape">
              <a:avLst/>
            </a:prstTxWarp>
            <a:spAutoFit/>
          </a:bodyPr>
          <a:lstStyle/>
          <a:p>
            <a:pPr defTabSz="176213">
              <a:defRPr/>
            </a:pPr>
            <a:r>
              <a:rPr lang="en-US" sz="1800" b="1">
                <a:latin typeface="Courier" charset="0"/>
                <a:ea typeface="Courier" charset="0"/>
                <a:cs typeface="Courier" charset="0"/>
              </a:rPr>
              <a:t>testsuite </a:t>
            </a:r>
            <a:r>
              <a:rPr lang="en-US" sz="1800">
                <a:latin typeface="Courier" charset="0"/>
                <a:ea typeface="Courier" charset="0"/>
                <a:cs typeface="Courier" charset="0"/>
              </a:rPr>
              <a:t>Exp</a:t>
            </a:r>
          </a:p>
          <a:p>
            <a:pPr defTabSz="176213">
              <a:defRPr/>
            </a:pPr>
            <a:r>
              <a:rPr lang="en-US" sz="1800" b="1">
                <a:latin typeface="Courier" charset="0"/>
                <a:ea typeface="Courier" charset="0"/>
                <a:cs typeface="Courier" charset="0"/>
              </a:rPr>
              <a:t>topsort </a:t>
            </a:r>
            <a:r>
              <a:rPr lang="en-US" sz="1800">
                <a:latin typeface="Courier" charset="0"/>
                <a:ea typeface="Courier" charset="0"/>
                <a:cs typeface="Courier" charset="0"/>
              </a:rPr>
              <a:t>Exp</a:t>
            </a:r>
          </a:p>
          <a:p>
            <a:pPr defTabSz="176213">
              <a:defRPr/>
            </a:pPr>
            <a:endParaRPr lang="en-US" sz="1800">
              <a:latin typeface="Courier" charset="0"/>
              <a:ea typeface="Courier" charset="0"/>
              <a:cs typeface="Courier" charset="0"/>
            </a:endParaRPr>
          </a:p>
          <a:p>
            <a:pPr defTabSz="176213">
              <a:defRPr/>
            </a:pPr>
            <a:r>
              <a:rPr lang="en-US" sz="1800" b="1">
                <a:latin typeface="Courier" charset="0"/>
                <a:ea typeface="Courier" charset="0"/>
                <a:cs typeface="Courier" charset="0"/>
              </a:rPr>
              <a:t>test </a:t>
            </a:r>
            <a:r>
              <a:rPr lang="en-US" sz="1800">
                <a:latin typeface="Courier" charset="0"/>
                <a:ea typeface="Courier" charset="0"/>
                <a:cs typeface="Courier" charset="0"/>
              </a:rPr>
              <a:t>eg1 parse</a:t>
            </a:r>
          </a:p>
          <a:p>
            <a:pPr defTabSz="176213">
              <a:defRPr/>
            </a:pPr>
            <a:r>
              <a:rPr lang="en-US" sz="1800">
                <a:latin typeface="Courier" charset="0"/>
                <a:ea typeface="Courier" charset="0"/>
                <a:cs typeface="Courier" charset="0"/>
              </a:rPr>
              <a:t>	"1 + 2 * (3 + 4) * 3 - 1"</a:t>
            </a:r>
          </a:p>
          <a:p>
            <a:pPr defTabSz="176213">
              <a:defRPr/>
            </a:pPr>
            <a:r>
              <a:rPr lang="en-US" sz="1800">
                <a:latin typeface="Courier" charset="0"/>
                <a:ea typeface="Courier" charset="0"/>
                <a:cs typeface="Courier" charset="0"/>
              </a:rPr>
              <a:t>-&gt;</a:t>
            </a:r>
          </a:p>
          <a:p>
            <a:pPr defTabSz="176213">
              <a:defRPr/>
            </a:pPr>
            <a:r>
              <a:rPr lang="en-US" sz="1800">
                <a:latin typeface="Courier" charset="0"/>
                <a:ea typeface="Courier" charset="0"/>
                <a:cs typeface="Courier" charset="0"/>
              </a:rPr>
              <a:t>	Minus(</a:t>
            </a:r>
          </a:p>
          <a:p>
            <a:pPr defTabSz="176213">
              <a:defRPr/>
            </a:pPr>
            <a:r>
              <a:rPr lang="en-US" sz="1800">
                <a:latin typeface="Courier" charset="0"/>
                <a:ea typeface="Courier" charset="0"/>
                <a:cs typeface="Courier" charset="0"/>
              </a:rPr>
              <a:t>	  Plus(</a:t>
            </a:r>
          </a:p>
          <a:p>
            <a:pPr defTabSz="176213">
              <a:defRPr/>
            </a:pPr>
            <a:r>
              <a:rPr lang="en-US" sz="1800">
                <a:latin typeface="Courier" charset="0"/>
                <a:ea typeface="Courier" charset="0"/>
                <a:cs typeface="Courier" charset="0"/>
              </a:rPr>
              <a:t>	    Int("1")</a:t>
            </a:r>
          </a:p>
          <a:p>
            <a:pPr defTabSz="176213">
              <a:defRPr/>
            </a:pPr>
            <a:r>
              <a:rPr lang="en-US" sz="1800">
                <a:latin typeface="Courier" charset="0"/>
                <a:ea typeface="Courier" charset="0"/>
                <a:cs typeface="Courier" charset="0"/>
              </a:rPr>
              <a:t>	  , Mul(</a:t>
            </a:r>
          </a:p>
          <a:p>
            <a:pPr defTabSz="176213">
              <a:defRPr/>
            </a:pPr>
            <a:r>
              <a:rPr lang="en-US" sz="1800">
                <a:latin typeface="Courier" charset="0"/>
                <a:ea typeface="Courier" charset="0"/>
                <a:cs typeface="Courier" charset="0"/>
              </a:rPr>
              <a:t>	      Mul(Int("2"), Plus(Int("3"), Int("4")))</a:t>
            </a:r>
          </a:p>
          <a:p>
            <a:pPr defTabSz="176213">
              <a:defRPr/>
            </a:pPr>
            <a:r>
              <a:rPr lang="en-US" sz="1800">
                <a:latin typeface="Courier" charset="0"/>
                <a:ea typeface="Courier" charset="0"/>
                <a:cs typeface="Courier" charset="0"/>
              </a:rPr>
              <a:t>	    , Int("3")</a:t>
            </a:r>
          </a:p>
          <a:p>
            <a:pPr defTabSz="176213">
              <a:defRPr/>
            </a:pPr>
            <a:r>
              <a:rPr lang="en-US" sz="1800">
                <a:latin typeface="Courier" charset="0"/>
                <a:ea typeface="Courier" charset="0"/>
                <a:cs typeface="Courier" charset="0"/>
              </a:rPr>
              <a:t>	    )</a:t>
            </a:r>
          </a:p>
          <a:p>
            <a:pPr defTabSz="176213">
              <a:defRPr/>
            </a:pPr>
            <a:r>
              <a:rPr lang="en-US" sz="1800">
                <a:latin typeface="Courier" charset="0"/>
                <a:ea typeface="Courier" charset="0"/>
                <a:cs typeface="Courier" charset="0"/>
              </a:rPr>
              <a:t>	  )</a:t>
            </a:r>
          </a:p>
          <a:p>
            <a:pPr defTabSz="176213">
              <a:defRPr/>
            </a:pPr>
            <a:r>
              <a:rPr lang="en-US" sz="1800">
                <a:latin typeface="Courier" charset="0"/>
                <a:ea typeface="Courier" charset="0"/>
                <a:cs typeface="Courier" charset="0"/>
              </a:rPr>
              <a:t>	, Int("1")</a:t>
            </a:r>
          </a:p>
          <a:p>
            <a:pPr defTabSz="176213">
              <a:defRPr/>
            </a:pPr>
            <a:r>
              <a:rPr lang="en-US" sz="1800">
                <a:latin typeface="Courier" charset="0"/>
                <a:ea typeface="Courier" charset="0"/>
                <a:cs typeface="Courier" charset="0"/>
              </a:rPr>
              <a:t>	)</a:t>
            </a:r>
          </a:p>
        </p:txBody>
      </p:sp>
      <p:sp>
        <p:nvSpPr>
          <p:cNvPr id="33799" name="TextBox 6"/>
          <p:cNvSpPr txBox="1">
            <a:spLocks noChangeArrowheads="1"/>
          </p:cNvSpPr>
          <p:nvPr/>
        </p:nvSpPr>
        <p:spPr bwMode="auto">
          <a:xfrm>
            <a:off x="5867400" y="1916113"/>
            <a:ext cx="2006600" cy="369887"/>
          </a:xfrm>
          <a:prstGeom prst="rect">
            <a:avLst/>
          </a:prstGeom>
          <a:solidFill>
            <a:schemeClr val="accent1"/>
          </a:solidFill>
          <a:ln w="9525">
            <a:noFill/>
            <a:miter lim="800000"/>
            <a:headEnd/>
            <a:tailEnd/>
          </a:ln>
        </p:spPr>
        <p:txBody>
          <a:bodyPr wrap="none">
            <a:prstTxWarp prst="textNoShape">
              <a:avLst/>
            </a:prstTxWarp>
            <a:spAutoFit/>
          </a:bodyPr>
          <a:lstStyle/>
          <a:p>
            <a:r>
              <a:rPr lang="en-US" sz="1800">
                <a:ea typeface="Helvetica" charset="0"/>
                <a:cs typeface="Helvetica" charset="0"/>
              </a:rPr>
              <a:t>File: </a:t>
            </a:r>
            <a:r>
              <a:rPr lang="en-US" sz="1800">
                <a:ea typeface="Lucida Grande" charset="0"/>
                <a:cs typeface="Lucida Grande" charset="0"/>
              </a:rPr>
              <a:t>Exp.testsuite</a:t>
            </a:r>
            <a:endParaRPr lang="en-US" sz="1800">
              <a:ea typeface="Helvetica" charset="0"/>
              <a:cs typeface="Helvetica" charset="0"/>
            </a:endParaRPr>
          </a:p>
        </p:txBody>
      </p:sp>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16</a:t>
            </a:fld>
            <a:endParaRPr lang="de-CH" sz="1400">
              <a:solidFill>
                <a:srgbClr val="7E7E7E"/>
              </a:solidFill>
              <a:latin typeface="Times"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ea typeface="ＭＳ Ｐゴシック" charset="-128"/>
                <a:cs typeface="ＭＳ Ｐゴシック" charset="-128"/>
              </a:rPr>
              <a:t>Running tests</a:t>
            </a:r>
          </a:p>
        </p:txBody>
      </p:sp>
      <p:sp>
        <p:nvSpPr>
          <p:cNvPr id="34819" name="Date Placeholder 2"/>
          <p:cNvSpPr>
            <a:spLocks noGrp="1"/>
          </p:cNvSpPr>
          <p:nvPr>
            <p:ph type="dt" sz="quarter" idx="10"/>
          </p:nvPr>
        </p:nvSpPr>
        <p:spPr>
          <a:noFill/>
        </p:spPr>
        <p:txBody>
          <a:bodyPr/>
          <a:lstStyle/>
          <a:p>
            <a:r>
              <a:rPr lang="en-US" smtClean="0"/>
              <a:t>© Oscar Nierstrasz</a:t>
            </a:r>
            <a:endParaRPr lang="de-CH" smtClean="0"/>
          </a:p>
        </p:txBody>
      </p:sp>
      <p:sp>
        <p:nvSpPr>
          <p:cNvPr id="34820"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7" name="Rectangle 6"/>
          <p:cNvSpPr/>
          <p:nvPr/>
        </p:nvSpPr>
        <p:spPr>
          <a:xfrm>
            <a:off x="381000" y="1828800"/>
            <a:ext cx="7848600" cy="3754438"/>
          </a:xfrm>
          <a:prstGeom prst="rect">
            <a:avLst/>
          </a:prstGeom>
          <a:solidFill>
            <a:schemeClr val="bg1"/>
          </a:solidFill>
          <a:ln>
            <a:solidFill>
              <a:schemeClr val="bg2">
                <a:lumMod val="25000"/>
              </a:schemeClr>
            </a:solidFill>
          </a:ln>
        </p:spPr>
        <p:txBody>
          <a:bodyPr>
            <a:prstTxWarp prst="textNoShape">
              <a:avLst/>
            </a:prstTxWarp>
            <a:spAutoFit/>
          </a:bodyPr>
          <a:lstStyle/>
          <a:p>
            <a:pPr defTabSz="176213">
              <a:defRPr/>
            </a:pPr>
            <a:r>
              <a:rPr lang="en-US" sz="1400" b="1">
                <a:latin typeface="Courier" charset="0"/>
                <a:ea typeface="Courier" charset="0"/>
                <a:cs typeface="Courier" charset="0"/>
              </a:rPr>
              <a:t>pack-sdf -i Exp.sdf -o Exp.def</a:t>
            </a:r>
          </a:p>
          <a:p>
            <a:pPr defTabSz="176213">
              <a:defRPr/>
            </a:pPr>
            <a:r>
              <a:rPr lang="en-US" sz="1400">
                <a:latin typeface="Courier" charset="0"/>
                <a:ea typeface="Courier" charset="0"/>
                <a:cs typeface="Courier" charset="0"/>
              </a:rPr>
              <a:t>  including ./Exp.sdf</a:t>
            </a:r>
          </a:p>
          <a:p>
            <a:pPr defTabSz="176213">
              <a:defRPr/>
            </a:pPr>
            <a:endParaRPr lang="en-US" sz="1400" b="1">
              <a:latin typeface="Courier" charset="0"/>
              <a:ea typeface="Courier" charset="0"/>
              <a:cs typeface="Courier" charset="0"/>
            </a:endParaRPr>
          </a:p>
          <a:p>
            <a:pPr defTabSz="176213">
              <a:defRPr/>
            </a:pPr>
            <a:r>
              <a:rPr lang="en-US" sz="1400" b="1">
                <a:latin typeface="Courier" charset="0"/>
                <a:ea typeface="Courier" charset="0"/>
                <a:cs typeface="Courier" charset="0"/>
              </a:rPr>
              <a:t>sdf2table -i Exp.def -o Exp.tbl -m Exp</a:t>
            </a:r>
          </a:p>
          <a:p>
            <a:pPr defTabSz="176213">
              <a:defRPr/>
            </a:pPr>
            <a:r>
              <a:rPr lang="en-US" sz="1400">
                <a:latin typeface="Courier" charset="0"/>
                <a:ea typeface="Courier" charset="0"/>
                <a:cs typeface="Courier" charset="0"/>
              </a:rPr>
              <a:t>SdfChecker:error: Main module not defined</a:t>
            </a:r>
          </a:p>
          <a:p>
            <a:pPr defTabSz="176213">
              <a:defRPr/>
            </a:pPr>
            <a:r>
              <a:rPr lang="en-US" sz="1400">
                <a:latin typeface="Courier" charset="0"/>
                <a:ea typeface="Courier" charset="0"/>
                <a:cs typeface="Courier" charset="0"/>
              </a:rPr>
              <a:t>--- Main</a:t>
            </a:r>
          </a:p>
          <a:p>
            <a:pPr defTabSz="176213">
              <a:defRPr/>
            </a:pPr>
            <a:endParaRPr lang="en-US" sz="1400" b="1">
              <a:latin typeface="Courier" charset="0"/>
              <a:ea typeface="Courier" charset="0"/>
              <a:cs typeface="Courier" charset="0"/>
            </a:endParaRPr>
          </a:p>
          <a:p>
            <a:pPr defTabSz="176213">
              <a:defRPr/>
            </a:pPr>
            <a:r>
              <a:rPr lang="en-US" sz="1400" b="1">
                <a:latin typeface="Courier" charset="0"/>
                <a:ea typeface="Courier" charset="0"/>
                <a:cs typeface="Courier" charset="0"/>
              </a:rPr>
              <a:t>parse-unit -i Exp.testsuite -p Exp.tbl</a:t>
            </a:r>
          </a:p>
          <a:p>
            <a:pPr defTabSz="176213">
              <a:defRPr/>
            </a:pPr>
            <a:r>
              <a:rPr lang="en-US" sz="1400">
                <a:latin typeface="Courier" charset="0"/>
                <a:ea typeface="Courier" charset="0"/>
                <a:cs typeface="Courier" charset="0"/>
              </a:rPr>
              <a:t>-----------------------------------------------------------------------</a:t>
            </a:r>
          </a:p>
          <a:p>
            <a:pPr defTabSz="176213">
              <a:defRPr/>
            </a:pPr>
            <a:r>
              <a:rPr lang="en-US" sz="1400">
                <a:latin typeface="Courier" charset="0"/>
                <a:ea typeface="Courier" charset="0"/>
                <a:cs typeface="Courier" charset="0"/>
              </a:rPr>
              <a:t>executing testsuite Exp with 1 tests</a:t>
            </a:r>
          </a:p>
          <a:p>
            <a:pPr defTabSz="176213">
              <a:defRPr/>
            </a:pPr>
            <a:r>
              <a:rPr lang="en-US" sz="1400">
                <a:latin typeface="Courier" charset="0"/>
                <a:ea typeface="Courier" charset="0"/>
                <a:cs typeface="Courier" charset="0"/>
              </a:rPr>
              <a:t>-----------------------------------------------------------------------</a:t>
            </a:r>
          </a:p>
          <a:p>
            <a:pPr defTabSz="176213">
              <a:defRPr/>
            </a:pPr>
            <a:r>
              <a:rPr lang="en-US" sz="1400">
                <a:latin typeface="Courier" charset="0"/>
                <a:ea typeface="Courier" charset="0"/>
                <a:cs typeface="Courier" charset="0"/>
              </a:rPr>
              <a:t>* OK   : test 1 (eg1 parse)</a:t>
            </a:r>
          </a:p>
          <a:p>
            <a:pPr defTabSz="176213">
              <a:defRPr/>
            </a:pPr>
            <a:r>
              <a:rPr lang="en-US" sz="1400">
                <a:latin typeface="Courier" charset="0"/>
                <a:ea typeface="Courier" charset="0"/>
                <a:cs typeface="Courier" charset="0"/>
              </a:rPr>
              <a:t>-----------------------------------------------------------------------</a:t>
            </a:r>
          </a:p>
          <a:p>
            <a:pPr defTabSz="176213">
              <a:defRPr/>
            </a:pPr>
            <a:r>
              <a:rPr lang="en-US" sz="1400">
                <a:latin typeface="Courier" charset="0"/>
                <a:ea typeface="Courier" charset="0"/>
                <a:cs typeface="Courier" charset="0"/>
              </a:rPr>
              <a:t>results testsuite Exp</a:t>
            </a:r>
          </a:p>
          <a:p>
            <a:pPr defTabSz="176213">
              <a:defRPr/>
            </a:pPr>
            <a:r>
              <a:rPr lang="en-US" sz="1400">
                <a:latin typeface="Courier" charset="0"/>
                <a:ea typeface="Courier" charset="0"/>
                <a:cs typeface="Courier" charset="0"/>
              </a:rPr>
              <a:t>successes : 1</a:t>
            </a:r>
          </a:p>
          <a:p>
            <a:pPr defTabSz="176213">
              <a:defRPr/>
            </a:pPr>
            <a:r>
              <a:rPr lang="en-US" sz="1400">
                <a:latin typeface="Courier" charset="0"/>
                <a:ea typeface="Courier" charset="0"/>
                <a:cs typeface="Courier" charset="0"/>
              </a:rPr>
              <a:t>failures  : 0</a:t>
            </a:r>
          </a:p>
          <a:p>
            <a:pPr defTabSz="176213">
              <a:defRPr/>
            </a:pPr>
            <a:r>
              <a:rPr lang="en-US" sz="1400">
                <a:latin typeface="Courier" charset="0"/>
                <a:ea typeface="Courier" charset="0"/>
                <a:cs typeface="Courier" charset="0"/>
              </a:rPr>
              <a:t>-----------------------------------------------------------------------</a:t>
            </a:r>
          </a:p>
        </p:txBody>
      </p:sp>
      <p:sp>
        <p:nvSpPr>
          <p:cNvPr id="34823" name="TextBox 7"/>
          <p:cNvSpPr txBox="1">
            <a:spLocks noChangeArrowheads="1"/>
          </p:cNvSpPr>
          <p:nvPr/>
        </p:nvSpPr>
        <p:spPr bwMode="auto">
          <a:xfrm>
            <a:off x="3886200" y="1905000"/>
            <a:ext cx="2235200"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i="1">
                <a:ea typeface="Helvetica" charset="0"/>
                <a:cs typeface="Helvetica" charset="0"/>
              </a:rPr>
              <a:t>Pack the definitions</a:t>
            </a:r>
          </a:p>
        </p:txBody>
      </p:sp>
      <p:sp>
        <p:nvSpPr>
          <p:cNvPr id="34824" name="TextBox 8"/>
          <p:cNvSpPr txBox="1">
            <a:spLocks noChangeArrowheads="1"/>
          </p:cNvSpPr>
          <p:nvPr/>
        </p:nvSpPr>
        <p:spPr bwMode="auto">
          <a:xfrm>
            <a:off x="5257800" y="2438400"/>
            <a:ext cx="2787650"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i="1">
                <a:ea typeface="Helvetica" charset="0"/>
                <a:cs typeface="Helvetica" charset="0"/>
              </a:rPr>
              <a:t>Generate the parse table</a:t>
            </a:r>
          </a:p>
        </p:txBody>
      </p:sp>
      <p:sp>
        <p:nvSpPr>
          <p:cNvPr id="34825" name="TextBox 9"/>
          <p:cNvSpPr txBox="1">
            <a:spLocks noChangeArrowheads="1"/>
          </p:cNvSpPr>
          <p:nvPr/>
        </p:nvSpPr>
        <p:spPr bwMode="auto">
          <a:xfrm>
            <a:off x="4800600" y="3276600"/>
            <a:ext cx="1593850"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i="1">
                <a:ea typeface="Helvetica" charset="0"/>
                <a:cs typeface="Helvetica" charset="0"/>
              </a:rPr>
              <a:t>Run the tests</a:t>
            </a:r>
          </a:p>
        </p:txBody>
      </p:sp>
      <p:sp>
        <p:nvSpPr>
          <p:cNvPr id="10" name="Slide Number Placeholder 9"/>
          <p:cNvSpPr>
            <a:spLocks noGrp="1"/>
          </p:cNvSpPr>
          <p:nvPr>
            <p:ph type="sldNum" sz="quarter" idx="12"/>
          </p:nvPr>
        </p:nvSpPr>
        <p:spPr/>
        <p:txBody>
          <a:bodyPr/>
          <a:lstStyle/>
          <a:p>
            <a:pPr>
              <a:defRPr/>
            </a:pPr>
            <a:fld id="{84777B9B-74FF-524F-B0F0-5016EA599AB3}" type="slidenum">
              <a:rPr lang="de-CH" smtClean="0"/>
              <a:pPr>
                <a:defRPr/>
              </a:pPr>
              <a:t>17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charset="-128"/>
                <a:cs typeface="ＭＳ Ｐゴシック" charset="-128"/>
              </a:rPr>
              <a:t>Interpretation example</a:t>
            </a:r>
          </a:p>
        </p:txBody>
      </p:sp>
      <p:sp>
        <p:nvSpPr>
          <p:cNvPr id="35843" name="Date Placeholder 2"/>
          <p:cNvSpPr>
            <a:spLocks noGrp="1"/>
          </p:cNvSpPr>
          <p:nvPr>
            <p:ph type="dt" sz="quarter" idx="10"/>
          </p:nvPr>
        </p:nvSpPr>
        <p:spPr>
          <a:noFill/>
        </p:spPr>
        <p:txBody>
          <a:bodyPr/>
          <a:lstStyle/>
          <a:p>
            <a:r>
              <a:rPr lang="en-US" smtClean="0"/>
              <a:t>© Oscar Nierstrasz</a:t>
            </a:r>
            <a:endParaRPr lang="de-CH" smtClean="0"/>
          </a:p>
        </p:txBody>
      </p:sp>
      <p:sp>
        <p:nvSpPr>
          <p:cNvPr id="35844"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6" name="Rectangle 5"/>
          <p:cNvSpPr/>
          <p:nvPr/>
        </p:nvSpPr>
        <p:spPr>
          <a:xfrm>
            <a:off x="609600" y="1600200"/>
            <a:ext cx="5486400" cy="3786188"/>
          </a:xfrm>
          <a:prstGeom prst="rect">
            <a:avLst/>
          </a:prstGeom>
          <a:solidFill>
            <a:schemeClr val="bg1"/>
          </a:solidFill>
          <a:ln>
            <a:solidFill>
              <a:schemeClr val="bg2">
                <a:lumMod val="25000"/>
              </a:schemeClr>
            </a:solidFill>
          </a:ln>
        </p:spPr>
        <p:txBody>
          <a:bodyPr>
            <a:prstTxWarp prst="textNoShape">
              <a:avLst/>
            </a:prstTxWarp>
            <a:spAutoFit/>
          </a:bodyPr>
          <a:lstStyle/>
          <a:p>
            <a:pPr defTabSz="176213">
              <a:defRPr/>
            </a:pPr>
            <a:r>
              <a:rPr lang="en-US" sz="1600" b="1">
                <a:latin typeface="Courier" charset="0"/>
                <a:ea typeface="Courier" charset="0"/>
                <a:cs typeface="Courier" charset="0"/>
              </a:rPr>
              <a:t>module </a:t>
            </a:r>
            <a:r>
              <a:rPr lang="en-US" sz="1600">
                <a:latin typeface="Courier" charset="0"/>
                <a:ea typeface="Courier" charset="0"/>
                <a:cs typeface="Courier" charset="0"/>
              </a:rPr>
              <a:t>ExpEval</a:t>
            </a:r>
          </a:p>
          <a:p>
            <a:pPr defTabSz="176213">
              <a:defRPr/>
            </a:pPr>
            <a:endParaRPr lang="en-US" sz="1600">
              <a:latin typeface="Courier" charset="0"/>
              <a:ea typeface="Courier" charset="0"/>
              <a:cs typeface="Courier" charset="0"/>
            </a:endParaRPr>
          </a:p>
          <a:p>
            <a:pPr defTabSz="176213">
              <a:defRPr/>
            </a:pPr>
            <a:r>
              <a:rPr lang="en-US" sz="1600" b="1">
                <a:latin typeface="Courier" charset="0"/>
                <a:ea typeface="Courier" charset="0"/>
                <a:cs typeface="Courier" charset="0"/>
              </a:rPr>
              <a:t>imports </a:t>
            </a:r>
            <a:r>
              <a:rPr lang="en-US" sz="1600">
                <a:latin typeface="Courier" charset="0"/>
                <a:ea typeface="Courier" charset="0"/>
                <a:cs typeface="Courier" charset="0"/>
              </a:rPr>
              <a:t>libstratego-lib</a:t>
            </a:r>
          </a:p>
          <a:p>
            <a:pPr defTabSz="176213">
              <a:defRPr/>
            </a:pPr>
            <a:r>
              <a:rPr lang="en-US" sz="1600" b="1">
                <a:latin typeface="Courier" charset="0"/>
                <a:ea typeface="Courier" charset="0"/>
                <a:cs typeface="Courier" charset="0"/>
              </a:rPr>
              <a:t>imports </a:t>
            </a:r>
            <a:r>
              <a:rPr lang="en-US" sz="1600">
                <a:latin typeface="Courier" charset="0"/>
                <a:ea typeface="Courier" charset="0"/>
                <a:cs typeface="Courier" charset="0"/>
              </a:rPr>
              <a:t>Exp</a:t>
            </a:r>
          </a:p>
          <a:p>
            <a:pPr defTabSz="176213">
              <a:defRPr/>
            </a:pPr>
            <a:endParaRPr lang="en-US" sz="1600">
              <a:latin typeface="Courier" charset="0"/>
              <a:ea typeface="Courier" charset="0"/>
              <a:cs typeface="Courier" charset="0"/>
            </a:endParaRPr>
          </a:p>
          <a:p>
            <a:pPr defTabSz="176213">
              <a:defRPr/>
            </a:pPr>
            <a:r>
              <a:rPr lang="en-US" sz="1600" b="1">
                <a:latin typeface="Courier" charset="0"/>
                <a:ea typeface="Courier" charset="0"/>
                <a:cs typeface="Courier" charset="0"/>
              </a:rPr>
              <a:t>rules</a:t>
            </a:r>
          </a:p>
          <a:p>
            <a:pPr defTabSz="176213">
              <a:defRPr/>
            </a:pPr>
            <a:r>
              <a:rPr lang="en-US" sz="1600">
                <a:latin typeface="Courier" charset="0"/>
                <a:ea typeface="Courier" charset="0"/>
                <a:cs typeface="Courier" charset="0"/>
              </a:rPr>
              <a:t>	convert : Int(x) -&gt; &lt;string-to-int&gt;(x)</a:t>
            </a:r>
          </a:p>
          <a:p>
            <a:pPr defTabSz="176213">
              <a:defRPr/>
            </a:pPr>
            <a:r>
              <a:rPr lang="en-US" sz="1600">
                <a:latin typeface="Courier" charset="0"/>
                <a:ea typeface="Courier" charset="0"/>
                <a:cs typeface="Courier" charset="0"/>
              </a:rPr>
              <a:t>	eval : Plus(m,n) -&gt; &lt;add&gt;(m,n)</a:t>
            </a:r>
          </a:p>
          <a:p>
            <a:pPr defTabSz="176213">
              <a:defRPr/>
            </a:pPr>
            <a:r>
              <a:rPr lang="en-US" sz="1600">
                <a:latin typeface="Courier" charset="0"/>
                <a:ea typeface="Courier" charset="0"/>
                <a:cs typeface="Courier" charset="0"/>
              </a:rPr>
              <a:t>	eval : Minus(m,n) -&gt; &lt;subt&gt;(m,n)</a:t>
            </a:r>
          </a:p>
          <a:p>
            <a:pPr defTabSz="176213">
              <a:defRPr/>
            </a:pPr>
            <a:r>
              <a:rPr lang="en-US" sz="1600">
                <a:latin typeface="Courier" charset="0"/>
                <a:ea typeface="Courier" charset="0"/>
                <a:cs typeface="Courier" charset="0"/>
              </a:rPr>
              <a:t>	eval : Mul(m,n) -&gt; &lt;mul&gt;(m,n)</a:t>
            </a:r>
          </a:p>
          <a:p>
            <a:pPr defTabSz="176213">
              <a:defRPr/>
            </a:pPr>
            <a:r>
              <a:rPr lang="en-US" sz="1600">
                <a:latin typeface="Courier" charset="0"/>
                <a:ea typeface="Courier" charset="0"/>
                <a:cs typeface="Courier" charset="0"/>
              </a:rPr>
              <a:t>	eval : Div(m,n) -&gt; &lt;div&gt;(m,n)</a:t>
            </a:r>
          </a:p>
          <a:p>
            <a:pPr defTabSz="176213">
              <a:defRPr/>
            </a:pPr>
            <a:r>
              <a:rPr lang="en-US" sz="1600">
                <a:latin typeface="Courier" charset="0"/>
                <a:ea typeface="Courier" charset="0"/>
                <a:cs typeface="Courier" charset="0"/>
              </a:rPr>
              <a:t>	eval : Mod(m,n) -&gt; &lt;mod&gt;(m,n)</a:t>
            </a:r>
          </a:p>
          <a:p>
            <a:pPr defTabSz="176213">
              <a:defRPr/>
            </a:pPr>
            <a:endParaRPr lang="en-US" sz="1600">
              <a:latin typeface="Courier" charset="0"/>
              <a:ea typeface="Courier" charset="0"/>
              <a:cs typeface="Courier" charset="0"/>
            </a:endParaRPr>
          </a:p>
          <a:p>
            <a:pPr defTabSz="176213">
              <a:defRPr/>
            </a:pPr>
            <a:r>
              <a:rPr lang="en-US" sz="1600" b="1">
                <a:latin typeface="Courier" charset="0"/>
                <a:ea typeface="Courier" charset="0"/>
                <a:cs typeface="Courier" charset="0"/>
              </a:rPr>
              <a:t>strategies</a:t>
            </a:r>
          </a:p>
          <a:p>
            <a:pPr defTabSz="176213">
              <a:defRPr/>
            </a:pPr>
            <a:r>
              <a:rPr lang="en-US" sz="1600">
                <a:latin typeface="Courier" charset="0"/>
                <a:ea typeface="Courier" charset="0"/>
                <a:cs typeface="Courier" charset="0"/>
              </a:rPr>
              <a:t>	main = io-wrap(innermost(convert &lt;+ eval))</a:t>
            </a:r>
          </a:p>
        </p:txBody>
      </p:sp>
      <p:sp>
        <p:nvSpPr>
          <p:cNvPr id="35847" name="TextBox 6"/>
          <p:cNvSpPr txBox="1">
            <a:spLocks noChangeArrowheads="1"/>
          </p:cNvSpPr>
          <p:nvPr/>
        </p:nvSpPr>
        <p:spPr bwMode="auto">
          <a:xfrm>
            <a:off x="4038600" y="1752600"/>
            <a:ext cx="1906588"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solidFill>
                  <a:srgbClr val="05027D"/>
                </a:solidFill>
                <a:ea typeface="Helvetica" charset="0"/>
                <a:cs typeface="Helvetica" charset="0"/>
              </a:rPr>
              <a:t>File: </a:t>
            </a:r>
            <a:r>
              <a:rPr lang="en-US" sz="1800">
                <a:solidFill>
                  <a:srgbClr val="05027D"/>
                </a:solidFill>
                <a:ea typeface="Lucida Grande" charset="0"/>
                <a:cs typeface="Lucida Grande" charset="0"/>
              </a:rPr>
              <a:t>ExpEval.str</a:t>
            </a:r>
            <a:endParaRPr lang="en-US" sz="1800">
              <a:solidFill>
                <a:srgbClr val="05027D"/>
              </a:solidFill>
              <a:ea typeface="Helvetica" charset="0"/>
              <a:cs typeface="Helvetica" charset="0"/>
            </a:endParaRPr>
          </a:p>
        </p:txBody>
      </p:sp>
      <p:sp>
        <p:nvSpPr>
          <p:cNvPr id="35848" name="TextBox 7"/>
          <p:cNvSpPr txBox="1">
            <a:spLocks noChangeArrowheads="1"/>
          </p:cNvSpPr>
          <p:nvPr/>
        </p:nvSpPr>
        <p:spPr bwMode="auto">
          <a:xfrm>
            <a:off x="381000" y="5570538"/>
            <a:ext cx="8534400" cy="830262"/>
          </a:xfrm>
          <a:prstGeom prst="rect">
            <a:avLst/>
          </a:prstGeom>
          <a:noFill/>
          <a:ln w="9525">
            <a:noFill/>
            <a:miter lim="800000"/>
            <a:headEnd/>
            <a:tailEnd/>
          </a:ln>
        </p:spPr>
        <p:txBody>
          <a:bodyPr>
            <a:prstTxWarp prst="textNoShape">
              <a:avLst/>
            </a:prstTxWarp>
            <a:spAutoFit/>
          </a:bodyPr>
          <a:lstStyle/>
          <a:p>
            <a:r>
              <a:rPr lang="en-US" dirty="0" err="1"/>
              <a:t>Stratego</a:t>
            </a:r>
            <a:r>
              <a:rPr lang="en-US" dirty="0"/>
              <a:t> separates the specification of </a:t>
            </a:r>
            <a:r>
              <a:rPr lang="en-US" i="1" u="sng" dirty="0">
                <a:solidFill>
                  <a:srgbClr val="7E0007"/>
                </a:solidFill>
              </a:rPr>
              <a:t>rules</a:t>
            </a:r>
            <a:r>
              <a:rPr lang="en-US" i="1" dirty="0"/>
              <a:t> </a:t>
            </a:r>
            <a:r>
              <a:rPr lang="en-US" dirty="0"/>
              <a:t>(transformations) from </a:t>
            </a:r>
            <a:r>
              <a:rPr lang="en-US" i="1" u="sng" dirty="0">
                <a:solidFill>
                  <a:srgbClr val="7E0007"/>
                </a:solidFill>
              </a:rPr>
              <a:t>strategies</a:t>
            </a:r>
            <a:r>
              <a:rPr lang="en-US" i="1" dirty="0"/>
              <a:t> </a:t>
            </a:r>
            <a:r>
              <a:rPr lang="en-US" dirty="0"/>
              <a:t>(traversals). In principle, both are reusable.</a:t>
            </a:r>
          </a:p>
        </p:txBody>
      </p:sp>
      <p:sp>
        <p:nvSpPr>
          <p:cNvPr id="9" name="Rectangle 8"/>
          <p:cNvSpPr/>
          <p:nvPr/>
        </p:nvSpPr>
        <p:spPr>
          <a:xfrm>
            <a:off x="5943600" y="4310063"/>
            <a:ext cx="3048000" cy="338137"/>
          </a:xfrm>
          <a:prstGeom prst="rect">
            <a:avLst/>
          </a:prstGeom>
          <a:solidFill>
            <a:schemeClr val="bg1"/>
          </a:solidFill>
          <a:ln>
            <a:solidFill>
              <a:schemeClr val="bg2">
                <a:lumMod val="25000"/>
              </a:schemeClr>
            </a:solidFill>
          </a:ln>
        </p:spPr>
        <p:txBody>
          <a:bodyPr>
            <a:prstTxWarp prst="textNoShape">
              <a:avLst/>
            </a:prstTxWarp>
            <a:spAutoFit/>
          </a:bodyPr>
          <a:lstStyle/>
          <a:p>
            <a:pPr defTabSz="176213">
              <a:defRPr/>
            </a:pPr>
            <a:r>
              <a:rPr lang="en-US" sz="1600" b="1">
                <a:latin typeface="Courier" charset="0"/>
                <a:ea typeface="Courier" charset="0"/>
                <a:cs typeface="Courier" charset="0"/>
              </a:rPr>
              <a:t>1 + 2 * (3 + 4) * 3 - 1</a:t>
            </a:r>
            <a:endParaRPr lang="en-US" sz="1600">
              <a:latin typeface="Courier" charset="0"/>
              <a:ea typeface="Courier" charset="0"/>
              <a:cs typeface="Courier" charset="0"/>
            </a:endParaRPr>
          </a:p>
        </p:txBody>
      </p:sp>
      <p:sp>
        <p:nvSpPr>
          <p:cNvPr id="35850" name="TextBox 9"/>
          <p:cNvSpPr txBox="1">
            <a:spLocks noChangeArrowheads="1"/>
          </p:cNvSpPr>
          <p:nvPr/>
        </p:nvSpPr>
        <p:spPr bwMode="auto">
          <a:xfrm>
            <a:off x="6088063" y="3776663"/>
            <a:ext cx="2751137" cy="368300"/>
          </a:xfrm>
          <a:prstGeom prst="rect">
            <a:avLst/>
          </a:prstGeom>
          <a:solidFill>
            <a:schemeClr val="accent1"/>
          </a:solidFill>
          <a:ln w="9525">
            <a:noFill/>
            <a:miter lim="800000"/>
            <a:headEnd/>
            <a:tailEnd/>
          </a:ln>
        </p:spPr>
        <p:txBody>
          <a:bodyPr wrap="none">
            <a:prstTxWarp prst="textNoShape">
              <a:avLst/>
            </a:prstTxWarp>
            <a:spAutoFit/>
          </a:bodyPr>
          <a:lstStyle/>
          <a:p>
            <a:r>
              <a:rPr lang="en-US" sz="1800">
                <a:solidFill>
                  <a:srgbClr val="05027D"/>
                </a:solidFill>
                <a:ea typeface="Helvetica" charset="0"/>
                <a:cs typeface="Helvetica" charset="0"/>
              </a:rPr>
              <a:t>File: </a:t>
            </a:r>
            <a:r>
              <a:rPr lang="en-US" sz="1800">
                <a:solidFill>
                  <a:srgbClr val="05027D"/>
                </a:solidFill>
                <a:ea typeface="Lucida Grande" charset="0"/>
                <a:cs typeface="Lucida Grande" charset="0"/>
              </a:rPr>
              <a:t>ultimate-question.txt</a:t>
            </a:r>
            <a:endParaRPr lang="en-US" sz="1800">
              <a:solidFill>
                <a:srgbClr val="05027D"/>
              </a:solidFill>
              <a:ea typeface="Helvetica" charset="0"/>
              <a:cs typeface="Helvetica" charset="0"/>
            </a:endParaRPr>
          </a:p>
        </p:txBody>
      </p:sp>
      <p:sp>
        <p:nvSpPr>
          <p:cNvPr id="11" name="Slide Number Placeholder 10"/>
          <p:cNvSpPr>
            <a:spLocks noGrp="1"/>
          </p:cNvSpPr>
          <p:nvPr>
            <p:ph type="sldNum" sz="quarter" idx="12"/>
          </p:nvPr>
        </p:nvSpPr>
        <p:spPr/>
        <p:txBody>
          <a:bodyPr/>
          <a:lstStyle/>
          <a:p>
            <a:pPr>
              <a:defRPr/>
            </a:pPr>
            <a:fld id="{84777B9B-74FF-524F-B0F0-5016EA599AB3}" type="slidenum">
              <a:rPr lang="de-CH" smtClean="0"/>
              <a:pPr>
                <a:defRPr/>
              </a:pPr>
              <a:t>18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charset="-128"/>
                <a:cs typeface="ＭＳ Ｐゴシック" charset="-128"/>
              </a:rPr>
              <a:t>Strategies</a:t>
            </a:r>
          </a:p>
        </p:txBody>
      </p:sp>
      <p:sp>
        <p:nvSpPr>
          <p:cNvPr id="36867" name="Date Placeholder 2"/>
          <p:cNvSpPr>
            <a:spLocks noGrp="1"/>
          </p:cNvSpPr>
          <p:nvPr>
            <p:ph type="dt" sz="quarter" idx="10"/>
          </p:nvPr>
        </p:nvSpPr>
        <p:spPr>
          <a:noFill/>
        </p:spPr>
        <p:txBody>
          <a:bodyPr/>
          <a:lstStyle/>
          <a:p>
            <a:r>
              <a:rPr lang="en-US" smtClean="0"/>
              <a:t>© Oscar Nierstrasz</a:t>
            </a:r>
            <a:endParaRPr lang="de-CH" smtClean="0"/>
          </a:p>
        </p:txBody>
      </p:sp>
      <p:sp>
        <p:nvSpPr>
          <p:cNvPr id="36868"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36870" name="TextBox 5"/>
          <p:cNvSpPr txBox="1">
            <a:spLocks noChangeArrowheads="1"/>
          </p:cNvSpPr>
          <p:nvPr/>
        </p:nvSpPr>
        <p:spPr bwMode="auto">
          <a:xfrm>
            <a:off x="533400" y="2133600"/>
            <a:ext cx="7696200" cy="830263"/>
          </a:xfrm>
          <a:prstGeom prst="rect">
            <a:avLst/>
          </a:prstGeom>
          <a:noFill/>
          <a:ln w="9525">
            <a:noFill/>
            <a:miter lim="800000"/>
            <a:headEnd/>
            <a:tailEnd/>
          </a:ln>
        </p:spPr>
        <p:txBody>
          <a:bodyPr>
            <a:prstTxWarp prst="textNoShape">
              <a:avLst/>
            </a:prstTxWarp>
            <a:spAutoFit/>
          </a:bodyPr>
          <a:lstStyle/>
          <a:p>
            <a:r>
              <a:rPr lang="en-US" dirty="0"/>
              <a:t>A </a:t>
            </a:r>
            <a:r>
              <a:rPr lang="en-US" i="1" u="sng" dirty="0">
                <a:solidFill>
                  <a:srgbClr val="7E0007"/>
                </a:solidFill>
              </a:rPr>
              <a:t>strategy</a:t>
            </a:r>
            <a:r>
              <a:rPr lang="en-US" dirty="0"/>
              <a:t> determines how a set of rewrite rules will be used to traverse and transform a term.</a:t>
            </a:r>
          </a:p>
        </p:txBody>
      </p:sp>
      <p:sp>
        <p:nvSpPr>
          <p:cNvPr id="36871" name="TextBox 6"/>
          <p:cNvSpPr txBox="1">
            <a:spLocks noChangeArrowheads="1"/>
          </p:cNvSpPr>
          <p:nvPr/>
        </p:nvSpPr>
        <p:spPr bwMode="auto">
          <a:xfrm>
            <a:off x="3276600" y="3352800"/>
            <a:ext cx="1903413" cy="1938338"/>
          </a:xfrm>
          <a:prstGeom prst="rect">
            <a:avLst/>
          </a:prstGeom>
          <a:noFill/>
          <a:ln w="9525">
            <a:noFill/>
            <a:miter lim="800000"/>
            <a:headEnd/>
            <a:tailEnd/>
          </a:ln>
        </p:spPr>
        <p:txBody>
          <a:bodyPr wrap="none">
            <a:prstTxWarp prst="textNoShape">
              <a:avLst/>
            </a:prstTxWarp>
            <a:spAutoFit/>
          </a:bodyPr>
          <a:lstStyle/>
          <a:p>
            <a:pPr marL="357188" indent="-357188">
              <a:buFont typeface="Arial" charset="0"/>
              <a:buChar char="•"/>
            </a:pPr>
            <a:r>
              <a:rPr lang="en-US"/>
              <a:t>innermost</a:t>
            </a:r>
          </a:p>
          <a:p>
            <a:pPr marL="357188" indent="-357188">
              <a:buFont typeface="Arial" charset="0"/>
              <a:buChar char="•"/>
            </a:pPr>
            <a:r>
              <a:rPr lang="en-US"/>
              <a:t>top down</a:t>
            </a:r>
          </a:p>
          <a:p>
            <a:pPr marL="357188" indent="-357188">
              <a:buFont typeface="Arial" charset="0"/>
              <a:buChar char="•"/>
            </a:pPr>
            <a:r>
              <a:rPr lang="en-US"/>
              <a:t>bottom up</a:t>
            </a:r>
          </a:p>
          <a:p>
            <a:pPr marL="357188" indent="-357188">
              <a:buFont typeface="Arial" charset="0"/>
              <a:buChar char="•"/>
            </a:pPr>
            <a:r>
              <a:rPr lang="en-US"/>
              <a:t>repeat</a:t>
            </a:r>
          </a:p>
          <a:p>
            <a:pPr marL="357188" indent="-357188">
              <a:buFont typeface="Arial" charset="0"/>
              <a:buChar char="•"/>
            </a:pPr>
            <a:r>
              <a:rPr lang="en-US"/>
              <a:t>…</a:t>
            </a:r>
          </a:p>
        </p:txBody>
      </p:sp>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19</a:t>
            </a:fld>
            <a:endParaRPr lang="de-CH" sz="1400">
              <a:solidFill>
                <a:srgbClr val="7E7E7E"/>
              </a:solidFill>
              <a:latin typeface="Times"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smtClean="0"/>
              <a:t>© Oscar Nierstrasz</a:t>
            </a:r>
            <a:endParaRPr lang="de-CH" smtClean="0"/>
          </a:p>
        </p:txBody>
      </p:sp>
      <p:sp>
        <p:nvSpPr>
          <p:cNvPr id="12291"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12293"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2294"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12295" name="Rectangle 4"/>
          <p:cNvSpPr>
            <a:spLocks noGrp="1" noChangeArrowheads="1"/>
          </p:cNvSpPr>
          <p:nvPr>
            <p:ph type="body" idx="1"/>
          </p:nvPr>
        </p:nvSpPr>
        <p:spPr/>
        <p:txBody>
          <a:bodyPr/>
          <a:lstStyle/>
          <a:p>
            <a:pPr eaLnBrk="1" hangingPunct="1"/>
            <a:r>
              <a:rPr lang="en-US" sz="2000" smtClean="0">
                <a:ea typeface="ＭＳ Ｐゴシック" charset="-128"/>
                <a:cs typeface="ＭＳ Ｐゴシック" charset="-128"/>
              </a:rPr>
              <a:t>Program Transformation</a:t>
            </a:r>
          </a:p>
          <a:p>
            <a:pPr eaLnBrk="1" hangingPunct="1"/>
            <a:r>
              <a:rPr lang="en-US" sz="2000" smtClean="0">
                <a:ea typeface="ＭＳ Ｐゴシック" charset="-128"/>
                <a:cs typeface="ＭＳ Ｐゴシック" charset="-128"/>
              </a:rPr>
              <a:t>Refactoring</a:t>
            </a:r>
          </a:p>
          <a:p>
            <a:pPr eaLnBrk="1" hangingPunct="1"/>
            <a:r>
              <a:rPr lang="en-US" sz="2000" smtClean="0">
                <a:ea typeface="ＭＳ Ｐゴシック" charset="-128"/>
                <a:cs typeface="ＭＳ Ｐゴシック" charset="-128"/>
              </a:rPr>
              <a:t>Aspect-Oriented Programming</a:t>
            </a:r>
          </a:p>
          <a:p>
            <a:pPr eaLnBrk="1" hangingPunct="1"/>
            <a:r>
              <a:rPr lang="en-US" sz="2000" smtClean="0">
                <a:ea typeface="ＭＳ Ｐゴシック" charset="-128"/>
                <a:cs typeface="ＭＳ Ｐゴシック" charset="-128"/>
              </a:rPr>
              <a:t>Outlook</a:t>
            </a:r>
          </a:p>
        </p:txBody>
      </p:sp>
      <p:sp>
        <p:nvSpPr>
          <p:cNvPr id="8" name="Slide Number Placeholder 7"/>
          <p:cNvSpPr>
            <a:spLocks noGrp="1"/>
          </p:cNvSpPr>
          <p:nvPr>
            <p:ph type="sldNum" sz="quarter" idx="12"/>
          </p:nvPr>
        </p:nvSpPr>
        <p:spPr/>
        <p:txBody>
          <a:bodyPr/>
          <a:lstStyle/>
          <a:p>
            <a:pPr>
              <a:defRPr/>
            </a:pPr>
            <a:fld id="{A887AA62-6832-144B-B2CD-8EEDD22CACA8}" type="slidenum">
              <a:rPr lang="de-CH" smtClean="0"/>
              <a:pPr>
                <a:defRPr/>
              </a:pPr>
              <a:t>2</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ea typeface="ＭＳ Ｐゴシック" charset="-128"/>
                <a:cs typeface="ＭＳ Ｐゴシック" charset="-128"/>
              </a:rPr>
              <a:t>Running the transformation</a:t>
            </a:r>
          </a:p>
        </p:txBody>
      </p:sp>
      <p:sp>
        <p:nvSpPr>
          <p:cNvPr id="37891" name="Date Placeholder 2"/>
          <p:cNvSpPr>
            <a:spLocks noGrp="1"/>
          </p:cNvSpPr>
          <p:nvPr>
            <p:ph type="dt" sz="quarter" idx="10"/>
          </p:nvPr>
        </p:nvSpPr>
        <p:spPr>
          <a:noFill/>
        </p:spPr>
        <p:txBody>
          <a:bodyPr/>
          <a:lstStyle/>
          <a:p>
            <a:r>
              <a:rPr lang="en-US" smtClean="0"/>
              <a:t>© Oscar Nierstrasz</a:t>
            </a:r>
            <a:endParaRPr lang="de-CH" smtClean="0"/>
          </a:p>
        </p:txBody>
      </p:sp>
      <p:sp>
        <p:nvSpPr>
          <p:cNvPr id="37892"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7" name="Rectangle 6"/>
          <p:cNvSpPr/>
          <p:nvPr/>
        </p:nvSpPr>
        <p:spPr>
          <a:xfrm>
            <a:off x="152400" y="1219200"/>
            <a:ext cx="8763000" cy="5262563"/>
          </a:xfrm>
          <a:prstGeom prst="rect">
            <a:avLst/>
          </a:prstGeom>
          <a:solidFill>
            <a:schemeClr val="bg1"/>
          </a:solidFill>
          <a:ln>
            <a:solidFill>
              <a:schemeClr val="bg2">
                <a:lumMod val="25000"/>
              </a:schemeClr>
            </a:solidFill>
          </a:ln>
        </p:spPr>
        <p:txBody>
          <a:bodyPr>
            <a:prstTxWarp prst="textNoShape">
              <a:avLst/>
            </a:prstTxWarp>
            <a:spAutoFit/>
          </a:bodyPr>
          <a:lstStyle/>
          <a:p>
            <a:pPr defTabSz="176213">
              <a:defRPr/>
            </a:pPr>
            <a:r>
              <a:rPr lang="en-US" sz="1200" b="1">
                <a:latin typeface="Courier" charset="0"/>
                <a:ea typeface="Courier" charset="0"/>
                <a:cs typeface="Courier" charset="0"/>
              </a:rPr>
              <a:t>sdf2rtg -i Exp.def -o Exp.rtg -m Exp</a:t>
            </a:r>
          </a:p>
          <a:p>
            <a:pPr defTabSz="176213">
              <a:defRPr/>
            </a:pPr>
            <a:r>
              <a:rPr lang="en-US" sz="1200">
                <a:latin typeface="Courier" charset="0"/>
                <a:ea typeface="Courier" charset="0"/>
                <a:cs typeface="Courier" charset="0"/>
              </a:rPr>
              <a:t>SdfChecker:error: Main module not defined</a:t>
            </a:r>
          </a:p>
          <a:p>
            <a:pPr defTabSz="176213">
              <a:defRPr/>
            </a:pPr>
            <a:r>
              <a:rPr lang="en-US" sz="1200">
                <a:latin typeface="Courier" charset="0"/>
                <a:ea typeface="Courier" charset="0"/>
                <a:cs typeface="Courier" charset="0"/>
              </a:rPr>
              <a:t>--- Main</a:t>
            </a:r>
          </a:p>
          <a:p>
            <a:pPr defTabSz="176213">
              <a:defRPr/>
            </a:pPr>
            <a:endParaRPr lang="en-US" sz="1200" b="1">
              <a:latin typeface="Courier" charset="0"/>
              <a:ea typeface="Courier" charset="0"/>
              <a:cs typeface="Courier" charset="0"/>
            </a:endParaRPr>
          </a:p>
          <a:p>
            <a:pPr defTabSz="176213">
              <a:defRPr/>
            </a:pPr>
            <a:r>
              <a:rPr lang="en-US" sz="1200" b="1">
                <a:latin typeface="Courier" charset="0"/>
                <a:ea typeface="Courier" charset="0"/>
                <a:cs typeface="Courier" charset="0"/>
              </a:rPr>
              <a:t>rtg2sig -i Exp.rtg -o Exp.str</a:t>
            </a:r>
          </a:p>
          <a:p>
            <a:pPr defTabSz="176213">
              <a:defRPr/>
            </a:pPr>
            <a:endParaRPr lang="en-US" sz="1200" b="1">
              <a:latin typeface="Courier" charset="0"/>
              <a:ea typeface="Courier" charset="0"/>
              <a:cs typeface="Courier" charset="0"/>
            </a:endParaRPr>
          </a:p>
          <a:p>
            <a:pPr defTabSz="176213">
              <a:defRPr/>
            </a:pPr>
            <a:r>
              <a:rPr lang="en-US" sz="1200" b="1">
                <a:latin typeface="Courier" charset="0"/>
                <a:ea typeface="Courier" charset="0"/>
                <a:cs typeface="Courier" charset="0"/>
              </a:rPr>
              <a:t>strc -i ExpEval.str -la stratego-lib</a:t>
            </a:r>
          </a:p>
          <a:p>
            <a:pPr defTabSz="176213">
              <a:defRPr/>
            </a:pPr>
            <a:r>
              <a:rPr lang="en-US" sz="1200">
                <a:latin typeface="Courier" charset="0"/>
                <a:ea typeface="Courier" charset="0"/>
                <a:cs typeface="Courier" charset="0"/>
              </a:rPr>
              <a:t>[ strc | info ] Compiling 'ExpEval.str'</a:t>
            </a:r>
          </a:p>
          <a:p>
            <a:pPr defTabSz="176213">
              <a:defRPr/>
            </a:pPr>
            <a:r>
              <a:rPr lang="en-US" sz="1200">
                <a:latin typeface="Courier" charset="0"/>
                <a:ea typeface="Courier" charset="0"/>
                <a:cs typeface="Courier" charset="0"/>
              </a:rPr>
              <a:t>[ strc | info ] Front-end succeeded         : [user/system] = [0.56s/0.05s]</a:t>
            </a:r>
          </a:p>
          <a:p>
            <a:pPr defTabSz="176213">
              <a:defRPr/>
            </a:pPr>
            <a:r>
              <a:rPr lang="en-US" sz="1200">
                <a:latin typeface="Courier" charset="0"/>
                <a:ea typeface="Courier" charset="0"/>
                <a:cs typeface="Courier" charset="0"/>
              </a:rPr>
              <a:t>[ strc | info ] Optimization succeeded -O 2 : [user/system] = [0.00s/0.00s]</a:t>
            </a:r>
          </a:p>
          <a:p>
            <a:pPr defTabSz="176213">
              <a:defRPr/>
            </a:pPr>
            <a:r>
              <a:rPr lang="en-US" sz="1200">
                <a:latin typeface="Courier" charset="0"/>
                <a:ea typeface="Courier" charset="0"/>
                <a:cs typeface="Courier" charset="0"/>
              </a:rPr>
              <a:t>[ strc | info ] Back-end succeeded          : [user/system] = [0.16s/0.01s]</a:t>
            </a:r>
          </a:p>
          <a:p>
            <a:pPr defTabSz="176213">
              <a:defRPr/>
            </a:pPr>
            <a:r>
              <a:rPr lang="en-US" sz="1200">
                <a:latin typeface="Courier" charset="0"/>
                <a:ea typeface="Courier" charset="0"/>
                <a:cs typeface="Courier" charset="0"/>
              </a:rPr>
              <a:t> gcc -I /usr/local/strategoxt/include -I /usr/local/strategoxt/include -I /usr/local/strategoxt/include -Wall -Wno-unused-label -Wno-unused-variable -Wno-unused-function -Wno-unused-parameter -DSIZEOF_VOID_P=4 -DSIZEOF_LONG=4 -DSIZEOF_INT=4 -c ExpEval.c  -fno-common -DPIC -o .libs/ExpEval.o</a:t>
            </a:r>
          </a:p>
          <a:p>
            <a:pPr defTabSz="176213">
              <a:defRPr/>
            </a:pPr>
            <a:r>
              <a:rPr lang="en-US" sz="1200">
                <a:latin typeface="Courier" charset="0"/>
                <a:ea typeface="Courier" charset="0"/>
                <a:cs typeface="Courier" charset="0"/>
              </a:rPr>
              <a:t> gcc -I /usr/local/strategoxt/include -I /usr/local/strategoxt/include -I /usr/local/strategoxt/include -Wall -Wno-unused-label -Wno-unused-variable -Wno-unused-function -Wno-unused-parameter -DSIZEOF_VOID_P=4 -DSIZEOF_LONG=4 -DSIZEOF_INT=4 -c ExpEval.c -o ExpEval.o &gt;/dev/null 2&gt;&amp;1</a:t>
            </a:r>
          </a:p>
          <a:p>
            <a:pPr defTabSz="176213">
              <a:defRPr/>
            </a:pPr>
            <a:r>
              <a:rPr lang="en-US" sz="1200">
                <a:latin typeface="Courier" charset="0"/>
                <a:ea typeface="Courier" charset="0"/>
                <a:cs typeface="Courier" charset="0"/>
              </a:rPr>
              <a:t>gcc .libs/ExpEval.o -o ExpEval -bind_at_load  -L/usr/local/strategoxt/lib /usr/local/strategoxt/lib/libstratego-lib.dylib /usr/local/strategoxt/lib/libstratego-lib-native.dylib /usr/local/strategoxt/lib/libstratego-runtime.dylib -lm /usr/local/strategoxt/lib/libATerm.dylib   </a:t>
            </a:r>
          </a:p>
          <a:p>
            <a:pPr defTabSz="176213">
              <a:defRPr/>
            </a:pPr>
            <a:r>
              <a:rPr lang="en-US" sz="1200">
                <a:latin typeface="Courier" charset="0"/>
                <a:ea typeface="Courier" charset="0"/>
                <a:cs typeface="Courier" charset="0"/>
              </a:rPr>
              <a:t>[ strc | info ] C compilation succeeded     : [user/system] = [0.31s/0.36s]</a:t>
            </a:r>
          </a:p>
          <a:p>
            <a:pPr defTabSz="176213">
              <a:defRPr/>
            </a:pPr>
            <a:r>
              <a:rPr lang="en-US" sz="1200">
                <a:latin typeface="Courier" charset="0"/>
                <a:ea typeface="Courier" charset="0"/>
                <a:cs typeface="Courier" charset="0"/>
              </a:rPr>
              <a:t>[ strc | info ] Compilation succeeded       : [user/system] = [1.03s/0.42s]</a:t>
            </a:r>
          </a:p>
          <a:p>
            <a:pPr defTabSz="176213">
              <a:defRPr/>
            </a:pPr>
            <a:endParaRPr lang="en-US" sz="1200" b="1">
              <a:latin typeface="Courier" charset="0"/>
              <a:ea typeface="Courier" charset="0"/>
              <a:cs typeface="Courier" charset="0"/>
            </a:endParaRPr>
          </a:p>
          <a:p>
            <a:pPr defTabSz="176213">
              <a:defRPr/>
            </a:pPr>
            <a:r>
              <a:rPr lang="en-US" sz="1200" b="1">
                <a:latin typeface="Courier" charset="0"/>
                <a:ea typeface="Courier" charset="0"/>
                <a:cs typeface="Courier" charset="0"/>
              </a:rPr>
              <a:t>sglri -p Exp.tbl -i ultimate-question.txt | ./ExpEval</a:t>
            </a:r>
          </a:p>
          <a:p>
            <a:pPr defTabSz="176213">
              <a:defRPr/>
            </a:pPr>
            <a:r>
              <a:rPr lang="en-US" sz="1200">
                <a:latin typeface="Courier" charset="0"/>
                <a:ea typeface="Courier" charset="0"/>
                <a:cs typeface="Courier" charset="0"/>
              </a:rPr>
              <a:t>42</a:t>
            </a:r>
          </a:p>
        </p:txBody>
      </p:sp>
      <p:sp>
        <p:nvSpPr>
          <p:cNvPr id="37895" name="TextBox 7"/>
          <p:cNvSpPr txBox="1">
            <a:spLocks noChangeArrowheads="1"/>
          </p:cNvSpPr>
          <p:nvPr/>
        </p:nvSpPr>
        <p:spPr bwMode="auto">
          <a:xfrm>
            <a:off x="4191000" y="1295400"/>
            <a:ext cx="3429000"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i="1">
                <a:ea typeface="Helvetica" charset="0"/>
                <a:cs typeface="Helvetica" charset="0"/>
              </a:rPr>
              <a:t>Generate regular tree grammar</a:t>
            </a:r>
          </a:p>
        </p:txBody>
      </p:sp>
      <p:sp>
        <p:nvSpPr>
          <p:cNvPr id="37896" name="TextBox 8"/>
          <p:cNvSpPr txBox="1">
            <a:spLocks noChangeArrowheads="1"/>
          </p:cNvSpPr>
          <p:nvPr/>
        </p:nvSpPr>
        <p:spPr bwMode="auto">
          <a:xfrm>
            <a:off x="3048000" y="1839913"/>
            <a:ext cx="2209800" cy="369887"/>
          </a:xfrm>
          <a:prstGeom prst="rect">
            <a:avLst/>
          </a:prstGeom>
          <a:solidFill>
            <a:schemeClr val="accent1"/>
          </a:solidFill>
          <a:ln w="9525">
            <a:noFill/>
            <a:miter lim="800000"/>
            <a:headEnd/>
            <a:tailEnd/>
          </a:ln>
        </p:spPr>
        <p:txBody>
          <a:bodyPr wrap="none">
            <a:prstTxWarp prst="textNoShape">
              <a:avLst/>
            </a:prstTxWarp>
            <a:spAutoFit/>
          </a:bodyPr>
          <a:lstStyle/>
          <a:p>
            <a:r>
              <a:rPr lang="en-US" sz="1800" i="1">
                <a:ea typeface="Helvetica" charset="0"/>
                <a:cs typeface="Helvetica" charset="0"/>
              </a:rPr>
              <a:t>Generate signature</a:t>
            </a:r>
          </a:p>
        </p:txBody>
      </p:sp>
      <p:sp>
        <p:nvSpPr>
          <p:cNvPr id="37897" name="TextBox 9"/>
          <p:cNvSpPr txBox="1">
            <a:spLocks noChangeArrowheads="1"/>
          </p:cNvSpPr>
          <p:nvPr/>
        </p:nvSpPr>
        <p:spPr bwMode="auto">
          <a:xfrm>
            <a:off x="3994150" y="2286000"/>
            <a:ext cx="1568450"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i="1">
                <a:ea typeface="Helvetica" charset="0"/>
                <a:cs typeface="Helvetica" charset="0"/>
              </a:rPr>
              <a:t>Compile to C</a:t>
            </a:r>
          </a:p>
        </p:txBody>
      </p:sp>
      <p:sp>
        <p:nvSpPr>
          <p:cNvPr id="37898" name="TextBox 10"/>
          <p:cNvSpPr txBox="1">
            <a:spLocks noChangeArrowheads="1"/>
          </p:cNvSpPr>
          <p:nvPr/>
        </p:nvSpPr>
        <p:spPr bwMode="auto">
          <a:xfrm>
            <a:off x="5446713" y="6030913"/>
            <a:ext cx="2325687" cy="369887"/>
          </a:xfrm>
          <a:prstGeom prst="rect">
            <a:avLst/>
          </a:prstGeom>
          <a:solidFill>
            <a:schemeClr val="accent1"/>
          </a:solidFill>
          <a:ln w="9525">
            <a:noFill/>
            <a:miter lim="800000"/>
            <a:headEnd/>
            <a:tailEnd/>
          </a:ln>
        </p:spPr>
        <p:txBody>
          <a:bodyPr wrap="none">
            <a:prstTxWarp prst="textNoShape">
              <a:avLst/>
            </a:prstTxWarp>
            <a:spAutoFit/>
          </a:bodyPr>
          <a:lstStyle/>
          <a:p>
            <a:r>
              <a:rPr lang="en-US" sz="1800" i="1">
                <a:ea typeface="Helvetica" charset="0"/>
                <a:cs typeface="Helvetica" charset="0"/>
              </a:rPr>
              <a:t>Parse and transform</a:t>
            </a:r>
          </a:p>
        </p:txBody>
      </p:sp>
      <p:sp>
        <p:nvSpPr>
          <p:cNvPr id="11" name="Slide Number Placeholder 10"/>
          <p:cNvSpPr>
            <a:spLocks noGrp="1"/>
          </p:cNvSpPr>
          <p:nvPr>
            <p:ph type="sldNum" sz="quarter" idx="12"/>
          </p:nvPr>
        </p:nvSpPr>
        <p:spPr/>
        <p:txBody>
          <a:bodyPr/>
          <a:lstStyle/>
          <a:p>
            <a:pPr>
              <a:defRPr/>
            </a:pPr>
            <a:fld id="{84777B9B-74FF-524F-B0F0-5016EA599AB3}" type="slidenum">
              <a:rPr lang="de-CH" smtClean="0"/>
              <a:pPr>
                <a:defRPr/>
              </a:pPr>
              <a:t>20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smtClean="0"/>
              <a:t>© Oscar Nierstrasz</a:t>
            </a:r>
            <a:endParaRPr lang="de-CH" smtClean="0"/>
          </a:p>
        </p:txBody>
      </p:sp>
      <p:sp>
        <p:nvSpPr>
          <p:cNvPr id="38915"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38917"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38918"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38919" name="Rectangle 4"/>
          <p:cNvSpPr>
            <a:spLocks noGrp="1" noChangeArrowheads="1"/>
          </p:cNvSpPr>
          <p:nvPr>
            <p:ph type="body" idx="1"/>
          </p:nvPr>
        </p:nvSpPr>
        <p:spPr/>
        <p:txBody>
          <a:bodyPr/>
          <a:lstStyle/>
          <a:p>
            <a:pPr eaLnBrk="1" hangingPunct="1"/>
            <a:r>
              <a:rPr lang="en-US" sz="2000" b="1" smtClean="0">
                <a:ea typeface="ＭＳ Ｐゴシック" charset="-128"/>
                <a:cs typeface="ＭＳ Ｐゴシック" charset="-128"/>
              </a:rPr>
              <a:t>Program Transformation</a:t>
            </a:r>
          </a:p>
          <a:p>
            <a:pPr lvl="1" eaLnBrk="1" hangingPunct="1"/>
            <a:r>
              <a:rPr lang="en-US" sz="1600" smtClean="0">
                <a:ea typeface="ＭＳ Ｐゴシック" charset="-128"/>
                <a:cs typeface="ＭＳ Ｐゴシック" charset="-128"/>
              </a:rPr>
              <a:t>Introduction</a:t>
            </a:r>
          </a:p>
          <a:p>
            <a:pPr lvl="1" eaLnBrk="1" hangingPunct="1"/>
            <a:r>
              <a:rPr lang="en-US" sz="1600" smtClean="0">
                <a:ea typeface="ＭＳ Ｐゴシック" charset="-128"/>
                <a:cs typeface="ＭＳ Ｐゴシック" charset="-128"/>
              </a:rPr>
              <a:t>Stratego/XT</a:t>
            </a:r>
          </a:p>
          <a:p>
            <a:pPr lvl="1" eaLnBrk="1" hangingPunct="1"/>
            <a:r>
              <a:rPr lang="en-US" sz="1600" b="1" smtClean="0">
                <a:ea typeface="ＭＳ Ｐゴシック" charset="-128"/>
                <a:cs typeface="ＭＳ Ｐゴシック" charset="-128"/>
              </a:rPr>
              <a:t>TXL</a:t>
            </a:r>
          </a:p>
          <a:p>
            <a:pPr eaLnBrk="1" hangingPunct="1"/>
            <a:r>
              <a:rPr lang="en-US" sz="2000" smtClean="0">
                <a:ea typeface="ＭＳ Ｐゴシック" charset="-128"/>
                <a:cs typeface="ＭＳ Ｐゴシック" charset="-128"/>
              </a:rPr>
              <a:t>Refactoring</a:t>
            </a:r>
          </a:p>
          <a:p>
            <a:pPr eaLnBrk="1" hangingPunct="1"/>
            <a:r>
              <a:rPr lang="en-US" sz="2000" smtClean="0">
                <a:ea typeface="ＭＳ Ｐゴシック" charset="-128"/>
                <a:cs typeface="ＭＳ Ｐゴシック" charset="-128"/>
              </a:rPr>
              <a:t>Aspect-Oriented Programming</a:t>
            </a:r>
          </a:p>
          <a:p>
            <a:pPr eaLnBrk="1" hangingPunct="1"/>
            <a:r>
              <a:rPr lang="en-US" sz="2000" smtClean="0">
                <a:ea typeface="ＭＳ Ｐゴシック" charset="-128"/>
                <a:cs typeface="ＭＳ Ｐゴシック" charset="-128"/>
              </a:rPr>
              <a:t>Outlook</a:t>
            </a:r>
          </a:p>
        </p:txBody>
      </p:sp>
      <p:sp>
        <p:nvSpPr>
          <p:cNvPr id="8" name="Slide Number Placeholder 7"/>
          <p:cNvSpPr>
            <a:spLocks noGrp="1"/>
          </p:cNvSpPr>
          <p:nvPr>
            <p:ph type="sldNum" sz="quarter" idx="12"/>
          </p:nvPr>
        </p:nvSpPr>
        <p:spPr/>
        <p:txBody>
          <a:bodyPr/>
          <a:lstStyle/>
          <a:p>
            <a:pPr>
              <a:defRPr/>
            </a:pPr>
            <a:fld id="{A887AA62-6832-144B-B2CD-8EEDD22CACA8}" type="slidenum">
              <a:rPr lang="de-CH" smtClean="0"/>
              <a:pPr>
                <a:defRPr/>
              </a:pPr>
              <a:t>21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6"/>
          <p:cNvSpPr>
            <a:spLocks noGrp="1"/>
          </p:cNvSpPr>
          <p:nvPr>
            <p:ph type="title"/>
          </p:nvPr>
        </p:nvSpPr>
        <p:spPr/>
        <p:txBody>
          <a:bodyPr/>
          <a:lstStyle/>
          <a:p>
            <a:r>
              <a:rPr lang="en-US" smtClean="0">
                <a:ea typeface="ＭＳ Ｐゴシック" charset="-128"/>
                <a:cs typeface="ＭＳ Ｐゴシック" charset="-128"/>
              </a:rPr>
              <a:t>The TXL paradigm: </a:t>
            </a:r>
            <a:r>
              <a:rPr lang="en-US" i="1" smtClean="0">
                <a:ea typeface="ＭＳ Ｐゴシック" charset="-128"/>
                <a:cs typeface="ＭＳ Ｐゴシック" charset="-128"/>
              </a:rPr>
              <a:t>parse, transform, unparse</a:t>
            </a:r>
          </a:p>
        </p:txBody>
      </p:sp>
      <p:sp>
        <p:nvSpPr>
          <p:cNvPr id="40963" name="Date Placeholder 3"/>
          <p:cNvSpPr>
            <a:spLocks noGrp="1"/>
          </p:cNvSpPr>
          <p:nvPr>
            <p:ph type="dt" sz="quarter" idx="10"/>
          </p:nvPr>
        </p:nvSpPr>
        <p:spPr>
          <a:noFill/>
        </p:spPr>
        <p:txBody>
          <a:bodyPr/>
          <a:lstStyle/>
          <a:p>
            <a:r>
              <a:rPr lang="en-US" smtClean="0"/>
              <a:t>© Oscar Nierstrasz</a:t>
            </a:r>
            <a:endParaRPr lang="de-CH" smtClean="0"/>
          </a:p>
        </p:txBody>
      </p:sp>
      <p:sp>
        <p:nvSpPr>
          <p:cNvPr id="40964"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40966" name="Picture 8" descr="Picture 1.png"/>
          <p:cNvPicPr>
            <a:picLocks noChangeAspect="1"/>
          </p:cNvPicPr>
          <p:nvPr/>
        </p:nvPicPr>
        <p:blipFill>
          <a:blip r:embed="rId2"/>
          <a:srcRect/>
          <a:stretch>
            <a:fillRect/>
          </a:stretch>
        </p:blipFill>
        <p:spPr bwMode="auto">
          <a:xfrm>
            <a:off x="457200" y="2093913"/>
            <a:ext cx="8382000" cy="3744912"/>
          </a:xfrm>
          <a:prstGeom prst="rect">
            <a:avLst/>
          </a:prstGeom>
          <a:noFill/>
          <a:ln w="9525">
            <a:noFill/>
            <a:miter lim="800000"/>
            <a:headEnd/>
            <a:tailEnd/>
          </a:ln>
        </p:spPr>
      </p:pic>
      <p:sp>
        <p:nvSpPr>
          <p:cNvPr id="40967" name="TextBox 9"/>
          <p:cNvSpPr txBox="1">
            <a:spLocks noChangeArrowheads="1"/>
          </p:cNvSpPr>
          <p:nvPr/>
        </p:nvSpPr>
        <p:spPr bwMode="auto">
          <a:xfrm>
            <a:off x="5791200" y="6096000"/>
            <a:ext cx="2938463" cy="307975"/>
          </a:xfrm>
          <a:prstGeom prst="rect">
            <a:avLst/>
          </a:prstGeom>
          <a:solidFill>
            <a:schemeClr val="accent1"/>
          </a:solidFill>
          <a:ln w="9525">
            <a:noFill/>
            <a:miter lim="800000"/>
            <a:headEnd/>
            <a:tailEnd/>
          </a:ln>
        </p:spPr>
        <p:txBody>
          <a:bodyPr wrap="none">
            <a:prstTxWarp prst="textNoShape">
              <a:avLst/>
            </a:prstTxWarp>
            <a:spAutoFit/>
          </a:bodyPr>
          <a:lstStyle/>
          <a:p>
            <a:r>
              <a:rPr lang="en-US" sz="1400"/>
              <a:t>http://www.txl.ca/docs/TXLintro.pdf</a:t>
            </a:r>
          </a:p>
        </p:txBody>
      </p:sp>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22</a:t>
            </a:fld>
            <a:endParaRPr lang="de-CH" sz="1400">
              <a:solidFill>
                <a:srgbClr val="7E7E7E"/>
              </a:solidFill>
              <a:latin typeface="Times"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ea typeface="ＭＳ Ｐゴシック" charset="-128"/>
                <a:cs typeface="ＭＳ Ｐゴシック" charset="-128"/>
              </a:rPr>
              <a:t>TXL programs</a:t>
            </a:r>
          </a:p>
        </p:txBody>
      </p:sp>
      <p:sp>
        <p:nvSpPr>
          <p:cNvPr id="41987" name="Date Placeholder 2"/>
          <p:cNvSpPr>
            <a:spLocks noGrp="1"/>
          </p:cNvSpPr>
          <p:nvPr>
            <p:ph type="dt" sz="quarter" idx="10"/>
          </p:nvPr>
        </p:nvSpPr>
        <p:spPr>
          <a:noFill/>
        </p:spPr>
        <p:txBody>
          <a:bodyPr/>
          <a:lstStyle/>
          <a:p>
            <a:r>
              <a:rPr lang="en-US" smtClean="0"/>
              <a:t>© Oscar Nierstrasz</a:t>
            </a:r>
            <a:endParaRPr lang="de-CH" smtClean="0"/>
          </a:p>
        </p:txBody>
      </p:sp>
      <p:sp>
        <p:nvSpPr>
          <p:cNvPr id="41988"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41990" name="Rectangle 6"/>
          <p:cNvSpPr>
            <a:spLocks noChangeArrowheads="1"/>
          </p:cNvSpPr>
          <p:nvPr/>
        </p:nvSpPr>
        <p:spPr bwMode="auto">
          <a:xfrm>
            <a:off x="533400" y="2057400"/>
            <a:ext cx="2590800" cy="1066800"/>
          </a:xfrm>
          <a:prstGeom prst="rect">
            <a:avLst/>
          </a:prstGeom>
          <a:solidFill>
            <a:srgbClr val="FFFFFF"/>
          </a:solidFill>
          <a:ln w="9525">
            <a:solidFill>
              <a:schemeClr val="tx1"/>
            </a:solidFill>
            <a:round/>
            <a:headEnd/>
            <a:tailEnd/>
          </a:ln>
        </p:spPr>
        <p:txBody>
          <a:bodyPr anchor="ctr">
            <a:prstTxWarp prst="textNoShape">
              <a:avLst/>
            </a:prstTxWarp>
          </a:bodyPr>
          <a:lstStyle/>
          <a:p>
            <a:pPr algn="ctr"/>
            <a:r>
              <a:rPr lang="en-US"/>
              <a:t>Base grammar</a:t>
            </a:r>
          </a:p>
        </p:txBody>
      </p:sp>
      <p:sp>
        <p:nvSpPr>
          <p:cNvPr id="41991" name="Rectangle 7"/>
          <p:cNvSpPr>
            <a:spLocks noChangeArrowheads="1"/>
          </p:cNvSpPr>
          <p:nvPr/>
        </p:nvSpPr>
        <p:spPr bwMode="auto">
          <a:xfrm>
            <a:off x="533400" y="3352800"/>
            <a:ext cx="2590800" cy="1066800"/>
          </a:xfrm>
          <a:prstGeom prst="rect">
            <a:avLst/>
          </a:prstGeom>
          <a:solidFill>
            <a:srgbClr val="FFFFFF"/>
          </a:solidFill>
          <a:ln w="9525">
            <a:solidFill>
              <a:schemeClr val="tx1"/>
            </a:solidFill>
            <a:round/>
            <a:headEnd/>
            <a:tailEnd/>
          </a:ln>
        </p:spPr>
        <p:txBody>
          <a:bodyPr anchor="ctr">
            <a:prstTxWarp prst="textNoShape">
              <a:avLst/>
            </a:prstTxWarp>
          </a:bodyPr>
          <a:lstStyle/>
          <a:p>
            <a:pPr algn="ctr"/>
            <a:r>
              <a:rPr lang="en-US"/>
              <a:t>Grammar overrides</a:t>
            </a:r>
          </a:p>
        </p:txBody>
      </p:sp>
      <p:sp>
        <p:nvSpPr>
          <p:cNvPr id="41992" name="Rectangle 8"/>
          <p:cNvSpPr>
            <a:spLocks noChangeArrowheads="1"/>
          </p:cNvSpPr>
          <p:nvPr/>
        </p:nvSpPr>
        <p:spPr bwMode="auto">
          <a:xfrm>
            <a:off x="533400" y="4648200"/>
            <a:ext cx="2590800" cy="1066800"/>
          </a:xfrm>
          <a:prstGeom prst="rect">
            <a:avLst/>
          </a:prstGeom>
          <a:solidFill>
            <a:srgbClr val="FFFFFF"/>
          </a:solidFill>
          <a:ln w="9525">
            <a:solidFill>
              <a:schemeClr val="tx1"/>
            </a:solidFill>
            <a:round/>
            <a:headEnd/>
            <a:tailEnd/>
          </a:ln>
        </p:spPr>
        <p:txBody>
          <a:bodyPr anchor="ctr">
            <a:prstTxWarp prst="textNoShape">
              <a:avLst/>
            </a:prstTxWarp>
          </a:bodyPr>
          <a:lstStyle/>
          <a:p>
            <a:pPr algn="ctr"/>
            <a:r>
              <a:rPr lang="en-US"/>
              <a:t>Transformation rules</a:t>
            </a:r>
          </a:p>
        </p:txBody>
      </p:sp>
      <p:sp>
        <p:nvSpPr>
          <p:cNvPr id="41993" name="TextBox 9"/>
          <p:cNvSpPr txBox="1">
            <a:spLocks noChangeArrowheads="1"/>
          </p:cNvSpPr>
          <p:nvPr/>
        </p:nvSpPr>
        <p:spPr bwMode="auto">
          <a:xfrm>
            <a:off x="3429000" y="2362200"/>
            <a:ext cx="4783138" cy="461963"/>
          </a:xfrm>
          <a:prstGeom prst="rect">
            <a:avLst/>
          </a:prstGeom>
          <a:noFill/>
          <a:ln w="9525">
            <a:noFill/>
            <a:miter lim="800000"/>
            <a:headEnd/>
            <a:tailEnd/>
          </a:ln>
        </p:spPr>
        <p:txBody>
          <a:bodyPr wrap="none">
            <a:prstTxWarp prst="textNoShape">
              <a:avLst/>
            </a:prstTxWarp>
            <a:spAutoFit/>
          </a:bodyPr>
          <a:lstStyle/>
          <a:p>
            <a:r>
              <a:rPr lang="en-US" i="1"/>
              <a:t>defines tokens and non-terminals</a:t>
            </a:r>
          </a:p>
        </p:txBody>
      </p:sp>
      <p:sp>
        <p:nvSpPr>
          <p:cNvPr id="41994" name="TextBox 10"/>
          <p:cNvSpPr txBox="1">
            <a:spLocks noChangeArrowheads="1"/>
          </p:cNvSpPr>
          <p:nvPr/>
        </p:nvSpPr>
        <p:spPr bwMode="auto">
          <a:xfrm>
            <a:off x="3429000" y="3657600"/>
            <a:ext cx="5603875" cy="461963"/>
          </a:xfrm>
          <a:prstGeom prst="rect">
            <a:avLst/>
          </a:prstGeom>
          <a:noFill/>
          <a:ln w="9525">
            <a:noFill/>
            <a:miter lim="800000"/>
            <a:headEnd/>
            <a:tailEnd/>
          </a:ln>
        </p:spPr>
        <p:txBody>
          <a:bodyPr wrap="none">
            <a:prstTxWarp prst="textNoShape">
              <a:avLst/>
            </a:prstTxWarp>
            <a:spAutoFit/>
          </a:bodyPr>
          <a:lstStyle/>
          <a:p>
            <a:r>
              <a:rPr lang="en-US" i="1"/>
              <a:t>extend and modify types from grammar</a:t>
            </a:r>
          </a:p>
        </p:txBody>
      </p:sp>
      <p:sp>
        <p:nvSpPr>
          <p:cNvPr id="41995" name="TextBox 11"/>
          <p:cNvSpPr txBox="1">
            <a:spLocks noChangeArrowheads="1"/>
          </p:cNvSpPr>
          <p:nvPr/>
        </p:nvSpPr>
        <p:spPr bwMode="auto">
          <a:xfrm>
            <a:off x="3429000" y="4953000"/>
            <a:ext cx="4630738" cy="461963"/>
          </a:xfrm>
          <a:prstGeom prst="rect">
            <a:avLst/>
          </a:prstGeom>
          <a:noFill/>
          <a:ln w="9525">
            <a:noFill/>
            <a:miter lim="800000"/>
            <a:headEnd/>
            <a:tailEnd/>
          </a:ln>
        </p:spPr>
        <p:txBody>
          <a:bodyPr wrap="none">
            <a:prstTxWarp prst="textNoShape">
              <a:avLst/>
            </a:prstTxWarp>
            <a:spAutoFit/>
          </a:bodyPr>
          <a:lstStyle/>
          <a:p>
            <a:r>
              <a:rPr lang="en-US" i="1"/>
              <a:t>rooted set of rules and functions</a:t>
            </a:r>
          </a:p>
        </p:txBody>
      </p:sp>
      <p:sp>
        <p:nvSpPr>
          <p:cNvPr id="12" name="Slide Number Placeholder 11"/>
          <p:cNvSpPr>
            <a:spLocks noGrp="1"/>
          </p:cNvSpPr>
          <p:nvPr>
            <p:ph type="sldNum" sz="quarter" idx="12"/>
          </p:nvPr>
        </p:nvSpPr>
        <p:spPr/>
        <p:txBody>
          <a:bodyPr/>
          <a:lstStyle/>
          <a:p>
            <a:pPr>
              <a:defRPr/>
            </a:pPr>
            <a:fld id="{84777B9B-74FF-524F-B0F0-5016EA599AB3}" type="slidenum">
              <a:rPr lang="de-CH" smtClean="0"/>
              <a:pPr>
                <a:defRPr/>
              </a:pPr>
              <a:t>23</a:t>
            </a:fld>
            <a:endParaRPr lang="de-CH" sz="1400">
              <a:solidFill>
                <a:srgbClr val="7E7E7E"/>
              </a:solidFill>
              <a:latin typeface="Times"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6"/>
          <p:cNvSpPr>
            <a:spLocks noGrp="1"/>
          </p:cNvSpPr>
          <p:nvPr>
            <p:ph type="title"/>
          </p:nvPr>
        </p:nvSpPr>
        <p:spPr/>
        <p:txBody>
          <a:bodyPr/>
          <a:lstStyle/>
          <a:p>
            <a:r>
              <a:rPr lang="en-US" smtClean="0">
                <a:ea typeface="ＭＳ Ｐゴシック" charset="-128"/>
                <a:cs typeface="ＭＳ Ｐゴシック" charset="-128"/>
              </a:rPr>
              <a:t>Expression example</a:t>
            </a:r>
          </a:p>
        </p:txBody>
      </p:sp>
      <p:sp>
        <p:nvSpPr>
          <p:cNvPr id="43011" name="Date Placeholder 3"/>
          <p:cNvSpPr>
            <a:spLocks noGrp="1"/>
          </p:cNvSpPr>
          <p:nvPr>
            <p:ph type="dt" sz="quarter" idx="10"/>
          </p:nvPr>
        </p:nvSpPr>
        <p:spPr>
          <a:noFill/>
        </p:spPr>
        <p:txBody>
          <a:bodyPr/>
          <a:lstStyle/>
          <a:p>
            <a:r>
              <a:rPr lang="en-US" smtClean="0"/>
              <a:t>© Oscar Nierstrasz</a:t>
            </a:r>
            <a:endParaRPr lang="de-CH" smtClean="0"/>
          </a:p>
        </p:txBody>
      </p:sp>
      <p:sp>
        <p:nvSpPr>
          <p:cNvPr id="43012"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43014" name="TextBox 7"/>
          <p:cNvSpPr txBox="1">
            <a:spLocks noChangeArrowheads="1"/>
          </p:cNvSpPr>
          <p:nvPr/>
        </p:nvSpPr>
        <p:spPr bwMode="auto">
          <a:xfrm>
            <a:off x="609600" y="1828800"/>
            <a:ext cx="3079750" cy="3970338"/>
          </a:xfrm>
          <a:prstGeom prst="rect">
            <a:avLst/>
          </a:prstGeom>
          <a:solidFill>
            <a:schemeClr val="bg1"/>
          </a:solidFill>
          <a:ln w="9525">
            <a:solidFill>
              <a:srgbClr val="3D3D3D"/>
            </a:solidFill>
            <a:miter lim="800000"/>
            <a:headEnd/>
            <a:tailEnd/>
          </a:ln>
        </p:spPr>
        <p:txBody>
          <a:bodyPr wrap="none">
            <a:prstTxWarp prst="textNoShape">
              <a:avLst/>
            </a:prstTxWarp>
            <a:spAutoFit/>
          </a:bodyPr>
          <a:lstStyle/>
          <a:p>
            <a:r>
              <a:rPr lang="en-US" sz="1200" b="1" i="1" dirty="0">
                <a:latin typeface="Courier" charset="0"/>
                <a:ea typeface="Courier" charset="0"/>
                <a:cs typeface="Courier" charset="0"/>
              </a:rPr>
              <a:t>% Part I.  Syntax specification</a:t>
            </a:r>
          </a:p>
          <a:p>
            <a:r>
              <a:rPr lang="en-US" sz="1200" dirty="0">
                <a:latin typeface="Courier" charset="0"/>
                <a:ea typeface="Courier" charset="0"/>
                <a:cs typeface="Courier" charset="0"/>
              </a:rPr>
              <a:t>define program</a:t>
            </a:r>
          </a:p>
          <a:p>
            <a:r>
              <a:rPr lang="en-US" sz="1200" dirty="0">
                <a:latin typeface="Courier" charset="0"/>
                <a:ea typeface="Courier" charset="0"/>
                <a:cs typeface="Courier" charset="0"/>
              </a:rPr>
              <a:t>        [expression]</a:t>
            </a:r>
          </a:p>
          <a:p>
            <a:r>
              <a:rPr lang="en-US" sz="1200" dirty="0">
                <a:latin typeface="Courier" charset="0"/>
                <a:ea typeface="Courier" charset="0"/>
                <a:cs typeface="Courier" charset="0"/>
              </a:rPr>
              <a:t>end define</a:t>
            </a:r>
          </a:p>
          <a:p>
            <a:endParaRPr lang="en-US" sz="1200" dirty="0">
              <a:latin typeface="Courier" charset="0"/>
              <a:ea typeface="Courier" charset="0"/>
              <a:cs typeface="Courier" charset="0"/>
            </a:endParaRPr>
          </a:p>
          <a:p>
            <a:r>
              <a:rPr lang="en-US" sz="1200" dirty="0">
                <a:latin typeface="Courier" charset="0"/>
                <a:ea typeface="Courier" charset="0"/>
                <a:cs typeface="Courier" charset="0"/>
              </a:rPr>
              <a:t>define expression</a:t>
            </a:r>
          </a:p>
          <a:p>
            <a:r>
              <a:rPr lang="en-US" sz="1200" dirty="0">
                <a:latin typeface="Courier" charset="0"/>
                <a:ea typeface="Courier" charset="0"/>
                <a:cs typeface="Courier" charset="0"/>
              </a:rPr>
              <a:t>        [expression] + [term]</a:t>
            </a:r>
          </a:p>
          <a:p>
            <a:r>
              <a:rPr lang="en-US" sz="1200" dirty="0">
                <a:latin typeface="Courier" charset="0"/>
                <a:ea typeface="Courier" charset="0"/>
                <a:cs typeface="Courier" charset="0"/>
              </a:rPr>
              <a:t>    |   [expression] - [term]</a:t>
            </a:r>
          </a:p>
          <a:p>
            <a:r>
              <a:rPr lang="en-US" sz="1200" dirty="0">
                <a:latin typeface="Courier" charset="0"/>
                <a:ea typeface="Courier" charset="0"/>
                <a:cs typeface="Courier" charset="0"/>
              </a:rPr>
              <a:t>    |   [term]</a:t>
            </a:r>
          </a:p>
          <a:p>
            <a:r>
              <a:rPr lang="en-US" sz="1200" dirty="0">
                <a:latin typeface="Courier" charset="0"/>
                <a:ea typeface="Courier" charset="0"/>
                <a:cs typeface="Courier" charset="0"/>
              </a:rPr>
              <a:t>end define</a:t>
            </a:r>
          </a:p>
          <a:p>
            <a:endParaRPr lang="en-US" sz="1200" dirty="0">
              <a:latin typeface="Courier" charset="0"/>
              <a:ea typeface="Courier" charset="0"/>
              <a:cs typeface="Courier" charset="0"/>
            </a:endParaRPr>
          </a:p>
          <a:p>
            <a:r>
              <a:rPr lang="en-US" sz="1200" dirty="0">
                <a:latin typeface="Courier" charset="0"/>
                <a:ea typeface="Courier" charset="0"/>
                <a:cs typeface="Courier" charset="0"/>
              </a:rPr>
              <a:t>define term</a:t>
            </a:r>
          </a:p>
          <a:p>
            <a:r>
              <a:rPr lang="en-US" sz="1200" dirty="0">
                <a:latin typeface="Courier" charset="0"/>
                <a:ea typeface="Courier" charset="0"/>
                <a:cs typeface="Courier" charset="0"/>
              </a:rPr>
              <a:t>        [term] * [primary]</a:t>
            </a:r>
          </a:p>
          <a:p>
            <a:r>
              <a:rPr lang="en-US" sz="1200" dirty="0">
                <a:latin typeface="Courier" charset="0"/>
                <a:ea typeface="Courier" charset="0"/>
                <a:cs typeface="Courier" charset="0"/>
              </a:rPr>
              <a:t>    |   [term] / [primary]</a:t>
            </a:r>
          </a:p>
          <a:p>
            <a:r>
              <a:rPr lang="en-US" sz="1200" dirty="0">
                <a:latin typeface="Courier" charset="0"/>
                <a:ea typeface="Courier" charset="0"/>
                <a:cs typeface="Courier" charset="0"/>
              </a:rPr>
              <a:t>    |   [primary]</a:t>
            </a:r>
          </a:p>
          <a:p>
            <a:r>
              <a:rPr lang="en-US" sz="1200" dirty="0">
                <a:latin typeface="Courier" charset="0"/>
                <a:ea typeface="Courier" charset="0"/>
                <a:cs typeface="Courier" charset="0"/>
              </a:rPr>
              <a:t>end define</a:t>
            </a:r>
          </a:p>
          <a:p>
            <a:endParaRPr lang="en-US" sz="1200" dirty="0">
              <a:latin typeface="Courier" charset="0"/>
              <a:ea typeface="Courier" charset="0"/>
              <a:cs typeface="Courier" charset="0"/>
            </a:endParaRPr>
          </a:p>
          <a:p>
            <a:r>
              <a:rPr lang="en-US" sz="1200" dirty="0">
                <a:latin typeface="Courier" charset="0"/>
                <a:ea typeface="Courier" charset="0"/>
                <a:cs typeface="Courier" charset="0"/>
              </a:rPr>
              <a:t>define primary </a:t>
            </a:r>
          </a:p>
          <a:p>
            <a:r>
              <a:rPr lang="en-US" sz="1200" dirty="0">
                <a:latin typeface="Courier" charset="0"/>
                <a:ea typeface="Courier" charset="0"/>
                <a:cs typeface="Courier" charset="0"/>
              </a:rPr>
              <a:t>        [number]</a:t>
            </a:r>
          </a:p>
          <a:p>
            <a:r>
              <a:rPr lang="en-US" sz="1200" dirty="0">
                <a:latin typeface="Courier" charset="0"/>
                <a:ea typeface="Courier" charset="0"/>
                <a:cs typeface="Courier" charset="0"/>
              </a:rPr>
              <a:t>    |   ( [expression] )</a:t>
            </a:r>
          </a:p>
          <a:p>
            <a:r>
              <a:rPr lang="en-US" sz="1200" dirty="0">
                <a:latin typeface="Courier" charset="0"/>
                <a:ea typeface="Courier" charset="0"/>
                <a:cs typeface="Courier" charset="0"/>
              </a:rPr>
              <a:t>end define</a:t>
            </a:r>
          </a:p>
        </p:txBody>
      </p:sp>
      <p:sp>
        <p:nvSpPr>
          <p:cNvPr id="43015" name="TextBox 8"/>
          <p:cNvSpPr txBox="1">
            <a:spLocks noChangeArrowheads="1"/>
          </p:cNvSpPr>
          <p:nvPr/>
        </p:nvSpPr>
        <p:spPr bwMode="auto">
          <a:xfrm>
            <a:off x="4495800" y="990600"/>
            <a:ext cx="3786188" cy="5632450"/>
          </a:xfrm>
          <a:prstGeom prst="rect">
            <a:avLst/>
          </a:prstGeom>
          <a:solidFill>
            <a:schemeClr val="bg1"/>
          </a:solidFill>
          <a:ln w="9525">
            <a:solidFill>
              <a:srgbClr val="3D3D3D"/>
            </a:solidFill>
            <a:miter lim="800000"/>
            <a:headEnd/>
            <a:tailEnd/>
          </a:ln>
        </p:spPr>
        <p:txBody>
          <a:bodyPr wrap="none">
            <a:prstTxWarp prst="textNoShape">
              <a:avLst/>
            </a:prstTxWarp>
            <a:spAutoFit/>
          </a:bodyPr>
          <a:lstStyle/>
          <a:p>
            <a:r>
              <a:rPr lang="en-US" sz="1200" b="1" i="1" dirty="0">
                <a:latin typeface="Courier" charset="0"/>
                <a:ea typeface="Courier" charset="0"/>
                <a:cs typeface="Courier" charset="0"/>
              </a:rPr>
              <a:t>% Part 2.  Transformation rules</a:t>
            </a:r>
          </a:p>
          <a:p>
            <a:r>
              <a:rPr lang="en-US" sz="1200" dirty="0">
                <a:latin typeface="Courier" charset="0"/>
                <a:ea typeface="Courier" charset="0"/>
                <a:cs typeface="Courier" charset="0"/>
              </a:rPr>
              <a:t>rule main</a:t>
            </a:r>
          </a:p>
          <a:p>
            <a:r>
              <a:rPr lang="en-US" sz="1200" dirty="0">
                <a:latin typeface="Courier" charset="0"/>
                <a:ea typeface="Courier" charset="0"/>
                <a:cs typeface="Courier" charset="0"/>
              </a:rPr>
              <a:t>    replace [expression]</a:t>
            </a:r>
          </a:p>
          <a:p>
            <a:r>
              <a:rPr lang="en-US" sz="1200" dirty="0">
                <a:latin typeface="Courier" charset="0"/>
                <a:ea typeface="Courier" charset="0"/>
                <a:cs typeface="Courier" charset="0"/>
              </a:rPr>
              <a:t>        E [expression]</a:t>
            </a:r>
          </a:p>
          <a:p>
            <a:r>
              <a:rPr lang="en-US" sz="1200" dirty="0">
                <a:latin typeface="Courier" charset="0"/>
                <a:ea typeface="Courier" charset="0"/>
                <a:cs typeface="Courier" charset="0"/>
              </a:rPr>
              <a:t>    construct </a:t>
            </a:r>
            <a:r>
              <a:rPr lang="en-US" sz="1200" dirty="0" err="1">
                <a:latin typeface="Courier" charset="0"/>
                <a:ea typeface="Courier" charset="0"/>
                <a:cs typeface="Courier" charset="0"/>
              </a:rPr>
              <a:t>NewE</a:t>
            </a:r>
            <a:r>
              <a:rPr lang="en-US" sz="1200" dirty="0">
                <a:latin typeface="Courier" charset="0"/>
                <a:ea typeface="Courier" charset="0"/>
                <a:cs typeface="Courier" charset="0"/>
              </a:rPr>
              <a:t> [expression]</a:t>
            </a:r>
          </a:p>
          <a:p>
            <a:r>
              <a:rPr lang="en-US" sz="1200" dirty="0">
                <a:latin typeface="Courier" charset="0"/>
                <a:ea typeface="Courier" charset="0"/>
                <a:cs typeface="Courier" charset="0"/>
              </a:rPr>
              <a:t>        E [</a:t>
            </a:r>
            <a:r>
              <a:rPr lang="en-US" sz="1200" dirty="0" err="1">
                <a:latin typeface="Courier" charset="0"/>
                <a:ea typeface="Courier" charset="0"/>
                <a:cs typeface="Courier" charset="0"/>
              </a:rPr>
              <a:t>resolveAddition</a:t>
            </a:r>
            <a:r>
              <a:rPr lang="en-US" sz="1200" dirty="0">
                <a:latin typeface="Courier" charset="0"/>
                <a:ea typeface="Courier" charset="0"/>
                <a:cs typeface="Courier" charset="0"/>
              </a:rPr>
              <a:t>]</a:t>
            </a:r>
          </a:p>
          <a:p>
            <a:r>
              <a:rPr lang="en-US" sz="1200" dirty="0">
                <a:latin typeface="Courier" charset="0"/>
                <a:ea typeface="Courier" charset="0"/>
                <a:cs typeface="Courier" charset="0"/>
              </a:rPr>
              <a:t>          [</a:t>
            </a:r>
            <a:r>
              <a:rPr lang="en-US" sz="1200" dirty="0" err="1">
                <a:latin typeface="Courier" charset="0"/>
                <a:ea typeface="Courier" charset="0"/>
                <a:cs typeface="Courier" charset="0"/>
              </a:rPr>
              <a:t>resolveSubtraction</a:t>
            </a:r>
            <a:r>
              <a:rPr lang="en-US" sz="1200" dirty="0">
                <a:latin typeface="Courier" charset="0"/>
                <a:ea typeface="Courier" charset="0"/>
                <a:cs typeface="Courier" charset="0"/>
              </a:rPr>
              <a:t>]</a:t>
            </a:r>
          </a:p>
          <a:p>
            <a:r>
              <a:rPr lang="en-US" sz="1200" dirty="0">
                <a:latin typeface="Courier" charset="0"/>
                <a:ea typeface="Courier" charset="0"/>
                <a:cs typeface="Courier" charset="0"/>
              </a:rPr>
              <a:t>          [</a:t>
            </a:r>
            <a:r>
              <a:rPr lang="en-US" sz="1200" dirty="0" err="1">
                <a:latin typeface="Courier" charset="0"/>
                <a:ea typeface="Courier" charset="0"/>
                <a:cs typeface="Courier" charset="0"/>
              </a:rPr>
              <a:t>resolveMultiplication</a:t>
            </a:r>
            <a:r>
              <a:rPr lang="en-US" sz="1200" dirty="0">
                <a:latin typeface="Courier" charset="0"/>
                <a:ea typeface="Courier" charset="0"/>
                <a:cs typeface="Courier" charset="0"/>
              </a:rPr>
              <a:t>]</a:t>
            </a:r>
          </a:p>
          <a:p>
            <a:r>
              <a:rPr lang="en-US" sz="1200" dirty="0">
                <a:latin typeface="Courier" charset="0"/>
                <a:ea typeface="Courier" charset="0"/>
                <a:cs typeface="Courier" charset="0"/>
              </a:rPr>
              <a:t>          [</a:t>
            </a:r>
            <a:r>
              <a:rPr lang="en-US" sz="1200" dirty="0" err="1">
                <a:latin typeface="Courier" charset="0"/>
                <a:ea typeface="Courier" charset="0"/>
                <a:cs typeface="Courier" charset="0"/>
              </a:rPr>
              <a:t>resolveDivision</a:t>
            </a:r>
            <a:r>
              <a:rPr lang="en-US" sz="1200" dirty="0">
                <a:latin typeface="Courier" charset="0"/>
                <a:ea typeface="Courier" charset="0"/>
                <a:cs typeface="Courier" charset="0"/>
              </a:rPr>
              <a:t>]</a:t>
            </a:r>
          </a:p>
          <a:p>
            <a:r>
              <a:rPr lang="en-US" sz="1200" dirty="0">
                <a:latin typeface="Courier" charset="0"/>
                <a:ea typeface="Courier" charset="0"/>
                <a:cs typeface="Courier" charset="0"/>
              </a:rPr>
              <a:t>          [</a:t>
            </a:r>
            <a:r>
              <a:rPr lang="en-US" sz="1200" dirty="0" err="1">
                <a:latin typeface="Courier" charset="0"/>
                <a:ea typeface="Courier" charset="0"/>
                <a:cs typeface="Courier" charset="0"/>
              </a:rPr>
              <a:t>resolveBracketedExpressions</a:t>
            </a:r>
            <a:r>
              <a:rPr lang="en-US" sz="1200" dirty="0">
                <a:latin typeface="Courier" charset="0"/>
                <a:ea typeface="Courier" charset="0"/>
                <a:cs typeface="Courier" charset="0"/>
              </a:rPr>
              <a:t>]</a:t>
            </a:r>
          </a:p>
          <a:p>
            <a:r>
              <a:rPr lang="en-US" sz="1200" dirty="0">
                <a:latin typeface="Courier" charset="0"/>
                <a:ea typeface="Courier" charset="0"/>
                <a:cs typeface="Courier" charset="0"/>
              </a:rPr>
              <a:t>    where not</a:t>
            </a:r>
          </a:p>
          <a:p>
            <a:r>
              <a:rPr lang="en-US" sz="1200" dirty="0">
                <a:latin typeface="Courier" charset="0"/>
                <a:ea typeface="Courier" charset="0"/>
                <a:cs typeface="Courier" charset="0"/>
              </a:rPr>
              <a:t>        </a:t>
            </a:r>
            <a:r>
              <a:rPr lang="en-US" sz="1200" dirty="0" err="1">
                <a:latin typeface="Courier" charset="0"/>
                <a:ea typeface="Courier" charset="0"/>
                <a:cs typeface="Courier" charset="0"/>
              </a:rPr>
              <a:t>NewE</a:t>
            </a:r>
            <a:r>
              <a:rPr lang="en-US" sz="1200" dirty="0">
                <a:latin typeface="Courier" charset="0"/>
                <a:ea typeface="Courier" charset="0"/>
                <a:cs typeface="Courier" charset="0"/>
              </a:rPr>
              <a:t> [= E]</a:t>
            </a:r>
          </a:p>
          <a:p>
            <a:r>
              <a:rPr lang="en-US" sz="1200" dirty="0">
                <a:latin typeface="Courier" charset="0"/>
                <a:ea typeface="Courier" charset="0"/>
                <a:cs typeface="Courier" charset="0"/>
              </a:rPr>
              <a:t>    by</a:t>
            </a:r>
          </a:p>
          <a:p>
            <a:r>
              <a:rPr lang="en-US" sz="1200" dirty="0">
                <a:latin typeface="Courier" charset="0"/>
                <a:ea typeface="Courier" charset="0"/>
                <a:cs typeface="Courier" charset="0"/>
              </a:rPr>
              <a:t>        </a:t>
            </a:r>
            <a:r>
              <a:rPr lang="en-US" sz="1200" dirty="0" err="1">
                <a:latin typeface="Courier" charset="0"/>
                <a:ea typeface="Courier" charset="0"/>
                <a:cs typeface="Courier" charset="0"/>
              </a:rPr>
              <a:t>NewE</a:t>
            </a:r>
            <a:endParaRPr lang="en-US" sz="1200" dirty="0">
              <a:latin typeface="Courier" charset="0"/>
              <a:ea typeface="Courier" charset="0"/>
              <a:cs typeface="Courier" charset="0"/>
            </a:endParaRPr>
          </a:p>
          <a:p>
            <a:r>
              <a:rPr lang="en-US" sz="1200" dirty="0">
                <a:latin typeface="Courier" charset="0"/>
                <a:ea typeface="Courier" charset="0"/>
                <a:cs typeface="Courier" charset="0"/>
              </a:rPr>
              <a:t>end rule</a:t>
            </a:r>
          </a:p>
          <a:p>
            <a:endParaRPr lang="en-US" sz="1200" dirty="0">
              <a:latin typeface="Courier" charset="0"/>
              <a:ea typeface="Courier" charset="0"/>
              <a:cs typeface="Courier" charset="0"/>
            </a:endParaRPr>
          </a:p>
          <a:p>
            <a:r>
              <a:rPr lang="en-US" sz="1200" dirty="0">
                <a:latin typeface="Courier" charset="0"/>
                <a:ea typeface="Courier" charset="0"/>
                <a:cs typeface="Courier" charset="0"/>
              </a:rPr>
              <a:t>rule </a:t>
            </a:r>
            <a:r>
              <a:rPr lang="en-US" sz="1200" dirty="0" err="1">
                <a:latin typeface="Courier" charset="0"/>
                <a:ea typeface="Courier" charset="0"/>
                <a:cs typeface="Courier" charset="0"/>
              </a:rPr>
              <a:t>resolveAddition</a:t>
            </a:r>
            <a:endParaRPr lang="en-US" sz="1200" dirty="0">
              <a:latin typeface="Courier" charset="0"/>
              <a:ea typeface="Courier" charset="0"/>
              <a:cs typeface="Courier" charset="0"/>
            </a:endParaRPr>
          </a:p>
          <a:p>
            <a:r>
              <a:rPr lang="en-US" sz="1200" dirty="0">
                <a:latin typeface="Courier" charset="0"/>
                <a:ea typeface="Courier" charset="0"/>
                <a:cs typeface="Courier" charset="0"/>
              </a:rPr>
              <a:t>    replace [expression]</a:t>
            </a:r>
          </a:p>
          <a:p>
            <a:r>
              <a:rPr lang="en-US" sz="1200" dirty="0">
                <a:latin typeface="Courier" charset="0"/>
                <a:ea typeface="Courier" charset="0"/>
                <a:cs typeface="Courier" charset="0"/>
              </a:rPr>
              <a:t>        N1 [number] + N2 [number]</a:t>
            </a:r>
          </a:p>
          <a:p>
            <a:r>
              <a:rPr lang="en-US" sz="1200" dirty="0">
                <a:latin typeface="Courier" charset="0"/>
                <a:ea typeface="Courier" charset="0"/>
                <a:cs typeface="Courier" charset="0"/>
              </a:rPr>
              <a:t>    by</a:t>
            </a:r>
          </a:p>
          <a:p>
            <a:r>
              <a:rPr lang="en-US" sz="1200" dirty="0">
                <a:latin typeface="Courier" charset="0"/>
                <a:ea typeface="Courier" charset="0"/>
                <a:cs typeface="Courier" charset="0"/>
              </a:rPr>
              <a:t>        N1 [+ N2]</a:t>
            </a:r>
          </a:p>
          <a:p>
            <a:r>
              <a:rPr lang="en-US" sz="1200" dirty="0">
                <a:latin typeface="Courier" charset="0"/>
                <a:ea typeface="Courier" charset="0"/>
                <a:cs typeface="Courier" charset="0"/>
              </a:rPr>
              <a:t>end rule</a:t>
            </a:r>
          </a:p>
          <a:p>
            <a:r>
              <a:rPr lang="en-US" sz="1200" dirty="0">
                <a:latin typeface="Courier" charset="0"/>
                <a:ea typeface="Courier" charset="0"/>
                <a:cs typeface="Courier" charset="0"/>
              </a:rPr>
              <a:t>...</a:t>
            </a:r>
          </a:p>
          <a:p>
            <a:endParaRPr lang="en-US" sz="1200" dirty="0">
              <a:latin typeface="Courier" charset="0"/>
              <a:ea typeface="Courier" charset="0"/>
              <a:cs typeface="Courier" charset="0"/>
            </a:endParaRPr>
          </a:p>
          <a:p>
            <a:r>
              <a:rPr lang="en-US" sz="1200" dirty="0">
                <a:latin typeface="Courier" charset="0"/>
                <a:ea typeface="Courier" charset="0"/>
                <a:cs typeface="Courier" charset="0"/>
              </a:rPr>
              <a:t>rule </a:t>
            </a:r>
            <a:r>
              <a:rPr lang="en-US" sz="1200" dirty="0" err="1">
                <a:latin typeface="Courier" charset="0"/>
                <a:ea typeface="Courier" charset="0"/>
                <a:cs typeface="Courier" charset="0"/>
              </a:rPr>
              <a:t>resolveBracketedExpressions</a:t>
            </a:r>
            <a:endParaRPr lang="en-US" sz="1200" dirty="0">
              <a:latin typeface="Courier" charset="0"/>
              <a:ea typeface="Courier" charset="0"/>
              <a:cs typeface="Courier" charset="0"/>
            </a:endParaRPr>
          </a:p>
          <a:p>
            <a:r>
              <a:rPr lang="en-US" sz="1200" dirty="0">
                <a:latin typeface="Courier" charset="0"/>
                <a:ea typeface="Courier" charset="0"/>
                <a:cs typeface="Courier" charset="0"/>
              </a:rPr>
              <a:t>    replace [primary]</a:t>
            </a:r>
          </a:p>
          <a:p>
            <a:r>
              <a:rPr lang="en-US" sz="1200" dirty="0">
                <a:latin typeface="Courier" charset="0"/>
                <a:ea typeface="Courier" charset="0"/>
                <a:cs typeface="Courier" charset="0"/>
              </a:rPr>
              <a:t>        ( N [number] )</a:t>
            </a:r>
          </a:p>
          <a:p>
            <a:r>
              <a:rPr lang="en-US" sz="1200" dirty="0">
                <a:latin typeface="Courier" charset="0"/>
                <a:ea typeface="Courier" charset="0"/>
                <a:cs typeface="Courier" charset="0"/>
              </a:rPr>
              <a:t>    by</a:t>
            </a:r>
          </a:p>
          <a:p>
            <a:r>
              <a:rPr lang="en-US" sz="1200" dirty="0">
                <a:latin typeface="Courier" charset="0"/>
                <a:ea typeface="Courier" charset="0"/>
                <a:cs typeface="Courier" charset="0"/>
              </a:rPr>
              <a:t>        N</a:t>
            </a:r>
          </a:p>
          <a:p>
            <a:r>
              <a:rPr lang="en-US" sz="1200" dirty="0">
                <a:latin typeface="Courier" charset="0"/>
                <a:ea typeface="Courier" charset="0"/>
                <a:cs typeface="Courier" charset="0"/>
              </a:rPr>
              <a:t>end rule</a:t>
            </a:r>
          </a:p>
        </p:txBody>
      </p:sp>
      <p:sp>
        <p:nvSpPr>
          <p:cNvPr id="43016" name="TextBox 9"/>
          <p:cNvSpPr txBox="1">
            <a:spLocks noChangeArrowheads="1"/>
          </p:cNvSpPr>
          <p:nvPr/>
        </p:nvSpPr>
        <p:spPr bwMode="auto">
          <a:xfrm>
            <a:off x="533400" y="1295400"/>
            <a:ext cx="1906588"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solidFill>
                  <a:srgbClr val="05027D"/>
                </a:solidFill>
                <a:ea typeface="Helvetica" charset="0"/>
                <a:cs typeface="Helvetica" charset="0"/>
              </a:rPr>
              <a:t>File: </a:t>
            </a:r>
            <a:r>
              <a:rPr lang="en-US" sz="1800">
                <a:solidFill>
                  <a:srgbClr val="05027D"/>
                </a:solidFill>
                <a:ea typeface="Lucida Grande" charset="0"/>
                <a:cs typeface="Lucida Grande" charset="0"/>
              </a:rPr>
              <a:t>ExpEval.str</a:t>
            </a:r>
            <a:endParaRPr lang="en-US" sz="1800">
              <a:solidFill>
                <a:srgbClr val="05027D"/>
              </a:solidFill>
              <a:ea typeface="Helvetica" charset="0"/>
              <a:cs typeface="Helvetica" charset="0"/>
            </a:endParaRP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24</a:t>
            </a:fld>
            <a:endParaRPr lang="de-CH" sz="1400">
              <a:solidFill>
                <a:srgbClr val="7E7E7E"/>
              </a:solidFill>
              <a:latin typeface="Times"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ea typeface="ＭＳ Ｐゴシック" charset="-128"/>
                <a:cs typeface="ＭＳ Ｐゴシック" charset="-128"/>
              </a:rPr>
              <a:t>Running the example</a:t>
            </a:r>
          </a:p>
        </p:txBody>
      </p:sp>
      <p:sp>
        <p:nvSpPr>
          <p:cNvPr id="45059" name="Date Placeholder 2"/>
          <p:cNvSpPr>
            <a:spLocks noGrp="1"/>
          </p:cNvSpPr>
          <p:nvPr>
            <p:ph type="dt" sz="quarter" idx="10"/>
          </p:nvPr>
        </p:nvSpPr>
        <p:spPr>
          <a:noFill/>
        </p:spPr>
        <p:txBody>
          <a:bodyPr/>
          <a:lstStyle/>
          <a:p>
            <a:r>
              <a:rPr lang="en-US" smtClean="0"/>
              <a:t>© Oscar Nierstrasz</a:t>
            </a:r>
            <a:endParaRPr lang="de-CH" smtClean="0"/>
          </a:p>
        </p:txBody>
      </p:sp>
      <p:sp>
        <p:nvSpPr>
          <p:cNvPr id="45060"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45062" name="TextBox 5"/>
          <p:cNvSpPr txBox="1">
            <a:spLocks noChangeArrowheads="1"/>
          </p:cNvSpPr>
          <p:nvPr/>
        </p:nvSpPr>
        <p:spPr bwMode="auto">
          <a:xfrm>
            <a:off x="1600200" y="3429000"/>
            <a:ext cx="6035675" cy="1200150"/>
          </a:xfrm>
          <a:prstGeom prst="rect">
            <a:avLst/>
          </a:prstGeom>
          <a:solidFill>
            <a:schemeClr val="bg1"/>
          </a:solidFill>
          <a:ln w="9525">
            <a:solidFill>
              <a:srgbClr val="3D3D3D"/>
            </a:solidFill>
            <a:miter lim="800000"/>
            <a:headEnd/>
            <a:tailEnd/>
          </a:ln>
        </p:spPr>
        <p:txBody>
          <a:bodyPr wrap="none">
            <a:prstTxWarp prst="textNoShape">
              <a:avLst/>
            </a:prstTxWarp>
            <a:spAutoFit/>
          </a:bodyPr>
          <a:lstStyle/>
          <a:p>
            <a:r>
              <a:rPr lang="en-US" sz="1200" b="1">
                <a:latin typeface="Courier" charset="0"/>
                <a:ea typeface="Courier" charset="0"/>
                <a:cs typeface="Courier" charset="0"/>
              </a:rPr>
              <a:t>txl Ultimate.Question </a:t>
            </a:r>
          </a:p>
          <a:p>
            <a:r>
              <a:rPr lang="en-US" sz="1200">
                <a:latin typeface="Courier" charset="0"/>
                <a:ea typeface="Courier" charset="0"/>
                <a:cs typeface="Courier" charset="0"/>
              </a:rPr>
              <a:t>TXL v10.5d (1.7.08) (c)1988-2008 Queen's University at Kingston</a:t>
            </a:r>
          </a:p>
          <a:p>
            <a:r>
              <a:rPr lang="en-US" sz="1200">
                <a:latin typeface="Courier" charset="0"/>
                <a:ea typeface="Courier" charset="0"/>
                <a:cs typeface="Courier" charset="0"/>
              </a:rPr>
              <a:t>Compiling Question.Txl ... </a:t>
            </a:r>
          </a:p>
          <a:p>
            <a:r>
              <a:rPr lang="en-US" sz="1200">
                <a:latin typeface="Courier" charset="0"/>
                <a:ea typeface="Courier" charset="0"/>
                <a:cs typeface="Courier" charset="0"/>
              </a:rPr>
              <a:t>Parsing Ultimate.Question ...</a:t>
            </a:r>
          </a:p>
          <a:p>
            <a:r>
              <a:rPr lang="en-US" sz="1200">
                <a:latin typeface="Courier" charset="0"/>
                <a:ea typeface="Courier" charset="0"/>
                <a:cs typeface="Courier" charset="0"/>
              </a:rPr>
              <a:t>Transforming ...</a:t>
            </a:r>
          </a:p>
          <a:p>
            <a:r>
              <a:rPr lang="en-US" sz="1200">
                <a:latin typeface="Courier" charset="0"/>
                <a:ea typeface="Courier" charset="0"/>
                <a:cs typeface="Courier" charset="0"/>
              </a:rPr>
              <a:t>42</a:t>
            </a:r>
          </a:p>
        </p:txBody>
      </p:sp>
      <p:sp>
        <p:nvSpPr>
          <p:cNvPr id="7" name="Rectangle 6"/>
          <p:cNvSpPr/>
          <p:nvPr/>
        </p:nvSpPr>
        <p:spPr>
          <a:xfrm>
            <a:off x="312738" y="2286000"/>
            <a:ext cx="3048000" cy="338138"/>
          </a:xfrm>
          <a:prstGeom prst="rect">
            <a:avLst/>
          </a:prstGeom>
          <a:solidFill>
            <a:schemeClr val="bg1"/>
          </a:solidFill>
          <a:ln>
            <a:solidFill>
              <a:schemeClr val="bg2">
                <a:lumMod val="25000"/>
              </a:schemeClr>
            </a:solidFill>
          </a:ln>
        </p:spPr>
        <p:txBody>
          <a:bodyPr>
            <a:prstTxWarp prst="textNoShape">
              <a:avLst/>
            </a:prstTxWarp>
            <a:spAutoFit/>
          </a:bodyPr>
          <a:lstStyle/>
          <a:p>
            <a:pPr defTabSz="176213">
              <a:defRPr/>
            </a:pPr>
            <a:r>
              <a:rPr lang="en-US" sz="1600" b="1">
                <a:latin typeface="Courier" charset="0"/>
                <a:ea typeface="Courier" charset="0"/>
                <a:cs typeface="Courier" charset="0"/>
              </a:rPr>
              <a:t>1 + 2 * (3 + 4) * 3 - 1</a:t>
            </a:r>
            <a:endParaRPr lang="en-US" sz="1600">
              <a:latin typeface="Courier" charset="0"/>
              <a:ea typeface="Courier" charset="0"/>
              <a:cs typeface="Courier" charset="0"/>
            </a:endParaRPr>
          </a:p>
        </p:txBody>
      </p:sp>
      <p:sp>
        <p:nvSpPr>
          <p:cNvPr id="45064" name="TextBox 7"/>
          <p:cNvSpPr txBox="1">
            <a:spLocks noChangeArrowheads="1"/>
          </p:cNvSpPr>
          <p:nvPr/>
        </p:nvSpPr>
        <p:spPr bwMode="auto">
          <a:xfrm>
            <a:off x="457200" y="1752600"/>
            <a:ext cx="2751138"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solidFill>
                  <a:srgbClr val="05027D"/>
                </a:solidFill>
                <a:ea typeface="Helvetica" charset="0"/>
                <a:cs typeface="Helvetica" charset="0"/>
              </a:rPr>
              <a:t>File: </a:t>
            </a:r>
            <a:r>
              <a:rPr lang="en-US" sz="1800">
                <a:solidFill>
                  <a:srgbClr val="05027D"/>
                </a:solidFill>
                <a:ea typeface="Lucida Grande" charset="0"/>
                <a:cs typeface="Lucida Grande" charset="0"/>
              </a:rPr>
              <a:t>ultimate-question.txt</a:t>
            </a:r>
            <a:endParaRPr lang="en-US" sz="1800">
              <a:solidFill>
                <a:srgbClr val="05027D"/>
              </a:solidFill>
              <a:ea typeface="Helvetica" charset="0"/>
              <a:cs typeface="Helvetica" charset="0"/>
            </a:endParaRP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25</a:t>
            </a:fld>
            <a:endParaRPr lang="de-CH" sz="1400">
              <a:solidFill>
                <a:srgbClr val="7E7E7E"/>
              </a:solidFill>
              <a:latin typeface="Times"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ea typeface="ＭＳ Ｐゴシック" charset="-128"/>
                <a:cs typeface="ＭＳ Ｐゴシック" charset="-128"/>
              </a:rPr>
              <a:t>Example: TIL — a tiny imperative language</a:t>
            </a:r>
          </a:p>
        </p:txBody>
      </p:sp>
      <p:sp>
        <p:nvSpPr>
          <p:cNvPr id="46083" name="Date Placeholder 2"/>
          <p:cNvSpPr>
            <a:spLocks noGrp="1"/>
          </p:cNvSpPr>
          <p:nvPr>
            <p:ph type="dt" sz="quarter" idx="10"/>
          </p:nvPr>
        </p:nvSpPr>
        <p:spPr>
          <a:noFill/>
        </p:spPr>
        <p:txBody>
          <a:bodyPr/>
          <a:lstStyle/>
          <a:p>
            <a:r>
              <a:rPr lang="en-US" smtClean="0"/>
              <a:t>© Oscar Nierstrasz</a:t>
            </a:r>
            <a:endParaRPr lang="de-CH" smtClean="0"/>
          </a:p>
        </p:txBody>
      </p:sp>
      <p:sp>
        <p:nvSpPr>
          <p:cNvPr id="46084"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46086" name="TextBox 5"/>
          <p:cNvSpPr txBox="1">
            <a:spLocks noChangeArrowheads="1"/>
          </p:cNvSpPr>
          <p:nvPr/>
        </p:nvSpPr>
        <p:spPr bwMode="auto">
          <a:xfrm>
            <a:off x="4038600" y="6096000"/>
            <a:ext cx="4784725" cy="307975"/>
          </a:xfrm>
          <a:prstGeom prst="rect">
            <a:avLst/>
          </a:prstGeom>
          <a:solidFill>
            <a:schemeClr val="accent1"/>
          </a:solidFill>
          <a:ln w="9525">
            <a:noFill/>
            <a:miter lim="800000"/>
            <a:headEnd/>
            <a:tailEnd/>
          </a:ln>
        </p:spPr>
        <p:txBody>
          <a:bodyPr wrap="none">
            <a:prstTxWarp prst="textNoShape">
              <a:avLst/>
            </a:prstTxWarp>
            <a:spAutoFit/>
          </a:bodyPr>
          <a:lstStyle/>
          <a:p>
            <a:r>
              <a:rPr lang="en-US" sz="1400"/>
              <a:t>http://www.program-transformation.org/Sts/TILChairmarks</a:t>
            </a:r>
          </a:p>
        </p:txBody>
      </p:sp>
      <p:sp>
        <p:nvSpPr>
          <p:cNvPr id="46087" name="TextBox 6"/>
          <p:cNvSpPr txBox="1">
            <a:spLocks noChangeArrowheads="1"/>
          </p:cNvSpPr>
          <p:nvPr/>
        </p:nvSpPr>
        <p:spPr bwMode="auto">
          <a:xfrm>
            <a:off x="609600" y="1676400"/>
            <a:ext cx="6248400" cy="3970338"/>
          </a:xfrm>
          <a:prstGeom prst="rect">
            <a:avLst/>
          </a:prstGeom>
          <a:solidFill>
            <a:schemeClr val="bg1"/>
          </a:solidFill>
          <a:ln w="9525">
            <a:solidFill>
              <a:srgbClr val="3D3D3D"/>
            </a:solidFill>
            <a:miter lim="800000"/>
            <a:headEnd/>
            <a:tailEnd/>
          </a:ln>
        </p:spPr>
        <p:txBody>
          <a:bodyPr>
            <a:prstTxWarp prst="textNoShape">
              <a:avLst/>
            </a:prstTxWarp>
            <a:spAutoFit/>
          </a:bodyPr>
          <a:lstStyle/>
          <a:p>
            <a:pPr defTabSz="358775"/>
            <a:r>
              <a:rPr lang="en-US" sz="1800" i="1">
                <a:latin typeface="Courier" charset="0"/>
                <a:ea typeface="Courier" charset="0"/>
                <a:cs typeface="Courier" charset="0"/>
              </a:rPr>
              <a:t>// Find all factors of a given input number</a:t>
            </a:r>
          </a:p>
          <a:p>
            <a:pPr defTabSz="358775"/>
            <a:r>
              <a:rPr lang="en-US" sz="1800">
                <a:latin typeface="Courier" charset="0"/>
                <a:ea typeface="Courier" charset="0"/>
                <a:cs typeface="Courier" charset="0"/>
              </a:rPr>
              <a:t>var n;</a:t>
            </a:r>
          </a:p>
          <a:p>
            <a:pPr defTabSz="358775"/>
            <a:r>
              <a:rPr lang="en-US" sz="1800">
                <a:latin typeface="Courier" charset="0"/>
                <a:ea typeface="Courier" charset="0"/>
                <a:cs typeface="Courier" charset="0"/>
              </a:rPr>
              <a:t>write "Input n please";</a:t>
            </a:r>
          </a:p>
          <a:p>
            <a:pPr defTabSz="358775"/>
            <a:r>
              <a:rPr lang="en-US" sz="1800">
                <a:latin typeface="Courier" charset="0"/>
                <a:ea typeface="Courier" charset="0"/>
                <a:cs typeface="Courier" charset="0"/>
              </a:rPr>
              <a:t>read n;</a:t>
            </a:r>
          </a:p>
          <a:p>
            <a:pPr defTabSz="358775"/>
            <a:r>
              <a:rPr lang="en-US" sz="1800">
                <a:latin typeface="Courier" charset="0"/>
                <a:ea typeface="Courier" charset="0"/>
                <a:cs typeface="Courier" charset="0"/>
              </a:rPr>
              <a:t>write "The factors of n are";</a:t>
            </a:r>
          </a:p>
          <a:p>
            <a:pPr defTabSz="358775"/>
            <a:r>
              <a:rPr lang="en-US" sz="1800">
                <a:latin typeface="Courier" charset="0"/>
                <a:ea typeface="Courier" charset="0"/>
                <a:cs typeface="Courier" charset="0"/>
              </a:rPr>
              <a:t>var f;</a:t>
            </a:r>
          </a:p>
          <a:p>
            <a:pPr defTabSz="358775"/>
            <a:r>
              <a:rPr lang="en-US" sz="1800">
                <a:latin typeface="Courier" charset="0"/>
                <a:ea typeface="Courier" charset="0"/>
                <a:cs typeface="Courier" charset="0"/>
              </a:rPr>
              <a:t>f := 2;</a:t>
            </a:r>
          </a:p>
          <a:p>
            <a:pPr defTabSz="358775"/>
            <a:r>
              <a:rPr lang="en-US" sz="1800">
                <a:latin typeface="Courier" charset="0"/>
                <a:ea typeface="Courier" charset="0"/>
                <a:cs typeface="Courier" charset="0"/>
              </a:rPr>
              <a:t>while n != 1 do</a:t>
            </a:r>
          </a:p>
          <a:p>
            <a:pPr defTabSz="358775"/>
            <a:r>
              <a:rPr lang="en-US" sz="1800">
                <a:latin typeface="Courier" charset="0"/>
                <a:ea typeface="Courier" charset="0"/>
                <a:cs typeface="Courier" charset="0"/>
              </a:rPr>
              <a:t>    while (n / f) * f = n do</a:t>
            </a:r>
          </a:p>
          <a:p>
            <a:pPr defTabSz="358775"/>
            <a:r>
              <a:rPr lang="en-US" sz="1800">
                <a:latin typeface="Courier" charset="0"/>
                <a:ea typeface="Courier" charset="0"/>
                <a:cs typeface="Courier" charset="0"/>
              </a:rPr>
              <a:t>        write f;</a:t>
            </a:r>
          </a:p>
          <a:p>
            <a:pPr defTabSz="358775"/>
            <a:r>
              <a:rPr lang="en-US" sz="1800">
                <a:latin typeface="Courier" charset="0"/>
                <a:ea typeface="Courier" charset="0"/>
                <a:cs typeface="Courier" charset="0"/>
              </a:rPr>
              <a:t>        n := n / f;</a:t>
            </a:r>
          </a:p>
          <a:p>
            <a:pPr defTabSz="358775"/>
            <a:r>
              <a:rPr lang="en-US" sz="1800">
                <a:latin typeface="Courier" charset="0"/>
                <a:ea typeface="Courier" charset="0"/>
                <a:cs typeface="Courier" charset="0"/>
              </a:rPr>
              <a:t>    end</a:t>
            </a:r>
          </a:p>
          <a:p>
            <a:pPr defTabSz="358775"/>
            <a:r>
              <a:rPr lang="en-US" sz="1800">
                <a:latin typeface="Courier" charset="0"/>
                <a:ea typeface="Courier" charset="0"/>
                <a:cs typeface="Courier" charset="0"/>
              </a:rPr>
              <a:t>    f := f + 1;</a:t>
            </a:r>
          </a:p>
          <a:p>
            <a:pPr defTabSz="358775"/>
            <a:r>
              <a:rPr lang="en-US" sz="1800">
                <a:latin typeface="Courier" charset="0"/>
                <a:ea typeface="Courier" charset="0"/>
                <a:cs typeface="Courier" charset="0"/>
              </a:rPr>
              <a:t>end</a:t>
            </a:r>
          </a:p>
        </p:txBody>
      </p:sp>
      <p:sp>
        <p:nvSpPr>
          <p:cNvPr id="46088" name="TextBox 7"/>
          <p:cNvSpPr txBox="1">
            <a:spLocks noChangeArrowheads="1"/>
          </p:cNvSpPr>
          <p:nvPr/>
        </p:nvSpPr>
        <p:spPr bwMode="auto">
          <a:xfrm>
            <a:off x="4876800" y="2209800"/>
            <a:ext cx="1608138"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solidFill>
                  <a:srgbClr val="05027D"/>
                </a:solidFill>
                <a:ea typeface="Helvetica" charset="0"/>
                <a:cs typeface="Helvetica" charset="0"/>
              </a:rPr>
              <a:t>File: </a:t>
            </a:r>
            <a:r>
              <a:rPr lang="en-US" sz="1800">
                <a:solidFill>
                  <a:srgbClr val="05027D"/>
                </a:solidFill>
                <a:ea typeface="Lucida Grande" charset="0"/>
                <a:cs typeface="Lucida Grande" charset="0"/>
              </a:rPr>
              <a:t>factors.til</a:t>
            </a:r>
            <a:endParaRPr lang="en-US" sz="1800">
              <a:solidFill>
                <a:srgbClr val="05027D"/>
              </a:solidFill>
              <a:ea typeface="Helvetica" charset="0"/>
              <a:cs typeface="Helvetica" charset="0"/>
            </a:endParaRP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26</a:t>
            </a:fld>
            <a:endParaRPr lang="de-CH" sz="1400">
              <a:solidFill>
                <a:srgbClr val="7E7E7E"/>
              </a:solidFill>
              <a:latin typeface="Times"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ea typeface="ＭＳ Ｐゴシック" charset="-128"/>
                <a:cs typeface="ＭＳ Ｐゴシック" charset="-128"/>
              </a:rPr>
              <a:t>TIL Grammar</a:t>
            </a:r>
          </a:p>
        </p:txBody>
      </p:sp>
      <p:sp>
        <p:nvSpPr>
          <p:cNvPr id="47107" name="Date Placeholder 2"/>
          <p:cNvSpPr>
            <a:spLocks noGrp="1"/>
          </p:cNvSpPr>
          <p:nvPr>
            <p:ph type="dt" sz="quarter" idx="10"/>
          </p:nvPr>
        </p:nvSpPr>
        <p:spPr>
          <a:noFill/>
        </p:spPr>
        <p:txBody>
          <a:bodyPr/>
          <a:lstStyle/>
          <a:p>
            <a:r>
              <a:rPr lang="en-US" smtClean="0"/>
              <a:t>© Oscar Nierstrasz</a:t>
            </a:r>
            <a:endParaRPr lang="de-CH" smtClean="0"/>
          </a:p>
        </p:txBody>
      </p:sp>
      <p:sp>
        <p:nvSpPr>
          <p:cNvPr id="47108"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47110" name="TextBox 5"/>
          <p:cNvSpPr txBox="1">
            <a:spLocks noChangeArrowheads="1"/>
          </p:cNvSpPr>
          <p:nvPr/>
        </p:nvSpPr>
        <p:spPr bwMode="auto">
          <a:xfrm>
            <a:off x="304800" y="1676400"/>
            <a:ext cx="3276600" cy="3324225"/>
          </a:xfrm>
          <a:prstGeom prst="rect">
            <a:avLst/>
          </a:prstGeom>
          <a:solidFill>
            <a:schemeClr val="bg1"/>
          </a:solidFill>
          <a:ln w="9525">
            <a:solidFill>
              <a:srgbClr val="3D3D3D"/>
            </a:solidFill>
            <a:miter lim="800000"/>
            <a:headEnd/>
            <a:tailEnd/>
          </a:ln>
        </p:spPr>
        <p:txBody>
          <a:bodyPr>
            <a:prstTxWarp prst="textNoShape">
              <a:avLst/>
            </a:prstTxWarp>
            <a:spAutoFit/>
          </a:bodyPr>
          <a:lstStyle/>
          <a:p>
            <a:pPr defTabSz="358775"/>
            <a:r>
              <a:rPr lang="en-US" sz="1400" i="1">
                <a:latin typeface="Courier" charset="0"/>
                <a:ea typeface="Courier" charset="0"/>
                <a:cs typeface="Courier" charset="0"/>
              </a:rPr>
              <a:t>% Keywords of TIL</a:t>
            </a:r>
          </a:p>
          <a:p>
            <a:pPr defTabSz="358775"/>
            <a:r>
              <a:rPr lang="en-US" sz="1400">
                <a:latin typeface="Courier" charset="0"/>
                <a:ea typeface="Courier" charset="0"/>
                <a:cs typeface="Courier" charset="0"/>
              </a:rPr>
              <a:t>keys</a:t>
            </a:r>
          </a:p>
          <a:p>
            <a:pPr defTabSz="358775"/>
            <a:r>
              <a:rPr lang="en-US" sz="1400">
                <a:latin typeface="Courier" charset="0"/>
                <a:ea typeface="Courier" charset="0"/>
                <a:cs typeface="Courier" charset="0"/>
              </a:rPr>
              <a:t>    var if then else while</a:t>
            </a:r>
          </a:p>
          <a:p>
            <a:pPr defTabSz="358775"/>
            <a:r>
              <a:rPr lang="en-US" sz="1400">
                <a:latin typeface="Courier" charset="0"/>
                <a:ea typeface="Courier" charset="0"/>
                <a:cs typeface="Courier" charset="0"/>
              </a:rPr>
              <a:t>    do for read write</a:t>
            </a:r>
          </a:p>
          <a:p>
            <a:pPr defTabSz="358775"/>
            <a:r>
              <a:rPr lang="en-US" sz="1400">
                <a:latin typeface="Courier" charset="0"/>
                <a:ea typeface="Courier" charset="0"/>
                <a:cs typeface="Courier" charset="0"/>
              </a:rPr>
              <a:t>end keys</a:t>
            </a:r>
          </a:p>
          <a:p>
            <a:pPr defTabSz="358775"/>
            <a:endParaRPr lang="en-US" sz="1400">
              <a:latin typeface="Courier" charset="0"/>
              <a:ea typeface="Courier" charset="0"/>
              <a:cs typeface="Courier" charset="0"/>
            </a:endParaRPr>
          </a:p>
          <a:p>
            <a:pPr defTabSz="358775"/>
            <a:r>
              <a:rPr lang="en-US" sz="1400" i="1">
                <a:latin typeface="Courier" charset="0"/>
                <a:ea typeface="Courier" charset="0"/>
                <a:cs typeface="Courier" charset="0"/>
              </a:rPr>
              <a:t>% Compound tokens</a:t>
            </a:r>
          </a:p>
          <a:p>
            <a:pPr defTabSz="358775"/>
            <a:r>
              <a:rPr lang="en-US" sz="1400">
                <a:latin typeface="Courier" charset="0"/>
                <a:ea typeface="Courier" charset="0"/>
                <a:cs typeface="Courier" charset="0"/>
              </a:rPr>
              <a:t>compounds</a:t>
            </a:r>
          </a:p>
          <a:p>
            <a:pPr defTabSz="358775"/>
            <a:r>
              <a:rPr lang="en-US" sz="1400">
                <a:latin typeface="Courier" charset="0"/>
                <a:ea typeface="Courier" charset="0"/>
                <a:cs typeface="Courier" charset="0"/>
              </a:rPr>
              <a:t>    :=  !=</a:t>
            </a:r>
          </a:p>
          <a:p>
            <a:pPr defTabSz="358775"/>
            <a:r>
              <a:rPr lang="en-US" sz="1400">
                <a:latin typeface="Courier" charset="0"/>
                <a:ea typeface="Courier" charset="0"/>
                <a:cs typeface="Courier" charset="0"/>
              </a:rPr>
              <a:t>end compounds</a:t>
            </a:r>
          </a:p>
          <a:p>
            <a:pPr defTabSz="358775"/>
            <a:endParaRPr lang="en-US" sz="1400">
              <a:latin typeface="Courier" charset="0"/>
              <a:ea typeface="Courier" charset="0"/>
              <a:cs typeface="Courier" charset="0"/>
            </a:endParaRPr>
          </a:p>
          <a:p>
            <a:pPr defTabSz="358775"/>
            <a:r>
              <a:rPr lang="en-US" sz="1400" i="1">
                <a:latin typeface="Courier" charset="0"/>
                <a:ea typeface="Courier" charset="0"/>
                <a:cs typeface="Courier" charset="0"/>
              </a:rPr>
              <a:t>% Commenting convention</a:t>
            </a:r>
          </a:p>
          <a:p>
            <a:pPr defTabSz="358775"/>
            <a:r>
              <a:rPr lang="en-US" sz="1400">
                <a:latin typeface="Courier" charset="0"/>
                <a:ea typeface="Courier" charset="0"/>
                <a:cs typeface="Courier" charset="0"/>
              </a:rPr>
              <a:t>comments</a:t>
            </a:r>
          </a:p>
          <a:p>
            <a:pPr defTabSz="358775"/>
            <a:r>
              <a:rPr lang="en-US" sz="1400">
                <a:latin typeface="Courier" charset="0"/>
                <a:ea typeface="Courier" charset="0"/>
                <a:cs typeface="Courier" charset="0"/>
              </a:rPr>
              <a:t>    //</a:t>
            </a:r>
          </a:p>
          <a:p>
            <a:pPr defTabSz="358775"/>
            <a:r>
              <a:rPr lang="en-US" sz="1400">
                <a:latin typeface="Courier" charset="0"/>
                <a:ea typeface="Courier" charset="0"/>
                <a:cs typeface="Courier" charset="0"/>
              </a:rPr>
              <a:t>end comments</a:t>
            </a:r>
          </a:p>
        </p:txBody>
      </p:sp>
      <p:sp>
        <p:nvSpPr>
          <p:cNvPr id="47111" name="TextBox 6"/>
          <p:cNvSpPr txBox="1">
            <a:spLocks noChangeArrowheads="1"/>
          </p:cNvSpPr>
          <p:nvPr/>
        </p:nvSpPr>
        <p:spPr bwMode="auto">
          <a:xfrm>
            <a:off x="4114800" y="152400"/>
            <a:ext cx="4724400" cy="6556375"/>
          </a:xfrm>
          <a:prstGeom prst="rect">
            <a:avLst/>
          </a:prstGeom>
          <a:solidFill>
            <a:schemeClr val="bg1"/>
          </a:solidFill>
          <a:ln w="9525">
            <a:solidFill>
              <a:srgbClr val="3D3D3D"/>
            </a:solidFill>
            <a:miter lim="800000"/>
            <a:headEnd/>
            <a:tailEnd/>
          </a:ln>
        </p:spPr>
        <p:txBody>
          <a:bodyPr>
            <a:prstTxWarp prst="textNoShape">
              <a:avLst/>
            </a:prstTxWarp>
            <a:spAutoFit/>
          </a:bodyPr>
          <a:lstStyle/>
          <a:p>
            <a:pPr defTabSz="358775"/>
            <a:r>
              <a:rPr lang="en-US" sz="1400">
                <a:latin typeface="Courier" charset="0"/>
                <a:ea typeface="Courier" charset="0"/>
                <a:cs typeface="Courier" charset="0"/>
              </a:rPr>
              <a:t>define program</a:t>
            </a:r>
          </a:p>
          <a:p>
            <a:pPr defTabSz="358775"/>
            <a:r>
              <a:rPr lang="en-US" sz="1400">
                <a:latin typeface="Courier" charset="0"/>
                <a:ea typeface="Courier" charset="0"/>
                <a:cs typeface="Courier" charset="0"/>
              </a:rPr>
              <a:t>    [statement*]</a:t>
            </a:r>
          </a:p>
          <a:p>
            <a:pPr defTabSz="358775"/>
            <a:r>
              <a:rPr lang="en-US" sz="1400">
                <a:latin typeface="Courier" charset="0"/>
                <a:ea typeface="Courier" charset="0"/>
                <a:cs typeface="Courier" charset="0"/>
              </a:rPr>
              <a:t>end define</a:t>
            </a:r>
          </a:p>
          <a:p>
            <a:pPr defTabSz="358775"/>
            <a:endParaRPr lang="en-US" sz="1400">
              <a:latin typeface="Courier" charset="0"/>
              <a:ea typeface="Courier" charset="0"/>
              <a:cs typeface="Courier" charset="0"/>
            </a:endParaRPr>
          </a:p>
          <a:p>
            <a:pPr defTabSz="358775"/>
            <a:r>
              <a:rPr lang="en-US" sz="1400">
                <a:latin typeface="Courier" charset="0"/>
                <a:ea typeface="Courier" charset="0"/>
                <a:cs typeface="Courier" charset="0"/>
              </a:rPr>
              <a:t>define statement</a:t>
            </a:r>
          </a:p>
          <a:p>
            <a:pPr defTabSz="358775"/>
            <a:r>
              <a:rPr lang="en-US" sz="1400">
                <a:latin typeface="Courier" charset="0"/>
                <a:ea typeface="Courier" charset="0"/>
                <a:cs typeface="Courier" charset="0"/>
              </a:rPr>
              <a:t>        [declaration]</a:t>
            </a:r>
          </a:p>
          <a:p>
            <a:pPr defTabSz="358775"/>
            <a:r>
              <a:rPr lang="en-US" sz="1400">
                <a:latin typeface="Courier" charset="0"/>
                <a:ea typeface="Courier" charset="0"/>
                <a:cs typeface="Courier" charset="0"/>
              </a:rPr>
              <a:t>    |   [assignment_statement]</a:t>
            </a:r>
          </a:p>
          <a:p>
            <a:pPr defTabSz="358775"/>
            <a:r>
              <a:rPr lang="en-US" sz="1400">
                <a:latin typeface="Courier" charset="0"/>
                <a:ea typeface="Courier" charset="0"/>
                <a:cs typeface="Courier" charset="0"/>
              </a:rPr>
              <a:t>    |   [if_statement]</a:t>
            </a:r>
          </a:p>
          <a:p>
            <a:pPr defTabSz="358775"/>
            <a:r>
              <a:rPr lang="en-US" sz="1400">
                <a:latin typeface="Courier" charset="0"/>
                <a:ea typeface="Courier" charset="0"/>
                <a:cs typeface="Courier" charset="0"/>
              </a:rPr>
              <a:t>    |   [while_statement]</a:t>
            </a:r>
          </a:p>
          <a:p>
            <a:pPr defTabSz="358775"/>
            <a:r>
              <a:rPr lang="en-US" sz="1400">
                <a:latin typeface="Courier" charset="0"/>
                <a:ea typeface="Courier" charset="0"/>
                <a:cs typeface="Courier" charset="0"/>
              </a:rPr>
              <a:t>    |   [for_statement]</a:t>
            </a:r>
          </a:p>
          <a:p>
            <a:pPr defTabSz="358775"/>
            <a:r>
              <a:rPr lang="en-US" sz="1400">
                <a:latin typeface="Courier" charset="0"/>
                <a:ea typeface="Courier" charset="0"/>
                <a:cs typeface="Courier" charset="0"/>
              </a:rPr>
              <a:t>    |   [read_statement]</a:t>
            </a:r>
          </a:p>
          <a:p>
            <a:pPr defTabSz="358775"/>
            <a:r>
              <a:rPr lang="en-US" sz="1400">
                <a:latin typeface="Courier" charset="0"/>
                <a:ea typeface="Courier" charset="0"/>
                <a:cs typeface="Courier" charset="0"/>
              </a:rPr>
              <a:t>    |   [write_statement]</a:t>
            </a:r>
          </a:p>
          <a:p>
            <a:pPr defTabSz="358775"/>
            <a:r>
              <a:rPr lang="en-US" sz="1400">
                <a:latin typeface="Courier" charset="0"/>
                <a:ea typeface="Courier" charset="0"/>
                <a:cs typeface="Courier" charset="0"/>
              </a:rPr>
              <a:t>end define</a:t>
            </a:r>
          </a:p>
          <a:p>
            <a:pPr defTabSz="358775"/>
            <a:endParaRPr lang="en-US" sz="1400">
              <a:latin typeface="Courier" charset="0"/>
              <a:ea typeface="Courier" charset="0"/>
              <a:cs typeface="Courier" charset="0"/>
            </a:endParaRPr>
          </a:p>
          <a:p>
            <a:pPr defTabSz="358775"/>
            <a:r>
              <a:rPr lang="en-US" sz="1400">
                <a:latin typeface="Courier" charset="0"/>
                <a:ea typeface="Courier" charset="0"/>
                <a:cs typeface="Courier" charset="0"/>
              </a:rPr>
              <a:t>% Untyped variables</a:t>
            </a:r>
          </a:p>
          <a:p>
            <a:pPr defTabSz="358775"/>
            <a:r>
              <a:rPr lang="en-US" sz="1400">
                <a:latin typeface="Courier" charset="0"/>
                <a:ea typeface="Courier" charset="0"/>
                <a:cs typeface="Courier" charset="0"/>
              </a:rPr>
              <a:t>define declaration</a:t>
            </a:r>
          </a:p>
          <a:p>
            <a:pPr defTabSz="358775"/>
            <a:r>
              <a:rPr lang="en-US" sz="1400">
                <a:latin typeface="Courier" charset="0"/>
                <a:ea typeface="Courier" charset="0"/>
                <a:cs typeface="Courier" charset="0"/>
              </a:rPr>
              <a:t>    'var [id] ;                   [NL]</a:t>
            </a:r>
          </a:p>
          <a:p>
            <a:pPr defTabSz="358775"/>
            <a:r>
              <a:rPr lang="en-US" sz="1400">
                <a:latin typeface="Courier" charset="0"/>
                <a:ea typeface="Courier" charset="0"/>
                <a:cs typeface="Courier" charset="0"/>
              </a:rPr>
              <a:t>end define</a:t>
            </a:r>
          </a:p>
          <a:p>
            <a:pPr defTabSz="358775"/>
            <a:endParaRPr lang="en-US" sz="1400">
              <a:latin typeface="Courier" charset="0"/>
              <a:ea typeface="Courier" charset="0"/>
              <a:cs typeface="Courier" charset="0"/>
            </a:endParaRPr>
          </a:p>
          <a:p>
            <a:pPr defTabSz="358775"/>
            <a:r>
              <a:rPr lang="en-US" sz="1400">
                <a:latin typeface="Courier" charset="0"/>
                <a:ea typeface="Courier" charset="0"/>
                <a:cs typeface="Courier" charset="0"/>
              </a:rPr>
              <a:t>define assignment_statement</a:t>
            </a:r>
          </a:p>
          <a:p>
            <a:pPr defTabSz="358775"/>
            <a:r>
              <a:rPr lang="en-US" sz="1400">
                <a:latin typeface="Courier" charset="0"/>
                <a:ea typeface="Courier" charset="0"/>
                <a:cs typeface="Courier" charset="0"/>
              </a:rPr>
              <a:t>    [id] := [expression] ;        [NL]</a:t>
            </a:r>
          </a:p>
          <a:p>
            <a:pPr defTabSz="358775"/>
            <a:r>
              <a:rPr lang="en-US" sz="1400">
                <a:latin typeface="Courier" charset="0"/>
                <a:ea typeface="Courier" charset="0"/>
                <a:cs typeface="Courier" charset="0"/>
              </a:rPr>
              <a:t>end define</a:t>
            </a:r>
          </a:p>
          <a:p>
            <a:pPr defTabSz="358775"/>
            <a:endParaRPr lang="en-US" sz="1400">
              <a:latin typeface="Courier" charset="0"/>
              <a:ea typeface="Courier" charset="0"/>
              <a:cs typeface="Courier" charset="0"/>
            </a:endParaRPr>
          </a:p>
          <a:p>
            <a:pPr defTabSz="358775"/>
            <a:r>
              <a:rPr lang="en-US" sz="1400">
                <a:latin typeface="Courier" charset="0"/>
                <a:ea typeface="Courier" charset="0"/>
                <a:cs typeface="Courier" charset="0"/>
              </a:rPr>
              <a:t>define if_statement</a:t>
            </a:r>
          </a:p>
          <a:p>
            <a:pPr defTabSz="358775"/>
            <a:r>
              <a:rPr lang="en-US" sz="1400">
                <a:latin typeface="Courier" charset="0"/>
                <a:ea typeface="Courier" charset="0"/>
                <a:cs typeface="Courier" charset="0"/>
              </a:rPr>
              <a:t>    'if [expression] 'then        [IN][NL]</a:t>
            </a:r>
          </a:p>
          <a:p>
            <a:pPr defTabSz="358775"/>
            <a:r>
              <a:rPr lang="en-US" sz="1400">
                <a:latin typeface="Courier" charset="0"/>
                <a:ea typeface="Courier" charset="0"/>
                <a:cs typeface="Courier" charset="0"/>
              </a:rPr>
              <a:t>        [statement*]              [EX]</a:t>
            </a:r>
          </a:p>
          <a:p>
            <a:pPr defTabSz="358775"/>
            <a:r>
              <a:rPr lang="en-US" sz="1400">
                <a:latin typeface="Courier" charset="0"/>
                <a:ea typeface="Courier" charset="0"/>
                <a:cs typeface="Courier" charset="0"/>
              </a:rPr>
              <a:t>    [opt else_statement]</a:t>
            </a:r>
          </a:p>
          <a:p>
            <a:pPr defTabSz="358775"/>
            <a:r>
              <a:rPr lang="en-US" sz="1400">
                <a:latin typeface="Courier" charset="0"/>
                <a:ea typeface="Courier" charset="0"/>
                <a:cs typeface="Courier" charset="0"/>
              </a:rPr>
              <a:t>    'end                          [NL]</a:t>
            </a:r>
          </a:p>
          <a:p>
            <a:pPr defTabSz="358775"/>
            <a:r>
              <a:rPr lang="en-US" sz="1400">
                <a:latin typeface="Courier" charset="0"/>
                <a:ea typeface="Courier" charset="0"/>
                <a:cs typeface="Courier" charset="0"/>
              </a:rPr>
              <a:t>end define</a:t>
            </a:r>
          </a:p>
          <a:p>
            <a:pPr defTabSz="358775"/>
            <a:r>
              <a:rPr lang="en-US" sz="1400">
                <a:latin typeface="Courier" charset="0"/>
                <a:ea typeface="Courier" charset="0"/>
                <a:cs typeface="Courier" charset="0"/>
              </a:rPr>
              <a:t>...</a:t>
            </a:r>
          </a:p>
        </p:txBody>
      </p:sp>
      <p:sp>
        <p:nvSpPr>
          <p:cNvPr id="47112" name="TextBox 7"/>
          <p:cNvSpPr txBox="1">
            <a:spLocks noChangeArrowheads="1"/>
          </p:cNvSpPr>
          <p:nvPr/>
        </p:nvSpPr>
        <p:spPr bwMode="auto">
          <a:xfrm>
            <a:off x="304800" y="5410200"/>
            <a:ext cx="3200400" cy="923925"/>
          </a:xfrm>
          <a:prstGeom prst="rect">
            <a:avLst/>
          </a:prstGeom>
          <a:solidFill>
            <a:schemeClr val="accent1"/>
          </a:solidFill>
          <a:ln w="9525">
            <a:noFill/>
            <a:miter lim="800000"/>
            <a:headEnd/>
            <a:tailEnd/>
          </a:ln>
        </p:spPr>
        <p:txBody>
          <a:bodyPr>
            <a:prstTxWarp prst="textNoShape">
              <a:avLst/>
            </a:prstTxWarp>
            <a:spAutoFit/>
          </a:bodyPr>
          <a:lstStyle/>
          <a:p>
            <a:pPr defTabSz="358775"/>
            <a:r>
              <a:rPr lang="en-US" sz="1800" i="1">
                <a:solidFill>
                  <a:srgbClr val="800000"/>
                </a:solidFill>
                <a:ea typeface="Helvetica" charset="0"/>
                <a:cs typeface="Helvetica" charset="0"/>
              </a:rPr>
              <a:t>All TXL parsers are also pretty-printers if the grammar includes formatting cues</a:t>
            </a:r>
          </a:p>
        </p:txBody>
      </p:sp>
      <p:sp>
        <p:nvSpPr>
          <p:cNvPr id="47113" name="TextBox 8"/>
          <p:cNvSpPr txBox="1">
            <a:spLocks noChangeArrowheads="1"/>
          </p:cNvSpPr>
          <p:nvPr/>
        </p:nvSpPr>
        <p:spPr bwMode="auto">
          <a:xfrm>
            <a:off x="2362200" y="1600200"/>
            <a:ext cx="1531938"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solidFill>
                  <a:srgbClr val="05027D"/>
                </a:solidFill>
                <a:ea typeface="Helvetica" charset="0"/>
                <a:cs typeface="Helvetica" charset="0"/>
              </a:rPr>
              <a:t>File: </a:t>
            </a:r>
            <a:r>
              <a:rPr lang="en-US" sz="1800">
                <a:solidFill>
                  <a:srgbClr val="05027D"/>
                </a:solidFill>
                <a:ea typeface="Lucida Grande" charset="0"/>
                <a:cs typeface="Lucida Grande" charset="0"/>
              </a:rPr>
              <a:t>TIL.Grm</a:t>
            </a:r>
            <a:endParaRPr lang="en-US" sz="1800">
              <a:solidFill>
                <a:srgbClr val="05027D"/>
              </a:solidFill>
              <a:ea typeface="Helvetica" charset="0"/>
              <a:cs typeface="Helvetica" charset="0"/>
            </a:endParaRPr>
          </a:p>
        </p:txBody>
      </p:sp>
      <p:sp>
        <p:nvSpPr>
          <p:cNvPr id="10" name="Slide Number Placeholder 9"/>
          <p:cNvSpPr>
            <a:spLocks noGrp="1"/>
          </p:cNvSpPr>
          <p:nvPr>
            <p:ph type="sldNum" sz="quarter" idx="12"/>
          </p:nvPr>
        </p:nvSpPr>
        <p:spPr/>
        <p:txBody>
          <a:bodyPr/>
          <a:lstStyle/>
          <a:p>
            <a:pPr>
              <a:defRPr/>
            </a:pPr>
            <a:fld id="{84777B9B-74FF-524F-B0F0-5016EA599AB3}" type="slidenum">
              <a:rPr lang="de-CH" smtClean="0"/>
              <a:pPr>
                <a:defRPr/>
              </a:pPr>
              <a:t>27</a:t>
            </a:fld>
            <a:endParaRPr lang="de-CH" sz="1400">
              <a:solidFill>
                <a:srgbClr val="7E7E7E"/>
              </a:solidFill>
              <a:latin typeface="Times"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ea typeface="ＭＳ Ｐゴシック" charset="-128"/>
                <a:cs typeface="ＭＳ Ｐゴシック" charset="-128"/>
              </a:rPr>
              <a:t>Pretty-printing TIL</a:t>
            </a:r>
          </a:p>
        </p:txBody>
      </p:sp>
      <p:sp>
        <p:nvSpPr>
          <p:cNvPr id="48131" name="Date Placeholder 2"/>
          <p:cNvSpPr>
            <a:spLocks noGrp="1"/>
          </p:cNvSpPr>
          <p:nvPr>
            <p:ph type="dt" sz="quarter" idx="10"/>
          </p:nvPr>
        </p:nvSpPr>
        <p:spPr>
          <a:noFill/>
        </p:spPr>
        <p:txBody>
          <a:bodyPr/>
          <a:lstStyle/>
          <a:p>
            <a:r>
              <a:rPr lang="en-US" smtClean="0"/>
              <a:t>© Oscar Nierstrasz</a:t>
            </a:r>
            <a:endParaRPr lang="de-CH" smtClean="0"/>
          </a:p>
        </p:txBody>
      </p:sp>
      <p:sp>
        <p:nvSpPr>
          <p:cNvPr id="48132"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48134" name="TextBox 5"/>
          <p:cNvSpPr txBox="1">
            <a:spLocks noChangeArrowheads="1"/>
          </p:cNvSpPr>
          <p:nvPr/>
        </p:nvSpPr>
        <p:spPr bwMode="auto">
          <a:xfrm>
            <a:off x="762000" y="1676400"/>
            <a:ext cx="4876800" cy="1477963"/>
          </a:xfrm>
          <a:prstGeom prst="rect">
            <a:avLst/>
          </a:prstGeom>
          <a:solidFill>
            <a:schemeClr val="bg1"/>
          </a:solidFill>
          <a:ln w="9525">
            <a:solidFill>
              <a:srgbClr val="3D3D3D"/>
            </a:solidFill>
            <a:miter lim="800000"/>
            <a:headEnd/>
            <a:tailEnd/>
          </a:ln>
        </p:spPr>
        <p:txBody>
          <a:bodyPr>
            <a:prstTxWarp prst="textNoShape">
              <a:avLst/>
            </a:prstTxWarp>
            <a:spAutoFit/>
          </a:bodyPr>
          <a:lstStyle/>
          <a:p>
            <a:pPr defTabSz="358775"/>
            <a:r>
              <a:rPr lang="en-US" sz="1800">
                <a:latin typeface="Courier" charset="0"/>
                <a:ea typeface="Courier" charset="0"/>
                <a:cs typeface="Courier" charset="0"/>
              </a:rPr>
              <a:t>include "TIL.Grm"</a:t>
            </a:r>
          </a:p>
          <a:p>
            <a:pPr defTabSz="358775"/>
            <a:r>
              <a:rPr lang="en-US" sz="1800">
                <a:latin typeface="Courier" charset="0"/>
                <a:ea typeface="Courier" charset="0"/>
                <a:cs typeface="Courier" charset="0"/>
              </a:rPr>
              <a:t>function main</a:t>
            </a:r>
          </a:p>
          <a:p>
            <a:pPr defTabSz="358775"/>
            <a:r>
              <a:rPr lang="en-US" sz="1800">
                <a:latin typeface="Courier" charset="0"/>
                <a:ea typeface="Courier" charset="0"/>
                <a:cs typeface="Courier" charset="0"/>
              </a:rPr>
              <a:t>   match [program]</a:t>
            </a:r>
          </a:p>
          <a:p>
            <a:pPr defTabSz="358775"/>
            <a:r>
              <a:rPr lang="en-US" sz="1800">
                <a:latin typeface="Courier" charset="0"/>
                <a:ea typeface="Courier" charset="0"/>
                <a:cs typeface="Courier" charset="0"/>
              </a:rPr>
              <a:t>      _ [program]</a:t>
            </a:r>
          </a:p>
          <a:p>
            <a:pPr defTabSz="358775"/>
            <a:r>
              <a:rPr lang="en-US" sz="1800">
                <a:latin typeface="Courier" charset="0"/>
                <a:ea typeface="Courier" charset="0"/>
                <a:cs typeface="Courier" charset="0"/>
              </a:rPr>
              <a:t>end function</a:t>
            </a:r>
          </a:p>
        </p:txBody>
      </p:sp>
      <p:sp>
        <p:nvSpPr>
          <p:cNvPr id="48135" name="TextBox 7"/>
          <p:cNvSpPr txBox="1">
            <a:spLocks noChangeArrowheads="1"/>
          </p:cNvSpPr>
          <p:nvPr/>
        </p:nvSpPr>
        <p:spPr bwMode="auto">
          <a:xfrm>
            <a:off x="3429000" y="1828800"/>
            <a:ext cx="2027238"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ea typeface="Helvetica" charset="0"/>
                <a:cs typeface="Helvetica" charset="0"/>
              </a:rPr>
              <a:t>File: </a:t>
            </a:r>
            <a:r>
              <a:rPr lang="en-US" sz="1800">
                <a:ea typeface="Lucida Grande" charset="0"/>
                <a:cs typeface="Lucida Grande" charset="0"/>
              </a:rPr>
              <a:t>TILparser.Txl</a:t>
            </a:r>
            <a:endParaRPr lang="en-US" sz="1800">
              <a:ea typeface="Helvetica" charset="0"/>
              <a:cs typeface="Helvetica" charset="0"/>
            </a:endParaRPr>
          </a:p>
        </p:txBody>
      </p:sp>
      <p:sp>
        <p:nvSpPr>
          <p:cNvPr id="10" name="TextBox 9"/>
          <p:cNvSpPr txBox="1"/>
          <p:nvPr/>
        </p:nvSpPr>
        <p:spPr>
          <a:xfrm>
            <a:off x="5257800" y="3352800"/>
            <a:ext cx="3581400" cy="2892425"/>
          </a:xfrm>
          <a:prstGeom prst="rect">
            <a:avLst/>
          </a:prstGeom>
          <a:solidFill>
            <a:schemeClr val="bg1"/>
          </a:solidFill>
          <a:ln>
            <a:solidFill>
              <a:srgbClr val="3D3D3D"/>
            </a:solidFill>
          </a:ln>
          <a:effectLst>
            <a:outerShdw blurRad="50800" dist="38100" dir="2700000">
              <a:srgbClr val="000000">
                <a:alpha val="43000"/>
              </a:srgbClr>
            </a:outerShdw>
          </a:effectLst>
        </p:spPr>
        <p:txBody>
          <a:bodyPr>
            <a:prstTxWarp prst="textNoShape">
              <a:avLst/>
            </a:prstTxWarp>
            <a:spAutoFit/>
          </a:bodyPr>
          <a:lstStyle/>
          <a:p>
            <a:pPr defTabSz="358775">
              <a:defRPr/>
            </a:pPr>
            <a:r>
              <a:rPr lang="en-US" sz="1400">
                <a:latin typeface="Courier" charset="0"/>
                <a:ea typeface="Courier" charset="0"/>
                <a:cs typeface="Courier" charset="0"/>
              </a:rPr>
              <a:t>var n;</a:t>
            </a:r>
          </a:p>
          <a:p>
            <a:pPr defTabSz="358775">
              <a:defRPr/>
            </a:pPr>
            <a:r>
              <a:rPr lang="en-US" sz="1400">
                <a:latin typeface="Courier" charset="0"/>
                <a:ea typeface="Courier" charset="0"/>
                <a:cs typeface="Courier" charset="0"/>
              </a:rPr>
              <a:t>write "Input n please";</a:t>
            </a:r>
          </a:p>
          <a:p>
            <a:pPr defTabSz="358775">
              <a:defRPr/>
            </a:pPr>
            <a:r>
              <a:rPr lang="en-US" sz="1400">
                <a:latin typeface="Courier" charset="0"/>
                <a:ea typeface="Courier" charset="0"/>
                <a:cs typeface="Courier" charset="0"/>
              </a:rPr>
              <a:t>read n;</a:t>
            </a:r>
          </a:p>
          <a:p>
            <a:pPr defTabSz="358775">
              <a:defRPr/>
            </a:pPr>
            <a:r>
              <a:rPr lang="en-US" sz="1400">
                <a:latin typeface="Courier" charset="0"/>
                <a:ea typeface="Courier" charset="0"/>
                <a:cs typeface="Courier" charset="0"/>
              </a:rPr>
              <a:t>write "The factors of n are";</a:t>
            </a:r>
          </a:p>
          <a:p>
            <a:pPr defTabSz="358775">
              <a:defRPr/>
            </a:pPr>
            <a:r>
              <a:rPr lang="en-US" sz="1400">
                <a:latin typeface="Courier" charset="0"/>
                <a:ea typeface="Courier" charset="0"/>
                <a:cs typeface="Courier" charset="0"/>
              </a:rPr>
              <a:t>var f;</a:t>
            </a:r>
          </a:p>
          <a:p>
            <a:pPr defTabSz="358775">
              <a:defRPr/>
            </a:pPr>
            <a:r>
              <a:rPr lang="en-US" sz="1400">
                <a:latin typeface="Courier" charset="0"/>
                <a:ea typeface="Courier" charset="0"/>
                <a:cs typeface="Courier" charset="0"/>
              </a:rPr>
              <a:t>f := 2;</a:t>
            </a:r>
          </a:p>
          <a:p>
            <a:pPr defTabSz="358775">
              <a:defRPr/>
            </a:pPr>
            <a:r>
              <a:rPr lang="en-US" sz="1400">
                <a:latin typeface="Courier" charset="0"/>
                <a:ea typeface="Courier" charset="0"/>
                <a:cs typeface="Courier" charset="0"/>
              </a:rPr>
              <a:t>while n != 1 do</a:t>
            </a:r>
          </a:p>
          <a:p>
            <a:pPr defTabSz="358775">
              <a:defRPr/>
            </a:pPr>
            <a:r>
              <a:rPr lang="en-US" sz="1400">
                <a:latin typeface="Courier" charset="0"/>
                <a:ea typeface="Courier" charset="0"/>
                <a:cs typeface="Courier" charset="0"/>
              </a:rPr>
              <a:t>    while (n / f) * f = n do</a:t>
            </a:r>
          </a:p>
          <a:p>
            <a:pPr defTabSz="358775">
              <a:defRPr/>
            </a:pPr>
            <a:r>
              <a:rPr lang="en-US" sz="1400">
                <a:latin typeface="Courier" charset="0"/>
                <a:ea typeface="Courier" charset="0"/>
                <a:cs typeface="Courier" charset="0"/>
              </a:rPr>
              <a:t>        write f;</a:t>
            </a:r>
          </a:p>
          <a:p>
            <a:pPr defTabSz="358775">
              <a:defRPr/>
            </a:pPr>
            <a:r>
              <a:rPr lang="en-US" sz="1400">
                <a:latin typeface="Courier" charset="0"/>
                <a:ea typeface="Courier" charset="0"/>
                <a:cs typeface="Courier" charset="0"/>
              </a:rPr>
              <a:t>        n := n / f;</a:t>
            </a:r>
          </a:p>
          <a:p>
            <a:pPr defTabSz="358775">
              <a:defRPr/>
            </a:pPr>
            <a:r>
              <a:rPr lang="en-US" sz="1400">
                <a:latin typeface="Courier" charset="0"/>
                <a:ea typeface="Courier" charset="0"/>
                <a:cs typeface="Courier" charset="0"/>
              </a:rPr>
              <a:t>    end</a:t>
            </a:r>
          </a:p>
          <a:p>
            <a:pPr defTabSz="358775">
              <a:defRPr/>
            </a:pPr>
            <a:r>
              <a:rPr lang="en-US" sz="1400">
                <a:latin typeface="Courier" charset="0"/>
                <a:ea typeface="Courier" charset="0"/>
                <a:cs typeface="Courier" charset="0"/>
              </a:rPr>
              <a:t>    f := f + 1;</a:t>
            </a:r>
          </a:p>
          <a:p>
            <a:pPr defTabSz="358775">
              <a:defRPr/>
            </a:pPr>
            <a:r>
              <a:rPr lang="en-US" sz="1400">
                <a:latin typeface="Courier" charset="0"/>
                <a:ea typeface="Courier" charset="0"/>
                <a:cs typeface="Courier" charset="0"/>
              </a:rPr>
              <a:t>end</a:t>
            </a:r>
          </a:p>
        </p:txBody>
      </p:sp>
      <p:sp>
        <p:nvSpPr>
          <p:cNvPr id="11" name="Bent Arrow 10"/>
          <p:cNvSpPr/>
          <p:nvPr/>
        </p:nvSpPr>
        <p:spPr bwMode="auto">
          <a:xfrm flipV="1">
            <a:off x="4038600" y="4114800"/>
            <a:ext cx="1219200" cy="1295400"/>
          </a:xfrm>
          <a:prstGeom prst="bentArrow">
            <a:avLst/>
          </a:prstGeom>
          <a:solidFill>
            <a:srgbClr val="E1EBF5"/>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p>
        </p:txBody>
      </p:sp>
      <p:sp>
        <p:nvSpPr>
          <p:cNvPr id="48136" name="TextBox 8"/>
          <p:cNvSpPr txBox="1">
            <a:spLocks noChangeArrowheads="1"/>
          </p:cNvSpPr>
          <p:nvPr/>
        </p:nvSpPr>
        <p:spPr bwMode="auto">
          <a:xfrm>
            <a:off x="533400" y="3751562"/>
            <a:ext cx="4419600" cy="369888"/>
          </a:xfrm>
          <a:prstGeom prst="rect">
            <a:avLst/>
          </a:prstGeom>
          <a:solidFill>
            <a:schemeClr val="bg1"/>
          </a:solidFill>
          <a:ln w="9525">
            <a:solidFill>
              <a:srgbClr val="3D3D3D"/>
            </a:solidFill>
            <a:miter lim="800000"/>
            <a:headEnd/>
            <a:tailEnd/>
          </a:ln>
        </p:spPr>
        <p:txBody>
          <a:bodyPr>
            <a:prstTxWarp prst="textNoShape">
              <a:avLst/>
            </a:prstTxWarp>
            <a:spAutoFit/>
          </a:bodyPr>
          <a:lstStyle/>
          <a:p>
            <a:pPr defTabSz="358775"/>
            <a:r>
              <a:rPr lang="en-US" sz="1800">
                <a:latin typeface="Courier" charset="0"/>
                <a:ea typeface="Courier" charset="0"/>
                <a:cs typeface="Courier" charset="0"/>
              </a:rPr>
              <a:t>txl factors.til TILparser.Txl</a:t>
            </a:r>
          </a:p>
        </p:txBody>
      </p:sp>
      <p:sp>
        <p:nvSpPr>
          <p:cNvPr id="12" name="Slide Number Placeholder 11"/>
          <p:cNvSpPr>
            <a:spLocks noGrp="1"/>
          </p:cNvSpPr>
          <p:nvPr>
            <p:ph type="sldNum" sz="quarter" idx="12"/>
          </p:nvPr>
        </p:nvSpPr>
        <p:spPr/>
        <p:txBody>
          <a:bodyPr/>
          <a:lstStyle/>
          <a:p>
            <a:pPr>
              <a:defRPr/>
            </a:pPr>
            <a:fld id="{84777B9B-74FF-524F-B0F0-5016EA599AB3}" type="slidenum">
              <a:rPr lang="de-CH" smtClean="0"/>
              <a:pPr>
                <a:defRPr/>
              </a:pPr>
              <a:t>28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ea typeface="ＭＳ Ｐゴシック" charset="-128"/>
                <a:cs typeface="ＭＳ Ｐゴシック" charset="-128"/>
              </a:rPr>
              <a:t>Generating statistics</a:t>
            </a:r>
          </a:p>
        </p:txBody>
      </p:sp>
      <p:sp>
        <p:nvSpPr>
          <p:cNvPr id="49155" name="Date Placeholder 2"/>
          <p:cNvSpPr>
            <a:spLocks noGrp="1"/>
          </p:cNvSpPr>
          <p:nvPr>
            <p:ph type="dt" sz="quarter" idx="10"/>
          </p:nvPr>
        </p:nvSpPr>
        <p:spPr>
          <a:noFill/>
        </p:spPr>
        <p:txBody>
          <a:bodyPr/>
          <a:lstStyle/>
          <a:p>
            <a:r>
              <a:rPr lang="en-US" smtClean="0"/>
              <a:t>© Oscar Nierstrasz</a:t>
            </a:r>
            <a:endParaRPr lang="de-CH" smtClean="0"/>
          </a:p>
        </p:txBody>
      </p:sp>
      <p:sp>
        <p:nvSpPr>
          <p:cNvPr id="49156"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49158" name="TextBox 5"/>
          <p:cNvSpPr txBox="1">
            <a:spLocks noChangeArrowheads="1"/>
          </p:cNvSpPr>
          <p:nvPr/>
        </p:nvSpPr>
        <p:spPr bwMode="auto">
          <a:xfrm>
            <a:off x="228600" y="990600"/>
            <a:ext cx="7315200" cy="5508625"/>
          </a:xfrm>
          <a:prstGeom prst="rect">
            <a:avLst/>
          </a:prstGeom>
          <a:solidFill>
            <a:schemeClr val="bg1"/>
          </a:solidFill>
          <a:ln w="9525">
            <a:solidFill>
              <a:srgbClr val="3D3D3D"/>
            </a:solidFill>
            <a:miter lim="800000"/>
            <a:headEnd/>
            <a:tailEnd/>
          </a:ln>
        </p:spPr>
        <p:txBody>
          <a:bodyPr>
            <a:prstTxWarp prst="textNoShape">
              <a:avLst/>
            </a:prstTxWarp>
            <a:spAutoFit/>
          </a:bodyPr>
          <a:lstStyle/>
          <a:p>
            <a:pPr defTabSz="358775"/>
            <a:r>
              <a:rPr lang="en-US" sz="1600">
                <a:latin typeface="Courier" charset="0"/>
                <a:ea typeface="Courier" charset="0"/>
                <a:cs typeface="Courier" charset="0"/>
              </a:rPr>
              <a:t>include "TIL.Grm"</a:t>
            </a:r>
          </a:p>
          <a:p>
            <a:pPr defTabSz="358775"/>
            <a:endParaRPr lang="en-US" sz="1600">
              <a:latin typeface="Courier" charset="0"/>
              <a:ea typeface="Courier" charset="0"/>
              <a:cs typeface="Courier" charset="0"/>
            </a:endParaRPr>
          </a:p>
          <a:p>
            <a:pPr defTabSz="358775"/>
            <a:r>
              <a:rPr lang="en-US" sz="1600">
                <a:latin typeface="Courier" charset="0"/>
                <a:ea typeface="Courier" charset="0"/>
                <a:cs typeface="Courier" charset="0"/>
              </a:rPr>
              <a:t>function main</a:t>
            </a:r>
          </a:p>
          <a:p>
            <a:pPr defTabSz="358775"/>
            <a:r>
              <a:rPr lang="en-US" sz="1600">
                <a:latin typeface="Courier" charset="0"/>
                <a:ea typeface="Courier" charset="0"/>
                <a:cs typeface="Courier" charset="0"/>
              </a:rPr>
              <a:t>    replace [program]</a:t>
            </a:r>
          </a:p>
          <a:p>
            <a:pPr defTabSz="358775"/>
            <a:r>
              <a:rPr lang="en-US" sz="1600">
                <a:latin typeface="Courier" charset="0"/>
                <a:ea typeface="Courier" charset="0"/>
                <a:cs typeface="Courier" charset="0"/>
              </a:rPr>
              <a:t>        Program [program]</a:t>
            </a:r>
          </a:p>
          <a:p>
            <a:pPr defTabSz="358775"/>
            <a:endParaRPr lang="en-US" sz="1600">
              <a:latin typeface="Courier" charset="0"/>
              <a:ea typeface="Courier" charset="0"/>
              <a:cs typeface="Courier" charset="0"/>
            </a:endParaRPr>
          </a:p>
          <a:p>
            <a:pPr defTabSz="358775"/>
            <a:r>
              <a:rPr lang="en-US" sz="1600">
                <a:latin typeface="Courier" charset="0"/>
                <a:ea typeface="Courier" charset="0"/>
                <a:cs typeface="Courier" charset="0"/>
              </a:rPr>
              <a:t>    % Count each kind of statement we're interested in</a:t>
            </a:r>
          </a:p>
          <a:p>
            <a:pPr defTabSz="358775"/>
            <a:r>
              <a:rPr lang="en-US" sz="1600">
                <a:latin typeface="Courier" charset="0"/>
                <a:ea typeface="Courier" charset="0"/>
                <a:cs typeface="Courier" charset="0"/>
              </a:rPr>
              <a:t>    % by extracting all of each kind from the program</a:t>
            </a:r>
          </a:p>
          <a:p>
            <a:pPr defTabSz="358775"/>
            <a:endParaRPr lang="en-US" sz="1600">
              <a:latin typeface="Courier" charset="0"/>
              <a:ea typeface="Courier" charset="0"/>
              <a:cs typeface="Courier" charset="0"/>
            </a:endParaRPr>
          </a:p>
          <a:p>
            <a:pPr defTabSz="358775"/>
            <a:r>
              <a:rPr lang="en-US" sz="1600">
                <a:latin typeface="Courier" charset="0"/>
                <a:ea typeface="Courier" charset="0"/>
                <a:cs typeface="Courier" charset="0"/>
              </a:rPr>
              <a:t>    construct Statements [statement*]</a:t>
            </a:r>
          </a:p>
          <a:p>
            <a:pPr defTabSz="358775"/>
            <a:r>
              <a:rPr lang="en-US" sz="1600">
                <a:latin typeface="Courier" charset="0"/>
                <a:ea typeface="Courier" charset="0"/>
                <a:cs typeface="Courier" charset="0"/>
              </a:rPr>
              <a:t>        _ [^ Program]</a:t>
            </a:r>
          </a:p>
          <a:p>
            <a:pPr defTabSz="358775"/>
            <a:r>
              <a:rPr lang="en-US" sz="1600">
                <a:latin typeface="Courier" charset="0"/>
                <a:ea typeface="Courier" charset="0"/>
                <a:cs typeface="Courier" charset="0"/>
              </a:rPr>
              <a:t>    construct StatementCount [number]</a:t>
            </a:r>
          </a:p>
          <a:p>
            <a:pPr defTabSz="358775"/>
            <a:r>
              <a:rPr lang="en-US" sz="1600">
                <a:latin typeface="Courier" charset="0"/>
                <a:ea typeface="Courier" charset="0"/>
                <a:cs typeface="Courier" charset="0"/>
              </a:rPr>
              <a:t>        _ [length Statements] [putp "Total: %"]</a:t>
            </a:r>
          </a:p>
          <a:p>
            <a:pPr defTabSz="358775"/>
            <a:endParaRPr lang="en-US" sz="1600">
              <a:latin typeface="Courier" charset="0"/>
              <a:ea typeface="Courier" charset="0"/>
              <a:cs typeface="Courier" charset="0"/>
            </a:endParaRPr>
          </a:p>
          <a:p>
            <a:pPr defTabSz="358775"/>
            <a:r>
              <a:rPr lang="en-US" sz="1600">
                <a:latin typeface="Courier" charset="0"/>
                <a:ea typeface="Courier" charset="0"/>
                <a:cs typeface="Courier" charset="0"/>
              </a:rPr>
              <a:t>    construct Declarations [declaration*]</a:t>
            </a:r>
          </a:p>
          <a:p>
            <a:pPr defTabSz="358775"/>
            <a:r>
              <a:rPr lang="en-US" sz="1600">
                <a:latin typeface="Courier" charset="0"/>
                <a:ea typeface="Courier" charset="0"/>
                <a:cs typeface="Courier" charset="0"/>
              </a:rPr>
              <a:t>        _ [^ Program]</a:t>
            </a:r>
          </a:p>
          <a:p>
            <a:pPr defTabSz="358775"/>
            <a:r>
              <a:rPr lang="en-US" sz="1600">
                <a:latin typeface="Courier" charset="0"/>
                <a:ea typeface="Courier" charset="0"/>
                <a:cs typeface="Courier" charset="0"/>
              </a:rPr>
              <a:t>    construct DeclarationsCount [number]</a:t>
            </a:r>
          </a:p>
          <a:p>
            <a:pPr defTabSz="358775"/>
            <a:r>
              <a:rPr lang="en-US" sz="1600">
                <a:latin typeface="Courier" charset="0"/>
                <a:ea typeface="Courier" charset="0"/>
                <a:cs typeface="Courier" charset="0"/>
              </a:rPr>
              <a:t>        _ [length Declarations] [putp "Declarations: %”]</a:t>
            </a:r>
          </a:p>
          <a:p>
            <a:pPr defTabSz="358775"/>
            <a:r>
              <a:rPr lang="en-US" sz="1600">
                <a:latin typeface="Courier" charset="0"/>
                <a:ea typeface="Courier" charset="0"/>
                <a:cs typeface="Courier" charset="0"/>
              </a:rPr>
              <a:t>...</a:t>
            </a:r>
          </a:p>
          <a:p>
            <a:pPr defTabSz="358775"/>
            <a:r>
              <a:rPr lang="en-US" sz="1600">
                <a:latin typeface="Courier" charset="0"/>
                <a:ea typeface="Courier" charset="0"/>
                <a:cs typeface="Courier" charset="0"/>
              </a:rPr>
              <a:t>    by</a:t>
            </a:r>
          </a:p>
          <a:p>
            <a:pPr defTabSz="358775"/>
            <a:r>
              <a:rPr lang="en-US" sz="1600">
                <a:latin typeface="Courier" charset="0"/>
                <a:ea typeface="Courier" charset="0"/>
                <a:cs typeface="Courier" charset="0"/>
              </a:rPr>
              <a:t>        % nothing</a:t>
            </a:r>
          </a:p>
          <a:p>
            <a:pPr defTabSz="358775"/>
            <a:r>
              <a:rPr lang="en-US" sz="1600">
                <a:latin typeface="Courier" charset="0"/>
                <a:ea typeface="Courier" charset="0"/>
                <a:cs typeface="Courier" charset="0"/>
              </a:rPr>
              <a:t>end function</a:t>
            </a:r>
          </a:p>
        </p:txBody>
      </p:sp>
      <p:sp>
        <p:nvSpPr>
          <p:cNvPr id="49159" name="TextBox 7"/>
          <p:cNvSpPr txBox="1">
            <a:spLocks noChangeArrowheads="1"/>
          </p:cNvSpPr>
          <p:nvPr/>
        </p:nvSpPr>
        <p:spPr bwMode="auto">
          <a:xfrm>
            <a:off x="5410200" y="1219200"/>
            <a:ext cx="1873250"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ea typeface="Helvetica" charset="0"/>
                <a:cs typeface="Helvetica" charset="0"/>
              </a:rPr>
              <a:t>File: </a:t>
            </a:r>
            <a:r>
              <a:rPr lang="en-US" sz="1800">
                <a:ea typeface="Lucida Grande" charset="0"/>
                <a:cs typeface="Lucida Grande" charset="0"/>
              </a:rPr>
              <a:t>TILstats.Txl</a:t>
            </a:r>
            <a:endParaRPr lang="en-US" sz="1800">
              <a:ea typeface="Helvetica" charset="0"/>
              <a:cs typeface="Helvetica" charset="0"/>
            </a:endParaRPr>
          </a:p>
        </p:txBody>
      </p:sp>
      <p:sp>
        <p:nvSpPr>
          <p:cNvPr id="10" name="TextBox 9"/>
          <p:cNvSpPr txBox="1"/>
          <p:nvPr/>
        </p:nvSpPr>
        <p:spPr>
          <a:xfrm>
            <a:off x="6629400" y="3124200"/>
            <a:ext cx="2209800" cy="1816100"/>
          </a:xfrm>
          <a:prstGeom prst="rect">
            <a:avLst/>
          </a:prstGeom>
          <a:solidFill>
            <a:schemeClr val="bg1"/>
          </a:solidFill>
          <a:ln>
            <a:solidFill>
              <a:srgbClr val="3D3D3D"/>
            </a:solidFill>
          </a:ln>
          <a:effectLst>
            <a:outerShdw blurRad="50800" dist="38100" dir="2700000">
              <a:srgbClr val="000000">
                <a:alpha val="43000"/>
              </a:srgbClr>
            </a:outerShdw>
          </a:effectLst>
        </p:spPr>
        <p:txBody>
          <a:bodyPr>
            <a:prstTxWarp prst="textNoShape">
              <a:avLst/>
            </a:prstTxWarp>
            <a:spAutoFit/>
          </a:bodyPr>
          <a:lstStyle/>
          <a:p>
            <a:pPr defTabSz="358775">
              <a:defRPr/>
            </a:pPr>
            <a:r>
              <a:rPr lang="en-US" sz="1400">
                <a:latin typeface="Courier" charset="0"/>
                <a:ea typeface="Courier" charset="0"/>
                <a:cs typeface="Courier" charset="0"/>
              </a:rPr>
              <a:t>Total: 11</a:t>
            </a:r>
          </a:p>
          <a:p>
            <a:pPr defTabSz="358775">
              <a:defRPr/>
            </a:pPr>
            <a:r>
              <a:rPr lang="en-US" sz="1400">
                <a:latin typeface="Courier" charset="0"/>
                <a:ea typeface="Courier" charset="0"/>
                <a:cs typeface="Courier" charset="0"/>
              </a:rPr>
              <a:t>Declarations: 2</a:t>
            </a:r>
          </a:p>
          <a:p>
            <a:pPr defTabSz="358775">
              <a:defRPr/>
            </a:pPr>
            <a:r>
              <a:rPr lang="en-US" sz="1400">
                <a:latin typeface="Courier" charset="0"/>
                <a:ea typeface="Courier" charset="0"/>
                <a:cs typeface="Courier" charset="0"/>
              </a:rPr>
              <a:t>Assignments: 3</a:t>
            </a:r>
          </a:p>
          <a:p>
            <a:pPr defTabSz="358775">
              <a:defRPr/>
            </a:pPr>
            <a:r>
              <a:rPr lang="en-US" sz="1400">
                <a:latin typeface="Courier" charset="0"/>
                <a:ea typeface="Courier" charset="0"/>
                <a:cs typeface="Courier" charset="0"/>
              </a:rPr>
              <a:t>Ifs: 0</a:t>
            </a:r>
          </a:p>
          <a:p>
            <a:pPr defTabSz="358775">
              <a:defRPr/>
            </a:pPr>
            <a:r>
              <a:rPr lang="en-US" sz="1400">
                <a:latin typeface="Courier" charset="0"/>
                <a:ea typeface="Courier" charset="0"/>
                <a:cs typeface="Courier" charset="0"/>
              </a:rPr>
              <a:t>Whiles: 2</a:t>
            </a:r>
          </a:p>
          <a:p>
            <a:pPr defTabSz="358775">
              <a:defRPr/>
            </a:pPr>
            <a:r>
              <a:rPr lang="en-US" sz="1400">
                <a:latin typeface="Courier" charset="0"/>
                <a:ea typeface="Courier" charset="0"/>
                <a:cs typeface="Courier" charset="0"/>
              </a:rPr>
              <a:t>Fors: 0</a:t>
            </a:r>
          </a:p>
          <a:p>
            <a:pPr defTabSz="358775">
              <a:defRPr/>
            </a:pPr>
            <a:r>
              <a:rPr lang="en-US" sz="1400">
                <a:latin typeface="Courier" charset="0"/>
                <a:ea typeface="Courier" charset="0"/>
                <a:cs typeface="Courier" charset="0"/>
              </a:rPr>
              <a:t>Reads: 1</a:t>
            </a:r>
          </a:p>
          <a:p>
            <a:pPr defTabSz="358775">
              <a:defRPr/>
            </a:pPr>
            <a:r>
              <a:rPr lang="en-US" sz="1400">
                <a:latin typeface="Courier" charset="0"/>
                <a:ea typeface="Courier" charset="0"/>
                <a:cs typeface="Courier" charset="0"/>
              </a:rPr>
              <a:t>Writes: 3</a:t>
            </a: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29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ea typeface="ＭＳ Ｐゴシック" charset="-128"/>
                <a:cs typeface="ＭＳ Ｐゴシック" charset="-128"/>
              </a:rPr>
              <a:t>Links</a:t>
            </a:r>
          </a:p>
        </p:txBody>
      </p:sp>
      <p:sp>
        <p:nvSpPr>
          <p:cNvPr id="14339" name="Content Placeholder 2"/>
          <p:cNvSpPr>
            <a:spLocks noGrp="1"/>
          </p:cNvSpPr>
          <p:nvPr>
            <p:ph idx="1"/>
          </p:nvPr>
        </p:nvSpPr>
        <p:spPr/>
        <p:txBody>
          <a:bodyPr/>
          <a:lstStyle/>
          <a:p>
            <a:r>
              <a:rPr lang="en-US" sz="2000" b="1" smtClean="0">
                <a:ea typeface="ＭＳ Ｐゴシック" charset="-128"/>
                <a:cs typeface="ＭＳ Ｐゴシック" charset="-128"/>
              </a:rPr>
              <a:t>Program Transformation:</a:t>
            </a:r>
          </a:p>
          <a:p>
            <a:pPr lvl="1"/>
            <a:r>
              <a:rPr lang="en-US" sz="1800" smtClean="0">
                <a:ea typeface="ＭＳ Ｐゴシック" charset="-128"/>
                <a:cs typeface="ＭＳ Ｐゴシック" charset="-128"/>
              </a:rPr>
              <a:t>http://swerl.tudelft.nl/bin/view/Pt</a:t>
            </a:r>
          </a:p>
          <a:p>
            <a:pPr lvl="1"/>
            <a:r>
              <a:rPr lang="en-US" sz="1800" smtClean="0">
                <a:ea typeface="ＭＳ Ｐゴシック" charset="-128"/>
                <a:cs typeface="ＭＳ Ｐゴシック" charset="-128"/>
              </a:rPr>
              <a:t>http://www.program-transformation.org/</a:t>
            </a:r>
          </a:p>
          <a:p>
            <a:r>
              <a:rPr lang="en-US" sz="2000" b="1" smtClean="0">
                <a:ea typeface="ＭＳ Ｐゴシック" charset="-128"/>
                <a:cs typeface="ＭＳ Ｐゴシック" charset="-128"/>
              </a:rPr>
              <a:t>Stratego:</a:t>
            </a:r>
          </a:p>
          <a:p>
            <a:pPr lvl="1"/>
            <a:r>
              <a:rPr lang="en-US" sz="1800" smtClean="0">
                <a:ea typeface="ＭＳ Ｐゴシック" charset="-128"/>
                <a:cs typeface="ＭＳ Ｐゴシック" charset="-128"/>
              </a:rPr>
              <a:t>http://strategoxt.org/</a:t>
            </a:r>
          </a:p>
          <a:p>
            <a:r>
              <a:rPr lang="en-US" sz="2000" b="1" smtClean="0">
                <a:ea typeface="ＭＳ Ｐゴシック" charset="-128"/>
                <a:cs typeface="ＭＳ Ｐゴシック" charset="-128"/>
              </a:rPr>
              <a:t>TXL:</a:t>
            </a:r>
          </a:p>
          <a:p>
            <a:pPr lvl="1"/>
            <a:r>
              <a:rPr lang="en-US" sz="1800" smtClean="0">
                <a:ea typeface="ＭＳ Ｐゴシック" charset="-128"/>
                <a:cs typeface="ＭＳ Ｐゴシック" charset="-128"/>
              </a:rPr>
              <a:t>http://www.txl.ca/</a:t>
            </a:r>
          </a:p>
          <a:p>
            <a:r>
              <a:rPr lang="en-US" sz="2000" b="1" smtClean="0">
                <a:ea typeface="ＭＳ Ｐゴシック" charset="-128"/>
                <a:cs typeface="ＭＳ Ｐゴシック" charset="-128"/>
              </a:rPr>
              <a:t>Refactoring:</a:t>
            </a:r>
          </a:p>
          <a:p>
            <a:pPr lvl="1"/>
            <a:r>
              <a:rPr lang="en-US" sz="1800" smtClean="0">
                <a:ea typeface="ＭＳ Ｐゴシック" charset="-128"/>
                <a:cs typeface="ＭＳ Ｐゴシック" charset="-128"/>
              </a:rPr>
              <a:t>http://www.ibm.com/developerworks/library/os-ecref/</a:t>
            </a:r>
          </a:p>
          <a:p>
            <a:pPr lvl="1"/>
            <a:r>
              <a:rPr lang="en-US" sz="1800" smtClean="0">
                <a:ea typeface="ＭＳ Ｐゴシック" charset="-128"/>
                <a:cs typeface="ＭＳ Ｐゴシック" charset="-128"/>
              </a:rPr>
              <a:t>http://recoder.sourceforge.net/wiki/</a:t>
            </a:r>
          </a:p>
          <a:p>
            <a:pPr lvl="1"/>
            <a:r>
              <a:rPr lang="en-US" sz="1800" smtClean="0">
                <a:ea typeface="ＭＳ Ｐゴシック" charset="-128"/>
                <a:cs typeface="ＭＳ Ｐゴシック" charset="-128"/>
              </a:rPr>
              <a:t>http://www.refactory.com/RefactoringBrowser/</a:t>
            </a:r>
          </a:p>
          <a:p>
            <a:r>
              <a:rPr lang="en-US" sz="2000" b="1" smtClean="0">
                <a:ea typeface="ＭＳ Ｐゴシック" charset="-128"/>
                <a:cs typeface="ＭＳ Ｐゴシック" charset="-128"/>
              </a:rPr>
              <a:t>AOP:</a:t>
            </a:r>
          </a:p>
          <a:p>
            <a:pPr lvl="1"/>
            <a:r>
              <a:rPr lang="en-US" sz="1800" smtClean="0">
                <a:ea typeface="ＭＳ Ｐゴシック" charset="-128"/>
                <a:cs typeface="ＭＳ Ｐゴシック" charset="-128"/>
              </a:rPr>
              <a:t>http://www.eclipse.org/aspectj/</a:t>
            </a:r>
          </a:p>
        </p:txBody>
      </p:sp>
      <p:sp>
        <p:nvSpPr>
          <p:cNvPr id="14340" name="Date Placeholder 3"/>
          <p:cNvSpPr>
            <a:spLocks noGrp="1"/>
          </p:cNvSpPr>
          <p:nvPr>
            <p:ph type="dt" sz="quarter" idx="10"/>
          </p:nvPr>
        </p:nvSpPr>
        <p:spPr>
          <a:noFill/>
        </p:spPr>
        <p:txBody>
          <a:bodyPr/>
          <a:lstStyle/>
          <a:p>
            <a:r>
              <a:rPr lang="en-US" smtClean="0"/>
              <a:t>© Oscar Nierstrasz</a:t>
            </a:r>
            <a:endParaRPr lang="de-CH" smtClean="0"/>
          </a:p>
        </p:txBody>
      </p:sp>
      <p:sp>
        <p:nvSpPr>
          <p:cNvPr id="14341"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7" name="Slide Number Placeholder 6"/>
          <p:cNvSpPr>
            <a:spLocks noGrp="1"/>
          </p:cNvSpPr>
          <p:nvPr>
            <p:ph type="sldNum" sz="quarter" idx="12"/>
          </p:nvPr>
        </p:nvSpPr>
        <p:spPr/>
        <p:txBody>
          <a:bodyPr/>
          <a:lstStyle/>
          <a:p>
            <a:pPr>
              <a:defRPr/>
            </a:pPr>
            <a:fld id="{A887AA62-6832-144B-B2CD-8EEDD22CACA8}" type="slidenum">
              <a:rPr lang="de-CH" smtClean="0"/>
              <a:pPr>
                <a:defRPr/>
              </a:pPr>
              <a:t>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ea typeface="ＭＳ Ｐゴシック" charset="-128"/>
                <a:cs typeface="ＭＳ Ｐゴシック" charset="-128"/>
              </a:rPr>
              <a:t>Tracing</a:t>
            </a:r>
          </a:p>
        </p:txBody>
      </p:sp>
      <p:sp>
        <p:nvSpPr>
          <p:cNvPr id="50179" name="Date Placeholder 2"/>
          <p:cNvSpPr>
            <a:spLocks noGrp="1"/>
          </p:cNvSpPr>
          <p:nvPr>
            <p:ph type="dt" sz="quarter" idx="10"/>
          </p:nvPr>
        </p:nvSpPr>
        <p:spPr>
          <a:noFill/>
        </p:spPr>
        <p:txBody>
          <a:bodyPr/>
          <a:lstStyle/>
          <a:p>
            <a:r>
              <a:rPr lang="en-US" smtClean="0"/>
              <a:t>© Oscar Nierstrasz</a:t>
            </a:r>
            <a:endParaRPr lang="de-CH" smtClean="0"/>
          </a:p>
        </p:txBody>
      </p:sp>
      <p:sp>
        <p:nvSpPr>
          <p:cNvPr id="50180"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50182" name="TextBox 5"/>
          <p:cNvSpPr txBox="1">
            <a:spLocks noChangeArrowheads="1"/>
          </p:cNvSpPr>
          <p:nvPr/>
        </p:nvSpPr>
        <p:spPr bwMode="auto">
          <a:xfrm>
            <a:off x="228600" y="990600"/>
            <a:ext cx="4648200" cy="5754688"/>
          </a:xfrm>
          <a:prstGeom prst="rect">
            <a:avLst/>
          </a:prstGeom>
          <a:solidFill>
            <a:schemeClr val="bg1"/>
          </a:solidFill>
          <a:ln w="9525">
            <a:solidFill>
              <a:srgbClr val="3D3D3D"/>
            </a:solidFill>
            <a:miter lim="800000"/>
            <a:headEnd/>
            <a:tailEnd/>
          </a:ln>
        </p:spPr>
        <p:txBody>
          <a:bodyPr>
            <a:prstTxWarp prst="textNoShape">
              <a:avLst/>
            </a:prstTxWarp>
            <a:spAutoFit/>
          </a:bodyPr>
          <a:lstStyle/>
          <a:p>
            <a:pPr defTabSz="358775"/>
            <a:r>
              <a:rPr lang="en-US" sz="1600">
                <a:latin typeface="Courier" charset="0"/>
                <a:ea typeface="Courier" charset="0"/>
                <a:cs typeface="Courier" charset="0"/>
              </a:rPr>
              <a:t>include "TIL.Grm"</a:t>
            </a:r>
          </a:p>
          <a:p>
            <a:pPr defTabSz="358775"/>
            <a:r>
              <a:rPr lang="en-US" sz="1600">
                <a:latin typeface="Courier" charset="0"/>
                <a:ea typeface="Courier" charset="0"/>
                <a:cs typeface="Courier" charset="0"/>
              </a:rPr>
              <a:t>...</a:t>
            </a:r>
          </a:p>
          <a:p>
            <a:pPr defTabSz="358775"/>
            <a:r>
              <a:rPr lang="en-US" sz="1600">
                <a:latin typeface="Courier" charset="0"/>
                <a:ea typeface="Courier" charset="0"/>
                <a:cs typeface="Courier" charset="0"/>
              </a:rPr>
              <a:t>redefine statement</a:t>
            </a:r>
          </a:p>
          <a:p>
            <a:pPr defTabSz="358775"/>
            <a:r>
              <a:rPr lang="en-US" sz="1600">
                <a:latin typeface="Courier" charset="0"/>
                <a:ea typeface="Courier" charset="0"/>
                <a:cs typeface="Courier" charset="0"/>
              </a:rPr>
              <a:t>        ...</a:t>
            </a:r>
          </a:p>
          <a:p>
            <a:pPr defTabSz="358775"/>
            <a:r>
              <a:rPr lang="en-US" sz="1600">
                <a:latin typeface="Courier" charset="0"/>
                <a:ea typeface="Courier" charset="0"/>
                <a:cs typeface="Courier" charset="0"/>
              </a:rPr>
              <a:t>    |    [traced_statement]</a:t>
            </a:r>
          </a:p>
          <a:p>
            <a:pPr defTabSz="358775"/>
            <a:r>
              <a:rPr lang="en-US" sz="1600">
                <a:latin typeface="Courier" charset="0"/>
                <a:ea typeface="Courier" charset="0"/>
                <a:cs typeface="Courier" charset="0"/>
              </a:rPr>
              <a:t>end redefine</a:t>
            </a:r>
          </a:p>
          <a:p>
            <a:pPr defTabSz="358775"/>
            <a:endParaRPr lang="en-US" sz="1600">
              <a:latin typeface="Courier" charset="0"/>
              <a:ea typeface="Courier" charset="0"/>
              <a:cs typeface="Courier" charset="0"/>
            </a:endParaRPr>
          </a:p>
          <a:p>
            <a:pPr defTabSz="358775"/>
            <a:r>
              <a:rPr lang="en-US" sz="1600">
                <a:latin typeface="Courier" charset="0"/>
                <a:ea typeface="Courier" charset="0"/>
                <a:cs typeface="Courier" charset="0"/>
              </a:rPr>
              <a:t>define traced_statement</a:t>
            </a:r>
          </a:p>
          <a:p>
            <a:pPr defTabSz="358775"/>
            <a:r>
              <a:rPr lang="en-US" sz="1600">
                <a:latin typeface="Courier" charset="0"/>
                <a:ea typeface="Courier" charset="0"/>
                <a:cs typeface="Courier" charset="0"/>
              </a:rPr>
              <a:t>    [statement] [attr 'TRACED]</a:t>
            </a:r>
          </a:p>
          <a:p>
            <a:pPr defTabSz="358775"/>
            <a:r>
              <a:rPr lang="en-US" sz="1600">
                <a:latin typeface="Courier" charset="0"/>
                <a:ea typeface="Courier" charset="0"/>
                <a:cs typeface="Courier" charset="0"/>
              </a:rPr>
              <a:t>end define</a:t>
            </a:r>
          </a:p>
          <a:p>
            <a:pPr defTabSz="358775"/>
            <a:endParaRPr lang="en-US" sz="1600">
              <a:latin typeface="Courier" charset="0"/>
              <a:ea typeface="Courier" charset="0"/>
              <a:cs typeface="Courier" charset="0"/>
            </a:endParaRPr>
          </a:p>
          <a:p>
            <a:pPr defTabSz="358775"/>
            <a:r>
              <a:rPr lang="en-US" sz="1600">
                <a:latin typeface="Courier" charset="0"/>
                <a:ea typeface="Courier" charset="0"/>
                <a:cs typeface="Courier" charset="0"/>
              </a:rPr>
              <a:t>rule main</a:t>
            </a:r>
          </a:p>
          <a:p>
            <a:pPr defTabSz="358775"/>
            <a:r>
              <a:rPr lang="en-US" sz="1600">
                <a:latin typeface="Courier" charset="0"/>
                <a:ea typeface="Courier" charset="0"/>
                <a:cs typeface="Courier" charset="0"/>
              </a:rPr>
              <a:t>replace [repeat statement]</a:t>
            </a:r>
          </a:p>
          <a:p>
            <a:pPr defTabSz="358775"/>
            <a:r>
              <a:rPr lang="en-US" sz="1600">
                <a:latin typeface="Courier" charset="0"/>
                <a:ea typeface="Courier" charset="0"/>
                <a:cs typeface="Courier" charset="0"/>
              </a:rPr>
              <a:t>        S [statement]</a:t>
            </a:r>
          </a:p>
          <a:p>
            <a:pPr defTabSz="358775"/>
            <a:r>
              <a:rPr lang="en-US" sz="1600">
                <a:latin typeface="Courier" charset="0"/>
                <a:ea typeface="Courier" charset="0"/>
                <a:cs typeface="Courier" charset="0"/>
              </a:rPr>
              <a:t>        Rest [repeat statement]</a:t>
            </a:r>
          </a:p>
          <a:p>
            <a:pPr defTabSz="358775"/>
            <a:r>
              <a:rPr lang="en-US" sz="1600">
                <a:latin typeface="Courier" charset="0"/>
                <a:ea typeface="Courier" charset="0"/>
                <a:cs typeface="Courier" charset="0"/>
              </a:rPr>
              <a:t>...</a:t>
            </a:r>
          </a:p>
          <a:p>
            <a:pPr defTabSz="358775"/>
            <a:r>
              <a:rPr lang="en-US" sz="1600">
                <a:latin typeface="Courier" charset="0"/>
                <a:ea typeface="Courier" charset="0"/>
                <a:cs typeface="Courier" charset="0"/>
              </a:rPr>
              <a:t>    by</a:t>
            </a:r>
          </a:p>
          <a:p>
            <a:pPr defTabSz="358775"/>
            <a:r>
              <a:rPr lang="en-US" sz="1600">
                <a:latin typeface="Courier" charset="0"/>
                <a:ea typeface="Courier" charset="0"/>
                <a:cs typeface="Courier" charset="0"/>
              </a:rPr>
              <a:t>        'write QuotedS;    'TRACED</a:t>
            </a:r>
          </a:p>
          <a:p>
            <a:pPr defTabSz="358775"/>
            <a:r>
              <a:rPr lang="en-US" sz="1600">
                <a:latin typeface="Courier" charset="0"/>
                <a:ea typeface="Courier" charset="0"/>
                <a:cs typeface="Courier" charset="0"/>
              </a:rPr>
              <a:t>        S                  'TRACED</a:t>
            </a:r>
          </a:p>
          <a:p>
            <a:pPr defTabSz="358775"/>
            <a:r>
              <a:rPr lang="en-US" sz="1600">
                <a:latin typeface="Courier" charset="0"/>
                <a:ea typeface="Courier" charset="0"/>
                <a:cs typeface="Courier" charset="0"/>
              </a:rPr>
              <a:t>        Rest</a:t>
            </a:r>
          </a:p>
          <a:p>
            <a:pPr defTabSz="358775"/>
            <a:r>
              <a:rPr lang="en-US" sz="1600">
                <a:latin typeface="Courier" charset="0"/>
                <a:ea typeface="Courier" charset="0"/>
                <a:cs typeface="Courier" charset="0"/>
              </a:rPr>
              <a:t>end rule</a:t>
            </a:r>
          </a:p>
          <a:p>
            <a:pPr defTabSz="358775"/>
            <a:endParaRPr lang="en-US" sz="1600">
              <a:latin typeface="Courier" charset="0"/>
              <a:ea typeface="Courier" charset="0"/>
              <a:cs typeface="Courier" charset="0"/>
            </a:endParaRPr>
          </a:p>
          <a:p>
            <a:pPr defTabSz="358775"/>
            <a:r>
              <a:rPr lang="en-US" sz="1600">
                <a:latin typeface="Courier" charset="0"/>
                <a:ea typeface="Courier" charset="0"/>
                <a:cs typeface="Courier" charset="0"/>
              </a:rPr>
              <a:t>...</a:t>
            </a:r>
          </a:p>
        </p:txBody>
      </p:sp>
      <p:sp>
        <p:nvSpPr>
          <p:cNvPr id="50183" name="TextBox 7"/>
          <p:cNvSpPr txBox="1">
            <a:spLocks noChangeArrowheads="1"/>
          </p:cNvSpPr>
          <p:nvPr/>
        </p:nvSpPr>
        <p:spPr bwMode="auto">
          <a:xfrm>
            <a:off x="2819400" y="1143000"/>
            <a:ext cx="1898650" cy="369888"/>
          </a:xfrm>
          <a:prstGeom prst="rect">
            <a:avLst/>
          </a:prstGeom>
          <a:solidFill>
            <a:schemeClr val="accent1"/>
          </a:solidFill>
          <a:ln w="9525">
            <a:noFill/>
            <a:miter lim="800000"/>
            <a:headEnd/>
            <a:tailEnd/>
          </a:ln>
        </p:spPr>
        <p:txBody>
          <a:bodyPr wrap="none">
            <a:prstTxWarp prst="textNoShape">
              <a:avLst/>
            </a:prstTxWarp>
            <a:spAutoFit/>
          </a:bodyPr>
          <a:lstStyle/>
          <a:p>
            <a:r>
              <a:rPr lang="en-US" sz="1800">
                <a:ea typeface="Helvetica" charset="0"/>
                <a:cs typeface="Helvetica" charset="0"/>
              </a:rPr>
              <a:t>File: </a:t>
            </a:r>
            <a:r>
              <a:rPr lang="en-US" sz="1800">
                <a:ea typeface="Lucida Grande" charset="0"/>
                <a:cs typeface="Lucida Grande" charset="0"/>
              </a:rPr>
              <a:t>TILtrace.Txl</a:t>
            </a:r>
            <a:endParaRPr lang="en-US" sz="1800">
              <a:ea typeface="Helvetica" charset="0"/>
              <a:cs typeface="Helvetica" charset="0"/>
            </a:endParaRPr>
          </a:p>
        </p:txBody>
      </p:sp>
      <p:sp>
        <p:nvSpPr>
          <p:cNvPr id="10" name="TextBox 9"/>
          <p:cNvSpPr txBox="1"/>
          <p:nvPr/>
        </p:nvSpPr>
        <p:spPr>
          <a:xfrm>
            <a:off x="4343400" y="3352800"/>
            <a:ext cx="4572000" cy="1600200"/>
          </a:xfrm>
          <a:prstGeom prst="rect">
            <a:avLst/>
          </a:prstGeom>
          <a:solidFill>
            <a:schemeClr val="bg1"/>
          </a:solidFill>
          <a:ln>
            <a:solidFill>
              <a:srgbClr val="3D3D3D"/>
            </a:solidFill>
          </a:ln>
          <a:effectLst>
            <a:outerShdw blurRad="50800" dist="38100" dir="2700000">
              <a:srgbClr val="000000">
                <a:alpha val="43000"/>
              </a:srgbClr>
            </a:outerShdw>
          </a:effectLst>
        </p:spPr>
        <p:txBody>
          <a:bodyPr>
            <a:prstTxWarp prst="textNoShape">
              <a:avLst/>
            </a:prstTxWarp>
            <a:spAutoFit/>
          </a:bodyPr>
          <a:lstStyle/>
          <a:p>
            <a:pPr defTabSz="358775">
              <a:defRPr/>
            </a:pPr>
            <a:r>
              <a:rPr lang="en-US" sz="1400">
                <a:latin typeface="Courier" charset="0"/>
                <a:ea typeface="Courier" charset="0"/>
                <a:cs typeface="Courier" charset="0"/>
              </a:rPr>
              <a:t>write "Trace: var n;";</a:t>
            </a:r>
          </a:p>
          <a:p>
            <a:pPr defTabSz="358775">
              <a:defRPr/>
            </a:pPr>
            <a:r>
              <a:rPr lang="en-US" sz="1400">
                <a:latin typeface="Courier" charset="0"/>
                <a:ea typeface="Courier" charset="0"/>
                <a:cs typeface="Courier" charset="0"/>
              </a:rPr>
              <a:t>var n;</a:t>
            </a:r>
          </a:p>
          <a:p>
            <a:pPr defTabSz="358775">
              <a:defRPr/>
            </a:pPr>
            <a:r>
              <a:rPr lang="en-US" sz="1400">
                <a:latin typeface="Courier" charset="0"/>
                <a:ea typeface="Courier" charset="0"/>
                <a:cs typeface="Courier" charset="0"/>
              </a:rPr>
              <a:t>write "Trace: write \"Input n please\";";</a:t>
            </a:r>
          </a:p>
          <a:p>
            <a:pPr defTabSz="358775">
              <a:defRPr/>
            </a:pPr>
            <a:r>
              <a:rPr lang="en-US" sz="1400">
                <a:latin typeface="Courier" charset="0"/>
                <a:ea typeface="Courier" charset="0"/>
                <a:cs typeface="Courier" charset="0"/>
              </a:rPr>
              <a:t>write "Input n please";</a:t>
            </a:r>
          </a:p>
          <a:p>
            <a:pPr defTabSz="358775">
              <a:defRPr/>
            </a:pPr>
            <a:r>
              <a:rPr lang="en-US" sz="1400">
                <a:latin typeface="Courier" charset="0"/>
                <a:ea typeface="Courier" charset="0"/>
                <a:cs typeface="Courier" charset="0"/>
              </a:rPr>
              <a:t>write "Trace: read n;";</a:t>
            </a:r>
          </a:p>
          <a:p>
            <a:pPr defTabSz="358775">
              <a:defRPr/>
            </a:pPr>
            <a:r>
              <a:rPr lang="en-US" sz="1400">
                <a:latin typeface="Courier" charset="0"/>
                <a:ea typeface="Courier" charset="0"/>
                <a:cs typeface="Courier" charset="0"/>
              </a:rPr>
              <a:t>read n;</a:t>
            </a:r>
          </a:p>
          <a:p>
            <a:pPr defTabSz="358775">
              <a:defRPr/>
            </a:pPr>
            <a:r>
              <a:rPr lang="en-US" sz="1400">
                <a:latin typeface="Courier" charset="0"/>
                <a:ea typeface="Courier" charset="0"/>
                <a:cs typeface="Courier" charset="0"/>
              </a:rPr>
              <a:t>...</a:t>
            </a: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30</a:t>
            </a:fld>
            <a:endParaRPr lang="de-CH" sz="1400">
              <a:solidFill>
                <a:srgbClr val="7E7E7E"/>
              </a:solidFill>
              <a:latin typeface="Times"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smtClean="0">
                <a:ea typeface="ＭＳ Ｐゴシック" charset="-128"/>
                <a:cs typeface="ＭＳ Ｐゴシック" charset="-128"/>
              </a:rPr>
              <a:t>TXL vs Stratego</a:t>
            </a:r>
          </a:p>
        </p:txBody>
      </p:sp>
      <p:graphicFrame>
        <p:nvGraphicFramePr>
          <p:cNvPr id="8" name="Content Placeholder 7"/>
          <p:cNvGraphicFramePr>
            <a:graphicFrameLocks noGrp="1"/>
          </p:cNvGraphicFramePr>
          <p:nvPr>
            <p:ph idx="1"/>
          </p:nvPr>
        </p:nvGraphicFramePr>
        <p:xfrm>
          <a:off x="609600" y="1905000"/>
          <a:ext cx="8070850" cy="4400550"/>
        </p:xfrm>
        <a:graphic>
          <a:graphicData uri="http://schemas.openxmlformats.org/drawingml/2006/table">
            <a:tbl>
              <a:tblPr/>
              <a:tblGrid>
                <a:gridCol w="4035425"/>
                <a:gridCol w="4035425"/>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Helvetica" charset="0"/>
                        </a:rPr>
                        <a:t>Stratego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smtClean="0">
                          <a:ln>
                            <a:noFill/>
                          </a:ln>
                          <a:solidFill>
                            <a:schemeClr val="tx1"/>
                          </a:solidFill>
                          <a:effectLst/>
                          <a:latin typeface="Helvetica" charset="0"/>
                        </a:rPr>
                        <a:t>TXL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Scannerless GLR parsing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Agile parsing (top-down + bottom-up)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Reusable, generic traversal strategies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Fixed traversals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Separates rewrite rules from traversal strategies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Traversals part of rewrite 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223" name="Date Placeholder 3"/>
          <p:cNvSpPr>
            <a:spLocks noGrp="1"/>
          </p:cNvSpPr>
          <p:nvPr>
            <p:ph type="dt" sz="quarter" idx="10"/>
          </p:nvPr>
        </p:nvSpPr>
        <p:spPr>
          <a:noFill/>
        </p:spPr>
        <p:txBody>
          <a:bodyPr/>
          <a:lstStyle/>
          <a:p>
            <a:r>
              <a:rPr lang="en-US" smtClean="0"/>
              <a:t>© Oscar Nierstrasz</a:t>
            </a:r>
            <a:endParaRPr lang="de-CH" smtClean="0"/>
          </a:p>
        </p:txBody>
      </p:sp>
      <p:sp>
        <p:nvSpPr>
          <p:cNvPr id="51224"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51226" name="Picture 6" descr="swiss_army_knife.jpg"/>
          <p:cNvPicPr>
            <a:picLocks noChangeAspect="1"/>
          </p:cNvPicPr>
          <p:nvPr/>
        </p:nvPicPr>
        <p:blipFill>
          <a:blip r:embed="rId2"/>
          <a:srcRect/>
          <a:stretch>
            <a:fillRect/>
          </a:stretch>
        </p:blipFill>
        <p:spPr bwMode="auto">
          <a:xfrm>
            <a:off x="1981200" y="4343400"/>
            <a:ext cx="1520825" cy="1550988"/>
          </a:xfrm>
          <a:prstGeom prst="rect">
            <a:avLst/>
          </a:prstGeom>
          <a:noFill/>
          <a:ln w="9525">
            <a:noFill/>
            <a:miter lim="800000"/>
            <a:headEnd/>
            <a:tailEnd/>
          </a:ln>
        </p:spPr>
      </p:pic>
      <p:pic>
        <p:nvPicPr>
          <p:cNvPr id="51227" name="Picture 8" descr="hunting-bowie-knives.jpg"/>
          <p:cNvPicPr>
            <a:picLocks noChangeAspect="1"/>
          </p:cNvPicPr>
          <p:nvPr/>
        </p:nvPicPr>
        <p:blipFill>
          <a:blip r:embed="rId3"/>
          <a:srcRect/>
          <a:stretch>
            <a:fillRect/>
          </a:stretch>
        </p:blipFill>
        <p:spPr bwMode="auto">
          <a:xfrm>
            <a:off x="5867400" y="4191000"/>
            <a:ext cx="1574800" cy="1778000"/>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pPr>
              <a:defRPr/>
            </a:pPr>
            <a:fld id="{A887AA62-6832-144B-B2CD-8EEDD22CACA8}" type="slidenum">
              <a:rPr lang="de-CH" smtClean="0"/>
              <a:pPr>
                <a:defRPr/>
              </a:pPr>
              <a:t>31</a:t>
            </a:fld>
            <a:endParaRPr lang="de-CH" sz="1400">
              <a:solidFill>
                <a:srgbClr val="7E7E7E"/>
              </a:solidFill>
              <a:latin typeface="Times"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ea typeface="ＭＳ Ｐゴシック" charset="-128"/>
                <a:cs typeface="ＭＳ Ｐゴシック" charset="-128"/>
              </a:rPr>
              <a:t>Commercial systems</a:t>
            </a:r>
          </a:p>
        </p:txBody>
      </p:sp>
      <p:sp>
        <p:nvSpPr>
          <p:cNvPr id="52227" name="Date Placeholder 3"/>
          <p:cNvSpPr>
            <a:spLocks noGrp="1"/>
          </p:cNvSpPr>
          <p:nvPr>
            <p:ph type="dt" sz="quarter" idx="10"/>
          </p:nvPr>
        </p:nvSpPr>
        <p:spPr>
          <a:noFill/>
        </p:spPr>
        <p:txBody>
          <a:bodyPr/>
          <a:lstStyle/>
          <a:p>
            <a:r>
              <a:rPr lang="en-US" smtClean="0"/>
              <a:t>© Oscar Nierstrasz</a:t>
            </a:r>
            <a:endParaRPr lang="de-CH" smtClean="0"/>
          </a:p>
        </p:txBody>
      </p:sp>
      <p:sp>
        <p:nvSpPr>
          <p:cNvPr id="52228"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52230" name="TextBox 8"/>
          <p:cNvSpPr txBox="1">
            <a:spLocks noChangeArrowheads="1"/>
          </p:cNvSpPr>
          <p:nvPr/>
        </p:nvSpPr>
        <p:spPr bwMode="auto">
          <a:xfrm>
            <a:off x="533400" y="1600200"/>
            <a:ext cx="8153400" cy="923925"/>
          </a:xfrm>
          <a:prstGeom prst="rect">
            <a:avLst/>
          </a:prstGeom>
          <a:noFill/>
          <a:ln w="9525">
            <a:noFill/>
            <a:miter lim="800000"/>
            <a:headEnd/>
            <a:tailEnd/>
          </a:ln>
        </p:spPr>
        <p:txBody>
          <a:bodyPr>
            <a:prstTxWarp prst="textNoShape">
              <a:avLst/>
            </a:prstTxWarp>
            <a:spAutoFit/>
          </a:bodyPr>
          <a:lstStyle/>
          <a:p>
            <a:r>
              <a:rPr lang="en-US" sz="1800" i="1"/>
              <a:t>“The DMS Software Reengineering Toolkit is a set of tools for automating customized source program analysis, modification or translation or generation of software systems, containing arbitrary mixtures of languages.”</a:t>
            </a:r>
          </a:p>
        </p:txBody>
      </p:sp>
      <p:pic>
        <p:nvPicPr>
          <p:cNvPr id="52231" name="Picture 10" descr="GeneralizedCompiler.png"/>
          <p:cNvPicPr>
            <a:picLocks noChangeAspect="1"/>
          </p:cNvPicPr>
          <p:nvPr/>
        </p:nvPicPr>
        <p:blipFill>
          <a:blip r:embed="rId3"/>
          <a:srcRect/>
          <a:stretch>
            <a:fillRect/>
          </a:stretch>
        </p:blipFill>
        <p:spPr bwMode="auto">
          <a:xfrm>
            <a:off x="1143000" y="2516188"/>
            <a:ext cx="6989763" cy="3902075"/>
          </a:xfrm>
          <a:prstGeom prst="rect">
            <a:avLst/>
          </a:prstGeom>
          <a:noFill/>
          <a:ln w="9525">
            <a:noFill/>
            <a:miter lim="800000"/>
            <a:headEnd/>
            <a:tailEnd/>
          </a:ln>
        </p:spPr>
      </p:pic>
      <p:sp>
        <p:nvSpPr>
          <p:cNvPr id="52232" name="TextBox 11"/>
          <p:cNvSpPr txBox="1">
            <a:spLocks noChangeArrowheads="1"/>
          </p:cNvSpPr>
          <p:nvPr/>
        </p:nvSpPr>
        <p:spPr bwMode="auto">
          <a:xfrm>
            <a:off x="4329113" y="6096000"/>
            <a:ext cx="4281487"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http://www.semdesigns.com/Products/DMS/DMSToolkit.html</a:t>
            </a: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32</a:t>
            </a:fld>
            <a:endParaRPr lang="de-CH" sz="1400">
              <a:solidFill>
                <a:srgbClr val="7E7E7E"/>
              </a:solidFill>
              <a:latin typeface="Times"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r>
              <a:rPr lang="en-US" smtClean="0"/>
              <a:t>© Oscar Nierstrasz</a:t>
            </a:r>
            <a:endParaRPr lang="de-CH" smtClean="0"/>
          </a:p>
        </p:txBody>
      </p:sp>
      <p:sp>
        <p:nvSpPr>
          <p:cNvPr id="54275"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54277"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54278"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54279" name="Rectangle 4"/>
          <p:cNvSpPr>
            <a:spLocks noGrp="1" noChangeArrowheads="1"/>
          </p:cNvSpPr>
          <p:nvPr>
            <p:ph type="body" idx="1"/>
          </p:nvPr>
        </p:nvSpPr>
        <p:spPr/>
        <p:txBody>
          <a:bodyPr/>
          <a:lstStyle/>
          <a:p>
            <a:pPr eaLnBrk="1" hangingPunct="1"/>
            <a:r>
              <a:rPr lang="en-US" sz="2000" smtClean="0">
                <a:ea typeface="ＭＳ Ｐゴシック" charset="-128"/>
                <a:cs typeface="ＭＳ Ｐゴシック" charset="-128"/>
              </a:rPr>
              <a:t>Program Transformation</a:t>
            </a:r>
          </a:p>
          <a:p>
            <a:pPr eaLnBrk="1" hangingPunct="1"/>
            <a:r>
              <a:rPr lang="en-US" sz="2000" b="1" smtClean="0">
                <a:ea typeface="ＭＳ Ｐゴシック" charset="-128"/>
                <a:cs typeface="ＭＳ Ｐゴシック" charset="-128"/>
              </a:rPr>
              <a:t>Refactoring</a:t>
            </a:r>
          </a:p>
          <a:p>
            <a:pPr lvl="1" eaLnBrk="1" hangingPunct="1"/>
            <a:r>
              <a:rPr lang="en-US" sz="1600" b="1" smtClean="0">
                <a:ea typeface="ＭＳ Ｐゴシック" charset="-128"/>
                <a:cs typeface="ＭＳ Ｐゴシック" charset="-128"/>
              </a:rPr>
              <a:t>Refactoring Engine and Code Critics</a:t>
            </a:r>
          </a:p>
          <a:p>
            <a:pPr lvl="1" eaLnBrk="1" hangingPunct="1"/>
            <a:r>
              <a:rPr lang="en-US" sz="1600" smtClean="0">
                <a:ea typeface="ＭＳ Ｐゴシック" charset="-128"/>
                <a:cs typeface="ＭＳ Ｐゴシック" charset="-128"/>
              </a:rPr>
              <a:t>Eclipse refactoring plugins</a:t>
            </a:r>
          </a:p>
          <a:p>
            <a:pPr eaLnBrk="1" hangingPunct="1"/>
            <a:r>
              <a:rPr lang="en-US" sz="2000" smtClean="0">
                <a:ea typeface="ＭＳ Ｐゴシック" charset="-128"/>
                <a:cs typeface="ＭＳ Ｐゴシック" charset="-128"/>
              </a:rPr>
              <a:t>Aspect-Oriented Programming</a:t>
            </a:r>
          </a:p>
          <a:p>
            <a:pPr eaLnBrk="1" hangingPunct="1"/>
            <a:r>
              <a:rPr lang="en-US" sz="2000" smtClean="0">
                <a:ea typeface="ＭＳ Ｐゴシック" charset="-128"/>
                <a:cs typeface="ＭＳ Ｐゴシック" charset="-128"/>
              </a:rPr>
              <a:t>Outlook</a:t>
            </a:r>
          </a:p>
        </p:txBody>
      </p:sp>
      <p:sp>
        <p:nvSpPr>
          <p:cNvPr id="8" name="Slide Number Placeholder 7"/>
          <p:cNvSpPr>
            <a:spLocks noGrp="1"/>
          </p:cNvSpPr>
          <p:nvPr>
            <p:ph type="sldNum" sz="quarter" idx="12"/>
          </p:nvPr>
        </p:nvSpPr>
        <p:spPr/>
        <p:txBody>
          <a:bodyPr/>
          <a:lstStyle/>
          <a:p>
            <a:pPr>
              <a:defRPr/>
            </a:pPr>
            <a:fld id="{A887AA62-6832-144B-B2CD-8EEDD22CACA8}" type="slidenum">
              <a:rPr lang="de-CH" smtClean="0"/>
              <a:pPr>
                <a:defRPr/>
              </a:pPr>
              <a:t>33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r>
              <a:rPr lang="en-US" smtClean="0"/>
              <a:t>© Oscar Nierstrasz</a:t>
            </a:r>
            <a:endParaRPr lang="de-CH"/>
          </a:p>
        </p:txBody>
      </p:sp>
      <p:sp>
        <p:nvSpPr>
          <p:cNvPr id="56323" name="Footer Placeholder 4"/>
          <p:cNvSpPr>
            <a:spLocks noGrp="1"/>
          </p:cNvSpPr>
          <p:nvPr>
            <p:ph type="ftr" sz="quarter" idx="11"/>
          </p:nvPr>
        </p:nvSpPr>
        <p:spPr>
          <a:noFill/>
        </p:spPr>
        <p:txBody>
          <a:bodyPr/>
          <a:lstStyle/>
          <a:p>
            <a:r>
              <a:rPr lang="en-US" smtClean="0"/>
              <a:t>Program Transformation</a:t>
            </a:r>
            <a:endParaRPr lang="de-CH"/>
          </a:p>
        </p:txBody>
      </p:sp>
      <p:sp>
        <p:nvSpPr>
          <p:cNvPr id="56325" name="Rectangle 6"/>
          <p:cNvSpPr>
            <a:spLocks noGrp="1" noChangeArrowheads="1"/>
          </p:cNvSpPr>
          <p:nvPr>
            <p:ph type="title"/>
          </p:nvPr>
        </p:nvSpPr>
        <p:spPr/>
        <p:txBody>
          <a:bodyPr/>
          <a:lstStyle/>
          <a:p>
            <a:r>
              <a:rPr lang="en-US">
                <a:ea typeface="ＭＳ Ｐゴシック" charset="-128"/>
                <a:cs typeface="ＭＳ Ｐゴシック" charset="-128"/>
              </a:rPr>
              <a:t>What is Refactoring?</a:t>
            </a:r>
          </a:p>
        </p:txBody>
      </p:sp>
      <p:sp>
        <p:nvSpPr>
          <p:cNvPr id="56326" name="Rectangle 7"/>
          <p:cNvSpPr>
            <a:spLocks noGrp="1" noChangeArrowheads="1"/>
          </p:cNvSpPr>
          <p:nvPr>
            <p:ph type="body" idx="1"/>
          </p:nvPr>
        </p:nvSpPr>
        <p:spPr/>
        <p:txBody>
          <a:bodyPr/>
          <a:lstStyle/>
          <a:p>
            <a:r>
              <a:rPr lang="en-US">
                <a:ea typeface="ＭＳ Ｐゴシック" charset="-128"/>
                <a:cs typeface="ＭＳ Ｐゴシック" charset="-128"/>
              </a:rPr>
              <a:t>The process of </a:t>
            </a:r>
            <a:r>
              <a:rPr lang="en-US" i="1">
                <a:solidFill>
                  <a:schemeClr val="accent2"/>
                </a:solidFill>
                <a:ea typeface="ＭＳ Ｐゴシック" charset="-128"/>
                <a:cs typeface="ＭＳ Ｐゴシック" charset="-128"/>
              </a:rPr>
              <a:t>changing a software system</a:t>
            </a:r>
            <a:r>
              <a:rPr lang="en-US">
                <a:ea typeface="ＭＳ Ｐゴシック" charset="-128"/>
                <a:cs typeface="ＭＳ Ｐゴシック" charset="-128"/>
              </a:rPr>
              <a:t> in such a way that it </a:t>
            </a:r>
            <a:r>
              <a:rPr lang="en-US" i="1">
                <a:solidFill>
                  <a:schemeClr val="accent2"/>
                </a:solidFill>
                <a:ea typeface="ＭＳ Ｐゴシック" charset="-128"/>
                <a:cs typeface="ＭＳ Ｐゴシック" charset="-128"/>
              </a:rPr>
              <a:t>does not alter the external behaviour</a:t>
            </a:r>
            <a:r>
              <a:rPr lang="en-US">
                <a:ea typeface="ＭＳ Ｐゴシック" charset="-128"/>
                <a:cs typeface="ＭＳ Ｐゴシック" charset="-128"/>
              </a:rPr>
              <a:t> of the code, yet </a:t>
            </a:r>
            <a:r>
              <a:rPr lang="en-US" i="1">
                <a:solidFill>
                  <a:schemeClr val="accent2"/>
                </a:solidFill>
                <a:ea typeface="ＭＳ Ｐゴシック" charset="-128"/>
                <a:cs typeface="ＭＳ Ｐゴシック" charset="-128"/>
              </a:rPr>
              <a:t>improves its internal structure</a:t>
            </a:r>
            <a:r>
              <a:rPr lang="en-US">
                <a:ea typeface="ＭＳ Ｐゴシック" charset="-128"/>
                <a:cs typeface="ＭＳ Ｐゴシック" charset="-128"/>
              </a:rPr>
              <a:t>.</a:t>
            </a:r>
          </a:p>
          <a:p>
            <a:endParaRPr lang="en-US">
              <a:ea typeface="ＭＳ Ｐゴシック" charset="-128"/>
              <a:cs typeface="ＭＳ Ｐゴシック" charset="-128"/>
            </a:endParaRPr>
          </a:p>
          <a:p>
            <a:pPr lvl="1" algn="r"/>
            <a:r>
              <a:rPr lang="en-US"/>
              <a:t>Fowler, et al., Refactoring, 1999.</a:t>
            </a:r>
          </a:p>
        </p:txBody>
      </p:sp>
      <p:sp>
        <p:nvSpPr>
          <p:cNvPr id="7" name="Slide Number Placeholder 6"/>
          <p:cNvSpPr>
            <a:spLocks noGrp="1"/>
          </p:cNvSpPr>
          <p:nvPr>
            <p:ph type="sldNum" sz="quarter" idx="12"/>
          </p:nvPr>
        </p:nvSpPr>
        <p:spPr/>
        <p:txBody>
          <a:bodyPr/>
          <a:lstStyle/>
          <a:p>
            <a:pPr>
              <a:defRPr/>
            </a:pPr>
            <a:fld id="{A887AA62-6832-144B-B2CD-8EEDD22CACA8}" type="slidenum">
              <a:rPr lang="de-CH" smtClean="0"/>
              <a:pPr>
                <a:defRPr/>
              </a:pPr>
              <a:t>34</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en-US" smtClean="0"/>
              <a:t>© Oscar Nierstrasz</a:t>
            </a:r>
            <a:endParaRPr lang="de-CH"/>
          </a:p>
        </p:txBody>
      </p:sp>
      <p:sp>
        <p:nvSpPr>
          <p:cNvPr id="58371" name="Footer Placeholder 4"/>
          <p:cNvSpPr>
            <a:spLocks noGrp="1"/>
          </p:cNvSpPr>
          <p:nvPr>
            <p:ph type="ftr" sz="quarter" idx="11"/>
          </p:nvPr>
        </p:nvSpPr>
        <p:spPr>
          <a:noFill/>
        </p:spPr>
        <p:txBody>
          <a:bodyPr/>
          <a:lstStyle/>
          <a:p>
            <a:r>
              <a:rPr lang="en-US" smtClean="0"/>
              <a:t>Program Transformation</a:t>
            </a:r>
            <a:endParaRPr lang="de-CH"/>
          </a:p>
        </p:txBody>
      </p:sp>
      <p:sp>
        <p:nvSpPr>
          <p:cNvPr id="58373" name="Rectangle 7"/>
          <p:cNvSpPr>
            <a:spLocks noGrp="1" noChangeArrowheads="1"/>
          </p:cNvSpPr>
          <p:nvPr>
            <p:ph type="title"/>
          </p:nvPr>
        </p:nvSpPr>
        <p:spPr/>
        <p:txBody>
          <a:bodyPr/>
          <a:lstStyle/>
          <a:p>
            <a:r>
              <a:rPr lang="en-US">
                <a:ea typeface="ＭＳ Ｐゴシック" charset="-128"/>
                <a:cs typeface="ＭＳ Ｐゴシック" charset="-128"/>
              </a:rPr>
              <a:t>Rename Method — manual steps</a:t>
            </a:r>
          </a:p>
        </p:txBody>
      </p:sp>
      <p:sp>
        <p:nvSpPr>
          <p:cNvPr id="58374" name="Rectangle 8"/>
          <p:cNvSpPr>
            <a:spLocks noGrp="1" noChangeArrowheads="1"/>
          </p:cNvSpPr>
          <p:nvPr>
            <p:ph type="body" idx="1"/>
          </p:nvPr>
        </p:nvSpPr>
        <p:spPr/>
        <p:txBody>
          <a:bodyPr/>
          <a:lstStyle/>
          <a:p>
            <a:r>
              <a:rPr lang="en-US">
                <a:ea typeface="ＭＳ Ｐゴシック" charset="-128"/>
                <a:cs typeface="ＭＳ Ｐゴシック" charset="-128"/>
              </a:rPr>
              <a:t>Do it yourself approach:</a:t>
            </a:r>
          </a:p>
          <a:p>
            <a:pPr lvl="1"/>
            <a:r>
              <a:rPr lang="en-US"/>
              <a:t>Check that no method with the new name already exists in any subclass or superclass.</a:t>
            </a:r>
          </a:p>
          <a:p>
            <a:pPr lvl="1"/>
            <a:r>
              <a:rPr lang="en-US"/>
              <a:t>Browse all the implementers (method definitions)</a:t>
            </a:r>
          </a:p>
          <a:p>
            <a:pPr lvl="1"/>
            <a:r>
              <a:rPr lang="en-US"/>
              <a:t>Browse all the senders (method invocations)</a:t>
            </a:r>
          </a:p>
          <a:p>
            <a:pPr lvl="1"/>
            <a:r>
              <a:rPr lang="en-US"/>
              <a:t>Edit and rename all implementers</a:t>
            </a:r>
          </a:p>
          <a:p>
            <a:pPr lvl="1"/>
            <a:r>
              <a:rPr lang="en-US"/>
              <a:t>Edit and rename all senders</a:t>
            </a:r>
          </a:p>
          <a:p>
            <a:pPr lvl="1"/>
            <a:r>
              <a:rPr lang="en-US"/>
              <a:t>Remove all implementers</a:t>
            </a:r>
          </a:p>
          <a:p>
            <a:pPr lvl="1"/>
            <a:r>
              <a:rPr lang="en-US"/>
              <a:t>Test</a:t>
            </a:r>
          </a:p>
          <a:p>
            <a:r>
              <a:rPr lang="en-US">
                <a:ea typeface="ＭＳ Ｐゴシック" charset="-128"/>
                <a:cs typeface="ＭＳ Ｐゴシック" charset="-128"/>
              </a:rPr>
              <a:t>Automated refactoring is better !</a:t>
            </a:r>
          </a:p>
        </p:txBody>
      </p:sp>
      <p:sp>
        <p:nvSpPr>
          <p:cNvPr id="7" name="Slide Number Placeholder 6"/>
          <p:cNvSpPr>
            <a:spLocks noGrp="1"/>
          </p:cNvSpPr>
          <p:nvPr>
            <p:ph type="sldNum" sz="quarter" idx="12"/>
          </p:nvPr>
        </p:nvSpPr>
        <p:spPr/>
        <p:txBody>
          <a:bodyPr/>
          <a:lstStyle/>
          <a:p>
            <a:pPr>
              <a:defRPr/>
            </a:pPr>
            <a:fld id="{A887AA62-6832-144B-B2CD-8EEDD22CACA8}" type="slidenum">
              <a:rPr lang="de-CH" smtClean="0"/>
              <a:pPr>
                <a:defRPr/>
              </a:pPr>
              <a:t>35</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r>
              <a:rPr lang="en-US" smtClean="0"/>
              <a:t>© Oscar Nierstrasz</a:t>
            </a:r>
            <a:endParaRPr lang="de-CH"/>
          </a:p>
        </p:txBody>
      </p:sp>
      <p:sp>
        <p:nvSpPr>
          <p:cNvPr id="60419" name="Footer Placeholder 4"/>
          <p:cNvSpPr>
            <a:spLocks noGrp="1"/>
          </p:cNvSpPr>
          <p:nvPr>
            <p:ph type="ftr" sz="quarter" idx="11"/>
          </p:nvPr>
        </p:nvSpPr>
        <p:spPr>
          <a:noFill/>
        </p:spPr>
        <p:txBody>
          <a:bodyPr/>
          <a:lstStyle/>
          <a:p>
            <a:r>
              <a:rPr lang="en-US" smtClean="0"/>
              <a:t>Program Transformation</a:t>
            </a:r>
            <a:endParaRPr lang="de-CH"/>
          </a:p>
        </p:txBody>
      </p:sp>
      <p:sp>
        <p:nvSpPr>
          <p:cNvPr id="60421" name="Rectangle 4"/>
          <p:cNvSpPr>
            <a:spLocks noGrp="1" noChangeArrowheads="1"/>
          </p:cNvSpPr>
          <p:nvPr>
            <p:ph type="title"/>
          </p:nvPr>
        </p:nvSpPr>
        <p:spPr/>
        <p:txBody>
          <a:bodyPr/>
          <a:lstStyle/>
          <a:p>
            <a:r>
              <a:rPr lang="en-US">
                <a:ea typeface="ＭＳ Ｐゴシック" charset="-128"/>
                <a:cs typeface="ＭＳ Ｐゴシック" charset="-128"/>
              </a:rPr>
              <a:t>Rename Method </a:t>
            </a:r>
          </a:p>
        </p:txBody>
      </p:sp>
      <p:sp>
        <p:nvSpPr>
          <p:cNvPr id="60422" name="Rectangle 5"/>
          <p:cNvSpPr>
            <a:spLocks noGrp="1" noChangeArrowheads="1"/>
          </p:cNvSpPr>
          <p:nvPr>
            <p:ph type="body" idx="1"/>
          </p:nvPr>
        </p:nvSpPr>
        <p:spPr/>
        <p:txBody>
          <a:bodyPr/>
          <a:lstStyle/>
          <a:p>
            <a:pPr>
              <a:lnSpc>
                <a:spcPct val="85000"/>
              </a:lnSpc>
            </a:pPr>
            <a:r>
              <a:rPr lang="en-US">
                <a:ea typeface="ＭＳ Ｐゴシック" charset="-128"/>
                <a:cs typeface="ＭＳ Ｐゴシック" charset="-128"/>
              </a:rPr>
              <a:t>Rename Method (method, new name)</a:t>
            </a:r>
          </a:p>
          <a:p>
            <a:pPr>
              <a:lnSpc>
                <a:spcPct val="85000"/>
              </a:lnSpc>
            </a:pPr>
            <a:r>
              <a:rPr lang="en-US">
                <a:ea typeface="ＭＳ Ｐゴシック" charset="-128"/>
                <a:cs typeface="ＭＳ Ｐゴシック" charset="-128"/>
              </a:rPr>
              <a:t>Preconditions</a:t>
            </a:r>
          </a:p>
          <a:p>
            <a:pPr lvl="1">
              <a:lnSpc>
                <a:spcPct val="85000"/>
              </a:lnSpc>
            </a:pPr>
            <a:r>
              <a:rPr lang="en-US"/>
              <a:t>No method with the new name already exists in any subclass or superclass.</a:t>
            </a:r>
          </a:p>
          <a:p>
            <a:pPr lvl="1">
              <a:lnSpc>
                <a:spcPct val="85000"/>
              </a:lnSpc>
            </a:pPr>
            <a:r>
              <a:rPr lang="en-US"/>
              <a:t>No methods with same signature as method outside the inheritance hierarchy of method</a:t>
            </a:r>
          </a:p>
          <a:p>
            <a:pPr>
              <a:lnSpc>
                <a:spcPct val="85000"/>
              </a:lnSpc>
            </a:pPr>
            <a:r>
              <a:rPr lang="en-US">
                <a:ea typeface="ＭＳ Ｐゴシック" charset="-128"/>
                <a:cs typeface="ＭＳ Ｐゴシック" charset="-128"/>
              </a:rPr>
              <a:t>PostConditions</a:t>
            </a:r>
          </a:p>
          <a:p>
            <a:pPr lvl="1">
              <a:lnSpc>
                <a:spcPct val="85000"/>
              </a:lnSpc>
            </a:pPr>
            <a:r>
              <a:rPr lang="en-US"/>
              <a:t>method has new name</a:t>
            </a:r>
          </a:p>
          <a:p>
            <a:pPr lvl="1">
              <a:lnSpc>
                <a:spcPct val="85000"/>
              </a:lnSpc>
            </a:pPr>
            <a:r>
              <a:rPr lang="en-US"/>
              <a:t>relevant methods in the inheritance hierarchy have new name</a:t>
            </a:r>
          </a:p>
          <a:p>
            <a:pPr lvl="1">
              <a:lnSpc>
                <a:spcPct val="85000"/>
              </a:lnSpc>
            </a:pPr>
            <a:r>
              <a:rPr lang="en-US"/>
              <a:t>invocations of changed method are updated to new name</a:t>
            </a:r>
          </a:p>
          <a:p>
            <a:pPr>
              <a:lnSpc>
                <a:spcPct val="85000"/>
              </a:lnSpc>
            </a:pPr>
            <a:r>
              <a:rPr lang="en-US">
                <a:ea typeface="ＭＳ Ｐゴシック" charset="-128"/>
                <a:cs typeface="ＭＳ Ｐゴシック" charset="-128"/>
              </a:rPr>
              <a:t>Other Considerations</a:t>
            </a:r>
          </a:p>
          <a:p>
            <a:pPr lvl="1">
              <a:lnSpc>
                <a:spcPct val="85000"/>
              </a:lnSpc>
            </a:pPr>
            <a:r>
              <a:rPr lang="en-US"/>
              <a:t>Typed/Dynamically Typed Languages =&gt; Scope of the renaming</a:t>
            </a:r>
          </a:p>
        </p:txBody>
      </p:sp>
      <p:sp>
        <p:nvSpPr>
          <p:cNvPr id="7" name="Slide Number Placeholder 6"/>
          <p:cNvSpPr>
            <a:spLocks noGrp="1"/>
          </p:cNvSpPr>
          <p:nvPr>
            <p:ph type="sldNum" sz="quarter" idx="12"/>
          </p:nvPr>
        </p:nvSpPr>
        <p:spPr/>
        <p:txBody>
          <a:bodyPr/>
          <a:lstStyle/>
          <a:p>
            <a:pPr>
              <a:defRPr/>
            </a:pPr>
            <a:fld id="{A887AA62-6832-144B-B2CD-8EEDD22CACA8}" type="slidenum">
              <a:rPr lang="de-CH" smtClean="0"/>
              <a:pPr>
                <a:defRPr/>
              </a:pPr>
              <a:t>36</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Date Placeholder 2"/>
          <p:cNvSpPr>
            <a:spLocks noGrp="1"/>
          </p:cNvSpPr>
          <p:nvPr>
            <p:ph type="dt" sz="quarter" idx="10"/>
          </p:nvPr>
        </p:nvSpPr>
        <p:spPr>
          <a:noFill/>
        </p:spPr>
        <p:txBody>
          <a:bodyPr/>
          <a:lstStyle/>
          <a:p>
            <a:r>
              <a:rPr lang="en-US" smtClean="0"/>
              <a:t>© Oscar Nierstrasz</a:t>
            </a:r>
            <a:endParaRPr lang="de-CH"/>
          </a:p>
        </p:txBody>
      </p:sp>
      <p:sp>
        <p:nvSpPr>
          <p:cNvPr id="62467" name="Footer Placeholder 3"/>
          <p:cNvSpPr>
            <a:spLocks noGrp="1"/>
          </p:cNvSpPr>
          <p:nvPr>
            <p:ph type="ftr" sz="quarter" idx="11"/>
          </p:nvPr>
        </p:nvSpPr>
        <p:spPr>
          <a:noFill/>
        </p:spPr>
        <p:txBody>
          <a:bodyPr/>
          <a:lstStyle/>
          <a:p>
            <a:r>
              <a:rPr lang="en-US" smtClean="0"/>
              <a:t>Program Transformation</a:t>
            </a:r>
            <a:endParaRPr lang="de-CH"/>
          </a:p>
        </p:txBody>
      </p:sp>
      <p:sp>
        <p:nvSpPr>
          <p:cNvPr id="62469" name="Rectangle 2"/>
          <p:cNvSpPr>
            <a:spLocks noGrp="1" noChangeArrowheads="1"/>
          </p:cNvSpPr>
          <p:nvPr>
            <p:ph type="title"/>
          </p:nvPr>
        </p:nvSpPr>
        <p:spPr/>
        <p:txBody>
          <a:bodyPr/>
          <a:lstStyle/>
          <a:p>
            <a:r>
              <a:rPr lang="en-US">
                <a:ea typeface="ＭＳ Ｐゴシック" charset="-128"/>
                <a:cs typeface="ＭＳ Ｐゴシック" charset="-128"/>
              </a:rPr>
              <a:t>The Refactoring Browser</a:t>
            </a:r>
          </a:p>
        </p:txBody>
      </p:sp>
      <p:pic>
        <p:nvPicPr>
          <p:cNvPr id="62470" name="Picture 7" descr="Picture 2"/>
          <p:cNvPicPr>
            <a:picLocks noChangeAspect="1" noChangeArrowheads="1"/>
          </p:cNvPicPr>
          <p:nvPr/>
        </p:nvPicPr>
        <p:blipFill>
          <a:blip r:embed="rId3"/>
          <a:srcRect/>
          <a:stretch>
            <a:fillRect/>
          </a:stretch>
        </p:blipFill>
        <p:spPr bwMode="auto">
          <a:xfrm>
            <a:off x="254000" y="1612900"/>
            <a:ext cx="8737600" cy="5092700"/>
          </a:xfrm>
          <a:prstGeom prst="rect">
            <a:avLst/>
          </a:prstGeom>
          <a:noFill/>
          <a:ln w="9525">
            <a:noFill/>
            <a:miter lim="800000"/>
            <a:headEnd/>
            <a:tailEnd/>
          </a:ln>
        </p:spPr>
      </p:pic>
      <p:sp>
        <p:nvSpPr>
          <p:cNvPr id="62471" name="Oval 8"/>
          <p:cNvSpPr>
            <a:spLocks noChangeArrowheads="1"/>
          </p:cNvSpPr>
          <p:nvPr/>
        </p:nvSpPr>
        <p:spPr bwMode="auto">
          <a:xfrm>
            <a:off x="7391400" y="3810000"/>
            <a:ext cx="533400" cy="457200"/>
          </a:xfrm>
          <a:prstGeom prst="ellipse">
            <a:avLst/>
          </a:prstGeom>
          <a:noFill/>
          <a:ln w="28575">
            <a:solidFill>
              <a:schemeClr val="accent2"/>
            </a:solidFill>
            <a:round/>
            <a:headEnd/>
            <a:tailEnd/>
          </a:ln>
        </p:spPr>
        <p:txBody>
          <a:bodyPr wrap="none" anchor="ctr">
            <a:prstTxWarp prst="textNoShape">
              <a:avLst/>
            </a:prstTxWarp>
          </a:bodyPr>
          <a:lstStyle/>
          <a:p>
            <a:endParaRPr lang="en-US"/>
          </a:p>
        </p:txBody>
      </p:sp>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37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Date Placeholder 3"/>
          <p:cNvSpPr>
            <a:spLocks noGrp="1"/>
          </p:cNvSpPr>
          <p:nvPr>
            <p:ph type="dt" sz="quarter" idx="10"/>
          </p:nvPr>
        </p:nvSpPr>
        <p:spPr>
          <a:noFill/>
        </p:spPr>
        <p:txBody>
          <a:bodyPr/>
          <a:lstStyle/>
          <a:p>
            <a:r>
              <a:rPr lang="en-US" smtClean="0"/>
              <a:t>© Oscar Nierstrasz</a:t>
            </a:r>
            <a:endParaRPr lang="de-CH"/>
          </a:p>
        </p:txBody>
      </p:sp>
      <p:sp>
        <p:nvSpPr>
          <p:cNvPr id="64515" name="Footer Placeholder 4"/>
          <p:cNvSpPr>
            <a:spLocks noGrp="1"/>
          </p:cNvSpPr>
          <p:nvPr>
            <p:ph type="ftr" sz="quarter" idx="11"/>
          </p:nvPr>
        </p:nvSpPr>
        <p:spPr>
          <a:noFill/>
        </p:spPr>
        <p:txBody>
          <a:bodyPr/>
          <a:lstStyle/>
          <a:p>
            <a:r>
              <a:rPr lang="en-US" smtClean="0"/>
              <a:t>Program Transformation</a:t>
            </a:r>
            <a:endParaRPr lang="de-CH"/>
          </a:p>
        </p:txBody>
      </p:sp>
      <p:grpSp>
        <p:nvGrpSpPr>
          <p:cNvPr id="64517" name="Group 97"/>
          <p:cNvGrpSpPr>
            <a:grpSpLocks/>
          </p:cNvGrpSpPr>
          <p:nvPr/>
        </p:nvGrpSpPr>
        <p:grpSpPr bwMode="auto">
          <a:xfrm>
            <a:off x="825500" y="5257800"/>
            <a:ext cx="8318500" cy="373063"/>
            <a:chOff x="144" y="720"/>
            <a:chExt cx="5240" cy="646"/>
          </a:xfrm>
        </p:grpSpPr>
        <p:sp>
          <p:nvSpPr>
            <p:cNvPr id="64563" name="Rectangle 98"/>
            <p:cNvSpPr>
              <a:spLocks noChangeArrowheads="1"/>
            </p:cNvSpPr>
            <p:nvPr/>
          </p:nvSpPr>
          <p:spPr bwMode="auto">
            <a:xfrm>
              <a:off x="144" y="720"/>
              <a:ext cx="5240" cy="326"/>
            </a:xfrm>
            <a:prstGeom prst="rect">
              <a:avLst/>
            </a:prstGeom>
            <a:noFill/>
            <a:ln w="9525">
              <a:noFill/>
              <a:miter lim="800000"/>
              <a:headEnd/>
              <a:tailEnd/>
            </a:ln>
          </p:spPr>
          <p:txBody>
            <a:bodyPr>
              <a:prstTxWarp prst="textNoShape">
                <a:avLst/>
              </a:prstTxWarp>
            </a:bodyPr>
            <a:lstStyle/>
            <a:p>
              <a:endParaRPr lang="en-US"/>
            </a:p>
          </p:txBody>
        </p:sp>
        <p:sp>
          <p:nvSpPr>
            <p:cNvPr id="64564" name="Rectangle 99"/>
            <p:cNvSpPr>
              <a:spLocks noChangeArrowheads="1"/>
            </p:cNvSpPr>
            <p:nvPr/>
          </p:nvSpPr>
          <p:spPr bwMode="auto">
            <a:xfrm>
              <a:off x="2357" y="720"/>
              <a:ext cx="17" cy="646"/>
            </a:xfrm>
            <a:prstGeom prst="rect">
              <a:avLst/>
            </a:prstGeom>
            <a:noFill/>
            <a:ln w="9525">
              <a:noFill/>
              <a:miter lim="800000"/>
              <a:headEnd/>
              <a:tailEnd/>
            </a:ln>
          </p:spPr>
          <p:txBody>
            <a:bodyPr wrap="none" lIns="0" tIns="0" rIns="0" bIns="0">
              <a:prstTxWarp prst="textNoShape">
                <a:avLst/>
              </a:prstTxWarp>
              <a:spAutoFit/>
            </a:bodyPr>
            <a:lstStyle/>
            <a:p>
              <a:pPr marL="26988" algn="ctr" eaLnBrk="1" hangingPunct="1">
                <a:lnSpc>
                  <a:spcPct val="102000"/>
                </a:lnSpc>
                <a:tabLst>
                  <a:tab pos="90488" algn="l"/>
                  <a:tab pos="1004888" algn="l"/>
                  <a:tab pos="1919288" algn="l"/>
                  <a:tab pos="2833688" algn="l"/>
                  <a:tab pos="3748088" algn="l"/>
                  <a:tab pos="4662488" algn="l"/>
                  <a:tab pos="5576888" algn="l"/>
                  <a:tab pos="6491288" algn="l"/>
                  <a:tab pos="7405688" algn="l"/>
                </a:tabLst>
              </a:pPr>
              <a:endParaRPr lang="en-US">
                <a:ea typeface="Gill Sans" charset="0"/>
                <a:cs typeface="Gill Sans" charset="0"/>
                <a:sym typeface="Gill Sans" charset="0"/>
              </a:endParaRPr>
            </a:p>
          </p:txBody>
        </p:sp>
      </p:grpSp>
      <p:sp>
        <p:nvSpPr>
          <p:cNvPr id="64518" name="Rectangle 100"/>
          <p:cNvSpPr>
            <a:spLocks noGrp="1" noChangeArrowheads="1"/>
          </p:cNvSpPr>
          <p:nvPr>
            <p:ph type="title"/>
          </p:nvPr>
        </p:nvSpPr>
        <p:spPr/>
        <p:txBody>
          <a:bodyPr/>
          <a:lstStyle/>
          <a:p>
            <a:r>
              <a:rPr lang="en-US">
                <a:ea typeface="ＭＳ Ｐゴシック" charset="-128"/>
                <a:cs typeface="ＭＳ Ｐゴシック" charset="-128"/>
              </a:rPr>
              <a:t>Typical Refactorings</a:t>
            </a:r>
          </a:p>
        </p:txBody>
      </p:sp>
      <p:graphicFrame>
        <p:nvGraphicFramePr>
          <p:cNvPr id="1243309" name="Group 173"/>
          <p:cNvGraphicFramePr>
            <a:graphicFrameLocks noGrp="1"/>
          </p:cNvGraphicFramePr>
          <p:nvPr>
            <p:ph type="tbl" idx="1"/>
          </p:nvPr>
        </p:nvGraphicFramePr>
        <p:xfrm>
          <a:off x="152400" y="2070100"/>
          <a:ext cx="8839200" cy="2499360"/>
        </p:xfrm>
        <a:graphic>
          <a:graphicData uri="http://schemas.openxmlformats.org/drawingml/2006/table">
            <a:tbl>
              <a:tblPr/>
              <a:tblGrid>
                <a:gridCol w="2971800"/>
                <a:gridCol w="2971800"/>
                <a:gridCol w="2895600"/>
              </a:tblGrid>
              <a:tr h="134938">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2000" b="1" i="0" u="none" strike="noStrike" cap="none" normalizeH="0" baseline="0">
                          <a:ln>
                            <a:noFill/>
                          </a:ln>
                          <a:solidFill>
                            <a:schemeClr val="tx1"/>
                          </a:solidFill>
                          <a:effectLst/>
                          <a:latin typeface="Helvetica" charset="0"/>
                          <a:ea typeface="Comic Sans MS" charset="0"/>
                          <a:cs typeface="Comic Sans MS" charset="0"/>
                          <a:sym typeface="Comic Sans MS" charset="0"/>
                        </a:rPr>
                        <a:t>Class Refactorings</a:t>
                      </a: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2000" b="1" i="0" u="none" strike="noStrike" cap="none" normalizeH="0" baseline="0">
                          <a:ln>
                            <a:noFill/>
                          </a:ln>
                          <a:solidFill>
                            <a:schemeClr val="tx1"/>
                          </a:solidFill>
                          <a:effectLst/>
                          <a:latin typeface="Helvetica" charset="0"/>
                          <a:ea typeface="Comic Sans MS" charset="0"/>
                          <a:cs typeface="Comic Sans MS" charset="0"/>
                          <a:sym typeface="Comic Sans MS" charset="0"/>
                        </a:rPr>
                        <a:t>Method Refactorings</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2000" b="1" i="0" u="none" strike="noStrike" cap="none" normalizeH="0" baseline="0">
                          <a:ln>
                            <a:noFill/>
                          </a:ln>
                          <a:solidFill>
                            <a:schemeClr val="tx1"/>
                          </a:solidFill>
                          <a:effectLst/>
                          <a:latin typeface="Helvetica" charset="0"/>
                          <a:ea typeface="Comic Sans MS" charset="0"/>
                          <a:cs typeface="Comic Sans MS" charset="0"/>
                          <a:sym typeface="Comic Sans MS" charset="0"/>
                        </a:rPr>
                        <a:t>Attribute Refactorings</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247650">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add (sub)class to hierarchy</a:t>
                      </a: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add method to class</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add variable to class</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31763">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rename class</a:t>
                      </a: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rename method</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rename variable</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30175">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remove class</a:t>
                      </a: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remove method</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remove variable</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800" b="0" i="0" u="none" strike="noStrike" cap="none" normalizeH="0" baseline="0">
                        <a:ln>
                          <a:noFill/>
                        </a:ln>
                        <a:solidFill>
                          <a:schemeClr val="tx1"/>
                        </a:solidFill>
                        <a:effectLst/>
                        <a:latin typeface="Helvetica" charset="0"/>
                      </a:endParaRP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push method down</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push variable down</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800" b="0" i="0" u="none" strike="noStrike" cap="none" normalizeH="0" baseline="0">
                        <a:ln>
                          <a:noFill/>
                        </a:ln>
                        <a:solidFill>
                          <a:schemeClr val="tx1"/>
                        </a:solidFill>
                        <a:effectLst/>
                        <a:latin typeface="Helvetica" charset="0"/>
                      </a:endParaRP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push method up</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pull variable up</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800" b="0" i="0" u="none" strike="noStrike" cap="none" normalizeH="0" baseline="0">
                        <a:ln>
                          <a:noFill/>
                        </a:ln>
                        <a:solidFill>
                          <a:schemeClr val="tx1"/>
                        </a:solidFill>
                        <a:effectLst/>
                        <a:latin typeface="Helvetica" charset="0"/>
                      </a:endParaRP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add parameter to method</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create accessors</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800" b="0" i="0" u="none" strike="noStrike" cap="none" normalizeH="0" baseline="0">
                        <a:ln>
                          <a:noFill/>
                        </a:ln>
                        <a:solidFill>
                          <a:schemeClr val="tx1"/>
                        </a:solidFill>
                        <a:effectLst/>
                        <a:latin typeface="Helvetica" charset="0"/>
                      </a:endParaRP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move method to component</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abstract variable</a:t>
                      </a: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r>
              <a:tr h="1778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800" b="0" i="0" u="none" strike="noStrike" cap="none" normalizeH="0" baseline="0">
                        <a:ln>
                          <a:noFill/>
                        </a:ln>
                        <a:solidFill>
                          <a:schemeClr val="tx1"/>
                        </a:solidFill>
                        <a:effectLst/>
                        <a:latin typeface="Helvetica" charset="0"/>
                      </a:endParaRPr>
                    </a:p>
                  </a:txBody>
                  <a:tcPr marL="0" marR="0" marT="0" marB="0" horzOverflow="overflow">
                    <a:lnL w="381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0" algn="l" defTabSz="914400" rtl="0" eaLnBrk="1" fontAlgn="base" latinLnBrk="0" hangingPunct="1">
                        <a:lnSpc>
                          <a:spcPct val="100000"/>
                        </a:lnSpc>
                        <a:spcBef>
                          <a:spcPct val="0"/>
                        </a:spcBef>
                        <a:spcAft>
                          <a:spcPct val="0"/>
                        </a:spcAft>
                        <a:buClrTx/>
                        <a:buSzTx/>
                        <a:buFontTx/>
                        <a:buNone/>
                        <a:tabLst>
                          <a:tab pos="419100" algn="l"/>
                          <a:tab pos="774700" algn="l"/>
                          <a:tab pos="1130300" algn="l"/>
                          <a:tab pos="1485900" algn="l"/>
                          <a:tab pos="1841500" algn="l"/>
                          <a:tab pos="2197100" algn="l"/>
                          <a:tab pos="2552700" algn="l"/>
                          <a:tab pos="2908300" algn="l"/>
                          <a:tab pos="3263900" algn="l"/>
                          <a:tab pos="3619500" algn="l"/>
                          <a:tab pos="3975100" algn="l"/>
                          <a:tab pos="4330700" algn="l"/>
                        </a:tabLst>
                      </a:pPr>
                      <a:r>
                        <a:rPr kumimoji="0" lang="en-US" sz="1800" b="0" i="0" u="none" strike="noStrike" cap="none" normalizeH="0" baseline="0">
                          <a:ln>
                            <a:noFill/>
                          </a:ln>
                          <a:solidFill>
                            <a:schemeClr val="tx1"/>
                          </a:solidFill>
                          <a:effectLst/>
                          <a:latin typeface="Helvetica" charset="0"/>
                          <a:ea typeface="Comic Sans MS" charset="0"/>
                          <a:cs typeface="Comic Sans MS" charset="0"/>
                          <a:sym typeface="Comic Sans MS" charset="0"/>
                        </a:rPr>
                        <a:t>extract code in new method</a:t>
                      </a:r>
                    </a:p>
                  </a:txBody>
                  <a:tcPr marL="0" marR="0" marT="0" marB="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kumimoji="0" lang="en-US" sz="1800" b="0" i="0" u="none" strike="noStrike" cap="none" normalizeH="0" baseline="0">
                        <a:ln>
                          <a:noFill/>
                        </a:ln>
                        <a:solidFill>
                          <a:schemeClr val="tx1"/>
                        </a:solidFill>
                        <a:effectLst/>
                        <a:latin typeface="Helvetica" charset="0"/>
                      </a:endParaRPr>
                    </a:p>
                  </a:txBody>
                  <a:tcPr marL="0" marR="0" marT="0" marB="0" horzOverflow="overflow">
                    <a:lnL w="952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4561" name="TextBox 6"/>
          <p:cNvSpPr txBox="1">
            <a:spLocks noChangeArrowheads="1"/>
          </p:cNvSpPr>
          <p:nvPr/>
        </p:nvSpPr>
        <p:spPr bwMode="auto">
          <a:xfrm>
            <a:off x="3352800" y="5867400"/>
            <a:ext cx="5257800" cy="646113"/>
          </a:xfrm>
          <a:prstGeom prst="rect">
            <a:avLst/>
          </a:prstGeom>
          <a:solidFill>
            <a:schemeClr val="accent1"/>
          </a:solidFill>
          <a:ln w="9525">
            <a:noFill/>
            <a:miter lim="800000"/>
            <a:headEnd/>
            <a:tailEnd/>
          </a:ln>
        </p:spPr>
        <p:txBody>
          <a:bodyPr>
            <a:prstTxWarp prst="textNoShape">
              <a:avLst/>
            </a:prstTxWarp>
            <a:spAutoFit/>
          </a:bodyPr>
          <a:lstStyle/>
          <a:p>
            <a:r>
              <a:rPr lang="en-US" sz="1800" i="1"/>
              <a:t>Don Roberts, “Practical Analysis for Refactoring,” Ph.D. thesis, University of Illinois, 1999.</a:t>
            </a:r>
          </a:p>
        </p:txBody>
      </p:sp>
      <p:sp>
        <p:nvSpPr>
          <p:cNvPr id="64562" name="TextBox 7"/>
          <p:cNvSpPr txBox="1">
            <a:spLocks noChangeArrowheads="1"/>
          </p:cNvSpPr>
          <p:nvPr/>
        </p:nvSpPr>
        <p:spPr bwMode="auto">
          <a:xfrm>
            <a:off x="2743200" y="5029200"/>
            <a:ext cx="5943600" cy="646113"/>
          </a:xfrm>
          <a:prstGeom prst="rect">
            <a:avLst/>
          </a:prstGeom>
          <a:solidFill>
            <a:schemeClr val="accent1"/>
          </a:solidFill>
          <a:ln w="9525">
            <a:noFill/>
            <a:miter lim="800000"/>
            <a:headEnd/>
            <a:tailEnd/>
          </a:ln>
        </p:spPr>
        <p:txBody>
          <a:bodyPr>
            <a:prstTxWarp prst="textNoShape">
              <a:avLst/>
            </a:prstTxWarp>
            <a:spAutoFit/>
          </a:bodyPr>
          <a:lstStyle/>
          <a:p>
            <a:r>
              <a:rPr lang="en-US" sz="1800" i="1"/>
              <a:t>Bill Opdyke, “Refactoring Object-Oriented Frameworks,” Ph.D. thesis, University of Illinois, 1992.</a:t>
            </a:r>
          </a:p>
        </p:txBody>
      </p:sp>
      <p:sp>
        <p:nvSpPr>
          <p:cNvPr id="12" name="Slide Number Placeholder 11"/>
          <p:cNvSpPr>
            <a:spLocks noGrp="1"/>
          </p:cNvSpPr>
          <p:nvPr>
            <p:ph type="sldNum" sz="quarter" idx="12"/>
          </p:nvPr>
        </p:nvSpPr>
        <p:spPr/>
        <p:txBody>
          <a:bodyPr/>
          <a:lstStyle/>
          <a:p>
            <a:pPr>
              <a:defRPr/>
            </a:pPr>
            <a:r>
              <a:rPr lang="de-CH" smtClean="0"/>
              <a:t>8.</a:t>
            </a:r>
            <a:fld id="{CB2D8BC8-EDAB-9C48-AE1B-D47F021D5DFB}" type="slidenum">
              <a:rPr lang="de-CH" smtClean="0"/>
              <a:pPr>
                <a:defRPr/>
              </a:pPr>
              <a:t>38</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smtClean="0">
                <a:ea typeface="ＭＳ Ｐゴシック" charset="-128"/>
                <a:cs typeface="ＭＳ Ｐゴシック" charset="-128"/>
              </a:rPr>
              <a:t>Code Critic — search for common errors</a:t>
            </a:r>
          </a:p>
        </p:txBody>
      </p:sp>
      <p:sp>
        <p:nvSpPr>
          <p:cNvPr id="66563" name="Date Placeholder 3"/>
          <p:cNvSpPr>
            <a:spLocks noGrp="1"/>
          </p:cNvSpPr>
          <p:nvPr>
            <p:ph type="dt" sz="quarter" idx="10"/>
          </p:nvPr>
        </p:nvSpPr>
        <p:spPr>
          <a:noFill/>
        </p:spPr>
        <p:txBody>
          <a:bodyPr/>
          <a:lstStyle/>
          <a:p>
            <a:r>
              <a:rPr lang="en-US" smtClean="0"/>
              <a:t>© Oscar Nierstrasz</a:t>
            </a:r>
            <a:endParaRPr lang="de-CH" smtClean="0"/>
          </a:p>
        </p:txBody>
      </p:sp>
      <p:sp>
        <p:nvSpPr>
          <p:cNvPr id="66564"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66566" name="Picture 6" descr="Picture 3.png"/>
          <p:cNvPicPr>
            <a:picLocks noChangeAspect="1"/>
          </p:cNvPicPr>
          <p:nvPr/>
        </p:nvPicPr>
        <p:blipFill>
          <a:blip r:embed="rId2"/>
          <a:srcRect/>
          <a:stretch>
            <a:fillRect/>
          </a:stretch>
        </p:blipFill>
        <p:spPr bwMode="auto">
          <a:xfrm>
            <a:off x="228600" y="1143000"/>
            <a:ext cx="6105525" cy="4073525"/>
          </a:xfrm>
          <a:prstGeom prst="rect">
            <a:avLst/>
          </a:prstGeom>
          <a:noFill/>
          <a:ln w="9525">
            <a:noFill/>
            <a:miter lim="800000"/>
            <a:headEnd/>
            <a:tailEnd/>
          </a:ln>
        </p:spPr>
      </p:pic>
      <p:pic>
        <p:nvPicPr>
          <p:cNvPr id="66567" name="Picture 7" descr="Picture 1.png"/>
          <p:cNvPicPr>
            <a:picLocks noChangeAspect="1"/>
          </p:cNvPicPr>
          <p:nvPr/>
        </p:nvPicPr>
        <p:blipFill>
          <a:blip r:embed="rId3"/>
          <a:srcRect/>
          <a:stretch>
            <a:fillRect/>
          </a:stretch>
        </p:blipFill>
        <p:spPr bwMode="auto">
          <a:xfrm>
            <a:off x="2509838" y="2667000"/>
            <a:ext cx="6481762" cy="40830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39</a:t>
            </a:fld>
            <a:endParaRPr lang="de-CH" sz="1400">
              <a:solidFill>
                <a:srgbClr val="7E7E7E"/>
              </a:solidFill>
              <a:latin typeface="Times"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smtClean="0"/>
              <a:t>© Oscar Nierstrasz</a:t>
            </a:r>
            <a:endParaRPr lang="de-CH" smtClean="0"/>
          </a:p>
        </p:txBody>
      </p:sp>
      <p:sp>
        <p:nvSpPr>
          <p:cNvPr id="15363"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15365"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15366"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15367" name="Rectangle 4"/>
          <p:cNvSpPr>
            <a:spLocks noGrp="1" noChangeArrowheads="1"/>
          </p:cNvSpPr>
          <p:nvPr>
            <p:ph type="body" idx="1"/>
          </p:nvPr>
        </p:nvSpPr>
        <p:spPr/>
        <p:txBody>
          <a:bodyPr/>
          <a:lstStyle/>
          <a:p>
            <a:pPr eaLnBrk="1" hangingPunct="1"/>
            <a:r>
              <a:rPr lang="en-US" sz="2000" b="1" smtClean="0">
                <a:ea typeface="ＭＳ Ｐゴシック" charset="-128"/>
                <a:cs typeface="ＭＳ Ｐゴシック" charset="-128"/>
              </a:rPr>
              <a:t>Program Transformation</a:t>
            </a:r>
          </a:p>
          <a:p>
            <a:pPr lvl="1" eaLnBrk="1" hangingPunct="1"/>
            <a:r>
              <a:rPr lang="en-US" sz="1600" b="1" smtClean="0">
                <a:ea typeface="ＭＳ Ｐゴシック" charset="-128"/>
                <a:cs typeface="ＭＳ Ｐゴシック" charset="-128"/>
              </a:rPr>
              <a:t>Introduction</a:t>
            </a:r>
          </a:p>
          <a:p>
            <a:pPr lvl="1" eaLnBrk="1" hangingPunct="1"/>
            <a:r>
              <a:rPr lang="en-US" sz="1600" smtClean="0">
                <a:ea typeface="ＭＳ Ｐゴシック" charset="-128"/>
                <a:cs typeface="ＭＳ Ｐゴシック" charset="-128"/>
              </a:rPr>
              <a:t>Stratego/XT</a:t>
            </a:r>
          </a:p>
          <a:p>
            <a:pPr lvl="1" eaLnBrk="1" hangingPunct="1"/>
            <a:r>
              <a:rPr lang="en-US" sz="1600" smtClean="0">
                <a:ea typeface="ＭＳ Ｐゴシック" charset="-128"/>
                <a:cs typeface="ＭＳ Ｐゴシック" charset="-128"/>
              </a:rPr>
              <a:t>TXL</a:t>
            </a:r>
          </a:p>
          <a:p>
            <a:pPr eaLnBrk="1" hangingPunct="1"/>
            <a:r>
              <a:rPr lang="en-US" sz="2000" smtClean="0">
                <a:ea typeface="ＭＳ Ｐゴシック" charset="-128"/>
                <a:cs typeface="ＭＳ Ｐゴシック" charset="-128"/>
              </a:rPr>
              <a:t>Refactoring</a:t>
            </a:r>
          </a:p>
          <a:p>
            <a:pPr eaLnBrk="1" hangingPunct="1"/>
            <a:r>
              <a:rPr lang="en-US" sz="2000" smtClean="0">
                <a:ea typeface="ＭＳ Ｐゴシック" charset="-128"/>
                <a:cs typeface="ＭＳ Ｐゴシック" charset="-128"/>
              </a:rPr>
              <a:t>Aspect-Oriented Programming</a:t>
            </a:r>
          </a:p>
          <a:p>
            <a:pPr eaLnBrk="1" hangingPunct="1"/>
            <a:r>
              <a:rPr lang="en-US" sz="2000" smtClean="0">
                <a:ea typeface="ＭＳ Ｐゴシック" charset="-128"/>
                <a:cs typeface="ＭＳ Ｐゴシック" charset="-128"/>
              </a:rPr>
              <a:t>Outlook</a:t>
            </a:r>
          </a:p>
        </p:txBody>
      </p:sp>
      <p:sp>
        <p:nvSpPr>
          <p:cNvPr id="15368" name="Rectangle 4"/>
          <p:cNvSpPr>
            <a:spLocks noChangeArrowheads="1"/>
          </p:cNvSpPr>
          <p:nvPr/>
        </p:nvSpPr>
        <p:spPr bwMode="auto">
          <a:xfrm>
            <a:off x="533400" y="5334000"/>
            <a:ext cx="5486400" cy="646113"/>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200"/>
              <a:t>Thanks to Eelco Visser and Martin Bravenboer for their kind permission to reuse and adapt selected material from their Program Transformation course.</a:t>
            </a:r>
          </a:p>
          <a:p>
            <a:r>
              <a:rPr lang="en-US" sz="1200" u="sng">
                <a:solidFill>
                  <a:srgbClr val="0005DF"/>
                </a:solidFill>
              </a:rPr>
              <a:t>http://swerl.tudelft.nl/bin/view/Pt</a:t>
            </a:r>
            <a:endParaRPr lang="en-US" sz="1200"/>
          </a:p>
        </p:txBody>
      </p:sp>
      <p:sp>
        <p:nvSpPr>
          <p:cNvPr id="9" name="Slide Number Placeholder 8"/>
          <p:cNvSpPr>
            <a:spLocks noGrp="1"/>
          </p:cNvSpPr>
          <p:nvPr>
            <p:ph type="sldNum" sz="quarter" idx="12"/>
          </p:nvPr>
        </p:nvSpPr>
        <p:spPr/>
        <p:txBody>
          <a:bodyPr/>
          <a:lstStyle/>
          <a:p>
            <a:pPr>
              <a:defRPr/>
            </a:pPr>
            <a:fld id="{A887AA62-6832-144B-B2CD-8EEDD22CACA8}" type="slidenum">
              <a:rPr lang="de-CH" smtClean="0"/>
              <a:pPr>
                <a:defRPr/>
              </a:pPr>
              <a:t>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smtClean="0">
                <a:ea typeface="ＭＳ Ｐゴシック" charset="-128"/>
                <a:cs typeface="ＭＳ Ｐゴシック" charset="-128"/>
              </a:rPr>
              <a:t>Refactoring Engine — matching trees</a:t>
            </a:r>
          </a:p>
        </p:txBody>
      </p:sp>
      <p:sp>
        <p:nvSpPr>
          <p:cNvPr id="67587" name="Date Placeholder 2"/>
          <p:cNvSpPr>
            <a:spLocks noGrp="1"/>
          </p:cNvSpPr>
          <p:nvPr>
            <p:ph type="dt" sz="quarter" idx="10"/>
          </p:nvPr>
        </p:nvSpPr>
        <p:spPr>
          <a:noFill/>
        </p:spPr>
        <p:txBody>
          <a:bodyPr/>
          <a:lstStyle/>
          <a:p>
            <a:r>
              <a:rPr lang="en-US" smtClean="0"/>
              <a:t>© Oscar Nierstrasz</a:t>
            </a:r>
            <a:endParaRPr lang="de-CH" smtClean="0"/>
          </a:p>
        </p:txBody>
      </p:sp>
      <p:sp>
        <p:nvSpPr>
          <p:cNvPr id="67588" name="Footer Placeholder 3"/>
          <p:cNvSpPr>
            <a:spLocks noGrp="1"/>
          </p:cNvSpPr>
          <p:nvPr>
            <p:ph type="ftr" sz="quarter" idx="11"/>
          </p:nvPr>
        </p:nvSpPr>
        <p:spPr>
          <a:noFill/>
        </p:spPr>
        <p:txBody>
          <a:bodyPr/>
          <a:lstStyle/>
          <a:p>
            <a:r>
              <a:rPr lang="en-US" smtClean="0"/>
              <a:t>Program Transformation</a:t>
            </a:r>
            <a:endParaRPr lang="de-CH" smtClean="0"/>
          </a:p>
        </p:txBody>
      </p:sp>
      <p:pic>
        <p:nvPicPr>
          <p:cNvPr id="67590" name="Picture 5" descr="Picture 4.png"/>
          <p:cNvPicPr>
            <a:picLocks noChangeAspect="1"/>
          </p:cNvPicPr>
          <p:nvPr/>
        </p:nvPicPr>
        <p:blipFill>
          <a:blip r:embed="rId3"/>
          <a:srcRect/>
          <a:stretch>
            <a:fillRect/>
          </a:stretch>
        </p:blipFill>
        <p:spPr bwMode="auto">
          <a:xfrm>
            <a:off x="1143000" y="1676400"/>
            <a:ext cx="7216775" cy="1295400"/>
          </a:xfrm>
          <a:prstGeom prst="rect">
            <a:avLst/>
          </a:prstGeom>
          <a:noFill/>
          <a:ln w="9525">
            <a:noFill/>
            <a:miter lim="800000"/>
            <a:headEnd/>
            <a:tailEnd/>
          </a:ln>
        </p:spPr>
      </p:pic>
      <p:graphicFrame>
        <p:nvGraphicFramePr>
          <p:cNvPr id="9" name="Table 8"/>
          <p:cNvGraphicFramePr>
            <a:graphicFrameLocks noGrp="1"/>
          </p:cNvGraphicFramePr>
          <p:nvPr/>
        </p:nvGraphicFramePr>
        <p:xfrm>
          <a:off x="4572000" y="3276600"/>
          <a:ext cx="2667000" cy="1857375"/>
        </p:xfrm>
        <a:graphic>
          <a:graphicData uri="http://schemas.openxmlformats.org/drawingml/2006/table">
            <a:tbl>
              <a:tblPr/>
              <a:tblGrid>
                <a:gridCol w="1143000"/>
                <a:gridCol w="152400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rPr>
                        <a:t>Syntax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Helvetica" charset="0"/>
                        </a:rPr>
                        <a:t>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urier" charset="0"/>
                          <a:ea typeface="Courier" charset="0"/>
                          <a:cs typeface="Courier"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recurse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urier" charset="0"/>
                          <a:ea typeface="Courier" charset="0"/>
                          <a:cs typeface="Courier"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list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urier" charset="0"/>
                          <a:ea typeface="Courier" charset="0"/>
                          <a:cs typeface="Courier"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statement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urier" charset="0"/>
                          <a:ea typeface="Courier" charset="0"/>
                          <a:cs typeface="Courier"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literal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 name="Table 13"/>
          <p:cNvGraphicFramePr>
            <a:graphicFrameLocks noGrp="1"/>
          </p:cNvGraphicFramePr>
          <p:nvPr/>
        </p:nvGraphicFramePr>
        <p:xfrm>
          <a:off x="609600" y="5216525"/>
          <a:ext cx="7924800" cy="1108710"/>
        </p:xfrm>
        <a:graphic>
          <a:graphicData uri="http://schemas.openxmlformats.org/drawingml/2006/table">
            <a:tbl>
              <a:tblPr/>
              <a:tblGrid>
                <a:gridCol w="3962400"/>
                <a:gridCol w="39624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urier" charset="0"/>
                          <a:ea typeface="Courier" charset="0"/>
                          <a:cs typeface="Courier" charset="0"/>
                        </a:rPr>
                        <a:t>``@object halt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recursively match send of </a:t>
                      </a:r>
                      <a:r>
                        <a:rPr kumimoji="0" lang="en-US" sz="1800" b="0" i="0" u="none" strike="noStrike" cap="none" normalizeH="0" baseline="0" smtClean="0">
                          <a:ln>
                            <a:noFill/>
                          </a:ln>
                          <a:solidFill>
                            <a:schemeClr val="tx1"/>
                          </a:solidFill>
                          <a:effectLst/>
                          <a:latin typeface="Courier" charset="0"/>
                          <a:ea typeface="Courier" charset="0"/>
                          <a:cs typeface="Courier" charset="0"/>
                        </a:rPr>
                        <a:t>halt</a:t>
                      </a:r>
                      <a:endParaRPr kumimoji="0" lang="en-US" sz="1800" b="0" i="0" u="none" strike="noStrike" cap="none" normalizeH="0" baseline="0" smtClean="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urier" charset="0"/>
                          <a:ea typeface="Courier" charset="0"/>
                          <a:cs typeface="Courier" charset="0"/>
                        </a:rPr>
                        <a:t>`@.Statements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match list of statements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79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Courier" charset="0"/>
                          <a:ea typeface="Courier" charset="0"/>
                          <a:cs typeface="Courier" charset="0"/>
                        </a:rPr>
                        <a:t>Class `@message: `@args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Helvetica" charset="0"/>
                        </a:rPr>
                        <a:t>match all sends to </a:t>
                      </a:r>
                      <a:r>
                        <a:rPr kumimoji="0" lang="en-US" sz="1800" b="0" i="0" u="none" strike="noStrike" cap="none" normalizeH="0" baseline="0" smtClean="0">
                          <a:ln>
                            <a:noFill/>
                          </a:ln>
                          <a:solidFill>
                            <a:schemeClr val="tx1"/>
                          </a:solidFill>
                          <a:effectLst/>
                          <a:latin typeface="Courier" charset="0"/>
                          <a:ea typeface="Courier" charset="0"/>
                          <a:cs typeface="Courier" charset="0"/>
                        </a:rPr>
                        <a:t>Class </a:t>
                      </a:r>
                      <a:endParaRPr kumimoji="0" lang="en-US" sz="1800" b="0" i="0" u="none" strike="noStrike" cap="none" normalizeH="0" baseline="0" smtClean="0">
                        <a:ln>
                          <a:noFill/>
                        </a:ln>
                        <a:solidFill>
                          <a:schemeClr val="tx1"/>
                        </a:solidFill>
                        <a:effectLst/>
                        <a:latin typeface="Helvetica"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7625" name="TextBox 9"/>
          <p:cNvSpPr txBox="1">
            <a:spLocks noChangeArrowheads="1"/>
          </p:cNvSpPr>
          <p:nvPr/>
        </p:nvSpPr>
        <p:spPr bwMode="auto">
          <a:xfrm>
            <a:off x="609600" y="3657600"/>
            <a:ext cx="3200400" cy="830263"/>
          </a:xfrm>
          <a:prstGeom prst="rect">
            <a:avLst/>
          </a:prstGeom>
          <a:noFill/>
          <a:ln w="9525">
            <a:noFill/>
            <a:miter lim="800000"/>
            <a:headEnd/>
            <a:tailEnd/>
          </a:ln>
        </p:spPr>
        <p:txBody>
          <a:bodyPr>
            <a:prstTxWarp prst="textNoShape">
              <a:avLst/>
            </a:prstTxWarp>
            <a:spAutoFit/>
          </a:bodyPr>
          <a:lstStyle/>
          <a:p>
            <a:r>
              <a:rPr lang="en-US"/>
              <a:t>NB: All metavariables start with </a:t>
            </a:r>
            <a:r>
              <a:rPr lang="en-US">
                <a:latin typeface="Courier" charset="0"/>
                <a:ea typeface="Courier" charset="0"/>
                <a:cs typeface="Courier" charset="0"/>
              </a:rPr>
              <a:t>`</a:t>
            </a:r>
            <a:endParaRPr lang="en-US"/>
          </a:p>
        </p:txBody>
      </p:sp>
      <p:sp>
        <p:nvSpPr>
          <p:cNvPr id="10" name="Slide Number Placeholder 9"/>
          <p:cNvSpPr>
            <a:spLocks noGrp="1"/>
          </p:cNvSpPr>
          <p:nvPr>
            <p:ph type="sldNum" sz="quarter" idx="12"/>
          </p:nvPr>
        </p:nvSpPr>
        <p:spPr/>
        <p:txBody>
          <a:bodyPr/>
          <a:lstStyle/>
          <a:p>
            <a:pPr>
              <a:defRPr/>
            </a:pPr>
            <a:fld id="{84777B9B-74FF-524F-B0F0-5016EA599AB3}" type="slidenum">
              <a:rPr lang="de-CH" smtClean="0"/>
              <a:pPr>
                <a:defRPr/>
              </a:pPr>
              <a:t>40</a:t>
            </a:fld>
            <a:endParaRPr lang="de-CH" sz="1400">
              <a:solidFill>
                <a:srgbClr val="7E7E7E"/>
              </a:solidFill>
              <a:latin typeface="Times"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smtClean="0">
                <a:ea typeface="ＭＳ Ｐゴシック" charset="-128"/>
                <a:cs typeface="ＭＳ Ｐゴシック" charset="-128"/>
              </a:rPr>
              <a:t>Rewrite rules</a:t>
            </a:r>
          </a:p>
        </p:txBody>
      </p:sp>
      <p:sp>
        <p:nvSpPr>
          <p:cNvPr id="69635" name="Date Placeholder 2"/>
          <p:cNvSpPr>
            <a:spLocks noGrp="1"/>
          </p:cNvSpPr>
          <p:nvPr>
            <p:ph type="dt" sz="quarter" idx="10"/>
          </p:nvPr>
        </p:nvSpPr>
        <p:spPr>
          <a:noFill/>
        </p:spPr>
        <p:txBody>
          <a:bodyPr/>
          <a:lstStyle/>
          <a:p>
            <a:r>
              <a:rPr lang="en-US" smtClean="0"/>
              <a:t>© Oscar Nierstrasz</a:t>
            </a:r>
            <a:endParaRPr lang="de-CH" smtClean="0"/>
          </a:p>
        </p:txBody>
      </p:sp>
      <p:sp>
        <p:nvSpPr>
          <p:cNvPr id="69636" name="Footer Placeholder 3"/>
          <p:cNvSpPr>
            <a:spLocks noGrp="1"/>
          </p:cNvSpPr>
          <p:nvPr>
            <p:ph type="ftr" sz="quarter" idx="11"/>
          </p:nvPr>
        </p:nvSpPr>
        <p:spPr>
          <a:noFill/>
        </p:spPr>
        <p:txBody>
          <a:bodyPr/>
          <a:lstStyle/>
          <a:p>
            <a:r>
              <a:rPr lang="en-US" smtClean="0"/>
              <a:t>Program Transformation</a:t>
            </a:r>
            <a:endParaRPr lang="de-CH" smtClean="0"/>
          </a:p>
        </p:txBody>
      </p:sp>
      <p:pic>
        <p:nvPicPr>
          <p:cNvPr id="69638" name="Picture 5" descr="Picture 2.png"/>
          <p:cNvPicPr>
            <a:picLocks noChangeAspect="1"/>
          </p:cNvPicPr>
          <p:nvPr/>
        </p:nvPicPr>
        <p:blipFill>
          <a:blip r:embed="rId2"/>
          <a:srcRect/>
          <a:stretch>
            <a:fillRect/>
          </a:stretch>
        </p:blipFill>
        <p:spPr bwMode="auto">
          <a:xfrm>
            <a:off x="711200" y="1371600"/>
            <a:ext cx="7823200" cy="5003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4777B9B-74FF-524F-B0F0-5016EA599AB3}" type="slidenum">
              <a:rPr lang="de-CH" smtClean="0"/>
              <a:pPr>
                <a:defRPr/>
              </a:pPr>
              <a:t>41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Date Placeholder 3"/>
          <p:cNvSpPr>
            <a:spLocks noGrp="1"/>
          </p:cNvSpPr>
          <p:nvPr>
            <p:ph type="dt" sz="quarter" idx="10"/>
          </p:nvPr>
        </p:nvSpPr>
        <p:spPr>
          <a:noFill/>
        </p:spPr>
        <p:txBody>
          <a:bodyPr/>
          <a:lstStyle/>
          <a:p>
            <a:r>
              <a:rPr lang="en-US" smtClean="0"/>
              <a:t>© Oscar Nierstrasz</a:t>
            </a:r>
            <a:endParaRPr lang="de-CH" smtClean="0"/>
          </a:p>
        </p:txBody>
      </p:sp>
      <p:sp>
        <p:nvSpPr>
          <p:cNvPr id="70659"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70661"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70662"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70663" name="Rectangle 4"/>
          <p:cNvSpPr>
            <a:spLocks noGrp="1" noChangeArrowheads="1"/>
          </p:cNvSpPr>
          <p:nvPr>
            <p:ph type="body" idx="1"/>
          </p:nvPr>
        </p:nvSpPr>
        <p:spPr/>
        <p:txBody>
          <a:bodyPr/>
          <a:lstStyle/>
          <a:p>
            <a:pPr eaLnBrk="1" hangingPunct="1"/>
            <a:r>
              <a:rPr lang="en-US" sz="2000" smtClean="0">
                <a:ea typeface="ＭＳ Ｐゴシック" charset="-128"/>
                <a:cs typeface="ＭＳ Ｐゴシック" charset="-128"/>
              </a:rPr>
              <a:t>Program Transformation</a:t>
            </a:r>
          </a:p>
          <a:p>
            <a:pPr eaLnBrk="1" hangingPunct="1"/>
            <a:r>
              <a:rPr lang="en-US" sz="2000" b="1" smtClean="0">
                <a:ea typeface="ＭＳ Ｐゴシック" charset="-128"/>
                <a:cs typeface="ＭＳ Ｐゴシック" charset="-128"/>
              </a:rPr>
              <a:t>Refactoring</a:t>
            </a:r>
          </a:p>
          <a:p>
            <a:pPr lvl="1" eaLnBrk="1" hangingPunct="1"/>
            <a:r>
              <a:rPr lang="en-US" sz="1600" smtClean="0">
                <a:ea typeface="ＭＳ Ｐゴシック" charset="-128"/>
                <a:cs typeface="ＭＳ Ｐゴシック" charset="-128"/>
              </a:rPr>
              <a:t>Refactoring Engine and Code Critics</a:t>
            </a:r>
          </a:p>
          <a:p>
            <a:pPr lvl="1" eaLnBrk="1" hangingPunct="1"/>
            <a:r>
              <a:rPr lang="en-US" sz="1600" b="1" smtClean="0">
                <a:ea typeface="ＭＳ Ｐゴシック" charset="-128"/>
                <a:cs typeface="ＭＳ Ｐゴシック" charset="-128"/>
              </a:rPr>
              <a:t>Eclipse refactoring plugins</a:t>
            </a:r>
          </a:p>
          <a:p>
            <a:pPr eaLnBrk="1" hangingPunct="1"/>
            <a:r>
              <a:rPr lang="en-US" sz="2000" smtClean="0">
                <a:ea typeface="ＭＳ Ｐゴシック" charset="-128"/>
                <a:cs typeface="ＭＳ Ｐゴシック" charset="-128"/>
              </a:rPr>
              <a:t>Aspect-Oriented Programming</a:t>
            </a:r>
          </a:p>
          <a:p>
            <a:pPr eaLnBrk="1" hangingPunct="1"/>
            <a:r>
              <a:rPr lang="en-US" sz="2000" smtClean="0">
                <a:ea typeface="ＭＳ Ｐゴシック" charset="-128"/>
                <a:cs typeface="ＭＳ Ｐゴシック" charset="-128"/>
              </a:rPr>
              <a:t>Outlook</a:t>
            </a:r>
          </a:p>
        </p:txBody>
      </p:sp>
      <p:sp>
        <p:nvSpPr>
          <p:cNvPr id="70664" name="Rectangle 4"/>
          <p:cNvSpPr>
            <a:spLocks noChangeArrowheads="1"/>
          </p:cNvSpPr>
          <p:nvPr/>
        </p:nvSpPr>
        <p:spPr bwMode="auto">
          <a:xfrm>
            <a:off x="533400" y="5334000"/>
            <a:ext cx="3505200" cy="276225"/>
          </a:xfrm>
          <a:prstGeom prst="rect">
            <a:avLst/>
          </a:prstGeom>
          <a:solidFill>
            <a:schemeClr val="accent1"/>
          </a:solidFill>
          <a:ln w="9525">
            <a:solidFill>
              <a:schemeClr val="tx1"/>
            </a:solidFill>
            <a:miter lim="800000"/>
            <a:headEnd/>
            <a:tailEnd/>
          </a:ln>
        </p:spPr>
        <p:txBody>
          <a:bodyPr>
            <a:prstTxWarp prst="textNoShape">
              <a:avLst/>
            </a:prstTxWarp>
            <a:spAutoFit/>
          </a:bodyPr>
          <a:lstStyle/>
          <a:p>
            <a:r>
              <a:rPr lang="en-US" sz="1200"/>
              <a:t>Thanks to Lea Hänsenberger for the plugin code.</a:t>
            </a:r>
          </a:p>
        </p:txBody>
      </p:sp>
      <p:sp>
        <p:nvSpPr>
          <p:cNvPr id="9" name="Slide Number Placeholder 8"/>
          <p:cNvSpPr>
            <a:spLocks noGrp="1"/>
          </p:cNvSpPr>
          <p:nvPr>
            <p:ph type="sldNum" sz="quarter" idx="12"/>
          </p:nvPr>
        </p:nvSpPr>
        <p:spPr/>
        <p:txBody>
          <a:bodyPr/>
          <a:lstStyle/>
          <a:p>
            <a:pPr>
              <a:defRPr/>
            </a:pPr>
            <a:fld id="{A887AA62-6832-144B-B2CD-8EEDD22CACA8}" type="slidenum">
              <a:rPr lang="de-CH" smtClean="0"/>
              <a:pPr>
                <a:defRPr/>
              </a:pPr>
              <a:t>42</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Title 6"/>
          <p:cNvSpPr>
            <a:spLocks noGrp="1"/>
          </p:cNvSpPr>
          <p:nvPr>
            <p:ph type="title"/>
          </p:nvPr>
        </p:nvSpPr>
        <p:spPr/>
        <p:txBody>
          <a:bodyPr/>
          <a:lstStyle/>
          <a:p>
            <a:r>
              <a:rPr lang="en-US" smtClean="0">
                <a:ea typeface="ＭＳ Ｐゴシック" charset="-128"/>
                <a:cs typeface="ＭＳ Ｐゴシック" charset="-128"/>
              </a:rPr>
              <a:t>A workbench action delegate</a:t>
            </a:r>
          </a:p>
        </p:txBody>
      </p:sp>
      <p:sp>
        <p:nvSpPr>
          <p:cNvPr id="72707" name="Date Placeholder 3"/>
          <p:cNvSpPr>
            <a:spLocks noGrp="1"/>
          </p:cNvSpPr>
          <p:nvPr>
            <p:ph type="dt" sz="quarter" idx="10"/>
          </p:nvPr>
        </p:nvSpPr>
        <p:spPr>
          <a:noFill/>
        </p:spPr>
        <p:txBody>
          <a:bodyPr/>
          <a:lstStyle/>
          <a:p>
            <a:r>
              <a:rPr lang="en-US" smtClean="0"/>
              <a:t>© Oscar Nierstrasz</a:t>
            </a:r>
            <a:endParaRPr lang="de-CH" smtClean="0"/>
          </a:p>
        </p:txBody>
      </p:sp>
      <p:sp>
        <p:nvSpPr>
          <p:cNvPr id="72708"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72710" name="TextBox 7"/>
          <p:cNvSpPr txBox="1">
            <a:spLocks noChangeArrowheads="1"/>
          </p:cNvSpPr>
          <p:nvPr/>
        </p:nvSpPr>
        <p:spPr bwMode="auto">
          <a:xfrm>
            <a:off x="533400" y="2060575"/>
            <a:ext cx="7572375" cy="4340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Courier" charset="0"/>
                <a:ea typeface="Courier" charset="0"/>
                <a:cs typeface="Courier" charset="0"/>
              </a:rPr>
              <a:t>package astexampleplugin.actions;</a:t>
            </a:r>
          </a:p>
          <a:p>
            <a:r>
              <a:rPr lang="en-US" sz="1200">
                <a:latin typeface="Courier" charset="0"/>
                <a:ea typeface="Courier" charset="0"/>
                <a:cs typeface="Courier" charset="0"/>
              </a:rPr>
              <a:t>...</a:t>
            </a:r>
          </a:p>
          <a:p>
            <a:r>
              <a:rPr lang="en-US" sz="1200">
                <a:latin typeface="Courier" charset="0"/>
                <a:ea typeface="Courier" charset="0"/>
                <a:cs typeface="Courier" charset="0"/>
              </a:rPr>
              <a:t>import org.eclipse.ui.IWorkbenchWindowActionDelegate;</a:t>
            </a:r>
          </a:p>
          <a:p>
            <a:endParaRPr lang="en-US" sz="1200">
              <a:latin typeface="Courier" charset="0"/>
              <a:ea typeface="Courier" charset="0"/>
              <a:cs typeface="Courier" charset="0"/>
            </a:endParaRPr>
          </a:p>
          <a:p>
            <a:r>
              <a:rPr lang="en-US" sz="1200">
                <a:latin typeface="Courier" charset="0"/>
                <a:ea typeface="Courier" charset="0"/>
                <a:cs typeface="Courier" charset="0"/>
              </a:rPr>
              <a:t>public class </a:t>
            </a:r>
            <a:r>
              <a:rPr lang="en-US" sz="1200" b="1">
                <a:latin typeface="Courier" charset="0"/>
                <a:ea typeface="Courier" charset="0"/>
                <a:cs typeface="Courier" charset="0"/>
              </a:rPr>
              <a:t>ChangeAction implements IWorkbenchWindowActionDelegate </a:t>
            </a:r>
            <a:r>
              <a:rPr lang="en-US" sz="1200">
                <a:latin typeface="Courier" charset="0"/>
                <a:ea typeface="Courier" charset="0"/>
                <a:cs typeface="Courier" charset="0"/>
              </a:rPr>
              <a:t>{</a:t>
            </a:r>
          </a:p>
          <a:p>
            <a:r>
              <a:rPr lang="en-US" sz="1200">
                <a:latin typeface="Courier" charset="0"/>
                <a:ea typeface="Courier" charset="0"/>
                <a:cs typeface="Courier" charset="0"/>
              </a:rPr>
              <a:t>    ...</a:t>
            </a:r>
          </a:p>
          <a:p>
            <a:r>
              <a:rPr lang="en-US" sz="1200">
                <a:latin typeface="Courier" charset="0"/>
                <a:ea typeface="Courier" charset="0"/>
                <a:cs typeface="Courier" charset="0"/>
              </a:rPr>
              <a:t>    public void </a:t>
            </a:r>
            <a:r>
              <a:rPr lang="en-US" sz="1200" b="1">
                <a:latin typeface="Courier" charset="0"/>
                <a:ea typeface="Courier" charset="0"/>
                <a:cs typeface="Courier" charset="0"/>
              </a:rPr>
              <a:t>run</a:t>
            </a:r>
            <a:r>
              <a:rPr lang="en-US" sz="1200">
                <a:latin typeface="Courier" charset="0"/>
                <a:ea typeface="Courier" charset="0"/>
                <a:cs typeface="Courier" charset="0"/>
              </a:rPr>
              <a:t>( IAction action ) {</a:t>
            </a:r>
          </a:p>
          <a:p>
            <a:r>
              <a:rPr lang="en-US" sz="1200">
                <a:latin typeface="Courier" charset="0"/>
                <a:ea typeface="Courier" charset="0"/>
                <a:cs typeface="Courier" charset="0"/>
              </a:rPr>
              <a:t>        for ( ICompilationUnit </a:t>
            </a:r>
            <a:r>
              <a:rPr lang="en-US" sz="1200" b="1">
                <a:latin typeface="Courier" charset="0"/>
                <a:ea typeface="Courier" charset="0"/>
                <a:cs typeface="Courier" charset="0"/>
              </a:rPr>
              <a:t>cu : this.classes </a:t>
            </a:r>
            <a:r>
              <a:rPr lang="en-US" sz="1200">
                <a:latin typeface="Courier" charset="0"/>
                <a:ea typeface="Courier" charset="0"/>
                <a:cs typeface="Courier" charset="0"/>
              </a:rPr>
              <a:t>) {</a:t>
            </a:r>
          </a:p>
          <a:p>
            <a:r>
              <a:rPr lang="en-US" sz="1200">
                <a:latin typeface="Courier" charset="0"/>
                <a:ea typeface="Courier" charset="0"/>
                <a:cs typeface="Courier" charset="0"/>
              </a:rPr>
              <a:t>            try {</a:t>
            </a:r>
          </a:p>
          <a:p>
            <a:r>
              <a:rPr lang="en-US" sz="1200">
                <a:latin typeface="Courier" charset="0"/>
                <a:ea typeface="Courier" charset="0"/>
                <a:cs typeface="Courier" charset="0"/>
              </a:rPr>
              <a:t>                ...</a:t>
            </a:r>
          </a:p>
          <a:p>
            <a:r>
              <a:rPr lang="en-US" sz="1200">
                <a:latin typeface="Courier" charset="0"/>
                <a:ea typeface="Courier" charset="0"/>
                <a:cs typeface="Courier" charset="0"/>
              </a:rPr>
              <a:t>                parser.setSource( cu );</a:t>
            </a:r>
          </a:p>
          <a:p>
            <a:r>
              <a:rPr lang="en-US" sz="1200">
                <a:latin typeface="Courier" charset="0"/>
                <a:ea typeface="Courier" charset="0"/>
                <a:cs typeface="Courier" charset="0"/>
              </a:rPr>
              <a:t>                ...</a:t>
            </a:r>
          </a:p>
          <a:p>
            <a:r>
              <a:rPr lang="en-US" sz="1200">
                <a:latin typeface="Courier" charset="0"/>
                <a:ea typeface="Courier" charset="0"/>
                <a:cs typeface="Courier" charset="0"/>
              </a:rPr>
              <a:t>                CompilationUnit ast = (CompilationUnit)parser.createAST( null );</a:t>
            </a:r>
          </a:p>
          <a:p>
            <a:r>
              <a:rPr lang="en-US" sz="1200">
                <a:latin typeface="Courier" charset="0"/>
                <a:ea typeface="Courier" charset="0"/>
                <a:cs typeface="Courier" charset="0"/>
              </a:rPr>
              <a:t>                ...</a:t>
            </a:r>
          </a:p>
          <a:p>
            <a:r>
              <a:rPr lang="en-US" sz="1200" b="1">
                <a:latin typeface="Courier" charset="0"/>
                <a:ea typeface="Courier" charset="0"/>
                <a:cs typeface="Courier" charset="0"/>
              </a:rPr>
              <a:t>                StackVisitor visitor = new StackVisitor( ast.getAST() );</a:t>
            </a:r>
          </a:p>
          <a:p>
            <a:r>
              <a:rPr lang="en-US" sz="1200" b="1">
                <a:latin typeface="Courier" charset="0"/>
                <a:ea typeface="Courier" charset="0"/>
                <a:cs typeface="Courier" charset="0"/>
              </a:rPr>
              <a:t>                ast.accept( visitor );</a:t>
            </a:r>
          </a:p>
          <a:p>
            <a:r>
              <a:rPr lang="en-US" sz="1200">
                <a:latin typeface="Courier" charset="0"/>
                <a:ea typeface="Courier" charset="0"/>
                <a:cs typeface="Courier" charset="0"/>
              </a:rPr>
              <a:t>                ...</a:t>
            </a:r>
          </a:p>
          <a:p>
            <a:endParaRPr lang="en-US" sz="1200">
              <a:latin typeface="Courier" charset="0"/>
              <a:ea typeface="Courier" charset="0"/>
              <a:cs typeface="Courier" charset="0"/>
            </a:endParaRPr>
          </a:p>
          <a:p>
            <a:r>
              <a:rPr lang="en-US" sz="1200">
                <a:latin typeface="Courier" charset="0"/>
                <a:ea typeface="Courier" charset="0"/>
                <a:cs typeface="Courier" charset="0"/>
              </a:rPr>
              <a:t>            } catch ...</a:t>
            </a:r>
          </a:p>
          <a:p>
            <a:r>
              <a:rPr lang="en-US" sz="1200">
                <a:latin typeface="Courier" charset="0"/>
                <a:ea typeface="Courier" charset="0"/>
                <a:cs typeface="Courier" charset="0"/>
              </a:rPr>
              <a:t>        }</a:t>
            </a:r>
          </a:p>
          <a:p>
            <a:r>
              <a:rPr lang="en-US" sz="1200">
                <a:latin typeface="Courier" charset="0"/>
                <a:ea typeface="Courier" charset="0"/>
                <a:cs typeface="Courier" charset="0"/>
              </a:rPr>
              <a:t>    }</a:t>
            </a:r>
          </a:p>
          <a:p>
            <a:r>
              <a:rPr lang="en-US" sz="1200">
                <a:latin typeface="Courier" charset="0"/>
                <a:ea typeface="Courier" charset="0"/>
                <a:cs typeface="Courier" charset="0"/>
              </a:rPr>
              <a:t>    ...</a:t>
            </a:r>
          </a:p>
          <a:p>
            <a:r>
              <a:rPr lang="en-US" sz="1200">
                <a:latin typeface="Courier" charset="0"/>
                <a:ea typeface="Courier" charset="0"/>
                <a:cs typeface="Courier" charset="0"/>
              </a:rPr>
              <a:t>}</a:t>
            </a:r>
          </a:p>
        </p:txBody>
      </p:sp>
      <p:sp>
        <p:nvSpPr>
          <p:cNvPr id="72711" name="TextBox 8"/>
          <p:cNvSpPr txBox="1">
            <a:spLocks noChangeArrowheads="1"/>
          </p:cNvSpPr>
          <p:nvPr/>
        </p:nvSpPr>
        <p:spPr bwMode="auto">
          <a:xfrm>
            <a:off x="5715000" y="1619250"/>
            <a:ext cx="2971800" cy="1200150"/>
          </a:xfrm>
          <a:prstGeom prst="rect">
            <a:avLst/>
          </a:prstGeom>
          <a:solidFill>
            <a:schemeClr val="accent1"/>
          </a:solidFill>
          <a:ln w="9525">
            <a:noFill/>
            <a:miter lim="800000"/>
            <a:headEnd/>
            <a:tailEnd/>
          </a:ln>
        </p:spPr>
        <p:txBody>
          <a:bodyPr>
            <a:prstTxWarp prst="textNoShape">
              <a:avLst/>
            </a:prstTxWarp>
            <a:spAutoFit/>
          </a:bodyPr>
          <a:lstStyle/>
          <a:p>
            <a:r>
              <a:rPr lang="en-US" sz="1800" i="1"/>
              <a:t>When the workbench action proxy is triggered by the user, it delegates to an instance of this class.</a:t>
            </a:r>
          </a:p>
        </p:txBody>
      </p:sp>
      <p:sp>
        <p:nvSpPr>
          <p:cNvPr id="72712" name="TextBox 9"/>
          <p:cNvSpPr txBox="1">
            <a:spLocks noChangeArrowheads="1"/>
          </p:cNvSpPr>
          <p:nvPr/>
        </p:nvSpPr>
        <p:spPr bwMode="auto">
          <a:xfrm>
            <a:off x="2046288" y="6019800"/>
            <a:ext cx="6792912"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http://help.eclipse.org/ganymede/index.jsp?topic=/org.eclipse.jdt.doc.isv/guide/jdt_api_manip.htm</a:t>
            </a: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43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smtClean="0">
                <a:ea typeface="ＭＳ Ｐゴシック" charset="-128"/>
                <a:cs typeface="ＭＳ Ｐゴシック" charset="-128"/>
              </a:rPr>
              <a:t>A field renaming visitor</a:t>
            </a:r>
          </a:p>
        </p:txBody>
      </p:sp>
      <p:sp>
        <p:nvSpPr>
          <p:cNvPr id="73731" name="Date Placeholder 2"/>
          <p:cNvSpPr>
            <a:spLocks noGrp="1"/>
          </p:cNvSpPr>
          <p:nvPr>
            <p:ph type="dt" sz="quarter" idx="10"/>
          </p:nvPr>
        </p:nvSpPr>
        <p:spPr>
          <a:noFill/>
        </p:spPr>
        <p:txBody>
          <a:bodyPr/>
          <a:lstStyle/>
          <a:p>
            <a:r>
              <a:rPr lang="en-US" smtClean="0"/>
              <a:t>© Oscar Nierstrasz</a:t>
            </a:r>
            <a:endParaRPr lang="de-CH" smtClean="0"/>
          </a:p>
        </p:txBody>
      </p:sp>
      <p:sp>
        <p:nvSpPr>
          <p:cNvPr id="73732"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73734" name="TextBox 5"/>
          <p:cNvSpPr txBox="1">
            <a:spLocks noChangeArrowheads="1"/>
          </p:cNvSpPr>
          <p:nvPr/>
        </p:nvSpPr>
        <p:spPr bwMode="auto">
          <a:xfrm>
            <a:off x="533400" y="1676400"/>
            <a:ext cx="6188075" cy="4340225"/>
          </a:xfrm>
          <a:prstGeom prst="rect">
            <a:avLst/>
          </a:prstGeom>
          <a:noFill/>
          <a:ln w="9525">
            <a:solidFill>
              <a:schemeClr val="tx1"/>
            </a:solidFill>
            <a:miter lim="800000"/>
            <a:headEnd/>
            <a:tailEnd/>
          </a:ln>
        </p:spPr>
        <p:txBody>
          <a:bodyPr wrap="none">
            <a:prstTxWarp prst="textNoShape">
              <a:avLst/>
            </a:prstTxWarp>
            <a:spAutoFit/>
          </a:bodyPr>
          <a:lstStyle/>
          <a:p>
            <a:r>
              <a:rPr lang="en-US" sz="1200">
                <a:latin typeface="Courier" charset="0"/>
                <a:ea typeface="Courier" charset="0"/>
                <a:cs typeface="Courier" charset="0"/>
              </a:rPr>
              <a:t>package astexampleplugin.ast;</a:t>
            </a:r>
          </a:p>
          <a:p>
            <a:r>
              <a:rPr lang="en-US" sz="1200">
                <a:latin typeface="Courier" charset="0"/>
                <a:ea typeface="Courier" charset="0"/>
                <a:cs typeface="Courier" charset="0"/>
              </a:rPr>
              <a:t>...</a:t>
            </a:r>
          </a:p>
          <a:p>
            <a:r>
              <a:rPr lang="en-US" sz="1200">
                <a:latin typeface="Courier" charset="0"/>
                <a:ea typeface="Courier" charset="0"/>
                <a:cs typeface="Courier" charset="0"/>
              </a:rPr>
              <a:t>import org.eclipse.jdt.core.dom.ASTVisitor;</a:t>
            </a:r>
          </a:p>
          <a:p>
            <a:endParaRPr lang="en-US" sz="1200">
              <a:latin typeface="Courier" charset="0"/>
              <a:ea typeface="Courier" charset="0"/>
              <a:cs typeface="Courier" charset="0"/>
            </a:endParaRPr>
          </a:p>
          <a:p>
            <a:r>
              <a:rPr lang="en-US" sz="1200">
                <a:latin typeface="Courier" charset="0"/>
                <a:ea typeface="Courier" charset="0"/>
                <a:cs typeface="Courier" charset="0"/>
              </a:rPr>
              <a:t>public class </a:t>
            </a:r>
            <a:r>
              <a:rPr lang="en-US" sz="1200" b="1">
                <a:latin typeface="Courier" charset="0"/>
                <a:ea typeface="Courier" charset="0"/>
                <a:cs typeface="Courier" charset="0"/>
              </a:rPr>
              <a:t>StackVisitor extends ASTVisitor </a:t>
            </a:r>
            <a:r>
              <a:rPr lang="en-US" sz="1200">
                <a:latin typeface="Courier" charset="0"/>
                <a:ea typeface="Courier" charset="0"/>
                <a:cs typeface="Courier" charset="0"/>
              </a:rPr>
              <a:t>{</a:t>
            </a:r>
          </a:p>
          <a:p>
            <a:endParaRPr lang="en-US" sz="1200">
              <a:latin typeface="Courier" charset="0"/>
              <a:ea typeface="Courier" charset="0"/>
              <a:cs typeface="Courier" charset="0"/>
            </a:endParaRPr>
          </a:p>
          <a:p>
            <a:r>
              <a:rPr lang="en-US" sz="1200">
                <a:latin typeface="Courier" charset="0"/>
                <a:ea typeface="Courier" charset="0"/>
                <a:cs typeface="Courier" charset="0"/>
              </a:rPr>
              <a:t>    private static final String PREFIX = "_";</a:t>
            </a:r>
          </a:p>
          <a:p>
            <a:r>
              <a:rPr lang="en-US" sz="1200">
                <a:latin typeface="Courier" charset="0"/>
                <a:ea typeface="Courier" charset="0"/>
                <a:cs typeface="Courier" charset="0"/>
              </a:rPr>
              <a:t>    ...</a:t>
            </a:r>
          </a:p>
          <a:p>
            <a:r>
              <a:rPr lang="en-US" sz="1200">
                <a:latin typeface="Courier" charset="0"/>
                <a:ea typeface="Courier" charset="0"/>
                <a:cs typeface="Courier" charset="0"/>
              </a:rPr>
              <a:t>    public boolean </a:t>
            </a:r>
            <a:r>
              <a:rPr lang="en-US" sz="1200" b="1">
                <a:latin typeface="Courier" charset="0"/>
                <a:ea typeface="Courier" charset="0"/>
                <a:cs typeface="Courier" charset="0"/>
              </a:rPr>
              <a:t>visit(FieldDeclaration field)</a:t>
            </a:r>
            <a:r>
              <a:rPr lang="en-US" sz="1200">
                <a:latin typeface="Courier" charset="0"/>
                <a:ea typeface="Courier" charset="0"/>
                <a:cs typeface="Courier" charset="0"/>
              </a:rPr>
              <a:t>{</a:t>
            </a:r>
          </a:p>
          <a:p>
            <a:r>
              <a:rPr lang="en-US" sz="1200">
                <a:latin typeface="Courier" charset="0"/>
                <a:ea typeface="Courier" charset="0"/>
                <a:cs typeface="Courier" charset="0"/>
              </a:rPr>
              <a:t>        ...</a:t>
            </a:r>
          </a:p>
          <a:p>
            <a:r>
              <a:rPr lang="en-US" sz="1200">
                <a:latin typeface="Courier" charset="0"/>
                <a:ea typeface="Courier" charset="0"/>
                <a:cs typeface="Courier" charset="0"/>
              </a:rPr>
              <a:t>    }</a:t>
            </a:r>
          </a:p>
          <a:p>
            <a:r>
              <a:rPr lang="en-US" sz="1200">
                <a:latin typeface="Courier" charset="0"/>
                <a:ea typeface="Courier" charset="0"/>
                <a:cs typeface="Courier" charset="0"/>
              </a:rPr>
              <a:t>    </a:t>
            </a:r>
          </a:p>
          <a:p>
            <a:r>
              <a:rPr lang="en-US" sz="1200">
                <a:latin typeface="Courier" charset="0"/>
                <a:ea typeface="Courier" charset="0"/>
                <a:cs typeface="Courier" charset="0"/>
              </a:rPr>
              <a:t>    public boolean </a:t>
            </a:r>
            <a:r>
              <a:rPr lang="en-US" sz="1200" b="1">
                <a:latin typeface="Courier" charset="0"/>
                <a:ea typeface="Courier" charset="0"/>
                <a:cs typeface="Courier" charset="0"/>
              </a:rPr>
              <a:t>visit(FieldAccess fieldAccess)</a:t>
            </a:r>
            <a:r>
              <a:rPr lang="en-US" sz="1200">
                <a:latin typeface="Courier" charset="0"/>
                <a:ea typeface="Courier" charset="0"/>
                <a:cs typeface="Courier" charset="0"/>
              </a:rPr>
              <a:t>{</a:t>
            </a:r>
          </a:p>
          <a:p>
            <a:r>
              <a:rPr lang="en-US" sz="1200">
                <a:latin typeface="Courier" charset="0"/>
                <a:ea typeface="Courier" charset="0"/>
                <a:cs typeface="Courier" charset="0"/>
              </a:rPr>
              <a:t>        String oldName = fieldAccess.getName().toString();</a:t>
            </a:r>
          </a:p>
          <a:p>
            <a:r>
              <a:rPr lang="en-US" sz="1200">
                <a:latin typeface="Courier" charset="0"/>
                <a:ea typeface="Courier" charset="0"/>
                <a:cs typeface="Courier" charset="0"/>
              </a:rPr>
              <a:t>        String newName = this.fields.get( oldName );</a:t>
            </a:r>
          </a:p>
          <a:p>
            <a:r>
              <a:rPr lang="en-US" sz="1200">
                <a:latin typeface="Courier" charset="0"/>
                <a:ea typeface="Courier" charset="0"/>
                <a:cs typeface="Courier" charset="0"/>
              </a:rPr>
              <a:t>        if(newName == null){</a:t>
            </a:r>
          </a:p>
          <a:p>
            <a:r>
              <a:rPr lang="en-US" sz="1200">
                <a:latin typeface="Courier" charset="0"/>
                <a:ea typeface="Courier" charset="0"/>
                <a:cs typeface="Courier" charset="0"/>
              </a:rPr>
              <a:t>            newName = PREFIX + oldName;</a:t>
            </a:r>
          </a:p>
          <a:p>
            <a:r>
              <a:rPr lang="en-US" sz="1200">
                <a:latin typeface="Courier" charset="0"/>
                <a:ea typeface="Courier" charset="0"/>
                <a:cs typeface="Courier" charset="0"/>
              </a:rPr>
              <a:t>            this.fields.put( oldName , newName );</a:t>
            </a:r>
          </a:p>
          <a:p>
            <a:r>
              <a:rPr lang="en-US" sz="1200">
                <a:latin typeface="Courier" charset="0"/>
                <a:ea typeface="Courier" charset="0"/>
                <a:cs typeface="Courier" charset="0"/>
              </a:rPr>
              <a:t>        }</a:t>
            </a:r>
          </a:p>
          <a:p>
            <a:r>
              <a:rPr lang="en-US" sz="1200">
                <a:latin typeface="Courier" charset="0"/>
                <a:ea typeface="Courier" charset="0"/>
                <a:cs typeface="Courier" charset="0"/>
              </a:rPr>
              <a:t>        fieldAccess.setName( this.ast.newSimpleName( newName ) );</a:t>
            </a:r>
          </a:p>
          <a:p>
            <a:r>
              <a:rPr lang="en-US" sz="1200">
                <a:latin typeface="Courier" charset="0"/>
                <a:ea typeface="Courier" charset="0"/>
                <a:cs typeface="Courier" charset="0"/>
              </a:rPr>
              <a:t>        return true;</a:t>
            </a:r>
          </a:p>
          <a:p>
            <a:r>
              <a:rPr lang="en-US" sz="1200">
                <a:latin typeface="Courier" charset="0"/>
                <a:ea typeface="Courier" charset="0"/>
                <a:cs typeface="Courier" charset="0"/>
              </a:rPr>
              <a:t>    }</a:t>
            </a:r>
          </a:p>
          <a:p>
            <a:r>
              <a:rPr lang="en-US" sz="1200">
                <a:latin typeface="Courier" charset="0"/>
                <a:ea typeface="Courier" charset="0"/>
                <a:cs typeface="Courier" charset="0"/>
              </a:rPr>
              <a:t>}</a:t>
            </a:r>
          </a:p>
        </p:txBody>
      </p:sp>
      <p:sp>
        <p:nvSpPr>
          <p:cNvPr id="73735" name="TextBox 6"/>
          <p:cNvSpPr txBox="1">
            <a:spLocks noChangeArrowheads="1"/>
          </p:cNvSpPr>
          <p:nvPr/>
        </p:nvSpPr>
        <p:spPr bwMode="auto">
          <a:xfrm>
            <a:off x="5562600" y="1981200"/>
            <a:ext cx="3200400" cy="1200150"/>
          </a:xfrm>
          <a:prstGeom prst="rect">
            <a:avLst/>
          </a:prstGeom>
          <a:solidFill>
            <a:schemeClr val="accent1"/>
          </a:solidFill>
          <a:ln w="9525">
            <a:noFill/>
            <a:miter lim="800000"/>
            <a:headEnd/>
            <a:tailEnd/>
          </a:ln>
        </p:spPr>
        <p:txBody>
          <a:bodyPr>
            <a:prstTxWarp prst="textNoShape">
              <a:avLst/>
            </a:prstTxWarp>
            <a:spAutoFit/>
          </a:bodyPr>
          <a:lstStyle/>
          <a:p>
            <a:r>
              <a:rPr lang="en-US" sz="1800"/>
              <a:t>The visitor simply implements the visit method for field declarations and accesses, and prepends an underscore.</a:t>
            </a:r>
          </a:p>
        </p:txBody>
      </p:sp>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44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4" name="Picture 9" descr="Picture 6.png"/>
          <p:cNvPicPr>
            <a:picLocks noChangeAspect="1"/>
          </p:cNvPicPr>
          <p:nvPr/>
        </p:nvPicPr>
        <p:blipFill>
          <a:blip r:embed="rId2"/>
          <a:srcRect/>
          <a:stretch>
            <a:fillRect/>
          </a:stretch>
        </p:blipFill>
        <p:spPr bwMode="auto">
          <a:xfrm>
            <a:off x="3454400" y="5181600"/>
            <a:ext cx="812800" cy="387350"/>
          </a:xfrm>
          <a:prstGeom prst="rect">
            <a:avLst/>
          </a:prstGeom>
          <a:noFill/>
          <a:ln w="9525">
            <a:noFill/>
            <a:miter lim="800000"/>
            <a:headEnd/>
            <a:tailEnd/>
          </a:ln>
        </p:spPr>
      </p:pic>
      <p:sp>
        <p:nvSpPr>
          <p:cNvPr id="74755" name="Title 1"/>
          <p:cNvSpPr>
            <a:spLocks noGrp="1"/>
          </p:cNvSpPr>
          <p:nvPr>
            <p:ph type="title"/>
          </p:nvPr>
        </p:nvSpPr>
        <p:spPr/>
        <p:txBody>
          <a:bodyPr/>
          <a:lstStyle/>
          <a:p>
            <a:r>
              <a:rPr lang="en-US" smtClean="0">
                <a:ea typeface="ＭＳ Ｐゴシック" charset="-128"/>
                <a:cs typeface="ＭＳ Ｐゴシック" charset="-128"/>
              </a:rPr>
              <a:t>Renaming fields</a:t>
            </a:r>
          </a:p>
        </p:txBody>
      </p:sp>
      <p:sp>
        <p:nvSpPr>
          <p:cNvPr id="74756" name="Date Placeholder 2"/>
          <p:cNvSpPr>
            <a:spLocks noGrp="1"/>
          </p:cNvSpPr>
          <p:nvPr>
            <p:ph type="dt" sz="quarter" idx="10"/>
          </p:nvPr>
        </p:nvSpPr>
        <p:spPr>
          <a:noFill/>
        </p:spPr>
        <p:txBody>
          <a:bodyPr/>
          <a:lstStyle/>
          <a:p>
            <a:r>
              <a:rPr lang="en-US" smtClean="0"/>
              <a:t>© Oscar Nierstrasz</a:t>
            </a:r>
            <a:endParaRPr lang="de-CH" smtClean="0"/>
          </a:p>
        </p:txBody>
      </p:sp>
      <p:sp>
        <p:nvSpPr>
          <p:cNvPr id="74757" name="Footer Placeholder 3"/>
          <p:cNvSpPr>
            <a:spLocks noGrp="1"/>
          </p:cNvSpPr>
          <p:nvPr>
            <p:ph type="ftr" sz="quarter" idx="11"/>
          </p:nvPr>
        </p:nvSpPr>
        <p:spPr>
          <a:noFill/>
        </p:spPr>
        <p:txBody>
          <a:bodyPr/>
          <a:lstStyle/>
          <a:p>
            <a:r>
              <a:rPr lang="en-US" smtClean="0"/>
              <a:t>Program Transformation</a:t>
            </a:r>
            <a:endParaRPr lang="de-CH" smtClean="0"/>
          </a:p>
        </p:txBody>
      </p:sp>
      <p:pic>
        <p:nvPicPr>
          <p:cNvPr id="74759" name="Picture 6" descr="Picture 7.png"/>
          <p:cNvPicPr>
            <a:picLocks noChangeAspect="1"/>
          </p:cNvPicPr>
          <p:nvPr/>
        </p:nvPicPr>
        <p:blipFill>
          <a:blip r:embed="rId3"/>
          <a:srcRect/>
          <a:stretch>
            <a:fillRect/>
          </a:stretch>
        </p:blipFill>
        <p:spPr bwMode="auto">
          <a:xfrm>
            <a:off x="0" y="1524000"/>
            <a:ext cx="1720850" cy="1612900"/>
          </a:xfrm>
          <a:prstGeom prst="rect">
            <a:avLst/>
          </a:prstGeom>
          <a:noFill/>
          <a:ln w="9525">
            <a:noFill/>
            <a:miter lim="800000"/>
            <a:headEnd/>
            <a:tailEnd/>
          </a:ln>
        </p:spPr>
      </p:pic>
      <p:pic>
        <p:nvPicPr>
          <p:cNvPr id="74760" name="Picture 7" descr="Picture 5.png"/>
          <p:cNvPicPr>
            <a:picLocks noChangeAspect="1"/>
          </p:cNvPicPr>
          <p:nvPr/>
        </p:nvPicPr>
        <p:blipFill>
          <a:blip r:embed="rId4"/>
          <a:srcRect/>
          <a:stretch>
            <a:fillRect/>
          </a:stretch>
        </p:blipFill>
        <p:spPr bwMode="auto">
          <a:xfrm>
            <a:off x="1524000" y="1524000"/>
            <a:ext cx="1993900" cy="4235450"/>
          </a:xfrm>
          <a:prstGeom prst="rect">
            <a:avLst/>
          </a:prstGeom>
          <a:noFill/>
          <a:ln w="9525">
            <a:noFill/>
            <a:miter lim="800000"/>
            <a:headEnd/>
            <a:tailEnd/>
          </a:ln>
        </p:spPr>
      </p:pic>
      <p:pic>
        <p:nvPicPr>
          <p:cNvPr id="74761" name="Picture 10" descr="Picture 2.png"/>
          <p:cNvPicPr>
            <a:picLocks noChangeAspect="1"/>
          </p:cNvPicPr>
          <p:nvPr/>
        </p:nvPicPr>
        <p:blipFill>
          <a:blip r:embed="rId5"/>
          <a:srcRect/>
          <a:stretch>
            <a:fillRect/>
          </a:stretch>
        </p:blipFill>
        <p:spPr bwMode="auto">
          <a:xfrm>
            <a:off x="4038600" y="1752600"/>
            <a:ext cx="4362450" cy="1365250"/>
          </a:xfrm>
          <a:prstGeom prst="rect">
            <a:avLst/>
          </a:prstGeom>
          <a:noFill/>
          <a:ln w="9525">
            <a:noFill/>
            <a:miter lim="800000"/>
            <a:headEnd/>
            <a:tailEnd/>
          </a:ln>
        </p:spPr>
      </p:pic>
      <p:pic>
        <p:nvPicPr>
          <p:cNvPr id="74762" name="Picture 11" descr="Picture 3.png"/>
          <p:cNvPicPr>
            <a:picLocks noChangeAspect="1"/>
          </p:cNvPicPr>
          <p:nvPr/>
        </p:nvPicPr>
        <p:blipFill>
          <a:blip r:embed="rId6"/>
          <a:srcRect/>
          <a:stretch>
            <a:fillRect/>
          </a:stretch>
        </p:blipFill>
        <p:spPr bwMode="auto">
          <a:xfrm>
            <a:off x="4419600" y="4038600"/>
            <a:ext cx="4495800" cy="1384300"/>
          </a:xfrm>
          <a:prstGeom prst="rect">
            <a:avLst/>
          </a:prstGeom>
          <a:noFill/>
          <a:ln w="9525">
            <a:noFill/>
            <a:miter lim="800000"/>
            <a:headEnd/>
            <a:tailEnd/>
          </a:ln>
        </p:spPr>
      </p:pic>
      <p:sp>
        <p:nvSpPr>
          <p:cNvPr id="74763" name="Down Arrow 12"/>
          <p:cNvSpPr>
            <a:spLocks noChangeArrowheads="1"/>
          </p:cNvSpPr>
          <p:nvPr/>
        </p:nvSpPr>
        <p:spPr bwMode="auto">
          <a:xfrm>
            <a:off x="5943600" y="3048000"/>
            <a:ext cx="990600" cy="990600"/>
          </a:xfrm>
          <a:prstGeom prst="downArrow">
            <a:avLst>
              <a:gd name="adj1" fmla="val 50000"/>
              <a:gd name="adj2" fmla="val 50000"/>
            </a:avLst>
          </a:prstGeom>
          <a:solidFill>
            <a:srgbClr val="E1EBF5"/>
          </a:solidFill>
          <a:ln w="9525">
            <a:solidFill>
              <a:schemeClr val="tx1"/>
            </a:solidFill>
            <a:round/>
            <a:headEnd/>
            <a:tailEnd/>
          </a:ln>
        </p:spPr>
        <p:txBody>
          <a:bodyPr>
            <a:prstTxWarp prst="textNoShape">
              <a:avLst/>
            </a:prstTxWarp>
          </a:bodyPr>
          <a:lstStyle/>
          <a:p>
            <a:endParaRPr lang="en-US"/>
          </a:p>
        </p:txBody>
      </p:sp>
      <p:sp>
        <p:nvSpPr>
          <p:cNvPr id="12" name="Slide Number Placeholder 11"/>
          <p:cNvSpPr>
            <a:spLocks noGrp="1"/>
          </p:cNvSpPr>
          <p:nvPr>
            <p:ph type="sldNum" sz="quarter" idx="12"/>
          </p:nvPr>
        </p:nvSpPr>
        <p:spPr/>
        <p:txBody>
          <a:bodyPr/>
          <a:lstStyle/>
          <a:p>
            <a:pPr>
              <a:defRPr/>
            </a:pPr>
            <a:fld id="{84777B9B-74FF-524F-B0F0-5016EA599AB3}" type="slidenum">
              <a:rPr lang="de-CH" smtClean="0"/>
              <a:pPr>
                <a:defRPr/>
              </a:pPr>
              <a:t>45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a:noFill/>
        </p:spPr>
        <p:txBody>
          <a:bodyPr/>
          <a:lstStyle/>
          <a:p>
            <a:r>
              <a:rPr lang="en-US" smtClean="0"/>
              <a:t>© Oscar Nierstrasz</a:t>
            </a:r>
            <a:endParaRPr lang="de-CH" smtClean="0"/>
          </a:p>
        </p:txBody>
      </p:sp>
      <p:sp>
        <p:nvSpPr>
          <p:cNvPr id="75779"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75781"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75782"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75783" name="Rectangle 4"/>
          <p:cNvSpPr>
            <a:spLocks noGrp="1" noChangeArrowheads="1"/>
          </p:cNvSpPr>
          <p:nvPr>
            <p:ph type="body" idx="1"/>
          </p:nvPr>
        </p:nvSpPr>
        <p:spPr/>
        <p:txBody>
          <a:bodyPr/>
          <a:lstStyle/>
          <a:p>
            <a:pPr eaLnBrk="1" hangingPunct="1"/>
            <a:r>
              <a:rPr lang="en-US" sz="2000" smtClean="0">
                <a:ea typeface="ＭＳ Ｐゴシック" charset="-128"/>
                <a:cs typeface="ＭＳ Ｐゴシック" charset="-128"/>
              </a:rPr>
              <a:t>Program Transformation</a:t>
            </a:r>
          </a:p>
          <a:p>
            <a:pPr eaLnBrk="1" hangingPunct="1"/>
            <a:r>
              <a:rPr lang="en-US" sz="2000" smtClean="0">
                <a:ea typeface="ＭＳ Ｐゴシック" charset="-128"/>
                <a:cs typeface="ＭＳ Ｐゴシック" charset="-128"/>
              </a:rPr>
              <a:t>Refactoring</a:t>
            </a:r>
          </a:p>
          <a:p>
            <a:pPr eaLnBrk="1" hangingPunct="1"/>
            <a:r>
              <a:rPr lang="en-US" sz="2000" b="1" smtClean="0">
                <a:ea typeface="ＭＳ Ｐゴシック" charset="-128"/>
                <a:cs typeface="ＭＳ Ｐゴシック" charset="-128"/>
              </a:rPr>
              <a:t>Aspect-Oriented Programming</a:t>
            </a:r>
          </a:p>
          <a:p>
            <a:pPr eaLnBrk="1" hangingPunct="1"/>
            <a:r>
              <a:rPr lang="en-US" sz="2000" smtClean="0">
                <a:ea typeface="ＭＳ Ｐゴシック" charset="-128"/>
                <a:cs typeface="ＭＳ Ｐゴシック" charset="-128"/>
              </a:rPr>
              <a:t>Outlook</a:t>
            </a:r>
          </a:p>
        </p:txBody>
      </p:sp>
      <p:sp>
        <p:nvSpPr>
          <p:cNvPr id="8" name="Slide Number Placeholder 7"/>
          <p:cNvSpPr>
            <a:spLocks noGrp="1"/>
          </p:cNvSpPr>
          <p:nvPr>
            <p:ph type="sldNum" sz="quarter" idx="12"/>
          </p:nvPr>
        </p:nvSpPr>
        <p:spPr/>
        <p:txBody>
          <a:bodyPr/>
          <a:lstStyle/>
          <a:p>
            <a:pPr>
              <a:defRPr/>
            </a:pPr>
            <a:fld id="{A887AA62-6832-144B-B2CD-8EEDD22CACA8}" type="slidenum">
              <a:rPr lang="de-CH" smtClean="0"/>
              <a:pPr>
                <a:defRPr/>
              </a:pPr>
              <a:t>46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826" name="Title 6"/>
          <p:cNvSpPr>
            <a:spLocks noGrp="1"/>
          </p:cNvSpPr>
          <p:nvPr>
            <p:ph type="title"/>
          </p:nvPr>
        </p:nvSpPr>
        <p:spPr/>
        <p:txBody>
          <a:bodyPr/>
          <a:lstStyle/>
          <a:p>
            <a:r>
              <a:rPr lang="en-US" smtClean="0">
                <a:ea typeface="ＭＳ Ｐゴシック" charset="-128"/>
                <a:cs typeface="ＭＳ Ｐゴシック" charset="-128"/>
              </a:rPr>
              <a:t>Problem: cross-cutting concerns</a:t>
            </a:r>
          </a:p>
        </p:txBody>
      </p:sp>
      <p:sp>
        <p:nvSpPr>
          <p:cNvPr id="77827" name="Date Placeholder 3"/>
          <p:cNvSpPr>
            <a:spLocks noGrp="1"/>
          </p:cNvSpPr>
          <p:nvPr>
            <p:ph type="dt" sz="quarter" idx="10"/>
          </p:nvPr>
        </p:nvSpPr>
        <p:spPr>
          <a:noFill/>
        </p:spPr>
        <p:txBody>
          <a:bodyPr/>
          <a:lstStyle/>
          <a:p>
            <a:r>
              <a:rPr lang="en-US" smtClean="0"/>
              <a:t>© Oscar Nierstrasz</a:t>
            </a:r>
            <a:endParaRPr lang="de-CH" smtClean="0"/>
          </a:p>
        </p:txBody>
      </p:sp>
      <p:sp>
        <p:nvSpPr>
          <p:cNvPr id="77828"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77830" name="Picture 7" descr="van_deursen1.jpg"/>
          <p:cNvPicPr>
            <a:picLocks noChangeAspect="1"/>
          </p:cNvPicPr>
          <p:nvPr/>
        </p:nvPicPr>
        <p:blipFill>
          <a:blip r:embed="rId2"/>
          <a:srcRect/>
          <a:stretch>
            <a:fillRect/>
          </a:stretch>
        </p:blipFill>
        <p:spPr bwMode="auto">
          <a:xfrm>
            <a:off x="279400" y="1905000"/>
            <a:ext cx="4445000" cy="3390900"/>
          </a:xfrm>
          <a:prstGeom prst="rect">
            <a:avLst/>
          </a:prstGeom>
          <a:noFill/>
          <a:ln w="9525">
            <a:noFill/>
            <a:miter lim="800000"/>
            <a:headEnd/>
            <a:tailEnd/>
          </a:ln>
        </p:spPr>
      </p:pic>
      <p:sp>
        <p:nvSpPr>
          <p:cNvPr id="77831" name="Rectangle 8"/>
          <p:cNvSpPr>
            <a:spLocks noChangeArrowheads="1"/>
          </p:cNvSpPr>
          <p:nvPr/>
        </p:nvSpPr>
        <p:spPr bwMode="auto">
          <a:xfrm>
            <a:off x="4419600" y="6248400"/>
            <a:ext cx="4191000" cy="461963"/>
          </a:xfrm>
          <a:prstGeom prst="rect">
            <a:avLst/>
          </a:prstGeom>
          <a:solidFill>
            <a:srgbClr val="FFFFFF"/>
          </a:solidFill>
          <a:ln w="9525">
            <a:solidFill>
              <a:srgbClr val="05027D"/>
            </a:solidFill>
            <a:miter lim="800000"/>
            <a:headEnd/>
            <a:tailEnd/>
          </a:ln>
        </p:spPr>
        <p:txBody>
          <a:bodyPr>
            <a:prstTxWarp prst="textNoShape">
              <a:avLst/>
            </a:prstTxWarp>
            <a:spAutoFit/>
          </a:bodyPr>
          <a:lstStyle/>
          <a:p>
            <a:r>
              <a:rPr lang="en-US" sz="1200"/>
              <a:t>“Identifying Cross-Cutting Concerns in Embedded C Code”, Bruntink, van Deursen, Tourwé</a:t>
            </a:r>
          </a:p>
        </p:txBody>
      </p:sp>
      <p:sp>
        <p:nvSpPr>
          <p:cNvPr id="77832" name="TextBox 9"/>
          <p:cNvSpPr txBox="1">
            <a:spLocks noChangeArrowheads="1"/>
          </p:cNvSpPr>
          <p:nvPr/>
        </p:nvSpPr>
        <p:spPr bwMode="auto">
          <a:xfrm>
            <a:off x="5181600" y="2209800"/>
            <a:ext cx="3505200" cy="2308225"/>
          </a:xfrm>
          <a:prstGeom prst="rect">
            <a:avLst/>
          </a:prstGeom>
          <a:noFill/>
          <a:ln w="9525">
            <a:noFill/>
            <a:miter lim="800000"/>
            <a:headEnd/>
            <a:tailEnd/>
          </a:ln>
        </p:spPr>
        <p:txBody>
          <a:bodyPr>
            <a:prstTxWarp prst="textNoShape">
              <a:avLst/>
            </a:prstTxWarp>
            <a:spAutoFit/>
          </a:bodyPr>
          <a:lstStyle/>
          <a:p>
            <a:r>
              <a:rPr lang="en-US"/>
              <a:t>Certain features (like logging, persistence and security), cannot usually be encapsulated as classes. They </a:t>
            </a:r>
            <a:r>
              <a:rPr lang="en-US" i="1" u="sng"/>
              <a:t>cross-cut</a:t>
            </a:r>
            <a:r>
              <a:rPr lang="en-US"/>
              <a:t> code of the system.</a:t>
            </a: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47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mtClean="0">
                <a:ea typeface="ＭＳ Ｐゴシック" charset="-128"/>
                <a:cs typeface="ＭＳ Ｐゴシック" charset="-128"/>
              </a:rPr>
              <a:t>Aspect-Oriented Programming</a:t>
            </a:r>
          </a:p>
        </p:txBody>
      </p:sp>
      <p:sp>
        <p:nvSpPr>
          <p:cNvPr id="78851" name="Date Placeholder 2"/>
          <p:cNvSpPr>
            <a:spLocks noGrp="1"/>
          </p:cNvSpPr>
          <p:nvPr>
            <p:ph type="dt" sz="quarter" idx="10"/>
          </p:nvPr>
        </p:nvSpPr>
        <p:spPr>
          <a:noFill/>
        </p:spPr>
        <p:txBody>
          <a:bodyPr/>
          <a:lstStyle/>
          <a:p>
            <a:r>
              <a:rPr lang="en-US" smtClean="0"/>
              <a:t>© Oscar Nierstrasz</a:t>
            </a:r>
            <a:endParaRPr lang="de-CH" smtClean="0"/>
          </a:p>
        </p:txBody>
      </p:sp>
      <p:sp>
        <p:nvSpPr>
          <p:cNvPr id="78852" name="Footer Placeholder 3"/>
          <p:cNvSpPr>
            <a:spLocks noGrp="1"/>
          </p:cNvSpPr>
          <p:nvPr>
            <p:ph type="ftr" sz="quarter" idx="11"/>
          </p:nvPr>
        </p:nvSpPr>
        <p:spPr>
          <a:noFill/>
        </p:spPr>
        <p:txBody>
          <a:bodyPr/>
          <a:lstStyle/>
          <a:p>
            <a:r>
              <a:rPr lang="en-US" smtClean="0"/>
              <a:t>Program Transformation</a:t>
            </a:r>
            <a:endParaRPr lang="de-CH" smtClean="0"/>
          </a:p>
        </p:txBody>
      </p:sp>
      <p:sp>
        <p:nvSpPr>
          <p:cNvPr id="78854" name="TextBox 5"/>
          <p:cNvSpPr txBox="1">
            <a:spLocks noChangeArrowheads="1"/>
          </p:cNvSpPr>
          <p:nvPr/>
        </p:nvSpPr>
        <p:spPr bwMode="auto">
          <a:xfrm>
            <a:off x="1371600" y="1600200"/>
            <a:ext cx="6324600" cy="830263"/>
          </a:xfrm>
          <a:prstGeom prst="rect">
            <a:avLst/>
          </a:prstGeom>
          <a:noFill/>
          <a:ln w="9525">
            <a:noFill/>
            <a:miter lim="800000"/>
            <a:headEnd/>
            <a:tailEnd/>
          </a:ln>
        </p:spPr>
        <p:txBody>
          <a:bodyPr>
            <a:prstTxWarp prst="textNoShape">
              <a:avLst/>
            </a:prstTxWarp>
            <a:spAutoFit/>
          </a:bodyPr>
          <a:lstStyle/>
          <a:p>
            <a:r>
              <a:rPr lang="en-US"/>
              <a:t>AOP improves modularity by supporting the separation of cross-cutting concerns.</a:t>
            </a:r>
          </a:p>
        </p:txBody>
      </p:sp>
      <p:grpSp>
        <p:nvGrpSpPr>
          <p:cNvPr id="78855" name="Group 16"/>
          <p:cNvGrpSpPr>
            <a:grpSpLocks/>
          </p:cNvGrpSpPr>
          <p:nvPr/>
        </p:nvGrpSpPr>
        <p:grpSpPr bwMode="auto">
          <a:xfrm>
            <a:off x="5181600" y="4191000"/>
            <a:ext cx="1447800" cy="1219200"/>
            <a:chOff x="4876800" y="3505200"/>
            <a:chExt cx="1447800" cy="1219200"/>
          </a:xfrm>
        </p:grpSpPr>
        <p:sp>
          <p:nvSpPr>
            <p:cNvPr id="78864" name="Rectangle 6"/>
            <p:cNvSpPr>
              <a:spLocks noChangeArrowheads="1"/>
            </p:cNvSpPr>
            <p:nvPr/>
          </p:nvSpPr>
          <p:spPr bwMode="auto">
            <a:xfrm>
              <a:off x="4876800" y="3505200"/>
              <a:ext cx="1447800" cy="1219200"/>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sp>
          <p:nvSpPr>
            <p:cNvPr id="78865" name="Oval 9"/>
            <p:cNvSpPr>
              <a:spLocks noChangeArrowheads="1"/>
            </p:cNvSpPr>
            <p:nvPr/>
          </p:nvSpPr>
          <p:spPr bwMode="auto">
            <a:xfrm>
              <a:off x="5029200" y="3810000"/>
              <a:ext cx="76200" cy="76200"/>
            </a:xfrm>
            <a:prstGeom prst="ellipse">
              <a:avLst/>
            </a:prstGeom>
            <a:solidFill>
              <a:srgbClr val="800000"/>
            </a:solidFill>
            <a:ln w="9525">
              <a:solidFill>
                <a:schemeClr val="tx1"/>
              </a:solidFill>
              <a:round/>
              <a:headEnd/>
              <a:tailEnd/>
            </a:ln>
          </p:spPr>
          <p:txBody>
            <a:bodyPr>
              <a:prstTxWarp prst="textNoShape">
                <a:avLst/>
              </a:prstTxWarp>
            </a:bodyPr>
            <a:lstStyle/>
            <a:p>
              <a:endParaRPr lang="en-US"/>
            </a:p>
          </p:txBody>
        </p:sp>
        <p:sp>
          <p:nvSpPr>
            <p:cNvPr id="78866" name="Oval 10"/>
            <p:cNvSpPr>
              <a:spLocks noChangeArrowheads="1"/>
            </p:cNvSpPr>
            <p:nvPr/>
          </p:nvSpPr>
          <p:spPr bwMode="auto">
            <a:xfrm>
              <a:off x="5181600" y="3962400"/>
              <a:ext cx="76200" cy="76200"/>
            </a:xfrm>
            <a:prstGeom prst="ellipse">
              <a:avLst/>
            </a:prstGeom>
            <a:solidFill>
              <a:srgbClr val="800000"/>
            </a:solidFill>
            <a:ln w="9525">
              <a:solidFill>
                <a:schemeClr val="tx1"/>
              </a:solidFill>
              <a:round/>
              <a:headEnd/>
              <a:tailEnd/>
            </a:ln>
          </p:spPr>
          <p:txBody>
            <a:bodyPr>
              <a:prstTxWarp prst="textNoShape">
                <a:avLst/>
              </a:prstTxWarp>
            </a:bodyPr>
            <a:lstStyle/>
            <a:p>
              <a:endParaRPr lang="en-US"/>
            </a:p>
          </p:txBody>
        </p:sp>
        <p:sp>
          <p:nvSpPr>
            <p:cNvPr id="78867" name="Oval 11"/>
            <p:cNvSpPr>
              <a:spLocks noChangeArrowheads="1"/>
            </p:cNvSpPr>
            <p:nvPr/>
          </p:nvSpPr>
          <p:spPr bwMode="auto">
            <a:xfrm>
              <a:off x="5562600" y="3810000"/>
              <a:ext cx="76200" cy="76200"/>
            </a:xfrm>
            <a:prstGeom prst="ellipse">
              <a:avLst/>
            </a:prstGeom>
            <a:solidFill>
              <a:srgbClr val="800000"/>
            </a:solidFill>
            <a:ln w="9525">
              <a:solidFill>
                <a:schemeClr val="tx1"/>
              </a:solidFill>
              <a:round/>
              <a:headEnd/>
              <a:tailEnd/>
            </a:ln>
          </p:spPr>
          <p:txBody>
            <a:bodyPr>
              <a:prstTxWarp prst="textNoShape">
                <a:avLst/>
              </a:prstTxWarp>
            </a:bodyPr>
            <a:lstStyle/>
            <a:p>
              <a:endParaRPr lang="en-US"/>
            </a:p>
          </p:txBody>
        </p:sp>
        <p:sp>
          <p:nvSpPr>
            <p:cNvPr id="78868" name="Oval 12"/>
            <p:cNvSpPr>
              <a:spLocks noChangeArrowheads="1"/>
            </p:cNvSpPr>
            <p:nvPr/>
          </p:nvSpPr>
          <p:spPr bwMode="auto">
            <a:xfrm>
              <a:off x="5943600" y="3657600"/>
              <a:ext cx="76200" cy="76200"/>
            </a:xfrm>
            <a:prstGeom prst="ellipse">
              <a:avLst/>
            </a:prstGeom>
            <a:solidFill>
              <a:srgbClr val="800000"/>
            </a:solidFill>
            <a:ln w="9525">
              <a:solidFill>
                <a:schemeClr val="tx1"/>
              </a:solidFill>
              <a:round/>
              <a:headEnd/>
              <a:tailEnd/>
            </a:ln>
          </p:spPr>
          <p:txBody>
            <a:bodyPr>
              <a:prstTxWarp prst="textNoShape">
                <a:avLst/>
              </a:prstTxWarp>
            </a:bodyPr>
            <a:lstStyle/>
            <a:p>
              <a:endParaRPr lang="en-US"/>
            </a:p>
          </p:txBody>
        </p:sp>
        <p:sp>
          <p:nvSpPr>
            <p:cNvPr id="78869" name="Oval 13"/>
            <p:cNvSpPr>
              <a:spLocks noChangeArrowheads="1"/>
            </p:cNvSpPr>
            <p:nvPr/>
          </p:nvSpPr>
          <p:spPr bwMode="auto">
            <a:xfrm>
              <a:off x="5867400" y="4495800"/>
              <a:ext cx="76200" cy="76200"/>
            </a:xfrm>
            <a:prstGeom prst="ellipse">
              <a:avLst/>
            </a:prstGeom>
            <a:solidFill>
              <a:srgbClr val="800000"/>
            </a:solidFill>
            <a:ln w="9525">
              <a:solidFill>
                <a:schemeClr val="tx1"/>
              </a:solidFill>
              <a:round/>
              <a:headEnd/>
              <a:tailEnd/>
            </a:ln>
          </p:spPr>
          <p:txBody>
            <a:bodyPr>
              <a:prstTxWarp prst="textNoShape">
                <a:avLst/>
              </a:prstTxWarp>
            </a:bodyPr>
            <a:lstStyle/>
            <a:p>
              <a:endParaRPr lang="en-US"/>
            </a:p>
          </p:txBody>
        </p:sp>
        <p:sp>
          <p:nvSpPr>
            <p:cNvPr id="78870" name="Oval 14"/>
            <p:cNvSpPr>
              <a:spLocks noChangeArrowheads="1"/>
            </p:cNvSpPr>
            <p:nvPr/>
          </p:nvSpPr>
          <p:spPr bwMode="auto">
            <a:xfrm>
              <a:off x="5410200" y="4419600"/>
              <a:ext cx="76200" cy="76200"/>
            </a:xfrm>
            <a:prstGeom prst="ellipse">
              <a:avLst/>
            </a:prstGeom>
            <a:solidFill>
              <a:srgbClr val="800000"/>
            </a:solidFill>
            <a:ln w="9525">
              <a:solidFill>
                <a:schemeClr val="tx1"/>
              </a:solidFill>
              <a:round/>
              <a:headEnd/>
              <a:tailEnd/>
            </a:ln>
          </p:spPr>
          <p:txBody>
            <a:bodyPr>
              <a:prstTxWarp prst="textNoShape">
                <a:avLst/>
              </a:prstTxWarp>
            </a:bodyPr>
            <a:lstStyle/>
            <a:p>
              <a:endParaRPr lang="en-US"/>
            </a:p>
          </p:txBody>
        </p:sp>
      </p:grpSp>
      <p:sp>
        <p:nvSpPr>
          <p:cNvPr id="78856" name="TextBox 17"/>
          <p:cNvSpPr txBox="1">
            <a:spLocks noChangeArrowheads="1"/>
          </p:cNvSpPr>
          <p:nvPr/>
        </p:nvSpPr>
        <p:spPr bwMode="auto">
          <a:xfrm>
            <a:off x="381000" y="2895600"/>
            <a:ext cx="2057400" cy="923925"/>
          </a:xfrm>
          <a:prstGeom prst="rect">
            <a:avLst/>
          </a:prstGeom>
          <a:solidFill>
            <a:schemeClr val="accent1"/>
          </a:solidFill>
          <a:ln w="9525">
            <a:noFill/>
            <a:miter lim="800000"/>
            <a:headEnd/>
            <a:tailEnd/>
          </a:ln>
        </p:spPr>
        <p:txBody>
          <a:bodyPr>
            <a:prstTxWarp prst="textNoShape">
              <a:avLst/>
            </a:prstTxWarp>
            <a:spAutoFit/>
          </a:bodyPr>
          <a:lstStyle/>
          <a:p>
            <a:r>
              <a:rPr lang="en-US" sz="1800" dirty="0"/>
              <a:t>An </a:t>
            </a:r>
            <a:r>
              <a:rPr lang="en-US" sz="1800" i="1" u="sng" dirty="0">
                <a:solidFill>
                  <a:srgbClr val="7E0007"/>
                </a:solidFill>
              </a:rPr>
              <a:t>aspect</a:t>
            </a:r>
            <a:r>
              <a:rPr lang="en-US" sz="1800" i="1" dirty="0">
                <a:solidFill>
                  <a:srgbClr val="7E0007"/>
                </a:solidFill>
              </a:rPr>
              <a:t> </a:t>
            </a:r>
            <a:r>
              <a:rPr lang="en-US" sz="1800" u="sng" dirty="0">
                <a:solidFill>
                  <a:srgbClr val="7E0007"/>
                </a:solidFill>
              </a:rPr>
              <a:t> </a:t>
            </a:r>
            <a:r>
              <a:rPr lang="en-US" sz="1800" dirty="0"/>
              <a:t>packages cross-cutting concerns</a:t>
            </a:r>
          </a:p>
        </p:txBody>
      </p:sp>
      <p:sp>
        <p:nvSpPr>
          <p:cNvPr id="78857" name="TextBox 18"/>
          <p:cNvSpPr txBox="1">
            <a:spLocks noChangeArrowheads="1"/>
          </p:cNvSpPr>
          <p:nvPr/>
        </p:nvSpPr>
        <p:spPr bwMode="auto">
          <a:xfrm>
            <a:off x="5105400" y="2819400"/>
            <a:ext cx="2895600" cy="923925"/>
          </a:xfrm>
          <a:prstGeom prst="rect">
            <a:avLst/>
          </a:prstGeom>
          <a:solidFill>
            <a:schemeClr val="accent1"/>
          </a:solidFill>
          <a:ln w="9525">
            <a:noFill/>
            <a:miter lim="800000"/>
            <a:headEnd/>
            <a:tailEnd/>
          </a:ln>
        </p:spPr>
        <p:txBody>
          <a:bodyPr>
            <a:prstTxWarp prst="textNoShape">
              <a:avLst/>
            </a:prstTxWarp>
            <a:spAutoFit/>
          </a:bodyPr>
          <a:lstStyle/>
          <a:p>
            <a:r>
              <a:rPr lang="en-US" sz="1800" dirty="0"/>
              <a:t>A </a:t>
            </a:r>
            <a:r>
              <a:rPr lang="en-US" sz="1800" i="1" u="sng" dirty="0" err="1">
                <a:solidFill>
                  <a:srgbClr val="7E0007"/>
                </a:solidFill>
              </a:rPr>
              <a:t>pointcut</a:t>
            </a:r>
            <a:r>
              <a:rPr lang="en-US" sz="1800" dirty="0">
                <a:solidFill>
                  <a:srgbClr val="7E0007"/>
                </a:solidFill>
              </a:rPr>
              <a:t> </a:t>
            </a:r>
            <a:r>
              <a:rPr lang="en-US" sz="1800" dirty="0"/>
              <a:t>specifies a set of </a:t>
            </a:r>
            <a:r>
              <a:rPr lang="en-US" sz="1800" i="1" u="sng" dirty="0">
                <a:solidFill>
                  <a:srgbClr val="7E0007"/>
                </a:solidFill>
              </a:rPr>
              <a:t>join points</a:t>
            </a:r>
            <a:r>
              <a:rPr lang="en-US" sz="1800" dirty="0">
                <a:solidFill>
                  <a:srgbClr val="7E0007"/>
                </a:solidFill>
              </a:rPr>
              <a:t> </a:t>
            </a:r>
            <a:r>
              <a:rPr lang="en-US" sz="1800" dirty="0"/>
              <a:t>in the target system to be affected</a:t>
            </a:r>
          </a:p>
        </p:txBody>
      </p:sp>
      <p:sp>
        <p:nvSpPr>
          <p:cNvPr id="78858" name="TextBox 19"/>
          <p:cNvSpPr txBox="1">
            <a:spLocks noChangeArrowheads="1"/>
          </p:cNvSpPr>
          <p:nvPr/>
        </p:nvSpPr>
        <p:spPr bwMode="auto">
          <a:xfrm>
            <a:off x="1905000" y="5029200"/>
            <a:ext cx="2895600" cy="923925"/>
          </a:xfrm>
          <a:prstGeom prst="rect">
            <a:avLst/>
          </a:prstGeom>
          <a:solidFill>
            <a:schemeClr val="accent1"/>
          </a:solidFill>
          <a:ln w="9525">
            <a:noFill/>
            <a:miter lim="800000"/>
            <a:headEnd/>
            <a:tailEnd/>
          </a:ln>
        </p:spPr>
        <p:txBody>
          <a:bodyPr>
            <a:prstTxWarp prst="textNoShape">
              <a:avLst/>
            </a:prstTxWarp>
            <a:spAutoFit/>
          </a:bodyPr>
          <a:lstStyle/>
          <a:p>
            <a:r>
              <a:rPr lang="en-US" sz="1800" i="1" u="sng" dirty="0">
                <a:solidFill>
                  <a:srgbClr val="7E0007"/>
                </a:solidFill>
              </a:rPr>
              <a:t>Weaving</a:t>
            </a:r>
            <a:r>
              <a:rPr lang="en-US" sz="1800" dirty="0">
                <a:solidFill>
                  <a:srgbClr val="7E0007"/>
                </a:solidFill>
              </a:rPr>
              <a:t> </a:t>
            </a:r>
            <a:r>
              <a:rPr lang="en-US" sz="1800" dirty="0"/>
              <a:t>is the process of applying the aspect to the target system</a:t>
            </a:r>
            <a:endParaRPr lang="en-US" sz="1800" i="1" dirty="0"/>
          </a:p>
        </p:txBody>
      </p:sp>
      <p:grpSp>
        <p:nvGrpSpPr>
          <p:cNvPr id="78859" name="Group 26"/>
          <p:cNvGrpSpPr>
            <a:grpSpLocks/>
          </p:cNvGrpSpPr>
          <p:nvPr/>
        </p:nvGrpSpPr>
        <p:grpSpPr bwMode="auto">
          <a:xfrm>
            <a:off x="2819400" y="3124200"/>
            <a:ext cx="1371600" cy="762000"/>
            <a:chOff x="2819400" y="3124200"/>
            <a:chExt cx="1371600" cy="762000"/>
          </a:xfrm>
        </p:grpSpPr>
        <p:sp>
          <p:nvSpPr>
            <p:cNvPr id="78861" name="Folded Corner 7"/>
            <p:cNvSpPr>
              <a:spLocks noChangeArrowheads="1"/>
            </p:cNvSpPr>
            <p:nvPr/>
          </p:nvSpPr>
          <p:spPr bwMode="auto">
            <a:xfrm>
              <a:off x="2819400" y="3124200"/>
              <a:ext cx="1371600" cy="762000"/>
            </a:xfrm>
            <a:prstGeom prst="foldedCorner">
              <a:avLst>
                <a:gd name="adj" fmla="val 16667"/>
              </a:avLst>
            </a:prstGeom>
            <a:solidFill>
              <a:srgbClr val="FFFFFF"/>
            </a:solidFill>
            <a:ln w="9525">
              <a:solidFill>
                <a:schemeClr val="tx1"/>
              </a:solidFill>
              <a:round/>
              <a:headEnd/>
              <a:tailEnd/>
            </a:ln>
          </p:spPr>
          <p:txBody>
            <a:bodyPr>
              <a:prstTxWarp prst="textNoShape">
                <a:avLst/>
              </a:prstTxWarp>
            </a:bodyPr>
            <a:lstStyle/>
            <a:p>
              <a:endParaRPr lang="en-US"/>
            </a:p>
          </p:txBody>
        </p:sp>
        <p:pic>
          <p:nvPicPr>
            <p:cNvPr id="78862" name="Picture 24" descr="Picture 1.png"/>
            <p:cNvPicPr>
              <a:picLocks noChangeAspect="1"/>
            </p:cNvPicPr>
            <p:nvPr/>
          </p:nvPicPr>
          <p:blipFill>
            <a:blip r:embed="rId2"/>
            <a:srcRect/>
            <a:stretch>
              <a:fillRect/>
            </a:stretch>
          </p:blipFill>
          <p:spPr bwMode="auto">
            <a:xfrm>
              <a:off x="2895600" y="3226320"/>
              <a:ext cx="545988" cy="533400"/>
            </a:xfrm>
            <a:prstGeom prst="rect">
              <a:avLst/>
            </a:prstGeom>
            <a:noFill/>
            <a:ln w="9525">
              <a:noFill/>
              <a:miter lim="800000"/>
              <a:headEnd/>
              <a:tailEnd/>
            </a:ln>
          </p:spPr>
        </p:pic>
        <p:pic>
          <p:nvPicPr>
            <p:cNvPr id="78863" name="Picture 25" descr="Picture 1.png"/>
            <p:cNvPicPr>
              <a:picLocks noChangeAspect="1"/>
            </p:cNvPicPr>
            <p:nvPr/>
          </p:nvPicPr>
          <p:blipFill>
            <a:blip r:embed="rId2"/>
            <a:srcRect/>
            <a:stretch>
              <a:fillRect/>
            </a:stretch>
          </p:blipFill>
          <p:spPr bwMode="auto">
            <a:xfrm flipH="1" flipV="1">
              <a:off x="3441588" y="3200400"/>
              <a:ext cx="597012" cy="533400"/>
            </a:xfrm>
            <a:prstGeom prst="rect">
              <a:avLst/>
            </a:prstGeom>
            <a:noFill/>
            <a:ln w="9525">
              <a:noFill/>
              <a:miter lim="800000"/>
              <a:headEnd/>
              <a:tailEnd/>
            </a:ln>
          </p:spPr>
        </p:pic>
      </p:grpSp>
      <p:sp>
        <p:nvSpPr>
          <p:cNvPr id="78860" name="Lightning Bolt 15"/>
          <p:cNvSpPr>
            <a:spLocks noChangeArrowheads="1"/>
          </p:cNvSpPr>
          <p:nvPr/>
        </p:nvSpPr>
        <p:spPr bwMode="auto">
          <a:xfrm>
            <a:off x="4038600" y="3429000"/>
            <a:ext cx="1219200" cy="1143000"/>
          </a:xfrm>
          <a:prstGeom prst="lightningBolt">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23" name="Slide Number Placeholder 22"/>
          <p:cNvSpPr>
            <a:spLocks noGrp="1"/>
          </p:cNvSpPr>
          <p:nvPr>
            <p:ph type="sldNum" sz="quarter" idx="12"/>
          </p:nvPr>
        </p:nvSpPr>
        <p:spPr/>
        <p:txBody>
          <a:bodyPr/>
          <a:lstStyle/>
          <a:p>
            <a:pPr>
              <a:defRPr/>
            </a:pPr>
            <a:fld id="{84777B9B-74FF-524F-B0F0-5016EA599AB3}" type="slidenum">
              <a:rPr lang="de-CH" smtClean="0"/>
              <a:pPr>
                <a:defRPr/>
              </a:pPr>
              <a:t>48</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Bent Arrow 9"/>
          <p:cNvSpPr/>
          <p:nvPr/>
        </p:nvSpPr>
        <p:spPr bwMode="auto">
          <a:xfrm flipV="1">
            <a:off x="4724400" y="6069357"/>
            <a:ext cx="838200" cy="381000"/>
          </a:xfrm>
          <a:prstGeom prst="bentArrow">
            <a:avLst>
              <a:gd name="adj1" fmla="val 38773"/>
              <a:gd name="adj2" fmla="val 25000"/>
              <a:gd name="adj3" fmla="val 25000"/>
              <a:gd name="adj4" fmla="val 46505"/>
            </a:avLst>
          </a:prstGeom>
          <a:solidFill>
            <a:srgbClr val="E1EBF5"/>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p>
        </p:txBody>
      </p:sp>
      <p:sp>
        <p:nvSpPr>
          <p:cNvPr id="79874" name="Title 1"/>
          <p:cNvSpPr>
            <a:spLocks noGrp="1"/>
          </p:cNvSpPr>
          <p:nvPr>
            <p:ph type="title"/>
          </p:nvPr>
        </p:nvSpPr>
        <p:spPr/>
        <p:txBody>
          <a:bodyPr/>
          <a:lstStyle/>
          <a:p>
            <a:r>
              <a:rPr lang="en-US" smtClean="0">
                <a:ea typeface="ＭＳ Ｐゴシック" charset="-128"/>
                <a:cs typeface="ＭＳ Ｐゴシック" charset="-128"/>
              </a:rPr>
              <a:t>Canonical example — logging</a:t>
            </a:r>
          </a:p>
        </p:txBody>
      </p:sp>
      <p:sp>
        <p:nvSpPr>
          <p:cNvPr id="79875" name="Date Placeholder 3"/>
          <p:cNvSpPr>
            <a:spLocks noGrp="1"/>
          </p:cNvSpPr>
          <p:nvPr>
            <p:ph type="dt" sz="quarter" idx="10"/>
          </p:nvPr>
        </p:nvSpPr>
        <p:spPr>
          <a:noFill/>
        </p:spPr>
        <p:txBody>
          <a:bodyPr/>
          <a:lstStyle/>
          <a:p>
            <a:r>
              <a:rPr lang="en-US" smtClean="0"/>
              <a:t>© Oscar Nierstrasz</a:t>
            </a:r>
            <a:endParaRPr lang="de-CH" smtClean="0"/>
          </a:p>
        </p:txBody>
      </p:sp>
      <p:sp>
        <p:nvSpPr>
          <p:cNvPr id="79876"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79878" name="Rectangle 8"/>
          <p:cNvSpPr>
            <a:spLocks noChangeArrowheads="1"/>
          </p:cNvSpPr>
          <p:nvPr/>
        </p:nvSpPr>
        <p:spPr bwMode="auto">
          <a:xfrm>
            <a:off x="152400" y="1676400"/>
            <a:ext cx="6477000" cy="4400550"/>
          </a:xfrm>
          <a:prstGeom prst="rect">
            <a:avLst/>
          </a:prstGeom>
          <a:solidFill>
            <a:schemeClr val="bg1"/>
          </a:solidFill>
          <a:ln w="9525">
            <a:solidFill>
              <a:srgbClr val="05027D"/>
            </a:solidFill>
            <a:miter lim="800000"/>
            <a:headEnd/>
            <a:tailEnd/>
          </a:ln>
        </p:spPr>
        <p:txBody>
          <a:bodyPr>
            <a:prstTxWarp prst="textNoShape">
              <a:avLst/>
            </a:prstTxWarp>
            <a:spAutoFit/>
          </a:bodyPr>
          <a:lstStyle/>
          <a:p>
            <a:pPr defTabSz="90488"/>
            <a:r>
              <a:rPr lang="en-US" sz="1400">
                <a:latin typeface="Courier" charset="0"/>
                <a:ea typeface="Courier" charset="0"/>
                <a:cs typeface="Courier" charset="0"/>
              </a:rPr>
              <a:t>package tjp;</a:t>
            </a:r>
          </a:p>
          <a:p>
            <a:pPr defTabSz="90488"/>
            <a:endParaRPr lang="en-US" sz="1400">
              <a:latin typeface="Courier" charset="0"/>
              <a:ea typeface="Courier" charset="0"/>
              <a:cs typeface="Courier" charset="0"/>
            </a:endParaRPr>
          </a:p>
          <a:p>
            <a:pPr defTabSz="90488"/>
            <a:r>
              <a:rPr lang="en-US" sz="1400">
                <a:latin typeface="Courier" charset="0"/>
                <a:ea typeface="Courier" charset="0"/>
                <a:cs typeface="Courier" charset="0"/>
              </a:rPr>
              <a:t>public class Demo {</a:t>
            </a:r>
          </a:p>
          <a:p>
            <a:pPr defTabSz="90488"/>
            <a:r>
              <a:rPr lang="en-US" sz="1400">
                <a:latin typeface="Courier" charset="0"/>
                <a:ea typeface="Courier" charset="0"/>
                <a:cs typeface="Courier" charset="0"/>
              </a:rPr>
              <a:t>	static Demo d;</a:t>
            </a:r>
          </a:p>
          <a:p>
            <a:pPr defTabSz="90488"/>
            <a:r>
              <a:rPr lang="en-US" sz="1400">
                <a:latin typeface="Courier" charset="0"/>
                <a:ea typeface="Courier" charset="0"/>
                <a:cs typeface="Courier" charset="0"/>
              </a:rPr>
              <a:t>	public static void main(String[] args){</a:t>
            </a:r>
          </a:p>
          <a:p>
            <a:pPr defTabSz="90488"/>
            <a:r>
              <a:rPr lang="en-US" sz="1400">
                <a:latin typeface="Courier" charset="0"/>
                <a:ea typeface="Courier" charset="0"/>
                <a:cs typeface="Courier" charset="0"/>
              </a:rPr>
              <a:t>		new Demo().go();</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void go(){</a:t>
            </a:r>
          </a:p>
          <a:p>
            <a:pPr defTabSz="90488"/>
            <a:r>
              <a:rPr lang="en-US" sz="1400">
                <a:latin typeface="Courier" charset="0"/>
                <a:ea typeface="Courier" charset="0"/>
                <a:cs typeface="Courier" charset="0"/>
              </a:rPr>
              <a:t>		d = new Demo();</a:t>
            </a:r>
          </a:p>
          <a:p>
            <a:pPr defTabSz="90488"/>
            <a:r>
              <a:rPr lang="en-US" sz="1400">
                <a:latin typeface="Courier" charset="0"/>
                <a:ea typeface="Courier" charset="0"/>
                <a:cs typeface="Courier" charset="0"/>
              </a:rPr>
              <a:t>		d.foo(1,d);</a:t>
            </a:r>
          </a:p>
          <a:p>
            <a:pPr defTabSz="90488"/>
            <a:r>
              <a:rPr lang="en-US" sz="1400">
                <a:latin typeface="Courier" charset="0"/>
                <a:ea typeface="Courier" charset="0"/>
                <a:cs typeface="Courier" charset="0"/>
              </a:rPr>
              <a:t>		System.out.println(d.bar(new Integer(3)));</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void foo(int i, Object o){</a:t>
            </a:r>
          </a:p>
          <a:p>
            <a:pPr defTabSz="90488"/>
            <a:r>
              <a:rPr lang="en-US" sz="1400">
                <a:latin typeface="Courier" charset="0"/>
                <a:ea typeface="Courier" charset="0"/>
                <a:cs typeface="Courier" charset="0"/>
              </a:rPr>
              <a:t>		System.out.println("Demo.foo(" + i + ", " + o + ")\n");</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String bar (Integer j){</a:t>
            </a:r>
          </a:p>
          <a:p>
            <a:pPr defTabSz="90488"/>
            <a:r>
              <a:rPr lang="en-US" sz="1400">
                <a:latin typeface="Courier" charset="0"/>
                <a:ea typeface="Courier" charset="0"/>
                <a:cs typeface="Courier" charset="0"/>
              </a:rPr>
              <a:t>		System.out.println("Demo.bar(" + j + ")\n");</a:t>
            </a:r>
          </a:p>
          <a:p>
            <a:pPr defTabSz="90488"/>
            <a:r>
              <a:rPr lang="en-US" sz="1400">
                <a:latin typeface="Courier" charset="0"/>
                <a:ea typeface="Courier" charset="0"/>
                <a:cs typeface="Courier" charset="0"/>
              </a:rPr>
              <a:t>		return "Demo.bar(" + j  + ")";</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a:t>
            </a:r>
          </a:p>
        </p:txBody>
      </p:sp>
      <p:sp>
        <p:nvSpPr>
          <p:cNvPr id="79879" name="TextBox 7"/>
          <p:cNvSpPr txBox="1">
            <a:spLocks noChangeArrowheads="1"/>
          </p:cNvSpPr>
          <p:nvPr/>
        </p:nvSpPr>
        <p:spPr bwMode="auto">
          <a:xfrm>
            <a:off x="152400" y="6248400"/>
            <a:ext cx="3289300" cy="276225"/>
          </a:xfrm>
          <a:prstGeom prst="rect">
            <a:avLst/>
          </a:prstGeom>
          <a:solidFill>
            <a:srgbClr val="F5F399"/>
          </a:solidFill>
          <a:ln w="9525">
            <a:noFill/>
            <a:miter lim="800000"/>
            <a:headEnd/>
            <a:tailEnd/>
          </a:ln>
        </p:spPr>
        <p:txBody>
          <a:bodyPr wrap="none">
            <a:prstTxWarp prst="textNoShape">
              <a:avLst/>
            </a:prstTxWarp>
            <a:spAutoFit/>
          </a:bodyPr>
          <a:lstStyle/>
          <a:p>
            <a:r>
              <a:rPr lang="en-US" sz="1200"/>
              <a:t>http://www.eclipse.org/aspectj/downloads.php</a:t>
            </a:r>
          </a:p>
        </p:txBody>
      </p:sp>
      <p:sp>
        <p:nvSpPr>
          <p:cNvPr id="79880" name="Rectangle 8"/>
          <p:cNvSpPr>
            <a:spLocks noChangeArrowheads="1"/>
          </p:cNvSpPr>
          <p:nvPr/>
        </p:nvSpPr>
        <p:spPr bwMode="auto">
          <a:xfrm>
            <a:off x="5562600" y="5791200"/>
            <a:ext cx="3276600" cy="738188"/>
          </a:xfrm>
          <a:prstGeom prst="rect">
            <a:avLst/>
          </a:prstGeom>
          <a:solidFill>
            <a:srgbClr val="F5F399"/>
          </a:solidFill>
          <a:ln w="9525">
            <a:solidFill>
              <a:srgbClr val="05027D"/>
            </a:solidFill>
            <a:miter lim="800000"/>
            <a:headEnd/>
            <a:tailEnd/>
          </a:ln>
        </p:spPr>
        <p:txBody>
          <a:bodyPr>
            <a:prstTxWarp prst="textNoShape">
              <a:avLst/>
            </a:prstTxWarp>
            <a:spAutoFit/>
          </a:bodyPr>
          <a:lstStyle/>
          <a:p>
            <a:r>
              <a:rPr lang="en-US" sz="1400">
                <a:latin typeface="Courier" charset="0"/>
                <a:ea typeface="Courier" charset="0"/>
                <a:cs typeface="Courier" charset="0"/>
              </a:rPr>
              <a:t>Demo.foo(1, tjp.Demo@939b78e)</a:t>
            </a:r>
          </a:p>
          <a:p>
            <a:r>
              <a:rPr lang="en-US" sz="1400">
                <a:latin typeface="Courier" charset="0"/>
                <a:ea typeface="Courier" charset="0"/>
                <a:cs typeface="Courier" charset="0"/>
              </a:rPr>
              <a:t>Demo.bar(3)</a:t>
            </a:r>
          </a:p>
          <a:p>
            <a:r>
              <a:rPr lang="en-US" sz="1400">
                <a:latin typeface="Courier" charset="0"/>
                <a:ea typeface="Courier" charset="0"/>
                <a:cs typeface="Courier" charset="0"/>
              </a:rPr>
              <a:t>Demo.bar(3)</a:t>
            </a:r>
          </a:p>
        </p:txBody>
      </p:sp>
      <p:sp>
        <p:nvSpPr>
          <p:cNvPr id="11" name="Slide Number Placeholder 10"/>
          <p:cNvSpPr>
            <a:spLocks noGrp="1"/>
          </p:cNvSpPr>
          <p:nvPr>
            <p:ph type="sldNum" sz="quarter" idx="12"/>
          </p:nvPr>
        </p:nvSpPr>
        <p:spPr/>
        <p:txBody>
          <a:bodyPr/>
          <a:lstStyle/>
          <a:p>
            <a:pPr>
              <a:defRPr/>
            </a:pPr>
            <a:fld id="{84777B9B-74FF-524F-B0F0-5016EA599AB3}" type="slidenum">
              <a:rPr lang="de-CH" smtClean="0"/>
              <a:pPr>
                <a:defRPr/>
              </a:pPr>
              <a:t>49</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ea typeface="ＭＳ Ｐゴシック" charset="-128"/>
                <a:cs typeface="ＭＳ Ｐゴシック" charset="-128"/>
              </a:rPr>
              <a:t>What is “program transformation”?</a:t>
            </a:r>
          </a:p>
        </p:txBody>
      </p:sp>
      <p:sp>
        <p:nvSpPr>
          <p:cNvPr id="17411" name="Content Placeholder 2"/>
          <p:cNvSpPr>
            <a:spLocks noGrp="1"/>
          </p:cNvSpPr>
          <p:nvPr>
            <p:ph idx="1"/>
          </p:nvPr>
        </p:nvSpPr>
        <p:spPr/>
        <p:txBody>
          <a:bodyPr/>
          <a:lstStyle/>
          <a:p>
            <a:r>
              <a:rPr lang="en-US" i="1" u="sng" dirty="0" smtClean="0">
                <a:solidFill>
                  <a:srgbClr val="7E0007"/>
                </a:solidFill>
                <a:ea typeface="ＭＳ Ｐゴシック" charset="-128"/>
                <a:cs typeface="ＭＳ Ｐゴシック" charset="-128"/>
              </a:rPr>
              <a:t>Program Transformation</a:t>
            </a:r>
            <a:r>
              <a:rPr lang="en-US" i="1" dirty="0" smtClean="0">
                <a:ea typeface="ＭＳ Ｐゴシック" charset="-128"/>
                <a:cs typeface="ＭＳ Ｐゴシック" charset="-128"/>
              </a:rPr>
              <a:t> </a:t>
            </a:r>
            <a:r>
              <a:rPr lang="en-US" dirty="0" smtClean="0">
                <a:ea typeface="ＭＳ Ｐゴシック" charset="-128"/>
                <a:cs typeface="ＭＳ Ｐゴシック" charset="-128"/>
              </a:rPr>
              <a:t>is the process of transforming one program to another.</a:t>
            </a:r>
          </a:p>
          <a:p>
            <a:endParaRPr lang="en-US" dirty="0" smtClean="0">
              <a:ea typeface="ＭＳ Ｐゴシック" charset="-128"/>
              <a:cs typeface="ＭＳ Ｐゴシック" charset="-128"/>
            </a:endParaRPr>
          </a:p>
          <a:p>
            <a:r>
              <a:rPr lang="en-US" dirty="0" smtClean="0">
                <a:ea typeface="ＭＳ Ｐゴシック" charset="-128"/>
                <a:cs typeface="ＭＳ Ｐゴシック" charset="-128"/>
              </a:rPr>
              <a:t>Near synonyms:</a:t>
            </a:r>
          </a:p>
          <a:p>
            <a:pPr lvl="1"/>
            <a:r>
              <a:rPr lang="en-US" dirty="0" err="1" smtClean="0">
                <a:ea typeface="ＭＳ Ｐゴシック" charset="-128"/>
                <a:cs typeface="ＭＳ Ｐゴシック" charset="-128"/>
              </a:rPr>
              <a:t>Metaprogramming</a:t>
            </a:r>
            <a:endParaRPr lang="en-US" dirty="0" smtClean="0">
              <a:ea typeface="ＭＳ Ｐゴシック" charset="-128"/>
              <a:cs typeface="ＭＳ Ｐゴシック" charset="-128"/>
            </a:endParaRPr>
          </a:p>
          <a:p>
            <a:pPr lvl="1"/>
            <a:r>
              <a:rPr lang="en-US" dirty="0" smtClean="0">
                <a:ea typeface="ＭＳ Ｐゴシック" charset="-128"/>
                <a:cs typeface="ＭＳ Ｐゴシック" charset="-128"/>
              </a:rPr>
              <a:t>Generative programming</a:t>
            </a:r>
          </a:p>
          <a:p>
            <a:pPr lvl="1"/>
            <a:r>
              <a:rPr lang="en-US" dirty="0" smtClean="0">
                <a:ea typeface="ＭＳ Ｐゴシック" charset="-128"/>
                <a:cs typeface="ＭＳ Ｐゴシック" charset="-128"/>
              </a:rPr>
              <a:t>Program synthesis</a:t>
            </a:r>
          </a:p>
          <a:p>
            <a:pPr lvl="1"/>
            <a:r>
              <a:rPr lang="en-US" dirty="0" smtClean="0">
                <a:ea typeface="ＭＳ Ｐゴシック" charset="-128"/>
                <a:cs typeface="ＭＳ Ｐゴシック" charset="-128"/>
              </a:rPr>
              <a:t>Program refinement</a:t>
            </a:r>
          </a:p>
          <a:p>
            <a:pPr lvl="1"/>
            <a:r>
              <a:rPr lang="en-US" dirty="0" smtClean="0">
                <a:ea typeface="ＭＳ Ｐゴシック" charset="-128"/>
                <a:cs typeface="ＭＳ Ｐゴシック" charset="-128"/>
              </a:rPr>
              <a:t>Program calculation</a:t>
            </a:r>
          </a:p>
        </p:txBody>
      </p:sp>
      <p:sp>
        <p:nvSpPr>
          <p:cNvPr id="17412" name="Date Placeholder 3"/>
          <p:cNvSpPr>
            <a:spLocks noGrp="1"/>
          </p:cNvSpPr>
          <p:nvPr>
            <p:ph type="dt" sz="quarter" idx="10"/>
          </p:nvPr>
        </p:nvSpPr>
        <p:spPr>
          <a:noFill/>
        </p:spPr>
        <p:txBody>
          <a:bodyPr/>
          <a:lstStyle/>
          <a:p>
            <a:r>
              <a:rPr lang="en-US" smtClean="0"/>
              <a:t>© Oscar Nierstrasz</a:t>
            </a:r>
            <a:endParaRPr lang="de-CH" smtClean="0"/>
          </a:p>
        </p:txBody>
      </p:sp>
      <p:sp>
        <p:nvSpPr>
          <p:cNvPr id="17413"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7" name="Slide Number Placeholder 6"/>
          <p:cNvSpPr>
            <a:spLocks noGrp="1"/>
          </p:cNvSpPr>
          <p:nvPr>
            <p:ph type="sldNum" sz="quarter" idx="12"/>
          </p:nvPr>
        </p:nvSpPr>
        <p:spPr/>
        <p:txBody>
          <a:bodyPr/>
          <a:lstStyle/>
          <a:p>
            <a:pPr>
              <a:defRPr/>
            </a:pPr>
            <a:fld id="{A887AA62-6832-144B-B2CD-8EEDD22CACA8}" type="slidenum">
              <a:rPr lang="de-CH" smtClean="0"/>
              <a:pPr>
                <a:defRPr/>
              </a:pPr>
              <a:t>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smtClean="0">
                <a:ea typeface="ＭＳ Ｐゴシック" charset="-128"/>
                <a:cs typeface="ＭＳ Ｐゴシック" charset="-128"/>
              </a:rPr>
              <a:t>A logging aspect</a:t>
            </a:r>
          </a:p>
        </p:txBody>
      </p:sp>
      <p:sp>
        <p:nvSpPr>
          <p:cNvPr id="80899" name="Date Placeholder 3"/>
          <p:cNvSpPr>
            <a:spLocks noGrp="1"/>
          </p:cNvSpPr>
          <p:nvPr>
            <p:ph type="dt" sz="quarter" idx="10"/>
          </p:nvPr>
        </p:nvSpPr>
        <p:spPr>
          <a:noFill/>
        </p:spPr>
        <p:txBody>
          <a:bodyPr/>
          <a:lstStyle/>
          <a:p>
            <a:r>
              <a:rPr lang="en-US" smtClean="0"/>
              <a:t>© Oscar Nierstrasz</a:t>
            </a:r>
            <a:endParaRPr lang="de-CH" smtClean="0"/>
          </a:p>
        </p:txBody>
      </p:sp>
      <p:sp>
        <p:nvSpPr>
          <p:cNvPr id="80900"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80902" name="Rectangle 8"/>
          <p:cNvSpPr>
            <a:spLocks noChangeArrowheads="1"/>
          </p:cNvSpPr>
          <p:nvPr/>
        </p:nvSpPr>
        <p:spPr bwMode="auto">
          <a:xfrm>
            <a:off x="838200" y="2819400"/>
            <a:ext cx="7239000" cy="2678113"/>
          </a:xfrm>
          <a:prstGeom prst="rect">
            <a:avLst/>
          </a:prstGeom>
          <a:solidFill>
            <a:schemeClr val="bg1"/>
          </a:solidFill>
          <a:ln w="9525">
            <a:solidFill>
              <a:srgbClr val="05027D"/>
            </a:solidFill>
            <a:miter lim="800000"/>
            <a:headEnd/>
            <a:tailEnd/>
          </a:ln>
        </p:spPr>
        <p:txBody>
          <a:bodyPr>
            <a:prstTxWarp prst="textNoShape">
              <a:avLst/>
            </a:prstTxWarp>
            <a:spAutoFit/>
          </a:bodyPr>
          <a:lstStyle/>
          <a:p>
            <a:pPr defTabSz="90488"/>
            <a:r>
              <a:rPr lang="en-US" sz="1400">
                <a:latin typeface="Courier" charset="0"/>
                <a:ea typeface="Courier" charset="0"/>
                <a:cs typeface="Courier" charset="0"/>
              </a:rPr>
              <a:t>aspect GetInfo {</a:t>
            </a:r>
          </a:p>
          <a:p>
            <a:pPr defTabSz="90488"/>
            <a:endParaRPr lang="en-US" sz="1400">
              <a:latin typeface="Courier" charset="0"/>
              <a:ea typeface="Courier" charset="0"/>
              <a:cs typeface="Courier" charset="0"/>
            </a:endParaRPr>
          </a:p>
          <a:p>
            <a:pPr defTabSz="90488"/>
            <a:r>
              <a:rPr lang="en-US" sz="1400">
                <a:latin typeface="Courier" charset="0"/>
                <a:ea typeface="Courier" charset="0"/>
                <a:cs typeface="Courier" charset="0"/>
              </a:rPr>
              <a:t>	pointcut goCut(): cflow(this(Demo) &amp;&amp; execution(void go()));</a:t>
            </a:r>
          </a:p>
          <a:p>
            <a:pPr defTabSz="90488"/>
            <a:endParaRPr lang="en-US" sz="1400">
              <a:latin typeface="Courier" charset="0"/>
              <a:ea typeface="Courier" charset="0"/>
              <a:cs typeface="Courier" charset="0"/>
            </a:endParaRPr>
          </a:p>
          <a:p>
            <a:pPr defTabSz="90488"/>
            <a:r>
              <a:rPr lang="en-US" sz="1400">
                <a:latin typeface="Courier" charset="0"/>
                <a:ea typeface="Courier" charset="0"/>
                <a:cs typeface="Courier" charset="0"/>
              </a:rPr>
              <a:t>	pointcut demoExecs(): within(Demo) &amp;&amp; execution(* *(..));</a:t>
            </a:r>
          </a:p>
          <a:p>
            <a:pPr defTabSz="90488"/>
            <a:endParaRPr lang="en-US" sz="1400">
              <a:latin typeface="Courier" charset="0"/>
              <a:ea typeface="Courier" charset="0"/>
              <a:cs typeface="Courier" charset="0"/>
            </a:endParaRPr>
          </a:p>
          <a:p>
            <a:pPr defTabSz="90488"/>
            <a:r>
              <a:rPr lang="en-US" sz="1400">
                <a:latin typeface="Courier" charset="0"/>
                <a:ea typeface="Courier" charset="0"/>
                <a:cs typeface="Courier" charset="0"/>
              </a:rPr>
              <a:t>	Object around(): demoExecs() &amp;&amp; !execution(* go()) &amp;&amp; goCut() {</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a:t>
            </a:r>
          </a:p>
          <a:p>
            <a:pPr defTabSz="90488"/>
            <a:endParaRPr lang="en-US" sz="1400">
              <a:latin typeface="Courier" charset="0"/>
              <a:ea typeface="Courier" charset="0"/>
              <a:cs typeface="Courier" charset="0"/>
            </a:endParaRPr>
          </a:p>
          <a:p>
            <a:pPr defTabSz="90488"/>
            <a:r>
              <a:rPr lang="en-US" sz="1400">
                <a:latin typeface="Courier" charset="0"/>
                <a:ea typeface="Courier" charset="0"/>
                <a:cs typeface="Courier" charset="0"/>
              </a:rPr>
              <a:t>...</a:t>
            </a:r>
          </a:p>
          <a:p>
            <a:pPr defTabSz="90488"/>
            <a:r>
              <a:rPr lang="en-US" sz="1400">
                <a:latin typeface="Courier" charset="0"/>
                <a:ea typeface="Courier" charset="0"/>
                <a:cs typeface="Courier" charset="0"/>
              </a:rPr>
              <a:t>}</a:t>
            </a:r>
          </a:p>
        </p:txBody>
      </p:sp>
      <p:sp>
        <p:nvSpPr>
          <p:cNvPr id="80903" name="TextBox 11"/>
          <p:cNvSpPr txBox="1">
            <a:spLocks noChangeArrowheads="1"/>
          </p:cNvSpPr>
          <p:nvPr/>
        </p:nvSpPr>
        <p:spPr bwMode="auto">
          <a:xfrm>
            <a:off x="1143000" y="1676400"/>
            <a:ext cx="5588000" cy="369888"/>
          </a:xfrm>
          <a:prstGeom prst="rect">
            <a:avLst/>
          </a:prstGeom>
          <a:solidFill>
            <a:srgbClr val="F5F399"/>
          </a:solidFill>
          <a:ln w="9525">
            <a:noFill/>
            <a:miter lim="800000"/>
            <a:headEnd/>
            <a:tailEnd/>
          </a:ln>
        </p:spPr>
        <p:txBody>
          <a:bodyPr wrap="none">
            <a:prstTxWarp prst="textNoShape">
              <a:avLst/>
            </a:prstTxWarp>
            <a:spAutoFit/>
          </a:bodyPr>
          <a:lstStyle/>
          <a:p>
            <a:r>
              <a:rPr lang="en-US" sz="1800"/>
              <a:t>Intercept execution within control flow of </a:t>
            </a:r>
            <a:r>
              <a:rPr lang="en-US" sz="1800">
                <a:latin typeface="Courier" charset="0"/>
                <a:ea typeface="Courier" charset="0"/>
                <a:cs typeface="Courier" charset="0"/>
              </a:rPr>
              <a:t>Demo.go()</a:t>
            </a:r>
          </a:p>
        </p:txBody>
      </p:sp>
      <p:cxnSp>
        <p:nvCxnSpPr>
          <p:cNvPr id="80904" name="Straight Connector 13"/>
          <p:cNvCxnSpPr>
            <a:cxnSpLocks noChangeShapeType="1"/>
          </p:cNvCxnSpPr>
          <p:nvPr/>
        </p:nvCxnSpPr>
        <p:spPr bwMode="auto">
          <a:xfrm rot="16200000" flipH="1">
            <a:off x="1600200" y="2438400"/>
            <a:ext cx="1295400" cy="533400"/>
          </a:xfrm>
          <a:prstGeom prst="line">
            <a:avLst/>
          </a:prstGeom>
          <a:noFill/>
          <a:ln w="9525">
            <a:solidFill>
              <a:schemeClr val="accent2"/>
            </a:solidFill>
            <a:round/>
            <a:headEnd/>
            <a:tailEnd/>
          </a:ln>
        </p:spPr>
      </p:cxnSp>
      <p:sp>
        <p:nvSpPr>
          <p:cNvPr id="80905" name="TextBox 14"/>
          <p:cNvSpPr txBox="1">
            <a:spLocks noChangeArrowheads="1"/>
          </p:cNvSpPr>
          <p:nvPr/>
        </p:nvSpPr>
        <p:spPr bwMode="auto">
          <a:xfrm>
            <a:off x="3276600" y="2209800"/>
            <a:ext cx="3508375" cy="369888"/>
          </a:xfrm>
          <a:prstGeom prst="rect">
            <a:avLst/>
          </a:prstGeom>
          <a:solidFill>
            <a:srgbClr val="F5F399"/>
          </a:solidFill>
          <a:ln w="9525">
            <a:noFill/>
            <a:miter lim="800000"/>
            <a:headEnd/>
            <a:tailEnd/>
          </a:ln>
        </p:spPr>
        <p:txBody>
          <a:bodyPr wrap="none">
            <a:prstTxWarp prst="textNoShape">
              <a:avLst/>
            </a:prstTxWarp>
            <a:spAutoFit/>
          </a:bodyPr>
          <a:lstStyle/>
          <a:p>
            <a:r>
              <a:rPr lang="en-US" sz="1800"/>
              <a:t>Identify all methods within </a:t>
            </a:r>
            <a:r>
              <a:rPr lang="en-US" sz="1800">
                <a:latin typeface="Courier" charset="0"/>
                <a:ea typeface="Courier" charset="0"/>
                <a:cs typeface="Courier" charset="0"/>
              </a:rPr>
              <a:t>Demo</a:t>
            </a:r>
          </a:p>
        </p:txBody>
      </p:sp>
      <p:cxnSp>
        <p:nvCxnSpPr>
          <p:cNvPr id="80906" name="Straight Connector 15"/>
          <p:cNvCxnSpPr>
            <a:cxnSpLocks noChangeShapeType="1"/>
          </p:cNvCxnSpPr>
          <p:nvPr/>
        </p:nvCxnSpPr>
        <p:spPr bwMode="auto">
          <a:xfrm rot="5400000">
            <a:off x="2552700" y="2628900"/>
            <a:ext cx="1143000" cy="1066800"/>
          </a:xfrm>
          <a:prstGeom prst="line">
            <a:avLst/>
          </a:prstGeom>
          <a:noFill/>
          <a:ln w="9525">
            <a:solidFill>
              <a:schemeClr val="accent2"/>
            </a:solidFill>
            <a:round/>
            <a:headEnd/>
            <a:tailEnd/>
          </a:ln>
        </p:spPr>
      </p:cxnSp>
      <p:sp>
        <p:nvSpPr>
          <p:cNvPr id="80907" name="TextBox 18"/>
          <p:cNvSpPr txBox="1">
            <a:spLocks noChangeArrowheads="1"/>
          </p:cNvSpPr>
          <p:nvPr/>
        </p:nvSpPr>
        <p:spPr bwMode="auto">
          <a:xfrm>
            <a:off x="2819400" y="5791200"/>
            <a:ext cx="4032250" cy="369888"/>
          </a:xfrm>
          <a:prstGeom prst="rect">
            <a:avLst/>
          </a:prstGeom>
          <a:solidFill>
            <a:srgbClr val="F5F399"/>
          </a:solidFill>
          <a:ln w="9525">
            <a:noFill/>
            <a:miter lim="800000"/>
            <a:headEnd/>
            <a:tailEnd/>
          </a:ln>
        </p:spPr>
        <p:txBody>
          <a:bodyPr wrap="none">
            <a:prstTxWarp prst="textNoShape">
              <a:avLst/>
            </a:prstTxWarp>
            <a:spAutoFit/>
          </a:bodyPr>
          <a:lstStyle/>
          <a:p>
            <a:r>
              <a:rPr lang="en-US" sz="1800"/>
              <a:t>Wrap all methods except </a:t>
            </a:r>
            <a:r>
              <a:rPr lang="en-US" sz="1800">
                <a:latin typeface="Courier" charset="0"/>
                <a:ea typeface="Courier" charset="0"/>
                <a:cs typeface="Courier" charset="0"/>
              </a:rPr>
              <a:t>Demo.go()</a:t>
            </a:r>
          </a:p>
        </p:txBody>
      </p:sp>
      <p:cxnSp>
        <p:nvCxnSpPr>
          <p:cNvPr id="80908" name="Straight Connector 20"/>
          <p:cNvCxnSpPr>
            <a:cxnSpLocks noChangeShapeType="1"/>
          </p:cNvCxnSpPr>
          <p:nvPr/>
        </p:nvCxnSpPr>
        <p:spPr bwMode="auto">
          <a:xfrm rot="16200000" flipH="1">
            <a:off x="2247900" y="4457700"/>
            <a:ext cx="1447800" cy="1219200"/>
          </a:xfrm>
          <a:prstGeom prst="line">
            <a:avLst/>
          </a:prstGeom>
          <a:noFill/>
          <a:ln w="9525">
            <a:solidFill>
              <a:schemeClr val="accent2"/>
            </a:solidFill>
            <a:round/>
            <a:headEnd/>
            <a:tailEnd/>
          </a:ln>
        </p:spPr>
      </p:cxnSp>
      <p:sp>
        <p:nvSpPr>
          <p:cNvPr id="13" name="Slide Number Placeholder 12"/>
          <p:cNvSpPr>
            <a:spLocks noGrp="1"/>
          </p:cNvSpPr>
          <p:nvPr>
            <p:ph type="sldNum" sz="quarter" idx="12"/>
          </p:nvPr>
        </p:nvSpPr>
        <p:spPr/>
        <p:txBody>
          <a:bodyPr/>
          <a:lstStyle/>
          <a:p>
            <a:pPr>
              <a:defRPr/>
            </a:pPr>
            <a:fld id="{84777B9B-74FF-524F-B0F0-5016EA599AB3}" type="slidenum">
              <a:rPr lang="de-CH" smtClean="0"/>
              <a:pPr>
                <a:defRPr/>
              </a:pPr>
              <a:t>50</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Bent Arrow 16"/>
          <p:cNvSpPr/>
          <p:nvPr/>
        </p:nvSpPr>
        <p:spPr bwMode="auto">
          <a:xfrm flipV="1">
            <a:off x="3048000" y="4953000"/>
            <a:ext cx="838200" cy="457200"/>
          </a:xfrm>
          <a:prstGeom prst="bentArrow">
            <a:avLst>
              <a:gd name="adj1" fmla="val 38773"/>
              <a:gd name="adj2" fmla="val 25000"/>
              <a:gd name="adj3" fmla="val 25000"/>
              <a:gd name="adj4" fmla="val 46505"/>
            </a:avLst>
          </a:prstGeom>
          <a:solidFill>
            <a:srgbClr val="E1EBF5"/>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p>
        </p:txBody>
      </p:sp>
      <p:sp>
        <p:nvSpPr>
          <p:cNvPr id="81922" name="Title 1"/>
          <p:cNvSpPr>
            <a:spLocks noGrp="1"/>
          </p:cNvSpPr>
          <p:nvPr>
            <p:ph type="title"/>
          </p:nvPr>
        </p:nvSpPr>
        <p:spPr/>
        <p:txBody>
          <a:bodyPr/>
          <a:lstStyle/>
          <a:p>
            <a:r>
              <a:rPr lang="en-US" smtClean="0">
                <a:ea typeface="ＭＳ Ｐゴシック" charset="-128"/>
                <a:cs typeface="ＭＳ Ｐゴシック" charset="-128"/>
              </a:rPr>
              <a:t>A logging aspect</a:t>
            </a:r>
          </a:p>
        </p:txBody>
      </p:sp>
      <p:sp>
        <p:nvSpPr>
          <p:cNvPr id="81923" name="Date Placeholder 3"/>
          <p:cNvSpPr>
            <a:spLocks noGrp="1"/>
          </p:cNvSpPr>
          <p:nvPr>
            <p:ph type="dt" sz="quarter" idx="10"/>
          </p:nvPr>
        </p:nvSpPr>
        <p:spPr>
          <a:noFill/>
        </p:spPr>
        <p:txBody>
          <a:bodyPr/>
          <a:lstStyle/>
          <a:p>
            <a:r>
              <a:rPr lang="en-US" smtClean="0"/>
              <a:t>© Oscar Nierstrasz</a:t>
            </a:r>
            <a:endParaRPr lang="de-CH" smtClean="0"/>
          </a:p>
        </p:txBody>
      </p:sp>
      <p:sp>
        <p:nvSpPr>
          <p:cNvPr id="81924"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81926" name="Rectangle 8"/>
          <p:cNvSpPr>
            <a:spLocks noChangeArrowheads="1"/>
          </p:cNvSpPr>
          <p:nvPr/>
        </p:nvSpPr>
        <p:spPr bwMode="auto">
          <a:xfrm>
            <a:off x="381000" y="1676400"/>
            <a:ext cx="8305800" cy="3324225"/>
          </a:xfrm>
          <a:prstGeom prst="rect">
            <a:avLst/>
          </a:prstGeom>
          <a:solidFill>
            <a:schemeClr val="bg1"/>
          </a:solidFill>
          <a:ln w="9525">
            <a:solidFill>
              <a:srgbClr val="05027D"/>
            </a:solidFill>
            <a:miter lim="800000"/>
            <a:headEnd/>
            <a:tailEnd/>
          </a:ln>
        </p:spPr>
        <p:txBody>
          <a:bodyPr>
            <a:prstTxWarp prst="textNoShape">
              <a:avLst/>
            </a:prstTxWarp>
            <a:spAutoFit/>
          </a:bodyPr>
          <a:lstStyle/>
          <a:p>
            <a:pPr defTabSz="90488"/>
            <a:r>
              <a:rPr lang="en-US" sz="1400">
                <a:latin typeface="Courier" charset="0"/>
                <a:ea typeface="Courier" charset="0"/>
                <a:cs typeface="Courier" charset="0"/>
              </a:rPr>
              <a:t>aspect GetInfo {</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Object around(): demoExecs() &amp;&amp; !execution(* go()) &amp;&amp; goCut() {</a:t>
            </a:r>
          </a:p>
          <a:p>
            <a:pPr defTabSz="90488"/>
            <a:r>
              <a:rPr lang="en-US" sz="1400">
                <a:latin typeface="Courier" charset="0"/>
                <a:ea typeface="Courier" charset="0"/>
                <a:cs typeface="Courier" charset="0"/>
              </a:rPr>
              <a:t>		println("Intercepted message: " + </a:t>
            </a:r>
          </a:p>
          <a:p>
            <a:pPr defTabSz="90488"/>
            <a:r>
              <a:rPr lang="en-US" sz="1400">
                <a:latin typeface="Courier" charset="0"/>
                <a:ea typeface="Courier" charset="0"/>
                <a:cs typeface="Courier" charset="0"/>
              </a:rPr>
              <a:t>				thisJoinPointStaticPart.getSignature().getName());</a:t>
            </a:r>
          </a:p>
          <a:p>
            <a:pPr defTabSz="90488"/>
            <a:r>
              <a:rPr lang="en-US" sz="1400">
                <a:latin typeface="Courier" charset="0"/>
                <a:ea typeface="Courier" charset="0"/>
                <a:cs typeface="Courier" charset="0"/>
              </a:rPr>
              <a:t>		println("in class: " + </a:t>
            </a:r>
          </a:p>
          <a:p>
            <a:pPr defTabSz="90488"/>
            <a:r>
              <a:rPr lang="en-US" sz="1400">
                <a:latin typeface="Courier" charset="0"/>
                <a:ea typeface="Courier" charset="0"/>
                <a:cs typeface="Courier" charset="0"/>
              </a:rPr>
              <a:t>				thisJoinPointStaticPart.getSignature().getDeclaringType().getName());</a:t>
            </a:r>
          </a:p>
          <a:p>
            <a:pPr defTabSz="90488"/>
            <a:r>
              <a:rPr lang="en-US" sz="1400">
                <a:latin typeface="Courier" charset="0"/>
                <a:ea typeface="Courier" charset="0"/>
                <a:cs typeface="Courier" charset="0"/>
              </a:rPr>
              <a:t>		printParameters(thisJoinPoint);</a:t>
            </a:r>
          </a:p>
          <a:p>
            <a:pPr defTabSz="90488"/>
            <a:r>
              <a:rPr lang="en-US" sz="1400">
                <a:latin typeface="Courier" charset="0"/>
                <a:ea typeface="Courier" charset="0"/>
                <a:cs typeface="Courier" charset="0"/>
              </a:rPr>
              <a:t>		println("Running original method: \n" );</a:t>
            </a:r>
          </a:p>
          <a:p>
            <a:pPr defTabSz="90488"/>
            <a:r>
              <a:rPr lang="en-US" sz="1400">
                <a:latin typeface="Courier" charset="0"/>
                <a:ea typeface="Courier" charset="0"/>
                <a:cs typeface="Courier" charset="0"/>
              </a:rPr>
              <a:t>		Object result = proceed();</a:t>
            </a:r>
          </a:p>
          <a:p>
            <a:pPr defTabSz="90488"/>
            <a:r>
              <a:rPr lang="en-US" sz="1400">
                <a:latin typeface="Courier" charset="0"/>
                <a:ea typeface="Courier" charset="0"/>
                <a:cs typeface="Courier" charset="0"/>
              </a:rPr>
              <a:t>		println("  result: " + result );</a:t>
            </a:r>
          </a:p>
          <a:p>
            <a:pPr defTabSz="90488"/>
            <a:r>
              <a:rPr lang="en-US" sz="1400">
                <a:latin typeface="Courier" charset="0"/>
                <a:ea typeface="Courier" charset="0"/>
                <a:cs typeface="Courier" charset="0"/>
              </a:rPr>
              <a:t>		return result;</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a:t>
            </a:r>
          </a:p>
        </p:txBody>
      </p:sp>
      <p:sp>
        <p:nvSpPr>
          <p:cNvPr id="81927" name="Rectangle 12"/>
          <p:cNvSpPr>
            <a:spLocks noChangeArrowheads="1"/>
          </p:cNvSpPr>
          <p:nvPr/>
        </p:nvSpPr>
        <p:spPr bwMode="auto">
          <a:xfrm>
            <a:off x="3886200" y="2743200"/>
            <a:ext cx="5105400" cy="3970338"/>
          </a:xfrm>
          <a:prstGeom prst="rect">
            <a:avLst/>
          </a:prstGeom>
          <a:solidFill>
            <a:srgbClr val="F5F399"/>
          </a:solidFill>
          <a:ln w="9525">
            <a:solidFill>
              <a:srgbClr val="05027D"/>
            </a:solidFill>
            <a:miter lim="800000"/>
            <a:headEnd/>
            <a:tailEnd/>
          </a:ln>
        </p:spPr>
        <p:txBody>
          <a:bodyPr>
            <a:prstTxWarp prst="textNoShape">
              <a:avLst/>
            </a:prstTxWarp>
            <a:spAutoFit/>
          </a:bodyPr>
          <a:lstStyle/>
          <a:p>
            <a:r>
              <a:rPr lang="en-US" sz="1400">
                <a:latin typeface="Courier" charset="0"/>
                <a:ea typeface="Courier" charset="0"/>
                <a:cs typeface="Courier" charset="0"/>
              </a:rPr>
              <a:t>Intercepted message: foo</a:t>
            </a:r>
          </a:p>
          <a:p>
            <a:r>
              <a:rPr lang="en-US" sz="1400">
                <a:latin typeface="Courier" charset="0"/>
                <a:ea typeface="Courier" charset="0"/>
                <a:cs typeface="Courier" charset="0"/>
              </a:rPr>
              <a:t>in class: tjp.Demo</a:t>
            </a:r>
          </a:p>
          <a:p>
            <a:r>
              <a:rPr lang="en-US" sz="1400">
                <a:latin typeface="Courier" charset="0"/>
                <a:ea typeface="Courier" charset="0"/>
                <a:cs typeface="Courier" charset="0"/>
              </a:rPr>
              <a:t>Arguments: </a:t>
            </a:r>
          </a:p>
          <a:p>
            <a:r>
              <a:rPr lang="en-US" sz="1400">
                <a:latin typeface="Courier" charset="0"/>
                <a:ea typeface="Courier" charset="0"/>
                <a:cs typeface="Courier" charset="0"/>
              </a:rPr>
              <a:t>  0. i : int = 1</a:t>
            </a:r>
          </a:p>
          <a:p>
            <a:r>
              <a:rPr lang="en-US" sz="1400">
                <a:latin typeface="Courier" charset="0"/>
                <a:ea typeface="Courier" charset="0"/>
                <a:cs typeface="Courier" charset="0"/>
              </a:rPr>
              <a:t>  1. o : java.lang.Object = tjp.Demo@c0b76fa</a:t>
            </a:r>
          </a:p>
          <a:p>
            <a:r>
              <a:rPr lang="en-US" sz="1400">
                <a:latin typeface="Courier" charset="0"/>
                <a:ea typeface="Courier" charset="0"/>
                <a:cs typeface="Courier" charset="0"/>
              </a:rPr>
              <a:t>Running original method: </a:t>
            </a:r>
          </a:p>
          <a:p>
            <a:endParaRPr lang="en-US" sz="1400">
              <a:latin typeface="Courier" charset="0"/>
              <a:ea typeface="Courier" charset="0"/>
              <a:cs typeface="Courier" charset="0"/>
            </a:endParaRPr>
          </a:p>
          <a:p>
            <a:r>
              <a:rPr lang="en-US" sz="1400">
                <a:latin typeface="Courier" charset="0"/>
                <a:ea typeface="Courier" charset="0"/>
                <a:cs typeface="Courier" charset="0"/>
              </a:rPr>
              <a:t>Demo.foo(1, tjp.Demo@c0b76fa)</a:t>
            </a:r>
          </a:p>
          <a:p>
            <a:r>
              <a:rPr lang="en-US" sz="1400">
                <a:latin typeface="Courier" charset="0"/>
                <a:ea typeface="Courier" charset="0"/>
                <a:cs typeface="Courier" charset="0"/>
              </a:rPr>
              <a:t>  result: null</a:t>
            </a:r>
          </a:p>
          <a:p>
            <a:r>
              <a:rPr lang="en-US" sz="1400">
                <a:latin typeface="Courier" charset="0"/>
                <a:ea typeface="Courier" charset="0"/>
                <a:cs typeface="Courier" charset="0"/>
              </a:rPr>
              <a:t>Intercepted message: bar</a:t>
            </a:r>
          </a:p>
          <a:p>
            <a:r>
              <a:rPr lang="en-US" sz="1400">
                <a:latin typeface="Courier" charset="0"/>
                <a:ea typeface="Courier" charset="0"/>
                <a:cs typeface="Courier" charset="0"/>
              </a:rPr>
              <a:t>in class: tjp.Demo</a:t>
            </a:r>
          </a:p>
          <a:p>
            <a:r>
              <a:rPr lang="en-US" sz="1400">
                <a:latin typeface="Courier" charset="0"/>
                <a:ea typeface="Courier" charset="0"/>
                <a:cs typeface="Courier" charset="0"/>
              </a:rPr>
              <a:t>Arguments: </a:t>
            </a:r>
          </a:p>
          <a:p>
            <a:r>
              <a:rPr lang="en-US" sz="1400">
                <a:latin typeface="Courier" charset="0"/>
                <a:ea typeface="Courier" charset="0"/>
                <a:cs typeface="Courier" charset="0"/>
              </a:rPr>
              <a:t>  0. j : java.lang.Integer = 3</a:t>
            </a:r>
          </a:p>
          <a:p>
            <a:r>
              <a:rPr lang="en-US" sz="1400">
                <a:latin typeface="Courier" charset="0"/>
                <a:ea typeface="Courier" charset="0"/>
                <a:cs typeface="Courier" charset="0"/>
              </a:rPr>
              <a:t>Running original method: </a:t>
            </a:r>
          </a:p>
          <a:p>
            <a:endParaRPr lang="en-US" sz="1400">
              <a:latin typeface="Courier" charset="0"/>
              <a:ea typeface="Courier" charset="0"/>
              <a:cs typeface="Courier" charset="0"/>
            </a:endParaRPr>
          </a:p>
          <a:p>
            <a:r>
              <a:rPr lang="en-US" sz="1400">
                <a:latin typeface="Courier" charset="0"/>
                <a:ea typeface="Courier" charset="0"/>
                <a:cs typeface="Courier" charset="0"/>
              </a:rPr>
              <a:t>Demo.bar(3)</a:t>
            </a:r>
          </a:p>
          <a:p>
            <a:r>
              <a:rPr lang="en-US" sz="1400">
                <a:latin typeface="Courier" charset="0"/>
                <a:ea typeface="Courier" charset="0"/>
                <a:cs typeface="Courier" charset="0"/>
              </a:rPr>
              <a:t>  result: Demo.bar(3)</a:t>
            </a:r>
          </a:p>
          <a:p>
            <a:r>
              <a:rPr lang="en-US" sz="1400">
                <a:latin typeface="Courier" charset="0"/>
                <a:ea typeface="Courier" charset="0"/>
                <a:cs typeface="Courier" charset="0"/>
              </a:rPr>
              <a:t>Demo.bar(3)</a:t>
            </a:r>
          </a:p>
        </p:txBody>
      </p:sp>
      <p:sp>
        <p:nvSpPr>
          <p:cNvPr id="9" name="Slide Number Placeholder 8"/>
          <p:cNvSpPr>
            <a:spLocks noGrp="1"/>
          </p:cNvSpPr>
          <p:nvPr>
            <p:ph type="sldNum" sz="quarter" idx="12"/>
          </p:nvPr>
        </p:nvSpPr>
        <p:spPr/>
        <p:txBody>
          <a:bodyPr/>
          <a:lstStyle/>
          <a:p>
            <a:pPr>
              <a:defRPr/>
            </a:pPr>
            <a:fld id="{84777B9B-74FF-524F-B0F0-5016EA599AB3}" type="slidenum">
              <a:rPr lang="de-CH" smtClean="0"/>
              <a:pPr>
                <a:defRPr/>
              </a:pPr>
              <a:t>51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8"/>
          <p:cNvSpPr>
            <a:spLocks noGrp="1"/>
          </p:cNvSpPr>
          <p:nvPr>
            <p:ph type="title"/>
          </p:nvPr>
        </p:nvSpPr>
        <p:spPr/>
        <p:txBody>
          <a:bodyPr/>
          <a:lstStyle/>
          <a:p>
            <a:r>
              <a:rPr lang="en-US" smtClean="0">
                <a:ea typeface="ＭＳ Ｐゴシック" charset="-128"/>
                <a:cs typeface="ＭＳ Ｐゴシック" charset="-128"/>
              </a:rPr>
              <a:t>Making classes visitable with aspects</a:t>
            </a:r>
          </a:p>
        </p:txBody>
      </p:sp>
      <p:sp>
        <p:nvSpPr>
          <p:cNvPr id="82947" name="Date Placeholder 3"/>
          <p:cNvSpPr>
            <a:spLocks noGrp="1"/>
          </p:cNvSpPr>
          <p:nvPr>
            <p:ph type="dt" sz="quarter" idx="10"/>
          </p:nvPr>
        </p:nvSpPr>
        <p:spPr>
          <a:noFill/>
        </p:spPr>
        <p:txBody>
          <a:bodyPr/>
          <a:lstStyle/>
          <a:p>
            <a:r>
              <a:rPr lang="en-US" smtClean="0"/>
              <a:t>© Oscar Nierstrasz</a:t>
            </a:r>
            <a:endParaRPr lang="de-CH" smtClean="0"/>
          </a:p>
        </p:txBody>
      </p:sp>
      <p:sp>
        <p:nvSpPr>
          <p:cNvPr id="82948"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82950" name="Rectangle 8"/>
          <p:cNvSpPr>
            <a:spLocks noChangeArrowheads="1"/>
          </p:cNvSpPr>
          <p:nvPr/>
        </p:nvSpPr>
        <p:spPr bwMode="auto">
          <a:xfrm>
            <a:off x="152400" y="1644650"/>
            <a:ext cx="4724400" cy="4832350"/>
          </a:xfrm>
          <a:prstGeom prst="rect">
            <a:avLst/>
          </a:prstGeom>
          <a:solidFill>
            <a:schemeClr val="bg1"/>
          </a:solidFill>
          <a:ln w="9525">
            <a:solidFill>
              <a:srgbClr val="05027D"/>
            </a:solidFill>
            <a:miter lim="800000"/>
            <a:headEnd/>
            <a:tailEnd/>
          </a:ln>
        </p:spPr>
        <p:txBody>
          <a:bodyPr>
            <a:prstTxWarp prst="textNoShape">
              <a:avLst/>
            </a:prstTxWarp>
            <a:spAutoFit/>
          </a:bodyPr>
          <a:lstStyle/>
          <a:p>
            <a:pPr defTabSz="90488"/>
            <a:r>
              <a:rPr lang="en-US" sz="1400">
                <a:latin typeface="Courier" charset="0"/>
                <a:ea typeface="Courier" charset="0"/>
                <a:cs typeface="Courier" charset="0"/>
              </a:rPr>
              <a:t>public class SumVisitor implements Visitor {</a:t>
            </a:r>
          </a:p>
          <a:p>
            <a:pPr defTabSz="90488"/>
            <a:r>
              <a:rPr lang="en-US" sz="1400">
                <a:latin typeface="Courier" charset="0"/>
                <a:ea typeface="Courier" charset="0"/>
                <a:cs typeface="Courier" charset="0"/>
              </a:rPr>
              <a:t>	int sum = 0;</a:t>
            </a:r>
          </a:p>
          <a:p>
            <a:pPr defTabSz="90488"/>
            <a:r>
              <a:rPr lang="en-US" sz="1400" b="1">
                <a:latin typeface="Courier" charset="0"/>
                <a:ea typeface="Courier" charset="0"/>
                <a:cs typeface="Courier" charset="0"/>
              </a:rPr>
              <a:t>	public void visit(Nil l) { }</a:t>
            </a:r>
          </a:p>
          <a:p>
            <a:pPr defTabSz="90488"/>
            <a:endParaRPr lang="en-US" sz="1400" b="1">
              <a:latin typeface="Courier" charset="0"/>
              <a:ea typeface="Courier" charset="0"/>
              <a:cs typeface="Courier" charset="0"/>
            </a:endParaRPr>
          </a:p>
          <a:p>
            <a:pPr defTabSz="90488"/>
            <a:r>
              <a:rPr lang="en-US" sz="1400" b="1">
                <a:latin typeface="Courier" charset="0"/>
                <a:ea typeface="Courier" charset="0"/>
                <a:cs typeface="Courier" charset="0"/>
              </a:rPr>
              <a:t>	public void visit(Cons l) {</a:t>
            </a:r>
          </a:p>
          <a:p>
            <a:pPr defTabSz="90488"/>
            <a:r>
              <a:rPr lang="en-US" sz="1400" b="1">
                <a:latin typeface="Courier" charset="0"/>
                <a:ea typeface="Courier" charset="0"/>
                <a:cs typeface="Courier" charset="0"/>
              </a:rPr>
              <a:t>		sum = sum + l.head;</a:t>
            </a:r>
          </a:p>
          <a:p>
            <a:pPr defTabSz="90488"/>
            <a:r>
              <a:rPr lang="en-US" sz="1400" b="1">
                <a:latin typeface="Courier" charset="0"/>
                <a:ea typeface="Courier" charset="0"/>
                <a:cs typeface="Courier" charset="0"/>
              </a:rPr>
              <a:t>		l.tail.accept(this);</a:t>
            </a:r>
          </a:p>
          <a:p>
            <a:pPr defTabSz="90488"/>
            <a:r>
              <a:rPr lang="en-US" sz="1400" b="1">
                <a:latin typeface="Courier" charset="0"/>
                <a:ea typeface="Courier" charset="0"/>
                <a:cs typeface="Courier" charset="0"/>
              </a:rPr>
              <a:t>	}</a:t>
            </a:r>
          </a:p>
          <a:p>
            <a:pPr defTabSz="90488"/>
            <a:endParaRPr lang="en-US" sz="1400">
              <a:latin typeface="Courier" charset="0"/>
              <a:ea typeface="Courier" charset="0"/>
              <a:cs typeface="Courier" charset="0"/>
            </a:endParaRPr>
          </a:p>
          <a:p>
            <a:pPr defTabSz="90488"/>
            <a:r>
              <a:rPr lang="en-US" sz="1400">
                <a:latin typeface="Courier" charset="0"/>
                <a:ea typeface="Courier" charset="0"/>
                <a:cs typeface="Courier" charset="0"/>
              </a:rPr>
              <a:t>	public static void main(String[] args) {</a:t>
            </a:r>
          </a:p>
          <a:p>
            <a:pPr defTabSz="90488"/>
            <a:r>
              <a:rPr lang="en-US" sz="1400">
                <a:latin typeface="Courier" charset="0"/>
                <a:ea typeface="Courier" charset="0"/>
                <a:cs typeface="Courier" charset="0"/>
              </a:rPr>
              <a:t>		List l = new Cons(5, new Cons(4,</a:t>
            </a:r>
          </a:p>
          <a:p>
            <a:pPr defTabSz="90488"/>
            <a:r>
              <a:rPr lang="en-US" sz="1400">
                <a:latin typeface="Courier" charset="0"/>
                <a:ea typeface="Courier" charset="0"/>
                <a:cs typeface="Courier" charset="0"/>
              </a:rPr>
              <a:t>								new Cons(3, new Nil())));</a:t>
            </a:r>
          </a:p>
          <a:p>
            <a:pPr defTabSz="90488"/>
            <a:r>
              <a:rPr lang="en-US" sz="1400">
                <a:latin typeface="Courier" charset="0"/>
                <a:ea typeface="Courier" charset="0"/>
                <a:cs typeface="Courier" charset="0"/>
              </a:rPr>
              <a:t>		SumVisitor sv = new SumVisitor();</a:t>
            </a:r>
          </a:p>
          <a:p>
            <a:pPr defTabSz="90488"/>
            <a:r>
              <a:rPr lang="en-US" sz="1400">
                <a:latin typeface="Courier" charset="0"/>
                <a:ea typeface="Courier" charset="0"/>
                <a:cs typeface="Courier" charset="0"/>
              </a:rPr>
              <a:t>		</a:t>
            </a:r>
            <a:r>
              <a:rPr lang="en-US" sz="1400" b="1">
                <a:latin typeface="Courier" charset="0"/>
                <a:ea typeface="Courier" charset="0"/>
                <a:cs typeface="Courier" charset="0"/>
              </a:rPr>
              <a:t>l.accept(sv);</a:t>
            </a:r>
          </a:p>
          <a:p>
            <a:pPr defTabSz="90488"/>
            <a:r>
              <a:rPr lang="en-US" sz="1400">
                <a:latin typeface="Courier" charset="0"/>
                <a:ea typeface="Courier" charset="0"/>
                <a:cs typeface="Courier" charset="0"/>
              </a:rPr>
              <a:t>		System.out.println("Sum = " + sv.sum);</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a:t>
            </a:r>
          </a:p>
          <a:p>
            <a:pPr defTabSz="90488"/>
            <a:r>
              <a:rPr lang="en-US" sz="1400">
                <a:latin typeface="Courier" charset="0"/>
                <a:ea typeface="Courier" charset="0"/>
                <a:cs typeface="Courier" charset="0"/>
              </a:rPr>
              <a:t>public interface Visitor {</a:t>
            </a:r>
          </a:p>
          <a:p>
            <a:pPr defTabSz="90488"/>
            <a:r>
              <a:rPr lang="en-US" sz="1400" b="1">
                <a:latin typeface="Courier" charset="0"/>
                <a:ea typeface="Courier" charset="0"/>
                <a:cs typeface="Courier" charset="0"/>
              </a:rPr>
              <a:t>	void visit(Nil l);</a:t>
            </a:r>
          </a:p>
          <a:p>
            <a:pPr defTabSz="90488"/>
            <a:r>
              <a:rPr lang="en-US" sz="1400" b="1">
                <a:latin typeface="Courier" charset="0"/>
                <a:ea typeface="Courier" charset="0"/>
                <a:cs typeface="Courier" charset="0"/>
              </a:rPr>
              <a:t>	void visit(Cons l);</a:t>
            </a:r>
          </a:p>
          <a:p>
            <a:pPr defTabSz="90488"/>
            <a:r>
              <a:rPr lang="en-US" sz="1400">
                <a:latin typeface="Courier" charset="0"/>
                <a:ea typeface="Courier" charset="0"/>
                <a:cs typeface="Courier" charset="0"/>
              </a:rPr>
              <a:t>}</a:t>
            </a:r>
          </a:p>
        </p:txBody>
      </p:sp>
      <p:sp>
        <p:nvSpPr>
          <p:cNvPr id="82951" name="Rectangle 7"/>
          <p:cNvSpPr>
            <a:spLocks noChangeArrowheads="1"/>
          </p:cNvSpPr>
          <p:nvPr/>
        </p:nvSpPr>
        <p:spPr bwMode="auto">
          <a:xfrm>
            <a:off x="4953000" y="2819400"/>
            <a:ext cx="4038600" cy="2246313"/>
          </a:xfrm>
          <a:prstGeom prst="rect">
            <a:avLst/>
          </a:prstGeom>
          <a:noFill/>
          <a:ln w="9525">
            <a:solidFill>
              <a:schemeClr val="tx1"/>
            </a:solidFill>
            <a:miter lim="800000"/>
            <a:headEnd/>
            <a:tailEnd/>
          </a:ln>
        </p:spPr>
        <p:txBody>
          <a:bodyPr>
            <a:prstTxWarp prst="textNoShape">
              <a:avLst/>
            </a:prstTxWarp>
            <a:spAutoFit/>
          </a:bodyPr>
          <a:lstStyle/>
          <a:p>
            <a:pPr defTabSz="90488"/>
            <a:r>
              <a:rPr lang="en-US" sz="1400">
                <a:latin typeface="Courier" charset="0"/>
                <a:ea typeface="Courier" charset="0"/>
                <a:cs typeface="Courier" charset="0"/>
              </a:rPr>
              <a:t>public interface List {}</a:t>
            </a:r>
          </a:p>
          <a:p>
            <a:pPr defTabSz="90488"/>
            <a:r>
              <a:rPr lang="en-US" sz="1400">
                <a:latin typeface="Courier" charset="0"/>
                <a:ea typeface="Courier" charset="0"/>
                <a:cs typeface="Courier" charset="0"/>
              </a:rPr>
              <a:t>public class Nil implements List {}</a:t>
            </a:r>
          </a:p>
          <a:p>
            <a:pPr defTabSz="90488"/>
            <a:r>
              <a:rPr lang="en-US" sz="1400">
                <a:latin typeface="Courier" charset="0"/>
                <a:ea typeface="Courier" charset="0"/>
                <a:cs typeface="Courier" charset="0"/>
              </a:rPr>
              <a:t>public class Cons implements List {</a:t>
            </a:r>
          </a:p>
          <a:p>
            <a:pPr defTabSz="90488"/>
            <a:r>
              <a:rPr lang="en-US" sz="1400">
                <a:latin typeface="Courier" charset="0"/>
                <a:ea typeface="Courier" charset="0"/>
                <a:cs typeface="Courier" charset="0"/>
              </a:rPr>
              <a:t>	int head;</a:t>
            </a:r>
          </a:p>
          <a:p>
            <a:pPr defTabSz="90488"/>
            <a:r>
              <a:rPr lang="en-US" sz="1400">
                <a:latin typeface="Courier" charset="0"/>
                <a:ea typeface="Courier" charset="0"/>
                <a:cs typeface="Courier" charset="0"/>
              </a:rPr>
              <a:t>	List tail;</a:t>
            </a:r>
          </a:p>
          <a:p>
            <a:pPr defTabSz="90488"/>
            <a:r>
              <a:rPr lang="en-US" sz="1400">
                <a:latin typeface="Courier" charset="0"/>
                <a:ea typeface="Courier" charset="0"/>
                <a:cs typeface="Courier" charset="0"/>
              </a:rPr>
              <a:t>	Cons(int head, List tail) {</a:t>
            </a:r>
          </a:p>
          <a:p>
            <a:pPr defTabSz="90488"/>
            <a:r>
              <a:rPr lang="en-US" sz="1400">
                <a:latin typeface="Courier" charset="0"/>
                <a:ea typeface="Courier" charset="0"/>
                <a:cs typeface="Courier" charset="0"/>
              </a:rPr>
              <a:t>		this.head = head;</a:t>
            </a:r>
          </a:p>
          <a:p>
            <a:pPr defTabSz="90488"/>
            <a:r>
              <a:rPr lang="en-US" sz="1400">
                <a:latin typeface="Courier" charset="0"/>
                <a:ea typeface="Courier" charset="0"/>
                <a:cs typeface="Courier" charset="0"/>
              </a:rPr>
              <a:t>		this.tail = tail;</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a:t>
            </a:r>
          </a:p>
        </p:txBody>
      </p:sp>
      <p:sp>
        <p:nvSpPr>
          <p:cNvPr id="82952" name="Rectangle 9"/>
          <p:cNvSpPr>
            <a:spLocks noChangeArrowheads="1"/>
          </p:cNvSpPr>
          <p:nvPr/>
        </p:nvSpPr>
        <p:spPr bwMode="auto">
          <a:xfrm>
            <a:off x="3733800" y="2057400"/>
            <a:ext cx="2438400" cy="369888"/>
          </a:xfrm>
          <a:prstGeom prst="rect">
            <a:avLst/>
          </a:prstGeom>
          <a:solidFill>
            <a:schemeClr val="accent1"/>
          </a:solidFill>
          <a:ln w="9525">
            <a:noFill/>
            <a:miter lim="800000"/>
            <a:headEnd/>
            <a:tailEnd/>
          </a:ln>
        </p:spPr>
        <p:txBody>
          <a:bodyPr>
            <a:prstTxWarp prst="textNoShape">
              <a:avLst/>
            </a:prstTxWarp>
            <a:spAutoFit/>
          </a:bodyPr>
          <a:lstStyle/>
          <a:p>
            <a:r>
              <a:rPr lang="en-US" sz="1800" i="1"/>
              <a:t>We want to write this</a:t>
            </a:r>
            <a:endParaRPr lang="en-US" sz="1800"/>
          </a:p>
        </p:txBody>
      </p:sp>
      <p:sp>
        <p:nvSpPr>
          <p:cNvPr id="82953" name="Rectangle 9"/>
          <p:cNvSpPr>
            <a:spLocks noChangeArrowheads="1"/>
          </p:cNvSpPr>
          <p:nvPr/>
        </p:nvSpPr>
        <p:spPr bwMode="auto">
          <a:xfrm>
            <a:off x="5638800" y="4876800"/>
            <a:ext cx="3124200" cy="369888"/>
          </a:xfrm>
          <a:prstGeom prst="rect">
            <a:avLst/>
          </a:prstGeom>
          <a:solidFill>
            <a:schemeClr val="accent1"/>
          </a:solidFill>
          <a:ln w="9525">
            <a:noFill/>
            <a:miter lim="800000"/>
            <a:headEnd/>
            <a:tailEnd/>
          </a:ln>
        </p:spPr>
        <p:txBody>
          <a:bodyPr>
            <a:prstTxWarp prst="textNoShape">
              <a:avLst/>
            </a:prstTxWarp>
            <a:spAutoFit/>
          </a:bodyPr>
          <a:lstStyle/>
          <a:p>
            <a:r>
              <a:rPr lang="en-US" sz="1800" i="1"/>
              <a:t>But we are stuck with this …</a:t>
            </a:r>
            <a:endParaRPr lang="en-US" sz="1800"/>
          </a:p>
        </p:txBody>
      </p:sp>
      <p:sp>
        <p:nvSpPr>
          <p:cNvPr id="10" name="Slide Number Placeholder 9"/>
          <p:cNvSpPr>
            <a:spLocks noGrp="1"/>
          </p:cNvSpPr>
          <p:nvPr>
            <p:ph type="sldNum" sz="quarter" idx="12"/>
          </p:nvPr>
        </p:nvSpPr>
        <p:spPr/>
        <p:txBody>
          <a:bodyPr/>
          <a:lstStyle/>
          <a:p>
            <a:pPr>
              <a:defRPr/>
            </a:pPr>
            <a:fld id="{84777B9B-74FF-524F-B0F0-5016EA599AB3}" type="slidenum">
              <a:rPr lang="de-CH" smtClean="0"/>
              <a:pPr>
                <a:defRPr/>
              </a:pPr>
              <a:t>52</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mtClean="0">
                <a:ea typeface="ＭＳ Ｐゴシック" charset="-128"/>
                <a:cs typeface="ＭＳ Ｐゴシック" charset="-128"/>
              </a:rPr>
              <a:t>AspectJ</a:t>
            </a:r>
          </a:p>
        </p:txBody>
      </p:sp>
      <p:sp>
        <p:nvSpPr>
          <p:cNvPr id="83971" name="Date Placeholder 2"/>
          <p:cNvSpPr>
            <a:spLocks noGrp="1"/>
          </p:cNvSpPr>
          <p:nvPr>
            <p:ph type="dt" sz="quarter" idx="10"/>
          </p:nvPr>
        </p:nvSpPr>
        <p:spPr>
          <a:noFill/>
        </p:spPr>
        <p:txBody>
          <a:bodyPr/>
          <a:lstStyle/>
          <a:p>
            <a:r>
              <a:rPr lang="en-US" smtClean="0"/>
              <a:t>© Oscar Nierstrasz</a:t>
            </a:r>
            <a:endParaRPr lang="de-CH" smtClean="0"/>
          </a:p>
        </p:txBody>
      </p:sp>
      <p:sp>
        <p:nvSpPr>
          <p:cNvPr id="83972" name="Footer Placeholder 3"/>
          <p:cNvSpPr>
            <a:spLocks noGrp="1"/>
          </p:cNvSpPr>
          <p:nvPr>
            <p:ph type="ftr" sz="quarter" idx="11"/>
          </p:nvPr>
        </p:nvSpPr>
        <p:spPr>
          <a:noFill/>
        </p:spPr>
        <p:txBody>
          <a:bodyPr/>
          <a:lstStyle/>
          <a:p>
            <a:r>
              <a:rPr lang="en-US" smtClean="0"/>
              <a:t>Program Transformation</a:t>
            </a:r>
            <a:endParaRPr lang="de-CH" smtClean="0"/>
          </a:p>
        </p:txBody>
      </p:sp>
      <p:pic>
        <p:nvPicPr>
          <p:cNvPr id="83974" name="Picture 7" descr="Picture 2.png"/>
          <p:cNvPicPr>
            <a:picLocks noChangeAspect="1"/>
          </p:cNvPicPr>
          <p:nvPr/>
        </p:nvPicPr>
        <p:blipFill>
          <a:blip r:embed="rId2"/>
          <a:srcRect/>
          <a:stretch>
            <a:fillRect/>
          </a:stretch>
        </p:blipFill>
        <p:spPr bwMode="auto">
          <a:xfrm>
            <a:off x="285750" y="1524000"/>
            <a:ext cx="8629650" cy="53340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4777B9B-74FF-524F-B0F0-5016EA599AB3}" type="slidenum">
              <a:rPr lang="de-CH" smtClean="0"/>
              <a:pPr>
                <a:defRPr/>
              </a:pPr>
              <a:t>53</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4" name="Title 8"/>
          <p:cNvSpPr>
            <a:spLocks noGrp="1"/>
          </p:cNvSpPr>
          <p:nvPr>
            <p:ph type="title"/>
          </p:nvPr>
        </p:nvSpPr>
        <p:spPr/>
        <p:txBody>
          <a:bodyPr/>
          <a:lstStyle/>
          <a:p>
            <a:r>
              <a:rPr lang="en-US" smtClean="0">
                <a:ea typeface="ＭＳ Ｐゴシック" charset="-128"/>
                <a:cs typeface="ＭＳ Ｐゴシック" charset="-128"/>
              </a:rPr>
              <a:t>With aspects, who needs visitors?</a:t>
            </a:r>
          </a:p>
        </p:txBody>
      </p:sp>
      <p:sp>
        <p:nvSpPr>
          <p:cNvPr id="84995" name="Date Placeholder 3"/>
          <p:cNvSpPr>
            <a:spLocks noGrp="1"/>
          </p:cNvSpPr>
          <p:nvPr>
            <p:ph type="dt" sz="quarter" idx="10"/>
          </p:nvPr>
        </p:nvSpPr>
        <p:spPr>
          <a:noFill/>
        </p:spPr>
        <p:txBody>
          <a:bodyPr/>
          <a:lstStyle/>
          <a:p>
            <a:r>
              <a:rPr lang="en-US" smtClean="0"/>
              <a:t>© Oscar Nierstrasz</a:t>
            </a:r>
            <a:endParaRPr lang="de-CH" smtClean="0"/>
          </a:p>
        </p:txBody>
      </p:sp>
      <p:sp>
        <p:nvSpPr>
          <p:cNvPr id="84996"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84998" name="Rectangle 9"/>
          <p:cNvSpPr>
            <a:spLocks noChangeArrowheads="1"/>
          </p:cNvSpPr>
          <p:nvPr/>
        </p:nvSpPr>
        <p:spPr bwMode="auto">
          <a:xfrm>
            <a:off x="1752600" y="4267200"/>
            <a:ext cx="2286000" cy="646113"/>
          </a:xfrm>
          <a:prstGeom prst="rect">
            <a:avLst/>
          </a:prstGeom>
          <a:solidFill>
            <a:schemeClr val="accent1"/>
          </a:solidFill>
          <a:ln w="9525">
            <a:noFill/>
            <a:miter lim="800000"/>
            <a:headEnd/>
            <a:tailEnd/>
          </a:ln>
        </p:spPr>
        <p:txBody>
          <a:bodyPr>
            <a:prstTxWarp prst="textNoShape">
              <a:avLst/>
            </a:prstTxWarp>
            <a:spAutoFit/>
          </a:bodyPr>
          <a:lstStyle/>
          <a:p>
            <a:r>
              <a:rPr lang="en-US" sz="1800" i="1"/>
              <a:t>The missing method is just an aspect</a:t>
            </a:r>
            <a:endParaRPr lang="en-US" sz="1800"/>
          </a:p>
        </p:txBody>
      </p:sp>
      <p:sp>
        <p:nvSpPr>
          <p:cNvPr id="84999" name="Rectangle 7"/>
          <p:cNvSpPr>
            <a:spLocks noChangeArrowheads="1"/>
          </p:cNvSpPr>
          <p:nvPr/>
        </p:nvSpPr>
        <p:spPr bwMode="auto">
          <a:xfrm>
            <a:off x="533400" y="1828800"/>
            <a:ext cx="6934200" cy="1384300"/>
          </a:xfrm>
          <a:prstGeom prst="rect">
            <a:avLst/>
          </a:prstGeom>
          <a:solidFill>
            <a:schemeClr val="bg1"/>
          </a:solidFill>
          <a:ln w="9525">
            <a:solidFill>
              <a:srgbClr val="05027D"/>
            </a:solidFill>
            <a:miter lim="800000"/>
            <a:headEnd/>
            <a:tailEnd/>
          </a:ln>
        </p:spPr>
        <p:txBody>
          <a:bodyPr>
            <a:prstTxWarp prst="textNoShape">
              <a:avLst/>
            </a:prstTxWarp>
            <a:spAutoFit/>
          </a:bodyPr>
          <a:lstStyle/>
          <a:p>
            <a:pPr defTabSz="90488"/>
            <a:r>
              <a:rPr lang="en-US" sz="1400">
                <a:latin typeface="Courier" charset="0"/>
                <a:ea typeface="Courier" charset="0"/>
                <a:cs typeface="Courier" charset="0"/>
              </a:rPr>
              <a:t>public class SumList {</a:t>
            </a:r>
          </a:p>
          <a:p>
            <a:pPr defTabSz="90488"/>
            <a:r>
              <a:rPr lang="en-US" sz="1400">
                <a:latin typeface="Courier" charset="0"/>
                <a:ea typeface="Courier" charset="0"/>
                <a:cs typeface="Courier" charset="0"/>
              </a:rPr>
              <a:t>	public static void main(String[] args) {</a:t>
            </a:r>
          </a:p>
          <a:p>
            <a:pPr defTabSz="90488"/>
            <a:r>
              <a:rPr lang="en-US" sz="1400">
                <a:latin typeface="Courier" charset="0"/>
                <a:ea typeface="Courier" charset="0"/>
                <a:cs typeface="Courier" charset="0"/>
              </a:rPr>
              <a:t>		List l = new Cons(5, new Cons(4, new Cons(3, new Nil())));</a:t>
            </a:r>
          </a:p>
          <a:p>
            <a:pPr defTabSz="90488"/>
            <a:r>
              <a:rPr lang="en-US" sz="1400">
                <a:latin typeface="Courier" charset="0"/>
                <a:ea typeface="Courier" charset="0"/>
                <a:cs typeface="Courier" charset="0"/>
              </a:rPr>
              <a:t>		System.out.println("Sum = " + </a:t>
            </a:r>
            <a:r>
              <a:rPr lang="en-US" sz="1400" b="1">
                <a:latin typeface="Courier" charset="0"/>
                <a:ea typeface="Courier" charset="0"/>
                <a:cs typeface="Courier" charset="0"/>
              </a:rPr>
              <a:t>l.sum()</a:t>
            </a:r>
            <a:r>
              <a:rPr lang="en-US" sz="1400">
                <a:latin typeface="Courier" charset="0"/>
                <a:ea typeface="Courier" charset="0"/>
                <a:cs typeface="Courier" charset="0"/>
              </a:rPr>
              <a:t>);</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a:t>
            </a:r>
          </a:p>
        </p:txBody>
      </p:sp>
      <p:sp>
        <p:nvSpPr>
          <p:cNvPr id="85000" name="Rectangle 9"/>
          <p:cNvSpPr>
            <a:spLocks noChangeArrowheads="1"/>
          </p:cNvSpPr>
          <p:nvPr/>
        </p:nvSpPr>
        <p:spPr bwMode="auto">
          <a:xfrm>
            <a:off x="5334000" y="1676400"/>
            <a:ext cx="3124200" cy="369888"/>
          </a:xfrm>
          <a:prstGeom prst="rect">
            <a:avLst/>
          </a:prstGeom>
          <a:solidFill>
            <a:schemeClr val="accent1"/>
          </a:solidFill>
          <a:ln w="9525">
            <a:noFill/>
            <a:miter lim="800000"/>
            <a:headEnd/>
            <a:tailEnd/>
          </a:ln>
        </p:spPr>
        <p:txBody>
          <a:bodyPr>
            <a:prstTxWarp prst="textNoShape">
              <a:avLst/>
            </a:prstTxWarp>
            <a:spAutoFit/>
          </a:bodyPr>
          <a:lstStyle/>
          <a:p>
            <a:r>
              <a:rPr lang="en-US" sz="1800" i="1"/>
              <a:t>This would be even cleaner</a:t>
            </a:r>
            <a:endParaRPr lang="en-US" sz="1800"/>
          </a:p>
        </p:txBody>
      </p:sp>
      <p:sp>
        <p:nvSpPr>
          <p:cNvPr id="85001" name="Rectangle 7"/>
          <p:cNvSpPr>
            <a:spLocks noChangeArrowheads="1"/>
          </p:cNvSpPr>
          <p:nvPr/>
        </p:nvSpPr>
        <p:spPr bwMode="auto">
          <a:xfrm>
            <a:off x="4419600" y="3581400"/>
            <a:ext cx="3352800" cy="2462213"/>
          </a:xfrm>
          <a:prstGeom prst="rect">
            <a:avLst/>
          </a:prstGeom>
          <a:solidFill>
            <a:schemeClr val="bg1"/>
          </a:solidFill>
          <a:ln w="9525">
            <a:solidFill>
              <a:srgbClr val="05027D"/>
            </a:solidFill>
            <a:miter lim="800000"/>
            <a:headEnd/>
            <a:tailEnd/>
          </a:ln>
        </p:spPr>
        <p:txBody>
          <a:bodyPr>
            <a:prstTxWarp prst="textNoShape">
              <a:avLst/>
            </a:prstTxWarp>
            <a:spAutoFit/>
          </a:bodyPr>
          <a:lstStyle/>
          <a:p>
            <a:pPr defTabSz="90488"/>
            <a:r>
              <a:rPr lang="en-US" sz="1400">
                <a:latin typeface="Courier" charset="0"/>
                <a:ea typeface="Courier" charset="0"/>
                <a:cs typeface="Courier" charset="0"/>
              </a:rPr>
              <a:t>public aspect Summable {</a:t>
            </a:r>
          </a:p>
          <a:p>
            <a:pPr defTabSz="90488"/>
            <a:r>
              <a:rPr lang="en-US" sz="1400">
                <a:latin typeface="Courier" charset="0"/>
                <a:ea typeface="Courier" charset="0"/>
                <a:cs typeface="Courier" charset="0"/>
              </a:rPr>
              <a:t>	public int List.sum() {</a:t>
            </a:r>
          </a:p>
          <a:p>
            <a:pPr defTabSz="90488"/>
            <a:r>
              <a:rPr lang="en-US" sz="1400">
                <a:latin typeface="Courier" charset="0"/>
                <a:ea typeface="Courier" charset="0"/>
                <a:cs typeface="Courier" charset="0"/>
              </a:rPr>
              <a:t>		return 0;</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public int Nil.sum() {</a:t>
            </a:r>
          </a:p>
          <a:p>
            <a:pPr defTabSz="90488"/>
            <a:r>
              <a:rPr lang="en-US" sz="1400">
                <a:latin typeface="Courier" charset="0"/>
                <a:ea typeface="Courier" charset="0"/>
                <a:cs typeface="Courier" charset="0"/>
              </a:rPr>
              <a:t>		return 0;</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	public int Cons.sum() {</a:t>
            </a:r>
          </a:p>
          <a:p>
            <a:pPr defTabSz="90488"/>
            <a:r>
              <a:rPr lang="en-US" sz="1400">
                <a:latin typeface="Courier" charset="0"/>
                <a:ea typeface="Courier" charset="0"/>
                <a:cs typeface="Courier" charset="0"/>
              </a:rPr>
              <a:t>		return head + tail.sum();</a:t>
            </a:r>
          </a:p>
          <a:p>
            <a:pPr defTabSz="90488"/>
            <a:r>
              <a:rPr lang="en-US" sz="1400">
                <a:latin typeface="Courier" charset="0"/>
                <a:ea typeface="Courier" charset="0"/>
                <a:cs typeface="Courier" charset="0"/>
              </a:rPr>
              <a:t>	}</a:t>
            </a:r>
          </a:p>
          <a:p>
            <a:pPr defTabSz="90488"/>
            <a:r>
              <a:rPr lang="en-US" sz="1400">
                <a:latin typeface="Courier" charset="0"/>
                <a:ea typeface="Courier" charset="0"/>
                <a:cs typeface="Courier" charset="0"/>
              </a:rPr>
              <a:t>}</a:t>
            </a:r>
          </a:p>
        </p:txBody>
      </p:sp>
      <p:sp>
        <p:nvSpPr>
          <p:cNvPr id="10" name="Slide Number Placeholder 9"/>
          <p:cNvSpPr>
            <a:spLocks noGrp="1"/>
          </p:cNvSpPr>
          <p:nvPr>
            <p:ph type="sldNum" sz="quarter" idx="12"/>
          </p:nvPr>
        </p:nvSpPr>
        <p:spPr/>
        <p:txBody>
          <a:bodyPr/>
          <a:lstStyle/>
          <a:p>
            <a:pPr>
              <a:defRPr/>
            </a:pPr>
            <a:fld id="{84777B9B-74FF-524F-B0F0-5016EA599AB3}" type="slidenum">
              <a:rPr lang="de-CH" smtClean="0"/>
              <a:pPr>
                <a:defRPr/>
              </a:pPr>
              <a:t>54</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Date Placeholder 3"/>
          <p:cNvSpPr>
            <a:spLocks noGrp="1"/>
          </p:cNvSpPr>
          <p:nvPr>
            <p:ph type="dt" sz="quarter" idx="10"/>
          </p:nvPr>
        </p:nvSpPr>
        <p:spPr>
          <a:noFill/>
        </p:spPr>
        <p:txBody>
          <a:bodyPr/>
          <a:lstStyle/>
          <a:p>
            <a:r>
              <a:rPr lang="en-US" smtClean="0"/>
              <a:t>© Oscar Nierstrasz</a:t>
            </a:r>
            <a:endParaRPr lang="de-CH" smtClean="0"/>
          </a:p>
        </p:txBody>
      </p:sp>
      <p:sp>
        <p:nvSpPr>
          <p:cNvPr id="87043"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87045" name="Picture 2" descr="roadmap-grey"/>
          <p:cNvPicPr>
            <a:picLocks noChangeAspect="1" noChangeArrowheads="1"/>
          </p:cNvPicPr>
          <p:nvPr/>
        </p:nvPicPr>
        <p:blipFill>
          <a:blip r:embed="rId3"/>
          <a:srcRect/>
          <a:stretch>
            <a:fillRect/>
          </a:stretch>
        </p:blipFill>
        <p:spPr bwMode="auto">
          <a:xfrm>
            <a:off x="6629400" y="1905000"/>
            <a:ext cx="2116138" cy="1833563"/>
          </a:xfrm>
          <a:prstGeom prst="rect">
            <a:avLst/>
          </a:prstGeom>
          <a:noFill/>
          <a:ln w="9525">
            <a:noFill/>
            <a:miter lim="800000"/>
            <a:headEnd/>
            <a:tailEnd/>
          </a:ln>
        </p:spPr>
      </p:pic>
      <p:sp>
        <p:nvSpPr>
          <p:cNvPr id="87046" name="Rectangle 3"/>
          <p:cNvSpPr>
            <a:spLocks noGrp="1" noChangeArrowheads="1"/>
          </p:cNvSpPr>
          <p:nvPr>
            <p:ph type="title"/>
          </p:nvPr>
        </p:nvSpPr>
        <p:spPr/>
        <p:txBody>
          <a:bodyPr/>
          <a:lstStyle/>
          <a:p>
            <a:pPr eaLnBrk="1" hangingPunct="1"/>
            <a:r>
              <a:rPr lang="en-US">
                <a:ea typeface="ＭＳ Ｐゴシック" charset="-128"/>
                <a:cs typeface="ＭＳ Ｐゴシック" charset="-128"/>
              </a:rPr>
              <a:t>Roadmap</a:t>
            </a:r>
          </a:p>
        </p:txBody>
      </p:sp>
      <p:sp>
        <p:nvSpPr>
          <p:cNvPr id="87047" name="Rectangle 4"/>
          <p:cNvSpPr>
            <a:spLocks noGrp="1" noChangeArrowheads="1"/>
          </p:cNvSpPr>
          <p:nvPr>
            <p:ph type="body" idx="1"/>
          </p:nvPr>
        </p:nvSpPr>
        <p:spPr/>
        <p:txBody>
          <a:bodyPr/>
          <a:lstStyle/>
          <a:p>
            <a:pPr eaLnBrk="1" hangingPunct="1"/>
            <a:r>
              <a:rPr lang="en-US" sz="2000" smtClean="0">
                <a:ea typeface="ＭＳ Ｐゴシック" charset="-128"/>
                <a:cs typeface="ＭＳ Ｐゴシック" charset="-128"/>
              </a:rPr>
              <a:t>Program Transformation</a:t>
            </a:r>
          </a:p>
          <a:p>
            <a:pPr eaLnBrk="1" hangingPunct="1"/>
            <a:r>
              <a:rPr lang="en-US" sz="2000" smtClean="0">
                <a:ea typeface="ＭＳ Ｐゴシック" charset="-128"/>
                <a:cs typeface="ＭＳ Ｐゴシック" charset="-128"/>
              </a:rPr>
              <a:t>Refactoring</a:t>
            </a:r>
          </a:p>
          <a:p>
            <a:pPr eaLnBrk="1" hangingPunct="1"/>
            <a:r>
              <a:rPr lang="en-US" sz="2000" smtClean="0">
                <a:ea typeface="ＭＳ Ｐゴシック" charset="-128"/>
                <a:cs typeface="ＭＳ Ｐゴシック" charset="-128"/>
              </a:rPr>
              <a:t>Aspect-Oriented Programming</a:t>
            </a:r>
          </a:p>
          <a:p>
            <a:pPr eaLnBrk="1" hangingPunct="1"/>
            <a:r>
              <a:rPr lang="en-US" sz="2000" b="1" smtClean="0">
                <a:ea typeface="ＭＳ Ｐゴシック" charset="-128"/>
                <a:cs typeface="ＭＳ Ｐゴシック" charset="-128"/>
              </a:rPr>
              <a:t>Outlook</a:t>
            </a:r>
          </a:p>
        </p:txBody>
      </p:sp>
      <p:sp>
        <p:nvSpPr>
          <p:cNvPr id="8" name="Slide Number Placeholder 7"/>
          <p:cNvSpPr>
            <a:spLocks noGrp="1"/>
          </p:cNvSpPr>
          <p:nvPr>
            <p:ph type="sldNum" sz="quarter" idx="12"/>
          </p:nvPr>
        </p:nvSpPr>
        <p:spPr/>
        <p:txBody>
          <a:bodyPr/>
          <a:lstStyle/>
          <a:p>
            <a:pPr>
              <a:defRPr/>
            </a:pPr>
            <a:fld id="{A887AA62-6832-144B-B2CD-8EEDD22CACA8}" type="slidenum">
              <a:rPr lang="de-CH" smtClean="0"/>
              <a:pPr>
                <a:defRPr/>
              </a:pPr>
              <a:t>55</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mtClean="0">
                <a:ea typeface="ＭＳ Ｐゴシック" charset="-128"/>
                <a:cs typeface="ＭＳ Ｐゴシック" charset="-128"/>
              </a:rPr>
              <a:t>Model-aware IDEs</a:t>
            </a:r>
          </a:p>
        </p:txBody>
      </p:sp>
      <p:sp>
        <p:nvSpPr>
          <p:cNvPr id="89091" name="Date Placeholder 3"/>
          <p:cNvSpPr>
            <a:spLocks noGrp="1"/>
          </p:cNvSpPr>
          <p:nvPr>
            <p:ph type="dt" sz="quarter" idx="10"/>
          </p:nvPr>
        </p:nvSpPr>
        <p:spPr>
          <a:noFill/>
        </p:spPr>
        <p:txBody>
          <a:bodyPr/>
          <a:lstStyle/>
          <a:p>
            <a:r>
              <a:rPr lang="en-US" smtClean="0"/>
              <a:t>© Oscar Nierstrasz</a:t>
            </a:r>
            <a:endParaRPr lang="de-CH" smtClean="0"/>
          </a:p>
        </p:txBody>
      </p:sp>
      <p:sp>
        <p:nvSpPr>
          <p:cNvPr id="89092" name="Footer Placeholder 4"/>
          <p:cNvSpPr>
            <a:spLocks noGrp="1"/>
          </p:cNvSpPr>
          <p:nvPr>
            <p:ph type="ftr" sz="quarter" idx="11"/>
          </p:nvPr>
        </p:nvSpPr>
        <p:spPr>
          <a:noFill/>
        </p:spPr>
        <p:txBody>
          <a:bodyPr/>
          <a:lstStyle/>
          <a:p>
            <a:r>
              <a:rPr lang="en-US" smtClean="0"/>
              <a:t>Program Transformation</a:t>
            </a:r>
            <a:endParaRPr lang="de-CH" smtClean="0"/>
          </a:p>
        </p:txBody>
      </p:sp>
      <p:pic>
        <p:nvPicPr>
          <p:cNvPr id="89094" name="Picture 5" descr="hermion"/>
          <p:cNvPicPr>
            <a:picLocks noChangeAspect="1" noChangeArrowheads="1"/>
          </p:cNvPicPr>
          <p:nvPr/>
        </p:nvPicPr>
        <p:blipFill>
          <a:blip r:embed="rId3"/>
          <a:srcRect/>
          <a:stretch>
            <a:fillRect/>
          </a:stretch>
        </p:blipFill>
        <p:spPr bwMode="auto">
          <a:xfrm>
            <a:off x="304800" y="1524000"/>
            <a:ext cx="8305800" cy="519747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4777B9B-74FF-524F-B0F0-5016EA599AB3}" type="slidenum">
              <a:rPr lang="de-CH" smtClean="0"/>
              <a:pPr>
                <a:defRPr/>
              </a:pPr>
              <a:t>56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smtClean="0">
                <a:ea typeface="ＭＳ Ｐゴシック" charset="-128"/>
                <a:cs typeface="ＭＳ Ｐゴシック" charset="-128"/>
              </a:rPr>
              <a:t>Context-oriented programming with Changeboxes</a:t>
            </a:r>
          </a:p>
        </p:txBody>
      </p:sp>
      <p:sp>
        <p:nvSpPr>
          <p:cNvPr id="91139" name="Date Placeholder 2"/>
          <p:cNvSpPr>
            <a:spLocks noGrp="1"/>
          </p:cNvSpPr>
          <p:nvPr>
            <p:ph type="dt" sz="quarter" idx="10"/>
          </p:nvPr>
        </p:nvSpPr>
        <p:spPr>
          <a:noFill/>
        </p:spPr>
        <p:txBody>
          <a:bodyPr/>
          <a:lstStyle/>
          <a:p>
            <a:r>
              <a:rPr lang="en-US" smtClean="0"/>
              <a:t>© Oscar Nierstrasz</a:t>
            </a:r>
            <a:endParaRPr lang="de-CH" smtClean="0"/>
          </a:p>
        </p:txBody>
      </p:sp>
      <p:sp>
        <p:nvSpPr>
          <p:cNvPr id="91140" name="Footer Placeholder 3"/>
          <p:cNvSpPr>
            <a:spLocks noGrp="1"/>
          </p:cNvSpPr>
          <p:nvPr>
            <p:ph type="ftr" sz="quarter" idx="11"/>
          </p:nvPr>
        </p:nvSpPr>
        <p:spPr>
          <a:noFill/>
        </p:spPr>
        <p:txBody>
          <a:bodyPr/>
          <a:lstStyle/>
          <a:p>
            <a:r>
              <a:rPr lang="en-US" smtClean="0"/>
              <a:t>Program Transformation</a:t>
            </a:r>
            <a:endParaRPr lang="de-CH" smtClean="0"/>
          </a:p>
        </p:txBody>
      </p:sp>
      <p:pic>
        <p:nvPicPr>
          <p:cNvPr id="91142" name="Picture 4" descr="pier-changebox"/>
          <p:cNvPicPr>
            <a:picLocks noChangeAspect="1" noChangeArrowheads="1"/>
          </p:cNvPicPr>
          <p:nvPr/>
        </p:nvPicPr>
        <p:blipFill>
          <a:blip r:embed="rId2"/>
          <a:srcRect/>
          <a:stretch>
            <a:fillRect/>
          </a:stretch>
        </p:blipFill>
        <p:spPr bwMode="auto">
          <a:xfrm>
            <a:off x="1371600" y="1524000"/>
            <a:ext cx="6423025" cy="48768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4777B9B-74FF-524F-B0F0-5016EA599AB3}" type="slidenum">
              <a:rPr lang="de-CH" smtClean="0"/>
              <a:pPr>
                <a:defRPr/>
              </a:pPr>
              <a:t>57</a:t>
            </a:fld>
            <a:endParaRPr lang="de-CH" sz="1400">
              <a:solidFill>
                <a:srgbClr val="7E7E7E"/>
              </a:solidFill>
              <a:latin typeface="Times"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r>
              <a:rPr lang="en-US" smtClean="0">
                <a:ea typeface="ＭＳ Ｐゴシック" charset="-128"/>
                <a:cs typeface="ＭＳ Ｐゴシック" charset="-128"/>
              </a:rPr>
              <a:t>Model-centric development</a:t>
            </a:r>
          </a:p>
        </p:txBody>
      </p:sp>
      <p:sp>
        <p:nvSpPr>
          <p:cNvPr id="92163" name="Date Placeholder 2"/>
          <p:cNvSpPr>
            <a:spLocks noGrp="1"/>
          </p:cNvSpPr>
          <p:nvPr>
            <p:ph type="dt" sz="quarter" idx="10"/>
          </p:nvPr>
        </p:nvSpPr>
        <p:spPr>
          <a:noFill/>
        </p:spPr>
        <p:txBody>
          <a:bodyPr/>
          <a:lstStyle/>
          <a:p>
            <a:r>
              <a:rPr lang="en-US" smtClean="0"/>
              <a:t>© Oscar Nierstrasz</a:t>
            </a:r>
            <a:endParaRPr lang="de-CH" smtClean="0"/>
          </a:p>
        </p:txBody>
      </p:sp>
      <p:sp>
        <p:nvSpPr>
          <p:cNvPr id="92164" name="Footer Placeholder 3"/>
          <p:cNvSpPr>
            <a:spLocks noGrp="1"/>
          </p:cNvSpPr>
          <p:nvPr>
            <p:ph type="ftr" sz="quarter" idx="11"/>
          </p:nvPr>
        </p:nvSpPr>
        <p:spPr>
          <a:noFill/>
        </p:spPr>
        <p:txBody>
          <a:bodyPr/>
          <a:lstStyle/>
          <a:p>
            <a:r>
              <a:rPr lang="en-US" smtClean="0"/>
              <a:t>Program Transformation</a:t>
            </a:r>
            <a:endParaRPr lang="de-CH" smtClean="0"/>
          </a:p>
        </p:txBody>
      </p:sp>
      <p:pic>
        <p:nvPicPr>
          <p:cNvPr id="92166" name="Picture 9" descr="escher"/>
          <p:cNvPicPr>
            <a:picLocks noChangeAspect="1" noChangeArrowheads="1"/>
          </p:cNvPicPr>
          <p:nvPr/>
        </p:nvPicPr>
        <p:blipFill>
          <a:blip r:embed="rId2"/>
          <a:srcRect/>
          <a:stretch>
            <a:fillRect/>
          </a:stretch>
        </p:blipFill>
        <p:spPr bwMode="auto">
          <a:xfrm>
            <a:off x="457200" y="1927225"/>
            <a:ext cx="4972050" cy="4244975"/>
          </a:xfrm>
          <a:prstGeom prst="rect">
            <a:avLst/>
          </a:prstGeom>
          <a:noFill/>
          <a:ln w="9525">
            <a:noFill/>
            <a:miter lim="800000"/>
            <a:headEnd/>
            <a:tailEnd/>
          </a:ln>
        </p:spPr>
      </p:pic>
      <p:sp>
        <p:nvSpPr>
          <p:cNvPr id="92167" name="TextBox 6"/>
          <p:cNvSpPr txBox="1">
            <a:spLocks noChangeArrowheads="1"/>
          </p:cNvSpPr>
          <p:nvPr/>
        </p:nvSpPr>
        <p:spPr bwMode="auto">
          <a:xfrm>
            <a:off x="6019800" y="2362200"/>
            <a:ext cx="2819400" cy="1570038"/>
          </a:xfrm>
          <a:prstGeom prst="rect">
            <a:avLst/>
          </a:prstGeom>
          <a:noFill/>
          <a:ln w="9525">
            <a:noFill/>
            <a:miter lim="800000"/>
            <a:headEnd/>
            <a:tailEnd/>
          </a:ln>
        </p:spPr>
        <p:txBody>
          <a:bodyPr>
            <a:prstTxWarp prst="textNoShape">
              <a:avLst/>
            </a:prstTxWarp>
            <a:spAutoFit/>
          </a:bodyPr>
          <a:lstStyle/>
          <a:p>
            <a:r>
              <a:rPr lang="en-US" i="1"/>
              <a:t>Directly manipulate models without passing through source code …</a:t>
            </a:r>
          </a:p>
        </p:txBody>
      </p:sp>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58</a:t>
            </a:fld>
            <a:endParaRPr lang="de-CH" sz="1400">
              <a:solidFill>
                <a:srgbClr val="7E7E7E"/>
              </a:solidFill>
              <a:latin typeface="Times"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6" name="Date Placeholder 3"/>
          <p:cNvSpPr>
            <a:spLocks noGrp="1"/>
          </p:cNvSpPr>
          <p:nvPr>
            <p:ph type="dt" sz="quarter" idx="10"/>
          </p:nvPr>
        </p:nvSpPr>
        <p:spPr>
          <a:noFill/>
        </p:spPr>
        <p:txBody>
          <a:bodyPr/>
          <a:lstStyle/>
          <a:p>
            <a:r>
              <a:rPr lang="en-US" smtClean="0"/>
              <a:t>© Oscar Nierstrasz</a:t>
            </a:r>
            <a:endParaRPr lang="de-CH" smtClean="0"/>
          </a:p>
        </p:txBody>
      </p:sp>
      <p:sp>
        <p:nvSpPr>
          <p:cNvPr id="93187"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93189"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What you should know!</a:t>
            </a:r>
          </a:p>
        </p:txBody>
      </p:sp>
      <p:sp>
        <p:nvSpPr>
          <p:cNvPr id="93190" name="Rectangle 3"/>
          <p:cNvSpPr>
            <a:spLocks noGrp="1" noChangeArrowheads="1"/>
          </p:cNvSpPr>
          <p:nvPr>
            <p:ph type="body" idx="1"/>
          </p:nvPr>
        </p:nvSpPr>
        <p:spPr/>
        <p:txBody>
          <a:bodyPr/>
          <a:lstStyle/>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are typical program transformations?</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is the typical architecture of a PT system?</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is the role of term rewriting in PT systems?</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How does TXL differ from Stratego/XT?</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How does the Refactoring Engine use metavariables to encode rewrite rules?</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Why can’t aspects be encapsulated as classes?</a:t>
            </a:r>
          </a:p>
          <a:p>
            <a:pPr marL="474663" indent="-474663" eaLnBrk="1" hangingPunct="1">
              <a:lnSpc>
                <a:spcPct val="85000"/>
              </a:lnSpc>
              <a:buClr>
                <a:srgbClr val="00027F"/>
              </a:buClr>
              <a:buFont typeface="Zapf Dingbats" charset="2"/>
              <a:buChar char=""/>
            </a:pPr>
            <a:r>
              <a:rPr lang="en-US" i="1" smtClean="0">
                <a:ea typeface="ＭＳ Ｐゴシック" charset="-128"/>
                <a:cs typeface="ＭＳ Ｐゴシック" charset="-128"/>
              </a:rPr>
              <a:t>What is the difference between a pointcut and a join point?</a:t>
            </a:r>
            <a:endParaRPr lang="en-US" i="1">
              <a:ea typeface="ＭＳ Ｐゴシック" charset="-128"/>
              <a:cs typeface="ＭＳ Ｐゴシック" charset="-128"/>
            </a:endParaRPr>
          </a:p>
        </p:txBody>
      </p:sp>
      <p:sp>
        <p:nvSpPr>
          <p:cNvPr id="7" name="Slide Number Placeholder 6"/>
          <p:cNvSpPr>
            <a:spLocks noGrp="1"/>
          </p:cNvSpPr>
          <p:nvPr>
            <p:ph type="sldNum" sz="quarter" idx="12"/>
          </p:nvPr>
        </p:nvSpPr>
        <p:spPr/>
        <p:txBody>
          <a:bodyPr/>
          <a:lstStyle/>
          <a:p>
            <a:pPr>
              <a:defRPr/>
            </a:pPr>
            <a:fld id="{A887AA62-6832-144B-B2CD-8EEDD22CACA8}" type="slidenum">
              <a:rPr lang="de-CH" smtClean="0"/>
              <a:pPr>
                <a:defRPr/>
              </a:pPr>
              <a:t>59</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r>
              <a:rPr lang="en-US" smtClean="0">
                <a:ea typeface="ＭＳ Ｐゴシック" charset="-128"/>
                <a:cs typeface="ＭＳ Ｐゴシック" charset="-128"/>
              </a:rPr>
              <a:t>Applications of program transformation</a:t>
            </a:r>
          </a:p>
        </p:txBody>
      </p:sp>
      <p:sp>
        <p:nvSpPr>
          <p:cNvPr id="18435" name="Content Placeholder 7"/>
          <p:cNvSpPr>
            <a:spLocks noGrp="1"/>
          </p:cNvSpPr>
          <p:nvPr>
            <p:ph sz="half" idx="1"/>
          </p:nvPr>
        </p:nvSpPr>
        <p:spPr/>
        <p:txBody>
          <a:bodyPr/>
          <a:lstStyle/>
          <a:p>
            <a:r>
              <a:rPr lang="en-US" b="1" smtClean="0">
                <a:ea typeface="ＭＳ Ｐゴシック" charset="-128"/>
                <a:cs typeface="ＭＳ Ｐゴシック" charset="-128"/>
              </a:rPr>
              <a:t>Translation</a:t>
            </a:r>
          </a:p>
          <a:p>
            <a:pPr marL="715963" lvl="2" indent="-263525"/>
            <a:r>
              <a:rPr lang="en-US" smtClean="0">
                <a:ea typeface="ＭＳ Ｐゴシック" charset="-128"/>
              </a:rPr>
              <a:t>Migration</a:t>
            </a:r>
          </a:p>
          <a:p>
            <a:pPr marL="715963" lvl="2" indent="-263525"/>
            <a:r>
              <a:rPr lang="en-US" smtClean="0">
                <a:ea typeface="ＭＳ Ｐゴシック" charset="-128"/>
              </a:rPr>
              <a:t>Synthesis</a:t>
            </a:r>
          </a:p>
          <a:p>
            <a:pPr marL="1135063" lvl="3" indent="-263525"/>
            <a:r>
              <a:rPr lang="en-US" smtClean="0">
                <a:ea typeface="ＭＳ Ｐゴシック" charset="-128"/>
              </a:rPr>
              <a:t>Refinement</a:t>
            </a:r>
          </a:p>
          <a:p>
            <a:pPr marL="1135063" lvl="3" indent="-263525"/>
            <a:r>
              <a:rPr lang="en-US" smtClean="0">
                <a:ea typeface="ＭＳ Ｐゴシック" charset="-128"/>
              </a:rPr>
              <a:t>Compilation</a:t>
            </a:r>
          </a:p>
          <a:p>
            <a:pPr marL="715963" lvl="2" indent="-263525"/>
            <a:r>
              <a:rPr lang="en-US" smtClean="0">
                <a:ea typeface="ＭＳ Ｐゴシック" charset="-128"/>
              </a:rPr>
              <a:t>Reverse Engineering</a:t>
            </a:r>
          </a:p>
          <a:p>
            <a:pPr marL="1135063" lvl="3" indent="-263525"/>
            <a:r>
              <a:rPr lang="en-US" smtClean="0">
                <a:ea typeface="ＭＳ Ｐゴシック" charset="-128"/>
              </a:rPr>
              <a:t>Decompilation</a:t>
            </a:r>
          </a:p>
          <a:p>
            <a:pPr marL="1135063" lvl="3" indent="-263525"/>
            <a:r>
              <a:rPr lang="en-US" smtClean="0">
                <a:ea typeface="ＭＳ Ｐゴシック" charset="-128"/>
              </a:rPr>
              <a:t>Architecture Extraction</a:t>
            </a:r>
          </a:p>
          <a:p>
            <a:pPr marL="1135063" lvl="3" indent="-263525"/>
            <a:r>
              <a:rPr lang="en-US" smtClean="0">
                <a:ea typeface="ＭＳ Ｐゴシック" charset="-128"/>
              </a:rPr>
              <a:t>Visualization</a:t>
            </a:r>
          </a:p>
          <a:p>
            <a:pPr marL="715963" lvl="2" indent="-263525"/>
            <a:r>
              <a:rPr lang="en-US" smtClean="0">
                <a:ea typeface="ＭＳ Ｐゴシック" charset="-128"/>
              </a:rPr>
              <a:t>Program Analysis</a:t>
            </a:r>
          </a:p>
          <a:p>
            <a:pPr marL="1135063" lvl="3" indent="-263525"/>
            <a:r>
              <a:rPr lang="en-US" smtClean="0">
                <a:ea typeface="ＭＳ Ｐゴシック" charset="-128"/>
              </a:rPr>
              <a:t>Control flow</a:t>
            </a:r>
          </a:p>
          <a:p>
            <a:pPr marL="1135063" lvl="3" indent="-263525"/>
            <a:r>
              <a:rPr lang="en-US" smtClean="0">
                <a:ea typeface="ＭＳ Ｐゴシック" charset="-128"/>
              </a:rPr>
              <a:t>Data flow</a:t>
            </a:r>
          </a:p>
        </p:txBody>
      </p:sp>
      <p:sp>
        <p:nvSpPr>
          <p:cNvPr id="18436" name="Content Placeholder 8"/>
          <p:cNvSpPr>
            <a:spLocks noGrp="1"/>
          </p:cNvSpPr>
          <p:nvPr>
            <p:ph sz="half" idx="2"/>
          </p:nvPr>
        </p:nvSpPr>
        <p:spPr/>
        <p:txBody>
          <a:bodyPr/>
          <a:lstStyle/>
          <a:p>
            <a:r>
              <a:rPr lang="en-US" b="1" smtClean="0">
                <a:ea typeface="ＭＳ Ｐゴシック" charset="-128"/>
                <a:cs typeface="ＭＳ Ｐゴシック" charset="-128"/>
              </a:rPr>
              <a:t>Rephrasing</a:t>
            </a:r>
          </a:p>
          <a:p>
            <a:pPr marL="627063" lvl="2" indent="-174625"/>
            <a:r>
              <a:rPr lang="en-US" smtClean="0">
                <a:ea typeface="ＭＳ Ｐゴシック" charset="-128"/>
              </a:rPr>
              <a:t>Normalization</a:t>
            </a:r>
          </a:p>
          <a:p>
            <a:pPr marL="1046163" lvl="3" indent="-174625"/>
            <a:r>
              <a:rPr lang="en-US" smtClean="0">
                <a:ea typeface="ＭＳ Ｐゴシック" charset="-128"/>
              </a:rPr>
              <a:t>Simplification</a:t>
            </a:r>
          </a:p>
          <a:p>
            <a:pPr marL="1046163" lvl="3" indent="-174625"/>
            <a:r>
              <a:rPr lang="en-US" smtClean="0">
                <a:ea typeface="ＭＳ Ｐゴシック" charset="-128"/>
              </a:rPr>
              <a:t>Desugaring</a:t>
            </a:r>
          </a:p>
          <a:p>
            <a:pPr marL="1046163" lvl="3" indent="-174625"/>
            <a:r>
              <a:rPr lang="en-US" smtClean="0">
                <a:ea typeface="ＭＳ Ｐゴシック" charset="-128"/>
              </a:rPr>
              <a:t>Aspect Weaving</a:t>
            </a:r>
          </a:p>
          <a:p>
            <a:pPr marL="627063" lvl="2" indent="-174625"/>
            <a:r>
              <a:rPr lang="en-US" smtClean="0">
                <a:ea typeface="ＭＳ Ｐゴシック" charset="-128"/>
              </a:rPr>
              <a:t>Optimization</a:t>
            </a:r>
          </a:p>
          <a:p>
            <a:pPr marL="1046163" lvl="3" indent="-174625"/>
            <a:r>
              <a:rPr lang="en-US" smtClean="0">
                <a:ea typeface="ＭＳ Ｐゴシック" charset="-128"/>
              </a:rPr>
              <a:t>Specialization</a:t>
            </a:r>
          </a:p>
          <a:p>
            <a:pPr marL="1046163" lvl="3" indent="-174625"/>
            <a:r>
              <a:rPr lang="en-US" smtClean="0">
                <a:ea typeface="ＭＳ Ｐゴシック" charset="-128"/>
              </a:rPr>
              <a:t>Inlining</a:t>
            </a:r>
          </a:p>
          <a:p>
            <a:pPr marL="627063" lvl="2" indent="-174625"/>
            <a:r>
              <a:rPr lang="en-US" smtClean="0">
                <a:ea typeface="ＭＳ Ｐゴシック" charset="-128"/>
              </a:rPr>
              <a:t>Refactoring</a:t>
            </a:r>
          </a:p>
          <a:p>
            <a:pPr marL="1046163" lvl="3" indent="-174625"/>
            <a:r>
              <a:rPr lang="en-US" smtClean="0">
                <a:ea typeface="ＭＳ Ｐゴシック" charset="-128"/>
              </a:rPr>
              <a:t>Improvement</a:t>
            </a:r>
          </a:p>
          <a:p>
            <a:pPr marL="1046163" lvl="3" indent="-174625"/>
            <a:r>
              <a:rPr lang="en-US" smtClean="0">
                <a:ea typeface="ＭＳ Ｐゴシック" charset="-128"/>
              </a:rPr>
              <a:t>Obfuscation</a:t>
            </a:r>
          </a:p>
          <a:p>
            <a:pPr marL="627063" lvl="2" indent="-174625"/>
            <a:r>
              <a:rPr lang="en-US" smtClean="0">
                <a:ea typeface="ＭＳ Ｐゴシック" charset="-128"/>
              </a:rPr>
              <a:t>Reengineering</a:t>
            </a:r>
          </a:p>
        </p:txBody>
      </p:sp>
      <p:sp>
        <p:nvSpPr>
          <p:cNvPr id="18437" name="Date Placeholder 3"/>
          <p:cNvSpPr>
            <a:spLocks noGrp="1"/>
          </p:cNvSpPr>
          <p:nvPr>
            <p:ph type="dt" sz="quarter" idx="10"/>
          </p:nvPr>
        </p:nvSpPr>
        <p:spPr>
          <a:noFill/>
        </p:spPr>
        <p:txBody>
          <a:bodyPr/>
          <a:lstStyle/>
          <a:p>
            <a:r>
              <a:rPr lang="en-US" smtClean="0"/>
              <a:t>© Oscar Nierstrasz</a:t>
            </a:r>
            <a:endParaRPr lang="de-CH" smtClean="0"/>
          </a:p>
        </p:txBody>
      </p:sp>
      <p:sp>
        <p:nvSpPr>
          <p:cNvPr id="18438"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8" name="Slide Number Placeholder 7"/>
          <p:cNvSpPr>
            <a:spLocks noGrp="1"/>
          </p:cNvSpPr>
          <p:nvPr>
            <p:ph type="sldNum" sz="quarter" idx="12"/>
          </p:nvPr>
        </p:nvSpPr>
        <p:spPr/>
        <p:txBody>
          <a:bodyPr/>
          <a:lstStyle/>
          <a:p>
            <a:pPr>
              <a:defRPr/>
            </a:pPr>
            <a:fld id="{AFC2AC34-9B7A-AA49-80A9-1849C591865B}" type="slidenum">
              <a:rPr lang="de-CH" smtClean="0"/>
              <a:pPr>
                <a:defRPr/>
              </a:pPr>
              <a:t>6</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5234" name="Date Placeholder 3"/>
          <p:cNvSpPr>
            <a:spLocks noGrp="1"/>
          </p:cNvSpPr>
          <p:nvPr>
            <p:ph type="dt" sz="quarter" idx="10"/>
          </p:nvPr>
        </p:nvSpPr>
        <p:spPr>
          <a:noFill/>
        </p:spPr>
        <p:txBody>
          <a:bodyPr/>
          <a:lstStyle/>
          <a:p>
            <a:r>
              <a:rPr lang="en-US" smtClean="0"/>
              <a:t>© Oscar Nierstrasz</a:t>
            </a:r>
            <a:endParaRPr lang="de-CH" smtClean="0"/>
          </a:p>
        </p:txBody>
      </p:sp>
      <p:sp>
        <p:nvSpPr>
          <p:cNvPr id="95235" name="Footer Placeholder 4"/>
          <p:cNvSpPr>
            <a:spLocks noGrp="1"/>
          </p:cNvSpPr>
          <p:nvPr>
            <p:ph type="ftr" sz="quarter" idx="11"/>
          </p:nvPr>
        </p:nvSpPr>
        <p:spPr>
          <a:noFill/>
        </p:spPr>
        <p:txBody>
          <a:bodyPr/>
          <a:lstStyle/>
          <a:p>
            <a:r>
              <a:rPr lang="en-US" smtClean="0"/>
              <a:t>Program Transformation</a:t>
            </a:r>
            <a:endParaRPr lang="de-CH" smtClean="0"/>
          </a:p>
        </p:txBody>
      </p:sp>
      <p:sp>
        <p:nvSpPr>
          <p:cNvPr id="95237" name="Rectangle 2"/>
          <p:cNvSpPr>
            <a:spLocks noGrp="1" noChangeArrowheads="1"/>
          </p:cNvSpPr>
          <p:nvPr>
            <p:ph type="title"/>
          </p:nvPr>
        </p:nvSpPr>
        <p:spPr/>
        <p:txBody>
          <a:bodyPr/>
          <a:lstStyle/>
          <a:p>
            <a:pPr eaLnBrk="1" hangingPunct="1"/>
            <a:r>
              <a:rPr lang="en-US" i="1">
                <a:ea typeface="ＭＳ Ｐゴシック" charset="-128"/>
                <a:cs typeface="ＭＳ Ｐゴシック" charset="-128"/>
              </a:rPr>
              <a:t>Can you answer these questions?</a:t>
            </a:r>
          </a:p>
        </p:txBody>
      </p:sp>
      <p:sp>
        <p:nvSpPr>
          <p:cNvPr id="95238" name="Rectangle 3"/>
          <p:cNvSpPr>
            <a:spLocks noGrp="1" noChangeArrowheads="1"/>
          </p:cNvSpPr>
          <p:nvPr>
            <p:ph type="body" idx="1"/>
          </p:nvPr>
        </p:nvSpPr>
        <p:spPr/>
        <p:txBody>
          <a:bodyPr/>
          <a:lstStyle/>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How does program transformation differ from metaprogramming?</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In what way is optimization a form of PT?</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What special care should be taken when pretty-printing a transformed program?</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How would you encode typical refactorings like “push method up” using a PT system like TXL?</a:t>
            </a:r>
          </a:p>
          <a:p>
            <a:pPr marL="388938" indent="-388938" eaLnBrk="1" hangingPunct="1">
              <a:lnSpc>
                <a:spcPct val="90000"/>
              </a:lnSpc>
              <a:buClr>
                <a:srgbClr val="00027F"/>
              </a:buClr>
              <a:buFont typeface="Zapf Dingbats" charset="2"/>
              <a:buChar char=""/>
            </a:pPr>
            <a:r>
              <a:rPr lang="en-US" i="1" smtClean="0">
                <a:ea typeface="ＭＳ Ｐゴシック" charset="-128"/>
                <a:cs typeface="ＭＳ Ｐゴシック" charset="-128"/>
              </a:rPr>
              <a:t>How could you use a PT system to implement AOP?</a:t>
            </a:r>
          </a:p>
        </p:txBody>
      </p:sp>
      <p:sp>
        <p:nvSpPr>
          <p:cNvPr id="7" name="Slide Number Placeholder 6"/>
          <p:cNvSpPr>
            <a:spLocks noGrp="1"/>
          </p:cNvSpPr>
          <p:nvPr>
            <p:ph type="sldNum" sz="quarter" idx="12"/>
          </p:nvPr>
        </p:nvSpPr>
        <p:spPr/>
        <p:txBody>
          <a:bodyPr/>
          <a:lstStyle/>
          <a:p>
            <a:pPr>
              <a:defRPr/>
            </a:pPr>
            <a:fld id="{A887AA62-6832-144B-B2CD-8EEDD22CACA8}" type="slidenum">
              <a:rPr lang="de-CH" smtClean="0"/>
              <a:pPr>
                <a:defRPr/>
              </a:pPr>
              <a:t>60</a:t>
            </a:fld>
            <a:endParaRPr lang="de-CH" sz="1400">
              <a:solidFill>
                <a:srgbClr val="7E7E7E"/>
              </a:solidFill>
              <a:latin typeface="Times"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2" name="Date Placeholder 3"/>
          <p:cNvSpPr>
            <a:spLocks noGrp="1"/>
          </p:cNvSpPr>
          <p:nvPr>
            <p:ph type="dt" sz="quarter" idx="10"/>
          </p:nvPr>
        </p:nvSpPr>
        <p:spPr>
          <a:noFill/>
        </p:spPr>
        <p:txBody>
          <a:bodyPr/>
          <a:lstStyle/>
          <a:p>
            <a:r>
              <a:rPr lang="en-US" smtClean="0">
                <a:ea typeface="ＭＳ Ｐゴシック" charset="-128"/>
                <a:cs typeface="ＭＳ Ｐゴシック" charset="-128"/>
              </a:rPr>
              <a:t>© Oscar Nierstrasz</a:t>
            </a:r>
            <a:endParaRPr lang="de-CH" smtClean="0">
              <a:ea typeface="ＭＳ Ｐゴシック" charset="-128"/>
              <a:cs typeface="ＭＳ Ｐゴシック" charset="-128"/>
            </a:endParaRPr>
          </a:p>
        </p:txBody>
      </p:sp>
      <p:sp>
        <p:nvSpPr>
          <p:cNvPr id="97284" name="Rectangle 2"/>
          <p:cNvSpPr>
            <a:spLocks noChangeArrowheads="1"/>
          </p:cNvSpPr>
          <p:nvPr/>
        </p:nvSpPr>
        <p:spPr bwMode="auto">
          <a:xfrm>
            <a:off x="762000" y="2038350"/>
            <a:ext cx="7620000" cy="4356100"/>
          </a:xfrm>
          <a:prstGeom prst="rect">
            <a:avLst/>
          </a:prstGeom>
          <a:solidFill>
            <a:srgbClr val="FFFFCC"/>
          </a:solidFill>
          <a:ln w="9525">
            <a:solidFill>
              <a:schemeClr val="tx1"/>
            </a:solidFill>
            <a:miter lim="800000"/>
            <a:headEnd/>
            <a:tailEnd/>
          </a:ln>
        </p:spPr>
        <p:txBody>
          <a:bodyPr>
            <a:prstTxWarp prst="textNoShape">
              <a:avLst/>
            </a:prstTxWarp>
            <a:spAutoFit/>
          </a:bodyPr>
          <a:lstStyle/>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endParaRPr lang="en-US" sz="1400" b="1">
              <a:solidFill>
                <a:srgbClr val="000000"/>
              </a:solidFill>
            </a:endParaRPr>
          </a:p>
          <a:p>
            <a:pPr marL="192088" indent="-192088" algn="ctr"/>
            <a:r>
              <a:rPr lang="en-US" sz="1400" b="1">
                <a:solidFill>
                  <a:srgbClr val="000000"/>
                </a:solidFill>
              </a:rPr>
              <a:t>Attribution-ShareAlike 3.0 Unported</a:t>
            </a:r>
          </a:p>
          <a:p>
            <a:pPr marL="192088" indent="-192088"/>
            <a:r>
              <a:rPr lang="en-US" sz="1400" b="1" i="1">
                <a:solidFill>
                  <a:srgbClr val="000000"/>
                </a:solidFill>
              </a:rPr>
              <a:t>You are free:</a:t>
            </a:r>
            <a:endParaRPr lang="en-US" sz="1400">
              <a:solidFill>
                <a:srgbClr val="000000"/>
              </a:solidFill>
            </a:endParaRPr>
          </a:p>
          <a:p>
            <a:pPr lvl="1"/>
            <a:r>
              <a:rPr lang="en-US" sz="1400" b="1">
                <a:solidFill>
                  <a:srgbClr val="000000"/>
                </a:solidFill>
              </a:rPr>
              <a:t>to Share</a:t>
            </a:r>
            <a:r>
              <a:rPr lang="en-US" sz="1400">
                <a:solidFill>
                  <a:srgbClr val="000000"/>
                </a:solidFill>
              </a:rPr>
              <a:t> — to copy, distribute and transmit the work</a:t>
            </a:r>
          </a:p>
          <a:p>
            <a:pPr lvl="1"/>
            <a:r>
              <a:rPr lang="en-US" sz="1400" b="1">
                <a:solidFill>
                  <a:srgbClr val="000000"/>
                </a:solidFill>
              </a:rPr>
              <a:t>to Remix</a:t>
            </a:r>
            <a:r>
              <a:rPr lang="en-US" sz="1400">
                <a:solidFill>
                  <a:srgbClr val="000000"/>
                </a:solidFill>
              </a:rPr>
              <a:t> — to adapt the work</a:t>
            </a:r>
          </a:p>
          <a:p>
            <a:pPr marL="192088" indent="-192088"/>
            <a:endParaRPr lang="en-US" sz="1400" b="1" i="1">
              <a:solidFill>
                <a:srgbClr val="000000"/>
              </a:solidFill>
            </a:endParaRPr>
          </a:p>
          <a:p>
            <a:pPr marL="192088" indent="-192088"/>
            <a:r>
              <a:rPr lang="en-US" sz="1400" b="1" i="1">
                <a:solidFill>
                  <a:srgbClr val="000000"/>
                </a:solidFill>
              </a:rPr>
              <a:t>Under the following conditions:</a:t>
            </a:r>
            <a:endParaRPr lang="en-US" sz="1400">
              <a:solidFill>
                <a:srgbClr val="000000"/>
              </a:solidFill>
            </a:endParaRPr>
          </a:p>
          <a:p>
            <a:pPr lvl="1"/>
            <a:r>
              <a:rPr lang="en-US" sz="1400" b="1">
                <a:solidFill>
                  <a:srgbClr val="000000"/>
                </a:solidFill>
              </a:rPr>
              <a:t>Attribution.</a:t>
            </a:r>
            <a:r>
              <a:rPr lang="en-US" sz="1400">
                <a:solidFill>
                  <a:srgbClr val="000000"/>
                </a:solidFill>
              </a:rPr>
              <a:t> You must attribute the work in the manner specified by the author or licensor (but not in any way that suggests that they endorse you or your use of the work).</a:t>
            </a:r>
          </a:p>
          <a:p>
            <a:pPr lvl="1"/>
            <a:r>
              <a:rPr lang="en-US" sz="1400" b="1">
                <a:solidFill>
                  <a:srgbClr val="000000"/>
                </a:solidFill>
              </a:rPr>
              <a:t>Share Alike.</a:t>
            </a:r>
            <a:r>
              <a:rPr lang="en-US" sz="1400">
                <a:solidFill>
                  <a:srgbClr val="000000"/>
                </a:solidFill>
              </a:rPr>
              <a:t> If you alter, transform, or build upon this work, you may distribute the resulting work only under the same, similar or a compatible license.</a:t>
            </a:r>
          </a:p>
          <a:p>
            <a:pPr marL="192088" indent="-192088"/>
            <a:r>
              <a:rPr lang="en-US" sz="1400">
                <a:solidFill>
                  <a:srgbClr val="000000"/>
                </a:solidFill>
              </a:rPr>
              <a:t>For any reuse or distribution, you must make clear to others the license terms of this work. The best way to do this is with a link to this web page.</a:t>
            </a:r>
          </a:p>
          <a:p>
            <a:pPr marL="192088" indent="-192088"/>
            <a:r>
              <a:rPr lang="en-US" sz="1400">
                <a:solidFill>
                  <a:srgbClr val="000000"/>
                </a:solidFill>
              </a:rPr>
              <a:t>Any of the above conditions can be waived if you get permission from the copyright holder.</a:t>
            </a:r>
          </a:p>
          <a:p>
            <a:pPr marL="192088" indent="-192088"/>
            <a:r>
              <a:rPr lang="en-US" sz="1400">
                <a:solidFill>
                  <a:srgbClr val="000000"/>
                </a:solidFill>
              </a:rPr>
              <a:t>Nothing in this license impairs or restricts the author's moral rights.</a:t>
            </a:r>
          </a:p>
        </p:txBody>
      </p:sp>
      <p:sp>
        <p:nvSpPr>
          <p:cNvPr id="97285" name="Rectangle 3"/>
          <p:cNvSpPr>
            <a:spLocks noGrp="1" noChangeArrowheads="1"/>
          </p:cNvSpPr>
          <p:nvPr>
            <p:ph type="title"/>
          </p:nvPr>
        </p:nvSpPr>
        <p:spPr/>
        <p:txBody>
          <a:bodyPr/>
          <a:lstStyle/>
          <a:p>
            <a:r>
              <a:rPr lang="en-US">
                <a:ea typeface="ＭＳ Ｐゴシック" charset="-128"/>
                <a:cs typeface="ＭＳ Ｐゴシック" charset="-128"/>
              </a:rPr>
              <a:t>License</a:t>
            </a:r>
          </a:p>
        </p:txBody>
      </p:sp>
      <p:sp>
        <p:nvSpPr>
          <p:cNvPr id="97286" name="Rectangle 4"/>
          <p:cNvSpPr>
            <a:spLocks noGrp="1" noChangeArrowheads="1"/>
          </p:cNvSpPr>
          <p:nvPr>
            <p:ph type="body" idx="1"/>
          </p:nvPr>
        </p:nvSpPr>
        <p:spPr>
          <a:xfrm>
            <a:off x="990600" y="1600200"/>
            <a:ext cx="7308850" cy="403225"/>
          </a:xfrm>
        </p:spPr>
        <p:txBody>
          <a:bodyPr anchor="t"/>
          <a:lstStyle/>
          <a:p>
            <a:pPr>
              <a:buFont typeface="Helvetica CE" charset="0"/>
              <a:buNone/>
            </a:pPr>
            <a:r>
              <a:rPr lang="en-US" sz="2000">
                <a:latin typeface="Monaco" charset="0"/>
                <a:ea typeface="Monaco" charset="0"/>
                <a:cs typeface="Monaco" charset="0"/>
              </a:rPr>
              <a:t>http://creativecommons.org/licenses/by-sa/3.0/</a:t>
            </a:r>
          </a:p>
        </p:txBody>
      </p:sp>
      <p:pic>
        <p:nvPicPr>
          <p:cNvPr id="97287" name="Picture 5" descr="logo_deed"/>
          <p:cNvPicPr>
            <a:picLocks noChangeAspect="1" noChangeArrowheads="1"/>
          </p:cNvPicPr>
          <p:nvPr/>
        </p:nvPicPr>
        <p:blipFill>
          <a:blip r:embed="rId3"/>
          <a:srcRect/>
          <a:stretch>
            <a:fillRect/>
          </a:stretch>
        </p:blipFill>
        <p:spPr bwMode="auto">
          <a:xfrm>
            <a:off x="3433763" y="2133600"/>
            <a:ext cx="2509837" cy="708025"/>
          </a:xfrm>
          <a:prstGeom prst="rect">
            <a:avLst/>
          </a:prstGeom>
          <a:noFill/>
          <a:ln w="9525">
            <a:noFill/>
            <a:miter lim="800000"/>
            <a:headEnd/>
            <a:tailEnd/>
          </a:ln>
        </p:spPr>
      </p:pic>
      <p:sp>
        <p:nvSpPr>
          <p:cNvPr id="8" name="Footer Placeholder 7"/>
          <p:cNvSpPr>
            <a:spLocks noGrp="1"/>
          </p:cNvSpPr>
          <p:nvPr>
            <p:ph type="ftr" sz="quarter" idx="11"/>
          </p:nvPr>
        </p:nvSpPr>
        <p:spPr/>
        <p:txBody>
          <a:bodyPr/>
          <a:lstStyle/>
          <a:p>
            <a:pPr>
              <a:defRPr/>
            </a:pPr>
            <a:r>
              <a:rPr lang="en-US" smtClean="0"/>
              <a:t>Program Transformation</a:t>
            </a:r>
            <a:endParaRPr lang="de-CH"/>
          </a:p>
        </p:txBody>
      </p:sp>
      <p:sp>
        <p:nvSpPr>
          <p:cNvPr id="9" name="Slide Number Placeholder 8"/>
          <p:cNvSpPr>
            <a:spLocks noGrp="1"/>
          </p:cNvSpPr>
          <p:nvPr>
            <p:ph type="sldNum" sz="quarter" idx="12"/>
          </p:nvPr>
        </p:nvSpPr>
        <p:spPr/>
        <p:txBody>
          <a:bodyPr/>
          <a:lstStyle/>
          <a:p>
            <a:pPr>
              <a:defRPr/>
            </a:pPr>
            <a:fld id="{A887AA62-6832-144B-B2CD-8EEDD22CACA8}" type="slidenum">
              <a:rPr lang="de-CH" smtClean="0"/>
              <a:pPr>
                <a:defRPr/>
              </a:pPr>
              <a:t>61</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7"/>
          <p:cNvSpPr>
            <a:spLocks noGrp="1"/>
          </p:cNvSpPr>
          <p:nvPr>
            <p:ph type="title"/>
          </p:nvPr>
        </p:nvSpPr>
        <p:spPr/>
        <p:txBody>
          <a:bodyPr/>
          <a:lstStyle/>
          <a:p>
            <a:r>
              <a:rPr lang="en-US" smtClean="0">
                <a:ea typeface="ＭＳ Ｐゴシック" charset="-128"/>
                <a:cs typeface="ＭＳ Ｐゴシック" charset="-128"/>
              </a:rPr>
              <a:t>Translation — compilation</a:t>
            </a:r>
          </a:p>
        </p:txBody>
      </p:sp>
      <p:sp>
        <p:nvSpPr>
          <p:cNvPr id="20483" name="Date Placeholder 4"/>
          <p:cNvSpPr>
            <a:spLocks noGrp="1"/>
          </p:cNvSpPr>
          <p:nvPr>
            <p:ph type="dt" sz="quarter" idx="10"/>
          </p:nvPr>
        </p:nvSpPr>
        <p:spPr>
          <a:noFill/>
        </p:spPr>
        <p:txBody>
          <a:bodyPr/>
          <a:lstStyle/>
          <a:p>
            <a:r>
              <a:rPr lang="en-US" smtClean="0"/>
              <a:t>© Oscar Nierstrasz</a:t>
            </a:r>
            <a:endParaRPr lang="de-CH" smtClean="0"/>
          </a:p>
        </p:txBody>
      </p:sp>
      <p:sp>
        <p:nvSpPr>
          <p:cNvPr id="20484" name="Footer Placeholder 5"/>
          <p:cNvSpPr>
            <a:spLocks noGrp="1"/>
          </p:cNvSpPr>
          <p:nvPr>
            <p:ph type="ftr" sz="quarter" idx="11"/>
          </p:nvPr>
        </p:nvSpPr>
        <p:spPr>
          <a:noFill/>
        </p:spPr>
        <p:txBody>
          <a:bodyPr/>
          <a:lstStyle/>
          <a:p>
            <a:r>
              <a:rPr lang="en-US" smtClean="0"/>
              <a:t>Program Transformation</a:t>
            </a:r>
            <a:endParaRPr lang="de-CH" smtClean="0"/>
          </a:p>
        </p:txBody>
      </p:sp>
      <p:pic>
        <p:nvPicPr>
          <p:cNvPr id="20486" name="Picture 8" descr="Picture 1.png"/>
          <p:cNvPicPr>
            <a:picLocks noChangeAspect="1"/>
          </p:cNvPicPr>
          <p:nvPr/>
        </p:nvPicPr>
        <p:blipFill>
          <a:blip r:embed="rId2"/>
          <a:srcRect/>
          <a:stretch>
            <a:fillRect/>
          </a:stretch>
        </p:blipFill>
        <p:spPr bwMode="auto">
          <a:xfrm>
            <a:off x="1524000" y="1828800"/>
            <a:ext cx="5883275" cy="3973513"/>
          </a:xfrm>
          <a:prstGeom prst="rect">
            <a:avLst/>
          </a:prstGeom>
          <a:noFill/>
          <a:ln w="9525">
            <a:noFill/>
            <a:miter lim="800000"/>
            <a:headEnd/>
            <a:tailEnd/>
          </a:ln>
        </p:spPr>
      </p:pic>
      <p:sp>
        <p:nvSpPr>
          <p:cNvPr id="20487" name="TextBox 9"/>
          <p:cNvSpPr txBox="1">
            <a:spLocks noChangeArrowheads="1"/>
          </p:cNvSpPr>
          <p:nvPr/>
        </p:nvSpPr>
        <p:spPr bwMode="auto">
          <a:xfrm>
            <a:off x="3505200" y="6172200"/>
            <a:ext cx="5310188"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http://www.cs.uu.nl/docs/vakken/pt/slides/PT05-ProgramTransformation.pdf</a:t>
            </a:r>
          </a:p>
        </p:txBody>
      </p:sp>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7</a:t>
            </a:fld>
            <a:endParaRPr lang="de-CH" sz="1400">
              <a:solidFill>
                <a:srgbClr val="7E7E7E"/>
              </a:solidFill>
              <a:latin typeface="Times"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7"/>
          <p:cNvSpPr>
            <a:spLocks noGrp="1"/>
          </p:cNvSpPr>
          <p:nvPr>
            <p:ph type="title"/>
          </p:nvPr>
        </p:nvSpPr>
        <p:spPr/>
        <p:txBody>
          <a:bodyPr/>
          <a:lstStyle/>
          <a:p>
            <a:r>
              <a:rPr lang="en-US" smtClean="0">
                <a:ea typeface="ＭＳ Ｐゴシック" charset="-128"/>
                <a:cs typeface="ＭＳ Ｐゴシック" charset="-128"/>
              </a:rPr>
              <a:t>Translation — migration from procedural to OO</a:t>
            </a:r>
          </a:p>
        </p:txBody>
      </p:sp>
      <p:sp>
        <p:nvSpPr>
          <p:cNvPr id="21507" name="Date Placeholder 4"/>
          <p:cNvSpPr>
            <a:spLocks noGrp="1"/>
          </p:cNvSpPr>
          <p:nvPr>
            <p:ph type="dt" sz="quarter" idx="10"/>
          </p:nvPr>
        </p:nvSpPr>
        <p:spPr>
          <a:noFill/>
        </p:spPr>
        <p:txBody>
          <a:bodyPr/>
          <a:lstStyle/>
          <a:p>
            <a:r>
              <a:rPr lang="en-US" smtClean="0"/>
              <a:t>© Oscar Nierstrasz</a:t>
            </a:r>
            <a:endParaRPr lang="de-CH" smtClean="0"/>
          </a:p>
        </p:txBody>
      </p:sp>
      <p:sp>
        <p:nvSpPr>
          <p:cNvPr id="21508" name="Footer Placeholder 5"/>
          <p:cNvSpPr>
            <a:spLocks noGrp="1"/>
          </p:cNvSpPr>
          <p:nvPr>
            <p:ph type="ftr" sz="quarter" idx="11"/>
          </p:nvPr>
        </p:nvSpPr>
        <p:spPr>
          <a:noFill/>
        </p:spPr>
        <p:txBody>
          <a:bodyPr/>
          <a:lstStyle/>
          <a:p>
            <a:r>
              <a:rPr lang="en-US" smtClean="0"/>
              <a:t>Program Transformation</a:t>
            </a:r>
            <a:endParaRPr lang="de-CH" smtClean="0"/>
          </a:p>
        </p:txBody>
      </p:sp>
      <p:sp>
        <p:nvSpPr>
          <p:cNvPr id="21510" name="TextBox 9"/>
          <p:cNvSpPr txBox="1">
            <a:spLocks noChangeArrowheads="1"/>
          </p:cNvSpPr>
          <p:nvPr/>
        </p:nvSpPr>
        <p:spPr bwMode="auto">
          <a:xfrm>
            <a:off x="3505200" y="6172200"/>
            <a:ext cx="5310188"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http://www.cs.uu.nl/docs/vakken/pt/slides/PT05-ProgramTransformation.pdf</a:t>
            </a:r>
          </a:p>
        </p:txBody>
      </p:sp>
      <p:pic>
        <p:nvPicPr>
          <p:cNvPr id="21511" name="Picture 10" descr="Picture 2.png"/>
          <p:cNvPicPr>
            <a:picLocks noChangeAspect="1"/>
          </p:cNvPicPr>
          <p:nvPr/>
        </p:nvPicPr>
        <p:blipFill>
          <a:blip r:embed="rId2"/>
          <a:srcRect/>
          <a:stretch>
            <a:fillRect/>
          </a:stretch>
        </p:blipFill>
        <p:spPr bwMode="auto">
          <a:xfrm>
            <a:off x="838200" y="1676400"/>
            <a:ext cx="7086600" cy="4424363"/>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8</a:t>
            </a:fld>
            <a:endParaRPr lang="de-CH" sz="1400">
              <a:solidFill>
                <a:srgbClr val="7E7E7E"/>
              </a:solidFill>
              <a:latin typeface="Time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7"/>
          <p:cNvSpPr>
            <a:spLocks noGrp="1"/>
          </p:cNvSpPr>
          <p:nvPr>
            <p:ph type="title"/>
          </p:nvPr>
        </p:nvSpPr>
        <p:spPr/>
        <p:txBody>
          <a:bodyPr/>
          <a:lstStyle/>
          <a:p>
            <a:r>
              <a:rPr lang="en-US" smtClean="0">
                <a:ea typeface="ＭＳ Ｐゴシック" charset="-128"/>
                <a:cs typeface="ＭＳ Ｐゴシック" charset="-128"/>
              </a:rPr>
              <a:t>Rephrasing — desugaring regular expressions</a:t>
            </a:r>
          </a:p>
        </p:txBody>
      </p:sp>
      <p:sp>
        <p:nvSpPr>
          <p:cNvPr id="22531" name="Date Placeholder 4"/>
          <p:cNvSpPr>
            <a:spLocks noGrp="1"/>
          </p:cNvSpPr>
          <p:nvPr>
            <p:ph type="dt" sz="quarter" idx="10"/>
          </p:nvPr>
        </p:nvSpPr>
        <p:spPr>
          <a:noFill/>
        </p:spPr>
        <p:txBody>
          <a:bodyPr/>
          <a:lstStyle/>
          <a:p>
            <a:r>
              <a:rPr lang="en-US" smtClean="0"/>
              <a:t>© Oscar Nierstrasz</a:t>
            </a:r>
            <a:endParaRPr lang="de-CH" smtClean="0"/>
          </a:p>
        </p:txBody>
      </p:sp>
      <p:sp>
        <p:nvSpPr>
          <p:cNvPr id="22532" name="Footer Placeholder 5"/>
          <p:cNvSpPr>
            <a:spLocks noGrp="1"/>
          </p:cNvSpPr>
          <p:nvPr>
            <p:ph type="ftr" sz="quarter" idx="11"/>
          </p:nvPr>
        </p:nvSpPr>
        <p:spPr>
          <a:noFill/>
        </p:spPr>
        <p:txBody>
          <a:bodyPr/>
          <a:lstStyle/>
          <a:p>
            <a:r>
              <a:rPr lang="en-US" smtClean="0"/>
              <a:t>Program Transformation</a:t>
            </a:r>
            <a:endParaRPr lang="de-CH" smtClean="0"/>
          </a:p>
        </p:txBody>
      </p:sp>
      <p:sp>
        <p:nvSpPr>
          <p:cNvPr id="22534" name="TextBox 9"/>
          <p:cNvSpPr txBox="1">
            <a:spLocks noChangeArrowheads="1"/>
          </p:cNvSpPr>
          <p:nvPr/>
        </p:nvSpPr>
        <p:spPr bwMode="auto">
          <a:xfrm>
            <a:off x="3505200" y="6172200"/>
            <a:ext cx="5310188" cy="276225"/>
          </a:xfrm>
          <a:prstGeom prst="rect">
            <a:avLst/>
          </a:prstGeom>
          <a:solidFill>
            <a:schemeClr val="accent1"/>
          </a:solidFill>
          <a:ln w="9525">
            <a:noFill/>
            <a:miter lim="800000"/>
            <a:headEnd/>
            <a:tailEnd/>
          </a:ln>
        </p:spPr>
        <p:txBody>
          <a:bodyPr wrap="none">
            <a:prstTxWarp prst="textNoShape">
              <a:avLst/>
            </a:prstTxWarp>
            <a:spAutoFit/>
          </a:bodyPr>
          <a:lstStyle/>
          <a:p>
            <a:r>
              <a:rPr lang="en-US" sz="1200"/>
              <a:t>http://www.cs.uu.nl/docs/vakken/pt/slides/PT05-ProgramTransformation.pdf</a:t>
            </a:r>
          </a:p>
        </p:txBody>
      </p:sp>
      <p:pic>
        <p:nvPicPr>
          <p:cNvPr id="22535" name="Picture 8" descr="Picture 3.png"/>
          <p:cNvPicPr>
            <a:picLocks noChangeAspect="1"/>
          </p:cNvPicPr>
          <p:nvPr/>
        </p:nvPicPr>
        <p:blipFill>
          <a:blip r:embed="rId2"/>
          <a:srcRect/>
          <a:stretch>
            <a:fillRect/>
          </a:stretch>
        </p:blipFill>
        <p:spPr bwMode="auto">
          <a:xfrm>
            <a:off x="304800" y="1981200"/>
            <a:ext cx="8534400" cy="3651250"/>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84777B9B-74FF-524F-B0F0-5016EA599AB3}" type="slidenum">
              <a:rPr lang="de-CH" smtClean="0"/>
              <a:pPr>
                <a:defRPr/>
              </a:pPr>
              <a:t>9</a:t>
            </a:fld>
            <a:endParaRPr lang="de-CH" sz="1400">
              <a:solidFill>
                <a:srgbClr val="7E7E7E"/>
              </a:solidFill>
              <a:latin typeface="Times" charset="0"/>
            </a:endParaRPr>
          </a:p>
        </p:txBody>
      </p:sp>
    </p:spTree>
  </p:cSld>
  <p:clrMapOvr>
    <a:masterClrMapping/>
  </p:clrMapOvr>
</p:sld>
</file>

<file path=ppt/theme/theme1.xml><?xml version="1.0" encoding="utf-8"?>
<a:theme xmlns:a="http://schemas.openxmlformats.org/drawingml/2006/main" name="UB_Screen">
  <a:themeElements>
    <a:clrScheme name="">
      <a:dk1>
        <a:srgbClr val="05027D"/>
      </a:dk1>
      <a:lt1>
        <a:srgbClr val="FFFFFF"/>
      </a:lt1>
      <a:dk2>
        <a:srgbClr val="3A007D"/>
      </a:dk2>
      <a:lt2>
        <a:srgbClr val="F6F6F6"/>
      </a:lt2>
      <a:accent1>
        <a:srgbClr val="F5F399"/>
      </a:accent1>
      <a:accent2>
        <a:srgbClr val="7E0007"/>
      </a:accent2>
      <a:accent3>
        <a:srgbClr val="FFFFFF"/>
      </a:accent3>
      <a:accent4>
        <a:srgbClr val="03016A"/>
      </a:accent4>
      <a:accent5>
        <a:srgbClr val="F9F8CA"/>
      </a:accent5>
      <a:accent6>
        <a:srgbClr val="720006"/>
      </a:accent6>
      <a:hlink>
        <a:srgbClr val="0005DF"/>
      </a:hlink>
      <a:folHlink>
        <a:srgbClr val="464381"/>
      </a:folHlink>
    </a:clrScheme>
    <a:fontScheme name="UB_Scree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Helvetica" pitchFamily="-65" charset="0"/>
          </a:defRPr>
        </a:defPPr>
      </a:lstStyle>
    </a:lnDef>
  </a:objectDefaults>
  <a:extraClrSchemeLst>
    <a:extraClrScheme>
      <a:clrScheme name="UB_Sc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B_Screen 2">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7E7781"/>
        </a:folHlink>
      </a:clrScheme>
      <a:clrMap bg1="lt1" tx1="dk1" bg2="lt2" tx2="dk2" accent1="accent1" accent2="accent2" accent3="accent3" accent4="accent4" accent5="accent5" accent6="accent6" hlink="hlink" folHlink="folHlink"/>
    </a:extraClrScheme>
    <a:extraClrScheme>
      <a:clrScheme name="UB_Screen 3">
        <a:dk1>
          <a:srgbClr val="000000"/>
        </a:dk1>
        <a:lt1>
          <a:srgbClr val="FFFFFF"/>
        </a:lt1>
        <a:dk2>
          <a:srgbClr val="000000"/>
        </a:dk2>
        <a:lt2>
          <a:srgbClr val="F6F6F6"/>
        </a:lt2>
        <a:accent1>
          <a:srgbClr val="E1EBF5"/>
        </a:accent1>
        <a:accent2>
          <a:srgbClr val="9CBDDE"/>
        </a:accent2>
        <a:accent3>
          <a:srgbClr val="FFFFFF"/>
        </a:accent3>
        <a:accent4>
          <a:srgbClr val="000000"/>
        </a:accent4>
        <a:accent5>
          <a:srgbClr val="EEF3F9"/>
        </a:accent5>
        <a:accent6>
          <a:srgbClr val="8DABC9"/>
        </a:accent6>
        <a:hlink>
          <a:srgbClr val="0005DF"/>
        </a:hlink>
        <a:folHlink>
          <a:srgbClr val="4643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Workspace:Talks:Dagstuhl:UB_Screen.ppt</Template>
  <TotalTime>2767</TotalTime>
  <Words>5470</Words>
  <Application>Microsoft Macintosh PowerPoint</Application>
  <PresentationFormat>On-screen Show (4:3)</PresentationFormat>
  <Paragraphs>1006</Paragraphs>
  <Slides>61</Slides>
  <Notes>26</Notes>
  <HiddenSlides>0</HiddenSlides>
  <MMClips>0</MMClips>
  <ScaleCrop>false</ScaleCrop>
  <HeadingPairs>
    <vt:vector size="4" baseType="variant">
      <vt:variant>
        <vt:lpstr>Design Template</vt:lpstr>
      </vt:variant>
      <vt:variant>
        <vt:i4>1</vt:i4>
      </vt:variant>
      <vt:variant>
        <vt:lpstr>Slide Titles</vt:lpstr>
      </vt:variant>
      <vt:variant>
        <vt:i4>61</vt:i4>
      </vt:variant>
    </vt:vector>
  </HeadingPairs>
  <TitlesOfParts>
    <vt:vector size="62" baseType="lpstr">
      <vt:lpstr>UB_Screen</vt:lpstr>
      <vt:lpstr>12. Program Transformation</vt:lpstr>
      <vt:lpstr>Roadmap</vt:lpstr>
      <vt:lpstr>Links</vt:lpstr>
      <vt:lpstr>Roadmap</vt:lpstr>
      <vt:lpstr>What is “program transformation”?</vt:lpstr>
      <vt:lpstr>Applications of program transformation</vt:lpstr>
      <vt:lpstr>Translation — compilation</vt:lpstr>
      <vt:lpstr>Translation — migration from procedural to OO</vt:lpstr>
      <vt:lpstr>Rephrasing — desugaring regular expressions</vt:lpstr>
      <vt:lpstr>Rephrasing — partial evaluation</vt:lpstr>
      <vt:lpstr>Transformation pipeline</vt:lpstr>
      <vt:lpstr>Roadmap</vt:lpstr>
      <vt:lpstr>Stratego/XT</vt:lpstr>
      <vt:lpstr>Stratego/XT</vt:lpstr>
      <vt:lpstr>Parsing</vt:lpstr>
      <vt:lpstr>Testing</vt:lpstr>
      <vt:lpstr>Running tests</vt:lpstr>
      <vt:lpstr>Interpretation example</vt:lpstr>
      <vt:lpstr>Strategies</vt:lpstr>
      <vt:lpstr>Running the transformation</vt:lpstr>
      <vt:lpstr>Roadmap</vt:lpstr>
      <vt:lpstr>The TXL paradigm: parse, transform, unparse</vt:lpstr>
      <vt:lpstr>TXL programs</vt:lpstr>
      <vt:lpstr>Expression example</vt:lpstr>
      <vt:lpstr>Running the example</vt:lpstr>
      <vt:lpstr>Example: TIL — a tiny imperative language</vt:lpstr>
      <vt:lpstr>TIL Grammar</vt:lpstr>
      <vt:lpstr>Pretty-printing TIL</vt:lpstr>
      <vt:lpstr>Generating statistics</vt:lpstr>
      <vt:lpstr>Tracing</vt:lpstr>
      <vt:lpstr>TXL vs Stratego</vt:lpstr>
      <vt:lpstr>Commercial systems</vt:lpstr>
      <vt:lpstr>Roadmap</vt:lpstr>
      <vt:lpstr>What is Refactoring?</vt:lpstr>
      <vt:lpstr>Rename Method — manual steps</vt:lpstr>
      <vt:lpstr>Rename Method </vt:lpstr>
      <vt:lpstr>The Refactoring Browser</vt:lpstr>
      <vt:lpstr>Typical Refactorings</vt:lpstr>
      <vt:lpstr>Code Critic — search for common errors</vt:lpstr>
      <vt:lpstr>Refactoring Engine — matching trees</vt:lpstr>
      <vt:lpstr>Rewrite rules</vt:lpstr>
      <vt:lpstr>Roadmap</vt:lpstr>
      <vt:lpstr>A workbench action delegate</vt:lpstr>
      <vt:lpstr>A field renaming visitor</vt:lpstr>
      <vt:lpstr>Renaming fields</vt:lpstr>
      <vt:lpstr>Roadmap</vt:lpstr>
      <vt:lpstr>Problem: cross-cutting concerns</vt:lpstr>
      <vt:lpstr>Aspect-Oriented Programming</vt:lpstr>
      <vt:lpstr>Canonical example — logging</vt:lpstr>
      <vt:lpstr>A logging aspect</vt:lpstr>
      <vt:lpstr>A logging aspect</vt:lpstr>
      <vt:lpstr>Making classes visitable with aspects</vt:lpstr>
      <vt:lpstr>AspectJ</vt:lpstr>
      <vt:lpstr>With aspects, who needs visitors?</vt:lpstr>
      <vt:lpstr>Roadmap</vt:lpstr>
      <vt:lpstr>Model-aware IDEs</vt:lpstr>
      <vt:lpstr>Context-oriented programming with Changeboxes</vt:lpstr>
      <vt:lpstr>Model-centric development</vt:lpstr>
      <vt:lpstr>What you should know!</vt:lpstr>
      <vt:lpstr>Can you answer these questions?</vt:lpstr>
      <vt:lpstr>License</vt:lpstr>
    </vt:vector>
  </TitlesOfParts>
  <Company>Ĳ ɦ禜</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Oscar Nierstrasz</dc:creator>
  <cp:lastModifiedBy>Oscar Nierstrasz</cp:lastModifiedBy>
  <cp:revision>256</cp:revision>
  <cp:lastPrinted>2011-03-10T13:15:56Z</cp:lastPrinted>
  <dcterms:created xsi:type="dcterms:W3CDTF">2011-03-10T13:13:12Z</dcterms:created>
  <dcterms:modified xsi:type="dcterms:W3CDTF">2011-03-10T13:15:58Z</dcterms:modified>
</cp:coreProperties>
</file>