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notesSlides/notesSlide36.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4"/>
  </p:notesMasterIdLst>
  <p:handoutMasterIdLst>
    <p:handoutMasterId r:id="rId45"/>
  </p:handoutMasterIdLst>
  <p:sldIdLst>
    <p:sldId id="256" r:id="rId2"/>
    <p:sldId id="258" r:id="rId3"/>
    <p:sldId id="259" r:id="rId4"/>
    <p:sldId id="260" r:id="rId5"/>
    <p:sldId id="261" r:id="rId6"/>
    <p:sldId id="262" r:id="rId7"/>
    <p:sldId id="301" r:id="rId8"/>
    <p:sldId id="264" r:id="rId9"/>
    <p:sldId id="265" r:id="rId10"/>
    <p:sldId id="267" r:id="rId11"/>
    <p:sldId id="300" r:id="rId12"/>
    <p:sldId id="269" r:id="rId13"/>
    <p:sldId id="303" r:id="rId14"/>
    <p:sldId id="271" r:id="rId15"/>
    <p:sldId id="272" r:id="rId16"/>
    <p:sldId id="273" r:id="rId17"/>
    <p:sldId id="274" r:id="rId18"/>
    <p:sldId id="275" r:id="rId19"/>
    <p:sldId id="276" r:id="rId20"/>
    <p:sldId id="277" r:id="rId21"/>
    <p:sldId id="278" r:id="rId22"/>
    <p:sldId id="279" r:id="rId23"/>
    <p:sldId id="280" r:id="rId24"/>
    <p:sldId id="304"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305"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0EBDB"/>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012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5FAB397-3901-B945-9604-678510F1452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B635D9B9-7DAC-D346-91DD-C8173DBF72F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1026"/>
          <p:cNvSpPr>
            <a:spLocks noGrp="1" noRot="1" noChangeAspect="1" noChangeArrowheads="1" noTextEdit="1"/>
          </p:cNvSpPr>
          <p:nvPr>
            <p:ph type="sldImg"/>
          </p:nvPr>
        </p:nvSpPr>
        <p:spPr>
          <a:ln/>
        </p:spPr>
      </p:sp>
      <p:sp>
        <p:nvSpPr>
          <p:cNvPr id="11267"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1026"/>
          <p:cNvSpPr>
            <a:spLocks noGrp="1" noRot="1" noChangeAspect="1" noChangeArrowheads="1" noTextEdit="1"/>
          </p:cNvSpPr>
          <p:nvPr>
            <p:ph type="sldImg"/>
          </p:nvPr>
        </p:nvSpPr>
        <p:spPr>
          <a:ln/>
        </p:spPr>
      </p:sp>
      <p:sp>
        <p:nvSpPr>
          <p:cNvPr id="33795"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Ch6 p 125.</a:t>
            </a:r>
          </a:p>
          <a:p>
            <a:pPr eaLnBrk="1" hangingPunct="1"/>
            <a:r>
              <a:rPr lang="en-US"/>
              <a:t>Domain understanding: gather &amp; understand domain knowledge</a:t>
            </a:r>
          </a:p>
          <a:p>
            <a:pPr eaLnBrk="1" hangingPunct="1"/>
            <a:r>
              <a:rPr lang="en-US"/>
              <a:t>Collection: by interaction w stakeholders</a:t>
            </a:r>
          </a:p>
          <a:p>
            <a:pPr eaLnBrk="1" hangingPunct="1"/>
            <a:r>
              <a:rPr lang="en-US"/>
              <a:t>Classification: into coherent clusters</a:t>
            </a:r>
          </a:p>
          <a:p>
            <a:pPr eaLnBrk="1" hangingPunct="1"/>
            <a:r>
              <a:rPr lang="en-US"/>
              <a:t>Conflict resolution: ie due to different stakeholders</a:t>
            </a:r>
          </a:p>
          <a:p>
            <a:pPr eaLnBrk="1" hangingPunct="1"/>
            <a:r>
              <a:rPr lang="en-US"/>
              <a:t>Prioritization: ie importance, value …</a:t>
            </a:r>
          </a:p>
          <a:p>
            <a:pPr eaLnBrk="1" hangingPunct="1"/>
            <a:r>
              <a:rPr lang="en-US"/>
              <a:t>Validation: checking consistency, completeness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1026"/>
          <p:cNvSpPr>
            <a:spLocks noGrp="1" noRot="1" noChangeAspect="1" noChangeArrowheads="1"/>
          </p:cNvSpPr>
          <p:nvPr>
            <p:ph type="sldImg"/>
          </p:nvPr>
        </p:nvSpPr>
        <p:spPr>
          <a:solidFill>
            <a:srgbClr val="FFFFFF"/>
          </a:solidFill>
          <a:ln/>
        </p:spPr>
      </p:sp>
      <p:sp>
        <p:nvSpPr>
          <p:cNvPr id="13315"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ch5</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1026"/>
          <p:cNvSpPr>
            <a:spLocks noGrp="1" noRot="1" noChangeAspect="1" noChangeArrowheads="1" noTextEdit="1"/>
          </p:cNvSpPr>
          <p:nvPr>
            <p:ph type="sldImg"/>
          </p:nvPr>
        </p:nvSpPr>
        <p:spPr>
          <a:ln/>
        </p:spPr>
      </p:sp>
      <p:sp>
        <p:nvSpPr>
          <p:cNvPr id="19459"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Spend 10-15 minutes identifying the actors, the use cases, scenarios, technical &amp; non-technical requirements, risks 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Ch6 p 122</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Rot="1" noChangeAspect="1" noChangeArrowheads="1" noTextEdit="1"/>
          </p:cNvSpPr>
          <p:nvPr>
            <p:ph type="sldImg"/>
          </p:nvPr>
        </p:nvSpPr>
        <p:spPr>
          <a:ln/>
        </p:spPr>
      </p:sp>
      <p:sp>
        <p:nvSpPr>
          <p:cNvPr id="25603"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ln/>
        </p:spPr>
      </p:sp>
      <p:sp>
        <p:nvSpPr>
          <p:cNvPr id="27651"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4B946E18-B52F-6644-9C53-33F1228C7874}"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E30D936E-F50F-EA48-90E6-4FA976CCD7EC}"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F7CD5B77-58E6-134B-98D5-6C3ACF0B4DF9}"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E91685A2-1569-4C40-8CDE-96F6A6D06C76}"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13CF9C4E-D233-4346-A30F-5DCFA118F009}"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a:lvl1pPr>
          </a:lstStyle>
          <a:p>
            <a:pPr>
              <a:defRPr/>
            </a:pPr>
            <a:r>
              <a:rPr lang="de-CH"/>
              <a:t>© Oscar Nierstrasz</a:t>
            </a:r>
          </a:p>
        </p:txBody>
      </p:sp>
      <p:sp>
        <p:nvSpPr>
          <p:cNvPr id="5" name="Rectangle 7"/>
          <p:cNvSpPr>
            <a:spLocks noGrp="1" noChangeArrowheads="1"/>
          </p:cNvSpPr>
          <p:nvPr>
            <p:ph type="ftr" sz="quarter" idx="11"/>
          </p:nvPr>
        </p:nvSpPr>
        <p:spPr/>
        <p:txBody>
          <a:bodyPr/>
          <a:lstStyle>
            <a:lvl1pPr>
              <a:defRPr/>
            </a:lvl1pPr>
          </a:lstStyle>
          <a:p>
            <a:pPr>
              <a:defRPr/>
            </a:pPr>
            <a:r>
              <a:rPr lang="de-CH"/>
              <a:t>ESE — Requirements Collection</a:t>
            </a:r>
          </a:p>
        </p:txBody>
      </p:sp>
      <p:sp>
        <p:nvSpPr>
          <p:cNvPr id="6" name="Rectangle 8"/>
          <p:cNvSpPr>
            <a:spLocks noGrp="1" noChangeArrowheads="1"/>
          </p:cNvSpPr>
          <p:nvPr>
            <p:ph type="sldNum" sz="quarter" idx="12"/>
          </p:nvPr>
        </p:nvSpPr>
        <p:spPr/>
        <p:txBody>
          <a:bodyPr/>
          <a:lstStyle>
            <a:lvl1pPr>
              <a:defRPr/>
            </a:lvl1pPr>
          </a:lstStyle>
          <a:p>
            <a:pPr>
              <a:defRPr/>
            </a:pPr>
            <a:r>
              <a:rPr lang="de-CH"/>
              <a:t>ESE 2.</a:t>
            </a:r>
            <a:fld id="{50886209-637F-464F-A50E-E8C3B6C9A69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DD7230AF-E7EC-8648-B3A9-E14AF3675CD3}"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7" r:id="rId1"/>
    <p:sldLayoutId id="2147483723" r:id="rId2"/>
    <p:sldLayoutId id="2147483724" r:id="rId3"/>
    <p:sldLayoutId id="2147483725" r:id="rId4"/>
    <p:sldLayoutId id="2147483726" r:id="rId5"/>
    <p:sldLayoutId id="2147483728"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10"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10"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10"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10"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10"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3"/>
          <p:cNvSpPr>
            <a:spLocks noGrp="1" noChangeArrowheads="1"/>
          </p:cNvSpPr>
          <p:nvPr>
            <p:ph type="ctrTitle"/>
          </p:nvPr>
        </p:nvSpPr>
        <p:spPr/>
        <p:txBody>
          <a:bodyPr/>
          <a:lstStyle/>
          <a:p>
            <a:r>
              <a:rPr lang="en-US" dirty="0" smtClean="0"/>
              <a:t>Introduction to Software Engineering</a:t>
            </a:r>
            <a:endParaRPr lang="en-US" dirty="0"/>
          </a:p>
        </p:txBody>
      </p:sp>
      <p:sp>
        <p:nvSpPr>
          <p:cNvPr id="5" name="Subtitle 4"/>
          <p:cNvSpPr>
            <a:spLocks noGrp="1"/>
          </p:cNvSpPr>
          <p:nvPr>
            <p:ph type="subTitle" idx="1"/>
          </p:nvPr>
        </p:nvSpPr>
        <p:spPr/>
        <p:txBody>
          <a:bodyPr/>
          <a:lstStyle/>
          <a:p>
            <a:r>
              <a:rPr lang="en-US" b="1" dirty="0" smtClean="0"/>
              <a:t>2. Requirements Collection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28676" name="Slide Number Placeholder 5"/>
          <p:cNvSpPr>
            <a:spLocks noGrp="1"/>
          </p:cNvSpPr>
          <p:nvPr>
            <p:ph type="sldNum" sz="quarter" idx="12"/>
          </p:nvPr>
        </p:nvSpPr>
        <p:spPr>
          <a:noFill/>
        </p:spPr>
        <p:txBody>
          <a:bodyPr/>
          <a:lstStyle/>
          <a:p>
            <a:r>
              <a:rPr lang="de-CH" smtClean="0">
                <a:latin typeface="Helvetica" charset="0"/>
              </a:rPr>
              <a:t>ESE 2.</a:t>
            </a:r>
            <a:fld id="{6B8B7ABC-94AA-734D-8D77-CB855CF02F67}" type="slidenum">
              <a:rPr lang="de-CH" smtClean="0">
                <a:latin typeface="Helvetica" charset="0"/>
              </a:rPr>
              <a:pPr/>
              <a:t>10</a:t>
            </a:fld>
            <a:endParaRPr lang="de-CH" sz="1400" smtClean="0">
              <a:solidFill>
                <a:srgbClr val="7E7E7E"/>
              </a:solidFill>
              <a:latin typeface="Times" charset="0"/>
            </a:endParaRPr>
          </a:p>
        </p:txBody>
      </p:sp>
      <p:sp>
        <p:nvSpPr>
          <p:cNvPr id="28677" name="Rectangle 2"/>
          <p:cNvSpPr>
            <a:spLocks noGrp="1" noChangeArrowheads="1"/>
          </p:cNvSpPr>
          <p:nvPr>
            <p:ph type="title"/>
          </p:nvPr>
        </p:nvSpPr>
        <p:spPr/>
        <p:txBody>
          <a:bodyPr/>
          <a:lstStyle/>
          <a:p>
            <a:pPr eaLnBrk="1" hangingPunct="1"/>
            <a:r>
              <a:rPr lang="en-US"/>
              <a:t>Problems of Requirements Analysis</a:t>
            </a:r>
          </a:p>
        </p:txBody>
      </p:sp>
      <p:sp>
        <p:nvSpPr>
          <p:cNvPr id="28678" name="Rectangle 3"/>
          <p:cNvSpPr>
            <a:spLocks noGrp="1" noChangeArrowheads="1"/>
          </p:cNvSpPr>
          <p:nvPr>
            <p:ph type="body" idx="1"/>
          </p:nvPr>
        </p:nvSpPr>
        <p:spPr/>
        <p:txBody>
          <a:bodyPr/>
          <a:lstStyle/>
          <a:p>
            <a:pPr marL="342900" indent="-342900" eaLnBrk="1" hangingPunct="1">
              <a:buFont typeface="Helvetica CE" pitchFamily="-110" charset="0"/>
              <a:buNone/>
            </a:pPr>
            <a:r>
              <a:rPr lang="en-US"/>
              <a:t>Various problems typically arise:</a:t>
            </a:r>
          </a:p>
          <a:p>
            <a:pPr marL="342900" indent="-342900" eaLnBrk="1" hangingPunct="1"/>
            <a:endParaRPr lang="en-US"/>
          </a:p>
          <a:p>
            <a:pPr marL="742950" lvl="1" indent="-285750" eaLnBrk="1" hangingPunct="1"/>
            <a:r>
              <a:rPr lang="en-US"/>
              <a:t>Stakeholders </a:t>
            </a:r>
            <a:r>
              <a:rPr lang="en-US" i="1">
                <a:solidFill>
                  <a:srgbClr val="7F0101"/>
                </a:solidFill>
              </a:rPr>
              <a:t>don’t know</a:t>
            </a:r>
            <a:r>
              <a:rPr lang="en-US"/>
              <a:t> what they really want</a:t>
            </a:r>
          </a:p>
          <a:p>
            <a:pPr marL="742950" lvl="1" indent="-285750" eaLnBrk="1" hangingPunct="1"/>
            <a:r>
              <a:rPr lang="en-US"/>
              <a:t>Stakeholders express requirements </a:t>
            </a:r>
            <a:r>
              <a:rPr lang="en-US" i="1">
                <a:solidFill>
                  <a:srgbClr val="7F0101"/>
                </a:solidFill>
              </a:rPr>
              <a:t>in their own terms</a:t>
            </a:r>
            <a:endParaRPr lang="en-US"/>
          </a:p>
          <a:p>
            <a:pPr marL="742950" lvl="1" indent="-285750" eaLnBrk="1" hangingPunct="1"/>
            <a:r>
              <a:rPr lang="en-US"/>
              <a:t>Different stakeholders may have </a:t>
            </a:r>
            <a:r>
              <a:rPr lang="en-US" i="1">
                <a:solidFill>
                  <a:srgbClr val="7F0101"/>
                </a:solidFill>
              </a:rPr>
              <a:t>conflicting requirements</a:t>
            </a:r>
          </a:p>
          <a:p>
            <a:pPr marL="742950" lvl="1" indent="-285750" eaLnBrk="1" hangingPunct="1"/>
            <a:r>
              <a:rPr lang="en-US" i="1">
                <a:solidFill>
                  <a:srgbClr val="7F0101"/>
                </a:solidFill>
              </a:rPr>
              <a:t>Organisational and political factors</a:t>
            </a:r>
            <a:r>
              <a:rPr lang="en-US"/>
              <a:t> may influence the system requirements</a:t>
            </a:r>
          </a:p>
          <a:p>
            <a:pPr marL="742950" lvl="1" indent="-285750" eaLnBrk="1" hangingPunct="1"/>
            <a:r>
              <a:rPr lang="en-US"/>
              <a:t>The </a:t>
            </a:r>
            <a:r>
              <a:rPr lang="en-US" i="1">
                <a:solidFill>
                  <a:srgbClr val="7F0101"/>
                </a:solidFill>
              </a:rPr>
              <a:t>requirements change</a:t>
            </a:r>
            <a:r>
              <a:rPr lang="en-US"/>
              <a:t> during the analysis process.</a:t>
            </a:r>
          </a:p>
          <a:p>
            <a:pPr marL="742950" lvl="1" indent="-285750" eaLnBrk="1" hangingPunct="1"/>
            <a:r>
              <a:rPr lang="en-US" i="1">
                <a:solidFill>
                  <a:srgbClr val="7F0101"/>
                </a:solidFill>
              </a:rPr>
              <a:t>New stakeholders</a:t>
            </a:r>
            <a:r>
              <a:rPr lang="en-US"/>
              <a:t> may emerge.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30723" name="Rectangle 4"/>
          <p:cNvSpPr>
            <a:spLocks noChangeArrowheads="1"/>
          </p:cNvSpPr>
          <p:nvPr/>
        </p:nvSpPr>
        <p:spPr bwMode="auto">
          <a:xfrm>
            <a:off x="457200" y="4814888"/>
            <a:ext cx="1600200" cy="461962"/>
          </a:xfrm>
          <a:prstGeom prst="rect">
            <a:avLst/>
          </a:prstGeom>
          <a:noFill/>
          <a:ln w="9525">
            <a:noFill/>
            <a:miter lim="800000"/>
            <a:headEnd/>
            <a:tailEnd/>
          </a:ln>
        </p:spPr>
        <p:txBody>
          <a:bodyPr>
            <a:prstTxWarp prst="textNoShape">
              <a:avLst/>
            </a:prstTxWarp>
            <a:spAutoFit/>
          </a:bodyPr>
          <a:lstStyle/>
          <a:p>
            <a:pPr algn="ctr"/>
            <a:r>
              <a:rPr lang="en-US" sz="1200" b="1"/>
              <a:t>How the Customer explained it</a:t>
            </a:r>
          </a:p>
        </p:txBody>
      </p:sp>
      <p:sp>
        <p:nvSpPr>
          <p:cNvPr id="30724" name="Rectangle 5"/>
          <p:cNvSpPr>
            <a:spLocks noChangeArrowheads="1"/>
          </p:cNvSpPr>
          <p:nvPr/>
        </p:nvSpPr>
        <p:spPr bwMode="auto">
          <a:xfrm>
            <a:off x="2590800" y="4814888"/>
            <a:ext cx="1828800" cy="461962"/>
          </a:xfrm>
          <a:prstGeom prst="rect">
            <a:avLst/>
          </a:prstGeom>
          <a:noFill/>
          <a:ln w="9525">
            <a:noFill/>
            <a:miter lim="800000"/>
            <a:headEnd/>
            <a:tailEnd/>
          </a:ln>
        </p:spPr>
        <p:txBody>
          <a:bodyPr>
            <a:prstTxWarp prst="textNoShape">
              <a:avLst/>
            </a:prstTxWarp>
            <a:spAutoFit/>
          </a:bodyPr>
          <a:lstStyle/>
          <a:p>
            <a:pPr algn="ctr"/>
            <a:r>
              <a:rPr lang="en-US" sz="1200" b="1"/>
              <a:t>How the Project Leader understood it</a:t>
            </a:r>
          </a:p>
        </p:txBody>
      </p:sp>
      <p:sp>
        <p:nvSpPr>
          <p:cNvPr id="30725" name="Rectangle 6"/>
          <p:cNvSpPr>
            <a:spLocks noChangeArrowheads="1"/>
          </p:cNvSpPr>
          <p:nvPr/>
        </p:nvSpPr>
        <p:spPr bwMode="auto">
          <a:xfrm>
            <a:off x="5105400" y="4814888"/>
            <a:ext cx="1447800" cy="461962"/>
          </a:xfrm>
          <a:prstGeom prst="rect">
            <a:avLst/>
          </a:prstGeom>
          <a:noFill/>
          <a:ln w="9525">
            <a:noFill/>
            <a:miter lim="800000"/>
            <a:headEnd/>
            <a:tailEnd/>
          </a:ln>
        </p:spPr>
        <p:txBody>
          <a:bodyPr>
            <a:prstTxWarp prst="textNoShape">
              <a:avLst/>
            </a:prstTxWarp>
            <a:spAutoFit/>
          </a:bodyPr>
          <a:lstStyle/>
          <a:p>
            <a:pPr algn="ctr"/>
            <a:r>
              <a:rPr lang="en-US" sz="1200" b="1"/>
              <a:t>How the Analyst designed it</a:t>
            </a:r>
          </a:p>
        </p:txBody>
      </p:sp>
      <p:sp>
        <p:nvSpPr>
          <p:cNvPr id="30726" name="Rectangle 7"/>
          <p:cNvSpPr>
            <a:spLocks noChangeArrowheads="1"/>
          </p:cNvSpPr>
          <p:nvPr/>
        </p:nvSpPr>
        <p:spPr bwMode="auto">
          <a:xfrm>
            <a:off x="7086600" y="4814888"/>
            <a:ext cx="1600200" cy="461962"/>
          </a:xfrm>
          <a:prstGeom prst="rect">
            <a:avLst/>
          </a:prstGeom>
          <a:noFill/>
          <a:ln w="9525">
            <a:noFill/>
            <a:miter lim="800000"/>
            <a:headEnd/>
            <a:tailEnd/>
          </a:ln>
        </p:spPr>
        <p:txBody>
          <a:bodyPr>
            <a:prstTxWarp prst="textNoShape">
              <a:avLst/>
            </a:prstTxWarp>
            <a:spAutoFit/>
          </a:bodyPr>
          <a:lstStyle/>
          <a:p>
            <a:pPr algn="ctr"/>
            <a:r>
              <a:rPr lang="en-US" sz="1200" b="1"/>
              <a:t>What the Customer really needed</a:t>
            </a:r>
          </a:p>
        </p:txBody>
      </p:sp>
      <p:pic>
        <p:nvPicPr>
          <p:cNvPr id="30727" name="Picture 10" descr="Picture 1.png"/>
          <p:cNvPicPr>
            <a:picLocks noChangeAspect="1"/>
          </p:cNvPicPr>
          <p:nvPr/>
        </p:nvPicPr>
        <p:blipFill>
          <a:blip r:embed="rId3"/>
          <a:srcRect/>
          <a:stretch>
            <a:fillRect/>
          </a:stretch>
        </p:blipFill>
        <p:spPr bwMode="auto">
          <a:xfrm>
            <a:off x="304800" y="1295400"/>
            <a:ext cx="8610600" cy="337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277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32772" name="Slide Number Placeholder 5"/>
          <p:cNvSpPr>
            <a:spLocks noGrp="1"/>
          </p:cNvSpPr>
          <p:nvPr>
            <p:ph type="sldNum" sz="quarter" idx="12"/>
          </p:nvPr>
        </p:nvSpPr>
        <p:spPr>
          <a:noFill/>
        </p:spPr>
        <p:txBody>
          <a:bodyPr/>
          <a:lstStyle/>
          <a:p>
            <a:r>
              <a:rPr lang="de-CH" smtClean="0">
                <a:latin typeface="Helvetica" charset="0"/>
              </a:rPr>
              <a:t>ESE 2.</a:t>
            </a:r>
            <a:fld id="{FCF6928A-62E8-A042-BD54-7477B21C857F}" type="slidenum">
              <a:rPr lang="de-CH" smtClean="0">
                <a:latin typeface="Helvetica" charset="0"/>
              </a:rPr>
              <a:pPr/>
              <a:t>12</a:t>
            </a:fld>
            <a:endParaRPr lang="de-CH" sz="1400" smtClean="0">
              <a:solidFill>
                <a:srgbClr val="7E7E7E"/>
              </a:solidFill>
              <a:latin typeface="Times" charset="0"/>
            </a:endParaRPr>
          </a:p>
        </p:txBody>
      </p:sp>
      <p:sp>
        <p:nvSpPr>
          <p:cNvPr id="32773" name="Rectangle 2"/>
          <p:cNvSpPr>
            <a:spLocks noGrp="1" noChangeArrowheads="1"/>
          </p:cNvSpPr>
          <p:nvPr>
            <p:ph type="title"/>
          </p:nvPr>
        </p:nvSpPr>
        <p:spPr/>
        <p:txBody>
          <a:bodyPr/>
          <a:lstStyle/>
          <a:p>
            <a:pPr eaLnBrk="1" hangingPunct="1"/>
            <a:r>
              <a:rPr lang="en-US"/>
              <a:t>Requirements evolution</a:t>
            </a:r>
          </a:p>
        </p:txBody>
      </p:sp>
      <p:sp>
        <p:nvSpPr>
          <p:cNvPr id="32774" name="Rectangle 3"/>
          <p:cNvSpPr>
            <a:spLocks noGrp="1" noChangeArrowheads="1"/>
          </p:cNvSpPr>
          <p:nvPr>
            <p:ph type="body" idx="1"/>
          </p:nvPr>
        </p:nvSpPr>
        <p:spPr/>
        <p:txBody>
          <a:bodyPr/>
          <a:lstStyle/>
          <a:p>
            <a:pPr eaLnBrk="1" hangingPunct="1"/>
            <a:r>
              <a:rPr lang="en-US"/>
              <a:t>Requirements </a:t>
            </a:r>
            <a:r>
              <a:rPr lang="en-US" i="1">
                <a:solidFill>
                  <a:srgbClr val="7F0101"/>
                </a:solidFill>
              </a:rPr>
              <a:t>always evolve</a:t>
            </a:r>
            <a:r>
              <a:rPr lang="en-US"/>
              <a:t> as a better understanding of user needs is developed and as the organisation’s objectives change</a:t>
            </a:r>
          </a:p>
          <a:p>
            <a:pPr eaLnBrk="1" hangingPunct="1"/>
            <a:endParaRPr lang="en-US"/>
          </a:p>
          <a:p>
            <a:pPr eaLnBrk="1" hangingPunct="1"/>
            <a:r>
              <a:rPr lang="en-US"/>
              <a:t>It is essential to </a:t>
            </a:r>
            <a:r>
              <a:rPr lang="en-US" i="1">
                <a:solidFill>
                  <a:srgbClr val="7F0101"/>
                </a:solidFill>
              </a:rPr>
              <a:t>plan for change</a:t>
            </a:r>
            <a:r>
              <a:rPr lang="en-US"/>
              <a:t> in the requirements as the system is being developed and used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34819"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34820" name="Slide Number Placeholder 4"/>
          <p:cNvSpPr>
            <a:spLocks noGrp="1"/>
          </p:cNvSpPr>
          <p:nvPr>
            <p:ph type="sldNum" sz="quarter" idx="12"/>
          </p:nvPr>
        </p:nvSpPr>
        <p:spPr>
          <a:noFill/>
        </p:spPr>
        <p:txBody>
          <a:bodyPr/>
          <a:lstStyle/>
          <a:p>
            <a:r>
              <a:rPr lang="de-CH" smtClean="0">
                <a:latin typeface="Helvetica" charset="0"/>
              </a:rPr>
              <a:t>ESE 2.</a:t>
            </a:r>
            <a:fld id="{109041F6-3CCD-1C4C-B67E-D80ECC995190}" type="slidenum">
              <a:rPr lang="de-CH" smtClean="0">
                <a:latin typeface="Helvetica" charset="0"/>
              </a:rPr>
              <a:pPr/>
              <a:t>13</a:t>
            </a:fld>
            <a:endParaRPr lang="de-CH" sz="1400" smtClean="0">
              <a:solidFill>
                <a:srgbClr val="7E7E7E"/>
              </a:solidFill>
              <a:latin typeface="Times" charset="0"/>
            </a:endParaRPr>
          </a:p>
        </p:txBody>
      </p:sp>
      <p:sp>
        <p:nvSpPr>
          <p:cNvPr id="34821" name="Rectangle 2"/>
          <p:cNvSpPr>
            <a:spLocks noGrp="1" noChangeArrowheads="1"/>
          </p:cNvSpPr>
          <p:nvPr>
            <p:ph type="title"/>
          </p:nvPr>
        </p:nvSpPr>
        <p:spPr/>
        <p:txBody>
          <a:bodyPr/>
          <a:lstStyle/>
          <a:p>
            <a:pPr eaLnBrk="1" hangingPunct="1"/>
            <a:r>
              <a:rPr lang="en-US" sz="2400"/>
              <a:t>The Requirements Analysis Process</a:t>
            </a:r>
            <a:endParaRPr lang="en-US"/>
          </a:p>
        </p:txBody>
      </p:sp>
      <p:sp>
        <p:nvSpPr>
          <p:cNvPr id="34822" name="Rectangle 4"/>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8" name="Rounded Rectangle 7"/>
          <p:cNvSpPr/>
          <p:nvPr/>
        </p:nvSpPr>
        <p:spPr bwMode="auto">
          <a:xfrm>
            <a:off x="1295400" y="33528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Domain understanding</a:t>
            </a:r>
            <a:endParaRPr kumimoji="0" lang="en-US" sz="1800" b="1" i="0" u="none" strike="noStrike" cap="none" normalizeH="0" baseline="0" dirty="0">
              <a:ln>
                <a:noFill/>
              </a:ln>
              <a:solidFill>
                <a:schemeClr val="tx1"/>
              </a:solidFill>
              <a:effectLst/>
              <a:latin typeface="Helvetica" charset="0"/>
            </a:endParaRPr>
          </a:p>
        </p:txBody>
      </p:sp>
      <p:sp>
        <p:nvSpPr>
          <p:cNvPr id="16" name="Rounded Rectangle 15"/>
          <p:cNvSpPr/>
          <p:nvPr/>
        </p:nvSpPr>
        <p:spPr bwMode="auto">
          <a:xfrm>
            <a:off x="3581400" y="23622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validation</a:t>
            </a:r>
            <a:endParaRPr kumimoji="0" lang="en-US" sz="1800" b="1" i="0" u="none" strike="noStrike" cap="none" normalizeH="0" baseline="0" dirty="0">
              <a:ln>
                <a:noFill/>
              </a:ln>
              <a:solidFill>
                <a:schemeClr val="tx1"/>
              </a:solidFill>
              <a:effectLst/>
              <a:latin typeface="Helvetica" charset="0"/>
            </a:endParaRPr>
          </a:p>
        </p:txBody>
      </p:sp>
      <p:sp>
        <p:nvSpPr>
          <p:cNvPr id="17" name="Rounded Rectangle 16"/>
          <p:cNvSpPr/>
          <p:nvPr/>
        </p:nvSpPr>
        <p:spPr bwMode="auto">
          <a:xfrm>
            <a:off x="5867400" y="33528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Prioritization</a:t>
            </a:r>
            <a:endParaRPr kumimoji="0" lang="en-US" sz="1800" b="1" i="0" u="none" strike="noStrike" cap="none" normalizeH="0" baseline="0" dirty="0">
              <a:ln>
                <a:noFill/>
              </a:ln>
              <a:solidFill>
                <a:schemeClr val="tx1"/>
              </a:solidFill>
              <a:effectLst/>
              <a:latin typeface="Helvetica" charset="0"/>
            </a:endParaRPr>
          </a:p>
        </p:txBody>
      </p:sp>
      <p:sp>
        <p:nvSpPr>
          <p:cNvPr id="18" name="Rounded Rectangle 17"/>
          <p:cNvSpPr/>
          <p:nvPr/>
        </p:nvSpPr>
        <p:spPr bwMode="auto">
          <a:xfrm>
            <a:off x="5867400" y="45720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Conflict resolution</a:t>
            </a:r>
            <a:endParaRPr kumimoji="0" lang="en-US" sz="1800" b="1" i="0" u="none" strike="noStrike" cap="none" normalizeH="0" baseline="0" dirty="0">
              <a:ln>
                <a:noFill/>
              </a:ln>
              <a:solidFill>
                <a:schemeClr val="tx1"/>
              </a:solidFill>
              <a:effectLst/>
              <a:latin typeface="Helvetica" charset="0"/>
            </a:endParaRPr>
          </a:p>
        </p:txBody>
      </p:sp>
      <p:sp>
        <p:nvSpPr>
          <p:cNvPr id="19" name="Rounded Rectangle 18"/>
          <p:cNvSpPr/>
          <p:nvPr/>
        </p:nvSpPr>
        <p:spPr bwMode="auto">
          <a:xfrm>
            <a:off x="1295400" y="45720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collection</a:t>
            </a:r>
            <a:endParaRPr kumimoji="0" lang="en-US" sz="1800" b="1" i="0" u="none" strike="noStrike" cap="none" normalizeH="0" baseline="0" dirty="0">
              <a:ln>
                <a:noFill/>
              </a:ln>
              <a:solidFill>
                <a:schemeClr val="tx1"/>
              </a:solidFill>
              <a:effectLst/>
              <a:latin typeface="Helvetica" charset="0"/>
            </a:endParaRPr>
          </a:p>
        </p:txBody>
      </p:sp>
      <p:sp>
        <p:nvSpPr>
          <p:cNvPr id="20" name="Rounded Rectangle 19"/>
          <p:cNvSpPr/>
          <p:nvPr/>
        </p:nvSpPr>
        <p:spPr bwMode="auto">
          <a:xfrm>
            <a:off x="3657600" y="5562600"/>
            <a:ext cx="1905000" cy="762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tx1"/>
                </a:solidFill>
                <a:latin typeface="Helvetica" charset="0"/>
              </a:rPr>
              <a:t>Cla</a:t>
            </a:r>
            <a:r>
              <a:rPr kumimoji="0" lang="en-US" sz="1800" b="1" i="0" u="none" strike="noStrike" cap="none" normalizeH="0" baseline="0" dirty="0" smtClean="0">
                <a:ln>
                  <a:noFill/>
                </a:ln>
                <a:solidFill>
                  <a:schemeClr val="tx1"/>
                </a:solidFill>
                <a:effectLst/>
                <a:latin typeface="Helvetica" charset="0"/>
              </a:rPr>
              <a:t>ssification</a:t>
            </a:r>
            <a:endParaRPr kumimoji="0" lang="en-US" sz="1800" b="1" i="0" u="none" strike="noStrike" cap="none" normalizeH="0" baseline="0" dirty="0">
              <a:ln>
                <a:noFill/>
              </a:ln>
              <a:solidFill>
                <a:schemeClr val="tx1"/>
              </a:solidFill>
              <a:effectLst/>
              <a:latin typeface="Helvetica" charset="0"/>
            </a:endParaRPr>
          </a:p>
        </p:txBody>
      </p:sp>
      <p:sp>
        <p:nvSpPr>
          <p:cNvPr id="21" name="Rounded Rectangle 20"/>
          <p:cNvSpPr/>
          <p:nvPr/>
        </p:nvSpPr>
        <p:spPr bwMode="auto">
          <a:xfrm>
            <a:off x="6934200" y="1676400"/>
            <a:ext cx="1905000" cy="9144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definition and specification</a:t>
            </a:r>
            <a:endParaRPr kumimoji="0" lang="en-US" sz="1800" b="1" i="0" u="none" strike="noStrike" cap="none" normalizeH="0" baseline="0" dirty="0">
              <a:ln>
                <a:noFill/>
              </a:ln>
              <a:solidFill>
                <a:schemeClr val="tx1"/>
              </a:solidFill>
              <a:effectLst/>
              <a:latin typeface="Helvetica" charset="0"/>
            </a:endParaRPr>
          </a:p>
        </p:txBody>
      </p:sp>
      <p:cxnSp>
        <p:nvCxnSpPr>
          <p:cNvPr id="22" name="Shape 41"/>
          <p:cNvCxnSpPr>
            <a:stCxn id="19" idx="2"/>
            <a:endCxn id="20" idx="1"/>
          </p:cNvCxnSpPr>
          <p:nvPr/>
        </p:nvCxnSpPr>
        <p:spPr bwMode="auto">
          <a:xfrm rot="16200000" flipH="1">
            <a:off x="2647950" y="4933950"/>
            <a:ext cx="609600" cy="14097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5" name="Shape 41"/>
          <p:cNvCxnSpPr>
            <a:stCxn id="20" idx="3"/>
            <a:endCxn id="18" idx="2"/>
          </p:cNvCxnSpPr>
          <p:nvPr/>
        </p:nvCxnSpPr>
        <p:spPr bwMode="auto">
          <a:xfrm flipV="1">
            <a:off x="5562600" y="5334000"/>
            <a:ext cx="1257300" cy="6096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8" name="Shape 41"/>
          <p:cNvCxnSpPr/>
          <p:nvPr/>
        </p:nvCxnSpPr>
        <p:spPr bwMode="auto">
          <a:xfrm rot="10800000" flipV="1">
            <a:off x="4876800" y="4953000"/>
            <a:ext cx="990600" cy="609600"/>
          </a:xfrm>
          <a:prstGeom prst="bentConnector3">
            <a:avLst>
              <a:gd name="adj1" fmla="val 99308"/>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1" name="Shape 41"/>
          <p:cNvCxnSpPr>
            <a:endCxn id="19" idx="3"/>
          </p:cNvCxnSpPr>
          <p:nvPr/>
        </p:nvCxnSpPr>
        <p:spPr bwMode="auto">
          <a:xfrm rot="10800000">
            <a:off x="3200400" y="4953000"/>
            <a:ext cx="1219200" cy="609600"/>
          </a:xfrm>
          <a:prstGeom prst="bentConnector3">
            <a:avLst>
              <a:gd name="adj1" fmla="val -989"/>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8" name="Shape 41"/>
          <p:cNvCxnSpPr>
            <a:stCxn id="8" idx="3"/>
            <a:endCxn id="16" idx="2"/>
          </p:cNvCxnSpPr>
          <p:nvPr/>
        </p:nvCxnSpPr>
        <p:spPr bwMode="auto">
          <a:xfrm flipV="1">
            <a:off x="3200400" y="3124200"/>
            <a:ext cx="1333500" cy="6096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1" name="Shape 41"/>
          <p:cNvCxnSpPr>
            <a:stCxn id="16" idx="1"/>
            <a:endCxn id="8" idx="0"/>
          </p:cNvCxnSpPr>
          <p:nvPr/>
        </p:nvCxnSpPr>
        <p:spPr bwMode="auto">
          <a:xfrm rot="10800000" flipV="1">
            <a:off x="2247900" y="2743200"/>
            <a:ext cx="1333500" cy="6096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4" name="Shape 41"/>
          <p:cNvCxnSpPr>
            <a:stCxn id="17" idx="0"/>
            <a:endCxn id="16" idx="3"/>
          </p:cNvCxnSpPr>
          <p:nvPr/>
        </p:nvCxnSpPr>
        <p:spPr bwMode="auto">
          <a:xfrm rot="16200000" flipV="1">
            <a:off x="5848350" y="2381250"/>
            <a:ext cx="609600" cy="13335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7" name="Shape 41"/>
          <p:cNvCxnSpPr>
            <a:endCxn id="17" idx="1"/>
          </p:cNvCxnSpPr>
          <p:nvPr/>
        </p:nvCxnSpPr>
        <p:spPr bwMode="auto">
          <a:xfrm>
            <a:off x="4800600" y="3124200"/>
            <a:ext cx="1066800" cy="609600"/>
          </a:xfrm>
          <a:prstGeom prst="bentConnector3">
            <a:avLst>
              <a:gd name="adj1" fmla="val -78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0" name="Straight Arrow Connector 59"/>
          <p:cNvCxnSpPr>
            <a:endCxn id="8" idx="1"/>
          </p:cNvCxnSpPr>
          <p:nvPr/>
        </p:nvCxnSpPr>
        <p:spPr bwMode="auto">
          <a:xfrm>
            <a:off x="457200" y="3733800"/>
            <a:ext cx="838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4" name="Shape 41"/>
          <p:cNvCxnSpPr>
            <a:stCxn id="16" idx="0"/>
            <a:endCxn id="21" idx="1"/>
          </p:cNvCxnSpPr>
          <p:nvPr/>
        </p:nvCxnSpPr>
        <p:spPr bwMode="auto">
          <a:xfrm rot="5400000" flipH="1" flipV="1">
            <a:off x="5619750" y="1047750"/>
            <a:ext cx="228600" cy="24003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8" name="Shape 41"/>
          <p:cNvCxnSpPr/>
          <p:nvPr/>
        </p:nvCxnSpPr>
        <p:spPr bwMode="auto">
          <a:xfrm rot="10800000" flipV="1">
            <a:off x="685800" y="1828800"/>
            <a:ext cx="6248400" cy="1905000"/>
          </a:xfrm>
          <a:prstGeom prst="bentConnector3">
            <a:avLst>
              <a:gd name="adj1" fmla="val 99746"/>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2" name="Straight Arrow Connector 71"/>
          <p:cNvCxnSpPr/>
          <p:nvPr/>
        </p:nvCxnSpPr>
        <p:spPr bwMode="auto">
          <a:xfrm rot="5400000">
            <a:off x="1675606" y="4343400"/>
            <a:ext cx="457994" cy="794"/>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6" name="Straight Arrow Connector 75"/>
          <p:cNvCxnSpPr/>
          <p:nvPr/>
        </p:nvCxnSpPr>
        <p:spPr bwMode="auto">
          <a:xfrm rot="5400000" flipH="1" flipV="1">
            <a:off x="2438400" y="4343400"/>
            <a:ext cx="457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9" name="Straight Arrow Connector 78"/>
          <p:cNvCxnSpPr/>
          <p:nvPr/>
        </p:nvCxnSpPr>
        <p:spPr bwMode="auto">
          <a:xfrm rot="5400000">
            <a:off x="6248400" y="4342606"/>
            <a:ext cx="457994" cy="794"/>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0" name="Straight Arrow Connector 79"/>
          <p:cNvCxnSpPr/>
          <p:nvPr/>
        </p:nvCxnSpPr>
        <p:spPr bwMode="auto">
          <a:xfrm rot="5400000" flipH="1" flipV="1">
            <a:off x="7011194" y="4342606"/>
            <a:ext cx="457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36868" name="Slide Number Placeholder 5"/>
          <p:cNvSpPr>
            <a:spLocks noGrp="1"/>
          </p:cNvSpPr>
          <p:nvPr>
            <p:ph type="sldNum" sz="quarter" idx="12"/>
          </p:nvPr>
        </p:nvSpPr>
        <p:spPr>
          <a:noFill/>
        </p:spPr>
        <p:txBody>
          <a:bodyPr/>
          <a:lstStyle/>
          <a:p>
            <a:r>
              <a:rPr lang="de-CH" smtClean="0">
                <a:latin typeface="Helvetica" charset="0"/>
              </a:rPr>
              <a:t>ESE 2.</a:t>
            </a:r>
            <a:fld id="{982380C2-74B9-F54E-AC12-A9DB6242C77D}" type="slidenum">
              <a:rPr lang="de-CH" smtClean="0">
                <a:latin typeface="Helvetica" charset="0"/>
              </a:rPr>
              <a:pPr/>
              <a:t>14</a:t>
            </a:fld>
            <a:endParaRPr lang="de-CH" sz="1400" smtClean="0">
              <a:solidFill>
                <a:srgbClr val="7E7E7E"/>
              </a:solidFill>
              <a:latin typeface="Times" charset="0"/>
            </a:endParaRPr>
          </a:p>
        </p:txBody>
      </p:sp>
      <p:sp>
        <p:nvSpPr>
          <p:cNvPr id="36869"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36870"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6871" name="Rectangle 1028"/>
          <p:cNvSpPr>
            <a:spLocks noGrp="1" noChangeArrowheads="1"/>
          </p:cNvSpPr>
          <p:nvPr>
            <p:ph type="title"/>
          </p:nvPr>
        </p:nvSpPr>
        <p:spPr/>
        <p:txBody>
          <a:bodyPr/>
          <a:lstStyle/>
          <a:p>
            <a:pPr eaLnBrk="1" hangingPunct="1"/>
            <a:r>
              <a:rPr lang="en-US"/>
              <a:t>Roadmap</a:t>
            </a:r>
          </a:p>
        </p:txBody>
      </p:sp>
      <p:sp>
        <p:nvSpPr>
          <p:cNvPr id="36872" name="Rectangle 1029"/>
          <p:cNvSpPr>
            <a:spLocks noGrp="1" noChangeArrowheads="1"/>
          </p:cNvSpPr>
          <p:nvPr>
            <p:ph type="body" idx="1"/>
          </p:nvPr>
        </p:nvSpPr>
        <p:spPr/>
        <p:txBody>
          <a:bodyPr/>
          <a:lstStyle/>
          <a:p>
            <a:pPr eaLnBrk="1" hangingPunct="1"/>
            <a:r>
              <a:rPr lang="en-US"/>
              <a:t>The Requirements Engineering Process</a:t>
            </a:r>
          </a:p>
          <a:p>
            <a:pPr eaLnBrk="1" hangingPunct="1"/>
            <a:r>
              <a:rPr lang="en-US" b="1"/>
              <a:t>Use Cases</a:t>
            </a:r>
          </a:p>
          <a:p>
            <a:pPr eaLnBrk="1" hangingPunct="1"/>
            <a:r>
              <a:rPr lang="en-US"/>
              <a:t>Functional and non-functional requirements</a:t>
            </a:r>
          </a:p>
          <a:p>
            <a:pPr eaLnBrk="1" hangingPunct="1"/>
            <a:r>
              <a:rPr lang="en-US"/>
              <a:t>Evolutionary and throw-away prototyping</a:t>
            </a:r>
          </a:p>
          <a:p>
            <a:pPr eaLnBrk="1" hangingPunct="1"/>
            <a:r>
              <a:rPr lang="en-US"/>
              <a:t>Requirements checking and reviews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38916" name="Slide Number Placeholder 5"/>
          <p:cNvSpPr>
            <a:spLocks noGrp="1"/>
          </p:cNvSpPr>
          <p:nvPr>
            <p:ph type="sldNum" sz="quarter" idx="12"/>
          </p:nvPr>
        </p:nvSpPr>
        <p:spPr>
          <a:noFill/>
        </p:spPr>
        <p:txBody>
          <a:bodyPr/>
          <a:lstStyle/>
          <a:p>
            <a:r>
              <a:rPr lang="de-CH" smtClean="0">
                <a:latin typeface="Helvetica" charset="0"/>
              </a:rPr>
              <a:t>ESE 2.</a:t>
            </a:r>
            <a:fld id="{857A4DEB-AED0-8F48-809F-D7A1492387B1}" type="slidenum">
              <a:rPr lang="de-CH" smtClean="0">
                <a:latin typeface="Helvetica" charset="0"/>
              </a:rPr>
              <a:pPr/>
              <a:t>15</a:t>
            </a:fld>
            <a:endParaRPr lang="de-CH" sz="1400" smtClean="0">
              <a:solidFill>
                <a:srgbClr val="7E7E7E"/>
              </a:solidFill>
              <a:latin typeface="Times" charset="0"/>
            </a:endParaRPr>
          </a:p>
        </p:txBody>
      </p:sp>
      <p:sp>
        <p:nvSpPr>
          <p:cNvPr id="38917" name="Rectangle 2"/>
          <p:cNvSpPr>
            <a:spLocks noGrp="1" noChangeArrowheads="1"/>
          </p:cNvSpPr>
          <p:nvPr>
            <p:ph type="title"/>
          </p:nvPr>
        </p:nvSpPr>
        <p:spPr/>
        <p:txBody>
          <a:bodyPr/>
          <a:lstStyle/>
          <a:p>
            <a:pPr eaLnBrk="1" hangingPunct="1"/>
            <a:r>
              <a:rPr lang="en-US"/>
              <a:t>Use Cases and Scenarios</a:t>
            </a:r>
          </a:p>
        </p:txBody>
      </p:sp>
      <p:sp>
        <p:nvSpPr>
          <p:cNvPr id="38918"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a:t>A </a:t>
            </a:r>
            <a:r>
              <a:rPr lang="en-US" i="1" u="sng">
                <a:solidFill>
                  <a:srgbClr val="7F0101"/>
                </a:solidFill>
              </a:rPr>
              <a:t>use case</a:t>
            </a:r>
            <a:r>
              <a:rPr lang="en-US"/>
              <a:t> is the </a:t>
            </a:r>
            <a:r>
              <a:rPr lang="en-US" i="1">
                <a:solidFill>
                  <a:srgbClr val="7F0101"/>
                </a:solidFill>
              </a:rPr>
              <a:t>specification</a:t>
            </a:r>
            <a:r>
              <a:rPr lang="en-US"/>
              <a:t> of a </a:t>
            </a:r>
            <a:r>
              <a:rPr lang="en-US" i="1">
                <a:solidFill>
                  <a:srgbClr val="7F0101"/>
                </a:solidFill>
              </a:rPr>
              <a:t>sequence of actions</a:t>
            </a:r>
            <a:r>
              <a:rPr lang="en-US"/>
              <a:t>, including </a:t>
            </a:r>
            <a:r>
              <a:rPr lang="en-US" i="1">
                <a:solidFill>
                  <a:srgbClr val="7F0101"/>
                </a:solidFill>
              </a:rPr>
              <a:t>variants</a:t>
            </a:r>
            <a:r>
              <a:rPr lang="en-US"/>
              <a:t>, that a system (or other entity) can perform, </a:t>
            </a:r>
            <a:r>
              <a:rPr lang="en-US" i="1">
                <a:solidFill>
                  <a:srgbClr val="7F0101"/>
                </a:solidFill>
              </a:rPr>
              <a:t>interacting with actors</a:t>
            </a:r>
            <a:r>
              <a:rPr lang="en-US"/>
              <a:t> of the system”.</a:t>
            </a:r>
          </a:p>
          <a:p>
            <a:pPr marL="342900" indent="-342900" eaLnBrk="1" hangingPunct="1">
              <a:lnSpc>
                <a:spcPct val="90000"/>
              </a:lnSpc>
            </a:pPr>
            <a:endParaRPr lang="en-US"/>
          </a:p>
          <a:p>
            <a:pPr marL="742950" lvl="1" indent="-285750" eaLnBrk="1" hangingPunct="1">
              <a:lnSpc>
                <a:spcPct val="90000"/>
              </a:lnSpc>
            </a:pPr>
            <a:r>
              <a:rPr lang="en-US"/>
              <a:t>e.g., buy a DVD through the internet</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A </a:t>
            </a:r>
            <a:r>
              <a:rPr lang="en-US" i="1" u="sng">
                <a:solidFill>
                  <a:srgbClr val="7F0101"/>
                </a:solidFill>
              </a:rPr>
              <a:t>scenario</a:t>
            </a:r>
            <a:r>
              <a:rPr lang="en-US"/>
              <a:t> is a </a:t>
            </a:r>
            <a:r>
              <a:rPr lang="en-US" i="1">
                <a:solidFill>
                  <a:srgbClr val="7F0101"/>
                </a:solidFill>
              </a:rPr>
              <a:t>particular trace of action occurrences</a:t>
            </a:r>
            <a:r>
              <a:rPr lang="en-US"/>
              <a:t>, starting from a known initial state.</a:t>
            </a:r>
          </a:p>
          <a:p>
            <a:pPr marL="342900" indent="-342900" eaLnBrk="1" hangingPunct="1">
              <a:lnSpc>
                <a:spcPct val="90000"/>
              </a:lnSpc>
            </a:pPr>
            <a:endParaRPr lang="en-US"/>
          </a:p>
          <a:p>
            <a:pPr marL="742950" lvl="1" indent="-285750" eaLnBrk="1" hangingPunct="1">
              <a:lnSpc>
                <a:spcPct val="90000"/>
              </a:lnSpc>
            </a:pPr>
            <a:r>
              <a:rPr lang="en-US"/>
              <a:t>e.g., connect to myDVD.com, go to the “search” page</a:t>
            </a:r>
          </a:p>
          <a:p>
            <a:pPr marL="342900" indent="-342900" algn="r" eaLnBrk="1" hangingPunct="1">
              <a:lnSpc>
                <a:spcPct val="90000"/>
              </a:lnSpc>
              <a:buFont typeface="Helvetica CE" pitchFamily="-110" charset="0"/>
              <a:buNone/>
            </a:pPr>
            <a:r>
              <a:rPr lang="en-US"/>
              <a: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096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2.</a:t>
            </a:r>
            <a:fld id="{F511BAFF-D287-DE4D-9C01-8522844EE4AF}" type="slidenum">
              <a:rPr lang="de-CH" smtClean="0">
                <a:latin typeface="Helvetica" charset="0"/>
              </a:rPr>
              <a:pPr/>
              <a:t>16</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pPr eaLnBrk="1" hangingPunct="1"/>
            <a:r>
              <a:rPr lang="en-US"/>
              <a:t>Use Cases and Viewpoints ...</a:t>
            </a:r>
          </a:p>
        </p:txBody>
      </p:sp>
      <p:sp>
        <p:nvSpPr>
          <p:cNvPr id="40966"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sz="2000" b="1"/>
              <a:t>Stakeholders</a:t>
            </a:r>
            <a:r>
              <a:rPr lang="en-US" sz="2000"/>
              <a:t> represent different problem </a:t>
            </a:r>
            <a:r>
              <a:rPr lang="en-US" sz="2000" i="1">
                <a:solidFill>
                  <a:srgbClr val="7F0101"/>
                </a:solidFill>
              </a:rPr>
              <a:t>viewpoints</a:t>
            </a:r>
            <a:r>
              <a:rPr lang="en-US" sz="2000"/>
              <a:t>.</a:t>
            </a:r>
          </a:p>
          <a:p>
            <a:pPr marL="742950" lvl="1" indent="-285750" eaLnBrk="1" hangingPunct="1">
              <a:lnSpc>
                <a:spcPct val="90000"/>
              </a:lnSpc>
            </a:pPr>
            <a:r>
              <a:rPr lang="en-US"/>
              <a:t>Interview as many </a:t>
            </a:r>
            <a:r>
              <a:rPr lang="en-US" i="1">
                <a:solidFill>
                  <a:srgbClr val="7F0101"/>
                </a:solidFill>
              </a:rPr>
              <a:t>different</a:t>
            </a:r>
            <a:r>
              <a:rPr lang="en-US"/>
              <a:t> kinds of stakeholders as possible/necessary</a:t>
            </a:r>
          </a:p>
          <a:p>
            <a:pPr marL="742950" lvl="1" indent="-285750" eaLnBrk="1" hangingPunct="1">
              <a:lnSpc>
                <a:spcPct val="90000"/>
              </a:lnSpc>
            </a:pPr>
            <a:r>
              <a:rPr lang="en-US"/>
              <a:t>Translate requirements into </a:t>
            </a:r>
            <a:r>
              <a:rPr lang="en-US" i="1">
                <a:solidFill>
                  <a:srgbClr val="7F0101"/>
                </a:solidFill>
              </a:rPr>
              <a:t>use cases</a:t>
            </a:r>
            <a:r>
              <a:rPr lang="en-US"/>
              <a:t> or “stories” about the desired system involving a fixed set of actors (users and system objects)</a:t>
            </a:r>
          </a:p>
          <a:p>
            <a:pPr marL="742950" lvl="1" indent="-285750" eaLnBrk="1" hangingPunct="1">
              <a:lnSpc>
                <a:spcPct val="90000"/>
              </a:lnSpc>
            </a:pPr>
            <a:r>
              <a:rPr lang="en-US"/>
              <a:t>For each use case, capture </a:t>
            </a:r>
            <a:r>
              <a:rPr lang="en-US" i="1">
                <a:solidFill>
                  <a:srgbClr val="7F0101"/>
                </a:solidFill>
              </a:rPr>
              <a:t>both typical and exceptional</a:t>
            </a:r>
            <a:r>
              <a:rPr lang="en-US"/>
              <a:t> usage scenarios</a:t>
            </a:r>
          </a:p>
          <a:p>
            <a:pPr marL="342900" indent="-342900" eaLnBrk="1" hangingPunct="1">
              <a:lnSpc>
                <a:spcPct val="90000"/>
              </a:lnSpc>
              <a:buFont typeface="Helvetica CE" pitchFamily="-110" charset="0"/>
              <a:buNone/>
            </a:pPr>
            <a:r>
              <a:rPr lang="en-US" sz="2000" b="1"/>
              <a:t>Users</a:t>
            </a:r>
            <a:r>
              <a:rPr lang="en-US" sz="2000"/>
              <a:t> tend to think about systems in terms of “features”.</a:t>
            </a:r>
          </a:p>
          <a:p>
            <a:pPr marL="742950" lvl="1" indent="-285750" eaLnBrk="1" hangingPunct="1">
              <a:lnSpc>
                <a:spcPct val="90000"/>
              </a:lnSpc>
            </a:pPr>
            <a:r>
              <a:rPr lang="en-US"/>
              <a:t>You must get them to tell you </a:t>
            </a:r>
            <a:r>
              <a:rPr lang="en-US" i="1">
                <a:solidFill>
                  <a:srgbClr val="7F0101"/>
                </a:solidFill>
              </a:rPr>
              <a:t>stories</a:t>
            </a:r>
            <a:r>
              <a:rPr lang="en-US"/>
              <a:t> involving those features.</a:t>
            </a:r>
          </a:p>
          <a:p>
            <a:pPr marL="742950" lvl="1" indent="-285750" eaLnBrk="1" hangingPunct="1">
              <a:lnSpc>
                <a:spcPct val="90000"/>
              </a:lnSpc>
            </a:pPr>
            <a:r>
              <a:rPr lang="en-US"/>
              <a:t>Use cases and scenarios can tell you if the requirements are </a:t>
            </a:r>
            <a:r>
              <a:rPr lang="en-US" i="1">
                <a:solidFill>
                  <a:srgbClr val="7F0101"/>
                </a:solidFill>
              </a:rPr>
              <a:t>complete and consistent</a:t>
            </a:r>
            <a:r>
              <a:rPr lang="en-US"/>
              <a:t>!</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301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43012" name="Slide Number Placeholder 5"/>
          <p:cNvSpPr>
            <a:spLocks noGrp="1"/>
          </p:cNvSpPr>
          <p:nvPr>
            <p:ph type="sldNum" sz="quarter" idx="12"/>
          </p:nvPr>
        </p:nvSpPr>
        <p:spPr>
          <a:noFill/>
        </p:spPr>
        <p:txBody>
          <a:bodyPr/>
          <a:lstStyle/>
          <a:p>
            <a:r>
              <a:rPr lang="de-CH" smtClean="0">
                <a:latin typeface="Helvetica" charset="0"/>
              </a:rPr>
              <a:t>ESE 2.</a:t>
            </a:r>
            <a:fld id="{FAAAA8DC-9517-7E45-8F8D-7DA11073F955}" type="slidenum">
              <a:rPr lang="de-CH" smtClean="0">
                <a:latin typeface="Helvetica" charset="0"/>
              </a:rPr>
              <a:pPr/>
              <a:t>17</a:t>
            </a:fld>
            <a:endParaRPr lang="de-CH" sz="1400" smtClean="0">
              <a:solidFill>
                <a:srgbClr val="7E7E7E"/>
              </a:solidFill>
              <a:latin typeface="Times" charset="0"/>
            </a:endParaRPr>
          </a:p>
        </p:txBody>
      </p:sp>
      <p:sp>
        <p:nvSpPr>
          <p:cNvPr id="43013" name="Rectangle 2"/>
          <p:cNvSpPr>
            <a:spLocks noGrp="1" noChangeArrowheads="1"/>
          </p:cNvSpPr>
          <p:nvPr>
            <p:ph type="title"/>
          </p:nvPr>
        </p:nvSpPr>
        <p:spPr/>
        <p:txBody>
          <a:bodyPr/>
          <a:lstStyle/>
          <a:p>
            <a:pPr eaLnBrk="1" hangingPunct="1"/>
            <a:r>
              <a:rPr lang="en-US"/>
              <a:t>Unified Modeling Language</a:t>
            </a:r>
          </a:p>
        </p:txBody>
      </p:sp>
      <p:graphicFrame>
        <p:nvGraphicFramePr>
          <p:cNvPr id="596003" name="Group 35"/>
          <p:cNvGraphicFramePr>
            <a:graphicFrameLocks noGrp="1"/>
          </p:cNvGraphicFramePr>
          <p:nvPr>
            <p:ph type="tbl" idx="1"/>
          </p:nvPr>
        </p:nvGraphicFramePr>
        <p:xfrm>
          <a:off x="539750" y="2403475"/>
          <a:ext cx="8061325" cy="3742373"/>
        </p:xfrm>
        <a:graphic>
          <a:graphicData uri="http://schemas.openxmlformats.org/drawingml/2006/table">
            <a:tbl>
              <a:tblPr/>
              <a:tblGrid>
                <a:gridCol w="2736850"/>
                <a:gridCol w="5324475"/>
              </a:tblGrid>
              <a:tr h="6096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Class Diagrams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visualize </a:t>
                      </a:r>
                      <a:r>
                        <a:rPr kumimoji="0" lang="en-US" sz="2000" b="0" i="1" u="none" strike="noStrike" cap="none" normalizeH="0" baseline="0">
                          <a:ln>
                            <a:noFill/>
                          </a:ln>
                          <a:solidFill>
                            <a:srgbClr val="7F0101"/>
                          </a:solidFill>
                          <a:effectLst/>
                          <a:latin typeface="Helvetica" pitchFamily="-105" charset="0"/>
                        </a:rPr>
                        <a:t>logical structure</a:t>
                      </a:r>
                      <a:r>
                        <a:rPr kumimoji="0" lang="en-US" sz="2000" b="0" i="0" u="none" strike="noStrike" cap="none" normalizeH="0" baseline="0">
                          <a:ln>
                            <a:noFill/>
                          </a:ln>
                          <a:solidFill>
                            <a:srgbClr val="0A017F"/>
                          </a:solidFill>
                          <a:effectLst/>
                          <a:latin typeface="Helvetica" pitchFamily="-105" charset="0"/>
                        </a:rPr>
                        <a:t> of system</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in terms of </a:t>
                      </a:r>
                      <a:r>
                        <a:rPr kumimoji="0" lang="en-US" sz="2000" b="0" i="1" u="none" strike="noStrike" cap="none" normalizeH="0" baseline="0">
                          <a:ln>
                            <a:noFill/>
                          </a:ln>
                          <a:solidFill>
                            <a:srgbClr val="7F0101"/>
                          </a:solidFill>
                          <a:effectLst/>
                          <a:latin typeface="Helvetica" pitchFamily="-105" charset="0"/>
                        </a:rPr>
                        <a:t>classes, objects and relationships</a:t>
                      </a: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55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Use Case Diagrams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show external </a:t>
                      </a:r>
                      <a:r>
                        <a:rPr kumimoji="0" lang="en-US" sz="2000" b="0" i="1" u="none" strike="noStrike" cap="none" normalizeH="0" baseline="0">
                          <a:ln>
                            <a:noFill/>
                          </a:ln>
                          <a:solidFill>
                            <a:srgbClr val="7F0101"/>
                          </a:solidFill>
                          <a:effectLst/>
                          <a:latin typeface="Helvetica" pitchFamily="-105" charset="0"/>
                        </a:rPr>
                        <a:t>actors and use cases</a:t>
                      </a:r>
                      <a:r>
                        <a:rPr kumimoji="0" lang="en-US" sz="2000" b="0" i="0" u="none" strike="noStrike" cap="none" normalizeH="0" baseline="0">
                          <a:ln>
                            <a:noFill/>
                          </a:ln>
                          <a:solidFill>
                            <a:srgbClr val="0A017F"/>
                          </a:solidFill>
                          <a:effectLst/>
                          <a:latin typeface="Helvetica" pitchFamily="-105" charset="0"/>
                        </a:rPr>
                        <a:t> they participate in</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0961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Sequence Diagrams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visualize </a:t>
                      </a:r>
                      <a:r>
                        <a:rPr kumimoji="0" lang="en-US" sz="2000" b="0" i="1" u="none" strike="noStrike" cap="none" normalizeH="0" baseline="0">
                          <a:ln>
                            <a:noFill/>
                          </a:ln>
                          <a:solidFill>
                            <a:srgbClr val="7F0101"/>
                          </a:solidFill>
                          <a:effectLst/>
                          <a:latin typeface="Helvetica" pitchFamily="-105" charset="0"/>
                        </a:rPr>
                        <a:t>temporal message ordering</a:t>
                      </a:r>
                      <a:r>
                        <a:rPr kumimoji="0" lang="en-US" sz="2000" b="0" i="0" u="none" strike="noStrike" cap="none" normalizeH="0" baseline="0">
                          <a:ln>
                            <a:noFill/>
                          </a:ln>
                          <a:solidFill>
                            <a:srgbClr val="0A017F"/>
                          </a:solidFill>
                          <a:effectLst/>
                          <a:latin typeface="Helvetica" pitchFamily="-105" charset="0"/>
                        </a:rPr>
                        <a:t> of a </a:t>
                      </a:r>
                      <a:r>
                        <a:rPr kumimoji="0" lang="en-US" sz="2000" b="0" i="1" u="none" strike="noStrike" cap="none" normalizeH="0" baseline="0">
                          <a:ln>
                            <a:noFill/>
                          </a:ln>
                          <a:solidFill>
                            <a:srgbClr val="7F0101"/>
                          </a:solidFill>
                          <a:effectLst/>
                          <a:latin typeface="Helvetica" pitchFamily="-105" charset="0"/>
                        </a:rPr>
                        <a:t>concrete scenario</a:t>
                      </a:r>
                      <a:r>
                        <a:rPr kumimoji="0" lang="en-US" sz="2000" b="0" i="0" u="none" strike="noStrike" cap="none" normalizeH="0" baseline="0">
                          <a:ln>
                            <a:noFill/>
                          </a:ln>
                          <a:solidFill>
                            <a:srgbClr val="0A017F"/>
                          </a:solidFill>
                          <a:effectLst/>
                          <a:latin typeface="Helvetica" pitchFamily="-105" charset="0"/>
                        </a:rPr>
                        <a:t> of a use case</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Collaboration (Communication) Diagrams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visualize </a:t>
                      </a:r>
                      <a:r>
                        <a:rPr kumimoji="0" lang="en-US" sz="2000" b="0" i="1" u="none" strike="noStrike" cap="none" normalizeH="0" baseline="0">
                          <a:ln>
                            <a:noFill/>
                          </a:ln>
                          <a:solidFill>
                            <a:srgbClr val="7F0101"/>
                          </a:solidFill>
                          <a:effectLst/>
                          <a:latin typeface="Helvetica" pitchFamily="-105" charset="0"/>
                        </a:rPr>
                        <a:t>relationships</a:t>
                      </a:r>
                      <a:r>
                        <a:rPr kumimoji="0" lang="en-US" sz="2000" b="0" i="0" u="none" strike="noStrike" cap="none" normalizeH="0" baseline="0">
                          <a:ln>
                            <a:noFill/>
                          </a:ln>
                          <a:solidFill>
                            <a:srgbClr val="0A017F"/>
                          </a:solidFill>
                          <a:effectLst/>
                          <a:latin typeface="Helvetica" pitchFamily="-105" charset="0"/>
                        </a:rPr>
                        <a:t> of objects exchanging messages in a </a:t>
                      </a:r>
                      <a:r>
                        <a:rPr kumimoji="0" lang="en-US" sz="2000" b="0" i="1" u="none" strike="noStrike" cap="none" normalizeH="0" baseline="0">
                          <a:ln>
                            <a:noFill/>
                          </a:ln>
                          <a:solidFill>
                            <a:srgbClr val="7F0101"/>
                          </a:solidFill>
                          <a:effectLst/>
                          <a:latin typeface="Helvetica" pitchFamily="-105" charset="0"/>
                        </a:rPr>
                        <a:t>concrete scenario</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State Diagrams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specify the </a:t>
                      </a:r>
                      <a:r>
                        <a:rPr kumimoji="0" lang="en-US" sz="2000" b="0" i="1" u="none" strike="noStrike" cap="none" normalizeH="0" baseline="0">
                          <a:ln>
                            <a:noFill/>
                          </a:ln>
                          <a:solidFill>
                            <a:srgbClr val="7F0101"/>
                          </a:solidFill>
                          <a:effectLst/>
                          <a:latin typeface="Helvetica" pitchFamily="-105" charset="0"/>
                        </a:rPr>
                        <a:t>abstract states</a:t>
                      </a:r>
                      <a:r>
                        <a:rPr kumimoji="0" lang="en-US" sz="2000" b="0" i="0" u="none" strike="noStrike" cap="none" normalizeH="0" baseline="0">
                          <a:ln>
                            <a:noFill/>
                          </a:ln>
                          <a:solidFill>
                            <a:srgbClr val="0A017F"/>
                          </a:solidFill>
                          <a:effectLst/>
                          <a:latin typeface="Helvetica" pitchFamily="-105" charset="0"/>
                        </a:rPr>
                        <a:t> of an object and the </a:t>
                      </a:r>
                      <a:r>
                        <a:rPr kumimoji="0" lang="en-US" sz="2000" b="0" i="1" u="none" strike="noStrike" cap="none" normalizeH="0" baseline="0">
                          <a:ln>
                            <a:noFill/>
                          </a:ln>
                          <a:solidFill>
                            <a:srgbClr val="7F0101"/>
                          </a:solidFill>
                          <a:effectLst/>
                          <a:latin typeface="Helvetica" pitchFamily="-105" charset="0"/>
                        </a:rPr>
                        <a:t>transitions</a:t>
                      </a:r>
                      <a:r>
                        <a:rPr kumimoji="0" lang="en-US" sz="2000" b="0" i="0" u="none" strike="noStrike" cap="none" normalizeH="0" baseline="0">
                          <a:ln>
                            <a:noFill/>
                          </a:ln>
                          <a:solidFill>
                            <a:srgbClr val="0A017F"/>
                          </a:solidFill>
                          <a:effectLst/>
                          <a:latin typeface="Helvetica" pitchFamily="-105" charset="0"/>
                        </a:rPr>
                        <a:t> between the states</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43032" name="Rectangle 31"/>
          <p:cNvSpPr>
            <a:spLocks noChangeArrowheads="1"/>
          </p:cNvSpPr>
          <p:nvPr/>
        </p:nvSpPr>
        <p:spPr bwMode="auto">
          <a:xfrm>
            <a:off x="533400" y="1676400"/>
            <a:ext cx="7959725" cy="457200"/>
          </a:xfrm>
          <a:prstGeom prst="rect">
            <a:avLst/>
          </a:prstGeom>
          <a:noFill/>
          <a:ln w="9525">
            <a:noFill/>
            <a:miter lim="800000"/>
            <a:headEnd/>
            <a:tailEnd/>
          </a:ln>
        </p:spPr>
        <p:txBody>
          <a:bodyPr wrap="none">
            <a:prstTxWarp prst="textNoShape">
              <a:avLst/>
            </a:prstTxWarp>
            <a:spAutoFit/>
          </a:bodyPr>
          <a:lstStyle/>
          <a:p>
            <a:r>
              <a:rPr lang="en-US" i="1">
                <a:solidFill>
                  <a:srgbClr val="00027F"/>
                </a:solidFill>
              </a:rPr>
              <a:t>UML is the industry standard for documenting OO models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45059"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45060" name="Slide Number Placeholder 4"/>
          <p:cNvSpPr>
            <a:spLocks noGrp="1"/>
          </p:cNvSpPr>
          <p:nvPr>
            <p:ph type="sldNum" sz="quarter" idx="12"/>
          </p:nvPr>
        </p:nvSpPr>
        <p:spPr>
          <a:noFill/>
        </p:spPr>
        <p:txBody>
          <a:bodyPr/>
          <a:lstStyle/>
          <a:p>
            <a:r>
              <a:rPr lang="de-CH" smtClean="0">
                <a:latin typeface="Helvetica" charset="0"/>
              </a:rPr>
              <a:t>ESE 2.</a:t>
            </a:r>
            <a:fld id="{3DF25D07-5358-BD4F-A4E3-D2C00310D4F3}" type="slidenum">
              <a:rPr lang="de-CH" smtClean="0">
                <a:latin typeface="Helvetica" charset="0"/>
              </a:rPr>
              <a:pPr/>
              <a:t>18</a:t>
            </a:fld>
            <a:endParaRPr lang="de-CH" sz="1400" smtClean="0">
              <a:solidFill>
                <a:srgbClr val="7E7E7E"/>
              </a:solidFill>
              <a:latin typeface="Times" charset="0"/>
            </a:endParaRPr>
          </a:p>
        </p:txBody>
      </p:sp>
      <p:sp>
        <p:nvSpPr>
          <p:cNvPr id="45061" name="Rectangle 2"/>
          <p:cNvSpPr>
            <a:spLocks noGrp="1" noChangeArrowheads="1"/>
          </p:cNvSpPr>
          <p:nvPr>
            <p:ph type="title"/>
          </p:nvPr>
        </p:nvSpPr>
        <p:spPr/>
        <p:txBody>
          <a:bodyPr/>
          <a:lstStyle/>
          <a:p>
            <a:pPr eaLnBrk="1" hangingPunct="1"/>
            <a:r>
              <a:rPr lang="en-US"/>
              <a:t>Use Case Diagrams</a:t>
            </a:r>
          </a:p>
        </p:txBody>
      </p:sp>
      <p:pic>
        <p:nvPicPr>
          <p:cNvPr id="45062" name="Picture 4"/>
          <p:cNvPicPr>
            <a:picLocks noChangeAspect="1" noChangeArrowheads="1"/>
          </p:cNvPicPr>
          <p:nvPr/>
        </p:nvPicPr>
        <p:blipFill>
          <a:blip r:embed="rId3"/>
          <a:srcRect/>
          <a:stretch>
            <a:fillRect/>
          </a:stretch>
        </p:blipFill>
        <p:spPr bwMode="auto">
          <a:xfrm>
            <a:off x="2057400" y="1600200"/>
            <a:ext cx="5715000" cy="5181600"/>
          </a:xfrm>
          <a:prstGeom prst="rect">
            <a:avLst/>
          </a:prstGeom>
          <a:noFill/>
          <a:ln w="9525">
            <a:noFill/>
            <a:miter lim="800000"/>
            <a:headEnd/>
            <a:tailEnd/>
          </a:ln>
        </p:spPr>
      </p:pic>
      <p:sp>
        <p:nvSpPr>
          <p:cNvPr id="45063" name="AutoShape 7"/>
          <p:cNvSpPr>
            <a:spLocks noChangeArrowheads="1"/>
          </p:cNvSpPr>
          <p:nvPr/>
        </p:nvSpPr>
        <p:spPr bwMode="auto">
          <a:xfrm>
            <a:off x="228600" y="5486400"/>
            <a:ext cx="2209800" cy="914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i="1">
                <a:solidFill>
                  <a:schemeClr val="accent2"/>
                </a:solidFill>
              </a:rPr>
              <a:t>More on this later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47107"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47108" name="Slide Number Placeholder 4"/>
          <p:cNvSpPr>
            <a:spLocks noGrp="1"/>
          </p:cNvSpPr>
          <p:nvPr>
            <p:ph type="sldNum" sz="quarter" idx="12"/>
          </p:nvPr>
        </p:nvSpPr>
        <p:spPr>
          <a:noFill/>
        </p:spPr>
        <p:txBody>
          <a:bodyPr/>
          <a:lstStyle/>
          <a:p>
            <a:r>
              <a:rPr lang="de-CH" smtClean="0">
                <a:latin typeface="Helvetica" charset="0"/>
              </a:rPr>
              <a:t>ESE 2.</a:t>
            </a:r>
            <a:fld id="{81A19995-59FF-5C49-AED3-0821875CCEB0}" type="slidenum">
              <a:rPr lang="de-CH" smtClean="0">
                <a:latin typeface="Helvetica" charset="0"/>
              </a:rPr>
              <a:pPr/>
              <a:t>19</a:t>
            </a:fld>
            <a:endParaRPr lang="de-CH" sz="1400" smtClean="0">
              <a:solidFill>
                <a:srgbClr val="7E7E7E"/>
              </a:solidFill>
              <a:latin typeface="Times" charset="0"/>
            </a:endParaRPr>
          </a:p>
        </p:txBody>
      </p:sp>
      <p:sp>
        <p:nvSpPr>
          <p:cNvPr id="47109" name="Rectangle 2"/>
          <p:cNvSpPr>
            <a:spLocks noGrp="1" noChangeArrowheads="1"/>
          </p:cNvSpPr>
          <p:nvPr>
            <p:ph type="title"/>
          </p:nvPr>
        </p:nvSpPr>
        <p:spPr/>
        <p:txBody>
          <a:bodyPr/>
          <a:lstStyle/>
          <a:p>
            <a:pPr eaLnBrk="1" hangingPunct="1"/>
            <a:r>
              <a:rPr lang="en-US"/>
              <a:t>Sequence Diagrams</a:t>
            </a:r>
          </a:p>
        </p:txBody>
      </p:sp>
      <p:pic>
        <p:nvPicPr>
          <p:cNvPr id="47110" name="Picture 4"/>
          <p:cNvPicPr>
            <a:picLocks noChangeAspect="1" noChangeArrowheads="1"/>
          </p:cNvPicPr>
          <p:nvPr/>
        </p:nvPicPr>
        <p:blipFill>
          <a:blip r:embed="rId3"/>
          <a:srcRect/>
          <a:stretch>
            <a:fillRect/>
          </a:stretch>
        </p:blipFill>
        <p:spPr bwMode="auto">
          <a:xfrm>
            <a:off x="1981200" y="1524000"/>
            <a:ext cx="5924550" cy="52720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2.</a:t>
            </a:r>
            <a:fld id="{1377B58A-25E2-3D42-A21B-888D40F03BEB}" type="slidenum">
              <a:rPr lang="de-CH" smtClean="0">
                <a:latin typeface="Helvetica" charset="0"/>
              </a:rPr>
              <a:pPr/>
              <a:t>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2294"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5" name="Rectangle 4"/>
          <p:cNvSpPr>
            <a:spLocks noGrp="1" noChangeArrowheads="1"/>
          </p:cNvSpPr>
          <p:nvPr>
            <p:ph type="title"/>
          </p:nvPr>
        </p:nvSpPr>
        <p:spPr/>
        <p:txBody>
          <a:bodyPr/>
          <a:lstStyle/>
          <a:p>
            <a:pPr eaLnBrk="1" hangingPunct="1"/>
            <a:r>
              <a:rPr lang="en-US"/>
              <a:t>Roadmap</a:t>
            </a:r>
          </a:p>
        </p:txBody>
      </p:sp>
      <p:sp>
        <p:nvSpPr>
          <p:cNvPr id="12296" name="Rectangle 5"/>
          <p:cNvSpPr>
            <a:spLocks noGrp="1" noChangeArrowheads="1"/>
          </p:cNvSpPr>
          <p:nvPr>
            <p:ph type="body" idx="1"/>
          </p:nvPr>
        </p:nvSpPr>
        <p:spPr/>
        <p:txBody>
          <a:bodyPr/>
          <a:lstStyle/>
          <a:p>
            <a:pPr eaLnBrk="1" hangingPunct="1"/>
            <a:r>
              <a:rPr lang="en-US"/>
              <a:t>The Requirements Engineering Process</a:t>
            </a:r>
          </a:p>
          <a:p>
            <a:pPr eaLnBrk="1" hangingPunct="1"/>
            <a:r>
              <a:rPr lang="en-US"/>
              <a:t>Use Cases</a:t>
            </a:r>
          </a:p>
          <a:p>
            <a:pPr eaLnBrk="1" hangingPunct="1"/>
            <a:r>
              <a:rPr lang="en-US"/>
              <a:t>Functional and non-functional requirements</a:t>
            </a:r>
          </a:p>
          <a:p>
            <a:pPr eaLnBrk="1" hangingPunct="1"/>
            <a:r>
              <a:rPr lang="en-US"/>
              <a:t>Evolutionary and throw-away prototyping</a:t>
            </a:r>
          </a:p>
          <a:p>
            <a:pPr eaLnBrk="1" hangingPunct="1"/>
            <a:r>
              <a:rPr lang="en-US"/>
              <a:t>Requirements checking and reviews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915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49156" name="Slide Number Placeholder 5"/>
          <p:cNvSpPr>
            <a:spLocks noGrp="1"/>
          </p:cNvSpPr>
          <p:nvPr>
            <p:ph type="sldNum" sz="quarter" idx="12"/>
          </p:nvPr>
        </p:nvSpPr>
        <p:spPr>
          <a:noFill/>
        </p:spPr>
        <p:txBody>
          <a:bodyPr/>
          <a:lstStyle/>
          <a:p>
            <a:r>
              <a:rPr lang="de-CH" smtClean="0">
                <a:latin typeface="Helvetica" charset="0"/>
              </a:rPr>
              <a:t>ESE 2.</a:t>
            </a:r>
            <a:fld id="{A42B34A2-8C85-A24C-9175-9E0E4ACF498B}" type="slidenum">
              <a:rPr lang="de-CH" smtClean="0">
                <a:latin typeface="Helvetica" charset="0"/>
              </a:rPr>
              <a:pPr/>
              <a:t>20</a:t>
            </a:fld>
            <a:endParaRPr lang="de-CH" sz="1400" smtClean="0">
              <a:solidFill>
                <a:srgbClr val="7E7E7E"/>
              </a:solidFill>
              <a:latin typeface="Times" charset="0"/>
            </a:endParaRPr>
          </a:p>
        </p:txBody>
      </p:sp>
      <p:sp>
        <p:nvSpPr>
          <p:cNvPr id="49157" name="Rectangle 2"/>
          <p:cNvSpPr>
            <a:spLocks noGrp="1" noChangeArrowheads="1"/>
          </p:cNvSpPr>
          <p:nvPr>
            <p:ph type="title"/>
          </p:nvPr>
        </p:nvSpPr>
        <p:spPr/>
        <p:txBody>
          <a:bodyPr/>
          <a:lstStyle/>
          <a:p>
            <a:pPr eaLnBrk="1" hangingPunct="1"/>
            <a:r>
              <a:rPr lang="en-US"/>
              <a:t>Writing Requirements Definitions</a:t>
            </a:r>
          </a:p>
        </p:txBody>
      </p:sp>
      <p:sp>
        <p:nvSpPr>
          <p:cNvPr id="49158" name="Rectangle 3"/>
          <p:cNvSpPr>
            <a:spLocks noGrp="1" noChangeArrowheads="1"/>
          </p:cNvSpPr>
          <p:nvPr>
            <p:ph type="body" idx="1"/>
          </p:nvPr>
        </p:nvSpPr>
        <p:spPr/>
        <p:txBody>
          <a:bodyPr/>
          <a:lstStyle/>
          <a:p>
            <a:pPr marL="342900" indent="-342900" eaLnBrk="1" hangingPunct="1">
              <a:buFont typeface="Helvetica CE" pitchFamily="-110" charset="0"/>
              <a:buNone/>
            </a:pPr>
            <a:r>
              <a:rPr lang="en-US" sz="2000"/>
              <a:t>Requirements definitions usually consist of </a:t>
            </a:r>
            <a:r>
              <a:rPr lang="en-US" sz="2000" i="1">
                <a:solidFill>
                  <a:srgbClr val="7F0101"/>
                </a:solidFill>
              </a:rPr>
              <a:t>natural language</a:t>
            </a:r>
            <a:r>
              <a:rPr lang="en-US" sz="2000"/>
              <a:t>, supplemented by (e.g., UML) </a:t>
            </a:r>
            <a:r>
              <a:rPr lang="en-US" sz="2000" i="1">
                <a:solidFill>
                  <a:srgbClr val="7F0101"/>
                </a:solidFill>
              </a:rPr>
              <a:t>diagrams and tables</a:t>
            </a:r>
            <a:r>
              <a:rPr lang="en-US" sz="2000"/>
              <a:t>.</a:t>
            </a:r>
          </a:p>
          <a:p>
            <a:pPr marL="342900" indent="-342900" eaLnBrk="1" hangingPunct="1">
              <a:buFont typeface="Helvetica CE" pitchFamily="-110" charset="0"/>
              <a:buNone/>
            </a:pPr>
            <a:endParaRPr lang="en-US" sz="2000"/>
          </a:p>
          <a:p>
            <a:pPr marL="342900" indent="-342900" eaLnBrk="1" hangingPunct="1">
              <a:buFont typeface="Helvetica CE" pitchFamily="-110" charset="0"/>
              <a:buNone/>
            </a:pPr>
            <a:r>
              <a:rPr lang="en-US" sz="2000" i="1"/>
              <a:t>Three types of problems can arise:</a:t>
            </a:r>
          </a:p>
          <a:p>
            <a:pPr marL="742950" lvl="1" indent="-285750" eaLnBrk="1" hangingPunct="1"/>
            <a:r>
              <a:rPr lang="en-US" sz="1800" b="1"/>
              <a:t>Lack of clarity</a:t>
            </a:r>
            <a:r>
              <a:rPr lang="en-US" sz="1800"/>
              <a:t>: It is hard to write documents that are both </a:t>
            </a:r>
            <a:r>
              <a:rPr lang="en-US" sz="1800" i="1">
                <a:solidFill>
                  <a:srgbClr val="7F0101"/>
                </a:solidFill>
              </a:rPr>
              <a:t>precise and easy-to-read</a:t>
            </a:r>
            <a:r>
              <a:rPr lang="en-US" sz="1800"/>
              <a:t>.</a:t>
            </a:r>
          </a:p>
          <a:p>
            <a:pPr marL="742950" lvl="1" indent="-285750" eaLnBrk="1" hangingPunct="1"/>
            <a:r>
              <a:rPr lang="en-US" sz="1800" b="1"/>
              <a:t>Requirements confusion</a:t>
            </a:r>
            <a:r>
              <a:rPr lang="en-US" sz="1800"/>
              <a:t>: </a:t>
            </a:r>
            <a:r>
              <a:rPr lang="en-US" sz="1800" i="1">
                <a:solidFill>
                  <a:srgbClr val="7F0101"/>
                </a:solidFill>
              </a:rPr>
              <a:t>Functional and non-functional requirements</a:t>
            </a:r>
            <a:r>
              <a:rPr lang="en-US" sz="1800"/>
              <a:t> tend to be intertwined.</a:t>
            </a:r>
          </a:p>
          <a:p>
            <a:pPr marL="742950" lvl="1" indent="-285750" eaLnBrk="1" hangingPunct="1"/>
            <a:r>
              <a:rPr lang="en-US" sz="1800" b="1"/>
              <a:t>Requirements amalgamation</a:t>
            </a:r>
            <a:r>
              <a:rPr lang="en-US" sz="1800"/>
              <a:t>: Several </a:t>
            </a:r>
            <a:r>
              <a:rPr lang="en-US" sz="1800" i="1">
                <a:solidFill>
                  <a:srgbClr val="7F0101"/>
                </a:solidFill>
              </a:rPr>
              <a:t>different requirements</a:t>
            </a:r>
            <a:r>
              <a:rPr lang="en-US" sz="1800"/>
              <a:t> may be expressed together.</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120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51204" name="Slide Number Placeholder 5"/>
          <p:cNvSpPr>
            <a:spLocks noGrp="1"/>
          </p:cNvSpPr>
          <p:nvPr>
            <p:ph type="sldNum" sz="quarter" idx="12"/>
          </p:nvPr>
        </p:nvSpPr>
        <p:spPr>
          <a:noFill/>
        </p:spPr>
        <p:txBody>
          <a:bodyPr/>
          <a:lstStyle/>
          <a:p>
            <a:r>
              <a:rPr lang="de-CH" smtClean="0">
                <a:latin typeface="Helvetica" charset="0"/>
              </a:rPr>
              <a:t>ESE 2.</a:t>
            </a:r>
            <a:fld id="{9B8B0B69-FF91-794D-A4B2-40FD0FFAB881}" type="slidenum">
              <a:rPr lang="de-CH" smtClean="0">
                <a:latin typeface="Helvetica" charset="0"/>
              </a:rPr>
              <a:pPr/>
              <a:t>21</a:t>
            </a:fld>
            <a:endParaRPr lang="de-CH" sz="1400" smtClean="0">
              <a:solidFill>
                <a:srgbClr val="7E7E7E"/>
              </a:solidFill>
              <a:latin typeface="Times" charset="0"/>
            </a:endParaRPr>
          </a:p>
        </p:txBody>
      </p:sp>
      <p:sp>
        <p:nvSpPr>
          <p:cNvPr id="5120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51206"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1207" name="Rectangle 4"/>
          <p:cNvSpPr>
            <a:spLocks noGrp="1" noChangeArrowheads="1"/>
          </p:cNvSpPr>
          <p:nvPr>
            <p:ph type="title"/>
          </p:nvPr>
        </p:nvSpPr>
        <p:spPr/>
        <p:txBody>
          <a:bodyPr/>
          <a:lstStyle/>
          <a:p>
            <a:pPr eaLnBrk="1" hangingPunct="1"/>
            <a:r>
              <a:rPr lang="en-US"/>
              <a:t>Roadmap</a:t>
            </a:r>
          </a:p>
        </p:txBody>
      </p:sp>
      <p:sp>
        <p:nvSpPr>
          <p:cNvPr id="51208" name="Rectangle 5"/>
          <p:cNvSpPr>
            <a:spLocks noGrp="1" noChangeArrowheads="1"/>
          </p:cNvSpPr>
          <p:nvPr>
            <p:ph type="body" idx="1"/>
          </p:nvPr>
        </p:nvSpPr>
        <p:spPr/>
        <p:txBody>
          <a:bodyPr/>
          <a:lstStyle/>
          <a:p>
            <a:pPr eaLnBrk="1" hangingPunct="1"/>
            <a:r>
              <a:rPr lang="en-US"/>
              <a:t>The Requirements Engineering Process</a:t>
            </a:r>
          </a:p>
          <a:p>
            <a:pPr eaLnBrk="1" hangingPunct="1"/>
            <a:r>
              <a:rPr lang="en-US"/>
              <a:t>Use Cases</a:t>
            </a:r>
          </a:p>
          <a:p>
            <a:pPr eaLnBrk="1" hangingPunct="1"/>
            <a:r>
              <a:rPr lang="en-US" b="1"/>
              <a:t>Functional and non-functional requirements</a:t>
            </a:r>
          </a:p>
          <a:p>
            <a:pPr eaLnBrk="1" hangingPunct="1"/>
            <a:r>
              <a:rPr lang="en-US"/>
              <a:t>Evolutionary and throw-away prototyping</a:t>
            </a:r>
          </a:p>
          <a:p>
            <a:pPr eaLnBrk="1" hangingPunct="1"/>
            <a:r>
              <a:rPr lang="en-US"/>
              <a:t>Requirements checking and reviews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325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53252" name="Slide Number Placeholder 5"/>
          <p:cNvSpPr>
            <a:spLocks noGrp="1"/>
          </p:cNvSpPr>
          <p:nvPr>
            <p:ph type="sldNum" sz="quarter" idx="12"/>
          </p:nvPr>
        </p:nvSpPr>
        <p:spPr>
          <a:noFill/>
        </p:spPr>
        <p:txBody>
          <a:bodyPr/>
          <a:lstStyle/>
          <a:p>
            <a:r>
              <a:rPr lang="de-CH" smtClean="0">
                <a:latin typeface="Helvetica" charset="0"/>
              </a:rPr>
              <a:t>ESE 2.</a:t>
            </a:r>
            <a:fld id="{503B24EE-61FF-4641-8DEA-9498E63FA930}" type="slidenum">
              <a:rPr lang="de-CH" smtClean="0">
                <a:latin typeface="Helvetica" charset="0"/>
              </a:rPr>
              <a:pPr/>
              <a:t>22</a:t>
            </a:fld>
            <a:endParaRPr lang="de-CH" sz="1400" smtClean="0">
              <a:solidFill>
                <a:srgbClr val="7E7E7E"/>
              </a:solidFill>
              <a:latin typeface="Times" charset="0"/>
            </a:endParaRPr>
          </a:p>
        </p:txBody>
      </p:sp>
      <p:sp>
        <p:nvSpPr>
          <p:cNvPr id="53253" name="Rectangle 2"/>
          <p:cNvSpPr>
            <a:spLocks noGrp="1" noChangeArrowheads="1"/>
          </p:cNvSpPr>
          <p:nvPr>
            <p:ph type="title"/>
          </p:nvPr>
        </p:nvSpPr>
        <p:spPr/>
        <p:txBody>
          <a:bodyPr/>
          <a:lstStyle/>
          <a:p>
            <a:pPr eaLnBrk="1" hangingPunct="1"/>
            <a:r>
              <a:rPr lang="en-US"/>
              <a:t>Functional and Non-functional Requirements</a:t>
            </a:r>
          </a:p>
        </p:txBody>
      </p:sp>
      <p:sp>
        <p:nvSpPr>
          <p:cNvPr id="53254"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i="1" u="sng">
                <a:solidFill>
                  <a:srgbClr val="7F0101"/>
                </a:solidFill>
              </a:rPr>
              <a:t>Functional requirements</a:t>
            </a:r>
            <a:r>
              <a:rPr lang="en-US"/>
              <a:t> describe system </a:t>
            </a:r>
            <a:r>
              <a:rPr lang="en-US" i="1">
                <a:solidFill>
                  <a:srgbClr val="7F0101"/>
                </a:solidFill>
              </a:rPr>
              <a:t>services</a:t>
            </a:r>
            <a:r>
              <a:rPr lang="en-US"/>
              <a:t> or </a:t>
            </a:r>
            <a:r>
              <a:rPr lang="en-US" i="1">
                <a:solidFill>
                  <a:srgbClr val="7F0101"/>
                </a:solidFill>
              </a:rPr>
              <a:t>functions</a:t>
            </a:r>
            <a:endParaRPr lang="en-US"/>
          </a:p>
          <a:p>
            <a:pPr marL="742950" lvl="1" indent="-285750" eaLnBrk="1" hangingPunct="1">
              <a:lnSpc>
                <a:spcPct val="90000"/>
              </a:lnSpc>
            </a:pPr>
            <a:r>
              <a:rPr lang="en-US"/>
              <a:t>Compute sales tax on a purchase</a:t>
            </a:r>
          </a:p>
          <a:p>
            <a:pPr marL="742950" lvl="1" indent="-285750" eaLnBrk="1" hangingPunct="1">
              <a:lnSpc>
                <a:spcPct val="90000"/>
              </a:lnSpc>
            </a:pPr>
            <a:r>
              <a:rPr lang="en-US"/>
              <a:t>Update the database on the server ...</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i="1" u="sng">
                <a:solidFill>
                  <a:srgbClr val="7F0101"/>
                </a:solidFill>
              </a:rPr>
              <a:t>Non-functional requirements</a:t>
            </a:r>
            <a:r>
              <a:rPr lang="en-US"/>
              <a:t> are </a:t>
            </a:r>
            <a:r>
              <a:rPr lang="en-US" i="1">
                <a:solidFill>
                  <a:srgbClr val="7F0101"/>
                </a:solidFill>
              </a:rPr>
              <a:t>constraints</a:t>
            </a:r>
            <a:r>
              <a:rPr lang="en-US"/>
              <a:t> on the system or the development process</a:t>
            </a:r>
          </a:p>
          <a:p>
            <a:pPr marL="342900" indent="-342900" eaLnBrk="1" hangingPunct="1">
              <a:lnSpc>
                <a:spcPct val="90000"/>
              </a:lnSpc>
            </a:pPr>
            <a:endParaRPr lang="en-US"/>
          </a:p>
          <a:p>
            <a:pPr marL="742950" lvl="1" indent="-285750" eaLnBrk="1" hangingPunct="1">
              <a:lnSpc>
                <a:spcPct val="90000"/>
              </a:lnSpc>
              <a:buFont typeface="Helvetica CE" pitchFamily="-110" charset="0"/>
              <a:buNone/>
            </a:pPr>
            <a:r>
              <a:rPr lang="en-US" i="1">
                <a:solidFill>
                  <a:srgbClr val="7F0101"/>
                </a:solidFill>
              </a:rPr>
              <a:t>	Non-functional requirements may be more critical than functional requirements.</a:t>
            </a:r>
          </a:p>
          <a:p>
            <a:pPr marL="742950" lvl="1" indent="-285750" eaLnBrk="1" hangingPunct="1">
              <a:lnSpc>
                <a:spcPct val="90000"/>
              </a:lnSpc>
              <a:buFont typeface="Helvetica CE" pitchFamily="-110" charset="0"/>
              <a:buNone/>
            </a:pPr>
            <a:r>
              <a:rPr lang="en-US" i="1">
                <a:solidFill>
                  <a:srgbClr val="7F0101"/>
                </a:solidFill>
              </a:rPr>
              <a:t>	If these are not met, the system is useless!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529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55300" name="Slide Number Placeholder 5"/>
          <p:cNvSpPr>
            <a:spLocks noGrp="1"/>
          </p:cNvSpPr>
          <p:nvPr>
            <p:ph type="sldNum" sz="quarter" idx="12"/>
          </p:nvPr>
        </p:nvSpPr>
        <p:spPr>
          <a:noFill/>
        </p:spPr>
        <p:txBody>
          <a:bodyPr/>
          <a:lstStyle/>
          <a:p>
            <a:r>
              <a:rPr lang="de-CH" smtClean="0">
                <a:latin typeface="Helvetica" charset="0"/>
              </a:rPr>
              <a:t>ESE 2.</a:t>
            </a:r>
            <a:fld id="{7C95FDB4-1A8B-9B43-AC20-59D219CED96C}" type="slidenum">
              <a:rPr lang="de-CH" smtClean="0">
                <a:latin typeface="Helvetica" charset="0"/>
              </a:rPr>
              <a:pPr/>
              <a:t>23</a:t>
            </a:fld>
            <a:endParaRPr lang="de-CH" sz="1400" smtClean="0">
              <a:solidFill>
                <a:srgbClr val="7E7E7E"/>
              </a:solidFill>
              <a:latin typeface="Times" charset="0"/>
            </a:endParaRPr>
          </a:p>
        </p:txBody>
      </p:sp>
      <p:sp>
        <p:nvSpPr>
          <p:cNvPr id="55301" name="Rectangle 2"/>
          <p:cNvSpPr>
            <a:spLocks noGrp="1" noChangeArrowheads="1"/>
          </p:cNvSpPr>
          <p:nvPr>
            <p:ph type="title"/>
          </p:nvPr>
        </p:nvSpPr>
        <p:spPr/>
        <p:txBody>
          <a:bodyPr/>
          <a:lstStyle/>
          <a:p>
            <a:pPr eaLnBrk="1" hangingPunct="1"/>
            <a:r>
              <a:rPr lang="en-US"/>
              <a:t>Non-functional Requirements</a:t>
            </a:r>
          </a:p>
        </p:txBody>
      </p:sp>
      <p:graphicFrame>
        <p:nvGraphicFramePr>
          <p:cNvPr id="599064" name="Group 24"/>
          <p:cNvGraphicFramePr>
            <a:graphicFrameLocks noGrp="1"/>
          </p:cNvGraphicFramePr>
          <p:nvPr>
            <p:ph type="tbl" idx="1"/>
          </p:nvPr>
        </p:nvGraphicFramePr>
        <p:xfrm>
          <a:off x="762000" y="1958975"/>
          <a:ext cx="7772400" cy="3840480"/>
        </p:xfrm>
        <a:graphic>
          <a:graphicData uri="http://schemas.openxmlformats.org/drawingml/2006/table">
            <a:tbl>
              <a:tblPr/>
              <a:tblGrid>
                <a:gridCol w="2286000"/>
                <a:gridCol w="5486400"/>
              </a:tblGrid>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Product requirements: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specify that the delivered product </a:t>
                      </a:r>
                      <a:r>
                        <a:rPr kumimoji="0" lang="en-US" sz="2000" b="0" i="1" u="none" strike="noStrike" cap="none" normalizeH="0" baseline="0">
                          <a:ln>
                            <a:noFill/>
                          </a:ln>
                          <a:solidFill>
                            <a:srgbClr val="7F0101"/>
                          </a:solidFill>
                          <a:effectLst/>
                          <a:latin typeface="Helvetica" pitchFamily="-105" charset="0"/>
                        </a:rPr>
                        <a:t>must behave</a:t>
                      </a:r>
                      <a:r>
                        <a:rPr kumimoji="0" lang="en-US" sz="2000" b="0" i="0" u="none" strike="noStrike" cap="none" normalizeH="0" baseline="0">
                          <a:ln>
                            <a:noFill/>
                          </a:ln>
                          <a:solidFill>
                            <a:srgbClr val="0A017F"/>
                          </a:solidFill>
                          <a:effectLst/>
                          <a:latin typeface="Helvetica" pitchFamily="-105" charset="0"/>
                        </a:rPr>
                        <a:t> in a particular way </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e.g. execution speed, reliability, etc.</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Organisational requirements: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are a consequence of </a:t>
                      </a:r>
                      <a:r>
                        <a:rPr kumimoji="0" lang="en-US" sz="2000" b="0" i="1" u="none" strike="noStrike" cap="none" normalizeH="0" baseline="0">
                          <a:ln>
                            <a:noFill/>
                          </a:ln>
                          <a:solidFill>
                            <a:srgbClr val="7F0101"/>
                          </a:solidFill>
                          <a:effectLst/>
                          <a:latin typeface="Helvetica" pitchFamily="-105" charset="0"/>
                        </a:rPr>
                        <a:t>organisational policies</a:t>
                      </a:r>
                      <a:r>
                        <a:rPr kumimoji="0" lang="en-US" sz="2000" b="0" i="0" u="none" strike="noStrike" cap="none" normalizeH="0" baseline="0">
                          <a:ln>
                            <a:noFill/>
                          </a:ln>
                          <a:solidFill>
                            <a:srgbClr val="0A017F"/>
                          </a:solidFill>
                          <a:effectLst/>
                          <a:latin typeface="Helvetica" pitchFamily="-105" charset="0"/>
                        </a:rPr>
                        <a:t> and procedures </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e.g. process standards used, implementation requirements, etc.</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External requirements: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arise from </a:t>
                      </a:r>
                      <a:r>
                        <a:rPr kumimoji="0" lang="en-US" sz="2000" b="0" i="1" u="none" strike="noStrike" cap="none" normalizeH="0" baseline="0">
                          <a:ln>
                            <a:noFill/>
                          </a:ln>
                          <a:solidFill>
                            <a:srgbClr val="7F0101"/>
                          </a:solidFill>
                          <a:effectLst/>
                          <a:latin typeface="Helvetica" pitchFamily="-105" charset="0"/>
                        </a:rPr>
                        <a:t>factors which are external</a:t>
                      </a:r>
                      <a:r>
                        <a:rPr kumimoji="0" lang="en-US" sz="2000" b="0" i="0" u="none" strike="noStrike" cap="none" normalizeH="0" baseline="0">
                          <a:ln>
                            <a:noFill/>
                          </a:ln>
                          <a:solidFill>
                            <a:srgbClr val="0A017F"/>
                          </a:solidFill>
                          <a:effectLst/>
                          <a:latin typeface="Helvetica" pitchFamily="-105" charset="0"/>
                        </a:rPr>
                        <a:t> to the system and its development process </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e.g. interoperability requirements, legislative requirements, etc.</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57347"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57348" name="Slide Number Placeholder 4"/>
          <p:cNvSpPr>
            <a:spLocks noGrp="1"/>
          </p:cNvSpPr>
          <p:nvPr>
            <p:ph type="sldNum" sz="quarter" idx="12"/>
          </p:nvPr>
        </p:nvSpPr>
        <p:spPr>
          <a:noFill/>
        </p:spPr>
        <p:txBody>
          <a:bodyPr/>
          <a:lstStyle/>
          <a:p>
            <a:r>
              <a:rPr lang="de-CH" smtClean="0">
                <a:latin typeface="Helvetica" charset="0"/>
              </a:rPr>
              <a:t>ESE 2.</a:t>
            </a:r>
            <a:fld id="{F9B55E01-129B-1242-8DD0-1A39549DFD4E}" type="slidenum">
              <a:rPr lang="de-CH" smtClean="0">
                <a:latin typeface="Helvetica" charset="0"/>
              </a:rPr>
              <a:pPr/>
              <a:t>24</a:t>
            </a:fld>
            <a:endParaRPr lang="de-CH" sz="1400" smtClean="0">
              <a:solidFill>
                <a:srgbClr val="7E7E7E"/>
              </a:solidFill>
              <a:latin typeface="Times" charset="0"/>
            </a:endParaRPr>
          </a:p>
        </p:txBody>
      </p:sp>
      <p:sp>
        <p:nvSpPr>
          <p:cNvPr id="57349" name="Rectangle 2"/>
          <p:cNvSpPr>
            <a:spLocks noGrp="1" noChangeArrowheads="1"/>
          </p:cNvSpPr>
          <p:nvPr>
            <p:ph type="title"/>
          </p:nvPr>
        </p:nvSpPr>
        <p:spPr/>
        <p:txBody>
          <a:bodyPr/>
          <a:lstStyle/>
          <a:p>
            <a:pPr eaLnBrk="1" hangingPunct="1"/>
            <a:r>
              <a:rPr lang="en-US"/>
              <a:t>Types of Non-functional Requirements</a:t>
            </a:r>
          </a:p>
        </p:txBody>
      </p:sp>
      <p:sp>
        <p:nvSpPr>
          <p:cNvPr id="57350" name="Rectangle 5"/>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8" name="Rectangle 7"/>
          <p:cNvSpPr/>
          <p:nvPr/>
        </p:nvSpPr>
        <p:spPr bwMode="auto">
          <a:xfrm>
            <a:off x="4495800" y="16002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Non-functional requirements</a:t>
            </a:r>
            <a:endParaRPr kumimoji="0" lang="en-US" sz="1400" b="1" i="0" u="none" strike="noStrike" cap="none" normalizeH="0" baseline="0" dirty="0">
              <a:ln>
                <a:noFill/>
              </a:ln>
              <a:solidFill>
                <a:schemeClr val="tx1"/>
              </a:solidFill>
              <a:effectLst/>
              <a:latin typeface="Helvetica" charset="0"/>
            </a:endParaRPr>
          </a:p>
        </p:txBody>
      </p:sp>
      <p:sp>
        <p:nvSpPr>
          <p:cNvPr id="9" name="Rectangle 8"/>
          <p:cNvSpPr/>
          <p:nvPr/>
        </p:nvSpPr>
        <p:spPr bwMode="auto">
          <a:xfrm>
            <a:off x="1981200" y="25146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Product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10" name="Rectangle 9"/>
          <p:cNvSpPr/>
          <p:nvPr/>
        </p:nvSpPr>
        <p:spPr bwMode="auto">
          <a:xfrm>
            <a:off x="4495800" y="25146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Organizational</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11" name="Rectangle 10"/>
          <p:cNvSpPr/>
          <p:nvPr/>
        </p:nvSpPr>
        <p:spPr bwMode="auto">
          <a:xfrm>
            <a:off x="7162800" y="25146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External</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cxnSp>
        <p:nvCxnSpPr>
          <p:cNvPr id="13" name="Straight Connector 12"/>
          <p:cNvCxnSpPr>
            <a:stCxn id="8" idx="2"/>
            <a:endCxn id="10" idx="0"/>
          </p:cNvCxnSpPr>
          <p:nvPr/>
        </p:nvCxnSpPr>
        <p:spPr bwMode="auto">
          <a:xfrm rot="5400000">
            <a:off x="5029200" y="2324100"/>
            <a:ext cx="381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5" name="Elbow Connector 14"/>
          <p:cNvCxnSpPr>
            <a:stCxn id="9" idx="0"/>
            <a:endCxn id="11" idx="0"/>
          </p:cNvCxnSpPr>
          <p:nvPr/>
        </p:nvCxnSpPr>
        <p:spPr bwMode="auto">
          <a:xfrm rot="5400000" flipH="1" flipV="1">
            <a:off x="5295900" y="-76200"/>
            <a:ext cx="1588" cy="5181600"/>
          </a:xfrm>
          <a:prstGeom prst="bentConnector3">
            <a:avLst>
              <a:gd name="adj1" fmla="val 14395466"/>
            </a:avLst>
          </a:prstGeom>
          <a:solidFill>
            <a:schemeClr val="accent1"/>
          </a:solidFill>
          <a:ln w="19050" cap="flat" cmpd="sng" algn="ctr">
            <a:solidFill>
              <a:schemeClr val="tx1"/>
            </a:solidFill>
            <a:prstDash val="solid"/>
            <a:round/>
            <a:headEnd type="none" w="med" len="med"/>
            <a:tailEnd type="none" w="med" len="med"/>
          </a:ln>
          <a:effectLst/>
        </p:spPr>
      </p:cxnSp>
      <p:sp>
        <p:nvSpPr>
          <p:cNvPr id="16" name="Rectangle 15"/>
          <p:cNvSpPr/>
          <p:nvPr/>
        </p:nvSpPr>
        <p:spPr bwMode="auto">
          <a:xfrm>
            <a:off x="381000" y="35052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Efficiency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17" name="Rectangle 16"/>
          <p:cNvSpPr/>
          <p:nvPr/>
        </p:nvSpPr>
        <p:spPr bwMode="auto">
          <a:xfrm>
            <a:off x="1981200" y="35052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Reliability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18" name="Rectangle 17"/>
          <p:cNvSpPr/>
          <p:nvPr/>
        </p:nvSpPr>
        <p:spPr bwMode="auto">
          <a:xfrm>
            <a:off x="3581400" y="35052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Portability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19" name="Rectangle 18"/>
          <p:cNvSpPr/>
          <p:nvPr/>
        </p:nvSpPr>
        <p:spPr bwMode="auto">
          <a:xfrm>
            <a:off x="5486400" y="3505200"/>
            <a:ext cx="15240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Interoperability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0" name="Rectangle 19"/>
          <p:cNvSpPr/>
          <p:nvPr/>
        </p:nvSpPr>
        <p:spPr bwMode="auto">
          <a:xfrm>
            <a:off x="7162800" y="35052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Ethical</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1" name="Rectangle 20"/>
          <p:cNvSpPr/>
          <p:nvPr/>
        </p:nvSpPr>
        <p:spPr bwMode="auto">
          <a:xfrm>
            <a:off x="76200" y="44958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Usability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2" name="Rectangle 21"/>
          <p:cNvSpPr/>
          <p:nvPr/>
        </p:nvSpPr>
        <p:spPr bwMode="auto">
          <a:xfrm>
            <a:off x="152400" y="54864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Performance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3" name="Rectangle 22"/>
          <p:cNvSpPr/>
          <p:nvPr/>
        </p:nvSpPr>
        <p:spPr bwMode="auto">
          <a:xfrm>
            <a:off x="1752600" y="54864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Space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4" name="Rectangle 23"/>
          <p:cNvSpPr/>
          <p:nvPr/>
        </p:nvSpPr>
        <p:spPr bwMode="auto">
          <a:xfrm>
            <a:off x="2895600" y="44958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Delivery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5" name="Rectangle 24"/>
          <p:cNvSpPr/>
          <p:nvPr/>
        </p:nvSpPr>
        <p:spPr bwMode="auto">
          <a:xfrm>
            <a:off x="4419600" y="4495800"/>
            <a:ext cx="16002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Implementation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6" name="Rectangle 25"/>
          <p:cNvSpPr/>
          <p:nvPr/>
        </p:nvSpPr>
        <p:spPr bwMode="auto">
          <a:xfrm>
            <a:off x="6096000" y="44958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Standards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7" name="Rectangle 26"/>
          <p:cNvSpPr/>
          <p:nvPr/>
        </p:nvSpPr>
        <p:spPr bwMode="auto">
          <a:xfrm>
            <a:off x="7620000" y="44958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Legislative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8" name="Rectangle 27"/>
          <p:cNvSpPr/>
          <p:nvPr/>
        </p:nvSpPr>
        <p:spPr bwMode="auto">
          <a:xfrm>
            <a:off x="6096000" y="54864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Privacy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sp>
        <p:nvSpPr>
          <p:cNvPr id="29" name="Rectangle 28"/>
          <p:cNvSpPr/>
          <p:nvPr/>
        </p:nvSpPr>
        <p:spPr bwMode="auto">
          <a:xfrm>
            <a:off x="7620000" y="5486400"/>
            <a:ext cx="1447800" cy="533400"/>
          </a:xfrm>
          <a:prstGeom prst="rect">
            <a:avLst/>
          </a:prstGeom>
          <a:solidFill>
            <a:srgbClr val="E0EBD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Safety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a:t>
            </a:r>
            <a:endParaRPr kumimoji="0" lang="en-US" sz="1400" b="1" i="0" u="none" strike="noStrike" cap="none" normalizeH="0" baseline="0" dirty="0">
              <a:ln>
                <a:noFill/>
              </a:ln>
              <a:solidFill>
                <a:schemeClr val="tx1"/>
              </a:solidFill>
              <a:effectLst/>
              <a:latin typeface="Helvetica" charset="0"/>
            </a:endParaRPr>
          </a:p>
        </p:txBody>
      </p:sp>
      <p:cxnSp>
        <p:nvCxnSpPr>
          <p:cNvPr id="30" name="Straight Connector 29"/>
          <p:cNvCxnSpPr>
            <a:stCxn id="9" idx="2"/>
            <a:endCxn id="17" idx="0"/>
          </p:cNvCxnSpPr>
          <p:nvPr/>
        </p:nvCxnSpPr>
        <p:spPr bwMode="auto">
          <a:xfrm rot="5400000">
            <a:off x="2476500" y="3276600"/>
            <a:ext cx="4572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3" name="Elbow Connector 32"/>
          <p:cNvCxnSpPr>
            <a:stCxn id="16" idx="0"/>
            <a:endCxn id="18" idx="0"/>
          </p:cNvCxnSpPr>
          <p:nvPr/>
        </p:nvCxnSpPr>
        <p:spPr bwMode="auto">
          <a:xfrm rot="5400000" flipH="1" flipV="1">
            <a:off x="2705100" y="1905000"/>
            <a:ext cx="1588" cy="3200400"/>
          </a:xfrm>
          <a:prstGeom prst="bentConnector3">
            <a:avLst>
              <a:gd name="adj1" fmla="val 14395466"/>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Elbow Connector 35"/>
          <p:cNvCxnSpPr/>
          <p:nvPr/>
        </p:nvCxnSpPr>
        <p:spPr bwMode="auto">
          <a:xfrm rot="5400000" flipH="1" flipV="1">
            <a:off x="57150" y="3444876"/>
            <a:ext cx="1222375" cy="879475"/>
          </a:xfrm>
          <a:prstGeom prst="bentConnector3">
            <a:avLst>
              <a:gd name="adj1" fmla="val 99610"/>
            </a:avLst>
          </a:prstGeom>
          <a:solidFill>
            <a:schemeClr val="accent1"/>
          </a:solidFill>
          <a:ln w="19050" cap="flat" cmpd="sng" algn="ctr">
            <a:solidFill>
              <a:schemeClr val="tx1"/>
            </a:solidFill>
            <a:prstDash val="solid"/>
            <a:round/>
            <a:headEnd type="none" w="med" len="med"/>
            <a:tailEnd type="none" w="med" len="med"/>
          </a:ln>
          <a:effectLst/>
        </p:spPr>
      </p:cxnSp>
      <p:cxnSp>
        <p:nvCxnSpPr>
          <p:cNvPr id="43" name="Elbow Connector 42"/>
          <p:cNvCxnSpPr/>
          <p:nvPr/>
        </p:nvCxnSpPr>
        <p:spPr bwMode="auto">
          <a:xfrm rot="16200000" flipH="1">
            <a:off x="1371600" y="4343400"/>
            <a:ext cx="1447800" cy="838200"/>
          </a:xfrm>
          <a:prstGeom prst="bentConnector3">
            <a:avLst>
              <a:gd name="adj1" fmla="val 78828"/>
            </a:avLst>
          </a:prstGeom>
          <a:solidFill>
            <a:schemeClr val="accent1"/>
          </a:solidFill>
          <a:ln w="19050" cap="flat" cmpd="sng" algn="ctr">
            <a:solidFill>
              <a:schemeClr val="tx1"/>
            </a:solidFill>
            <a:prstDash val="solid"/>
            <a:round/>
            <a:headEnd type="none" w="med" len="med"/>
            <a:tailEnd type="none" w="med" len="med"/>
          </a:ln>
          <a:effectLst/>
        </p:spPr>
      </p:cxnSp>
      <p:cxnSp>
        <p:nvCxnSpPr>
          <p:cNvPr id="49" name="Elbow Connector 48"/>
          <p:cNvCxnSpPr>
            <a:stCxn id="22" idx="0"/>
          </p:cNvCxnSpPr>
          <p:nvPr/>
        </p:nvCxnSpPr>
        <p:spPr bwMode="auto">
          <a:xfrm rot="5400000" flipH="1" flipV="1">
            <a:off x="1123950" y="4933950"/>
            <a:ext cx="304800" cy="800100"/>
          </a:xfrm>
          <a:prstGeom prst="bentConnector2">
            <a:avLst/>
          </a:prstGeom>
          <a:solidFill>
            <a:schemeClr val="accent1"/>
          </a:solidFill>
          <a:ln w="19050" cap="flat" cmpd="sng" algn="ctr">
            <a:solidFill>
              <a:schemeClr val="tx1"/>
            </a:solidFill>
            <a:prstDash val="solid"/>
            <a:round/>
            <a:headEnd type="none" w="med" len="med"/>
            <a:tailEnd type="none" w="med" len="med"/>
          </a:ln>
          <a:effectLst/>
        </p:spPr>
      </p:cxnSp>
      <p:cxnSp>
        <p:nvCxnSpPr>
          <p:cNvPr id="52" name="Straight Connector 51"/>
          <p:cNvCxnSpPr>
            <a:stCxn id="10" idx="2"/>
            <a:endCxn id="25" idx="0"/>
          </p:cNvCxnSpPr>
          <p:nvPr/>
        </p:nvCxnSpPr>
        <p:spPr bwMode="auto">
          <a:xfrm rot="5400000">
            <a:off x="4495800" y="3771900"/>
            <a:ext cx="14478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2" name="Elbow Connector 61"/>
          <p:cNvCxnSpPr>
            <a:stCxn id="24" idx="0"/>
            <a:endCxn id="26" idx="0"/>
          </p:cNvCxnSpPr>
          <p:nvPr/>
        </p:nvCxnSpPr>
        <p:spPr bwMode="auto">
          <a:xfrm rot="5400000" flipH="1" flipV="1">
            <a:off x="5219700" y="2895600"/>
            <a:ext cx="1588" cy="3200400"/>
          </a:xfrm>
          <a:prstGeom prst="bentConnector3">
            <a:avLst>
              <a:gd name="adj1" fmla="val 14395466"/>
            </a:avLst>
          </a:prstGeom>
          <a:solidFill>
            <a:schemeClr val="accent1"/>
          </a:solidFill>
          <a:ln w="19050" cap="flat" cmpd="sng" algn="ctr">
            <a:solidFill>
              <a:schemeClr val="tx1"/>
            </a:solidFill>
            <a:prstDash val="solid"/>
            <a:round/>
            <a:headEnd type="none" w="med" len="med"/>
            <a:tailEnd type="none" w="med" len="med"/>
          </a:ln>
          <a:effectLst/>
        </p:spPr>
      </p:cxnSp>
      <p:cxnSp>
        <p:nvCxnSpPr>
          <p:cNvPr id="65" name="Straight Connector 64"/>
          <p:cNvCxnSpPr>
            <a:stCxn id="11" idx="2"/>
            <a:endCxn id="20" idx="0"/>
          </p:cNvCxnSpPr>
          <p:nvPr/>
        </p:nvCxnSpPr>
        <p:spPr bwMode="auto">
          <a:xfrm rot="5400000">
            <a:off x="7658100" y="3276600"/>
            <a:ext cx="4572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70" name="Elbow Connector 69"/>
          <p:cNvCxnSpPr>
            <a:stCxn id="19" idx="0"/>
          </p:cNvCxnSpPr>
          <p:nvPr/>
        </p:nvCxnSpPr>
        <p:spPr bwMode="auto">
          <a:xfrm rot="16200000" flipH="1">
            <a:off x="7086600" y="2667000"/>
            <a:ext cx="990600" cy="2667000"/>
          </a:xfrm>
          <a:prstGeom prst="bentConnector4">
            <a:avLst>
              <a:gd name="adj1" fmla="val -23077"/>
              <a:gd name="adj2" fmla="val 99583"/>
            </a:avLst>
          </a:prstGeom>
          <a:solidFill>
            <a:schemeClr val="accent1"/>
          </a:solidFill>
          <a:ln w="19050" cap="flat" cmpd="sng" algn="ctr">
            <a:solidFill>
              <a:schemeClr val="tx1"/>
            </a:solidFill>
            <a:prstDash val="solid"/>
            <a:round/>
            <a:headEnd type="none" w="med" len="med"/>
            <a:tailEnd type="none" w="med" len="med"/>
          </a:ln>
          <a:effectLst/>
        </p:spPr>
      </p:cxnSp>
      <p:cxnSp>
        <p:nvCxnSpPr>
          <p:cNvPr id="76" name="Straight Connector 75"/>
          <p:cNvCxnSpPr>
            <a:stCxn id="27" idx="2"/>
            <a:endCxn id="29" idx="0"/>
          </p:cNvCxnSpPr>
          <p:nvPr/>
        </p:nvCxnSpPr>
        <p:spPr bwMode="auto">
          <a:xfrm rot="5400000">
            <a:off x="8115300" y="5257800"/>
            <a:ext cx="4572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79" name="Elbow Connector 78"/>
          <p:cNvCxnSpPr>
            <a:stCxn id="28" idx="0"/>
          </p:cNvCxnSpPr>
          <p:nvPr/>
        </p:nvCxnSpPr>
        <p:spPr bwMode="auto">
          <a:xfrm rot="5400000" flipH="1" flipV="1">
            <a:off x="7467600" y="4610100"/>
            <a:ext cx="228600" cy="1524000"/>
          </a:xfrm>
          <a:prstGeom prst="bentConnector2">
            <a:avLst/>
          </a:prstGeom>
          <a:solidFill>
            <a:schemeClr val="accent1"/>
          </a:solidFill>
          <a:ln w="19050" cap="flat" cmpd="sng" algn="ctr">
            <a:solidFill>
              <a:schemeClr val="tx1"/>
            </a:solidFill>
            <a:prstDash val="solid"/>
            <a:round/>
            <a:headEnd type="none" w="med" len="med"/>
            <a:tailEnd type="none" w="med" len="med"/>
          </a:ln>
          <a:effectLst/>
        </p:spPr>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939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59396" name="Slide Number Placeholder 5"/>
          <p:cNvSpPr>
            <a:spLocks noGrp="1"/>
          </p:cNvSpPr>
          <p:nvPr>
            <p:ph type="sldNum" sz="quarter" idx="12"/>
          </p:nvPr>
        </p:nvSpPr>
        <p:spPr>
          <a:noFill/>
        </p:spPr>
        <p:txBody>
          <a:bodyPr/>
          <a:lstStyle/>
          <a:p>
            <a:r>
              <a:rPr lang="de-CH" smtClean="0">
                <a:latin typeface="Helvetica" charset="0"/>
              </a:rPr>
              <a:t>ESE 2.</a:t>
            </a:r>
            <a:fld id="{36CD2629-F0C0-2745-A932-8CAB89F5662F}" type="slidenum">
              <a:rPr lang="de-CH" smtClean="0">
                <a:latin typeface="Helvetica" charset="0"/>
              </a:rPr>
              <a:pPr/>
              <a:t>25</a:t>
            </a:fld>
            <a:endParaRPr lang="de-CH" sz="1400" smtClean="0">
              <a:solidFill>
                <a:srgbClr val="7E7E7E"/>
              </a:solidFill>
              <a:latin typeface="Times" charset="0"/>
            </a:endParaRPr>
          </a:p>
        </p:txBody>
      </p:sp>
      <p:sp>
        <p:nvSpPr>
          <p:cNvPr id="59397" name="Rectangle 2"/>
          <p:cNvSpPr>
            <a:spLocks noGrp="1" noChangeArrowheads="1"/>
          </p:cNvSpPr>
          <p:nvPr>
            <p:ph type="title"/>
          </p:nvPr>
        </p:nvSpPr>
        <p:spPr/>
        <p:txBody>
          <a:bodyPr/>
          <a:lstStyle/>
          <a:p>
            <a:pPr eaLnBrk="1" hangingPunct="1"/>
            <a:r>
              <a:rPr lang="en-US"/>
              <a:t>Examples of Non-functional Requirements</a:t>
            </a:r>
          </a:p>
        </p:txBody>
      </p:sp>
      <p:graphicFrame>
        <p:nvGraphicFramePr>
          <p:cNvPr id="602135" name="Group 23"/>
          <p:cNvGraphicFramePr>
            <a:graphicFrameLocks noGrp="1"/>
          </p:cNvGraphicFramePr>
          <p:nvPr>
            <p:ph type="tbl" idx="1"/>
          </p:nvPr>
        </p:nvGraphicFramePr>
        <p:xfrm>
          <a:off x="762000" y="2005013"/>
          <a:ext cx="7772400" cy="3832860"/>
        </p:xfrm>
        <a:graphic>
          <a:graphicData uri="http://schemas.openxmlformats.org/drawingml/2006/table">
            <a:tbl>
              <a:tblPr/>
              <a:tblGrid>
                <a:gridCol w="2286000"/>
                <a:gridCol w="5486400"/>
              </a:tblGrid>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Product requirement</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It shall be possible for all necessary communication between the APSE and the user to be expressed in the </a:t>
                      </a:r>
                      <a:r>
                        <a:rPr kumimoji="0" lang="en-US" sz="1800" b="0" i="1" u="none" strike="noStrike" cap="none" normalizeH="0" baseline="0">
                          <a:ln>
                            <a:noFill/>
                          </a:ln>
                          <a:solidFill>
                            <a:srgbClr val="7F0101"/>
                          </a:solidFill>
                          <a:effectLst/>
                          <a:latin typeface="Helvetica" pitchFamily="-105" charset="0"/>
                        </a:rPr>
                        <a:t>standard Ada character set.</a:t>
                      </a:r>
                      <a:endParaRPr kumimoji="0" lang="en-US" sz="1800" b="0" i="1"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Organisational requirement</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The </a:t>
                      </a:r>
                      <a:r>
                        <a:rPr kumimoji="0" lang="en-US" sz="1800" b="0" i="1" u="none" strike="noStrike" cap="none" normalizeH="0" baseline="0">
                          <a:ln>
                            <a:noFill/>
                          </a:ln>
                          <a:solidFill>
                            <a:srgbClr val="7F0101"/>
                          </a:solidFill>
                          <a:effectLst/>
                          <a:latin typeface="Helvetica" pitchFamily="-105" charset="0"/>
                        </a:rPr>
                        <a:t>system development process</a:t>
                      </a:r>
                      <a:r>
                        <a:rPr kumimoji="0" lang="en-US" sz="1800" b="0" i="0" u="none" strike="noStrike" cap="none" normalizeH="0" baseline="0">
                          <a:ln>
                            <a:noFill/>
                          </a:ln>
                          <a:solidFill>
                            <a:srgbClr val="0A017F"/>
                          </a:solidFill>
                          <a:effectLst/>
                          <a:latin typeface="Helvetica" pitchFamily="-105" charset="0"/>
                        </a:rPr>
                        <a:t> and deliverable documents shall conform to the process and deliverables defined in </a:t>
                      </a:r>
                      <a:r>
                        <a:rPr kumimoji="0" lang="en-US" sz="1800" b="0" i="1" u="none" strike="noStrike" cap="none" normalizeH="0" baseline="0">
                          <a:ln>
                            <a:noFill/>
                          </a:ln>
                          <a:solidFill>
                            <a:srgbClr val="7F0101"/>
                          </a:solidFill>
                          <a:effectLst/>
                          <a:latin typeface="Helvetica" pitchFamily="-105" charset="0"/>
                        </a:rPr>
                        <a:t>XYZCo-SP-STAN-95.</a:t>
                      </a:r>
                      <a:endParaRPr kumimoji="0" lang="en-US" sz="1800" b="0" i="1"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External requirement</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The system shall provide facilities that allow any user to check if personal data is maintained on the system. </a:t>
                      </a:r>
                      <a:r>
                        <a:rPr kumimoji="0" lang="en-US" sz="1800" b="0" i="1" u="none" strike="noStrike" cap="none" normalizeH="0" baseline="0">
                          <a:ln>
                            <a:noFill/>
                          </a:ln>
                          <a:solidFill>
                            <a:srgbClr val="7F0101"/>
                          </a:solidFill>
                          <a:effectLst/>
                          <a:latin typeface="Helvetica" pitchFamily="-105" charset="0"/>
                        </a:rPr>
                        <a:t>A procedure must be defined and supported in the software that will allow users to inspect personal data</a:t>
                      </a:r>
                      <a:r>
                        <a:rPr kumimoji="0" lang="en-US" sz="1800" b="0" i="0" u="none" strike="noStrike" cap="none" normalizeH="0" baseline="0">
                          <a:ln>
                            <a:noFill/>
                          </a:ln>
                          <a:solidFill>
                            <a:srgbClr val="0A017F"/>
                          </a:solidFill>
                          <a:effectLst/>
                          <a:latin typeface="Helvetica" pitchFamily="-105" charset="0"/>
                        </a:rPr>
                        <a:t> and to correct any errors in that data.</a:t>
                      </a:r>
                      <a:endParaRPr kumimoji="0" lang="en-US" sz="1800" b="1" i="1"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144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61444" name="Slide Number Placeholder 5"/>
          <p:cNvSpPr>
            <a:spLocks noGrp="1"/>
          </p:cNvSpPr>
          <p:nvPr>
            <p:ph type="sldNum" sz="quarter" idx="12"/>
          </p:nvPr>
        </p:nvSpPr>
        <p:spPr>
          <a:noFill/>
        </p:spPr>
        <p:txBody>
          <a:bodyPr/>
          <a:lstStyle/>
          <a:p>
            <a:r>
              <a:rPr lang="de-CH" smtClean="0">
                <a:latin typeface="Helvetica" charset="0"/>
              </a:rPr>
              <a:t>ESE 2.</a:t>
            </a:r>
            <a:fld id="{170BDC2D-11D1-1E48-AEC1-B009900CD61C}" type="slidenum">
              <a:rPr lang="de-CH" smtClean="0">
                <a:latin typeface="Helvetica" charset="0"/>
              </a:rPr>
              <a:pPr/>
              <a:t>26</a:t>
            </a:fld>
            <a:endParaRPr lang="de-CH" sz="1400" smtClean="0">
              <a:solidFill>
                <a:srgbClr val="7E7E7E"/>
              </a:solidFill>
              <a:latin typeface="Times" charset="0"/>
            </a:endParaRPr>
          </a:p>
        </p:txBody>
      </p:sp>
      <p:sp>
        <p:nvSpPr>
          <p:cNvPr id="61445" name="Rectangle 2"/>
          <p:cNvSpPr>
            <a:spLocks noGrp="1" noChangeArrowheads="1"/>
          </p:cNvSpPr>
          <p:nvPr>
            <p:ph type="title"/>
          </p:nvPr>
        </p:nvSpPr>
        <p:spPr/>
        <p:txBody>
          <a:bodyPr/>
          <a:lstStyle/>
          <a:p>
            <a:pPr eaLnBrk="1" hangingPunct="1"/>
            <a:r>
              <a:rPr lang="en-US"/>
              <a:t>Requirements Verifiability</a:t>
            </a:r>
          </a:p>
        </p:txBody>
      </p:sp>
      <p:sp>
        <p:nvSpPr>
          <p:cNvPr id="61446" name="Rectangle 3"/>
          <p:cNvSpPr>
            <a:spLocks noGrp="1" noChangeArrowheads="1"/>
          </p:cNvSpPr>
          <p:nvPr>
            <p:ph type="body" idx="1"/>
          </p:nvPr>
        </p:nvSpPr>
        <p:spPr/>
        <p:txBody>
          <a:bodyPr/>
          <a:lstStyle/>
          <a:p>
            <a:pPr eaLnBrk="1" hangingPunct="1">
              <a:lnSpc>
                <a:spcPct val="80000"/>
              </a:lnSpc>
              <a:buFont typeface="Helvetica CE" pitchFamily="-110" charset="0"/>
              <a:buNone/>
            </a:pPr>
            <a:r>
              <a:rPr lang="en-US"/>
              <a:t>Requirements must be written so that they can be </a:t>
            </a:r>
            <a:r>
              <a:rPr lang="en-US" i="1">
                <a:solidFill>
                  <a:srgbClr val="7F0101"/>
                </a:solidFill>
              </a:rPr>
              <a:t>objectively verified</a:t>
            </a:r>
            <a:r>
              <a:rPr lang="en-US"/>
              <a:t>.</a:t>
            </a:r>
          </a:p>
          <a:p>
            <a:pPr eaLnBrk="1" hangingPunct="1">
              <a:lnSpc>
                <a:spcPct val="80000"/>
              </a:lnSpc>
              <a:buFont typeface="Helvetica CE" pitchFamily="-110" charset="0"/>
              <a:buNone/>
            </a:pPr>
            <a:endParaRPr lang="en-US"/>
          </a:p>
          <a:p>
            <a:pPr eaLnBrk="1" hangingPunct="1">
              <a:lnSpc>
                <a:spcPct val="80000"/>
              </a:lnSpc>
              <a:buFont typeface="Helvetica CE" pitchFamily="-110" charset="0"/>
              <a:buNone/>
            </a:pPr>
            <a:r>
              <a:rPr lang="en-US" b="1" i="1"/>
              <a:t>Imprecise:</a:t>
            </a:r>
            <a:endParaRPr lang="en-US"/>
          </a:p>
          <a:p>
            <a:pPr lvl="1" eaLnBrk="1" hangingPunct="1">
              <a:lnSpc>
                <a:spcPct val="80000"/>
              </a:lnSpc>
            </a:pPr>
            <a:r>
              <a:rPr lang="en-US"/>
              <a:t>The system should be </a:t>
            </a:r>
            <a:r>
              <a:rPr lang="en-US" i="1">
                <a:solidFill>
                  <a:srgbClr val="7F0101"/>
                </a:solidFill>
              </a:rPr>
              <a:t>easy to use</a:t>
            </a:r>
            <a:r>
              <a:rPr lang="en-US"/>
              <a:t> by experienced controllers and should be organised in such a way that </a:t>
            </a:r>
            <a:r>
              <a:rPr lang="en-US" i="1">
                <a:solidFill>
                  <a:srgbClr val="7F0101"/>
                </a:solidFill>
              </a:rPr>
              <a:t>user errors are minimised.</a:t>
            </a:r>
          </a:p>
          <a:p>
            <a:pPr lvl="1" eaLnBrk="1" hangingPunct="1">
              <a:lnSpc>
                <a:spcPct val="80000"/>
              </a:lnSpc>
              <a:buFont typeface="Helvetica CE" pitchFamily="-110" charset="0"/>
              <a:buNone/>
            </a:pPr>
            <a:r>
              <a:rPr lang="en-US" i="1">
                <a:solidFill>
                  <a:srgbClr val="7F0101"/>
                </a:solidFill>
              </a:rPr>
              <a:t>	Terms like “easy to use” and “errors shall be minimised” are useless as specifications.</a:t>
            </a:r>
          </a:p>
          <a:p>
            <a:pPr eaLnBrk="1" hangingPunct="1">
              <a:lnSpc>
                <a:spcPct val="80000"/>
              </a:lnSpc>
              <a:buFont typeface="Helvetica CE" pitchFamily="-110" charset="0"/>
              <a:buNone/>
            </a:pPr>
            <a:r>
              <a:rPr lang="en-US" b="1" i="1"/>
              <a:t>Verifiable:</a:t>
            </a:r>
            <a:endParaRPr lang="en-US"/>
          </a:p>
          <a:p>
            <a:pPr lvl="1" eaLnBrk="1" hangingPunct="1">
              <a:lnSpc>
                <a:spcPct val="80000"/>
              </a:lnSpc>
            </a:pPr>
            <a:r>
              <a:rPr lang="en-US"/>
              <a:t>Experienced controllers should be able to use all the system functions </a:t>
            </a:r>
            <a:r>
              <a:rPr lang="en-US" i="1">
                <a:solidFill>
                  <a:srgbClr val="7F0101"/>
                </a:solidFill>
              </a:rPr>
              <a:t>after a total of two hours training</a:t>
            </a:r>
            <a:r>
              <a:rPr lang="en-US"/>
              <a:t>. After this training, </a:t>
            </a:r>
            <a:r>
              <a:rPr lang="en-US" i="1">
                <a:solidFill>
                  <a:srgbClr val="7F0101"/>
                </a:solidFill>
              </a:rPr>
              <a:t>the average number of errors made by experienced users should not exceed two per day</a:t>
            </a:r>
            <a:r>
              <a:rPr lang="en-US"/>
              <a:t>.</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63492" name="Slide Number Placeholder 5"/>
          <p:cNvSpPr>
            <a:spLocks noGrp="1"/>
          </p:cNvSpPr>
          <p:nvPr>
            <p:ph type="sldNum" sz="quarter" idx="12"/>
          </p:nvPr>
        </p:nvSpPr>
        <p:spPr>
          <a:noFill/>
        </p:spPr>
        <p:txBody>
          <a:bodyPr/>
          <a:lstStyle/>
          <a:p>
            <a:r>
              <a:rPr lang="de-CH" smtClean="0">
                <a:latin typeface="Helvetica" charset="0"/>
              </a:rPr>
              <a:t>ESE 2.</a:t>
            </a:r>
            <a:fld id="{E6277C67-EBB1-CA4B-B1B0-01FB7C9BEA94}" type="slidenum">
              <a:rPr lang="de-CH" smtClean="0">
                <a:latin typeface="Helvetica" charset="0"/>
              </a:rPr>
              <a:pPr/>
              <a:t>27</a:t>
            </a:fld>
            <a:endParaRPr lang="de-CH" sz="1400" smtClean="0">
              <a:solidFill>
                <a:srgbClr val="7E7E7E"/>
              </a:solidFill>
              <a:latin typeface="Times" charset="0"/>
            </a:endParaRPr>
          </a:p>
        </p:txBody>
      </p:sp>
      <p:sp>
        <p:nvSpPr>
          <p:cNvPr id="63493" name="Rectangle 2"/>
          <p:cNvSpPr>
            <a:spLocks noGrp="1" noChangeArrowheads="1"/>
          </p:cNvSpPr>
          <p:nvPr>
            <p:ph type="title"/>
          </p:nvPr>
        </p:nvSpPr>
        <p:spPr/>
        <p:txBody>
          <a:bodyPr/>
          <a:lstStyle/>
          <a:p>
            <a:pPr eaLnBrk="1" hangingPunct="1"/>
            <a:r>
              <a:rPr lang="en-US"/>
              <a:t>Precise Requirements Measures (I)</a:t>
            </a:r>
          </a:p>
        </p:txBody>
      </p:sp>
      <p:graphicFrame>
        <p:nvGraphicFramePr>
          <p:cNvPr id="604188" name="Group 28"/>
          <p:cNvGraphicFramePr>
            <a:graphicFrameLocks noGrp="1"/>
          </p:cNvGraphicFramePr>
          <p:nvPr>
            <p:ph type="tbl" idx="1"/>
          </p:nvPr>
        </p:nvGraphicFramePr>
        <p:xfrm>
          <a:off x="539750" y="1944688"/>
          <a:ext cx="8061325" cy="3252153"/>
        </p:xfrm>
        <a:graphic>
          <a:graphicData uri="http://schemas.openxmlformats.org/drawingml/2006/table">
            <a:tbl>
              <a:tblPr/>
              <a:tblGrid>
                <a:gridCol w="2054225"/>
                <a:gridCol w="6007100"/>
              </a:tblGrid>
              <a:tr h="6651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Property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Measure</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dirty="0">
                          <a:ln>
                            <a:noFill/>
                          </a:ln>
                          <a:solidFill>
                            <a:srgbClr val="0A017F"/>
                          </a:solidFill>
                          <a:effectLst/>
                          <a:latin typeface="Helvetica" pitchFamily="-105" charset="0"/>
                        </a:rPr>
                        <a:t>Speed</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Processed transactions/second</a:t>
                      </a:r>
                      <a:br>
                        <a:rPr kumimoji="0" lang="en-US" sz="2000" b="0" i="0" u="none" strike="noStrike" cap="none" normalizeH="0" baseline="0">
                          <a:ln>
                            <a:noFill/>
                          </a:ln>
                          <a:solidFill>
                            <a:srgbClr val="0A017F"/>
                          </a:solidFill>
                          <a:effectLst/>
                          <a:latin typeface="Helvetica" pitchFamily="-105" charset="0"/>
                        </a:rPr>
                      </a:br>
                      <a:r>
                        <a:rPr kumimoji="0" lang="en-US" sz="2000" b="0" i="0" u="none" strike="noStrike" cap="none" normalizeH="0" baseline="0">
                          <a:ln>
                            <a:noFill/>
                          </a:ln>
                          <a:solidFill>
                            <a:srgbClr val="0A017F"/>
                          </a:solidFill>
                          <a:effectLst/>
                          <a:latin typeface="Helvetica" pitchFamily="-105" charset="0"/>
                        </a:rPr>
                        <a:t>User/Event response time</a:t>
                      </a:r>
                      <a:br>
                        <a:rPr kumimoji="0" lang="en-US" sz="2000" b="0" i="0" u="none" strike="noStrike" cap="none" normalizeH="0" baseline="0">
                          <a:ln>
                            <a:noFill/>
                          </a:ln>
                          <a:solidFill>
                            <a:srgbClr val="0A017F"/>
                          </a:solidFill>
                          <a:effectLst/>
                          <a:latin typeface="Helvetica" pitchFamily="-105" charset="0"/>
                        </a:rPr>
                      </a:br>
                      <a:r>
                        <a:rPr kumimoji="0" lang="en-US" sz="2000" b="0" i="0" u="none" strike="noStrike" cap="none" normalizeH="0" baseline="0">
                          <a:ln>
                            <a:noFill/>
                          </a:ln>
                          <a:solidFill>
                            <a:srgbClr val="0A017F"/>
                          </a:solidFill>
                          <a:effectLst/>
                          <a:latin typeface="Helvetica" pitchFamily="-105" charset="0"/>
                        </a:rPr>
                        <a:t>Screen refresh time</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667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Size</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dirty="0">
                          <a:ln>
                            <a:noFill/>
                          </a:ln>
                          <a:solidFill>
                            <a:srgbClr val="0A017F"/>
                          </a:solidFill>
                          <a:effectLst/>
                          <a:latin typeface="Helvetica" pitchFamily="-105" charset="0"/>
                        </a:rPr>
                        <a:t>K Bytes; Number of RAM chips</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Ease of use</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dirty="0">
                          <a:ln>
                            <a:noFill/>
                          </a:ln>
                          <a:solidFill>
                            <a:srgbClr val="0A017F"/>
                          </a:solidFill>
                          <a:effectLst/>
                          <a:latin typeface="Helvetica" pitchFamily="-105" charset="0"/>
                        </a:rPr>
                        <a:t>Training time</a:t>
                      </a:r>
                      <a:br>
                        <a:rPr kumimoji="0" lang="en-US" sz="2000" b="0" i="0" u="none" strike="noStrike" cap="none" normalizeH="0" baseline="0" dirty="0">
                          <a:ln>
                            <a:noFill/>
                          </a:ln>
                          <a:solidFill>
                            <a:srgbClr val="0A017F"/>
                          </a:solidFill>
                          <a:effectLst/>
                          <a:latin typeface="Helvetica" pitchFamily="-105" charset="0"/>
                        </a:rPr>
                      </a:br>
                      <a:r>
                        <a:rPr kumimoji="0" lang="en-US" sz="2000" b="0" i="0" u="none" strike="noStrike" cap="none" normalizeH="0" baseline="0" dirty="0">
                          <a:ln>
                            <a:noFill/>
                          </a:ln>
                          <a:solidFill>
                            <a:srgbClr val="0A017F"/>
                          </a:solidFill>
                          <a:effectLst/>
                          <a:latin typeface="Helvetica" pitchFamily="-105" charset="0"/>
                        </a:rPr>
                        <a:t>Rate of errors made by trained users</a:t>
                      </a:r>
                      <a:br>
                        <a:rPr kumimoji="0" lang="en-US" sz="2000" b="0" i="0" u="none" strike="noStrike" cap="none" normalizeH="0" baseline="0" dirty="0">
                          <a:ln>
                            <a:noFill/>
                          </a:ln>
                          <a:solidFill>
                            <a:srgbClr val="0A017F"/>
                          </a:solidFill>
                          <a:effectLst/>
                          <a:latin typeface="Helvetica" pitchFamily="-105" charset="0"/>
                        </a:rPr>
                      </a:br>
                      <a:r>
                        <a:rPr kumimoji="0" lang="en-US" sz="2000" b="0" i="0" u="none" strike="noStrike" cap="none" normalizeH="0" baseline="0" dirty="0">
                          <a:ln>
                            <a:noFill/>
                          </a:ln>
                          <a:solidFill>
                            <a:srgbClr val="0A017F"/>
                          </a:solidFill>
                          <a:effectLst/>
                          <a:latin typeface="Helvetica" pitchFamily="-105" charset="0"/>
                        </a:rPr>
                        <a:t>Number of help frames</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65540" name="Slide Number Placeholder 5"/>
          <p:cNvSpPr>
            <a:spLocks noGrp="1"/>
          </p:cNvSpPr>
          <p:nvPr>
            <p:ph type="sldNum" sz="quarter" idx="12"/>
          </p:nvPr>
        </p:nvSpPr>
        <p:spPr>
          <a:noFill/>
        </p:spPr>
        <p:txBody>
          <a:bodyPr/>
          <a:lstStyle/>
          <a:p>
            <a:r>
              <a:rPr lang="de-CH" smtClean="0">
                <a:latin typeface="Helvetica" charset="0"/>
              </a:rPr>
              <a:t>ESE 2.</a:t>
            </a:r>
            <a:fld id="{B60AA2ED-0CE1-C449-BA6E-167FCCFD6C3A}" type="slidenum">
              <a:rPr lang="de-CH" smtClean="0">
                <a:latin typeface="Helvetica" charset="0"/>
              </a:rPr>
              <a:pPr/>
              <a:t>28</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US"/>
              <a:t>Precise Requirements Measures (II)</a:t>
            </a:r>
            <a:endParaRPr lang="en-US" sz="2400"/>
          </a:p>
        </p:txBody>
      </p:sp>
      <p:graphicFrame>
        <p:nvGraphicFramePr>
          <p:cNvPr id="605208" name="Group 24"/>
          <p:cNvGraphicFramePr>
            <a:graphicFrameLocks noGrp="1"/>
          </p:cNvGraphicFramePr>
          <p:nvPr>
            <p:ph type="tbl" idx="1"/>
          </p:nvPr>
        </p:nvGraphicFramePr>
        <p:xfrm>
          <a:off x="457200" y="2035175"/>
          <a:ext cx="8382000" cy="3609974"/>
        </p:xfrm>
        <a:graphic>
          <a:graphicData uri="http://schemas.openxmlformats.org/drawingml/2006/table">
            <a:tbl>
              <a:tblPr/>
              <a:tblGrid>
                <a:gridCol w="1752600"/>
                <a:gridCol w="6629400"/>
              </a:tblGrid>
              <a:tr h="682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Property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Measure</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Reliability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dirty="0">
                          <a:ln>
                            <a:noFill/>
                          </a:ln>
                          <a:solidFill>
                            <a:srgbClr val="0A017F"/>
                          </a:solidFill>
                          <a:effectLst/>
                          <a:latin typeface="Helvetica" pitchFamily="-105" charset="0"/>
                        </a:rPr>
                        <a:t>Mean time to failure</a:t>
                      </a:r>
                      <a:br>
                        <a:rPr kumimoji="0" lang="en-US" sz="2000" b="0" i="0" u="none" strike="noStrike" cap="none" normalizeH="0" baseline="0" dirty="0">
                          <a:ln>
                            <a:noFill/>
                          </a:ln>
                          <a:solidFill>
                            <a:srgbClr val="0A017F"/>
                          </a:solidFill>
                          <a:effectLst/>
                          <a:latin typeface="Helvetica" pitchFamily="-105" charset="0"/>
                        </a:rPr>
                      </a:br>
                      <a:r>
                        <a:rPr kumimoji="0" lang="en-US" sz="2000" b="0" i="0" u="none" strike="noStrike" cap="none" normalizeH="0" baseline="0" dirty="0">
                          <a:ln>
                            <a:noFill/>
                          </a:ln>
                          <a:solidFill>
                            <a:srgbClr val="0A017F"/>
                          </a:solidFill>
                          <a:effectLst/>
                          <a:latin typeface="Helvetica" pitchFamily="-105" charset="0"/>
                        </a:rPr>
                        <a:t>Probability of unavailability</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dirty="0">
                          <a:ln>
                            <a:noFill/>
                          </a:ln>
                          <a:solidFill>
                            <a:srgbClr val="0A017F"/>
                          </a:solidFill>
                          <a:effectLst/>
                          <a:latin typeface="Helvetica" pitchFamily="-105" charset="0"/>
                        </a:rPr>
                        <a:t>Rate of failure occurrence</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45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Robustness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Time to restart after failure</a:t>
                      </a:r>
                      <a:br>
                        <a:rPr kumimoji="0" lang="en-US" sz="2000" b="0" i="0" u="none" strike="noStrike" cap="none" normalizeH="0" baseline="0">
                          <a:ln>
                            <a:noFill/>
                          </a:ln>
                          <a:solidFill>
                            <a:srgbClr val="0A017F"/>
                          </a:solidFill>
                          <a:effectLst/>
                          <a:latin typeface="Helvetica" pitchFamily="-105" charset="0"/>
                        </a:rPr>
                      </a:br>
                      <a:r>
                        <a:rPr kumimoji="0" lang="en-US" sz="2000" b="0" i="0" u="none" strike="noStrike" cap="none" normalizeH="0" baseline="0">
                          <a:ln>
                            <a:noFill/>
                          </a:ln>
                          <a:solidFill>
                            <a:srgbClr val="0A017F"/>
                          </a:solidFill>
                          <a:effectLst/>
                          <a:latin typeface="Helvetica" pitchFamily="-105" charset="0"/>
                        </a:rPr>
                        <a:t>Percentage of events causing failure</a:t>
                      </a:r>
                      <a:br>
                        <a:rPr kumimoji="0" lang="en-US" sz="2000" b="0" i="0" u="none" strike="noStrike" cap="none" normalizeH="0" baseline="0">
                          <a:ln>
                            <a:noFill/>
                          </a:ln>
                          <a:solidFill>
                            <a:srgbClr val="0A017F"/>
                          </a:solidFill>
                          <a:effectLst/>
                          <a:latin typeface="Helvetica" pitchFamily="-105" charset="0"/>
                        </a:rPr>
                      </a:br>
                      <a:r>
                        <a:rPr kumimoji="0" lang="en-US" sz="2000" b="0" i="0" u="none" strike="noStrike" cap="none" normalizeH="0" baseline="0">
                          <a:ln>
                            <a:noFill/>
                          </a:ln>
                          <a:solidFill>
                            <a:srgbClr val="0A017F"/>
                          </a:solidFill>
                          <a:effectLst/>
                          <a:latin typeface="Helvetica" pitchFamily="-105" charset="0"/>
                        </a:rPr>
                        <a:t>Probability of data corruption on failure</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461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0A017F"/>
                          </a:solidFill>
                          <a:effectLst/>
                          <a:latin typeface="Helvetica" pitchFamily="-105" charset="0"/>
                        </a:rPr>
                        <a:t>Portability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dirty="0">
                          <a:ln>
                            <a:noFill/>
                          </a:ln>
                          <a:solidFill>
                            <a:srgbClr val="0A017F"/>
                          </a:solidFill>
                          <a:effectLst/>
                          <a:latin typeface="Helvetica" pitchFamily="-105" charset="0"/>
                        </a:rPr>
                        <a:t>Percentage of target dependent statements</a:t>
                      </a:r>
                      <a:br>
                        <a:rPr kumimoji="0" lang="en-US" sz="2000" b="0" i="0" u="none" strike="noStrike" cap="none" normalizeH="0" baseline="0" dirty="0">
                          <a:ln>
                            <a:noFill/>
                          </a:ln>
                          <a:solidFill>
                            <a:srgbClr val="0A017F"/>
                          </a:solidFill>
                          <a:effectLst/>
                          <a:latin typeface="Helvetica" pitchFamily="-105" charset="0"/>
                        </a:rPr>
                      </a:br>
                      <a:r>
                        <a:rPr kumimoji="0" lang="en-US" sz="2000" b="0" i="0" u="none" strike="noStrike" cap="none" normalizeH="0" baseline="0" dirty="0">
                          <a:ln>
                            <a:noFill/>
                          </a:ln>
                          <a:solidFill>
                            <a:srgbClr val="0A017F"/>
                          </a:solidFill>
                          <a:effectLst/>
                          <a:latin typeface="Helvetica" pitchFamily="-105" charset="0"/>
                        </a:rPr>
                        <a:t>Number of target systems</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758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67588" name="Slide Number Placeholder 5"/>
          <p:cNvSpPr>
            <a:spLocks noGrp="1"/>
          </p:cNvSpPr>
          <p:nvPr>
            <p:ph type="sldNum" sz="quarter" idx="12"/>
          </p:nvPr>
        </p:nvSpPr>
        <p:spPr>
          <a:noFill/>
        </p:spPr>
        <p:txBody>
          <a:bodyPr/>
          <a:lstStyle/>
          <a:p>
            <a:r>
              <a:rPr lang="de-CH" smtClean="0">
                <a:latin typeface="Helvetica" charset="0"/>
              </a:rPr>
              <a:t>ESE 2.</a:t>
            </a:r>
            <a:fld id="{6928A7DB-31B4-DC4C-A424-2237BB64A14C}" type="slidenum">
              <a:rPr lang="de-CH" smtClean="0">
                <a:latin typeface="Helvetica" charset="0"/>
              </a:rPr>
              <a:pPr/>
              <a:t>29</a:t>
            </a:fld>
            <a:endParaRPr lang="de-CH" sz="1400" smtClean="0">
              <a:solidFill>
                <a:srgbClr val="7E7E7E"/>
              </a:solidFill>
              <a:latin typeface="Times" charset="0"/>
            </a:endParaRPr>
          </a:p>
        </p:txBody>
      </p:sp>
      <p:sp>
        <p:nvSpPr>
          <p:cNvPr id="6758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67590"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7591" name="Rectangle 4"/>
          <p:cNvSpPr>
            <a:spLocks noGrp="1" noChangeArrowheads="1"/>
          </p:cNvSpPr>
          <p:nvPr>
            <p:ph type="title"/>
          </p:nvPr>
        </p:nvSpPr>
        <p:spPr/>
        <p:txBody>
          <a:bodyPr/>
          <a:lstStyle/>
          <a:p>
            <a:pPr eaLnBrk="1" hangingPunct="1"/>
            <a:r>
              <a:rPr lang="en-US"/>
              <a:t>Roadmap</a:t>
            </a:r>
          </a:p>
        </p:txBody>
      </p:sp>
      <p:sp>
        <p:nvSpPr>
          <p:cNvPr id="67592" name="Rectangle 5"/>
          <p:cNvSpPr>
            <a:spLocks noGrp="1" noChangeArrowheads="1"/>
          </p:cNvSpPr>
          <p:nvPr>
            <p:ph type="body" idx="1"/>
          </p:nvPr>
        </p:nvSpPr>
        <p:spPr/>
        <p:txBody>
          <a:bodyPr/>
          <a:lstStyle/>
          <a:p>
            <a:pPr eaLnBrk="1" hangingPunct="1"/>
            <a:r>
              <a:rPr lang="en-US"/>
              <a:t>The Requirements Engineering Process</a:t>
            </a:r>
          </a:p>
          <a:p>
            <a:pPr eaLnBrk="1" hangingPunct="1"/>
            <a:r>
              <a:rPr lang="en-US"/>
              <a:t>Use Cases</a:t>
            </a:r>
          </a:p>
          <a:p>
            <a:pPr eaLnBrk="1" hangingPunct="1"/>
            <a:r>
              <a:rPr lang="en-US"/>
              <a:t>Functional and non-functional requirements</a:t>
            </a:r>
          </a:p>
          <a:p>
            <a:pPr eaLnBrk="1" hangingPunct="1"/>
            <a:r>
              <a:rPr lang="en-US" b="1"/>
              <a:t>Evolutionary and throw-away prototyping</a:t>
            </a:r>
          </a:p>
          <a:p>
            <a:pPr eaLnBrk="1" hangingPunct="1"/>
            <a:r>
              <a:rPr lang="en-US"/>
              <a:t>Requirements checking and reviews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2.</a:t>
            </a:r>
            <a:fld id="{10EFBCCC-51F8-7048-9E1D-E480302BAE3E}"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Grp="1" noChangeArrowheads="1"/>
          </p:cNvSpPr>
          <p:nvPr>
            <p:ph type="title"/>
          </p:nvPr>
        </p:nvSpPr>
        <p:spPr/>
        <p:txBody>
          <a:bodyPr/>
          <a:lstStyle/>
          <a:p>
            <a:pPr eaLnBrk="1" hangingPunct="1"/>
            <a:r>
              <a:rPr lang="en-US"/>
              <a:t>Sources</a:t>
            </a:r>
          </a:p>
        </p:txBody>
      </p:sp>
      <p:sp>
        <p:nvSpPr>
          <p:cNvPr id="14342" name="Rectangle 3"/>
          <p:cNvSpPr>
            <a:spLocks noGrp="1" noChangeArrowheads="1"/>
          </p:cNvSpPr>
          <p:nvPr>
            <p:ph type="body" idx="1"/>
          </p:nvPr>
        </p:nvSpPr>
        <p:spPr/>
        <p:txBody>
          <a:bodyPr/>
          <a:lstStyle/>
          <a:p>
            <a:pPr eaLnBrk="1" hangingPunct="1">
              <a:lnSpc>
                <a:spcPct val="90000"/>
              </a:lnSpc>
            </a:pPr>
            <a:r>
              <a:rPr lang="en-US" i="1">
                <a:solidFill>
                  <a:srgbClr val="7F0101"/>
                </a:solidFill>
              </a:rPr>
              <a:t>Software Engineering</a:t>
            </a:r>
            <a:r>
              <a:rPr lang="en-US"/>
              <a:t>, I. Sommerville, 7th Edn., 2004.</a:t>
            </a:r>
          </a:p>
          <a:p>
            <a:pPr eaLnBrk="1" hangingPunct="1">
              <a:lnSpc>
                <a:spcPct val="90000"/>
              </a:lnSpc>
            </a:pPr>
            <a:r>
              <a:rPr lang="en-US" i="1">
                <a:solidFill>
                  <a:srgbClr val="7F0101"/>
                </a:solidFill>
              </a:rPr>
              <a:t>Software Engineering — A Practitioner’s Approach</a:t>
            </a:r>
            <a:r>
              <a:rPr lang="en-US"/>
              <a:t>, R. Pressman, Mc-Graw Hill, 5th Edn., 2001.</a:t>
            </a:r>
          </a:p>
          <a:p>
            <a:pPr eaLnBrk="1" hangingPunct="1">
              <a:lnSpc>
                <a:spcPct val="90000"/>
              </a:lnSpc>
            </a:pPr>
            <a:r>
              <a:rPr lang="en-US" i="1">
                <a:solidFill>
                  <a:srgbClr val="7F0101"/>
                </a:solidFill>
              </a:rPr>
              <a:t>Objects, Components and Frameworks with UML</a:t>
            </a:r>
            <a:r>
              <a:rPr lang="en-US"/>
              <a:t>, D. D'Souza, A. Wills, Addison-Wesley, 1999</a:t>
            </a: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963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69636" name="Slide Number Placeholder 5"/>
          <p:cNvSpPr>
            <a:spLocks noGrp="1"/>
          </p:cNvSpPr>
          <p:nvPr>
            <p:ph type="sldNum" sz="quarter" idx="12"/>
          </p:nvPr>
        </p:nvSpPr>
        <p:spPr>
          <a:noFill/>
        </p:spPr>
        <p:txBody>
          <a:bodyPr/>
          <a:lstStyle/>
          <a:p>
            <a:r>
              <a:rPr lang="de-CH" smtClean="0">
                <a:latin typeface="Helvetica" charset="0"/>
              </a:rPr>
              <a:t>ESE 2.</a:t>
            </a:r>
            <a:fld id="{D6AD6E4B-9861-844E-94F1-BF2CC5F8AA87}" type="slidenum">
              <a:rPr lang="de-CH" smtClean="0">
                <a:latin typeface="Helvetica" charset="0"/>
              </a:rPr>
              <a:pPr/>
              <a:t>30</a:t>
            </a:fld>
            <a:endParaRPr lang="de-CH" sz="1400" smtClean="0">
              <a:solidFill>
                <a:srgbClr val="7E7E7E"/>
              </a:solidFill>
              <a:latin typeface="Times" charset="0"/>
            </a:endParaRPr>
          </a:p>
        </p:txBody>
      </p:sp>
      <p:sp>
        <p:nvSpPr>
          <p:cNvPr id="69637" name="Rectangle 2"/>
          <p:cNvSpPr>
            <a:spLocks noGrp="1" noChangeArrowheads="1"/>
          </p:cNvSpPr>
          <p:nvPr>
            <p:ph type="title"/>
          </p:nvPr>
        </p:nvSpPr>
        <p:spPr/>
        <p:txBody>
          <a:bodyPr/>
          <a:lstStyle/>
          <a:p>
            <a:pPr eaLnBrk="1" hangingPunct="1"/>
            <a:r>
              <a:rPr lang="en-US"/>
              <a:t>Prototyping Objectives</a:t>
            </a:r>
          </a:p>
        </p:txBody>
      </p:sp>
      <p:sp>
        <p:nvSpPr>
          <p:cNvPr id="69638"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a:t>The objective of </a:t>
            </a:r>
            <a:r>
              <a:rPr lang="en-US" i="1" u="sng">
                <a:solidFill>
                  <a:srgbClr val="7F0101"/>
                </a:solidFill>
              </a:rPr>
              <a:t>evolutionary prototyping</a:t>
            </a:r>
            <a:r>
              <a:rPr lang="en-US"/>
              <a:t> is to deliver a </a:t>
            </a:r>
            <a:r>
              <a:rPr lang="en-US" i="1">
                <a:solidFill>
                  <a:srgbClr val="7F0101"/>
                </a:solidFill>
              </a:rPr>
              <a:t>working system</a:t>
            </a:r>
            <a:r>
              <a:rPr lang="en-US"/>
              <a:t> to end-users. </a:t>
            </a:r>
          </a:p>
          <a:p>
            <a:pPr marL="342900" indent="-342900" eaLnBrk="1" hangingPunct="1">
              <a:lnSpc>
                <a:spcPct val="90000"/>
              </a:lnSpc>
            </a:pPr>
            <a:endParaRPr lang="en-US"/>
          </a:p>
          <a:p>
            <a:pPr marL="742950" lvl="1" indent="-285750" eaLnBrk="1" hangingPunct="1">
              <a:lnSpc>
                <a:spcPct val="90000"/>
              </a:lnSpc>
            </a:pPr>
            <a:r>
              <a:rPr lang="en-US"/>
              <a:t>Development starts with the requirements that are </a:t>
            </a:r>
            <a:r>
              <a:rPr lang="en-US" i="1">
                <a:solidFill>
                  <a:srgbClr val="7F0101"/>
                </a:solidFill>
              </a:rPr>
              <a:t>best understood</a:t>
            </a:r>
            <a:r>
              <a:rPr lang="en-US"/>
              <a:t>.</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The objective of </a:t>
            </a:r>
            <a:r>
              <a:rPr lang="en-US" i="1" u="sng">
                <a:solidFill>
                  <a:srgbClr val="7F0101"/>
                </a:solidFill>
              </a:rPr>
              <a:t>throw-away prototyping</a:t>
            </a:r>
            <a:r>
              <a:rPr lang="en-US"/>
              <a:t> is to </a:t>
            </a:r>
            <a:r>
              <a:rPr lang="en-US" i="1">
                <a:solidFill>
                  <a:srgbClr val="7F0101"/>
                </a:solidFill>
              </a:rPr>
              <a:t>validate or derive the system requirements</a:t>
            </a:r>
            <a:r>
              <a:rPr lang="en-US"/>
              <a:t>.</a:t>
            </a:r>
          </a:p>
          <a:p>
            <a:pPr marL="342900" indent="-342900" eaLnBrk="1" hangingPunct="1">
              <a:lnSpc>
                <a:spcPct val="90000"/>
              </a:lnSpc>
            </a:pPr>
            <a:endParaRPr lang="en-US"/>
          </a:p>
          <a:p>
            <a:pPr marL="742950" lvl="1" indent="-285750" eaLnBrk="1" hangingPunct="1">
              <a:lnSpc>
                <a:spcPct val="90000"/>
              </a:lnSpc>
            </a:pPr>
            <a:r>
              <a:rPr lang="en-US"/>
              <a:t>Prototyping starts with that requirements that are </a:t>
            </a:r>
            <a:r>
              <a:rPr lang="en-US" i="1">
                <a:solidFill>
                  <a:srgbClr val="7F0101"/>
                </a:solidFill>
              </a:rPr>
              <a:t>poorly understood</a:t>
            </a:r>
            <a:r>
              <a:rPr lang="en-US"/>
              <a: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168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71684" name="Slide Number Placeholder 5"/>
          <p:cNvSpPr>
            <a:spLocks noGrp="1"/>
          </p:cNvSpPr>
          <p:nvPr>
            <p:ph type="sldNum" sz="quarter" idx="12"/>
          </p:nvPr>
        </p:nvSpPr>
        <p:spPr>
          <a:noFill/>
        </p:spPr>
        <p:txBody>
          <a:bodyPr/>
          <a:lstStyle/>
          <a:p>
            <a:r>
              <a:rPr lang="de-CH" smtClean="0">
                <a:latin typeface="Helvetica" charset="0"/>
              </a:rPr>
              <a:t>ESE 2.</a:t>
            </a:r>
            <a:fld id="{CA1BB806-BF55-5643-A928-52CEDF665F9C}" type="slidenum">
              <a:rPr lang="de-CH" smtClean="0">
                <a:latin typeface="Helvetica" charset="0"/>
              </a:rPr>
              <a:pPr/>
              <a:t>31</a:t>
            </a:fld>
            <a:endParaRPr lang="de-CH" sz="1400" smtClean="0">
              <a:solidFill>
                <a:srgbClr val="7E7E7E"/>
              </a:solidFill>
              <a:latin typeface="Times" charset="0"/>
            </a:endParaRPr>
          </a:p>
        </p:txBody>
      </p:sp>
      <p:sp>
        <p:nvSpPr>
          <p:cNvPr id="71685" name="Rectangle 2"/>
          <p:cNvSpPr>
            <a:spLocks noGrp="1" noChangeArrowheads="1"/>
          </p:cNvSpPr>
          <p:nvPr>
            <p:ph type="title"/>
          </p:nvPr>
        </p:nvSpPr>
        <p:spPr/>
        <p:txBody>
          <a:bodyPr/>
          <a:lstStyle/>
          <a:p>
            <a:pPr eaLnBrk="1" hangingPunct="1"/>
            <a:r>
              <a:rPr lang="en-US"/>
              <a:t>Evolutionary Prototyping</a:t>
            </a:r>
          </a:p>
        </p:txBody>
      </p:sp>
      <p:sp>
        <p:nvSpPr>
          <p:cNvPr id="71686" name="Rectangle 3"/>
          <p:cNvSpPr>
            <a:spLocks noGrp="1" noChangeArrowheads="1"/>
          </p:cNvSpPr>
          <p:nvPr>
            <p:ph type="body" idx="1"/>
          </p:nvPr>
        </p:nvSpPr>
        <p:spPr/>
        <p:txBody>
          <a:bodyPr/>
          <a:lstStyle/>
          <a:p>
            <a:pPr marL="342900" indent="-342900" eaLnBrk="1" hangingPunct="1">
              <a:lnSpc>
                <a:spcPct val="90000"/>
              </a:lnSpc>
            </a:pPr>
            <a:r>
              <a:rPr lang="en-US"/>
              <a:t>Must be used for systems where </a:t>
            </a:r>
            <a:r>
              <a:rPr lang="en-US" i="1">
                <a:solidFill>
                  <a:srgbClr val="7F0101"/>
                </a:solidFill>
              </a:rPr>
              <a:t>the specification cannot be developed in advance</a:t>
            </a:r>
            <a:r>
              <a:rPr lang="en-US"/>
              <a:t>.</a:t>
            </a:r>
          </a:p>
          <a:p>
            <a:pPr marL="742950" lvl="1" indent="-285750" eaLnBrk="1" hangingPunct="1">
              <a:lnSpc>
                <a:spcPct val="90000"/>
              </a:lnSpc>
            </a:pPr>
            <a:r>
              <a:rPr lang="en-US" i="1"/>
              <a:t>e.g., AI systems and user interface systems</a:t>
            </a:r>
          </a:p>
          <a:p>
            <a:pPr marL="342900" indent="-342900" eaLnBrk="1" hangingPunct="1">
              <a:lnSpc>
                <a:spcPct val="90000"/>
              </a:lnSpc>
            </a:pPr>
            <a:r>
              <a:rPr lang="en-US"/>
              <a:t>Based on techniques which allow </a:t>
            </a:r>
            <a:r>
              <a:rPr lang="en-US" i="1">
                <a:solidFill>
                  <a:srgbClr val="7F0101"/>
                </a:solidFill>
              </a:rPr>
              <a:t>rapid system iterations</a:t>
            </a:r>
            <a:r>
              <a:rPr lang="en-US"/>
              <a:t>.</a:t>
            </a:r>
          </a:p>
          <a:p>
            <a:pPr marL="742950" lvl="1" indent="-285750" eaLnBrk="1" hangingPunct="1">
              <a:lnSpc>
                <a:spcPct val="90000"/>
              </a:lnSpc>
            </a:pPr>
            <a:r>
              <a:rPr lang="en-US" i="1"/>
              <a:t>e.g., executable specification languages, VHL languages, 4GLs, component toolkits</a:t>
            </a:r>
          </a:p>
          <a:p>
            <a:pPr marL="342900" indent="-342900" eaLnBrk="1" hangingPunct="1">
              <a:lnSpc>
                <a:spcPct val="90000"/>
              </a:lnSpc>
            </a:pPr>
            <a:r>
              <a:rPr lang="en-US" i="1">
                <a:solidFill>
                  <a:srgbClr val="7F0101"/>
                </a:solidFill>
              </a:rPr>
              <a:t>Verification is impossible</a:t>
            </a:r>
            <a:r>
              <a:rPr lang="en-US"/>
              <a:t> as there is no specification. </a:t>
            </a:r>
          </a:p>
          <a:p>
            <a:pPr marL="742950" lvl="1" indent="-285750" eaLnBrk="1" hangingPunct="1">
              <a:lnSpc>
                <a:spcPct val="90000"/>
              </a:lnSpc>
            </a:pPr>
            <a:r>
              <a:rPr lang="en-US" i="1">
                <a:solidFill>
                  <a:srgbClr val="7F0101"/>
                </a:solidFill>
              </a:rPr>
              <a:t>Validation</a:t>
            </a:r>
            <a:r>
              <a:rPr lang="en-US" i="1"/>
              <a:t> means demonstrating the adequacy of the system.</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373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73732" name="Slide Number Placeholder 5"/>
          <p:cNvSpPr>
            <a:spLocks noGrp="1"/>
          </p:cNvSpPr>
          <p:nvPr>
            <p:ph type="sldNum" sz="quarter" idx="12"/>
          </p:nvPr>
        </p:nvSpPr>
        <p:spPr>
          <a:noFill/>
        </p:spPr>
        <p:txBody>
          <a:bodyPr/>
          <a:lstStyle/>
          <a:p>
            <a:r>
              <a:rPr lang="de-CH" smtClean="0">
                <a:latin typeface="Helvetica" charset="0"/>
              </a:rPr>
              <a:t>ESE 2.</a:t>
            </a:r>
            <a:fld id="{CCF3699A-0C0E-F241-BF0C-2939EFF30559}" type="slidenum">
              <a:rPr lang="de-CH" smtClean="0">
                <a:latin typeface="Helvetica" charset="0"/>
              </a:rPr>
              <a:pPr/>
              <a:t>32</a:t>
            </a:fld>
            <a:endParaRPr lang="de-CH" sz="1400" smtClean="0">
              <a:solidFill>
                <a:srgbClr val="7E7E7E"/>
              </a:solidFill>
              <a:latin typeface="Times" charset="0"/>
            </a:endParaRPr>
          </a:p>
        </p:txBody>
      </p:sp>
      <p:sp>
        <p:nvSpPr>
          <p:cNvPr id="73733" name="Rectangle 2"/>
          <p:cNvSpPr>
            <a:spLocks noGrp="1" noChangeArrowheads="1"/>
          </p:cNvSpPr>
          <p:nvPr>
            <p:ph type="title"/>
          </p:nvPr>
        </p:nvSpPr>
        <p:spPr/>
        <p:txBody>
          <a:bodyPr/>
          <a:lstStyle/>
          <a:p>
            <a:pPr eaLnBrk="1" hangingPunct="1"/>
            <a:r>
              <a:rPr lang="en-US"/>
              <a:t>Throw-away Prototyping</a:t>
            </a:r>
          </a:p>
        </p:txBody>
      </p:sp>
      <p:sp>
        <p:nvSpPr>
          <p:cNvPr id="73734" name="Rectangle 3"/>
          <p:cNvSpPr>
            <a:spLocks noGrp="1" noChangeArrowheads="1"/>
          </p:cNvSpPr>
          <p:nvPr>
            <p:ph type="body" idx="1"/>
          </p:nvPr>
        </p:nvSpPr>
        <p:spPr/>
        <p:txBody>
          <a:bodyPr/>
          <a:lstStyle/>
          <a:p>
            <a:pPr marL="342900" indent="-342900" eaLnBrk="1" hangingPunct="1"/>
            <a:r>
              <a:rPr lang="en-US"/>
              <a:t>Used to </a:t>
            </a:r>
            <a:r>
              <a:rPr lang="en-US" i="1">
                <a:solidFill>
                  <a:srgbClr val="7F0101"/>
                </a:solidFill>
              </a:rPr>
              <a:t>reduce requirements risk</a:t>
            </a:r>
            <a:endParaRPr lang="en-US"/>
          </a:p>
          <a:p>
            <a:pPr marL="742950" lvl="1" indent="-285750" eaLnBrk="1" hangingPunct="1"/>
            <a:r>
              <a:rPr lang="en-US"/>
              <a:t>The prototype is </a:t>
            </a:r>
            <a:r>
              <a:rPr lang="en-US" i="1">
                <a:solidFill>
                  <a:srgbClr val="7F0101"/>
                </a:solidFill>
              </a:rPr>
              <a:t>developed</a:t>
            </a:r>
            <a:r>
              <a:rPr lang="en-US"/>
              <a:t> from an initial specification, </a:t>
            </a:r>
            <a:r>
              <a:rPr lang="en-US" i="1">
                <a:solidFill>
                  <a:srgbClr val="7F0101"/>
                </a:solidFill>
              </a:rPr>
              <a:t>delivered</a:t>
            </a:r>
            <a:r>
              <a:rPr lang="en-US"/>
              <a:t> for experiment then </a:t>
            </a:r>
            <a:r>
              <a:rPr lang="en-US" i="1">
                <a:solidFill>
                  <a:srgbClr val="7F0101"/>
                </a:solidFill>
              </a:rPr>
              <a:t>discarded</a:t>
            </a:r>
          </a:p>
          <a:p>
            <a:pPr marL="742950" lvl="1" indent="-285750" eaLnBrk="1" hangingPunct="1"/>
            <a:endParaRPr lang="en-US"/>
          </a:p>
          <a:p>
            <a:pPr marL="342900" indent="-342900" eaLnBrk="1" hangingPunct="1"/>
            <a:r>
              <a:rPr lang="en-US"/>
              <a:t>The throw-away prototype should </a:t>
            </a:r>
            <a:r>
              <a:rPr lang="en-US" i="1">
                <a:solidFill>
                  <a:srgbClr val="7F0101"/>
                </a:solidFill>
              </a:rPr>
              <a:t>not</a:t>
            </a:r>
            <a:r>
              <a:rPr lang="en-US"/>
              <a:t> be considered as a final system</a:t>
            </a:r>
          </a:p>
          <a:p>
            <a:pPr marL="742950" lvl="1" indent="-285750" eaLnBrk="1" hangingPunct="1"/>
            <a:r>
              <a:rPr lang="en-US"/>
              <a:t>Some system characteristics may have been left out </a:t>
            </a:r>
          </a:p>
          <a:p>
            <a:pPr marL="742950" lvl="1" indent="-285750" eaLnBrk="1" hangingPunct="1"/>
            <a:r>
              <a:rPr lang="en-US"/>
              <a:t>(e.g., platform requirements may be ignored)</a:t>
            </a:r>
          </a:p>
          <a:p>
            <a:pPr marL="742950" lvl="1" indent="-285750" eaLnBrk="1" hangingPunct="1"/>
            <a:r>
              <a:rPr lang="en-US"/>
              <a:t>There is no specification for long-term maintenance</a:t>
            </a:r>
          </a:p>
          <a:p>
            <a:pPr marL="742950" lvl="1" indent="-285750" eaLnBrk="1" hangingPunct="1"/>
            <a:r>
              <a:rPr lang="en-US"/>
              <a:t>The system will be poorly structured and difficult to maintain</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577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75780" name="Slide Number Placeholder 5"/>
          <p:cNvSpPr>
            <a:spLocks noGrp="1"/>
          </p:cNvSpPr>
          <p:nvPr>
            <p:ph type="sldNum" sz="quarter" idx="12"/>
          </p:nvPr>
        </p:nvSpPr>
        <p:spPr>
          <a:noFill/>
        </p:spPr>
        <p:txBody>
          <a:bodyPr/>
          <a:lstStyle/>
          <a:p>
            <a:r>
              <a:rPr lang="de-CH" smtClean="0">
                <a:latin typeface="Helvetica" charset="0"/>
              </a:rPr>
              <a:t>ESE 2.</a:t>
            </a:r>
            <a:fld id="{51833D51-85C8-604B-B2D7-636B8D0BBA41}" type="slidenum">
              <a:rPr lang="de-CH" smtClean="0">
                <a:latin typeface="Helvetica" charset="0"/>
              </a:rPr>
              <a:pPr/>
              <a:t>33</a:t>
            </a:fld>
            <a:endParaRPr lang="de-CH" sz="1400" smtClean="0">
              <a:solidFill>
                <a:srgbClr val="7E7E7E"/>
              </a:solidFill>
              <a:latin typeface="Times" charset="0"/>
            </a:endParaRPr>
          </a:p>
        </p:txBody>
      </p:sp>
      <p:sp>
        <p:nvSpPr>
          <p:cNvPr id="7578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75782"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5783" name="Rectangle 4"/>
          <p:cNvSpPr>
            <a:spLocks noGrp="1" noChangeArrowheads="1"/>
          </p:cNvSpPr>
          <p:nvPr>
            <p:ph type="title"/>
          </p:nvPr>
        </p:nvSpPr>
        <p:spPr/>
        <p:txBody>
          <a:bodyPr/>
          <a:lstStyle/>
          <a:p>
            <a:pPr eaLnBrk="1" hangingPunct="1"/>
            <a:r>
              <a:rPr lang="en-US"/>
              <a:t>Roadmap</a:t>
            </a:r>
          </a:p>
        </p:txBody>
      </p:sp>
      <p:sp>
        <p:nvSpPr>
          <p:cNvPr id="75784" name="Rectangle 5"/>
          <p:cNvSpPr>
            <a:spLocks noGrp="1" noChangeArrowheads="1"/>
          </p:cNvSpPr>
          <p:nvPr>
            <p:ph type="body" idx="1"/>
          </p:nvPr>
        </p:nvSpPr>
        <p:spPr/>
        <p:txBody>
          <a:bodyPr/>
          <a:lstStyle/>
          <a:p>
            <a:pPr eaLnBrk="1" hangingPunct="1"/>
            <a:r>
              <a:rPr lang="en-US"/>
              <a:t>The Requirements Engineering Process</a:t>
            </a:r>
          </a:p>
          <a:p>
            <a:pPr eaLnBrk="1" hangingPunct="1"/>
            <a:r>
              <a:rPr lang="en-US"/>
              <a:t>Use Cases</a:t>
            </a:r>
          </a:p>
          <a:p>
            <a:pPr eaLnBrk="1" hangingPunct="1"/>
            <a:r>
              <a:rPr lang="en-US"/>
              <a:t>Functional and non-functional requirements</a:t>
            </a:r>
          </a:p>
          <a:p>
            <a:pPr eaLnBrk="1" hangingPunct="1"/>
            <a:r>
              <a:rPr lang="en-US"/>
              <a:t>Evolutionary and throw-away prototyping</a:t>
            </a:r>
          </a:p>
          <a:p>
            <a:pPr eaLnBrk="1" hangingPunct="1"/>
            <a:r>
              <a:rPr lang="en-US" b="1"/>
              <a:t>Requirements checking and reviews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782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77828" name="Slide Number Placeholder 5"/>
          <p:cNvSpPr>
            <a:spLocks noGrp="1"/>
          </p:cNvSpPr>
          <p:nvPr>
            <p:ph type="sldNum" sz="quarter" idx="12"/>
          </p:nvPr>
        </p:nvSpPr>
        <p:spPr>
          <a:noFill/>
        </p:spPr>
        <p:txBody>
          <a:bodyPr/>
          <a:lstStyle/>
          <a:p>
            <a:r>
              <a:rPr lang="de-CH" smtClean="0">
                <a:latin typeface="Helvetica" charset="0"/>
              </a:rPr>
              <a:t>ESE 2.</a:t>
            </a:r>
            <a:fld id="{ADE21932-566C-F04C-BD03-00B5EF76BBD8}" type="slidenum">
              <a:rPr lang="de-CH" smtClean="0">
                <a:latin typeface="Helvetica" charset="0"/>
              </a:rPr>
              <a:pPr/>
              <a:t>34</a:t>
            </a:fld>
            <a:endParaRPr lang="de-CH" sz="1400" smtClean="0">
              <a:solidFill>
                <a:srgbClr val="7E7E7E"/>
              </a:solidFill>
              <a:latin typeface="Times" charset="0"/>
            </a:endParaRPr>
          </a:p>
        </p:txBody>
      </p:sp>
      <p:sp>
        <p:nvSpPr>
          <p:cNvPr id="77829" name="Rectangle 2"/>
          <p:cNvSpPr>
            <a:spLocks noGrp="1" noChangeArrowheads="1"/>
          </p:cNvSpPr>
          <p:nvPr>
            <p:ph type="title"/>
          </p:nvPr>
        </p:nvSpPr>
        <p:spPr/>
        <p:txBody>
          <a:bodyPr/>
          <a:lstStyle/>
          <a:p>
            <a:pPr eaLnBrk="1" hangingPunct="1"/>
            <a:r>
              <a:rPr lang="en-US"/>
              <a:t>Requirements Checking</a:t>
            </a:r>
          </a:p>
        </p:txBody>
      </p:sp>
      <p:graphicFrame>
        <p:nvGraphicFramePr>
          <p:cNvPr id="609305" name="Group 25"/>
          <p:cNvGraphicFramePr>
            <a:graphicFrameLocks noGrp="1"/>
          </p:cNvGraphicFramePr>
          <p:nvPr>
            <p:ph type="tbl" idx="1"/>
          </p:nvPr>
        </p:nvGraphicFramePr>
        <p:xfrm>
          <a:off x="457200" y="2057400"/>
          <a:ext cx="8382000" cy="2820417"/>
        </p:xfrm>
        <a:graphic>
          <a:graphicData uri="http://schemas.openxmlformats.org/drawingml/2006/table">
            <a:tbl>
              <a:tblPr/>
              <a:tblGrid>
                <a:gridCol w="2332038"/>
                <a:gridCol w="6049962"/>
              </a:tblGrid>
              <a:tr h="682625">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Validity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Does the system provide the functions </a:t>
                      </a:r>
                      <a:r>
                        <a:rPr kumimoji="0" lang="en-US" sz="2400" b="0" i="1" u="none" strike="noStrike" cap="none" normalizeH="0" baseline="0">
                          <a:ln>
                            <a:noFill/>
                          </a:ln>
                          <a:solidFill>
                            <a:srgbClr val="7F0101"/>
                          </a:solidFill>
                          <a:effectLst/>
                          <a:latin typeface="Helvetica" pitchFamily="-105" charset="0"/>
                        </a:rPr>
                        <a:t>which best support</a:t>
                      </a:r>
                      <a:r>
                        <a:rPr kumimoji="0" lang="en-US" sz="2400" b="0" i="0" u="none" strike="noStrike" cap="none" normalizeH="0" baseline="0">
                          <a:ln>
                            <a:noFill/>
                          </a:ln>
                          <a:solidFill>
                            <a:srgbClr val="0A017F"/>
                          </a:solidFill>
                          <a:effectLst/>
                          <a:latin typeface="Helvetica" pitchFamily="-105" charset="0"/>
                        </a:rPr>
                        <a:t> the customer’s needs?</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Consistency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Are there any </a:t>
                      </a:r>
                      <a:r>
                        <a:rPr kumimoji="0" lang="en-US" sz="2400" b="0" i="1" u="none" strike="noStrike" cap="none" normalizeH="0" baseline="0">
                          <a:ln>
                            <a:noFill/>
                          </a:ln>
                          <a:solidFill>
                            <a:srgbClr val="7F0101"/>
                          </a:solidFill>
                          <a:effectLst/>
                          <a:latin typeface="Helvetica" pitchFamily="-105" charset="0"/>
                        </a:rPr>
                        <a:t>requirements conflicts</a:t>
                      </a:r>
                      <a:r>
                        <a:rPr kumimoji="0" lang="en-US" sz="2400" b="0" i="0" u="none" strike="noStrike" cap="none" normalizeH="0" baseline="0">
                          <a:ln>
                            <a:noFill/>
                          </a:ln>
                          <a:solidFill>
                            <a:srgbClr val="0A017F"/>
                          </a:solidFill>
                          <a:effectLst/>
                          <a:latin typeface="Helvetica" pitchFamily="-105" charset="0"/>
                        </a:rPr>
                        <a:t>?</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5721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Completeness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Are </a:t>
                      </a:r>
                      <a:r>
                        <a:rPr kumimoji="0" lang="en-US" sz="2400" b="0" i="1" u="none" strike="noStrike" cap="none" normalizeH="0" baseline="0">
                          <a:ln>
                            <a:noFill/>
                          </a:ln>
                          <a:solidFill>
                            <a:srgbClr val="7F0101"/>
                          </a:solidFill>
                          <a:effectLst/>
                          <a:latin typeface="Helvetica" pitchFamily="-105" charset="0"/>
                        </a:rPr>
                        <a:t>all functions</a:t>
                      </a:r>
                      <a:r>
                        <a:rPr kumimoji="0" lang="en-US" sz="2400" b="0" i="0" u="none" strike="noStrike" cap="none" normalizeH="0" baseline="0">
                          <a:ln>
                            <a:noFill/>
                          </a:ln>
                          <a:solidFill>
                            <a:srgbClr val="0A017F"/>
                          </a:solidFill>
                          <a:effectLst/>
                          <a:latin typeface="Helvetica" pitchFamily="-105" charset="0"/>
                        </a:rPr>
                        <a:t> required by the customer included?</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808038">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Realism</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Can the requirements be implemented given </a:t>
                      </a:r>
                      <a:r>
                        <a:rPr kumimoji="0" lang="en-US" sz="2400" b="0" i="1" u="none" strike="noStrike" cap="none" normalizeH="0" baseline="0">
                          <a:ln>
                            <a:noFill/>
                          </a:ln>
                          <a:solidFill>
                            <a:srgbClr val="7F0101"/>
                          </a:solidFill>
                          <a:effectLst/>
                          <a:latin typeface="Helvetica" pitchFamily="-105" charset="0"/>
                        </a:rPr>
                        <a:t>available budget and technology</a:t>
                      </a:r>
                      <a:r>
                        <a:rPr kumimoji="0" lang="en-US" sz="2400" b="0" i="0" u="none" strike="noStrike" cap="none" normalizeH="0" baseline="0">
                          <a:ln>
                            <a:noFill/>
                          </a:ln>
                          <a:solidFill>
                            <a:srgbClr val="0A017F"/>
                          </a:solidFill>
                          <a:effectLst/>
                          <a:latin typeface="Helvetica" pitchFamily="-105" charset="0"/>
                        </a:rPr>
                        <a:t>?</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987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79876" name="Slide Number Placeholder 5"/>
          <p:cNvSpPr>
            <a:spLocks noGrp="1"/>
          </p:cNvSpPr>
          <p:nvPr>
            <p:ph type="sldNum" sz="quarter" idx="12"/>
          </p:nvPr>
        </p:nvSpPr>
        <p:spPr>
          <a:noFill/>
        </p:spPr>
        <p:txBody>
          <a:bodyPr/>
          <a:lstStyle/>
          <a:p>
            <a:r>
              <a:rPr lang="de-CH" smtClean="0">
                <a:latin typeface="Helvetica" charset="0"/>
              </a:rPr>
              <a:t>ESE 2.</a:t>
            </a:r>
            <a:fld id="{3CDBF97C-DC29-F546-8EA9-F2E691A8D1E3}" type="slidenum">
              <a:rPr lang="de-CH" smtClean="0">
                <a:latin typeface="Helvetica" charset="0"/>
              </a:rPr>
              <a:pPr/>
              <a:t>35</a:t>
            </a:fld>
            <a:endParaRPr lang="de-CH" sz="1400" smtClean="0">
              <a:solidFill>
                <a:srgbClr val="7E7E7E"/>
              </a:solidFill>
              <a:latin typeface="Times" charset="0"/>
            </a:endParaRPr>
          </a:p>
        </p:txBody>
      </p:sp>
      <p:sp>
        <p:nvSpPr>
          <p:cNvPr id="79877" name="Rectangle 2"/>
          <p:cNvSpPr>
            <a:spLocks noGrp="1" noChangeArrowheads="1"/>
          </p:cNvSpPr>
          <p:nvPr>
            <p:ph type="title"/>
          </p:nvPr>
        </p:nvSpPr>
        <p:spPr/>
        <p:txBody>
          <a:bodyPr/>
          <a:lstStyle/>
          <a:p>
            <a:pPr eaLnBrk="1" hangingPunct="1"/>
            <a:r>
              <a:rPr lang="en-US"/>
              <a:t>Requirements Reviews</a:t>
            </a:r>
          </a:p>
        </p:txBody>
      </p:sp>
      <p:sp>
        <p:nvSpPr>
          <p:cNvPr id="79878" name="Rectangle 3"/>
          <p:cNvSpPr>
            <a:spLocks noGrp="1" noChangeArrowheads="1"/>
          </p:cNvSpPr>
          <p:nvPr>
            <p:ph type="body" idx="1"/>
          </p:nvPr>
        </p:nvSpPr>
        <p:spPr/>
        <p:txBody>
          <a:bodyPr/>
          <a:lstStyle/>
          <a:p>
            <a:pPr eaLnBrk="1" hangingPunct="1"/>
            <a:r>
              <a:rPr lang="en-US" i="1">
                <a:solidFill>
                  <a:srgbClr val="7F0101"/>
                </a:solidFill>
              </a:rPr>
              <a:t>Regular reviews</a:t>
            </a:r>
            <a:r>
              <a:rPr lang="en-US"/>
              <a:t> should be held while the requirements definition is being formulated</a:t>
            </a:r>
          </a:p>
          <a:p>
            <a:pPr eaLnBrk="1" hangingPunct="1"/>
            <a:r>
              <a:rPr lang="en-US"/>
              <a:t>Both </a:t>
            </a:r>
            <a:r>
              <a:rPr lang="en-US" i="1">
                <a:solidFill>
                  <a:srgbClr val="7F0101"/>
                </a:solidFill>
              </a:rPr>
              <a:t>client and contractor</a:t>
            </a:r>
            <a:r>
              <a:rPr lang="en-US"/>
              <a:t> staff should be involved in reviews</a:t>
            </a:r>
          </a:p>
          <a:p>
            <a:pPr eaLnBrk="1" hangingPunct="1"/>
            <a:r>
              <a:rPr lang="en-US"/>
              <a:t>Reviews may be </a:t>
            </a:r>
            <a:r>
              <a:rPr lang="en-US" i="1">
                <a:solidFill>
                  <a:srgbClr val="7F0101"/>
                </a:solidFill>
              </a:rPr>
              <a:t>formal</a:t>
            </a:r>
            <a:r>
              <a:rPr lang="en-US"/>
              <a:t> (with completed documents) or </a:t>
            </a:r>
            <a:r>
              <a:rPr lang="en-US" i="1">
                <a:solidFill>
                  <a:srgbClr val="7F0101"/>
                </a:solidFill>
              </a:rPr>
              <a:t>informal</a:t>
            </a:r>
            <a:r>
              <a:rPr lang="en-US"/>
              <a:t>. </a:t>
            </a:r>
          </a:p>
          <a:p>
            <a:pPr lvl="1" eaLnBrk="1" hangingPunct="1"/>
            <a:r>
              <a:rPr lang="en-US" i="1">
                <a:solidFill>
                  <a:srgbClr val="7F0101"/>
                </a:solidFill>
              </a:rPr>
              <a:t>Good communications</a:t>
            </a:r>
            <a:r>
              <a:rPr lang="en-US"/>
              <a:t> between developers, customers and users can resolve problems at an </a:t>
            </a:r>
            <a:r>
              <a:rPr lang="en-US" i="1">
                <a:solidFill>
                  <a:srgbClr val="7F0101"/>
                </a:solidFill>
              </a:rPr>
              <a:t>early stage</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192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81924" name="Slide Number Placeholder 5"/>
          <p:cNvSpPr>
            <a:spLocks noGrp="1"/>
          </p:cNvSpPr>
          <p:nvPr>
            <p:ph type="sldNum" sz="quarter" idx="12"/>
          </p:nvPr>
        </p:nvSpPr>
        <p:spPr>
          <a:noFill/>
        </p:spPr>
        <p:txBody>
          <a:bodyPr/>
          <a:lstStyle/>
          <a:p>
            <a:r>
              <a:rPr lang="de-CH" smtClean="0">
                <a:latin typeface="Helvetica" charset="0"/>
              </a:rPr>
              <a:t>ESE 2.</a:t>
            </a:r>
            <a:fld id="{2BCBC2E1-3515-7443-908C-F87020723B69}" type="slidenum">
              <a:rPr lang="de-CH" smtClean="0">
                <a:latin typeface="Helvetica" charset="0"/>
              </a:rPr>
              <a:pPr/>
              <a:t>36</a:t>
            </a:fld>
            <a:endParaRPr lang="de-CH" sz="1400" smtClean="0">
              <a:solidFill>
                <a:srgbClr val="7E7E7E"/>
              </a:solidFill>
              <a:latin typeface="Times" charset="0"/>
            </a:endParaRPr>
          </a:p>
        </p:txBody>
      </p:sp>
      <p:sp>
        <p:nvSpPr>
          <p:cNvPr id="81925" name="Rectangle 2"/>
          <p:cNvSpPr>
            <a:spLocks noGrp="1" noChangeArrowheads="1"/>
          </p:cNvSpPr>
          <p:nvPr>
            <p:ph type="title"/>
          </p:nvPr>
        </p:nvSpPr>
        <p:spPr/>
        <p:txBody>
          <a:bodyPr/>
          <a:lstStyle/>
          <a:p>
            <a:pPr eaLnBrk="1" hangingPunct="1"/>
            <a:r>
              <a:rPr lang="en-US"/>
              <a:t>Review checks</a:t>
            </a:r>
          </a:p>
        </p:txBody>
      </p:sp>
      <p:graphicFrame>
        <p:nvGraphicFramePr>
          <p:cNvPr id="611352" name="Group 24"/>
          <p:cNvGraphicFramePr>
            <a:graphicFrameLocks noGrp="1"/>
          </p:cNvGraphicFramePr>
          <p:nvPr>
            <p:ph type="tbl" idx="1"/>
          </p:nvPr>
        </p:nvGraphicFramePr>
        <p:xfrm>
          <a:off x="533400" y="2357438"/>
          <a:ext cx="8229600" cy="2673986"/>
        </p:xfrm>
        <a:graphic>
          <a:graphicData uri="http://schemas.openxmlformats.org/drawingml/2006/table">
            <a:tbl>
              <a:tblPr/>
              <a:tblGrid>
                <a:gridCol w="3276600"/>
                <a:gridCol w="4953000"/>
              </a:tblGrid>
              <a:tr h="682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Verifiability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Is the requirement realistically </a:t>
                      </a:r>
                      <a:r>
                        <a:rPr kumimoji="0" lang="en-US" sz="2000" b="0" i="1" u="none" strike="noStrike" cap="none" normalizeH="0" baseline="0">
                          <a:ln>
                            <a:noFill/>
                          </a:ln>
                          <a:solidFill>
                            <a:srgbClr val="7F0101"/>
                          </a:solidFill>
                          <a:effectLst/>
                          <a:latin typeface="Helvetica" pitchFamily="-105" charset="0"/>
                        </a:rPr>
                        <a:t>testable</a:t>
                      </a:r>
                      <a:r>
                        <a:rPr kumimoji="0" lang="en-US" sz="2000" b="0" i="0" u="none" strike="noStrike" cap="none" normalizeH="0" baseline="0">
                          <a:ln>
                            <a:noFill/>
                          </a:ln>
                          <a:solidFill>
                            <a:srgbClr val="0A017F"/>
                          </a:solidFill>
                          <a:effectLst/>
                          <a:latin typeface="Helvetica" pitchFamily="-105" charset="0"/>
                        </a:rPr>
                        <a:t>?</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Comprehensibility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Is the requirement properly </a:t>
                      </a:r>
                      <a:r>
                        <a:rPr kumimoji="0" lang="en-US" sz="2000" b="0" i="1" u="none" strike="noStrike" cap="none" normalizeH="0" baseline="0">
                          <a:ln>
                            <a:noFill/>
                          </a:ln>
                          <a:solidFill>
                            <a:srgbClr val="7F0101"/>
                          </a:solidFill>
                          <a:effectLst/>
                          <a:latin typeface="Helvetica" pitchFamily="-105" charset="0"/>
                        </a:rPr>
                        <a:t>understood</a:t>
                      </a:r>
                      <a:r>
                        <a:rPr kumimoji="0" lang="en-US" sz="2000" b="0" i="0" u="none" strike="noStrike" cap="none" normalizeH="0" baseline="0">
                          <a:ln>
                            <a:noFill/>
                          </a:ln>
                          <a:solidFill>
                            <a:srgbClr val="0A017F"/>
                          </a:solidFill>
                          <a:effectLst/>
                          <a:latin typeface="Helvetica" pitchFamily="-105" charset="0"/>
                        </a:rPr>
                        <a:t>?</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5721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Traceability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Is the </a:t>
                      </a:r>
                      <a:r>
                        <a:rPr kumimoji="0" lang="en-US" sz="2000" b="0" i="1" u="none" strike="noStrike" cap="none" normalizeH="0" baseline="0">
                          <a:ln>
                            <a:noFill/>
                          </a:ln>
                          <a:solidFill>
                            <a:srgbClr val="7F0101"/>
                          </a:solidFill>
                          <a:effectLst/>
                          <a:latin typeface="Helvetica" pitchFamily="-105" charset="0"/>
                        </a:rPr>
                        <a:t>origin</a:t>
                      </a:r>
                      <a:r>
                        <a:rPr kumimoji="0" lang="en-US" sz="2000" b="0" i="0" u="none" strike="noStrike" cap="none" normalizeH="0" baseline="0">
                          <a:ln>
                            <a:noFill/>
                          </a:ln>
                          <a:solidFill>
                            <a:srgbClr val="0A017F"/>
                          </a:solidFill>
                          <a:effectLst/>
                          <a:latin typeface="Helvetica" pitchFamily="-105" charset="0"/>
                        </a:rPr>
                        <a:t> of the requirement clearly stated?</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808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Adaptability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Can the requirement be </a:t>
                      </a:r>
                      <a:r>
                        <a:rPr kumimoji="0" lang="en-US" sz="2000" b="0" i="1" u="none" strike="noStrike" cap="none" normalizeH="0" baseline="0">
                          <a:ln>
                            <a:noFill/>
                          </a:ln>
                          <a:solidFill>
                            <a:srgbClr val="7F0101"/>
                          </a:solidFill>
                          <a:effectLst/>
                          <a:latin typeface="Helvetica" pitchFamily="-105" charset="0"/>
                        </a:rPr>
                        <a:t>changed</a:t>
                      </a:r>
                      <a:r>
                        <a:rPr kumimoji="0" lang="en-US" sz="2000" b="0" i="0" u="none" strike="noStrike" cap="none" normalizeH="0" baseline="0">
                          <a:ln>
                            <a:noFill/>
                          </a:ln>
                          <a:solidFill>
                            <a:srgbClr val="0A017F"/>
                          </a:solidFill>
                          <a:effectLst/>
                          <a:latin typeface="Helvetica" pitchFamily="-105" charset="0"/>
                        </a:rPr>
                        <a:t> without a large </a:t>
                      </a:r>
                      <a:r>
                        <a:rPr kumimoji="0" lang="en-US" sz="2000" b="0" i="1" u="none" strike="noStrike" cap="none" normalizeH="0" baseline="0">
                          <a:ln>
                            <a:noFill/>
                          </a:ln>
                          <a:solidFill>
                            <a:srgbClr val="7F0101"/>
                          </a:solidFill>
                          <a:effectLst/>
                          <a:latin typeface="Helvetica" pitchFamily="-105" charset="0"/>
                        </a:rPr>
                        <a:t>impact</a:t>
                      </a:r>
                      <a:r>
                        <a:rPr kumimoji="0" lang="en-US" sz="2000" b="0" i="0" u="none" strike="noStrike" cap="none" normalizeH="0" baseline="0">
                          <a:ln>
                            <a:noFill/>
                          </a:ln>
                          <a:solidFill>
                            <a:srgbClr val="0A017F"/>
                          </a:solidFill>
                          <a:effectLst/>
                          <a:latin typeface="Helvetica" pitchFamily="-105" charset="0"/>
                        </a:rPr>
                        <a:t> on other requirements?</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3971"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83972" name="Slide Number Placeholder 5"/>
          <p:cNvSpPr>
            <a:spLocks noGrp="1"/>
          </p:cNvSpPr>
          <p:nvPr>
            <p:ph type="sldNum" sz="quarter" idx="12"/>
          </p:nvPr>
        </p:nvSpPr>
        <p:spPr>
          <a:noFill/>
        </p:spPr>
        <p:txBody>
          <a:bodyPr/>
          <a:lstStyle/>
          <a:p>
            <a:r>
              <a:rPr lang="de-CH" smtClean="0">
                <a:latin typeface="Helvetica" charset="0"/>
              </a:rPr>
              <a:t>ESE 2.</a:t>
            </a:r>
            <a:fld id="{BADA4B74-5651-8C49-A715-CB63D8D5AEF9}" type="slidenum">
              <a:rPr lang="de-CH" smtClean="0">
                <a:latin typeface="Helvetica" charset="0"/>
              </a:rPr>
              <a:pPr/>
              <a:t>37</a:t>
            </a:fld>
            <a:endParaRPr lang="de-CH" sz="1400" smtClean="0">
              <a:solidFill>
                <a:srgbClr val="7E7E7E"/>
              </a:solidFill>
              <a:latin typeface="Times" charset="0"/>
            </a:endParaRPr>
          </a:p>
        </p:txBody>
      </p:sp>
      <p:sp>
        <p:nvSpPr>
          <p:cNvPr id="83973" name="Rectangle 2"/>
          <p:cNvSpPr>
            <a:spLocks noGrp="1" noChangeArrowheads="1"/>
          </p:cNvSpPr>
          <p:nvPr>
            <p:ph type="title"/>
          </p:nvPr>
        </p:nvSpPr>
        <p:spPr/>
        <p:txBody>
          <a:bodyPr/>
          <a:lstStyle/>
          <a:p>
            <a:pPr eaLnBrk="1" hangingPunct="1"/>
            <a:r>
              <a:rPr lang="en-US"/>
              <a:t>Sample Requirements Review Checklist</a:t>
            </a:r>
          </a:p>
        </p:txBody>
      </p:sp>
      <p:sp>
        <p:nvSpPr>
          <p:cNvPr id="83974" name="Rectangle 3"/>
          <p:cNvSpPr>
            <a:spLocks noGrp="1" noChangeArrowheads="1"/>
          </p:cNvSpPr>
          <p:nvPr>
            <p:ph type="body" idx="1"/>
          </p:nvPr>
        </p:nvSpPr>
        <p:spPr/>
        <p:txBody>
          <a:bodyPr/>
          <a:lstStyle/>
          <a:p>
            <a:pPr eaLnBrk="1" hangingPunct="1">
              <a:lnSpc>
                <a:spcPct val="85000"/>
              </a:lnSpc>
            </a:pPr>
            <a:r>
              <a:rPr lang="en-US" sz="1800"/>
              <a:t>Does the (software) product have a </a:t>
            </a:r>
            <a:r>
              <a:rPr lang="en-US" sz="1800" i="1">
                <a:solidFill>
                  <a:schemeClr val="accent2"/>
                </a:solidFill>
              </a:rPr>
              <a:t>succinct name</a:t>
            </a:r>
            <a:r>
              <a:rPr lang="en-US" sz="1800"/>
              <a:t>, and a </a:t>
            </a:r>
            <a:r>
              <a:rPr lang="en-US" sz="1800" i="1">
                <a:solidFill>
                  <a:schemeClr val="accent2"/>
                </a:solidFill>
              </a:rPr>
              <a:t>clearly described purpose</a:t>
            </a:r>
            <a:r>
              <a:rPr lang="en-US" sz="1800"/>
              <a:t>?</a:t>
            </a:r>
          </a:p>
          <a:p>
            <a:pPr eaLnBrk="1" hangingPunct="1">
              <a:lnSpc>
                <a:spcPct val="85000"/>
              </a:lnSpc>
            </a:pPr>
            <a:r>
              <a:rPr lang="en-US" sz="1800"/>
              <a:t>Are the </a:t>
            </a:r>
            <a:r>
              <a:rPr lang="en-US" sz="1800" i="1">
                <a:solidFill>
                  <a:schemeClr val="accent2"/>
                </a:solidFill>
              </a:rPr>
              <a:t>characteristics of users</a:t>
            </a:r>
            <a:r>
              <a:rPr lang="en-US" sz="1800"/>
              <a:t> and of </a:t>
            </a:r>
            <a:r>
              <a:rPr lang="en-US" sz="1800" i="1">
                <a:solidFill>
                  <a:schemeClr val="accent2"/>
                </a:solidFill>
              </a:rPr>
              <a:t>typical usage</a:t>
            </a:r>
            <a:r>
              <a:rPr lang="en-US" sz="1800"/>
              <a:t> mentioned? </a:t>
            </a:r>
            <a:br>
              <a:rPr lang="en-US" sz="1800"/>
            </a:br>
            <a:r>
              <a:rPr lang="en-US" sz="1800"/>
              <a:t>(No user categories missing.)</a:t>
            </a:r>
          </a:p>
          <a:p>
            <a:pPr eaLnBrk="1" hangingPunct="1">
              <a:lnSpc>
                <a:spcPct val="85000"/>
              </a:lnSpc>
            </a:pPr>
            <a:r>
              <a:rPr lang="en-US" sz="1800"/>
              <a:t>Are all </a:t>
            </a:r>
            <a:r>
              <a:rPr lang="en-US" sz="1800" i="1">
                <a:solidFill>
                  <a:schemeClr val="accent2"/>
                </a:solidFill>
              </a:rPr>
              <a:t>external interfaces</a:t>
            </a:r>
            <a:r>
              <a:rPr lang="en-US" sz="1800"/>
              <a:t> of the software explicitly mentioned? </a:t>
            </a:r>
            <a:br>
              <a:rPr lang="en-US" sz="1800"/>
            </a:br>
            <a:r>
              <a:rPr lang="en-US" sz="1800"/>
              <a:t>(No interfaces missing.)</a:t>
            </a:r>
          </a:p>
          <a:p>
            <a:pPr eaLnBrk="1" hangingPunct="1">
              <a:lnSpc>
                <a:spcPct val="85000"/>
              </a:lnSpc>
            </a:pPr>
            <a:r>
              <a:rPr lang="en-US" sz="1800"/>
              <a:t>Does each specific requirement have a </a:t>
            </a:r>
            <a:r>
              <a:rPr lang="en-US" sz="1800" i="1">
                <a:solidFill>
                  <a:schemeClr val="accent2"/>
                </a:solidFill>
              </a:rPr>
              <a:t>unique identifier </a:t>
            </a:r>
            <a:r>
              <a:rPr lang="en-US" sz="1800"/>
              <a:t>?</a:t>
            </a:r>
          </a:p>
          <a:p>
            <a:pPr eaLnBrk="1" hangingPunct="1">
              <a:lnSpc>
                <a:spcPct val="85000"/>
              </a:lnSpc>
            </a:pPr>
            <a:r>
              <a:rPr lang="en-US" sz="1800"/>
              <a:t>Is each requirement </a:t>
            </a:r>
            <a:r>
              <a:rPr lang="en-US" sz="1800" i="1">
                <a:solidFill>
                  <a:schemeClr val="accent2"/>
                </a:solidFill>
              </a:rPr>
              <a:t>atomic</a:t>
            </a:r>
            <a:r>
              <a:rPr lang="en-US" sz="1800"/>
              <a:t> and </a:t>
            </a:r>
            <a:r>
              <a:rPr lang="en-US" sz="1800" i="1">
                <a:solidFill>
                  <a:schemeClr val="accent2"/>
                </a:solidFill>
              </a:rPr>
              <a:t>simply formulated </a:t>
            </a:r>
            <a:r>
              <a:rPr lang="en-US" sz="1800"/>
              <a:t>?</a:t>
            </a:r>
            <a:br>
              <a:rPr lang="en-US" sz="1800"/>
            </a:br>
            <a:r>
              <a:rPr lang="en-US" sz="1800"/>
              <a:t>(Typically a single sentence. Composite requirements must be split.)</a:t>
            </a:r>
          </a:p>
          <a:p>
            <a:pPr eaLnBrk="1" hangingPunct="1">
              <a:lnSpc>
                <a:spcPct val="85000"/>
              </a:lnSpc>
            </a:pPr>
            <a:r>
              <a:rPr lang="en-US" sz="1800"/>
              <a:t>Are requirements organized into </a:t>
            </a:r>
            <a:r>
              <a:rPr lang="en-US" sz="1800" i="1">
                <a:solidFill>
                  <a:schemeClr val="accent2"/>
                </a:solidFill>
              </a:rPr>
              <a:t>coherent groups</a:t>
            </a:r>
            <a:r>
              <a:rPr lang="en-US" sz="1800" i="1"/>
              <a:t> </a:t>
            </a:r>
            <a:r>
              <a:rPr lang="en-US" sz="1800"/>
              <a:t>? </a:t>
            </a:r>
            <a:br>
              <a:rPr lang="en-US" sz="1800"/>
            </a:br>
            <a:r>
              <a:rPr lang="en-US" sz="1800"/>
              <a:t>(If necessary, hierarchical; not more than about ten per group.)</a:t>
            </a:r>
          </a:p>
          <a:p>
            <a:pPr eaLnBrk="1" hangingPunct="1">
              <a:lnSpc>
                <a:spcPct val="85000"/>
              </a:lnSpc>
            </a:pPr>
            <a:r>
              <a:rPr lang="en-US" sz="1800"/>
              <a:t>Is each requirement </a:t>
            </a:r>
            <a:r>
              <a:rPr lang="en-US" sz="1800" i="1">
                <a:solidFill>
                  <a:schemeClr val="accent2"/>
                </a:solidFill>
              </a:rPr>
              <a:t>prioritized </a:t>
            </a:r>
            <a:r>
              <a:rPr lang="en-US" sz="1800"/>
              <a:t>? </a:t>
            </a:r>
            <a:br>
              <a:rPr lang="en-US" sz="1800"/>
            </a:br>
            <a:r>
              <a:rPr lang="en-US" sz="1800"/>
              <a:t>(Is the meaning of the priority levels clear?)</a:t>
            </a:r>
          </a:p>
          <a:p>
            <a:pPr eaLnBrk="1" hangingPunct="1">
              <a:lnSpc>
                <a:spcPct val="85000"/>
              </a:lnSpc>
            </a:pPr>
            <a:r>
              <a:rPr lang="en-US" sz="1800"/>
              <a:t>Are all </a:t>
            </a:r>
            <a:r>
              <a:rPr lang="en-US" sz="1800" i="1">
                <a:solidFill>
                  <a:schemeClr val="accent2"/>
                </a:solidFill>
              </a:rPr>
              <a:t>unstable requirements</a:t>
            </a:r>
            <a:r>
              <a:rPr lang="en-US" sz="1800"/>
              <a:t> marked as such? </a:t>
            </a:r>
            <a:br>
              <a:rPr lang="en-US" sz="1800"/>
            </a:br>
            <a:r>
              <a:rPr lang="en-US" sz="1800"/>
              <a:t>(TBC=`To Be Confirmed', TBD=`To Be Defined')</a:t>
            </a:r>
          </a:p>
        </p:txBody>
      </p:sp>
      <p:sp>
        <p:nvSpPr>
          <p:cNvPr id="83975" name="Rectangle 4"/>
          <p:cNvSpPr>
            <a:spLocks noChangeArrowheads="1"/>
          </p:cNvSpPr>
          <p:nvPr/>
        </p:nvSpPr>
        <p:spPr bwMode="auto">
          <a:xfrm>
            <a:off x="4114800" y="6096000"/>
            <a:ext cx="3573463" cy="304800"/>
          </a:xfrm>
          <a:prstGeom prst="rect">
            <a:avLst/>
          </a:prstGeom>
          <a:solidFill>
            <a:schemeClr val="accent1"/>
          </a:solidFill>
          <a:ln w="9525">
            <a:noFill/>
            <a:miter lim="800000"/>
            <a:headEnd/>
            <a:tailEnd/>
          </a:ln>
        </p:spPr>
        <p:txBody>
          <a:bodyPr wrap="none">
            <a:prstTxWarp prst="textNoShape">
              <a:avLst/>
            </a:prstTxWarp>
            <a:spAutoFit/>
          </a:bodyPr>
          <a:lstStyle/>
          <a:p>
            <a:r>
              <a:rPr lang="en-US" sz="1400"/>
              <a:t>http://wwwis.win.tue.nl/2M390/rev_req.html</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499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84996" name="Slide Number Placeholder 5"/>
          <p:cNvSpPr>
            <a:spLocks noGrp="1"/>
          </p:cNvSpPr>
          <p:nvPr>
            <p:ph type="sldNum" sz="quarter" idx="12"/>
          </p:nvPr>
        </p:nvSpPr>
        <p:spPr>
          <a:noFill/>
        </p:spPr>
        <p:txBody>
          <a:bodyPr/>
          <a:lstStyle/>
          <a:p>
            <a:r>
              <a:rPr lang="de-CH" smtClean="0">
                <a:latin typeface="Helvetica" charset="0"/>
              </a:rPr>
              <a:t>ESE 2.</a:t>
            </a:r>
            <a:fld id="{FDE4F0E6-65C0-474B-A6A7-1F5DC461C691}" type="slidenum">
              <a:rPr lang="de-CH" smtClean="0">
                <a:latin typeface="Helvetica" charset="0"/>
              </a:rPr>
              <a:pPr/>
              <a:t>38</a:t>
            </a:fld>
            <a:endParaRPr lang="de-CH" sz="1400" smtClean="0">
              <a:solidFill>
                <a:srgbClr val="7E7E7E"/>
              </a:solidFill>
              <a:latin typeface="Times" charset="0"/>
            </a:endParaRPr>
          </a:p>
        </p:txBody>
      </p:sp>
      <p:sp>
        <p:nvSpPr>
          <p:cNvPr id="84997" name="Rectangle 1026"/>
          <p:cNvSpPr>
            <a:spLocks noGrp="1" noChangeArrowheads="1"/>
          </p:cNvSpPr>
          <p:nvPr>
            <p:ph type="title"/>
          </p:nvPr>
        </p:nvSpPr>
        <p:spPr/>
        <p:txBody>
          <a:bodyPr/>
          <a:lstStyle/>
          <a:p>
            <a:pPr eaLnBrk="1" hangingPunct="1"/>
            <a:r>
              <a:rPr lang="en-US"/>
              <a:t>Sample Requirements Review Checklist</a:t>
            </a:r>
          </a:p>
        </p:txBody>
      </p:sp>
      <p:sp>
        <p:nvSpPr>
          <p:cNvPr id="84998" name="Rectangle 1027"/>
          <p:cNvSpPr>
            <a:spLocks noGrp="1" noChangeArrowheads="1"/>
          </p:cNvSpPr>
          <p:nvPr>
            <p:ph type="body" idx="1"/>
          </p:nvPr>
        </p:nvSpPr>
        <p:spPr/>
        <p:txBody>
          <a:bodyPr/>
          <a:lstStyle/>
          <a:p>
            <a:pPr eaLnBrk="1" hangingPunct="1">
              <a:lnSpc>
                <a:spcPct val="85000"/>
              </a:lnSpc>
            </a:pPr>
            <a:r>
              <a:rPr lang="en-US" sz="1800"/>
              <a:t>Is each requirement </a:t>
            </a:r>
            <a:r>
              <a:rPr lang="en-US" sz="1800" i="1">
                <a:solidFill>
                  <a:schemeClr val="accent2"/>
                </a:solidFill>
              </a:rPr>
              <a:t>verifiable</a:t>
            </a:r>
            <a:r>
              <a:rPr lang="en-US" sz="1800"/>
              <a:t> (in a provisional acceptance test)? </a:t>
            </a:r>
            <a:br>
              <a:rPr lang="en-US" sz="1800"/>
            </a:br>
            <a:r>
              <a:rPr lang="en-US" sz="1800"/>
              <a:t>(Measurable: where possible, quantify; capacity, performance, accuracy)</a:t>
            </a:r>
          </a:p>
          <a:p>
            <a:pPr eaLnBrk="1" hangingPunct="1">
              <a:lnSpc>
                <a:spcPct val="85000"/>
              </a:lnSpc>
            </a:pPr>
            <a:r>
              <a:rPr lang="en-US" sz="1800"/>
              <a:t>Are the requirements </a:t>
            </a:r>
            <a:r>
              <a:rPr lang="en-US" sz="1800" i="1">
                <a:solidFill>
                  <a:schemeClr val="accent2"/>
                </a:solidFill>
              </a:rPr>
              <a:t>consistent </a:t>
            </a:r>
            <a:r>
              <a:rPr lang="en-US" sz="1800"/>
              <a:t>? (Non-conflicting.)</a:t>
            </a:r>
          </a:p>
          <a:p>
            <a:pPr eaLnBrk="1" hangingPunct="1">
              <a:lnSpc>
                <a:spcPct val="85000"/>
              </a:lnSpc>
            </a:pPr>
            <a:r>
              <a:rPr lang="en-US" sz="1800"/>
              <a:t>Are the requirements sufficiently </a:t>
            </a:r>
            <a:r>
              <a:rPr lang="en-US" sz="1800" i="1">
                <a:solidFill>
                  <a:schemeClr val="accent2"/>
                </a:solidFill>
              </a:rPr>
              <a:t>precise</a:t>
            </a:r>
            <a:r>
              <a:rPr lang="en-US" sz="1800"/>
              <a:t> and </a:t>
            </a:r>
            <a:r>
              <a:rPr lang="en-US" sz="1800" i="1">
                <a:solidFill>
                  <a:schemeClr val="accent2"/>
                </a:solidFill>
              </a:rPr>
              <a:t>unambiguous </a:t>
            </a:r>
            <a:r>
              <a:rPr lang="en-US" sz="1800"/>
              <a:t>?</a:t>
            </a:r>
            <a:br>
              <a:rPr lang="en-US" sz="1800"/>
            </a:br>
            <a:r>
              <a:rPr lang="en-US" sz="1800"/>
              <a:t>(Which interfaces are involved, who has the initiative, who supplies what data, no passive voice.)</a:t>
            </a:r>
          </a:p>
          <a:p>
            <a:pPr eaLnBrk="1" hangingPunct="1">
              <a:lnSpc>
                <a:spcPct val="85000"/>
              </a:lnSpc>
            </a:pPr>
            <a:r>
              <a:rPr lang="en-US" sz="1800"/>
              <a:t>Are the requirements </a:t>
            </a:r>
            <a:r>
              <a:rPr lang="en-US" sz="1800" i="1">
                <a:solidFill>
                  <a:schemeClr val="accent2"/>
                </a:solidFill>
              </a:rPr>
              <a:t>complete</a:t>
            </a:r>
            <a:r>
              <a:rPr lang="en-US" sz="1800"/>
              <a:t>?  Can everything not explicitly constrained indeed be viewed as developer freedom? Is a product that satisfies every requirement indeed acceptable? (No requirements missing.)</a:t>
            </a:r>
          </a:p>
          <a:p>
            <a:pPr eaLnBrk="1" hangingPunct="1">
              <a:lnSpc>
                <a:spcPct val="85000"/>
              </a:lnSpc>
            </a:pPr>
            <a:r>
              <a:rPr lang="en-US" sz="1800"/>
              <a:t>Are the requirements </a:t>
            </a:r>
            <a:r>
              <a:rPr lang="en-US" sz="1800" i="1">
                <a:solidFill>
                  <a:schemeClr val="accent2"/>
                </a:solidFill>
              </a:rPr>
              <a:t>understandable</a:t>
            </a:r>
            <a:r>
              <a:rPr lang="en-US" sz="1800"/>
              <a:t> to those who will need to work with them later?</a:t>
            </a:r>
          </a:p>
          <a:p>
            <a:pPr eaLnBrk="1" hangingPunct="1">
              <a:lnSpc>
                <a:spcPct val="85000"/>
              </a:lnSpc>
            </a:pPr>
            <a:r>
              <a:rPr lang="en-US" sz="1800"/>
              <a:t>Are the requirements </a:t>
            </a:r>
            <a:r>
              <a:rPr lang="en-US" sz="1800" i="1">
                <a:solidFill>
                  <a:schemeClr val="accent2"/>
                </a:solidFill>
              </a:rPr>
              <a:t>realizable</a:t>
            </a:r>
            <a:r>
              <a:rPr lang="en-US" sz="1800"/>
              <a:t> within budget?</a:t>
            </a:r>
          </a:p>
          <a:p>
            <a:pPr eaLnBrk="1" hangingPunct="1">
              <a:lnSpc>
                <a:spcPct val="85000"/>
              </a:lnSpc>
            </a:pPr>
            <a:r>
              <a:rPr lang="en-US" sz="1800"/>
              <a:t>Do the requirements express actual </a:t>
            </a:r>
            <a:r>
              <a:rPr lang="en-US" sz="1800" i="1">
                <a:solidFill>
                  <a:schemeClr val="accent2"/>
                </a:solidFill>
              </a:rPr>
              <a:t>customer needs</a:t>
            </a:r>
            <a:r>
              <a:rPr lang="en-US" sz="1800"/>
              <a:t> (in the language of the problem domain), </a:t>
            </a:r>
            <a:r>
              <a:rPr lang="en-US" sz="1800" i="1">
                <a:solidFill>
                  <a:schemeClr val="accent2"/>
                </a:solidFill>
              </a:rPr>
              <a:t>rather than solutions</a:t>
            </a:r>
            <a:r>
              <a:rPr lang="en-US" sz="1800"/>
              <a:t> (in developer jargon)?</a:t>
            </a:r>
          </a:p>
        </p:txBody>
      </p:sp>
      <p:sp>
        <p:nvSpPr>
          <p:cNvPr id="84999" name="Rectangle 1028"/>
          <p:cNvSpPr>
            <a:spLocks noChangeArrowheads="1"/>
          </p:cNvSpPr>
          <p:nvPr/>
        </p:nvSpPr>
        <p:spPr bwMode="auto">
          <a:xfrm>
            <a:off x="4114800" y="6096000"/>
            <a:ext cx="3573463" cy="304800"/>
          </a:xfrm>
          <a:prstGeom prst="rect">
            <a:avLst/>
          </a:prstGeom>
          <a:solidFill>
            <a:schemeClr val="accent1"/>
          </a:solidFill>
          <a:ln w="9525">
            <a:noFill/>
            <a:miter lim="800000"/>
            <a:headEnd/>
            <a:tailEnd/>
          </a:ln>
        </p:spPr>
        <p:txBody>
          <a:bodyPr wrap="none">
            <a:prstTxWarp prst="textNoShape">
              <a:avLst/>
            </a:prstTxWarp>
            <a:spAutoFit/>
          </a:bodyPr>
          <a:lstStyle/>
          <a:p>
            <a:r>
              <a:rPr lang="en-US" sz="1400"/>
              <a:t>http://wwwis.win.tue.nl/2M390/rev_req.html</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601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86020" name="Slide Number Placeholder 5"/>
          <p:cNvSpPr>
            <a:spLocks noGrp="1"/>
          </p:cNvSpPr>
          <p:nvPr>
            <p:ph type="sldNum" sz="quarter" idx="12"/>
          </p:nvPr>
        </p:nvSpPr>
        <p:spPr>
          <a:noFill/>
        </p:spPr>
        <p:txBody>
          <a:bodyPr/>
          <a:lstStyle/>
          <a:p>
            <a:r>
              <a:rPr lang="de-CH" smtClean="0">
                <a:latin typeface="Helvetica" charset="0"/>
              </a:rPr>
              <a:t>ESE 2.</a:t>
            </a:r>
            <a:fld id="{D6E673BF-C08E-7B41-95AA-A0301A8C9212}" type="slidenum">
              <a:rPr lang="de-CH" smtClean="0">
                <a:latin typeface="Helvetica" charset="0"/>
              </a:rPr>
              <a:pPr/>
              <a:t>39</a:t>
            </a:fld>
            <a:endParaRPr lang="de-CH" sz="1400" smtClean="0">
              <a:solidFill>
                <a:srgbClr val="7E7E7E"/>
              </a:solidFill>
              <a:latin typeface="Times" charset="0"/>
            </a:endParaRPr>
          </a:p>
        </p:txBody>
      </p:sp>
      <p:sp>
        <p:nvSpPr>
          <p:cNvPr id="86021" name="Rectangle 2"/>
          <p:cNvSpPr>
            <a:spLocks noGrp="1" noChangeArrowheads="1"/>
          </p:cNvSpPr>
          <p:nvPr>
            <p:ph type="title"/>
          </p:nvPr>
        </p:nvSpPr>
        <p:spPr/>
        <p:txBody>
          <a:bodyPr/>
          <a:lstStyle/>
          <a:p>
            <a:pPr eaLnBrk="1" hangingPunct="1"/>
            <a:r>
              <a:rPr lang="en-US"/>
              <a:t>Traceability</a:t>
            </a:r>
          </a:p>
        </p:txBody>
      </p:sp>
      <p:sp>
        <p:nvSpPr>
          <p:cNvPr id="86022" name="Rectangle 3"/>
          <p:cNvSpPr>
            <a:spLocks noGrp="1" noChangeArrowheads="1"/>
          </p:cNvSpPr>
          <p:nvPr>
            <p:ph type="body" idx="1"/>
          </p:nvPr>
        </p:nvSpPr>
        <p:spPr>
          <a:xfrm>
            <a:off x="539750" y="1654175"/>
            <a:ext cx="8061325" cy="1160463"/>
          </a:xfrm>
        </p:spPr>
        <p:txBody>
          <a:bodyPr/>
          <a:lstStyle/>
          <a:p>
            <a:pPr marL="342900" indent="-342900" eaLnBrk="1" hangingPunct="1">
              <a:lnSpc>
                <a:spcPct val="90000"/>
              </a:lnSpc>
              <a:buFont typeface="Helvetica CE" pitchFamily="-110" charset="0"/>
              <a:buNone/>
            </a:pPr>
            <a:r>
              <a:rPr lang="en-US" sz="2000"/>
              <a:t>To protect against changes you should be able to </a:t>
            </a:r>
            <a:r>
              <a:rPr lang="en-US" sz="2000" i="1">
                <a:solidFill>
                  <a:srgbClr val="7F0101"/>
                </a:solidFill>
              </a:rPr>
              <a:t>trace back from every system component to the original requirement</a:t>
            </a:r>
            <a:r>
              <a:rPr lang="en-US" sz="2000"/>
              <a:t> that caused its presence</a:t>
            </a:r>
          </a:p>
        </p:txBody>
      </p:sp>
      <p:graphicFrame>
        <p:nvGraphicFramePr>
          <p:cNvPr id="612418" name="Group 66"/>
          <p:cNvGraphicFramePr>
            <a:graphicFrameLocks noGrp="1"/>
          </p:cNvGraphicFramePr>
          <p:nvPr/>
        </p:nvGraphicFramePr>
        <p:xfrm>
          <a:off x="838200" y="3048000"/>
          <a:ext cx="4343400" cy="2112264"/>
        </p:xfrm>
        <a:graphic>
          <a:graphicData uri="http://schemas.openxmlformats.org/drawingml/2006/table">
            <a:tbl>
              <a:tblPr/>
              <a:tblGrid>
                <a:gridCol w="723900"/>
                <a:gridCol w="723900"/>
                <a:gridCol w="723900"/>
                <a:gridCol w="723900"/>
                <a:gridCol w="723900"/>
                <a:gridCol w="723900"/>
              </a:tblGrid>
              <a:tr h="236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1" u="none" strike="noStrike" cap="none" normalizeH="0" baseline="0">
                        <a:ln>
                          <a:noFill/>
                        </a:ln>
                        <a:solidFill>
                          <a:srgbClr val="0A017F"/>
                        </a:solidFill>
                        <a:effectLst/>
                        <a:latin typeface="Helvetica" pitchFamily="-105" charset="0"/>
                      </a:endParaRPr>
                    </a:p>
                  </a:txBody>
                  <a:tcPr anchor="ctr" horzOverflow="overflow">
                    <a:lnL>
                      <a:noFill/>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C1</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C2</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Cm</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req1</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req2</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381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reqn</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86072" name="Text Box 65"/>
          <p:cNvSpPr txBox="1">
            <a:spLocks noChangeArrowheads="1"/>
          </p:cNvSpPr>
          <p:nvPr/>
        </p:nvSpPr>
        <p:spPr bwMode="auto">
          <a:xfrm>
            <a:off x="5486400" y="2971800"/>
            <a:ext cx="3276600" cy="3013075"/>
          </a:xfrm>
          <a:prstGeom prst="rect">
            <a:avLst/>
          </a:prstGeom>
          <a:noFill/>
          <a:ln w="9525">
            <a:noFill/>
            <a:miter lim="800000"/>
            <a:headEnd/>
            <a:tailEnd/>
          </a:ln>
        </p:spPr>
        <p:txBody>
          <a:bodyPr>
            <a:prstTxWarp prst="textNoShape">
              <a:avLst/>
            </a:prstTxWarp>
            <a:spAutoFit/>
          </a:bodyPr>
          <a:lstStyle/>
          <a:p>
            <a:pPr marL="190500" indent="-190500">
              <a:buFontTx/>
              <a:buChar char="•"/>
            </a:pPr>
            <a:r>
              <a:rPr lang="en-US" i="1">
                <a:solidFill>
                  <a:srgbClr val="7F0101"/>
                </a:solidFill>
              </a:rPr>
              <a:t>A software process</a:t>
            </a:r>
            <a:r>
              <a:rPr lang="en-US">
                <a:solidFill>
                  <a:srgbClr val="00027F"/>
                </a:solidFill>
              </a:rPr>
              <a:t> should help you keep this virtual table up-to-date</a:t>
            </a:r>
          </a:p>
          <a:p>
            <a:pPr marL="190500" indent="-190500">
              <a:buFontTx/>
              <a:buChar char="•"/>
            </a:pPr>
            <a:r>
              <a:rPr lang="en-US" i="1">
                <a:solidFill>
                  <a:srgbClr val="7F0101"/>
                </a:solidFill>
              </a:rPr>
              <a:t>Simple techniques</a:t>
            </a:r>
            <a:r>
              <a:rPr lang="en-US">
                <a:solidFill>
                  <a:srgbClr val="00027F"/>
                </a:solidFill>
              </a:rPr>
              <a:t> may be quite valuable (naming conventions,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638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16388" name="Slide Number Placeholder 5"/>
          <p:cNvSpPr>
            <a:spLocks noGrp="1"/>
          </p:cNvSpPr>
          <p:nvPr>
            <p:ph type="sldNum" sz="quarter" idx="12"/>
          </p:nvPr>
        </p:nvSpPr>
        <p:spPr>
          <a:noFill/>
        </p:spPr>
        <p:txBody>
          <a:bodyPr/>
          <a:lstStyle/>
          <a:p>
            <a:r>
              <a:rPr lang="de-CH" smtClean="0">
                <a:latin typeface="Helvetica" charset="0"/>
              </a:rPr>
              <a:t>ESE 2.</a:t>
            </a:r>
            <a:fld id="{78542D83-37E0-794E-AB6A-24EAF5797E6E}" type="slidenum">
              <a:rPr lang="de-CH" smtClean="0">
                <a:latin typeface="Helvetica" charset="0"/>
              </a:rPr>
              <a:pPr/>
              <a:t>4</a:t>
            </a:fld>
            <a:endParaRPr lang="de-CH" sz="1400" smtClean="0">
              <a:solidFill>
                <a:srgbClr val="7E7E7E"/>
              </a:solidFill>
              <a:latin typeface="Times" charset="0"/>
            </a:endParaRPr>
          </a:p>
        </p:txBody>
      </p:sp>
      <p:sp>
        <p:nvSpPr>
          <p:cNvPr id="1638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6390"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1" name="Rectangle 4"/>
          <p:cNvSpPr>
            <a:spLocks noGrp="1" noChangeArrowheads="1"/>
          </p:cNvSpPr>
          <p:nvPr>
            <p:ph type="title"/>
          </p:nvPr>
        </p:nvSpPr>
        <p:spPr/>
        <p:txBody>
          <a:bodyPr/>
          <a:lstStyle/>
          <a:p>
            <a:pPr eaLnBrk="1" hangingPunct="1"/>
            <a:r>
              <a:rPr lang="en-US"/>
              <a:t>Roadmap</a:t>
            </a:r>
          </a:p>
        </p:txBody>
      </p:sp>
      <p:sp>
        <p:nvSpPr>
          <p:cNvPr id="16392" name="Rectangle 5"/>
          <p:cNvSpPr>
            <a:spLocks noGrp="1" noChangeArrowheads="1"/>
          </p:cNvSpPr>
          <p:nvPr>
            <p:ph type="body" idx="1"/>
          </p:nvPr>
        </p:nvSpPr>
        <p:spPr/>
        <p:txBody>
          <a:bodyPr/>
          <a:lstStyle/>
          <a:p>
            <a:pPr eaLnBrk="1" hangingPunct="1"/>
            <a:r>
              <a:rPr lang="en-US" b="1"/>
              <a:t>The Requirements Engineering Process</a:t>
            </a:r>
          </a:p>
          <a:p>
            <a:pPr eaLnBrk="1" hangingPunct="1"/>
            <a:r>
              <a:rPr lang="en-US"/>
              <a:t>Use Cases</a:t>
            </a:r>
          </a:p>
          <a:p>
            <a:pPr eaLnBrk="1" hangingPunct="1"/>
            <a:r>
              <a:rPr lang="en-US"/>
              <a:t>Functional and non-functional requirements</a:t>
            </a:r>
          </a:p>
          <a:p>
            <a:pPr eaLnBrk="1" hangingPunct="1"/>
            <a:r>
              <a:rPr lang="en-US"/>
              <a:t>Evolutionary and throw-away prototyping</a:t>
            </a:r>
          </a:p>
          <a:p>
            <a:pPr eaLnBrk="1" hangingPunct="1"/>
            <a:r>
              <a:rPr lang="en-US"/>
              <a:t>Requirements checking and reviews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806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88068" name="Slide Number Placeholder 5"/>
          <p:cNvSpPr>
            <a:spLocks noGrp="1"/>
          </p:cNvSpPr>
          <p:nvPr>
            <p:ph type="sldNum" sz="quarter" idx="12"/>
          </p:nvPr>
        </p:nvSpPr>
        <p:spPr>
          <a:noFill/>
        </p:spPr>
        <p:txBody>
          <a:bodyPr/>
          <a:lstStyle/>
          <a:p>
            <a:r>
              <a:rPr lang="de-CH" smtClean="0">
                <a:latin typeface="Helvetica" charset="0"/>
              </a:rPr>
              <a:t>ESE 2.</a:t>
            </a:r>
            <a:fld id="{AD5A6C13-9968-A04C-8838-ACF84FCF96E7}" type="slidenum">
              <a:rPr lang="de-CH" smtClean="0">
                <a:latin typeface="Helvetica" charset="0"/>
              </a:rPr>
              <a:pPr/>
              <a:t>40</a:t>
            </a:fld>
            <a:endParaRPr lang="de-CH" sz="1400" smtClean="0">
              <a:solidFill>
                <a:srgbClr val="7E7E7E"/>
              </a:solidFill>
              <a:latin typeface="Times" charset="0"/>
            </a:endParaRPr>
          </a:p>
        </p:txBody>
      </p:sp>
      <p:sp>
        <p:nvSpPr>
          <p:cNvPr id="88069" name="Rectangle 4"/>
          <p:cNvSpPr>
            <a:spLocks noGrp="1" noChangeArrowheads="1"/>
          </p:cNvSpPr>
          <p:nvPr>
            <p:ph type="title"/>
          </p:nvPr>
        </p:nvSpPr>
        <p:spPr/>
        <p:txBody>
          <a:bodyPr/>
          <a:lstStyle/>
          <a:p>
            <a:pPr eaLnBrk="1" hangingPunct="1"/>
            <a:r>
              <a:rPr lang="en-US"/>
              <a:t>What you should know!</a:t>
            </a:r>
          </a:p>
        </p:txBody>
      </p:sp>
      <p:sp>
        <p:nvSpPr>
          <p:cNvPr id="88070" name="Rectangle 5"/>
          <p:cNvSpPr>
            <a:spLocks noGrp="1" noChangeArrowheads="1"/>
          </p:cNvSpPr>
          <p:nvPr>
            <p:ph type="body" idx="1"/>
          </p:nvPr>
        </p:nvSpPr>
        <p:spPr/>
        <p:txBody>
          <a:bodyPr/>
          <a:lstStyle/>
          <a:p>
            <a:pPr eaLnBrk="1" hangingPunct="1"/>
            <a:r>
              <a:rPr lang="en-US"/>
              <a:t>What is the difference between requirements analysis and specification?</a:t>
            </a:r>
          </a:p>
          <a:p>
            <a:pPr eaLnBrk="1" hangingPunct="1"/>
            <a:r>
              <a:rPr lang="en-US"/>
              <a:t>Why is it hard to define and specify requirements?</a:t>
            </a:r>
          </a:p>
          <a:p>
            <a:pPr eaLnBrk="1" hangingPunct="1"/>
            <a:r>
              <a:rPr lang="en-US"/>
              <a:t>What are use cases and scenarios?</a:t>
            </a:r>
          </a:p>
          <a:p>
            <a:pPr eaLnBrk="1" hangingPunct="1"/>
            <a:r>
              <a:rPr lang="en-US"/>
              <a:t>What is the difference between functional and non-functional requirements?</a:t>
            </a:r>
          </a:p>
          <a:p>
            <a:pPr eaLnBrk="1" hangingPunct="1"/>
            <a:r>
              <a:rPr lang="en-US"/>
              <a:t>What’s wrong with a requirement that says a product should be “user-friendly”?</a:t>
            </a:r>
          </a:p>
          <a:p>
            <a:pPr eaLnBrk="1" hangingPunct="1"/>
            <a:r>
              <a:rPr lang="en-US"/>
              <a:t>What’s the difference between evolutionary and throw-away prototyping?</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0115"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90116" name="Slide Number Placeholder 5"/>
          <p:cNvSpPr>
            <a:spLocks noGrp="1"/>
          </p:cNvSpPr>
          <p:nvPr>
            <p:ph type="sldNum" sz="quarter" idx="12"/>
          </p:nvPr>
        </p:nvSpPr>
        <p:spPr>
          <a:noFill/>
        </p:spPr>
        <p:txBody>
          <a:bodyPr/>
          <a:lstStyle/>
          <a:p>
            <a:r>
              <a:rPr lang="de-CH" smtClean="0">
                <a:latin typeface="Helvetica" charset="0"/>
              </a:rPr>
              <a:t>ESE 2.</a:t>
            </a:r>
            <a:fld id="{48498383-AF4B-6445-8210-B9FAC1BE392C}" type="slidenum">
              <a:rPr lang="de-CH" smtClean="0">
                <a:latin typeface="Helvetica" charset="0"/>
              </a:rPr>
              <a:pPr/>
              <a:t>41</a:t>
            </a:fld>
            <a:endParaRPr lang="de-CH" sz="1400" smtClean="0">
              <a:solidFill>
                <a:srgbClr val="7E7E7E"/>
              </a:solidFill>
              <a:latin typeface="Times" charset="0"/>
            </a:endParaRPr>
          </a:p>
        </p:txBody>
      </p:sp>
      <p:sp>
        <p:nvSpPr>
          <p:cNvPr id="90117" name="Rectangle 4"/>
          <p:cNvSpPr>
            <a:spLocks noGrp="1" noChangeArrowheads="1"/>
          </p:cNvSpPr>
          <p:nvPr>
            <p:ph type="title"/>
          </p:nvPr>
        </p:nvSpPr>
        <p:spPr/>
        <p:txBody>
          <a:bodyPr/>
          <a:lstStyle/>
          <a:p>
            <a:pPr eaLnBrk="1" hangingPunct="1"/>
            <a:r>
              <a:rPr lang="en-US"/>
              <a:t>Can you answer the following questions?</a:t>
            </a:r>
          </a:p>
        </p:txBody>
      </p:sp>
      <p:sp>
        <p:nvSpPr>
          <p:cNvPr id="90118" name="Rectangle 5"/>
          <p:cNvSpPr>
            <a:spLocks noGrp="1" noChangeArrowheads="1"/>
          </p:cNvSpPr>
          <p:nvPr>
            <p:ph type="body" idx="1"/>
          </p:nvPr>
        </p:nvSpPr>
        <p:spPr/>
        <p:txBody>
          <a:bodyPr/>
          <a:lstStyle/>
          <a:p>
            <a:pPr eaLnBrk="1" hangingPunct="1"/>
            <a:r>
              <a:rPr lang="en-US"/>
              <a:t>Why isn’t it enough to specify requirements as a set of desired features?</a:t>
            </a:r>
          </a:p>
          <a:p>
            <a:pPr eaLnBrk="1" hangingPunct="1"/>
            <a:r>
              <a:rPr lang="en-US"/>
              <a:t>Which is better for specifying requirements: natural language or diagrams?</a:t>
            </a:r>
          </a:p>
          <a:p>
            <a:pPr eaLnBrk="1" hangingPunct="1"/>
            <a:r>
              <a:rPr lang="en-US"/>
              <a:t>How would you prototype a user interface for a web-based ordering system? </a:t>
            </a:r>
          </a:p>
          <a:p>
            <a:pPr eaLnBrk="1" hangingPunct="1"/>
            <a:r>
              <a:rPr lang="en-US"/>
              <a:t>Would it be an evolutionary or throw-away prototype? </a:t>
            </a:r>
          </a:p>
          <a:p>
            <a:pPr eaLnBrk="1" hangingPunct="1"/>
            <a:r>
              <a:rPr lang="en-US"/>
              <a:t>What would you expect to gain from the prototype?</a:t>
            </a:r>
          </a:p>
          <a:p>
            <a:pPr eaLnBrk="1" hangingPunct="1"/>
            <a:r>
              <a:rPr lang="en-US"/>
              <a:t>How would you check a requirement for “adaptability”?</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Date Placeholder 1"/>
          <p:cNvSpPr>
            <a:spLocks noGrp="1"/>
          </p:cNvSpPr>
          <p:nvPr>
            <p:ph type="dt" sz="quarter" idx="10"/>
          </p:nvPr>
        </p:nvSpPr>
        <p:spPr>
          <a:noFill/>
        </p:spPr>
        <p:txBody>
          <a:bodyPr/>
          <a:lstStyle/>
          <a:p>
            <a:r>
              <a:rPr lang="de-CH" smtClean="0">
                <a:latin typeface="Helvetica" charset="0"/>
              </a:rPr>
              <a:t>© Oscar Nierstrasz</a:t>
            </a:r>
          </a:p>
        </p:txBody>
      </p:sp>
      <p:sp>
        <p:nvSpPr>
          <p:cNvPr id="18436" name="Footer Placeholder 2"/>
          <p:cNvSpPr>
            <a:spLocks noGrp="1"/>
          </p:cNvSpPr>
          <p:nvPr>
            <p:ph type="ftr" sz="quarter" idx="11"/>
          </p:nvPr>
        </p:nvSpPr>
        <p:spPr>
          <a:noFill/>
        </p:spPr>
        <p:txBody>
          <a:bodyPr/>
          <a:lstStyle/>
          <a:p>
            <a:r>
              <a:rPr lang="de-CH" smtClean="0">
                <a:latin typeface="Helvetica" charset="0"/>
              </a:rPr>
              <a:t>ESE — Requirements Collection</a:t>
            </a:r>
          </a:p>
        </p:txBody>
      </p:sp>
      <p:sp>
        <p:nvSpPr>
          <p:cNvPr id="18437" name="Slide Number Placeholder 3"/>
          <p:cNvSpPr>
            <a:spLocks noGrp="1"/>
          </p:cNvSpPr>
          <p:nvPr>
            <p:ph type="sldNum" sz="quarter" idx="12"/>
          </p:nvPr>
        </p:nvSpPr>
        <p:spPr>
          <a:noFill/>
        </p:spPr>
        <p:txBody>
          <a:bodyPr/>
          <a:lstStyle/>
          <a:p>
            <a:r>
              <a:rPr lang="de-CH" smtClean="0">
                <a:latin typeface="Helvetica" charset="0"/>
              </a:rPr>
              <a:t>ESE 2.</a:t>
            </a:r>
            <a:fld id="{DD1F795D-FCF5-5B4B-97CC-589C6906D744}" type="slidenum">
              <a:rPr lang="de-CH" smtClean="0">
                <a:latin typeface="Helvetica" charset="0"/>
              </a:rPr>
              <a:pPr/>
              <a:t>5</a:t>
            </a:fld>
            <a:endParaRPr lang="de-CH" sz="1400" smtClean="0">
              <a:solidFill>
                <a:srgbClr val="7E7E7E"/>
              </a:solidFill>
              <a:latin typeface="Times" charset="0"/>
            </a:endParaRPr>
          </a:p>
        </p:txBody>
      </p:sp>
      <p:graphicFrame>
        <p:nvGraphicFramePr>
          <p:cNvPr id="18434" name="Object 2"/>
          <p:cNvGraphicFramePr>
            <a:graphicFrameLocks noChangeAspect="1"/>
          </p:cNvGraphicFramePr>
          <p:nvPr/>
        </p:nvGraphicFramePr>
        <p:xfrm>
          <a:off x="304800" y="1752600"/>
          <a:ext cx="8372475" cy="3352800"/>
        </p:xfrm>
        <a:graphic>
          <a:graphicData uri="http://schemas.openxmlformats.org/presentationml/2006/ole">
            <p:oleObj spid="_x0000_s18434" name="Worksheet" r:id="rId4" imgW="9122664" imgH="3654552" progId="Excel.Shee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20484" name="Slide Number Placeholder 5"/>
          <p:cNvSpPr>
            <a:spLocks noGrp="1"/>
          </p:cNvSpPr>
          <p:nvPr>
            <p:ph type="sldNum" sz="quarter" idx="12"/>
          </p:nvPr>
        </p:nvSpPr>
        <p:spPr>
          <a:noFill/>
        </p:spPr>
        <p:txBody>
          <a:bodyPr/>
          <a:lstStyle/>
          <a:p>
            <a:r>
              <a:rPr lang="de-CH" smtClean="0">
                <a:latin typeface="Helvetica" charset="0"/>
              </a:rPr>
              <a:t>ESE 2.</a:t>
            </a:r>
            <a:fld id="{D1264B67-7748-B04D-91AD-AD3FE0A53B20}" type="slidenum">
              <a:rPr lang="de-CH" smtClean="0">
                <a:latin typeface="Helvetica" charset="0"/>
              </a:rPr>
              <a:pPr/>
              <a:t>6</a:t>
            </a:fld>
            <a:endParaRPr lang="de-CH" sz="1400" smtClean="0">
              <a:solidFill>
                <a:srgbClr val="7E7E7E"/>
              </a:solidFill>
              <a:latin typeface="Times" charset="0"/>
            </a:endParaRPr>
          </a:p>
        </p:txBody>
      </p:sp>
      <p:sp>
        <p:nvSpPr>
          <p:cNvPr id="20485" name="Rectangle 2"/>
          <p:cNvSpPr>
            <a:spLocks noGrp="1" noChangeArrowheads="1"/>
          </p:cNvSpPr>
          <p:nvPr>
            <p:ph type="title"/>
          </p:nvPr>
        </p:nvSpPr>
        <p:spPr/>
        <p:txBody>
          <a:bodyPr/>
          <a:lstStyle/>
          <a:p>
            <a:pPr eaLnBrk="1" hangingPunct="1"/>
            <a:r>
              <a:rPr lang="en-US"/>
              <a:t>Electronic Time Schedule</a:t>
            </a:r>
          </a:p>
        </p:txBody>
      </p:sp>
      <p:sp>
        <p:nvSpPr>
          <p:cNvPr id="20486" name="Rectangle 3"/>
          <p:cNvSpPr>
            <a:spLocks noGrp="1" noChangeArrowheads="1"/>
          </p:cNvSpPr>
          <p:nvPr>
            <p:ph type="body" idx="1"/>
          </p:nvPr>
        </p:nvSpPr>
        <p:spPr>
          <a:xfrm>
            <a:off x="539750" y="1654175"/>
            <a:ext cx="8070850" cy="3451225"/>
          </a:xfrm>
        </p:spPr>
        <p:txBody>
          <a:bodyPr/>
          <a:lstStyle/>
          <a:p>
            <a:pPr marL="0" indent="0" algn="just" eaLnBrk="1" hangingPunct="1">
              <a:buFont typeface="Helvetica CE" pitchFamily="-110" charset="0"/>
              <a:buNone/>
            </a:pPr>
            <a:r>
              <a:rPr lang="en-US" sz="2000" i="1" dirty="0"/>
              <a:t>“So, basically we need a form for the time schedule that can be distributed by </a:t>
            </a:r>
            <a:r>
              <a:rPr lang="en-US" sz="2000" i="1" dirty="0" err="1"/>
              <a:t>eMail</a:t>
            </a:r>
            <a:r>
              <a:rPr lang="en-US" sz="2000" i="1" dirty="0"/>
              <a:t>, a place (html) where I can deposit these forms after they have been filled out, and an algorithm that calculates a few possible meeting times, possibly setting priorities to certain persons of each committee (since there will always be some time schedule overlaps). It would also be great if there were a way of checking whether everybody of the relevant committee has really sent their time schedule back and at the same time listing all the ones who have failed to do so. An automatic invitation letter for the committee meeting to all the persons involved, generated through this program, would be even a further asset.”</a:t>
            </a:r>
          </a:p>
        </p:txBody>
      </p:sp>
      <p:sp>
        <p:nvSpPr>
          <p:cNvPr id="20487" name="Rectangle 6"/>
          <p:cNvSpPr>
            <a:spLocks noChangeArrowheads="1"/>
          </p:cNvSpPr>
          <p:nvPr/>
        </p:nvSpPr>
        <p:spPr bwMode="auto">
          <a:xfrm>
            <a:off x="914400" y="5867400"/>
            <a:ext cx="7772400" cy="369888"/>
          </a:xfrm>
          <a:prstGeom prst="rect">
            <a:avLst/>
          </a:prstGeom>
          <a:solidFill>
            <a:srgbClr val="F5F399"/>
          </a:solidFill>
          <a:ln w="9525">
            <a:noFill/>
            <a:miter lim="800000"/>
            <a:headEnd/>
            <a:tailEnd/>
          </a:ln>
        </p:spPr>
        <p:txBody>
          <a:bodyPr>
            <a:prstTxWarp prst="textNoShape">
              <a:avLst/>
            </a:prstTxWarp>
            <a:spAutoFit/>
          </a:bodyPr>
          <a:lstStyle/>
          <a:p>
            <a:pPr algn="just" eaLnBrk="1" hangingPunct="1">
              <a:buFont typeface="Helvetica CE" pitchFamily="-110" charset="0"/>
              <a:buNone/>
            </a:pPr>
            <a:r>
              <a:rPr lang="en-US" sz="1800" i="1">
                <a:ea typeface="ＭＳ Ｐゴシック" charset="-128"/>
                <a:cs typeface="ＭＳ Ｐゴシック" charset="-128"/>
              </a:rPr>
              <a:t>How can we transform this description into a requirements specification?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22531" name="Footer Placeholder 3"/>
          <p:cNvSpPr>
            <a:spLocks noGrp="1"/>
          </p:cNvSpPr>
          <p:nvPr>
            <p:ph type="ftr" sz="quarter" idx="11"/>
          </p:nvPr>
        </p:nvSpPr>
        <p:spPr>
          <a:noFill/>
        </p:spPr>
        <p:txBody>
          <a:bodyPr/>
          <a:lstStyle/>
          <a:p>
            <a:r>
              <a:rPr lang="de-CH" smtClean="0">
                <a:latin typeface="Helvetica" charset="0"/>
              </a:rPr>
              <a:t>ESE — Requirements Collection</a:t>
            </a:r>
          </a:p>
        </p:txBody>
      </p:sp>
      <p:sp>
        <p:nvSpPr>
          <p:cNvPr id="22532" name="Slide Number Placeholder 4"/>
          <p:cNvSpPr>
            <a:spLocks noGrp="1"/>
          </p:cNvSpPr>
          <p:nvPr>
            <p:ph type="sldNum" sz="quarter" idx="12"/>
          </p:nvPr>
        </p:nvSpPr>
        <p:spPr>
          <a:noFill/>
        </p:spPr>
        <p:txBody>
          <a:bodyPr/>
          <a:lstStyle/>
          <a:p>
            <a:r>
              <a:rPr lang="de-CH" smtClean="0">
                <a:latin typeface="Helvetica" charset="0"/>
              </a:rPr>
              <a:t>ESE 2.</a:t>
            </a:r>
            <a:fld id="{03517DED-A187-064D-B768-260037D259BA}" type="slidenum">
              <a:rPr lang="de-CH" smtClean="0">
                <a:latin typeface="Helvetica" charset="0"/>
              </a:rPr>
              <a:pPr/>
              <a:t>7</a:t>
            </a:fld>
            <a:endParaRPr lang="de-CH" sz="1400" smtClean="0">
              <a:solidFill>
                <a:srgbClr val="7E7E7E"/>
              </a:solidFill>
              <a:latin typeface="Times" charset="0"/>
            </a:endParaRPr>
          </a:p>
        </p:txBody>
      </p:sp>
      <p:sp>
        <p:nvSpPr>
          <p:cNvPr id="22533" name="Rectangle 2"/>
          <p:cNvSpPr>
            <a:spLocks noGrp="1" noChangeArrowheads="1"/>
          </p:cNvSpPr>
          <p:nvPr>
            <p:ph type="title"/>
          </p:nvPr>
        </p:nvSpPr>
        <p:spPr/>
        <p:txBody>
          <a:bodyPr/>
          <a:lstStyle/>
          <a:p>
            <a:pPr eaLnBrk="1" hangingPunct="1"/>
            <a:r>
              <a:rPr lang="en-US"/>
              <a:t>The Requirements Engineering Process</a:t>
            </a:r>
          </a:p>
        </p:txBody>
      </p:sp>
      <p:sp>
        <p:nvSpPr>
          <p:cNvPr id="22534" name="Rectangle 4"/>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8" name="Rounded Rectangle 7"/>
          <p:cNvSpPr/>
          <p:nvPr/>
        </p:nvSpPr>
        <p:spPr bwMode="auto">
          <a:xfrm>
            <a:off x="152400" y="1752600"/>
            <a:ext cx="1524000" cy="9906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Feasibility Study</a:t>
            </a:r>
            <a:endParaRPr kumimoji="0" lang="en-US" sz="1800" b="1" i="0" u="none" strike="noStrike" cap="none" normalizeH="0" baseline="0" dirty="0">
              <a:ln>
                <a:noFill/>
              </a:ln>
              <a:solidFill>
                <a:schemeClr val="tx1"/>
              </a:solidFill>
              <a:effectLst/>
              <a:latin typeface="Helvetica" charset="0"/>
            </a:endParaRPr>
          </a:p>
        </p:txBody>
      </p:sp>
      <p:sp>
        <p:nvSpPr>
          <p:cNvPr id="9" name="Rounded Rectangle 8"/>
          <p:cNvSpPr/>
          <p:nvPr/>
        </p:nvSpPr>
        <p:spPr bwMode="auto">
          <a:xfrm>
            <a:off x="2057400" y="1752600"/>
            <a:ext cx="2057400" cy="9906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elicitation and analysis</a:t>
            </a:r>
            <a:endParaRPr kumimoji="0" lang="en-US" sz="1800" b="1" i="0" u="none" strike="noStrike" cap="none" normalizeH="0" baseline="0" dirty="0">
              <a:ln>
                <a:noFill/>
              </a:ln>
              <a:solidFill>
                <a:schemeClr val="tx1"/>
              </a:solidFill>
              <a:effectLst/>
              <a:latin typeface="Helvetica" charset="0"/>
            </a:endParaRPr>
          </a:p>
        </p:txBody>
      </p:sp>
      <p:sp>
        <p:nvSpPr>
          <p:cNvPr id="10" name="Rounded Rectangle 9"/>
          <p:cNvSpPr/>
          <p:nvPr/>
        </p:nvSpPr>
        <p:spPr bwMode="auto">
          <a:xfrm>
            <a:off x="4343400" y="2743200"/>
            <a:ext cx="2057400" cy="9906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specification</a:t>
            </a:r>
            <a:endParaRPr kumimoji="0" lang="en-US" sz="1800" b="1" i="0" u="none" strike="noStrike" cap="none" normalizeH="0" baseline="0" dirty="0">
              <a:ln>
                <a:noFill/>
              </a:ln>
              <a:solidFill>
                <a:schemeClr val="tx1"/>
              </a:solidFill>
              <a:effectLst/>
              <a:latin typeface="Helvetica" charset="0"/>
            </a:endParaRPr>
          </a:p>
        </p:txBody>
      </p:sp>
      <p:sp>
        <p:nvSpPr>
          <p:cNvPr id="11" name="Rounded Rectangle 10"/>
          <p:cNvSpPr/>
          <p:nvPr/>
        </p:nvSpPr>
        <p:spPr bwMode="auto">
          <a:xfrm>
            <a:off x="6705600" y="3810000"/>
            <a:ext cx="2057400" cy="9906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validation</a:t>
            </a:r>
            <a:endParaRPr kumimoji="0" lang="en-US" sz="1800" b="1" i="0" u="none" strike="noStrike" cap="none" normalizeH="0" baseline="0" dirty="0">
              <a:ln>
                <a:noFill/>
              </a:ln>
              <a:solidFill>
                <a:schemeClr val="tx1"/>
              </a:solidFill>
              <a:effectLst/>
              <a:latin typeface="Helvetica" charset="0"/>
            </a:endParaRPr>
          </a:p>
        </p:txBody>
      </p:sp>
      <p:sp>
        <p:nvSpPr>
          <p:cNvPr id="12" name="Rectangle 11"/>
          <p:cNvSpPr/>
          <p:nvPr/>
        </p:nvSpPr>
        <p:spPr bwMode="auto">
          <a:xfrm>
            <a:off x="152400" y="3505200"/>
            <a:ext cx="1524000" cy="914400"/>
          </a:xfrm>
          <a:prstGeom prst="rect">
            <a:avLst/>
          </a:prstGeom>
          <a:solidFill>
            <a:srgbClr val="CCFFCC"/>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Feasibility report</a:t>
            </a:r>
            <a:endParaRPr kumimoji="0" lang="en-US" sz="1800" b="1" i="0" u="none" strike="noStrike" cap="none" normalizeH="0" baseline="0" dirty="0">
              <a:ln>
                <a:noFill/>
              </a:ln>
              <a:solidFill>
                <a:schemeClr val="tx1"/>
              </a:solidFill>
              <a:effectLst/>
              <a:latin typeface="Helvetica" charset="0"/>
            </a:endParaRPr>
          </a:p>
        </p:txBody>
      </p:sp>
      <p:sp>
        <p:nvSpPr>
          <p:cNvPr id="13" name="Rectangle 12"/>
          <p:cNvSpPr/>
          <p:nvPr/>
        </p:nvSpPr>
        <p:spPr bwMode="auto">
          <a:xfrm>
            <a:off x="2362200" y="3810000"/>
            <a:ext cx="1447800" cy="914400"/>
          </a:xfrm>
          <a:prstGeom prst="rect">
            <a:avLst/>
          </a:prstGeom>
          <a:solidFill>
            <a:srgbClr val="CCFFCC"/>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System models</a:t>
            </a:r>
            <a:endParaRPr kumimoji="0" lang="en-US" sz="1800" b="1" i="0" u="none" strike="noStrike" cap="none" normalizeH="0" baseline="0" dirty="0">
              <a:ln>
                <a:noFill/>
              </a:ln>
              <a:solidFill>
                <a:schemeClr val="tx1"/>
              </a:solidFill>
              <a:effectLst/>
              <a:latin typeface="Helvetica" charset="0"/>
            </a:endParaRPr>
          </a:p>
        </p:txBody>
      </p:sp>
      <p:sp>
        <p:nvSpPr>
          <p:cNvPr id="14" name="Rectangle 13"/>
          <p:cNvSpPr/>
          <p:nvPr/>
        </p:nvSpPr>
        <p:spPr bwMode="auto">
          <a:xfrm>
            <a:off x="4343400" y="4724400"/>
            <a:ext cx="2057400" cy="914400"/>
          </a:xfrm>
          <a:prstGeom prst="rect">
            <a:avLst/>
          </a:prstGeom>
          <a:solidFill>
            <a:srgbClr val="CCFFCC"/>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User and system requirements</a:t>
            </a:r>
            <a:endParaRPr kumimoji="0" lang="en-US" sz="1800" b="1" i="0" u="none" strike="noStrike" cap="none" normalizeH="0" baseline="0" dirty="0">
              <a:ln>
                <a:noFill/>
              </a:ln>
              <a:solidFill>
                <a:schemeClr val="tx1"/>
              </a:solidFill>
              <a:effectLst/>
              <a:latin typeface="Helvetica" charset="0"/>
            </a:endParaRPr>
          </a:p>
        </p:txBody>
      </p:sp>
      <p:sp>
        <p:nvSpPr>
          <p:cNvPr id="15" name="Rectangle 14"/>
          <p:cNvSpPr/>
          <p:nvPr/>
        </p:nvSpPr>
        <p:spPr bwMode="auto">
          <a:xfrm>
            <a:off x="6858000" y="5562600"/>
            <a:ext cx="1752600" cy="914400"/>
          </a:xfrm>
          <a:prstGeom prst="rect">
            <a:avLst/>
          </a:prstGeom>
          <a:solidFill>
            <a:srgbClr val="CCFFCC"/>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800" b="1" dirty="0" smtClean="0">
                <a:solidFill>
                  <a:schemeClr val="tx1"/>
                </a:solidFill>
                <a:latin typeface="Helvetica" charset="0"/>
              </a:rPr>
              <a:t>R</a:t>
            </a:r>
            <a:r>
              <a:rPr kumimoji="0" lang="en-US" sz="1800" b="1" i="0" u="none" strike="noStrike" cap="none" normalizeH="0" baseline="0" dirty="0" smtClean="0">
                <a:ln>
                  <a:noFill/>
                </a:ln>
                <a:solidFill>
                  <a:schemeClr val="tx1"/>
                </a:solidFill>
                <a:effectLst/>
                <a:latin typeface="Helvetica" charset="0"/>
              </a:rPr>
              <a:t>equirements document</a:t>
            </a:r>
            <a:endParaRPr kumimoji="0" lang="en-US" sz="1800" b="1" i="0" u="none" strike="noStrike" cap="none" normalizeH="0" baseline="0" dirty="0">
              <a:ln>
                <a:noFill/>
              </a:ln>
              <a:solidFill>
                <a:schemeClr val="tx1"/>
              </a:solidFill>
              <a:effectLst/>
              <a:latin typeface="Helvetica" charset="0"/>
            </a:endParaRPr>
          </a:p>
        </p:txBody>
      </p:sp>
      <p:cxnSp>
        <p:nvCxnSpPr>
          <p:cNvPr id="17" name="Straight Arrow Connector 16"/>
          <p:cNvCxnSpPr>
            <a:stCxn id="8" idx="2"/>
            <a:endCxn id="12" idx="0"/>
          </p:cNvCxnSpPr>
          <p:nvPr/>
        </p:nvCxnSpPr>
        <p:spPr bwMode="auto">
          <a:xfrm rot="5400000">
            <a:off x="533400" y="3124200"/>
            <a:ext cx="762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18" name="Straight Arrow Connector 17"/>
          <p:cNvCxnSpPr>
            <a:stCxn id="8" idx="3"/>
            <a:endCxn id="9" idx="1"/>
          </p:cNvCxnSpPr>
          <p:nvPr/>
        </p:nvCxnSpPr>
        <p:spPr bwMode="auto">
          <a:xfrm>
            <a:off x="1676400" y="22479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3" name="Shape 22"/>
          <p:cNvCxnSpPr>
            <a:stCxn id="10" idx="0"/>
            <a:endCxn id="9" idx="3"/>
          </p:cNvCxnSpPr>
          <p:nvPr/>
        </p:nvCxnSpPr>
        <p:spPr bwMode="auto">
          <a:xfrm rot="16200000" flipV="1">
            <a:off x="4495800" y="1866900"/>
            <a:ext cx="495300" cy="12573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5" name="Straight Arrow Connector 24"/>
          <p:cNvCxnSpPr>
            <a:stCxn id="9" idx="2"/>
            <a:endCxn id="13" idx="0"/>
          </p:cNvCxnSpPr>
          <p:nvPr/>
        </p:nvCxnSpPr>
        <p:spPr bwMode="auto">
          <a:xfrm rot="5400000">
            <a:off x="2552700" y="3276600"/>
            <a:ext cx="1066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2" name="Shape 41"/>
          <p:cNvCxnSpPr>
            <a:endCxn id="10" idx="1"/>
          </p:cNvCxnSpPr>
          <p:nvPr/>
        </p:nvCxnSpPr>
        <p:spPr bwMode="auto">
          <a:xfrm>
            <a:off x="3429000" y="2743200"/>
            <a:ext cx="914400" cy="495300"/>
          </a:xfrm>
          <a:prstGeom prst="bentConnector3">
            <a:avLst>
              <a:gd name="adj1" fmla="val -504"/>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8" name="Shape 47"/>
          <p:cNvCxnSpPr>
            <a:stCxn id="11" idx="0"/>
            <a:endCxn id="10" idx="3"/>
          </p:cNvCxnSpPr>
          <p:nvPr/>
        </p:nvCxnSpPr>
        <p:spPr bwMode="auto">
          <a:xfrm rot="16200000" flipV="1">
            <a:off x="6781800" y="2857500"/>
            <a:ext cx="571500" cy="13335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1" name="Shape 41"/>
          <p:cNvCxnSpPr>
            <a:endCxn id="11" idx="1"/>
          </p:cNvCxnSpPr>
          <p:nvPr/>
        </p:nvCxnSpPr>
        <p:spPr bwMode="auto">
          <a:xfrm>
            <a:off x="5638800" y="3733800"/>
            <a:ext cx="1066800" cy="571500"/>
          </a:xfrm>
          <a:prstGeom prst="bentConnector3">
            <a:avLst>
              <a:gd name="adj1" fmla="val -1614"/>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5" name="Straight Arrow Connector 54"/>
          <p:cNvCxnSpPr>
            <a:stCxn id="11" idx="2"/>
            <a:endCxn id="15" idx="0"/>
          </p:cNvCxnSpPr>
          <p:nvPr/>
        </p:nvCxnSpPr>
        <p:spPr bwMode="auto">
          <a:xfrm rot="5400000">
            <a:off x="7353300" y="5181600"/>
            <a:ext cx="762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6" name="Straight Arrow Connector 55"/>
          <p:cNvCxnSpPr>
            <a:stCxn id="10" idx="2"/>
            <a:endCxn id="14" idx="0"/>
          </p:cNvCxnSpPr>
          <p:nvPr/>
        </p:nvCxnSpPr>
        <p:spPr bwMode="auto">
          <a:xfrm rot="5400000">
            <a:off x="4876800" y="4229100"/>
            <a:ext cx="9906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1" name="Shape 41"/>
          <p:cNvCxnSpPr>
            <a:stCxn id="13" idx="2"/>
          </p:cNvCxnSpPr>
          <p:nvPr/>
        </p:nvCxnSpPr>
        <p:spPr bwMode="auto">
          <a:xfrm rot="16200000" flipH="1">
            <a:off x="4171950" y="3638550"/>
            <a:ext cx="1600200" cy="37719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4" name="Shape 41"/>
          <p:cNvCxnSpPr>
            <a:stCxn id="14" idx="2"/>
            <a:endCxn id="15" idx="1"/>
          </p:cNvCxnSpPr>
          <p:nvPr/>
        </p:nvCxnSpPr>
        <p:spPr bwMode="auto">
          <a:xfrm rot="16200000" flipH="1">
            <a:off x="5924550" y="5086350"/>
            <a:ext cx="381000" cy="14859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4579"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24580" name="Slide Number Placeholder 5"/>
          <p:cNvSpPr>
            <a:spLocks noGrp="1"/>
          </p:cNvSpPr>
          <p:nvPr>
            <p:ph type="sldNum" sz="quarter" idx="12"/>
          </p:nvPr>
        </p:nvSpPr>
        <p:spPr>
          <a:noFill/>
        </p:spPr>
        <p:txBody>
          <a:bodyPr/>
          <a:lstStyle/>
          <a:p>
            <a:r>
              <a:rPr lang="de-CH" smtClean="0">
                <a:latin typeface="Helvetica" charset="0"/>
              </a:rPr>
              <a:t>ESE 2.</a:t>
            </a:r>
            <a:fld id="{0F6125C0-B287-AD41-B682-49E27AE34815}" type="slidenum">
              <a:rPr lang="de-CH" smtClean="0">
                <a:latin typeface="Helvetica" charset="0"/>
              </a:rPr>
              <a:pPr/>
              <a:t>8</a:t>
            </a:fld>
            <a:endParaRPr lang="de-CH" sz="1400" smtClean="0">
              <a:solidFill>
                <a:srgbClr val="7E7E7E"/>
              </a:solidFill>
              <a:latin typeface="Times" charset="0"/>
            </a:endParaRPr>
          </a:p>
        </p:txBody>
      </p:sp>
      <p:sp>
        <p:nvSpPr>
          <p:cNvPr id="24581" name="Rectangle 2"/>
          <p:cNvSpPr>
            <a:spLocks noGrp="1" noChangeArrowheads="1"/>
          </p:cNvSpPr>
          <p:nvPr>
            <p:ph type="title"/>
          </p:nvPr>
        </p:nvSpPr>
        <p:spPr/>
        <p:txBody>
          <a:bodyPr/>
          <a:lstStyle/>
          <a:p>
            <a:pPr eaLnBrk="1" hangingPunct="1"/>
            <a:r>
              <a:rPr lang="en-US"/>
              <a:t>Requirements Engineering Activities</a:t>
            </a:r>
          </a:p>
        </p:txBody>
      </p:sp>
      <p:graphicFrame>
        <p:nvGraphicFramePr>
          <p:cNvPr id="586781" name="Group 29"/>
          <p:cNvGraphicFramePr>
            <a:graphicFrameLocks noGrp="1"/>
          </p:cNvGraphicFramePr>
          <p:nvPr>
            <p:ph type="tbl" idx="1"/>
          </p:nvPr>
        </p:nvGraphicFramePr>
        <p:xfrm>
          <a:off x="539750" y="1905000"/>
          <a:ext cx="8061325" cy="2971800"/>
        </p:xfrm>
        <a:graphic>
          <a:graphicData uri="http://schemas.openxmlformats.org/drawingml/2006/table">
            <a:tbl>
              <a:tblPr/>
              <a:tblGrid>
                <a:gridCol w="2765425"/>
                <a:gridCol w="5295900"/>
              </a:tblGrid>
              <a:tr h="7429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Feasibility study</a:t>
                      </a:r>
                    </a:p>
                  </a:txBody>
                  <a:tcPr anchor="ctr" horzOverflow="overflow">
                    <a:lnL>
                      <a:noFill/>
                    </a:lnL>
                    <a:lnR w="12700" cap="flat" cmpd="sng" algn="ctr">
                      <a:solidFill>
                        <a:srgbClr val="00027F"/>
                      </a:solidFill>
                      <a:prstDash val="solid"/>
                      <a:round/>
                      <a:headEnd type="none" w="med" len="med"/>
                      <a:tailEnd type="none" w="med" len="med"/>
                    </a:lnR>
                    <a:lnT>
                      <a:noFill/>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Determine if the </a:t>
                      </a:r>
                      <a:r>
                        <a:rPr kumimoji="0" lang="en-US" sz="2000" b="0" i="1" u="none" strike="noStrike" cap="none" normalizeH="0" baseline="0">
                          <a:ln>
                            <a:noFill/>
                          </a:ln>
                          <a:solidFill>
                            <a:srgbClr val="7F0101"/>
                          </a:solidFill>
                          <a:effectLst/>
                          <a:latin typeface="Helvetica" pitchFamily="-105" charset="0"/>
                        </a:rPr>
                        <a:t>user needs</a:t>
                      </a:r>
                      <a:r>
                        <a:rPr kumimoji="0" lang="en-US" sz="2000" b="0" i="0" u="none" strike="noStrike" cap="none" normalizeH="0" baseline="0">
                          <a:ln>
                            <a:noFill/>
                          </a:ln>
                          <a:solidFill>
                            <a:srgbClr val="0A017F"/>
                          </a:solidFill>
                          <a:effectLst/>
                          <a:latin typeface="Helvetica" pitchFamily="-105" charset="0"/>
                        </a:rPr>
                        <a:t> can be </a:t>
                      </a:r>
                      <a:r>
                        <a:rPr kumimoji="0" lang="en-US" sz="2000" b="0" i="1" u="none" strike="noStrike" cap="none" normalizeH="0" baseline="0">
                          <a:ln>
                            <a:noFill/>
                          </a:ln>
                          <a:solidFill>
                            <a:srgbClr val="7F0101"/>
                          </a:solidFill>
                          <a:effectLst/>
                          <a:latin typeface="Helvetica" pitchFamily="-105" charset="0"/>
                        </a:rPr>
                        <a:t>satisfied</a:t>
                      </a:r>
                      <a:r>
                        <a:rPr kumimoji="0" lang="en-US" sz="2000" b="0" i="0" u="none" strike="noStrike" cap="none" normalizeH="0" baseline="0">
                          <a:ln>
                            <a:noFill/>
                          </a:ln>
                          <a:solidFill>
                            <a:srgbClr val="0A017F"/>
                          </a:solidFill>
                          <a:effectLst/>
                          <a:latin typeface="Helvetica" pitchFamily="-105" charset="0"/>
                        </a:rPr>
                        <a:t> with the </a:t>
                      </a:r>
                      <a:r>
                        <a:rPr kumimoji="0" lang="en-US" sz="2000" b="0" i="1" u="none" strike="noStrike" cap="none" normalizeH="0" baseline="0">
                          <a:ln>
                            <a:noFill/>
                          </a:ln>
                          <a:solidFill>
                            <a:srgbClr val="7F0101"/>
                          </a:solidFill>
                          <a:effectLst/>
                          <a:latin typeface="Helvetica" pitchFamily="-105" charset="0"/>
                        </a:rPr>
                        <a:t>available technology</a:t>
                      </a:r>
                      <a:r>
                        <a:rPr kumimoji="0" lang="en-US" sz="2000" b="0" i="0" u="none" strike="noStrike" cap="none" normalizeH="0" baseline="0">
                          <a:ln>
                            <a:noFill/>
                          </a:ln>
                          <a:solidFill>
                            <a:srgbClr val="0A017F"/>
                          </a:solidFill>
                          <a:effectLst/>
                          <a:latin typeface="Helvetica" pitchFamily="-105" charset="0"/>
                        </a:rPr>
                        <a:t> and </a:t>
                      </a:r>
                      <a:r>
                        <a:rPr kumimoji="0" lang="en-US" sz="2000" b="0" i="1" u="none" strike="noStrike" cap="none" normalizeH="0" baseline="0">
                          <a:ln>
                            <a:noFill/>
                          </a:ln>
                          <a:solidFill>
                            <a:srgbClr val="7F0101"/>
                          </a:solidFill>
                          <a:effectLst/>
                          <a:latin typeface="Helvetica" pitchFamily="-105" charset="0"/>
                        </a:rPr>
                        <a:t>budget</a:t>
                      </a:r>
                      <a:r>
                        <a:rPr kumimoji="0" lang="en-US" sz="2000" b="0" i="0" u="none" strike="noStrike" cap="none" normalizeH="0" baseline="0">
                          <a:ln>
                            <a:noFill/>
                          </a:ln>
                          <a:solidFill>
                            <a:srgbClr val="0A017F"/>
                          </a:solidFill>
                          <a:effectLst/>
                          <a:latin typeface="Helvetica" pitchFamily="-105" charset="0"/>
                        </a:rPr>
                        <a:t>.</a:t>
                      </a:r>
                    </a:p>
                  </a:txBody>
                  <a:tcPr horzOverflow="overflow">
                    <a:lnL w="12700" cap="flat" cmpd="sng" algn="ctr">
                      <a:solidFill>
                        <a:srgbClr val="00027F"/>
                      </a:solidFill>
                      <a:prstDash val="solid"/>
                      <a:round/>
                      <a:headEnd type="none" w="med" len="med"/>
                      <a:tailEnd type="none" w="med" len="med"/>
                    </a:lnL>
                    <a:lnR>
                      <a:noFill/>
                    </a:lnR>
                    <a:lnT>
                      <a:noFill/>
                    </a:lnT>
                    <a:lnB w="12700" cap="flat" cmpd="sng" algn="ctr">
                      <a:solidFill>
                        <a:srgbClr val="00027F"/>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Requirements analysis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Find out </a:t>
                      </a:r>
                      <a:r>
                        <a:rPr kumimoji="0" lang="en-US" sz="2000" b="0" i="1" u="none" strike="noStrike" cap="none" normalizeH="0" baseline="0">
                          <a:ln>
                            <a:noFill/>
                          </a:ln>
                          <a:solidFill>
                            <a:srgbClr val="7F0101"/>
                          </a:solidFill>
                          <a:effectLst/>
                          <a:latin typeface="Helvetica" pitchFamily="-105" charset="0"/>
                        </a:rPr>
                        <a:t>what system stakeholders require</a:t>
                      </a:r>
                      <a:r>
                        <a:rPr kumimoji="0" lang="en-US" sz="2000" b="0" i="0" u="none" strike="noStrike" cap="none" normalizeH="0" baseline="0">
                          <a:ln>
                            <a:noFill/>
                          </a:ln>
                          <a:solidFill>
                            <a:srgbClr val="0A017F"/>
                          </a:solidFill>
                          <a:effectLst/>
                          <a:latin typeface="Helvetica" pitchFamily="-105" charset="0"/>
                        </a:rPr>
                        <a:t> from the system.</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Requirements definition</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7F0101"/>
                          </a:solidFill>
                          <a:effectLst/>
                          <a:latin typeface="Helvetica" pitchFamily="-105" charset="0"/>
                        </a:rPr>
                        <a:t>Define the requirements</a:t>
                      </a:r>
                      <a:r>
                        <a:rPr kumimoji="0" lang="en-US" sz="2000" b="0" i="0" u="none" strike="noStrike" cap="none" normalizeH="0" baseline="0">
                          <a:ln>
                            <a:noFill/>
                          </a:ln>
                          <a:solidFill>
                            <a:srgbClr val="0A017F"/>
                          </a:solidFill>
                          <a:effectLst/>
                          <a:latin typeface="Helvetica" pitchFamily="-105" charset="0"/>
                        </a:rPr>
                        <a:t> in a form understandable to the customer.</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Requirements specification</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Define the requirements in </a:t>
                      </a:r>
                      <a:r>
                        <a:rPr kumimoji="0" lang="en-US" sz="2000" b="0" i="1" u="none" strike="noStrike" cap="none" normalizeH="0" baseline="0">
                          <a:ln>
                            <a:noFill/>
                          </a:ln>
                          <a:solidFill>
                            <a:srgbClr val="7F0101"/>
                          </a:solidFill>
                          <a:effectLst/>
                          <a:latin typeface="Helvetica" pitchFamily="-105" charset="0"/>
                        </a:rPr>
                        <a:t>detail</a:t>
                      </a:r>
                      <a:r>
                        <a:rPr kumimoji="0" lang="en-US" sz="2000" b="0" i="0" u="none" strike="noStrike" cap="none" normalizeH="0" baseline="0">
                          <a:ln>
                            <a:noFill/>
                          </a:ln>
                          <a:solidFill>
                            <a:srgbClr val="0A017F"/>
                          </a:solidFill>
                          <a:effectLst/>
                          <a:latin typeface="Helvetica" pitchFamily="-105" charset="0"/>
                        </a:rPr>
                        <a:t>. (Written as a contract between client and contractor.)</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a:noFill/>
                    </a:lnB>
                    <a:lnTlToBr>
                      <a:noFill/>
                    </a:lnTlToBr>
                    <a:lnBlToTr>
                      <a:noFill/>
                    </a:lnBlToTr>
                    <a:noFill/>
                  </a:tcPr>
                </a:tc>
              </a:tr>
            </a:tbl>
          </a:graphicData>
        </a:graphic>
      </p:graphicFrame>
      <p:sp>
        <p:nvSpPr>
          <p:cNvPr id="24595" name="AutoShape 30"/>
          <p:cNvSpPr>
            <a:spLocks noChangeArrowheads="1"/>
          </p:cNvSpPr>
          <p:nvPr/>
        </p:nvSpPr>
        <p:spPr bwMode="auto">
          <a:xfrm>
            <a:off x="2209800" y="5486400"/>
            <a:ext cx="5105400" cy="685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sz="2000" i="1">
                <a:solidFill>
                  <a:srgbClr val="7F0101"/>
                </a:solidFill>
              </a:rPr>
              <a:t>“Requirements are for users; specifications are for analysts and developers.”</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smtClean="0">
                <a:latin typeface="Helvetica" charset="0"/>
              </a:rPr>
              <a:t>ESE — Requirements Collection</a:t>
            </a:r>
          </a:p>
        </p:txBody>
      </p:sp>
      <p:sp>
        <p:nvSpPr>
          <p:cNvPr id="26628" name="Slide Number Placeholder 5"/>
          <p:cNvSpPr>
            <a:spLocks noGrp="1"/>
          </p:cNvSpPr>
          <p:nvPr>
            <p:ph type="sldNum" sz="quarter" idx="12"/>
          </p:nvPr>
        </p:nvSpPr>
        <p:spPr>
          <a:noFill/>
        </p:spPr>
        <p:txBody>
          <a:bodyPr/>
          <a:lstStyle/>
          <a:p>
            <a:r>
              <a:rPr lang="de-CH" smtClean="0">
                <a:latin typeface="Helvetica" charset="0"/>
              </a:rPr>
              <a:t>ESE 2.</a:t>
            </a:r>
            <a:fld id="{E4960E17-56ED-D444-8467-537AD585F338}" type="slidenum">
              <a:rPr lang="de-CH" smtClean="0">
                <a:latin typeface="Helvetica" charset="0"/>
              </a:rPr>
              <a:pPr/>
              <a:t>9</a:t>
            </a:fld>
            <a:endParaRPr lang="de-CH" sz="1400" smtClean="0">
              <a:solidFill>
                <a:srgbClr val="7E7E7E"/>
              </a:solidFill>
              <a:latin typeface="Times" charset="0"/>
            </a:endParaRPr>
          </a:p>
        </p:txBody>
      </p:sp>
      <p:sp>
        <p:nvSpPr>
          <p:cNvPr id="26629" name="Rectangle 2"/>
          <p:cNvSpPr>
            <a:spLocks noGrp="1" noChangeArrowheads="1"/>
          </p:cNvSpPr>
          <p:nvPr>
            <p:ph type="title"/>
          </p:nvPr>
        </p:nvSpPr>
        <p:spPr/>
        <p:txBody>
          <a:bodyPr/>
          <a:lstStyle/>
          <a:p>
            <a:pPr eaLnBrk="1" hangingPunct="1"/>
            <a:r>
              <a:rPr lang="en-US"/>
              <a:t>Requirements Analysis</a:t>
            </a:r>
          </a:p>
        </p:txBody>
      </p:sp>
      <p:sp>
        <p:nvSpPr>
          <p:cNvPr id="26630"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a:t>Sometimes called </a:t>
            </a:r>
            <a:r>
              <a:rPr lang="en-US" i="1">
                <a:solidFill>
                  <a:srgbClr val="7F0101"/>
                </a:solidFill>
              </a:rPr>
              <a:t>requirements elicitation</a:t>
            </a:r>
            <a:r>
              <a:rPr lang="en-US"/>
              <a:t> or </a:t>
            </a:r>
            <a:r>
              <a:rPr lang="en-US" i="1">
                <a:solidFill>
                  <a:srgbClr val="7F0101"/>
                </a:solidFill>
              </a:rPr>
              <a:t>requirements discovery</a:t>
            </a:r>
            <a:endParaRPr lang="en-US"/>
          </a:p>
          <a:p>
            <a:pPr marL="342900" indent="-342900" eaLnBrk="1" hangingPunct="1">
              <a:lnSpc>
                <a:spcPct val="90000"/>
              </a:lnSpc>
              <a:buFont typeface="Helvetica CE" pitchFamily="-110" charset="0"/>
              <a:buNone/>
            </a:pPr>
            <a:r>
              <a:rPr lang="en-US"/>
              <a:t>Technical staff work with customers to determine </a:t>
            </a:r>
          </a:p>
          <a:p>
            <a:pPr marL="342900" indent="-342900" eaLnBrk="1" hangingPunct="1">
              <a:lnSpc>
                <a:spcPct val="90000"/>
              </a:lnSpc>
            </a:pPr>
            <a:r>
              <a:rPr lang="en-US"/>
              <a:t>the application </a:t>
            </a:r>
            <a:r>
              <a:rPr lang="en-US" i="1">
                <a:solidFill>
                  <a:srgbClr val="7F0101"/>
                </a:solidFill>
              </a:rPr>
              <a:t>domain</a:t>
            </a:r>
            <a:r>
              <a:rPr lang="en-US"/>
              <a:t>, </a:t>
            </a:r>
          </a:p>
          <a:p>
            <a:pPr marL="342900" indent="-342900" eaLnBrk="1" hangingPunct="1">
              <a:lnSpc>
                <a:spcPct val="90000"/>
              </a:lnSpc>
            </a:pPr>
            <a:r>
              <a:rPr lang="en-US"/>
              <a:t>the </a:t>
            </a:r>
            <a:r>
              <a:rPr lang="en-US" i="1">
                <a:solidFill>
                  <a:srgbClr val="7F0101"/>
                </a:solidFill>
              </a:rPr>
              <a:t>services</a:t>
            </a:r>
            <a:r>
              <a:rPr lang="en-US"/>
              <a:t> that the system should provide and</a:t>
            </a:r>
          </a:p>
          <a:p>
            <a:pPr marL="342900" indent="-342900" eaLnBrk="1" hangingPunct="1">
              <a:lnSpc>
                <a:spcPct val="90000"/>
              </a:lnSpc>
            </a:pPr>
            <a:r>
              <a:rPr lang="en-US"/>
              <a:t>the system’s operational </a:t>
            </a:r>
            <a:r>
              <a:rPr lang="en-US" i="1">
                <a:solidFill>
                  <a:srgbClr val="7F0101"/>
                </a:solidFill>
              </a:rPr>
              <a:t>constraints</a:t>
            </a:r>
            <a:r>
              <a:rPr lang="en-US"/>
              <a:t>.</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Involves various </a:t>
            </a:r>
            <a:r>
              <a:rPr lang="en-US" i="1">
                <a:solidFill>
                  <a:srgbClr val="7F0101"/>
                </a:solidFill>
              </a:rPr>
              <a:t>stakeholders</a:t>
            </a:r>
            <a:r>
              <a:rPr lang="en-US"/>
              <a:t>:</a:t>
            </a:r>
          </a:p>
          <a:p>
            <a:pPr marL="342900" indent="-342900" eaLnBrk="1" hangingPunct="1">
              <a:lnSpc>
                <a:spcPct val="90000"/>
              </a:lnSpc>
            </a:pPr>
            <a:r>
              <a:rPr lang="en-US"/>
              <a:t>e.g., end-users, managers, engineers involved in maintenance, domain experts, trade unions, etc.</a:t>
            </a: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1496</TotalTime>
  <Words>2987</Words>
  <Application>Microsoft Macintosh PowerPoint</Application>
  <PresentationFormat>On-screen Show (4:3)</PresentationFormat>
  <Paragraphs>478</Paragraphs>
  <Slides>42</Slides>
  <Notes>40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UB_Screen</vt:lpstr>
      <vt:lpstr>Worksheet</vt:lpstr>
      <vt:lpstr>Introduction to Software Engineering</vt:lpstr>
      <vt:lpstr>Roadmap</vt:lpstr>
      <vt:lpstr>Sources</vt:lpstr>
      <vt:lpstr>Roadmap</vt:lpstr>
      <vt:lpstr>Slide 5</vt:lpstr>
      <vt:lpstr>Electronic Time Schedule</vt:lpstr>
      <vt:lpstr>The Requirements Engineering Process</vt:lpstr>
      <vt:lpstr>Requirements Engineering Activities</vt:lpstr>
      <vt:lpstr>Requirements Analysis</vt:lpstr>
      <vt:lpstr>Problems of Requirements Analysis</vt:lpstr>
      <vt:lpstr>Slide 11</vt:lpstr>
      <vt:lpstr>Requirements evolution</vt:lpstr>
      <vt:lpstr>The Requirements Analysis Process</vt:lpstr>
      <vt:lpstr>Roadmap</vt:lpstr>
      <vt:lpstr>Use Cases and Scenarios</vt:lpstr>
      <vt:lpstr>Use Cases and Viewpoints ...</vt:lpstr>
      <vt:lpstr>Unified Modeling Language</vt:lpstr>
      <vt:lpstr>Use Case Diagrams</vt:lpstr>
      <vt:lpstr>Sequence Diagrams</vt:lpstr>
      <vt:lpstr>Writing Requirements Definitions</vt:lpstr>
      <vt:lpstr>Roadmap</vt:lpstr>
      <vt:lpstr>Functional and Non-functional Requirements</vt:lpstr>
      <vt:lpstr>Non-functional Requirements</vt:lpstr>
      <vt:lpstr>Types of Non-functional Requirements</vt:lpstr>
      <vt:lpstr>Examples of Non-functional Requirements</vt:lpstr>
      <vt:lpstr>Requirements Verifiability</vt:lpstr>
      <vt:lpstr>Precise Requirements Measures (I)</vt:lpstr>
      <vt:lpstr>Precise Requirements Measures (II)</vt:lpstr>
      <vt:lpstr>Roadmap</vt:lpstr>
      <vt:lpstr>Prototyping Objectives</vt:lpstr>
      <vt:lpstr>Evolutionary Prototyping</vt:lpstr>
      <vt:lpstr>Throw-away Prototyping</vt:lpstr>
      <vt:lpstr>Roadmap</vt:lpstr>
      <vt:lpstr>Requirements Checking</vt:lpstr>
      <vt:lpstr>Requirements Reviews</vt:lpstr>
      <vt:lpstr>Review checks</vt:lpstr>
      <vt:lpstr>Sample Requirements Review Checklist</vt:lpstr>
      <vt:lpstr>Sample Requirements Review Checklist</vt:lpstr>
      <vt:lpstr>Traceability</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168</cp:revision>
  <cp:lastPrinted>2005-04-07T14:31:46Z</cp:lastPrinted>
  <dcterms:created xsi:type="dcterms:W3CDTF">2010-08-27T13:14:06Z</dcterms:created>
  <dcterms:modified xsi:type="dcterms:W3CDTF">2010-08-27T13:14:15Z</dcterms:modified>
</cp:coreProperties>
</file>