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slides/slide45.xml" ContentType="application/vnd.openxmlformats-officedocument.presentationml.slide+xml"/>
  <Override PartName="/ppt/tableStyles.xml" ContentType="application/vnd.openxmlformats-officedocument.presentationml.tableStyles+xml"/>
  <Override PartName="/ppt/notesSlides/notesSlide31.xml" ContentType="application/vnd.openxmlformats-officedocument.presentationml.notesSlide+xml"/>
  <Override PartName="/ppt/notesSlides/notesSlide1.xml" ContentType="application/vnd.openxmlformats-officedocument.presentationml.notesSlide+xml"/>
  <Override PartName="/ppt/slides/slide28.xml" ContentType="application/vnd.openxmlformats-officedocument.presentationml.slide+xml"/>
  <Override PartName="/ppt/notesSlides/notesSlide47.xml" ContentType="application/vnd.openxmlformats-officedocument.presentationml.notesSlide+xml"/>
  <Override PartName="/ppt/notesSlides/notesSlide40.xml" ContentType="application/vnd.openxmlformats-officedocument.presentationml.notesSlide+xml"/>
  <Override PartName="/ppt/slides/slide21.xml" ContentType="application/vnd.openxmlformats-officedocument.presentationml.slide+xml"/>
  <Override PartName="/ppt/slides/slide37.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39.xml" ContentType="application/vnd.openxmlformats-officedocument.presentationml.notes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slides/slide44.xml" ContentType="application/vnd.openxmlformats-officedocument.presentationml.slide+xml"/>
  <Override PartName="/ppt/notesSlides/notesSlide30.xml" ContentType="application/vnd.openxmlformats-officedocument.presentationml.notesSlide+xml"/>
  <Override PartName="/ppt/handoutMasters/handoutMaster1.xml" ContentType="application/vnd.openxmlformats-officedocument.presentationml.handoutMaster+xml"/>
  <Override PartName="/ppt/notesSlides/notesSlide46.xml" ContentType="application/vnd.openxmlformats-officedocument.presentationml.notesSlide+xml"/>
  <Override PartName="/ppt/slides/slide27.xml" ContentType="application/vnd.openxmlformats-officedocument.presentationml.slide+xml"/>
  <Override PartName="/ppt/notesSlides/notesSlide29.xml" ContentType="application/vnd.openxmlformats-officedocument.presentationml.notesSlide+xml"/>
  <Override PartName="/ppt/slides/slide20.xml" ContentType="application/vnd.openxmlformats-officedocument.presentationml.slide+xml"/>
  <Override PartName="/ppt/slides/slide36.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notesSlides/notesSlide38.xml" ContentType="application/vnd.openxmlformats-officedocument.presentationml.notes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43.xml" ContentType="application/vnd.openxmlformats-officedocument.presentationml.slide+xml"/>
  <Override PartName="/ppt/notesSlides/notesSlide45.xml" ContentType="application/vnd.openxmlformats-officedocument.presentationml.notesSlide+xml"/>
  <Override PartName="/ppt/slides/slide26.xml" ContentType="application/vnd.openxmlformats-officedocument.presentationml.slide+xml"/>
  <Override PartName="/ppt/notesSlides/notesSlide28.xml" ContentType="application/vnd.openxmlformats-officedocument.presentationml.notesSlide+xml"/>
  <Override PartName="/ppt/slides/slide35.xml" ContentType="application/vnd.openxmlformats-officedocument.presentationml.slide+xml"/>
  <Override PartName="/ppt/notesSlides/notesSlide21.xml" ContentType="application/vnd.openxmlformats-officedocument.presentationml.notesSlide+xml"/>
  <Override PartName="/ppt/slides/slide3.xml" ContentType="application/vnd.openxmlformats-officedocument.presentationml.slide+xml"/>
  <Override PartName="/ppt/notesSlides/notesSlide37.xml" ContentType="application/vnd.openxmlformats-officedocument.presentationml.notes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35.xml" ContentType="application/vnd.openxmlformats-officedocument.presentationml.notesSlide+xml"/>
  <Override PartName="/ppt/notesSlides/notesSlide5.xml" ContentType="application/vnd.openxmlformats-officedocument.presentationml.notesSlide+xml"/>
  <Override PartName="/ppt/slides/slide42.xml" ContentType="application/vnd.openxmlformats-officedocument.presentationml.slide+xml"/>
  <Override PartName="/ppt/notesSlides/notesSlide44.xml" ContentType="application/vnd.openxmlformats-officedocument.presentationml.notesSlide+xml"/>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s/slide34.xml" ContentType="application/vnd.openxmlformats-officedocument.presentationml.slide+xml"/>
  <Override PartName="/ppt/notesSlides/notesSlide20.xml" ContentType="application/vnd.openxmlformats-officedocument.presentationml.notesSlide+xml"/>
  <Override PartName="/ppt/slides/slide2.xml" ContentType="application/vnd.openxmlformats-officedocument.presentationml.slide+xml"/>
  <Override PartName="/ppt/notesSlides/notesSlide36.xml" ContentType="application/vnd.openxmlformats-officedocument.presentationml.notes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34.xml" ContentType="application/vnd.openxmlformats-officedocument.presentationml.notesSlide+xml"/>
  <Override PartName="/ppt/notesSlides/notesSlide4.xml" ContentType="application/vnd.openxmlformats-officedocument.presentationml.notesSlide+xml"/>
  <Override PartName="/ppt/slides/slide41.xml" ContentType="application/vnd.openxmlformats-officedocument.presentationml.slide+xml"/>
  <Override PartName="/ppt/theme/theme3.xml" ContentType="application/vnd.openxmlformats-officedocument.theme+xml"/>
  <Override PartName="/ppt/notesSlides/notesSlide43.xml" ContentType="application/vnd.openxmlformats-officedocument.presentationml.notesSlide+xml"/>
  <Override PartName="/ppt/slides/slide24.xml" ContentType="application/vnd.openxmlformats-officedocument.presentationml.slide+xml"/>
  <Override PartName="/ppt/notesSlides/notesSlide10.xml" ContentType="application/vnd.openxmlformats-officedocument.presentationml.notesSlide+xml"/>
  <Override PartName="/ppt/notesSlides/notesSlide26.xml" ContentType="application/vnd.openxmlformats-officedocument.presentationml.notesSlide+xml"/>
  <Override PartName="/ppt/slides/slide8.xml" ContentType="application/vnd.openxmlformats-officedocument.presentationml.slide+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slides/slide47.xml" ContentType="application/vnd.openxmlformats-officedocument.presentationml.slide+xml"/>
  <Override PartName="/ppt/notesSlides/notesSlide33.xml" ContentType="application/vnd.openxmlformats-officedocument.presentationml.notesSlide+xml"/>
  <Override PartName="/ppt/notesSlides/notesSlide3.xml" ContentType="application/vnd.openxmlformats-officedocument.presentationml.notesSlide+xml"/>
  <Override PartName="/ppt/slides/slide40.xml" ContentType="application/vnd.openxmlformats-officedocument.presentationml.slide+xml"/>
  <Override PartName="/ppt/theme/theme2.xml" ContentType="application/vnd.openxmlformats-officedocument.theme+xml"/>
  <Override PartName="/ppt/notesSlides/notesSlide42.xml" ContentType="application/vnd.openxmlformats-officedocument.presentationml.notesSlide+xml"/>
  <Override PartName="/ppt/slides/slide23.xml" ContentType="application/vnd.openxmlformats-officedocument.presentationml.slide+xml"/>
  <Override PartName="/ppt/slides/slide39.xml" ContentType="application/vnd.openxmlformats-officedocument.presentationml.slide+xml"/>
  <Override PartName="/ppt/notesSlides/notesSlide25.xml" ContentType="application/vnd.openxmlformats-officedocument.presentationml.notesSlide+xml"/>
  <Override PartName="/ppt/slides/slide7.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slides/slide46.xml" ContentType="application/vnd.openxmlformats-officedocument.presentationml.slide+xml"/>
  <Override PartName="/ppt/notesSlides/notesSlide32.xml" ContentType="application/vnd.openxmlformats-officedocument.presentationml.notes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notesSlides/notesSlide41.xml" ContentType="application/vnd.openxmlformats-officedocument.presentationml.notesSlid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Default Extension="bin" ContentType="application/vnd.openxmlformats-officedocument.presentationml.printerSettings"/>
  <Override PartName="/ppt/slideLayouts/slideLayout6.xml" ContentType="application/vnd.openxmlformats-officedocument.presentationml.slideLayout+xml"/>
  <Override PartName="/ppt/slides/slide31.xml" ContentType="application/vnd.openxmlformats-officedocument.presentationml.slide+xml"/>
  <Override PartName="/ppt/notesSlides/notesSlide2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trictFirstAndLastChars="0" saveSubsetFonts="1" autoCompressPictures="0">
  <p:sldMasterIdLst>
    <p:sldMasterId id="2147483650" r:id="rId1"/>
  </p:sldMasterIdLst>
  <p:notesMasterIdLst>
    <p:notesMasterId r:id="rId49"/>
  </p:notesMasterIdLst>
  <p:handoutMasterIdLst>
    <p:handoutMasterId r:id="rId50"/>
  </p:handout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4" r:id="rId35"/>
    <p:sldId id="298" r:id="rId36"/>
    <p:sldId id="297" r:id="rId37"/>
    <p:sldId id="299" r:id="rId38"/>
    <p:sldId id="300" r:id="rId39"/>
    <p:sldId id="301" r:id="rId40"/>
    <p:sldId id="310" r:id="rId41"/>
    <p:sldId id="305" r:id="rId42"/>
    <p:sldId id="306" r:id="rId43"/>
    <p:sldId id="309" r:id="rId44"/>
    <p:sldId id="307" r:id="rId45"/>
    <p:sldId id="291" r:id="rId46"/>
    <p:sldId id="292" r:id="rId47"/>
    <p:sldId id="311" r:id="rId4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Helvetica" charset="0"/>
        <a:ea typeface="+mn-ea"/>
        <a:cs typeface="+mn-cs"/>
      </a:defRPr>
    </a:lvl1pPr>
    <a:lvl2pPr marL="457200" algn="l" rtl="0" eaLnBrk="0" fontAlgn="base" hangingPunct="0">
      <a:spcBef>
        <a:spcPct val="0"/>
      </a:spcBef>
      <a:spcAft>
        <a:spcPct val="0"/>
      </a:spcAft>
      <a:defRPr sz="2400" kern="1200">
        <a:solidFill>
          <a:schemeClr val="tx1"/>
        </a:solidFill>
        <a:latin typeface="Helvetica" charset="0"/>
        <a:ea typeface="+mn-ea"/>
        <a:cs typeface="+mn-cs"/>
      </a:defRPr>
    </a:lvl2pPr>
    <a:lvl3pPr marL="914400" algn="l" rtl="0" eaLnBrk="0" fontAlgn="base" hangingPunct="0">
      <a:spcBef>
        <a:spcPct val="0"/>
      </a:spcBef>
      <a:spcAft>
        <a:spcPct val="0"/>
      </a:spcAft>
      <a:defRPr sz="2400" kern="1200">
        <a:solidFill>
          <a:schemeClr val="tx1"/>
        </a:solidFill>
        <a:latin typeface="Helvetica" charset="0"/>
        <a:ea typeface="+mn-ea"/>
        <a:cs typeface="+mn-cs"/>
      </a:defRPr>
    </a:lvl3pPr>
    <a:lvl4pPr marL="1371600" algn="l" rtl="0" eaLnBrk="0" fontAlgn="base" hangingPunct="0">
      <a:spcBef>
        <a:spcPct val="0"/>
      </a:spcBef>
      <a:spcAft>
        <a:spcPct val="0"/>
      </a:spcAft>
      <a:defRPr sz="2400" kern="1200">
        <a:solidFill>
          <a:schemeClr val="tx1"/>
        </a:solidFill>
        <a:latin typeface="Helvetica" charset="0"/>
        <a:ea typeface="+mn-ea"/>
        <a:cs typeface="+mn-cs"/>
      </a:defRPr>
    </a:lvl4pPr>
    <a:lvl5pPr marL="1828800" algn="l" rtl="0" eaLnBrk="0" fontAlgn="base" hangingPunct="0">
      <a:spcBef>
        <a:spcPct val="0"/>
      </a:spcBef>
      <a:spcAft>
        <a:spcPct val="0"/>
      </a:spcAft>
      <a:defRPr sz="2400" kern="1200">
        <a:solidFill>
          <a:schemeClr val="tx1"/>
        </a:solidFill>
        <a:latin typeface="Helvetica" charset="0"/>
        <a:ea typeface="+mn-ea"/>
        <a:cs typeface="+mn-cs"/>
      </a:defRPr>
    </a:lvl5pPr>
    <a:lvl6pPr marL="2286000" algn="l" defTabSz="457200" rtl="0" eaLnBrk="1" latinLnBrk="0" hangingPunct="1">
      <a:defRPr sz="2400" kern="1200">
        <a:solidFill>
          <a:schemeClr val="tx1"/>
        </a:solidFill>
        <a:latin typeface="Helvetica" charset="0"/>
        <a:ea typeface="+mn-ea"/>
        <a:cs typeface="+mn-cs"/>
      </a:defRPr>
    </a:lvl6pPr>
    <a:lvl7pPr marL="2743200" algn="l" defTabSz="457200" rtl="0" eaLnBrk="1" latinLnBrk="0" hangingPunct="1">
      <a:defRPr sz="2400" kern="1200">
        <a:solidFill>
          <a:schemeClr val="tx1"/>
        </a:solidFill>
        <a:latin typeface="Helvetica" charset="0"/>
        <a:ea typeface="+mn-ea"/>
        <a:cs typeface="+mn-cs"/>
      </a:defRPr>
    </a:lvl7pPr>
    <a:lvl8pPr marL="3200400" algn="l" defTabSz="457200" rtl="0" eaLnBrk="1" latinLnBrk="0" hangingPunct="1">
      <a:defRPr sz="2400" kern="1200">
        <a:solidFill>
          <a:schemeClr val="tx1"/>
        </a:solidFill>
        <a:latin typeface="Helvetica" charset="0"/>
        <a:ea typeface="+mn-ea"/>
        <a:cs typeface="+mn-cs"/>
      </a:defRPr>
    </a:lvl8pPr>
    <a:lvl9pPr marL="3657600" algn="l" defTabSz="457200" rtl="0" eaLnBrk="1" latinLnBrk="0" hangingPunct="1">
      <a:defRPr sz="2400" kern="1200">
        <a:solidFill>
          <a:schemeClr val="tx1"/>
        </a:solidFill>
        <a:latin typeface="Helvetic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C1DEFA"/>
    <a:srgbClr val="A7A7A7"/>
    <a:srgbClr val="D3D3D3"/>
    <a:srgbClr val="7F0101"/>
    <a:srgbClr val="60BDC4"/>
    <a:srgbClr val="B4CFDC"/>
    <a:srgbClr val="C9D4DC"/>
    <a:srgbClr val="FEFFC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15620"/>
    <p:restoredTop sz="94660"/>
  </p:normalViewPr>
  <p:slideViewPr>
    <p:cSldViewPr>
      <p:cViewPr varScale="1">
        <p:scale>
          <a:sx n="143" d="100"/>
          <a:sy n="143" d="100"/>
        </p:scale>
        <p:origin x="-135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22592"/>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handoutMaster" Target="handoutMasters/handoutMaster1.xml"/><Relationship Id="rId51" Type="http://schemas.openxmlformats.org/officeDocument/2006/relationships/printerSettings" Target="printerSettings/printerSettings1.bin"/><Relationship Id="rId52" Type="http://schemas.openxmlformats.org/officeDocument/2006/relationships/presProps" Target="presProps.xml"/><Relationship Id="rId53" Type="http://schemas.openxmlformats.org/officeDocument/2006/relationships/viewProps" Target="viewProps.xml"/><Relationship Id="rId54" Type="http://schemas.openxmlformats.org/officeDocument/2006/relationships/theme" Target="theme/theme1.xml"/><Relationship Id="rId55"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05" charset="0"/>
              </a:defRPr>
            </a:lvl1pPr>
          </a:lstStyle>
          <a:p>
            <a:pPr>
              <a:defRPr/>
            </a:pPr>
            <a:endParaRPr lang="en-US"/>
          </a:p>
        </p:txBody>
      </p:sp>
      <p:sp>
        <p:nvSpPr>
          <p:cNvPr id="30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05" charset="0"/>
              </a:defRPr>
            </a:lvl1pPr>
          </a:lstStyle>
          <a:p>
            <a:pPr>
              <a:defRPr/>
            </a:pPr>
            <a:endParaRPr lang="en-US"/>
          </a:p>
        </p:txBody>
      </p:sp>
      <p:sp>
        <p:nvSpPr>
          <p:cNvPr id="30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05" charset="0"/>
              </a:defRPr>
            </a:lvl1pPr>
          </a:lstStyle>
          <a:p>
            <a:pPr>
              <a:defRPr/>
            </a:pPr>
            <a:endParaRPr lang="en-US"/>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itchFamily="-105" charset="0"/>
              </a:defRPr>
            </a:lvl1pPr>
          </a:lstStyle>
          <a:p>
            <a:pPr>
              <a:defRPr/>
            </a:pPr>
            <a:fld id="{0B0B6D02-8D81-5545-B00D-252AFA30D1CC}"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05" charset="0"/>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05" charset="0"/>
              </a:defRPr>
            </a:lvl1pPr>
          </a:lstStyle>
          <a:p>
            <a:pPr>
              <a:defRPr/>
            </a:pPr>
            <a:endParaRPr lang="en-US"/>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05" charset="0"/>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itchFamily="-105" charset="0"/>
              </a:defRPr>
            </a:lvl1pPr>
          </a:lstStyle>
          <a:p>
            <a:pPr>
              <a:defRPr/>
            </a:pPr>
            <a:fld id="{00B1A5F7-9FBC-E74B-8496-9D72D52BE0CC}"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Rectangle 2"/>
          <p:cNvSpPr>
            <a:spLocks noGrp="1" noRot="1" noChangeAspect="1" noChangeArrowheads="1"/>
          </p:cNvSpPr>
          <p:nvPr>
            <p:ph type="sldImg"/>
          </p:nvPr>
        </p:nvSpPr>
        <p:spPr>
          <a:solidFill>
            <a:srgbClr val="FFFFFF"/>
          </a:solidFill>
          <a:ln/>
        </p:spPr>
      </p:sp>
      <p:sp>
        <p:nvSpPr>
          <p:cNvPr id="11267"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Grp="1" noRot="1" noChangeAspect="1" noChangeArrowheads="1"/>
          </p:cNvSpPr>
          <p:nvPr>
            <p:ph type="sldImg"/>
          </p:nvPr>
        </p:nvSpPr>
        <p:spPr>
          <a:solidFill>
            <a:srgbClr val="FFFFFF"/>
          </a:solidFill>
          <a:ln/>
        </p:spPr>
      </p:sp>
      <p:sp>
        <p:nvSpPr>
          <p:cNvPr id="29699"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2"/>
          <p:cNvSpPr>
            <a:spLocks noGrp="1" noRot="1" noChangeAspect="1" noChangeArrowheads="1"/>
          </p:cNvSpPr>
          <p:nvPr>
            <p:ph type="sldImg"/>
          </p:nvPr>
        </p:nvSpPr>
        <p:spPr>
          <a:solidFill>
            <a:srgbClr val="FFFFFF"/>
          </a:solidFill>
          <a:ln/>
        </p:spPr>
      </p:sp>
      <p:sp>
        <p:nvSpPr>
          <p:cNvPr id="31747"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Rot="1" noChangeAspect="1" noChangeArrowheads="1"/>
          </p:cNvSpPr>
          <p:nvPr>
            <p:ph type="sldImg"/>
          </p:nvPr>
        </p:nvSpPr>
        <p:spPr>
          <a:solidFill>
            <a:srgbClr val="FFFFFF"/>
          </a:solidFill>
          <a:ln/>
        </p:spPr>
      </p:sp>
      <p:sp>
        <p:nvSpPr>
          <p:cNvPr id="33795"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2"/>
          <p:cNvSpPr>
            <a:spLocks noGrp="1" noRot="1" noChangeAspect="1" noChangeArrowheads="1"/>
          </p:cNvSpPr>
          <p:nvPr>
            <p:ph type="sldImg"/>
          </p:nvPr>
        </p:nvSpPr>
        <p:spPr>
          <a:solidFill>
            <a:srgbClr val="FFFFFF"/>
          </a:solidFill>
          <a:ln/>
        </p:spPr>
      </p:sp>
      <p:sp>
        <p:nvSpPr>
          <p:cNvPr id="35843"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Rot="1" noChangeAspect="1" noChangeArrowheads="1"/>
          </p:cNvSpPr>
          <p:nvPr>
            <p:ph type="sldImg"/>
          </p:nvPr>
        </p:nvSpPr>
        <p:spPr>
          <a:solidFill>
            <a:srgbClr val="FFFFFF"/>
          </a:solidFill>
          <a:ln/>
        </p:spPr>
      </p:sp>
      <p:sp>
        <p:nvSpPr>
          <p:cNvPr id="37891"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Rot="1" noChangeAspect="1" noChangeArrowheads="1"/>
          </p:cNvSpPr>
          <p:nvPr>
            <p:ph type="sldImg"/>
          </p:nvPr>
        </p:nvSpPr>
        <p:spPr>
          <a:solidFill>
            <a:srgbClr val="FFFFFF"/>
          </a:solidFill>
          <a:ln/>
        </p:spPr>
      </p:sp>
      <p:sp>
        <p:nvSpPr>
          <p:cNvPr id="39939" name="Rectangle 3"/>
          <p:cNvSpPr>
            <a:spLocks noGrp="1" noChangeArrowheads="1"/>
          </p:cNvSpPr>
          <p:nvPr>
            <p:ph type="body" idx="1"/>
          </p:nvPr>
        </p:nvSpPr>
        <p:spPr>
          <a:solidFill>
            <a:srgbClr val="FFFFFF"/>
          </a:solidFill>
          <a:ln>
            <a:solidFill>
              <a:srgbClr val="000000"/>
            </a:solidFill>
          </a:ln>
        </p:spPr>
        <p:txBody>
          <a:bodyPr/>
          <a:lstStyle/>
          <a:p>
            <a:r>
              <a:rPr lang="en-US" smtClean="0"/>
              <a:t>In Release planning, both customers and developers participate to fix the scope of the release.</a:t>
            </a:r>
          </a:p>
          <a:p>
            <a:r>
              <a:rPr lang="en-US" smtClean="0"/>
              <a:t>In Iteration planning, the customer is not involved. The developers decide how to plan the iteration so that they can meet the release goals.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2"/>
          <p:cNvSpPr>
            <a:spLocks noGrp="1" noRot="1" noChangeAspect="1" noChangeArrowheads="1"/>
          </p:cNvSpPr>
          <p:nvPr>
            <p:ph type="sldImg"/>
          </p:nvPr>
        </p:nvSpPr>
        <p:spPr>
          <a:solidFill>
            <a:srgbClr val="FFFFFF"/>
          </a:solidFill>
          <a:ln/>
        </p:spPr>
      </p:sp>
      <p:sp>
        <p:nvSpPr>
          <p:cNvPr id="41987"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2"/>
          <p:cNvSpPr>
            <a:spLocks noGrp="1" noRot="1" noChangeAspect="1" noChangeArrowheads="1"/>
          </p:cNvSpPr>
          <p:nvPr>
            <p:ph type="sldImg"/>
          </p:nvPr>
        </p:nvSpPr>
        <p:spPr>
          <a:solidFill>
            <a:srgbClr val="FFFFFF"/>
          </a:solidFill>
          <a:ln/>
        </p:spPr>
      </p:sp>
      <p:sp>
        <p:nvSpPr>
          <p:cNvPr id="44035"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2"/>
          <p:cNvSpPr>
            <a:spLocks noGrp="1" noRot="1" noChangeAspect="1" noChangeArrowheads="1"/>
          </p:cNvSpPr>
          <p:nvPr>
            <p:ph type="sldImg"/>
          </p:nvPr>
        </p:nvSpPr>
        <p:spPr>
          <a:solidFill>
            <a:srgbClr val="FFFFFF"/>
          </a:solidFill>
          <a:ln/>
        </p:spPr>
      </p:sp>
      <p:sp>
        <p:nvSpPr>
          <p:cNvPr id="46083"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2"/>
          <p:cNvSpPr>
            <a:spLocks noGrp="1" noRot="1" noChangeAspect="1" noChangeArrowheads="1"/>
          </p:cNvSpPr>
          <p:nvPr>
            <p:ph type="sldImg"/>
          </p:nvPr>
        </p:nvSpPr>
        <p:spPr>
          <a:solidFill>
            <a:srgbClr val="FFFFFF"/>
          </a:solidFill>
          <a:ln/>
        </p:spPr>
      </p:sp>
      <p:sp>
        <p:nvSpPr>
          <p:cNvPr id="48131"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1026"/>
          <p:cNvSpPr>
            <a:spLocks noGrp="1" noRot="1" noChangeAspect="1" noChangeArrowheads="1"/>
          </p:cNvSpPr>
          <p:nvPr>
            <p:ph type="sldImg"/>
          </p:nvPr>
        </p:nvSpPr>
        <p:spPr>
          <a:solidFill>
            <a:srgbClr val="FFFFFF"/>
          </a:solidFill>
          <a:ln/>
        </p:spPr>
      </p:sp>
      <p:sp>
        <p:nvSpPr>
          <p:cNvPr id="13315" name="Rectangle 1027"/>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2"/>
          <p:cNvSpPr>
            <a:spLocks noGrp="1" noRot="1" noChangeAspect="1" noChangeArrowheads="1"/>
          </p:cNvSpPr>
          <p:nvPr>
            <p:ph type="sldImg"/>
          </p:nvPr>
        </p:nvSpPr>
        <p:spPr>
          <a:solidFill>
            <a:srgbClr val="FFFFFF"/>
          </a:solidFill>
          <a:ln/>
        </p:spPr>
      </p:sp>
      <p:sp>
        <p:nvSpPr>
          <p:cNvPr id="50179"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Rot="1" noChangeAspect="1" noChangeArrowheads="1"/>
          </p:cNvSpPr>
          <p:nvPr>
            <p:ph type="sldImg"/>
          </p:nvPr>
        </p:nvSpPr>
        <p:spPr>
          <a:solidFill>
            <a:srgbClr val="FFFFFF"/>
          </a:solidFill>
          <a:ln/>
        </p:spPr>
      </p:sp>
      <p:sp>
        <p:nvSpPr>
          <p:cNvPr id="52227"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Rot="1" noChangeAspect="1" noChangeArrowheads="1"/>
          </p:cNvSpPr>
          <p:nvPr>
            <p:ph type="sldImg"/>
          </p:nvPr>
        </p:nvSpPr>
        <p:spPr>
          <a:solidFill>
            <a:srgbClr val="FFFFFF"/>
          </a:solidFill>
          <a:ln/>
        </p:spPr>
      </p:sp>
      <p:sp>
        <p:nvSpPr>
          <p:cNvPr id="54275"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2"/>
          <p:cNvSpPr>
            <a:spLocks noGrp="1" noRot="1" noChangeAspect="1" noChangeArrowheads="1"/>
          </p:cNvSpPr>
          <p:nvPr>
            <p:ph type="sldImg"/>
          </p:nvPr>
        </p:nvSpPr>
        <p:spPr>
          <a:solidFill>
            <a:srgbClr val="FFFFFF"/>
          </a:solidFill>
          <a:ln/>
        </p:spPr>
      </p:sp>
      <p:sp>
        <p:nvSpPr>
          <p:cNvPr id="56323"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Rectangle 2"/>
          <p:cNvSpPr>
            <a:spLocks noGrp="1" noRot="1" noChangeAspect="1" noChangeArrowheads="1"/>
          </p:cNvSpPr>
          <p:nvPr>
            <p:ph type="sldImg"/>
          </p:nvPr>
        </p:nvSpPr>
        <p:spPr>
          <a:solidFill>
            <a:srgbClr val="FFFFFF"/>
          </a:solidFill>
          <a:ln/>
        </p:spPr>
      </p:sp>
      <p:sp>
        <p:nvSpPr>
          <p:cNvPr id="58371"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1026"/>
          <p:cNvSpPr>
            <a:spLocks noGrp="1" noRot="1" noChangeAspect="1" noChangeArrowheads="1"/>
          </p:cNvSpPr>
          <p:nvPr>
            <p:ph type="sldImg"/>
          </p:nvPr>
        </p:nvSpPr>
        <p:spPr>
          <a:solidFill>
            <a:srgbClr val="FFFFFF"/>
          </a:solidFill>
          <a:ln/>
        </p:spPr>
      </p:sp>
      <p:sp>
        <p:nvSpPr>
          <p:cNvPr id="60419" name="Rectangle 1027"/>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2"/>
          <p:cNvSpPr>
            <a:spLocks noGrp="1" noRot="1" noChangeAspect="1" noChangeArrowheads="1"/>
          </p:cNvSpPr>
          <p:nvPr>
            <p:ph type="sldImg"/>
          </p:nvPr>
        </p:nvSpPr>
        <p:spPr>
          <a:solidFill>
            <a:srgbClr val="FFFFFF"/>
          </a:solidFill>
          <a:ln/>
        </p:spPr>
      </p:sp>
      <p:sp>
        <p:nvSpPr>
          <p:cNvPr id="62467"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Rectangle 2"/>
          <p:cNvSpPr>
            <a:spLocks noGrp="1" noRot="1" noChangeAspect="1" noChangeArrowheads="1"/>
          </p:cNvSpPr>
          <p:nvPr>
            <p:ph type="sldImg"/>
          </p:nvPr>
        </p:nvSpPr>
        <p:spPr>
          <a:solidFill>
            <a:srgbClr val="FFFFFF"/>
          </a:solidFill>
          <a:ln/>
        </p:spPr>
      </p:sp>
      <p:sp>
        <p:nvSpPr>
          <p:cNvPr id="64515"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Rectangle 1026"/>
          <p:cNvSpPr>
            <a:spLocks noGrp="1" noRot="1" noChangeAspect="1" noChangeArrowheads="1"/>
          </p:cNvSpPr>
          <p:nvPr>
            <p:ph type="sldImg"/>
          </p:nvPr>
        </p:nvSpPr>
        <p:spPr>
          <a:solidFill>
            <a:srgbClr val="FFFFFF"/>
          </a:solidFill>
          <a:ln/>
        </p:spPr>
      </p:sp>
      <p:sp>
        <p:nvSpPr>
          <p:cNvPr id="66563" name="Rectangle 1027"/>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Rectangle 2"/>
          <p:cNvSpPr>
            <a:spLocks noGrp="1" noRot="1" noChangeAspect="1" noChangeArrowheads="1"/>
          </p:cNvSpPr>
          <p:nvPr>
            <p:ph type="sldImg"/>
          </p:nvPr>
        </p:nvSpPr>
        <p:spPr>
          <a:solidFill>
            <a:srgbClr val="FFFFFF"/>
          </a:solidFill>
          <a:ln/>
        </p:spPr>
      </p:sp>
      <p:sp>
        <p:nvSpPr>
          <p:cNvPr id="68611"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1026"/>
          <p:cNvSpPr>
            <a:spLocks noGrp="1" noRot="1" noChangeAspect="1" noChangeArrowheads="1" noTextEdit="1"/>
          </p:cNvSpPr>
          <p:nvPr>
            <p:ph type="sldImg"/>
          </p:nvPr>
        </p:nvSpPr>
        <p:spPr>
          <a:ln/>
        </p:spPr>
      </p:sp>
      <p:sp>
        <p:nvSpPr>
          <p:cNvPr id="15363" name="Rectangle 1027"/>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Rectangle 2"/>
          <p:cNvSpPr>
            <a:spLocks noGrp="1" noRot="1" noChangeAspect="1" noChangeArrowheads="1"/>
          </p:cNvSpPr>
          <p:nvPr>
            <p:ph type="sldImg"/>
          </p:nvPr>
        </p:nvSpPr>
        <p:spPr>
          <a:solidFill>
            <a:srgbClr val="FFFFFF"/>
          </a:solidFill>
          <a:ln/>
        </p:spPr>
      </p:sp>
      <p:sp>
        <p:nvSpPr>
          <p:cNvPr id="70659"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6" name="Rectangle 2"/>
          <p:cNvSpPr>
            <a:spLocks noGrp="1" noRot="1" noChangeAspect="1" noChangeArrowheads="1"/>
          </p:cNvSpPr>
          <p:nvPr>
            <p:ph type="sldImg"/>
          </p:nvPr>
        </p:nvSpPr>
        <p:spPr>
          <a:solidFill>
            <a:srgbClr val="FFFFFF"/>
          </a:solidFill>
          <a:ln/>
        </p:spPr>
      </p:sp>
      <p:sp>
        <p:nvSpPr>
          <p:cNvPr id="72707"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Rectangle 2"/>
          <p:cNvSpPr>
            <a:spLocks noGrp="1" noRot="1" noChangeAspect="1" noChangeArrowheads="1"/>
          </p:cNvSpPr>
          <p:nvPr>
            <p:ph type="sldImg"/>
          </p:nvPr>
        </p:nvSpPr>
        <p:spPr>
          <a:solidFill>
            <a:srgbClr val="FFFFFF"/>
          </a:solidFill>
          <a:ln/>
        </p:spPr>
      </p:sp>
      <p:sp>
        <p:nvSpPr>
          <p:cNvPr id="74755"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2" name="Rectangle 2"/>
          <p:cNvSpPr>
            <a:spLocks noGrp="1" noRot="1" noChangeAspect="1" noChangeArrowheads="1"/>
          </p:cNvSpPr>
          <p:nvPr>
            <p:ph type="sldImg"/>
          </p:nvPr>
        </p:nvSpPr>
        <p:spPr>
          <a:solidFill>
            <a:srgbClr val="FFFFFF"/>
          </a:solidFill>
          <a:ln/>
        </p:spPr>
      </p:sp>
      <p:sp>
        <p:nvSpPr>
          <p:cNvPr id="76803"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50" name="Rectangle 2"/>
          <p:cNvSpPr>
            <a:spLocks noGrp="1" noRot="1" noChangeAspect="1" noChangeArrowheads="1"/>
          </p:cNvSpPr>
          <p:nvPr>
            <p:ph type="sldImg"/>
          </p:nvPr>
        </p:nvSpPr>
        <p:spPr>
          <a:solidFill>
            <a:srgbClr val="FFFFFF"/>
          </a:solidFill>
          <a:ln/>
        </p:spPr>
      </p:sp>
      <p:sp>
        <p:nvSpPr>
          <p:cNvPr id="78851"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8" name="Slide Image Placeholder 1"/>
          <p:cNvSpPr>
            <a:spLocks noGrp="1" noRot="1" noChangeAspect="1"/>
          </p:cNvSpPr>
          <p:nvPr>
            <p:ph type="sldImg"/>
          </p:nvPr>
        </p:nvSpPr>
        <p:spPr>
          <a:ln/>
        </p:spPr>
      </p:sp>
      <p:sp>
        <p:nvSpPr>
          <p:cNvPr id="80899" name="Notes Placeholder 2"/>
          <p:cNvSpPr>
            <a:spLocks noGrp="1"/>
          </p:cNvSpPr>
          <p:nvPr>
            <p:ph type="body" idx="1"/>
          </p:nvPr>
        </p:nvSpPr>
        <p:spPr>
          <a:noFill/>
          <a:ln/>
        </p:spPr>
        <p:txBody>
          <a:bodyPr/>
          <a:lstStyle/>
          <a:p>
            <a:r>
              <a:rPr lang="en-US" smtClean="0"/>
              <a:t>http://en.wikipedia.org/wiki/Scrum_(development)</a:t>
            </a:r>
          </a:p>
          <a:p>
            <a:endParaRPr lang="en-US" smtClean="0"/>
          </a:p>
          <a:p>
            <a:r>
              <a:rPr lang="en-US" smtClean="0"/>
              <a:t>http://members.cox.net/risingl1/Articles/IEEEScrum.pdf</a:t>
            </a:r>
          </a:p>
          <a:p>
            <a:endParaRPr lang="en-US" smtClean="0"/>
          </a:p>
        </p:txBody>
      </p:sp>
      <p:sp>
        <p:nvSpPr>
          <p:cNvPr id="80900" name="Slide Number Placeholder 3"/>
          <p:cNvSpPr>
            <a:spLocks noGrp="1"/>
          </p:cNvSpPr>
          <p:nvPr>
            <p:ph type="sldNum" sz="quarter" idx="5"/>
          </p:nvPr>
        </p:nvSpPr>
        <p:spPr>
          <a:noFill/>
        </p:spPr>
        <p:txBody>
          <a:bodyPr/>
          <a:lstStyle/>
          <a:p>
            <a:fld id="{68FC914B-790D-AE4E-A45F-C58AE23DD05C}" type="slidenum">
              <a:rPr lang="en-US" smtClean="0">
                <a:latin typeface="Times" charset="0"/>
              </a:rPr>
              <a:pPr/>
              <a:t>35</a:t>
            </a:fld>
            <a:endParaRPr lang="en-US" smtClean="0">
              <a:latin typeface="Times"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946" name="Slide Image Placeholder 1"/>
          <p:cNvSpPr>
            <a:spLocks noGrp="1" noRot="1" noChangeAspect="1"/>
          </p:cNvSpPr>
          <p:nvPr>
            <p:ph type="sldImg"/>
          </p:nvPr>
        </p:nvSpPr>
        <p:spPr>
          <a:ln/>
        </p:spPr>
      </p:sp>
      <p:sp>
        <p:nvSpPr>
          <p:cNvPr id="82947" name="Notes Placeholder 2"/>
          <p:cNvSpPr>
            <a:spLocks noGrp="1"/>
          </p:cNvSpPr>
          <p:nvPr>
            <p:ph type="body" idx="1"/>
          </p:nvPr>
        </p:nvSpPr>
        <p:spPr>
          <a:noFill/>
          <a:ln/>
        </p:spPr>
        <p:txBody>
          <a:bodyPr/>
          <a:lstStyle/>
          <a:p>
            <a:r>
              <a:rPr lang="en-US" smtClean="0"/>
              <a:t>The team is multi-functional and covers a range of expertise.</a:t>
            </a:r>
          </a:p>
        </p:txBody>
      </p:sp>
      <p:sp>
        <p:nvSpPr>
          <p:cNvPr id="82948" name="Slide Number Placeholder 3"/>
          <p:cNvSpPr>
            <a:spLocks noGrp="1"/>
          </p:cNvSpPr>
          <p:nvPr>
            <p:ph type="sldNum" sz="quarter" idx="5"/>
          </p:nvPr>
        </p:nvSpPr>
        <p:spPr>
          <a:noFill/>
        </p:spPr>
        <p:txBody>
          <a:bodyPr/>
          <a:lstStyle/>
          <a:p>
            <a:fld id="{5B4DB772-FA5A-B04E-9EF7-C9280120BDB9}" type="slidenum">
              <a:rPr lang="en-US" smtClean="0">
                <a:latin typeface="Times" charset="0"/>
              </a:rPr>
              <a:pPr/>
              <a:t>36</a:t>
            </a:fld>
            <a:endParaRPr lang="en-US" smtClean="0">
              <a:latin typeface="Times"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4994" name="Slide Image Placeholder 1"/>
          <p:cNvSpPr>
            <a:spLocks noGrp="1" noRot="1" noChangeAspect="1"/>
          </p:cNvSpPr>
          <p:nvPr>
            <p:ph type="sldImg"/>
          </p:nvPr>
        </p:nvSpPr>
        <p:spPr>
          <a:ln/>
        </p:spPr>
      </p:sp>
      <p:sp>
        <p:nvSpPr>
          <p:cNvPr id="84995" name="Notes Placeholder 2"/>
          <p:cNvSpPr>
            <a:spLocks noGrp="1"/>
          </p:cNvSpPr>
          <p:nvPr>
            <p:ph type="body" idx="1"/>
          </p:nvPr>
        </p:nvSpPr>
        <p:spPr>
          <a:noFill/>
          <a:ln/>
        </p:spPr>
        <p:txBody>
          <a:bodyPr/>
          <a:lstStyle/>
          <a:p>
            <a:r>
              <a:rPr lang="en-US" smtClean="0"/>
              <a:t>A pig and a chicken are walking down a road. The chicken looks at the pig and says, "Hey, why don't we open a restaurant?" The pig looks back at the chicken and says, "Good idea, what do you want to call it?" The chicken thinks about it and says, "Why don't we call it 'Ham and Eggs'?" "I don't think so," says the pig, "I'd be committed, but you'd only be involved.”</a:t>
            </a:r>
          </a:p>
          <a:p>
            <a:r>
              <a:rPr lang="en-US" smtClean="0"/>
              <a:t>http://www.testertroubles.com/2009/04/scrum-pigs-and-chickens.html</a:t>
            </a:r>
          </a:p>
        </p:txBody>
      </p:sp>
      <p:sp>
        <p:nvSpPr>
          <p:cNvPr id="84996" name="Slide Number Placeholder 3"/>
          <p:cNvSpPr>
            <a:spLocks noGrp="1"/>
          </p:cNvSpPr>
          <p:nvPr>
            <p:ph type="sldNum" sz="quarter" idx="5"/>
          </p:nvPr>
        </p:nvSpPr>
        <p:spPr>
          <a:noFill/>
        </p:spPr>
        <p:txBody>
          <a:bodyPr/>
          <a:lstStyle/>
          <a:p>
            <a:fld id="{73F2DF7F-B7F2-B64F-8877-D20CF002F07C}" type="slidenum">
              <a:rPr lang="en-US" smtClean="0">
                <a:latin typeface="Times" charset="0"/>
              </a:rPr>
              <a:pPr/>
              <a:t>37</a:t>
            </a:fld>
            <a:endParaRPr lang="en-US" smtClean="0">
              <a:latin typeface="Times"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7042" name="Slide Image Placeholder 1"/>
          <p:cNvSpPr>
            <a:spLocks noGrp="1" noRot="1" noChangeAspect="1"/>
          </p:cNvSpPr>
          <p:nvPr>
            <p:ph type="sldImg"/>
          </p:nvPr>
        </p:nvSpPr>
        <p:spPr>
          <a:ln/>
        </p:spPr>
      </p:sp>
      <p:sp>
        <p:nvSpPr>
          <p:cNvPr id="87043" name="Notes Placeholder 2"/>
          <p:cNvSpPr>
            <a:spLocks noGrp="1"/>
          </p:cNvSpPr>
          <p:nvPr>
            <p:ph type="body" idx="1"/>
          </p:nvPr>
        </p:nvSpPr>
        <p:spPr>
          <a:noFill/>
          <a:ln/>
        </p:spPr>
        <p:txBody>
          <a:bodyPr/>
          <a:lstStyle/>
          <a:p>
            <a:r>
              <a:rPr lang="en-US" smtClean="0"/>
              <a:t>http://en.wikipedia.org/wiki/File:Rugby_union_scrummage.jpg</a:t>
            </a:r>
          </a:p>
        </p:txBody>
      </p:sp>
      <p:sp>
        <p:nvSpPr>
          <p:cNvPr id="87044" name="Slide Number Placeholder 3"/>
          <p:cNvSpPr>
            <a:spLocks noGrp="1"/>
          </p:cNvSpPr>
          <p:nvPr>
            <p:ph type="sldNum" sz="quarter" idx="5"/>
          </p:nvPr>
        </p:nvSpPr>
        <p:spPr>
          <a:noFill/>
        </p:spPr>
        <p:txBody>
          <a:bodyPr/>
          <a:lstStyle/>
          <a:p>
            <a:fld id="{54C3098D-D594-C14B-8354-BE5B5AC6A7A5}" type="slidenum">
              <a:rPr lang="en-US" smtClean="0">
                <a:latin typeface="Times" charset="0"/>
              </a:rPr>
              <a:pPr/>
              <a:t>38</a:t>
            </a:fld>
            <a:endParaRPr lang="en-US" smtClean="0">
              <a:latin typeface="Times"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9090" name="Slide Image Placeholder 1"/>
          <p:cNvSpPr>
            <a:spLocks noGrp="1" noRot="1" noChangeAspect="1"/>
          </p:cNvSpPr>
          <p:nvPr>
            <p:ph type="sldImg"/>
          </p:nvPr>
        </p:nvSpPr>
        <p:spPr>
          <a:ln/>
        </p:spPr>
      </p:sp>
      <p:sp>
        <p:nvSpPr>
          <p:cNvPr id="89091" name="Notes Placeholder 2"/>
          <p:cNvSpPr>
            <a:spLocks noGrp="1"/>
          </p:cNvSpPr>
          <p:nvPr>
            <p:ph type="body" idx="1"/>
          </p:nvPr>
        </p:nvSpPr>
        <p:spPr>
          <a:noFill/>
          <a:ln/>
        </p:spPr>
        <p:txBody>
          <a:bodyPr/>
          <a:lstStyle/>
          <a:p>
            <a:r>
              <a:rPr lang="en-US" smtClean="0"/>
              <a:t>http://en.wikipedia.org/wiki/Scrum_(development)</a:t>
            </a:r>
          </a:p>
          <a:p>
            <a:endParaRPr lang="en-US" smtClean="0"/>
          </a:p>
        </p:txBody>
      </p:sp>
      <p:sp>
        <p:nvSpPr>
          <p:cNvPr id="89092" name="Slide Number Placeholder 3"/>
          <p:cNvSpPr>
            <a:spLocks noGrp="1"/>
          </p:cNvSpPr>
          <p:nvPr>
            <p:ph type="sldNum" sz="quarter" idx="5"/>
          </p:nvPr>
        </p:nvSpPr>
        <p:spPr>
          <a:noFill/>
        </p:spPr>
        <p:txBody>
          <a:bodyPr/>
          <a:lstStyle/>
          <a:p>
            <a:fld id="{F885BE66-BC8C-1D4D-A95F-7C0FC5E54BA3}" type="slidenum">
              <a:rPr lang="en-US" smtClean="0">
                <a:latin typeface="Times" charset="0"/>
              </a:rPr>
              <a:pPr/>
              <a:t>39</a:t>
            </a:fld>
            <a:endParaRPr lang="en-US" smtClean="0">
              <a:latin typeface="Times"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Rot="1" noChangeAspect="1" noChangeArrowheads="1"/>
          </p:cNvSpPr>
          <p:nvPr>
            <p:ph type="sldImg"/>
          </p:nvPr>
        </p:nvSpPr>
        <p:spPr>
          <a:solidFill>
            <a:srgbClr val="FFFFFF"/>
          </a:solidFill>
          <a:ln/>
        </p:spPr>
      </p:sp>
      <p:sp>
        <p:nvSpPr>
          <p:cNvPr id="17411"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1138" name="Rectangle 2"/>
          <p:cNvSpPr>
            <a:spLocks noGrp="1" noRot="1" noChangeAspect="1" noChangeArrowheads="1"/>
          </p:cNvSpPr>
          <p:nvPr>
            <p:ph type="sldImg"/>
          </p:nvPr>
        </p:nvSpPr>
        <p:spPr>
          <a:solidFill>
            <a:srgbClr val="FFFFFF"/>
          </a:solidFill>
          <a:ln/>
        </p:spPr>
      </p:sp>
      <p:sp>
        <p:nvSpPr>
          <p:cNvPr id="91139"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3186"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a:bodyPr>
          <a:lstStyle/>
          <a:p>
            <a:pPr marL="342900" indent="-342900">
              <a:defRPr/>
            </a:pPr>
            <a:r>
              <a:rPr lang="en-US" dirty="0" smtClean="0"/>
              <a:t>Project gets an (almost) dedicated team</a:t>
            </a:r>
          </a:p>
          <a:p>
            <a:pPr marL="342900" indent="-342900">
              <a:defRPr/>
            </a:pPr>
            <a:r>
              <a:rPr lang="en-US" dirty="0" smtClean="0"/>
              <a:t>Readiness to prioritize requirements so that only top requirements are considered in the first iterations</a:t>
            </a:r>
          </a:p>
          <a:p>
            <a:pPr marL="342900" indent="-342900">
              <a:defRPr/>
            </a:pPr>
            <a:r>
              <a:rPr lang="en-US" dirty="0" smtClean="0"/>
              <a:t>Product manager engaged and available throughout project</a:t>
            </a:r>
          </a:p>
          <a:p>
            <a:pPr marL="342900" indent="-342900">
              <a:defRPr/>
            </a:pPr>
            <a:r>
              <a:rPr lang="en-US" dirty="0" smtClean="0"/>
              <a:t>Clear project governance </a:t>
            </a:r>
          </a:p>
          <a:p>
            <a:pPr marL="342900" indent="-342900">
              <a:defRPr/>
            </a:pPr>
            <a:r>
              <a:rPr lang="en-US" dirty="0" smtClean="0"/>
              <a:t>Project team should shape the process to its needs</a:t>
            </a:r>
          </a:p>
          <a:p>
            <a:pPr marL="342900" indent="-342900">
              <a:defRPr/>
            </a:pPr>
            <a:r>
              <a:rPr lang="en-US" dirty="0" smtClean="0"/>
              <a:t>Transparency and openness (acceptance of ‘bad news’)</a:t>
            </a:r>
          </a:p>
          <a:p>
            <a:pPr marL="342900" indent="-342900">
              <a:defRPr/>
            </a:pPr>
            <a:r>
              <a:rPr lang="en-US" dirty="0" smtClean="0"/>
              <a:t>Project success measured by delivered value, not by adherence to a detailed plan</a:t>
            </a:r>
          </a:p>
          <a:p>
            <a:pPr>
              <a:defRPr/>
            </a:pPr>
            <a:endParaRPr lang="en-US" dirty="0"/>
          </a:p>
        </p:txBody>
      </p:sp>
      <p:sp>
        <p:nvSpPr>
          <p:cNvPr id="93188" name="Slide Number Placeholder 3"/>
          <p:cNvSpPr>
            <a:spLocks noGrp="1"/>
          </p:cNvSpPr>
          <p:nvPr>
            <p:ph type="sldNum" sz="quarter" idx="5"/>
          </p:nvPr>
        </p:nvSpPr>
        <p:spPr>
          <a:noFill/>
        </p:spPr>
        <p:txBody>
          <a:bodyPr/>
          <a:lstStyle/>
          <a:p>
            <a:fld id="{E9FBC189-FA57-0841-8039-58F3BB8DE4FF}" type="slidenum">
              <a:rPr lang="en-US" smtClean="0">
                <a:latin typeface="Times" charset="0"/>
              </a:rPr>
              <a:pPr/>
              <a:t>41</a:t>
            </a:fld>
            <a:endParaRPr lang="en-US" smtClean="0">
              <a:latin typeface="Times"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5234" name="Slide Image Placeholder 1"/>
          <p:cNvSpPr>
            <a:spLocks noGrp="1" noRot="1" noChangeAspect="1"/>
          </p:cNvSpPr>
          <p:nvPr>
            <p:ph type="sldImg"/>
          </p:nvPr>
        </p:nvSpPr>
        <p:spPr>
          <a:ln/>
        </p:spPr>
      </p:sp>
      <p:sp>
        <p:nvSpPr>
          <p:cNvPr id="95235" name="Notes Placeholder 2"/>
          <p:cNvSpPr>
            <a:spLocks noGrp="1"/>
          </p:cNvSpPr>
          <p:nvPr>
            <p:ph type="body" idx="1"/>
          </p:nvPr>
        </p:nvSpPr>
        <p:spPr>
          <a:noFill/>
          <a:ln/>
        </p:spPr>
        <p:txBody>
          <a:bodyPr/>
          <a:lstStyle/>
          <a:p>
            <a:r>
              <a:rPr lang="en-US" b="1" smtClean="0"/>
              <a:t>For the collaboration</a:t>
            </a:r>
            <a:r>
              <a:rPr lang="en-US" smtClean="0"/>
              <a:t>:</a:t>
            </a:r>
          </a:p>
          <a:p>
            <a:r>
              <a:rPr lang="en-US" smtClean="0"/>
              <a:t>All stakeholders must know and understand the process</a:t>
            </a:r>
          </a:p>
          <a:p>
            <a:r>
              <a:rPr lang="en-US" smtClean="0"/>
              <a:t>Decision making process should ensure quick results</a:t>
            </a:r>
          </a:p>
          <a:p>
            <a:r>
              <a:rPr lang="en-US" smtClean="0"/>
              <a:t>Someone in team needs to translate technical </a:t>
            </a:r>
            <a:r>
              <a:rPr lang="en-US" smtClean="0">
                <a:sym typeface="Wingdings" charset="2"/>
              </a:rPr>
              <a:t></a:t>
            </a:r>
            <a:r>
              <a:rPr lang="en-US" smtClean="0"/>
              <a:t>business</a:t>
            </a:r>
          </a:p>
          <a:p>
            <a:r>
              <a:rPr lang="en-US" smtClean="0"/>
              <a:t>Team must agree on ground rules for the collaboration</a:t>
            </a:r>
          </a:p>
          <a:p>
            <a:r>
              <a:rPr lang="en-US" smtClean="0"/>
              <a:t>Plan time to reflect on and improve collaboration</a:t>
            </a:r>
          </a:p>
          <a:p>
            <a:r>
              <a:rPr lang="en-US" b="1" smtClean="0"/>
              <a:t>For planning reliability</a:t>
            </a:r>
            <a:r>
              <a:rPr lang="en-US" smtClean="0"/>
              <a:t>:</a:t>
            </a:r>
          </a:p>
          <a:p>
            <a:r>
              <a:rPr lang="en-US" smtClean="0"/>
              <a:t>Aim for reliable sprint planning (shorter is easier to estimate)</a:t>
            </a:r>
          </a:p>
          <a:p>
            <a:r>
              <a:rPr lang="en-US" smtClean="0"/>
              <a:t>Define clearly what ‚complete‘ means</a:t>
            </a:r>
          </a:p>
          <a:p>
            <a:r>
              <a:rPr lang="en-US" smtClean="0"/>
              <a:t>Put project management and planning work on the sprint backlog</a:t>
            </a:r>
          </a:p>
          <a:p>
            <a:endParaRPr lang="en-US" smtClean="0"/>
          </a:p>
        </p:txBody>
      </p:sp>
      <p:sp>
        <p:nvSpPr>
          <p:cNvPr id="95236" name="Slide Number Placeholder 3"/>
          <p:cNvSpPr>
            <a:spLocks noGrp="1"/>
          </p:cNvSpPr>
          <p:nvPr>
            <p:ph type="sldNum" sz="quarter" idx="5"/>
          </p:nvPr>
        </p:nvSpPr>
        <p:spPr>
          <a:noFill/>
        </p:spPr>
        <p:txBody>
          <a:bodyPr/>
          <a:lstStyle/>
          <a:p>
            <a:fld id="{E6B36A01-A65B-7841-AAF5-7920856E2B9F}" type="slidenum">
              <a:rPr lang="en-US" smtClean="0">
                <a:latin typeface="Times" charset="0"/>
              </a:rPr>
              <a:pPr/>
              <a:t>42</a:t>
            </a:fld>
            <a:endParaRPr lang="en-US" smtClean="0">
              <a:latin typeface="Times"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7282" name="Slide Image Placeholder 1"/>
          <p:cNvSpPr>
            <a:spLocks noGrp="1" noRot="1" noChangeAspect="1"/>
          </p:cNvSpPr>
          <p:nvPr>
            <p:ph type="sldImg"/>
          </p:nvPr>
        </p:nvSpPr>
        <p:spPr>
          <a:ln/>
        </p:spPr>
      </p:sp>
      <p:sp>
        <p:nvSpPr>
          <p:cNvPr id="97283" name="Notes Placeholder 2"/>
          <p:cNvSpPr>
            <a:spLocks noGrp="1"/>
          </p:cNvSpPr>
          <p:nvPr>
            <p:ph type="body" idx="1"/>
          </p:nvPr>
        </p:nvSpPr>
        <p:spPr>
          <a:noFill/>
          <a:ln/>
        </p:spPr>
        <p:txBody>
          <a:bodyPr/>
          <a:lstStyle/>
          <a:p>
            <a:r>
              <a:rPr lang="en-US" b="1" smtClean="0"/>
              <a:t>For the collaboration</a:t>
            </a:r>
            <a:r>
              <a:rPr lang="en-US" smtClean="0"/>
              <a:t>:</a:t>
            </a:r>
          </a:p>
          <a:p>
            <a:r>
              <a:rPr lang="en-US" smtClean="0"/>
              <a:t>All stakeholders must know and understand the process</a:t>
            </a:r>
          </a:p>
          <a:p>
            <a:r>
              <a:rPr lang="en-US" smtClean="0"/>
              <a:t>Decision making process should ensure quick results</a:t>
            </a:r>
          </a:p>
          <a:p>
            <a:r>
              <a:rPr lang="en-US" smtClean="0"/>
              <a:t>Someone in team needs to translate technical </a:t>
            </a:r>
            <a:r>
              <a:rPr lang="en-US" smtClean="0">
                <a:sym typeface="Wingdings" charset="2"/>
              </a:rPr>
              <a:t></a:t>
            </a:r>
            <a:r>
              <a:rPr lang="en-US" smtClean="0"/>
              <a:t>business</a:t>
            </a:r>
          </a:p>
          <a:p>
            <a:r>
              <a:rPr lang="en-US" smtClean="0"/>
              <a:t>Team must agree on ground rules for the collaboration</a:t>
            </a:r>
          </a:p>
          <a:p>
            <a:r>
              <a:rPr lang="en-US" smtClean="0"/>
              <a:t>Plan time to reflect on and improve collaboration</a:t>
            </a:r>
          </a:p>
          <a:p>
            <a:r>
              <a:rPr lang="en-US" b="1" smtClean="0"/>
              <a:t>For planning reliability</a:t>
            </a:r>
            <a:r>
              <a:rPr lang="en-US" smtClean="0"/>
              <a:t>:</a:t>
            </a:r>
          </a:p>
          <a:p>
            <a:r>
              <a:rPr lang="en-US" smtClean="0"/>
              <a:t>Aim for reliable sprint planning (shorter is easier to estimate)</a:t>
            </a:r>
          </a:p>
          <a:p>
            <a:r>
              <a:rPr lang="en-US" smtClean="0"/>
              <a:t>Define clearly what ‚complete‘ means</a:t>
            </a:r>
          </a:p>
          <a:p>
            <a:r>
              <a:rPr lang="en-US" smtClean="0"/>
              <a:t>Put project management and planning work on the sprint backlog</a:t>
            </a:r>
          </a:p>
          <a:p>
            <a:endParaRPr lang="en-US" smtClean="0"/>
          </a:p>
        </p:txBody>
      </p:sp>
      <p:sp>
        <p:nvSpPr>
          <p:cNvPr id="97284" name="Slide Number Placeholder 3"/>
          <p:cNvSpPr>
            <a:spLocks noGrp="1"/>
          </p:cNvSpPr>
          <p:nvPr>
            <p:ph type="sldNum" sz="quarter" idx="5"/>
          </p:nvPr>
        </p:nvSpPr>
        <p:spPr>
          <a:noFill/>
        </p:spPr>
        <p:txBody>
          <a:bodyPr/>
          <a:lstStyle/>
          <a:p>
            <a:fld id="{3E38305E-68AB-DD48-ABE7-18D04D928E97}" type="slidenum">
              <a:rPr lang="en-US" smtClean="0">
                <a:latin typeface="Times" charset="0"/>
              </a:rPr>
              <a:pPr/>
              <a:t>43</a:t>
            </a:fld>
            <a:endParaRPr lang="en-US" smtClean="0">
              <a:latin typeface="Times"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9330" name="Slide Image Placeholder 1"/>
          <p:cNvSpPr>
            <a:spLocks noGrp="1" noRot="1" noChangeAspect="1"/>
          </p:cNvSpPr>
          <p:nvPr>
            <p:ph type="sldImg"/>
          </p:nvPr>
        </p:nvSpPr>
        <p:spPr>
          <a:ln/>
        </p:spPr>
      </p:sp>
      <p:sp>
        <p:nvSpPr>
          <p:cNvPr id="99331" name="Notes Placeholder 2"/>
          <p:cNvSpPr>
            <a:spLocks noGrp="1"/>
          </p:cNvSpPr>
          <p:nvPr>
            <p:ph type="body" idx="1"/>
          </p:nvPr>
        </p:nvSpPr>
        <p:spPr>
          <a:noFill/>
          <a:ln/>
        </p:spPr>
        <p:txBody>
          <a:bodyPr/>
          <a:lstStyle/>
          <a:p>
            <a:r>
              <a:rPr lang="en-US" smtClean="0"/>
              <a:t>Leadership is needed to facilitate ‚self-organization‘</a:t>
            </a:r>
          </a:p>
          <a:p>
            <a:r>
              <a:rPr lang="en-US" smtClean="0"/>
              <a:t>Frequent planning is required</a:t>
            </a:r>
          </a:p>
          <a:p>
            <a:r>
              <a:rPr lang="en-US" smtClean="0"/>
              <a:t>Structure and discipline are needed </a:t>
            </a:r>
          </a:p>
          <a:p>
            <a:r>
              <a:rPr lang="en-US" smtClean="0"/>
              <a:t>Continuous dialog with product owner takes time</a:t>
            </a:r>
          </a:p>
          <a:p>
            <a:r>
              <a:rPr lang="en-US" smtClean="0"/>
              <a:t>Not every phase of project can be “agiled”, e.g. product launch and move to operation</a:t>
            </a:r>
          </a:p>
          <a:p>
            <a:endParaRPr lang="en-US" smtClean="0"/>
          </a:p>
        </p:txBody>
      </p:sp>
      <p:sp>
        <p:nvSpPr>
          <p:cNvPr id="99332" name="Slide Number Placeholder 3"/>
          <p:cNvSpPr>
            <a:spLocks noGrp="1"/>
          </p:cNvSpPr>
          <p:nvPr>
            <p:ph type="sldNum" sz="quarter" idx="5"/>
          </p:nvPr>
        </p:nvSpPr>
        <p:spPr>
          <a:noFill/>
        </p:spPr>
        <p:txBody>
          <a:bodyPr/>
          <a:lstStyle/>
          <a:p>
            <a:fld id="{7F00B37C-455B-7E48-B4BA-C66D9B9DFA66}" type="slidenum">
              <a:rPr lang="en-US" smtClean="0">
                <a:latin typeface="Times" charset="0"/>
              </a:rPr>
              <a:pPr/>
              <a:t>44</a:t>
            </a:fld>
            <a:endParaRPr lang="en-US" smtClean="0">
              <a:latin typeface="Times"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1378" name="Rectangle 2"/>
          <p:cNvSpPr>
            <a:spLocks noGrp="1" noRot="1" noChangeAspect="1" noChangeArrowheads="1"/>
          </p:cNvSpPr>
          <p:nvPr>
            <p:ph type="sldImg"/>
          </p:nvPr>
        </p:nvSpPr>
        <p:spPr>
          <a:solidFill>
            <a:srgbClr val="FFFFFF"/>
          </a:solidFill>
          <a:ln/>
        </p:spPr>
      </p:sp>
      <p:sp>
        <p:nvSpPr>
          <p:cNvPr id="101379"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3426" name="Rectangle 2"/>
          <p:cNvSpPr>
            <a:spLocks noGrp="1" noRot="1" noChangeAspect="1" noChangeArrowheads="1"/>
          </p:cNvSpPr>
          <p:nvPr>
            <p:ph type="sldImg"/>
          </p:nvPr>
        </p:nvSpPr>
        <p:spPr>
          <a:solidFill>
            <a:srgbClr val="FFFFFF"/>
          </a:solidFill>
          <a:ln/>
        </p:spPr>
      </p:sp>
      <p:sp>
        <p:nvSpPr>
          <p:cNvPr id="103427"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3186" name="Rectangle 2"/>
          <p:cNvSpPr>
            <a:spLocks noGrp="1" noRot="1" noChangeAspect="1" noChangeArrowheads="1"/>
          </p:cNvSpPr>
          <p:nvPr>
            <p:ph type="sldImg"/>
          </p:nvPr>
        </p:nvSpPr>
        <p:spPr>
          <a:solidFill>
            <a:srgbClr val="FFFFFF"/>
          </a:solidFill>
          <a:ln/>
        </p:spPr>
      </p:sp>
      <p:sp>
        <p:nvSpPr>
          <p:cNvPr id="9318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Grp="1" noRot="1" noChangeAspect="1" noChangeArrowheads="1"/>
          </p:cNvSpPr>
          <p:nvPr>
            <p:ph type="sldImg"/>
          </p:nvPr>
        </p:nvSpPr>
        <p:spPr>
          <a:solidFill>
            <a:srgbClr val="FFFFFF"/>
          </a:solidFill>
          <a:ln/>
        </p:spPr>
      </p:sp>
      <p:sp>
        <p:nvSpPr>
          <p:cNvPr id="19459"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Rot="1" noChangeAspect="1" noChangeArrowheads="1"/>
          </p:cNvSpPr>
          <p:nvPr>
            <p:ph type="sldImg"/>
          </p:nvPr>
        </p:nvSpPr>
        <p:spPr>
          <a:solidFill>
            <a:srgbClr val="FFFFFF"/>
          </a:solidFill>
          <a:ln/>
        </p:spPr>
      </p:sp>
      <p:sp>
        <p:nvSpPr>
          <p:cNvPr id="21507"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Rot="1" noChangeAspect="1" noChangeArrowheads="1"/>
          </p:cNvSpPr>
          <p:nvPr>
            <p:ph type="sldImg"/>
          </p:nvPr>
        </p:nvSpPr>
        <p:spPr>
          <a:solidFill>
            <a:srgbClr val="FFFFFF"/>
          </a:solidFill>
          <a:ln/>
        </p:spPr>
      </p:sp>
      <p:sp>
        <p:nvSpPr>
          <p:cNvPr id="23555"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Rot="1" noChangeAspect="1" noChangeArrowheads="1"/>
          </p:cNvSpPr>
          <p:nvPr>
            <p:ph type="sldImg"/>
          </p:nvPr>
        </p:nvSpPr>
        <p:spPr>
          <a:solidFill>
            <a:srgbClr val="FFFFFF"/>
          </a:solidFill>
          <a:ln/>
        </p:spPr>
      </p:sp>
      <p:sp>
        <p:nvSpPr>
          <p:cNvPr id="25603"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Rot="1" noChangeAspect="1" noChangeArrowheads="1"/>
          </p:cNvSpPr>
          <p:nvPr>
            <p:ph type="sldImg"/>
          </p:nvPr>
        </p:nvSpPr>
        <p:spPr>
          <a:solidFill>
            <a:srgbClr val="FFFFFF"/>
          </a:solidFill>
          <a:ln/>
        </p:spPr>
      </p:sp>
      <p:sp>
        <p:nvSpPr>
          <p:cNvPr id="27651"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107950"/>
            <a:ext cx="7305675" cy="6640513"/>
          </a:xfrm>
          <a:prstGeom prst="rect">
            <a:avLst/>
          </a:prstGeom>
          <a:solidFill>
            <a:srgbClr val="E1EBF5"/>
          </a:solidFill>
          <a:ln w="9525">
            <a:noFill/>
            <a:miter lim="800000"/>
            <a:headEnd/>
            <a:tailEnd/>
          </a:ln>
          <a:effectLst/>
        </p:spPr>
        <p:txBody>
          <a:bodyPr wrap="none" anchor="ctr">
            <a:prstTxWarp prst="textNoShape">
              <a:avLst/>
            </a:prstTxWarp>
          </a:bodyPr>
          <a:lstStyle/>
          <a:p>
            <a:pPr>
              <a:defRPr/>
            </a:pPr>
            <a:endParaRPr lang="en-US">
              <a:latin typeface="Helvetica" pitchFamily="-105" charset="0"/>
            </a:endParaRPr>
          </a:p>
        </p:txBody>
      </p:sp>
      <p:sp>
        <p:nvSpPr>
          <p:cNvPr id="5" name="Rectangle 11"/>
          <p:cNvSpPr>
            <a:spLocks noChangeArrowheads="1"/>
          </p:cNvSpPr>
          <p:nvPr userDrawn="1"/>
        </p:nvSpPr>
        <p:spPr bwMode="auto">
          <a:xfrm>
            <a:off x="0" y="1447800"/>
            <a:ext cx="7315200" cy="5029200"/>
          </a:xfrm>
          <a:prstGeom prst="rect">
            <a:avLst/>
          </a:prstGeom>
          <a:solidFill>
            <a:srgbClr val="9CBDDE"/>
          </a:solidFill>
          <a:ln w="9525">
            <a:noFill/>
            <a:miter lim="800000"/>
            <a:headEnd/>
            <a:tailEnd/>
          </a:ln>
          <a:effectLst/>
        </p:spPr>
        <p:txBody>
          <a:bodyPr wrap="none" anchor="ctr">
            <a:prstTxWarp prst="textNoShape">
              <a:avLst/>
            </a:prstTxWarp>
          </a:bodyPr>
          <a:lstStyle/>
          <a:p>
            <a:pPr algn="ctr">
              <a:defRPr/>
            </a:pPr>
            <a:endParaRPr lang="de-DE">
              <a:latin typeface="Times" pitchFamily="-105" charset="0"/>
            </a:endParaRPr>
          </a:p>
        </p:txBody>
      </p:sp>
      <p:sp>
        <p:nvSpPr>
          <p:cNvPr id="6" name="Rectangle 2"/>
          <p:cNvSpPr>
            <a:spLocks noChangeArrowheads="1"/>
          </p:cNvSpPr>
          <p:nvPr/>
        </p:nvSpPr>
        <p:spPr bwMode="auto">
          <a:xfrm>
            <a:off x="7305675" y="1447800"/>
            <a:ext cx="1835150" cy="5029200"/>
          </a:xfrm>
          <a:prstGeom prst="rect">
            <a:avLst/>
          </a:prstGeom>
          <a:solidFill>
            <a:srgbClr val="B3CCE6"/>
          </a:solidFill>
          <a:ln w="9525">
            <a:noFill/>
            <a:miter lim="800000"/>
            <a:headEnd/>
            <a:tailEnd/>
          </a:ln>
          <a:effectLst/>
        </p:spPr>
        <p:txBody>
          <a:bodyPr wrap="none" anchor="ctr">
            <a:prstTxWarp prst="textNoShape">
              <a:avLst/>
            </a:prstTxWarp>
          </a:bodyPr>
          <a:lstStyle/>
          <a:p>
            <a:pPr algn="ctr">
              <a:defRPr/>
            </a:pPr>
            <a:endParaRPr lang="de-DE">
              <a:solidFill>
                <a:srgbClr val="BED3EA"/>
              </a:solidFill>
              <a:latin typeface="Times" pitchFamily="-105" charset="0"/>
            </a:endParaRPr>
          </a:p>
        </p:txBody>
      </p:sp>
      <p:pic>
        <p:nvPicPr>
          <p:cNvPr id="7" name="Picture 10"/>
          <p:cNvPicPr>
            <a:picLocks noChangeAspect="1" noChangeArrowheads="1"/>
          </p:cNvPicPr>
          <p:nvPr/>
        </p:nvPicPr>
        <p:blipFill>
          <a:blip r:embed="rId2"/>
          <a:srcRect/>
          <a:stretch>
            <a:fillRect/>
          </a:stretch>
        </p:blipFill>
        <p:spPr bwMode="auto">
          <a:xfrm>
            <a:off x="7737475" y="107950"/>
            <a:ext cx="1306513" cy="1006475"/>
          </a:xfrm>
          <a:prstGeom prst="rect">
            <a:avLst/>
          </a:prstGeom>
          <a:noFill/>
          <a:ln w="9525">
            <a:noFill/>
            <a:miter lim="800000"/>
            <a:headEnd/>
            <a:tailEnd/>
          </a:ln>
        </p:spPr>
      </p:pic>
      <p:sp>
        <p:nvSpPr>
          <p:cNvPr id="218117" name="Rectangle 5"/>
          <p:cNvSpPr>
            <a:spLocks noGrp="1" noChangeArrowheads="1"/>
          </p:cNvSpPr>
          <p:nvPr>
            <p:ph type="ctrTitle"/>
          </p:nvPr>
        </p:nvSpPr>
        <p:spPr>
          <a:xfrm>
            <a:off x="539750" y="1654175"/>
            <a:ext cx="6621463" cy="1143000"/>
          </a:xfrm>
        </p:spPr>
        <p:txBody>
          <a:bodyPr/>
          <a:lstStyle>
            <a:lvl1pPr>
              <a:defRPr>
                <a:solidFill>
                  <a:srgbClr val="550F85"/>
                </a:solidFill>
              </a:defRPr>
            </a:lvl1pPr>
          </a:lstStyle>
          <a:p>
            <a:r>
              <a:rPr lang="de-CH"/>
              <a:t>Click to edit Master title style</a:t>
            </a:r>
          </a:p>
        </p:txBody>
      </p:sp>
      <p:sp>
        <p:nvSpPr>
          <p:cNvPr id="218118" name="Rectangle 6"/>
          <p:cNvSpPr>
            <a:spLocks noGrp="1" noChangeArrowheads="1"/>
          </p:cNvSpPr>
          <p:nvPr>
            <p:ph type="subTitle" idx="1"/>
          </p:nvPr>
        </p:nvSpPr>
        <p:spPr>
          <a:xfrm>
            <a:off x="539750" y="3022600"/>
            <a:ext cx="6621463" cy="1752600"/>
          </a:xfrm>
        </p:spPr>
        <p:txBody>
          <a:bodyPr anchor="t"/>
          <a:lstStyle>
            <a:lvl1pPr marL="0" indent="0">
              <a:buFontTx/>
              <a:buNone/>
              <a:defRPr/>
            </a:lvl1pPr>
          </a:lstStyle>
          <a:p>
            <a:r>
              <a:rPr lang="de-CH"/>
              <a:t>Click to edit Master subtitle style</a:t>
            </a:r>
          </a:p>
        </p:txBody>
      </p:sp>
      <p:sp>
        <p:nvSpPr>
          <p:cNvPr id="8" name="Rectangle 7"/>
          <p:cNvSpPr>
            <a:spLocks noGrp="1" noChangeArrowheads="1"/>
          </p:cNvSpPr>
          <p:nvPr>
            <p:ph type="dt" sz="half" idx="10"/>
          </p:nvPr>
        </p:nvSpPr>
        <p:spPr>
          <a:xfrm>
            <a:off x="539750" y="6548438"/>
            <a:ext cx="2889250" cy="252412"/>
          </a:xfrm>
        </p:spPr>
        <p:txBody>
          <a:bodyPr wrap="none"/>
          <a:lstStyle>
            <a:lvl1pPr>
              <a:defRPr smtClean="0">
                <a:solidFill>
                  <a:schemeClr val="tx1"/>
                </a:solidFill>
              </a:defRPr>
            </a:lvl1pPr>
          </a:lstStyle>
          <a:p>
            <a:pPr>
              <a:defRPr/>
            </a:pPr>
            <a:r>
              <a:rPr lang="en-US"/>
              <a:t>© Oscar Nierstrasz</a:t>
            </a:r>
            <a:endParaRPr lang="de-CH"/>
          </a:p>
        </p:txBody>
      </p:sp>
      <p:sp>
        <p:nvSpPr>
          <p:cNvPr id="9" name="Rectangle 8"/>
          <p:cNvSpPr>
            <a:spLocks noGrp="1" noChangeArrowheads="1"/>
          </p:cNvSpPr>
          <p:nvPr>
            <p:ph type="ftr" sz="quarter" idx="11"/>
          </p:nvPr>
        </p:nvSpPr>
        <p:spPr>
          <a:xfrm>
            <a:off x="107950" y="179388"/>
            <a:ext cx="4464050" cy="252412"/>
          </a:xfrm>
        </p:spPr>
        <p:txBody>
          <a:bodyPr wrap="square"/>
          <a:lstStyle>
            <a:lvl1pPr>
              <a:defRPr smtClean="0">
                <a:solidFill>
                  <a:schemeClr val="tx1"/>
                </a:solidFill>
              </a:defRPr>
            </a:lvl1pPr>
          </a:lstStyle>
          <a:p>
            <a:pPr>
              <a:defRPr/>
            </a:pPr>
            <a:r>
              <a:rPr lang="en-US"/>
              <a:t>The Planning Game</a:t>
            </a:r>
            <a:endParaRPr lang="de-CH"/>
          </a:p>
        </p:txBody>
      </p:sp>
      <p:sp>
        <p:nvSpPr>
          <p:cNvPr id="10" name="Rectangle 9"/>
          <p:cNvSpPr>
            <a:spLocks noGrp="1" noChangeArrowheads="1"/>
          </p:cNvSpPr>
          <p:nvPr>
            <p:ph type="sldNum" sz="quarter" idx="12"/>
          </p:nvPr>
        </p:nvSpPr>
        <p:spPr>
          <a:xfrm>
            <a:off x="8743950" y="6548438"/>
            <a:ext cx="360363" cy="215900"/>
          </a:xfrm>
        </p:spPr>
        <p:txBody>
          <a:bodyPr/>
          <a:lstStyle>
            <a:lvl1pPr>
              <a:defRPr>
                <a:solidFill>
                  <a:schemeClr val="tx1"/>
                </a:solidFill>
              </a:defRPr>
            </a:lvl1pPr>
          </a:lstStyle>
          <a:p>
            <a:pPr>
              <a:defRPr/>
            </a:pPr>
            <a:fld id="{AFAA81AA-64E5-DC46-8E17-113C49DA3CB3}" type="slidenum">
              <a:rPr lang="de-CH"/>
              <a:pPr>
                <a:defRPr/>
              </a:pPr>
              <a:t>‹#›</a:t>
            </a:fld>
            <a:endParaRPr lang="de-CH" sz="1400">
              <a:latin typeface="Times" pitchFamily="-105"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5" name="Rectangle 7"/>
          <p:cNvSpPr>
            <a:spLocks noGrp="1" noChangeArrowheads="1"/>
          </p:cNvSpPr>
          <p:nvPr>
            <p:ph type="ftr" sz="quarter" idx="11"/>
          </p:nvPr>
        </p:nvSpPr>
        <p:spPr>
          <a:ln/>
        </p:spPr>
        <p:txBody>
          <a:bodyPr/>
          <a:lstStyle>
            <a:lvl1pPr>
              <a:defRPr/>
            </a:lvl1pPr>
          </a:lstStyle>
          <a:p>
            <a:pPr>
              <a:defRPr/>
            </a:pPr>
            <a:r>
              <a:rPr lang="en-US"/>
              <a:t>The Planning Game</a:t>
            </a:r>
            <a:endParaRPr lang="de-CH"/>
          </a:p>
        </p:txBody>
      </p:sp>
      <p:sp>
        <p:nvSpPr>
          <p:cNvPr id="6" name="Rectangle 8"/>
          <p:cNvSpPr>
            <a:spLocks noGrp="1" noChangeArrowheads="1"/>
          </p:cNvSpPr>
          <p:nvPr>
            <p:ph type="sldNum" sz="quarter" idx="12"/>
          </p:nvPr>
        </p:nvSpPr>
        <p:spPr>
          <a:ln/>
        </p:spPr>
        <p:txBody>
          <a:bodyPr/>
          <a:lstStyle>
            <a:lvl1pPr>
              <a:defRPr/>
            </a:lvl1pPr>
          </a:lstStyle>
          <a:p>
            <a:pPr>
              <a:defRPr/>
            </a:pPr>
            <a:fld id="{4DC03BBB-3792-3345-8DB3-E0FC6E8092D9}" type="slidenum">
              <a:rPr lang="de-CH"/>
              <a:pPr>
                <a:defRPr/>
              </a:pPr>
              <a:t>‹#›</a:t>
            </a:fld>
            <a:endParaRPr lang="de-CH" sz="1400">
              <a:solidFill>
                <a:srgbClr val="7E7E7E"/>
              </a:solidFill>
              <a:latin typeface="Times" pitchFamily="-105"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654175"/>
            <a:ext cx="395922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1375" y="1654175"/>
            <a:ext cx="395922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6" name="Rectangle 7"/>
          <p:cNvSpPr>
            <a:spLocks noGrp="1" noChangeArrowheads="1"/>
          </p:cNvSpPr>
          <p:nvPr>
            <p:ph type="ftr" sz="quarter" idx="11"/>
          </p:nvPr>
        </p:nvSpPr>
        <p:spPr>
          <a:ln/>
        </p:spPr>
        <p:txBody>
          <a:bodyPr/>
          <a:lstStyle>
            <a:lvl1pPr>
              <a:defRPr/>
            </a:lvl1pPr>
          </a:lstStyle>
          <a:p>
            <a:pPr>
              <a:defRPr/>
            </a:pPr>
            <a:r>
              <a:rPr lang="en-US"/>
              <a:t>The Planning Game</a:t>
            </a:r>
            <a:endParaRPr lang="de-CH"/>
          </a:p>
        </p:txBody>
      </p:sp>
      <p:sp>
        <p:nvSpPr>
          <p:cNvPr id="7" name="Rectangle 8"/>
          <p:cNvSpPr>
            <a:spLocks noGrp="1" noChangeArrowheads="1"/>
          </p:cNvSpPr>
          <p:nvPr>
            <p:ph type="sldNum" sz="quarter" idx="12"/>
          </p:nvPr>
        </p:nvSpPr>
        <p:spPr>
          <a:ln/>
        </p:spPr>
        <p:txBody>
          <a:bodyPr/>
          <a:lstStyle>
            <a:lvl1pPr>
              <a:defRPr/>
            </a:lvl1pPr>
          </a:lstStyle>
          <a:p>
            <a:pPr>
              <a:defRPr/>
            </a:pPr>
            <a:fld id="{1D6FD14E-85C2-034D-88D0-09F8A3A97C94}" type="slidenum">
              <a:rPr lang="de-CH"/>
              <a:pPr>
                <a:defRPr/>
              </a:pPr>
              <a:t>‹#›</a:t>
            </a:fld>
            <a:endParaRPr lang="de-CH" sz="1400">
              <a:solidFill>
                <a:srgbClr val="7E7E7E"/>
              </a:solidFill>
              <a:latin typeface="Times" pitchFamily="-105"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4" name="Rectangle 7"/>
          <p:cNvSpPr>
            <a:spLocks noGrp="1" noChangeArrowheads="1"/>
          </p:cNvSpPr>
          <p:nvPr>
            <p:ph type="ftr" sz="quarter" idx="11"/>
          </p:nvPr>
        </p:nvSpPr>
        <p:spPr>
          <a:ln/>
        </p:spPr>
        <p:txBody>
          <a:bodyPr/>
          <a:lstStyle>
            <a:lvl1pPr>
              <a:defRPr/>
            </a:lvl1pPr>
          </a:lstStyle>
          <a:p>
            <a:pPr>
              <a:defRPr/>
            </a:pPr>
            <a:r>
              <a:rPr lang="en-US"/>
              <a:t>The Planning Game</a:t>
            </a:r>
            <a:endParaRPr lang="de-CH"/>
          </a:p>
        </p:txBody>
      </p:sp>
      <p:sp>
        <p:nvSpPr>
          <p:cNvPr id="5" name="Rectangle 8"/>
          <p:cNvSpPr>
            <a:spLocks noGrp="1" noChangeArrowheads="1"/>
          </p:cNvSpPr>
          <p:nvPr>
            <p:ph type="sldNum" sz="quarter" idx="12"/>
          </p:nvPr>
        </p:nvSpPr>
        <p:spPr>
          <a:ln/>
        </p:spPr>
        <p:txBody>
          <a:bodyPr/>
          <a:lstStyle>
            <a:lvl1pPr>
              <a:defRPr/>
            </a:lvl1pPr>
          </a:lstStyle>
          <a:p>
            <a:pPr>
              <a:defRPr/>
            </a:pPr>
            <a:fld id="{1F3AC2CF-D07C-A042-B3C4-336249E97A53}" type="slidenum">
              <a:rPr lang="de-CH"/>
              <a:pPr>
                <a:defRPr/>
              </a:pPr>
              <a:t>‹#›</a:t>
            </a:fld>
            <a:endParaRPr lang="de-CH" sz="1400">
              <a:solidFill>
                <a:srgbClr val="7E7E7E"/>
              </a:solidFill>
              <a:latin typeface="Times" pitchFamily="-105"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3" name="Rectangle 7"/>
          <p:cNvSpPr>
            <a:spLocks noGrp="1" noChangeArrowheads="1"/>
          </p:cNvSpPr>
          <p:nvPr>
            <p:ph type="ftr" sz="quarter" idx="11"/>
          </p:nvPr>
        </p:nvSpPr>
        <p:spPr>
          <a:ln/>
        </p:spPr>
        <p:txBody>
          <a:bodyPr/>
          <a:lstStyle>
            <a:lvl1pPr>
              <a:defRPr/>
            </a:lvl1pPr>
          </a:lstStyle>
          <a:p>
            <a:pPr>
              <a:defRPr/>
            </a:pPr>
            <a:r>
              <a:rPr lang="en-US"/>
              <a:t>The Planning Game</a:t>
            </a:r>
            <a:endParaRPr lang="de-CH"/>
          </a:p>
        </p:txBody>
      </p:sp>
      <p:sp>
        <p:nvSpPr>
          <p:cNvPr id="4" name="Rectangle 8"/>
          <p:cNvSpPr>
            <a:spLocks noGrp="1" noChangeArrowheads="1"/>
          </p:cNvSpPr>
          <p:nvPr>
            <p:ph type="sldNum" sz="quarter" idx="12"/>
          </p:nvPr>
        </p:nvSpPr>
        <p:spPr>
          <a:ln/>
        </p:spPr>
        <p:txBody>
          <a:bodyPr/>
          <a:lstStyle>
            <a:lvl1pPr>
              <a:defRPr/>
            </a:lvl1pPr>
          </a:lstStyle>
          <a:p>
            <a:pPr>
              <a:defRPr/>
            </a:pPr>
            <a:fld id="{012FAA58-78CB-5945-BC25-8E83AB426E0D}" type="slidenum">
              <a:rPr lang="de-CH"/>
              <a:pPr>
                <a:defRPr/>
              </a:pPr>
              <a:t>‹#›</a:t>
            </a:fld>
            <a:endParaRPr lang="de-CH" sz="1400">
              <a:solidFill>
                <a:srgbClr val="7E7E7E"/>
              </a:solidFill>
              <a:latin typeface="Times" pitchFamily="-105"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9750" y="647700"/>
            <a:ext cx="6621463" cy="8175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39750" y="1654175"/>
            <a:ext cx="8061325" cy="4498975"/>
          </a:xfrm>
        </p:spPr>
        <p:txBody>
          <a:bodyPr/>
          <a:lstStyle/>
          <a:p>
            <a:pPr lvl="0"/>
            <a:endParaRPr lang="en-US" noProof="0"/>
          </a:p>
        </p:txBody>
      </p:sp>
      <p:sp>
        <p:nvSpPr>
          <p:cNvPr id="4" name="Date Placeholder 3"/>
          <p:cNvSpPr>
            <a:spLocks noGrp="1"/>
          </p:cNvSpPr>
          <p:nvPr>
            <p:ph type="dt" sz="half" idx="10"/>
          </p:nvPr>
        </p:nvSpPr>
        <p:spPr/>
        <p:txBody>
          <a:bodyPr/>
          <a:lstStyle>
            <a:lvl1pPr>
              <a:defRPr smtClean="0"/>
            </a:lvl1pPr>
          </a:lstStyle>
          <a:p>
            <a:pPr>
              <a:defRPr/>
            </a:pPr>
            <a:r>
              <a:rPr lang="en-US"/>
              <a:t>© Oscar Nierstrasz</a:t>
            </a:r>
            <a:endParaRPr lang="de-CH"/>
          </a:p>
        </p:txBody>
      </p:sp>
      <p:sp>
        <p:nvSpPr>
          <p:cNvPr id="5" name="Footer Placeholder 4"/>
          <p:cNvSpPr>
            <a:spLocks noGrp="1"/>
          </p:cNvSpPr>
          <p:nvPr>
            <p:ph type="ftr" sz="quarter" idx="11"/>
          </p:nvPr>
        </p:nvSpPr>
        <p:spPr/>
        <p:txBody>
          <a:bodyPr/>
          <a:lstStyle>
            <a:lvl1pPr>
              <a:defRPr smtClean="0"/>
            </a:lvl1pPr>
          </a:lstStyle>
          <a:p>
            <a:pPr>
              <a:defRPr/>
            </a:pPr>
            <a:r>
              <a:rPr lang="en-US"/>
              <a:t>The Planning Game</a:t>
            </a:r>
            <a:endParaRPr lang="de-CH"/>
          </a:p>
        </p:txBody>
      </p:sp>
      <p:sp>
        <p:nvSpPr>
          <p:cNvPr id="6" name="Slide Number Placeholder 5"/>
          <p:cNvSpPr>
            <a:spLocks noGrp="1"/>
          </p:cNvSpPr>
          <p:nvPr>
            <p:ph type="sldNum" sz="quarter" idx="12"/>
          </p:nvPr>
        </p:nvSpPr>
        <p:spPr/>
        <p:txBody>
          <a:bodyPr/>
          <a:lstStyle>
            <a:lvl1pPr>
              <a:defRPr/>
            </a:lvl1pPr>
          </a:lstStyle>
          <a:p>
            <a:pPr>
              <a:defRPr/>
            </a:pPr>
            <a:r>
              <a:rPr lang="de-CH"/>
              <a:t>ESE 3.</a:t>
            </a:r>
            <a:fld id="{4499564E-A320-B940-81AC-FECCF7345185}" type="slidenum">
              <a:rPr lang="de-CH"/>
              <a:pPr>
                <a:defRPr/>
              </a:pPr>
              <a:t>‹#›</a:t>
            </a:fld>
            <a:endParaRPr lang="de-CH" sz="1400">
              <a:solidFill>
                <a:srgbClr val="7E7E7E"/>
              </a:solidFill>
              <a:latin typeface="Times" pitchFamily="-105"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17098" name="Rectangle 10"/>
          <p:cNvSpPr>
            <a:spLocks noChangeArrowheads="1"/>
          </p:cNvSpPr>
          <p:nvPr userDrawn="1"/>
        </p:nvSpPr>
        <p:spPr bwMode="auto">
          <a:xfrm>
            <a:off x="0" y="0"/>
            <a:ext cx="9144000" cy="1447800"/>
          </a:xfrm>
          <a:prstGeom prst="rect">
            <a:avLst/>
          </a:prstGeom>
          <a:solidFill>
            <a:srgbClr val="E1EBF5"/>
          </a:solidFill>
          <a:ln w="9525">
            <a:noFill/>
            <a:miter lim="800000"/>
            <a:headEnd/>
            <a:tailEnd/>
          </a:ln>
          <a:effectLst/>
        </p:spPr>
        <p:txBody>
          <a:bodyPr wrap="none" anchor="ctr">
            <a:prstTxWarp prst="textNoShape">
              <a:avLst/>
            </a:prstTxWarp>
          </a:bodyPr>
          <a:lstStyle/>
          <a:p>
            <a:pPr>
              <a:defRPr/>
            </a:pPr>
            <a:endParaRPr lang="en-US">
              <a:latin typeface="Helvetica" pitchFamily="-105" charset="0"/>
            </a:endParaRPr>
          </a:p>
        </p:txBody>
      </p:sp>
      <p:sp>
        <p:nvSpPr>
          <p:cNvPr id="217091" name="Rectangle 3"/>
          <p:cNvSpPr>
            <a:spLocks noChangeArrowheads="1"/>
          </p:cNvSpPr>
          <p:nvPr/>
        </p:nvSpPr>
        <p:spPr bwMode="auto">
          <a:xfrm>
            <a:off x="0" y="1438275"/>
            <a:ext cx="9144000" cy="85725"/>
          </a:xfrm>
          <a:prstGeom prst="rect">
            <a:avLst/>
          </a:prstGeom>
          <a:solidFill>
            <a:srgbClr val="9CBDDE"/>
          </a:solidFill>
          <a:ln w="9525">
            <a:noFill/>
            <a:miter lim="800000"/>
            <a:headEnd/>
            <a:tailEnd/>
          </a:ln>
          <a:effectLst/>
        </p:spPr>
        <p:txBody>
          <a:bodyPr wrap="none" anchor="ctr">
            <a:prstTxWarp prst="textNoShape">
              <a:avLst/>
            </a:prstTxWarp>
          </a:bodyPr>
          <a:lstStyle/>
          <a:p>
            <a:pPr algn="ctr">
              <a:defRPr/>
            </a:pPr>
            <a:endParaRPr lang="de-DE">
              <a:latin typeface="Times" pitchFamily="-105" charset="0"/>
            </a:endParaRPr>
          </a:p>
        </p:txBody>
      </p:sp>
      <p:sp>
        <p:nvSpPr>
          <p:cNvPr id="1028" name="Rectangle 4"/>
          <p:cNvSpPr>
            <a:spLocks noGrp="1" noChangeArrowheads="1"/>
          </p:cNvSpPr>
          <p:nvPr>
            <p:ph type="title"/>
          </p:nvPr>
        </p:nvSpPr>
        <p:spPr bwMode="auto">
          <a:xfrm>
            <a:off x="539750" y="554038"/>
            <a:ext cx="8070850" cy="8175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CH"/>
              <a:t>Click to edit Master title style</a:t>
            </a:r>
          </a:p>
        </p:txBody>
      </p:sp>
      <p:sp>
        <p:nvSpPr>
          <p:cNvPr id="1029" name="Rectangle 5"/>
          <p:cNvSpPr>
            <a:spLocks noGrp="1" noChangeArrowheads="1"/>
          </p:cNvSpPr>
          <p:nvPr>
            <p:ph type="body" idx="1"/>
          </p:nvPr>
        </p:nvSpPr>
        <p:spPr bwMode="auto">
          <a:xfrm>
            <a:off x="539750" y="1654175"/>
            <a:ext cx="8070850" cy="449897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de-CH"/>
              <a:t>Click to edit Master text styles</a:t>
            </a:r>
          </a:p>
          <a:p>
            <a:pPr lvl="1"/>
            <a:r>
              <a:rPr lang="de-CH"/>
              <a:t>Second level</a:t>
            </a:r>
          </a:p>
          <a:p>
            <a:pPr lvl="2"/>
            <a:r>
              <a:rPr lang="de-CH"/>
              <a:t>Third level</a:t>
            </a:r>
          </a:p>
          <a:p>
            <a:pPr lvl="3"/>
            <a:r>
              <a:rPr lang="de-CH"/>
              <a:t>Fourth level</a:t>
            </a:r>
          </a:p>
          <a:p>
            <a:pPr lvl="4"/>
            <a:r>
              <a:rPr lang="de-CH"/>
              <a:t>Fifth level</a:t>
            </a:r>
          </a:p>
        </p:txBody>
      </p:sp>
      <p:sp>
        <p:nvSpPr>
          <p:cNvPr id="217094" name="Rectangle 6"/>
          <p:cNvSpPr>
            <a:spLocks noGrp="1" noChangeArrowheads="1"/>
          </p:cNvSpPr>
          <p:nvPr>
            <p:ph type="dt" sz="half" idx="2"/>
          </p:nvPr>
        </p:nvSpPr>
        <p:spPr bwMode="auto">
          <a:xfrm>
            <a:off x="539750" y="6548438"/>
            <a:ext cx="381158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smtClean="0">
                <a:solidFill>
                  <a:srgbClr val="A7A7A7"/>
                </a:solidFill>
                <a:latin typeface="Helvetica" pitchFamily="-105" charset="0"/>
              </a:defRPr>
            </a:lvl1pPr>
          </a:lstStyle>
          <a:p>
            <a:pPr>
              <a:defRPr/>
            </a:pPr>
            <a:r>
              <a:rPr lang="en-US"/>
              <a:t>© Oscar Nierstrasz</a:t>
            </a:r>
            <a:endParaRPr lang="de-CH"/>
          </a:p>
        </p:txBody>
      </p:sp>
      <p:sp>
        <p:nvSpPr>
          <p:cNvPr id="217095" name="Rectangle 7"/>
          <p:cNvSpPr>
            <a:spLocks noGrp="1" noChangeArrowheads="1"/>
          </p:cNvSpPr>
          <p:nvPr>
            <p:ph type="ftr" sz="quarter" idx="3"/>
          </p:nvPr>
        </p:nvSpPr>
        <p:spPr bwMode="auto">
          <a:xfrm>
            <a:off x="107950" y="179388"/>
            <a:ext cx="5399088" cy="252412"/>
          </a:xfrm>
          <a:prstGeom prst="rect">
            <a:avLst/>
          </a:prstGeom>
          <a:noFill/>
          <a:ln w="9525">
            <a:noFill/>
            <a:miter lim="800000"/>
            <a:headEnd/>
            <a:tailEnd/>
          </a:ln>
          <a:effectLst/>
        </p:spPr>
        <p:txBody>
          <a:bodyPr vert="horz" wrap="none" lIns="0" tIns="0" rIns="0" bIns="0" numCol="1" anchor="t" anchorCtr="0" compatLnSpc="1">
            <a:prstTxWarp prst="textNoShape">
              <a:avLst/>
            </a:prstTxWarp>
          </a:bodyPr>
          <a:lstStyle>
            <a:lvl1pPr>
              <a:defRPr sz="1000" smtClean="0">
                <a:solidFill>
                  <a:srgbClr val="A7A7A7"/>
                </a:solidFill>
                <a:latin typeface="Helvetica" pitchFamily="-105" charset="0"/>
              </a:defRPr>
            </a:lvl1pPr>
          </a:lstStyle>
          <a:p>
            <a:pPr>
              <a:defRPr/>
            </a:pPr>
            <a:r>
              <a:rPr lang="en-US"/>
              <a:t>The Planning Game</a:t>
            </a:r>
            <a:endParaRPr lang="de-CH"/>
          </a:p>
        </p:txBody>
      </p:sp>
      <p:sp>
        <p:nvSpPr>
          <p:cNvPr id="217096" name="Rectangle 8"/>
          <p:cNvSpPr>
            <a:spLocks noGrp="1" noChangeArrowheads="1"/>
          </p:cNvSpPr>
          <p:nvPr>
            <p:ph type="sldNum" sz="quarter" idx="4"/>
          </p:nvPr>
        </p:nvSpPr>
        <p:spPr bwMode="auto">
          <a:xfrm>
            <a:off x="7543800" y="6553200"/>
            <a:ext cx="1350963" cy="17938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solidFill>
                  <a:srgbClr val="A7A7A7"/>
                </a:solidFill>
                <a:latin typeface="Helvetica" pitchFamily="-105" charset="0"/>
              </a:defRPr>
            </a:lvl1pPr>
          </a:lstStyle>
          <a:p>
            <a:pPr>
              <a:defRPr/>
            </a:pPr>
            <a:fld id="{F62625F3-131C-8D4B-99F1-ECC92F9F8368}" type="slidenum">
              <a:rPr lang="de-CH"/>
              <a:pPr>
                <a:defRPr/>
              </a:pPr>
              <a:t>‹#›</a:t>
            </a:fld>
            <a:endParaRPr lang="de-CH" sz="1400">
              <a:solidFill>
                <a:srgbClr val="7E7E7E"/>
              </a:solidFill>
              <a:latin typeface="Times" pitchFamily="-105" charset="0"/>
            </a:endParaRPr>
          </a:p>
        </p:txBody>
      </p:sp>
    </p:spTree>
  </p:cSld>
  <p:clrMap bg1="lt1" tx1="dk1" bg2="lt2" tx2="dk2" accent1="accent1" accent2="accent2" accent3="accent3" accent4="accent4" accent5="accent5" accent6="accent6" hlink="hlink" folHlink="folHlink"/>
  <p:sldLayoutIdLst>
    <p:sldLayoutId id="2147483735" r:id="rId1"/>
    <p:sldLayoutId id="2147483731" r:id="rId2"/>
    <p:sldLayoutId id="2147483732" r:id="rId3"/>
    <p:sldLayoutId id="2147483733" r:id="rId4"/>
    <p:sldLayoutId id="2147483734" r:id="rId5"/>
    <p:sldLayoutId id="2147483736" r:id="rId6"/>
  </p:sldLayoutIdLst>
  <p:hf hdr="0"/>
  <p:txStyles>
    <p:titleStyle>
      <a:lvl1pPr algn="l" rtl="0" eaLnBrk="0" fontAlgn="base" hangingPunct="0">
        <a:lnSpc>
          <a:spcPct val="90000"/>
        </a:lnSpc>
        <a:spcBef>
          <a:spcPct val="0"/>
        </a:spcBef>
        <a:spcAft>
          <a:spcPct val="0"/>
        </a:spcAft>
        <a:defRPr sz="2800" b="1">
          <a:solidFill>
            <a:srgbClr val="0A017F"/>
          </a:solidFill>
          <a:latin typeface="+mj-lt"/>
          <a:ea typeface="ＭＳ Ｐゴシック" charset="-128"/>
          <a:cs typeface="ＭＳ Ｐゴシック" charset="-128"/>
        </a:defRPr>
      </a:lvl1pPr>
      <a:lvl2pPr algn="l" rtl="0" eaLnBrk="0" fontAlgn="base" hangingPunct="0">
        <a:lnSpc>
          <a:spcPct val="90000"/>
        </a:lnSpc>
        <a:spcBef>
          <a:spcPct val="0"/>
        </a:spcBef>
        <a:spcAft>
          <a:spcPct val="0"/>
        </a:spcAft>
        <a:defRPr sz="2800" b="1">
          <a:solidFill>
            <a:srgbClr val="0A017F"/>
          </a:solidFill>
          <a:latin typeface="Helvetica" charset="0"/>
          <a:ea typeface="ＭＳ Ｐゴシック" charset="-128"/>
          <a:cs typeface="ＭＳ Ｐゴシック" charset="-128"/>
        </a:defRPr>
      </a:lvl2pPr>
      <a:lvl3pPr algn="l" rtl="0" eaLnBrk="0" fontAlgn="base" hangingPunct="0">
        <a:lnSpc>
          <a:spcPct val="90000"/>
        </a:lnSpc>
        <a:spcBef>
          <a:spcPct val="0"/>
        </a:spcBef>
        <a:spcAft>
          <a:spcPct val="0"/>
        </a:spcAft>
        <a:defRPr sz="2800" b="1">
          <a:solidFill>
            <a:srgbClr val="0A017F"/>
          </a:solidFill>
          <a:latin typeface="Helvetica" charset="0"/>
          <a:ea typeface="ＭＳ Ｐゴシック" charset="-128"/>
          <a:cs typeface="ＭＳ Ｐゴシック" charset="-128"/>
        </a:defRPr>
      </a:lvl3pPr>
      <a:lvl4pPr algn="l" rtl="0" eaLnBrk="0" fontAlgn="base" hangingPunct="0">
        <a:lnSpc>
          <a:spcPct val="90000"/>
        </a:lnSpc>
        <a:spcBef>
          <a:spcPct val="0"/>
        </a:spcBef>
        <a:spcAft>
          <a:spcPct val="0"/>
        </a:spcAft>
        <a:defRPr sz="2800" b="1">
          <a:solidFill>
            <a:srgbClr val="0A017F"/>
          </a:solidFill>
          <a:latin typeface="Helvetica" charset="0"/>
          <a:ea typeface="ＭＳ Ｐゴシック" charset="-128"/>
          <a:cs typeface="ＭＳ Ｐゴシック" charset="-128"/>
        </a:defRPr>
      </a:lvl4pPr>
      <a:lvl5pPr algn="l" rtl="0" eaLnBrk="0" fontAlgn="base" hangingPunct="0">
        <a:lnSpc>
          <a:spcPct val="90000"/>
        </a:lnSpc>
        <a:spcBef>
          <a:spcPct val="0"/>
        </a:spcBef>
        <a:spcAft>
          <a:spcPct val="0"/>
        </a:spcAft>
        <a:defRPr sz="2800" b="1">
          <a:solidFill>
            <a:srgbClr val="0A017F"/>
          </a:solidFill>
          <a:latin typeface="Helvetica" charset="0"/>
          <a:ea typeface="ＭＳ Ｐゴシック" charset="-128"/>
          <a:cs typeface="ＭＳ Ｐゴシック" charset="-128"/>
        </a:defRPr>
      </a:lvl5pPr>
      <a:lvl6pPr marL="457200" algn="l" rtl="0" fontAlgn="base">
        <a:lnSpc>
          <a:spcPct val="90000"/>
        </a:lnSpc>
        <a:spcBef>
          <a:spcPct val="0"/>
        </a:spcBef>
        <a:spcAft>
          <a:spcPct val="0"/>
        </a:spcAft>
        <a:defRPr sz="2800" b="1">
          <a:solidFill>
            <a:srgbClr val="0A017F"/>
          </a:solidFill>
          <a:latin typeface="Helvetica" charset="0"/>
        </a:defRPr>
      </a:lvl6pPr>
      <a:lvl7pPr marL="914400" algn="l" rtl="0" fontAlgn="base">
        <a:lnSpc>
          <a:spcPct val="90000"/>
        </a:lnSpc>
        <a:spcBef>
          <a:spcPct val="0"/>
        </a:spcBef>
        <a:spcAft>
          <a:spcPct val="0"/>
        </a:spcAft>
        <a:defRPr sz="2800" b="1">
          <a:solidFill>
            <a:srgbClr val="0A017F"/>
          </a:solidFill>
          <a:latin typeface="Helvetica" charset="0"/>
        </a:defRPr>
      </a:lvl7pPr>
      <a:lvl8pPr marL="1371600" algn="l" rtl="0" fontAlgn="base">
        <a:lnSpc>
          <a:spcPct val="90000"/>
        </a:lnSpc>
        <a:spcBef>
          <a:spcPct val="0"/>
        </a:spcBef>
        <a:spcAft>
          <a:spcPct val="0"/>
        </a:spcAft>
        <a:defRPr sz="2800" b="1">
          <a:solidFill>
            <a:srgbClr val="0A017F"/>
          </a:solidFill>
          <a:latin typeface="Helvetica" charset="0"/>
        </a:defRPr>
      </a:lvl8pPr>
      <a:lvl9pPr marL="1828800" algn="l" rtl="0" fontAlgn="base">
        <a:lnSpc>
          <a:spcPct val="90000"/>
        </a:lnSpc>
        <a:spcBef>
          <a:spcPct val="0"/>
        </a:spcBef>
        <a:spcAft>
          <a:spcPct val="0"/>
        </a:spcAft>
        <a:defRPr sz="2800" b="1">
          <a:solidFill>
            <a:srgbClr val="0A017F"/>
          </a:solidFill>
          <a:latin typeface="Helvetica" charset="0"/>
        </a:defRPr>
      </a:lvl9pPr>
    </p:titleStyle>
    <p:bodyStyle>
      <a:lvl1pPr marL="419100" indent="-419100" algn="l" rtl="0" eaLnBrk="0" fontAlgn="base" hangingPunct="0">
        <a:lnSpc>
          <a:spcPct val="95000"/>
        </a:lnSpc>
        <a:spcBef>
          <a:spcPct val="20000"/>
        </a:spcBef>
        <a:spcAft>
          <a:spcPct val="0"/>
        </a:spcAft>
        <a:buClr>
          <a:schemeClr val="hlink"/>
        </a:buClr>
        <a:buSzPct val="85000"/>
        <a:buFont typeface="Helvetica CE" pitchFamily="-110" charset="0"/>
        <a:buChar char="&gt;"/>
        <a:defRPr sz="2400">
          <a:solidFill>
            <a:srgbClr val="0A017F"/>
          </a:solidFill>
          <a:latin typeface="+mn-lt"/>
          <a:ea typeface="ＭＳ Ｐゴシック" charset="-128"/>
          <a:cs typeface="ＭＳ Ｐゴシック" charset="-128"/>
        </a:defRPr>
      </a:lvl1pPr>
      <a:lvl2pPr marL="838200" indent="-381000" algn="l" rtl="0" eaLnBrk="0" fontAlgn="base" hangingPunct="0">
        <a:lnSpc>
          <a:spcPct val="95000"/>
        </a:lnSpc>
        <a:spcBef>
          <a:spcPct val="20000"/>
        </a:spcBef>
        <a:spcAft>
          <a:spcPct val="0"/>
        </a:spcAft>
        <a:buFont typeface="Helvetica CE" pitchFamily="-110" charset="0"/>
        <a:buChar char="—"/>
        <a:defRPr sz="2000">
          <a:solidFill>
            <a:srgbClr val="0A017F"/>
          </a:solidFill>
          <a:latin typeface="+mn-lt"/>
          <a:ea typeface="ＭＳ Ｐゴシック" charset="-128"/>
        </a:defRPr>
      </a:lvl2pPr>
      <a:lvl3pPr marL="1295400" indent="-381000" algn="l" rtl="0" eaLnBrk="0" fontAlgn="base" hangingPunct="0">
        <a:lnSpc>
          <a:spcPct val="95000"/>
        </a:lnSpc>
        <a:spcBef>
          <a:spcPct val="20000"/>
        </a:spcBef>
        <a:spcAft>
          <a:spcPct val="0"/>
        </a:spcAft>
        <a:buSzPct val="85000"/>
        <a:buFont typeface="Helvetica CE" pitchFamily="-110" charset="0"/>
        <a:buChar char="–"/>
        <a:defRPr i="1">
          <a:solidFill>
            <a:srgbClr val="7F0101"/>
          </a:solidFill>
          <a:latin typeface="+mn-lt"/>
          <a:ea typeface="ＭＳ Ｐゴシック" charset="-128"/>
        </a:defRPr>
      </a:lvl3pPr>
      <a:lvl4pPr marL="1714500" indent="-381000" algn="l" rtl="0" eaLnBrk="0" fontAlgn="base" hangingPunct="0">
        <a:lnSpc>
          <a:spcPct val="95000"/>
        </a:lnSpc>
        <a:spcBef>
          <a:spcPct val="20000"/>
        </a:spcBef>
        <a:spcAft>
          <a:spcPct val="0"/>
        </a:spcAft>
        <a:buSzPct val="85000"/>
        <a:buFont typeface="Helvetica CE" pitchFamily="-110" charset="0"/>
        <a:buChar char="–"/>
        <a:defRPr>
          <a:solidFill>
            <a:srgbClr val="0A017F"/>
          </a:solidFill>
          <a:latin typeface="+mn-lt"/>
          <a:ea typeface="ＭＳ Ｐゴシック" charset="-128"/>
        </a:defRPr>
      </a:lvl4pPr>
      <a:lvl5pPr marL="2286000" indent="-381000" algn="l" rtl="0" eaLnBrk="0" fontAlgn="base" hangingPunct="0">
        <a:lnSpc>
          <a:spcPct val="95000"/>
        </a:lnSpc>
        <a:spcBef>
          <a:spcPct val="20000"/>
        </a:spcBef>
        <a:spcAft>
          <a:spcPct val="0"/>
        </a:spcAft>
        <a:buClr>
          <a:schemeClr val="tx1"/>
        </a:buClr>
        <a:buSzPct val="85000"/>
        <a:buFont typeface="Helvetica CE" pitchFamily="-110" charset="0"/>
        <a:buChar char="–"/>
        <a:defRPr>
          <a:solidFill>
            <a:srgbClr val="0A017F"/>
          </a:solidFill>
          <a:latin typeface="+mn-lt"/>
          <a:ea typeface="ＭＳ Ｐゴシック" charset="-128"/>
        </a:defRPr>
      </a:lvl5pPr>
      <a:lvl6pPr marL="2743200" indent="-381000" algn="l" rtl="0" fontAlgn="base">
        <a:lnSpc>
          <a:spcPct val="95000"/>
        </a:lnSpc>
        <a:spcBef>
          <a:spcPct val="20000"/>
        </a:spcBef>
        <a:spcAft>
          <a:spcPct val="0"/>
        </a:spcAft>
        <a:buClr>
          <a:schemeClr val="tx1"/>
        </a:buClr>
        <a:buSzPct val="85000"/>
        <a:buFont typeface="Helvetica CE" charset="-18"/>
        <a:buChar char="–"/>
        <a:defRPr>
          <a:solidFill>
            <a:srgbClr val="0A017F"/>
          </a:solidFill>
          <a:latin typeface="+mn-lt"/>
          <a:ea typeface="ＭＳ Ｐゴシック" charset="-128"/>
        </a:defRPr>
      </a:lvl6pPr>
      <a:lvl7pPr marL="3200400" indent="-381000" algn="l" rtl="0" fontAlgn="base">
        <a:lnSpc>
          <a:spcPct val="95000"/>
        </a:lnSpc>
        <a:spcBef>
          <a:spcPct val="20000"/>
        </a:spcBef>
        <a:spcAft>
          <a:spcPct val="0"/>
        </a:spcAft>
        <a:buClr>
          <a:schemeClr val="tx1"/>
        </a:buClr>
        <a:buSzPct val="85000"/>
        <a:buFont typeface="Helvetica CE" charset="-18"/>
        <a:buChar char="–"/>
        <a:defRPr>
          <a:solidFill>
            <a:srgbClr val="0A017F"/>
          </a:solidFill>
          <a:latin typeface="+mn-lt"/>
          <a:ea typeface="ＭＳ Ｐゴシック" charset="-128"/>
        </a:defRPr>
      </a:lvl7pPr>
      <a:lvl8pPr marL="3657600" indent="-381000" algn="l" rtl="0" fontAlgn="base">
        <a:lnSpc>
          <a:spcPct val="95000"/>
        </a:lnSpc>
        <a:spcBef>
          <a:spcPct val="20000"/>
        </a:spcBef>
        <a:spcAft>
          <a:spcPct val="0"/>
        </a:spcAft>
        <a:buClr>
          <a:schemeClr val="tx1"/>
        </a:buClr>
        <a:buSzPct val="85000"/>
        <a:buFont typeface="Helvetica CE" charset="-18"/>
        <a:buChar char="–"/>
        <a:defRPr>
          <a:solidFill>
            <a:srgbClr val="0A017F"/>
          </a:solidFill>
          <a:latin typeface="+mn-lt"/>
          <a:ea typeface="ＭＳ Ｐゴシック" charset="-128"/>
        </a:defRPr>
      </a:lvl8pPr>
      <a:lvl9pPr marL="4114800" indent="-381000" algn="l" rtl="0" fontAlgn="base">
        <a:lnSpc>
          <a:spcPct val="95000"/>
        </a:lnSpc>
        <a:spcBef>
          <a:spcPct val="20000"/>
        </a:spcBef>
        <a:spcAft>
          <a:spcPct val="0"/>
        </a:spcAft>
        <a:buClr>
          <a:schemeClr val="tx1"/>
        </a:buClr>
        <a:buSzPct val="85000"/>
        <a:buFont typeface="Helvetica CE" charset="-18"/>
        <a:buChar char="–"/>
        <a:defRPr>
          <a:solidFill>
            <a:srgbClr val="0A017F"/>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2.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www.extremeprogramming.org"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2.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2.xml"/><Relationship Id="rId3" Type="http://schemas.openxmlformats.org/officeDocument/2006/relationships/image" Target="../media/image3.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image" Target="../media/image2.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5.xml"/><Relationship Id="rId3" Type="http://schemas.openxmlformats.org/officeDocument/2006/relationships/image" Target="../media/image4.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 Id="rId3" Type="http://schemas.openxmlformats.org/officeDocument/2006/relationships/image" Target="../media/image7.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 Id="rId3" Type="http://schemas.openxmlformats.org/officeDocument/2006/relationships/image" Target="../media/image2.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7.xml"/><Relationship Id="rId3"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hyperlink" Target="http://www.extremeprogramming.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3"/>
          <p:cNvSpPr>
            <a:spLocks noGrp="1" noChangeArrowheads="1"/>
          </p:cNvSpPr>
          <p:nvPr>
            <p:ph type="ctrTitle"/>
          </p:nvPr>
        </p:nvSpPr>
        <p:spPr/>
        <p:txBody>
          <a:bodyPr/>
          <a:lstStyle/>
          <a:p>
            <a:r>
              <a:rPr lang="en-US" dirty="0" smtClean="0"/>
              <a:t>Introduction to Software Engineering</a:t>
            </a:r>
            <a:endParaRPr lang="en-US" b="0" i="1" dirty="0"/>
          </a:p>
        </p:txBody>
      </p:sp>
      <p:sp>
        <p:nvSpPr>
          <p:cNvPr id="10243" name="Rectangle 4"/>
          <p:cNvSpPr>
            <a:spLocks noGrp="1" noChangeArrowheads="1"/>
          </p:cNvSpPr>
          <p:nvPr>
            <p:ph type="subTitle" idx="1"/>
          </p:nvPr>
        </p:nvSpPr>
        <p:spPr/>
        <p:txBody>
          <a:bodyPr/>
          <a:lstStyle/>
          <a:p>
            <a:pPr>
              <a:lnSpc>
                <a:spcPct val="100000"/>
              </a:lnSpc>
            </a:pPr>
            <a:r>
              <a:rPr lang="en-US" b="1" dirty="0"/>
              <a:t>3. The Planning </a:t>
            </a:r>
            <a:r>
              <a:rPr lang="en-US" b="1" dirty="0" smtClean="0"/>
              <a:t>Game</a:t>
            </a:r>
            <a:endParaRPr 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Date Placeholder 2"/>
          <p:cNvSpPr>
            <a:spLocks noGrp="1"/>
          </p:cNvSpPr>
          <p:nvPr>
            <p:ph type="dt" sz="quarter" idx="10"/>
          </p:nvPr>
        </p:nvSpPr>
        <p:spPr>
          <a:noFill/>
        </p:spPr>
        <p:txBody>
          <a:bodyPr/>
          <a:lstStyle/>
          <a:p>
            <a:r>
              <a:rPr lang="en-US">
                <a:latin typeface="Helvetica" charset="0"/>
              </a:rPr>
              <a:t>© Oscar Nierstrasz</a:t>
            </a:r>
            <a:endParaRPr lang="de-CH">
              <a:latin typeface="Helvetica" charset="0"/>
            </a:endParaRPr>
          </a:p>
        </p:txBody>
      </p:sp>
      <p:sp>
        <p:nvSpPr>
          <p:cNvPr id="28675" name="Footer Placeholder 3"/>
          <p:cNvSpPr>
            <a:spLocks noGrp="1"/>
          </p:cNvSpPr>
          <p:nvPr>
            <p:ph type="ftr" sz="quarter" idx="11"/>
          </p:nvPr>
        </p:nvSpPr>
        <p:spPr>
          <a:noFill/>
        </p:spPr>
        <p:txBody>
          <a:bodyPr/>
          <a:lstStyle/>
          <a:p>
            <a:r>
              <a:rPr lang="en-US">
                <a:latin typeface="Helvetica" charset="0"/>
              </a:rPr>
              <a:t>The Planning Game</a:t>
            </a:r>
            <a:endParaRPr lang="de-CH">
              <a:latin typeface="Helvetica" charset="0"/>
            </a:endParaRPr>
          </a:p>
        </p:txBody>
      </p:sp>
      <p:sp>
        <p:nvSpPr>
          <p:cNvPr id="28676" name="Slide Number Placeholder 4"/>
          <p:cNvSpPr>
            <a:spLocks noGrp="1"/>
          </p:cNvSpPr>
          <p:nvPr>
            <p:ph type="sldNum" sz="quarter" idx="12"/>
          </p:nvPr>
        </p:nvSpPr>
        <p:spPr>
          <a:noFill/>
        </p:spPr>
        <p:txBody>
          <a:bodyPr/>
          <a:lstStyle/>
          <a:p>
            <a:r>
              <a:rPr lang="de-CH">
                <a:latin typeface="Helvetica" charset="0"/>
              </a:rPr>
              <a:t>ESE 3.</a:t>
            </a:r>
            <a:fld id="{2A239D31-E356-6949-9200-035425F1505A}" type="slidenum">
              <a:rPr lang="de-CH">
                <a:latin typeface="Helvetica" charset="0"/>
              </a:rPr>
              <a:pPr/>
              <a:t>10</a:t>
            </a:fld>
            <a:endParaRPr lang="de-CH" sz="1400">
              <a:solidFill>
                <a:srgbClr val="7E7E7E"/>
              </a:solidFill>
              <a:latin typeface="Times" charset="0"/>
            </a:endParaRPr>
          </a:p>
        </p:txBody>
      </p:sp>
      <p:sp>
        <p:nvSpPr>
          <p:cNvPr id="28677" name="Rectangle 2"/>
          <p:cNvSpPr>
            <a:spLocks noGrp="1" noChangeArrowheads="1"/>
          </p:cNvSpPr>
          <p:nvPr>
            <p:ph type="title"/>
          </p:nvPr>
        </p:nvSpPr>
        <p:spPr/>
        <p:txBody>
          <a:bodyPr/>
          <a:lstStyle/>
          <a:p>
            <a:r>
              <a:rPr lang="en-US"/>
              <a:t>Customer-Developer Relationships</a:t>
            </a:r>
          </a:p>
        </p:txBody>
      </p:sp>
      <p:sp>
        <p:nvSpPr>
          <p:cNvPr id="28678" name="Rectangle 3"/>
          <p:cNvSpPr>
            <a:spLocks noChangeArrowheads="1"/>
          </p:cNvSpPr>
          <p:nvPr/>
        </p:nvSpPr>
        <p:spPr bwMode="auto">
          <a:xfrm>
            <a:off x="609600" y="1660525"/>
            <a:ext cx="8153400" cy="1006475"/>
          </a:xfrm>
          <a:prstGeom prst="rect">
            <a:avLst/>
          </a:prstGeom>
          <a:noFill/>
          <a:ln w="9525">
            <a:noFill/>
            <a:miter lim="800000"/>
            <a:headEnd/>
            <a:tailEnd/>
          </a:ln>
        </p:spPr>
        <p:txBody>
          <a:bodyPr>
            <a:prstTxWarp prst="textNoShape">
              <a:avLst/>
            </a:prstTxWarp>
            <a:spAutoFit/>
          </a:bodyPr>
          <a:lstStyle/>
          <a:p>
            <a:r>
              <a:rPr lang="en-US" sz="2000" i="1">
                <a:solidFill>
                  <a:srgbClr val="7F0101"/>
                </a:solidFill>
              </a:rPr>
              <a:t>A well-known experience in Software Development: </a:t>
            </a:r>
          </a:p>
          <a:p>
            <a:r>
              <a:rPr lang="en-US" sz="2000">
                <a:solidFill>
                  <a:srgbClr val="00027F"/>
                </a:solidFill>
              </a:rPr>
              <a:t>The customer and the developer sit in a small boat in the ocean and </a:t>
            </a:r>
            <a:r>
              <a:rPr lang="en-US" sz="2000" i="1">
                <a:solidFill>
                  <a:srgbClr val="7F0101"/>
                </a:solidFill>
              </a:rPr>
              <a:t>are afraid of each other.</a:t>
            </a:r>
          </a:p>
        </p:txBody>
      </p:sp>
      <p:graphicFrame>
        <p:nvGraphicFramePr>
          <p:cNvPr id="591911" name="Group 39"/>
          <p:cNvGraphicFramePr>
            <a:graphicFrameLocks noGrp="1"/>
          </p:cNvGraphicFramePr>
          <p:nvPr/>
        </p:nvGraphicFramePr>
        <p:xfrm>
          <a:off x="533400" y="2743200"/>
          <a:ext cx="8229600" cy="2802636"/>
        </p:xfrm>
        <a:graphic>
          <a:graphicData uri="http://schemas.openxmlformats.org/drawingml/2006/table">
            <a:tbl>
              <a:tblPr/>
              <a:tblGrid>
                <a:gridCol w="4152900"/>
                <a:gridCol w="4076700"/>
              </a:tblGrid>
              <a:tr h="180975">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1" i="0" u="none" strike="noStrike" cap="none" normalizeH="0" baseline="0">
                          <a:ln>
                            <a:noFill/>
                          </a:ln>
                          <a:solidFill>
                            <a:srgbClr val="044D01"/>
                          </a:solidFill>
                          <a:effectLst/>
                          <a:latin typeface="Helvetica" pitchFamily="-105" charset="0"/>
                        </a:rPr>
                        <a:t>Customer fears</a:t>
                      </a:r>
                    </a:p>
                  </a:txBody>
                  <a:tcPr anchor="ctr" horzOverflow="overflow">
                    <a:lnL cap="flat">
                      <a:noFill/>
                    </a:lnL>
                    <a:lnR w="12700" cap="flat" cmpd="sng" algn="ctr">
                      <a:solidFill>
                        <a:srgbClr val="00027F"/>
                      </a:solidFill>
                      <a:prstDash val="solid"/>
                      <a:round/>
                      <a:headEnd type="none" w="med" len="med"/>
                      <a:tailEnd type="none" w="med" len="med"/>
                    </a:lnR>
                    <a:lnT w="28575"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1" i="0" u="none" strike="noStrike" cap="none" normalizeH="0" baseline="0">
                          <a:ln>
                            <a:noFill/>
                          </a:ln>
                          <a:solidFill>
                            <a:srgbClr val="3A027F"/>
                          </a:solidFill>
                          <a:effectLst/>
                          <a:latin typeface="Helvetica" pitchFamily="-105" charset="0"/>
                        </a:rPr>
                        <a:t>Developer fears</a:t>
                      </a:r>
                    </a:p>
                  </a:txBody>
                  <a:tcPr anchor="ctr" horzOverflow="overflow">
                    <a:lnL w="12700" cap="flat" cmpd="sng" algn="ctr">
                      <a:solidFill>
                        <a:srgbClr val="00027F"/>
                      </a:solidFill>
                      <a:prstDash val="solid"/>
                      <a:round/>
                      <a:headEnd type="none" w="med" len="med"/>
                      <a:tailEnd type="none" w="med" len="med"/>
                    </a:lnL>
                    <a:lnR cap="flat">
                      <a:noFill/>
                    </a:lnR>
                    <a:lnT w="28575"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44D01"/>
                          </a:solidFill>
                          <a:effectLst/>
                          <a:latin typeface="Helvetica" pitchFamily="-105" charset="0"/>
                        </a:rPr>
                        <a:t>They won't get what they asked for</a:t>
                      </a:r>
                    </a:p>
                  </a:txBody>
                  <a:tcPr horzOverflow="overflow">
                    <a:lnL cap="flat">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3A027F"/>
                          </a:solidFill>
                          <a:effectLst/>
                          <a:latin typeface="Helvetica" pitchFamily="-105" charset="0"/>
                        </a:rPr>
                        <a:t>They won't be given clear definitions of what needs to be done</a:t>
                      </a:r>
                    </a:p>
                  </a:txBody>
                  <a:tcPr horzOverflow="overflow">
                    <a:lnL w="12700" cap="flat" cmpd="sng" algn="ctr">
                      <a:solidFill>
                        <a:srgbClr val="00027F"/>
                      </a:solidFill>
                      <a:prstDash val="solid"/>
                      <a:round/>
                      <a:headEnd type="none" w="med" len="med"/>
                      <a:tailEnd type="none" w="med" len="med"/>
                    </a:lnL>
                    <a:lnR cap="flat">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368300">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44D01"/>
                          </a:solidFill>
                          <a:effectLst/>
                          <a:latin typeface="Helvetica" pitchFamily="-105" charset="0"/>
                        </a:rPr>
                        <a:t>They must surrender the control of their careers to techies who don't care</a:t>
                      </a:r>
                    </a:p>
                  </a:txBody>
                  <a:tcPr horzOverflow="overflow">
                    <a:lnL cap="flat">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3A027F"/>
                          </a:solidFill>
                          <a:effectLst/>
                          <a:latin typeface="Helvetica" pitchFamily="-105" charset="0"/>
                        </a:rPr>
                        <a:t>They will be given responsibility without authority</a:t>
                      </a:r>
                    </a:p>
                  </a:txBody>
                  <a:tcPr horzOverflow="overflow">
                    <a:lnL w="12700" cap="flat" cmpd="sng" algn="ctr">
                      <a:solidFill>
                        <a:srgbClr val="00027F"/>
                      </a:solidFill>
                      <a:prstDash val="solid"/>
                      <a:round/>
                      <a:headEnd type="none" w="med" len="med"/>
                      <a:tailEnd type="none" w="med" len="med"/>
                    </a:lnL>
                    <a:lnR cap="flat">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368300">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44D01"/>
                          </a:solidFill>
                          <a:effectLst/>
                          <a:latin typeface="Helvetica" pitchFamily="-105" charset="0"/>
                        </a:rPr>
                        <a:t>They'll pay too much for too little</a:t>
                      </a:r>
                    </a:p>
                  </a:txBody>
                  <a:tcPr horzOverflow="overflow">
                    <a:lnL cap="flat">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3A027F"/>
                          </a:solidFill>
                          <a:effectLst/>
                          <a:latin typeface="Helvetica" pitchFamily="-105" charset="0"/>
                        </a:rPr>
                        <a:t>They will be told to do things that don't make sense</a:t>
                      </a:r>
                    </a:p>
                  </a:txBody>
                  <a:tcPr horzOverflow="overflow">
                    <a:lnL w="12700" cap="flat" cmpd="sng" algn="ctr">
                      <a:solidFill>
                        <a:srgbClr val="00027F"/>
                      </a:solidFill>
                      <a:prstDash val="solid"/>
                      <a:round/>
                      <a:headEnd type="none" w="med" len="med"/>
                      <a:tailEnd type="none" w="med" len="med"/>
                    </a:lnL>
                    <a:lnR cap="flat">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368300">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44D01"/>
                          </a:solidFill>
                          <a:effectLst/>
                          <a:latin typeface="Helvetica" pitchFamily="-105" charset="0"/>
                        </a:rPr>
                        <a:t>They won't know what is going on (the plans they see will be fairy tales)</a:t>
                      </a:r>
                    </a:p>
                  </a:txBody>
                  <a:tcPr horzOverflow="overflow">
                    <a:lnL cap="flat">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3A027F"/>
                          </a:solidFill>
                          <a:effectLst/>
                          <a:latin typeface="Helvetica" pitchFamily="-105" charset="0"/>
                        </a:rPr>
                        <a:t>They'll have to sacrifice quality for deadlines</a:t>
                      </a:r>
                    </a:p>
                  </a:txBody>
                  <a:tcPr horzOverflow="overflow">
                    <a:lnL w="12700" cap="flat" cmpd="sng" algn="ctr">
                      <a:solidFill>
                        <a:srgbClr val="00027F"/>
                      </a:solidFill>
                      <a:prstDash val="solid"/>
                      <a:round/>
                      <a:headEnd type="none" w="med" len="med"/>
                      <a:tailEnd type="none" w="med" len="med"/>
                    </a:lnL>
                    <a:lnR cap="flat">
                      <a:noFill/>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r>
            </a:tbl>
          </a:graphicData>
        </a:graphic>
      </p:graphicFrame>
      <p:sp>
        <p:nvSpPr>
          <p:cNvPr id="28697" name="Rectangle 32"/>
          <p:cNvSpPr>
            <a:spLocks noChangeArrowheads="1"/>
          </p:cNvSpPr>
          <p:nvPr/>
        </p:nvSpPr>
        <p:spPr bwMode="auto">
          <a:xfrm>
            <a:off x="609600" y="5699125"/>
            <a:ext cx="8077200" cy="701675"/>
          </a:xfrm>
          <a:prstGeom prst="rect">
            <a:avLst/>
          </a:prstGeom>
          <a:noFill/>
          <a:ln w="9525">
            <a:noFill/>
            <a:miter lim="800000"/>
            <a:headEnd/>
            <a:tailEnd/>
          </a:ln>
        </p:spPr>
        <p:txBody>
          <a:bodyPr>
            <a:prstTxWarp prst="textNoShape">
              <a:avLst/>
            </a:prstTxWarp>
            <a:spAutoFit/>
          </a:bodyPr>
          <a:lstStyle/>
          <a:p>
            <a:r>
              <a:rPr lang="en-US" sz="2000" b="1" i="1">
                <a:solidFill>
                  <a:srgbClr val="00027F"/>
                </a:solidFill>
              </a:rPr>
              <a:t>Result:</a:t>
            </a:r>
            <a:r>
              <a:rPr lang="en-US" sz="2000">
                <a:solidFill>
                  <a:srgbClr val="00027F"/>
                </a:solidFill>
              </a:rPr>
              <a:t> A lot of energy goes into protective measures and politics instead of success</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noFill/>
        </p:spPr>
        <p:txBody>
          <a:bodyPr/>
          <a:lstStyle/>
          <a:p>
            <a:r>
              <a:rPr lang="en-US">
                <a:latin typeface="Helvetica" charset="0"/>
              </a:rPr>
              <a:t>© Oscar Nierstrasz</a:t>
            </a:r>
            <a:endParaRPr lang="de-CH">
              <a:latin typeface="Helvetica" charset="0"/>
            </a:endParaRPr>
          </a:p>
        </p:txBody>
      </p:sp>
      <p:sp>
        <p:nvSpPr>
          <p:cNvPr id="30723" name="Footer Placeholder 4"/>
          <p:cNvSpPr>
            <a:spLocks noGrp="1"/>
          </p:cNvSpPr>
          <p:nvPr>
            <p:ph type="ftr" sz="quarter" idx="11"/>
          </p:nvPr>
        </p:nvSpPr>
        <p:spPr>
          <a:noFill/>
        </p:spPr>
        <p:txBody>
          <a:bodyPr/>
          <a:lstStyle/>
          <a:p>
            <a:r>
              <a:rPr lang="en-US">
                <a:latin typeface="Helvetica" charset="0"/>
              </a:rPr>
              <a:t>The Planning Game</a:t>
            </a:r>
            <a:endParaRPr lang="de-CH">
              <a:latin typeface="Helvetica" charset="0"/>
            </a:endParaRPr>
          </a:p>
        </p:txBody>
      </p:sp>
      <p:sp>
        <p:nvSpPr>
          <p:cNvPr id="30724" name="Slide Number Placeholder 5"/>
          <p:cNvSpPr>
            <a:spLocks noGrp="1"/>
          </p:cNvSpPr>
          <p:nvPr>
            <p:ph type="sldNum" sz="quarter" idx="12"/>
          </p:nvPr>
        </p:nvSpPr>
        <p:spPr>
          <a:noFill/>
        </p:spPr>
        <p:txBody>
          <a:bodyPr/>
          <a:lstStyle/>
          <a:p>
            <a:r>
              <a:rPr lang="de-CH" smtClean="0">
                <a:latin typeface="Helvetica" charset="0"/>
              </a:rPr>
              <a:t>ESE 3.</a:t>
            </a:r>
            <a:fld id="{5DE32932-D596-D846-85B4-F0C4383428CE}" type="slidenum">
              <a:rPr lang="de-CH" smtClean="0">
                <a:latin typeface="Helvetica" charset="0"/>
              </a:rPr>
              <a:pPr/>
              <a:t>11</a:t>
            </a:fld>
            <a:endParaRPr lang="de-CH" sz="1400" smtClean="0">
              <a:solidFill>
                <a:srgbClr val="7E7E7E"/>
              </a:solidFill>
              <a:latin typeface="Times" charset="0"/>
            </a:endParaRPr>
          </a:p>
        </p:txBody>
      </p:sp>
      <p:sp>
        <p:nvSpPr>
          <p:cNvPr id="30725" name="Rectangle 2"/>
          <p:cNvSpPr>
            <a:spLocks noGrp="1" noChangeArrowheads="1"/>
          </p:cNvSpPr>
          <p:nvPr>
            <p:ph type="title"/>
          </p:nvPr>
        </p:nvSpPr>
        <p:spPr/>
        <p:txBody>
          <a:bodyPr/>
          <a:lstStyle/>
          <a:p>
            <a:r>
              <a:rPr lang="en-US"/>
              <a:t>The Customer Bill of Rights</a:t>
            </a:r>
          </a:p>
        </p:txBody>
      </p:sp>
      <p:graphicFrame>
        <p:nvGraphicFramePr>
          <p:cNvPr id="593956" name="Group 36"/>
          <p:cNvGraphicFramePr>
            <a:graphicFrameLocks noGrp="1"/>
          </p:cNvGraphicFramePr>
          <p:nvPr>
            <p:ph type="tbl" idx="1"/>
          </p:nvPr>
        </p:nvGraphicFramePr>
        <p:xfrm>
          <a:off x="228600" y="1706563"/>
          <a:ext cx="8610600" cy="4626864"/>
        </p:xfrm>
        <a:graphic>
          <a:graphicData uri="http://schemas.openxmlformats.org/drawingml/2006/table">
            <a:tbl>
              <a:tblPr/>
              <a:tblGrid>
                <a:gridCol w="4811713"/>
                <a:gridCol w="3798887"/>
              </a:tblGrid>
              <a:tr h="427038">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1" i="0" u="none" strike="noStrike" cap="none" normalizeH="0" baseline="0">
                          <a:ln>
                            <a:noFill/>
                          </a:ln>
                          <a:solidFill>
                            <a:srgbClr val="044D01"/>
                          </a:solidFill>
                          <a:effectLst/>
                          <a:latin typeface="Helvetica" pitchFamily="-105" charset="0"/>
                        </a:rPr>
                        <a:t>You have the right to an overall plan</a:t>
                      </a:r>
                    </a:p>
                  </a:txBody>
                  <a:tcPr anchor="ctr" horzOverflow="overflow">
                    <a:lnL cap="flat">
                      <a:noFill/>
                    </a:lnL>
                    <a:lnR w="12700" cap="flat" cmpd="sng" algn="ctr">
                      <a:solidFill>
                        <a:srgbClr val="00027F"/>
                      </a:solidFill>
                      <a:prstDash val="solid"/>
                      <a:round/>
                      <a:headEnd type="none" w="med" len="med"/>
                      <a:tailEnd type="none" w="med" len="med"/>
                    </a:lnR>
                    <a:lnT w="28575"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To steer a project, you need to know what can be accomplished within time and budget</a:t>
                      </a:r>
                    </a:p>
                  </a:txBody>
                  <a:tcPr anchor="ctr" horzOverflow="overflow">
                    <a:lnL w="12700" cap="flat" cmpd="sng" algn="ctr">
                      <a:solidFill>
                        <a:srgbClr val="00027F"/>
                      </a:solidFill>
                      <a:prstDash val="solid"/>
                      <a:round/>
                      <a:headEnd type="none" w="med" len="med"/>
                      <a:tailEnd type="none" w="med" len="med"/>
                    </a:lnL>
                    <a:lnR cap="flat">
                      <a:noFill/>
                    </a:lnR>
                    <a:lnT w="28575"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544513">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1" i="0" u="none" strike="noStrike" cap="none" normalizeH="0" baseline="0">
                          <a:ln>
                            <a:noFill/>
                          </a:ln>
                          <a:solidFill>
                            <a:srgbClr val="044D01"/>
                          </a:solidFill>
                          <a:effectLst/>
                          <a:latin typeface="Helvetica" pitchFamily="-105" charset="0"/>
                        </a:rPr>
                        <a:t>You have the right to get the most possible value out of every programming week</a:t>
                      </a:r>
                    </a:p>
                  </a:txBody>
                  <a:tcPr anchor="ctr" horzOverflow="overflow">
                    <a:lnL cap="flat">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The most valuable things are worked on first.</a:t>
                      </a:r>
                    </a:p>
                  </a:txBody>
                  <a:tcPr anchor="ctr" horzOverflow="overflow">
                    <a:lnL w="12700" cap="flat" cmpd="sng" algn="ctr">
                      <a:solidFill>
                        <a:srgbClr val="00027F"/>
                      </a:solidFill>
                      <a:prstDash val="solid"/>
                      <a:round/>
                      <a:headEnd type="none" w="med" len="med"/>
                      <a:tailEnd type="none" w="med" len="med"/>
                    </a:lnL>
                    <a:lnR cap="flat">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428625">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1" i="0" u="none" strike="noStrike" cap="none" normalizeH="0" baseline="0">
                          <a:ln>
                            <a:noFill/>
                          </a:ln>
                          <a:solidFill>
                            <a:srgbClr val="044D01"/>
                          </a:solidFill>
                          <a:effectLst/>
                          <a:latin typeface="Helvetica" pitchFamily="-105" charset="0"/>
                        </a:rPr>
                        <a:t>You have the right to see progress in a running system.</a:t>
                      </a:r>
                    </a:p>
                  </a:txBody>
                  <a:tcPr anchor="ctr" horzOverflow="overflow">
                    <a:lnL cap="flat">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Only a running system can give exact information about project state</a:t>
                      </a:r>
                    </a:p>
                  </a:txBody>
                  <a:tcPr anchor="ctr" horzOverflow="overflow">
                    <a:lnL w="12700" cap="flat" cmpd="sng" algn="ctr">
                      <a:solidFill>
                        <a:srgbClr val="00027F"/>
                      </a:solidFill>
                      <a:prstDash val="solid"/>
                      <a:round/>
                      <a:headEnd type="none" w="med" len="med"/>
                      <a:tailEnd type="none" w="med" len="med"/>
                    </a:lnL>
                    <a:lnR cap="flat">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647700">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1" i="0" u="none" strike="noStrike" cap="none" normalizeH="0" baseline="0">
                          <a:ln>
                            <a:noFill/>
                          </a:ln>
                          <a:solidFill>
                            <a:srgbClr val="044D01"/>
                          </a:solidFill>
                          <a:effectLst/>
                          <a:latin typeface="Helvetica" pitchFamily="-105" charset="0"/>
                        </a:rPr>
                        <a:t>You have the right to change your mind, to substitute functionality and to change priorities without exorbitant costs.</a:t>
                      </a:r>
                    </a:p>
                  </a:txBody>
                  <a:tcPr anchor="ctr" horzOverflow="overflow">
                    <a:lnL cap="flat">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Market and business requirements change. We have to allow change.</a:t>
                      </a:r>
                    </a:p>
                  </a:txBody>
                  <a:tcPr anchor="ctr" horzOverflow="overflow">
                    <a:lnL w="12700" cap="flat" cmpd="sng" algn="ctr">
                      <a:solidFill>
                        <a:srgbClr val="00027F"/>
                      </a:solidFill>
                      <a:prstDash val="solid"/>
                      <a:round/>
                      <a:headEnd type="none" w="med" len="med"/>
                      <a:tailEnd type="none" w="med" len="med"/>
                    </a:lnL>
                    <a:lnR cap="flat">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704850">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1" i="0" u="none" strike="noStrike" cap="none" normalizeH="0" baseline="0">
                          <a:ln>
                            <a:noFill/>
                          </a:ln>
                          <a:solidFill>
                            <a:srgbClr val="044D01"/>
                          </a:solidFill>
                          <a:effectLst/>
                          <a:latin typeface="Helvetica" pitchFamily="-105" charset="0"/>
                        </a:rPr>
                        <a:t>You have the right to be informed about schedule changes, in time to choose how to reduce the scope to restore the original date.</a:t>
                      </a:r>
                    </a:p>
                  </a:txBody>
                  <a:tcPr anchor="ctr" horzOverflow="overflow">
                    <a:lnL cap="flat">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XP works to be sure everyone knows just what is really happening.</a:t>
                      </a:r>
                    </a:p>
                  </a:txBody>
                  <a:tcPr anchor="ctr" horzOverflow="overflow">
                    <a:lnL w="12700" cap="flat" cmpd="sng" algn="ctr">
                      <a:solidFill>
                        <a:srgbClr val="00027F"/>
                      </a:solidFill>
                      <a:prstDash val="solid"/>
                      <a:round/>
                      <a:headEnd type="none" w="med" len="med"/>
                      <a:tailEnd type="none" w="med" len="med"/>
                    </a:lnL>
                    <a:lnR cap="flat">
                      <a:noFill/>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a:noFill/>
        </p:spPr>
        <p:txBody>
          <a:bodyPr/>
          <a:lstStyle/>
          <a:p>
            <a:r>
              <a:rPr lang="en-US">
                <a:latin typeface="Helvetica" charset="0"/>
              </a:rPr>
              <a:t>© Oscar Nierstrasz</a:t>
            </a:r>
            <a:endParaRPr lang="de-CH">
              <a:latin typeface="Helvetica" charset="0"/>
            </a:endParaRPr>
          </a:p>
        </p:txBody>
      </p:sp>
      <p:sp>
        <p:nvSpPr>
          <p:cNvPr id="32771" name="Footer Placeholder 4"/>
          <p:cNvSpPr>
            <a:spLocks noGrp="1"/>
          </p:cNvSpPr>
          <p:nvPr>
            <p:ph type="ftr" sz="quarter" idx="11"/>
          </p:nvPr>
        </p:nvSpPr>
        <p:spPr>
          <a:noFill/>
        </p:spPr>
        <p:txBody>
          <a:bodyPr/>
          <a:lstStyle/>
          <a:p>
            <a:r>
              <a:rPr lang="en-US">
                <a:latin typeface="Helvetica" charset="0"/>
              </a:rPr>
              <a:t>The Planning Game</a:t>
            </a:r>
            <a:endParaRPr lang="de-CH">
              <a:latin typeface="Helvetica" charset="0"/>
            </a:endParaRPr>
          </a:p>
        </p:txBody>
      </p:sp>
      <p:sp>
        <p:nvSpPr>
          <p:cNvPr id="32772" name="Slide Number Placeholder 5"/>
          <p:cNvSpPr>
            <a:spLocks noGrp="1"/>
          </p:cNvSpPr>
          <p:nvPr>
            <p:ph type="sldNum" sz="quarter" idx="12"/>
          </p:nvPr>
        </p:nvSpPr>
        <p:spPr>
          <a:noFill/>
        </p:spPr>
        <p:txBody>
          <a:bodyPr/>
          <a:lstStyle/>
          <a:p>
            <a:r>
              <a:rPr lang="de-CH" smtClean="0">
                <a:latin typeface="Helvetica" charset="0"/>
              </a:rPr>
              <a:t>ESE 3.</a:t>
            </a:r>
            <a:fld id="{FD679678-3B61-1942-8A5A-016390ACC344}" type="slidenum">
              <a:rPr lang="de-CH" smtClean="0">
                <a:latin typeface="Helvetica" charset="0"/>
              </a:rPr>
              <a:pPr/>
              <a:t>12</a:t>
            </a:fld>
            <a:endParaRPr lang="de-CH" sz="1400" smtClean="0">
              <a:solidFill>
                <a:srgbClr val="7E7E7E"/>
              </a:solidFill>
              <a:latin typeface="Times" charset="0"/>
            </a:endParaRPr>
          </a:p>
        </p:txBody>
      </p:sp>
      <p:sp>
        <p:nvSpPr>
          <p:cNvPr id="32773" name="Rectangle 2"/>
          <p:cNvSpPr>
            <a:spLocks noGrp="1" noChangeArrowheads="1"/>
          </p:cNvSpPr>
          <p:nvPr>
            <p:ph type="title"/>
          </p:nvPr>
        </p:nvSpPr>
        <p:spPr/>
        <p:txBody>
          <a:bodyPr/>
          <a:lstStyle/>
          <a:p>
            <a:r>
              <a:rPr lang="en-US"/>
              <a:t>The Developer Bill of Rights</a:t>
            </a:r>
          </a:p>
        </p:txBody>
      </p:sp>
      <p:graphicFrame>
        <p:nvGraphicFramePr>
          <p:cNvPr id="596001" name="Group 33"/>
          <p:cNvGraphicFramePr>
            <a:graphicFrameLocks noGrp="1"/>
          </p:cNvGraphicFramePr>
          <p:nvPr>
            <p:ph type="tbl" idx="1"/>
          </p:nvPr>
        </p:nvGraphicFramePr>
        <p:xfrm>
          <a:off x="457200" y="1981200"/>
          <a:ext cx="8077200" cy="4105656"/>
        </p:xfrm>
        <a:graphic>
          <a:graphicData uri="http://schemas.openxmlformats.org/drawingml/2006/table">
            <a:tbl>
              <a:tblPr/>
              <a:tblGrid>
                <a:gridCol w="4513263"/>
                <a:gridCol w="3563937"/>
              </a:tblGrid>
              <a:tr h="427038">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1" i="0" u="none" strike="noStrike" cap="none" normalizeH="0" baseline="0">
                          <a:ln>
                            <a:noFill/>
                          </a:ln>
                          <a:solidFill>
                            <a:srgbClr val="3A027F"/>
                          </a:solidFill>
                          <a:effectLst/>
                          <a:latin typeface="Helvetica" pitchFamily="-105" charset="0"/>
                        </a:rPr>
                        <a:t>You have the right to know what is needed, with clear declarations of priority.</a:t>
                      </a:r>
                    </a:p>
                  </a:txBody>
                  <a:tcPr anchor="ctr" horzOverflow="overflow">
                    <a:lnL cap="flat">
                      <a:noFill/>
                    </a:lnL>
                    <a:lnR w="12700" cap="flat" cmpd="sng" algn="ctr">
                      <a:solidFill>
                        <a:srgbClr val="00027F"/>
                      </a:solidFill>
                      <a:prstDash val="solid"/>
                      <a:round/>
                      <a:headEnd type="none" w="med" len="med"/>
                      <a:tailEnd type="none" w="med" len="med"/>
                    </a:lnR>
                    <a:lnT w="28575"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Tight communication with the customer. Customer directs by value. </a:t>
                      </a:r>
                    </a:p>
                  </a:txBody>
                  <a:tcPr anchor="ctr" horzOverflow="overflow">
                    <a:lnL w="12700" cap="flat" cmpd="sng" algn="ctr">
                      <a:solidFill>
                        <a:srgbClr val="00027F"/>
                      </a:solidFill>
                      <a:prstDash val="solid"/>
                      <a:round/>
                      <a:headEnd type="none" w="med" len="med"/>
                      <a:tailEnd type="none" w="med" len="med"/>
                    </a:lnL>
                    <a:lnR cap="flat">
                      <a:noFill/>
                    </a:lnR>
                    <a:lnT w="28575"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496888">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1" i="0" u="none" strike="noStrike" cap="none" normalizeH="0" baseline="0">
                          <a:ln>
                            <a:noFill/>
                          </a:ln>
                          <a:solidFill>
                            <a:srgbClr val="3A027F"/>
                          </a:solidFill>
                          <a:effectLst/>
                          <a:latin typeface="Helvetica" pitchFamily="-105" charset="0"/>
                        </a:rPr>
                        <a:t>You have the right to produce quality work all the time.</a:t>
                      </a:r>
                    </a:p>
                  </a:txBody>
                  <a:tcPr anchor="ctr" horzOverflow="overflow">
                    <a:lnL cap="flat">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Unit Tests and Refactoring help to keep the code clean</a:t>
                      </a:r>
                    </a:p>
                  </a:txBody>
                  <a:tcPr anchor="ctr" horzOverflow="overflow">
                    <a:lnL w="12700" cap="flat" cmpd="sng" algn="ctr">
                      <a:solidFill>
                        <a:srgbClr val="00027F"/>
                      </a:solidFill>
                      <a:prstDash val="solid"/>
                      <a:round/>
                      <a:headEnd type="none" w="med" len="med"/>
                      <a:tailEnd type="none" w="med" len="med"/>
                    </a:lnL>
                    <a:lnR cap="flat">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428625">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1" i="0" u="none" strike="noStrike" cap="none" normalizeH="0" baseline="0">
                          <a:ln>
                            <a:noFill/>
                          </a:ln>
                          <a:solidFill>
                            <a:srgbClr val="3A027F"/>
                          </a:solidFill>
                          <a:effectLst/>
                          <a:latin typeface="Helvetica" pitchFamily="-105" charset="0"/>
                        </a:rPr>
                        <a:t>You have the right to ask for and receive help from peers, managers, and customers</a:t>
                      </a:r>
                    </a:p>
                  </a:txBody>
                  <a:tcPr anchor="ctr" horzOverflow="overflow">
                    <a:lnL cap="flat">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No one can ever refuse help to a team member</a:t>
                      </a:r>
                    </a:p>
                  </a:txBody>
                  <a:tcPr anchor="ctr" horzOverflow="overflow">
                    <a:lnL w="12700" cap="flat" cmpd="sng" algn="ctr">
                      <a:solidFill>
                        <a:srgbClr val="00027F"/>
                      </a:solidFill>
                      <a:prstDash val="solid"/>
                      <a:round/>
                      <a:headEnd type="none" w="med" len="med"/>
                      <a:tailEnd type="none" w="med" len="med"/>
                    </a:lnL>
                    <a:lnR cap="flat">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554038">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1" i="0" u="none" strike="noStrike" cap="none" normalizeH="0" baseline="0">
                          <a:ln>
                            <a:noFill/>
                          </a:ln>
                          <a:solidFill>
                            <a:srgbClr val="3A027F"/>
                          </a:solidFill>
                          <a:effectLst/>
                          <a:latin typeface="Helvetica" pitchFamily="-105" charset="0"/>
                        </a:rPr>
                        <a:t>You have the right to make and update your own estimates.</a:t>
                      </a:r>
                    </a:p>
                  </a:txBody>
                  <a:tcPr anchor="ctr" horzOverflow="overflow">
                    <a:lnL cap="flat">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Programmers know best how long it is going to take them</a:t>
                      </a:r>
                    </a:p>
                  </a:txBody>
                  <a:tcPr anchor="ctr" horzOverflow="overflow">
                    <a:lnL w="12700" cap="flat" cmpd="sng" algn="ctr">
                      <a:solidFill>
                        <a:srgbClr val="00027F"/>
                      </a:solidFill>
                      <a:prstDash val="solid"/>
                      <a:round/>
                      <a:headEnd type="none" w="med" len="med"/>
                      <a:tailEnd type="none" w="med" len="med"/>
                    </a:lnL>
                    <a:lnR cap="flat">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704850">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1" i="0" u="none" strike="noStrike" cap="none" normalizeH="0" baseline="0">
                          <a:ln>
                            <a:noFill/>
                          </a:ln>
                          <a:solidFill>
                            <a:srgbClr val="3A027F"/>
                          </a:solidFill>
                          <a:effectLst/>
                          <a:latin typeface="Helvetica" pitchFamily="-105" charset="0"/>
                        </a:rPr>
                        <a:t>You have the right to accept your responsibilities instead having them assigned to you</a:t>
                      </a:r>
                    </a:p>
                  </a:txBody>
                  <a:tcPr anchor="ctr" horzOverflow="overflow">
                    <a:lnL cap="flat">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We work most effectively when we have accepted our responsibilities instead of having them thrust upon us</a:t>
                      </a:r>
                    </a:p>
                  </a:txBody>
                  <a:tcPr anchor="ctr" horzOverflow="overflow">
                    <a:lnL w="12700" cap="flat" cmpd="sng" algn="ctr">
                      <a:solidFill>
                        <a:srgbClr val="00027F"/>
                      </a:solidFill>
                      <a:prstDash val="solid"/>
                      <a:round/>
                      <a:headEnd type="none" w="med" len="med"/>
                      <a:tailEnd type="none" w="med" len="med"/>
                    </a:lnL>
                    <a:lnR cap="flat">
                      <a:noFill/>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Date Placeholder 2"/>
          <p:cNvSpPr>
            <a:spLocks noGrp="1"/>
          </p:cNvSpPr>
          <p:nvPr>
            <p:ph type="dt" sz="quarter" idx="10"/>
          </p:nvPr>
        </p:nvSpPr>
        <p:spPr>
          <a:noFill/>
        </p:spPr>
        <p:txBody>
          <a:bodyPr/>
          <a:lstStyle/>
          <a:p>
            <a:r>
              <a:rPr lang="en-US">
                <a:latin typeface="Helvetica" charset="0"/>
              </a:rPr>
              <a:t>© Oscar Nierstrasz</a:t>
            </a:r>
            <a:endParaRPr lang="de-CH">
              <a:latin typeface="Helvetica" charset="0"/>
            </a:endParaRPr>
          </a:p>
        </p:txBody>
      </p:sp>
      <p:sp>
        <p:nvSpPr>
          <p:cNvPr id="34819" name="Footer Placeholder 3"/>
          <p:cNvSpPr>
            <a:spLocks noGrp="1"/>
          </p:cNvSpPr>
          <p:nvPr>
            <p:ph type="ftr" sz="quarter" idx="11"/>
          </p:nvPr>
        </p:nvSpPr>
        <p:spPr>
          <a:noFill/>
        </p:spPr>
        <p:txBody>
          <a:bodyPr/>
          <a:lstStyle/>
          <a:p>
            <a:r>
              <a:rPr lang="en-US">
                <a:latin typeface="Helvetica" charset="0"/>
              </a:rPr>
              <a:t>The Planning Game</a:t>
            </a:r>
            <a:endParaRPr lang="de-CH">
              <a:latin typeface="Helvetica" charset="0"/>
            </a:endParaRPr>
          </a:p>
        </p:txBody>
      </p:sp>
      <p:sp>
        <p:nvSpPr>
          <p:cNvPr id="34820" name="Slide Number Placeholder 4"/>
          <p:cNvSpPr>
            <a:spLocks noGrp="1"/>
          </p:cNvSpPr>
          <p:nvPr>
            <p:ph type="sldNum" sz="quarter" idx="12"/>
          </p:nvPr>
        </p:nvSpPr>
        <p:spPr>
          <a:noFill/>
        </p:spPr>
        <p:txBody>
          <a:bodyPr/>
          <a:lstStyle/>
          <a:p>
            <a:r>
              <a:rPr lang="de-CH">
                <a:latin typeface="Helvetica" charset="0"/>
              </a:rPr>
              <a:t>ESE 3.</a:t>
            </a:r>
            <a:fld id="{985C41B8-E63E-BD4F-B919-905E81E01801}" type="slidenum">
              <a:rPr lang="de-CH">
                <a:latin typeface="Helvetica" charset="0"/>
              </a:rPr>
              <a:pPr/>
              <a:t>13</a:t>
            </a:fld>
            <a:endParaRPr lang="de-CH" sz="1400">
              <a:solidFill>
                <a:srgbClr val="7E7E7E"/>
              </a:solidFill>
              <a:latin typeface="Times" charset="0"/>
            </a:endParaRPr>
          </a:p>
        </p:txBody>
      </p:sp>
      <p:sp>
        <p:nvSpPr>
          <p:cNvPr id="34821" name="Rectangle 2"/>
          <p:cNvSpPr>
            <a:spLocks noGrp="1" noChangeArrowheads="1"/>
          </p:cNvSpPr>
          <p:nvPr>
            <p:ph type="title"/>
          </p:nvPr>
        </p:nvSpPr>
        <p:spPr/>
        <p:txBody>
          <a:bodyPr/>
          <a:lstStyle/>
          <a:p>
            <a:r>
              <a:rPr lang="en-US"/>
              <a:t>Separation of Roles</a:t>
            </a:r>
          </a:p>
        </p:txBody>
      </p:sp>
      <p:sp>
        <p:nvSpPr>
          <p:cNvPr id="34822" name="Rectangle 3"/>
          <p:cNvSpPr>
            <a:spLocks noChangeArrowheads="1"/>
          </p:cNvSpPr>
          <p:nvPr/>
        </p:nvSpPr>
        <p:spPr bwMode="auto">
          <a:xfrm>
            <a:off x="1543050" y="1797050"/>
            <a:ext cx="6162675" cy="955675"/>
          </a:xfrm>
          <a:prstGeom prst="rect">
            <a:avLst/>
          </a:prstGeom>
          <a:noFill/>
          <a:ln w="9525">
            <a:solidFill>
              <a:srgbClr val="087F02"/>
            </a:solidFill>
            <a:miter lim="800000"/>
            <a:headEnd/>
            <a:tailEnd/>
          </a:ln>
        </p:spPr>
        <p:txBody>
          <a:bodyPr wrap="none">
            <a:prstTxWarp prst="textNoShape">
              <a:avLst/>
            </a:prstTxWarp>
            <a:spAutoFit/>
          </a:bodyPr>
          <a:lstStyle/>
          <a:p>
            <a:r>
              <a:rPr lang="en-US" sz="2800" b="1" i="1">
                <a:solidFill>
                  <a:srgbClr val="044D01"/>
                </a:solidFill>
              </a:rPr>
              <a:t>Customer</a:t>
            </a:r>
            <a:r>
              <a:rPr lang="en-US" sz="2800">
                <a:solidFill>
                  <a:srgbClr val="00027F"/>
                </a:solidFill>
              </a:rPr>
              <a:t> makes </a:t>
            </a:r>
            <a:r>
              <a:rPr lang="en-US" sz="2800" i="1">
                <a:solidFill>
                  <a:srgbClr val="7F0101"/>
                </a:solidFill>
              </a:rPr>
              <a:t>business</a:t>
            </a:r>
            <a:r>
              <a:rPr lang="en-US" sz="2800">
                <a:solidFill>
                  <a:srgbClr val="00027F"/>
                </a:solidFill>
              </a:rPr>
              <a:t> decisions</a:t>
            </a:r>
          </a:p>
          <a:p>
            <a:r>
              <a:rPr lang="en-US" sz="2800" b="1" i="1">
                <a:solidFill>
                  <a:srgbClr val="3A027F"/>
                </a:solidFill>
              </a:rPr>
              <a:t>Developers</a:t>
            </a:r>
            <a:r>
              <a:rPr lang="en-US" sz="2800">
                <a:solidFill>
                  <a:srgbClr val="00027F"/>
                </a:solidFill>
              </a:rPr>
              <a:t> make </a:t>
            </a:r>
            <a:r>
              <a:rPr lang="en-US" sz="2800" i="1">
                <a:solidFill>
                  <a:srgbClr val="7F0101"/>
                </a:solidFill>
              </a:rPr>
              <a:t>technical</a:t>
            </a:r>
            <a:r>
              <a:rPr lang="en-US" sz="2800">
                <a:solidFill>
                  <a:srgbClr val="00027F"/>
                </a:solidFill>
              </a:rPr>
              <a:t> decisions</a:t>
            </a:r>
          </a:p>
        </p:txBody>
      </p:sp>
      <p:graphicFrame>
        <p:nvGraphicFramePr>
          <p:cNvPr id="598050" name="Group 34"/>
          <p:cNvGraphicFramePr>
            <a:graphicFrameLocks noGrp="1"/>
          </p:cNvGraphicFramePr>
          <p:nvPr/>
        </p:nvGraphicFramePr>
        <p:xfrm>
          <a:off x="838200" y="2994025"/>
          <a:ext cx="7467600" cy="2041525"/>
        </p:xfrm>
        <a:graphic>
          <a:graphicData uri="http://schemas.openxmlformats.org/drawingml/2006/table">
            <a:tbl>
              <a:tblPr/>
              <a:tblGrid>
                <a:gridCol w="3143250"/>
                <a:gridCol w="4324350"/>
              </a:tblGrid>
              <a:tr h="141288">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1" i="1" u="none" strike="noStrike" cap="none" normalizeH="0" baseline="0">
                          <a:ln>
                            <a:noFill/>
                          </a:ln>
                          <a:solidFill>
                            <a:srgbClr val="044D01"/>
                          </a:solidFill>
                          <a:effectLst/>
                          <a:latin typeface="Helvetica" pitchFamily="-105" charset="0"/>
                        </a:rPr>
                        <a:t>Business Decisions</a:t>
                      </a:r>
                    </a:p>
                  </a:txBody>
                  <a:tcPr anchor="ctr" horzOverflow="overflow">
                    <a:lnL cap="flat">
                      <a:noFill/>
                    </a:lnL>
                    <a:lnR w="12700" cap="flat" cmpd="sng" algn="ctr">
                      <a:solidFill>
                        <a:srgbClr val="00027F"/>
                      </a:solidFill>
                      <a:prstDash val="solid"/>
                      <a:round/>
                      <a:headEnd type="none" w="med" len="med"/>
                      <a:tailEnd type="none" w="med" len="med"/>
                    </a:lnR>
                    <a:lnT w="28575"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1" i="1" u="none" strike="noStrike" cap="none" normalizeH="0" baseline="0">
                          <a:ln>
                            <a:noFill/>
                          </a:ln>
                          <a:solidFill>
                            <a:srgbClr val="3A027F"/>
                          </a:solidFill>
                          <a:effectLst/>
                          <a:latin typeface="Helvetica" pitchFamily="-105" charset="0"/>
                        </a:rPr>
                        <a:t>Technical Decisions </a:t>
                      </a:r>
                    </a:p>
                  </a:txBody>
                  <a:tcPr anchor="ctr" horzOverflow="overflow">
                    <a:lnL w="12700" cap="flat" cmpd="sng" algn="ctr">
                      <a:solidFill>
                        <a:srgbClr val="00027F"/>
                      </a:solidFill>
                      <a:prstDash val="solid"/>
                      <a:round/>
                      <a:headEnd type="none" w="med" len="med"/>
                      <a:tailEnd type="none" w="med" len="med"/>
                    </a:lnL>
                    <a:lnR cap="flat">
                      <a:noFill/>
                    </a:lnR>
                    <a:lnT w="28575"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327025">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0" u="none" strike="noStrike" cap="none" normalizeH="0" baseline="0">
                          <a:ln>
                            <a:noFill/>
                          </a:ln>
                          <a:solidFill>
                            <a:srgbClr val="044D01"/>
                          </a:solidFill>
                          <a:effectLst/>
                          <a:latin typeface="Helvetica" pitchFamily="-105" charset="0"/>
                        </a:rPr>
                        <a:t>Scope</a:t>
                      </a:r>
                    </a:p>
                  </a:txBody>
                  <a:tcPr horzOverflow="overflow">
                    <a:lnL cap="flat">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0" u="none" strike="noStrike" cap="none" normalizeH="0" baseline="0">
                          <a:ln>
                            <a:noFill/>
                          </a:ln>
                          <a:solidFill>
                            <a:srgbClr val="3A027F"/>
                          </a:solidFill>
                          <a:effectLst/>
                          <a:latin typeface="Helvetica" pitchFamily="-105" charset="0"/>
                        </a:rPr>
                        <a:t>Estimates</a:t>
                      </a:r>
                    </a:p>
                  </a:txBody>
                  <a:tcPr horzOverflow="overflow">
                    <a:lnL w="12700" cap="flat" cmpd="sng" algn="ctr">
                      <a:solidFill>
                        <a:srgbClr val="00027F"/>
                      </a:solidFill>
                      <a:prstDash val="solid"/>
                      <a:round/>
                      <a:headEnd type="none" w="med" len="med"/>
                      <a:tailEnd type="none" w="med" len="med"/>
                    </a:lnL>
                    <a:lnR cap="flat">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327025">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0" u="none" strike="noStrike" cap="none" normalizeH="0" baseline="0">
                          <a:ln>
                            <a:noFill/>
                          </a:ln>
                          <a:solidFill>
                            <a:srgbClr val="044D01"/>
                          </a:solidFill>
                          <a:effectLst/>
                          <a:latin typeface="Helvetica" pitchFamily="-105" charset="0"/>
                        </a:rPr>
                        <a:t>Dates of the releases</a:t>
                      </a:r>
                    </a:p>
                  </a:txBody>
                  <a:tcPr horzOverflow="overflow">
                    <a:lnL cap="flat">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0" u="none" strike="noStrike" cap="none" normalizeH="0" baseline="0">
                          <a:ln>
                            <a:noFill/>
                          </a:ln>
                          <a:solidFill>
                            <a:srgbClr val="3A027F"/>
                          </a:solidFill>
                          <a:effectLst/>
                          <a:latin typeface="Helvetica" pitchFamily="-105" charset="0"/>
                        </a:rPr>
                        <a:t>Dates within an iteration</a:t>
                      </a:r>
                    </a:p>
                  </a:txBody>
                  <a:tcPr horzOverflow="overflow">
                    <a:lnL w="12700" cap="flat" cmpd="sng" algn="ctr">
                      <a:solidFill>
                        <a:srgbClr val="00027F"/>
                      </a:solidFill>
                      <a:prstDash val="solid"/>
                      <a:round/>
                      <a:headEnd type="none" w="med" len="med"/>
                      <a:tailEnd type="none" w="med" len="med"/>
                    </a:lnL>
                    <a:lnR cap="flat">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327025">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0" u="none" strike="noStrike" cap="none" normalizeH="0" baseline="0">
                          <a:ln>
                            <a:noFill/>
                          </a:ln>
                          <a:solidFill>
                            <a:srgbClr val="044D01"/>
                          </a:solidFill>
                          <a:effectLst/>
                          <a:latin typeface="Helvetica" pitchFamily="-105" charset="0"/>
                        </a:rPr>
                        <a:t>Priority</a:t>
                      </a:r>
                    </a:p>
                  </a:txBody>
                  <a:tcPr horzOverflow="overflow">
                    <a:lnL cap="flat">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0" u="none" strike="noStrike" cap="none" normalizeH="0" baseline="0">
                          <a:ln>
                            <a:noFill/>
                          </a:ln>
                          <a:solidFill>
                            <a:srgbClr val="3A027F"/>
                          </a:solidFill>
                          <a:effectLst/>
                          <a:latin typeface="Helvetica" pitchFamily="-105" charset="0"/>
                        </a:rPr>
                        <a:t>Team velocity</a:t>
                      </a:r>
                    </a:p>
                  </a:txBody>
                  <a:tcPr horzOverflow="overflow">
                    <a:lnL w="12700" cap="flat" cmpd="sng" algn="ctr">
                      <a:solidFill>
                        <a:srgbClr val="00027F"/>
                      </a:solidFill>
                      <a:prstDash val="solid"/>
                      <a:round/>
                      <a:headEnd type="none" w="med" len="med"/>
                      <a:tailEnd type="none" w="med" len="med"/>
                    </a:lnL>
                    <a:lnR cap="flat">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517525">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2000" b="0" i="0" u="none" strike="noStrike" cap="none" normalizeH="0" baseline="0">
                        <a:ln>
                          <a:noFill/>
                        </a:ln>
                        <a:solidFill>
                          <a:srgbClr val="087F02"/>
                        </a:solidFill>
                        <a:effectLst/>
                        <a:latin typeface="Helvetica" pitchFamily="-105" charset="0"/>
                      </a:endParaRPr>
                    </a:p>
                  </a:txBody>
                  <a:tcPr horzOverflow="overflow">
                    <a:lnL cap="flat">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0" u="none" strike="noStrike" cap="none" normalizeH="0" baseline="0">
                          <a:ln>
                            <a:noFill/>
                          </a:ln>
                          <a:solidFill>
                            <a:srgbClr val="3A027F"/>
                          </a:solidFill>
                          <a:effectLst/>
                          <a:latin typeface="Helvetica" pitchFamily="-105" charset="0"/>
                        </a:rPr>
                        <a:t>Warnings about technical risks</a:t>
                      </a:r>
                    </a:p>
                  </a:txBody>
                  <a:tcPr horzOverflow="overflow">
                    <a:lnL w="12700" cap="flat" cmpd="sng" algn="ctr">
                      <a:solidFill>
                        <a:srgbClr val="00027F"/>
                      </a:solidFill>
                      <a:prstDash val="solid"/>
                      <a:round/>
                      <a:headEnd type="none" w="med" len="med"/>
                      <a:tailEnd type="none" w="med" len="med"/>
                    </a:lnL>
                    <a:lnR cap="flat">
                      <a:noFill/>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r>
            </a:tbl>
          </a:graphicData>
        </a:graphic>
      </p:graphicFrame>
      <p:sp>
        <p:nvSpPr>
          <p:cNvPr id="34841" name="AutoShape 35"/>
          <p:cNvSpPr>
            <a:spLocks noChangeArrowheads="1"/>
          </p:cNvSpPr>
          <p:nvPr/>
        </p:nvSpPr>
        <p:spPr bwMode="auto">
          <a:xfrm>
            <a:off x="1600200" y="5410200"/>
            <a:ext cx="5638800" cy="990600"/>
          </a:xfrm>
          <a:prstGeom prst="foldedCorner">
            <a:avLst>
              <a:gd name="adj" fmla="val 12500"/>
            </a:avLst>
          </a:prstGeom>
          <a:solidFill>
            <a:schemeClr val="accent1"/>
          </a:solidFill>
          <a:ln w="9525">
            <a:solidFill>
              <a:schemeClr val="tx1"/>
            </a:solidFill>
            <a:round/>
            <a:headEnd/>
            <a:tailEnd/>
          </a:ln>
        </p:spPr>
        <p:txBody>
          <a:bodyPr anchor="ctr">
            <a:prstTxWarp prst="textNoShape">
              <a:avLst/>
            </a:prstTxWarp>
          </a:bodyPr>
          <a:lstStyle/>
          <a:p>
            <a:pPr algn="ctr"/>
            <a:r>
              <a:rPr lang="en-US" sz="2000" i="1">
                <a:solidFill>
                  <a:srgbClr val="7F0101"/>
                </a:solidFill>
              </a:rPr>
              <a:t>The Customer owns “what you get” while the Developers own “what it costs”. </a:t>
            </a:r>
            <a:endParaRPr lang="en-US" sz="20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Date Placeholder 3"/>
          <p:cNvSpPr>
            <a:spLocks noGrp="1"/>
          </p:cNvSpPr>
          <p:nvPr>
            <p:ph type="dt" sz="quarter" idx="10"/>
          </p:nvPr>
        </p:nvSpPr>
        <p:spPr>
          <a:noFill/>
        </p:spPr>
        <p:txBody>
          <a:bodyPr/>
          <a:lstStyle/>
          <a:p>
            <a:r>
              <a:rPr lang="en-US">
                <a:latin typeface="Helvetica" charset="0"/>
              </a:rPr>
              <a:t>© Oscar Nierstrasz</a:t>
            </a:r>
            <a:endParaRPr lang="de-CH">
              <a:latin typeface="Helvetica" charset="0"/>
            </a:endParaRPr>
          </a:p>
        </p:txBody>
      </p:sp>
      <p:sp>
        <p:nvSpPr>
          <p:cNvPr id="36867" name="Footer Placeholder 4"/>
          <p:cNvSpPr>
            <a:spLocks noGrp="1"/>
          </p:cNvSpPr>
          <p:nvPr>
            <p:ph type="ftr" sz="quarter" idx="11"/>
          </p:nvPr>
        </p:nvSpPr>
        <p:spPr>
          <a:noFill/>
        </p:spPr>
        <p:txBody>
          <a:bodyPr/>
          <a:lstStyle/>
          <a:p>
            <a:r>
              <a:rPr lang="en-US">
                <a:latin typeface="Helvetica" charset="0"/>
              </a:rPr>
              <a:t>The Planning Game</a:t>
            </a:r>
            <a:endParaRPr lang="de-CH">
              <a:latin typeface="Helvetica" charset="0"/>
            </a:endParaRPr>
          </a:p>
        </p:txBody>
      </p:sp>
      <p:sp>
        <p:nvSpPr>
          <p:cNvPr id="36868" name="Slide Number Placeholder 5"/>
          <p:cNvSpPr>
            <a:spLocks noGrp="1"/>
          </p:cNvSpPr>
          <p:nvPr>
            <p:ph type="sldNum" sz="quarter" idx="12"/>
          </p:nvPr>
        </p:nvSpPr>
        <p:spPr>
          <a:noFill/>
        </p:spPr>
        <p:txBody>
          <a:bodyPr/>
          <a:lstStyle/>
          <a:p>
            <a:r>
              <a:rPr lang="de-CH">
                <a:latin typeface="Helvetica" charset="0"/>
              </a:rPr>
              <a:t>ESE 3.</a:t>
            </a:r>
            <a:fld id="{23BB9F42-B625-184F-9D4E-2EE0CCD5D5F3}" type="slidenum">
              <a:rPr lang="de-CH">
                <a:latin typeface="Helvetica" charset="0"/>
              </a:rPr>
              <a:pPr/>
              <a:t>14</a:t>
            </a:fld>
            <a:endParaRPr lang="de-CH" sz="1400">
              <a:solidFill>
                <a:srgbClr val="7E7E7E"/>
              </a:solidFill>
              <a:latin typeface="Times" charset="0"/>
            </a:endParaRPr>
          </a:p>
        </p:txBody>
      </p:sp>
      <p:sp>
        <p:nvSpPr>
          <p:cNvPr id="36869" name="Rectangle 1026"/>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pic>
        <p:nvPicPr>
          <p:cNvPr id="36870" name="Picture 1027"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36871" name="Rectangle 1028"/>
          <p:cNvSpPr>
            <a:spLocks noGrp="1" noChangeArrowheads="1"/>
          </p:cNvSpPr>
          <p:nvPr>
            <p:ph type="title"/>
          </p:nvPr>
        </p:nvSpPr>
        <p:spPr/>
        <p:txBody>
          <a:bodyPr/>
          <a:lstStyle/>
          <a:p>
            <a:r>
              <a:rPr lang="en-US"/>
              <a:t>Roadmap</a:t>
            </a:r>
          </a:p>
        </p:txBody>
      </p:sp>
      <p:sp>
        <p:nvSpPr>
          <p:cNvPr id="36872" name="Rectangle 1029"/>
          <p:cNvSpPr>
            <a:spLocks noGrp="1" noChangeArrowheads="1"/>
          </p:cNvSpPr>
          <p:nvPr>
            <p:ph type="body" idx="1"/>
          </p:nvPr>
        </p:nvSpPr>
        <p:spPr/>
        <p:txBody>
          <a:bodyPr/>
          <a:lstStyle/>
          <a:p>
            <a:r>
              <a:rPr lang="en-US"/>
              <a:t>XP — coping with change and uncertainty</a:t>
            </a:r>
          </a:p>
          <a:p>
            <a:r>
              <a:rPr lang="en-US"/>
              <a:t>Customers and Developers — why do we plan?</a:t>
            </a:r>
          </a:p>
          <a:p>
            <a:r>
              <a:rPr lang="en-US" b="1"/>
              <a:t>The Planning Game</a:t>
            </a:r>
            <a:endParaRPr lang="en-US"/>
          </a:p>
          <a:p>
            <a:pPr lvl="1"/>
            <a:r>
              <a:rPr lang="en-US"/>
              <a:t>Exploration — User stories</a:t>
            </a:r>
          </a:p>
          <a:p>
            <a:pPr lvl="1"/>
            <a:r>
              <a:rPr lang="en-US"/>
              <a:t>Estimation</a:t>
            </a:r>
          </a:p>
          <a:p>
            <a:pPr lvl="1"/>
            <a:r>
              <a:rPr lang="en-US"/>
              <a:t>Commitment</a:t>
            </a:r>
          </a:p>
          <a:p>
            <a:pPr lvl="1"/>
            <a:r>
              <a:rPr lang="en-US"/>
              <a:t>Steering</a:t>
            </a:r>
          </a:p>
          <a:p>
            <a:r>
              <a:rPr lang="en-US"/>
              <a:t>Iteration</a:t>
            </a:r>
          </a:p>
          <a:p>
            <a:r>
              <a:rPr lang="en-US"/>
              <a:t>Scrum</a:t>
            </a:r>
          </a:p>
          <a:p>
            <a:r>
              <a:rPr lang="en-US"/>
              <a:t>Agile lessons from industry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Date Placeholder 3"/>
          <p:cNvSpPr>
            <a:spLocks noGrp="1"/>
          </p:cNvSpPr>
          <p:nvPr>
            <p:ph type="dt" sz="quarter" idx="10"/>
          </p:nvPr>
        </p:nvSpPr>
        <p:spPr>
          <a:noFill/>
        </p:spPr>
        <p:txBody>
          <a:bodyPr/>
          <a:lstStyle/>
          <a:p>
            <a:r>
              <a:rPr lang="en-US">
                <a:latin typeface="Helvetica" charset="0"/>
              </a:rPr>
              <a:t>© Oscar Nierstrasz</a:t>
            </a:r>
            <a:endParaRPr lang="de-CH">
              <a:latin typeface="Helvetica" charset="0"/>
            </a:endParaRPr>
          </a:p>
        </p:txBody>
      </p:sp>
      <p:sp>
        <p:nvSpPr>
          <p:cNvPr id="38915" name="Footer Placeholder 4"/>
          <p:cNvSpPr>
            <a:spLocks noGrp="1"/>
          </p:cNvSpPr>
          <p:nvPr>
            <p:ph type="ftr" sz="quarter" idx="11"/>
          </p:nvPr>
        </p:nvSpPr>
        <p:spPr>
          <a:noFill/>
        </p:spPr>
        <p:txBody>
          <a:bodyPr/>
          <a:lstStyle/>
          <a:p>
            <a:r>
              <a:rPr lang="en-US">
                <a:latin typeface="Helvetica" charset="0"/>
              </a:rPr>
              <a:t>The Planning Game</a:t>
            </a:r>
            <a:endParaRPr lang="de-CH">
              <a:latin typeface="Helvetica" charset="0"/>
            </a:endParaRPr>
          </a:p>
        </p:txBody>
      </p:sp>
      <p:sp>
        <p:nvSpPr>
          <p:cNvPr id="38916" name="Slide Number Placeholder 5"/>
          <p:cNvSpPr>
            <a:spLocks noGrp="1"/>
          </p:cNvSpPr>
          <p:nvPr>
            <p:ph type="sldNum" sz="quarter" idx="12"/>
          </p:nvPr>
        </p:nvSpPr>
        <p:spPr>
          <a:noFill/>
        </p:spPr>
        <p:txBody>
          <a:bodyPr/>
          <a:lstStyle/>
          <a:p>
            <a:r>
              <a:rPr lang="de-CH">
                <a:latin typeface="Helvetica" charset="0"/>
              </a:rPr>
              <a:t>ESE 3.</a:t>
            </a:r>
            <a:fld id="{24E1EF3A-0F22-9E4B-A697-21DA7B285962}" type="slidenum">
              <a:rPr lang="de-CH">
                <a:latin typeface="Helvetica" charset="0"/>
              </a:rPr>
              <a:pPr/>
              <a:t>15</a:t>
            </a:fld>
            <a:endParaRPr lang="de-CH" sz="1400">
              <a:solidFill>
                <a:srgbClr val="7E7E7E"/>
              </a:solidFill>
              <a:latin typeface="Times" charset="0"/>
            </a:endParaRPr>
          </a:p>
        </p:txBody>
      </p:sp>
      <p:sp>
        <p:nvSpPr>
          <p:cNvPr id="38917" name="Rectangle 2"/>
          <p:cNvSpPr>
            <a:spLocks noGrp="1" noChangeArrowheads="1"/>
          </p:cNvSpPr>
          <p:nvPr>
            <p:ph type="title"/>
          </p:nvPr>
        </p:nvSpPr>
        <p:spPr/>
        <p:txBody>
          <a:bodyPr/>
          <a:lstStyle/>
          <a:p>
            <a:r>
              <a:rPr lang="en-US"/>
              <a:t>The Planning Game</a:t>
            </a:r>
          </a:p>
        </p:txBody>
      </p:sp>
      <p:sp>
        <p:nvSpPr>
          <p:cNvPr id="38918" name="Rectangle 3"/>
          <p:cNvSpPr>
            <a:spLocks noGrp="1" noChangeArrowheads="1"/>
          </p:cNvSpPr>
          <p:nvPr>
            <p:ph type="body" idx="1"/>
          </p:nvPr>
        </p:nvSpPr>
        <p:spPr/>
        <p:txBody>
          <a:bodyPr/>
          <a:lstStyle/>
          <a:p>
            <a:pPr marL="533400" indent="-533400" algn="ctr">
              <a:buFont typeface="Helvetica CE" pitchFamily="-110" charset="0"/>
              <a:buNone/>
            </a:pPr>
            <a:r>
              <a:rPr lang="en-US" i="1"/>
              <a:t>A game with a set of rules that ensures that Customer and Developers don’t become mortal enemies</a:t>
            </a:r>
          </a:p>
          <a:p>
            <a:pPr marL="533400" indent="-533400" algn="ctr">
              <a:buFont typeface="Helvetica CE" pitchFamily="-110" charset="0"/>
              <a:buNone/>
            </a:pPr>
            <a:endParaRPr lang="en-US"/>
          </a:p>
          <a:p>
            <a:pPr marL="533400" indent="-533400">
              <a:buFont typeface="Helvetica CE" pitchFamily="-110" charset="0"/>
              <a:buNone/>
            </a:pPr>
            <a:r>
              <a:rPr lang="en-US" b="1" i="1"/>
              <a:t>Goal:</a:t>
            </a:r>
            <a:r>
              <a:rPr lang="en-US"/>
              <a:t> </a:t>
            </a:r>
          </a:p>
          <a:p>
            <a:pPr marL="914400" lvl="1" indent="-457200"/>
            <a:r>
              <a:rPr lang="en-US" i="1">
                <a:solidFill>
                  <a:srgbClr val="7F0101"/>
                </a:solidFill>
              </a:rPr>
              <a:t>Maximize the value of the software produced by Developers.</a:t>
            </a:r>
          </a:p>
          <a:p>
            <a:pPr marL="914400" lvl="1" indent="-457200"/>
            <a:endParaRPr lang="en-US"/>
          </a:p>
          <a:p>
            <a:pPr marL="533400" indent="-533400">
              <a:buFont typeface="Helvetica CE" pitchFamily="-110" charset="0"/>
              <a:buNone/>
            </a:pPr>
            <a:r>
              <a:rPr lang="en-US" b="1" i="1"/>
              <a:t>Overview:</a:t>
            </a:r>
            <a:endParaRPr lang="en-US"/>
          </a:p>
          <a:p>
            <a:pPr marL="914400" lvl="1" indent="-457200">
              <a:buFont typeface="Times" charset="0"/>
              <a:buAutoNum type="arabicPeriod"/>
            </a:pPr>
            <a:r>
              <a:rPr lang="en-US" b="1" i="1"/>
              <a:t>Release Planning:</a:t>
            </a:r>
            <a:r>
              <a:rPr lang="en-US"/>
              <a:t> </a:t>
            </a:r>
            <a:r>
              <a:rPr lang="en-US" b="1" i="1">
                <a:solidFill>
                  <a:srgbClr val="044D01"/>
                </a:solidFill>
              </a:rPr>
              <a:t>Customer</a:t>
            </a:r>
            <a:r>
              <a:rPr lang="en-US"/>
              <a:t> selects the </a:t>
            </a:r>
            <a:r>
              <a:rPr lang="en-US" i="1">
                <a:solidFill>
                  <a:srgbClr val="7F0101"/>
                </a:solidFill>
              </a:rPr>
              <a:t>scope</a:t>
            </a:r>
            <a:r>
              <a:rPr lang="en-US"/>
              <a:t> of the next release</a:t>
            </a:r>
          </a:p>
          <a:p>
            <a:pPr marL="914400" lvl="1" indent="-457200">
              <a:buFont typeface="Times" charset="0"/>
              <a:buAutoNum type="arabicPeriod"/>
            </a:pPr>
            <a:r>
              <a:rPr lang="en-US" b="1" i="1"/>
              <a:t>Iteration Planning:</a:t>
            </a:r>
            <a:r>
              <a:rPr lang="en-US"/>
              <a:t> </a:t>
            </a:r>
            <a:r>
              <a:rPr lang="en-US" b="1" i="1">
                <a:solidFill>
                  <a:srgbClr val="3A027F"/>
                </a:solidFill>
              </a:rPr>
              <a:t>Developers</a:t>
            </a:r>
            <a:r>
              <a:rPr lang="en-US"/>
              <a:t> decide on </a:t>
            </a:r>
            <a:r>
              <a:rPr lang="en-US" i="1">
                <a:solidFill>
                  <a:srgbClr val="7F0101"/>
                </a:solidFill>
              </a:rPr>
              <a:t>what to do</a:t>
            </a:r>
            <a:r>
              <a:rPr lang="en-US"/>
              <a:t> and </a:t>
            </a:r>
            <a:r>
              <a:rPr lang="en-US" i="1">
                <a:solidFill>
                  <a:srgbClr val="7F0101"/>
                </a:solidFill>
              </a:rPr>
              <a:t>in which order</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Date Placeholder 3"/>
          <p:cNvSpPr>
            <a:spLocks noGrp="1"/>
          </p:cNvSpPr>
          <p:nvPr>
            <p:ph type="dt" sz="quarter" idx="10"/>
          </p:nvPr>
        </p:nvSpPr>
        <p:spPr>
          <a:noFill/>
        </p:spPr>
        <p:txBody>
          <a:bodyPr/>
          <a:lstStyle/>
          <a:p>
            <a:r>
              <a:rPr lang="en-US">
                <a:latin typeface="Helvetica" charset="0"/>
              </a:rPr>
              <a:t>© Oscar Nierstrasz</a:t>
            </a:r>
            <a:endParaRPr lang="de-CH">
              <a:latin typeface="Helvetica" charset="0"/>
            </a:endParaRPr>
          </a:p>
        </p:txBody>
      </p:sp>
      <p:sp>
        <p:nvSpPr>
          <p:cNvPr id="40963" name="Footer Placeholder 4"/>
          <p:cNvSpPr>
            <a:spLocks noGrp="1"/>
          </p:cNvSpPr>
          <p:nvPr>
            <p:ph type="ftr" sz="quarter" idx="11"/>
          </p:nvPr>
        </p:nvSpPr>
        <p:spPr>
          <a:noFill/>
        </p:spPr>
        <p:txBody>
          <a:bodyPr/>
          <a:lstStyle/>
          <a:p>
            <a:r>
              <a:rPr lang="en-US">
                <a:latin typeface="Helvetica" charset="0"/>
              </a:rPr>
              <a:t>The Planning Game</a:t>
            </a:r>
            <a:endParaRPr lang="de-CH">
              <a:latin typeface="Helvetica" charset="0"/>
            </a:endParaRPr>
          </a:p>
        </p:txBody>
      </p:sp>
      <p:sp>
        <p:nvSpPr>
          <p:cNvPr id="40964" name="Slide Number Placeholder 5"/>
          <p:cNvSpPr>
            <a:spLocks noGrp="1"/>
          </p:cNvSpPr>
          <p:nvPr>
            <p:ph type="sldNum" sz="quarter" idx="12"/>
          </p:nvPr>
        </p:nvSpPr>
        <p:spPr>
          <a:noFill/>
        </p:spPr>
        <p:txBody>
          <a:bodyPr/>
          <a:lstStyle/>
          <a:p>
            <a:r>
              <a:rPr lang="de-CH" smtClean="0">
                <a:latin typeface="Helvetica" charset="0"/>
              </a:rPr>
              <a:t>ESE 3.</a:t>
            </a:r>
            <a:fld id="{06223D80-2D8E-9B4C-A63D-8C1B9D0D0503}" type="slidenum">
              <a:rPr lang="de-CH" smtClean="0">
                <a:latin typeface="Helvetica" charset="0"/>
              </a:rPr>
              <a:pPr/>
              <a:t>16</a:t>
            </a:fld>
            <a:endParaRPr lang="de-CH" sz="1400" smtClean="0">
              <a:solidFill>
                <a:srgbClr val="7E7E7E"/>
              </a:solidFill>
              <a:latin typeface="Times" charset="0"/>
            </a:endParaRPr>
          </a:p>
        </p:txBody>
      </p:sp>
      <p:sp>
        <p:nvSpPr>
          <p:cNvPr id="40965" name="Rectangle 2"/>
          <p:cNvSpPr>
            <a:spLocks noGrp="1" noChangeArrowheads="1"/>
          </p:cNvSpPr>
          <p:nvPr>
            <p:ph type="title"/>
          </p:nvPr>
        </p:nvSpPr>
        <p:spPr/>
        <p:txBody>
          <a:bodyPr/>
          <a:lstStyle/>
          <a:p>
            <a:r>
              <a:rPr lang="en-US"/>
              <a:t>The Release Planning Game</a:t>
            </a:r>
          </a:p>
        </p:txBody>
      </p:sp>
      <p:graphicFrame>
        <p:nvGraphicFramePr>
          <p:cNvPr id="602161" name="Group 49"/>
          <p:cNvGraphicFramePr>
            <a:graphicFrameLocks noGrp="1"/>
          </p:cNvGraphicFramePr>
          <p:nvPr>
            <p:ph type="tbl" idx="1"/>
          </p:nvPr>
        </p:nvGraphicFramePr>
        <p:xfrm>
          <a:off x="539750" y="1944688"/>
          <a:ext cx="8061325" cy="3872484"/>
        </p:xfrm>
        <a:graphic>
          <a:graphicData uri="http://schemas.openxmlformats.org/drawingml/2006/table">
            <a:tbl>
              <a:tblPr/>
              <a:tblGrid>
                <a:gridCol w="2687638"/>
                <a:gridCol w="2686050"/>
                <a:gridCol w="2687637"/>
              </a:tblGrid>
              <a:tr h="347663">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1800" b="1" i="1" u="none" strike="noStrike" cap="none" normalizeH="0" baseline="0">
                        <a:ln>
                          <a:noFill/>
                        </a:ln>
                        <a:solidFill>
                          <a:srgbClr val="0A017F"/>
                        </a:solidFill>
                        <a:effectLst/>
                        <a:latin typeface="Helvetica" pitchFamily="-105" charset="0"/>
                      </a:endParaRPr>
                    </a:p>
                  </a:txBody>
                  <a:tcPr anchor="ctr" horzOverflow="overflow">
                    <a:lnL cap="flat">
                      <a:noFill/>
                    </a:lnL>
                    <a:lnR w="28575" cap="flat" cmpd="sng" algn="ctr">
                      <a:solidFill>
                        <a:srgbClr val="00027F"/>
                      </a:solidFill>
                      <a:prstDash val="solid"/>
                      <a:round/>
                      <a:headEnd type="none" w="med" len="med"/>
                      <a:tailEnd type="none" w="med" len="med"/>
                    </a:lnR>
                    <a:lnT cap="flat">
                      <a:noFill/>
                    </a:lnT>
                    <a:lnB w="28575"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1" i="1" u="none" strike="noStrike" cap="none" normalizeH="0" baseline="0">
                          <a:ln>
                            <a:noFill/>
                          </a:ln>
                          <a:solidFill>
                            <a:srgbClr val="044D01"/>
                          </a:solidFill>
                          <a:effectLst/>
                          <a:latin typeface="Helvetica" pitchFamily="-105" charset="0"/>
                        </a:rPr>
                        <a:t>Customer</a:t>
                      </a:r>
                    </a:p>
                  </a:txBody>
                  <a:tcPr anchor="ctr" horzOverflow="overflow">
                    <a:lnL w="28575" cap="flat" cmpd="sng" algn="ctr">
                      <a:solidFill>
                        <a:srgbClr val="00027F"/>
                      </a:solidFill>
                      <a:prstDash val="solid"/>
                      <a:round/>
                      <a:headEnd type="none" w="med" len="med"/>
                      <a:tailEnd type="none" w="med" len="med"/>
                    </a:lnL>
                    <a:lnR w="28575"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1" i="1" u="none" strike="noStrike" cap="none" normalizeH="0" baseline="0">
                          <a:ln>
                            <a:noFill/>
                          </a:ln>
                          <a:solidFill>
                            <a:srgbClr val="3A027F"/>
                          </a:solidFill>
                          <a:effectLst/>
                          <a:latin typeface="Helvetica" pitchFamily="-105" charset="0"/>
                        </a:rPr>
                        <a:t>Developers</a:t>
                      </a:r>
                    </a:p>
                  </a:txBody>
                  <a:tcPr anchor="ctr" horzOverflow="overflow">
                    <a:lnL w="28575" cap="flat" cmpd="sng" algn="ctr">
                      <a:solidFill>
                        <a:srgbClr val="00027F"/>
                      </a:solidFill>
                      <a:prstDash val="solid"/>
                      <a:round/>
                      <a:headEnd type="none" w="med" len="med"/>
                      <a:tailEnd type="none" w="med" len="med"/>
                    </a:lnL>
                    <a:lnR w="28575"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r>
              <a:tr h="344488">
                <a:tc rowSpan="3">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1" i="1" u="none" strike="noStrike" cap="none" normalizeH="0" baseline="0">
                          <a:ln>
                            <a:noFill/>
                          </a:ln>
                          <a:solidFill>
                            <a:srgbClr val="0A017F"/>
                          </a:solidFill>
                          <a:effectLst/>
                          <a:latin typeface="Helvetica" pitchFamily="-105" charset="0"/>
                        </a:rPr>
                        <a:t>Exploration Phase</a:t>
                      </a:r>
                    </a:p>
                  </a:txBody>
                  <a:tcPr anchor="ctr" horzOverflow="overflow">
                    <a:lnL w="12700" cap="flat" cmpd="sng" algn="ctr">
                      <a:solidFill>
                        <a:srgbClr val="00027F"/>
                      </a:solidFill>
                      <a:prstDash val="solid"/>
                      <a:round/>
                      <a:headEnd type="none" w="med" len="med"/>
                      <a:tailEnd type="none" w="med" len="med"/>
                    </a:lnL>
                    <a:lnR w="28575" cap="flat" cmpd="sng" algn="ctr">
                      <a:solidFill>
                        <a:srgbClr val="00027F"/>
                      </a:solidFill>
                      <a:prstDash val="solid"/>
                      <a:round/>
                      <a:headEnd type="none" w="med" len="med"/>
                      <a:tailEnd type="none" w="med" len="med"/>
                    </a:lnR>
                    <a:lnT w="28575"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44D01"/>
                          </a:solidFill>
                          <a:effectLst/>
                          <a:latin typeface="Helvetica" pitchFamily="-105" charset="0"/>
                        </a:rPr>
                        <a:t>Write Story</a:t>
                      </a:r>
                    </a:p>
                  </a:txBody>
                  <a:tcPr horzOverflow="overflow">
                    <a:lnL w="28575" cap="flat" cmpd="sng" algn="ctr">
                      <a:solidFill>
                        <a:srgbClr val="00027F"/>
                      </a:solidFill>
                      <a:prstDash val="solid"/>
                      <a:round/>
                      <a:headEnd type="none" w="med" len="med"/>
                      <a:tailEnd type="none" w="med" len="med"/>
                    </a:lnL>
                    <a:lnR w="28575" cap="flat" cmpd="sng" algn="ctr">
                      <a:solidFill>
                        <a:srgbClr val="00027F"/>
                      </a:solidFill>
                      <a:prstDash val="solid"/>
                      <a:round/>
                      <a:headEnd type="none" w="med" len="med"/>
                      <a:tailEnd type="none" w="med" len="med"/>
                    </a:lnR>
                    <a:lnT w="28575"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1800" b="0" i="0" u="none" strike="noStrike" cap="none" normalizeH="0" baseline="0">
                        <a:ln>
                          <a:noFill/>
                        </a:ln>
                        <a:solidFill>
                          <a:srgbClr val="3A027F"/>
                        </a:solidFill>
                        <a:effectLst/>
                        <a:latin typeface="Helvetica" pitchFamily="-105" charset="0"/>
                      </a:endParaRPr>
                    </a:p>
                  </a:txBody>
                  <a:tcPr horzOverflow="overflow">
                    <a:lnL w="28575" cap="flat" cmpd="sng" algn="ctr">
                      <a:solidFill>
                        <a:srgbClr val="00027F"/>
                      </a:solidFill>
                      <a:prstDash val="solid"/>
                      <a:round/>
                      <a:headEnd type="none" w="med" len="med"/>
                      <a:tailEnd type="none" w="med" len="med"/>
                    </a:lnL>
                    <a:lnR w="28575" cap="flat" cmpd="sng" algn="ctr">
                      <a:solidFill>
                        <a:srgbClr val="00027F"/>
                      </a:solidFill>
                      <a:prstDash val="solid"/>
                      <a:round/>
                      <a:headEnd type="none" w="med" len="med"/>
                      <a:tailEnd type="none" w="med" len="med"/>
                    </a:lnR>
                    <a:lnT w="28575"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347663">
                <a:tc vMerge="1">
                  <a:txBody>
                    <a:bodyPr/>
                    <a:lstStyle/>
                    <a:p>
                      <a:endParaRPr lang="en-US"/>
                    </a:p>
                  </a:txBody>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1800" b="0" i="0" u="none" strike="noStrike" cap="none" normalizeH="0" baseline="0">
                        <a:ln>
                          <a:noFill/>
                        </a:ln>
                        <a:solidFill>
                          <a:srgbClr val="044D01"/>
                        </a:solidFill>
                        <a:effectLst/>
                        <a:latin typeface="Helvetica" pitchFamily="-105" charset="0"/>
                      </a:endParaRPr>
                    </a:p>
                  </a:txBody>
                  <a:tcPr horzOverflow="overflow">
                    <a:lnL w="28575" cap="flat" cmpd="sng" algn="ctr">
                      <a:solidFill>
                        <a:srgbClr val="00027F"/>
                      </a:solidFill>
                      <a:prstDash val="solid"/>
                      <a:round/>
                      <a:headEnd type="none" w="med" len="med"/>
                      <a:tailEnd type="none" w="med" len="med"/>
                    </a:lnL>
                    <a:lnR w="28575"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3A027F"/>
                          </a:solidFill>
                          <a:effectLst/>
                          <a:latin typeface="Helvetica" pitchFamily="-105" charset="0"/>
                        </a:rPr>
                        <a:t>Estimate Story</a:t>
                      </a:r>
                    </a:p>
                  </a:txBody>
                  <a:tcPr horzOverflow="overflow">
                    <a:lnL w="28575" cap="flat" cmpd="sng" algn="ctr">
                      <a:solidFill>
                        <a:srgbClr val="00027F"/>
                      </a:solidFill>
                      <a:prstDash val="solid"/>
                      <a:round/>
                      <a:headEnd type="none" w="med" len="med"/>
                      <a:tailEnd type="none" w="med" len="med"/>
                    </a:lnL>
                    <a:lnR w="28575"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346075">
                <a:tc vMerge="1">
                  <a:txBody>
                    <a:bodyPr/>
                    <a:lstStyle/>
                    <a:p>
                      <a:endParaRPr lang="en-US"/>
                    </a:p>
                  </a:txBody>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44D01"/>
                          </a:solidFill>
                          <a:effectLst/>
                          <a:latin typeface="Helvetica" pitchFamily="-105" charset="0"/>
                        </a:rPr>
                        <a:t>Split Story</a:t>
                      </a:r>
                    </a:p>
                  </a:txBody>
                  <a:tcPr horzOverflow="overflow">
                    <a:lnL w="28575" cap="flat" cmpd="sng" algn="ctr">
                      <a:solidFill>
                        <a:srgbClr val="00027F"/>
                      </a:solidFill>
                      <a:prstDash val="solid"/>
                      <a:round/>
                      <a:headEnd type="none" w="med" len="med"/>
                      <a:tailEnd type="none" w="med" len="med"/>
                    </a:lnL>
                    <a:lnR w="28575"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1800" b="0" i="0" u="none" strike="noStrike" cap="none" normalizeH="0" baseline="0">
                        <a:ln>
                          <a:noFill/>
                        </a:ln>
                        <a:solidFill>
                          <a:srgbClr val="3A027F"/>
                        </a:solidFill>
                        <a:effectLst/>
                        <a:latin typeface="Helvetica" pitchFamily="-105" charset="0"/>
                      </a:endParaRPr>
                    </a:p>
                  </a:txBody>
                  <a:tcPr horzOverflow="overflow">
                    <a:lnL w="28575" cap="flat" cmpd="sng" algn="ctr">
                      <a:solidFill>
                        <a:srgbClr val="00027F"/>
                      </a:solidFill>
                      <a:prstDash val="solid"/>
                      <a:round/>
                      <a:headEnd type="none" w="med" len="med"/>
                      <a:tailEnd type="none" w="med" len="med"/>
                    </a:lnL>
                    <a:lnR w="28575"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r>
              <a:tr h="346075">
                <a:tc rowSpan="4">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1" i="1" u="none" strike="noStrike" cap="none" normalizeH="0" baseline="0">
                          <a:ln>
                            <a:noFill/>
                          </a:ln>
                          <a:solidFill>
                            <a:srgbClr val="0A017F"/>
                          </a:solidFill>
                          <a:effectLst/>
                          <a:latin typeface="Helvetica" pitchFamily="-105" charset="0"/>
                        </a:rPr>
                        <a:t>Commitment Phase</a:t>
                      </a:r>
                    </a:p>
                  </a:txBody>
                  <a:tcPr anchor="ctr" horzOverflow="overflow">
                    <a:lnL w="12700" cap="flat" cmpd="sng" algn="ctr">
                      <a:solidFill>
                        <a:srgbClr val="00027F"/>
                      </a:solidFill>
                      <a:prstDash val="solid"/>
                      <a:round/>
                      <a:headEnd type="none" w="med" len="med"/>
                      <a:tailEnd type="none" w="med" len="med"/>
                    </a:lnL>
                    <a:lnR w="28575" cap="flat" cmpd="sng" algn="ctr">
                      <a:solidFill>
                        <a:srgbClr val="00027F"/>
                      </a:solidFill>
                      <a:prstDash val="solid"/>
                      <a:round/>
                      <a:headEnd type="none" w="med" len="med"/>
                      <a:tailEnd type="none" w="med" len="med"/>
                    </a:lnR>
                    <a:lnT w="28575"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44D01"/>
                          </a:solidFill>
                          <a:effectLst/>
                          <a:latin typeface="Helvetica" pitchFamily="-105" charset="0"/>
                        </a:rPr>
                        <a:t>Sort Stories by Value</a:t>
                      </a:r>
                    </a:p>
                  </a:txBody>
                  <a:tcPr anchor="ctr" horzOverflow="overflow">
                    <a:lnL w="28575" cap="flat" cmpd="sng" algn="ctr">
                      <a:solidFill>
                        <a:srgbClr val="00027F"/>
                      </a:solidFill>
                      <a:prstDash val="solid"/>
                      <a:round/>
                      <a:headEnd type="none" w="med" len="med"/>
                      <a:tailEnd type="none" w="med" len="med"/>
                    </a:lnL>
                    <a:lnR w="28575" cap="flat" cmpd="sng" algn="ctr">
                      <a:solidFill>
                        <a:srgbClr val="00027F"/>
                      </a:solidFill>
                      <a:prstDash val="solid"/>
                      <a:round/>
                      <a:headEnd type="none" w="med" len="med"/>
                      <a:tailEnd type="none" w="med" len="med"/>
                    </a:lnR>
                    <a:lnT w="28575"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1800" b="0" i="0" u="none" strike="noStrike" cap="none" normalizeH="0" baseline="0">
                        <a:ln>
                          <a:noFill/>
                        </a:ln>
                        <a:solidFill>
                          <a:srgbClr val="3A027F"/>
                        </a:solidFill>
                        <a:effectLst/>
                        <a:latin typeface="Helvetica" pitchFamily="-105" charset="0"/>
                      </a:endParaRPr>
                    </a:p>
                  </a:txBody>
                  <a:tcPr anchor="ctr" horzOverflow="overflow">
                    <a:lnL w="28575" cap="flat" cmpd="sng" algn="ctr">
                      <a:solidFill>
                        <a:srgbClr val="00027F"/>
                      </a:solidFill>
                      <a:prstDash val="solid"/>
                      <a:round/>
                      <a:headEnd type="none" w="med" len="med"/>
                      <a:tailEnd type="none" w="med" len="med"/>
                    </a:lnL>
                    <a:lnR w="28575" cap="flat" cmpd="sng" algn="ctr">
                      <a:solidFill>
                        <a:srgbClr val="00027F"/>
                      </a:solidFill>
                      <a:prstDash val="solid"/>
                      <a:round/>
                      <a:headEnd type="none" w="med" len="med"/>
                      <a:tailEnd type="none" w="med" len="med"/>
                    </a:lnR>
                    <a:lnT w="28575"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346075">
                <a:tc vMerge="1">
                  <a:txBody>
                    <a:bodyPr/>
                    <a:lstStyle/>
                    <a:p>
                      <a:endParaRPr lang="en-US"/>
                    </a:p>
                  </a:txBody>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1800" b="0" i="0" u="none" strike="noStrike" cap="none" normalizeH="0" baseline="0">
                        <a:ln>
                          <a:noFill/>
                        </a:ln>
                        <a:solidFill>
                          <a:srgbClr val="044D01"/>
                        </a:solidFill>
                        <a:effectLst/>
                        <a:latin typeface="Helvetica" pitchFamily="-105" charset="0"/>
                      </a:endParaRPr>
                    </a:p>
                  </a:txBody>
                  <a:tcPr anchor="ctr" horzOverflow="overflow">
                    <a:lnL w="28575" cap="flat" cmpd="sng" algn="ctr">
                      <a:solidFill>
                        <a:srgbClr val="00027F"/>
                      </a:solidFill>
                      <a:prstDash val="solid"/>
                      <a:round/>
                      <a:headEnd type="none" w="med" len="med"/>
                      <a:tailEnd type="none" w="med" len="med"/>
                    </a:lnL>
                    <a:lnR w="28575"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3A027F"/>
                          </a:solidFill>
                          <a:effectLst/>
                          <a:latin typeface="Helvetica" pitchFamily="-105" charset="0"/>
                        </a:rPr>
                        <a:t>Sort Stories by Risk</a:t>
                      </a:r>
                    </a:p>
                  </a:txBody>
                  <a:tcPr anchor="ctr" horzOverflow="overflow">
                    <a:lnL w="28575" cap="flat" cmpd="sng" algn="ctr">
                      <a:solidFill>
                        <a:srgbClr val="00027F"/>
                      </a:solidFill>
                      <a:prstDash val="solid"/>
                      <a:round/>
                      <a:headEnd type="none" w="med" len="med"/>
                      <a:tailEnd type="none" w="med" len="med"/>
                    </a:lnL>
                    <a:lnR w="28575"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346075">
                <a:tc vMerge="1">
                  <a:txBody>
                    <a:bodyPr/>
                    <a:lstStyle/>
                    <a:p>
                      <a:endParaRPr lang="en-US"/>
                    </a:p>
                  </a:txBody>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1800" b="0" i="0" u="none" strike="noStrike" cap="none" normalizeH="0" baseline="0">
                        <a:ln>
                          <a:noFill/>
                        </a:ln>
                        <a:solidFill>
                          <a:srgbClr val="044D01"/>
                        </a:solidFill>
                        <a:effectLst/>
                        <a:latin typeface="Helvetica" pitchFamily="-105" charset="0"/>
                      </a:endParaRPr>
                    </a:p>
                  </a:txBody>
                  <a:tcPr anchor="ctr" horzOverflow="overflow">
                    <a:lnL w="28575" cap="flat" cmpd="sng" algn="ctr">
                      <a:solidFill>
                        <a:srgbClr val="00027F"/>
                      </a:solidFill>
                      <a:prstDash val="solid"/>
                      <a:round/>
                      <a:headEnd type="none" w="med" len="med"/>
                      <a:tailEnd type="none" w="med" len="med"/>
                    </a:lnL>
                    <a:lnR w="28575"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3A027F"/>
                          </a:solidFill>
                          <a:effectLst/>
                          <a:latin typeface="Helvetica" pitchFamily="-105" charset="0"/>
                        </a:rPr>
                        <a:t>Set Velocity</a:t>
                      </a:r>
                    </a:p>
                  </a:txBody>
                  <a:tcPr anchor="ctr" horzOverflow="overflow">
                    <a:lnL w="28575" cap="flat" cmpd="sng" algn="ctr">
                      <a:solidFill>
                        <a:srgbClr val="00027F"/>
                      </a:solidFill>
                      <a:prstDash val="solid"/>
                      <a:round/>
                      <a:headEnd type="none" w="med" len="med"/>
                      <a:tailEnd type="none" w="med" len="med"/>
                    </a:lnL>
                    <a:lnR w="28575"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346075">
                <a:tc vMerge="1">
                  <a:txBody>
                    <a:bodyPr/>
                    <a:lstStyle/>
                    <a:p>
                      <a:endParaRPr lang="en-US"/>
                    </a:p>
                  </a:txBody>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44D01"/>
                          </a:solidFill>
                          <a:effectLst/>
                          <a:latin typeface="Helvetica" pitchFamily="-105" charset="0"/>
                        </a:rPr>
                        <a:t>Choose Scope</a:t>
                      </a:r>
                    </a:p>
                  </a:txBody>
                  <a:tcPr anchor="ctr" horzOverflow="overflow">
                    <a:lnL w="28575" cap="flat" cmpd="sng" algn="ctr">
                      <a:solidFill>
                        <a:srgbClr val="00027F"/>
                      </a:solidFill>
                      <a:prstDash val="solid"/>
                      <a:round/>
                      <a:headEnd type="none" w="med" len="med"/>
                      <a:tailEnd type="none" w="med" len="med"/>
                    </a:lnL>
                    <a:lnR w="28575"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1800" b="0" i="0" u="none" strike="noStrike" cap="none" normalizeH="0" baseline="0">
                        <a:ln>
                          <a:noFill/>
                        </a:ln>
                        <a:solidFill>
                          <a:srgbClr val="3A027F"/>
                        </a:solidFill>
                        <a:effectLst/>
                        <a:latin typeface="Helvetica" pitchFamily="-105" charset="0"/>
                      </a:endParaRPr>
                    </a:p>
                  </a:txBody>
                  <a:tcPr anchor="ctr" horzOverflow="overflow">
                    <a:lnL w="28575" cap="flat" cmpd="sng" algn="ctr">
                      <a:solidFill>
                        <a:srgbClr val="00027F"/>
                      </a:solidFill>
                      <a:prstDash val="solid"/>
                      <a:round/>
                      <a:headEnd type="none" w="med" len="med"/>
                      <a:tailEnd type="none" w="med" len="med"/>
                    </a:lnL>
                    <a:lnR w="28575"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r>
              <a:tr h="347663">
                <a:tc rowSpan="3">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1" i="1" u="none" strike="noStrike" cap="none" normalizeH="0" baseline="0">
                          <a:ln>
                            <a:noFill/>
                          </a:ln>
                          <a:solidFill>
                            <a:srgbClr val="0A017F"/>
                          </a:solidFill>
                          <a:effectLst/>
                          <a:latin typeface="Helvetica" pitchFamily="-105" charset="0"/>
                        </a:rPr>
                        <a:t>Steering Phase</a:t>
                      </a:r>
                    </a:p>
                  </a:txBody>
                  <a:tcPr anchor="ctr" horzOverflow="overflow">
                    <a:lnL w="12700" cap="flat" cmpd="sng" algn="ctr">
                      <a:solidFill>
                        <a:srgbClr val="00027F"/>
                      </a:solidFill>
                      <a:prstDash val="solid"/>
                      <a:round/>
                      <a:headEnd type="none" w="med" len="med"/>
                      <a:tailEnd type="none" w="med" len="med"/>
                    </a:lnL>
                    <a:lnR w="28575" cap="flat" cmpd="sng" algn="ctr">
                      <a:solidFill>
                        <a:srgbClr val="00027F"/>
                      </a:solidFill>
                      <a:prstDash val="solid"/>
                      <a:round/>
                      <a:headEnd type="none" w="med" len="med"/>
                      <a:tailEnd type="none" w="med" len="med"/>
                    </a:lnR>
                    <a:lnT w="28575"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44D01"/>
                          </a:solidFill>
                          <a:effectLst/>
                          <a:latin typeface="Helvetica" pitchFamily="-105" charset="0"/>
                        </a:rPr>
                        <a:t>Iteration</a:t>
                      </a:r>
                    </a:p>
                  </a:txBody>
                  <a:tcPr anchor="ctr" horzOverflow="overflow">
                    <a:lnL w="28575" cap="flat" cmpd="sng" algn="ctr">
                      <a:solidFill>
                        <a:srgbClr val="00027F"/>
                      </a:solidFill>
                      <a:prstDash val="solid"/>
                      <a:round/>
                      <a:headEnd type="none" w="med" len="med"/>
                      <a:tailEnd type="none" w="med" len="med"/>
                    </a:lnL>
                    <a:lnR w="28575" cap="flat" cmpd="sng" algn="ctr">
                      <a:solidFill>
                        <a:srgbClr val="00027F"/>
                      </a:solidFill>
                      <a:prstDash val="solid"/>
                      <a:round/>
                      <a:headEnd type="none" w="med" len="med"/>
                      <a:tailEnd type="none" w="med" len="med"/>
                    </a:lnR>
                    <a:lnT w="28575"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1800" b="0" i="0" u="none" strike="noStrike" cap="none" normalizeH="0" baseline="0">
                        <a:ln>
                          <a:noFill/>
                        </a:ln>
                        <a:solidFill>
                          <a:srgbClr val="3A027F"/>
                        </a:solidFill>
                        <a:effectLst/>
                        <a:latin typeface="Helvetica" pitchFamily="-105" charset="0"/>
                      </a:endParaRPr>
                    </a:p>
                  </a:txBody>
                  <a:tcPr anchor="ctr" horzOverflow="overflow">
                    <a:lnL w="28575" cap="flat" cmpd="sng" algn="ctr">
                      <a:solidFill>
                        <a:srgbClr val="00027F"/>
                      </a:solidFill>
                      <a:prstDash val="solid"/>
                      <a:round/>
                      <a:headEnd type="none" w="med" len="med"/>
                      <a:tailEnd type="none" w="med" len="med"/>
                    </a:lnL>
                    <a:lnR w="28575" cap="flat" cmpd="sng" algn="ctr">
                      <a:solidFill>
                        <a:srgbClr val="00027F"/>
                      </a:solidFill>
                      <a:prstDash val="solid"/>
                      <a:round/>
                      <a:headEnd type="none" w="med" len="med"/>
                      <a:tailEnd type="none" w="med" len="med"/>
                    </a:lnR>
                    <a:lnT w="28575"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344488">
                <a:tc vMerge="1">
                  <a:txBody>
                    <a:bodyPr/>
                    <a:lstStyle/>
                    <a:p>
                      <a:endParaRPr lang="en-US"/>
                    </a:p>
                  </a:txBody>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1800" b="0" i="0" u="none" strike="noStrike" cap="none" normalizeH="0" baseline="0">
                        <a:ln>
                          <a:noFill/>
                        </a:ln>
                        <a:solidFill>
                          <a:srgbClr val="044D01"/>
                        </a:solidFill>
                        <a:effectLst/>
                        <a:latin typeface="Helvetica" pitchFamily="-105" charset="0"/>
                      </a:endParaRPr>
                    </a:p>
                  </a:txBody>
                  <a:tcPr anchor="ctr" horzOverflow="overflow">
                    <a:lnL w="28575" cap="flat" cmpd="sng" algn="ctr">
                      <a:solidFill>
                        <a:srgbClr val="00027F"/>
                      </a:solidFill>
                      <a:prstDash val="solid"/>
                      <a:round/>
                      <a:headEnd type="none" w="med" len="med"/>
                      <a:tailEnd type="none" w="med" len="med"/>
                    </a:lnL>
                    <a:lnR w="28575"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3A027F"/>
                          </a:solidFill>
                          <a:effectLst/>
                          <a:latin typeface="Helvetica" pitchFamily="-105" charset="0"/>
                        </a:rPr>
                        <a:t>Recovery</a:t>
                      </a:r>
                    </a:p>
                  </a:txBody>
                  <a:tcPr anchor="ctr" horzOverflow="overflow">
                    <a:lnL w="28575" cap="flat" cmpd="sng" algn="ctr">
                      <a:solidFill>
                        <a:srgbClr val="00027F"/>
                      </a:solidFill>
                      <a:prstDash val="solid"/>
                      <a:round/>
                      <a:headEnd type="none" w="med" len="med"/>
                      <a:tailEnd type="none" w="med" len="med"/>
                    </a:lnL>
                    <a:lnR w="28575"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347663">
                <a:tc vMerge="1">
                  <a:txBody>
                    <a:bodyPr/>
                    <a:lstStyle/>
                    <a:p>
                      <a:endParaRPr lang="en-US"/>
                    </a:p>
                  </a:txBody>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44D01"/>
                          </a:solidFill>
                          <a:effectLst/>
                          <a:latin typeface="Helvetica" pitchFamily="-105" charset="0"/>
                        </a:rPr>
                        <a:t>New Story</a:t>
                      </a:r>
                    </a:p>
                  </a:txBody>
                  <a:tcPr anchor="ctr" horzOverflow="overflow">
                    <a:lnL w="28575" cap="flat" cmpd="sng" algn="ctr">
                      <a:solidFill>
                        <a:srgbClr val="00027F"/>
                      </a:solidFill>
                      <a:prstDash val="solid"/>
                      <a:round/>
                      <a:headEnd type="none" w="med" len="med"/>
                      <a:tailEnd type="none" w="med" len="med"/>
                    </a:lnL>
                    <a:lnR w="28575"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3A027F"/>
                          </a:solidFill>
                          <a:effectLst/>
                          <a:latin typeface="Helvetica" pitchFamily="-105" charset="0"/>
                        </a:rPr>
                        <a:t>Reestimate</a:t>
                      </a:r>
                    </a:p>
                  </a:txBody>
                  <a:tcPr anchor="ctr" horzOverflow="overflow">
                    <a:lnL w="28575" cap="flat" cmpd="sng" algn="ctr">
                      <a:solidFill>
                        <a:srgbClr val="00027F"/>
                      </a:solidFill>
                      <a:prstDash val="solid"/>
                      <a:round/>
                      <a:headEnd type="none" w="med" len="med"/>
                      <a:tailEnd type="none" w="med" len="med"/>
                    </a:lnL>
                    <a:lnR w="28575"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Date Placeholder 3"/>
          <p:cNvSpPr>
            <a:spLocks noGrp="1"/>
          </p:cNvSpPr>
          <p:nvPr>
            <p:ph type="dt" sz="quarter" idx="10"/>
          </p:nvPr>
        </p:nvSpPr>
        <p:spPr>
          <a:noFill/>
        </p:spPr>
        <p:txBody>
          <a:bodyPr/>
          <a:lstStyle/>
          <a:p>
            <a:r>
              <a:rPr lang="en-US">
                <a:latin typeface="Helvetica" charset="0"/>
              </a:rPr>
              <a:t>© Oscar Nierstrasz</a:t>
            </a:r>
            <a:endParaRPr lang="de-CH">
              <a:latin typeface="Helvetica" charset="0"/>
            </a:endParaRPr>
          </a:p>
        </p:txBody>
      </p:sp>
      <p:sp>
        <p:nvSpPr>
          <p:cNvPr id="43011" name="Footer Placeholder 4"/>
          <p:cNvSpPr>
            <a:spLocks noGrp="1"/>
          </p:cNvSpPr>
          <p:nvPr>
            <p:ph type="ftr" sz="quarter" idx="11"/>
          </p:nvPr>
        </p:nvSpPr>
        <p:spPr>
          <a:noFill/>
        </p:spPr>
        <p:txBody>
          <a:bodyPr/>
          <a:lstStyle/>
          <a:p>
            <a:r>
              <a:rPr lang="en-US">
                <a:latin typeface="Helvetica" charset="0"/>
              </a:rPr>
              <a:t>The Planning Game</a:t>
            </a:r>
            <a:endParaRPr lang="de-CH">
              <a:latin typeface="Helvetica" charset="0"/>
            </a:endParaRPr>
          </a:p>
        </p:txBody>
      </p:sp>
      <p:sp>
        <p:nvSpPr>
          <p:cNvPr id="43012" name="Slide Number Placeholder 5"/>
          <p:cNvSpPr>
            <a:spLocks noGrp="1"/>
          </p:cNvSpPr>
          <p:nvPr>
            <p:ph type="sldNum" sz="quarter" idx="12"/>
          </p:nvPr>
        </p:nvSpPr>
        <p:spPr>
          <a:noFill/>
        </p:spPr>
        <p:txBody>
          <a:bodyPr/>
          <a:lstStyle/>
          <a:p>
            <a:r>
              <a:rPr lang="de-CH">
                <a:latin typeface="Helvetica" charset="0"/>
              </a:rPr>
              <a:t>ESE 3.</a:t>
            </a:r>
            <a:fld id="{C9A4E825-4A27-2E44-9C0C-149D70044992}" type="slidenum">
              <a:rPr lang="de-CH">
                <a:latin typeface="Helvetica" charset="0"/>
              </a:rPr>
              <a:pPr/>
              <a:t>17</a:t>
            </a:fld>
            <a:endParaRPr lang="de-CH" sz="1400">
              <a:solidFill>
                <a:srgbClr val="7E7E7E"/>
              </a:solidFill>
              <a:latin typeface="Times" charset="0"/>
            </a:endParaRPr>
          </a:p>
        </p:txBody>
      </p:sp>
      <p:sp>
        <p:nvSpPr>
          <p:cNvPr id="43013" name="Rectangle 1026"/>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pic>
        <p:nvPicPr>
          <p:cNvPr id="43014" name="Picture 1027"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43015" name="Rectangle 1028"/>
          <p:cNvSpPr>
            <a:spLocks noGrp="1" noChangeArrowheads="1"/>
          </p:cNvSpPr>
          <p:nvPr>
            <p:ph type="title"/>
          </p:nvPr>
        </p:nvSpPr>
        <p:spPr/>
        <p:txBody>
          <a:bodyPr/>
          <a:lstStyle/>
          <a:p>
            <a:r>
              <a:rPr lang="en-US"/>
              <a:t>Roadmap</a:t>
            </a:r>
          </a:p>
        </p:txBody>
      </p:sp>
      <p:sp>
        <p:nvSpPr>
          <p:cNvPr id="43016" name="Rectangle 1029"/>
          <p:cNvSpPr>
            <a:spLocks noGrp="1" noChangeArrowheads="1"/>
          </p:cNvSpPr>
          <p:nvPr>
            <p:ph type="body" idx="1"/>
          </p:nvPr>
        </p:nvSpPr>
        <p:spPr/>
        <p:txBody>
          <a:bodyPr/>
          <a:lstStyle/>
          <a:p>
            <a:r>
              <a:rPr lang="en-US"/>
              <a:t>XP — coping with change and uncertainty</a:t>
            </a:r>
          </a:p>
          <a:p>
            <a:r>
              <a:rPr lang="en-US"/>
              <a:t>Customers and Developers — why do we plan?</a:t>
            </a:r>
          </a:p>
          <a:p>
            <a:r>
              <a:rPr lang="en-US"/>
              <a:t>The Planning Game</a:t>
            </a:r>
          </a:p>
          <a:p>
            <a:pPr lvl="1"/>
            <a:r>
              <a:rPr lang="en-US" b="1"/>
              <a:t>Exploration — User stories</a:t>
            </a:r>
          </a:p>
          <a:p>
            <a:pPr lvl="1"/>
            <a:r>
              <a:rPr lang="en-US"/>
              <a:t>Estimation</a:t>
            </a:r>
          </a:p>
          <a:p>
            <a:pPr lvl="1"/>
            <a:r>
              <a:rPr lang="en-US"/>
              <a:t>Commitment</a:t>
            </a:r>
          </a:p>
          <a:p>
            <a:pPr lvl="1"/>
            <a:r>
              <a:rPr lang="en-US"/>
              <a:t>Steering</a:t>
            </a:r>
          </a:p>
          <a:p>
            <a:r>
              <a:rPr lang="en-US"/>
              <a:t>Iteration</a:t>
            </a:r>
          </a:p>
          <a:p>
            <a:r>
              <a:rPr lang="en-US"/>
              <a:t>Scrum</a:t>
            </a:r>
          </a:p>
          <a:p>
            <a:r>
              <a:rPr lang="en-US"/>
              <a:t>Agile lessons from industry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Date Placeholder 3"/>
          <p:cNvSpPr>
            <a:spLocks noGrp="1"/>
          </p:cNvSpPr>
          <p:nvPr>
            <p:ph type="dt" sz="quarter" idx="10"/>
          </p:nvPr>
        </p:nvSpPr>
        <p:spPr>
          <a:noFill/>
        </p:spPr>
        <p:txBody>
          <a:bodyPr/>
          <a:lstStyle/>
          <a:p>
            <a:r>
              <a:rPr lang="en-US">
                <a:latin typeface="Helvetica" charset="0"/>
              </a:rPr>
              <a:t>© Oscar Nierstrasz</a:t>
            </a:r>
            <a:endParaRPr lang="de-CH">
              <a:latin typeface="Helvetica" charset="0"/>
            </a:endParaRPr>
          </a:p>
        </p:txBody>
      </p:sp>
      <p:sp>
        <p:nvSpPr>
          <p:cNvPr id="45059" name="Footer Placeholder 4"/>
          <p:cNvSpPr>
            <a:spLocks noGrp="1"/>
          </p:cNvSpPr>
          <p:nvPr>
            <p:ph type="ftr" sz="quarter" idx="11"/>
          </p:nvPr>
        </p:nvSpPr>
        <p:spPr>
          <a:noFill/>
        </p:spPr>
        <p:txBody>
          <a:bodyPr/>
          <a:lstStyle/>
          <a:p>
            <a:r>
              <a:rPr lang="en-US">
                <a:latin typeface="Helvetica" charset="0"/>
              </a:rPr>
              <a:t>The Planning Game</a:t>
            </a:r>
            <a:endParaRPr lang="de-CH">
              <a:latin typeface="Helvetica" charset="0"/>
            </a:endParaRPr>
          </a:p>
        </p:txBody>
      </p:sp>
      <p:sp>
        <p:nvSpPr>
          <p:cNvPr id="45060" name="Slide Number Placeholder 5"/>
          <p:cNvSpPr>
            <a:spLocks noGrp="1"/>
          </p:cNvSpPr>
          <p:nvPr>
            <p:ph type="sldNum" sz="quarter" idx="12"/>
          </p:nvPr>
        </p:nvSpPr>
        <p:spPr>
          <a:noFill/>
        </p:spPr>
        <p:txBody>
          <a:bodyPr/>
          <a:lstStyle/>
          <a:p>
            <a:r>
              <a:rPr lang="de-CH">
                <a:latin typeface="Helvetica" charset="0"/>
              </a:rPr>
              <a:t>ESE 3.</a:t>
            </a:r>
            <a:fld id="{0D69E079-CEBE-314B-9220-9A5B307A773A}" type="slidenum">
              <a:rPr lang="de-CH">
                <a:latin typeface="Helvetica" charset="0"/>
              </a:rPr>
              <a:pPr/>
              <a:t>18</a:t>
            </a:fld>
            <a:endParaRPr lang="de-CH" sz="1400">
              <a:solidFill>
                <a:srgbClr val="7E7E7E"/>
              </a:solidFill>
              <a:latin typeface="Times" charset="0"/>
            </a:endParaRPr>
          </a:p>
        </p:txBody>
      </p:sp>
      <p:sp>
        <p:nvSpPr>
          <p:cNvPr id="45061" name="Rectangle 2"/>
          <p:cNvSpPr>
            <a:spLocks noGrp="1" noChangeArrowheads="1"/>
          </p:cNvSpPr>
          <p:nvPr>
            <p:ph type="title"/>
          </p:nvPr>
        </p:nvSpPr>
        <p:spPr/>
        <p:txBody>
          <a:bodyPr/>
          <a:lstStyle/>
          <a:p>
            <a:r>
              <a:rPr lang="en-US" sz="2400"/>
              <a:t>Planning Game: Exploration Phase</a:t>
            </a:r>
            <a:endParaRPr lang="en-US"/>
          </a:p>
        </p:txBody>
      </p:sp>
      <p:sp>
        <p:nvSpPr>
          <p:cNvPr id="45062" name="Rectangle 3"/>
          <p:cNvSpPr>
            <a:spLocks noGrp="1" noChangeArrowheads="1"/>
          </p:cNvSpPr>
          <p:nvPr>
            <p:ph type="body" idx="1"/>
          </p:nvPr>
        </p:nvSpPr>
        <p:spPr/>
        <p:txBody>
          <a:bodyPr/>
          <a:lstStyle/>
          <a:p>
            <a:pPr marL="342900" indent="-342900">
              <a:lnSpc>
                <a:spcPct val="90000"/>
              </a:lnSpc>
              <a:buFont typeface="Helvetica CE" pitchFamily="-110" charset="0"/>
              <a:buNone/>
            </a:pPr>
            <a:r>
              <a:rPr lang="en-US" b="1" i="1"/>
              <a:t>Purpose:</a:t>
            </a:r>
            <a:r>
              <a:rPr lang="en-US"/>
              <a:t> </a:t>
            </a:r>
          </a:p>
          <a:p>
            <a:pPr marL="742950" lvl="1" indent="-285750" algn="ctr">
              <a:lnSpc>
                <a:spcPct val="90000"/>
              </a:lnSpc>
              <a:buFont typeface="Helvetica CE" pitchFamily="-110" charset="0"/>
              <a:buNone/>
            </a:pPr>
            <a:r>
              <a:rPr lang="en-US" i="1">
                <a:solidFill>
                  <a:srgbClr val="7F0101"/>
                </a:solidFill>
              </a:rPr>
              <a:t>Get an appreciation for what the system should eventually do.</a:t>
            </a:r>
          </a:p>
          <a:p>
            <a:pPr marL="742950" lvl="1" indent="-285750" algn="ctr">
              <a:lnSpc>
                <a:spcPct val="90000"/>
              </a:lnSpc>
              <a:buFont typeface="Helvetica CE" pitchFamily="-110" charset="0"/>
              <a:buNone/>
            </a:pPr>
            <a:endParaRPr lang="en-US" i="1">
              <a:solidFill>
                <a:srgbClr val="7F0101"/>
              </a:solidFill>
            </a:endParaRPr>
          </a:p>
          <a:p>
            <a:pPr marL="342900" indent="-342900">
              <a:lnSpc>
                <a:spcPct val="90000"/>
              </a:lnSpc>
              <a:buFont typeface="Helvetica CE" pitchFamily="-110" charset="0"/>
              <a:buNone/>
            </a:pPr>
            <a:r>
              <a:rPr lang="en-US" b="1" i="1"/>
              <a:t>The Moves:</a:t>
            </a:r>
            <a:endParaRPr lang="en-US"/>
          </a:p>
          <a:p>
            <a:pPr marL="742950" lvl="1" indent="-285750">
              <a:lnSpc>
                <a:spcPct val="90000"/>
              </a:lnSpc>
            </a:pPr>
            <a:r>
              <a:rPr lang="en-US" b="1" i="1">
                <a:solidFill>
                  <a:srgbClr val="044D01"/>
                </a:solidFill>
              </a:rPr>
              <a:t>Customer:</a:t>
            </a:r>
            <a:r>
              <a:rPr lang="en-US"/>
              <a:t> </a:t>
            </a:r>
            <a:r>
              <a:rPr lang="en-US" i="1">
                <a:solidFill>
                  <a:srgbClr val="7F0101"/>
                </a:solidFill>
              </a:rPr>
              <a:t>Write a story</a:t>
            </a:r>
            <a:r>
              <a:rPr lang="en-US"/>
              <a:t>. Discuss it until everybody understands it.</a:t>
            </a:r>
          </a:p>
          <a:p>
            <a:pPr marL="742950" lvl="1" indent="-285750">
              <a:lnSpc>
                <a:spcPct val="90000"/>
              </a:lnSpc>
            </a:pPr>
            <a:r>
              <a:rPr lang="en-US" b="1" i="1">
                <a:solidFill>
                  <a:srgbClr val="3A027F"/>
                </a:solidFill>
              </a:rPr>
              <a:t>Developers:</a:t>
            </a:r>
            <a:r>
              <a:rPr lang="en-US"/>
              <a:t> </a:t>
            </a:r>
            <a:r>
              <a:rPr lang="en-US" i="1">
                <a:solidFill>
                  <a:srgbClr val="7F0101"/>
                </a:solidFill>
              </a:rPr>
              <a:t>Estimate a story</a:t>
            </a:r>
            <a:r>
              <a:rPr lang="en-US"/>
              <a:t> in terms of effort.</a:t>
            </a:r>
          </a:p>
          <a:p>
            <a:pPr marL="742950" lvl="1" indent="-285750">
              <a:lnSpc>
                <a:spcPct val="90000"/>
              </a:lnSpc>
            </a:pPr>
            <a:r>
              <a:rPr lang="en-US" b="1" i="1">
                <a:solidFill>
                  <a:srgbClr val="044D01"/>
                </a:solidFill>
              </a:rPr>
              <a:t>Customer:</a:t>
            </a:r>
            <a:r>
              <a:rPr lang="en-US"/>
              <a:t> </a:t>
            </a:r>
            <a:r>
              <a:rPr lang="en-US" i="1">
                <a:solidFill>
                  <a:srgbClr val="7F0101"/>
                </a:solidFill>
              </a:rPr>
              <a:t>Split a story</a:t>
            </a:r>
            <a:r>
              <a:rPr lang="en-US"/>
              <a:t>, if Developers don’t understand or can’t estimate it.</a:t>
            </a:r>
          </a:p>
          <a:p>
            <a:pPr marL="742950" lvl="1" indent="-285750">
              <a:lnSpc>
                <a:spcPct val="90000"/>
              </a:lnSpc>
            </a:pPr>
            <a:r>
              <a:rPr lang="en-US" b="1" i="1">
                <a:solidFill>
                  <a:srgbClr val="3A027F"/>
                </a:solidFill>
              </a:rPr>
              <a:t>Developers:</a:t>
            </a:r>
            <a:r>
              <a:rPr lang="en-US"/>
              <a:t> Do a </a:t>
            </a:r>
            <a:r>
              <a:rPr lang="en-US" i="1">
                <a:solidFill>
                  <a:srgbClr val="7F0101"/>
                </a:solidFill>
              </a:rPr>
              <a:t>spike solution</a:t>
            </a:r>
            <a:r>
              <a:rPr lang="en-US"/>
              <a:t> to enable estimation.</a:t>
            </a:r>
          </a:p>
          <a:p>
            <a:pPr marL="742950" lvl="1" indent="-285750">
              <a:lnSpc>
                <a:spcPct val="90000"/>
              </a:lnSpc>
            </a:pPr>
            <a:r>
              <a:rPr lang="en-US" b="1" i="1">
                <a:solidFill>
                  <a:srgbClr val="044D01"/>
                </a:solidFill>
              </a:rPr>
              <a:t>Customer:</a:t>
            </a:r>
            <a:r>
              <a:rPr lang="en-US"/>
              <a:t> </a:t>
            </a:r>
            <a:r>
              <a:rPr lang="en-US" i="1">
                <a:solidFill>
                  <a:srgbClr val="7F0101"/>
                </a:solidFill>
              </a:rPr>
              <a:t>Toss stories</a:t>
            </a:r>
            <a:r>
              <a:rPr lang="en-US"/>
              <a:t> that are no longer wanted or are covered by a split story.</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Date Placeholder 3"/>
          <p:cNvSpPr>
            <a:spLocks noGrp="1"/>
          </p:cNvSpPr>
          <p:nvPr>
            <p:ph type="dt" sz="quarter" idx="10"/>
          </p:nvPr>
        </p:nvSpPr>
        <p:spPr>
          <a:noFill/>
        </p:spPr>
        <p:txBody>
          <a:bodyPr/>
          <a:lstStyle/>
          <a:p>
            <a:r>
              <a:rPr lang="en-US">
                <a:latin typeface="Helvetica" charset="0"/>
              </a:rPr>
              <a:t>© Oscar Nierstrasz</a:t>
            </a:r>
            <a:endParaRPr lang="de-CH">
              <a:latin typeface="Helvetica" charset="0"/>
            </a:endParaRPr>
          </a:p>
        </p:txBody>
      </p:sp>
      <p:sp>
        <p:nvSpPr>
          <p:cNvPr id="47107" name="Footer Placeholder 4"/>
          <p:cNvSpPr>
            <a:spLocks noGrp="1"/>
          </p:cNvSpPr>
          <p:nvPr>
            <p:ph type="ftr" sz="quarter" idx="11"/>
          </p:nvPr>
        </p:nvSpPr>
        <p:spPr>
          <a:noFill/>
        </p:spPr>
        <p:txBody>
          <a:bodyPr/>
          <a:lstStyle/>
          <a:p>
            <a:r>
              <a:rPr lang="en-US">
                <a:latin typeface="Helvetica" charset="0"/>
              </a:rPr>
              <a:t>The Planning Game</a:t>
            </a:r>
            <a:endParaRPr lang="de-CH">
              <a:latin typeface="Helvetica" charset="0"/>
            </a:endParaRPr>
          </a:p>
        </p:txBody>
      </p:sp>
      <p:sp>
        <p:nvSpPr>
          <p:cNvPr id="47108" name="Slide Number Placeholder 5"/>
          <p:cNvSpPr>
            <a:spLocks noGrp="1"/>
          </p:cNvSpPr>
          <p:nvPr>
            <p:ph type="sldNum" sz="quarter" idx="12"/>
          </p:nvPr>
        </p:nvSpPr>
        <p:spPr>
          <a:noFill/>
        </p:spPr>
        <p:txBody>
          <a:bodyPr/>
          <a:lstStyle/>
          <a:p>
            <a:r>
              <a:rPr lang="de-CH">
                <a:latin typeface="Helvetica" charset="0"/>
              </a:rPr>
              <a:t>ESE 3.</a:t>
            </a:r>
            <a:fld id="{6DDE4654-94C0-1844-9645-B9758B48E08F}" type="slidenum">
              <a:rPr lang="de-CH">
                <a:latin typeface="Helvetica" charset="0"/>
              </a:rPr>
              <a:pPr/>
              <a:t>19</a:t>
            </a:fld>
            <a:endParaRPr lang="de-CH" sz="1400">
              <a:solidFill>
                <a:srgbClr val="7E7E7E"/>
              </a:solidFill>
              <a:latin typeface="Times" charset="0"/>
            </a:endParaRPr>
          </a:p>
        </p:txBody>
      </p:sp>
      <p:sp>
        <p:nvSpPr>
          <p:cNvPr id="47109" name="Rectangle 2"/>
          <p:cNvSpPr>
            <a:spLocks noGrp="1" noChangeArrowheads="1"/>
          </p:cNvSpPr>
          <p:nvPr>
            <p:ph type="title"/>
          </p:nvPr>
        </p:nvSpPr>
        <p:spPr/>
        <p:txBody>
          <a:bodyPr/>
          <a:lstStyle/>
          <a:p>
            <a:r>
              <a:rPr lang="en-US"/>
              <a:t>User Stories</a:t>
            </a:r>
          </a:p>
        </p:txBody>
      </p:sp>
      <p:sp>
        <p:nvSpPr>
          <p:cNvPr id="47110" name="Rectangle 3"/>
          <p:cNvSpPr>
            <a:spLocks noGrp="1" noChangeArrowheads="1"/>
          </p:cNvSpPr>
          <p:nvPr>
            <p:ph type="body" idx="1"/>
          </p:nvPr>
        </p:nvSpPr>
        <p:spPr/>
        <p:txBody>
          <a:bodyPr/>
          <a:lstStyle/>
          <a:p>
            <a:pPr marL="342900" indent="-342900">
              <a:lnSpc>
                <a:spcPct val="90000"/>
              </a:lnSpc>
              <a:buFont typeface="Helvetica CE" pitchFamily="-110" charset="0"/>
              <a:buNone/>
            </a:pPr>
            <a:r>
              <a:rPr lang="en-US" sz="2000" b="1" i="1"/>
              <a:t>Principles of good stories:</a:t>
            </a:r>
            <a:endParaRPr lang="en-US" sz="2000"/>
          </a:p>
          <a:p>
            <a:pPr marL="342900" indent="-342900">
              <a:lnSpc>
                <a:spcPct val="90000"/>
              </a:lnSpc>
            </a:pPr>
            <a:r>
              <a:rPr lang="en-US" sz="2000" b="1" i="1">
                <a:solidFill>
                  <a:srgbClr val="044D01"/>
                </a:solidFill>
              </a:rPr>
              <a:t>Customers</a:t>
            </a:r>
            <a:r>
              <a:rPr lang="en-US" sz="2000"/>
              <a:t> write stories.</a:t>
            </a:r>
          </a:p>
          <a:p>
            <a:pPr marL="742950" lvl="1" indent="-285750">
              <a:lnSpc>
                <a:spcPct val="90000"/>
              </a:lnSpc>
            </a:pPr>
            <a:r>
              <a:rPr lang="en-US" sz="1800" b="1" i="1">
                <a:solidFill>
                  <a:srgbClr val="3A027F"/>
                </a:solidFill>
              </a:rPr>
              <a:t>Developers</a:t>
            </a:r>
            <a:r>
              <a:rPr lang="en-US" sz="1800"/>
              <a:t> do </a:t>
            </a:r>
            <a:r>
              <a:rPr lang="en-US" sz="1800" i="1">
                <a:solidFill>
                  <a:srgbClr val="7F0101"/>
                </a:solidFill>
              </a:rPr>
              <a:t>not</a:t>
            </a:r>
            <a:r>
              <a:rPr lang="en-US" sz="1800"/>
              <a:t> write stories.</a:t>
            </a:r>
          </a:p>
          <a:p>
            <a:pPr marL="342900" indent="-342900">
              <a:lnSpc>
                <a:spcPct val="90000"/>
              </a:lnSpc>
            </a:pPr>
            <a:r>
              <a:rPr lang="en-US" sz="2000"/>
              <a:t>Stories must be </a:t>
            </a:r>
            <a:r>
              <a:rPr lang="en-US" sz="2000" i="1">
                <a:solidFill>
                  <a:srgbClr val="7F0101"/>
                </a:solidFill>
              </a:rPr>
              <a:t>understandable</a:t>
            </a:r>
            <a:r>
              <a:rPr lang="en-US" sz="2000"/>
              <a:t> to the customer</a:t>
            </a:r>
          </a:p>
          <a:p>
            <a:pPr marL="342900" indent="-342900">
              <a:lnSpc>
                <a:spcPct val="90000"/>
              </a:lnSpc>
            </a:pPr>
            <a:r>
              <a:rPr lang="en-US" sz="2000"/>
              <a:t>The </a:t>
            </a:r>
            <a:r>
              <a:rPr lang="en-US" sz="2000" i="1">
                <a:solidFill>
                  <a:srgbClr val="7F0101"/>
                </a:solidFill>
              </a:rPr>
              <a:t>shorter</a:t>
            </a:r>
            <a:r>
              <a:rPr lang="en-US" sz="2000"/>
              <a:t> the better. No detailed specification!</a:t>
            </a:r>
          </a:p>
          <a:p>
            <a:pPr marL="742950" lvl="1" indent="-285750">
              <a:lnSpc>
                <a:spcPct val="90000"/>
              </a:lnSpc>
            </a:pPr>
            <a:r>
              <a:rPr lang="en-US" sz="1800"/>
              <a:t>Write stories on </a:t>
            </a:r>
            <a:r>
              <a:rPr lang="en-US" sz="1800" i="1">
                <a:solidFill>
                  <a:srgbClr val="7F0101"/>
                </a:solidFill>
              </a:rPr>
              <a:t>index cards</a:t>
            </a:r>
            <a:endParaRPr lang="en-US" sz="1800"/>
          </a:p>
          <a:p>
            <a:pPr marL="342900" indent="-342900">
              <a:lnSpc>
                <a:spcPct val="90000"/>
              </a:lnSpc>
            </a:pPr>
            <a:r>
              <a:rPr lang="en-US" sz="2000"/>
              <a:t>Each story must provide </a:t>
            </a:r>
            <a:r>
              <a:rPr lang="en-US" sz="2000" i="1">
                <a:solidFill>
                  <a:srgbClr val="7F0101"/>
                </a:solidFill>
              </a:rPr>
              <a:t>something of value</a:t>
            </a:r>
            <a:r>
              <a:rPr lang="en-US" sz="2000"/>
              <a:t> to the customer</a:t>
            </a:r>
          </a:p>
          <a:p>
            <a:pPr marL="342900" indent="-342900">
              <a:lnSpc>
                <a:spcPct val="90000"/>
              </a:lnSpc>
            </a:pPr>
            <a:r>
              <a:rPr lang="en-US" sz="2000"/>
              <a:t>A story must be </a:t>
            </a:r>
            <a:r>
              <a:rPr lang="en-US" sz="2000" i="1">
                <a:solidFill>
                  <a:srgbClr val="7F0101"/>
                </a:solidFill>
              </a:rPr>
              <a:t>testable</a:t>
            </a:r>
            <a:endParaRPr lang="en-US" sz="2000"/>
          </a:p>
          <a:p>
            <a:pPr marL="742950" lvl="1" indent="-285750">
              <a:lnSpc>
                <a:spcPct val="90000"/>
              </a:lnSpc>
            </a:pPr>
            <a:r>
              <a:rPr lang="en-US" sz="1800"/>
              <a:t>then we can know </a:t>
            </a:r>
            <a:r>
              <a:rPr lang="en-US" sz="1800" i="1">
                <a:solidFill>
                  <a:srgbClr val="7F0101"/>
                </a:solidFill>
              </a:rPr>
              <a:t>when it is done</a:t>
            </a:r>
            <a:endParaRPr lang="en-US" sz="1800"/>
          </a:p>
        </p:txBody>
      </p:sp>
      <p:sp>
        <p:nvSpPr>
          <p:cNvPr id="47111" name="AutoShape 4"/>
          <p:cNvSpPr>
            <a:spLocks noChangeArrowheads="1"/>
          </p:cNvSpPr>
          <p:nvPr/>
        </p:nvSpPr>
        <p:spPr bwMode="auto">
          <a:xfrm>
            <a:off x="5105400" y="4953000"/>
            <a:ext cx="3657600" cy="1371600"/>
          </a:xfrm>
          <a:prstGeom prst="foldedCorner">
            <a:avLst>
              <a:gd name="adj" fmla="val 12500"/>
            </a:avLst>
          </a:prstGeom>
          <a:solidFill>
            <a:schemeClr val="accent1"/>
          </a:solidFill>
          <a:ln w="9525">
            <a:solidFill>
              <a:schemeClr val="tx1"/>
            </a:solidFill>
            <a:round/>
            <a:headEnd/>
            <a:tailEnd/>
          </a:ln>
        </p:spPr>
        <p:txBody>
          <a:bodyPr anchor="ctr">
            <a:prstTxWarp prst="textNoShape">
              <a:avLst/>
            </a:prstTxWarp>
          </a:bodyPr>
          <a:lstStyle/>
          <a:p>
            <a:pPr algn="ctr" eaLnBrk="1" hangingPunct="1">
              <a:lnSpc>
                <a:spcPct val="90000"/>
              </a:lnSpc>
              <a:spcBef>
                <a:spcPct val="20000"/>
              </a:spcBef>
              <a:buClr>
                <a:schemeClr val="hlink"/>
              </a:buClr>
              <a:buSzPct val="85000"/>
              <a:buFont typeface="Helvetica CE" pitchFamily="-110" charset="0"/>
              <a:buNone/>
            </a:pPr>
            <a:r>
              <a:rPr lang="en-US" sz="2000" i="1">
                <a:solidFill>
                  <a:srgbClr val="7F0101"/>
                </a:solidFill>
              </a:rPr>
              <a:t>Writing stories is an iterative process, requiring interaction between Customer and Developers.</a:t>
            </a:r>
            <a:endParaRPr lang="en-US" sz="2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p:spPr>
        <p:txBody>
          <a:bodyPr/>
          <a:lstStyle/>
          <a:p>
            <a:r>
              <a:rPr lang="en-US">
                <a:latin typeface="Helvetica" charset="0"/>
              </a:rPr>
              <a:t>© Oscar Nierstrasz</a:t>
            </a:r>
            <a:endParaRPr lang="de-CH">
              <a:latin typeface="Helvetica" charset="0"/>
            </a:endParaRPr>
          </a:p>
        </p:txBody>
      </p:sp>
      <p:sp>
        <p:nvSpPr>
          <p:cNvPr id="12291" name="Footer Placeholder 4"/>
          <p:cNvSpPr>
            <a:spLocks noGrp="1"/>
          </p:cNvSpPr>
          <p:nvPr>
            <p:ph type="ftr" sz="quarter" idx="11"/>
          </p:nvPr>
        </p:nvSpPr>
        <p:spPr>
          <a:noFill/>
        </p:spPr>
        <p:txBody>
          <a:bodyPr/>
          <a:lstStyle/>
          <a:p>
            <a:r>
              <a:rPr lang="en-US">
                <a:latin typeface="Helvetica" charset="0"/>
              </a:rPr>
              <a:t>The Planning Game</a:t>
            </a:r>
            <a:endParaRPr lang="de-CH">
              <a:latin typeface="Helvetica" charset="0"/>
            </a:endParaRPr>
          </a:p>
        </p:txBody>
      </p:sp>
      <p:sp>
        <p:nvSpPr>
          <p:cNvPr id="12292" name="Slide Number Placeholder 5"/>
          <p:cNvSpPr>
            <a:spLocks noGrp="1"/>
          </p:cNvSpPr>
          <p:nvPr>
            <p:ph type="sldNum" sz="quarter" idx="12"/>
          </p:nvPr>
        </p:nvSpPr>
        <p:spPr>
          <a:noFill/>
        </p:spPr>
        <p:txBody>
          <a:bodyPr/>
          <a:lstStyle/>
          <a:p>
            <a:r>
              <a:rPr lang="de-CH">
                <a:latin typeface="Helvetica" charset="0"/>
              </a:rPr>
              <a:t>ESE 3.</a:t>
            </a:r>
            <a:fld id="{7C0FD5C3-CC5C-9149-9712-64C1499BCD34}" type="slidenum">
              <a:rPr lang="de-CH">
                <a:latin typeface="Helvetica" charset="0"/>
              </a:rPr>
              <a:pPr/>
              <a:t>2</a:t>
            </a:fld>
            <a:endParaRPr lang="de-CH" sz="1400">
              <a:solidFill>
                <a:srgbClr val="7E7E7E"/>
              </a:solidFill>
              <a:latin typeface="Times" charset="0"/>
            </a:endParaRPr>
          </a:p>
        </p:txBody>
      </p:sp>
      <p:sp>
        <p:nvSpPr>
          <p:cNvPr id="12293"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pic>
        <p:nvPicPr>
          <p:cNvPr id="12294" name="Picture 7"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12295" name="Rectangle 4"/>
          <p:cNvSpPr>
            <a:spLocks noGrp="1" noChangeArrowheads="1"/>
          </p:cNvSpPr>
          <p:nvPr>
            <p:ph type="title"/>
          </p:nvPr>
        </p:nvSpPr>
        <p:spPr/>
        <p:txBody>
          <a:bodyPr/>
          <a:lstStyle/>
          <a:p>
            <a:r>
              <a:rPr lang="en-US"/>
              <a:t>Roadmap</a:t>
            </a:r>
          </a:p>
        </p:txBody>
      </p:sp>
      <p:sp>
        <p:nvSpPr>
          <p:cNvPr id="12296" name="Rectangle 5"/>
          <p:cNvSpPr>
            <a:spLocks noGrp="1" noChangeArrowheads="1"/>
          </p:cNvSpPr>
          <p:nvPr>
            <p:ph type="body" idx="1"/>
          </p:nvPr>
        </p:nvSpPr>
        <p:spPr/>
        <p:txBody>
          <a:bodyPr/>
          <a:lstStyle/>
          <a:p>
            <a:r>
              <a:rPr lang="en-US"/>
              <a:t>XP — coping with change and uncertainty</a:t>
            </a:r>
          </a:p>
          <a:p>
            <a:r>
              <a:rPr lang="en-US"/>
              <a:t>Customers and Developers — why do we plan?</a:t>
            </a:r>
          </a:p>
          <a:p>
            <a:r>
              <a:rPr lang="en-US"/>
              <a:t>The Planning Game</a:t>
            </a:r>
          </a:p>
          <a:p>
            <a:pPr lvl="1"/>
            <a:r>
              <a:rPr lang="en-US"/>
              <a:t>Exploration — User stories</a:t>
            </a:r>
          </a:p>
          <a:p>
            <a:pPr lvl="1"/>
            <a:r>
              <a:rPr lang="en-US"/>
              <a:t>Estimation</a:t>
            </a:r>
          </a:p>
          <a:p>
            <a:pPr lvl="1"/>
            <a:r>
              <a:rPr lang="en-US"/>
              <a:t>Commitment</a:t>
            </a:r>
          </a:p>
          <a:p>
            <a:pPr lvl="1"/>
            <a:r>
              <a:rPr lang="en-US"/>
              <a:t>Steering</a:t>
            </a:r>
          </a:p>
          <a:p>
            <a:r>
              <a:rPr lang="en-US"/>
              <a:t>Iteration</a:t>
            </a:r>
          </a:p>
          <a:p>
            <a:r>
              <a:rPr lang="en-US"/>
              <a:t>Scrum</a:t>
            </a:r>
          </a:p>
          <a:p>
            <a:r>
              <a:rPr lang="en-US"/>
              <a:t>Agile lessons from industry</a:t>
            </a:r>
          </a:p>
        </p:txBody>
      </p:sp>
      <p:sp>
        <p:nvSpPr>
          <p:cNvPr id="12297" name="Rectangle 6"/>
          <p:cNvSpPr>
            <a:spLocks noChangeArrowheads="1"/>
          </p:cNvSpPr>
          <p:nvPr/>
        </p:nvSpPr>
        <p:spPr bwMode="auto">
          <a:xfrm>
            <a:off x="5133975" y="6400800"/>
            <a:ext cx="3130550" cy="247650"/>
          </a:xfrm>
          <a:prstGeom prst="rect">
            <a:avLst/>
          </a:prstGeom>
          <a:solidFill>
            <a:schemeClr val="accent1"/>
          </a:solidFill>
          <a:ln w="9525">
            <a:noFill/>
            <a:miter lim="800000"/>
            <a:headEnd/>
            <a:tailEnd/>
          </a:ln>
        </p:spPr>
        <p:txBody>
          <a:bodyPr wrap="none">
            <a:prstTxWarp prst="textNoShape">
              <a:avLst/>
            </a:prstTxWarp>
            <a:spAutoFit/>
          </a:bodyPr>
          <a:lstStyle/>
          <a:p>
            <a:pPr eaLnBrk="1" hangingPunct="1">
              <a:lnSpc>
                <a:spcPct val="85000"/>
              </a:lnSpc>
              <a:spcBef>
                <a:spcPct val="20000"/>
              </a:spcBef>
              <a:buClr>
                <a:schemeClr val="hlink"/>
              </a:buClr>
              <a:buSzPct val="85000"/>
              <a:buFont typeface="Helvetica CE" pitchFamily="-110" charset="0"/>
              <a:buNone/>
            </a:pPr>
            <a:r>
              <a:rPr lang="en-US" sz="1200">
                <a:solidFill>
                  <a:srgbClr val="0A017F"/>
                </a:solidFill>
              </a:rPr>
              <a:t>Based on a presentation by Matthias Rieger.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Date Placeholder 3"/>
          <p:cNvSpPr>
            <a:spLocks noGrp="1"/>
          </p:cNvSpPr>
          <p:nvPr>
            <p:ph type="dt" sz="quarter" idx="10"/>
          </p:nvPr>
        </p:nvSpPr>
        <p:spPr>
          <a:noFill/>
        </p:spPr>
        <p:txBody>
          <a:bodyPr/>
          <a:lstStyle/>
          <a:p>
            <a:r>
              <a:rPr lang="en-US">
                <a:latin typeface="Helvetica" charset="0"/>
              </a:rPr>
              <a:t>© Oscar Nierstrasz</a:t>
            </a:r>
            <a:endParaRPr lang="de-CH">
              <a:latin typeface="Helvetica" charset="0"/>
            </a:endParaRPr>
          </a:p>
        </p:txBody>
      </p:sp>
      <p:sp>
        <p:nvSpPr>
          <p:cNvPr id="49155" name="Footer Placeholder 4"/>
          <p:cNvSpPr>
            <a:spLocks noGrp="1"/>
          </p:cNvSpPr>
          <p:nvPr>
            <p:ph type="ftr" sz="quarter" idx="11"/>
          </p:nvPr>
        </p:nvSpPr>
        <p:spPr>
          <a:noFill/>
        </p:spPr>
        <p:txBody>
          <a:bodyPr/>
          <a:lstStyle/>
          <a:p>
            <a:r>
              <a:rPr lang="en-US">
                <a:latin typeface="Helvetica" charset="0"/>
              </a:rPr>
              <a:t>The Planning Game</a:t>
            </a:r>
            <a:endParaRPr lang="de-CH">
              <a:latin typeface="Helvetica" charset="0"/>
            </a:endParaRPr>
          </a:p>
        </p:txBody>
      </p:sp>
      <p:sp>
        <p:nvSpPr>
          <p:cNvPr id="49156" name="Slide Number Placeholder 5"/>
          <p:cNvSpPr>
            <a:spLocks noGrp="1"/>
          </p:cNvSpPr>
          <p:nvPr>
            <p:ph type="sldNum" sz="quarter" idx="12"/>
          </p:nvPr>
        </p:nvSpPr>
        <p:spPr>
          <a:noFill/>
        </p:spPr>
        <p:txBody>
          <a:bodyPr/>
          <a:lstStyle/>
          <a:p>
            <a:r>
              <a:rPr lang="de-CH">
                <a:latin typeface="Helvetica" charset="0"/>
              </a:rPr>
              <a:t>ESE 3.</a:t>
            </a:r>
            <a:fld id="{422EE803-B313-AF4F-A4AA-9A1CBFEB64CF}" type="slidenum">
              <a:rPr lang="de-CH">
                <a:latin typeface="Helvetica" charset="0"/>
              </a:rPr>
              <a:pPr/>
              <a:t>20</a:t>
            </a:fld>
            <a:endParaRPr lang="de-CH" sz="1400">
              <a:solidFill>
                <a:srgbClr val="7E7E7E"/>
              </a:solidFill>
              <a:latin typeface="Times" charset="0"/>
            </a:endParaRPr>
          </a:p>
        </p:txBody>
      </p:sp>
      <p:sp>
        <p:nvSpPr>
          <p:cNvPr id="49157" name="Rectangle 2"/>
          <p:cNvSpPr>
            <a:spLocks noGrp="1" noChangeArrowheads="1"/>
          </p:cNvSpPr>
          <p:nvPr>
            <p:ph type="title"/>
          </p:nvPr>
        </p:nvSpPr>
        <p:spPr/>
        <p:txBody>
          <a:bodyPr/>
          <a:lstStyle/>
          <a:p>
            <a:r>
              <a:rPr lang="en-US"/>
              <a:t>Stories</a:t>
            </a:r>
          </a:p>
        </p:txBody>
      </p:sp>
      <p:sp>
        <p:nvSpPr>
          <p:cNvPr id="49158" name="Rectangle 3"/>
          <p:cNvSpPr>
            <a:spLocks noGrp="1" noChangeArrowheads="1"/>
          </p:cNvSpPr>
          <p:nvPr>
            <p:ph type="body" idx="1"/>
          </p:nvPr>
        </p:nvSpPr>
        <p:spPr/>
        <p:txBody>
          <a:bodyPr/>
          <a:lstStyle/>
          <a:p>
            <a:pPr marL="342900" indent="-342900">
              <a:lnSpc>
                <a:spcPct val="90000"/>
              </a:lnSpc>
              <a:buFont typeface="Helvetica CE" pitchFamily="-110" charset="0"/>
              <a:buNone/>
            </a:pPr>
            <a:r>
              <a:rPr lang="en-US" i="1">
                <a:solidFill>
                  <a:srgbClr val="7F0101"/>
                </a:solidFill>
              </a:rPr>
              <a:t>A story contains:</a:t>
            </a:r>
            <a:endParaRPr lang="en-US"/>
          </a:p>
          <a:p>
            <a:pPr marL="342900" indent="-342900">
              <a:lnSpc>
                <a:spcPct val="90000"/>
              </a:lnSpc>
            </a:pPr>
            <a:r>
              <a:rPr lang="en-US"/>
              <a:t>a name</a:t>
            </a:r>
          </a:p>
          <a:p>
            <a:pPr marL="342900" indent="-342900">
              <a:lnSpc>
                <a:spcPct val="90000"/>
              </a:lnSpc>
            </a:pPr>
            <a:r>
              <a:rPr lang="en-US"/>
              <a:t>the story itself</a:t>
            </a:r>
          </a:p>
          <a:p>
            <a:pPr marL="342900" indent="-342900">
              <a:lnSpc>
                <a:spcPct val="90000"/>
              </a:lnSpc>
            </a:pPr>
            <a:r>
              <a:rPr lang="en-US"/>
              <a:t>an estimate</a:t>
            </a:r>
          </a:p>
          <a:p>
            <a:pPr marL="342900" indent="-342900">
              <a:lnSpc>
                <a:spcPct val="90000"/>
              </a:lnSpc>
            </a:pPr>
            <a:endParaRPr lang="en-US"/>
          </a:p>
          <a:p>
            <a:pPr marL="342900" indent="-342900">
              <a:lnSpc>
                <a:spcPct val="90000"/>
              </a:lnSpc>
              <a:buFont typeface="Helvetica CE" pitchFamily="-110" charset="0"/>
              <a:buNone/>
            </a:pPr>
            <a:r>
              <a:rPr lang="en-US" b="1" i="1"/>
              <a:t>Example:</a:t>
            </a:r>
            <a:endParaRPr lang="en-US"/>
          </a:p>
          <a:p>
            <a:pPr marL="742950" lvl="1" indent="-285750">
              <a:lnSpc>
                <a:spcPct val="90000"/>
              </a:lnSpc>
            </a:pPr>
            <a:r>
              <a:rPr lang="en-US"/>
              <a:t>When the GPS has contact with two or fewer satellites for more than 60 seconds, it should display the message “Poor satellite contact”, and wait for confirmation from the user. If contact improves before confirmation, clear the message automatically.</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Date Placeholder 3"/>
          <p:cNvSpPr>
            <a:spLocks noGrp="1"/>
          </p:cNvSpPr>
          <p:nvPr>
            <p:ph type="dt" sz="quarter" idx="10"/>
          </p:nvPr>
        </p:nvSpPr>
        <p:spPr>
          <a:noFill/>
        </p:spPr>
        <p:txBody>
          <a:bodyPr/>
          <a:lstStyle/>
          <a:p>
            <a:r>
              <a:rPr lang="en-US">
                <a:latin typeface="Helvetica" charset="0"/>
              </a:rPr>
              <a:t>© Oscar Nierstrasz</a:t>
            </a:r>
            <a:endParaRPr lang="de-CH">
              <a:latin typeface="Helvetica" charset="0"/>
            </a:endParaRPr>
          </a:p>
        </p:txBody>
      </p:sp>
      <p:sp>
        <p:nvSpPr>
          <p:cNvPr id="51203" name="Footer Placeholder 4"/>
          <p:cNvSpPr>
            <a:spLocks noGrp="1"/>
          </p:cNvSpPr>
          <p:nvPr>
            <p:ph type="ftr" sz="quarter" idx="11"/>
          </p:nvPr>
        </p:nvSpPr>
        <p:spPr>
          <a:noFill/>
        </p:spPr>
        <p:txBody>
          <a:bodyPr/>
          <a:lstStyle/>
          <a:p>
            <a:r>
              <a:rPr lang="en-US">
                <a:latin typeface="Helvetica" charset="0"/>
              </a:rPr>
              <a:t>The Planning Game</a:t>
            </a:r>
            <a:endParaRPr lang="de-CH">
              <a:latin typeface="Helvetica" charset="0"/>
            </a:endParaRPr>
          </a:p>
        </p:txBody>
      </p:sp>
      <p:sp>
        <p:nvSpPr>
          <p:cNvPr id="51204" name="Slide Number Placeholder 5"/>
          <p:cNvSpPr>
            <a:spLocks noGrp="1"/>
          </p:cNvSpPr>
          <p:nvPr>
            <p:ph type="sldNum" sz="quarter" idx="12"/>
          </p:nvPr>
        </p:nvSpPr>
        <p:spPr>
          <a:noFill/>
        </p:spPr>
        <p:txBody>
          <a:bodyPr/>
          <a:lstStyle/>
          <a:p>
            <a:r>
              <a:rPr lang="de-CH">
                <a:latin typeface="Helvetica" charset="0"/>
              </a:rPr>
              <a:t>ESE 3.</a:t>
            </a:r>
            <a:fld id="{F8D2DD87-DDA7-F34A-94CE-9983E8025822}" type="slidenum">
              <a:rPr lang="de-CH">
                <a:latin typeface="Helvetica" charset="0"/>
              </a:rPr>
              <a:pPr/>
              <a:t>21</a:t>
            </a:fld>
            <a:endParaRPr lang="de-CH" sz="1400">
              <a:solidFill>
                <a:srgbClr val="7E7E7E"/>
              </a:solidFill>
              <a:latin typeface="Times" charset="0"/>
            </a:endParaRPr>
          </a:p>
        </p:txBody>
      </p:sp>
      <p:sp>
        <p:nvSpPr>
          <p:cNvPr id="51205" name="Rectangle 2"/>
          <p:cNvSpPr>
            <a:spLocks noGrp="1" noChangeArrowheads="1"/>
          </p:cNvSpPr>
          <p:nvPr>
            <p:ph type="title"/>
          </p:nvPr>
        </p:nvSpPr>
        <p:spPr/>
        <p:txBody>
          <a:bodyPr/>
          <a:lstStyle/>
          <a:p>
            <a:r>
              <a:rPr lang="en-US"/>
              <a:t>Splitting Stories</a:t>
            </a:r>
          </a:p>
        </p:txBody>
      </p:sp>
      <p:sp>
        <p:nvSpPr>
          <p:cNvPr id="51206" name="Rectangle 3"/>
          <p:cNvSpPr>
            <a:spLocks noGrp="1" noChangeArrowheads="1"/>
          </p:cNvSpPr>
          <p:nvPr>
            <p:ph type="body" idx="1"/>
          </p:nvPr>
        </p:nvSpPr>
        <p:spPr/>
        <p:txBody>
          <a:bodyPr/>
          <a:lstStyle/>
          <a:p>
            <a:pPr marL="342900" indent="-342900">
              <a:lnSpc>
                <a:spcPct val="90000"/>
              </a:lnSpc>
              <a:buFont typeface="Helvetica CE" pitchFamily="-110" charset="0"/>
              <a:buNone/>
            </a:pPr>
            <a:r>
              <a:rPr lang="en-US" i="1">
                <a:solidFill>
                  <a:srgbClr val="7F0101"/>
                </a:solidFill>
              </a:rPr>
              <a:t>Developers ask the Customer to split a story if </a:t>
            </a:r>
          </a:p>
          <a:p>
            <a:pPr marL="342900" indent="-342900">
              <a:lnSpc>
                <a:spcPct val="90000"/>
              </a:lnSpc>
            </a:pPr>
            <a:r>
              <a:rPr lang="en-US"/>
              <a:t>They cannot estimate a story because of its complexity</a:t>
            </a:r>
          </a:p>
          <a:p>
            <a:pPr marL="342900" indent="-342900">
              <a:lnSpc>
                <a:spcPct val="90000"/>
              </a:lnSpc>
            </a:pPr>
            <a:r>
              <a:rPr lang="en-US"/>
              <a:t>Their estimate is longer than two or three weeks of effort</a:t>
            </a:r>
          </a:p>
          <a:p>
            <a:pPr marL="342900" indent="-342900">
              <a:lnSpc>
                <a:spcPct val="90000"/>
              </a:lnSpc>
            </a:pPr>
            <a:endParaRPr lang="en-US"/>
          </a:p>
          <a:p>
            <a:pPr marL="342900" indent="-342900">
              <a:lnSpc>
                <a:spcPct val="90000"/>
              </a:lnSpc>
              <a:buFont typeface="Helvetica CE" pitchFamily="-110" charset="0"/>
              <a:buNone/>
            </a:pPr>
            <a:r>
              <a:rPr lang="en-US" i="1">
                <a:solidFill>
                  <a:srgbClr val="7F0101"/>
                </a:solidFill>
              </a:rPr>
              <a:t>Why?</a:t>
            </a:r>
            <a:endParaRPr lang="en-US"/>
          </a:p>
          <a:p>
            <a:pPr marL="342900" indent="-342900">
              <a:lnSpc>
                <a:spcPct val="90000"/>
              </a:lnSpc>
            </a:pPr>
            <a:r>
              <a:rPr lang="en-US"/>
              <a:t>Estimates get fuzzy for bigger stories</a:t>
            </a:r>
          </a:p>
          <a:p>
            <a:pPr marL="342900" indent="-342900">
              <a:lnSpc>
                <a:spcPct val="90000"/>
              </a:lnSpc>
            </a:pPr>
            <a:r>
              <a:rPr lang="en-US"/>
              <a:t>The smaller the story, the better the control (tight feedback loop)</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Date Placeholder 3"/>
          <p:cNvSpPr>
            <a:spLocks noGrp="1"/>
          </p:cNvSpPr>
          <p:nvPr>
            <p:ph type="dt" sz="quarter" idx="10"/>
          </p:nvPr>
        </p:nvSpPr>
        <p:spPr>
          <a:noFill/>
        </p:spPr>
        <p:txBody>
          <a:bodyPr/>
          <a:lstStyle/>
          <a:p>
            <a:r>
              <a:rPr lang="en-US">
                <a:latin typeface="Helvetica" charset="0"/>
              </a:rPr>
              <a:t>© Oscar Nierstrasz</a:t>
            </a:r>
            <a:endParaRPr lang="de-CH">
              <a:latin typeface="Helvetica" charset="0"/>
            </a:endParaRPr>
          </a:p>
        </p:txBody>
      </p:sp>
      <p:sp>
        <p:nvSpPr>
          <p:cNvPr id="53251" name="Footer Placeholder 4"/>
          <p:cNvSpPr>
            <a:spLocks noGrp="1"/>
          </p:cNvSpPr>
          <p:nvPr>
            <p:ph type="ftr" sz="quarter" idx="11"/>
          </p:nvPr>
        </p:nvSpPr>
        <p:spPr>
          <a:noFill/>
        </p:spPr>
        <p:txBody>
          <a:bodyPr/>
          <a:lstStyle/>
          <a:p>
            <a:r>
              <a:rPr lang="en-US">
                <a:latin typeface="Helvetica" charset="0"/>
              </a:rPr>
              <a:t>The Planning Game</a:t>
            </a:r>
            <a:endParaRPr lang="de-CH">
              <a:latin typeface="Helvetica" charset="0"/>
            </a:endParaRPr>
          </a:p>
        </p:txBody>
      </p:sp>
      <p:sp>
        <p:nvSpPr>
          <p:cNvPr id="53252" name="Slide Number Placeholder 5"/>
          <p:cNvSpPr>
            <a:spLocks noGrp="1"/>
          </p:cNvSpPr>
          <p:nvPr>
            <p:ph type="sldNum" sz="quarter" idx="12"/>
          </p:nvPr>
        </p:nvSpPr>
        <p:spPr>
          <a:noFill/>
        </p:spPr>
        <p:txBody>
          <a:bodyPr/>
          <a:lstStyle/>
          <a:p>
            <a:r>
              <a:rPr lang="de-CH">
                <a:latin typeface="Helvetica" charset="0"/>
              </a:rPr>
              <a:t>ESE 3.</a:t>
            </a:r>
            <a:fld id="{4659204D-0045-5C4D-832C-D03B570CE9B3}" type="slidenum">
              <a:rPr lang="de-CH">
                <a:latin typeface="Helvetica" charset="0"/>
              </a:rPr>
              <a:pPr/>
              <a:t>22</a:t>
            </a:fld>
            <a:endParaRPr lang="de-CH" sz="1400">
              <a:solidFill>
                <a:srgbClr val="7E7E7E"/>
              </a:solidFill>
              <a:latin typeface="Times" charset="0"/>
            </a:endParaRPr>
          </a:p>
        </p:txBody>
      </p:sp>
      <p:sp>
        <p:nvSpPr>
          <p:cNvPr id="53253"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pic>
        <p:nvPicPr>
          <p:cNvPr id="53254" name="Picture 3"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53255" name="Rectangle 4"/>
          <p:cNvSpPr>
            <a:spLocks noGrp="1" noChangeArrowheads="1"/>
          </p:cNvSpPr>
          <p:nvPr>
            <p:ph type="title"/>
          </p:nvPr>
        </p:nvSpPr>
        <p:spPr/>
        <p:txBody>
          <a:bodyPr/>
          <a:lstStyle/>
          <a:p>
            <a:r>
              <a:rPr lang="en-US"/>
              <a:t>Roadmap</a:t>
            </a:r>
          </a:p>
        </p:txBody>
      </p:sp>
      <p:sp>
        <p:nvSpPr>
          <p:cNvPr id="53256" name="Rectangle 5"/>
          <p:cNvSpPr>
            <a:spLocks noGrp="1" noChangeArrowheads="1"/>
          </p:cNvSpPr>
          <p:nvPr>
            <p:ph type="body" idx="1"/>
          </p:nvPr>
        </p:nvSpPr>
        <p:spPr/>
        <p:txBody>
          <a:bodyPr/>
          <a:lstStyle/>
          <a:p>
            <a:r>
              <a:rPr lang="en-US"/>
              <a:t>XP — coping with change and uncertainty</a:t>
            </a:r>
          </a:p>
          <a:p>
            <a:r>
              <a:rPr lang="en-US"/>
              <a:t>Customers and Developers — why do we plan?</a:t>
            </a:r>
          </a:p>
          <a:p>
            <a:r>
              <a:rPr lang="en-US"/>
              <a:t>The Planning Game</a:t>
            </a:r>
          </a:p>
          <a:p>
            <a:pPr lvl="1"/>
            <a:r>
              <a:rPr lang="en-US"/>
              <a:t>Exploration — User stories</a:t>
            </a:r>
          </a:p>
          <a:p>
            <a:pPr lvl="1"/>
            <a:r>
              <a:rPr lang="en-US" b="1"/>
              <a:t>Estimation</a:t>
            </a:r>
            <a:endParaRPr lang="en-US"/>
          </a:p>
          <a:p>
            <a:pPr lvl="1"/>
            <a:r>
              <a:rPr lang="en-US"/>
              <a:t>Commitment</a:t>
            </a:r>
          </a:p>
          <a:p>
            <a:pPr lvl="1"/>
            <a:r>
              <a:rPr lang="en-US"/>
              <a:t>Steering</a:t>
            </a:r>
          </a:p>
          <a:p>
            <a:r>
              <a:rPr lang="en-US"/>
              <a:t>Iteration</a:t>
            </a:r>
          </a:p>
          <a:p>
            <a:r>
              <a:rPr lang="en-US"/>
              <a:t>Scrum</a:t>
            </a:r>
          </a:p>
          <a:p>
            <a:r>
              <a:rPr lang="en-US"/>
              <a:t>Agile lessons from industry</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Date Placeholder 3"/>
          <p:cNvSpPr>
            <a:spLocks noGrp="1"/>
          </p:cNvSpPr>
          <p:nvPr>
            <p:ph type="dt" sz="quarter" idx="10"/>
          </p:nvPr>
        </p:nvSpPr>
        <p:spPr>
          <a:noFill/>
        </p:spPr>
        <p:txBody>
          <a:bodyPr/>
          <a:lstStyle/>
          <a:p>
            <a:r>
              <a:rPr lang="en-US">
                <a:latin typeface="Helvetica" charset="0"/>
              </a:rPr>
              <a:t>© Oscar Nierstrasz</a:t>
            </a:r>
            <a:endParaRPr lang="de-CH">
              <a:latin typeface="Helvetica" charset="0"/>
            </a:endParaRPr>
          </a:p>
        </p:txBody>
      </p:sp>
      <p:sp>
        <p:nvSpPr>
          <p:cNvPr id="55299" name="Footer Placeholder 4"/>
          <p:cNvSpPr>
            <a:spLocks noGrp="1"/>
          </p:cNvSpPr>
          <p:nvPr>
            <p:ph type="ftr" sz="quarter" idx="11"/>
          </p:nvPr>
        </p:nvSpPr>
        <p:spPr>
          <a:noFill/>
        </p:spPr>
        <p:txBody>
          <a:bodyPr/>
          <a:lstStyle/>
          <a:p>
            <a:r>
              <a:rPr lang="en-US">
                <a:latin typeface="Helvetica" charset="0"/>
              </a:rPr>
              <a:t>The Planning Game</a:t>
            </a:r>
            <a:endParaRPr lang="de-CH">
              <a:latin typeface="Helvetica" charset="0"/>
            </a:endParaRPr>
          </a:p>
        </p:txBody>
      </p:sp>
      <p:sp>
        <p:nvSpPr>
          <p:cNvPr id="55300" name="Slide Number Placeholder 5"/>
          <p:cNvSpPr>
            <a:spLocks noGrp="1"/>
          </p:cNvSpPr>
          <p:nvPr>
            <p:ph type="sldNum" sz="quarter" idx="12"/>
          </p:nvPr>
        </p:nvSpPr>
        <p:spPr>
          <a:noFill/>
        </p:spPr>
        <p:txBody>
          <a:bodyPr/>
          <a:lstStyle/>
          <a:p>
            <a:r>
              <a:rPr lang="de-CH">
                <a:latin typeface="Helvetica" charset="0"/>
              </a:rPr>
              <a:t>ESE 3.</a:t>
            </a:r>
            <a:fld id="{B8D0721B-364B-D845-9259-32247B875C1A}" type="slidenum">
              <a:rPr lang="de-CH">
                <a:latin typeface="Helvetica" charset="0"/>
              </a:rPr>
              <a:pPr/>
              <a:t>23</a:t>
            </a:fld>
            <a:endParaRPr lang="de-CH" sz="1400">
              <a:solidFill>
                <a:srgbClr val="7E7E7E"/>
              </a:solidFill>
              <a:latin typeface="Times" charset="0"/>
            </a:endParaRPr>
          </a:p>
        </p:txBody>
      </p:sp>
      <p:sp>
        <p:nvSpPr>
          <p:cNvPr id="55301" name="Rectangle 2"/>
          <p:cNvSpPr>
            <a:spLocks noGrp="1" noChangeArrowheads="1"/>
          </p:cNvSpPr>
          <p:nvPr>
            <p:ph type="title"/>
          </p:nvPr>
        </p:nvSpPr>
        <p:spPr/>
        <p:txBody>
          <a:bodyPr/>
          <a:lstStyle/>
          <a:p>
            <a:r>
              <a:rPr lang="en-US"/>
              <a:t>Initial Estimation of Stories</a:t>
            </a:r>
          </a:p>
        </p:txBody>
      </p:sp>
      <p:sp>
        <p:nvSpPr>
          <p:cNvPr id="55302" name="Rectangle 3"/>
          <p:cNvSpPr>
            <a:spLocks noGrp="1" noChangeArrowheads="1"/>
          </p:cNvSpPr>
          <p:nvPr>
            <p:ph type="body" idx="1"/>
          </p:nvPr>
        </p:nvSpPr>
        <p:spPr/>
        <p:txBody>
          <a:bodyPr anchor="t"/>
          <a:lstStyle/>
          <a:p>
            <a:pPr marL="342900" indent="-342900" algn="ctr">
              <a:buFont typeface="Helvetica CE" pitchFamily="-110" charset="0"/>
              <a:buNone/>
            </a:pPr>
            <a:r>
              <a:rPr lang="en-US" i="1">
                <a:solidFill>
                  <a:srgbClr val="7F0101"/>
                </a:solidFill>
              </a:rPr>
              <a:t>With no history, the first plan is the hardest and least accurate (fortunately, you only have to do it once)</a:t>
            </a:r>
          </a:p>
          <a:p>
            <a:pPr marL="342900" indent="-342900" algn="ctr">
              <a:buFont typeface="Helvetica CE" pitchFamily="-110" charset="0"/>
              <a:buNone/>
            </a:pPr>
            <a:endParaRPr lang="en-US" i="1">
              <a:solidFill>
                <a:srgbClr val="7F0101"/>
              </a:solidFill>
            </a:endParaRPr>
          </a:p>
          <a:p>
            <a:pPr marL="342900" indent="-342900">
              <a:buFont typeface="Helvetica CE" pitchFamily="-110" charset="0"/>
              <a:buNone/>
            </a:pPr>
            <a:r>
              <a:rPr lang="en-US" sz="2000" b="1" i="1"/>
              <a:t>How to start estimating:</a:t>
            </a:r>
            <a:endParaRPr lang="en-US" sz="2000"/>
          </a:p>
          <a:p>
            <a:pPr marL="742950" lvl="1" indent="-285750"/>
            <a:r>
              <a:rPr lang="en-US" sz="1800"/>
              <a:t>Begin with the stories that you feel the most comfortable estimating.</a:t>
            </a:r>
          </a:p>
          <a:p>
            <a:pPr marL="742950" lvl="1" indent="-285750"/>
            <a:r>
              <a:rPr lang="en-US" sz="1800"/>
              <a:t>Intuitively imagine how long it will take you.</a:t>
            </a:r>
          </a:p>
          <a:p>
            <a:pPr marL="742950" lvl="1" indent="-285750"/>
            <a:r>
              <a:rPr lang="en-US" sz="1800"/>
              <a:t>Base other estimates on the comparison with those first stories.</a:t>
            </a:r>
          </a:p>
          <a:p>
            <a:pPr marL="742950" lvl="1" indent="-285750"/>
            <a:endParaRPr lang="en-US" sz="1800"/>
          </a:p>
          <a:p>
            <a:pPr marL="342900" indent="-342900">
              <a:buFont typeface="Helvetica CE" pitchFamily="-110" charset="0"/>
              <a:buNone/>
            </a:pPr>
            <a:r>
              <a:rPr lang="en-US" sz="2000" b="1" i="1"/>
              <a:t>Spike Solutions:</a:t>
            </a:r>
            <a:endParaRPr lang="en-US" sz="2000"/>
          </a:p>
          <a:p>
            <a:pPr marL="742950" lvl="1" indent="-285750"/>
            <a:r>
              <a:rPr lang="en-US" sz="1800"/>
              <a:t>Do a quick implementation of the whole story.</a:t>
            </a:r>
          </a:p>
          <a:p>
            <a:pPr marL="742950" lvl="1" indent="-285750"/>
            <a:r>
              <a:rPr lang="en-US" sz="1800"/>
              <a:t>Do not look for the perfect solution!</a:t>
            </a:r>
          </a:p>
          <a:p>
            <a:pPr marL="742950" lvl="1" indent="-285750"/>
            <a:r>
              <a:rPr lang="en-US" sz="1800"/>
              <a:t>Just try to find out how long something takes</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Date Placeholder 3"/>
          <p:cNvSpPr>
            <a:spLocks noGrp="1"/>
          </p:cNvSpPr>
          <p:nvPr>
            <p:ph type="dt" sz="quarter" idx="10"/>
          </p:nvPr>
        </p:nvSpPr>
        <p:spPr>
          <a:noFill/>
        </p:spPr>
        <p:txBody>
          <a:bodyPr/>
          <a:lstStyle/>
          <a:p>
            <a:r>
              <a:rPr lang="en-US">
                <a:latin typeface="Helvetica" charset="0"/>
              </a:rPr>
              <a:t>© Oscar Nierstrasz</a:t>
            </a:r>
            <a:endParaRPr lang="de-CH">
              <a:latin typeface="Helvetica" charset="0"/>
            </a:endParaRPr>
          </a:p>
        </p:txBody>
      </p:sp>
      <p:sp>
        <p:nvSpPr>
          <p:cNvPr id="57347" name="Footer Placeholder 4"/>
          <p:cNvSpPr>
            <a:spLocks noGrp="1"/>
          </p:cNvSpPr>
          <p:nvPr>
            <p:ph type="ftr" sz="quarter" idx="11"/>
          </p:nvPr>
        </p:nvSpPr>
        <p:spPr>
          <a:noFill/>
        </p:spPr>
        <p:txBody>
          <a:bodyPr/>
          <a:lstStyle/>
          <a:p>
            <a:r>
              <a:rPr lang="en-US">
                <a:latin typeface="Helvetica" charset="0"/>
              </a:rPr>
              <a:t>The Planning Game</a:t>
            </a:r>
            <a:endParaRPr lang="de-CH">
              <a:latin typeface="Helvetica" charset="0"/>
            </a:endParaRPr>
          </a:p>
        </p:txBody>
      </p:sp>
      <p:sp>
        <p:nvSpPr>
          <p:cNvPr id="57348" name="Slide Number Placeholder 5"/>
          <p:cNvSpPr>
            <a:spLocks noGrp="1"/>
          </p:cNvSpPr>
          <p:nvPr>
            <p:ph type="sldNum" sz="quarter" idx="12"/>
          </p:nvPr>
        </p:nvSpPr>
        <p:spPr>
          <a:noFill/>
        </p:spPr>
        <p:txBody>
          <a:bodyPr/>
          <a:lstStyle/>
          <a:p>
            <a:r>
              <a:rPr lang="de-CH">
                <a:latin typeface="Helvetica" charset="0"/>
              </a:rPr>
              <a:t>ESE 3.</a:t>
            </a:r>
            <a:fld id="{F6506189-3485-6641-8E84-8E9C73735D80}" type="slidenum">
              <a:rPr lang="de-CH">
                <a:latin typeface="Helvetica" charset="0"/>
              </a:rPr>
              <a:pPr/>
              <a:t>24</a:t>
            </a:fld>
            <a:endParaRPr lang="de-CH" sz="1400">
              <a:solidFill>
                <a:srgbClr val="7E7E7E"/>
              </a:solidFill>
              <a:latin typeface="Times" charset="0"/>
            </a:endParaRPr>
          </a:p>
        </p:txBody>
      </p:sp>
      <p:sp>
        <p:nvSpPr>
          <p:cNvPr id="57349" name="Rectangle 2"/>
          <p:cNvSpPr>
            <a:spLocks noGrp="1" noChangeArrowheads="1"/>
          </p:cNvSpPr>
          <p:nvPr>
            <p:ph type="title"/>
          </p:nvPr>
        </p:nvSpPr>
        <p:spPr/>
        <p:txBody>
          <a:bodyPr/>
          <a:lstStyle/>
          <a:p>
            <a:r>
              <a:rPr lang="en-US"/>
              <a:t>Estimating Stories</a:t>
            </a:r>
          </a:p>
        </p:txBody>
      </p:sp>
      <p:sp>
        <p:nvSpPr>
          <p:cNvPr id="57350" name="Rectangle 3"/>
          <p:cNvSpPr>
            <a:spLocks noGrp="1" noChangeArrowheads="1"/>
          </p:cNvSpPr>
          <p:nvPr>
            <p:ph type="body" idx="1"/>
          </p:nvPr>
        </p:nvSpPr>
        <p:spPr/>
        <p:txBody>
          <a:bodyPr/>
          <a:lstStyle/>
          <a:p>
            <a:pPr marL="342900" indent="-342900">
              <a:lnSpc>
                <a:spcPct val="90000"/>
              </a:lnSpc>
              <a:buFont typeface="Helvetica CE" pitchFamily="-110" charset="0"/>
              <a:buNone/>
            </a:pPr>
            <a:r>
              <a:rPr lang="en-US" sz="2000" b="1" i="1"/>
              <a:t>Keys to effective story estimation:</a:t>
            </a:r>
            <a:endParaRPr lang="en-US" sz="2000"/>
          </a:p>
          <a:p>
            <a:pPr marL="342900" indent="-342900">
              <a:lnSpc>
                <a:spcPct val="90000"/>
              </a:lnSpc>
            </a:pPr>
            <a:r>
              <a:rPr lang="en-US" sz="2000"/>
              <a:t>Keep it simple</a:t>
            </a:r>
          </a:p>
          <a:p>
            <a:pPr marL="342900" indent="-342900">
              <a:lnSpc>
                <a:spcPct val="90000"/>
              </a:lnSpc>
            </a:pPr>
            <a:r>
              <a:rPr lang="en-US" sz="2000"/>
              <a:t>Use what happened in the past (“Yesterday’s weather”)</a:t>
            </a:r>
          </a:p>
          <a:p>
            <a:pPr marL="342900" indent="-342900">
              <a:lnSpc>
                <a:spcPct val="90000"/>
              </a:lnSpc>
            </a:pPr>
            <a:r>
              <a:rPr lang="en-US" sz="2000"/>
              <a:t>Learn from experience</a:t>
            </a:r>
          </a:p>
          <a:p>
            <a:pPr marL="342900" indent="-342900">
              <a:lnSpc>
                <a:spcPct val="90000"/>
              </a:lnSpc>
            </a:pPr>
            <a:endParaRPr lang="en-US" sz="2000"/>
          </a:p>
          <a:p>
            <a:pPr marL="342900" indent="-342900">
              <a:lnSpc>
                <a:spcPct val="90000"/>
              </a:lnSpc>
              <a:buFont typeface="Helvetica CE" pitchFamily="-110" charset="0"/>
              <a:buNone/>
            </a:pPr>
            <a:r>
              <a:rPr lang="en-US" sz="2000" b="1" i="1"/>
              <a:t>Comparative story estimation:</a:t>
            </a:r>
            <a:endParaRPr lang="en-US" sz="2000"/>
          </a:p>
          <a:p>
            <a:pPr marL="342900" indent="-342900">
              <a:lnSpc>
                <a:spcPct val="90000"/>
              </a:lnSpc>
            </a:pPr>
            <a:r>
              <a:rPr lang="en-US" sz="2000"/>
              <a:t>One story is often an </a:t>
            </a:r>
            <a:r>
              <a:rPr lang="en-US" sz="2000" i="1">
                <a:solidFill>
                  <a:srgbClr val="7F0101"/>
                </a:solidFill>
              </a:rPr>
              <a:t>elaboration</a:t>
            </a:r>
            <a:r>
              <a:rPr lang="en-US" sz="2000"/>
              <a:t> of a closely related one</a:t>
            </a:r>
          </a:p>
          <a:p>
            <a:pPr marL="342900" indent="-342900">
              <a:lnSpc>
                <a:spcPct val="90000"/>
              </a:lnSpc>
            </a:pPr>
            <a:r>
              <a:rPr lang="en-US" sz="2000"/>
              <a:t>Look for stories that have </a:t>
            </a:r>
            <a:r>
              <a:rPr lang="en-US" sz="2000" i="1"/>
              <a:t>already</a:t>
            </a:r>
            <a:r>
              <a:rPr lang="en-US" sz="2000"/>
              <a:t> been implemented</a:t>
            </a:r>
          </a:p>
          <a:p>
            <a:pPr marL="342900" indent="-342900">
              <a:lnSpc>
                <a:spcPct val="90000"/>
              </a:lnSpc>
            </a:pPr>
            <a:r>
              <a:rPr lang="en-US" sz="2000"/>
              <a:t>Compare </a:t>
            </a:r>
            <a:r>
              <a:rPr lang="en-US" sz="2000" i="1">
                <a:solidFill>
                  <a:srgbClr val="7F0101"/>
                </a:solidFill>
              </a:rPr>
              <a:t>difficulties</a:t>
            </a:r>
            <a:r>
              <a:rPr lang="en-US" sz="2000"/>
              <a:t>, not implementation time </a:t>
            </a:r>
          </a:p>
          <a:p>
            <a:pPr marL="742950" lvl="1" indent="-285750">
              <a:lnSpc>
                <a:spcPct val="90000"/>
              </a:lnSpc>
            </a:pPr>
            <a:r>
              <a:rPr lang="en-US" sz="1800"/>
              <a:t>“twice as difficult”, “half as difficult”</a:t>
            </a:r>
          </a:p>
          <a:p>
            <a:pPr marL="342900" indent="-342900">
              <a:lnSpc>
                <a:spcPct val="90000"/>
              </a:lnSpc>
            </a:pPr>
            <a:r>
              <a:rPr lang="en-US" sz="2000" i="1">
                <a:solidFill>
                  <a:srgbClr val="7F0101"/>
                </a:solidFill>
              </a:rPr>
              <a:t>Discuss</a:t>
            </a:r>
            <a:r>
              <a:rPr lang="en-US" sz="2000"/>
              <a:t> estimates in the team. Try to find an agreement.</a:t>
            </a:r>
          </a:p>
          <a:p>
            <a:pPr marL="342900" indent="-342900">
              <a:lnSpc>
                <a:spcPct val="90000"/>
              </a:lnSpc>
            </a:pPr>
            <a:r>
              <a:rPr lang="en-US" sz="2000" i="1">
                <a:solidFill>
                  <a:srgbClr val="7F0101"/>
                </a:solidFill>
              </a:rPr>
              <a:t>“Optimism wins”:</a:t>
            </a:r>
            <a:r>
              <a:rPr lang="en-US" sz="2000"/>
              <a:t> Choose the more optimistic of two disagreeing estimates.</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Date Placeholder 3"/>
          <p:cNvSpPr>
            <a:spLocks noGrp="1"/>
          </p:cNvSpPr>
          <p:nvPr>
            <p:ph type="dt" sz="quarter" idx="10"/>
          </p:nvPr>
        </p:nvSpPr>
        <p:spPr>
          <a:noFill/>
        </p:spPr>
        <p:txBody>
          <a:bodyPr/>
          <a:lstStyle/>
          <a:p>
            <a:r>
              <a:rPr lang="en-US">
                <a:latin typeface="Helvetica" charset="0"/>
              </a:rPr>
              <a:t>© Oscar Nierstrasz</a:t>
            </a:r>
            <a:endParaRPr lang="de-CH">
              <a:latin typeface="Helvetica" charset="0"/>
            </a:endParaRPr>
          </a:p>
        </p:txBody>
      </p:sp>
      <p:sp>
        <p:nvSpPr>
          <p:cNvPr id="59395" name="Footer Placeholder 4"/>
          <p:cNvSpPr>
            <a:spLocks noGrp="1"/>
          </p:cNvSpPr>
          <p:nvPr>
            <p:ph type="ftr" sz="quarter" idx="11"/>
          </p:nvPr>
        </p:nvSpPr>
        <p:spPr>
          <a:noFill/>
        </p:spPr>
        <p:txBody>
          <a:bodyPr/>
          <a:lstStyle/>
          <a:p>
            <a:r>
              <a:rPr lang="en-US">
                <a:latin typeface="Helvetica" charset="0"/>
              </a:rPr>
              <a:t>The Planning Game</a:t>
            </a:r>
            <a:endParaRPr lang="de-CH">
              <a:latin typeface="Helvetica" charset="0"/>
            </a:endParaRPr>
          </a:p>
        </p:txBody>
      </p:sp>
      <p:sp>
        <p:nvSpPr>
          <p:cNvPr id="59396" name="Slide Number Placeholder 5"/>
          <p:cNvSpPr>
            <a:spLocks noGrp="1"/>
          </p:cNvSpPr>
          <p:nvPr>
            <p:ph type="sldNum" sz="quarter" idx="12"/>
          </p:nvPr>
        </p:nvSpPr>
        <p:spPr>
          <a:noFill/>
        </p:spPr>
        <p:txBody>
          <a:bodyPr/>
          <a:lstStyle/>
          <a:p>
            <a:r>
              <a:rPr lang="de-CH">
                <a:latin typeface="Helvetica" charset="0"/>
              </a:rPr>
              <a:t>ESE 3.</a:t>
            </a:r>
            <a:fld id="{ABB8E5F3-EB87-D640-A2DD-11BBD5E10304}" type="slidenum">
              <a:rPr lang="de-CH">
                <a:latin typeface="Helvetica" charset="0"/>
              </a:rPr>
              <a:pPr/>
              <a:t>25</a:t>
            </a:fld>
            <a:endParaRPr lang="de-CH" sz="1400">
              <a:solidFill>
                <a:srgbClr val="7E7E7E"/>
              </a:solidFill>
              <a:latin typeface="Times" charset="0"/>
            </a:endParaRPr>
          </a:p>
        </p:txBody>
      </p:sp>
      <p:sp>
        <p:nvSpPr>
          <p:cNvPr id="59397"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pic>
        <p:nvPicPr>
          <p:cNvPr id="59398" name="Picture 3"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59399" name="Rectangle 4"/>
          <p:cNvSpPr>
            <a:spLocks noGrp="1" noChangeArrowheads="1"/>
          </p:cNvSpPr>
          <p:nvPr>
            <p:ph type="title"/>
          </p:nvPr>
        </p:nvSpPr>
        <p:spPr/>
        <p:txBody>
          <a:bodyPr/>
          <a:lstStyle/>
          <a:p>
            <a:r>
              <a:rPr lang="en-US"/>
              <a:t>Roadmap</a:t>
            </a:r>
          </a:p>
        </p:txBody>
      </p:sp>
      <p:sp>
        <p:nvSpPr>
          <p:cNvPr id="59400" name="Rectangle 5"/>
          <p:cNvSpPr>
            <a:spLocks noGrp="1" noChangeArrowheads="1"/>
          </p:cNvSpPr>
          <p:nvPr>
            <p:ph type="body" idx="1"/>
          </p:nvPr>
        </p:nvSpPr>
        <p:spPr/>
        <p:txBody>
          <a:bodyPr/>
          <a:lstStyle/>
          <a:p>
            <a:r>
              <a:rPr lang="en-US"/>
              <a:t>XP — coping with change and uncertainty</a:t>
            </a:r>
          </a:p>
          <a:p>
            <a:r>
              <a:rPr lang="en-US"/>
              <a:t>Customers and Developers — why do we plan?</a:t>
            </a:r>
          </a:p>
          <a:p>
            <a:r>
              <a:rPr lang="en-US"/>
              <a:t>The Planning Game</a:t>
            </a:r>
          </a:p>
          <a:p>
            <a:pPr lvl="1"/>
            <a:r>
              <a:rPr lang="en-US"/>
              <a:t>Exploration — User stories</a:t>
            </a:r>
          </a:p>
          <a:p>
            <a:pPr lvl="1"/>
            <a:r>
              <a:rPr lang="en-US"/>
              <a:t>Estimation</a:t>
            </a:r>
          </a:p>
          <a:p>
            <a:pPr lvl="1"/>
            <a:r>
              <a:rPr lang="en-US" b="1"/>
              <a:t>Commitment</a:t>
            </a:r>
            <a:endParaRPr lang="en-US"/>
          </a:p>
          <a:p>
            <a:pPr lvl="1"/>
            <a:r>
              <a:rPr lang="en-US"/>
              <a:t>Steering</a:t>
            </a:r>
          </a:p>
          <a:p>
            <a:r>
              <a:rPr lang="en-US"/>
              <a:t>Iteration</a:t>
            </a:r>
          </a:p>
          <a:p>
            <a:r>
              <a:rPr lang="en-US"/>
              <a:t>Scrum</a:t>
            </a:r>
          </a:p>
          <a:p>
            <a:r>
              <a:rPr lang="en-US"/>
              <a:t>Agile lessons from industry</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Date Placeholder 3"/>
          <p:cNvSpPr>
            <a:spLocks noGrp="1"/>
          </p:cNvSpPr>
          <p:nvPr>
            <p:ph type="dt" sz="quarter" idx="10"/>
          </p:nvPr>
        </p:nvSpPr>
        <p:spPr>
          <a:noFill/>
        </p:spPr>
        <p:txBody>
          <a:bodyPr/>
          <a:lstStyle/>
          <a:p>
            <a:r>
              <a:rPr lang="en-US">
                <a:latin typeface="Helvetica" charset="0"/>
              </a:rPr>
              <a:t>© Oscar Nierstrasz</a:t>
            </a:r>
            <a:endParaRPr lang="de-CH">
              <a:latin typeface="Helvetica" charset="0"/>
            </a:endParaRPr>
          </a:p>
        </p:txBody>
      </p:sp>
      <p:sp>
        <p:nvSpPr>
          <p:cNvPr id="61443" name="Footer Placeholder 4"/>
          <p:cNvSpPr>
            <a:spLocks noGrp="1"/>
          </p:cNvSpPr>
          <p:nvPr>
            <p:ph type="ftr" sz="quarter" idx="11"/>
          </p:nvPr>
        </p:nvSpPr>
        <p:spPr>
          <a:noFill/>
        </p:spPr>
        <p:txBody>
          <a:bodyPr/>
          <a:lstStyle/>
          <a:p>
            <a:r>
              <a:rPr lang="en-US">
                <a:latin typeface="Helvetica" charset="0"/>
              </a:rPr>
              <a:t>The Planning Game</a:t>
            </a:r>
            <a:endParaRPr lang="de-CH">
              <a:latin typeface="Helvetica" charset="0"/>
            </a:endParaRPr>
          </a:p>
        </p:txBody>
      </p:sp>
      <p:sp>
        <p:nvSpPr>
          <p:cNvPr id="61444" name="Slide Number Placeholder 5"/>
          <p:cNvSpPr>
            <a:spLocks noGrp="1"/>
          </p:cNvSpPr>
          <p:nvPr>
            <p:ph type="sldNum" sz="quarter" idx="12"/>
          </p:nvPr>
        </p:nvSpPr>
        <p:spPr>
          <a:noFill/>
        </p:spPr>
        <p:txBody>
          <a:bodyPr/>
          <a:lstStyle/>
          <a:p>
            <a:r>
              <a:rPr lang="de-CH">
                <a:latin typeface="Helvetica" charset="0"/>
              </a:rPr>
              <a:t>ESE 3.</a:t>
            </a:r>
            <a:fld id="{7A33729F-2119-CD48-9ADB-36601ABB0342}" type="slidenum">
              <a:rPr lang="de-CH">
                <a:latin typeface="Helvetica" charset="0"/>
              </a:rPr>
              <a:pPr/>
              <a:t>26</a:t>
            </a:fld>
            <a:endParaRPr lang="de-CH" sz="1400">
              <a:solidFill>
                <a:srgbClr val="7E7E7E"/>
              </a:solidFill>
              <a:latin typeface="Times" charset="0"/>
            </a:endParaRPr>
          </a:p>
        </p:txBody>
      </p:sp>
      <p:sp>
        <p:nvSpPr>
          <p:cNvPr id="61445" name="Rectangle 2"/>
          <p:cNvSpPr>
            <a:spLocks noGrp="1" noChangeArrowheads="1"/>
          </p:cNvSpPr>
          <p:nvPr>
            <p:ph type="title"/>
          </p:nvPr>
        </p:nvSpPr>
        <p:spPr/>
        <p:txBody>
          <a:bodyPr/>
          <a:lstStyle/>
          <a:p>
            <a:r>
              <a:rPr lang="en-US"/>
              <a:t>Planning Game: Commitment Phase</a:t>
            </a:r>
          </a:p>
        </p:txBody>
      </p:sp>
      <p:sp>
        <p:nvSpPr>
          <p:cNvPr id="61446" name="Rectangle 3"/>
          <p:cNvSpPr>
            <a:spLocks noGrp="1" noChangeArrowheads="1"/>
          </p:cNvSpPr>
          <p:nvPr>
            <p:ph type="body" idx="1"/>
          </p:nvPr>
        </p:nvSpPr>
        <p:spPr/>
        <p:txBody>
          <a:bodyPr/>
          <a:lstStyle/>
          <a:p>
            <a:pPr marL="533400" indent="-533400">
              <a:buFont typeface="Helvetica CE" pitchFamily="-110" charset="0"/>
              <a:buNone/>
            </a:pPr>
            <a:r>
              <a:rPr lang="en-US" sz="2000" b="1" i="1"/>
              <a:t>Purpose:</a:t>
            </a:r>
            <a:endParaRPr lang="en-US" sz="2000"/>
          </a:p>
          <a:p>
            <a:pPr marL="533400" indent="-533400"/>
            <a:r>
              <a:rPr lang="en-US" sz="2000" b="1" i="1">
                <a:solidFill>
                  <a:srgbClr val="044D01"/>
                </a:solidFill>
              </a:rPr>
              <a:t>Customer:</a:t>
            </a:r>
            <a:r>
              <a:rPr lang="en-US" sz="2000"/>
              <a:t> </a:t>
            </a:r>
            <a:r>
              <a:rPr lang="en-US" sz="2000" i="1">
                <a:solidFill>
                  <a:srgbClr val="7F0101"/>
                </a:solidFill>
              </a:rPr>
              <a:t>to choose scope and date of next delivery</a:t>
            </a:r>
            <a:endParaRPr lang="en-US" sz="2000"/>
          </a:p>
          <a:p>
            <a:pPr marL="533400" indent="-533400"/>
            <a:r>
              <a:rPr lang="en-US" sz="2000" b="1" i="1">
                <a:solidFill>
                  <a:srgbClr val="3A027F"/>
                </a:solidFill>
              </a:rPr>
              <a:t>Developers:</a:t>
            </a:r>
            <a:r>
              <a:rPr lang="en-US" sz="2000"/>
              <a:t> </a:t>
            </a:r>
            <a:r>
              <a:rPr lang="en-US" sz="2000" i="1">
                <a:solidFill>
                  <a:srgbClr val="7F0101"/>
                </a:solidFill>
              </a:rPr>
              <a:t>to confidently commit to deliver the next release</a:t>
            </a:r>
          </a:p>
          <a:p>
            <a:pPr marL="533400" indent="-533400"/>
            <a:endParaRPr lang="en-US" sz="2000"/>
          </a:p>
          <a:p>
            <a:pPr marL="533400" indent="-533400">
              <a:buFont typeface="Helvetica CE" pitchFamily="-110" charset="0"/>
              <a:buNone/>
            </a:pPr>
            <a:r>
              <a:rPr lang="en-US" sz="2000" b="1" i="1"/>
              <a:t>The Moves:</a:t>
            </a:r>
            <a:endParaRPr lang="en-US" sz="2000"/>
          </a:p>
          <a:p>
            <a:pPr marL="533400" indent="-533400"/>
            <a:r>
              <a:rPr lang="en-US" sz="2000" b="1" i="1">
                <a:solidFill>
                  <a:srgbClr val="3A027F"/>
                </a:solidFill>
              </a:rPr>
              <a:t>Customer:</a:t>
            </a:r>
            <a:r>
              <a:rPr lang="en-US" sz="2000"/>
              <a:t> </a:t>
            </a:r>
            <a:r>
              <a:rPr lang="en-US" sz="2000" i="1">
                <a:solidFill>
                  <a:srgbClr val="7F0101"/>
                </a:solidFill>
              </a:rPr>
              <a:t>Sort</a:t>
            </a:r>
            <a:r>
              <a:rPr lang="en-US" sz="2000"/>
              <a:t> by stories by </a:t>
            </a:r>
            <a:r>
              <a:rPr lang="en-US" sz="2000" i="1">
                <a:solidFill>
                  <a:srgbClr val="7F0101"/>
                </a:solidFill>
              </a:rPr>
              <a:t>value</a:t>
            </a:r>
            <a:endParaRPr lang="en-US" sz="2000"/>
          </a:p>
          <a:p>
            <a:pPr marL="914400" lvl="1" indent="-457200">
              <a:buFont typeface="Times" charset="0"/>
              <a:buAutoNum type="arabicPeriod"/>
            </a:pPr>
            <a:r>
              <a:rPr lang="en-US" sz="1800"/>
              <a:t>Stories without which the system will not function</a:t>
            </a:r>
          </a:p>
          <a:p>
            <a:pPr marL="914400" lvl="1" indent="-457200">
              <a:buFont typeface="Times" charset="0"/>
              <a:buAutoNum type="arabicPeriod"/>
            </a:pPr>
            <a:r>
              <a:rPr lang="en-US" sz="1800"/>
              <a:t>Less essential stories, but still providing significant business value</a:t>
            </a:r>
          </a:p>
          <a:p>
            <a:pPr marL="914400" lvl="1" indent="-457200">
              <a:buFont typeface="Times" charset="0"/>
              <a:buAutoNum type="arabicPeriod"/>
            </a:pPr>
            <a:r>
              <a:rPr lang="en-US" sz="1800"/>
              <a:t>Nice-to-have stories</a:t>
            </a:r>
          </a:p>
          <a:p>
            <a:pPr marL="914400" lvl="1" indent="-457200"/>
            <a:r>
              <a:rPr lang="en-US" sz="1800"/>
              <a:t>Customer wants the release to be as </a:t>
            </a:r>
            <a:r>
              <a:rPr lang="en-US" sz="1800" i="1">
                <a:solidFill>
                  <a:srgbClr val="7F0101"/>
                </a:solidFill>
              </a:rPr>
              <a:t>valuable</a:t>
            </a:r>
            <a:r>
              <a:rPr lang="en-US" sz="1800"/>
              <a:t> as possible</a:t>
            </a: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Date Placeholder 3"/>
          <p:cNvSpPr>
            <a:spLocks noGrp="1"/>
          </p:cNvSpPr>
          <p:nvPr>
            <p:ph type="dt" sz="quarter" idx="10"/>
          </p:nvPr>
        </p:nvSpPr>
        <p:spPr>
          <a:noFill/>
        </p:spPr>
        <p:txBody>
          <a:bodyPr/>
          <a:lstStyle/>
          <a:p>
            <a:r>
              <a:rPr lang="en-US">
                <a:latin typeface="Helvetica" charset="0"/>
              </a:rPr>
              <a:t>© Oscar Nierstrasz</a:t>
            </a:r>
            <a:endParaRPr lang="de-CH">
              <a:latin typeface="Helvetica" charset="0"/>
            </a:endParaRPr>
          </a:p>
        </p:txBody>
      </p:sp>
      <p:sp>
        <p:nvSpPr>
          <p:cNvPr id="63491" name="Footer Placeholder 4"/>
          <p:cNvSpPr>
            <a:spLocks noGrp="1"/>
          </p:cNvSpPr>
          <p:nvPr>
            <p:ph type="ftr" sz="quarter" idx="11"/>
          </p:nvPr>
        </p:nvSpPr>
        <p:spPr>
          <a:noFill/>
        </p:spPr>
        <p:txBody>
          <a:bodyPr/>
          <a:lstStyle/>
          <a:p>
            <a:r>
              <a:rPr lang="en-US">
                <a:latin typeface="Helvetica" charset="0"/>
              </a:rPr>
              <a:t>The Planning Game</a:t>
            </a:r>
            <a:endParaRPr lang="de-CH">
              <a:latin typeface="Helvetica" charset="0"/>
            </a:endParaRPr>
          </a:p>
        </p:txBody>
      </p:sp>
      <p:sp>
        <p:nvSpPr>
          <p:cNvPr id="63492" name="Slide Number Placeholder 5"/>
          <p:cNvSpPr>
            <a:spLocks noGrp="1"/>
          </p:cNvSpPr>
          <p:nvPr>
            <p:ph type="sldNum" sz="quarter" idx="12"/>
          </p:nvPr>
        </p:nvSpPr>
        <p:spPr>
          <a:noFill/>
        </p:spPr>
        <p:txBody>
          <a:bodyPr/>
          <a:lstStyle/>
          <a:p>
            <a:r>
              <a:rPr lang="de-CH">
                <a:latin typeface="Helvetica" charset="0"/>
              </a:rPr>
              <a:t>ESE 3.</a:t>
            </a:r>
            <a:fld id="{41C3F0F6-6978-104A-818F-6CE5FFF7DB24}" type="slidenum">
              <a:rPr lang="de-CH">
                <a:latin typeface="Helvetica" charset="0"/>
              </a:rPr>
              <a:pPr/>
              <a:t>27</a:t>
            </a:fld>
            <a:endParaRPr lang="de-CH" sz="1400">
              <a:solidFill>
                <a:srgbClr val="7E7E7E"/>
              </a:solidFill>
              <a:latin typeface="Times" charset="0"/>
            </a:endParaRPr>
          </a:p>
        </p:txBody>
      </p:sp>
      <p:sp>
        <p:nvSpPr>
          <p:cNvPr id="63493" name="Rectangle 2"/>
          <p:cNvSpPr>
            <a:spLocks noGrp="1" noChangeArrowheads="1"/>
          </p:cNvSpPr>
          <p:nvPr>
            <p:ph type="title"/>
          </p:nvPr>
        </p:nvSpPr>
        <p:spPr/>
        <p:txBody>
          <a:bodyPr/>
          <a:lstStyle/>
          <a:p>
            <a:r>
              <a:rPr lang="en-US" sz="2400"/>
              <a:t>Commitment Phase …</a:t>
            </a:r>
          </a:p>
        </p:txBody>
      </p:sp>
      <p:sp>
        <p:nvSpPr>
          <p:cNvPr id="63494" name="Rectangle 3"/>
          <p:cNvSpPr>
            <a:spLocks noGrp="1" noChangeArrowheads="1"/>
          </p:cNvSpPr>
          <p:nvPr>
            <p:ph type="body" idx="1"/>
          </p:nvPr>
        </p:nvSpPr>
        <p:spPr/>
        <p:txBody>
          <a:bodyPr/>
          <a:lstStyle/>
          <a:p>
            <a:pPr marL="533400" indent="-533400">
              <a:lnSpc>
                <a:spcPct val="80000"/>
              </a:lnSpc>
            </a:pPr>
            <a:r>
              <a:rPr lang="en-US" sz="2000" b="1" i="1">
                <a:solidFill>
                  <a:srgbClr val="3A027F"/>
                </a:solidFill>
              </a:rPr>
              <a:t>Developers:</a:t>
            </a:r>
            <a:r>
              <a:rPr lang="en-US" sz="2000"/>
              <a:t> </a:t>
            </a:r>
            <a:r>
              <a:rPr lang="en-US" sz="2000" i="1">
                <a:solidFill>
                  <a:srgbClr val="7F0101"/>
                </a:solidFill>
              </a:rPr>
              <a:t>Sort</a:t>
            </a:r>
            <a:r>
              <a:rPr lang="en-US" sz="2000"/>
              <a:t> stories by </a:t>
            </a:r>
            <a:r>
              <a:rPr lang="en-US" sz="2000" i="1">
                <a:solidFill>
                  <a:srgbClr val="7F0101"/>
                </a:solidFill>
              </a:rPr>
              <a:t>risk</a:t>
            </a:r>
            <a:endParaRPr lang="en-US" sz="2000"/>
          </a:p>
          <a:p>
            <a:pPr marL="914400" lvl="1" indent="-457200">
              <a:lnSpc>
                <a:spcPct val="80000"/>
              </a:lnSpc>
              <a:buFont typeface="Times" charset="0"/>
              <a:buAutoNum type="arabicPeriod"/>
            </a:pPr>
            <a:r>
              <a:rPr lang="en-US" sz="1800"/>
              <a:t>Stories that can be estimated precisely </a:t>
            </a:r>
            <a:r>
              <a:rPr lang="en-US" sz="1800" i="1"/>
              <a:t>(low risk)</a:t>
            </a:r>
            <a:endParaRPr lang="en-US" sz="1800"/>
          </a:p>
          <a:p>
            <a:pPr marL="914400" lvl="1" indent="-457200">
              <a:lnSpc>
                <a:spcPct val="80000"/>
              </a:lnSpc>
              <a:buFont typeface="Times" charset="0"/>
              <a:buAutoNum type="arabicPeriod"/>
            </a:pPr>
            <a:r>
              <a:rPr lang="en-US" sz="1800"/>
              <a:t>Stories that can be estimated reasonably well</a:t>
            </a:r>
          </a:p>
          <a:p>
            <a:pPr marL="914400" lvl="1" indent="-457200">
              <a:lnSpc>
                <a:spcPct val="80000"/>
              </a:lnSpc>
              <a:buFont typeface="Times" charset="0"/>
              <a:buAutoNum type="arabicPeriod"/>
            </a:pPr>
            <a:r>
              <a:rPr lang="en-US" sz="1800"/>
              <a:t>Stories that cannot be estimated </a:t>
            </a:r>
            <a:r>
              <a:rPr lang="en-US" sz="1800" i="1"/>
              <a:t>(high risk)</a:t>
            </a:r>
          </a:p>
          <a:p>
            <a:pPr marL="914400" lvl="1" indent="-457200">
              <a:lnSpc>
                <a:spcPct val="80000"/>
              </a:lnSpc>
            </a:pPr>
            <a:r>
              <a:rPr lang="en-US" sz="1800"/>
              <a:t>Developers want to tackle </a:t>
            </a:r>
            <a:r>
              <a:rPr lang="en-US" sz="1800" i="1">
                <a:solidFill>
                  <a:srgbClr val="7F0101"/>
                </a:solidFill>
              </a:rPr>
              <a:t>high-risk first</a:t>
            </a:r>
            <a:r>
              <a:rPr lang="en-US" sz="1800"/>
              <a:t>, or at least make risk visible</a:t>
            </a:r>
          </a:p>
          <a:p>
            <a:pPr marL="914400" lvl="1" indent="-457200">
              <a:lnSpc>
                <a:spcPct val="80000"/>
              </a:lnSpc>
            </a:pPr>
            <a:endParaRPr lang="en-US" sz="1800"/>
          </a:p>
          <a:p>
            <a:pPr marL="533400" indent="-533400">
              <a:lnSpc>
                <a:spcPct val="80000"/>
              </a:lnSpc>
            </a:pPr>
            <a:r>
              <a:rPr lang="en-US" sz="2000" b="1" i="1">
                <a:solidFill>
                  <a:srgbClr val="3A027F"/>
                </a:solidFill>
              </a:rPr>
              <a:t>Developers:</a:t>
            </a:r>
            <a:r>
              <a:rPr lang="en-US" sz="2000"/>
              <a:t> Set team </a:t>
            </a:r>
            <a:r>
              <a:rPr lang="en-US" sz="2000" i="1">
                <a:solidFill>
                  <a:srgbClr val="7F0101"/>
                </a:solidFill>
              </a:rPr>
              <a:t>velocity</a:t>
            </a:r>
            <a:endParaRPr lang="en-US" sz="2000"/>
          </a:p>
          <a:p>
            <a:pPr marL="533400" indent="-533400">
              <a:lnSpc>
                <a:spcPct val="80000"/>
              </a:lnSpc>
              <a:buFont typeface="Helvetica CE" pitchFamily="-110" charset="0"/>
              <a:buNone/>
            </a:pPr>
            <a:r>
              <a:rPr lang="en-US" sz="2000"/>
              <a:t>	How much ideal engineering time per calendar month/week can the team offer?</a:t>
            </a:r>
          </a:p>
          <a:p>
            <a:pPr marL="914400" lvl="1" indent="-457200">
              <a:lnSpc>
                <a:spcPct val="80000"/>
              </a:lnSpc>
            </a:pPr>
            <a:r>
              <a:rPr lang="en-US" sz="1800"/>
              <a:t>this is the </a:t>
            </a:r>
            <a:r>
              <a:rPr lang="en-US" sz="1800" i="1">
                <a:solidFill>
                  <a:srgbClr val="7F0101"/>
                </a:solidFill>
              </a:rPr>
              <a:t>budget</a:t>
            </a:r>
            <a:r>
              <a:rPr lang="en-US" sz="1800"/>
              <a:t> that is available to Customer</a:t>
            </a:r>
          </a:p>
          <a:p>
            <a:pPr marL="914400" lvl="1" indent="-457200">
              <a:lnSpc>
                <a:spcPct val="80000"/>
              </a:lnSpc>
            </a:pPr>
            <a:endParaRPr lang="en-US" sz="1800"/>
          </a:p>
          <a:p>
            <a:pPr marL="533400" indent="-533400">
              <a:lnSpc>
                <a:spcPct val="80000"/>
              </a:lnSpc>
            </a:pPr>
            <a:r>
              <a:rPr lang="en-US" sz="2000" b="1" i="1">
                <a:solidFill>
                  <a:srgbClr val="044D01"/>
                </a:solidFill>
              </a:rPr>
              <a:t>Customer:</a:t>
            </a:r>
            <a:r>
              <a:rPr lang="en-US" sz="2000"/>
              <a:t> Choose </a:t>
            </a:r>
            <a:r>
              <a:rPr lang="en-US" sz="2000" i="1">
                <a:solidFill>
                  <a:srgbClr val="7F0101"/>
                </a:solidFill>
              </a:rPr>
              <a:t>scope</a:t>
            </a:r>
            <a:r>
              <a:rPr lang="en-US" sz="2000"/>
              <a:t> of the release, by either</a:t>
            </a:r>
          </a:p>
          <a:p>
            <a:pPr marL="914400" lvl="1" indent="-457200">
              <a:lnSpc>
                <a:spcPct val="80000"/>
              </a:lnSpc>
            </a:pPr>
            <a:r>
              <a:rPr lang="en-US" sz="1800"/>
              <a:t>fixing the date and choosing stories based on estimates and velocity</a:t>
            </a:r>
          </a:p>
          <a:p>
            <a:pPr marL="914400" lvl="1" indent="-457200">
              <a:lnSpc>
                <a:spcPct val="80000"/>
              </a:lnSpc>
            </a:pPr>
            <a:r>
              <a:rPr lang="en-US" sz="1800"/>
              <a:t>fixing the stories and calculating the delivery date</a:t>
            </a: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Date Placeholder 3"/>
          <p:cNvSpPr>
            <a:spLocks noGrp="1"/>
          </p:cNvSpPr>
          <p:nvPr>
            <p:ph type="dt" sz="quarter" idx="10"/>
          </p:nvPr>
        </p:nvSpPr>
        <p:spPr>
          <a:noFill/>
        </p:spPr>
        <p:txBody>
          <a:bodyPr/>
          <a:lstStyle/>
          <a:p>
            <a:r>
              <a:rPr lang="en-US">
                <a:latin typeface="Helvetica" charset="0"/>
              </a:rPr>
              <a:t>© Oscar Nierstrasz</a:t>
            </a:r>
            <a:endParaRPr lang="de-CH">
              <a:latin typeface="Helvetica" charset="0"/>
            </a:endParaRPr>
          </a:p>
        </p:txBody>
      </p:sp>
      <p:sp>
        <p:nvSpPr>
          <p:cNvPr id="65539" name="Footer Placeholder 4"/>
          <p:cNvSpPr>
            <a:spLocks noGrp="1"/>
          </p:cNvSpPr>
          <p:nvPr>
            <p:ph type="ftr" sz="quarter" idx="11"/>
          </p:nvPr>
        </p:nvSpPr>
        <p:spPr>
          <a:noFill/>
        </p:spPr>
        <p:txBody>
          <a:bodyPr/>
          <a:lstStyle/>
          <a:p>
            <a:r>
              <a:rPr lang="en-US">
                <a:latin typeface="Helvetica" charset="0"/>
              </a:rPr>
              <a:t>The Planning Game</a:t>
            </a:r>
            <a:endParaRPr lang="de-CH">
              <a:latin typeface="Helvetica" charset="0"/>
            </a:endParaRPr>
          </a:p>
        </p:txBody>
      </p:sp>
      <p:sp>
        <p:nvSpPr>
          <p:cNvPr id="65540" name="Slide Number Placeholder 5"/>
          <p:cNvSpPr>
            <a:spLocks noGrp="1"/>
          </p:cNvSpPr>
          <p:nvPr>
            <p:ph type="sldNum" sz="quarter" idx="12"/>
          </p:nvPr>
        </p:nvSpPr>
        <p:spPr>
          <a:noFill/>
        </p:spPr>
        <p:txBody>
          <a:bodyPr/>
          <a:lstStyle/>
          <a:p>
            <a:r>
              <a:rPr lang="de-CH">
                <a:latin typeface="Helvetica" charset="0"/>
              </a:rPr>
              <a:t>ESE 3.</a:t>
            </a:r>
            <a:fld id="{DE7DDC86-6EE5-974C-9934-2B1F2066734E}" type="slidenum">
              <a:rPr lang="de-CH">
                <a:latin typeface="Helvetica" charset="0"/>
              </a:rPr>
              <a:pPr/>
              <a:t>28</a:t>
            </a:fld>
            <a:endParaRPr lang="de-CH" sz="1400">
              <a:solidFill>
                <a:srgbClr val="7E7E7E"/>
              </a:solidFill>
              <a:latin typeface="Times" charset="0"/>
            </a:endParaRPr>
          </a:p>
        </p:txBody>
      </p:sp>
      <p:sp>
        <p:nvSpPr>
          <p:cNvPr id="65541" name="Rectangle 1026"/>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pic>
        <p:nvPicPr>
          <p:cNvPr id="65542" name="Picture 1027"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65543" name="Rectangle 1028"/>
          <p:cNvSpPr>
            <a:spLocks noGrp="1" noChangeArrowheads="1"/>
          </p:cNvSpPr>
          <p:nvPr>
            <p:ph type="title"/>
          </p:nvPr>
        </p:nvSpPr>
        <p:spPr/>
        <p:txBody>
          <a:bodyPr/>
          <a:lstStyle/>
          <a:p>
            <a:r>
              <a:rPr lang="en-US"/>
              <a:t>Roadmap</a:t>
            </a:r>
          </a:p>
        </p:txBody>
      </p:sp>
      <p:sp>
        <p:nvSpPr>
          <p:cNvPr id="65544" name="Rectangle 1029"/>
          <p:cNvSpPr>
            <a:spLocks noGrp="1" noChangeArrowheads="1"/>
          </p:cNvSpPr>
          <p:nvPr>
            <p:ph type="body" idx="1"/>
          </p:nvPr>
        </p:nvSpPr>
        <p:spPr/>
        <p:txBody>
          <a:bodyPr/>
          <a:lstStyle/>
          <a:p>
            <a:r>
              <a:rPr lang="en-US"/>
              <a:t>XP — coping with change and uncertainty</a:t>
            </a:r>
          </a:p>
          <a:p>
            <a:r>
              <a:rPr lang="en-US"/>
              <a:t>Customers and Developers — why do we plan?</a:t>
            </a:r>
          </a:p>
          <a:p>
            <a:r>
              <a:rPr lang="en-US"/>
              <a:t>The Planning Game</a:t>
            </a:r>
          </a:p>
          <a:p>
            <a:pPr lvl="1"/>
            <a:r>
              <a:rPr lang="en-US"/>
              <a:t>Exploration — User stories</a:t>
            </a:r>
          </a:p>
          <a:p>
            <a:pPr lvl="1"/>
            <a:r>
              <a:rPr lang="en-US"/>
              <a:t>Estimation</a:t>
            </a:r>
          </a:p>
          <a:p>
            <a:pPr lvl="1"/>
            <a:r>
              <a:rPr lang="en-US"/>
              <a:t>Commitment</a:t>
            </a:r>
          </a:p>
          <a:p>
            <a:pPr lvl="1"/>
            <a:r>
              <a:rPr lang="en-US" b="1"/>
              <a:t>Steering</a:t>
            </a:r>
            <a:endParaRPr lang="en-US"/>
          </a:p>
          <a:p>
            <a:r>
              <a:rPr lang="en-US"/>
              <a:t>Iteration</a:t>
            </a:r>
          </a:p>
          <a:p>
            <a:r>
              <a:rPr lang="en-US"/>
              <a:t>Scrum</a:t>
            </a:r>
          </a:p>
          <a:p>
            <a:r>
              <a:rPr lang="en-US"/>
              <a:t>Agile lessons from industry</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Date Placeholder 3"/>
          <p:cNvSpPr>
            <a:spLocks noGrp="1"/>
          </p:cNvSpPr>
          <p:nvPr>
            <p:ph type="dt" sz="quarter" idx="10"/>
          </p:nvPr>
        </p:nvSpPr>
        <p:spPr>
          <a:noFill/>
        </p:spPr>
        <p:txBody>
          <a:bodyPr/>
          <a:lstStyle/>
          <a:p>
            <a:r>
              <a:rPr lang="en-US">
                <a:latin typeface="Helvetica" charset="0"/>
              </a:rPr>
              <a:t>© Oscar Nierstrasz</a:t>
            </a:r>
            <a:endParaRPr lang="de-CH">
              <a:latin typeface="Helvetica" charset="0"/>
            </a:endParaRPr>
          </a:p>
        </p:txBody>
      </p:sp>
      <p:sp>
        <p:nvSpPr>
          <p:cNvPr id="67587" name="Footer Placeholder 4"/>
          <p:cNvSpPr>
            <a:spLocks noGrp="1"/>
          </p:cNvSpPr>
          <p:nvPr>
            <p:ph type="ftr" sz="quarter" idx="11"/>
          </p:nvPr>
        </p:nvSpPr>
        <p:spPr>
          <a:noFill/>
        </p:spPr>
        <p:txBody>
          <a:bodyPr/>
          <a:lstStyle/>
          <a:p>
            <a:r>
              <a:rPr lang="en-US">
                <a:latin typeface="Helvetica" charset="0"/>
              </a:rPr>
              <a:t>The Planning Game</a:t>
            </a:r>
            <a:endParaRPr lang="de-CH">
              <a:latin typeface="Helvetica" charset="0"/>
            </a:endParaRPr>
          </a:p>
        </p:txBody>
      </p:sp>
      <p:sp>
        <p:nvSpPr>
          <p:cNvPr id="67588" name="Slide Number Placeholder 5"/>
          <p:cNvSpPr>
            <a:spLocks noGrp="1"/>
          </p:cNvSpPr>
          <p:nvPr>
            <p:ph type="sldNum" sz="quarter" idx="12"/>
          </p:nvPr>
        </p:nvSpPr>
        <p:spPr>
          <a:noFill/>
        </p:spPr>
        <p:txBody>
          <a:bodyPr/>
          <a:lstStyle/>
          <a:p>
            <a:r>
              <a:rPr lang="de-CH">
                <a:latin typeface="Helvetica" charset="0"/>
              </a:rPr>
              <a:t>ESE 3.</a:t>
            </a:r>
            <a:fld id="{C97EA98D-E0D2-DA4B-8F8A-8FF2A02A2856}" type="slidenum">
              <a:rPr lang="de-CH">
                <a:latin typeface="Helvetica" charset="0"/>
              </a:rPr>
              <a:pPr/>
              <a:t>29</a:t>
            </a:fld>
            <a:endParaRPr lang="de-CH" sz="1400">
              <a:solidFill>
                <a:srgbClr val="7E7E7E"/>
              </a:solidFill>
              <a:latin typeface="Times" charset="0"/>
            </a:endParaRPr>
          </a:p>
        </p:txBody>
      </p:sp>
      <p:sp>
        <p:nvSpPr>
          <p:cNvPr id="67589" name="Rectangle 2"/>
          <p:cNvSpPr>
            <a:spLocks noGrp="1" noChangeArrowheads="1"/>
          </p:cNvSpPr>
          <p:nvPr>
            <p:ph type="title"/>
          </p:nvPr>
        </p:nvSpPr>
        <p:spPr/>
        <p:txBody>
          <a:bodyPr/>
          <a:lstStyle/>
          <a:p>
            <a:r>
              <a:rPr lang="en-US"/>
              <a:t>Planning Game: Steering Phase</a:t>
            </a:r>
          </a:p>
        </p:txBody>
      </p:sp>
      <p:sp>
        <p:nvSpPr>
          <p:cNvPr id="67590" name="Rectangle 3"/>
          <p:cNvSpPr>
            <a:spLocks noGrp="1" noChangeArrowheads="1"/>
          </p:cNvSpPr>
          <p:nvPr>
            <p:ph type="body" idx="1"/>
          </p:nvPr>
        </p:nvSpPr>
        <p:spPr/>
        <p:txBody>
          <a:bodyPr/>
          <a:lstStyle/>
          <a:p>
            <a:pPr marL="342900" indent="-342900">
              <a:lnSpc>
                <a:spcPct val="90000"/>
              </a:lnSpc>
              <a:buFont typeface="Helvetica CE" pitchFamily="-110" charset="0"/>
              <a:buNone/>
            </a:pPr>
            <a:r>
              <a:rPr lang="en-US" sz="2000" b="1" i="1"/>
              <a:t>Purpose:</a:t>
            </a:r>
            <a:r>
              <a:rPr lang="en-US" sz="2000"/>
              <a:t> </a:t>
            </a:r>
            <a:r>
              <a:rPr lang="en-US" sz="2000" i="1">
                <a:solidFill>
                  <a:srgbClr val="7F0101"/>
                </a:solidFill>
              </a:rPr>
              <a:t>Update the plan based on what is learned.</a:t>
            </a:r>
          </a:p>
          <a:p>
            <a:pPr marL="342900" indent="-342900">
              <a:lnSpc>
                <a:spcPct val="90000"/>
              </a:lnSpc>
              <a:buFont typeface="Helvetica CE" pitchFamily="-110" charset="0"/>
              <a:buNone/>
            </a:pPr>
            <a:endParaRPr lang="en-US" sz="2000"/>
          </a:p>
          <a:p>
            <a:pPr marL="342900" indent="-342900">
              <a:lnSpc>
                <a:spcPct val="90000"/>
              </a:lnSpc>
              <a:buFont typeface="Helvetica CE" pitchFamily="-110" charset="0"/>
              <a:buNone/>
            </a:pPr>
            <a:r>
              <a:rPr lang="en-US" sz="2000" b="1" i="1"/>
              <a:t>The Moves:</a:t>
            </a:r>
            <a:r>
              <a:rPr lang="en-US" sz="2000"/>
              <a:t> </a:t>
            </a:r>
          </a:p>
          <a:p>
            <a:pPr marL="342900" indent="-342900">
              <a:lnSpc>
                <a:spcPct val="90000"/>
              </a:lnSpc>
            </a:pPr>
            <a:r>
              <a:rPr lang="en-US" sz="2000" i="1">
                <a:solidFill>
                  <a:srgbClr val="7F0101"/>
                </a:solidFill>
              </a:rPr>
              <a:t>Iteration:</a:t>
            </a:r>
            <a:r>
              <a:rPr lang="en-US" sz="2000"/>
              <a:t> </a:t>
            </a:r>
            <a:r>
              <a:rPr lang="en-US" sz="1800" b="1" i="1">
                <a:solidFill>
                  <a:srgbClr val="044D01"/>
                </a:solidFill>
              </a:rPr>
              <a:t>Customer</a:t>
            </a:r>
            <a:r>
              <a:rPr lang="en-US" sz="2000"/>
              <a:t> picks one iteration worth of the most valuable stories.</a:t>
            </a:r>
          </a:p>
          <a:p>
            <a:pPr marL="742950" lvl="1" indent="-285750">
              <a:lnSpc>
                <a:spcPct val="90000"/>
              </a:lnSpc>
            </a:pPr>
            <a:r>
              <a:rPr lang="en-US" sz="1800"/>
              <a:t>see Iteration Planning</a:t>
            </a:r>
          </a:p>
          <a:p>
            <a:pPr marL="342900" indent="-342900">
              <a:lnSpc>
                <a:spcPct val="90000"/>
              </a:lnSpc>
            </a:pPr>
            <a:r>
              <a:rPr lang="en-US" sz="2000" i="1">
                <a:solidFill>
                  <a:srgbClr val="7F0101"/>
                </a:solidFill>
              </a:rPr>
              <a:t>Get stories done:</a:t>
            </a:r>
            <a:r>
              <a:rPr lang="en-US" sz="2000"/>
              <a:t> </a:t>
            </a:r>
            <a:r>
              <a:rPr lang="en-US" sz="1800" b="1" i="1">
                <a:solidFill>
                  <a:srgbClr val="044D01"/>
                </a:solidFill>
              </a:rPr>
              <a:t>Customer</a:t>
            </a:r>
            <a:r>
              <a:rPr lang="en-US" sz="2000"/>
              <a:t> should only accept stories that are 100% done. </a:t>
            </a:r>
          </a:p>
          <a:p>
            <a:pPr marL="342900" indent="-342900">
              <a:lnSpc>
                <a:spcPct val="90000"/>
              </a:lnSpc>
            </a:pPr>
            <a:r>
              <a:rPr lang="en-US" sz="2000" i="1">
                <a:solidFill>
                  <a:srgbClr val="7F0101"/>
                </a:solidFill>
              </a:rPr>
              <a:t>Recovery:</a:t>
            </a:r>
            <a:r>
              <a:rPr lang="en-US" sz="2000"/>
              <a:t> </a:t>
            </a:r>
            <a:r>
              <a:rPr lang="en-US" sz="1800" b="1" i="1">
                <a:solidFill>
                  <a:srgbClr val="3A027F"/>
                </a:solidFill>
              </a:rPr>
              <a:t>Developers</a:t>
            </a:r>
            <a:r>
              <a:rPr lang="en-US" sz="2000"/>
              <a:t> realize velocity is wrong</a:t>
            </a:r>
          </a:p>
          <a:p>
            <a:pPr marL="742950" lvl="1" indent="-285750">
              <a:lnSpc>
                <a:spcPct val="90000"/>
              </a:lnSpc>
            </a:pPr>
            <a:r>
              <a:rPr lang="en-US" sz="1800" b="1" i="1">
                <a:solidFill>
                  <a:srgbClr val="3A027F"/>
                </a:solidFill>
              </a:rPr>
              <a:t>Developers</a:t>
            </a:r>
            <a:r>
              <a:rPr lang="en-US" sz="1800"/>
              <a:t> re-estimate velocity. </a:t>
            </a:r>
          </a:p>
          <a:p>
            <a:pPr marL="742950" lvl="1" indent="-285750">
              <a:lnSpc>
                <a:spcPct val="90000"/>
              </a:lnSpc>
            </a:pPr>
            <a:r>
              <a:rPr lang="en-US" sz="1800" b="1" i="1">
                <a:solidFill>
                  <a:srgbClr val="044D01"/>
                </a:solidFill>
              </a:rPr>
              <a:t>Customer</a:t>
            </a:r>
            <a:r>
              <a:rPr lang="en-US" sz="1800"/>
              <a:t> can defer (or split) stories to maintain release date.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p>
            <a:r>
              <a:rPr lang="en-US">
                <a:latin typeface="Helvetica" charset="0"/>
              </a:rPr>
              <a:t>© Oscar Nierstrasz</a:t>
            </a:r>
            <a:endParaRPr lang="de-CH">
              <a:latin typeface="Helvetica" charset="0"/>
            </a:endParaRPr>
          </a:p>
        </p:txBody>
      </p:sp>
      <p:sp>
        <p:nvSpPr>
          <p:cNvPr id="14339" name="Footer Placeholder 4"/>
          <p:cNvSpPr>
            <a:spLocks noGrp="1"/>
          </p:cNvSpPr>
          <p:nvPr>
            <p:ph type="ftr" sz="quarter" idx="11"/>
          </p:nvPr>
        </p:nvSpPr>
        <p:spPr>
          <a:noFill/>
        </p:spPr>
        <p:txBody>
          <a:bodyPr/>
          <a:lstStyle/>
          <a:p>
            <a:r>
              <a:rPr lang="en-US">
                <a:latin typeface="Helvetica" charset="0"/>
              </a:rPr>
              <a:t>The Planning Game</a:t>
            </a:r>
            <a:endParaRPr lang="de-CH">
              <a:latin typeface="Helvetica" charset="0"/>
            </a:endParaRPr>
          </a:p>
        </p:txBody>
      </p:sp>
      <p:sp>
        <p:nvSpPr>
          <p:cNvPr id="14340" name="Slide Number Placeholder 5"/>
          <p:cNvSpPr>
            <a:spLocks noGrp="1"/>
          </p:cNvSpPr>
          <p:nvPr>
            <p:ph type="sldNum" sz="quarter" idx="12"/>
          </p:nvPr>
        </p:nvSpPr>
        <p:spPr>
          <a:noFill/>
        </p:spPr>
        <p:txBody>
          <a:bodyPr/>
          <a:lstStyle/>
          <a:p>
            <a:r>
              <a:rPr lang="de-CH">
                <a:latin typeface="Helvetica" charset="0"/>
              </a:rPr>
              <a:t>ESE 3.</a:t>
            </a:r>
            <a:fld id="{188CC0F8-AD5C-4648-9F2B-B18F685A5718}" type="slidenum">
              <a:rPr lang="de-CH">
                <a:latin typeface="Helvetica" charset="0"/>
              </a:rPr>
              <a:pPr/>
              <a:t>3</a:t>
            </a:fld>
            <a:endParaRPr lang="de-CH" sz="1400">
              <a:solidFill>
                <a:srgbClr val="7E7E7E"/>
              </a:solidFill>
              <a:latin typeface="Times" charset="0"/>
            </a:endParaRPr>
          </a:p>
        </p:txBody>
      </p:sp>
      <p:sp>
        <p:nvSpPr>
          <p:cNvPr id="14341" name="Rectangle 2"/>
          <p:cNvSpPr>
            <a:spLocks noGrp="1" noChangeArrowheads="1"/>
          </p:cNvSpPr>
          <p:nvPr>
            <p:ph type="title"/>
          </p:nvPr>
        </p:nvSpPr>
        <p:spPr/>
        <p:txBody>
          <a:bodyPr/>
          <a:lstStyle/>
          <a:p>
            <a:r>
              <a:rPr lang="en-US"/>
              <a:t>Sources</a:t>
            </a:r>
          </a:p>
        </p:txBody>
      </p:sp>
      <p:sp>
        <p:nvSpPr>
          <p:cNvPr id="14342" name="Rectangle 3"/>
          <p:cNvSpPr>
            <a:spLocks noGrp="1" noChangeArrowheads="1"/>
          </p:cNvSpPr>
          <p:nvPr>
            <p:ph type="body" idx="1"/>
          </p:nvPr>
        </p:nvSpPr>
        <p:spPr/>
        <p:txBody>
          <a:bodyPr/>
          <a:lstStyle/>
          <a:p>
            <a:pPr>
              <a:lnSpc>
                <a:spcPct val="90000"/>
              </a:lnSpc>
            </a:pPr>
            <a:r>
              <a:rPr lang="en-US" sz="2000" i="1">
                <a:solidFill>
                  <a:srgbClr val="7F0101"/>
                </a:solidFill>
              </a:rPr>
              <a:t>eXtreme Programming Explained: Embrace Change</a:t>
            </a:r>
            <a:r>
              <a:rPr lang="en-US" sz="2000"/>
              <a:t>. Kent Beck. Addison-Wesley Pub Co; ISBN: 0201616416; 1st edition (October 5, 1999)</a:t>
            </a:r>
          </a:p>
          <a:p>
            <a:pPr>
              <a:lnSpc>
                <a:spcPct val="90000"/>
              </a:lnSpc>
            </a:pPr>
            <a:endParaRPr lang="en-US" sz="2000"/>
          </a:p>
          <a:p>
            <a:r>
              <a:rPr lang="en-US">
                <a:hlinkClick r:id="rId3"/>
              </a:rPr>
              <a:t>www.extremeprogramming.org</a:t>
            </a:r>
            <a:endParaRPr lang="en-US"/>
          </a:p>
          <a:p>
            <a:endParaRPr lang="en-US"/>
          </a:p>
          <a:p>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Date Placeholder 3"/>
          <p:cNvSpPr>
            <a:spLocks noGrp="1"/>
          </p:cNvSpPr>
          <p:nvPr>
            <p:ph type="dt" sz="quarter" idx="10"/>
          </p:nvPr>
        </p:nvSpPr>
        <p:spPr>
          <a:noFill/>
        </p:spPr>
        <p:txBody>
          <a:bodyPr/>
          <a:lstStyle/>
          <a:p>
            <a:r>
              <a:rPr lang="en-US">
                <a:latin typeface="Helvetica" charset="0"/>
              </a:rPr>
              <a:t>© Oscar Nierstrasz</a:t>
            </a:r>
            <a:endParaRPr lang="de-CH">
              <a:latin typeface="Helvetica" charset="0"/>
            </a:endParaRPr>
          </a:p>
        </p:txBody>
      </p:sp>
      <p:sp>
        <p:nvSpPr>
          <p:cNvPr id="69635" name="Footer Placeholder 4"/>
          <p:cNvSpPr>
            <a:spLocks noGrp="1"/>
          </p:cNvSpPr>
          <p:nvPr>
            <p:ph type="ftr" sz="quarter" idx="11"/>
          </p:nvPr>
        </p:nvSpPr>
        <p:spPr>
          <a:noFill/>
        </p:spPr>
        <p:txBody>
          <a:bodyPr/>
          <a:lstStyle/>
          <a:p>
            <a:r>
              <a:rPr lang="en-US">
                <a:latin typeface="Helvetica" charset="0"/>
              </a:rPr>
              <a:t>The Planning Game</a:t>
            </a:r>
            <a:endParaRPr lang="de-CH">
              <a:latin typeface="Helvetica" charset="0"/>
            </a:endParaRPr>
          </a:p>
        </p:txBody>
      </p:sp>
      <p:sp>
        <p:nvSpPr>
          <p:cNvPr id="69636" name="Slide Number Placeholder 5"/>
          <p:cNvSpPr>
            <a:spLocks noGrp="1"/>
          </p:cNvSpPr>
          <p:nvPr>
            <p:ph type="sldNum" sz="quarter" idx="12"/>
          </p:nvPr>
        </p:nvSpPr>
        <p:spPr>
          <a:noFill/>
        </p:spPr>
        <p:txBody>
          <a:bodyPr/>
          <a:lstStyle/>
          <a:p>
            <a:r>
              <a:rPr lang="de-CH">
                <a:latin typeface="Helvetica" charset="0"/>
              </a:rPr>
              <a:t>ESE 3.</a:t>
            </a:r>
            <a:fld id="{3BCCBBBE-7EEE-EF41-BB4C-747995D4B233}" type="slidenum">
              <a:rPr lang="de-CH">
                <a:latin typeface="Helvetica" charset="0"/>
              </a:rPr>
              <a:pPr/>
              <a:t>30</a:t>
            </a:fld>
            <a:endParaRPr lang="de-CH" sz="1400">
              <a:solidFill>
                <a:srgbClr val="7E7E7E"/>
              </a:solidFill>
              <a:latin typeface="Times" charset="0"/>
            </a:endParaRPr>
          </a:p>
        </p:txBody>
      </p:sp>
      <p:sp>
        <p:nvSpPr>
          <p:cNvPr id="69637" name="Rectangle 2"/>
          <p:cNvSpPr>
            <a:spLocks noGrp="1" noChangeArrowheads="1"/>
          </p:cNvSpPr>
          <p:nvPr>
            <p:ph type="title"/>
          </p:nvPr>
        </p:nvSpPr>
        <p:spPr/>
        <p:txBody>
          <a:bodyPr/>
          <a:lstStyle/>
          <a:p>
            <a:r>
              <a:rPr lang="en-US"/>
              <a:t>Planning Game: Steering Phase...</a:t>
            </a:r>
          </a:p>
        </p:txBody>
      </p:sp>
      <p:sp>
        <p:nvSpPr>
          <p:cNvPr id="69638" name="Rectangle 3"/>
          <p:cNvSpPr>
            <a:spLocks noGrp="1" noChangeArrowheads="1"/>
          </p:cNvSpPr>
          <p:nvPr>
            <p:ph type="body" idx="1"/>
          </p:nvPr>
        </p:nvSpPr>
        <p:spPr/>
        <p:txBody>
          <a:bodyPr/>
          <a:lstStyle/>
          <a:p>
            <a:pPr>
              <a:lnSpc>
                <a:spcPct val="80000"/>
              </a:lnSpc>
            </a:pPr>
            <a:r>
              <a:rPr lang="en-US" i="1">
                <a:solidFill>
                  <a:srgbClr val="7F0101"/>
                </a:solidFill>
              </a:rPr>
              <a:t>New Story:</a:t>
            </a:r>
            <a:r>
              <a:rPr lang="en-US"/>
              <a:t> </a:t>
            </a:r>
            <a:r>
              <a:rPr lang="en-US" sz="2000" b="1" i="1">
                <a:solidFill>
                  <a:srgbClr val="044D01"/>
                </a:solidFill>
              </a:rPr>
              <a:t>Customer</a:t>
            </a:r>
            <a:r>
              <a:rPr lang="en-US"/>
              <a:t> identifies new, more valuable stories</a:t>
            </a:r>
          </a:p>
          <a:p>
            <a:pPr lvl="1">
              <a:lnSpc>
                <a:spcPct val="80000"/>
              </a:lnSpc>
            </a:pPr>
            <a:r>
              <a:rPr lang="en-US" sz="1800" b="1" i="1">
                <a:solidFill>
                  <a:srgbClr val="3A027F"/>
                </a:solidFill>
              </a:rPr>
              <a:t>Developers</a:t>
            </a:r>
            <a:r>
              <a:rPr lang="en-US"/>
              <a:t> estimate story</a:t>
            </a:r>
          </a:p>
          <a:p>
            <a:pPr lvl="1">
              <a:lnSpc>
                <a:spcPct val="80000"/>
              </a:lnSpc>
            </a:pPr>
            <a:r>
              <a:rPr lang="en-US" sz="1800" b="1" i="1">
                <a:solidFill>
                  <a:srgbClr val="044D01"/>
                </a:solidFill>
              </a:rPr>
              <a:t>Customer</a:t>
            </a:r>
            <a:r>
              <a:rPr lang="en-US"/>
              <a:t> removes estimated points from incomplete part of existing plan, and inserts the new story. </a:t>
            </a:r>
          </a:p>
          <a:p>
            <a:pPr lvl="1">
              <a:lnSpc>
                <a:spcPct val="80000"/>
              </a:lnSpc>
            </a:pPr>
            <a:endParaRPr lang="en-US"/>
          </a:p>
          <a:p>
            <a:pPr>
              <a:lnSpc>
                <a:spcPct val="80000"/>
              </a:lnSpc>
            </a:pPr>
            <a:r>
              <a:rPr lang="en-US" i="1">
                <a:solidFill>
                  <a:srgbClr val="7F0101"/>
                </a:solidFill>
              </a:rPr>
              <a:t>Reestimate:</a:t>
            </a:r>
            <a:r>
              <a:rPr lang="en-US"/>
              <a:t> </a:t>
            </a:r>
            <a:r>
              <a:rPr lang="en-US" sz="2000" b="1" i="1">
                <a:solidFill>
                  <a:srgbClr val="3A027F"/>
                </a:solidFill>
              </a:rPr>
              <a:t>Developers</a:t>
            </a:r>
            <a:r>
              <a:rPr lang="en-US"/>
              <a:t> feel that plan is no longer accurate</a:t>
            </a:r>
          </a:p>
          <a:p>
            <a:pPr lvl="1">
              <a:lnSpc>
                <a:spcPct val="80000"/>
              </a:lnSpc>
            </a:pPr>
            <a:r>
              <a:rPr lang="en-US" sz="1800" b="1" i="1">
                <a:solidFill>
                  <a:srgbClr val="3A027F"/>
                </a:solidFill>
              </a:rPr>
              <a:t>Developers</a:t>
            </a:r>
            <a:r>
              <a:rPr lang="en-US"/>
              <a:t> re-estimate velocity and all stories.</a:t>
            </a:r>
          </a:p>
          <a:p>
            <a:pPr lvl="1">
              <a:lnSpc>
                <a:spcPct val="80000"/>
              </a:lnSpc>
            </a:pPr>
            <a:r>
              <a:rPr lang="en-US" sz="1800" b="1" i="1">
                <a:solidFill>
                  <a:srgbClr val="044D01"/>
                </a:solidFill>
              </a:rPr>
              <a:t>Customer</a:t>
            </a:r>
            <a:r>
              <a:rPr lang="en-US"/>
              <a:t> sets new scope plan. </a:t>
            </a: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Date Placeholder 3"/>
          <p:cNvSpPr>
            <a:spLocks noGrp="1"/>
          </p:cNvSpPr>
          <p:nvPr>
            <p:ph type="dt" sz="quarter" idx="10"/>
          </p:nvPr>
        </p:nvSpPr>
        <p:spPr>
          <a:noFill/>
        </p:spPr>
        <p:txBody>
          <a:bodyPr/>
          <a:lstStyle/>
          <a:p>
            <a:r>
              <a:rPr lang="en-US">
                <a:latin typeface="Helvetica" charset="0"/>
              </a:rPr>
              <a:t>© Oscar Nierstrasz</a:t>
            </a:r>
            <a:endParaRPr lang="de-CH">
              <a:latin typeface="Helvetica" charset="0"/>
            </a:endParaRPr>
          </a:p>
        </p:txBody>
      </p:sp>
      <p:sp>
        <p:nvSpPr>
          <p:cNvPr id="71683" name="Footer Placeholder 4"/>
          <p:cNvSpPr>
            <a:spLocks noGrp="1"/>
          </p:cNvSpPr>
          <p:nvPr>
            <p:ph type="ftr" sz="quarter" idx="11"/>
          </p:nvPr>
        </p:nvSpPr>
        <p:spPr>
          <a:noFill/>
        </p:spPr>
        <p:txBody>
          <a:bodyPr/>
          <a:lstStyle/>
          <a:p>
            <a:r>
              <a:rPr lang="en-US">
                <a:latin typeface="Helvetica" charset="0"/>
              </a:rPr>
              <a:t>The Planning Game</a:t>
            </a:r>
            <a:endParaRPr lang="de-CH">
              <a:latin typeface="Helvetica" charset="0"/>
            </a:endParaRPr>
          </a:p>
        </p:txBody>
      </p:sp>
      <p:sp>
        <p:nvSpPr>
          <p:cNvPr id="71684" name="Slide Number Placeholder 5"/>
          <p:cNvSpPr>
            <a:spLocks noGrp="1"/>
          </p:cNvSpPr>
          <p:nvPr>
            <p:ph type="sldNum" sz="quarter" idx="12"/>
          </p:nvPr>
        </p:nvSpPr>
        <p:spPr>
          <a:noFill/>
        </p:spPr>
        <p:txBody>
          <a:bodyPr/>
          <a:lstStyle/>
          <a:p>
            <a:r>
              <a:rPr lang="de-CH">
                <a:latin typeface="Helvetica" charset="0"/>
              </a:rPr>
              <a:t>ESE 3.</a:t>
            </a:r>
            <a:fld id="{41D308CE-4ED3-1046-BD9C-40BF512BC5BE}" type="slidenum">
              <a:rPr lang="de-CH">
                <a:latin typeface="Helvetica" charset="0"/>
              </a:rPr>
              <a:pPr/>
              <a:t>31</a:t>
            </a:fld>
            <a:endParaRPr lang="de-CH" sz="1400">
              <a:solidFill>
                <a:srgbClr val="7E7E7E"/>
              </a:solidFill>
              <a:latin typeface="Times" charset="0"/>
            </a:endParaRPr>
          </a:p>
        </p:txBody>
      </p:sp>
      <p:sp>
        <p:nvSpPr>
          <p:cNvPr id="71685" name="Rectangle 2050"/>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pic>
        <p:nvPicPr>
          <p:cNvPr id="71686" name="Picture 2051"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71687" name="Rectangle 2052"/>
          <p:cNvSpPr>
            <a:spLocks noGrp="1" noChangeArrowheads="1"/>
          </p:cNvSpPr>
          <p:nvPr>
            <p:ph type="title"/>
          </p:nvPr>
        </p:nvSpPr>
        <p:spPr/>
        <p:txBody>
          <a:bodyPr/>
          <a:lstStyle/>
          <a:p>
            <a:r>
              <a:rPr lang="en-US"/>
              <a:t>Roadmap</a:t>
            </a:r>
          </a:p>
        </p:txBody>
      </p:sp>
      <p:sp>
        <p:nvSpPr>
          <p:cNvPr id="71688" name="Rectangle 2053"/>
          <p:cNvSpPr>
            <a:spLocks noGrp="1" noChangeArrowheads="1"/>
          </p:cNvSpPr>
          <p:nvPr>
            <p:ph type="body" idx="1"/>
          </p:nvPr>
        </p:nvSpPr>
        <p:spPr/>
        <p:txBody>
          <a:bodyPr/>
          <a:lstStyle/>
          <a:p>
            <a:r>
              <a:rPr lang="en-US"/>
              <a:t>XP — coping with change and uncertainty</a:t>
            </a:r>
          </a:p>
          <a:p>
            <a:r>
              <a:rPr lang="en-US"/>
              <a:t>Customers and Developers — why do we plan?</a:t>
            </a:r>
          </a:p>
          <a:p>
            <a:r>
              <a:rPr lang="en-US"/>
              <a:t>The Planning Game</a:t>
            </a:r>
          </a:p>
          <a:p>
            <a:pPr lvl="1"/>
            <a:r>
              <a:rPr lang="en-US"/>
              <a:t>Exploration — User stories</a:t>
            </a:r>
          </a:p>
          <a:p>
            <a:pPr lvl="1"/>
            <a:r>
              <a:rPr lang="en-US"/>
              <a:t>Estimation</a:t>
            </a:r>
          </a:p>
          <a:p>
            <a:pPr lvl="1"/>
            <a:r>
              <a:rPr lang="en-US"/>
              <a:t>Commitment</a:t>
            </a:r>
          </a:p>
          <a:p>
            <a:pPr lvl="1"/>
            <a:r>
              <a:rPr lang="en-US"/>
              <a:t>Steering</a:t>
            </a:r>
          </a:p>
          <a:p>
            <a:r>
              <a:rPr lang="en-US" b="1"/>
              <a:t>Iteration</a:t>
            </a:r>
          </a:p>
          <a:p>
            <a:r>
              <a:rPr lang="en-US"/>
              <a:t>Scrum</a:t>
            </a:r>
          </a:p>
          <a:p>
            <a:r>
              <a:rPr lang="en-US"/>
              <a:t>Agile lessons from industry</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Date Placeholder 2"/>
          <p:cNvSpPr>
            <a:spLocks noGrp="1"/>
          </p:cNvSpPr>
          <p:nvPr>
            <p:ph type="dt" sz="quarter" idx="10"/>
          </p:nvPr>
        </p:nvSpPr>
        <p:spPr>
          <a:noFill/>
        </p:spPr>
        <p:txBody>
          <a:bodyPr/>
          <a:lstStyle/>
          <a:p>
            <a:r>
              <a:rPr lang="en-US">
                <a:latin typeface="Helvetica" charset="0"/>
              </a:rPr>
              <a:t>© Oscar Nierstrasz</a:t>
            </a:r>
            <a:endParaRPr lang="de-CH">
              <a:latin typeface="Helvetica" charset="0"/>
            </a:endParaRPr>
          </a:p>
        </p:txBody>
      </p:sp>
      <p:sp>
        <p:nvSpPr>
          <p:cNvPr id="73731" name="Footer Placeholder 3"/>
          <p:cNvSpPr>
            <a:spLocks noGrp="1"/>
          </p:cNvSpPr>
          <p:nvPr>
            <p:ph type="ftr" sz="quarter" idx="11"/>
          </p:nvPr>
        </p:nvSpPr>
        <p:spPr>
          <a:noFill/>
        </p:spPr>
        <p:txBody>
          <a:bodyPr/>
          <a:lstStyle/>
          <a:p>
            <a:r>
              <a:rPr lang="en-US">
                <a:latin typeface="Helvetica" charset="0"/>
              </a:rPr>
              <a:t>The Planning Game</a:t>
            </a:r>
            <a:endParaRPr lang="de-CH">
              <a:latin typeface="Helvetica" charset="0"/>
            </a:endParaRPr>
          </a:p>
        </p:txBody>
      </p:sp>
      <p:sp>
        <p:nvSpPr>
          <p:cNvPr id="73732" name="Slide Number Placeholder 4"/>
          <p:cNvSpPr>
            <a:spLocks noGrp="1"/>
          </p:cNvSpPr>
          <p:nvPr>
            <p:ph type="sldNum" sz="quarter" idx="12"/>
          </p:nvPr>
        </p:nvSpPr>
        <p:spPr>
          <a:noFill/>
        </p:spPr>
        <p:txBody>
          <a:bodyPr/>
          <a:lstStyle/>
          <a:p>
            <a:r>
              <a:rPr lang="de-CH">
                <a:latin typeface="Helvetica" charset="0"/>
              </a:rPr>
              <a:t>ESE 3.</a:t>
            </a:r>
            <a:fld id="{88594B77-1FB6-6A49-A337-D493F5BDAF54}" type="slidenum">
              <a:rPr lang="de-CH">
                <a:latin typeface="Helvetica" charset="0"/>
              </a:rPr>
              <a:pPr/>
              <a:t>32</a:t>
            </a:fld>
            <a:endParaRPr lang="de-CH" sz="1400">
              <a:solidFill>
                <a:srgbClr val="7E7E7E"/>
              </a:solidFill>
              <a:latin typeface="Times" charset="0"/>
            </a:endParaRPr>
          </a:p>
        </p:txBody>
      </p:sp>
      <p:sp>
        <p:nvSpPr>
          <p:cNvPr id="73733" name="Rectangle 2"/>
          <p:cNvSpPr>
            <a:spLocks noChangeArrowheads="1"/>
          </p:cNvSpPr>
          <p:nvPr/>
        </p:nvSpPr>
        <p:spPr bwMode="auto">
          <a:xfrm>
            <a:off x="533400" y="6324600"/>
            <a:ext cx="1600200" cy="457200"/>
          </a:xfrm>
          <a:prstGeom prst="rect">
            <a:avLst/>
          </a:prstGeom>
          <a:solidFill>
            <a:schemeClr val="bg1"/>
          </a:solidFill>
          <a:ln w="9525">
            <a:noFill/>
            <a:miter lim="800000"/>
            <a:headEnd/>
            <a:tailEnd/>
          </a:ln>
        </p:spPr>
        <p:txBody>
          <a:bodyPr wrap="none" anchor="ctr">
            <a:prstTxWarp prst="textNoShape">
              <a:avLst/>
            </a:prstTxWarp>
            <a:spAutoFit/>
          </a:bodyPr>
          <a:lstStyle/>
          <a:p>
            <a:endParaRPr lang="en-US"/>
          </a:p>
        </p:txBody>
      </p:sp>
      <p:sp>
        <p:nvSpPr>
          <p:cNvPr id="73734" name="Rectangle 3"/>
          <p:cNvSpPr>
            <a:spLocks noGrp="1" noChangeArrowheads="1"/>
          </p:cNvSpPr>
          <p:nvPr>
            <p:ph type="title"/>
          </p:nvPr>
        </p:nvSpPr>
        <p:spPr/>
        <p:txBody>
          <a:bodyPr/>
          <a:lstStyle/>
          <a:p>
            <a:r>
              <a:rPr lang="en-US"/>
              <a:t>Iteration Planning</a:t>
            </a:r>
          </a:p>
        </p:txBody>
      </p:sp>
      <p:pic>
        <p:nvPicPr>
          <p:cNvPr id="73735" name="Picture 4"/>
          <p:cNvPicPr>
            <a:picLocks noChangeAspect="1" noChangeArrowheads="1"/>
          </p:cNvPicPr>
          <p:nvPr/>
        </p:nvPicPr>
        <p:blipFill>
          <a:blip r:embed="rId3"/>
          <a:srcRect/>
          <a:stretch>
            <a:fillRect/>
          </a:stretch>
        </p:blipFill>
        <p:spPr bwMode="auto">
          <a:xfrm>
            <a:off x="914400" y="1676400"/>
            <a:ext cx="6781800" cy="4752975"/>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Date Placeholder 3"/>
          <p:cNvSpPr>
            <a:spLocks noGrp="1"/>
          </p:cNvSpPr>
          <p:nvPr>
            <p:ph type="dt" sz="quarter" idx="10"/>
          </p:nvPr>
        </p:nvSpPr>
        <p:spPr>
          <a:noFill/>
        </p:spPr>
        <p:txBody>
          <a:bodyPr/>
          <a:lstStyle/>
          <a:p>
            <a:r>
              <a:rPr lang="en-US">
                <a:latin typeface="Helvetica" charset="0"/>
              </a:rPr>
              <a:t>© Oscar Nierstrasz</a:t>
            </a:r>
            <a:endParaRPr lang="de-CH">
              <a:latin typeface="Helvetica" charset="0"/>
            </a:endParaRPr>
          </a:p>
        </p:txBody>
      </p:sp>
      <p:sp>
        <p:nvSpPr>
          <p:cNvPr id="75779" name="Footer Placeholder 4"/>
          <p:cNvSpPr>
            <a:spLocks noGrp="1"/>
          </p:cNvSpPr>
          <p:nvPr>
            <p:ph type="ftr" sz="quarter" idx="11"/>
          </p:nvPr>
        </p:nvSpPr>
        <p:spPr>
          <a:noFill/>
        </p:spPr>
        <p:txBody>
          <a:bodyPr/>
          <a:lstStyle/>
          <a:p>
            <a:r>
              <a:rPr lang="en-US">
                <a:latin typeface="Helvetica" charset="0"/>
              </a:rPr>
              <a:t>The Planning Game</a:t>
            </a:r>
            <a:endParaRPr lang="de-CH">
              <a:latin typeface="Helvetica" charset="0"/>
            </a:endParaRPr>
          </a:p>
        </p:txBody>
      </p:sp>
      <p:sp>
        <p:nvSpPr>
          <p:cNvPr id="75780" name="Slide Number Placeholder 5"/>
          <p:cNvSpPr>
            <a:spLocks noGrp="1"/>
          </p:cNvSpPr>
          <p:nvPr>
            <p:ph type="sldNum" sz="quarter" idx="12"/>
          </p:nvPr>
        </p:nvSpPr>
        <p:spPr>
          <a:noFill/>
        </p:spPr>
        <p:txBody>
          <a:bodyPr/>
          <a:lstStyle/>
          <a:p>
            <a:r>
              <a:rPr lang="de-CH">
                <a:latin typeface="Helvetica" charset="0"/>
              </a:rPr>
              <a:t>ESE 3.</a:t>
            </a:r>
            <a:fld id="{254F0909-4A14-544F-8AD5-AFBE3143D321}" type="slidenum">
              <a:rPr lang="de-CH">
                <a:latin typeface="Helvetica" charset="0"/>
              </a:rPr>
              <a:pPr/>
              <a:t>33</a:t>
            </a:fld>
            <a:endParaRPr lang="de-CH" sz="1400">
              <a:solidFill>
                <a:srgbClr val="7E7E7E"/>
              </a:solidFill>
              <a:latin typeface="Times" charset="0"/>
            </a:endParaRPr>
          </a:p>
        </p:txBody>
      </p:sp>
      <p:sp>
        <p:nvSpPr>
          <p:cNvPr id="75781" name="Rectangle 2"/>
          <p:cNvSpPr>
            <a:spLocks noGrp="1" noChangeArrowheads="1"/>
          </p:cNvSpPr>
          <p:nvPr>
            <p:ph type="title"/>
          </p:nvPr>
        </p:nvSpPr>
        <p:spPr/>
        <p:txBody>
          <a:bodyPr/>
          <a:lstStyle/>
          <a:p>
            <a:r>
              <a:rPr lang="en-US"/>
              <a:t>Iteration Planning</a:t>
            </a:r>
          </a:p>
        </p:txBody>
      </p:sp>
      <p:sp>
        <p:nvSpPr>
          <p:cNvPr id="75782" name="Rectangle 3"/>
          <p:cNvSpPr>
            <a:spLocks noGrp="1" noChangeArrowheads="1"/>
          </p:cNvSpPr>
          <p:nvPr>
            <p:ph type="body" idx="1"/>
          </p:nvPr>
        </p:nvSpPr>
        <p:spPr/>
        <p:txBody>
          <a:bodyPr/>
          <a:lstStyle/>
          <a:p>
            <a:pPr>
              <a:lnSpc>
                <a:spcPct val="80000"/>
              </a:lnSpc>
            </a:pPr>
            <a:r>
              <a:rPr lang="en-US" sz="1800" b="1" i="1">
                <a:solidFill>
                  <a:srgbClr val="044D01"/>
                </a:solidFill>
              </a:rPr>
              <a:t>Customer</a:t>
            </a:r>
            <a:r>
              <a:rPr lang="en-US" sz="2000"/>
              <a:t> </a:t>
            </a:r>
            <a:r>
              <a:rPr lang="en-US" sz="2000" i="1">
                <a:solidFill>
                  <a:srgbClr val="7F0101"/>
                </a:solidFill>
              </a:rPr>
              <a:t>selects</a:t>
            </a:r>
            <a:r>
              <a:rPr lang="en-US" sz="2000"/>
              <a:t> stories to be implemented in this iteration.</a:t>
            </a:r>
          </a:p>
          <a:p>
            <a:pPr>
              <a:lnSpc>
                <a:spcPct val="80000"/>
              </a:lnSpc>
            </a:pPr>
            <a:endParaRPr lang="en-US" sz="2000"/>
          </a:p>
          <a:p>
            <a:pPr>
              <a:lnSpc>
                <a:spcPct val="80000"/>
              </a:lnSpc>
            </a:pPr>
            <a:r>
              <a:rPr lang="en-US" sz="1800" b="1" i="1">
                <a:solidFill>
                  <a:srgbClr val="044D01"/>
                </a:solidFill>
              </a:rPr>
              <a:t>Customer</a:t>
            </a:r>
            <a:r>
              <a:rPr lang="en-US" sz="2000"/>
              <a:t> </a:t>
            </a:r>
            <a:r>
              <a:rPr lang="en-US" sz="2000" i="1">
                <a:solidFill>
                  <a:srgbClr val="7F0101"/>
                </a:solidFill>
              </a:rPr>
              <a:t>explains</a:t>
            </a:r>
            <a:r>
              <a:rPr lang="en-US" sz="2000"/>
              <a:t> the stories in detail to the Developers</a:t>
            </a:r>
          </a:p>
          <a:p>
            <a:pPr lvl="1">
              <a:lnSpc>
                <a:spcPct val="80000"/>
              </a:lnSpc>
            </a:pPr>
            <a:r>
              <a:rPr lang="en-US" sz="1800"/>
              <a:t>Resolve ambiguities and unclear parts in discussion</a:t>
            </a:r>
          </a:p>
          <a:p>
            <a:pPr>
              <a:lnSpc>
                <a:spcPct val="80000"/>
              </a:lnSpc>
            </a:pPr>
            <a:endParaRPr lang="en-US" sz="1800" b="1" i="1">
              <a:solidFill>
                <a:srgbClr val="3A027F"/>
              </a:solidFill>
            </a:endParaRPr>
          </a:p>
          <a:p>
            <a:pPr>
              <a:lnSpc>
                <a:spcPct val="80000"/>
              </a:lnSpc>
            </a:pPr>
            <a:r>
              <a:rPr lang="en-US" sz="1800" b="1" i="1">
                <a:solidFill>
                  <a:srgbClr val="3A027F"/>
                </a:solidFill>
              </a:rPr>
              <a:t>Developers</a:t>
            </a:r>
            <a:r>
              <a:rPr lang="en-US" sz="2000"/>
              <a:t> brainstorm </a:t>
            </a:r>
            <a:r>
              <a:rPr lang="en-US" sz="2000" i="1">
                <a:solidFill>
                  <a:srgbClr val="7F0101"/>
                </a:solidFill>
              </a:rPr>
              <a:t>engineering tasks</a:t>
            </a:r>
            <a:endParaRPr lang="en-US" sz="2000"/>
          </a:p>
          <a:p>
            <a:pPr lvl="1">
              <a:lnSpc>
                <a:spcPct val="80000"/>
              </a:lnSpc>
            </a:pPr>
            <a:r>
              <a:rPr lang="en-US" sz="1800"/>
              <a:t>A task is small enough that everybody fully understands it and can estimate it.</a:t>
            </a:r>
          </a:p>
          <a:p>
            <a:pPr lvl="1">
              <a:lnSpc>
                <a:spcPct val="80000"/>
              </a:lnSpc>
            </a:pPr>
            <a:r>
              <a:rPr lang="en-US" sz="1800"/>
              <a:t>Use short CRC or UML sessions to determine how a story is accomplished.</a:t>
            </a:r>
          </a:p>
          <a:p>
            <a:pPr lvl="1">
              <a:lnSpc>
                <a:spcPct val="80000"/>
              </a:lnSpc>
            </a:pPr>
            <a:r>
              <a:rPr lang="en-US" sz="1800"/>
              <a:t>Observing the design process builds common knowledge and confidence throughout the team</a:t>
            </a:r>
          </a:p>
          <a:p>
            <a:pPr>
              <a:lnSpc>
                <a:spcPct val="80000"/>
              </a:lnSpc>
            </a:pPr>
            <a:endParaRPr lang="en-US" sz="1800" b="1" i="1">
              <a:solidFill>
                <a:srgbClr val="3A027F"/>
              </a:solidFill>
            </a:endParaRPr>
          </a:p>
          <a:p>
            <a:pPr>
              <a:lnSpc>
                <a:spcPct val="80000"/>
              </a:lnSpc>
            </a:pPr>
            <a:r>
              <a:rPr lang="en-US" sz="1800" b="1" i="1">
                <a:solidFill>
                  <a:srgbClr val="3A027F"/>
                </a:solidFill>
              </a:rPr>
              <a:t>Developers</a:t>
            </a:r>
            <a:r>
              <a:rPr lang="en-US" sz="2000"/>
              <a:t> /pairs </a:t>
            </a:r>
            <a:r>
              <a:rPr lang="en-US" sz="2000" i="1">
                <a:solidFill>
                  <a:srgbClr val="7F0101"/>
                </a:solidFill>
              </a:rPr>
              <a:t>sign up</a:t>
            </a:r>
            <a:r>
              <a:rPr lang="en-US" sz="2000"/>
              <a:t> for work and estimates</a:t>
            </a:r>
          </a:p>
          <a:p>
            <a:pPr lvl="1">
              <a:lnSpc>
                <a:spcPct val="80000"/>
              </a:lnSpc>
            </a:pPr>
            <a:r>
              <a:rPr lang="en-US" sz="1800"/>
              <a:t>Assignments are not forced upon anybody (Principle of Accepted Responsibility)</a:t>
            </a:r>
          </a:p>
          <a:p>
            <a:pPr lvl="1">
              <a:lnSpc>
                <a:spcPct val="80000"/>
              </a:lnSpc>
            </a:pPr>
            <a:r>
              <a:rPr lang="en-US" sz="1800"/>
              <a:t>The person responsible for a task gets to do the estimate</a:t>
            </a: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6" name="Date Placeholder 3"/>
          <p:cNvSpPr>
            <a:spLocks noGrp="1"/>
          </p:cNvSpPr>
          <p:nvPr>
            <p:ph type="dt" sz="quarter" idx="10"/>
          </p:nvPr>
        </p:nvSpPr>
        <p:spPr>
          <a:noFill/>
        </p:spPr>
        <p:txBody>
          <a:bodyPr/>
          <a:lstStyle/>
          <a:p>
            <a:r>
              <a:rPr lang="en-US">
                <a:latin typeface="Helvetica" charset="0"/>
              </a:rPr>
              <a:t>© Oscar Nierstrasz</a:t>
            </a:r>
            <a:endParaRPr lang="de-CH">
              <a:latin typeface="Helvetica" charset="0"/>
            </a:endParaRPr>
          </a:p>
        </p:txBody>
      </p:sp>
      <p:sp>
        <p:nvSpPr>
          <p:cNvPr id="77827" name="Footer Placeholder 4"/>
          <p:cNvSpPr>
            <a:spLocks noGrp="1"/>
          </p:cNvSpPr>
          <p:nvPr>
            <p:ph type="ftr" sz="quarter" idx="11"/>
          </p:nvPr>
        </p:nvSpPr>
        <p:spPr>
          <a:noFill/>
        </p:spPr>
        <p:txBody>
          <a:bodyPr/>
          <a:lstStyle/>
          <a:p>
            <a:r>
              <a:rPr lang="en-US">
                <a:latin typeface="Helvetica" charset="0"/>
              </a:rPr>
              <a:t>The Planning Game</a:t>
            </a:r>
            <a:endParaRPr lang="de-CH">
              <a:latin typeface="Helvetica" charset="0"/>
            </a:endParaRPr>
          </a:p>
        </p:txBody>
      </p:sp>
      <p:sp>
        <p:nvSpPr>
          <p:cNvPr id="77828" name="Slide Number Placeholder 5"/>
          <p:cNvSpPr>
            <a:spLocks noGrp="1"/>
          </p:cNvSpPr>
          <p:nvPr>
            <p:ph type="sldNum" sz="quarter" idx="12"/>
          </p:nvPr>
        </p:nvSpPr>
        <p:spPr>
          <a:noFill/>
        </p:spPr>
        <p:txBody>
          <a:bodyPr/>
          <a:lstStyle/>
          <a:p>
            <a:r>
              <a:rPr lang="de-CH">
                <a:latin typeface="Helvetica" charset="0"/>
              </a:rPr>
              <a:t>ESE 3.</a:t>
            </a:r>
            <a:fld id="{DFD1CDC2-9913-7245-99B6-8266F7BB81F1}" type="slidenum">
              <a:rPr lang="de-CH">
                <a:latin typeface="Helvetica" charset="0"/>
              </a:rPr>
              <a:pPr/>
              <a:t>34</a:t>
            </a:fld>
            <a:endParaRPr lang="de-CH" sz="1400">
              <a:solidFill>
                <a:srgbClr val="7E7E7E"/>
              </a:solidFill>
              <a:latin typeface="Times" charset="0"/>
            </a:endParaRPr>
          </a:p>
        </p:txBody>
      </p:sp>
      <p:sp>
        <p:nvSpPr>
          <p:cNvPr id="77829" name="Rectangle 2050"/>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pic>
        <p:nvPicPr>
          <p:cNvPr id="77830" name="Picture 2051"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77831" name="Rectangle 2052"/>
          <p:cNvSpPr>
            <a:spLocks noGrp="1" noChangeArrowheads="1"/>
          </p:cNvSpPr>
          <p:nvPr>
            <p:ph type="title"/>
          </p:nvPr>
        </p:nvSpPr>
        <p:spPr/>
        <p:txBody>
          <a:bodyPr/>
          <a:lstStyle/>
          <a:p>
            <a:r>
              <a:rPr lang="en-US"/>
              <a:t>Roadmap</a:t>
            </a:r>
          </a:p>
        </p:txBody>
      </p:sp>
      <p:sp>
        <p:nvSpPr>
          <p:cNvPr id="77832" name="Rectangle 2053"/>
          <p:cNvSpPr>
            <a:spLocks noGrp="1" noChangeArrowheads="1"/>
          </p:cNvSpPr>
          <p:nvPr>
            <p:ph type="body" idx="1"/>
          </p:nvPr>
        </p:nvSpPr>
        <p:spPr/>
        <p:txBody>
          <a:bodyPr/>
          <a:lstStyle/>
          <a:p>
            <a:r>
              <a:rPr lang="en-US"/>
              <a:t>XP — coping with change and uncertainty</a:t>
            </a:r>
          </a:p>
          <a:p>
            <a:r>
              <a:rPr lang="en-US"/>
              <a:t>Customers and Developers — why do we plan?</a:t>
            </a:r>
          </a:p>
          <a:p>
            <a:r>
              <a:rPr lang="en-US"/>
              <a:t>The Planning Game</a:t>
            </a:r>
          </a:p>
          <a:p>
            <a:pPr lvl="1"/>
            <a:r>
              <a:rPr lang="en-US"/>
              <a:t>Exploration — User stories</a:t>
            </a:r>
          </a:p>
          <a:p>
            <a:pPr lvl="1"/>
            <a:r>
              <a:rPr lang="en-US"/>
              <a:t>Estimation</a:t>
            </a:r>
          </a:p>
          <a:p>
            <a:pPr lvl="1"/>
            <a:r>
              <a:rPr lang="en-US"/>
              <a:t>Commitment</a:t>
            </a:r>
          </a:p>
          <a:p>
            <a:pPr lvl="1"/>
            <a:r>
              <a:rPr lang="en-US"/>
              <a:t>Steering</a:t>
            </a:r>
          </a:p>
          <a:p>
            <a:r>
              <a:rPr lang="en-US"/>
              <a:t>Iteration</a:t>
            </a:r>
          </a:p>
          <a:p>
            <a:r>
              <a:rPr lang="en-US" b="1"/>
              <a:t>Scrum</a:t>
            </a:r>
            <a:endParaRPr lang="en-US"/>
          </a:p>
          <a:p>
            <a:r>
              <a:rPr lang="en-US"/>
              <a:t>Agile lessons from industry</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Title 6"/>
          <p:cNvSpPr>
            <a:spLocks noGrp="1"/>
          </p:cNvSpPr>
          <p:nvPr>
            <p:ph type="title"/>
          </p:nvPr>
        </p:nvSpPr>
        <p:spPr/>
        <p:txBody>
          <a:bodyPr/>
          <a:lstStyle/>
          <a:p>
            <a:r>
              <a:rPr lang="en-US" smtClean="0"/>
              <a:t>Scrum</a:t>
            </a:r>
          </a:p>
        </p:txBody>
      </p:sp>
      <p:sp>
        <p:nvSpPr>
          <p:cNvPr id="79875" name="Date Placeholder 3"/>
          <p:cNvSpPr>
            <a:spLocks noGrp="1"/>
          </p:cNvSpPr>
          <p:nvPr>
            <p:ph type="dt" sz="quarter" idx="10"/>
          </p:nvPr>
        </p:nvSpPr>
        <p:spPr>
          <a:noFill/>
        </p:spPr>
        <p:txBody>
          <a:bodyPr/>
          <a:lstStyle/>
          <a:p>
            <a:r>
              <a:rPr lang="en-US">
                <a:latin typeface="Helvetica" charset="0"/>
              </a:rPr>
              <a:t>© Oscar Nierstrasz</a:t>
            </a:r>
            <a:endParaRPr lang="de-CH">
              <a:latin typeface="Helvetica" charset="0"/>
            </a:endParaRPr>
          </a:p>
        </p:txBody>
      </p:sp>
      <p:sp>
        <p:nvSpPr>
          <p:cNvPr id="79876" name="Footer Placeholder 4"/>
          <p:cNvSpPr>
            <a:spLocks noGrp="1"/>
          </p:cNvSpPr>
          <p:nvPr>
            <p:ph type="ftr" sz="quarter" idx="11"/>
          </p:nvPr>
        </p:nvSpPr>
        <p:spPr>
          <a:noFill/>
        </p:spPr>
        <p:txBody>
          <a:bodyPr/>
          <a:lstStyle/>
          <a:p>
            <a:r>
              <a:rPr lang="en-US">
                <a:latin typeface="Helvetica" charset="0"/>
              </a:rPr>
              <a:t>The Planning Game</a:t>
            </a:r>
            <a:endParaRPr lang="de-CH">
              <a:latin typeface="Helvetica" charset="0"/>
            </a:endParaRPr>
          </a:p>
        </p:txBody>
      </p:sp>
      <p:sp>
        <p:nvSpPr>
          <p:cNvPr id="79877" name="Slide Number Placeholder 5"/>
          <p:cNvSpPr>
            <a:spLocks noGrp="1"/>
          </p:cNvSpPr>
          <p:nvPr>
            <p:ph type="sldNum" sz="quarter" idx="12"/>
          </p:nvPr>
        </p:nvSpPr>
        <p:spPr>
          <a:noFill/>
        </p:spPr>
        <p:txBody>
          <a:bodyPr/>
          <a:lstStyle/>
          <a:p>
            <a:fld id="{1C13FDF5-6F64-6B4A-A56B-9FEE7D280D25}" type="slidenum">
              <a:rPr lang="de-CH" smtClean="0">
                <a:latin typeface="Helvetica" charset="0"/>
              </a:rPr>
              <a:pPr/>
              <a:t>35</a:t>
            </a:fld>
            <a:endParaRPr lang="de-CH" sz="1400" smtClean="0">
              <a:solidFill>
                <a:srgbClr val="7E7E7E"/>
              </a:solidFill>
              <a:latin typeface="Times" charset="0"/>
            </a:endParaRPr>
          </a:p>
        </p:txBody>
      </p:sp>
      <p:sp>
        <p:nvSpPr>
          <p:cNvPr id="79878" name="TextBox 8"/>
          <p:cNvSpPr txBox="1">
            <a:spLocks noChangeArrowheads="1"/>
          </p:cNvSpPr>
          <p:nvPr/>
        </p:nvSpPr>
        <p:spPr bwMode="auto">
          <a:xfrm>
            <a:off x="1981200" y="5410200"/>
            <a:ext cx="5486400" cy="830263"/>
          </a:xfrm>
          <a:prstGeom prst="rect">
            <a:avLst/>
          </a:prstGeom>
          <a:solidFill>
            <a:srgbClr val="F5F399"/>
          </a:solidFill>
          <a:ln w="9525">
            <a:noFill/>
            <a:miter lim="800000"/>
            <a:headEnd/>
            <a:tailEnd/>
          </a:ln>
        </p:spPr>
        <p:txBody>
          <a:bodyPr>
            <a:prstTxWarp prst="textNoShape">
              <a:avLst/>
            </a:prstTxWarp>
            <a:spAutoFit/>
          </a:bodyPr>
          <a:lstStyle/>
          <a:p>
            <a:r>
              <a:rPr lang="en-US"/>
              <a:t>Scrum is a framework of an agile process to manage software projects</a:t>
            </a:r>
          </a:p>
        </p:txBody>
      </p:sp>
      <p:pic>
        <p:nvPicPr>
          <p:cNvPr id="79879" name="Picture 9" descr="800px-Scrum_process.svg.png"/>
          <p:cNvPicPr>
            <a:picLocks noChangeAspect="1"/>
          </p:cNvPicPr>
          <p:nvPr/>
        </p:nvPicPr>
        <p:blipFill>
          <a:blip r:embed="rId3"/>
          <a:srcRect/>
          <a:stretch>
            <a:fillRect/>
          </a:stretch>
        </p:blipFill>
        <p:spPr bwMode="auto">
          <a:xfrm>
            <a:off x="1049338" y="1752600"/>
            <a:ext cx="7239000" cy="2754313"/>
          </a:xfrm>
          <a:prstGeom prst="rect">
            <a:avLst/>
          </a:prstGeom>
          <a:noFill/>
          <a:ln w="9525">
            <a:noFill/>
            <a:miter lim="800000"/>
            <a:headEnd/>
            <a:tailEnd/>
          </a:ln>
        </p:spPr>
      </p:pic>
      <p:sp>
        <p:nvSpPr>
          <p:cNvPr id="79880" name="TextBox 10"/>
          <p:cNvSpPr txBox="1">
            <a:spLocks noChangeArrowheads="1"/>
          </p:cNvSpPr>
          <p:nvPr/>
        </p:nvSpPr>
        <p:spPr bwMode="auto">
          <a:xfrm>
            <a:off x="820738" y="4648200"/>
            <a:ext cx="1630362" cy="307975"/>
          </a:xfrm>
          <a:prstGeom prst="rect">
            <a:avLst/>
          </a:prstGeom>
          <a:noFill/>
          <a:ln w="9525">
            <a:noFill/>
            <a:miter lim="800000"/>
            <a:headEnd/>
            <a:tailEnd/>
          </a:ln>
        </p:spPr>
        <p:txBody>
          <a:bodyPr wrap="none">
            <a:prstTxWarp prst="textNoShape">
              <a:avLst/>
            </a:prstTxWarp>
            <a:spAutoFit/>
          </a:bodyPr>
          <a:lstStyle/>
          <a:p>
            <a:r>
              <a:rPr lang="en-US" sz="1400" b="1" i="1"/>
              <a:t>Product backlog</a:t>
            </a:r>
          </a:p>
        </p:txBody>
      </p:sp>
      <p:sp>
        <p:nvSpPr>
          <p:cNvPr id="79881" name="TextBox 11"/>
          <p:cNvSpPr txBox="1">
            <a:spLocks noChangeArrowheads="1"/>
          </p:cNvSpPr>
          <p:nvPr/>
        </p:nvSpPr>
        <p:spPr bwMode="auto">
          <a:xfrm>
            <a:off x="3106738" y="4648200"/>
            <a:ext cx="1470025" cy="307975"/>
          </a:xfrm>
          <a:prstGeom prst="rect">
            <a:avLst/>
          </a:prstGeom>
          <a:noFill/>
          <a:ln w="9525">
            <a:noFill/>
            <a:miter lim="800000"/>
            <a:headEnd/>
            <a:tailEnd/>
          </a:ln>
        </p:spPr>
        <p:txBody>
          <a:bodyPr wrap="none">
            <a:prstTxWarp prst="textNoShape">
              <a:avLst/>
            </a:prstTxWarp>
            <a:spAutoFit/>
          </a:bodyPr>
          <a:lstStyle/>
          <a:p>
            <a:r>
              <a:rPr lang="en-US" sz="1400" b="1" i="1"/>
              <a:t>Sprint backlog</a:t>
            </a:r>
          </a:p>
        </p:txBody>
      </p:sp>
      <p:sp>
        <p:nvSpPr>
          <p:cNvPr id="79882" name="TextBox 12"/>
          <p:cNvSpPr txBox="1">
            <a:spLocks noChangeArrowheads="1"/>
          </p:cNvSpPr>
          <p:nvPr/>
        </p:nvSpPr>
        <p:spPr bwMode="auto">
          <a:xfrm>
            <a:off x="5164138" y="4648200"/>
            <a:ext cx="741362" cy="307975"/>
          </a:xfrm>
          <a:prstGeom prst="rect">
            <a:avLst/>
          </a:prstGeom>
          <a:noFill/>
          <a:ln w="9525">
            <a:noFill/>
            <a:miter lim="800000"/>
            <a:headEnd/>
            <a:tailEnd/>
          </a:ln>
        </p:spPr>
        <p:txBody>
          <a:bodyPr wrap="none">
            <a:prstTxWarp prst="textNoShape">
              <a:avLst/>
            </a:prstTxWarp>
            <a:spAutoFit/>
          </a:bodyPr>
          <a:lstStyle/>
          <a:p>
            <a:r>
              <a:rPr lang="en-US" sz="1400" b="1" i="1"/>
              <a:t>Sprint</a:t>
            </a:r>
          </a:p>
        </p:txBody>
      </p:sp>
      <p:sp>
        <p:nvSpPr>
          <p:cNvPr id="79883" name="TextBox 13"/>
          <p:cNvSpPr txBox="1">
            <a:spLocks noChangeArrowheads="1"/>
          </p:cNvSpPr>
          <p:nvPr/>
        </p:nvSpPr>
        <p:spPr bwMode="auto">
          <a:xfrm>
            <a:off x="6764338" y="4648200"/>
            <a:ext cx="1846262" cy="523875"/>
          </a:xfrm>
          <a:prstGeom prst="rect">
            <a:avLst/>
          </a:prstGeom>
          <a:noFill/>
          <a:ln w="9525">
            <a:noFill/>
            <a:miter lim="800000"/>
            <a:headEnd/>
            <a:tailEnd/>
          </a:ln>
        </p:spPr>
        <p:txBody>
          <a:bodyPr wrap="none">
            <a:prstTxWarp prst="textNoShape">
              <a:avLst/>
            </a:prstTxWarp>
            <a:spAutoFit/>
          </a:bodyPr>
          <a:lstStyle/>
          <a:p>
            <a:pPr algn="ctr"/>
            <a:r>
              <a:rPr lang="en-US" sz="1400" b="1" i="1"/>
              <a:t>Working increment</a:t>
            </a:r>
          </a:p>
          <a:p>
            <a:pPr algn="ctr"/>
            <a:r>
              <a:rPr lang="en-US" sz="1400" b="1" i="1"/>
              <a:t>of the software</a:t>
            </a:r>
          </a:p>
        </p:txBody>
      </p:sp>
      <p:sp>
        <p:nvSpPr>
          <p:cNvPr id="15" name="Rectangle 14"/>
          <p:cNvSpPr/>
          <p:nvPr/>
        </p:nvSpPr>
        <p:spPr>
          <a:xfrm>
            <a:off x="2743200" y="990600"/>
            <a:ext cx="6324600" cy="276225"/>
          </a:xfrm>
          <a:prstGeom prst="rect">
            <a:avLst/>
          </a:prstGeom>
          <a:solidFill>
            <a:schemeClr val="bg1"/>
          </a:solidFill>
          <a:effectLst>
            <a:outerShdw blurRad="50800" dist="38100" dir="2700000">
              <a:srgbClr val="000000">
                <a:alpha val="43000"/>
              </a:srgbClr>
            </a:outerShdw>
          </a:effectLst>
        </p:spPr>
        <p:txBody>
          <a:bodyPr>
            <a:spAutoFit/>
          </a:bodyPr>
          <a:lstStyle/>
          <a:p>
            <a:pPr>
              <a:defRPr/>
            </a:pPr>
            <a:r>
              <a:rPr lang="en-US" sz="1200" dirty="0">
                <a:latin typeface="Helvetica" pitchFamily="-105" charset="0"/>
              </a:rPr>
              <a:t>The Scrum Software Development Process for Small Teams. In IEEE Software, July 2000</a:t>
            </a: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2" name="Title 5"/>
          <p:cNvSpPr>
            <a:spLocks noGrp="1"/>
          </p:cNvSpPr>
          <p:nvPr>
            <p:ph type="title"/>
          </p:nvPr>
        </p:nvSpPr>
        <p:spPr/>
        <p:txBody>
          <a:bodyPr/>
          <a:lstStyle/>
          <a:p>
            <a:r>
              <a:rPr lang="en-US" smtClean="0"/>
              <a:t>Scrum roles</a:t>
            </a:r>
          </a:p>
        </p:txBody>
      </p:sp>
      <p:sp>
        <p:nvSpPr>
          <p:cNvPr id="81923" name="Content Placeholder 6"/>
          <p:cNvSpPr>
            <a:spLocks noGrp="1"/>
          </p:cNvSpPr>
          <p:nvPr>
            <p:ph idx="1"/>
          </p:nvPr>
        </p:nvSpPr>
        <p:spPr/>
        <p:txBody>
          <a:bodyPr/>
          <a:lstStyle/>
          <a:p>
            <a:pPr marL="457200" indent="-457200">
              <a:buFont typeface="Helvetica" charset="0"/>
              <a:buAutoNum type="arabicPeriod"/>
            </a:pPr>
            <a:r>
              <a:rPr lang="en-US" b="1" smtClean="0"/>
              <a:t>Scrum Master </a:t>
            </a:r>
            <a:r>
              <a:rPr lang="en-US" smtClean="0"/>
              <a:t>— manages the process</a:t>
            </a:r>
          </a:p>
          <a:p>
            <a:pPr marL="876300" lvl="1" indent="-457200"/>
            <a:r>
              <a:rPr lang="en-US" smtClean="0"/>
              <a:t>removes impediments to the team</a:t>
            </a:r>
          </a:p>
          <a:p>
            <a:pPr marL="457200" indent="-457200">
              <a:buFont typeface="Helvetica" charset="0"/>
              <a:buAutoNum type="arabicPeriod"/>
            </a:pPr>
            <a:r>
              <a:rPr lang="en-US" b="1" smtClean="0"/>
              <a:t>Product owner </a:t>
            </a:r>
            <a:r>
              <a:rPr lang="en-US" smtClean="0"/>
              <a:t>— stakeholder</a:t>
            </a:r>
          </a:p>
          <a:p>
            <a:pPr marL="876300" lvl="1" indent="-457200"/>
            <a:r>
              <a:rPr lang="en-US" smtClean="0"/>
              <a:t>prioritizes product backlog items</a:t>
            </a:r>
          </a:p>
          <a:p>
            <a:pPr marL="457200" indent="-457200">
              <a:buFont typeface="Helvetica" charset="0"/>
              <a:buAutoNum type="arabicPeriod"/>
            </a:pPr>
            <a:r>
              <a:rPr lang="en-US" b="1" smtClean="0"/>
              <a:t>Team </a:t>
            </a:r>
            <a:r>
              <a:rPr lang="en-US" smtClean="0"/>
              <a:t>— ~7 developers (analysis, design etc)</a:t>
            </a:r>
          </a:p>
          <a:p>
            <a:pPr marL="876300" lvl="1" indent="-457200"/>
            <a:r>
              <a:rPr lang="en-US" smtClean="0"/>
              <a:t>decides which backlog items go into a sprint</a:t>
            </a:r>
            <a:endParaRPr lang="en-US"/>
          </a:p>
        </p:txBody>
      </p:sp>
      <p:sp>
        <p:nvSpPr>
          <p:cNvPr id="81924" name="Date Placeholder 2"/>
          <p:cNvSpPr>
            <a:spLocks noGrp="1"/>
          </p:cNvSpPr>
          <p:nvPr>
            <p:ph type="dt" sz="quarter" idx="10"/>
          </p:nvPr>
        </p:nvSpPr>
        <p:spPr>
          <a:noFill/>
        </p:spPr>
        <p:txBody>
          <a:bodyPr/>
          <a:lstStyle/>
          <a:p>
            <a:r>
              <a:rPr lang="en-US">
                <a:latin typeface="Helvetica" charset="0"/>
              </a:rPr>
              <a:t>© Oscar Nierstrasz</a:t>
            </a:r>
            <a:endParaRPr lang="de-CH">
              <a:latin typeface="Helvetica" charset="0"/>
            </a:endParaRPr>
          </a:p>
        </p:txBody>
      </p:sp>
      <p:sp>
        <p:nvSpPr>
          <p:cNvPr id="81925" name="Footer Placeholder 3"/>
          <p:cNvSpPr>
            <a:spLocks noGrp="1"/>
          </p:cNvSpPr>
          <p:nvPr>
            <p:ph type="ftr" sz="quarter" idx="11"/>
          </p:nvPr>
        </p:nvSpPr>
        <p:spPr>
          <a:noFill/>
        </p:spPr>
        <p:txBody>
          <a:bodyPr/>
          <a:lstStyle/>
          <a:p>
            <a:r>
              <a:rPr lang="en-US">
                <a:latin typeface="Helvetica" charset="0"/>
              </a:rPr>
              <a:t>The Planning Game</a:t>
            </a:r>
            <a:endParaRPr lang="de-CH">
              <a:latin typeface="Helvetica" charset="0"/>
            </a:endParaRPr>
          </a:p>
        </p:txBody>
      </p:sp>
      <p:sp>
        <p:nvSpPr>
          <p:cNvPr id="81926" name="Slide Number Placeholder 4"/>
          <p:cNvSpPr>
            <a:spLocks noGrp="1"/>
          </p:cNvSpPr>
          <p:nvPr>
            <p:ph type="sldNum" sz="quarter" idx="12"/>
          </p:nvPr>
        </p:nvSpPr>
        <p:spPr>
          <a:noFill/>
        </p:spPr>
        <p:txBody>
          <a:bodyPr/>
          <a:lstStyle/>
          <a:p>
            <a:fld id="{4A7639B8-85A5-7649-85B2-7F3528F37382}" type="slidenum">
              <a:rPr lang="de-CH" smtClean="0">
                <a:latin typeface="Helvetica" charset="0"/>
              </a:rPr>
              <a:pPr/>
              <a:t>36</a:t>
            </a:fld>
            <a:endParaRPr lang="de-CH" sz="1400" smtClean="0">
              <a:solidFill>
                <a:srgbClr val="7E7E7E"/>
              </a:solidFill>
              <a:latin typeface="Times"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970" name="Title 1"/>
          <p:cNvSpPr>
            <a:spLocks noGrp="1"/>
          </p:cNvSpPr>
          <p:nvPr>
            <p:ph type="title"/>
          </p:nvPr>
        </p:nvSpPr>
        <p:spPr/>
        <p:txBody>
          <a:bodyPr/>
          <a:lstStyle/>
          <a:p>
            <a:r>
              <a:rPr lang="en-US" smtClean="0"/>
              <a:t>Chickens and Pigs</a:t>
            </a:r>
          </a:p>
        </p:txBody>
      </p:sp>
      <p:sp>
        <p:nvSpPr>
          <p:cNvPr id="83971" name="Content Placeholder 2"/>
          <p:cNvSpPr>
            <a:spLocks noGrp="1"/>
          </p:cNvSpPr>
          <p:nvPr>
            <p:ph idx="1"/>
          </p:nvPr>
        </p:nvSpPr>
        <p:spPr/>
        <p:txBody>
          <a:bodyPr/>
          <a:lstStyle/>
          <a:p>
            <a:r>
              <a:rPr lang="en-US" smtClean="0"/>
              <a:t>Pigs are </a:t>
            </a:r>
            <a:r>
              <a:rPr lang="en-US" i="1" smtClean="0"/>
              <a:t>committed </a:t>
            </a:r>
            <a:r>
              <a:rPr lang="en-US" smtClean="0"/>
              <a:t>to the project</a:t>
            </a:r>
          </a:p>
          <a:p>
            <a:pPr lvl="1"/>
            <a:r>
              <a:rPr lang="en-US" smtClean="0"/>
              <a:t>Scrum Master, Product Owner, Team</a:t>
            </a:r>
          </a:p>
          <a:p>
            <a:pPr lvl="1"/>
            <a:r>
              <a:rPr lang="en-US" smtClean="0"/>
              <a:t>Part of the Scrum process</a:t>
            </a:r>
          </a:p>
          <a:p>
            <a:pPr lvl="1"/>
            <a:endParaRPr lang="en-US" smtClean="0"/>
          </a:p>
          <a:p>
            <a:r>
              <a:rPr lang="en-US" smtClean="0"/>
              <a:t>Chickens are only </a:t>
            </a:r>
            <a:r>
              <a:rPr lang="en-US" i="1" smtClean="0"/>
              <a:t>involved</a:t>
            </a:r>
          </a:p>
          <a:p>
            <a:pPr lvl="1"/>
            <a:r>
              <a:rPr lang="en-US" smtClean="0"/>
              <a:t>Managers, Stakeholders (vendors, customers)</a:t>
            </a:r>
          </a:p>
          <a:p>
            <a:pPr lvl="1"/>
            <a:r>
              <a:rPr lang="en-US" smtClean="0"/>
              <a:t>Should be taken into account</a:t>
            </a:r>
          </a:p>
          <a:p>
            <a:pPr lvl="1"/>
            <a:r>
              <a:rPr lang="en-US" smtClean="0"/>
              <a:t>Not part of the process!</a:t>
            </a:r>
          </a:p>
          <a:p>
            <a:pPr lvl="1"/>
            <a:endParaRPr lang="en-US" smtClean="0"/>
          </a:p>
        </p:txBody>
      </p:sp>
      <p:sp>
        <p:nvSpPr>
          <p:cNvPr id="83972" name="Date Placeholder 3"/>
          <p:cNvSpPr>
            <a:spLocks noGrp="1"/>
          </p:cNvSpPr>
          <p:nvPr>
            <p:ph type="dt" sz="quarter" idx="10"/>
          </p:nvPr>
        </p:nvSpPr>
        <p:spPr>
          <a:noFill/>
        </p:spPr>
        <p:txBody>
          <a:bodyPr/>
          <a:lstStyle/>
          <a:p>
            <a:r>
              <a:rPr lang="en-US">
                <a:latin typeface="Helvetica" charset="0"/>
              </a:rPr>
              <a:t>© Oscar Nierstrasz</a:t>
            </a:r>
            <a:endParaRPr lang="de-CH">
              <a:latin typeface="Helvetica" charset="0"/>
            </a:endParaRPr>
          </a:p>
        </p:txBody>
      </p:sp>
      <p:sp>
        <p:nvSpPr>
          <p:cNvPr id="83973" name="Footer Placeholder 4"/>
          <p:cNvSpPr>
            <a:spLocks noGrp="1"/>
          </p:cNvSpPr>
          <p:nvPr>
            <p:ph type="ftr" sz="quarter" idx="11"/>
          </p:nvPr>
        </p:nvSpPr>
        <p:spPr>
          <a:noFill/>
        </p:spPr>
        <p:txBody>
          <a:bodyPr/>
          <a:lstStyle/>
          <a:p>
            <a:r>
              <a:rPr lang="en-US">
                <a:latin typeface="Helvetica" charset="0"/>
              </a:rPr>
              <a:t>The Planning Game</a:t>
            </a:r>
            <a:endParaRPr lang="de-CH">
              <a:latin typeface="Helvetica" charset="0"/>
            </a:endParaRPr>
          </a:p>
        </p:txBody>
      </p:sp>
      <p:sp>
        <p:nvSpPr>
          <p:cNvPr id="83974" name="Slide Number Placeholder 5"/>
          <p:cNvSpPr>
            <a:spLocks noGrp="1"/>
          </p:cNvSpPr>
          <p:nvPr>
            <p:ph type="sldNum" sz="quarter" idx="12"/>
          </p:nvPr>
        </p:nvSpPr>
        <p:spPr>
          <a:noFill/>
        </p:spPr>
        <p:txBody>
          <a:bodyPr/>
          <a:lstStyle/>
          <a:p>
            <a:fld id="{D2689064-942F-3A41-B60A-CFE1DF9EAFEC}" type="slidenum">
              <a:rPr lang="de-CH" smtClean="0">
                <a:latin typeface="Helvetica" charset="0"/>
              </a:rPr>
              <a:pPr/>
              <a:t>37</a:t>
            </a:fld>
            <a:endParaRPr lang="de-CH" sz="1400" smtClean="0">
              <a:solidFill>
                <a:srgbClr val="7E7E7E"/>
              </a:solidFill>
              <a:latin typeface="Times" charset="0"/>
            </a:endParaRPr>
          </a:p>
        </p:txBody>
      </p:sp>
      <p:pic>
        <p:nvPicPr>
          <p:cNvPr id="83975" name="Picture 7" descr="Picture 2.png"/>
          <p:cNvPicPr>
            <a:picLocks noChangeAspect="1"/>
          </p:cNvPicPr>
          <p:nvPr/>
        </p:nvPicPr>
        <p:blipFill>
          <a:blip r:embed="rId3"/>
          <a:srcRect/>
          <a:stretch>
            <a:fillRect/>
          </a:stretch>
        </p:blipFill>
        <p:spPr bwMode="auto">
          <a:xfrm>
            <a:off x="6070600" y="4368800"/>
            <a:ext cx="2616200" cy="2489200"/>
          </a:xfrm>
          <a:prstGeom prst="rect">
            <a:avLst/>
          </a:prstGeom>
          <a:noFill/>
          <a:ln w="9525">
            <a:noFill/>
            <a:miter lim="800000"/>
            <a:headEnd/>
            <a:tailEnd/>
          </a:ln>
        </p:spPr>
      </p:pic>
      <p:pic>
        <p:nvPicPr>
          <p:cNvPr id="10" name="Picture 9" descr="sign.png"/>
          <p:cNvPicPr>
            <a:picLocks noChangeAspect="1"/>
          </p:cNvPicPr>
          <p:nvPr/>
        </p:nvPicPr>
        <p:blipFill>
          <a:blip r:embed="rId4"/>
          <a:stretch>
            <a:fillRect/>
          </a:stretch>
        </p:blipFill>
        <p:spPr>
          <a:xfrm>
            <a:off x="6248400" y="2895600"/>
            <a:ext cx="2540000" cy="1282700"/>
          </a:xfrm>
          <a:prstGeom prst="rect">
            <a:avLst/>
          </a:prstGeom>
          <a:effectLst>
            <a:outerShdw blurRad="50800" dist="38100" dir="2700000">
              <a:srgbClr val="000000">
                <a:alpha val="43000"/>
              </a:srgbClr>
            </a:outerShdw>
          </a:effectLst>
        </p:spPr>
      </p:pic>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6018" name="Title 1"/>
          <p:cNvSpPr>
            <a:spLocks noGrp="1"/>
          </p:cNvSpPr>
          <p:nvPr>
            <p:ph type="title"/>
          </p:nvPr>
        </p:nvSpPr>
        <p:spPr/>
        <p:txBody>
          <a:bodyPr/>
          <a:lstStyle/>
          <a:p>
            <a:r>
              <a:rPr lang="en-US" smtClean="0"/>
              <a:t>Daily Scrum (standup meeting)</a:t>
            </a:r>
          </a:p>
        </p:txBody>
      </p:sp>
      <p:sp>
        <p:nvSpPr>
          <p:cNvPr id="86019" name="Content Placeholder 2"/>
          <p:cNvSpPr>
            <a:spLocks noGrp="1"/>
          </p:cNvSpPr>
          <p:nvPr>
            <p:ph idx="1"/>
          </p:nvPr>
        </p:nvSpPr>
        <p:spPr/>
        <p:txBody>
          <a:bodyPr/>
          <a:lstStyle/>
          <a:p>
            <a:r>
              <a:rPr lang="en-US" smtClean="0"/>
              <a:t>Same time, same place, every day</a:t>
            </a:r>
          </a:p>
          <a:p>
            <a:r>
              <a:rPr lang="en-US" smtClean="0"/>
              <a:t>Start </a:t>
            </a:r>
            <a:r>
              <a:rPr lang="en-US" i="1" smtClean="0"/>
              <a:t>on time</a:t>
            </a:r>
          </a:p>
          <a:p>
            <a:r>
              <a:rPr lang="en-US" smtClean="0"/>
              <a:t>Max 15”</a:t>
            </a:r>
            <a:endParaRPr lang="en-US" i="1" smtClean="0"/>
          </a:p>
          <a:p>
            <a:r>
              <a:rPr lang="en-US" smtClean="0"/>
              <a:t>Only pigs may speak</a:t>
            </a:r>
          </a:p>
          <a:p>
            <a:r>
              <a:rPr lang="en-US" smtClean="0"/>
              <a:t>Answer 3 questions</a:t>
            </a:r>
          </a:p>
          <a:p>
            <a:pPr lvl="1">
              <a:buFont typeface="Helvetica" charset="0"/>
              <a:buAutoNum type="arabicPeriod"/>
            </a:pPr>
            <a:r>
              <a:rPr lang="en-US" smtClean="0"/>
              <a:t>What have I done since yesterday?</a:t>
            </a:r>
          </a:p>
          <a:p>
            <a:pPr lvl="1">
              <a:buFont typeface="Helvetica" charset="0"/>
              <a:buAutoNum type="arabicPeriod"/>
            </a:pPr>
            <a:r>
              <a:rPr lang="en-US" smtClean="0"/>
              <a:t>What am I planning to do today?</a:t>
            </a:r>
          </a:p>
          <a:p>
            <a:pPr lvl="1">
              <a:buFont typeface="Helvetica" charset="0"/>
              <a:buAutoNum type="arabicPeriod"/>
            </a:pPr>
            <a:r>
              <a:rPr lang="en-US" smtClean="0"/>
              <a:t>What problems are preventing me from reaching my goal?</a:t>
            </a:r>
          </a:p>
        </p:txBody>
      </p:sp>
      <p:sp>
        <p:nvSpPr>
          <p:cNvPr id="86020" name="Date Placeholder 3"/>
          <p:cNvSpPr>
            <a:spLocks noGrp="1"/>
          </p:cNvSpPr>
          <p:nvPr>
            <p:ph type="dt" sz="quarter" idx="10"/>
          </p:nvPr>
        </p:nvSpPr>
        <p:spPr>
          <a:noFill/>
        </p:spPr>
        <p:txBody>
          <a:bodyPr/>
          <a:lstStyle/>
          <a:p>
            <a:r>
              <a:rPr lang="en-US">
                <a:latin typeface="Helvetica" charset="0"/>
              </a:rPr>
              <a:t>© Oscar Nierstrasz</a:t>
            </a:r>
            <a:endParaRPr lang="de-CH">
              <a:latin typeface="Helvetica" charset="0"/>
            </a:endParaRPr>
          </a:p>
        </p:txBody>
      </p:sp>
      <p:sp>
        <p:nvSpPr>
          <p:cNvPr id="86021" name="Footer Placeholder 4"/>
          <p:cNvSpPr>
            <a:spLocks noGrp="1"/>
          </p:cNvSpPr>
          <p:nvPr>
            <p:ph type="ftr" sz="quarter" idx="11"/>
          </p:nvPr>
        </p:nvSpPr>
        <p:spPr>
          <a:noFill/>
        </p:spPr>
        <p:txBody>
          <a:bodyPr/>
          <a:lstStyle/>
          <a:p>
            <a:r>
              <a:rPr lang="en-US">
                <a:latin typeface="Helvetica" charset="0"/>
              </a:rPr>
              <a:t>The Planning Game</a:t>
            </a:r>
            <a:endParaRPr lang="de-CH">
              <a:latin typeface="Helvetica" charset="0"/>
            </a:endParaRPr>
          </a:p>
        </p:txBody>
      </p:sp>
      <p:sp>
        <p:nvSpPr>
          <p:cNvPr id="86022" name="Slide Number Placeholder 5"/>
          <p:cNvSpPr>
            <a:spLocks noGrp="1"/>
          </p:cNvSpPr>
          <p:nvPr>
            <p:ph type="sldNum" sz="quarter" idx="12"/>
          </p:nvPr>
        </p:nvSpPr>
        <p:spPr>
          <a:noFill/>
        </p:spPr>
        <p:txBody>
          <a:bodyPr/>
          <a:lstStyle/>
          <a:p>
            <a:fld id="{2F8C4DCF-EA2B-6F4F-865D-48BCED9FA7FF}" type="slidenum">
              <a:rPr lang="de-CH" smtClean="0">
                <a:latin typeface="Helvetica" charset="0"/>
              </a:rPr>
              <a:pPr/>
              <a:t>38</a:t>
            </a:fld>
            <a:endParaRPr lang="de-CH" sz="1400" smtClean="0">
              <a:solidFill>
                <a:srgbClr val="7E7E7E"/>
              </a:solidFill>
              <a:latin typeface="Times" charset="0"/>
            </a:endParaRPr>
          </a:p>
        </p:txBody>
      </p:sp>
      <p:pic>
        <p:nvPicPr>
          <p:cNvPr id="8" name="Picture 7" descr="Picture 5.png"/>
          <p:cNvPicPr>
            <a:picLocks noChangeAspect="1"/>
          </p:cNvPicPr>
          <p:nvPr/>
        </p:nvPicPr>
        <p:blipFill>
          <a:blip r:embed="rId3"/>
          <a:stretch>
            <a:fillRect/>
          </a:stretch>
        </p:blipFill>
        <p:spPr>
          <a:xfrm>
            <a:off x="5715000" y="3124200"/>
            <a:ext cx="3098800" cy="1524000"/>
          </a:xfrm>
          <a:prstGeom prst="rect">
            <a:avLst/>
          </a:prstGeom>
          <a:effectLst>
            <a:outerShdw blurRad="50800" dist="38100" dir="2700000">
              <a:srgbClr val="000000">
                <a:alpha val="43000"/>
              </a:srgbClr>
            </a:outerShdw>
          </a:effectLst>
        </p:spPr>
      </p:pic>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8066" name="Title 1"/>
          <p:cNvSpPr>
            <a:spLocks noGrp="1"/>
          </p:cNvSpPr>
          <p:nvPr>
            <p:ph type="title"/>
          </p:nvPr>
        </p:nvSpPr>
        <p:spPr/>
        <p:txBody>
          <a:bodyPr/>
          <a:lstStyle/>
          <a:p>
            <a:r>
              <a:rPr lang="en-US" smtClean="0"/>
              <a:t>Other Scrum meetings</a:t>
            </a:r>
          </a:p>
        </p:txBody>
      </p:sp>
      <p:sp>
        <p:nvSpPr>
          <p:cNvPr id="88067" name="Content Placeholder 2"/>
          <p:cNvSpPr>
            <a:spLocks noGrp="1"/>
          </p:cNvSpPr>
          <p:nvPr>
            <p:ph idx="1"/>
          </p:nvPr>
        </p:nvSpPr>
        <p:spPr/>
        <p:txBody>
          <a:bodyPr/>
          <a:lstStyle/>
          <a:p>
            <a:r>
              <a:rPr lang="en-US" b="1" smtClean="0"/>
              <a:t>Scrum of scrums</a:t>
            </a:r>
          </a:p>
          <a:p>
            <a:pPr lvl="1"/>
            <a:r>
              <a:rPr lang="en-US" smtClean="0"/>
              <a:t>meeting of teams, after the daily scrum</a:t>
            </a:r>
          </a:p>
          <a:p>
            <a:r>
              <a:rPr lang="en-US" b="1" smtClean="0"/>
              <a:t>Sprint planning</a:t>
            </a:r>
          </a:p>
          <a:p>
            <a:pPr lvl="1"/>
            <a:r>
              <a:rPr lang="en-US" smtClean="0"/>
              <a:t>prepare sprint backlog at start of sprint</a:t>
            </a:r>
          </a:p>
          <a:p>
            <a:r>
              <a:rPr lang="en-US" b="1" smtClean="0"/>
              <a:t>Sprint review</a:t>
            </a:r>
          </a:p>
          <a:p>
            <a:pPr lvl="1"/>
            <a:r>
              <a:rPr lang="en-US" smtClean="0"/>
              <a:t>review work completed at end of sprint</a:t>
            </a:r>
          </a:p>
          <a:p>
            <a:r>
              <a:rPr lang="en-US" b="1" smtClean="0"/>
              <a:t>Sprint retrospective</a:t>
            </a:r>
          </a:p>
          <a:p>
            <a:pPr lvl="1"/>
            <a:r>
              <a:rPr lang="en-US" smtClean="0"/>
              <a:t>review sprint process</a:t>
            </a:r>
          </a:p>
        </p:txBody>
      </p:sp>
      <p:sp>
        <p:nvSpPr>
          <p:cNvPr id="88068" name="Date Placeholder 3"/>
          <p:cNvSpPr>
            <a:spLocks noGrp="1"/>
          </p:cNvSpPr>
          <p:nvPr>
            <p:ph type="dt" sz="quarter" idx="10"/>
          </p:nvPr>
        </p:nvSpPr>
        <p:spPr>
          <a:noFill/>
        </p:spPr>
        <p:txBody>
          <a:bodyPr/>
          <a:lstStyle/>
          <a:p>
            <a:r>
              <a:rPr lang="en-US">
                <a:latin typeface="Helvetica" charset="0"/>
              </a:rPr>
              <a:t>© Oscar Nierstrasz</a:t>
            </a:r>
            <a:endParaRPr lang="de-CH">
              <a:latin typeface="Helvetica" charset="0"/>
            </a:endParaRPr>
          </a:p>
        </p:txBody>
      </p:sp>
      <p:sp>
        <p:nvSpPr>
          <p:cNvPr id="88069" name="Footer Placeholder 4"/>
          <p:cNvSpPr>
            <a:spLocks noGrp="1"/>
          </p:cNvSpPr>
          <p:nvPr>
            <p:ph type="ftr" sz="quarter" idx="11"/>
          </p:nvPr>
        </p:nvSpPr>
        <p:spPr>
          <a:noFill/>
        </p:spPr>
        <p:txBody>
          <a:bodyPr/>
          <a:lstStyle/>
          <a:p>
            <a:r>
              <a:rPr lang="en-US">
                <a:latin typeface="Helvetica" charset="0"/>
              </a:rPr>
              <a:t>The Planning Game</a:t>
            </a:r>
            <a:endParaRPr lang="de-CH">
              <a:latin typeface="Helvetica" charset="0"/>
            </a:endParaRPr>
          </a:p>
        </p:txBody>
      </p:sp>
      <p:sp>
        <p:nvSpPr>
          <p:cNvPr id="88070" name="Slide Number Placeholder 5"/>
          <p:cNvSpPr>
            <a:spLocks noGrp="1"/>
          </p:cNvSpPr>
          <p:nvPr>
            <p:ph type="sldNum" sz="quarter" idx="12"/>
          </p:nvPr>
        </p:nvSpPr>
        <p:spPr>
          <a:noFill/>
        </p:spPr>
        <p:txBody>
          <a:bodyPr/>
          <a:lstStyle/>
          <a:p>
            <a:fld id="{4A65ACBD-D6F4-0348-AC8F-113E9C153058}" type="slidenum">
              <a:rPr lang="de-CH" smtClean="0">
                <a:latin typeface="Helvetica" charset="0"/>
              </a:rPr>
              <a:pPr/>
              <a:t>39</a:t>
            </a:fld>
            <a:endParaRPr lang="de-CH" sz="1400" smtClean="0">
              <a:solidFill>
                <a:srgbClr val="7E7E7E"/>
              </a:solidFill>
              <a:latin typeface="Times"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p>
            <a:r>
              <a:rPr lang="en-US">
                <a:latin typeface="Helvetica" charset="0"/>
              </a:rPr>
              <a:t>© Oscar Nierstrasz</a:t>
            </a:r>
            <a:endParaRPr lang="de-CH">
              <a:latin typeface="Helvetica" charset="0"/>
            </a:endParaRPr>
          </a:p>
        </p:txBody>
      </p:sp>
      <p:sp>
        <p:nvSpPr>
          <p:cNvPr id="16387" name="Footer Placeholder 4"/>
          <p:cNvSpPr>
            <a:spLocks noGrp="1"/>
          </p:cNvSpPr>
          <p:nvPr>
            <p:ph type="ftr" sz="quarter" idx="11"/>
          </p:nvPr>
        </p:nvSpPr>
        <p:spPr>
          <a:noFill/>
        </p:spPr>
        <p:txBody>
          <a:bodyPr/>
          <a:lstStyle/>
          <a:p>
            <a:r>
              <a:rPr lang="en-US">
                <a:latin typeface="Helvetica" charset="0"/>
              </a:rPr>
              <a:t>The Planning Game</a:t>
            </a:r>
            <a:endParaRPr lang="de-CH">
              <a:latin typeface="Helvetica" charset="0"/>
            </a:endParaRPr>
          </a:p>
        </p:txBody>
      </p:sp>
      <p:sp>
        <p:nvSpPr>
          <p:cNvPr id="16388" name="Slide Number Placeholder 5"/>
          <p:cNvSpPr>
            <a:spLocks noGrp="1"/>
          </p:cNvSpPr>
          <p:nvPr>
            <p:ph type="sldNum" sz="quarter" idx="12"/>
          </p:nvPr>
        </p:nvSpPr>
        <p:spPr>
          <a:noFill/>
        </p:spPr>
        <p:txBody>
          <a:bodyPr/>
          <a:lstStyle/>
          <a:p>
            <a:r>
              <a:rPr lang="de-CH">
                <a:latin typeface="Helvetica" charset="0"/>
              </a:rPr>
              <a:t>ESE 3.</a:t>
            </a:r>
            <a:fld id="{1009AB5F-02AF-4E42-B4CA-9F8FD03B7D39}" type="slidenum">
              <a:rPr lang="de-CH">
                <a:latin typeface="Helvetica" charset="0"/>
              </a:rPr>
              <a:pPr/>
              <a:t>4</a:t>
            </a:fld>
            <a:endParaRPr lang="de-CH" sz="1400">
              <a:solidFill>
                <a:srgbClr val="7E7E7E"/>
              </a:solidFill>
              <a:latin typeface="Times" charset="0"/>
            </a:endParaRPr>
          </a:p>
        </p:txBody>
      </p:sp>
      <p:sp>
        <p:nvSpPr>
          <p:cNvPr id="16389" name="Rectangle 1026"/>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pic>
        <p:nvPicPr>
          <p:cNvPr id="16390" name="Picture 1027"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16391" name="Rectangle 1028"/>
          <p:cNvSpPr>
            <a:spLocks noGrp="1" noChangeArrowheads="1"/>
          </p:cNvSpPr>
          <p:nvPr>
            <p:ph type="title"/>
          </p:nvPr>
        </p:nvSpPr>
        <p:spPr/>
        <p:txBody>
          <a:bodyPr/>
          <a:lstStyle/>
          <a:p>
            <a:r>
              <a:rPr lang="en-US"/>
              <a:t>Roadmap</a:t>
            </a:r>
          </a:p>
        </p:txBody>
      </p:sp>
      <p:sp>
        <p:nvSpPr>
          <p:cNvPr id="16392" name="Rectangle 1029"/>
          <p:cNvSpPr>
            <a:spLocks noGrp="1" noChangeArrowheads="1"/>
          </p:cNvSpPr>
          <p:nvPr>
            <p:ph type="body" idx="1"/>
          </p:nvPr>
        </p:nvSpPr>
        <p:spPr/>
        <p:txBody>
          <a:bodyPr/>
          <a:lstStyle/>
          <a:p>
            <a:r>
              <a:rPr lang="en-US" b="1"/>
              <a:t>XP — coping with change and uncertainty</a:t>
            </a:r>
          </a:p>
          <a:p>
            <a:r>
              <a:rPr lang="en-US"/>
              <a:t>Customers and Developers — why do we plan?</a:t>
            </a:r>
          </a:p>
          <a:p>
            <a:r>
              <a:rPr lang="en-US"/>
              <a:t>The Planning Game</a:t>
            </a:r>
          </a:p>
          <a:p>
            <a:pPr lvl="1"/>
            <a:r>
              <a:rPr lang="en-US"/>
              <a:t>Exploration — User stories</a:t>
            </a:r>
          </a:p>
          <a:p>
            <a:pPr lvl="1"/>
            <a:r>
              <a:rPr lang="en-US"/>
              <a:t>Estimation</a:t>
            </a:r>
          </a:p>
          <a:p>
            <a:pPr lvl="1"/>
            <a:r>
              <a:rPr lang="en-US"/>
              <a:t>Commitment</a:t>
            </a:r>
          </a:p>
          <a:p>
            <a:pPr lvl="1"/>
            <a:r>
              <a:rPr lang="en-US"/>
              <a:t>Steering</a:t>
            </a:r>
          </a:p>
          <a:p>
            <a:r>
              <a:rPr lang="en-US"/>
              <a:t>Iteration</a:t>
            </a:r>
          </a:p>
          <a:p>
            <a:r>
              <a:rPr lang="en-US"/>
              <a:t>Scrum</a:t>
            </a:r>
          </a:p>
          <a:p>
            <a:r>
              <a:rPr lang="en-US"/>
              <a:t>Agile lessons from industry</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0114" name="Date Placeholder 3"/>
          <p:cNvSpPr>
            <a:spLocks noGrp="1"/>
          </p:cNvSpPr>
          <p:nvPr>
            <p:ph type="dt" sz="quarter" idx="10"/>
          </p:nvPr>
        </p:nvSpPr>
        <p:spPr>
          <a:noFill/>
        </p:spPr>
        <p:txBody>
          <a:bodyPr/>
          <a:lstStyle/>
          <a:p>
            <a:r>
              <a:rPr lang="en-US">
                <a:latin typeface="Helvetica" charset="0"/>
              </a:rPr>
              <a:t>© Oscar Nierstrasz</a:t>
            </a:r>
            <a:endParaRPr lang="de-CH">
              <a:latin typeface="Helvetica" charset="0"/>
            </a:endParaRPr>
          </a:p>
        </p:txBody>
      </p:sp>
      <p:sp>
        <p:nvSpPr>
          <p:cNvPr id="90115" name="Footer Placeholder 4"/>
          <p:cNvSpPr>
            <a:spLocks noGrp="1"/>
          </p:cNvSpPr>
          <p:nvPr>
            <p:ph type="ftr" sz="quarter" idx="11"/>
          </p:nvPr>
        </p:nvSpPr>
        <p:spPr>
          <a:noFill/>
        </p:spPr>
        <p:txBody>
          <a:bodyPr/>
          <a:lstStyle/>
          <a:p>
            <a:r>
              <a:rPr lang="en-US">
                <a:latin typeface="Helvetica" charset="0"/>
              </a:rPr>
              <a:t>The Planning Game</a:t>
            </a:r>
            <a:endParaRPr lang="de-CH">
              <a:latin typeface="Helvetica" charset="0"/>
            </a:endParaRPr>
          </a:p>
        </p:txBody>
      </p:sp>
      <p:sp>
        <p:nvSpPr>
          <p:cNvPr id="90116" name="Slide Number Placeholder 5"/>
          <p:cNvSpPr>
            <a:spLocks noGrp="1"/>
          </p:cNvSpPr>
          <p:nvPr>
            <p:ph type="sldNum" sz="quarter" idx="12"/>
          </p:nvPr>
        </p:nvSpPr>
        <p:spPr>
          <a:noFill/>
        </p:spPr>
        <p:txBody>
          <a:bodyPr/>
          <a:lstStyle/>
          <a:p>
            <a:r>
              <a:rPr lang="de-CH">
                <a:latin typeface="Helvetica" charset="0"/>
              </a:rPr>
              <a:t>ESE 3.</a:t>
            </a:r>
            <a:fld id="{712CA3B7-F604-384E-8B69-5AC1D00F7966}" type="slidenum">
              <a:rPr lang="de-CH">
                <a:latin typeface="Helvetica" charset="0"/>
              </a:rPr>
              <a:pPr/>
              <a:t>40</a:t>
            </a:fld>
            <a:endParaRPr lang="de-CH" sz="1400">
              <a:solidFill>
                <a:srgbClr val="7E7E7E"/>
              </a:solidFill>
              <a:latin typeface="Times" charset="0"/>
            </a:endParaRPr>
          </a:p>
        </p:txBody>
      </p:sp>
      <p:sp>
        <p:nvSpPr>
          <p:cNvPr id="90117" name="Rectangle 2050"/>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pic>
        <p:nvPicPr>
          <p:cNvPr id="90118" name="Picture 2051"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90119" name="Rectangle 2052"/>
          <p:cNvSpPr>
            <a:spLocks noGrp="1" noChangeArrowheads="1"/>
          </p:cNvSpPr>
          <p:nvPr>
            <p:ph type="title"/>
          </p:nvPr>
        </p:nvSpPr>
        <p:spPr/>
        <p:txBody>
          <a:bodyPr/>
          <a:lstStyle/>
          <a:p>
            <a:r>
              <a:rPr lang="en-US"/>
              <a:t>Roadmap</a:t>
            </a:r>
          </a:p>
        </p:txBody>
      </p:sp>
      <p:sp>
        <p:nvSpPr>
          <p:cNvPr id="90120" name="Rectangle 2053"/>
          <p:cNvSpPr>
            <a:spLocks noGrp="1" noChangeArrowheads="1"/>
          </p:cNvSpPr>
          <p:nvPr>
            <p:ph type="body" idx="1"/>
          </p:nvPr>
        </p:nvSpPr>
        <p:spPr/>
        <p:txBody>
          <a:bodyPr/>
          <a:lstStyle/>
          <a:p>
            <a:r>
              <a:rPr lang="en-US"/>
              <a:t>XP — coping with change and uncertainty</a:t>
            </a:r>
          </a:p>
          <a:p>
            <a:r>
              <a:rPr lang="en-US"/>
              <a:t>Customers and Developers — why do we plan?</a:t>
            </a:r>
          </a:p>
          <a:p>
            <a:r>
              <a:rPr lang="en-US"/>
              <a:t>The Planning Game</a:t>
            </a:r>
          </a:p>
          <a:p>
            <a:pPr lvl="1"/>
            <a:r>
              <a:rPr lang="en-US"/>
              <a:t>Exploration — User stories</a:t>
            </a:r>
          </a:p>
          <a:p>
            <a:pPr lvl="1"/>
            <a:r>
              <a:rPr lang="en-US"/>
              <a:t>Estimation</a:t>
            </a:r>
          </a:p>
          <a:p>
            <a:pPr lvl="1"/>
            <a:r>
              <a:rPr lang="en-US"/>
              <a:t>Commitment</a:t>
            </a:r>
          </a:p>
          <a:p>
            <a:pPr lvl="1"/>
            <a:r>
              <a:rPr lang="en-US"/>
              <a:t>Steering</a:t>
            </a:r>
          </a:p>
          <a:p>
            <a:r>
              <a:rPr lang="en-US"/>
              <a:t>Iteration</a:t>
            </a:r>
          </a:p>
          <a:p>
            <a:r>
              <a:rPr lang="en-US"/>
              <a:t>Scrum</a:t>
            </a:r>
          </a:p>
          <a:p>
            <a:r>
              <a:rPr lang="en-US" b="1"/>
              <a:t>Agile lessons from industry</a:t>
            </a:r>
          </a:p>
        </p:txBody>
      </p:sp>
      <p:sp>
        <p:nvSpPr>
          <p:cNvPr id="90121" name="Rectangle 6"/>
          <p:cNvSpPr>
            <a:spLocks noChangeArrowheads="1"/>
          </p:cNvSpPr>
          <p:nvPr/>
        </p:nvSpPr>
        <p:spPr bwMode="auto">
          <a:xfrm>
            <a:off x="6096000" y="6400800"/>
            <a:ext cx="1849438" cy="254000"/>
          </a:xfrm>
          <a:prstGeom prst="rect">
            <a:avLst/>
          </a:prstGeom>
          <a:solidFill>
            <a:schemeClr val="accent1"/>
          </a:solidFill>
          <a:ln w="9525">
            <a:noFill/>
            <a:miter lim="800000"/>
            <a:headEnd/>
            <a:tailEnd/>
          </a:ln>
        </p:spPr>
        <p:txBody>
          <a:bodyPr wrap="none">
            <a:prstTxWarp prst="textNoShape">
              <a:avLst/>
            </a:prstTxWarp>
            <a:spAutoFit/>
          </a:bodyPr>
          <a:lstStyle/>
          <a:p>
            <a:pPr eaLnBrk="1" hangingPunct="1">
              <a:lnSpc>
                <a:spcPct val="85000"/>
              </a:lnSpc>
              <a:spcBef>
                <a:spcPct val="20000"/>
              </a:spcBef>
              <a:buClr>
                <a:schemeClr val="hlink"/>
              </a:buClr>
              <a:buSzPct val="85000"/>
              <a:buFont typeface="Helvetica CE" pitchFamily="-110" charset="0"/>
              <a:buNone/>
            </a:pPr>
            <a:r>
              <a:rPr lang="en-US" sz="1200">
                <a:solidFill>
                  <a:srgbClr val="0A017F"/>
                </a:solidFill>
              </a:rPr>
              <a:t>Slides by Tamar Richner</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62" name="Title 1"/>
          <p:cNvSpPr>
            <a:spLocks noGrp="1"/>
          </p:cNvSpPr>
          <p:nvPr>
            <p:ph type="title"/>
          </p:nvPr>
        </p:nvSpPr>
        <p:spPr/>
        <p:txBody>
          <a:bodyPr/>
          <a:lstStyle/>
          <a:p>
            <a:r>
              <a:rPr lang="en-US" smtClean="0"/>
              <a:t>Agile Lessons from Industry</a:t>
            </a:r>
          </a:p>
        </p:txBody>
      </p:sp>
      <p:sp>
        <p:nvSpPr>
          <p:cNvPr id="92163" name="Content Placeholder 2"/>
          <p:cNvSpPr>
            <a:spLocks noGrp="1"/>
          </p:cNvSpPr>
          <p:nvPr>
            <p:ph idx="1"/>
          </p:nvPr>
        </p:nvSpPr>
        <p:spPr/>
        <p:txBody>
          <a:bodyPr/>
          <a:lstStyle/>
          <a:p>
            <a:pPr marL="342900" indent="-342900"/>
            <a:r>
              <a:rPr lang="en-US" smtClean="0"/>
              <a:t>Need dedicated team</a:t>
            </a:r>
          </a:p>
          <a:p>
            <a:pPr marL="342900" indent="-342900"/>
            <a:r>
              <a:rPr lang="en-US" smtClean="0"/>
              <a:t>Willingness to prioritize requirements</a:t>
            </a:r>
          </a:p>
          <a:p>
            <a:pPr marL="342900" indent="-342900"/>
            <a:r>
              <a:rPr lang="en-US" smtClean="0"/>
              <a:t>Engaged product manager</a:t>
            </a:r>
          </a:p>
          <a:p>
            <a:pPr marL="342900" indent="-342900"/>
            <a:r>
              <a:rPr lang="en-US" smtClean="0"/>
              <a:t>Clear project governance </a:t>
            </a:r>
          </a:p>
          <a:p>
            <a:pPr marL="342900" indent="-342900"/>
            <a:r>
              <a:rPr lang="en-US" smtClean="0"/>
              <a:t>Project team should shape the process to its needs</a:t>
            </a:r>
          </a:p>
          <a:p>
            <a:pPr marL="342900" indent="-342900"/>
            <a:r>
              <a:rPr lang="en-US" smtClean="0"/>
              <a:t>Transparency and openness</a:t>
            </a:r>
          </a:p>
          <a:p>
            <a:pPr marL="342900" indent="-342900"/>
            <a:r>
              <a:rPr lang="en-US" smtClean="0"/>
              <a:t>Project success measured by delivered value</a:t>
            </a:r>
          </a:p>
        </p:txBody>
      </p:sp>
      <p:sp>
        <p:nvSpPr>
          <p:cNvPr id="92164" name="Date Placeholder 3"/>
          <p:cNvSpPr>
            <a:spLocks noGrp="1"/>
          </p:cNvSpPr>
          <p:nvPr>
            <p:ph type="dt" sz="quarter" idx="10"/>
          </p:nvPr>
        </p:nvSpPr>
        <p:spPr>
          <a:noFill/>
        </p:spPr>
        <p:txBody>
          <a:bodyPr/>
          <a:lstStyle/>
          <a:p>
            <a:r>
              <a:rPr lang="en-US">
                <a:latin typeface="Helvetica" charset="0"/>
              </a:rPr>
              <a:t>© Oscar Nierstrasz</a:t>
            </a:r>
            <a:endParaRPr lang="de-CH">
              <a:latin typeface="Helvetica" charset="0"/>
            </a:endParaRPr>
          </a:p>
        </p:txBody>
      </p:sp>
      <p:sp>
        <p:nvSpPr>
          <p:cNvPr id="92165" name="Footer Placeholder 4"/>
          <p:cNvSpPr>
            <a:spLocks noGrp="1"/>
          </p:cNvSpPr>
          <p:nvPr>
            <p:ph type="ftr" sz="quarter" idx="11"/>
          </p:nvPr>
        </p:nvSpPr>
        <p:spPr>
          <a:noFill/>
        </p:spPr>
        <p:txBody>
          <a:bodyPr/>
          <a:lstStyle/>
          <a:p>
            <a:r>
              <a:rPr lang="en-US">
                <a:latin typeface="Helvetica" charset="0"/>
              </a:rPr>
              <a:t>The Planning Game</a:t>
            </a:r>
            <a:endParaRPr lang="de-CH">
              <a:latin typeface="Helvetica" charset="0"/>
            </a:endParaRPr>
          </a:p>
        </p:txBody>
      </p:sp>
      <p:sp>
        <p:nvSpPr>
          <p:cNvPr id="92166" name="Slide Number Placeholder 5"/>
          <p:cNvSpPr>
            <a:spLocks noGrp="1"/>
          </p:cNvSpPr>
          <p:nvPr>
            <p:ph type="sldNum" sz="quarter" idx="12"/>
          </p:nvPr>
        </p:nvSpPr>
        <p:spPr>
          <a:noFill/>
        </p:spPr>
        <p:txBody>
          <a:bodyPr/>
          <a:lstStyle/>
          <a:p>
            <a:fld id="{CBBCF136-AEB3-4D4C-95F7-261E4403E4E5}" type="slidenum">
              <a:rPr lang="de-CH" smtClean="0">
                <a:latin typeface="Helvetica" charset="0"/>
              </a:rPr>
              <a:pPr/>
              <a:t>41</a:t>
            </a:fld>
            <a:endParaRPr lang="de-CH" sz="1400" smtClean="0">
              <a:solidFill>
                <a:srgbClr val="7E7E7E"/>
              </a:solidFill>
              <a:latin typeface="Times"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4210" name="Title 1"/>
          <p:cNvSpPr>
            <a:spLocks noGrp="1"/>
          </p:cNvSpPr>
          <p:nvPr>
            <p:ph type="title"/>
          </p:nvPr>
        </p:nvSpPr>
        <p:spPr/>
        <p:txBody>
          <a:bodyPr/>
          <a:lstStyle/>
          <a:p>
            <a:r>
              <a:rPr lang="en-US" smtClean="0"/>
              <a:t>Ingredients for Success</a:t>
            </a:r>
          </a:p>
        </p:txBody>
      </p:sp>
      <p:sp>
        <p:nvSpPr>
          <p:cNvPr id="94211" name="Content Placeholder 2"/>
          <p:cNvSpPr>
            <a:spLocks noGrp="1"/>
          </p:cNvSpPr>
          <p:nvPr>
            <p:ph idx="1"/>
          </p:nvPr>
        </p:nvSpPr>
        <p:spPr/>
        <p:txBody>
          <a:bodyPr/>
          <a:lstStyle/>
          <a:p>
            <a:pPr>
              <a:buFontTx/>
              <a:buNone/>
            </a:pPr>
            <a:r>
              <a:rPr lang="en-US" b="1" smtClean="0"/>
              <a:t>For the collaboration</a:t>
            </a:r>
            <a:r>
              <a:rPr lang="en-US" smtClean="0"/>
              <a:t>:</a:t>
            </a:r>
          </a:p>
          <a:p>
            <a:r>
              <a:rPr lang="en-US" smtClean="0"/>
              <a:t>Stakeholders must understand the process</a:t>
            </a:r>
          </a:p>
          <a:p>
            <a:r>
              <a:rPr lang="en-US" smtClean="0"/>
              <a:t>Need efficient decision making process</a:t>
            </a:r>
          </a:p>
          <a:p>
            <a:r>
              <a:rPr lang="en-US" smtClean="0"/>
              <a:t>Someone must translate technical </a:t>
            </a:r>
            <a:r>
              <a:rPr lang="en-US" smtClean="0">
                <a:sym typeface="Wingdings" charset="2"/>
              </a:rPr>
              <a:t> </a:t>
            </a:r>
            <a:r>
              <a:rPr lang="en-US" smtClean="0"/>
              <a:t>business</a:t>
            </a:r>
          </a:p>
          <a:p>
            <a:r>
              <a:rPr lang="en-US" smtClean="0"/>
              <a:t>Team must agree on ground rules</a:t>
            </a:r>
          </a:p>
          <a:p>
            <a:r>
              <a:rPr lang="en-US" smtClean="0"/>
              <a:t>Plan time to assess and improve collaboration</a:t>
            </a:r>
          </a:p>
        </p:txBody>
      </p:sp>
      <p:sp>
        <p:nvSpPr>
          <p:cNvPr id="94212" name="Date Placeholder 3"/>
          <p:cNvSpPr>
            <a:spLocks noGrp="1"/>
          </p:cNvSpPr>
          <p:nvPr>
            <p:ph type="dt" sz="quarter" idx="10"/>
          </p:nvPr>
        </p:nvSpPr>
        <p:spPr>
          <a:noFill/>
        </p:spPr>
        <p:txBody>
          <a:bodyPr/>
          <a:lstStyle/>
          <a:p>
            <a:r>
              <a:rPr lang="en-US">
                <a:latin typeface="Helvetica" charset="0"/>
              </a:rPr>
              <a:t>© Oscar Nierstrasz</a:t>
            </a:r>
            <a:endParaRPr lang="de-CH">
              <a:latin typeface="Helvetica" charset="0"/>
            </a:endParaRPr>
          </a:p>
        </p:txBody>
      </p:sp>
      <p:sp>
        <p:nvSpPr>
          <p:cNvPr id="94213" name="Footer Placeholder 4"/>
          <p:cNvSpPr>
            <a:spLocks noGrp="1"/>
          </p:cNvSpPr>
          <p:nvPr>
            <p:ph type="ftr" sz="quarter" idx="11"/>
          </p:nvPr>
        </p:nvSpPr>
        <p:spPr>
          <a:noFill/>
        </p:spPr>
        <p:txBody>
          <a:bodyPr/>
          <a:lstStyle/>
          <a:p>
            <a:r>
              <a:rPr lang="en-US">
                <a:latin typeface="Helvetica" charset="0"/>
              </a:rPr>
              <a:t>The Planning Game</a:t>
            </a:r>
            <a:endParaRPr lang="de-CH">
              <a:latin typeface="Helvetica" charset="0"/>
            </a:endParaRPr>
          </a:p>
        </p:txBody>
      </p:sp>
      <p:sp>
        <p:nvSpPr>
          <p:cNvPr id="94214" name="Slide Number Placeholder 5"/>
          <p:cNvSpPr>
            <a:spLocks noGrp="1"/>
          </p:cNvSpPr>
          <p:nvPr>
            <p:ph type="sldNum" sz="quarter" idx="12"/>
          </p:nvPr>
        </p:nvSpPr>
        <p:spPr>
          <a:noFill/>
        </p:spPr>
        <p:txBody>
          <a:bodyPr/>
          <a:lstStyle/>
          <a:p>
            <a:fld id="{4A09A0A2-1A70-294B-BAB5-39DC1ECEC166}" type="slidenum">
              <a:rPr lang="de-CH" smtClean="0">
                <a:latin typeface="Helvetica" charset="0"/>
              </a:rPr>
              <a:pPr/>
              <a:t>42</a:t>
            </a:fld>
            <a:endParaRPr lang="de-CH" sz="1400" smtClean="0">
              <a:solidFill>
                <a:srgbClr val="7E7E7E"/>
              </a:solidFill>
              <a:latin typeface="Times"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6258" name="Title 1"/>
          <p:cNvSpPr>
            <a:spLocks noGrp="1"/>
          </p:cNvSpPr>
          <p:nvPr>
            <p:ph type="title"/>
          </p:nvPr>
        </p:nvSpPr>
        <p:spPr/>
        <p:txBody>
          <a:bodyPr/>
          <a:lstStyle/>
          <a:p>
            <a:r>
              <a:rPr lang="en-US" smtClean="0"/>
              <a:t>Ingredients for Success</a:t>
            </a:r>
          </a:p>
        </p:txBody>
      </p:sp>
      <p:sp>
        <p:nvSpPr>
          <p:cNvPr id="96259" name="Content Placeholder 2"/>
          <p:cNvSpPr>
            <a:spLocks noGrp="1"/>
          </p:cNvSpPr>
          <p:nvPr>
            <p:ph idx="1"/>
          </p:nvPr>
        </p:nvSpPr>
        <p:spPr/>
        <p:txBody>
          <a:bodyPr/>
          <a:lstStyle/>
          <a:p>
            <a:pPr>
              <a:buFontTx/>
              <a:buNone/>
            </a:pPr>
            <a:r>
              <a:rPr lang="en-US" b="1" smtClean="0"/>
              <a:t>For planning reliability</a:t>
            </a:r>
            <a:r>
              <a:rPr lang="en-US" smtClean="0"/>
              <a:t>:</a:t>
            </a:r>
          </a:p>
          <a:p>
            <a:r>
              <a:rPr lang="en-US" smtClean="0"/>
              <a:t>Aim for reliable sprint planning </a:t>
            </a:r>
          </a:p>
          <a:p>
            <a:pPr lvl="1"/>
            <a:r>
              <a:rPr lang="en-US" smtClean="0"/>
              <a:t>shorter is easier to estimate</a:t>
            </a:r>
          </a:p>
          <a:p>
            <a:r>
              <a:rPr lang="en-US" smtClean="0"/>
              <a:t>Define clearly what “complete” means</a:t>
            </a:r>
          </a:p>
          <a:p>
            <a:r>
              <a:rPr lang="en-US" smtClean="0"/>
              <a:t>Put project management and planning on the sprint backlog</a:t>
            </a:r>
          </a:p>
        </p:txBody>
      </p:sp>
      <p:sp>
        <p:nvSpPr>
          <p:cNvPr id="96260" name="Date Placeholder 3"/>
          <p:cNvSpPr>
            <a:spLocks noGrp="1"/>
          </p:cNvSpPr>
          <p:nvPr>
            <p:ph type="dt" sz="quarter" idx="10"/>
          </p:nvPr>
        </p:nvSpPr>
        <p:spPr>
          <a:noFill/>
        </p:spPr>
        <p:txBody>
          <a:bodyPr/>
          <a:lstStyle/>
          <a:p>
            <a:r>
              <a:rPr lang="en-US">
                <a:latin typeface="Helvetica" charset="0"/>
              </a:rPr>
              <a:t>© Oscar Nierstrasz</a:t>
            </a:r>
            <a:endParaRPr lang="de-CH">
              <a:latin typeface="Helvetica" charset="0"/>
            </a:endParaRPr>
          </a:p>
        </p:txBody>
      </p:sp>
      <p:sp>
        <p:nvSpPr>
          <p:cNvPr id="96261" name="Footer Placeholder 4"/>
          <p:cNvSpPr>
            <a:spLocks noGrp="1"/>
          </p:cNvSpPr>
          <p:nvPr>
            <p:ph type="ftr" sz="quarter" idx="11"/>
          </p:nvPr>
        </p:nvSpPr>
        <p:spPr>
          <a:noFill/>
        </p:spPr>
        <p:txBody>
          <a:bodyPr/>
          <a:lstStyle/>
          <a:p>
            <a:r>
              <a:rPr lang="en-US">
                <a:latin typeface="Helvetica" charset="0"/>
              </a:rPr>
              <a:t>The Planning Game</a:t>
            </a:r>
            <a:endParaRPr lang="de-CH">
              <a:latin typeface="Helvetica" charset="0"/>
            </a:endParaRPr>
          </a:p>
        </p:txBody>
      </p:sp>
      <p:sp>
        <p:nvSpPr>
          <p:cNvPr id="96262" name="Slide Number Placeholder 5"/>
          <p:cNvSpPr>
            <a:spLocks noGrp="1"/>
          </p:cNvSpPr>
          <p:nvPr>
            <p:ph type="sldNum" sz="quarter" idx="12"/>
          </p:nvPr>
        </p:nvSpPr>
        <p:spPr>
          <a:noFill/>
        </p:spPr>
        <p:txBody>
          <a:bodyPr/>
          <a:lstStyle/>
          <a:p>
            <a:fld id="{7335AB5A-E135-1540-99A5-F809DA83B03E}" type="slidenum">
              <a:rPr lang="de-CH" smtClean="0">
                <a:latin typeface="Helvetica" charset="0"/>
              </a:rPr>
              <a:pPr/>
              <a:t>43</a:t>
            </a:fld>
            <a:endParaRPr lang="de-CH" sz="1400" smtClean="0">
              <a:solidFill>
                <a:srgbClr val="7E7E7E"/>
              </a:solidFill>
              <a:latin typeface="Times"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8306" name="Title 1"/>
          <p:cNvSpPr>
            <a:spLocks noGrp="1"/>
          </p:cNvSpPr>
          <p:nvPr>
            <p:ph type="title"/>
          </p:nvPr>
        </p:nvSpPr>
        <p:spPr/>
        <p:txBody>
          <a:bodyPr/>
          <a:lstStyle/>
          <a:p>
            <a:r>
              <a:rPr lang="en-US" smtClean="0"/>
              <a:t>Agile methods still need classical project management</a:t>
            </a:r>
          </a:p>
        </p:txBody>
      </p:sp>
      <p:sp>
        <p:nvSpPr>
          <p:cNvPr id="98307" name="Content Placeholder 2"/>
          <p:cNvSpPr>
            <a:spLocks noGrp="1"/>
          </p:cNvSpPr>
          <p:nvPr>
            <p:ph idx="1"/>
          </p:nvPr>
        </p:nvSpPr>
        <p:spPr/>
        <p:txBody>
          <a:bodyPr/>
          <a:lstStyle/>
          <a:p>
            <a:r>
              <a:rPr lang="en-US" smtClean="0"/>
              <a:t>Leadership is needed to facilitate “self-organization”</a:t>
            </a:r>
          </a:p>
          <a:p>
            <a:r>
              <a:rPr lang="en-US" smtClean="0"/>
              <a:t>Frequent planning is required</a:t>
            </a:r>
          </a:p>
          <a:p>
            <a:r>
              <a:rPr lang="en-US" smtClean="0"/>
              <a:t>Structure and discipline are needed </a:t>
            </a:r>
          </a:p>
          <a:p>
            <a:r>
              <a:rPr lang="en-US" smtClean="0"/>
              <a:t>Continuous dialog with product owner takes time</a:t>
            </a:r>
          </a:p>
          <a:p>
            <a:r>
              <a:rPr lang="en-US" smtClean="0"/>
              <a:t>Not every phase of project can be “agiled”</a:t>
            </a:r>
          </a:p>
          <a:p>
            <a:pPr lvl="1"/>
            <a:r>
              <a:rPr lang="en-US" smtClean="0"/>
              <a:t>e.g. product launch and move to operation</a:t>
            </a:r>
          </a:p>
        </p:txBody>
      </p:sp>
      <p:sp>
        <p:nvSpPr>
          <p:cNvPr id="98308" name="Date Placeholder 3"/>
          <p:cNvSpPr>
            <a:spLocks noGrp="1"/>
          </p:cNvSpPr>
          <p:nvPr>
            <p:ph type="dt" sz="quarter" idx="10"/>
          </p:nvPr>
        </p:nvSpPr>
        <p:spPr>
          <a:noFill/>
        </p:spPr>
        <p:txBody>
          <a:bodyPr/>
          <a:lstStyle/>
          <a:p>
            <a:r>
              <a:rPr lang="en-US">
                <a:latin typeface="Helvetica" charset="0"/>
              </a:rPr>
              <a:t>© Oscar Nierstrasz</a:t>
            </a:r>
            <a:endParaRPr lang="de-CH">
              <a:latin typeface="Helvetica" charset="0"/>
            </a:endParaRPr>
          </a:p>
        </p:txBody>
      </p:sp>
      <p:sp>
        <p:nvSpPr>
          <p:cNvPr id="98309" name="Footer Placeholder 4"/>
          <p:cNvSpPr>
            <a:spLocks noGrp="1"/>
          </p:cNvSpPr>
          <p:nvPr>
            <p:ph type="ftr" sz="quarter" idx="11"/>
          </p:nvPr>
        </p:nvSpPr>
        <p:spPr>
          <a:noFill/>
        </p:spPr>
        <p:txBody>
          <a:bodyPr/>
          <a:lstStyle/>
          <a:p>
            <a:r>
              <a:rPr lang="en-US">
                <a:latin typeface="Helvetica" charset="0"/>
              </a:rPr>
              <a:t>The Planning Game</a:t>
            </a:r>
            <a:endParaRPr lang="de-CH">
              <a:latin typeface="Helvetica" charset="0"/>
            </a:endParaRPr>
          </a:p>
        </p:txBody>
      </p:sp>
      <p:sp>
        <p:nvSpPr>
          <p:cNvPr id="98310" name="Slide Number Placeholder 5"/>
          <p:cNvSpPr>
            <a:spLocks noGrp="1"/>
          </p:cNvSpPr>
          <p:nvPr>
            <p:ph type="sldNum" sz="quarter" idx="12"/>
          </p:nvPr>
        </p:nvSpPr>
        <p:spPr>
          <a:noFill/>
        </p:spPr>
        <p:txBody>
          <a:bodyPr/>
          <a:lstStyle/>
          <a:p>
            <a:fld id="{FBA8E6CF-7B5A-9F4E-A1C0-AA56196C963B}" type="slidenum">
              <a:rPr lang="de-CH" smtClean="0">
                <a:latin typeface="Helvetica" charset="0"/>
              </a:rPr>
              <a:pPr/>
              <a:t>44</a:t>
            </a:fld>
            <a:endParaRPr lang="de-CH" sz="1400" smtClean="0">
              <a:solidFill>
                <a:srgbClr val="7E7E7E"/>
              </a:solidFill>
              <a:latin typeface="Times"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0354" name="Date Placeholder 3"/>
          <p:cNvSpPr>
            <a:spLocks noGrp="1"/>
          </p:cNvSpPr>
          <p:nvPr>
            <p:ph type="dt" sz="quarter" idx="10"/>
          </p:nvPr>
        </p:nvSpPr>
        <p:spPr>
          <a:noFill/>
        </p:spPr>
        <p:txBody>
          <a:bodyPr/>
          <a:lstStyle/>
          <a:p>
            <a:r>
              <a:rPr lang="en-US">
                <a:latin typeface="Helvetica" charset="0"/>
              </a:rPr>
              <a:t>© Oscar Nierstrasz</a:t>
            </a:r>
            <a:endParaRPr lang="de-CH">
              <a:latin typeface="Helvetica" charset="0"/>
            </a:endParaRPr>
          </a:p>
        </p:txBody>
      </p:sp>
      <p:sp>
        <p:nvSpPr>
          <p:cNvPr id="100355" name="Footer Placeholder 4"/>
          <p:cNvSpPr>
            <a:spLocks noGrp="1"/>
          </p:cNvSpPr>
          <p:nvPr>
            <p:ph type="ftr" sz="quarter" idx="11"/>
          </p:nvPr>
        </p:nvSpPr>
        <p:spPr>
          <a:noFill/>
        </p:spPr>
        <p:txBody>
          <a:bodyPr/>
          <a:lstStyle/>
          <a:p>
            <a:r>
              <a:rPr lang="en-US">
                <a:latin typeface="Helvetica" charset="0"/>
              </a:rPr>
              <a:t>The Planning Game</a:t>
            </a:r>
            <a:endParaRPr lang="de-CH">
              <a:latin typeface="Helvetica" charset="0"/>
            </a:endParaRPr>
          </a:p>
        </p:txBody>
      </p:sp>
      <p:sp>
        <p:nvSpPr>
          <p:cNvPr id="100356" name="Slide Number Placeholder 5"/>
          <p:cNvSpPr>
            <a:spLocks noGrp="1"/>
          </p:cNvSpPr>
          <p:nvPr>
            <p:ph type="sldNum" sz="quarter" idx="12"/>
          </p:nvPr>
        </p:nvSpPr>
        <p:spPr>
          <a:noFill/>
        </p:spPr>
        <p:txBody>
          <a:bodyPr/>
          <a:lstStyle/>
          <a:p>
            <a:r>
              <a:rPr lang="de-CH">
                <a:latin typeface="Helvetica" charset="0"/>
              </a:rPr>
              <a:t>ESE 3.</a:t>
            </a:r>
            <a:fld id="{DF4B4457-7662-9144-BFFC-598A090A5B43}" type="slidenum">
              <a:rPr lang="de-CH">
                <a:latin typeface="Helvetica" charset="0"/>
              </a:rPr>
              <a:pPr/>
              <a:t>45</a:t>
            </a:fld>
            <a:endParaRPr lang="de-CH" sz="1400">
              <a:solidFill>
                <a:srgbClr val="7E7E7E"/>
              </a:solidFill>
              <a:latin typeface="Times" charset="0"/>
            </a:endParaRPr>
          </a:p>
        </p:txBody>
      </p:sp>
      <p:sp>
        <p:nvSpPr>
          <p:cNvPr id="100357" name="Rectangle 4"/>
          <p:cNvSpPr>
            <a:spLocks noGrp="1" noChangeArrowheads="1"/>
          </p:cNvSpPr>
          <p:nvPr>
            <p:ph type="title"/>
          </p:nvPr>
        </p:nvSpPr>
        <p:spPr/>
        <p:txBody>
          <a:bodyPr/>
          <a:lstStyle/>
          <a:p>
            <a:r>
              <a:rPr lang="en-US"/>
              <a:t>What you should know!</a:t>
            </a:r>
          </a:p>
        </p:txBody>
      </p:sp>
      <p:sp>
        <p:nvSpPr>
          <p:cNvPr id="100358" name="Rectangle 5"/>
          <p:cNvSpPr>
            <a:spLocks noGrp="1" noChangeArrowheads="1"/>
          </p:cNvSpPr>
          <p:nvPr>
            <p:ph type="body" idx="1"/>
          </p:nvPr>
        </p:nvSpPr>
        <p:spPr/>
        <p:txBody>
          <a:bodyPr/>
          <a:lstStyle/>
          <a:p>
            <a:r>
              <a:rPr lang="en-US"/>
              <a:t>Why is planning more important than having a plan?</a:t>
            </a:r>
          </a:p>
          <a:p>
            <a:r>
              <a:rPr lang="en-US"/>
              <a:t>Why shouldn’t Customers make technical decisions? Why shouldn’t Developers make business decisions?</a:t>
            </a:r>
          </a:p>
          <a:p>
            <a:r>
              <a:rPr lang="en-US"/>
              <a:t>Why should stories be written on index cards?</a:t>
            </a:r>
          </a:p>
          <a:p>
            <a:r>
              <a:rPr lang="en-US"/>
              <a:t>Why should the Customer sort stories by value?</a:t>
            </a:r>
          </a:p>
          <a:p>
            <a:r>
              <a:rPr lang="en-US"/>
              <a:t>Why should the Developer sort stories by risk?</a:t>
            </a:r>
          </a:p>
          <a:p>
            <a:r>
              <a:rPr lang="en-US"/>
              <a:t>How do you assign stories to Developers?</a:t>
            </a: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02" name="Date Placeholder 3"/>
          <p:cNvSpPr>
            <a:spLocks noGrp="1"/>
          </p:cNvSpPr>
          <p:nvPr>
            <p:ph type="dt" sz="quarter" idx="10"/>
          </p:nvPr>
        </p:nvSpPr>
        <p:spPr>
          <a:noFill/>
        </p:spPr>
        <p:txBody>
          <a:bodyPr/>
          <a:lstStyle/>
          <a:p>
            <a:r>
              <a:rPr lang="en-US">
                <a:latin typeface="Helvetica" charset="0"/>
              </a:rPr>
              <a:t>© Oscar Nierstrasz</a:t>
            </a:r>
            <a:endParaRPr lang="de-CH">
              <a:latin typeface="Helvetica" charset="0"/>
            </a:endParaRPr>
          </a:p>
        </p:txBody>
      </p:sp>
      <p:sp>
        <p:nvSpPr>
          <p:cNvPr id="102403" name="Footer Placeholder 4"/>
          <p:cNvSpPr>
            <a:spLocks noGrp="1"/>
          </p:cNvSpPr>
          <p:nvPr>
            <p:ph type="ftr" sz="quarter" idx="11"/>
          </p:nvPr>
        </p:nvSpPr>
        <p:spPr>
          <a:noFill/>
        </p:spPr>
        <p:txBody>
          <a:bodyPr/>
          <a:lstStyle/>
          <a:p>
            <a:r>
              <a:rPr lang="en-US">
                <a:latin typeface="Helvetica" charset="0"/>
              </a:rPr>
              <a:t>The Planning Game</a:t>
            </a:r>
            <a:endParaRPr lang="de-CH">
              <a:latin typeface="Helvetica" charset="0"/>
            </a:endParaRPr>
          </a:p>
        </p:txBody>
      </p:sp>
      <p:sp>
        <p:nvSpPr>
          <p:cNvPr id="102404" name="Slide Number Placeholder 5"/>
          <p:cNvSpPr>
            <a:spLocks noGrp="1"/>
          </p:cNvSpPr>
          <p:nvPr>
            <p:ph type="sldNum" sz="quarter" idx="12"/>
          </p:nvPr>
        </p:nvSpPr>
        <p:spPr>
          <a:noFill/>
        </p:spPr>
        <p:txBody>
          <a:bodyPr/>
          <a:lstStyle/>
          <a:p>
            <a:r>
              <a:rPr lang="de-CH">
                <a:latin typeface="Helvetica" charset="0"/>
              </a:rPr>
              <a:t>ESE 3.</a:t>
            </a:r>
            <a:fld id="{20E24C0D-CF78-624E-B4FB-68C37438E7E9}" type="slidenum">
              <a:rPr lang="de-CH">
                <a:latin typeface="Helvetica" charset="0"/>
              </a:rPr>
              <a:pPr/>
              <a:t>46</a:t>
            </a:fld>
            <a:endParaRPr lang="de-CH" sz="1400">
              <a:solidFill>
                <a:srgbClr val="7E7E7E"/>
              </a:solidFill>
              <a:latin typeface="Times" charset="0"/>
            </a:endParaRPr>
          </a:p>
        </p:txBody>
      </p:sp>
      <p:sp>
        <p:nvSpPr>
          <p:cNvPr id="102405" name="Rectangle 4"/>
          <p:cNvSpPr>
            <a:spLocks noGrp="1" noChangeArrowheads="1"/>
          </p:cNvSpPr>
          <p:nvPr>
            <p:ph type="title"/>
          </p:nvPr>
        </p:nvSpPr>
        <p:spPr/>
        <p:txBody>
          <a:bodyPr/>
          <a:lstStyle/>
          <a:p>
            <a:r>
              <a:rPr lang="en-US"/>
              <a:t>Can you answer the following questions?</a:t>
            </a:r>
          </a:p>
        </p:txBody>
      </p:sp>
      <p:sp>
        <p:nvSpPr>
          <p:cNvPr id="102406" name="Rectangle 5"/>
          <p:cNvSpPr>
            <a:spLocks noGrp="1" noChangeArrowheads="1"/>
          </p:cNvSpPr>
          <p:nvPr>
            <p:ph type="body" idx="1"/>
          </p:nvPr>
        </p:nvSpPr>
        <p:spPr/>
        <p:txBody>
          <a:bodyPr/>
          <a:lstStyle/>
          <a:p>
            <a:r>
              <a:rPr lang="en-US"/>
              <a:t>What is “extreme” about XP?</a:t>
            </a:r>
          </a:p>
          <a:p>
            <a:r>
              <a:rPr lang="en-US"/>
              <a:t>What is the differences between a User Story and a Use Case?</a:t>
            </a:r>
          </a:p>
          <a:p>
            <a:r>
              <a:rPr lang="en-US"/>
              <a:t>Are Developers allowed to write stories?</a:t>
            </a:r>
          </a:p>
          <a:p>
            <a:r>
              <a:rPr lang="en-US"/>
              <a:t>What is the ideal time period for one iteration?</a:t>
            </a:r>
          </a:p>
          <a:p>
            <a:r>
              <a:rPr lang="en-US"/>
              <a:t>How can you improve your skill at estimating stories?</a:t>
            </a: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66" name="Rectangle 3"/>
          <p:cNvSpPr>
            <a:spLocks noGrp="1" noChangeArrowheads="1"/>
          </p:cNvSpPr>
          <p:nvPr>
            <p:ph type="title"/>
          </p:nvPr>
        </p:nvSpPr>
        <p:spPr/>
        <p:txBody>
          <a:bodyPr/>
          <a:lstStyle/>
          <a:p>
            <a:pPr eaLnBrk="1" hangingPunct="1"/>
            <a:r>
              <a:rPr lang="en-US" dirty="0" smtClean="0"/>
              <a:t>License</a:t>
            </a:r>
            <a:endParaRPr lang="en-US" dirty="0"/>
          </a:p>
        </p:txBody>
      </p:sp>
      <p:sp>
        <p:nvSpPr>
          <p:cNvPr id="92162" name="Date Placeholder 3"/>
          <p:cNvSpPr>
            <a:spLocks noGrp="1"/>
          </p:cNvSpPr>
          <p:nvPr>
            <p:ph type="dt" sz="half" idx="10"/>
          </p:nvPr>
        </p:nvSpPr>
        <p:spPr>
          <a:noFill/>
        </p:spPr>
        <p:txBody>
          <a:bodyPr/>
          <a:lstStyle/>
          <a:p>
            <a:r>
              <a:rPr lang="de-CH" smtClean="0">
                <a:latin typeface="Helvetica" charset="0"/>
              </a:rPr>
              <a:t>© Oscar Nierstrasz</a:t>
            </a:r>
          </a:p>
        </p:txBody>
      </p:sp>
      <p:sp>
        <p:nvSpPr>
          <p:cNvPr id="92163" name="Footer Placeholder 4"/>
          <p:cNvSpPr>
            <a:spLocks noGrp="1"/>
          </p:cNvSpPr>
          <p:nvPr>
            <p:ph type="ftr" sz="quarter" idx="11"/>
          </p:nvPr>
        </p:nvSpPr>
        <p:spPr>
          <a:noFill/>
        </p:spPr>
        <p:txBody>
          <a:bodyPr/>
          <a:lstStyle/>
          <a:p>
            <a:r>
              <a:rPr lang="de-CH" smtClean="0">
                <a:latin typeface="Helvetica" charset="0"/>
              </a:rPr>
              <a:t>ESE — Introduction</a:t>
            </a:r>
          </a:p>
        </p:txBody>
      </p:sp>
      <p:grpSp>
        <p:nvGrpSpPr>
          <p:cNvPr id="2" name="Group 11"/>
          <p:cNvGrpSpPr/>
          <p:nvPr/>
        </p:nvGrpSpPr>
        <p:grpSpPr>
          <a:xfrm>
            <a:off x="762000" y="1600200"/>
            <a:ext cx="7620000" cy="4401204"/>
            <a:chOff x="762000" y="1600200"/>
            <a:chExt cx="7620000" cy="4401204"/>
          </a:xfrm>
        </p:grpSpPr>
        <p:sp>
          <p:nvSpPr>
            <p:cNvPr id="92165" name="Rectangle 2"/>
            <p:cNvSpPr>
              <a:spLocks noChangeArrowheads="1"/>
            </p:cNvSpPr>
            <p:nvPr/>
          </p:nvSpPr>
          <p:spPr bwMode="auto">
            <a:xfrm>
              <a:off x="762000" y="1600200"/>
              <a:ext cx="7620000" cy="4401204"/>
            </a:xfrm>
            <a:prstGeom prst="rect">
              <a:avLst/>
            </a:prstGeom>
            <a:solidFill>
              <a:srgbClr val="FFFFCC"/>
            </a:solidFill>
            <a:ln w="9525">
              <a:solidFill>
                <a:schemeClr val="tx1"/>
              </a:solidFill>
              <a:miter lim="800000"/>
              <a:headEnd/>
              <a:tailEnd/>
            </a:ln>
          </p:spPr>
          <p:txBody>
            <a:bodyPr>
              <a:prstTxWarp prst="textNoShape">
                <a:avLst/>
              </a:prstTxWarp>
              <a:spAutoFit/>
            </a:bodyPr>
            <a:lstStyle/>
            <a:p>
              <a:pPr marL="192088" indent="-192088"/>
              <a:endParaRPr lang="en-US" sz="1400" b="1" dirty="0">
                <a:solidFill>
                  <a:srgbClr val="000000"/>
                </a:solidFill>
              </a:endParaRPr>
            </a:p>
            <a:p>
              <a:pPr marL="192088" indent="-192088"/>
              <a:endParaRPr lang="en-US" sz="1400" b="1" dirty="0">
                <a:solidFill>
                  <a:srgbClr val="000000"/>
                </a:solidFill>
              </a:endParaRPr>
            </a:p>
            <a:p>
              <a:pPr marL="192088" indent="-192088"/>
              <a:endParaRPr lang="en-US" sz="1400" b="1" dirty="0">
                <a:solidFill>
                  <a:srgbClr val="000000"/>
                </a:solidFill>
              </a:endParaRPr>
            </a:p>
            <a:p>
              <a:pPr marL="192088" indent="-192088"/>
              <a:endParaRPr lang="en-US" sz="1400" b="1" dirty="0">
                <a:solidFill>
                  <a:srgbClr val="000000"/>
                </a:solidFill>
              </a:endParaRPr>
            </a:p>
            <a:p>
              <a:pPr marL="192088" indent="-192088"/>
              <a:endParaRPr lang="en-US" sz="1400" b="1" dirty="0">
                <a:solidFill>
                  <a:srgbClr val="000000"/>
                </a:solidFill>
              </a:endParaRPr>
            </a:p>
            <a:p>
              <a:pPr marL="192088" indent="-192088" algn="ctr"/>
              <a:r>
                <a:rPr lang="en-US" sz="1400" b="1" dirty="0">
                  <a:solidFill>
                    <a:srgbClr val="000000"/>
                  </a:solidFill>
                </a:rPr>
                <a:t>Attribution-</a:t>
              </a:r>
              <a:r>
                <a:rPr lang="en-US" sz="1400" b="1" dirty="0" err="1">
                  <a:solidFill>
                    <a:srgbClr val="000000"/>
                  </a:solidFill>
                </a:rPr>
                <a:t>ShareAlike</a:t>
              </a:r>
              <a:r>
                <a:rPr lang="en-US" sz="1400" b="1" dirty="0">
                  <a:solidFill>
                    <a:srgbClr val="000000"/>
                  </a:solidFill>
                </a:rPr>
                <a:t> 3.0 </a:t>
              </a:r>
              <a:r>
                <a:rPr lang="en-US" sz="1400" b="1" dirty="0" err="1">
                  <a:solidFill>
                    <a:srgbClr val="000000"/>
                  </a:solidFill>
                </a:rPr>
                <a:t>Unported</a:t>
              </a:r>
              <a:endParaRPr lang="en-US" sz="1400" b="1" dirty="0">
                <a:solidFill>
                  <a:srgbClr val="000000"/>
                </a:solidFill>
              </a:endParaRPr>
            </a:p>
            <a:p>
              <a:pPr marL="192088" indent="-192088"/>
              <a:r>
                <a:rPr lang="en-US" sz="1400" b="1" i="1" dirty="0">
                  <a:solidFill>
                    <a:srgbClr val="000000"/>
                  </a:solidFill>
                </a:rPr>
                <a:t>You are free:</a:t>
              </a:r>
              <a:endParaRPr lang="en-US" sz="1400" dirty="0">
                <a:solidFill>
                  <a:srgbClr val="000000"/>
                </a:solidFill>
              </a:endParaRPr>
            </a:p>
            <a:p>
              <a:pPr lvl="1"/>
              <a:r>
                <a:rPr lang="en-US" sz="1400" b="1" dirty="0">
                  <a:solidFill>
                    <a:srgbClr val="000000"/>
                  </a:solidFill>
                </a:rPr>
                <a:t>to Share</a:t>
              </a:r>
              <a:r>
                <a:rPr lang="en-US" sz="1400" dirty="0">
                  <a:solidFill>
                    <a:srgbClr val="000000"/>
                  </a:solidFill>
                </a:rPr>
                <a:t> — to copy, distribute and transmit the work</a:t>
              </a:r>
            </a:p>
            <a:p>
              <a:pPr lvl="1"/>
              <a:r>
                <a:rPr lang="en-US" sz="1400" b="1" dirty="0">
                  <a:solidFill>
                    <a:srgbClr val="000000"/>
                  </a:solidFill>
                </a:rPr>
                <a:t>to Remix</a:t>
              </a:r>
              <a:r>
                <a:rPr lang="en-US" sz="1400" dirty="0">
                  <a:solidFill>
                    <a:srgbClr val="000000"/>
                  </a:solidFill>
                </a:rPr>
                <a:t> — to adapt the work</a:t>
              </a:r>
            </a:p>
            <a:p>
              <a:pPr marL="192088" indent="-192088"/>
              <a:endParaRPr lang="en-US" sz="1400" b="1" i="1" dirty="0">
                <a:solidFill>
                  <a:srgbClr val="000000"/>
                </a:solidFill>
              </a:endParaRPr>
            </a:p>
            <a:p>
              <a:pPr marL="192088" indent="-192088"/>
              <a:r>
                <a:rPr lang="en-US" sz="1400" b="1" i="1" dirty="0">
                  <a:solidFill>
                    <a:srgbClr val="000000"/>
                  </a:solidFill>
                </a:rPr>
                <a:t>Under the following conditions:</a:t>
              </a:r>
              <a:endParaRPr lang="en-US" sz="1400" dirty="0">
                <a:solidFill>
                  <a:srgbClr val="000000"/>
                </a:solidFill>
              </a:endParaRPr>
            </a:p>
            <a:p>
              <a:pPr lvl="1"/>
              <a:r>
                <a:rPr lang="en-US" sz="1400" b="1" dirty="0">
                  <a:solidFill>
                    <a:srgbClr val="000000"/>
                  </a:solidFill>
                </a:rPr>
                <a:t>Attribution.</a:t>
              </a:r>
              <a:r>
                <a:rPr lang="en-US" sz="1400" dirty="0">
                  <a:solidFill>
                    <a:srgbClr val="000000"/>
                  </a:solidFill>
                </a:rPr>
                <a:t> You must attribute the work in the manner specified by the author or licensor (but not in any way that suggests that they endorse you or your use of the work).</a:t>
              </a:r>
            </a:p>
            <a:p>
              <a:pPr lvl="1"/>
              <a:r>
                <a:rPr lang="en-US" sz="1400" b="1" dirty="0">
                  <a:solidFill>
                    <a:srgbClr val="000000"/>
                  </a:solidFill>
                </a:rPr>
                <a:t>Share Alike.</a:t>
              </a:r>
              <a:r>
                <a:rPr lang="en-US" sz="1400" dirty="0">
                  <a:solidFill>
                    <a:srgbClr val="000000"/>
                  </a:solidFill>
                </a:rPr>
                <a:t> If you alter, transform, or build upon this work, you may distribute the resulting work only under the same, similar or a compatible license.</a:t>
              </a:r>
            </a:p>
            <a:p>
              <a:pPr marL="192088" indent="-192088"/>
              <a:r>
                <a:rPr lang="en-US" sz="1400" dirty="0">
                  <a:solidFill>
                    <a:srgbClr val="000000"/>
                  </a:solidFill>
                </a:rPr>
                <a:t>For any reuse or distribution, you must make clear to others the license terms of this work. The best way to do this is with a link to this web page.</a:t>
              </a:r>
            </a:p>
            <a:p>
              <a:pPr marL="192088" indent="-192088"/>
              <a:r>
                <a:rPr lang="en-US" sz="1400" dirty="0">
                  <a:solidFill>
                    <a:srgbClr val="000000"/>
                  </a:solidFill>
                </a:rPr>
                <a:t>Any of the above conditions can be waived if you get permission from the copyright holder.</a:t>
              </a:r>
            </a:p>
            <a:p>
              <a:pPr marL="192088" indent="-192088"/>
              <a:r>
                <a:rPr lang="en-US" sz="1400" dirty="0">
                  <a:solidFill>
                    <a:srgbClr val="000000"/>
                  </a:solidFill>
                </a:rPr>
                <a:t>Nothing in this license impairs or restricts the author's moral rights.</a:t>
              </a:r>
            </a:p>
          </p:txBody>
        </p:sp>
        <p:pic>
          <p:nvPicPr>
            <p:cNvPr id="92168" name="Picture 5" descr="logo_deed"/>
            <p:cNvPicPr>
              <a:picLocks noChangeAspect="1" noChangeArrowheads="1"/>
            </p:cNvPicPr>
            <p:nvPr/>
          </p:nvPicPr>
          <p:blipFill>
            <a:blip r:embed="rId3"/>
            <a:srcRect/>
            <a:stretch>
              <a:fillRect/>
            </a:stretch>
          </p:blipFill>
          <p:spPr bwMode="auto">
            <a:xfrm>
              <a:off x="3319367" y="1828800"/>
              <a:ext cx="2509837" cy="708025"/>
            </a:xfrm>
            <a:prstGeom prst="rect">
              <a:avLst/>
            </a:prstGeom>
            <a:noFill/>
            <a:ln w="9525">
              <a:noFill/>
              <a:miter lim="800000"/>
              <a:headEnd/>
              <a:tailEnd/>
            </a:ln>
          </p:spPr>
        </p:pic>
      </p:grpSp>
      <p:sp>
        <p:nvSpPr>
          <p:cNvPr id="10" name="Rectangle 9"/>
          <p:cNvSpPr/>
          <p:nvPr/>
        </p:nvSpPr>
        <p:spPr>
          <a:xfrm>
            <a:off x="1676400" y="6076890"/>
            <a:ext cx="5791200" cy="400110"/>
          </a:xfrm>
          <a:prstGeom prst="rect">
            <a:avLst/>
          </a:prstGeom>
          <a:solidFill>
            <a:srgbClr val="FFFDD7"/>
          </a:solidFill>
          <a:ln>
            <a:noFill/>
          </a:ln>
        </p:spPr>
        <p:txBody>
          <a:bodyPr wrap="square">
            <a:spAutoFit/>
          </a:bodyPr>
          <a:lstStyle/>
          <a:p>
            <a:pPr algn="ctr" eaLnBrk="1" hangingPunct="1">
              <a:buNone/>
            </a:pPr>
            <a:r>
              <a:rPr lang="en-US" sz="2000" dirty="0" smtClean="0">
                <a:latin typeface="Helvetica (Body)"/>
                <a:cs typeface="Helvetica (Body)"/>
              </a:rPr>
              <a:t>http://creativecommons.org/licenses/by-sa/3.0/</a:t>
            </a:r>
            <a:endParaRPr lang="en-US" sz="2000" dirty="0">
              <a:latin typeface="Helvetica (Body)"/>
              <a:cs typeface="Helvetica (Body)"/>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Date Placeholder 2"/>
          <p:cNvSpPr>
            <a:spLocks noGrp="1"/>
          </p:cNvSpPr>
          <p:nvPr>
            <p:ph type="dt" sz="quarter" idx="10"/>
          </p:nvPr>
        </p:nvSpPr>
        <p:spPr>
          <a:noFill/>
        </p:spPr>
        <p:txBody>
          <a:bodyPr/>
          <a:lstStyle/>
          <a:p>
            <a:r>
              <a:rPr lang="en-US">
                <a:latin typeface="Helvetica" charset="0"/>
              </a:rPr>
              <a:t>© Oscar Nierstrasz</a:t>
            </a:r>
            <a:endParaRPr lang="de-CH">
              <a:latin typeface="Helvetica" charset="0"/>
            </a:endParaRPr>
          </a:p>
        </p:txBody>
      </p:sp>
      <p:sp>
        <p:nvSpPr>
          <p:cNvPr id="18435" name="Footer Placeholder 3"/>
          <p:cNvSpPr>
            <a:spLocks noGrp="1"/>
          </p:cNvSpPr>
          <p:nvPr>
            <p:ph type="ftr" sz="quarter" idx="11"/>
          </p:nvPr>
        </p:nvSpPr>
        <p:spPr>
          <a:noFill/>
        </p:spPr>
        <p:txBody>
          <a:bodyPr/>
          <a:lstStyle/>
          <a:p>
            <a:r>
              <a:rPr lang="en-US">
                <a:latin typeface="Helvetica" charset="0"/>
              </a:rPr>
              <a:t>The Planning Game</a:t>
            </a:r>
            <a:endParaRPr lang="de-CH">
              <a:latin typeface="Helvetica" charset="0"/>
            </a:endParaRPr>
          </a:p>
        </p:txBody>
      </p:sp>
      <p:sp>
        <p:nvSpPr>
          <p:cNvPr id="18436" name="Slide Number Placeholder 4"/>
          <p:cNvSpPr>
            <a:spLocks noGrp="1"/>
          </p:cNvSpPr>
          <p:nvPr>
            <p:ph type="sldNum" sz="quarter" idx="12"/>
          </p:nvPr>
        </p:nvSpPr>
        <p:spPr>
          <a:noFill/>
        </p:spPr>
        <p:txBody>
          <a:bodyPr/>
          <a:lstStyle/>
          <a:p>
            <a:r>
              <a:rPr lang="de-CH">
                <a:latin typeface="Helvetica" charset="0"/>
              </a:rPr>
              <a:t>ESE 3.</a:t>
            </a:r>
            <a:fld id="{92E452CE-DB0D-3742-AA79-B4EA14158A2D}" type="slidenum">
              <a:rPr lang="de-CH">
                <a:latin typeface="Helvetica" charset="0"/>
              </a:rPr>
              <a:pPr/>
              <a:t>5</a:t>
            </a:fld>
            <a:endParaRPr lang="de-CH" sz="1400">
              <a:solidFill>
                <a:srgbClr val="7E7E7E"/>
              </a:solidFill>
              <a:latin typeface="Times" charset="0"/>
            </a:endParaRPr>
          </a:p>
        </p:txBody>
      </p:sp>
      <p:sp>
        <p:nvSpPr>
          <p:cNvPr id="18437" name="Rectangle 2"/>
          <p:cNvSpPr>
            <a:spLocks noChangeArrowheads="1"/>
          </p:cNvSpPr>
          <p:nvPr/>
        </p:nvSpPr>
        <p:spPr bwMode="auto">
          <a:xfrm>
            <a:off x="3962400" y="1844675"/>
            <a:ext cx="4800600" cy="1200328"/>
          </a:xfrm>
          <a:prstGeom prst="rect">
            <a:avLst/>
          </a:prstGeom>
          <a:noFill/>
          <a:ln w="9525">
            <a:noFill/>
            <a:miter lim="800000"/>
            <a:headEnd/>
            <a:tailEnd/>
          </a:ln>
        </p:spPr>
        <p:txBody>
          <a:bodyPr>
            <a:prstTxWarp prst="textNoShape">
              <a:avLst/>
            </a:prstTxWarp>
            <a:spAutoFit/>
          </a:bodyPr>
          <a:lstStyle/>
          <a:p>
            <a:pPr algn="ctr" eaLnBrk="1" hangingPunct="1">
              <a:spcBef>
                <a:spcPct val="20000"/>
              </a:spcBef>
            </a:pPr>
            <a:r>
              <a:rPr lang="en-US" i="1">
                <a:solidFill>
                  <a:srgbClr val="7F0101"/>
                </a:solidFill>
                <a:latin typeface="Helvetica"/>
                <a:cs typeface="Helvetica"/>
              </a:rPr>
              <a:t>XP is a set of mutually supportive practices for developing quality software</a:t>
            </a:r>
          </a:p>
        </p:txBody>
      </p:sp>
      <p:sp>
        <p:nvSpPr>
          <p:cNvPr id="18438" name="Text Box 3"/>
          <p:cNvSpPr txBox="1">
            <a:spLocks noChangeArrowheads="1"/>
          </p:cNvSpPr>
          <p:nvPr/>
        </p:nvSpPr>
        <p:spPr bwMode="auto">
          <a:xfrm>
            <a:off x="304800" y="6248400"/>
            <a:ext cx="1600200" cy="523220"/>
          </a:xfrm>
          <a:prstGeom prst="rect">
            <a:avLst/>
          </a:prstGeom>
          <a:solidFill>
            <a:schemeClr val="bg1"/>
          </a:solidFill>
          <a:ln w="9525">
            <a:noFill/>
            <a:miter lim="800000"/>
            <a:headEnd/>
            <a:tailEnd/>
          </a:ln>
        </p:spPr>
        <p:txBody>
          <a:bodyPr>
            <a:prstTxWarp prst="textNoShape">
              <a:avLst/>
            </a:prstTxWarp>
            <a:spAutoFit/>
          </a:bodyPr>
          <a:lstStyle/>
          <a:p>
            <a:endParaRPr lang="en-US" sz="1400" dirty="0" smtClean="0">
              <a:solidFill>
                <a:srgbClr val="00027F"/>
              </a:solidFill>
              <a:latin typeface="Gill Sans" charset="0"/>
            </a:endParaRPr>
          </a:p>
          <a:p>
            <a:r>
              <a:rPr lang="en-US" sz="1400" dirty="0" smtClean="0">
                <a:solidFill>
                  <a:srgbClr val="7270BC"/>
                </a:solidFill>
                <a:latin typeface="Helvetica"/>
                <a:cs typeface="Helvetica"/>
              </a:rPr>
              <a:t>© Joseph </a:t>
            </a:r>
            <a:r>
              <a:rPr lang="en-US" sz="1400" dirty="0" err="1" smtClean="0">
                <a:solidFill>
                  <a:srgbClr val="7270BC"/>
                </a:solidFill>
                <a:latin typeface="Helvetica"/>
                <a:cs typeface="Helvetica"/>
              </a:rPr>
              <a:t>Pelrine</a:t>
            </a:r>
            <a:endParaRPr lang="en-US" sz="1400" dirty="0">
              <a:solidFill>
                <a:srgbClr val="7270BC"/>
              </a:solidFill>
              <a:latin typeface="Helvetica"/>
              <a:cs typeface="Helvetica"/>
            </a:endParaRPr>
          </a:p>
        </p:txBody>
      </p:sp>
      <p:grpSp>
        <p:nvGrpSpPr>
          <p:cNvPr id="2" name="Group 4"/>
          <p:cNvGrpSpPr>
            <a:grpSpLocks/>
          </p:cNvGrpSpPr>
          <p:nvPr/>
        </p:nvGrpSpPr>
        <p:grpSpPr bwMode="auto">
          <a:xfrm>
            <a:off x="152400" y="1295400"/>
            <a:ext cx="8839200" cy="5181600"/>
            <a:chOff x="96" y="816"/>
            <a:chExt cx="5568" cy="3264"/>
          </a:xfrm>
        </p:grpSpPr>
        <p:sp>
          <p:nvSpPr>
            <p:cNvPr id="18460" name="AutoShape 5"/>
            <p:cNvSpPr>
              <a:spLocks noChangeArrowheads="1"/>
            </p:cNvSpPr>
            <p:nvPr/>
          </p:nvSpPr>
          <p:spPr bwMode="auto">
            <a:xfrm>
              <a:off x="96" y="816"/>
              <a:ext cx="5568" cy="3264"/>
            </a:xfrm>
            <a:prstGeom prst="roundRect">
              <a:avLst>
                <a:gd name="adj" fmla="val 16667"/>
              </a:avLst>
            </a:prstGeom>
            <a:solidFill>
              <a:srgbClr val="D7D1FF"/>
            </a:solidFill>
            <a:ln w="12700">
              <a:solidFill>
                <a:srgbClr val="00027F"/>
              </a:solidFill>
              <a:round/>
              <a:headEnd/>
              <a:tailEnd/>
            </a:ln>
          </p:spPr>
          <p:txBody>
            <a:bodyPr anchor="ctr">
              <a:prstTxWarp prst="textNoShape">
                <a:avLst/>
              </a:prstTxWarp>
              <a:spAutoFit/>
            </a:bodyPr>
            <a:lstStyle/>
            <a:p>
              <a:endParaRPr lang="en-US"/>
            </a:p>
          </p:txBody>
        </p:sp>
        <p:sp>
          <p:nvSpPr>
            <p:cNvPr id="18461" name="Text Box 6"/>
            <p:cNvSpPr txBox="1">
              <a:spLocks noChangeArrowheads="1"/>
            </p:cNvSpPr>
            <p:nvPr/>
          </p:nvSpPr>
          <p:spPr bwMode="auto">
            <a:xfrm>
              <a:off x="1968" y="864"/>
              <a:ext cx="1536" cy="288"/>
            </a:xfrm>
            <a:prstGeom prst="rect">
              <a:avLst/>
            </a:prstGeom>
            <a:noFill/>
            <a:ln w="9525">
              <a:noFill/>
              <a:miter lim="800000"/>
              <a:headEnd/>
              <a:tailEnd/>
            </a:ln>
          </p:spPr>
          <p:txBody>
            <a:bodyPr>
              <a:prstTxWarp prst="textNoShape">
                <a:avLst/>
              </a:prstTxWarp>
              <a:spAutoFit/>
            </a:bodyPr>
            <a:lstStyle/>
            <a:p>
              <a:pPr algn="ctr"/>
              <a:r>
                <a:rPr lang="en-US" dirty="0">
                  <a:solidFill>
                    <a:srgbClr val="00027F"/>
                  </a:solidFill>
                  <a:latin typeface="Helvetica"/>
                  <a:cs typeface="Helvetica"/>
                </a:rPr>
                <a:t>Planning Game</a:t>
              </a:r>
            </a:p>
          </p:txBody>
        </p:sp>
        <p:sp>
          <p:nvSpPr>
            <p:cNvPr id="18462" name="Text Box 7"/>
            <p:cNvSpPr txBox="1">
              <a:spLocks noChangeArrowheads="1"/>
            </p:cNvSpPr>
            <p:nvPr/>
          </p:nvSpPr>
          <p:spPr bwMode="auto">
            <a:xfrm>
              <a:off x="768" y="3648"/>
              <a:ext cx="1920" cy="288"/>
            </a:xfrm>
            <a:prstGeom prst="rect">
              <a:avLst/>
            </a:prstGeom>
            <a:noFill/>
            <a:ln w="9525">
              <a:noFill/>
              <a:miter lim="800000"/>
              <a:headEnd/>
              <a:tailEnd/>
            </a:ln>
          </p:spPr>
          <p:txBody>
            <a:bodyPr>
              <a:prstTxWarp prst="textNoShape">
                <a:avLst/>
              </a:prstTxWarp>
              <a:spAutoFit/>
            </a:bodyPr>
            <a:lstStyle/>
            <a:p>
              <a:pPr algn="ctr"/>
              <a:r>
                <a:rPr lang="en-US" dirty="0">
                  <a:solidFill>
                    <a:srgbClr val="00027F"/>
                  </a:solidFill>
                  <a:latin typeface="Helvetica"/>
                  <a:cs typeface="Helvetica"/>
                </a:rPr>
                <a:t>On-Site Customer</a:t>
              </a:r>
            </a:p>
          </p:txBody>
        </p:sp>
        <p:sp>
          <p:nvSpPr>
            <p:cNvPr id="18463" name="Text Box 8"/>
            <p:cNvSpPr txBox="1">
              <a:spLocks noChangeArrowheads="1"/>
            </p:cNvSpPr>
            <p:nvPr/>
          </p:nvSpPr>
          <p:spPr bwMode="auto">
            <a:xfrm>
              <a:off x="2928" y="3648"/>
              <a:ext cx="1536" cy="288"/>
            </a:xfrm>
            <a:prstGeom prst="rect">
              <a:avLst/>
            </a:prstGeom>
            <a:noFill/>
            <a:ln w="9525">
              <a:noFill/>
              <a:miter lim="800000"/>
              <a:headEnd/>
              <a:tailEnd/>
            </a:ln>
          </p:spPr>
          <p:txBody>
            <a:bodyPr>
              <a:prstTxWarp prst="textNoShape">
                <a:avLst/>
              </a:prstTxWarp>
              <a:spAutoFit/>
            </a:bodyPr>
            <a:lstStyle/>
            <a:p>
              <a:pPr algn="ctr"/>
              <a:r>
                <a:rPr lang="en-US" dirty="0">
                  <a:solidFill>
                    <a:srgbClr val="00027F"/>
                  </a:solidFill>
                  <a:latin typeface="Helvetica"/>
                  <a:cs typeface="Helvetica"/>
                </a:rPr>
                <a:t>Small Releases</a:t>
              </a:r>
            </a:p>
          </p:txBody>
        </p:sp>
        <p:sp>
          <p:nvSpPr>
            <p:cNvPr id="18464" name="Text Box 9"/>
            <p:cNvSpPr txBox="1">
              <a:spLocks noChangeArrowheads="1"/>
            </p:cNvSpPr>
            <p:nvPr/>
          </p:nvSpPr>
          <p:spPr bwMode="auto">
            <a:xfrm>
              <a:off x="4848" y="816"/>
              <a:ext cx="530" cy="194"/>
            </a:xfrm>
            <a:prstGeom prst="rect">
              <a:avLst/>
            </a:prstGeom>
            <a:noFill/>
            <a:ln w="9525">
              <a:noFill/>
              <a:miter lim="800000"/>
              <a:headEnd/>
              <a:tailEnd/>
            </a:ln>
          </p:spPr>
          <p:txBody>
            <a:bodyPr wrap="none">
              <a:prstTxWarp prst="textNoShape">
                <a:avLst/>
              </a:prstTxWarp>
              <a:spAutoFit/>
            </a:bodyPr>
            <a:lstStyle/>
            <a:p>
              <a:r>
                <a:rPr lang="en-US" sz="1400" i="1" dirty="0">
                  <a:solidFill>
                    <a:srgbClr val="7F0101"/>
                  </a:solidFill>
                  <a:latin typeface="Helvetica"/>
                  <a:cs typeface="Helvetica"/>
                </a:rPr>
                <a:t>Product</a:t>
              </a:r>
            </a:p>
          </p:txBody>
        </p:sp>
      </p:grpSp>
      <p:grpSp>
        <p:nvGrpSpPr>
          <p:cNvPr id="3" name="Group 10"/>
          <p:cNvGrpSpPr>
            <a:grpSpLocks/>
          </p:cNvGrpSpPr>
          <p:nvPr/>
        </p:nvGrpSpPr>
        <p:grpSpPr bwMode="auto">
          <a:xfrm>
            <a:off x="457200" y="1905000"/>
            <a:ext cx="8305800" cy="3810000"/>
            <a:chOff x="288" y="1200"/>
            <a:chExt cx="5232" cy="2400"/>
          </a:xfrm>
        </p:grpSpPr>
        <p:sp>
          <p:nvSpPr>
            <p:cNvPr id="18455" name="AutoShape 11"/>
            <p:cNvSpPr>
              <a:spLocks noChangeArrowheads="1"/>
            </p:cNvSpPr>
            <p:nvPr/>
          </p:nvSpPr>
          <p:spPr bwMode="auto">
            <a:xfrm>
              <a:off x="288" y="1200"/>
              <a:ext cx="5232" cy="2400"/>
            </a:xfrm>
            <a:prstGeom prst="roundRect">
              <a:avLst>
                <a:gd name="adj" fmla="val 16667"/>
              </a:avLst>
            </a:prstGeom>
            <a:solidFill>
              <a:srgbClr val="FFE4AB"/>
            </a:solidFill>
            <a:ln w="12700">
              <a:solidFill>
                <a:srgbClr val="00027F"/>
              </a:solidFill>
              <a:round/>
              <a:headEnd/>
              <a:tailEnd/>
            </a:ln>
          </p:spPr>
          <p:txBody>
            <a:bodyPr anchor="ctr">
              <a:prstTxWarp prst="textNoShape">
                <a:avLst/>
              </a:prstTxWarp>
              <a:spAutoFit/>
            </a:bodyPr>
            <a:lstStyle/>
            <a:p>
              <a:endParaRPr lang="en-US"/>
            </a:p>
          </p:txBody>
        </p:sp>
        <p:sp>
          <p:nvSpPr>
            <p:cNvPr id="18456" name="Text Box 12"/>
            <p:cNvSpPr txBox="1">
              <a:spLocks noChangeArrowheads="1"/>
            </p:cNvSpPr>
            <p:nvPr/>
          </p:nvSpPr>
          <p:spPr bwMode="auto">
            <a:xfrm>
              <a:off x="3024" y="1248"/>
              <a:ext cx="1680" cy="291"/>
            </a:xfrm>
            <a:prstGeom prst="rect">
              <a:avLst/>
            </a:prstGeom>
            <a:noFill/>
            <a:ln w="9525">
              <a:noFill/>
              <a:miter lim="800000"/>
              <a:headEnd/>
              <a:tailEnd/>
            </a:ln>
          </p:spPr>
          <p:txBody>
            <a:bodyPr wrap="square">
              <a:prstTxWarp prst="textNoShape">
                <a:avLst/>
              </a:prstTxWarp>
              <a:spAutoFit/>
            </a:bodyPr>
            <a:lstStyle/>
            <a:p>
              <a:pPr algn="ctr"/>
              <a:r>
                <a:rPr lang="en-US" dirty="0">
                  <a:solidFill>
                    <a:srgbClr val="00027F"/>
                  </a:solidFill>
                  <a:latin typeface="Helvetica"/>
                  <a:cs typeface="Helvetica"/>
                </a:rPr>
                <a:t>System Metaphor</a:t>
              </a:r>
            </a:p>
          </p:txBody>
        </p:sp>
        <p:sp>
          <p:nvSpPr>
            <p:cNvPr id="18457" name="Text Box 13"/>
            <p:cNvSpPr txBox="1">
              <a:spLocks noChangeArrowheads="1"/>
            </p:cNvSpPr>
            <p:nvPr/>
          </p:nvSpPr>
          <p:spPr bwMode="auto">
            <a:xfrm>
              <a:off x="2016" y="3264"/>
              <a:ext cx="1536" cy="288"/>
            </a:xfrm>
            <a:prstGeom prst="rect">
              <a:avLst/>
            </a:prstGeom>
            <a:noFill/>
            <a:ln w="9525">
              <a:noFill/>
              <a:miter lim="800000"/>
              <a:headEnd/>
              <a:tailEnd/>
            </a:ln>
          </p:spPr>
          <p:txBody>
            <a:bodyPr>
              <a:prstTxWarp prst="textNoShape">
                <a:avLst/>
              </a:prstTxWarp>
              <a:spAutoFit/>
            </a:bodyPr>
            <a:lstStyle/>
            <a:p>
              <a:pPr algn="ctr"/>
              <a:r>
                <a:rPr lang="en-US" dirty="0">
                  <a:solidFill>
                    <a:srgbClr val="00027F"/>
                  </a:solidFill>
                  <a:latin typeface="Helvetica"/>
                  <a:cs typeface="Helvetica"/>
                </a:rPr>
                <a:t>40 Hour Week</a:t>
              </a:r>
            </a:p>
          </p:txBody>
        </p:sp>
        <p:sp>
          <p:nvSpPr>
            <p:cNvPr id="18458" name="Text Box 14"/>
            <p:cNvSpPr txBox="1">
              <a:spLocks noChangeArrowheads="1"/>
            </p:cNvSpPr>
            <p:nvPr/>
          </p:nvSpPr>
          <p:spPr bwMode="auto">
            <a:xfrm>
              <a:off x="672" y="1248"/>
              <a:ext cx="1536" cy="288"/>
            </a:xfrm>
            <a:prstGeom prst="rect">
              <a:avLst/>
            </a:prstGeom>
            <a:noFill/>
            <a:ln w="9525">
              <a:noFill/>
              <a:miter lim="800000"/>
              <a:headEnd/>
              <a:tailEnd/>
            </a:ln>
          </p:spPr>
          <p:txBody>
            <a:bodyPr>
              <a:prstTxWarp prst="textNoShape">
                <a:avLst/>
              </a:prstTxWarp>
              <a:spAutoFit/>
            </a:bodyPr>
            <a:lstStyle/>
            <a:p>
              <a:pPr algn="ctr"/>
              <a:r>
                <a:rPr lang="en-US" dirty="0">
                  <a:solidFill>
                    <a:srgbClr val="00027F"/>
                  </a:solidFill>
                  <a:latin typeface="Helvetica"/>
                  <a:cs typeface="Helvetica"/>
                </a:rPr>
                <a:t>Simple Design</a:t>
              </a:r>
            </a:p>
          </p:txBody>
        </p:sp>
        <p:sp>
          <p:nvSpPr>
            <p:cNvPr id="18459" name="Text Box 15"/>
            <p:cNvSpPr txBox="1">
              <a:spLocks noChangeArrowheads="1"/>
            </p:cNvSpPr>
            <p:nvPr/>
          </p:nvSpPr>
          <p:spPr bwMode="auto">
            <a:xfrm>
              <a:off x="4800" y="1248"/>
              <a:ext cx="549" cy="194"/>
            </a:xfrm>
            <a:prstGeom prst="rect">
              <a:avLst/>
            </a:prstGeom>
            <a:noFill/>
            <a:ln w="9525">
              <a:noFill/>
              <a:miter lim="800000"/>
              <a:headEnd/>
              <a:tailEnd/>
            </a:ln>
          </p:spPr>
          <p:txBody>
            <a:bodyPr wrap="none">
              <a:prstTxWarp prst="textNoShape">
                <a:avLst/>
              </a:prstTxWarp>
              <a:spAutoFit/>
            </a:bodyPr>
            <a:lstStyle/>
            <a:p>
              <a:r>
                <a:rPr lang="en-US" sz="1400" i="1" dirty="0">
                  <a:solidFill>
                    <a:srgbClr val="7F0101"/>
                  </a:solidFill>
                  <a:latin typeface="Helvetica"/>
                  <a:cs typeface="Helvetica"/>
                </a:rPr>
                <a:t>Process</a:t>
              </a:r>
            </a:p>
          </p:txBody>
        </p:sp>
      </p:grpSp>
      <p:sp>
        <p:nvSpPr>
          <p:cNvPr id="18441" name="Rectangle 16"/>
          <p:cNvSpPr>
            <a:spLocks noGrp="1" noChangeArrowheads="1"/>
          </p:cNvSpPr>
          <p:nvPr>
            <p:ph type="title"/>
          </p:nvPr>
        </p:nvSpPr>
        <p:spPr/>
        <p:txBody>
          <a:bodyPr/>
          <a:lstStyle/>
          <a:p>
            <a:r>
              <a:rPr lang="en-US" dirty="0"/>
              <a:t>Extreme Programming</a:t>
            </a:r>
          </a:p>
        </p:txBody>
      </p:sp>
      <p:grpSp>
        <p:nvGrpSpPr>
          <p:cNvPr id="4" name="Group 17"/>
          <p:cNvGrpSpPr>
            <a:grpSpLocks/>
          </p:cNvGrpSpPr>
          <p:nvPr/>
        </p:nvGrpSpPr>
        <p:grpSpPr bwMode="auto">
          <a:xfrm>
            <a:off x="762000" y="2514600"/>
            <a:ext cx="7620000" cy="2590800"/>
            <a:chOff x="480" y="1584"/>
            <a:chExt cx="4800" cy="1632"/>
          </a:xfrm>
        </p:grpSpPr>
        <p:sp>
          <p:nvSpPr>
            <p:cNvPr id="18450" name="AutoShape 18"/>
            <p:cNvSpPr>
              <a:spLocks noChangeArrowheads="1"/>
            </p:cNvSpPr>
            <p:nvPr/>
          </p:nvSpPr>
          <p:spPr bwMode="auto">
            <a:xfrm>
              <a:off x="480" y="1584"/>
              <a:ext cx="4800" cy="1632"/>
            </a:xfrm>
            <a:prstGeom prst="roundRect">
              <a:avLst>
                <a:gd name="adj" fmla="val 16667"/>
              </a:avLst>
            </a:prstGeom>
            <a:solidFill>
              <a:srgbClr val="E2FFAD"/>
            </a:solidFill>
            <a:ln w="12700">
              <a:solidFill>
                <a:srgbClr val="00027F"/>
              </a:solidFill>
              <a:round/>
              <a:headEnd/>
              <a:tailEnd/>
            </a:ln>
          </p:spPr>
          <p:txBody>
            <a:bodyPr anchor="ctr">
              <a:prstTxWarp prst="textNoShape">
                <a:avLst/>
              </a:prstTxWarp>
              <a:spAutoFit/>
            </a:bodyPr>
            <a:lstStyle/>
            <a:p>
              <a:endParaRPr lang="en-US"/>
            </a:p>
          </p:txBody>
        </p:sp>
        <p:sp>
          <p:nvSpPr>
            <p:cNvPr id="18451" name="Text Box 19"/>
            <p:cNvSpPr txBox="1">
              <a:spLocks noChangeArrowheads="1"/>
            </p:cNvSpPr>
            <p:nvPr/>
          </p:nvSpPr>
          <p:spPr bwMode="auto">
            <a:xfrm>
              <a:off x="2007" y="1584"/>
              <a:ext cx="2067" cy="291"/>
            </a:xfrm>
            <a:prstGeom prst="rect">
              <a:avLst/>
            </a:prstGeom>
            <a:noFill/>
            <a:ln w="9525">
              <a:noFill/>
              <a:miter lim="800000"/>
              <a:headEnd/>
              <a:tailEnd/>
            </a:ln>
          </p:spPr>
          <p:txBody>
            <a:bodyPr wrap="none">
              <a:prstTxWarp prst="textNoShape">
                <a:avLst/>
              </a:prstTxWarp>
              <a:spAutoFit/>
            </a:bodyPr>
            <a:lstStyle/>
            <a:p>
              <a:r>
                <a:rPr lang="en-US" dirty="0">
                  <a:solidFill>
                    <a:srgbClr val="00027F"/>
                  </a:solidFill>
                  <a:latin typeface="Helvetica"/>
                  <a:cs typeface="Helvetica"/>
                </a:rPr>
                <a:t>Continuous Integration</a:t>
              </a:r>
            </a:p>
          </p:txBody>
        </p:sp>
        <p:sp>
          <p:nvSpPr>
            <p:cNvPr id="18452" name="Text Box 20"/>
            <p:cNvSpPr txBox="1">
              <a:spLocks noChangeArrowheads="1"/>
            </p:cNvSpPr>
            <p:nvPr/>
          </p:nvSpPr>
          <p:spPr bwMode="auto">
            <a:xfrm>
              <a:off x="3312" y="2880"/>
              <a:ext cx="1728" cy="291"/>
            </a:xfrm>
            <a:prstGeom prst="rect">
              <a:avLst/>
            </a:prstGeom>
            <a:noFill/>
            <a:ln w="9525">
              <a:noFill/>
              <a:miter lim="800000"/>
              <a:headEnd/>
              <a:tailEnd/>
            </a:ln>
          </p:spPr>
          <p:txBody>
            <a:bodyPr wrap="square">
              <a:prstTxWarp prst="textNoShape">
                <a:avLst/>
              </a:prstTxWarp>
              <a:spAutoFit/>
            </a:bodyPr>
            <a:lstStyle/>
            <a:p>
              <a:pPr algn="ctr"/>
              <a:r>
                <a:rPr lang="en-US" dirty="0">
                  <a:solidFill>
                    <a:srgbClr val="00027F"/>
                  </a:solidFill>
                  <a:latin typeface="Helvetica"/>
                  <a:cs typeface="Helvetica"/>
                </a:rPr>
                <a:t>Coding Standards</a:t>
              </a:r>
            </a:p>
          </p:txBody>
        </p:sp>
        <p:sp>
          <p:nvSpPr>
            <p:cNvPr id="18453" name="Text Box 21"/>
            <p:cNvSpPr txBox="1">
              <a:spLocks noChangeArrowheads="1"/>
            </p:cNvSpPr>
            <p:nvPr/>
          </p:nvSpPr>
          <p:spPr bwMode="auto">
            <a:xfrm>
              <a:off x="480" y="2880"/>
              <a:ext cx="2640" cy="288"/>
            </a:xfrm>
            <a:prstGeom prst="rect">
              <a:avLst/>
            </a:prstGeom>
            <a:noFill/>
            <a:ln w="9525">
              <a:noFill/>
              <a:miter lim="800000"/>
              <a:headEnd/>
              <a:tailEnd/>
            </a:ln>
          </p:spPr>
          <p:txBody>
            <a:bodyPr>
              <a:prstTxWarp prst="textNoShape">
                <a:avLst/>
              </a:prstTxWarp>
              <a:spAutoFit/>
            </a:bodyPr>
            <a:lstStyle/>
            <a:p>
              <a:pPr algn="ctr"/>
              <a:r>
                <a:rPr lang="en-US" dirty="0">
                  <a:solidFill>
                    <a:srgbClr val="00027F"/>
                  </a:solidFill>
                  <a:latin typeface="Helvetica"/>
                  <a:cs typeface="Helvetica"/>
                </a:rPr>
                <a:t>Collective Code Ownership</a:t>
              </a:r>
            </a:p>
          </p:txBody>
        </p:sp>
        <p:sp>
          <p:nvSpPr>
            <p:cNvPr id="18454" name="Text Box 22"/>
            <p:cNvSpPr txBox="1">
              <a:spLocks noChangeArrowheads="1"/>
            </p:cNvSpPr>
            <p:nvPr/>
          </p:nvSpPr>
          <p:spPr bwMode="auto">
            <a:xfrm>
              <a:off x="4608" y="1584"/>
              <a:ext cx="656" cy="194"/>
            </a:xfrm>
            <a:prstGeom prst="rect">
              <a:avLst/>
            </a:prstGeom>
            <a:noFill/>
            <a:ln w="9525">
              <a:noFill/>
              <a:miter lim="800000"/>
              <a:headEnd/>
              <a:tailEnd/>
            </a:ln>
          </p:spPr>
          <p:txBody>
            <a:bodyPr wrap="none">
              <a:prstTxWarp prst="textNoShape">
                <a:avLst/>
              </a:prstTxWarp>
              <a:spAutoFit/>
            </a:bodyPr>
            <a:lstStyle/>
            <a:p>
              <a:r>
                <a:rPr lang="en-US" sz="1400" i="1" dirty="0">
                  <a:solidFill>
                    <a:srgbClr val="7F0101"/>
                  </a:solidFill>
                  <a:latin typeface="Helvetica"/>
                  <a:cs typeface="Helvetica"/>
                </a:rPr>
                <a:t>Teamwork</a:t>
              </a:r>
            </a:p>
          </p:txBody>
        </p:sp>
      </p:grpSp>
      <p:grpSp>
        <p:nvGrpSpPr>
          <p:cNvPr id="18443" name="Group 23"/>
          <p:cNvGrpSpPr>
            <a:grpSpLocks/>
          </p:cNvGrpSpPr>
          <p:nvPr/>
        </p:nvGrpSpPr>
        <p:grpSpPr bwMode="auto">
          <a:xfrm>
            <a:off x="1295400" y="3048002"/>
            <a:ext cx="6359525" cy="1447801"/>
            <a:chOff x="816" y="1920"/>
            <a:chExt cx="4006" cy="912"/>
          </a:xfrm>
        </p:grpSpPr>
        <p:sp>
          <p:nvSpPr>
            <p:cNvPr id="18445" name="AutoShape 24"/>
            <p:cNvSpPr>
              <a:spLocks noChangeArrowheads="1"/>
            </p:cNvSpPr>
            <p:nvPr/>
          </p:nvSpPr>
          <p:spPr bwMode="auto">
            <a:xfrm>
              <a:off x="816" y="1920"/>
              <a:ext cx="3984" cy="912"/>
            </a:xfrm>
            <a:prstGeom prst="roundRect">
              <a:avLst>
                <a:gd name="adj" fmla="val 16667"/>
              </a:avLst>
            </a:prstGeom>
            <a:solidFill>
              <a:srgbClr val="D6FFFA"/>
            </a:solidFill>
            <a:ln w="12700">
              <a:solidFill>
                <a:srgbClr val="00027F"/>
              </a:solidFill>
              <a:round/>
              <a:headEnd/>
              <a:tailEnd/>
            </a:ln>
          </p:spPr>
          <p:txBody>
            <a:bodyPr anchor="ctr">
              <a:prstTxWarp prst="textNoShape">
                <a:avLst/>
              </a:prstTxWarp>
              <a:spAutoFit/>
            </a:bodyPr>
            <a:lstStyle/>
            <a:p>
              <a:endParaRPr lang="en-US"/>
            </a:p>
          </p:txBody>
        </p:sp>
        <p:sp>
          <p:nvSpPr>
            <p:cNvPr id="18446" name="Text Box 25"/>
            <p:cNvSpPr txBox="1">
              <a:spLocks noChangeArrowheads="1"/>
            </p:cNvSpPr>
            <p:nvPr/>
          </p:nvSpPr>
          <p:spPr bwMode="auto">
            <a:xfrm>
              <a:off x="1200" y="1973"/>
              <a:ext cx="731" cy="291"/>
            </a:xfrm>
            <a:prstGeom prst="rect">
              <a:avLst/>
            </a:prstGeom>
            <a:noFill/>
            <a:ln w="9525">
              <a:noFill/>
              <a:miter lim="800000"/>
              <a:headEnd/>
              <a:tailEnd/>
            </a:ln>
          </p:spPr>
          <p:txBody>
            <a:bodyPr wrap="none">
              <a:prstTxWarp prst="textNoShape">
                <a:avLst/>
              </a:prstTxWarp>
              <a:spAutoFit/>
            </a:bodyPr>
            <a:lstStyle/>
            <a:p>
              <a:r>
                <a:rPr lang="en-US" dirty="0">
                  <a:solidFill>
                    <a:srgbClr val="00027F"/>
                  </a:solidFill>
                  <a:latin typeface="Helvetica"/>
                  <a:cs typeface="Helvetica"/>
                </a:rPr>
                <a:t>Testing</a:t>
              </a:r>
            </a:p>
          </p:txBody>
        </p:sp>
        <p:sp>
          <p:nvSpPr>
            <p:cNvPr id="18447" name="Text Box 26"/>
            <p:cNvSpPr txBox="1">
              <a:spLocks noChangeArrowheads="1"/>
            </p:cNvSpPr>
            <p:nvPr/>
          </p:nvSpPr>
          <p:spPr bwMode="auto">
            <a:xfrm>
              <a:off x="3120" y="2016"/>
              <a:ext cx="1108" cy="291"/>
            </a:xfrm>
            <a:prstGeom prst="rect">
              <a:avLst/>
            </a:prstGeom>
            <a:noFill/>
            <a:ln w="9525">
              <a:noFill/>
              <a:miter lim="800000"/>
              <a:headEnd/>
              <a:tailEnd/>
            </a:ln>
          </p:spPr>
          <p:txBody>
            <a:bodyPr wrap="none">
              <a:prstTxWarp prst="textNoShape">
                <a:avLst/>
              </a:prstTxWarp>
              <a:spAutoFit/>
            </a:bodyPr>
            <a:lstStyle/>
            <a:p>
              <a:r>
                <a:rPr lang="en-US" dirty="0">
                  <a:solidFill>
                    <a:srgbClr val="00027F"/>
                  </a:solidFill>
                  <a:latin typeface="Helvetica"/>
                  <a:cs typeface="Helvetica"/>
                </a:rPr>
                <a:t>Refactoring</a:t>
              </a:r>
            </a:p>
          </p:txBody>
        </p:sp>
        <p:sp>
          <p:nvSpPr>
            <p:cNvPr id="18448" name="Text Box 27"/>
            <p:cNvSpPr txBox="1">
              <a:spLocks noChangeArrowheads="1"/>
            </p:cNvSpPr>
            <p:nvPr/>
          </p:nvSpPr>
          <p:spPr bwMode="auto">
            <a:xfrm>
              <a:off x="2064" y="2357"/>
              <a:ext cx="1657" cy="291"/>
            </a:xfrm>
            <a:prstGeom prst="rect">
              <a:avLst/>
            </a:prstGeom>
            <a:noFill/>
            <a:ln w="9525">
              <a:noFill/>
              <a:miter lim="800000"/>
              <a:headEnd/>
              <a:tailEnd/>
            </a:ln>
          </p:spPr>
          <p:txBody>
            <a:bodyPr wrap="none">
              <a:prstTxWarp prst="textNoShape">
                <a:avLst/>
              </a:prstTxWarp>
              <a:spAutoFit/>
            </a:bodyPr>
            <a:lstStyle/>
            <a:p>
              <a:r>
                <a:rPr lang="en-US" dirty="0">
                  <a:solidFill>
                    <a:srgbClr val="00027F"/>
                  </a:solidFill>
                  <a:latin typeface="Helvetica"/>
                  <a:cs typeface="Helvetica"/>
                </a:rPr>
                <a:t>Pair programming</a:t>
              </a:r>
            </a:p>
          </p:txBody>
        </p:sp>
        <p:sp>
          <p:nvSpPr>
            <p:cNvPr id="18449" name="Text Box 28"/>
            <p:cNvSpPr txBox="1">
              <a:spLocks noChangeArrowheads="1"/>
            </p:cNvSpPr>
            <p:nvPr/>
          </p:nvSpPr>
          <p:spPr bwMode="auto">
            <a:xfrm>
              <a:off x="4320" y="1920"/>
              <a:ext cx="502" cy="194"/>
            </a:xfrm>
            <a:prstGeom prst="rect">
              <a:avLst/>
            </a:prstGeom>
            <a:noFill/>
            <a:ln w="9525">
              <a:noFill/>
              <a:miter lim="800000"/>
              <a:headEnd/>
              <a:tailEnd/>
            </a:ln>
          </p:spPr>
          <p:txBody>
            <a:bodyPr wrap="none">
              <a:prstTxWarp prst="textNoShape">
                <a:avLst/>
              </a:prstTxWarp>
              <a:spAutoFit/>
            </a:bodyPr>
            <a:lstStyle/>
            <a:p>
              <a:r>
                <a:rPr lang="en-US" sz="1400" i="1" dirty="0" smtClean="0">
                  <a:solidFill>
                    <a:srgbClr val="7F0101"/>
                  </a:solidFill>
                  <a:latin typeface="Helvetica"/>
                  <a:cs typeface="Helvetica"/>
                </a:rPr>
                <a:t>Coding</a:t>
              </a:r>
              <a:endParaRPr lang="en-US" sz="1400" i="1" dirty="0">
                <a:solidFill>
                  <a:srgbClr val="7F0101"/>
                </a:solidFill>
                <a:latin typeface="Helvetica"/>
                <a:cs typeface="Helvetica"/>
              </a:endParaRPr>
            </a:p>
          </p:txBody>
        </p:sp>
      </p:grpSp>
      <p:sp>
        <p:nvSpPr>
          <p:cNvPr id="583709" name="Rectangle 29"/>
          <p:cNvSpPr>
            <a:spLocks noChangeArrowheads="1"/>
          </p:cNvSpPr>
          <p:nvPr/>
        </p:nvSpPr>
        <p:spPr bwMode="auto">
          <a:xfrm>
            <a:off x="5105400" y="6480175"/>
            <a:ext cx="3435888" cy="289823"/>
          </a:xfrm>
          <a:prstGeom prst="rect">
            <a:avLst/>
          </a:prstGeom>
          <a:noFill/>
          <a:ln w="9525">
            <a:noFill/>
            <a:miter lim="800000"/>
            <a:headEnd/>
            <a:tailEnd/>
          </a:ln>
        </p:spPr>
        <p:txBody>
          <a:bodyPr wrap="none">
            <a:prstTxWarp prst="textNoShape">
              <a:avLst/>
            </a:prstTxWarp>
            <a:spAutoFit/>
          </a:bodyPr>
          <a:lstStyle/>
          <a:p>
            <a:pPr eaLnBrk="1" hangingPunct="1">
              <a:lnSpc>
                <a:spcPct val="90000"/>
              </a:lnSpc>
              <a:spcBef>
                <a:spcPct val="20000"/>
              </a:spcBef>
            </a:pPr>
            <a:r>
              <a:rPr lang="en-US" sz="1400" i="1" dirty="0">
                <a:solidFill>
                  <a:srgbClr val="00027F"/>
                </a:solidFill>
                <a:latin typeface="Helvetica"/>
                <a:cs typeface="Helvetica"/>
              </a:rPr>
              <a:t>See also:</a:t>
            </a:r>
            <a:r>
              <a:rPr lang="en-US" sz="1400" dirty="0">
                <a:solidFill>
                  <a:srgbClr val="00027F"/>
                </a:solidFill>
                <a:latin typeface="Helvetica"/>
                <a:cs typeface="Helvetica"/>
              </a:rPr>
              <a:t> </a:t>
            </a:r>
            <a:r>
              <a:rPr lang="en-US" sz="1400" dirty="0">
                <a:solidFill>
                  <a:srgbClr val="00027F"/>
                </a:solidFill>
                <a:latin typeface="Helvetica"/>
                <a:cs typeface="Helvetica"/>
                <a:hlinkClick r:id="rId3"/>
              </a:rPr>
              <a:t>www.extremeprogramming.org</a:t>
            </a:r>
            <a:endParaRPr lang="en-US" sz="1400" dirty="0">
              <a:solidFill>
                <a:srgbClr val="00027F"/>
              </a:solidFill>
              <a:latin typeface="Helvetica"/>
              <a:cs typeface="Helvetic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837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9" grpId="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p>
            <a:r>
              <a:rPr lang="en-US">
                <a:latin typeface="Helvetica" charset="0"/>
              </a:rPr>
              <a:t>© Oscar Nierstrasz</a:t>
            </a:r>
            <a:endParaRPr lang="de-CH">
              <a:latin typeface="Helvetica" charset="0"/>
            </a:endParaRPr>
          </a:p>
        </p:txBody>
      </p:sp>
      <p:sp>
        <p:nvSpPr>
          <p:cNvPr id="20483" name="Footer Placeholder 4"/>
          <p:cNvSpPr>
            <a:spLocks noGrp="1"/>
          </p:cNvSpPr>
          <p:nvPr>
            <p:ph type="ftr" sz="quarter" idx="11"/>
          </p:nvPr>
        </p:nvSpPr>
        <p:spPr>
          <a:noFill/>
        </p:spPr>
        <p:txBody>
          <a:bodyPr/>
          <a:lstStyle/>
          <a:p>
            <a:r>
              <a:rPr lang="en-US">
                <a:latin typeface="Helvetica" charset="0"/>
              </a:rPr>
              <a:t>The Planning Game</a:t>
            </a:r>
            <a:endParaRPr lang="de-CH">
              <a:latin typeface="Helvetica" charset="0"/>
            </a:endParaRPr>
          </a:p>
        </p:txBody>
      </p:sp>
      <p:sp>
        <p:nvSpPr>
          <p:cNvPr id="20484" name="Slide Number Placeholder 5"/>
          <p:cNvSpPr>
            <a:spLocks noGrp="1"/>
          </p:cNvSpPr>
          <p:nvPr>
            <p:ph type="sldNum" sz="quarter" idx="12"/>
          </p:nvPr>
        </p:nvSpPr>
        <p:spPr>
          <a:noFill/>
        </p:spPr>
        <p:txBody>
          <a:bodyPr/>
          <a:lstStyle/>
          <a:p>
            <a:r>
              <a:rPr lang="de-CH">
                <a:latin typeface="Helvetica" charset="0"/>
              </a:rPr>
              <a:t>ESE 3.</a:t>
            </a:r>
            <a:fld id="{27FEB592-0583-DC47-BF82-7F7C4E5350CC}" type="slidenum">
              <a:rPr lang="de-CH">
                <a:latin typeface="Helvetica" charset="0"/>
              </a:rPr>
              <a:pPr/>
              <a:t>6</a:t>
            </a:fld>
            <a:endParaRPr lang="de-CH" sz="1400">
              <a:solidFill>
                <a:srgbClr val="7E7E7E"/>
              </a:solidFill>
              <a:latin typeface="Times" charset="0"/>
            </a:endParaRPr>
          </a:p>
        </p:txBody>
      </p:sp>
      <p:sp>
        <p:nvSpPr>
          <p:cNvPr id="20485" name="Rectangle 2"/>
          <p:cNvSpPr>
            <a:spLocks noGrp="1" noChangeArrowheads="1"/>
          </p:cNvSpPr>
          <p:nvPr>
            <p:ph type="title"/>
          </p:nvPr>
        </p:nvSpPr>
        <p:spPr/>
        <p:txBody>
          <a:bodyPr/>
          <a:lstStyle/>
          <a:p>
            <a:r>
              <a:rPr lang="en-US"/>
              <a:t>Driving Metaphor</a:t>
            </a:r>
          </a:p>
        </p:txBody>
      </p:sp>
      <p:sp>
        <p:nvSpPr>
          <p:cNvPr id="20486" name="Rectangle 3"/>
          <p:cNvSpPr>
            <a:spLocks noGrp="1" noChangeArrowheads="1"/>
          </p:cNvSpPr>
          <p:nvPr>
            <p:ph type="body" idx="1"/>
          </p:nvPr>
        </p:nvSpPr>
        <p:spPr>
          <a:xfrm>
            <a:off x="539750" y="2089150"/>
            <a:ext cx="8061325" cy="2254250"/>
          </a:xfrm>
        </p:spPr>
        <p:txBody>
          <a:bodyPr/>
          <a:lstStyle/>
          <a:p>
            <a:r>
              <a:rPr lang="en-US"/>
              <a:t>Driving a car is not about pointing the car in one direction and holding to it; driving is about </a:t>
            </a:r>
            <a:r>
              <a:rPr lang="en-US" i="1">
                <a:solidFill>
                  <a:srgbClr val="7F0101"/>
                </a:solidFill>
              </a:rPr>
              <a:t>making lots of little course corrections.</a:t>
            </a:r>
            <a:endParaRPr lang="en-US"/>
          </a:p>
        </p:txBody>
      </p:sp>
      <p:sp>
        <p:nvSpPr>
          <p:cNvPr id="20487" name="AutoShape 4"/>
          <p:cNvSpPr>
            <a:spLocks noChangeArrowheads="1"/>
          </p:cNvSpPr>
          <p:nvPr/>
        </p:nvSpPr>
        <p:spPr bwMode="auto">
          <a:xfrm>
            <a:off x="4191000" y="5181600"/>
            <a:ext cx="3657600" cy="914400"/>
          </a:xfrm>
          <a:prstGeom prst="foldedCorner">
            <a:avLst>
              <a:gd name="adj" fmla="val 12500"/>
            </a:avLst>
          </a:prstGeom>
          <a:solidFill>
            <a:schemeClr val="accent1"/>
          </a:solidFill>
          <a:ln w="9525">
            <a:solidFill>
              <a:schemeClr val="tx1"/>
            </a:solidFill>
            <a:round/>
            <a:headEnd/>
            <a:tailEnd/>
          </a:ln>
        </p:spPr>
        <p:txBody>
          <a:bodyPr anchor="ctr">
            <a:prstTxWarp prst="textNoShape">
              <a:avLst/>
            </a:prstTxWarp>
          </a:bodyPr>
          <a:lstStyle/>
          <a:p>
            <a:pPr algn="ctr" eaLnBrk="1" hangingPunct="1">
              <a:lnSpc>
                <a:spcPct val="95000"/>
              </a:lnSpc>
              <a:spcBef>
                <a:spcPct val="20000"/>
              </a:spcBef>
              <a:buFont typeface="Helvetica CE" pitchFamily="-110" charset="0"/>
              <a:buNone/>
            </a:pPr>
            <a:r>
              <a:rPr lang="en-US" sz="2000" i="1">
                <a:solidFill>
                  <a:srgbClr val="7F0101"/>
                </a:solidFill>
              </a:rPr>
              <a:t>“Do the simplest thing that could possibly work”</a:t>
            </a:r>
            <a:endParaRPr lang="en-US">
              <a:solidFill>
                <a:srgbClr val="7F010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p:spPr>
        <p:txBody>
          <a:bodyPr/>
          <a:lstStyle/>
          <a:p>
            <a:r>
              <a:rPr lang="en-US">
                <a:latin typeface="Helvetica" charset="0"/>
              </a:rPr>
              <a:t>© Oscar Nierstrasz</a:t>
            </a:r>
            <a:endParaRPr lang="de-CH">
              <a:latin typeface="Helvetica" charset="0"/>
            </a:endParaRPr>
          </a:p>
        </p:txBody>
      </p:sp>
      <p:sp>
        <p:nvSpPr>
          <p:cNvPr id="22531" name="Footer Placeholder 4"/>
          <p:cNvSpPr>
            <a:spLocks noGrp="1"/>
          </p:cNvSpPr>
          <p:nvPr>
            <p:ph type="ftr" sz="quarter" idx="11"/>
          </p:nvPr>
        </p:nvSpPr>
        <p:spPr>
          <a:noFill/>
        </p:spPr>
        <p:txBody>
          <a:bodyPr/>
          <a:lstStyle/>
          <a:p>
            <a:r>
              <a:rPr lang="en-US">
                <a:latin typeface="Helvetica" charset="0"/>
              </a:rPr>
              <a:t>The Planning Game</a:t>
            </a:r>
            <a:endParaRPr lang="de-CH">
              <a:latin typeface="Helvetica" charset="0"/>
            </a:endParaRPr>
          </a:p>
        </p:txBody>
      </p:sp>
      <p:sp>
        <p:nvSpPr>
          <p:cNvPr id="22532" name="Slide Number Placeholder 5"/>
          <p:cNvSpPr>
            <a:spLocks noGrp="1"/>
          </p:cNvSpPr>
          <p:nvPr>
            <p:ph type="sldNum" sz="quarter" idx="12"/>
          </p:nvPr>
        </p:nvSpPr>
        <p:spPr>
          <a:noFill/>
        </p:spPr>
        <p:txBody>
          <a:bodyPr/>
          <a:lstStyle/>
          <a:p>
            <a:r>
              <a:rPr lang="de-CH">
                <a:latin typeface="Helvetica" charset="0"/>
              </a:rPr>
              <a:t>ESE 3.</a:t>
            </a:r>
            <a:fld id="{E458B114-D6EF-D742-B679-D2A0F19E2626}" type="slidenum">
              <a:rPr lang="de-CH">
                <a:latin typeface="Helvetica" charset="0"/>
              </a:rPr>
              <a:pPr/>
              <a:t>7</a:t>
            </a:fld>
            <a:endParaRPr lang="de-CH" sz="1400">
              <a:solidFill>
                <a:srgbClr val="7E7E7E"/>
              </a:solidFill>
              <a:latin typeface="Times" charset="0"/>
            </a:endParaRPr>
          </a:p>
        </p:txBody>
      </p:sp>
      <p:sp>
        <p:nvSpPr>
          <p:cNvPr id="22533" name="Rectangle 1026"/>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pic>
        <p:nvPicPr>
          <p:cNvPr id="22534" name="Picture 1027"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22535" name="Rectangle 1028"/>
          <p:cNvSpPr>
            <a:spLocks noGrp="1" noChangeArrowheads="1"/>
          </p:cNvSpPr>
          <p:nvPr>
            <p:ph type="title"/>
          </p:nvPr>
        </p:nvSpPr>
        <p:spPr/>
        <p:txBody>
          <a:bodyPr/>
          <a:lstStyle/>
          <a:p>
            <a:r>
              <a:rPr lang="en-US"/>
              <a:t>Roadmap</a:t>
            </a:r>
          </a:p>
        </p:txBody>
      </p:sp>
      <p:sp>
        <p:nvSpPr>
          <p:cNvPr id="22536" name="Rectangle 1029"/>
          <p:cNvSpPr>
            <a:spLocks noGrp="1" noChangeArrowheads="1"/>
          </p:cNvSpPr>
          <p:nvPr>
            <p:ph type="body" idx="1"/>
          </p:nvPr>
        </p:nvSpPr>
        <p:spPr/>
        <p:txBody>
          <a:bodyPr/>
          <a:lstStyle/>
          <a:p>
            <a:r>
              <a:rPr lang="en-US"/>
              <a:t>XP — coping with change and uncertainty</a:t>
            </a:r>
          </a:p>
          <a:p>
            <a:r>
              <a:rPr lang="en-US" b="1"/>
              <a:t>Customers and Developers — why do we plan?</a:t>
            </a:r>
          </a:p>
          <a:p>
            <a:r>
              <a:rPr lang="en-US"/>
              <a:t>The Planning Game</a:t>
            </a:r>
          </a:p>
          <a:p>
            <a:pPr lvl="1"/>
            <a:r>
              <a:rPr lang="en-US"/>
              <a:t>Exploration — User stories</a:t>
            </a:r>
          </a:p>
          <a:p>
            <a:pPr lvl="1"/>
            <a:r>
              <a:rPr lang="en-US"/>
              <a:t>Estimation</a:t>
            </a:r>
          </a:p>
          <a:p>
            <a:pPr lvl="1"/>
            <a:r>
              <a:rPr lang="en-US"/>
              <a:t>Commitment</a:t>
            </a:r>
          </a:p>
          <a:p>
            <a:pPr lvl="1"/>
            <a:r>
              <a:rPr lang="en-US"/>
              <a:t>Steering</a:t>
            </a:r>
          </a:p>
          <a:p>
            <a:r>
              <a:rPr lang="en-US"/>
              <a:t>Iteration</a:t>
            </a:r>
          </a:p>
          <a:p>
            <a:r>
              <a:rPr lang="en-US"/>
              <a:t>Scrum</a:t>
            </a:r>
          </a:p>
          <a:p>
            <a:r>
              <a:rPr lang="en-US"/>
              <a:t>Agile lessons from industry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noFill/>
        </p:spPr>
        <p:txBody>
          <a:bodyPr/>
          <a:lstStyle/>
          <a:p>
            <a:r>
              <a:rPr lang="en-US">
                <a:latin typeface="Helvetica" charset="0"/>
              </a:rPr>
              <a:t>© Oscar Nierstrasz</a:t>
            </a:r>
            <a:endParaRPr lang="de-CH">
              <a:latin typeface="Helvetica" charset="0"/>
            </a:endParaRPr>
          </a:p>
        </p:txBody>
      </p:sp>
      <p:sp>
        <p:nvSpPr>
          <p:cNvPr id="24579" name="Footer Placeholder 4"/>
          <p:cNvSpPr>
            <a:spLocks noGrp="1"/>
          </p:cNvSpPr>
          <p:nvPr>
            <p:ph type="ftr" sz="quarter" idx="11"/>
          </p:nvPr>
        </p:nvSpPr>
        <p:spPr>
          <a:noFill/>
        </p:spPr>
        <p:txBody>
          <a:bodyPr/>
          <a:lstStyle/>
          <a:p>
            <a:r>
              <a:rPr lang="en-US">
                <a:latin typeface="Helvetica" charset="0"/>
              </a:rPr>
              <a:t>The Planning Game</a:t>
            </a:r>
            <a:endParaRPr lang="de-CH">
              <a:latin typeface="Helvetica" charset="0"/>
            </a:endParaRPr>
          </a:p>
        </p:txBody>
      </p:sp>
      <p:sp>
        <p:nvSpPr>
          <p:cNvPr id="24580" name="Slide Number Placeholder 5"/>
          <p:cNvSpPr>
            <a:spLocks noGrp="1"/>
          </p:cNvSpPr>
          <p:nvPr>
            <p:ph type="sldNum" sz="quarter" idx="12"/>
          </p:nvPr>
        </p:nvSpPr>
        <p:spPr>
          <a:noFill/>
        </p:spPr>
        <p:txBody>
          <a:bodyPr/>
          <a:lstStyle/>
          <a:p>
            <a:r>
              <a:rPr lang="de-CH">
                <a:latin typeface="Helvetica" charset="0"/>
              </a:rPr>
              <a:t>ESE 3.</a:t>
            </a:r>
            <a:fld id="{2D5FC672-4DC4-0648-B1CF-517A4DF8A5C8}" type="slidenum">
              <a:rPr lang="de-CH">
                <a:latin typeface="Helvetica" charset="0"/>
              </a:rPr>
              <a:pPr/>
              <a:t>8</a:t>
            </a:fld>
            <a:endParaRPr lang="de-CH" sz="1400">
              <a:solidFill>
                <a:srgbClr val="7E7E7E"/>
              </a:solidFill>
              <a:latin typeface="Times" charset="0"/>
            </a:endParaRPr>
          </a:p>
        </p:txBody>
      </p:sp>
      <p:sp>
        <p:nvSpPr>
          <p:cNvPr id="24581" name="Rectangle 2"/>
          <p:cNvSpPr>
            <a:spLocks noGrp="1" noChangeArrowheads="1"/>
          </p:cNvSpPr>
          <p:nvPr>
            <p:ph type="title"/>
          </p:nvPr>
        </p:nvSpPr>
        <p:spPr/>
        <p:txBody>
          <a:bodyPr/>
          <a:lstStyle/>
          <a:p>
            <a:r>
              <a:rPr lang="en-US"/>
              <a:t>Why we plan</a:t>
            </a:r>
          </a:p>
        </p:txBody>
      </p:sp>
      <p:sp>
        <p:nvSpPr>
          <p:cNvPr id="24582" name="Rectangle 3"/>
          <p:cNvSpPr>
            <a:spLocks noGrp="1" noChangeArrowheads="1"/>
          </p:cNvSpPr>
          <p:nvPr>
            <p:ph type="body" idx="1"/>
          </p:nvPr>
        </p:nvSpPr>
        <p:spPr/>
        <p:txBody>
          <a:bodyPr/>
          <a:lstStyle/>
          <a:p>
            <a:pPr marL="342900" indent="-342900">
              <a:lnSpc>
                <a:spcPct val="90000"/>
              </a:lnSpc>
              <a:buFont typeface="Helvetica CE" pitchFamily="-110" charset="0"/>
              <a:buNone/>
            </a:pPr>
            <a:r>
              <a:rPr lang="en-US" b="1" i="1"/>
              <a:t>We want to ensure that</a:t>
            </a:r>
            <a:r>
              <a:rPr lang="en-US"/>
              <a:t> </a:t>
            </a:r>
          </a:p>
          <a:p>
            <a:pPr marL="342900" indent="-342900">
              <a:lnSpc>
                <a:spcPct val="90000"/>
              </a:lnSpc>
            </a:pPr>
            <a:r>
              <a:rPr lang="en-US"/>
              <a:t>we are always working on the most </a:t>
            </a:r>
            <a:r>
              <a:rPr lang="en-US" i="1">
                <a:solidFill>
                  <a:srgbClr val="7F0101"/>
                </a:solidFill>
              </a:rPr>
              <a:t>important</a:t>
            </a:r>
            <a:r>
              <a:rPr lang="en-US"/>
              <a:t> things </a:t>
            </a:r>
          </a:p>
          <a:p>
            <a:pPr marL="342900" indent="-342900">
              <a:lnSpc>
                <a:spcPct val="90000"/>
              </a:lnSpc>
            </a:pPr>
            <a:r>
              <a:rPr lang="en-US"/>
              <a:t>we are </a:t>
            </a:r>
            <a:r>
              <a:rPr lang="en-US" i="1">
                <a:solidFill>
                  <a:srgbClr val="7F0101"/>
                </a:solidFill>
              </a:rPr>
              <a:t>coordinated</a:t>
            </a:r>
            <a:r>
              <a:rPr lang="en-US"/>
              <a:t> with other people</a:t>
            </a:r>
          </a:p>
          <a:p>
            <a:pPr marL="342900" indent="-342900">
              <a:lnSpc>
                <a:spcPct val="90000"/>
              </a:lnSpc>
            </a:pPr>
            <a:r>
              <a:rPr lang="en-US"/>
              <a:t>when </a:t>
            </a:r>
            <a:r>
              <a:rPr lang="en-US" i="1">
                <a:solidFill>
                  <a:srgbClr val="7F0101"/>
                </a:solidFill>
              </a:rPr>
              <a:t>unexpected</a:t>
            </a:r>
            <a:r>
              <a:rPr lang="en-US"/>
              <a:t> events occur, we </a:t>
            </a:r>
            <a:r>
              <a:rPr lang="en-US" i="1">
                <a:solidFill>
                  <a:srgbClr val="7F0101"/>
                </a:solidFill>
              </a:rPr>
              <a:t>understand the consequences</a:t>
            </a:r>
            <a:r>
              <a:rPr lang="en-US"/>
              <a:t> on priorities and coordination</a:t>
            </a:r>
          </a:p>
          <a:p>
            <a:pPr marL="342900" indent="-342900">
              <a:lnSpc>
                <a:spcPct val="90000"/>
              </a:lnSpc>
            </a:pPr>
            <a:endParaRPr lang="en-US"/>
          </a:p>
          <a:p>
            <a:pPr marL="342900" indent="-342900">
              <a:lnSpc>
                <a:spcPct val="90000"/>
              </a:lnSpc>
              <a:buFont typeface="Helvetica CE" pitchFamily="-110" charset="0"/>
              <a:buNone/>
            </a:pPr>
            <a:r>
              <a:rPr lang="en-US" b="1" i="1"/>
              <a:t>Plans must be</a:t>
            </a:r>
            <a:endParaRPr lang="en-US"/>
          </a:p>
          <a:p>
            <a:pPr marL="342900" indent="-342900">
              <a:lnSpc>
                <a:spcPct val="90000"/>
              </a:lnSpc>
            </a:pPr>
            <a:r>
              <a:rPr lang="en-US"/>
              <a:t>easy to </a:t>
            </a:r>
            <a:r>
              <a:rPr lang="en-US" i="1">
                <a:solidFill>
                  <a:srgbClr val="7F0101"/>
                </a:solidFill>
              </a:rPr>
              <a:t>make and update</a:t>
            </a:r>
            <a:endParaRPr lang="en-US"/>
          </a:p>
          <a:p>
            <a:pPr marL="342900" indent="-342900">
              <a:lnSpc>
                <a:spcPct val="90000"/>
              </a:lnSpc>
            </a:pPr>
            <a:r>
              <a:rPr lang="en-US" i="1">
                <a:solidFill>
                  <a:srgbClr val="7F0101"/>
                </a:solidFill>
              </a:rPr>
              <a:t>understandable</a:t>
            </a:r>
            <a:r>
              <a:rPr lang="en-US"/>
              <a:t> by everyone that uses them</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noFill/>
        </p:spPr>
        <p:txBody>
          <a:bodyPr/>
          <a:lstStyle/>
          <a:p>
            <a:r>
              <a:rPr lang="en-US">
                <a:latin typeface="Helvetica" charset="0"/>
              </a:rPr>
              <a:t>© Oscar Nierstrasz</a:t>
            </a:r>
            <a:endParaRPr lang="de-CH">
              <a:latin typeface="Helvetica" charset="0"/>
            </a:endParaRPr>
          </a:p>
        </p:txBody>
      </p:sp>
      <p:sp>
        <p:nvSpPr>
          <p:cNvPr id="26627" name="Footer Placeholder 4"/>
          <p:cNvSpPr>
            <a:spLocks noGrp="1"/>
          </p:cNvSpPr>
          <p:nvPr>
            <p:ph type="ftr" sz="quarter" idx="11"/>
          </p:nvPr>
        </p:nvSpPr>
        <p:spPr>
          <a:noFill/>
        </p:spPr>
        <p:txBody>
          <a:bodyPr/>
          <a:lstStyle/>
          <a:p>
            <a:r>
              <a:rPr lang="en-US">
                <a:latin typeface="Helvetica" charset="0"/>
              </a:rPr>
              <a:t>The Planning Game</a:t>
            </a:r>
            <a:endParaRPr lang="de-CH">
              <a:latin typeface="Helvetica" charset="0"/>
            </a:endParaRPr>
          </a:p>
        </p:txBody>
      </p:sp>
      <p:sp>
        <p:nvSpPr>
          <p:cNvPr id="26628" name="Slide Number Placeholder 5"/>
          <p:cNvSpPr>
            <a:spLocks noGrp="1"/>
          </p:cNvSpPr>
          <p:nvPr>
            <p:ph type="sldNum" sz="quarter" idx="12"/>
          </p:nvPr>
        </p:nvSpPr>
        <p:spPr>
          <a:noFill/>
        </p:spPr>
        <p:txBody>
          <a:bodyPr/>
          <a:lstStyle/>
          <a:p>
            <a:r>
              <a:rPr lang="de-CH">
                <a:latin typeface="Helvetica" charset="0"/>
              </a:rPr>
              <a:t>ESE 3.</a:t>
            </a:r>
            <a:fld id="{0264BF68-9044-7A45-96D3-6B8D2DE70344}" type="slidenum">
              <a:rPr lang="de-CH">
                <a:latin typeface="Helvetica" charset="0"/>
              </a:rPr>
              <a:pPr/>
              <a:t>9</a:t>
            </a:fld>
            <a:endParaRPr lang="de-CH" sz="1400">
              <a:solidFill>
                <a:srgbClr val="7E7E7E"/>
              </a:solidFill>
              <a:latin typeface="Times" charset="0"/>
            </a:endParaRPr>
          </a:p>
        </p:txBody>
      </p:sp>
      <p:sp>
        <p:nvSpPr>
          <p:cNvPr id="26629" name="Rectangle 2"/>
          <p:cNvSpPr>
            <a:spLocks noGrp="1" noChangeArrowheads="1"/>
          </p:cNvSpPr>
          <p:nvPr>
            <p:ph type="title"/>
          </p:nvPr>
        </p:nvSpPr>
        <p:spPr/>
        <p:txBody>
          <a:bodyPr/>
          <a:lstStyle/>
          <a:p>
            <a:r>
              <a:rPr lang="en-US"/>
              <a:t>The Planning Trap</a:t>
            </a:r>
          </a:p>
        </p:txBody>
      </p:sp>
      <p:sp>
        <p:nvSpPr>
          <p:cNvPr id="26630" name="Rectangle 3"/>
          <p:cNvSpPr>
            <a:spLocks noGrp="1" noChangeArrowheads="1"/>
          </p:cNvSpPr>
          <p:nvPr>
            <p:ph type="body" idx="1"/>
          </p:nvPr>
        </p:nvSpPr>
        <p:spPr/>
        <p:txBody>
          <a:bodyPr/>
          <a:lstStyle/>
          <a:p>
            <a:pPr marL="342900" indent="-342900">
              <a:lnSpc>
                <a:spcPct val="90000"/>
              </a:lnSpc>
              <a:buFont typeface="Helvetica CE" pitchFamily="-110" charset="0"/>
              <a:buNone/>
            </a:pPr>
            <a:r>
              <a:rPr lang="en-US"/>
              <a:t>Plans project a </a:t>
            </a:r>
            <a:r>
              <a:rPr lang="en-US" i="1">
                <a:solidFill>
                  <a:srgbClr val="7F0101"/>
                </a:solidFill>
              </a:rPr>
              <a:t>likely</a:t>
            </a:r>
            <a:r>
              <a:rPr lang="en-US"/>
              <a:t> course of events</a:t>
            </a:r>
          </a:p>
          <a:p>
            <a:pPr marL="742950" lvl="1" indent="-285750">
              <a:lnSpc>
                <a:spcPct val="90000"/>
              </a:lnSpc>
            </a:pPr>
            <a:r>
              <a:rPr lang="en-US"/>
              <a:t>Plans must try to create </a:t>
            </a:r>
            <a:r>
              <a:rPr lang="en-US" i="1">
                <a:solidFill>
                  <a:srgbClr val="7F0101"/>
                </a:solidFill>
              </a:rPr>
              <a:t>visibility</a:t>
            </a:r>
            <a:r>
              <a:rPr lang="en-US"/>
              <a:t>: where is the project</a:t>
            </a:r>
          </a:p>
          <a:p>
            <a:pPr marL="342900" indent="-342900">
              <a:lnSpc>
                <a:spcPct val="90000"/>
              </a:lnSpc>
            </a:pPr>
            <a:endParaRPr lang="en-US"/>
          </a:p>
          <a:p>
            <a:pPr marL="342900" indent="-342900">
              <a:lnSpc>
                <a:spcPct val="90000"/>
              </a:lnSpc>
              <a:buFont typeface="Helvetica CE" pitchFamily="-110" charset="0"/>
              <a:buNone/>
            </a:pPr>
            <a:r>
              <a:rPr lang="en-US" i="1"/>
              <a:t>But:</a:t>
            </a:r>
            <a:r>
              <a:rPr lang="en-US"/>
              <a:t> A plan does not mean you are in control of things</a:t>
            </a:r>
          </a:p>
          <a:p>
            <a:pPr marL="742950" lvl="1" indent="-285750">
              <a:lnSpc>
                <a:spcPct val="90000"/>
              </a:lnSpc>
            </a:pPr>
            <a:r>
              <a:rPr lang="en-US"/>
              <a:t>Events happen</a:t>
            </a:r>
          </a:p>
          <a:p>
            <a:pPr marL="742950" lvl="1" indent="-285750">
              <a:lnSpc>
                <a:spcPct val="90000"/>
              </a:lnSpc>
            </a:pPr>
            <a:r>
              <a:rPr lang="en-US"/>
              <a:t>Plans become invalid</a:t>
            </a:r>
          </a:p>
          <a:p>
            <a:pPr marL="342900" indent="-342900">
              <a:lnSpc>
                <a:spcPct val="90000"/>
              </a:lnSpc>
            </a:pPr>
            <a:endParaRPr lang="en-US"/>
          </a:p>
          <a:p>
            <a:pPr marL="342900" indent="-342900">
              <a:lnSpc>
                <a:spcPct val="90000"/>
              </a:lnSpc>
              <a:buFont typeface="Helvetica CE" pitchFamily="-110" charset="0"/>
              <a:buNone/>
            </a:pPr>
            <a:r>
              <a:rPr lang="en-US" i="1">
                <a:solidFill>
                  <a:srgbClr val="7F0101"/>
                </a:solidFill>
              </a:rPr>
              <a:t>Having a plan isn’t everything, planning is. </a:t>
            </a:r>
            <a:endParaRPr lang="en-US"/>
          </a:p>
          <a:p>
            <a:pPr marL="742950" lvl="1" indent="-285750">
              <a:lnSpc>
                <a:spcPct val="90000"/>
              </a:lnSpc>
            </a:pPr>
            <a:r>
              <a:rPr lang="en-US"/>
              <a:t>Keep plans honest and expect them to always change</a:t>
            </a:r>
          </a:p>
        </p:txBody>
      </p:sp>
    </p:spTree>
  </p:cSld>
  <p:clrMapOvr>
    <a:masterClrMapping/>
  </p:clrMapOvr>
</p:sld>
</file>

<file path=ppt/theme/theme1.xml><?xml version="1.0" encoding="utf-8"?>
<a:theme xmlns:a="http://schemas.openxmlformats.org/drawingml/2006/main" name="UB_Screen">
  <a:themeElements>
    <a:clrScheme name="">
      <a:dk1>
        <a:srgbClr val="05027D"/>
      </a:dk1>
      <a:lt1>
        <a:srgbClr val="FFFFFF"/>
      </a:lt1>
      <a:dk2>
        <a:srgbClr val="3A007D"/>
      </a:dk2>
      <a:lt2>
        <a:srgbClr val="F6F6F6"/>
      </a:lt2>
      <a:accent1>
        <a:srgbClr val="F5F399"/>
      </a:accent1>
      <a:accent2>
        <a:srgbClr val="7E0007"/>
      </a:accent2>
      <a:accent3>
        <a:srgbClr val="FFFFFF"/>
      </a:accent3>
      <a:accent4>
        <a:srgbClr val="03016A"/>
      </a:accent4>
      <a:accent5>
        <a:srgbClr val="F9F8CA"/>
      </a:accent5>
      <a:accent6>
        <a:srgbClr val="720006"/>
      </a:accent6>
      <a:hlink>
        <a:srgbClr val="0005DF"/>
      </a:hlink>
      <a:folHlink>
        <a:srgbClr val="464381"/>
      </a:folHlink>
    </a:clrScheme>
    <a:fontScheme name="UB_Scree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Helvetic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Helvetica" charset="0"/>
          </a:defRPr>
        </a:defPPr>
      </a:lstStyle>
    </a:lnDef>
  </a:objectDefaults>
  <a:extraClrSchemeLst>
    <a:extraClrScheme>
      <a:clrScheme name="UB_Scree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B_Screen 2">
        <a:dk1>
          <a:srgbClr val="000000"/>
        </a:dk1>
        <a:lt1>
          <a:srgbClr val="FFFFFF"/>
        </a:lt1>
        <a:dk2>
          <a:srgbClr val="000000"/>
        </a:dk2>
        <a:lt2>
          <a:srgbClr val="F6F6F6"/>
        </a:lt2>
        <a:accent1>
          <a:srgbClr val="E1EBF5"/>
        </a:accent1>
        <a:accent2>
          <a:srgbClr val="9CBDDE"/>
        </a:accent2>
        <a:accent3>
          <a:srgbClr val="FFFFFF"/>
        </a:accent3>
        <a:accent4>
          <a:srgbClr val="000000"/>
        </a:accent4>
        <a:accent5>
          <a:srgbClr val="EEF3F9"/>
        </a:accent5>
        <a:accent6>
          <a:srgbClr val="8DABC9"/>
        </a:accent6>
        <a:hlink>
          <a:srgbClr val="0005DF"/>
        </a:hlink>
        <a:folHlink>
          <a:srgbClr val="7E7781"/>
        </a:folHlink>
      </a:clrScheme>
      <a:clrMap bg1="lt1" tx1="dk1" bg2="lt2" tx2="dk2" accent1="accent1" accent2="accent2" accent3="accent3" accent4="accent4" accent5="accent5" accent6="accent6" hlink="hlink" folHlink="folHlink"/>
    </a:extraClrScheme>
    <a:extraClrScheme>
      <a:clrScheme name="UB_Screen 3">
        <a:dk1>
          <a:srgbClr val="000000"/>
        </a:dk1>
        <a:lt1>
          <a:srgbClr val="FFFFFF"/>
        </a:lt1>
        <a:dk2>
          <a:srgbClr val="000000"/>
        </a:dk2>
        <a:lt2>
          <a:srgbClr val="F6F6F6"/>
        </a:lt2>
        <a:accent1>
          <a:srgbClr val="E1EBF5"/>
        </a:accent1>
        <a:accent2>
          <a:srgbClr val="9CBDDE"/>
        </a:accent2>
        <a:accent3>
          <a:srgbClr val="FFFFFF"/>
        </a:accent3>
        <a:accent4>
          <a:srgbClr val="000000"/>
        </a:accent4>
        <a:accent5>
          <a:srgbClr val="EEF3F9"/>
        </a:accent5>
        <a:accent6>
          <a:srgbClr val="8DABC9"/>
        </a:accent6>
        <a:hlink>
          <a:srgbClr val="0005DF"/>
        </a:hlink>
        <a:folHlink>
          <a:srgbClr val="46438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Workspace:Talks:Dagstuhl:UB_Screen.ppt</Template>
  <TotalTime>1553</TotalTime>
  <Words>3586</Words>
  <Application>Microsoft Macintosh PowerPoint</Application>
  <PresentationFormat>On-screen Show (4:3)</PresentationFormat>
  <Paragraphs>656</Paragraphs>
  <Slides>47</Slides>
  <Notes>47</Notes>
  <HiddenSlides>0</HiddenSlides>
  <MMClips>0</MMClips>
  <ScaleCrop>false</ScaleCrop>
  <HeadingPairs>
    <vt:vector size="4" baseType="variant">
      <vt:variant>
        <vt:lpstr>Design Template</vt:lpstr>
      </vt:variant>
      <vt:variant>
        <vt:i4>1</vt:i4>
      </vt:variant>
      <vt:variant>
        <vt:lpstr>Slide Titles</vt:lpstr>
      </vt:variant>
      <vt:variant>
        <vt:i4>47</vt:i4>
      </vt:variant>
    </vt:vector>
  </HeadingPairs>
  <TitlesOfParts>
    <vt:vector size="48" baseType="lpstr">
      <vt:lpstr>UB_Screen</vt:lpstr>
      <vt:lpstr>Introduction to Software Engineering</vt:lpstr>
      <vt:lpstr>Roadmap</vt:lpstr>
      <vt:lpstr>Sources</vt:lpstr>
      <vt:lpstr>Roadmap</vt:lpstr>
      <vt:lpstr>Extreme Programming</vt:lpstr>
      <vt:lpstr>Driving Metaphor</vt:lpstr>
      <vt:lpstr>Roadmap</vt:lpstr>
      <vt:lpstr>Why we plan</vt:lpstr>
      <vt:lpstr>The Planning Trap</vt:lpstr>
      <vt:lpstr>Customer-Developer Relationships</vt:lpstr>
      <vt:lpstr>The Customer Bill of Rights</vt:lpstr>
      <vt:lpstr>The Developer Bill of Rights</vt:lpstr>
      <vt:lpstr>Separation of Roles</vt:lpstr>
      <vt:lpstr>Roadmap</vt:lpstr>
      <vt:lpstr>The Planning Game</vt:lpstr>
      <vt:lpstr>The Release Planning Game</vt:lpstr>
      <vt:lpstr>Roadmap</vt:lpstr>
      <vt:lpstr>Planning Game: Exploration Phase</vt:lpstr>
      <vt:lpstr>User Stories</vt:lpstr>
      <vt:lpstr>Stories</vt:lpstr>
      <vt:lpstr>Splitting Stories</vt:lpstr>
      <vt:lpstr>Roadmap</vt:lpstr>
      <vt:lpstr>Initial Estimation of Stories</vt:lpstr>
      <vt:lpstr>Estimating Stories</vt:lpstr>
      <vt:lpstr>Roadmap</vt:lpstr>
      <vt:lpstr>Planning Game: Commitment Phase</vt:lpstr>
      <vt:lpstr>Commitment Phase …</vt:lpstr>
      <vt:lpstr>Roadmap</vt:lpstr>
      <vt:lpstr>Planning Game: Steering Phase</vt:lpstr>
      <vt:lpstr>Planning Game: Steering Phase...</vt:lpstr>
      <vt:lpstr>Roadmap</vt:lpstr>
      <vt:lpstr>Iteration Planning</vt:lpstr>
      <vt:lpstr>Iteration Planning</vt:lpstr>
      <vt:lpstr>Roadmap</vt:lpstr>
      <vt:lpstr>Scrum</vt:lpstr>
      <vt:lpstr>Scrum roles</vt:lpstr>
      <vt:lpstr>Chickens and Pigs</vt:lpstr>
      <vt:lpstr>Daily Scrum (standup meeting)</vt:lpstr>
      <vt:lpstr>Other Scrum meetings</vt:lpstr>
      <vt:lpstr>Roadmap</vt:lpstr>
      <vt:lpstr>Agile Lessons from Industry</vt:lpstr>
      <vt:lpstr>Ingredients for Success</vt:lpstr>
      <vt:lpstr>Ingredients for Success</vt:lpstr>
      <vt:lpstr>Agile methods still need classical project management</vt:lpstr>
      <vt:lpstr>What you should know!</vt:lpstr>
      <vt:lpstr>Can you answer the following questions?</vt:lpstr>
      <vt:lpstr>License</vt:lpstr>
    </vt:vector>
  </TitlesOfParts>
  <Company>Ĳ ɦ禜</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Oscar Nierstrasz</dc:creator>
  <cp:lastModifiedBy>Oscar Nierstrasz</cp:lastModifiedBy>
  <cp:revision>170</cp:revision>
  <cp:lastPrinted>2005-04-07T14:31:46Z</cp:lastPrinted>
  <dcterms:created xsi:type="dcterms:W3CDTF">2010-08-27T13:14:17Z</dcterms:created>
  <dcterms:modified xsi:type="dcterms:W3CDTF">2010-08-27T13:14:28Z</dcterms:modified>
</cp:coreProperties>
</file>