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306" r:id="rId21"/>
    <p:sldId id="276" r:id="rId22"/>
    <p:sldId id="277" r:id="rId23"/>
    <p:sldId id="278" r:id="rId24"/>
    <p:sldId id="279" r:id="rId25"/>
    <p:sldId id="280" r:id="rId26"/>
    <p:sldId id="307" r:id="rId27"/>
    <p:sldId id="282" r:id="rId28"/>
    <p:sldId id="283" r:id="rId29"/>
    <p:sldId id="284" r:id="rId30"/>
    <p:sldId id="285" r:id="rId31"/>
    <p:sldId id="286" r:id="rId32"/>
    <p:sldId id="287" r:id="rId33"/>
    <p:sldId id="308" r:id="rId34"/>
    <p:sldId id="289" r:id="rId35"/>
    <p:sldId id="290" r:id="rId36"/>
    <p:sldId id="291" r:id="rId37"/>
    <p:sldId id="292" r:id="rId38"/>
    <p:sldId id="309" r:id="rId39"/>
    <p:sldId id="294" r:id="rId40"/>
    <p:sldId id="295" r:id="rId41"/>
    <p:sldId id="296" r:id="rId42"/>
    <p:sldId id="297" r:id="rId43"/>
    <p:sldId id="298" r:id="rId44"/>
    <p:sldId id="299" r:id="rId45"/>
    <p:sldId id="300" r:id="rId46"/>
    <p:sldId id="301" r:id="rId47"/>
    <p:sldId id="302" r:id="rId48"/>
    <p:sldId id="303" r:id="rId49"/>
    <p:sldId id="304" r:id="rId50"/>
    <p:sldId id="310"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FEADA"/>
    <a:srgbClr val="DBE7D5"/>
    <a:srgbClr val="E7EFF7"/>
    <a:srgbClr val="C1DEFA"/>
    <a:srgbClr val="A7A7A7"/>
    <a:srgbClr val="D3D3D3"/>
    <a:srgbClr val="7F0101"/>
    <a:srgbClr val="60BDC4"/>
    <a:srgbClr val="B4CFDC"/>
    <a:srgbClr val="C9D4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5064"/>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fld id="{529C6F1F-2483-0244-A37D-0EA2031A88DC}"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fld id="{67E810D1-A65D-874A-BA22-9DF787A81E86}"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Times"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p:spPr>
        <p:txBody>
          <a:bodyPr/>
          <a:lstStyle/>
          <a:p>
            <a:r>
              <a:rPr lang="en-US"/>
              <a:t>Ch 19</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ChangeArrowheads="1"/>
          </p:cNvSpPr>
          <p:nvPr>
            <p:ph type="sldImg"/>
          </p:nvPr>
        </p:nvSpPr>
        <p:spPr>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r>
              <a:rPr lang="en-US"/>
              <a:t>Ch 19</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lstStyle/>
          <a:p>
            <a:r>
              <a:rPr lang="en-US"/>
              <a:t>Ch 20</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p:cNvSpPr>
          <p:nvPr>
            <p:ph type="sldImg"/>
          </p:nvPr>
        </p:nvSpPr>
        <p:spPr>
          <a:solidFill>
            <a:srgbClr val="FFFFFF"/>
          </a:solidFill>
          <a:ln/>
        </p:spPr>
      </p:sp>
      <p:sp>
        <p:nvSpPr>
          <p:cNvPr id="64515" name="Rectangle 3"/>
          <p:cNvSpPr>
            <a:spLocks noGrp="1" noChangeArrowheads="1"/>
          </p:cNvSpPr>
          <p:nvPr>
            <p:ph type="body" idx="1"/>
          </p:nvPr>
        </p:nvSpPr>
        <p:spPr>
          <a:solidFill>
            <a:srgbClr val="FFFFFF"/>
          </a:solidFill>
          <a:ln>
            <a:solidFill>
              <a:srgbClr val="000000"/>
            </a:solidFill>
          </a:ln>
        </p:spPr>
        <p:txBody>
          <a:bodyPr/>
          <a:lstStyle/>
          <a:p>
            <a:r>
              <a:rPr lang="en-US"/>
              <a:t>Ch 20</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p:cNvSpPr>
          <p:nvPr>
            <p:ph type="sldImg"/>
          </p:nvPr>
        </p:nvSpPr>
        <p:spPr>
          <a:solidFill>
            <a:srgbClr val="FFFFFF"/>
          </a:solidFill>
          <a:ln/>
        </p:spPr>
      </p:sp>
      <p:sp>
        <p:nvSpPr>
          <p:cNvPr id="69635" name="Rectangle 3"/>
          <p:cNvSpPr>
            <a:spLocks noGrp="1" noChangeArrowheads="1"/>
          </p:cNvSpPr>
          <p:nvPr>
            <p:ph type="body" idx="1"/>
          </p:nvPr>
        </p:nvSpPr>
        <p:spPr>
          <a:solidFill>
            <a:srgbClr val="FFFFFF"/>
          </a:solidFill>
          <a:ln>
            <a:solidFill>
              <a:srgbClr val="000000"/>
            </a:solidFill>
          </a:ln>
        </p:spPr>
        <p:txBody>
          <a:bodyPr/>
          <a:lstStyle/>
          <a:p>
            <a:r>
              <a:rPr lang="en-US"/>
              <a:t>Ch 20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Rot="1" noChangeAspect="1" noChangeArrowheads="1"/>
          </p:cNvSpPr>
          <p:nvPr>
            <p:ph type="sldImg"/>
          </p:nvPr>
        </p:nvSpPr>
        <p:spPr>
          <a:solidFill>
            <a:srgbClr val="FFFFFF"/>
          </a:solidFill>
          <a:ln/>
        </p:spPr>
      </p:sp>
      <p:sp>
        <p:nvSpPr>
          <p:cNvPr id="7168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Rot="1" noChangeAspect="1" noChangeArrowheads="1"/>
          </p:cNvSpPr>
          <p:nvPr>
            <p:ph type="sldImg"/>
          </p:nvPr>
        </p:nvSpPr>
        <p:spPr>
          <a:solidFill>
            <a:srgbClr val="FFFFFF"/>
          </a:solidFill>
          <a:ln/>
        </p:spPr>
      </p:sp>
      <p:sp>
        <p:nvSpPr>
          <p:cNvPr id="7373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1026"/>
          <p:cNvSpPr>
            <a:spLocks noGrp="1" noRot="1" noChangeAspect="1" noChangeArrowheads="1"/>
          </p:cNvSpPr>
          <p:nvPr>
            <p:ph type="sldImg"/>
          </p:nvPr>
        </p:nvSpPr>
        <p:spPr>
          <a:solidFill>
            <a:srgbClr val="FFFFFF"/>
          </a:solidFill>
          <a:ln/>
        </p:spPr>
      </p:sp>
      <p:sp>
        <p:nvSpPr>
          <p:cNvPr id="16387"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1026"/>
          <p:cNvSpPr>
            <a:spLocks noGrp="1" noRot="1" noChangeAspect="1" noChangeArrowheads="1"/>
          </p:cNvSpPr>
          <p:nvPr>
            <p:ph type="sldImg"/>
          </p:nvPr>
        </p:nvSpPr>
        <p:spPr>
          <a:solidFill>
            <a:srgbClr val="FFFFFF"/>
          </a:solidFill>
          <a:ln/>
        </p:spPr>
      </p:sp>
      <p:sp>
        <p:nvSpPr>
          <p:cNvPr id="21507"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1026"/>
          <p:cNvSpPr>
            <a:spLocks noGrp="1" noRot="1" noChangeAspect="1" noChangeArrowheads="1"/>
          </p:cNvSpPr>
          <p:nvPr>
            <p:ph type="sldImg"/>
          </p:nvPr>
        </p:nvSpPr>
        <p:spPr>
          <a:solidFill>
            <a:srgbClr val="FFFFFF"/>
          </a:solidFill>
          <a:ln/>
        </p:spPr>
      </p:sp>
      <p:sp>
        <p:nvSpPr>
          <p:cNvPr id="26627"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Rot="1" noChangeAspect="1" noChangeArrowheads="1"/>
          </p:cNvSpPr>
          <p:nvPr>
            <p:ph type="sldImg"/>
          </p:nvPr>
        </p:nvSpPr>
        <p:spPr>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ln>
        </p:spPr>
        <p:txBody>
          <a:bodyPr/>
          <a:lstStyle/>
          <a:p>
            <a:r>
              <a:rPr lang="en-US"/>
              <a:t>Often, system failures are transient, and only require fault recovery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p:cNvSpPr>
          <p:nvPr>
            <p:ph type="sldImg"/>
          </p:nvPr>
        </p:nvSpPr>
        <p:spPr>
          <a:solidFill>
            <a:srgbClr val="FFFFFF"/>
          </a:solidFill>
          <a:ln/>
        </p:spPr>
      </p:sp>
      <p:sp>
        <p:nvSpPr>
          <p:cNvPr id="32771" name="Rectangle 3"/>
          <p:cNvSpPr>
            <a:spLocks noGrp="1" noChangeArrowheads="1"/>
          </p:cNvSpPr>
          <p:nvPr>
            <p:ph type="body" idx="1"/>
          </p:nvPr>
        </p:nvSpPr>
        <p:spPr>
          <a:solidFill>
            <a:srgbClr val="FFFFFF"/>
          </a:solidFill>
          <a:ln>
            <a:solidFill>
              <a:srgbClr val="000000"/>
            </a:solidFill>
          </a:ln>
        </p:spPr>
        <p:txBody>
          <a:bodyPr/>
          <a:lstStyle/>
          <a:p>
            <a:r>
              <a:rPr lang="en-US"/>
              <a:t>Example — procedure to check whether all disk blocks either belong to files in use or to the free list.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1026"/>
          <p:cNvSpPr>
            <a:spLocks noGrp="1" noRot="1" noChangeAspect="1" noChangeArrowheads="1"/>
          </p:cNvSpPr>
          <p:nvPr>
            <p:ph type="sldImg"/>
          </p:nvPr>
        </p:nvSpPr>
        <p:spPr>
          <a:solidFill>
            <a:srgbClr val="FFFFFF"/>
          </a:solidFill>
          <a:ln/>
        </p:spPr>
      </p:sp>
      <p:sp>
        <p:nvSpPr>
          <p:cNvPr id="35843" name="Rectangle 1027"/>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r>
              <a:rPr lang="en-US"/>
              <a:t>— Boehm (1979)</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endParaRPr lang="en-US"/>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endParaRPr lang="de-DE">
              <a:latin typeface="Times"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endParaRPr lang="de-DE">
              <a:solidFill>
                <a:srgbClr val="BED3EA"/>
              </a:solidFill>
              <a:latin typeface="Times"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fld id="{46A34DBF-3E92-B94A-BF9E-3924BB024FE5}" type="slidenum">
              <a:rPr lang="de-CH"/>
              <a:pPr/>
              <a:t>‹#›</a:t>
            </a:fld>
            <a:endParaRPr lang="de-CH" sz="1400">
              <a:latin typeface="Times"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fld id="{F41D6464-A1E0-334B-8DE8-7187748EFE41}" type="slidenum">
              <a:rPr lang="de-CH"/>
              <a:pPr/>
              <a:t>‹#›</a:t>
            </a:fld>
            <a:endParaRPr lang="de-CH" sz="1400">
              <a:solidFill>
                <a:srgbClr val="7E7E7E"/>
              </a:solidFill>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fld id="{3E667F21-3F0F-8442-AB6C-3907CABA18C9}" type="slidenum">
              <a:rPr lang="de-CH"/>
              <a:pPr/>
              <a:t>‹#›</a:t>
            </a:fld>
            <a:endParaRPr lang="de-CH" sz="1400">
              <a:solidFill>
                <a:srgbClr val="7E7E7E"/>
              </a:solidFill>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fld id="{94290C53-8701-D646-90E7-6FE0067A4EC4}" type="slidenum">
              <a:rPr lang="de-CH"/>
              <a:pPr/>
              <a:t>‹#›</a:t>
            </a:fld>
            <a:endParaRPr lang="de-CH" sz="1400">
              <a:solidFill>
                <a:srgbClr val="7E7E7E"/>
              </a:solidFill>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fld id="{58D30AA0-5681-4D41-8697-D95F7563A6B8}" type="slidenum">
              <a:rPr lang="de-CH"/>
              <a:pPr/>
              <a:t>‹#›</a:t>
            </a:fld>
            <a:endParaRPr lang="de-CH" sz="1400">
              <a:solidFill>
                <a:srgbClr val="7E7E7E"/>
              </a:solidFill>
              <a:latin typeface="Times"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r>
              <a:rPr lang="de-CH"/>
              <a:t>© Oscar Nierstrasz</a:t>
            </a:r>
          </a:p>
        </p:txBody>
      </p:sp>
      <p:sp>
        <p:nvSpPr>
          <p:cNvPr id="5" name="Footer Placeholder 4"/>
          <p:cNvSpPr>
            <a:spLocks noGrp="1"/>
          </p:cNvSpPr>
          <p:nvPr>
            <p:ph type="ftr" sz="quarter" idx="11"/>
          </p:nvPr>
        </p:nvSpPr>
        <p:spPr/>
        <p:txBody>
          <a:bodyPr/>
          <a:lstStyle>
            <a:lvl1pPr>
              <a:defRPr/>
            </a:lvl1pPr>
          </a:lstStyle>
          <a:p>
            <a:r>
              <a:rPr lang="de-CH"/>
              <a:t>ESE — Software Validation</a:t>
            </a:r>
          </a:p>
        </p:txBody>
      </p:sp>
      <p:sp>
        <p:nvSpPr>
          <p:cNvPr id="6" name="Slide Number Placeholder 5"/>
          <p:cNvSpPr>
            <a:spLocks noGrp="1"/>
          </p:cNvSpPr>
          <p:nvPr>
            <p:ph type="sldNum" sz="quarter" idx="12"/>
          </p:nvPr>
        </p:nvSpPr>
        <p:spPr/>
        <p:txBody>
          <a:bodyPr/>
          <a:lstStyle>
            <a:lvl1pPr>
              <a:defRPr/>
            </a:lvl1pPr>
          </a:lstStyle>
          <a:p>
            <a:r>
              <a:rPr lang="de-CH"/>
              <a:t>ESE 5.</a:t>
            </a:r>
            <a:fld id="{D401B4F4-AEA9-A347-8AD1-C5FB7528D8F8}" type="slidenum">
              <a:rPr lang="de-CH"/>
              <a:pPr/>
              <a:t>‹#›</a:t>
            </a:fld>
            <a:endParaRPr lang="de-CH" sz="1400">
              <a:solidFill>
                <a:srgbClr val="7E7E7E"/>
              </a:solidFill>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endParaRPr lang="en-US"/>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endParaRPr lang="de-DE">
              <a:latin typeface="Times"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defRPr>
            </a:lvl1pPr>
          </a:lstStyle>
          <a:p>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defRPr>
            </a:lvl1pPr>
          </a:lstStyle>
          <a:p>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defRPr>
            </a:lvl1pPr>
          </a:lstStyle>
          <a:p>
            <a:fld id="{DC80BD4D-7DAE-4548-9EF3-D637BB06F703}" type="slidenum">
              <a:rPr lang="de-CH"/>
              <a:pPr/>
              <a:t>‹#›</a:t>
            </a:fld>
            <a:endParaRPr lang="de-CH" sz="1400">
              <a:solidFill>
                <a:srgbClr val="7E7E7E"/>
              </a:solidFill>
              <a:latin typeface="Times" charset="0"/>
            </a:endParaRPr>
          </a:p>
        </p:txBody>
      </p:sp>
    </p:spTree>
  </p:cSld>
  <p:clrMap bg1="lt1" tx1="dk1" bg2="lt2" tx2="dk2" accent1="accent1" accent2="accent2" accent3="accent3" accent4="accent4" accent5="accent5" accent6="accent6" hlink="hlink" folHlink="folHlink"/>
  <p:sldLayoutIdLst>
    <p:sldLayoutId id="2147483735" r:id="rId1"/>
    <p:sldLayoutId id="2147483731" r:id="rId2"/>
    <p:sldLayoutId id="2147483732" r:id="rId3"/>
    <p:sldLayoutId id="2147483733" r:id="rId4"/>
    <p:sldLayoutId id="2147483734" r:id="rId5"/>
    <p:sldLayoutId id="2147483736"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10"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10"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10" charset="0"/>
        <a:buChar char="–"/>
        <a:defRPr i="1">
          <a:solidFill>
            <a:srgbClr val="7F0101"/>
          </a:solidFill>
          <a:latin typeface="+mn-lt"/>
          <a:ea typeface="ヒラギノ角ゴ Pro W3" charset="-128"/>
          <a:cs typeface="ヒラギノ角ゴ Pro W3" charset="-128"/>
        </a:defRPr>
      </a:lvl3pPr>
      <a:lvl4pPr marL="1714500" indent="-381000" algn="l" rtl="0" eaLnBrk="0" fontAlgn="base" hangingPunct="0">
        <a:lnSpc>
          <a:spcPct val="95000"/>
        </a:lnSpc>
        <a:spcBef>
          <a:spcPct val="20000"/>
        </a:spcBef>
        <a:spcAft>
          <a:spcPct val="0"/>
        </a:spcAft>
        <a:buSzPct val="85000"/>
        <a:buFont typeface="Helvetica CE" pitchFamily="-110" charset="0"/>
        <a:buChar char="–"/>
        <a:defRPr>
          <a:solidFill>
            <a:srgbClr val="0A017F"/>
          </a:solidFill>
          <a:latin typeface="+mn-lt"/>
          <a:ea typeface="ヒラギノ角ゴ Pro W3"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10"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dirty="0" smtClean="0"/>
              <a:t>Introduction to Software Engineering</a:t>
            </a:r>
            <a:endParaRPr lang="en-US" b="0" i="1" dirty="0"/>
          </a:p>
        </p:txBody>
      </p:sp>
      <p:sp>
        <p:nvSpPr>
          <p:cNvPr id="10243" name="Rectangle 3"/>
          <p:cNvSpPr>
            <a:spLocks noGrp="1" noChangeArrowheads="1"/>
          </p:cNvSpPr>
          <p:nvPr>
            <p:ph type="subTitle" idx="1"/>
          </p:nvPr>
        </p:nvSpPr>
        <p:spPr/>
        <p:txBody>
          <a:bodyPr/>
          <a:lstStyle/>
          <a:p>
            <a:pPr>
              <a:lnSpc>
                <a:spcPct val="100000"/>
              </a:lnSpc>
            </a:pPr>
            <a:r>
              <a:rPr lang="en-US" b="1" dirty="0"/>
              <a:t>5. Software </a:t>
            </a:r>
            <a:r>
              <a:rPr lang="en-US" b="1" dirty="0" smtClean="0"/>
              <a:t>Validation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de-CH" smtClean="0"/>
              <a:t>© Oscar Nierstrasz</a:t>
            </a:r>
          </a:p>
        </p:txBody>
      </p:sp>
      <p:sp>
        <p:nvSpPr>
          <p:cNvPr id="23555" name="Footer Placeholder 4"/>
          <p:cNvSpPr>
            <a:spLocks noGrp="1"/>
          </p:cNvSpPr>
          <p:nvPr>
            <p:ph type="ftr" sz="quarter" idx="11"/>
          </p:nvPr>
        </p:nvSpPr>
        <p:spPr>
          <a:noFill/>
        </p:spPr>
        <p:txBody>
          <a:bodyPr/>
          <a:lstStyle/>
          <a:p>
            <a:r>
              <a:rPr lang="de-CH" smtClean="0"/>
              <a:t>ESE — Software Validation</a:t>
            </a:r>
          </a:p>
        </p:txBody>
      </p:sp>
      <p:sp>
        <p:nvSpPr>
          <p:cNvPr id="23556" name="Slide Number Placeholder 5"/>
          <p:cNvSpPr>
            <a:spLocks noGrp="1"/>
          </p:cNvSpPr>
          <p:nvPr>
            <p:ph type="sldNum" sz="quarter" idx="12"/>
          </p:nvPr>
        </p:nvSpPr>
        <p:spPr>
          <a:noFill/>
        </p:spPr>
        <p:txBody>
          <a:bodyPr/>
          <a:lstStyle/>
          <a:p>
            <a:r>
              <a:rPr lang="de-CH"/>
              <a:t>ESE 5.</a:t>
            </a:r>
            <a:fld id="{0FDEAB28-3B71-D14F-A252-CD2681B0FC07}" type="slidenum">
              <a:rPr lang="de-CH"/>
              <a:pPr/>
              <a:t>10</a:t>
            </a:fld>
            <a:endParaRPr lang="de-CH" sz="1400">
              <a:solidFill>
                <a:srgbClr val="7E7E7E"/>
              </a:solidFill>
              <a:latin typeface="Times" charset="0"/>
            </a:endParaRPr>
          </a:p>
        </p:txBody>
      </p:sp>
      <p:sp>
        <p:nvSpPr>
          <p:cNvPr id="23557" name="Rectangle 2"/>
          <p:cNvSpPr>
            <a:spLocks noGrp="1" noChangeArrowheads="1"/>
          </p:cNvSpPr>
          <p:nvPr>
            <p:ph type="title"/>
          </p:nvPr>
        </p:nvSpPr>
        <p:spPr/>
        <p:txBody>
          <a:bodyPr/>
          <a:lstStyle/>
          <a:p>
            <a:r>
              <a:rPr lang="en-US"/>
              <a:t>Common Sources of Software Faults</a:t>
            </a:r>
          </a:p>
        </p:txBody>
      </p:sp>
      <p:sp>
        <p:nvSpPr>
          <p:cNvPr id="23558"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sz="2000" i="1">
                <a:solidFill>
                  <a:srgbClr val="7F0101"/>
                </a:solidFill>
              </a:rPr>
              <a:t>Several features of programming languages and systems are common sources of faults in software systems:</a:t>
            </a:r>
          </a:p>
          <a:p>
            <a:pPr marL="342900" indent="-342900">
              <a:lnSpc>
                <a:spcPct val="90000"/>
              </a:lnSpc>
              <a:buFont typeface="Helvetica CE" pitchFamily="-110" charset="0"/>
              <a:buNone/>
            </a:pPr>
            <a:endParaRPr lang="en-US" sz="1800" i="1">
              <a:solidFill>
                <a:srgbClr val="7F0101"/>
              </a:solidFill>
            </a:endParaRPr>
          </a:p>
          <a:p>
            <a:pPr marL="342900" indent="-342900">
              <a:lnSpc>
                <a:spcPct val="90000"/>
              </a:lnSpc>
            </a:pPr>
            <a:r>
              <a:rPr lang="en-US" sz="1800" b="1" i="1"/>
              <a:t>Goto statements</a:t>
            </a:r>
            <a:r>
              <a:rPr lang="en-US" sz="1800"/>
              <a:t> and other unstructured programming constructs make programs </a:t>
            </a:r>
            <a:r>
              <a:rPr lang="en-US" sz="1800" i="1">
                <a:solidFill>
                  <a:srgbClr val="7F0101"/>
                </a:solidFill>
              </a:rPr>
              <a:t>hard to understand, reason about and modify</a:t>
            </a:r>
            <a:r>
              <a:rPr lang="en-US" sz="1800"/>
              <a:t>.</a:t>
            </a:r>
          </a:p>
          <a:p>
            <a:pPr marL="742950" lvl="1" indent="-285750">
              <a:lnSpc>
                <a:spcPct val="90000"/>
              </a:lnSpc>
            </a:pPr>
            <a:r>
              <a:rPr lang="en-US" sz="1600"/>
              <a:t>Use structured programming constructs</a:t>
            </a:r>
          </a:p>
          <a:p>
            <a:pPr marL="342900" indent="-342900">
              <a:lnSpc>
                <a:spcPct val="90000"/>
              </a:lnSpc>
            </a:pPr>
            <a:endParaRPr lang="en-US" sz="1800" b="1" i="1"/>
          </a:p>
          <a:p>
            <a:pPr marL="342900" indent="-342900">
              <a:lnSpc>
                <a:spcPct val="90000"/>
              </a:lnSpc>
            </a:pPr>
            <a:r>
              <a:rPr lang="en-US" sz="1800" b="1" i="1"/>
              <a:t>Floating point numbers</a:t>
            </a:r>
            <a:r>
              <a:rPr lang="en-US" sz="1800"/>
              <a:t> are </a:t>
            </a:r>
            <a:r>
              <a:rPr lang="en-US" sz="1800" i="1">
                <a:solidFill>
                  <a:srgbClr val="7F0101"/>
                </a:solidFill>
              </a:rPr>
              <a:t>inherently imprecise</a:t>
            </a:r>
            <a:r>
              <a:rPr lang="en-US" sz="1800"/>
              <a:t> and may lead to invalid comparisons.</a:t>
            </a:r>
          </a:p>
          <a:p>
            <a:pPr marL="742950" lvl="1" indent="-285750">
              <a:lnSpc>
                <a:spcPct val="90000"/>
              </a:lnSpc>
            </a:pPr>
            <a:r>
              <a:rPr lang="en-US" sz="1600"/>
              <a:t>Fixed point numbers are safer for exact comparisons </a:t>
            </a:r>
          </a:p>
          <a:p>
            <a:pPr marL="342900" indent="-342900">
              <a:lnSpc>
                <a:spcPct val="90000"/>
              </a:lnSpc>
            </a:pPr>
            <a:endParaRPr lang="en-US" sz="1800" b="1" i="1"/>
          </a:p>
          <a:p>
            <a:pPr marL="342900" indent="-342900">
              <a:lnSpc>
                <a:spcPct val="90000"/>
              </a:lnSpc>
            </a:pPr>
            <a:r>
              <a:rPr lang="en-US" sz="1800" b="1" i="1"/>
              <a:t>Pointers</a:t>
            </a:r>
            <a:r>
              <a:rPr lang="en-US" sz="1800"/>
              <a:t> are dangerous because of </a:t>
            </a:r>
            <a:r>
              <a:rPr lang="en-US" sz="1800" i="1">
                <a:solidFill>
                  <a:srgbClr val="7F0101"/>
                </a:solidFill>
              </a:rPr>
              <a:t>aliasing</a:t>
            </a:r>
            <a:r>
              <a:rPr lang="en-US" sz="1800"/>
              <a:t>, and the risk of </a:t>
            </a:r>
            <a:r>
              <a:rPr lang="en-US" sz="1800" i="1">
                <a:solidFill>
                  <a:srgbClr val="7F0101"/>
                </a:solidFill>
              </a:rPr>
              <a:t>corrupting memory</a:t>
            </a:r>
            <a:endParaRPr lang="en-US" sz="1800"/>
          </a:p>
          <a:p>
            <a:pPr marL="742950" lvl="1" indent="-285750">
              <a:lnSpc>
                <a:spcPct val="90000"/>
              </a:lnSpc>
            </a:pPr>
            <a:r>
              <a:rPr lang="en-US" sz="1600"/>
              <a:t>Pointer usage should be confined to abstract data type implementations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de-CH" smtClean="0"/>
              <a:t>© Oscar Nierstrasz</a:t>
            </a:r>
          </a:p>
        </p:txBody>
      </p:sp>
      <p:sp>
        <p:nvSpPr>
          <p:cNvPr id="24579" name="Footer Placeholder 4"/>
          <p:cNvSpPr>
            <a:spLocks noGrp="1"/>
          </p:cNvSpPr>
          <p:nvPr>
            <p:ph type="ftr" sz="quarter" idx="11"/>
          </p:nvPr>
        </p:nvSpPr>
        <p:spPr>
          <a:noFill/>
        </p:spPr>
        <p:txBody>
          <a:bodyPr/>
          <a:lstStyle/>
          <a:p>
            <a:r>
              <a:rPr lang="de-CH" smtClean="0"/>
              <a:t>ESE — Software Validation</a:t>
            </a:r>
          </a:p>
        </p:txBody>
      </p:sp>
      <p:sp>
        <p:nvSpPr>
          <p:cNvPr id="24580" name="Slide Number Placeholder 5"/>
          <p:cNvSpPr>
            <a:spLocks noGrp="1"/>
          </p:cNvSpPr>
          <p:nvPr>
            <p:ph type="sldNum" sz="quarter" idx="12"/>
          </p:nvPr>
        </p:nvSpPr>
        <p:spPr>
          <a:noFill/>
        </p:spPr>
        <p:txBody>
          <a:bodyPr/>
          <a:lstStyle/>
          <a:p>
            <a:r>
              <a:rPr lang="de-CH"/>
              <a:t>ESE 5.</a:t>
            </a:r>
            <a:fld id="{3A62F838-E477-B64F-9155-1ECD22C93BC5}" type="slidenum">
              <a:rPr lang="de-CH"/>
              <a:pPr/>
              <a:t>11</a:t>
            </a:fld>
            <a:endParaRPr lang="de-CH" sz="1400">
              <a:solidFill>
                <a:srgbClr val="7E7E7E"/>
              </a:solidFill>
              <a:latin typeface="Times" charset="0"/>
            </a:endParaRPr>
          </a:p>
        </p:txBody>
      </p:sp>
      <p:sp>
        <p:nvSpPr>
          <p:cNvPr id="24581" name="Rectangle 2"/>
          <p:cNvSpPr>
            <a:spLocks noGrp="1" noChangeArrowheads="1"/>
          </p:cNvSpPr>
          <p:nvPr>
            <p:ph type="title"/>
          </p:nvPr>
        </p:nvSpPr>
        <p:spPr/>
        <p:txBody>
          <a:bodyPr/>
          <a:lstStyle/>
          <a:p>
            <a:r>
              <a:rPr lang="en-US"/>
              <a:t>Common Sources of Software Faults ...</a:t>
            </a:r>
          </a:p>
        </p:txBody>
      </p:sp>
      <p:sp>
        <p:nvSpPr>
          <p:cNvPr id="24582" name="Rectangle 3"/>
          <p:cNvSpPr>
            <a:spLocks noGrp="1" noChangeArrowheads="1"/>
          </p:cNvSpPr>
          <p:nvPr>
            <p:ph type="body" idx="1"/>
          </p:nvPr>
        </p:nvSpPr>
        <p:spPr/>
        <p:txBody>
          <a:bodyPr/>
          <a:lstStyle/>
          <a:p>
            <a:pPr marL="342900" indent="-342900"/>
            <a:r>
              <a:rPr lang="en-US" sz="1800" b="1" i="1"/>
              <a:t>Parallelism</a:t>
            </a:r>
            <a:r>
              <a:rPr lang="en-US" sz="1800"/>
              <a:t> is dangerous because </a:t>
            </a:r>
            <a:r>
              <a:rPr lang="en-US" sz="1800" i="1">
                <a:solidFill>
                  <a:srgbClr val="7F0101"/>
                </a:solidFill>
              </a:rPr>
              <a:t>timing differences</a:t>
            </a:r>
            <a:r>
              <a:rPr lang="en-US" sz="1800"/>
              <a:t> can affect overall program behaviour in </a:t>
            </a:r>
            <a:r>
              <a:rPr lang="en-US" sz="1800" i="1">
                <a:solidFill>
                  <a:srgbClr val="7F0101"/>
                </a:solidFill>
              </a:rPr>
              <a:t>hard-to-predict</a:t>
            </a:r>
            <a:r>
              <a:rPr lang="en-US" sz="1800"/>
              <a:t> ways.</a:t>
            </a:r>
          </a:p>
          <a:p>
            <a:pPr marL="742950" lvl="1" indent="-285750"/>
            <a:r>
              <a:rPr lang="en-US" sz="1600"/>
              <a:t>Minimize inter-process dependencies</a:t>
            </a:r>
          </a:p>
          <a:p>
            <a:pPr marL="342900" indent="-342900"/>
            <a:endParaRPr lang="en-US" sz="1800" b="1" i="1"/>
          </a:p>
          <a:p>
            <a:pPr marL="342900" indent="-342900"/>
            <a:r>
              <a:rPr lang="en-US" sz="1800" b="1" i="1"/>
              <a:t>Recursion</a:t>
            </a:r>
            <a:r>
              <a:rPr lang="en-US" sz="1800"/>
              <a:t> can lead to </a:t>
            </a:r>
            <a:r>
              <a:rPr lang="en-US" sz="1800" i="1">
                <a:solidFill>
                  <a:srgbClr val="7F0101"/>
                </a:solidFill>
              </a:rPr>
              <a:t>convoluted logic</a:t>
            </a:r>
            <a:r>
              <a:rPr lang="en-US" sz="1800"/>
              <a:t>, and may exhaust (stack) memory.</a:t>
            </a:r>
          </a:p>
          <a:p>
            <a:pPr marL="742950" lvl="1" indent="-285750"/>
            <a:r>
              <a:rPr lang="en-US" sz="1600"/>
              <a:t>Use recursion in a disciplined way, within a controlled scope</a:t>
            </a:r>
          </a:p>
          <a:p>
            <a:pPr marL="342900" indent="-342900"/>
            <a:endParaRPr lang="en-US" sz="1800" b="1" i="1"/>
          </a:p>
          <a:p>
            <a:pPr marL="342900" indent="-342900"/>
            <a:r>
              <a:rPr lang="en-US" sz="1800" b="1" i="1"/>
              <a:t>Interrupts</a:t>
            </a:r>
            <a:r>
              <a:rPr lang="en-US" sz="1800"/>
              <a:t> force transfer of control </a:t>
            </a:r>
            <a:r>
              <a:rPr lang="en-US" sz="1800" i="1">
                <a:solidFill>
                  <a:srgbClr val="7F0101"/>
                </a:solidFill>
              </a:rPr>
              <a:t>independent of the current context</a:t>
            </a:r>
            <a:r>
              <a:rPr lang="en-US" sz="1800"/>
              <a:t>, and may cause a critical operation to be terminated.</a:t>
            </a:r>
          </a:p>
          <a:p>
            <a:pPr marL="742950" lvl="1" indent="-285750"/>
            <a:r>
              <a:rPr lang="en-US" sz="1600"/>
              <a:t>Minimize the use of interrupts; prefer disciplined exceptions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de-CH" smtClean="0"/>
              <a:t>© Oscar Nierstrasz</a:t>
            </a:r>
          </a:p>
        </p:txBody>
      </p:sp>
      <p:sp>
        <p:nvSpPr>
          <p:cNvPr id="25603" name="Footer Placeholder 4"/>
          <p:cNvSpPr>
            <a:spLocks noGrp="1"/>
          </p:cNvSpPr>
          <p:nvPr>
            <p:ph type="ftr" sz="quarter" idx="11"/>
          </p:nvPr>
        </p:nvSpPr>
        <p:spPr>
          <a:noFill/>
        </p:spPr>
        <p:txBody>
          <a:bodyPr/>
          <a:lstStyle/>
          <a:p>
            <a:r>
              <a:rPr lang="de-CH" smtClean="0"/>
              <a:t>ESE — Software Validation</a:t>
            </a:r>
          </a:p>
        </p:txBody>
      </p:sp>
      <p:sp>
        <p:nvSpPr>
          <p:cNvPr id="25604" name="Slide Number Placeholder 5"/>
          <p:cNvSpPr>
            <a:spLocks noGrp="1"/>
          </p:cNvSpPr>
          <p:nvPr>
            <p:ph type="sldNum" sz="quarter" idx="12"/>
          </p:nvPr>
        </p:nvSpPr>
        <p:spPr>
          <a:noFill/>
        </p:spPr>
        <p:txBody>
          <a:bodyPr/>
          <a:lstStyle/>
          <a:p>
            <a:r>
              <a:rPr lang="de-CH"/>
              <a:t>ESE 5.</a:t>
            </a:r>
            <a:fld id="{2FD7A485-4245-1D44-8001-359644EB3006}" type="slidenum">
              <a:rPr lang="de-CH"/>
              <a:pPr/>
              <a:t>12</a:t>
            </a:fld>
            <a:endParaRPr lang="de-CH" sz="1400">
              <a:solidFill>
                <a:srgbClr val="7E7E7E"/>
              </a:solidFill>
              <a:latin typeface="Times" charset="0"/>
            </a:endParaRPr>
          </a:p>
        </p:txBody>
      </p:sp>
      <p:sp>
        <p:nvSpPr>
          <p:cNvPr id="25605"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25606" name="Rectangle 1027"/>
          <p:cNvSpPr>
            <a:spLocks noGrp="1" noChangeArrowheads="1"/>
          </p:cNvSpPr>
          <p:nvPr>
            <p:ph type="title"/>
          </p:nvPr>
        </p:nvSpPr>
        <p:spPr/>
        <p:txBody>
          <a:bodyPr/>
          <a:lstStyle/>
          <a:p>
            <a:r>
              <a:rPr lang="en-US"/>
              <a:t>Roadmap</a:t>
            </a:r>
          </a:p>
        </p:txBody>
      </p:sp>
      <p:pic>
        <p:nvPicPr>
          <p:cNvPr id="25607" name="Picture 1028"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5608" name="Rectangle 1029"/>
          <p:cNvSpPr>
            <a:spLocks noGrp="1" noChangeArrowheads="1"/>
          </p:cNvSpPr>
          <p:nvPr>
            <p:ph type="body" idx="1"/>
          </p:nvPr>
        </p:nvSpPr>
        <p:spPr/>
        <p:txBody>
          <a:bodyPr/>
          <a:lstStyle/>
          <a:p>
            <a:r>
              <a:rPr lang="en-US"/>
              <a:t>Reliability, Failures and Faults</a:t>
            </a:r>
          </a:p>
          <a:p>
            <a:r>
              <a:rPr lang="en-US"/>
              <a:t>Fault Avoidance </a:t>
            </a:r>
          </a:p>
          <a:p>
            <a:r>
              <a:rPr lang="en-US" b="1"/>
              <a:t>Fault Tolerance</a:t>
            </a:r>
          </a:p>
          <a:p>
            <a:r>
              <a:rPr lang="en-US"/>
              <a:t>Verification and Validation</a:t>
            </a:r>
          </a:p>
          <a:p>
            <a:r>
              <a:rPr lang="en-US"/>
              <a:t>The Testing process</a:t>
            </a:r>
          </a:p>
          <a:p>
            <a:pPr lvl="1"/>
            <a:r>
              <a:rPr lang="en-US"/>
              <a:t>Black box testing</a:t>
            </a:r>
          </a:p>
          <a:p>
            <a:pPr lvl="1"/>
            <a:r>
              <a:rPr lang="en-US"/>
              <a:t>White box testing</a:t>
            </a:r>
          </a:p>
          <a:p>
            <a:pPr lvl="1"/>
            <a:r>
              <a:rPr lang="en-US"/>
              <a:t>Statistical testing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de-CH" smtClean="0"/>
              <a:t>© Oscar Nierstrasz</a:t>
            </a:r>
          </a:p>
        </p:txBody>
      </p:sp>
      <p:sp>
        <p:nvSpPr>
          <p:cNvPr id="27651" name="Footer Placeholder 4"/>
          <p:cNvSpPr>
            <a:spLocks noGrp="1"/>
          </p:cNvSpPr>
          <p:nvPr>
            <p:ph type="ftr" sz="quarter" idx="11"/>
          </p:nvPr>
        </p:nvSpPr>
        <p:spPr>
          <a:noFill/>
        </p:spPr>
        <p:txBody>
          <a:bodyPr/>
          <a:lstStyle/>
          <a:p>
            <a:r>
              <a:rPr lang="de-CH" smtClean="0"/>
              <a:t>ESE — Software Validation</a:t>
            </a:r>
          </a:p>
        </p:txBody>
      </p:sp>
      <p:sp>
        <p:nvSpPr>
          <p:cNvPr id="27652" name="Slide Number Placeholder 5"/>
          <p:cNvSpPr>
            <a:spLocks noGrp="1"/>
          </p:cNvSpPr>
          <p:nvPr>
            <p:ph type="sldNum" sz="quarter" idx="12"/>
          </p:nvPr>
        </p:nvSpPr>
        <p:spPr>
          <a:noFill/>
        </p:spPr>
        <p:txBody>
          <a:bodyPr/>
          <a:lstStyle/>
          <a:p>
            <a:r>
              <a:rPr lang="de-CH"/>
              <a:t>ESE 5.</a:t>
            </a:r>
            <a:fld id="{E160995F-DD77-1D41-A9F4-EA7600EC0332}" type="slidenum">
              <a:rPr lang="de-CH"/>
              <a:pPr/>
              <a:t>13</a:t>
            </a:fld>
            <a:endParaRPr lang="de-CH" sz="1400">
              <a:solidFill>
                <a:srgbClr val="7E7E7E"/>
              </a:solidFill>
              <a:latin typeface="Times" charset="0"/>
            </a:endParaRPr>
          </a:p>
        </p:txBody>
      </p:sp>
      <p:sp>
        <p:nvSpPr>
          <p:cNvPr id="27653" name="Rectangle 2"/>
          <p:cNvSpPr>
            <a:spLocks noGrp="1" noChangeArrowheads="1"/>
          </p:cNvSpPr>
          <p:nvPr>
            <p:ph type="title"/>
          </p:nvPr>
        </p:nvSpPr>
        <p:spPr/>
        <p:txBody>
          <a:bodyPr/>
          <a:lstStyle/>
          <a:p>
            <a:r>
              <a:rPr lang="en-US"/>
              <a:t>Fault Tolerance</a:t>
            </a:r>
          </a:p>
        </p:txBody>
      </p:sp>
      <p:sp>
        <p:nvSpPr>
          <p:cNvPr id="27654" name="Rectangle 3"/>
          <p:cNvSpPr>
            <a:spLocks noGrp="1" noChangeArrowheads="1"/>
          </p:cNvSpPr>
          <p:nvPr>
            <p:ph type="body" idx="1"/>
          </p:nvPr>
        </p:nvSpPr>
        <p:spPr/>
        <p:txBody>
          <a:bodyPr/>
          <a:lstStyle/>
          <a:p>
            <a:pPr marL="533400" indent="-533400">
              <a:lnSpc>
                <a:spcPct val="90000"/>
              </a:lnSpc>
              <a:buFont typeface="Helvetica CE" pitchFamily="-110" charset="0"/>
              <a:buNone/>
            </a:pPr>
            <a:r>
              <a:rPr lang="en-US" i="1">
                <a:solidFill>
                  <a:srgbClr val="7F0101"/>
                </a:solidFill>
              </a:rPr>
              <a:t>A fault-tolerant system must carry out four activities:</a:t>
            </a:r>
            <a:endParaRPr lang="en-US"/>
          </a:p>
          <a:p>
            <a:pPr marL="914400" lvl="1" indent="-457200">
              <a:lnSpc>
                <a:spcPct val="90000"/>
              </a:lnSpc>
              <a:buFont typeface="Times" charset="0"/>
              <a:buAutoNum type="arabicPeriod"/>
            </a:pPr>
            <a:endParaRPr lang="en-US" sz="1800" b="1" i="1"/>
          </a:p>
          <a:p>
            <a:pPr marL="914400" lvl="1" indent="-457200">
              <a:lnSpc>
                <a:spcPct val="90000"/>
              </a:lnSpc>
              <a:buFont typeface="Times" charset="0"/>
              <a:buAutoNum type="arabicPeriod"/>
            </a:pPr>
            <a:r>
              <a:rPr lang="en-US" sz="1800" b="1" i="1"/>
              <a:t>Failure detection</a:t>
            </a:r>
            <a:r>
              <a:rPr lang="en-US" sz="1800"/>
              <a:t>:</a:t>
            </a:r>
            <a:r>
              <a:rPr lang="en-US"/>
              <a:t> </a:t>
            </a:r>
            <a:r>
              <a:rPr lang="en-US" i="1">
                <a:solidFill>
                  <a:srgbClr val="7F0101"/>
                </a:solidFill>
              </a:rPr>
              <a:t>detect</a:t>
            </a:r>
            <a:r>
              <a:rPr lang="en-US"/>
              <a:t> that the system has reached a particular state or will result in a system failure</a:t>
            </a:r>
          </a:p>
          <a:p>
            <a:pPr marL="914400" lvl="1" indent="-457200">
              <a:lnSpc>
                <a:spcPct val="90000"/>
              </a:lnSpc>
              <a:buFont typeface="Times" charset="0"/>
              <a:buAutoNum type="arabicPeriod"/>
            </a:pPr>
            <a:endParaRPr lang="en-US" sz="1800" b="1" i="1"/>
          </a:p>
          <a:p>
            <a:pPr marL="914400" lvl="1" indent="-457200">
              <a:lnSpc>
                <a:spcPct val="90000"/>
              </a:lnSpc>
              <a:buFont typeface="Times" charset="0"/>
              <a:buAutoNum type="arabicPeriod"/>
            </a:pPr>
            <a:r>
              <a:rPr lang="en-US" sz="1800" b="1" i="1"/>
              <a:t>Damage assessment</a:t>
            </a:r>
            <a:r>
              <a:rPr lang="en-US"/>
              <a:t>: </a:t>
            </a:r>
            <a:r>
              <a:rPr lang="en-US" i="1">
                <a:solidFill>
                  <a:srgbClr val="7F0101"/>
                </a:solidFill>
              </a:rPr>
              <a:t>detect which parts</a:t>
            </a:r>
            <a:r>
              <a:rPr lang="en-US"/>
              <a:t> of the system state have been affected by the failure</a:t>
            </a:r>
          </a:p>
          <a:p>
            <a:pPr marL="914400" lvl="1" indent="-457200">
              <a:lnSpc>
                <a:spcPct val="90000"/>
              </a:lnSpc>
              <a:buFont typeface="Times" charset="0"/>
              <a:buAutoNum type="arabicPeriod"/>
            </a:pPr>
            <a:endParaRPr lang="en-US" sz="1800" b="1" i="1"/>
          </a:p>
          <a:p>
            <a:pPr marL="914400" lvl="1" indent="-457200">
              <a:lnSpc>
                <a:spcPct val="90000"/>
              </a:lnSpc>
              <a:buFont typeface="Times" charset="0"/>
              <a:buAutoNum type="arabicPeriod"/>
            </a:pPr>
            <a:r>
              <a:rPr lang="en-US" sz="1800" b="1" i="1"/>
              <a:t>Fault recovery</a:t>
            </a:r>
            <a:r>
              <a:rPr lang="en-US"/>
              <a:t>: </a:t>
            </a:r>
            <a:r>
              <a:rPr lang="en-US" i="1">
                <a:solidFill>
                  <a:srgbClr val="7F0101"/>
                </a:solidFill>
              </a:rPr>
              <a:t>restore the state</a:t>
            </a:r>
            <a:r>
              <a:rPr lang="en-US"/>
              <a:t> to a known, “safe” state (either by correcting the damaged state, or backing up to a previous, safe state)</a:t>
            </a:r>
          </a:p>
          <a:p>
            <a:pPr marL="914400" lvl="1" indent="-457200">
              <a:lnSpc>
                <a:spcPct val="90000"/>
              </a:lnSpc>
              <a:buFont typeface="Times" charset="0"/>
              <a:buAutoNum type="arabicPeriod"/>
            </a:pPr>
            <a:endParaRPr lang="en-US" sz="1800" b="1" i="1"/>
          </a:p>
          <a:p>
            <a:pPr marL="914400" lvl="1" indent="-457200">
              <a:lnSpc>
                <a:spcPct val="90000"/>
              </a:lnSpc>
              <a:buFont typeface="Times" charset="0"/>
              <a:buAutoNum type="arabicPeriod"/>
            </a:pPr>
            <a:r>
              <a:rPr lang="en-US" sz="1800" b="1" i="1"/>
              <a:t>Fault repair</a:t>
            </a:r>
            <a:r>
              <a:rPr lang="en-US"/>
              <a:t>: </a:t>
            </a:r>
            <a:r>
              <a:rPr lang="en-US" i="1">
                <a:solidFill>
                  <a:srgbClr val="7F0101"/>
                </a:solidFill>
              </a:rPr>
              <a:t>modify the system</a:t>
            </a:r>
            <a:r>
              <a:rPr lang="en-US"/>
              <a:t> so the fault does not recur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de-CH" smtClean="0"/>
              <a:t>© Oscar Nierstrasz</a:t>
            </a:r>
          </a:p>
        </p:txBody>
      </p:sp>
      <p:sp>
        <p:nvSpPr>
          <p:cNvPr id="29699" name="Footer Placeholder 4"/>
          <p:cNvSpPr>
            <a:spLocks noGrp="1"/>
          </p:cNvSpPr>
          <p:nvPr>
            <p:ph type="ftr" sz="quarter" idx="11"/>
          </p:nvPr>
        </p:nvSpPr>
        <p:spPr>
          <a:noFill/>
        </p:spPr>
        <p:txBody>
          <a:bodyPr/>
          <a:lstStyle/>
          <a:p>
            <a:r>
              <a:rPr lang="de-CH" smtClean="0"/>
              <a:t>ESE — Software Validation</a:t>
            </a:r>
          </a:p>
        </p:txBody>
      </p:sp>
      <p:sp>
        <p:nvSpPr>
          <p:cNvPr id="29700" name="Slide Number Placeholder 5"/>
          <p:cNvSpPr>
            <a:spLocks noGrp="1"/>
          </p:cNvSpPr>
          <p:nvPr>
            <p:ph type="sldNum" sz="quarter" idx="12"/>
          </p:nvPr>
        </p:nvSpPr>
        <p:spPr>
          <a:noFill/>
        </p:spPr>
        <p:txBody>
          <a:bodyPr/>
          <a:lstStyle/>
          <a:p>
            <a:r>
              <a:rPr lang="de-CH"/>
              <a:t>ESE 5.</a:t>
            </a:r>
            <a:fld id="{4EDD9FD6-3CBA-DC4A-97D4-D437EF5F8B1A}" type="slidenum">
              <a:rPr lang="de-CH"/>
              <a:pPr/>
              <a:t>14</a:t>
            </a:fld>
            <a:endParaRPr lang="de-CH" sz="1400">
              <a:solidFill>
                <a:srgbClr val="7E7E7E"/>
              </a:solidFill>
              <a:latin typeface="Times" charset="0"/>
            </a:endParaRPr>
          </a:p>
        </p:txBody>
      </p:sp>
      <p:sp>
        <p:nvSpPr>
          <p:cNvPr id="29701" name="Rectangle 2"/>
          <p:cNvSpPr>
            <a:spLocks noGrp="1" noChangeArrowheads="1"/>
          </p:cNvSpPr>
          <p:nvPr>
            <p:ph type="title"/>
          </p:nvPr>
        </p:nvSpPr>
        <p:spPr/>
        <p:txBody>
          <a:bodyPr/>
          <a:lstStyle/>
          <a:p>
            <a:r>
              <a:rPr lang="en-US"/>
              <a:t>Approaches to Fault Tolerance</a:t>
            </a:r>
          </a:p>
        </p:txBody>
      </p:sp>
      <p:sp>
        <p:nvSpPr>
          <p:cNvPr id="29702" name="Rectangle 3"/>
          <p:cNvSpPr>
            <a:spLocks noGrp="1" noChangeArrowheads="1"/>
          </p:cNvSpPr>
          <p:nvPr>
            <p:ph type="body" idx="1"/>
          </p:nvPr>
        </p:nvSpPr>
        <p:spPr/>
        <p:txBody>
          <a:bodyPr/>
          <a:lstStyle/>
          <a:p>
            <a:pPr marL="342900" indent="-342900">
              <a:buFont typeface="Helvetica CE" pitchFamily="-110" charset="0"/>
              <a:buNone/>
            </a:pPr>
            <a:r>
              <a:rPr lang="en-US" sz="2000" b="1" i="1"/>
              <a:t>N-version Programming:</a:t>
            </a:r>
            <a:endParaRPr lang="en-US" sz="2000"/>
          </a:p>
          <a:p>
            <a:pPr marL="342900" indent="-342900">
              <a:buFont typeface="Helvetica CE" pitchFamily="-110" charset="0"/>
              <a:buNone/>
            </a:pPr>
            <a:r>
              <a:rPr lang="en-US" sz="2000" i="1">
                <a:solidFill>
                  <a:srgbClr val="7F0101"/>
                </a:solidFill>
              </a:rPr>
              <a:t>Multiple versions</a:t>
            </a:r>
            <a:r>
              <a:rPr lang="en-US" sz="2000"/>
              <a:t> of the software system are implemented </a:t>
            </a:r>
            <a:r>
              <a:rPr lang="en-US" sz="2000" i="1">
                <a:solidFill>
                  <a:srgbClr val="7F0101"/>
                </a:solidFill>
              </a:rPr>
              <a:t>independently by different teams</a:t>
            </a:r>
            <a:r>
              <a:rPr lang="en-US" sz="2000"/>
              <a:t>. </a:t>
            </a:r>
          </a:p>
          <a:p>
            <a:pPr marL="342900" indent="-342900">
              <a:buFont typeface="Helvetica CE" pitchFamily="-110" charset="0"/>
              <a:buNone/>
            </a:pPr>
            <a:endParaRPr lang="en-US" sz="2000"/>
          </a:p>
          <a:p>
            <a:pPr marL="342900" indent="-342900">
              <a:buFont typeface="Helvetica CE" pitchFamily="-110" charset="0"/>
              <a:buNone/>
            </a:pPr>
            <a:r>
              <a:rPr lang="en-US" sz="2000"/>
              <a:t>The final system:</a:t>
            </a:r>
          </a:p>
          <a:p>
            <a:pPr marL="342900" indent="-342900"/>
            <a:r>
              <a:rPr lang="en-US" sz="2000"/>
              <a:t>runs all the versions in </a:t>
            </a:r>
            <a:r>
              <a:rPr lang="en-US" sz="2000" i="1">
                <a:solidFill>
                  <a:srgbClr val="7F0101"/>
                </a:solidFill>
              </a:rPr>
              <a:t>parallel</a:t>
            </a:r>
            <a:r>
              <a:rPr lang="en-US" sz="2000"/>
              <a:t>,</a:t>
            </a:r>
          </a:p>
          <a:p>
            <a:pPr marL="342900" indent="-342900"/>
            <a:r>
              <a:rPr lang="en-US" sz="2000" i="1">
                <a:solidFill>
                  <a:srgbClr val="7F0101"/>
                </a:solidFill>
              </a:rPr>
              <a:t>compares</a:t>
            </a:r>
            <a:r>
              <a:rPr lang="en-US" sz="2000"/>
              <a:t> their results using a voting system, and</a:t>
            </a:r>
          </a:p>
          <a:p>
            <a:pPr marL="342900" indent="-342900"/>
            <a:r>
              <a:rPr lang="en-US" sz="2000" i="1">
                <a:solidFill>
                  <a:srgbClr val="7F0101"/>
                </a:solidFill>
              </a:rPr>
              <a:t>rejects</a:t>
            </a:r>
            <a:r>
              <a:rPr lang="en-US" sz="2000"/>
              <a:t> inconsistent outputs. </a:t>
            </a:r>
            <a:br>
              <a:rPr lang="en-US" sz="2000"/>
            </a:br>
            <a:r>
              <a:rPr lang="en-US" sz="2000"/>
              <a:t>(At least three versions should be available!)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de-CH" smtClean="0"/>
              <a:t>© Oscar Nierstrasz</a:t>
            </a:r>
          </a:p>
        </p:txBody>
      </p:sp>
      <p:sp>
        <p:nvSpPr>
          <p:cNvPr id="30723" name="Footer Placeholder 4"/>
          <p:cNvSpPr>
            <a:spLocks noGrp="1"/>
          </p:cNvSpPr>
          <p:nvPr>
            <p:ph type="ftr" sz="quarter" idx="11"/>
          </p:nvPr>
        </p:nvSpPr>
        <p:spPr>
          <a:noFill/>
        </p:spPr>
        <p:txBody>
          <a:bodyPr/>
          <a:lstStyle/>
          <a:p>
            <a:r>
              <a:rPr lang="de-CH" smtClean="0"/>
              <a:t>ESE — Software Validation</a:t>
            </a:r>
          </a:p>
        </p:txBody>
      </p:sp>
      <p:sp>
        <p:nvSpPr>
          <p:cNvPr id="30724" name="Slide Number Placeholder 5"/>
          <p:cNvSpPr>
            <a:spLocks noGrp="1"/>
          </p:cNvSpPr>
          <p:nvPr>
            <p:ph type="sldNum" sz="quarter" idx="12"/>
          </p:nvPr>
        </p:nvSpPr>
        <p:spPr>
          <a:noFill/>
        </p:spPr>
        <p:txBody>
          <a:bodyPr/>
          <a:lstStyle/>
          <a:p>
            <a:r>
              <a:rPr lang="de-CH"/>
              <a:t>ESE 5.</a:t>
            </a:r>
            <a:fld id="{DBBD3088-EDD5-4348-B3B6-1F984CB9538A}" type="slidenum">
              <a:rPr lang="de-CH"/>
              <a:pPr/>
              <a:t>15</a:t>
            </a:fld>
            <a:endParaRPr lang="de-CH" sz="1400">
              <a:solidFill>
                <a:srgbClr val="7E7E7E"/>
              </a:solidFill>
              <a:latin typeface="Times" charset="0"/>
            </a:endParaRPr>
          </a:p>
        </p:txBody>
      </p:sp>
      <p:sp>
        <p:nvSpPr>
          <p:cNvPr id="30725" name="Rectangle 2"/>
          <p:cNvSpPr>
            <a:spLocks noGrp="1" noChangeArrowheads="1"/>
          </p:cNvSpPr>
          <p:nvPr>
            <p:ph type="title"/>
          </p:nvPr>
        </p:nvSpPr>
        <p:spPr/>
        <p:txBody>
          <a:bodyPr/>
          <a:lstStyle/>
          <a:p>
            <a:r>
              <a:rPr lang="en-US"/>
              <a:t>Approaches to Fault Tolerance ...</a:t>
            </a:r>
          </a:p>
        </p:txBody>
      </p:sp>
      <p:sp>
        <p:nvSpPr>
          <p:cNvPr id="30726"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b="1" i="1"/>
              <a:t>Recovery Blocks:</a:t>
            </a:r>
          </a:p>
          <a:p>
            <a:pPr marL="342900" indent="-342900">
              <a:lnSpc>
                <a:spcPct val="90000"/>
              </a:lnSpc>
            </a:pPr>
            <a:endParaRPr lang="en-US"/>
          </a:p>
          <a:p>
            <a:pPr marL="342900" indent="-342900">
              <a:lnSpc>
                <a:spcPct val="90000"/>
              </a:lnSpc>
              <a:buFont typeface="Helvetica CE" pitchFamily="-110" charset="0"/>
              <a:buNone/>
            </a:pPr>
            <a:r>
              <a:rPr lang="en-US"/>
              <a:t>A finer-grained approach in which a program unit contains a </a:t>
            </a:r>
            <a:r>
              <a:rPr lang="en-US" i="1">
                <a:solidFill>
                  <a:srgbClr val="7F0101"/>
                </a:solidFill>
              </a:rPr>
              <a:t>test</a:t>
            </a:r>
            <a:r>
              <a:rPr lang="en-US"/>
              <a:t> to check for failure, and </a:t>
            </a:r>
            <a:r>
              <a:rPr lang="en-US" i="1">
                <a:solidFill>
                  <a:srgbClr val="7F0101"/>
                </a:solidFill>
              </a:rPr>
              <a:t>alternative code</a:t>
            </a:r>
            <a:r>
              <a:rPr lang="en-US"/>
              <a:t> to back up and try in case of failure.</a:t>
            </a:r>
          </a:p>
          <a:p>
            <a:pPr marL="342900" indent="-342900">
              <a:lnSpc>
                <a:spcPct val="90000"/>
              </a:lnSpc>
            </a:pPr>
            <a:r>
              <a:rPr lang="en-US"/>
              <a:t>alternatives are executed in </a:t>
            </a:r>
            <a:r>
              <a:rPr lang="en-US" i="1">
                <a:solidFill>
                  <a:srgbClr val="7F0101"/>
                </a:solidFill>
              </a:rPr>
              <a:t>sequence</a:t>
            </a:r>
            <a:r>
              <a:rPr lang="en-US"/>
              <a:t>, not in parallel</a:t>
            </a:r>
          </a:p>
          <a:p>
            <a:pPr marL="342900" indent="-342900">
              <a:lnSpc>
                <a:spcPct val="90000"/>
              </a:lnSpc>
            </a:pPr>
            <a:r>
              <a:rPr lang="en-US"/>
              <a:t>the </a:t>
            </a:r>
            <a:r>
              <a:rPr lang="en-US" i="1">
                <a:solidFill>
                  <a:srgbClr val="7F0101"/>
                </a:solidFill>
              </a:rPr>
              <a:t>failure test is independent</a:t>
            </a:r>
            <a:r>
              <a:rPr lang="en-US"/>
              <a:t> (not by voting)</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de-CH" smtClean="0"/>
              <a:t>© Oscar Nierstrasz</a:t>
            </a:r>
          </a:p>
        </p:txBody>
      </p:sp>
      <p:sp>
        <p:nvSpPr>
          <p:cNvPr id="31747" name="Footer Placeholder 4"/>
          <p:cNvSpPr>
            <a:spLocks noGrp="1"/>
          </p:cNvSpPr>
          <p:nvPr>
            <p:ph type="ftr" sz="quarter" idx="11"/>
          </p:nvPr>
        </p:nvSpPr>
        <p:spPr>
          <a:noFill/>
        </p:spPr>
        <p:txBody>
          <a:bodyPr/>
          <a:lstStyle/>
          <a:p>
            <a:r>
              <a:rPr lang="de-CH" smtClean="0"/>
              <a:t>ESE — Software Validation</a:t>
            </a:r>
          </a:p>
        </p:txBody>
      </p:sp>
      <p:sp>
        <p:nvSpPr>
          <p:cNvPr id="31748" name="Slide Number Placeholder 5"/>
          <p:cNvSpPr>
            <a:spLocks noGrp="1"/>
          </p:cNvSpPr>
          <p:nvPr>
            <p:ph type="sldNum" sz="quarter" idx="12"/>
          </p:nvPr>
        </p:nvSpPr>
        <p:spPr>
          <a:noFill/>
        </p:spPr>
        <p:txBody>
          <a:bodyPr/>
          <a:lstStyle/>
          <a:p>
            <a:r>
              <a:rPr lang="de-CH"/>
              <a:t>ESE 5.</a:t>
            </a:r>
            <a:fld id="{1D5CB50B-2F32-C541-BE1D-DA17C26160BD}" type="slidenum">
              <a:rPr lang="de-CH"/>
              <a:pPr/>
              <a:t>16</a:t>
            </a:fld>
            <a:endParaRPr lang="de-CH" sz="1400">
              <a:solidFill>
                <a:srgbClr val="7E7E7E"/>
              </a:solidFill>
              <a:latin typeface="Times" charset="0"/>
            </a:endParaRPr>
          </a:p>
        </p:txBody>
      </p:sp>
      <p:sp>
        <p:nvSpPr>
          <p:cNvPr id="31749" name="Rectangle 2"/>
          <p:cNvSpPr>
            <a:spLocks noGrp="1" noChangeArrowheads="1"/>
          </p:cNvSpPr>
          <p:nvPr>
            <p:ph type="title"/>
          </p:nvPr>
        </p:nvSpPr>
        <p:spPr/>
        <p:txBody>
          <a:bodyPr/>
          <a:lstStyle/>
          <a:p>
            <a:r>
              <a:rPr lang="en-US"/>
              <a:t>Defensive Programming</a:t>
            </a:r>
          </a:p>
        </p:txBody>
      </p:sp>
      <p:sp>
        <p:nvSpPr>
          <p:cNvPr id="31750" name="Rectangle 3"/>
          <p:cNvSpPr>
            <a:spLocks noGrp="1" noChangeArrowheads="1"/>
          </p:cNvSpPr>
          <p:nvPr>
            <p:ph type="body" idx="1"/>
          </p:nvPr>
        </p:nvSpPr>
        <p:spPr/>
        <p:txBody>
          <a:bodyPr/>
          <a:lstStyle/>
          <a:p>
            <a:pPr marL="342900" indent="-342900">
              <a:buFont typeface="Helvetica CE" pitchFamily="-110" charset="0"/>
              <a:buNone/>
            </a:pPr>
            <a:r>
              <a:rPr lang="en-US" sz="2000" b="1" i="1"/>
              <a:t>Failure detection:</a:t>
            </a:r>
            <a:endParaRPr lang="en-US" sz="1800" b="1" i="1"/>
          </a:p>
          <a:p>
            <a:pPr marL="342900" indent="-342900"/>
            <a:r>
              <a:rPr lang="en-US" sz="1800"/>
              <a:t>Use the </a:t>
            </a:r>
            <a:r>
              <a:rPr lang="en-US" sz="1800" i="1">
                <a:solidFill>
                  <a:srgbClr val="7F0101"/>
                </a:solidFill>
              </a:rPr>
              <a:t>type system</a:t>
            </a:r>
            <a:r>
              <a:rPr lang="en-US" sz="1800"/>
              <a:t> to ensure that variables do not get assigned invalid values.</a:t>
            </a:r>
          </a:p>
          <a:p>
            <a:pPr marL="342900" indent="-342900"/>
            <a:r>
              <a:rPr lang="en-US" sz="1800"/>
              <a:t>Use </a:t>
            </a:r>
            <a:r>
              <a:rPr lang="en-US" sz="1800" i="1">
                <a:solidFill>
                  <a:srgbClr val="7F0101"/>
                </a:solidFill>
              </a:rPr>
              <a:t>assertions</a:t>
            </a:r>
            <a:r>
              <a:rPr lang="en-US" sz="1800"/>
              <a:t> to detect failures and raise exceptions. Explicitly state and check all invariants for abstract data types, and pre- and post-conditions of procedures as assertions. Use exception handlers to recover from failures.</a:t>
            </a:r>
          </a:p>
          <a:p>
            <a:pPr marL="342900" indent="-342900"/>
            <a:r>
              <a:rPr lang="en-US" sz="1800"/>
              <a:t>Use </a:t>
            </a:r>
            <a:r>
              <a:rPr lang="en-US" sz="1800" i="1">
                <a:solidFill>
                  <a:srgbClr val="7F0101"/>
                </a:solidFill>
              </a:rPr>
              <a:t>damage assessment procedures</a:t>
            </a:r>
            <a:r>
              <a:rPr lang="en-US" sz="1800"/>
              <a:t>, where appropriate, to assess what parts of the state have been affected, before attempting to fix the damage.</a:t>
            </a:r>
          </a:p>
          <a:p>
            <a:pPr marL="342900" indent="-342900">
              <a:buFont typeface="Helvetica CE" pitchFamily="-110" charset="0"/>
              <a:buNone/>
            </a:pPr>
            <a:endParaRPr lang="en-US" sz="2000" b="1" i="1"/>
          </a:p>
          <a:p>
            <a:pPr marL="342900" indent="-342900">
              <a:buFont typeface="Helvetica CE" pitchFamily="-110" charset="0"/>
              <a:buNone/>
            </a:pPr>
            <a:r>
              <a:rPr lang="en-US" sz="2000" b="1" i="1"/>
              <a:t>Fault recovery:</a:t>
            </a:r>
          </a:p>
          <a:p>
            <a:pPr marL="342900" indent="-342900"/>
            <a:r>
              <a:rPr lang="en-US" sz="1800" i="1">
                <a:solidFill>
                  <a:srgbClr val="7F0101"/>
                </a:solidFill>
              </a:rPr>
              <a:t>Backward recovery:</a:t>
            </a:r>
            <a:r>
              <a:rPr lang="en-US" sz="1800"/>
              <a:t> backup to a previous, consistent state</a:t>
            </a:r>
          </a:p>
          <a:p>
            <a:pPr marL="342900" indent="-342900"/>
            <a:r>
              <a:rPr lang="en-US" sz="1800" i="1">
                <a:solidFill>
                  <a:srgbClr val="7F0101"/>
                </a:solidFill>
              </a:rPr>
              <a:t>Forward recovery:</a:t>
            </a:r>
            <a:r>
              <a:rPr lang="en-US" sz="1800"/>
              <a:t> make use of redundant information to reconstruct a consistent state from corrupted data</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de-CH" smtClean="0"/>
              <a:t>© Oscar Nierstrasz</a:t>
            </a:r>
          </a:p>
        </p:txBody>
      </p:sp>
      <p:sp>
        <p:nvSpPr>
          <p:cNvPr id="33795" name="Footer Placeholder 4"/>
          <p:cNvSpPr>
            <a:spLocks noGrp="1"/>
          </p:cNvSpPr>
          <p:nvPr>
            <p:ph type="ftr" sz="quarter" idx="11"/>
          </p:nvPr>
        </p:nvSpPr>
        <p:spPr>
          <a:noFill/>
        </p:spPr>
        <p:txBody>
          <a:bodyPr/>
          <a:lstStyle/>
          <a:p>
            <a:r>
              <a:rPr lang="de-CH" smtClean="0"/>
              <a:t>ESE — Software Validation</a:t>
            </a:r>
          </a:p>
        </p:txBody>
      </p:sp>
      <p:sp>
        <p:nvSpPr>
          <p:cNvPr id="33796" name="Slide Number Placeholder 5"/>
          <p:cNvSpPr>
            <a:spLocks noGrp="1"/>
          </p:cNvSpPr>
          <p:nvPr>
            <p:ph type="sldNum" sz="quarter" idx="12"/>
          </p:nvPr>
        </p:nvSpPr>
        <p:spPr>
          <a:noFill/>
        </p:spPr>
        <p:txBody>
          <a:bodyPr/>
          <a:lstStyle/>
          <a:p>
            <a:r>
              <a:rPr lang="de-CH"/>
              <a:t>ESE 5.</a:t>
            </a:r>
            <a:fld id="{4B718B48-A86E-B349-84A5-E11A9FB3E91E}" type="slidenum">
              <a:rPr lang="de-CH"/>
              <a:pPr/>
              <a:t>17</a:t>
            </a:fld>
            <a:endParaRPr lang="de-CH" sz="1400">
              <a:solidFill>
                <a:srgbClr val="7E7E7E"/>
              </a:solidFill>
              <a:latin typeface="Times" charset="0"/>
            </a:endParaRPr>
          </a:p>
        </p:txBody>
      </p:sp>
      <p:sp>
        <p:nvSpPr>
          <p:cNvPr id="33797" name="Rectangle 2"/>
          <p:cNvSpPr>
            <a:spLocks noGrp="1" noChangeArrowheads="1"/>
          </p:cNvSpPr>
          <p:nvPr>
            <p:ph type="title"/>
          </p:nvPr>
        </p:nvSpPr>
        <p:spPr/>
        <p:txBody>
          <a:bodyPr/>
          <a:lstStyle/>
          <a:p>
            <a:r>
              <a:rPr lang="en-US"/>
              <a:t>Examples</a:t>
            </a:r>
          </a:p>
        </p:txBody>
      </p:sp>
      <p:sp>
        <p:nvSpPr>
          <p:cNvPr id="33798" name="Rectangle 3"/>
          <p:cNvSpPr>
            <a:spLocks noGrp="1" noChangeArrowheads="1"/>
          </p:cNvSpPr>
          <p:nvPr>
            <p:ph type="body" idx="1"/>
          </p:nvPr>
        </p:nvSpPr>
        <p:spPr/>
        <p:txBody>
          <a:bodyPr/>
          <a:lstStyle/>
          <a:p>
            <a:r>
              <a:rPr lang="en-US"/>
              <a:t>Concurrency control</a:t>
            </a:r>
          </a:p>
          <a:p>
            <a:pPr lvl="1"/>
            <a:r>
              <a:rPr lang="en-US"/>
              <a:t>Pessimistic (locking)</a:t>
            </a:r>
          </a:p>
          <a:p>
            <a:pPr lvl="2"/>
            <a:r>
              <a:rPr lang="en-US"/>
              <a:t>Java synchronization; rcs</a:t>
            </a:r>
          </a:p>
          <a:p>
            <a:pPr lvl="1"/>
            <a:r>
              <a:rPr lang="en-US"/>
              <a:t>Optimistic (check for conflict before commit)</a:t>
            </a:r>
          </a:p>
          <a:p>
            <a:pPr lvl="2"/>
            <a:r>
              <a:rPr lang="en-US"/>
              <a:t>Cvs, Subversion</a:t>
            </a:r>
          </a:p>
          <a:p>
            <a:pPr lvl="1"/>
            <a:r>
              <a:rPr lang="en-US"/>
              <a:t>Distributed</a:t>
            </a:r>
          </a:p>
          <a:p>
            <a:pPr lvl="2"/>
            <a:r>
              <a:rPr lang="en-US"/>
              <a:t>Git, Monticello</a:t>
            </a:r>
          </a:p>
          <a:p>
            <a:r>
              <a:rPr lang="en-US"/>
              <a:t>Fault recovery</a:t>
            </a:r>
          </a:p>
          <a:p>
            <a:pPr lvl="1"/>
            <a:r>
              <a:rPr lang="en-US"/>
              <a:t>Change logs (rollback and replay)</a:t>
            </a:r>
          </a:p>
          <a:p>
            <a:pPr lvl="2"/>
            <a:r>
              <a:rPr lang="en-US"/>
              <a:t>Smalltalk image and changes</a:t>
            </a:r>
          </a:p>
          <a:p>
            <a:pPr lvl="1"/>
            <a:r>
              <a:rPr lang="en-US"/>
              <a:t>Transactional Memory (software and hardware)</a:t>
            </a:r>
          </a:p>
          <a:p>
            <a:pPr lvl="2"/>
            <a:r>
              <a:rPr lang="en-US"/>
              <a:t>ACID (Atomicy, Consistency, Isolation, Durability)</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de-CH" smtClean="0"/>
              <a:t>© Oscar Nierstrasz</a:t>
            </a:r>
          </a:p>
        </p:txBody>
      </p:sp>
      <p:sp>
        <p:nvSpPr>
          <p:cNvPr id="34819" name="Footer Placeholder 4"/>
          <p:cNvSpPr>
            <a:spLocks noGrp="1"/>
          </p:cNvSpPr>
          <p:nvPr>
            <p:ph type="ftr" sz="quarter" idx="11"/>
          </p:nvPr>
        </p:nvSpPr>
        <p:spPr>
          <a:noFill/>
        </p:spPr>
        <p:txBody>
          <a:bodyPr/>
          <a:lstStyle/>
          <a:p>
            <a:r>
              <a:rPr lang="de-CH" smtClean="0"/>
              <a:t>ESE — Software Validation</a:t>
            </a:r>
          </a:p>
        </p:txBody>
      </p:sp>
      <p:sp>
        <p:nvSpPr>
          <p:cNvPr id="34820" name="Slide Number Placeholder 5"/>
          <p:cNvSpPr>
            <a:spLocks noGrp="1"/>
          </p:cNvSpPr>
          <p:nvPr>
            <p:ph type="sldNum" sz="quarter" idx="12"/>
          </p:nvPr>
        </p:nvSpPr>
        <p:spPr>
          <a:noFill/>
        </p:spPr>
        <p:txBody>
          <a:bodyPr/>
          <a:lstStyle/>
          <a:p>
            <a:r>
              <a:rPr lang="de-CH"/>
              <a:t>ESE 5.</a:t>
            </a:r>
            <a:fld id="{BD76A9F1-C337-D344-98AC-B59C67EE92B3}" type="slidenum">
              <a:rPr lang="de-CH"/>
              <a:pPr/>
              <a:t>18</a:t>
            </a:fld>
            <a:endParaRPr lang="de-CH" sz="1400">
              <a:solidFill>
                <a:srgbClr val="7E7E7E"/>
              </a:solidFill>
              <a:latin typeface="Times" charset="0"/>
            </a:endParaRPr>
          </a:p>
        </p:txBody>
      </p:sp>
      <p:sp>
        <p:nvSpPr>
          <p:cNvPr id="34821" name="Rectangle 1026"/>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34822" name="Rectangle 1027"/>
          <p:cNvSpPr>
            <a:spLocks noGrp="1" noChangeArrowheads="1"/>
          </p:cNvSpPr>
          <p:nvPr>
            <p:ph type="title"/>
          </p:nvPr>
        </p:nvSpPr>
        <p:spPr/>
        <p:txBody>
          <a:bodyPr/>
          <a:lstStyle/>
          <a:p>
            <a:r>
              <a:rPr lang="en-US"/>
              <a:t>Roadmap</a:t>
            </a:r>
          </a:p>
        </p:txBody>
      </p:sp>
      <p:pic>
        <p:nvPicPr>
          <p:cNvPr id="34823" name="Picture 1028"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4824" name="Rectangle 1029"/>
          <p:cNvSpPr>
            <a:spLocks noGrp="1" noChangeArrowheads="1"/>
          </p:cNvSpPr>
          <p:nvPr>
            <p:ph type="body" idx="1"/>
          </p:nvPr>
        </p:nvSpPr>
        <p:spPr/>
        <p:txBody>
          <a:bodyPr/>
          <a:lstStyle/>
          <a:p>
            <a:r>
              <a:rPr lang="en-US"/>
              <a:t>Reliability, Failures and Faults</a:t>
            </a:r>
          </a:p>
          <a:p>
            <a:r>
              <a:rPr lang="en-US"/>
              <a:t>Fault Avoidance </a:t>
            </a:r>
          </a:p>
          <a:p>
            <a:r>
              <a:rPr lang="en-US"/>
              <a:t>Fault Tolerance</a:t>
            </a:r>
          </a:p>
          <a:p>
            <a:r>
              <a:rPr lang="en-US" b="1"/>
              <a:t>Verification and Validation</a:t>
            </a:r>
          </a:p>
          <a:p>
            <a:r>
              <a:rPr lang="en-US"/>
              <a:t>The Testing process</a:t>
            </a:r>
          </a:p>
          <a:p>
            <a:pPr lvl="1"/>
            <a:r>
              <a:rPr lang="en-US"/>
              <a:t>Black box testing</a:t>
            </a:r>
          </a:p>
          <a:p>
            <a:pPr lvl="1"/>
            <a:r>
              <a:rPr lang="en-US"/>
              <a:t>White box testing</a:t>
            </a:r>
          </a:p>
          <a:p>
            <a:pPr lvl="1"/>
            <a:r>
              <a:rPr lang="en-US"/>
              <a:t>Statistical testing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de-CH" smtClean="0"/>
              <a:t>© Oscar Nierstrasz</a:t>
            </a:r>
          </a:p>
        </p:txBody>
      </p:sp>
      <p:sp>
        <p:nvSpPr>
          <p:cNvPr id="36867" name="Footer Placeholder 4"/>
          <p:cNvSpPr>
            <a:spLocks noGrp="1"/>
          </p:cNvSpPr>
          <p:nvPr>
            <p:ph type="ftr" sz="quarter" idx="11"/>
          </p:nvPr>
        </p:nvSpPr>
        <p:spPr>
          <a:noFill/>
        </p:spPr>
        <p:txBody>
          <a:bodyPr/>
          <a:lstStyle/>
          <a:p>
            <a:r>
              <a:rPr lang="de-CH" smtClean="0"/>
              <a:t>ESE — Software Validation</a:t>
            </a:r>
          </a:p>
        </p:txBody>
      </p:sp>
      <p:sp>
        <p:nvSpPr>
          <p:cNvPr id="36868" name="Slide Number Placeholder 5"/>
          <p:cNvSpPr>
            <a:spLocks noGrp="1"/>
          </p:cNvSpPr>
          <p:nvPr>
            <p:ph type="sldNum" sz="quarter" idx="12"/>
          </p:nvPr>
        </p:nvSpPr>
        <p:spPr>
          <a:noFill/>
        </p:spPr>
        <p:txBody>
          <a:bodyPr/>
          <a:lstStyle/>
          <a:p>
            <a:r>
              <a:rPr lang="de-CH"/>
              <a:t>ESE 5.</a:t>
            </a:r>
            <a:fld id="{79931AB4-51D6-EB44-AE24-BB77AF58A9D6}" type="slidenum">
              <a:rPr lang="de-CH"/>
              <a:pPr/>
              <a:t>19</a:t>
            </a:fld>
            <a:endParaRPr lang="de-CH" sz="1400">
              <a:solidFill>
                <a:srgbClr val="7E7E7E"/>
              </a:solidFill>
              <a:latin typeface="Times" charset="0"/>
            </a:endParaRPr>
          </a:p>
        </p:txBody>
      </p:sp>
      <p:sp>
        <p:nvSpPr>
          <p:cNvPr id="36869" name="Rectangle 2"/>
          <p:cNvSpPr>
            <a:spLocks noGrp="1" noChangeArrowheads="1"/>
          </p:cNvSpPr>
          <p:nvPr>
            <p:ph type="title"/>
          </p:nvPr>
        </p:nvSpPr>
        <p:spPr/>
        <p:txBody>
          <a:bodyPr/>
          <a:lstStyle/>
          <a:p>
            <a:r>
              <a:rPr lang="en-US"/>
              <a:t>Verification and Validation</a:t>
            </a:r>
          </a:p>
        </p:txBody>
      </p:sp>
      <p:sp>
        <p:nvSpPr>
          <p:cNvPr id="36870" name="Rectangle 3"/>
          <p:cNvSpPr>
            <a:spLocks noGrp="1" noChangeArrowheads="1"/>
          </p:cNvSpPr>
          <p:nvPr>
            <p:ph type="body" idx="1"/>
          </p:nvPr>
        </p:nvSpPr>
        <p:spPr/>
        <p:txBody>
          <a:bodyPr/>
          <a:lstStyle/>
          <a:p>
            <a:pPr>
              <a:buFont typeface="Helvetica CE" pitchFamily="-110" charset="0"/>
              <a:buNone/>
            </a:pPr>
            <a:r>
              <a:rPr lang="en-US" b="1" i="1"/>
              <a:t>Verification:</a:t>
            </a:r>
            <a:endParaRPr lang="en-US"/>
          </a:p>
          <a:p>
            <a:r>
              <a:rPr lang="en-US"/>
              <a:t>Are we </a:t>
            </a:r>
            <a:r>
              <a:rPr lang="en-US" i="1">
                <a:solidFill>
                  <a:srgbClr val="7F0101"/>
                </a:solidFill>
              </a:rPr>
              <a:t>building the product right</a:t>
            </a:r>
            <a:r>
              <a:rPr lang="en-US"/>
              <a:t>? </a:t>
            </a:r>
          </a:p>
          <a:p>
            <a:pPr lvl="1"/>
            <a:r>
              <a:rPr lang="en-US"/>
              <a:t>i.e., does it conform to specs?</a:t>
            </a:r>
          </a:p>
          <a:p>
            <a:endParaRPr lang="en-US"/>
          </a:p>
          <a:p>
            <a:pPr>
              <a:buFont typeface="Helvetica CE" pitchFamily="-110" charset="0"/>
              <a:buNone/>
            </a:pPr>
            <a:r>
              <a:rPr lang="en-US" b="1" i="1"/>
              <a:t>Validation:</a:t>
            </a:r>
            <a:endParaRPr lang="en-US"/>
          </a:p>
          <a:p>
            <a:r>
              <a:rPr lang="en-US"/>
              <a:t>Are we building the </a:t>
            </a:r>
            <a:r>
              <a:rPr lang="en-US" i="1">
                <a:solidFill>
                  <a:srgbClr val="7F0101"/>
                </a:solidFill>
              </a:rPr>
              <a:t>right product</a:t>
            </a:r>
            <a:r>
              <a:rPr lang="en-US"/>
              <a:t>? </a:t>
            </a:r>
          </a:p>
          <a:p>
            <a:pPr lvl="1"/>
            <a:r>
              <a:rPr lang="en-US"/>
              <a:t>i.e., does it meet expectations?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smtClean="0"/>
              <a:t>© Oscar Nierstrasz</a:t>
            </a:r>
          </a:p>
        </p:txBody>
      </p:sp>
      <p:sp>
        <p:nvSpPr>
          <p:cNvPr id="12291" name="Footer Placeholder 4"/>
          <p:cNvSpPr>
            <a:spLocks noGrp="1"/>
          </p:cNvSpPr>
          <p:nvPr>
            <p:ph type="ftr" sz="quarter" idx="11"/>
          </p:nvPr>
        </p:nvSpPr>
        <p:spPr>
          <a:noFill/>
        </p:spPr>
        <p:txBody>
          <a:bodyPr/>
          <a:lstStyle/>
          <a:p>
            <a:r>
              <a:rPr lang="de-CH" smtClean="0"/>
              <a:t>ESE — Software Validation</a:t>
            </a:r>
          </a:p>
        </p:txBody>
      </p:sp>
      <p:sp>
        <p:nvSpPr>
          <p:cNvPr id="12292" name="Slide Number Placeholder 5"/>
          <p:cNvSpPr>
            <a:spLocks noGrp="1"/>
          </p:cNvSpPr>
          <p:nvPr>
            <p:ph type="sldNum" sz="quarter" idx="12"/>
          </p:nvPr>
        </p:nvSpPr>
        <p:spPr>
          <a:noFill/>
        </p:spPr>
        <p:txBody>
          <a:bodyPr/>
          <a:lstStyle/>
          <a:p>
            <a:r>
              <a:rPr lang="de-CH"/>
              <a:t>ESE 5.</a:t>
            </a:r>
            <a:fld id="{D093C7C5-B3D4-814E-AB7B-4274291F5BDF}" type="slidenum">
              <a:rPr lang="de-CH"/>
              <a:pPr/>
              <a:t>2</a:t>
            </a:fld>
            <a:endParaRPr lang="de-CH" sz="140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r>
              <a:rPr lang="en-US"/>
              <a:t>Roadmap</a:t>
            </a:r>
          </a:p>
        </p:txBody>
      </p:sp>
      <p:pic>
        <p:nvPicPr>
          <p:cNvPr id="12295"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2296" name="Rectangle 5"/>
          <p:cNvSpPr>
            <a:spLocks noGrp="1" noChangeArrowheads="1"/>
          </p:cNvSpPr>
          <p:nvPr>
            <p:ph type="body" idx="1"/>
          </p:nvPr>
        </p:nvSpPr>
        <p:spPr/>
        <p:txBody>
          <a:bodyPr/>
          <a:lstStyle/>
          <a:p>
            <a:r>
              <a:rPr lang="en-US"/>
              <a:t>Reliability, Failures and Faults</a:t>
            </a:r>
          </a:p>
          <a:p>
            <a:r>
              <a:rPr lang="en-US"/>
              <a:t>Fault Avoidance </a:t>
            </a:r>
          </a:p>
          <a:p>
            <a:r>
              <a:rPr lang="en-US"/>
              <a:t>Fault Tolerance</a:t>
            </a:r>
          </a:p>
          <a:p>
            <a:r>
              <a:rPr lang="en-US"/>
              <a:t>Verification and Validation</a:t>
            </a:r>
          </a:p>
          <a:p>
            <a:r>
              <a:rPr lang="en-US"/>
              <a:t>The Testing process</a:t>
            </a:r>
          </a:p>
          <a:p>
            <a:pPr lvl="1"/>
            <a:r>
              <a:rPr lang="en-US"/>
              <a:t>Black box testing</a:t>
            </a:r>
          </a:p>
          <a:p>
            <a:pPr lvl="1"/>
            <a:r>
              <a:rPr lang="en-US"/>
              <a:t>White box testing</a:t>
            </a:r>
          </a:p>
          <a:p>
            <a:pPr lvl="1"/>
            <a:r>
              <a:rPr lang="en-US"/>
              <a:t>Statistical testing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de-CH" smtClean="0"/>
              <a:t>© Oscar Nierstrasz</a:t>
            </a:r>
          </a:p>
        </p:txBody>
      </p:sp>
      <p:sp>
        <p:nvSpPr>
          <p:cNvPr id="38915" name="Footer Placeholder 4"/>
          <p:cNvSpPr>
            <a:spLocks noGrp="1"/>
          </p:cNvSpPr>
          <p:nvPr>
            <p:ph type="ftr" sz="quarter" idx="11"/>
          </p:nvPr>
        </p:nvSpPr>
        <p:spPr>
          <a:noFill/>
        </p:spPr>
        <p:txBody>
          <a:bodyPr/>
          <a:lstStyle/>
          <a:p>
            <a:r>
              <a:rPr lang="de-CH" smtClean="0"/>
              <a:t>ESE — Software Validation</a:t>
            </a:r>
          </a:p>
        </p:txBody>
      </p:sp>
      <p:sp>
        <p:nvSpPr>
          <p:cNvPr id="38916" name="Slide Number Placeholder 5"/>
          <p:cNvSpPr>
            <a:spLocks noGrp="1"/>
          </p:cNvSpPr>
          <p:nvPr>
            <p:ph type="sldNum" sz="quarter" idx="12"/>
          </p:nvPr>
        </p:nvSpPr>
        <p:spPr>
          <a:noFill/>
        </p:spPr>
        <p:txBody>
          <a:bodyPr/>
          <a:lstStyle/>
          <a:p>
            <a:r>
              <a:rPr lang="de-CH"/>
              <a:t>ESE 5.</a:t>
            </a:r>
            <a:fld id="{E46501CC-3D06-034D-B46F-1EBE182B779A}" type="slidenum">
              <a:rPr lang="de-CH"/>
              <a:pPr/>
              <a:t>20</a:t>
            </a:fld>
            <a:endParaRPr lang="de-CH" sz="1400">
              <a:solidFill>
                <a:srgbClr val="7E7E7E"/>
              </a:solidFill>
              <a:latin typeface="Times" charset="0"/>
            </a:endParaRPr>
          </a:p>
        </p:txBody>
      </p:sp>
      <p:sp>
        <p:nvSpPr>
          <p:cNvPr id="38917" name="Rectangle 2"/>
          <p:cNvSpPr>
            <a:spLocks noGrp="1" noChangeArrowheads="1"/>
          </p:cNvSpPr>
          <p:nvPr>
            <p:ph type="title"/>
          </p:nvPr>
        </p:nvSpPr>
        <p:spPr/>
        <p:txBody>
          <a:bodyPr/>
          <a:lstStyle/>
          <a:p>
            <a:r>
              <a:rPr lang="en-US"/>
              <a:t>Verification and Validation ...</a:t>
            </a:r>
          </a:p>
        </p:txBody>
      </p:sp>
      <p:sp>
        <p:nvSpPr>
          <p:cNvPr id="38918" name="Rectangle 3"/>
          <p:cNvSpPr>
            <a:spLocks noGrp="1" noChangeArrowheads="1"/>
          </p:cNvSpPr>
          <p:nvPr>
            <p:ph type="body" idx="1"/>
          </p:nvPr>
        </p:nvSpPr>
        <p:spPr/>
        <p:txBody>
          <a:bodyPr anchor="t"/>
          <a:lstStyle/>
          <a:p>
            <a:pPr marL="0" indent="0">
              <a:buFont typeface="Helvetica CE" pitchFamily="-110" charset="0"/>
              <a:buNone/>
            </a:pPr>
            <a:r>
              <a:rPr lang="en-US" i="1" dirty="0">
                <a:solidFill>
                  <a:srgbClr val="7F0101"/>
                </a:solidFill>
              </a:rPr>
              <a:t>Static techniques</a:t>
            </a:r>
            <a:r>
              <a:rPr lang="en-US" dirty="0"/>
              <a:t> include program inspection, analysis and formal verification.</a:t>
            </a:r>
          </a:p>
          <a:p>
            <a:pPr marL="0" indent="0">
              <a:buFont typeface="Helvetica CE" pitchFamily="-110" charset="0"/>
              <a:buNone/>
            </a:pPr>
            <a:r>
              <a:rPr lang="en-US" i="1" dirty="0">
                <a:solidFill>
                  <a:srgbClr val="7F0101"/>
                </a:solidFill>
              </a:rPr>
              <a:t>Dynamic techniques</a:t>
            </a:r>
            <a:r>
              <a:rPr lang="en-US" dirty="0"/>
              <a:t> include statistical testing and defect testing ...</a:t>
            </a:r>
          </a:p>
        </p:txBody>
      </p:sp>
      <p:sp>
        <p:nvSpPr>
          <p:cNvPr id="38919" name="Rectangle 6"/>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2000</a:t>
            </a:r>
            <a:endParaRPr lang="en-US" sz="1200">
              <a:solidFill>
                <a:srgbClr val="A7A7A7"/>
              </a:solidFill>
              <a:ea typeface="Helvetica" charset="0"/>
              <a:cs typeface="Helvetica" charset="0"/>
            </a:endParaRPr>
          </a:p>
        </p:txBody>
      </p:sp>
      <p:sp>
        <p:nvSpPr>
          <p:cNvPr id="9" name="Rounded Rectangle 8"/>
          <p:cNvSpPr/>
          <p:nvPr/>
        </p:nvSpPr>
        <p:spPr bwMode="auto">
          <a:xfrm>
            <a:off x="7086600" y="5486400"/>
            <a:ext cx="1676400" cy="6858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Dynamic Validation</a:t>
            </a:r>
            <a:endParaRPr kumimoji="0" lang="en-US" sz="1800" b="1" i="0" u="none" strike="noStrike" cap="none" normalizeH="0" baseline="0" dirty="0">
              <a:ln>
                <a:noFill/>
              </a:ln>
              <a:solidFill>
                <a:schemeClr val="tx1"/>
              </a:solidFill>
              <a:effectLst/>
              <a:latin typeface="Helvetica" charset="0"/>
            </a:endParaRPr>
          </a:p>
        </p:txBody>
      </p:sp>
      <p:sp>
        <p:nvSpPr>
          <p:cNvPr id="10" name="Rectangle 9"/>
          <p:cNvSpPr/>
          <p:nvPr/>
        </p:nvSpPr>
        <p:spPr bwMode="auto">
          <a:xfrm>
            <a:off x="3962400" y="2895600"/>
            <a:ext cx="1524000" cy="6096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Static</a:t>
            </a:r>
            <a:r>
              <a:rPr kumimoji="0" lang="en-US" sz="1800" b="1" i="0" u="none" strike="noStrike" cap="none" normalizeH="0" dirty="0" smtClean="0">
                <a:ln>
                  <a:noFill/>
                </a:ln>
                <a:solidFill>
                  <a:schemeClr val="tx1"/>
                </a:solidFill>
                <a:effectLst/>
                <a:latin typeface="Helvetica" charset="0"/>
              </a:rPr>
              <a:t> verification</a:t>
            </a:r>
            <a:endParaRPr kumimoji="0" lang="en-US" sz="1800" b="1" i="0" u="none" strike="noStrike" cap="none" normalizeH="0" baseline="0" dirty="0">
              <a:ln>
                <a:noFill/>
              </a:ln>
              <a:solidFill>
                <a:schemeClr val="tx1"/>
              </a:solidFill>
              <a:effectLst/>
              <a:latin typeface="Helvetica" charset="0"/>
            </a:endParaRPr>
          </a:p>
        </p:txBody>
      </p:sp>
      <p:sp>
        <p:nvSpPr>
          <p:cNvPr id="11" name="Rectangle 10"/>
          <p:cNvSpPr/>
          <p:nvPr/>
        </p:nvSpPr>
        <p:spPr bwMode="auto">
          <a:xfrm>
            <a:off x="152400" y="4267200"/>
            <a:ext cx="1828800" cy="6096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Requirements specification</a:t>
            </a:r>
            <a:endParaRPr kumimoji="0" lang="en-US" sz="1800" b="1" i="0" u="none" strike="noStrike" cap="none" normalizeH="0" baseline="0" dirty="0">
              <a:ln>
                <a:noFill/>
              </a:ln>
              <a:solidFill>
                <a:schemeClr val="tx1"/>
              </a:solidFill>
              <a:effectLst/>
              <a:latin typeface="Helvetica" charset="0"/>
            </a:endParaRPr>
          </a:p>
        </p:txBody>
      </p:sp>
      <p:sp>
        <p:nvSpPr>
          <p:cNvPr id="12" name="Rectangle 11"/>
          <p:cNvSpPr/>
          <p:nvPr/>
        </p:nvSpPr>
        <p:spPr bwMode="auto">
          <a:xfrm>
            <a:off x="2133600" y="4267200"/>
            <a:ext cx="1524000" cy="6096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High-level design</a:t>
            </a:r>
            <a:endParaRPr kumimoji="0" lang="en-US" sz="1800" b="1" i="0" u="none" strike="noStrike" cap="none" normalizeH="0" baseline="0" dirty="0">
              <a:ln>
                <a:noFill/>
              </a:ln>
              <a:solidFill>
                <a:schemeClr val="tx1"/>
              </a:solidFill>
              <a:effectLst/>
              <a:latin typeface="Helvetica" charset="0"/>
            </a:endParaRPr>
          </a:p>
        </p:txBody>
      </p:sp>
      <p:sp>
        <p:nvSpPr>
          <p:cNvPr id="13" name="Rectangle 12"/>
          <p:cNvSpPr/>
          <p:nvPr/>
        </p:nvSpPr>
        <p:spPr bwMode="auto">
          <a:xfrm>
            <a:off x="3886200" y="4267200"/>
            <a:ext cx="1676400" cy="6096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Formal specification</a:t>
            </a:r>
            <a:endParaRPr kumimoji="0" lang="en-US" sz="1800" b="1" i="0" u="none" strike="noStrike" cap="none" normalizeH="0" baseline="0" dirty="0">
              <a:ln>
                <a:noFill/>
              </a:ln>
              <a:solidFill>
                <a:schemeClr val="tx1"/>
              </a:solidFill>
              <a:effectLst/>
              <a:latin typeface="Helvetica" charset="0"/>
            </a:endParaRPr>
          </a:p>
        </p:txBody>
      </p:sp>
      <p:sp>
        <p:nvSpPr>
          <p:cNvPr id="14" name="Rectangle 13"/>
          <p:cNvSpPr/>
          <p:nvPr/>
        </p:nvSpPr>
        <p:spPr bwMode="auto">
          <a:xfrm>
            <a:off x="5715000" y="4267200"/>
            <a:ext cx="1371600" cy="6096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Detailed design</a:t>
            </a:r>
            <a:endParaRPr kumimoji="0" lang="en-US" sz="1800" b="1" i="0" u="none" strike="noStrike" cap="none" normalizeH="0" baseline="0" dirty="0">
              <a:ln>
                <a:noFill/>
              </a:ln>
              <a:solidFill>
                <a:schemeClr val="tx1"/>
              </a:solidFill>
              <a:effectLst/>
              <a:latin typeface="Helvetica" charset="0"/>
            </a:endParaRPr>
          </a:p>
        </p:txBody>
      </p:sp>
      <p:sp>
        <p:nvSpPr>
          <p:cNvPr id="15" name="Rectangle 14"/>
          <p:cNvSpPr/>
          <p:nvPr/>
        </p:nvSpPr>
        <p:spPr bwMode="auto">
          <a:xfrm>
            <a:off x="7239000" y="4267200"/>
            <a:ext cx="1371600" cy="6096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Program</a:t>
            </a:r>
            <a:endParaRPr kumimoji="0" lang="en-US" sz="1800" b="1" i="0" u="none" strike="noStrike" cap="none" normalizeH="0" baseline="0" dirty="0">
              <a:ln>
                <a:noFill/>
              </a:ln>
              <a:solidFill>
                <a:schemeClr val="tx1"/>
              </a:solidFill>
              <a:effectLst/>
              <a:latin typeface="Helvetica" charset="0"/>
            </a:endParaRPr>
          </a:p>
        </p:txBody>
      </p:sp>
      <p:sp>
        <p:nvSpPr>
          <p:cNvPr id="16" name="Rectangle 15"/>
          <p:cNvSpPr/>
          <p:nvPr/>
        </p:nvSpPr>
        <p:spPr bwMode="auto">
          <a:xfrm>
            <a:off x="381000" y="5562600"/>
            <a:ext cx="1371600" cy="6096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Prototype</a:t>
            </a:r>
            <a:endParaRPr kumimoji="0" lang="en-US" sz="1800" b="1" i="0" u="none" strike="noStrike" cap="none" normalizeH="0" baseline="0" dirty="0">
              <a:ln>
                <a:noFill/>
              </a:ln>
              <a:solidFill>
                <a:schemeClr val="tx1"/>
              </a:solidFill>
              <a:effectLst/>
              <a:latin typeface="Helvetica" charset="0"/>
            </a:endParaRPr>
          </a:p>
        </p:txBody>
      </p:sp>
      <p:cxnSp>
        <p:nvCxnSpPr>
          <p:cNvPr id="18" name="Straight Arrow Connector 17"/>
          <p:cNvCxnSpPr>
            <a:stCxn id="10" idx="1"/>
            <a:endCxn id="11" idx="0"/>
          </p:cNvCxnSpPr>
          <p:nvPr/>
        </p:nvCxnSpPr>
        <p:spPr bwMode="auto">
          <a:xfrm rot="10800000" flipV="1">
            <a:off x="1066800" y="3200400"/>
            <a:ext cx="2895600" cy="10668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19" name="Straight Arrow Connector 18"/>
          <p:cNvCxnSpPr>
            <a:endCxn id="12" idx="0"/>
          </p:cNvCxnSpPr>
          <p:nvPr/>
        </p:nvCxnSpPr>
        <p:spPr bwMode="auto">
          <a:xfrm rot="10800000" flipV="1">
            <a:off x="2895600" y="3505200"/>
            <a:ext cx="1066800" cy="7620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2" name="Straight Arrow Connector 21"/>
          <p:cNvCxnSpPr>
            <a:stCxn id="10" idx="2"/>
            <a:endCxn id="13" idx="0"/>
          </p:cNvCxnSpPr>
          <p:nvPr/>
        </p:nvCxnSpPr>
        <p:spPr bwMode="auto">
          <a:xfrm rot="5400000">
            <a:off x="4343400" y="3886200"/>
            <a:ext cx="762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5" name="Straight Arrow Connector 24"/>
          <p:cNvCxnSpPr>
            <a:stCxn id="10" idx="3"/>
            <a:endCxn id="15" idx="0"/>
          </p:cNvCxnSpPr>
          <p:nvPr/>
        </p:nvCxnSpPr>
        <p:spPr bwMode="auto">
          <a:xfrm>
            <a:off x="5486400" y="3200400"/>
            <a:ext cx="2438400" cy="10668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8" name="Straight Arrow Connector 27"/>
          <p:cNvCxnSpPr>
            <a:endCxn id="14" idx="0"/>
          </p:cNvCxnSpPr>
          <p:nvPr/>
        </p:nvCxnSpPr>
        <p:spPr bwMode="auto">
          <a:xfrm>
            <a:off x="5486400" y="3505200"/>
            <a:ext cx="914400" cy="7620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1" name="Straight Arrow Connector 30"/>
          <p:cNvCxnSpPr>
            <a:stCxn id="11" idx="2"/>
            <a:endCxn id="16" idx="0"/>
          </p:cNvCxnSpPr>
          <p:nvPr/>
        </p:nvCxnSpPr>
        <p:spPr bwMode="auto">
          <a:xfrm rot="5400000">
            <a:off x="723900" y="5219700"/>
            <a:ext cx="6858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4" name="Straight Arrow Connector 33"/>
          <p:cNvCxnSpPr>
            <a:stCxn id="9" idx="1"/>
            <a:endCxn id="16" idx="3"/>
          </p:cNvCxnSpPr>
          <p:nvPr/>
        </p:nvCxnSpPr>
        <p:spPr bwMode="auto">
          <a:xfrm rot="10800000" flipV="1">
            <a:off x="1752600" y="5829300"/>
            <a:ext cx="5334000" cy="381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7" name="Straight Arrow Connector 36"/>
          <p:cNvCxnSpPr>
            <a:stCxn id="9" idx="0"/>
            <a:endCxn id="15" idx="2"/>
          </p:cNvCxnSpPr>
          <p:nvPr/>
        </p:nvCxnSpPr>
        <p:spPr bwMode="auto">
          <a:xfrm rot="5400000" flipH="1" flipV="1">
            <a:off x="7620000" y="5181600"/>
            <a:ext cx="6096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de-CH" smtClean="0"/>
              <a:t>© Oscar Nierstrasz</a:t>
            </a:r>
          </a:p>
        </p:txBody>
      </p:sp>
      <p:sp>
        <p:nvSpPr>
          <p:cNvPr id="40963" name="Footer Placeholder 4"/>
          <p:cNvSpPr>
            <a:spLocks noGrp="1"/>
          </p:cNvSpPr>
          <p:nvPr>
            <p:ph type="ftr" sz="quarter" idx="11"/>
          </p:nvPr>
        </p:nvSpPr>
        <p:spPr>
          <a:noFill/>
        </p:spPr>
        <p:txBody>
          <a:bodyPr/>
          <a:lstStyle/>
          <a:p>
            <a:r>
              <a:rPr lang="de-CH" smtClean="0"/>
              <a:t>ESE — Software Validation</a:t>
            </a:r>
          </a:p>
        </p:txBody>
      </p:sp>
      <p:sp>
        <p:nvSpPr>
          <p:cNvPr id="40964" name="Slide Number Placeholder 5"/>
          <p:cNvSpPr>
            <a:spLocks noGrp="1"/>
          </p:cNvSpPr>
          <p:nvPr>
            <p:ph type="sldNum" sz="quarter" idx="12"/>
          </p:nvPr>
        </p:nvSpPr>
        <p:spPr>
          <a:noFill/>
        </p:spPr>
        <p:txBody>
          <a:bodyPr/>
          <a:lstStyle/>
          <a:p>
            <a:r>
              <a:rPr lang="de-CH"/>
              <a:t>ESE 5.</a:t>
            </a:r>
            <a:fld id="{654D2263-8DC8-A147-9155-3464A09E0B3D}" type="slidenum">
              <a:rPr lang="de-CH"/>
              <a:pPr/>
              <a:t>21</a:t>
            </a:fld>
            <a:endParaRPr lang="de-CH" sz="1400">
              <a:solidFill>
                <a:srgbClr val="7E7E7E"/>
              </a:solidFill>
              <a:latin typeface="Times" charset="0"/>
            </a:endParaRPr>
          </a:p>
        </p:txBody>
      </p:sp>
      <p:sp>
        <p:nvSpPr>
          <p:cNvPr id="40965" name="Rectangle 2"/>
          <p:cNvSpPr>
            <a:spLocks noGrp="1" noChangeArrowheads="1"/>
          </p:cNvSpPr>
          <p:nvPr>
            <p:ph type="title"/>
          </p:nvPr>
        </p:nvSpPr>
        <p:spPr/>
        <p:txBody>
          <a:bodyPr/>
          <a:lstStyle/>
          <a:p>
            <a:r>
              <a:rPr lang="en-US"/>
              <a:t>Static Verification</a:t>
            </a:r>
          </a:p>
        </p:txBody>
      </p:sp>
      <p:sp>
        <p:nvSpPr>
          <p:cNvPr id="40966"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sz="1800" b="1" i="1"/>
              <a:t>Program Inspections:</a:t>
            </a:r>
          </a:p>
          <a:p>
            <a:pPr marL="342900" indent="-342900">
              <a:lnSpc>
                <a:spcPct val="90000"/>
              </a:lnSpc>
            </a:pPr>
            <a:r>
              <a:rPr lang="en-US" sz="1800"/>
              <a:t>Small team systematically checks program code</a:t>
            </a:r>
          </a:p>
          <a:p>
            <a:pPr marL="342900" indent="-342900">
              <a:lnSpc>
                <a:spcPct val="90000"/>
              </a:lnSpc>
            </a:pPr>
            <a:r>
              <a:rPr lang="en-US" sz="1800"/>
              <a:t>Inspection checklist often drives this activity</a:t>
            </a:r>
          </a:p>
          <a:p>
            <a:pPr marL="742950" lvl="1" indent="-285750">
              <a:lnSpc>
                <a:spcPct val="90000"/>
              </a:lnSpc>
            </a:pPr>
            <a:r>
              <a:rPr lang="en-US" sz="1600"/>
              <a:t>e.g., “Are all invariants, pre- and post-conditions checked?” ...</a:t>
            </a:r>
          </a:p>
          <a:p>
            <a:pPr marL="342900" indent="-342900">
              <a:lnSpc>
                <a:spcPct val="90000"/>
              </a:lnSpc>
              <a:buFont typeface="Helvetica CE" pitchFamily="-110" charset="0"/>
              <a:buNone/>
            </a:pPr>
            <a:endParaRPr lang="en-US" sz="1800" b="1" i="1"/>
          </a:p>
          <a:p>
            <a:pPr marL="342900" indent="-342900">
              <a:lnSpc>
                <a:spcPct val="90000"/>
              </a:lnSpc>
              <a:buFont typeface="Helvetica CE" pitchFamily="-110" charset="0"/>
              <a:buNone/>
            </a:pPr>
            <a:r>
              <a:rPr lang="en-US" sz="1800" b="1" i="1"/>
              <a:t>Static Program Analysers:</a:t>
            </a:r>
          </a:p>
          <a:p>
            <a:pPr marL="342900" indent="-342900">
              <a:lnSpc>
                <a:spcPct val="90000"/>
              </a:lnSpc>
            </a:pPr>
            <a:r>
              <a:rPr lang="en-US" sz="1800"/>
              <a:t>Complements compiler to check for common errors</a:t>
            </a:r>
          </a:p>
          <a:p>
            <a:pPr marL="742950" lvl="1" indent="-285750">
              <a:lnSpc>
                <a:spcPct val="90000"/>
              </a:lnSpc>
            </a:pPr>
            <a:r>
              <a:rPr lang="en-US" sz="1600"/>
              <a:t>e.g., variable use before initialization</a:t>
            </a:r>
          </a:p>
          <a:p>
            <a:pPr marL="342900" indent="-342900">
              <a:lnSpc>
                <a:spcPct val="90000"/>
              </a:lnSpc>
              <a:buFont typeface="Helvetica CE" pitchFamily="-110" charset="0"/>
              <a:buNone/>
            </a:pPr>
            <a:endParaRPr lang="en-US" sz="1800" b="1" i="1"/>
          </a:p>
          <a:p>
            <a:pPr marL="342900" indent="-342900">
              <a:lnSpc>
                <a:spcPct val="90000"/>
              </a:lnSpc>
              <a:buFont typeface="Helvetica CE" pitchFamily="-110" charset="0"/>
              <a:buNone/>
            </a:pPr>
            <a:r>
              <a:rPr lang="en-US" sz="1800" b="1" i="1"/>
              <a:t>Mathematically-based Verification:</a:t>
            </a:r>
          </a:p>
          <a:p>
            <a:pPr marL="342900" indent="-342900">
              <a:lnSpc>
                <a:spcPct val="90000"/>
              </a:lnSpc>
            </a:pPr>
            <a:r>
              <a:rPr lang="en-US" sz="1800"/>
              <a:t>Use mathematical reasoning to demonstrate that program meets specification</a:t>
            </a:r>
          </a:p>
          <a:p>
            <a:pPr marL="742950" lvl="1" indent="-285750">
              <a:lnSpc>
                <a:spcPct val="90000"/>
              </a:lnSpc>
            </a:pPr>
            <a:r>
              <a:rPr lang="en-US" sz="1600"/>
              <a:t>e.g., that invariants are not violated, that loops terminate, etc.</a:t>
            </a:r>
          </a:p>
          <a:p>
            <a:pPr marL="742950" lvl="1" indent="-285750">
              <a:lnSpc>
                <a:spcPct val="90000"/>
              </a:lnSpc>
            </a:pPr>
            <a:r>
              <a:rPr lang="en-US" sz="1600"/>
              <a:t>e.g., model-checking tools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de-CH" smtClean="0"/>
              <a:t>© Oscar Nierstrasz</a:t>
            </a:r>
          </a:p>
        </p:txBody>
      </p:sp>
      <p:sp>
        <p:nvSpPr>
          <p:cNvPr id="41987" name="Footer Placeholder 4"/>
          <p:cNvSpPr>
            <a:spLocks noGrp="1"/>
          </p:cNvSpPr>
          <p:nvPr>
            <p:ph type="ftr" sz="quarter" idx="11"/>
          </p:nvPr>
        </p:nvSpPr>
        <p:spPr>
          <a:noFill/>
        </p:spPr>
        <p:txBody>
          <a:bodyPr/>
          <a:lstStyle/>
          <a:p>
            <a:r>
              <a:rPr lang="de-CH" smtClean="0"/>
              <a:t>ESE — Software Validation</a:t>
            </a:r>
          </a:p>
        </p:txBody>
      </p:sp>
      <p:sp>
        <p:nvSpPr>
          <p:cNvPr id="41988" name="Slide Number Placeholder 5"/>
          <p:cNvSpPr>
            <a:spLocks noGrp="1"/>
          </p:cNvSpPr>
          <p:nvPr>
            <p:ph type="sldNum" sz="quarter" idx="12"/>
          </p:nvPr>
        </p:nvSpPr>
        <p:spPr>
          <a:noFill/>
        </p:spPr>
        <p:txBody>
          <a:bodyPr/>
          <a:lstStyle/>
          <a:p>
            <a:r>
              <a:rPr lang="de-CH"/>
              <a:t>ESE 5.</a:t>
            </a:r>
            <a:fld id="{5FE8E9B0-1BEB-2544-94F3-E806777F770B}" type="slidenum">
              <a:rPr lang="de-CH"/>
              <a:pPr/>
              <a:t>22</a:t>
            </a:fld>
            <a:endParaRPr lang="de-CH" sz="1400">
              <a:solidFill>
                <a:srgbClr val="7E7E7E"/>
              </a:solidFill>
              <a:latin typeface="Times" charset="0"/>
            </a:endParaRPr>
          </a:p>
        </p:txBody>
      </p:sp>
      <p:sp>
        <p:nvSpPr>
          <p:cNvPr id="41989" name="Rectangle 2050"/>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41990" name="Rectangle 2051"/>
          <p:cNvSpPr>
            <a:spLocks noGrp="1" noChangeArrowheads="1"/>
          </p:cNvSpPr>
          <p:nvPr>
            <p:ph type="title"/>
          </p:nvPr>
        </p:nvSpPr>
        <p:spPr/>
        <p:txBody>
          <a:bodyPr/>
          <a:lstStyle/>
          <a:p>
            <a:r>
              <a:rPr lang="en-US"/>
              <a:t>Roadmap</a:t>
            </a:r>
          </a:p>
        </p:txBody>
      </p:sp>
      <p:pic>
        <p:nvPicPr>
          <p:cNvPr id="41991" name="Picture 2052"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41992" name="Rectangle 2053"/>
          <p:cNvSpPr>
            <a:spLocks noGrp="1" noChangeArrowheads="1"/>
          </p:cNvSpPr>
          <p:nvPr>
            <p:ph type="body" idx="1"/>
          </p:nvPr>
        </p:nvSpPr>
        <p:spPr/>
        <p:txBody>
          <a:bodyPr/>
          <a:lstStyle/>
          <a:p>
            <a:r>
              <a:rPr lang="en-US"/>
              <a:t>Reliability, Failures and Faults</a:t>
            </a:r>
          </a:p>
          <a:p>
            <a:r>
              <a:rPr lang="en-US"/>
              <a:t>Fault Avoidance </a:t>
            </a:r>
          </a:p>
          <a:p>
            <a:r>
              <a:rPr lang="en-US"/>
              <a:t>Fault Tolerance</a:t>
            </a:r>
          </a:p>
          <a:p>
            <a:r>
              <a:rPr lang="en-US"/>
              <a:t>Verification and Validation</a:t>
            </a:r>
          </a:p>
          <a:p>
            <a:r>
              <a:rPr lang="en-US" b="1"/>
              <a:t>The Testing process</a:t>
            </a:r>
            <a:endParaRPr lang="en-US"/>
          </a:p>
          <a:p>
            <a:pPr lvl="1"/>
            <a:r>
              <a:rPr lang="en-US"/>
              <a:t>Black box testing</a:t>
            </a:r>
          </a:p>
          <a:p>
            <a:pPr lvl="1"/>
            <a:r>
              <a:rPr lang="en-US"/>
              <a:t>White box testing</a:t>
            </a:r>
          </a:p>
          <a:p>
            <a:pPr lvl="1"/>
            <a:r>
              <a:rPr lang="en-US"/>
              <a:t>Statistical testing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de-CH" smtClean="0"/>
              <a:t>© Oscar Nierstrasz</a:t>
            </a:r>
          </a:p>
        </p:txBody>
      </p:sp>
      <p:sp>
        <p:nvSpPr>
          <p:cNvPr id="44035" name="Footer Placeholder 4"/>
          <p:cNvSpPr>
            <a:spLocks noGrp="1"/>
          </p:cNvSpPr>
          <p:nvPr>
            <p:ph type="ftr" sz="quarter" idx="11"/>
          </p:nvPr>
        </p:nvSpPr>
        <p:spPr>
          <a:noFill/>
        </p:spPr>
        <p:txBody>
          <a:bodyPr/>
          <a:lstStyle/>
          <a:p>
            <a:r>
              <a:rPr lang="de-CH" smtClean="0"/>
              <a:t>ESE — Software Validation</a:t>
            </a:r>
          </a:p>
        </p:txBody>
      </p:sp>
      <p:sp>
        <p:nvSpPr>
          <p:cNvPr id="44036" name="Slide Number Placeholder 5"/>
          <p:cNvSpPr>
            <a:spLocks noGrp="1"/>
          </p:cNvSpPr>
          <p:nvPr>
            <p:ph type="sldNum" sz="quarter" idx="12"/>
          </p:nvPr>
        </p:nvSpPr>
        <p:spPr>
          <a:noFill/>
        </p:spPr>
        <p:txBody>
          <a:bodyPr/>
          <a:lstStyle/>
          <a:p>
            <a:r>
              <a:rPr lang="de-CH"/>
              <a:t>ESE 5.</a:t>
            </a:r>
            <a:fld id="{B83519B3-B306-594E-AAC6-347259D62AA3}" type="slidenum">
              <a:rPr lang="de-CH"/>
              <a:pPr/>
              <a:t>23</a:t>
            </a:fld>
            <a:endParaRPr lang="de-CH" sz="1400">
              <a:solidFill>
                <a:srgbClr val="7E7E7E"/>
              </a:solidFill>
              <a:latin typeface="Times" charset="0"/>
            </a:endParaRPr>
          </a:p>
        </p:txBody>
      </p:sp>
      <p:sp>
        <p:nvSpPr>
          <p:cNvPr id="44037" name="Rectangle 2"/>
          <p:cNvSpPr>
            <a:spLocks noGrp="1" noChangeArrowheads="1"/>
          </p:cNvSpPr>
          <p:nvPr>
            <p:ph type="title"/>
          </p:nvPr>
        </p:nvSpPr>
        <p:spPr/>
        <p:txBody>
          <a:bodyPr/>
          <a:lstStyle/>
          <a:p>
            <a:r>
              <a:rPr lang="en-US"/>
              <a:t>The Testing Process</a:t>
            </a:r>
          </a:p>
        </p:txBody>
      </p:sp>
      <p:sp>
        <p:nvSpPr>
          <p:cNvPr id="44038" name="Rectangle 3"/>
          <p:cNvSpPr>
            <a:spLocks noGrp="1" noChangeArrowheads="1"/>
          </p:cNvSpPr>
          <p:nvPr>
            <p:ph type="body" idx="1"/>
          </p:nvPr>
        </p:nvSpPr>
        <p:spPr/>
        <p:txBody>
          <a:bodyPr/>
          <a:lstStyle/>
          <a:p>
            <a:pPr marL="533400" indent="-533400">
              <a:buFontTx/>
              <a:buAutoNum type="arabicPeriod"/>
            </a:pPr>
            <a:r>
              <a:rPr lang="en-US" sz="2000"/>
              <a:t>Unit testing: </a:t>
            </a:r>
          </a:p>
          <a:p>
            <a:pPr marL="914400" lvl="1" indent="-457200"/>
            <a:r>
              <a:rPr lang="en-US" sz="1800"/>
              <a:t>Individual (stand-alone) </a:t>
            </a:r>
            <a:r>
              <a:rPr lang="en-US" sz="1800" i="1">
                <a:solidFill>
                  <a:srgbClr val="7F0101"/>
                </a:solidFill>
              </a:rPr>
              <a:t>components</a:t>
            </a:r>
            <a:r>
              <a:rPr lang="en-US" sz="1800"/>
              <a:t> are tested to ensure that they operate correctly.</a:t>
            </a:r>
          </a:p>
          <a:p>
            <a:pPr marL="533400" indent="-533400">
              <a:buFontTx/>
              <a:buAutoNum type="arabicPeriod"/>
            </a:pPr>
            <a:r>
              <a:rPr lang="en-US" sz="2000"/>
              <a:t>Module testing:</a:t>
            </a:r>
          </a:p>
          <a:p>
            <a:pPr marL="914400" lvl="1" indent="-457200"/>
            <a:r>
              <a:rPr lang="en-US" sz="1800"/>
              <a:t>A collection of </a:t>
            </a:r>
            <a:r>
              <a:rPr lang="en-US" sz="1800" i="1">
                <a:solidFill>
                  <a:srgbClr val="7F0101"/>
                </a:solidFill>
              </a:rPr>
              <a:t>related components</a:t>
            </a:r>
            <a:r>
              <a:rPr lang="en-US" sz="1800"/>
              <a:t> (a module) is tested as a group.</a:t>
            </a:r>
          </a:p>
          <a:p>
            <a:pPr marL="533400" indent="-533400">
              <a:buFontTx/>
              <a:buAutoNum type="arabicPeriod"/>
            </a:pPr>
            <a:r>
              <a:rPr lang="en-US" sz="2000"/>
              <a:t>Sub-system testing:</a:t>
            </a:r>
          </a:p>
          <a:p>
            <a:pPr marL="914400" lvl="1" indent="-457200"/>
            <a:r>
              <a:rPr lang="en-US" sz="1800"/>
              <a:t>The phase tests a </a:t>
            </a:r>
            <a:r>
              <a:rPr lang="en-US" sz="1800" i="1">
                <a:solidFill>
                  <a:srgbClr val="7F0101"/>
                </a:solidFill>
              </a:rPr>
              <a:t>set of modules</a:t>
            </a:r>
            <a:r>
              <a:rPr lang="en-US" sz="1800"/>
              <a:t> integrated as a sub-system. Since the most common problems in large systems arise from sub-system interface mismatches, this phase focuses on testing these interfaces.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de-CH" smtClean="0"/>
              <a:t>© Oscar Nierstrasz</a:t>
            </a:r>
          </a:p>
        </p:txBody>
      </p:sp>
      <p:sp>
        <p:nvSpPr>
          <p:cNvPr id="45059" name="Footer Placeholder 4"/>
          <p:cNvSpPr>
            <a:spLocks noGrp="1"/>
          </p:cNvSpPr>
          <p:nvPr>
            <p:ph type="ftr" sz="quarter" idx="11"/>
          </p:nvPr>
        </p:nvSpPr>
        <p:spPr>
          <a:noFill/>
        </p:spPr>
        <p:txBody>
          <a:bodyPr/>
          <a:lstStyle/>
          <a:p>
            <a:r>
              <a:rPr lang="de-CH" smtClean="0"/>
              <a:t>ESE — Software Validation</a:t>
            </a:r>
          </a:p>
        </p:txBody>
      </p:sp>
      <p:sp>
        <p:nvSpPr>
          <p:cNvPr id="45060" name="Slide Number Placeholder 5"/>
          <p:cNvSpPr>
            <a:spLocks noGrp="1"/>
          </p:cNvSpPr>
          <p:nvPr>
            <p:ph type="sldNum" sz="quarter" idx="12"/>
          </p:nvPr>
        </p:nvSpPr>
        <p:spPr>
          <a:noFill/>
        </p:spPr>
        <p:txBody>
          <a:bodyPr/>
          <a:lstStyle/>
          <a:p>
            <a:r>
              <a:rPr lang="de-CH"/>
              <a:t>ESE 5.</a:t>
            </a:r>
            <a:fld id="{6A6658E8-9E28-A54E-8BA6-C2A1A5A7A1BF}" type="slidenum">
              <a:rPr lang="de-CH"/>
              <a:pPr/>
              <a:t>24</a:t>
            </a:fld>
            <a:endParaRPr lang="de-CH" sz="1400">
              <a:solidFill>
                <a:srgbClr val="7E7E7E"/>
              </a:solidFill>
              <a:latin typeface="Times" charset="0"/>
            </a:endParaRPr>
          </a:p>
        </p:txBody>
      </p:sp>
      <p:sp>
        <p:nvSpPr>
          <p:cNvPr id="45061" name="Rectangle 2"/>
          <p:cNvSpPr>
            <a:spLocks noGrp="1" noChangeArrowheads="1"/>
          </p:cNvSpPr>
          <p:nvPr>
            <p:ph type="title"/>
          </p:nvPr>
        </p:nvSpPr>
        <p:spPr/>
        <p:txBody>
          <a:bodyPr/>
          <a:lstStyle/>
          <a:p>
            <a:r>
              <a:rPr lang="en-US"/>
              <a:t>The Testing Process ...</a:t>
            </a:r>
          </a:p>
        </p:txBody>
      </p:sp>
      <p:sp>
        <p:nvSpPr>
          <p:cNvPr id="45062" name="Rectangle 3"/>
          <p:cNvSpPr>
            <a:spLocks noGrp="1" noChangeArrowheads="1"/>
          </p:cNvSpPr>
          <p:nvPr>
            <p:ph type="body" idx="1"/>
          </p:nvPr>
        </p:nvSpPr>
        <p:spPr/>
        <p:txBody>
          <a:bodyPr/>
          <a:lstStyle/>
          <a:p>
            <a:pPr marL="533400" indent="-533400">
              <a:lnSpc>
                <a:spcPct val="90000"/>
              </a:lnSpc>
              <a:buClr>
                <a:srgbClr val="00027F"/>
              </a:buClr>
              <a:buFont typeface="Times" charset="0"/>
              <a:buAutoNum type="arabicPeriod" startAt="4"/>
            </a:pPr>
            <a:r>
              <a:rPr lang="en-US" sz="2000"/>
              <a:t>System testing:</a:t>
            </a:r>
          </a:p>
          <a:p>
            <a:pPr marL="914400" lvl="1" indent="-457200">
              <a:lnSpc>
                <a:spcPct val="90000"/>
              </a:lnSpc>
            </a:pPr>
            <a:r>
              <a:rPr lang="en-US" sz="1800"/>
              <a:t>This phase concentrates on (i) detecting errors resulting from unexpected interactions between sub-systems, and (ii) validating that the complete systems fulfils functional and non-functional requirements.</a:t>
            </a:r>
          </a:p>
          <a:p>
            <a:pPr marL="533400" indent="-533400">
              <a:lnSpc>
                <a:spcPct val="90000"/>
              </a:lnSpc>
              <a:buClr>
                <a:srgbClr val="00027F"/>
              </a:buClr>
              <a:buFont typeface="Times" charset="0"/>
              <a:buAutoNum type="arabicPeriod" startAt="4"/>
            </a:pPr>
            <a:r>
              <a:rPr lang="en-US" sz="2000"/>
              <a:t>Acceptance testing (alpha/beta testing):		</a:t>
            </a:r>
          </a:p>
          <a:p>
            <a:pPr marL="914400" lvl="1" indent="-457200">
              <a:lnSpc>
                <a:spcPct val="90000"/>
              </a:lnSpc>
            </a:pPr>
            <a:r>
              <a:rPr lang="en-US" sz="1800"/>
              <a:t>The system is tested with </a:t>
            </a:r>
            <a:r>
              <a:rPr lang="en-US" sz="1800" i="1">
                <a:solidFill>
                  <a:srgbClr val="7F0101"/>
                </a:solidFill>
              </a:rPr>
              <a:t>real</a:t>
            </a:r>
            <a:r>
              <a:rPr lang="en-US" sz="1800"/>
              <a:t> rather than simulated data.</a:t>
            </a:r>
          </a:p>
          <a:p>
            <a:pPr marL="533400" indent="-533400">
              <a:lnSpc>
                <a:spcPct val="90000"/>
              </a:lnSpc>
            </a:pPr>
            <a:endParaRPr lang="en-US" sz="2000"/>
          </a:p>
          <a:p>
            <a:pPr marL="533400" indent="-533400">
              <a:lnSpc>
                <a:spcPct val="90000"/>
              </a:lnSpc>
              <a:buFont typeface="Helvetica CE" pitchFamily="-110" charset="0"/>
              <a:buNone/>
            </a:pPr>
            <a:r>
              <a:rPr lang="en-US" sz="2000" i="1">
                <a:solidFill>
                  <a:srgbClr val="7F0101"/>
                </a:solidFill>
              </a:rPr>
              <a:t>Testing is iterative! </a:t>
            </a:r>
            <a:r>
              <a:rPr lang="en-US" sz="2000" i="1" u="sng">
                <a:solidFill>
                  <a:srgbClr val="7F0101"/>
                </a:solidFill>
              </a:rPr>
              <a:t>Regression testing</a:t>
            </a:r>
            <a:r>
              <a:rPr lang="en-US" sz="2000" i="1">
                <a:solidFill>
                  <a:srgbClr val="7F0101"/>
                </a:solidFill>
              </a:rPr>
              <a:t> is performed when defects are repaired.</a:t>
            </a:r>
            <a:endParaRPr lang="en-US" sz="2000">
              <a:solidFill>
                <a:srgbClr val="7F010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r>
              <a:rPr lang="de-CH" smtClean="0"/>
              <a:t>© Oscar Nierstrasz</a:t>
            </a:r>
          </a:p>
        </p:txBody>
      </p:sp>
      <p:sp>
        <p:nvSpPr>
          <p:cNvPr id="46083" name="Footer Placeholder 4"/>
          <p:cNvSpPr>
            <a:spLocks noGrp="1"/>
          </p:cNvSpPr>
          <p:nvPr>
            <p:ph type="ftr" sz="quarter" idx="11"/>
          </p:nvPr>
        </p:nvSpPr>
        <p:spPr>
          <a:noFill/>
        </p:spPr>
        <p:txBody>
          <a:bodyPr/>
          <a:lstStyle/>
          <a:p>
            <a:r>
              <a:rPr lang="de-CH" smtClean="0"/>
              <a:t>ESE — Software Validation</a:t>
            </a:r>
          </a:p>
        </p:txBody>
      </p:sp>
      <p:sp>
        <p:nvSpPr>
          <p:cNvPr id="46084" name="Slide Number Placeholder 5"/>
          <p:cNvSpPr>
            <a:spLocks noGrp="1"/>
          </p:cNvSpPr>
          <p:nvPr>
            <p:ph type="sldNum" sz="quarter" idx="12"/>
          </p:nvPr>
        </p:nvSpPr>
        <p:spPr>
          <a:noFill/>
        </p:spPr>
        <p:txBody>
          <a:bodyPr/>
          <a:lstStyle/>
          <a:p>
            <a:r>
              <a:rPr lang="de-CH"/>
              <a:t>ESE 5.</a:t>
            </a:r>
            <a:fld id="{F2681401-6073-7147-A967-BFFA41F03B2E}" type="slidenum">
              <a:rPr lang="de-CH"/>
              <a:pPr/>
              <a:t>25</a:t>
            </a:fld>
            <a:endParaRPr lang="de-CH" sz="1400">
              <a:solidFill>
                <a:srgbClr val="7E7E7E"/>
              </a:solidFill>
              <a:latin typeface="Times" charset="0"/>
            </a:endParaRPr>
          </a:p>
        </p:txBody>
      </p:sp>
      <p:sp>
        <p:nvSpPr>
          <p:cNvPr id="46085" name="Rectangle 2"/>
          <p:cNvSpPr>
            <a:spLocks noGrp="1" noChangeArrowheads="1"/>
          </p:cNvSpPr>
          <p:nvPr>
            <p:ph type="title"/>
          </p:nvPr>
        </p:nvSpPr>
        <p:spPr/>
        <p:txBody>
          <a:bodyPr/>
          <a:lstStyle/>
          <a:p>
            <a:r>
              <a:rPr lang="en-US"/>
              <a:t>Regression testing</a:t>
            </a:r>
          </a:p>
        </p:txBody>
      </p:sp>
      <p:sp>
        <p:nvSpPr>
          <p:cNvPr id="46086" name="Rectangle 3"/>
          <p:cNvSpPr>
            <a:spLocks noGrp="1" noChangeArrowheads="1"/>
          </p:cNvSpPr>
          <p:nvPr>
            <p:ph type="body" idx="1"/>
          </p:nvPr>
        </p:nvSpPr>
        <p:spPr/>
        <p:txBody>
          <a:bodyPr/>
          <a:lstStyle/>
          <a:p>
            <a:pPr>
              <a:lnSpc>
                <a:spcPct val="80000"/>
              </a:lnSpc>
              <a:buFont typeface="Helvetica CE" pitchFamily="-110" charset="0"/>
              <a:buNone/>
            </a:pPr>
            <a:r>
              <a:rPr lang="en-US" sz="2000" u="sng"/>
              <a:t>Regression testing</a:t>
            </a:r>
            <a:r>
              <a:rPr lang="en-US" sz="2000"/>
              <a:t> means testing that everything that used to work </a:t>
            </a:r>
            <a:r>
              <a:rPr lang="en-US" sz="2000" i="1">
                <a:solidFill>
                  <a:srgbClr val="7F0101"/>
                </a:solidFill>
              </a:rPr>
              <a:t>still works</a:t>
            </a:r>
            <a:r>
              <a:rPr lang="en-US" sz="2000"/>
              <a:t> after changes are made to the system!</a:t>
            </a:r>
          </a:p>
          <a:p>
            <a:pPr>
              <a:lnSpc>
                <a:spcPct val="80000"/>
              </a:lnSpc>
              <a:buFont typeface="Helvetica CE" pitchFamily="-110" charset="0"/>
              <a:buNone/>
            </a:pPr>
            <a:endParaRPr lang="en-US" sz="2000"/>
          </a:p>
          <a:p>
            <a:pPr>
              <a:lnSpc>
                <a:spcPct val="80000"/>
              </a:lnSpc>
            </a:pPr>
            <a:r>
              <a:rPr lang="en-US" sz="2000"/>
              <a:t>tests must be </a:t>
            </a:r>
            <a:r>
              <a:rPr lang="en-US" sz="2000" i="1">
                <a:solidFill>
                  <a:srgbClr val="7F0101"/>
                </a:solidFill>
              </a:rPr>
              <a:t>deterministic</a:t>
            </a:r>
            <a:r>
              <a:rPr lang="en-US" sz="2000"/>
              <a:t> and </a:t>
            </a:r>
            <a:r>
              <a:rPr lang="en-US" sz="2000" i="1">
                <a:solidFill>
                  <a:srgbClr val="7F0101"/>
                </a:solidFill>
              </a:rPr>
              <a:t>repeatable</a:t>
            </a:r>
            <a:endParaRPr lang="en-US" sz="2000"/>
          </a:p>
          <a:p>
            <a:pPr>
              <a:lnSpc>
                <a:spcPct val="80000"/>
              </a:lnSpc>
            </a:pPr>
            <a:endParaRPr lang="en-US" sz="2000"/>
          </a:p>
          <a:p>
            <a:pPr>
              <a:lnSpc>
                <a:spcPct val="80000"/>
              </a:lnSpc>
            </a:pPr>
            <a:r>
              <a:rPr lang="en-US" sz="2000"/>
              <a:t>should test “all” functionality</a:t>
            </a:r>
          </a:p>
          <a:p>
            <a:pPr lvl="1">
              <a:lnSpc>
                <a:spcPct val="80000"/>
              </a:lnSpc>
            </a:pPr>
            <a:r>
              <a:rPr lang="en-US" sz="1800"/>
              <a:t>every interface</a:t>
            </a:r>
          </a:p>
          <a:p>
            <a:pPr lvl="1">
              <a:lnSpc>
                <a:spcPct val="80000"/>
              </a:lnSpc>
            </a:pPr>
            <a:r>
              <a:rPr lang="en-US" sz="1800"/>
              <a:t>all boundary situations</a:t>
            </a:r>
          </a:p>
          <a:p>
            <a:pPr lvl="1">
              <a:lnSpc>
                <a:spcPct val="80000"/>
              </a:lnSpc>
            </a:pPr>
            <a:r>
              <a:rPr lang="en-US" sz="1800"/>
              <a:t>every feature</a:t>
            </a:r>
          </a:p>
          <a:p>
            <a:pPr lvl="1">
              <a:lnSpc>
                <a:spcPct val="80000"/>
              </a:lnSpc>
            </a:pPr>
            <a:r>
              <a:rPr lang="en-US" sz="1800"/>
              <a:t>every line of code</a:t>
            </a:r>
          </a:p>
          <a:p>
            <a:pPr lvl="1">
              <a:lnSpc>
                <a:spcPct val="80000"/>
              </a:lnSpc>
            </a:pPr>
            <a:r>
              <a:rPr lang="en-US" sz="1800"/>
              <a:t>everything that can conceivably go wrong!</a:t>
            </a:r>
          </a:p>
        </p:txBody>
      </p:sp>
      <p:sp>
        <p:nvSpPr>
          <p:cNvPr id="46087" name="AutoShape 4"/>
          <p:cNvSpPr>
            <a:spLocks noChangeArrowheads="1"/>
          </p:cNvSpPr>
          <p:nvPr/>
        </p:nvSpPr>
        <p:spPr bwMode="auto">
          <a:xfrm>
            <a:off x="6096000" y="3657600"/>
            <a:ext cx="2438400" cy="15240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80000"/>
              </a:lnSpc>
              <a:spcBef>
                <a:spcPct val="20000"/>
              </a:spcBef>
              <a:buClr>
                <a:schemeClr val="hlink"/>
              </a:buClr>
              <a:buSzPct val="85000"/>
              <a:buFont typeface="Helvetica CE" pitchFamily="-110" charset="0"/>
              <a:buNone/>
            </a:pPr>
            <a:r>
              <a:rPr lang="en-US" sz="2000" i="1">
                <a:solidFill>
                  <a:srgbClr val="7F0101"/>
                </a:solidFill>
              </a:rPr>
              <a:t>It costs extra work to define tests up front, but they pay off in debugging &amp; maintenance!</a:t>
            </a:r>
            <a:endParaRPr lang="en-US" sz="20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de-CH" smtClean="0"/>
              <a:t>© Oscar Nierstrasz</a:t>
            </a:r>
          </a:p>
        </p:txBody>
      </p:sp>
      <p:sp>
        <p:nvSpPr>
          <p:cNvPr id="47107" name="Footer Placeholder 3"/>
          <p:cNvSpPr>
            <a:spLocks noGrp="1"/>
          </p:cNvSpPr>
          <p:nvPr>
            <p:ph type="ftr" sz="quarter" idx="11"/>
          </p:nvPr>
        </p:nvSpPr>
        <p:spPr>
          <a:noFill/>
        </p:spPr>
        <p:txBody>
          <a:bodyPr/>
          <a:lstStyle/>
          <a:p>
            <a:r>
              <a:rPr lang="de-CH" smtClean="0"/>
              <a:t>ESE — Software Validation</a:t>
            </a:r>
          </a:p>
        </p:txBody>
      </p:sp>
      <p:sp>
        <p:nvSpPr>
          <p:cNvPr id="47108" name="Slide Number Placeholder 4"/>
          <p:cNvSpPr>
            <a:spLocks noGrp="1"/>
          </p:cNvSpPr>
          <p:nvPr>
            <p:ph type="sldNum" sz="quarter" idx="12"/>
          </p:nvPr>
        </p:nvSpPr>
        <p:spPr>
          <a:noFill/>
        </p:spPr>
        <p:txBody>
          <a:bodyPr/>
          <a:lstStyle/>
          <a:p>
            <a:r>
              <a:rPr lang="de-CH"/>
              <a:t>ESE 5.</a:t>
            </a:r>
            <a:fld id="{32859913-E2EF-154E-A148-1FEF0451AAA6}" type="slidenum">
              <a:rPr lang="de-CH"/>
              <a:pPr/>
              <a:t>26</a:t>
            </a:fld>
            <a:endParaRPr lang="de-CH" sz="1400">
              <a:solidFill>
                <a:srgbClr val="7E7E7E"/>
              </a:solidFill>
              <a:latin typeface="Times" charset="0"/>
            </a:endParaRPr>
          </a:p>
        </p:txBody>
      </p:sp>
      <p:sp>
        <p:nvSpPr>
          <p:cNvPr id="47109" name="Rectangle 2"/>
          <p:cNvSpPr>
            <a:spLocks noGrp="1" noChangeArrowheads="1"/>
          </p:cNvSpPr>
          <p:nvPr>
            <p:ph type="title"/>
          </p:nvPr>
        </p:nvSpPr>
        <p:spPr/>
        <p:txBody>
          <a:bodyPr/>
          <a:lstStyle/>
          <a:p>
            <a:r>
              <a:rPr lang="en-US"/>
              <a:t>Test Planning</a:t>
            </a:r>
          </a:p>
        </p:txBody>
      </p:sp>
      <p:sp>
        <p:nvSpPr>
          <p:cNvPr id="47110" name="Rectangle 3"/>
          <p:cNvSpPr>
            <a:spLocks noGrp="1" noChangeArrowheads="1"/>
          </p:cNvSpPr>
          <p:nvPr>
            <p:ph type="body" idx="4294967295"/>
          </p:nvPr>
        </p:nvSpPr>
        <p:spPr>
          <a:xfrm>
            <a:off x="762000" y="1568450"/>
            <a:ext cx="7848600" cy="1066800"/>
          </a:xfrm>
        </p:spPr>
        <p:txBody>
          <a:bodyPr/>
          <a:lstStyle/>
          <a:p>
            <a:pPr marL="0" indent="0">
              <a:buFont typeface="Helvetica CE" pitchFamily="-110" charset="0"/>
              <a:buNone/>
            </a:pPr>
            <a:r>
              <a:rPr lang="en-US" sz="2000"/>
              <a:t>The preparation of the test plan should begin </a:t>
            </a:r>
            <a:r>
              <a:rPr lang="en-US" sz="2000" i="1">
                <a:solidFill>
                  <a:srgbClr val="7F0101"/>
                </a:solidFill>
              </a:rPr>
              <a:t>when the system requirements are formulated</a:t>
            </a:r>
            <a:r>
              <a:rPr lang="en-US" sz="2000"/>
              <a:t>, and the plan should be developed in detail </a:t>
            </a:r>
            <a:r>
              <a:rPr lang="en-US" sz="2000" i="1">
                <a:solidFill>
                  <a:srgbClr val="7F0101"/>
                </a:solidFill>
              </a:rPr>
              <a:t>as the software is designed.</a:t>
            </a:r>
            <a:endParaRPr lang="en-US" sz="2000"/>
          </a:p>
        </p:txBody>
      </p:sp>
      <p:sp>
        <p:nvSpPr>
          <p:cNvPr id="47111" name="Rectangle 5"/>
          <p:cNvSpPr>
            <a:spLocks noChangeArrowheads="1"/>
          </p:cNvSpPr>
          <p:nvPr/>
        </p:nvSpPr>
        <p:spPr bwMode="auto">
          <a:xfrm>
            <a:off x="685800" y="5759450"/>
            <a:ext cx="7924800" cy="641350"/>
          </a:xfrm>
          <a:prstGeom prst="rect">
            <a:avLst/>
          </a:prstGeom>
          <a:noFill/>
          <a:ln w="9525">
            <a:noFill/>
            <a:miter lim="800000"/>
            <a:headEnd/>
            <a:tailEnd/>
          </a:ln>
        </p:spPr>
        <p:txBody>
          <a:bodyPr>
            <a:prstTxWarp prst="textNoShape">
              <a:avLst/>
            </a:prstTxWarp>
            <a:spAutoFit/>
          </a:bodyPr>
          <a:lstStyle/>
          <a:p>
            <a:pPr eaLnBrk="1" hangingPunct="1">
              <a:lnSpc>
                <a:spcPct val="90000"/>
              </a:lnSpc>
              <a:spcBef>
                <a:spcPct val="20000"/>
              </a:spcBef>
            </a:pPr>
            <a:r>
              <a:rPr lang="en-US" sz="2000">
                <a:solidFill>
                  <a:srgbClr val="00027F"/>
                </a:solidFill>
              </a:rPr>
              <a:t>The plan should be </a:t>
            </a:r>
            <a:r>
              <a:rPr lang="en-US" sz="2000" i="1">
                <a:solidFill>
                  <a:srgbClr val="7F0101"/>
                </a:solidFill>
              </a:rPr>
              <a:t>revised regularly</a:t>
            </a:r>
            <a:r>
              <a:rPr lang="en-US" sz="2000">
                <a:solidFill>
                  <a:srgbClr val="00027F"/>
                </a:solidFill>
              </a:rPr>
              <a:t>, and tests should be </a:t>
            </a:r>
            <a:r>
              <a:rPr lang="en-US" sz="2000" i="1">
                <a:solidFill>
                  <a:srgbClr val="7F0101"/>
                </a:solidFill>
              </a:rPr>
              <a:t>repeated and extended</a:t>
            </a:r>
            <a:r>
              <a:rPr lang="en-US" sz="2000">
                <a:solidFill>
                  <a:srgbClr val="00027F"/>
                </a:solidFill>
              </a:rPr>
              <a:t> where the software process iterates.</a:t>
            </a:r>
          </a:p>
        </p:txBody>
      </p:sp>
      <p:sp>
        <p:nvSpPr>
          <p:cNvPr id="47112" name="Rectangle 7"/>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2000</a:t>
            </a:r>
            <a:endParaRPr lang="en-US" sz="1200">
              <a:solidFill>
                <a:srgbClr val="A7A7A7"/>
              </a:solidFill>
              <a:ea typeface="Helvetica" charset="0"/>
              <a:cs typeface="Helvetica" charset="0"/>
            </a:endParaRPr>
          </a:p>
        </p:txBody>
      </p:sp>
      <p:sp>
        <p:nvSpPr>
          <p:cNvPr id="10" name="Rounded Rectangle 9"/>
          <p:cNvSpPr/>
          <p:nvPr/>
        </p:nvSpPr>
        <p:spPr bwMode="auto">
          <a:xfrm>
            <a:off x="685800" y="2743200"/>
            <a:ext cx="1447800" cy="5334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Requirements specification</a:t>
            </a:r>
            <a:endParaRPr kumimoji="0" lang="en-US" sz="1400" b="1" i="0" u="none" strike="noStrike" cap="none" normalizeH="0" baseline="0" dirty="0">
              <a:ln>
                <a:noFill/>
              </a:ln>
              <a:solidFill>
                <a:schemeClr val="tx1"/>
              </a:solidFill>
              <a:effectLst/>
              <a:latin typeface="Helvetica" charset="0"/>
            </a:endParaRPr>
          </a:p>
        </p:txBody>
      </p:sp>
      <p:sp>
        <p:nvSpPr>
          <p:cNvPr id="11" name="Rounded Rectangle 10"/>
          <p:cNvSpPr/>
          <p:nvPr/>
        </p:nvSpPr>
        <p:spPr bwMode="auto">
          <a:xfrm>
            <a:off x="2514600" y="2743200"/>
            <a:ext cx="1447800" cy="5334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System</a:t>
            </a:r>
            <a:r>
              <a:rPr kumimoji="0" lang="en-US" sz="1400" b="1" i="0" u="none" strike="noStrike" cap="none" normalizeH="0" dirty="0" smtClean="0">
                <a:ln>
                  <a:noFill/>
                </a:ln>
                <a:solidFill>
                  <a:schemeClr val="tx1"/>
                </a:solidFill>
                <a:effectLst/>
                <a:latin typeface="Helvetica" charset="0"/>
              </a:rPr>
              <a:t> </a:t>
            </a:r>
            <a:r>
              <a:rPr kumimoji="0" lang="en-US" sz="1400" b="1" i="0" u="none" strike="noStrike" cap="none" normalizeH="0" baseline="0" dirty="0" smtClean="0">
                <a:ln>
                  <a:noFill/>
                </a:ln>
                <a:solidFill>
                  <a:schemeClr val="tx1"/>
                </a:solidFill>
                <a:effectLst/>
                <a:latin typeface="Helvetica" charset="0"/>
              </a:rPr>
              <a:t>specification</a:t>
            </a:r>
            <a:endParaRPr kumimoji="0" lang="en-US" sz="1400" b="1" i="0" u="none" strike="noStrike" cap="none" normalizeH="0" baseline="0" dirty="0">
              <a:ln>
                <a:noFill/>
              </a:ln>
              <a:solidFill>
                <a:schemeClr val="tx1"/>
              </a:solidFill>
              <a:effectLst/>
              <a:latin typeface="Helvetica" charset="0"/>
            </a:endParaRPr>
          </a:p>
        </p:txBody>
      </p:sp>
      <p:sp>
        <p:nvSpPr>
          <p:cNvPr id="12" name="Rounded Rectangle 11"/>
          <p:cNvSpPr/>
          <p:nvPr/>
        </p:nvSpPr>
        <p:spPr bwMode="auto">
          <a:xfrm>
            <a:off x="4419600" y="2743200"/>
            <a:ext cx="1447800" cy="5334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System</a:t>
            </a:r>
            <a:r>
              <a:rPr kumimoji="0" lang="en-US" sz="1400" b="1" i="0" u="none" strike="noStrike" cap="none" normalizeH="0" dirty="0" smtClean="0">
                <a:ln>
                  <a:noFill/>
                </a:ln>
                <a:solidFill>
                  <a:schemeClr val="tx1"/>
                </a:solidFill>
                <a:effectLst/>
                <a:latin typeface="Helvetica" charset="0"/>
              </a:rPr>
              <a:t> </a:t>
            </a:r>
            <a:r>
              <a:rPr kumimoji="0" lang="en-US" sz="1400" b="1" i="0" u="none" strike="noStrike" cap="none" normalizeH="0" baseline="0" dirty="0" smtClean="0">
                <a:ln>
                  <a:noFill/>
                </a:ln>
                <a:solidFill>
                  <a:schemeClr val="tx1"/>
                </a:solidFill>
                <a:effectLst/>
                <a:latin typeface="Helvetica" charset="0"/>
              </a:rPr>
              <a:t>design</a:t>
            </a:r>
            <a:endParaRPr kumimoji="0" lang="en-US" sz="1400" b="1" i="0" u="none" strike="noStrike" cap="none" normalizeH="0" baseline="0" dirty="0">
              <a:ln>
                <a:noFill/>
              </a:ln>
              <a:solidFill>
                <a:schemeClr val="tx1"/>
              </a:solidFill>
              <a:effectLst/>
              <a:latin typeface="Helvetica" charset="0"/>
            </a:endParaRPr>
          </a:p>
        </p:txBody>
      </p:sp>
      <p:sp>
        <p:nvSpPr>
          <p:cNvPr id="13" name="Rounded Rectangle 12"/>
          <p:cNvSpPr/>
          <p:nvPr/>
        </p:nvSpPr>
        <p:spPr bwMode="auto">
          <a:xfrm>
            <a:off x="6248400" y="2743200"/>
            <a:ext cx="1447800" cy="5334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Detailed design</a:t>
            </a:r>
            <a:endParaRPr kumimoji="0" lang="en-US" sz="1400" b="1" i="0" u="none" strike="noStrike" cap="none" normalizeH="0" baseline="0" dirty="0">
              <a:ln>
                <a:noFill/>
              </a:ln>
              <a:solidFill>
                <a:schemeClr val="tx1"/>
              </a:solidFill>
              <a:effectLst/>
              <a:latin typeface="Helvetica" charset="0"/>
            </a:endParaRPr>
          </a:p>
        </p:txBody>
      </p:sp>
      <p:sp>
        <p:nvSpPr>
          <p:cNvPr id="14" name="Rounded Rectangle 13"/>
          <p:cNvSpPr/>
          <p:nvPr/>
        </p:nvSpPr>
        <p:spPr bwMode="auto">
          <a:xfrm>
            <a:off x="7543800" y="3810000"/>
            <a:ext cx="1371600" cy="6858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Module and unit code and test</a:t>
            </a:r>
            <a:endParaRPr kumimoji="0" lang="en-US" sz="1400" b="1" i="0" u="none" strike="noStrike" cap="none" normalizeH="0" baseline="0" dirty="0">
              <a:ln>
                <a:noFill/>
              </a:ln>
              <a:solidFill>
                <a:schemeClr val="tx1"/>
              </a:solidFill>
              <a:effectLst/>
              <a:latin typeface="Helvetica" charset="0"/>
            </a:endParaRPr>
          </a:p>
        </p:txBody>
      </p:sp>
      <p:cxnSp>
        <p:nvCxnSpPr>
          <p:cNvPr id="15" name="Straight Arrow Connector 14"/>
          <p:cNvCxnSpPr>
            <a:stCxn id="10" idx="3"/>
            <a:endCxn id="11" idx="1"/>
          </p:cNvCxnSpPr>
          <p:nvPr/>
        </p:nvCxnSpPr>
        <p:spPr bwMode="auto">
          <a:xfrm>
            <a:off x="2133600" y="3009900"/>
            <a:ext cx="381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18" name="Straight Arrow Connector 17"/>
          <p:cNvCxnSpPr>
            <a:stCxn id="11" idx="3"/>
            <a:endCxn id="12" idx="1"/>
          </p:cNvCxnSpPr>
          <p:nvPr/>
        </p:nvCxnSpPr>
        <p:spPr bwMode="auto">
          <a:xfrm>
            <a:off x="3962400" y="3009900"/>
            <a:ext cx="4572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1" name="Straight Arrow Connector 20"/>
          <p:cNvCxnSpPr>
            <a:stCxn id="12" idx="3"/>
            <a:endCxn id="13" idx="1"/>
          </p:cNvCxnSpPr>
          <p:nvPr/>
        </p:nvCxnSpPr>
        <p:spPr bwMode="auto">
          <a:xfrm>
            <a:off x="5867400" y="3009900"/>
            <a:ext cx="381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4" name="Straight Arrow Connector 23"/>
          <p:cNvCxnSpPr>
            <a:stCxn id="13" idx="2"/>
            <a:endCxn id="14" idx="0"/>
          </p:cNvCxnSpPr>
          <p:nvPr/>
        </p:nvCxnSpPr>
        <p:spPr bwMode="auto">
          <a:xfrm rot="16200000" flipH="1">
            <a:off x="7334250" y="2914650"/>
            <a:ext cx="533400" cy="12573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7" name="Straight Arrow Connector 26"/>
          <p:cNvCxnSpPr>
            <a:stCxn id="14" idx="2"/>
            <a:endCxn id="30" idx="3"/>
          </p:cNvCxnSpPr>
          <p:nvPr/>
        </p:nvCxnSpPr>
        <p:spPr bwMode="auto">
          <a:xfrm rot="5400000">
            <a:off x="7067550" y="4210050"/>
            <a:ext cx="876300" cy="14478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
        <p:nvSpPr>
          <p:cNvPr id="30" name="Rounded Rectangle 29"/>
          <p:cNvSpPr/>
          <p:nvPr/>
        </p:nvSpPr>
        <p:spPr bwMode="auto">
          <a:xfrm>
            <a:off x="5257800" y="5105400"/>
            <a:ext cx="1524000" cy="5334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Sub-system integration test</a:t>
            </a:r>
            <a:endParaRPr kumimoji="0" lang="en-US" sz="1400" b="1" i="0" u="none" strike="noStrike" cap="none" normalizeH="0" baseline="0" dirty="0">
              <a:ln>
                <a:noFill/>
              </a:ln>
              <a:solidFill>
                <a:schemeClr val="tx1"/>
              </a:solidFill>
              <a:effectLst/>
              <a:latin typeface="Helvetica" charset="0"/>
            </a:endParaRPr>
          </a:p>
        </p:txBody>
      </p:sp>
      <p:sp>
        <p:nvSpPr>
          <p:cNvPr id="32" name="Rounded Rectangle 31"/>
          <p:cNvSpPr/>
          <p:nvPr/>
        </p:nvSpPr>
        <p:spPr bwMode="auto">
          <a:xfrm>
            <a:off x="3352800" y="5105400"/>
            <a:ext cx="1524000" cy="5334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t>S</a:t>
            </a:r>
            <a:r>
              <a:rPr kumimoji="0" lang="en-US" sz="1400" b="1" i="0" u="none" strike="noStrike" cap="none" normalizeH="0" baseline="0" dirty="0" smtClean="0">
                <a:ln>
                  <a:noFill/>
                </a:ln>
                <a:solidFill>
                  <a:schemeClr val="tx1"/>
                </a:solidFill>
                <a:effectLst/>
                <a:latin typeface="Helvetica" charset="0"/>
              </a:rPr>
              <a:t>ystem integration test</a:t>
            </a:r>
            <a:endParaRPr kumimoji="0" lang="en-US" sz="1400" b="1" i="0" u="none" strike="noStrike" cap="none" normalizeH="0" baseline="0" dirty="0">
              <a:ln>
                <a:noFill/>
              </a:ln>
              <a:solidFill>
                <a:schemeClr val="tx1"/>
              </a:solidFill>
              <a:effectLst/>
              <a:latin typeface="Helvetica" charset="0"/>
            </a:endParaRPr>
          </a:p>
        </p:txBody>
      </p:sp>
      <p:cxnSp>
        <p:nvCxnSpPr>
          <p:cNvPr id="34" name="Straight Arrow Connector 33"/>
          <p:cNvCxnSpPr>
            <a:stCxn id="30" idx="1"/>
            <a:endCxn id="32" idx="3"/>
          </p:cNvCxnSpPr>
          <p:nvPr/>
        </p:nvCxnSpPr>
        <p:spPr bwMode="auto">
          <a:xfrm rot="10800000">
            <a:off x="4876800" y="5372100"/>
            <a:ext cx="381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
        <p:nvSpPr>
          <p:cNvPr id="38" name="Rounded Rectangle 37"/>
          <p:cNvSpPr/>
          <p:nvPr/>
        </p:nvSpPr>
        <p:spPr bwMode="auto">
          <a:xfrm>
            <a:off x="1676400" y="5105400"/>
            <a:ext cx="1295400" cy="5334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Acceptance </a:t>
            </a:r>
            <a:r>
              <a:rPr kumimoji="0" lang="en-US" sz="1400" b="1" i="0" u="none" strike="noStrike" cap="none" normalizeH="0" baseline="0" dirty="0" smtClean="0">
                <a:ln>
                  <a:noFill/>
                </a:ln>
                <a:solidFill>
                  <a:schemeClr val="tx1"/>
                </a:solidFill>
                <a:effectLst/>
                <a:latin typeface="Helvetica" charset="0"/>
              </a:rPr>
              <a:t>test</a:t>
            </a:r>
            <a:endParaRPr kumimoji="0" lang="en-US" sz="1400" b="1" i="0" u="none" strike="noStrike" cap="none" normalizeH="0" baseline="0" dirty="0">
              <a:ln>
                <a:noFill/>
              </a:ln>
              <a:solidFill>
                <a:schemeClr val="tx1"/>
              </a:solidFill>
              <a:effectLst/>
              <a:latin typeface="Helvetica" charset="0"/>
            </a:endParaRPr>
          </a:p>
        </p:txBody>
      </p:sp>
      <p:cxnSp>
        <p:nvCxnSpPr>
          <p:cNvPr id="39" name="Straight Arrow Connector 38"/>
          <p:cNvCxnSpPr>
            <a:stCxn id="32" idx="1"/>
            <a:endCxn id="38" idx="3"/>
          </p:cNvCxnSpPr>
          <p:nvPr/>
        </p:nvCxnSpPr>
        <p:spPr bwMode="auto">
          <a:xfrm rot="10800000">
            <a:off x="2971800" y="5372100"/>
            <a:ext cx="381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
        <p:nvSpPr>
          <p:cNvPr id="43" name="Rounded Rectangle 42"/>
          <p:cNvSpPr/>
          <p:nvPr/>
        </p:nvSpPr>
        <p:spPr bwMode="auto">
          <a:xfrm>
            <a:off x="381000" y="5105400"/>
            <a:ext cx="914400" cy="533400"/>
          </a:xfrm>
          <a:prstGeom prst="roundRect">
            <a:avLst/>
          </a:prstGeom>
          <a:solidFill>
            <a:srgbClr val="E7EFF7"/>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Service</a:t>
            </a:r>
            <a:endParaRPr kumimoji="0" lang="en-US" sz="1400" b="1" i="0" u="none" strike="noStrike" cap="none" normalizeH="0" baseline="0" dirty="0">
              <a:ln>
                <a:noFill/>
              </a:ln>
              <a:solidFill>
                <a:schemeClr val="tx1"/>
              </a:solidFill>
              <a:effectLst/>
              <a:latin typeface="Helvetica" charset="0"/>
            </a:endParaRPr>
          </a:p>
        </p:txBody>
      </p:sp>
      <p:cxnSp>
        <p:nvCxnSpPr>
          <p:cNvPr id="44" name="Straight Arrow Connector 43"/>
          <p:cNvCxnSpPr>
            <a:stCxn id="38" idx="1"/>
            <a:endCxn id="43" idx="3"/>
          </p:cNvCxnSpPr>
          <p:nvPr/>
        </p:nvCxnSpPr>
        <p:spPr bwMode="auto">
          <a:xfrm rot="10800000">
            <a:off x="1295400" y="5372100"/>
            <a:ext cx="381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
        <p:nvSpPr>
          <p:cNvPr id="48" name="Rectangle 47"/>
          <p:cNvSpPr/>
          <p:nvPr/>
        </p:nvSpPr>
        <p:spPr bwMode="auto">
          <a:xfrm>
            <a:off x="1676400" y="3810000"/>
            <a:ext cx="1295400" cy="7620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Acceptance test plan</a:t>
            </a:r>
            <a:endParaRPr kumimoji="0" lang="en-US" sz="1400" b="1" i="0" u="none" strike="noStrike" cap="none" normalizeH="0" baseline="0" dirty="0">
              <a:ln>
                <a:noFill/>
              </a:ln>
              <a:solidFill>
                <a:schemeClr val="tx1"/>
              </a:solidFill>
              <a:effectLst/>
              <a:latin typeface="Helvetica" charset="0"/>
            </a:endParaRPr>
          </a:p>
        </p:txBody>
      </p:sp>
      <p:sp>
        <p:nvSpPr>
          <p:cNvPr id="49" name="Rectangle 48"/>
          <p:cNvSpPr/>
          <p:nvPr/>
        </p:nvSpPr>
        <p:spPr bwMode="auto">
          <a:xfrm>
            <a:off x="3429000" y="3810000"/>
            <a:ext cx="1371600" cy="7620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System integration test plan</a:t>
            </a:r>
            <a:endParaRPr kumimoji="0" lang="en-US" sz="1400" b="1" i="0" u="none" strike="noStrike" cap="none" normalizeH="0" baseline="0" dirty="0">
              <a:ln>
                <a:noFill/>
              </a:ln>
              <a:solidFill>
                <a:schemeClr val="tx1"/>
              </a:solidFill>
              <a:effectLst/>
              <a:latin typeface="Helvetica" charset="0"/>
            </a:endParaRPr>
          </a:p>
        </p:txBody>
      </p:sp>
      <p:sp>
        <p:nvSpPr>
          <p:cNvPr id="50" name="Rectangle 49"/>
          <p:cNvSpPr/>
          <p:nvPr/>
        </p:nvSpPr>
        <p:spPr bwMode="auto">
          <a:xfrm>
            <a:off x="5334000" y="3810000"/>
            <a:ext cx="1371600" cy="7620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rPr>
              <a:t>Sub-system integration test plan</a:t>
            </a:r>
            <a:endParaRPr kumimoji="0" lang="en-US" sz="1400" b="1" i="0" u="none" strike="noStrike" cap="none" normalizeH="0" baseline="0" dirty="0">
              <a:ln>
                <a:noFill/>
              </a:ln>
              <a:solidFill>
                <a:schemeClr val="tx1"/>
              </a:solidFill>
              <a:effectLst/>
              <a:latin typeface="Helvetica" charset="0"/>
            </a:endParaRPr>
          </a:p>
        </p:txBody>
      </p:sp>
      <p:cxnSp>
        <p:nvCxnSpPr>
          <p:cNvPr id="51" name="Straight Arrow Connector 50"/>
          <p:cNvCxnSpPr/>
          <p:nvPr/>
        </p:nvCxnSpPr>
        <p:spPr bwMode="auto">
          <a:xfrm rot="5400000">
            <a:off x="1714500" y="3543300"/>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54" name="Straight Arrow Connector 53"/>
          <p:cNvCxnSpPr>
            <a:stCxn id="48" idx="2"/>
            <a:endCxn id="38" idx="0"/>
          </p:cNvCxnSpPr>
          <p:nvPr/>
        </p:nvCxnSpPr>
        <p:spPr bwMode="auto">
          <a:xfrm rot="5400000">
            <a:off x="2057400" y="4838700"/>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59" name="Straight Arrow Connector 58"/>
          <p:cNvCxnSpPr>
            <a:stCxn id="49" idx="2"/>
            <a:endCxn id="32" idx="0"/>
          </p:cNvCxnSpPr>
          <p:nvPr/>
        </p:nvCxnSpPr>
        <p:spPr bwMode="auto">
          <a:xfrm rot="5400000">
            <a:off x="3848100" y="4838700"/>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64" name="Straight Arrow Connector 63"/>
          <p:cNvCxnSpPr>
            <a:stCxn id="50" idx="2"/>
            <a:endCxn id="30" idx="0"/>
          </p:cNvCxnSpPr>
          <p:nvPr/>
        </p:nvCxnSpPr>
        <p:spPr bwMode="auto">
          <a:xfrm rot="5400000">
            <a:off x="5753100" y="4838700"/>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2" name="Straight Arrow Connector 71"/>
          <p:cNvCxnSpPr/>
          <p:nvPr/>
        </p:nvCxnSpPr>
        <p:spPr bwMode="auto">
          <a:xfrm rot="5400000">
            <a:off x="2477294" y="3542506"/>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3" name="Straight Arrow Connector 72"/>
          <p:cNvCxnSpPr/>
          <p:nvPr/>
        </p:nvCxnSpPr>
        <p:spPr bwMode="auto">
          <a:xfrm rot="5400000">
            <a:off x="3391694" y="3542506"/>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4" name="Straight Arrow Connector 73"/>
          <p:cNvCxnSpPr/>
          <p:nvPr/>
        </p:nvCxnSpPr>
        <p:spPr bwMode="auto">
          <a:xfrm rot="5400000">
            <a:off x="4380706" y="3542506"/>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5" name="Straight Arrow Connector 74"/>
          <p:cNvCxnSpPr/>
          <p:nvPr/>
        </p:nvCxnSpPr>
        <p:spPr bwMode="auto">
          <a:xfrm rot="5400000">
            <a:off x="5369718" y="3542506"/>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76" name="Straight Arrow Connector 75"/>
          <p:cNvCxnSpPr/>
          <p:nvPr/>
        </p:nvCxnSpPr>
        <p:spPr bwMode="auto">
          <a:xfrm rot="5400000">
            <a:off x="6211094" y="3542506"/>
            <a:ext cx="533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de-CH" smtClean="0"/>
              <a:t>© Oscar Nierstrasz</a:t>
            </a:r>
          </a:p>
        </p:txBody>
      </p:sp>
      <p:sp>
        <p:nvSpPr>
          <p:cNvPr id="49155" name="Footer Placeholder 4"/>
          <p:cNvSpPr>
            <a:spLocks noGrp="1"/>
          </p:cNvSpPr>
          <p:nvPr>
            <p:ph type="ftr" sz="quarter" idx="11"/>
          </p:nvPr>
        </p:nvSpPr>
        <p:spPr>
          <a:noFill/>
        </p:spPr>
        <p:txBody>
          <a:bodyPr/>
          <a:lstStyle/>
          <a:p>
            <a:r>
              <a:rPr lang="de-CH" smtClean="0"/>
              <a:t>ESE — Software Validation</a:t>
            </a:r>
          </a:p>
        </p:txBody>
      </p:sp>
      <p:sp>
        <p:nvSpPr>
          <p:cNvPr id="49156" name="Slide Number Placeholder 5"/>
          <p:cNvSpPr>
            <a:spLocks noGrp="1"/>
          </p:cNvSpPr>
          <p:nvPr>
            <p:ph type="sldNum" sz="quarter" idx="12"/>
          </p:nvPr>
        </p:nvSpPr>
        <p:spPr>
          <a:noFill/>
        </p:spPr>
        <p:txBody>
          <a:bodyPr/>
          <a:lstStyle/>
          <a:p>
            <a:r>
              <a:rPr lang="de-CH"/>
              <a:t>ESE 5.</a:t>
            </a:r>
            <a:fld id="{44FD4602-32C5-7F42-AEF6-CA67C91ADA08}" type="slidenum">
              <a:rPr lang="de-CH"/>
              <a:pPr/>
              <a:t>27</a:t>
            </a:fld>
            <a:endParaRPr lang="de-CH" sz="1400">
              <a:solidFill>
                <a:srgbClr val="7E7E7E"/>
              </a:solidFill>
              <a:latin typeface="Times" charset="0"/>
            </a:endParaRPr>
          </a:p>
        </p:txBody>
      </p:sp>
      <p:sp>
        <p:nvSpPr>
          <p:cNvPr id="49157" name="Rectangle 2"/>
          <p:cNvSpPr>
            <a:spLocks noGrp="1" noChangeArrowheads="1"/>
          </p:cNvSpPr>
          <p:nvPr>
            <p:ph type="title"/>
          </p:nvPr>
        </p:nvSpPr>
        <p:spPr/>
        <p:txBody>
          <a:bodyPr/>
          <a:lstStyle/>
          <a:p>
            <a:r>
              <a:rPr lang="en-US"/>
              <a:t>Top-down Testing</a:t>
            </a:r>
          </a:p>
        </p:txBody>
      </p:sp>
      <p:sp>
        <p:nvSpPr>
          <p:cNvPr id="49158" name="Rectangle 3"/>
          <p:cNvSpPr>
            <a:spLocks noGrp="1" noChangeArrowheads="1"/>
          </p:cNvSpPr>
          <p:nvPr>
            <p:ph type="body" idx="1"/>
          </p:nvPr>
        </p:nvSpPr>
        <p:spPr/>
        <p:txBody>
          <a:bodyPr/>
          <a:lstStyle/>
          <a:p>
            <a:pPr marL="342900" indent="-342900">
              <a:lnSpc>
                <a:spcPct val="90000"/>
              </a:lnSpc>
            </a:pPr>
            <a:r>
              <a:rPr lang="en-US" sz="2000" i="1">
                <a:solidFill>
                  <a:srgbClr val="7F0101"/>
                </a:solidFill>
              </a:rPr>
              <a:t>Start with sub-systems</a:t>
            </a:r>
            <a:r>
              <a:rPr lang="en-US" sz="2000"/>
              <a:t>, where modules are represented by “stubs”</a:t>
            </a:r>
          </a:p>
          <a:p>
            <a:pPr marL="342900" indent="-342900">
              <a:lnSpc>
                <a:spcPct val="90000"/>
              </a:lnSpc>
            </a:pPr>
            <a:r>
              <a:rPr lang="en-US" sz="2000"/>
              <a:t>Similarly test modules, representing functions as stubs</a:t>
            </a:r>
          </a:p>
          <a:p>
            <a:pPr marL="342900" indent="-342900">
              <a:lnSpc>
                <a:spcPct val="90000"/>
              </a:lnSpc>
            </a:pPr>
            <a:r>
              <a:rPr lang="en-US" sz="2000" i="1">
                <a:solidFill>
                  <a:srgbClr val="7F0101"/>
                </a:solidFill>
              </a:rPr>
              <a:t>Coding and testing</a:t>
            </a:r>
            <a:r>
              <a:rPr lang="en-US" sz="2000"/>
              <a:t> are carried out as a </a:t>
            </a:r>
            <a:r>
              <a:rPr lang="en-US" sz="2000" i="1">
                <a:solidFill>
                  <a:srgbClr val="7F0101"/>
                </a:solidFill>
              </a:rPr>
              <a:t>single activity</a:t>
            </a:r>
            <a:endParaRPr lang="en-US" sz="2000"/>
          </a:p>
          <a:p>
            <a:pPr marL="342900" indent="-342900">
              <a:lnSpc>
                <a:spcPct val="90000"/>
              </a:lnSpc>
            </a:pPr>
            <a:r>
              <a:rPr lang="en-US" sz="2000"/>
              <a:t>Design errors can be detected early on, avoiding expensive redesign</a:t>
            </a:r>
          </a:p>
          <a:p>
            <a:pPr marL="342900" indent="-342900">
              <a:lnSpc>
                <a:spcPct val="90000"/>
              </a:lnSpc>
            </a:pPr>
            <a:r>
              <a:rPr lang="en-US" sz="2000"/>
              <a:t>Always have a running (if limited) system!</a:t>
            </a:r>
          </a:p>
          <a:p>
            <a:pPr marL="342900" indent="-342900">
              <a:lnSpc>
                <a:spcPct val="90000"/>
              </a:lnSpc>
            </a:pPr>
            <a:endParaRPr lang="en-US" sz="2000"/>
          </a:p>
          <a:p>
            <a:pPr marL="342900" indent="-342900">
              <a:lnSpc>
                <a:spcPct val="90000"/>
              </a:lnSpc>
              <a:buFont typeface="Helvetica CE" pitchFamily="-110" charset="0"/>
              <a:buNone/>
            </a:pPr>
            <a:r>
              <a:rPr lang="en-US" sz="2000" i="1">
                <a:solidFill>
                  <a:srgbClr val="7F0101"/>
                </a:solidFill>
              </a:rPr>
              <a:t>BUT:</a:t>
            </a:r>
            <a:r>
              <a:rPr lang="en-US" sz="2000"/>
              <a:t> may be impractical for stubs to simulate complex components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r>
              <a:rPr lang="de-CH" smtClean="0"/>
              <a:t>© Oscar Nierstrasz</a:t>
            </a:r>
          </a:p>
        </p:txBody>
      </p:sp>
      <p:sp>
        <p:nvSpPr>
          <p:cNvPr id="50179" name="Footer Placeholder 4"/>
          <p:cNvSpPr>
            <a:spLocks noGrp="1"/>
          </p:cNvSpPr>
          <p:nvPr>
            <p:ph type="ftr" sz="quarter" idx="11"/>
          </p:nvPr>
        </p:nvSpPr>
        <p:spPr>
          <a:noFill/>
        </p:spPr>
        <p:txBody>
          <a:bodyPr/>
          <a:lstStyle/>
          <a:p>
            <a:r>
              <a:rPr lang="de-CH" smtClean="0"/>
              <a:t>ESE — Software Validation</a:t>
            </a:r>
          </a:p>
        </p:txBody>
      </p:sp>
      <p:sp>
        <p:nvSpPr>
          <p:cNvPr id="50180" name="Slide Number Placeholder 5"/>
          <p:cNvSpPr>
            <a:spLocks noGrp="1"/>
          </p:cNvSpPr>
          <p:nvPr>
            <p:ph type="sldNum" sz="quarter" idx="12"/>
          </p:nvPr>
        </p:nvSpPr>
        <p:spPr>
          <a:noFill/>
        </p:spPr>
        <p:txBody>
          <a:bodyPr/>
          <a:lstStyle/>
          <a:p>
            <a:r>
              <a:rPr lang="de-CH"/>
              <a:t>ESE 5.</a:t>
            </a:r>
            <a:fld id="{618CAA85-D35C-C94D-BD6D-AD7B8ABF07C1}" type="slidenum">
              <a:rPr lang="de-CH"/>
              <a:pPr/>
              <a:t>28</a:t>
            </a:fld>
            <a:endParaRPr lang="de-CH" sz="1400">
              <a:solidFill>
                <a:srgbClr val="7E7E7E"/>
              </a:solidFill>
              <a:latin typeface="Times" charset="0"/>
            </a:endParaRPr>
          </a:p>
        </p:txBody>
      </p:sp>
      <p:sp>
        <p:nvSpPr>
          <p:cNvPr id="50181" name="Rectangle 2"/>
          <p:cNvSpPr>
            <a:spLocks noGrp="1" noChangeArrowheads="1"/>
          </p:cNvSpPr>
          <p:nvPr>
            <p:ph type="title"/>
          </p:nvPr>
        </p:nvSpPr>
        <p:spPr/>
        <p:txBody>
          <a:bodyPr/>
          <a:lstStyle/>
          <a:p>
            <a:r>
              <a:rPr lang="en-US"/>
              <a:t>Bottom-up Testing</a:t>
            </a:r>
          </a:p>
        </p:txBody>
      </p:sp>
      <p:sp>
        <p:nvSpPr>
          <p:cNvPr id="50182" name="Rectangle 3"/>
          <p:cNvSpPr>
            <a:spLocks noGrp="1" noChangeArrowheads="1"/>
          </p:cNvSpPr>
          <p:nvPr>
            <p:ph type="body" idx="1"/>
          </p:nvPr>
        </p:nvSpPr>
        <p:spPr/>
        <p:txBody>
          <a:bodyPr/>
          <a:lstStyle/>
          <a:p>
            <a:pPr marL="342900" indent="-342900">
              <a:lnSpc>
                <a:spcPct val="90000"/>
              </a:lnSpc>
            </a:pPr>
            <a:r>
              <a:rPr lang="en-US" sz="2000" i="1">
                <a:solidFill>
                  <a:srgbClr val="7F0101"/>
                </a:solidFill>
              </a:rPr>
              <a:t>Start by testing units</a:t>
            </a:r>
            <a:r>
              <a:rPr lang="en-US" sz="2000"/>
              <a:t> and modules</a:t>
            </a:r>
          </a:p>
          <a:p>
            <a:pPr marL="342900" indent="-342900">
              <a:lnSpc>
                <a:spcPct val="90000"/>
              </a:lnSpc>
            </a:pPr>
            <a:r>
              <a:rPr lang="en-US" sz="2000" i="1">
                <a:solidFill>
                  <a:srgbClr val="7F0101"/>
                </a:solidFill>
              </a:rPr>
              <a:t>Test drivers</a:t>
            </a:r>
            <a:r>
              <a:rPr lang="en-US" sz="2000"/>
              <a:t> must be written to exercise lower-level components</a:t>
            </a:r>
          </a:p>
          <a:p>
            <a:pPr marL="342900" indent="-342900">
              <a:lnSpc>
                <a:spcPct val="90000"/>
              </a:lnSpc>
            </a:pPr>
            <a:r>
              <a:rPr lang="en-US" sz="2000"/>
              <a:t>Works well for </a:t>
            </a:r>
            <a:r>
              <a:rPr lang="en-US" sz="2000" i="1">
                <a:solidFill>
                  <a:srgbClr val="7F0101"/>
                </a:solidFill>
              </a:rPr>
              <a:t>reusable components</a:t>
            </a:r>
            <a:r>
              <a:rPr lang="en-US" sz="2000"/>
              <a:t> to be shared with other projects</a:t>
            </a:r>
          </a:p>
          <a:p>
            <a:pPr marL="342900" indent="-342900">
              <a:lnSpc>
                <a:spcPct val="90000"/>
              </a:lnSpc>
            </a:pPr>
            <a:endParaRPr lang="en-US" sz="2000"/>
          </a:p>
          <a:p>
            <a:pPr marL="342900" indent="-342900">
              <a:lnSpc>
                <a:spcPct val="90000"/>
              </a:lnSpc>
              <a:buFont typeface="Helvetica CE" pitchFamily="-110" charset="0"/>
              <a:buNone/>
            </a:pPr>
            <a:r>
              <a:rPr lang="en-US" sz="2000" i="1">
                <a:solidFill>
                  <a:srgbClr val="7F0101"/>
                </a:solidFill>
              </a:rPr>
              <a:t>BUT:</a:t>
            </a:r>
            <a:r>
              <a:rPr lang="en-US" sz="2000"/>
              <a:t> pure bottom-up testing will not uncover </a:t>
            </a:r>
            <a:r>
              <a:rPr lang="en-US" sz="2000" i="1">
                <a:solidFill>
                  <a:srgbClr val="7F0101"/>
                </a:solidFill>
              </a:rPr>
              <a:t>architectural faults</a:t>
            </a:r>
            <a:r>
              <a:rPr lang="en-US" sz="2000"/>
              <a:t> till late in the software process</a:t>
            </a:r>
          </a:p>
          <a:p>
            <a:pPr marL="342900" indent="-342900">
              <a:lnSpc>
                <a:spcPct val="90000"/>
              </a:lnSpc>
            </a:pPr>
            <a:endParaRPr lang="en-US" sz="2000"/>
          </a:p>
        </p:txBody>
      </p:sp>
      <p:sp>
        <p:nvSpPr>
          <p:cNvPr id="50183" name="AutoShape 4"/>
          <p:cNvSpPr>
            <a:spLocks noChangeArrowheads="1"/>
          </p:cNvSpPr>
          <p:nvPr/>
        </p:nvSpPr>
        <p:spPr bwMode="auto">
          <a:xfrm>
            <a:off x="4648200" y="5181600"/>
            <a:ext cx="3124200" cy="11430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eaLnBrk="1" hangingPunct="1">
              <a:lnSpc>
                <a:spcPct val="90000"/>
              </a:lnSpc>
              <a:spcBef>
                <a:spcPct val="20000"/>
              </a:spcBef>
              <a:buClr>
                <a:schemeClr val="hlink"/>
              </a:buClr>
              <a:buSzPct val="85000"/>
              <a:buFont typeface="Helvetica CE" pitchFamily="-110" charset="0"/>
              <a:buNone/>
            </a:pPr>
            <a:r>
              <a:rPr lang="en-US" sz="2000" i="1">
                <a:solidFill>
                  <a:srgbClr val="7F0101"/>
                </a:solidFill>
              </a:rPr>
              <a:t>Typically a combination of top-down and bottom-up testing is best.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r>
              <a:rPr lang="de-CH" smtClean="0"/>
              <a:t>© Oscar Nierstrasz</a:t>
            </a:r>
          </a:p>
        </p:txBody>
      </p:sp>
      <p:sp>
        <p:nvSpPr>
          <p:cNvPr id="51203" name="Footer Placeholder 4"/>
          <p:cNvSpPr>
            <a:spLocks noGrp="1"/>
          </p:cNvSpPr>
          <p:nvPr>
            <p:ph type="ftr" sz="quarter" idx="11"/>
          </p:nvPr>
        </p:nvSpPr>
        <p:spPr>
          <a:noFill/>
        </p:spPr>
        <p:txBody>
          <a:bodyPr/>
          <a:lstStyle/>
          <a:p>
            <a:r>
              <a:rPr lang="de-CH" smtClean="0"/>
              <a:t>ESE — Software Validation</a:t>
            </a:r>
          </a:p>
        </p:txBody>
      </p:sp>
      <p:sp>
        <p:nvSpPr>
          <p:cNvPr id="51204" name="Slide Number Placeholder 5"/>
          <p:cNvSpPr>
            <a:spLocks noGrp="1"/>
          </p:cNvSpPr>
          <p:nvPr>
            <p:ph type="sldNum" sz="quarter" idx="12"/>
          </p:nvPr>
        </p:nvSpPr>
        <p:spPr>
          <a:noFill/>
        </p:spPr>
        <p:txBody>
          <a:bodyPr/>
          <a:lstStyle/>
          <a:p>
            <a:r>
              <a:rPr lang="de-CH"/>
              <a:t>ESE 5.</a:t>
            </a:r>
            <a:fld id="{34A0D0D8-22BF-CC46-B037-29D24F96A7E1}" type="slidenum">
              <a:rPr lang="de-CH"/>
              <a:pPr/>
              <a:t>29</a:t>
            </a:fld>
            <a:endParaRPr lang="de-CH" sz="1400">
              <a:solidFill>
                <a:srgbClr val="7E7E7E"/>
              </a:solidFill>
              <a:latin typeface="Times" charset="0"/>
            </a:endParaRPr>
          </a:p>
        </p:txBody>
      </p:sp>
      <p:sp>
        <p:nvSpPr>
          <p:cNvPr id="51205" name="Rectangle 2"/>
          <p:cNvSpPr>
            <a:spLocks noGrp="1" noChangeArrowheads="1"/>
          </p:cNvSpPr>
          <p:nvPr>
            <p:ph type="title"/>
          </p:nvPr>
        </p:nvSpPr>
        <p:spPr/>
        <p:txBody>
          <a:bodyPr/>
          <a:lstStyle/>
          <a:p>
            <a:r>
              <a:rPr lang="en-US"/>
              <a:t>Testing vs Correctness</a:t>
            </a:r>
          </a:p>
        </p:txBody>
      </p:sp>
      <p:sp>
        <p:nvSpPr>
          <p:cNvPr id="51206" name="Rectangle 3"/>
          <p:cNvSpPr>
            <a:spLocks noGrp="1" noChangeArrowheads="1"/>
          </p:cNvSpPr>
          <p:nvPr>
            <p:ph type="body" idx="1"/>
          </p:nvPr>
        </p:nvSpPr>
        <p:spPr/>
        <p:txBody>
          <a:bodyPr/>
          <a:lstStyle/>
          <a:p>
            <a:pPr marL="457200" indent="-457200"/>
            <a:r>
              <a:rPr lang="en-US">
                <a:latin typeface="Arial" charset="0"/>
              </a:rPr>
              <a:t>“Program testing can be a very effective way to show the presence of bugs, but is hopelessly inadequate for showing their absence.”</a:t>
            </a:r>
          </a:p>
          <a:p>
            <a:pPr marL="457200" indent="-457200" algn="r">
              <a:buFont typeface="Arial" charset="0"/>
              <a:buChar char="—"/>
            </a:pPr>
            <a:r>
              <a:rPr lang="en-US" sz="1600" i="1">
                <a:latin typeface="Arial" charset="0"/>
              </a:rPr>
              <a:t>Edsger Dijkstra, The Humble Programmer, ACM Turing lecture, 1972</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smtClean="0"/>
              <a:t>© Oscar Nierstrasz</a:t>
            </a:r>
          </a:p>
        </p:txBody>
      </p:sp>
      <p:sp>
        <p:nvSpPr>
          <p:cNvPr id="14339" name="Footer Placeholder 4"/>
          <p:cNvSpPr>
            <a:spLocks noGrp="1"/>
          </p:cNvSpPr>
          <p:nvPr>
            <p:ph type="ftr" sz="quarter" idx="11"/>
          </p:nvPr>
        </p:nvSpPr>
        <p:spPr>
          <a:noFill/>
        </p:spPr>
        <p:txBody>
          <a:bodyPr/>
          <a:lstStyle/>
          <a:p>
            <a:r>
              <a:rPr lang="de-CH" smtClean="0"/>
              <a:t>ESE — Software Validation</a:t>
            </a:r>
          </a:p>
        </p:txBody>
      </p:sp>
      <p:sp>
        <p:nvSpPr>
          <p:cNvPr id="14340" name="Slide Number Placeholder 5"/>
          <p:cNvSpPr>
            <a:spLocks noGrp="1"/>
          </p:cNvSpPr>
          <p:nvPr>
            <p:ph type="sldNum" sz="quarter" idx="12"/>
          </p:nvPr>
        </p:nvSpPr>
        <p:spPr>
          <a:noFill/>
        </p:spPr>
        <p:txBody>
          <a:bodyPr/>
          <a:lstStyle/>
          <a:p>
            <a:r>
              <a:rPr lang="de-CH"/>
              <a:t>ESE 5.</a:t>
            </a:r>
            <a:fld id="{69428CE7-223C-674E-83E4-F066BC69F056}" type="slidenum">
              <a:rPr lang="de-CH"/>
              <a:pPr/>
              <a:t>3</a:t>
            </a:fld>
            <a:endParaRPr lang="de-CH" sz="1400">
              <a:solidFill>
                <a:srgbClr val="7E7E7E"/>
              </a:solidFill>
              <a:latin typeface="Times" charset="0"/>
            </a:endParaRPr>
          </a:p>
        </p:txBody>
      </p:sp>
      <p:sp>
        <p:nvSpPr>
          <p:cNvPr id="14341" name="Rectangle 1026"/>
          <p:cNvSpPr>
            <a:spLocks noGrp="1" noChangeArrowheads="1"/>
          </p:cNvSpPr>
          <p:nvPr>
            <p:ph type="title"/>
          </p:nvPr>
        </p:nvSpPr>
        <p:spPr/>
        <p:txBody>
          <a:bodyPr/>
          <a:lstStyle/>
          <a:p>
            <a:r>
              <a:rPr lang="en-US"/>
              <a:t>Source</a:t>
            </a:r>
          </a:p>
        </p:txBody>
      </p:sp>
      <p:sp>
        <p:nvSpPr>
          <p:cNvPr id="14342" name="Rectangle 1027"/>
          <p:cNvSpPr>
            <a:spLocks noGrp="1" noChangeArrowheads="1"/>
          </p:cNvSpPr>
          <p:nvPr>
            <p:ph type="body" idx="1"/>
          </p:nvPr>
        </p:nvSpPr>
        <p:spPr/>
        <p:txBody>
          <a:bodyPr/>
          <a:lstStyle/>
          <a:p>
            <a:r>
              <a:rPr lang="en-US" i="1">
                <a:solidFill>
                  <a:srgbClr val="7F0101"/>
                </a:solidFill>
              </a:rPr>
              <a:t>Software Engineering</a:t>
            </a:r>
            <a:r>
              <a:rPr lang="en-US"/>
              <a:t>, I. Sommerville, 7th Edn., 2004.</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de-CH" smtClean="0"/>
              <a:t>© Oscar Nierstrasz</a:t>
            </a:r>
          </a:p>
        </p:txBody>
      </p:sp>
      <p:sp>
        <p:nvSpPr>
          <p:cNvPr id="52227" name="Footer Placeholder 4"/>
          <p:cNvSpPr>
            <a:spLocks noGrp="1"/>
          </p:cNvSpPr>
          <p:nvPr>
            <p:ph type="ftr" sz="quarter" idx="11"/>
          </p:nvPr>
        </p:nvSpPr>
        <p:spPr>
          <a:noFill/>
        </p:spPr>
        <p:txBody>
          <a:bodyPr/>
          <a:lstStyle/>
          <a:p>
            <a:r>
              <a:rPr lang="de-CH" smtClean="0"/>
              <a:t>ESE — Software Validation</a:t>
            </a:r>
          </a:p>
        </p:txBody>
      </p:sp>
      <p:sp>
        <p:nvSpPr>
          <p:cNvPr id="52228" name="Slide Number Placeholder 5"/>
          <p:cNvSpPr>
            <a:spLocks noGrp="1"/>
          </p:cNvSpPr>
          <p:nvPr>
            <p:ph type="sldNum" sz="quarter" idx="12"/>
          </p:nvPr>
        </p:nvSpPr>
        <p:spPr>
          <a:noFill/>
        </p:spPr>
        <p:txBody>
          <a:bodyPr/>
          <a:lstStyle/>
          <a:p>
            <a:r>
              <a:rPr lang="de-CH"/>
              <a:t>ESE 5.</a:t>
            </a:r>
            <a:fld id="{2E188873-ADD0-B148-A535-B4B97B2EEDE1}" type="slidenum">
              <a:rPr lang="de-CH"/>
              <a:pPr/>
              <a:t>30</a:t>
            </a:fld>
            <a:endParaRPr lang="de-CH" sz="1400">
              <a:solidFill>
                <a:srgbClr val="7E7E7E"/>
              </a:solidFill>
              <a:latin typeface="Times" charset="0"/>
            </a:endParaRPr>
          </a:p>
        </p:txBody>
      </p:sp>
      <p:sp>
        <p:nvSpPr>
          <p:cNvPr id="52229" name="Rectangle 2"/>
          <p:cNvSpPr>
            <a:spLocks noGrp="1" noChangeArrowheads="1"/>
          </p:cNvSpPr>
          <p:nvPr>
            <p:ph type="title"/>
          </p:nvPr>
        </p:nvSpPr>
        <p:spPr/>
        <p:txBody>
          <a:bodyPr/>
          <a:lstStyle/>
          <a:p>
            <a:r>
              <a:rPr lang="en-US"/>
              <a:t>Defect Testing</a:t>
            </a:r>
          </a:p>
        </p:txBody>
      </p:sp>
      <p:sp>
        <p:nvSpPr>
          <p:cNvPr id="52230" name="Rectangle 3"/>
          <p:cNvSpPr>
            <a:spLocks noGrp="1" noChangeArrowheads="1"/>
          </p:cNvSpPr>
          <p:nvPr>
            <p:ph type="body" idx="1"/>
          </p:nvPr>
        </p:nvSpPr>
        <p:spPr/>
        <p:txBody>
          <a:bodyPr/>
          <a:lstStyle/>
          <a:p>
            <a:pPr marL="0" indent="0">
              <a:lnSpc>
                <a:spcPct val="90000"/>
              </a:lnSpc>
              <a:buFont typeface="Helvetica CE" pitchFamily="-110" charset="0"/>
              <a:buNone/>
            </a:pPr>
            <a:r>
              <a:rPr lang="en-US" sz="2000"/>
              <a:t>Tests are designed to </a:t>
            </a:r>
            <a:r>
              <a:rPr lang="en-US" sz="2000" i="1">
                <a:solidFill>
                  <a:srgbClr val="7F0101"/>
                </a:solidFill>
              </a:rPr>
              <a:t>reveal the presence of defects</a:t>
            </a:r>
            <a:r>
              <a:rPr lang="en-US" sz="2000"/>
              <a:t> in the system.</a:t>
            </a:r>
          </a:p>
          <a:p>
            <a:pPr marL="0" indent="0">
              <a:lnSpc>
                <a:spcPct val="90000"/>
              </a:lnSpc>
              <a:buFont typeface="Helvetica CE" pitchFamily="-110" charset="0"/>
              <a:buNone/>
            </a:pPr>
            <a:endParaRPr lang="en-US" sz="2000"/>
          </a:p>
          <a:p>
            <a:pPr marL="0" indent="0">
              <a:lnSpc>
                <a:spcPct val="90000"/>
              </a:lnSpc>
              <a:buFont typeface="Helvetica CE" pitchFamily="-110" charset="0"/>
              <a:buNone/>
            </a:pPr>
            <a:r>
              <a:rPr lang="en-US" sz="2000" i="1">
                <a:solidFill>
                  <a:srgbClr val="7F0101"/>
                </a:solidFill>
              </a:rPr>
              <a:t>Testing should, in principle, be exhaustive, but in practice can only be representative.</a:t>
            </a:r>
          </a:p>
          <a:p>
            <a:pPr marL="0" indent="0">
              <a:lnSpc>
                <a:spcPct val="90000"/>
              </a:lnSpc>
              <a:buFont typeface="Helvetica CE" pitchFamily="-110" charset="0"/>
              <a:buNone/>
            </a:pPr>
            <a:endParaRPr lang="en-US" sz="2000"/>
          </a:p>
          <a:p>
            <a:pPr marL="0" indent="0">
              <a:lnSpc>
                <a:spcPct val="90000"/>
              </a:lnSpc>
              <a:buFont typeface="Helvetica CE" pitchFamily="-110" charset="0"/>
              <a:buNone/>
            </a:pPr>
            <a:r>
              <a:rPr lang="en-US" sz="2000" u="sng"/>
              <a:t>Test data</a:t>
            </a:r>
            <a:r>
              <a:rPr lang="en-US" sz="2000"/>
              <a:t> are inputs devised to test the system.</a:t>
            </a:r>
          </a:p>
          <a:p>
            <a:pPr marL="0" indent="0">
              <a:lnSpc>
                <a:spcPct val="90000"/>
              </a:lnSpc>
              <a:buFont typeface="Helvetica CE" pitchFamily="-110" charset="0"/>
              <a:buNone/>
            </a:pPr>
            <a:endParaRPr lang="en-US" sz="2000"/>
          </a:p>
          <a:p>
            <a:pPr marL="0" indent="0">
              <a:lnSpc>
                <a:spcPct val="90000"/>
              </a:lnSpc>
              <a:buFont typeface="Helvetica CE" pitchFamily="-110" charset="0"/>
              <a:buNone/>
            </a:pPr>
            <a:r>
              <a:rPr lang="en-US" sz="2000" u="sng"/>
              <a:t>Test cases</a:t>
            </a:r>
            <a:r>
              <a:rPr lang="en-US" sz="2000"/>
              <a:t> are input/output specifications for a particular function being tested.</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de-CH" smtClean="0"/>
              <a:t>© Oscar Nierstrasz</a:t>
            </a:r>
          </a:p>
        </p:txBody>
      </p:sp>
      <p:sp>
        <p:nvSpPr>
          <p:cNvPr id="53251" name="Footer Placeholder 4"/>
          <p:cNvSpPr>
            <a:spLocks noGrp="1"/>
          </p:cNvSpPr>
          <p:nvPr>
            <p:ph type="ftr" sz="quarter" idx="11"/>
          </p:nvPr>
        </p:nvSpPr>
        <p:spPr>
          <a:noFill/>
        </p:spPr>
        <p:txBody>
          <a:bodyPr/>
          <a:lstStyle/>
          <a:p>
            <a:r>
              <a:rPr lang="de-CH" smtClean="0"/>
              <a:t>ESE — Software Validation</a:t>
            </a:r>
          </a:p>
        </p:txBody>
      </p:sp>
      <p:sp>
        <p:nvSpPr>
          <p:cNvPr id="53252" name="Slide Number Placeholder 5"/>
          <p:cNvSpPr>
            <a:spLocks noGrp="1"/>
          </p:cNvSpPr>
          <p:nvPr>
            <p:ph type="sldNum" sz="quarter" idx="12"/>
          </p:nvPr>
        </p:nvSpPr>
        <p:spPr>
          <a:noFill/>
        </p:spPr>
        <p:txBody>
          <a:bodyPr/>
          <a:lstStyle/>
          <a:p>
            <a:r>
              <a:rPr lang="de-CH"/>
              <a:t>ESE 5.</a:t>
            </a:r>
            <a:fld id="{0369EA28-2B76-5640-A0A5-F934DEC196F2}" type="slidenum">
              <a:rPr lang="de-CH"/>
              <a:pPr/>
              <a:t>31</a:t>
            </a:fld>
            <a:endParaRPr lang="de-CH" sz="1400">
              <a:solidFill>
                <a:srgbClr val="7E7E7E"/>
              </a:solidFill>
              <a:latin typeface="Times" charset="0"/>
            </a:endParaRPr>
          </a:p>
        </p:txBody>
      </p:sp>
      <p:sp>
        <p:nvSpPr>
          <p:cNvPr id="53253" name="Rectangle 2"/>
          <p:cNvSpPr>
            <a:spLocks noGrp="1" noChangeArrowheads="1"/>
          </p:cNvSpPr>
          <p:nvPr>
            <p:ph type="title"/>
          </p:nvPr>
        </p:nvSpPr>
        <p:spPr/>
        <p:txBody>
          <a:bodyPr/>
          <a:lstStyle/>
          <a:p>
            <a:r>
              <a:rPr lang="en-US"/>
              <a:t>Defect Testing ...</a:t>
            </a:r>
          </a:p>
        </p:txBody>
      </p:sp>
      <p:sp>
        <p:nvSpPr>
          <p:cNvPr id="53254" name="Rectangle 3"/>
          <p:cNvSpPr>
            <a:spLocks noGrp="1" noChangeArrowheads="1"/>
          </p:cNvSpPr>
          <p:nvPr>
            <p:ph type="body" idx="1"/>
          </p:nvPr>
        </p:nvSpPr>
        <p:spPr/>
        <p:txBody>
          <a:bodyPr/>
          <a:lstStyle/>
          <a:p>
            <a:pPr marL="533400" indent="-533400">
              <a:lnSpc>
                <a:spcPct val="80000"/>
              </a:lnSpc>
              <a:buFont typeface="Helvetica CE" pitchFamily="-110" charset="0"/>
              <a:buNone/>
            </a:pPr>
            <a:r>
              <a:rPr lang="en-US" sz="2000" i="1">
                <a:solidFill>
                  <a:srgbClr val="7F0101"/>
                </a:solidFill>
              </a:rPr>
              <a:t>Petschenik (1985) proposes:</a:t>
            </a:r>
          </a:p>
          <a:p>
            <a:pPr marL="533400" indent="-533400">
              <a:lnSpc>
                <a:spcPct val="80000"/>
              </a:lnSpc>
              <a:buFont typeface="Helvetica CE" pitchFamily="-110" charset="0"/>
              <a:buNone/>
            </a:pPr>
            <a:endParaRPr lang="en-US" sz="2000" i="1">
              <a:solidFill>
                <a:srgbClr val="7F0101"/>
              </a:solidFill>
            </a:endParaRPr>
          </a:p>
          <a:p>
            <a:pPr marL="533400" indent="-533400">
              <a:lnSpc>
                <a:spcPct val="80000"/>
              </a:lnSpc>
              <a:buFont typeface="Times" charset="0"/>
              <a:buAutoNum type="arabicPeriod"/>
            </a:pPr>
            <a:r>
              <a:rPr lang="en-US" sz="2000"/>
              <a:t>“Testing a system’s </a:t>
            </a:r>
            <a:r>
              <a:rPr lang="en-US" sz="2000" i="1">
                <a:solidFill>
                  <a:srgbClr val="7F0101"/>
                </a:solidFill>
              </a:rPr>
              <a:t>capabilities</a:t>
            </a:r>
            <a:r>
              <a:rPr lang="en-US" sz="2000"/>
              <a:t> is more important than testing its components.”</a:t>
            </a:r>
          </a:p>
          <a:p>
            <a:pPr marL="914400" lvl="1" indent="-457200">
              <a:lnSpc>
                <a:spcPct val="80000"/>
              </a:lnSpc>
            </a:pPr>
            <a:r>
              <a:rPr lang="en-US" sz="1800"/>
              <a:t>Choose test cases that will identify situations that may prevent users from doing their job.</a:t>
            </a:r>
          </a:p>
          <a:p>
            <a:pPr marL="533400" indent="-533400">
              <a:lnSpc>
                <a:spcPct val="80000"/>
              </a:lnSpc>
              <a:buFont typeface="Times" charset="0"/>
              <a:buAutoNum type="arabicPeriod"/>
            </a:pPr>
            <a:endParaRPr lang="en-US" sz="2000"/>
          </a:p>
          <a:p>
            <a:pPr marL="533400" indent="-533400">
              <a:lnSpc>
                <a:spcPct val="80000"/>
              </a:lnSpc>
              <a:buFont typeface="Times" charset="0"/>
              <a:buAutoNum type="arabicPeriod"/>
            </a:pPr>
            <a:r>
              <a:rPr lang="en-US" sz="2000"/>
              <a:t>“Testing </a:t>
            </a:r>
            <a:r>
              <a:rPr lang="en-US" sz="2000" i="1">
                <a:solidFill>
                  <a:srgbClr val="7F0101"/>
                </a:solidFill>
              </a:rPr>
              <a:t>old capabilities</a:t>
            </a:r>
            <a:r>
              <a:rPr lang="en-US" sz="2000"/>
              <a:t> is more important than testing new capabilities.”</a:t>
            </a:r>
          </a:p>
          <a:p>
            <a:pPr marL="914400" lvl="1" indent="-457200">
              <a:lnSpc>
                <a:spcPct val="80000"/>
              </a:lnSpc>
            </a:pPr>
            <a:r>
              <a:rPr lang="en-US" sz="1800"/>
              <a:t>Always perform regression tests when the system is modified.</a:t>
            </a:r>
          </a:p>
          <a:p>
            <a:pPr marL="533400" indent="-533400">
              <a:lnSpc>
                <a:spcPct val="80000"/>
              </a:lnSpc>
              <a:buFont typeface="Times" charset="0"/>
              <a:buAutoNum type="arabicPeriod"/>
            </a:pPr>
            <a:endParaRPr lang="en-US" sz="2000"/>
          </a:p>
          <a:p>
            <a:pPr marL="533400" indent="-533400">
              <a:lnSpc>
                <a:spcPct val="80000"/>
              </a:lnSpc>
              <a:buFont typeface="Times" charset="0"/>
              <a:buAutoNum type="arabicPeriod"/>
            </a:pPr>
            <a:r>
              <a:rPr lang="en-US" sz="2000"/>
              <a:t>“Testing </a:t>
            </a:r>
            <a:r>
              <a:rPr lang="en-US" sz="2000" i="1">
                <a:solidFill>
                  <a:srgbClr val="7F0101"/>
                </a:solidFill>
              </a:rPr>
              <a:t>typical situations</a:t>
            </a:r>
            <a:r>
              <a:rPr lang="en-US" sz="2000"/>
              <a:t> is more important than testing boundary value cases.”</a:t>
            </a:r>
          </a:p>
          <a:p>
            <a:pPr marL="914400" lvl="1" indent="-457200">
              <a:lnSpc>
                <a:spcPct val="80000"/>
              </a:lnSpc>
            </a:pPr>
            <a:r>
              <a:rPr lang="en-US" sz="1800"/>
              <a:t>If resources are limited, focus on typical usage patterns.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de-CH" smtClean="0"/>
              <a:t>© Oscar Nierstrasz</a:t>
            </a:r>
          </a:p>
        </p:txBody>
      </p:sp>
      <p:sp>
        <p:nvSpPr>
          <p:cNvPr id="54275" name="Footer Placeholder 4"/>
          <p:cNvSpPr>
            <a:spLocks noGrp="1"/>
          </p:cNvSpPr>
          <p:nvPr>
            <p:ph type="ftr" sz="quarter" idx="11"/>
          </p:nvPr>
        </p:nvSpPr>
        <p:spPr>
          <a:noFill/>
        </p:spPr>
        <p:txBody>
          <a:bodyPr/>
          <a:lstStyle/>
          <a:p>
            <a:r>
              <a:rPr lang="de-CH" smtClean="0"/>
              <a:t>ESE — Software Validation</a:t>
            </a:r>
          </a:p>
        </p:txBody>
      </p:sp>
      <p:sp>
        <p:nvSpPr>
          <p:cNvPr id="54276" name="Slide Number Placeholder 5"/>
          <p:cNvSpPr>
            <a:spLocks noGrp="1"/>
          </p:cNvSpPr>
          <p:nvPr>
            <p:ph type="sldNum" sz="quarter" idx="12"/>
          </p:nvPr>
        </p:nvSpPr>
        <p:spPr>
          <a:noFill/>
        </p:spPr>
        <p:txBody>
          <a:bodyPr/>
          <a:lstStyle/>
          <a:p>
            <a:r>
              <a:rPr lang="de-CH"/>
              <a:t>ESE 5.</a:t>
            </a:r>
            <a:fld id="{E1D2D76D-6226-1644-B095-E30A8F760683}" type="slidenum">
              <a:rPr lang="de-CH"/>
              <a:pPr/>
              <a:t>32</a:t>
            </a:fld>
            <a:endParaRPr lang="de-CH" sz="1400">
              <a:solidFill>
                <a:srgbClr val="7E7E7E"/>
              </a:solidFill>
              <a:latin typeface="Times" charset="0"/>
            </a:endParaRPr>
          </a:p>
        </p:txBody>
      </p:sp>
      <p:sp>
        <p:nvSpPr>
          <p:cNvPr id="54277"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54278" name="Rectangle 3"/>
          <p:cNvSpPr>
            <a:spLocks noGrp="1" noChangeArrowheads="1"/>
          </p:cNvSpPr>
          <p:nvPr>
            <p:ph type="title"/>
          </p:nvPr>
        </p:nvSpPr>
        <p:spPr/>
        <p:txBody>
          <a:bodyPr/>
          <a:lstStyle/>
          <a:p>
            <a:r>
              <a:rPr lang="en-US"/>
              <a:t>Roadmap</a:t>
            </a:r>
          </a:p>
        </p:txBody>
      </p:sp>
      <p:pic>
        <p:nvPicPr>
          <p:cNvPr id="54279"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4280" name="Rectangle 5"/>
          <p:cNvSpPr>
            <a:spLocks noGrp="1" noChangeArrowheads="1"/>
          </p:cNvSpPr>
          <p:nvPr>
            <p:ph type="body" idx="1"/>
          </p:nvPr>
        </p:nvSpPr>
        <p:spPr/>
        <p:txBody>
          <a:bodyPr/>
          <a:lstStyle/>
          <a:p>
            <a:r>
              <a:rPr lang="en-US"/>
              <a:t>Reliability, Failures and Faults</a:t>
            </a:r>
          </a:p>
          <a:p>
            <a:r>
              <a:rPr lang="en-US"/>
              <a:t>Fault Avoidance </a:t>
            </a:r>
          </a:p>
          <a:p>
            <a:r>
              <a:rPr lang="en-US"/>
              <a:t>Fault Tolerance</a:t>
            </a:r>
          </a:p>
          <a:p>
            <a:r>
              <a:rPr lang="en-US"/>
              <a:t>Verification and Validation</a:t>
            </a:r>
          </a:p>
          <a:p>
            <a:r>
              <a:rPr lang="en-US"/>
              <a:t>The Testing process</a:t>
            </a:r>
          </a:p>
          <a:p>
            <a:pPr lvl="1"/>
            <a:r>
              <a:rPr lang="en-US" b="1"/>
              <a:t>Black box testing</a:t>
            </a:r>
          </a:p>
          <a:p>
            <a:pPr lvl="1"/>
            <a:r>
              <a:rPr lang="en-US"/>
              <a:t>White box testing</a:t>
            </a:r>
          </a:p>
          <a:p>
            <a:pPr lvl="1"/>
            <a:r>
              <a:rPr lang="en-US"/>
              <a:t>Statistical testing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de-CH" smtClean="0"/>
              <a:t>© Oscar Nierstrasz</a:t>
            </a:r>
          </a:p>
        </p:txBody>
      </p:sp>
      <p:sp>
        <p:nvSpPr>
          <p:cNvPr id="56323" name="Footer Placeholder 4"/>
          <p:cNvSpPr>
            <a:spLocks noGrp="1"/>
          </p:cNvSpPr>
          <p:nvPr>
            <p:ph type="ftr" sz="quarter" idx="11"/>
          </p:nvPr>
        </p:nvSpPr>
        <p:spPr>
          <a:noFill/>
        </p:spPr>
        <p:txBody>
          <a:bodyPr/>
          <a:lstStyle/>
          <a:p>
            <a:r>
              <a:rPr lang="de-CH" smtClean="0"/>
              <a:t>ESE — Software Validation</a:t>
            </a:r>
          </a:p>
        </p:txBody>
      </p:sp>
      <p:sp>
        <p:nvSpPr>
          <p:cNvPr id="56324" name="Slide Number Placeholder 5"/>
          <p:cNvSpPr>
            <a:spLocks noGrp="1"/>
          </p:cNvSpPr>
          <p:nvPr>
            <p:ph type="sldNum" sz="quarter" idx="12"/>
          </p:nvPr>
        </p:nvSpPr>
        <p:spPr>
          <a:noFill/>
        </p:spPr>
        <p:txBody>
          <a:bodyPr/>
          <a:lstStyle/>
          <a:p>
            <a:r>
              <a:rPr lang="de-CH"/>
              <a:t>ESE 5.</a:t>
            </a:r>
            <a:fld id="{543EC496-1DB5-BB4F-8CD9-EAA4619007F6}" type="slidenum">
              <a:rPr lang="de-CH"/>
              <a:pPr/>
              <a:t>33</a:t>
            </a:fld>
            <a:endParaRPr lang="de-CH" sz="1400">
              <a:solidFill>
                <a:srgbClr val="7E7E7E"/>
              </a:solidFill>
              <a:latin typeface="Times" charset="0"/>
            </a:endParaRPr>
          </a:p>
        </p:txBody>
      </p:sp>
      <p:sp>
        <p:nvSpPr>
          <p:cNvPr id="56326" name="Rectangle 2"/>
          <p:cNvSpPr>
            <a:spLocks noGrp="1" noChangeArrowheads="1"/>
          </p:cNvSpPr>
          <p:nvPr>
            <p:ph type="title"/>
          </p:nvPr>
        </p:nvSpPr>
        <p:spPr/>
        <p:txBody>
          <a:bodyPr/>
          <a:lstStyle/>
          <a:p>
            <a:r>
              <a:rPr lang="en-US" dirty="0"/>
              <a:t>Functional (black box) testing</a:t>
            </a:r>
          </a:p>
        </p:txBody>
      </p:sp>
      <p:sp>
        <p:nvSpPr>
          <p:cNvPr id="56327" name="Rectangle 6"/>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2000</a:t>
            </a:r>
            <a:endParaRPr lang="en-US" sz="1200">
              <a:solidFill>
                <a:srgbClr val="A7A7A7"/>
              </a:solidFill>
              <a:ea typeface="Helvetica" charset="0"/>
              <a:cs typeface="Helvetica" charset="0"/>
            </a:endParaRPr>
          </a:p>
        </p:txBody>
      </p:sp>
      <p:sp>
        <p:nvSpPr>
          <p:cNvPr id="56328" name="Rectangle 3"/>
          <p:cNvSpPr>
            <a:spLocks noGrp="1" noChangeArrowheads="1"/>
          </p:cNvSpPr>
          <p:nvPr>
            <p:ph type="body" idx="1"/>
          </p:nvPr>
        </p:nvSpPr>
        <p:spPr>
          <a:xfrm>
            <a:off x="533400" y="1981200"/>
            <a:ext cx="2895600" cy="3886200"/>
          </a:xfrm>
        </p:spPr>
        <p:txBody>
          <a:bodyPr/>
          <a:lstStyle/>
          <a:p>
            <a:pPr marL="0" indent="0">
              <a:buFont typeface="Helvetica CE" pitchFamily="-110" charset="0"/>
              <a:buNone/>
            </a:pPr>
            <a:r>
              <a:rPr lang="en-US" sz="2000" u="sng"/>
              <a:t>Functional testing</a:t>
            </a:r>
            <a:r>
              <a:rPr lang="en-US" sz="2000"/>
              <a:t> treats a component as a </a:t>
            </a:r>
            <a:r>
              <a:rPr lang="en-US" sz="2000" i="1">
                <a:solidFill>
                  <a:srgbClr val="7F0101"/>
                </a:solidFill>
              </a:rPr>
              <a:t>“black box”</a:t>
            </a:r>
            <a:r>
              <a:rPr lang="en-US" sz="2000"/>
              <a:t> whose behaviour can be determined only by studying its </a:t>
            </a:r>
            <a:r>
              <a:rPr lang="en-US" sz="2000" i="1">
                <a:solidFill>
                  <a:srgbClr val="7F0101"/>
                </a:solidFill>
              </a:rPr>
              <a:t>inputs and outputs</a:t>
            </a:r>
            <a:r>
              <a:rPr lang="en-US" sz="2000"/>
              <a:t>.</a:t>
            </a:r>
          </a:p>
        </p:txBody>
      </p:sp>
      <p:sp>
        <p:nvSpPr>
          <p:cNvPr id="10" name="TextBox 9"/>
          <p:cNvSpPr txBox="1"/>
          <p:nvPr/>
        </p:nvSpPr>
        <p:spPr>
          <a:xfrm>
            <a:off x="7239000" y="1752600"/>
            <a:ext cx="1747085" cy="923330"/>
          </a:xfrm>
          <a:prstGeom prst="rect">
            <a:avLst/>
          </a:prstGeom>
          <a:noFill/>
        </p:spPr>
        <p:txBody>
          <a:bodyPr wrap="square" rtlCol="0">
            <a:spAutoFit/>
          </a:bodyPr>
          <a:lstStyle/>
          <a:p>
            <a:r>
              <a:rPr lang="en-US" sz="1800" dirty="0" smtClean="0"/>
              <a:t>Inputs causing anomalous </a:t>
            </a:r>
            <a:r>
              <a:rPr lang="en-US" sz="1800" dirty="0" err="1" smtClean="0"/>
              <a:t>behaviour</a:t>
            </a:r>
            <a:endParaRPr lang="en-US" sz="1800" dirty="0"/>
          </a:p>
        </p:txBody>
      </p:sp>
      <p:sp>
        <p:nvSpPr>
          <p:cNvPr id="11" name="TextBox 10"/>
          <p:cNvSpPr txBox="1"/>
          <p:nvPr/>
        </p:nvSpPr>
        <p:spPr>
          <a:xfrm>
            <a:off x="7315200" y="4724400"/>
            <a:ext cx="1676399" cy="1200329"/>
          </a:xfrm>
          <a:prstGeom prst="rect">
            <a:avLst/>
          </a:prstGeom>
          <a:noFill/>
        </p:spPr>
        <p:txBody>
          <a:bodyPr wrap="square" rtlCol="0">
            <a:spAutoFit/>
          </a:bodyPr>
          <a:lstStyle/>
          <a:p>
            <a:r>
              <a:rPr lang="en-US" sz="1800" dirty="0" smtClean="0"/>
              <a:t>Outputs which reveal the presence of defects</a:t>
            </a:r>
            <a:endParaRPr lang="en-US" sz="1800" dirty="0"/>
          </a:p>
        </p:txBody>
      </p:sp>
      <p:grpSp>
        <p:nvGrpSpPr>
          <p:cNvPr id="17" name="Group 16"/>
          <p:cNvGrpSpPr/>
          <p:nvPr/>
        </p:nvGrpSpPr>
        <p:grpSpPr>
          <a:xfrm>
            <a:off x="3124200" y="1981200"/>
            <a:ext cx="3962400" cy="1219200"/>
            <a:chOff x="3200400" y="1981200"/>
            <a:chExt cx="3962400" cy="1219200"/>
          </a:xfrm>
        </p:grpSpPr>
        <p:sp>
          <p:nvSpPr>
            <p:cNvPr id="9" name="Oval 8"/>
            <p:cNvSpPr/>
            <p:nvPr/>
          </p:nvSpPr>
          <p:spPr bwMode="auto">
            <a:xfrm>
              <a:off x="3200400" y="1981200"/>
              <a:ext cx="3962400" cy="1219200"/>
            </a:xfrm>
            <a:prstGeom prst="ellipse">
              <a:avLst/>
            </a:prstGeom>
            <a:solidFill>
              <a:srgbClr val="E7EFF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ndParaRPr>
            </a:p>
          </p:txBody>
        </p:sp>
        <p:sp>
          <p:nvSpPr>
            <p:cNvPr id="13" name="TextBox 12"/>
            <p:cNvSpPr txBox="1"/>
            <p:nvPr/>
          </p:nvSpPr>
          <p:spPr>
            <a:xfrm>
              <a:off x="3586915" y="2373868"/>
              <a:ext cx="1747085" cy="369332"/>
            </a:xfrm>
            <a:prstGeom prst="rect">
              <a:avLst/>
            </a:prstGeom>
            <a:noFill/>
          </p:spPr>
          <p:txBody>
            <a:bodyPr wrap="square" rtlCol="0">
              <a:spAutoFit/>
            </a:bodyPr>
            <a:lstStyle/>
            <a:p>
              <a:r>
                <a:rPr lang="en-US" sz="1800" b="1" dirty="0" smtClean="0"/>
                <a:t>Input test data</a:t>
              </a:r>
              <a:endParaRPr lang="en-US" sz="1800" b="1" dirty="0"/>
            </a:p>
          </p:txBody>
        </p:sp>
        <p:sp>
          <p:nvSpPr>
            <p:cNvPr id="15" name="Oval 14"/>
            <p:cNvSpPr/>
            <p:nvPr/>
          </p:nvSpPr>
          <p:spPr bwMode="auto">
            <a:xfrm>
              <a:off x="5715000" y="2209800"/>
              <a:ext cx="685800"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a:cs typeface="Times"/>
                </a:rPr>
                <a:t>I</a:t>
              </a:r>
              <a:endParaRPr kumimoji="0" lang="en-US" sz="2000" b="0" i="0" u="none" strike="noStrike" cap="none" normalizeH="0" baseline="0" dirty="0">
                <a:ln>
                  <a:noFill/>
                </a:ln>
                <a:solidFill>
                  <a:schemeClr val="tx1"/>
                </a:solidFill>
                <a:effectLst/>
                <a:latin typeface="Times"/>
                <a:cs typeface="Times"/>
              </a:endParaRPr>
            </a:p>
          </p:txBody>
        </p:sp>
      </p:grpSp>
      <p:grpSp>
        <p:nvGrpSpPr>
          <p:cNvPr id="18" name="Group 17"/>
          <p:cNvGrpSpPr/>
          <p:nvPr/>
        </p:nvGrpSpPr>
        <p:grpSpPr>
          <a:xfrm>
            <a:off x="3124200" y="4953000"/>
            <a:ext cx="3962400" cy="1219200"/>
            <a:chOff x="838200" y="1981200"/>
            <a:chExt cx="3962400" cy="1219200"/>
          </a:xfrm>
        </p:grpSpPr>
        <p:sp>
          <p:nvSpPr>
            <p:cNvPr id="19" name="Oval 18"/>
            <p:cNvSpPr/>
            <p:nvPr/>
          </p:nvSpPr>
          <p:spPr bwMode="auto">
            <a:xfrm>
              <a:off x="838200" y="1981200"/>
              <a:ext cx="3962400" cy="1219200"/>
            </a:xfrm>
            <a:prstGeom prst="ellipse">
              <a:avLst/>
            </a:prstGeom>
            <a:solidFill>
              <a:srgbClr val="E7EFF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ndParaRPr>
            </a:p>
          </p:txBody>
        </p:sp>
        <p:sp>
          <p:nvSpPr>
            <p:cNvPr id="20" name="TextBox 19"/>
            <p:cNvSpPr txBox="1"/>
            <p:nvPr/>
          </p:nvSpPr>
          <p:spPr>
            <a:xfrm>
              <a:off x="1143000" y="2362200"/>
              <a:ext cx="2286000" cy="369332"/>
            </a:xfrm>
            <a:prstGeom prst="rect">
              <a:avLst/>
            </a:prstGeom>
            <a:noFill/>
          </p:spPr>
          <p:txBody>
            <a:bodyPr wrap="square" rtlCol="0">
              <a:spAutoFit/>
            </a:bodyPr>
            <a:lstStyle/>
            <a:p>
              <a:r>
                <a:rPr lang="en-US" sz="1800" b="1" dirty="0" smtClean="0"/>
                <a:t>Output test results</a:t>
              </a:r>
              <a:endParaRPr lang="en-US" sz="1800" b="1" dirty="0"/>
            </a:p>
          </p:txBody>
        </p:sp>
        <p:sp>
          <p:nvSpPr>
            <p:cNvPr id="21" name="Oval 20"/>
            <p:cNvSpPr/>
            <p:nvPr/>
          </p:nvSpPr>
          <p:spPr bwMode="auto">
            <a:xfrm>
              <a:off x="3581400" y="2286000"/>
              <a:ext cx="685800"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2000" dirty="0" err="1" smtClean="0">
                  <a:latin typeface="Times"/>
                  <a:cs typeface="Times"/>
                </a:rPr>
                <a:t>O</a:t>
              </a:r>
              <a:r>
                <a:rPr lang="en-US" sz="2000" baseline="-25000" dirty="0" err="1" smtClean="0">
                  <a:latin typeface="Times"/>
                  <a:cs typeface="Times"/>
                </a:rPr>
                <a:t>e</a:t>
              </a:r>
              <a:endParaRPr kumimoji="0" lang="en-US" sz="2000" b="0" i="0" u="none" strike="noStrike" cap="none" normalizeH="0" baseline="-25000" dirty="0">
                <a:ln>
                  <a:noFill/>
                </a:ln>
                <a:solidFill>
                  <a:schemeClr val="tx1"/>
                </a:solidFill>
                <a:effectLst/>
                <a:latin typeface="Times"/>
                <a:cs typeface="Times"/>
              </a:endParaRPr>
            </a:p>
          </p:txBody>
        </p:sp>
      </p:grpSp>
      <p:sp>
        <p:nvSpPr>
          <p:cNvPr id="22" name="Rectangle 21"/>
          <p:cNvSpPr/>
          <p:nvPr/>
        </p:nvSpPr>
        <p:spPr bwMode="auto">
          <a:xfrm>
            <a:off x="4419600" y="3810000"/>
            <a:ext cx="1371600" cy="457200"/>
          </a:xfrm>
          <a:prstGeom prst="rect">
            <a:avLst/>
          </a:prstGeom>
          <a:solidFill>
            <a:srgbClr val="DBE7D5"/>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charset="0"/>
              </a:rPr>
              <a:t>System</a:t>
            </a:r>
            <a:endParaRPr kumimoji="0" lang="en-US" sz="1800" b="1" i="0" u="none" strike="noStrike" cap="none" normalizeH="0" baseline="0" dirty="0">
              <a:ln>
                <a:noFill/>
              </a:ln>
              <a:solidFill>
                <a:schemeClr val="tx1"/>
              </a:solidFill>
              <a:effectLst/>
              <a:latin typeface="Helvetica" charset="0"/>
            </a:endParaRPr>
          </a:p>
        </p:txBody>
      </p:sp>
      <p:cxnSp>
        <p:nvCxnSpPr>
          <p:cNvPr id="24" name="Straight Arrow Connector 23"/>
          <p:cNvCxnSpPr>
            <a:stCxn id="10" idx="1"/>
            <a:endCxn id="15" idx="6"/>
          </p:cNvCxnSpPr>
          <p:nvPr/>
        </p:nvCxnSpPr>
        <p:spPr bwMode="auto">
          <a:xfrm rot="10800000" flipV="1">
            <a:off x="6324600" y="2214264"/>
            <a:ext cx="914400" cy="338435"/>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5" name="Straight Arrow Connector 24"/>
          <p:cNvCxnSpPr>
            <a:stCxn id="11" idx="1"/>
            <a:endCxn id="21" idx="6"/>
          </p:cNvCxnSpPr>
          <p:nvPr/>
        </p:nvCxnSpPr>
        <p:spPr bwMode="auto">
          <a:xfrm rot="10800000" flipV="1">
            <a:off x="6553200" y="5324564"/>
            <a:ext cx="762000" cy="276135"/>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29" name="Straight Arrow Connector 28"/>
          <p:cNvCxnSpPr>
            <a:stCxn id="15" idx="3"/>
          </p:cNvCxnSpPr>
          <p:nvPr/>
        </p:nvCxnSpPr>
        <p:spPr bwMode="auto">
          <a:xfrm rot="5400000">
            <a:off x="4991101" y="3061867"/>
            <a:ext cx="1014833" cy="481433"/>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2" name="Straight Arrow Connector 31"/>
          <p:cNvCxnSpPr/>
          <p:nvPr/>
        </p:nvCxnSpPr>
        <p:spPr bwMode="auto">
          <a:xfrm rot="5400000">
            <a:off x="4171949" y="4438651"/>
            <a:ext cx="914402" cy="5715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3" name="Straight Arrow Connector 32"/>
          <p:cNvCxnSpPr/>
          <p:nvPr/>
        </p:nvCxnSpPr>
        <p:spPr bwMode="auto">
          <a:xfrm rot="16200000" flipH="1">
            <a:off x="4191000" y="3124200"/>
            <a:ext cx="990600" cy="3810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36" name="Straight Arrow Connector 35"/>
          <p:cNvCxnSpPr>
            <a:endCxn id="21" idx="1"/>
          </p:cNvCxnSpPr>
          <p:nvPr/>
        </p:nvCxnSpPr>
        <p:spPr bwMode="auto">
          <a:xfrm rot="16200000" flipH="1">
            <a:off x="5143500" y="4533899"/>
            <a:ext cx="1091033" cy="557633"/>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de-CH" smtClean="0"/>
              <a:t>© Oscar Nierstrasz</a:t>
            </a:r>
          </a:p>
        </p:txBody>
      </p:sp>
      <p:sp>
        <p:nvSpPr>
          <p:cNvPr id="58371" name="Footer Placeholder 4"/>
          <p:cNvSpPr>
            <a:spLocks noGrp="1"/>
          </p:cNvSpPr>
          <p:nvPr>
            <p:ph type="ftr" sz="quarter" idx="11"/>
          </p:nvPr>
        </p:nvSpPr>
        <p:spPr>
          <a:noFill/>
        </p:spPr>
        <p:txBody>
          <a:bodyPr/>
          <a:lstStyle/>
          <a:p>
            <a:r>
              <a:rPr lang="de-CH" smtClean="0"/>
              <a:t>ESE — Software Validation</a:t>
            </a:r>
          </a:p>
        </p:txBody>
      </p:sp>
      <p:sp>
        <p:nvSpPr>
          <p:cNvPr id="58372" name="Slide Number Placeholder 5"/>
          <p:cNvSpPr>
            <a:spLocks noGrp="1"/>
          </p:cNvSpPr>
          <p:nvPr>
            <p:ph type="sldNum" sz="quarter" idx="12"/>
          </p:nvPr>
        </p:nvSpPr>
        <p:spPr>
          <a:noFill/>
        </p:spPr>
        <p:txBody>
          <a:bodyPr/>
          <a:lstStyle/>
          <a:p>
            <a:r>
              <a:rPr lang="de-CH"/>
              <a:t>ESE 5.</a:t>
            </a:r>
            <a:fld id="{F2F39811-A894-8947-9A8A-3ADFABB79DCA}" type="slidenum">
              <a:rPr lang="de-CH"/>
              <a:pPr/>
              <a:t>34</a:t>
            </a:fld>
            <a:endParaRPr lang="de-CH" sz="1400">
              <a:solidFill>
                <a:srgbClr val="7E7E7E"/>
              </a:solidFill>
              <a:latin typeface="Times" charset="0"/>
            </a:endParaRPr>
          </a:p>
        </p:txBody>
      </p:sp>
      <p:sp>
        <p:nvSpPr>
          <p:cNvPr id="58373" name="Rectangle 2"/>
          <p:cNvSpPr>
            <a:spLocks noGrp="1" noChangeArrowheads="1"/>
          </p:cNvSpPr>
          <p:nvPr>
            <p:ph type="title"/>
          </p:nvPr>
        </p:nvSpPr>
        <p:spPr/>
        <p:txBody>
          <a:bodyPr/>
          <a:lstStyle/>
          <a:p>
            <a:r>
              <a:rPr lang="en-US"/>
              <a:t>Coverage Criteria</a:t>
            </a:r>
          </a:p>
        </p:txBody>
      </p:sp>
      <p:sp>
        <p:nvSpPr>
          <p:cNvPr id="58374"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sz="2000"/>
              <a:t>Test cases are derived from the </a:t>
            </a:r>
            <a:r>
              <a:rPr lang="en-US" sz="2000" i="1">
                <a:solidFill>
                  <a:srgbClr val="7F0101"/>
                </a:solidFill>
              </a:rPr>
              <a:t>external specification</a:t>
            </a:r>
            <a:r>
              <a:rPr lang="en-US" sz="2000"/>
              <a:t> of the component and should cover:</a:t>
            </a:r>
          </a:p>
          <a:p>
            <a:pPr marL="342900" indent="-342900">
              <a:lnSpc>
                <a:spcPct val="90000"/>
              </a:lnSpc>
            </a:pPr>
            <a:r>
              <a:rPr lang="en-US" sz="2000"/>
              <a:t>all exceptions</a:t>
            </a:r>
          </a:p>
          <a:p>
            <a:pPr marL="342900" indent="-342900">
              <a:lnSpc>
                <a:spcPct val="90000"/>
              </a:lnSpc>
            </a:pPr>
            <a:r>
              <a:rPr lang="en-US" sz="2000"/>
              <a:t>all data ranges (incl. invalid) generating different classes of output </a:t>
            </a:r>
          </a:p>
          <a:p>
            <a:pPr marL="342900" indent="-342900">
              <a:lnSpc>
                <a:spcPct val="90000"/>
              </a:lnSpc>
            </a:pPr>
            <a:r>
              <a:rPr lang="en-US" sz="2000"/>
              <a:t>all boundary values</a:t>
            </a:r>
          </a:p>
          <a:p>
            <a:pPr marL="342900" indent="-342900">
              <a:lnSpc>
                <a:spcPct val="90000"/>
              </a:lnSpc>
            </a:pPr>
            <a:endParaRPr lang="en-US" sz="2000"/>
          </a:p>
          <a:p>
            <a:pPr marL="342900" indent="-342900">
              <a:lnSpc>
                <a:spcPct val="90000"/>
              </a:lnSpc>
              <a:buFont typeface="Helvetica CE" pitchFamily="-110" charset="0"/>
              <a:buNone/>
            </a:pPr>
            <a:r>
              <a:rPr lang="en-US" sz="2000"/>
              <a:t>Test cases can be derived from a component’s </a:t>
            </a:r>
            <a:r>
              <a:rPr lang="en-US" sz="2000" i="1">
                <a:solidFill>
                  <a:srgbClr val="7F0101"/>
                </a:solidFill>
              </a:rPr>
              <a:t>interface</a:t>
            </a:r>
            <a:r>
              <a:rPr lang="en-US" sz="2000"/>
              <a:t>, by assuming that the component will behave similarly for all members of an </a:t>
            </a:r>
            <a:r>
              <a:rPr lang="en-US" sz="2000" i="1">
                <a:solidFill>
                  <a:srgbClr val="7F0101"/>
                </a:solidFill>
              </a:rPr>
              <a:t>equivalence partition</a:t>
            </a:r>
            <a:r>
              <a:rPr lang="en-US" sz="2000"/>
              <a:t> ...</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de-CH" smtClean="0"/>
              <a:t>© Oscar Nierstrasz</a:t>
            </a:r>
          </a:p>
        </p:txBody>
      </p:sp>
      <p:sp>
        <p:nvSpPr>
          <p:cNvPr id="59395" name="Footer Placeholder 4"/>
          <p:cNvSpPr>
            <a:spLocks noGrp="1"/>
          </p:cNvSpPr>
          <p:nvPr>
            <p:ph type="ftr" sz="quarter" idx="11"/>
          </p:nvPr>
        </p:nvSpPr>
        <p:spPr>
          <a:noFill/>
        </p:spPr>
        <p:txBody>
          <a:bodyPr/>
          <a:lstStyle/>
          <a:p>
            <a:r>
              <a:rPr lang="de-CH" smtClean="0"/>
              <a:t>ESE — Software Validation</a:t>
            </a:r>
          </a:p>
        </p:txBody>
      </p:sp>
      <p:sp>
        <p:nvSpPr>
          <p:cNvPr id="59396" name="Slide Number Placeholder 5"/>
          <p:cNvSpPr>
            <a:spLocks noGrp="1"/>
          </p:cNvSpPr>
          <p:nvPr>
            <p:ph type="sldNum" sz="quarter" idx="12"/>
          </p:nvPr>
        </p:nvSpPr>
        <p:spPr>
          <a:noFill/>
        </p:spPr>
        <p:txBody>
          <a:bodyPr/>
          <a:lstStyle/>
          <a:p>
            <a:r>
              <a:rPr lang="de-CH"/>
              <a:t>ESE 5.</a:t>
            </a:r>
            <a:fld id="{71C6D2A5-98C2-BB44-8B07-311A9B6BD0ED}" type="slidenum">
              <a:rPr lang="de-CH"/>
              <a:pPr/>
              <a:t>35</a:t>
            </a:fld>
            <a:endParaRPr lang="de-CH" sz="1400">
              <a:solidFill>
                <a:srgbClr val="7E7E7E"/>
              </a:solidFill>
              <a:latin typeface="Times" charset="0"/>
            </a:endParaRPr>
          </a:p>
        </p:txBody>
      </p:sp>
      <p:sp>
        <p:nvSpPr>
          <p:cNvPr id="59397" name="Rectangle 2"/>
          <p:cNvSpPr>
            <a:spLocks noGrp="1" noChangeArrowheads="1"/>
          </p:cNvSpPr>
          <p:nvPr>
            <p:ph type="title"/>
          </p:nvPr>
        </p:nvSpPr>
        <p:spPr/>
        <p:txBody>
          <a:bodyPr/>
          <a:lstStyle/>
          <a:p>
            <a:r>
              <a:rPr lang="en-US"/>
              <a:t>Equivalence partitioning</a:t>
            </a:r>
          </a:p>
        </p:txBody>
      </p:sp>
      <p:sp>
        <p:nvSpPr>
          <p:cNvPr id="59398" name="Rectangle 3"/>
          <p:cNvSpPr>
            <a:spLocks noGrp="1" noChangeArrowheads="1"/>
          </p:cNvSpPr>
          <p:nvPr>
            <p:ph type="body" idx="1"/>
          </p:nvPr>
        </p:nvSpPr>
        <p:spPr/>
        <p:txBody>
          <a:bodyPr/>
          <a:lstStyle/>
          <a:p>
            <a:pPr>
              <a:lnSpc>
                <a:spcPct val="80000"/>
              </a:lnSpc>
              <a:buFont typeface="Helvetica CE" pitchFamily="-110" charset="0"/>
              <a:buNone/>
            </a:pPr>
            <a:r>
              <a:rPr lang="en-US" sz="1600">
                <a:latin typeface="Courier" charset="0"/>
              </a:rPr>
              <a:t>public static void search(int </a:t>
            </a:r>
            <a:r>
              <a:rPr lang="en-US" sz="1600" b="1">
                <a:latin typeface="Courier" charset="0"/>
              </a:rPr>
              <a:t>key</a:t>
            </a:r>
            <a:r>
              <a:rPr lang="en-US" sz="1600">
                <a:latin typeface="Courier" charset="0"/>
              </a:rPr>
              <a:t>, int [] </a:t>
            </a:r>
            <a:r>
              <a:rPr lang="en-US" sz="1600" b="1">
                <a:latin typeface="Courier" charset="0"/>
              </a:rPr>
              <a:t>elemArray</a:t>
            </a:r>
            <a:r>
              <a:rPr lang="en-US" sz="1600">
                <a:latin typeface="Courier" charset="0"/>
              </a:rPr>
              <a:t>, Result r)</a:t>
            </a:r>
          </a:p>
          <a:p>
            <a:pPr>
              <a:lnSpc>
                <a:spcPct val="80000"/>
              </a:lnSpc>
              <a:buFont typeface="Helvetica CE" pitchFamily="-110" charset="0"/>
              <a:buNone/>
            </a:pPr>
            <a:r>
              <a:rPr lang="en-US" sz="1600">
                <a:latin typeface="Courier" charset="0"/>
              </a:rPr>
              <a:t>	{ … }</a:t>
            </a:r>
            <a:endParaRPr lang="en-US" sz="1400">
              <a:latin typeface="Courier" charset="0"/>
            </a:endParaRPr>
          </a:p>
          <a:p>
            <a:pPr>
              <a:lnSpc>
                <a:spcPct val="80000"/>
              </a:lnSpc>
              <a:buFont typeface="Helvetica CE" pitchFamily="-110" charset="0"/>
              <a:buNone/>
            </a:pPr>
            <a:endParaRPr lang="en-US" sz="1800" b="1" i="1"/>
          </a:p>
          <a:p>
            <a:pPr>
              <a:lnSpc>
                <a:spcPct val="80000"/>
              </a:lnSpc>
              <a:buFont typeface="Helvetica CE" pitchFamily="-110" charset="0"/>
              <a:buNone/>
            </a:pPr>
            <a:r>
              <a:rPr lang="en-US" sz="1800" b="1" i="1"/>
              <a:t>Check input partitions:</a:t>
            </a:r>
          </a:p>
          <a:p>
            <a:pPr>
              <a:lnSpc>
                <a:spcPct val="80000"/>
              </a:lnSpc>
            </a:pPr>
            <a:r>
              <a:rPr lang="en-US" sz="1800"/>
              <a:t>Do the inputs fulfil the </a:t>
            </a:r>
            <a:r>
              <a:rPr lang="en-US" sz="1800" i="1">
                <a:solidFill>
                  <a:srgbClr val="7F0101"/>
                </a:solidFill>
              </a:rPr>
              <a:t>pre-conditions</a:t>
            </a:r>
            <a:r>
              <a:rPr lang="en-US" sz="1800"/>
              <a:t>?</a:t>
            </a:r>
          </a:p>
          <a:p>
            <a:pPr lvl="1">
              <a:lnSpc>
                <a:spcPct val="80000"/>
              </a:lnSpc>
            </a:pPr>
            <a:r>
              <a:rPr lang="en-US" sz="1600"/>
              <a:t>is the array sorted, non-empty ...</a:t>
            </a:r>
          </a:p>
          <a:p>
            <a:pPr>
              <a:lnSpc>
                <a:spcPct val="80000"/>
              </a:lnSpc>
            </a:pPr>
            <a:r>
              <a:rPr lang="en-US" sz="1800"/>
              <a:t>Is the key in the array?</a:t>
            </a:r>
          </a:p>
          <a:p>
            <a:pPr lvl="1">
              <a:lnSpc>
                <a:spcPct val="80000"/>
              </a:lnSpc>
            </a:pPr>
            <a:r>
              <a:rPr lang="en-US" sz="1600"/>
              <a:t>leads to (at least) 2x2 equivalence classes</a:t>
            </a:r>
          </a:p>
          <a:p>
            <a:pPr>
              <a:lnSpc>
                <a:spcPct val="80000"/>
              </a:lnSpc>
              <a:buFont typeface="Helvetica CE" pitchFamily="-110" charset="0"/>
              <a:buNone/>
            </a:pPr>
            <a:endParaRPr lang="en-US" sz="1800" b="1" i="1"/>
          </a:p>
          <a:p>
            <a:pPr>
              <a:lnSpc>
                <a:spcPct val="80000"/>
              </a:lnSpc>
              <a:buFont typeface="Helvetica CE" pitchFamily="-110" charset="0"/>
              <a:buNone/>
            </a:pPr>
            <a:r>
              <a:rPr lang="en-US" sz="1800" b="1" i="1"/>
              <a:t>Check boundary conditions:</a:t>
            </a:r>
          </a:p>
          <a:p>
            <a:pPr>
              <a:lnSpc>
                <a:spcPct val="80000"/>
              </a:lnSpc>
            </a:pPr>
            <a:r>
              <a:rPr lang="en-US" sz="1800"/>
              <a:t>Is the array of length 1?</a:t>
            </a:r>
          </a:p>
          <a:p>
            <a:pPr>
              <a:lnSpc>
                <a:spcPct val="80000"/>
              </a:lnSpc>
            </a:pPr>
            <a:r>
              <a:rPr lang="en-US" sz="1800"/>
              <a:t>Is the key at the start or end of the array?</a:t>
            </a:r>
          </a:p>
          <a:p>
            <a:pPr lvl="1">
              <a:lnSpc>
                <a:spcPct val="80000"/>
              </a:lnSpc>
            </a:pPr>
            <a:r>
              <a:rPr lang="en-US" sz="1600"/>
              <a:t>leads to further subdivisions (not all combinations make sense)</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de-CH" smtClean="0"/>
              <a:t>© Oscar Nierstrasz</a:t>
            </a:r>
          </a:p>
        </p:txBody>
      </p:sp>
      <p:sp>
        <p:nvSpPr>
          <p:cNvPr id="60419" name="Footer Placeholder 4"/>
          <p:cNvSpPr>
            <a:spLocks noGrp="1"/>
          </p:cNvSpPr>
          <p:nvPr>
            <p:ph type="ftr" sz="quarter" idx="11"/>
          </p:nvPr>
        </p:nvSpPr>
        <p:spPr>
          <a:noFill/>
        </p:spPr>
        <p:txBody>
          <a:bodyPr/>
          <a:lstStyle/>
          <a:p>
            <a:r>
              <a:rPr lang="de-CH" smtClean="0"/>
              <a:t>ESE — Software Validation</a:t>
            </a:r>
          </a:p>
        </p:txBody>
      </p:sp>
      <p:sp>
        <p:nvSpPr>
          <p:cNvPr id="60420" name="Slide Number Placeholder 5"/>
          <p:cNvSpPr>
            <a:spLocks noGrp="1"/>
          </p:cNvSpPr>
          <p:nvPr>
            <p:ph type="sldNum" sz="quarter" idx="12"/>
          </p:nvPr>
        </p:nvSpPr>
        <p:spPr>
          <a:noFill/>
        </p:spPr>
        <p:txBody>
          <a:bodyPr/>
          <a:lstStyle/>
          <a:p>
            <a:r>
              <a:rPr lang="de-CH"/>
              <a:t>ESE 5.</a:t>
            </a:r>
            <a:fld id="{60AFCEDB-F55D-EF4F-A27F-F62675230C42}" type="slidenum">
              <a:rPr lang="de-CH"/>
              <a:pPr/>
              <a:t>36</a:t>
            </a:fld>
            <a:endParaRPr lang="de-CH" sz="1400">
              <a:solidFill>
                <a:srgbClr val="7E7E7E"/>
              </a:solidFill>
              <a:latin typeface="Times" charset="0"/>
            </a:endParaRPr>
          </a:p>
        </p:txBody>
      </p:sp>
      <p:sp>
        <p:nvSpPr>
          <p:cNvPr id="60421" name="Rectangle 2"/>
          <p:cNvSpPr>
            <a:spLocks noGrp="1" noChangeArrowheads="1"/>
          </p:cNvSpPr>
          <p:nvPr>
            <p:ph type="title"/>
          </p:nvPr>
        </p:nvSpPr>
        <p:spPr/>
        <p:txBody>
          <a:bodyPr/>
          <a:lstStyle/>
          <a:p>
            <a:r>
              <a:rPr lang="en-US"/>
              <a:t>Test Cases and Test Data</a:t>
            </a:r>
          </a:p>
        </p:txBody>
      </p:sp>
      <p:sp>
        <p:nvSpPr>
          <p:cNvPr id="60422" name="Rectangle 3"/>
          <p:cNvSpPr>
            <a:spLocks noGrp="1" noChangeArrowheads="1"/>
          </p:cNvSpPr>
          <p:nvPr>
            <p:ph type="body" idx="1"/>
          </p:nvPr>
        </p:nvSpPr>
        <p:spPr>
          <a:xfrm>
            <a:off x="539750" y="1828800"/>
            <a:ext cx="8061325" cy="623888"/>
          </a:xfrm>
        </p:spPr>
        <p:txBody>
          <a:bodyPr anchor="t"/>
          <a:lstStyle/>
          <a:p>
            <a:pPr marL="0" indent="0">
              <a:buFont typeface="Helvetica CE" pitchFamily="-110" charset="0"/>
              <a:buNone/>
            </a:pPr>
            <a:r>
              <a:rPr lang="en-US" sz="2000"/>
              <a:t>Generate test data that cover all </a:t>
            </a:r>
            <a:r>
              <a:rPr lang="en-US" sz="2000" i="1">
                <a:solidFill>
                  <a:srgbClr val="7F0101"/>
                </a:solidFill>
              </a:rPr>
              <a:t>meaningful</a:t>
            </a:r>
            <a:r>
              <a:rPr lang="en-US" sz="2000"/>
              <a:t> equivalence partitions.</a:t>
            </a:r>
          </a:p>
        </p:txBody>
      </p:sp>
      <p:graphicFrame>
        <p:nvGraphicFramePr>
          <p:cNvPr id="615482" name="Group 58"/>
          <p:cNvGraphicFramePr>
            <a:graphicFrameLocks noGrp="1"/>
          </p:cNvGraphicFramePr>
          <p:nvPr/>
        </p:nvGraphicFramePr>
        <p:xfrm>
          <a:off x="457200" y="2435225"/>
          <a:ext cx="8229600" cy="3520440"/>
        </p:xfrm>
        <a:graphic>
          <a:graphicData uri="http://schemas.openxmlformats.org/drawingml/2006/table">
            <a:tbl>
              <a:tblPr/>
              <a:tblGrid>
                <a:gridCol w="3775075"/>
                <a:gridCol w="4454525"/>
              </a:tblGrid>
              <a:tr h="1714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1" i="1" u="none" strike="noStrike" cap="none" normalizeH="0" baseline="0">
                          <a:ln>
                            <a:noFill/>
                          </a:ln>
                          <a:solidFill>
                            <a:srgbClr val="0A017F"/>
                          </a:solidFill>
                          <a:effectLst/>
                          <a:latin typeface="Helvetica" charset="0"/>
                        </a:rPr>
                        <a:t>Test Cases</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1" i="1" u="none" strike="noStrike" cap="none" normalizeH="0" baseline="0">
                          <a:ln>
                            <a:noFill/>
                          </a:ln>
                          <a:solidFill>
                            <a:srgbClr val="0A017F"/>
                          </a:solidFill>
                          <a:effectLst/>
                          <a:latin typeface="Helvetica" charset="0"/>
                        </a:rPr>
                        <a:t>Test Data</a:t>
                      </a:r>
                    </a:p>
                  </a:txBody>
                  <a:tcPr anchor="ct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Array length 0</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key = 17, elements = {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303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Array not sorted</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key = 17, elements = { 33, 20, 17, 18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Array size 1, key in array</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key = 17, elements = { 17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Array size 1, key not in array</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key = 0, elements = { 17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Array size &gt; 1, key is first element</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key = 17, elements = { 17, 18, 20, 33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Array size &gt; 1, key is last element</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key = 33, elements = { 17, 18, 20, 33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3038">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Array size &gt; 1, key is in middle</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key = 20, elements = { 17, 18, 20, 33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Array size &gt; 1, key not in array</a:t>
                      </a:r>
                    </a:p>
                  </a:txBody>
                  <a:tcP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key = 50, elements = { 17, 18, 20, 33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71450">
                <a:tc gridSpan="2">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1800" b="0" i="0" u="none" strike="noStrike" cap="none" normalizeH="0" baseline="0">
                          <a:ln>
                            <a:noFill/>
                          </a:ln>
                          <a:solidFill>
                            <a:srgbClr val="0A017F"/>
                          </a:solidFill>
                          <a:effectLst/>
                          <a:latin typeface="Helvetica" charset="0"/>
                        </a:rPr>
                        <a:t>...</a:t>
                      </a:r>
                    </a:p>
                  </a:txBody>
                  <a:tcPr horzOverflow="overflow">
                    <a:lnL>
                      <a:noFill/>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de-CH" smtClean="0"/>
              <a:t>© Oscar Nierstrasz</a:t>
            </a:r>
          </a:p>
        </p:txBody>
      </p:sp>
      <p:sp>
        <p:nvSpPr>
          <p:cNvPr id="61443" name="Footer Placeholder 4"/>
          <p:cNvSpPr>
            <a:spLocks noGrp="1"/>
          </p:cNvSpPr>
          <p:nvPr>
            <p:ph type="ftr" sz="quarter" idx="11"/>
          </p:nvPr>
        </p:nvSpPr>
        <p:spPr>
          <a:noFill/>
        </p:spPr>
        <p:txBody>
          <a:bodyPr/>
          <a:lstStyle/>
          <a:p>
            <a:r>
              <a:rPr lang="de-CH" smtClean="0"/>
              <a:t>ESE — Software Validation</a:t>
            </a:r>
          </a:p>
        </p:txBody>
      </p:sp>
      <p:sp>
        <p:nvSpPr>
          <p:cNvPr id="61444" name="Slide Number Placeholder 5"/>
          <p:cNvSpPr>
            <a:spLocks noGrp="1"/>
          </p:cNvSpPr>
          <p:nvPr>
            <p:ph type="sldNum" sz="quarter" idx="12"/>
          </p:nvPr>
        </p:nvSpPr>
        <p:spPr>
          <a:noFill/>
        </p:spPr>
        <p:txBody>
          <a:bodyPr/>
          <a:lstStyle/>
          <a:p>
            <a:r>
              <a:rPr lang="de-CH"/>
              <a:t>ESE 5.</a:t>
            </a:r>
            <a:fld id="{54743D32-E3FB-B94A-9DCD-9F8C6B507C22}" type="slidenum">
              <a:rPr lang="de-CH"/>
              <a:pPr/>
              <a:t>37</a:t>
            </a:fld>
            <a:endParaRPr lang="de-CH" sz="1400">
              <a:solidFill>
                <a:srgbClr val="7E7E7E"/>
              </a:solidFill>
              <a:latin typeface="Times" charset="0"/>
            </a:endParaRPr>
          </a:p>
        </p:txBody>
      </p:sp>
      <p:sp>
        <p:nvSpPr>
          <p:cNvPr id="6144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61446" name="Rectangle 3"/>
          <p:cNvSpPr>
            <a:spLocks noGrp="1" noChangeArrowheads="1"/>
          </p:cNvSpPr>
          <p:nvPr>
            <p:ph type="title"/>
          </p:nvPr>
        </p:nvSpPr>
        <p:spPr/>
        <p:txBody>
          <a:bodyPr/>
          <a:lstStyle/>
          <a:p>
            <a:r>
              <a:rPr lang="en-US"/>
              <a:t>Roadmap</a:t>
            </a:r>
          </a:p>
        </p:txBody>
      </p:sp>
      <p:pic>
        <p:nvPicPr>
          <p:cNvPr id="61447"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61448" name="Rectangle 5"/>
          <p:cNvSpPr>
            <a:spLocks noGrp="1" noChangeArrowheads="1"/>
          </p:cNvSpPr>
          <p:nvPr>
            <p:ph type="body" idx="1"/>
          </p:nvPr>
        </p:nvSpPr>
        <p:spPr/>
        <p:txBody>
          <a:bodyPr/>
          <a:lstStyle/>
          <a:p>
            <a:r>
              <a:rPr lang="en-US"/>
              <a:t>Reliability, Failures and Faults</a:t>
            </a:r>
          </a:p>
          <a:p>
            <a:r>
              <a:rPr lang="en-US"/>
              <a:t>Fault Avoidance </a:t>
            </a:r>
          </a:p>
          <a:p>
            <a:r>
              <a:rPr lang="en-US"/>
              <a:t>Fault Tolerance</a:t>
            </a:r>
          </a:p>
          <a:p>
            <a:r>
              <a:rPr lang="en-US"/>
              <a:t>Verification and Validation</a:t>
            </a:r>
          </a:p>
          <a:p>
            <a:r>
              <a:rPr lang="en-US"/>
              <a:t>The Testing process</a:t>
            </a:r>
          </a:p>
          <a:p>
            <a:pPr lvl="1"/>
            <a:r>
              <a:rPr lang="en-US"/>
              <a:t>Black box testing</a:t>
            </a:r>
          </a:p>
          <a:p>
            <a:pPr lvl="1"/>
            <a:r>
              <a:rPr lang="en-US" b="1"/>
              <a:t>White box testing</a:t>
            </a:r>
          </a:p>
          <a:p>
            <a:pPr lvl="1"/>
            <a:r>
              <a:rPr lang="en-US"/>
              <a:t>Statistical testing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de-CH" smtClean="0"/>
              <a:t>© Oscar Nierstrasz</a:t>
            </a:r>
          </a:p>
        </p:txBody>
      </p:sp>
      <p:sp>
        <p:nvSpPr>
          <p:cNvPr id="63491" name="Footer Placeholder 4"/>
          <p:cNvSpPr>
            <a:spLocks noGrp="1"/>
          </p:cNvSpPr>
          <p:nvPr>
            <p:ph type="ftr" sz="quarter" idx="11"/>
          </p:nvPr>
        </p:nvSpPr>
        <p:spPr>
          <a:noFill/>
        </p:spPr>
        <p:txBody>
          <a:bodyPr/>
          <a:lstStyle/>
          <a:p>
            <a:r>
              <a:rPr lang="de-CH" smtClean="0"/>
              <a:t>ESE — Software Validation</a:t>
            </a:r>
          </a:p>
        </p:txBody>
      </p:sp>
      <p:sp>
        <p:nvSpPr>
          <p:cNvPr id="63492" name="Slide Number Placeholder 5"/>
          <p:cNvSpPr>
            <a:spLocks noGrp="1"/>
          </p:cNvSpPr>
          <p:nvPr>
            <p:ph type="sldNum" sz="quarter" idx="12"/>
          </p:nvPr>
        </p:nvSpPr>
        <p:spPr>
          <a:noFill/>
        </p:spPr>
        <p:txBody>
          <a:bodyPr/>
          <a:lstStyle/>
          <a:p>
            <a:r>
              <a:rPr lang="de-CH"/>
              <a:t>ESE 5.</a:t>
            </a:r>
            <a:fld id="{D7E100AB-2ADD-584B-871B-37B9C29F1AA3}" type="slidenum">
              <a:rPr lang="de-CH"/>
              <a:pPr/>
              <a:t>38</a:t>
            </a:fld>
            <a:endParaRPr lang="de-CH" sz="1400">
              <a:solidFill>
                <a:srgbClr val="7E7E7E"/>
              </a:solidFill>
              <a:latin typeface="Times" charset="0"/>
            </a:endParaRPr>
          </a:p>
        </p:txBody>
      </p:sp>
      <p:sp>
        <p:nvSpPr>
          <p:cNvPr id="63493" name="Rectangle 2"/>
          <p:cNvSpPr>
            <a:spLocks noGrp="1" noChangeArrowheads="1"/>
          </p:cNvSpPr>
          <p:nvPr>
            <p:ph type="title"/>
          </p:nvPr>
        </p:nvSpPr>
        <p:spPr/>
        <p:txBody>
          <a:bodyPr/>
          <a:lstStyle/>
          <a:p>
            <a:r>
              <a:rPr lang="en-US"/>
              <a:t>Structural (white box) Testing</a:t>
            </a:r>
          </a:p>
        </p:txBody>
      </p:sp>
      <p:sp>
        <p:nvSpPr>
          <p:cNvPr id="63494" name="Rectangle 3"/>
          <p:cNvSpPr>
            <a:spLocks noGrp="1" noChangeArrowheads="1"/>
          </p:cNvSpPr>
          <p:nvPr>
            <p:ph type="body" idx="1"/>
          </p:nvPr>
        </p:nvSpPr>
        <p:spPr>
          <a:xfrm>
            <a:off x="685800" y="1371600"/>
            <a:ext cx="7848600" cy="1676400"/>
          </a:xfrm>
        </p:spPr>
        <p:txBody>
          <a:bodyPr/>
          <a:lstStyle/>
          <a:p>
            <a:pPr marL="0" indent="0">
              <a:buFont typeface="Helvetica CE" pitchFamily="-110" charset="0"/>
              <a:buNone/>
            </a:pPr>
            <a:r>
              <a:rPr lang="en-US" sz="2000" u="sng" dirty="0"/>
              <a:t>Structural testing</a:t>
            </a:r>
            <a:r>
              <a:rPr lang="en-US" sz="2000" dirty="0"/>
              <a:t> treats a component as a </a:t>
            </a:r>
            <a:r>
              <a:rPr lang="en-US" sz="2000" i="1" dirty="0">
                <a:solidFill>
                  <a:srgbClr val="7F0101"/>
                </a:solidFill>
              </a:rPr>
              <a:t>“white box”</a:t>
            </a:r>
            <a:r>
              <a:rPr lang="en-US" sz="2000" dirty="0"/>
              <a:t> or “glass box” whose </a:t>
            </a:r>
            <a:r>
              <a:rPr lang="en-US" sz="2000" i="1" dirty="0">
                <a:solidFill>
                  <a:srgbClr val="7F0101"/>
                </a:solidFill>
              </a:rPr>
              <a:t>structure can be examined to generate test cases.</a:t>
            </a:r>
          </a:p>
          <a:p>
            <a:pPr marL="0" indent="0">
              <a:buFont typeface="Helvetica CE" pitchFamily="-110" charset="0"/>
              <a:buNone/>
            </a:pPr>
            <a:r>
              <a:rPr lang="en-US" sz="2000" dirty="0"/>
              <a:t>Derive test cases to </a:t>
            </a:r>
            <a:r>
              <a:rPr lang="en-US" sz="2000" i="1" dirty="0">
                <a:solidFill>
                  <a:srgbClr val="7F0101"/>
                </a:solidFill>
              </a:rPr>
              <a:t>maximize coverage</a:t>
            </a:r>
            <a:r>
              <a:rPr lang="en-US" sz="2000" dirty="0"/>
              <a:t> of that structure, yet </a:t>
            </a:r>
            <a:r>
              <a:rPr lang="en-US" sz="2000" i="1" dirty="0">
                <a:solidFill>
                  <a:srgbClr val="7F0101"/>
                </a:solidFill>
              </a:rPr>
              <a:t>minimize the number of test cases</a:t>
            </a:r>
            <a:r>
              <a:rPr lang="en-US" sz="2000" dirty="0"/>
              <a:t>.</a:t>
            </a:r>
          </a:p>
        </p:txBody>
      </p:sp>
      <p:sp>
        <p:nvSpPr>
          <p:cNvPr id="63495" name="Rectangle 6"/>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2000</a:t>
            </a:r>
            <a:endParaRPr lang="en-US" sz="1200">
              <a:solidFill>
                <a:srgbClr val="A7A7A7"/>
              </a:solidFill>
              <a:ea typeface="Helvetica" charset="0"/>
              <a:cs typeface="Helvetica" charset="0"/>
            </a:endParaRPr>
          </a:p>
        </p:txBody>
      </p:sp>
      <p:sp>
        <p:nvSpPr>
          <p:cNvPr id="9" name="Rectangle 8"/>
          <p:cNvSpPr/>
          <p:nvPr/>
        </p:nvSpPr>
        <p:spPr bwMode="auto">
          <a:xfrm>
            <a:off x="2286000" y="3200400"/>
            <a:ext cx="2362200" cy="762000"/>
          </a:xfrm>
          <a:prstGeom prst="rect">
            <a:avLst/>
          </a:prstGeom>
          <a:solidFill>
            <a:srgbClr val="DFEAD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Test data</a:t>
            </a:r>
            <a:endParaRPr kumimoji="0" lang="en-US" sz="2000" b="1" i="0" u="none" strike="noStrike" cap="none" normalizeH="0" baseline="0" dirty="0">
              <a:ln>
                <a:noFill/>
              </a:ln>
              <a:solidFill>
                <a:schemeClr val="tx1"/>
              </a:solidFill>
              <a:effectLst/>
              <a:latin typeface="Helvetica" charset="0"/>
            </a:endParaRPr>
          </a:p>
        </p:txBody>
      </p:sp>
      <p:sp>
        <p:nvSpPr>
          <p:cNvPr id="10" name="Rectangle 9"/>
          <p:cNvSpPr/>
          <p:nvPr/>
        </p:nvSpPr>
        <p:spPr bwMode="auto">
          <a:xfrm>
            <a:off x="5715000" y="5257800"/>
            <a:ext cx="2362200" cy="762000"/>
          </a:xfrm>
          <a:prstGeom prst="rect">
            <a:avLst/>
          </a:prstGeom>
          <a:solidFill>
            <a:srgbClr val="DFEAD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Test outputs</a:t>
            </a:r>
            <a:endParaRPr kumimoji="0" lang="en-US" sz="2000" b="1" i="0" u="none" strike="noStrike" cap="none" normalizeH="0" baseline="0" dirty="0">
              <a:ln>
                <a:noFill/>
              </a:ln>
              <a:solidFill>
                <a:schemeClr val="tx1"/>
              </a:solidFill>
              <a:effectLst/>
              <a:latin typeface="Helvetica" charset="0"/>
            </a:endParaRPr>
          </a:p>
        </p:txBody>
      </p:sp>
      <p:sp>
        <p:nvSpPr>
          <p:cNvPr id="11" name="Rounded Rectangle 10"/>
          <p:cNvSpPr/>
          <p:nvPr/>
        </p:nvSpPr>
        <p:spPr bwMode="auto">
          <a:xfrm>
            <a:off x="2362200" y="5257800"/>
            <a:ext cx="2209800" cy="762000"/>
          </a:xfrm>
          <a:prstGeom prst="roundRect">
            <a:avLst/>
          </a:prstGeom>
          <a:solidFill>
            <a:srgbClr val="C1DEF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charset="0"/>
              </a:rPr>
              <a:t>Component code</a:t>
            </a:r>
            <a:endParaRPr kumimoji="0" lang="en-US" sz="2000" b="1" i="0" u="none" strike="noStrike" cap="none" normalizeH="0" baseline="0" dirty="0">
              <a:ln>
                <a:noFill/>
              </a:ln>
              <a:solidFill>
                <a:schemeClr val="tx1"/>
              </a:solidFill>
              <a:effectLst/>
              <a:latin typeface="Helvetica" charset="0"/>
            </a:endParaRPr>
          </a:p>
        </p:txBody>
      </p:sp>
      <p:cxnSp>
        <p:nvCxnSpPr>
          <p:cNvPr id="13" name="Straight Arrow Connector 12"/>
          <p:cNvCxnSpPr>
            <a:stCxn id="11" idx="0"/>
            <a:endCxn id="9" idx="2"/>
          </p:cNvCxnSpPr>
          <p:nvPr/>
        </p:nvCxnSpPr>
        <p:spPr bwMode="auto">
          <a:xfrm rot="5400000" flipH="1" flipV="1">
            <a:off x="2819400" y="4610100"/>
            <a:ext cx="12954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15" name="Elbow Connector 14"/>
          <p:cNvCxnSpPr>
            <a:stCxn id="9" idx="1"/>
            <a:endCxn id="11" idx="1"/>
          </p:cNvCxnSpPr>
          <p:nvPr/>
        </p:nvCxnSpPr>
        <p:spPr bwMode="auto">
          <a:xfrm rot="10800000" flipH="1" flipV="1">
            <a:off x="2286000" y="3581400"/>
            <a:ext cx="76200" cy="2057400"/>
          </a:xfrm>
          <a:prstGeom prst="bentConnector3">
            <a:avLst>
              <a:gd name="adj1" fmla="val -1122223"/>
            </a:avLst>
          </a:prstGeom>
          <a:solidFill>
            <a:schemeClr val="accent1"/>
          </a:solidFill>
          <a:ln w="28575" cap="flat" cmpd="sng" algn="ctr">
            <a:solidFill>
              <a:schemeClr val="tx1"/>
            </a:solidFill>
            <a:prstDash val="solid"/>
            <a:round/>
            <a:headEnd type="none" w="med" len="med"/>
            <a:tailEnd type="arrow" w="med" len="med"/>
          </a:ln>
          <a:effectLst/>
        </p:spPr>
      </p:cxnSp>
      <p:sp>
        <p:nvSpPr>
          <p:cNvPr id="17" name="TextBox 16"/>
          <p:cNvSpPr txBox="1"/>
          <p:nvPr/>
        </p:nvSpPr>
        <p:spPr>
          <a:xfrm>
            <a:off x="304800" y="4343400"/>
            <a:ext cx="837764" cy="400110"/>
          </a:xfrm>
          <a:prstGeom prst="rect">
            <a:avLst/>
          </a:prstGeom>
          <a:noFill/>
        </p:spPr>
        <p:txBody>
          <a:bodyPr wrap="none" rtlCol="0">
            <a:spAutoFit/>
          </a:bodyPr>
          <a:lstStyle/>
          <a:p>
            <a:r>
              <a:rPr lang="en-US" sz="2000" i="1" dirty="0" smtClean="0"/>
              <a:t>Tests</a:t>
            </a:r>
            <a:endParaRPr lang="en-US" sz="2000" i="1" dirty="0"/>
          </a:p>
        </p:txBody>
      </p:sp>
      <p:sp>
        <p:nvSpPr>
          <p:cNvPr id="18" name="TextBox 17"/>
          <p:cNvSpPr txBox="1"/>
          <p:nvPr/>
        </p:nvSpPr>
        <p:spPr>
          <a:xfrm>
            <a:off x="3581400" y="4343400"/>
            <a:ext cx="1108522" cy="400110"/>
          </a:xfrm>
          <a:prstGeom prst="rect">
            <a:avLst/>
          </a:prstGeom>
          <a:noFill/>
        </p:spPr>
        <p:txBody>
          <a:bodyPr wrap="none" rtlCol="0">
            <a:spAutoFit/>
          </a:bodyPr>
          <a:lstStyle/>
          <a:p>
            <a:r>
              <a:rPr lang="en-US" sz="2000" i="1" dirty="0" smtClean="0"/>
              <a:t>Derives</a:t>
            </a:r>
            <a:endParaRPr lang="en-US" sz="2000" i="1" dirty="0"/>
          </a:p>
        </p:txBody>
      </p:sp>
      <p:cxnSp>
        <p:nvCxnSpPr>
          <p:cNvPr id="19" name="Straight Arrow Connector 18"/>
          <p:cNvCxnSpPr>
            <a:stCxn id="11" idx="3"/>
            <a:endCxn id="10" idx="1"/>
          </p:cNvCxnSpPr>
          <p:nvPr/>
        </p:nvCxnSpPr>
        <p:spPr bwMode="auto">
          <a:xfrm>
            <a:off x="4572000" y="5638800"/>
            <a:ext cx="1143000" cy="1588"/>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de-CH" smtClean="0"/>
              <a:t>© Oscar Nierstrasz</a:t>
            </a:r>
          </a:p>
        </p:txBody>
      </p:sp>
      <p:sp>
        <p:nvSpPr>
          <p:cNvPr id="65539" name="Footer Placeholder 4"/>
          <p:cNvSpPr>
            <a:spLocks noGrp="1"/>
          </p:cNvSpPr>
          <p:nvPr>
            <p:ph type="ftr" sz="quarter" idx="11"/>
          </p:nvPr>
        </p:nvSpPr>
        <p:spPr>
          <a:noFill/>
        </p:spPr>
        <p:txBody>
          <a:bodyPr/>
          <a:lstStyle/>
          <a:p>
            <a:r>
              <a:rPr lang="de-CH" smtClean="0"/>
              <a:t>ESE — Software Validation</a:t>
            </a:r>
          </a:p>
        </p:txBody>
      </p:sp>
      <p:sp>
        <p:nvSpPr>
          <p:cNvPr id="65540" name="Slide Number Placeholder 5"/>
          <p:cNvSpPr>
            <a:spLocks noGrp="1"/>
          </p:cNvSpPr>
          <p:nvPr>
            <p:ph type="sldNum" sz="quarter" idx="12"/>
          </p:nvPr>
        </p:nvSpPr>
        <p:spPr>
          <a:noFill/>
        </p:spPr>
        <p:txBody>
          <a:bodyPr/>
          <a:lstStyle/>
          <a:p>
            <a:r>
              <a:rPr lang="de-CH"/>
              <a:t>ESE 5.</a:t>
            </a:r>
            <a:fld id="{42F2493A-5FF0-7A46-8443-94FDBCB94B6E}" type="slidenum">
              <a:rPr lang="de-CH"/>
              <a:pPr/>
              <a:t>39</a:t>
            </a:fld>
            <a:endParaRPr lang="de-CH" sz="1400">
              <a:solidFill>
                <a:srgbClr val="7E7E7E"/>
              </a:solidFill>
              <a:latin typeface="Times" charset="0"/>
            </a:endParaRPr>
          </a:p>
        </p:txBody>
      </p:sp>
      <p:sp>
        <p:nvSpPr>
          <p:cNvPr id="65541" name="Rectangle 2"/>
          <p:cNvSpPr>
            <a:spLocks noGrp="1" noChangeArrowheads="1"/>
          </p:cNvSpPr>
          <p:nvPr>
            <p:ph type="title"/>
          </p:nvPr>
        </p:nvSpPr>
        <p:spPr/>
        <p:txBody>
          <a:bodyPr/>
          <a:lstStyle/>
          <a:p>
            <a:r>
              <a:rPr lang="en-US"/>
              <a:t>Coverage criteria</a:t>
            </a:r>
          </a:p>
        </p:txBody>
      </p:sp>
      <p:sp>
        <p:nvSpPr>
          <p:cNvPr id="65542" name="Rectangle 3"/>
          <p:cNvSpPr>
            <a:spLocks noGrp="1" noChangeArrowheads="1"/>
          </p:cNvSpPr>
          <p:nvPr>
            <p:ph type="body" idx="1"/>
          </p:nvPr>
        </p:nvSpPr>
        <p:spPr/>
        <p:txBody>
          <a:bodyPr/>
          <a:lstStyle/>
          <a:p>
            <a:pPr marL="377825" indent="-377825"/>
            <a:r>
              <a:rPr lang="en-US" sz="1800" i="1">
                <a:solidFill>
                  <a:srgbClr val="7F0101"/>
                </a:solidFill>
              </a:rPr>
              <a:t>every statement</a:t>
            </a:r>
            <a:r>
              <a:rPr lang="en-US" sz="1800"/>
              <a:t> at least once</a:t>
            </a:r>
          </a:p>
          <a:p>
            <a:pPr marL="377825" indent="-377825"/>
            <a:r>
              <a:rPr lang="en-US" sz="1800" i="1">
                <a:solidFill>
                  <a:srgbClr val="7F0101"/>
                </a:solidFill>
              </a:rPr>
              <a:t>all portions of control flow</a:t>
            </a:r>
            <a:r>
              <a:rPr lang="en-US" sz="1800"/>
              <a:t> at least once</a:t>
            </a:r>
          </a:p>
          <a:p>
            <a:pPr marL="377825" indent="-377825"/>
            <a:r>
              <a:rPr lang="en-US" sz="1800" i="1">
                <a:solidFill>
                  <a:srgbClr val="7F0101"/>
                </a:solidFill>
              </a:rPr>
              <a:t>all possible values of compound conditions</a:t>
            </a:r>
            <a:r>
              <a:rPr lang="en-US" sz="1800"/>
              <a:t> at least once</a:t>
            </a:r>
          </a:p>
          <a:p>
            <a:pPr marL="377825" indent="-377825"/>
            <a:r>
              <a:rPr lang="en-US" sz="1800" i="1">
                <a:solidFill>
                  <a:srgbClr val="7F0101"/>
                </a:solidFill>
              </a:rPr>
              <a:t>all portions of data flow</a:t>
            </a:r>
            <a:r>
              <a:rPr lang="en-US" sz="1800"/>
              <a:t> at least once</a:t>
            </a:r>
          </a:p>
          <a:p>
            <a:pPr marL="377825" indent="-377825"/>
            <a:r>
              <a:rPr lang="en-US" sz="1800"/>
              <a:t>for </a:t>
            </a:r>
            <a:r>
              <a:rPr lang="en-US" sz="1800" i="1">
                <a:solidFill>
                  <a:srgbClr val="7F0101"/>
                </a:solidFill>
              </a:rPr>
              <a:t>all loops</a:t>
            </a:r>
            <a:r>
              <a:rPr lang="en-US" sz="1800"/>
              <a:t> L, with n allowable passes:</a:t>
            </a:r>
          </a:p>
          <a:p>
            <a:pPr marL="958850" lvl="1" indent="-288925">
              <a:buFontTx/>
              <a:buAutoNum type="romanUcPeriod"/>
            </a:pPr>
            <a:r>
              <a:rPr lang="en-US" sz="1600"/>
              <a:t>skip the loop;</a:t>
            </a:r>
          </a:p>
          <a:p>
            <a:pPr marL="958850" lvl="1" indent="-288925">
              <a:buFontTx/>
              <a:buAutoNum type="romanUcPeriod"/>
            </a:pPr>
            <a:r>
              <a:rPr lang="en-US" sz="1600"/>
              <a:t>1 pass through the loop</a:t>
            </a:r>
          </a:p>
          <a:p>
            <a:pPr marL="958850" lvl="1" indent="-288925">
              <a:buFontTx/>
              <a:buAutoNum type="romanUcPeriod"/>
            </a:pPr>
            <a:r>
              <a:rPr lang="en-US" sz="1600"/>
              <a:t>2 passes</a:t>
            </a:r>
          </a:p>
          <a:p>
            <a:pPr marL="958850" lvl="1" indent="-288925">
              <a:buFontTx/>
              <a:buAutoNum type="romanUcPeriod"/>
            </a:pPr>
            <a:r>
              <a:rPr lang="en-US" sz="1600"/>
              <a:t>m passes where 2 &lt; m &lt; n</a:t>
            </a:r>
          </a:p>
          <a:p>
            <a:pPr marL="958850" lvl="1" indent="-288925">
              <a:buFontTx/>
              <a:buAutoNum type="romanUcPeriod"/>
            </a:pPr>
            <a:r>
              <a:rPr lang="en-US" sz="1600"/>
              <a:t>n-1, n, n+1 passes</a:t>
            </a:r>
          </a:p>
          <a:p>
            <a:pPr marL="377825" indent="-377825">
              <a:buFont typeface="Helvetica CE" pitchFamily="-110" charset="0"/>
              <a:buNone/>
            </a:pPr>
            <a:endParaRPr lang="en-US" sz="1800" u="sng"/>
          </a:p>
          <a:p>
            <a:pPr marL="377825" indent="-377825">
              <a:buFont typeface="Helvetica CE" pitchFamily="-110" charset="0"/>
              <a:buNone/>
            </a:pPr>
            <a:r>
              <a:rPr lang="en-US" sz="1800" u="sng"/>
              <a:t>Path testing</a:t>
            </a:r>
            <a:r>
              <a:rPr lang="en-US" sz="1800"/>
              <a:t> is a white-box strategy which exercises </a:t>
            </a:r>
            <a:r>
              <a:rPr lang="en-US" sz="1800" i="1">
                <a:solidFill>
                  <a:srgbClr val="7F0101"/>
                </a:solidFill>
              </a:rPr>
              <a:t>every independent execution path</a:t>
            </a:r>
            <a:r>
              <a:rPr lang="en-US" sz="1800"/>
              <a:t> through a component.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de-CH" smtClean="0"/>
              <a:t>© Oscar Nierstrasz</a:t>
            </a:r>
          </a:p>
        </p:txBody>
      </p:sp>
      <p:sp>
        <p:nvSpPr>
          <p:cNvPr id="15363" name="Footer Placeholder 4"/>
          <p:cNvSpPr>
            <a:spLocks noGrp="1"/>
          </p:cNvSpPr>
          <p:nvPr>
            <p:ph type="ftr" sz="quarter" idx="11"/>
          </p:nvPr>
        </p:nvSpPr>
        <p:spPr>
          <a:noFill/>
        </p:spPr>
        <p:txBody>
          <a:bodyPr/>
          <a:lstStyle/>
          <a:p>
            <a:r>
              <a:rPr lang="de-CH" smtClean="0"/>
              <a:t>ESE — Software Validation</a:t>
            </a:r>
          </a:p>
        </p:txBody>
      </p:sp>
      <p:sp>
        <p:nvSpPr>
          <p:cNvPr id="15364" name="Slide Number Placeholder 5"/>
          <p:cNvSpPr>
            <a:spLocks noGrp="1"/>
          </p:cNvSpPr>
          <p:nvPr>
            <p:ph type="sldNum" sz="quarter" idx="12"/>
          </p:nvPr>
        </p:nvSpPr>
        <p:spPr>
          <a:noFill/>
        </p:spPr>
        <p:txBody>
          <a:bodyPr/>
          <a:lstStyle/>
          <a:p>
            <a:r>
              <a:rPr lang="de-CH"/>
              <a:t>ESE 5.</a:t>
            </a:r>
            <a:fld id="{6781A3A7-EAF9-994A-9719-54438F97F4E9}" type="slidenum">
              <a:rPr lang="de-CH"/>
              <a:pPr/>
              <a:t>4</a:t>
            </a:fld>
            <a:endParaRPr lang="de-CH" sz="1400">
              <a:solidFill>
                <a:srgbClr val="7E7E7E"/>
              </a:solidFill>
              <a:latin typeface="Times" charset="0"/>
            </a:endParaRPr>
          </a:p>
        </p:txBody>
      </p:sp>
      <p:sp>
        <p:nvSpPr>
          <p:cNvPr id="1536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5366" name="Rectangle 3"/>
          <p:cNvSpPr>
            <a:spLocks noGrp="1" noChangeArrowheads="1"/>
          </p:cNvSpPr>
          <p:nvPr>
            <p:ph type="title"/>
          </p:nvPr>
        </p:nvSpPr>
        <p:spPr/>
        <p:txBody>
          <a:bodyPr/>
          <a:lstStyle/>
          <a:p>
            <a:r>
              <a:rPr lang="en-US"/>
              <a:t>Roadmap</a:t>
            </a:r>
          </a:p>
        </p:txBody>
      </p:sp>
      <p:pic>
        <p:nvPicPr>
          <p:cNvPr id="15367"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5368" name="Rectangle 5"/>
          <p:cNvSpPr>
            <a:spLocks noGrp="1" noChangeArrowheads="1"/>
          </p:cNvSpPr>
          <p:nvPr>
            <p:ph type="body" idx="1"/>
          </p:nvPr>
        </p:nvSpPr>
        <p:spPr/>
        <p:txBody>
          <a:bodyPr/>
          <a:lstStyle/>
          <a:p>
            <a:r>
              <a:rPr lang="en-US" b="1"/>
              <a:t>Reliability, Failures and Faults</a:t>
            </a:r>
          </a:p>
          <a:p>
            <a:r>
              <a:rPr lang="en-US"/>
              <a:t>Fault Avoidance </a:t>
            </a:r>
          </a:p>
          <a:p>
            <a:r>
              <a:rPr lang="en-US"/>
              <a:t>Fault Tolerance</a:t>
            </a:r>
          </a:p>
          <a:p>
            <a:r>
              <a:rPr lang="en-US"/>
              <a:t>Verification and Validation</a:t>
            </a:r>
          </a:p>
          <a:p>
            <a:r>
              <a:rPr lang="en-US"/>
              <a:t>The Testing process</a:t>
            </a:r>
          </a:p>
          <a:p>
            <a:pPr lvl="1"/>
            <a:r>
              <a:rPr lang="en-US"/>
              <a:t>Black box testing</a:t>
            </a:r>
          </a:p>
          <a:p>
            <a:pPr lvl="1"/>
            <a:r>
              <a:rPr lang="en-US"/>
              <a:t>White box testing</a:t>
            </a:r>
          </a:p>
          <a:p>
            <a:pPr lvl="1"/>
            <a:r>
              <a:rPr lang="en-US"/>
              <a:t>Statistical testing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66562" name="Rectangle 2"/>
          <p:cNvSpPr>
            <a:spLocks noGrp="1" noChangeArrowheads="1"/>
          </p:cNvSpPr>
          <p:nvPr>
            <p:ph type="body" idx="4294967295"/>
          </p:nvPr>
        </p:nvSpPr>
        <p:spPr>
          <a:xfrm>
            <a:off x="609600" y="381000"/>
            <a:ext cx="7924800" cy="5943600"/>
          </a:xfrm>
        </p:spPr>
        <p:txBody>
          <a:bodyPr/>
          <a:lstStyle/>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class BinSearch {</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This is an encapsulation of a binary search function that takes an array of</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ordered objects and a key and returns an object with 2 attributes namely</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index - the value of the array index</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found - a boolean indicating whether or not the key is in the array </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An object is returned because it is not possible in Java to pass basic types by</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reference to a function and so return two values </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the key is -1 if the element is not found</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public static void search (int key, int [] elemArray, Result r)</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int bottom = 0;</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int top = elemArray.length - 1;</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int mid;</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r.found = false; r.index = -1;				</a:t>
            </a:r>
            <a:r>
              <a:rPr lang="en-US" sz="1200" b="1">
                <a:latin typeface="Courier" charset="0"/>
              </a:rPr>
              <a:t>(1)</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while ( bottom &lt;= top)					</a:t>
            </a:r>
            <a:r>
              <a:rPr lang="en-US" sz="1200" b="1">
                <a:latin typeface="Courier" charset="0"/>
              </a:rPr>
              <a:t>(2)</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mid = (top + bottom) / 2;</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if (elemArray [mid] == key)				</a:t>
            </a:r>
            <a:r>
              <a:rPr lang="en-US" sz="1200" b="1">
                <a:latin typeface="Courier" charset="0"/>
              </a:rPr>
              <a:t>(3)</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r.index = mid;					</a:t>
            </a:r>
            <a:r>
              <a:rPr lang="en-US" sz="1200" b="1">
                <a:latin typeface="Courier" charset="0"/>
              </a:rPr>
              <a:t>(8)</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r.found = true;</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return ;					</a:t>
            </a:r>
            <a:r>
              <a:rPr lang="en-US" sz="1200" b="1">
                <a:latin typeface="Courier" charset="0"/>
              </a:rPr>
              <a:t>-&gt; (9)</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 // if part</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else</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if (elemArray [mid] &lt; key)			</a:t>
            </a:r>
            <a:r>
              <a:rPr lang="en-US" sz="1200" b="1">
                <a:latin typeface="Courier" charset="0"/>
              </a:rPr>
              <a:t>(4)</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bottom = mid + 1;				</a:t>
            </a:r>
            <a:r>
              <a:rPr lang="en-US" sz="1200" b="1">
                <a:latin typeface="Courier" charset="0"/>
              </a:rPr>
              <a:t>(5)</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else</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top = mid -i;				</a:t>
            </a:r>
            <a:r>
              <a:rPr lang="en-US" sz="1200" b="1">
                <a:latin typeface="Courier" charset="0"/>
              </a:rPr>
              <a:t>(6)</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							</a:t>
            </a:r>
            <a:r>
              <a:rPr lang="en-US" sz="1200" b="1">
                <a:latin typeface="Courier" charset="0"/>
              </a:rPr>
              <a:t>(7)</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 //while loop</a:t>
            </a: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 //search							</a:t>
            </a:r>
            <a:r>
              <a:rPr lang="en-US" sz="1200" b="1">
                <a:latin typeface="Courier" charset="0"/>
              </a:rPr>
              <a:t>(9)</a:t>
            </a:r>
            <a:endParaRPr lang="en-US" sz="1200">
              <a:latin typeface="Courier" charset="0"/>
            </a:endParaRPr>
          </a:p>
          <a:p>
            <a:pPr marL="0" indent="0">
              <a:lnSpc>
                <a:spcPct val="80000"/>
              </a:lnSpc>
              <a:buFont typeface="Helvetica CE" pitchFamily="-110" charset="0"/>
              <a:buNone/>
              <a:tabLst>
                <a:tab pos="292100" algn="l"/>
                <a:tab pos="669925" algn="l"/>
                <a:tab pos="1046163" algn="l"/>
                <a:tab pos="1423988" algn="l"/>
              </a:tabLst>
            </a:pPr>
            <a:r>
              <a:rPr lang="en-US" sz="1200">
                <a:latin typeface="Courier" charset="0"/>
              </a:rPr>
              <a:t>} //BinSearch</a:t>
            </a:r>
          </a:p>
        </p:txBody>
      </p:sp>
      <p:sp>
        <p:nvSpPr>
          <p:cNvPr id="66563" name="Rectangle 4"/>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2000</a:t>
            </a:r>
            <a:endParaRPr lang="en-US" sz="1200">
              <a:solidFill>
                <a:srgbClr val="A7A7A7"/>
              </a:solidFill>
              <a:ea typeface="Helvetica" charset="0"/>
              <a:cs typeface="Helvetica"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de-CH" smtClean="0"/>
              <a:t>© Oscar Nierstrasz</a:t>
            </a:r>
          </a:p>
        </p:txBody>
      </p:sp>
      <p:sp>
        <p:nvSpPr>
          <p:cNvPr id="67587" name="Footer Placeholder 4"/>
          <p:cNvSpPr>
            <a:spLocks noGrp="1"/>
          </p:cNvSpPr>
          <p:nvPr>
            <p:ph type="ftr" sz="quarter" idx="11"/>
          </p:nvPr>
        </p:nvSpPr>
        <p:spPr>
          <a:noFill/>
        </p:spPr>
        <p:txBody>
          <a:bodyPr/>
          <a:lstStyle/>
          <a:p>
            <a:r>
              <a:rPr lang="de-CH" smtClean="0"/>
              <a:t>ESE — Software Validation</a:t>
            </a:r>
          </a:p>
        </p:txBody>
      </p:sp>
      <p:sp>
        <p:nvSpPr>
          <p:cNvPr id="67588" name="Slide Number Placeholder 5"/>
          <p:cNvSpPr>
            <a:spLocks noGrp="1"/>
          </p:cNvSpPr>
          <p:nvPr>
            <p:ph type="sldNum" sz="quarter" idx="12"/>
          </p:nvPr>
        </p:nvSpPr>
        <p:spPr>
          <a:noFill/>
        </p:spPr>
        <p:txBody>
          <a:bodyPr/>
          <a:lstStyle/>
          <a:p>
            <a:r>
              <a:rPr lang="de-CH"/>
              <a:t>ESE 5.</a:t>
            </a:r>
            <a:fld id="{D9A1C42F-E203-524E-B946-4F53317268EE}" type="slidenum">
              <a:rPr lang="de-CH"/>
              <a:pPr/>
              <a:t>41</a:t>
            </a:fld>
            <a:endParaRPr lang="de-CH" sz="1400">
              <a:solidFill>
                <a:srgbClr val="7E7E7E"/>
              </a:solidFill>
              <a:latin typeface="Times" charset="0"/>
            </a:endParaRPr>
          </a:p>
        </p:txBody>
      </p:sp>
      <p:sp>
        <p:nvSpPr>
          <p:cNvPr id="67589" name="Rectangle 2"/>
          <p:cNvSpPr>
            <a:spLocks noGrp="1" noChangeArrowheads="1"/>
          </p:cNvSpPr>
          <p:nvPr>
            <p:ph type="title"/>
          </p:nvPr>
        </p:nvSpPr>
        <p:spPr/>
        <p:txBody>
          <a:bodyPr/>
          <a:lstStyle/>
          <a:p>
            <a:r>
              <a:rPr lang="en-GB"/>
              <a:t>Program flow graphs</a:t>
            </a:r>
            <a:endParaRPr lang="en-US"/>
          </a:p>
        </p:txBody>
      </p:sp>
      <p:sp>
        <p:nvSpPr>
          <p:cNvPr id="67590" name="Rectangle 3"/>
          <p:cNvSpPr>
            <a:spLocks noGrp="1" noChangeArrowheads="1"/>
          </p:cNvSpPr>
          <p:nvPr>
            <p:ph type="body" idx="1"/>
          </p:nvPr>
        </p:nvSpPr>
        <p:spPr/>
        <p:txBody>
          <a:bodyPr/>
          <a:lstStyle/>
          <a:p>
            <a:r>
              <a:rPr lang="en-GB"/>
              <a:t>Each branch is shown as a separate path and loops are shown by arrows looping back to the loop condition node</a:t>
            </a:r>
          </a:p>
          <a:p>
            <a:endParaRPr lang="en-GB"/>
          </a:p>
          <a:p>
            <a:r>
              <a:rPr lang="en-GB"/>
              <a:t>The number of tests to test all control </a:t>
            </a:r>
            <a:br>
              <a:rPr lang="en-GB"/>
            </a:br>
            <a:r>
              <a:rPr lang="en-GB"/>
              <a:t>statements equals the </a:t>
            </a:r>
            <a:r>
              <a:rPr lang="en-GB" i="1">
                <a:solidFill>
                  <a:srgbClr val="7F0101"/>
                </a:solidFill>
              </a:rPr>
              <a:t>cyclomatic complexity</a:t>
            </a:r>
          </a:p>
          <a:p>
            <a:endParaRPr lang="en-GB" i="1">
              <a:solidFill>
                <a:srgbClr val="7F0101"/>
              </a:solidFill>
            </a:endParaRPr>
          </a:p>
          <a:p>
            <a:pPr algn="ctr">
              <a:buFont typeface="Helvetica CE" pitchFamily="-110" charset="0"/>
              <a:buNone/>
            </a:pPr>
            <a:r>
              <a:rPr lang="en-GB" sz="1800" i="1"/>
              <a:t>Cyclomatic complexity = Number of edges - Number of nodes +2</a:t>
            </a:r>
            <a:endParaRPr lang="en-US" sz="1800" i="1"/>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noFill/>
        </p:spPr>
        <p:txBody>
          <a:bodyPr/>
          <a:lstStyle/>
          <a:p>
            <a:r>
              <a:rPr lang="de-CH" smtClean="0"/>
              <a:t>© Oscar Nierstrasz</a:t>
            </a:r>
          </a:p>
        </p:txBody>
      </p:sp>
      <p:sp>
        <p:nvSpPr>
          <p:cNvPr id="68611" name="Footer Placeholder 4"/>
          <p:cNvSpPr>
            <a:spLocks noGrp="1"/>
          </p:cNvSpPr>
          <p:nvPr>
            <p:ph type="ftr" sz="quarter" idx="11"/>
          </p:nvPr>
        </p:nvSpPr>
        <p:spPr>
          <a:noFill/>
        </p:spPr>
        <p:txBody>
          <a:bodyPr/>
          <a:lstStyle/>
          <a:p>
            <a:r>
              <a:rPr lang="de-CH" smtClean="0"/>
              <a:t>ESE — Software Validation</a:t>
            </a:r>
          </a:p>
        </p:txBody>
      </p:sp>
      <p:sp>
        <p:nvSpPr>
          <p:cNvPr id="68612" name="Slide Number Placeholder 5"/>
          <p:cNvSpPr>
            <a:spLocks noGrp="1"/>
          </p:cNvSpPr>
          <p:nvPr>
            <p:ph type="sldNum" sz="quarter" idx="12"/>
          </p:nvPr>
        </p:nvSpPr>
        <p:spPr>
          <a:noFill/>
        </p:spPr>
        <p:txBody>
          <a:bodyPr/>
          <a:lstStyle/>
          <a:p>
            <a:r>
              <a:rPr lang="de-CH"/>
              <a:t>ESE 5.</a:t>
            </a:r>
            <a:fld id="{6A8E5408-C38A-964E-A5D2-B33D6643C490}" type="slidenum">
              <a:rPr lang="de-CH"/>
              <a:pPr/>
              <a:t>42</a:t>
            </a:fld>
            <a:endParaRPr lang="de-CH" sz="1400">
              <a:solidFill>
                <a:srgbClr val="7E7E7E"/>
              </a:solidFill>
              <a:latin typeface="Times" charset="0"/>
            </a:endParaRPr>
          </a:p>
        </p:txBody>
      </p:sp>
      <p:sp>
        <p:nvSpPr>
          <p:cNvPr id="68613" name="Rectangle 2"/>
          <p:cNvSpPr>
            <a:spLocks noGrp="1" noChangeArrowheads="1"/>
          </p:cNvSpPr>
          <p:nvPr>
            <p:ph type="title"/>
          </p:nvPr>
        </p:nvSpPr>
        <p:spPr/>
        <p:txBody>
          <a:bodyPr/>
          <a:lstStyle/>
          <a:p>
            <a:r>
              <a:rPr lang="en-US"/>
              <a:t>Path Testing</a:t>
            </a:r>
          </a:p>
        </p:txBody>
      </p:sp>
      <p:sp>
        <p:nvSpPr>
          <p:cNvPr id="68614" name="Rectangle 3"/>
          <p:cNvSpPr>
            <a:spLocks noGrp="1" noChangeArrowheads="1"/>
          </p:cNvSpPr>
          <p:nvPr>
            <p:ph type="body" idx="1"/>
          </p:nvPr>
        </p:nvSpPr>
        <p:spPr>
          <a:xfrm>
            <a:off x="539750" y="1654175"/>
            <a:ext cx="3082925" cy="4498975"/>
          </a:xfrm>
        </p:spPr>
        <p:txBody>
          <a:bodyPr/>
          <a:lstStyle/>
          <a:p>
            <a:pPr marL="0" indent="0">
              <a:buFont typeface="Helvetica CE" pitchFamily="-110" charset="0"/>
              <a:buNone/>
            </a:pPr>
            <a:r>
              <a:rPr lang="en-US" sz="2000"/>
              <a:t>Test cases should be chosen to cover all </a:t>
            </a:r>
            <a:r>
              <a:rPr lang="en-US" sz="2000" i="1">
                <a:solidFill>
                  <a:srgbClr val="7F0101"/>
                </a:solidFill>
              </a:rPr>
              <a:t>independent paths</a:t>
            </a:r>
            <a:r>
              <a:rPr lang="en-US" sz="2000"/>
              <a:t> through a routine:</a:t>
            </a:r>
          </a:p>
          <a:p>
            <a:pPr marL="473075" lvl="1" indent="-282575"/>
            <a:r>
              <a:rPr lang="en-GB" sz="1800"/>
              <a:t>1, 2, 9</a:t>
            </a:r>
          </a:p>
          <a:p>
            <a:pPr marL="473075" lvl="1" indent="-282575"/>
            <a:r>
              <a:rPr lang="en-GB" sz="1800"/>
              <a:t>1, 2, 3, 8, 9</a:t>
            </a:r>
          </a:p>
          <a:p>
            <a:pPr marL="473075" lvl="1" indent="-282575"/>
            <a:r>
              <a:rPr lang="en-GB" sz="1800"/>
              <a:t>1, 2, 3, 4, 5, 7, 2, 9</a:t>
            </a:r>
          </a:p>
          <a:p>
            <a:pPr marL="473075" lvl="1" indent="-282575"/>
            <a:r>
              <a:rPr lang="en-GB" sz="1800"/>
              <a:t>1, 2, 3, 4, 6, 7, 2, 9</a:t>
            </a:r>
          </a:p>
          <a:p>
            <a:pPr marL="0" indent="0">
              <a:buFont typeface="Helvetica CE" pitchFamily="-110" charset="0"/>
              <a:buNone/>
            </a:pPr>
            <a:endParaRPr lang="en-US" sz="2000" i="1"/>
          </a:p>
          <a:p>
            <a:pPr marL="0" indent="0">
              <a:buFont typeface="Helvetica CE" pitchFamily="-110" charset="0"/>
              <a:buNone/>
            </a:pPr>
            <a:r>
              <a:rPr lang="en-US" sz="2000" i="1"/>
              <a:t>(Each path traverses </a:t>
            </a:r>
            <a:r>
              <a:rPr lang="en-US" sz="2000" i="1">
                <a:solidFill>
                  <a:srgbClr val="7F0101"/>
                </a:solidFill>
              </a:rPr>
              <a:t>at least one new edge</a:t>
            </a:r>
            <a:r>
              <a:rPr lang="en-US" sz="2000" i="1"/>
              <a:t>)</a:t>
            </a:r>
            <a:endParaRPr lang="en-US" sz="2000"/>
          </a:p>
        </p:txBody>
      </p:sp>
      <p:pic>
        <p:nvPicPr>
          <p:cNvPr id="68615" name="Picture 4"/>
          <p:cNvPicPr>
            <a:picLocks noChangeAspect="1" noChangeArrowheads="1"/>
          </p:cNvPicPr>
          <p:nvPr/>
        </p:nvPicPr>
        <p:blipFill>
          <a:blip r:embed="rId3"/>
          <a:srcRect/>
          <a:stretch>
            <a:fillRect/>
          </a:stretch>
        </p:blipFill>
        <p:spPr bwMode="auto">
          <a:xfrm>
            <a:off x="3733800" y="1752600"/>
            <a:ext cx="5164138" cy="3990975"/>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Date Placeholder 3"/>
          <p:cNvSpPr>
            <a:spLocks noGrp="1"/>
          </p:cNvSpPr>
          <p:nvPr>
            <p:ph type="dt" sz="quarter" idx="10"/>
          </p:nvPr>
        </p:nvSpPr>
        <p:spPr>
          <a:noFill/>
        </p:spPr>
        <p:txBody>
          <a:bodyPr/>
          <a:lstStyle/>
          <a:p>
            <a:r>
              <a:rPr lang="de-CH" smtClean="0"/>
              <a:t>© Oscar Nierstrasz</a:t>
            </a:r>
          </a:p>
        </p:txBody>
      </p:sp>
      <p:sp>
        <p:nvSpPr>
          <p:cNvPr id="70659" name="Footer Placeholder 4"/>
          <p:cNvSpPr>
            <a:spLocks noGrp="1"/>
          </p:cNvSpPr>
          <p:nvPr>
            <p:ph type="ftr" sz="quarter" idx="11"/>
          </p:nvPr>
        </p:nvSpPr>
        <p:spPr>
          <a:noFill/>
        </p:spPr>
        <p:txBody>
          <a:bodyPr/>
          <a:lstStyle/>
          <a:p>
            <a:r>
              <a:rPr lang="de-CH" smtClean="0"/>
              <a:t>ESE — Software Validation</a:t>
            </a:r>
          </a:p>
        </p:txBody>
      </p:sp>
      <p:sp>
        <p:nvSpPr>
          <p:cNvPr id="70660" name="Slide Number Placeholder 5"/>
          <p:cNvSpPr>
            <a:spLocks noGrp="1"/>
          </p:cNvSpPr>
          <p:nvPr>
            <p:ph type="sldNum" sz="quarter" idx="12"/>
          </p:nvPr>
        </p:nvSpPr>
        <p:spPr>
          <a:noFill/>
        </p:spPr>
        <p:txBody>
          <a:bodyPr/>
          <a:lstStyle/>
          <a:p>
            <a:r>
              <a:rPr lang="de-CH"/>
              <a:t>ESE 5.</a:t>
            </a:r>
            <a:fld id="{FE82BFCE-83AC-664A-A214-C8DD8AB4D82B}" type="slidenum">
              <a:rPr lang="de-CH"/>
              <a:pPr/>
              <a:t>43</a:t>
            </a:fld>
            <a:endParaRPr lang="de-CH" sz="1400">
              <a:solidFill>
                <a:srgbClr val="7E7E7E"/>
              </a:solidFill>
              <a:latin typeface="Times" charset="0"/>
            </a:endParaRPr>
          </a:p>
        </p:txBody>
      </p:sp>
      <p:sp>
        <p:nvSpPr>
          <p:cNvPr id="7066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70662" name="Rectangle 3"/>
          <p:cNvSpPr>
            <a:spLocks noGrp="1" noChangeArrowheads="1"/>
          </p:cNvSpPr>
          <p:nvPr>
            <p:ph type="title"/>
          </p:nvPr>
        </p:nvSpPr>
        <p:spPr/>
        <p:txBody>
          <a:bodyPr/>
          <a:lstStyle/>
          <a:p>
            <a:r>
              <a:rPr lang="en-US"/>
              <a:t>Roadmap</a:t>
            </a:r>
          </a:p>
        </p:txBody>
      </p:sp>
      <p:pic>
        <p:nvPicPr>
          <p:cNvPr id="7066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70664" name="Rectangle 5"/>
          <p:cNvSpPr>
            <a:spLocks noGrp="1" noChangeArrowheads="1"/>
          </p:cNvSpPr>
          <p:nvPr>
            <p:ph type="body" idx="1"/>
          </p:nvPr>
        </p:nvSpPr>
        <p:spPr/>
        <p:txBody>
          <a:bodyPr/>
          <a:lstStyle/>
          <a:p>
            <a:r>
              <a:rPr lang="en-US"/>
              <a:t>Reliability, Failures and Faults</a:t>
            </a:r>
          </a:p>
          <a:p>
            <a:r>
              <a:rPr lang="en-US"/>
              <a:t>Fault Avoidance </a:t>
            </a:r>
          </a:p>
          <a:p>
            <a:r>
              <a:rPr lang="en-US"/>
              <a:t>Fault Tolerance</a:t>
            </a:r>
          </a:p>
          <a:p>
            <a:r>
              <a:rPr lang="en-US"/>
              <a:t>Verification and Validation</a:t>
            </a:r>
          </a:p>
          <a:p>
            <a:r>
              <a:rPr lang="en-US"/>
              <a:t>The Testing process</a:t>
            </a:r>
          </a:p>
          <a:p>
            <a:pPr lvl="1"/>
            <a:r>
              <a:rPr lang="en-US"/>
              <a:t>Black box testing</a:t>
            </a:r>
          </a:p>
          <a:p>
            <a:pPr lvl="1"/>
            <a:r>
              <a:rPr lang="en-US"/>
              <a:t>White box testing</a:t>
            </a:r>
          </a:p>
          <a:p>
            <a:pPr lvl="1"/>
            <a:r>
              <a:rPr lang="en-US" b="1"/>
              <a:t>Statistical testing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p:spPr>
        <p:txBody>
          <a:bodyPr/>
          <a:lstStyle/>
          <a:p>
            <a:r>
              <a:rPr lang="de-CH" smtClean="0"/>
              <a:t>© Oscar Nierstrasz</a:t>
            </a:r>
          </a:p>
        </p:txBody>
      </p:sp>
      <p:sp>
        <p:nvSpPr>
          <p:cNvPr id="72707" name="Footer Placeholder 4"/>
          <p:cNvSpPr>
            <a:spLocks noGrp="1"/>
          </p:cNvSpPr>
          <p:nvPr>
            <p:ph type="ftr" sz="quarter" idx="11"/>
          </p:nvPr>
        </p:nvSpPr>
        <p:spPr>
          <a:noFill/>
        </p:spPr>
        <p:txBody>
          <a:bodyPr/>
          <a:lstStyle/>
          <a:p>
            <a:r>
              <a:rPr lang="de-CH" smtClean="0"/>
              <a:t>ESE — Software Validation</a:t>
            </a:r>
          </a:p>
        </p:txBody>
      </p:sp>
      <p:sp>
        <p:nvSpPr>
          <p:cNvPr id="72708" name="Slide Number Placeholder 5"/>
          <p:cNvSpPr>
            <a:spLocks noGrp="1"/>
          </p:cNvSpPr>
          <p:nvPr>
            <p:ph type="sldNum" sz="quarter" idx="12"/>
          </p:nvPr>
        </p:nvSpPr>
        <p:spPr>
          <a:noFill/>
        </p:spPr>
        <p:txBody>
          <a:bodyPr/>
          <a:lstStyle/>
          <a:p>
            <a:r>
              <a:rPr lang="de-CH"/>
              <a:t>ESE 5.</a:t>
            </a:r>
            <a:fld id="{1693D1B9-542E-F445-A428-F80E3BA9811B}" type="slidenum">
              <a:rPr lang="de-CH"/>
              <a:pPr/>
              <a:t>44</a:t>
            </a:fld>
            <a:endParaRPr lang="de-CH" sz="1400">
              <a:solidFill>
                <a:srgbClr val="7E7E7E"/>
              </a:solidFill>
              <a:latin typeface="Times" charset="0"/>
            </a:endParaRPr>
          </a:p>
        </p:txBody>
      </p:sp>
      <p:sp>
        <p:nvSpPr>
          <p:cNvPr id="72709" name="Rectangle 2"/>
          <p:cNvSpPr>
            <a:spLocks noGrp="1" noChangeArrowheads="1"/>
          </p:cNvSpPr>
          <p:nvPr>
            <p:ph type="title"/>
          </p:nvPr>
        </p:nvSpPr>
        <p:spPr/>
        <p:txBody>
          <a:bodyPr/>
          <a:lstStyle/>
          <a:p>
            <a:r>
              <a:rPr lang="en-US"/>
              <a:t>Statistical Testing</a:t>
            </a:r>
          </a:p>
        </p:txBody>
      </p:sp>
      <p:sp>
        <p:nvSpPr>
          <p:cNvPr id="72710"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sz="2000"/>
              <a:t>The objective of </a:t>
            </a:r>
            <a:r>
              <a:rPr lang="en-US" sz="2000" u="sng"/>
              <a:t>statistical testing</a:t>
            </a:r>
            <a:r>
              <a:rPr lang="en-US" sz="2000"/>
              <a:t> is to determine the </a:t>
            </a:r>
            <a:r>
              <a:rPr lang="en-US" sz="2000" i="1">
                <a:solidFill>
                  <a:srgbClr val="7F0101"/>
                </a:solidFill>
              </a:rPr>
              <a:t>reliability</a:t>
            </a:r>
            <a:r>
              <a:rPr lang="en-US" sz="2000"/>
              <a:t> of the software, rather than to discover faults.</a:t>
            </a:r>
          </a:p>
          <a:p>
            <a:pPr marL="342900" indent="-342900">
              <a:lnSpc>
                <a:spcPct val="90000"/>
              </a:lnSpc>
              <a:buFont typeface="Helvetica CE" pitchFamily="-110" charset="0"/>
              <a:buNone/>
            </a:pPr>
            <a:endParaRPr lang="en-US" sz="2000"/>
          </a:p>
          <a:p>
            <a:pPr marL="342900" indent="-342900">
              <a:lnSpc>
                <a:spcPct val="90000"/>
              </a:lnSpc>
              <a:buFont typeface="Helvetica CE" pitchFamily="-110" charset="0"/>
              <a:buNone/>
            </a:pPr>
            <a:r>
              <a:rPr lang="en-US" sz="2000" u="sng"/>
              <a:t>Reliability</a:t>
            </a:r>
            <a:r>
              <a:rPr lang="en-US" sz="2000"/>
              <a:t> may be expressed as:</a:t>
            </a:r>
          </a:p>
          <a:p>
            <a:pPr marL="342900" indent="-342900">
              <a:lnSpc>
                <a:spcPct val="90000"/>
              </a:lnSpc>
            </a:pPr>
            <a:r>
              <a:rPr lang="en-US" sz="2000" i="1">
                <a:solidFill>
                  <a:srgbClr val="7F0101"/>
                </a:solidFill>
              </a:rPr>
              <a:t>probability</a:t>
            </a:r>
            <a:r>
              <a:rPr lang="en-US" sz="2000"/>
              <a:t> of failure on demand</a:t>
            </a:r>
          </a:p>
          <a:p>
            <a:pPr marL="742950" lvl="1" indent="-285750">
              <a:lnSpc>
                <a:spcPct val="90000"/>
              </a:lnSpc>
            </a:pPr>
            <a:r>
              <a:rPr lang="en-US" sz="1800"/>
              <a:t>i.e., for safety-critical systems</a:t>
            </a:r>
          </a:p>
          <a:p>
            <a:pPr marL="342900" indent="-342900">
              <a:lnSpc>
                <a:spcPct val="90000"/>
              </a:lnSpc>
            </a:pPr>
            <a:r>
              <a:rPr lang="en-US" sz="2000" i="1">
                <a:solidFill>
                  <a:srgbClr val="7F0101"/>
                </a:solidFill>
              </a:rPr>
              <a:t>rate</a:t>
            </a:r>
            <a:r>
              <a:rPr lang="en-US" sz="2000"/>
              <a:t> of failure occurrence</a:t>
            </a:r>
          </a:p>
          <a:p>
            <a:pPr marL="742950" lvl="1" indent="-285750">
              <a:lnSpc>
                <a:spcPct val="90000"/>
              </a:lnSpc>
            </a:pPr>
            <a:r>
              <a:rPr lang="en-US" sz="1800"/>
              <a:t>i.e., #failures/time unit</a:t>
            </a:r>
          </a:p>
          <a:p>
            <a:pPr marL="342900" indent="-342900">
              <a:lnSpc>
                <a:spcPct val="90000"/>
              </a:lnSpc>
            </a:pPr>
            <a:r>
              <a:rPr lang="en-US" sz="2000" i="1">
                <a:solidFill>
                  <a:srgbClr val="7F0101"/>
                </a:solidFill>
              </a:rPr>
              <a:t>mean time</a:t>
            </a:r>
            <a:r>
              <a:rPr lang="en-US" sz="2000"/>
              <a:t> to failure</a:t>
            </a:r>
          </a:p>
          <a:p>
            <a:pPr marL="742950" lvl="1" indent="-285750">
              <a:lnSpc>
                <a:spcPct val="90000"/>
              </a:lnSpc>
            </a:pPr>
            <a:r>
              <a:rPr lang="en-US" sz="1800"/>
              <a:t>i.e., for a stable system</a:t>
            </a:r>
          </a:p>
          <a:p>
            <a:pPr marL="342900" indent="-342900">
              <a:lnSpc>
                <a:spcPct val="90000"/>
              </a:lnSpc>
            </a:pPr>
            <a:r>
              <a:rPr lang="en-US" sz="2000" i="1">
                <a:solidFill>
                  <a:srgbClr val="7F0101"/>
                </a:solidFill>
              </a:rPr>
              <a:t>availability</a:t>
            </a:r>
            <a:r>
              <a:rPr lang="en-US" sz="2000"/>
              <a:t> </a:t>
            </a:r>
          </a:p>
          <a:p>
            <a:pPr marL="742950" lvl="1" indent="-285750">
              <a:lnSpc>
                <a:spcPct val="90000"/>
              </a:lnSpc>
            </a:pPr>
            <a:r>
              <a:rPr lang="en-US" sz="1800"/>
              <a:t>i.e., fraction of time, for e.g. telecom systems</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r>
              <a:rPr lang="de-CH" smtClean="0"/>
              <a:t>© Oscar Nierstrasz</a:t>
            </a:r>
          </a:p>
        </p:txBody>
      </p:sp>
      <p:sp>
        <p:nvSpPr>
          <p:cNvPr id="74755" name="Footer Placeholder 4"/>
          <p:cNvSpPr>
            <a:spLocks noGrp="1"/>
          </p:cNvSpPr>
          <p:nvPr>
            <p:ph type="ftr" sz="quarter" idx="11"/>
          </p:nvPr>
        </p:nvSpPr>
        <p:spPr>
          <a:noFill/>
        </p:spPr>
        <p:txBody>
          <a:bodyPr/>
          <a:lstStyle/>
          <a:p>
            <a:r>
              <a:rPr lang="de-CH" smtClean="0"/>
              <a:t>ESE — Software Validation</a:t>
            </a:r>
          </a:p>
        </p:txBody>
      </p:sp>
      <p:sp>
        <p:nvSpPr>
          <p:cNvPr id="74756" name="Slide Number Placeholder 5"/>
          <p:cNvSpPr>
            <a:spLocks noGrp="1"/>
          </p:cNvSpPr>
          <p:nvPr>
            <p:ph type="sldNum" sz="quarter" idx="12"/>
          </p:nvPr>
        </p:nvSpPr>
        <p:spPr>
          <a:noFill/>
        </p:spPr>
        <p:txBody>
          <a:bodyPr/>
          <a:lstStyle/>
          <a:p>
            <a:r>
              <a:rPr lang="de-CH"/>
              <a:t>ESE 5.</a:t>
            </a:r>
            <a:fld id="{1E54CC3B-884B-A448-ACDA-8465C347DF41}" type="slidenum">
              <a:rPr lang="de-CH"/>
              <a:pPr/>
              <a:t>45</a:t>
            </a:fld>
            <a:endParaRPr lang="de-CH" sz="1400">
              <a:solidFill>
                <a:srgbClr val="7E7E7E"/>
              </a:solidFill>
              <a:latin typeface="Times" charset="0"/>
            </a:endParaRPr>
          </a:p>
        </p:txBody>
      </p:sp>
      <p:sp>
        <p:nvSpPr>
          <p:cNvPr id="74757" name="Rectangle 2"/>
          <p:cNvSpPr>
            <a:spLocks noGrp="1" noChangeArrowheads="1"/>
          </p:cNvSpPr>
          <p:nvPr>
            <p:ph type="title"/>
          </p:nvPr>
        </p:nvSpPr>
        <p:spPr/>
        <p:txBody>
          <a:bodyPr/>
          <a:lstStyle/>
          <a:p>
            <a:r>
              <a:rPr lang="en-US"/>
              <a:t>Statistical Testing ...</a:t>
            </a:r>
          </a:p>
        </p:txBody>
      </p:sp>
      <p:sp>
        <p:nvSpPr>
          <p:cNvPr id="74758" name="Rectangle 3"/>
          <p:cNvSpPr>
            <a:spLocks noGrp="1" noChangeArrowheads="1"/>
          </p:cNvSpPr>
          <p:nvPr>
            <p:ph type="body" idx="1"/>
          </p:nvPr>
        </p:nvSpPr>
        <p:spPr/>
        <p:txBody>
          <a:bodyPr/>
          <a:lstStyle/>
          <a:p>
            <a:pPr marL="533400" indent="-533400">
              <a:buFont typeface="Helvetica CE" pitchFamily="-110" charset="0"/>
              <a:buNone/>
            </a:pPr>
            <a:r>
              <a:rPr lang="en-US" sz="2000"/>
              <a:t>Tests are designed to reflect the </a:t>
            </a:r>
            <a:r>
              <a:rPr lang="en-US" sz="2000" i="1">
                <a:solidFill>
                  <a:srgbClr val="7F0101"/>
                </a:solidFill>
              </a:rPr>
              <a:t>frequency of actual user inputs</a:t>
            </a:r>
            <a:r>
              <a:rPr lang="en-US" sz="2000"/>
              <a:t> and, after running the tests, an estimate of the operational reliability of the system can be made:</a:t>
            </a:r>
          </a:p>
          <a:p>
            <a:pPr marL="533400" indent="-533400">
              <a:buFont typeface="Helvetica CE" pitchFamily="-110" charset="0"/>
              <a:buNone/>
            </a:pPr>
            <a:endParaRPr lang="en-US" sz="2000"/>
          </a:p>
          <a:p>
            <a:pPr marL="533400" indent="-533400">
              <a:buClr>
                <a:srgbClr val="00157F"/>
              </a:buClr>
              <a:buFont typeface="Times" charset="0"/>
              <a:buAutoNum type="arabicPeriod"/>
            </a:pPr>
            <a:r>
              <a:rPr lang="en-US" sz="2000" i="1">
                <a:solidFill>
                  <a:srgbClr val="7F0101"/>
                </a:solidFill>
              </a:rPr>
              <a:t>Determine usage patterns</a:t>
            </a:r>
            <a:r>
              <a:rPr lang="en-US" sz="2000"/>
              <a:t> of the system (classes of input and probabilities)</a:t>
            </a:r>
          </a:p>
          <a:p>
            <a:pPr marL="533400" indent="-533400">
              <a:buClr>
                <a:srgbClr val="00157F"/>
              </a:buClr>
              <a:buFont typeface="Times" charset="0"/>
              <a:buAutoNum type="arabicPeriod"/>
            </a:pPr>
            <a:r>
              <a:rPr lang="en-US" sz="2000" i="1">
                <a:solidFill>
                  <a:srgbClr val="7F0101"/>
                </a:solidFill>
              </a:rPr>
              <a:t>Select or generate test data</a:t>
            </a:r>
            <a:r>
              <a:rPr lang="en-US" sz="2000"/>
              <a:t> corresponding to these patterns</a:t>
            </a:r>
          </a:p>
          <a:p>
            <a:pPr marL="533400" indent="-533400">
              <a:buClr>
                <a:srgbClr val="00157F"/>
              </a:buClr>
              <a:buFont typeface="Times" charset="0"/>
              <a:buAutoNum type="arabicPeriod"/>
            </a:pPr>
            <a:r>
              <a:rPr lang="en-US" sz="2000" i="1">
                <a:solidFill>
                  <a:srgbClr val="7F0101"/>
                </a:solidFill>
              </a:rPr>
              <a:t>Apply the test cases</a:t>
            </a:r>
            <a:r>
              <a:rPr lang="en-US" sz="2000"/>
              <a:t>, recording execution time to failure</a:t>
            </a:r>
          </a:p>
          <a:p>
            <a:pPr marL="533400" indent="-533400">
              <a:buClr>
                <a:srgbClr val="00157F"/>
              </a:buClr>
              <a:buFont typeface="Times" charset="0"/>
              <a:buAutoNum type="arabicPeriod"/>
            </a:pPr>
            <a:r>
              <a:rPr lang="en-US" sz="2000"/>
              <a:t>Based on a statistically significant number of test runs, </a:t>
            </a:r>
            <a:r>
              <a:rPr lang="en-US" sz="2000" i="1">
                <a:solidFill>
                  <a:srgbClr val="7F0101"/>
                </a:solidFill>
              </a:rPr>
              <a:t>compute reliability</a:t>
            </a:r>
            <a:endParaRPr lang="en-US" sz="200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r>
              <a:rPr lang="de-CH" smtClean="0"/>
              <a:t>© Oscar Nierstrasz</a:t>
            </a:r>
          </a:p>
        </p:txBody>
      </p:sp>
      <p:sp>
        <p:nvSpPr>
          <p:cNvPr id="75779" name="Footer Placeholder 4"/>
          <p:cNvSpPr>
            <a:spLocks noGrp="1"/>
          </p:cNvSpPr>
          <p:nvPr>
            <p:ph type="ftr" sz="quarter" idx="11"/>
          </p:nvPr>
        </p:nvSpPr>
        <p:spPr>
          <a:noFill/>
        </p:spPr>
        <p:txBody>
          <a:bodyPr/>
          <a:lstStyle/>
          <a:p>
            <a:r>
              <a:rPr lang="de-CH" smtClean="0"/>
              <a:t>ESE — Software Validation</a:t>
            </a:r>
          </a:p>
        </p:txBody>
      </p:sp>
      <p:sp>
        <p:nvSpPr>
          <p:cNvPr id="75780" name="Slide Number Placeholder 5"/>
          <p:cNvSpPr>
            <a:spLocks noGrp="1"/>
          </p:cNvSpPr>
          <p:nvPr>
            <p:ph type="sldNum" sz="quarter" idx="12"/>
          </p:nvPr>
        </p:nvSpPr>
        <p:spPr>
          <a:noFill/>
        </p:spPr>
        <p:txBody>
          <a:bodyPr/>
          <a:lstStyle/>
          <a:p>
            <a:r>
              <a:rPr lang="de-CH"/>
              <a:t>ESE 5.</a:t>
            </a:r>
            <a:fld id="{D4DA7936-A9AA-8742-A3A9-6EEC9D669727}" type="slidenum">
              <a:rPr lang="de-CH"/>
              <a:pPr/>
              <a:t>46</a:t>
            </a:fld>
            <a:endParaRPr lang="de-CH" sz="1400">
              <a:solidFill>
                <a:srgbClr val="7E7E7E"/>
              </a:solidFill>
              <a:latin typeface="Times" charset="0"/>
            </a:endParaRPr>
          </a:p>
        </p:txBody>
      </p:sp>
      <p:sp>
        <p:nvSpPr>
          <p:cNvPr id="75781" name="Rectangle 2"/>
          <p:cNvSpPr>
            <a:spLocks noGrp="1" noChangeArrowheads="1"/>
          </p:cNvSpPr>
          <p:nvPr>
            <p:ph type="title"/>
          </p:nvPr>
        </p:nvSpPr>
        <p:spPr/>
        <p:txBody>
          <a:bodyPr/>
          <a:lstStyle/>
          <a:p>
            <a:r>
              <a:rPr lang="en-US"/>
              <a:t>When to Stop?</a:t>
            </a:r>
          </a:p>
        </p:txBody>
      </p:sp>
      <p:sp>
        <p:nvSpPr>
          <p:cNvPr id="75782"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sz="2000" i="1">
                <a:solidFill>
                  <a:srgbClr val="7F0101"/>
                </a:solidFill>
              </a:rPr>
              <a:t>When are we done testing? When do we have enough tests?</a:t>
            </a:r>
          </a:p>
          <a:p>
            <a:pPr marL="342900" indent="-342900">
              <a:lnSpc>
                <a:spcPct val="90000"/>
              </a:lnSpc>
            </a:pPr>
            <a:endParaRPr lang="en-US" sz="2000"/>
          </a:p>
          <a:p>
            <a:pPr marL="342900" indent="-342900">
              <a:lnSpc>
                <a:spcPct val="90000"/>
              </a:lnSpc>
              <a:buFont typeface="Helvetica CE" pitchFamily="-110" charset="0"/>
              <a:buNone/>
            </a:pPr>
            <a:r>
              <a:rPr lang="en-US" sz="2000" b="1" i="1"/>
              <a:t>Cynical Answers (sad but true)</a:t>
            </a:r>
          </a:p>
          <a:p>
            <a:pPr marL="342900" indent="-342900">
              <a:lnSpc>
                <a:spcPct val="90000"/>
              </a:lnSpc>
            </a:pPr>
            <a:r>
              <a:rPr lang="en-US" sz="2000"/>
              <a:t>You’re </a:t>
            </a:r>
            <a:r>
              <a:rPr lang="en-US" sz="2000" i="1">
                <a:solidFill>
                  <a:srgbClr val="7F0101"/>
                </a:solidFill>
              </a:rPr>
              <a:t>never done</a:t>
            </a:r>
            <a:r>
              <a:rPr lang="en-US" sz="2000"/>
              <a:t>: each run of the system is a new test</a:t>
            </a:r>
          </a:p>
          <a:p>
            <a:pPr marL="742950" lvl="1" indent="-285750">
              <a:lnSpc>
                <a:spcPct val="90000"/>
              </a:lnSpc>
            </a:pPr>
            <a:r>
              <a:rPr lang="en-US" sz="1800"/>
              <a:t>Each bug-fix should be accompanied by a new regression test</a:t>
            </a:r>
          </a:p>
          <a:p>
            <a:pPr marL="342900" indent="-342900">
              <a:lnSpc>
                <a:spcPct val="90000"/>
              </a:lnSpc>
            </a:pPr>
            <a:r>
              <a:rPr lang="en-US" sz="2000"/>
              <a:t>You’re done when you are out of time/money</a:t>
            </a:r>
          </a:p>
          <a:p>
            <a:pPr marL="742950" lvl="1" indent="-285750">
              <a:lnSpc>
                <a:spcPct val="90000"/>
              </a:lnSpc>
            </a:pPr>
            <a:r>
              <a:rPr lang="en-US" sz="1800"/>
              <a:t>Include testing in the project plan and </a:t>
            </a:r>
            <a:r>
              <a:rPr lang="en-US" sz="1800" i="1">
                <a:solidFill>
                  <a:srgbClr val="7F0101"/>
                </a:solidFill>
              </a:rPr>
              <a:t>do not give in to pressure</a:t>
            </a:r>
            <a:endParaRPr lang="en-US" sz="1800"/>
          </a:p>
          <a:p>
            <a:pPr marL="742950" lvl="1" indent="-285750">
              <a:lnSpc>
                <a:spcPct val="90000"/>
              </a:lnSpc>
            </a:pPr>
            <a:r>
              <a:rPr lang="en-US" sz="1800"/>
              <a:t>... in the long run, tests save time</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r>
              <a:rPr lang="de-CH" smtClean="0"/>
              <a:t>© Oscar Nierstrasz</a:t>
            </a:r>
          </a:p>
        </p:txBody>
      </p:sp>
      <p:sp>
        <p:nvSpPr>
          <p:cNvPr id="76803" name="Footer Placeholder 4"/>
          <p:cNvSpPr>
            <a:spLocks noGrp="1"/>
          </p:cNvSpPr>
          <p:nvPr>
            <p:ph type="ftr" sz="quarter" idx="11"/>
          </p:nvPr>
        </p:nvSpPr>
        <p:spPr>
          <a:noFill/>
        </p:spPr>
        <p:txBody>
          <a:bodyPr/>
          <a:lstStyle/>
          <a:p>
            <a:r>
              <a:rPr lang="de-CH" smtClean="0"/>
              <a:t>ESE — Software Validation</a:t>
            </a:r>
          </a:p>
        </p:txBody>
      </p:sp>
      <p:sp>
        <p:nvSpPr>
          <p:cNvPr id="76804" name="Slide Number Placeholder 5"/>
          <p:cNvSpPr>
            <a:spLocks noGrp="1"/>
          </p:cNvSpPr>
          <p:nvPr>
            <p:ph type="sldNum" sz="quarter" idx="12"/>
          </p:nvPr>
        </p:nvSpPr>
        <p:spPr>
          <a:noFill/>
        </p:spPr>
        <p:txBody>
          <a:bodyPr/>
          <a:lstStyle/>
          <a:p>
            <a:r>
              <a:rPr lang="de-CH"/>
              <a:t>ESE 5.</a:t>
            </a:r>
            <a:fld id="{32644CBA-4009-FC45-A705-864CBFE3BABB}" type="slidenum">
              <a:rPr lang="de-CH"/>
              <a:pPr/>
              <a:t>47</a:t>
            </a:fld>
            <a:endParaRPr lang="de-CH" sz="1400">
              <a:solidFill>
                <a:srgbClr val="7E7E7E"/>
              </a:solidFill>
              <a:latin typeface="Times" charset="0"/>
            </a:endParaRPr>
          </a:p>
        </p:txBody>
      </p:sp>
      <p:sp>
        <p:nvSpPr>
          <p:cNvPr id="76805" name="Rectangle 2"/>
          <p:cNvSpPr>
            <a:spLocks noGrp="1" noChangeArrowheads="1"/>
          </p:cNvSpPr>
          <p:nvPr>
            <p:ph type="title"/>
          </p:nvPr>
        </p:nvSpPr>
        <p:spPr/>
        <p:txBody>
          <a:bodyPr/>
          <a:lstStyle/>
          <a:p>
            <a:r>
              <a:rPr lang="en-US"/>
              <a:t>When to Stop? ...</a:t>
            </a:r>
          </a:p>
        </p:txBody>
      </p:sp>
      <p:sp>
        <p:nvSpPr>
          <p:cNvPr id="76806" name="Rectangle 3"/>
          <p:cNvSpPr>
            <a:spLocks noGrp="1" noChangeArrowheads="1"/>
          </p:cNvSpPr>
          <p:nvPr>
            <p:ph type="body" idx="1"/>
          </p:nvPr>
        </p:nvSpPr>
        <p:spPr/>
        <p:txBody>
          <a:bodyPr anchor="t"/>
          <a:lstStyle/>
          <a:p>
            <a:pPr>
              <a:buFont typeface="Helvetica CE" pitchFamily="-110" charset="0"/>
              <a:buNone/>
            </a:pPr>
            <a:r>
              <a:rPr lang="en-US" b="1" i="1"/>
              <a:t>Statistical Testing</a:t>
            </a:r>
          </a:p>
          <a:p>
            <a:r>
              <a:rPr lang="en-US"/>
              <a:t>Test until you’ve reduced the failure rate to fall below the risk threshold</a:t>
            </a:r>
          </a:p>
          <a:p>
            <a:pPr lvl="1"/>
            <a:r>
              <a:rPr lang="en-US"/>
              <a:t>Testing is like an insurance company calculating risks</a:t>
            </a:r>
          </a:p>
          <a:p>
            <a:endParaRPr lang="en-US"/>
          </a:p>
        </p:txBody>
      </p:sp>
      <p:sp>
        <p:nvSpPr>
          <p:cNvPr id="76807" name="Rectangle 10"/>
          <p:cNvSpPr>
            <a:spLocks noChangeArrowheads="1"/>
          </p:cNvSpPr>
          <p:nvPr/>
        </p:nvSpPr>
        <p:spPr bwMode="auto">
          <a:xfrm>
            <a:off x="1320800" y="4184650"/>
            <a:ext cx="1439863"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rPr>
              <a:t>Errors per </a:t>
            </a:r>
            <a:endParaRPr lang="en-US">
              <a:solidFill>
                <a:schemeClr val="accent2"/>
              </a:solidFill>
            </a:endParaRPr>
          </a:p>
        </p:txBody>
      </p:sp>
      <p:sp>
        <p:nvSpPr>
          <p:cNvPr id="76808" name="Rectangle 11"/>
          <p:cNvSpPr>
            <a:spLocks noChangeArrowheads="1"/>
          </p:cNvSpPr>
          <p:nvPr/>
        </p:nvSpPr>
        <p:spPr bwMode="auto">
          <a:xfrm>
            <a:off x="1320800" y="4502150"/>
            <a:ext cx="1185863"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rPr>
              <a:t>test hour</a:t>
            </a:r>
            <a:endParaRPr lang="en-US">
              <a:solidFill>
                <a:schemeClr val="accent2"/>
              </a:solidFill>
            </a:endParaRPr>
          </a:p>
        </p:txBody>
      </p:sp>
      <p:sp>
        <p:nvSpPr>
          <p:cNvPr id="76809" name="Rectangle 12"/>
          <p:cNvSpPr>
            <a:spLocks noChangeArrowheads="1"/>
          </p:cNvSpPr>
          <p:nvPr/>
        </p:nvSpPr>
        <p:spPr bwMode="auto">
          <a:xfrm>
            <a:off x="3640138" y="5734050"/>
            <a:ext cx="2100262"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rPr>
              <a:t>Execution Time</a:t>
            </a:r>
            <a:endParaRPr lang="en-US">
              <a:solidFill>
                <a:schemeClr val="accent2"/>
              </a:solidFill>
            </a:endParaRPr>
          </a:p>
        </p:txBody>
      </p:sp>
      <p:grpSp>
        <p:nvGrpSpPr>
          <p:cNvPr id="76810" name="Group 23"/>
          <p:cNvGrpSpPr>
            <a:grpSpLocks/>
          </p:cNvGrpSpPr>
          <p:nvPr/>
        </p:nvGrpSpPr>
        <p:grpSpPr bwMode="auto">
          <a:xfrm>
            <a:off x="2946400" y="3987800"/>
            <a:ext cx="4445000" cy="1701800"/>
            <a:chOff x="1856" y="2512"/>
            <a:chExt cx="2800" cy="1072"/>
          </a:xfrm>
        </p:grpSpPr>
        <p:sp>
          <p:nvSpPr>
            <p:cNvPr id="76811" name="Freeform 5"/>
            <p:cNvSpPr>
              <a:spLocks/>
            </p:cNvSpPr>
            <p:nvPr/>
          </p:nvSpPr>
          <p:spPr bwMode="auto">
            <a:xfrm>
              <a:off x="1856" y="2512"/>
              <a:ext cx="56" cy="96"/>
            </a:xfrm>
            <a:custGeom>
              <a:avLst/>
              <a:gdLst>
                <a:gd name="T0" fmla="*/ 24 w 56"/>
                <a:gd name="T1" fmla="*/ 96 h 96"/>
                <a:gd name="T2" fmla="*/ 0 w 56"/>
                <a:gd name="T3" fmla="*/ 96 h 96"/>
                <a:gd name="T4" fmla="*/ 24 w 56"/>
                <a:gd name="T5" fmla="*/ 0 h 96"/>
                <a:gd name="T6" fmla="*/ 56 w 56"/>
                <a:gd name="T7" fmla="*/ 96 h 96"/>
                <a:gd name="T8" fmla="*/ 24 w 56"/>
                <a:gd name="T9" fmla="*/ 96 h 96"/>
                <a:gd name="T10" fmla="*/ 0 60000 65536"/>
                <a:gd name="T11" fmla="*/ 0 60000 65536"/>
                <a:gd name="T12" fmla="*/ 0 60000 65536"/>
                <a:gd name="T13" fmla="*/ 0 60000 65536"/>
                <a:gd name="T14" fmla="*/ 0 60000 65536"/>
                <a:gd name="T15" fmla="*/ 0 w 56"/>
                <a:gd name="T16" fmla="*/ 0 h 96"/>
                <a:gd name="T17" fmla="*/ 56 w 56"/>
                <a:gd name="T18" fmla="*/ 96 h 96"/>
              </a:gdLst>
              <a:ahLst/>
              <a:cxnLst>
                <a:cxn ang="T10">
                  <a:pos x="T0" y="T1"/>
                </a:cxn>
                <a:cxn ang="T11">
                  <a:pos x="T2" y="T3"/>
                </a:cxn>
                <a:cxn ang="T12">
                  <a:pos x="T4" y="T5"/>
                </a:cxn>
                <a:cxn ang="T13">
                  <a:pos x="T6" y="T7"/>
                </a:cxn>
                <a:cxn ang="T14">
                  <a:pos x="T8" y="T9"/>
                </a:cxn>
              </a:cxnLst>
              <a:rect l="T15" t="T16" r="T17" b="T18"/>
              <a:pathLst>
                <a:path w="56" h="96">
                  <a:moveTo>
                    <a:pt x="24" y="96"/>
                  </a:moveTo>
                  <a:lnTo>
                    <a:pt x="0" y="96"/>
                  </a:lnTo>
                  <a:lnTo>
                    <a:pt x="24" y="0"/>
                  </a:lnTo>
                  <a:lnTo>
                    <a:pt x="56" y="96"/>
                  </a:lnTo>
                  <a:lnTo>
                    <a:pt x="24" y="96"/>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76812" name="Line 6"/>
            <p:cNvSpPr>
              <a:spLocks noChangeShapeType="1"/>
            </p:cNvSpPr>
            <p:nvPr/>
          </p:nvSpPr>
          <p:spPr bwMode="auto">
            <a:xfrm>
              <a:off x="1880" y="2616"/>
              <a:ext cx="1" cy="936"/>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6813" name="Freeform 7"/>
            <p:cNvSpPr>
              <a:spLocks/>
            </p:cNvSpPr>
            <p:nvPr/>
          </p:nvSpPr>
          <p:spPr bwMode="auto">
            <a:xfrm>
              <a:off x="4560" y="3528"/>
              <a:ext cx="96" cy="56"/>
            </a:xfrm>
            <a:custGeom>
              <a:avLst/>
              <a:gdLst>
                <a:gd name="T0" fmla="*/ 0 w 96"/>
                <a:gd name="T1" fmla="*/ 24 h 56"/>
                <a:gd name="T2" fmla="*/ 0 w 96"/>
                <a:gd name="T3" fmla="*/ 0 h 56"/>
                <a:gd name="T4" fmla="*/ 96 w 96"/>
                <a:gd name="T5" fmla="*/ 24 h 56"/>
                <a:gd name="T6" fmla="*/ 0 w 96"/>
                <a:gd name="T7" fmla="*/ 56 h 56"/>
                <a:gd name="T8" fmla="*/ 0 w 96"/>
                <a:gd name="T9" fmla="*/ 24 h 56"/>
                <a:gd name="T10" fmla="*/ 0 60000 65536"/>
                <a:gd name="T11" fmla="*/ 0 60000 65536"/>
                <a:gd name="T12" fmla="*/ 0 60000 65536"/>
                <a:gd name="T13" fmla="*/ 0 60000 65536"/>
                <a:gd name="T14" fmla="*/ 0 60000 65536"/>
                <a:gd name="T15" fmla="*/ 0 w 96"/>
                <a:gd name="T16" fmla="*/ 0 h 56"/>
                <a:gd name="T17" fmla="*/ 96 w 96"/>
                <a:gd name="T18" fmla="*/ 56 h 56"/>
              </a:gdLst>
              <a:ahLst/>
              <a:cxnLst>
                <a:cxn ang="T10">
                  <a:pos x="T0" y="T1"/>
                </a:cxn>
                <a:cxn ang="T11">
                  <a:pos x="T2" y="T3"/>
                </a:cxn>
                <a:cxn ang="T12">
                  <a:pos x="T4" y="T5"/>
                </a:cxn>
                <a:cxn ang="T13">
                  <a:pos x="T6" y="T7"/>
                </a:cxn>
                <a:cxn ang="T14">
                  <a:pos x="T8" y="T9"/>
                </a:cxn>
              </a:cxnLst>
              <a:rect l="T15" t="T16" r="T17" b="T18"/>
              <a:pathLst>
                <a:path w="96" h="56">
                  <a:moveTo>
                    <a:pt x="0" y="24"/>
                  </a:moveTo>
                  <a:lnTo>
                    <a:pt x="0" y="0"/>
                  </a:lnTo>
                  <a:lnTo>
                    <a:pt x="96" y="24"/>
                  </a:lnTo>
                  <a:lnTo>
                    <a:pt x="0" y="56"/>
                  </a:lnTo>
                  <a:lnTo>
                    <a:pt x="0" y="24"/>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76814" name="Line 8"/>
            <p:cNvSpPr>
              <a:spLocks noChangeShapeType="1"/>
            </p:cNvSpPr>
            <p:nvPr/>
          </p:nvSpPr>
          <p:spPr bwMode="auto">
            <a:xfrm>
              <a:off x="1880" y="3552"/>
              <a:ext cx="2672" cy="1"/>
            </a:xfrm>
            <a:prstGeom prst="line">
              <a:avLst/>
            </a:prstGeom>
            <a:noFill/>
            <a:ln w="12700">
              <a:solidFill>
                <a:srgbClr val="000000"/>
              </a:solidFill>
              <a:round/>
              <a:headEnd/>
              <a:tailEnd/>
            </a:ln>
          </p:spPr>
          <p:txBody>
            <a:bodyPr>
              <a:prstTxWarp prst="textNoShape">
                <a:avLst/>
              </a:prstTxWarp>
            </a:bodyPr>
            <a:lstStyle/>
            <a:p>
              <a:endParaRPr lang="en-US"/>
            </a:p>
          </p:txBody>
        </p:sp>
        <p:sp>
          <p:nvSpPr>
            <p:cNvPr id="76815" name="Arc 9"/>
            <p:cNvSpPr>
              <a:spLocks/>
            </p:cNvSpPr>
            <p:nvPr/>
          </p:nvSpPr>
          <p:spPr bwMode="auto">
            <a:xfrm>
              <a:off x="1976" y="2592"/>
              <a:ext cx="2016" cy="864"/>
            </a:xfrm>
            <a:custGeom>
              <a:avLst/>
              <a:gdLst>
                <a:gd name="T0" fmla="*/ 18 w 21600"/>
                <a:gd name="T1" fmla="*/ 1 h 21600"/>
                <a:gd name="T2" fmla="*/ 0 w 21600"/>
                <a:gd name="T3" fmla="*/ 0 h 21600"/>
                <a:gd name="T4" fmla="*/ 18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12700">
              <a:solidFill>
                <a:srgbClr val="000000"/>
              </a:solidFill>
              <a:round/>
              <a:headEnd/>
              <a:tailEnd/>
            </a:ln>
          </p:spPr>
          <p:txBody>
            <a:bodyPr>
              <a:prstTxWarp prst="textNoShape">
                <a:avLst/>
              </a:prstTxWarp>
            </a:bodyPr>
            <a:lstStyle/>
            <a:p>
              <a:endParaRPr lang="en-US"/>
            </a:p>
          </p:txBody>
        </p:sp>
        <p:sp>
          <p:nvSpPr>
            <p:cNvPr id="76816" name="AutoShape 13"/>
            <p:cNvSpPr>
              <a:spLocks noChangeArrowheads="1"/>
            </p:cNvSpPr>
            <p:nvPr/>
          </p:nvSpPr>
          <p:spPr bwMode="auto">
            <a:xfrm>
              <a:off x="2168" y="2832"/>
              <a:ext cx="48" cy="48"/>
            </a:xfrm>
            <a:prstGeom prst="roundRect">
              <a:avLst>
                <a:gd name="adj" fmla="val 50000"/>
              </a:avLst>
            </a:prstGeom>
            <a:solidFill>
              <a:srgbClr val="000000"/>
            </a:solidFill>
            <a:ln w="9525">
              <a:noFill/>
              <a:round/>
              <a:headEnd/>
              <a:tailEnd/>
            </a:ln>
          </p:spPr>
          <p:txBody>
            <a:bodyPr>
              <a:prstTxWarp prst="textNoShape">
                <a:avLst/>
              </a:prstTxWarp>
            </a:bodyPr>
            <a:lstStyle/>
            <a:p>
              <a:endParaRPr lang="en-US"/>
            </a:p>
          </p:txBody>
        </p:sp>
        <p:sp>
          <p:nvSpPr>
            <p:cNvPr id="76817" name="AutoShape 14"/>
            <p:cNvSpPr>
              <a:spLocks noChangeArrowheads="1"/>
            </p:cNvSpPr>
            <p:nvPr/>
          </p:nvSpPr>
          <p:spPr bwMode="auto">
            <a:xfrm>
              <a:off x="2168" y="2832"/>
              <a:ext cx="56" cy="56"/>
            </a:xfrm>
            <a:prstGeom prst="roundRect">
              <a:avLst>
                <a:gd name="adj" fmla="val 42856"/>
              </a:avLst>
            </a:prstGeom>
            <a:noFill/>
            <a:ln w="12700">
              <a:solidFill>
                <a:srgbClr val="000000"/>
              </a:solidFill>
              <a:round/>
              <a:headEnd/>
              <a:tailEnd/>
            </a:ln>
          </p:spPr>
          <p:txBody>
            <a:bodyPr>
              <a:prstTxWarp prst="textNoShape">
                <a:avLst/>
              </a:prstTxWarp>
            </a:bodyPr>
            <a:lstStyle/>
            <a:p>
              <a:endParaRPr lang="en-US"/>
            </a:p>
          </p:txBody>
        </p:sp>
        <p:sp>
          <p:nvSpPr>
            <p:cNvPr id="76818" name="AutoShape 15"/>
            <p:cNvSpPr>
              <a:spLocks noChangeArrowheads="1"/>
            </p:cNvSpPr>
            <p:nvPr/>
          </p:nvSpPr>
          <p:spPr bwMode="auto">
            <a:xfrm>
              <a:off x="2264" y="3120"/>
              <a:ext cx="48" cy="48"/>
            </a:xfrm>
            <a:prstGeom prst="roundRect">
              <a:avLst>
                <a:gd name="adj" fmla="val 50000"/>
              </a:avLst>
            </a:prstGeom>
            <a:solidFill>
              <a:srgbClr val="000000"/>
            </a:solidFill>
            <a:ln w="9525">
              <a:noFill/>
              <a:round/>
              <a:headEnd/>
              <a:tailEnd/>
            </a:ln>
          </p:spPr>
          <p:txBody>
            <a:bodyPr>
              <a:prstTxWarp prst="textNoShape">
                <a:avLst/>
              </a:prstTxWarp>
            </a:bodyPr>
            <a:lstStyle/>
            <a:p>
              <a:endParaRPr lang="en-US"/>
            </a:p>
          </p:txBody>
        </p:sp>
        <p:sp>
          <p:nvSpPr>
            <p:cNvPr id="76819" name="AutoShape 16"/>
            <p:cNvSpPr>
              <a:spLocks noChangeArrowheads="1"/>
            </p:cNvSpPr>
            <p:nvPr/>
          </p:nvSpPr>
          <p:spPr bwMode="auto">
            <a:xfrm>
              <a:off x="2264" y="3120"/>
              <a:ext cx="56" cy="56"/>
            </a:xfrm>
            <a:prstGeom prst="roundRect">
              <a:avLst>
                <a:gd name="adj" fmla="val 42856"/>
              </a:avLst>
            </a:prstGeom>
            <a:noFill/>
            <a:ln w="12700">
              <a:solidFill>
                <a:srgbClr val="000000"/>
              </a:solidFill>
              <a:round/>
              <a:headEnd/>
              <a:tailEnd/>
            </a:ln>
          </p:spPr>
          <p:txBody>
            <a:bodyPr>
              <a:prstTxWarp prst="textNoShape">
                <a:avLst/>
              </a:prstTxWarp>
            </a:bodyPr>
            <a:lstStyle/>
            <a:p>
              <a:endParaRPr lang="en-US"/>
            </a:p>
          </p:txBody>
        </p:sp>
        <p:sp>
          <p:nvSpPr>
            <p:cNvPr id="76820" name="AutoShape 17"/>
            <p:cNvSpPr>
              <a:spLocks noChangeArrowheads="1"/>
            </p:cNvSpPr>
            <p:nvPr/>
          </p:nvSpPr>
          <p:spPr bwMode="auto">
            <a:xfrm>
              <a:off x="2600" y="3072"/>
              <a:ext cx="48" cy="48"/>
            </a:xfrm>
            <a:prstGeom prst="roundRect">
              <a:avLst>
                <a:gd name="adj" fmla="val 50000"/>
              </a:avLst>
            </a:prstGeom>
            <a:solidFill>
              <a:srgbClr val="000000"/>
            </a:solidFill>
            <a:ln w="9525">
              <a:noFill/>
              <a:round/>
              <a:headEnd/>
              <a:tailEnd/>
            </a:ln>
          </p:spPr>
          <p:txBody>
            <a:bodyPr>
              <a:prstTxWarp prst="textNoShape">
                <a:avLst/>
              </a:prstTxWarp>
            </a:bodyPr>
            <a:lstStyle/>
            <a:p>
              <a:endParaRPr lang="en-US"/>
            </a:p>
          </p:txBody>
        </p:sp>
        <p:sp>
          <p:nvSpPr>
            <p:cNvPr id="76821" name="AutoShape 18"/>
            <p:cNvSpPr>
              <a:spLocks noChangeArrowheads="1"/>
            </p:cNvSpPr>
            <p:nvPr/>
          </p:nvSpPr>
          <p:spPr bwMode="auto">
            <a:xfrm>
              <a:off x="2600" y="3072"/>
              <a:ext cx="56" cy="56"/>
            </a:xfrm>
            <a:prstGeom prst="roundRect">
              <a:avLst>
                <a:gd name="adj" fmla="val 42856"/>
              </a:avLst>
            </a:prstGeom>
            <a:noFill/>
            <a:ln w="12700">
              <a:solidFill>
                <a:srgbClr val="000000"/>
              </a:solidFill>
              <a:round/>
              <a:headEnd/>
              <a:tailEnd/>
            </a:ln>
          </p:spPr>
          <p:txBody>
            <a:bodyPr>
              <a:prstTxWarp prst="textNoShape">
                <a:avLst/>
              </a:prstTxWarp>
            </a:bodyPr>
            <a:lstStyle/>
            <a:p>
              <a:endParaRPr lang="en-US"/>
            </a:p>
          </p:txBody>
        </p:sp>
        <p:sp>
          <p:nvSpPr>
            <p:cNvPr id="76822" name="AutoShape 19"/>
            <p:cNvSpPr>
              <a:spLocks noChangeArrowheads="1"/>
            </p:cNvSpPr>
            <p:nvPr/>
          </p:nvSpPr>
          <p:spPr bwMode="auto">
            <a:xfrm>
              <a:off x="2792" y="3312"/>
              <a:ext cx="48" cy="48"/>
            </a:xfrm>
            <a:prstGeom prst="roundRect">
              <a:avLst>
                <a:gd name="adj" fmla="val 50000"/>
              </a:avLst>
            </a:prstGeom>
            <a:solidFill>
              <a:srgbClr val="000000"/>
            </a:solidFill>
            <a:ln w="9525">
              <a:noFill/>
              <a:round/>
              <a:headEnd/>
              <a:tailEnd/>
            </a:ln>
          </p:spPr>
          <p:txBody>
            <a:bodyPr>
              <a:prstTxWarp prst="textNoShape">
                <a:avLst/>
              </a:prstTxWarp>
            </a:bodyPr>
            <a:lstStyle/>
            <a:p>
              <a:endParaRPr lang="en-US"/>
            </a:p>
          </p:txBody>
        </p:sp>
        <p:sp>
          <p:nvSpPr>
            <p:cNvPr id="76823" name="AutoShape 20"/>
            <p:cNvSpPr>
              <a:spLocks noChangeArrowheads="1"/>
            </p:cNvSpPr>
            <p:nvPr/>
          </p:nvSpPr>
          <p:spPr bwMode="auto">
            <a:xfrm>
              <a:off x="2792" y="3312"/>
              <a:ext cx="56" cy="56"/>
            </a:xfrm>
            <a:prstGeom prst="roundRect">
              <a:avLst>
                <a:gd name="adj" fmla="val 42856"/>
              </a:avLst>
            </a:prstGeom>
            <a:noFill/>
            <a:ln w="12700">
              <a:solidFill>
                <a:srgbClr val="000000"/>
              </a:solidFill>
              <a:round/>
              <a:headEnd/>
              <a:tailEnd/>
            </a:ln>
          </p:spPr>
          <p:txBody>
            <a:bodyPr>
              <a:prstTxWarp prst="textNoShape">
                <a:avLst/>
              </a:prstTxWarp>
            </a:bodyPr>
            <a:lstStyle/>
            <a:p>
              <a:endParaRPr lang="en-US"/>
            </a:p>
          </p:txBody>
        </p:sp>
        <p:sp>
          <p:nvSpPr>
            <p:cNvPr id="76824" name="AutoShape 21"/>
            <p:cNvSpPr>
              <a:spLocks noChangeArrowheads="1"/>
            </p:cNvSpPr>
            <p:nvPr/>
          </p:nvSpPr>
          <p:spPr bwMode="auto">
            <a:xfrm>
              <a:off x="3368" y="3360"/>
              <a:ext cx="48" cy="48"/>
            </a:xfrm>
            <a:prstGeom prst="roundRect">
              <a:avLst>
                <a:gd name="adj" fmla="val 50000"/>
              </a:avLst>
            </a:prstGeom>
            <a:solidFill>
              <a:srgbClr val="000000"/>
            </a:solidFill>
            <a:ln w="9525">
              <a:noFill/>
              <a:round/>
              <a:headEnd/>
              <a:tailEnd/>
            </a:ln>
          </p:spPr>
          <p:txBody>
            <a:bodyPr>
              <a:prstTxWarp prst="textNoShape">
                <a:avLst/>
              </a:prstTxWarp>
            </a:bodyPr>
            <a:lstStyle/>
            <a:p>
              <a:endParaRPr lang="en-US"/>
            </a:p>
          </p:txBody>
        </p:sp>
        <p:sp>
          <p:nvSpPr>
            <p:cNvPr id="76825" name="AutoShape 22"/>
            <p:cNvSpPr>
              <a:spLocks noChangeArrowheads="1"/>
            </p:cNvSpPr>
            <p:nvPr/>
          </p:nvSpPr>
          <p:spPr bwMode="auto">
            <a:xfrm>
              <a:off x="3368" y="3360"/>
              <a:ext cx="56" cy="56"/>
            </a:xfrm>
            <a:prstGeom prst="roundRect">
              <a:avLst>
                <a:gd name="adj" fmla="val 42856"/>
              </a:avLst>
            </a:prstGeom>
            <a:noFill/>
            <a:ln w="12700">
              <a:solidFill>
                <a:srgbClr val="000000"/>
              </a:solidFill>
              <a:round/>
              <a:headEnd/>
              <a:tailEnd/>
            </a:ln>
          </p:spPr>
          <p:txBody>
            <a:bodyPr>
              <a:prstTxWarp prst="textNoShape">
                <a:avLst/>
              </a:prstTxWarp>
            </a:bodyPr>
            <a:lstStyle/>
            <a:p>
              <a:endParaRPr lang="en-US"/>
            </a:p>
          </p:txBody>
        </p:sp>
      </p:gr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r>
              <a:rPr lang="de-CH" smtClean="0"/>
              <a:t>© Oscar Nierstrasz</a:t>
            </a:r>
          </a:p>
        </p:txBody>
      </p:sp>
      <p:sp>
        <p:nvSpPr>
          <p:cNvPr id="77827" name="Footer Placeholder 4"/>
          <p:cNvSpPr>
            <a:spLocks noGrp="1"/>
          </p:cNvSpPr>
          <p:nvPr>
            <p:ph type="ftr" sz="quarter" idx="11"/>
          </p:nvPr>
        </p:nvSpPr>
        <p:spPr>
          <a:noFill/>
        </p:spPr>
        <p:txBody>
          <a:bodyPr/>
          <a:lstStyle/>
          <a:p>
            <a:r>
              <a:rPr lang="de-CH" smtClean="0"/>
              <a:t>ESE — Software Validation</a:t>
            </a:r>
          </a:p>
        </p:txBody>
      </p:sp>
      <p:sp>
        <p:nvSpPr>
          <p:cNvPr id="77828" name="Slide Number Placeholder 5"/>
          <p:cNvSpPr>
            <a:spLocks noGrp="1"/>
          </p:cNvSpPr>
          <p:nvPr>
            <p:ph type="sldNum" sz="quarter" idx="12"/>
          </p:nvPr>
        </p:nvSpPr>
        <p:spPr>
          <a:noFill/>
        </p:spPr>
        <p:txBody>
          <a:bodyPr/>
          <a:lstStyle/>
          <a:p>
            <a:r>
              <a:rPr lang="de-CH"/>
              <a:t>ESE 5.</a:t>
            </a:r>
            <a:fld id="{415FE7B1-C032-8F45-8879-B05B523AEBBC}" type="slidenum">
              <a:rPr lang="de-CH"/>
              <a:pPr/>
              <a:t>48</a:t>
            </a:fld>
            <a:endParaRPr lang="de-CH" sz="1400">
              <a:solidFill>
                <a:srgbClr val="7E7E7E"/>
              </a:solidFill>
              <a:latin typeface="Times" charset="0"/>
            </a:endParaRPr>
          </a:p>
        </p:txBody>
      </p:sp>
      <p:sp>
        <p:nvSpPr>
          <p:cNvPr id="77829" name="Rectangle 4"/>
          <p:cNvSpPr>
            <a:spLocks noGrp="1" noChangeArrowheads="1"/>
          </p:cNvSpPr>
          <p:nvPr>
            <p:ph type="title"/>
          </p:nvPr>
        </p:nvSpPr>
        <p:spPr/>
        <p:txBody>
          <a:bodyPr/>
          <a:lstStyle/>
          <a:p>
            <a:r>
              <a:rPr lang="en-US"/>
              <a:t>What you should know!</a:t>
            </a:r>
          </a:p>
        </p:txBody>
      </p:sp>
      <p:sp>
        <p:nvSpPr>
          <p:cNvPr id="77830" name="Rectangle 5"/>
          <p:cNvSpPr>
            <a:spLocks noGrp="1" noChangeArrowheads="1"/>
          </p:cNvSpPr>
          <p:nvPr>
            <p:ph type="body" idx="1"/>
          </p:nvPr>
        </p:nvSpPr>
        <p:spPr/>
        <p:txBody>
          <a:bodyPr/>
          <a:lstStyle/>
          <a:p>
            <a:r>
              <a:rPr lang="en-US"/>
              <a:t>What is the difference between a failure and a fault?</a:t>
            </a:r>
          </a:p>
          <a:p>
            <a:r>
              <a:rPr lang="en-US"/>
              <a:t>What kinds of failure classes are important?</a:t>
            </a:r>
          </a:p>
          <a:p>
            <a:r>
              <a:rPr lang="en-US"/>
              <a:t>How can a software system be made fault-tolerant?</a:t>
            </a:r>
          </a:p>
          <a:p>
            <a:r>
              <a:rPr lang="en-US"/>
              <a:t>How do assertions help to make software more reliable?</a:t>
            </a:r>
          </a:p>
          <a:p>
            <a:r>
              <a:rPr lang="en-US"/>
              <a:t>What are the goals of software validation and verification?</a:t>
            </a:r>
          </a:p>
          <a:p>
            <a:r>
              <a:rPr lang="en-US"/>
              <a:t>What is the difference between test cases and test data?</a:t>
            </a:r>
          </a:p>
          <a:p>
            <a:r>
              <a:rPr lang="en-US"/>
              <a:t>How can you develop test cases for your programs?</a:t>
            </a:r>
          </a:p>
          <a:p>
            <a:r>
              <a:rPr lang="en-US"/>
              <a:t>What is the goal of path testing?</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r>
              <a:rPr lang="de-CH" smtClean="0"/>
              <a:t>© Oscar Nierstrasz</a:t>
            </a:r>
          </a:p>
        </p:txBody>
      </p:sp>
      <p:sp>
        <p:nvSpPr>
          <p:cNvPr id="78851" name="Footer Placeholder 4"/>
          <p:cNvSpPr>
            <a:spLocks noGrp="1"/>
          </p:cNvSpPr>
          <p:nvPr>
            <p:ph type="ftr" sz="quarter" idx="11"/>
          </p:nvPr>
        </p:nvSpPr>
        <p:spPr>
          <a:noFill/>
        </p:spPr>
        <p:txBody>
          <a:bodyPr/>
          <a:lstStyle/>
          <a:p>
            <a:r>
              <a:rPr lang="de-CH" smtClean="0"/>
              <a:t>ESE — Software Validation</a:t>
            </a:r>
          </a:p>
        </p:txBody>
      </p:sp>
      <p:sp>
        <p:nvSpPr>
          <p:cNvPr id="78852" name="Slide Number Placeholder 5"/>
          <p:cNvSpPr>
            <a:spLocks noGrp="1"/>
          </p:cNvSpPr>
          <p:nvPr>
            <p:ph type="sldNum" sz="quarter" idx="12"/>
          </p:nvPr>
        </p:nvSpPr>
        <p:spPr>
          <a:noFill/>
        </p:spPr>
        <p:txBody>
          <a:bodyPr/>
          <a:lstStyle/>
          <a:p>
            <a:r>
              <a:rPr lang="de-CH"/>
              <a:t>ESE 5.</a:t>
            </a:r>
            <a:fld id="{F4087FF2-DDBA-6940-BEC4-4AB974E42BCB}" type="slidenum">
              <a:rPr lang="de-CH"/>
              <a:pPr/>
              <a:t>49</a:t>
            </a:fld>
            <a:endParaRPr lang="de-CH" sz="1400">
              <a:solidFill>
                <a:srgbClr val="7E7E7E"/>
              </a:solidFill>
              <a:latin typeface="Times" charset="0"/>
            </a:endParaRPr>
          </a:p>
        </p:txBody>
      </p:sp>
      <p:sp>
        <p:nvSpPr>
          <p:cNvPr id="78853" name="Rectangle 4"/>
          <p:cNvSpPr>
            <a:spLocks noGrp="1" noChangeArrowheads="1"/>
          </p:cNvSpPr>
          <p:nvPr>
            <p:ph type="title"/>
          </p:nvPr>
        </p:nvSpPr>
        <p:spPr/>
        <p:txBody>
          <a:bodyPr/>
          <a:lstStyle/>
          <a:p>
            <a:r>
              <a:rPr lang="en-US"/>
              <a:t>Can you answer the following questions?</a:t>
            </a:r>
          </a:p>
        </p:txBody>
      </p:sp>
      <p:sp>
        <p:nvSpPr>
          <p:cNvPr id="78854" name="Rectangle 5"/>
          <p:cNvSpPr>
            <a:spLocks noGrp="1" noChangeArrowheads="1"/>
          </p:cNvSpPr>
          <p:nvPr>
            <p:ph type="body" idx="1"/>
          </p:nvPr>
        </p:nvSpPr>
        <p:spPr/>
        <p:txBody>
          <a:bodyPr/>
          <a:lstStyle/>
          <a:p>
            <a:r>
              <a:rPr lang="en-US"/>
              <a:t>When would you combine top-down testing with bottom-up testing?</a:t>
            </a:r>
          </a:p>
          <a:p>
            <a:r>
              <a:rPr lang="en-US"/>
              <a:t>When would you combine black-box testing with white-box testing?</a:t>
            </a:r>
          </a:p>
          <a:p>
            <a:r>
              <a:rPr lang="en-US"/>
              <a:t>Is it acceptable to deliver a system that is not 100% reliable?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de-CH" smtClean="0"/>
              <a:t>© Oscar Nierstrasz</a:t>
            </a:r>
          </a:p>
        </p:txBody>
      </p:sp>
      <p:sp>
        <p:nvSpPr>
          <p:cNvPr id="17411" name="Footer Placeholder 4"/>
          <p:cNvSpPr>
            <a:spLocks noGrp="1"/>
          </p:cNvSpPr>
          <p:nvPr>
            <p:ph type="ftr" sz="quarter" idx="11"/>
          </p:nvPr>
        </p:nvSpPr>
        <p:spPr>
          <a:noFill/>
        </p:spPr>
        <p:txBody>
          <a:bodyPr/>
          <a:lstStyle/>
          <a:p>
            <a:r>
              <a:rPr lang="de-CH" smtClean="0"/>
              <a:t>ESE — Software Validation</a:t>
            </a:r>
          </a:p>
        </p:txBody>
      </p:sp>
      <p:sp>
        <p:nvSpPr>
          <p:cNvPr id="17412" name="Slide Number Placeholder 5"/>
          <p:cNvSpPr>
            <a:spLocks noGrp="1"/>
          </p:cNvSpPr>
          <p:nvPr>
            <p:ph type="sldNum" sz="quarter" idx="12"/>
          </p:nvPr>
        </p:nvSpPr>
        <p:spPr>
          <a:noFill/>
        </p:spPr>
        <p:txBody>
          <a:bodyPr/>
          <a:lstStyle/>
          <a:p>
            <a:r>
              <a:rPr lang="de-CH"/>
              <a:t>ESE 5.</a:t>
            </a:r>
            <a:fld id="{CB2F4027-6015-3142-982A-28CEEA37F400}" type="slidenum">
              <a:rPr lang="de-CH"/>
              <a:pPr/>
              <a:t>5</a:t>
            </a:fld>
            <a:endParaRPr lang="de-CH" sz="1400">
              <a:solidFill>
                <a:srgbClr val="7E7E7E"/>
              </a:solidFill>
              <a:latin typeface="Times" charset="0"/>
            </a:endParaRPr>
          </a:p>
        </p:txBody>
      </p:sp>
      <p:sp>
        <p:nvSpPr>
          <p:cNvPr id="17413" name="Rectangle 2"/>
          <p:cNvSpPr>
            <a:spLocks noGrp="1" noChangeArrowheads="1"/>
          </p:cNvSpPr>
          <p:nvPr>
            <p:ph type="title"/>
          </p:nvPr>
        </p:nvSpPr>
        <p:spPr/>
        <p:txBody>
          <a:bodyPr/>
          <a:lstStyle/>
          <a:p>
            <a:r>
              <a:rPr lang="en-US"/>
              <a:t>Software Reliability, Failures and Faults</a:t>
            </a:r>
          </a:p>
        </p:txBody>
      </p:sp>
      <p:sp>
        <p:nvSpPr>
          <p:cNvPr id="17414" name="Rectangle 3"/>
          <p:cNvSpPr>
            <a:spLocks noGrp="1" noChangeArrowheads="1"/>
          </p:cNvSpPr>
          <p:nvPr>
            <p:ph type="body" idx="1"/>
          </p:nvPr>
        </p:nvSpPr>
        <p:spPr/>
        <p:txBody>
          <a:bodyPr/>
          <a:lstStyle/>
          <a:p>
            <a:pPr marL="342900" indent="-342900">
              <a:lnSpc>
                <a:spcPct val="90000"/>
              </a:lnSpc>
              <a:buFont typeface="Helvetica CE" pitchFamily="-110" charset="0"/>
              <a:buNone/>
            </a:pPr>
            <a:r>
              <a:rPr lang="en-US"/>
              <a:t>The </a:t>
            </a:r>
            <a:r>
              <a:rPr lang="en-US" u="sng"/>
              <a:t>reliability</a:t>
            </a:r>
            <a:r>
              <a:rPr lang="en-US"/>
              <a:t> of a software system is a measure of how well it provides the services expected by its users, expressed in terms of software failures.</a:t>
            </a:r>
          </a:p>
          <a:p>
            <a:pPr marL="342900" indent="-342900">
              <a:lnSpc>
                <a:spcPct val="90000"/>
              </a:lnSpc>
            </a:pPr>
            <a:endParaRPr lang="en-US"/>
          </a:p>
          <a:p>
            <a:pPr marL="342900" indent="-342900">
              <a:lnSpc>
                <a:spcPct val="90000"/>
              </a:lnSpc>
            </a:pPr>
            <a:r>
              <a:rPr lang="en-US"/>
              <a:t>A </a:t>
            </a:r>
            <a:r>
              <a:rPr lang="en-US" u="sng"/>
              <a:t>software failure</a:t>
            </a:r>
            <a:r>
              <a:rPr lang="en-US"/>
              <a:t> is an </a:t>
            </a:r>
            <a:r>
              <a:rPr lang="en-US" i="1">
                <a:solidFill>
                  <a:srgbClr val="7F0101"/>
                </a:solidFill>
              </a:rPr>
              <a:t>execution event</a:t>
            </a:r>
            <a:r>
              <a:rPr lang="en-US"/>
              <a:t> where the software behaves in an unexpected or undesirable way.</a:t>
            </a:r>
          </a:p>
          <a:p>
            <a:pPr marL="342900" indent="-342900">
              <a:lnSpc>
                <a:spcPct val="90000"/>
              </a:lnSpc>
            </a:pPr>
            <a:r>
              <a:rPr lang="en-US"/>
              <a:t>A </a:t>
            </a:r>
            <a:r>
              <a:rPr lang="en-US" u="sng"/>
              <a:t>software fault</a:t>
            </a:r>
            <a:r>
              <a:rPr lang="en-US"/>
              <a:t> is an </a:t>
            </a:r>
            <a:r>
              <a:rPr lang="en-US" i="1">
                <a:solidFill>
                  <a:srgbClr val="7F0101"/>
                </a:solidFill>
              </a:rPr>
              <a:t>erroneous portion of a software system</a:t>
            </a:r>
            <a:r>
              <a:rPr lang="en-US"/>
              <a:t> which may cause failures to occur if it is run in a particular state, or with particular inputs.</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de-CH" smtClean="0"/>
              <a:t>© Oscar Nierstrasz</a:t>
            </a:r>
          </a:p>
        </p:txBody>
      </p:sp>
      <p:sp>
        <p:nvSpPr>
          <p:cNvPr id="18435" name="Footer Placeholder 4"/>
          <p:cNvSpPr>
            <a:spLocks noGrp="1"/>
          </p:cNvSpPr>
          <p:nvPr>
            <p:ph type="ftr" sz="quarter" idx="11"/>
          </p:nvPr>
        </p:nvSpPr>
        <p:spPr>
          <a:noFill/>
        </p:spPr>
        <p:txBody>
          <a:bodyPr/>
          <a:lstStyle/>
          <a:p>
            <a:r>
              <a:rPr lang="de-CH" smtClean="0"/>
              <a:t>ESE — Software Validation</a:t>
            </a:r>
          </a:p>
        </p:txBody>
      </p:sp>
      <p:sp>
        <p:nvSpPr>
          <p:cNvPr id="18436" name="Slide Number Placeholder 5"/>
          <p:cNvSpPr>
            <a:spLocks noGrp="1"/>
          </p:cNvSpPr>
          <p:nvPr>
            <p:ph type="sldNum" sz="quarter" idx="12"/>
          </p:nvPr>
        </p:nvSpPr>
        <p:spPr>
          <a:noFill/>
        </p:spPr>
        <p:txBody>
          <a:bodyPr/>
          <a:lstStyle/>
          <a:p>
            <a:r>
              <a:rPr lang="de-CH" smtClean="0"/>
              <a:t>ESE 5.</a:t>
            </a:r>
            <a:fld id="{6A361C25-5A09-7344-8118-597E244AABC9}" type="slidenum">
              <a:rPr lang="de-CH" smtClean="0"/>
              <a:pPr/>
              <a:t>6</a:t>
            </a:fld>
            <a:endParaRPr lang="de-CH" sz="1400" smtClean="0">
              <a:solidFill>
                <a:srgbClr val="7E7E7E"/>
              </a:solidFill>
              <a:latin typeface="Times" charset="0"/>
            </a:endParaRPr>
          </a:p>
        </p:txBody>
      </p:sp>
      <p:sp>
        <p:nvSpPr>
          <p:cNvPr id="18437" name="Rectangle 2"/>
          <p:cNvSpPr>
            <a:spLocks noGrp="1" noChangeArrowheads="1"/>
          </p:cNvSpPr>
          <p:nvPr>
            <p:ph type="title"/>
          </p:nvPr>
        </p:nvSpPr>
        <p:spPr/>
        <p:txBody>
          <a:bodyPr/>
          <a:lstStyle/>
          <a:p>
            <a:r>
              <a:rPr lang="en-US"/>
              <a:t>Kinds of failures</a:t>
            </a:r>
          </a:p>
        </p:txBody>
      </p:sp>
      <p:graphicFrame>
        <p:nvGraphicFramePr>
          <p:cNvPr id="584735" name="Group 31"/>
          <p:cNvGraphicFramePr>
            <a:graphicFrameLocks noGrp="1"/>
          </p:cNvGraphicFramePr>
          <p:nvPr>
            <p:ph type="tbl" idx="1"/>
          </p:nvPr>
        </p:nvGraphicFramePr>
        <p:xfrm>
          <a:off x="539750" y="2105025"/>
          <a:ext cx="8061325" cy="3767327"/>
        </p:xfrm>
        <a:graphic>
          <a:graphicData uri="http://schemas.openxmlformats.org/drawingml/2006/table">
            <a:tbl>
              <a:tblPr/>
              <a:tblGrid>
                <a:gridCol w="2844800"/>
                <a:gridCol w="5216525"/>
              </a:tblGrid>
              <a:tr h="4000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1" i="1" u="none" strike="noStrike" cap="none" normalizeH="0" baseline="0">
                          <a:ln>
                            <a:noFill/>
                          </a:ln>
                          <a:solidFill>
                            <a:srgbClr val="0A017F"/>
                          </a:solidFill>
                          <a:effectLst/>
                          <a:latin typeface="Helvetica" charset="0"/>
                        </a:rPr>
                        <a:t>Failure class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1" i="1" u="none" strike="noStrike" cap="none" normalizeH="0" baseline="0">
                          <a:ln>
                            <a:noFill/>
                          </a:ln>
                          <a:solidFill>
                            <a:srgbClr val="0A017F"/>
                          </a:solidFill>
                          <a:effectLst/>
                          <a:latin typeface="Helvetica"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1" u="none" strike="noStrike" cap="none" normalizeH="0" baseline="0">
                          <a:ln>
                            <a:noFill/>
                          </a:ln>
                          <a:solidFill>
                            <a:srgbClr val="0A017F"/>
                          </a:solidFill>
                          <a:effectLst/>
                          <a:latin typeface="Helvetica" charset="0"/>
                        </a:rPr>
                        <a:t>Transient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0" u="none" strike="noStrike" cap="none" normalizeH="0" baseline="0">
                          <a:ln>
                            <a:noFill/>
                          </a:ln>
                          <a:solidFill>
                            <a:srgbClr val="0A017F"/>
                          </a:solidFill>
                          <a:effectLst/>
                          <a:latin typeface="Helvetica" charset="0"/>
                        </a:rPr>
                        <a:t>Occurs only with </a:t>
                      </a:r>
                      <a:r>
                        <a:rPr kumimoji="0" lang="en-US" sz="2400" b="0" i="1" u="none" strike="noStrike" cap="none" normalizeH="0" baseline="0">
                          <a:ln>
                            <a:noFill/>
                          </a:ln>
                          <a:solidFill>
                            <a:srgbClr val="7F0101"/>
                          </a:solidFill>
                          <a:effectLst/>
                          <a:latin typeface="Helvetica" charset="0"/>
                        </a:rPr>
                        <a:t>certain inputs</a:t>
                      </a:r>
                      <a:endParaRPr kumimoji="0" lang="en-US" sz="2400" b="0" i="0" u="none" strike="noStrike" cap="none" normalizeH="0" baseline="0">
                        <a:ln>
                          <a:noFill/>
                        </a:ln>
                        <a:solidFill>
                          <a:srgbClr val="0A017F"/>
                        </a:solidFill>
                        <a:effectLst/>
                        <a:latin typeface="Helvetic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1" u="none" strike="noStrike" cap="none" normalizeH="0" baseline="0">
                          <a:ln>
                            <a:noFill/>
                          </a:ln>
                          <a:solidFill>
                            <a:srgbClr val="0A017F"/>
                          </a:solidFill>
                          <a:effectLst/>
                          <a:latin typeface="Helvetica" charset="0"/>
                        </a:rPr>
                        <a:t>Permanent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0" u="none" strike="noStrike" cap="none" normalizeH="0" baseline="0">
                          <a:ln>
                            <a:noFill/>
                          </a:ln>
                          <a:solidFill>
                            <a:srgbClr val="0A017F"/>
                          </a:solidFill>
                          <a:effectLst/>
                          <a:latin typeface="Helvetica" charset="0"/>
                        </a:rPr>
                        <a:t>Occurs with </a:t>
                      </a:r>
                      <a:r>
                        <a:rPr kumimoji="0" lang="en-US" sz="2400" b="0" i="1" u="none" strike="noStrike" cap="none" normalizeH="0" baseline="0">
                          <a:ln>
                            <a:noFill/>
                          </a:ln>
                          <a:solidFill>
                            <a:srgbClr val="7F0101"/>
                          </a:solidFill>
                          <a:effectLst/>
                          <a:latin typeface="Helvetica" charset="0"/>
                        </a:rPr>
                        <a:t>all inputs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1" u="none" strike="noStrike" cap="none" normalizeH="0" baseline="0">
                          <a:ln>
                            <a:noFill/>
                          </a:ln>
                          <a:solidFill>
                            <a:srgbClr val="0A017F"/>
                          </a:solidFill>
                          <a:effectLst/>
                          <a:latin typeface="Helvetica" charset="0"/>
                        </a:rPr>
                        <a:t>Recoverable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0" u="none" strike="noStrike" cap="none" normalizeH="0" baseline="0">
                          <a:ln>
                            <a:noFill/>
                          </a:ln>
                          <a:solidFill>
                            <a:srgbClr val="0A017F"/>
                          </a:solidFill>
                          <a:effectLst/>
                          <a:latin typeface="Helvetica" charset="0"/>
                        </a:rPr>
                        <a:t>System can recover </a:t>
                      </a:r>
                      <a:r>
                        <a:rPr kumimoji="0" lang="en-US" sz="2400" b="0" i="1" u="none" strike="noStrike" cap="none" normalizeH="0" baseline="0">
                          <a:ln>
                            <a:noFill/>
                          </a:ln>
                          <a:solidFill>
                            <a:srgbClr val="7F0101"/>
                          </a:solidFill>
                          <a:effectLst/>
                          <a:latin typeface="Helvetica" charset="0"/>
                        </a:rPr>
                        <a:t>without operator intervention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1" u="none" strike="noStrike" cap="none" normalizeH="0" baseline="0">
                          <a:ln>
                            <a:noFill/>
                          </a:ln>
                          <a:solidFill>
                            <a:srgbClr val="0A017F"/>
                          </a:solidFill>
                          <a:effectLst/>
                          <a:latin typeface="Helvetica" charset="0"/>
                        </a:rPr>
                        <a:t>Unrecoverable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0" u="none" strike="noStrike" cap="none" normalizeH="0" baseline="0">
                          <a:ln>
                            <a:noFill/>
                          </a:ln>
                          <a:solidFill>
                            <a:srgbClr val="0A017F"/>
                          </a:solidFill>
                          <a:effectLst/>
                          <a:latin typeface="Helvetica" charset="0"/>
                        </a:rPr>
                        <a:t>Operator intervention is needed to recover from failure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1" u="none" strike="noStrike" cap="none" normalizeH="0" baseline="0">
                          <a:ln>
                            <a:noFill/>
                          </a:ln>
                          <a:solidFill>
                            <a:srgbClr val="0A017F"/>
                          </a:solidFill>
                          <a:effectLst/>
                          <a:latin typeface="Helvetica" charset="0"/>
                        </a:rPr>
                        <a:t>Non-corrupting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0" u="none" strike="noStrike" cap="none" normalizeH="0" baseline="0">
                          <a:ln>
                            <a:noFill/>
                          </a:ln>
                          <a:solidFill>
                            <a:srgbClr val="0A017F"/>
                          </a:solidFill>
                          <a:effectLst/>
                          <a:latin typeface="Helvetica" charset="0"/>
                        </a:rPr>
                        <a:t>Failure does not corrupt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1" u="none" strike="noStrike" cap="none" normalizeH="0" baseline="0">
                          <a:ln>
                            <a:noFill/>
                          </a:ln>
                          <a:solidFill>
                            <a:srgbClr val="0A017F"/>
                          </a:solidFill>
                          <a:effectLst/>
                          <a:latin typeface="Helvetica" charset="0"/>
                        </a:rPr>
                        <a:t>Corrupting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10" charset="0"/>
                        <a:buNone/>
                        <a:tabLst/>
                      </a:pPr>
                      <a:r>
                        <a:rPr kumimoji="0" lang="en-US" sz="2400" b="0" i="0" u="none" strike="noStrike" cap="none" normalizeH="0" baseline="0">
                          <a:ln>
                            <a:noFill/>
                          </a:ln>
                          <a:solidFill>
                            <a:srgbClr val="0A017F"/>
                          </a:solidFill>
                          <a:effectLst/>
                          <a:latin typeface="Helvetica" charset="0"/>
                        </a:rPr>
                        <a:t>Failure corrupts system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de-CH" smtClean="0"/>
              <a:t>© Oscar Nierstrasz</a:t>
            </a:r>
          </a:p>
        </p:txBody>
      </p:sp>
      <p:sp>
        <p:nvSpPr>
          <p:cNvPr id="19459" name="Footer Placeholder 4"/>
          <p:cNvSpPr>
            <a:spLocks noGrp="1"/>
          </p:cNvSpPr>
          <p:nvPr>
            <p:ph type="ftr" sz="quarter" idx="11"/>
          </p:nvPr>
        </p:nvSpPr>
        <p:spPr>
          <a:noFill/>
        </p:spPr>
        <p:txBody>
          <a:bodyPr/>
          <a:lstStyle/>
          <a:p>
            <a:r>
              <a:rPr lang="de-CH" smtClean="0"/>
              <a:t>ESE — Software Validation</a:t>
            </a:r>
          </a:p>
        </p:txBody>
      </p:sp>
      <p:sp>
        <p:nvSpPr>
          <p:cNvPr id="19460" name="Slide Number Placeholder 5"/>
          <p:cNvSpPr>
            <a:spLocks noGrp="1"/>
          </p:cNvSpPr>
          <p:nvPr>
            <p:ph type="sldNum" sz="quarter" idx="12"/>
          </p:nvPr>
        </p:nvSpPr>
        <p:spPr>
          <a:noFill/>
        </p:spPr>
        <p:txBody>
          <a:bodyPr/>
          <a:lstStyle/>
          <a:p>
            <a:r>
              <a:rPr lang="de-CH"/>
              <a:t>ESE 5.</a:t>
            </a:r>
            <a:fld id="{3E4888DF-1991-E845-AECF-0DE7BB2837A5}" type="slidenum">
              <a:rPr lang="de-CH"/>
              <a:pPr/>
              <a:t>7</a:t>
            </a:fld>
            <a:endParaRPr lang="de-CH" sz="1400">
              <a:solidFill>
                <a:srgbClr val="7E7E7E"/>
              </a:solidFill>
              <a:latin typeface="Times" charset="0"/>
            </a:endParaRPr>
          </a:p>
        </p:txBody>
      </p:sp>
      <p:sp>
        <p:nvSpPr>
          <p:cNvPr id="19461" name="Rectangle 2"/>
          <p:cNvSpPr>
            <a:spLocks noGrp="1" noChangeArrowheads="1"/>
          </p:cNvSpPr>
          <p:nvPr>
            <p:ph type="title"/>
          </p:nvPr>
        </p:nvSpPr>
        <p:spPr/>
        <p:txBody>
          <a:bodyPr/>
          <a:lstStyle/>
          <a:p>
            <a:r>
              <a:rPr lang="en-US"/>
              <a:t>Programming for Reliability</a:t>
            </a:r>
          </a:p>
        </p:txBody>
      </p:sp>
      <p:sp>
        <p:nvSpPr>
          <p:cNvPr id="19462" name="Rectangle 3"/>
          <p:cNvSpPr>
            <a:spLocks noGrp="1" noChangeArrowheads="1"/>
          </p:cNvSpPr>
          <p:nvPr>
            <p:ph type="body" idx="1"/>
          </p:nvPr>
        </p:nvSpPr>
        <p:spPr/>
        <p:txBody>
          <a:bodyPr/>
          <a:lstStyle/>
          <a:p>
            <a:pPr>
              <a:buFont typeface="Helvetica CE" pitchFamily="-110" charset="0"/>
              <a:buNone/>
            </a:pPr>
            <a:r>
              <a:rPr lang="en-US" b="1" i="1"/>
              <a:t>Fault avoidance:</a:t>
            </a:r>
          </a:p>
          <a:p>
            <a:r>
              <a:rPr lang="en-US"/>
              <a:t>development techniques to </a:t>
            </a:r>
            <a:r>
              <a:rPr lang="en-US" i="1">
                <a:solidFill>
                  <a:srgbClr val="7F0101"/>
                </a:solidFill>
              </a:rPr>
              <a:t>reduce the number of faults</a:t>
            </a:r>
            <a:r>
              <a:rPr lang="en-US"/>
              <a:t> in a system</a:t>
            </a:r>
          </a:p>
          <a:p>
            <a:endParaRPr lang="en-US"/>
          </a:p>
          <a:p>
            <a:pPr>
              <a:buFont typeface="Helvetica CE" pitchFamily="-110" charset="0"/>
              <a:buNone/>
            </a:pPr>
            <a:r>
              <a:rPr lang="en-US" b="1" i="1"/>
              <a:t>Fault tolerance:</a:t>
            </a:r>
          </a:p>
          <a:p>
            <a:r>
              <a:rPr lang="en-US"/>
              <a:t>developing programs that will </a:t>
            </a:r>
            <a:r>
              <a:rPr lang="en-US" i="1">
                <a:solidFill>
                  <a:srgbClr val="7F0101"/>
                </a:solidFill>
              </a:rPr>
              <a:t>operate despite the presence of faults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de-CH" smtClean="0"/>
              <a:t>© Oscar Nierstrasz</a:t>
            </a:r>
          </a:p>
        </p:txBody>
      </p:sp>
      <p:sp>
        <p:nvSpPr>
          <p:cNvPr id="20483" name="Footer Placeholder 4"/>
          <p:cNvSpPr>
            <a:spLocks noGrp="1"/>
          </p:cNvSpPr>
          <p:nvPr>
            <p:ph type="ftr" sz="quarter" idx="11"/>
          </p:nvPr>
        </p:nvSpPr>
        <p:spPr>
          <a:noFill/>
        </p:spPr>
        <p:txBody>
          <a:bodyPr/>
          <a:lstStyle/>
          <a:p>
            <a:r>
              <a:rPr lang="de-CH" smtClean="0"/>
              <a:t>ESE — Software Validation</a:t>
            </a:r>
          </a:p>
        </p:txBody>
      </p:sp>
      <p:sp>
        <p:nvSpPr>
          <p:cNvPr id="20484" name="Slide Number Placeholder 5"/>
          <p:cNvSpPr>
            <a:spLocks noGrp="1"/>
          </p:cNvSpPr>
          <p:nvPr>
            <p:ph type="sldNum" sz="quarter" idx="12"/>
          </p:nvPr>
        </p:nvSpPr>
        <p:spPr>
          <a:noFill/>
        </p:spPr>
        <p:txBody>
          <a:bodyPr/>
          <a:lstStyle/>
          <a:p>
            <a:r>
              <a:rPr lang="de-CH"/>
              <a:t>ESE 5.</a:t>
            </a:r>
            <a:fld id="{F1EB9D58-A13F-4344-B8D4-E84D0E5C5EE2}" type="slidenum">
              <a:rPr lang="de-CH"/>
              <a:pPr/>
              <a:t>8</a:t>
            </a:fld>
            <a:endParaRPr lang="de-CH" sz="1400">
              <a:solidFill>
                <a:srgbClr val="7E7E7E"/>
              </a:solidFill>
              <a:latin typeface="Times" charset="0"/>
            </a:endParaRPr>
          </a:p>
        </p:txBody>
      </p:sp>
      <p:sp>
        <p:nvSpPr>
          <p:cNvPr id="2048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20486" name="Rectangle 3"/>
          <p:cNvSpPr>
            <a:spLocks noGrp="1" noChangeArrowheads="1"/>
          </p:cNvSpPr>
          <p:nvPr>
            <p:ph type="title"/>
          </p:nvPr>
        </p:nvSpPr>
        <p:spPr/>
        <p:txBody>
          <a:bodyPr/>
          <a:lstStyle/>
          <a:p>
            <a:r>
              <a:rPr lang="en-US"/>
              <a:t>Roadmap</a:t>
            </a:r>
          </a:p>
        </p:txBody>
      </p:sp>
      <p:pic>
        <p:nvPicPr>
          <p:cNvPr id="20487"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0488" name="Rectangle 5"/>
          <p:cNvSpPr>
            <a:spLocks noGrp="1" noChangeArrowheads="1"/>
          </p:cNvSpPr>
          <p:nvPr>
            <p:ph type="body" idx="1"/>
          </p:nvPr>
        </p:nvSpPr>
        <p:spPr/>
        <p:txBody>
          <a:bodyPr/>
          <a:lstStyle/>
          <a:p>
            <a:r>
              <a:rPr lang="en-US"/>
              <a:t>Reliability, Failures and Faults</a:t>
            </a:r>
          </a:p>
          <a:p>
            <a:r>
              <a:rPr lang="en-US" b="1"/>
              <a:t>Fault Avoidance </a:t>
            </a:r>
          </a:p>
          <a:p>
            <a:r>
              <a:rPr lang="en-US"/>
              <a:t>Fault Tolerance</a:t>
            </a:r>
          </a:p>
          <a:p>
            <a:r>
              <a:rPr lang="en-US"/>
              <a:t>Verification and Validation</a:t>
            </a:r>
          </a:p>
          <a:p>
            <a:r>
              <a:rPr lang="en-US"/>
              <a:t>The Testing process</a:t>
            </a:r>
          </a:p>
          <a:p>
            <a:pPr lvl="1"/>
            <a:r>
              <a:rPr lang="en-US"/>
              <a:t>Black box testing</a:t>
            </a:r>
          </a:p>
          <a:p>
            <a:pPr lvl="1"/>
            <a:r>
              <a:rPr lang="en-US"/>
              <a:t>White box testing</a:t>
            </a:r>
          </a:p>
          <a:p>
            <a:pPr lvl="1"/>
            <a:r>
              <a:rPr lang="en-US"/>
              <a:t>Statistical testing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de-CH" smtClean="0"/>
              <a:t>© Oscar Nierstrasz</a:t>
            </a:r>
          </a:p>
        </p:txBody>
      </p:sp>
      <p:sp>
        <p:nvSpPr>
          <p:cNvPr id="22531" name="Footer Placeholder 4"/>
          <p:cNvSpPr>
            <a:spLocks noGrp="1"/>
          </p:cNvSpPr>
          <p:nvPr>
            <p:ph type="ftr" sz="quarter" idx="11"/>
          </p:nvPr>
        </p:nvSpPr>
        <p:spPr>
          <a:noFill/>
        </p:spPr>
        <p:txBody>
          <a:bodyPr/>
          <a:lstStyle/>
          <a:p>
            <a:r>
              <a:rPr lang="de-CH" smtClean="0"/>
              <a:t>ESE — Software Validation</a:t>
            </a:r>
          </a:p>
        </p:txBody>
      </p:sp>
      <p:sp>
        <p:nvSpPr>
          <p:cNvPr id="22532" name="Slide Number Placeholder 5"/>
          <p:cNvSpPr>
            <a:spLocks noGrp="1"/>
          </p:cNvSpPr>
          <p:nvPr>
            <p:ph type="sldNum" sz="quarter" idx="12"/>
          </p:nvPr>
        </p:nvSpPr>
        <p:spPr>
          <a:noFill/>
        </p:spPr>
        <p:txBody>
          <a:bodyPr/>
          <a:lstStyle/>
          <a:p>
            <a:r>
              <a:rPr lang="de-CH"/>
              <a:t>ESE 5.</a:t>
            </a:r>
            <a:fld id="{1B0B3C6A-42B1-5643-9A2B-01B7CBFAFD9A}" type="slidenum">
              <a:rPr lang="de-CH"/>
              <a:pPr/>
              <a:t>9</a:t>
            </a:fld>
            <a:endParaRPr lang="de-CH" sz="1400">
              <a:solidFill>
                <a:srgbClr val="7E7E7E"/>
              </a:solidFill>
              <a:latin typeface="Times" charset="0"/>
            </a:endParaRPr>
          </a:p>
        </p:txBody>
      </p:sp>
      <p:sp>
        <p:nvSpPr>
          <p:cNvPr id="22533" name="Rectangle 2"/>
          <p:cNvSpPr>
            <a:spLocks noGrp="1" noChangeArrowheads="1"/>
          </p:cNvSpPr>
          <p:nvPr>
            <p:ph type="title"/>
          </p:nvPr>
        </p:nvSpPr>
        <p:spPr/>
        <p:txBody>
          <a:bodyPr/>
          <a:lstStyle/>
          <a:p>
            <a:r>
              <a:rPr lang="en-US"/>
              <a:t>Fault Avoidance</a:t>
            </a:r>
          </a:p>
        </p:txBody>
      </p:sp>
      <p:sp>
        <p:nvSpPr>
          <p:cNvPr id="22534" name="Rectangle 3"/>
          <p:cNvSpPr>
            <a:spLocks noGrp="1" noChangeArrowheads="1"/>
          </p:cNvSpPr>
          <p:nvPr>
            <p:ph type="body" idx="1"/>
          </p:nvPr>
        </p:nvSpPr>
        <p:spPr/>
        <p:txBody>
          <a:bodyPr/>
          <a:lstStyle/>
          <a:p>
            <a:pPr marL="533400" indent="-533400">
              <a:lnSpc>
                <a:spcPct val="90000"/>
              </a:lnSpc>
              <a:buFont typeface="Helvetica CE" pitchFamily="-110" charset="0"/>
              <a:buNone/>
            </a:pPr>
            <a:r>
              <a:rPr lang="en-US" b="1" i="1">
                <a:solidFill>
                  <a:srgbClr val="7F0101"/>
                </a:solidFill>
              </a:rPr>
              <a:t>Fault avoidance depends on:</a:t>
            </a:r>
          </a:p>
          <a:p>
            <a:pPr marL="914400" lvl="1" indent="-457200">
              <a:lnSpc>
                <a:spcPct val="90000"/>
              </a:lnSpc>
              <a:buFont typeface="Times" charset="0"/>
              <a:buAutoNum type="arabicPeriod"/>
            </a:pPr>
            <a:r>
              <a:rPr lang="en-US"/>
              <a:t>A precise </a:t>
            </a:r>
            <a:r>
              <a:rPr lang="en-US" i="1">
                <a:solidFill>
                  <a:srgbClr val="7F0101"/>
                </a:solidFill>
              </a:rPr>
              <a:t>system specification</a:t>
            </a:r>
            <a:r>
              <a:rPr lang="en-US"/>
              <a:t> (preferably formal)</a:t>
            </a:r>
          </a:p>
          <a:p>
            <a:pPr marL="914400" lvl="1" indent="-457200">
              <a:lnSpc>
                <a:spcPct val="90000"/>
              </a:lnSpc>
              <a:buFont typeface="Times" charset="0"/>
              <a:buAutoNum type="arabicPeriod"/>
            </a:pPr>
            <a:r>
              <a:rPr lang="en-US"/>
              <a:t>Software design based on </a:t>
            </a:r>
            <a:r>
              <a:rPr lang="en-US" i="1">
                <a:solidFill>
                  <a:srgbClr val="7F0101"/>
                </a:solidFill>
              </a:rPr>
              <a:t>information hiding and encapsulation</a:t>
            </a:r>
          </a:p>
          <a:p>
            <a:pPr marL="914400" lvl="1" indent="-457200">
              <a:lnSpc>
                <a:spcPct val="90000"/>
              </a:lnSpc>
              <a:buFont typeface="Times" charset="0"/>
              <a:buAutoNum type="arabicPeriod"/>
            </a:pPr>
            <a:r>
              <a:rPr lang="en-US"/>
              <a:t>Extensive </a:t>
            </a:r>
            <a:r>
              <a:rPr lang="en-US" i="1">
                <a:solidFill>
                  <a:srgbClr val="7F0101"/>
                </a:solidFill>
              </a:rPr>
              <a:t>validation reviews</a:t>
            </a:r>
            <a:r>
              <a:rPr lang="en-US"/>
              <a:t> during the development process</a:t>
            </a:r>
          </a:p>
          <a:p>
            <a:pPr marL="914400" lvl="1" indent="-457200">
              <a:lnSpc>
                <a:spcPct val="90000"/>
              </a:lnSpc>
              <a:buFont typeface="Times" charset="0"/>
              <a:buAutoNum type="arabicPeriod"/>
            </a:pPr>
            <a:r>
              <a:rPr lang="en-US"/>
              <a:t>An organizational </a:t>
            </a:r>
            <a:r>
              <a:rPr lang="en-US" i="1">
                <a:solidFill>
                  <a:srgbClr val="7F0101"/>
                </a:solidFill>
              </a:rPr>
              <a:t>quality philosophy</a:t>
            </a:r>
            <a:r>
              <a:rPr lang="en-US"/>
              <a:t> to drive the software process</a:t>
            </a:r>
          </a:p>
          <a:p>
            <a:pPr marL="914400" lvl="1" indent="-457200">
              <a:lnSpc>
                <a:spcPct val="90000"/>
              </a:lnSpc>
              <a:buFont typeface="Times" charset="0"/>
              <a:buAutoNum type="arabicPeriod"/>
            </a:pPr>
            <a:r>
              <a:rPr lang="en-US"/>
              <a:t>Planned </a:t>
            </a:r>
            <a:r>
              <a:rPr lang="en-US" i="1">
                <a:solidFill>
                  <a:srgbClr val="7F0101"/>
                </a:solidFill>
              </a:rPr>
              <a:t>system testing</a:t>
            </a:r>
            <a:r>
              <a:rPr lang="en-US"/>
              <a:t> to expose faults and assess reliability</a:t>
            </a:r>
          </a:p>
        </p:txBody>
      </p:sp>
    </p:spTree>
  </p:cSld>
  <p:clrMapOvr>
    <a:masterClrMapping/>
  </p:clrMapOvr>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1481</TotalTime>
  <Words>3930</Words>
  <Application>Microsoft Macintosh PowerPoint</Application>
  <PresentationFormat>On-screen Show (4:3)</PresentationFormat>
  <Paragraphs>636</Paragraphs>
  <Slides>50</Slides>
  <Notes>20</Notes>
  <HiddenSlides>0</HiddenSlides>
  <MMClips>0</MMClips>
  <ScaleCrop>false</ScaleCrop>
  <HeadingPairs>
    <vt:vector size="4" baseType="variant">
      <vt:variant>
        <vt:lpstr>Design Template</vt:lpstr>
      </vt:variant>
      <vt:variant>
        <vt:i4>1</vt:i4>
      </vt:variant>
      <vt:variant>
        <vt:lpstr>Slide Titles</vt:lpstr>
      </vt:variant>
      <vt:variant>
        <vt:i4>50</vt:i4>
      </vt:variant>
    </vt:vector>
  </HeadingPairs>
  <TitlesOfParts>
    <vt:vector size="51" baseType="lpstr">
      <vt:lpstr>UB_Screen</vt:lpstr>
      <vt:lpstr>Introduction to Software Engineering</vt:lpstr>
      <vt:lpstr>Roadmap</vt:lpstr>
      <vt:lpstr>Source</vt:lpstr>
      <vt:lpstr>Roadmap</vt:lpstr>
      <vt:lpstr>Software Reliability, Failures and Faults</vt:lpstr>
      <vt:lpstr>Kinds of failures</vt:lpstr>
      <vt:lpstr>Programming for Reliability</vt:lpstr>
      <vt:lpstr>Roadmap</vt:lpstr>
      <vt:lpstr>Fault Avoidance</vt:lpstr>
      <vt:lpstr>Common Sources of Software Faults</vt:lpstr>
      <vt:lpstr>Common Sources of Software Faults ...</vt:lpstr>
      <vt:lpstr>Roadmap</vt:lpstr>
      <vt:lpstr>Fault Tolerance</vt:lpstr>
      <vt:lpstr>Approaches to Fault Tolerance</vt:lpstr>
      <vt:lpstr>Approaches to Fault Tolerance ...</vt:lpstr>
      <vt:lpstr>Defensive Programming</vt:lpstr>
      <vt:lpstr>Examples</vt:lpstr>
      <vt:lpstr>Roadmap</vt:lpstr>
      <vt:lpstr>Verification and Validation</vt:lpstr>
      <vt:lpstr>Verification and Validation ...</vt:lpstr>
      <vt:lpstr>Static Verification</vt:lpstr>
      <vt:lpstr>Roadmap</vt:lpstr>
      <vt:lpstr>The Testing Process</vt:lpstr>
      <vt:lpstr>The Testing Process ...</vt:lpstr>
      <vt:lpstr>Regression testing</vt:lpstr>
      <vt:lpstr>Test Planning</vt:lpstr>
      <vt:lpstr>Top-down Testing</vt:lpstr>
      <vt:lpstr>Bottom-up Testing</vt:lpstr>
      <vt:lpstr>Testing vs Correctness</vt:lpstr>
      <vt:lpstr>Defect Testing</vt:lpstr>
      <vt:lpstr>Defect Testing ...</vt:lpstr>
      <vt:lpstr>Roadmap</vt:lpstr>
      <vt:lpstr>Functional (black box) testing</vt:lpstr>
      <vt:lpstr>Coverage Criteria</vt:lpstr>
      <vt:lpstr>Equivalence partitioning</vt:lpstr>
      <vt:lpstr>Test Cases and Test Data</vt:lpstr>
      <vt:lpstr>Roadmap</vt:lpstr>
      <vt:lpstr>Structural (white box) Testing</vt:lpstr>
      <vt:lpstr>Coverage criteria</vt:lpstr>
      <vt:lpstr>Slide 40</vt:lpstr>
      <vt:lpstr>Program flow graphs</vt:lpstr>
      <vt:lpstr>Path Testing</vt:lpstr>
      <vt:lpstr>Roadmap</vt:lpstr>
      <vt:lpstr>Statistical Testing</vt:lpstr>
      <vt:lpstr>Statistical Testing ...</vt:lpstr>
      <vt:lpstr>When to Stop?</vt:lpstr>
      <vt:lpstr>When to Stop? ...</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172</cp:revision>
  <cp:lastPrinted>2005-04-07T14:31:46Z</cp:lastPrinted>
  <dcterms:created xsi:type="dcterms:W3CDTF">2010-08-27T13:14:43Z</dcterms:created>
  <dcterms:modified xsi:type="dcterms:W3CDTF">2010-08-27T13:14:59Z</dcterms:modified>
</cp:coreProperties>
</file>