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35"/>
  </p:notesMasterIdLst>
  <p:handoutMasterIdLst>
    <p:handoutMasterId r:id="rId36"/>
  </p:handoutMasterIdLst>
  <p:sldIdLst>
    <p:sldId id="256" r:id="rId2"/>
    <p:sldId id="257" r:id="rId3"/>
    <p:sldId id="258" r:id="rId4"/>
    <p:sldId id="312" r:id="rId5"/>
    <p:sldId id="260" r:id="rId6"/>
    <p:sldId id="261" r:id="rId7"/>
    <p:sldId id="262" r:id="rId8"/>
    <p:sldId id="263" r:id="rId9"/>
    <p:sldId id="314" r:id="rId10"/>
    <p:sldId id="265" r:id="rId11"/>
    <p:sldId id="266" r:id="rId12"/>
    <p:sldId id="316" r:id="rId13"/>
    <p:sldId id="268" r:id="rId14"/>
    <p:sldId id="269" r:id="rId15"/>
    <p:sldId id="270" r:id="rId16"/>
    <p:sldId id="271" r:id="rId17"/>
    <p:sldId id="272" r:id="rId18"/>
    <p:sldId id="273" r:id="rId19"/>
    <p:sldId id="274" r:id="rId20"/>
    <p:sldId id="275" r:id="rId21"/>
    <p:sldId id="276" r:id="rId22"/>
    <p:sldId id="317" r:id="rId23"/>
    <p:sldId id="282" r:id="rId24"/>
    <p:sldId id="283" r:id="rId25"/>
    <p:sldId id="284" r:id="rId26"/>
    <p:sldId id="285" r:id="rId27"/>
    <p:sldId id="286" r:id="rId28"/>
    <p:sldId id="287" r:id="rId29"/>
    <p:sldId id="288" r:id="rId30"/>
    <p:sldId id="307" r:id="rId31"/>
    <p:sldId id="308" r:id="rId32"/>
    <p:sldId id="309" r:id="rId33"/>
    <p:sldId id="311"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1DEFA"/>
    <a:srgbClr val="A7A7A7"/>
    <a:srgbClr val="D3D3D3"/>
    <a:srgbClr val="7F0101"/>
    <a:srgbClr val="60BDC4"/>
    <a:srgbClr val="B4CFDC"/>
    <a:srgbClr val="C9D4DC"/>
    <a:srgbClr val="FE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456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67117CAB-1C7F-1740-B042-DDBAA7CACD2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09B21649-3FEB-4A4B-98C9-8DD3567AF86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frankmahler.de/mshame/" TargetMode="Externa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p:cNvSpPr>
          <p:nvPr>
            <p:ph type="sldImg"/>
          </p:nvPr>
        </p:nvSpPr>
        <p:spPr>
          <a:solidFill>
            <a:srgbClr val="FFFFFF"/>
          </a:solidFill>
          <a:ln/>
        </p:spPr>
      </p:sp>
      <p:sp>
        <p:nvSpPr>
          <p:cNvPr id="112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solidFill>
            <a:srgbClr val="FFFFFF"/>
          </a:solidFill>
          <a:ln/>
        </p:spPr>
      </p:sp>
      <p:sp>
        <p:nvSpPr>
          <p:cNvPr id="2969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p:cNvSpPr>
          <p:nvPr>
            <p:ph type="sldImg"/>
          </p:nvPr>
        </p:nvSpPr>
        <p:spPr>
          <a:solidFill>
            <a:srgbClr val="FFFFFF"/>
          </a:solidFill>
          <a:ln/>
        </p:spPr>
      </p:sp>
      <p:sp>
        <p:nvSpPr>
          <p:cNvPr id="3174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p:cNvSpPr>
          <p:nvPr>
            <p:ph type="sldImg"/>
          </p:nvPr>
        </p:nvSpPr>
        <p:spPr>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Rot="1" noChangeAspect="1" noChangeArrowheads="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p:cNvSpPr>
          <p:nvPr>
            <p:ph type="sldImg"/>
          </p:nvPr>
        </p:nvSpPr>
        <p:spPr>
          <a:solidFill>
            <a:srgbClr val="FFFFFF"/>
          </a:solidFill>
          <a:ln/>
        </p:spPr>
      </p:sp>
      <p:sp>
        <p:nvSpPr>
          <p:cNvPr id="4608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Ch 15</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solidFill>
            <a:srgbClr val="FFFFFF"/>
          </a:solidFill>
          <a:ln/>
        </p:spPr>
      </p:sp>
      <p:sp>
        <p:nvSpPr>
          <p:cNvPr id="5222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p:cNvSpPr>
          <p:nvPr>
            <p:ph type="sldImg"/>
          </p:nvPr>
        </p:nvSpPr>
        <p:spPr>
          <a:solidFill>
            <a:srgbClr val="FFFFFF"/>
          </a:solidFill>
          <a:ln/>
        </p:spPr>
      </p:sp>
      <p:sp>
        <p:nvSpPr>
          <p:cNvPr id="7270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Rot="1" noChangeAspect="1" noChangeArrowheads="1"/>
          </p:cNvSpPr>
          <p:nvPr>
            <p:ph type="sldImg"/>
          </p:nvPr>
        </p:nvSpPr>
        <p:spPr>
          <a:solidFill>
            <a:srgbClr val="FFFFFF"/>
          </a:solidFill>
          <a:ln/>
        </p:spPr>
      </p:sp>
      <p:sp>
        <p:nvSpPr>
          <p:cNvPr id="1536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http://homepage.mac.com/bradster/iarchitect/shame.htm</a:t>
            </a:r>
          </a:p>
          <a:p>
            <a:pPr eaLnBrk="1" hangingPunct="1"/>
            <a:r>
              <a:rPr lang="en-US" sz="900">
                <a:hlinkClick r:id="rId3"/>
              </a:rPr>
              <a:t>http://www.frankmahler.de/mshame/</a:t>
            </a:r>
            <a:endParaRPr lang="en-US" sz="90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Rectangle 2"/>
          <p:cNvSpPr>
            <a:spLocks noGrp="1" noRot="1" noChangeAspect="1" noChangeArrowheads="1"/>
          </p:cNvSpPr>
          <p:nvPr>
            <p:ph type="sldImg"/>
          </p:nvPr>
        </p:nvSpPr>
        <p:spPr>
          <a:solidFill>
            <a:srgbClr val="FFFFFF"/>
          </a:solidFill>
          <a:ln/>
        </p:spPr>
      </p:sp>
      <p:sp>
        <p:nvSpPr>
          <p:cNvPr id="1177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2"/>
          <p:cNvSpPr>
            <a:spLocks noGrp="1" noRot="1" noChangeAspect="1" noChangeArrowheads="1"/>
          </p:cNvSpPr>
          <p:nvPr>
            <p:ph type="sldImg"/>
          </p:nvPr>
        </p:nvSpPr>
        <p:spPr>
          <a:solidFill>
            <a:srgbClr val="FFFFFF"/>
          </a:solidFill>
          <a:ln/>
        </p:spPr>
      </p:sp>
      <p:sp>
        <p:nvSpPr>
          <p:cNvPr id="1198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Rot="1" noChangeAspect="1" noChangeArrowheads="1"/>
          </p:cNvSpPr>
          <p:nvPr>
            <p:ph type="sldImg"/>
          </p:nvPr>
        </p:nvSpPr>
        <p:spPr>
          <a:xfrm>
            <a:off x="1293813" y="798513"/>
            <a:ext cx="4270375" cy="3201987"/>
          </a:xfrm>
          <a:solidFill>
            <a:srgbClr val="FFFFFF"/>
          </a:solidFill>
          <a:ln/>
        </p:spPr>
      </p:sp>
      <p:sp>
        <p:nvSpPr>
          <p:cNvPr id="19459" name="Rectangle 3"/>
          <p:cNvSpPr>
            <a:spLocks noGrp="1" noChangeArrowheads="1"/>
          </p:cNvSpPr>
          <p:nvPr>
            <p:ph type="body" idx="1"/>
          </p:nvPr>
        </p:nvSpPr>
        <p:spPr>
          <a:xfrm>
            <a:off x="827088" y="4346575"/>
            <a:ext cx="5203825" cy="3857625"/>
          </a:xfrm>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xfrm>
            <a:off x="1293813" y="798513"/>
            <a:ext cx="4270375" cy="3201987"/>
          </a:xfrm>
          <a:solidFill>
            <a:srgbClr val="FFFFFF"/>
          </a:solidFill>
          <a:ln/>
        </p:spPr>
      </p:sp>
      <p:sp>
        <p:nvSpPr>
          <p:cNvPr id="21507" name="Rectangle 3"/>
          <p:cNvSpPr>
            <a:spLocks noGrp="1" noChangeArrowheads="1"/>
          </p:cNvSpPr>
          <p:nvPr>
            <p:ph type="body" idx="1"/>
          </p:nvPr>
        </p:nvSpPr>
        <p:spPr>
          <a:xfrm>
            <a:off x="827088" y="4346575"/>
            <a:ext cx="5203825" cy="3857625"/>
          </a:xfrm>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solidFill>
            <a:srgbClr val="FFFFFF"/>
          </a:solidFill>
          <a:ln/>
        </p:spPr>
      </p:sp>
      <p:sp>
        <p:nvSpPr>
          <p:cNvPr id="2355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a:t>LECTURE TITLE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38533932-3628-8E43-AD3D-73A03E358F7A}"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D1FCF386-E817-A842-BE64-E03696B44EAB}"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1E527B29-C3C5-854D-BF6E-F6740848B67A}"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9187DB16-ED1B-3140-906E-AC482FF3A0FE}"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203D7787-47F3-E048-939F-07982F40A5EB}"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smtClean="0"/>
          </a:p>
        </p:txBody>
      </p:sp>
      <p:sp>
        <p:nvSpPr>
          <p:cNvPr id="4" name="Rectangle 6"/>
          <p:cNvSpPr>
            <a:spLocks noGrp="1" noChangeArrowheads="1"/>
          </p:cNvSpPr>
          <p:nvPr>
            <p:ph type="dt" sz="half" idx="10"/>
          </p:nvPr>
        </p:nvSpPr>
        <p:spPr/>
        <p:txBody>
          <a:bodyPr/>
          <a:lstStyle>
            <a:lvl1pPr>
              <a:defRPr/>
            </a:lvl1pPr>
          </a:lstStyle>
          <a:p>
            <a:pPr>
              <a:defRPr/>
            </a:pPr>
            <a:r>
              <a:rPr lang="de-CH"/>
              <a:t>© Oscar Nierstrasz</a:t>
            </a:r>
          </a:p>
        </p:txBody>
      </p:sp>
      <p:sp>
        <p:nvSpPr>
          <p:cNvPr id="5" name="Rectangle 7"/>
          <p:cNvSpPr>
            <a:spLocks noGrp="1" noChangeArrowheads="1"/>
          </p:cNvSpPr>
          <p:nvPr>
            <p:ph type="ftr" sz="quarter" idx="11"/>
          </p:nvPr>
        </p:nvSpPr>
        <p:spPr/>
        <p:txBody>
          <a:bodyPr/>
          <a:lstStyle>
            <a:lvl1pPr>
              <a:defRPr/>
            </a:lvl1pPr>
          </a:lstStyle>
          <a:p>
            <a:pPr>
              <a:defRPr/>
            </a:pPr>
            <a:r>
              <a:rPr lang="de-CH"/>
              <a:t>ESE — User Interface Design</a:t>
            </a:r>
          </a:p>
        </p:txBody>
      </p:sp>
      <p:sp>
        <p:nvSpPr>
          <p:cNvPr id="6" name="Rectangle 8"/>
          <p:cNvSpPr>
            <a:spLocks noGrp="1" noChangeArrowheads="1"/>
          </p:cNvSpPr>
          <p:nvPr>
            <p:ph type="sldNum" sz="quarter" idx="12"/>
          </p:nvPr>
        </p:nvSpPr>
        <p:spPr/>
        <p:txBody>
          <a:bodyPr/>
          <a:lstStyle>
            <a:lvl1pPr>
              <a:defRPr/>
            </a:lvl1pPr>
          </a:lstStyle>
          <a:p>
            <a:pPr>
              <a:defRPr/>
            </a:pPr>
            <a:r>
              <a:rPr lang="de-CH"/>
              <a:t>ESE 8.</a:t>
            </a:r>
            <a:fld id="{526E8173-B6F3-6441-931B-3134F3DF8A1E}"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latin typeface="Helvetica" pitchFamily="-105" charset="0"/>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latin typeface="Helvetica" pitchFamily="-105" charset="0"/>
              </a:defRPr>
            </a:lvl1pPr>
          </a:lstStyle>
          <a:p>
            <a:pPr>
              <a:defRPr/>
            </a:pPr>
            <a:r>
              <a:rPr lang="en-US"/>
              <a:t>LECTURE TITLE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D1B34445-9BA9-C547-BC75-DA7873E91EB8}"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2" r:id="rId3"/>
    <p:sldLayoutId id="2147483723" r:id="rId4"/>
    <p:sldLayoutId id="2147483724" r:id="rId5"/>
    <p:sldLayoutId id="2147483726"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05"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05"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05"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05"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05"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 Id="rId3"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 Id="rId3"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US" dirty="0" smtClean="0"/>
              <a:t>Introduction to Software Engineering</a:t>
            </a:r>
            <a:endParaRPr lang="en-US" b="0" i="1" dirty="0"/>
          </a:p>
        </p:txBody>
      </p:sp>
      <p:sp>
        <p:nvSpPr>
          <p:cNvPr id="10243" name="Rectangle 3"/>
          <p:cNvSpPr>
            <a:spLocks noGrp="1" noChangeArrowheads="1"/>
          </p:cNvSpPr>
          <p:nvPr>
            <p:ph type="subTitle" idx="1"/>
          </p:nvPr>
        </p:nvSpPr>
        <p:spPr/>
        <p:txBody>
          <a:bodyPr/>
          <a:lstStyle/>
          <a:p>
            <a:pPr>
              <a:lnSpc>
                <a:spcPct val="100000"/>
              </a:lnSpc>
            </a:pPr>
            <a:r>
              <a:rPr lang="en-US" b="1" dirty="0"/>
              <a:t>8. User Interface </a:t>
            </a:r>
            <a:r>
              <a:rPr lang="en-US" b="1" dirty="0" smtClean="0"/>
              <a:t>Design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de-CH">
                <a:latin typeface="Helvetica" charset="0"/>
              </a:rPr>
              <a:t>© Oscar Nierstrasz</a:t>
            </a:r>
          </a:p>
        </p:txBody>
      </p:sp>
      <p:sp>
        <p:nvSpPr>
          <p:cNvPr id="2867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28676" name="Slide Number Placeholder 5"/>
          <p:cNvSpPr>
            <a:spLocks noGrp="1"/>
          </p:cNvSpPr>
          <p:nvPr>
            <p:ph type="sldNum" sz="quarter" idx="12"/>
          </p:nvPr>
        </p:nvSpPr>
        <p:spPr>
          <a:noFill/>
        </p:spPr>
        <p:txBody>
          <a:bodyPr/>
          <a:lstStyle/>
          <a:p>
            <a:r>
              <a:rPr lang="de-CH" smtClean="0">
                <a:latin typeface="Helvetica" charset="0"/>
              </a:rPr>
              <a:t>ESE 8.</a:t>
            </a:r>
            <a:fld id="{F3D9B6C3-E92F-3D48-8AFA-962891B58680}" type="slidenum">
              <a:rPr lang="de-CH" smtClean="0">
                <a:latin typeface="Helvetica" charset="0"/>
              </a:rPr>
              <a:pPr/>
              <a:t>10</a:t>
            </a:fld>
            <a:endParaRPr lang="de-CH" sz="1400" smtClean="0">
              <a:solidFill>
                <a:srgbClr val="7E7E7E"/>
              </a:solidFill>
              <a:latin typeface="Times" charset="0"/>
            </a:endParaRPr>
          </a:p>
        </p:txBody>
      </p:sp>
      <p:sp>
        <p:nvSpPr>
          <p:cNvPr id="28677" name="Rectangle 2"/>
          <p:cNvSpPr>
            <a:spLocks noGrp="1" noChangeArrowheads="1"/>
          </p:cNvSpPr>
          <p:nvPr>
            <p:ph type="title"/>
          </p:nvPr>
        </p:nvSpPr>
        <p:spPr/>
        <p:txBody>
          <a:bodyPr/>
          <a:lstStyle/>
          <a:p>
            <a:pPr eaLnBrk="1" hangingPunct="1"/>
            <a:r>
              <a:rPr lang="en-US"/>
              <a:t>User Interface Design Principles</a:t>
            </a:r>
          </a:p>
        </p:txBody>
      </p:sp>
      <p:graphicFrame>
        <p:nvGraphicFramePr>
          <p:cNvPr id="595991" name="Group 23"/>
          <p:cNvGraphicFramePr>
            <a:graphicFrameLocks noGrp="1"/>
          </p:cNvGraphicFramePr>
          <p:nvPr>
            <p:ph type="tbl" idx="1"/>
          </p:nvPr>
        </p:nvGraphicFramePr>
        <p:xfrm>
          <a:off x="539750" y="2052638"/>
          <a:ext cx="8061325" cy="3583497"/>
        </p:xfrm>
        <a:graphic>
          <a:graphicData uri="http://schemas.openxmlformats.org/drawingml/2006/table">
            <a:tbl>
              <a:tblPr/>
              <a:tblGrid>
                <a:gridCol w="2371725"/>
                <a:gridCol w="5689600"/>
              </a:tblGrid>
              <a:tr h="63976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Principle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Description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User familiarity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Use terms and concepts </a:t>
                      </a:r>
                      <a:r>
                        <a:rPr kumimoji="0" lang="en-US" sz="1800" b="0" i="1" u="none" strike="noStrike" cap="none" normalizeH="0" baseline="0">
                          <a:ln>
                            <a:noFill/>
                          </a:ln>
                          <a:solidFill>
                            <a:srgbClr val="7F0101"/>
                          </a:solidFill>
                          <a:effectLst/>
                          <a:latin typeface="Helvetica" pitchFamily="-105" charset="0"/>
                        </a:rPr>
                        <a:t>familiar</a:t>
                      </a:r>
                      <a:r>
                        <a:rPr kumimoji="0" lang="en-US" sz="1800" b="0" i="0" u="none" strike="noStrike" cap="none" normalizeH="0" baseline="0">
                          <a:ln>
                            <a:noFill/>
                          </a:ln>
                          <a:solidFill>
                            <a:srgbClr val="0A017F"/>
                          </a:solidFill>
                          <a:effectLst/>
                          <a:latin typeface="Helvetica" pitchFamily="-105" charset="0"/>
                        </a:rPr>
                        <a:t> to the user.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1350">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Consistency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Comparable operations should be activated in the </a:t>
                      </a:r>
                      <a:r>
                        <a:rPr kumimoji="0" lang="en-US" sz="1800" b="0" i="1" u="none" strike="noStrike" cap="none" normalizeH="0" baseline="0">
                          <a:ln>
                            <a:noFill/>
                          </a:ln>
                          <a:solidFill>
                            <a:srgbClr val="7F0101"/>
                          </a:solidFill>
                          <a:effectLst/>
                          <a:latin typeface="Helvetica" pitchFamily="-105" charset="0"/>
                        </a:rPr>
                        <a:t>same way</a:t>
                      </a:r>
                      <a:r>
                        <a:rPr kumimoji="0" lang="en-US" sz="1800" b="0" i="0" u="none" strike="noStrike" cap="none" normalizeH="0" baseline="0">
                          <a:ln>
                            <a:noFill/>
                          </a:ln>
                          <a:solidFill>
                            <a:srgbClr val="0A017F"/>
                          </a:solidFill>
                          <a:effectLst/>
                          <a:latin typeface="Helvetica" pitchFamily="-105" charset="0"/>
                        </a:rPr>
                        <a:t>. Commands and menus should have the same format,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Minimal surprise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If a command operates in a known way, the user should be able to </a:t>
                      </a:r>
                      <a:r>
                        <a:rPr kumimoji="0" lang="en-US" sz="1800" b="0" i="1" u="none" strike="noStrike" cap="none" normalizeH="0" baseline="0">
                          <a:ln>
                            <a:noFill/>
                          </a:ln>
                          <a:solidFill>
                            <a:srgbClr val="7F0101"/>
                          </a:solidFill>
                          <a:effectLst/>
                          <a:latin typeface="Helvetica" pitchFamily="-105" charset="0"/>
                        </a:rPr>
                        <a:t>predict</a:t>
                      </a:r>
                      <a:r>
                        <a:rPr kumimoji="0" lang="en-US" sz="1800" b="0" i="0" u="none" strike="noStrike" cap="none" normalizeH="0" baseline="0">
                          <a:ln>
                            <a:noFill/>
                          </a:ln>
                          <a:solidFill>
                            <a:srgbClr val="0A017F"/>
                          </a:solidFill>
                          <a:effectLst/>
                          <a:latin typeface="Helvetica" pitchFamily="-105" charset="0"/>
                        </a:rPr>
                        <a:t> the operation of comparable commands.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Feedback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Provide the user with visual and auditory feedback, maintaining </a:t>
                      </a:r>
                      <a:r>
                        <a:rPr kumimoji="0" lang="en-US" sz="1800" b="0" i="1" u="none" strike="noStrike" cap="none" normalizeH="0" baseline="0">
                          <a:ln>
                            <a:noFill/>
                          </a:ln>
                          <a:solidFill>
                            <a:srgbClr val="7F0101"/>
                          </a:solidFill>
                          <a:effectLst/>
                          <a:latin typeface="Helvetica" pitchFamily="-105" charset="0"/>
                        </a:rPr>
                        <a:t>two-way communication</a:t>
                      </a:r>
                      <a:r>
                        <a:rPr kumimoji="0" lang="en-US" sz="1800" b="0" i="0" u="none" strike="noStrike" cap="none" normalizeH="0" baseline="0">
                          <a:ln>
                            <a:noFill/>
                          </a:ln>
                          <a:solidFill>
                            <a:srgbClr val="0A017F"/>
                          </a:solidFill>
                          <a:effectLst/>
                          <a:latin typeface="Helvetica" pitchFamily="-105"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1"/>
          <p:cNvSpPr>
            <a:spLocks noGrp="1"/>
          </p:cNvSpPr>
          <p:nvPr>
            <p:ph type="dt" sz="quarter" idx="10"/>
          </p:nvPr>
        </p:nvSpPr>
        <p:spPr>
          <a:noFill/>
        </p:spPr>
        <p:txBody>
          <a:bodyPr/>
          <a:lstStyle/>
          <a:p>
            <a:r>
              <a:rPr lang="de-CH">
                <a:latin typeface="Helvetica" charset="0"/>
              </a:rPr>
              <a:t>© Oscar Nierstrasz</a:t>
            </a:r>
          </a:p>
        </p:txBody>
      </p:sp>
      <p:sp>
        <p:nvSpPr>
          <p:cNvPr id="30723" name="Footer Placeholder 2"/>
          <p:cNvSpPr>
            <a:spLocks noGrp="1"/>
          </p:cNvSpPr>
          <p:nvPr>
            <p:ph type="ftr" sz="quarter" idx="11"/>
          </p:nvPr>
        </p:nvSpPr>
        <p:spPr>
          <a:noFill/>
        </p:spPr>
        <p:txBody>
          <a:bodyPr/>
          <a:lstStyle/>
          <a:p>
            <a:r>
              <a:rPr lang="de-CH">
                <a:latin typeface="Helvetica" charset="0"/>
              </a:rPr>
              <a:t>ESE — User Interface Design</a:t>
            </a:r>
          </a:p>
        </p:txBody>
      </p:sp>
      <p:sp>
        <p:nvSpPr>
          <p:cNvPr id="30724" name="Slide Number Placeholder 3"/>
          <p:cNvSpPr>
            <a:spLocks noGrp="1"/>
          </p:cNvSpPr>
          <p:nvPr>
            <p:ph type="sldNum" sz="quarter" idx="12"/>
          </p:nvPr>
        </p:nvSpPr>
        <p:spPr>
          <a:noFill/>
        </p:spPr>
        <p:txBody>
          <a:bodyPr/>
          <a:lstStyle/>
          <a:p>
            <a:r>
              <a:rPr lang="de-CH" smtClean="0">
                <a:latin typeface="Helvetica" charset="0"/>
              </a:rPr>
              <a:t>ESE 8.</a:t>
            </a:r>
            <a:fld id="{980F70A3-3EF6-F949-A583-CC4B923D350D}" type="slidenum">
              <a:rPr lang="de-CH" smtClean="0">
                <a:latin typeface="Helvetica" charset="0"/>
              </a:rPr>
              <a:pPr/>
              <a:t>11</a:t>
            </a:fld>
            <a:endParaRPr lang="de-CH" sz="1400" smtClean="0">
              <a:solidFill>
                <a:srgbClr val="7E7E7E"/>
              </a:solidFill>
              <a:latin typeface="Times" charset="0"/>
            </a:endParaRPr>
          </a:p>
        </p:txBody>
      </p:sp>
      <p:graphicFrame>
        <p:nvGraphicFramePr>
          <p:cNvPr id="598038" name="Group 22"/>
          <p:cNvGraphicFramePr>
            <a:graphicFrameLocks noGrp="1"/>
          </p:cNvGraphicFramePr>
          <p:nvPr>
            <p:ph type="tbl" idx="4294967295"/>
          </p:nvPr>
        </p:nvGraphicFramePr>
        <p:xfrm>
          <a:off x="609600" y="2057400"/>
          <a:ext cx="7772400" cy="3716465"/>
        </p:xfrm>
        <a:graphic>
          <a:graphicData uri="http://schemas.openxmlformats.org/drawingml/2006/table">
            <a:tbl>
              <a:tblPr/>
              <a:tblGrid>
                <a:gridCol w="2057400"/>
                <a:gridCol w="5715000"/>
              </a:tblGrid>
              <a:tr h="547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Principle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Description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Memory load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Reduce the amount of information that must be remembered between actions. </a:t>
                      </a:r>
                      <a:r>
                        <a:rPr kumimoji="0" lang="en-US" sz="1800" b="0" i="1" u="none" strike="noStrike" cap="none" normalizeH="0" baseline="0">
                          <a:ln>
                            <a:noFill/>
                          </a:ln>
                          <a:solidFill>
                            <a:srgbClr val="7F0101"/>
                          </a:solidFill>
                          <a:effectLst/>
                          <a:latin typeface="Helvetica" pitchFamily="-105" charset="0"/>
                        </a:rPr>
                        <a:t>Minimize</a:t>
                      </a:r>
                      <a:r>
                        <a:rPr kumimoji="0" lang="en-US" sz="1800" b="0" i="0" u="none" strike="noStrike" cap="none" normalizeH="0" baseline="0">
                          <a:ln>
                            <a:noFill/>
                          </a:ln>
                          <a:solidFill>
                            <a:srgbClr val="0A017F"/>
                          </a:solidFill>
                          <a:effectLst/>
                          <a:latin typeface="Helvetica" pitchFamily="-105" charset="0"/>
                        </a:rPr>
                        <a:t> the memory load.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Efficiency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Seek efficiency in dialogue, motion and thought. </a:t>
                      </a:r>
                      <a:r>
                        <a:rPr kumimoji="0" lang="en-US" sz="1800" b="0" i="1" u="none" strike="noStrike" cap="none" normalizeH="0" baseline="0">
                          <a:ln>
                            <a:noFill/>
                          </a:ln>
                          <a:solidFill>
                            <a:srgbClr val="7F0101"/>
                          </a:solidFill>
                          <a:effectLst/>
                          <a:latin typeface="Helvetica" pitchFamily="-105" charset="0"/>
                        </a:rPr>
                        <a:t>Minimize keystrokes and mouse movements</a:t>
                      </a:r>
                      <a:r>
                        <a:rPr kumimoji="0" lang="en-US" sz="1800" b="0" i="0" u="none" strike="noStrike" cap="none" normalizeH="0" baseline="0">
                          <a:ln>
                            <a:noFill/>
                          </a:ln>
                          <a:solidFill>
                            <a:srgbClr val="0A017F"/>
                          </a:solidFill>
                          <a:effectLst/>
                          <a:latin typeface="Helvetica" pitchFamily="-105"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Recoverability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Allow users to </a:t>
                      </a:r>
                      <a:r>
                        <a:rPr kumimoji="0" lang="en-US" sz="1800" b="0" i="1" u="none" strike="noStrike" cap="none" normalizeH="0" baseline="0">
                          <a:ln>
                            <a:noFill/>
                          </a:ln>
                          <a:solidFill>
                            <a:srgbClr val="7F0101"/>
                          </a:solidFill>
                          <a:effectLst/>
                          <a:latin typeface="Helvetica" pitchFamily="-105" charset="0"/>
                        </a:rPr>
                        <a:t>recover from their errors</a:t>
                      </a:r>
                      <a:r>
                        <a:rPr kumimoji="0" lang="en-US" sz="1800" b="0" i="0" u="none" strike="noStrike" cap="none" normalizeH="0" baseline="0">
                          <a:ln>
                            <a:noFill/>
                          </a:ln>
                          <a:solidFill>
                            <a:srgbClr val="0A017F"/>
                          </a:solidFill>
                          <a:effectLst/>
                          <a:latin typeface="Helvetica" pitchFamily="-105" charset="0"/>
                        </a:rPr>
                        <a:t>. Include undo facilities, confirmation of destructive actions, 'soft' deletes,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User guidance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Incorporate some form of </a:t>
                      </a:r>
                      <a:r>
                        <a:rPr kumimoji="0" lang="en-US" sz="1800" b="0" i="1" u="none" strike="noStrike" cap="none" normalizeH="0" baseline="0">
                          <a:ln>
                            <a:noFill/>
                          </a:ln>
                          <a:solidFill>
                            <a:srgbClr val="7F0101"/>
                          </a:solidFill>
                          <a:effectLst/>
                          <a:latin typeface="Helvetica" pitchFamily="-105" charset="0"/>
                        </a:rPr>
                        <a:t>context-sensitive user guidance</a:t>
                      </a:r>
                      <a:r>
                        <a:rPr kumimoji="0" lang="en-US" sz="1800" b="0" i="0" u="none" strike="noStrike" cap="none" normalizeH="0" baseline="0">
                          <a:ln>
                            <a:noFill/>
                          </a:ln>
                          <a:solidFill>
                            <a:srgbClr val="0A017F"/>
                          </a:solidFill>
                          <a:effectLst/>
                          <a:latin typeface="Helvetica" pitchFamily="-105" charset="0"/>
                        </a:rPr>
                        <a:t> and assistance.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8.</a:t>
            </a:r>
            <a:fld id="{EB30E443-F2BA-A540-9FE2-0C87188D4712}" type="slidenum">
              <a:rPr lang="de-CH" smtClean="0">
                <a:latin typeface="Helvetica" charset="0"/>
              </a:rPr>
              <a:pPr/>
              <a:t>12</a:t>
            </a:fld>
            <a:endParaRPr lang="de-CH" sz="1400" smtClean="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pPr eaLnBrk="1" hangingPunct="1"/>
            <a:r>
              <a:rPr lang="en-US"/>
              <a:t>Roadmap</a:t>
            </a:r>
          </a:p>
        </p:txBody>
      </p:sp>
      <p:sp>
        <p:nvSpPr>
          <p:cNvPr id="12295" name="Rectangle 5"/>
          <p:cNvSpPr>
            <a:spLocks noGrp="1" noChangeArrowheads="1"/>
          </p:cNvSpPr>
          <p:nvPr>
            <p:ph type="body" idx="1"/>
          </p:nvPr>
        </p:nvSpPr>
        <p:spPr/>
        <p:txBody>
          <a:bodyPr/>
          <a:lstStyle/>
          <a:p>
            <a:pPr eaLnBrk="1" hangingPunct="1"/>
            <a:r>
              <a:rPr lang="en-US" dirty="0"/>
              <a:t>Interface design models</a:t>
            </a:r>
          </a:p>
          <a:p>
            <a:pPr eaLnBrk="1" hangingPunct="1"/>
            <a:r>
              <a:rPr lang="en-US" dirty="0"/>
              <a:t>Design principles</a:t>
            </a:r>
          </a:p>
          <a:p>
            <a:pPr eaLnBrk="1" hangingPunct="1"/>
            <a:r>
              <a:rPr lang="en-US" b="1" dirty="0"/>
              <a:t>GUI characteristics</a:t>
            </a:r>
            <a:endParaRPr lang="en-US" b="1" dirty="0" smtClean="0"/>
          </a:p>
          <a:p>
            <a:pPr eaLnBrk="1" hangingPunct="1"/>
            <a:r>
              <a:rPr lang="en-US" dirty="0" smtClean="0"/>
              <a:t>Usability Testing</a:t>
            </a:r>
          </a:p>
        </p:txBody>
      </p:sp>
      <p:pic>
        <p:nvPicPr>
          <p:cNvPr id="12296"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de-CH">
                <a:latin typeface="Helvetica" charset="0"/>
              </a:rPr>
              <a:t>© Oscar Nierstrasz</a:t>
            </a:r>
          </a:p>
        </p:txBody>
      </p:sp>
      <p:sp>
        <p:nvSpPr>
          <p:cNvPr id="3481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34820" name="Slide Number Placeholder 5"/>
          <p:cNvSpPr>
            <a:spLocks noGrp="1"/>
          </p:cNvSpPr>
          <p:nvPr>
            <p:ph type="sldNum" sz="quarter" idx="12"/>
          </p:nvPr>
        </p:nvSpPr>
        <p:spPr>
          <a:noFill/>
        </p:spPr>
        <p:txBody>
          <a:bodyPr/>
          <a:lstStyle/>
          <a:p>
            <a:r>
              <a:rPr lang="de-CH" smtClean="0">
                <a:latin typeface="Helvetica" charset="0"/>
              </a:rPr>
              <a:t>ESE 8.</a:t>
            </a:r>
            <a:fld id="{83FC26D6-A1E2-6542-98DB-D2A9F8BA2380}" type="slidenum">
              <a:rPr lang="de-CH" smtClean="0">
                <a:latin typeface="Helvetica" charset="0"/>
              </a:rPr>
              <a:pPr/>
              <a:t>13</a:t>
            </a:fld>
            <a:endParaRPr lang="de-CH" sz="1400" smtClean="0">
              <a:solidFill>
                <a:srgbClr val="7E7E7E"/>
              </a:solidFill>
              <a:latin typeface="Times" charset="0"/>
            </a:endParaRPr>
          </a:p>
        </p:txBody>
      </p:sp>
      <p:sp>
        <p:nvSpPr>
          <p:cNvPr id="34821" name="Rectangle 2"/>
          <p:cNvSpPr>
            <a:spLocks noGrp="1" noChangeArrowheads="1"/>
          </p:cNvSpPr>
          <p:nvPr>
            <p:ph type="title"/>
          </p:nvPr>
        </p:nvSpPr>
        <p:spPr/>
        <p:txBody>
          <a:bodyPr/>
          <a:lstStyle/>
          <a:p>
            <a:pPr eaLnBrk="1" hangingPunct="1"/>
            <a:r>
              <a:rPr lang="en-US"/>
              <a:t>GUI Characteristics</a:t>
            </a:r>
          </a:p>
        </p:txBody>
      </p:sp>
      <p:graphicFrame>
        <p:nvGraphicFramePr>
          <p:cNvPr id="600092" name="Group 28"/>
          <p:cNvGraphicFramePr>
            <a:graphicFrameLocks noGrp="1"/>
          </p:cNvGraphicFramePr>
          <p:nvPr>
            <p:ph type="tbl" idx="1"/>
          </p:nvPr>
        </p:nvGraphicFramePr>
        <p:xfrm>
          <a:off x="539750" y="1871663"/>
          <a:ext cx="8061325" cy="4155948"/>
        </p:xfrm>
        <a:graphic>
          <a:graphicData uri="http://schemas.openxmlformats.org/drawingml/2006/table">
            <a:tbl>
              <a:tblPr/>
              <a:tblGrid>
                <a:gridCol w="2212975"/>
                <a:gridCol w="5848350"/>
              </a:tblGrid>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Characteristic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Description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Windows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Multiple windows allow </a:t>
                      </a:r>
                      <a:r>
                        <a:rPr kumimoji="0" lang="en-US" sz="1800" b="0" i="1" u="none" strike="noStrike" cap="none" normalizeH="0" baseline="0">
                          <a:ln>
                            <a:noFill/>
                          </a:ln>
                          <a:solidFill>
                            <a:srgbClr val="7F0101"/>
                          </a:solidFill>
                          <a:effectLst/>
                          <a:latin typeface="Helvetica" pitchFamily="-105" charset="0"/>
                        </a:rPr>
                        <a:t>different information to be displayed simultaneously</a:t>
                      </a:r>
                      <a:r>
                        <a:rPr kumimoji="0" lang="en-US" sz="1800" b="0" i="0" u="none" strike="noStrike" cap="none" normalizeH="0" baseline="0">
                          <a:ln>
                            <a:noFill/>
                          </a:ln>
                          <a:solidFill>
                            <a:srgbClr val="0A017F"/>
                          </a:solidFill>
                          <a:effectLst/>
                          <a:latin typeface="Helvetica" pitchFamily="-105" charset="0"/>
                        </a:rPr>
                        <a:t> on the user’s screen.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Icons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Usually icons represent </a:t>
                      </a:r>
                      <a:r>
                        <a:rPr kumimoji="0" lang="en-US" sz="1800" b="0" i="1" u="none" strike="noStrike" cap="none" normalizeH="0" baseline="0">
                          <a:ln>
                            <a:noFill/>
                          </a:ln>
                          <a:solidFill>
                            <a:srgbClr val="7F0101"/>
                          </a:solidFill>
                          <a:effectLst/>
                          <a:latin typeface="Helvetica" pitchFamily="-105" charset="0"/>
                        </a:rPr>
                        <a:t>files</a:t>
                      </a:r>
                      <a:r>
                        <a:rPr kumimoji="0" lang="en-US" sz="1800" b="0" i="0" u="none" strike="noStrike" cap="none" normalizeH="0" baseline="0">
                          <a:ln>
                            <a:noFill/>
                          </a:ln>
                          <a:solidFill>
                            <a:srgbClr val="0A017F"/>
                          </a:solidFill>
                          <a:effectLst/>
                          <a:latin typeface="Helvetica" pitchFamily="-105" charset="0"/>
                        </a:rPr>
                        <a:t> (including folders and applications), but they may also stand for </a:t>
                      </a:r>
                      <a:r>
                        <a:rPr kumimoji="0" lang="en-US" sz="1800" b="0" i="1" u="none" strike="noStrike" cap="none" normalizeH="0" baseline="0">
                          <a:ln>
                            <a:noFill/>
                          </a:ln>
                          <a:solidFill>
                            <a:srgbClr val="7F0101"/>
                          </a:solidFill>
                          <a:effectLst/>
                          <a:latin typeface="Helvetica" pitchFamily="-105" charset="0"/>
                        </a:rPr>
                        <a:t>processes</a:t>
                      </a:r>
                      <a:r>
                        <a:rPr kumimoji="0" lang="en-US" sz="1800" b="0" i="0" u="none" strike="noStrike" cap="none" normalizeH="0" baseline="0">
                          <a:ln>
                            <a:noFill/>
                          </a:ln>
                          <a:solidFill>
                            <a:srgbClr val="0A017F"/>
                          </a:solidFill>
                          <a:effectLst/>
                          <a:latin typeface="Helvetica" pitchFamily="-105" charset="0"/>
                        </a:rPr>
                        <a:t> (e.g., printer drivers).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Menus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Menus bundle and organize </a:t>
                      </a:r>
                      <a:r>
                        <a:rPr kumimoji="0" lang="en-US" sz="1800" b="0" i="1" u="none" strike="noStrike" cap="none" normalizeH="0" baseline="0">
                          <a:ln>
                            <a:noFill/>
                          </a:ln>
                          <a:solidFill>
                            <a:srgbClr val="7F0101"/>
                          </a:solidFill>
                          <a:effectLst/>
                          <a:latin typeface="Helvetica" pitchFamily="-105" charset="0"/>
                        </a:rPr>
                        <a:t>commands</a:t>
                      </a:r>
                      <a:r>
                        <a:rPr kumimoji="0" lang="en-US" sz="1800" b="0" i="0" u="none" strike="noStrike" cap="none" normalizeH="0" baseline="0">
                          <a:ln>
                            <a:noFill/>
                          </a:ln>
                          <a:solidFill>
                            <a:srgbClr val="0A017F"/>
                          </a:solidFill>
                          <a:effectLst/>
                          <a:latin typeface="Helvetica" pitchFamily="-105" charset="0"/>
                        </a:rPr>
                        <a:t> (eliminating the need for a command language).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Pointing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A pointing device such as a mouse is used for </a:t>
                      </a:r>
                      <a:r>
                        <a:rPr kumimoji="0" lang="en-US" sz="1800" b="0" i="1" u="none" strike="noStrike" cap="none" normalizeH="0" baseline="0">
                          <a:ln>
                            <a:noFill/>
                          </a:ln>
                          <a:solidFill>
                            <a:srgbClr val="7F0101"/>
                          </a:solidFill>
                          <a:effectLst/>
                          <a:latin typeface="Helvetica" pitchFamily="-105" charset="0"/>
                        </a:rPr>
                        <a:t>command choices</a:t>
                      </a:r>
                      <a:r>
                        <a:rPr kumimoji="0" lang="en-US" sz="1800" b="0" i="0" u="none" strike="noStrike" cap="none" normalizeH="0" baseline="0">
                          <a:ln>
                            <a:noFill/>
                          </a:ln>
                          <a:solidFill>
                            <a:srgbClr val="0A017F"/>
                          </a:solidFill>
                          <a:effectLst/>
                          <a:latin typeface="Helvetica" pitchFamily="-105" charset="0"/>
                        </a:rPr>
                        <a:t> from a menu or indicating items of interest in a window.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Graphics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Graphical elements can be </a:t>
                      </a:r>
                      <a:r>
                        <a:rPr kumimoji="0" lang="en-US" sz="1800" b="0" i="1" u="none" strike="noStrike" cap="none" normalizeH="0" baseline="0">
                          <a:ln>
                            <a:noFill/>
                          </a:ln>
                          <a:solidFill>
                            <a:srgbClr val="7F0101"/>
                          </a:solidFill>
                          <a:effectLst/>
                          <a:latin typeface="Helvetica" pitchFamily="-105" charset="0"/>
                        </a:rPr>
                        <a:t>commands</a:t>
                      </a:r>
                      <a:r>
                        <a:rPr kumimoji="0" lang="en-US" sz="1800" b="0" i="0" u="none" strike="noStrike" cap="none" normalizeH="0" baseline="0">
                          <a:ln>
                            <a:noFill/>
                          </a:ln>
                          <a:solidFill>
                            <a:srgbClr val="0A017F"/>
                          </a:solidFill>
                          <a:effectLst/>
                          <a:latin typeface="Helvetica" pitchFamily="-105" charset="0"/>
                        </a:rPr>
                        <a:t> on the same display.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de-CH">
                <a:latin typeface="Helvetica" charset="0"/>
              </a:rPr>
              <a:t>© Oscar Nierstrasz</a:t>
            </a:r>
          </a:p>
        </p:txBody>
      </p:sp>
      <p:sp>
        <p:nvSpPr>
          <p:cNvPr id="3686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36868" name="Slide Number Placeholder 5"/>
          <p:cNvSpPr>
            <a:spLocks noGrp="1"/>
          </p:cNvSpPr>
          <p:nvPr>
            <p:ph type="sldNum" sz="quarter" idx="12"/>
          </p:nvPr>
        </p:nvSpPr>
        <p:spPr>
          <a:noFill/>
        </p:spPr>
        <p:txBody>
          <a:bodyPr/>
          <a:lstStyle/>
          <a:p>
            <a:r>
              <a:rPr lang="de-CH" smtClean="0">
                <a:latin typeface="Helvetica" charset="0"/>
              </a:rPr>
              <a:t>ESE 8.</a:t>
            </a:r>
            <a:fld id="{1173F3A7-9C5D-C24E-8303-A69CEB1FD79D}" type="slidenum">
              <a:rPr lang="de-CH" smtClean="0">
                <a:latin typeface="Helvetica" charset="0"/>
              </a:rPr>
              <a:pPr/>
              <a:t>14</a:t>
            </a:fld>
            <a:endParaRPr lang="de-CH" sz="1400" smtClean="0">
              <a:solidFill>
                <a:srgbClr val="7E7E7E"/>
              </a:solidFill>
              <a:latin typeface="Times" charset="0"/>
            </a:endParaRPr>
          </a:p>
        </p:txBody>
      </p:sp>
      <p:sp>
        <p:nvSpPr>
          <p:cNvPr id="36869" name="Rectangle 2"/>
          <p:cNvSpPr>
            <a:spLocks noGrp="1" noChangeArrowheads="1"/>
          </p:cNvSpPr>
          <p:nvPr>
            <p:ph type="title"/>
          </p:nvPr>
        </p:nvSpPr>
        <p:spPr/>
        <p:txBody>
          <a:bodyPr/>
          <a:lstStyle/>
          <a:p>
            <a:pPr eaLnBrk="1" hangingPunct="1"/>
            <a:r>
              <a:rPr lang="en-US"/>
              <a:t>GUIs</a:t>
            </a:r>
          </a:p>
        </p:txBody>
      </p:sp>
      <p:sp>
        <p:nvSpPr>
          <p:cNvPr id="36870" name="Rectangle 3"/>
          <p:cNvSpPr>
            <a:spLocks noGrp="1" noChangeArrowheads="1"/>
          </p:cNvSpPr>
          <p:nvPr>
            <p:ph type="body" idx="1"/>
          </p:nvPr>
        </p:nvSpPr>
        <p:spPr/>
        <p:txBody>
          <a:bodyPr/>
          <a:lstStyle/>
          <a:p>
            <a:pPr marL="342900" indent="-342900" eaLnBrk="1" hangingPunct="1">
              <a:buFont typeface="Helvetica CE" pitchFamily="-105" charset="0"/>
              <a:buNone/>
            </a:pPr>
            <a:r>
              <a:rPr lang="en-US" b="1" i="1"/>
              <a:t>Advantages</a:t>
            </a:r>
          </a:p>
          <a:p>
            <a:pPr marL="342900" indent="-342900" eaLnBrk="1" hangingPunct="1"/>
            <a:r>
              <a:rPr lang="en-US" sz="2000"/>
              <a:t>They are </a:t>
            </a:r>
            <a:r>
              <a:rPr lang="en-US" sz="2000" i="1">
                <a:solidFill>
                  <a:srgbClr val="7F0101"/>
                </a:solidFill>
              </a:rPr>
              <a:t>easy to learn</a:t>
            </a:r>
            <a:r>
              <a:rPr lang="en-US" sz="2000"/>
              <a:t> and use.</a:t>
            </a:r>
          </a:p>
          <a:p>
            <a:pPr marL="742950" lvl="1" indent="-285750" eaLnBrk="1" hangingPunct="1"/>
            <a:r>
              <a:rPr lang="en-US" sz="1800"/>
              <a:t>Users without experience can learn to use the system quickly.</a:t>
            </a:r>
          </a:p>
          <a:p>
            <a:pPr marL="342900" indent="-342900" eaLnBrk="1" hangingPunct="1"/>
            <a:r>
              <a:rPr lang="en-US" sz="2000"/>
              <a:t>The user may </a:t>
            </a:r>
            <a:r>
              <a:rPr lang="en-US" sz="2000" i="1">
                <a:solidFill>
                  <a:srgbClr val="7F0101"/>
                </a:solidFill>
              </a:rPr>
              <a:t>switch attention</a:t>
            </a:r>
            <a:r>
              <a:rPr lang="en-US" sz="2000"/>
              <a:t> between tasks and applications.</a:t>
            </a:r>
          </a:p>
          <a:p>
            <a:pPr marL="342900" indent="-342900" eaLnBrk="1" hangingPunct="1"/>
            <a:r>
              <a:rPr lang="en-US" sz="2000" i="1">
                <a:solidFill>
                  <a:srgbClr val="7F0101"/>
                </a:solidFill>
              </a:rPr>
              <a:t>Fast, full-screen interaction</a:t>
            </a:r>
            <a:r>
              <a:rPr lang="en-US" sz="2000"/>
              <a:t> is possible with immediate access to the entire screen</a:t>
            </a:r>
          </a:p>
          <a:p>
            <a:pPr marL="342900" indent="-342900" eaLnBrk="1" hangingPunct="1">
              <a:buFont typeface="Helvetica CE" pitchFamily="-105" charset="0"/>
              <a:buNone/>
            </a:pPr>
            <a:endParaRPr lang="en-US" b="1" i="1"/>
          </a:p>
          <a:p>
            <a:pPr marL="342900" indent="-342900" eaLnBrk="1" hangingPunct="1">
              <a:buFont typeface="Helvetica CE" pitchFamily="-105" charset="0"/>
              <a:buNone/>
            </a:pPr>
            <a:r>
              <a:rPr lang="en-US" b="1" i="1"/>
              <a:t>Problems</a:t>
            </a:r>
            <a:endParaRPr lang="en-US"/>
          </a:p>
          <a:p>
            <a:pPr marL="342900" indent="-342900" eaLnBrk="1" hangingPunct="1"/>
            <a:r>
              <a:rPr lang="en-US" sz="2000"/>
              <a:t>A GUI is not automatically a good interface</a:t>
            </a:r>
          </a:p>
          <a:p>
            <a:pPr marL="742950" lvl="1" indent="-285750" eaLnBrk="1" hangingPunct="1"/>
            <a:r>
              <a:rPr lang="en-US" sz="1800"/>
              <a:t>Many software systems are </a:t>
            </a:r>
            <a:r>
              <a:rPr lang="en-US" sz="1800" i="1">
                <a:solidFill>
                  <a:srgbClr val="7F0101"/>
                </a:solidFill>
              </a:rPr>
              <a:t>never used</a:t>
            </a:r>
            <a:r>
              <a:rPr lang="en-US" sz="1800"/>
              <a:t> due to poor UI design</a:t>
            </a:r>
          </a:p>
          <a:p>
            <a:pPr marL="742950" lvl="1" indent="-285750" eaLnBrk="1" hangingPunct="1"/>
            <a:r>
              <a:rPr lang="en-US" sz="1800"/>
              <a:t>A poorly designed UI can cause a user to make </a:t>
            </a:r>
            <a:r>
              <a:rPr lang="en-US" sz="1800" i="1">
                <a:solidFill>
                  <a:srgbClr val="7F0101"/>
                </a:solidFill>
              </a:rPr>
              <a:t>catastrophic errors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de-CH">
                <a:latin typeface="Helvetica" charset="0"/>
              </a:rPr>
              <a:t>© Oscar Nierstrasz</a:t>
            </a:r>
          </a:p>
        </p:txBody>
      </p:sp>
      <p:sp>
        <p:nvSpPr>
          <p:cNvPr id="3891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38916" name="Slide Number Placeholder 5"/>
          <p:cNvSpPr>
            <a:spLocks noGrp="1"/>
          </p:cNvSpPr>
          <p:nvPr>
            <p:ph type="sldNum" sz="quarter" idx="12"/>
          </p:nvPr>
        </p:nvSpPr>
        <p:spPr>
          <a:noFill/>
        </p:spPr>
        <p:txBody>
          <a:bodyPr/>
          <a:lstStyle/>
          <a:p>
            <a:r>
              <a:rPr lang="de-CH" smtClean="0">
                <a:latin typeface="Helvetica" charset="0"/>
              </a:rPr>
              <a:t>ESE 8.</a:t>
            </a:r>
            <a:fld id="{1FB31432-D385-0F4C-AE47-17276DFD2AB2}" type="slidenum">
              <a:rPr lang="de-CH" smtClean="0">
                <a:latin typeface="Helvetica" charset="0"/>
              </a:rPr>
              <a:pPr/>
              <a:t>15</a:t>
            </a:fld>
            <a:endParaRPr lang="de-CH" sz="1400" smtClean="0">
              <a:solidFill>
                <a:srgbClr val="7E7E7E"/>
              </a:solidFill>
              <a:latin typeface="Times" charset="0"/>
            </a:endParaRPr>
          </a:p>
        </p:txBody>
      </p:sp>
      <p:sp>
        <p:nvSpPr>
          <p:cNvPr id="38917" name="Rectangle 2"/>
          <p:cNvSpPr>
            <a:spLocks noGrp="1" noChangeArrowheads="1"/>
          </p:cNvSpPr>
          <p:nvPr>
            <p:ph type="title"/>
          </p:nvPr>
        </p:nvSpPr>
        <p:spPr/>
        <p:txBody>
          <a:bodyPr/>
          <a:lstStyle/>
          <a:p>
            <a:pPr eaLnBrk="1" hangingPunct="1"/>
            <a:r>
              <a:rPr lang="en-US"/>
              <a:t>Direct Manipulation</a:t>
            </a:r>
          </a:p>
        </p:txBody>
      </p:sp>
      <p:sp>
        <p:nvSpPr>
          <p:cNvPr id="38918" name="Rectangle 3"/>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sz="2000" b="1" i="1"/>
              <a:t>Advantages</a:t>
            </a:r>
            <a:endParaRPr lang="en-US" sz="2000"/>
          </a:p>
          <a:p>
            <a:pPr marL="342900" indent="-342900" eaLnBrk="1" hangingPunct="1">
              <a:lnSpc>
                <a:spcPct val="90000"/>
              </a:lnSpc>
            </a:pPr>
            <a:r>
              <a:rPr lang="en-US" sz="2000"/>
              <a:t>Users </a:t>
            </a:r>
            <a:r>
              <a:rPr lang="en-US" sz="2000" i="1">
                <a:solidFill>
                  <a:srgbClr val="7F0101"/>
                </a:solidFill>
              </a:rPr>
              <a:t>feel in control</a:t>
            </a:r>
            <a:r>
              <a:rPr lang="en-US" sz="2000"/>
              <a:t> and are less likely to be intimidated by the system</a:t>
            </a:r>
          </a:p>
          <a:p>
            <a:pPr marL="342900" indent="-342900" eaLnBrk="1" hangingPunct="1">
              <a:lnSpc>
                <a:spcPct val="90000"/>
              </a:lnSpc>
            </a:pPr>
            <a:r>
              <a:rPr lang="en-US" sz="2000"/>
              <a:t>User </a:t>
            </a:r>
            <a:r>
              <a:rPr lang="en-US" sz="2000" i="1">
                <a:solidFill>
                  <a:srgbClr val="7F0101"/>
                </a:solidFill>
              </a:rPr>
              <a:t>learning time</a:t>
            </a:r>
            <a:r>
              <a:rPr lang="en-US" sz="2000"/>
              <a:t> is relatively short</a:t>
            </a:r>
          </a:p>
          <a:p>
            <a:pPr marL="342900" indent="-342900" eaLnBrk="1" hangingPunct="1">
              <a:lnSpc>
                <a:spcPct val="90000"/>
              </a:lnSpc>
            </a:pPr>
            <a:r>
              <a:rPr lang="en-US" sz="2000"/>
              <a:t>Users get </a:t>
            </a:r>
            <a:r>
              <a:rPr lang="en-US" sz="2000" i="1">
                <a:solidFill>
                  <a:srgbClr val="7F0101"/>
                </a:solidFill>
              </a:rPr>
              <a:t>immediate feedback</a:t>
            </a:r>
            <a:r>
              <a:rPr lang="en-US" sz="2000"/>
              <a:t> on their actions </a:t>
            </a:r>
          </a:p>
          <a:p>
            <a:pPr marL="342900" indent="-342900" eaLnBrk="1" hangingPunct="1">
              <a:lnSpc>
                <a:spcPct val="90000"/>
              </a:lnSpc>
            </a:pPr>
            <a:r>
              <a:rPr lang="en-US" sz="2000"/>
              <a:t>mistakes can be quickly detected and corrected</a:t>
            </a:r>
          </a:p>
          <a:p>
            <a:pPr marL="342900" indent="-342900" eaLnBrk="1" hangingPunct="1">
              <a:lnSpc>
                <a:spcPct val="90000"/>
              </a:lnSpc>
            </a:pPr>
            <a:endParaRPr lang="en-US" sz="2000"/>
          </a:p>
          <a:p>
            <a:pPr marL="342900" indent="-342900" eaLnBrk="1" hangingPunct="1">
              <a:lnSpc>
                <a:spcPct val="90000"/>
              </a:lnSpc>
              <a:buFont typeface="Helvetica CE" pitchFamily="-105" charset="0"/>
              <a:buNone/>
            </a:pPr>
            <a:r>
              <a:rPr lang="en-US" sz="2000" b="1" i="1"/>
              <a:t>Problems</a:t>
            </a:r>
            <a:endParaRPr lang="en-US" sz="2000"/>
          </a:p>
          <a:p>
            <a:pPr marL="342900" indent="-342900" eaLnBrk="1" hangingPunct="1">
              <a:lnSpc>
                <a:spcPct val="90000"/>
              </a:lnSpc>
            </a:pPr>
            <a:r>
              <a:rPr lang="en-US" sz="2000"/>
              <a:t>Finding the right user </a:t>
            </a:r>
            <a:r>
              <a:rPr lang="en-US" sz="2000" i="1">
                <a:solidFill>
                  <a:srgbClr val="7F0101"/>
                </a:solidFill>
              </a:rPr>
              <a:t>metaphor</a:t>
            </a:r>
            <a:r>
              <a:rPr lang="en-US" sz="2000"/>
              <a:t> may be difficult</a:t>
            </a:r>
          </a:p>
          <a:p>
            <a:pPr marL="342900" indent="-342900" eaLnBrk="1" hangingPunct="1">
              <a:lnSpc>
                <a:spcPct val="90000"/>
              </a:lnSpc>
            </a:pPr>
            <a:r>
              <a:rPr lang="en-US" sz="2000"/>
              <a:t>It can be </a:t>
            </a:r>
            <a:r>
              <a:rPr lang="en-US" sz="2000" i="1">
                <a:solidFill>
                  <a:srgbClr val="7F0101"/>
                </a:solidFill>
              </a:rPr>
              <a:t>hard to navigate</a:t>
            </a:r>
            <a:r>
              <a:rPr lang="en-US" sz="2000"/>
              <a:t> efficiently in a large information space.</a:t>
            </a:r>
          </a:p>
          <a:p>
            <a:pPr marL="342900" indent="-342900" eaLnBrk="1" hangingPunct="1">
              <a:lnSpc>
                <a:spcPct val="90000"/>
              </a:lnSpc>
            </a:pPr>
            <a:r>
              <a:rPr lang="en-US" sz="2000"/>
              <a:t>It can be </a:t>
            </a:r>
            <a:r>
              <a:rPr lang="en-US" sz="2000" i="1">
                <a:solidFill>
                  <a:srgbClr val="7F0101"/>
                </a:solidFill>
              </a:rPr>
              <a:t>complex to program</a:t>
            </a:r>
            <a:r>
              <a:rPr lang="en-US" sz="2000"/>
              <a:t> and demanding to execute</a:t>
            </a:r>
          </a:p>
        </p:txBody>
      </p:sp>
      <p:pic>
        <p:nvPicPr>
          <p:cNvPr id="38919" name="Picture 4" descr="Picture 1"/>
          <p:cNvPicPr>
            <a:picLocks noChangeAspect="1" noChangeArrowheads="1"/>
          </p:cNvPicPr>
          <p:nvPr/>
        </p:nvPicPr>
        <p:blipFill>
          <a:blip r:embed="rId3"/>
          <a:srcRect/>
          <a:stretch>
            <a:fillRect/>
          </a:stretch>
        </p:blipFill>
        <p:spPr bwMode="auto">
          <a:xfrm>
            <a:off x="7391400" y="3200400"/>
            <a:ext cx="1352550" cy="1344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de-CH">
                <a:latin typeface="Helvetica" charset="0"/>
              </a:rPr>
              <a:t>© Oscar Nierstrasz</a:t>
            </a:r>
          </a:p>
        </p:txBody>
      </p:sp>
      <p:sp>
        <p:nvSpPr>
          <p:cNvPr id="40963"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0964" name="Slide Number Placeholder 5"/>
          <p:cNvSpPr>
            <a:spLocks noGrp="1"/>
          </p:cNvSpPr>
          <p:nvPr>
            <p:ph type="sldNum" sz="quarter" idx="12"/>
          </p:nvPr>
        </p:nvSpPr>
        <p:spPr>
          <a:noFill/>
        </p:spPr>
        <p:txBody>
          <a:bodyPr/>
          <a:lstStyle/>
          <a:p>
            <a:r>
              <a:rPr lang="de-CH" smtClean="0">
                <a:latin typeface="Helvetica" charset="0"/>
              </a:rPr>
              <a:t>ESE 8.</a:t>
            </a:r>
            <a:fld id="{EDFD26AC-0A97-3544-8143-50AA8BB78744}" type="slidenum">
              <a:rPr lang="de-CH" smtClean="0">
                <a:latin typeface="Helvetica" charset="0"/>
              </a:rPr>
              <a:pPr/>
              <a:t>16</a:t>
            </a:fld>
            <a:endParaRPr lang="de-CH" sz="1400" smtClean="0">
              <a:solidFill>
                <a:srgbClr val="7E7E7E"/>
              </a:solidFill>
              <a:latin typeface="Times" charset="0"/>
            </a:endParaRPr>
          </a:p>
        </p:txBody>
      </p:sp>
      <p:sp>
        <p:nvSpPr>
          <p:cNvPr id="40965" name="Rectangle 2"/>
          <p:cNvSpPr>
            <a:spLocks noGrp="1" noChangeArrowheads="1"/>
          </p:cNvSpPr>
          <p:nvPr>
            <p:ph type="title"/>
          </p:nvPr>
        </p:nvSpPr>
        <p:spPr/>
        <p:txBody>
          <a:bodyPr/>
          <a:lstStyle/>
          <a:p>
            <a:pPr eaLnBrk="1" hangingPunct="1"/>
            <a:r>
              <a:rPr lang="en-US"/>
              <a:t>Menu Systems</a:t>
            </a:r>
          </a:p>
        </p:txBody>
      </p:sp>
      <p:sp>
        <p:nvSpPr>
          <p:cNvPr id="40966" name="Rectangle 3"/>
          <p:cNvSpPr>
            <a:spLocks noGrp="1" noChangeArrowheads="1"/>
          </p:cNvSpPr>
          <p:nvPr>
            <p:ph type="body" idx="1"/>
          </p:nvPr>
        </p:nvSpPr>
        <p:spPr>
          <a:xfrm>
            <a:off x="539750" y="1828800"/>
            <a:ext cx="4110038" cy="2466975"/>
          </a:xfrm>
        </p:spPr>
        <p:txBody>
          <a:bodyPr/>
          <a:lstStyle/>
          <a:p>
            <a:pPr eaLnBrk="1" hangingPunct="1">
              <a:lnSpc>
                <a:spcPct val="80000"/>
              </a:lnSpc>
              <a:buFont typeface="Helvetica CE" pitchFamily="-105" charset="0"/>
              <a:buNone/>
            </a:pPr>
            <a:r>
              <a:rPr lang="en-US" sz="2000" b="1" i="1"/>
              <a:t>Advantages</a:t>
            </a:r>
            <a:r>
              <a:rPr lang="en-US" sz="2000"/>
              <a:t> </a:t>
            </a:r>
          </a:p>
          <a:p>
            <a:pPr eaLnBrk="1" hangingPunct="1">
              <a:lnSpc>
                <a:spcPct val="80000"/>
              </a:lnSpc>
            </a:pPr>
            <a:r>
              <a:rPr lang="en-US" sz="2000"/>
              <a:t>Users don’t need to remember command names</a:t>
            </a:r>
          </a:p>
          <a:p>
            <a:pPr eaLnBrk="1" hangingPunct="1">
              <a:lnSpc>
                <a:spcPct val="80000"/>
              </a:lnSpc>
            </a:pPr>
            <a:r>
              <a:rPr lang="en-US" sz="2000"/>
              <a:t>Typing effort is minimal</a:t>
            </a:r>
          </a:p>
          <a:p>
            <a:pPr eaLnBrk="1" hangingPunct="1">
              <a:lnSpc>
                <a:spcPct val="80000"/>
              </a:lnSpc>
            </a:pPr>
            <a:r>
              <a:rPr lang="en-US" sz="2000"/>
              <a:t>User errors are trapped by the interface</a:t>
            </a:r>
          </a:p>
          <a:p>
            <a:pPr eaLnBrk="1" hangingPunct="1">
              <a:lnSpc>
                <a:spcPct val="80000"/>
              </a:lnSpc>
            </a:pPr>
            <a:r>
              <a:rPr lang="en-US" sz="2000"/>
              <a:t>Context-dependent help can be provided (based on the current menu selection)</a:t>
            </a:r>
          </a:p>
        </p:txBody>
      </p:sp>
      <p:pic>
        <p:nvPicPr>
          <p:cNvPr id="40967" name="Picture 4" descr="Picture 2"/>
          <p:cNvPicPr>
            <a:picLocks noChangeAspect="1" noChangeArrowheads="1"/>
          </p:cNvPicPr>
          <p:nvPr/>
        </p:nvPicPr>
        <p:blipFill>
          <a:blip r:embed="rId3"/>
          <a:srcRect/>
          <a:stretch>
            <a:fillRect/>
          </a:stretch>
        </p:blipFill>
        <p:spPr bwMode="auto">
          <a:xfrm>
            <a:off x="4921250" y="2062163"/>
            <a:ext cx="3917950" cy="1747837"/>
          </a:xfrm>
          <a:prstGeom prst="rect">
            <a:avLst/>
          </a:prstGeom>
          <a:noFill/>
          <a:ln w="9525">
            <a:noFill/>
            <a:miter lim="800000"/>
            <a:headEnd/>
            <a:tailEnd/>
          </a:ln>
        </p:spPr>
      </p:pic>
      <p:sp>
        <p:nvSpPr>
          <p:cNvPr id="40968" name="Rectangle 5"/>
          <p:cNvSpPr>
            <a:spLocks noChangeArrowheads="1"/>
          </p:cNvSpPr>
          <p:nvPr/>
        </p:nvSpPr>
        <p:spPr bwMode="auto">
          <a:xfrm>
            <a:off x="457200" y="4572000"/>
            <a:ext cx="8229600" cy="1600200"/>
          </a:xfrm>
          <a:prstGeom prst="rect">
            <a:avLst/>
          </a:prstGeom>
          <a:noFill/>
          <a:ln w="9525">
            <a:noFill/>
            <a:miter lim="800000"/>
            <a:headEnd/>
            <a:tailEnd/>
          </a:ln>
        </p:spPr>
        <p:txBody>
          <a:bodyPr>
            <a:prstTxWarp prst="textNoShape">
              <a:avLst/>
            </a:prstTxWarp>
          </a:bodyPr>
          <a:lstStyle/>
          <a:p>
            <a:pPr marL="419100" indent="-419100" eaLnBrk="1" hangingPunct="1">
              <a:lnSpc>
                <a:spcPct val="80000"/>
              </a:lnSpc>
              <a:spcBef>
                <a:spcPct val="20000"/>
              </a:spcBef>
              <a:buClr>
                <a:schemeClr val="hlink"/>
              </a:buClr>
              <a:buSzPct val="85000"/>
              <a:buFont typeface="Helvetica CE" pitchFamily="-105" charset="0"/>
              <a:buNone/>
            </a:pPr>
            <a:r>
              <a:rPr lang="en-US" sz="2000" b="1" i="1">
                <a:solidFill>
                  <a:srgbClr val="0A017F"/>
                </a:solidFill>
              </a:rPr>
              <a:t>Problems</a:t>
            </a:r>
            <a:r>
              <a:rPr lang="en-US" sz="2000">
                <a:solidFill>
                  <a:srgbClr val="0A017F"/>
                </a:solidFill>
              </a:rPr>
              <a:t> </a:t>
            </a:r>
          </a:p>
          <a:p>
            <a:pPr marL="419100" indent="-419100" eaLnBrk="1" hangingPunct="1">
              <a:lnSpc>
                <a:spcPct val="80000"/>
              </a:lnSpc>
              <a:spcBef>
                <a:spcPct val="20000"/>
              </a:spcBef>
              <a:buClr>
                <a:schemeClr val="hlink"/>
              </a:buClr>
              <a:buSzPct val="85000"/>
              <a:buFont typeface="Helvetica CE" pitchFamily="-105" charset="0"/>
              <a:buChar char="&gt;"/>
            </a:pPr>
            <a:r>
              <a:rPr lang="en-US" sz="2000">
                <a:solidFill>
                  <a:srgbClr val="0A017F"/>
                </a:solidFill>
              </a:rPr>
              <a:t>Actions involving </a:t>
            </a:r>
            <a:r>
              <a:rPr lang="en-US" sz="2000" i="1">
                <a:solidFill>
                  <a:srgbClr val="7F0101"/>
                </a:solidFill>
              </a:rPr>
              <a:t>logical conjunction</a:t>
            </a:r>
            <a:r>
              <a:rPr lang="en-US" sz="2000">
                <a:solidFill>
                  <a:srgbClr val="0A017F"/>
                </a:solidFill>
              </a:rPr>
              <a:t> (and) or disjunction (or) are </a:t>
            </a:r>
            <a:r>
              <a:rPr lang="en-US" sz="2000" i="1">
                <a:solidFill>
                  <a:srgbClr val="7F0101"/>
                </a:solidFill>
              </a:rPr>
              <a:t>awkward</a:t>
            </a:r>
            <a:r>
              <a:rPr lang="en-US" sz="2000">
                <a:solidFill>
                  <a:srgbClr val="0A017F"/>
                </a:solidFill>
              </a:rPr>
              <a:t> to represent</a:t>
            </a:r>
          </a:p>
          <a:p>
            <a:pPr marL="419100" indent="-419100" eaLnBrk="1" hangingPunct="1">
              <a:lnSpc>
                <a:spcPct val="80000"/>
              </a:lnSpc>
              <a:spcBef>
                <a:spcPct val="20000"/>
              </a:spcBef>
              <a:buClr>
                <a:schemeClr val="hlink"/>
              </a:buClr>
              <a:buSzPct val="85000"/>
              <a:buFont typeface="Helvetica CE" pitchFamily="-105" charset="0"/>
              <a:buChar char="&gt;"/>
            </a:pPr>
            <a:r>
              <a:rPr lang="en-US" sz="2000">
                <a:solidFill>
                  <a:srgbClr val="0A017F"/>
                </a:solidFill>
              </a:rPr>
              <a:t>If there are many choices, some </a:t>
            </a:r>
            <a:r>
              <a:rPr lang="en-US" sz="2000" i="1">
                <a:solidFill>
                  <a:srgbClr val="7F0101"/>
                </a:solidFill>
              </a:rPr>
              <a:t>menu structuring</a:t>
            </a:r>
            <a:r>
              <a:rPr lang="en-US" sz="2000">
                <a:solidFill>
                  <a:srgbClr val="0A017F"/>
                </a:solidFill>
              </a:rPr>
              <a:t> facility must be used</a:t>
            </a:r>
          </a:p>
          <a:p>
            <a:pPr marL="419100" indent="-419100" eaLnBrk="1" hangingPunct="1">
              <a:lnSpc>
                <a:spcPct val="80000"/>
              </a:lnSpc>
              <a:spcBef>
                <a:spcPct val="20000"/>
              </a:spcBef>
              <a:buClr>
                <a:schemeClr val="hlink"/>
              </a:buClr>
              <a:buSzPct val="85000"/>
              <a:buFont typeface="Helvetica CE" pitchFamily="-105" charset="0"/>
              <a:buChar char="&gt;"/>
            </a:pPr>
            <a:r>
              <a:rPr lang="en-US" sz="2000" i="1">
                <a:solidFill>
                  <a:srgbClr val="7F0101"/>
                </a:solidFill>
              </a:rPr>
              <a:t>Experienced users find menus slower</a:t>
            </a:r>
            <a:r>
              <a:rPr lang="en-US" sz="2000">
                <a:solidFill>
                  <a:srgbClr val="0A017F"/>
                </a:solidFill>
              </a:rPr>
              <a:t> than command language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de-CH">
                <a:latin typeface="Helvetica" charset="0"/>
              </a:rPr>
              <a:t>© Oscar Nierstrasz</a:t>
            </a:r>
          </a:p>
        </p:txBody>
      </p:sp>
      <p:sp>
        <p:nvSpPr>
          <p:cNvPr id="4301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3012" name="Slide Number Placeholder 5"/>
          <p:cNvSpPr>
            <a:spLocks noGrp="1"/>
          </p:cNvSpPr>
          <p:nvPr>
            <p:ph type="sldNum" sz="quarter" idx="12"/>
          </p:nvPr>
        </p:nvSpPr>
        <p:spPr>
          <a:noFill/>
        </p:spPr>
        <p:txBody>
          <a:bodyPr/>
          <a:lstStyle/>
          <a:p>
            <a:r>
              <a:rPr lang="de-CH" smtClean="0">
                <a:latin typeface="Helvetica" charset="0"/>
              </a:rPr>
              <a:t>ESE 8.</a:t>
            </a:r>
            <a:fld id="{95CEC1C0-5210-B54D-8CCB-BA9BADD72685}" type="slidenum">
              <a:rPr lang="de-CH" smtClean="0">
                <a:latin typeface="Helvetica" charset="0"/>
              </a:rPr>
              <a:pPr/>
              <a:t>17</a:t>
            </a:fld>
            <a:endParaRPr lang="de-CH" sz="1400" smtClean="0">
              <a:solidFill>
                <a:srgbClr val="7E7E7E"/>
              </a:solidFill>
              <a:latin typeface="Times" charset="0"/>
            </a:endParaRPr>
          </a:p>
        </p:txBody>
      </p:sp>
      <p:sp>
        <p:nvSpPr>
          <p:cNvPr id="43013" name="Rectangle 2"/>
          <p:cNvSpPr>
            <a:spLocks noGrp="1" noChangeArrowheads="1"/>
          </p:cNvSpPr>
          <p:nvPr>
            <p:ph type="title"/>
          </p:nvPr>
        </p:nvSpPr>
        <p:spPr/>
        <p:txBody>
          <a:bodyPr/>
          <a:lstStyle/>
          <a:p>
            <a:pPr eaLnBrk="1" hangingPunct="1"/>
            <a:r>
              <a:rPr lang="en-US"/>
              <a:t>Menu Structuring</a:t>
            </a:r>
          </a:p>
        </p:txBody>
      </p:sp>
      <p:sp>
        <p:nvSpPr>
          <p:cNvPr id="43014" name="Rectangle 3"/>
          <p:cNvSpPr>
            <a:spLocks noGrp="1" noChangeArrowheads="1"/>
          </p:cNvSpPr>
          <p:nvPr>
            <p:ph type="body" idx="1"/>
          </p:nvPr>
        </p:nvSpPr>
        <p:spPr/>
        <p:txBody>
          <a:bodyPr/>
          <a:lstStyle/>
          <a:p>
            <a:pPr marL="342900" indent="-342900" eaLnBrk="1" hangingPunct="1">
              <a:lnSpc>
                <a:spcPct val="85000"/>
              </a:lnSpc>
              <a:buFont typeface="Helvetica CE" pitchFamily="-105" charset="0"/>
              <a:buNone/>
            </a:pPr>
            <a:r>
              <a:rPr lang="en-US" sz="2000" b="1" i="1"/>
              <a:t>Scrolling menus</a:t>
            </a:r>
            <a:endParaRPr lang="en-US" sz="2000"/>
          </a:p>
          <a:p>
            <a:pPr marL="342900" indent="-342900" eaLnBrk="1" hangingPunct="1">
              <a:lnSpc>
                <a:spcPct val="85000"/>
              </a:lnSpc>
            </a:pPr>
            <a:r>
              <a:rPr lang="en-US" sz="2000"/>
              <a:t>The menu can be scrolled to reveal additional choices</a:t>
            </a:r>
          </a:p>
          <a:p>
            <a:pPr marL="342900" indent="-342900" eaLnBrk="1" hangingPunct="1">
              <a:lnSpc>
                <a:spcPct val="85000"/>
              </a:lnSpc>
            </a:pPr>
            <a:r>
              <a:rPr lang="en-US" sz="2000"/>
              <a:t>Not practical if there is a very large number of choices</a:t>
            </a:r>
          </a:p>
          <a:p>
            <a:pPr marL="342900" indent="-342900" eaLnBrk="1" hangingPunct="1">
              <a:lnSpc>
                <a:spcPct val="85000"/>
              </a:lnSpc>
              <a:buFont typeface="Helvetica CE" pitchFamily="-105" charset="0"/>
              <a:buNone/>
            </a:pPr>
            <a:endParaRPr lang="en-US" sz="2000" b="1" i="1"/>
          </a:p>
          <a:p>
            <a:pPr marL="342900" indent="-342900" eaLnBrk="1" hangingPunct="1">
              <a:lnSpc>
                <a:spcPct val="85000"/>
              </a:lnSpc>
              <a:buFont typeface="Helvetica CE" pitchFamily="-105" charset="0"/>
              <a:buNone/>
            </a:pPr>
            <a:r>
              <a:rPr lang="en-US" sz="2000" b="1" i="1"/>
              <a:t>Hierarchical menus</a:t>
            </a:r>
            <a:endParaRPr lang="en-US" sz="2000"/>
          </a:p>
          <a:p>
            <a:pPr marL="342900" indent="-342900" eaLnBrk="1" hangingPunct="1">
              <a:lnSpc>
                <a:spcPct val="85000"/>
              </a:lnSpc>
            </a:pPr>
            <a:r>
              <a:rPr lang="en-US" sz="2000"/>
              <a:t>Selecting a menu item causes the menu to be replaced by a sub-menu</a:t>
            </a:r>
          </a:p>
          <a:p>
            <a:pPr marL="342900" indent="-342900" eaLnBrk="1" hangingPunct="1">
              <a:lnSpc>
                <a:spcPct val="85000"/>
              </a:lnSpc>
              <a:buFont typeface="Helvetica CE" pitchFamily="-105" charset="0"/>
              <a:buNone/>
            </a:pPr>
            <a:endParaRPr lang="en-US" sz="2000" b="1" i="1"/>
          </a:p>
          <a:p>
            <a:pPr marL="342900" indent="-342900" eaLnBrk="1" hangingPunct="1">
              <a:lnSpc>
                <a:spcPct val="85000"/>
              </a:lnSpc>
              <a:buFont typeface="Helvetica CE" pitchFamily="-105" charset="0"/>
              <a:buNone/>
            </a:pPr>
            <a:r>
              <a:rPr lang="en-US" sz="2000" b="1" i="1"/>
              <a:t>Walking menus</a:t>
            </a:r>
            <a:endParaRPr lang="en-US" sz="2000"/>
          </a:p>
          <a:p>
            <a:pPr marL="342900" indent="-342900" eaLnBrk="1" hangingPunct="1">
              <a:lnSpc>
                <a:spcPct val="85000"/>
              </a:lnSpc>
            </a:pPr>
            <a:r>
              <a:rPr lang="en-US" sz="2000"/>
              <a:t>A menu selection causes another menu to be revealed</a:t>
            </a:r>
          </a:p>
          <a:p>
            <a:pPr marL="342900" indent="-342900" eaLnBrk="1" hangingPunct="1">
              <a:lnSpc>
                <a:spcPct val="85000"/>
              </a:lnSpc>
              <a:buFont typeface="Helvetica CE" pitchFamily="-105" charset="0"/>
              <a:buNone/>
            </a:pPr>
            <a:endParaRPr lang="en-US" sz="2000" b="1" i="1"/>
          </a:p>
          <a:p>
            <a:pPr marL="342900" indent="-342900" eaLnBrk="1" hangingPunct="1">
              <a:lnSpc>
                <a:spcPct val="85000"/>
              </a:lnSpc>
              <a:buFont typeface="Helvetica CE" pitchFamily="-105" charset="0"/>
              <a:buNone/>
            </a:pPr>
            <a:r>
              <a:rPr lang="en-US" sz="2000" b="1" i="1"/>
              <a:t>Associated control panels</a:t>
            </a:r>
            <a:endParaRPr lang="en-US" sz="2000"/>
          </a:p>
          <a:p>
            <a:pPr marL="342900" indent="-342900" eaLnBrk="1" hangingPunct="1">
              <a:lnSpc>
                <a:spcPct val="85000"/>
              </a:lnSpc>
            </a:pPr>
            <a:r>
              <a:rPr lang="en-US" sz="2000"/>
              <a:t>When a menu item is selected, a control panel pops-up with further options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de-CH">
                <a:latin typeface="Helvetica" charset="0"/>
              </a:rPr>
              <a:t>© Oscar Nierstrasz</a:t>
            </a:r>
          </a:p>
        </p:txBody>
      </p:sp>
      <p:sp>
        <p:nvSpPr>
          <p:cNvPr id="4505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5060" name="Slide Number Placeholder 5"/>
          <p:cNvSpPr>
            <a:spLocks noGrp="1"/>
          </p:cNvSpPr>
          <p:nvPr>
            <p:ph type="sldNum" sz="quarter" idx="12"/>
          </p:nvPr>
        </p:nvSpPr>
        <p:spPr>
          <a:noFill/>
        </p:spPr>
        <p:txBody>
          <a:bodyPr/>
          <a:lstStyle/>
          <a:p>
            <a:r>
              <a:rPr lang="de-CH" smtClean="0">
                <a:latin typeface="Helvetica" charset="0"/>
              </a:rPr>
              <a:t>ESE 8.</a:t>
            </a:r>
            <a:fld id="{1ED86A5C-2ACC-DD42-8A83-16DCE67D8D0C}" type="slidenum">
              <a:rPr lang="de-CH" smtClean="0">
                <a:latin typeface="Helvetica" charset="0"/>
              </a:rPr>
              <a:pPr/>
              <a:t>18</a:t>
            </a:fld>
            <a:endParaRPr lang="de-CH" sz="1400" smtClean="0">
              <a:solidFill>
                <a:srgbClr val="7E7E7E"/>
              </a:solidFill>
              <a:latin typeface="Times" charset="0"/>
            </a:endParaRPr>
          </a:p>
        </p:txBody>
      </p:sp>
      <p:sp>
        <p:nvSpPr>
          <p:cNvPr id="45061" name="Rectangle 2"/>
          <p:cNvSpPr>
            <a:spLocks noGrp="1" noChangeArrowheads="1"/>
          </p:cNvSpPr>
          <p:nvPr>
            <p:ph type="title"/>
          </p:nvPr>
        </p:nvSpPr>
        <p:spPr/>
        <p:txBody>
          <a:bodyPr/>
          <a:lstStyle/>
          <a:p>
            <a:pPr eaLnBrk="1" hangingPunct="1"/>
            <a:r>
              <a:rPr lang="en-US"/>
              <a:t>Command Interfaces</a:t>
            </a:r>
          </a:p>
        </p:txBody>
      </p:sp>
      <p:sp>
        <p:nvSpPr>
          <p:cNvPr id="45062" name="Rectangle 3"/>
          <p:cNvSpPr>
            <a:spLocks noGrp="1" noChangeArrowheads="1"/>
          </p:cNvSpPr>
          <p:nvPr>
            <p:ph type="body" idx="1"/>
          </p:nvPr>
        </p:nvSpPr>
        <p:spPr/>
        <p:txBody>
          <a:bodyPr/>
          <a:lstStyle/>
          <a:p>
            <a:pPr marL="342900" indent="-342900" eaLnBrk="1" hangingPunct="1">
              <a:buFont typeface="Helvetica CE" pitchFamily="-105" charset="0"/>
              <a:buNone/>
            </a:pPr>
            <a:r>
              <a:rPr lang="en-US" sz="2000"/>
              <a:t>With a </a:t>
            </a:r>
            <a:r>
              <a:rPr lang="en-US" sz="2000" u="sng"/>
              <a:t>command language</a:t>
            </a:r>
            <a:r>
              <a:rPr lang="en-US" sz="2000"/>
              <a:t>, the user types commands to give instructions to the system </a:t>
            </a:r>
          </a:p>
          <a:p>
            <a:pPr marL="342900" indent="-342900" eaLnBrk="1" hangingPunct="1"/>
            <a:endParaRPr lang="en-US" sz="2000"/>
          </a:p>
          <a:p>
            <a:pPr marL="342900" indent="-342900" eaLnBrk="1" hangingPunct="1"/>
            <a:r>
              <a:rPr lang="en-US" sz="2000"/>
              <a:t>May be implemented using </a:t>
            </a:r>
            <a:r>
              <a:rPr lang="en-US" sz="2000" i="1">
                <a:solidFill>
                  <a:srgbClr val="7F0101"/>
                </a:solidFill>
              </a:rPr>
              <a:t>cheap terminals</a:t>
            </a:r>
            <a:endParaRPr lang="en-US" sz="2000"/>
          </a:p>
          <a:p>
            <a:pPr marL="342900" indent="-342900" eaLnBrk="1" hangingPunct="1"/>
            <a:r>
              <a:rPr lang="en-US" sz="2000" i="1">
                <a:solidFill>
                  <a:srgbClr val="7F0101"/>
                </a:solidFill>
              </a:rPr>
              <a:t>Easy to process</a:t>
            </a:r>
            <a:r>
              <a:rPr lang="en-US" sz="2000"/>
              <a:t> using compiler techniques</a:t>
            </a:r>
          </a:p>
          <a:p>
            <a:pPr marL="342900" indent="-342900" eaLnBrk="1" hangingPunct="1"/>
            <a:r>
              <a:rPr lang="en-US" sz="2000"/>
              <a:t>Commands of </a:t>
            </a:r>
            <a:r>
              <a:rPr lang="en-US" sz="2000" i="1">
                <a:solidFill>
                  <a:srgbClr val="7F0101"/>
                </a:solidFill>
              </a:rPr>
              <a:t>arbitrary complexity</a:t>
            </a:r>
            <a:r>
              <a:rPr lang="en-US" sz="2000"/>
              <a:t> can be created by command combination</a:t>
            </a:r>
          </a:p>
          <a:p>
            <a:pPr marL="342900" indent="-342900" eaLnBrk="1" hangingPunct="1"/>
            <a:r>
              <a:rPr lang="en-US" sz="2000" i="1">
                <a:solidFill>
                  <a:srgbClr val="7F0101"/>
                </a:solidFill>
              </a:rPr>
              <a:t>Concise interfaces</a:t>
            </a:r>
            <a:r>
              <a:rPr lang="en-US" sz="2000"/>
              <a:t> requiring minimal typing can be created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de-CH">
                <a:latin typeface="Helvetica" charset="0"/>
              </a:rPr>
              <a:t>© Oscar Nierstrasz</a:t>
            </a:r>
          </a:p>
        </p:txBody>
      </p:sp>
      <p:sp>
        <p:nvSpPr>
          <p:cNvPr id="4710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7108" name="Slide Number Placeholder 5"/>
          <p:cNvSpPr>
            <a:spLocks noGrp="1"/>
          </p:cNvSpPr>
          <p:nvPr>
            <p:ph type="sldNum" sz="quarter" idx="12"/>
          </p:nvPr>
        </p:nvSpPr>
        <p:spPr>
          <a:noFill/>
        </p:spPr>
        <p:txBody>
          <a:bodyPr/>
          <a:lstStyle/>
          <a:p>
            <a:r>
              <a:rPr lang="de-CH" smtClean="0">
                <a:latin typeface="Helvetica" charset="0"/>
              </a:rPr>
              <a:t>ESE 8.</a:t>
            </a:r>
            <a:fld id="{58B67256-1F97-F747-9AC3-4CE4D8E27D1E}" type="slidenum">
              <a:rPr lang="de-CH" smtClean="0">
                <a:latin typeface="Helvetica" charset="0"/>
              </a:rPr>
              <a:pPr/>
              <a:t>19</a:t>
            </a:fld>
            <a:endParaRPr lang="de-CH" sz="1400" smtClean="0">
              <a:solidFill>
                <a:srgbClr val="7E7E7E"/>
              </a:solidFill>
              <a:latin typeface="Times" charset="0"/>
            </a:endParaRPr>
          </a:p>
        </p:txBody>
      </p:sp>
      <p:sp>
        <p:nvSpPr>
          <p:cNvPr id="47109" name="Rectangle 2"/>
          <p:cNvSpPr>
            <a:spLocks noGrp="1" noChangeArrowheads="1"/>
          </p:cNvSpPr>
          <p:nvPr>
            <p:ph type="title"/>
          </p:nvPr>
        </p:nvSpPr>
        <p:spPr/>
        <p:txBody>
          <a:bodyPr/>
          <a:lstStyle/>
          <a:p>
            <a:pPr eaLnBrk="1" hangingPunct="1"/>
            <a:r>
              <a:rPr lang="en-US"/>
              <a:t>Command Interfaces</a:t>
            </a:r>
          </a:p>
        </p:txBody>
      </p:sp>
      <p:sp>
        <p:nvSpPr>
          <p:cNvPr id="47110" name="Rectangle 3"/>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sz="2000" b="1" i="1"/>
              <a:t>Advantages</a:t>
            </a:r>
            <a:endParaRPr lang="en-US" sz="2000"/>
          </a:p>
          <a:p>
            <a:pPr marL="342900" indent="-342900" eaLnBrk="1" hangingPunct="1">
              <a:lnSpc>
                <a:spcPct val="90000"/>
              </a:lnSpc>
            </a:pPr>
            <a:r>
              <a:rPr lang="en-US" sz="2000"/>
              <a:t>Allow experienced users to </a:t>
            </a:r>
            <a:r>
              <a:rPr lang="en-US" sz="2000" i="1">
                <a:solidFill>
                  <a:srgbClr val="7F0101"/>
                </a:solidFill>
              </a:rPr>
              <a:t>interact quickly</a:t>
            </a:r>
            <a:r>
              <a:rPr lang="en-US" sz="2000"/>
              <a:t> with the system</a:t>
            </a:r>
          </a:p>
          <a:p>
            <a:pPr marL="342900" indent="-342900" eaLnBrk="1" hangingPunct="1">
              <a:lnSpc>
                <a:spcPct val="90000"/>
              </a:lnSpc>
            </a:pPr>
            <a:r>
              <a:rPr lang="en-US" sz="2000"/>
              <a:t>Commands can be </a:t>
            </a:r>
            <a:r>
              <a:rPr lang="en-US" sz="2000" i="1">
                <a:solidFill>
                  <a:srgbClr val="7F0101"/>
                </a:solidFill>
              </a:rPr>
              <a:t>scripted</a:t>
            </a:r>
            <a:r>
              <a:rPr lang="en-US" sz="2000"/>
              <a:t> (!)</a:t>
            </a:r>
          </a:p>
          <a:p>
            <a:pPr marL="342900" indent="-342900" eaLnBrk="1" hangingPunct="1">
              <a:lnSpc>
                <a:spcPct val="90000"/>
              </a:lnSpc>
              <a:buFont typeface="Helvetica CE" pitchFamily="-105" charset="0"/>
              <a:buNone/>
            </a:pPr>
            <a:endParaRPr lang="en-US" sz="2000" b="1" i="1"/>
          </a:p>
          <a:p>
            <a:pPr marL="342900" indent="-342900" eaLnBrk="1" hangingPunct="1">
              <a:lnSpc>
                <a:spcPct val="90000"/>
              </a:lnSpc>
              <a:buFont typeface="Helvetica CE" pitchFamily="-105" charset="0"/>
              <a:buNone/>
            </a:pPr>
            <a:r>
              <a:rPr lang="en-US" sz="2000" b="1" i="1"/>
              <a:t>Problems</a:t>
            </a:r>
            <a:endParaRPr lang="en-US" sz="2000"/>
          </a:p>
          <a:p>
            <a:pPr marL="342900" indent="-342900" eaLnBrk="1" hangingPunct="1">
              <a:lnSpc>
                <a:spcPct val="90000"/>
              </a:lnSpc>
            </a:pPr>
            <a:r>
              <a:rPr lang="en-US" sz="2000"/>
              <a:t>Users have to </a:t>
            </a:r>
            <a:r>
              <a:rPr lang="en-US" sz="2000" i="1">
                <a:solidFill>
                  <a:srgbClr val="7F0101"/>
                </a:solidFill>
              </a:rPr>
              <a:t>learn and remember</a:t>
            </a:r>
            <a:r>
              <a:rPr lang="en-US" sz="2000"/>
              <a:t> a command language</a:t>
            </a:r>
          </a:p>
          <a:p>
            <a:pPr marL="342900" indent="-342900" eaLnBrk="1" hangingPunct="1">
              <a:lnSpc>
                <a:spcPct val="90000"/>
              </a:lnSpc>
            </a:pPr>
            <a:r>
              <a:rPr lang="en-US" sz="2000"/>
              <a:t>Not suitable for </a:t>
            </a:r>
            <a:r>
              <a:rPr lang="en-US" sz="2000" i="1">
                <a:solidFill>
                  <a:srgbClr val="7F0101"/>
                </a:solidFill>
              </a:rPr>
              <a:t>occasional</a:t>
            </a:r>
            <a:r>
              <a:rPr lang="en-US" sz="2000"/>
              <a:t> or inexperienced users</a:t>
            </a:r>
          </a:p>
          <a:p>
            <a:pPr marL="342900" indent="-342900" eaLnBrk="1" hangingPunct="1">
              <a:lnSpc>
                <a:spcPct val="90000"/>
              </a:lnSpc>
            </a:pPr>
            <a:r>
              <a:rPr lang="en-US" sz="2000"/>
              <a:t>An </a:t>
            </a:r>
            <a:r>
              <a:rPr lang="en-US" sz="2000" i="1">
                <a:solidFill>
                  <a:srgbClr val="7F0101"/>
                </a:solidFill>
              </a:rPr>
              <a:t>error detection</a:t>
            </a:r>
            <a:r>
              <a:rPr lang="en-US" sz="2000"/>
              <a:t> and recovery system is required</a:t>
            </a:r>
          </a:p>
          <a:p>
            <a:pPr marL="342900" indent="-342900" eaLnBrk="1" hangingPunct="1">
              <a:lnSpc>
                <a:spcPct val="90000"/>
              </a:lnSpc>
            </a:pPr>
            <a:r>
              <a:rPr lang="en-US" sz="2000" i="1">
                <a:solidFill>
                  <a:srgbClr val="7F0101"/>
                </a:solidFill>
              </a:rPr>
              <a:t>Typing ability</a:t>
            </a:r>
            <a:r>
              <a:rPr lang="en-US" sz="2000"/>
              <a:t> is required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8.</a:t>
            </a:r>
            <a:fld id="{EB30E443-F2BA-A540-9FE2-0C87188D4712}" type="slidenum">
              <a:rPr lang="de-CH" smtClean="0">
                <a:latin typeface="Helvetica" charset="0"/>
              </a:rPr>
              <a:pPr/>
              <a:t>2</a:t>
            </a:fld>
            <a:endParaRPr lang="de-CH" sz="1400" smtClean="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pPr eaLnBrk="1" hangingPunct="1"/>
            <a:r>
              <a:rPr lang="en-US"/>
              <a:t>Roadmap</a:t>
            </a:r>
          </a:p>
        </p:txBody>
      </p:sp>
      <p:sp>
        <p:nvSpPr>
          <p:cNvPr id="12295" name="Rectangle 5"/>
          <p:cNvSpPr>
            <a:spLocks noGrp="1" noChangeArrowheads="1"/>
          </p:cNvSpPr>
          <p:nvPr>
            <p:ph type="body" idx="1"/>
          </p:nvPr>
        </p:nvSpPr>
        <p:spPr/>
        <p:txBody>
          <a:bodyPr/>
          <a:lstStyle/>
          <a:p>
            <a:pPr eaLnBrk="1" hangingPunct="1"/>
            <a:r>
              <a:rPr lang="en-US" dirty="0"/>
              <a:t>Interface design models</a:t>
            </a:r>
          </a:p>
          <a:p>
            <a:pPr eaLnBrk="1" hangingPunct="1"/>
            <a:r>
              <a:rPr lang="en-US" dirty="0"/>
              <a:t>Design principles</a:t>
            </a:r>
          </a:p>
          <a:p>
            <a:pPr eaLnBrk="1" hangingPunct="1"/>
            <a:r>
              <a:rPr lang="en-US" dirty="0"/>
              <a:t>GUI characteristics</a:t>
            </a:r>
            <a:endParaRPr lang="en-US" dirty="0" smtClean="0"/>
          </a:p>
          <a:p>
            <a:pPr eaLnBrk="1" hangingPunct="1"/>
            <a:r>
              <a:rPr lang="en-US" dirty="0" smtClean="0"/>
              <a:t>Usability Testing</a:t>
            </a:r>
          </a:p>
        </p:txBody>
      </p:sp>
      <p:pic>
        <p:nvPicPr>
          <p:cNvPr id="12296"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de-CH">
                <a:latin typeface="Helvetica" charset="0"/>
              </a:rPr>
              <a:t>© Oscar Nierstrasz</a:t>
            </a:r>
          </a:p>
        </p:txBody>
      </p:sp>
      <p:sp>
        <p:nvSpPr>
          <p:cNvPr id="4915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9156" name="Slide Number Placeholder 5"/>
          <p:cNvSpPr>
            <a:spLocks noGrp="1"/>
          </p:cNvSpPr>
          <p:nvPr>
            <p:ph type="sldNum" sz="quarter" idx="12"/>
          </p:nvPr>
        </p:nvSpPr>
        <p:spPr>
          <a:noFill/>
        </p:spPr>
        <p:txBody>
          <a:bodyPr/>
          <a:lstStyle/>
          <a:p>
            <a:r>
              <a:rPr lang="de-CH" smtClean="0">
                <a:latin typeface="Helvetica" charset="0"/>
              </a:rPr>
              <a:t>ESE 8.</a:t>
            </a:r>
            <a:fld id="{27BFF072-FFC3-224F-9CDE-CD0E38500225}" type="slidenum">
              <a:rPr lang="de-CH" smtClean="0">
                <a:latin typeface="Helvetica" charset="0"/>
              </a:rPr>
              <a:pPr/>
              <a:t>20</a:t>
            </a:fld>
            <a:endParaRPr lang="de-CH" sz="1400" smtClean="0">
              <a:solidFill>
                <a:srgbClr val="7E7E7E"/>
              </a:solidFill>
              <a:latin typeface="Times" charset="0"/>
            </a:endParaRPr>
          </a:p>
        </p:txBody>
      </p:sp>
      <p:sp>
        <p:nvSpPr>
          <p:cNvPr id="49157" name="Rectangle 2"/>
          <p:cNvSpPr>
            <a:spLocks noGrp="1" noChangeArrowheads="1"/>
          </p:cNvSpPr>
          <p:nvPr>
            <p:ph type="title"/>
          </p:nvPr>
        </p:nvSpPr>
        <p:spPr/>
        <p:txBody>
          <a:bodyPr/>
          <a:lstStyle/>
          <a:p>
            <a:pPr eaLnBrk="1" hangingPunct="1"/>
            <a:r>
              <a:rPr lang="en-US"/>
              <a:t>Analogue vs. Digital Presentation</a:t>
            </a:r>
          </a:p>
        </p:txBody>
      </p:sp>
      <p:sp>
        <p:nvSpPr>
          <p:cNvPr id="49158" name="Rectangle 3"/>
          <p:cNvSpPr>
            <a:spLocks noGrp="1" noChangeArrowheads="1"/>
          </p:cNvSpPr>
          <p:nvPr>
            <p:ph type="body" idx="1"/>
          </p:nvPr>
        </p:nvSpPr>
        <p:spPr>
          <a:xfrm>
            <a:off x="539750" y="1654175"/>
            <a:ext cx="8061325" cy="2757488"/>
          </a:xfrm>
        </p:spPr>
        <p:txBody>
          <a:bodyPr/>
          <a:lstStyle/>
          <a:p>
            <a:pPr marL="342900" indent="-342900" eaLnBrk="1" hangingPunct="1">
              <a:lnSpc>
                <a:spcPct val="90000"/>
              </a:lnSpc>
              <a:buFont typeface="Helvetica CE" pitchFamily="-105" charset="0"/>
              <a:buNone/>
            </a:pPr>
            <a:r>
              <a:rPr lang="en-US" sz="2000" b="1" i="1"/>
              <a:t>Digital presentation</a:t>
            </a:r>
          </a:p>
          <a:p>
            <a:pPr marL="342900" indent="-342900" eaLnBrk="1" hangingPunct="1">
              <a:lnSpc>
                <a:spcPct val="90000"/>
              </a:lnSpc>
            </a:pPr>
            <a:r>
              <a:rPr lang="en-US" sz="2000" i="1">
                <a:solidFill>
                  <a:srgbClr val="7F0101"/>
                </a:solidFill>
              </a:rPr>
              <a:t>Compact</a:t>
            </a:r>
            <a:r>
              <a:rPr lang="en-US" sz="2000"/>
              <a:t> — takes up little screen space</a:t>
            </a:r>
          </a:p>
          <a:p>
            <a:pPr marL="342900" indent="-342900" eaLnBrk="1" hangingPunct="1">
              <a:lnSpc>
                <a:spcPct val="90000"/>
              </a:lnSpc>
            </a:pPr>
            <a:r>
              <a:rPr lang="en-US" sz="2000" i="1">
                <a:solidFill>
                  <a:srgbClr val="7F0101"/>
                </a:solidFill>
              </a:rPr>
              <a:t>Precise values</a:t>
            </a:r>
            <a:r>
              <a:rPr lang="en-US" sz="2000"/>
              <a:t> can be communicated</a:t>
            </a:r>
          </a:p>
          <a:p>
            <a:pPr marL="342900" indent="-342900" eaLnBrk="1" hangingPunct="1">
              <a:lnSpc>
                <a:spcPct val="90000"/>
              </a:lnSpc>
            </a:pPr>
            <a:endParaRPr lang="en-US" sz="2000"/>
          </a:p>
          <a:p>
            <a:pPr marL="342900" indent="-342900" eaLnBrk="1" hangingPunct="1">
              <a:lnSpc>
                <a:spcPct val="90000"/>
              </a:lnSpc>
              <a:buFont typeface="Helvetica CE" pitchFamily="-105" charset="0"/>
              <a:buNone/>
            </a:pPr>
            <a:r>
              <a:rPr lang="en-US" sz="2000" b="1" i="1"/>
              <a:t>Analogue presentation</a:t>
            </a:r>
          </a:p>
          <a:p>
            <a:pPr marL="342900" indent="-342900" eaLnBrk="1" hangingPunct="1">
              <a:lnSpc>
                <a:spcPct val="90000"/>
              </a:lnSpc>
            </a:pPr>
            <a:r>
              <a:rPr lang="en-US" sz="2000"/>
              <a:t>Easier to get an 'at a glance' </a:t>
            </a:r>
            <a:r>
              <a:rPr lang="en-US" sz="2000" i="1">
                <a:solidFill>
                  <a:srgbClr val="7F0101"/>
                </a:solidFill>
              </a:rPr>
              <a:t>impression</a:t>
            </a:r>
            <a:r>
              <a:rPr lang="en-US" sz="2000"/>
              <a:t> of a value</a:t>
            </a:r>
          </a:p>
          <a:p>
            <a:pPr marL="342900" indent="-342900" eaLnBrk="1" hangingPunct="1">
              <a:lnSpc>
                <a:spcPct val="90000"/>
              </a:lnSpc>
            </a:pPr>
            <a:r>
              <a:rPr lang="en-US" sz="2000"/>
              <a:t>Possible to show </a:t>
            </a:r>
            <a:r>
              <a:rPr lang="en-US" sz="2000" i="1">
                <a:solidFill>
                  <a:srgbClr val="7F0101"/>
                </a:solidFill>
              </a:rPr>
              <a:t>relative values</a:t>
            </a:r>
            <a:endParaRPr lang="en-US" sz="2000"/>
          </a:p>
          <a:p>
            <a:pPr marL="342900" indent="-342900" eaLnBrk="1" hangingPunct="1">
              <a:lnSpc>
                <a:spcPct val="90000"/>
              </a:lnSpc>
            </a:pPr>
            <a:r>
              <a:rPr lang="en-US" sz="2000"/>
              <a:t>Easier to see </a:t>
            </a:r>
            <a:r>
              <a:rPr lang="en-US" sz="2000" i="1">
                <a:solidFill>
                  <a:srgbClr val="7F0101"/>
                </a:solidFill>
              </a:rPr>
              <a:t>exceptional</a:t>
            </a:r>
            <a:r>
              <a:rPr lang="en-US" sz="2000"/>
              <a:t> data values</a:t>
            </a:r>
          </a:p>
        </p:txBody>
      </p:sp>
      <p:pic>
        <p:nvPicPr>
          <p:cNvPr id="49159" name="Picture 4"/>
          <p:cNvPicPr>
            <a:picLocks noChangeArrowheads="1"/>
          </p:cNvPicPr>
          <p:nvPr/>
        </p:nvPicPr>
        <p:blipFill>
          <a:blip r:embed="rId3"/>
          <a:srcRect/>
          <a:stretch>
            <a:fillRect/>
          </a:stretch>
        </p:blipFill>
        <p:spPr bwMode="auto">
          <a:xfrm>
            <a:off x="1752600" y="4648200"/>
            <a:ext cx="5638800" cy="1371600"/>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r>
              <a:rPr lang="de-CH">
                <a:latin typeface="Helvetica" charset="0"/>
              </a:rPr>
              <a:t>© Oscar Nierstrasz</a:t>
            </a:r>
          </a:p>
        </p:txBody>
      </p:sp>
      <p:sp>
        <p:nvSpPr>
          <p:cNvPr id="51203"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51204" name="Slide Number Placeholder 5"/>
          <p:cNvSpPr>
            <a:spLocks noGrp="1"/>
          </p:cNvSpPr>
          <p:nvPr>
            <p:ph type="sldNum" sz="quarter" idx="12"/>
          </p:nvPr>
        </p:nvSpPr>
        <p:spPr>
          <a:noFill/>
        </p:spPr>
        <p:txBody>
          <a:bodyPr/>
          <a:lstStyle/>
          <a:p>
            <a:r>
              <a:rPr lang="de-CH" smtClean="0">
                <a:latin typeface="Helvetica" charset="0"/>
              </a:rPr>
              <a:t>ESE 8.</a:t>
            </a:r>
            <a:fld id="{5E4FDB82-9C09-014C-90F0-8F7DB896BC5E}" type="slidenum">
              <a:rPr lang="de-CH" smtClean="0">
                <a:latin typeface="Helvetica" charset="0"/>
              </a:rPr>
              <a:pPr/>
              <a:t>21</a:t>
            </a:fld>
            <a:endParaRPr lang="de-CH" sz="1400" smtClean="0">
              <a:solidFill>
                <a:srgbClr val="7E7E7E"/>
              </a:solidFill>
              <a:latin typeface="Times" charset="0"/>
            </a:endParaRPr>
          </a:p>
        </p:txBody>
      </p:sp>
      <p:sp>
        <p:nvSpPr>
          <p:cNvPr id="51205" name="Rectangle 3"/>
          <p:cNvSpPr>
            <a:spLocks noGrp="1" noChangeArrowheads="1"/>
          </p:cNvSpPr>
          <p:nvPr>
            <p:ph type="title"/>
          </p:nvPr>
        </p:nvSpPr>
        <p:spPr/>
        <p:txBody>
          <a:bodyPr/>
          <a:lstStyle/>
          <a:p>
            <a:pPr eaLnBrk="1" hangingPunct="1"/>
            <a:r>
              <a:rPr lang="en-US"/>
              <a:t>Colour Use Guidelines</a:t>
            </a:r>
          </a:p>
        </p:txBody>
      </p:sp>
      <p:sp>
        <p:nvSpPr>
          <p:cNvPr id="51206" name="Rectangle 4"/>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sz="2000" b="1"/>
              <a:t>Colour can help the user </a:t>
            </a:r>
            <a:r>
              <a:rPr lang="en-US" sz="2000" b="1" i="1">
                <a:solidFill>
                  <a:srgbClr val="7F0101"/>
                </a:solidFill>
              </a:rPr>
              <a:t>understand complex information structures.</a:t>
            </a:r>
          </a:p>
          <a:p>
            <a:pPr marL="342900" indent="-342900" eaLnBrk="1" hangingPunct="1">
              <a:lnSpc>
                <a:spcPct val="90000"/>
              </a:lnSpc>
            </a:pPr>
            <a:r>
              <a:rPr lang="en-US" sz="2000"/>
              <a:t>Don’t use (only) colour to </a:t>
            </a:r>
            <a:r>
              <a:rPr lang="en-US" sz="2000" i="1">
                <a:solidFill>
                  <a:srgbClr val="7F0101"/>
                </a:solidFill>
              </a:rPr>
              <a:t>communicate meaning</a:t>
            </a:r>
            <a:r>
              <a:rPr lang="en-US" sz="2000"/>
              <a:t>!</a:t>
            </a:r>
          </a:p>
          <a:p>
            <a:pPr marL="742950" lvl="1" indent="-285750" eaLnBrk="1" hangingPunct="1">
              <a:lnSpc>
                <a:spcPct val="90000"/>
              </a:lnSpc>
            </a:pPr>
            <a:r>
              <a:rPr lang="en-US" sz="1800"/>
              <a:t>Open to </a:t>
            </a:r>
            <a:r>
              <a:rPr lang="en-US" sz="1800" i="1">
                <a:solidFill>
                  <a:srgbClr val="7F0101"/>
                </a:solidFill>
              </a:rPr>
              <a:t>misinterpretation</a:t>
            </a:r>
            <a:r>
              <a:rPr lang="en-US" sz="1800"/>
              <a:t> (colour-blindness, cultural differences ...)</a:t>
            </a:r>
          </a:p>
          <a:p>
            <a:pPr marL="742950" lvl="1" indent="-285750" eaLnBrk="1" hangingPunct="1">
              <a:lnSpc>
                <a:spcPct val="90000"/>
              </a:lnSpc>
            </a:pPr>
            <a:r>
              <a:rPr lang="en-US" sz="1800" i="1">
                <a:solidFill>
                  <a:srgbClr val="7F0101"/>
                </a:solidFill>
              </a:rPr>
              <a:t>Design for monochrome then add colour</a:t>
            </a:r>
            <a:endParaRPr lang="en-US" sz="1800"/>
          </a:p>
          <a:p>
            <a:pPr marL="342900" indent="-342900" eaLnBrk="1" hangingPunct="1">
              <a:lnSpc>
                <a:spcPct val="90000"/>
              </a:lnSpc>
            </a:pPr>
            <a:r>
              <a:rPr lang="en-US" sz="2000"/>
              <a:t>Use colour coding to support user tasks</a:t>
            </a:r>
          </a:p>
          <a:p>
            <a:pPr marL="742950" lvl="1" indent="-285750" eaLnBrk="1" hangingPunct="1">
              <a:lnSpc>
                <a:spcPct val="90000"/>
              </a:lnSpc>
            </a:pPr>
            <a:r>
              <a:rPr lang="en-US" sz="1800"/>
              <a:t>highlight exceptional events</a:t>
            </a:r>
          </a:p>
          <a:p>
            <a:pPr marL="742950" lvl="1" indent="-285750" eaLnBrk="1" hangingPunct="1">
              <a:lnSpc>
                <a:spcPct val="90000"/>
              </a:lnSpc>
            </a:pPr>
            <a:r>
              <a:rPr lang="en-US" sz="1800"/>
              <a:t>allow users to control colour coding</a:t>
            </a:r>
          </a:p>
          <a:p>
            <a:pPr marL="342900" indent="-342900" eaLnBrk="1" hangingPunct="1">
              <a:lnSpc>
                <a:spcPct val="90000"/>
              </a:lnSpc>
            </a:pPr>
            <a:r>
              <a:rPr lang="en-US" sz="2000"/>
              <a:t>Use </a:t>
            </a:r>
            <a:r>
              <a:rPr lang="en-US" sz="2000" i="1">
                <a:solidFill>
                  <a:srgbClr val="7F0101"/>
                </a:solidFill>
              </a:rPr>
              <a:t>colour change</a:t>
            </a:r>
            <a:r>
              <a:rPr lang="en-US" sz="2000"/>
              <a:t> to show </a:t>
            </a:r>
            <a:r>
              <a:rPr lang="en-US" sz="2000" i="1">
                <a:solidFill>
                  <a:srgbClr val="7F0101"/>
                </a:solidFill>
              </a:rPr>
              <a:t>status change</a:t>
            </a:r>
            <a:endParaRPr lang="en-US" sz="2000"/>
          </a:p>
          <a:p>
            <a:pPr marL="342900" indent="-342900" eaLnBrk="1" hangingPunct="1">
              <a:lnSpc>
                <a:spcPct val="90000"/>
              </a:lnSpc>
            </a:pPr>
            <a:r>
              <a:rPr lang="en-US" sz="2000"/>
              <a:t>Don't use </a:t>
            </a:r>
            <a:r>
              <a:rPr lang="en-US" sz="2000">
                <a:solidFill>
                  <a:srgbClr val="FF6C00"/>
                </a:solidFill>
              </a:rPr>
              <a:t>t</a:t>
            </a:r>
            <a:r>
              <a:rPr lang="en-US" sz="2000">
                <a:solidFill>
                  <a:srgbClr val="FF08D5"/>
                </a:solidFill>
              </a:rPr>
              <a:t>o</a:t>
            </a:r>
            <a:r>
              <a:rPr lang="en-US" sz="2000">
                <a:solidFill>
                  <a:srgbClr val="087F02"/>
                </a:solidFill>
              </a:rPr>
              <a:t>o</a:t>
            </a:r>
            <a:r>
              <a:rPr lang="en-US" sz="2000">
                <a:solidFill>
                  <a:srgbClr val="FF6C00"/>
                </a:solidFill>
              </a:rPr>
              <a:t> </a:t>
            </a:r>
            <a:r>
              <a:rPr lang="en-US" sz="2000">
                <a:solidFill>
                  <a:schemeClr val="accent2"/>
                </a:solidFill>
              </a:rPr>
              <a:t>m</a:t>
            </a:r>
            <a:r>
              <a:rPr lang="en-US" sz="2000">
                <a:solidFill>
                  <a:srgbClr val="FF08D5"/>
                </a:solidFill>
              </a:rPr>
              <a:t>a</a:t>
            </a:r>
            <a:r>
              <a:rPr lang="en-US" sz="2000">
                <a:solidFill>
                  <a:srgbClr val="FF6C00"/>
                </a:solidFill>
              </a:rPr>
              <a:t>n</a:t>
            </a:r>
            <a:r>
              <a:rPr lang="en-US" sz="2000">
                <a:solidFill>
                  <a:srgbClr val="7F0101"/>
                </a:solidFill>
              </a:rPr>
              <a:t>y</a:t>
            </a:r>
            <a:r>
              <a:rPr lang="en-US" sz="2000"/>
              <a:t> colours</a:t>
            </a:r>
          </a:p>
          <a:p>
            <a:pPr marL="742950" lvl="1" indent="-285750" eaLnBrk="1" hangingPunct="1">
              <a:lnSpc>
                <a:spcPct val="90000"/>
              </a:lnSpc>
            </a:pPr>
            <a:r>
              <a:rPr lang="en-US" sz="1800"/>
              <a:t>Avoid colour pairings </a:t>
            </a:r>
            <a:r>
              <a:rPr lang="en-US" sz="1800">
                <a:solidFill>
                  <a:srgbClr val="FF0202"/>
                </a:solidFill>
              </a:rPr>
              <a:t>which clash</a:t>
            </a:r>
            <a:endParaRPr lang="en-US" sz="1800"/>
          </a:p>
          <a:p>
            <a:pPr marL="342900" indent="-342900" eaLnBrk="1" hangingPunct="1">
              <a:lnSpc>
                <a:spcPct val="90000"/>
              </a:lnSpc>
            </a:pPr>
            <a:r>
              <a:rPr lang="en-US" sz="2000"/>
              <a:t>Use colour coding </a:t>
            </a:r>
            <a:r>
              <a:rPr lang="en-US" sz="2000" i="1">
                <a:solidFill>
                  <a:srgbClr val="7F0101"/>
                </a:solidFill>
              </a:rPr>
              <a:t>consistently</a:t>
            </a:r>
            <a:endParaRPr lang="en-US" sz="2000"/>
          </a:p>
        </p:txBody>
      </p:sp>
      <p:sp>
        <p:nvSpPr>
          <p:cNvPr id="51207" name="Rectangle 2"/>
          <p:cNvSpPr>
            <a:spLocks noChangeArrowheads="1"/>
          </p:cNvSpPr>
          <p:nvPr/>
        </p:nvSpPr>
        <p:spPr bwMode="auto">
          <a:xfrm>
            <a:off x="3457575" y="5162550"/>
            <a:ext cx="1266825" cy="304800"/>
          </a:xfrm>
          <a:prstGeom prst="rect">
            <a:avLst/>
          </a:prstGeom>
          <a:solidFill>
            <a:srgbClr val="087F02"/>
          </a:solidFill>
          <a:ln w="9525">
            <a:noFill/>
            <a:miter lim="800000"/>
            <a:headEnd/>
            <a:tailEnd/>
          </a:ln>
        </p:spPr>
        <p:txBody>
          <a:bodyPr wrap="none" anchor="ctr">
            <a:prstTxWarp prst="textNoShape">
              <a:avLst/>
            </a:prstTxWarp>
          </a:bodyPr>
          <a:lstStyle/>
          <a:p>
            <a:pPr algn="ctr"/>
            <a:r>
              <a:rPr lang="en-US" sz="1800">
                <a:solidFill>
                  <a:srgbClr val="FF0202"/>
                </a:solidFill>
              </a:rPr>
              <a:t>which clash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8.</a:t>
            </a:r>
            <a:fld id="{EB30E443-F2BA-A540-9FE2-0C87188D4712}" type="slidenum">
              <a:rPr lang="de-CH" smtClean="0">
                <a:latin typeface="Helvetica" charset="0"/>
              </a:rPr>
              <a:pPr/>
              <a:t>22</a:t>
            </a:fld>
            <a:endParaRPr lang="de-CH" sz="1400" smtClean="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pPr eaLnBrk="1" hangingPunct="1"/>
            <a:r>
              <a:rPr lang="en-US"/>
              <a:t>Roadmap</a:t>
            </a:r>
          </a:p>
        </p:txBody>
      </p:sp>
      <p:sp>
        <p:nvSpPr>
          <p:cNvPr id="12295" name="Rectangle 5"/>
          <p:cNvSpPr>
            <a:spLocks noGrp="1" noChangeArrowheads="1"/>
          </p:cNvSpPr>
          <p:nvPr>
            <p:ph type="body" idx="1"/>
          </p:nvPr>
        </p:nvSpPr>
        <p:spPr/>
        <p:txBody>
          <a:bodyPr/>
          <a:lstStyle/>
          <a:p>
            <a:pPr eaLnBrk="1" hangingPunct="1"/>
            <a:r>
              <a:rPr lang="en-US" dirty="0"/>
              <a:t>Interface design models</a:t>
            </a:r>
          </a:p>
          <a:p>
            <a:pPr eaLnBrk="1" hangingPunct="1"/>
            <a:r>
              <a:rPr lang="en-US" dirty="0"/>
              <a:t>Design principles</a:t>
            </a:r>
          </a:p>
          <a:p>
            <a:pPr eaLnBrk="1" hangingPunct="1"/>
            <a:r>
              <a:rPr lang="en-US" dirty="0"/>
              <a:t>GUI characteristics</a:t>
            </a:r>
            <a:endParaRPr lang="en-US" dirty="0" smtClean="0"/>
          </a:p>
          <a:p>
            <a:pPr eaLnBrk="1" hangingPunct="1"/>
            <a:r>
              <a:rPr lang="en-US" b="1" dirty="0" smtClean="0"/>
              <a:t>Usability Testing</a:t>
            </a:r>
          </a:p>
        </p:txBody>
      </p:sp>
      <p:pic>
        <p:nvPicPr>
          <p:cNvPr id="12296"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de-CH">
                <a:latin typeface="Helvetica" charset="0"/>
              </a:rPr>
              <a:t>© Oscar Nierstrasz</a:t>
            </a:r>
          </a:p>
        </p:txBody>
      </p:sp>
      <p:sp>
        <p:nvSpPr>
          <p:cNvPr id="634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63492" name="Slide Number Placeholder 5"/>
          <p:cNvSpPr>
            <a:spLocks noGrp="1"/>
          </p:cNvSpPr>
          <p:nvPr>
            <p:ph type="sldNum" sz="quarter" idx="12"/>
          </p:nvPr>
        </p:nvSpPr>
        <p:spPr>
          <a:noFill/>
        </p:spPr>
        <p:txBody>
          <a:bodyPr/>
          <a:lstStyle/>
          <a:p>
            <a:r>
              <a:rPr lang="de-CH" smtClean="0">
                <a:latin typeface="Helvetica" charset="0"/>
              </a:rPr>
              <a:t>ESE 8.</a:t>
            </a:r>
            <a:fld id="{3C1F4269-9C41-BC4E-B9CE-048E626AD7CC}" type="slidenum">
              <a:rPr lang="de-CH" smtClean="0">
                <a:latin typeface="Helvetica" charset="0"/>
              </a:rPr>
              <a:pPr/>
              <a:t>23</a:t>
            </a:fld>
            <a:endParaRPr lang="de-CH" sz="1400" smtClean="0">
              <a:solidFill>
                <a:srgbClr val="7E7E7E"/>
              </a:solidFill>
              <a:latin typeface="Times" charset="0"/>
            </a:endParaRPr>
          </a:p>
        </p:txBody>
      </p:sp>
      <p:sp>
        <p:nvSpPr>
          <p:cNvPr id="63493" name="Rectangle 2"/>
          <p:cNvSpPr>
            <a:spLocks noGrp="1" noChangeArrowheads="1"/>
          </p:cNvSpPr>
          <p:nvPr>
            <p:ph type="title"/>
          </p:nvPr>
        </p:nvSpPr>
        <p:spPr/>
        <p:txBody>
          <a:bodyPr/>
          <a:lstStyle/>
          <a:p>
            <a:pPr eaLnBrk="1" hangingPunct="1"/>
            <a:r>
              <a:rPr lang="en-US"/>
              <a:t>Usability Testing</a:t>
            </a:r>
          </a:p>
        </p:txBody>
      </p:sp>
      <p:sp>
        <p:nvSpPr>
          <p:cNvPr id="63494" name="Rectangle 4"/>
          <p:cNvSpPr>
            <a:spLocks noGrp="1" noChangeArrowheads="1"/>
          </p:cNvSpPr>
          <p:nvPr>
            <p:ph type="body" idx="1"/>
          </p:nvPr>
        </p:nvSpPr>
        <p:spPr/>
        <p:txBody>
          <a:bodyPr/>
          <a:lstStyle/>
          <a:p>
            <a:pPr eaLnBrk="1" hangingPunct="1"/>
            <a:r>
              <a:rPr lang="en-US"/>
              <a:t>Observe a group of test subjects performing a pre-defined scenario</a:t>
            </a:r>
          </a:p>
          <a:p>
            <a:pPr eaLnBrk="1" hangingPunct="1"/>
            <a:endParaRPr lang="en-US"/>
          </a:p>
          <a:p>
            <a:pPr lvl="1" eaLnBrk="1" hangingPunct="1"/>
            <a:r>
              <a:rPr lang="en-US"/>
              <a:t>Which test subjects?</a:t>
            </a:r>
          </a:p>
          <a:p>
            <a:pPr lvl="1" eaLnBrk="1" hangingPunct="1"/>
            <a:r>
              <a:rPr lang="en-US"/>
              <a:t>How many test subjects?</a:t>
            </a:r>
          </a:p>
          <a:p>
            <a:pPr lvl="1" eaLnBrk="1" hangingPunct="1"/>
            <a:r>
              <a:rPr lang="en-US"/>
              <a:t>Which scenarios?</a:t>
            </a:r>
          </a:p>
          <a:p>
            <a:pPr lvl="1" eaLnBrk="1" hangingPunct="1"/>
            <a:r>
              <a:rPr lang="en-US"/>
              <a:t>What to observe?</a:t>
            </a:r>
          </a:p>
        </p:txBody>
      </p:sp>
      <p:sp>
        <p:nvSpPr>
          <p:cNvPr id="63495" name="Rectangle 5"/>
          <p:cNvSpPr>
            <a:spLocks noChangeArrowheads="1"/>
          </p:cNvSpPr>
          <p:nvPr/>
        </p:nvSpPr>
        <p:spPr bwMode="auto">
          <a:xfrm>
            <a:off x="5867400" y="6172200"/>
            <a:ext cx="2686050" cy="274638"/>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Jakob Nielsen, </a:t>
            </a:r>
            <a:r>
              <a:rPr lang="en-US" sz="1200" i="1"/>
              <a:t>Usability Engineering</a:t>
            </a:r>
            <a:endParaRPr lang="en-US" sz="12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de-CH">
                <a:latin typeface="Helvetica" charset="0"/>
              </a:rPr>
              <a:t>© Oscar Nierstrasz</a:t>
            </a:r>
          </a:p>
        </p:txBody>
      </p:sp>
      <p:sp>
        <p:nvSpPr>
          <p:cNvPr id="6553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65540" name="Slide Number Placeholder 5"/>
          <p:cNvSpPr>
            <a:spLocks noGrp="1"/>
          </p:cNvSpPr>
          <p:nvPr>
            <p:ph type="sldNum" sz="quarter" idx="12"/>
          </p:nvPr>
        </p:nvSpPr>
        <p:spPr>
          <a:noFill/>
        </p:spPr>
        <p:txBody>
          <a:bodyPr/>
          <a:lstStyle/>
          <a:p>
            <a:r>
              <a:rPr lang="de-CH" smtClean="0">
                <a:latin typeface="Helvetica" charset="0"/>
              </a:rPr>
              <a:t>ESE 8.</a:t>
            </a:r>
            <a:fld id="{EB5016E9-D4E2-0F49-AB43-09C70E1F506F}" type="slidenum">
              <a:rPr lang="de-CH" smtClean="0">
                <a:latin typeface="Helvetica" charset="0"/>
              </a:rPr>
              <a:pPr/>
              <a:t>24</a:t>
            </a:fld>
            <a:endParaRPr lang="de-CH" sz="1400" smtClean="0">
              <a:solidFill>
                <a:srgbClr val="7E7E7E"/>
              </a:solidFill>
              <a:latin typeface="Times" charset="0"/>
            </a:endParaRPr>
          </a:p>
        </p:txBody>
      </p:sp>
      <p:sp>
        <p:nvSpPr>
          <p:cNvPr id="65541" name="Rectangle 2"/>
          <p:cNvSpPr>
            <a:spLocks noGrp="1" noChangeArrowheads="1"/>
          </p:cNvSpPr>
          <p:nvPr>
            <p:ph type="title"/>
          </p:nvPr>
        </p:nvSpPr>
        <p:spPr/>
        <p:txBody>
          <a:bodyPr/>
          <a:lstStyle/>
          <a:p>
            <a:pPr eaLnBrk="1" hangingPunct="1"/>
            <a:r>
              <a:rPr lang="en-GB"/>
              <a:t>User interface evaluation</a:t>
            </a:r>
            <a:endParaRPr lang="en-US"/>
          </a:p>
        </p:txBody>
      </p:sp>
      <p:sp>
        <p:nvSpPr>
          <p:cNvPr id="65542" name="Rectangle 3"/>
          <p:cNvSpPr>
            <a:spLocks noGrp="1" noChangeArrowheads="1"/>
          </p:cNvSpPr>
          <p:nvPr>
            <p:ph type="body" idx="1"/>
          </p:nvPr>
        </p:nvSpPr>
        <p:spPr/>
        <p:txBody>
          <a:bodyPr/>
          <a:lstStyle/>
          <a:p>
            <a:pPr eaLnBrk="1" hangingPunct="1"/>
            <a:r>
              <a:rPr lang="en-GB"/>
              <a:t>Some evaluation of a user interface design </a:t>
            </a:r>
            <a:br>
              <a:rPr lang="en-GB"/>
            </a:br>
            <a:r>
              <a:rPr lang="en-GB"/>
              <a:t>should be carried out to assess its </a:t>
            </a:r>
            <a:r>
              <a:rPr lang="en-GB" i="1">
                <a:solidFill>
                  <a:srgbClr val="7F0101"/>
                </a:solidFill>
              </a:rPr>
              <a:t>usability</a:t>
            </a:r>
            <a:r>
              <a:rPr lang="en-GB"/>
              <a:t>.</a:t>
            </a:r>
          </a:p>
          <a:p>
            <a:pPr eaLnBrk="1" hangingPunct="1"/>
            <a:r>
              <a:rPr lang="en-GB"/>
              <a:t>Full scale evaluation is very </a:t>
            </a:r>
            <a:r>
              <a:rPr lang="en-GB" i="1">
                <a:solidFill>
                  <a:srgbClr val="7F0101"/>
                </a:solidFill>
              </a:rPr>
              <a:t>expensive</a:t>
            </a:r>
            <a:r>
              <a:rPr lang="en-GB"/>
              <a:t> and </a:t>
            </a:r>
            <a:br>
              <a:rPr lang="en-GB"/>
            </a:br>
            <a:r>
              <a:rPr lang="en-GB" i="1">
                <a:solidFill>
                  <a:srgbClr val="7F0101"/>
                </a:solidFill>
              </a:rPr>
              <a:t>impractical</a:t>
            </a:r>
            <a:r>
              <a:rPr lang="en-GB"/>
              <a:t> for most systems.</a:t>
            </a:r>
          </a:p>
          <a:p>
            <a:pPr eaLnBrk="1" hangingPunct="1"/>
            <a:r>
              <a:rPr lang="en-GB"/>
              <a:t>Ideally, an interface should be evaluated against a </a:t>
            </a:r>
            <a:r>
              <a:rPr lang="en-GB" i="1">
                <a:solidFill>
                  <a:srgbClr val="7F0101"/>
                </a:solidFill>
              </a:rPr>
              <a:t>usability specification</a:t>
            </a:r>
            <a:r>
              <a:rPr lang="en-GB"/>
              <a:t>. However, it is rare for such specifications to be produced.</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de-CH">
                <a:latin typeface="Helvetica" charset="0"/>
              </a:rPr>
              <a:t>© Oscar Nierstrasz</a:t>
            </a:r>
          </a:p>
        </p:txBody>
      </p:sp>
      <p:sp>
        <p:nvSpPr>
          <p:cNvPr id="6758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67588" name="Slide Number Placeholder 5"/>
          <p:cNvSpPr>
            <a:spLocks noGrp="1"/>
          </p:cNvSpPr>
          <p:nvPr>
            <p:ph type="sldNum" sz="quarter" idx="12"/>
          </p:nvPr>
        </p:nvSpPr>
        <p:spPr>
          <a:noFill/>
        </p:spPr>
        <p:txBody>
          <a:bodyPr/>
          <a:lstStyle/>
          <a:p>
            <a:r>
              <a:rPr lang="de-CH" smtClean="0">
                <a:latin typeface="Helvetica" charset="0"/>
              </a:rPr>
              <a:t>ESE 8.</a:t>
            </a:r>
            <a:fld id="{E43322AB-7080-9F43-AAAB-F1E958B65B6B}" type="slidenum">
              <a:rPr lang="de-CH" smtClean="0">
                <a:latin typeface="Helvetica" charset="0"/>
              </a:rPr>
              <a:pPr/>
              <a:t>25</a:t>
            </a:fld>
            <a:endParaRPr lang="de-CH" sz="1400" smtClean="0">
              <a:solidFill>
                <a:srgbClr val="7E7E7E"/>
              </a:solidFill>
              <a:latin typeface="Times" charset="0"/>
            </a:endParaRPr>
          </a:p>
        </p:txBody>
      </p:sp>
      <p:sp>
        <p:nvSpPr>
          <p:cNvPr id="67589" name="Rectangle 2"/>
          <p:cNvSpPr>
            <a:spLocks noGrp="1" noChangeArrowheads="1"/>
          </p:cNvSpPr>
          <p:nvPr>
            <p:ph type="title"/>
          </p:nvPr>
        </p:nvSpPr>
        <p:spPr/>
        <p:txBody>
          <a:bodyPr/>
          <a:lstStyle/>
          <a:p>
            <a:pPr eaLnBrk="1" hangingPunct="1"/>
            <a:r>
              <a:rPr lang="en-GB"/>
              <a:t>Simple evaluation techniques</a:t>
            </a:r>
            <a:endParaRPr lang="en-US"/>
          </a:p>
        </p:txBody>
      </p:sp>
      <p:sp>
        <p:nvSpPr>
          <p:cNvPr id="67590" name="Rectangle 3"/>
          <p:cNvSpPr>
            <a:spLocks noGrp="1" noChangeArrowheads="1"/>
          </p:cNvSpPr>
          <p:nvPr>
            <p:ph type="body" idx="1"/>
          </p:nvPr>
        </p:nvSpPr>
        <p:spPr/>
        <p:txBody>
          <a:bodyPr/>
          <a:lstStyle/>
          <a:p>
            <a:pPr eaLnBrk="1" hangingPunct="1"/>
            <a:r>
              <a:rPr lang="en-GB" i="1">
                <a:solidFill>
                  <a:srgbClr val="7F0101"/>
                </a:solidFill>
              </a:rPr>
              <a:t>Questionnaires</a:t>
            </a:r>
            <a:r>
              <a:rPr lang="en-GB"/>
              <a:t> for user feedback.</a:t>
            </a:r>
          </a:p>
          <a:p>
            <a:pPr eaLnBrk="1" hangingPunct="1"/>
            <a:r>
              <a:rPr lang="en-GB" i="1">
                <a:solidFill>
                  <a:srgbClr val="7F0101"/>
                </a:solidFill>
              </a:rPr>
              <a:t>Video recording</a:t>
            </a:r>
            <a:r>
              <a:rPr lang="en-GB"/>
              <a:t> of system use and subsequent tape evaluation.</a:t>
            </a:r>
          </a:p>
          <a:p>
            <a:pPr eaLnBrk="1" hangingPunct="1"/>
            <a:r>
              <a:rPr lang="en-GB" i="1">
                <a:solidFill>
                  <a:srgbClr val="7F0101"/>
                </a:solidFill>
              </a:rPr>
              <a:t>Instrumentation</a:t>
            </a:r>
            <a:r>
              <a:rPr lang="en-GB"/>
              <a:t> of code to collect information about facility use and user errors.</a:t>
            </a:r>
          </a:p>
          <a:p>
            <a:pPr eaLnBrk="1" hangingPunct="1"/>
            <a:r>
              <a:rPr lang="en-GB"/>
              <a:t>The provision of code in the software to collect </a:t>
            </a:r>
            <a:r>
              <a:rPr lang="en-GB" i="1">
                <a:solidFill>
                  <a:srgbClr val="7F0101"/>
                </a:solidFill>
              </a:rPr>
              <a:t>on-line user feedback</a:t>
            </a:r>
            <a:r>
              <a:rPr lang="en-GB"/>
              <a:t>.</a:t>
            </a:r>
            <a:endParaRPr lang="en-US"/>
          </a:p>
        </p:txBody>
      </p:sp>
      <p:pic>
        <p:nvPicPr>
          <p:cNvPr id="67591" name="Picture 4" descr="Picture 3"/>
          <p:cNvPicPr>
            <a:picLocks noChangeAspect="1" noChangeArrowheads="1"/>
          </p:cNvPicPr>
          <p:nvPr/>
        </p:nvPicPr>
        <p:blipFill>
          <a:blip r:embed="rId3"/>
          <a:srcRect/>
          <a:stretch>
            <a:fillRect/>
          </a:stretch>
        </p:blipFill>
        <p:spPr bwMode="auto">
          <a:xfrm>
            <a:off x="6400800" y="5257800"/>
            <a:ext cx="2097088" cy="1020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de-CH">
                <a:latin typeface="Helvetica" charset="0"/>
              </a:rPr>
              <a:t>© Oscar Nierstrasz</a:t>
            </a:r>
          </a:p>
        </p:txBody>
      </p:sp>
      <p:sp>
        <p:nvSpPr>
          <p:cNvPr id="6963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69636" name="Slide Number Placeholder 5"/>
          <p:cNvSpPr>
            <a:spLocks noGrp="1"/>
          </p:cNvSpPr>
          <p:nvPr>
            <p:ph type="sldNum" sz="quarter" idx="12"/>
          </p:nvPr>
        </p:nvSpPr>
        <p:spPr>
          <a:noFill/>
        </p:spPr>
        <p:txBody>
          <a:bodyPr/>
          <a:lstStyle/>
          <a:p>
            <a:r>
              <a:rPr lang="de-CH" smtClean="0">
                <a:latin typeface="Helvetica" charset="0"/>
              </a:rPr>
              <a:t>ESE 8.</a:t>
            </a:r>
            <a:fld id="{B637A860-1C3E-884E-8CE6-EDFC09F93637}" type="slidenum">
              <a:rPr lang="de-CH" smtClean="0">
                <a:latin typeface="Helvetica" charset="0"/>
              </a:rPr>
              <a:pPr/>
              <a:t>26</a:t>
            </a:fld>
            <a:endParaRPr lang="de-CH" sz="1400" smtClean="0">
              <a:solidFill>
                <a:srgbClr val="7E7E7E"/>
              </a:solidFill>
              <a:latin typeface="Times" charset="0"/>
            </a:endParaRPr>
          </a:p>
        </p:txBody>
      </p:sp>
      <p:sp>
        <p:nvSpPr>
          <p:cNvPr id="69637" name="Rectangle 2"/>
          <p:cNvSpPr>
            <a:spLocks noGrp="1" noChangeArrowheads="1"/>
          </p:cNvSpPr>
          <p:nvPr>
            <p:ph type="title"/>
          </p:nvPr>
        </p:nvSpPr>
        <p:spPr/>
        <p:txBody>
          <a:bodyPr/>
          <a:lstStyle/>
          <a:p>
            <a:pPr eaLnBrk="1" hangingPunct="1"/>
            <a:r>
              <a:rPr lang="en-US"/>
              <a:t>Hints</a:t>
            </a:r>
          </a:p>
        </p:txBody>
      </p:sp>
      <p:sp>
        <p:nvSpPr>
          <p:cNvPr id="69638" name="Rectangle 3"/>
          <p:cNvSpPr>
            <a:spLocks noGrp="1" noChangeArrowheads="1"/>
          </p:cNvSpPr>
          <p:nvPr>
            <p:ph type="body" idx="1"/>
          </p:nvPr>
        </p:nvSpPr>
        <p:spPr/>
        <p:txBody>
          <a:bodyPr/>
          <a:lstStyle/>
          <a:p>
            <a:pPr eaLnBrk="1" hangingPunct="1"/>
            <a:r>
              <a:rPr lang="en-US"/>
              <a:t>Establish concrete goals — what do you want to achieve?</a:t>
            </a:r>
          </a:p>
          <a:p>
            <a:pPr lvl="1" eaLnBrk="1" hangingPunct="1"/>
            <a:r>
              <a:rPr lang="en-US"/>
              <a:t>What criteria will you use to establish “success”?</a:t>
            </a:r>
          </a:p>
          <a:p>
            <a:pPr lvl="1" eaLnBrk="1" hangingPunct="1"/>
            <a:r>
              <a:rPr lang="en-US"/>
              <a:t>What data will you collect?</a:t>
            </a:r>
          </a:p>
          <a:p>
            <a:pPr lvl="1" eaLnBrk="1" hangingPunct="1"/>
            <a:r>
              <a:rPr lang="en-US"/>
              <a:t>Choose representative test tasks.</a:t>
            </a:r>
          </a:p>
          <a:p>
            <a:pPr eaLnBrk="1" hangingPunct="1"/>
            <a:r>
              <a:rPr lang="en-US"/>
              <a:t>Carry out a pilot test first.</a:t>
            </a:r>
          </a:p>
          <a:p>
            <a:pPr eaLnBrk="1" hangingPunct="1"/>
            <a:r>
              <a:rPr lang="en-US"/>
              <a:t>Test users should truly represent the intended users.</a:t>
            </a:r>
          </a:p>
          <a:p>
            <a:pPr eaLnBrk="1" hangingPunct="1"/>
            <a:r>
              <a:rPr lang="en-US"/>
              <a:t>Use experienced experimenters. (Get trained!)</a:t>
            </a:r>
          </a:p>
          <a:p>
            <a:pPr lvl="1" eaLnBrk="1" hangingPunct="1"/>
            <a:r>
              <a:rPr lang="en-US"/>
              <a:t>Make the test subjects feel comfortable.</a:t>
            </a:r>
          </a:p>
          <a:p>
            <a:pPr lvl="1" eaLnBrk="1" hangingPunct="1"/>
            <a:r>
              <a:rPr lang="en-US"/>
              <a:t>Don’t bias the results.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de-CH">
                <a:latin typeface="Helvetica" charset="0"/>
              </a:rPr>
              <a:t>© Oscar Nierstrasz</a:t>
            </a:r>
          </a:p>
        </p:txBody>
      </p:sp>
      <p:sp>
        <p:nvSpPr>
          <p:cNvPr id="71683"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71684" name="Slide Number Placeholder 5"/>
          <p:cNvSpPr>
            <a:spLocks noGrp="1"/>
          </p:cNvSpPr>
          <p:nvPr>
            <p:ph type="sldNum" sz="quarter" idx="12"/>
          </p:nvPr>
        </p:nvSpPr>
        <p:spPr>
          <a:noFill/>
        </p:spPr>
        <p:txBody>
          <a:bodyPr/>
          <a:lstStyle/>
          <a:p>
            <a:r>
              <a:rPr lang="de-CH" smtClean="0">
                <a:latin typeface="Helvetica" charset="0"/>
              </a:rPr>
              <a:t>ESE 8.</a:t>
            </a:r>
            <a:fld id="{9BBBDF94-7524-F742-8794-C26D254168A0}" type="slidenum">
              <a:rPr lang="de-CH" smtClean="0">
                <a:latin typeface="Helvetica" charset="0"/>
              </a:rPr>
              <a:pPr/>
              <a:t>27</a:t>
            </a:fld>
            <a:endParaRPr lang="de-CH" sz="1400" smtClean="0">
              <a:solidFill>
                <a:srgbClr val="7E7E7E"/>
              </a:solidFill>
              <a:latin typeface="Times" charset="0"/>
            </a:endParaRPr>
          </a:p>
        </p:txBody>
      </p:sp>
      <p:sp>
        <p:nvSpPr>
          <p:cNvPr id="71685" name="Rectangle 2"/>
          <p:cNvSpPr>
            <a:spLocks noGrp="1" noChangeArrowheads="1"/>
          </p:cNvSpPr>
          <p:nvPr>
            <p:ph type="title"/>
          </p:nvPr>
        </p:nvSpPr>
        <p:spPr/>
        <p:txBody>
          <a:bodyPr/>
          <a:lstStyle/>
          <a:p>
            <a:pPr eaLnBrk="1" hangingPunct="1"/>
            <a:r>
              <a:rPr lang="en-US"/>
              <a:t>Usability Attributes</a:t>
            </a:r>
          </a:p>
        </p:txBody>
      </p:sp>
      <p:graphicFrame>
        <p:nvGraphicFramePr>
          <p:cNvPr id="628765" name="Group 29"/>
          <p:cNvGraphicFramePr>
            <a:graphicFrameLocks noGrp="1"/>
          </p:cNvGraphicFramePr>
          <p:nvPr>
            <p:ph type="tbl" idx="1"/>
          </p:nvPr>
        </p:nvGraphicFramePr>
        <p:xfrm>
          <a:off x="539750" y="1654175"/>
          <a:ext cx="8061325" cy="4370831"/>
        </p:xfrm>
        <a:graphic>
          <a:graphicData uri="http://schemas.openxmlformats.org/drawingml/2006/table">
            <a:tbl>
              <a:tblPr/>
              <a:tblGrid>
                <a:gridCol w="2687638"/>
                <a:gridCol w="5373687"/>
              </a:tblGrid>
              <a:tr h="3603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Attribute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Description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Learnability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long does it take a new user to become </a:t>
                      </a:r>
                      <a:r>
                        <a:rPr kumimoji="0" lang="en-US" sz="2400" b="0" i="1" u="none" strike="noStrike" cap="none" normalizeH="0" baseline="0">
                          <a:ln>
                            <a:noFill/>
                          </a:ln>
                          <a:solidFill>
                            <a:srgbClr val="7F0101"/>
                          </a:solidFill>
                          <a:effectLst/>
                          <a:latin typeface="Helvetica" pitchFamily="-105" charset="0"/>
                        </a:rPr>
                        <a:t>productive</a:t>
                      </a:r>
                      <a:r>
                        <a:rPr kumimoji="0" lang="en-US" sz="2400" b="0" i="0" u="none" strike="noStrike" cap="none" normalizeH="0" baseline="0">
                          <a:ln>
                            <a:noFill/>
                          </a:ln>
                          <a:solidFill>
                            <a:srgbClr val="0A017F"/>
                          </a:solidFill>
                          <a:effectLst/>
                          <a:latin typeface="Helvetica" pitchFamily="-105" charset="0"/>
                        </a:rPr>
                        <a:t> with the system?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Speed of operation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well does the system </a:t>
                      </a:r>
                      <a:r>
                        <a:rPr kumimoji="0" lang="en-US" sz="2400" b="0" i="1" u="none" strike="noStrike" cap="none" normalizeH="0" baseline="0">
                          <a:ln>
                            <a:noFill/>
                          </a:ln>
                          <a:solidFill>
                            <a:srgbClr val="7F0101"/>
                          </a:solidFill>
                          <a:effectLst/>
                          <a:latin typeface="Helvetica" pitchFamily="-105" charset="0"/>
                        </a:rPr>
                        <a:t>response</a:t>
                      </a:r>
                      <a:r>
                        <a:rPr kumimoji="0" lang="en-US" sz="2400" b="0" i="0" u="none" strike="noStrike" cap="none" normalizeH="0" baseline="0">
                          <a:ln>
                            <a:noFill/>
                          </a:ln>
                          <a:solidFill>
                            <a:srgbClr val="0A017F"/>
                          </a:solidFill>
                          <a:effectLst/>
                          <a:latin typeface="Helvetica" pitchFamily="-105" charset="0"/>
                        </a:rPr>
                        <a:t> match the user’s work </a:t>
                      </a:r>
                      <a:r>
                        <a:rPr kumimoji="0" lang="en-US" sz="2400" b="0" i="1" u="none" strike="noStrike" cap="none" normalizeH="0" baseline="0">
                          <a:ln>
                            <a:noFill/>
                          </a:ln>
                          <a:solidFill>
                            <a:srgbClr val="7F0101"/>
                          </a:solidFill>
                          <a:effectLst/>
                          <a:latin typeface="Helvetica" pitchFamily="-105" charset="0"/>
                        </a:rPr>
                        <a:t>practice</a:t>
                      </a:r>
                      <a:r>
                        <a:rPr kumimoji="0" lang="en-US" sz="2400" b="0" i="0" u="none" strike="noStrike" cap="none" normalizeH="0" baseline="0">
                          <a:ln>
                            <a:noFill/>
                          </a:ln>
                          <a:solidFill>
                            <a:srgbClr val="0A017F"/>
                          </a:solidFill>
                          <a:effectLst/>
                          <a:latin typeface="Helvetica" pitchFamily="-105"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Robustness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a:t>
                      </a:r>
                      <a:r>
                        <a:rPr kumimoji="0" lang="en-US" sz="2400" b="0" i="1" u="none" strike="noStrike" cap="none" normalizeH="0" baseline="0">
                          <a:ln>
                            <a:noFill/>
                          </a:ln>
                          <a:solidFill>
                            <a:srgbClr val="7F0101"/>
                          </a:solidFill>
                          <a:effectLst/>
                          <a:latin typeface="Helvetica" pitchFamily="-105" charset="0"/>
                        </a:rPr>
                        <a:t>tolerant</a:t>
                      </a:r>
                      <a:r>
                        <a:rPr kumimoji="0" lang="en-US" sz="2400" b="0" i="0" u="none" strike="noStrike" cap="none" normalizeH="0" baseline="0">
                          <a:ln>
                            <a:noFill/>
                          </a:ln>
                          <a:solidFill>
                            <a:srgbClr val="0A017F"/>
                          </a:solidFill>
                          <a:effectLst/>
                          <a:latin typeface="Helvetica" pitchFamily="-105" charset="0"/>
                        </a:rPr>
                        <a:t> is the system of user error?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Recoverability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good is the system at </a:t>
                      </a:r>
                      <a:r>
                        <a:rPr kumimoji="0" lang="en-US" sz="2400" b="0" i="1" u="none" strike="noStrike" cap="none" normalizeH="0" baseline="0">
                          <a:ln>
                            <a:noFill/>
                          </a:ln>
                          <a:solidFill>
                            <a:srgbClr val="7F0101"/>
                          </a:solidFill>
                          <a:effectLst/>
                          <a:latin typeface="Helvetica" pitchFamily="-105" charset="0"/>
                        </a:rPr>
                        <a:t>recovering</a:t>
                      </a:r>
                      <a:r>
                        <a:rPr kumimoji="0" lang="en-US" sz="2400" b="0" i="0" u="none" strike="noStrike" cap="none" normalizeH="0" baseline="0">
                          <a:ln>
                            <a:noFill/>
                          </a:ln>
                          <a:solidFill>
                            <a:srgbClr val="0A017F"/>
                          </a:solidFill>
                          <a:effectLst/>
                          <a:latin typeface="Helvetica" pitchFamily="-105" charset="0"/>
                        </a:rPr>
                        <a:t> from user errors?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Adaptability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closely is the system tied to a </a:t>
                      </a:r>
                      <a:r>
                        <a:rPr kumimoji="0" lang="en-US" sz="2400" b="0" i="1" u="none" strike="noStrike" cap="none" normalizeH="0" baseline="0">
                          <a:ln>
                            <a:noFill/>
                          </a:ln>
                          <a:solidFill>
                            <a:srgbClr val="7F0101"/>
                          </a:solidFill>
                          <a:effectLst/>
                          <a:latin typeface="Helvetica" pitchFamily="-105" charset="0"/>
                        </a:rPr>
                        <a:t>single model</a:t>
                      </a:r>
                      <a:r>
                        <a:rPr kumimoji="0" lang="en-US" sz="2400" b="0" i="0" u="none" strike="noStrike" cap="none" normalizeH="0" baseline="0">
                          <a:ln>
                            <a:noFill/>
                          </a:ln>
                          <a:solidFill>
                            <a:srgbClr val="0A017F"/>
                          </a:solidFill>
                          <a:effectLst/>
                          <a:latin typeface="Helvetica" pitchFamily="-105" charset="0"/>
                        </a:rPr>
                        <a:t> of work?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Date Placeholder 2"/>
          <p:cNvSpPr>
            <a:spLocks noGrp="1"/>
          </p:cNvSpPr>
          <p:nvPr>
            <p:ph type="dt" sz="quarter" idx="10"/>
          </p:nvPr>
        </p:nvSpPr>
        <p:spPr>
          <a:noFill/>
        </p:spPr>
        <p:txBody>
          <a:bodyPr/>
          <a:lstStyle/>
          <a:p>
            <a:r>
              <a:rPr lang="de-CH">
                <a:latin typeface="Helvetica" charset="0"/>
              </a:rPr>
              <a:t>© Oscar Nierstrasz</a:t>
            </a:r>
          </a:p>
        </p:txBody>
      </p:sp>
      <p:sp>
        <p:nvSpPr>
          <p:cNvPr id="73731"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73732" name="Slide Number Placeholder 4"/>
          <p:cNvSpPr>
            <a:spLocks noGrp="1"/>
          </p:cNvSpPr>
          <p:nvPr>
            <p:ph type="sldNum" sz="quarter" idx="12"/>
          </p:nvPr>
        </p:nvSpPr>
        <p:spPr>
          <a:noFill/>
        </p:spPr>
        <p:txBody>
          <a:bodyPr/>
          <a:lstStyle/>
          <a:p>
            <a:r>
              <a:rPr lang="de-CH" smtClean="0">
                <a:latin typeface="Helvetica" charset="0"/>
              </a:rPr>
              <a:t>ESE 8.</a:t>
            </a:r>
            <a:fld id="{0F4D27AD-065A-6546-B68D-F0B1E6C541D0}" type="slidenum">
              <a:rPr lang="de-CH" smtClean="0">
                <a:latin typeface="Helvetica" charset="0"/>
              </a:rPr>
              <a:pPr/>
              <a:t>28</a:t>
            </a:fld>
            <a:endParaRPr lang="de-CH" sz="1400" smtClean="0">
              <a:solidFill>
                <a:srgbClr val="7E7E7E"/>
              </a:solidFill>
              <a:latin typeface="Times" charset="0"/>
            </a:endParaRPr>
          </a:p>
        </p:txBody>
      </p:sp>
      <p:sp>
        <p:nvSpPr>
          <p:cNvPr id="73733" name="Rectangle 2"/>
          <p:cNvSpPr>
            <a:spLocks noGrp="1" noChangeArrowheads="1"/>
          </p:cNvSpPr>
          <p:nvPr>
            <p:ph type="title"/>
          </p:nvPr>
        </p:nvSpPr>
        <p:spPr/>
        <p:txBody>
          <a:bodyPr/>
          <a:lstStyle/>
          <a:p>
            <a:pPr eaLnBrk="1" hangingPunct="1"/>
            <a:r>
              <a:rPr lang="en-US"/>
              <a:t>Why you only need to test with 5 users</a:t>
            </a:r>
          </a:p>
        </p:txBody>
      </p:sp>
      <p:pic>
        <p:nvPicPr>
          <p:cNvPr id="73734" name="Picture 4"/>
          <p:cNvPicPr>
            <a:picLocks noChangeAspect="1" noChangeArrowheads="1"/>
          </p:cNvPicPr>
          <p:nvPr/>
        </p:nvPicPr>
        <p:blipFill>
          <a:blip r:embed="rId3"/>
          <a:srcRect/>
          <a:stretch>
            <a:fillRect/>
          </a:stretch>
        </p:blipFill>
        <p:spPr bwMode="auto">
          <a:xfrm>
            <a:off x="1524000" y="1828800"/>
            <a:ext cx="6248400" cy="3733800"/>
          </a:xfrm>
          <a:prstGeom prst="rect">
            <a:avLst/>
          </a:prstGeom>
          <a:noFill/>
          <a:ln w="9525">
            <a:noFill/>
            <a:miter lim="800000"/>
            <a:headEnd/>
            <a:tailEnd/>
          </a:ln>
        </p:spPr>
      </p:pic>
      <p:sp>
        <p:nvSpPr>
          <p:cNvPr id="73735" name="Rectangle 5"/>
          <p:cNvSpPr>
            <a:spLocks noChangeArrowheads="1"/>
          </p:cNvSpPr>
          <p:nvPr/>
        </p:nvSpPr>
        <p:spPr bwMode="auto">
          <a:xfrm>
            <a:off x="400050" y="5973763"/>
            <a:ext cx="3181350" cy="274637"/>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http://www.useit.com/alertbox/20000319.html</a:t>
            </a:r>
          </a:p>
        </p:txBody>
      </p:sp>
      <p:sp>
        <p:nvSpPr>
          <p:cNvPr id="73736" name="Rectangle 6"/>
          <p:cNvSpPr>
            <a:spLocks noChangeArrowheads="1"/>
          </p:cNvSpPr>
          <p:nvPr/>
        </p:nvSpPr>
        <p:spPr bwMode="auto">
          <a:xfrm>
            <a:off x="3976688" y="5867400"/>
            <a:ext cx="4481512" cy="549275"/>
          </a:xfrm>
          <a:prstGeom prst="rect">
            <a:avLst/>
          </a:prstGeom>
          <a:solidFill>
            <a:schemeClr val="accent1"/>
          </a:solidFill>
          <a:ln w="9525">
            <a:noFill/>
            <a:miter lim="800000"/>
            <a:headEnd/>
            <a:tailEnd/>
          </a:ln>
        </p:spPr>
        <p:txBody>
          <a:bodyPr>
            <a:prstTxWarp prst="textNoShape">
              <a:avLst/>
            </a:prstTxWarp>
            <a:spAutoFit/>
          </a:bodyPr>
          <a:lstStyle/>
          <a:p>
            <a:r>
              <a:rPr lang="en-US" sz="1000"/>
              <a:t>Nielsen, Jakob, and Landauer, Thomas K.: "A mathematical model of the finding of usability problems," </a:t>
            </a:r>
            <a:r>
              <a:rPr lang="en-US" sz="1000" i="1"/>
              <a:t>Proceedings of ACM INTERCHI'93 Conference</a:t>
            </a:r>
            <a:r>
              <a:rPr lang="en-US" sz="1000"/>
              <a:t> (Amsterdam, The Netherlands, 24-29 April 1993), pp. 206-213.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Date Placeholder 2"/>
          <p:cNvSpPr>
            <a:spLocks noGrp="1"/>
          </p:cNvSpPr>
          <p:nvPr>
            <p:ph type="dt" sz="quarter" idx="10"/>
          </p:nvPr>
        </p:nvSpPr>
        <p:spPr>
          <a:noFill/>
        </p:spPr>
        <p:txBody>
          <a:bodyPr/>
          <a:lstStyle/>
          <a:p>
            <a:r>
              <a:rPr lang="de-CH">
                <a:latin typeface="Helvetica" charset="0"/>
              </a:rPr>
              <a:t>© Oscar Nierstrasz</a:t>
            </a:r>
          </a:p>
        </p:txBody>
      </p:sp>
      <p:sp>
        <p:nvSpPr>
          <p:cNvPr id="75779"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75780" name="Slide Number Placeholder 4"/>
          <p:cNvSpPr>
            <a:spLocks noGrp="1"/>
          </p:cNvSpPr>
          <p:nvPr>
            <p:ph type="sldNum" sz="quarter" idx="12"/>
          </p:nvPr>
        </p:nvSpPr>
        <p:spPr>
          <a:noFill/>
        </p:spPr>
        <p:txBody>
          <a:bodyPr/>
          <a:lstStyle/>
          <a:p>
            <a:r>
              <a:rPr lang="de-CH" smtClean="0">
                <a:latin typeface="Helvetica" charset="0"/>
              </a:rPr>
              <a:t>ESE 8.</a:t>
            </a:r>
            <a:fld id="{463604A1-0A0D-B342-8F9B-AAB472F5A38A}" type="slidenum">
              <a:rPr lang="de-CH" smtClean="0">
                <a:latin typeface="Helvetica" charset="0"/>
              </a:rPr>
              <a:pPr/>
              <a:t>29</a:t>
            </a:fld>
            <a:endParaRPr lang="de-CH" sz="1400" smtClean="0">
              <a:solidFill>
                <a:srgbClr val="7E7E7E"/>
              </a:solidFill>
              <a:latin typeface="Times" charset="0"/>
            </a:endParaRPr>
          </a:p>
        </p:txBody>
      </p:sp>
      <p:sp>
        <p:nvSpPr>
          <p:cNvPr id="75781" name="Rectangle 2"/>
          <p:cNvSpPr>
            <a:spLocks noGrp="1" noChangeArrowheads="1"/>
          </p:cNvSpPr>
          <p:nvPr>
            <p:ph type="title"/>
          </p:nvPr>
        </p:nvSpPr>
        <p:spPr/>
        <p:txBody>
          <a:bodyPr/>
          <a:lstStyle/>
          <a:p>
            <a:pPr eaLnBrk="1" hangingPunct="1"/>
            <a:r>
              <a:rPr lang="en-US"/>
              <a:t>Usability laboratories (!)</a:t>
            </a:r>
          </a:p>
        </p:txBody>
      </p:sp>
      <p:pic>
        <p:nvPicPr>
          <p:cNvPr id="75782" name="Picture 8" descr="Scan-071113-0001"/>
          <p:cNvPicPr>
            <a:picLocks noChangeAspect="1" noChangeArrowheads="1"/>
          </p:cNvPicPr>
          <p:nvPr/>
        </p:nvPicPr>
        <p:blipFill>
          <a:blip r:embed="rId3"/>
          <a:srcRect/>
          <a:stretch>
            <a:fillRect/>
          </a:stretch>
        </p:blipFill>
        <p:spPr bwMode="auto">
          <a:xfrm>
            <a:off x="608207" y="1600200"/>
            <a:ext cx="7926193" cy="4747039"/>
          </a:xfrm>
          <a:prstGeom prst="rect">
            <a:avLst/>
          </a:prstGeom>
          <a:noFill/>
          <a:ln w="9525">
            <a:noFill/>
            <a:miter lim="800000"/>
            <a:headEnd/>
            <a:tailEnd/>
          </a:ln>
        </p:spPr>
      </p:pic>
      <p:sp>
        <p:nvSpPr>
          <p:cNvPr id="75783" name="Rectangle 9"/>
          <p:cNvSpPr>
            <a:spLocks noChangeArrowheads="1"/>
          </p:cNvSpPr>
          <p:nvPr/>
        </p:nvSpPr>
        <p:spPr bwMode="auto">
          <a:xfrm>
            <a:off x="5410200" y="6400800"/>
            <a:ext cx="2686050" cy="274638"/>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Jakob Nielsen, </a:t>
            </a:r>
            <a:r>
              <a:rPr lang="en-US" sz="1200" i="1"/>
              <a:t>Usability Engineering</a:t>
            </a:r>
            <a:endParaRPr lang="en-US"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de-CH">
                <a:latin typeface="Helvetica" charset="0"/>
              </a:rPr>
              <a:t>© Oscar Nierstrasz</a:t>
            </a:r>
          </a:p>
        </p:txBody>
      </p:sp>
      <p:sp>
        <p:nvSpPr>
          <p:cNvPr id="1433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4340" name="Slide Number Placeholder 5"/>
          <p:cNvSpPr>
            <a:spLocks noGrp="1"/>
          </p:cNvSpPr>
          <p:nvPr>
            <p:ph type="sldNum" sz="quarter" idx="12"/>
          </p:nvPr>
        </p:nvSpPr>
        <p:spPr>
          <a:noFill/>
        </p:spPr>
        <p:txBody>
          <a:bodyPr/>
          <a:lstStyle/>
          <a:p>
            <a:r>
              <a:rPr lang="de-CH" smtClean="0">
                <a:latin typeface="Helvetica" charset="0"/>
              </a:rPr>
              <a:t>ESE 8.</a:t>
            </a:r>
            <a:fld id="{9CD7FC8C-F7B9-484B-807D-DD661220E660}" type="slidenum">
              <a:rPr lang="de-CH" smtClean="0">
                <a:latin typeface="Helvetica" charset="0"/>
              </a:rPr>
              <a:pPr/>
              <a:t>3</a:t>
            </a:fld>
            <a:endParaRPr lang="de-CH" sz="1400" smtClean="0">
              <a:solidFill>
                <a:srgbClr val="7E7E7E"/>
              </a:solidFill>
              <a:latin typeface="Times" charset="0"/>
            </a:endParaRPr>
          </a:p>
        </p:txBody>
      </p:sp>
      <p:sp>
        <p:nvSpPr>
          <p:cNvPr id="14341" name="Rectangle 2"/>
          <p:cNvSpPr>
            <a:spLocks noGrp="1" noChangeArrowheads="1"/>
          </p:cNvSpPr>
          <p:nvPr>
            <p:ph type="title"/>
          </p:nvPr>
        </p:nvSpPr>
        <p:spPr/>
        <p:txBody>
          <a:bodyPr/>
          <a:lstStyle/>
          <a:p>
            <a:pPr eaLnBrk="1" hangingPunct="1"/>
            <a:r>
              <a:rPr lang="en-US"/>
              <a:t>Literature</a:t>
            </a:r>
          </a:p>
        </p:txBody>
      </p:sp>
      <p:sp>
        <p:nvSpPr>
          <p:cNvPr id="14342" name="Rectangle 3"/>
          <p:cNvSpPr>
            <a:spLocks noGrp="1" noChangeArrowheads="1"/>
          </p:cNvSpPr>
          <p:nvPr>
            <p:ph type="body" idx="1"/>
          </p:nvPr>
        </p:nvSpPr>
        <p:spPr/>
        <p:txBody>
          <a:bodyPr/>
          <a:lstStyle/>
          <a:p>
            <a:pPr marL="342900" indent="-342900" eaLnBrk="1" hangingPunct="1">
              <a:lnSpc>
                <a:spcPct val="85000"/>
              </a:lnSpc>
              <a:buFont typeface="Helvetica CE" pitchFamily="-105" charset="0"/>
              <a:buNone/>
            </a:pPr>
            <a:r>
              <a:rPr lang="en-US" sz="2000" b="1" i="1"/>
              <a:t>Sources</a:t>
            </a:r>
            <a:endParaRPr lang="en-US" sz="2000" i="1">
              <a:solidFill>
                <a:srgbClr val="7F0101"/>
              </a:solidFill>
            </a:endParaRPr>
          </a:p>
          <a:p>
            <a:pPr marL="342900" indent="-342900" eaLnBrk="1" hangingPunct="1">
              <a:lnSpc>
                <a:spcPct val="85000"/>
              </a:lnSpc>
            </a:pPr>
            <a:r>
              <a:rPr lang="en-US" sz="2000" i="1">
                <a:solidFill>
                  <a:srgbClr val="7F0101"/>
                </a:solidFill>
              </a:rPr>
              <a:t>Software Engineering</a:t>
            </a:r>
            <a:r>
              <a:rPr lang="en-US" sz="2000"/>
              <a:t>, I. Sommerville, 7th Edn., 2004.</a:t>
            </a:r>
          </a:p>
          <a:p>
            <a:pPr marL="342900" indent="-342900" eaLnBrk="1" hangingPunct="1">
              <a:lnSpc>
                <a:spcPct val="85000"/>
              </a:lnSpc>
            </a:pPr>
            <a:r>
              <a:rPr lang="en-US" sz="2000" i="1">
                <a:solidFill>
                  <a:srgbClr val="7F0101"/>
                </a:solidFill>
              </a:rPr>
              <a:t>Software Engineering — A Practitioner’s Approach</a:t>
            </a:r>
            <a:r>
              <a:rPr lang="en-US" sz="2000"/>
              <a:t>, R. Pressman, Mc-Graw Hill, 5th Edn., 2001.</a:t>
            </a:r>
            <a:endParaRPr lang="en-US" sz="2000" b="1"/>
          </a:p>
          <a:p>
            <a:pPr marL="342900" indent="-342900" eaLnBrk="1" hangingPunct="1">
              <a:lnSpc>
                <a:spcPct val="85000"/>
              </a:lnSpc>
            </a:pPr>
            <a:endParaRPr lang="en-US" sz="2000"/>
          </a:p>
          <a:p>
            <a:pPr marL="342900" indent="-342900" eaLnBrk="1" hangingPunct="1">
              <a:lnSpc>
                <a:spcPct val="85000"/>
              </a:lnSpc>
              <a:buFont typeface="Helvetica CE" pitchFamily="-105" charset="0"/>
              <a:buNone/>
            </a:pPr>
            <a:r>
              <a:rPr lang="en-US" sz="2000" b="1" i="1"/>
              <a:t>Recommended reading</a:t>
            </a:r>
          </a:p>
          <a:p>
            <a:pPr marL="342900" indent="-342900" eaLnBrk="1" hangingPunct="1">
              <a:lnSpc>
                <a:spcPct val="85000"/>
              </a:lnSpc>
            </a:pPr>
            <a:r>
              <a:rPr lang="en-US" sz="2000"/>
              <a:t>Mary Beth Rosson, John M. Carroll, </a:t>
            </a:r>
            <a:r>
              <a:rPr lang="en-US" sz="2000" i="1">
                <a:solidFill>
                  <a:srgbClr val="7F0101"/>
                </a:solidFill>
              </a:rPr>
              <a:t>Usability Engineering</a:t>
            </a:r>
            <a:r>
              <a:rPr lang="en-US" sz="2000"/>
              <a:t>, 2002</a:t>
            </a:r>
          </a:p>
          <a:p>
            <a:pPr marL="342900" indent="-342900" eaLnBrk="1" hangingPunct="1">
              <a:lnSpc>
                <a:spcPct val="85000"/>
              </a:lnSpc>
            </a:pPr>
            <a:r>
              <a:rPr lang="en-US" sz="2000"/>
              <a:t>Jakob Nielsen, </a:t>
            </a:r>
            <a:r>
              <a:rPr lang="en-US" sz="2000" i="1">
                <a:solidFill>
                  <a:schemeClr val="accent2"/>
                </a:solidFill>
              </a:rPr>
              <a:t>Usability Engineering</a:t>
            </a:r>
            <a:r>
              <a:rPr lang="en-US" sz="2000"/>
              <a:t>, Morgan Kaufmann, 1999.</a:t>
            </a:r>
          </a:p>
          <a:p>
            <a:pPr marL="342900" indent="-342900" eaLnBrk="1" hangingPunct="1">
              <a:lnSpc>
                <a:spcPct val="85000"/>
              </a:lnSpc>
            </a:pPr>
            <a:r>
              <a:rPr lang="en-US" sz="2000"/>
              <a:t>Alan Cooper, </a:t>
            </a:r>
            <a:r>
              <a:rPr lang="en-US" sz="2000" i="1">
                <a:solidFill>
                  <a:srgbClr val="7F0101"/>
                </a:solidFill>
              </a:rPr>
              <a:t>About Face — The Essentials of User Interface Design</a:t>
            </a:r>
            <a:r>
              <a:rPr lang="en-US" sz="2000"/>
              <a:t>, Hungry Minds, 1995. </a:t>
            </a:r>
          </a:p>
          <a:p>
            <a:pPr marL="342900" indent="-342900" eaLnBrk="1" hangingPunct="1">
              <a:lnSpc>
                <a:spcPct val="85000"/>
              </a:lnSpc>
            </a:pPr>
            <a:r>
              <a:rPr lang="en-US" sz="2000"/>
              <a:t>Alan Cooper, </a:t>
            </a:r>
            <a:r>
              <a:rPr lang="en-US" sz="2000" i="1">
                <a:solidFill>
                  <a:srgbClr val="7F0101"/>
                </a:solidFill>
              </a:rPr>
              <a:t>The Inmates are running the Asylum</a:t>
            </a:r>
            <a:r>
              <a:rPr lang="en-US" sz="2000"/>
              <a:t>, SAMS, 1999.</a:t>
            </a:r>
          </a:p>
          <a:p>
            <a:pPr marL="342900" indent="-342900" eaLnBrk="1" hangingPunct="1">
              <a:lnSpc>
                <a:spcPct val="85000"/>
              </a:lnSpc>
            </a:pPr>
            <a:r>
              <a:rPr lang="en-US" sz="2000"/>
              <a:t>Jef Raskin, </a:t>
            </a:r>
            <a:r>
              <a:rPr lang="en-US" sz="2000" i="1">
                <a:solidFill>
                  <a:srgbClr val="7F0101"/>
                </a:solidFill>
              </a:rPr>
              <a:t>The Humane Interface</a:t>
            </a:r>
            <a:r>
              <a:rPr lang="en-US" sz="2000"/>
              <a:t>, Addison Wesley, 2000. </a:t>
            </a:r>
          </a:p>
          <a:p>
            <a:pPr marL="342900" indent="-342900" eaLnBrk="1" hangingPunct="1">
              <a:lnSpc>
                <a:spcPct val="85000"/>
              </a:lnSpc>
            </a:pPr>
            <a:r>
              <a:rPr lang="en-US" sz="2000"/>
              <a:t>Jeff Johnson, </a:t>
            </a:r>
            <a:r>
              <a:rPr lang="en-US" sz="2000">
                <a:solidFill>
                  <a:srgbClr val="7F0101"/>
                </a:solidFill>
              </a:rPr>
              <a:t>GUI Bloopers</a:t>
            </a:r>
            <a:r>
              <a:rPr lang="en-US" sz="2000"/>
              <a:t>, Morgan Kaufmann, 2000. </a:t>
            </a:r>
          </a:p>
          <a:p>
            <a:pPr marL="342900" indent="-342900" eaLnBrk="1" hangingPunct="1">
              <a:lnSpc>
                <a:spcPct val="85000"/>
              </a:lnSpc>
            </a:pPr>
            <a:r>
              <a:rPr lang="en-US" sz="2000" i="1">
                <a:solidFill>
                  <a:srgbClr val="7F0101"/>
                </a:solidFill>
              </a:rPr>
              <a:t>The Interface Hall of Shame</a:t>
            </a:r>
            <a:r>
              <a:rPr lang="en-US" sz="2000"/>
              <a:t>, http://homepage.mac.com/bradster/iarchitect/shame.htm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Date Placeholder 3"/>
          <p:cNvSpPr>
            <a:spLocks noGrp="1"/>
          </p:cNvSpPr>
          <p:nvPr>
            <p:ph type="dt" sz="quarter" idx="10"/>
          </p:nvPr>
        </p:nvSpPr>
        <p:spPr>
          <a:noFill/>
        </p:spPr>
        <p:txBody>
          <a:bodyPr/>
          <a:lstStyle/>
          <a:p>
            <a:r>
              <a:rPr lang="de-CH">
                <a:latin typeface="Helvetica" charset="0"/>
              </a:rPr>
              <a:t>© Oscar Nierstrasz</a:t>
            </a:r>
          </a:p>
        </p:txBody>
      </p:sp>
      <p:sp>
        <p:nvSpPr>
          <p:cNvPr id="1146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14692" name="Slide Number Placeholder 5"/>
          <p:cNvSpPr>
            <a:spLocks noGrp="1"/>
          </p:cNvSpPr>
          <p:nvPr>
            <p:ph type="sldNum" sz="quarter" idx="12"/>
          </p:nvPr>
        </p:nvSpPr>
        <p:spPr>
          <a:noFill/>
        </p:spPr>
        <p:txBody>
          <a:bodyPr/>
          <a:lstStyle/>
          <a:p>
            <a:r>
              <a:rPr lang="de-CH" smtClean="0">
                <a:latin typeface="Helvetica" charset="0"/>
              </a:rPr>
              <a:t>ESE 8.</a:t>
            </a:r>
            <a:fld id="{C4C6232D-C83F-814E-B14B-FDCC8978C988}" type="slidenum">
              <a:rPr lang="de-CH" smtClean="0">
                <a:latin typeface="Helvetica" charset="0"/>
              </a:rPr>
              <a:pPr/>
              <a:t>30</a:t>
            </a:fld>
            <a:endParaRPr lang="de-CH" sz="1400" smtClean="0">
              <a:solidFill>
                <a:srgbClr val="7E7E7E"/>
              </a:solidFill>
              <a:latin typeface="Times" charset="0"/>
            </a:endParaRPr>
          </a:p>
        </p:txBody>
      </p:sp>
      <p:sp>
        <p:nvSpPr>
          <p:cNvPr id="114693" name="Rectangle 2"/>
          <p:cNvSpPr>
            <a:spLocks noGrp="1" noChangeArrowheads="1"/>
          </p:cNvSpPr>
          <p:nvPr>
            <p:ph type="title"/>
          </p:nvPr>
        </p:nvSpPr>
        <p:spPr/>
        <p:txBody>
          <a:bodyPr/>
          <a:lstStyle/>
          <a:p>
            <a:pPr eaLnBrk="1" hangingPunct="1"/>
            <a:r>
              <a:rPr lang="en-GB"/>
              <a:t>Key points</a:t>
            </a:r>
            <a:endParaRPr lang="en-US"/>
          </a:p>
        </p:txBody>
      </p:sp>
      <p:sp>
        <p:nvSpPr>
          <p:cNvPr id="114694" name="Rectangle 3"/>
          <p:cNvSpPr>
            <a:spLocks noGrp="1" noChangeArrowheads="1"/>
          </p:cNvSpPr>
          <p:nvPr>
            <p:ph type="body" idx="1"/>
          </p:nvPr>
        </p:nvSpPr>
        <p:spPr/>
        <p:txBody>
          <a:bodyPr/>
          <a:lstStyle/>
          <a:p>
            <a:pPr eaLnBrk="1" hangingPunct="1">
              <a:lnSpc>
                <a:spcPct val="90000"/>
              </a:lnSpc>
            </a:pPr>
            <a:r>
              <a:rPr lang="en-GB" sz="2000"/>
              <a:t>The user interface design process involves </a:t>
            </a:r>
            <a:r>
              <a:rPr lang="en-GB" sz="2000" i="1">
                <a:solidFill>
                  <a:srgbClr val="7F0101"/>
                </a:solidFill>
              </a:rPr>
              <a:t>user analysis</a:t>
            </a:r>
            <a:r>
              <a:rPr lang="en-GB" sz="2000"/>
              <a:t>, </a:t>
            </a:r>
            <a:r>
              <a:rPr lang="en-GB" sz="2000" i="1">
                <a:solidFill>
                  <a:srgbClr val="7F0101"/>
                </a:solidFill>
              </a:rPr>
              <a:t>system prototyping</a:t>
            </a:r>
            <a:r>
              <a:rPr lang="en-GB" sz="2000"/>
              <a:t> and </a:t>
            </a:r>
            <a:r>
              <a:rPr lang="en-GB" sz="2000" i="1">
                <a:solidFill>
                  <a:srgbClr val="7F0101"/>
                </a:solidFill>
              </a:rPr>
              <a:t>prototype evaluation</a:t>
            </a:r>
            <a:r>
              <a:rPr lang="en-GB" sz="2000"/>
              <a:t>.</a:t>
            </a:r>
          </a:p>
          <a:p>
            <a:pPr eaLnBrk="1" hangingPunct="1"/>
            <a:r>
              <a:rPr lang="en-GB" sz="2000" i="1">
                <a:solidFill>
                  <a:srgbClr val="7F0101"/>
                </a:solidFill>
              </a:rPr>
              <a:t>User interface</a:t>
            </a:r>
            <a:r>
              <a:rPr lang="en-GB" sz="2000"/>
              <a:t> </a:t>
            </a:r>
            <a:r>
              <a:rPr lang="en-GB" sz="2000" i="1">
                <a:solidFill>
                  <a:srgbClr val="7F0101"/>
                </a:solidFill>
              </a:rPr>
              <a:t>design principles</a:t>
            </a:r>
            <a:r>
              <a:rPr lang="en-GB" sz="2000"/>
              <a:t> should help guide the design of user interfaces.</a:t>
            </a:r>
          </a:p>
          <a:p>
            <a:pPr eaLnBrk="1" hangingPunct="1"/>
            <a:r>
              <a:rPr lang="en-GB" sz="2000" i="1">
                <a:solidFill>
                  <a:srgbClr val="7F0101"/>
                </a:solidFill>
              </a:rPr>
              <a:t>Interaction styles</a:t>
            </a:r>
            <a:r>
              <a:rPr lang="en-GB" sz="2000"/>
              <a:t> include direct manipulation, menu systems form fill-in, command languages and natural language.</a:t>
            </a:r>
          </a:p>
          <a:p>
            <a:pPr eaLnBrk="1" hangingPunct="1"/>
            <a:r>
              <a:rPr lang="en-GB" sz="2000" i="1">
                <a:solidFill>
                  <a:srgbClr val="7F0101"/>
                </a:solidFill>
              </a:rPr>
              <a:t>Graphical displays</a:t>
            </a:r>
            <a:r>
              <a:rPr lang="en-GB" sz="2000"/>
              <a:t> should be used to present trends and approximate values. </a:t>
            </a:r>
            <a:r>
              <a:rPr lang="en-GB" sz="2000" i="1">
                <a:solidFill>
                  <a:srgbClr val="7F0101"/>
                </a:solidFill>
              </a:rPr>
              <a:t>Digital displays</a:t>
            </a:r>
            <a:r>
              <a:rPr lang="en-GB" sz="2000"/>
              <a:t> when precision is required.</a:t>
            </a:r>
          </a:p>
          <a:p>
            <a:pPr eaLnBrk="1" hangingPunct="1"/>
            <a:r>
              <a:rPr lang="en-GB" sz="2000" i="1">
                <a:solidFill>
                  <a:srgbClr val="7F0101"/>
                </a:solidFill>
              </a:rPr>
              <a:t>Colour</a:t>
            </a:r>
            <a:r>
              <a:rPr lang="en-GB" sz="2000"/>
              <a:t> should be used </a:t>
            </a:r>
            <a:r>
              <a:rPr lang="en-GB" sz="2000" i="1">
                <a:solidFill>
                  <a:srgbClr val="7F0101"/>
                </a:solidFill>
              </a:rPr>
              <a:t>sparingly and consistently</a:t>
            </a:r>
            <a:r>
              <a:rPr lang="en-GB" sz="2000"/>
              <a:t>.</a:t>
            </a:r>
          </a:p>
          <a:p>
            <a:pPr eaLnBrk="1" hangingPunct="1">
              <a:lnSpc>
                <a:spcPct val="90000"/>
              </a:lnSpc>
            </a:pPr>
            <a:r>
              <a:rPr lang="en-GB" sz="2000"/>
              <a:t>The goals of </a:t>
            </a:r>
            <a:r>
              <a:rPr lang="en-GB" sz="2000" i="1">
                <a:solidFill>
                  <a:srgbClr val="7F0101"/>
                </a:solidFill>
              </a:rPr>
              <a:t>UI evaluation</a:t>
            </a:r>
            <a:r>
              <a:rPr lang="en-GB" sz="2000"/>
              <a:t> are to </a:t>
            </a:r>
            <a:r>
              <a:rPr lang="en-GB" sz="2000" i="1">
                <a:solidFill>
                  <a:srgbClr val="7F0101"/>
                </a:solidFill>
              </a:rPr>
              <a:t>obtain feedback</a:t>
            </a:r>
            <a:r>
              <a:rPr lang="en-GB" sz="2000"/>
              <a:t> on how to improve the interface design and to assess if the interface meets its </a:t>
            </a:r>
            <a:r>
              <a:rPr lang="en-GB" sz="2000" i="1">
                <a:solidFill>
                  <a:srgbClr val="7F0101"/>
                </a:solidFill>
              </a:rPr>
              <a:t>usability requirements</a:t>
            </a:r>
            <a:r>
              <a:rPr lang="en-GB" sz="2000"/>
              <a:t>.</a:t>
            </a:r>
            <a:endParaRPr lang="en-US" sz="20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Date Placeholder 3"/>
          <p:cNvSpPr>
            <a:spLocks noGrp="1"/>
          </p:cNvSpPr>
          <p:nvPr>
            <p:ph type="dt" sz="quarter" idx="10"/>
          </p:nvPr>
        </p:nvSpPr>
        <p:spPr>
          <a:noFill/>
        </p:spPr>
        <p:txBody>
          <a:bodyPr/>
          <a:lstStyle/>
          <a:p>
            <a:r>
              <a:rPr lang="de-CH">
                <a:latin typeface="Helvetica" charset="0"/>
              </a:rPr>
              <a:t>© Oscar Nierstrasz</a:t>
            </a:r>
          </a:p>
        </p:txBody>
      </p:sp>
      <p:sp>
        <p:nvSpPr>
          <p:cNvPr id="11673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16740" name="Slide Number Placeholder 5"/>
          <p:cNvSpPr>
            <a:spLocks noGrp="1"/>
          </p:cNvSpPr>
          <p:nvPr>
            <p:ph type="sldNum" sz="quarter" idx="12"/>
          </p:nvPr>
        </p:nvSpPr>
        <p:spPr>
          <a:noFill/>
        </p:spPr>
        <p:txBody>
          <a:bodyPr/>
          <a:lstStyle/>
          <a:p>
            <a:r>
              <a:rPr lang="de-CH" smtClean="0">
                <a:latin typeface="Helvetica" charset="0"/>
              </a:rPr>
              <a:t>ESE 8.</a:t>
            </a:r>
            <a:fld id="{C4CE0D7A-AC38-594D-8C69-4458EF0FCC8C}" type="slidenum">
              <a:rPr lang="de-CH" smtClean="0">
                <a:latin typeface="Helvetica" charset="0"/>
              </a:rPr>
              <a:pPr/>
              <a:t>31</a:t>
            </a:fld>
            <a:endParaRPr lang="de-CH" sz="1400" smtClean="0">
              <a:solidFill>
                <a:srgbClr val="7E7E7E"/>
              </a:solidFill>
              <a:latin typeface="Times" charset="0"/>
            </a:endParaRPr>
          </a:p>
        </p:txBody>
      </p:sp>
      <p:sp>
        <p:nvSpPr>
          <p:cNvPr id="116741" name="Rectangle 4"/>
          <p:cNvSpPr>
            <a:spLocks noGrp="1" noChangeArrowheads="1"/>
          </p:cNvSpPr>
          <p:nvPr>
            <p:ph type="title"/>
          </p:nvPr>
        </p:nvSpPr>
        <p:spPr/>
        <p:txBody>
          <a:bodyPr/>
          <a:lstStyle/>
          <a:p>
            <a:pPr eaLnBrk="1" hangingPunct="1"/>
            <a:r>
              <a:rPr lang="en-US"/>
              <a:t>What you should know!</a:t>
            </a:r>
          </a:p>
        </p:txBody>
      </p:sp>
      <p:sp>
        <p:nvSpPr>
          <p:cNvPr id="116742" name="Rectangle 5"/>
          <p:cNvSpPr>
            <a:spLocks noGrp="1" noChangeArrowheads="1"/>
          </p:cNvSpPr>
          <p:nvPr>
            <p:ph type="body" idx="1"/>
          </p:nvPr>
        </p:nvSpPr>
        <p:spPr/>
        <p:txBody>
          <a:bodyPr/>
          <a:lstStyle/>
          <a:p>
            <a:pPr eaLnBrk="1" hangingPunct="1"/>
            <a:r>
              <a:rPr lang="en-US"/>
              <a:t>What models are important to keep in mind in UI design?</a:t>
            </a:r>
          </a:p>
          <a:p>
            <a:pPr eaLnBrk="1" hangingPunct="1"/>
            <a:r>
              <a:rPr lang="en-US"/>
              <a:t>What is the principle of minimal surprise?</a:t>
            </a:r>
          </a:p>
          <a:p>
            <a:pPr eaLnBrk="1" hangingPunct="1"/>
            <a:r>
              <a:rPr lang="en-US"/>
              <a:t>What problems arise in designing a good direct manipulation interface?</a:t>
            </a:r>
          </a:p>
          <a:p>
            <a:pPr eaLnBrk="1" hangingPunct="1"/>
            <a:r>
              <a:rPr lang="en-US"/>
              <a:t>What are the trade-offs between menu systems and command languages?</a:t>
            </a:r>
          </a:p>
          <a:p>
            <a:pPr eaLnBrk="1" hangingPunct="1"/>
            <a:r>
              <a:rPr lang="en-US"/>
              <a:t>How can you use colour to improve a UI?</a:t>
            </a:r>
          </a:p>
          <a:p>
            <a:pPr eaLnBrk="1" hangingPunct="1"/>
            <a:r>
              <a:rPr lang="en-US"/>
              <a:t>In what way can a help system be context sensitive?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Date Placeholder 3"/>
          <p:cNvSpPr>
            <a:spLocks noGrp="1"/>
          </p:cNvSpPr>
          <p:nvPr>
            <p:ph type="dt" sz="quarter" idx="10"/>
          </p:nvPr>
        </p:nvSpPr>
        <p:spPr>
          <a:noFill/>
        </p:spPr>
        <p:txBody>
          <a:bodyPr/>
          <a:lstStyle/>
          <a:p>
            <a:r>
              <a:rPr lang="de-CH">
                <a:latin typeface="Helvetica" charset="0"/>
              </a:rPr>
              <a:t>© Oscar Nierstrasz</a:t>
            </a:r>
          </a:p>
        </p:txBody>
      </p:sp>
      <p:sp>
        <p:nvSpPr>
          <p:cNvPr id="11878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18788" name="Slide Number Placeholder 5"/>
          <p:cNvSpPr>
            <a:spLocks noGrp="1"/>
          </p:cNvSpPr>
          <p:nvPr>
            <p:ph type="sldNum" sz="quarter" idx="12"/>
          </p:nvPr>
        </p:nvSpPr>
        <p:spPr>
          <a:noFill/>
        </p:spPr>
        <p:txBody>
          <a:bodyPr/>
          <a:lstStyle/>
          <a:p>
            <a:r>
              <a:rPr lang="de-CH" smtClean="0">
                <a:latin typeface="Helvetica" charset="0"/>
              </a:rPr>
              <a:t>ESE 8.</a:t>
            </a:r>
            <a:fld id="{6981163D-230F-A44D-95EE-E2289D5E734B}" type="slidenum">
              <a:rPr lang="de-CH" smtClean="0">
                <a:latin typeface="Helvetica" charset="0"/>
              </a:rPr>
              <a:pPr/>
              <a:t>32</a:t>
            </a:fld>
            <a:endParaRPr lang="de-CH" sz="1400" smtClean="0">
              <a:solidFill>
                <a:srgbClr val="7E7E7E"/>
              </a:solidFill>
              <a:latin typeface="Times" charset="0"/>
            </a:endParaRPr>
          </a:p>
        </p:txBody>
      </p:sp>
      <p:sp>
        <p:nvSpPr>
          <p:cNvPr id="118789" name="Rectangle 4"/>
          <p:cNvSpPr>
            <a:spLocks noGrp="1" noChangeArrowheads="1"/>
          </p:cNvSpPr>
          <p:nvPr>
            <p:ph type="title"/>
          </p:nvPr>
        </p:nvSpPr>
        <p:spPr/>
        <p:txBody>
          <a:bodyPr/>
          <a:lstStyle/>
          <a:p>
            <a:pPr eaLnBrk="1" hangingPunct="1"/>
            <a:r>
              <a:rPr lang="en-US"/>
              <a:t>Can you answer the following questions?</a:t>
            </a:r>
          </a:p>
        </p:txBody>
      </p:sp>
      <p:sp>
        <p:nvSpPr>
          <p:cNvPr id="118790" name="Rectangle 5"/>
          <p:cNvSpPr>
            <a:spLocks noGrp="1" noChangeArrowheads="1"/>
          </p:cNvSpPr>
          <p:nvPr>
            <p:ph type="body" idx="1"/>
          </p:nvPr>
        </p:nvSpPr>
        <p:spPr/>
        <p:txBody>
          <a:bodyPr/>
          <a:lstStyle/>
          <a:p>
            <a:pPr eaLnBrk="1" hangingPunct="1"/>
            <a:r>
              <a:rPr lang="en-US"/>
              <a:t>Why is it important to offer “keyboard short-cuts” for equivalent mouse actions?</a:t>
            </a:r>
          </a:p>
          <a:p>
            <a:pPr eaLnBrk="1" hangingPunct="1"/>
            <a:r>
              <a:rPr lang="en-US"/>
              <a:t>How would you present the current load on the system? Over time?</a:t>
            </a:r>
          </a:p>
          <a:p>
            <a:pPr eaLnBrk="1" hangingPunct="1"/>
            <a:r>
              <a:rPr lang="en-US"/>
              <a:t>What is the worst UI you every used? Which design principles did it violate?</a:t>
            </a:r>
          </a:p>
          <a:p>
            <a:pPr eaLnBrk="1" hangingPunct="1"/>
            <a:r>
              <a:rPr lang="en-US"/>
              <a:t>What’s the worst web site you’ve used recently? How would you fix it?</a:t>
            </a:r>
          </a:p>
          <a:p>
            <a:pPr eaLnBrk="1" hangingPunct="1"/>
            <a:r>
              <a:rPr lang="en-US"/>
              <a:t>What’s good or bad about the MS-Word help system?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8.</a:t>
            </a:r>
            <a:fld id="{EB30E443-F2BA-A540-9FE2-0C87188D4712}" type="slidenum">
              <a:rPr lang="de-CH" smtClean="0">
                <a:latin typeface="Helvetica" charset="0"/>
              </a:rPr>
              <a:pPr/>
              <a:t>4</a:t>
            </a:fld>
            <a:endParaRPr lang="de-CH" sz="1400" smtClean="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pPr eaLnBrk="1" hangingPunct="1"/>
            <a:r>
              <a:rPr lang="en-US"/>
              <a:t>Roadmap</a:t>
            </a:r>
          </a:p>
        </p:txBody>
      </p:sp>
      <p:sp>
        <p:nvSpPr>
          <p:cNvPr id="12295" name="Rectangle 5"/>
          <p:cNvSpPr>
            <a:spLocks noGrp="1" noChangeArrowheads="1"/>
          </p:cNvSpPr>
          <p:nvPr>
            <p:ph type="body" idx="1"/>
          </p:nvPr>
        </p:nvSpPr>
        <p:spPr/>
        <p:txBody>
          <a:bodyPr/>
          <a:lstStyle/>
          <a:p>
            <a:pPr eaLnBrk="1" hangingPunct="1"/>
            <a:r>
              <a:rPr lang="en-US" b="1" dirty="0"/>
              <a:t>Interface design models</a:t>
            </a:r>
          </a:p>
          <a:p>
            <a:pPr eaLnBrk="1" hangingPunct="1"/>
            <a:r>
              <a:rPr lang="en-US" dirty="0"/>
              <a:t>Design principles</a:t>
            </a:r>
          </a:p>
          <a:p>
            <a:pPr eaLnBrk="1" hangingPunct="1"/>
            <a:r>
              <a:rPr lang="en-US" dirty="0"/>
              <a:t>GUI characteristics</a:t>
            </a:r>
            <a:endParaRPr lang="en-US" dirty="0" smtClean="0"/>
          </a:p>
          <a:p>
            <a:pPr eaLnBrk="1" hangingPunct="1"/>
            <a:r>
              <a:rPr lang="en-US" dirty="0" smtClean="0"/>
              <a:t>Usability Testing</a:t>
            </a:r>
          </a:p>
        </p:txBody>
      </p:sp>
      <p:pic>
        <p:nvPicPr>
          <p:cNvPr id="12296"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de-CH">
                <a:latin typeface="Helvetica" charset="0"/>
              </a:rPr>
              <a:t>© Oscar Nierstrasz</a:t>
            </a:r>
          </a:p>
        </p:txBody>
      </p:sp>
      <p:sp>
        <p:nvSpPr>
          <p:cNvPr id="1843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8436" name="Slide Number Placeholder 5"/>
          <p:cNvSpPr>
            <a:spLocks noGrp="1"/>
          </p:cNvSpPr>
          <p:nvPr>
            <p:ph type="sldNum" sz="quarter" idx="12"/>
          </p:nvPr>
        </p:nvSpPr>
        <p:spPr>
          <a:noFill/>
        </p:spPr>
        <p:txBody>
          <a:bodyPr/>
          <a:lstStyle/>
          <a:p>
            <a:r>
              <a:rPr lang="de-CH" smtClean="0">
                <a:latin typeface="Helvetica" charset="0"/>
              </a:rPr>
              <a:t>ESE 8.</a:t>
            </a:r>
            <a:fld id="{DB3C071F-BDB9-0546-880C-0BA32A10FA35}" type="slidenum">
              <a:rPr lang="de-CH" smtClean="0">
                <a:latin typeface="Helvetica" charset="0"/>
              </a:rPr>
              <a:pPr/>
              <a:t>5</a:t>
            </a:fld>
            <a:endParaRPr lang="de-CH" sz="1400" smtClean="0">
              <a:solidFill>
                <a:srgbClr val="7E7E7E"/>
              </a:solidFill>
              <a:latin typeface="Times" charset="0"/>
            </a:endParaRPr>
          </a:p>
        </p:txBody>
      </p:sp>
      <p:sp>
        <p:nvSpPr>
          <p:cNvPr id="18437" name="Rectangle 2"/>
          <p:cNvSpPr>
            <a:spLocks noGrp="1" noChangeArrowheads="1"/>
          </p:cNvSpPr>
          <p:nvPr>
            <p:ph type="title"/>
          </p:nvPr>
        </p:nvSpPr>
        <p:spPr/>
        <p:txBody>
          <a:bodyPr/>
          <a:lstStyle/>
          <a:p>
            <a:pPr eaLnBrk="1" hangingPunct="1"/>
            <a:r>
              <a:rPr lang="en-US"/>
              <a:t>The UI design process</a:t>
            </a:r>
          </a:p>
        </p:txBody>
      </p:sp>
      <p:sp>
        <p:nvSpPr>
          <p:cNvPr id="18438" name="Rectangle 3"/>
          <p:cNvSpPr>
            <a:spLocks noGrp="1" noChangeArrowheads="1"/>
          </p:cNvSpPr>
          <p:nvPr>
            <p:ph type="body" idx="1"/>
          </p:nvPr>
        </p:nvSpPr>
        <p:spPr/>
        <p:txBody>
          <a:bodyPr/>
          <a:lstStyle/>
          <a:p>
            <a:pPr marL="488950" indent="-488950" defTabSz="962025" eaLnBrk="1" hangingPunct="1">
              <a:lnSpc>
                <a:spcPct val="90000"/>
              </a:lnSpc>
            </a:pPr>
            <a:r>
              <a:rPr lang="en-US"/>
              <a:t>UI design is an </a:t>
            </a:r>
            <a:r>
              <a:rPr lang="en-US" i="1">
                <a:solidFill>
                  <a:srgbClr val="7F0101"/>
                </a:solidFill>
              </a:rPr>
              <a:t>iterative process</a:t>
            </a:r>
            <a:r>
              <a:rPr lang="en-US"/>
              <a:t> involving close liaisons between users and designers.</a:t>
            </a:r>
          </a:p>
          <a:p>
            <a:pPr marL="488950" indent="-488950" defTabSz="962025" eaLnBrk="1" hangingPunct="1">
              <a:lnSpc>
                <a:spcPct val="90000"/>
              </a:lnSpc>
            </a:pPr>
            <a:r>
              <a:rPr lang="en-US"/>
              <a:t>The 3 core activities in this process are:</a:t>
            </a:r>
          </a:p>
          <a:p>
            <a:pPr marL="1089025" lvl="1" indent="-479425" defTabSz="962025" eaLnBrk="1" hangingPunct="1">
              <a:lnSpc>
                <a:spcPct val="90000"/>
              </a:lnSpc>
            </a:pPr>
            <a:r>
              <a:rPr lang="en-US" i="1">
                <a:solidFill>
                  <a:srgbClr val="7F0101"/>
                </a:solidFill>
              </a:rPr>
              <a:t>User analysis</a:t>
            </a:r>
            <a:r>
              <a:rPr lang="en-US"/>
              <a:t>. Understand what the users will do with the system;</a:t>
            </a:r>
          </a:p>
          <a:p>
            <a:pPr marL="1089025" lvl="1" indent="-479425" defTabSz="962025" eaLnBrk="1" hangingPunct="1">
              <a:lnSpc>
                <a:spcPct val="90000"/>
              </a:lnSpc>
            </a:pPr>
            <a:r>
              <a:rPr lang="en-US" i="1">
                <a:solidFill>
                  <a:srgbClr val="7F0101"/>
                </a:solidFill>
              </a:rPr>
              <a:t>System prototyping</a:t>
            </a:r>
            <a:r>
              <a:rPr lang="en-US"/>
              <a:t>. Develop a series of prototypes for experiment;</a:t>
            </a:r>
          </a:p>
          <a:p>
            <a:pPr marL="1089025" lvl="1" indent="-479425" defTabSz="962025" eaLnBrk="1" hangingPunct="1">
              <a:lnSpc>
                <a:spcPct val="90000"/>
              </a:lnSpc>
            </a:pPr>
            <a:r>
              <a:rPr lang="en-US" i="1">
                <a:solidFill>
                  <a:srgbClr val="7F0101"/>
                </a:solidFill>
              </a:rPr>
              <a:t>Interface evaluation</a:t>
            </a:r>
            <a:r>
              <a:rPr lang="en-US"/>
              <a:t>. Experiment with these prototypes with users.</a:t>
            </a:r>
          </a:p>
          <a:p>
            <a:pPr marL="1089025" lvl="1" indent="-479425" defTabSz="962025" eaLnBrk="1" hangingPunct="1">
              <a:lnSpc>
                <a:spcPct val="90000"/>
              </a:lnSpc>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de-CH">
                <a:latin typeface="Helvetica" charset="0"/>
              </a:rPr>
              <a:t>© Oscar Nierstrasz</a:t>
            </a:r>
          </a:p>
        </p:txBody>
      </p:sp>
      <p:sp>
        <p:nvSpPr>
          <p:cNvPr id="20483"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20484" name="Slide Number Placeholder 5"/>
          <p:cNvSpPr>
            <a:spLocks noGrp="1"/>
          </p:cNvSpPr>
          <p:nvPr>
            <p:ph type="sldNum" sz="quarter" idx="12"/>
          </p:nvPr>
        </p:nvSpPr>
        <p:spPr>
          <a:noFill/>
        </p:spPr>
        <p:txBody>
          <a:bodyPr/>
          <a:lstStyle/>
          <a:p>
            <a:r>
              <a:rPr lang="de-CH" smtClean="0">
                <a:latin typeface="Helvetica" charset="0"/>
              </a:rPr>
              <a:t>ESE 8.</a:t>
            </a:r>
            <a:fld id="{25032318-1283-B942-9065-3C0C4ED0668D}" type="slidenum">
              <a:rPr lang="de-CH" smtClean="0">
                <a:latin typeface="Helvetica" charset="0"/>
              </a:rPr>
              <a:pPr/>
              <a:t>6</a:t>
            </a:fld>
            <a:endParaRPr lang="de-CH" sz="1400" smtClean="0">
              <a:solidFill>
                <a:srgbClr val="7E7E7E"/>
              </a:solidFill>
              <a:latin typeface="Times" charset="0"/>
            </a:endParaRPr>
          </a:p>
        </p:txBody>
      </p:sp>
      <p:sp>
        <p:nvSpPr>
          <p:cNvPr id="20485" name="Rectangle 2"/>
          <p:cNvSpPr>
            <a:spLocks noGrp="1" noChangeArrowheads="1"/>
          </p:cNvSpPr>
          <p:nvPr>
            <p:ph type="title"/>
          </p:nvPr>
        </p:nvSpPr>
        <p:spPr/>
        <p:txBody>
          <a:bodyPr/>
          <a:lstStyle/>
          <a:p>
            <a:pPr eaLnBrk="1" hangingPunct="1"/>
            <a:r>
              <a:rPr lang="en-US"/>
              <a:t>The design process</a:t>
            </a:r>
          </a:p>
        </p:txBody>
      </p:sp>
      <p:sp>
        <p:nvSpPr>
          <p:cNvPr id="20486" name="Rectangle 6"/>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2004</a:t>
            </a:r>
            <a:endParaRPr lang="en-US" sz="1200">
              <a:solidFill>
                <a:srgbClr val="A7A7A7"/>
              </a:solidFill>
              <a:ea typeface="Helvetica" charset="0"/>
              <a:cs typeface="Helvetica" charset="0"/>
            </a:endParaRPr>
          </a:p>
        </p:txBody>
      </p:sp>
      <p:pic>
        <p:nvPicPr>
          <p:cNvPr id="20487" name="Picture 8" descr="p1"/>
          <p:cNvPicPr>
            <a:picLocks noChangeAspect="1" noChangeArrowheads="1"/>
          </p:cNvPicPr>
          <p:nvPr/>
        </p:nvPicPr>
        <p:blipFill>
          <a:blip r:embed="rId3"/>
          <a:srcRect/>
          <a:stretch>
            <a:fillRect/>
          </a:stretch>
        </p:blipFill>
        <p:spPr bwMode="auto">
          <a:xfrm>
            <a:off x="762000" y="2133600"/>
            <a:ext cx="7620000" cy="359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de-CH">
                <a:latin typeface="Helvetica" charset="0"/>
              </a:rPr>
              <a:t>© Oscar Nierstrasz</a:t>
            </a:r>
          </a:p>
        </p:txBody>
      </p:sp>
      <p:sp>
        <p:nvSpPr>
          <p:cNvPr id="2253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22532" name="Slide Number Placeholder 5"/>
          <p:cNvSpPr>
            <a:spLocks noGrp="1"/>
          </p:cNvSpPr>
          <p:nvPr>
            <p:ph type="sldNum" sz="quarter" idx="12"/>
          </p:nvPr>
        </p:nvSpPr>
        <p:spPr>
          <a:noFill/>
        </p:spPr>
        <p:txBody>
          <a:bodyPr/>
          <a:lstStyle/>
          <a:p>
            <a:r>
              <a:rPr lang="de-CH" smtClean="0">
                <a:latin typeface="Helvetica" charset="0"/>
              </a:rPr>
              <a:t>ESE 8.</a:t>
            </a:r>
            <a:fld id="{75ABAFE3-1956-3640-A11D-9FB0BC50223C}" type="slidenum">
              <a:rPr lang="de-CH" smtClean="0">
                <a:latin typeface="Helvetica" charset="0"/>
              </a:rPr>
              <a:pPr/>
              <a:t>7</a:t>
            </a:fld>
            <a:endParaRPr lang="de-CH" sz="1400" smtClean="0">
              <a:solidFill>
                <a:srgbClr val="7E7E7E"/>
              </a:solidFill>
              <a:latin typeface="Times" charset="0"/>
            </a:endParaRPr>
          </a:p>
        </p:txBody>
      </p:sp>
      <p:sp>
        <p:nvSpPr>
          <p:cNvPr id="22533" name="Rectangle 2"/>
          <p:cNvSpPr>
            <a:spLocks noGrp="1" noChangeArrowheads="1"/>
          </p:cNvSpPr>
          <p:nvPr>
            <p:ph type="title"/>
          </p:nvPr>
        </p:nvSpPr>
        <p:spPr/>
        <p:txBody>
          <a:bodyPr/>
          <a:lstStyle/>
          <a:p>
            <a:pPr eaLnBrk="1" hangingPunct="1"/>
            <a:r>
              <a:rPr lang="en-US"/>
              <a:t>Interface Design Models</a:t>
            </a:r>
          </a:p>
        </p:txBody>
      </p:sp>
      <p:sp>
        <p:nvSpPr>
          <p:cNvPr id="22534" name="Rectangle 3"/>
          <p:cNvSpPr>
            <a:spLocks noGrp="1" noChangeArrowheads="1"/>
          </p:cNvSpPr>
          <p:nvPr>
            <p:ph type="body" idx="1"/>
          </p:nvPr>
        </p:nvSpPr>
        <p:spPr/>
        <p:txBody>
          <a:bodyPr/>
          <a:lstStyle/>
          <a:p>
            <a:pPr marL="533400" indent="-533400" eaLnBrk="1" hangingPunct="1">
              <a:lnSpc>
                <a:spcPct val="90000"/>
              </a:lnSpc>
              <a:buFont typeface="Helvetica CE" pitchFamily="-105" charset="0"/>
              <a:buNone/>
            </a:pPr>
            <a:r>
              <a:rPr lang="en-US" i="1">
                <a:solidFill>
                  <a:srgbClr val="7F0101"/>
                </a:solidFill>
              </a:rPr>
              <a:t>Four different models occur in HCI design:</a:t>
            </a:r>
          </a:p>
          <a:p>
            <a:pPr marL="533400" indent="-533400" eaLnBrk="1" hangingPunct="1">
              <a:lnSpc>
                <a:spcPct val="90000"/>
              </a:lnSpc>
            </a:pPr>
            <a:endParaRPr lang="en-US" sz="2000"/>
          </a:p>
          <a:p>
            <a:pPr marL="533400" indent="-533400" eaLnBrk="1" hangingPunct="1">
              <a:lnSpc>
                <a:spcPct val="90000"/>
              </a:lnSpc>
              <a:buFontTx/>
              <a:buAutoNum type="arabicPeriod"/>
            </a:pPr>
            <a:r>
              <a:rPr lang="en-US" sz="2000"/>
              <a:t>The </a:t>
            </a:r>
            <a:r>
              <a:rPr lang="en-US" sz="2000" u="sng"/>
              <a:t>design model</a:t>
            </a:r>
            <a:r>
              <a:rPr lang="en-US" sz="2000"/>
              <a:t> expresses the </a:t>
            </a:r>
            <a:r>
              <a:rPr lang="en-US" sz="2000" i="1">
                <a:solidFill>
                  <a:srgbClr val="7F0101"/>
                </a:solidFill>
              </a:rPr>
              <a:t>software design</a:t>
            </a:r>
            <a:r>
              <a:rPr lang="en-US" sz="2000"/>
              <a:t>.</a:t>
            </a:r>
          </a:p>
          <a:p>
            <a:pPr marL="533400" indent="-533400" eaLnBrk="1" hangingPunct="1">
              <a:lnSpc>
                <a:spcPct val="90000"/>
              </a:lnSpc>
              <a:buFontTx/>
              <a:buAutoNum type="arabicPeriod"/>
            </a:pPr>
            <a:endParaRPr lang="en-US" sz="2000"/>
          </a:p>
          <a:p>
            <a:pPr marL="533400" indent="-533400" eaLnBrk="1" hangingPunct="1">
              <a:lnSpc>
                <a:spcPct val="90000"/>
              </a:lnSpc>
              <a:buFontTx/>
              <a:buAutoNum type="arabicPeriod"/>
            </a:pPr>
            <a:r>
              <a:rPr lang="en-US" sz="2000"/>
              <a:t>The </a:t>
            </a:r>
            <a:r>
              <a:rPr lang="en-US" sz="2000" u="sng"/>
              <a:t>user model</a:t>
            </a:r>
            <a:r>
              <a:rPr lang="en-US" sz="2000"/>
              <a:t> describes the </a:t>
            </a:r>
            <a:r>
              <a:rPr lang="en-US" sz="2000" i="1">
                <a:solidFill>
                  <a:srgbClr val="7F0101"/>
                </a:solidFill>
              </a:rPr>
              <a:t>profile of the end users</a:t>
            </a:r>
            <a:r>
              <a:rPr lang="en-US" sz="2000"/>
              <a:t>. (i.e., novices vs. experts, cultural background, etc.)</a:t>
            </a:r>
          </a:p>
          <a:p>
            <a:pPr marL="533400" indent="-533400" eaLnBrk="1" hangingPunct="1">
              <a:lnSpc>
                <a:spcPct val="90000"/>
              </a:lnSpc>
              <a:buFontTx/>
              <a:buAutoNum type="arabicPeriod"/>
            </a:pPr>
            <a:endParaRPr lang="en-US" sz="2000"/>
          </a:p>
          <a:p>
            <a:pPr marL="533400" indent="-533400" eaLnBrk="1" hangingPunct="1">
              <a:lnSpc>
                <a:spcPct val="90000"/>
              </a:lnSpc>
              <a:buFontTx/>
              <a:buAutoNum type="arabicPeriod"/>
            </a:pPr>
            <a:r>
              <a:rPr lang="en-US" sz="2000"/>
              <a:t>The </a:t>
            </a:r>
            <a:r>
              <a:rPr lang="en-US" sz="2000" u="sng"/>
              <a:t>user’s model</a:t>
            </a:r>
            <a:r>
              <a:rPr lang="en-US" sz="2000"/>
              <a:t> is the end users’ </a:t>
            </a:r>
            <a:r>
              <a:rPr lang="en-US" sz="2000" i="1">
                <a:solidFill>
                  <a:srgbClr val="7F0101"/>
                </a:solidFill>
              </a:rPr>
              <a:t>perception of the system.</a:t>
            </a:r>
          </a:p>
          <a:p>
            <a:pPr marL="533400" indent="-533400" eaLnBrk="1" hangingPunct="1">
              <a:lnSpc>
                <a:spcPct val="90000"/>
              </a:lnSpc>
              <a:buFontTx/>
              <a:buAutoNum type="arabicPeriod"/>
            </a:pPr>
            <a:endParaRPr lang="en-US" sz="2000"/>
          </a:p>
          <a:p>
            <a:pPr marL="533400" indent="-533400" eaLnBrk="1" hangingPunct="1">
              <a:lnSpc>
                <a:spcPct val="90000"/>
              </a:lnSpc>
              <a:buFontTx/>
              <a:buAutoNum type="arabicPeriod"/>
            </a:pPr>
            <a:r>
              <a:rPr lang="en-US" sz="2000"/>
              <a:t>The </a:t>
            </a:r>
            <a:r>
              <a:rPr lang="en-US" sz="2000" u="sng"/>
              <a:t>system image</a:t>
            </a:r>
            <a:r>
              <a:rPr lang="en-US" sz="2000"/>
              <a:t> is the </a:t>
            </a:r>
            <a:r>
              <a:rPr lang="en-US" sz="2000" i="1">
                <a:solidFill>
                  <a:srgbClr val="7F0101"/>
                </a:solidFill>
              </a:rPr>
              <a:t>external manifestation</a:t>
            </a:r>
            <a:r>
              <a:rPr lang="en-US" sz="2000"/>
              <a:t> of the system (look and feel + documentation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2"/>
          <p:cNvSpPr>
            <a:spLocks noGrp="1"/>
          </p:cNvSpPr>
          <p:nvPr>
            <p:ph type="dt" sz="quarter" idx="10"/>
          </p:nvPr>
        </p:nvSpPr>
        <p:spPr>
          <a:noFill/>
        </p:spPr>
        <p:txBody>
          <a:bodyPr/>
          <a:lstStyle/>
          <a:p>
            <a:r>
              <a:rPr lang="de-CH">
                <a:latin typeface="Helvetica" charset="0"/>
              </a:rPr>
              <a:t>© Oscar Nierstrasz</a:t>
            </a:r>
          </a:p>
        </p:txBody>
      </p:sp>
      <p:sp>
        <p:nvSpPr>
          <p:cNvPr id="24579"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24580" name="Slide Number Placeholder 4"/>
          <p:cNvSpPr>
            <a:spLocks noGrp="1"/>
          </p:cNvSpPr>
          <p:nvPr>
            <p:ph type="sldNum" sz="quarter" idx="12"/>
          </p:nvPr>
        </p:nvSpPr>
        <p:spPr>
          <a:noFill/>
        </p:spPr>
        <p:txBody>
          <a:bodyPr/>
          <a:lstStyle/>
          <a:p>
            <a:r>
              <a:rPr lang="de-CH" smtClean="0">
                <a:latin typeface="Helvetica" charset="0"/>
              </a:rPr>
              <a:t>ESE 8.</a:t>
            </a:r>
            <a:fld id="{F9A1D47D-BB43-CD4A-8D35-167D506D265F}" type="slidenum">
              <a:rPr lang="de-CH" smtClean="0">
                <a:latin typeface="Helvetica" charset="0"/>
              </a:rPr>
              <a:pPr/>
              <a:t>8</a:t>
            </a:fld>
            <a:endParaRPr lang="de-CH" sz="1400" smtClean="0">
              <a:solidFill>
                <a:srgbClr val="7E7E7E"/>
              </a:solidFill>
              <a:latin typeface="Times" charset="0"/>
            </a:endParaRPr>
          </a:p>
        </p:txBody>
      </p:sp>
      <p:sp>
        <p:nvSpPr>
          <p:cNvPr id="24581" name="Rectangle 2"/>
          <p:cNvSpPr>
            <a:spLocks noChangeArrowheads="1"/>
          </p:cNvSpPr>
          <p:nvPr/>
        </p:nvSpPr>
        <p:spPr bwMode="auto">
          <a:xfrm>
            <a:off x="2209800" y="1828800"/>
            <a:ext cx="4876800" cy="266700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ctr"/>
            <a:r>
              <a:rPr lang="en-US">
                <a:solidFill>
                  <a:srgbClr val="00027F"/>
                </a:solidFill>
              </a:rPr>
              <a:t>…</a:t>
            </a:r>
          </a:p>
        </p:txBody>
      </p:sp>
      <p:sp>
        <p:nvSpPr>
          <p:cNvPr id="24582" name="Rectangle 3"/>
          <p:cNvSpPr>
            <a:spLocks noGrp="1" noChangeArrowheads="1"/>
          </p:cNvSpPr>
          <p:nvPr>
            <p:ph type="title"/>
          </p:nvPr>
        </p:nvSpPr>
        <p:spPr/>
        <p:txBody>
          <a:bodyPr/>
          <a:lstStyle/>
          <a:p>
            <a:pPr eaLnBrk="1" hangingPunct="1"/>
            <a:r>
              <a:rPr lang="en-US"/>
              <a:t>UI Models</a:t>
            </a:r>
          </a:p>
        </p:txBody>
      </p:sp>
      <p:sp>
        <p:nvSpPr>
          <p:cNvPr id="24583" name="AutoShape 4"/>
          <p:cNvSpPr>
            <a:spLocks noChangeArrowheads="1"/>
          </p:cNvSpPr>
          <p:nvPr/>
        </p:nvSpPr>
        <p:spPr bwMode="auto">
          <a:xfrm>
            <a:off x="457200" y="2667000"/>
            <a:ext cx="1524000" cy="1371600"/>
          </a:xfrm>
          <a:prstGeom prst="flowChartMultidocumen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4584" name="AutoShape 5"/>
          <p:cNvSpPr>
            <a:spLocks noChangeArrowheads="1"/>
          </p:cNvSpPr>
          <p:nvPr/>
        </p:nvSpPr>
        <p:spPr bwMode="auto">
          <a:xfrm>
            <a:off x="7239000" y="2286000"/>
            <a:ext cx="1676400" cy="1600200"/>
          </a:xfrm>
          <a:prstGeom prst="sun">
            <a:avLst>
              <a:gd name="adj" fmla="val 25000"/>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grpSp>
        <p:nvGrpSpPr>
          <p:cNvPr id="24585" name="Group 6"/>
          <p:cNvGrpSpPr>
            <a:grpSpLocks/>
          </p:cNvGrpSpPr>
          <p:nvPr/>
        </p:nvGrpSpPr>
        <p:grpSpPr bwMode="auto">
          <a:xfrm>
            <a:off x="2514600" y="2286000"/>
            <a:ext cx="1676400" cy="1600200"/>
            <a:chOff x="1728" y="1296"/>
            <a:chExt cx="1056" cy="1008"/>
          </a:xfrm>
        </p:grpSpPr>
        <p:sp>
          <p:nvSpPr>
            <p:cNvPr id="24596" name="AutoShape 7"/>
            <p:cNvSpPr>
              <a:spLocks noChangeArrowheads="1"/>
            </p:cNvSpPr>
            <p:nvPr/>
          </p:nvSpPr>
          <p:spPr bwMode="auto">
            <a:xfrm>
              <a:off x="1728" y="1296"/>
              <a:ext cx="1056" cy="1008"/>
            </a:xfrm>
            <a:prstGeom prst="sun">
              <a:avLst>
                <a:gd name="adj" fmla="val 25000"/>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4597" name="AutoShape 8"/>
            <p:cNvSpPr>
              <a:spLocks noChangeArrowheads="1"/>
            </p:cNvSpPr>
            <p:nvPr/>
          </p:nvSpPr>
          <p:spPr bwMode="auto">
            <a:xfrm>
              <a:off x="1968" y="1488"/>
              <a:ext cx="624" cy="672"/>
            </a:xfrm>
            <a:prstGeom prst="flowChartMultidocumen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24586" name="Group 9"/>
          <p:cNvGrpSpPr>
            <a:grpSpLocks/>
          </p:cNvGrpSpPr>
          <p:nvPr/>
        </p:nvGrpSpPr>
        <p:grpSpPr bwMode="auto">
          <a:xfrm>
            <a:off x="5105400" y="2286000"/>
            <a:ext cx="1676400" cy="1600200"/>
            <a:chOff x="3120" y="1248"/>
            <a:chExt cx="1056" cy="1008"/>
          </a:xfrm>
        </p:grpSpPr>
        <p:sp>
          <p:nvSpPr>
            <p:cNvPr id="24594" name="AutoShape 10"/>
            <p:cNvSpPr>
              <a:spLocks noChangeArrowheads="1"/>
            </p:cNvSpPr>
            <p:nvPr/>
          </p:nvSpPr>
          <p:spPr bwMode="auto">
            <a:xfrm>
              <a:off x="3120" y="1248"/>
              <a:ext cx="1056" cy="1008"/>
            </a:xfrm>
            <a:prstGeom prst="sun">
              <a:avLst>
                <a:gd name="adj" fmla="val 25000"/>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4595" name="AutoShape 11"/>
            <p:cNvSpPr>
              <a:spLocks noChangeArrowheads="1"/>
            </p:cNvSpPr>
            <p:nvPr/>
          </p:nvSpPr>
          <p:spPr bwMode="auto">
            <a:xfrm>
              <a:off x="3552" y="1632"/>
              <a:ext cx="240" cy="288"/>
            </a:xfrm>
            <a:prstGeom prst="flowChartMultidocumen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grpSp>
      <p:sp>
        <p:nvSpPr>
          <p:cNvPr id="24587" name="Line 12"/>
          <p:cNvSpPr>
            <a:spLocks noChangeShapeType="1"/>
          </p:cNvSpPr>
          <p:nvPr/>
        </p:nvSpPr>
        <p:spPr bwMode="auto">
          <a:xfrm>
            <a:off x="2362200" y="4800600"/>
            <a:ext cx="4572000" cy="0"/>
          </a:xfrm>
          <a:prstGeom prst="line">
            <a:avLst/>
          </a:prstGeom>
          <a:noFill/>
          <a:ln w="38100">
            <a:solidFill>
              <a:srgbClr val="00027F"/>
            </a:solidFill>
            <a:round/>
            <a:headEnd type="triangle" w="med" len="med"/>
            <a:tailEnd type="triangle" w="med" len="med"/>
          </a:ln>
        </p:spPr>
        <p:txBody>
          <a:bodyPr wrap="none" anchor="ctr">
            <a:prstTxWarp prst="textNoShape">
              <a:avLst/>
            </a:prstTxWarp>
          </a:bodyPr>
          <a:lstStyle/>
          <a:p>
            <a:endParaRPr lang="en-US"/>
          </a:p>
        </p:txBody>
      </p:sp>
      <p:sp>
        <p:nvSpPr>
          <p:cNvPr id="24588" name="Text Box 13"/>
          <p:cNvSpPr txBox="1">
            <a:spLocks noChangeArrowheads="1"/>
          </p:cNvSpPr>
          <p:nvPr/>
        </p:nvSpPr>
        <p:spPr bwMode="auto">
          <a:xfrm>
            <a:off x="152400" y="4038600"/>
            <a:ext cx="2057400" cy="701675"/>
          </a:xfrm>
          <a:prstGeom prst="rect">
            <a:avLst/>
          </a:prstGeom>
          <a:noFill/>
          <a:ln w="9525">
            <a:noFill/>
            <a:miter lim="800000"/>
            <a:headEnd/>
            <a:tailEnd/>
          </a:ln>
        </p:spPr>
        <p:txBody>
          <a:bodyPr>
            <a:prstTxWarp prst="textNoShape">
              <a:avLst/>
            </a:prstTxWarp>
            <a:spAutoFit/>
          </a:bodyPr>
          <a:lstStyle/>
          <a:p>
            <a:pPr algn="ctr"/>
            <a:r>
              <a:rPr lang="en-US" sz="2000">
                <a:solidFill>
                  <a:srgbClr val="00027F"/>
                </a:solidFill>
              </a:rPr>
              <a:t>Implementation Model</a:t>
            </a:r>
          </a:p>
        </p:txBody>
      </p:sp>
      <p:sp>
        <p:nvSpPr>
          <p:cNvPr id="24589" name="Text Box 14"/>
          <p:cNvSpPr txBox="1">
            <a:spLocks noChangeArrowheads="1"/>
          </p:cNvSpPr>
          <p:nvPr/>
        </p:nvSpPr>
        <p:spPr bwMode="auto">
          <a:xfrm>
            <a:off x="7391400" y="4038600"/>
            <a:ext cx="1524000" cy="701675"/>
          </a:xfrm>
          <a:prstGeom prst="rect">
            <a:avLst/>
          </a:prstGeom>
          <a:noFill/>
          <a:ln w="9525">
            <a:noFill/>
            <a:miter lim="800000"/>
            <a:headEnd/>
            <a:tailEnd/>
          </a:ln>
        </p:spPr>
        <p:txBody>
          <a:bodyPr>
            <a:prstTxWarp prst="textNoShape">
              <a:avLst/>
            </a:prstTxWarp>
            <a:spAutoFit/>
          </a:bodyPr>
          <a:lstStyle/>
          <a:p>
            <a:pPr algn="ctr"/>
            <a:r>
              <a:rPr lang="en-US" sz="2000">
                <a:solidFill>
                  <a:srgbClr val="00027F"/>
                </a:solidFill>
              </a:rPr>
              <a:t>Mental Model</a:t>
            </a:r>
          </a:p>
        </p:txBody>
      </p:sp>
      <p:sp>
        <p:nvSpPr>
          <p:cNvPr id="24590" name="Text Box 15"/>
          <p:cNvSpPr txBox="1">
            <a:spLocks noChangeArrowheads="1"/>
          </p:cNvSpPr>
          <p:nvPr/>
        </p:nvSpPr>
        <p:spPr bwMode="auto">
          <a:xfrm>
            <a:off x="3124200" y="5105400"/>
            <a:ext cx="2971800" cy="396875"/>
          </a:xfrm>
          <a:prstGeom prst="rect">
            <a:avLst/>
          </a:prstGeom>
          <a:noFill/>
          <a:ln w="9525">
            <a:noFill/>
            <a:miter lim="800000"/>
            <a:headEnd/>
            <a:tailEnd/>
          </a:ln>
        </p:spPr>
        <p:txBody>
          <a:bodyPr>
            <a:prstTxWarp prst="textNoShape">
              <a:avLst/>
            </a:prstTxWarp>
            <a:spAutoFit/>
          </a:bodyPr>
          <a:lstStyle/>
          <a:p>
            <a:pPr algn="ctr"/>
            <a:r>
              <a:rPr lang="en-US" sz="2000">
                <a:solidFill>
                  <a:srgbClr val="00027F"/>
                </a:solidFill>
              </a:rPr>
              <a:t>Manifest Models</a:t>
            </a:r>
          </a:p>
        </p:txBody>
      </p:sp>
      <p:sp>
        <p:nvSpPr>
          <p:cNvPr id="24591" name="Text Box 16"/>
          <p:cNvSpPr txBox="1">
            <a:spLocks noChangeArrowheads="1"/>
          </p:cNvSpPr>
          <p:nvPr/>
        </p:nvSpPr>
        <p:spPr bwMode="auto">
          <a:xfrm>
            <a:off x="5943600" y="5105400"/>
            <a:ext cx="1219200" cy="396875"/>
          </a:xfrm>
          <a:prstGeom prst="rect">
            <a:avLst/>
          </a:prstGeom>
          <a:noFill/>
          <a:ln w="9525">
            <a:noFill/>
            <a:miter lim="800000"/>
            <a:headEnd/>
            <a:tailEnd/>
          </a:ln>
        </p:spPr>
        <p:txBody>
          <a:bodyPr>
            <a:prstTxWarp prst="textNoShape">
              <a:avLst/>
            </a:prstTxWarp>
            <a:spAutoFit/>
          </a:bodyPr>
          <a:lstStyle/>
          <a:p>
            <a:pPr algn="ctr"/>
            <a:r>
              <a:rPr lang="en-US" sz="2000" i="1">
                <a:solidFill>
                  <a:srgbClr val="7F0101"/>
                </a:solidFill>
              </a:rPr>
              <a:t>Better</a:t>
            </a:r>
          </a:p>
        </p:txBody>
      </p:sp>
      <p:sp>
        <p:nvSpPr>
          <p:cNvPr id="24592" name="Text Box 17"/>
          <p:cNvSpPr txBox="1">
            <a:spLocks noChangeArrowheads="1"/>
          </p:cNvSpPr>
          <p:nvPr/>
        </p:nvSpPr>
        <p:spPr bwMode="auto">
          <a:xfrm>
            <a:off x="2057400" y="5105400"/>
            <a:ext cx="1219200" cy="396875"/>
          </a:xfrm>
          <a:prstGeom prst="rect">
            <a:avLst/>
          </a:prstGeom>
          <a:noFill/>
          <a:ln w="9525">
            <a:noFill/>
            <a:miter lim="800000"/>
            <a:headEnd/>
            <a:tailEnd/>
          </a:ln>
        </p:spPr>
        <p:txBody>
          <a:bodyPr>
            <a:prstTxWarp prst="textNoShape">
              <a:avLst/>
            </a:prstTxWarp>
            <a:spAutoFit/>
          </a:bodyPr>
          <a:lstStyle/>
          <a:p>
            <a:pPr algn="ctr"/>
            <a:r>
              <a:rPr lang="en-US" sz="2000" i="1">
                <a:solidFill>
                  <a:srgbClr val="7F0101"/>
                </a:solidFill>
              </a:rPr>
              <a:t>Worse</a:t>
            </a:r>
          </a:p>
        </p:txBody>
      </p:sp>
      <p:sp>
        <p:nvSpPr>
          <p:cNvPr id="24593" name="Text Box 18"/>
          <p:cNvSpPr txBox="1">
            <a:spLocks noChangeArrowheads="1"/>
          </p:cNvSpPr>
          <p:nvPr/>
        </p:nvSpPr>
        <p:spPr bwMode="auto">
          <a:xfrm>
            <a:off x="5867400" y="5943600"/>
            <a:ext cx="2895600" cy="304800"/>
          </a:xfrm>
          <a:prstGeom prst="rect">
            <a:avLst/>
          </a:prstGeom>
          <a:noFill/>
          <a:ln w="9525">
            <a:noFill/>
            <a:miter lim="800000"/>
            <a:headEnd/>
            <a:tailEnd/>
          </a:ln>
        </p:spPr>
        <p:txBody>
          <a:bodyPr>
            <a:prstTxWarp prst="textNoShape">
              <a:avLst/>
            </a:prstTxWarp>
            <a:spAutoFit/>
          </a:bodyPr>
          <a:lstStyle/>
          <a:p>
            <a:pPr>
              <a:spcBef>
                <a:spcPct val="50000"/>
              </a:spcBef>
            </a:pPr>
            <a:r>
              <a:rPr lang="en-US" sz="1400">
                <a:solidFill>
                  <a:srgbClr val="00027F"/>
                </a:solidFill>
              </a:rPr>
              <a:t>Alan Cooper, </a:t>
            </a:r>
            <a:r>
              <a:rPr lang="en-US" sz="1400" i="1">
                <a:solidFill>
                  <a:srgbClr val="00027F"/>
                </a:solidFill>
              </a:rPr>
              <a:t>About Face</a:t>
            </a:r>
            <a:r>
              <a:rPr lang="en-US" sz="1400">
                <a:solidFill>
                  <a:srgbClr val="00027F"/>
                </a:solidFill>
              </a:rPr>
              <a:t>, 1995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8.</a:t>
            </a:r>
            <a:fld id="{EB30E443-F2BA-A540-9FE2-0C87188D4712}" type="slidenum">
              <a:rPr lang="de-CH" smtClean="0">
                <a:latin typeface="Helvetica" charset="0"/>
              </a:rPr>
              <a:pPr/>
              <a:t>9</a:t>
            </a:fld>
            <a:endParaRPr lang="de-CH" sz="1400" smtClean="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pPr eaLnBrk="1" hangingPunct="1"/>
            <a:r>
              <a:rPr lang="en-US"/>
              <a:t>Roadmap</a:t>
            </a:r>
          </a:p>
        </p:txBody>
      </p:sp>
      <p:sp>
        <p:nvSpPr>
          <p:cNvPr id="12295" name="Rectangle 5"/>
          <p:cNvSpPr>
            <a:spLocks noGrp="1" noChangeArrowheads="1"/>
          </p:cNvSpPr>
          <p:nvPr>
            <p:ph type="body" idx="1"/>
          </p:nvPr>
        </p:nvSpPr>
        <p:spPr/>
        <p:txBody>
          <a:bodyPr/>
          <a:lstStyle/>
          <a:p>
            <a:pPr eaLnBrk="1" hangingPunct="1"/>
            <a:r>
              <a:rPr lang="en-US" dirty="0"/>
              <a:t>Interface design models</a:t>
            </a:r>
          </a:p>
          <a:p>
            <a:pPr eaLnBrk="1" hangingPunct="1"/>
            <a:r>
              <a:rPr lang="en-US" b="1" dirty="0"/>
              <a:t>Design principles</a:t>
            </a:r>
          </a:p>
          <a:p>
            <a:pPr eaLnBrk="1" hangingPunct="1"/>
            <a:r>
              <a:rPr lang="en-US" dirty="0"/>
              <a:t>GUI characteristics</a:t>
            </a:r>
            <a:endParaRPr lang="en-US" dirty="0" smtClean="0"/>
          </a:p>
          <a:p>
            <a:pPr eaLnBrk="1" hangingPunct="1"/>
            <a:r>
              <a:rPr lang="en-US" dirty="0" smtClean="0"/>
              <a:t>Usability Testing</a:t>
            </a:r>
          </a:p>
        </p:txBody>
      </p:sp>
      <p:pic>
        <p:nvPicPr>
          <p:cNvPr id="12296"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1449</TotalTime>
  <Words>2255</Words>
  <Application>Microsoft Macintosh PowerPoint</Application>
  <PresentationFormat>On-screen Show (4:3)</PresentationFormat>
  <Paragraphs>365</Paragraphs>
  <Slides>33</Slides>
  <Notes>33</Notes>
  <HiddenSlides>0</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UB_Screen</vt:lpstr>
      <vt:lpstr>Introduction to Software Engineering</vt:lpstr>
      <vt:lpstr>Roadmap</vt:lpstr>
      <vt:lpstr>Literature</vt:lpstr>
      <vt:lpstr>Roadmap</vt:lpstr>
      <vt:lpstr>The UI design process</vt:lpstr>
      <vt:lpstr>The design process</vt:lpstr>
      <vt:lpstr>Interface Design Models</vt:lpstr>
      <vt:lpstr>UI Models</vt:lpstr>
      <vt:lpstr>Roadmap</vt:lpstr>
      <vt:lpstr>User Interface Design Principles</vt:lpstr>
      <vt:lpstr>Slide 11</vt:lpstr>
      <vt:lpstr>Roadmap</vt:lpstr>
      <vt:lpstr>GUI Characteristics</vt:lpstr>
      <vt:lpstr>GUIs</vt:lpstr>
      <vt:lpstr>Direct Manipulation</vt:lpstr>
      <vt:lpstr>Menu Systems</vt:lpstr>
      <vt:lpstr>Menu Structuring</vt:lpstr>
      <vt:lpstr>Command Interfaces</vt:lpstr>
      <vt:lpstr>Command Interfaces</vt:lpstr>
      <vt:lpstr>Analogue vs. Digital Presentation</vt:lpstr>
      <vt:lpstr>Colour Use Guidelines</vt:lpstr>
      <vt:lpstr>Roadmap</vt:lpstr>
      <vt:lpstr>Usability Testing</vt:lpstr>
      <vt:lpstr>User interface evaluation</vt:lpstr>
      <vt:lpstr>Simple evaluation techniques</vt:lpstr>
      <vt:lpstr>Hints</vt:lpstr>
      <vt:lpstr>Usability Attributes</vt:lpstr>
      <vt:lpstr>Why you only need to test with 5 users</vt:lpstr>
      <vt:lpstr>Usability laboratories (!)</vt:lpstr>
      <vt:lpstr>Key points</vt:lpstr>
      <vt:lpstr>What you should know!</vt:lpstr>
      <vt:lpstr>Can you answer the following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168</cp:revision>
  <cp:lastPrinted>2005-04-07T14:31:46Z</cp:lastPrinted>
  <dcterms:created xsi:type="dcterms:W3CDTF">2010-11-08T12:20:34Z</dcterms:created>
  <dcterms:modified xsi:type="dcterms:W3CDTF">2010-11-08T12:24:45Z</dcterms:modified>
</cp:coreProperties>
</file>