
<file path=[Content_Types].xml><?xml version="1.0" encoding="utf-8"?>
<Types xmlns="http://schemas.openxmlformats.org/package/2006/content-types">
  <Override PartName="/ppt/slides/slide14.xml" ContentType="application/vnd.openxmlformats-officedocument.presentationml.slide+xml"/>
  <Override PartName="/ppt/slides/slide33.xml" ContentType="application/vnd.openxmlformats-officedocument.presentationml.slide+xml"/>
  <Override PartName="/ppt/slides/slide52.xml" ContentType="application/vnd.openxmlformats-officedocument.presentationml.slide+xml"/>
  <Override PartName="/ppt/slides/slide49.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notesSlides/notesSlide48.xml" ContentType="application/vnd.openxmlformats-officedocument.presentationml.notes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notesSlides/notesSlide53.xml" ContentType="application/vnd.openxmlformats-officedocument.presentationml.notesSlide+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s/slide15.xml" ContentType="application/vnd.openxmlformats-officedocument.presentationml.slide+xml"/>
  <Override PartName="/ppt/slides/slide34.xml" ContentType="application/vnd.openxmlformats-officedocument.presentationml.slide+xml"/>
  <Override PartName="/ppt/slides/slide53.xml" ContentType="application/vnd.openxmlformats-officedocument.presentationml.slide+xml"/>
  <Override PartName="/ppt/notesSlides/notesSlide31.xml" ContentType="application/vnd.openxmlformats-officedocument.presentationml.notesSlide+xml"/>
  <Override PartName="/ppt/notesSlides/notesSlide50.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notesSlides/notesSlide49.xml" ContentType="application/vnd.openxmlformats-officedocument.presentationml.notes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notesSlides/notesSlide54.xml" ContentType="application/vnd.openxmlformats-officedocument.presentationml.notesSlide+xml"/>
  <Override PartName="/ppt/handoutMasters/handoutMaster1.xml" ContentType="application/vnd.openxmlformats-officedocument.presentationml.handoutMaster+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notesSlides/notesSlide42.xml" ContentType="application/vnd.openxmlformats-officedocument.presentationml.notesSlide+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slides/slide31.xml" ContentType="application/vnd.openxmlformats-officedocument.presentationml.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notesSlides/notesSlide51.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notesSlides/notesSlide55.xml" ContentType="application/vnd.openxmlformats-officedocument.presentationml.notesSlid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43.xml" ContentType="application/vnd.openxmlformats-officedocument.presentationml.notesSlide+xml"/>
  <Override PartName="/ppt/notesSlides/notesSlide10.xml" ContentType="application/vnd.openxmlformats-officedocument.presentationml.notesSlide+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notesSlides/notesSlide47.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52.xml" ContentType="application/vnd.openxmlformats-officedocument.presentationml.notes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57"/>
  </p:notesMasterIdLst>
  <p:handoutMasterIdLst>
    <p:handoutMasterId r:id="rId5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1" r:id="rId5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1DEFA"/>
    <a:srgbClr val="A7A7A7"/>
    <a:srgbClr val="D3D3D3"/>
    <a:srgbClr val="7F0101"/>
    <a:srgbClr val="60BDC4"/>
    <a:srgbClr val="B4CFDC"/>
    <a:srgbClr val="C9D4DC"/>
    <a:srgbClr val="FEFFC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43" d="100"/>
          <a:sy n="143" d="100"/>
        </p:scale>
        <p:origin x="-13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7536"/>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handoutMaster" Target="handoutMasters/handoutMaster1.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67117CAB-1C7F-1740-B042-DDBAA7CACD2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05"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05"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05"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05" charset="0"/>
              </a:defRPr>
            </a:lvl1pPr>
          </a:lstStyle>
          <a:p>
            <a:pPr>
              <a:defRPr/>
            </a:pPr>
            <a:fld id="{09B21649-3FEB-4A4B-98C9-8DD3567AF86C}"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 Id="rId3" Type="http://schemas.openxmlformats.org/officeDocument/2006/relationships/hyperlink" Target="http://www.frankmahler.de/mshame/" TargetMode="Externa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Rot="1" noChangeAspect="1" noChangeArrowheads="1"/>
          </p:cNvSpPr>
          <p:nvPr>
            <p:ph type="sldImg"/>
          </p:nvPr>
        </p:nvSpPr>
        <p:spPr>
          <a:solidFill>
            <a:srgbClr val="FFFFFF"/>
          </a:solidFill>
          <a:ln/>
        </p:spPr>
      </p:sp>
      <p:sp>
        <p:nvSpPr>
          <p:cNvPr id="1126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a:solidFill>
            <a:srgbClr val="FFFFFF"/>
          </a:solidFill>
          <a:ln/>
        </p:spPr>
      </p:sp>
      <p:sp>
        <p:nvSpPr>
          <p:cNvPr id="2969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p:cNvSpPr>
          <p:nvPr>
            <p:ph type="sldImg"/>
          </p:nvPr>
        </p:nvSpPr>
        <p:spPr>
          <a:solidFill>
            <a:srgbClr val="FFFFFF"/>
          </a:solidFill>
          <a:ln/>
        </p:spPr>
      </p:sp>
      <p:sp>
        <p:nvSpPr>
          <p:cNvPr id="3174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Rot="1" noChangeAspect="1" noChangeArrowheads="1"/>
          </p:cNvSpPr>
          <p:nvPr>
            <p:ph type="sldImg"/>
          </p:nvPr>
        </p:nvSpPr>
        <p:spPr>
          <a:solidFill>
            <a:srgbClr val="FFFFFF"/>
          </a:solidFill>
          <a:ln/>
        </p:spPr>
      </p:sp>
      <p:sp>
        <p:nvSpPr>
          <p:cNvPr id="3379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Rot="1" noChangeAspect="1" noChangeArrowheads="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p:cNvSpPr>
          <p:nvPr>
            <p:ph type="sldImg"/>
          </p:nvPr>
        </p:nvSpPr>
        <p:spPr>
          <a:solidFill>
            <a:srgbClr val="FFFFFF"/>
          </a:solidFill>
          <a:ln/>
        </p:spPr>
      </p:sp>
      <p:sp>
        <p:nvSpPr>
          <p:cNvPr id="3993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Rot="1" noChangeAspect="1" noChangeArrowheads="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Rot="1" noChangeAspect="1" noChangeArrowheads="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Rot="1" noChangeAspect="1" noChangeArrowheads="1"/>
          </p:cNvSpPr>
          <p:nvPr>
            <p:ph type="sldImg"/>
          </p:nvPr>
        </p:nvSpPr>
        <p:spPr>
          <a:solidFill>
            <a:srgbClr val="FFFFFF"/>
          </a:solidFill>
          <a:ln/>
        </p:spPr>
      </p:sp>
      <p:sp>
        <p:nvSpPr>
          <p:cNvPr id="4608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p:cNvSpPr>
          <p:nvPr>
            <p:ph type="sldImg"/>
          </p:nvPr>
        </p:nvSpPr>
        <p:spPr>
          <a:solidFill>
            <a:srgbClr val="FFFFFF"/>
          </a:solidFill>
          <a:ln/>
        </p:spPr>
      </p:sp>
      <p:sp>
        <p:nvSpPr>
          <p:cNvPr id="4813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Rot="1" noChangeAspect="1" noChangeArrowheads="1"/>
          </p:cNvSpPr>
          <p:nvPr>
            <p:ph type="sldImg"/>
          </p:nvPr>
        </p:nvSpPr>
        <p:spPr>
          <a:solidFill>
            <a:srgbClr val="FFFFFF"/>
          </a:solidFill>
          <a:ln/>
        </p:spPr>
      </p:sp>
      <p:sp>
        <p:nvSpPr>
          <p:cNvPr id="133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solidFill>
            <a:srgbClr val="FFFFFF"/>
          </a:solidFill>
          <a:ln/>
        </p:spPr>
      </p:sp>
      <p:sp>
        <p:nvSpPr>
          <p:cNvPr id="5017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Ch 15</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p:cNvSpPr>
          <p:nvPr>
            <p:ph type="sldImg"/>
          </p:nvPr>
        </p:nvSpPr>
        <p:spPr>
          <a:solidFill>
            <a:srgbClr val="FFFFFF"/>
          </a:solidFill>
          <a:ln/>
        </p:spPr>
      </p:sp>
      <p:sp>
        <p:nvSpPr>
          <p:cNvPr id="5222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p:cNvSpPr>
          <p:nvPr>
            <p:ph type="sldImg"/>
          </p:nvPr>
        </p:nvSpPr>
        <p:spPr>
          <a:solidFill>
            <a:srgbClr val="FFFFFF"/>
          </a:solidFill>
          <a:ln/>
        </p:spPr>
      </p:sp>
      <p:sp>
        <p:nvSpPr>
          <p:cNvPr id="5427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Rot="1" noChangeAspect="1" noChangeArrowheads="1"/>
          </p:cNvSpPr>
          <p:nvPr>
            <p:ph type="sldImg"/>
          </p:nvPr>
        </p:nvSpPr>
        <p:spPr>
          <a:solidFill>
            <a:srgbClr val="FFFFFF"/>
          </a:solidFill>
          <a:ln/>
        </p:spPr>
      </p:sp>
      <p:sp>
        <p:nvSpPr>
          <p:cNvPr id="5632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solidFill>
            <a:srgbClr val="FFFFFF"/>
          </a:solidFill>
          <a:ln/>
        </p:spPr>
      </p:sp>
      <p:sp>
        <p:nvSpPr>
          <p:cNvPr id="5837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p:cNvSpPr>
          <p:nvPr>
            <p:ph type="sldImg"/>
          </p:nvPr>
        </p:nvSpPr>
        <p:spPr>
          <a:solidFill>
            <a:srgbClr val="FFFFFF"/>
          </a:solidFill>
          <a:ln/>
        </p:spPr>
      </p:sp>
      <p:sp>
        <p:nvSpPr>
          <p:cNvPr id="6041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Pressman p 471</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solidFill>
            <a:srgbClr val="FFFFFF"/>
          </a:solidFill>
          <a:ln/>
        </p:spPr>
      </p:sp>
      <p:sp>
        <p:nvSpPr>
          <p:cNvPr id="6246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Rot="1" noChangeAspect="1" noChangeArrowheads="1"/>
          </p:cNvSpPr>
          <p:nvPr>
            <p:ph type="sldImg"/>
          </p:nvPr>
        </p:nvSpPr>
        <p:spPr>
          <a:solidFill>
            <a:srgbClr val="FFFFFF"/>
          </a:solidFill>
          <a:ln/>
        </p:spPr>
      </p:sp>
      <p:sp>
        <p:nvSpPr>
          <p:cNvPr id="1536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http://homepage.mac.com/bradster/iarchitect/shame.htm</a:t>
            </a:r>
          </a:p>
          <a:p>
            <a:pPr eaLnBrk="1" hangingPunct="1"/>
            <a:r>
              <a:rPr lang="en-US" sz="900">
                <a:hlinkClick r:id="rId3"/>
              </a:rPr>
              <a:t>http://www.frankmahler.de/mshame/</a:t>
            </a:r>
            <a:endParaRPr lang="en-US" sz="90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Rot="1" noChangeAspect="1" noChangeArrowheads="1"/>
          </p:cNvSpPr>
          <p:nvPr>
            <p:ph type="sldImg"/>
          </p:nvPr>
        </p:nvSpPr>
        <p:spPr>
          <a:solidFill>
            <a:srgbClr val="FFFFFF"/>
          </a:solidFill>
          <a:ln/>
        </p:spPr>
      </p:sp>
      <p:sp>
        <p:nvSpPr>
          <p:cNvPr id="7270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2"/>
          <p:cNvSpPr>
            <a:spLocks noGrp="1" noRot="1" noChangeAspect="1" noChangeArrowheads="1"/>
          </p:cNvSpPr>
          <p:nvPr>
            <p:ph type="sldImg"/>
          </p:nvPr>
        </p:nvSpPr>
        <p:spPr>
          <a:solidFill>
            <a:srgbClr val="FFFFFF"/>
          </a:solidFill>
          <a:ln/>
        </p:spPr>
      </p:sp>
      <p:sp>
        <p:nvSpPr>
          <p:cNvPr id="7885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Rot="1" noChangeAspect="1" noChangeArrowheads="1"/>
          </p:cNvSpPr>
          <p:nvPr>
            <p:ph type="sldImg"/>
          </p:nvPr>
        </p:nvSpPr>
        <p:spPr>
          <a:solidFill>
            <a:srgbClr val="FFFFFF"/>
          </a:solidFill>
          <a:ln/>
        </p:spPr>
      </p:sp>
      <p:sp>
        <p:nvSpPr>
          <p:cNvPr id="8089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Is there progress?</a:t>
            </a:r>
            <a:r>
              <a:rPr lang="en-US" b="1">
                <a:latin typeface="Times-Bold" charset="0"/>
              </a:rPr>
              <a:t> </a:t>
            </a:r>
          </a:p>
          <a:p>
            <a:pPr eaLnBrk="1" hangingPunct="1"/>
            <a:r>
              <a:rPr lang="en-US" b="1">
                <a:latin typeface="Times-Bold" charset="0"/>
              </a:rPr>
              <a:t>John Winters </a:t>
            </a:r>
            <a:r>
              <a:rPr lang="en-US">
                <a:latin typeface="Times-Roman" charset="0"/>
              </a:rPr>
              <a:t>sent along a series of screen prints illustrating the useless progress meters implemented in Microsoft's </a:t>
            </a:r>
            <a:r>
              <a:rPr lang="en-US" i="1">
                <a:latin typeface="Times-Italic" charset="0"/>
              </a:rPr>
              <a:t>Outlook </a:t>
            </a:r>
            <a:r>
              <a:rPr lang="en-US">
                <a:latin typeface="Times-Roman" charset="0"/>
              </a:rPr>
              <a:t>.  When dealing with a single message, the application displays a 2-state progress bar: the program is either busy, or it's not.  Retrieving a message with a 340KB attachment over a modem connection typically takes 1 minute and 45 seconds.  During that time, the progress meter is shown at its maximum value, rather than displaying the </a:t>
            </a:r>
            <a:r>
              <a:rPr lang="en-US" i="1">
                <a:latin typeface="Times-Italic" charset="0"/>
              </a:rPr>
              <a:t>relative </a:t>
            </a:r>
            <a:r>
              <a:rPr lang="en-US">
                <a:latin typeface="Times-Roman" charset="0"/>
              </a:rPr>
              <a:t>progress of the retrieval (something progress meters are supposed to do).  The likely result of this misimplementation is that the user will conclude the computer has yet again locked-up, and will perform a three-finger salute to get back to work.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2"/>
          <p:cNvSpPr>
            <a:spLocks noGrp="1" noRot="1" noChangeAspect="1" noChangeArrowheads="1"/>
          </p:cNvSpPr>
          <p:nvPr>
            <p:ph type="sldImg"/>
          </p:nvPr>
        </p:nvSpPr>
        <p:spPr>
          <a:solidFill>
            <a:srgbClr val="FFFFFF"/>
          </a:solidFill>
          <a:ln/>
        </p:spPr>
      </p:sp>
      <p:sp>
        <p:nvSpPr>
          <p:cNvPr id="8294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Now, that’s progress!</a:t>
            </a:r>
            <a:r>
              <a:rPr lang="en-US">
                <a:latin typeface="Times-Roman" charset="0"/>
              </a:rPr>
              <a:t> </a:t>
            </a:r>
          </a:p>
          <a:p>
            <a:pPr eaLnBrk="1" hangingPunct="1"/>
            <a:r>
              <a:rPr lang="en-US">
                <a:latin typeface="Times-Roman" charset="0"/>
              </a:rPr>
              <a:t>This example was taken from the installation of </a:t>
            </a:r>
            <a:r>
              <a:rPr lang="en-US" i="1">
                <a:latin typeface="Times-Italic" charset="0"/>
              </a:rPr>
              <a:t>Drawing Board LT </a:t>
            </a:r>
            <a:r>
              <a:rPr lang="en-US">
                <a:latin typeface="Times-Roman" charset="0"/>
              </a:rPr>
              <a:t>, a shareware CAD program.  During the course of the installation, several hundred files are copied to your hard drive.  Rather than indicate the progress of the entire installation, the authors decided that it was more important to indicate the installation progress of each file. The end result of this design descision is that the user has absolutely no idea as to the state of the installation.  Most of the files are small (less than 10KB), causing the filename to be overwritten with such rapidity that it is impossible to read the name of the file.  That's not too much of a problem, since ... well, </a:t>
            </a:r>
            <a:r>
              <a:rPr lang="en-US" b="1">
                <a:latin typeface="Times-Bold" charset="0"/>
              </a:rPr>
              <a:t>"Who cares about the names of the files as they are installed?! </a:t>
            </a:r>
            <a:r>
              <a:rPr lang="en-US">
                <a:latin typeface="Times-Roman" charset="0"/>
              </a:rPr>
              <a:t>"The more shameful aspect of the installation is that the fluorescent green progress meter becomes a completely useless distraction. It flickers with such rapidity that you are forced to turn your eyes away, or better yet, leave the room before installing the software.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2"/>
          <p:cNvSpPr>
            <a:spLocks noGrp="1" noRot="1" noChangeAspect="1" noChangeArrowheads="1"/>
          </p:cNvSpPr>
          <p:nvPr>
            <p:ph type="sldImg"/>
          </p:nvPr>
        </p:nvSpPr>
        <p:spPr>
          <a:solidFill>
            <a:srgbClr val="FFFFFF"/>
          </a:solidFill>
          <a:ln/>
        </p:spPr>
      </p:sp>
      <p:sp>
        <p:nvSpPr>
          <p:cNvPr id="8499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I want them all!</a:t>
            </a:r>
            <a:r>
              <a:rPr lang="en-US" i="1">
                <a:latin typeface="Times-Italic" charset="0"/>
              </a:rPr>
              <a:t> </a:t>
            </a:r>
          </a:p>
          <a:p>
            <a:pPr eaLnBrk="1" hangingPunct="1"/>
            <a:r>
              <a:rPr lang="en-US" i="1">
                <a:latin typeface="Times-Italic" charset="0"/>
              </a:rPr>
              <a:t>In the Font dialog box for </a:t>
            </a:r>
            <a:r>
              <a:rPr lang="en-US" b="1" i="1">
                <a:latin typeface="Times-BoldItalic" charset="0"/>
              </a:rPr>
              <a:t>Word 97 </a:t>
            </a:r>
            <a:r>
              <a:rPr lang="en-US" i="1">
                <a:latin typeface="Times-Italic" charset="0"/>
              </a:rPr>
              <a:t>the user can set text attributes using an array of checkboxes; no problem there. However, there a 4 pairs of mutually exclusive options listed: strikethrough/double strikethrough, subscript/superscript, emboss/engrave, and all caps/small caps. the controls look like checkboxes but behave like option buttons. Obviously, using option buttons would have spoiled the aesthetics of the control group.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2"/>
          <p:cNvSpPr>
            <a:spLocks noGrp="1" noRot="1" noChangeAspect="1" noChangeArrowheads="1"/>
          </p:cNvSpPr>
          <p:nvPr>
            <p:ph type="sldImg"/>
          </p:nvPr>
        </p:nvSpPr>
        <p:spPr>
          <a:solidFill>
            <a:srgbClr val="FFFFFF"/>
          </a:solidFill>
          <a:ln/>
        </p:spPr>
      </p:sp>
      <p:sp>
        <p:nvSpPr>
          <p:cNvPr id="8704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Yes, I want that print thing too</a:t>
            </a:r>
            <a:r>
              <a:rPr lang="en-US">
                <a:latin typeface="Times-Roman" charset="0"/>
              </a:rPr>
              <a:t> </a:t>
            </a:r>
          </a:p>
          <a:p>
            <a:pPr eaLnBrk="1" hangingPunct="1"/>
            <a:r>
              <a:rPr lang="en-US">
                <a:latin typeface="Times-Roman" charset="0"/>
              </a:rPr>
              <a:t>While checkboxes typically provide the means by which to specify options, </a:t>
            </a:r>
            <a:r>
              <a:rPr lang="en-US" i="1">
                <a:latin typeface="Times-Italic" charset="0"/>
              </a:rPr>
              <a:t>Click &amp; Print </a:t>
            </a:r>
            <a:r>
              <a:rPr lang="en-US">
                <a:latin typeface="Times-Roman" charset="0"/>
              </a:rPr>
              <a:t>uses checkboxes as indicators and as command buttons.  When the user clicks on a checkbox in </a:t>
            </a:r>
            <a:r>
              <a:rPr lang="en-US" i="1">
                <a:latin typeface="Times-Italic" charset="0"/>
              </a:rPr>
              <a:t>Click &amp; Print </a:t>
            </a:r>
            <a:r>
              <a:rPr lang="en-US">
                <a:latin typeface="Times-Roman" charset="0"/>
              </a:rPr>
              <a:t>, a dialog box is opened into which he or she enters information to be printed on a certificate.  The checkbox only becomes checked if the user clicks the OK button on the related dialog box. Setting the date is particularly unusual.  The program defaults to the current date, but the only way to get the date checkbox checked is to click it, then click the OK button in the Date dialog. The most problematic aspect of the design is evident when the user attempts to check the Print checkbox before he or she has checked all of the checkboxes above it:  An error message is displayed, stating "The checklist is not complete.  Are you sure you want to print?" Here's a lesson from GUI 101: Checkboxes are used to toggle an option on or off Command buttons are used to initiate actions. Don't let your confusion confuse the user.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2"/>
          <p:cNvSpPr>
            <a:spLocks noGrp="1" noRot="1" noChangeAspect="1" noChangeArrowheads="1"/>
          </p:cNvSpPr>
          <p:nvPr>
            <p:ph type="sldImg"/>
          </p:nvPr>
        </p:nvSpPr>
        <p:spPr>
          <a:solidFill>
            <a:srgbClr val="FFFFFF"/>
          </a:solidFill>
          <a:ln/>
        </p:spPr>
      </p:sp>
      <p:sp>
        <p:nvSpPr>
          <p:cNvPr id="8909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In Excel, “cut” doesn’t mean cut</a:t>
            </a:r>
            <a:endParaRPr lang="en-US">
              <a:latin typeface="Times-Roman" charset="0"/>
            </a:endParaRPr>
          </a:p>
          <a:p>
            <a:pPr eaLnBrk="1" hangingPunct="1"/>
            <a:r>
              <a:rPr lang="en-US">
                <a:latin typeface="Times-Roman" charset="0"/>
              </a:rPr>
              <a:t>Select </a:t>
            </a:r>
            <a:r>
              <a:rPr lang="en-US" b="1">
                <a:latin typeface="Times-Bold" charset="0"/>
              </a:rPr>
              <a:t>Cut </a:t>
            </a:r>
            <a:r>
              <a:rPr lang="en-US">
                <a:latin typeface="Times-Roman" charset="0"/>
              </a:rPr>
              <a:t>from the Edit menu of just about any application and what happens?  The selected text or object is removed (and a copy is placed in the clipboard for later use).  This rule is so ingrained that the phrase "Cut and Paste" could be considered a cultural archetype: almost everyone over the age of four knows what it means. Unfortunately, the designers of Microsoft's </a:t>
            </a:r>
            <a:r>
              <a:rPr lang="en-US" i="1">
                <a:latin typeface="Times-Italic" charset="0"/>
              </a:rPr>
              <a:t>Excel </a:t>
            </a:r>
            <a:r>
              <a:rPr lang="en-US">
                <a:latin typeface="Times-Roman" charset="0"/>
              </a:rPr>
              <a:t>weren't familiar with the phrase.  To them, "Cut" means "Leave it there", or at least, "Leave it there until I Paste it somewhere else."  Upon selecting Cut, a moving border is drawn around the selection, which indicates, intuitively speaking, </a:t>
            </a:r>
            <a:r>
              <a:rPr lang="en-US" b="1">
                <a:latin typeface="Times-Bold" charset="0"/>
              </a:rPr>
              <a:t>Nothing! </a:t>
            </a:r>
            <a:r>
              <a:rPr lang="en-US">
                <a:latin typeface="Times-Roman" charset="0"/>
              </a:rPr>
              <a:t>Cut will not remove the selection until the user selects Paste at some later time.  In Excel, "Cut" really means "Indicate the selection you might want to Move at some later time".  In fact, after performing the Paste operation of the </a:t>
            </a:r>
            <a:r>
              <a:rPr lang="en-US" i="1">
                <a:latin typeface="Times-Italic" charset="0"/>
              </a:rPr>
              <a:t>complete </a:t>
            </a:r>
            <a:r>
              <a:rPr lang="en-US">
                <a:latin typeface="Times-Roman" charset="0"/>
              </a:rPr>
              <a:t>Cut and Paste sequence, the Undo command is labeled "Undo Move". By changing the rules, every new or occasional user of </a:t>
            </a:r>
            <a:r>
              <a:rPr lang="en-US" i="1">
                <a:latin typeface="Times-Italic" charset="0"/>
              </a:rPr>
              <a:t>Excel </a:t>
            </a:r>
            <a:r>
              <a:rPr lang="en-US">
                <a:latin typeface="Times-Roman" charset="0"/>
              </a:rPr>
              <a:t>is instantly perplexed when performing the Cut operation.  The typical user will Cut, and Cut again, and perhaps Cut again in an attempt to understand what he or she has done wrong. They've just got to be chuckling about this one in Redmond. </a:t>
            </a:r>
            <a:r>
              <a:rPr lang="en-US" i="1">
                <a:latin typeface="Times-Italic" charset="0"/>
              </a:rPr>
              <a:t>(Thanks to </a:t>
            </a:r>
            <a:r>
              <a:rPr lang="en-US" b="1" i="1">
                <a:latin typeface="Times-BoldItalic" charset="0"/>
              </a:rPr>
              <a:t>Steve Bliss </a:t>
            </a:r>
            <a:r>
              <a:rPr lang="en-US" i="1">
                <a:latin typeface="Times-Italic" charset="0"/>
              </a:rPr>
              <a:t>for reminding us of this Excel feature)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Rot="1" noChangeAspect="1" noChangeArrowheads="1"/>
          </p:cNvSpPr>
          <p:nvPr>
            <p:ph type="sldImg"/>
          </p:nvPr>
        </p:nvSpPr>
        <p:spPr>
          <a:solidFill>
            <a:srgbClr val="FFFFFF"/>
          </a:solidFill>
          <a:ln/>
        </p:spPr>
      </p:sp>
      <p:sp>
        <p:nvSpPr>
          <p:cNvPr id="174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2"/>
          <p:cNvSpPr>
            <a:spLocks noGrp="1" noRot="1" noChangeAspect="1" noChangeArrowheads="1"/>
          </p:cNvSpPr>
          <p:nvPr>
            <p:ph type="sldImg"/>
          </p:nvPr>
        </p:nvSpPr>
        <p:spPr>
          <a:solidFill>
            <a:srgbClr val="FFFFFF"/>
          </a:solidFill>
          <a:ln/>
        </p:spPr>
      </p:sp>
      <p:sp>
        <p:nvSpPr>
          <p:cNvPr id="9113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Fun with scrolling!</a:t>
            </a:r>
            <a:r>
              <a:rPr lang="en-US">
                <a:latin typeface="Times-Roman" charset="0"/>
              </a:rPr>
              <a:t> </a:t>
            </a:r>
          </a:p>
          <a:p>
            <a:pPr eaLnBrk="1" hangingPunct="1"/>
            <a:r>
              <a:rPr lang="en-US">
                <a:latin typeface="Times-Roman" charset="0"/>
              </a:rPr>
              <a:t>Occasionally you'll come across an application that shows such complete disregard for established design principles and industry standards that you have to wonder if the developers have ever used a graphical user interface.  This image illustrates a central design idiom used in </a:t>
            </a:r>
            <a:r>
              <a:rPr lang="en-US" i="1">
                <a:latin typeface="Times-Italic" charset="0"/>
              </a:rPr>
              <a:t>PeopleSoft </a:t>
            </a:r>
            <a:r>
              <a:rPr lang="en-US">
                <a:latin typeface="Times-Roman" charset="0"/>
              </a:rPr>
              <a:t>applications.  A proper critique of PeopleSoft applications would require megabytes of storage, so for the time being we will simply focus on their novel use of scrollbars. Scrollbars in PeopleSoft applications are used as database navigation controls.  In the illustration, clicking on the outer scrollbar would display the next category of awards, and clicking on the inner scroll bar would display the next award in the current category.  Keep in mind, the frames do not scroll up and down; the information in each is simply replaced.  PeopleSoft often nests scrollbars 3 or 4 deep, such that the user becomes absolutely dumbfounded not only as to how the information is arranged, but also as to how to navigate within a window. </a:t>
            </a:r>
          </a:p>
          <a:p>
            <a:pPr eaLnBrk="1" hangingPunct="1"/>
            <a:r>
              <a:rPr lang="en-US">
                <a:latin typeface="Times-Roman" charset="0"/>
              </a:rPr>
              <a:t>Scrollable forms are a sure sign of inexperience in graphical user interface design.  These often result from the conversion of legacy applications to the Windows platform, or in the development of applications based on paper forms.  Scrolling forms hide important information from the user, hide navigational aids and controls, and require more user inputs to get to the desired information. Unfortunately, visit any programming support forum, and you'll see an ever-increasing number of new programmers asking how to create scrollable forms.  The only appropriate answer is, "You don't."</a:t>
            </a:r>
            <a:endParaRPr lang="en-US">
              <a:solidFill>
                <a:srgbClr val="008080"/>
              </a:solidFill>
              <a:latin typeface="Times-Roman"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More tabs please!</a:t>
            </a:r>
          </a:p>
          <a:p>
            <a:pPr eaLnBrk="1" hangingPunct="1"/>
            <a:r>
              <a:rPr lang="en-US">
                <a:latin typeface="Times-Roman" charset="0"/>
              </a:rPr>
              <a:t>To date, we consider this the definitive example of how </a:t>
            </a:r>
            <a:r>
              <a:rPr lang="en-US" b="1">
                <a:latin typeface="Times-Bold" charset="0"/>
              </a:rPr>
              <a:t>not </a:t>
            </a:r>
            <a:r>
              <a:rPr lang="en-US">
                <a:latin typeface="Times-Roman" charset="0"/>
              </a:rPr>
              <a:t>to design a tabbed dialog.  The sheer number of tabs, combined with the use of iconic labels and the gratuitous use of graphics on the tabs themselves results in a veritable visual assault.  Once your eyes recover from the initial assault, you may be able to spot another problem: the use of nested tabs (note that two separate tabs on the dialog are highlighted). </a:t>
            </a:r>
            <a:r>
              <a:rPr lang="en-US" i="1">
                <a:latin typeface="Times-Italic" charset="0"/>
              </a:rPr>
              <a:t>MultiEdit's </a:t>
            </a:r>
            <a:r>
              <a:rPr lang="en-US">
                <a:latin typeface="Times-Roman" charset="0"/>
              </a:rPr>
              <a:t>creator, Todd Johnson, wrote to us to state that the design of the options dialog was dictated by the complexity of the program: </a:t>
            </a:r>
            <a:r>
              <a:rPr lang="en-US" i="1">
                <a:latin typeface="Times-Italic" charset="0"/>
              </a:rPr>
              <a:t>We have a complex product with a LOT of configurablity, so we end up with a complex configuration dialog, there really isn't anyway around that.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2"/>
          <p:cNvSpPr>
            <a:spLocks noGrp="1" noRot="1" noChangeAspect="1" noChangeArrowheads="1"/>
          </p:cNvSpPr>
          <p:nvPr>
            <p:ph type="sldImg"/>
          </p:nvPr>
        </p:nvSpPr>
        <p:spPr>
          <a:solidFill>
            <a:srgbClr val="FFFFFF"/>
          </a:solidFill>
          <a:ln/>
        </p:spPr>
      </p:sp>
      <p:sp>
        <p:nvSpPr>
          <p:cNvPr id="9523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Without tabs</a:t>
            </a:r>
            <a:r>
              <a:rPr lang="en-US">
                <a:latin typeface="Times-Roman" charset="0"/>
              </a:rPr>
              <a:t> </a:t>
            </a:r>
          </a:p>
          <a:p>
            <a:pPr eaLnBrk="1" hangingPunct="1"/>
            <a:r>
              <a:rPr lang="en-US">
                <a:latin typeface="Times-Roman" charset="0"/>
              </a:rPr>
              <a:t>Actually there is.  We've put together the following animation to illustrate one alternative design: The alternative offers a number of important advantages over the existing design: Option categories are presented in a consistent order The selection of one category does not alter the order of the others User has keyboard access to switch categories The use of distracting colors has been eliminated The use of distrating images on the tab headings and on the tabs themselves have been eliminated The use of embedded tabs has been eliminated While it is our belief that the proliferation of configuration options in </a:t>
            </a:r>
            <a:r>
              <a:rPr lang="en-US" i="1">
                <a:latin typeface="Times-Italic" charset="0"/>
              </a:rPr>
              <a:t>MultiEdit </a:t>
            </a:r>
            <a:r>
              <a:rPr lang="en-US">
                <a:latin typeface="Times-Roman" charset="0"/>
              </a:rPr>
              <a:t>has far exceeded the point of diminishing returns, the alternative design offers one important additional benefit: Additional categories can be added without impacting the design of the form or the user's ability to locate a category The result is a cleaner, more parsimonious dialog in which the user can much more rapidly locate and navigate to the information of interest.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2"/>
          <p:cNvSpPr>
            <a:spLocks noGrp="1" noRot="1" noChangeAspect="1" noChangeArrowheads="1"/>
          </p:cNvSpPr>
          <p:nvPr>
            <p:ph type="sldImg"/>
          </p:nvPr>
        </p:nvSpPr>
        <p:spPr>
          <a:solidFill>
            <a:srgbClr val="FFFFFF"/>
          </a:solidFill>
          <a:ln/>
        </p:spPr>
      </p:sp>
      <p:sp>
        <p:nvSpPr>
          <p:cNvPr id="9728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Helpful tips</a:t>
            </a:r>
            <a:r>
              <a:rPr lang="en-US">
                <a:latin typeface="Times-Roman" charset="0"/>
              </a:rPr>
              <a:t> </a:t>
            </a:r>
          </a:p>
          <a:p>
            <a:pPr eaLnBrk="1" hangingPunct="1"/>
            <a:r>
              <a:rPr lang="en-US">
                <a:latin typeface="Times-Roman" charset="0"/>
              </a:rPr>
              <a:t>Tooltips were intended to provide descriptive information to help new users learn the functions of </a:t>
            </a:r>
            <a:r>
              <a:rPr lang="en-US" i="1">
                <a:latin typeface="Times-Italic" charset="0"/>
              </a:rPr>
              <a:t>graphical </a:t>
            </a:r>
            <a:r>
              <a:rPr lang="en-US">
                <a:latin typeface="Times-Roman" charset="0"/>
              </a:rPr>
              <a:t>toolbar buttons.  When they are used for standard command buttons, they invariably elicit the following response from users: </a:t>
            </a:r>
            <a:r>
              <a:rPr lang="en-US" b="1">
                <a:latin typeface="Times-Bold" charset="0"/>
              </a:rPr>
              <a:t>Duh! </a:t>
            </a:r>
            <a:r>
              <a:rPr lang="en-US">
                <a:latin typeface="Times-Roman" charset="0"/>
              </a:rPr>
              <a:t>As shown in this image from </a:t>
            </a:r>
            <a:r>
              <a:rPr lang="en-US" i="1">
                <a:latin typeface="Times-Italic" charset="0"/>
              </a:rPr>
              <a:t>Mindspring's Pipeline+ </a:t>
            </a:r>
            <a:r>
              <a:rPr lang="en-US">
                <a:latin typeface="Times-Roman" charset="0"/>
              </a:rPr>
              <a:t>internet access application, rather than providing useful information to the user, the tooltips merely convey that the designer is, well...let's just say, </a:t>
            </a:r>
            <a:r>
              <a:rPr lang="en-US" i="1">
                <a:latin typeface="Times-Italic" charset="0"/>
              </a:rPr>
              <a:t>intellectually challenged </a:t>
            </a:r>
            <a:r>
              <a:rPr lang="en-US">
                <a:latin typeface="Times-Roman" charset="0"/>
              </a:rPr>
              <a:t>.Here's a rule that developers should keep in mind: </a:t>
            </a:r>
            <a:r>
              <a:rPr lang="en-US" b="1">
                <a:latin typeface="Times-Bold" charset="0"/>
              </a:rPr>
              <a:t>People generally don't like to use stupid applications </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2"/>
          <p:cNvSpPr>
            <a:spLocks noGrp="1" noRot="1" noChangeAspect="1" noChangeArrowheads="1"/>
          </p:cNvSpPr>
          <p:nvPr>
            <p:ph type="sldImg"/>
          </p:nvPr>
        </p:nvSpPr>
        <p:spPr>
          <a:solidFill>
            <a:srgbClr val="FFFFFF"/>
          </a:solidFill>
          <a:ln/>
        </p:spPr>
      </p:sp>
      <p:sp>
        <p:nvSpPr>
          <p:cNvPr id="9933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Stop, please</a:t>
            </a:r>
            <a:r>
              <a:rPr lang="en-US">
                <a:latin typeface="Times-Roman" charset="0"/>
              </a:rPr>
              <a:t> </a:t>
            </a:r>
          </a:p>
          <a:p>
            <a:pPr eaLnBrk="1" hangingPunct="1"/>
            <a:r>
              <a:rPr lang="en-US">
                <a:latin typeface="Times-Roman" charset="0"/>
              </a:rPr>
              <a:t>One of our visitors send us a collection of images illustrating the use of a </a:t>
            </a:r>
            <a:r>
              <a:rPr lang="en-US" b="1">
                <a:latin typeface="Times-Bold" charset="0"/>
              </a:rPr>
              <a:t>Stoplight Metaphor </a:t>
            </a:r>
            <a:r>
              <a:rPr lang="en-US">
                <a:latin typeface="Times-Roman" charset="0"/>
              </a:rPr>
              <a:t>as it was being used in an application at his company.  He wanted to know if we considered it material for the Interface Hall of Fame or the Interface Hall of Shame.  Well, here we are. The "stoplights" are displayed in the lower right corner of the window.  Their purpose is to indicate the user's progress while entering information in a complicated tabbed dialog box.  Stoplight 1 relates to the first tab, Stoplight 2 relates to the second tab, and so on (anyone see a problem here?).  The stoplight can be any of three colors: Yellow Some information has been entered on the tab Red Not all required information has been entered Green All required information has been entered While we found a number of problems with the general design of the form, there are some significant problems specifically related to the stoplight metaphor. </a:t>
            </a:r>
            <a:r>
              <a:rPr lang="en-US" b="1">
                <a:latin typeface="Times-Bold" charset="0"/>
              </a:rPr>
              <a:t>Too much information </a:t>
            </a:r>
            <a:r>
              <a:rPr lang="en-US">
                <a:latin typeface="Times-Roman" charset="0"/>
              </a:rPr>
              <a:t>.  The stoplight metaphor requires the user to learn the meanings of three states, when only one is necessary.  The only important indication to the user is that required information on a particular tab is missing.  Thus, the interface is unnecessarily cluttered with three distracting colors, when only one is necessary. </a:t>
            </a:r>
            <a:r>
              <a:rPr lang="en-US" b="1">
                <a:latin typeface="Times-Bold" charset="0"/>
              </a:rPr>
              <a:t>Conflicting messages </a:t>
            </a:r>
            <a:r>
              <a:rPr lang="en-US">
                <a:latin typeface="Times-Roman" charset="0"/>
              </a:rPr>
              <a:t>.  Notice in the image above that the "Post and Send" button is currently enabled, even though the stoplights indicate that required information has not been entered.  Our guess is that the stoplight metaphor was developed to provide </a:t>
            </a:r>
            <a:r>
              <a:rPr lang="en-US" i="1">
                <a:latin typeface="Times-Italic" charset="0"/>
              </a:rPr>
              <a:t>additional </a:t>
            </a:r>
            <a:r>
              <a:rPr lang="en-US">
                <a:latin typeface="Times-Roman" charset="0"/>
              </a:rPr>
              <a:t>information above that provided by simply disabling the button; specifically, to indicate which tab required completion before the information could be sent. In the current implementation, the user is being simultaneously told that the form can and cannot be submitted. </a:t>
            </a:r>
            <a:r>
              <a:rPr lang="en-US" b="1">
                <a:latin typeface="Times-Bold" charset="0"/>
              </a:rPr>
              <a:t>Labeling and Placement of the stoplights </a:t>
            </a:r>
            <a:r>
              <a:rPr lang="en-US">
                <a:latin typeface="Times-Roman" charset="0"/>
              </a:rPr>
              <a:t>.  The stoplights are labeled 1 through 6, yet the tabs are not numerically labeled.  This will require the user to either physically or mentally determine the tab indicated by the number.  Furthermore, the stoplights are located distant from the tabs they represent (the form is much larger than the image shown here), thereby increasing the cognitive burden on the user. We would suggest the following as an alternative, which provides a single "Required Information Needed" indicator, physically proximate to the tab requiring information: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Rectangle 2"/>
          <p:cNvSpPr>
            <a:spLocks noGrp="1" noRot="1" noChangeAspect="1" noChangeArrowheads="1"/>
          </p:cNvSpPr>
          <p:nvPr>
            <p:ph type="sldImg"/>
          </p:nvPr>
        </p:nvSpPr>
        <p:spPr>
          <a:solidFill>
            <a:srgbClr val="FFFFFF"/>
          </a:solidFill>
          <a:ln/>
        </p:spPr>
      </p:sp>
      <p:sp>
        <p:nvSpPr>
          <p:cNvPr id="10137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I can’t make up my mind</a:t>
            </a:r>
            <a:r>
              <a:rPr lang="en-US">
                <a:latin typeface="Times-Roman" charset="0"/>
              </a:rPr>
              <a:t> </a:t>
            </a:r>
          </a:p>
          <a:p>
            <a:pPr eaLnBrk="1" hangingPunct="1"/>
            <a:r>
              <a:rPr lang="en-US">
                <a:latin typeface="Times-Roman" charset="0"/>
              </a:rPr>
              <a:t>Microsoft's </a:t>
            </a:r>
            <a:r>
              <a:rPr lang="en-US" i="1">
                <a:latin typeface="Times-Italic" charset="0"/>
              </a:rPr>
              <a:t>WordPad </a:t>
            </a:r>
            <a:r>
              <a:rPr lang="en-US">
                <a:latin typeface="Times-Roman" charset="0"/>
              </a:rPr>
              <a:t>can be infuriatingly stupid.  This message was presented after the user has opened an existing text-only document, made some changes (none of which involved formatting changes), and attempted to save it.  The user's first response to the message is one of alarm ('REMOVE ALL FORMATTING'?!), but after seeing it the first several hundred times, the response becomes one of anger: 'If I wanted to save it as a different file type, I would have selected Save </a:t>
            </a:r>
            <a:r>
              <a:rPr lang="en-US" b="1">
                <a:latin typeface="Times-Bold" charset="0"/>
              </a:rPr>
              <a:t>As </a:t>
            </a:r>
            <a:r>
              <a:rPr lang="en-US">
                <a:latin typeface="Times-Roman" charset="0"/>
              </a:rPr>
              <a:t>, and specified a different file type!'  This occurs each time you save the document even if you haven't closed it between changes. </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2"/>
          <p:cNvSpPr>
            <a:spLocks noGrp="1" noRot="1" noChangeAspect="1" noChangeArrowheads="1"/>
          </p:cNvSpPr>
          <p:nvPr>
            <p:ph type="sldImg"/>
          </p:nvPr>
        </p:nvSpPr>
        <p:spPr>
          <a:solidFill>
            <a:srgbClr val="FFFFFF"/>
          </a:solidFill>
          <a:ln/>
        </p:spPr>
      </p:sp>
      <p:sp>
        <p:nvSpPr>
          <p:cNvPr id="10342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Times-Roman" charset="0"/>
              </a:rPr>
              <a:t>We've come up with a new rule for program developers: </a:t>
            </a:r>
            <a:r>
              <a:rPr lang="en-US" b="1">
                <a:latin typeface="Times-Bold" charset="0"/>
              </a:rPr>
              <a:t>You must at least LOOK at your designs before inflicting them onto your users. </a:t>
            </a:r>
            <a:r>
              <a:rPr lang="en-US">
                <a:latin typeface="Times-Roman" charset="0"/>
              </a:rPr>
              <a:t>This image was taken from a tutorial released to members of a very large organization to instruct them in the use of a new software management system.  As is clearly evident in the image, the choice of font, color, and background have made the tutorial almost completely unreadable, and therefore, absolutely useless. Try to read the text in the image, and note the intense effort required.  The only excuse for such a pitiful combination of screen characteristics is that the developer never looked at his or her creation; as such, there is no excuse. </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2"/>
          <p:cNvSpPr>
            <a:spLocks noGrp="1" noRot="1" noChangeAspect="1" noChangeArrowheads="1"/>
          </p:cNvSpPr>
          <p:nvPr>
            <p:ph type="sldImg"/>
          </p:nvPr>
        </p:nvSpPr>
        <p:spPr>
          <a:solidFill>
            <a:srgbClr val="FFFFFF"/>
          </a:solidFill>
          <a:ln/>
        </p:spPr>
      </p:sp>
      <p:sp>
        <p:nvSpPr>
          <p:cNvPr id="10547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Green good — red bad</a:t>
            </a:r>
            <a:r>
              <a:rPr lang="en-US">
                <a:latin typeface="Times-Roman" charset="0"/>
              </a:rPr>
              <a:t> </a:t>
            </a:r>
          </a:p>
          <a:p>
            <a:pPr eaLnBrk="1" hangingPunct="1"/>
            <a:r>
              <a:rPr lang="en-US">
                <a:latin typeface="Times-Roman" charset="0"/>
              </a:rPr>
              <a:t>Sometimes the best intentions of the developer go unrealized.  This image was borrowed from one particular application that hard-coded the colors of the text in the command buttons such that all affirmative buttons (OK, Yes, Open) have green-colored text and all negative buttons (Cancel, No, Close) have red-colored text.  Unfortunately, doing so can cause a number of  problems. In the first place, the background color of the button is determined by the Windows color preferences. As shown above, hard-coding the color of the text can make it difficult, and in some cases, impossible to read. Secondly, as shown in this example, Green/Red-Affirmative/Negative distinction may be inconsistent with a particular task. In western society, users may interpret the green label as indicating the "good" or proper response. As shown in this example however, deleting all records is more than likely </a:t>
            </a:r>
            <a:r>
              <a:rPr lang="en-US" b="1" i="1">
                <a:latin typeface="Times-BoldItalic" charset="0"/>
              </a:rPr>
              <a:t>not </a:t>
            </a:r>
            <a:r>
              <a:rPr lang="en-US">
                <a:latin typeface="Times-Roman" charset="0"/>
              </a:rPr>
              <a:t>a good thing to do. Additionally, enforcing </a:t>
            </a:r>
            <a:r>
              <a:rPr lang="en-US" i="1">
                <a:latin typeface="Times-Italic" charset="0"/>
              </a:rPr>
              <a:t>your </a:t>
            </a:r>
            <a:r>
              <a:rPr lang="en-US">
                <a:latin typeface="Times-Roman" charset="0"/>
              </a:rPr>
              <a:t>particular color associations on your users may create some incompatibilities with cultural interpretations of color.  In certain eastern societies, for example, red is considered an affirmative, or positive color. Subjecting these users to your color associations is an indication of cultural arrogance. Finally, a significant percentage of the population has some degree of color vision deficiency; the most prevalent of which, is the diminished ability to distinguish between red and green. Your attempts to provide unnecessary additional information will be lost on a significant portion of your users, and may become a source of their resentment. To be on the safe side, avoid using color as a means of interpretation, and be certain to avail yourself of the user's color preferences.  These preferences are not merely the means by which the user "personalizes" his or her PC, but in many instances are selected to maximize the readability of the applications under specific lighting and display conditions. When you avail yourself of these settings, you can be certain that you will not risk the resentment of the user.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2"/>
          <p:cNvSpPr>
            <a:spLocks noGrp="1" noRot="1" noChangeAspect="1" noChangeArrowheads="1"/>
          </p:cNvSpPr>
          <p:nvPr>
            <p:ph type="sldImg"/>
          </p:nvPr>
        </p:nvSpPr>
        <p:spPr>
          <a:solidFill>
            <a:srgbClr val="FFFFFF"/>
          </a:solidFill>
          <a:ln/>
        </p:spPr>
      </p:sp>
      <p:sp>
        <p:nvSpPr>
          <p:cNvPr id="10752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Was that an error?</a:t>
            </a:r>
            <a:r>
              <a:rPr lang="en-US" b="1">
                <a:latin typeface="Times-Bold" charset="0"/>
              </a:rPr>
              <a:t> </a:t>
            </a:r>
          </a:p>
          <a:p>
            <a:pPr eaLnBrk="1" hangingPunct="1"/>
            <a:r>
              <a:rPr lang="en-US" b="1">
                <a:latin typeface="Times-Bold" charset="0"/>
              </a:rPr>
              <a:t>Joost Vunderink </a:t>
            </a:r>
            <a:r>
              <a:rPr lang="en-US">
                <a:latin typeface="Times-Roman" charset="0"/>
              </a:rPr>
              <a:t>sent along a couple of images illustrating a fundamental design problem with </a:t>
            </a:r>
            <a:r>
              <a:rPr lang="en-US" i="1">
                <a:latin typeface="Times-Italic" charset="0"/>
              </a:rPr>
              <a:t>Easy CD Creator </a:t>
            </a:r>
            <a:r>
              <a:rPr lang="en-US">
                <a:latin typeface="Times-Roman" charset="0"/>
              </a:rPr>
              <a:t>, a program used to write CD-ROMS.  At the end of creating a CD, there are two possible outcomes: the process was successful, or 'some error occured' (a not infrequent result when writing CD-ROMS). The error message is displayed above.  The successful message is displayed below. So what's is the problem? The dialogs are far too similar, and both utilize a red-heavy icon to represent success or failure.  As Joost indicates: </a:t>
            </a:r>
            <a:r>
              <a:rPr lang="en-US" i="1">
                <a:latin typeface="Times-Italic" charset="0"/>
              </a:rPr>
              <a:t>Each time I've finished a CD I see something red and I panic... but then it's alright after all.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2"/>
          <p:cNvSpPr>
            <a:spLocks noGrp="1" noRot="1" noChangeAspect="1" noChangeArrowheads="1"/>
          </p:cNvSpPr>
          <p:nvPr>
            <p:ph type="sldImg"/>
          </p:nvPr>
        </p:nvSpPr>
        <p:spPr>
          <a:solidFill>
            <a:srgbClr val="FFFFFF"/>
          </a:solidFill>
          <a:ln/>
        </p:spPr>
      </p:sp>
      <p:sp>
        <p:nvSpPr>
          <p:cNvPr id="10957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Uh … ok</a:t>
            </a:r>
            <a:r>
              <a:rPr lang="en-US">
                <a:latin typeface="Times-Roman" charset="0"/>
              </a:rPr>
              <a:t> </a:t>
            </a:r>
          </a:p>
          <a:p>
            <a:pPr eaLnBrk="1" hangingPunct="1"/>
            <a:r>
              <a:rPr lang="en-US">
                <a:latin typeface="Times-Roman" charset="0"/>
              </a:rPr>
              <a:t>We came across this confidence-inspiring message in several areas of Microsoft's </a:t>
            </a:r>
            <a:r>
              <a:rPr lang="en-US" i="1">
                <a:latin typeface="Times-Italic" charset="0"/>
              </a:rPr>
              <a:t>Visual Basic 5.0 </a:t>
            </a:r>
            <a:r>
              <a:rPr lang="en-US">
                <a:latin typeface="Times-Roman" charset="0"/>
              </a:rPr>
              <a:t>.  The first time it appeared, we took a chance and hit the OK button, which only had the effect of displaying the same message again.  Clicking the Cancel button cleared the message and the program proceeded apparently as it should.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Rot="1" noChangeAspect="1" noChangeArrowheads="1"/>
          </p:cNvSpPr>
          <p:nvPr>
            <p:ph type="sldImg"/>
          </p:nvPr>
        </p:nvSpPr>
        <p:spPr>
          <a:xfrm>
            <a:off x="1293813" y="798513"/>
            <a:ext cx="4270375" cy="3201987"/>
          </a:xfrm>
          <a:solidFill>
            <a:srgbClr val="FFFFFF"/>
          </a:solidFill>
          <a:ln/>
        </p:spPr>
      </p:sp>
      <p:sp>
        <p:nvSpPr>
          <p:cNvPr id="19459" name="Rectangle 3"/>
          <p:cNvSpPr>
            <a:spLocks noGrp="1" noChangeArrowheads="1"/>
          </p:cNvSpPr>
          <p:nvPr>
            <p:ph type="body" idx="1"/>
          </p:nvPr>
        </p:nvSpPr>
        <p:spPr>
          <a:xfrm>
            <a:off x="827088" y="4346575"/>
            <a:ext cx="5203825" cy="3857625"/>
          </a:xfrm>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2"/>
          <p:cNvSpPr>
            <a:spLocks noGrp="1" noRot="1" noChangeAspect="1" noChangeArrowheads="1"/>
          </p:cNvSpPr>
          <p:nvPr>
            <p:ph type="sldImg"/>
          </p:nvPr>
        </p:nvSpPr>
        <p:spPr>
          <a:solidFill>
            <a:srgbClr val="FFFFFF"/>
          </a:solidFill>
          <a:ln/>
        </p:spPr>
      </p:sp>
      <p:sp>
        <p:nvSpPr>
          <p:cNvPr id="11161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Yes — I mean, no</a:t>
            </a:r>
            <a:r>
              <a:rPr lang="en-US">
                <a:latin typeface="Times-Roman" charset="0"/>
              </a:rPr>
              <a:t> </a:t>
            </a:r>
          </a:p>
          <a:p>
            <a:pPr eaLnBrk="1" hangingPunct="1"/>
            <a:r>
              <a:rPr lang="en-US">
                <a:latin typeface="Times-Roman" charset="0"/>
              </a:rPr>
              <a:t>At the risk of offending our many Linux visitors, we have included this example of geekspeak sent to us by visitor </a:t>
            </a:r>
            <a:r>
              <a:rPr lang="en-US" b="1">
                <a:latin typeface="Times-Bold" charset="0"/>
              </a:rPr>
              <a:t>Paul Winkler </a:t>
            </a:r>
            <a:r>
              <a:rPr lang="en-US">
                <a:latin typeface="Times-Roman" charset="0"/>
              </a:rPr>
              <a:t>.  The message is displayed when the user attempts to exit </a:t>
            </a:r>
            <a:r>
              <a:rPr lang="en-US" i="1">
                <a:latin typeface="Times-Italic" charset="0"/>
              </a:rPr>
              <a:t>XFM </a:t>
            </a:r>
            <a:r>
              <a:rPr lang="en-US">
                <a:latin typeface="Times-Roman" charset="0"/>
              </a:rPr>
              <a:t>, the "X-windows File Manager".  The hapless user is faced with three rather ambiguous options, leading to such questions as: does "Continue" mean "continue using XFM" or "continue to exit"? Is "Cancel" somehow different from "Abort"? Isn't it about time someone complained about this? Actually, "Continue" means "continue to exit"; if you would rather not exit </a:t>
            </a:r>
            <a:r>
              <a:rPr lang="en-US" i="1">
                <a:latin typeface="Times-Italic" charset="0"/>
              </a:rPr>
              <a:t>XFM </a:t>
            </a:r>
            <a:r>
              <a:rPr lang="en-US">
                <a:latin typeface="Times-Roman" charset="0"/>
              </a:rPr>
              <a:t>, then you are expected to select either "Cancel" or "Abort".  What's the difference?  Apparently nothing. </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Rectangle 2"/>
          <p:cNvSpPr>
            <a:spLocks noGrp="1" noRot="1" noChangeAspect="1" noChangeArrowheads="1"/>
          </p:cNvSpPr>
          <p:nvPr>
            <p:ph type="sldImg"/>
          </p:nvPr>
        </p:nvSpPr>
        <p:spPr>
          <a:solidFill>
            <a:srgbClr val="FFFFFF"/>
          </a:solidFill>
          <a:ln/>
        </p:spPr>
      </p:sp>
      <p:sp>
        <p:nvSpPr>
          <p:cNvPr id="11366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t>As a means of deleting files and documents, the </a:t>
            </a:r>
            <a:r>
              <a:rPr lang="en-US" i="1" smtClean="0"/>
              <a:t>Macintosh trashcan is a perfectly intuitive metaphor. Unfortunately, the designers decided to extend the trashcan metaphor to include the completely counterintuitive function of ejecting diskettes: drag an image of the diskette to the trashcan to eject it from the computer.The Macintosh simply took the trashcan metaphor too far. They imbued the trashcan with magical powers that are completely incompatible with the established metaphorical association of deleting files. As a result, new users express anxiety and dismay at the metaphor, and even experienced users express reluctance to use the metaphor: "I don't want to delete the files on the diskette, I just want the computer to spit it out."</a:t>
            </a:r>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2" name="Rectangle 2"/>
          <p:cNvSpPr>
            <a:spLocks noGrp="1" noRot="1" noChangeAspect="1" noChangeArrowheads="1"/>
          </p:cNvSpPr>
          <p:nvPr>
            <p:ph type="sldImg"/>
          </p:nvPr>
        </p:nvSpPr>
        <p:spPr>
          <a:solidFill>
            <a:srgbClr val="FFFFFF"/>
          </a:solidFill>
          <a:ln/>
        </p:spPr>
      </p:sp>
      <p:sp>
        <p:nvSpPr>
          <p:cNvPr id="11776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2"/>
          <p:cNvSpPr>
            <a:spLocks noGrp="1" noRot="1" noChangeAspect="1" noChangeArrowheads="1"/>
          </p:cNvSpPr>
          <p:nvPr>
            <p:ph type="sldImg"/>
          </p:nvPr>
        </p:nvSpPr>
        <p:spPr>
          <a:solidFill>
            <a:srgbClr val="FFFFFF"/>
          </a:solidFill>
          <a:ln/>
        </p:spPr>
      </p:sp>
      <p:sp>
        <p:nvSpPr>
          <p:cNvPr id="1198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2"/>
          <p:cNvSpPr>
            <a:spLocks noGrp="1" noRot="1" noChangeAspect="1" noChangeArrowheads="1"/>
          </p:cNvSpPr>
          <p:nvPr>
            <p:ph type="sldImg"/>
          </p:nvPr>
        </p:nvSpPr>
        <p:spPr>
          <a:solidFill>
            <a:srgbClr val="FFFFFF"/>
          </a:solidFill>
          <a:ln/>
        </p:spPr>
      </p:sp>
      <p:sp>
        <p:nvSpPr>
          <p:cNvPr id="931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ChangeArrowheads="1"/>
          </p:cNvSpPr>
          <p:nvPr>
            <p:ph type="sldImg"/>
          </p:nvPr>
        </p:nvSpPr>
        <p:spPr>
          <a:xfrm>
            <a:off x="1293813" y="798513"/>
            <a:ext cx="4270375" cy="3201987"/>
          </a:xfrm>
          <a:solidFill>
            <a:srgbClr val="FFFFFF"/>
          </a:solidFill>
          <a:ln/>
        </p:spPr>
      </p:sp>
      <p:sp>
        <p:nvSpPr>
          <p:cNvPr id="21507" name="Rectangle 3"/>
          <p:cNvSpPr>
            <a:spLocks noGrp="1" noChangeArrowheads="1"/>
          </p:cNvSpPr>
          <p:nvPr>
            <p:ph type="body" idx="1"/>
          </p:nvPr>
        </p:nvSpPr>
        <p:spPr>
          <a:xfrm>
            <a:off x="827088" y="4346575"/>
            <a:ext cx="5203825" cy="3857625"/>
          </a:xfrm>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a:solidFill>
            <a:srgbClr val="FFFFFF"/>
          </a:solidFill>
          <a:ln/>
        </p:spPr>
      </p:sp>
      <p:sp>
        <p:nvSpPr>
          <p:cNvPr id="2355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a:solidFill>
            <a:srgbClr val="FFFFFF"/>
          </a:solidFill>
          <a:ln/>
        </p:spPr>
      </p:sp>
      <p:sp>
        <p:nvSpPr>
          <p:cNvPr id="2560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pitchFamily="-105"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a:solidFill>
                  <a:schemeClr val="tx1"/>
                </a:solidFill>
              </a:defRPr>
            </a:lvl1pPr>
          </a:lstStyle>
          <a:p>
            <a:pPr>
              <a:defRPr/>
            </a:pPr>
            <a:r>
              <a:rPr lang="en-US"/>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a:solidFill>
                  <a:schemeClr val="tx1"/>
                </a:solidFill>
              </a:defRPr>
            </a:lvl1pPr>
          </a:lstStyle>
          <a:p>
            <a:pPr>
              <a:defRPr/>
            </a:pPr>
            <a:r>
              <a:rPr lang="en-US"/>
              <a:t>LECTURE TITLE</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pPr>
              <a:defRPr/>
            </a:pPr>
            <a:fld id="{38533932-3628-8E43-AD3D-73A03E358F7A}" type="slidenum">
              <a:rPr lang="de-CH"/>
              <a:pPr>
                <a:defRPr/>
              </a:pPr>
              <a:t>‹#›</a:t>
            </a:fld>
            <a:endParaRPr lang="de-CH" sz="1400">
              <a:latin typeface="Times" pitchFamily="-105"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D1FCF386-E817-A842-BE64-E03696B44EAB}"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1E527B29-C3C5-854D-BF6E-F6740848B67A}"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9187DB16-ED1B-3140-906E-AC482FF3A0FE}"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LECTURE TITLE</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203D7787-47F3-E048-939F-07982F40A5EB}"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9750" y="647700"/>
            <a:ext cx="6621463" cy="817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9750" y="1654175"/>
            <a:ext cx="8061325" cy="4498975"/>
          </a:xfrm>
        </p:spPr>
        <p:txBody>
          <a:bodyPr/>
          <a:lstStyle/>
          <a:p>
            <a:pPr lvl="0"/>
            <a:endParaRPr lang="en-US" noProof="0" smtClean="0"/>
          </a:p>
        </p:txBody>
      </p:sp>
      <p:sp>
        <p:nvSpPr>
          <p:cNvPr id="4" name="Rectangle 6"/>
          <p:cNvSpPr>
            <a:spLocks noGrp="1" noChangeArrowheads="1"/>
          </p:cNvSpPr>
          <p:nvPr>
            <p:ph type="dt" sz="half" idx="10"/>
          </p:nvPr>
        </p:nvSpPr>
        <p:spPr/>
        <p:txBody>
          <a:bodyPr/>
          <a:lstStyle>
            <a:lvl1pPr>
              <a:defRPr/>
            </a:lvl1pPr>
          </a:lstStyle>
          <a:p>
            <a:pPr>
              <a:defRPr/>
            </a:pPr>
            <a:r>
              <a:rPr lang="de-CH"/>
              <a:t>© Oscar Nierstrasz</a:t>
            </a:r>
          </a:p>
        </p:txBody>
      </p:sp>
      <p:sp>
        <p:nvSpPr>
          <p:cNvPr id="5" name="Rectangle 7"/>
          <p:cNvSpPr>
            <a:spLocks noGrp="1" noChangeArrowheads="1"/>
          </p:cNvSpPr>
          <p:nvPr>
            <p:ph type="ftr" sz="quarter" idx="11"/>
          </p:nvPr>
        </p:nvSpPr>
        <p:spPr/>
        <p:txBody>
          <a:bodyPr/>
          <a:lstStyle>
            <a:lvl1pPr>
              <a:defRPr/>
            </a:lvl1pPr>
          </a:lstStyle>
          <a:p>
            <a:pPr>
              <a:defRPr/>
            </a:pPr>
            <a:r>
              <a:rPr lang="de-CH"/>
              <a:t>ESE — User Interface Design</a:t>
            </a:r>
          </a:p>
        </p:txBody>
      </p:sp>
      <p:sp>
        <p:nvSpPr>
          <p:cNvPr id="6" name="Rectangle 8"/>
          <p:cNvSpPr>
            <a:spLocks noGrp="1" noChangeArrowheads="1"/>
          </p:cNvSpPr>
          <p:nvPr>
            <p:ph type="sldNum" sz="quarter" idx="12"/>
          </p:nvPr>
        </p:nvSpPr>
        <p:spPr/>
        <p:txBody>
          <a:bodyPr/>
          <a:lstStyle>
            <a:lvl1pPr>
              <a:defRPr/>
            </a:lvl1pPr>
          </a:lstStyle>
          <a:p>
            <a:pPr>
              <a:defRPr/>
            </a:pPr>
            <a:r>
              <a:rPr lang="de-CH"/>
              <a:t>ESE 8.</a:t>
            </a:r>
            <a:fld id="{526E8173-B6F3-6441-931B-3134F3DF8A1E}" type="slidenum">
              <a:rPr lang="de-CH"/>
              <a:pPr>
                <a:defRPr/>
              </a:pPr>
              <a:t>‹#›</a:t>
            </a:fld>
            <a:endParaRPr lang="de-CH" sz="1400">
              <a:solidFill>
                <a:srgbClr val="7E7E7E"/>
              </a:solidFill>
              <a:latin typeface="Times" pitchFamily="-105"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latin typeface="Helvetica" pitchFamily="-105" charset="0"/>
            </a:endParaRPr>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pitchFamily="-105"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latin typeface="Helvetica" pitchFamily="-105" charset="0"/>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latin typeface="Helvetica" pitchFamily="-105" charset="0"/>
              </a:defRPr>
            </a:lvl1pPr>
          </a:lstStyle>
          <a:p>
            <a:pPr>
              <a:defRPr/>
            </a:pPr>
            <a:r>
              <a:rPr lang="en-US"/>
              <a:t>LECTURE TITLE</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latin typeface="Helvetica" pitchFamily="-105" charset="0"/>
              </a:defRPr>
            </a:lvl1pPr>
          </a:lstStyle>
          <a:p>
            <a:pPr>
              <a:defRPr/>
            </a:pPr>
            <a:fld id="{D1B34445-9BA9-C547-BC75-DA7873E91EB8}" type="slidenum">
              <a:rPr lang="de-CH"/>
              <a:pPr>
                <a:defRPr/>
              </a:pPr>
              <a:t>‹#›</a:t>
            </a:fld>
            <a:endParaRPr lang="de-CH" sz="1400">
              <a:solidFill>
                <a:srgbClr val="7E7E7E"/>
              </a:solidFill>
              <a:latin typeface="Times" pitchFamily="-105" charset="0"/>
            </a:endParaRPr>
          </a:p>
        </p:txBody>
      </p:sp>
    </p:spTree>
  </p:cSld>
  <p:clrMap bg1="lt1" tx1="dk1" bg2="lt2" tx2="dk2" accent1="accent1" accent2="accent2" accent3="accent3" accent4="accent4" accent5="accent5" accent6="accent6" hlink="hlink" folHlink="folHlink"/>
  <p:sldLayoutIdLst>
    <p:sldLayoutId id="2147483725" r:id="rId1"/>
    <p:sldLayoutId id="2147483721" r:id="rId2"/>
    <p:sldLayoutId id="2147483722" r:id="rId3"/>
    <p:sldLayoutId id="2147483723" r:id="rId4"/>
    <p:sldLayoutId id="2147483724" r:id="rId5"/>
    <p:sldLayoutId id="2147483726" r:id="rId6"/>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pitchFamily="-105"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pitchFamily="-105"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pitchFamily="-105" charset="0"/>
        <a:buChar char="–"/>
        <a:defRPr i="1">
          <a:solidFill>
            <a:srgbClr val="7F0101"/>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pitchFamily="-105"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pitchFamily="-105"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 Id="rId3" Type="http://schemas.openxmlformats.org/officeDocument/2006/relationships/image" Target="../media/image1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 Id="rId3" Type="http://schemas.openxmlformats.org/officeDocument/2006/relationships/image" Target="../media/image11.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image" Target="../media/image12.png"/><Relationship Id="rId1" Type="http://schemas.openxmlformats.org/officeDocument/2006/relationships/video" Target="file://localhost/Users/oscar/Documents/Courses/lectures-ese/Figures/HallOfShame/01-outstat.gif" TargetMode="External"/><Relationship Id="rId2"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image" Target="../media/image13.png"/><Relationship Id="rId1" Type="http://schemas.openxmlformats.org/officeDocument/2006/relationships/video" Target="file://localhost/Users/oscar/Documents/Courses/lectures-ese/Figures/HallOfShame/02-ltprog.gif" TargetMode="External"/><Relationship Id="rId2"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 Id="rId3" Type="http://schemas.openxmlformats.org/officeDocument/2006/relationships/image" Target="../media/image1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 Id="rId3" Type="http://schemas.openxmlformats.org/officeDocument/2006/relationships/image" Target="../media/image15.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9.xml"/><Relationship Id="rId3"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8.png"/><Relationship Id="rId1" Type="http://schemas.openxmlformats.org/officeDocument/2006/relationships/slideLayout" Target="../slideLayouts/slideLayout4.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1.xml"/><Relationship Id="rId3" Type="http://schemas.openxmlformats.org/officeDocument/2006/relationships/image" Target="../media/image19.pn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4" Type="http://schemas.openxmlformats.org/officeDocument/2006/relationships/image" Target="../media/image20.png"/><Relationship Id="rId1" Type="http://schemas.openxmlformats.org/officeDocument/2006/relationships/video" Target="file://localhost/Users/oscar/Documents/Courses/lectures-ese/Figures/HallOfShame/08-mewredo.gif" TargetMode="External"/><Relationship Id="rId2"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4" Type="http://schemas.openxmlformats.org/officeDocument/2006/relationships/image" Target="../media/image21.png"/><Relationship Id="rId1" Type="http://schemas.openxmlformats.org/officeDocument/2006/relationships/video" Target="file://localhost/Users/oscar/Documents/Courses/lectures-ese/Figures/HallOfShame/09-mindtool.gif" TargetMode="External"/><Relationship Id="rId2"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3.png"/><Relationship Id="rId1" Type="http://schemas.openxmlformats.org/officeDocument/2006/relationships/slideLayout" Target="../slideLayouts/slideLayout4.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5.xml"/><Relationship Id="rId3" Type="http://schemas.openxmlformats.org/officeDocument/2006/relationships/image" Target="../media/image24.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6.xml"/><Relationship Id="rId3" Type="http://schemas.openxmlformats.org/officeDocument/2006/relationships/image" Target="../media/image25.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7.xml"/><Relationship Id="rId3" Type="http://schemas.openxmlformats.org/officeDocument/2006/relationships/image" Target="../media/image26.png"/></Relationships>
</file>

<file path=ppt/slides/_rels/slide48.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8.png"/><Relationship Id="rId1" Type="http://schemas.openxmlformats.org/officeDocument/2006/relationships/slideLayout" Target="../slideLayouts/slideLayout4.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9.xml"/><Relationship Id="rId3" Type="http://schemas.openxmlformats.org/officeDocument/2006/relationships/image" Target="../media/image2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0.xml"/><Relationship Id="rId3" Type="http://schemas.openxmlformats.org/officeDocument/2006/relationships/image" Target="../media/image30.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1.xml"/><Relationship Id="rId3" Type="http://schemas.openxmlformats.org/officeDocument/2006/relationships/image" Target="../media/image3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5.xml"/><Relationship Id="rId3" Type="http://schemas.openxmlformats.org/officeDocument/2006/relationships/image" Target="../media/image3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pPr eaLnBrk="1" hangingPunct="1"/>
            <a:r>
              <a:rPr lang="en-US" dirty="0" smtClean="0"/>
              <a:t>Introduction to Software Engineering</a:t>
            </a:r>
            <a:endParaRPr lang="en-US" b="0" i="1" dirty="0"/>
          </a:p>
        </p:txBody>
      </p:sp>
      <p:sp>
        <p:nvSpPr>
          <p:cNvPr id="10243" name="Rectangle 3"/>
          <p:cNvSpPr>
            <a:spLocks noGrp="1" noChangeArrowheads="1"/>
          </p:cNvSpPr>
          <p:nvPr>
            <p:ph type="subTitle" idx="1"/>
          </p:nvPr>
        </p:nvSpPr>
        <p:spPr/>
        <p:txBody>
          <a:bodyPr/>
          <a:lstStyle/>
          <a:p>
            <a:pPr>
              <a:lnSpc>
                <a:spcPct val="100000"/>
              </a:lnSpc>
            </a:pPr>
            <a:r>
              <a:rPr lang="en-US" b="1" dirty="0"/>
              <a:t>8. User Interface </a:t>
            </a:r>
            <a:r>
              <a:rPr lang="en-US" b="1" dirty="0" smtClean="0"/>
              <a:t>Design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de-CH">
                <a:latin typeface="Helvetica" charset="0"/>
              </a:rPr>
              <a:t>© Oscar Nierstrasz</a:t>
            </a:r>
          </a:p>
        </p:txBody>
      </p:sp>
      <p:sp>
        <p:nvSpPr>
          <p:cNvPr id="28675"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28676" name="Slide Number Placeholder 5"/>
          <p:cNvSpPr>
            <a:spLocks noGrp="1"/>
          </p:cNvSpPr>
          <p:nvPr>
            <p:ph type="sldNum" sz="quarter" idx="12"/>
          </p:nvPr>
        </p:nvSpPr>
        <p:spPr>
          <a:noFill/>
        </p:spPr>
        <p:txBody>
          <a:bodyPr/>
          <a:lstStyle/>
          <a:p>
            <a:r>
              <a:rPr lang="de-CH" smtClean="0">
                <a:latin typeface="Helvetica" charset="0"/>
              </a:rPr>
              <a:t>ESE 8.</a:t>
            </a:r>
            <a:fld id="{F3D9B6C3-E92F-3D48-8AFA-962891B58680}" type="slidenum">
              <a:rPr lang="de-CH" smtClean="0">
                <a:latin typeface="Helvetica" charset="0"/>
              </a:rPr>
              <a:pPr/>
              <a:t>10</a:t>
            </a:fld>
            <a:endParaRPr lang="de-CH" sz="1400" smtClean="0">
              <a:solidFill>
                <a:srgbClr val="7E7E7E"/>
              </a:solidFill>
              <a:latin typeface="Times" charset="0"/>
            </a:endParaRPr>
          </a:p>
        </p:txBody>
      </p:sp>
      <p:sp>
        <p:nvSpPr>
          <p:cNvPr id="28677" name="Rectangle 2"/>
          <p:cNvSpPr>
            <a:spLocks noGrp="1" noChangeArrowheads="1"/>
          </p:cNvSpPr>
          <p:nvPr>
            <p:ph type="title"/>
          </p:nvPr>
        </p:nvSpPr>
        <p:spPr/>
        <p:txBody>
          <a:bodyPr/>
          <a:lstStyle/>
          <a:p>
            <a:pPr eaLnBrk="1" hangingPunct="1"/>
            <a:r>
              <a:rPr lang="en-US"/>
              <a:t>User Interface Design Principles</a:t>
            </a:r>
          </a:p>
        </p:txBody>
      </p:sp>
      <p:graphicFrame>
        <p:nvGraphicFramePr>
          <p:cNvPr id="595991" name="Group 23"/>
          <p:cNvGraphicFramePr>
            <a:graphicFrameLocks noGrp="1"/>
          </p:cNvGraphicFramePr>
          <p:nvPr>
            <p:ph type="tbl" idx="1"/>
          </p:nvPr>
        </p:nvGraphicFramePr>
        <p:xfrm>
          <a:off x="539750" y="2052638"/>
          <a:ext cx="8061325" cy="3583497"/>
        </p:xfrm>
        <a:graphic>
          <a:graphicData uri="http://schemas.openxmlformats.org/drawingml/2006/table">
            <a:tbl>
              <a:tblPr/>
              <a:tblGrid>
                <a:gridCol w="2371725"/>
                <a:gridCol w="5689600"/>
              </a:tblGrid>
              <a:tr h="639763">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Principle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Description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User familiarity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Use terms and concepts </a:t>
                      </a:r>
                      <a:r>
                        <a:rPr kumimoji="0" lang="en-US" sz="1800" b="0" i="1" u="none" strike="noStrike" cap="none" normalizeH="0" baseline="0">
                          <a:ln>
                            <a:noFill/>
                          </a:ln>
                          <a:solidFill>
                            <a:srgbClr val="7F0101"/>
                          </a:solidFill>
                          <a:effectLst/>
                          <a:latin typeface="Helvetica" pitchFamily="-105" charset="0"/>
                        </a:rPr>
                        <a:t>familiar</a:t>
                      </a:r>
                      <a:r>
                        <a:rPr kumimoji="0" lang="en-US" sz="1800" b="0" i="0" u="none" strike="noStrike" cap="none" normalizeH="0" baseline="0">
                          <a:ln>
                            <a:noFill/>
                          </a:ln>
                          <a:solidFill>
                            <a:srgbClr val="0A017F"/>
                          </a:solidFill>
                          <a:effectLst/>
                          <a:latin typeface="Helvetica" pitchFamily="-105" charset="0"/>
                        </a:rPr>
                        <a:t> to the user.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1350">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Consistency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Comparable operations should be activated in the </a:t>
                      </a:r>
                      <a:r>
                        <a:rPr kumimoji="0" lang="en-US" sz="1800" b="0" i="1" u="none" strike="noStrike" cap="none" normalizeH="0" baseline="0">
                          <a:ln>
                            <a:noFill/>
                          </a:ln>
                          <a:solidFill>
                            <a:srgbClr val="7F0101"/>
                          </a:solidFill>
                          <a:effectLst/>
                          <a:latin typeface="Helvetica" pitchFamily="-105" charset="0"/>
                        </a:rPr>
                        <a:t>same way</a:t>
                      </a:r>
                      <a:r>
                        <a:rPr kumimoji="0" lang="en-US" sz="1800" b="0" i="0" u="none" strike="noStrike" cap="none" normalizeH="0" baseline="0">
                          <a:ln>
                            <a:noFill/>
                          </a:ln>
                          <a:solidFill>
                            <a:srgbClr val="0A017F"/>
                          </a:solidFill>
                          <a:effectLst/>
                          <a:latin typeface="Helvetica" pitchFamily="-105" charset="0"/>
                        </a:rPr>
                        <a:t>. Commands and menus should have the same format, 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Minimal surprise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If a command operates in a known way, the user should be able to </a:t>
                      </a:r>
                      <a:r>
                        <a:rPr kumimoji="0" lang="en-US" sz="1800" b="0" i="1" u="none" strike="noStrike" cap="none" normalizeH="0" baseline="0">
                          <a:ln>
                            <a:noFill/>
                          </a:ln>
                          <a:solidFill>
                            <a:srgbClr val="7F0101"/>
                          </a:solidFill>
                          <a:effectLst/>
                          <a:latin typeface="Helvetica" pitchFamily="-105" charset="0"/>
                        </a:rPr>
                        <a:t>predict</a:t>
                      </a:r>
                      <a:r>
                        <a:rPr kumimoji="0" lang="en-US" sz="1800" b="0" i="0" u="none" strike="noStrike" cap="none" normalizeH="0" baseline="0">
                          <a:ln>
                            <a:noFill/>
                          </a:ln>
                          <a:solidFill>
                            <a:srgbClr val="0A017F"/>
                          </a:solidFill>
                          <a:effectLst/>
                          <a:latin typeface="Helvetica" pitchFamily="-105" charset="0"/>
                        </a:rPr>
                        <a:t> the operation of comparable commands.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p>
                      <a:pPr marL="0" marR="0" lvl="0" indent="0" algn="ctr"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Feedback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Provide the user with visual and auditory feedback, maintaining </a:t>
                      </a:r>
                      <a:r>
                        <a:rPr kumimoji="0" lang="en-US" sz="1800" b="0" i="1" u="none" strike="noStrike" cap="none" normalizeH="0" baseline="0">
                          <a:ln>
                            <a:noFill/>
                          </a:ln>
                          <a:solidFill>
                            <a:srgbClr val="7F0101"/>
                          </a:solidFill>
                          <a:effectLst/>
                          <a:latin typeface="Helvetica" pitchFamily="-105" charset="0"/>
                        </a:rPr>
                        <a:t>two-way communication</a:t>
                      </a:r>
                      <a:r>
                        <a:rPr kumimoji="0" lang="en-US" sz="1800" b="0" i="0" u="none" strike="noStrike" cap="none" normalizeH="0" baseline="0">
                          <a:ln>
                            <a:noFill/>
                          </a:ln>
                          <a:solidFill>
                            <a:srgbClr val="0A017F"/>
                          </a:solidFill>
                          <a:effectLst/>
                          <a:latin typeface="Helvetica" pitchFamily="-105"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Date Placeholder 1"/>
          <p:cNvSpPr>
            <a:spLocks noGrp="1"/>
          </p:cNvSpPr>
          <p:nvPr>
            <p:ph type="dt" sz="quarter" idx="10"/>
          </p:nvPr>
        </p:nvSpPr>
        <p:spPr>
          <a:noFill/>
        </p:spPr>
        <p:txBody>
          <a:bodyPr/>
          <a:lstStyle/>
          <a:p>
            <a:r>
              <a:rPr lang="de-CH">
                <a:latin typeface="Helvetica" charset="0"/>
              </a:rPr>
              <a:t>© Oscar Nierstrasz</a:t>
            </a:r>
          </a:p>
        </p:txBody>
      </p:sp>
      <p:sp>
        <p:nvSpPr>
          <p:cNvPr id="30723" name="Footer Placeholder 2"/>
          <p:cNvSpPr>
            <a:spLocks noGrp="1"/>
          </p:cNvSpPr>
          <p:nvPr>
            <p:ph type="ftr" sz="quarter" idx="11"/>
          </p:nvPr>
        </p:nvSpPr>
        <p:spPr>
          <a:noFill/>
        </p:spPr>
        <p:txBody>
          <a:bodyPr/>
          <a:lstStyle/>
          <a:p>
            <a:r>
              <a:rPr lang="de-CH">
                <a:latin typeface="Helvetica" charset="0"/>
              </a:rPr>
              <a:t>ESE — User Interface Design</a:t>
            </a:r>
          </a:p>
        </p:txBody>
      </p:sp>
      <p:sp>
        <p:nvSpPr>
          <p:cNvPr id="30724" name="Slide Number Placeholder 3"/>
          <p:cNvSpPr>
            <a:spLocks noGrp="1"/>
          </p:cNvSpPr>
          <p:nvPr>
            <p:ph type="sldNum" sz="quarter" idx="12"/>
          </p:nvPr>
        </p:nvSpPr>
        <p:spPr>
          <a:noFill/>
        </p:spPr>
        <p:txBody>
          <a:bodyPr/>
          <a:lstStyle/>
          <a:p>
            <a:r>
              <a:rPr lang="de-CH" smtClean="0">
                <a:latin typeface="Helvetica" charset="0"/>
              </a:rPr>
              <a:t>ESE 8.</a:t>
            </a:r>
            <a:fld id="{980F70A3-3EF6-F949-A583-CC4B923D350D}" type="slidenum">
              <a:rPr lang="de-CH" smtClean="0">
                <a:latin typeface="Helvetica" charset="0"/>
              </a:rPr>
              <a:pPr/>
              <a:t>11</a:t>
            </a:fld>
            <a:endParaRPr lang="de-CH" sz="1400" smtClean="0">
              <a:solidFill>
                <a:srgbClr val="7E7E7E"/>
              </a:solidFill>
              <a:latin typeface="Times" charset="0"/>
            </a:endParaRPr>
          </a:p>
        </p:txBody>
      </p:sp>
      <p:graphicFrame>
        <p:nvGraphicFramePr>
          <p:cNvPr id="598038" name="Group 22"/>
          <p:cNvGraphicFramePr>
            <a:graphicFrameLocks noGrp="1"/>
          </p:cNvGraphicFramePr>
          <p:nvPr>
            <p:ph type="tbl" idx="4294967295"/>
          </p:nvPr>
        </p:nvGraphicFramePr>
        <p:xfrm>
          <a:off x="609600" y="2057400"/>
          <a:ext cx="7772400" cy="3716465"/>
        </p:xfrm>
        <a:graphic>
          <a:graphicData uri="http://schemas.openxmlformats.org/drawingml/2006/table">
            <a:tbl>
              <a:tblPr/>
              <a:tblGrid>
                <a:gridCol w="2057400"/>
                <a:gridCol w="5715000"/>
              </a:tblGrid>
              <a:tr h="547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Principle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Description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Memory load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Reduce the amount of information that must be remembered between actions. </a:t>
                      </a:r>
                      <a:r>
                        <a:rPr kumimoji="0" lang="en-US" sz="1800" b="0" i="1" u="none" strike="noStrike" cap="none" normalizeH="0" baseline="0">
                          <a:ln>
                            <a:noFill/>
                          </a:ln>
                          <a:solidFill>
                            <a:srgbClr val="7F0101"/>
                          </a:solidFill>
                          <a:effectLst/>
                          <a:latin typeface="Helvetica" pitchFamily="-105" charset="0"/>
                        </a:rPr>
                        <a:t>Minimize</a:t>
                      </a:r>
                      <a:r>
                        <a:rPr kumimoji="0" lang="en-US" sz="1800" b="0" i="0" u="none" strike="noStrike" cap="none" normalizeH="0" baseline="0">
                          <a:ln>
                            <a:noFill/>
                          </a:ln>
                          <a:solidFill>
                            <a:srgbClr val="0A017F"/>
                          </a:solidFill>
                          <a:effectLst/>
                          <a:latin typeface="Helvetica" pitchFamily="-105" charset="0"/>
                        </a:rPr>
                        <a:t> the memory load.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962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Efficiency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Seek efficiency in dialogue, motion and thought. </a:t>
                      </a:r>
                      <a:r>
                        <a:rPr kumimoji="0" lang="en-US" sz="1800" b="0" i="1" u="none" strike="noStrike" cap="none" normalizeH="0" baseline="0">
                          <a:ln>
                            <a:noFill/>
                          </a:ln>
                          <a:solidFill>
                            <a:srgbClr val="7F0101"/>
                          </a:solidFill>
                          <a:effectLst/>
                          <a:latin typeface="Helvetica" pitchFamily="-105" charset="0"/>
                        </a:rPr>
                        <a:t>Minimize keystrokes and mouse movements</a:t>
                      </a:r>
                      <a:r>
                        <a:rPr kumimoji="0" lang="en-US" sz="1800" b="0" i="0" u="none" strike="noStrike" cap="none" normalizeH="0" baseline="0">
                          <a:ln>
                            <a:noFill/>
                          </a:ln>
                          <a:solidFill>
                            <a:srgbClr val="0A017F"/>
                          </a:solidFill>
                          <a:effectLst/>
                          <a:latin typeface="Helvetica" pitchFamily="-105"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Recoverability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Allow users to </a:t>
                      </a:r>
                      <a:r>
                        <a:rPr kumimoji="0" lang="en-US" sz="1800" b="0" i="1" u="none" strike="noStrike" cap="none" normalizeH="0" baseline="0">
                          <a:ln>
                            <a:noFill/>
                          </a:ln>
                          <a:solidFill>
                            <a:srgbClr val="7F0101"/>
                          </a:solidFill>
                          <a:effectLst/>
                          <a:latin typeface="Helvetica" pitchFamily="-105" charset="0"/>
                        </a:rPr>
                        <a:t>recover from their errors</a:t>
                      </a:r>
                      <a:r>
                        <a:rPr kumimoji="0" lang="en-US" sz="1800" b="0" i="0" u="none" strike="noStrike" cap="none" normalizeH="0" baseline="0">
                          <a:ln>
                            <a:noFill/>
                          </a:ln>
                          <a:solidFill>
                            <a:srgbClr val="0A017F"/>
                          </a:solidFill>
                          <a:effectLst/>
                          <a:latin typeface="Helvetica" pitchFamily="-105" charset="0"/>
                        </a:rPr>
                        <a:t>. Include undo facilities, confirmation of destructive actions, 'soft' deletes, etc.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User guidance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Incorporate some form of </a:t>
                      </a:r>
                      <a:r>
                        <a:rPr kumimoji="0" lang="en-US" sz="1800" b="0" i="1" u="none" strike="noStrike" cap="none" normalizeH="0" baseline="0">
                          <a:ln>
                            <a:noFill/>
                          </a:ln>
                          <a:solidFill>
                            <a:srgbClr val="7F0101"/>
                          </a:solidFill>
                          <a:effectLst/>
                          <a:latin typeface="Helvetica" pitchFamily="-105" charset="0"/>
                        </a:rPr>
                        <a:t>context-sensitive user guidance</a:t>
                      </a:r>
                      <a:r>
                        <a:rPr kumimoji="0" lang="en-US" sz="1800" b="0" i="0" u="none" strike="noStrike" cap="none" normalizeH="0" baseline="0">
                          <a:ln>
                            <a:noFill/>
                          </a:ln>
                          <a:solidFill>
                            <a:srgbClr val="0A017F"/>
                          </a:solidFill>
                          <a:effectLst/>
                          <a:latin typeface="Helvetica" pitchFamily="-105" charset="0"/>
                        </a:rPr>
                        <a:t> and assistance.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de-CH">
                <a:latin typeface="Helvetica" charset="0"/>
              </a:rPr>
              <a:t>© Oscar Nierstrasz</a:t>
            </a:r>
          </a:p>
        </p:txBody>
      </p:sp>
      <p:sp>
        <p:nvSpPr>
          <p:cNvPr id="3277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32772" name="Slide Number Placeholder 5"/>
          <p:cNvSpPr>
            <a:spLocks noGrp="1"/>
          </p:cNvSpPr>
          <p:nvPr>
            <p:ph type="sldNum" sz="quarter" idx="12"/>
          </p:nvPr>
        </p:nvSpPr>
        <p:spPr>
          <a:noFill/>
        </p:spPr>
        <p:txBody>
          <a:bodyPr/>
          <a:lstStyle/>
          <a:p>
            <a:r>
              <a:rPr lang="de-CH" smtClean="0">
                <a:latin typeface="Helvetica" charset="0"/>
              </a:rPr>
              <a:t>ESE 8.</a:t>
            </a:r>
            <a:fld id="{2DED0CBF-967C-8C44-9D81-E7F4EEA78BC4}" type="slidenum">
              <a:rPr lang="de-CH" smtClean="0">
                <a:latin typeface="Helvetica" charset="0"/>
              </a:rPr>
              <a:pPr/>
              <a:t>12</a:t>
            </a:fld>
            <a:endParaRPr lang="de-CH" sz="1400" smtClean="0">
              <a:solidFill>
                <a:srgbClr val="7E7E7E"/>
              </a:solidFill>
              <a:latin typeface="Times" charset="0"/>
            </a:endParaRPr>
          </a:p>
        </p:txBody>
      </p:sp>
      <p:sp>
        <p:nvSpPr>
          <p:cNvPr id="3277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32774" name="Rectangle 3"/>
          <p:cNvSpPr>
            <a:spLocks noGrp="1" noChangeArrowheads="1"/>
          </p:cNvSpPr>
          <p:nvPr>
            <p:ph type="title"/>
          </p:nvPr>
        </p:nvSpPr>
        <p:spPr/>
        <p:txBody>
          <a:bodyPr/>
          <a:lstStyle/>
          <a:p>
            <a:pPr eaLnBrk="1" hangingPunct="1"/>
            <a:r>
              <a:rPr lang="en-US"/>
              <a:t>Roadmap</a:t>
            </a:r>
          </a:p>
        </p:txBody>
      </p:sp>
      <p:sp>
        <p:nvSpPr>
          <p:cNvPr id="32775" name="Rectangle 4"/>
          <p:cNvSpPr>
            <a:spLocks noGrp="1" noChangeArrowheads="1"/>
          </p:cNvSpPr>
          <p:nvPr>
            <p:ph type="body" idx="1"/>
          </p:nvPr>
        </p:nvSpPr>
        <p:spPr/>
        <p:txBody>
          <a:bodyPr/>
          <a:lstStyle/>
          <a:p>
            <a:pPr eaLnBrk="1" hangingPunct="1"/>
            <a:r>
              <a:rPr lang="en-US"/>
              <a:t>Interface design models</a:t>
            </a:r>
          </a:p>
          <a:p>
            <a:pPr eaLnBrk="1" hangingPunct="1"/>
            <a:r>
              <a:rPr lang="en-US"/>
              <a:t>Design principles</a:t>
            </a:r>
          </a:p>
          <a:p>
            <a:pPr eaLnBrk="1" hangingPunct="1"/>
            <a:r>
              <a:rPr lang="en-US" b="1"/>
              <a:t>GUI characteristics</a:t>
            </a:r>
          </a:p>
          <a:p>
            <a:pPr eaLnBrk="1" hangingPunct="1"/>
            <a:r>
              <a:rPr lang="en-US"/>
              <a:t>User Guidance</a:t>
            </a:r>
          </a:p>
          <a:p>
            <a:pPr eaLnBrk="1" hangingPunct="1"/>
            <a:r>
              <a:rPr lang="en-US"/>
              <a:t>Usability Testing</a:t>
            </a:r>
          </a:p>
          <a:p>
            <a:pPr eaLnBrk="1" hangingPunct="1"/>
            <a:r>
              <a:rPr lang="en-US"/>
              <a:t>Examples</a:t>
            </a:r>
          </a:p>
        </p:txBody>
      </p:sp>
      <p:pic>
        <p:nvPicPr>
          <p:cNvPr id="32776" name="Picture 5"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de-CH">
                <a:latin typeface="Helvetica" charset="0"/>
              </a:rPr>
              <a:t>© Oscar Nierstrasz</a:t>
            </a:r>
          </a:p>
        </p:txBody>
      </p:sp>
      <p:sp>
        <p:nvSpPr>
          <p:cNvPr id="34819"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34820" name="Slide Number Placeholder 5"/>
          <p:cNvSpPr>
            <a:spLocks noGrp="1"/>
          </p:cNvSpPr>
          <p:nvPr>
            <p:ph type="sldNum" sz="quarter" idx="12"/>
          </p:nvPr>
        </p:nvSpPr>
        <p:spPr>
          <a:noFill/>
        </p:spPr>
        <p:txBody>
          <a:bodyPr/>
          <a:lstStyle/>
          <a:p>
            <a:r>
              <a:rPr lang="de-CH" smtClean="0">
                <a:latin typeface="Helvetica" charset="0"/>
              </a:rPr>
              <a:t>ESE 8.</a:t>
            </a:r>
            <a:fld id="{83FC26D6-A1E2-6542-98DB-D2A9F8BA2380}" type="slidenum">
              <a:rPr lang="de-CH" smtClean="0">
                <a:latin typeface="Helvetica" charset="0"/>
              </a:rPr>
              <a:pPr/>
              <a:t>13</a:t>
            </a:fld>
            <a:endParaRPr lang="de-CH" sz="1400" smtClean="0">
              <a:solidFill>
                <a:srgbClr val="7E7E7E"/>
              </a:solidFill>
              <a:latin typeface="Times" charset="0"/>
            </a:endParaRPr>
          </a:p>
        </p:txBody>
      </p:sp>
      <p:sp>
        <p:nvSpPr>
          <p:cNvPr id="34821" name="Rectangle 2"/>
          <p:cNvSpPr>
            <a:spLocks noGrp="1" noChangeArrowheads="1"/>
          </p:cNvSpPr>
          <p:nvPr>
            <p:ph type="title"/>
          </p:nvPr>
        </p:nvSpPr>
        <p:spPr/>
        <p:txBody>
          <a:bodyPr/>
          <a:lstStyle/>
          <a:p>
            <a:pPr eaLnBrk="1" hangingPunct="1"/>
            <a:r>
              <a:rPr lang="en-US"/>
              <a:t>GUI Characteristics</a:t>
            </a:r>
          </a:p>
        </p:txBody>
      </p:sp>
      <p:graphicFrame>
        <p:nvGraphicFramePr>
          <p:cNvPr id="600092" name="Group 28"/>
          <p:cNvGraphicFramePr>
            <a:graphicFrameLocks noGrp="1"/>
          </p:cNvGraphicFramePr>
          <p:nvPr>
            <p:ph type="tbl" idx="1"/>
          </p:nvPr>
        </p:nvGraphicFramePr>
        <p:xfrm>
          <a:off x="539750" y="1871663"/>
          <a:ext cx="8061325" cy="4155948"/>
        </p:xfrm>
        <a:graphic>
          <a:graphicData uri="http://schemas.openxmlformats.org/drawingml/2006/table">
            <a:tbl>
              <a:tblPr/>
              <a:tblGrid>
                <a:gridCol w="2212975"/>
                <a:gridCol w="5848350"/>
              </a:tblGrid>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Characteristic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000" b="1" i="1" u="none" strike="noStrike" cap="none" normalizeH="0" baseline="0">
                          <a:ln>
                            <a:noFill/>
                          </a:ln>
                          <a:solidFill>
                            <a:srgbClr val="0A017F"/>
                          </a:solidFill>
                          <a:effectLst/>
                          <a:latin typeface="Helvetica" pitchFamily="-105" charset="0"/>
                        </a:rPr>
                        <a:t>Description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Windows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Multiple windows allow </a:t>
                      </a:r>
                      <a:r>
                        <a:rPr kumimoji="0" lang="en-US" sz="1800" b="0" i="1" u="none" strike="noStrike" cap="none" normalizeH="0" baseline="0">
                          <a:ln>
                            <a:noFill/>
                          </a:ln>
                          <a:solidFill>
                            <a:srgbClr val="7F0101"/>
                          </a:solidFill>
                          <a:effectLst/>
                          <a:latin typeface="Helvetica" pitchFamily="-105" charset="0"/>
                        </a:rPr>
                        <a:t>different information to be displayed simultaneously</a:t>
                      </a:r>
                      <a:r>
                        <a:rPr kumimoji="0" lang="en-US" sz="1800" b="0" i="0" u="none" strike="noStrike" cap="none" normalizeH="0" baseline="0">
                          <a:ln>
                            <a:noFill/>
                          </a:ln>
                          <a:solidFill>
                            <a:srgbClr val="0A017F"/>
                          </a:solidFill>
                          <a:effectLst/>
                          <a:latin typeface="Helvetica" pitchFamily="-105" charset="0"/>
                        </a:rPr>
                        <a:t> on the user’s screen.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Icons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Usually icons represent </a:t>
                      </a:r>
                      <a:r>
                        <a:rPr kumimoji="0" lang="en-US" sz="1800" b="0" i="1" u="none" strike="noStrike" cap="none" normalizeH="0" baseline="0">
                          <a:ln>
                            <a:noFill/>
                          </a:ln>
                          <a:solidFill>
                            <a:srgbClr val="7F0101"/>
                          </a:solidFill>
                          <a:effectLst/>
                          <a:latin typeface="Helvetica" pitchFamily="-105" charset="0"/>
                        </a:rPr>
                        <a:t>files</a:t>
                      </a:r>
                      <a:r>
                        <a:rPr kumimoji="0" lang="en-US" sz="1800" b="0" i="0" u="none" strike="noStrike" cap="none" normalizeH="0" baseline="0">
                          <a:ln>
                            <a:noFill/>
                          </a:ln>
                          <a:solidFill>
                            <a:srgbClr val="0A017F"/>
                          </a:solidFill>
                          <a:effectLst/>
                          <a:latin typeface="Helvetica" pitchFamily="-105" charset="0"/>
                        </a:rPr>
                        <a:t> (including folders and applications), but they may also stand for </a:t>
                      </a:r>
                      <a:r>
                        <a:rPr kumimoji="0" lang="en-US" sz="1800" b="0" i="1" u="none" strike="noStrike" cap="none" normalizeH="0" baseline="0">
                          <a:ln>
                            <a:noFill/>
                          </a:ln>
                          <a:solidFill>
                            <a:srgbClr val="7F0101"/>
                          </a:solidFill>
                          <a:effectLst/>
                          <a:latin typeface="Helvetica" pitchFamily="-105" charset="0"/>
                        </a:rPr>
                        <a:t>processes</a:t>
                      </a:r>
                      <a:r>
                        <a:rPr kumimoji="0" lang="en-US" sz="1800" b="0" i="0" u="none" strike="noStrike" cap="none" normalizeH="0" baseline="0">
                          <a:ln>
                            <a:noFill/>
                          </a:ln>
                          <a:solidFill>
                            <a:srgbClr val="0A017F"/>
                          </a:solidFill>
                          <a:effectLst/>
                          <a:latin typeface="Helvetica" pitchFamily="-105" charset="0"/>
                        </a:rPr>
                        <a:t> (e.g., printer drivers).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Menus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Menus bundle and organize </a:t>
                      </a:r>
                      <a:r>
                        <a:rPr kumimoji="0" lang="en-US" sz="1800" b="0" i="1" u="none" strike="noStrike" cap="none" normalizeH="0" baseline="0">
                          <a:ln>
                            <a:noFill/>
                          </a:ln>
                          <a:solidFill>
                            <a:srgbClr val="7F0101"/>
                          </a:solidFill>
                          <a:effectLst/>
                          <a:latin typeface="Helvetica" pitchFamily="-105" charset="0"/>
                        </a:rPr>
                        <a:t>commands</a:t>
                      </a:r>
                      <a:r>
                        <a:rPr kumimoji="0" lang="en-US" sz="1800" b="0" i="0" u="none" strike="noStrike" cap="none" normalizeH="0" baseline="0">
                          <a:ln>
                            <a:noFill/>
                          </a:ln>
                          <a:solidFill>
                            <a:srgbClr val="0A017F"/>
                          </a:solidFill>
                          <a:effectLst/>
                          <a:latin typeface="Helvetica" pitchFamily="-105" charset="0"/>
                        </a:rPr>
                        <a:t> (eliminating the need for a command language).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Pointing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A pointing device such as a mouse is used for </a:t>
                      </a:r>
                      <a:r>
                        <a:rPr kumimoji="0" lang="en-US" sz="1800" b="0" i="1" u="none" strike="noStrike" cap="none" normalizeH="0" baseline="0">
                          <a:ln>
                            <a:noFill/>
                          </a:ln>
                          <a:solidFill>
                            <a:srgbClr val="7F0101"/>
                          </a:solidFill>
                          <a:effectLst/>
                          <a:latin typeface="Helvetica" pitchFamily="-105" charset="0"/>
                        </a:rPr>
                        <a:t>command choices</a:t>
                      </a:r>
                      <a:r>
                        <a:rPr kumimoji="0" lang="en-US" sz="1800" b="0" i="0" u="none" strike="noStrike" cap="none" normalizeH="0" baseline="0">
                          <a:ln>
                            <a:noFill/>
                          </a:ln>
                          <a:solidFill>
                            <a:srgbClr val="0A017F"/>
                          </a:solidFill>
                          <a:effectLst/>
                          <a:latin typeface="Helvetica" pitchFamily="-105" charset="0"/>
                        </a:rPr>
                        <a:t> from a menu or indicating items of interest in a window.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1500">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1" u="none" strike="noStrike" cap="none" normalizeH="0" baseline="0">
                          <a:ln>
                            <a:noFill/>
                          </a:ln>
                          <a:solidFill>
                            <a:srgbClr val="0A017F"/>
                          </a:solidFill>
                          <a:effectLst/>
                          <a:latin typeface="Helvetica" pitchFamily="-105" charset="0"/>
                        </a:rPr>
                        <a:t>Graphics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1800" b="0" i="0" u="none" strike="noStrike" cap="none" normalizeH="0" baseline="0">
                          <a:ln>
                            <a:noFill/>
                          </a:ln>
                          <a:solidFill>
                            <a:srgbClr val="0A017F"/>
                          </a:solidFill>
                          <a:effectLst/>
                          <a:latin typeface="Helvetica" pitchFamily="-105" charset="0"/>
                        </a:rPr>
                        <a:t>Graphical elements can be </a:t>
                      </a:r>
                      <a:r>
                        <a:rPr kumimoji="0" lang="en-US" sz="1800" b="0" i="1" u="none" strike="noStrike" cap="none" normalizeH="0" baseline="0">
                          <a:ln>
                            <a:noFill/>
                          </a:ln>
                          <a:solidFill>
                            <a:srgbClr val="7F0101"/>
                          </a:solidFill>
                          <a:effectLst/>
                          <a:latin typeface="Helvetica" pitchFamily="-105" charset="0"/>
                        </a:rPr>
                        <a:t>commands</a:t>
                      </a:r>
                      <a:r>
                        <a:rPr kumimoji="0" lang="en-US" sz="1800" b="0" i="0" u="none" strike="noStrike" cap="none" normalizeH="0" baseline="0">
                          <a:ln>
                            <a:noFill/>
                          </a:ln>
                          <a:solidFill>
                            <a:srgbClr val="0A017F"/>
                          </a:solidFill>
                          <a:effectLst/>
                          <a:latin typeface="Helvetica" pitchFamily="-105" charset="0"/>
                        </a:rPr>
                        <a:t> on the same display.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de-CH">
                <a:latin typeface="Helvetica" charset="0"/>
              </a:rPr>
              <a:t>© Oscar Nierstrasz</a:t>
            </a:r>
          </a:p>
        </p:txBody>
      </p:sp>
      <p:sp>
        <p:nvSpPr>
          <p:cNvPr id="3686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36868" name="Slide Number Placeholder 5"/>
          <p:cNvSpPr>
            <a:spLocks noGrp="1"/>
          </p:cNvSpPr>
          <p:nvPr>
            <p:ph type="sldNum" sz="quarter" idx="12"/>
          </p:nvPr>
        </p:nvSpPr>
        <p:spPr>
          <a:noFill/>
        </p:spPr>
        <p:txBody>
          <a:bodyPr/>
          <a:lstStyle/>
          <a:p>
            <a:r>
              <a:rPr lang="de-CH" smtClean="0">
                <a:latin typeface="Helvetica" charset="0"/>
              </a:rPr>
              <a:t>ESE 8.</a:t>
            </a:r>
            <a:fld id="{1173F3A7-9C5D-C24E-8303-A69CEB1FD79D}" type="slidenum">
              <a:rPr lang="de-CH" smtClean="0">
                <a:latin typeface="Helvetica" charset="0"/>
              </a:rPr>
              <a:pPr/>
              <a:t>14</a:t>
            </a:fld>
            <a:endParaRPr lang="de-CH" sz="1400" smtClean="0">
              <a:solidFill>
                <a:srgbClr val="7E7E7E"/>
              </a:solidFill>
              <a:latin typeface="Times" charset="0"/>
            </a:endParaRPr>
          </a:p>
        </p:txBody>
      </p:sp>
      <p:sp>
        <p:nvSpPr>
          <p:cNvPr id="36869" name="Rectangle 2"/>
          <p:cNvSpPr>
            <a:spLocks noGrp="1" noChangeArrowheads="1"/>
          </p:cNvSpPr>
          <p:nvPr>
            <p:ph type="title"/>
          </p:nvPr>
        </p:nvSpPr>
        <p:spPr/>
        <p:txBody>
          <a:bodyPr/>
          <a:lstStyle/>
          <a:p>
            <a:pPr eaLnBrk="1" hangingPunct="1"/>
            <a:r>
              <a:rPr lang="en-US"/>
              <a:t>GUIs</a:t>
            </a:r>
          </a:p>
        </p:txBody>
      </p:sp>
      <p:sp>
        <p:nvSpPr>
          <p:cNvPr id="36870" name="Rectangle 3"/>
          <p:cNvSpPr>
            <a:spLocks noGrp="1" noChangeArrowheads="1"/>
          </p:cNvSpPr>
          <p:nvPr>
            <p:ph type="body" idx="1"/>
          </p:nvPr>
        </p:nvSpPr>
        <p:spPr/>
        <p:txBody>
          <a:bodyPr/>
          <a:lstStyle/>
          <a:p>
            <a:pPr marL="342900" indent="-342900" eaLnBrk="1" hangingPunct="1">
              <a:buFont typeface="Helvetica CE" pitchFamily="-105" charset="0"/>
              <a:buNone/>
            </a:pPr>
            <a:r>
              <a:rPr lang="en-US" b="1" i="1"/>
              <a:t>Advantages</a:t>
            </a:r>
          </a:p>
          <a:p>
            <a:pPr marL="342900" indent="-342900" eaLnBrk="1" hangingPunct="1"/>
            <a:r>
              <a:rPr lang="en-US" sz="2000"/>
              <a:t>They are </a:t>
            </a:r>
            <a:r>
              <a:rPr lang="en-US" sz="2000" i="1">
                <a:solidFill>
                  <a:srgbClr val="7F0101"/>
                </a:solidFill>
              </a:rPr>
              <a:t>easy to learn</a:t>
            </a:r>
            <a:r>
              <a:rPr lang="en-US" sz="2000"/>
              <a:t> and use.</a:t>
            </a:r>
          </a:p>
          <a:p>
            <a:pPr marL="742950" lvl="1" indent="-285750" eaLnBrk="1" hangingPunct="1"/>
            <a:r>
              <a:rPr lang="en-US" sz="1800"/>
              <a:t>Users without experience can learn to use the system quickly.</a:t>
            </a:r>
          </a:p>
          <a:p>
            <a:pPr marL="342900" indent="-342900" eaLnBrk="1" hangingPunct="1"/>
            <a:r>
              <a:rPr lang="en-US" sz="2000"/>
              <a:t>The user may </a:t>
            </a:r>
            <a:r>
              <a:rPr lang="en-US" sz="2000" i="1">
                <a:solidFill>
                  <a:srgbClr val="7F0101"/>
                </a:solidFill>
              </a:rPr>
              <a:t>switch attention</a:t>
            </a:r>
            <a:r>
              <a:rPr lang="en-US" sz="2000"/>
              <a:t> between tasks and applications.</a:t>
            </a:r>
          </a:p>
          <a:p>
            <a:pPr marL="342900" indent="-342900" eaLnBrk="1" hangingPunct="1"/>
            <a:r>
              <a:rPr lang="en-US" sz="2000" i="1">
                <a:solidFill>
                  <a:srgbClr val="7F0101"/>
                </a:solidFill>
              </a:rPr>
              <a:t>Fast, full-screen interaction</a:t>
            </a:r>
            <a:r>
              <a:rPr lang="en-US" sz="2000"/>
              <a:t> is possible with immediate access to the entire screen</a:t>
            </a:r>
          </a:p>
          <a:p>
            <a:pPr marL="342900" indent="-342900" eaLnBrk="1" hangingPunct="1">
              <a:buFont typeface="Helvetica CE" pitchFamily="-105" charset="0"/>
              <a:buNone/>
            </a:pPr>
            <a:endParaRPr lang="en-US" b="1" i="1"/>
          </a:p>
          <a:p>
            <a:pPr marL="342900" indent="-342900" eaLnBrk="1" hangingPunct="1">
              <a:buFont typeface="Helvetica CE" pitchFamily="-105" charset="0"/>
              <a:buNone/>
            </a:pPr>
            <a:r>
              <a:rPr lang="en-US" b="1" i="1"/>
              <a:t>Problems</a:t>
            </a:r>
            <a:endParaRPr lang="en-US"/>
          </a:p>
          <a:p>
            <a:pPr marL="342900" indent="-342900" eaLnBrk="1" hangingPunct="1"/>
            <a:r>
              <a:rPr lang="en-US" sz="2000"/>
              <a:t>A GUI is not automatically a good interface</a:t>
            </a:r>
          </a:p>
          <a:p>
            <a:pPr marL="742950" lvl="1" indent="-285750" eaLnBrk="1" hangingPunct="1"/>
            <a:r>
              <a:rPr lang="en-US" sz="1800"/>
              <a:t>Many software systems are </a:t>
            </a:r>
            <a:r>
              <a:rPr lang="en-US" sz="1800" i="1">
                <a:solidFill>
                  <a:srgbClr val="7F0101"/>
                </a:solidFill>
              </a:rPr>
              <a:t>never used</a:t>
            </a:r>
            <a:r>
              <a:rPr lang="en-US" sz="1800"/>
              <a:t> due to poor UI design</a:t>
            </a:r>
          </a:p>
          <a:p>
            <a:pPr marL="742950" lvl="1" indent="-285750" eaLnBrk="1" hangingPunct="1"/>
            <a:r>
              <a:rPr lang="en-US" sz="1800"/>
              <a:t>A poorly designed UI can cause a user to make </a:t>
            </a:r>
            <a:r>
              <a:rPr lang="en-US" sz="1800" i="1">
                <a:solidFill>
                  <a:srgbClr val="7F0101"/>
                </a:solidFill>
              </a:rPr>
              <a:t>catastrophic errors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de-CH">
                <a:latin typeface="Helvetica" charset="0"/>
              </a:rPr>
              <a:t>© Oscar Nierstrasz</a:t>
            </a:r>
          </a:p>
        </p:txBody>
      </p:sp>
      <p:sp>
        <p:nvSpPr>
          <p:cNvPr id="38915"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38916" name="Slide Number Placeholder 5"/>
          <p:cNvSpPr>
            <a:spLocks noGrp="1"/>
          </p:cNvSpPr>
          <p:nvPr>
            <p:ph type="sldNum" sz="quarter" idx="12"/>
          </p:nvPr>
        </p:nvSpPr>
        <p:spPr>
          <a:noFill/>
        </p:spPr>
        <p:txBody>
          <a:bodyPr/>
          <a:lstStyle/>
          <a:p>
            <a:r>
              <a:rPr lang="de-CH" smtClean="0">
                <a:latin typeface="Helvetica" charset="0"/>
              </a:rPr>
              <a:t>ESE 8.</a:t>
            </a:r>
            <a:fld id="{1FB31432-D385-0F4C-AE47-17276DFD2AB2}" type="slidenum">
              <a:rPr lang="de-CH" smtClean="0">
                <a:latin typeface="Helvetica" charset="0"/>
              </a:rPr>
              <a:pPr/>
              <a:t>15</a:t>
            </a:fld>
            <a:endParaRPr lang="de-CH" sz="1400" smtClean="0">
              <a:solidFill>
                <a:srgbClr val="7E7E7E"/>
              </a:solidFill>
              <a:latin typeface="Times" charset="0"/>
            </a:endParaRPr>
          </a:p>
        </p:txBody>
      </p:sp>
      <p:sp>
        <p:nvSpPr>
          <p:cNvPr id="38917" name="Rectangle 2"/>
          <p:cNvSpPr>
            <a:spLocks noGrp="1" noChangeArrowheads="1"/>
          </p:cNvSpPr>
          <p:nvPr>
            <p:ph type="title"/>
          </p:nvPr>
        </p:nvSpPr>
        <p:spPr/>
        <p:txBody>
          <a:bodyPr/>
          <a:lstStyle/>
          <a:p>
            <a:pPr eaLnBrk="1" hangingPunct="1"/>
            <a:r>
              <a:rPr lang="en-US"/>
              <a:t>Direct Manipulation</a:t>
            </a:r>
          </a:p>
        </p:txBody>
      </p:sp>
      <p:sp>
        <p:nvSpPr>
          <p:cNvPr id="38918" name="Rectangle 3"/>
          <p:cNvSpPr>
            <a:spLocks noGrp="1" noChangeArrowheads="1"/>
          </p:cNvSpPr>
          <p:nvPr>
            <p:ph type="body" idx="1"/>
          </p:nvPr>
        </p:nvSpPr>
        <p:spPr/>
        <p:txBody>
          <a:bodyPr/>
          <a:lstStyle/>
          <a:p>
            <a:pPr marL="342900" indent="-342900" eaLnBrk="1" hangingPunct="1">
              <a:lnSpc>
                <a:spcPct val="90000"/>
              </a:lnSpc>
              <a:buFont typeface="Helvetica CE" pitchFamily="-105" charset="0"/>
              <a:buNone/>
            </a:pPr>
            <a:r>
              <a:rPr lang="en-US" sz="2000" b="1" i="1"/>
              <a:t>Advantages</a:t>
            </a:r>
            <a:endParaRPr lang="en-US" sz="2000"/>
          </a:p>
          <a:p>
            <a:pPr marL="342900" indent="-342900" eaLnBrk="1" hangingPunct="1">
              <a:lnSpc>
                <a:spcPct val="90000"/>
              </a:lnSpc>
            </a:pPr>
            <a:r>
              <a:rPr lang="en-US" sz="2000"/>
              <a:t>Users </a:t>
            </a:r>
            <a:r>
              <a:rPr lang="en-US" sz="2000" i="1">
                <a:solidFill>
                  <a:srgbClr val="7F0101"/>
                </a:solidFill>
              </a:rPr>
              <a:t>feel in control</a:t>
            </a:r>
            <a:r>
              <a:rPr lang="en-US" sz="2000"/>
              <a:t> and are less likely to be intimidated by the system</a:t>
            </a:r>
          </a:p>
          <a:p>
            <a:pPr marL="342900" indent="-342900" eaLnBrk="1" hangingPunct="1">
              <a:lnSpc>
                <a:spcPct val="90000"/>
              </a:lnSpc>
            </a:pPr>
            <a:r>
              <a:rPr lang="en-US" sz="2000"/>
              <a:t>User </a:t>
            </a:r>
            <a:r>
              <a:rPr lang="en-US" sz="2000" i="1">
                <a:solidFill>
                  <a:srgbClr val="7F0101"/>
                </a:solidFill>
              </a:rPr>
              <a:t>learning time</a:t>
            </a:r>
            <a:r>
              <a:rPr lang="en-US" sz="2000"/>
              <a:t> is relatively short</a:t>
            </a:r>
          </a:p>
          <a:p>
            <a:pPr marL="342900" indent="-342900" eaLnBrk="1" hangingPunct="1">
              <a:lnSpc>
                <a:spcPct val="90000"/>
              </a:lnSpc>
            </a:pPr>
            <a:r>
              <a:rPr lang="en-US" sz="2000"/>
              <a:t>Users get </a:t>
            </a:r>
            <a:r>
              <a:rPr lang="en-US" sz="2000" i="1">
                <a:solidFill>
                  <a:srgbClr val="7F0101"/>
                </a:solidFill>
              </a:rPr>
              <a:t>immediate feedback</a:t>
            </a:r>
            <a:r>
              <a:rPr lang="en-US" sz="2000"/>
              <a:t> on their actions </a:t>
            </a:r>
          </a:p>
          <a:p>
            <a:pPr marL="342900" indent="-342900" eaLnBrk="1" hangingPunct="1">
              <a:lnSpc>
                <a:spcPct val="90000"/>
              </a:lnSpc>
            </a:pPr>
            <a:r>
              <a:rPr lang="en-US" sz="2000"/>
              <a:t>mistakes can be quickly detected and corrected</a:t>
            </a:r>
          </a:p>
          <a:p>
            <a:pPr marL="342900" indent="-342900" eaLnBrk="1" hangingPunct="1">
              <a:lnSpc>
                <a:spcPct val="90000"/>
              </a:lnSpc>
            </a:pPr>
            <a:endParaRPr lang="en-US" sz="2000"/>
          </a:p>
          <a:p>
            <a:pPr marL="342900" indent="-342900" eaLnBrk="1" hangingPunct="1">
              <a:lnSpc>
                <a:spcPct val="90000"/>
              </a:lnSpc>
              <a:buFont typeface="Helvetica CE" pitchFamily="-105" charset="0"/>
              <a:buNone/>
            </a:pPr>
            <a:r>
              <a:rPr lang="en-US" sz="2000" b="1" i="1"/>
              <a:t>Problems</a:t>
            </a:r>
            <a:endParaRPr lang="en-US" sz="2000"/>
          </a:p>
          <a:p>
            <a:pPr marL="342900" indent="-342900" eaLnBrk="1" hangingPunct="1">
              <a:lnSpc>
                <a:spcPct val="90000"/>
              </a:lnSpc>
            </a:pPr>
            <a:r>
              <a:rPr lang="en-US" sz="2000"/>
              <a:t>Finding the right user </a:t>
            </a:r>
            <a:r>
              <a:rPr lang="en-US" sz="2000" i="1">
                <a:solidFill>
                  <a:srgbClr val="7F0101"/>
                </a:solidFill>
              </a:rPr>
              <a:t>metaphor</a:t>
            </a:r>
            <a:r>
              <a:rPr lang="en-US" sz="2000"/>
              <a:t> may be difficult</a:t>
            </a:r>
          </a:p>
          <a:p>
            <a:pPr marL="342900" indent="-342900" eaLnBrk="1" hangingPunct="1">
              <a:lnSpc>
                <a:spcPct val="90000"/>
              </a:lnSpc>
            </a:pPr>
            <a:r>
              <a:rPr lang="en-US" sz="2000"/>
              <a:t>It can be </a:t>
            </a:r>
            <a:r>
              <a:rPr lang="en-US" sz="2000" i="1">
                <a:solidFill>
                  <a:srgbClr val="7F0101"/>
                </a:solidFill>
              </a:rPr>
              <a:t>hard to navigate</a:t>
            </a:r>
            <a:r>
              <a:rPr lang="en-US" sz="2000"/>
              <a:t> efficiently in a large information space.</a:t>
            </a:r>
          </a:p>
          <a:p>
            <a:pPr marL="342900" indent="-342900" eaLnBrk="1" hangingPunct="1">
              <a:lnSpc>
                <a:spcPct val="90000"/>
              </a:lnSpc>
            </a:pPr>
            <a:r>
              <a:rPr lang="en-US" sz="2000"/>
              <a:t>It can be </a:t>
            </a:r>
            <a:r>
              <a:rPr lang="en-US" sz="2000" i="1">
                <a:solidFill>
                  <a:srgbClr val="7F0101"/>
                </a:solidFill>
              </a:rPr>
              <a:t>complex to program</a:t>
            </a:r>
            <a:r>
              <a:rPr lang="en-US" sz="2000"/>
              <a:t> and demanding to execute</a:t>
            </a:r>
          </a:p>
        </p:txBody>
      </p:sp>
      <p:pic>
        <p:nvPicPr>
          <p:cNvPr id="38919" name="Picture 4" descr="Picture 1"/>
          <p:cNvPicPr>
            <a:picLocks noChangeAspect="1" noChangeArrowheads="1"/>
          </p:cNvPicPr>
          <p:nvPr/>
        </p:nvPicPr>
        <p:blipFill>
          <a:blip r:embed="rId3"/>
          <a:srcRect/>
          <a:stretch>
            <a:fillRect/>
          </a:stretch>
        </p:blipFill>
        <p:spPr bwMode="auto">
          <a:xfrm>
            <a:off x="7391400" y="3200400"/>
            <a:ext cx="1352550" cy="1344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de-CH">
                <a:latin typeface="Helvetica" charset="0"/>
              </a:rPr>
              <a:t>© Oscar Nierstrasz</a:t>
            </a:r>
          </a:p>
        </p:txBody>
      </p:sp>
      <p:sp>
        <p:nvSpPr>
          <p:cNvPr id="40963"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40964" name="Slide Number Placeholder 5"/>
          <p:cNvSpPr>
            <a:spLocks noGrp="1"/>
          </p:cNvSpPr>
          <p:nvPr>
            <p:ph type="sldNum" sz="quarter" idx="12"/>
          </p:nvPr>
        </p:nvSpPr>
        <p:spPr>
          <a:noFill/>
        </p:spPr>
        <p:txBody>
          <a:bodyPr/>
          <a:lstStyle/>
          <a:p>
            <a:r>
              <a:rPr lang="de-CH" smtClean="0">
                <a:latin typeface="Helvetica" charset="0"/>
              </a:rPr>
              <a:t>ESE 8.</a:t>
            </a:r>
            <a:fld id="{EDFD26AC-0A97-3544-8143-50AA8BB78744}" type="slidenum">
              <a:rPr lang="de-CH" smtClean="0">
                <a:latin typeface="Helvetica" charset="0"/>
              </a:rPr>
              <a:pPr/>
              <a:t>16</a:t>
            </a:fld>
            <a:endParaRPr lang="de-CH" sz="1400" smtClean="0">
              <a:solidFill>
                <a:srgbClr val="7E7E7E"/>
              </a:solidFill>
              <a:latin typeface="Times" charset="0"/>
            </a:endParaRPr>
          </a:p>
        </p:txBody>
      </p:sp>
      <p:sp>
        <p:nvSpPr>
          <p:cNvPr id="40965" name="Rectangle 2"/>
          <p:cNvSpPr>
            <a:spLocks noGrp="1" noChangeArrowheads="1"/>
          </p:cNvSpPr>
          <p:nvPr>
            <p:ph type="title"/>
          </p:nvPr>
        </p:nvSpPr>
        <p:spPr/>
        <p:txBody>
          <a:bodyPr/>
          <a:lstStyle/>
          <a:p>
            <a:pPr eaLnBrk="1" hangingPunct="1"/>
            <a:r>
              <a:rPr lang="en-US"/>
              <a:t>Menu Systems</a:t>
            </a:r>
          </a:p>
        </p:txBody>
      </p:sp>
      <p:sp>
        <p:nvSpPr>
          <p:cNvPr id="40966" name="Rectangle 3"/>
          <p:cNvSpPr>
            <a:spLocks noGrp="1" noChangeArrowheads="1"/>
          </p:cNvSpPr>
          <p:nvPr>
            <p:ph type="body" idx="1"/>
          </p:nvPr>
        </p:nvSpPr>
        <p:spPr>
          <a:xfrm>
            <a:off x="539750" y="1828800"/>
            <a:ext cx="4110038" cy="2466975"/>
          </a:xfrm>
        </p:spPr>
        <p:txBody>
          <a:bodyPr/>
          <a:lstStyle/>
          <a:p>
            <a:pPr eaLnBrk="1" hangingPunct="1">
              <a:lnSpc>
                <a:spcPct val="80000"/>
              </a:lnSpc>
              <a:buFont typeface="Helvetica CE" pitchFamily="-105" charset="0"/>
              <a:buNone/>
            </a:pPr>
            <a:r>
              <a:rPr lang="en-US" sz="2000" b="1" i="1"/>
              <a:t>Advantages</a:t>
            </a:r>
            <a:r>
              <a:rPr lang="en-US" sz="2000"/>
              <a:t> </a:t>
            </a:r>
          </a:p>
          <a:p>
            <a:pPr eaLnBrk="1" hangingPunct="1">
              <a:lnSpc>
                <a:spcPct val="80000"/>
              </a:lnSpc>
            </a:pPr>
            <a:r>
              <a:rPr lang="en-US" sz="2000"/>
              <a:t>Users don’t need to remember command names</a:t>
            </a:r>
          </a:p>
          <a:p>
            <a:pPr eaLnBrk="1" hangingPunct="1">
              <a:lnSpc>
                <a:spcPct val="80000"/>
              </a:lnSpc>
            </a:pPr>
            <a:r>
              <a:rPr lang="en-US" sz="2000"/>
              <a:t>Typing effort is minimal</a:t>
            </a:r>
          </a:p>
          <a:p>
            <a:pPr eaLnBrk="1" hangingPunct="1">
              <a:lnSpc>
                <a:spcPct val="80000"/>
              </a:lnSpc>
            </a:pPr>
            <a:r>
              <a:rPr lang="en-US" sz="2000"/>
              <a:t>User errors are trapped by the interface</a:t>
            </a:r>
          </a:p>
          <a:p>
            <a:pPr eaLnBrk="1" hangingPunct="1">
              <a:lnSpc>
                <a:spcPct val="80000"/>
              </a:lnSpc>
            </a:pPr>
            <a:r>
              <a:rPr lang="en-US" sz="2000"/>
              <a:t>Context-dependent help can be provided (based on the current menu selection)</a:t>
            </a:r>
          </a:p>
        </p:txBody>
      </p:sp>
      <p:pic>
        <p:nvPicPr>
          <p:cNvPr id="40967" name="Picture 4" descr="Picture 2"/>
          <p:cNvPicPr>
            <a:picLocks noChangeAspect="1" noChangeArrowheads="1"/>
          </p:cNvPicPr>
          <p:nvPr/>
        </p:nvPicPr>
        <p:blipFill>
          <a:blip r:embed="rId3"/>
          <a:srcRect/>
          <a:stretch>
            <a:fillRect/>
          </a:stretch>
        </p:blipFill>
        <p:spPr bwMode="auto">
          <a:xfrm>
            <a:off x="4921250" y="2062163"/>
            <a:ext cx="3917950" cy="1747837"/>
          </a:xfrm>
          <a:prstGeom prst="rect">
            <a:avLst/>
          </a:prstGeom>
          <a:noFill/>
          <a:ln w="9525">
            <a:noFill/>
            <a:miter lim="800000"/>
            <a:headEnd/>
            <a:tailEnd/>
          </a:ln>
        </p:spPr>
      </p:pic>
      <p:sp>
        <p:nvSpPr>
          <p:cNvPr id="40968" name="Rectangle 5"/>
          <p:cNvSpPr>
            <a:spLocks noChangeArrowheads="1"/>
          </p:cNvSpPr>
          <p:nvPr/>
        </p:nvSpPr>
        <p:spPr bwMode="auto">
          <a:xfrm>
            <a:off x="457200" y="4572000"/>
            <a:ext cx="8229600" cy="1600200"/>
          </a:xfrm>
          <a:prstGeom prst="rect">
            <a:avLst/>
          </a:prstGeom>
          <a:noFill/>
          <a:ln w="9525">
            <a:noFill/>
            <a:miter lim="800000"/>
            <a:headEnd/>
            <a:tailEnd/>
          </a:ln>
        </p:spPr>
        <p:txBody>
          <a:bodyPr>
            <a:prstTxWarp prst="textNoShape">
              <a:avLst/>
            </a:prstTxWarp>
          </a:bodyPr>
          <a:lstStyle/>
          <a:p>
            <a:pPr marL="419100" indent="-419100" eaLnBrk="1" hangingPunct="1">
              <a:lnSpc>
                <a:spcPct val="80000"/>
              </a:lnSpc>
              <a:spcBef>
                <a:spcPct val="20000"/>
              </a:spcBef>
              <a:buClr>
                <a:schemeClr val="hlink"/>
              </a:buClr>
              <a:buSzPct val="85000"/>
              <a:buFont typeface="Helvetica CE" pitchFamily="-105" charset="0"/>
              <a:buNone/>
            </a:pPr>
            <a:r>
              <a:rPr lang="en-US" sz="2000" b="1" i="1">
                <a:solidFill>
                  <a:srgbClr val="0A017F"/>
                </a:solidFill>
              </a:rPr>
              <a:t>Problems</a:t>
            </a:r>
            <a:r>
              <a:rPr lang="en-US" sz="2000">
                <a:solidFill>
                  <a:srgbClr val="0A017F"/>
                </a:solidFill>
              </a:rPr>
              <a:t> </a:t>
            </a:r>
          </a:p>
          <a:p>
            <a:pPr marL="419100" indent="-419100" eaLnBrk="1" hangingPunct="1">
              <a:lnSpc>
                <a:spcPct val="80000"/>
              </a:lnSpc>
              <a:spcBef>
                <a:spcPct val="20000"/>
              </a:spcBef>
              <a:buClr>
                <a:schemeClr val="hlink"/>
              </a:buClr>
              <a:buSzPct val="85000"/>
              <a:buFont typeface="Helvetica CE" pitchFamily="-105" charset="0"/>
              <a:buChar char="&gt;"/>
            </a:pPr>
            <a:r>
              <a:rPr lang="en-US" sz="2000">
                <a:solidFill>
                  <a:srgbClr val="0A017F"/>
                </a:solidFill>
              </a:rPr>
              <a:t>Actions involving </a:t>
            </a:r>
            <a:r>
              <a:rPr lang="en-US" sz="2000" i="1">
                <a:solidFill>
                  <a:srgbClr val="7F0101"/>
                </a:solidFill>
              </a:rPr>
              <a:t>logical conjunction</a:t>
            </a:r>
            <a:r>
              <a:rPr lang="en-US" sz="2000">
                <a:solidFill>
                  <a:srgbClr val="0A017F"/>
                </a:solidFill>
              </a:rPr>
              <a:t> (and) or disjunction (or) are </a:t>
            </a:r>
            <a:r>
              <a:rPr lang="en-US" sz="2000" i="1">
                <a:solidFill>
                  <a:srgbClr val="7F0101"/>
                </a:solidFill>
              </a:rPr>
              <a:t>awkward</a:t>
            </a:r>
            <a:r>
              <a:rPr lang="en-US" sz="2000">
                <a:solidFill>
                  <a:srgbClr val="0A017F"/>
                </a:solidFill>
              </a:rPr>
              <a:t> to represent</a:t>
            </a:r>
          </a:p>
          <a:p>
            <a:pPr marL="419100" indent="-419100" eaLnBrk="1" hangingPunct="1">
              <a:lnSpc>
                <a:spcPct val="80000"/>
              </a:lnSpc>
              <a:spcBef>
                <a:spcPct val="20000"/>
              </a:spcBef>
              <a:buClr>
                <a:schemeClr val="hlink"/>
              </a:buClr>
              <a:buSzPct val="85000"/>
              <a:buFont typeface="Helvetica CE" pitchFamily="-105" charset="0"/>
              <a:buChar char="&gt;"/>
            </a:pPr>
            <a:r>
              <a:rPr lang="en-US" sz="2000">
                <a:solidFill>
                  <a:srgbClr val="0A017F"/>
                </a:solidFill>
              </a:rPr>
              <a:t>If there are many choices, some </a:t>
            </a:r>
            <a:r>
              <a:rPr lang="en-US" sz="2000" i="1">
                <a:solidFill>
                  <a:srgbClr val="7F0101"/>
                </a:solidFill>
              </a:rPr>
              <a:t>menu structuring</a:t>
            </a:r>
            <a:r>
              <a:rPr lang="en-US" sz="2000">
                <a:solidFill>
                  <a:srgbClr val="0A017F"/>
                </a:solidFill>
              </a:rPr>
              <a:t> facility must be used</a:t>
            </a:r>
          </a:p>
          <a:p>
            <a:pPr marL="419100" indent="-419100" eaLnBrk="1" hangingPunct="1">
              <a:lnSpc>
                <a:spcPct val="80000"/>
              </a:lnSpc>
              <a:spcBef>
                <a:spcPct val="20000"/>
              </a:spcBef>
              <a:buClr>
                <a:schemeClr val="hlink"/>
              </a:buClr>
              <a:buSzPct val="85000"/>
              <a:buFont typeface="Helvetica CE" pitchFamily="-105" charset="0"/>
              <a:buChar char="&gt;"/>
            </a:pPr>
            <a:r>
              <a:rPr lang="en-US" sz="2000" i="1">
                <a:solidFill>
                  <a:srgbClr val="7F0101"/>
                </a:solidFill>
              </a:rPr>
              <a:t>Experienced users find menus slower</a:t>
            </a:r>
            <a:r>
              <a:rPr lang="en-US" sz="2000">
                <a:solidFill>
                  <a:srgbClr val="0A017F"/>
                </a:solidFill>
              </a:rPr>
              <a:t> than command language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de-CH">
                <a:latin typeface="Helvetica" charset="0"/>
              </a:rPr>
              <a:t>© Oscar Nierstrasz</a:t>
            </a:r>
          </a:p>
        </p:txBody>
      </p:sp>
      <p:sp>
        <p:nvSpPr>
          <p:cNvPr id="4301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43012" name="Slide Number Placeholder 5"/>
          <p:cNvSpPr>
            <a:spLocks noGrp="1"/>
          </p:cNvSpPr>
          <p:nvPr>
            <p:ph type="sldNum" sz="quarter" idx="12"/>
          </p:nvPr>
        </p:nvSpPr>
        <p:spPr>
          <a:noFill/>
        </p:spPr>
        <p:txBody>
          <a:bodyPr/>
          <a:lstStyle/>
          <a:p>
            <a:r>
              <a:rPr lang="de-CH" smtClean="0">
                <a:latin typeface="Helvetica" charset="0"/>
              </a:rPr>
              <a:t>ESE 8.</a:t>
            </a:r>
            <a:fld id="{95CEC1C0-5210-B54D-8CCB-BA9BADD72685}" type="slidenum">
              <a:rPr lang="de-CH" smtClean="0">
                <a:latin typeface="Helvetica" charset="0"/>
              </a:rPr>
              <a:pPr/>
              <a:t>17</a:t>
            </a:fld>
            <a:endParaRPr lang="de-CH" sz="1400" smtClean="0">
              <a:solidFill>
                <a:srgbClr val="7E7E7E"/>
              </a:solidFill>
              <a:latin typeface="Times" charset="0"/>
            </a:endParaRPr>
          </a:p>
        </p:txBody>
      </p:sp>
      <p:sp>
        <p:nvSpPr>
          <p:cNvPr id="43013" name="Rectangle 2"/>
          <p:cNvSpPr>
            <a:spLocks noGrp="1" noChangeArrowheads="1"/>
          </p:cNvSpPr>
          <p:nvPr>
            <p:ph type="title"/>
          </p:nvPr>
        </p:nvSpPr>
        <p:spPr/>
        <p:txBody>
          <a:bodyPr/>
          <a:lstStyle/>
          <a:p>
            <a:pPr eaLnBrk="1" hangingPunct="1"/>
            <a:r>
              <a:rPr lang="en-US"/>
              <a:t>Menu Structuring</a:t>
            </a:r>
          </a:p>
        </p:txBody>
      </p:sp>
      <p:sp>
        <p:nvSpPr>
          <p:cNvPr id="43014" name="Rectangle 3"/>
          <p:cNvSpPr>
            <a:spLocks noGrp="1" noChangeArrowheads="1"/>
          </p:cNvSpPr>
          <p:nvPr>
            <p:ph type="body" idx="1"/>
          </p:nvPr>
        </p:nvSpPr>
        <p:spPr/>
        <p:txBody>
          <a:bodyPr/>
          <a:lstStyle/>
          <a:p>
            <a:pPr marL="342900" indent="-342900" eaLnBrk="1" hangingPunct="1">
              <a:lnSpc>
                <a:spcPct val="85000"/>
              </a:lnSpc>
              <a:buFont typeface="Helvetica CE" pitchFamily="-105" charset="0"/>
              <a:buNone/>
            </a:pPr>
            <a:r>
              <a:rPr lang="en-US" sz="2000" b="1" i="1"/>
              <a:t>Scrolling menus</a:t>
            </a:r>
            <a:endParaRPr lang="en-US" sz="2000"/>
          </a:p>
          <a:p>
            <a:pPr marL="342900" indent="-342900" eaLnBrk="1" hangingPunct="1">
              <a:lnSpc>
                <a:spcPct val="85000"/>
              </a:lnSpc>
            </a:pPr>
            <a:r>
              <a:rPr lang="en-US" sz="2000"/>
              <a:t>The menu can be scrolled to reveal additional choices</a:t>
            </a:r>
          </a:p>
          <a:p>
            <a:pPr marL="342900" indent="-342900" eaLnBrk="1" hangingPunct="1">
              <a:lnSpc>
                <a:spcPct val="85000"/>
              </a:lnSpc>
            </a:pPr>
            <a:r>
              <a:rPr lang="en-US" sz="2000"/>
              <a:t>Not practical if there is a very large number of choices</a:t>
            </a:r>
          </a:p>
          <a:p>
            <a:pPr marL="342900" indent="-342900" eaLnBrk="1" hangingPunct="1">
              <a:lnSpc>
                <a:spcPct val="85000"/>
              </a:lnSpc>
              <a:buFont typeface="Helvetica CE" pitchFamily="-105" charset="0"/>
              <a:buNone/>
            </a:pPr>
            <a:endParaRPr lang="en-US" sz="2000" b="1" i="1"/>
          </a:p>
          <a:p>
            <a:pPr marL="342900" indent="-342900" eaLnBrk="1" hangingPunct="1">
              <a:lnSpc>
                <a:spcPct val="85000"/>
              </a:lnSpc>
              <a:buFont typeface="Helvetica CE" pitchFamily="-105" charset="0"/>
              <a:buNone/>
            </a:pPr>
            <a:r>
              <a:rPr lang="en-US" sz="2000" b="1" i="1"/>
              <a:t>Hierarchical menus</a:t>
            </a:r>
            <a:endParaRPr lang="en-US" sz="2000"/>
          </a:p>
          <a:p>
            <a:pPr marL="342900" indent="-342900" eaLnBrk="1" hangingPunct="1">
              <a:lnSpc>
                <a:spcPct val="85000"/>
              </a:lnSpc>
            </a:pPr>
            <a:r>
              <a:rPr lang="en-US" sz="2000"/>
              <a:t>Selecting a menu item causes the menu to be replaced by a sub-menu</a:t>
            </a:r>
          </a:p>
          <a:p>
            <a:pPr marL="342900" indent="-342900" eaLnBrk="1" hangingPunct="1">
              <a:lnSpc>
                <a:spcPct val="85000"/>
              </a:lnSpc>
              <a:buFont typeface="Helvetica CE" pitchFamily="-105" charset="0"/>
              <a:buNone/>
            </a:pPr>
            <a:endParaRPr lang="en-US" sz="2000" b="1" i="1"/>
          </a:p>
          <a:p>
            <a:pPr marL="342900" indent="-342900" eaLnBrk="1" hangingPunct="1">
              <a:lnSpc>
                <a:spcPct val="85000"/>
              </a:lnSpc>
              <a:buFont typeface="Helvetica CE" pitchFamily="-105" charset="0"/>
              <a:buNone/>
            </a:pPr>
            <a:r>
              <a:rPr lang="en-US" sz="2000" b="1" i="1"/>
              <a:t>Walking menus</a:t>
            </a:r>
            <a:endParaRPr lang="en-US" sz="2000"/>
          </a:p>
          <a:p>
            <a:pPr marL="342900" indent="-342900" eaLnBrk="1" hangingPunct="1">
              <a:lnSpc>
                <a:spcPct val="85000"/>
              </a:lnSpc>
            </a:pPr>
            <a:r>
              <a:rPr lang="en-US" sz="2000"/>
              <a:t>A menu selection causes another menu to be revealed</a:t>
            </a:r>
          </a:p>
          <a:p>
            <a:pPr marL="342900" indent="-342900" eaLnBrk="1" hangingPunct="1">
              <a:lnSpc>
                <a:spcPct val="85000"/>
              </a:lnSpc>
              <a:buFont typeface="Helvetica CE" pitchFamily="-105" charset="0"/>
              <a:buNone/>
            </a:pPr>
            <a:endParaRPr lang="en-US" sz="2000" b="1" i="1"/>
          </a:p>
          <a:p>
            <a:pPr marL="342900" indent="-342900" eaLnBrk="1" hangingPunct="1">
              <a:lnSpc>
                <a:spcPct val="85000"/>
              </a:lnSpc>
              <a:buFont typeface="Helvetica CE" pitchFamily="-105" charset="0"/>
              <a:buNone/>
            </a:pPr>
            <a:r>
              <a:rPr lang="en-US" sz="2000" b="1" i="1"/>
              <a:t>Associated control panels</a:t>
            </a:r>
            <a:endParaRPr lang="en-US" sz="2000"/>
          </a:p>
          <a:p>
            <a:pPr marL="342900" indent="-342900" eaLnBrk="1" hangingPunct="1">
              <a:lnSpc>
                <a:spcPct val="85000"/>
              </a:lnSpc>
            </a:pPr>
            <a:r>
              <a:rPr lang="en-US" sz="2000"/>
              <a:t>When a menu item is selected, a control panel pops-up with further options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de-CH">
                <a:latin typeface="Helvetica" charset="0"/>
              </a:rPr>
              <a:t>© Oscar Nierstrasz</a:t>
            </a:r>
          </a:p>
        </p:txBody>
      </p:sp>
      <p:sp>
        <p:nvSpPr>
          <p:cNvPr id="45059"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45060" name="Slide Number Placeholder 5"/>
          <p:cNvSpPr>
            <a:spLocks noGrp="1"/>
          </p:cNvSpPr>
          <p:nvPr>
            <p:ph type="sldNum" sz="quarter" idx="12"/>
          </p:nvPr>
        </p:nvSpPr>
        <p:spPr>
          <a:noFill/>
        </p:spPr>
        <p:txBody>
          <a:bodyPr/>
          <a:lstStyle/>
          <a:p>
            <a:r>
              <a:rPr lang="de-CH" smtClean="0">
                <a:latin typeface="Helvetica" charset="0"/>
              </a:rPr>
              <a:t>ESE 8.</a:t>
            </a:r>
            <a:fld id="{1ED86A5C-2ACC-DD42-8A83-16DCE67D8D0C}" type="slidenum">
              <a:rPr lang="de-CH" smtClean="0">
                <a:latin typeface="Helvetica" charset="0"/>
              </a:rPr>
              <a:pPr/>
              <a:t>18</a:t>
            </a:fld>
            <a:endParaRPr lang="de-CH" sz="1400" smtClean="0">
              <a:solidFill>
                <a:srgbClr val="7E7E7E"/>
              </a:solidFill>
              <a:latin typeface="Times" charset="0"/>
            </a:endParaRPr>
          </a:p>
        </p:txBody>
      </p:sp>
      <p:sp>
        <p:nvSpPr>
          <p:cNvPr id="45061" name="Rectangle 2"/>
          <p:cNvSpPr>
            <a:spLocks noGrp="1" noChangeArrowheads="1"/>
          </p:cNvSpPr>
          <p:nvPr>
            <p:ph type="title"/>
          </p:nvPr>
        </p:nvSpPr>
        <p:spPr/>
        <p:txBody>
          <a:bodyPr/>
          <a:lstStyle/>
          <a:p>
            <a:pPr eaLnBrk="1" hangingPunct="1"/>
            <a:r>
              <a:rPr lang="en-US"/>
              <a:t>Command Interfaces</a:t>
            </a:r>
          </a:p>
        </p:txBody>
      </p:sp>
      <p:sp>
        <p:nvSpPr>
          <p:cNvPr id="45062" name="Rectangle 3"/>
          <p:cNvSpPr>
            <a:spLocks noGrp="1" noChangeArrowheads="1"/>
          </p:cNvSpPr>
          <p:nvPr>
            <p:ph type="body" idx="1"/>
          </p:nvPr>
        </p:nvSpPr>
        <p:spPr/>
        <p:txBody>
          <a:bodyPr/>
          <a:lstStyle/>
          <a:p>
            <a:pPr marL="342900" indent="-342900" eaLnBrk="1" hangingPunct="1">
              <a:buFont typeface="Helvetica CE" pitchFamily="-105" charset="0"/>
              <a:buNone/>
            </a:pPr>
            <a:r>
              <a:rPr lang="en-US" sz="2000"/>
              <a:t>With a </a:t>
            </a:r>
            <a:r>
              <a:rPr lang="en-US" sz="2000" u="sng"/>
              <a:t>command language</a:t>
            </a:r>
            <a:r>
              <a:rPr lang="en-US" sz="2000"/>
              <a:t>, the user types commands to give instructions to the system </a:t>
            </a:r>
          </a:p>
          <a:p>
            <a:pPr marL="342900" indent="-342900" eaLnBrk="1" hangingPunct="1"/>
            <a:endParaRPr lang="en-US" sz="2000"/>
          </a:p>
          <a:p>
            <a:pPr marL="342900" indent="-342900" eaLnBrk="1" hangingPunct="1"/>
            <a:r>
              <a:rPr lang="en-US" sz="2000"/>
              <a:t>May be implemented using </a:t>
            </a:r>
            <a:r>
              <a:rPr lang="en-US" sz="2000" i="1">
                <a:solidFill>
                  <a:srgbClr val="7F0101"/>
                </a:solidFill>
              </a:rPr>
              <a:t>cheap terminals</a:t>
            </a:r>
            <a:endParaRPr lang="en-US" sz="2000"/>
          </a:p>
          <a:p>
            <a:pPr marL="342900" indent="-342900" eaLnBrk="1" hangingPunct="1"/>
            <a:r>
              <a:rPr lang="en-US" sz="2000" i="1">
                <a:solidFill>
                  <a:srgbClr val="7F0101"/>
                </a:solidFill>
              </a:rPr>
              <a:t>Easy to process</a:t>
            </a:r>
            <a:r>
              <a:rPr lang="en-US" sz="2000"/>
              <a:t> using compiler techniques</a:t>
            </a:r>
          </a:p>
          <a:p>
            <a:pPr marL="342900" indent="-342900" eaLnBrk="1" hangingPunct="1"/>
            <a:r>
              <a:rPr lang="en-US" sz="2000"/>
              <a:t>Commands of </a:t>
            </a:r>
            <a:r>
              <a:rPr lang="en-US" sz="2000" i="1">
                <a:solidFill>
                  <a:srgbClr val="7F0101"/>
                </a:solidFill>
              </a:rPr>
              <a:t>arbitrary complexity</a:t>
            </a:r>
            <a:r>
              <a:rPr lang="en-US" sz="2000"/>
              <a:t> can be created by command combination</a:t>
            </a:r>
          </a:p>
          <a:p>
            <a:pPr marL="342900" indent="-342900" eaLnBrk="1" hangingPunct="1"/>
            <a:r>
              <a:rPr lang="en-US" sz="2000" i="1">
                <a:solidFill>
                  <a:srgbClr val="7F0101"/>
                </a:solidFill>
              </a:rPr>
              <a:t>Concise interfaces</a:t>
            </a:r>
            <a:r>
              <a:rPr lang="en-US" sz="2000"/>
              <a:t> requiring minimal typing can be created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r>
              <a:rPr lang="de-CH">
                <a:latin typeface="Helvetica" charset="0"/>
              </a:rPr>
              <a:t>© Oscar Nierstrasz</a:t>
            </a:r>
          </a:p>
        </p:txBody>
      </p:sp>
      <p:sp>
        <p:nvSpPr>
          <p:cNvPr id="4710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47108" name="Slide Number Placeholder 5"/>
          <p:cNvSpPr>
            <a:spLocks noGrp="1"/>
          </p:cNvSpPr>
          <p:nvPr>
            <p:ph type="sldNum" sz="quarter" idx="12"/>
          </p:nvPr>
        </p:nvSpPr>
        <p:spPr>
          <a:noFill/>
        </p:spPr>
        <p:txBody>
          <a:bodyPr/>
          <a:lstStyle/>
          <a:p>
            <a:r>
              <a:rPr lang="de-CH" smtClean="0">
                <a:latin typeface="Helvetica" charset="0"/>
              </a:rPr>
              <a:t>ESE 8.</a:t>
            </a:r>
            <a:fld id="{58B67256-1F97-F747-9AC3-4CE4D8E27D1E}" type="slidenum">
              <a:rPr lang="de-CH" smtClean="0">
                <a:latin typeface="Helvetica" charset="0"/>
              </a:rPr>
              <a:pPr/>
              <a:t>19</a:t>
            </a:fld>
            <a:endParaRPr lang="de-CH" sz="1400" smtClean="0">
              <a:solidFill>
                <a:srgbClr val="7E7E7E"/>
              </a:solidFill>
              <a:latin typeface="Times" charset="0"/>
            </a:endParaRPr>
          </a:p>
        </p:txBody>
      </p:sp>
      <p:sp>
        <p:nvSpPr>
          <p:cNvPr id="47109" name="Rectangle 2"/>
          <p:cNvSpPr>
            <a:spLocks noGrp="1" noChangeArrowheads="1"/>
          </p:cNvSpPr>
          <p:nvPr>
            <p:ph type="title"/>
          </p:nvPr>
        </p:nvSpPr>
        <p:spPr/>
        <p:txBody>
          <a:bodyPr/>
          <a:lstStyle/>
          <a:p>
            <a:pPr eaLnBrk="1" hangingPunct="1"/>
            <a:r>
              <a:rPr lang="en-US"/>
              <a:t>Command Interfaces</a:t>
            </a:r>
          </a:p>
        </p:txBody>
      </p:sp>
      <p:sp>
        <p:nvSpPr>
          <p:cNvPr id="47110" name="Rectangle 3"/>
          <p:cNvSpPr>
            <a:spLocks noGrp="1" noChangeArrowheads="1"/>
          </p:cNvSpPr>
          <p:nvPr>
            <p:ph type="body" idx="1"/>
          </p:nvPr>
        </p:nvSpPr>
        <p:spPr/>
        <p:txBody>
          <a:bodyPr/>
          <a:lstStyle/>
          <a:p>
            <a:pPr marL="342900" indent="-342900" eaLnBrk="1" hangingPunct="1">
              <a:lnSpc>
                <a:spcPct val="90000"/>
              </a:lnSpc>
              <a:buFont typeface="Helvetica CE" pitchFamily="-105" charset="0"/>
              <a:buNone/>
            </a:pPr>
            <a:r>
              <a:rPr lang="en-US" sz="2000" b="1" i="1"/>
              <a:t>Advantages</a:t>
            </a:r>
            <a:endParaRPr lang="en-US" sz="2000"/>
          </a:p>
          <a:p>
            <a:pPr marL="342900" indent="-342900" eaLnBrk="1" hangingPunct="1">
              <a:lnSpc>
                <a:spcPct val="90000"/>
              </a:lnSpc>
            </a:pPr>
            <a:r>
              <a:rPr lang="en-US" sz="2000"/>
              <a:t>Allow experienced users to </a:t>
            </a:r>
            <a:r>
              <a:rPr lang="en-US" sz="2000" i="1">
                <a:solidFill>
                  <a:srgbClr val="7F0101"/>
                </a:solidFill>
              </a:rPr>
              <a:t>interact quickly</a:t>
            </a:r>
            <a:r>
              <a:rPr lang="en-US" sz="2000"/>
              <a:t> with the system</a:t>
            </a:r>
          </a:p>
          <a:p>
            <a:pPr marL="342900" indent="-342900" eaLnBrk="1" hangingPunct="1">
              <a:lnSpc>
                <a:spcPct val="90000"/>
              </a:lnSpc>
            </a:pPr>
            <a:r>
              <a:rPr lang="en-US" sz="2000"/>
              <a:t>Commands can be </a:t>
            </a:r>
            <a:r>
              <a:rPr lang="en-US" sz="2000" i="1">
                <a:solidFill>
                  <a:srgbClr val="7F0101"/>
                </a:solidFill>
              </a:rPr>
              <a:t>scripted</a:t>
            </a:r>
            <a:r>
              <a:rPr lang="en-US" sz="2000"/>
              <a:t> (!)</a:t>
            </a:r>
          </a:p>
          <a:p>
            <a:pPr marL="342900" indent="-342900" eaLnBrk="1" hangingPunct="1">
              <a:lnSpc>
                <a:spcPct val="90000"/>
              </a:lnSpc>
              <a:buFont typeface="Helvetica CE" pitchFamily="-105" charset="0"/>
              <a:buNone/>
            </a:pPr>
            <a:endParaRPr lang="en-US" sz="2000" b="1" i="1"/>
          </a:p>
          <a:p>
            <a:pPr marL="342900" indent="-342900" eaLnBrk="1" hangingPunct="1">
              <a:lnSpc>
                <a:spcPct val="90000"/>
              </a:lnSpc>
              <a:buFont typeface="Helvetica CE" pitchFamily="-105" charset="0"/>
              <a:buNone/>
            </a:pPr>
            <a:r>
              <a:rPr lang="en-US" sz="2000" b="1" i="1"/>
              <a:t>Problems</a:t>
            </a:r>
            <a:endParaRPr lang="en-US" sz="2000"/>
          </a:p>
          <a:p>
            <a:pPr marL="342900" indent="-342900" eaLnBrk="1" hangingPunct="1">
              <a:lnSpc>
                <a:spcPct val="90000"/>
              </a:lnSpc>
            </a:pPr>
            <a:r>
              <a:rPr lang="en-US" sz="2000"/>
              <a:t>Users have to </a:t>
            </a:r>
            <a:r>
              <a:rPr lang="en-US" sz="2000" i="1">
                <a:solidFill>
                  <a:srgbClr val="7F0101"/>
                </a:solidFill>
              </a:rPr>
              <a:t>learn and remember</a:t>
            </a:r>
            <a:r>
              <a:rPr lang="en-US" sz="2000"/>
              <a:t> a command language</a:t>
            </a:r>
          </a:p>
          <a:p>
            <a:pPr marL="342900" indent="-342900" eaLnBrk="1" hangingPunct="1">
              <a:lnSpc>
                <a:spcPct val="90000"/>
              </a:lnSpc>
            </a:pPr>
            <a:r>
              <a:rPr lang="en-US" sz="2000"/>
              <a:t>Not suitable for </a:t>
            </a:r>
            <a:r>
              <a:rPr lang="en-US" sz="2000" i="1">
                <a:solidFill>
                  <a:srgbClr val="7F0101"/>
                </a:solidFill>
              </a:rPr>
              <a:t>occasional</a:t>
            </a:r>
            <a:r>
              <a:rPr lang="en-US" sz="2000"/>
              <a:t> or inexperienced users</a:t>
            </a:r>
          </a:p>
          <a:p>
            <a:pPr marL="342900" indent="-342900" eaLnBrk="1" hangingPunct="1">
              <a:lnSpc>
                <a:spcPct val="90000"/>
              </a:lnSpc>
            </a:pPr>
            <a:r>
              <a:rPr lang="en-US" sz="2000"/>
              <a:t>An </a:t>
            </a:r>
            <a:r>
              <a:rPr lang="en-US" sz="2000" i="1">
                <a:solidFill>
                  <a:srgbClr val="7F0101"/>
                </a:solidFill>
              </a:rPr>
              <a:t>error detection</a:t>
            </a:r>
            <a:r>
              <a:rPr lang="en-US" sz="2000"/>
              <a:t> and recovery system is required</a:t>
            </a:r>
          </a:p>
          <a:p>
            <a:pPr marL="342900" indent="-342900" eaLnBrk="1" hangingPunct="1">
              <a:lnSpc>
                <a:spcPct val="90000"/>
              </a:lnSpc>
            </a:pPr>
            <a:r>
              <a:rPr lang="en-US" sz="2000" i="1">
                <a:solidFill>
                  <a:srgbClr val="7F0101"/>
                </a:solidFill>
              </a:rPr>
              <a:t>Typing ability</a:t>
            </a:r>
            <a:r>
              <a:rPr lang="en-US" sz="2000"/>
              <a:t> is required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de-CH">
                <a:latin typeface="Helvetica" charset="0"/>
              </a:rPr>
              <a:t>© Oscar Nierstrasz</a:t>
            </a:r>
          </a:p>
        </p:txBody>
      </p:sp>
      <p:sp>
        <p:nvSpPr>
          <p:cNvPr id="1229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2292" name="Slide Number Placeholder 5"/>
          <p:cNvSpPr>
            <a:spLocks noGrp="1"/>
          </p:cNvSpPr>
          <p:nvPr>
            <p:ph type="sldNum" sz="quarter" idx="12"/>
          </p:nvPr>
        </p:nvSpPr>
        <p:spPr>
          <a:noFill/>
        </p:spPr>
        <p:txBody>
          <a:bodyPr/>
          <a:lstStyle/>
          <a:p>
            <a:r>
              <a:rPr lang="de-CH" smtClean="0">
                <a:latin typeface="Helvetica" charset="0"/>
              </a:rPr>
              <a:t>ESE 8.</a:t>
            </a:r>
            <a:fld id="{EB30E443-F2BA-A540-9FE2-0C87188D4712}" type="slidenum">
              <a:rPr lang="de-CH" smtClean="0">
                <a:latin typeface="Helvetica" charset="0"/>
              </a:rPr>
              <a:pPr/>
              <a:t>2</a:t>
            </a:fld>
            <a:endParaRPr lang="de-CH" sz="1400" smtClean="0">
              <a:solidFill>
                <a:srgbClr val="7E7E7E"/>
              </a:solidFill>
              <a:latin typeface="Times" charset="0"/>
            </a:endParaRPr>
          </a:p>
        </p:txBody>
      </p:sp>
      <p:sp>
        <p:nvSpPr>
          <p:cNvPr id="1229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2294" name="Rectangle 4"/>
          <p:cNvSpPr>
            <a:spLocks noGrp="1" noChangeArrowheads="1"/>
          </p:cNvSpPr>
          <p:nvPr>
            <p:ph type="title"/>
          </p:nvPr>
        </p:nvSpPr>
        <p:spPr/>
        <p:txBody>
          <a:bodyPr/>
          <a:lstStyle/>
          <a:p>
            <a:pPr eaLnBrk="1" hangingPunct="1"/>
            <a:r>
              <a:rPr lang="en-US"/>
              <a:t>Roadmap</a:t>
            </a:r>
          </a:p>
        </p:txBody>
      </p:sp>
      <p:sp>
        <p:nvSpPr>
          <p:cNvPr id="12295" name="Rectangle 5"/>
          <p:cNvSpPr>
            <a:spLocks noGrp="1" noChangeArrowheads="1"/>
          </p:cNvSpPr>
          <p:nvPr>
            <p:ph type="body" idx="1"/>
          </p:nvPr>
        </p:nvSpPr>
        <p:spPr/>
        <p:txBody>
          <a:bodyPr/>
          <a:lstStyle/>
          <a:p>
            <a:pPr eaLnBrk="1" hangingPunct="1"/>
            <a:r>
              <a:rPr lang="en-US"/>
              <a:t>Interface design models</a:t>
            </a:r>
          </a:p>
          <a:p>
            <a:pPr eaLnBrk="1" hangingPunct="1"/>
            <a:r>
              <a:rPr lang="en-US"/>
              <a:t>Design principles</a:t>
            </a:r>
          </a:p>
          <a:p>
            <a:pPr eaLnBrk="1" hangingPunct="1"/>
            <a:r>
              <a:rPr lang="en-US"/>
              <a:t>GUI characteristics</a:t>
            </a:r>
          </a:p>
          <a:p>
            <a:pPr eaLnBrk="1" hangingPunct="1"/>
            <a:r>
              <a:rPr lang="en-US"/>
              <a:t>User Guidance</a:t>
            </a:r>
          </a:p>
          <a:p>
            <a:pPr eaLnBrk="1" hangingPunct="1"/>
            <a:r>
              <a:rPr lang="en-US"/>
              <a:t>Usability Testing</a:t>
            </a:r>
          </a:p>
          <a:p>
            <a:pPr eaLnBrk="1" hangingPunct="1"/>
            <a:r>
              <a:rPr lang="en-US"/>
              <a:t>Examples</a:t>
            </a:r>
          </a:p>
        </p:txBody>
      </p:sp>
      <p:pic>
        <p:nvPicPr>
          <p:cNvPr id="12296"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de-CH">
                <a:latin typeface="Helvetica" charset="0"/>
              </a:rPr>
              <a:t>© Oscar Nierstrasz</a:t>
            </a:r>
          </a:p>
        </p:txBody>
      </p:sp>
      <p:sp>
        <p:nvSpPr>
          <p:cNvPr id="49155"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49156" name="Slide Number Placeholder 5"/>
          <p:cNvSpPr>
            <a:spLocks noGrp="1"/>
          </p:cNvSpPr>
          <p:nvPr>
            <p:ph type="sldNum" sz="quarter" idx="12"/>
          </p:nvPr>
        </p:nvSpPr>
        <p:spPr>
          <a:noFill/>
        </p:spPr>
        <p:txBody>
          <a:bodyPr/>
          <a:lstStyle/>
          <a:p>
            <a:r>
              <a:rPr lang="de-CH" smtClean="0">
                <a:latin typeface="Helvetica" charset="0"/>
              </a:rPr>
              <a:t>ESE 8.</a:t>
            </a:r>
            <a:fld id="{27BFF072-FFC3-224F-9CDE-CD0E38500225}" type="slidenum">
              <a:rPr lang="de-CH" smtClean="0">
                <a:latin typeface="Helvetica" charset="0"/>
              </a:rPr>
              <a:pPr/>
              <a:t>20</a:t>
            </a:fld>
            <a:endParaRPr lang="de-CH" sz="1400" smtClean="0">
              <a:solidFill>
                <a:srgbClr val="7E7E7E"/>
              </a:solidFill>
              <a:latin typeface="Times" charset="0"/>
            </a:endParaRPr>
          </a:p>
        </p:txBody>
      </p:sp>
      <p:sp>
        <p:nvSpPr>
          <p:cNvPr id="49157" name="Rectangle 2"/>
          <p:cNvSpPr>
            <a:spLocks noGrp="1" noChangeArrowheads="1"/>
          </p:cNvSpPr>
          <p:nvPr>
            <p:ph type="title"/>
          </p:nvPr>
        </p:nvSpPr>
        <p:spPr/>
        <p:txBody>
          <a:bodyPr/>
          <a:lstStyle/>
          <a:p>
            <a:pPr eaLnBrk="1" hangingPunct="1"/>
            <a:r>
              <a:rPr lang="en-US"/>
              <a:t>Analogue vs. Digital Presentation</a:t>
            </a:r>
          </a:p>
        </p:txBody>
      </p:sp>
      <p:sp>
        <p:nvSpPr>
          <p:cNvPr id="49158" name="Rectangle 3"/>
          <p:cNvSpPr>
            <a:spLocks noGrp="1" noChangeArrowheads="1"/>
          </p:cNvSpPr>
          <p:nvPr>
            <p:ph type="body" idx="1"/>
          </p:nvPr>
        </p:nvSpPr>
        <p:spPr>
          <a:xfrm>
            <a:off x="539750" y="1654175"/>
            <a:ext cx="8061325" cy="2757488"/>
          </a:xfrm>
        </p:spPr>
        <p:txBody>
          <a:bodyPr/>
          <a:lstStyle/>
          <a:p>
            <a:pPr marL="342900" indent="-342900" eaLnBrk="1" hangingPunct="1">
              <a:lnSpc>
                <a:spcPct val="90000"/>
              </a:lnSpc>
              <a:buFont typeface="Helvetica CE" pitchFamily="-105" charset="0"/>
              <a:buNone/>
            </a:pPr>
            <a:r>
              <a:rPr lang="en-US" sz="2000" b="1" i="1"/>
              <a:t>Digital presentation</a:t>
            </a:r>
          </a:p>
          <a:p>
            <a:pPr marL="342900" indent="-342900" eaLnBrk="1" hangingPunct="1">
              <a:lnSpc>
                <a:spcPct val="90000"/>
              </a:lnSpc>
            </a:pPr>
            <a:r>
              <a:rPr lang="en-US" sz="2000" i="1">
                <a:solidFill>
                  <a:srgbClr val="7F0101"/>
                </a:solidFill>
              </a:rPr>
              <a:t>Compact</a:t>
            </a:r>
            <a:r>
              <a:rPr lang="en-US" sz="2000"/>
              <a:t> — takes up little screen space</a:t>
            </a:r>
          </a:p>
          <a:p>
            <a:pPr marL="342900" indent="-342900" eaLnBrk="1" hangingPunct="1">
              <a:lnSpc>
                <a:spcPct val="90000"/>
              </a:lnSpc>
            </a:pPr>
            <a:r>
              <a:rPr lang="en-US" sz="2000" i="1">
                <a:solidFill>
                  <a:srgbClr val="7F0101"/>
                </a:solidFill>
              </a:rPr>
              <a:t>Precise values</a:t>
            </a:r>
            <a:r>
              <a:rPr lang="en-US" sz="2000"/>
              <a:t> can be communicated</a:t>
            </a:r>
          </a:p>
          <a:p>
            <a:pPr marL="342900" indent="-342900" eaLnBrk="1" hangingPunct="1">
              <a:lnSpc>
                <a:spcPct val="90000"/>
              </a:lnSpc>
            </a:pPr>
            <a:endParaRPr lang="en-US" sz="2000"/>
          </a:p>
          <a:p>
            <a:pPr marL="342900" indent="-342900" eaLnBrk="1" hangingPunct="1">
              <a:lnSpc>
                <a:spcPct val="90000"/>
              </a:lnSpc>
              <a:buFont typeface="Helvetica CE" pitchFamily="-105" charset="0"/>
              <a:buNone/>
            </a:pPr>
            <a:r>
              <a:rPr lang="en-US" sz="2000" b="1" i="1"/>
              <a:t>Analogue presentation</a:t>
            </a:r>
          </a:p>
          <a:p>
            <a:pPr marL="342900" indent="-342900" eaLnBrk="1" hangingPunct="1">
              <a:lnSpc>
                <a:spcPct val="90000"/>
              </a:lnSpc>
            </a:pPr>
            <a:r>
              <a:rPr lang="en-US" sz="2000"/>
              <a:t>Easier to get an 'at a glance' </a:t>
            </a:r>
            <a:r>
              <a:rPr lang="en-US" sz="2000" i="1">
                <a:solidFill>
                  <a:srgbClr val="7F0101"/>
                </a:solidFill>
              </a:rPr>
              <a:t>impression</a:t>
            </a:r>
            <a:r>
              <a:rPr lang="en-US" sz="2000"/>
              <a:t> of a value</a:t>
            </a:r>
          </a:p>
          <a:p>
            <a:pPr marL="342900" indent="-342900" eaLnBrk="1" hangingPunct="1">
              <a:lnSpc>
                <a:spcPct val="90000"/>
              </a:lnSpc>
            </a:pPr>
            <a:r>
              <a:rPr lang="en-US" sz="2000"/>
              <a:t>Possible to show </a:t>
            </a:r>
            <a:r>
              <a:rPr lang="en-US" sz="2000" i="1">
                <a:solidFill>
                  <a:srgbClr val="7F0101"/>
                </a:solidFill>
              </a:rPr>
              <a:t>relative values</a:t>
            </a:r>
            <a:endParaRPr lang="en-US" sz="2000"/>
          </a:p>
          <a:p>
            <a:pPr marL="342900" indent="-342900" eaLnBrk="1" hangingPunct="1">
              <a:lnSpc>
                <a:spcPct val="90000"/>
              </a:lnSpc>
            </a:pPr>
            <a:r>
              <a:rPr lang="en-US" sz="2000"/>
              <a:t>Easier to see </a:t>
            </a:r>
            <a:r>
              <a:rPr lang="en-US" sz="2000" i="1">
                <a:solidFill>
                  <a:srgbClr val="7F0101"/>
                </a:solidFill>
              </a:rPr>
              <a:t>exceptional</a:t>
            </a:r>
            <a:r>
              <a:rPr lang="en-US" sz="2000"/>
              <a:t> data values</a:t>
            </a:r>
          </a:p>
        </p:txBody>
      </p:sp>
      <p:pic>
        <p:nvPicPr>
          <p:cNvPr id="49159" name="Picture 4"/>
          <p:cNvPicPr>
            <a:picLocks noChangeArrowheads="1"/>
          </p:cNvPicPr>
          <p:nvPr/>
        </p:nvPicPr>
        <p:blipFill>
          <a:blip r:embed="rId3"/>
          <a:srcRect/>
          <a:stretch>
            <a:fillRect/>
          </a:stretch>
        </p:blipFill>
        <p:spPr bwMode="auto">
          <a:xfrm>
            <a:off x="1752600" y="4648200"/>
            <a:ext cx="5638800" cy="1371600"/>
          </a:xfrm>
          <a:prstGeom prst="rect">
            <a:avLst/>
          </a:prstGeom>
          <a:noFill/>
          <a:ln w="12700">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r>
              <a:rPr lang="de-CH">
                <a:latin typeface="Helvetica" charset="0"/>
              </a:rPr>
              <a:t>© Oscar Nierstrasz</a:t>
            </a:r>
          </a:p>
        </p:txBody>
      </p:sp>
      <p:sp>
        <p:nvSpPr>
          <p:cNvPr id="51203"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51204" name="Slide Number Placeholder 5"/>
          <p:cNvSpPr>
            <a:spLocks noGrp="1"/>
          </p:cNvSpPr>
          <p:nvPr>
            <p:ph type="sldNum" sz="quarter" idx="12"/>
          </p:nvPr>
        </p:nvSpPr>
        <p:spPr>
          <a:noFill/>
        </p:spPr>
        <p:txBody>
          <a:bodyPr/>
          <a:lstStyle/>
          <a:p>
            <a:r>
              <a:rPr lang="de-CH" smtClean="0">
                <a:latin typeface="Helvetica" charset="0"/>
              </a:rPr>
              <a:t>ESE 8.</a:t>
            </a:r>
            <a:fld id="{5E4FDB82-9C09-014C-90F0-8F7DB896BC5E}" type="slidenum">
              <a:rPr lang="de-CH" smtClean="0">
                <a:latin typeface="Helvetica" charset="0"/>
              </a:rPr>
              <a:pPr/>
              <a:t>21</a:t>
            </a:fld>
            <a:endParaRPr lang="de-CH" sz="1400" smtClean="0">
              <a:solidFill>
                <a:srgbClr val="7E7E7E"/>
              </a:solidFill>
              <a:latin typeface="Times" charset="0"/>
            </a:endParaRPr>
          </a:p>
        </p:txBody>
      </p:sp>
      <p:sp>
        <p:nvSpPr>
          <p:cNvPr id="51205" name="Rectangle 3"/>
          <p:cNvSpPr>
            <a:spLocks noGrp="1" noChangeArrowheads="1"/>
          </p:cNvSpPr>
          <p:nvPr>
            <p:ph type="title"/>
          </p:nvPr>
        </p:nvSpPr>
        <p:spPr/>
        <p:txBody>
          <a:bodyPr/>
          <a:lstStyle/>
          <a:p>
            <a:pPr eaLnBrk="1" hangingPunct="1"/>
            <a:r>
              <a:rPr lang="en-US"/>
              <a:t>Colour Use Guidelines</a:t>
            </a:r>
          </a:p>
        </p:txBody>
      </p:sp>
      <p:sp>
        <p:nvSpPr>
          <p:cNvPr id="51206" name="Rectangle 4"/>
          <p:cNvSpPr>
            <a:spLocks noGrp="1" noChangeArrowheads="1"/>
          </p:cNvSpPr>
          <p:nvPr>
            <p:ph type="body" idx="1"/>
          </p:nvPr>
        </p:nvSpPr>
        <p:spPr/>
        <p:txBody>
          <a:bodyPr/>
          <a:lstStyle/>
          <a:p>
            <a:pPr marL="342900" indent="-342900" eaLnBrk="1" hangingPunct="1">
              <a:lnSpc>
                <a:spcPct val="90000"/>
              </a:lnSpc>
              <a:buFont typeface="Helvetica CE" pitchFamily="-105" charset="0"/>
              <a:buNone/>
            </a:pPr>
            <a:r>
              <a:rPr lang="en-US" sz="2000" b="1"/>
              <a:t>Colour can help the user </a:t>
            </a:r>
            <a:r>
              <a:rPr lang="en-US" sz="2000" b="1" i="1">
                <a:solidFill>
                  <a:srgbClr val="7F0101"/>
                </a:solidFill>
              </a:rPr>
              <a:t>understand complex information structures.</a:t>
            </a:r>
          </a:p>
          <a:p>
            <a:pPr marL="342900" indent="-342900" eaLnBrk="1" hangingPunct="1">
              <a:lnSpc>
                <a:spcPct val="90000"/>
              </a:lnSpc>
            </a:pPr>
            <a:r>
              <a:rPr lang="en-US" sz="2000"/>
              <a:t>Don’t use (only) colour to </a:t>
            </a:r>
            <a:r>
              <a:rPr lang="en-US" sz="2000" i="1">
                <a:solidFill>
                  <a:srgbClr val="7F0101"/>
                </a:solidFill>
              </a:rPr>
              <a:t>communicate meaning</a:t>
            </a:r>
            <a:r>
              <a:rPr lang="en-US" sz="2000"/>
              <a:t>!</a:t>
            </a:r>
          </a:p>
          <a:p>
            <a:pPr marL="742950" lvl="1" indent="-285750" eaLnBrk="1" hangingPunct="1">
              <a:lnSpc>
                <a:spcPct val="90000"/>
              </a:lnSpc>
            </a:pPr>
            <a:r>
              <a:rPr lang="en-US" sz="1800"/>
              <a:t>Open to </a:t>
            </a:r>
            <a:r>
              <a:rPr lang="en-US" sz="1800" i="1">
                <a:solidFill>
                  <a:srgbClr val="7F0101"/>
                </a:solidFill>
              </a:rPr>
              <a:t>misinterpretation</a:t>
            </a:r>
            <a:r>
              <a:rPr lang="en-US" sz="1800"/>
              <a:t> (colour-blindness, cultural differences ...)</a:t>
            </a:r>
          </a:p>
          <a:p>
            <a:pPr marL="742950" lvl="1" indent="-285750" eaLnBrk="1" hangingPunct="1">
              <a:lnSpc>
                <a:spcPct val="90000"/>
              </a:lnSpc>
            </a:pPr>
            <a:r>
              <a:rPr lang="en-US" sz="1800" i="1">
                <a:solidFill>
                  <a:srgbClr val="7F0101"/>
                </a:solidFill>
              </a:rPr>
              <a:t>Design for monochrome then add colour</a:t>
            </a:r>
            <a:endParaRPr lang="en-US" sz="1800"/>
          </a:p>
          <a:p>
            <a:pPr marL="342900" indent="-342900" eaLnBrk="1" hangingPunct="1">
              <a:lnSpc>
                <a:spcPct val="90000"/>
              </a:lnSpc>
            </a:pPr>
            <a:r>
              <a:rPr lang="en-US" sz="2000"/>
              <a:t>Use colour coding to support user tasks</a:t>
            </a:r>
          </a:p>
          <a:p>
            <a:pPr marL="742950" lvl="1" indent="-285750" eaLnBrk="1" hangingPunct="1">
              <a:lnSpc>
                <a:spcPct val="90000"/>
              </a:lnSpc>
            </a:pPr>
            <a:r>
              <a:rPr lang="en-US" sz="1800"/>
              <a:t>highlight exceptional events</a:t>
            </a:r>
          </a:p>
          <a:p>
            <a:pPr marL="742950" lvl="1" indent="-285750" eaLnBrk="1" hangingPunct="1">
              <a:lnSpc>
                <a:spcPct val="90000"/>
              </a:lnSpc>
            </a:pPr>
            <a:r>
              <a:rPr lang="en-US" sz="1800"/>
              <a:t>allow users to control colour coding</a:t>
            </a:r>
          </a:p>
          <a:p>
            <a:pPr marL="342900" indent="-342900" eaLnBrk="1" hangingPunct="1">
              <a:lnSpc>
                <a:spcPct val="90000"/>
              </a:lnSpc>
            </a:pPr>
            <a:r>
              <a:rPr lang="en-US" sz="2000"/>
              <a:t>Use </a:t>
            </a:r>
            <a:r>
              <a:rPr lang="en-US" sz="2000" i="1">
                <a:solidFill>
                  <a:srgbClr val="7F0101"/>
                </a:solidFill>
              </a:rPr>
              <a:t>colour change</a:t>
            </a:r>
            <a:r>
              <a:rPr lang="en-US" sz="2000"/>
              <a:t> to show </a:t>
            </a:r>
            <a:r>
              <a:rPr lang="en-US" sz="2000" i="1">
                <a:solidFill>
                  <a:srgbClr val="7F0101"/>
                </a:solidFill>
              </a:rPr>
              <a:t>status change</a:t>
            </a:r>
            <a:endParaRPr lang="en-US" sz="2000"/>
          </a:p>
          <a:p>
            <a:pPr marL="342900" indent="-342900" eaLnBrk="1" hangingPunct="1">
              <a:lnSpc>
                <a:spcPct val="90000"/>
              </a:lnSpc>
            </a:pPr>
            <a:r>
              <a:rPr lang="en-US" sz="2000"/>
              <a:t>Don't use </a:t>
            </a:r>
            <a:r>
              <a:rPr lang="en-US" sz="2000">
                <a:solidFill>
                  <a:srgbClr val="FF6C00"/>
                </a:solidFill>
              </a:rPr>
              <a:t>t</a:t>
            </a:r>
            <a:r>
              <a:rPr lang="en-US" sz="2000">
                <a:solidFill>
                  <a:srgbClr val="FF08D5"/>
                </a:solidFill>
              </a:rPr>
              <a:t>o</a:t>
            </a:r>
            <a:r>
              <a:rPr lang="en-US" sz="2000">
                <a:solidFill>
                  <a:srgbClr val="087F02"/>
                </a:solidFill>
              </a:rPr>
              <a:t>o</a:t>
            </a:r>
            <a:r>
              <a:rPr lang="en-US" sz="2000">
                <a:solidFill>
                  <a:srgbClr val="FF6C00"/>
                </a:solidFill>
              </a:rPr>
              <a:t> </a:t>
            </a:r>
            <a:r>
              <a:rPr lang="en-US" sz="2000">
                <a:solidFill>
                  <a:schemeClr val="accent2"/>
                </a:solidFill>
              </a:rPr>
              <a:t>m</a:t>
            </a:r>
            <a:r>
              <a:rPr lang="en-US" sz="2000">
                <a:solidFill>
                  <a:srgbClr val="FF08D5"/>
                </a:solidFill>
              </a:rPr>
              <a:t>a</a:t>
            </a:r>
            <a:r>
              <a:rPr lang="en-US" sz="2000">
                <a:solidFill>
                  <a:srgbClr val="FF6C00"/>
                </a:solidFill>
              </a:rPr>
              <a:t>n</a:t>
            </a:r>
            <a:r>
              <a:rPr lang="en-US" sz="2000">
                <a:solidFill>
                  <a:srgbClr val="7F0101"/>
                </a:solidFill>
              </a:rPr>
              <a:t>y</a:t>
            </a:r>
            <a:r>
              <a:rPr lang="en-US" sz="2000"/>
              <a:t> colours</a:t>
            </a:r>
          </a:p>
          <a:p>
            <a:pPr marL="742950" lvl="1" indent="-285750" eaLnBrk="1" hangingPunct="1">
              <a:lnSpc>
                <a:spcPct val="90000"/>
              </a:lnSpc>
            </a:pPr>
            <a:r>
              <a:rPr lang="en-US" sz="1800"/>
              <a:t>Avoid colour pairings </a:t>
            </a:r>
            <a:r>
              <a:rPr lang="en-US" sz="1800">
                <a:solidFill>
                  <a:srgbClr val="FF0202"/>
                </a:solidFill>
              </a:rPr>
              <a:t>which clash</a:t>
            </a:r>
            <a:endParaRPr lang="en-US" sz="1800"/>
          </a:p>
          <a:p>
            <a:pPr marL="342900" indent="-342900" eaLnBrk="1" hangingPunct="1">
              <a:lnSpc>
                <a:spcPct val="90000"/>
              </a:lnSpc>
            </a:pPr>
            <a:r>
              <a:rPr lang="en-US" sz="2000"/>
              <a:t>Use colour coding </a:t>
            </a:r>
            <a:r>
              <a:rPr lang="en-US" sz="2000" i="1">
                <a:solidFill>
                  <a:srgbClr val="7F0101"/>
                </a:solidFill>
              </a:rPr>
              <a:t>consistently</a:t>
            </a:r>
            <a:endParaRPr lang="en-US" sz="2000"/>
          </a:p>
        </p:txBody>
      </p:sp>
      <p:sp>
        <p:nvSpPr>
          <p:cNvPr id="51207" name="Rectangle 2"/>
          <p:cNvSpPr>
            <a:spLocks noChangeArrowheads="1"/>
          </p:cNvSpPr>
          <p:nvPr/>
        </p:nvSpPr>
        <p:spPr bwMode="auto">
          <a:xfrm>
            <a:off x="3457575" y="5162550"/>
            <a:ext cx="1266825" cy="304800"/>
          </a:xfrm>
          <a:prstGeom prst="rect">
            <a:avLst/>
          </a:prstGeom>
          <a:solidFill>
            <a:srgbClr val="087F02"/>
          </a:solidFill>
          <a:ln w="9525">
            <a:noFill/>
            <a:miter lim="800000"/>
            <a:headEnd/>
            <a:tailEnd/>
          </a:ln>
        </p:spPr>
        <p:txBody>
          <a:bodyPr wrap="none" anchor="ctr">
            <a:prstTxWarp prst="textNoShape">
              <a:avLst/>
            </a:prstTxWarp>
          </a:bodyPr>
          <a:lstStyle/>
          <a:p>
            <a:pPr algn="ctr"/>
            <a:r>
              <a:rPr lang="en-US" sz="1800">
                <a:solidFill>
                  <a:srgbClr val="FF0202"/>
                </a:solidFill>
              </a:rPr>
              <a:t>which clash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r>
              <a:rPr lang="de-CH">
                <a:latin typeface="Helvetica" charset="0"/>
              </a:rPr>
              <a:t>© Oscar Nierstrasz</a:t>
            </a:r>
          </a:p>
        </p:txBody>
      </p:sp>
      <p:sp>
        <p:nvSpPr>
          <p:cNvPr id="5325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53252" name="Slide Number Placeholder 5"/>
          <p:cNvSpPr>
            <a:spLocks noGrp="1"/>
          </p:cNvSpPr>
          <p:nvPr>
            <p:ph type="sldNum" sz="quarter" idx="12"/>
          </p:nvPr>
        </p:nvSpPr>
        <p:spPr>
          <a:noFill/>
        </p:spPr>
        <p:txBody>
          <a:bodyPr/>
          <a:lstStyle/>
          <a:p>
            <a:r>
              <a:rPr lang="de-CH" smtClean="0">
                <a:latin typeface="Helvetica" charset="0"/>
              </a:rPr>
              <a:t>ESE 8.</a:t>
            </a:r>
            <a:fld id="{52941494-B141-C84A-9BDE-593B6F83A129}" type="slidenum">
              <a:rPr lang="de-CH" smtClean="0">
                <a:latin typeface="Helvetica" charset="0"/>
              </a:rPr>
              <a:pPr/>
              <a:t>22</a:t>
            </a:fld>
            <a:endParaRPr lang="de-CH" sz="1400" smtClean="0">
              <a:solidFill>
                <a:srgbClr val="7E7E7E"/>
              </a:solidFill>
              <a:latin typeface="Times" charset="0"/>
            </a:endParaRPr>
          </a:p>
        </p:txBody>
      </p:sp>
      <p:sp>
        <p:nvSpPr>
          <p:cNvPr id="53253"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53254" name="Rectangle 3"/>
          <p:cNvSpPr>
            <a:spLocks noGrp="1" noChangeArrowheads="1"/>
          </p:cNvSpPr>
          <p:nvPr>
            <p:ph type="title"/>
          </p:nvPr>
        </p:nvSpPr>
        <p:spPr/>
        <p:txBody>
          <a:bodyPr/>
          <a:lstStyle/>
          <a:p>
            <a:pPr eaLnBrk="1" hangingPunct="1"/>
            <a:r>
              <a:rPr lang="en-US"/>
              <a:t>Roadmap</a:t>
            </a:r>
          </a:p>
        </p:txBody>
      </p:sp>
      <p:sp>
        <p:nvSpPr>
          <p:cNvPr id="53255" name="Rectangle 4"/>
          <p:cNvSpPr>
            <a:spLocks noGrp="1" noChangeArrowheads="1"/>
          </p:cNvSpPr>
          <p:nvPr>
            <p:ph type="body" idx="1"/>
          </p:nvPr>
        </p:nvSpPr>
        <p:spPr/>
        <p:txBody>
          <a:bodyPr/>
          <a:lstStyle/>
          <a:p>
            <a:pPr eaLnBrk="1" hangingPunct="1"/>
            <a:r>
              <a:rPr lang="en-US"/>
              <a:t>Interface design models</a:t>
            </a:r>
          </a:p>
          <a:p>
            <a:pPr eaLnBrk="1" hangingPunct="1"/>
            <a:r>
              <a:rPr lang="en-US"/>
              <a:t>Design principles</a:t>
            </a:r>
          </a:p>
          <a:p>
            <a:pPr eaLnBrk="1" hangingPunct="1"/>
            <a:r>
              <a:rPr lang="en-US"/>
              <a:t>GUI characteristics</a:t>
            </a:r>
          </a:p>
          <a:p>
            <a:pPr eaLnBrk="1" hangingPunct="1"/>
            <a:r>
              <a:rPr lang="en-US" b="1"/>
              <a:t>User Guidance</a:t>
            </a:r>
          </a:p>
          <a:p>
            <a:pPr eaLnBrk="1" hangingPunct="1"/>
            <a:r>
              <a:rPr lang="en-US"/>
              <a:t>Usability Testing</a:t>
            </a:r>
          </a:p>
          <a:p>
            <a:pPr eaLnBrk="1" hangingPunct="1"/>
            <a:r>
              <a:rPr lang="en-US"/>
              <a:t>Examples</a:t>
            </a:r>
          </a:p>
        </p:txBody>
      </p:sp>
      <p:pic>
        <p:nvPicPr>
          <p:cNvPr id="53256" name="Picture 5"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de-CH">
                <a:latin typeface="Helvetica" charset="0"/>
              </a:rPr>
              <a:t>© Oscar Nierstrasz</a:t>
            </a:r>
          </a:p>
        </p:txBody>
      </p:sp>
      <p:sp>
        <p:nvSpPr>
          <p:cNvPr id="55299"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55300" name="Slide Number Placeholder 5"/>
          <p:cNvSpPr>
            <a:spLocks noGrp="1"/>
          </p:cNvSpPr>
          <p:nvPr>
            <p:ph type="sldNum" sz="quarter" idx="12"/>
          </p:nvPr>
        </p:nvSpPr>
        <p:spPr>
          <a:noFill/>
        </p:spPr>
        <p:txBody>
          <a:bodyPr/>
          <a:lstStyle/>
          <a:p>
            <a:r>
              <a:rPr lang="de-CH" smtClean="0">
                <a:latin typeface="Helvetica" charset="0"/>
              </a:rPr>
              <a:t>ESE 8.</a:t>
            </a:r>
            <a:fld id="{8FD692A6-ECEE-0A43-8574-08C26E72D97F}" type="slidenum">
              <a:rPr lang="de-CH" smtClean="0">
                <a:latin typeface="Helvetica" charset="0"/>
              </a:rPr>
              <a:pPr/>
              <a:t>23</a:t>
            </a:fld>
            <a:endParaRPr lang="de-CH" sz="1400" smtClean="0">
              <a:solidFill>
                <a:srgbClr val="7E7E7E"/>
              </a:solidFill>
              <a:latin typeface="Times" charset="0"/>
            </a:endParaRPr>
          </a:p>
        </p:txBody>
      </p:sp>
      <p:sp>
        <p:nvSpPr>
          <p:cNvPr id="55301" name="Rectangle 2"/>
          <p:cNvSpPr>
            <a:spLocks noGrp="1" noChangeArrowheads="1"/>
          </p:cNvSpPr>
          <p:nvPr>
            <p:ph type="title"/>
          </p:nvPr>
        </p:nvSpPr>
        <p:spPr/>
        <p:txBody>
          <a:bodyPr/>
          <a:lstStyle/>
          <a:p>
            <a:pPr eaLnBrk="1" hangingPunct="1"/>
            <a:r>
              <a:rPr lang="en-US"/>
              <a:t>User Guidance</a:t>
            </a:r>
          </a:p>
        </p:txBody>
      </p:sp>
      <p:sp>
        <p:nvSpPr>
          <p:cNvPr id="55302" name="Rectangle 3"/>
          <p:cNvSpPr>
            <a:spLocks noGrp="1" noChangeArrowheads="1"/>
          </p:cNvSpPr>
          <p:nvPr>
            <p:ph type="body" idx="1"/>
          </p:nvPr>
        </p:nvSpPr>
        <p:spPr/>
        <p:txBody>
          <a:bodyPr/>
          <a:lstStyle/>
          <a:p>
            <a:pPr marL="342900" indent="-342900" eaLnBrk="1" hangingPunct="1">
              <a:lnSpc>
                <a:spcPct val="90000"/>
              </a:lnSpc>
              <a:buFont typeface="Helvetica CE" pitchFamily="-105" charset="0"/>
              <a:buNone/>
            </a:pPr>
            <a:r>
              <a:rPr lang="en-US"/>
              <a:t>The </a:t>
            </a:r>
            <a:r>
              <a:rPr lang="en-US" u="sng"/>
              <a:t>user guidance system</a:t>
            </a:r>
            <a:r>
              <a:rPr lang="en-US"/>
              <a:t> is integrated with the user interface to help users when they </a:t>
            </a:r>
            <a:r>
              <a:rPr lang="en-US" i="1">
                <a:solidFill>
                  <a:srgbClr val="7F0101"/>
                </a:solidFill>
              </a:rPr>
              <a:t>need information</a:t>
            </a:r>
            <a:r>
              <a:rPr lang="en-US"/>
              <a:t> about the system or when they make some kind of </a:t>
            </a:r>
            <a:r>
              <a:rPr lang="en-US" i="1">
                <a:solidFill>
                  <a:srgbClr val="7F0101"/>
                </a:solidFill>
              </a:rPr>
              <a:t>error</a:t>
            </a:r>
            <a:r>
              <a:rPr lang="en-US"/>
              <a:t>.</a:t>
            </a:r>
          </a:p>
          <a:p>
            <a:pPr marL="342900" indent="-342900" eaLnBrk="1" hangingPunct="1">
              <a:lnSpc>
                <a:spcPct val="90000"/>
              </a:lnSpc>
            </a:pPr>
            <a:endParaRPr lang="en-US"/>
          </a:p>
          <a:p>
            <a:pPr marL="342900" indent="-342900" eaLnBrk="1" hangingPunct="1">
              <a:lnSpc>
                <a:spcPct val="90000"/>
              </a:lnSpc>
              <a:buFont typeface="Helvetica CE" pitchFamily="-105" charset="0"/>
              <a:buNone/>
            </a:pPr>
            <a:r>
              <a:rPr lang="en-US" b="1" i="1"/>
              <a:t>Includes</a:t>
            </a:r>
          </a:p>
          <a:p>
            <a:pPr marL="342900" indent="-342900" eaLnBrk="1" hangingPunct="1">
              <a:lnSpc>
                <a:spcPct val="90000"/>
              </a:lnSpc>
            </a:pPr>
            <a:r>
              <a:rPr lang="en-US"/>
              <a:t>System messages, including error messages</a:t>
            </a:r>
          </a:p>
          <a:p>
            <a:pPr marL="342900" indent="-342900" eaLnBrk="1" hangingPunct="1">
              <a:lnSpc>
                <a:spcPct val="90000"/>
              </a:lnSpc>
            </a:pPr>
            <a:r>
              <a:rPr lang="en-US"/>
              <a:t>Documentation provided for users</a:t>
            </a:r>
          </a:p>
          <a:p>
            <a:pPr marL="342900" indent="-342900" eaLnBrk="1" hangingPunct="1">
              <a:lnSpc>
                <a:spcPct val="90000"/>
              </a:lnSpc>
            </a:pPr>
            <a:r>
              <a:rPr lang="en-US"/>
              <a:t>On-line help</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de-CH">
                <a:latin typeface="Helvetica" charset="0"/>
              </a:rPr>
              <a:t>© Oscar Nierstrasz</a:t>
            </a:r>
          </a:p>
        </p:txBody>
      </p:sp>
      <p:sp>
        <p:nvSpPr>
          <p:cNvPr id="5734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57348" name="Slide Number Placeholder 5"/>
          <p:cNvSpPr>
            <a:spLocks noGrp="1"/>
          </p:cNvSpPr>
          <p:nvPr>
            <p:ph type="sldNum" sz="quarter" idx="12"/>
          </p:nvPr>
        </p:nvSpPr>
        <p:spPr>
          <a:noFill/>
        </p:spPr>
        <p:txBody>
          <a:bodyPr/>
          <a:lstStyle/>
          <a:p>
            <a:r>
              <a:rPr lang="de-CH" smtClean="0">
                <a:latin typeface="Helvetica" charset="0"/>
              </a:rPr>
              <a:t>ESE 8.</a:t>
            </a:r>
            <a:fld id="{56DD8752-C429-5840-9A3A-A1FCB1A1EBBC}" type="slidenum">
              <a:rPr lang="de-CH" smtClean="0">
                <a:latin typeface="Helvetica" charset="0"/>
              </a:rPr>
              <a:pPr/>
              <a:t>24</a:t>
            </a:fld>
            <a:endParaRPr lang="de-CH" sz="1400" smtClean="0">
              <a:solidFill>
                <a:srgbClr val="7E7E7E"/>
              </a:solidFill>
              <a:latin typeface="Times" charset="0"/>
            </a:endParaRPr>
          </a:p>
        </p:txBody>
      </p:sp>
      <p:sp>
        <p:nvSpPr>
          <p:cNvPr id="57349" name="Rectangle 2"/>
          <p:cNvSpPr>
            <a:spLocks noGrp="1" noChangeArrowheads="1"/>
          </p:cNvSpPr>
          <p:nvPr>
            <p:ph type="title"/>
          </p:nvPr>
        </p:nvSpPr>
        <p:spPr/>
        <p:txBody>
          <a:bodyPr/>
          <a:lstStyle/>
          <a:p>
            <a:pPr eaLnBrk="1" hangingPunct="1"/>
            <a:r>
              <a:rPr lang="en-US"/>
              <a:t>Help system use</a:t>
            </a:r>
          </a:p>
        </p:txBody>
      </p:sp>
      <p:sp>
        <p:nvSpPr>
          <p:cNvPr id="57350" name="Rectangle 3"/>
          <p:cNvSpPr>
            <a:spLocks noGrp="1" noChangeArrowheads="1"/>
          </p:cNvSpPr>
          <p:nvPr>
            <p:ph type="body" idx="1"/>
          </p:nvPr>
        </p:nvSpPr>
        <p:spPr/>
        <p:txBody>
          <a:bodyPr/>
          <a:lstStyle/>
          <a:p>
            <a:pPr eaLnBrk="1" hangingPunct="1"/>
            <a:r>
              <a:rPr lang="en-US" i="1">
                <a:solidFill>
                  <a:srgbClr val="7F0101"/>
                </a:solidFill>
              </a:rPr>
              <a:t>Multiple entry points</a:t>
            </a:r>
            <a:r>
              <a:rPr lang="en-US"/>
              <a:t> should be provided</a:t>
            </a:r>
          </a:p>
          <a:p>
            <a:pPr lvl="1" eaLnBrk="1" hangingPunct="1"/>
            <a:r>
              <a:rPr lang="en-US"/>
              <a:t>the user should be able to get help from different places</a:t>
            </a:r>
          </a:p>
          <a:p>
            <a:pPr eaLnBrk="1" hangingPunct="1"/>
            <a:r>
              <a:rPr lang="en-US"/>
              <a:t>The help system should indicate </a:t>
            </a:r>
            <a:r>
              <a:rPr lang="en-US" i="1">
                <a:solidFill>
                  <a:srgbClr val="7F0101"/>
                </a:solidFill>
              </a:rPr>
              <a:t>where the user is positioned</a:t>
            </a:r>
          </a:p>
          <a:p>
            <a:pPr eaLnBrk="1" hangingPunct="1"/>
            <a:r>
              <a:rPr lang="en-US" i="1">
                <a:solidFill>
                  <a:srgbClr val="7F0101"/>
                </a:solidFill>
              </a:rPr>
              <a:t>Navigation and traversal</a:t>
            </a:r>
            <a:r>
              <a:rPr lang="en-US"/>
              <a:t> facilities must be provided</a:t>
            </a:r>
          </a:p>
        </p:txBody>
      </p:sp>
      <p:pic>
        <p:nvPicPr>
          <p:cNvPr id="620548" name="Picture 4" descr="Picture 2"/>
          <p:cNvPicPr>
            <a:picLocks noChangeAspect="1" noChangeArrowheads="1"/>
          </p:cNvPicPr>
          <p:nvPr/>
        </p:nvPicPr>
        <p:blipFill>
          <a:blip r:embed="rId3"/>
          <a:srcRect/>
          <a:stretch>
            <a:fillRect/>
          </a:stretch>
        </p:blipFill>
        <p:spPr bwMode="auto">
          <a:xfrm>
            <a:off x="3200400" y="5105400"/>
            <a:ext cx="5218113" cy="708025"/>
          </a:xfrm>
          <a:prstGeom prst="rect">
            <a:avLst/>
          </a:prstGeom>
          <a:noFill/>
          <a:effectLst>
            <a:outerShdw blurRad="63500" dist="38099" dir="2700000" algn="ctr" rotWithShape="0">
              <a:srgbClr val="000000">
                <a:alpha val="74998"/>
              </a:srgbClr>
            </a:outerShdw>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de-CH">
                <a:latin typeface="Helvetica" charset="0"/>
              </a:rPr>
              <a:t>© Oscar Nierstrasz</a:t>
            </a:r>
          </a:p>
        </p:txBody>
      </p:sp>
      <p:sp>
        <p:nvSpPr>
          <p:cNvPr id="59395"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59396" name="Slide Number Placeholder 5"/>
          <p:cNvSpPr>
            <a:spLocks noGrp="1"/>
          </p:cNvSpPr>
          <p:nvPr>
            <p:ph type="sldNum" sz="quarter" idx="12"/>
          </p:nvPr>
        </p:nvSpPr>
        <p:spPr>
          <a:noFill/>
        </p:spPr>
        <p:txBody>
          <a:bodyPr/>
          <a:lstStyle/>
          <a:p>
            <a:r>
              <a:rPr lang="de-CH" smtClean="0">
                <a:latin typeface="Helvetica" charset="0"/>
              </a:rPr>
              <a:t>ESE 8.</a:t>
            </a:r>
            <a:fld id="{B794439A-BB43-A74F-AC09-78101CBA10FE}" type="slidenum">
              <a:rPr lang="de-CH" smtClean="0">
                <a:latin typeface="Helvetica" charset="0"/>
              </a:rPr>
              <a:pPr/>
              <a:t>25</a:t>
            </a:fld>
            <a:endParaRPr lang="de-CH" sz="1400" smtClean="0">
              <a:solidFill>
                <a:srgbClr val="7E7E7E"/>
              </a:solidFill>
              <a:latin typeface="Times" charset="0"/>
            </a:endParaRPr>
          </a:p>
        </p:txBody>
      </p:sp>
      <p:sp>
        <p:nvSpPr>
          <p:cNvPr id="59397" name="Rectangle 2"/>
          <p:cNvSpPr>
            <a:spLocks noGrp="1" noChangeArrowheads="1"/>
          </p:cNvSpPr>
          <p:nvPr>
            <p:ph type="title"/>
          </p:nvPr>
        </p:nvSpPr>
        <p:spPr/>
        <p:txBody>
          <a:bodyPr/>
          <a:lstStyle/>
          <a:p>
            <a:pPr eaLnBrk="1" hangingPunct="1"/>
            <a:r>
              <a:rPr lang="en-US"/>
              <a:t>Error Message Guidelines</a:t>
            </a:r>
          </a:p>
        </p:txBody>
      </p:sp>
      <p:sp>
        <p:nvSpPr>
          <p:cNvPr id="59398" name="Rectangle 3"/>
          <p:cNvSpPr>
            <a:spLocks noGrp="1" noChangeArrowheads="1"/>
          </p:cNvSpPr>
          <p:nvPr>
            <p:ph type="body" idx="1"/>
          </p:nvPr>
        </p:nvSpPr>
        <p:spPr>
          <a:xfrm>
            <a:off x="539750" y="1654175"/>
            <a:ext cx="8061325" cy="3192463"/>
          </a:xfrm>
        </p:spPr>
        <p:txBody>
          <a:bodyPr/>
          <a:lstStyle/>
          <a:p>
            <a:pPr marL="342900" indent="-342900" eaLnBrk="1" hangingPunct="1">
              <a:lnSpc>
                <a:spcPct val="90000"/>
              </a:lnSpc>
            </a:pPr>
            <a:r>
              <a:rPr lang="en-US" sz="2000" i="1">
                <a:solidFill>
                  <a:srgbClr val="7F0101"/>
                </a:solidFill>
              </a:rPr>
              <a:t>Speak the user’s language</a:t>
            </a:r>
            <a:endParaRPr lang="en-US" sz="2000"/>
          </a:p>
          <a:p>
            <a:pPr marL="342900" indent="-342900" eaLnBrk="1" hangingPunct="1">
              <a:lnSpc>
                <a:spcPct val="90000"/>
              </a:lnSpc>
            </a:pPr>
            <a:r>
              <a:rPr lang="en-US" sz="2000"/>
              <a:t>Give </a:t>
            </a:r>
            <a:r>
              <a:rPr lang="en-US" sz="2000" i="1">
                <a:solidFill>
                  <a:srgbClr val="7F0101"/>
                </a:solidFill>
              </a:rPr>
              <a:t>constructive advice</a:t>
            </a:r>
            <a:r>
              <a:rPr lang="en-US" sz="2000"/>
              <a:t> for recovering from the error</a:t>
            </a:r>
          </a:p>
          <a:p>
            <a:pPr marL="342900" indent="-342900" eaLnBrk="1" hangingPunct="1">
              <a:lnSpc>
                <a:spcPct val="90000"/>
              </a:lnSpc>
            </a:pPr>
            <a:r>
              <a:rPr lang="en-US" sz="2000"/>
              <a:t>Indicate </a:t>
            </a:r>
            <a:r>
              <a:rPr lang="en-US" sz="2000" i="1">
                <a:solidFill>
                  <a:srgbClr val="7F0101"/>
                </a:solidFill>
              </a:rPr>
              <a:t>negative consequences</a:t>
            </a:r>
            <a:r>
              <a:rPr lang="en-US" sz="2000"/>
              <a:t> of the error (e.g., possibly corrupted files)</a:t>
            </a:r>
          </a:p>
          <a:p>
            <a:pPr marL="342900" indent="-342900" eaLnBrk="1" hangingPunct="1">
              <a:lnSpc>
                <a:spcPct val="90000"/>
              </a:lnSpc>
            </a:pPr>
            <a:r>
              <a:rPr lang="en-US" sz="2000"/>
              <a:t>Give an </a:t>
            </a:r>
            <a:r>
              <a:rPr lang="en-US" sz="2000" i="1">
                <a:solidFill>
                  <a:srgbClr val="7F0101"/>
                </a:solidFill>
              </a:rPr>
              <a:t>audible or visual cue</a:t>
            </a:r>
            <a:endParaRPr lang="en-US" sz="2000"/>
          </a:p>
          <a:p>
            <a:pPr marL="342900" indent="-342900" eaLnBrk="1" hangingPunct="1">
              <a:lnSpc>
                <a:spcPct val="90000"/>
              </a:lnSpc>
            </a:pPr>
            <a:r>
              <a:rPr lang="en-US" sz="2000"/>
              <a:t>Don’t make the user feel guilty!</a:t>
            </a:r>
          </a:p>
        </p:txBody>
      </p:sp>
      <p:pic>
        <p:nvPicPr>
          <p:cNvPr id="59399" name="Picture 4"/>
          <p:cNvPicPr>
            <a:picLocks noChangeAspect="1" noChangeArrowheads="1"/>
          </p:cNvPicPr>
          <p:nvPr/>
        </p:nvPicPr>
        <p:blipFill>
          <a:blip r:embed="rId3"/>
          <a:srcRect/>
          <a:stretch>
            <a:fillRect/>
          </a:stretch>
        </p:blipFill>
        <p:spPr bwMode="auto">
          <a:xfrm>
            <a:off x="2590800" y="4724400"/>
            <a:ext cx="5794375" cy="1593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de-CH">
                <a:latin typeface="Helvetica" charset="0"/>
              </a:rPr>
              <a:t>© Oscar Nierstrasz</a:t>
            </a:r>
          </a:p>
        </p:txBody>
      </p:sp>
      <p:sp>
        <p:nvSpPr>
          <p:cNvPr id="61443"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61444" name="Slide Number Placeholder 5"/>
          <p:cNvSpPr>
            <a:spLocks noGrp="1"/>
          </p:cNvSpPr>
          <p:nvPr>
            <p:ph type="sldNum" sz="quarter" idx="12"/>
          </p:nvPr>
        </p:nvSpPr>
        <p:spPr>
          <a:noFill/>
        </p:spPr>
        <p:txBody>
          <a:bodyPr/>
          <a:lstStyle/>
          <a:p>
            <a:r>
              <a:rPr lang="de-CH" smtClean="0">
                <a:latin typeface="Helvetica" charset="0"/>
              </a:rPr>
              <a:t>ESE 8.</a:t>
            </a:r>
            <a:fld id="{55F9EAD7-B159-E54B-A498-8C3D47326F76}" type="slidenum">
              <a:rPr lang="de-CH" smtClean="0">
                <a:latin typeface="Helvetica" charset="0"/>
              </a:rPr>
              <a:pPr/>
              <a:t>26</a:t>
            </a:fld>
            <a:endParaRPr lang="de-CH" sz="1400" smtClean="0">
              <a:solidFill>
                <a:srgbClr val="7E7E7E"/>
              </a:solidFill>
              <a:latin typeface="Times" charset="0"/>
            </a:endParaRPr>
          </a:p>
        </p:txBody>
      </p:sp>
      <p:sp>
        <p:nvSpPr>
          <p:cNvPr id="61445"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61446" name="Rectangle 3"/>
          <p:cNvSpPr>
            <a:spLocks noGrp="1" noChangeArrowheads="1"/>
          </p:cNvSpPr>
          <p:nvPr>
            <p:ph type="title"/>
          </p:nvPr>
        </p:nvSpPr>
        <p:spPr/>
        <p:txBody>
          <a:bodyPr/>
          <a:lstStyle/>
          <a:p>
            <a:pPr eaLnBrk="1" hangingPunct="1"/>
            <a:r>
              <a:rPr lang="en-US"/>
              <a:t>Roadmap</a:t>
            </a:r>
          </a:p>
        </p:txBody>
      </p:sp>
      <p:sp>
        <p:nvSpPr>
          <p:cNvPr id="61447" name="Rectangle 4"/>
          <p:cNvSpPr>
            <a:spLocks noGrp="1" noChangeArrowheads="1"/>
          </p:cNvSpPr>
          <p:nvPr>
            <p:ph type="body" idx="1"/>
          </p:nvPr>
        </p:nvSpPr>
        <p:spPr/>
        <p:txBody>
          <a:bodyPr/>
          <a:lstStyle/>
          <a:p>
            <a:pPr eaLnBrk="1" hangingPunct="1"/>
            <a:r>
              <a:rPr lang="en-US"/>
              <a:t>Interface design models</a:t>
            </a:r>
          </a:p>
          <a:p>
            <a:pPr eaLnBrk="1" hangingPunct="1"/>
            <a:r>
              <a:rPr lang="en-US"/>
              <a:t>Design principles</a:t>
            </a:r>
          </a:p>
          <a:p>
            <a:pPr eaLnBrk="1" hangingPunct="1"/>
            <a:r>
              <a:rPr lang="en-US"/>
              <a:t>GUI characteristics</a:t>
            </a:r>
          </a:p>
          <a:p>
            <a:pPr eaLnBrk="1" hangingPunct="1"/>
            <a:r>
              <a:rPr lang="en-US"/>
              <a:t>User Guidance</a:t>
            </a:r>
          </a:p>
          <a:p>
            <a:pPr eaLnBrk="1" hangingPunct="1"/>
            <a:r>
              <a:rPr lang="en-US" b="1"/>
              <a:t>Usability Testing</a:t>
            </a:r>
            <a:endParaRPr lang="en-US"/>
          </a:p>
          <a:p>
            <a:pPr eaLnBrk="1" hangingPunct="1"/>
            <a:r>
              <a:rPr lang="en-US"/>
              <a:t>Examples</a:t>
            </a:r>
          </a:p>
        </p:txBody>
      </p:sp>
      <p:pic>
        <p:nvPicPr>
          <p:cNvPr id="61448" name="Picture 5"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Date Placeholder 3"/>
          <p:cNvSpPr>
            <a:spLocks noGrp="1"/>
          </p:cNvSpPr>
          <p:nvPr>
            <p:ph type="dt" sz="quarter" idx="10"/>
          </p:nvPr>
        </p:nvSpPr>
        <p:spPr>
          <a:noFill/>
        </p:spPr>
        <p:txBody>
          <a:bodyPr/>
          <a:lstStyle/>
          <a:p>
            <a:r>
              <a:rPr lang="de-CH">
                <a:latin typeface="Helvetica" charset="0"/>
              </a:rPr>
              <a:t>© Oscar Nierstrasz</a:t>
            </a:r>
          </a:p>
        </p:txBody>
      </p:sp>
      <p:sp>
        <p:nvSpPr>
          <p:cNvPr id="6349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63492" name="Slide Number Placeholder 5"/>
          <p:cNvSpPr>
            <a:spLocks noGrp="1"/>
          </p:cNvSpPr>
          <p:nvPr>
            <p:ph type="sldNum" sz="quarter" idx="12"/>
          </p:nvPr>
        </p:nvSpPr>
        <p:spPr>
          <a:noFill/>
        </p:spPr>
        <p:txBody>
          <a:bodyPr/>
          <a:lstStyle/>
          <a:p>
            <a:r>
              <a:rPr lang="de-CH" smtClean="0">
                <a:latin typeface="Helvetica" charset="0"/>
              </a:rPr>
              <a:t>ESE 8.</a:t>
            </a:r>
            <a:fld id="{3C1F4269-9C41-BC4E-B9CE-048E626AD7CC}" type="slidenum">
              <a:rPr lang="de-CH" smtClean="0">
                <a:latin typeface="Helvetica" charset="0"/>
              </a:rPr>
              <a:pPr/>
              <a:t>27</a:t>
            </a:fld>
            <a:endParaRPr lang="de-CH" sz="1400" smtClean="0">
              <a:solidFill>
                <a:srgbClr val="7E7E7E"/>
              </a:solidFill>
              <a:latin typeface="Times" charset="0"/>
            </a:endParaRPr>
          </a:p>
        </p:txBody>
      </p:sp>
      <p:sp>
        <p:nvSpPr>
          <p:cNvPr id="63493" name="Rectangle 2"/>
          <p:cNvSpPr>
            <a:spLocks noGrp="1" noChangeArrowheads="1"/>
          </p:cNvSpPr>
          <p:nvPr>
            <p:ph type="title"/>
          </p:nvPr>
        </p:nvSpPr>
        <p:spPr/>
        <p:txBody>
          <a:bodyPr/>
          <a:lstStyle/>
          <a:p>
            <a:pPr eaLnBrk="1" hangingPunct="1"/>
            <a:r>
              <a:rPr lang="en-US"/>
              <a:t>Usability Testing</a:t>
            </a:r>
          </a:p>
        </p:txBody>
      </p:sp>
      <p:sp>
        <p:nvSpPr>
          <p:cNvPr id="63494" name="Rectangle 4"/>
          <p:cNvSpPr>
            <a:spLocks noGrp="1" noChangeArrowheads="1"/>
          </p:cNvSpPr>
          <p:nvPr>
            <p:ph type="body" idx="1"/>
          </p:nvPr>
        </p:nvSpPr>
        <p:spPr/>
        <p:txBody>
          <a:bodyPr/>
          <a:lstStyle/>
          <a:p>
            <a:pPr eaLnBrk="1" hangingPunct="1"/>
            <a:r>
              <a:rPr lang="en-US"/>
              <a:t>Observe a group of test subjects performing a pre-defined scenario</a:t>
            </a:r>
          </a:p>
          <a:p>
            <a:pPr eaLnBrk="1" hangingPunct="1"/>
            <a:endParaRPr lang="en-US"/>
          </a:p>
          <a:p>
            <a:pPr lvl="1" eaLnBrk="1" hangingPunct="1"/>
            <a:r>
              <a:rPr lang="en-US"/>
              <a:t>Which test subjects?</a:t>
            </a:r>
          </a:p>
          <a:p>
            <a:pPr lvl="1" eaLnBrk="1" hangingPunct="1"/>
            <a:r>
              <a:rPr lang="en-US"/>
              <a:t>How many test subjects?</a:t>
            </a:r>
          </a:p>
          <a:p>
            <a:pPr lvl="1" eaLnBrk="1" hangingPunct="1"/>
            <a:r>
              <a:rPr lang="en-US"/>
              <a:t>Which scenarios?</a:t>
            </a:r>
          </a:p>
          <a:p>
            <a:pPr lvl="1" eaLnBrk="1" hangingPunct="1"/>
            <a:r>
              <a:rPr lang="en-US"/>
              <a:t>What to observe?</a:t>
            </a:r>
          </a:p>
        </p:txBody>
      </p:sp>
      <p:sp>
        <p:nvSpPr>
          <p:cNvPr id="63495" name="Rectangle 5"/>
          <p:cNvSpPr>
            <a:spLocks noChangeArrowheads="1"/>
          </p:cNvSpPr>
          <p:nvPr/>
        </p:nvSpPr>
        <p:spPr bwMode="auto">
          <a:xfrm>
            <a:off x="5867400" y="6172200"/>
            <a:ext cx="2686050" cy="274638"/>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Jakob Nielsen, </a:t>
            </a:r>
            <a:r>
              <a:rPr lang="en-US" sz="1200" i="1"/>
              <a:t>Usability Engineering</a:t>
            </a:r>
            <a:endParaRPr lang="en-US" sz="12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de-CH">
                <a:latin typeface="Helvetica" charset="0"/>
              </a:rPr>
              <a:t>© Oscar Nierstrasz</a:t>
            </a:r>
          </a:p>
        </p:txBody>
      </p:sp>
      <p:sp>
        <p:nvSpPr>
          <p:cNvPr id="65539"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65540" name="Slide Number Placeholder 5"/>
          <p:cNvSpPr>
            <a:spLocks noGrp="1"/>
          </p:cNvSpPr>
          <p:nvPr>
            <p:ph type="sldNum" sz="quarter" idx="12"/>
          </p:nvPr>
        </p:nvSpPr>
        <p:spPr>
          <a:noFill/>
        </p:spPr>
        <p:txBody>
          <a:bodyPr/>
          <a:lstStyle/>
          <a:p>
            <a:r>
              <a:rPr lang="de-CH" smtClean="0">
                <a:latin typeface="Helvetica" charset="0"/>
              </a:rPr>
              <a:t>ESE 8.</a:t>
            </a:r>
            <a:fld id="{EB5016E9-D4E2-0F49-AB43-09C70E1F506F}" type="slidenum">
              <a:rPr lang="de-CH" smtClean="0">
                <a:latin typeface="Helvetica" charset="0"/>
              </a:rPr>
              <a:pPr/>
              <a:t>28</a:t>
            </a:fld>
            <a:endParaRPr lang="de-CH" sz="1400" smtClean="0">
              <a:solidFill>
                <a:srgbClr val="7E7E7E"/>
              </a:solidFill>
              <a:latin typeface="Times" charset="0"/>
            </a:endParaRPr>
          </a:p>
        </p:txBody>
      </p:sp>
      <p:sp>
        <p:nvSpPr>
          <p:cNvPr id="65541" name="Rectangle 2"/>
          <p:cNvSpPr>
            <a:spLocks noGrp="1" noChangeArrowheads="1"/>
          </p:cNvSpPr>
          <p:nvPr>
            <p:ph type="title"/>
          </p:nvPr>
        </p:nvSpPr>
        <p:spPr/>
        <p:txBody>
          <a:bodyPr/>
          <a:lstStyle/>
          <a:p>
            <a:pPr eaLnBrk="1" hangingPunct="1"/>
            <a:r>
              <a:rPr lang="en-GB"/>
              <a:t>User interface evaluation</a:t>
            </a:r>
            <a:endParaRPr lang="en-US"/>
          </a:p>
        </p:txBody>
      </p:sp>
      <p:sp>
        <p:nvSpPr>
          <p:cNvPr id="65542" name="Rectangle 3"/>
          <p:cNvSpPr>
            <a:spLocks noGrp="1" noChangeArrowheads="1"/>
          </p:cNvSpPr>
          <p:nvPr>
            <p:ph type="body" idx="1"/>
          </p:nvPr>
        </p:nvSpPr>
        <p:spPr/>
        <p:txBody>
          <a:bodyPr/>
          <a:lstStyle/>
          <a:p>
            <a:pPr eaLnBrk="1" hangingPunct="1"/>
            <a:r>
              <a:rPr lang="en-GB"/>
              <a:t>Some evaluation of a user interface design </a:t>
            </a:r>
            <a:br>
              <a:rPr lang="en-GB"/>
            </a:br>
            <a:r>
              <a:rPr lang="en-GB"/>
              <a:t>should be carried out to assess its </a:t>
            </a:r>
            <a:r>
              <a:rPr lang="en-GB" i="1">
                <a:solidFill>
                  <a:srgbClr val="7F0101"/>
                </a:solidFill>
              </a:rPr>
              <a:t>usability</a:t>
            </a:r>
            <a:r>
              <a:rPr lang="en-GB"/>
              <a:t>.</a:t>
            </a:r>
          </a:p>
          <a:p>
            <a:pPr eaLnBrk="1" hangingPunct="1"/>
            <a:r>
              <a:rPr lang="en-GB"/>
              <a:t>Full scale evaluation is very </a:t>
            </a:r>
            <a:r>
              <a:rPr lang="en-GB" i="1">
                <a:solidFill>
                  <a:srgbClr val="7F0101"/>
                </a:solidFill>
              </a:rPr>
              <a:t>expensive</a:t>
            </a:r>
            <a:r>
              <a:rPr lang="en-GB"/>
              <a:t> and </a:t>
            </a:r>
            <a:br>
              <a:rPr lang="en-GB"/>
            </a:br>
            <a:r>
              <a:rPr lang="en-GB" i="1">
                <a:solidFill>
                  <a:srgbClr val="7F0101"/>
                </a:solidFill>
              </a:rPr>
              <a:t>impractical</a:t>
            </a:r>
            <a:r>
              <a:rPr lang="en-GB"/>
              <a:t> for most systems.</a:t>
            </a:r>
          </a:p>
          <a:p>
            <a:pPr eaLnBrk="1" hangingPunct="1"/>
            <a:r>
              <a:rPr lang="en-GB"/>
              <a:t>Ideally, an interface should be evaluated against a </a:t>
            </a:r>
            <a:r>
              <a:rPr lang="en-GB" i="1">
                <a:solidFill>
                  <a:srgbClr val="7F0101"/>
                </a:solidFill>
              </a:rPr>
              <a:t>usability specification</a:t>
            </a:r>
            <a:r>
              <a:rPr lang="en-GB"/>
              <a:t>. However, it is rare for such specifications to be produced.</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de-CH">
                <a:latin typeface="Helvetica" charset="0"/>
              </a:rPr>
              <a:t>© Oscar Nierstrasz</a:t>
            </a:r>
          </a:p>
        </p:txBody>
      </p:sp>
      <p:sp>
        <p:nvSpPr>
          <p:cNvPr id="6758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67588" name="Slide Number Placeholder 5"/>
          <p:cNvSpPr>
            <a:spLocks noGrp="1"/>
          </p:cNvSpPr>
          <p:nvPr>
            <p:ph type="sldNum" sz="quarter" idx="12"/>
          </p:nvPr>
        </p:nvSpPr>
        <p:spPr>
          <a:noFill/>
        </p:spPr>
        <p:txBody>
          <a:bodyPr/>
          <a:lstStyle/>
          <a:p>
            <a:r>
              <a:rPr lang="de-CH" smtClean="0">
                <a:latin typeface="Helvetica" charset="0"/>
              </a:rPr>
              <a:t>ESE 8.</a:t>
            </a:r>
            <a:fld id="{E43322AB-7080-9F43-AAAB-F1E958B65B6B}" type="slidenum">
              <a:rPr lang="de-CH" smtClean="0">
                <a:latin typeface="Helvetica" charset="0"/>
              </a:rPr>
              <a:pPr/>
              <a:t>29</a:t>
            </a:fld>
            <a:endParaRPr lang="de-CH" sz="1400" smtClean="0">
              <a:solidFill>
                <a:srgbClr val="7E7E7E"/>
              </a:solidFill>
              <a:latin typeface="Times" charset="0"/>
            </a:endParaRPr>
          </a:p>
        </p:txBody>
      </p:sp>
      <p:sp>
        <p:nvSpPr>
          <p:cNvPr id="67589" name="Rectangle 2"/>
          <p:cNvSpPr>
            <a:spLocks noGrp="1" noChangeArrowheads="1"/>
          </p:cNvSpPr>
          <p:nvPr>
            <p:ph type="title"/>
          </p:nvPr>
        </p:nvSpPr>
        <p:spPr/>
        <p:txBody>
          <a:bodyPr/>
          <a:lstStyle/>
          <a:p>
            <a:pPr eaLnBrk="1" hangingPunct="1"/>
            <a:r>
              <a:rPr lang="en-GB"/>
              <a:t>Simple evaluation techniques</a:t>
            </a:r>
            <a:endParaRPr lang="en-US"/>
          </a:p>
        </p:txBody>
      </p:sp>
      <p:sp>
        <p:nvSpPr>
          <p:cNvPr id="67590" name="Rectangle 3"/>
          <p:cNvSpPr>
            <a:spLocks noGrp="1" noChangeArrowheads="1"/>
          </p:cNvSpPr>
          <p:nvPr>
            <p:ph type="body" idx="1"/>
          </p:nvPr>
        </p:nvSpPr>
        <p:spPr/>
        <p:txBody>
          <a:bodyPr/>
          <a:lstStyle/>
          <a:p>
            <a:pPr eaLnBrk="1" hangingPunct="1"/>
            <a:r>
              <a:rPr lang="en-GB" i="1">
                <a:solidFill>
                  <a:srgbClr val="7F0101"/>
                </a:solidFill>
              </a:rPr>
              <a:t>Questionnaires</a:t>
            </a:r>
            <a:r>
              <a:rPr lang="en-GB"/>
              <a:t> for user feedback.</a:t>
            </a:r>
          </a:p>
          <a:p>
            <a:pPr eaLnBrk="1" hangingPunct="1"/>
            <a:r>
              <a:rPr lang="en-GB" i="1">
                <a:solidFill>
                  <a:srgbClr val="7F0101"/>
                </a:solidFill>
              </a:rPr>
              <a:t>Video recording</a:t>
            </a:r>
            <a:r>
              <a:rPr lang="en-GB"/>
              <a:t> of system use and subsequent tape evaluation.</a:t>
            </a:r>
          </a:p>
          <a:p>
            <a:pPr eaLnBrk="1" hangingPunct="1"/>
            <a:r>
              <a:rPr lang="en-GB" i="1">
                <a:solidFill>
                  <a:srgbClr val="7F0101"/>
                </a:solidFill>
              </a:rPr>
              <a:t>Instrumentation</a:t>
            </a:r>
            <a:r>
              <a:rPr lang="en-GB"/>
              <a:t> of code to collect information about facility use and user errors.</a:t>
            </a:r>
          </a:p>
          <a:p>
            <a:pPr eaLnBrk="1" hangingPunct="1"/>
            <a:r>
              <a:rPr lang="en-GB"/>
              <a:t>The provision of code in the software to collect </a:t>
            </a:r>
            <a:r>
              <a:rPr lang="en-GB" i="1">
                <a:solidFill>
                  <a:srgbClr val="7F0101"/>
                </a:solidFill>
              </a:rPr>
              <a:t>on-line user feedback</a:t>
            </a:r>
            <a:r>
              <a:rPr lang="en-GB"/>
              <a:t>.</a:t>
            </a:r>
            <a:endParaRPr lang="en-US"/>
          </a:p>
        </p:txBody>
      </p:sp>
      <p:pic>
        <p:nvPicPr>
          <p:cNvPr id="67591" name="Picture 4" descr="Picture 3"/>
          <p:cNvPicPr>
            <a:picLocks noChangeAspect="1" noChangeArrowheads="1"/>
          </p:cNvPicPr>
          <p:nvPr/>
        </p:nvPicPr>
        <p:blipFill>
          <a:blip r:embed="rId3"/>
          <a:srcRect/>
          <a:stretch>
            <a:fillRect/>
          </a:stretch>
        </p:blipFill>
        <p:spPr bwMode="auto">
          <a:xfrm>
            <a:off x="6400800" y="5257800"/>
            <a:ext cx="2097088" cy="1020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de-CH">
                <a:latin typeface="Helvetica" charset="0"/>
              </a:rPr>
              <a:t>© Oscar Nierstrasz</a:t>
            </a:r>
          </a:p>
        </p:txBody>
      </p:sp>
      <p:sp>
        <p:nvSpPr>
          <p:cNvPr id="14339"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4340" name="Slide Number Placeholder 5"/>
          <p:cNvSpPr>
            <a:spLocks noGrp="1"/>
          </p:cNvSpPr>
          <p:nvPr>
            <p:ph type="sldNum" sz="quarter" idx="12"/>
          </p:nvPr>
        </p:nvSpPr>
        <p:spPr>
          <a:noFill/>
        </p:spPr>
        <p:txBody>
          <a:bodyPr/>
          <a:lstStyle/>
          <a:p>
            <a:r>
              <a:rPr lang="de-CH" smtClean="0">
                <a:latin typeface="Helvetica" charset="0"/>
              </a:rPr>
              <a:t>ESE 8.</a:t>
            </a:r>
            <a:fld id="{9CD7FC8C-F7B9-484B-807D-DD661220E660}" type="slidenum">
              <a:rPr lang="de-CH" smtClean="0">
                <a:latin typeface="Helvetica" charset="0"/>
              </a:rPr>
              <a:pPr/>
              <a:t>3</a:t>
            </a:fld>
            <a:endParaRPr lang="de-CH" sz="1400" smtClean="0">
              <a:solidFill>
                <a:srgbClr val="7E7E7E"/>
              </a:solidFill>
              <a:latin typeface="Times" charset="0"/>
            </a:endParaRPr>
          </a:p>
        </p:txBody>
      </p:sp>
      <p:sp>
        <p:nvSpPr>
          <p:cNvPr id="14341" name="Rectangle 2"/>
          <p:cNvSpPr>
            <a:spLocks noGrp="1" noChangeArrowheads="1"/>
          </p:cNvSpPr>
          <p:nvPr>
            <p:ph type="title"/>
          </p:nvPr>
        </p:nvSpPr>
        <p:spPr/>
        <p:txBody>
          <a:bodyPr/>
          <a:lstStyle/>
          <a:p>
            <a:pPr eaLnBrk="1" hangingPunct="1"/>
            <a:r>
              <a:rPr lang="en-US"/>
              <a:t>Literature</a:t>
            </a:r>
          </a:p>
        </p:txBody>
      </p:sp>
      <p:sp>
        <p:nvSpPr>
          <p:cNvPr id="14342" name="Rectangle 3"/>
          <p:cNvSpPr>
            <a:spLocks noGrp="1" noChangeArrowheads="1"/>
          </p:cNvSpPr>
          <p:nvPr>
            <p:ph type="body" idx="1"/>
          </p:nvPr>
        </p:nvSpPr>
        <p:spPr/>
        <p:txBody>
          <a:bodyPr/>
          <a:lstStyle/>
          <a:p>
            <a:pPr marL="342900" indent="-342900" eaLnBrk="1" hangingPunct="1">
              <a:lnSpc>
                <a:spcPct val="85000"/>
              </a:lnSpc>
              <a:buFont typeface="Helvetica CE" pitchFamily="-105" charset="0"/>
              <a:buNone/>
            </a:pPr>
            <a:r>
              <a:rPr lang="en-US" sz="2000" b="1" i="1"/>
              <a:t>Sources</a:t>
            </a:r>
            <a:endParaRPr lang="en-US" sz="2000" i="1">
              <a:solidFill>
                <a:srgbClr val="7F0101"/>
              </a:solidFill>
            </a:endParaRPr>
          </a:p>
          <a:p>
            <a:pPr marL="342900" indent="-342900" eaLnBrk="1" hangingPunct="1">
              <a:lnSpc>
                <a:spcPct val="85000"/>
              </a:lnSpc>
            </a:pPr>
            <a:r>
              <a:rPr lang="en-US" sz="2000" i="1">
                <a:solidFill>
                  <a:srgbClr val="7F0101"/>
                </a:solidFill>
              </a:rPr>
              <a:t>Software Engineering</a:t>
            </a:r>
            <a:r>
              <a:rPr lang="en-US" sz="2000"/>
              <a:t>, I. Sommerville, 7th Edn., 2004.</a:t>
            </a:r>
          </a:p>
          <a:p>
            <a:pPr marL="342900" indent="-342900" eaLnBrk="1" hangingPunct="1">
              <a:lnSpc>
                <a:spcPct val="85000"/>
              </a:lnSpc>
            </a:pPr>
            <a:r>
              <a:rPr lang="en-US" sz="2000" i="1">
                <a:solidFill>
                  <a:srgbClr val="7F0101"/>
                </a:solidFill>
              </a:rPr>
              <a:t>Software Engineering — A Practitioner’s Approach</a:t>
            </a:r>
            <a:r>
              <a:rPr lang="en-US" sz="2000"/>
              <a:t>, R. Pressman, Mc-Graw Hill, 5th Edn., 2001.</a:t>
            </a:r>
            <a:endParaRPr lang="en-US" sz="2000" b="1"/>
          </a:p>
          <a:p>
            <a:pPr marL="342900" indent="-342900" eaLnBrk="1" hangingPunct="1">
              <a:lnSpc>
                <a:spcPct val="85000"/>
              </a:lnSpc>
            </a:pPr>
            <a:endParaRPr lang="en-US" sz="2000"/>
          </a:p>
          <a:p>
            <a:pPr marL="342900" indent="-342900" eaLnBrk="1" hangingPunct="1">
              <a:lnSpc>
                <a:spcPct val="85000"/>
              </a:lnSpc>
              <a:buFont typeface="Helvetica CE" pitchFamily="-105" charset="0"/>
              <a:buNone/>
            </a:pPr>
            <a:r>
              <a:rPr lang="en-US" sz="2000" b="1" i="1"/>
              <a:t>Recommended reading</a:t>
            </a:r>
          </a:p>
          <a:p>
            <a:pPr marL="342900" indent="-342900" eaLnBrk="1" hangingPunct="1">
              <a:lnSpc>
                <a:spcPct val="85000"/>
              </a:lnSpc>
            </a:pPr>
            <a:r>
              <a:rPr lang="en-US" sz="2000"/>
              <a:t>Mary Beth Rosson, John M. Carroll, </a:t>
            </a:r>
            <a:r>
              <a:rPr lang="en-US" sz="2000" i="1">
                <a:solidFill>
                  <a:srgbClr val="7F0101"/>
                </a:solidFill>
              </a:rPr>
              <a:t>Usability Engineering</a:t>
            </a:r>
            <a:r>
              <a:rPr lang="en-US" sz="2000"/>
              <a:t>, 2002</a:t>
            </a:r>
          </a:p>
          <a:p>
            <a:pPr marL="342900" indent="-342900" eaLnBrk="1" hangingPunct="1">
              <a:lnSpc>
                <a:spcPct val="85000"/>
              </a:lnSpc>
            </a:pPr>
            <a:r>
              <a:rPr lang="en-US" sz="2000"/>
              <a:t>Jakob Nielsen, </a:t>
            </a:r>
            <a:r>
              <a:rPr lang="en-US" sz="2000" i="1">
                <a:solidFill>
                  <a:schemeClr val="accent2"/>
                </a:solidFill>
              </a:rPr>
              <a:t>Usability Engineering</a:t>
            </a:r>
            <a:r>
              <a:rPr lang="en-US" sz="2000"/>
              <a:t>, Morgan Kaufmann, 1999.</a:t>
            </a:r>
          </a:p>
          <a:p>
            <a:pPr marL="342900" indent="-342900" eaLnBrk="1" hangingPunct="1">
              <a:lnSpc>
                <a:spcPct val="85000"/>
              </a:lnSpc>
            </a:pPr>
            <a:r>
              <a:rPr lang="en-US" sz="2000"/>
              <a:t>Alan Cooper, </a:t>
            </a:r>
            <a:r>
              <a:rPr lang="en-US" sz="2000" i="1">
                <a:solidFill>
                  <a:srgbClr val="7F0101"/>
                </a:solidFill>
              </a:rPr>
              <a:t>About Face — The Essentials of User Interface Design</a:t>
            </a:r>
            <a:r>
              <a:rPr lang="en-US" sz="2000"/>
              <a:t>, Hungry Minds, 1995. </a:t>
            </a:r>
          </a:p>
          <a:p>
            <a:pPr marL="342900" indent="-342900" eaLnBrk="1" hangingPunct="1">
              <a:lnSpc>
                <a:spcPct val="85000"/>
              </a:lnSpc>
            </a:pPr>
            <a:r>
              <a:rPr lang="en-US" sz="2000"/>
              <a:t>Alan Cooper, </a:t>
            </a:r>
            <a:r>
              <a:rPr lang="en-US" sz="2000" i="1">
                <a:solidFill>
                  <a:srgbClr val="7F0101"/>
                </a:solidFill>
              </a:rPr>
              <a:t>The Inmates are running the Asylum</a:t>
            </a:r>
            <a:r>
              <a:rPr lang="en-US" sz="2000"/>
              <a:t>, SAMS, 1999.</a:t>
            </a:r>
          </a:p>
          <a:p>
            <a:pPr marL="342900" indent="-342900" eaLnBrk="1" hangingPunct="1">
              <a:lnSpc>
                <a:spcPct val="85000"/>
              </a:lnSpc>
            </a:pPr>
            <a:r>
              <a:rPr lang="en-US" sz="2000"/>
              <a:t>Jef Raskin, </a:t>
            </a:r>
            <a:r>
              <a:rPr lang="en-US" sz="2000" i="1">
                <a:solidFill>
                  <a:srgbClr val="7F0101"/>
                </a:solidFill>
              </a:rPr>
              <a:t>The Humane Interface</a:t>
            </a:r>
            <a:r>
              <a:rPr lang="en-US" sz="2000"/>
              <a:t>, Addison Wesley, 2000. </a:t>
            </a:r>
          </a:p>
          <a:p>
            <a:pPr marL="342900" indent="-342900" eaLnBrk="1" hangingPunct="1">
              <a:lnSpc>
                <a:spcPct val="85000"/>
              </a:lnSpc>
            </a:pPr>
            <a:r>
              <a:rPr lang="en-US" sz="2000"/>
              <a:t>Jeff Johnson, </a:t>
            </a:r>
            <a:r>
              <a:rPr lang="en-US" sz="2000">
                <a:solidFill>
                  <a:srgbClr val="7F0101"/>
                </a:solidFill>
              </a:rPr>
              <a:t>GUI Bloopers</a:t>
            </a:r>
            <a:r>
              <a:rPr lang="en-US" sz="2000"/>
              <a:t>, Morgan Kaufmann, 2000. </a:t>
            </a:r>
          </a:p>
          <a:p>
            <a:pPr marL="342900" indent="-342900" eaLnBrk="1" hangingPunct="1">
              <a:lnSpc>
                <a:spcPct val="85000"/>
              </a:lnSpc>
            </a:pPr>
            <a:r>
              <a:rPr lang="en-US" sz="2000" i="1">
                <a:solidFill>
                  <a:srgbClr val="7F0101"/>
                </a:solidFill>
              </a:rPr>
              <a:t>The Interface Hall of Shame</a:t>
            </a:r>
            <a:r>
              <a:rPr lang="en-US" sz="2000"/>
              <a:t>, http://homepage.mac.com/bradster/iarchitect/shame.htm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r>
              <a:rPr lang="de-CH">
                <a:latin typeface="Helvetica" charset="0"/>
              </a:rPr>
              <a:t>© Oscar Nierstrasz</a:t>
            </a:r>
          </a:p>
        </p:txBody>
      </p:sp>
      <p:sp>
        <p:nvSpPr>
          <p:cNvPr id="69635"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69636" name="Slide Number Placeholder 5"/>
          <p:cNvSpPr>
            <a:spLocks noGrp="1"/>
          </p:cNvSpPr>
          <p:nvPr>
            <p:ph type="sldNum" sz="quarter" idx="12"/>
          </p:nvPr>
        </p:nvSpPr>
        <p:spPr>
          <a:noFill/>
        </p:spPr>
        <p:txBody>
          <a:bodyPr/>
          <a:lstStyle/>
          <a:p>
            <a:r>
              <a:rPr lang="de-CH" smtClean="0">
                <a:latin typeface="Helvetica" charset="0"/>
              </a:rPr>
              <a:t>ESE 8.</a:t>
            </a:r>
            <a:fld id="{B637A860-1C3E-884E-8CE6-EDFC09F93637}" type="slidenum">
              <a:rPr lang="de-CH" smtClean="0">
                <a:latin typeface="Helvetica" charset="0"/>
              </a:rPr>
              <a:pPr/>
              <a:t>30</a:t>
            </a:fld>
            <a:endParaRPr lang="de-CH" sz="1400" smtClean="0">
              <a:solidFill>
                <a:srgbClr val="7E7E7E"/>
              </a:solidFill>
              <a:latin typeface="Times" charset="0"/>
            </a:endParaRPr>
          </a:p>
        </p:txBody>
      </p:sp>
      <p:sp>
        <p:nvSpPr>
          <p:cNvPr id="69637" name="Rectangle 2"/>
          <p:cNvSpPr>
            <a:spLocks noGrp="1" noChangeArrowheads="1"/>
          </p:cNvSpPr>
          <p:nvPr>
            <p:ph type="title"/>
          </p:nvPr>
        </p:nvSpPr>
        <p:spPr/>
        <p:txBody>
          <a:bodyPr/>
          <a:lstStyle/>
          <a:p>
            <a:pPr eaLnBrk="1" hangingPunct="1"/>
            <a:r>
              <a:rPr lang="en-US"/>
              <a:t>Hints</a:t>
            </a:r>
          </a:p>
        </p:txBody>
      </p:sp>
      <p:sp>
        <p:nvSpPr>
          <p:cNvPr id="69638" name="Rectangle 3"/>
          <p:cNvSpPr>
            <a:spLocks noGrp="1" noChangeArrowheads="1"/>
          </p:cNvSpPr>
          <p:nvPr>
            <p:ph type="body" idx="1"/>
          </p:nvPr>
        </p:nvSpPr>
        <p:spPr/>
        <p:txBody>
          <a:bodyPr/>
          <a:lstStyle/>
          <a:p>
            <a:pPr eaLnBrk="1" hangingPunct="1"/>
            <a:r>
              <a:rPr lang="en-US"/>
              <a:t>Establish concrete goals — what do you want to achieve?</a:t>
            </a:r>
          </a:p>
          <a:p>
            <a:pPr lvl="1" eaLnBrk="1" hangingPunct="1"/>
            <a:r>
              <a:rPr lang="en-US"/>
              <a:t>What criteria will you use to establish “success”?</a:t>
            </a:r>
          </a:p>
          <a:p>
            <a:pPr lvl="1" eaLnBrk="1" hangingPunct="1"/>
            <a:r>
              <a:rPr lang="en-US"/>
              <a:t>What data will you collect?</a:t>
            </a:r>
          </a:p>
          <a:p>
            <a:pPr lvl="1" eaLnBrk="1" hangingPunct="1"/>
            <a:r>
              <a:rPr lang="en-US"/>
              <a:t>Choose representative test tasks.</a:t>
            </a:r>
          </a:p>
          <a:p>
            <a:pPr eaLnBrk="1" hangingPunct="1"/>
            <a:r>
              <a:rPr lang="en-US"/>
              <a:t>Carry out a pilot test first.</a:t>
            </a:r>
          </a:p>
          <a:p>
            <a:pPr eaLnBrk="1" hangingPunct="1"/>
            <a:r>
              <a:rPr lang="en-US"/>
              <a:t>Test users should truly represent the intended users.</a:t>
            </a:r>
          </a:p>
          <a:p>
            <a:pPr eaLnBrk="1" hangingPunct="1"/>
            <a:r>
              <a:rPr lang="en-US"/>
              <a:t>Use experienced experimenters. (Get trained!)</a:t>
            </a:r>
          </a:p>
          <a:p>
            <a:pPr lvl="1" eaLnBrk="1" hangingPunct="1"/>
            <a:r>
              <a:rPr lang="en-US"/>
              <a:t>Make the test subjects feel comfortable.</a:t>
            </a:r>
          </a:p>
          <a:p>
            <a:pPr lvl="1" eaLnBrk="1" hangingPunct="1"/>
            <a:r>
              <a:rPr lang="en-US"/>
              <a:t>Don’t bias the results.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Date Placeholder 3"/>
          <p:cNvSpPr>
            <a:spLocks noGrp="1"/>
          </p:cNvSpPr>
          <p:nvPr>
            <p:ph type="dt" sz="quarter" idx="10"/>
          </p:nvPr>
        </p:nvSpPr>
        <p:spPr>
          <a:noFill/>
        </p:spPr>
        <p:txBody>
          <a:bodyPr/>
          <a:lstStyle/>
          <a:p>
            <a:r>
              <a:rPr lang="de-CH">
                <a:latin typeface="Helvetica" charset="0"/>
              </a:rPr>
              <a:t>© Oscar Nierstrasz</a:t>
            </a:r>
          </a:p>
        </p:txBody>
      </p:sp>
      <p:sp>
        <p:nvSpPr>
          <p:cNvPr id="71683"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71684" name="Slide Number Placeholder 5"/>
          <p:cNvSpPr>
            <a:spLocks noGrp="1"/>
          </p:cNvSpPr>
          <p:nvPr>
            <p:ph type="sldNum" sz="quarter" idx="12"/>
          </p:nvPr>
        </p:nvSpPr>
        <p:spPr>
          <a:noFill/>
        </p:spPr>
        <p:txBody>
          <a:bodyPr/>
          <a:lstStyle/>
          <a:p>
            <a:r>
              <a:rPr lang="de-CH" smtClean="0">
                <a:latin typeface="Helvetica" charset="0"/>
              </a:rPr>
              <a:t>ESE 8.</a:t>
            </a:r>
            <a:fld id="{9BBBDF94-7524-F742-8794-C26D254168A0}" type="slidenum">
              <a:rPr lang="de-CH" smtClean="0">
                <a:latin typeface="Helvetica" charset="0"/>
              </a:rPr>
              <a:pPr/>
              <a:t>31</a:t>
            </a:fld>
            <a:endParaRPr lang="de-CH" sz="1400" smtClean="0">
              <a:solidFill>
                <a:srgbClr val="7E7E7E"/>
              </a:solidFill>
              <a:latin typeface="Times" charset="0"/>
            </a:endParaRPr>
          </a:p>
        </p:txBody>
      </p:sp>
      <p:sp>
        <p:nvSpPr>
          <p:cNvPr id="71685" name="Rectangle 2"/>
          <p:cNvSpPr>
            <a:spLocks noGrp="1" noChangeArrowheads="1"/>
          </p:cNvSpPr>
          <p:nvPr>
            <p:ph type="title"/>
          </p:nvPr>
        </p:nvSpPr>
        <p:spPr/>
        <p:txBody>
          <a:bodyPr/>
          <a:lstStyle/>
          <a:p>
            <a:pPr eaLnBrk="1" hangingPunct="1"/>
            <a:r>
              <a:rPr lang="en-US"/>
              <a:t>Usability Attributes</a:t>
            </a:r>
          </a:p>
        </p:txBody>
      </p:sp>
      <p:graphicFrame>
        <p:nvGraphicFramePr>
          <p:cNvPr id="628765" name="Group 29"/>
          <p:cNvGraphicFramePr>
            <a:graphicFrameLocks noGrp="1"/>
          </p:cNvGraphicFramePr>
          <p:nvPr>
            <p:ph type="tbl" idx="1"/>
          </p:nvPr>
        </p:nvGraphicFramePr>
        <p:xfrm>
          <a:off x="539750" y="1654175"/>
          <a:ext cx="8061325" cy="4370831"/>
        </p:xfrm>
        <a:graphic>
          <a:graphicData uri="http://schemas.openxmlformats.org/drawingml/2006/table">
            <a:tbl>
              <a:tblPr/>
              <a:tblGrid>
                <a:gridCol w="2687638"/>
                <a:gridCol w="5373687"/>
              </a:tblGrid>
              <a:tr h="3603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Attribute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1" i="1" u="none" strike="noStrike" cap="none" normalizeH="0" baseline="0">
                          <a:ln>
                            <a:noFill/>
                          </a:ln>
                          <a:solidFill>
                            <a:srgbClr val="0A017F"/>
                          </a:solidFill>
                          <a:effectLst/>
                          <a:latin typeface="Helvetica" pitchFamily="-105" charset="0"/>
                        </a:rPr>
                        <a:t>Description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0A017F"/>
                          </a:solidFill>
                          <a:effectLst/>
                          <a:latin typeface="Helvetica" pitchFamily="-105" charset="0"/>
                        </a:rPr>
                        <a:t>Learnability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How long does it take a new user to become </a:t>
                      </a:r>
                      <a:r>
                        <a:rPr kumimoji="0" lang="en-US" sz="2400" b="0" i="1" u="none" strike="noStrike" cap="none" normalizeH="0" baseline="0">
                          <a:ln>
                            <a:noFill/>
                          </a:ln>
                          <a:solidFill>
                            <a:srgbClr val="7F0101"/>
                          </a:solidFill>
                          <a:effectLst/>
                          <a:latin typeface="Helvetica" pitchFamily="-105" charset="0"/>
                        </a:rPr>
                        <a:t>productive</a:t>
                      </a:r>
                      <a:r>
                        <a:rPr kumimoji="0" lang="en-US" sz="2400" b="0" i="0" u="none" strike="noStrike" cap="none" normalizeH="0" baseline="0">
                          <a:ln>
                            <a:noFill/>
                          </a:ln>
                          <a:solidFill>
                            <a:srgbClr val="0A017F"/>
                          </a:solidFill>
                          <a:effectLst/>
                          <a:latin typeface="Helvetica" pitchFamily="-105" charset="0"/>
                        </a:rPr>
                        <a:t> with the system?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0A017F"/>
                          </a:solidFill>
                          <a:effectLst/>
                          <a:latin typeface="Helvetica" pitchFamily="-105" charset="0"/>
                        </a:rPr>
                        <a:t>Speed of operation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How well does the system </a:t>
                      </a:r>
                      <a:r>
                        <a:rPr kumimoji="0" lang="en-US" sz="2400" b="0" i="1" u="none" strike="noStrike" cap="none" normalizeH="0" baseline="0">
                          <a:ln>
                            <a:noFill/>
                          </a:ln>
                          <a:solidFill>
                            <a:srgbClr val="7F0101"/>
                          </a:solidFill>
                          <a:effectLst/>
                          <a:latin typeface="Helvetica" pitchFamily="-105" charset="0"/>
                        </a:rPr>
                        <a:t>response</a:t>
                      </a:r>
                      <a:r>
                        <a:rPr kumimoji="0" lang="en-US" sz="2400" b="0" i="0" u="none" strike="noStrike" cap="none" normalizeH="0" baseline="0">
                          <a:ln>
                            <a:noFill/>
                          </a:ln>
                          <a:solidFill>
                            <a:srgbClr val="0A017F"/>
                          </a:solidFill>
                          <a:effectLst/>
                          <a:latin typeface="Helvetica" pitchFamily="-105" charset="0"/>
                        </a:rPr>
                        <a:t> match the user’s work </a:t>
                      </a:r>
                      <a:r>
                        <a:rPr kumimoji="0" lang="en-US" sz="2400" b="0" i="1" u="none" strike="noStrike" cap="none" normalizeH="0" baseline="0">
                          <a:ln>
                            <a:noFill/>
                          </a:ln>
                          <a:solidFill>
                            <a:srgbClr val="7F0101"/>
                          </a:solidFill>
                          <a:effectLst/>
                          <a:latin typeface="Helvetica" pitchFamily="-105" charset="0"/>
                        </a:rPr>
                        <a:t>practice</a:t>
                      </a:r>
                      <a:r>
                        <a:rPr kumimoji="0" lang="en-US" sz="2400" b="0" i="0" u="none" strike="noStrike" cap="none" normalizeH="0" baseline="0">
                          <a:ln>
                            <a:noFill/>
                          </a:ln>
                          <a:solidFill>
                            <a:srgbClr val="0A017F"/>
                          </a:solidFill>
                          <a:effectLst/>
                          <a:latin typeface="Helvetica" pitchFamily="-105"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0A017F"/>
                          </a:solidFill>
                          <a:effectLst/>
                          <a:latin typeface="Helvetica" pitchFamily="-105" charset="0"/>
                        </a:rPr>
                        <a:t>Robustness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How </a:t>
                      </a:r>
                      <a:r>
                        <a:rPr kumimoji="0" lang="en-US" sz="2400" b="0" i="1" u="none" strike="noStrike" cap="none" normalizeH="0" baseline="0">
                          <a:ln>
                            <a:noFill/>
                          </a:ln>
                          <a:solidFill>
                            <a:srgbClr val="7F0101"/>
                          </a:solidFill>
                          <a:effectLst/>
                          <a:latin typeface="Helvetica" pitchFamily="-105" charset="0"/>
                        </a:rPr>
                        <a:t>tolerant</a:t>
                      </a:r>
                      <a:r>
                        <a:rPr kumimoji="0" lang="en-US" sz="2400" b="0" i="0" u="none" strike="noStrike" cap="none" normalizeH="0" baseline="0">
                          <a:ln>
                            <a:noFill/>
                          </a:ln>
                          <a:solidFill>
                            <a:srgbClr val="0A017F"/>
                          </a:solidFill>
                          <a:effectLst/>
                          <a:latin typeface="Helvetica" pitchFamily="-105" charset="0"/>
                        </a:rPr>
                        <a:t> is the system of user error?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0A017F"/>
                          </a:solidFill>
                          <a:effectLst/>
                          <a:latin typeface="Helvetica" pitchFamily="-105" charset="0"/>
                        </a:rPr>
                        <a:t>Recoverability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How good is the system at </a:t>
                      </a:r>
                      <a:r>
                        <a:rPr kumimoji="0" lang="en-US" sz="2400" b="0" i="1" u="none" strike="noStrike" cap="none" normalizeH="0" baseline="0">
                          <a:ln>
                            <a:noFill/>
                          </a:ln>
                          <a:solidFill>
                            <a:srgbClr val="7F0101"/>
                          </a:solidFill>
                          <a:effectLst/>
                          <a:latin typeface="Helvetica" pitchFamily="-105" charset="0"/>
                        </a:rPr>
                        <a:t>recovering</a:t>
                      </a:r>
                      <a:r>
                        <a:rPr kumimoji="0" lang="en-US" sz="2400" b="0" i="0" u="none" strike="noStrike" cap="none" normalizeH="0" baseline="0">
                          <a:ln>
                            <a:noFill/>
                          </a:ln>
                          <a:solidFill>
                            <a:srgbClr val="0A017F"/>
                          </a:solidFill>
                          <a:effectLst/>
                          <a:latin typeface="Helvetica" pitchFamily="-105" charset="0"/>
                        </a:rPr>
                        <a:t> from user errors?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0363">
                <a:tc>
                  <a:txBody>
                    <a:bodyPr/>
                    <a:lstStyle/>
                    <a:p>
                      <a:pPr marL="0" marR="0" lvl="0" indent="0" algn="ctr"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1" u="none" strike="noStrike" cap="none" normalizeH="0" baseline="0">
                          <a:ln>
                            <a:noFill/>
                          </a:ln>
                          <a:solidFill>
                            <a:srgbClr val="0A017F"/>
                          </a:solidFill>
                          <a:effectLst/>
                          <a:latin typeface="Helvetica" pitchFamily="-105" charset="0"/>
                        </a:rPr>
                        <a:t>Adaptability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chemeClr val="hlink"/>
                        </a:buClr>
                        <a:buSzPct val="85000"/>
                        <a:buFont typeface="Helvetica CE" pitchFamily="-105" charset="-18"/>
                        <a:buNone/>
                        <a:tabLst/>
                      </a:pPr>
                      <a:r>
                        <a:rPr kumimoji="0" lang="en-US" sz="2400" b="0" i="0" u="none" strike="noStrike" cap="none" normalizeH="0" baseline="0">
                          <a:ln>
                            <a:noFill/>
                          </a:ln>
                          <a:solidFill>
                            <a:srgbClr val="0A017F"/>
                          </a:solidFill>
                          <a:effectLst/>
                          <a:latin typeface="Helvetica" pitchFamily="-105" charset="0"/>
                        </a:rPr>
                        <a:t>How closely is the system tied to a </a:t>
                      </a:r>
                      <a:r>
                        <a:rPr kumimoji="0" lang="en-US" sz="2400" b="0" i="1" u="none" strike="noStrike" cap="none" normalizeH="0" baseline="0">
                          <a:ln>
                            <a:noFill/>
                          </a:ln>
                          <a:solidFill>
                            <a:srgbClr val="7F0101"/>
                          </a:solidFill>
                          <a:effectLst/>
                          <a:latin typeface="Helvetica" pitchFamily="-105" charset="0"/>
                        </a:rPr>
                        <a:t>single model</a:t>
                      </a:r>
                      <a:r>
                        <a:rPr kumimoji="0" lang="en-US" sz="2400" b="0" i="0" u="none" strike="noStrike" cap="none" normalizeH="0" baseline="0">
                          <a:ln>
                            <a:noFill/>
                          </a:ln>
                          <a:solidFill>
                            <a:srgbClr val="0A017F"/>
                          </a:solidFill>
                          <a:effectLst/>
                          <a:latin typeface="Helvetica" pitchFamily="-105" charset="0"/>
                        </a:rPr>
                        <a:t> of work?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Date Placeholder 2"/>
          <p:cNvSpPr>
            <a:spLocks noGrp="1"/>
          </p:cNvSpPr>
          <p:nvPr>
            <p:ph type="dt" sz="quarter" idx="10"/>
          </p:nvPr>
        </p:nvSpPr>
        <p:spPr>
          <a:noFill/>
        </p:spPr>
        <p:txBody>
          <a:bodyPr/>
          <a:lstStyle/>
          <a:p>
            <a:r>
              <a:rPr lang="de-CH">
                <a:latin typeface="Helvetica" charset="0"/>
              </a:rPr>
              <a:t>© Oscar Nierstrasz</a:t>
            </a:r>
          </a:p>
        </p:txBody>
      </p:sp>
      <p:sp>
        <p:nvSpPr>
          <p:cNvPr id="73731"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73732" name="Slide Number Placeholder 4"/>
          <p:cNvSpPr>
            <a:spLocks noGrp="1"/>
          </p:cNvSpPr>
          <p:nvPr>
            <p:ph type="sldNum" sz="quarter" idx="12"/>
          </p:nvPr>
        </p:nvSpPr>
        <p:spPr>
          <a:noFill/>
        </p:spPr>
        <p:txBody>
          <a:bodyPr/>
          <a:lstStyle/>
          <a:p>
            <a:r>
              <a:rPr lang="de-CH" smtClean="0">
                <a:latin typeface="Helvetica" charset="0"/>
              </a:rPr>
              <a:t>ESE 8.</a:t>
            </a:r>
            <a:fld id="{0F4D27AD-065A-6546-B68D-F0B1E6C541D0}" type="slidenum">
              <a:rPr lang="de-CH" smtClean="0">
                <a:latin typeface="Helvetica" charset="0"/>
              </a:rPr>
              <a:pPr/>
              <a:t>32</a:t>
            </a:fld>
            <a:endParaRPr lang="de-CH" sz="1400" smtClean="0">
              <a:solidFill>
                <a:srgbClr val="7E7E7E"/>
              </a:solidFill>
              <a:latin typeface="Times" charset="0"/>
            </a:endParaRPr>
          </a:p>
        </p:txBody>
      </p:sp>
      <p:sp>
        <p:nvSpPr>
          <p:cNvPr id="73733" name="Rectangle 2"/>
          <p:cNvSpPr>
            <a:spLocks noGrp="1" noChangeArrowheads="1"/>
          </p:cNvSpPr>
          <p:nvPr>
            <p:ph type="title"/>
          </p:nvPr>
        </p:nvSpPr>
        <p:spPr/>
        <p:txBody>
          <a:bodyPr/>
          <a:lstStyle/>
          <a:p>
            <a:pPr eaLnBrk="1" hangingPunct="1"/>
            <a:r>
              <a:rPr lang="en-US"/>
              <a:t>Why you only need to test with 5 users</a:t>
            </a:r>
          </a:p>
        </p:txBody>
      </p:sp>
      <p:pic>
        <p:nvPicPr>
          <p:cNvPr id="73734" name="Picture 4"/>
          <p:cNvPicPr>
            <a:picLocks noChangeAspect="1" noChangeArrowheads="1"/>
          </p:cNvPicPr>
          <p:nvPr/>
        </p:nvPicPr>
        <p:blipFill>
          <a:blip r:embed="rId3"/>
          <a:srcRect/>
          <a:stretch>
            <a:fillRect/>
          </a:stretch>
        </p:blipFill>
        <p:spPr bwMode="auto">
          <a:xfrm>
            <a:off x="1524000" y="1828800"/>
            <a:ext cx="6248400" cy="3733800"/>
          </a:xfrm>
          <a:prstGeom prst="rect">
            <a:avLst/>
          </a:prstGeom>
          <a:noFill/>
          <a:ln w="9525">
            <a:noFill/>
            <a:miter lim="800000"/>
            <a:headEnd/>
            <a:tailEnd/>
          </a:ln>
        </p:spPr>
      </p:pic>
      <p:sp>
        <p:nvSpPr>
          <p:cNvPr id="73735" name="Rectangle 5"/>
          <p:cNvSpPr>
            <a:spLocks noChangeArrowheads="1"/>
          </p:cNvSpPr>
          <p:nvPr/>
        </p:nvSpPr>
        <p:spPr bwMode="auto">
          <a:xfrm>
            <a:off x="400050" y="5973763"/>
            <a:ext cx="3181350" cy="274637"/>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http://www.useit.com/alertbox/20000319.html</a:t>
            </a:r>
          </a:p>
        </p:txBody>
      </p:sp>
      <p:sp>
        <p:nvSpPr>
          <p:cNvPr id="73736" name="Rectangle 6"/>
          <p:cNvSpPr>
            <a:spLocks noChangeArrowheads="1"/>
          </p:cNvSpPr>
          <p:nvPr/>
        </p:nvSpPr>
        <p:spPr bwMode="auto">
          <a:xfrm>
            <a:off x="3976688" y="5867400"/>
            <a:ext cx="4481512" cy="549275"/>
          </a:xfrm>
          <a:prstGeom prst="rect">
            <a:avLst/>
          </a:prstGeom>
          <a:solidFill>
            <a:schemeClr val="accent1"/>
          </a:solidFill>
          <a:ln w="9525">
            <a:noFill/>
            <a:miter lim="800000"/>
            <a:headEnd/>
            <a:tailEnd/>
          </a:ln>
        </p:spPr>
        <p:txBody>
          <a:bodyPr>
            <a:prstTxWarp prst="textNoShape">
              <a:avLst/>
            </a:prstTxWarp>
            <a:spAutoFit/>
          </a:bodyPr>
          <a:lstStyle/>
          <a:p>
            <a:r>
              <a:rPr lang="en-US" sz="1000"/>
              <a:t>Nielsen, Jakob, and Landauer, Thomas K.: "A mathematical model of the finding of usability problems," </a:t>
            </a:r>
            <a:r>
              <a:rPr lang="en-US" sz="1000" i="1"/>
              <a:t>Proceedings of ACM INTERCHI'93 Conference</a:t>
            </a:r>
            <a:r>
              <a:rPr lang="en-US" sz="1000"/>
              <a:t> (Amsterdam, The Netherlands, 24-29 April 1993), pp. 206-213.</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Date Placeholder 2"/>
          <p:cNvSpPr>
            <a:spLocks noGrp="1"/>
          </p:cNvSpPr>
          <p:nvPr>
            <p:ph type="dt" sz="quarter" idx="10"/>
          </p:nvPr>
        </p:nvSpPr>
        <p:spPr>
          <a:noFill/>
        </p:spPr>
        <p:txBody>
          <a:bodyPr/>
          <a:lstStyle/>
          <a:p>
            <a:r>
              <a:rPr lang="de-CH">
                <a:latin typeface="Helvetica" charset="0"/>
              </a:rPr>
              <a:t>© Oscar Nierstrasz</a:t>
            </a:r>
          </a:p>
        </p:txBody>
      </p:sp>
      <p:sp>
        <p:nvSpPr>
          <p:cNvPr id="75779"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75780" name="Slide Number Placeholder 4"/>
          <p:cNvSpPr>
            <a:spLocks noGrp="1"/>
          </p:cNvSpPr>
          <p:nvPr>
            <p:ph type="sldNum" sz="quarter" idx="12"/>
          </p:nvPr>
        </p:nvSpPr>
        <p:spPr>
          <a:noFill/>
        </p:spPr>
        <p:txBody>
          <a:bodyPr/>
          <a:lstStyle/>
          <a:p>
            <a:r>
              <a:rPr lang="de-CH" smtClean="0">
                <a:latin typeface="Helvetica" charset="0"/>
              </a:rPr>
              <a:t>ESE 8.</a:t>
            </a:r>
            <a:fld id="{463604A1-0A0D-B342-8F9B-AAB472F5A38A}" type="slidenum">
              <a:rPr lang="de-CH" smtClean="0">
                <a:latin typeface="Helvetica" charset="0"/>
              </a:rPr>
              <a:pPr/>
              <a:t>33</a:t>
            </a:fld>
            <a:endParaRPr lang="de-CH" sz="1400" smtClean="0">
              <a:solidFill>
                <a:srgbClr val="7E7E7E"/>
              </a:solidFill>
              <a:latin typeface="Times" charset="0"/>
            </a:endParaRPr>
          </a:p>
        </p:txBody>
      </p:sp>
      <p:sp>
        <p:nvSpPr>
          <p:cNvPr id="75781" name="Rectangle 2"/>
          <p:cNvSpPr>
            <a:spLocks noGrp="1" noChangeArrowheads="1"/>
          </p:cNvSpPr>
          <p:nvPr>
            <p:ph type="title"/>
          </p:nvPr>
        </p:nvSpPr>
        <p:spPr/>
        <p:txBody>
          <a:bodyPr/>
          <a:lstStyle/>
          <a:p>
            <a:pPr eaLnBrk="1" hangingPunct="1"/>
            <a:r>
              <a:rPr lang="en-US"/>
              <a:t>Usability laboratories (!)</a:t>
            </a:r>
          </a:p>
        </p:txBody>
      </p:sp>
      <p:pic>
        <p:nvPicPr>
          <p:cNvPr id="75782" name="Picture 8" descr="Scan-071113-0001"/>
          <p:cNvPicPr>
            <a:picLocks noChangeAspect="1" noChangeArrowheads="1"/>
          </p:cNvPicPr>
          <p:nvPr/>
        </p:nvPicPr>
        <p:blipFill>
          <a:blip r:embed="rId3"/>
          <a:srcRect/>
          <a:stretch>
            <a:fillRect/>
          </a:stretch>
        </p:blipFill>
        <p:spPr bwMode="auto">
          <a:xfrm>
            <a:off x="608207" y="1600200"/>
            <a:ext cx="7926193" cy="4747039"/>
          </a:xfrm>
          <a:prstGeom prst="rect">
            <a:avLst/>
          </a:prstGeom>
          <a:noFill/>
          <a:ln w="9525">
            <a:noFill/>
            <a:miter lim="800000"/>
            <a:headEnd/>
            <a:tailEnd/>
          </a:ln>
        </p:spPr>
      </p:pic>
      <p:sp>
        <p:nvSpPr>
          <p:cNvPr id="75783" name="Rectangle 9"/>
          <p:cNvSpPr>
            <a:spLocks noChangeArrowheads="1"/>
          </p:cNvSpPr>
          <p:nvPr/>
        </p:nvSpPr>
        <p:spPr bwMode="auto">
          <a:xfrm>
            <a:off x="5410200" y="6400800"/>
            <a:ext cx="2686050" cy="274638"/>
          </a:xfrm>
          <a:prstGeom prst="rect">
            <a:avLst/>
          </a:prstGeom>
          <a:solidFill>
            <a:schemeClr val="accent1"/>
          </a:solidFill>
          <a:ln w="9525">
            <a:noFill/>
            <a:miter lim="800000"/>
            <a:headEnd/>
            <a:tailEnd/>
          </a:ln>
        </p:spPr>
        <p:txBody>
          <a:bodyPr wrap="none">
            <a:prstTxWarp prst="textNoShape">
              <a:avLst/>
            </a:prstTxWarp>
            <a:spAutoFit/>
          </a:bodyPr>
          <a:lstStyle/>
          <a:p>
            <a:r>
              <a:rPr lang="en-US" sz="1200"/>
              <a:t>Jakob Nielsen, </a:t>
            </a:r>
            <a:r>
              <a:rPr lang="en-US" sz="1200" i="1"/>
              <a:t>Usability Engineering</a:t>
            </a:r>
            <a:endParaRPr lang="en-US" sz="12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noFill/>
        </p:spPr>
        <p:txBody>
          <a:bodyPr/>
          <a:lstStyle/>
          <a:p>
            <a:r>
              <a:rPr lang="de-CH">
                <a:latin typeface="Helvetica" charset="0"/>
              </a:rPr>
              <a:t>© Oscar Nierstrasz</a:t>
            </a:r>
          </a:p>
        </p:txBody>
      </p:sp>
      <p:sp>
        <p:nvSpPr>
          <p:cNvPr id="7782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77828" name="Slide Number Placeholder 5"/>
          <p:cNvSpPr>
            <a:spLocks noGrp="1"/>
          </p:cNvSpPr>
          <p:nvPr>
            <p:ph type="sldNum" sz="quarter" idx="12"/>
          </p:nvPr>
        </p:nvSpPr>
        <p:spPr>
          <a:noFill/>
        </p:spPr>
        <p:txBody>
          <a:bodyPr/>
          <a:lstStyle/>
          <a:p>
            <a:r>
              <a:rPr lang="de-CH" smtClean="0">
                <a:latin typeface="Helvetica" charset="0"/>
              </a:rPr>
              <a:t>ESE 8.</a:t>
            </a:r>
            <a:fld id="{6B81D9D1-3B06-9849-A486-61EF76C84723}" type="slidenum">
              <a:rPr lang="de-CH" smtClean="0">
                <a:latin typeface="Helvetica" charset="0"/>
              </a:rPr>
              <a:pPr/>
              <a:t>34</a:t>
            </a:fld>
            <a:endParaRPr lang="de-CH" sz="1400" smtClean="0">
              <a:solidFill>
                <a:srgbClr val="7E7E7E"/>
              </a:solidFill>
              <a:latin typeface="Times" charset="0"/>
            </a:endParaRPr>
          </a:p>
        </p:txBody>
      </p:sp>
      <p:sp>
        <p:nvSpPr>
          <p:cNvPr id="7782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77830" name="Rectangle 3"/>
          <p:cNvSpPr>
            <a:spLocks noGrp="1" noChangeArrowheads="1"/>
          </p:cNvSpPr>
          <p:nvPr>
            <p:ph type="title"/>
          </p:nvPr>
        </p:nvSpPr>
        <p:spPr/>
        <p:txBody>
          <a:bodyPr/>
          <a:lstStyle/>
          <a:p>
            <a:pPr eaLnBrk="1" hangingPunct="1"/>
            <a:r>
              <a:rPr lang="en-US"/>
              <a:t>Roadmap</a:t>
            </a:r>
          </a:p>
        </p:txBody>
      </p:sp>
      <p:sp>
        <p:nvSpPr>
          <p:cNvPr id="77831" name="Rectangle 4"/>
          <p:cNvSpPr>
            <a:spLocks noGrp="1" noChangeArrowheads="1"/>
          </p:cNvSpPr>
          <p:nvPr>
            <p:ph type="body" idx="1"/>
          </p:nvPr>
        </p:nvSpPr>
        <p:spPr/>
        <p:txBody>
          <a:bodyPr/>
          <a:lstStyle/>
          <a:p>
            <a:pPr eaLnBrk="1" hangingPunct="1"/>
            <a:r>
              <a:rPr lang="en-US"/>
              <a:t>Interface design models</a:t>
            </a:r>
          </a:p>
          <a:p>
            <a:pPr eaLnBrk="1" hangingPunct="1"/>
            <a:r>
              <a:rPr lang="en-US"/>
              <a:t>Design principles</a:t>
            </a:r>
          </a:p>
          <a:p>
            <a:pPr eaLnBrk="1" hangingPunct="1"/>
            <a:r>
              <a:rPr lang="en-US"/>
              <a:t>GUI characteristics</a:t>
            </a:r>
          </a:p>
          <a:p>
            <a:pPr eaLnBrk="1" hangingPunct="1"/>
            <a:r>
              <a:rPr lang="en-US"/>
              <a:t>User Guidance</a:t>
            </a:r>
          </a:p>
          <a:p>
            <a:pPr eaLnBrk="1" hangingPunct="1"/>
            <a:r>
              <a:rPr lang="en-US"/>
              <a:t>Usability Testing</a:t>
            </a:r>
          </a:p>
          <a:p>
            <a:pPr eaLnBrk="1" hangingPunct="1"/>
            <a:r>
              <a:rPr lang="en-US" b="1"/>
              <a:t>Examples</a:t>
            </a:r>
            <a:endParaRPr lang="en-US"/>
          </a:p>
        </p:txBody>
      </p:sp>
      <p:pic>
        <p:nvPicPr>
          <p:cNvPr id="77832" name="Picture 5"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77833" name="AutoShape 5"/>
          <p:cNvSpPr>
            <a:spLocks noChangeArrowheads="1"/>
          </p:cNvSpPr>
          <p:nvPr/>
        </p:nvSpPr>
        <p:spPr bwMode="auto">
          <a:xfrm>
            <a:off x="914400" y="5410200"/>
            <a:ext cx="6172200" cy="914400"/>
          </a:xfrm>
          <a:prstGeom prst="foldedCorner">
            <a:avLst>
              <a:gd name="adj" fmla="val 12500"/>
            </a:avLst>
          </a:prstGeom>
          <a:solidFill>
            <a:schemeClr val="accent1"/>
          </a:solidFill>
          <a:ln w="9525">
            <a:solidFill>
              <a:schemeClr val="tx1"/>
            </a:solidFill>
            <a:round/>
            <a:headEnd/>
            <a:tailEnd/>
          </a:ln>
        </p:spPr>
        <p:txBody>
          <a:bodyPr anchor="ctr">
            <a:prstTxWarp prst="textNoShape">
              <a:avLst/>
            </a:prstTxWarp>
          </a:bodyPr>
          <a:lstStyle/>
          <a:p>
            <a:pPr algn="ctr">
              <a:spcBef>
                <a:spcPct val="50000"/>
              </a:spcBef>
            </a:pPr>
            <a:r>
              <a:rPr lang="en-US" sz="1800" i="1">
                <a:solidFill>
                  <a:srgbClr val="7F0101"/>
                </a:solidFill>
              </a:rPr>
              <a:t>All examples from the Interface Hall of Shame</a:t>
            </a:r>
          </a:p>
          <a:p>
            <a:pPr algn="ctr">
              <a:spcBef>
                <a:spcPct val="50000"/>
              </a:spcBef>
            </a:pPr>
            <a:r>
              <a:rPr lang="en-US" sz="1800"/>
              <a:t>http://homepage.mac.com/bradster/iarchitect/shame.htm</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Date Placeholder 2"/>
          <p:cNvSpPr>
            <a:spLocks noGrp="1"/>
          </p:cNvSpPr>
          <p:nvPr>
            <p:ph type="dt" sz="quarter" idx="10"/>
          </p:nvPr>
        </p:nvSpPr>
        <p:spPr>
          <a:noFill/>
        </p:spPr>
        <p:txBody>
          <a:bodyPr/>
          <a:lstStyle/>
          <a:p>
            <a:r>
              <a:rPr lang="de-CH">
                <a:latin typeface="Helvetica" charset="0"/>
              </a:rPr>
              <a:t>© Oscar Nierstrasz</a:t>
            </a:r>
          </a:p>
        </p:txBody>
      </p:sp>
      <p:sp>
        <p:nvSpPr>
          <p:cNvPr id="79875"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79876" name="Slide Number Placeholder 4"/>
          <p:cNvSpPr>
            <a:spLocks noGrp="1"/>
          </p:cNvSpPr>
          <p:nvPr>
            <p:ph type="sldNum" sz="quarter" idx="12"/>
          </p:nvPr>
        </p:nvSpPr>
        <p:spPr>
          <a:noFill/>
        </p:spPr>
        <p:txBody>
          <a:bodyPr/>
          <a:lstStyle/>
          <a:p>
            <a:r>
              <a:rPr lang="de-CH" smtClean="0">
                <a:latin typeface="Helvetica" charset="0"/>
              </a:rPr>
              <a:t>ESE 8.</a:t>
            </a:r>
            <a:fld id="{11B5CB75-B615-E642-8B57-D6CBE76343C0}" type="slidenum">
              <a:rPr lang="de-CH" smtClean="0">
                <a:latin typeface="Helvetica" charset="0"/>
              </a:rPr>
              <a:pPr/>
              <a:t>35</a:t>
            </a:fld>
            <a:endParaRPr lang="de-CH" sz="1400" smtClean="0">
              <a:solidFill>
                <a:srgbClr val="7E7E7E"/>
              </a:solidFill>
              <a:latin typeface="Times" charset="0"/>
            </a:endParaRPr>
          </a:p>
        </p:txBody>
      </p:sp>
      <p:sp>
        <p:nvSpPr>
          <p:cNvPr id="79877" name="Rectangle 2"/>
          <p:cNvSpPr>
            <a:spLocks noGrp="1" noChangeArrowheads="1"/>
          </p:cNvSpPr>
          <p:nvPr>
            <p:ph type="title"/>
          </p:nvPr>
        </p:nvSpPr>
        <p:spPr/>
        <p:txBody>
          <a:bodyPr/>
          <a:lstStyle/>
          <a:p>
            <a:pPr eaLnBrk="1" hangingPunct="1"/>
            <a:r>
              <a:rPr lang="en-US"/>
              <a:t>Is there progress?</a:t>
            </a:r>
          </a:p>
        </p:txBody>
      </p:sp>
      <p:pic>
        <p:nvPicPr>
          <p:cNvPr id="79878" name="Picture 6" descr="/Users/oscar/Documents/Courses/ESE/Figures/HallOfShame/01-outstat.gif">
            <a:hlinkClick r:id="" action="ppaction://media"/>
          </p:cNvPr>
          <p:cNvPicPr/>
          <p:nvPr>
            <a:videoFile r:link="rId1"/>
          </p:nvPr>
        </p:nvPicPr>
        <p:blipFill>
          <a:blip r:embed="rId4"/>
          <a:srcRect/>
          <a:stretch>
            <a:fillRect/>
          </a:stretch>
        </p:blipFill>
        <p:spPr bwMode="auto">
          <a:xfrm>
            <a:off x="1447800" y="2362200"/>
            <a:ext cx="6745288"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1000"/>
                                  </p:stCondLst>
                                  <p:childTnLst>
                                    <p:cmd type="call" cmd="playFrom(0.0)">
                                      <p:cBhvr>
                                        <p:cTn id="6" dur="1" fill="hold"/>
                                        <p:tgtEl>
                                          <p:spTgt spid="79878"/>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remove" display="0">
                  <p:stCondLst>
                    <p:cond delay="indefinite"/>
                  </p:stCondLst>
                  <p:endCondLst>
                    <p:cond evt="onPrev" delay="0">
                      <p:tgtEl>
                        <p:sldTgt/>
                      </p:tgtEl>
                    </p:cond>
                  </p:endCondLst>
                </p:cTn>
                <p:tgtEl>
                  <p:spTgt spid="79878"/>
                </p:tgtEl>
              </p:cMediaNode>
            </p:video>
            <p:seq concurrent="1" nextAc="seek">
              <p:cTn id="8" restart="whenNotActive" fill="hold" evtFilter="cancelBubble" nodeType="interactiveSeq">
                <p:stCondLst>
                  <p:cond evt="onClick" delay="0">
                    <p:tgtEl>
                      <p:spTgt spid="79878"/>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9878"/>
                                        </p:tgtEl>
                                      </p:cBhvr>
                                    </p:cmd>
                                  </p:childTnLst>
                                </p:cTn>
                              </p:par>
                            </p:childTnLst>
                          </p:cTn>
                        </p:par>
                      </p:childTnLst>
                    </p:cTn>
                  </p:par>
                </p:childTnLst>
              </p:cTn>
              <p:nextCondLst>
                <p:cond evt="onClick" delay="0">
                  <p:tgtEl>
                    <p:spTgt spid="79878"/>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Date Placeholder 2"/>
          <p:cNvSpPr>
            <a:spLocks noGrp="1"/>
          </p:cNvSpPr>
          <p:nvPr>
            <p:ph type="dt" sz="quarter" idx="10"/>
          </p:nvPr>
        </p:nvSpPr>
        <p:spPr>
          <a:noFill/>
        </p:spPr>
        <p:txBody>
          <a:bodyPr/>
          <a:lstStyle/>
          <a:p>
            <a:r>
              <a:rPr lang="de-CH">
                <a:latin typeface="Helvetica" charset="0"/>
              </a:rPr>
              <a:t>© Oscar Nierstrasz</a:t>
            </a:r>
          </a:p>
        </p:txBody>
      </p:sp>
      <p:sp>
        <p:nvSpPr>
          <p:cNvPr id="81923"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81924" name="Slide Number Placeholder 4"/>
          <p:cNvSpPr>
            <a:spLocks noGrp="1"/>
          </p:cNvSpPr>
          <p:nvPr>
            <p:ph type="sldNum" sz="quarter" idx="12"/>
          </p:nvPr>
        </p:nvSpPr>
        <p:spPr>
          <a:noFill/>
        </p:spPr>
        <p:txBody>
          <a:bodyPr/>
          <a:lstStyle/>
          <a:p>
            <a:r>
              <a:rPr lang="de-CH" smtClean="0">
                <a:latin typeface="Helvetica" charset="0"/>
              </a:rPr>
              <a:t>ESE 8.</a:t>
            </a:r>
            <a:fld id="{5C432908-AB93-9A41-995B-6C6B70CF6733}" type="slidenum">
              <a:rPr lang="de-CH" smtClean="0">
                <a:latin typeface="Helvetica" charset="0"/>
              </a:rPr>
              <a:pPr/>
              <a:t>36</a:t>
            </a:fld>
            <a:endParaRPr lang="de-CH" sz="1400" smtClean="0">
              <a:solidFill>
                <a:srgbClr val="7E7E7E"/>
              </a:solidFill>
              <a:latin typeface="Times" charset="0"/>
            </a:endParaRPr>
          </a:p>
        </p:txBody>
      </p:sp>
      <p:sp>
        <p:nvSpPr>
          <p:cNvPr id="81925" name="Rectangle 2"/>
          <p:cNvSpPr>
            <a:spLocks noGrp="1" noChangeArrowheads="1"/>
          </p:cNvSpPr>
          <p:nvPr>
            <p:ph type="title"/>
          </p:nvPr>
        </p:nvSpPr>
        <p:spPr/>
        <p:txBody>
          <a:bodyPr/>
          <a:lstStyle/>
          <a:p>
            <a:pPr eaLnBrk="1" hangingPunct="1"/>
            <a:r>
              <a:rPr lang="en-US"/>
              <a:t>Now, that’s progress!</a:t>
            </a:r>
          </a:p>
        </p:txBody>
      </p:sp>
      <p:pic>
        <p:nvPicPr>
          <p:cNvPr id="81926" name="Picture 6" descr="/Users/oscar/Documents/Courses/ESE/Figures/HallOfShame/02-ltprog.gif">
            <a:hlinkClick r:id="" action="ppaction://media"/>
          </p:cNvPr>
          <p:cNvPicPr/>
          <p:nvPr>
            <a:videoFile r:link="rId1"/>
          </p:nvPr>
        </p:nvPicPr>
        <p:blipFill>
          <a:blip r:embed="rId4"/>
          <a:srcRect/>
          <a:stretch>
            <a:fillRect/>
          </a:stretch>
        </p:blipFill>
        <p:spPr bwMode="auto">
          <a:xfrm>
            <a:off x="2184400" y="2736850"/>
            <a:ext cx="4775200" cy="1384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192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remove" display="0">
                  <p:stCondLst>
                    <p:cond delay="indefinite"/>
                  </p:stCondLst>
                  <p:endCondLst>
                    <p:cond evt="onPrev" delay="0">
                      <p:tgtEl>
                        <p:sldTgt/>
                      </p:tgtEl>
                    </p:cond>
                  </p:endCondLst>
                </p:cTn>
                <p:tgtEl>
                  <p:spTgt spid="81926"/>
                </p:tgtEl>
              </p:cMediaNode>
            </p:video>
            <p:seq concurrent="1" nextAc="seek">
              <p:cTn id="8" restart="whenNotActive" fill="hold" evtFilter="cancelBubble" nodeType="interactiveSeq">
                <p:stCondLst>
                  <p:cond evt="onClick" delay="0">
                    <p:tgtEl>
                      <p:spTgt spid="8192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81926"/>
                                        </p:tgtEl>
                                      </p:cBhvr>
                                    </p:cmd>
                                  </p:childTnLst>
                                </p:cTn>
                              </p:par>
                            </p:childTnLst>
                          </p:cTn>
                        </p:par>
                      </p:childTnLst>
                    </p:cTn>
                  </p:par>
                </p:childTnLst>
              </p:cTn>
              <p:nextCondLst>
                <p:cond evt="onClick" delay="0">
                  <p:tgtEl>
                    <p:spTgt spid="81926"/>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Date Placeholder 2"/>
          <p:cNvSpPr>
            <a:spLocks noGrp="1"/>
          </p:cNvSpPr>
          <p:nvPr>
            <p:ph type="dt" sz="quarter" idx="10"/>
          </p:nvPr>
        </p:nvSpPr>
        <p:spPr>
          <a:noFill/>
        </p:spPr>
        <p:txBody>
          <a:bodyPr/>
          <a:lstStyle/>
          <a:p>
            <a:r>
              <a:rPr lang="de-CH">
                <a:latin typeface="Helvetica" charset="0"/>
              </a:rPr>
              <a:t>© Oscar Nierstrasz</a:t>
            </a:r>
          </a:p>
        </p:txBody>
      </p:sp>
      <p:sp>
        <p:nvSpPr>
          <p:cNvPr id="83971"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83972" name="Slide Number Placeholder 4"/>
          <p:cNvSpPr>
            <a:spLocks noGrp="1"/>
          </p:cNvSpPr>
          <p:nvPr>
            <p:ph type="sldNum" sz="quarter" idx="12"/>
          </p:nvPr>
        </p:nvSpPr>
        <p:spPr>
          <a:noFill/>
        </p:spPr>
        <p:txBody>
          <a:bodyPr/>
          <a:lstStyle/>
          <a:p>
            <a:r>
              <a:rPr lang="de-CH" smtClean="0">
                <a:latin typeface="Helvetica" charset="0"/>
              </a:rPr>
              <a:t>ESE 8.</a:t>
            </a:r>
            <a:fld id="{5DC4752C-25E5-6E4A-A644-D9262306F100}" type="slidenum">
              <a:rPr lang="de-CH" smtClean="0">
                <a:latin typeface="Helvetica" charset="0"/>
              </a:rPr>
              <a:pPr/>
              <a:t>37</a:t>
            </a:fld>
            <a:endParaRPr lang="de-CH" sz="1400" smtClean="0">
              <a:solidFill>
                <a:srgbClr val="7E7E7E"/>
              </a:solidFill>
              <a:latin typeface="Times" charset="0"/>
            </a:endParaRPr>
          </a:p>
        </p:txBody>
      </p:sp>
      <p:sp>
        <p:nvSpPr>
          <p:cNvPr id="83973" name="Rectangle 2"/>
          <p:cNvSpPr>
            <a:spLocks noGrp="1" noChangeArrowheads="1"/>
          </p:cNvSpPr>
          <p:nvPr>
            <p:ph type="title"/>
          </p:nvPr>
        </p:nvSpPr>
        <p:spPr/>
        <p:txBody>
          <a:bodyPr/>
          <a:lstStyle/>
          <a:p>
            <a:pPr eaLnBrk="1" hangingPunct="1"/>
            <a:r>
              <a:rPr lang="en-US"/>
              <a:t>I want them all!</a:t>
            </a:r>
          </a:p>
        </p:txBody>
      </p:sp>
      <p:pic>
        <p:nvPicPr>
          <p:cNvPr id="83974" name="Picture 3"/>
          <p:cNvPicPr>
            <a:picLocks noChangeAspect="1" noChangeArrowheads="1"/>
          </p:cNvPicPr>
          <p:nvPr/>
        </p:nvPicPr>
        <p:blipFill>
          <a:blip r:embed="rId3"/>
          <a:srcRect/>
          <a:stretch>
            <a:fillRect/>
          </a:stretch>
        </p:blipFill>
        <p:spPr bwMode="auto">
          <a:xfrm>
            <a:off x="1371600" y="2743200"/>
            <a:ext cx="6248400" cy="1455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Date Placeholder 2"/>
          <p:cNvSpPr>
            <a:spLocks noGrp="1"/>
          </p:cNvSpPr>
          <p:nvPr>
            <p:ph type="dt" sz="quarter" idx="10"/>
          </p:nvPr>
        </p:nvSpPr>
        <p:spPr>
          <a:noFill/>
        </p:spPr>
        <p:txBody>
          <a:bodyPr/>
          <a:lstStyle/>
          <a:p>
            <a:r>
              <a:rPr lang="de-CH">
                <a:latin typeface="Helvetica" charset="0"/>
              </a:rPr>
              <a:t>© Oscar Nierstrasz</a:t>
            </a:r>
          </a:p>
        </p:txBody>
      </p:sp>
      <p:sp>
        <p:nvSpPr>
          <p:cNvPr id="86019"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86020" name="Slide Number Placeholder 4"/>
          <p:cNvSpPr>
            <a:spLocks noGrp="1"/>
          </p:cNvSpPr>
          <p:nvPr>
            <p:ph type="sldNum" sz="quarter" idx="12"/>
          </p:nvPr>
        </p:nvSpPr>
        <p:spPr>
          <a:noFill/>
        </p:spPr>
        <p:txBody>
          <a:bodyPr/>
          <a:lstStyle/>
          <a:p>
            <a:r>
              <a:rPr lang="de-CH" smtClean="0">
                <a:latin typeface="Helvetica" charset="0"/>
              </a:rPr>
              <a:t>ESE 8.</a:t>
            </a:r>
            <a:fld id="{E1B68EA5-BDFD-BB48-A45F-C8542BDA961E}" type="slidenum">
              <a:rPr lang="de-CH" smtClean="0">
                <a:latin typeface="Helvetica" charset="0"/>
              </a:rPr>
              <a:pPr/>
              <a:t>38</a:t>
            </a:fld>
            <a:endParaRPr lang="de-CH" sz="1400" smtClean="0">
              <a:solidFill>
                <a:srgbClr val="7E7E7E"/>
              </a:solidFill>
              <a:latin typeface="Times" charset="0"/>
            </a:endParaRPr>
          </a:p>
        </p:txBody>
      </p:sp>
      <p:sp>
        <p:nvSpPr>
          <p:cNvPr id="86021" name="Rectangle 2"/>
          <p:cNvSpPr>
            <a:spLocks noGrp="1" noChangeArrowheads="1"/>
          </p:cNvSpPr>
          <p:nvPr>
            <p:ph type="title"/>
          </p:nvPr>
        </p:nvSpPr>
        <p:spPr/>
        <p:txBody>
          <a:bodyPr/>
          <a:lstStyle/>
          <a:p>
            <a:pPr eaLnBrk="1" hangingPunct="1"/>
            <a:r>
              <a:rPr lang="en-US"/>
              <a:t>Yes, I want that print thing too</a:t>
            </a:r>
          </a:p>
        </p:txBody>
      </p:sp>
      <p:pic>
        <p:nvPicPr>
          <p:cNvPr id="86022" name="Picture 3"/>
          <p:cNvPicPr>
            <a:picLocks noChangeAspect="1" noChangeArrowheads="1"/>
          </p:cNvPicPr>
          <p:nvPr/>
        </p:nvPicPr>
        <p:blipFill>
          <a:blip r:embed="rId3"/>
          <a:srcRect/>
          <a:stretch>
            <a:fillRect/>
          </a:stretch>
        </p:blipFill>
        <p:spPr bwMode="auto">
          <a:xfrm>
            <a:off x="2362200" y="1905000"/>
            <a:ext cx="4343400" cy="332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Date Placeholder 2"/>
          <p:cNvSpPr>
            <a:spLocks noGrp="1"/>
          </p:cNvSpPr>
          <p:nvPr>
            <p:ph type="dt" sz="quarter" idx="10"/>
          </p:nvPr>
        </p:nvSpPr>
        <p:spPr>
          <a:noFill/>
        </p:spPr>
        <p:txBody>
          <a:bodyPr/>
          <a:lstStyle/>
          <a:p>
            <a:r>
              <a:rPr lang="de-CH">
                <a:latin typeface="Helvetica" charset="0"/>
              </a:rPr>
              <a:t>© Oscar Nierstrasz</a:t>
            </a:r>
          </a:p>
        </p:txBody>
      </p:sp>
      <p:sp>
        <p:nvSpPr>
          <p:cNvPr id="88067"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88068" name="Slide Number Placeholder 4"/>
          <p:cNvSpPr>
            <a:spLocks noGrp="1"/>
          </p:cNvSpPr>
          <p:nvPr>
            <p:ph type="sldNum" sz="quarter" idx="12"/>
          </p:nvPr>
        </p:nvSpPr>
        <p:spPr>
          <a:noFill/>
        </p:spPr>
        <p:txBody>
          <a:bodyPr/>
          <a:lstStyle/>
          <a:p>
            <a:r>
              <a:rPr lang="de-CH" smtClean="0">
                <a:latin typeface="Helvetica" charset="0"/>
              </a:rPr>
              <a:t>ESE 8.</a:t>
            </a:r>
            <a:fld id="{68306D5D-677F-4040-840A-6665946407BC}" type="slidenum">
              <a:rPr lang="de-CH" smtClean="0">
                <a:latin typeface="Helvetica" charset="0"/>
              </a:rPr>
              <a:pPr/>
              <a:t>39</a:t>
            </a:fld>
            <a:endParaRPr lang="de-CH" sz="1400" smtClean="0">
              <a:solidFill>
                <a:srgbClr val="7E7E7E"/>
              </a:solidFill>
              <a:latin typeface="Times" charset="0"/>
            </a:endParaRPr>
          </a:p>
        </p:txBody>
      </p:sp>
      <p:sp>
        <p:nvSpPr>
          <p:cNvPr id="88069" name="Rectangle 2"/>
          <p:cNvSpPr>
            <a:spLocks noGrp="1" noChangeArrowheads="1"/>
          </p:cNvSpPr>
          <p:nvPr>
            <p:ph type="title"/>
          </p:nvPr>
        </p:nvSpPr>
        <p:spPr/>
        <p:txBody>
          <a:bodyPr/>
          <a:lstStyle/>
          <a:p>
            <a:pPr eaLnBrk="1" hangingPunct="1"/>
            <a:r>
              <a:rPr lang="en-US"/>
              <a:t>In Excel, “cut” doesn’t mean cut</a:t>
            </a:r>
          </a:p>
        </p:txBody>
      </p:sp>
      <p:pic>
        <p:nvPicPr>
          <p:cNvPr id="88070" name="Picture 3"/>
          <p:cNvPicPr>
            <a:picLocks noChangeAspect="1" noChangeArrowheads="1"/>
          </p:cNvPicPr>
          <p:nvPr/>
        </p:nvPicPr>
        <p:blipFill>
          <a:blip r:embed="rId3"/>
          <a:srcRect/>
          <a:stretch>
            <a:fillRect/>
          </a:stretch>
        </p:blipFill>
        <p:spPr bwMode="auto">
          <a:xfrm>
            <a:off x="2209800" y="2514600"/>
            <a:ext cx="4724400" cy="2255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de-CH">
                <a:latin typeface="Helvetica" charset="0"/>
              </a:rPr>
              <a:t>© Oscar Nierstrasz</a:t>
            </a:r>
          </a:p>
        </p:txBody>
      </p:sp>
      <p:sp>
        <p:nvSpPr>
          <p:cNvPr id="1638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6388" name="Slide Number Placeholder 5"/>
          <p:cNvSpPr>
            <a:spLocks noGrp="1"/>
          </p:cNvSpPr>
          <p:nvPr>
            <p:ph type="sldNum" sz="quarter" idx="12"/>
          </p:nvPr>
        </p:nvSpPr>
        <p:spPr>
          <a:noFill/>
        </p:spPr>
        <p:txBody>
          <a:bodyPr/>
          <a:lstStyle/>
          <a:p>
            <a:r>
              <a:rPr lang="de-CH" smtClean="0">
                <a:latin typeface="Helvetica" charset="0"/>
              </a:rPr>
              <a:t>ESE 8.</a:t>
            </a:r>
            <a:fld id="{4083D58A-522B-4F48-B576-140313BB900A}" type="slidenum">
              <a:rPr lang="de-CH" smtClean="0">
                <a:latin typeface="Helvetica" charset="0"/>
              </a:rPr>
              <a:pPr/>
              <a:t>4</a:t>
            </a:fld>
            <a:endParaRPr lang="de-CH" sz="1400" smtClean="0">
              <a:solidFill>
                <a:srgbClr val="7E7E7E"/>
              </a:solidFill>
              <a:latin typeface="Times" charset="0"/>
            </a:endParaRPr>
          </a:p>
        </p:txBody>
      </p:sp>
      <p:sp>
        <p:nvSpPr>
          <p:cNvPr id="1638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16390" name="Rectangle 3"/>
          <p:cNvSpPr>
            <a:spLocks noGrp="1" noChangeArrowheads="1"/>
          </p:cNvSpPr>
          <p:nvPr>
            <p:ph type="title"/>
          </p:nvPr>
        </p:nvSpPr>
        <p:spPr/>
        <p:txBody>
          <a:bodyPr/>
          <a:lstStyle/>
          <a:p>
            <a:pPr eaLnBrk="1" hangingPunct="1"/>
            <a:r>
              <a:rPr lang="en-US"/>
              <a:t>Roadmap</a:t>
            </a:r>
          </a:p>
        </p:txBody>
      </p:sp>
      <p:pic>
        <p:nvPicPr>
          <p:cNvPr id="16391" name="Picture 6"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
        <p:nvSpPr>
          <p:cNvPr id="16392" name="Rectangle 4"/>
          <p:cNvSpPr>
            <a:spLocks noGrp="1" noChangeArrowheads="1"/>
          </p:cNvSpPr>
          <p:nvPr>
            <p:ph type="body" idx="1"/>
          </p:nvPr>
        </p:nvSpPr>
        <p:spPr/>
        <p:txBody>
          <a:bodyPr/>
          <a:lstStyle/>
          <a:p>
            <a:pPr eaLnBrk="1" hangingPunct="1"/>
            <a:r>
              <a:rPr lang="en-US" b="1"/>
              <a:t>Interface design models</a:t>
            </a:r>
          </a:p>
          <a:p>
            <a:pPr eaLnBrk="1" hangingPunct="1"/>
            <a:r>
              <a:rPr lang="en-US"/>
              <a:t>Design principles</a:t>
            </a:r>
          </a:p>
          <a:p>
            <a:pPr eaLnBrk="1" hangingPunct="1"/>
            <a:r>
              <a:rPr lang="en-US"/>
              <a:t>GUI characteristics</a:t>
            </a:r>
          </a:p>
          <a:p>
            <a:pPr eaLnBrk="1" hangingPunct="1"/>
            <a:r>
              <a:rPr lang="en-US"/>
              <a:t>User Guidance</a:t>
            </a:r>
          </a:p>
          <a:p>
            <a:pPr eaLnBrk="1" hangingPunct="1"/>
            <a:r>
              <a:rPr lang="en-US"/>
              <a:t>Usability Testing</a:t>
            </a:r>
          </a:p>
          <a:p>
            <a:pPr eaLnBrk="1" hangingPunct="1"/>
            <a:r>
              <a:rPr lang="en-US"/>
              <a:t>Examples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Date Placeholder 2"/>
          <p:cNvSpPr>
            <a:spLocks noGrp="1"/>
          </p:cNvSpPr>
          <p:nvPr>
            <p:ph type="dt" sz="quarter" idx="10"/>
          </p:nvPr>
        </p:nvSpPr>
        <p:spPr>
          <a:noFill/>
        </p:spPr>
        <p:txBody>
          <a:bodyPr/>
          <a:lstStyle/>
          <a:p>
            <a:r>
              <a:rPr lang="de-CH">
                <a:latin typeface="Helvetica" charset="0"/>
              </a:rPr>
              <a:t>© Oscar Nierstrasz</a:t>
            </a:r>
          </a:p>
        </p:txBody>
      </p:sp>
      <p:sp>
        <p:nvSpPr>
          <p:cNvPr id="90115"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90116" name="Slide Number Placeholder 4"/>
          <p:cNvSpPr>
            <a:spLocks noGrp="1"/>
          </p:cNvSpPr>
          <p:nvPr>
            <p:ph type="sldNum" sz="quarter" idx="12"/>
          </p:nvPr>
        </p:nvSpPr>
        <p:spPr>
          <a:noFill/>
        </p:spPr>
        <p:txBody>
          <a:bodyPr/>
          <a:lstStyle/>
          <a:p>
            <a:r>
              <a:rPr lang="de-CH" smtClean="0">
                <a:latin typeface="Helvetica" charset="0"/>
              </a:rPr>
              <a:t>ESE 8.</a:t>
            </a:r>
            <a:fld id="{599086F2-181D-EC41-B8B0-ADD192F54691}" type="slidenum">
              <a:rPr lang="de-CH" smtClean="0">
                <a:latin typeface="Helvetica" charset="0"/>
              </a:rPr>
              <a:pPr/>
              <a:t>40</a:t>
            </a:fld>
            <a:endParaRPr lang="de-CH" sz="1400" smtClean="0">
              <a:solidFill>
                <a:srgbClr val="7E7E7E"/>
              </a:solidFill>
              <a:latin typeface="Times" charset="0"/>
            </a:endParaRPr>
          </a:p>
        </p:txBody>
      </p:sp>
      <p:sp>
        <p:nvSpPr>
          <p:cNvPr id="90117" name="Rectangle 2"/>
          <p:cNvSpPr>
            <a:spLocks noGrp="1" noChangeArrowheads="1"/>
          </p:cNvSpPr>
          <p:nvPr>
            <p:ph type="title"/>
          </p:nvPr>
        </p:nvSpPr>
        <p:spPr/>
        <p:txBody>
          <a:bodyPr/>
          <a:lstStyle/>
          <a:p>
            <a:pPr eaLnBrk="1" hangingPunct="1"/>
            <a:r>
              <a:rPr lang="en-US"/>
              <a:t>Fun with scrolling!</a:t>
            </a:r>
          </a:p>
        </p:txBody>
      </p:sp>
      <p:pic>
        <p:nvPicPr>
          <p:cNvPr id="90118" name="Picture 3"/>
          <p:cNvPicPr>
            <a:picLocks noChangeAspect="1" noChangeArrowheads="1"/>
          </p:cNvPicPr>
          <p:nvPr/>
        </p:nvPicPr>
        <p:blipFill>
          <a:blip r:embed="rId3"/>
          <a:srcRect/>
          <a:stretch>
            <a:fillRect/>
          </a:stretch>
        </p:blipFill>
        <p:spPr bwMode="auto">
          <a:xfrm>
            <a:off x="4572000" y="3886200"/>
            <a:ext cx="4087813" cy="2157413"/>
          </a:xfrm>
          <a:prstGeom prst="rect">
            <a:avLst/>
          </a:prstGeom>
          <a:noFill/>
          <a:ln w="9525">
            <a:noFill/>
            <a:miter lim="800000"/>
            <a:headEnd/>
            <a:tailEnd/>
          </a:ln>
        </p:spPr>
      </p:pic>
      <p:pic>
        <p:nvPicPr>
          <p:cNvPr id="90119" name="Picture 4"/>
          <p:cNvPicPr>
            <a:picLocks noChangeAspect="1" noChangeArrowheads="1"/>
          </p:cNvPicPr>
          <p:nvPr/>
        </p:nvPicPr>
        <p:blipFill>
          <a:blip r:embed="rId4"/>
          <a:srcRect/>
          <a:stretch>
            <a:fillRect/>
          </a:stretch>
        </p:blipFill>
        <p:spPr bwMode="auto">
          <a:xfrm>
            <a:off x="533400" y="1768475"/>
            <a:ext cx="3733800" cy="2955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Date Placeholder 2"/>
          <p:cNvSpPr>
            <a:spLocks noGrp="1"/>
          </p:cNvSpPr>
          <p:nvPr>
            <p:ph type="dt" sz="quarter" idx="10"/>
          </p:nvPr>
        </p:nvSpPr>
        <p:spPr>
          <a:noFill/>
        </p:spPr>
        <p:txBody>
          <a:bodyPr/>
          <a:lstStyle/>
          <a:p>
            <a:r>
              <a:rPr lang="de-CH">
                <a:latin typeface="Helvetica" charset="0"/>
              </a:rPr>
              <a:t>© Oscar Nierstrasz</a:t>
            </a:r>
          </a:p>
        </p:txBody>
      </p:sp>
      <p:sp>
        <p:nvSpPr>
          <p:cNvPr id="92163"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92164" name="Slide Number Placeholder 4"/>
          <p:cNvSpPr>
            <a:spLocks noGrp="1"/>
          </p:cNvSpPr>
          <p:nvPr>
            <p:ph type="sldNum" sz="quarter" idx="12"/>
          </p:nvPr>
        </p:nvSpPr>
        <p:spPr>
          <a:noFill/>
        </p:spPr>
        <p:txBody>
          <a:bodyPr/>
          <a:lstStyle/>
          <a:p>
            <a:r>
              <a:rPr lang="de-CH" smtClean="0">
                <a:latin typeface="Helvetica" charset="0"/>
              </a:rPr>
              <a:t>ESE 8.</a:t>
            </a:r>
            <a:fld id="{C4C662B5-C078-F24D-8FB4-7C58389529DA}" type="slidenum">
              <a:rPr lang="de-CH" smtClean="0">
                <a:latin typeface="Helvetica" charset="0"/>
              </a:rPr>
              <a:pPr/>
              <a:t>41</a:t>
            </a:fld>
            <a:endParaRPr lang="de-CH" sz="1400" smtClean="0">
              <a:solidFill>
                <a:srgbClr val="7E7E7E"/>
              </a:solidFill>
              <a:latin typeface="Times" charset="0"/>
            </a:endParaRPr>
          </a:p>
        </p:txBody>
      </p:sp>
      <p:sp>
        <p:nvSpPr>
          <p:cNvPr id="92165" name="Rectangle 2"/>
          <p:cNvSpPr>
            <a:spLocks noGrp="1" noChangeArrowheads="1"/>
          </p:cNvSpPr>
          <p:nvPr>
            <p:ph type="title"/>
          </p:nvPr>
        </p:nvSpPr>
        <p:spPr/>
        <p:txBody>
          <a:bodyPr/>
          <a:lstStyle/>
          <a:p>
            <a:pPr eaLnBrk="1" hangingPunct="1"/>
            <a:r>
              <a:rPr lang="en-US"/>
              <a:t>More tabs please!</a:t>
            </a:r>
          </a:p>
        </p:txBody>
      </p:sp>
      <p:pic>
        <p:nvPicPr>
          <p:cNvPr id="92166" name="Picture 3"/>
          <p:cNvPicPr>
            <a:picLocks noChangeAspect="1" noChangeArrowheads="1"/>
          </p:cNvPicPr>
          <p:nvPr/>
        </p:nvPicPr>
        <p:blipFill>
          <a:blip r:embed="rId3"/>
          <a:srcRect/>
          <a:stretch>
            <a:fillRect/>
          </a:stretch>
        </p:blipFill>
        <p:spPr bwMode="auto">
          <a:xfrm>
            <a:off x="762000" y="1962150"/>
            <a:ext cx="7620000" cy="3143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Date Placeholder 2"/>
          <p:cNvSpPr>
            <a:spLocks noGrp="1"/>
          </p:cNvSpPr>
          <p:nvPr>
            <p:ph type="dt" sz="quarter" idx="10"/>
          </p:nvPr>
        </p:nvSpPr>
        <p:spPr>
          <a:noFill/>
        </p:spPr>
        <p:txBody>
          <a:bodyPr/>
          <a:lstStyle/>
          <a:p>
            <a:r>
              <a:rPr lang="de-CH">
                <a:latin typeface="Helvetica" charset="0"/>
              </a:rPr>
              <a:t>© Oscar Nierstrasz</a:t>
            </a:r>
          </a:p>
        </p:txBody>
      </p:sp>
      <p:sp>
        <p:nvSpPr>
          <p:cNvPr id="94211"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94212" name="Slide Number Placeholder 4"/>
          <p:cNvSpPr>
            <a:spLocks noGrp="1"/>
          </p:cNvSpPr>
          <p:nvPr>
            <p:ph type="sldNum" sz="quarter" idx="12"/>
          </p:nvPr>
        </p:nvSpPr>
        <p:spPr>
          <a:noFill/>
        </p:spPr>
        <p:txBody>
          <a:bodyPr/>
          <a:lstStyle/>
          <a:p>
            <a:r>
              <a:rPr lang="de-CH" smtClean="0">
                <a:latin typeface="Helvetica" charset="0"/>
              </a:rPr>
              <a:t>ESE 8.</a:t>
            </a:r>
            <a:fld id="{EB7FBB99-0FEB-A641-A9C4-7DBEEC109A29}" type="slidenum">
              <a:rPr lang="de-CH" smtClean="0">
                <a:latin typeface="Helvetica" charset="0"/>
              </a:rPr>
              <a:pPr/>
              <a:t>42</a:t>
            </a:fld>
            <a:endParaRPr lang="de-CH" sz="1400" smtClean="0">
              <a:solidFill>
                <a:srgbClr val="7E7E7E"/>
              </a:solidFill>
              <a:latin typeface="Times" charset="0"/>
            </a:endParaRPr>
          </a:p>
        </p:txBody>
      </p:sp>
      <p:sp>
        <p:nvSpPr>
          <p:cNvPr id="94213" name="Rectangle 2"/>
          <p:cNvSpPr>
            <a:spLocks noGrp="1" noChangeArrowheads="1"/>
          </p:cNvSpPr>
          <p:nvPr>
            <p:ph type="title"/>
          </p:nvPr>
        </p:nvSpPr>
        <p:spPr/>
        <p:txBody>
          <a:bodyPr/>
          <a:lstStyle/>
          <a:p>
            <a:pPr eaLnBrk="1" hangingPunct="1"/>
            <a:r>
              <a:rPr lang="en-US"/>
              <a:t>Without tabs</a:t>
            </a:r>
          </a:p>
        </p:txBody>
      </p:sp>
      <p:pic>
        <p:nvPicPr>
          <p:cNvPr id="94214" name="Picture 6" descr="/Users/oscar/Documents/Courses/ESE/Figures/HallOfShame/08-mewredo.gif">
            <a:hlinkClick r:id="" action="ppaction://media"/>
          </p:cNvPr>
          <p:cNvPicPr/>
          <p:nvPr>
            <a:videoFile r:link="rId1"/>
          </p:nvPr>
        </p:nvPicPr>
        <p:blipFill>
          <a:blip r:embed="rId4"/>
          <a:srcRect/>
          <a:stretch>
            <a:fillRect/>
          </a:stretch>
        </p:blipFill>
        <p:spPr bwMode="auto">
          <a:xfrm>
            <a:off x="1524000" y="1752600"/>
            <a:ext cx="6032500" cy="4229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421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remove" display="0">
                  <p:stCondLst>
                    <p:cond delay="indefinite"/>
                  </p:stCondLst>
                  <p:endCondLst>
                    <p:cond evt="onPrev" delay="0">
                      <p:tgtEl>
                        <p:sldTgt/>
                      </p:tgtEl>
                    </p:cond>
                  </p:endCondLst>
                </p:cTn>
                <p:tgtEl>
                  <p:spTgt spid="94214"/>
                </p:tgtEl>
              </p:cMediaNode>
            </p:video>
            <p:seq concurrent="1" nextAc="seek">
              <p:cTn id="8" restart="whenNotActive" fill="hold" evtFilter="cancelBubble" nodeType="interactiveSeq">
                <p:stCondLst>
                  <p:cond evt="onClick" delay="0">
                    <p:tgtEl>
                      <p:spTgt spid="9421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4214"/>
                                        </p:tgtEl>
                                      </p:cBhvr>
                                    </p:cmd>
                                  </p:childTnLst>
                                </p:cTn>
                              </p:par>
                            </p:childTnLst>
                          </p:cTn>
                        </p:par>
                      </p:childTnLst>
                    </p:cTn>
                  </p:par>
                </p:childTnLst>
              </p:cTn>
              <p:nextCondLst>
                <p:cond evt="onClick" delay="0">
                  <p:tgtEl>
                    <p:spTgt spid="94214"/>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Date Placeholder 2"/>
          <p:cNvSpPr>
            <a:spLocks noGrp="1"/>
          </p:cNvSpPr>
          <p:nvPr>
            <p:ph type="dt" sz="quarter" idx="10"/>
          </p:nvPr>
        </p:nvSpPr>
        <p:spPr>
          <a:noFill/>
        </p:spPr>
        <p:txBody>
          <a:bodyPr/>
          <a:lstStyle/>
          <a:p>
            <a:r>
              <a:rPr lang="de-CH">
                <a:latin typeface="Helvetica" charset="0"/>
              </a:rPr>
              <a:t>© Oscar Nierstrasz</a:t>
            </a:r>
          </a:p>
        </p:txBody>
      </p:sp>
      <p:sp>
        <p:nvSpPr>
          <p:cNvPr id="96259"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96260" name="Slide Number Placeholder 4"/>
          <p:cNvSpPr>
            <a:spLocks noGrp="1"/>
          </p:cNvSpPr>
          <p:nvPr>
            <p:ph type="sldNum" sz="quarter" idx="12"/>
          </p:nvPr>
        </p:nvSpPr>
        <p:spPr>
          <a:noFill/>
        </p:spPr>
        <p:txBody>
          <a:bodyPr/>
          <a:lstStyle/>
          <a:p>
            <a:r>
              <a:rPr lang="de-CH" smtClean="0">
                <a:latin typeface="Helvetica" charset="0"/>
              </a:rPr>
              <a:t>ESE 8.</a:t>
            </a:r>
            <a:fld id="{79E91948-5BA7-5449-A10A-3A70F8986866}" type="slidenum">
              <a:rPr lang="de-CH" smtClean="0">
                <a:latin typeface="Helvetica" charset="0"/>
              </a:rPr>
              <a:pPr/>
              <a:t>43</a:t>
            </a:fld>
            <a:endParaRPr lang="de-CH" sz="1400" smtClean="0">
              <a:solidFill>
                <a:srgbClr val="7E7E7E"/>
              </a:solidFill>
              <a:latin typeface="Times" charset="0"/>
            </a:endParaRPr>
          </a:p>
        </p:txBody>
      </p:sp>
      <p:sp>
        <p:nvSpPr>
          <p:cNvPr id="96261" name="Rectangle 2"/>
          <p:cNvSpPr>
            <a:spLocks noGrp="1" noChangeArrowheads="1"/>
          </p:cNvSpPr>
          <p:nvPr>
            <p:ph type="title"/>
          </p:nvPr>
        </p:nvSpPr>
        <p:spPr/>
        <p:txBody>
          <a:bodyPr/>
          <a:lstStyle/>
          <a:p>
            <a:pPr eaLnBrk="1" hangingPunct="1"/>
            <a:r>
              <a:rPr lang="en-US"/>
              <a:t>Helpful tips</a:t>
            </a:r>
          </a:p>
        </p:txBody>
      </p:sp>
      <p:pic>
        <p:nvPicPr>
          <p:cNvPr id="96262" name="Picture 6" descr="/Users/oscar/Documents/Courses/ESE/Figures/HallOfShame/09-mindtool.gif">
            <a:hlinkClick r:id="" action="ppaction://media"/>
          </p:cNvPr>
          <p:cNvPicPr/>
          <p:nvPr>
            <a:videoFile r:link="rId1"/>
          </p:nvPr>
        </p:nvPicPr>
        <p:blipFill>
          <a:blip r:embed="rId4"/>
          <a:srcRect/>
          <a:stretch>
            <a:fillRect/>
          </a:stretch>
        </p:blipFill>
        <p:spPr bwMode="auto">
          <a:xfrm>
            <a:off x="3657600" y="2362200"/>
            <a:ext cx="2540000" cy="3060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626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remove" display="0">
                  <p:stCondLst>
                    <p:cond delay="indefinite"/>
                  </p:stCondLst>
                  <p:endCondLst>
                    <p:cond evt="onPrev" delay="0">
                      <p:tgtEl>
                        <p:sldTgt/>
                      </p:tgtEl>
                    </p:cond>
                  </p:endCondLst>
                </p:cTn>
                <p:tgtEl>
                  <p:spTgt spid="96262"/>
                </p:tgtEl>
              </p:cMediaNode>
            </p:video>
            <p:seq concurrent="1" nextAc="seek">
              <p:cTn id="8" restart="whenNotActive" fill="hold" evtFilter="cancelBubble" nodeType="interactiveSeq">
                <p:stCondLst>
                  <p:cond evt="onClick" delay="0">
                    <p:tgtEl>
                      <p:spTgt spid="9626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6262"/>
                                        </p:tgtEl>
                                      </p:cBhvr>
                                    </p:cmd>
                                  </p:childTnLst>
                                </p:cTn>
                              </p:par>
                            </p:childTnLst>
                          </p:cTn>
                        </p:par>
                      </p:childTnLst>
                    </p:cTn>
                  </p:par>
                </p:childTnLst>
              </p:cTn>
              <p:nextCondLst>
                <p:cond evt="onClick" delay="0">
                  <p:tgtEl>
                    <p:spTgt spid="96262"/>
                  </p:tgtEl>
                </p:cond>
              </p:nextCondLst>
            </p:seq>
          </p:childTnLst>
        </p:cTn>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Date Placeholder 2"/>
          <p:cNvSpPr>
            <a:spLocks noGrp="1"/>
          </p:cNvSpPr>
          <p:nvPr>
            <p:ph type="dt" sz="quarter" idx="10"/>
          </p:nvPr>
        </p:nvSpPr>
        <p:spPr>
          <a:noFill/>
        </p:spPr>
        <p:txBody>
          <a:bodyPr/>
          <a:lstStyle/>
          <a:p>
            <a:r>
              <a:rPr lang="de-CH">
                <a:latin typeface="Helvetica" charset="0"/>
              </a:rPr>
              <a:t>© Oscar Nierstrasz</a:t>
            </a:r>
          </a:p>
        </p:txBody>
      </p:sp>
      <p:sp>
        <p:nvSpPr>
          <p:cNvPr id="98307"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98308" name="Slide Number Placeholder 4"/>
          <p:cNvSpPr>
            <a:spLocks noGrp="1"/>
          </p:cNvSpPr>
          <p:nvPr>
            <p:ph type="sldNum" sz="quarter" idx="12"/>
          </p:nvPr>
        </p:nvSpPr>
        <p:spPr>
          <a:noFill/>
        </p:spPr>
        <p:txBody>
          <a:bodyPr/>
          <a:lstStyle/>
          <a:p>
            <a:r>
              <a:rPr lang="de-CH" smtClean="0">
                <a:latin typeface="Helvetica" charset="0"/>
              </a:rPr>
              <a:t>ESE 8.</a:t>
            </a:r>
            <a:fld id="{1D69D7E9-8A94-D849-84FD-EB8126B9DB31}" type="slidenum">
              <a:rPr lang="de-CH" smtClean="0">
                <a:latin typeface="Helvetica" charset="0"/>
              </a:rPr>
              <a:pPr/>
              <a:t>44</a:t>
            </a:fld>
            <a:endParaRPr lang="de-CH" sz="1400" smtClean="0">
              <a:solidFill>
                <a:srgbClr val="7E7E7E"/>
              </a:solidFill>
              <a:latin typeface="Times" charset="0"/>
            </a:endParaRPr>
          </a:p>
        </p:txBody>
      </p:sp>
      <p:sp>
        <p:nvSpPr>
          <p:cNvPr id="98309" name="Rectangle 2"/>
          <p:cNvSpPr>
            <a:spLocks noGrp="1" noChangeArrowheads="1"/>
          </p:cNvSpPr>
          <p:nvPr>
            <p:ph type="title"/>
          </p:nvPr>
        </p:nvSpPr>
        <p:spPr/>
        <p:txBody>
          <a:bodyPr/>
          <a:lstStyle/>
          <a:p>
            <a:pPr eaLnBrk="1" hangingPunct="1"/>
            <a:r>
              <a:rPr lang="en-US"/>
              <a:t>Stop, please</a:t>
            </a:r>
          </a:p>
        </p:txBody>
      </p:sp>
      <p:pic>
        <p:nvPicPr>
          <p:cNvPr id="98310" name="Picture 3"/>
          <p:cNvPicPr>
            <a:picLocks noChangeAspect="1" noChangeArrowheads="1"/>
          </p:cNvPicPr>
          <p:nvPr/>
        </p:nvPicPr>
        <p:blipFill>
          <a:blip r:embed="rId3"/>
          <a:srcRect/>
          <a:stretch>
            <a:fillRect/>
          </a:stretch>
        </p:blipFill>
        <p:spPr bwMode="auto">
          <a:xfrm>
            <a:off x="1524000" y="1703388"/>
            <a:ext cx="6172200" cy="3546475"/>
          </a:xfrm>
          <a:prstGeom prst="rect">
            <a:avLst/>
          </a:prstGeom>
          <a:noFill/>
          <a:ln w="9525">
            <a:noFill/>
            <a:miter lim="800000"/>
            <a:headEnd/>
            <a:tailEnd/>
          </a:ln>
        </p:spPr>
      </p:pic>
      <p:pic>
        <p:nvPicPr>
          <p:cNvPr id="649220" name="Picture 4"/>
          <p:cNvPicPr>
            <a:picLocks noChangeAspect="1" noChangeArrowheads="1"/>
          </p:cNvPicPr>
          <p:nvPr/>
        </p:nvPicPr>
        <p:blipFill>
          <a:blip r:embed="rId4"/>
          <a:srcRect/>
          <a:stretch>
            <a:fillRect/>
          </a:stretch>
        </p:blipFill>
        <p:spPr bwMode="auto">
          <a:xfrm>
            <a:off x="1066800" y="5818188"/>
            <a:ext cx="7086600" cy="5826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4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Date Placeholder 2"/>
          <p:cNvSpPr>
            <a:spLocks noGrp="1"/>
          </p:cNvSpPr>
          <p:nvPr>
            <p:ph type="dt" sz="quarter" idx="10"/>
          </p:nvPr>
        </p:nvSpPr>
        <p:spPr>
          <a:noFill/>
        </p:spPr>
        <p:txBody>
          <a:bodyPr/>
          <a:lstStyle/>
          <a:p>
            <a:r>
              <a:rPr lang="de-CH">
                <a:latin typeface="Helvetica" charset="0"/>
              </a:rPr>
              <a:t>© Oscar Nierstrasz</a:t>
            </a:r>
          </a:p>
        </p:txBody>
      </p:sp>
      <p:sp>
        <p:nvSpPr>
          <p:cNvPr id="100355"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100356" name="Slide Number Placeholder 4"/>
          <p:cNvSpPr>
            <a:spLocks noGrp="1"/>
          </p:cNvSpPr>
          <p:nvPr>
            <p:ph type="sldNum" sz="quarter" idx="12"/>
          </p:nvPr>
        </p:nvSpPr>
        <p:spPr>
          <a:noFill/>
        </p:spPr>
        <p:txBody>
          <a:bodyPr/>
          <a:lstStyle/>
          <a:p>
            <a:r>
              <a:rPr lang="de-CH" smtClean="0">
                <a:latin typeface="Helvetica" charset="0"/>
              </a:rPr>
              <a:t>ESE 8.</a:t>
            </a:r>
            <a:fld id="{553452A3-89FC-AE43-856D-7735AE854D89}" type="slidenum">
              <a:rPr lang="de-CH" smtClean="0">
                <a:latin typeface="Helvetica" charset="0"/>
              </a:rPr>
              <a:pPr/>
              <a:t>45</a:t>
            </a:fld>
            <a:endParaRPr lang="de-CH" sz="1400" smtClean="0">
              <a:solidFill>
                <a:srgbClr val="7E7E7E"/>
              </a:solidFill>
              <a:latin typeface="Times" charset="0"/>
            </a:endParaRPr>
          </a:p>
        </p:txBody>
      </p:sp>
      <p:pic>
        <p:nvPicPr>
          <p:cNvPr id="100357" name="Picture 2"/>
          <p:cNvPicPr>
            <a:picLocks noChangeAspect="1" noChangeArrowheads="1"/>
          </p:cNvPicPr>
          <p:nvPr/>
        </p:nvPicPr>
        <p:blipFill>
          <a:blip r:embed="rId3"/>
          <a:srcRect/>
          <a:stretch>
            <a:fillRect/>
          </a:stretch>
        </p:blipFill>
        <p:spPr bwMode="auto">
          <a:xfrm>
            <a:off x="533400" y="2362200"/>
            <a:ext cx="8077200" cy="2170113"/>
          </a:xfrm>
          <a:prstGeom prst="rect">
            <a:avLst/>
          </a:prstGeom>
          <a:noFill/>
          <a:ln w="9525">
            <a:noFill/>
            <a:miter lim="800000"/>
            <a:headEnd/>
            <a:tailEnd/>
          </a:ln>
        </p:spPr>
      </p:pic>
      <p:sp>
        <p:nvSpPr>
          <p:cNvPr id="100358" name="Rectangle 3"/>
          <p:cNvSpPr>
            <a:spLocks noGrp="1" noChangeArrowheads="1"/>
          </p:cNvSpPr>
          <p:nvPr>
            <p:ph type="title"/>
          </p:nvPr>
        </p:nvSpPr>
        <p:spPr/>
        <p:txBody>
          <a:bodyPr/>
          <a:lstStyle/>
          <a:p>
            <a:pPr eaLnBrk="1" hangingPunct="1"/>
            <a:r>
              <a:rPr lang="en-US"/>
              <a:t>I can’t make up my mind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Date Placeholder 1"/>
          <p:cNvSpPr>
            <a:spLocks noGrp="1"/>
          </p:cNvSpPr>
          <p:nvPr>
            <p:ph type="dt" sz="quarter" idx="10"/>
          </p:nvPr>
        </p:nvSpPr>
        <p:spPr>
          <a:noFill/>
        </p:spPr>
        <p:txBody>
          <a:bodyPr/>
          <a:lstStyle/>
          <a:p>
            <a:r>
              <a:rPr lang="de-CH">
                <a:latin typeface="Helvetica" charset="0"/>
              </a:rPr>
              <a:t>© Oscar Nierstrasz</a:t>
            </a:r>
          </a:p>
        </p:txBody>
      </p:sp>
      <p:sp>
        <p:nvSpPr>
          <p:cNvPr id="102403" name="Footer Placeholder 2"/>
          <p:cNvSpPr>
            <a:spLocks noGrp="1"/>
          </p:cNvSpPr>
          <p:nvPr>
            <p:ph type="ftr" sz="quarter" idx="11"/>
          </p:nvPr>
        </p:nvSpPr>
        <p:spPr>
          <a:noFill/>
        </p:spPr>
        <p:txBody>
          <a:bodyPr/>
          <a:lstStyle/>
          <a:p>
            <a:r>
              <a:rPr lang="de-CH">
                <a:latin typeface="Helvetica" charset="0"/>
              </a:rPr>
              <a:t>ESE — User Interface Design</a:t>
            </a:r>
          </a:p>
        </p:txBody>
      </p:sp>
      <p:sp>
        <p:nvSpPr>
          <p:cNvPr id="102404" name="Slide Number Placeholder 3"/>
          <p:cNvSpPr>
            <a:spLocks noGrp="1"/>
          </p:cNvSpPr>
          <p:nvPr>
            <p:ph type="sldNum" sz="quarter" idx="12"/>
          </p:nvPr>
        </p:nvSpPr>
        <p:spPr>
          <a:noFill/>
        </p:spPr>
        <p:txBody>
          <a:bodyPr/>
          <a:lstStyle/>
          <a:p>
            <a:r>
              <a:rPr lang="de-CH" smtClean="0">
                <a:latin typeface="Helvetica" charset="0"/>
              </a:rPr>
              <a:t>ESE 8.</a:t>
            </a:r>
            <a:fld id="{167507B2-06B3-7C41-900D-280E3CAE216D}" type="slidenum">
              <a:rPr lang="de-CH" smtClean="0">
                <a:latin typeface="Helvetica" charset="0"/>
              </a:rPr>
              <a:pPr/>
              <a:t>46</a:t>
            </a:fld>
            <a:endParaRPr lang="de-CH" sz="1400" smtClean="0">
              <a:solidFill>
                <a:srgbClr val="7E7E7E"/>
              </a:solidFill>
              <a:latin typeface="Times" charset="0"/>
            </a:endParaRPr>
          </a:p>
        </p:txBody>
      </p:sp>
      <p:pic>
        <p:nvPicPr>
          <p:cNvPr id="102405" name="Picture 3"/>
          <p:cNvPicPr>
            <a:picLocks noChangeAspect="1" noChangeArrowheads="1"/>
          </p:cNvPicPr>
          <p:nvPr/>
        </p:nvPicPr>
        <p:blipFill>
          <a:blip r:embed="rId3"/>
          <a:srcRect/>
          <a:stretch>
            <a:fillRect/>
          </a:stretch>
        </p:blipFill>
        <p:spPr bwMode="auto">
          <a:xfrm>
            <a:off x="381000" y="1828800"/>
            <a:ext cx="8305800" cy="3290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Date Placeholder 2"/>
          <p:cNvSpPr>
            <a:spLocks noGrp="1"/>
          </p:cNvSpPr>
          <p:nvPr>
            <p:ph type="dt" sz="quarter" idx="10"/>
          </p:nvPr>
        </p:nvSpPr>
        <p:spPr>
          <a:noFill/>
        </p:spPr>
        <p:txBody>
          <a:bodyPr/>
          <a:lstStyle/>
          <a:p>
            <a:r>
              <a:rPr lang="de-CH">
                <a:latin typeface="Helvetica" charset="0"/>
              </a:rPr>
              <a:t>© Oscar Nierstrasz</a:t>
            </a:r>
          </a:p>
        </p:txBody>
      </p:sp>
      <p:sp>
        <p:nvSpPr>
          <p:cNvPr id="104451"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104452" name="Slide Number Placeholder 4"/>
          <p:cNvSpPr>
            <a:spLocks noGrp="1"/>
          </p:cNvSpPr>
          <p:nvPr>
            <p:ph type="sldNum" sz="quarter" idx="12"/>
          </p:nvPr>
        </p:nvSpPr>
        <p:spPr>
          <a:noFill/>
        </p:spPr>
        <p:txBody>
          <a:bodyPr/>
          <a:lstStyle/>
          <a:p>
            <a:r>
              <a:rPr lang="de-CH" smtClean="0">
                <a:latin typeface="Helvetica" charset="0"/>
              </a:rPr>
              <a:t>ESE 8.</a:t>
            </a:r>
            <a:fld id="{06E6A8B6-1646-2842-8021-342E3825F185}" type="slidenum">
              <a:rPr lang="de-CH" smtClean="0">
                <a:latin typeface="Helvetica" charset="0"/>
              </a:rPr>
              <a:pPr/>
              <a:t>47</a:t>
            </a:fld>
            <a:endParaRPr lang="de-CH" sz="1400" smtClean="0">
              <a:solidFill>
                <a:srgbClr val="7E7E7E"/>
              </a:solidFill>
              <a:latin typeface="Times" charset="0"/>
            </a:endParaRPr>
          </a:p>
        </p:txBody>
      </p:sp>
      <p:sp>
        <p:nvSpPr>
          <p:cNvPr id="104453" name="Rectangle 2"/>
          <p:cNvSpPr>
            <a:spLocks noGrp="1" noChangeArrowheads="1"/>
          </p:cNvSpPr>
          <p:nvPr>
            <p:ph type="title"/>
          </p:nvPr>
        </p:nvSpPr>
        <p:spPr/>
        <p:txBody>
          <a:bodyPr/>
          <a:lstStyle/>
          <a:p>
            <a:pPr eaLnBrk="1" hangingPunct="1"/>
            <a:r>
              <a:rPr lang="en-US"/>
              <a:t>Green good — red bad</a:t>
            </a:r>
          </a:p>
        </p:txBody>
      </p:sp>
      <p:pic>
        <p:nvPicPr>
          <p:cNvPr id="104454" name="Picture 3"/>
          <p:cNvPicPr>
            <a:picLocks noChangeAspect="1" noChangeArrowheads="1"/>
          </p:cNvPicPr>
          <p:nvPr/>
        </p:nvPicPr>
        <p:blipFill>
          <a:blip r:embed="rId3"/>
          <a:srcRect/>
          <a:stretch>
            <a:fillRect/>
          </a:stretch>
        </p:blipFill>
        <p:spPr bwMode="auto">
          <a:xfrm>
            <a:off x="1676400" y="2133600"/>
            <a:ext cx="5867400" cy="2744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Date Placeholder 2"/>
          <p:cNvSpPr>
            <a:spLocks noGrp="1"/>
          </p:cNvSpPr>
          <p:nvPr>
            <p:ph type="dt" sz="quarter" idx="10"/>
          </p:nvPr>
        </p:nvSpPr>
        <p:spPr>
          <a:noFill/>
        </p:spPr>
        <p:txBody>
          <a:bodyPr/>
          <a:lstStyle/>
          <a:p>
            <a:r>
              <a:rPr lang="de-CH">
                <a:latin typeface="Helvetica" charset="0"/>
              </a:rPr>
              <a:t>© Oscar Nierstrasz</a:t>
            </a:r>
          </a:p>
        </p:txBody>
      </p:sp>
      <p:sp>
        <p:nvSpPr>
          <p:cNvPr id="106499"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106500" name="Slide Number Placeholder 4"/>
          <p:cNvSpPr>
            <a:spLocks noGrp="1"/>
          </p:cNvSpPr>
          <p:nvPr>
            <p:ph type="sldNum" sz="quarter" idx="12"/>
          </p:nvPr>
        </p:nvSpPr>
        <p:spPr>
          <a:noFill/>
        </p:spPr>
        <p:txBody>
          <a:bodyPr/>
          <a:lstStyle/>
          <a:p>
            <a:r>
              <a:rPr lang="de-CH" smtClean="0">
                <a:latin typeface="Helvetica" charset="0"/>
              </a:rPr>
              <a:t>ESE 8.</a:t>
            </a:r>
            <a:fld id="{2BF20491-BB15-DA43-9DFD-35D455F9AE0B}" type="slidenum">
              <a:rPr lang="de-CH" smtClean="0">
                <a:latin typeface="Helvetica" charset="0"/>
              </a:rPr>
              <a:pPr/>
              <a:t>48</a:t>
            </a:fld>
            <a:endParaRPr lang="de-CH" sz="1400" smtClean="0">
              <a:solidFill>
                <a:srgbClr val="7E7E7E"/>
              </a:solidFill>
              <a:latin typeface="Times" charset="0"/>
            </a:endParaRPr>
          </a:p>
        </p:txBody>
      </p:sp>
      <p:sp>
        <p:nvSpPr>
          <p:cNvPr id="106501" name="Rectangle 2"/>
          <p:cNvSpPr>
            <a:spLocks noGrp="1" noChangeArrowheads="1"/>
          </p:cNvSpPr>
          <p:nvPr>
            <p:ph type="title"/>
          </p:nvPr>
        </p:nvSpPr>
        <p:spPr/>
        <p:txBody>
          <a:bodyPr/>
          <a:lstStyle/>
          <a:p>
            <a:pPr eaLnBrk="1" hangingPunct="1"/>
            <a:r>
              <a:rPr lang="en-US"/>
              <a:t>Was that an error?</a:t>
            </a:r>
          </a:p>
        </p:txBody>
      </p:sp>
      <p:pic>
        <p:nvPicPr>
          <p:cNvPr id="106502" name="Picture 3"/>
          <p:cNvPicPr>
            <a:picLocks noChangeAspect="1" noChangeArrowheads="1"/>
          </p:cNvPicPr>
          <p:nvPr/>
        </p:nvPicPr>
        <p:blipFill>
          <a:blip r:embed="rId3"/>
          <a:srcRect/>
          <a:stretch>
            <a:fillRect/>
          </a:stretch>
        </p:blipFill>
        <p:spPr bwMode="auto">
          <a:xfrm>
            <a:off x="990600" y="1682750"/>
            <a:ext cx="4495800" cy="2203450"/>
          </a:xfrm>
          <a:prstGeom prst="rect">
            <a:avLst/>
          </a:prstGeom>
          <a:noFill/>
          <a:ln w="9525">
            <a:noFill/>
            <a:miter lim="800000"/>
            <a:headEnd/>
            <a:tailEnd/>
          </a:ln>
        </p:spPr>
      </p:pic>
      <p:pic>
        <p:nvPicPr>
          <p:cNvPr id="657412" name="Picture 4"/>
          <p:cNvPicPr>
            <a:picLocks noChangeAspect="1" noChangeArrowheads="1"/>
          </p:cNvPicPr>
          <p:nvPr/>
        </p:nvPicPr>
        <p:blipFill>
          <a:blip r:embed="rId4"/>
          <a:srcRect/>
          <a:stretch>
            <a:fillRect/>
          </a:stretch>
        </p:blipFill>
        <p:spPr bwMode="auto">
          <a:xfrm>
            <a:off x="3429000" y="4044950"/>
            <a:ext cx="4495800" cy="2203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499"/>
                                          </p:stCondLst>
                                        </p:cTn>
                                        <p:tgtEl>
                                          <p:spTgt spid="657412"/>
                                        </p:tgtEl>
                                        <p:attrNameLst>
                                          <p:attrName>style.visibility</p:attrName>
                                        </p:attrNameLst>
                                      </p:cBhvr>
                                      <p:to>
                                        <p:strVal val="visible"/>
                                      </p:to>
                                    </p:set>
                                    <p:anim to="" calcmode="lin" valueType="num">
                                      <p:cBhvr>
                                        <p:cTn id="7" dur="1" fill="hold"/>
                                        <p:tgtEl>
                                          <p:spTgt spid="65741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Date Placeholder 2"/>
          <p:cNvSpPr>
            <a:spLocks noGrp="1"/>
          </p:cNvSpPr>
          <p:nvPr>
            <p:ph type="dt" sz="quarter" idx="10"/>
          </p:nvPr>
        </p:nvSpPr>
        <p:spPr>
          <a:noFill/>
        </p:spPr>
        <p:txBody>
          <a:bodyPr/>
          <a:lstStyle/>
          <a:p>
            <a:r>
              <a:rPr lang="de-CH">
                <a:latin typeface="Helvetica" charset="0"/>
              </a:rPr>
              <a:t>© Oscar Nierstrasz</a:t>
            </a:r>
          </a:p>
        </p:txBody>
      </p:sp>
      <p:sp>
        <p:nvSpPr>
          <p:cNvPr id="108547"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108548" name="Slide Number Placeholder 4"/>
          <p:cNvSpPr>
            <a:spLocks noGrp="1"/>
          </p:cNvSpPr>
          <p:nvPr>
            <p:ph type="sldNum" sz="quarter" idx="12"/>
          </p:nvPr>
        </p:nvSpPr>
        <p:spPr>
          <a:noFill/>
        </p:spPr>
        <p:txBody>
          <a:bodyPr/>
          <a:lstStyle/>
          <a:p>
            <a:r>
              <a:rPr lang="de-CH" smtClean="0">
                <a:latin typeface="Helvetica" charset="0"/>
              </a:rPr>
              <a:t>ESE 8.</a:t>
            </a:r>
            <a:fld id="{23DE97C7-1E9E-B147-8691-C201C62F7A56}" type="slidenum">
              <a:rPr lang="de-CH" smtClean="0">
                <a:latin typeface="Helvetica" charset="0"/>
              </a:rPr>
              <a:pPr/>
              <a:t>49</a:t>
            </a:fld>
            <a:endParaRPr lang="de-CH" sz="1400" smtClean="0">
              <a:solidFill>
                <a:srgbClr val="7E7E7E"/>
              </a:solidFill>
              <a:latin typeface="Times" charset="0"/>
            </a:endParaRPr>
          </a:p>
        </p:txBody>
      </p:sp>
      <p:sp>
        <p:nvSpPr>
          <p:cNvPr id="108549" name="Rectangle 2"/>
          <p:cNvSpPr>
            <a:spLocks noGrp="1" noChangeArrowheads="1"/>
          </p:cNvSpPr>
          <p:nvPr>
            <p:ph type="title"/>
          </p:nvPr>
        </p:nvSpPr>
        <p:spPr/>
        <p:txBody>
          <a:bodyPr/>
          <a:lstStyle/>
          <a:p>
            <a:pPr eaLnBrk="1" hangingPunct="1"/>
            <a:r>
              <a:rPr lang="en-US"/>
              <a:t>Uh … ok</a:t>
            </a:r>
          </a:p>
        </p:txBody>
      </p:sp>
      <p:pic>
        <p:nvPicPr>
          <p:cNvPr id="108550" name="Picture 3"/>
          <p:cNvPicPr>
            <a:picLocks noChangeAspect="1" noChangeArrowheads="1"/>
          </p:cNvPicPr>
          <p:nvPr/>
        </p:nvPicPr>
        <p:blipFill>
          <a:blip r:embed="rId3"/>
          <a:srcRect/>
          <a:stretch>
            <a:fillRect/>
          </a:stretch>
        </p:blipFill>
        <p:spPr bwMode="auto">
          <a:xfrm>
            <a:off x="2286000" y="2362200"/>
            <a:ext cx="4183063" cy="268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de-CH">
                <a:latin typeface="Helvetica" charset="0"/>
              </a:rPr>
              <a:t>© Oscar Nierstrasz</a:t>
            </a:r>
          </a:p>
        </p:txBody>
      </p:sp>
      <p:sp>
        <p:nvSpPr>
          <p:cNvPr id="18435"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8436" name="Slide Number Placeholder 5"/>
          <p:cNvSpPr>
            <a:spLocks noGrp="1"/>
          </p:cNvSpPr>
          <p:nvPr>
            <p:ph type="sldNum" sz="quarter" idx="12"/>
          </p:nvPr>
        </p:nvSpPr>
        <p:spPr>
          <a:noFill/>
        </p:spPr>
        <p:txBody>
          <a:bodyPr/>
          <a:lstStyle/>
          <a:p>
            <a:r>
              <a:rPr lang="de-CH" smtClean="0">
                <a:latin typeface="Helvetica" charset="0"/>
              </a:rPr>
              <a:t>ESE 8.</a:t>
            </a:r>
            <a:fld id="{DB3C071F-BDB9-0546-880C-0BA32A10FA35}" type="slidenum">
              <a:rPr lang="de-CH" smtClean="0">
                <a:latin typeface="Helvetica" charset="0"/>
              </a:rPr>
              <a:pPr/>
              <a:t>5</a:t>
            </a:fld>
            <a:endParaRPr lang="de-CH" sz="1400" smtClean="0">
              <a:solidFill>
                <a:srgbClr val="7E7E7E"/>
              </a:solidFill>
              <a:latin typeface="Times" charset="0"/>
            </a:endParaRPr>
          </a:p>
        </p:txBody>
      </p:sp>
      <p:sp>
        <p:nvSpPr>
          <p:cNvPr id="18437" name="Rectangle 2"/>
          <p:cNvSpPr>
            <a:spLocks noGrp="1" noChangeArrowheads="1"/>
          </p:cNvSpPr>
          <p:nvPr>
            <p:ph type="title"/>
          </p:nvPr>
        </p:nvSpPr>
        <p:spPr/>
        <p:txBody>
          <a:bodyPr/>
          <a:lstStyle/>
          <a:p>
            <a:pPr eaLnBrk="1" hangingPunct="1"/>
            <a:r>
              <a:rPr lang="en-US"/>
              <a:t>The UI design process</a:t>
            </a:r>
          </a:p>
        </p:txBody>
      </p:sp>
      <p:sp>
        <p:nvSpPr>
          <p:cNvPr id="18438" name="Rectangle 3"/>
          <p:cNvSpPr>
            <a:spLocks noGrp="1" noChangeArrowheads="1"/>
          </p:cNvSpPr>
          <p:nvPr>
            <p:ph type="body" idx="1"/>
          </p:nvPr>
        </p:nvSpPr>
        <p:spPr/>
        <p:txBody>
          <a:bodyPr/>
          <a:lstStyle/>
          <a:p>
            <a:pPr marL="488950" indent="-488950" defTabSz="962025" eaLnBrk="1" hangingPunct="1">
              <a:lnSpc>
                <a:spcPct val="90000"/>
              </a:lnSpc>
            </a:pPr>
            <a:r>
              <a:rPr lang="en-US"/>
              <a:t>UI design is an </a:t>
            </a:r>
            <a:r>
              <a:rPr lang="en-US" i="1">
                <a:solidFill>
                  <a:srgbClr val="7F0101"/>
                </a:solidFill>
              </a:rPr>
              <a:t>iterative process</a:t>
            </a:r>
            <a:r>
              <a:rPr lang="en-US"/>
              <a:t> involving close liaisons between users and designers.</a:t>
            </a:r>
          </a:p>
          <a:p>
            <a:pPr marL="488950" indent="-488950" defTabSz="962025" eaLnBrk="1" hangingPunct="1">
              <a:lnSpc>
                <a:spcPct val="90000"/>
              </a:lnSpc>
            </a:pPr>
            <a:r>
              <a:rPr lang="en-US"/>
              <a:t>The 3 core activities in this process are:</a:t>
            </a:r>
          </a:p>
          <a:p>
            <a:pPr marL="1089025" lvl="1" indent="-479425" defTabSz="962025" eaLnBrk="1" hangingPunct="1">
              <a:lnSpc>
                <a:spcPct val="90000"/>
              </a:lnSpc>
            </a:pPr>
            <a:r>
              <a:rPr lang="en-US" i="1">
                <a:solidFill>
                  <a:srgbClr val="7F0101"/>
                </a:solidFill>
              </a:rPr>
              <a:t>User analysis</a:t>
            </a:r>
            <a:r>
              <a:rPr lang="en-US"/>
              <a:t>. Understand what the users will do with the system;</a:t>
            </a:r>
          </a:p>
          <a:p>
            <a:pPr marL="1089025" lvl="1" indent="-479425" defTabSz="962025" eaLnBrk="1" hangingPunct="1">
              <a:lnSpc>
                <a:spcPct val="90000"/>
              </a:lnSpc>
            </a:pPr>
            <a:r>
              <a:rPr lang="en-US" i="1">
                <a:solidFill>
                  <a:srgbClr val="7F0101"/>
                </a:solidFill>
              </a:rPr>
              <a:t>System prototyping</a:t>
            </a:r>
            <a:r>
              <a:rPr lang="en-US"/>
              <a:t>. Develop a series of prototypes for experiment;</a:t>
            </a:r>
          </a:p>
          <a:p>
            <a:pPr marL="1089025" lvl="1" indent="-479425" defTabSz="962025" eaLnBrk="1" hangingPunct="1">
              <a:lnSpc>
                <a:spcPct val="90000"/>
              </a:lnSpc>
            </a:pPr>
            <a:r>
              <a:rPr lang="en-US" i="1">
                <a:solidFill>
                  <a:srgbClr val="7F0101"/>
                </a:solidFill>
              </a:rPr>
              <a:t>Interface evaluation</a:t>
            </a:r>
            <a:r>
              <a:rPr lang="en-US"/>
              <a:t>. Experiment with these prototypes with users.</a:t>
            </a:r>
          </a:p>
          <a:p>
            <a:pPr marL="1089025" lvl="1" indent="-479425" defTabSz="962025" eaLnBrk="1" hangingPunct="1">
              <a:lnSpc>
                <a:spcPct val="90000"/>
              </a:lnSpc>
            </a:pP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Date Placeholder 2"/>
          <p:cNvSpPr>
            <a:spLocks noGrp="1"/>
          </p:cNvSpPr>
          <p:nvPr>
            <p:ph type="dt" sz="quarter" idx="10"/>
          </p:nvPr>
        </p:nvSpPr>
        <p:spPr>
          <a:noFill/>
        </p:spPr>
        <p:txBody>
          <a:bodyPr/>
          <a:lstStyle/>
          <a:p>
            <a:r>
              <a:rPr lang="de-CH">
                <a:latin typeface="Helvetica" charset="0"/>
              </a:rPr>
              <a:t>© Oscar Nierstrasz</a:t>
            </a:r>
          </a:p>
        </p:txBody>
      </p:sp>
      <p:sp>
        <p:nvSpPr>
          <p:cNvPr id="110595"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110596" name="Slide Number Placeholder 4"/>
          <p:cNvSpPr>
            <a:spLocks noGrp="1"/>
          </p:cNvSpPr>
          <p:nvPr>
            <p:ph type="sldNum" sz="quarter" idx="12"/>
          </p:nvPr>
        </p:nvSpPr>
        <p:spPr>
          <a:noFill/>
        </p:spPr>
        <p:txBody>
          <a:bodyPr/>
          <a:lstStyle/>
          <a:p>
            <a:r>
              <a:rPr lang="de-CH" smtClean="0">
                <a:latin typeface="Helvetica" charset="0"/>
              </a:rPr>
              <a:t>ESE 8.</a:t>
            </a:r>
            <a:fld id="{9EFFFF83-D7D9-8841-9CEB-A0A7D79DC00D}" type="slidenum">
              <a:rPr lang="de-CH" smtClean="0">
                <a:latin typeface="Helvetica" charset="0"/>
              </a:rPr>
              <a:pPr/>
              <a:t>50</a:t>
            </a:fld>
            <a:endParaRPr lang="de-CH" sz="1400" smtClean="0">
              <a:solidFill>
                <a:srgbClr val="7E7E7E"/>
              </a:solidFill>
              <a:latin typeface="Times" charset="0"/>
            </a:endParaRPr>
          </a:p>
        </p:txBody>
      </p:sp>
      <p:sp>
        <p:nvSpPr>
          <p:cNvPr id="110597" name="Rectangle 2"/>
          <p:cNvSpPr>
            <a:spLocks noGrp="1" noChangeArrowheads="1"/>
          </p:cNvSpPr>
          <p:nvPr>
            <p:ph type="title"/>
          </p:nvPr>
        </p:nvSpPr>
        <p:spPr/>
        <p:txBody>
          <a:bodyPr/>
          <a:lstStyle/>
          <a:p>
            <a:pPr eaLnBrk="1" hangingPunct="1"/>
            <a:r>
              <a:rPr lang="en-US"/>
              <a:t>Yes — I mean, no</a:t>
            </a:r>
          </a:p>
        </p:txBody>
      </p:sp>
      <p:pic>
        <p:nvPicPr>
          <p:cNvPr id="110598" name="Picture 3"/>
          <p:cNvPicPr>
            <a:picLocks noChangeAspect="1" noChangeArrowheads="1"/>
          </p:cNvPicPr>
          <p:nvPr/>
        </p:nvPicPr>
        <p:blipFill>
          <a:blip r:embed="rId3"/>
          <a:srcRect/>
          <a:stretch>
            <a:fillRect/>
          </a:stretch>
        </p:blipFill>
        <p:spPr bwMode="auto">
          <a:xfrm>
            <a:off x="1828800" y="2667000"/>
            <a:ext cx="5410200" cy="1836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Date Placeholder 2"/>
          <p:cNvSpPr>
            <a:spLocks noGrp="1"/>
          </p:cNvSpPr>
          <p:nvPr>
            <p:ph type="dt" sz="quarter" idx="10"/>
          </p:nvPr>
        </p:nvSpPr>
        <p:spPr>
          <a:noFill/>
        </p:spPr>
        <p:txBody>
          <a:bodyPr/>
          <a:lstStyle/>
          <a:p>
            <a:r>
              <a:rPr lang="de-CH">
                <a:latin typeface="Helvetica" charset="0"/>
              </a:rPr>
              <a:t>© Oscar Nierstrasz</a:t>
            </a:r>
          </a:p>
        </p:txBody>
      </p:sp>
      <p:sp>
        <p:nvSpPr>
          <p:cNvPr id="112643"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112644" name="Slide Number Placeholder 4"/>
          <p:cNvSpPr>
            <a:spLocks noGrp="1"/>
          </p:cNvSpPr>
          <p:nvPr>
            <p:ph type="sldNum" sz="quarter" idx="12"/>
          </p:nvPr>
        </p:nvSpPr>
        <p:spPr>
          <a:noFill/>
        </p:spPr>
        <p:txBody>
          <a:bodyPr/>
          <a:lstStyle/>
          <a:p>
            <a:r>
              <a:rPr lang="de-CH" smtClean="0">
                <a:latin typeface="Helvetica" charset="0"/>
              </a:rPr>
              <a:t>ESE 8.</a:t>
            </a:r>
            <a:fld id="{CF740208-C89E-B94B-B577-083B730A0F0A}" type="slidenum">
              <a:rPr lang="de-CH" smtClean="0">
                <a:latin typeface="Helvetica" charset="0"/>
              </a:rPr>
              <a:pPr/>
              <a:t>51</a:t>
            </a:fld>
            <a:endParaRPr lang="de-CH" sz="1400" smtClean="0">
              <a:solidFill>
                <a:srgbClr val="7E7E7E"/>
              </a:solidFill>
              <a:latin typeface="Times" charset="0"/>
            </a:endParaRPr>
          </a:p>
        </p:txBody>
      </p:sp>
      <p:pic>
        <p:nvPicPr>
          <p:cNvPr id="112645" name="Picture 3"/>
          <p:cNvPicPr>
            <a:picLocks noChangeAspect="1" noChangeArrowheads="1"/>
          </p:cNvPicPr>
          <p:nvPr/>
        </p:nvPicPr>
        <p:blipFill>
          <a:blip r:embed="rId3"/>
          <a:srcRect/>
          <a:stretch>
            <a:fillRect/>
          </a:stretch>
        </p:blipFill>
        <p:spPr bwMode="auto">
          <a:xfrm>
            <a:off x="4343400" y="1981200"/>
            <a:ext cx="2138363" cy="3657600"/>
          </a:xfrm>
          <a:prstGeom prst="rect">
            <a:avLst/>
          </a:prstGeom>
          <a:noFill/>
          <a:ln w="9525">
            <a:noFill/>
            <a:miter lim="800000"/>
            <a:headEnd/>
            <a:tailEnd/>
          </a:ln>
        </p:spPr>
      </p:pic>
      <p:sp>
        <p:nvSpPr>
          <p:cNvPr id="112646" name="Rectangle 4"/>
          <p:cNvSpPr>
            <a:spLocks noGrp="1" noChangeArrowheads="1"/>
          </p:cNvSpPr>
          <p:nvPr>
            <p:ph type="title"/>
          </p:nvPr>
        </p:nvSpPr>
        <p:spPr/>
        <p:txBody>
          <a:bodyPr/>
          <a:lstStyle/>
          <a:p>
            <a:pPr eaLnBrk="1" hangingPunct="1"/>
            <a:r>
              <a:rPr lang="en-US"/>
              <a:t>No, I don’t want to trash my disk!</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Date Placeholder 3"/>
          <p:cNvSpPr>
            <a:spLocks noGrp="1"/>
          </p:cNvSpPr>
          <p:nvPr>
            <p:ph type="dt" sz="quarter" idx="10"/>
          </p:nvPr>
        </p:nvSpPr>
        <p:spPr>
          <a:noFill/>
        </p:spPr>
        <p:txBody>
          <a:bodyPr/>
          <a:lstStyle/>
          <a:p>
            <a:r>
              <a:rPr lang="de-CH">
                <a:latin typeface="Helvetica" charset="0"/>
              </a:rPr>
              <a:t>© Oscar Nierstrasz</a:t>
            </a:r>
          </a:p>
        </p:txBody>
      </p:sp>
      <p:sp>
        <p:nvSpPr>
          <p:cNvPr id="11469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14692" name="Slide Number Placeholder 5"/>
          <p:cNvSpPr>
            <a:spLocks noGrp="1"/>
          </p:cNvSpPr>
          <p:nvPr>
            <p:ph type="sldNum" sz="quarter" idx="12"/>
          </p:nvPr>
        </p:nvSpPr>
        <p:spPr>
          <a:noFill/>
        </p:spPr>
        <p:txBody>
          <a:bodyPr/>
          <a:lstStyle/>
          <a:p>
            <a:r>
              <a:rPr lang="de-CH" smtClean="0">
                <a:latin typeface="Helvetica" charset="0"/>
              </a:rPr>
              <a:t>ESE 8.</a:t>
            </a:r>
            <a:fld id="{C4C6232D-C83F-814E-B14B-FDCC8978C988}" type="slidenum">
              <a:rPr lang="de-CH" smtClean="0">
                <a:latin typeface="Helvetica" charset="0"/>
              </a:rPr>
              <a:pPr/>
              <a:t>52</a:t>
            </a:fld>
            <a:endParaRPr lang="de-CH" sz="1400" smtClean="0">
              <a:solidFill>
                <a:srgbClr val="7E7E7E"/>
              </a:solidFill>
              <a:latin typeface="Times" charset="0"/>
            </a:endParaRPr>
          </a:p>
        </p:txBody>
      </p:sp>
      <p:sp>
        <p:nvSpPr>
          <p:cNvPr id="114693" name="Rectangle 2"/>
          <p:cNvSpPr>
            <a:spLocks noGrp="1" noChangeArrowheads="1"/>
          </p:cNvSpPr>
          <p:nvPr>
            <p:ph type="title"/>
          </p:nvPr>
        </p:nvSpPr>
        <p:spPr/>
        <p:txBody>
          <a:bodyPr/>
          <a:lstStyle/>
          <a:p>
            <a:pPr eaLnBrk="1" hangingPunct="1"/>
            <a:r>
              <a:rPr lang="en-GB"/>
              <a:t>Key points</a:t>
            </a:r>
            <a:endParaRPr lang="en-US"/>
          </a:p>
        </p:txBody>
      </p:sp>
      <p:sp>
        <p:nvSpPr>
          <p:cNvPr id="114694" name="Rectangle 3"/>
          <p:cNvSpPr>
            <a:spLocks noGrp="1" noChangeArrowheads="1"/>
          </p:cNvSpPr>
          <p:nvPr>
            <p:ph type="body" idx="1"/>
          </p:nvPr>
        </p:nvSpPr>
        <p:spPr/>
        <p:txBody>
          <a:bodyPr/>
          <a:lstStyle/>
          <a:p>
            <a:pPr eaLnBrk="1" hangingPunct="1">
              <a:lnSpc>
                <a:spcPct val="90000"/>
              </a:lnSpc>
            </a:pPr>
            <a:r>
              <a:rPr lang="en-GB" sz="2000"/>
              <a:t>The user interface design process involves </a:t>
            </a:r>
            <a:r>
              <a:rPr lang="en-GB" sz="2000" i="1">
                <a:solidFill>
                  <a:srgbClr val="7F0101"/>
                </a:solidFill>
              </a:rPr>
              <a:t>user analysis</a:t>
            </a:r>
            <a:r>
              <a:rPr lang="en-GB" sz="2000"/>
              <a:t>, </a:t>
            </a:r>
            <a:r>
              <a:rPr lang="en-GB" sz="2000" i="1">
                <a:solidFill>
                  <a:srgbClr val="7F0101"/>
                </a:solidFill>
              </a:rPr>
              <a:t>system prototyping</a:t>
            </a:r>
            <a:r>
              <a:rPr lang="en-GB" sz="2000"/>
              <a:t> and </a:t>
            </a:r>
            <a:r>
              <a:rPr lang="en-GB" sz="2000" i="1">
                <a:solidFill>
                  <a:srgbClr val="7F0101"/>
                </a:solidFill>
              </a:rPr>
              <a:t>prototype evaluation</a:t>
            </a:r>
            <a:r>
              <a:rPr lang="en-GB" sz="2000"/>
              <a:t>.</a:t>
            </a:r>
          </a:p>
          <a:p>
            <a:pPr eaLnBrk="1" hangingPunct="1"/>
            <a:r>
              <a:rPr lang="en-GB" sz="2000" i="1">
                <a:solidFill>
                  <a:srgbClr val="7F0101"/>
                </a:solidFill>
              </a:rPr>
              <a:t>User interface</a:t>
            </a:r>
            <a:r>
              <a:rPr lang="en-GB" sz="2000"/>
              <a:t> </a:t>
            </a:r>
            <a:r>
              <a:rPr lang="en-GB" sz="2000" i="1">
                <a:solidFill>
                  <a:srgbClr val="7F0101"/>
                </a:solidFill>
              </a:rPr>
              <a:t>design principles</a:t>
            </a:r>
            <a:r>
              <a:rPr lang="en-GB" sz="2000"/>
              <a:t> should help guide the design of user interfaces.</a:t>
            </a:r>
          </a:p>
          <a:p>
            <a:pPr eaLnBrk="1" hangingPunct="1"/>
            <a:r>
              <a:rPr lang="en-GB" sz="2000" i="1">
                <a:solidFill>
                  <a:srgbClr val="7F0101"/>
                </a:solidFill>
              </a:rPr>
              <a:t>Interaction styles</a:t>
            </a:r>
            <a:r>
              <a:rPr lang="en-GB" sz="2000"/>
              <a:t> include direct manipulation, menu systems form fill-in, command languages and natural language.</a:t>
            </a:r>
          </a:p>
          <a:p>
            <a:pPr eaLnBrk="1" hangingPunct="1"/>
            <a:r>
              <a:rPr lang="en-GB" sz="2000" i="1">
                <a:solidFill>
                  <a:srgbClr val="7F0101"/>
                </a:solidFill>
              </a:rPr>
              <a:t>Graphical displays</a:t>
            </a:r>
            <a:r>
              <a:rPr lang="en-GB" sz="2000"/>
              <a:t> should be used to present trends and approximate values. </a:t>
            </a:r>
            <a:r>
              <a:rPr lang="en-GB" sz="2000" i="1">
                <a:solidFill>
                  <a:srgbClr val="7F0101"/>
                </a:solidFill>
              </a:rPr>
              <a:t>Digital displays</a:t>
            </a:r>
            <a:r>
              <a:rPr lang="en-GB" sz="2000"/>
              <a:t> when precision is required.</a:t>
            </a:r>
          </a:p>
          <a:p>
            <a:pPr eaLnBrk="1" hangingPunct="1"/>
            <a:r>
              <a:rPr lang="en-GB" sz="2000" i="1">
                <a:solidFill>
                  <a:srgbClr val="7F0101"/>
                </a:solidFill>
              </a:rPr>
              <a:t>Colour</a:t>
            </a:r>
            <a:r>
              <a:rPr lang="en-GB" sz="2000"/>
              <a:t> should be used </a:t>
            </a:r>
            <a:r>
              <a:rPr lang="en-GB" sz="2000" i="1">
                <a:solidFill>
                  <a:srgbClr val="7F0101"/>
                </a:solidFill>
              </a:rPr>
              <a:t>sparingly and consistently</a:t>
            </a:r>
            <a:r>
              <a:rPr lang="en-GB" sz="2000"/>
              <a:t>.</a:t>
            </a:r>
          </a:p>
          <a:p>
            <a:pPr eaLnBrk="1" hangingPunct="1">
              <a:lnSpc>
                <a:spcPct val="90000"/>
              </a:lnSpc>
            </a:pPr>
            <a:r>
              <a:rPr lang="en-GB" sz="2000"/>
              <a:t>The goals of </a:t>
            </a:r>
            <a:r>
              <a:rPr lang="en-GB" sz="2000" i="1">
                <a:solidFill>
                  <a:srgbClr val="7F0101"/>
                </a:solidFill>
              </a:rPr>
              <a:t>UI evaluation</a:t>
            </a:r>
            <a:r>
              <a:rPr lang="en-GB" sz="2000"/>
              <a:t> are to </a:t>
            </a:r>
            <a:r>
              <a:rPr lang="en-GB" sz="2000" i="1">
                <a:solidFill>
                  <a:srgbClr val="7F0101"/>
                </a:solidFill>
              </a:rPr>
              <a:t>obtain feedback</a:t>
            </a:r>
            <a:r>
              <a:rPr lang="en-GB" sz="2000"/>
              <a:t> on how to improve the interface design and to assess if the interface meets its </a:t>
            </a:r>
            <a:r>
              <a:rPr lang="en-GB" sz="2000" i="1">
                <a:solidFill>
                  <a:srgbClr val="7F0101"/>
                </a:solidFill>
              </a:rPr>
              <a:t>usability requirements</a:t>
            </a:r>
            <a:r>
              <a:rPr lang="en-GB" sz="2000"/>
              <a:t>.</a:t>
            </a:r>
            <a:endParaRPr lang="en-US" sz="200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Date Placeholder 3"/>
          <p:cNvSpPr>
            <a:spLocks noGrp="1"/>
          </p:cNvSpPr>
          <p:nvPr>
            <p:ph type="dt" sz="quarter" idx="10"/>
          </p:nvPr>
        </p:nvSpPr>
        <p:spPr>
          <a:noFill/>
        </p:spPr>
        <p:txBody>
          <a:bodyPr/>
          <a:lstStyle/>
          <a:p>
            <a:r>
              <a:rPr lang="de-CH">
                <a:latin typeface="Helvetica" charset="0"/>
              </a:rPr>
              <a:t>© Oscar Nierstrasz</a:t>
            </a:r>
          </a:p>
        </p:txBody>
      </p:sp>
      <p:sp>
        <p:nvSpPr>
          <p:cNvPr id="116739"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16740" name="Slide Number Placeholder 5"/>
          <p:cNvSpPr>
            <a:spLocks noGrp="1"/>
          </p:cNvSpPr>
          <p:nvPr>
            <p:ph type="sldNum" sz="quarter" idx="12"/>
          </p:nvPr>
        </p:nvSpPr>
        <p:spPr>
          <a:noFill/>
        </p:spPr>
        <p:txBody>
          <a:bodyPr/>
          <a:lstStyle/>
          <a:p>
            <a:r>
              <a:rPr lang="de-CH" smtClean="0">
                <a:latin typeface="Helvetica" charset="0"/>
              </a:rPr>
              <a:t>ESE 8.</a:t>
            </a:r>
            <a:fld id="{C4CE0D7A-AC38-594D-8C69-4458EF0FCC8C}" type="slidenum">
              <a:rPr lang="de-CH" smtClean="0">
                <a:latin typeface="Helvetica" charset="0"/>
              </a:rPr>
              <a:pPr/>
              <a:t>53</a:t>
            </a:fld>
            <a:endParaRPr lang="de-CH" sz="1400" smtClean="0">
              <a:solidFill>
                <a:srgbClr val="7E7E7E"/>
              </a:solidFill>
              <a:latin typeface="Times" charset="0"/>
            </a:endParaRPr>
          </a:p>
        </p:txBody>
      </p:sp>
      <p:sp>
        <p:nvSpPr>
          <p:cNvPr id="116741" name="Rectangle 4"/>
          <p:cNvSpPr>
            <a:spLocks noGrp="1" noChangeArrowheads="1"/>
          </p:cNvSpPr>
          <p:nvPr>
            <p:ph type="title"/>
          </p:nvPr>
        </p:nvSpPr>
        <p:spPr/>
        <p:txBody>
          <a:bodyPr/>
          <a:lstStyle/>
          <a:p>
            <a:pPr eaLnBrk="1" hangingPunct="1"/>
            <a:r>
              <a:rPr lang="en-US"/>
              <a:t>What you should know!</a:t>
            </a:r>
          </a:p>
        </p:txBody>
      </p:sp>
      <p:sp>
        <p:nvSpPr>
          <p:cNvPr id="116742" name="Rectangle 5"/>
          <p:cNvSpPr>
            <a:spLocks noGrp="1" noChangeArrowheads="1"/>
          </p:cNvSpPr>
          <p:nvPr>
            <p:ph type="body" idx="1"/>
          </p:nvPr>
        </p:nvSpPr>
        <p:spPr/>
        <p:txBody>
          <a:bodyPr/>
          <a:lstStyle/>
          <a:p>
            <a:pPr eaLnBrk="1" hangingPunct="1"/>
            <a:r>
              <a:rPr lang="en-US"/>
              <a:t>What models are important to keep in mind in UI design?</a:t>
            </a:r>
          </a:p>
          <a:p>
            <a:pPr eaLnBrk="1" hangingPunct="1"/>
            <a:r>
              <a:rPr lang="en-US"/>
              <a:t>What is the principle of minimal surprise?</a:t>
            </a:r>
          </a:p>
          <a:p>
            <a:pPr eaLnBrk="1" hangingPunct="1"/>
            <a:r>
              <a:rPr lang="en-US"/>
              <a:t>What problems arise in designing a good direct manipulation interface?</a:t>
            </a:r>
          </a:p>
          <a:p>
            <a:pPr eaLnBrk="1" hangingPunct="1"/>
            <a:r>
              <a:rPr lang="en-US"/>
              <a:t>What are the trade-offs between menu systems and command languages?</a:t>
            </a:r>
          </a:p>
          <a:p>
            <a:pPr eaLnBrk="1" hangingPunct="1"/>
            <a:r>
              <a:rPr lang="en-US"/>
              <a:t>How can you use colour to improve a UI?</a:t>
            </a:r>
          </a:p>
          <a:p>
            <a:pPr eaLnBrk="1" hangingPunct="1"/>
            <a:r>
              <a:rPr lang="en-US"/>
              <a:t>In what way can a help system be context sensitive?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Date Placeholder 3"/>
          <p:cNvSpPr>
            <a:spLocks noGrp="1"/>
          </p:cNvSpPr>
          <p:nvPr>
            <p:ph type="dt" sz="quarter" idx="10"/>
          </p:nvPr>
        </p:nvSpPr>
        <p:spPr>
          <a:noFill/>
        </p:spPr>
        <p:txBody>
          <a:bodyPr/>
          <a:lstStyle/>
          <a:p>
            <a:r>
              <a:rPr lang="de-CH">
                <a:latin typeface="Helvetica" charset="0"/>
              </a:rPr>
              <a:t>© Oscar Nierstrasz</a:t>
            </a:r>
          </a:p>
        </p:txBody>
      </p:sp>
      <p:sp>
        <p:nvSpPr>
          <p:cNvPr id="11878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118788" name="Slide Number Placeholder 5"/>
          <p:cNvSpPr>
            <a:spLocks noGrp="1"/>
          </p:cNvSpPr>
          <p:nvPr>
            <p:ph type="sldNum" sz="quarter" idx="12"/>
          </p:nvPr>
        </p:nvSpPr>
        <p:spPr>
          <a:noFill/>
        </p:spPr>
        <p:txBody>
          <a:bodyPr/>
          <a:lstStyle/>
          <a:p>
            <a:r>
              <a:rPr lang="de-CH" smtClean="0">
                <a:latin typeface="Helvetica" charset="0"/>
              </a:rPr>
              <a:t>ESE 8.</a:t>
            </a:r>
            <a:fld id="{6981163D-230F-A44D-95EE-E2289D5E734B}" type="slidenum">
              <a:rPr lang="de-CH" smtClean="0">
                <a:latin typeface="Helvetica" charset="0"/>
              </a:rPr>
              <a:pPr/>
              <a:t>54</a:t>
            </a:fld>
            <a:endParaRPr lang="de-CH" sz="1400" smtClean="0">
              <a:solidFill>
                <a:srgbClr val="7E7E7E"/>
              </a:solidFill>
              <a:latin typeface="Times" charset="0"/>
            </a:endParaRPr>
          </a:p>
        </p:txBody>
      </p:sp>
      <p:sp>
        <p:nvSpPr>
          <p:cNvPr id="118789" name="Rectangle 4"/>
          <p:cNvSpPr>
            <a:spLocks noGrp="1" noChangeArrowheads="1"/>
          </p:cNvSpPr>
          <p:nvPr>
            <p:ph type="title"/>
          </p:nvPr>
        </p:nvSpPr>
        <p:spPr/>
        <p:txBody>
          <a:bodyPr/>
          <a:lstStyle/>
          <a:p>
            <a:pPr eaLnBrk="1" hangingPunct="1"/>
            <a:r>
              <a:rPr lang="en-US"/>
              <a:t>Can you answer the following questions?</a:t>
            </a:r>
          </a:p>
        </p:txBody>
      </p:sp>
      <p:sp>
        <p:nvSpPr>
          <p:cNvPr id="118790" name="Rectangle 5"/>
          <p:cNvSpPr>
            <a:spLocks noGrp="1" noChangeArrowheads="1"/>
          </p:cNvSpPr>
          <p:nvPr>
            <p:ph type="body" idx="1"/>
          </p:nvPr>
        </p:nvSpPr>
        <p:spPr/>
        <p:txBody>
          <a:bodyPr/>
          <a:lstStyle/>
          <a:p>
            <a:pPr eaLnBrk="1" hangingPunct="1"/>
            <a:r>
              <a:rPr lang="en-US"/>
              <a:t>Why is it important to offer “keyboard short-cuts” for equivalent mouse actions?</a:t>
            </a:r>
          </a:p>
          <a:p>
            <a:pPr eaLnBrk="1" hangingPunct="1"/>
            <a:r>
              <a:rPr lang="en-US"/>
              <a:t>How would you present the current load on the system? Over time?</a:t>
            </a:r>
          </a:p>
          <a:p>
            <a:pPr eaLnBrk="1" hangingPunct="1"/>
            <a:r>
              <a:rPr lang="en-US"/>
              <a:t>What is the worst UI you every used? Which design principles did it violate?</a:t>
            </a:r>
          </a:p>
          <a:p>
            <a:pPr eaLnBrk="1" hangingPunct="1"/>
            <a:r>
              <a:rPr lang="en-US"/>
              <a:t>What’s the worst web site you’ve used recently? How would you fix it?</a:t>
            </a:r>
          </a:p>
          <a:p>
            <a:pPr eaLnBrk="1" hangingPunct="1"/>
            <a:r>
              <a:rPr lang="en-US"/>
              <a:t>What’s good or bad about the MS-Word help system?</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6" name="Rectangle 3"/>
          <p:cNvSpPr>
            <a:spLocks noGrp="1" noChangeArrowheads="1"/>
          </p:cNvSpPr>
          <p:nvPr>
            <p:ph type="title"/>
          </p:nvPr>
        </p:nvSpPr>
        <p:spPr/>
        <p:txBody>
          <a:bodyPr/>
          <a:lstStyle/>
          <a:p>
            <a:pPr eaLnBrk="1" hangingPunct="1"/>
            <a:r>
              <a:rPr lang="en-US" dirty="0" smtClean="0"/>
              <a:t>License</a:t>
            </a:r>
            <a:endParaRPr lang="en-US" dirty="0"/>
          </a:p>
        </p:txBody>
      </p:sp>
      <p:sp>
        <p:nvSpPr>
          <p:cNvPr id="92162" name="Date Placeholder 3"/>
          <p:cNvSpPr>
            <a:spLocks noGrp="1"/>
          </p:cNvSpPr>
          <p:nvPr>
            <p:ph type="dt" sz="half" idx="10"/>
          </p:nvPr>
        </p:nvSpPr>
        <p:spPr>
          <a:noFill/>
        </p:spPr>
        <p:txBody>
          <a:bodyPr/>
          <a:lstStyle/>
          <a:p>
            <a:r>
              <a:rPr lang="de-CH" smtClean="0">
                <a:latin typeface="Helvetica" charset="0"/>
              </a:rPr>
              <a:t>© Oscar Nierstrasz</a:t>
            </a:r>
          </a:p>
        </p:txBody>
      </p:sp>
      <p:sp>
        <p:nvSpPr>
          <p:cNvPr id="92163" name="Footer Placeholder 4"/>
          <p:cNvSpPr>
            <a:spLocks noGrp="1"/>
          </p:cNvSpPr>
          <p:nvPr>
            <p:ph type="ftr" sz="quarter" idx="11"/>
          </p:nvPr>
        </p:nvSpPr>
        <p:spPr>
          <a:noFill/>
        </p:spPr>
        <p:txBody>
          <a:bodyPr/>
          <a:lstStyle/>
          <a:p>
            <a:r>
              <a:rPr lang="de-CH" smtClean="0">
                <a:latin typeface="Helvetica" charset="0"/>
              </a:rPr>
              <a:t>ESE — Introduction</a:t>
            </a:r>
          </a:p>
        </p:txBody>
      </p:sp>
      <p:grpSp>
        <p:nvGrpSpPr>
          <p:cNvPr id="2" name="Group 11"/>
          <p:cNvGrpSpPr/>
          <p:nvPr/>
        </p:nvGrpSpPr>
        <p:grpSpPr>
          <a:xfrm>
            <a:off x="762000" y="1600200"/>
            <a:ext cx="7620000" cy="4401204"/>
            <a:chOff x="762000" y="1600200"/>
            <a:chExt cx="7620000" cy="4401204"/>
          </a:xfrm>
        </p:grpSpPr>
        <p:sp>
          <p:nvSpPr>
            <p:cNvPr id="92165" name="Rectangle 2"/>
            <p:cNvSpPr>
              <a:spLocks noChangeArrowheads="1"/>
            </p:cNvSpPr>
            <p:nvPr/>
          </p:nvSpPr>
          <p:spPr bwMode="auto">
            <a:xfrm>
              <a:off x="762000" y="1600200"/>
              <a:ext cx="7620000" cy="4401204"/>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endParaRPr lang="en-US" sz="1400" b="1" dirty="0">
                <a:solidFill>
                  <a:srgbClr val="000000"/>
                </a:solidFill>
              </a:endParaRPr>
            </a:p>
            <a:p>
              <a:pPr marL="192088" indent="-192088" algn="ctr"/>
              <a:r>
                <a:rPr lang="en-US" sz="1400" b="1" dirty="0">
                  <a:solidFill>
                    <a:srgbClr val="000000"/>
                  </a:solidFill>
                </a:rPr>
                <a:t>Attribution-</a:t>
              </a:r>
              <a:r>
                <a:rPr lang="en-US" sz="1400" b="1" dirty="0" err="1">
                  <a:solidFill>
                    <a:srgbClr val="000000"/>
                  </a:solidFill>
                </a:rPr>
                <a:t>ShareAlike</a:t>
              </a:r>
              <a:r>
                <a:rPr lang="en-US" sz="1400" b="1" dirty="0">
                  <a:solidFill>
                    <a:srgbClr val="000000"/>
                  </a:solidFill>
                </a:rPr>
                <a:t> 3.0 </a:t>
              </a:r>
              <a:r>
                <a:rPr lang="en-US" sz="1400" b="1" dirty="0" err="1">
                  <a:solidFill>
                    <a:srgbClr val="000000"/>
                  </a:solidFill>
                </a:rPr>
                <a:t>Unported</a:t>
              </a:r>
              <a:endParaRPr lang="en-US" sz="1400" b="1" dirty="0">
                <a:solidFill>
                  <a:srgbClr val="000000"/>
                </a:solidFill>
              </a:endParaRPr>
            </a:p>
            <a:p>
              <a:pPr marL="192088" indent="-192088"/>
              <a:r>
                <a:rPr lang="en-US" sz="1400" b="1" i="1" dirty="0">
                  <a:solidFill>
                    <a:srgbClr val="000000"/>
                  </a:solidFill>
                </a:rPr>
                <a:t>You are free:</a:t>
              </a:r>
              <a:endParaRPr lang="en-US" sz="1400" dirty="0">
                <a:solidFill>
                  <a:srgbClr val="000000"/>
                </a:solidFill>
              </a:endParaRPr>
            </a:p>
            <a:p>
              <a:pPr lvl="1"/>
              <a:r>
                <a:rPr lang="en-US" sz="1400" b="1" dirty="0">
                  <a:solidFill>
                    <a:srgbClr val="000000"/>
                  </a:solidFill>
                </a:rPr>
                <a:t>to Share</a:t>
              </a:r>
              <a:r>
                <a:rPr lang="en-US" sz="1400" dirty="0">
                  <a:solidFill>
                    <a:srgbClr val="000000"/>
                  </a:solidFill>
                </a:rPr>
                <a:t> — to copy, distribute and transmit the work</a:t>
              </a:r>
            </a:p>
            <a:p>
              <a:pPr lvl="1"/>
              <a:r>
                <a:rPr lang="en-US" sz="1400" b="1" dirty="0">
                  <a:solidFill>
                    <a:srgbClr val="000000"/>
                  </a:solidFill>
                </a:rPr>
                <a:t>to Remix</a:t>
              </a:r>
              <a:r>
                <a:rPr lang="en-US" sz="1400" dirty="0">
                  <a:solidFill>
                    <a:srgbClr val="000000"/>
                  </a:solidFill>
                </a:rPr>
                <a:t> — to adapt the work</a:t>
              </a:r>
            </a:p>
            <a:p>
              <a:pPr marL="192088" indent="-192088"/>
              <a:endParaRPr lang="en-US" sz="1400" b="1" i="1" dirty="0">
                <a:solidFill>
                  <a:srgbClr val="000000"/>
                </a:solidFill>
              </a:endParaRPr>
            </a:p>
            <a:p>
              <a:pPr marL="192088" indent="-192088"/>
              <a:r>
                <a:rPr lang="en-US" sz="1400" b="1" i="1" dirty="0">
                  <a:solidFill>
                    <a:srgbClr val="000000"/>
                  </a:solidFill>
                </a:rPr>
                <a:t>Under the following conditions:</a:t>
              </a:r>
              <a:endParaRPr lang="en-US" sz="1400" dirty="0">
                <a:solidFill>
                  <a:srgbClr val="000000"/>
                </a:solidFill>
              </a:endParaRPr>
            </a:p>
            <a:p>
              <a:pPr lvl="1"/>
              <a:r>
                <a:rPr lang="en-US" sz="1400" b="1" dirty="0">
                  <a:solidFill>
                    <a:srgbClr val="000000"/>
                  </a:solidFill>
                </a:rPr>
                <a:t>Attribution.</a:t>
              </a:r>
              <a:r>
                <a:rPr lang="en-US" sz="1400" dirty="0">
                  <a:solidFill>
                    <a:srgbClr val="000000"/>
                  </a:solidFill>
                </a:rPr>
                <a:t> You must attribute the work in the manner specified by the author or licensor (but not in any way that suggests that they endorse you or your use of the work).</a:t>
              </a:r>
            </a:p>
            <a:p>
              <a:pPr lvl="1"/>
              <a:r>
                <a:rPr lang="en-US" sz="1400" b="1" dirty="0">
                  <a:solidFill>
                    <a:srgbClr val="000000"/>
                  </a:solidFill>
                </a:rPr>
                <a:t>Share Alike.</a:t>
              </a:r>
              <a:r>
                <a:rPr lang="en-US" sz="1400" dirty="0">
                  <a:solidFill>
                    <a:srgbClr val="000000"/>
                  </a:solidFill>
                </a:rPr>
                <a:t> If you alter, transform, or build upon this work, you may distribute the resulting work only under the same, similar or a compatible license.</a:t>
              </a:r>
            </a:p>
            <a:p>
              <a:pPr marL="192088" indent="-192088"/>
              <a:r>
                <a:rPr lang="en-US" sz="1400" dirty="0">
                  <a:solidFill>
                    <a:srgbClr val="000000"/>
                  </a:solidFill>
                </a:rPr>
                <a:t>For any reuse or distribution, you must make clear to others the license terms of this work. The best way to do this is with a link to this web page.</a:t>
              </a:r>
            </a:p>
            <a:p>
              <a:pPr marL="192088" indent="-192088"/>
              <a:r>
                <a:rPr lang="en-US" sz="1400" dirty="0">
                  <a:solidFill>
                    <a:srgbClr val="000000"/>
                  </a:solidFill>
                </a:rPr>
                <a:t>Any of the above conditions can be waived if you get permission from the copyright holder.</a:t>
              </a:r>
            </a:p>
            <a:p>
              <a:pPr marL="192088" indent="-192088"/>
              <a:r>
                <a:rPr lang="en-US" sz="1400" dirty="0">
                  <a:solidFill>
                    <a:srgbClr val="000000"/>
                  </a:solidFill>
                </a:rPr>
                <a:t>Nothing in this license impairs or restricts the author's moral rights.</a:t>
              </a:r>
            </a:p>
          </p:txBody>
        </p:sp>
        <p:pic>
          <p:nvPicPr>
            <p:cNvPr id="92168" name="Picture 5" descr="logo_deed"/>
            <p:cNvPicPr>
              <a:picLocks noChangeAspect="1" noChangeArrowheads="1"/>
            </p:cNvPicPr>
            <p:nvPr/>
          </p:nvPicPr>
          <p:blipFill>
            <a:blip r:embed="rId3"/>
            <a:srcRect/>
            <a:stretch>
              <a:fillRect/>
            </a:stretch>
          </p:blipFill>
          <p:spPr bwMode="auto">
            <a:xfrm>
              <a:off x="3319367" y="1828800"/>
              <a:ext cx="2509837" cy="708025"/>
            </a:xfrm>
            <a:prstGeom prst="rect">
              <a:avLst/>
            </a:prstGeom>
            <a:noFill/>
            <a:ln w="9525">
              <a:noFill/>
              <a:miter lim="800000"/>
              <a:headEnd/>
              <a:tailEnd/>
            </a:ln>
          </p:spPr>
        </p:pic>
      </p:grpSp>
      <p:sp>
        <p:nvSpPr>
          <p:cNvPr id="10" name="Rectangle 9"/>
          <p:cNvSpPr/>
          <p:nvPr/>
        </p:nvSpPr>
        <p:spPr>
          <a:xfrm>
            <a:off x="1676400" y="6076890"/>
            <a:ext cx="5791200" cy="400110"/>
          </a:xfrm>
          <a:prstGeom prst="rect">
            <a:avLst/>
          </a:prstGeom>
          <a:solidFill>
            <a:srgbClr val="FFFDD7"/>
          </a:solidFill>
          <a:ln>
            <a:noFill/>
          </a:ln>
        </p:spPr>
        <p:txBody>
          <a:bodyPr wrap="square">
            <a:spAutoFit/>
          </a:bodyPr>
          <a:lstStyle/>
          <a:p>
            <a:pPr algn="ctr" eaLnBrk="1" hangingPunct="1">
              <a:buNone/>
            </a:pPr>
            <a:r>
              <a:rPr lang="en-US" sz="2000" dirty="0" smtClean="0">
                <a:latin typeface="Helvetica (Body)"/>
                <a:cs typeface="Helvetica (Body)"/>
              </a:rPr>
              <a:t>http://creativecommons.org/licenses/by-sa/3.0/</a:t>
            </a:r>
            <a:endParaRPr lang="en-US" sz="2000" dirty="0">
              <a:latin typeface="Helvetica (Body)"/>
              <a:cs typeface="Helvetica (Body)"/>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de-CH">
                <a:latin typeface="Helvetica" charset="0"/>
              </a:rPr>
              <a:t>© Oscar Nierstrasz</a:t>
            </a:r>
          </a:p>
        </p:txBody>
      </p:sp>
      <p:sp>
        <p:nvSpPr>
          <p:cNvPr id="20483"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20484" name="Slide Number Placeholder 5"/>
          <p:cNvSpPr>
            <a:spLocks noGrp="1"/>
          </p:cNvSpPr>
          <p:nvPr>
            <p:ph type="sldNum" sz="quarter" idx="12"/>
          </p:nvPr>
        </p:nvSpPr>
        <p:spPr>
          <a:noFill/>
        </p:spPr>
        <p:txBody>
          <a:bodyPr/>
          <a:lstStyle/>
          <a:p>
            <a:r>
              <a:rPr lang="de-CH" smtClean="0">
                <a:latin typeface="Helvetica" charset="0"/>
              </a:rPr>
              <a:t>ESE 8.</a:t>
            </a:r>
            <a:fld id="{25032318-1283-B942-9065-3C0C4ED0668D}" type="slidenum">
              <a:rPr lang="de-CH" smtClean="0">
                <a:latin typeface="Helvetica" charset="0"/>
              </a:rPr>
              <a:pPr/>
              <a:t>6</a:t>
            </a:fld>
            <a:endParaRPr lang="de-CH" sz="1400" smtClean="0">
              <a:solidFill>
                <a:srgbClr val="7E7E7E"/>
              </a:solidFill>
              <a:latin typeface="Times" charset="0"/>
            </a:endParaRPr>
          </a:p>
        </p:txBody>
      </p:sp>
      <p:sp>
        <p:nvSpPr>
          <p:cNvPr id="20485" name="Rectangle 2"/>
          <p:cNvSpPr>
            <a:spLocks noGrp="1" noChangeArrowheads="1"/>
          </p:cNvSpPr>
          <p:nvPr>
            <p:ph type="title"/>
          </p:nvPr>
        </p:nvSpPr>
        <p:spPr/>
        <p:txBody>
          <a:bodyPr/>
          <a:lstStyle/>
          <a:p>
            <a:pPr eaLnBrk="1" hangingPunct="1"/>
            <a:r>
              <a:rPr lang="en-US"/>
              <a:t>The design process</a:t>
            </a:r>
          </a:p>
        </p:txBody>
      </p:sp>
      <p:sp>
        <p:nvSpPr>
          <p:cNvPr id="20486" name="Rectangle 6"/>
          <p:cNvSpPr>
            <a:spLocks noChangeArrowheads="1"/>
          </p:cNvSpPr>
          <p:nvPr/>
        </p:nvSpPr>
        <p:spPr bwMode="auto">
          <a:xfrm>
            <a:off x="304800" y="6477000"/>
            <a:ext cx="1797050" cy="274638"/>
          </a:xfrm>
          <a:prstGeom prst="rect">
            <a:avLst/>
          </a:prstGeom>
          <a:solidFill>
            <a:schemeClr val="bg1"/>
          </a:solidFill>
          <a:ln w="9525">
            <a:noFill/>
            <a:miter lim="800000"/>
            <a:headEnd/>
            <a:tailEnd/>
          </a:ln>
        </p:spPr>
        <p:txBody>
          <a:bodyPr wrap="none">
            <a:prstTxWarp prst="textNoShape">
              <a:avLst/>
            </a:prstTxWarp>
            <a:spAutoFit/>
          </a:bodyPr>
          <a:lstStyle/>
          <a:p>
            <a:r>
              <a:rPr lang="en-GB" sz="1200">
                <a:solidFill>
                  <a:srgbClr val="A7A7A7"/>
                </a:solidFill>
                <a:ea typeface="Helvetica" charset="0"/>
                <a:cs typeface="Helvetica" charset="0"/>
              </a:rPr>
              <a:t>© Ian Sommerville 2004</a:t>
            </a:r>
            <a:endParaRPr lang="en-US" sz="1200">
              <a:solidFill>
                <a:srgbClr val="A7A7A7"/>
              </a:solidFill>
              <a:ea typeface="Helvetica" charset="0"/>
              <a:cs typeface="Helvetica" charset="0"/>
            </a:endParaRPr>
          </a:p>
        </p:txBody>
      </p:sp>
      <p:pic>
        <p:nvPicPr>
          <p:cNvPr id="20487" name="Picture 8" descr="p1"/>
          <p:cNvPicPr>
            <a:picLocks noChangeAspect="1" noChangeArrowheads="1"/>
          </p:cNvPicPr>
          <p:nvPr/>
        </p:nvPicPr>
        <p:blipFill>
          <a:blip r:embed="rId3"/>
          <a:srcRect/>
          <a:stretch>
            <a:fillRect/>
          </a:stretch>
        </p:blipFill>
        <p:spPr bwMode="auto">
          <a:xfrm>
            <a:off x="762000" y="2133600"/>
            <a:ext cx="7620000" cy="359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de-CH">
                <a:latin typeface="Helvetica" charset="0"/>
              </a:rPr>
              <a:t>© Oscar Nierstrasz</a:t>
            </a:r>
          </a:p>
        </p:txBody>
      </p:sp>
      <p:sp>
        <p:nvSpPr>
          <p:cNvPr id="22531"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22532" name="Slide Number Placeholder 5"/>
          <p:cNvSpPr>
            <a:spLocks noGrp="1"/>
          </p:cNvSpPr>
          <p:nvPr>
            <p:ph type="sldNum" sz="quarter" idx="12"/>
          </p:nvPr>
        </p:nvSpPr>
        <p:spPr>
          <a:noFill/>
        </p:spPr>
        <p:txBody>
          <a:bodyPr/>
          <a:lstStyle/>
          <a:p>
            <a:r>
              <a:rPr lang="de-CH" smtClean="0">
                <a:latin typeface="Helvetica" charset="0"/>
              </a:rPr>
              <a:t>ESE 8.</a:t>
            </a:r>
            <a:fld id="{75ABAFE3-1956-3640-A11D-9FB0BC50223C}" type="slidenum">
              <a:rPr lang="de-CH" smtClean="0">
                <a:latin typeface="Helvetica" charset="0"/>
              </a:rPr>
              <a:pPr/>
              <a:t>7</a:t>
            </a:fld>
            <a:endParaRPr lang="de-CH" sz="1400" smtClean="0">
              <a:solidFill>
                <a:srgbClr val="7E7E7E"/>
              </a:solidFill>
              <a:latin typeface="Times" charset="0"/>
            </a:endParaRPr>
          </a:p>
        </p:txBody>
      </p:sp>
      <p:sp>
        <p:nvSpPr>
          <p:cNvPr id="22533" name="Rectangle 2"/>
          <p:cNvSpPr>
            <a:spLocks noGrp="1" noChangeArrowheads="1"/>
          </p:cNvSpPr>
          <p:nvPr>
            <p:ph type="title"/>
          </p:nvPr>
        </p:nvSpPr>
        <p:spPr/>
        <p:txBody>
          <a:bodyPr/>
          <a:lstStyle/>
          <a:p>
            <a:pPr eaLnBrk="1" hangingPunct="1"/>
            <a:r>
              <a:rPr lang="en-US"/>
              <a:t>Interface Design Models</a:t>
            </a:r>
          </a:p>
        </p:txBody>
      </p:sp>
      <p:sp>
        <p:nvSpPr>
          <p:cNvPr id="22534" name="Rectangle 3"/>
          <p:cNvSpPr>
            <a:spLocks noGrp="1" noChangeArrowheads="1"/>
          </p:cNvSpPr>
          <p:nvPr>
            <p:ph type="body" idx="1"/>
          </p:nvPr>
        </p:nvSpPr>
        <p:spPr/>
        <p:txBody>
          <a:bodyPr/>
          <a:lstStyle/>
          <a:p>
            <a:pPr marL="533400" indent="-533400" eaLnBrk="1" hangingPunct="1">
              <a:lnSpc>
                <a:spcPct val="90000"/>
              </a:lnSpc>
              <a:buFont typeface="Helvetica CE" pitchFamily="-105" charset="0"/>
              <a:buNone/>
            </a:pPr>
            <a:r>
              <a:rPr lang="en-US" i="1">
                <a:solidFill>
                  <a:srgbClr val="7F0101"/>
                </a:solidFill>
              </a:rPr>
              <a:t>Four different models occur in HCI design:</a:t>
            </a:r>
          </a:p>
          <a:p>
            <a:pPr marL="533400" indent="-533400" eaLnBrk="1" hangingPunct="1">
              <a:lnSpc>
                <a:spcPct val="90000"/>
              </a:lnSpc>
            </a:pPr>
            <a:endParaRPr lang="en-US" sz="2000"/>
          </a:p>
          <a:p>
            <a:pPr marL="533400" indent="-533400" eaLnBrk="1" hangingPunct="1">
              <a:lnSpc>
                <a:spcPct val="90000"/>
              </a:lnSpc>
              <a:buFontTx/>
              <a:buAutoNum type="arabicPeriod"/>
            </a:pPr>
            <a:r>
              <a:rPr lang="en-US" sz="2000"/>
              <a:t>The </a:t>
            </a:r>
            <a:r>
              <a:rPr lang="en-US" sz="2000" u="sng"/>
              <a:t>design model</a:t>
            </a:r>
            <a:r>
              <a:rPr lang="en-US" sz="2000"/>
              <a:t> expresses the </a:t>
            </a:r>
            <a:r>
              <a:rPr lang="en-US" sz="2000" i="1">
                <a:solidFill>
                  <a:srgbClr val="7F0101"/>
                </a:solidFill>
              </a:rPr>
              <a:t>software design</a:t>
            </a:r>
            <a:r>
              <a:rPr lang="en-US" sz="2000"/>
              <a:t>.</a:t>
            </a:r>
          </a:p>
          <a:p>
            <a:pPr marL="533400" indent="-533400" eaLnBrk="1" hangingPunct="1">
              <a:lnSpc>
                <a:spcPct val="90000"/>
              </a:lnSpc>
              <a:buFontTx/>
              <a:buAutoNum type="arabicPeriod"/>
            </a:pPr>
            <a:endParaRPr lang="en-US" sz="2000"/>
          </a:p>
          <a:p>
            <a:pPr marL="533400" indent="-533400" eaLnBrk="1" hangingPunct="1">
              <a:lnSpc>
                <a:spcPct val="90000"/>
              </a:lnSpc>
              <a:buFontTx/>
              <a:buAutoNum type="arabicPeriod"/>
            </a:pPr>
            <a:r>
              <a:rPr lang="en-US" sz="2000"/>
              <a:t>The </a:t>
            </a:r>
            <a:r>
              <a:rPr lang="en-US" sz="2000" u="sng"/>
              <a:t>user model</a:t>
            </a:r>
            <a:r>
              <a:rPr lang="en-US" sz="2000"/>
              <a:t> describes the </a:t>
            </a:r>
            <a:r>
              <a:rPr lang="en-US" sz="2000" i="1">
                <a:solidFill>
                  <a:srgbClr val="7F0101"/>
                </a:solidFill>
              </a:rPr>
              <a:t>profile of the end users</a:t>
            </a:r>
            <a:r>
              <a:rPr lang="en-US" sz="2000"/>
              <a:t>. (i.e., novices vs. experts, cultural background, etc.)</a:t>
            </a:r>
          </a:p>
          <a:p>
            <a:pPr marL="533400" indent="-533400" eaLnBrk="1" hangingPunct="1">
              <a:lnSpc>
                <a:spcPct val="90000"/>
              </a:lnSpc>
              <a:buFontTx/>
              <a:buAutoNum type="arabicPeriod"/>
            </a:pPr>
            <a:endParaRPr lang="en-US" sz="2000"/>
          </a:p>
          <a:p>
            <a:pPr marL="533400" indent="-533400" eaLnBrk="1" hangingPunct="1">
              <a:lnSpc>
                <a:spcPct val="90000"/>
              </a:lnSpc>
              <a:buFontTx/>
              <a:buAutoNum type="arabicPeriod"/>
            </a:pPr>
            <a:r>
              <a:rPr lang="en-US" sz="2000"/>
              <a:t>The </a:t>
            </a:r>
            <a:r>
              <a:rPr lang="en-US" sz="2000" u="sng"/>
              <a:t>user’s model</a:t>
            </a:r>
            <a:r>
              <a:rPr lang="en-US" sz="2000"/>
              <a:t> is the end users’ </a:t>
            </a:r>
            <a:r>
              <a:rPr lang="en-US" sz="2000" i="1">
                <a:solidFill>
                  <a:srgbClr val="7F0101"/>
                </a:solidFill>
              </a:rPr>
              <a:t>perception of the system.</a:t>
            </a:r>
          </a:p>
          <a:p>
            <a:pPr marL="533400" indent="-533400" eaLnBrk="1" hangingPunct="1">
              <a:lnSpc>
                <a:spcPct val="90000"/>
              </a:lnSpc>
              <a:buFontTx/>
              <a:buAutoNum type="arabicPeriod"/>
            </a:pPr>
            <a:endParaRPr lang="en-US" sz="2000"/>
          </a:p>
          <a:p>
            <a:pPr marL="533400" indent="-533400" eaLnBrk="1" hangingPunct="1">
              <a:lnSpc>
                <a:spcPct val="90000"/>
              </a:lnSpc>
              <a:buFontTx/>
              <a:buAutoNum type="arabicPeriod"/>
            </a:pPr>
            <a:r>
              <a:rPr lang="en-US" sz="2000"/>
              <a:t>The </a:t>
            </a:r>
            <a:r>
              <a:rPr lang="en-US" sz="2000" u="sng"/>
              <a:t>system image</a:t>
            </a:r>
            <a:r>
              <a:rPr lang="en-US" sz="2000"/>
              <a:t> is the </a:t>
            </a:r>
            <a:r>
              <a:rPr lang="en-US" sz="2000" i="1">
                <a:solidFill>
                  <a:srgbClr val="7F0101"/>
                </a:solidFill>
              </a:rPr>
              <a:t>external manifestation</a:t>
            </a:r>
            <a:r>
              <a:rPr lang="en-US" sz="2000"/>
              <a:t> of the system (look and feel + documentation etc.)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Date Placeholder 2"/>
          <p:cNvSpPr>
            <a:spLocks noGrp="1"/>
          </p:cNvSpPr>
          <p:nvPr>
            <p:ph type="dt" sz="quarter" idx="10"/>
          </p:nvPr>
        </p:nvSpPr>
        <p:spPr>
          <a:noFill/>
        </p:spPr>
        <p:txBody>
          <a:bodyPr/>
          <a:lstStyle/>
          <a:p>
            <a:r>
              <a:rPr lang="de-CH">
                <a:latin typeface="Helvetica" charset="0"/>
              </a:rPr>
              <a:t>© Oscar Nierstrasz</a:t>
            </a:r>
          </a:p>
        </p:txBody>
      </p:sp>
      <p:sp>
        <p:nvSpPr>
          <p:cNvPr id="24579" name="Footer Placeholder 3"/>
          <p:cNvSpPr>
            <a:spLocks noGrp="1"/>
          </p:cNvSpPr>
          <p:nvPr>
            <p:ph type="ftr" sz="quarter" idx="11"/>
          </p:nvPr>
        </p:nvSpPr>
        <p:spPr>
          <a:noFill/>
        </p:spPr>
        <p:txBody>
          <a:bodyPr/>
          <a:lstStyle/>
          <a:p>
            <a:r>
              <a:rPr lang="de-CH">
                <a:latin typeface="Helvetica" charset="0"/>
              </a:rPr>
              <a:t>ESE — User Interface Design</a:t>
            </a:r>
          </a:p>
        </p:txBody>
      </p:sp>
      <p:sp>
        <p:nvSpPr>
          <p:cNvPr id="24580" name="Slide Number Placeholder 4"/>
          <p:cNvSpPr>
            <a:spLocks noGrp="1"/>
          </p:cNvSpPr>
          <p:nvPr>
            <p:ph type="sldNum" sz="quarter" idx="12"/>
          </p:nvPr>
        </p:nvSpPr>
        <p:spPr>
          <a:noFill/>
        </p:spPr>
        <p:txBody>
          <a:bodyPr/>
          <a:lstStyle/>
          <a:p>
            <a:r>
              <a:rPr lang="de-CH" smtClean="0">
                <a:latin typeface="Helvetica" charset="0"/>
              </a:rPr>
              <a:t>ESE 8.</a:t>
            </a:r>
            <a:fld id="{F9A1D47D-BB43-CD4A-8D35-167D506D265F}" type="slidenum">
              <a:rPr lang="de-CH" smtClean="0">
                <a:latin typeface="Helvetica" charset="0"/>
              </a:rPr>
              <a:pPr/>
              <a:t>8</a:t>
            </a:fld>
            <a:endParaRPr lang="de-CH" sz="1400" smtClean="0">
              <a:solidFill>
                <a:srgbClr val="7E7E7E"/>
              </a:solidFill>
              <a:latin typeface="Times" charset="0"/>
            </a:endParaRPr>
          </a:p>
        </p:txBody>
      </p:sp>
      <p:sp>
        <p:nvSpPr>
          <p:cNvPr id="24581" name="Rectangle 2"/>
          <p:cNvSpPr>
            <a:spLocks noChangeArrowheads="1"/>
          </p:cNvSpPr>
          <p:nvPr/>
        </p:nvSpPr>
        <p:spPr bwMode="auto">
          <a:xfrm>
            <a:off x="2209800" y="1828800"/>
            <a:ext cx="4876800" cy="2667000"/>
          </a:xfrm>
          <a:prstGeom prst="rect">
            <a:avLst/>
          </a:prstGeom>
          <a:solidFill>
            <a:schemeClr val="bg1"/>
          </a:solidFill>
          <a:ln w="28575">
            <a:solidFill>
              <a:schemeClr val="tx1"/>
            </a:solidFill>
            <a:miter lim="800000"/>
            <a:headEnd/>
            <a:tailEnd/>
          </a:ln>
        </p:spPr>
        <p:txBody>
          <a:bodyPr wrap="none" anchor="ctr">
            <a:prstTxWarp prst="textNoShape">
              <a:avLst/>
            </a:prstTxWarp>
          </a:bodyPr>
          <a:lstStyle/>
          <a:p>
            <a:pPr algn="ctr"/>
            <a:r>
              <a:rPr lang="en-US">
                <a:solidFill>
                  <a:srgbClr val="00027F"/>
                </a:solidFill>
              </a:rPr>
              <a:t>…</a:t>
            </a:r>
          </a:p>
        </p:txBody>
      </p:sp>
      <p:sp>
        <p:nvSpPr>
          <p:cNvPr id="24582" name="Rectangle 3"/>
          <p:cNvSpPr>
            <a:spLocks noGrp="1" noChangeArrowheads="1"/>
          </p:cNvSpPr>
          <p:nvPr>
            <p:ph type="title"/>
          </p:nvPr>
        </p:nvSpPr>
        <p:spPr/>
        <p:txBody>
          <a:bodyPr/>
          <a:lstStyle/>
          <a:p>
            <a:pPr eaLnBrk="1" hangingPunct="1"/>
            <a:r>
              <a:rPr lang="en-US"/>
              <a:t>UI Models</a:t>
            </a:r>
          </a:p>
        </p:txBody>
      </p:sp>
      <p:sp>
        <p:nvSpPr>
          <p:cNvPr id="24583" name="AutoShape 4"/>
          <p:cNvSpPr>
            <a:spLocks noChangeArrowheads="1"/>
          </p:cNvSpPr>
          <p:nvPr/>
        </p:nvSpPr>
        <p:spPr bwMode="auto">
          <a:xfrm>
            <a:off x="457200" y="2667000"/>
            <a:ext cx="1524000" cy="1371600"/>
          </a:xfrm>
          <a:prstGeom prst="flowChartMultidocumen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4584" name="AutoShape 5"/>
          <p:cNvSpPr>
            <a:spLocks noChangeArrowheads="1"/>
          </p:cNvSpPr>
          <p:nvPr/>
        </p:nvSpPr>
        <p:spPr bwMode="auto">
          <a:xfrm>
            <a:off x="7239000" y="2286000"/>
            <a:ext cx="1676400" cy="1600200"/>
          </a:xfrm>
          <a:prstGeom prst="sun">
            <a:avLst>
              <a:gd name="adj" fmla="val 25000"/>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grpSp>
        <p:nvGrpSpPr>
          <p:cNvPr id="24585" name="Group 6"/>
          <p:cNvGrpSpPr>
            <a:grpSpLocks/>
          </p:cNvGrpSpPr>
          <p:nvPr/>
        </p:nvGrpSpPr>
        <p:grpSpPr bwMode="auto">
          <a:xfrm>
            <a:off x="2514600" y="2286000"/>
            <a:ext cx="1676400" cy="1600200"/>
            <a:chOff x="1728" y="1296"/>
            <a:chExt cx="1056" cy="1008"/>
          </a:xfrm>
        </p:grpSpPr>
        <p:sp>
          <p:nvSpPr>
            <p:cNvPr id="24596" name="AutoShape 7"/>
            <p:cNvSpPr>
              <a:spLocks noChangeArrowheads="1"/>
            </p:cNvSpPr>
            <p:nvPr/>
          </p:nvSpPr>
          <p:spPr bwMode="auto">
            <a:xfrm>
              <a:off x="1728" y="1296"/>
              <a:ext cx="1056" cy="1008"/>
            </a:xfrm>
            <a:prstGeom prst="sun">
              <a:avLst>
                <a:gd name="adj" fmla="val 25000"/>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4597" name="AutoShape 8"/>
            <p:cNvSpPr>
              <a:spLocks noChangeArrowheads="1"/>
            </p:cNvSpPr>
            <p:nvPr/>
          </p:nvSpPr>
          <p:spPr bwMode="auto">
            <a:xfrm>
              <a:off x="1968" y="1488"/>
              <a:ext cx="624" cy="672"/>
            </a:xfrm>
            <a:prstGeom prst="flowChartMultidocumen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grpSp>
      <p:grpSp>
        <p:nvGrpSpPr>
          <p:cNvPr id="24586" name="Group 9"/>
          <p:cNvGrpSpPr>
            <a:grpSpLocks/>
          </p:cNvGrpSpPr>
          <p:nvPr/>
        </p:nvGrpSpPr>
        <p:grpSpPr bwMode="auto">
          <a:xfrm>
            <a:off x="5105400" y="2286000"/>
            <a:ext cx="1676400" cy="1600200"/>
            <a:chOff x="3120" y="1248"/>
            <a:chExt cx="1056" cy="1008"/>
          </a:xfrm>
        </p:grpSpPr>
        <p:sp>
          <p:nvSpPr>
            <p:cNvPr id="24594" name="AutoShape 10"/>
            <p:cNvSpPr>
              <a:spLocks noChangeArrowheads="1"/>
            </p:cNvSpPr>
            <p:nvPr/>
          </p:nvSpPr>
          <p:spPr bwMode="auto">
            <a:xfrm>
              <a:off x="3120" y="1248"/>
              <a:ext cx="1056" cy="1008"/>
            </a:xfrm>
            <a:prstGeom prst="sun">
              <a:avLst>
                <a:gd name="adj" fmla="val 25000"/>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sp>
          <p:nvSpPr>
            <p:cNvPr id="24595" name="AutoShape 11"/>
            <p:cNvSpPr>
              <a:spLocks noChangeArrowheads="1"/>
            </p:cNvSpPr>
            <p:nvPr/>
          </p:nvSpPr>
          <p:spPr bwMode="auto">
            <a:xfrm>
              <a:off x="3552" y="1632"/>
              <a:ext cx="240" cy="288"/>
            </a:xfrm>
            <a:prstGeom prst="flowChartMultidocument">
              <a:avLst/>
            </a:prstGeom>
            <a:solidFill>
              <a:schemeClr val="bg1"/>
            </a:solidFill>
            <a:ln w="9525">
              <a:solidFill>
                <a:schemeClr val="tx1"/>
              </a:solidFill>
              <a:miter lim="800000"/>
              <a:headEnd/>
              <a:tailEnd/>
            </a:ln>
          </p:spPr>
          <p:txBody>
            <a:bodyPr wrap="none" anchor="ctr">
              <a:prstTxWarp prst="textNoShape">
                <a:avLst/>
              </a:prstTxWarp>
            </a:bodyPr>
            <a:lstStyle/>
            <a:p>
              <a:endParaRPr lang="en-US"/>
            </a:p>
          </p:txBody>
        </p:sp>
      </p:grpSp>
      <p:sp>
        <p:nvSpPr>
          <p:cNvPr id="24587" name="Line 12"/>
          <p:cNvSpPr>
            <a:spLocks noChangeShapeType="1"/>
          </p:cNvSpPr>
          <p:nvPr/>
        </p:nvSpPr>
        <p:spPr bwMode="auto">
          <a:xfrm>
            <a:off x="2362200" y="4800600"/>
            <a:ext cx="4572000" cy="0"/>
          </a:xfrm>
          <a:prstGeom prst="line">
            <a:avLst/>
          </a:prstGeom>
          <a:noFill/>
          <a:ln w="38100">
            <a:solidFill>
              <a:srgbClr val="00027F"/>
            </a:solidFill>
            <a:round/>
            <a:headEnd type="triangle" w="med" len="med"/>
            <a:tailEnd type="triangle" w="med" len="med"/>
          </a:ln>
        </p:spPr>
        <p:txBody>
          <a:bodyPr wrap="none" anchor="ctr">
            <a:prstTxWarp prst="textNoShape">
              <a:avLst/>
            </a:prstTxWarp>
          </a:bodyPr>
          <a:lstStyle/>
          <a:p>
            <a:endParaRPr lang="en-US"/>
          </a:p>
        </p:txBody>
      </p:sp>
      <p:sp>
        <p:nvSpPr>
          <p:cNvPr id="24588" name="Text Box 13"/>
          <p:cNvSpPr txBox="1">
            <a:spLocks noChangeArrowheads="1"/>
          </p:cNvSpPr>
          <p:nvPr/>
        </p:nvSpPr>
        <p:spPr bwMode="auto">
          <a:xfrm>
            <a:off x="152400" y="4038600"/>
            <a:ext cx="2057400" cy="701675"/>
          </a:xfrm>
          <a:prstGeom prst="rect">
            <a:avLst/>
          </a:prstGeom>
          <a:noFill/>
          <a:ln w="9525">
            <a:noFill/>
            <a:miter lim="800000"/>
            <a:headEnd/>
            <a:tailEnd/>
          </a:ln>
        </p:spPr>
        <p:txBody>
          <a:bodyPr>
            <a:prstTxWarp prst="textNoShape">
              <a:avLst/>
            </a:prstTxWarp>
            <a:spAutoFit/>
          </a:bodyPr>
          <a:lstStyle/>
          <a:p>
            <a:pPr algn="ctr"/>
            <a:r>
              <a:rPr lang="en-US" sz="2000">
                <a:solidFill>
                  <a:srgbClr val="00027F"/>
                </a:solidFill>
              </a:rPr>
              <a:t>Implementation Model</a:t>
            </a:r>
          </a:p>
        </p:txBody>
      </p:sp>
      <p:sp>
        <p:nvSpPr>
          <p:cNvPr id="24589" name="Text Box 14"/>
          <p:cNvSpPr txBox="1">
            <a:spLocks noChangeArrowheads="1"/>
          </p:cNvSpPr>
          <p:nvPr/>
        </p:nvSpPr>
        <p:spPr bwMode="auto">
          <a:xfrm>
            <a:off x="7391400" y="4038600"/>
            <a:ext cx="1524000" cy="701675"/>
          </a:xfrm>
          <a:prstGeom prst="rect">
            <a:avLst/>
          </a:prstGeom>
          <a:noFill/>
          <a:ln w="9525">
            <a:noFill/>
            <a:miter lim="800000"/>
            <a:headEnd/>
            <a:tailEnd/>
          </a:ln>
        </p:spPr>
        <p:txBody>
          <a:bodyPr>
            <a:prstTxWarp prst="textNoShape">
              <a:avLst/>
            </a:prstTxWarp>
            <a:spAutoFit/>
          </a:bodyPr>
          <a:lstStyle/>
          <a:p>
            <a:pPr algn="ctr"/>
            <a:r>
              <a:rPr lang="en-US" sz="2000">
                <a:solidFill>
                  <a:srgbClr val="00027F"/>
                </a:solidFill>
              </a:rPr>
              <a:t>Mental Model</a:t>
            </a:r>
          </a:p>
        </p:txBody>
      </p:sp>
      <p:sp>
        <p:nvSpPr>
          <p:cNvPr id="24590" name="Text Box 15"/>
          <p:cNvSpPr txBox="1">
            <a:spLocks noChangeArrowheads="1"/>
          </p:cNvSpPr>
          <p:nvPr/>
        </p:nvSpPr>
        <p:spPr bwMode="auto">
          <a:xfrm>
            <a:off x="3124200" y="5105400"/>
            <a:ext cx="2971800" cy="396875"/>
          </a:xfrm>
          <a:prstGeom prst="rect">
            <a:avLst/>
          </a:prstGeom>
          <a:noFill/>
          <a:ln w="9525">
            <a:noFill/>
            <a:miter lim="800000"/>
            <a:headEnd/>
            <a:tailEnd/>
          </a:ln>
        </p:spPr>
        <p:txBody>
          <a:bodyPr>
            <a:prstTxWarp prst="textNoShape">
              <a:avLst/>
            </a:prstTxWarp>
            <a:spAutoFit/>
          </a:bodyPr>
          <a:lstStyle/>
          <a:p>
            <a:pPr algn="ctr"/>
            <a:r>
              <a:rPr lang="en-US" sz="2000">
                <a:solidFill>
                  <a:srgbClr val="00027F"/>
                </a:solidFill>
              </a:rPr>
              <a:t>Manifest Models</a:t>
            </a:r>
          </a:p>
        </p:txBody>
      </p:sp>
      <p:sp>
        <p:nvSpPr>
          <p:cNvPr id="24591" name="Text Box 16"/>
          <p:cNvSpPr txBox="1">
            <a:spLocks noChangeArrowheads="1"/>
          </p:cNvSpPr>
          <p:nvPr/>
        </p:nvSpPr>
        <p:spPr bwMode="auto">
          <a:xfrm>
            <a:off x="5943600" y="5105400"/>
            <a:ext cx="1219200" cy="396875"/>
          </a:xfrm>
          <a:prstGeom prst="rect">
            <a:avLst/>
          </a:prstGeom>
          <a:noFill/>
          <a:ln w="9525">
            <a:noFill/>
            <a:miter lim="800000"/>
            <a:headEnd/>
            <a:tailEnd/>
          </a:ln>
        </p:spPr>
        <p:txBody>
          <a:bodyPr>
            <a:prstTxWarp prst="textNoShape">
              <a:avLst/>
            </a:prstTxWarp>
            <a:spAutoFit/>
          </a:bodyPr>
          <a:lstStyle/>
          <a:p>
            <a:pPr algn="ctr"/>
            <a:r>
              <a:rPr lang="en-US" sz="2000" i="1">
                <a:solidFill>
                  <a:srgbClr val="7F0101"/>
                </a:solidFill>
              </a:rPr>
              <a:t>Better</a:t>
            </a:r>
          </a:p>
        </p:txBody>
      </p:sp>
      <p:sp>
        <p:nvSpPr>
          <p:cNvPr id="24592" name="Text Box 17"/>
          <p:cNvSpPr txBox="1">
            <a:spLocks noChangeArrowheads="1"/>
          </p:cNvSpPr>
          <p:nvPr/>
        </p:nvSpPr>
        <p:spPr bwMode="auto">
          <a:xfrm>
            <a:off x="2057400" y="5105400"/>
            <a:ext cx="1219200" cy="396875"/>
          </a:xfrm>
          <a:prstGeom prst="rect">
            <a:avLst/>
          </a:prstGeom>
          <a:noFill/>
          <a:ln w="9525">
            <a:noFill/>
            <a:miter lim="800000"/>
            <a:headEnd/>
            <a:tailEnd/>
          </a:ln>
        </p:spPr>
        <p:txBody>
          <a:bodyPr>
            <a:prstTxWarp prst="textNoShape">
              <a:avLst/>
            </a:prstTxWarp>
            <a:spAutoFit/>
          </a:bodyPr>
          <a:lstStyle/>
          <a:p>
            <a:pPr algn="ctr"/>
            <a:r>
              <a:rPr lang="en-US" sz="2000" i="1">
                <a:solidFill>
                  <a:srgbClr val="7F0101"/>
                </a:solidFill>
              </a:rPr>
              <a:t>Worse</a:t>
            </a:r>
          </a:p>
        </p:txBody>
      </p:sp>
      <p:sp>
        <p:nvSpPr>
          <p:cNvPr id="24593" name="Text Box 18"/>
          <p:cNvSpPr txBox="1">
            <a:spLocks noChangeArrowheads="1"/>
          </p:cNvSpPr>
          <p:nvPr/>
        </p:nvSpPr>
        <p:spPr bwMode="auto">
          <a:xfrm>
            <a:off x="5867400" y="5943600"/>
            <a:ext cx="2895600" cy="304800"/>
          </a:xfrm>
          <a:prstGeom prst="rect">
            <a:avLst/>
          </a:prstGeom>
          <a:noFill/>
          <a:ln w="9525">
            <a:noFill/>
            <a:miter lim="800000"/>
            <a:headEnd/>
            <a:tailEnd/>
          </a:ln>
        </p:spPr>
        <p:txBody>
          <a:bodyPr>
            <a:prstTxWarp prst="textNoShape">
              <a:avLst/>
            </a:prstTxWarp>
            <a:spAutoFit/>
          </a:bodyPr>
          <a:lstStyle/>
          <a:p>
            <a:pPr>
              <a:spcBef>
                <a:spcPct val="50000"/>
              </a:spcBef>
            </a:pPr>
            <a:r>
              <a:rPr lang="en-US" sz="1400">
                <a:solidFill>
                  <a:srgbClr val="00027F"/>
                </a:solidFill>
              </a:rPr>
              <a:t>Alan Cooper, </a:t>
            </a:r>
            <a:r>
              <a:rPr lang="en-US" sz="1400" i="1">
                <a:solidFill>
                  <a:srgbClr val="00027F"/>
                </a:solidFill>
              </a:rPr>
              <a:t>About Face</a:t>
            </a:r>
            <a:r>
              <a:rPr lang="en-US" sz="1400">
                <a:solidFill>
                  <a:srgbClr val="00027F"/>
                </a:solidFill>
              </a:rPr>
              <a:t>, 1995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de-CH">
                <a:latin typeface="Helvetica" charset="0"/>
              </a:rPr>
              <a:t>© Oscar Nierstrasz</a:t>
            </a:r>
          </a:p>
        </p:txBody>
      </p:sp>
      <p:sp>
        <p:nvSpPr>
          <p:cNvPr id="26627" name="Footer Placeholder 4"/>
          <p:cNvSpPr>
            <a:spLocks noGrp="1"/>
          </p:cNvSpPr>
          <p:nvPr>
            <p:ph type="ftr" sz="quarter" idx="11"/>
          </p:nvPr>
        </p:nvSpPr>
        <p:spPr>
          <a:noFill/>
        </p:spPr>
        <p:txBody>
          <a:bodyPr/>
          <a:lstStyle/>
          <a:p>
            <a:r>
              <a:rPr lang="de-CH">
                <a:latin typeface="Helvetica" charset="0"/>
              </a:rPr>
              <a:t>ESE — User Interface Design</a:t>
            </a:r>
          </a:p>
        </p:txBody>
      </p:sp>
      <p:sp>
        <p:nvSpPr>
          <p:cNvPr id="26628" name="Slide Number Placeholder 5"/>
          <p:cNvSpPr>
            <a:spLocks noGrp="1"/>
          </p:cNvSpPr>
          <p:nvPr>
            <p:ph type="sldNum" sz="quarter" idx="12"/>
          </p:nvPr>
        </p:nvSpPr>
        <p:spPr>
          <a:noFill/>
        </p:spPr>
        <p:txBody>
          <a:bodyPr/>
          <a:lstStyle/>
          <a:p>
            <a:r>
              <a:rPr lang="de-CH" smtClean="0">
                <a:latin typeface="Helvetica" charset="0"/>
              </a:rPr>
              <a:t>ESE 8.</a:t>
            </a:r>
            <a:fld id="{D99FAEC8-B3E5-284B-A2FA-A3E0A1027AC2}" type="slidenum">
              <a:rPr lang="de-CH" smtClean="0">
                <a:latin typeface="Helvetica" charset="0"/>
              </a:rPr>
              <a:pPr/>
              <a:t>9</a:t>
            </a:fld>
            <a:endParaRPr lang="de-CH" sz="1400" smtClean="0">
              <a:solidFill>
                <a:srgbClr val="7E7E7E"/>
              </a:solidFill>
              <a:latin typeface="Times" charset="0"/>
            </a:endParaRPr>
          </a:p>
        </p:txBody>
      </p:sp>
      <p:sp>
        <p:nvSpPr>
          <p:cNvPr id="26629" name="Rectangle 2"/>
          <p:cNvSpPr>
            <a:spLocks noChangeArrowheads="1"/>
          </p:cNvSpPr>
          <p:nvPr/>
        </p:nvSpPr>
        <p:spPr bwMode="auto">
          <a:xfrm>
            <a:off x="0" y="1524000"/>
            <a:ext cx="7305675" cy="4953000"/>
          </a:xfrm>
          <a:prstGeom prst="rect">
            <a:avLst/>
          </a:prstGeom>
          <a:solidFill>
            <a:srgbClr val="E1EBF5"/>
          </a:solidFill>
          <a:ln w="9525">
            <a:noFill/>
            <a:miter lim="800000"/>
            <a:headEnd/>
            <a:tailEnd/>
          </a:ln>
        </p:spPr>
        <p:txBody>
          <a:bodyPr wrap="none" anchor="ctr">
            <a:prstTxWarp prst="textNoShape">
              <a:avLst/>
            </a:prstTxWarp>
          </a:bodyPr>
          <a:lstStyle/>
          <a:p>
            <a:endParaRPr lang="en-US"/>
          </a:p>
        </p:txBody>
      </p:sp>
      <p:sp>
        <p:nvSpPr>
          <p:cNvPr id="26630" name="Rectangle 3"/>
          <p:cNvSpPr>
            <a:spLocks noGrp="1" noChangeArrowheads="1"/>
          </p:cNvSpPr>
          <p:nvPr>
            <p:ph type="title"/>
          </p:nvPr>
        </p:nvSpPr>
        <p:spPr/>
        <p:txBody>
          <a:bodyPr/>
          <a:lstStyle/>
          <a:p>
            <a:pPr eaLnBrk="1" hangingPunct="1"/>
            <a:r>
              <a:rPr lang="en-US"/>
              <a:t>Roadmap</a:t>
            </a:r>
          </a:p>
        </p:txBody>
      </p:sp>
      <p:sp>
        <p:nvSpPr>
          <p:cNvPr id="26631" name="Rectangle 4"/>
          <p:cNvSpPr>
            <a:spLocks noGrp="1" noChangeArrowheads="1"/>
          </p:cNvSpPr>
          <p:nvPr>
            <p:ph type="body" idx="1"/>
          </p:nvPr>
        </p:nvSpPr>
        <p:spPr/>
        <p:txBody>
          <a:bodyPr/>
          <a:lstStyle/>
          <a:p>
            <a:pPr eaLnBrk="1" hangingPunct="1"/>
            <a:r>
              <a:rPr lang="en-US"/>
              <a:t>Interface design models</a:t>
            </a:r>
          </a:p>
          <a:p>
            <a:pPr eaLnBrk="1" hangingPunct="1"/>
            <a:r>
              <a:rPr lang="en-US" b="1"/>
              <a:t>Design principles</a:t>
            </a:r>
          </a:p>
          <a:p>
            <a:pPr eaLnBrk="1" hangingPunct="1"/>
            <a:r>
              <a:rPr lang="en-US"/>
              <a:t>GUI characteristics</a:t>
            </a:r>
          </a:p>
          <a:p>
            <a:pPr eaLnBrk="1" hangingPunct="1"/>
            <a:r>
              <a:rPr lang="en-US"/>
              <a:t>User Guidance</a:t>
            </a:r>
          </a:p>
          <a:p>
            <a:pPr eaLnBrk="1" hangingPunct="1"/>
            <a:r>
              <a:rPr lang="en-US"/>
              <a:t>Usability Testing</a:t>
            </a:r>
          </a:p>
          <a:p>
            <a:pPr eaLnBrk="1" hangingPunct="1"/>
            <a:r>
              <a:rPr lang="en-US"/>
              <a:t>Examples</a:t>
            </a:r>
          </a:p>
        </p:txBody>
      </p:sp>
      <p:pic>
        <p:nvPicPr>
          <p:cNvPr id="26632" name="Picture 5" descr="roadmap"/>
          <p:cNvPicPr>
            <a:picLocks noChangeAspect="1" noChangeArrowheads="1"/>
          </p:cNvPicPr>
          <p:nvPr/>
        </p:nvPicPr>
        <p:blipFill>
          <a:blip r:embed="rId3"/>
          <a:srcRect/>
          <a:stretch>
            <a:fillRect/>
          </a:stretch>
        </p:blipFill>
        <p:spPr bwMode="auto">
          <a:xfrm>
            <a:off x="4298950" y="1654175"/>
            <a:ext cx="4267200" cy="4754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1445</TotalTime>
  <Words>5918</Words>
  <Application>Microsoft Macintosh PowerPoint</Application>
  <PresentationFormat>On-screen Show (4:3)</PresentationFormat>
  <Paragraphs>525</Paragraphs>
  <Slides>55</Slides>
  <Notes>55</Notes>
  <HiddenSlides>0</HiddenSlides>
  <MMClips>4</MMClips>
  <ScaleCrop>false</ScaleCrop>
  <HeadingPairs>
    <vt:vector size="4" baseType="variant">
      <vt:variant>
        <vt:lpstr>Design Template</vt:lpstr>
      </vt:variant>
      <vt:variant>
        <vt:i4>1</vt:i4>
      </vt:variant>
      <vt:variant>
        <vt:lpstr>Slide Titles</vt:lpstr>
      </vt:variant>
      <vt:variant>
        <vt:i4>55</vt:i4>
      </vt:variant>
    </vt:vector>
  </HeadingPairs>
  <TitlesOfParts>
    <vt:vector size="56" baseType="lpstr">
      <vt:lpstr>UB_Screen</vt:lpstr>
      <vt:lpstr>Introduction to Software Engineering</vt:lpstr>
      <vt:lpstr>Roadmap</vt:lpstr>
      <vt:lpstr>Literature</vt:lpstr>
      <vt:lpstr>Roadmap</vt:lpstr>
      <vt:lpstr>The UI design process</vt:lpstr>
      <vt:lpstr>The design process</vt:lpstr>
      <vt:lpstr>Interface Design Models</vt:lpstr>
      <vt:lpstr>UI Models</vt:lpstr>
      <vt:lpstr>Roadmap</vt:lpstr>
      <vt:lpstr>User Interface Design Principles</vt:lpstr>
      <vt:lpstr>Slide 11</vt:lpstr>
      <vt:lpstr>Roadmap</vt:lpstr>
      <vt:lpstr>GUI Characteristics</vt:lpstr>
      <vt:lpstr>GUIs</vt:lpstr>
      <vt:lpstr>Direct Manipulation</vt:lpstr>
      <vt:lpstr>Menu Systems</vt:lpstr>
      <vt:lpstr>Menu Structuring</vt:lpstr>
      <vt:lpstr>Command Interfaces</vt:lpstr>
      <vt:lpstr>Command Interfaces</vt:lpstr>
      <vt:lpstr>Analogue vs. Digital Presentation</vt:lpstr>
      <vt:lpstr>Colour Use Guidelines</vt:lpstr>
      <vt:lpstr>Roadmap</vt:lpstr>
      <vt:lpstr>User Guidance</vt:lpstr>
      <vt:lpstr>Help system use</vt:lpstr>
      <vt:lpstr>Error Message Guidelines</vt:lpstr>
      <vt:lpstr>Roadmap</vt:lpstr>
      <vt:lpstr>Usability Testing</vt:lpstr>
      <vt:lpstr>User interface evaluation</vt:lpstr>
      <vt:lpstr>Simple evaluation techniques</vt:lpstr>
      <vt:lpstr>Hints</vt:lpstr>
      <vt:lpstr>Usability Attributes</vt:lpstr>
      <vt:lpstr>Why you only need to test with 5 users</vt:lpstr>
      <vt:lpstr>Usability laboratories (!)</vt:lpstr>
      <vt:lpstr>Roadmap</vt:lpstr>
      <vt:lpstr>Is there progress?</vt:lpstr>
      <vt:lpstr>Now, that’s progress!</vt:lpstr>
      <vt:lpstr>I want them all!</vt:lpstr>
      <vt:lpstr>Yes, I want that print thing too</vt:lpstr>
      <vt:lpstr>In Excel, “cut” doesn’t mean cut</vt:lpstr>
      <vt:lpstr>Fun with scrolling!</vt:lpstr>
      <vt:lpstr>More tabs please!</vt:lpstr>
      <vt:lpstr>Without tabs</vt:lpstr>
      <vt:lpstr>Helpful tips</vt:lpstr>
      <vt:lpstr>Stop, please</vt:lpstr>
      <vt:lpstr>I can’t make up my mind</vt:lpstr>
      <vt:lpstr>Slide 46</vt:lpstr>
      <vt:lpstr>Green good — red bad</vt:lpstr>
      <vt:lpstr>Was that an error?</vt:lpstr>
      <vt:lpstr>Uh … ok</vt:lpstr>
      <vt:lpstr>Yes — I mean, no</vt:lpstr>
      <vt:lpstr>No, I don’t want to trash my disk!</vt:lpstr>
      <vt:lpstr>Key points</vt:lpstr>
      <vt:lpstr>What you should know!</vt:lpstr>
      <vt:lpstr>Can you answer the following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167</cp:revision>
  <cp:lastPrinted>2005-04-07T14:31:46Z</cp:lastPrinted>
  <dcterms:created xsi:type="dcterms:W3CDTF">2010-08-27T13:15:22Z</dcterms:created>
  <dcterms:modified xsi:type="dcterms:W3CDTF">2010-08-27T13:15:33Z</dcterms:modified>
</cp:coreProperties>
</file>