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8"/>
  </p:notesMasterIdLst>
  <p:handoutMasterIdLst>
    <p:handoutMasterId r:id="rId49"/>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30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304" r:id="rId42"/>
    <p:sldId id="297" r:id="rId43"/>
    <p:sldId id="298" r:id="rId44"/>
    <p:sldId id="299" r:id="rId45"/>
    <p:sldId id="300" r:id="rId46"/>
    <p:sldId id="303"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012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43CA6EAB-12A2-6B45-8604-71504C92ABD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ADC6E657-3C08-7340-BA61-F3300A22B0F1}"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Rot="1" noChangeAspect="1" noChangeArrowheads="1"/>
          </p:cNvSpPr>
          <p:nvPr>
            <p:ph type="sldImg"/>
          </p:nvPr>
        </p:nvSpPr>
        <p:spPr>
          <a:solidFill>
            <a:srgbClr val="FFFFFF"/>
          </a:solidFill>
          <a:ln/>
        </p:spPr>
      </p:sp>
      <p:sp>
        <p:nvSpPr>
          <p:cNvPr id="4505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Ch 4</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Ch 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Rot="1" noChangeAspect="1" noChangeArrowheads="1"/>
          </p:cNvSpPr>
          <p:nvPr>
            <p:ph type="sldImg"/>
          </p:nvPr>
        </p:nvSpPr>
        <p:spPr>
          <a:solidFill>
            <a:srgbClr val="FFFFFF"/>
          </a:solidFill>
          <a:ln/>
        </p:spPr>
      </p:sp>
      <p:sp>
        <p:nvSpPr>
          <p:cNvPr id="4915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Ch 4</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Rot="1" noChangeAspect="1" noChangeArrowheads="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Rot="1" noChangeAspect="1" noChangeArrowheads="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Pressman p 20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Pressman p 20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Rot="1" noChangeAspect="1" noChangeArrowheads="1"/>
          </p:cNvSpPr>
          <p:nvPr>
            <p:ph type="sldImg"/>
          </p:nvPr>
        </p:nvSpPr>
        <p:spPr>
          <a:solidFill>
            <a:srgbClr val="FFFFFF"/>
          </a:solidFill>
          <a:ln/>
        </p:spPr>
      </p:sp>
      <p:sp>
        <p:nvSpPr>
          <p:cNvPr id="634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a:ln/>
        </p:spPr>
      </p:sp>
      <p:sp>
        <p:nvSpPr>
          <p:cNvPr id="15363" name="Notes Placeholder 2"/>
          <p:cNvSpPr>
            <a:spLocks noGrp="1"/>
          </p:cNvSpPr>
          <p:nvPr>
            <p:ph type="body" idx="1"/>
          </p:nvPr>
        </p:nvSpPr>
        <p:spPr>
          <a:noFill/>
          <a:ln/>
        </p:spPr>
        <p:txBody>
          <a:bodyPr/>
          <a:lstStyle/>
          <a:p>
            <a:pPr eaLnBrk="1" hangingPunct="1"/>
            <a:r>
              <a:rPr lang="en-US" smtClean="0"/>
              <a:t>Also </a:t>
            </a:r>
            <a:r>
              <a:rPr lang="en-US" i="1" smtClean="0">
                <a:solidFill>
                  <a:srgbClr val="7F0101"/>
                </a:solidFill>
              </a:rPr>
              <a:t>Object Lessons</a:t>
            </a:r>
            <a:r>
              <a:rPr lang="en-US" smtClean="0"/>
              <a:t>, T. Love, SIGS Books, 1993</a:t>
            </a:r>
          </a:p>
          <a:p>
            <a:pPr eaLnBrk="1" hangingPunct="1"/>
            <a:endParaRPr lang="en-US" smtClean="0"/>
          </a:p>
        </p:txBody>
      </p:sp>
      <p:sp>
        <p:nvSpPr>
          <p:cNvPr id="15364" name="Slide Number Placeholder 3"/>
          <p:cNvSpPr>
            <a:spLocks noGrp="1"/>
          </p:cNvSpPr>
          <p:nvPr>
            <p:ph type="sldNum" sz="quarter" idx="5"/>
          </p:nvPr>
        </p:nvSpPr>
        <p:spPr>
          <a:noFill/>
        </p:spPr>
        <p:txBody>
          <a:bodyPr/>
          <a:lstStyle/>
          <a:p>
            <a:fld id="{449EB5F6-44FC-9F40-A5D9-2291251A14C7}" type="slidenum">
              <a:rPr lang="en-US" smtClean="0">
                <a:latin typeface="Times" charset="0"/>
              </a:rPr>
              <a:pPr/>
              <a:t>3</a:t>
            </a:fld>
            <a:endParaRPr lang="en-US" smtClean="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p:cNvSpPr>
          <p:nvPr>
            <p:ph type="sldImg"/>
          </p:nvPr>
        </p:nvSpPr>
        <p:spPr>
          <a:solidFill>
            <a:srgbClr val="FFFFFF"/>
          </a:solidFill>
          <a:ln/>
        </p:spPr>
      </p:sp>
      <p:sp>
        <p:nvSpPr>
          <p:cNvPr id="174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solidFill>
            <a:srgbClr val="FFFFFF"/>
          </a:solidFill>
          <a:ln/>
        </p:spPr>
      </p:sp>
      <p:sp>
        <p:nvSpPr>
          <p:cNvPr id="2150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Pressman pp 44, 96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Rot="1" noChangeAspect="1" noChangeArrowheads="1"/>
          </p:cNvSpPr>
          <p:nvPr>
            <p:ph type="sldImg"/>
          </p:nvPr>
        </p:nvSpPr>
        <p:spPr>
          <a:solidFill>
            <a:srgbClr val="FFFFFF"/>
          </a:solidFill>
          <a:ln/>
        </p:spPr>
      </p:sp>
      <p:sp>
        <p:nvSpPr>
          <p:cNvPr id="2662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solidFill>
            <a:srgbClr val="FFFFFF"/>
          </a:solidFill>
          <a:ln/>
        </p:spPr>
      </p:sp>
      <p:sp>
        <p:nvSpPr>
          <p:cNvPr id="2969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Myth found at Pressman, page 18, Treatment: See Pressman page 67-68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NB: can be applied in a very informal or a formal way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smtClean="0"/>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smtClean="0"/>
              <a:t>ESE — Project Management</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AF3AB124-0F37-A645-9542-E014A06B8BB6}"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smtClean="0"/>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ESE — Project Management</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FF00FC34-00C3-A340-999B-21C55A906A1E}"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smtClean="0"/>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ESE — Project Management</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4E4C00B5-EE3F-E44E-957E-32F90BC703EB}"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smtClean="0"/>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t>ESE — Project Management</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8965474D-B4F3-4543-A5AE-A47DD20AD4F1}"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smtClean="0"/>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t>ESE — Project Management</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2554A953-32C4-624A-80B5-F1C073A7BECB}"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smtClean="0"/>
          </a:p>
        </p:txBody>
      </p:sp>
      <p:sp>
        <p:nvSpPr>
          <p:cNvPr id="4" name="Rectangle 6"/>
          <p:cNvSpPr>
            <a:spLocks noGrp="1" noChangeArrowheads="1"/>
          </p:cNvSpPr>
          <p:nvPr>
            <p:ph type="dt" sz="half" idx="10"/>
          </p:nvPr>
        </p:nvSpPr>
        <p:spPr/>
        <p:txBody>
          <a:bodyPr/>
          <a:lstStyle>
            <a:lvl1pPr>
              <a:defRPr/>
            </a:lvl1pPr>
          </a:lstStyle>
          <a:p>
            <a:pPr>
              <a:defRPr/>
            </a:pPr>
            <a:r>
              <a:rPr lang="en-US" smtClean="0"/>
              <a:t>© Oscar Nierstrasz</a:t>
            </a:r>
            <a:endParaRPr lang="de-CH"/>
          </a:p>
        </p:txBody>
      </p:sp>
      <p:sp>
        <p:nvSpPr>
          <p:cNvPr id="5" name="Rectangle 7"/>
          <p:cNvSpPr>
            <a:spLocks noGrp="1" noChangeArrowheads="1"/>
          </p:cNvSpPr>
          <p:nvPr>
            <p:ph type="ftr" sz="quarter" idx="11"/>
          </p:nvPr>
        </p:nvSpPr>
        <p:spPr/>
        <p:txBody>
          <a:bodyPr/>
          <a:lstStyle>
            <a:lvl1pPr>
              <a:defRPr/>
            </a:lvl1pPr>
          </a:lstStyle>
          <a:p>
            <a:pPr>
              <a:defRPr/>
            </a:pPr>
            <a:r>
              <a:rPr lang="en-US" smtClean="0"/>
              <a:t>ESE — Project Management</a:t>
            </a:r>
            <a:endParaRPr lang="de-CH"/>
          </a:p>
        </p:txBody>
      </p:sp>
      <p:sp>
        <p:nvSpPr>
          <p:cNvPr id="6" name="Rectangle 8"/>
          <p:cNvSpPr>
            <a:spLocks noGrp="1" noChangeArrowheads="1"/>
          </p:cNvSpPr>
          <p:nvPr>
            <p:ph type="sldNum" sz="quarter" idx="12"/>
          </p:nvPr>
        </p:nvSpPr>
        <p:spPr/>
        <p:txBody>
          <a:bodyPr/>
          <a:lstStyle>
            <a:lvl1pPr>
              <a:defRPr/>
            </a:lvl1pPr>
          </a:lstStyle>
          <a:p>
            <a:pPr>
              <a:defRPr/>
            </a:pPr>
            <a:r>
              <a:rPr lang="de-CH"/>
              <a:t>ESE 9.</a:t>
            </a:r>
            <a:fld id="{CC7488E7-75B5-5641-BB93-BD67B6EBC2DA}"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smtClean="0"/>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smtClean="0"/>
              <a:t>ESE — Project Management</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5E2A15EE-AD6A-9D44-A430-6ED14342BA12}"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2" r:id="rId3"/>
    <p:sldLayoutId id="2147483723" r:id="rId4"/>
    <p:sldLayoutId id="2147483724" r:id="rId5"/>
    <p:sldLayoutId id="2147483726"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05"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05"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05"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05"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05"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US" dirty="0" smtClean="0"/>
              <a:t>Introduction to Software Engineering</a:t>
            </a:r>
            <a:endParaRPr lang="en-US" b="0" i="1" dirty="0"/>
          </a:p>
        </p:txBody>
      </p:sp>
      <p:sp>
        <p:nvSpPr>
          <p:cNvPr id="10243" name="Rectangle 3"/>
          <p:cNvSpPr>
            <a:spLocks noGrp="1" noChangeArrowheads="1"/>
          </p:cNvSpPr>
          <p:nvPr>
            <p:ph type="subTitle" idx="1"/>
          </p:nvPr>
        </p:nvSpPr>
        <p:spPr/>
        <p:txBody>
          <a:bodyPr/>
          <a:lstStyle/>
          <a:p>
            <a:pPr>
              <a:lnSpc>
                <a:spcPct val="100000"/>
              </a:lnSpc>
            </a:pPr>
            <a:r>
              <a:rPr lang="en-US" b="1" dirty="0"/>
              <a:t>9. Project </a:t>
            </a:r>
            <a:r>
              <a:rPr lang="en-US" b="1" dirty="0" smtClean="0"/>
              <a:t>Management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24579"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24580" name="Slide Number Placeholder 5"/>
          <p:cNvSpPr>
            <a:spLocks noGrp="1"/>
          </p:cNvSpPr>
          <p:nvPr>
            <p:ph type="sldNum" sz="quarter" idx="12"/>
          </p:nvPr>
        </p:nvSpPr>
        <p:spPr>
          <a:noFill/>
        </p:spPr>
        <p:txBody>
          <a:bodyPr/>
          <a:lstStyle/>
          <a:p>
            <a:r>
              <a:rPr lang="de-CH" smtClean="0">
                <a:latin typeface="Helvetica" charset="0"/>
              </a:rPr>
              <a:t>ESE 9.</a:t>
            </a:r>
            <a:fld id="{C5250375-63AF-1A41-976E-11A10BBA0E78}" type="slidenum">
              <a:rPr lang="de-CH" smtClean="0">
                <a:latin typeface="Helvetica" charset="0"/>
              </a:rPr>
              <a:pPr/>
              <a:t>10</a:t>
            </a:fld>
            <a:endParaRPr lang="de-CH" sz="1400" smtClean="0">
              <a:solidFill>
                <a:srgbClr val="7E7E7E"/>
              </a:solidFill>
              <a:latin typeface="Times" charset="0"/>
            </a:endParaRPr>
          </a:p>
        </p:txBody>
      </p:sp>
      <p:sp>
        <p:nvSpPr>
          <p:cNvPr id="24581" name="Rectangle 2"/>
          <p:cNvSpPr>
            <a:spLocks noGrp="1" noChangeArrowheads="1"/>
          </p:cNvSpPr>
          <p:nvPr>
            <p:ph type="title"/>
          </p:nvPr>
        </p:nvSpPr>
        <p:spPr/>
        <p:txBody>
          <a:bodyPr/>
          <a:lstStyle/>
          <a:p>
            <a:pPr eaLnBrk="1" hangingPunct="1"/>
            <a:r>
              <a:rPr lang="en-US"/>
              <a:t>Risk Management Techniques …</a:t>
            </a:r>
          </a:p>
        </p:txBody>
      </p:sp>
      <p:graphicFrame>
        <p:nvGraphicFramePr>
          <p:cNvPr id="591899" name="Group 27"/>
          <p:cNvGraphicFramePr>
            <a:graphicFrameLocks noGrp="1"/>
          </p:cNvGraphicFramePr>
          <p:nvPr>
            <p:ph type="tbl" idx="1"/>
          </p:nvPr>
        </p:nvGraphicFramePr>
        <p:xfrm>
          <a:off x="539750" y="2400300"/>
          <a:ext cx="8061325" cy="3447416"/>
        </p:xfrm>
        <a:graphic>
          <a:graphicData uri="http://schemas.openxmlformats.org/drawingml/2006/table">
            <a:tbl>
              <a:tblPr/>
              <a:tblGrid>
                <a:gridCol w="4030663"/>
                <a:gridCol w="4030662"/>
              </a:tblGrid>
              <a:tr h="5286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Risk Items</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Risk Management Techniques</a:t>
                      </a:r>
                    </a:p>
                  </a:txBody>
                  <a:tcPr anchor="ct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7635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Continuing stream of </a:t>
                      </a:r>
                      <a:r>
                        <a:rPr kumimoji="0" lang="en-US" sz="2000" b="0" i="1" u="none" strike="noStrike" cap="none" normalizeH="0" baseline="0">
                          <a:ln>
                            <a:noFill/>
                          </a:ln>
                          <a:solidFill>
                            <a:srgbClr val="7F0101"/>
                          </a:solidFill>
                          <a:effectLst/>
                          <a:latin typeface="Helvetica" pitchFamily="-105" charset="0"/>
                        </a:rPr>
                        <a:t>requirements changes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High change threshold; information hiding; </a:t>
                      </a:r>
                      <a:r>
                        <a:rPr kumimoji="0" lang="en-US" sz="2000" b="0" i="1" u="none" strike="noStrike" cap="none" normalizeH="0" baseline="0">
                          <a:ln>
                            <a:noFill/>
                          </a:ln>
                          <a:solidFill>
                            <a:srgbClr val="7F0101"/>
                          </a:solidFill>
                          <a:effectLst/>
                          <a:latin typeface="Helvetica" pitchFamily="-105" charset="0"/>
                        </a:rPr>
                        <a:t>incremental development</a:t>
                      </a: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985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Real time </a:t>
                      </a:r>
                      <a:r>
                        <a:rPr kumimoji="0" lang="en-US" sz="2000" b="0" i="1" u="none" strike="noStrike" cap="none" normalizeH="0" baseline="0">
                          <a:ln>
                            <a:noFill/>
                          </a:ln>
                          <a:solidFill>
                            <a:srgbClr val="7F0101"/>
                          </a:solidFill>
                          <a:effectLst/>
                          <a:latin typeface="Helvetica" pitchFamily="-105" charset="0"/>
                        </a:rPr>
                        <a:t>performance</a:t>
                      </a:r>
                      <a:r>
                        <a:rPr kumimoji="0" lang="en-US" sz="2000" b="0" i="0" u="none" strike="noStrike" cap="none" normalizeH="0" baseline="0">
                          <a:ln>
                            <a:noFill/>
                          </a:ln>
                          <a:solidFill>
                            <a:srgbClr val="0A017F"/>
                          </a:solidFill>
                          <a:effectLst/>
                          <a:latin typeface="Helvetica" pitchFamily="-105" charset="0"/>
                        </a:rPr>
                        <a:t> shortfalls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Simulation; benchmarking; modeling; prototyping; </a:t>
                      </a:r>
                      <a:r>
                        <a:rPr kumimoji="0" lang="en-US" sz="2000" b="0" i="1" u="none" strike="noStrike" cap="none" normalizeH="0" baseline="0">
                          <a:ln>
                            <a:noFill/>
                          </a:ln>
                          <a:solidFill>
                            <a:srgbClr val="7F0101"/>
                          </a:solidFill>
                          <a:effectLst/>
                          <a:latin typeface="Helvetica" pitchFamily="-105" charset="0"/>
                        </a:rPr>
                        <a:t>instrumentation; tuning</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7F0101"/>
                          </a:solidFill>
                          <a:effectLst/>
                          <a:latin typeface="Helvetica" pitchFamily="-105" charset="0"/>
                        </a:rPr>
                        <a:t>Straining</a:t>
                      </a:r>
                      <a:r>
                        <a:rPr kumimoji="0" lang="en-US" sz="2000" b="0" i="0" u="none" strike="noStrike" cap="none" normalizeH="0" baseline="0">
                          <a:ln>
                            <a:noFill/>
                          </a:ln>
                          <a:solidFill>
                            <a:srgbClr val="0A017F"/>
                          </a:solidFill>
                          <a:effectLst/>
                          <a:latin typeface="Helvetica" pitchFamily="-105" charset="0"/>
                        </a:rPr>
                        <a:t> computer science capabilities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Technical analysis; cost-benefit analysis; </a:t>
                      </a:r>
                      <a:r>
                        <a:rPr kumimoji="0" lang="en-US" sz="2000" b="0" i="1" u="none" strike="noStrike" cap="none" normalizeH="0" baseline="0">
                          <a:ln>
                            <a:noFill/>
                          </a:ln>
                          <a:solidFill>
                            <a:srgbClr val="7F0101"/>
                          </a:solidFill>
                          <a:effectLst/>
                          <a:latin typeface="Helvetica" pitchFamily="-105" charset="0"/>
                        </a:rPr>
                        <a:t>prototyping</a:t>
                      </a:r>
                      <a:r>
                        <a:rPr kumimoji="0" lang="en-US" sz="2000" b="0" i="0" u="none" strike="noStrike" cap="none" normalizeH="0" baseline="0">
                          <a:ln>
                            <a:noFill/>
                          </a:ln>
                          <a:solidFill>
                            <a:srgbClr val="0A017F"/>
                          </a:solidFill>
                          <a:effectLst/>
                          <a:latin typeface="Helvetica" pitchFamily="-105" charset="0"/>
                        </a:rPr>
                        <a:t>; reference checking</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25603"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25604" name="Slide Number Placeholder 5"/>
          <p:cNvSpPr>
            <a:spLocks noGrp="1"/>
          </p:cNvSpPr>
          <p:nvPr>
            <p:ph type="sldNum" sz="quarter" idx="12"/>
          </p:nvPr>
        </p:nvSpPr>
        <p:spPr>
          <a:noFill/>
        </p:spPr>
        <p:txBody>
          <a:bodyPr/>
          <a:lstStyle/>
          <a:p>
            <a:r>
              <a:rPr lang="de-CH" smtClean="0">
                <a:latin typeface="Helvetica" charset="0"/>
              </a:rPr>
              <a:t>ESE 9.</a:t>
            </a:r>
            <a:fld id="{DD61AEFF-1D2C-2549-A7CB-E7A8C85AF191}" type="slidenum">
              <a:rPr lang="de-CH" smtClean="0">
                <a:latin typeface="Helvetica" charset="0"/>
              </a:rPr>
              <a:pPr/>
              <a:t>11</a:t>
            </a:fld>
            <a:endParaRPr lang="de-CH" sz="1400" smtClean="0">
              <a:solidFill>
                <a:srgbClr val="7E7E7E"/>
              </a:solidFill>
              <a:latin typeface="Times" charset="0"/>
            </a:endParaRPr>
          </a:p>
        </p:txBody>
      </p:sp>
      <p:sp>
        <p:nvSpPr>
          <p:cNvPr id="2560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25606" name="Rectangle 3"/>
          <p:cNvSpPr>
            <a:spLocks noGrp="1" noChangeArrowheads="1"/>
          </p:cNvSpPr>
          <p:nvPr>
            <p:ph type="title"/>
          </p:nvPr>
        </p:nvSpPr>
        <p:spPr/>
        <p:txBody>
          <a:bodyPr/>
          <a:lstStyle/>
          <a:p>
            <a:pPr eaLnBrk="1" hangingPunct="1"/>
            <a:r>
              <a:rPr lang="en-US"/>
              <a:t>Roadmap</a:t>
            </a:r>
          </a:p>
        </p:txBody>
      </p:sp>
      <p:pic>
        <p:nvPicPr>
          <p:cNvPr id="25607"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5608" name="Rectangle 4"/>
          <p:cNvSpPr>
            <a:spLocks noGrp="1" noChangeArrowheads="1"/>
          </p:cNvSpPr>
          <p:nvPr>
            <p:ph type="body" idx="1"/>
          </p:nvPr>
        </p:nvSpPr>
        <p:spPr/>
        <p:txBody>
          <a:bodyPr/>
          <a:lstStyle/>
          <a:p>
            <a:pPr eaLnBrk="1" hangingPunct="1"/>
            <a:r>
              <a:rPr lang="en-US"/>
              <a:t>Risk management</a:t>
            </a:r>
          </a:p>
          <a:p>
            <a:pPr eaLnBrk="1" hangingPunct="1"/>
            <a:r>
              <a:rPr lang="en-US" b="1"/>
              <a:t>Scoping and estimation</a:t>
            </a:r>
          </a:p>
          <a:p>
            <a:pPr eaLnBrk="1" hangingPunct="1"/>
            <a:r>
              <a:rPr lang="en-US"/>
              <a:t>Planning and scheduling</a:t>
            </a:r>
          </a:p>
          <a:p>
            <a:pPr eaLnBrk="1" hangingPunct="1"/>
            <a:r>
              <a:rPr lang="en-US"/>
              <a:t>Dealing with delays</a:t>
            </a:r>
          </a:p>
          <a:p>
            <a:pPr eaLnBrk="1" hangingPunct="1"/>
            <a:r>
              <a:rPr lang="en-US"/>
              <a:t>Staffing, directing, teamwork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27651"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27652" name="Slide Number Placeholder 5"/>
          <p:cNvSpPr>
            <a:spLocks noGrp="1"/>
          </p:cNvSpPr>
          <p:nvPr>
            <p:ph type="sldNum" sz="quarter" idx="12"/>
          </p:nvPr>
        </p:nvSpPr>
        <p:spPr>
          <a:noFill/>
        </p:spPr>
        <p:txBody>
          <a:bodyPr/>
          <a:lstStyle/>
          <a:p>
            <a:r>
              <a:rPr lang="de-CH" smtClean="0">
                <a:latin typeface="Helvetica" charset="0"/>
              </a:rPr>
              <a:t>ESE 9.</a:t>
            </a:r>
            <a:fld id="{24845917-F369-AE47-9CE0-D2CC84CFBED2}" type="slidenum">
              <a:rPr lang="de-CH" smtClean="0">
                <a:latin typeface="Helvetica" charset="0"/>
              </a:rPr>
              <a:pPr/>
              <a:t>12</a:t>
            </a:fld>
            <a:endParaRPr lang="de-CH" sz="1400" smtClean="0">
              <a:solidFill>
                <a:srgbClr val="7E7E7E"/>
              </a:solidFill>
              <a:latin typeface="Times" charset="0"/>
            </a:endParaRPr>
          </a:p>
        </p:txBody>
      </p:sp>
      <p:sp>
        <p:nvSpPr>
          <p:cNvPr id="27653" name="Rectangle 2"/>
          <p:cNvSpPr>
            <a:spLocks noGrp="1" noChangeArrowheads="1"/>
          </p:cNvSpPr>
          <p:nvPr>
            <p:ph type="title"/>
          </p:nvPr>
        </p:nvSpPr>
        <p:spPr/>
        <p:txBody>
          <a:bodyPr/>
          <a:lstStyle/>
          <a:p>
            <a:pPr eaLnBrk="1" hangingPunct="1"/>
            <a:r>
              <a:rPr lang="en-US"/>
              <a:t>Focus on Scope</a:t>
            </a:r>
          </a:p>
        </p:txBody>
      </p:sp>
      <p:sp>
        <p:nvSpPr>
          <p:cNvPr id="27654" name="Rectangle 3"/>
          <p:cNvSpPr>
            <a:spLocks noGrp="1" noChangeArrowheads="1"/>
          </p:cNvSpPr>
          <p:nvPr>
            <p:ph type="body" idx="1"/>
          </p:nvPr>
        </p:nvSpPr>
        <p:spPr/>
        <p:txBody>
          <a:bodyPr/>
          <a:lstStyle/>
          <a:p>
            <a:pPr eaLnBrk="1" hangingPunct="1">
              <a:buFont typeface="Helvetica CE" pitchFamily="-105" charset="0"/>
              <a:buNone/>
            </a:pPr>
            <a:endParaRPr lang="en-US" i="1"/>
          </a:p>
          <a:p>
            <a:pPr eaLnBrk="1" hangingPunct="1">
              <a:buFont typeface="Helvetica CE" pitchFamily="-105" charset="0"/>
              <a:buNone/>
            </a:pPr>
            <a:r>
              <a:rPr lang="en-US" i="1"/>
              <a:t>	For decades, programmers have been whining, “The customers can’t tell us what they want. When we give them what they say they want, they don’t like it.” Get over it. This is an absolute truth of software development. </a:t>
            </a:r>
            <a:r>
              <a:rPr lang="en-US" i="1">
                <a:solidFill>
                  <a:srgbClr val="7F0101"/>
                </a:solidFill>
              </a:rPr>
              <a:t>The requirements are never clear at first.</a:t>
            </a:r>
            <a:r>
              <a:rPr lang="en-US" i="1"/>
              <a:t> Customers can never tell you exactly what they want.</a:t>
            </a:r>
          </a:p>
          <a:p>
            <a:pPr algn="r" eaLnBrk="1" hangingPunct="1">
              <a:buFont typeface="Helvetica CE" pitchFamily="-105" charset="0"/>
              <a:buNone/>
            </a:pPr>
            <a:r>
              <a:rPr lang="en-US"/>
              <a:t>	— Kent Beck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28675"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28676" name="Slide Number Placeholder 5"/>
          <p:cNvSpPr>
            <a:spLocks noGrp="1"/>
          </p:cNvSpPr>
          <p:nvPr>
            <p:ph type="sldNum" sz="quarter" idx="12"/>
          </p:nvPr>
        </p:nvSpPr>
        <p:spPr>
          <a:noFill/>
        </p:spPr>
        <p:txBody>
          <a:bodyPr/>
          <a:lstStyle/>
          <a:p>
            <a:r>
              <a:rPr lang="de-CH" smtClean="0">
                <a:latin typeface="Helvetica" charset="0"/>
              </a:rPr>
              <a:t>ESE 9.</a:t>
            </a:r>
            <a:fld id="{9D566CAF-8EB7-DF49-82FE-14FE30D16958}" type="slidenum">
              <a:rPr lang="de-CH" smtClean="0">
                <a:latin typeface="Helvetica" charset="0"/>
              </a:rPr>
              <a:pPr/>
              <a:t>13</a:t>
            </a:fld>
            <a:endParaRPr lang="de-CH" sz="1400" smtClean="0">
              <a:solidFill>
                <a:srgbClr val="7E7E7E"/>
              </a:solidFill>
              <a:latin typeface="Times" charset="0"/>
            </a:endParaRPr>
          </a:p>
        </p:txBody>
      </p:sp>
      <p:sp>
        <p:nvSpPr>
          <p:cNvPr id="28677" name="Rectangle 2"/>
          <p:cNvSpPr>
            <a:spLocks noGrp="1" noChangeArrowheads="1"/>
          </p:cNvSpPr>
          <p:nvPr>
            <p:ph type="title"/>
          </p:nvPr>
        </p:nvSpPr>
        <p:spPr/>
        <p:txBody>
          <a:bodyPr/>
          <a:lstStyle/>
          <a:p>
            <a:pPr eaLnBrk="1" hangingPunct="1"/>
            <a:r>
              <a:rPr lang="en-US"/>
              <a:t>Myth: Scope and Objectives</a:t>
            </a:r>
          </a:p>
        </p:txBody>
      </p:sp>
      <p:sp>
        <p:nvSpPr>
          <p:cNvPr id="28678" name="Rectangle 3"/>
          <p:cNvSpPr>
            <a:spLocks noGrp="1" noChangeArrowheads="1"/>
          </p:cNvSpPr>
          <p:nvPr>
            <p:ph type="body" idx="1"/>
          </p:nvPr>
        </p:nvSpPr>
        <p:spPr/>
        <p:txBody>
          <a:bodyPr/>
          <a:lstStyle/>
          <a:p>
            <a:pPr eaLnBrk="1" hangingPunct="1">
              <a:buFont typeface="Helvetica CE" pitchFamily="-105" charset="0"/>
              <a:buNone/>
            </a:pPr>
            <a:r>
              <a:rPr lang="en-US" b="1" i="1"/>
              <a:t>Myth</a:t>
            </a:r>
            <a:endParaRPr lang="en-US"/>
          </a:p>
          <a:p>
            <a:pPr eaLnBrk="1" hangingPunct="1">
              <a:buFont typeface="Helvetica CE" pitchFamily="-105" charset="0"/>
              <a:buNone/>
            </a:pPr>
            <a:r>
              <a:rPr lang="en-US" i="1"/>
              <a:t>“A general statement of objectives is enough to start coding.”</a:t>
            </a:r>
          </a:p>
          <a:p>
            <a:pPr eaLnBrk="1" hangingPunct="1">
              <a:buFont typeface="Helvetica CE" pitchFamily="-105" charset="0"/>
              <a:buNone/>
            </a:pPr>
            <a:endParaRPr lang="en-US"/>
          </a:p>
          <a:p>
            <a:pPr eaLnBrk="1" hangingPunct="1">
              <a:buFont typeface="Helvetica CE" pitchFamily="-105" charset="0"/>
              <a:buNone/>
            </a:pPr>
            <a:r>
              <a:rPr lang="en-US" b="1" i="1"/>
              <a:t>Reality</a:t>
            </a:r>
            <a:endParaRPr lang="en-US"/>
          </a:p>
          <a:p>
            <a:pPr eaLnBrk="1" hangingPunct="1">
              <a:buFont typeface="Helvetica CE" pitchFamily="-105" charset="0"/>
              <a:buNone/>
            </a:pPr>
            <a:r>
              <a:rPr lang="en-US" i="1"/>
              <a:t>Poor up-front definition is the </a:t>
            </a:r>
            <a:r>
              <a:rPr lang="en-US" i="1">
                <a:solidFill>
                  <a:srgbClr val="7F0101"/>
                </a:solidFill>
              </a:rPr>
              <a:t>major cause of project failure.</a:t>
            </a:r>
            <a:endParaRPr lang="en-US" i="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30723"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30724" name="Slide Number Placeholder 5"/>
          <p:cNvSpPr>
            <a:spLocks noGrp="1"/>
          </p:cNvSpPr>
          <p:nvPr>
            <p:ph type="sldNum" sz="quarter" idx="12"/>
          </p:nvPr>
        </p:nvSpPr>
        <p:spPr>
          <a:noFill/>
        </p:spPr>
        <p:txBody>
          <a:bodyPr/>
          <a:lstStyle/>
          <a:p>
            <a:r>
              <a:rPr lang="de-CH" smtClean="0">
                <a:latin typeface="Helvetica" charset="0"/>
              </a:rPr>
              <a:t>ESE 9.</a:t>
            </a:r>
            <a:fld id="{75C816D8-60C9-EF4A-8400-3AFB561768E2}" type="slidenum">
              <a:rPr lang="de-CH" smtClean="0">
                <a:latin typeface="Helvetica" charset="0"/>
              </a:rPr>
              <a:pPr/>
              <a:t>14</a:t>
            </a:fld>
            <a:endParaRPr lang="de-CH" sz="1400" smtClean="0">
              <a:solidFill>
                <a:srgbClr val="7E7E7E"/>
              </a:solidFill>
              <a:latin typeface="Times" charset="0"/>
            </a:endParaRPr>
          </a:p>
        </p:txBody>
      </p:sp>
      <p:sp>
        <p:nvSpPr>
          <p:cNvPr id="30725" name="Rectangle 2"/>
          <p:cNvSpPr>
            <a:spLocks noGrp="1" noChangeArrowheads="1"/>
          </p:cNvSpPr>
          <p:nvPr>
            <p:ph type="title"/>
          </p:nvPr>
        </p:nvSpPr>
        <p:spPr/>
        <p:txBody>
          <a:bodyPr/>
          <a:lstStyle/>
          <a:p>
            <a:pPr eaLnBrk="1" hangingPunct="1"/>
            <a:r>
              <a:rPr lang="en-US"/>
              <a:t>Scope and Objectives</a:t>
            </a:r>
          </a:p>
        </p:txBody>
      </p:sp>
      <p:sp>
        <p:nvSpPr>
          <p:cNvPr id="30726" name="Rectangle 3"/>
          <p:cNvSpPr>
            <a:spLocks noGrp="1" noChangeArrowheads="1"/>
          </p:cNvSpPr>
          <p:nvPr>
            <p:ph type="body" idx="1"/>
          </p:nvPr>
        </p:nvSpPr>
        <p:spPr/>
        <p:txBody>
          <a:bodyPr/>
          <a:lstStyle/>
          <a:p>
            <a:pPr marL="342900" indent="-342900" eaLnBrk="1" hangingPunct="1">
              <a:buFont typeface="Helvetica CE" pitchFamily="-105" charset="0"/>
              <a:buNone/>
            </a:pPr>
            <a:r>
              <a:rPr lang="en-US" b="1"/>
              <a:t>In order to plan, you must set clear </a:t>
            </a:r>
            <a:r>
              <a:rPr lang="en-US" b="1" i="1">
                <a:solidFill>
                  <a:srgbClr val="7F0101"/>
                </a:solidFill>
              </a:rPr>
              <a:t>scope &amp; objectives</a:t>
            </a:r>
          </a:p>
          <a:p>
            <a:pPr marL="342900" indent="-342900" eaLnBrk="1" hangingPunct="1">
              <a:buFont typeface="Helvetica CE" pitchFamily="-105" charset="0"/>
              <a:buNone/>
            </a:pPr>
            <a:endParaRPr lang="en-US" i="1">
              <a:solidFill>
                <a:srgbClr val="7F0101"/>
              </a:solidFill>
            </a:endParaRPr>
          </a:p>
          <a:p>
            <a:pPr marL="342900" indent="-342900" eaLnBrk="1" hangingPunct="1"/>
            <a:r>
              <a:rPr lang="en-US" u="sng"/>
              <a:t>Objectives</a:t>
            </a:r>
            <a:r>
              <a:rPr lang="en-US"/>
              <a:t> identify the </a:t>
            </a:r>
            <a:r>
              <a:rPr lang="en-US" i="1">
                <a:solidFill>
                  <a:srgbClr val="7F0101"/>
                </a:solidFill>
              </a:rPr>
              <a:t>general goals</a:t>
            </a:r>
            <a:r>
              <a:rPr lang="en-US"/>
              <a:t> of the project, not how they will be achieved.</a:t>
            </a:r>
          </a:p>
          <a:p>
            <a:pPr marL="342900" indent="-342900" eaLnBrk="1" hangingPunct="1"/>
            <a:r>
              <a:rPr lang="en-US" u="sng"/>
              <a:t>Scope</a:t>
            </a:r>
            <a:r>
              <a:rPr lang="en-US"/>
              <a:t> identifies the </a:t>
            </a:r>
            <a:r>
              <a:rPr lang="en-US" i="1">
                <a:solidFill>
                  <a:srgbClr val="7F0101"/>
                </a:solidFill>
              </a:rPr>
              <a:t>primary functions</a:t>
            </a:r>
            <a:r>
              <a:rPr lang="en-US"/>
              <a:t> that the software is to accomplish, and bounds these functions in a quantitative manner.</a:t>
            </a:r>
          </a:p>
          <a:p>
            <a:pPr marL="342900" indent="-342900" eaLnBrk="1" hangingPunct="1"/>
            <a:endParaRPr lang="en-US"/>
          </a:p>
          <a:p>
            <a:pPr marL="342900" indent="-342900" eaLnBrk="1" hangingPunct="1">
              <a:buFont typeface="Helvetica CE" pitchFamily="-105" charset="0"/>
              <a:buNone/>
            </a:pPr>
            <a:r>
              <a:rPr lang="en-US"/>
              <a:t>Goals must be </a:t>
            </a:r>
            <a:r>
              <a:rPr lang="en-US" i="1">
                <a:solidFill>
                  <a:srgbClr val="7F0101"/>
                </a:solidFill>
              </a:rPr>
              <a:t>realistic and measurable</a:t>
            </a:r>
            <a:endParaRPr lang="en-US"/>
          </a:p>
          <a:p>
            <a:pPr marL="742950" lvl="1" indent="-285750" eaLnBrk="1" hangingPunct="1"/>
            <a:r>
              <a:rPr lang="en-US"/>
              <a:t>Constraints, performance, reliability must be explicitly stated</a:t>
            </a:r>
          </a:p>
          <a:p>
            <a:pPr marL="742950" lvl="1" indent="-285750" eaLnBrk="1" hangingPunct="1"/>
            <a:r>
              <a:rPr lang="en-US"/>
              <a:t>Customer must set </a:t>
            </a:r>
            <a:r>
              <a:rPr lang="en-US" i="1">
                <a:solidFill>
                  <a:srgbClr val="7F0101"/>
                </a:solidFill>
              </a:rPr>
              <a:t>priorities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31747"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31748" name="Slide Number Placeholder 5"/>
          <p:cNvSpPr>
            <a:spLocks noGrp="1"/>
          </p:cNvSpPr>
          <p:nvPr>
            <p:ph type="sldNum" sz="quarter" idx="12"/>
          </p:nvPr>
        </p:nvSpPr>
        <p:spPr>
          <a:noFill/>
        </p:spPr>
        <p:txBody>
          <a:bodyPr/>
          <a:lstStyle/>
          <a:p>
            <a:r>
              <a:rPr lang="de-CH" smtClean="0">
                <a:latin typeface="Helvetica" charset="0"/>
              </a:rPr>
              <a:t>ESE 9.</a:t>
            </a:r>
            <a:fld id="{5119ACD9-7007-E544-8F90-115BBB4B2C20}" type="slidenum">
              <a:rPr lang="de-CH" smtClean="0">
                <a:latin typeface="Helvetica" charset="0"/>
              </a:rPr>
              <a:pPr/>
              <a:t>15</a:t>
            </a:fld>
            <a:endParaRPr lang="de-CH" sz="1400" smtClean="0">
              <a:solidFill>
                <a:srgbClr val="7E7E7E"/>
              </a:solidFill>
              <a:latin typeface="Times" charset="0"/>
            </a:endParaRPr>
          </a:p>
        </p:txBody>
      </p:sp>
      <p:sp>
        <p:nvSpPr>
          <p:cNvPr id="31749" name="Rectangle 2"/>
          <p:cNvSpPr>
            <a:spLocks noGrp="1" noChangeArrowheads="1"/>
          </p:cNvSpPr>
          <p:nvPr>
            <p:ph type="title"/>
          </p:nvPr>
        </p:nvSpPr>
        <p:spPr/>
        <p:txBody>
          <a:bodyPr/>
          <a:lstStyle/>
          <a:p>
            <a:pPr eaLnBrk="1" hangingPunct="1"/>
            <a:r>
              <a:rPr lang="en-US"/>
              <a:t>Estimation Strategies</a:t>
            </a:r>
          </a:p>
        </p:txBody>
      </p:sp>
      <p:graphicFrame>
        <p:nvGraphicFramePr>
          <p:cNvPr id="597021" name="Group 29"/>
          <p:cNvGraphicFramePr>
            <a:graphicFrameLocks noGrp="1"/>
          </p:cNvGraphicFramePr>
          <p:nvPr>
            <p:ph type="tbl" idx="1"/>
          </p:nvPr>
        </p:nvGraphicFramePr>
        <p:xfrm>
          <a:off x="539750" y="2409825"/>
          <a:ext cx="8061325" cy="3703955"/>
        </p:xfrm>
        <a:graphic>
          <a:graphicData uri="http://schemas.openxmlformats.org/drawingml/2006/table">
            <a:tbl>
              <a:tblPr/>
              <a:tblGrid>
                <a:gridCol w="2528888"/>
                <a:gridCol w="5532437"/>
              </a:tblGrid>
              <a:tr h="8937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Expert judgement</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Consult experts and compare estimates</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7F0101"/>
                          </a:solidFill>
                          <a:effectLst/>
                          <a:latin typeface="Helvetica" pitchFamily="-105" charset="0"/>
                          <a:sym typeface="Zapf Dingbats" pitchFamily="-105" charset="2"/>
                        </a:rPr>
                        <a:t></a:t>
                      </a:r>
                      <a:r>
                        <a:rPr kumimoji="0" lang="en-US" sz="2000" b="0" i="1" u="none" strike="noStrike" cap="none" normalizeH="0" baseline="0">
                          <a:ln>
                            <a:noFill/>
                          </a:ln>
                          <a:solidFill>
                            <a:srgbClr val="7F0101"/>
                          </a:solidFill>
                          <a:effectLst/>
                          <a:latin typeface="Helvetica" pitchFamily="-105" charset="0"/>
                        </a:rPr>
                        <a:t> cheap, but unreliable</a:t>
                      </a:r>
                    </a:p>
                  </a:txBody>
                  <a:tcP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8985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Estimation by analogy</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Compare with other projects in the same application domain</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7F0101"/>
                          </a:solidFill>
                          <a:effectLst/>
                          <a:latin typeface="Helvetica" pitchFamily="-105" charset="0"/>
                          <a:sym typeface="Zapf Dingbats" pitchFamily="-105" charset="2"/>
                        </a:rPr>
                        <a:t></a:t>
                      </a:r>
                      <a:r>
                        <a:rPr kumimoji="0" lang="en-US" sz="2000" b="0" i="1" u="none" strike="noStrike" cap="none" normalizeH="0" baseline="0">
                          <a:ln>
                            <a:noFill/>
                          </a:ln>
                          <a:solidFill>
                            <a:srgbClr val="7F0101"/>
                          </a:solidFill>
                          <a:effectLst/>
                          <a:latin typeface="Helvetica" pitchFamily="-105" charset="0"/>
                        </a:rPr>
                        <a:t>  limited applicability</a:t>
                      </a: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8953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Parkinson's Law</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Work expands to fill the time available</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1" u="none" strike="noStrike" cap="none" normalizeH="0" baseline="0">
                          <a:ln>
                            <a:noFill/>
                          </a:ln>
                          <a:solidFill>
                            <a:srgbClr val="7F0101"/>
                          </a:solidFill>
                          <a:effectLst/>
                          <a:latin typeface="Helvetica" pitchFamily="-105" charset="0"/>
                          <a:sym typeface="Zapf Dingbats" pitchFamily="-105" charset="2"/>
                        </a:rPr>
                        <a:t></a:t>
                      </a:r>
                      <a:r>
                        <a:rPr kumimoji="0" lang="en-US" sz="2000" b="0" i="1" u="none" strike="noStrike" cap="none" normalizeH="0" baseline="0">
                          <a:ln>
                            <a:noFill/>
                          </a:ln>
                          <a:solidFill>
                            <a:srgbClr val="7F0101"/>
                          </a:solidFill>
                          <a:effectLst/>
                          <a:latin typeface="Helvetica" pitchFamily="-105" charset="0"/>
                        </a:rPr>
                        <a:t> pessimistic management strategy</a:t>
                      </a: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8937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Pricing to win</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You do what you can with the budget available </a:t>
                      </a:r>
                      <a:r>
                        <a:rPr kumimoji="0" lang="en-US" sz="2000" b="0" i="1" u="none" strike="noStrike" cap="none" normalizeH="0" baseline="0">
                          <a:ln>
                            <a:noFill/>
                          </a:ln>
                          <a:solidFill>
                            <a:srgbClr val="7F0101"/>
                          </a:solidFill>
                          <a:effectLst/>
                          <a:latin typeface="Helvetica" pitchFamily="-105" charset="0"/>
                          <a:sym typeface="Zapf Dingbats" pitchFamily="-105" charset="2"/>
                        </a:rPr>
                        <a:t> </a:t>
                      </a:r>
                      <a:r>
                        <a:rPr kumimoji="0" lang="en-US" sz="2000" b="0" i="1" u="none" strike="noStrike" cap="none" normalizeH="0" baseline="0">
                          <a:ln>
                            <a:noFill/>
                          </a:ln>
                          <a:solidFill>
                            <a:srgbClr val="7F0101"/>
                          </a:solidFill>
                          <a:effectLst/>
                          <a:latin typeface="Helvetica" pitchFamily="-105" charset="0"/>
                        </a:rPr>
                        <a:t>requires trust between parties</a:t>
                      </a:r>
                      <a:endParaRPr kumimoji="0" lang="en-US" sz="2000" b="0" i="0" u="none" strike="noStrike" cap="none" normalizeH="0" baseline="0">
                        <a:ln>
                          <a:noFill/>
                        </a:ln>
                        <a:solidFill>
                          <a:srgbClr val="0A017F"/>
                        </a:solidFill>
                        <a:effectLst/>
                        <a:latin typeface="Helvetica" pitchFamily="-105" charset="0"/>
                      </a:endParaRP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
        <p:nvSpPr>
          <p:cNvPr id="31765" name="Rectangle 26"/>
          <p:cNvSpPr>
            <a:spLocks noChangeArrowheads="1"/>
          </p:cNvSpPr>
          <p:nvPr/>
        </p:nvSpPr>
        <p:spPr bwMode="auto">
          <a:xfrm>
            <a:off x="1905000" y="1676400"/>
            <a:ext cx="5232400" cy="457200"/>
          </a:xfrm>
          <a:prstGeom prst="rect">
            <a:avLst/>
          </a:prstGeom>
          <a:noFill/>
          <a:ln w="9525">
            <a:noFill/>
            <a:miter lim="800000"/>
            <a:headEnd/>
            <a:tailEnd/>
          </a:ln>
        </p:spPr>
        <p:txBody>
          <a:bodyPr wrap="none">
            <a:prstTxWarp prst="textNoShape">
              <a:avLst/>
            </a:prstTxWarp>
            <a:spAutoFit/>
          </a:bodyPr>
          <a:lstStyle/>
          <a:p>
            <a:r>
              <a:rPr lang="en-US" i="1">
                <a:solidFill>
                  <a:srgbClr val="00027F"/>
                </a:solidFill>
              </a:rPr>
              <a:t>These strategies are simple but risky: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32771"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32772" name="Slide Number Placeholder 5"/>
          <p:cNvSpPr>
            <a:spLocks noGrp="1"/>
          </p:cNvSpPr>
          <p:nvPr>
            <p:ph type="sldNum" sz="quarter" idx="12"/>
          </p:nvPr>
        </p:nvSpPr>
        <p:spPr>
          <a:noFill/>
        </p:spPr>
        <p:txBody>
          <a:bodyPr/>
          <a:lstStyle/>
          <a:p>
            <a:r>
              <a:rPr lang="de-CH" smtClean="0">
                <a:latin typeface="Helvetica" charset="0"/>
              </a:rPr>
              <a:t>ESE 9.</a:t>
            </a:r>
            <a:fld id="{17F72EB4-3DF5-D74F-B180-509B6D642C11}" type="slidenum">
              <a:rPr lang="de-CH" smtClean="0">
                <a:latin typeface="Helvetica" charset="0"/>
              </a:rPr>
              <a:pPr/>
              <a:t>16</a:t>
            </a:fld>
            <a:endParaRPr lang="de-CH" sz="1400" smtClean="0">
              <a:solidFill>
                <a:srgbClr val="7E7E7E"/>
              </a:solidFill>
              <a:latin typeface="Times" charset="0"/>
            </a:endParaRPr>
          </a:p>
        </p:txBody>
      </p:sp>
      <p:sp>
        <p:nvSpPr>
          <p:cNvPr id="32773" name="Rectangle 2"/>
          <p:cNvSpPr>
            <a:spLocks noGrp="1" noChangeArrowheads="1"/>
          </p:cNvSpPr>
          <p:nvPr>
            <p:ph type="title"/>
          </p:nvPr>
        </p:nvSpPr>
        <p:spPr/>
        <p:txBody>
          <a:bodyPr/>
          <a:lstStyle/>
          <a:p>
            <a:pPr eaLnBrk="1" hangingPunct="1"/>
            <a:r>
              <a:rPr lang="en-US"/>
              <a:t>Estimation Techniques</a:t>
            </a:r>
          </a:p>
        </p:txBody>
      </p:sp>
      <p:graphicFrame>
        <p:nvGraphicFramePr>
          <p:cNvPr id="598043" name="Group 27"/>
          <p:cNvGraphicFramePr>
            <a:graphicFrameLocks noGrp="1"/>
          </p:cNvGraphicFramePr>
          <p:nvPr>
            <p:ph type="tbl" idx="1"/>
          </p:nvPr>
        </p:nvGraphicFramePr>
        <p:xfrm>
          <a:off x="539750" y="1654175"/>
          <a:ext cx="8061325" cy="3012948"/>
        </p:xfrm>
        <a:graphic>
          <a:graphicData uri="http://schemas.openxmlformats.org/drawingml/2006/table">
            <a:tbl>
              <a:tblPr/>
              <a:tblGrid>
                <a:gridCol w="2528888"/>
                <a:gridCol w="5532437"/>
              </a:tblGrid>
              <a:tr h="388938">
                <a:tc gridSpan="2">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“Decomposition” and “Algorithmic cost modeling” are used together</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1" u="none" strike="noStrike" cap="none" normalizeH="0" baseline="0">
                        <a:ln>
                          <a:noFill/>
                        </a:ln>
                        <a:solidFill>
                          <a:srgbClr val="0A017F"/>
                        </a:solidFill>
                        <a:effectLst/>
                        <a:latin typeface="Helvetica" pitchFamily="-105" charset="0"/>
                      </a:endParaRP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1" u="none" strike="noStrike" cap="none" normalizeH="0" baseline="0">
                        <a:ln>
                          <a:noFill/>
                        </a:ln>
                        <a:solidFill>
                          <a:srgbClr val="0A017F"/>
                        </a:solidFill>
                        <a:effectLst/>
                        <a:latin typeface="Helvetica" pitchFamily="-105" charset="0"/>
                      </a:endParaRPr>
                    </a:p>
                  </a:txBody>
                  <a:tcPr horzOverflow="overflow">
                    <a:lnL>
                      <a:noFill/>
                    </a:lnL>
                    <a:lnR>
                      <a:noFill/>
                    </a:lnR>
                    <a:lnT>
                      <a:noFill/>
                    </a:lnT>
                    <a:lnB w="28575" cap="flat" cmpd="sng" algn="ctr">
                      <a:solidFill>
                        <a:srgbClr val="00027F"/>
                      </a:solidFill>
                      <a:prstDash val="solid"/>
                      <a:round/>
                      <a:headEnd type="none" w="med" len="med"/>
                      <a:tailEnd type="none" w="med" len="med"/>
                    </a:lnB>
                    <a:lnTlToBr>
                      <a:noFill/>
                    </a:lnTlToBr>
                    <a:lnBlToTr>
                      <a:noFill/>
                    </a:lnBlToTr>
                    <a:noFill/>
                  </a:tcPr>
                </a:tc>
                <a:tc hMerge="1">
                  <a:txBody>
                    <a:bodyPr/>
                    <a:lstStyle/>
                    <a:p>
                      <a:endParaRPr lang="en-US"/>
                    </a:p>
                  </a:txBody>
                  <a:tcPr/>
                </a:tc>
              </a:tr>
              <a:tr h="5095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Decomposition </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Estimate costs for components + integration </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7F0101"/>
                          </a:solidFill>
                          <a:effectLst/>
                          <a:latin typeface="Helvetica" pitchFamily="-105" charset="0"/>
                          <a:sym typeface="Zapf Dingbats" pitchFamily="-105" charset="2"/>
                        </a:rPr>
                        <a:t></a:t>
                      </a:r>
                      <a:r>
                        <a:rPr kumimoji="0" lang="en-US" sz="1800" b="0" i="1" u="none" strike="noStrike" cap="none" normalizeH="0" baseline="0">
                          <a:ln>
                            <a:noFill/>
                          </a:ln>
                          <a:solidFill>
                            <a:srgbClr val="7F0101"/>
                          </a:solidFill>
                          <a:effectLst/>
                          <a:latin typeface="Helvetica" pitchFamily="-105" charset="0"/>
                        </a:rPr>
                        <a:t> top-down or bottom-up estimation</a:t>
                      </a:r>
                    </a:p>
                  </a:txBody>
                  <a:tcP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4191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Algorithmic cost modeling</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Exploit database of historical facts to map size on costs</a:t>
                      </a:r>
                    </a:p>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7F0101"/>
                          </a:solidFill>
                          <a:effectLst/>
                          <a:latin typeface="Helvetica" pitchFamily="-105" charset="0"/>
                          <a:sym typeface="Zapf Dingbats" pitchFamily="-105" charset="2"/>
                        </a:rPr>
                        <a:t></a:t>
                      </a:r>
                      <a:r>
                        <a:rPr kumimoji="0" lang="en-US" sz="1800" b="0" i="1" u="none" strike="noStrike" cap="none" normalizeH="0" baseline="0">
                          <a:ln>
                            <a:noFill/>
                          </a:ln>
                          <a:solidFill>
                            <a:srgbClr val="7F0101"/>
                          </a:solidFill>
                          <a:effectLst/>
                          <a:latin typeface="Helvetica" pitchFamily="-105" charset="0"/>
                        </a:rPr>
                        <a:t> requires correlation data</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Date Placeholder 2"/>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33795" name="Footer Placeholder 3"/>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33796" name="Slide Number Placeholder 4"/>
          <p:cNvSpPr>
            <a:spLocks noGrp="1"/>
          </p:cNvSpPr>
          <p:nvPr>
            <p:ph type="sldNum" sz="quarter" idx="12"/>
          </p:nvPr>
        </p:nvSpPr>
        <p:spPr>
          <a:noFill/>
        </p:spPr>
        <p:txBody>
          <a:bodyPr/>
          <a:lstStyle/>
          <a:p>
            <a:r>
              <a:rPr lang="de-CH" smtClean="0">
                <a:latin typeface="Helvetica" charset="0"/>
              </a:rPr>
              <a:t>ESE 9.</a:t>
            </a:r>
            <a:fld id="{A3EDD20E-275D-D44D-8EAA-EA8EED6B636B}" type="slidenum">
              <a:rPr lang="de-CH" smtClean="0">
                <a:latin typeface="Helvetica" charset="0"/>
              </a:rPr>
              <a:pPr/>
              <a:t>17</a:t>
            </a:fld>
            <a:endParaRPr lang="de-CH" sz="1400" smtClean="0">
              <a:solidFill>
                <a:srgbClr val="7E7E7E"/>
              </a:solidFill>
              <a:latin typeface="Times" charset="0"/>
            </a:endParaRPr>
          </a:p>
        </p:txBody>
      </p:sp>
      <p:sp>
        <p:nvSpPr>
          <p:cNvPr id="33797" name="Rectangle 2"/>
          <p:cNvSpPr>
            <a:spLocks noGrp="1" noChangeArrowheads="1"/>
          </p:cNvSpPr>
          <p:nvPr>
            <p:ph type="title"/>
          </p:nvPr>
        </p:nvSpPr>
        <p:spPr/>
        <p:txBody>
          <a:bodyPr/>
          <a:lstStyle/>
          <a:p>
            <a:pPr eaLnBrk="1" hangingPunct="1"/>
            <a:r>
              <a:rPr lang="en-US"/>
              <a:t>Measurement-based Estimation</a:t>
            </a:r>
          </a:p>
        </p:txBody>
      </p:sp>
      <p:sp>
        <p:nvSpPr>
          <p:cNvPr id="33798" name="Rectangle 6"/>
          <p:cNvSpPr>
            <a:spLocks noChangeArrowheads="1"/>
          </p:cNvSpPr>
          <p:nvPr/>
        </p:nvSpPr>
        <p:spPr bwMode="auto">
          <a:xfrm>
            <a:off x="492125" y="1844675"/>
            <a:ext cx="1625600" cy="365125"/>
          </a:xfrm>
          <a:prstGeom prst="rect">
            <a:avLst/>
          </a:prstGeom>
          <a:noFill/>
          <a:ln w="9525">
            <a:noFill/>
            <a:miter lim="800000"/>
            <a:headEnd/>
            <a:tailEnd/>
          </a:ln>
        </p:spPr>
        <p:txBody>
          <a:bodyPr wrap="none" lIns="0" tIns="0" rIns="0" bIns="0">
            <a:prstTxWarp prst="textNoShape">
              <a:avLst/>
            </a:prstTxWarp>
            <a:spAutoFit/>
          </a:bodyPr>
          <a:lstStyle/>
          <a:p>
            <a:r>
              <a:rPr lang="en-US" b="1"/>
              <a:t>A. Measure</a:t>
            </a:r>
            <a:endParaRPr lang="en-US"/>
          </a:p>
        </p:txBody>
      </p:sp>
      <p:sp>
        <p:nvSpPr>
          <p:cNvPr id="33799" name="Rectangle 7"/>
          <p:cNvSpPr>
            <a:spLocks noChangeArrowheads="1"/>
          </p:cNvSpPr>
          <p:nvPr/>
        </p:nvSpPr>
        <p:spPr bwMode="auto">
          <a:xfrm>
            <a:off x="492125" y="2238375"/>
            <a:ext cx="1457325" cy="365125"/>
          </a:xfrm>
          <a:prstGeom prst="rect">
            <a:avLst/>
          </a:prstGeom>
          <a:noFill/>
          <a:ln w="9525">
            <a:noFill/>
            <a:miter lim="800000"/>
            <a:headEnd/>
            <a:tailEnd/>
          </a:ln>
        </p:spPr>
        <p:txBody>
          <a:bodyPr wrap="none" lIns="0" tIns="0" rIns="0" bIns="0">
            <a:prstTxWarp prst="textNoShape">
              <a:avLst/>
            </a:prstTxWarp>
            <a:spAutoFit/>
          </a:bodyPr>
          <a:lstStyle/>
          <a:p>
            <a:r>
              <a:rPr lang="en-US"/>
              <a:t>Develop a</a:t>
            </a:r>
            <a:r>
              <a:rPr lang="en-US">
                <a:solidFill>
                  <a:srgbClr val="170054"/>
                </a:solidFill>
              </a:rPr>
              <a:t> </a:t>
            </a:r>
            <a:endParaRPr lang="en-US"/>
          </a:p>
        </p:txBody>
      </p:sp>
      <p:sp>
        <p:nvSpPr>
          <p:cNvPr id="33800" name="Rectangle 8"/>
          <p:cNvSpPr>
            <a:spLocks noChangeArrowheads="1"/>
          </p:cNvSpPr>
          <p:nvPr/>
        </p:nvSpPr>
        <p:spPr bwMode="auto">
          <a:xfrm>
            <a:off x="1939925" y="2238375"/>
            <a:ext cx="1965325"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rPr>
              <a:t>system model</a:t>
            </a:r>
            <a:r>
              <a:rPr lang="en-US" i="1">
                <a:solidFill>
                  <a:srgbClr val="FF0000"/>
                </a:solidFill>
              </a:rPr>
              <a:t> </a:t>
            </a:r>
            <a:endParaRPr lang="en-US"/>
          </a:p>
        </p:txBody>
      </p:sp>
      <p:sp>
        <p:nvSpPr>
          <p:cNvPr id="33801" name="Rectangle 9"/>
          <p:cNvSpPr>
            <a:spLocks noChangeArrowheads="1"/>
          </p:cNvSpPr>
          <p:nvPr/>
        </p:nvSpPr>
        <p:spPr bwMode="auto">
          <a:xfrm>
            <a:off x="492125" y="2555875"/>
            <a:ext cx="2795588" cy="365125"/>
          </a:xfrm>
          <a:prstGeom prst="rect">
            <a:avLst/>
          </a:prstGeom>
          <a:noFill/>
          <a:ln w="9525">
            <a:noFill/>
            <a:miter lim="800000"/>
            <a:headEnd/>
            <a:tailEnd/>
          </a:ln>
        </p:spPr>
        <p:txBody>
          <a:bodyPr wrap="none" lIns="0" tIns="0" rIns="0" bIns="0">
            <a:prstTxWarp prst="textNoShape">
              <a:avLst/>
            </a:prstTxWarp>
            <a:spAutoFit/>
          </a:bodyPr>
          <a:lstStyle/>
          <a:p>
            <a:r>
              <a:rPr lang="en-US"/>
              <a:t>and measure its size</a:t>
            </a:r>
          </a:p>
        </p:txBody>
      </p:sp>
      <p:sp>
        <p:nvSpPr>
          <p:cNvPr id="33802" name="Rectangle 10"/>
          <p:cNvSpPr>
            <a:spLocks noChangeArrowheads="1"/>
          </p:cNvSpPr>
          <p:nvPr/>
        </p:nvSpPr>
        <p:spPr bwMode="auto">
          <a:xfrm>
            <a:off x="2290763" y="3546475"/>
            <a:ext cx="1660525" cy="365125"/>
          </a:xfrm>
          <a:prstGeom prst="rect">
            <a:avLst/>
          </a:prstGeom>
          <a:noFill/>
          <a:ln w="9525">
            <a:noFill/>
            <a:miter lim="800000"/>
            <a:headEnd/>
            <a:tailEnd/>
          </a:ln>
        </p:spPr>
        <p:txBody>
          <a:bodyPr wrap="none" lIns="0" tIns="0" rIns="0" bIns="0">
            <a:prstTxWarp prst="textNoShape">
              <a:avLst/>
            </a:prstTxWarp>
            <a:spAutoFit/>
          </a:bodyPr>
          <a:lstStyle/>
          <a:p>
            <a:r>
              <a:rPr lang="en-US" b="1"/>
              <a:t>B. Estimate</a:t>
            </a:r>
            <a:endParaRPr lang="en-US"/>
          </a:p>
        </p:txBody>
      </p:sp>
      <p:sp>
        <p:nvSpPr>
          <p:cNvPr id="33803" name="Rectangle 11"/>
          <p:cNvSpPr>
            <a:spLocks noChangeArrowheads="1"/>
          </p:cNvSpPr>
          <p:nvPr/>
        </p:nvSpPr>
        <p:spPr bwMode="auto">
          <a:xfrm>
            <a:off x="2290763" y="3940175"/>
            <a:ext cx="3405187" cy="365125"/>
          </a:xfrm>
          <a:prstGeom prst="rect">
            <a:avLst/>
          </a:prstGeom>
          <a:noFill/>
          <a:ln w="9525">
            <a:noFill/>
            <a:miter lim="800000"/>
            <a:headEnd/>
            <a:tailEnd/>
          </a:ln>
        </p:spPr>
        <p:txBody>
          <a:bodyPr wrap="none" lIns="0" tIns="0" rIns="0" bIns="0">
            <a:prstTxWarp prst="textNoShape">
              <a:avLst/>
            </a:prstTxWarp>
            <a:spAutoFit/>
          </a:bodyPr>
          <a:lstStyle/>
          <a:p>
            <a:r>
              <a:rPr lang="en-US"/>
              <a:t>Determine the effort with </a:t>
            </a:r>
          </a:p>
        </p:txBody>
      </p:sp>
      <p:sp>
        <p:nvSpPr>
          <p:cNvPr id="33804" name="Rectangle 12"/>
          <p:cNvSpPr>
            <a:spLocks noChangeArrowheads="1"/>
          </p:cNvSpPr>
          <p:nvPr/>
        </p:nvSpPr>
        <p:spPr bwMode="auto">
          <a:xfrm>
            <a:off x="2290763" y="4257675"/>
            <a:ext cx="1846262" cy="365125"/>
          </a:xfrm>
          <a:prstGeom prst="rect">
            <a:avLst/>
          </a:prstGeom>
          <a:noFill/>
          <a:ln w="9525">
            <a:noFill/>
            <a:miter lim="800000"/>
            <a:headEnd/>
            <a:tailEnd/>
          </a:ln>
        </p:spPr>
        <p:txBody>
          <a:bodyPr wrap="none" lIns="0" tIns="0" rIns="0" bIns="0">
            <a:prstTxWarp prst="textNoShape">
              <a:avLst/>
            </a:prstTxWarp>
            <a:spAutoFit/>
          </a:bodyPr>
          <a:lstStyle/>
          <a:p>
            <a:r>
              <a:rPr lang="en-US"/>
              <a:t>respect to an </a:t>
            </a:r>
          </a:p>
        </p:txBody>
      </p:sp>
      <p:sp>
        <p:nvSpPr>
          <p:cNvPr id="33805" name="Rectangle 13"/>
          <p:cNvSpPr>
            <a:spLocks noChangeArrowheads="1"/>
          </p:cNvSpPr>
          <p:nvPr/>
        </p:nvSpPr>
        <p:spPr bwMode="auto">
          <a:xfrm>
            <a:off x="4275138" y="4257675"/>
            <a:ext cx="1304925"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rPr>
              <a:t>empirical</a:t>
            </a:r>
            <a:r>
              <a:rPr lang="en-US" i="1">
                <a:solidFill>
                  <a:srgbClr val="FF0000"/>
                </a:solidFill>
              </a:rPr>
              <a:t> </a:t>
            </a:r>
            <a:endParaRPr lang="en-US"/>
          </a:p>
        </p:txBody>
      </p:sp>
      <p:sp>
        <p:nvSpPr>
          <p:cNvPr id="33806" name="Rectangle 14"/>
          <p:cNvSpPr>
            <a:spLocks noChangeArrowheads="1"/>
          </p:cNvSpPr>
          <p:nvPr/>
        </p:nvSpPr>
        <p:spPr bwMode="auto">
          <a:xfrm>
            <a:off x="2290763" y="4575175"/>
            <a:ext cx="1254125"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rPr>
              <a:t>database</a:t>
            </a:r>
            <a:endParaRPr lang="en-US"/>
          </a:p>
        </p:txBody>
      </p:sp>
      <p:sp>
        <p:nvSpPr>
          <p:cNvPr id="33807" name="Rectangle 15"/>
          <p:cNvSpPr>
            <a:spLocks noChangeArrowheads="1"/>
          </p:cNvSpPr>
          <p:nvPr/>
        </p:nvSpPr>
        <p:spPr bwMode="auto">
          <a:xfrm>
            <a:off x="3578225" y="4575175"/>
            <a:ext cx="2524125" cy="365125"/>
          </a:xfrm>
          <a:prstGeom prst="rect">
            <a:avLst/>
          </a:prstGeom>
          <a:noFill/>
          <a:ln w="9525">
            <a:noFill/>
            <a:miter lim="800000"/>
            <a:headEnd/>
            <a:tailEnd/>
          </a:ln>
        </p:spPr>
        <p:txBody>
          <a:bodyPr wrap="none" lIns="0" tIns="0" rIns="0" bIns="0">
            <a:prstTxWarp prst="textNoShape">
              <a:avLst/>
            </a:prstTxWarp>
            <a:spAutoFit/>
          </a:bodyPr>
          <a:lstStyle/>
          <a:p>
            <a:r>
              <a:rPr lang="en-US"/>
              <a:t> of measurements </a:t>
            </a:r>
          </a:p>
        </p:txBody>
      </p:sp>
      <p:sp>
        <p:nvSpPr>
          <p:cNvPr id="33808" name="Rectangle 16"/>
          <p:cNvSpPr>
            <a:spLocks noChangeArrowheads="1"/>
          </p:cNvSpPr>
          <p:nvPr/>
        </p:nvSpPr>
        <p:spPr bwMode="auto">
          <a:xfrm>
            <a:off x="2290763" y="4892675"/>
            <a:ext cx="693737" cy="365125"/>
          </a:xfrm>
          <a:prstGeom prst="rect">
            <a:avLst/>
          </a:prstGeom>
          <a:noFill/>
          <a:ln w="9525">
            <a:noFill/>
            <a:miter lim="800000"/>
            <a:headEnd/>
            <a:tailEnd/>
          </a:ln>
        </p:spPr>
        <p:txBody>
          <a:bodyPr wrap="none" lIns="0" tIns="0" rIns="0" bIns="0">
            <a:prstTxWarp prst="textNoShape">
              <a:avLst/>
            </a:prstTxWarp>
            <a:spAutoFit/>
          </a:bodyPr>
          <a:lstStyle/>
          <a:p>
            <a:r>
              <a:rPr lang="en-US"/>
              <a:t>from </a:t>
            </a:r>
          </a:p>
        </p:txBody>
      </p:sp>
      <p:sp>
        <p:nvSpPr>
          <p:cNvPr id="33809" name="Rectangle 17"/>
          <p:cNvSpPr>
            <a:spLocks noChangeArrowheads="1"/>
          </p:cNvSpPr>
          <p:nvPr/>
        </p:nvSpPr>
        <p:spPr bwMode="auto">
          <a:xfrm>
            <a:off x="3079750" y="4892675"/>
            <a:ext cx="2032000"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rPr>
              <a:t>similar projects</a:t>
            </a:r>
            <a:endParaRPr lang="en-US">
              <a:solidFill>
                <a:schemeClr val="accent2"/>
              </a:solidFill>
            </a:endParaRPr>
          </a:p>
        </p:txBody>
      </p:sp>
      <p:sp>
        <p:nvSpPr>
          <p:cNvPr id="33810" name="Rectangle 18"/>
          <p:cNvSpPr>
            <a:spLocks noChangeArrowheads="1"/>
          </p:cNvSpPr>
          <p:nvPr/>
        </p:nvSpPr>
        <p:spPr bwMode="auto">
          <a:xfrm>
            <a:off x="5064125" y="1755775"/>
            <a:ext cx="1625600" cy="365125"/>
          </a:xfrm>
          <a:prstGeom prst="rect">
            <a:avLst/>
          </a:prstGeom>
          <a:noFill/>
          <a:ln w="9525">
            <a:noFill/>
            <a:miter lim="800000"/>
            <a:headEnd/>
            <a:tailEnd/>
          </a:ln>
        </p:spPr>
        <p:txBody>
          <a:bodyPr wrap="none" lIns="0" tIns="0" rIns="0" bIns="0">
            <a:prstTxWarp prst="textNoShape">
              <a:avLst/>
            </a:prstTxWarp>
            <a:spAutoFit/>
          </a:bodyPr>
          <a:lstStyle/>
          <a:p>
            <a:r>
              <a:rPr lang="en-US" b="1"/>
              <a:t>C. Interpret</a:t>
            </a:r>
            <a:endParaRPr lang="en-US"/>
          </a:p>
        </p:txBody>
      </p:sp>
      <p:sp>
        <p:nvSpPr>
          <p:cNvPr id="33811" name="Rectangle 19"/>
          <p:cNvSpPr>
            <a:spLocks noChangeArrowheads="1"/>
          </p:cNvSpPr>
          <p:nvPr/>
        </p:nvSpPr>
        <p:spPr bwMode="auto">
          <a:xfrm>
            <a:off x="5064125" y="2149475"/>
            <a:ext cx="2795588" cy="365125"/>
          </a:xfrm>
          <a:prstGeom prst="rect">
            <a:avLst/>
          </a:prstGeom>
          <a:noFill/>
          <a:ln w="9525">
            <a:noFill/>
            <a:miter lim="800000"/>
            <a:headEnd/>
            <a:tailEnd/>
          </a:ln>
        </p:spPr>
        <p:txBody>
          <a:bodyPr wrap="none" lIns="0" tIns="0" rIns="0" bIns="0">
            <a:prstTxWarp prst="textNoShape">
              <a:avLst/>
            </a:prstTxWarp>
            <a:spAutoFit/>
          </a:bodyPr>
          <a:lstStyle/>
          <a:p>
            <a:r>
              <a:rPr lang="en-US"/>
              <a:t>Adapt the effort with </a:t>
            </a:r>
          </a:p>
        </p:txBody>
      </p:sp>
      <p:sp>
        <p:nvSpPr>
          <p:cNvPr id="33812" name="Rectangle 20"/>
          <p:cNvSpPr>
            <a:spLocks noChangeArrowheads="1"/>
          </p:cNvSpPr>
          <p:nvPr/>
        </p:nvSpPr>
        <p:spPr bwMode="auto">
          <a:xfrm>
            <a:off x="5064125" y="2466975"/>
            <a:ext cx="2778125" cy="365125"/>
          </a:xfrm>
          <a:prstGeom prst="rect">
            <a:avLst/>
          </a:prstGeom>
          <a:noFill/>
          <a:ln w="9525">
            <a:noFill/>
            <a:miter lim="800000"/>
            <a:headEnd/>
            <a:tailEnd/>
          </a:ln>
        </p:spPr>
        <p:txBody>
          <a:bodyPr wrap="none" lIns="0" tIns="0" rIns="0" bIns="0">
            <a:prstTxWarp prst="textNoShape">
              <a:avLst/>
            </a:prstTxWarp>
            <a:spAutoFit/>
          </a:bodyPr>
          <a:lstStyle/>
          <a:p>
            <a:r>
              <a:rPr lang="en-US"/>
              <a:t>respect to a specific </a:t>
            </a:r>
          </a:p>
        </p:txBody>
      </p:sp>
      <p:sp>
        <p:nvSpPr>
          <p:cNvPr id="33813" name="Rectangle 21"/>
          <p:cNvSpPr>
            <a:spLocks noChangeArrowheads="1"/>
          </p:cNvSpPr>
          <p:nvPr/>
        </p:nvSpPr>
        <p:spPr bwMode="auto">
          <a:xfrm>
            <a:off x="5064125" y="2784475"/>
            <a:ext cx="3524250" cy="365125"/>
          </a:xfrm>
          <a:prstGeom prst="rect">
            <a:avLst/>
          </a:prstGeom>
          <a:noFill/>
          <a:ln w="9525">
            <a:noFill/>
            <a:miter lim="800000"/>
            <a:headEnd/>
            <a:tailEnd/>
          </a:ln>
        </p:spPr>
        <p:txBody>
          <a:bodyPr wrap="none" lIns="0" tIns="0" rIns="0" bIns="0">
            <a:prstTxWarp prst="textNoShape">
              <a:avLst/>
            </a:prstTxWarp>
            <a:spAutoFit/>
          </a:bodyPr>
          <a:lstStyle/>
          <a:p>
            <a:r>
              <a:rPr lang="en-US" i="1">
                <a:solidFill>
                  <a:schemeClr val="accent2"/>
                </a:solidFill>
              </a:rPr>
              <a:t>Development Project Plan</a:t>
            </a:r>
            <a:endParaRPr lang="en-US"/>
          </a:p>
        </p:txBody>
      </p:sp>
      <p:sp>
        <p:nvSpPr>
          <p:cNvPr id="33814" name="Freeform 23"/>
          <p:cNvSpPr>
            <a:spLocks/>
          </p:cNvSpPr>
          <p:nvPr/>
        </p:nvSpPr>
        <p:spPr bwMode="auto">
          <a:xfrm>
            <a:off x="593725" y="3133725"/>
            <a:ext cx="1257300" cy="1371600"/>
          </a:xfrm>
          <a:custGeom>
            <a:avLst/>
            <a:gdLst>
              <a:gd name="T0" fmla="*/ 152400 w 792"/>
              <a:gd name="T1" fmla="*/ 0 h 864"/>
              <a:gd name="T2" fmla="*/ 152400 w 792"/>
              <a:gd name="T3" fmla="*/ 0 h 864"/>
              <a:gd name="T4" fmla="*/ 152400 w 792"/>
              <a:gd name="T5" fmla="*/ 0 h 864"/>
              <a:gd name="T6" fmla="*/ 101600 w 792"/>
              <a:gd name="T7" fmla="*/ 139700 h 864"/>
              <a:gd name="T8" fmla="*/ 88900 w 792"/>
              <a:gd name="T9" fmla="*/ 266700 h 864"/>
              <a:gd name="T10" fmla="*/ 114300 w 792"/>
              <a:gd name="T11" fmla="*/ 393700 h 864"/>
              <a:gd name="T12" fmla="*/ 177800 w 792"/>
              <a:gd name="T13" fmla="*/ 508000 h 864"/>
              <a:gd name="T14" fmla="*/ 266700 w 792"/>
              <a:gd name="T15" fmla="*/ 622300 h 864"/>
              <a:gd name="T16" fmla="*/ 406400 w 792"/>
              <a:gd name="T17" fmla="*/ 736600 h 864"/>
              <a:gd name="T18" fmla="*/ 812800 w 792"/>
              <a:gd name="T19" fmla="*/ 939800 h 864"/>
              <a:gd name="T20" fmla="*/ 812800 w 792"/>
              <a:gd name="T21" fmla="*/ 939800 h 864"/>
              <a:gd name="T22" fmla="*/ 812800 w 792"/>
              <a:gd name="T23" fmla="*/ 939800 h 864"/>
              <a:gd name="T24" fmla="*/ 825500 w 792"/>
              <a:gd name="T25" fmla="*/ 939800 h 864"/>
              <a:gd name="T26" fmla="*/ 876300 w 792"/>
              <a:gd name="T27" fmla="*/ 850900 h 864"/>
              <a:gd name="T28" fmla="*/ 927100 w 792"/>
              <a:gd name="T29" fmla="*/ 774700 h 864"/>
              <a:gd name="T30" fmla="*/ 927100 w 792"/>
              <a:gd name="T31" fmla="*/ 762000 h 864"/>
              <a:gd name="T32" fmla="*/ 952500 w 792"/>
              <a:gd name="T33" fmla="*/ 787400 h 864"/>
              <a:gd name="T34" fmla="*/ 1092200 w 792"/>
              <a:gd name="T35" fmla="*/ 1041400 h 864"/>
              <a:gd name="T36" fmla="*/ 1244600 w 792"/>
              <a:gd name="T37" fmla="*/ 1282700 h 864"/>
              <a:gd name="T38" fmla="*/ 1257300 w 792"/>
              <a:gd name="T39" fmla="*/ 1320800 h 864"/>
              <a:gd name="T40" fmla="*/ 1219200 w 792"/>
              <a:gd name="T41" fmla="*/ 1333500 h 864"/>
              <a:gd name="T42" fmla="*/ 952500 w 792"/>
              <a:gd name="T43" fmla="*/ 1346200 h 864"/>
              <a:gd name="T44" fmla="*/ 685800 w 792"/>
              <a:gd name="T45" fmla="*/ 1371600 h 864"/>
              <a:gd name="T46" fmla="*/ 647700 w 792"/>
              <a:gd name="T47" fmla="*/ 1371600 h 864"/>
              <a:gd name="T48" fmla="*/ 660400 w 792"/>
              <a:gd name="T49" fmla="*/ 1358900 h 864"/>
              <a:gd name="T50" fmla="*/ 673100 w 792"/>
              <a:gd name="T51" fmla="*/ 1295400 h 864"/>
              <a:gd name="T52" fmla="*/ 698500 w 792"/>
              <a:gd name="T53" fmla="*/ 1244600 h 864"/>
              <a:gd name="T54" fmla="*/ 711200 w 792"/>
              <a:gd name="T55" fmla="*/ 1231900 h 864"/>
              <a:gd name="T56" fmla="*/ 711200 w 792"/>
              <a:gd name="T57" fmla="*/ 1231900 h 864"/>
              <a:gd name="T58" fmla="*/ 711200 w 792"/>
              <a:gd name="T59" fmla="*/ 1231900 h 864"/>
              <a:gd name="T60" fmla="*/ 482600 w 792"/>
              <a:gd name="T61" fmla="*/ 1143000 h 864"/>
              <a:gd name="T62" fmla="*/ 292100 w 792"/>
              <a:gd name="T63" fmla="*/ 1028700 h 864"/>
              <a:gd name="T64" fmla="*/ 152400 w 792"/>
              <a:gd name="T65" fmla="*/ 876300 h 864"/>
              <a:gd name="T66" fmla="*/ 50800 w 792"/>
              <a:gd name="T67" fmla="*/ 723900 h 864"/>
              <a:gd name="T68" fmla="*/ 12700 w 792"/>
              <a:gd name="T69" fmla="*/ 546100 h 864"/>
              <a:gd name="T70" fmla="*/ 0 w 792"/>
              <a:gd name="T71" fmla="*/ 368300 h 864"/>
              <a:gd name="T72" fmla="*/ 50800 w 792"/>
              <a:gd name="T73" fmla="*/ 177800 h 864"/>
              <a:gd name="T74" fmla="*/ 152400 w 792"/>
              <a:gd name="T75" fmla="*/ 0 h 864"/>
              <a:gd name="T76" fmla="*/ 152400 w 792"/>
              <a:gd name="T77" fmla="*/ 0 h 86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92"/>
              <a:gd name="T118" fmla="*/ 0 h 864"/>
              <a:gd name="T119" fmla="*/ 792 w 792"/>
              <a:gd name="T120" fmla="*/ 864 h 86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92" h="864">
                <a:moveTo>
                  <a:pt x="96" y="0"/>
                </a:moveTo>
                <a:lnTo>
                  <a:pt x="96" y="0"/>
                </a:lnTo>
                <a:lnTo>
                  <a:pt x="64" y="88"/>
                </a:lnTo>
                <a:lnTo>
                  <a:pt x="56" y="168"/>
                </a:lnTo>
                <a:lnTo>
                  <a:pt x="72" y="248"/>
                </a:lnTo>
                <a:lnTo>
                  <a:pt x="112" y="320"/>
                </a:lnTo>
                <a:lnTo>
                  <a:pt x="168" y="392"/>
                </a:lnTo>
                <a:lnTo>
                  <a:pt x="256" y="464"/>
                </a:lnTo>
                <a:lnTo>
                  <a:pt x="512" y="592"/>
                </a:lnTo>
                <a:lnTo>
                  <a:pt x="520" y="592"/>
                </a:lnTo>
                <a:lnTo>
                  <a:pt x="552" y="536"/>
                </a:lnTo>
                <a:lnTo>
                  <a:pt x="584" y="488"/>
                </a:lnTo>
                <a:lnTo>
                  <a:pt x="584" y="480"/>
                </a:lnTo>
                <a:lnTo>
                  <a:pt x="600" y="496"/>
                </a:lnTo>
                <a:lnTo>
                  <a:pt x="688" y="656"/>
                </a:lnTo>
                <a:lnTo>
                  <a:pt x="784" y="808"/>
                </a:lnTo>
                <a:lnTo>
                  <a:pt x="792" y="832"/>
                </a:lnTo>
                <a:lnTo>
                  <a:pt x="768" y="840"/>
                </a:lnTo>
                <a:lnTo>
                  <a:pt x="600" y="848"/>
                </a:lnTo>
                <a:lnTo>
                  <a:pt x="432" y="864"/>
                </a:lnTo>
                <a:lnTo>
                  <a:pt x="408" y="864"/>
                </a:lnTo>
                <a:lnTo>
                  <a:pt x="416" y="856"/>
                </a:lnTo>
                <a:lnTo>
                  <a:pt x="424" y="816"/>
                </a:lnTo>
                <a:lnTo>
                  <a:pt x="440" y="784"/>
                </a:lnTo>
                <a:lnTo>
                  <a:pt x="448" y="776"/>
                </a:lnTo>
                <a:lnTo>
                  <a:pt x="304" y="720"/>
                </a:lnTo>
                <a:lnTo>
                  <a:pt x="184" y="648"/>
                </a:lnTo>
                <a:lnTo>
                  <a:pt x="96" y="552"/>
                </a:lnTo>
                <a:lnTo>
                  <a:pt x="32" y="456"/>
                </a:lnTo>
                <a:lnTo>
                  <a:pt x="8" y="344"/>
                </a:lnTo>
                <a:lnTo>
                  <a:pt x="0" y="232"/>
                </a:lnTo>
                <a:lnTo>
                  <a:pt x="32" y="112"/>
                </a:lnTo>
                <a:lnTo>
                  <a:pt x="96" y="0"/>
                </a:lnTo>
                <a:close/>
              </a:path>
            </a:pathLst>
          </a:custGeom>
          <a:solidFill>
            <a:srgbClr val="FFFFFF"/>
          </a:solidFill>
          <a:ln w="12700">
            <a:solidFill>
              <a:srgbClr val="170054"/>
            </a:solidFill>
            <a:round/>
            <a:headEnd/>
            <a:tailEnd/>
          </a:ln>
        </p:spPr>
        <p:txBody>
          <a:bodyPr>
            <a:prstTxWarp prst="textNoShape">
              <a:avLst/>
            </a:prstTxWarp>
          </a:bodyPr>
          <a:lstStyle/>
          <a:p>
            <a:endParaRPr lang="en-US"/>
          </a:p>
        </p:txBody>
      </p:sp>
      <p:sp>
        <p:nvSpPr>
          <p:cNvPr id="33815" name="Freeform 25"/>
          <p:cNvSpPr>
            <a:spLocks/>
          </p:cNvSpPr>
          <p:nvPr/>
        </p:nvSpPr>
        <p:spPr bwMode="auto">
          <a:xfrm>
            <a:off x="6461125" y="3400425"/>
            <a:ext cx="1371600" cy="1257300"/>
          </a:xfrm>
          <a:custGeom>
            <a:avLst/>
            <a:gdLst>
              <a:gd name="T0" fmla="*/ 0 w 864"/>
              <a:gd name="T1" fmla="*/ 1104900 h 792"/>
              <a:gd name="T2" fmla="*/ 0 w 864"/>
              <a:gd name="T3" fmla="*/ 1104900 h 792"/>
              <a:gd name="T4" fmla="*/ 0 w 864"/>
              <a:gd name="T5" fmla="*/ 1104900 h 792"/>
              <a:gd name="T6" fmla="*/ 139700 w 864"/>
              <a:gd name="T7" fmla="*/ 1155700 h 792"/>
              <a:gd name="T8" fmla="*/ 266700 w 864"/>
              <a:gd name="T9" fmla="*/ 1168400 h 792"/>
              <a:gd name="T10" fmla="*/ 393700 w 864"/>
              <a:gd name="T11" fmla="*/ 1143000 h 792"/>
              <a:gd name="T12" fmla="*/ 508000 w 864"/>
              <a:gd name="T13" fmla="*/ 1079500 h 792"/>
              <a:gd name="T14" fmla="*/ 622300 w 864"/>
              <a:gd name="T15" fmla="*/ 990600 h 792"/>
              <a:gd name="T16" fmla="*/ 736600 w 864"/>
              <a:gd name="T17" fmla="*/ 850900 h 792"/>
              <a:gd name="T18" fmla="*/ 939800 w 864"/>
              <a:gd name="T19" fmla="*/ 444500 h 792"/>
              <a:gd name="T20" fmla="*/ 939800 w 864"/>
              <a:gd name="T21" fmla="*/ 444500 h 792"/>
              <a:gd name="T22" fmla="*/ 939800 w 864"/>
              <a:gd name="T23" fmla="*/ 444500 h 792"/>
              <a:gd name="T24" fmla="*/ 939800 w 864"/>
              <a:gd name="T25" fmla="*/ 431800 h 792"/>
              <a:gd name="T26" fmla="*/ 850900 w 864"/>
              <a:gd name="T27" fmla="*/ 381000 h 792"/>
              <a:gd name="T28" fmla="*/ 774700 w 864"/>
              <a:gd name="T29" fmla="*/ 330200 h 792"/>
              <a:gd name="T30" fmla="*/ 762000 w 864"/>
              <a:gd name="T31" fmla="*/ 330200 h 792"/>
              <a:gd name="T32" fmla="*/ 787400 w 864"/>
              <a:gd name="T33" fmla="*/ 304800 h 792"/>
              <a:gd name="T34" fmla="*/ 1041400 w 864"/>
              <a:gd name="T35" fmla="*/ 165100 h 792"/>
              <a:gd name="T36" fmla="*/ 1282700 w 864"/>
              <a:gd name="T37" fmla="*/ 12700 h 792"/>
              <a:gd name="T38" fmla="*/ 1320800 w 864"/>
              <a:gd name="T39" fmla="*/ 0 h 792"/>
              <a:gd name="T40" fmla="*/ 1333500 w 864"/>
              <a:gd name="T41" fmla="*/ 38100 h 792"/>
              <a:gd name="T42" fmla="*/ 1346200 w 864"/>
              <a:gd name="T43" fmla="*/ 304800 h 792"/>
              <a:gd name="T44" fmla="*/ 1371600 w 864"/>
              <a:gd name="T45" fmla="*/ 571500 h 792"/>
              <a:gd name="T46" fmla="*/ 1371600 w 864"/>
              <a:gd name="T47" fmla="*/ 609600 h 792"/>
              <a:gd name="T48" fmla="*/ 1358900 w 864"/>
              <a:gd name="T49" fmla="*/ 596900 h 792"/>
              <a:gd name="T50" fmla="*/ 1295400 w 864"/>
              <a:gd name="T51" fmla="*/ 584200 h 792"/>
              <a:gd name="T52" fmla="*/ 1244600 w 864"/>
              <a:gd name="T53" fmla="*/ 558800 h 792"/>
              <a:gd name="T54" fmla="*/ 1231900 w 864"/>
              <a:gd name="T55" fmla="*/ 546100 h 792"/>
              <a:gd name="T56" fmla="*/ 1231900 w 864"/>
              <a:gd name="T57" fmla="*/ 546100 h 792"/>
              <a:gd name="T58" fmla="*/ 1231900 w 864"/>
              <a:gd name="T59" fmla="*/ 546100 h 792"/>
              <a:gd name="T60" fmla="*/ 1143000 w 864"/>
              <a:gd name="T61" fmla="*/ 774700 h 792"/>
              <a:gd name="T62" fmla="*/ 1028700 w 864"/>
              <a:gd name="T63" fmla="*/ 965200 h 792"/>
              <a:gd name="T64" fmla="*/ 876300 w 864"/>
              <a:gd name="T65" fmla="*/ 1104900 h 792"/>
              <a:gd name="T66" fmla="*/ 723900 w 864"/>
              <a:gd name="T67" fmla="*/ 1206500 h 792"/>
              <a:gd name="T68" fmla="*/ 546100 w 864"/>
              <a:gd name="T69" fmla="*/ 1244600 h 792"/>
              <a:gd name="T70" fmla="*/ 368300 w 864"/>
              <a:gd name="T71" fmla="*/ 1257300 h 792"/>
              <a:gd name="T72" fmla="*/ 177800 w 864"/>
              <a:gd name="T73" fmla="*/ 1206500 h 792"/>
              <a:gd name="T74" fmla="*/ 0 w 864"/>
              <a:gd name="T75" fmla="*/ 1104900 h 792"/>
              <a:gd name="T76" fmla="*/ 0 w 864"/>
              <a:gd name="T77" fmla="*/ 1104900 h 79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64"/>
              <a:gd name="T118" fmla="*/ 0 h 792"/>
              <a:gd name="T119" fmla="*/ 864 w 864"/>
              <a:gd name="T120" fmla="*/ 792 h 79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64" h="792">
                <a:moveTo>
                  <a:pt x="0" y="696"/>
                </a:moveTo>
                <a:lnTo>
                  <a:pt x="0" y="696"/>
                </a:lnTo>
                <a:lnTo>
                  <a:pt x="88" y="728"/>
                </a:lnTo>
                <a:lnTo>
                  <a:pt x="168" y="736"/>
                </a:lnTo>
                <a:lnTo>
                  <a:pt x="248" y="720"/>
                </a:lnTo>
                <a:lnTo>
                  <a:pt x="320" y="680"/>
                </a:lnTo>
                <a:lnTo>
                  <a:pt x="392" y="624"/>
                </a:lnTo>
                <a:lnTo>
                  <a:pt x="464" y="536"/>
                </a:lnTo>
                <a:lnTo>
                  <a:pt x="592" y="280"/>
                </a:lnTo>
                <a:lnTo>
                  <a:pt x="592" y="272"/>
                </a:lnTo>
                <a:lnTo>
                  <a:pt x="536" y="240"/>
                </a:lnTo>
                <a:lnTo>
                  <a:pt x="488" y="208"/>
                </a:lnTo>
                <a:lnTo>
                  <a:pt x="480" y="208"/>
                </a:lnTo>
                <a:lnTo>
                  <a:pt x="496" y="192"/>
                </a:lnTo>
                <a:lnTo>
                  <a:pt x="656" y="104"/>
                </a:lnTo>
                <a:lnTo>
                  <a:pt x="808" y="8"/>
                </a:lnTo>
                <a:lnTo>
                  <a:pt x="832" y="0"/>
                </a:lnTo>
                <a:lnTo>
                  <a:pt x="840" y="24"/>
                </a:lnTo>
                <a:lnTo>
                  <a:pt x="848" y="192"/>
                </a:lnTo>
                <a:lnTo>
                  <a:pt x="864" y="360"/>
                </a:lnTo>
                <a:lnTo>
                  <a:pt x="864" y="384"/>
                </a:lnTo>
                <a:lnTo>
                  <a:pt x="856" y="376"/>
                </a:lnTo>
                <a:lnTo>
                  <a:pt x="816" y="368"/>
                </a:lnTo>
                <a:lnTo>
                  <a:pt x="784" y="352"/>
                </a:lnTo>
                <a:lnTo>
                  <a:pt x="776" y="344"/>
                </a:lnTo>
                <a:lnTo>
                  <a:pt x="720" y="488"/>
                </a:lnTo>
                <a:lnTo>
                  <a:pt x="648" y="608"/>
                </a:lnTo>
                <a:lnTo>
                  <a:pt x="552" y="696"/>
                </a:lnTo>
                <a:lnTo>
                  <a:pt x="456" y="760"/>
                </a:lnTo>
                <a:lnTo>
                  <a:pt x="344" y="784"/>
                </a:lnTo>
                <a:lnTo>
                  <a:pt x="232" y="792"/>
                </a:lnTo>
                <a:lnTo>
                  <a:pt x="112" y="760"/>
                </a:lnTo>
                <a:lnTo>
                  <a:pt x="0" y="696"/>
                </a:lnTo>
                <a:close/>
              </a:path>
            </a:pathLst>
          </a:custGeom>
          <a:solidFill>
            <a:srgbClr val="FFFFFF"/>
          </a:solidFill>
          <a:ln w="12700">
            <a:solidFill>
              <a:srgbClr val="170054"/>
            </a:solidFill>
            <a:round/>
            <a:headEnd/>
            <a:tailEnd/>
          </a:ln>
        </p:spPr>
        <p:txBody>
          <a:bodyPr>
            <a:prstTxWarp prst="textNoShape">
              <a:avLst/>
            </a:prstTxWarp>
          </a:bodyPr>
          <a:lstStyle/>
          <a:p>
            <a:endParaRPr lang="en-US"/>
          </a:p>
        </p:txBody>
      </p:sp>
      <p:sp>
        <p:nvSpPr>
          <p:cNvPr id="33816" name="AutoShape 5"/>
          <p:cNvSpPr>
            <a:spLocks noChangeArrowheads="1"/>
          </p:cNvSpPr>
          <p:nvPr/>
        </p:nvSpPr>
        <p:spPr bwMode="auto">
          <a:xfrm>
            <a:off x="3657600" y="5715000"/>
            <a:ext cx="4724400" cy="533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a:spcBef>
                <a:spcPct val="50000"/>
              </a:spcBef>
            </a:pPr>
            <a:r>
              <a:rPr lang="en-US" sz="2000" i="1">
                <a:solidFill>
                  <a:srgbClr val="7F0101"/>
                </a:solidFill>
              </a:rPr>
              <a:t>More on this later (Metrics lecture) …</a:t>
            </a:r>
            <a:endParaRPr lang="en-US" sz="2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35843"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35844" name="Slide Number Placeholder 5"/>
          <p:cNvSpPr>
            <a:spLocks noGrp="1"/>
          </p:cNvSpPr>
          <p:nvPr>
            <p:ph type="sldNum" sz="quarter" idx="12"/>
          </p:nvPr>
        </p:nvSpPr>
        <p:spPr>
          <a:noFill/>
        </p:spPr>
        <p:txBody>
          <a:bodyPr/>
          <a:lstStyle/>
          <a:p>
            <a:r>
              <a:rPr lang="de-CH" smtClean="0">
                <a:latin typeface="Helvetica" charset="0"/>
              </a:rPr>
              <a:t>ESE 9.</a:t>
            </a:r>
            <a:fld id="{CCA16FB7-9F06-BF44-801A-74B0A3DB4234}" type="slidenum">
              <a:rPr lang="de-CH" smtClean="0">
                <a:latin typeface="Helvetica" charset="0"/>
              </a:rPr>
              <a:pPr/>
              <a:t>18</a:t>
            </a:fld>
            <a:endParaRPr lang="de-CH" sz="1400" smtClean="0">
              <a:solidFill>
                <a:srgbClr val="7E7E7E"/>
              </a:solidFill>
              <a:latin typeface="Times" charset="0"/>
            </a:endParaRPr>
          </a:p>
        </p:txBody>
      </p:sp>
      <p:sp>
        <p:nvSpPr>
          <p:cNvPr id="35845" name="Rectangle 2"/>
          <p:cNvSpPr>
            <a:spLocks noGrp="1" noChangeArrowheads="1"/>
          </p:cNvSpPr>
          <p:nvPr>
            <p:ph type="title"/>
          </p:nvPr>
        </p:nvSpPr>
        <p:spPr/>
        <p:txBody>
          <a:bodyPr/>
          <a:lstStyle/>
          <a:p>
            <a:pPr eaLnBrk="1" hangingPunct="1"/>
            <a:r>
              <a:rPr lang="en-US"/>
              <a:t>Estimation and Commitment</a:t>
            </a:r>
          </a:p>
        </p:txBody>
      </p:sp>
      <p:sp>
        <p:nvSpPr>
          <p:cNvPr id="35846" name="Rectangle 3"/>
          <p:cNvSpPr>
            <a:spLocks noGrp="1" noChangeArrowheads="1"/>
          </p:cNvSpPr>
          <p:nvPr>
            <p:ph type="body" idx="1"/>
          </p:nvPr>
        </p:nvSpPr>
        <p:spPr/>
        <p:txBody>
          <a:bodyPr/>
          <a:lstStyle/>
          <a:p>
            <a:pPr marL="533400" indent="-533400" eaLnBrk="1" hangingPunct="1">
              <a:lnSpc>
                <a:spcPct val="80000"/>
              </a:lnSpc>
              <a:buFont typeface="Helvetica CE" pitchFamily="-105" charset="0"/>
              <a:buNone/>
            </a:pPr>
            <a:r>
              <a:rPr lang="en-US" sz="1800" b="1" i="1"/>
              <a:t>Example: The XP process</a:t>
            </a:r>
          </a:p>
          <a:p>
            <a:pPr marL="533400" indent="-533400" eaLnBrk="1" hangingPunct="1">
              <a:lnSpc>
                <a:spcPct val="80000"/>
              </a:lnSpc>
              <a:buFont typeface="Times" charset="0"/>
              <a:buAutoNum type="arabicPeriod"/>
            </a:pPr>
            <a:endParaRPr lang="en-US" sz="1800"/>
          </a:p>
          <a:p>
            <a:pPr marL="533400" indent="-533400" eaLnBrk="1" hangingPunct="1">
              <a:lnSpc>
                <a:spcPct val="80000"/>
              </a:lnSpc>
              <a:buFont typeface="Times" charset="0"/>
              <a:buAutoNum type="arabicPeriod"/>
            </a:pPr>
            <a:r>
              <a:rPr lang="en-US" sz="1800"/>
              <a:t>a. Customers </a:t>
            </a:r>
            <a:r>
              <a:rPr lang="en-US" sz="1800" i="1">
                <a:solidFill>
                  <a:srgbClr val="7F0101"/>
                </a:solidFill>
              </a:rPr>
              <a:t>write stories</a:t>
            </a:r>
            <a:r>
              <a:rPr lang="en-US" sz="1800"/>
              <a:t> and</a:t>
            </a:r>
            <a:br>
              <a:rPr lang="en-US" sz="1800"/>
            </a:br>
            <a:r>
              <a:rPr lang="en-US" sz="1800"/>
              <a:t>b. Programmers </a:t>
            </a:r>
            <a:r>
              <a:rPr lang="en-US" sz="1800" i="1">
                <a:solidFill>
                  <a:srgbClr val="7F0101"/>
                </a:solidFill>
              </a:rPr>
              <a:t>estimate stories</a:t>
            </a:r>
            <a:endParaRPr lang="en-US" sz="1800"/>
          </a:p>
          <a:p>
            <a:pPr marL="914400" lvl="1" indent="-457200" eaLnBrk="1" hangingPunct="1">
              <a:lnSpc>
                <a:spcPct val="80000"/>
              </a:lnSpc>
            </a:pPr>
            <a:r>
              <a:rPr lang="en-US" sz="1600"/>
              <a:t>else ask the customers to split/rewrite stories</a:t>
            </a:r>
          </a:p>
          <a:p>
            <a:pPr marL="533400" indent="-533400" eaLnBrk="1" hangingPunct="1">
              <a:lnSpc>
                <a:spcPct val="80000"/>
              </a:lnSpc>
              <a:buFont typeface="Times" charset="0"/>
              <a:buAutoNum type="arabicPeriod"/>
            </a:pPr>
            <a:endParaRPr lang="en-US" sz="1800"/>
          </a:p>
          <a:p>
            <a:pPr marL="533400" indent="-533400" eaLnBrk="1" hangingPunct="1">
              <a:lnSpc>
                <a:spcPct val="80000"/>
              </a:lnSpc>
              <a:buFont typeface="Times" charset="0"/>
              <a:buAutoNum type="arabicPeriod"/>
            </a:pPr>
            <a:r>
              <a:rPr lang="en-US" sz="1800"/>
              <a:t>Programmers </a:t>
            </a:r>
            <a:r>
              <a:rPr lang="en-US" sz="1800" i="1">
                <a:solidFill>
                  <a:srgbClr val="7F0101"/>
                </a:solidFill>
              </a:rPr>
              <a:t>measure the team load factor</a:t>
            </a:r>
            <a:r>
              <a:rPr lang="en-US" sz="1800"/>
              <a:t>, the ratio of ideal programming time to the calendar</a:t>
            </a:r>
          </a:p>
          <a:p>
            <a:pPr marL="533400" indent="-533400" eaLnBrk="1" hangingPunct="1">
              <a:lnSpc>
                <a:spcPct val="80000"/>
              </a:lnSpc>
              <a:buFont typeface="Times" charset="0"/>
              <a:buAutoNum type="arabicPeriod"/>
            </a:pPr>
            <a:endParaRPr lang="en-US" sz="1800"/>
          </a:p>
          <a:p>
            <a:pPr marL="533400" indent="-533400" eaLnBrk="1" hangingPunct="1">
              <a:lnSpc>
                <a:spcPct val="80000"/>
              </a:lnSpc>
              <a:buFont typeface="Times" charset="0"/>
              <a:buAutoNum type="arabicPeriod"/>
            </a:pPr>
            <a:r>
              <a:rPr lang="en-US" sz="1800"/>
              <a:t>Customers </a:t>
            </a:r>
            <a:r>
              <a:rPr lang="en-US" sz="1800" i="1">
                <a:solidFill>
                  <a:srgbClr val="7F0101"/>
                </a:solidFill>
              </a:rPr>
              <a:t>sort stories by priority</a:t>
            </a:r>
            <a:endParaRPr lang="en-US" sz="1800"/>
          </a:p>
          <a:p>
            <a:pPr marL="533400" indent="-533400" eaLnBrk="1" hangingPunct="1">
              <a:lnSpc>
                <a:spcPct val="80000"/>
              </a:lnSpc>
              <a:buFont typeface="Times" charset="0"/>
              <a:buAutoNum type="arabicPeriod"/>
            </a:pPr>
            <a:endParaRPr lang="en-US" sz="1800"/>
          </a:p>
          <a:p>
            <a:pPr marL="533400" indent="-533400" eaLnBrk="1" hangingPunct="1">
              <a:lnSpc>
                <a:spcPct val="80000"/>
              </a:lnSpc>
              <a:buFont typeface="Times" charset="0"/>
              <a:buAutoNum type="arabicPeriod"/>
            </a:pPr>
            <a:r>
              <a:rPr lang="en-US" sz="1800"/>
              <a:t>Programmers </a:t>
            </a:r>
            <a:r>
              <a:rPr lang="en-US" sz="1800" i="1">
                <a:solidFill>
                  <a:srgbClr val="7F0101"/>
                </a:solidFill>
              </a:rPr>
              <a:t>sort stories by risk</a:t>
            </a:r>
          </a:p>
          <a:p>
            <a:pPr marL="533400" indent="-533400" eaLnBrk="1" hangingPunct="1">
              <a:lnSpc>
                <a:spcPct val="80000"/>
              </a:lnSpc>
              <a:buFont typeface="Times" charset="0"/>
              <a:buAutoNum type="arabicPeriod"/>
            </a:pPr>
            <a:endParaRPr lang="en-US" sz="1800"/>
          </a:p>
          <a:p>
            <a:pPr marL="533400" indent="-533400" eaLnBrk="1" hangingPunct="1">
              <a:lnSpc>
                <a:spcPct val="80000"/>
              </a:lnSpc>
              <a:buFont typeface="Times" charset="0"/>
              <a:buAutoNum type="arabicPeriod"/>
            </a:pPr>
            <a:r>
              <a:rPr lang="en-US" sz="1800"/>
              <a:t>a. Customers pick date, programmers calculate budget, customers pick stories adding up to that number, </a:t>
            </a:r>
            <a:r>
              <a:rPr lang="en-US" sz="1800" i="1">
                <a:solidFill>
                  <a:srgbClr val="7F0101"/>
                </a:solidFill>
              </a:rPr>
              <a:t>or</a:t>
            </a:r>
            <a:r>
              <a:rPr lang="en-US" sz="1800"/>
              <a:t/>
            </a:r>
            <a:br>
              <a:rPr lang="en-US" sz="1800"/>
            </a:br>
            <a:r>
              <a:rPr lang="en-US" sz="1800"/>
              <a:t>b. Customers pick stories, programmers calculate date</a:t>
            </a:r>
            <a:br>
              <a:rPr lang="en-US" sz="1800"/>
            </a:br>
            <a:r>
              <a:rPr lang="en-US" sz="1800" i="1"/>
              <a:t>(customers complain, programmers ask to reduce scope, customers complain some more but reduce scope anyway) …</a:t>
            </a:r>
            <a:endParaRPr lang="en-US"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36867"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36868" name="Slide Number Placeholder 5"/>
          <p:cNvSpPr>
            <a:spLocks noGrp="1"/>
          </p:cNvSpPr>
          <p:nvPr>
            <p:ph type="sldNum" sz="quarter" idx="12"/>
          </p:nvPr>
        </p:nvSpPr>
        <p:spPr>
          <a:noFill/>
        </p:spPr>
        <p:txBody>
          <a:bodyPr/>
          <a:lstStyle/>
          <a:p>
            <a:r>
              <a:rPr lang="de-CH" smtClean="0">
                <a:latin typeface="Helvetica" charset="0"/>
              </a:rPr>
              <a:t>ESE 9.</a:t>
            </a:r>
            <a:fld id="{15899243-9123-C347-BFA3-B03466616AF2}" type="slidenum">
              <a:rPr lang="de-CH" smtClean="0">
                <a:latin typeface="Helvetica" charset="0"/>
              </a:rPr>
              <a:pPr/>
              <a:t>19</a:t>
            </a:fld>
            <a:endParaRPr lang="de-CH" sz="1400" smtClean="0">
              <a:solidFill>
                <a:srgbClr val="7E7E7E"/>
              </a:solidFill>
              <a:latin typeface="Times" charset="0"/>
            </a:endParaRPr>
          </a:p>
        </p:txBody>
      </p:sp>
      <p:sp>
        <p:nvSpPr>
          <p:cNvPr id="3686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36870" name="Rectangle 3"/>
          <p:cNvSpPr>
            <a:spLocks noGrp="1" noChangeArrowheads="1"/>
          </p:cNvSpPr>
          <p:nvPr>
            <p:ph type="title"/>
          </p:nvPr>
        </p:nvSpPr>
        <p:spPr/>
        <p:txBody>
          <a:bodyPr/>
          <a:lstStyle/>
          <a:p>
            <a:pPr eaLnBrk="1" hangingPunct="1"/>
            <a:r>
              <a:rPr lang="en-US"/>
              <a:t>Roadmap</a:t>
            </a:r>
          </a:p>
        </p:txBody>
      </p:sp>
      <p:pic>
        <p:nvPicPr>
          <p:cNvPr id="36871"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6872" name="Rectangle 4"/>
          <p:cNvSpPr>
            <a:spLocks noGrp="1" noChangeArrowheads="1"/>
          </p:cNvSpPr>
          <p:nvPr>
            <p:ph type="body" idx="1"/>
          </p:nvPr>
        </p:nvSpPr>
        <p:spPr/>
        <p:txBody>
          <a:bodyPr/>
          <a:lstStyle/>
          <a:p>
            <a:pPr eaLnBrk="1" hangingPunct="1"/>
            <a:r>
              <a:rPr lang="en-US"/>
              <a:t>Risk management</a:t>
            </a:r>
          </a:p>
          <a:p>
            <a:pPr eaLnBrk="1" hangingPunct="1"/>
            <a:r>
              <a:rPr lang="en-US"/>
              <a:t>Scoping and estimation</a:t>
            </a:r>
          </a:p>
          <a:p>
            <a:pPr eaLnBrk="1" hangingPunct="1"/>
            <a:r>
              <a:rPr lang="en-US" b="1"/>
              <a:t>Planning and scheduling</a:t>
            </a:r>
          </a:p>
          <a:p>
            <a:pPr eaLnBrk="1" hangingPunct="1"/>
            <a:r>
              <a:rPr lang="en-US"/>
              <a:t>Dealing with delays</a:t>
            </a:r>
          </a:p>
          <a:p>
            <a:pPr eaLnBrk="1" hangingPunct="1"/>
            <a:r>
              <a:rPr lang="en-US"/>
              <a:t>Staffing, directing, teamwork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12291"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9.</a:t>
            </a:r>
            <a:fld id="{4AA8C944-4165-6C46-BAD2-5251BB6C03BF}" type="slidenum">
              <a:rPr lang="de-CH" smtClean="0">
                <a:latin typeface="Helvetica" charset="0"/>
              </a:rPr>
              <a:pPr/>
              <a:t>2</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pPr eaLnBrk="1" hangingPunct="1"/>
            <a:r>
              <a:rPr lang="en-US"/>
              <a:t>Roadmap</a:t>
            </a:r>
          </a:p>
        </p:txBody>
      </p:sp>
      <p:pic>
        <p:nvPicPr>
          <p:cNvPr id="12295"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2296" name="Rectangle 5"/>
          <p:cNvSpPr>
            <a:spLocks noGrp="1" noChangeArrowheads="1"/>
          </p:cNvSpPr>
          <p:nvPr>
            <p:ph type="body" idx="1"/>
          </p:nvPr>
        </p:nvSpPr>
        <p:spPr/>
        <p:txBody>
          <a:bodyPr/>
          <a:lstStyle/>
          <a:p>
            <a:pPr eaLnBrk="1" hangingPunct="1"/>
            <a:r>
              <a:rPr lang="en-US"/>
              <a:t>Risk management</a:t>
            </a:r>
          </a:p>
          <a:p>
            <a:pPr eaLnBrk="1" hangingPunct="1"/>
            <a:r>
              <a:rPr lang="en-US"/>
              <a:t>Scoping and estimation</a:t>
            </a:r>
          </a:p>
          <a:p>
            <a:pPr eaLnBrk="1" hangingPunct="1"/>
            <a:r>
              <a:rPr lang="en-US"/>
              <a:t>Planning and scheduling</a:t>
            </a:r>
          </a:p>
          <a:p>
            <a:pPr eaLnBrk="1" hangingPunct="1"/>
            <a:r>
              <a:rPr lang="en-US"/>
              <a:t>Dealing with delays</a:t>
            </a:r>
          </a:p>
          <a:p>
            <a:pPr eaLnBrk="1" hangingPunct="1"/>
            <a:r>
              <a:rPr lang="en-US"/>
              <a:t>Staffing, directing, teamwork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Laws of Project Management</a:t>
            </a:r>
            <a:endParaRPr lang="en-US" dirty="0"/>
          </a:p>
        </p:txBody>
      </p:sp>
      <p:sp>
        <p:nvSpPr>
          <p:cNvPr id="3" name="Content Placeholder 2"/>
          <p:cNvSpPr>
            <a:spLocks noGrp="1"/>
          </p:cNvSpPr>
          <p:nvPr>
            <p:ph idx="1"/>
          </p:nvPr>
        </p:nvSpPr>
        <p:spPr/>
        <p:txBody>
          <a:bodyPr/>
          <a:lstStyle/>
          <a:p>
            <a:r>
              <a:rPr lang="en-US" dirty="0" smtClean="0"/>
              <a:t>A carelessly planned project will take three times longer to complete than expected. A carefully planned project will only take twice as long</a:t>
            </a:r>
            <a:r>
              <a:rPr lang="en-US" dirty="0" smtClean="0"/>
              <a:t>.</a:t>
            </a:r>
          </a:p>
          <a:p>
            <a:r>
              <a:rPr lang="en-US" dirty="0" smtClean="0"/>
              <a:t>Project </a:t>
            </a:r>
            <a:r>
              <a:rPr lang="en-US" dirty="0" smtClean="0"/>
              <a:t>teams detest progress reporting because it manifests their lack of progress.</a:t>
            </a:r>
          </a:p>
          <a:p>
            <a:r>
              <a:rPr lang="en-US" dirty="0" smtClean="0"/>
              <a:t>Projects </a:t>
            </a:r>
            <a:r>
              <a:rPr lang="en-US" dirty="0" smtClean="0"/>
              <a:t>progress quickly until they are 90% complete. Then they remain at 90% complete forever.</a:t>
            </a:r>
            <a:endParaRPr lang="en-US" dirty="0" smtClean="0"/>
          </a:p>
          <a:p>
            <a:r>
              <a:rPr lang="en-US" dirty="0" smtClean="0"/>
              <a:t>If </a:t>
            </a:r>
            <a:r>
              <a:rPr lang="en-US" dirty="0" smtClean="0"/>
              <a:t>project content is allowed to change freely, the rate of change will exceed the rate of progress</a:t>
            </a:r>
            <a:r>
              <a:rPr lang="en-US" dirty="0" smtClean="0"/>
              <a:t>.</a:t>
            </a:r>
          </a:p>
        </p:txBody>
      </p:sp>
      <p:sp>
        <p:nvSpPr>
          <p:cNvPr id="4" name="Date Placeholder 3"/>
          <p:cNvSpPr>
            <a:spLocks noGrp="1"/>
          </p:cNvSpPr>
          <p:nvPr>
            <p:ph type="dt" sz="half" idx="10"/>
          </p:nvPr>
        </p:nvSpPr>
        <p:spPr/>
        <p:txBody>
          <a:bodyPr/>
          <a:lstStyle/>
          <a:p>
            <a:pPr>
              <a:defRPr/>
            </a:pPr>
            <a:r>
              <a:rPr lang="en-US" smtClean="0"/>
              <a:t>© Oscar Nierstrasz</a:t>
            </a:r>
            <a:endParaRPr lang="de-CH"/>
          </a:p>
        </p:txBody>
      </p:sp>
      <p:sp>
        <p:nvSpPr>
          <p:cNvPr id="5" name="Footer Placeholder 4"/>
          <p:cNvSpPr>
            <a:spLocks noGrp="1"/>
          </p:cNvSpPr>
          <p:nvPr>
            <p:ph type="ftr" sz="quarter" idx="11"/>
          </p:nvPr>
        </p:nvSpPr>
        <p:spPr/>
        <p:txBody>
          <a:bodyPr/>
          <a:lstStyle/>
          <a:p>
            <a:pPr>
              <a:defRPr/>
            </a:pPr>
            <a:r>
              <a:rPr lang="en-US" smtClean="0"/>
              <a:t>ESE — Project Management</a:t>
            </a:r>
            <a:endParaRPr lang="de-CH"/>
          </a:p>
        </p:txBody>
      </p:sp>
      <p:sp>
        <p:nvSpPr>
          <p:cNvPr id="6" name="Slide Number Placeholder 5"/>
          <p:cNvSpPr>
            <a:spLocks noGrp="1"/>
          </p:cNvSpPr>
          <p:nvPr>
            <p:ph type="sldNum" sz="quarter" idx="12"/>
          </p:nvPr>
        </p:nvSpPr>
        <p:spPr/>
        <p:txBody>
          <a:bodyPr/>
          <a:lstStyle/>
          <a:p>
            <a:pPr>
              <a:defRPr/>
            </a:pPr>
            <a:fld id="{FF00FC34-00C3-A340-999B-21C55A906A1E}" type="slidenum">
              <a:rPr lang="de-CH" smtClean="0"/>
              <a:pPr>
                <a:defRPr/>
              </a:pPr>
              <a:t>20</a:t>
            </a:fld>
            <a:endParaRPr lang="de-CH" sz="1400">
              <a:solidFill>
                <a:srgbClr val="7E7E7E"/>
              </a:solidFill>
              <a:latin typeface="Times" pitchFamily="-105"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38915"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38916" name="Slide Number Placeholder 5"/>
          <p:cNvSpPr>
            <a:spLocks noGrp="1"/>
          </p:cNvSpPr>
          <p:nvPr>
            <p:ph type="sldNum" sz="quarter" idx="12"/>
          </p:nvPr>
        </p:nvSpPr>
        <p:spPr>
          <a:noFill/>
        </p:spPr>
        <p:txBody>
          <a:bodyPr/>
          <a:lstStyle/>
          <a:p>
            <a:r>
              <a:rPr lang="de-CH" smtClean="0">
                <a:latin typeface="Helvetica" charset="0"/>
              </a:rPr>
              <a:t>ESE 9.</a:t>
            </a:r>
            <a:fld id="{F811CF89-3DF1-F647-B613-71AB4BB969A9}" type="slidenum">
              <a:rPr lang="de-CH" smtClean="0">
                <a:latin typeface="Helvetica" charset="0"/>
              </a:rPr>
              <a:pPr/>
              <a:t>21</a:t>
            </a:fld>
            <a:endParaRPr lang="de-CH" sz="1400" smtClean="0">
              <a:solidFill>
                <a:srgbClr val="7E7E7E"/>
              </a:solidFill>
              <a:latin typeface="Times" charset="0"/>
            </a:endParaRPr>
          </a:p>
        </p:txBody>
      </p:sp>
      <p:sp>
        <p:nvSpPr>
          <p:cNvPr id="38917" name="Rectangle 2"/>
          <p:cNvSpPr>
            <a:spLocks noGrp="1" noChangeArrowheads="1"/>
          </p:cNvSpPr>
          <p:nvPr>
            <p:ph type="title"/>
          </p:nvPr>
        </p:nvSpPr>
        <p:spPr/>
        <p:txBody>
          <a:bodyPr/>
          <a:lstStyle/>
          <a:p>
            <a:pPr eaLnBrk="1" hangingPunct="1"/>
            <a:r>
              <a:rPr lang="en-US"/>
              <a:t>Planning and Scheduling</a:t>
            </a:r>
          </a:p>
        </p:txBody>
      </p:sp>
      <p:sp>
        <p:nvSpPr>
          <p:cNvPr id="38918" name="Rectangle 3"/>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i="1">
                <a:solidFill>
                  <a:srgbClr val="7F0101"/>
                </a:solidFill>
              </a:rPr>
              <a:t>Good planning depends largely on project manager’s intuition and experience!</a:t>
            </a:r>
          </a:p>
          <a:p>
            <a:pPr marL="342900" indent="-342900" eaLnBrk="1" hangingPunct="1">
              <a:lnSpc>
                <a:spcPct val="90000"/>
              </a:lnSpc>
            </a:pPr>
            <a:r>
              <a:rPr lang="en-US"/>
              <a:t>Split project into </a:t>
            </a:r>
            <a:r>
              <a:rPr lang="en-US" i="1">
                <a:solidFill>
                  <a:srgbClr val="7F0101"/>
                </a:solidFill>
              </a:rPr>
              <a:t>tasks</a:t>
            </a:r>
            <a:r>
              <a:rPr lang="en-US"/>
              <a:t>.</a:t>
            </a:r>
          </a:p>
          <a:p>
            <a:pPr marL="742950" lvl="1" indent="-285750" eaLnBrk="1" hangingPunct="1">
              <a:lnSpc>
                <a:spcPct val="90000"/>
              </a:lnSpc>
            </a:pPr>
            <a:r>
              <a:rPr lang="en-US"/>
              <a:t>Tasks into subtasks etc.</a:t>
            </a:r>
          </a:p>
          <a:p>
            <a:pPr marL="342900" indent="-342900" eaLnBrk="1" hangingPunct="1">
              <a:lnSpc>
                <a:spcPct val="90000"/>
              </a:lnSpc>
            </a:pPr>
            <a:r>
              <a:rPr lang="en-US"/>
              <a:t>For each task, </a:t>
            </a:r>
            <a:r>
              <a:rPr lang="en-US" i="1">
                <a:solidFill>
                  <a:srgbClr val="7F0101"/>
                </a:solidFill>
              </a:rPr>
              <a:t>estimate</a:t>
            </a:r>
            <a:r>
              <a:rPr lang="en-US"/>
              <a:t> the time.</a:t>
            </a:r>
          </a:p>
          <a:p>
            <a:pPr marL="742950" lvl="1" indent="-285750" eaLnBrk="1" hangingPunct="1">
              <a:lnSpc>
                <a:spcPct val="90000"/>
              </a:lnSpc>
            </a:pPr>
            <a:r>
              <a:rPr lang="en-US"/>
              <a:t>Define tasks small enough for reliable estimation.</a:t>
            </a:r>
          </a:p>
          <a:p>
            <a:pPr marL="342900" indent="-342900" eaLnBrk="1" hangingPunct="1">
              <a:lnSpc>
                <a:spcPct val="90000"/>
              </a:lnSpc>
            </a:pPr>
            <a:r>
              <a:rPr lang="en-US"/>
              <a:t>Significant tasks should end with a </a:t>
            </a:r>
            <a:r>
              <a:rPr lang="en-US" i="1">
                <a:solidFill>
                  <a:srgbClr val="7F0101"/>
                </a:solidFill>
              </a:rPr>
              <a:t>milestone</a:t>
            </a:r>
            <a:r>
              <a:rPr lang="en-US"/>
              <a:t>.</a:t>
            </a:r>
          </a:p>
          <a:p>
            <a:pPr marL="742950" lvl="1" indent="-285750" eaLnBrk="1" hangingPunct="1">
              <a:lnSpc>
                <a:spcPct val="90000"/>
              </a:lnSpc>
            </a:pPr>
            <a:r>
              <a:rPr lang="en-US" u="sng"/>
              <a:t>Milestone</a:t>
            </a:r>
            <a:r>
              <a:rPr lang="en-US"/>
              <a:t> = A </a:t>
            </a:r>
            <a:r>
              <a:rPr lang="en-US" i="1">
                <a:solidFill>
                  <a:srgbClr val="7F0101"/>
                </a:solidFill>
              </a:rPr>
              <a:t>verifiable</a:t>
            </a:r>
            <a:r>
              <a:rPr lang="en-US"/>
              <a:t> goal that must be met after task completion</a:t>
            </a:r>
          </a:p>
          <a:p>
            <a:pPr marL="742950" lvl="1" indent="-285750" eaLnBrk="1" hangingPunct="1">
              <a:lnSpc>
                <a:spcPct val="90000"/>
              </a:lnSpc>
            </a:pPr>
            <a:r>
              <a:rPr lang="en-US"/>
              <a:t>Clear unambiguous milestones are a necessity!</a:t>
            </a:r>
            <a:br>
              <a:rPr lang="en-US"/>
            </a:br>
            <a:r>
              <a:rPr lang="en-US"/>
              <a:t>(“80% coding finished” is a meaningless statement)</a:t>
            </a:r>
          </a:p>
          <a:p>
            <a:pPr marL="742950" lvl="1" indent="-285750" eaLnBrk="1" hangingPunct="1">
              <a:lnSpc>
                <a:spcPct val="90000"/>
              </a:lnSpc>
            </a:pPr>
            <a:r>
              <a:rPr lang="en-US" i="1">
                <a:solidFill>
                  <a:srgbClr val="7F0101"/>
                </a:solidFill>
              </a:rPr>
              <a:t>Monitor progress</a:t>
            </a:r>
            <a:r>
              <a:rPr lang="en-US"/>
              <a:t> via milestones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39939"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39940" name="Slide Number Placeholder 5"/>
          <p:cNvSpPr>
            <a:spLocks noGrp="1"/>
          </p:cNvSpPr>
          <p:nvPr>
            <p:ph type="sldNum" sz="quarter" idx="12"/>
          </p:nvPr>
        </p:nvSpPr>
        <p:spPr>
          <a:noFill/>
        </p:spPr>
        <p:txBody>
          <a:bodyPr/>
          <a:lstStyle/>
          <a:p>
            <a:r>
              <a:rPr lang="de-CH" smtClean="0">
                <a:latin typeface="Helvetica" charset="0"/>
              </a:rPr>
              <a:t>ESE 9.</a:t>
            </a:r>
            <a:fld id="{05B34600-4702-9846-A8F3-A8DC1F925C4F}" type="slidenum">
              <a:rPr lang="de-CH" smtClean="0">
                <a:latin typeface="Helvetica" charset="0"/>
              </a:rPr>
              <a:pPr/>
              <a:t>22</a:t>
            </a:fld>
            <a:endParaRPr lang="de-CH" sz="1400" smtClean="0">
              <a:solidFill>
                <a:srgbClr val="7E7E7E"/>
              </a:solidFill>
              <a:latin typeface="Times" charset="0"/>
            </a:endParaRPr>
          </a:p>
        </p:txBody>
      </p:sp>
      <p:sp>
        <p:nvSpPr>
          <p:cNvPr id="39941" name="Rectangle 2"/>
          <p:cNvSpPr>
            <a:spLocks noGrp="1" noChangeArrowheads="1"/>
          </p:cNvSpPr>
          <p:nvPr>
            <p:ph type="title"/>
          </p:nvPr>
        </p:nvSpPr>
        <p:spPr/>
        <p:txBody>
          <a:bodyPr/>
          <a:lstStyle/>
          <a:p>
            <a:pPr eaLnBrk="1" hangingPunct="1"/>
            <a:r>
              <a:rPr lang="en-US"/>
              <a:t>Planning and Scheduling ...</a:t>
            </a:r>
          </a:p>
        </p:txBody>
      </p:sp>
      <p:sp>
        <p:nvSpPr>
          <p:cNvPr id="39942" name="Rectangle 3"/>
          <p:cNvSpPr>
            <a:spLocks noGrp="1" noChangeArrowheads="1"/>
          </p:cNvSpPr>
          <p:nvPr>
            <p:ph type="body" idx="1"/>
          </p:nvPr>
        </p:nvSpPr>
        <p:spPr/>
        <p:txBody>
          <a:bodyPr/>
          <a:lstStyle/>
          <a:p>
            <a:pPr marL="342900" indent="-342900" eaLnBrk="1" hangingPunct="1"/>
            <a:r>
              <a:rPr lang="en-US"/>
              <a:t>Define </a:t>
            </a:r>
            <a:r>
              <a:rPr lang="en-US" i="1">
                <a:solidFill>
                  <a:srgbClr val="7F0101"/>
                </a:solidFill>
              </a:rPr>
              <a:t>dependencies</a:t>
            </a:r>
            <a:r>
              <a:rPr lang="en-US"/>
              <a:t> between project tasks </a:t>
            </a:r>
          </a:p>
          <a:p>
            <a:pPr marL="742950" lvl="1" indent="-285750" eaLnBrk="1" hangingPunct="1"/>
            <a:r>
              <a:rPr lang="en-US"/>
              <a:t>Total time depends on longest (= critical) path in activity graph</a:t>
            </a:r>
          </a:p>
          <a:p>
            <a:pPr marL="742950" lvl="1" indent="-285750" eaLnBrk="1" hangingPunct="1"/>
            <a:r>
              <a:rPr lang="en-US"/>
              <a:t>Minimize task dependencies to avoid delays </a:t>
            </a:r>
          </a:p>
          <a:p>
            <a:pPr marL="342900" indent="-342900" eaLnBrk="1" hangingPunct="1"/>
            <a:r>
              <a:rPr lang="en-US"/>
              <a:t>Organize tasks </a:t>
            </a:r>
            <a:r>
              <a:rPr lang="en-US" i="1">
                <a:solidFill>
                  <a:srgbClr val="7F0101"/>
                </a:solidFill>
              </a:rPr>
              <a:t>concurrently</a:t>
            </a:r>
            <a:r>
              <a:rPr lang="en-US"/>
              <a:t> to make optimal use of workforce</a:t>
            </a:r>
          </a:p>
          <a:p>
            <a:pPr marL="342900" indent="-342900" eaLnBrk="1" hangingPunct="1"/>
            <a:endParaRPr lang="en-US"/>
          </a:p>
          <a:p>
            <a:pPr marL="342900" indent="-342900" eaLnBrk="1" hangingPunct="1">
              <a:buFont typeface="Helvetica CE" pitchFamily="-105" charset="0"/>
              <a:buNone/>
            </a:pPr>
            <a:r>
              <a:rPr lang="en-US"/>
              <a:t>Planning is </a:t>
            </a:r>
            <a:r>
              <a:rPr lang="en-US" i="1">
                <a:solidFill>
                  <a:srgbClr val="7F0101"/>
                </a:solidFill>
              </a:rPr>
              <a:t>iterative</a:t>
            </a:r>
            <a:endParaRPr lang="en-US"/>
          </a:p>
          <a:p>
            <a:pPr marL="342900" indent="-342900" eaLnBrk="1" hangingPunct="1">
              <a:buClr>
                <a:srgbClr val="7F0101"/>
              </a:buClr>
              <a:buFont typeface="Symbol" charset="2"/>
              <a:buChar char=""/>
            </a:pPr>
            <a:r>
              <a:rPr lang="en-US" i="1">
                <a:solidFill>
                  <a:srgbClr val="7F0101"/>
                </a:solidFill>
              </a:rPr>
              <a:t> monitor and revise</a:t>
            </a:r>
            <a:r>
              <a:rPr lang="en-US"/>
              <a:t> schedules during the project!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40963"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40964" name="Slide Number Placeholder 5"/>
          <p:cNvSpPr>
            <a:spLocks noGrp="1"/>
          </p:cNvSpPr>
          <p:nvPr>
            <p:ph type="sldNum" sz="quarter" idx="12"/>
          </p:nvPr>
        </p:nvSpPr>
        <p:spPr>
          <a:noFill/>
        </p:spPr>
        <p:txBody>
          <a:bodyPr/>
          <a:lstStyle/>
          <a:p>
            <a:r>
              <a:rPr lang="de-CH" smtClean="0">
                <a:latin typeface="Helvetica" charset="0"/>
              </a:rPr>
              <a:t>ESE 9.</a:t>
            </a:r>
            <a:fld id="{1692F118-6D07-154C-AD98-34E53315A34C}" type="slidenum">
              <a:rPr lang="de-CH" smtClean="0">
                <a:latin typeface="Helvetica" charset="0"/>
              </a:rPr>
              <a:pPr/>
              <a:t>23</a:t>
            </a:fld>
            <a:endParaRPr lang="de-CH" sz="1400" smtClean="0">
              <a:solidFill>
                <a:srgbClr val="7E7E7E"/>
              </a:solidFill>
              <a:latin typeface="Times" charset="0"/>
            </a:endParaRPr>
          </a:p>
        </p:txBody>
      </p:sp>
      <p:sp>
        <p:nvSpPr>
          <p:cNvPr id="40965" name="Rectangle 2"/>
          <p:cNvSpPr>
            <a:spLocks noGrp="1" noChangeArrowheads="1"/>
          </p:cNvSpPr>
          <p:nvPr>
            <p:ph type="title"/>
          </p:nvPr>
        </p:nvSpPr>
        <p:spPr/>
        <p:txBody>
          <a:bodyPr/>
          <a:lstStyle/>
          <a:p>
            <a:pPr eaLnBrk="1" hangingPunct="1"/>
            <a:r>
              <a:rPr lang="en-US" sz="2400"/>
              <a:t>Myth: Deliverables and Milestones</a:t>
            </a:r>
            <a:endParaRPr lang="en-US"/>
          </a:p>
        </p:txBody>
      </p:sp>
      <p:sp>
        <p:nvSpPr>
          <p:cNvPr id="40966" name="Rectangle 3"/>
          <p:cNvSpPr>
            <a:spLocks noGrp="1" noChangeArrowheads="1"/>
          </p:cNvSpPr>
          <p:nvPr>
            <p:ph type="body" idx="1"/>
          </p:nvPr>
        </p:nvSpPr>
        <p:spPr/>
        <p:txBody>
          <a:bodyPr/>
          <a:lstStyle/>
          <a:p>
            <a:pPr eaLnBrk="1" hangingPunct="1">
              <a:buFont typeface="Helvetica CE" pitchFamily="-105" charset="0"/>
              <a:buNone/>
            </a:pPr>
            <a:r>
              <a:rPr lang="en-US" b="1" i="1"/>
              <a:t>Myth</a:t>
            </a:r>
            <a:endParaRPr lang="en-US"/>
          </a:p>
          <a:p>
            <a:pPr eaLnBrk="1" hangingPunct="1">
              <a:buFont typeface="Helvetica CE" pitchFamily="-105" charset="0"/>
              <a:buNone/>
            </a:pPr>
            <a:r>
              <a:rPr lang="en-US" i="1"/>
              <a:t>“The only deliverable for a successful project is the working program.”</a:t>
            </a:r>
          </a:p>
          <a:p>
            <a:pPr eaLnBrk="1" hangingPunct="1">
              <a:buFont typeface="Helvetica CE" pitchFamily="-105" charset="0"/>
              <a:buNone/>
            </a:pPr>
            <a:endParaRPr lang="en-US"/>
          </a:p>
          <a:p>
            <a:pPr eaLnBrk="1" hangingPunct="1">
              <a:buFont typeface="Helvetica CE" pitchFamily="-105" charset="0"/>
              <a:buNone/>
            </a:pPr>
            <a:r>
              <a:rPr lang="en-US" b="1" i="1"/>
              <a:t>Reality</a:t>
            </a:r>
            <a:endParaRPr lang="en-US"/>
          </a:p>
          <a:p>
            <a:pPr eaLnBrk="1" hangingPunct="1">
              <a:buFont typeface="Helvetica CE" pitchFamily="-105" charset="0"/>
              <a:buNone/>
            </a:pPr>
            <a:r>
              <a:rPr lang="en-US" i="1"/>
              <a:t>Documentation of </a:t>
            </a:r>
            <a:r>
              <a:rPr lang="en-US" i="1">
                <a:solidFill>
                  <a:srgbClr val="7F0101"/>
                </a:solidFill>
              </a:rPr>
              <a:t>all aspects</a:t>
            </a:r>
            <a:r>
              <a:rPr lang="en-US" i="1"/>
              <a:t> of software development are needed to ensure maintainability.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41987"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41988" name="Slide Number Placeholder 5"/>
          <p:cNvSpPr>
            <a:spLocks noGrp="1"/>
          </p:cNvSpPr>
          <p:nvPr>
            <p:ph type="sldNum" sz="quarter" idx="12"/>
          </p:nvPr>
        </p:nvSpPr>
        <p:spPr>
          <a:noFill/>
        </p:spPr>
        <p:txBody>
          <a:bodyPr/>
          <a:lstStyle/>
          <a:p>
            <a:r>
              <a:rPr lang="de-CH" smtClean="0">
                <a:latin typeface="Helvetica" charset="0"/>
              </a:rPr>
              <a:t>ESE 9.</a:t>
            </a:r>
            <a:fld id="{A3876C12-01D4-1C48-855C-B5AA8D33EBF4}" type="slidenum">
              <a:rPr lang="de-CH" smtClean="0">
                <a:latin typeface="Helvetica" charset="0"/>
              </a:rPr>
              <a:pPr/>
              <a:t>24</a:t>
            </a:fld>
            <a:endParaRPr lang="de-CH" sz="1400" smtClean="0">
              <a:solidFill>
                <a:srgbClr val="7E7E7E"/>
              </a:solidFill>
              <a:latin typeface="Times" charset="0"/>
            </a:endParaRPr>
          </a:p>
        </p:txBody>
      </p:sp>
      <p:sp>
        <p:nvSpPr>
          <p:cNvPr id="41989" name="Rectangle 2"/>
          <p:cNvSpPr>
            <a:spLocks noGrp="1" noChangeArrowheads="1"/>
          </p:cNvSpPr>
          <p:nvPr>
            <p:ph type="title"/>
          </p:nvPr>
        </p:nvSpPr>
        <p:spPr/>
        <p:txBody>
          <a:bodyPr/>
          <a:lstStyle/>
          <a:p>
            <a:pPr eaLnBrk="1" hangingPunct="1"/>
            <a:r>
              <a:rPr lang="en-US"/>
              <a:t>Deliverables and Milestones</a:t>
            </a:r>
          </a:p>
        </p:txBody>
      </p:sp>
      <p:sp>
        <p:nvSpPr>
          <p:cNvPr id="41990" name="Rectangle 3"/>
          <p:cNvSpPr>
            <a:spLocks noGrp="1" noChangeArrowheads="1"/>
          </p:cNvSpPr>
          <p:nvPr>
            <p:ph type="body" idx="1"/>
          </p:nvPr>
        </p:nvSpPr>
        <p:spPr/>
        <p:txBody>
          <a:bodyPr/>
          <a:lstStyle/>
          <a:p>
            <a:pPr marL="342900" indent="-342900" eaLnBrk="1" hangingPunct="1">
              <a:buFont typeface="Helvetica CE" pitchFamily="-105" charset="0"/>
              <a:buNone/>
            </a:pPr>
            <a:r>
              <a:rPr lang="en-US"/>
              <a:t>Project </a:t>
            </a:r>
            <a:r>
              <a:rPr lang="en-US" u="sng"/>
              <a:t>deliverables</a:t>
            </a:r>
            <a:r>
              <a:rPr lang="en-US"/>
              <a:t> are results that are delivered to the customer.</a:t>
            </a:r>
          </a:p>
          <a:p>
            <a:pPr marL="342900" indent="-342900" eaLnBrk="1" hangingPunct="1"/>
            <a:r>
              <a:rPr lang="en-US"/>
              <a:t>E.g.:</a:t>
            </a:r>
          </a:p>
          <a:p>
            <a:pPr marL="742950" lvl="1" indent="-285750" eaLnBrk="1" hangingPunct="1"/>
            <a:r>
              <a:rPr lang="en-US"/>
              <a:t>initial requirements document</a:t>
            </a:r>
          </a:p>
          <a:p>
            <a:pPr marL="742950" lvl="1" indent="-285750" eaLnBrk="1" hangingPunct="1"/>
            <a:r>
              <a:rPr lang="en-US"/>
              <a:t>UI prototype</a:t>
            </a:r>
          </a:p>
          <a:p>
            <a:pPr marL="742950" lvl="1" indent="-285750" eaLnBrk="1" hangingPunct="1"/>
            <a:r>
              <a:rPr lang="en-US"/>
              <a:t>architecture specification</a:t>
            </a:r>
          </a:p>
          <a:p>
            <a:pPr marL="342900" indent="-342900" eaLnBrk="1" hangingPunct="1"/>
            <a:r>
              <a:rPr lang="en-US"/>
              <a:t>Milestones and deliverables help to </a:t>
            </a:r>
            <a:r>
              <a:rPr lang="en-US" i="1">
                <a:solidFill>
                  <a:srgbClr val="7F0101"/>
                </a:solidFill>
              </a:rPr>
              <a:t>monitor progress</a:t>
            </a:r>
          </a:p>
          <a:p>
            <a:pPr marL="742950" lvl="1" indent="-285750" eaLnBrk="1" hangingPunct="1"/>
            <a:r>
              <a:rPr lang="en-US"/>
              <a:t>Should be scheduled roughly every 2-3 weeks</a:t>
            </a:r>
          </a:p>
          <a:p>
            <a:pPr marL="342900" indent="-342900" eaLnBrk="1" hangingPunct="1">
              <a:buFont typeface="Helvetica CE" pitchFamily="-105" charset="0"/>
              <a:buNone/>
            </a:pPr>
            <a:endParaRPr lang="en-US" i="1">
              <a:solidFill>
                <a:srgbClr val="7F0101"/>
              </a:solidFill>
            </a:endParaRPr>
          </a:p>
          <a:p>
            <a:pPr marL="342900" indent="-342900" eaLnBrk="1" hangingPunct="1">
              <a:buFont typeface="Helvetica CE" pitchFamily="-105" charset="0"/>
              <a:buNone/>
            </a:pPr>
            <a:r>
              <a:rPr lang="en-US" i="1">
                <a:solidFill>
                  <a:srgbClr val="7F0101"/>
                </a:solidFill>
              </a:rPr>
              <a:t>NB: Deliverables must evolve as the project progresses!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43011"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43012" name="Slide Number Placeholder 5"/>
          <p:cNvSpPr>
            <a:spLocks noGrp="1"/>
          </p:cNvSpPr>
          <p:nvPr>
            <p:ph type="sldNum" sz="quarter" idx="12"/>
          </p:nvPr>
        </p:nvSpPr>
        <p:spPr>
          <a:noFill/>
        </p:spPr>
        <p:txBody>
          <a:bodyPr/>
          <a:lstStyle/>
          <a:p>
            <a:r>
              <a:rPr lang="de-CH" smtClean="0">
                <a:latin typeface="Helvetica" charset="0"/>
              </a:rPr>
              <a:t>ESE 9.</a:t>
            </a:r>
            <a:fld id="{5B51836F-720A-A540-A586-4F5B777B65B2}" type="slidenum">
              <a:rPr lang="de-CH" smtClean="0">
                <a:latin typeface="Helvetica" charset="0"/>
              </a:rPr>
              <a:pPr/>
              <a:t>25</a:t>
            </a:fld>
            <a:endParaRPr lang="de-CH" sz="1400" smtClean="0">
              <a:solidFill>
                <a:srgbClr val="7E7E7E"/>
              </a:solidFill>
              <a:latin typeface="Times" charset="0"/>
            </a:endParaRPr>
          </a:p>
        </p:txBody>
      </p:sp>
      <p:sp>
        <p:nvSpPr>
          <p:cNvPr id="43013" name="Rectangle 2"/>
          <p:cNvSpPr>
            <a:spLocks noGrp="1" noChangeArrowheads="1"/>
          </p:cNvSpPr>
          <p:nvPr>
            <p:ph type="title"/>
          </p:nvPr>
        </p:nvSpPr>
        <p:spPr/>
        <p:txBody>
          <a:bodyPr/>
          <a:lstStyle/>
          <a:p>
            <a:pPr eaLnBrk="1" hangingPunct="1"/>
            <a:r>
              <a:rPr lang="en-US"/>
              <a:t>Example: Task Durations and Dependencies</a:t>
            </a:r>
          </a:p>
        </p:txBody>
      </p:sp>
      <p:graphicFrame>
        <p:nvGraphicFramePr>
          <p:cNvPr id="606297" name="Group 89"/>
          <p:cNvGraphicFramePr>
            <a:graphicFrameLocks noGrp="1"/>
          </p:cNvGraphicFramePr>
          <p:nvPr>
            <p:ph type="tbl" idx="1"/>
          </p:nvPr>
        </p:nvGraphicFramePr>
        <p:xfrm>
          <a:off x="539750" y="1654175"/>
          <a:ext cx="8061325" cy="4576572"/>
        </p:xfrm>
        <a:graphic>
          <a:graphicData uri="http://schemas.openxmlformats.org/drawingml/2006/table">
            <a:tbl>
              <a:tblPr/>
              <a:tblGrid>
                <a:gridCol w="2687638"/>
                <a:gridCol w="2686050"/>
                <a:gridCol w="2687637"/>
              </a:tblGrid>
              <a:tr h="293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Task</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Duration (days)</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1" i="1" u="none" strike="noStrike" cap="none" normalizeH="0" baseline="0">
                          <a:ln>
                            <a:noFill/>
                          </a:ln>
                          <a:solidFill>
                            <a:srgbClr val="0A017F"/>
                          </a:solidFill>
                          <a:effectLst/>
                          <a:latin typeface="Helvetica" pitchFamily="-105" charset="0"/>
                        </a:rPr>
                        <a:t>Dependencies</a:t>
                      </a:r>
                    </a:p>
                  </a:txBody>
                  <a:tcPr anchor="ct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T1</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8</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T2</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15</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T3</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15</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T1</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T4</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10</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endParaRPr kumimoji="0" lang="en-US" sz="1800" b="0" i="0" u="none" strike="noStrike" cap="none" normalizeH="0" baseline="0">
                        <a:ln>
                          <a:noFill/>
                        </a:ln>
                        <a:solidFill>
                          <a:srgbClr val="0A017F"/>
                        </a:solidFill>
                        <a:effectLst/>
                        <a:latin typeface="Helvetica" pitchFamily="-105" charset="0"/>
                      </a:endParaRP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T5</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10</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T2, T4</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T6</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5</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T1, T2</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T7</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20</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T1</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T8</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25</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T4</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T9</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15</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T3, T6</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T10</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15</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T5, T7</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21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T11</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7</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T9</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293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T12</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10</a:t>
                      </a:r>
                    </a:p>
                  </a:txBody>
                  <a:tcPr anchor="ctr" horzOverflow="overflow">
                    <a:lnL w="12700" cap="flat" cmpd="sng" algn="ctr">
                      <a:solidFill>
                        <a:srgbClr val="00027F"/>
                      </a:solidFill>
                      <a:prstDash val="solid"/>
                      <a:round/>
                      <a:headEnd type="none" w="med" len="med"/>
                      <a:tailEnd type="none" w="med" len="med"/>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T11</a:t>
                      </a:r>
                    </a:p>
                  </a:txBody>
                  <a:tcPr anchor="ct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
        <p:nvSpPr>
          <p:cNvPr id="43070" name="AutoShape 87"/>
          <p:cNvSpPr>
            <a:spLocks noChangeArrowheads="1"/>
          </p:cNvSpPr>
          <p:nvPr/>
        </p:nvSpPr>
        <p:spPr bwMode="auto">
          <a:xfrm>
            <a:off x="2057400" y="6324600"/>
            <a:ext cx="5867400" cy="457200"/>
          </a:xfrm>
          <a:prstGeom prst="foldedCorner">
            <a:avLst>
              <a:gd name="adj" fmla="val 12500"/>
            </a:avLst>
          </a:prstGeom>
          <a:solidFill>
            <a:schemeClr val="accent1"/>
          </a:solidFill>
          <a:ln w="9525">
            <a:solidFill>
              <a:schemeClr val="tx1"/>
            </a:solidFill>
            <a:round/>
            <a:headEnd/>
            <a:tailEnd/>
          </a:ln>
        </p:spPr>
        <p:txBody>
          <a:bodyPr wrap="none" anchor="ctr">
            <a:prstTxWarp prst="textNoShape">
              <a:avLst/>
            </a:prstTxWarp>
          </a:bodyPr>
          <a:lstStyle/>
          <a:p>
            <a:pPr algn="ctr">
              <a:buFont typeface="Zapf Dingbats" charset="2"/>
              <a:buNone/>
            </a:pPr>
            <a:r>
              <a:rPr lang="en-US" sz="2000" i="1">
                <a:solidFill>
                  <a:srgbClr val="7F0101"/>
                </a:solidFill>
              </a:rPr>
              <a:t>What is the minimum total duration of this project?</a:t>
            </a:r>
            <a:endParaRPr lang="en-US" sz="2000">
              <a:solidFill>
                <a:srgbClr val="7F010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Date Placeholder 2"/>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44035" name="Footer Placeholder 3"/>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44036" name="Slide Number Placeholder 4"/>
          <p:cNvSpPr>
            <a:spLocks noGrp="1"/>
          </p:cNvSpPr>
          <p:nvPr>
            <p:ph type="sldNum" sz="quarter" idx="12"/>
          </p:nvPr>
        </p:nvSpPr>
        <p:spPr>
          <a:noFill/>
        </p:spPr>
        <p:txBody>
          <a:bodyPr/>
          <a:lstStyle/>
          <a:p>
            <a:r>
              <a:rPr lang="de-CH" smtClean="0">
                <a:latin typeface="Helvetica" charset="0"/>
              </a:rPr>
              <a:t>ESE 9.</a:t>
            </a:r>
            <a:fld id="{6413154E-129C-A841-81E9-8D6608D10C80}" type="slidenum">
              <a:rPr lang="de-CH" smtClean="0">
                <a:latin typeface="Helvetica" charset="0"/>
              </a:rPr>
              <a:pPr/>
              <a:t>26</a:t>
            </a:fld>
            <a:endParaRPr lang="de-CH" sz="1400" smtClean="0">
              <a:solidFill>
                <a:srgbClr val="7E7E7E"/>
              </a:solidFill>
              <a:latin typeface="Times" charset="0"/>
            </a:endParaRPr>
          </a:p>
        </p:txBody>
      </p:sp>
      <p:pic>
        <p:nvPicPr>
          <p:cNvPr id="44037" name="Picture 13" descr="p2"/>
          <p:cNvPicPr>
            <a:picLocks noChangeAspect="1" noChangeArrowheads="1"/>
          </p:cNvPicPr>
          <p:nvPr/>
        </p:nvPicPr>
        <p:blipFill>
          <a:blip r:embed="rId3"/>
          <a:srcRect/>
          <a:stretch>
            <a:fillRect/>
          </a:stretch>
        </p:blipFill>
        <p:spPr bwMode="auto">
          <a:xfrm>
            <a:off x="1295400" y="1600200"/>
            <a:ext cx="6629400" cy="5041900"/>
          </a:xfrm>
          <a:prstGeom prst="rect">
            <a:avLst/>
          </a:prstGeom>
          <a:noFill/>
          <a:ln w="9525">
            <a:noFill/>
            <a:miter lim="800000"/>
            <a:headEnd/>
            <a:tailEnd/>
          </a:ln>
        </p:spPr>
      </p:pic>
      <p:sp>
        <p:nvSpPr>
          <p:cNvPr id="44038" name="Rectangle 2"/>
          <p:cNvSpPr>
            <a:spLocks noGrp="1" noChangeArrowheads="1"/>
          </p:cNvSpPr>
          <p:nvPr>
            <p:ph type="title"/>
          </p:nvPr>
        </p:nvSpPr>
        <p:spPr/>
        <p:txBody>
          <a:bodyPr/>
          <a:lstStyle/>
          <a:p>
            <a:pPr eaLnBrk="1" hangingPunct="1"/>
            <a:r>
              <a:rPr lang="en-US"/>
              <a:t>Pert Chart: Activity Network</a:t>
            </a:r>
          </a:p>
        </p:txBody>
      </p:sp>
      <p:sp>
        <p:nvSpPr>
          <p:cNvPr id="44039" name="Rectangle 4"/>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grpSp>
        <p:nvGrpSpPr>
          <p:cNvPr id="44040" name="Group 12"/>
          <p:cNvGrpSpPr>
            <a:grpSpLocks/>
          </p:cNvGrpSpPr>
          <p:nvPr/>
        </p:nvGrpSpPr>
        <p:grpSpPr bwMode="auto">
          <a:xfrm>
            <a:off x="2819400" y="5549900"/>
            <a:ext cx="1165225" cy="990600"/>
            <a:chOff x="1632" y="3264"/>
            <a:chExt cx="734" cy="624"/>
          </a:xfrm>
        </p:grpSpPr>
        <p:sp>
          <p:nvSpPr>
            <p:cNvPr id="44044" name="Line 6"/>
            <p:cNvSpPr>
              <a:spLocks noChangeShapeType="1"/>
            </p:cNvSpPr>
            <p:nvPr/>
          </p:nvSpPr>
          <p:spPr bwMode="auto">
            <a:xfrm flipH="1" flipV="1">
              <a:off x="1824" y="3264"/>
              <a:ext cx="192" cy="432"/>
            </a:xfrm>
            <a:prstGeom prst="line">
              <a:avLst/>
            </a:prstGeom>
            <a:noFill/>
            <a:ln w="9525">
              <a:solidFill>
                <a:srgbClr val="00027F"/>
              </a:solidFill>
              <a:round/>
              <a:headEnd/>
              <a:tailEnd type="triangle" w="med" len="med"/>
            </a:ln>
          </p:spPr>
          <p:txBody>
            <a:bodyPr wrap="none" anchor="ctr">
              <a:prstTxWarp prst="textNoShape">
                <a:avLst/>
              </a:prstTxWarp>
            </a:bodyPr>
            <a:lstStyle/>
            <a:p>
              <a:endParaRPr lang="en-US"/>
            </a:p>
          </p:txBody>
        </p:sp>
        <p:sp>
          <p:nvSpPr>
            <p:cNvPr id="607239" name="Text Box 7"/>
            <p:cNvSpPr txBox="1">
              <a:spLocks noChangeArrowheads="1"/>
            </p:cNvSpPr>
            <p:nvPr/>
          </p:nvSpPr>
          <p:spPr bwMode="auto">
            <a:xfrm>
              <a:off x="1632" y="3655"/>
              <a:ext cx="734" cy="233"/>
            </a:xfrm>
            <a:prstGeom prst="rect">
              <a:avLst/>
            </a:prstGeom>
            <a:solidFill>
              <a:schemeClr val="bg1"/>
            </a:solidFill>
            <a:ln w="3175">
              <a:solidFill>
                <a:srgbClr val="00027F"/>
              </a:solidFill>
              <a:miter lim="800000"/>
              <a:headEnd/>
              <a:tailEnd/>
            </a:ln>
            <a:effectLst>
              <a:outerShdw blurRad="63500" dist="38099" dir="2700000" algn="ctr" rotWithShape="0">
                <a:schemeClr val="bg2">
                  <a:alpha val="74998"/>
                </a:schemeClr>
              </a:outerShdw>
            </a:effectLst>
          </p:spPr>
          <p:txBody>
            <a:bodyPr wrap="none">
              <a:prstTxWarp prst="textNoShape">
                <a:avLst/>
              </a:prstTxWarp>
              <a:spAutoFit/>
            </a:bodyPr>
            <a:lstStyle/>
            <a:p>
              <a:pPr>
                <a:defRPr/>
              </a:pPr>
              <a:r>
                <a:rPr lang="en-US" sz="1800">
                  <a:solidFill>
                    <a:srgbClr val="00027F"/>
                  </a:solidFill>
                  <a:latin typeface="Helvetica" pitchFamily="-105" charset="0"/>
                </a:rPr>
                <a:t>Milestone</a:t>
              </a:r>
            </a:p>
          </p:txBody>
        </p:sp>
      </p:grpSp>
      <p:grpSp>
        <p:nvGrpSpPr>
          <p:cNvPr id="44041" name="Group 11"/>
          <p:cNvGrpSpPr>
            <a:grpSpLocks/>
          </p:cNvGrpSpPr>
          <p:nvPr/>
        </p:nvGrpSpPr>
        <p:grpSpPr bwMode="auto">
          <a:xfrm>
            <a:off x="609600" y="4864100"/>
            <a:ext cx="762000" cy="984250"/>
            <a:chOff x="240" y="2832"/>
            <a:chExt cx="480" cy="620"/>
          </a:xfrm>
        </p:grpSpPr>
        <p:sp>
          <p:nvSpPr>
            <p:cNvPr id="607241" name="Text Box 9"/>
            <p:cNvSpPr txBox="1">
              <a:spLocks noChangeArrowheads="1"/>
            </p:cNvSpPr>
            <p:nvPr/>
          </p:nvSpPr>
          <p:spPr bwMode="auto">
            <a:xfrm>
              <a:off x="240" y="3219"/>
              <a:ext cx="430" cy="233"/>
            </a:xfrm>
            <a:prstGeom prst="rect">
              <a:avLst/>
            </a:prstGeom>
            <a:solidFill>
              <a:schemeClr val="bg1"/>
            </a:solidFill>
            <a:ln w="3175">
              <a:solidFill>
                <a:srgbClr val="00027F"/>
              </a:solidFill>
              <a:miter lim="800000"/>
              <a:headEnd/>
              <a:tailEnd/>
            </a:ln>
            <a:effectLst>
              <a:outerShdw blurRad="63500" dist="38099" dir="2700000" algn="ctr" rotWithShape="0">
                <a:schemeClr val="bg2">
                  <a:alpha val="74998"/>
                </a:schemeClr>
              </a:outerShdw>
            </a:effectLst>
          </p:spPr>
          <p:txBody>
            <a:bodyPr wrap="none">
              <a:prstTxWarp prst="textNoShape">
                <a:avLst/>
              </a:prstTxWarp>
              <a:spAutoFit/>
            </a:bodyPr>
            <a:lstStyle/>
            <a:p>
              <a:pPr>
                <a:defRPr/>
              </a:pPr>
              <a:r>
                <a:rPr lang="en-US" sz="1800">
                  <a:solidFill>
                    <a:srgbClr val="00027F"/>
                  </a:solidFill>
                  <a:latin typeface="Helvetica" pitchFamily="-105" charset="0"/>
                </a:rPr>
                <a:t>Task</a:t>
              </a:r>
            </a:p>
          </p:txBody>
        </p:sp>
        <p:sp>
          <p:nvSpPr>
            <p:cNvPr id="44043" name="Line 10"/>
            <p:cNvSpPr>
              <a:spLocks noChangeShapeType="1"/>
            </p:cNvSpPr>
            <p:nvPr/>
          </p:nvSpPr>
          <p:spPr bwMode="auto">
            <a:xfrm flipV="1">
              <a:off x="528" y="2832"/>
              <a:ext cx="192" cy="384"/>
            </a:xfrm>
            <a:prstGeom prst="line">
              <a:avLst/>
            </a:prstGeom>
            <a:noFill/>
            <a:ln w="9525">
              <a:solidFill>
                <a:srgbClr val="00027F"/>
              </a:solidFill>
              <a:round/>
              <a:headEnd/>
              <a:tailEnd type="triangle" w="med" len="me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Date Placeholder 2"/>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46083" name="Footer Placeholder 3"/>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46084" name="Slide Number Placeholder 4"/>
          <p:cNvSpPr>
            <a:spLocks noGrp="1"/>
          </p:cNvSpPr>
          <p:nvPr>
            <p:ph type="sldNum" sz="quarter" idx="12"/>
          </p:nvPr>
        </p:nvSpPr>
        <p:spPr>
          <a:noFill/>
        </p:spPr>
        <p:txBody>
          <a:bodyPr/>
          <a:lstStyle/>
          <a:p>
            <a:r>
              <a:rPr lang="de-CH" smtClean="0">
                <a:latin typeface="Helvetica" charset="0"/>
              </a:rPr>
              <a:t>ESE 9.</a:t>
            </a:r>
            <a:fld id="{6D42D383-7C61-9B42-A646-BED045D3D593}" type="slidenum">
              <a:rPr lang="de-CH" smtClean="0">
                <a:latin typeface="Helvetica" charset="0"/>
              </a:rPr>
              <a:pPr/>
              <a:t>27</a:t>
            </a:fld>
            <a:endParaRPr lang="de-CH" sz="1400" smtClean="0">
              <a:solidFill>
                <a:srgbClr val="7E7E7E"/>
              </a:solidFill>
              <a:latin typeface="Times" charset="0"/>
            </a:endParaRPr>
          </a:p>
        </p:txBody>
      </p:sp>
      <p:pic>
        <p:nvPicPr>
          <p:cNvPr id="46085" name="Picture 14" descr="p3"/>
          <p:cNvPicPr>
            <a:picLocks noChangeAspect="1" noChangeArrowheads="1"/>
          </p:cNvPicPr>
          <p:nvPr/>
        </p:nvPicPr>
        <p:blipFill>
          <a:blip r:embed="rId3"/>
          <a:srcRect/>
          <a:stretch>
            <a:fillRect/>
          </a:stretch>
        </p:blipFill>
        <p:spPr bwMode="auto">
          <a:xfrm>
            <a:off x="1219200" y="1631950"/>
            <a:ext cx="6858000" cy="4838700"/>
          </a:xfrm>
          <a:prstGeom prst="rect">
            <a:avLst/>
          </a:prstGeom>
          <a:noFill/>
          <a:ln w="9525">
            <a:noFill/>
            <a:miter lim="800000"/>
            <a:headEnd/>
            <a:tailEnd/>
          </a:ln>
        </p:spPr>
      </p:pic>
      <p:sp>
        <p:nvSpPr>
          <p:cNvPr id="46086" name="Rectangle 2"/>
          <p:cNvSpPr>
            <a:spLocks noGrp="1" noChangeArrowheads="1"/>
          </p:cNvSpPr>
          <p:nvPr>
            <p:ph type="title"/>
          </p:nvPr>
        </p:nvSpPr>
        <p:spPr/>
        <p:txBody>
          <a:bodyPr/>
          <a:lstStyle/>
          <a:p>
            <a:pPr eaLnBrk="1" hangingPunct="1"/>
            <a:r>
              <a:rPr lang="en-US"/>
              <a:t>Gantt Chart: Activity Timeline</a:t>
            </a:r>
          </a:p>
        </p:txBody>
      </p:sp>
      <p:sp>
        <p:nvSpPr>
          <p:cNvPr id="46087" name="Rectangle 11"/>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grpSp>
        <p:nvGrpSpPr>
          <p:cNvPr id="46088" name="Group 12"/>
          <p:cNvGrpSpPr>
            <a:grpSpLocks/>
          </p:cNvGrpSpPr>
          <p:nvPr/>
        </p:nvGrpSpPr>
        <p:grpSpPr bwMode="auto">
          <a:xfrm>
            <a:off x="4457700" y="2197100"/>
            <a:ext cx="3533775" cy="754063"/>
            <a:chOff x="2798" y="1384"/>
            <a:chExt cx="2226" cy="475"/>
          </a:xfrm>
        </p:grpSpPr>
        <p:sp>
          <p:nvSpPr>
            <p:cNvPr id="46092" name="Line 7"/>
            <p:cNvSpPr>
              <a:spLocks noChangeShapeType="1"/>
            </p:cNvSpPr>
            <p:nvPr/>
          </p:nvSpPr>
          <p:spPr bwMode="auto">
            <a:xfrm flipH="1">
              <a:off x="2798" y="1584"/>
              <a:ext cx="514" cy="275"/>
            </a:xfrm>
            <a:prstGeom prst="line">
              <a:avLst/>
            </a:prstGeom>
            <a:noFill/>
            <a:ln w="9525">
              <a:solidFill>
                <a:srgbClr val="00027F"/>
              </a:solidFill>
              <a:round/>
              <a:headEnd/>
              <a:tailEnd type="triangle" w="med" len="med"/>
            </a:ln>
          </p:spPr>
          <p:txBody>
            <a:bodyPr wrap="none" anchor="ctr">
              <a:prstTxWarp prst="textNoShape">
                <a:avLst/>
              </a:prstTxWarp>
            </a:bodyPr>
            <a:lstStyle/>
            <a:p>
              <a:endParaRPr lang="en-US"/>
            </a:p>
          </p:txBody>
        </p:sp>
        <p:sp>
          <p:nvSpPr>
            <p:cNvPr id="609286" name="Text Box 6"/>
            <p:cNvSpPr txBox="1">
              <a:spLocks noChangeArrowheads="1"/>
            </p:cNvSpPr>
            <p:nvPr/>
          </p:nvSpPr>
          <p:spPr bwMode="auto">
            <a:xfrm>
              <a:off x="3220" y="1384"/>
              <a:ext cx="1804" cy="290"/>
            </a:xfrm>
            <a:prstGeom prst="rect">
              <a:avLst/>
            </a:prstGeom>
            <a:solidFill>
              <a:schemeClr val="bg1"/>
            </a:solidFill>
            <a:ln w="3175">
              <a:solidFill>
                <a:srgbClr val="00027F"/>
              </a:solidFill>
              <a:miter lim="800000"/>
              <a:headEnd/>
              <a:tailEnd/>
            </a:ln>
            <a:effectLst>
              <a:outerShdw blurRad="63500" dist="38099" dir="2700000" algn="ctr" rotWithShape="0">
                <a:schemeClr val="bg2">
                  <a:alpha val="74998"/>
                </a:schemeClr>
              </a:outerShdw>
            </a:effectLst>
          </p:spPr>
          <p:txBody>
            <a:bodyPr wrap="none">
              <a:prstTxWarp prst="textNoShape">
                <a:avLst/>
              </a:prstTxWarp>
              <a:spAutoFit/>
            </a:bodyPr>
            <a:lstStyle/>
            <a:p>
              <a:pPr>
                <a:defRPr/>
              </a:pPr>
              <a:r>
                <a:rPr lang="en-US">
                  <a:solidFill>
                    <a:srgbClr val="00027F"/>
                  </a:solidFill>
                  <a:latin typeface="Helvetica" pitchFamily="-105" charset="0"/>
                </a:rPr>
                <a:t>Planned completion</a:t>
              </a:r>
            </a:p>
          </p:txBody>
        </p:sp>
      </p:grpSp>
      <p:grpSp>
        <p:nvGrpSpPr>
          <p:cNvPr id="46089" name="Group 13"/>
          <p:cNvGrpSpPr>
            <a:grpSpLocks/>
          </p:cNvGrpSpPr>
          <p:nvPr/>
        </p:nvGrpSpPr>
        <p:grpSpPr bwMode="auto">
          <a:xfrm>
            <a:off x="5830888" y="3130550"/>
            <a:ext cx="3001962" cy="1417638"/>
            <a:chOff x="3668" y="1941"/>
            <a:chExt cx="1891" cy="893"/>
          </a:xfrm>
        </p:grpSpPr>
        <p:sp>
          <p:nvSpPr>
            <p:cNvPr id="46090" name="Line 10"/>
            <p:cNvSpPr>
              <a:spLocks noChangeShapeType="1"/>
            </p:cNvSpPr>
            <p:nvPr/>
          </p:nvSpPr>
          <p:spPr bwMode="auto">
            <a:xfrm flipH="1" flipV="1">
              <a:off x="3668" y="1941"/>
              <a:ext cx="432" cy="672"/>
            </a:xfrm>
            <a:prstGeom prst="line">
              <a:avLst/>
            </a:prstGeom>
            <a:noFill/>
            <a:ln w="9525">
              <a:solidFill>
                <a:srgbClr val="00027F"/>
              </a:solidFill>
              <a:round/>
              <a:headEnd/>
              <a:tailEnd type="triangle" w="med" len="med"/>
            </a:ln>
          </p:spPr>
          <p:txBody>
            <a:bodyPr wrap="none" anchor="ctr">
              <a:prstTxWarp prst="textNoShape">
                <a:avLst/>
              </a:prstTxWarp>
            </a:bodyPr>
            <a:lstStyle/>
            <a:p>
              <a:endParaRPr lang="en-US"/>
            </a:p>
          </p:txBody>
        </p:sp>
        <p:sp>
          <p:nvSpPr>
            <p:cNvPr id="609289" name="Text Box 9"/>
            <p:cNvSpPr txBox="1">
              <a:spLocks noChangeArrowheads="1"/>
            </p:cNvSpPr>
            <p:nvPr/>
          </p:nvSpPr>
          <p:spPr bwMode="auto">
            <a:xfrm>
              <a:off x="3936" y="2544"/>
              <a:ext cx="1623" cy="290"/>
            </a:xfrm>
            <a:prstGeom prst="rect">
              <a:avLst/>
            </a:prstGeom>
            <a:solidFill>
              <a:schemeClr val="bg1"/>
            </a:solidFill>
            <a:ln w="3175">
              <a:solidFill>
                <a:srgbClr val="00027F"/>
              </a:solidFill>
              <a:miter lim="800000"/>
              <a:headEnd/>
              <a:tailEnd/>
            </a:ln>
            <a:effectLst>
              <a:outerShdw blurRad="63500" dist="38099" dir="2700000" algn="ctr" rotWithShape="0">
                <a:schemeClr val="bg2">
                  <a:alpha val="74998"/>
                </a:schemeClr>
              </a:outerShdw>
            </a:effectLst>
          </p:spPr>
          <p:txBody>
            <a:bodyPr wrap="none">
              <a:prstTxWarp prst="textNoShape">
                <a:avLst/>
              </a:prstTxWarp>
              <a:spAutoFit/>
            </a:bodyPr>
            <a:lstStyle/>
            <a:p>
              <a:pPr>
                <a:defRPr/>
              </a:pPr>
              <a:r>
                <a:rPr lang="en-US">
                  <a:solidFill>
                    <a:srgbClr val="00027F"/>
                  </a:solidFill>
                  <a:latin typeface="Helvetica" pitchFamily="-105" charset="0"/>
                </a:rPr>
                <a:t>Latest completion</a:t>
              </a: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Date Placeholder 2"/>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48131" name="Footer Placeholder 3"/>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48132" name="Slide Number Placeholder 4"/>
          <p:cNvSpPr>
            <a:spLocks noGrp="1"/>
          </p:cNvSpPr>
          <p:nvPr>
            <p:ph type="sldNum" sz="quarter" idx="12"/>
          </p:nvPr>
        </p:nvSpPr>
        <p:spPr>
          <a:noFill/>
        </p:spPr>
        <p:txBody>
          <a:bodyPr/>
          <a:lstStyle/>
          <a:p>
            <a:r>
              <a:rPr lang="de-CH" smtClean="0">
                <a:latin typeface="Helvetica" charset="0"/>
              </a:rPr>
              <a:t>ESE 9.</a:t>
            </a:r>
            <a:fld id="{DC0A8C78-CF37-B944-BBC1-6A4C117DB18D}" type="slidenum">
              <a:rPr lang="de-CH" smtClean="0">
                <a:latin typeface="Helvetica" charset="0"/>
              </a:rPr>
              <a:pPr/>
              <a:t>28</a:t>
            </a:fld>
            <a:endParaRPr lang="de-CH" sz="1400" smtClean="0">
              <a:solidFill>
                <a:srgbClr val="7E7E7E"/>
              </a:solidFill>
              <a:latin typeface="Times" charset="0"/>
            </a:endParaRPr>
          </a:p>
        </p:txBody>
      </p:sp>
      <p:sp>
        <p:nvSpPr>
          <p:cNvPr id="48133" name="Rectangle 2"/>
          <p:cNvSpPr>
            <a:spLocks noGrp="1" noChangeArrowheads="1"/>
          </p:cNvSpPr>
          <p:nvPr>
            <p:ph type="title"/>
          </p:nvPr>
        </p:nvSpPr>
        <p:spPr/>
        <p:txBody>
          <a:bodyPr/>
          <a:lstStyle/>
          <a:p>
            <a:pPr eaLnBrk="1" hangingPunct="1"/>
            <a:r>
              <a:rPr lang="en-US"/>
              <a:t>Gantt Chart: Staff Allocation</a:t>
            </a:r>
          </a:p>
        </p:txBody>
      </p:sp>
      <p:sp>
        <p:nvSpPr>
          <p:cNvPr id="48134" name="Rectangle 5"/>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rPr>
              <a:t>© Ian Sommerville 2000</a:t>
            </a:r>
            <a:endParaRPr lang="en-US" sz="1200">
              <a:solidFill>
                <a:srgbClr val="A7A7A7"/>
              </a:solidFill>
            </a:endParaRPr>
          </a:p>
        </p:txBody>
      </p:sp>
      <p:pic>
        <p:nvPicPr>
          <p:cNvPr id="48135" name="Picture 6" descr="p4"/>
          <p:cNvPicPr>
            <a:picLocks noChangeAspect="1" noChangeArrowheads="1"/>
          </p:cNvPicPr>
          <p:nvPr/>
        </p:nvPicPr>
        <p:blipFill>
          <a:blip r:embed="rId3"/>
          <a:srcRect/>
          <a:stretch>
            <a:fillRect/>
          </a:stretch>
        </p:blipFill>
        <p:spPr bwMode="auto">
          <a:xfrm>
            <a:off x="571500" y="1600200"/>
            <a:ext cx="8039100" cy="486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50179"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50180" name="Slide Number Placeholder 5"/>
          <p:cNvSpPr>
            <a:spLocks noGrp="1"/>
          </p:cNvSpPr>
          <p:nvPr>
            <p:ph type="sldNum" sz="quarter" idx="12"/>
          </p:nvPr>
        </p:nvSpPr>
        <p:spPr>
          <a:noFill/>
        </p:spPr>
        <p:txBody>
          <a:bodyPr/>
          <a:lstStyle/>
          <a:p>
            <a:r>
              <a:rPr lang="de-CH" smtClean="0">
                <a:latin typeface="Helvetica" charset="0"/>
              </a:rPr>
              <a:t>ESE 9.</a:t>
            </a:r>
            <a:fld id="{64679188-30FF-B345-A14D-41773283614D}" type="slidenum">
              <a:rPr lang="de-CH" smtClean="0">
                <a:latin typeface="Helvetica" charset="0"/>
              </a:rPr>
              <a:pPr/>
              <a:t>29</a:t>
            </a:fld>
            <a:endParaRPr lang="de-CH" sz="1400" smtClean="0">
              <a:solidFill>
                <a:srgbClr val="7E7E7E"/>
              </a:solidFill>
              <a:latin typeface="Times" charset="0"/>
            </a:endParaRPr>
          </a:p>
        </p:txBody>
      </p:sp>
      <p:sp>
        <p:nvSpPr>
          <p:cNvPr id="5018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50182" name="Rectangle 3"/>
          <p:cNvSpPr>
            <a:spLocks noGrp="1" noChangeArrowheads="1"/>
          </p:cNvSpPr>
          <p:nvPr>
            <p:ph type="title"/>
          </p:nvPr>
        </p:nvSpPr>
        <p:spPr/>
        <p:txBody>
          <a:bodyPr/>
          <a:lstStyle/>
          <a:p>
            <a:pPr eaLnBrk="1" hangingPunct="1"/>
            <a:r>
              <a:rPr lang="en-US"/>
              <a:t>Roadmap</a:t>
            </a:r>
          </a:p>
        </p:txBody>
      </p:sp>
      <p:pic>
        <p:nvPicPr>
          <p:cNvPr id="50183"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0184" name="Rectangle 4"/>
          <p:cNvSpPr>
            <a:spLocks noGrp="1" noChangeArrowheads="1"/>
          </p:cNvSpPr>
          <p:nvPr>
            <p:ph type="body" idx="1"/>
          </p:nvPr>
        </p:nvSpPr>
        <p:spPr/>
        <p:txBody>
          <a:bodyPr/>
          <a:lstStyle/>
          <a:p>
            <a:pPr eaLnBrk="1" hangingPunct="1"/>
            <a:r>
              <a:rPr lang="en-US"/>
              <a:t>Risk management</a:t>
            </a:r>
          </a:p>
          <a:p>
            <a:pPr eaLnBrk="1" hangingPunct="1"/>
            <a:r>
              <a:rPr lang="en-US"/>
              <a:t>Scoping and estimation</a:t>
            </a:r>
          </a:p>
          <a:p>
            <a:pPr eaLnBrk="1" hangingPunct="1"/>
            <a:r>
              <a:rPr lang="en-US"/>
              <a:t>Planning and scheduling</a:t>
            </a:r>
          </a:p>
          <a:p>
            <a:pPr eaLnBrk="1" hangingPunct="1"/>
            <a:r>
              <a:rPr lang="en-US" b="1"/>
              <a:t>Dealing with delays</a:t>
            </a:r>
          </a:p>
          <a:p>
            <a:pPr eaLnBrk="1" hangingPunct="1"/>
            <a:r>
              <a:rPr lang="en-US"/>
              <a:t>Staffing, directing, teamwork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14339"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14340" name="Slide Number Placeholder 5"/>
          <p:cNvSpPr>
            <a:spLocks noGrp="1"/>
          </p:cNvSpPr>
          <p:nvPr>
            <p:ph type="sldNum" sz="quarter" idx="12"/>
          </p:nvPr>
        </p:nvSpPr>
        <p:spPr>
          <a:noFill/>
        </p:spPr>
        <p:txBody>
          <a:bodyPr/>
          <a:lstStyle/>
          <a:p>
            <a:r>
              <a:rPr lang="de-CH" smtClean="0">
                <a:latin typeface="Helvetica" charset="0"/>
              </a:rPr>
              <a:t>ESE 9.</a:t>
            </a:r>
            <a:fld id="{420AEFFA-7444-804D-9A2B-5F0588BC3B83}" type="slidenum">
              <a:rPr lang="de-CH" smtClean="0">
                <a:latin typeface="Helvetica" charset="0"/>
              </a:rPr>
              <a:pPr/>
              <a:t>3</a:t>
            </a:fld>
            <a:endParaRPr lang="de-CH" sz="1400" smtClean="0">
              <a:solidFill>
                <a:srgbClr val="7E7E7E"/>
              </a:solidFill>
              <a:latin typeface="Times" charset="0"/>
            </a:endParaRPr>
          </a:p>
        </p:txBody>
      </p:sp>
      <p:sp>
        <p:nvSpPr>
          <p:cNvPr id="14341" name="Rectangle 2"/>
          <p:cNvSpPr>
            <a:spLocks noGrp="1" noChangeArrowheads="1"/>
          </p:cNvSpPr>
          <p:nvPr>
            <p:ph type="title"/>
          </p:nvPr>
        </p:nvSpPr>
        <p:spPr/>
        <p:txBody>
          <a:bodyPr/>
          <a:lstStyle/>
          <a:p>
            <a:pPr eaLnBrk="1" hangingPunct="1"/>
            <a:r>
              <a:rPr lang="en-US"/>
              <a:t>Literature</a:t>
            </a:r>
          </a:p>
        </p:txBody>
      </p:sp>
      <p:sp>
        <p:nvSpPr>
          <p:cNvPr id="14342" name="Rectangle 3"/>
          <p:cNvSpPr>
            <a:spLocks noGrp="1" noChangeArrowheads="1"/>
          </p:cNvSpPr>
          <p:nvPr>
            <p:ph type="body" idx="1"/>
          </p:nvPr>
        </p:nvSpPr>
        <p:spPr/>
        <p:txBody>
          <a:bodyPr/>
          <a:lstStyle/>
          <a:p>
            <a:pPr eaLnBrk="1" hangingPunct="1">
              <a:lnSpc>
                <a:spcPct val="85000"/>
              </a:lnSpc>
              <a:buFont typeface="Helvetica CE" pitchFamily="-105" charset="0"/>
              <a:buNone/>
            </a:pPr>
            <a:r>
              <a:rPr lang="en-US" sz="2000" b="1" i="1">
                <a:solidFill>
                  <a:schemeClr val="tx1"/>
                </a:solidFill>
              </a:rPr>
              <a:t>Sources</a:t>
            </a:r>
            <a:endParaRPr lang="en-US" sz="2000" i="1">
              <a:solidFill>
                <a:srgbClr val="7F0101"/>
              </a:solidFill>
            </a:endParaRPr>
          </a:p>
          <a:p>
            <a:pPr eaLnBrk="1" hangingPunct="1">
              <a:lnSpc>
                <a:spcPct val="85000"/>
              </a:lnSpc>
            </a:pPr>
            <a:r>
              <a:rPr lang="en-US" sz="2000" i="1">
                <a:solidFill>
                  <a:srgbClr val="7F0101"/>
                </a:solidFill>
              </a:rPr>
              <a:t>Software Engineering</a:t>
            </a:r>
            <a:r>
              <a:rPr lang="en-US" sz="2000"/>
              <a:t>, I. Sommerville, 7th Edn., 2004.</a:t>
            </a:r>
          </a:p>
          <a:p>
            <a:pPr eaLnBrk="1" hangingPunct="1">
              <a:lnSpc>
                <a:spcPct val="85000"/>
              </a:lnSpc>
            </a:pPr>
            <a:r>
              <a:rPr lang="en-US" sz="2000" i="1">
                <a:solidFill>
                  <a:srgbClr val="7F0101"/>
                </a:solidFill>
              </a:rPr>
              <a:t>Software Engineering — A Practitioner’s Approach</a:t>
            </a:r>
            <a:r>
              <a:rPr lang="en-US" sz="2000"/>
              <a:t>, R. Pressman, Mc-Graw Hill, 5th Edn., 2001.</a:t>
            </a:r>
            <a:endParaRPr lang="en-US" b="1"/>
          </a:p>
          <a:p>
            <a:pPr eaLnBrk="1" hangingPunct="1">
              <a:lnSpc>
                <a:spcPct val="85000"/>
              </a:lnSpc>
              <a:buFont typeface="Helvetica CE" pitchFamily="-105" charset="0"/>
              <a:buNone/>
            </a:pPr>
            <a:endParaRPr lang="en-US" sz="2000" i="1">
              <a:solidFill>
                <a:srgbClr val="7F0101"/>
              </a:solidFill>
            </a:endParaRPr>
          </a:p>
          <a:p>
            <a:pPr eaLnBrk="1" hangingPunct="1">
              <a:lnSpc>
                <a:spcPct val="85000"/>
              </a:lnSpc>
              <a:buFont typeface="Helvetica CE" pitchFamily="-105" charset="0"/>
              <a:buNone/>
            </a:pPr>
            <a:r>
              <a:rPr lang="en-US" sz="2000" b="1" i="1">
                <a:solidFill>
                  <a:schemeClr val="tx1"/>
                </a:solidFill>
              </a:rPr>
              <a:t>Recommended Reading</a:t>
            </a:r>
          </a:p>
          <a:p>
            <a:pPr eaLnBrk="1" hangingPunct="1">
              <a:lnSpc>
                <a:spcPct val="85000"/>
              </a:lnSpc>
            </a:pPr>
            <a:r>
              <a:rPr lang="en-US" sz="2000" i="1">
                <a:solidFill>
                  <a:srgbClr val="7F0101"/>
                </a:solidFill>
              </a:rPr>
              <a:t>The Mythical Man-Month</a:t>
            </a:r>
            <a:r>
              <a:rPr lang="en-US" sz="2000"/>
              <a:t>, F. Brooks, Addison-Wesley, 1975</a:t>
            </a:r>
          </a:p>
          <a:p>
            <a:pPr eaLnBrk="1" hangingPunct="1">
              <a:lnSpc>
                <a:spcPct val="85000"/>
              </a:lnSpc>
            </a:pPr>
            <a:r>
              <a:rPr lang="en-US" sz="2000" i="1">
                <a:solidFill>
                  <a:schemeClr val="accent2"/>
                </a:solidFill>
              </a:rPr>
              <a:t>Peopleware, Productive Projects and Teams</a:t>
            </a:r>
            <a:r>
              <a:rPr lang="en-US" sz="2000"/>
              <a:t> (2nd edition), Tom DeMarco and Timothy Lister, Dorset House, 1999.</a:t>
            </a:r>
          </a:p>
          <a:p>
            <a:pPr eaLnBrk="1" hangingPunct="1">
              <a:lnSpc>
                <a:spcPct val="85000"/>
              </a:lnSpc>
            </a:pPr>
            <a:r>
              <a:rPr lang="en-US" sz="2000" i="1">
                <a:solidFill>
                  <a:srgbClr val="7F0101"/>
                </a:solidFill>
              </a:rPr>
              <a:t>Succeeding with Objects: Decision Frameworks for Project Management</a:t>
            </a:r>
            <a:r>
              <a:rPr lang="en-US" sz="2000"/>
              <a:t>, A. Goldberg and K. Rubin, Addison-Wesley, 1995</a:t>
            </a:r>
          </a:p>
          <a:p>
            <a:pPr eaLnBrk="1" hangingPunct="1">
              <a:lnSpc>
                <a:spcPct val="85000"/>
              </a:lnSpc>
            </a:pPr>
            <a:r>
              <a:rPr lang="en-US" sz="2000" i="1">
                <a:solidFill>
                  <a:srgbClr val="7F0101"/>
                </a:solidFill>
              </a:rPr>
              <a:t>Extreme Programming Explained: Embrace Change</a:t>
            </a:r>
            <a:r>
              <a:rPr lang="en-US" sz="2000"/>
              <a:t>, Kent Beck, Addison Wesley, 1999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52227"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52228" name="Slide Number Placeholder 5"/>
          <p:cNvSpPr>
            <a:spLocks noGrp="1"/>
          </p:cNvSpPr>
          <p:nvPr>
            <p:ph type="sldNum" sz="quarter" idx="12"/>
          </p:nvPr>
        </p:nvSpPr>
        <p:spPr>
          <a:noFill/>
        </p:spPr>
        <p:txBody>
          <a:bodyPr/>
          <a:lstStyle/>
          <a:p>
            <a:r>
              <a:rPr lang="de-CH" smtClean="0">
                <a:latin typeface="Helvetica" charset="0"/>
              </a:rPr>
              <a:t>ESE 9.</a:t>
            </a:r>
            <a:fld id="{50573C5C-FF6C-1041-966C-55050CC380E9}" type="slidenum">
              <a:rPr lang="de-CH" smtClean="0">
                <a:latin typeface="Helvetica" charset="0"/>
              </a:rPr>
              <a:pPr/>
              <a:t>30</a:t>
            </a:fld>
            <a:endParaRPr lang="de-CH" sz="1400" smtClean="0">
              <a:solidFill>
                <a:srgbClr val="7E7E7E"/>
              </a:solidFill>
              <a:latin typeface="Times" charset="0"/>
            </a:endParaRPr>
          </a:p>
        </p:txBody>
      </p:sp>
      <p:sp>
        <p:nvSpPr>
          <p:cNvPr id="52229" name="Rectangle 2"/>
          <p:cNvSpPr>
            <a:spLocks noGrp="1" noChangeArrowheads="1"/>
          </p:cNvSpPr>
          <p:nvPr>
            <p:ph type="title"/>
          </p:nvPr>
        </p:nvSpPr>
        <p:spPr/>
        <p:txBody>
          <a:bodyPr/>
          <a:lstStyle/>
          <a:p>
            <a:pPr eaLnBrk="1" hangingPunct="1"/>
            <a:r>
              <a:rPr lang="en-US"/>
              <a:t>Myth: Delays</a:t>
            </a:r>
          </a:p>
        </p:txBody>
      </p:sp>
      <p:sp>
        <p:nvSpPr>
          <p:cNvPr id="52230" name="Rectangle 3"/>
          <p:cNvSpPr>
            <a:spLocks noGrp="1" noChangeArrowheads="1"/>
          </p:cNvSpPr>
          <p:nvPr>
            <p:ph type="body" idx="1"/>
          </p:nvPr>
        </p:nvSpPr>
        <p:spPr/>
        <p:txBody>
          <a:bodyPr/>
          <a:lstStyle/>
          <a:p>
            <a:pPr eaLnBrk="1" hangingPunct="1">
              <a:buFont typeface="Helvetica CE" pitchFamily="-105" charset="0"/>
              <a:buNone/>
            </a:pPr>
            <a:r>
              <a:rPr lang="en-US" b="1" i="1"/>
              <a:t>Myth</a:t>
            </a:r>
            <a:endParaRPr lang="en-US" i="1"/>
          </a:p>
          <a:p>
            <a:pPr eaLnBrk="1" hangingPunct="1">
              <a:buFont typeface="Helvetica CE" pitchFamily="-105" charset="0"/>
              <a:buNone/>
            </a:pPr>
            <a:r>
              <a:rPr lang="en-US" i="1"/>
              <a:t>“If we get behind schedule, we can add more programmers and catch up.”</a:t>
            </a:r>
          </a:p>
          <a:p>
            <a:pPr eaLnBrk="1" hangingPunct="1">
              <a:buFont typeface="Helvetica CE" pitchFamily="-105" charset="0"/>
              <a:buNone/>
            </a:pPr>
            <a:endParaRPr lang="en-US" i="1"/>
          </a:p>
          <a:p>
            <a:pPr eaLnBrk="1" hangingPunct="1">
              <a:buFont typeface="Helvetica CE" pitchFamily="-105" charset="0"/>
              <a:buNone/>
            </a:pPr>
            <a:r>
              <a:rPr lang="en-US" b="1" i="1"/>
              <a:t>Reality</a:t>
            </a:r>
            <a:endParaRPr lang="en-US" i="1"/>
          </a:p>
          <a:p>
            <a:pPr eaLnBrk="1" hangingPunct="1">
              <a:buFont typeface="Helvetica CE" pitchFamily="-105" charset="0"/>
              <a:buNone/>
            </a:pPr>
            <a:r>
              <a:rPr lang="en-US" i="1"/>
              <a:t>Adding more people typically slows a project down.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54275"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54276" name="Slide Number Placeholder 5"/>
          <p:cNvSpPr>
            <a:spLocks noGrp="1"/>
          </p:cNvSpPr>
          <p:nvPr>
            <p:ph type="sldNum" sz="quarter" idx="12"/>
          </p:nvPr>
        </p:nvSpPr>
        <p:spPr>
          <a:noFill/>
        </p:spPr>
        <p:txBody>
          <a:bodyPr/>
          <a:lstStyle/>
          <a:p>
            <a:r>
              <a:rPr lang="de-CH" smtClean="0">
                <a:latin typeface="Helvetica" charset="0"/>
              </a:rPr>
              <a:t>ESE 9.</a:t>
            </a:r>
            <a:fld id="{1C606B83-1D99-AE45-9152-18B64D49A768}" type="slidenum">
              <a:rPr lang="de-CH" smtClean="0">
                <a:latin typeface="Helvetica" charset="0"/>
              </a:rPr>
              <a:pPr/>
              <a:t>31</a:t>
            </a:fld>
            <a:endParaRPr lang="de-CH" sz="1400" smtClean="0">
              <a:solidFill>
                <a:srgbClr val="7E7E7E"/>
              </a:solidFill>
              <a:latin typeface="Times" charset="0"/>
            </a:endParaRPr>
          </a:p>
        </p:txBody>
      </p:sp>
      <p:sp>
        <p:nvSpPr>
          <p:cNvPr id="54277" name="Rectangle 2"/>
          <p:cNvSpPr>
            <a:spLocks noGrp="1" noChangeArrowheads="1"/>
          </p:cNvSpPr>
          <p:nvPr>
            <p:ph type="title"/>
          </p:nvPr>
        </p:nvSpPr>
        <p:spPr/>
        <p:txBody>
          <a:bodyPr/>
          <a:lstStyle/>
          <a:p>
            <a:pPr eaLnBrk="1" hangingPunct="1"/>
            <a:r>
              <a:rPr lang="en-US"/>
              <a:t>Scheduling problems</a:t>
            </a:r>
          </a:p>
        </p:txBody>
      </p:sp>
      <p:sp>
        <p:nvSpPr>
          <p:cNvPr id="54278" name="Rectangle 3"/>
          <p:cNvSpPr>
            <a:spLocks noGrp="1" noChangeArrowheads="1"/>
          </p:cNvSpPr>
          <p:nvPr>
            <p:ph type="body" idx="1"/>
          </p:nvPr>
        </p:nvSpPr>
        <p:spPr/>
        <p:txBody>
          <a:bodyPr/>
          <a:lstStyle/>
          <a:p>
            <a:pPr marL="342900" indent="-342900" eaLnBrk="1" hangingPunct="1">
              <a:lnSpc>
                <a:spcPct val="90000"/>
              </a:lnSpc>
            </a:pPr>
            <a:r>
              <a:rPr lang="en-US"/>
              <a:t>Estimating the difficulty of problems and the cost of developing a solution is </a:t>
            </a:r>
            <a:r>
              <a:rPr lang="en-US" i="1">
                <a:solidFill>
                  <a:srgbClr val="7F0101"/>
                </a:solidFill>
              </a:rPr>
              <a:t>hard</a:t>
            </a:r>
            <a:endParaRPr lang="en-US"/>
          </a:p>
          <a:p>
            <a:pPr marL="342900" indent="-342900" eaLnBrk="1" hangingPunct="1">
              <a:lnSpc>
                <a:spcPct val="90000"/>
              </a:lnSpc>
            </a:pPr>
            <a:r>
              <a:rPr lang="en-US"/>
              <a:t>Productivity is </a:t>
            </a:r>
            <a:r>
              <a:rPr lang="en-US" i="1">
                <a:solidFill>
                  <a:srgbClr val="7F0101"/>
                </a:solidFill>
              </a:rPr>
              <a:t>not proportional</a:t>
            </a:r>
            <a:r>
              <a:rPr lang="en-US"/>
              <a:t> to the number of people working on a task</a:t>
            </a:r>
          </a:p>
          <a:p>
            <a:pPr marL="342900" indent="-342900" eaLnBrk="1" hangingPunct="1">
              <a:lnSpc>
                <a:spcPct val="90000"/>
              </a:lnSpc>
            </a:pPr>
            <a:r>
              <a:rPr lang="en-US"/>
              <a:t>Adding people to a late project </a:t>
            </a:r>
            <a:r>
              <a:rPr lang="en-US" i="1">
                <a:solidFill>
                  <a:srgbClr val="7F0101"/>
                </a:solidFill>
              </a:rPr>
              <a:t>makes it later</a:t>
            </a:r>
            <a:r>
              <a:rPr lang="en-US"/>
              <a:t> due to communication overhead</a:t>
            </a:r>
          </a:p>
          <a:p>
            <a:pPr marL="342900" indent="-342900" eaLnBrk="1" hangingPunct="1">
              <a:lnSpc>
                <a:spcPct val="90000"/>
              </a:lnSpc>
            </a:pPr>
            <a:r>
              <a:rPr lang="en-US" i="1">
                <a:solidFill>
                  <a:srgbClr val="7F0101"/>
                </a:solidFill>
              </a:rPr>
              <a:t>The unexpected always happens</a:t>
            </a:r>
            <a:r>
              <a:rPr lang="en-US"/>
              <a:t>. Always allow contingency in planning</a:t>
            </a:r>
          </a:p>
          <a:p>
            <a:pPr marL="342900" indent="-342900" eaLnBrk="1" hangingPunct="1">
              <a:lnSpc>
                <a:spcPct val="90000"/>
              </a:lnSpc>
            </a:pPr>
            <a:r>
              <a:rPr lang="en-US"/>
              <a:t>Cutting back in testing and reviewing is </a:t>
            </a:r>
            <a:r>
              <a:rPr lang="en-US" i="1">
                <a:solidFill>
                  <a:srgbClr val="7F0101"/>
                </a:solidFill>
              </a:rPr>
              <a:t>a recipe for disaster</a:t>
            </a:r>
          </a:p>
          <a:p>
            <a:pPr marL="342900" indent="-342900" eaLnBrk="1" hangingPunct="1">
              <a:lnSpc>
                <a:spcPct val="90000"/>
              </a:lnSpc>
            </a:pPr>
            <a:r>
              <a:rPr lang="en-US" i="1">
                <a:solidFill>
                  <a:srgbClr val="7F0101"/>
                </a:solidFill>
              </a:rPr>
              <a:t>Working overnight?</a:t>
            </a:r>
            <a:r>
              <a:rPr lang="en-US"/>
              <a:t> Only short term benefits!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56323"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56324" name="Slide Number Placeholder 5"/>
          <p:cNvSpPr>
            <a:spLocks noGrp="1"/>
          </p:cNvSpPr>
          <p:nvPr>
            <p:ph type="sldNum" sz="quarter" idx="12"/>
          </p:nvPr>
        </p:nvSpPr>
        <p:spPr>
          <a:noFill/>
        </p:spPr>
        <p:txBody>
          <a:bodyPr/>
          <a:lstStyle/>
          <a:p>
            <a:r>
              <a:rPr lang="de-CH" smtClean="0">
                <a:latin typeface="Helvetica" charset="0"/>
              </a:rPr>
              <a:t>ESE 9.</a:t>
            </a:r>
            <a:fld id="{3466A707-4B45-A34C-B575-EE538AE94A76}" type="slidenum">
              <a:rPr lang="de-CH" smtClean="0">
                <a:latin typeface="Helvetica" charset="0"/>
              </a:rPr>
              <a:pPr/>
              <a:t>32</a:t>
            </a:fld>
            <a:endParaRPr lang="de-CH" sz="1400" smtClean="0">
              <a:solidFill>
                <a:srgbClr val="7E7E7E"/>
              </a:solidFill>
              <a:latin typeface="Times" charset="0"/>
            </a:endParaRPr>
          </a:p>
        </p:txBody>
      </p:sp>
      <p:sp>
        <p:nvSpPr>
          <p:cNvPr id="56325" name="Rectangle 2"/>
          <p:cNvSpPr>
            <a:spLocks noGrp="1" noChangeArrowheads="1"/>
          </p:cNvSpPr>
          <p:nvPr>
            <p:ph type="title"/>
          </p:nvPr>
        </p:nvSpPr>
        <p:spPr/>
        <p:txBody>
          <a:bodyPr/>
          <a:lstStyle/>
          <a:p>
            <a:pPr eaLnBrk="1" hangingPunct="1"/>
            <a:r>
              <a:rPr lang="en-US"/>
              <a:t>Planning under uncertainty</a:t>
            </a:r>
          </a:p>
        </p:txBody>
      </p:sp>
      <p:sp>
        <p:nvSpPr>
          <p:cNvPr id="56326" name="Rectangle 3"/>
          <p:cNvSpPr>
            <a:spLocks noGrp="1" noChangeArrowheads="1"/>
          </p:cNvSpPr>
          <p:nvPr>
            <p:ph type="body" idx="1"/>
          </p:nvPr>
        </p:nvSpPr>
        <p:spPr/>
        <p:txBody>
          <a:bodyPr/>
          <a:lstStyle/>
          <a:p>
            <a:pPr eaLnBrk="1" hangingPunct="1"/>
            <a:r>
              <a:rPr lang="en-US"/>
              <a:t>State clearly </a:t>
            </a:r>
            <a:r>
              <a:rPr lang="en-US" i="1">
                <a:solidFill>
                  <a:srgbClr val="7F0101"/>
                </a:solidFill>
              </a:rPr>
              <a:t>what you know and don’t know</a:t>
            </a:r>
          </a:p>
          <a:p>
            <a:pPr eaLnBrk="1" hangingPunct="1"/>
            <a:r>
              <a:rPr lang="en-US"/>
              <a:t>State clearly </a:t>
            </a:r>
            <a:r>
              <a:rPr lang="en-US" i="1">
                <a:solidFill>
                  <a:srgbClr val="7F0101"/>
                </a:solidFill>
              </a:rPr>
              <a:t>what you will do</a:t>
            </a:r>
            <a:r>
              <a:rPr lang="en-US"/>
              <a:t> to eliminate unknowns</a:t>
            </a:r>
          </a:p>
          <a:p>
            <a:pPr eaLnBrk="1" hangingPunct="1"/>
            <a:r>
              <a:rPr lang="en-US"/>
              <a:t>Make sure that </a:t>
            </a:r>
            <a:r>
              <a:rPr lang="en-US" i="1">
                <a:solidFill>
                  <a:srgbClr val="7F0101"/>
                </a:solidFill>
              </a:rPr>
              <a:t>all early milestones</a:t>
            </a:r>
            <a:r>
              <a:rPr lang="en-US"/>
              <a:t> can be met</a:t>
            </a:r>
          </a:p>
          <a:p>
            <a:pPr eaLnBrk="1" hangingPunct="1"/>
            <a:r>
              <a:rPr lang="en-US"/>
              <a:t>Plan to </a:t>
            </a:r>
            <a:r>
              <a:rPr lang="en-US" i="1">
                <a:solidFill>
                  <a:srgbClr val="7F0101"/>
                </a:solidFill>
              </a:rPr>
              <a:t>replan</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57347"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57348" name="Slide Number Placeholder 5"/>
          <p:cNvSpPr>
            <a:spLocks noGrp="1"/>
          </p:cNvSpPr>
          <p:nvPr>
            <p:ph type="sldNum" sz="quarter" idx="12"/>
          </p:nvPr>
        </p:nvSpPr>
        <p:spPr>
          <a:noFill/>
        </p:spPr>
        <p:txBody>
          <a:bodyPr/>
          <a:lstStyle/>
          <a:p>
            <a:r>
              <a:rPr lang="de-CH" smtClean="0">
                <a:latin typeface="Helvetica" charset="0"/>
              </a:rPr>
              <a:t>ESE 9.</a:t>
            </a:r>
            <a:fld id="{DACF8D52-E412-264F-AD5F-6E338EAC3FF4}" type="slidenum">
              <a:rPr lang="de-CH" smtClean="0">
                <a:latin typeface="Helvetica" charset="0"/>
              </a:rPr>
              <a:pPr/>
              <a:t>33</a:t>
            </a:fld>
            <a:endParaRPr lang="de-CH" sz="1400" smtClean="0">
              <a:solidFill>
                <a:srgbClr val="7E7E7E"/>
              </a:solidFill>
              <a:latin typeface="Times" charset="0"/>
            </a:endParaRPr>
          </a:p>
        </p:txBody>
      </p:sp>
      <p:sp>
        <p:nvSpPr>
          <p:cNvPr id="57349" name="Rectangle 2"/>
          <p:cNvSpPr>
            <a:spLocks noGrp="1" noChangeArrowheads="1"/>
          </p:cNvSpPr>
          <p:nvPr>
            <p:ph type="title"/>
          </p:nvPr>
        </p:nvSpPr>
        <p:spPr/>
        <p:txBody>
          <a:bodyPr/>
          <a:lstStyle/>
          <a:p>
            <a:pPr eaLnBrk="1" hangingPunct="1"/>
            <a:r>
              <a:rPr lang="en-US"/>
              <a:t>Dealing with Delays</a:t>
            </a:r>
          </a:p>
        </p:txBody>
      </p:sp>
      <p:sp>
        <p:nvSpPr>
          <p:cNvPr id="57350" name="Rectangle 3"/>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i="1">
                <a:solidFill>
                  <a:srgbClr val="7F0101"/>
                </a:solidFill>
              </a:rPr>
              <a:t>Spot potential delays as soon as possible</a:t>
            </a:r>
          </a:p>
          <a:p>
            <a:pPr marL="342900" indent="-342900" eaLnBrk="1" hangingPunct="1">
              <a:lnSpc>
                <a:spcPct val="90000"/>
              </a:lnSpc>
              <a:buFont typeface="Helvetica CE" pitchFamily="-105" charset="0"/>
              <a:buNone/>
            </a:pPr>
            <a:r>
              <a:rPr lang="en-US"/>
              <a:t>	... then you have more time to recover</a:t>
            </a:r>
          </a:p>
          <a:p>
            <a:pPr marL="342900" indent="-342900" eaLnBrk="1" hangingPunct="1">
              <a:lnSpc>
                <a:spcPct val="90000"/>
              </a:lnSpc>
            </a:pPr>
            <a:endParaRPr lang="en-US"/>
          </a:p>
          <a:p>
            <a:pPr marL="342900" indent="-342900" eaLnBrk="1" hangingPunct="1">
              <a:lnSpc>
                <a:spcPct val="90000"/>
              </a:lnSpc>
              <a:buFont typeface="Helvetica CE" pitchFamily="-105" charset="0"/>
              <a:buNone/>
            </a:pPr>
            <a:r>
              <a:rPr lang="en-US" b="1" i="1"/>
              <a:t>How to spot?</a:t>
            </a:r>
            <a:endParaRPr lang="en-US"/>
          </a:p>
          <a:p>
            <a:pPr marL="342900" indent="-342900" eaLnBrk="1" hangingPunct="1">
              <a:lnSpc>
                <a:spcPct val="90000"/>
              </a:lnSpc>
            </a:pPr>
            <a:r>
              <a:rPr lang="en-US"/>
              <a:t>Earned value analysis</a:t>
            </a:r>
          </a:p>
          <a:p>
            <a:pPr marL="742950" lvl="1" indent="-285750" eaLnBrk="1" hangingPunct="1">
              <a:lnSpc>
                <a:spcPct val="90000"/>
              </a:lnSpc>
            </a:pPr>
            <a:r>
              <a:rPr lang="en-US"/>
              <a:t>planned time is the project budget</a:t>
            </a:r>
          </a:p>
          <a:p>
            <a:pPr marL="742950" lvl="1" indent="-285750" eaLnBrk="1" hangingPunct="1">
              <a:lnSpc>
                <a:spcPct val="90000"/>
              </a:lnSpc>
            </a:pPr>
            <a:r>
              <a:rPr lang="en-US"/>
              <a:t>time of a completed task is credited to the project budget</a:t>
            </a:r>
          </a:p>
          <a:p>
            <a:pPr marL="342900" indent="-342900" algn="r" eaLnBrk="1" hangingPunct="1">
              <a:lnSpc>
                <a:spcPct val="90000"/>
              </a:lnSpc>
              <a:buFont typeface="Helvetica CE" pitchFamily="-105" charset="0"/>
              <a:buNone/>
            </a:pPr>
            <a:r>
              <a:rPr lang="en-US"/>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58371"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58372" name="Slide Number Placeholder 5"/>
          <p:cNvSpPr>
            <a:spLocks noGrp="1"/>
          </p:cNvSpPr>
          <p:nvPr>
            <p:ph type="sldNum" sz="quarter" idx="12"/>
          </p:nvPr>
        </p:nvSpPr>
        <p:spPr>
          <a:noFill/>
        </p:spPr>
        <p:txBody>
          <a:bodyPr/>
          <a:lstStyle/>
          <a:p>
            <a:r>
              <a:rPr lang="de-CH" smtClean="0">
                <a:latin typeface="Helvetica" charset="0"/>
              </a:rPr>
              <a:t>ESE 9.</a:t>
            </a:r>
            <a:fld id="{36D5D778-0572-8346-AE6F-5F4D627FD27C}" type="slidenum">
              <a:rPr lang="de-CH" smtClean="0">
                <a:latin typeface="Helvetica" charset="0"/>
              </a:rPr>
              <a:pPr/>
              <a:t>34</a:t>
            </a:fld>
            <a:endParaRPr lang="de-CH" sz="1400" smtClean="0">
              <a:solidFill>
                <a:srgbClr val="7E7E7E"/>
              </a:solidFill>
              <a:latin typeface="Times" charset="0"/>
            </a:endParaRPr>
          </a:p>
        </p:txBody>
      </p:sp>
      <p:sp>
        <p:nvSpPr>
          <p:cNvPr id="58373" name="Rectangle 2"/>
          <p:cNvSpPr>
            <a:spLocks noGrp="1" noChangeArrowheads="1"/>
          </p:cNvSpPr>
          <p:nvPr>
            <p:ph type="title"/>
          </p:nvPr>
        </p:nvSpPr>
        <p:spPr/>
        <p:txBody>
          <a:bodyPr/>
          <a:lstStyle/>
          <a:p>
            <a:pPr eaLnBrk="1" hangingPunct="1"/>
            <a:r>
              <a:rPr lang="en-US"/>
              <a:t>Dealing with Delays ...</a:t>
            </a:r>
          </a:p>
        </p:txBody>
      </p:sp>
      <p:sp>
        <p:nvSpPr>
          <p:cNvPr id="58374" name="Rectangle 3"/>
          <p:cNvSpPr>
            <a:spLocks noGrp="1" noChangeArrowheads="1"/>
          </p:cNvSpPr>
          <p:nvPr>
            <p:ph type="body" idx="1"/>
          </p:nvPr>
        </p:nvSpPr>
        <p:spPr/>
        <p:txBody>
          <a:bodyPr/>
          <a:lstStyle/>
          <a:p>
            <a:pPr marL="342900" indent="-342900" eaLnBrk="1" hangingPunct="1">
              <a:buFont typeface="Helvetica CE" pitchFamily="-105" charset="0"/>
              <a:buNone/>
            </a:pPr>
            <a:r>
              <a:rPr lang="en-US" b="1" i="1"/>
              <a:t>How to recover?</a:t>
            </a:r>
          </a:p>
          <a:p>
            <a:pPr marL="342900" indent="-342900" eaLnBrk="1" hangingPunct="1">
              <a:buFont typeface="Helvetica CE" pitchFamily="-105" charset="0"/>
              <a:buNone/>
            </a:pPr>
            <a:r>
              <a:rPr lang="en-US" i="1">
                <a:solidFill>
                  <a:srgbClr val="7F0101"/>
                </a:solidFill>
              </a:rPr>
              <a:t>A combination of following 3 actions</a:t>
            </a:r>
          </a:p>
          <a:p>
            <a:pPr marL="342900" indent="-342900" eaLnBrk="1" hangingPunct="1"/>
            <a:r>
              <a:rPr lang="en-US" i="1">
                <a:solidFill>
                  <a:srgbClr val="7F0101"/>
                </a:solidFill>
              </a:rPr>
              <a:t>Adding senior staff</a:t>
            </a:r>
            <a:r>
              <a:rPr lang="en-US"/>
              <a:t> for well-specified tasks</a:t>
            </a:r>
          </a:p>
          <a:p>
            <a:pPr marL="742950" lvl="1" indent="-285750" eaLnBrk="1" hangingPunct="1"/>
            <a:r>
              <a:rPr lang="en-US"/>
              <a:t>outside critical path to avoid communication overhead</a:t>
            </a:r>
          </a:p>
          <a:p>
            <a:pPr marL="342900" indent="-342900" eaLnBrk="1" hangingPunct="1"/>
            <a:r>
              <a:rPr lang="en-US" i="1">
                <a:solidFill>
                  <a:srgbClr val="7F0101"/>
                </a:solidFill>
              </a:rPr>
              <a:t>Prioritize requirements</a:t>
            </a:r>
            <a:r>
              <a:rPr lang="en-US"/>
              <a:t> and deliver incrementally</a:t>
            </a:r>
          </a:p>
          <a:p>
            <a:pPr marL="742950" lvl="1" indent="-285750" eaLnBrk="1" hangingPunct="1"/>
            <a:r>
              <a:rPr lang="en-US"/>
              <a:t>deliver most important functionality on time</a:t>
            </a:r>
          </a:p>
          <a:p>
            <a:pPr marL="742950" lvl="1" indent="-285750" eaLnBrk="1" hangingPunct="1"/>
            <a:r>
              <a:rPr lang="en-US"/>
              <a:t>testing remains a priority (even if customer disagrees)</a:t>
            </a:r>
          </a:p>
          <a:p>
            <a:pPr marL="342900" indent="-342900" eaLnBrk="1" hangingPunct="1"/>
            <a:r>
              <a:rPr lang="en-US" i="1">
                <a:solidFill>
                  <a:srgbClr val="7F0101"/>
                </a:solidFill>
              </a:rPr>
              <a:t>Extend the deadline</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59395"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59396" name="Slide Number Placeholder 5"/>
          <p:cNvSpPr>
            <a:spLocks noGrp="1"/>
          </p:cNvSpPr>
          <p:nvPr>
            <p:ph type="sldNum" sz="quarter" idx="12"/>
          </p:nvPr>
        </p:nvSpPr>
        <p:spPr>
          <a:noFill/>
        </p:spPr>
        <p:txBody>
          <a:bodyPr/>
          <a:lstStyle/>
          <a:p>
            <a:r>
              <a:rPr lang="de-CH" smtClean="0">
                <a:latin typeface="Helvetica" charset="0"/>
              </a:rPr>
              <a:t>ESE 9.</a:t>
            </a:r>
            <a:fld id="{5F63F1C0-680A-2F43-9E02-A32A8422890E}" type="slidenum">
              <a:rPr lang="de-CH" smtClean="0">
                <a:latin typeface="Helvetica" charset="0"/>
              </a:rPr>
              <a:pPr/>
              <a:t>35</a:t>
            </a:fld>
            <a:endParaRPr lang="de-CH" sz="1400" smtClean="0">
              <a:solidFill>
                <a:srgbClr val="7E7E7E"/>
              </a:solidFill>
              <a:latin typeface="Times" charset="0"/>
            </a:endParaRPr>
          </a:p>
        </p:txBody>
      </p:sp>
      <p:sp>
        <p:nvSpPr>
          <p:cNvPr id="59397" name="Rectangle 2"/>
          <p:cNvSpPr>
            <a:spLocks noGrp="1" noChangeArrowheads="1"/>
          </p:cNvSpPr>
          <p:nvPr>
            <p:ph type="title"/>
          </p:nvPr>
        </p:nvSpPr>
        <p:spPr/>
        <p:txBody>
          <a:bodyPr/>
          <a:lstStyle/>
          <a:p>
            <a:pPr eaLnBrk="1" hangingPunct="1"/>
            <a:r>
              <a:rPr lang="en-US"/>
              <a:t>Gantt Chart: Slip Line</a:t>
            </a:r>
          </a:p>
        </p:txBody>
      </p:sp>
      <p:sp>
        <p:nvSpPr>
          <p:cNvPr id="59398" name="Rectangle 3"/>
          <p:cNvSpPr>
            <a:spLocks noGrp="1" noChangeArrowheads="1"/>
          </p:cNvSpPr>
          <p:nvPr>
            <p:ph type="body" idx="1"/>
          </p:nvPr>
        </p:nvSpPr>
        <p:spPr/>
        <p:txBody>
          <a:bodyPr anchor="t"/>
          <a:lstStyle/>
          <a:p>
            <a:pPr eaLnBrk="1" hangingPunct="1">
              <a:lnSpc>
                <a:spcPct val="80000"/>
              </a:lnSpc>
              <a:buFont typeface="Helvetica CE" pitchFamily="-105" charset="0"/>
              <a:buNone/>
            </a:pPr>
            <a:r>
              <a:rPr lang="en-US" sz="2000" b="1" i="1"/>
              <a:t>Visualize slippage</a:t>
            </a:r>
          </a:p>
          <a:p>
            <a:pPr eaLnBrk="1" hangingPunct="1">
              <a:lnSpc>
                <a:spcPct val="80000"/>
              </a:lnSpc>
            </a:pPr>
            <a:r>
              <a:rPr lang="en-US" sz="2000"/>
              <a:t>Shade time line = portion of task completed</a:t>
            </a:r>
          </a:p>
          <a:p>
            <a:pPr eaLnBrk="1" hangingPunct="1">
              <a:lnSpc>
                <a:spcPct val="80000"/>
              </a:lnSpc>
            </a:pPr>
            <a:r>
              <a:rPr lang="en-US" sz="2000"/>
              <a:t>Draw a slip line at current date, connecting endpoints of the shaded areas</a:t>
            </a:r>
          </a:p>
          <a:p>
            <a:pPr lvl="1" eaLnBrk="1" hangingPunct="1">
              <a:lnSpc>
                <a:spcPct val="80000"/>
              </a:lnSpc>
            </a:pPr>
            <a:r>
              <a:rPr lang="en-US" sz="1800"/>
              <a:t>bending to the right = ahead of schedule</a:t>
            </a:r>
          </a:p>
          <a:p>
            <a:pPr lvl="1" eaLnBrk="1" hangingPunct="1">
              <a:lnSpc>
                <a:spcPct val="80000"/>
              </a:lnSpc>
            </a:pPr>
            <a:r>
              <a:rPr lang="en-US" sz="1800"/>
              <a:t>to the left = behind schedule</a:t>
            </a:r>
          </a:p>
        </p:txBody>
      </p:sp>
      <p:sp>
        <p:nvSpPr>
          <p:cNvPr id="59399" name="Rectangle 250"/>
          <p:cNvSpPr>
            <a:spLocks noChangeArrowheads="1"/>
          </p:cNvSpPr>
          <p:nvPr/>
        </p:nvSpPr>
        <p:spPr bwMode="auto">
          <a:xfrm>
            <a:off x="307975" y="3943350"/>
            <a:ext cx="523875"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1.Start</a:t>
            </a:r>
            <a:endParaRPr lang="en-US"/>
          </a:p>
        </p:txBody>
      </p:sp>
      <p:sp>
        <p:nvSpPr>
          <p:cNvPr id="59400" name="Rectangle 251"/>
          <p:cNvSpPr>
            <a:spLocks noChangeArrowheads="1"/>
          </p:cNvSpPr>
          <p:nvPr/>
        </p:nvSpPr>
        <p:spPr bwMode="auto">
          <a:xfrm>
            <a:off x="307975" y="4159250"/>
            <a:ext cx="701675"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2.Design</a:t>
            </a:r>
            <a:endParaRPr lang="en-US"/>
          </a:p>
        </p:txBody>
      </p:sp>
      <p:sp>
        <p:nvSpPr>
          <p:cNvPr id="59401" name="Rectangle 252"/>
          <p:cNvSpPr>
            <a:spLocks noChangeArrowheads="1"/>
          </p:cNvSpPr>
          <p:nvPr/>
        </p:nvSpPr>
        <p:spPr bwMode="auto">
          <a:xfrm>
            <a:off x="307975" y="4375150"/>
            <a:ext cx="136366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3.Implementation</a:t>
            </a:r>
            <a:endParaRPr lang="en-US"/>
          </a:p>
        </p:txBody>
      </p:sp>
      <p:sp>
        <p:nvSpPr>
          <p:cNvPr id="59402" name="Rectangle 253"/>
          <p:cNvSpPr>
            <a:spLocks noChangeArrowheads="1"/>
          </p:cNvSpPr>
          <p:nvPr/>
        </p:nvSpPr>
        <p:spPr bwMode="auto">
          <a:xfrm>
            <a:off x="612775" y="4591050"/>
            <a:ext cx="1354138"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3.1.build scanner</a:t>
            </a:r>
            <a:endParaRPr lang="en-US"/>
          </a:p>
        </p:txBody>
      </p:sp>
      <p:sp>
        <p:nvSpPr>
          <p:cNvPr id="59403" name="Rectangle 254"/>
          <p:cNvSpPr>
            <a:spLocks noChangeArrowheads="1"/>
          </p:cNvSpPr>
          <p:nvPr/>
        </p:nvSpPr>
        <p:spPr bwMode="auto">
          <a:xfrm>
            <a:off x="612775" y="4806950"/>
            <a:ext cx="122555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3.2.build parser</a:t>
            </a:r>
            <a:endParaRPr lang="en-US"/>
          </a:p>
        </p:txBody>
      </p:sp>
      <p:sp>
        <p:nvSpPr>
          <p:cNvPr id="59404" name="Rectangle 255"/>
          <p:cNvSpPr>
            <a:spLocks noChangeArrowheads="1"/>
          </p:cNvSpPr>
          <p:nvPr/>
        </p:nvSpPr>
        <p:spPr bwMode="auto">
          <a:xfrm>
            <a:off x="612775" y="5022850"/>
            <a:ext cx="196691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3.3. build code generator</a:t>
            </a:r>
            <a:endParaRPr lang="en-US"/>
          </a:p>
        </p:txBody>
      </p:sp>
      <p:sp>
        <p:nvSpPr>
          <p:cNvPr id="59405" name="Rectangle 256"/>
          <p:cNvSpPr>
            <a:spLocks noChangeArrowheads="1"/>
          </p:cNvSpPr>
          <p:nvPr/>
        </p:nvSpPr>
        <p:spPr bwMode="auto">
          <a:xfrm>
            <a:off x="307975" y="5238750"/>
            <a:ext cx="1412875"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4.Integrate &amp; Test</a:t>
            </a:r>
            <a:endParaRPr lang="en-US"/>
          </a:p>
        </p:txBody>
      </p:sp>
      <p:sp>
        <p:nvSpPr>
          <p:cNvPr id="59406" name="Rectangle 257"/>
          <p:cNvSpPr>
            <a:spLocks noChangeArrowheads="1"/>
          </p:cNvSpPr>
          <p:nvPr/>
        </p:nvSpPr>
        <p:spPr bwMode="auto">
          <a:xfrm>
            <a:off x="307975" y="5454650"/>
            <a:ext cx="1195388"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5.Write manual</a:t>
            </a:r>
            <a:endParaRPr lang="en-US"/>
          </a:p>
        </p:txBody>
      </p:sp>
      <p:sp>
        <p:nvSpPr>
          <p:cNvPr id="59407" name="Rectangle 258"/>
          <p:cNvSpPr>
            <a:spLocks noChangeArrowheads="1"/>
          </p:cNvSpPr>
          <p:nvPr/>
        </p:nvSpPr>
        <p:spPr bwMode="auto">
          <a:xfrm>
            <a:off x="307975" y="5670550"/>
            <a:ext cx="1017588"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6. Reviewing</a:t>
            </a:r>
            <a:endParaRPr lang="en-US"/>
          </a:p>
        </p:txBody>
      </p:sp>
      <p:sp>
        <p:nvSpPr>
          <p:cNvPr id="59408" name="Rectangle 259"/>
          <p:cNvSpPr>
            <a:spLocks noChangeArrowheads="1"/>
          </p:cNvSpPr>
          <p:nvPr/>
        </p:nvSpPr>
        <p:spPr bwMode="auto">
          <a:xfrm>
            <a:off x="307975" y="5886450"/>
            <a:ext cx="67151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7. Finish</a:t>
            </a:r>
            <a:endParaRPr lang="en-US"/>
          </a:p>
        </p:txBody>
      </p:sp>
      <p:sp>
        <p:nvSpPr>
          <p:cNvPr id="59409" name="Rectangle 260"/>
          <p:cNvSpPr>
            <a:spLocks noChangeArrowheads="1"/>
          </p:cNvSpPr>
          <p:nvPr/>
        </p:nvSpPr>
        <p:spPr bwMode="auto">
          <a:xfrm>
            <a:off x="30448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10" name="Rectangle 261"/>
          <p:cNvSpPr>
            <a:spLocks noChangeArrowheads="1"/>
          </p:cNvSpPr>
          <p:nvPr/>
        </p:nvSpPr>
        <p:spPr bwMode="auto">
          <a:xfrm>
            <a:off x="30448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11" name="Rectangle 262"/>
          <p:cNvSpPr>
            <a:spLocks noChangeArrowheads="1"/>
          </p:cNvSpPr>
          <p:nvPr/>
        </p:nvSpPr>
        <p:spPr bwMode="auto">
          <a:xfrm>
            <a:off x="3148013" y="3613150"/>
            <a:ext cx="10795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F</a:t>
            </a:r>
            <a:endParaRPr lang="en-US"/>
          </a:p>
        </p:txBody>
      </p:sp>
      <p:sp>
        <p:nvSpPr>
          <p:cNvPr id="59412" name="Rectangle 263"/>
          <p:cNvSpPr>
            <a:spLocks noChangeArrowheads="1"/>
          </p:cNvSpPr>
          <p:nvPr/>
        </p:nvSpPr>
        <p:spPr bwMode="auto">
          <a:xfrm>
            <a:off x="33496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13" name="Rectangle 264"/>
          <p:cNvSpPr>
            <a:spLocks noChangeArrowheads="1"/>
          </p:cNvSpPr>
          <p:nvPr/>
        </p:nvSpPr>
        <p:spPr bwMode="auto">
          <a:xfrm>
            <a:off x="33496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14" name="Rectangle 265"/>
          <p:cNvSpPr>
            <a:spLocks noChangeArrowheads="1"/>
          </p:cNvSpPr>
          <p:nvPr/>
        </p:nvSpPr>
        <p:spPr bwMode="auto">
          <a:xfrm>
            <a:off x="3433763" y="3613150"/>
            <a:ext cx="147637"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M</a:t>
            </a:r>
            <a:endParaRPr lang="en-US"/>
          </a:p>
        </p:txBody>
      </p:sp>
      <p:sp>
        <p:nvSpPr>
          <p:cNvPr id="59415" name="Rectangle 266"/>
          <p:cNvSpPr>
            <a:spLocks noChangeArrowheads="1"/>
          </p:cNvSpPr>
          <p:nvPr/>
        </p:nvSpPr>
        <p:spPr bwMode="auto">
          <a:xfrm>
            <a:off x="36544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16" name="Rectangle 267"/>
          <p:cNvSpPr>
            <a:spLocks noChangeArrowheads="1"/>
          </p:cNvSpPr>
          <p:nvPr/>
        </p:nvSpPr>
        <p:spPr bwMode="auto">
          <a:xfrm>
            <a:off x="36544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17" name="Rectangle 268"/>
          <p:cNvSpPr>
            <a:spLocks noChangeArrowheads="1"/>
          </p:cNvSpPr>
          <p:nvPr/>
        </p:nvSpPr>
        <p:spPr bwMode="auto">
          <a:xfrm>
            <a:off x="3752850" y="3613150"/>
            <a:ext cx="11906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A</a:t>
            </a:r>
            <a:endParaRPr lang="en-US"/>
          </a:p>
        </p:txBody>
      </p:sp>
      <p:sp>
        <p:nvSpPr>
          <p:cNvPr id="59418" name="Rectangle 269"/>
          <p:cNvSpPr>
            <a:spLocks noChangeArrowheads="1"/>
          </p:cNvSpPr>
          <p:nvPr/>
        </p:nvSpPr>
        <p:spPr bwMode="auto">
          <a:xfrm>
            <a:off x="39592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19" name="Rectangle 270"/>
          <p:cNvSpPr>
            <a:spLocks noChangeArrowheads="1"/>
          </p:cNvSpPr>
          <p:nvPr/>
        </p:nvSpPr>
        <p:spPr bwMode="auto">
          <a:xfrm>
            <a:off x="39592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20" name="Rectangle 271"/>
          <p:cNvSpPr>
            <a:spLocks noChangeArrowheads="1"/>
          </p:cNvSpPr>
          <p:nvPr/>
        </p:nvSpPr>
        <p:spPr bwMode="auto">
          <a:xfrm>
            <a:off x="4043363" y="3613150"/>
            <a:ext cx="147637"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M</a:t>
            </a:r>
            <a:endParaRPr lang="en-US"/>
          </a:p>
        </p:txBody>
      </p:sp>
      <p:sp>
        <p:nvSpPr>
          <p:cNvPr id="59421" name="Rectangle 272"/>
          <p:cNvSpPr>
            <a:spLocks noChangeArrowheads="1"/>
          </p:cNvSpPr>
          <p:nvPr/>
        </p:nvSpPr>
        <p:spPr bwMode="auto">
          <a:xfrm>
            <a:off x="42640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22" name="Rectangle 273"/>
          <p:cNvSpPr>
            <a:spLocks noChangeArrowheads="1"/>
          </p:cNvSpPr>
          <p:nvPr/>
        </p:nvSpPr>
        <p:spPr bwMode="auto">
          <a:xfrm>
            <a:off x="42640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23" name="Rectangle 274"/>
          <p:cNvSpPr>
            <a:spLocks noChangeArrowheads="1"/>
          </p:cNvSpPr>
          <p:nvPr/>
        </p:nvSpPr>
        <p:spPr bwMode="auto">
          <a:xfrm>
            <a:off x="4378325" y="3613150"/>
            <a:ext cx="8890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J</a:t>
            </a:r>
            <a:endParaRPr lang="en-US"/>
          </a:p>
        </p:txBody>
      </p:sp>
      <p:sp>
        <p:nvSpPr>
          <p:cNvPr id="59424" name="Rectangle 275"/>
          <p:cNvSpPr>
            <a:spLocks noChangeArrowheads="1"/>
          </p:cNvSpPr>
          <p:nvPr/>
        </p:nvSpPr>
        <p:spPr bwMode="auto">
          <a:xfrm>
            <a:off x="45688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25" name="Rectangle 276"/>
          <p:cNvSpPr>
            <a:spLocks noChangeArrowheads="1"/>
          </p:cNvSpPr>
          <p:nvPr/>
        </p:nvSpPr>
        <p:spPr bwMode="auto">
          <a:xfrm>
            <a:off x="45688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26" name="Rectangle 277"/>
          <p:cNvSpPr>
            <a:spLocks noChangeArrowheads="1"/>
          </p:cNvSpPr>
          <p:nvPr/>
        </p:nvSpPr>
        <p:spPr bwMode="auto">
          <a:xfrm>
            <a:off x="4683125" y="3613150"/>
            <a:ext cx="8890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J</a:t>
            </a:r>
            <a:endParaRPr lang="en-US"/>
          </a:p>
        </p:txBody>
      </p:sp>
      <p:sp>
        <p:nvSpPr>
          <p:cNvPr id="59427" name="Rectangle 278"/>
          <p:cNvSpPr>
            <a:spLocks noChangeArrowheads="1"/>
          </p:cNvSpPr>
          <p:nvPr/>
        </p:nvSpPr>
        <p:spPr bwMode="auto">
          <a:xfrm>
            <a:off x="48736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28" name="Rectangle 279"/>
          <p:cNvSpPr>
            <a:spLocks noChangeArrowheads="1"/>
          </p:cNvSpPr>
          <p:nvPr/>
        </p:nvSpPr>
        <p:spPr bwMode="auto">
          <a:xfrm>
            <a:off x="48736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29" name="Rectangle 280"/>
          <p:cNvSpPr>
            <a:spLocks noChangeArrowheads="1"/>
          </p:cNvSpPr>
          <p:nvPr/>
        </p:nvSpPr>
        <p:spPr bwMode="auto">
          <a:xfrm>
            <a:off x="4972050" y="3613150"/>
            <a:ext cx="11906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A</a:t>
            </a:r>
            <a:endParaRPr lang="en-US"/>
          </a:p>
        </p:txBody>
      </p:sp>
      <p:sp>
        <p:nvSpPr>
          <p:cNvPr id="59430" name="Rectangle 281"/>
          <p:cNvSpPr>
            <a:spLocks noChangeArrowheads="1"/>
          </p:cNvSpPr>
          <p:nvPr/>
        </p:nvSpPr>
        <p:spPr bwMode="auto">
          <a:xfrm>
            <a:off x="51784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31" name="Rectangle 282"/>
          <p:cNvSpPr>
            <a:spLocks noChangeArrowheads="1"/>
          </p:cNvSpPr>
          <p:nvPr/>
        </p:nvSpPr>
        <p:spPr bwMode="auto">
          <a:xfrm>
            <a:off x="51784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32" name="Rectangle 283"/>
          <p:cNvSpPr>
            <a:spLocks noChangeArrowheads="1"/>
          </p:cNvSpPr>
          <p:nvPr/>
        </p:nvSpPr>
        <p:spPr bwMode="auto">
          <a:xfrm>
            <a:off x="5276850" y="3613150"/>
            <a:ext cx="11906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S</a:t>
            </a:r>
            <a:endParaRPr lang="en-US"/>
          </a:p>
        </p:txBody>
      </p:sp>
      <p:sp>
        <p:nvSpPr>
          <p:cNvPr id="59433" name="Rectangle 284"/>
          <p:cNvSpPr>
            <a:spLocks noChangeArrowheads="1"/>
          </p:cNvSpPr>
          <p:nvPr/>
        </p:nvSpPr>
        <p:spPr bwMode="auto">
          <a:xfrm>
            <a:off x="54832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34" name="Rectangle 285"/>
          <p:cNvSpPr>
            <a:spLocks noChangeArrowheads="1"/>
          </p:cNvSpPr>
          <p:nvPr/>
        </p:nvSpPr>
        <p:spPr bwMode="auto">
          <a:xfrm>
            <a:off x="54832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35" name="Rectangle 286"/>
          <p:cNvSpPr>
            <a:spLocks noChangeArrowheads="1"/>
          </p:cNvSpPr>
          <p:nvPr/>
        </p:nvSpPr>
        <p:spPr bwMode="auto">
          <a:xfrm>
            <a:off x="5572125" y="3613150"/>
            <a:ext cx="13811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O</a:t>
            </a:r>
            <a:endParaRPr lang="en-US"/>
          </a:p>
        </p:txBody>
      </p:sp>
      <p:sp>
        <p:nvSpPr>
          <p:cNvPr id="59436" name="Rectangle 287"/>
          <p:cNvSpPr>
            <a:spLocks noChangeArrowheads="1"/>
          </p:cNvSpPr>
          <p:nvPr/>
        </p:nvSpPr>
        <p:spPr bwMode="auto">
          <a:xfrm>
            <a:off x="57880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37" name="Rectangle 288"/>
          <p:cNvSpPr>
            <a:spLocks noChangeArrowheads="1"/>
          </p:cNvSpPr>
          <p:nvPr/>
        </p:nvSpPr>
        <p:spPr bwMode="auto">
          <a:xfrm>
            <a:off x="57880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38" name="Rectangle 289"/>
          <p:cNvSpPr>
            <a:spLocks noChangeArrowheads="1"/>
          </p:cNvSpPr>
          <p:nvPr/>
        </p:nvSpPr>
        <p:spPr bwMode="auto">
          <a:xfrm>
            <a:off x="5881688" y="3613150"/>
            <a:ext cx="128587"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N</a:t>
            </a:r>
            <a:endParaRPr lang="en-US"/>
          </a:p>
        </p:txBody>
      </p:sp>
      <p:sp>
        <p:nvSpPr>
          <p:cNvPr id="59439" name="Rectangle 290"/>
          <p:cNvSpPr>
            <a:spLocks noChangeArrowheads="1"/>
          </p:cNvSpPr>
          <p:nvPr/>
        </p:nvSpPr>
        <p:spPr bwMode="auto">
          <a:xfrm>
            <a:off x="60928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40" name="Rectangle 291"/>
          <p:cNvSpPr>
            <a:spLocks noChangeArrowheads="1"/>
          </p:cNvSpPr>
          <p:nvPr/>
        </p:nvSpPr>
        <p:spPr bwMode="auto">
          <a:xfrm>
            <a:off x="60928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41" name="Rectangle 292"/>
          <p:cNvSpPr>
            <a:spLocks noChangeArrowheads="1"/>
          </p:cNvSpPr>
          <p:nvPr/>
        </p:nvSpPr>
        <p:spPr bwMode="auto">
          <a:xfrm>
            <a:off x="6186488" y="3613150"/>
            <a:ext cx="128587"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D</a:t>
            </a:r>
            <a:endParaRPr lang="en-US"/>
          </a:p>
        </p:txBody>
      </p:sp>
      <p:sp>
        <p:nvSpPr>
          <p:cNvPr id="59442" name="Rectangle 293"/>
          <p:cNvSpPr>
            <a:spLocks noChangeArrowheads="1"/>
          </p:cNvSpPr>
          <p:nvPr/>
        </p:nvSpPr>
        <p:spPr bwMode="auto">
          <a:xfrm>
            <a:off x="63976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43" name="Rectangle 294"/>
          <p:cNvSpPr>
            <a:spLocks noChangeArrowheads="1"/>
          </p:cNvSpPr>
          <p:nvPr/>
        </p:nvSpPr>
        <p:spPr bwMode="auto">
          <a:xfrm>
            <a:off x="63976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44" name="Rectangle 295"/>
          <p:cNvSpPr>
            <a:spLocks noChangeArrowheads="1"/>
          </p:cNvSpPr>
          <p:nvPr/>
        </p:nvSpPr>
        <p:spPr bwMode="auto">
          <a:xfrm>
            <a:off x="6511925" y="3613150"/>
            <a:ext cx="8890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J</a:t>
            </a:r>
            <a:endParaRPr lang="en-US"/>
          </a:p>
        </p:txBody>
      </p:sp>
      <p:sp>
        <p:nvSpPr>
          <p:cNvPr id="59445" name="Rectangle 296"/>
          <p:cNvSpPr>
            <a:spLocks noChangeArrowheads="1"/>
          </p:cNvSpPr>
          <p:nvPr/>
        </p:nvSpPr>
        <p:spPr bwMode="auto">
          <a:xfrm>
            <a:off x="67024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46" name="Rectangle 297"/>
          <p:cNvSpPr>
            <a:spLocks noChangeArrowheads="1"/>
          </p:cNvSpPr>
          <p:nvPr/>
        </p:nvSpPr>
        <p:spPr bwMode="auto">
          <a:xfrm>
            <a:off x="67024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47" name="Rectangle 298"/>
          <p:cNvSpPr>
            <a:spLocks noChangeArrowheads="1"/>
          </p:cNvSpPr>
          <p:nvPr/>
        </p:nvSpPr>
        <p:spPr bwMode="auto">
          <a:xfrm>
            <a:off x="6805613" y="3613150"/>
            <a:ext cx="10795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F</a:t>
            </a:r>
            <a:endParaRPr lang="en-US"/>
          </a:p>
        </p:txBody>
      </p:sp>
      <p:sp>
        <p:nvSpPr>
          <p:cNvPr id="59448" name="Rectangle 299"/>
          <p:cNvSpPr>
            <a:spLocks noChangeArrowheads="1"/>
          </p:cNvSpPr>
          <p:nvPr/>
        </p:nvSpPr>
        <p:spPr bwMode="auto">
          <a:xfrm>
            <a:off x="70072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49" name="Rectangle 300"/>
          <p:cNvSpPr>
            <a:spLocks noChangeArrowheads="1"/>
          </p:cNvSpPr>
          <p:nvPr/>
        </p:nvSpPr>
        <p:spPr bwMode="auto">
          <a:xfrm>
            <a:off x="70072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50" name="Rectangle 301"/>
          <p:cNvSpPr>
            <a:spLocks noChangeArrowheads="1"/>
          </p:cNvSpPr>
          <p:nvPr/>
        </p:nvSpPr>
        <p:spPr bwMode="auto">
          <a:xfrm>
            <a:off x="7091363" y="3613150"/>
            <a:ext cx="147637"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M</a:t>
            </a:r>
            <a:endParaRPr lang="en-US"/>
          </a:p>
        </p:txBody>
      </p:sp>
      <p:sp>
        <p:nvSpPr>
          <p:cNvPr id="59451" name="Rectangle 302"/>
          <p:cNvSpPr>
            <a:spLocks noChangeArrowheads="1"/>
          </p:cNvSpPr>
          <p:nvPr/>
        </p:nvSpPr>
        <p:spPr bwMode="auto">
          <a:xfrm>
            <a:off x="73120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52" name="Rectangle 303"/>
          <p:cNvSpPr>
            <a:spLocks noChangeArrowheads="1"/>
          </p:cNvSpPr>
          <p:nvPr/>
        </p:nvSpPr>
        <p:spPr bwMode="auto">
          <a:xfrm>
            <a:off x="73120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53" name="Rectangle 304"/>
          <p:cNvSpPr>
            <a:spLocks noChangeArrowheads="1"/>
          </p:cNvSpPr>
          <p:nvPr/>
        </p:nvSpPr>
        <p:spPr bwMode="auto">
          <a:xfrm>
            <a:off x="7410450" y="3613150"/>
            <a:ext cx="11906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A</a:t>
            </a:r>
            <a:endParaRPr lang="en-US"/>
          </a:p>
        </p:txBody>
      </p:sp>
      <p:sp>
        <p:nvSpPr>
          <p:cNvPr id="59454" name="Rectangle 305"/>
          <p:cNvSpPr>
            <a:spLocks noChangeArrowheads="1"/>
          </p:cNvSpPr>
          <p:nvPr/>
        </p:nvSpPr>
        <p:spPr bwMode="auto">
          <a:xfrm>
            <a:off x="76168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55" name="Rectangle 306"/>
          <p:cNvSpPr>
            <a:spLocks noChangeArrowheads="1"/>
          </p:cNvSpPr>
          <p:nvPr/>
        </p:nvSpPr>
        <p:spPr bwMode="auto">
          <a:xfrm>
            <a:off x="76168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56" name="Rectangle 307"/>
          <p:cNvSpPr>
            <a:spLocks noChangeArrowheads="1"/>
          </p:cNvSpPr>
          <p:nvPr/>
        </p:nvSpPr>
        <p:spPr bwMode="auto">
          <a:xfrm>
            <a:off x="7700963" y="3613150"/>
            <a:ext cx="147637"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M</a:t>
            </a:r>
            <a:endParaRPr lang="en-US"/>
          </a:p>
        </p:txBody>
      </p:sp>
      <p:sp>
        <p:nvSpPr>
          <p:cNvPr id="59457" name="Rectangle 308"/>
          <p:cNvSpPr>
            <a:spLocks noChangeArrowheads="1"/>
          </p:cNvSpPr>
          <p:nvPr/>
        </p:nvSpPr>
        <p:spPr bwMode="auto">
          <a:xfrm>
            <a:off x="79216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58" name="Rectangle 309"/>
          <p:cNvSpPr>
            <a:spLocks noChangeArrowheads="1"/>
          </p:cNvSpPr>
          <p:nvPr/>
        </p:nvSpPr>
        <p:spPr bwMode="auto">
          <a:xfrm>
            <a:off x="79216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59" name="Rectangle 310"/>
          <p:cNvSpPr>
            <a:spLocks noChangeArrowheads="1"/>
          </p:cNvSpPr>
          <p:nvPr/>
        </p:nvSpPr>
        <p:spPr bwMode="auto">
          <a:xfrm>
            <a:off x="8035925" y="3613150"/>
            <a:ext cx="8890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J</a:t>
            </a:r>
            <a:endParaRPr lang="en-US"/>
          </a:p>
        </p:txBody>
      </p:sp>
      <p:sp>
        <p:nvSpPr>
          <p:cNvPr id="59460" name="Rectangle 311"/>
          <p:cNvSpPr>
            <a:spLocks noChangeArrowheads="1"/>
          </p:cNvSpPr>
          <p:nvPr/>
        </p:nvSpPr>
        <p:spPr bwMode="auto">
          <a:xfrm>
            <a:off x="82264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61" name="Rectangle 312"/>
          <p:cNvSpPr>
            <a:spLocks noChangeArrowheads="1"/>
          </p:cNvSpPr>
          <p:nvPr/>
        </p:nvSpPr>
        <p:spPr bwMode="auto">
          <a:xfrm>
            <a:off x="82264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62" name="Rectangle 313"/>
          <p:cNvSpPr>
            <a:spLocks noChangeArrowheads="1"/>
          </p:cNvSpPr>
          <p:nvPr/>
        </p:nvSpPr>
        <p:spPr bwMode="auto">
          <a:xfrm>
            <a:off x="8340725" y="3613150"/>
            <a:ext cx="8890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J</a:t>
            </a:r>
            <a:endParaRPr lang="en-US"/>
          </a:p>
        </p:txBody>
      </p:sp>
      <p:sp>
        <p:nvSpPr>
          <p:cNvPr id="59463" name="Rectangle 314"/>
          <p:cNvSpPr>
            <a:spLocks noChangeArrowheads="1"/>
          </p:cNvSpPr>
          <p:nvPr/>
        </p:nvSpPr>
        <p:spPr bwMode="auto">
          <a:xfrm>
            <a:off x="27400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64" name="Rectangle 315"/>
          <p:cNvSpPr>
            <a:spLocks noChangeArrowheads="1"/>
          </p:cNvSpPr>
          <p:nvPr/>
        </p:nvSpPr>
        <p:spPr bwMode="auto">
          <a:xfrm>
            <a:off x="27400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65" name="Rectangle 316"/>
          <p:cNvSpPr>
            <a:spLocks noChangeArrowheads="1"/>
          </p:cNvSpPr>
          <p:nvPr/>
        </p:nvSpPr>
        <p:spPr bwMode="auto">
          <a:xfrm>
            <a:off x="2854325" y="3613150"/>
            <a:ext cx="88900"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J</a:t>
            </a:r>
            <a:endParaRPr lang="en-US"/>
          </a:p>
        </p:txBody>
      </p:sp>
      <p:sp>
        <p:nvSpPr>
          <p:cNvPr id="59466" name="Rectangle 317"/>
          <p:cNvSpPr>
            <a:spLocks noChangeArrowheads="1"/>
          </p:cNvSpPr>
          <p:nvPr/>
        </p:nvSpPr>
        <p:spPr bwMode="auto">
          <a:xfrm>
            <a:off x="2740025" y="3949700"/>
            <a:ext cx="152400" cy="152400"/>
          </a:xfrm>
          <a:prstGeom prst="rect">
            <a:avLst/>
          </a:prstGeom>
          <a:blipFill dpi="0" rotWithShape="0">
            <a:blip/>
            <a:srcRect/>
            <a:tile tx="0" ty="0" sx="100000" sy="100000" flip="none" algn="tl"/>
          </a:blipFill>
          <a:ln w="9525">
            <a:noFill/>
            <a:miter lim="800000"/>
            <a:headEnd/>
            <a:tailEnd/>
          </a:ln>
        </p:spPr>
        <p:txBody>
          <a:bodyPr>
            <a:prstTxWarp prst="textNoShape">
              <a:avLst/>
            </a:prstTxWarp>
          </a:bodyPr>
          <a:lstStyle/>
          <a:p>
            <a:endParaRPr lang="en-US"/>
          </a:p>
        </p:txBody>
      </p:sp>
      <p:sp>
        <p:nvSpPr>
          <p:cNvPr id="59467" name="Rectangle 318"/>
          <p:cNvSpPr>
            <a:spLocks noChangeArrowheads="1"/>
          </p:cNvSpPr>
          <p:nvPr/>
        </p:nvSpPr>
        <p:spPr bwMode="auto">
          <a:xfrm>
            <a:off x="2740025" y="3949700"/>
            <a:ext cx="165100" cy="165100"/>
          </a:xfrm>
          <a:prstGeom prst="rect">
            <a:avLst/>
          </a:prstGeom>
          <a:solidFill>
            <a:srgbClr val="D3D3D3"/>
          </a:solidFill>
          <a:ln w="12700">
            <a:solidFill>
              <a:srgbClr val="000000"/>
            </a:solidFill>
            <a:miter lim="800000"/>
            <a:headEnd/>
            <a:tailEnd/>
          </a:ln>
        </p:spPr>
        <p:txBody>
          <a:bodyPr>
            <a:prstTxWarp prst="textNoShape">
              <a:avLst/>
            </a:prstTxWarp>
          </a:bodyPr>
          <a:lstStyle/>
          <a:p>
            <a:endParaRPr lang="en-US"/>
          </a:p>
        </p:txBody>
      </p:sp>
      <p:sp>
        <p:nvSpPr>
          <p:cNvPr id="59468" name="Rectangle 319"/>
          <p:cNvSpPr>
            <a:spLocks noChangeArrowheads="1"/>
          </p:cNvSpPr>
          <p:nvPr/>
        </p:nvSpPr>
        <p:spPr bwMode="auto">
          <a:xfrm>
            <a:off x="2892425" y="4165600"/>
            <a:ext cx="1066800" cy="152400"/>
          </a:xfrm>
          <a:prstGeom prst="rect">
            <a:avLst/>
          </a:prstGeom>
          <a:blipFill dpi="0" rotWithShape="0">
            <a:blip/>
            <a:srcRect/>
            <a:tile tx="0" ty="0" sx="100000" sy="100000" flip="none" algn="tl"/>
          </a:blipFill>
          <a:ln w="9525">
            <a:noFill/>
            <a:miter lim="800000"/>
            <a:headEnd/>
            <a:tailEnd/>
          </a:ln>
        </p:spPr>
        <p:txBody>
          <a:bodyPr>
            <a:prstTxWarp prst="textNoShape">
              <a:avLst/>
            </a:prstTxWarp>
          </a:bodyPr>
          <a:lstStyle/>
          <a:p>
            <a:endParaRPr lang="en-US"/>
          </a:p>
        </p:txBody>
      </p:sp>
      <p:sp>
        <p:nvSpPr>
          <p:cNvPr id="59469" name="Rectangle 320"/>
          <p:cNvSpPr>
            <a:spLocks noChangeArrowheads="1"/>
          </p:cNvSpPr>
          <p:nvPr/>
        </p:nvSpPr>
        <p:spPr bwMode="auto">
          <a:xfrm>
            <a:off x="2892425" y="4165600"/>
            <a:ext cx="1079500" cy="165100"/>
          </a:xfrm>
          <a:prstGeom prst="rect">
            <a:avLst/>
          </a:prstGeom>
          <a:solidFill>
            <a:srgbClr val="D3D3D3"/>
          </a:solidFill>
          <a:ln w="12700">
            <a:solidFill>
              <a:srgbClr val="000000"/>
            </a:solidFill>
            <a:miter lim="800000"/>
            <a:headEnd/>
            <a:tailEnd/>
          </a:ln>
        </p:spPr>
        <p:txBody>
          <a:bodyPr>
            <a:prstTxWarp prst="textNoShape">
              <a:avLst/>
            </a:prstTxWarp>
          </a:bodyPr>
          <a:lstStyle/>
          <a:p>
            <a:endParaRPr lang="en-US"/>
          </a:p>
        </p:txBody>
      </p:sp>
      <p:sp>
        <p:nvSpPr>
          <p:cNvPr id="59470" name="Rectangle 321"/>
          <p:cNvSpPr>
            <a:spLocks noChangeArrowheads="1"/>
          </p:cNvSpPr>
          <p:nvPr/>
        </p:nvSpPr>
        <p:spPr bwMode="auto">
          <a:xfrm>
            <a:off x="3959225" y="4610100"/>
            <a:ext cx="304800" cy="152400"/>
          </a:xfrm>
          <a:prstGeom prst="rect">
            <a:avLst/>
          </a:prstGeom>
          <a:blipFill dpi="0" rotWithShape="0">
            <a:blip/>
            <a:srcRect/>
            <a:tile tx="0" ty="0" sx="100000" sy="100000" flip="none" algn="tl"/>
          </a:blipFill>
          <a:ln w="9525">
            <a:noFill/>
            <a:miter lim="800000"/>
            <a:headEnd/>
            <a:tailEnd/>
          </a:ln>
        </p:spPr>
        <p:txBody>
          <a:bodyPr>
            <a:prstTxWarp prst="textNoShape">
              <a:avLst/>
            </a:prstTxWarp>
          </a:bodyPr>
          <a:lstStyle/>
          <a:p>
            <a:endParaRPr lang="en-US"/>
          </a:p>
        </p:txBody>
      </p:sp>
      <p:sp>
        <p:nvSpPr>
          <p:cNvPr id="59471" name="Rectangle 322"/>
          <p:cNvSpPr>
            <a:spLocks noChangeArrowheads="1"/>
          </p:cNvSpPr>
          <p:nvPr/>
        </p:nvSpPr>
        <p:spPr bwMode="auto">
          <a:xfrm>
            <a:off x="3959225" y="4610100"/>
            <a:ext cx="317500" cy="165100"/>
          </a:xfrm>
          <a:prstGeom prst="rect">
            <a:avLst/>
          </a:prstGeom>
          <a:solidFill>
            <a:srgbClr val="D3D3D3"/>
          </a:solidFill>
          <a:ln w="12700">
            <a:solidFill>
              <a:srgbClr val="000000"/>
            </a:solidFill>
            <a:miter lim="800000"/>
            <a:headEnd/>
            <a:tailEnd/>
          </a:ln>
        </p:spPr>
        <p:txBody>
          <a:bodyPr>
            <a:prstTxWarp prst="textNoShape">
              <a:avLst/>
            </a:prstTxWarp>
          </a:bodyPr>
          <a:lstStyle/>
          <a:p>
            <a:endParaRPr lang="en-US"/>
          </a:p>
        </p:txBody>
      </p:sp>
      <p:sp>
        <p:nvSpPr>
          <p:cNvPr id="59472" name="Rectangle 323"/>
          <p:cNvSpPr>
            <a:spLocks noChangeArrowheads="1"/>
          </p:cNvSpPr>
          <p:nvPr/>
        </p:nvSpPr>
        <p:spPr bwMode="auto">
          <a:xfrm>
            <a:off x="4264025" y="4838700"/>
            <a:ext cx="1828800" cy="152400"/>
          </a:xfrm>
          <a:prstGeom prst="rect">
            <a:avLst/>
          </a:prstGeom>
          <a:solidFill>
            <a:srgbClr val="D3D3D3"/>
          </a:solidFill>
          <a:ln w="9525">
            <a:noFill/>
            <a:miter lim="800000"/>
            <a:headEnd/>
            <a:tailEnd/>
          </a:ln>
        </p:spPr>
        <p:txBody>
          <a:bodyPr>
            <a:prstTxWarp prst="textNoShape">
              <a:avLst/>
            </a:prstTxWarp>
          </a:bodyPr>
          <a:lstStyle/>
          <a:p>
            <a:endParaRPr lang="en-US"/>
          </a:p>
        </p:txBody>
      </p:sp>
      <p:sp>
        <p:nvSpPr>
          <p:cNvPr id="59473" name="Rectangle 324"/>
          <p:cNvSpPr>
            <a:spLocks noChangeArrowheads="1"/>
          </p:cNvSpPr>
          <p:nvPr/>
        </p:nvSpPr>
        <p:spPr bwMode="auto">
          <a:xfrm>
            <a:off x="4264025" y="4838700"/>
            <a:ext cx="1841500" cy="1651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74" name="Rectangle 325"/>
          <p:cNvSpPr>
            <a:spLocks noChangeArrowheads="1"/>
          </p:cNvSpPr>
          <p:nvPr/>
        </p:nvSpPr>
        <p:spPr bwMode="auto">
          <a:xfrm>
            <a:off x="3959225" y="5054600"/>
            <a:ext cx="2743200" cy="1524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75" name="Rectangle 326"/>
          <p:cNvSpPr>
            <a:spLocks noChangeArrowheads="1"/>
          </p:cNvSpPr>
          <p:nvPr/>
        </p:nvSpPr>
        <p:spPr bwMode="auto">
          <a:xfrm>
            <a:off x="3959225" y="5054600"/>
            <a:ext cx="2755900" cy="1651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76" name="Rectangle 327"/>
          <p:cNvSpPr>
            <a:spLocks noChangeArrowheads="1"/>
          </p:cNvSpPr>
          <p:nvPr/>
        </p:nvSpPr>
        <p:spPr bwMode="auto">
          <a:xfrm>
            <a:off x="6702425" y="5270500"/>
            <a:ext cx="1524000" cy="1524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77" name="Rectangle 328"/>
          <p:cNvSpPr>
            <a:spLocks noChangeArrowheads="1"/>
          </p:cNvSpPr>
          <p:nvPr/>
        </p:nvSpPr>
        <p:spPr bwMode="auto">
          <a:xfrm>
            <a:off x="6702425" y="5270500"/>
            <a:ext cx="1536700" cy="1651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78" name="Rectangle 329"/>
          <p:cNvSpPr>
            <a:spLocks noChangeArrowheads="1"/>
          </p:cNvSpPr>
          <p:nvPr/>
        </p:nvSpPr>
        <p:spPr bwMode="auto">
          <a:xfrm>
            <a:off x="6702425" y="5486400"/>
            <a:ext cx="914400" cy="1524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479" name="Rectangle 330"/>
          <p:cNvSpPr>
            <a:spLocks noChangeArrowheads="1"/>
          </p:cNvSpPr>
          <p:nvPr/>
        </p:nvSpPr>
        <p:spPr bwMode="auto">
          <a:xfrm>
            <a:off x="6702425" y="5486400"/>
            <a:ext cx="927100" cy="1651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480" name="Line 331"/>
          <p:cNvSpPr>
            <a:spLocks noChangeShapeType="1"/>
          </p:cNvSpPr>
          <p:nvPr/>
        </p:nvSpPr>
        <p:spPr bwMode="auto">
          <a:xfrm>
            <a:off x="2740025" y="37973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1" name="Line 332"/>
          <p:cNvSpPr>
            <a:spLocks noChangeShapeType="1"/>
          </p:cNvSpPr>
          <p:nvPr/>
        </p:nvSpPr>
        <p:spPr bwMode="auto">
          <a:xfrm>
            <a:off x="2740025" y="39243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2" name="Line 333"/>
          <p:cNvSpPr>
            <a:spLocks noChangeShapeType="1"/>
          </p:cNvSpPr>
          <p:nvPr/>
        </p:nvSpPr>
        <p:spPr bwMode="auto">
          <a:xfrm>
            <a:off x="2740025" y="41021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3" name="Line 334"/>
          <p:cNvSpPr>
            <a:spLocks noChangeShapeType="1"/>
          </p:cNvSpPr>
          <p:nvPr/>
        </p:nvSpPr>
        <p:spPr bwMode="auto">
          <a:xfrm>
            <a:off x="2740025" y="42799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4" name="Line 335"/>
          <p:cNvSpPr>
            <a:spLocks noChangeShapeType="1"/>
          </p:cNvSpPr>
          <p:nvPr/>
        </p:nvSpPr>
        <p:spPr bwMode="auto">
          <a:xfrm>
            <a:off x="2740025" y="44577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5" name="Line 336"/>
          <p:cNvSpPr>
            <a:spLocks noChangeShapeType="1"/>
          </p:cNvSpPr>
          <p:nvPr/>
        </p:nvSpPr>
        <p:spPr bwMode="auto">
          <a:xfrm>
            <a:off x="2740025" y="4635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6" name="Line 337"/>
          <p:cNvSpPr>
            <a:spLocks noChangeShapeType="1"/>
          </p:cNvSpPr>
          <p:nvPr/>
        </p:nvSpPr>
        <p:spPr bwMode="auto">
          <a:xfrm>
            <a:off x="2740025" y="48006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7" name="Line 338"/>
          <p:cNvSpPr>
            <a:spLocks noChangeShapeType="1"/>
          </p:cNvSpPr>
          <p:nvPr/>
        </p:nvSpPr>
        <p:spPr bwMode="auto">
          <a:xfrm>
            <a:off x="2740025" y="49784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8" name="Line 339"/>
          <p:cNvSpPr>
            <a:spLocks noChangeShapeType="1"/>
          </p:cNvSpPr>
          <p:nvPr/>
        </p:nvSpPr>
        <p:spPr bwMode="auto">
          <a:xfrm>
            <a:off x="2740025" y="51562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89" name="Line 340"/>
          <p:cNvSpPr>
            <a:spLocks noChangeShapeType="1"/>
          </p:cNvSpPr>
          <p:nvPr/>
        </p:nvSpPr>
        <p:spPr bwMode="auto">
          <a:xfrm>
            <a:off x="2740025" y="5334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0" name="Line 341"/>
          <p:cNvSpPr>
            <a:spLocks noChangeShapeType="1"/>
          </p:cNvSpPr>
          <p:nvPr/>
        </p:nvSpPr>
        <p:spPr bwMode="auto">
          <a:xfrm>
            <a:off x="2740025" y="55118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1" name="Line 342"/>
          <p:cNvSpPr>
            <a:spLocks noChangeShapeType="1"/>
          </p:cNvSpPr>
          <p:nvPr/>
        </p:nvSpPr>
        <p:spPr bwMode="auto">
          <a:xfrm>
            <a:off x="2740025" y="56896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2" name="Line 343"/>
          <p:cNvSpPr>
            <a:spLocks noChangeShapeType="1"/>
          </p:cNvSpPr>
          <p:nvPr/>
        </p:nvSpPr>
        <p:spPr bwMode="auto">
          <a:xfrm>
            <a:off x="2740025" y="58547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3" name="Line 344"/>
          <p:cNvSpPr>
            <a:spLocks noChangeShapeType="1"/>
          </p:cNvSpPr>
          <p:nvPr/>
        </p:nvSpPr>
        <p:spPr bwMode="auto">
          <a:xfrm>
            <a:off x="2740025" y="60325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4" name="Line 345"/>
          <p:cNvSpPr>
            <a:spLocks noChangeShapeType="1"/>
          </p:cNvSpPr>
          <p:nvPr/>
        </p:nvSpPr>
        <p:spPr bwMode="auto">
          <a:xfrm>
            <a:off x="3959225" y="37973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5" name="Line 346"/>
          <p:cNvSpPr>
            <a:spLocks noChangeShapeType="1"/>
          </p:cNvSpPr>
          <p:nvPr/>
        </p:nvSpPr>
        <p:spPr bwMode="auto">
          <a:xfrm>
            <a:off x="3959225" y="39243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6" name="Line 347"/>
          <p:cNvSpPr>
            <a:spLocks noChangeShapeType="1"/>
          </p:cNvSpPr>
          <p:nvPr/>
        </p:nvSpPr>
        <p:spPr bwMode="auto">
          <a:xfrm>
            <a:off x="3959225" y="41021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7" name="Line 348"/>
          <p:cNvSpPr>
            <a:spLocks noChangeShapeType="1"/>
          </p:cNvSpPr>
          <p:nvPr/>
        </p:nvSpPr>
        <p:spPr bwMode="auto">
          <a:xfrm>
            <a:off x="3959225" y="42799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8" name="Line 349"/>
          <p:cNvSpPr>
            <a:spLocks noChangeShapeType="1"/>
          </p:cNvSpPr>
          <p:nvPr/>
        </p:nvSpPr>
        <p:spPr bwMode="auto">
          <a:xfrm>
            <a:off x="3959225" y="44577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499" name="Line 350"/>
          <p:cNvSpPr>
            <a:spLocks noChangeShapeType="1"/>
          </p:cNvSpPr>
          <p:nvPr/>
        </p:nvSpPr>
        <p:spPr bwMode="auto">
          <a:xfrm>
            <a:off x="3959225" y="4635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0" name="Line 351"/>
          <p:cNvSpPr>
            <a:spLocks noChangeShapeType="1"/>
          </p:cNvSpPr>
          <p:nvPr/>
        </p:nvSpPr>
        <p:spPr bwMode="auto">
          <a:xfrm>
            <a:off x="3959225" y="48006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1" name="Line 352"/>
          <p:cNvSpPr>
            <a:spLocks noChangeShapeType="1"/>
          </p:cNvSpPr>
          <p:nvPr/>
        </p:nvSpPr>
        <p:spPr bwMode="auto">
          <a:xfrm>
            <a:off x="3959225" y="49784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2" name="Line 353"/>
          <p:cNvSpPr>
            <a:spLocks noChangeShapeType="1"/>
          </p:cNvSpPr>
          <p:nvPr/>
        </p:nvSpPr>
        <p:spPr bwMode="auto">
          <a:xfrm>
            <a:off x="3959225" y="51562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3" name="Line 354"/>
          <p:cNvSpPr>
            <a:spLocks noChangeShapeType="1"/>
          </p:cNvSpPr>
          <p:nvPr/>
        </p:nvSpPr>
        <p:spPr bwMode="auto">
          <a:xfrm>
            <a:off x="3959225" y="5334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4" name="Line 355"/>
          <p:cNvSpPr>
            <a:spLocks noChangeShapeType="1"/>
          </p:cNvSpPr>
          <p:nvPr/>
        </p:nvSpPr>
        <p:spPr bwMode="auto">
          <a:xfrm>
            <a:off x="3959225" y="55118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5" name="Line 356"/>
          <p:cNvSpPr>
            <a:spLocks noChangeShapeType="1"/>
          </p:cNvSpPr>
          <p:nvPr/>
        </p:nvSpPr>
        <p:spPr bwMode="auto">
          <a:xfrm>
            <a:off x="3959225" y="56896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6" name="Line 357"/>
          <p:cNvSpPr>
            <a:spLocks noChangeShapeType="1"/>
          </p:cNvSpPr>
          <p:nvPr/>
        </p:nvSpPr>
        <p:spPr bwMode="auto">
          <a:xfrm>
            <a:off x="3959225" y="58547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7" name="Line 358"/>
          <p:cNvSpPr>
            <a:spLocks noChangeShapeType="1"/>
          </p:cNvSpPr>
          <p:nvPr/>
        </p:nvSpPr>
        <p:spPr bwMode="auto">
          <a:xfrm>
            <a:off x="3959225" y="60325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8" name="Line 359"/>
          <p:cNvSpPr>
            <a:spLocks noChangeShapeType="1"/>
          </p:cNvSpPr>
          <p:nvPr/>
        </p:nvSpPr>
        <p:spPr bwMode="auto">
          <a:xfrm>
            <a:off x="5178425" y="37973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09" name="Line 360"/>
          <p:cNvSpPr>
            <a:spLocks noChangeShapeType="1"/>
          </p:cNvSpPr>
          <p:nvPr/>
        </p:nvSpPr>
        <p:spPr bwMode="auto">
          <a:xfrm>
            <a:off x="5178425" y="39243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0" name="Line 361"/>
          <p:cNvSpPr>
            <a:spLocks noChangeShapeType="1"/>
          </p:cNvSpPr>
          <p:nvPr/>
        </p:nvSpPr>
        <p:spPr bwMode="auto">
          <a:xfrm>
            <a:off x="5178425" y="41021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1" name="Line 362"/>
          <p:cNvSpPr>
            <a:spLocks noChangeShapeType="1"/>
          </p:cNvSpPr>
          <p:nvPr/>
        </p:nvSpPr>
        <p:spPr bwMode="auto">
          <a:xfrm>
            <a:off x="5178425" y="42799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2" name="Line 363"/>
          <p:cNvSpPr>
            <a:spLocks noChangeShapeType="1"/>
          </p:cNvSpPr>
          <p:nvPr/>
        </p:nvSpPr>
        <p:spPr bwMode="auto">
          <a:xfrm>
            <a:off x="5178425" y="44577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3" name="Line 364"/>
          <p:cNvSpPr>
            <a:spLocks noChangeShapeType="1"/>
          </p:cNvSpPr>
          <p:nvPr/>
        </p:nvSpPr>
        <p:spPr bwMode="auto">
          <a:xfrm>
            <a:off x="5178425" y="4635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4" name="Line 365"/>
          <p:cNvSpPr>
            <a:spLocks noChangeShapeType="1"/>
          </p:cNvSpPr>
          <p:nvPr/>
        </p:nvSpPr>
        <p:spPr bwMode="auto">
          <a:xfrm>
            <a:off x="5178425" y="48006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5" name="Line 366"/>
          <p:cNvSpPr>
            <a:spLocks noChangeShapeType="1"/>
          </p:cNvSpPr>
          <p:nvPr/>
        </p:nvSpPr>
        <p:spPr bwMode="auto">
          <a:xfrm>
            <a:off x="5178425" y="49784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6" name="Line 367"/>
          <p:cNvSpPr>
            <a:spLocks noChangeShapeType="1"/>
          </p:cNvSpPr>
          <p:nvPr/>
        </p:nvSpPr>
        <p:spPr bwMode="auto">
          <a:xfrm>
            <a:off x="5178425" y="51562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7" name="Line 368"/>
          <p:cNvSpPr>
            <a:spLocks noChangeShapeType="1"/>
          </p:cNvSpPr>
          <p:nvPr/>
        </p:nvSpPr>
        <p:spPr bwMode="auto">
          <a:xfrm>
            <a:off x="5178425" y="5334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8" name="Line 369"/>
          <p:cNvSpPr>
            <a:spLocks noChangeShapeType="1"/>
          </p:cNvSpPr>
          <p:nvPr/>
        </p:nvSpPr>
        <p:spPr bwMode="auto">
          <a:xfrm>
            <a:off x="5178425" y="55118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19" name="Line 370"/>
          <p:cNvSpPr>
            <a:spLocks noChangeShapeType="1"/>
          </p:cNvSpPr>
          <p:nvPr/>
        </p:nvSpPr>
        <p:spPr bwMode="auto">
          <a:xfrm>
            <a:off x="5178425" y="56896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0" name="Line 371"/>
          <p:cNvSpPr>
            <a:spLocks noChangeShapeType="1"/>
          </p:cNvSpPr>
          <p:nvPr/>
        </p:nvSpPr>
        <p:spPr bwMode="auto">
          <a:xfrm>
            <a:off x="5178425" y="58547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1" name="Line 372"/>
          <p:cNvSpPr>
            <a:spLocks noChangeShapeType="1"/>
          </p:cNvSpPr>
          <p:nvPr/>
        </p:nvSpPr>
        <p:spPr bwMode="auto">
          <a:xfrm>
            <a:off x="5178425" y="60325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2" name="Line 373"/>
          <p:cNvSpPr>
            <a:spLocks noChangeShapeType="1"/>
          </p:cNvSpPr>
          <p:nvPr/>
        </p:nvSpPr>
        <p:spPr bwMode="auto">
          <a:xfrm>
            <a:off x="6397625" y="37973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3" name="Line 374"/>
          <p:cNvSpPr>
            <a:spLocks noChangeShapeType="1"/>
          </p:cNvSpPr>
          <p:nvPr/>
        </p:nvSpPr>
        <p:spPr bwMode="auto">
          <a:xfrm>
            <a:off x="6397625" y="39243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4" name="Line 375"/>
          <p:cNvSpPr>
            <a:spLocks noChangeShapeType="1"/>
          </p:cNvSpPr>
          <p:nvPr/>
        </p:nvSpPr>
        <p:spPr bwMode="auto">
          <a:xfrm>
            <a:off x="6397625" y="41021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5" name="Line 376"/>
          <p:cNvSpPr>
            <a:spLocks noChangeShapeType="1"/>
          </p:cNvSpPr>
          <p:nvPr/>
        </p:nvSpPr>
        <p:spPr bwMode="auto">
          <a:xfrm>
            <a:off x="6397625" y="42799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6" name="Line 377"/>
          <p:cNvSpPr>
            <a:spLocks noChangeShapeType="1"/>
          </p:cNvSpPr>
          <p:nvPr/>
        </p:nvSpPr>
        <p:spPr bwMode="auto">
          <a:xfrm>
            <a:off x="6397625" y="44577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7" name="Line 378"/>
          <p:cNvSpPr>
            <a:spLocks noChangeShapeType="1"/>
          </p:cNvSpPr>
          <p:nvPr/>
        </p:nvSpPr>
        <p:spPr bwMode="auto">
          <a:xfrm>
            <a:off x="6397625" y="4635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8" name="Line 379"/>
          <p:cNvSpPr>
            <a:spLocks noChangeShapeType="1"/>
          </p:cNvSpPr>
          <p:nvPr/>
        </p:nvSpPr>
        <p:spPr bwMode="auto">
          <a:xfrm>
            <a:off x="6397625" y="48006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29" name="Line 380"/>
          <p:cNvSpPr>
            <a:spLocks noChangeShapeType="1"/>
          </p:cNvSpPr>
          <p:nvPr/>
        </p:nvSpPr>
        <p:spPr bwMode="auto">
          <a:xfrm>
            <a:off x="6397625" y="49784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0" name="Line 381"/>
          <p:cNvSpPr>
            <a:spLocks noChangeShapeType="1"/>
          </p:cNvSpPr>
          <p:nvPr/>
        </p:nvSpPr>
        <p:spPr bwMode="auto">
          <a:xfrm>
            <a:off x="6397625" y="51562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1" name="Line 382"/>
          <p:cNvSpPr>
            <a:spLocks noChangeShapeType="1"/>
          </p:cNvSpPr>
          <p:nvPr/>
        </p:nvSpPr>
        <p:spPr bwMode="auto">
          <a:xfrm>
            <a:off x="6397625" y="5334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2" name="Line 383"/>
          <p:cNvSpPr>
            <a:spLocks noChangeShapeType="1"/>
          </p:cNvSpPr>
          <p:nvPr/>
        </p:nvSpPr>
        <p:spPr bwMode="auto">
          <a:xfrm>
            <a:off x="6397625" y="55118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3" name="Line 384"/>
          <p:cNvSpPr>
            <a:spLocks noChangeShapeType="1"/>
          </p:cNvSpPr>
          <p:nvPr/>
        </p:nvSpPr>
        <p:spPr bwMode="auto">
          <a:xfrm>
            <a:off x="6397625" y="56896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4" name="Line 385"/>
          <p:cNvSpPr>
            <a:spLocks noChangeShapeType="1"/>
          </p:cNvSpPr>
          <p:nvPr/>
        </p:nvSpPr>
        <p:spPr bwMode="auto">
          <a:xfrm>
            <a:off x="6397625" y="58547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5" name="Line 386"/>
          <p:cNvSpPr>
            <a:spLocks noChangeShapeType="1"/>
          </p:cNvSpPr>
          <p:nvPr/>
        </p:nvSpPr>
        <p:spPr bwMode="auto">
          <a:xfrm>
            <a:off x="6397625" y="60325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6" name="Line 387"/>
          <p:cNvSpPr>
            <a:spLocks noChangeShapeType="1"/>
          </p:cNvSpPr>
          <p:nvPr/>
        </p:nvSpPr>
        <p:spPr bwMode="auto">
          <a:xfrm>
            <a:off x="7616825" y="37973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7" name="Line 388"/>
          <p:cNvSpPr>
            <a:spLocks noChangeShapeType="1"/>
          </p:cNvSpPr>
          <p:nvPr/>
        </p:nvSpPr>
        <p:spPr bwMode="auto">
          <a:xfrm>
            <a:off x="7616825" y="39243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8" name="Line 389"/>
          <p:cNvSpPr>
            <a:spLocks noChangeShapeType="1"/>
          </p:cNvSpPr>
          <p:nvPr/>
        </p:nvSpPr>
        <p:spPr bwMode="auto">
          <a:xfrm>
            <a:off x="7616825" y="41021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39" name="Line 390"/>
          <p:cNvSpPr>
            <a:spLocks noChangeShapeType="1"/>
          </p:cNvSpPr>
          <p:nvPr/>
        </p:nvSpPr>
        <p:spPr bwMode="auto">
          <a:xfrm>
            <a:off x="7616825" y="42799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0" name="Line 391"/>
          <p:cNvSpPr>
            <a:spLocks noChangeShapeType="1"/>
          </p:cNvSpPr>
          <p:nvPr/>
        </p:nvSpPr>
        <p:spPr bwMode="auto">
          <a:xfrm>
            <a:off x="7616825" y="44577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1" name="Line 392"/>
          <p:cNvSpPr>
            <a:spLocks noChangeShapeType="1"/>
          </p:cNvSpPr>
          <p:nvPr/>
        </p:nvSpPr>
        <p:spPr bwMode="auto">
          <a:xfrm>
            <a:off x="7616825" y="4635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2" name="Line 393"/>
          <p:cNvSpPr>
            <a:spLocks noChangeShapeType="1"/>
          </p:cNvSpPr>
          <p:nvPr/>
        </p:nvSpPr>
        <p:spPr bwMode="auto">
          <a:xfrm>
            <a:off x="7616825" y="48006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3" name="Line 394"/>
          <p:cNvSpPr>
            <a:spLocks noChangeShapeType="1"/>
          </p:cNvSpPr>
          <p:nvPr/>
        </p:nvSpPr>
        <p:spPr bwMode="auto">
          <a:xfrm>
            <a:off x="7616825" y="49784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4" name="Line 395"/>
          <p:cNvSpPr>
            <a:spLocks noChangeShapeType="1"/>
          </p:cNvSpPr>
          <p:nvPr/>
        </p:nvSpPr>
        <p:spPr bwMode="auto">
          <a:xfrm>
            <a:off x="7616825" y="51562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5" name="Line 396"/>
          <p:cNvSpPr>
            <a:spLocks noChangeShapeType="1"/>
          </p:cNvSpPr>
          <p:nvPr/>
        </p:nvSpPr>
        <p:spPr bwMode="auto">
          <a:xfrm>
            <a:off x="7616825" y="5334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6" name="Line 397"/>
          <p:cNvSpPr>
            <a:spLocks noChangeShapeType="1"/>
          </p:cNvSpPr>
          <p:nvPr/>
        </p:nvSpPr>
        <p:spPr bwMode="auto">
          <a:xfrm>
            <a:off x="7616825" y="55118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7" name="Line 398"/>
          <p:cNvSpPr>
            <a:spLocks noChangeShapeType="1"/>
          </p:cNvSpPr>
          <p:nvPr/>
        </p:nvSpPr>
        <p:spPr bwMode="auto">
          <a:xfrm>
            <a:off x="7616825" y="56896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8" name="Line 399"/>
          <p:cNvSpPr>
            <a:spLocks noChangeShapeType="1"/>
          </p:cNvSpPr>
          <p:nvPr/>
        </p:nvSpPr>
        <p:spPr bwMode="auto">
          <a:xfrm>
            <a:off x="7616825" y="58547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49" name="Line 400"/>
          <p:cNvSpPr>
            <a:spLocks noChangeShapeType="1"/>
          </p:cNvSpPr>
          <p:nvPr/>
        </p:nvSpPr>
        <p:spPr bwMode="auto">
          <a:xfrm>
            <a:off x="7616825" y="60325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50" name="Rectangle 401"/>
          <p:cNvSpPr>
            <a:spLocks noChangeArrowheads="1"/>
          </p:cNvSpPr>
          <p:nvPr/>
        </p:nvSpPr>
        <p:spPr bwMode="auto">
          <a:xfrm>
            <a:off x="8531225" y="3492500"/>
            <a:ext cx="304800" cy="3048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551" name="Rectangle 402"/>
          <p:cNvSpPr>
            <a:spLocks noChangeArrowheads="1"/>
          </p:cNvSpPr>
          <p:nvPr/>
        </p:nvSpPr>
        <p:spPr bwMode="auto">
          <a:xfrm>
            <a:off x="8531225" y="3492500"/>
            <a:ext cx="317500" cy="3175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552" name="Rectangle 403"/>
          <p:cNvSpPr>
            <a:spLocks noChangeArrowheads="1"/>
          </p:cNvSpPr>
          <p:nvPr/>
        </p:nvSpPr>
        <p:spPr bwMode="auto">
          <a:xfrm>
            <a:off x="8629650" y="3613150"/>
            <a:ext cx="119063" cy="212725"/>
          </a:xfrm>
          <a:prstGeom prst="rect">
            <a:avLst/>
          </a:prstGeom>
          <a:noFill/>
          <a:ln w="9525">
            <a:noFill/>
            <a:miter lim="800000"/>
            <a:headEnd/>
            <a:tailEnd/>
          </a:ln>
        </p:spPr>
        <p:txBody>
          <a:bodyPr wrap="none" lIns="0" tIns="0" rIns="0" bIns="0">
            <a:prstTxWarp prst="textNoShape">
              <a:avLst/>
            </a:prstTxWarp>
            <a:spAutoFit/>
          </a:bodyPr>
          <a:lstStyle/>
          <a:p>
            <a:r>
              <a:rPr lang="en-US" sz="1400">
                <a:solidFill>
                  <a:srgbClr val="000000"/>
                </a:solidFill>
              </a:rPr>
              <a:t>A</a:t>
            </a:r>
            <a:endParaRPr lang="en-US"/>
          </a:p>
        </p:txBody>
      </p:sp>
      <p:sp>
        <p:nvSpPr>
          <p:cNvPr id="59553" name="Line 404"/>
          <p:cNvSpPr>
            <a:spLocks noChangeShapeType="1"/>
          </p:cNvSpPr>
          <p:nvPr/>
        </p:nvSpPr>
        <p:spPr bwMode="auto">
          <a:xfrm>
            <a:off x="8836025" y="37973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54" name="Line 405"/>
          <p:cNvSpPr>
            <a:spLocks noChangeShapeType="1"/>
          </p:cNvSpPr>
          <p:nvPr/>
        </p:nvSpPr>
        <p:spPr bwMode="auto">
          <a:xfrm>
            <a:off x="8836025" y="39243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55" name="Line 406"/>
          <p:cNvSpPr>
            <a:spLocks noChangeShapeType="1"/>
          </p:cNvSpPr>
          <p:nvPr/>
        </p:nvSpPr>
        <p:spPr bwMode="auto">
          <a:xfrm>
            <a:off x="8836025" y="41021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56" name="Line 407"/>
          <p:cNvSpPr>
            <a:spLocks noChangeShapeType="1"/>
          </p:cNvSpPr>
          <p:nvPr/>
        </p:nvSpPr>
        <p:spPr bwMode="auto">
          <a:xfrm>
            <a:off x="8836025" y="42799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57" name="Line 408"/>
          <p:cNvSpPr>
            <a:spLocks noChangeShapeType="1"/>
          </p:cNvSpPr>
          <p:nvPr/>
        </p:nvSpPr>
        <p:spPr bwMode="auto">
          <a:xfrm>
            <a:off x="8836025" y="44577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58" name="Line 409"/>
          <p:cNvSpPr>
            <a:spLocks noChangeShapeType="1"/>
          </p:cNvSpPr>
          <p:nvPr/>
        </p:nvSpPr>
        <p:spPr bwMode="auto">
          <a:xfrm>
            <a:off x="8836025" y="46355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59" name="Line 410"/>
          <p:cNvSpPr>
            <a:spLocks noChangeShapeType="1"/>
          </p:cNvSpPr>
          <p:nvPr/>
        </p:nvSpPr>
        <p:spPr bwMode="auto">
          <a:xfrm>
            <a:off x="8836025" y="48006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60" name="Line 411"/>
          <p:cNvSpPr>
            <a:spLocks noChangeShapeType="1"/>
          </p:cNvSpPr>
          <p:nvPr/>
        </p:nvSpPr>
        <p:spPr bwMode="auto">
          <a:xfrm>
            <a:off x="8836025" y="49784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61" name="Line 412"/>
          <p:cNvSpPr>
            <a:spLocks noChangeShapeType="1"/>
          </p:cNvSpPr>
          <p:nvPr/>
        </p:nvSpPr>
        <p:spPr bwMode="auto">
          <a:xfrm>
            <a:off x="8836025" y="51562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62" name="Line 413"/>
          <p:cNvSpPr>
            <a:spLocks noChangeShapeType="1"/>
          </p:cNvSpPr>
          <p:nvPr/>
        </p:nvSpPr>
        <p:spPr bwMode="auto">
          <a:xfrm>
            <a:off x="8836025" y="53340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63" name="Line 414"/>
          <p:cNvSpPr>
            <a:spLocks noChangeShapeType="1"/>
          </p:cNvSpPr>
          <p:nvPr/>
        </p:nvSpPr>
        <p:spPr bwMode="auto">
          <a:xfrm>
            <a:off x="8836025" y="55118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64" name="Line 415"/>
          <p:cNvSpPr>
            <a:spLocks noChangeShapeType="1"/>
          </p:cNvSpPr>
          <p:nvPr/>
        </p:nvSpPr>
        <p:spPr bwMode="auto">
          <a:xfrm>
            <a:off x="8836025" y="5689600"/>
            <a:ext cx="1588" cy="889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65" name="Line 416"/>
          <p:cNvSpPr>
            <a:spLocks noChangeShapeType="1"/>
          </p:cNvSpPr>
          <p:nvPr/>
        </p:nvSpPr>
        <p:spPr bwMode="auto">
          <a:xfrm>
            <a:off x="8836025" y="5854700"/>
            <a:ext cx="1588" cy="1016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66" name="Line 417"/>
          <p:cNvSpPr>
            <a:spLocks noChangeShapeType="1"/>
          </p:cNvSpPr>
          <p:nvPr/>
        </p:nvSpPr>
        <p:spPr bwMode="auto">
          <a:xfrm>
            <a:off x="8836025" y="6032500"/>
            <a:ext cx="1588" cy="50800"/>
          </a:xfrm>
          <a:prstGeom prst="line">
            <a:avLst/>
          </a:prstGeom>
          <a:noFill/>
          <a:ln w="12700">
            <a:solidFill>
              <a:srgbClr val="000000"/>
            </a:solidFill>
            <a:round/>
            <a:headEnd/>
            <a:tailEnd/>
          </a:ln>
        </p:spPr>
        <p:txBody>
          <a:bodyPr>
            <a:prstTxWarp prst="textNoShape">
              <a:avLst/>
            </a:prstTxWarp>
          </a:bodyPr>
          <a:lstStyle/>
          <a:p>
            <a:endParaRPr lang="en-US"/>
          </a:p>
        </p:txBody>
      </p:sp>
      <p:sp>
        <p:nvSpPr>
          <p:cNvPr id="59567" name="Rectangle 418"/>
          <p:cNvSpPr>
            <a:spLocks noChangeArrowheads="1"/>
          </p:cNvSpPr>
          <p:nvPr/>
        </p:nvSpPr>
        <p:spPr bwMode="auto">
          <a:xfrm>
            <a:off x="3044825" y="5715000"/>
            <a:ext cx="5181600" cy="1524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568" name="Rectangle 419"/>
          <p:cNvSpPr>
            <a:spLocks noChangeArrowheads="1"/>
          </p:cNvSpPr>
          <p:nvPr/>
        </p:nvSpPr>
        <p:spPr bwMode="auto">
          <a:xfrm>
            <a:off x="3044825" y="5715000"/>
            <a:ext cx="5194300" cy="1651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569" name="Freeform 420"/>
          <p:cNvSpPr>
            <a:spLocks/>
          </p:cNvSpPr>
          <p:nvPr/>
        </p:nvSpPr>
        <p:spPr bwMode="auto">
          <a:xfrm>
            <a:off x="3883025" y="4165600"/>
            <a:ext cx="152400" cy="152400"/>
          </a:xfrm>
          <a:custGeom>
            <a:avLst/>
            <a:gdLst>
              <a:gd name="T0" fmla="*/ 76200 w 96"/>
              <a:gd name="T1" fmla="*/ 0 h 96"/>
              <a:gd name="T2" fmla="*/ 0 w 96"/>
              <a:gd name="T3" fmla="*/ 76200 h 96"/>
              <a:gd name="T4" fmla="*/ 76200 w 96"/>
              <a:gd name="T5" fmla="*/ 152400 h 96"/>
              <a:gd name="T6" fmla="*/ 152400 w 96"/>
              <a:gd name="T7" fmla="*/ 76200 h 96"/>
              <a:gd name="T8" fmla="*/ 76200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48" y="0"/>
                </a:moveTo>
                <a:lnTo>
                  <a:pt x="0" y="48"/>
                </a:lnTo>
                <a:lnTo>
                  <a:pt x="48" y="96"/>
                </a:lnTo>
                <a:lnTo>
                  <a:pt x="96" y="48"/>
                </a:lnTo>
                <a:lnTo>
                  <a:pt x="48" y="0"/>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9570" name="Freeform 421"/>
          <p:cNvSpPr>
            <a:spLocks/>
          </p:cNvSpPr>
          <p:nvPr/>
        </p:nvSpPr>
        <p:spPr bwMode="auto">
          <a:xfrm>
            <a:off x="4187825" y="4610100"/>
            <a:ext cx="152400" cy="152400"/>
          </a:xfrm>
          <a:custGeom>
            <a:avLst/>
            <a:gdLst>
              <a:gd name="T0" fmla="*/ 76200 w 96"/>
              <a:gd name="T1" fmla="*/ 0 h 96"/>
              <a:gd name="T2" fmla="*/ 0 w 96"/>
              <a:gd name="T3" fmla="*/ 76200 h 96"/>
              <a:gd name="T4" fmla="*/ 76200 w 96"/>
              <a:gd name="T5" fmla="*/ 152400 h 96"/>
              <a:gd name="T6" fmla="*/ 152400 w 96"/>
              <a:gd name="T7" fmla="*/ 76200 h 96"/>
              <a:gd name="T8" fmla="*/ 76200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48" y="0"/>
                </a:moveTo>
                <a:lnTo>
                  <a:pt x="0" y="48"/>
                </a:lnTo>
                <a:lnTo>
                  <a:pt x="48" y="96"/>
                </a:lnTo>
                <a:lnTo>
                  <a:pt x="96" y="48"/>
                </a:lnTo>
                <a:lnTo>
                  <a:pt x="48" y="0"/>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9571" name="Freeform 422"/>
          <p:cNvSpPr>
            <a:spLocks/>
          </p:cNvSpPr>
          <p:nvPr/>
        </p:nvSpPr>
        <p:spPr bwMode="auto">
          <a:xfrm>
            <a:off x="6016625" y="4838700"/>
            <a:ext cx="152400" cy="152400"/>
          </a:xfrm>
          <a:custGeom>
            <a:avLst/>
            <a:gdLst>
              <a:gd name="T0" fmla="*/ 76200 w 96"/>
              <a:gd name="T1" fmla="*/ 0 h 96"/>
              <a:gd name="T2" fmla="*/ 0 w 96"/>
              <a:gd name="T3" fmla="*/ 76200 h 96"/>
              <a:gd name="T4" fmla="*/ 76200 w 96"/>
              <a:gd name="T5" fmla="*/ 152400 h 96"/>
              <a:gd name="T6" fmla="*/ 152400 w 96"/>
              <a:gd name="T7" fmla="*/ 76200 h 96"/>
              <a:gd name="T8" fmla="*/ 76200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48" y="0"/>
                </a:moveTo>
                <a:lnTo>
                  <a:pt x="0" y="48"/>
                </a:lnTo>
                <a:lnTo>
                  <a:pt x="48" y="96"/>
                </a:lnTo>
                <a:lnTo>
                  <a:pt x="96" y="48"/>
                </a:lnTo>
                <a:lnTo>
                  <a:pt x="48" y="0"/>
                </a:lnTo>
                <a:close/>
              </a:path>
            </a:pathLst>
          </a:custGeom>
          <a:solidFill>
            <a:srgbClr val="000000"/>
          </a:solidFill>
          <a:ln w="12700">
            <a:solidFill>
              <a:srgbClr val="000000"/>
            </a:solidFill>
            <a:round/>
            <a:headEnd/>
            <a:tailEnd/>
          </a:ln>
        </p:spPr>
        <p:txBody>
          <a:bodyPr>
            <a:prstTxWarp prst="textNoShape">
              <a:avLst/>
            </a:prstTxWarp>
          </a:bodyPr>
          <a:lstStyle/>
          <a:p>
            <a:endParaRPr lang="en-US"/>
          </a:p>
        </p:txBody>
      </p:sp>
      <p:sp>
        <p:nvSpPr>
          <p:cNvPr id="59572" name="Freeform 423"/>
          <p:cNvSpPr>
            <a:spLocks/>
          </p:cNvSpPr>
          <p:nvPr/>
        </p:nvSpPr>
        <p:spPr bwMode="auto">
          <a:xfrm>
            <a:off x="6626225" y="5054600"/>
            <a:ext cx="152400" cy="152400"/>
          </a:xfrm>
          <a:custGeom>
            <a:avLst/>
            <a:gdLst>
              <a:gd name="T0" fmla="*/ 76200 w 96"/>
              <a:gd name="T1" fmla="*/ 0 h 96"/>
              <a:gd name="T2" fmla="*/ 0 w 96"/>
              <a:gd name="T3" fmla="*/ 76200 h 96"/>
              <a:gd name="T4" fmla="*/ 76200 w 96"/>
              <a:gd name="T5" fmla="*/ 152400 h 96"/>
              <a:gd name="T6" fmla="*/ 152400 w 96"/>
              <a:gd name="T7" fmla="*/ 76200 h 96"/>
              <a:gd name="T8" fmla="*/ 76200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48" y="0"/>
                </a:moveTo>
                <a:lnTo>
                  <a:pt x="0" y="48"/>
                </a:lnTo>
                <a:lnTo>
                  <a:pt x="48" y="96"/>
                </a:lnTo>
                <a:lnTo>
                  <a:pt x="96" y="48"/>
                </a:lnTo>
                <a:lnTo>
                  <a:pt x="48" y="0"/>
                </a:lnTo>
                <a:close/>
              </a:path>
            </a:pathLst>
          </a:custGeom>
          <a:solidFill>
            <a:srgbClr val="FFFFFF"/>
          </a:solidFill>
          <a:ln w="12700">
            <a:solidFill>
              <a:srgbClr val="000000"/>
            </a:solidFill>
            <a:round/>
            <a:headEnd/>
            <a:tailEnd/>
          </a:ln>
        </p:spPr>
        <p:txBody>
          <a:bodyPr>
            <a:prstTxWarp prst="textNoShape">
              <a:avLst/>
            </a:prstTxWarp>
          </a:bodyPr>
          <a:lstStyle/>
          <a:p>
            <a:endParaRPr lang="en-US"/>
          </a:p>
        </p:txBody>
      </p:sp>
      <p:sp>
        <p:nvSpPr>
          <p:cNvPr id="59573" name="Freeform 424"/>
          <p:cNvSpPr>
            <a:spLocks/>
          </p:cNvSpPr>
          <p:nvPr/>
        </p:nvSpPr>
        <p:spPr bwMode="auto">
          <a:xfrm>
            <a:off x="8150225" y="5270500"/>
            <a:ext cx="152400" cy="152400"/>
          </a:xfrm>
          <a:custGeom>
            <a:avLst/>
            <a:gdLst>
              <a:gd name="T0" fmla="*/ 76200 w 96"/>
              <a:gd name="T1" fmla="*/ 0 h 96"/>
              <a:gd name="T2" fmla="*/ 0 w 96"/>
              <a:gd name="T3" fmla="*/ 76200 h 96"/>
              <a:gd name="T4" fmla="*/ 76200 w 96"/>
              <a:gd name="T5" fmla="*/ 152400 h 96"/>
              <a:gd name="T6" fmla="*/ 152400 w 96"/>
              <a:gd name="T7" fmla="*/ 76200 h 96"/>
              <a:gd name="T8" fmla="*/ 76200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48" y="0"/>
                </a:moveTo>
                <a:lnTo>
                  <a:pt x="0" y="48"/>
                </a:lnTo>
                <a:lnTo>
                  <a:pt x="48" y="96"/>
                </a:lnTo>
                <a:lnTo>
                  <a:pt x="96" y="48"/>
                </a:lnTo>
                <a:lnTo>
                  <a:pt x="48" y="0"/>
                </a:lnTo>
                <a:close/>
              </a:path>
            </a:pathLst>
          </a:custGeom>
          <a:solidFill>
            <a:srgbClr val="FFFFFF"/>
          </a:solidFill>
          <a:ln w="12700">
            <a:solidFill>
              <a:srgbClr val="000000"/>
            </a:solidFill>
            <a:round/>
            <a:headEnd/>
            <a:tailEnd/>
          </a:ln>
        </p:spPr>
        <p:txBody>
          <a:bodyPr>
            <a:prstTxWarp prst="textNoShape">
              <a:avLst/>
            </a:prstTxWarp>
          </a:bodyPr>
          <a:lstStyle/>
          <a:p>
            <a:endParaRPr lang="en-US"/>
          </a:p>
        </p:txBody>
      </p:sp>
      <p:sp>
        <p:nvSpPr>
          <p:cNvPr id="59574" name="Freeform 425"/>
          <p:cNvSpPr>
            <a:spLocks/>
          </p:cNvSpPr>
          <p:nvPr/>
        </p:nvSpPr>
        <p:spPr bwMode="auto">
          <a:xfrm>
            <a:off x="7540625" y="5486400"/>
            <a:ext cx="152400" cy="152400"/>
          </a:xfrm>
          <a:custGeom>
            <a:avLst/>
            <a:gdLst>
              <a:gd name="T0" fmla="*/ 76200 w 96"/>
              <a:gd name="T1" fmla="*/ 0 h 96"/>
              <a:gd name="T2" fmla="*/ 0 w 96"/>
              <a:gd name="T3" fmla="*/ 76200 h 96"/>
              <a:gd name="T4" fmla="*/ 76200 w 96"/>
              <a:gd name="T5" fmla="*/ 152400 h 96"/>
              <a:gd name="T6" fmla="*/ 152400 w 96"/>
              <a:gd name="T7" fmla="*/ 76200 h 96"/>
              <a:gd name="T8" fmla="*/ 76200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48" y="0"/>
                </a:moveTo>
                <a:lnTo>
                  <a:pt x="0" y="48"/>
                </a:lnTo>
                <a:lnTo>
                  <a:pt x="48" y="96"/>
                </a:lnTo>
                <a:lnTo>
                  <a:pt x="96" y="48"/>
                </a:lnTo>
                <a:lnTo>
                  <a:pt x="48" y="0"/>
                </a:lnTo>
                <a:close/>
              </a:path>
            </a:pathLst>
          </a:custGeom>
          <a:solidFill>
            <a:srgbClr val="FFFFFF"/>
          </a:solidFill>
          <a:ln w="12700">
            <a:solidFill>
              <a:srgbClr val="000000"/>
            </a:solidFill>
            <a:round/>
            <a:headEnd/>
            <a:tailEnd/>
          </a:ln>
        </p:spPr>
        <p:txBody>
          <a:bodyPr>
            <a:prstTxWarp prst="textNoShape">
              <a:avLst/>
            </a:prstTxWarp>
          </a:bodyPr>
          <a:lstStyle/>
          <a:p>
            <a:endParaRPr lang="en-US"/>
          </a:p>
        </p:txBody>
      </p:sp>
      <p:sp>
        <p:nvSpPr>
          <p:cNvPr id="59575" name="Rectangle 426"/>
          <p:cNvSpPr>
            <a:spLocks noChangeArrowheads="1"/>
          </p:cNvSpPr>
          <p:nvPr/>
        </p:nvSpPr>
        <p:spPr bwMode="auto">
          <a:xfrm>
            <a:off x="8226425" y="5930900"/>
            <a:ext cx="304800" cy="1524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59576" name="Rectangle 427"/>
          <p:cNvSpPr>
            <a:spLocks noChangeArrowheads="1"/>
          </p:cNvSpPr>
          <p:nvPr/>
        </p:nvSpPr>
        <p:spPr bwMode="auto">
          <a:xfrm>
            <a:off x="8226425" y="5930900"/>
            <a:ext cx="317500" cy="1651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577" name="Freeform 428"/>
          <p:cNvSpPr>
            <a:spLocks/>
          </p:cNvSpPr>
          <p:nvPr/>
        </p:nvSpPr>
        <p:spPr bwMode="auto">
          <a:xfrm>
            <a:off x="8455025" y="5930900"/>
            <a:ext cx="152400" cy="152400"/>
          </a:xfrm>
          <a:custGeom>
            <a:avLst/>
            <a:gdLst>
              <a:gd name="T0" fmla="*/ 76200 w 96"/>
              <a:gd name="T1" fmla="*/ 0 h 96"/>
              <a:gd name="T2" fmla="*/ 0 w 96"/>
              <a:gd name="T3" fmla="*/ 76200 h 96"/>
              <a:gd name="T4" fmla="*/ 76200 w 96"/>
              <a:gd name="T5" fmla="*/ 152400 h 96"/>
              <a:gd name="T6" fmla="*/ 152400 w 96"/>
              <a:gd name="T7" fmla="*/ 76200 h 96"/>
              <a:gd name="T8" fmla="*/ 76200 w 96"/>
              <a:gd name="T9" fmla="*/ 0 h 96"/>
              <a:gd name="T10" fmla="*/ 0 60000 65536"/>
              <a:gd name="T11" fmla="*/ 0 60000 65536"/>
              <a:gd name="T12" fmla="*/ 0 60000 65536"/>
              <a:gd name="T13" fmla="*/ 0 60000 65536"/>
              <a:gd name="T14" fmla="*/ 0 60000 65536"/>
              <a:gd name="T15" fmla="*/ 0 w 96"/>
              <a:gd name="T16" fmla="*/ 0 h 96"/>
              <a:gd name="T17" fmla="*/ 96 w 96"/>
              <a:gd name="T18" fmla="*/ 96 h 96"/>
            </a:gdLst>
            <a:ahLst/>
            <a:cxnLst>
              <a:cxn ang="T10">
                <a:pos x="T0" y="T1"/>
              </a:cxn>
              <a:cxn ang="T11">
                <a:pos x="T2" y="T3"/>
              </a:cxn>
              <a:cxn ang="T12">
                <a:pos x="T4" y="T5"/>
              </a:cxn>
              <a:cxn ang="T13">
                <a:pos x="T6" y="T7"/>
              </a:cxn>
              <a:cxn ang="T14">
                <a:pos x="T8" y="T9"/>
              </a:cxn>
            </a:cxnLst>
            <a:rect l="T15" t="T16" r="T17" b="T18"/>
            <a:pathLst>
              <a:path w="96" h="96">
                <a:moveTo>
                  <a:pt x="48" y="0"/>
                </a:moveTo>
                <a:lnTo>
                  <a:pt x="0" y="48"/>
                </a:lnTo>
                <a:lnTo>
                  <a:pt x="48" y="96"/>
                </a:lnTo>
                <a:lnTo>
                  <a:pt x="96" y="48"/>
                </a:lnTo>
                <a:lnTo>
                  <a:pt x="48" y="0"/>
                </a:lnTo>
                <a:close/>
              </a:path>
            </a:pathLst>
          </a:custGeom>
          <a:solidFill>
            <a:srgbClr val="FFFFFF"/>
          </a:solidFill>
          <a:ln w="12700">
            <a:solidFill>
              <a:srgbClr val="000000"/>
            </a:solidFill>
            <a:round/>
            <a:headEnd/>
            <a:tailEnd/>
          </a:ln>
        </p:spPr>
        <p:txBody>
          <a:bodyPr>
            <a:prstTxWarp prst="textNoShape">
              <a:avLst/>
            </a:prstTxWarp>
          </a:bodyPr>
          <a:lstStyle/>
          <a:p>
            <a:endParaRPr lang="en-US"/>
          </a:p>
        </p:txBody>
      </p:sp>
      <p:sp>
        <p:nvSpPr>
          <p:cNvPr id="59578" name="Rectangle 429"/>
          <p:cNvSpPr>
            <a:spLocks noChangeArrowheads="1"/>
          </p:cNvSpPr>
          <p:nvPr/>
        </p:nvSpPr>
        <p:spPr bwMode="auto">
          <a:xfrm>
            <a:off x="3959225" y="5041900"/>
            <a:ext cx="1524000" cy="152400"/>
          </a:xfrm>
          <a:prstGeom prst="rect">
            <a:avLst/>
          </a:prstGeom>
          <a:solidFill>
            <a:srgbClr val="D3D3D3"/>
          </a:solidFill>
          <a:ln w="9525">
            <a:noFill/>
            <a:miter lim="800000"/>
            <a:headEnd/>
            <a:tailEnd/>
          </a:ln>
        </p:spPr>
        <p:txBody>
          <a:bodyPr>
            <a:prstTxWarp prst="textNoShape">
              <a:avLst/>
            </a:prstTxWarp>
          </a:bodyPr>
          <a:lstStyle/>
          <a:p>
            <a:endParaRPr lang="en-US"/>
          </a:p>
        </p:txBody>
      </p:sp>
      <p:sp>
        <p:nvSpPr>
          <p:cNvPr id="59579" name="Rectangle 430"/>
          <p:cNvSpPr>
            <a:spLocks noChangeArrowheads="1"/>
          </p:cNvSpPr>
          <p:nvPr/>
        </p:nvSpPr>
        <p:spPr bwMode="auto">
          <a:xfrm>
            <a:off x="3959225" y="5041900"/>
            <a:ext cx="1536700" cy="165100"/>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59580" name="Rectangle 431"/>
          <p:cNvSpPr>
            <a:spLocks noChangeArrowheads="1"/>
          </p:cNvSpPr>
          <p:nvPr/>
        </p:nvSpPr>
        <p:spPr bwMode="auto">
          <a:xfrm>
            <a:off x="6702425" y="5257800"/>
            <a:ext cx="152400" cy="152400"/>
          </a:xfrm>
          <a:prstGeom prst="rect">
            <a:avLst/>
          </a:prstGeom>
          <a:blipFill dpi="0" rotWithShape="0">
            <a:blip/>
            <a:srcRect/>
            <a:tile tx="0" ty="0" sx="100000" sy="100000" flip="none" algn="tl"/>
          </a:blipFill>
          <a:ln w="9525">
            <a:noFill/>
            <a:miter lim="800000"/>
            <a:headEnd/>
            <a:tailEnd/>
          </a:ln>
        </p:spPr>
        <p:txBody>
          <a:bodyPr>
            <a:prstTxWarp prst="textNoShape">
              <a:avLst/>
            </a:prstTxWarp>
          </a:bodyPr>
          <a:lstStyle/>
          <a:p>
            <a:endParaRPr lang="en-US"/>
          </a:p>
        </p:txBody>
      </p:sp>
      <p:sp>
        <p:nvSpPr>
          <p:cNvPr id="59581" name="Rectangle 432"/>
          <p:cNvSpPr>
            <a:spLocks noChangeArrowheads="1"/>
          </p:cNvSpPr>
          <p:nvPr/>
        </p:nvSpPr>
        <p:spPr bwMode="auto">
          <a:xfrm>
            <a:off x="6702425" y="5257800"/>
            <a:ext cx="165100" cy="165100"/>
          </a:xfrm>
          <a:prstGeom prst="rect">
            <a:avLst/>
          </a:prstGeom>
          <a:solidFill>
            <a:srgbClr val="D3D3D3"/>
          </a:solidFill>
          <a:ln w="12700">
            <a:solidFill>
              <a:srgbClr val="000000"/>
            </a:solidFill>
            <a:miter lim="800000"/>
            <a:headEnd/>
            <a:tailEnd/>
          </a:ln>
        </p:spPr>
        <p:txBody>
          <a:bodyPr>
            <a:prstTxWarp prst="textNoShape">
              <a:avLst/>
            </a:prstTxWarp>
          </a:bodyPr>
          <a:lstStyle/>
          <a:p>
            <a:endParaRPr lang="en-US"/>
          </a:p>
        </p:txBody>
      </p:sp>
      <p:sp>
        <p:nvSpPr>
          <p:cNvPr id="59582" name="Rectangle 433"/>
          <p:cNvSpPr>
            <a:spLocks noChangeArrowheads="1"/>
          </p:cNvSpPr>
          <p:nvPr/>
        </p:nvSpPr>
        <p:spPr bwMode="auto">
          <a:xfrm>
            <a:off x="3044825" y="5702300"/>
            <a:ext cx="2590800" cy="152400"/>
          </a:xfrm>
          <a:prstGeom prst="rect">
            <a:avLst/>
          </a:prstGeom>
          <a:blipFill dpi="0" rotWithShape="0">
            <a:blip/>
            <a:srcRect/>
            <a:tile tx="0" ty="0" sx="100000" sy="100000" flip="none" algn="tl"/>
          </a:blipFill>
          <a:ln w="9525">
            <a:noFill/>
            <a:miter lim="800000"/>
            <a:headEnd/>
            <a:tailEnd/>
          </a:ln>
        </p:spPr>
        <p:txBody>
          <a:bodyPr>
            <a:prstTxWarp prst="textNoShape">
              <a:avLst/>
            </a:prstTxWarp>
          </a:bodyPr>
          <a:lstStyle/>
          <a:p>
            <a:endParaRPr lang="en-US"/>
          </a:p>
        </p:txBody>
      </p:sp>
      <p:sp>
        <p:nvSpPr>
          <p:cNvPr id="59583" name="Rectangle 434"/>
          <p:cNvSpPr>
            <a:spLocks noChangeArrowheads="1"/>
          </p:cNvSpPr>
          <p:nvPr/>
        </p:nvSpPr>
        <p:spPr bwMode="auto">
          <a:xfrm>
            <a:off x="3044825" y="5702300"/>
            <a:ext cx="2603500" cy="165100"/>
          </a:xfrm>
          <a:prstGeom prst="rect">
            <a:avLst/>
          </a:prstGeom>
          <a:solidFill>
            <a:srgbClr val="D3D3D3"/>
          </a:solidFill>
          <a:ln w="12700">
            <a:solidFill>
              <a:srgbClr val="000000"/>
            </a:solidFill>
            <a:miter lim="800000"/>
            <a:headEnd/>
            <a:tailEnd/>
          </a:ln>
        </p:spPr>
        <p:txBody>
          <a:bodyPr>
            <a:prstTxWarp prst="textNoShape">
              <a:avLst/>
            </a:prstTxWarp>
          </a:bodyPr>
          <a:lstStyle/>
          <a:p>
            <a:endParaRPr lang="en-US"/>
          </a:p>
        </p:txBody>
      </p:sp>
      <p:sp>
        <p:nvSpPr>
          <p:cNvPr id="59584" name="Rectangle 435"/>
          <p:cNvSpPr>
            <a:spLocks noChangeArrowheads="1"/>
          </p:cNvSpPr>
          <p:nvPr/>
        </p:nvSpPr>
        <p:spPr bwMode="auto">
          <a:xfrm>
            <a:off x="5775325" y="36322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85" name="Rectangle 436"/>
          <p:cNvSpPr>
            <a:spLocks noChangeArrowheads="1"/>
          </p:cNvSpPr>
          <p:nvPr/>
        </p:nvSpPr>
        <p:spPr bwMode="auto">
          <a:xfrm>
            <a:off x="5775325" y="36703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86" name="Rectangle 437"/>
          <p:cNvSpPr>
            <a:spLocks noChangeArrowheads="1"/>
          </p:cNvSpPr>
          <p:nvPr/>
        </p:nvSpPr>
        <p:spPr bwMode="auto">
          <a:xfrm>
            <a:off x="5775325" y="36449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87" name="Rectangle 438"/>
          <p:cNvSpPr>
            <a:spLocks noChangeArrowheads="1"/>
          </p:cNvSpPr>
          <p:nvPr/>
        </p:nvSpPr>
        <p:spPr bwMode="auto">
          <a:xfrm>
            <a:off x="5775325" y="37719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88" name="Rectangle 439"/>
          <p:cNvSpPr>
            <a:spLocks noChangeArrowheads="1"/>
          </p:cNvSpPr>
          <p:nvPr/>
        </p:nvSpPr>
        <p:spPr bwMode="auto">
          <a:xfrm>
            <a:off x="5775325" y="38481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89" name="Rectangle 440"/>
          <p:cNvSpPr>
            <a:spLocks noChangeArrowheads="1"/>
          </p:cNvSpPr>
          <p:nvPr/>
        </p:nvSpPr>
        <p:spPr bwMode="auto">
          <a:xfrm>
            <a:off x="5775325" y="37846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0" name="Rectangle 441"/>
          <p:cNvSpPr>
            <a:spLocks noChangeArrowheads="1"/>
          </p:cNvSpPr>
          <p:nvPr/>
        </p:nvSpPr>
        <p:spPr bwMode="auto">
          <a:xfrm>
            <a:off x="5775325" y="39497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1" name="Rectangle 442"/>
          <p:cNvSpPr>
            <a:spLocks noChangeArrowheads="1"/>
          </p:cNvSpPr>
          <p:nvPr/>
        </p:nvSpPr>
        <p:spPr bwMode="auto">
          <a:xfrm>
            <a:off x="5775325" y="40132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2" name="Rectangle 443"/>
          <p:cNvSpPr>
            <a:spLocks noChangeArrowheads="1"/>
          </p:cNvSpPr>
          <p:nvPr/>
        </p:nvSpPr>
        <p:spPr bwMode="auto">
          <a:xfrm>
            <a:off x="5775325" y="3962400"/>
            <a:ext cx="38100" cy="508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3" name="Rectangle 444"/>
          <p:cNvSpPr>
            <a:spLocks noChangeArrowheads="1"/>
          </p:cNvSpPr>
          <p:nvPr/>
        </p:nvSpPr>
        <p:spPr bwMode="auto">
          <a:xfrm>
            <a:off x="5775325" y="41148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4" name="Rectangle 445"/>
          <p:cNvSpPr>
            <a:spLocks noChangeArrowheads="1"/>
          </p:cNvSpPr>
          <p:nvPr/>
        </p:nvSpPr>
        <p:spPr bwMode="auto">
          <a:xfrm>
            <a:off x="5775325" y="41910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5" name="Rectangle 446"/>
          <p:cNvSpPr>
            <a:spLocks noChangeArrowheads="1"/>
          </p:cNvSpPr>
          <p:nvPr/>
        </p:nvSpPr>
        <p:spPr bwMode="auto">
          <a:xfrm>
            <a:off x="5775325" y="41275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6" name="Rectangle 447"/>
          <p:cNvSpPr>
            <a:spLocks noChangeArrowheads="1"/>
          </p:cNvSpPr>
          <p:nvPr/>
        </p:nvSpPr>
        <p:spPr bwMode="auto">
          <a:xfrm>
            <a:off x="5775325" y="42926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7" name="Rectangle 448"/>
          <p:cNvSpPr>
            <a:spLocks noChangeArrowheads="1"/>
          </p:cNvSpPr>
          <p:nvPr/>
        </p:nvSpPr>
        <p:spPr bwMode="auto">
          <a:xfrm>
            <a:off x="5775325" y="43688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8" name="Rectangle 449"/>
          <p:cNvSpPr>
            <a:spLocks noChangeArrowheads="1"/>
          </p:cNvSpPr>
          <p:nvPr/>
        </p:nvSpPr>
        <p:spPr bwMode="auto">
          <a:xfrm>
            <a:off x="5775325" y="43053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599" name="Rectangle 451"/>
          <p:cNvSpPr>
            <a:spLocks noChangeArrowheads="1"/>
          </p:cNvSpPr>
          <p:nvPr/>
        </p:nvSpPr>
        <p:spPr bwMode="auto">
          <a:xfrm>
            <a:off x="5775325" y="44577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0" name="Rectangle 452"/>
          <p:cNvSpPr>
            <a:spLocks noChangeArrowheads="1"/>
          </p:cNvSpPr>
          <p:nvPr/>
        </p:nvSpPr>
        <p:spPr bwMode="auto">
          <a:xfrm>
            <a:off x="5775325" y="45339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1" name="Rectangle 453"/>
          <p:cNvSpPr>
            <a:spLocks noChangeArrowheads="1"/>
          </p:cNvSpPr>
          <p:nvPr/>
        </p:nvSpPr>
        <p:spPr bwMode="auto">
          <a:xfrm>
            <a:off x="5775325" y="44704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2" name="Rectangle 454"/>
          <p:cNvSpPr>
            <a:spLocks noChangeArrowheads="1"/>
          </p:cNvSpPr>
          <p:nvPr/>
        </p:nvSpPr>
        <p:spPr bwMode="auto">
          <a:xfrm>
            <a:off x="5775325" y="46355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3" name="Rectangle 455"/>
          <p:cNvSpPr>
            <a:spLocks noChangeArrowheads="1"/>
          </p:cNvSpPr>
          <p:nvPr/>
        </p:nvSpPr>
        <p:spPr bwMode="auto">
          <a:xfrm>
            <a:off x="5775325" y="47117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4" name="Rectangle 456"/>
          <p:cNvSpPr>
            <a:spLocks noChangeArrowheads="1"/>
          </p:cNvSpPr>
          <p:nvPr/>
        </p:nvSpPr>
        <p:spPr bwMode="auto">
          <a:xfrm>
            <a:off x="5775325" y="46482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5" name="Rectangle 457"/>
          <p:cNvSpPr>
            <a:spLocks noChangeArrowheads="1"/>
          </p:cNvSpPr>
          <p:nvPr/>
        </p:nvSpPr>
        <p:spPr bwMode="auto">
          <a:xfrm>
            <a:off x="5775325" y="48133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6" name="Rectangle 458"/>
          <p:cNvSpPr>
            <a:spLocks noChangeArrowheads="1"/>
          </p:cNvSpPr>
          <p:nvPr/>
        </p:nvSpPr>
        <p:spPr bwMode="auto">
          <a:xfrm>
            <a:off x="5775325" y="48768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7" name="Rectangle 459"/>
          <p:cNvSpPr>
            <a:spLocks noChangeArrowheads="1"/>
          </p:cNvSpPr>
          <p:nvPr/>
        </p:nvSpPr>
        <p:spPr bwMode="auto">
          <a:xfrm>
            <a:off x="5775325" y="4826000"/>
            <a:ext cx="38100" cy="508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8" name="Rectangle 460"/>
          <p:cNvSpPr>
            <a:spLocks noChangeArrowheads="1"/>
          </p:cNvSpPr>
          <p:nvPr/>
        </p:nvSpPr>
        <p:spPr bwMode="auto">
          <a:xfrm>
            <a:off x="5775325" y="49784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09" name="Rectangle 461"/>
          <p:cNvSpPr>
            <a:spLocks noChangeArrowheads="1"/>
          </p:cNvSpPr>
          <p:nvPr/>
        </p:nvSpPr>
        <p:spPr bwMode="auto">
          <a:xfrm>
            <a:off x="5775325" y="50546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0" name="Rectangle 462"/>
          <p:cNvSpPr>
            <a:spLocks noChangeArrowheads="1"/>
          </p:cNvSpPr>
          <p:nvPr/>
        </p:nvSpPr>
        <p:spPr bwMode="auto">
          <a:xfrm>
            <a:off x="5775325" y="49911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1" name="Rectangle 463"/>
          <p:cNvSpPr>
            <a:spLocks noChangeArrowheads="1"/>
          </p:cNvSpPr>
          <p:nvPr/>
        </p:nvSpPr>
        <p:spPr bwMode="auto">
          <a:xfrm>
            <a:off x="5775325" y="51562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2" name="Rectangle 464"/>
          <p:cNvSpPr>
            <a:spLocks noChangeArrowheads="1"/>
          </p:cNvSpPr>
          <p:nvPr/>
        </p:nvSpPr>
        <p:spPr bwMode="auto">
          <a:xfrm>
            <a:off x="5775325" y="52324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3" name="Rectangle 465"/>
          <p:cNvSpPr>
            <a:spLocks noChangeArrowheads="1"/>
          </p:cNvSpPr>
          <p:nvPr/>
        </p:nvSpPr>
        <p:spPr bwMode="auto">
          <a:xfrm>
            <a:off x="5775325" y="51689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4" name="Rectangle 466"/>
          <p:cNvSpPr>
            <a:spLocks noChangeArrowheads="1"/>
          </p:cNvSpPr>
          <p:nvPr/>
        </p:nvSpPr>
        <p:spPr bwMode="auto">
          <a:xfrm>
            <a:off x="5775325" y="53213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5" name="Rectangle 467"/>
          <p:cNvSpPr>
            <a:spLocks noChangeArrowheads="1"/>
          </p:cNvSpPr>
          <p:nvPr/>
        </p:nvSpPr>
        <p:spPr bwMode="auto">
          <a:xfrm>
            <a:off x="5775325" y="53975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6" name="Rectangle 468"/>
          <p:cNvSpPr>
            <a:spLocks noChangeArrowheads="1"/>
          </p:cNvSpPr>
          <p:nvPr/>
        </p:nvSpPr>
        <p:spPr bwMode="auto">
          <a:xfrm>
            <a:off x="5775325" y="53340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7" name="Rectangle 469"/>
          <p:cNvSpPr>
            <a:spLocks noChangeArrowheads="1"/>
          </p:cNvSpPr>
          <p:nvPr/>
        </p:nvSpPr>
        <p:spPr bwMode="auto">
          <a:xfrm>
            <a:off x="5775325" y="54991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8" name="Rectangle 470"/>
          <p:cNvSpPr>
            <a:spLocks noChangeArrowheads="1"/>
          </p:cNvSpPr>
          <p:nvPr/>
        </p:nvSpPr>
        <p:spPr bwMode="auto">
          <a:xfrm>
            <a:off x="5775325" y="55753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19" name="Rectangle 471"/>
          <p:cNvSpPr>
            <a:spLocks noChangeArrowheads="1"/>
          </p:cNvSpPr>
          <p:nvPr/>
        </p:nvSpPr>
        <p:spPr bwMode="auto">
          <a:xfrm>
            <a:off x="5775325" y="55118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0" name="Rectangle 472"/>
          <p:cNvSpPr>
            <a:spLocks noChangeArrowheads="1"/>
          </p:cNvSpPr>
          <p:nvPr/>
        </p:nvSpPr>
        <p:spPr bwMode="auto">
          <a:xfrm>
            <a:off x="5775325" y="56642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1" name="Rectangle 473"/>
          <p:cNvSpPr>
            <a:spLocks noChangeArrowheads="1"/>
          </p:cNvSpPr>
          <p:nvPr/>
        </p:nvSpPr>
        <p:spPr bwMode="auto">
          <a:xfrm>
            <a:off x="5775325" y="57404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2" name="Rectangle 474"/>
          <p:cNvSpPr>
            <a:spLocks noChangeArrowheads="1"/>
          </p:cNvSpPr>
          <p:nvPr/>
        </p:nvSpPr>
        <p:spPr bwMode="auto">
          <a:xfrm>
            <a:off x="5775325" y="56769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3" name="Rectangle 475"/>
          <p:cNvSpPr>
            <a:spLocks noChangeArrowheads="1"/>
          </p:cNvSpPr>
          <p:nvPr/>
        </p:nvSpPr>
        <p:spPr bwMode="auto">
          <a:xfrm>
            <a:off x="5775325" y="58420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4" name="Rectangle 476"/>
          <p:cNvSpPr>
            <a:spLocks noChangeArrowheads="1"/>
          </p:cNvSpPr>
          <p:nvPr/>
        </p:nvSpPr>
        <p:spPr bwMode="auto">
          <a:xfrm>
            <a:off x="5775325" y="59182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5" name="Rectangle 477"/>
          <p:cNvSpPr>
            <a:spLocks noChangeArrowheads="1"/>
          </p:cNvSpPr>
          <p:nvPr/>
        </p:nvSpPr>
        <p:spPr bwMode="auto">
          <a:xfrm>
            <a:off x="5775325" y="58547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6" name="Rectangle 478"/>
          <p:cNvSpPr>
            <a:spLocks noChangeArrowheads="1"/>
          </p:cNvSpPr>
          <p:nvPr/>
        </p:nvSpPr>
        <p:spPr bwMode="auto">
          <a:xfrm>
            <a:off x="5775325" y="60198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7" name="Rectangle 479"/>
          <p:cNvSpPr>
            <a:spLocks noChangeArrowheads="1"/>
          </p:cNvSpPr>
          <p:nvPr/>
        </p:nvSpPr>
        <p:spPr bwMode="auto">
          <a:xfrm>
            <a:off x="5775325" y="60960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8" name="Rectangle 480"/>
          <p:cNvSpPr>
            <a:spLocks noChangeArrowheads="1"/>
          </p:cNvSpPr>
          <p:nvPr/>
        </p:nvSpPr>
        <p:spPr bwMode="auto">
          <a:xfrm>
            <a:off x="5775325" y="6032500"/>
            <a:ext cx="38100" cy="635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29" name="Rectangle 481"/>
          <p:cNvSpPr>
            <a:spLocks noChangeArrowheads="1"/>
          </p:cNvSpPr>
          <p:nvPr/>
        </p:nvSpPr>
        <p:spPr bwMode="auto">
          <a:xfrm>
            <a:off x="5775325" y="61849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30" name="Rectangle 482"/>
          <p:cNvSpPr>
            <a:spLocks noChangeArrowheads="1"/>
          </p:cNvSpPr>
          <p:nvPr/>
        </p:nvSpPr>
        <p:spPr bwMode="auto">
          <a:xfrm>
            <a:off x="5775325" y="62357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31" name="Rectangle 483"/>
          <p:cNvSpPr>
            <a:spLocks noChangeArrowheads="1"/>
          </p:cNvSpPr>
          <p:nvPr/>
        </p:nvSpPr>
        <p:spPr bwMode="auto">
          <a:xfrm>
            <a:off x="5775325" y="6197600"/>
            <a:ext cx="38100" cy="381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32" name="Rectangle 484"/>
          <p:cNvSpPr>
            <a:spLocks noChangeArrowheads="1"/>
          </p:cNvSpPr>
          <p:nvPr/>
        </p:nvSpPr>
        <p:spPr bwMode="auto">
          <a:xfrm>
            <a:off x="5762625" y="3632200"/>
            <a:ext cx="38100" cy="127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33" name="Freeform 485"/>
          <p:cNvSpPr>
            <a:spLocks/>
          </p:cNvSpPr>
          <p:nvPr/>
        </p:nvSpPr>
        <p:spPr bwMode="auto">
          <a:xfrm>
            <a:off x="5762625" y="3644900"/>
            <a:ext cx="38100" cy="1092200"/>
          </a:xfrm>
          <a:custGeom>
            <a:avLst/>
            <a:gdLst>
              <a:gd name="T0" fmla="*/ 38100 w 24"/>
              <a:gd name="T1" fmla="*/ 0 h 688"/>
              <a:gd name="T2" fmla="*/ 0 w 24"/>
              <a:gd name="T3" fmla="*/ 0 h 688"/>
              <a:gd name="T4" fmla="*/ 0 w 24"/>
              <a:gd name="T5" fmla="*/ 1066800 h 688"/>
              <a:gd name="T6" fmla="*/ 0 w 24"/>
              <a:gd name="T7" fmla="*/ 1079500 h 688"/>
              <a:gd name="T8" fmla="*/ 0 w 24"/>
              <a:gd name="T9" fmla="*/ 1092200 h 688"/>
              <a:gd name="T10" fmla="*/ 38100 w 24"/>
              <a:gd name="T11" fmla="*/ 1066800 h 688"/>
              <a:gd name="T12" fmla="*/ 38100 w 24"/>
              <a:gd name="T13" fmla="*/ 0 h 688"/>
              <a:gd name="T14" fmla="*/ 0 60000 65536"/>
              <a:gd name="T15" fmla="*/ 0 60000 65536"/>
              <a:gd name="T16" fmla="*/ 0 60000 65536"/>
              <a:gd name="T17" fmla="*/ 0 60000 65536"/>
              <a:gd name="T18" fmla="*/ 0 60000 65536"/>
              <a:gd name="T19" fmla="*/ 0 60000 65536"/>
              <a:gd name="T20" fmla="*/ 0 60000 65536"/>
              <a:gd name="T21" fmla="*/ 0 w 24"/>
              <a:gd name="T22" fmla="*/ 0 h 688"/>
              <a:gd name="T23" fmla="*/ 24 w 24"/>
              <a:gd name="T24" fmla="*/ 688 h 6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688">
                <a:moveTo>
                  <a:pt x="24" y="0"/>
                </a:moveTo>
                <a:lnTo>
                  <a:pt x="0" y="0"/>
                </a:lnTo>
                <a:lnTo>
                  <a:pt x="0" y="672"/>
                </a:lnTo>
                <a:lnTo>
                  <a:pt x="0" y="680"/>
                </a:lnTo>
                <a:lnTo>
                  <a:pt x="0" y="688"/>
                </a:lnTo>
                <a:lnTo>
                  <a:pt x="24" y="672"/>
                </a:lnTo>
                <a:lnTo>
                  <a:pt x="24" y="0"/>
                </a:lnTo>
                <a:close/>
              </a:path>
            </a:pathLst>
          </a:custGeom>
          <a:solidFill>
            <a:srgbClr val="000000"/>
          </a:solidFill>
          <a:ln w="9525">
            <a:noFill/>
            <a:round/>
            <a:headEnd/>
            <a:tailEnd/>
          </a:ln>
        </p:spPr>
        <p:txBody>
          <a:bodyPr>
            <a:prstTxWarp prst="textNoShape">
              <a:avLst/>
            </a:prstTxWarp>
          </a:bodyPr>
          <a:lstStyle/>
          <a:p>
            <a:endParaRPr lang="en-US"/>
          </a:p>
        </p:txBody>
      </p:sp>
      <p:sp>
        <p:nvSpPr>
          <p:cNvPr id="59634" name="Freeform 486"/>
          <p:cNvSpPr>
            <a:spLocks/>
          </p:cNvSpPr>
          <p:nvPr/>
        </p:nvSpPr>
        <p:spPr bwMode="auto">
          <a:xfrm>
            <a:off x="5762625" y="4699000"/>
            <a:ext cx="381000" cy="228600"/>
          </a:xfrm>
          <a:custGeom>
            <a:avLst/>
            <a:gdLst>
              <a:gd name="T0" fmla="*/ 25400 w 240"/>
              <a:gd name="T1" fmla="*/ 0 h 144"/>
              <a:gd name="T2" fmla="*/ 0 w 240"/>
              <a:gd name="T3" fmla="*/ 38100 h 144"/>
              <a:gd name="T4" fmla="*/ 317500 w 240"/>
              <a:gd name="T5" fmla="*/ 228600 h 144"/>
              <a:gd name="T6" fmla="*/ 342900 w 240"/>
              <a:gd name="T7" fmla="*/ 228600 h 144"/>
              <a:gd name="T8" fmla="*/ 381000 w 240"/>
              <a:gd name="T9" fmla="*/ 215900 h 144"/>
              <a:gd name="T10" fmla="*/ 342900 w 240"/>
              <a:gd name="T11" fmla="*/ 190500 h 144"/>
              <a:gd name="T12" fmla="*/ 25400 w 240"/>
              <a:gd name="T13" fmla="*/ 0 h 144"/>
              <a:gd name="T14" fmla="*/ 0 60000 65536"/>
              <a:gd name="T15" fmla="*/ 0 60000 65536"/>
              <a:gd name="T16" fmla="*/ 0 60000 65536"/>
              <a:gd name="T17" fmla="*/ 0 60000 65536"/>
              <a:gd name="T18" fmla="*/ 0 60000 65536"/>
              <a:gd name="T19" fmla="*/ 0 60000 65536"/>
              <a:gd name="T20" fmla="*/ 0 60000 65536"/>
              <a:gd name="T21" fmla="*/ 0 w 240"/>
              <a:gd name="T22" fmla="*/ 0 h 144"/>
              <a:gd name="T23" fmla="*/ 240 w 240"/>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 h="144">
                <a:moveTo>
                  <a:pt x="16" y="0"/>
                </a:moveTo>
                <a:lnTo>
                  <a:pt x="0" y="24"/>
                </a:lnTo>
                <a:lnTo>
                  <a:pt x="200" y="144"/>
                </a:lnTo>
                <a:lnTo>
                  <a:pt x="216" y="144"/>
                </a:lnTo>
                <a:lnTo>
                  <a:pt x="240" y="136"/>
                </a:lnTo>
                <a:lnTo>
                  <a:pt x="216" y="120"/>
                </a:lnTo>
                <a:lnTo>
                  <a:pt x="16" y="0"/>
                </a:lnTo>
                <a:close/>
              </a:path>
            </a:pathLst>
          </a:custGeom>
          <a:solidFill>
            <a:srgbClr val="000000"/>
          </a:solidFill>
          <a:ln w="9525">
            <a:noFill/>
            <a:round/>
            <a:headEnd/>
            <a:tailEnd/>
          </a:ln>
        </p:spPr>
        <p:txBody>
          <a:bodyPr>
            <a:prstTxWarp prst="textNoShape">
              <a:avLst/>
            </a:prstTxWarp>
          </a:bodyPr>
          <a:lstStyle/>
          <a:p>
            <a:endParaRPr lang="en-US"/>
          </a:p>
        </p:txBody>
      </p:sp>
      <p:sp>
        <p:nvSpPr>
          <p:cNvPr id="59635" name="Freeform 487"/>
          <p:cNvSpPr>
            <a:spLocks/>
          </p:cNvSpPr>
          <p:nvPr/>
        </p:nvSpPr>
        <p:spPr bwMode="auto">
          <a:xfrm>
            <a:off x="5470525" y="4889500"/>
            <a:ext cx="635000" cy="266700"/>
          </a:xfrm>
          <a:custGeom>
            <a:avLst/>
            <a:gdLst>
              <a:gd name="T0" fmla="*/ 635000 w 400"/>
              <a:gd name="T1" fmla="*/ 38100 h 168"/>
              <a:gd name="T2" fmla="*/ 622300 w 400"/>
              <a:gd name="T3" fmla="*/ 0 h 168"/>
              <a:gd name="T4" fmla="*/ 0 w 400"/>
              <a:gd name="T5" fmla="*/ 228600 h 168"/>
              <a:gd name="T6" fmla="*/ 0 w 400"/>
              <a:gd name="T7" fmla="*/ 266700 h 168"/>
              <a:gd name="T8" fmla="*/ 0 w 400"/>
              <a:gd name="T9" fmla="*/ 228600 h 168"/>
              <a:gd name="T10" fmla="*/ 12700 w 400"/>
              <a:gd name="T11" fmla="*/ 266700 h 168"/>
              <a:gd name="T12" fmla="*/ 635000 w 400"/>
              <a:gd name="T13" fmla="*/ 38100 h 168"/>
              <a:gd name="T14" fmla="*/ 0 60000 65536"/>
              <a:gd name="T15" fmla="*/ 0 60000 65536"/>
              <a:gd name="T16" fmla="*/ 0 60000 65536"/>
              <a:gd name="T17" fmla="*/ 0 60000 65536"/>
              <a:gd name="T18" fmla="*/ 0 60000 65536"/>
              <a:gd name="T19" fmla="*/ 0 60000 65536"/>
              <a:gd name="T20" fmla="*/ 0 60000 65536"/>
              <a:gd name="T21" fmla="*/ 0 w 400"/>
              <a:gd name="T22" fmla="*/ 0 h 168"/>
              <a:gd name="T23" fmla="*/ 400 w 400"/>
              <a:gd name="T24" fmla="*/ 168 h 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0" h="168">
                <a:moveTo>
                  <a:pt x="400" y="24"/>
                </a:moveTo>
                <a:lnTo>
                  <a:pt x="392" y="0"/>
                </a:lnTo>
                <a:lnTo>
                  <a:pt x="0" y="144"/>
                </a:lnTo>
                <a:lnTo>
                  <a:pt x="0" y="168"/>
                </a:lnTo>
                <a:lnTo>
                  <a:pt x="0" y="144"/>
                </a:lnTo>
                <a:lnTo>
                  <a:pt x="8" y="168"/>
                </a:lnTo>
                <a:lnTo>
                  <a:pt x="400" y="24"/>
                </a:lnTo>
                <a:close/>
              </a:path>
            </a:pathLst>
          </a:custGeom>
          <a:solidFill>
            <a:srgbClr val="000000"/>
          </a:solidFill>
          <a:ln w="9525">
            <a:noFill/>
            <a:round/>
            <a:headEnd/>
            <a:tailEnd/>
          </a:ln>
        </p:spPr>
        <p:txBody>
          <a:bodyPr>
            <a:prstTxWarp prst="textNoShape">
              <a:avLst/>
            </a:prstTxWarp>
          </a:bodyPr>
          <a:lstStyle/>
          <a:p>
            <a:endParaRPr lang="en-US"/>
          </a:p>
        </p:txBody>
      </p:sp>
      <p:sp>
        <p:nvSpPr>
          <p:cNvPr id="59636" name="Freeform 488"/>
          <p:cNvSpPr>
            <a:spLocks/>
          </p:cNvSpPr>
          <p:nvPr/>
        </p:nvSpPr>
        <p:spPr bwMode="auto">
          <a:xfrm>
            <a:off x="5470525" y="5118100"/>
            <a:ext cx="1397000" cy="241300"/>
          </a:xfrm>
          <a:custGeom>
            <a:avLst/>
            <a:gdLst>
              <a:gd name="T0" fmla="*/ 0 w 880"/>
              <a:gd name="T1" fmla="*/ 0 h 152"/>
              <a:gd name="T2" fmla="*/ 0 w 880"/>
              <a:gd name="T3" fmla="*/ 38100 h 152"/>
              <a:gd name="T4" fmla="*/ 1384300 w 880"/>
              <a:gd name="T5" fmla="*/ 241300 h 152"/>
              <a:gd name="T6" fmla="*/ 1384300 w 880"/>
              <a:gd name="T7" fmla="*/ 203200 h 152"/>
              <a:gd name="T8" fmla="*/ 1397000 w 880"/>
              <a:gd name="T9" fmla="*/ 241300 h 152"/>
              <a:gd name="T10" fmla="*/ 1384300 w 880"/>
              <a:gd name="T11" fmla="*/ 203200 h 152"/>
              <a:gd name="T12" fmla="*/ 0 w 880"/>
              <a:gd name="T13" fmla="*/ 0 h 152"/>
              <a:gd name="T14" fmla="*/ 0 60000 65536"/>
              <a:gd name="T15" fmla="*/ 0 60000 65536"/>
              <a:gd name="T16" fmla="*/ 0 60000 65536"/>
              <a:gd name="T17" fmla="*/ 0 60000 65536"/>
              <a:gd name="T18" fmla="*/ 0 60000 65536"/>
              <a:gd name="T19" fmla="*/ 0 60000 65536"/>
              <a:gd name="T20" fmla="*/ 0 60000 65536"/>
              <a:gd name="T21" fmla="*/ 0 w 880"/>
              <a:gd name="T22" fmla="*/ 0 h 152"/>
              <a:gd name="T23" fmla="*/ 880 w 880"/>
              <a:gd name="T24" fmla="*/ 152 h 1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0" h="152">
                <a:moveTo>
                  <a:pt x="0" y="0"/>
                </a:moveTo>
                <a:lnTo>
                  <a:pt x="0" y="24"/>
                </a:lnTo>
                <a:lnTo>
                  <a:pt x="872" y="152"/>
                </a:lnTo>
                <a:lnTo>
                  <a:pt x="872" y="128"/>
                </a:lnTo>
                <a:lnTo>
                  <a:pt x="880" y="152"/>
                </a:lnTo>
                <a:lnTo>
                  <a:pt x="872" y="128"/>
                </a:lnTo>
                <a:lnTo>
                  <a:pt x="0" y="0"/>
                </a:lnTo>
                <a:close/>
              </a:path>
            </a:pathLst>
          </a:custGeom>
          <a:solidFill>
            <a:srgbClr val="000000"/>
          </a:solidFill>
          <a:ln w="9525">
            <a:noFill/>
            <a:round/>
            <a:headEnd/>
            <a:tailEnd/>
          </a:ln>
        </p:spPr>
        <p:txBody>
          <a:bodyPr>
            <a:prstTxWarp prst="textNoShape">
              <a:avLst/>
            </a:prstTxWarp>
          </a:bodyPr>
          <a:lstStyle/>
          <a:p>
            <a:endParaRPr lang="en-US"/>
          </a:p>
        </p:txBody>
      </p:sp>
      <p:sp>
        <p:nvSpPr>
          <p:cNvPr id="59637" name="Freeform 489"/>
          <p:cNvSpPr>
            <a:spLocks/>
          </p:cNvSpPr>
          <p:nvPr/>
        </p:nvSpPr>
        <p:spPr bwMode="auto">
          <a:xfrm>
            <a:off x="5610225" y="5321300"/>
            <a:ext cx="1257300" cy="482600"/>
          </a:xfrm>
          <a:custGeom>
            <a:avLst/>
            <a:gdLst>
              <a:gd name="T0" fmla="*/ 1257300 w 792"/>
              <a:gd name="T1" fmla="*/ 38100 h 304"/>
              <a:gd name="T2" fmla="*/ 1244600 w 792"/>
              <a:gd name="T3" fmla="*/ 0 h 304"/>
              <a:gd name="T4" fmla="*/ 25400 w 792"/>
              <a:gd name="T5" fmla="*/ 444500 h 304"/>
              <a:gd name="T6" fmla="*/ 0 w 792"/>
              <a:gd name="T7" fmla="*/ 457200 h 304"/>
              <a:gd name="T8" fmla="*/ 12700 w 792"/>
              <a:gd name="T9" fmla="*/ 469900 h 304"/>
              <a:gd name="T10" fmla="*/ 38100 w 792"/>
              <a:gd name="T11" fmla="*/ 482600 h 304"/>
              <a:gd name="T12" fmla="*/ 1257300 w 792"/>
              <a:gd name="T13" fmla="*/ 38100 h 304"/>
              <a:gd name="T14" fmla="*/ 0 60000 65536"/>
              <a:gd name="T15" fmla="*/ 0 60000 65536"/>
              <a:gd name="T16" fmla="*/ 0 60000 65536"/>
              <a:gd name="T17" fmla="*/ 0 60000 65536"/>
              <a:gd name="T18" fmla="*/ 0 60000 65536"/>
              <a:gd name="T19" fmla="*/ 0 60000 65536"/>
              <a:gd name="T20" fmla="*/ 0 60000 65536"/>
              <a:gd name="T21" fmla="*/ 0 w 792"/>
              <a:gd name="T22" fmla="*/ 0 h 304"/>
              <a:gd name="T23" fmla="*/ 792 w 792"/>
              <a:gd name="T24" fmla="*/ 304 h 3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2" h="304">
                <a:moveTo>
                  <a:pt x="792" y="24"/>
                </a:moveTo>
                <a:lnTo>
                  <a:pt x="784" y="0"/>
                </a:lnTo>
                <a:lnTo>
                  <a:pt x="16" y="280"/>
                </a:lnTo>
                <a:lnTo>
                  <a:pt x="0" y="288"/>
                </a:lnTo>
                <a:lnTo>
                  <a:pt x="8" y="296"/>
                </a:lnTo>
                <a:lnTo>
                  <a:pt x="24" y="304"/>
                </a:lnTo>
                <a:lnTo>
                  <a:pt x="792" y="24"/>
                </a:lnTo>
                <a:close/>
              </a:path>
            </a:pathLst>
          </a:custGeom>
          <a:solidFill>
            <a:srgbClr val="000000"/>
          </a:solidFill>
          <a:ln w="9525">
            <a:noFill/>
            <a:round/>
            <a:headEnd/>
            <a:tailEnd/>
          </a:ln>
        </p:spPr>
        <p:txBody>
          <a:bodyPr>
            <a:prstTxWarp prst="textNoShape">
              <a:avLst/>
            </a:prstTxWarp>
          </a:bodyPr>
          <a:lstStyle/>
          <a:p>
            <a:endParaRPr lang="en-US"/>
          </a:p>
        </p:txBody>
      </p:sp>
      <p:sp>
        <p:nvSpPr>
          <p:cNvPr id="59638" name="Freeform 490"/>
          <p:cNvSpPr>
            <a:spLocks/>
          </p:cNvSpPr>
          <p:nvPr/>
        </p:nvSpPr>
        <p:spPr bwMode="auto">
          <a:xfrm>
            <a:off x="5622925" y="5765800"/>
            <a:ext cx="177800" cy="177800"/>
          </a:xfrm>
          <a:custGeom>
            <a:avLst/>
            <a:gdLst>
              <a:gd name="T0" fmla="*/ 25400 w 112"/>
              <a:gd name="T1" fmla="*/ 0 h 112"/>
              <a:gd name="T2" fmla="*/ 0 w 112"/>
              <a:gd name="T3" fmla="*/ 25400 h 112"/>
              <a:gd name="T4" fmla="*/ 139700 w 112"/>
              <a:gd name="T5" fmla="*/ 177800 h 112"/>
              <a:gd name="T6" fmla="*/ 177800 w 112"/>
              <a:gd name="T7" fmla="*/ 165100 h 112"/>
              <a:gd name="T8" fmla="*/ 177800 w 112"/>
              <a:gd name="T9" fmla="*/ 165100 h 112"/>
              <a:gd name="T10" fmla="*/ 165100 w 112"/>
              <a:gd name="T11" fmla="*/ 152400 h 112"/>
              <a:gd name="T12" fmla="*/ 25400 w 112"/>
              <a:gd name="T13" fmla="*/ 0 h 112"/>
              <a:gd name="T14" fmla="*/ 0 60000 65536"/>
              <a:gd name="T15" fmla="*/ 0 60000 65536"/>
              <a:gd name="T16" fmla="*/ 0 60000 65536"/>
              <a:gd name="T17" fmla="*/ 0 60000 65536"/>
              <a:gd name="T18" fmla="*/ 0 60000 65536"/>
              <a:gd name="T19" fmla="*/ 0 60000 65536"/>
              <a:gd name="T20" fmla="*/ 0 60000 65536"/>
              <a:gd name="T21" fmla="*/ 0 w 112"/>
              <a:gd name="T22" fmla="*/ 0 h 112"/>
              <a:gd name="T23" fmla="*/ 112 w 112"/>
              <a:gd name="T24" fmla="*/ 112 h 1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112">
                <a:moveTo>
                  <a:pt x="16" y="0"/>
                </a:moveTo>
                <a:lnTo>
                  <a:pt x="0" y="16"/>
                </a:lnTo>
                <a:lnTo>
                  <a:pt x="88" y="112"/>
                </a:lnTo>
                <a:lnTo>
                  <a:pt x="112" y="104"/>
                </a:lnTo>
                <a:lnTo>
                  <a:pt x="104" y="96"/>
                </a:lnTo>
                <a:lnTo>
                  <a:pt x="16" y="0"/>
                </a:lnTo>
                <a:close/>
              </a:path>
            </a:pathLst>
          </a:custGeom>
          <a:solidFill>
            <a:srgbClr val="000000"/>
          </a:solidFill>
          <a:ln w="9525">
            <a:noFill/>
            <a:round/>
            <a:headEnd/>
            <a:tailEnd/>
          </a:ln>
        </p:spPr>
        <p:txBody>
          <a:bodyPr>
            <a:prstTxWarp prst="textNoShape">
              <a:avLst/>
            </a:prstTxWarp>
          </a:bodyPr>
          <a:lstStyle/>
          <a:p>
            <a:endParaRPr lang="en-US"/>
          </a:p>
        </p:txBody>
      </p:sp>
      <p:sp>
        <p:nvSpPr>
          <p:cNvPr id="59639" name="Rectangle 491"/>
          <p:cNvSpPr>
            <a:spLocks noChangeArrowheads="1"/>
          </p:cNvSpPr>
          <p:nvPr/>
        </p:nvSpPr>
        <p:spPr bwMode="auto">
          <a:xfrm>
            <a:off x="5762625" y="6235700"/>
            <a:ext cx="38100" cy="254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40" name="Rectangle 492"/>
          <p:cNvSpPr>
            <a:spLocks noChangeArrowheads="1"/>
          </p:cNvSpPr>
          <p:nvPr/>
        </p:nvSpPr>
        <p:spPr bwMode="auto">
          <a:xfrm>
            <a:off x="5762625" y="5930900"/>
            <a:ext cx="38100" cy="304800"/>
          </a:xfrm>
          <a:prstGeom prst="rect">
            <a:avLst/>
          </a:prstGeom>
          <a:solidFill>
            <a:srgbClr val="000000"/>
          </a:solidFill>
          <a:ln w="9525">
            <a:noFill/>
            <a:miter lim="800000"/>
            <a:headEnd/>
            <a:tailEnd/>
          </a:ln>
        </p:spPr>
        <p:txBody>
          <a:bodyPr>
            <a:prstTxWarp prst="textNoShape">
              <a:avLst/>
            </a:prstTxWarp>
          </a:bodyPr>
          <a:lstStyle/>
          <a:p>
            <a:endParaRPr lang="en-US"/>
          </a:p>
        </p:txBody>
      </p:sp>
      <p:sp>
        <p:nvSpPr>
          <p:cNvPr id="59641" name="Rectangle 493"/>
          <p:cNvSpPr>
            <a:spLocks noChangeArrowheads="1"/>
          </p:cNvSpPr>
          <p:nvPr/>
        </p:nvSpPr>
        <p:spPr bwMode="auto">
          <a:xfrm>
            <a:off x="6189663" y="4552950"/>
            <a:ext cx="1868487" cy="274638"/>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rgbClr val="FF0000"/>
                </a:solidFill>
              </a:rPr>
              <a:t>ahead of schedule</a:t>
            </a:r>
            <a:endParaRPr lang="en-US"/>
          </a:p>
        </p:txBody>
      </p:sp>
      <p:sp>
        <p:nvSpPr>
          <p:cNvPr id="59642" name="Rectangle 494"/>
          <p:cNvSpPr>
            <a:spLocks noChangeArrowheads="1"/>
          </p:cNvSpPr>
          <p:nvPr/>
        </p:nvSpPr>
        <p:spPr bwMode="auto">
          <a:xfrm>
            <a:off x="4754563" y="5251450"/>
            <a:ext cx="685800" cy="274638"/>
          </a:xfrm>
          <a:prstGeom prst="rect">
            <a:avLst/>
          </a:prstGeom>
          <a:noFill/>
          <a:ln w="9525">
            <a:noFill/>
            <a:miter lim="800000"/>
            <a:headEnd/>
            <a:tailEnd/>
          </a:ln>
        </p:spPr>
        <p:txBody>
          <a:bodyPr wrap="none" lIns="0" tIns="0" rIns="0" bIns="0">
            <a:prstTxWarp prst="textNoShape">
              <a:avLst/>
            </a:prstTxWarp>
            <a:spAutoFit/>
          </a:bodyPr>
          <a:lstStyle/>
          <a:p>
            <a:r>
              <a:rPr lang="en-US" sz="1800" i="1">
                <a:solidFill>
                  <a:srgbClr val="FF0000"/>
                </a:solidFill>
              </a:rPr>
              <a:t>behind</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0419"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0420" name="Slide Number Placeholder 5"/>
          <p:cNvSpPr>
            <a:spLocks noGrp="1"/>
          </p:cNvSpPr>
          <p:nvPr>
            <p:ph type="sldNum" sz="quarter" idx="12"/>
          </p:nvPr>
        </p:nvSpPr>
        <p:spPr>
          <a:noFill/>
        </p:spPr>
        <p:txBody>
          <a:bodyPr/>
          <a:lstStyle/>
          <a:p>
            <a:r>
              <a:rPr lang="de-CH" smtClean="0">
                <a:latin typeface="Helvetica" charset="0"/>
              </a:rPr>
              <a:t>ESE 9.</a:t>
            </a:r>
            <a:fld id="{5D58A70D-D982-EA48-A8FC-BF1E4F685FF4}" type="slidenum">
              <a:rPr lang="de-CH" smtClean="0">
                <a:latin typeface="Helvetica" charset="0"/>
              </a:rPr>
              <a:pPr/>
              <a:t>36</a:t>
            </a:fld>
            <a:endParaRPr lang="de-CH" sz="1400" smtClean="0">
              <a:solidFill>
                <a:srgbClr val="7E7E7E"/>
              </a:solidFill>
              <a:latin typeface="Times" charset="0"/>
            </a:endParaRPr>
          </a:p>
        </p:txBody>
      </p:sp>
      <p:sp>
        <p:nvSpPr>
          <p:cNvPr id="60421" name="Rectangle 2"/>
          <p:cNvSpPr>
            <a:spLocks noGrp="1" noChangeArrowheads="1"/>
          </p:cNvSpPr>
          <p:nvPr>
            <p:ph type="title"/>
          </p:nvPr>
        </p:nvSpPr>
        <p:spPr/>
        <p:txBody>
          <a:bodyPr/>
          <a:lstStyle/>
          <a:p>
            <a:pPr eaLnBrk="1" hangingPunct="1"/>
            <a:r>
              <a:rPr lang="en-US"/>
              <a:t>Timeline Chart</a:t>
            </a:r>
          </a:p>
        </p:txBody>
      </p:sp>
      <p:sp>
        <p:nvSpPr>
          <p:cNvPr id="60422" name="Rectangle 3"/>
          <p:cNvSpPr>
            <a:spLocks noGrp="1" noChangeArrowheads="1"/>
          </p:cNvSpPr>
          <p:nvPr>
            <p:ph type="body" idx="1"/>
          </p:nvPr>
        </p:nvSpPr>
        <p:spPr>
          <a:xfrm>
            <a:off x="539750" y="1654175"/>
            <a:ext cx="8061325" cy="2176463"/>
          </a:xfrm>
        </p:spPr>
        <p:txBody>
          <a:bodyPr anchor="t"/>
          <a:lstStyle/>
          <a:p>
            <a:pPr eaLnBrk="1" hangingPunct="1">
              <a:lnSpc>
                <a:spcPct val="90000"/>
              </a:lnSpc>
              <a:buFont typeface="Helvetica CE" pitchFamily="-105" charset="0"/>
              <a:buNone/>
            </a:pPr>
            <a:r>
              <a:rPr lang="en-US" sz="1800" b="1" i="1"/>
              <a:t>Visualise slippage evolution</a:t>
            </a:r>
          </a:p>
          <a:p>
            <a:pPr eaLnBrk="1" hangingPunct="1">
              <a:lnSpc>
                <a:spcPct val="90000"/>
              </a:lnSpc>
            </a:pPr>
            <a:r>
              <a:rPr lang="en-US" sz="1800"/>
              <a:t>downward lines represent planned completion time as they vary in current time</a:t>
            </a:r>
          </a:p>
          <a:p>
            <a:pPr eaLnBrk="1" hangingPunct="1">
              <a:lnSpc>
                <a:spcPct val="90000"/>
              </a:lnSpc>
            </a:pPr>
            <a:r>
              <a:rPr lang="en-US" sz="1800"/>
              <a:t>bullets at the end of a line represent completed tasks</a:t>
            </a:r>
          </a:p>
        </p:txBody>
      </p:sp>
      <p:pic>
        <p:nvPicPr>
          <p:cNvPr id="60423" name="Picture 216" descr="From Clipboard 2"/>
          <p:cNvPicPr>
            <a:picLocks noChangeAspect="1" noChangeArrowheads="1"/>
          </p:cNvPicPr>
          <p:nvPr/>
        </p:nvPicPr>
        <p:blipFill>
          <a:blip r:embed="rId2"/>
          <a:srcRect/>
          <a:stretch>
            <a:fillRect/>
          </a:stretch>
        </p:blipFill>
        <p:spPr bwMode="auto">
          <a:xfrm>
            <a:off x="663575" y="3200400"/>
            <a:ext cx="7816850" cy="3011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1443"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1444" name="Slide Number Placeholder 5"/>
          <p:cNvSpPr>
            <a:spLocks noGrp="1"/>
          </p:cNvSpPr>
          <p:nvPr>
            <p:ph type="sldNum" sz="quarter" idx="12"/>
          </p:nvPr>
        </p:nvSpPr>
        <p:spPr>
          <a:noFill/>
        </p:spPr>
        <p:txBody>
          <a:bodyPr/>
          <a:lstStyle/>
          <a:p>
            <a:r>
              <a:rPr lang="de-CH" smtClean="0">
                <a:latin typeface="Helvetica" charset="0"/>
              </a:rPr>
              <a:t>ESE 9.</a:t>
            </a:r>
            <a:fld id="{887444BD-F540-DD4C-9B47-4FC97D3B845E}" type="slidenum">
              <a:rPr lang="de-CH" smtClean="0">
                <a:latin typeface="Helvetica" charset="0"/>
              </a:rPr>
              <a:pPr/>
              <a:t>37</a:t>
            </a:fld>
            <a:endParaRPr lang="de-CH" sz="1400" smtClean="0">
              <a:solidFill>
                <a:srgbClr val="7E7E7E"/>
              </a:solidFill>
              <a:latin typeface="Times" charset="0"/>
            </a:endParaRPr>
          </a:p>
        </p:txBody>
      </p:sp>
      <p:sp>
        <p:nvSpPr>
          <p:cNvPr id="61445" name="Rectangle 2"/>
          <p:cNvSpPr>
            <a:spLocks noGrp="1" noChangeArrowheads="1"/>
          </p:cNvSpPr>
          <p:nvPr>
            <p:ph type="title"/>
          </p:nvPr>
        </p:nvSpPr>
        <p:spPr/>
        <p:txBody>
          <a:bodyPr/>
          <a:lstStyle/>
          <a:p>
            <a:pPr eaLnBrk="1" hangingPunct="1"/>
            <a:r>
              <a:rPr lang="en-US"/>
              <a:t>Slip Line vs. Timeline</a:t>
            </a:r>
          </a:p>
        </p:txBody>
      </p:sp>
      <p:graphicFrame>
        <p:nvGraphicFramePr>
          <p:cNvPr id="622611" name="Group 19"/>
          <p:cNvGraphicFramePr>
            <a:graphicFrameLocks noGrp="1"/>
          </p:cNvGraphicFramePr>
          <p:nvPr>
            <p:ph type="tbl" idx="1"/>
          </p:nvPr>
        </p:nvGraphicFramePr>
        <p:xfrm>
          <a:off x="539750" y="1979613"/>
          <a:ext cx="8061325" cy="3371087"/>
        </p:xfrm>
        <a:graphic>
          <a:graphicData uri="http://schemas.openxmlformats.org/drawingml/2006/table">
            <a:tbl>
              <a:tblPr/>
              <a:tblGrid>
                <a:gridCol w="1658938"/>
                <a:gridCol w="6402387"/>
              </a:tblGrid>
              <a:tr h="13525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Slip Line</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196850" marR="0" lvl="0" indent="-19685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Monitors </a:t>
                      </a:r>
                      <a:r>
                        <a:rPr kumimoji="0" lang="en-US" sz="2000" b="0" i="1" u="none" strike="noStrike" cap="none" normalizeH="0" baseline="0">
                          <a:ln>
                            <a:noFill/>
                          </a:ln>
                          <a:solidFill>
                            <a:srgbClr val="7F0101"/>
                          </a:solidFill>
                          <a:effectLst/>
                          <a:latin typeface="Helvetica" pitchFamily="-105" charset="0"/>
                        </a:rPr>
                        <a:t>current slip status</a:t>
                      </a:r>
                      <a:r>
                        <a:rPr kumimoji="0" lang="en-US" sz="2000" b="0" i="0" u="none" strike="noStrike" cap="none" normalizeH="0" baseline="0">
                          <a:ln>
                            <a:noFill/>
                          </a:ln>
                          <a:solidFill>
                            <a:srgbClr val="0A017F"/>
                          </a:solidFill>
                          <a:effectLst/>
                          <a:latin typeface="Helvetica" pitchFamily="-105" charset="0"/>
                        </a:rPr>
                        <a:t> of project tasks</a:t>
                      </a:r>
                    </a:p>
                    <a:p>
                      <a:pPr marL="196850" marR="0" lvl="0" indent="-196850"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many tasks</a:t>
                      </a:r>
                    </a:p>
                    <a:p>
                      <a:pPr marL="196850" marR="0" lvl="0" indent="-196850"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only for 1 point in time</a:t>
                      </a:r>
                    </a:p>
                    <a:p>
                      <a:pPr marL="566738" marR="0" lvl="1" indent="0" algn="l" defTabSz="914400" rtl="0" eaLnBrk="1" fontAlgn="base" latinLnBrk="0" hangingPunct="1">
                        <a:lnSpc>
                          <a:spcPct val="95000"/>
                        </a:lnSpc>
                        <a:spcBef>
                          <a:spcPct val="20000"/>
                        </a:spcBef>
                        <a:spcAft>
                          <a:spcPct val="0"/>
                        </a:spcAft>
                        <a:buClrTx/>
                        <a:buSzTx/>
                        <a:buFont typeface="Helvetica CE" pitchFamily="-105" charset="-18"/>
                        <a:buChar char="—"/>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include a few slip lines from the past to illustrate evolution</a:t>
                      </a:r>
                    </a:p>
                  </a:txBody>
                  <a:tcP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123825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Timeline</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196850" marR="0" lvl="0" indent="-19685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0" i="0" u="none" strike="noStrike" cap="none" normalizeH="0" baseline="0">
                          <a:ln>
                            <a:noFill/>
                          </a:ln>
                          <a:solidFill>
                            <a:srgbClr val="0A017F"/>
                          </a:solidFill>
                          <a:effectLst/>
                          <a:latin typeface="Helvetica" pitchFamily="-105" charset="0"/>
                        </a:rPr>
                        <a:t>Monitors how the slip status of project tasks </a:t>
                      </a:r>
                      <a:r>
                        <a:rPr kumimoji="0" lang="en-US" sz="2000" b="0" i="1" u="none" strike="noStrike" cap="none" normalizeH="0" baseline="0">
                          <a:ln>
                            <a:noFill/>
                          </a:ln>
                          <a:solidFill>
                            <a:srgbClr val="7F0101"/>
                          </a:solidFill>
                          <a:effectLst/>
                          <a:latin typeface="Helvetica" pitchFamily="-105" charset="0"/>
                        </a:rPr>
                        <a:t>evolves</a:t>
                      </a:r>
                      <a:endParaRPr kumimoji="0" lang="en-US" sz="2000" b="0" i="0" u="none" strike="noStrike" cap="none" normalizeH="0" baseline="0">
                        <a:ln>
                          <a:noFill/>
                        </a:ln>
                        <a:solidFill>
                          <a:srgbClr val="0A017F"/>
                        </a:solidFill>
                        <a:effectLst/>
                        <a:latin typeface="Helvetica" pitchFamily="-105" charset="0"/>
                      </a:endParaRPr>
                    </a:p>
                    <a:p>
                      <a:pPr marL="196850" marR="0" lvl="0" indent="-196850"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few tasks</a:t>
                      </a:r>
                    </a:p>
                    <a:p>
                      <a:pPr marL="573088" marR="0" lvl="1" indent="387350" algn="l" defTabSz="914400" rtl="0" eaLnBrk="1" fontAlgn="base" latinLnBrk="0" hangingPunct="1">
                        <a:lnSpc>
                          <a:spcPct val="95000"/>
                        </a:lnSpc>
                        <a:spcBef>
                          <a:spcPct val="20000"/>
                        </a:spcBef>
                        <a:spcAft>
                          <a:spcPct val="0"/>
                        </a:spcAft>
                        <a:buClrTx/>
                        <a:buSzTx/>
                        <a:buFont typeface="Helvetica CE" pitchFamily="-105" charset="-18"/>
                        <a:buChar char="—"/>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crossing lines quickly clutter the figure</a:t>
                      </a:r>
                    </a:p>
                    <a:p>
                      <a:pPr marL="573088" marR="0" lvl="1" indent="387350" algn="l" defTabSz="914400" rtl="0" eaLnBrk="1" fontAlgn="base" latinLnBrk="0" hangingPunct="1">
                        <a:lnSpc>
                          <a:spcPct val="95000"/>
                        </a:lnSpc>
                        <a:spcBef>
                          <a:spcPct val="20000"/>
                        </a:spcBef>
                        <a:spcAft>
                          <a:spcPct val="0"/>
                        </a:spcAft>
                        <a:buClrTx/>
                        <a:buSzTx/>
                        <a:buFont typeface="Helvetica CE" pitchFamily="-105" charset="-18"/>
                        <a:buChar char="—"/>
                        <a:tabLst/>
                      </a:pPr>
                      <a:r>
                        <a:rPr kumimoji="0" lang="en-US" sz="1800" b="0" i="0" u="none" strike="noStrike" cap="none" normalizeH="0" baseline="0">
                          <a:ln>
                            <a:noFill/>
                          </a:ln>
                          <a:solidFill>
                            <a:srgbClr val="0A017F"/>
                          </a:solidFill>
                          <a:effectLst/>
                          <a:latin typeface="Helvetica" pitchFamily="-105" charset="0"/>
                          <a:ea typeface="ＭＳ Ｐゴシック" pitchFamily="-105" charset="-128"/>
                          <a:cs typeface="ＭＳ Ｐゴシック" pitchFamily="-105" charset="-128"/>
                        </a:rPr>
                        <a:t>colours can be used to show more tasks</a:t>
                      </a:r>
                    </a:p>
                    <a:p>
                      <a:pPr marL="196850" marR="0" lvl="0" indent="-196850" algn="l" defTabSz="914400" rtl="0" eaLnBrk="1" fontAlgn="base" latinLnBrk="0" hangingPunct="1">
                        <a:lnSpc>
                          <a:spcPct val="95000"/>
                        </a:lnSpc>
                        <a:spcBef>
                          <a:spcPct val="20000"/>
                        </a:spcBef>
                        <a:spcAft>
                          <a:spcPct val="0"/>
                        </a:spcAft>
                        <a:buClr>
                          <a:schemeClr val="hlink"/>
                        </a:buClr>
                        <a:buSzPct val="85000"/>
                        <a:buFont typeface="Helvetica CE" pitchFamily="-105" charset="-18"/>
                        <a:buChar char="&gt;"/>
                        <a:tabLst/>
                      </a:pPr>
                      <a:r>
                        <a:rPr kumimoji="0" lang="en-US" sz="2000" b="0" i="0" u="none" strike="noStrike" cap="none" normalizeH="0" baseline="0">
                          <a:ln>
                            <a:noFill/>
                          </a:ln>
                          <a:solidFill>
                            <a:srgbClr val="0A017F"/>
                          </a:solidFill>
                          <a:effectLst/>
                          <a:latin typeface="Helvetica" pitchFamily="-105" charset="0"/>
                        </a:rPr>
                        <a:t>complete time scale</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2467"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2468" name="Slide Number Placeholder 5"/>
          <p:cNvSpPr>
            <a:spLocks noGrp="1"/>
          </p:cNvSpPr>
          <p:nvPr>
            <p:ph type="sldNum" sz="quarter" idx="12"/>
          </p:nvPr>
        </p:nvSpPr>
        <p:spPr>
          <a:noFill/>
        </p:spPr>
        <p:txBody>
          <a:bodyPr/>
          <a:lstStyle/>
          <a:p>
            <a:r>
              <a:rPr lang="de-CH" smtClean="0">
                <a:latin typeface="Helvetica" charset="0"/>
              </a:rPr>
              <a:t>ESE 9.</a:t>
            </a:r>
            <a:fld id="{560440FB-5E8E-CB42-8B59-145706263B57}" type="slidenum">
              <a:rPr lang="de-CH" smtClean="0">
                <a:latin typeface="Helvetica" charset="0"/>
              </a:rPr>
              <a:pPr/>
              <a:t>38</a:t>
            </a:fld>
            <a:endParaRPr lang="de-CH" sz="1400" smtClean="0">
              <a:solidFill>
                <a:srgbClr val="7E7E7E"/>
              </a:solidFill>
              <a:latin typeface="Times" charset="0"/>
            </a:endParaRPr>
          </a:p>
        </p:txBody>
      </p:sp>
      <p:sp>
        <p:nvSpPr>
          <p:cNvPr id="6246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62470" name="Rectangle 3"/>
          <p:cNvSpPr>
            <a:spLocks noGrp="1" noChangeArrowheads="1"/>
          </p:cNvSpPr>
          <p:nvPr>
            <p:ph type="title"/>
          </p:nvPr>
        </p:nvSpPr>
        <p:spPr/>
        <p:txBody>
          <a:bodyPr/>
          <a:lstStyle/>
          <a:p>
            <a:pPr eaLnBrk="1" hangingPunct="1"/>
            <a:r>
              <a:rPr lang="en-US"/>
              <a:t>Roadmap</a:t>
            </a:r>
          </a:p>
        </p:txBody>
      </p:sp>
      <p:pic>
        <p:nvPicPr>
          <p:cNvPr id="62471"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62472" name="Rectangle 4"/>
          <p:cNvSpPr>
            <a:spLocks noGrp="1" noChangeArrowheads="1"/>
          </p:cNvSpPr>
          <p:nvPr>
            <p:ph type="body" idx="1"/>
          </p:nvPr>
        </p:nvSpPr>
        <p:spPr/>
        <p:txBody>
          <a:bodyPr/>
          <a:lstStyle/>
          <a:p>
            <a:pPr eaLnBrk="1" hangingPunct="1"/>
            <a:r>
              <a:rPr lang="en-US"/>
              <a:t>Risk management</a:t>
            </a:r>
          </a:p>
          <a:p>
            <a:pPr eaLnBrk="1" hangingPunct="1"/>
            <a:r>
              <a:rPr lang="en-US"/>
              <a:t>Scoping and estimation</a:t>
            </a:r>
          </a:p>
          <a:p>
            <a:pPr eaLnBrk="1" hangingPunct="1"/>
            <a:r>
              <a:rPr lang="en-US"/>
              <a:t>Planning and scheduling</a:t>
            </a:r>
          </a:p>
          <a:p>
            <a:pPr eaLnBrk="1" hangingPunct="1"/>
            <a:r>
              <a:rPr lang="en-US"/>
              <a:t>Dealing with delays</a:t>
            </a:r>
          </a:p>
          <a:p>
            <a:pPr eaLnBrk="1" hangingPunct="1"/>
            <a:r>
              <a:rPr lang="en-US" b="1"/>
              <a:t>Staffing, directing, teamwork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4515"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4516" name="Slide Number Placeholder 5"/>
          <p:cNvSpPr>
            <a:spLocks noGrp="1"/>
          </p:cNvSpPr>
          <p:nvPr>
            <p:ph type="sldNum" sz="quarter" idx="12"/>
          </p:nvPr>
        </p:nvSpPr>
        <p:spPr>
          <a:noFill/>
        </p:spPr>
        <p:txBody>
          <a:bodyPr/>
          <a:lstStyle/>
          <a:p>
            <a:r>
              <a:rPr lang="de-CH" smtClean="0">
                <a:latin typeface="Helvetica" charset="0"/>
              </a:rPr>
              <a:t>ESE 9.</a:t>
            </a:r>
            <a:fld id="{B324F730-50E1-FB46-8FD5-8A0746171A8F}" type="slidenum">
              <a:rPr lang="de-CH" smtClean="0">
                <a:latin typeface="Helvetica" charset="0"/>
              </a:rPr>
              <a:pPr/>
              <a:t>39</a:t>
            </a:fld>
            <a:endParaRPr lang="de-CH" sz="1400" smtClean="0">
              <a:solidFill>
                <a:srgbClr val="7E7E7E"/>
              </a:solidFill>
              <a:latin typeface="Times" charset="0"/>
            </a:endParaRPr>
          </a:p>
        </p:txBody>
      </p:sp>
      <p:sp>
        <p:nvSpPr>
          <p:cNvPr id="64517" name="Rectangle 2"/>
          <p:cNvSpPr>
            <a:spLocks noGrp="1" noChangeArrowheads="1"/>
          </p:cNvSpPr>
          <p:nvPr>
            <p:ph type="title"/>
          </p:nvPr>
        </p:nvSpPr>
        <p:spPr/>
        <p:txBody>
          <a:bodyPr/>
          <a:lstStyle/>
          <a:p>
            <a:pPr eaLnBrk="1" hangingPunct="1"/>
            <a:r>
              <a:rPr lang="en-US"/>
              <a:t>Software Teams</a:t>
            </a:r>
          </a:p>
        </p:txBody>
      </p:sp>
      <p:sp>
        <p:nvSpPr>
          <p:cNvPr id="64518" name="Rectangle 3"/>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sz="2000" b="1" i="1"/>
              <a:t>Team organisation</a:t>
            </a:r>
          </a:p>
          <a:p>
            <a:pPr marL="342900" indent="-342900" eaLnBrk="1" hangingPunct="1">
              <a:lnSpc>
                <a:spcPct val="90000"/>
              </a:lnSpc>
            </a:pPr>
            <a:r>
              <a:rPr lang="en-US" sz="2000" i="1">
                <a:solidFill>
                  <a:srgbClr val="7F0101"/>
                </a:solidFill>
              </a:rPr>
              <a:t>Teams should be relatively small</a:t>
            </a:r>
            <a:r>
              <a:rPr lang="en-US" sz="2000"/>
              <a:t> (&lt; 8 members)</a:t>
            </a:r>
          </a:p>
          <a:p>
            <a:pPr marL="742950" lvl="1" indent="-285750" eaLnBrk="1" hangingPunct="1">
              <a:lnSpc>
                <a:spcPct val="90000"/>
              </a:lnSpc>
            </a:pPr>
            <a:r>
              <a:rPr lang="en-US" sz="1800"/>
              <a:t>minimize communication overhead</a:t>
            </a:r>
          </a:p>
          <a:p>
            <a:pPr marL="742950" lvl="1" indent="-285750" eaLnBrk="1" hangingPunct="1">
              <a:lnSpc>
                <a:spcPct val="90000"/>
              </a:lnSpc>
            </a:pPr>
            <a:r>
              <a:rPr lang="en-US" sz="1800"/>
              <a:t>team quality standard can be developed</a:t>
            </a:r>
          </a:p>
          <a:p>
            <a:pPr marL="742950" lvl="1" indent="-285750" eaLnBrk="1" hangingPunct="1">
              <a:lnSpc>
                <a:spcPct val="90000"/>
              </a:lnSpc>
            </a:pPr>
            <a:r>
              <a:rPr lang="en-US" sz="1800"/>
              <a:t>members can work closely together</a:t>
            </a:r>
          </a:p>
          <a:p>
            <a:pPr marL="742950" lvl="1" indent="-285750" eaLnBrk="1" hangingPunct="1">
              <a:lnSpc>
                <a:spcPct val="90000"/>
              </a:lnSpc>
            </a:pPr>
            <a:r>
              <a:rPr lang="en-US" sz="1800"/>
              <a:t>programs are regarded as team property (“egoless programming”)</a:t>
            </a:r>
          </a:p>
          <a:p>
            <a:pPr marL="742950" lvl="1" indent="-285750" eaLnBrk="1" hangingPunct="1">
              <a:lnSpc>
                <a:spcPct val="90000"/>
              </a:lnSpc>
            </a:pPr>
            <a:r>
              <a:rPr lang="en-US" sz="1800"/>
              <a:t>continuity can be maintained if members leave</a:t>
            </a:r>
          </a:p>
          <a:p>
            <a:pPr marL="342900" indent="-342900" eaLnBrk="1" hangingPunct="1">
              <a:lnSpc>
                <a:spcPct val="90000"/>
              </a:lnSpc>
            </a:pPr>
            <a:r>
              <a:rPr lang="en-US" sz="2000"/>
              <a:t>Break big projects down into multiple smaller projects</a:t>
            </a:r>
          </a:p>
          <a:p>
            <a:pPr marL="342900" indent="-342900" eaLnBrk="1" hangingPunct="1">
              <a:lnSpc>
                <a:spcPct val="90000"/>
              </a:lnSpc>
            </a:pPr>
            <a:r>
              <a:rPr lang="en-US" sz="2000"/>
              <a:t>Small teams may be organised in an informal, democratic way</a:t>
            </a:r>
          </a:p>
          <a:p>
            <a:pPr marL="342900" indent="-342900" eaLnBrk="1" hangingPunct="1">
              <a:lnSpc>
                <a:spcPct val="90000"/>
              </a:lnSpc>
            </a:pPr>
            <a:r>
              <a:rPr lang="en-US" sz="2000" i="1">
                <a:solidFill>
                  <a:srgbClr val="7F0101"/>
                </a:solidFill>
              </a:rPr>
              <a:t>Chief programmer teams</a:t>
            </a:r>
            <a:r>
              <a:rPr lang="en-US" sz="2000"/>
              <a:t> try to make the most effective use of skills and experience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16387"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16388" name="Slide Number Placeholder 5"/>
          <p:cNvSpPr>
            <a:spLocks noGrp="1"/>
          </p:cNvSpPr>
          <p:nvPr>
            <p:ph type="sldNum" sz="quarter" idx="12"/>
          </p:nvPr>
        </p:nvSpPr>
        <p:spPr>
          <a:noFill/>
        </p:spPr>
        <p:txBody>
          <a:bodyPr/>
          <a:lstStyle/>
          <a:p>
            <a:r>
              <a:rPr lang="de-CH" smtClean="0">
                <a:latin typeface="Helvetica" charset="0"/>
              </a:rPr>
              <a:t>ESE 9.</a:t>
            </a:r>
            <a:fld id="{01C6E820-2A43-3B49-B9E8-0DFDDA9C35D6}" type="slidenum">
              <a:rPr lang="de-CH" smtClean="0">
                <a:latin typeface="Helvetica" charset="0"/>
              </a:rPr>
              <a:pPr/>
              <a:t>4</a:t>
            </a:fld>
            <a:endParaRPr lang="de-CH" sz="1400" smtClean="0">
              <a:solidFill>
                <a:srgbClr val="7E7E7E"/>
              </a:solidFill>
              <a:latin typeface="Times" charset="0"/>
            </a:endParaRPr>
          </a:p>
        </p:txBody>
      </p:sp>
      <p:sp>
        <p:nvSpPr>
          <p:cNvPr id="1638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6390" name="Rectangle 3"/>
          <p:cNvSpPr>
            <a:spLocks noGrp="1" noChangeArrowheads="1"/>
          </p:cNvSpPr>
          <p:nvPr>
            <p:ph type="title"/>
          </p:nvPr>
        </p:nvSpPr>
        <p:spPr/>
        <p:txBody>
          <a:bodyPr/>
          <a:lstStyle/>
          <a:p>
            <a:pPr eaLnBrk="1" hangingPunct="1"/>
            <a:r>
              <a:rPr lang="en-US"/>
              <a:t>Roadmap</a:t>
            </a:r>
          </a:p>
        </p:txBody>
      </p:sp>
      <p:pic>
        <p:nvPicPr>
          <p:cNvPr id="16391"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6392" name="Rectangle 4"/>
          <p:cNvSpPr>
            <a:spLocks noGrp="1" noChangeArrowheads="1"/>
          </p:cNvSpPr>
          <p:nvPr>
            <p:ph type="body" idx="1"/>
          </p:nvPr>
        </p:nvSpPr>
        <p:spPr/>
        <p:txBody>
          <a:bodyPr/>
          <a:lstStyle/>
          <a:p>
            <a:pPr eaLnBrk="1" hangingPunct="1"/>
            <a:r>
              <a:rPr lang="en-US" b="1"/>
              <a:t>Risk management</a:t>
            </a:r>
          </a:p>
          <a:p>
            <a:pPr eaLnBrk="1" hangingPunct="1"/>
            <a:r>
              <a:rPr lang="en-US"/>
              <a:t>Scoping and estimation</a:t>
            </a:r>
          </a:p>
          <a:p>
            <a:pPr eaLnBrk="1" hangingPunct="1"/>
            <a:r>
              <a:rPr lang="en-US"/>
              <a:t>Planning and scheduling</a:t>
            </a:r>
          </a:p>
          <a:p>
            <a:pPr eaLnBrk="1" hangingPunct="1"/>
            <a:r>
              <a:rPr lang="en-US"/>
              <a:t>Dealing with delays</a:t>
            </a:r>
          </a:p>
          <a:p>
            <a:pPr eaLnBrk="1" hangingPunct="1"/>
            <a:r>
              <a:rPr lang="en-US"/>
              <a:t>Staffing, directing, teamwork</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5539"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5540" name="Slide Number Placeholder 5"/>
          <p:cNvSpPr>
            <a:spLocks noGrp="1"/>
          </p:cNvSpPr>
          <p:nvPr>
            <p:ph type="sldNum" sz="quarter" idx="12"/>
          </p:nvPr>
        </p:nvSpPr>
        <p:spPr>
          <a:noFill/>
        </p:spPr>
        <p:txBody>
          <a:bodyPr/>
          <a:lstStyle/>
          <a:p>
            <a:r>
              <a:rPr lang="de-CH" smtClean="0">
                <a:latin typeface="Helvetica" charset="0"/>
              </a:rPr>
              <a:t>ESE 9.</a:t>
            </a:r>
            <a:fld id="{90DD0887-5119-1747-B973-098E3FC3ED67}" type="slidenum">
              <a:rPr lang="de-CH" smtClean="0">
                <a:latin typeface="Helvetica" charset="0"/>
              </a:rPr>
              <a:pPr/>
              <a:t>40</a:t>
            </a:fld>
            <a:endParaRPr lang="de-CH" sz="1400" smtClean="0">
              <a:solidFill>
                <a:srgbClr val="7E7E7E"/>
              </a:solidFill>
              <a:latin typeface="Times" charset="0"/>
            </a:endParaRPr>
          </a:p>
        </p:txBody>
      </p:sp>
      <p:sp>
        <p:nvSpPr>
          <p:cNvPr id="65541" name="Rectangle 2"/>
          <p:cNvSpPr>
            <a:spLocks noGrp="1" noChangeArrowheads="1"/>
          </p:cNvSpPr>
          <p:nvPr>
            <p:ph type="title"/>
          </p:nvPr>
        </p:nvSpPr>
        <p:spPr/>
        <p:txBody>
          <a:bodyPr/>
          <a:lstStyle/>
          <a:p>
            <a:pPr eaLnBrk="1" hangingPunct="1"/>
            <a:r>
              <a:rPr lang="en-US" dirty="0"/>
              <a:t>Chief Programmer Teams </a:t>
            </a:r>
            <a:r>
              <a:rPr lang="en-US" dirty="0" smtClean="0"/>
              <a:t>(example</a:t>
            </a:r>
            <a:r>
              <a:rPr lang="en-US" dirty="0"/>
              <a:t>)</a:t>
            </a:r>
          </a:p>
        </p:txBody>
      </p:sp>
      <p:sp>
        <p:nvSpPr>
          <p:cNvPr id="65542" name="Rectangle 3"/>
          <p:cNvSpPr>
            <a:spLocks noGrp="1" noChangeArrowheads="1"/>
          </p:cNvSpPr>
          <p:nvPr>
            <p:ph type="body" idx="1"/>
          </p:nvPr>
        </p:nvSpPr>
        <p:spPr/>
        <p:txBody>
          <a:bodyPr/>
          <a:lstStyle/>
          <a:p>
            <a:pPr marL="342900" indent="-342900" eaLnBrk="1" hangingPunct="1">
              <a:lnSpc>
                <a:spcPct val="90000"/>
              </a:lnSpc>
            </a:pPr>
            <a:r>
              <a:rPr lang="en-US" sz="2000"/>
              <a:t>Consist of a kernel of specialists helped by others as required</a:t>
            </a:r>
          </a:p>
          <a:p>
            <a:pPr marL="742950" lvl="1" indent="-285750" eaLnBrk="1" hangingPunct="1">
              <a:lnSpc>
                <a:spcPct val="90000"/>
              </a:lnSpc>
            </a:pPr>
            <a:r>
              <a:rPr lang="en-US" sz="1800" i="1">
                <a:solidFill>
                  <a:srgbClr val="7F0101"/>
                </a:solidFill>
              </a:rPr>
              <a:t>chief programmer</a:t>
            </a:r>
            <a:r>
              <a:rPr lang="en-US" sz="1800"/>
              <a:t> takes full responsibility for design, programming, testing and installation of system</a:t>
            </a:r>
          </a:p>
          <a:p>
            <a:pPr marL="742950" lvl="1" indent="-285750" eaLnBrk="1" hangingPunct="1">
              <a:lnSpc>
                <a:spcPct val="90000"/>
              </a:lnSpc>
            </a:pPr>
            <a:r>
              <a:rPr lang="en-US" sz="1800" i="1">
                <a:solidFill>
                  <a:srgbClr val="7F0101"/>
                </a:solidFill>
              </a:rPr>
              <a:t>backup programmer</a:t>
            </a:r>
            <a:r>
              <a:rPr lang="en-US" sz="1800"/>
              <a:t> keeps track of CP’s work and develops test cases</a:t>
            </a:r>
          </a:p>
          <a:p>
            <a:pPr marL="742950" lvl="1" indent="-285750" eaLnBrk="1" hangingPunct="1">
              <a:lnSpc>
                <a:spcPct val="90000"/>
              </a:lnSpc>
            </a:pPr>
            <a:r>
              <a:rPr lang="en-US" sz="1800" i="1">
                <a:solidFill>
                  <a:srgbClr val="7F0101"/>
                </a:solidFill>
              </a:rPr>
              <a:t>librarian</a:t>
            </a:r>
            <a:r>
              <a:rPr lang="en-US" sz="1800"/>
              <a:t> manages all information</a:t>
            </a:r>
          </a:p>
          <a:p>
            <a:pPr marL="742950" lvl="1" indent="-285750" eaLnBrk="1" hangingPunct="1">
              <a:lnSpc>
                <a:spcPct val="90000"/>
              </a:lnSpc>
            </a:pPr>
            <a:r>
              <a:rPr lang="en-US" sz="1800"/>
              <a:t>others may include: project administrator, toolsmith, documentation editor, language/system expert, tester, and support programmers …</a:t>
            </a:r>
          </a:p>
          <a:p>
            <a:pPr marL="342900" indent="-342900" eaLnBrk="1" hangingPunct="1">
              <a:lnSpc>
                <a:spcPct val="90000"/>
              </a:lnSpc>
            </a:pPr>
            <a:endParaRPr lang="en-US" sz="2000"/>
          </a:p>
          <a:p>
            <a:pPr marL="342900" indent="-342900" eaLnBrk="1" hangingPunct="1">
              <a:lnSpc>
                <a:spcPct val="90000"/>
              </a:lnSpc>
            </a:pPr>
            <a:r>
              <a:rPr lang="en-US" sz="2000"/>
              <a:t>Reportedly successful but problems are:</a:t>
            </a:r>
          </a:p>
          <a:p>
            <a:pPr marL="742950" lvl="1" indent="-285750" eaLnBrk="1" hangingPunct="1">
              <a:lnSpc>
                <a:spcPct val="90000"/>
              </a:lnSpc>
            </a:pPr>
            <a:r>
              <a:rPr lang="en-US" sz="1800"/>
              <a:t>Can be difficult to find talented chief programmers</a:t>
            </a:r>
          </a:p>
          <a:p>
            <a:pPr marL="742950" lvl="1" indent="-285750" eaLnBrk="1" hangingPunct="1">
              <a:lnSpc>
                <a:spcPct val="90000"/>
              </a:lnSpc>
            </a:pPr>
            <a:r>
              <a:rPr lang="en-US" sz="1800"/>
              <a:t>Might disrupt normal organizational structures</a:t>
            </a:r>
          </a:p>
          <a:p>
            <a:pPr marL="742950" lvl="1" indent="-285750" eaLnBrk="1" hangingPunct="1">
              <a:lnSpc>
                <a:spcPct val="90000"/>
              </a:lnSpc>
            </a:pPr>
            <a:r>
              <a:rPr lang="en-US" sz="1800"/>
              <a:t>May be de-motivating for those who are not chief programmers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Egoless Programming (example)</a:t>
            </a:r>
            <a:endParaRPr lang="en-US" dirty="0"/>
          </a:p>
        </p:txBody>
      </p:sp>
      <p:sp>
        <p:nvSpPr>
          <p:cNvPr id="3" name="Content Placeholder 2"/>
          <p:cNvSpPr>
            <a:spLocks noGrp="1"/>
          </p:cNvSpPr>
          <p:nvPr>
            <p:ph idx="1"/>
          </p:nvPr>
        </p:nvSpPr>
        <p:spPr/>
        <p:txBody>
          <a:bodyPr/>
          <a:lstStyle/>
          <a:p>
            <a:r>
              <a:rPr lang="en-US" dirty="0" smtClean="0"/>
              <a:t>No code “ownership”</a:t>
            </a:r>
          </a:p>
          <a:p>
            <a:r>
              <a:rPr lang="en-US" dirty="0" smtClean="0"/>
              <a:t>Frequent code reviews to expose defects</a:t>
            </a:r>
          </a:p>
          <a:p>
            <a:pPr lvl="1"/>
            <a:r>
              <a:rPr lang="en-US" dirty="0" smtClean="0"/>
              <a:t>Review the code, </a:t>
            </a:r>
            <a:r>
              <a:rPr lang="en-US" i="1" dirty="0" smtClean="0"/>
              <a:t>not</a:t>
            </a:r>
            <a:r>
              <a:rPr lang="en-US" dirty="0" smtClean="0"/>
              <a:t> the developer</a:t>
            </a:r>
          </a:p>
          <a:p>
            <a:r>
              <a:rPr lang="en-US" dirty="0" smtClean="0"/>
              <a:t>Promotes more “democratic”, less hierarchical team structure</a:t>
            </a:r>
          </a:p>
        </p:txBody>
      </p:sp>
      <p:sp>
        <p:nvSpPr>
          <p:cNvPr id="4" name="Date Placeholder 3"/>
          <p:cNvSpPr>
            <a:spLocks noGrp="1"/>
          </p:cNvSpPr>
          <p:nvPr>
            <p:ph type="dt" sz="half" idx="10"/>
          </p:nvPr>
        </p:nvSpPr>
        <p:spPr/>
        <p:txBody>
          <a:bodyPr/>
          <a:lstStyle/>
          <a:p>
            <a:pPr>
              <a:defRPr/>
            </a:pPr>
            <a:r>
              <a:rPr lang="en-US" smtClean="0"/>
              <a:t>© Oscar Nierstrasz</a:t>
            </a:r>
            <a:endParaRPr lang="de-CH"/>
          </a:p>
        </p:txBody>
      </p:sp>
      <p:sp>
        <p:nvSpPr>
          <p:cNvPr id="5" name="Footer Placeholder 4"/>
          <p:cNvSpPr>
            <a:spLocks noGrp="1"/>
          </p:cNvSpPr>
          <p:nvPr>
            <p:ph type="ftr" sz="quarter" idx="11"/>
          </p:nvPr>
        </p:nvSpPr>
        <p:spPr/>
        <p:txBody>
          <a:bodyPr/>
          <a:lstStyle/>
          <a:p>
            <a:pPr>
              <a:defRPr/>
            </a:pPr>
            <a:r>
              <a:rPr lang="en-US" smtClean="0"/>
              <a:t>ESE — Project Management</a:t>
            </a:r>
            <a:endParaRPr lang="de-CH"/>
          </a:p>
        </p:txBody>
      </p:sp>
      <p:sp>
        <p:nvSpPr>
          <p:cNvPr id="6" name="Slide Number Placeholder 5"/>
          <p:cNvSpPr>
            <a:spLocks noGrp="1"/>
          </p:cNvSpPr>
          <p:nvPr>
            <p:ph type="sldNum" sz="quarter" idx="12"/>
          </p:nvPr>
        </p:nvSpPr>
        <p:spPr/>
        <p:txBody>
          <a:bodyPr/>
          <a:lstStyle/>
          <a:p>
            <a:pPr>
              <a:defRPr/>
            </a:pPr>
            <a:fld id="{FF00FC34-00C3-A340-999B-21C55A906A1E}" type="slidenum">
              <a:rPr lang="de-CH" smtClean="0"/>
              <a:pPr>
                <a:defRPr/>
              </a:pPr>
              <a:t>41</a:t>
            </a:fld>
            <a:endParaRPr lang="de-CH" sz="1400">
              <a:solidFill>
                <a:srgbClr val="7E7E7E"/>
              </a:solidFill>
              <a:latin typeface="Times" pitchFamily="-105"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6563"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6564" name="Slide Number Placeholder 5"/>
          <p:cNvSpPr>
            <a:spLocks noGrp="1"/>
          </p:cNvSpPr>
          <p:nvPr>
            <p:ph type="sldNum" sz="quarter" idx="12"/>
          </p:nvPr>
        </p:nvSpPr>
        <p:spPr>
          <a:noFill/>
        </p:spPr>
        <p:txBody>
          <a:bodyPr/>
          <a:lstStyle/>
          <a:p>
            <a:r>
              <a:rPr lang="de-CH" smtClean="0">
                <a:latin typeface="Helvetica" charset="0"/>
              </a:rPr>
              <a:t>ESE 9.</a:t>
            </a:r>
            <a:fld id="{AA2CCAB3-19A9-9947-8EBA-08081F99D14B}" type="slidenum">
              <a:rPr lang="de-CH" smtClean="0">
                <a:latin typeface="Helvetica" charset="0"/>
              </a:rPr>
              <a:pPr/>
              <a:t>42</a:t>
            </a:fld>
            <a:endParaRPr lang="de-CH" sz="1400" smtClean="0">
              <a:solidFill>
                <a:srgbClr val="7E7E7E"/>
              </a:solidFill>
              <a:latin typeface="Times" charset="0"/>
            </a:endParaRPr>
          </a:p>
        </p:txBody>
      </p:sp>
      <p:sp>
        <p:nvSpPr>
          <p:cNvPr id="66565" name="Rectangle 2"/>
          <p:cNvSpPr>
            <a:spLocks noGrp="1" noChangeArrowheads="1"/>
          </p:cNvSpPr>
          <p:nvPr>
            <p:ph type="title"/>
          </p:nvPr>
        </p:nvSpPr>
        <p:spPr/>
        <p:txBody>
          <a:bodyPr/>
          <a:lstStyle/>
          <a:p>
            <a:pPr eaLnBrk="1" hangingPunct="1"/>
            <a:r>
              <a:rPr lang="en-US"/>
              <a:t>Directing Teams</a:t>
            </a:r>
          </a:p>
        </p:txBody>
      </p:sp>
      <p:sp>
        <p:nvSpPr>
          <p:cNvPr id="66566" name="Rectangle 3"/>
          <p:cNvSpPr>
            <a:spLocks noGrp="1" noChangeArrowheads="1"/>
          </p:cNvSpPr>
          <p:nvPr>
            <p:ph type="body" idx="1"/>
          </p:nvPr>
        </p:nvSpPr>
        <p:spPr/>
        <p:txBody>
          <a:bodyPr/>
          <a:lstStyle/>
          <a:p>
            <a:pPr marL="342900" indent="-342900" eaLnBrk="1" hangingPunct="1">
              <a:buFont typeface="Helvetica CE" pitchFamily="-105" charset="0"/>
              <a:buNone/>
            </a:pPr>
            <a:r>
              <a:rPr lang="en-US" sz="2000" b="1" i="1"/>
              <a:t>Managers serve their team</a:t>
            </a:r>
          </a:p>
          <a:p>
            <a:pPr marL="342900" indent="-342900" eaLnBrk="1" hangingPunct="1"/>
            <a:r>
              <a:rPr lang="en-US" sz="2000"/>
              <a:t>Managers ensure that team has the </a:t>
            </a:r>
            <a:r>
              <a:rPr lang="en-US" sz="2000" i="1">
                <a:solidFill>
                  <a:srgbClr val="7F0101"/>
                </a:solidFill>
              </a:rPr>
              <a:t>necessary information and resources</a:t>
            </a:r>
          </a:p>
          <a:p>
            <a:pPr marL="342900" indent="-342900" eaLnBrk="1" hangingPunct="1">
              <a:buFont typeface="Helvetica CE" pitchFamily="-105" charset="0"/>
              <a:buNone/>
            </a:pPr>
            <a:endParaRPr lang="en-US" sz="2000" i="1"/>
          </a:p>
          <a:p>
            <a:pPr marL="342900" indent="-342900" eaLnBrk="1" hangingPunct="1">
              <a:buFont typeface="Helvetica CE" pitchFamily="-105" charset="0"/>
              <a:buNone/>
            </a:pPr>
            <a:r>
              <a:rPr lang="en-US" sz="1800" i="1"/>
              <a:t>	“The manager’s function is not to make people work, it is to make it </a:t>
            </a:r>
            <a:r>
              <a:rPr lang="en-US" sz="1800" i="1">
                <a:solidFill>
                  <a:srgbClr val="7F0101"/>
                </a:solidFill>
              </a:rPr>
              <a:t>possible</a:t>
            </a:r>
            <a:r>
              <a:rPr lang="en-US" sz="1800" i="1"/>
              <a:t> for people to work” </a:t>
            </a:r>
          </a:p>
          <a:p>
            <a:pPr marL="342900" indent="-342900" algn="r" eaLnBrk="1" hangingPunct="1">
              <a:buFont typeface="Helvetica CE" pitchFamily="-105" charset="0"/>
              <a:buNone/>
            </a:pPr>
            <a:r>
              <a:rPr lang="en-US" sz="1800"/>
              <a:t>	— Tom DeMarco</a:t>
            </a:r>
          </a:p>
          <a:p>
            <a:pPr marL="342900" indent="-342900" eaLnBrk="1" hangingPunct="1">
              <a:buFont typeface="Helvetica CE" pitchFamily="-105" charset="0"/>
              <a:buNone/>
            </a:pPr>
            <a:r>
              <a:rPr lang="en-US" sz="2000" b="1" i="1"/>
              <a:t>Responsibility demands authority</a:t>
            </a:r>
          </a:p>
          <a:p>
            <a:pPr marL="342900" indent="-342900" eaLnBrk="1" hangingPunct="1"/>
            <a:r>
              <a:rPr lang="en-US" sz="2000"/>
              <a:t>Managers must </a:t>
            </a:r>
            <a:r>
              <a:rPr lang="en-US" sz="2000" i="1">
                <a:solidFill>
                  <a:srgbClr val="7F0101"/>
                </a:solidFill>
              </a:rPr>
              <a:t>delegate</a:t>
            </a:r>
            <a:endParaRPr lang="en-US" sz="2000"/>
          </a:p>
          <a:p>
            <a:pPr marL="742950" lvl="1" indent="-285750" eaLnBrk="1" hangingPunct="1"/>
            <a:r>
              <a:rPr lang="en-US" sz="1800"/>
              <a:t>Trust your own people and they will trust you.</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7587"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7588" name="Slide Number Placeholder 5"/>
          <p:cNvSpPr>
            <a:spLocks noGrp="1"/>
          </p:cNvSpPr>
          <p:nvPr>
            <p:ph type="sldNum" sz="quarter" idx="12"/>
          </p:nvPr>
        </p:nvSpPr>
        <p:spPr>
          <a:noFill/>
        </p:spPr>
        <p:txBody>
          <a:bodyPr/>
          <a:lstStyle/>
          <a:p>
            <a:r>
              <a:rPr lang="de-CH" smtClean="0">
                <a:latin typeface="Helvetica" charset="0"/>
              </a:rPr>
              <a:t>ESE 9.</a:t>
            </a:r>
            <a:fld id="{062F45C5-112C-EC4F-AC88-F56E94B8E385}" type="slidenum">
              <a:rPr lang="de-CH" smtClean="0">
                <a:latin typeface="Helvetica" charset="0"/>
              </a:rPr>
              <a:pPr/>
              <a:t>43</a:t>
            </a:fld>
            <a:endParaRPr lang="de-CH" sz="1400" smtClean="0">
              <a:solidFill>
                <a:srgbClr val="7E7E7E"/>
              </a:solidFill>
              <a:latin typeface="Times" charset="0"/>
            </a:endParaRPr>
          </a:p>
        </p:txBody>
      </p:sp>
      <p:sp>
        <p:nvSpPr>
          <p:cNvPr id="67589" name="Rectangle 2"/>
          <p:cNvSpPr>
            <a:spLocks noGrp="1" noChangeArrowheads="1"/>
          </p:cNvSpPr>
          <p:nvPr>
            <p:ph type="title"/>
          </p:nvPr>
        </p:nvSpPr>
        <p:spPr/>
        <p:txBody>
          <a:bodyPr/>
          <a:lstStyle/>
          <a:p>
            <a:pPr eaLnBrk="1" hangingPunct="1"/>
            <a:r>
              <a:rPr lang="en-US"/>
              <a:t>Directing Teams ...</a:t>
            </a:r>
          </a:p>
        </p:txBody>
      </p:sp>
      <p:sp>
        <p:nvSpPr>
          <p:cNvPr id="67590" name="Rectangle 3"/>
          <p:cNvSpPr>
            <a:spLocks noGrp="1" noChangeArrowheads="1"/>
          </p:cNvSpPr>
          <p:nvPr>
            <p:ph type="body" idx="1"/>
          </p:nvPr>
        </p:nvSpPr>
        <p:spPr/>
        <p:txBody>
          <a:bodyPr/>
          <a:lstStyle/>
          <a:p>
            <a:pPr eaLnBrk="1" hangingPunct="1">
              <a:buFont typeface="Helvetica CE" pitchFamily="-105" charset="0"/>
              <a:buNone/>
            </a:pPr>
            <a:r>
              <a:rPr lang="en-US" b="1" i="1" dirty="0"/>
              <a:t>Managers manage</a:t>
            </a:r>
            <a:endParaRPr lang="en-US" dirty="0"/>
          </a:p>
          <a:p>
            <a:pPr eaLnBrk="1" hangingPunct="1"/>
            <a:r>
              <a:rPr lang="en-US" dirty="0"/>
              <a:t>Managers cannot perform tasks on the </a:t>
            </a:r>
            <a:r>
              <a:rPr lang="en-US" i="1" dirty="0">
                <a:solidFill>
                  <a:srgbClr val="7F0101"/>
                </a:solidFill>
              </a:rPr>
              <a:t>critical path</a:t>
            </a:r>
            <a:endParaRPr lang="en-US" dirty="0"/>
          </a:p>
          <a:p>
            <a:pPr lvl="1" eaLnBrk="1" hangingPunct="1"/>
            <a:r>
              <a:rPr lang="en-US" dirty="0"/>
              <a:t>Especially difficult for technical managers!</a:t>
            </a:r>
          </a:p>
          <a:p>
            <a:pPr eaLnBrk="1" hangingPunct="1"/>
            <a:endParaRPr lang="en-US" dirty="0"/>
          </a:p>
          <a:p>
            <a:pPr eaLnBrk="1" hangingPunct="1">
              <a:buFont typeface="Helvetica CE" pitchFamily="-105" charset="0"/>
              <a:buNone/>
            </a:pPr>
            <a:r>
              <a:rPr lang="en-US" b="1" i="1" dirty="0"/>
              <a:t>Developers control deadlines</a:t>
            </a:r>
          </a:p>
          <a:p>
            <a:pPr eaLnBrk="1" hangingPunct="1"/>
            <a:r>
              <a:rPr lang="en-US" dirty="0"/>
              <a:t>A manager cannot meet a deadline to which the developers have not agreed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8611"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8612" name="Slide Number Placeholder 5"/>
          <p:cNvSpPr>
            <a:spLocks noGrp="1"/>
          </p:cNvSpPr>
          <p:nvPr>
            <p:ph type="sldNum" sz="quarter" idx="12"/>
          </p:nvPr>
        </p:nvSpPr>
        <p:spPr>
          <a:noFill/>
        </p:spPr>
        <p:txBody>
          <a:bodyPr/>
          <a:lstStyle/>
          <a:p>
            <a:r>
              <a:rPr lang="de-CH" smtClean="0">
                <a:latin typeface="Helvetica" charset="0"/>
              </a:rPr>
              <a:t>ESE 9.</a:t>
            </a:r>
            <a:fld id="{2429FD21-4772-2C44-9E1A-3493785D7D14}" type="slidenum">
              <a:rPr lang="de-CH" smtClean="0">
                <a:latin typeface="Helvetica" charset="0"/>
              </a:rPr>
              <a:pPr/>
              <a:t>44</a:t>
            </a:fld>
            <a:endParaRPr lang="de-CH" sz="1400" smtClean="0">
              <a:solidFill>
                <a:srgbClr val="7E7E7E"/>
              </a:solidFill>
              <a:latin typeface="Times" charset="0"/>
            </a:endParaRPr>
          </a:p>
        </p:txBody>
      </p:sp>
      <p:sp>
        <p:nvSpPr>
          <p:cNvPr id="68613" name="Rectangle 4"/>
          <p:cNvSpPr>
            <a:spLocks noGrp="1" noChangeArrowheads="1"/>
          </p:cNvSpPr>
          <p:nvPr>
            <p:ph type="title"/>
          </p:nvPr>
        </p:nvSpPr>
        <p:spPr/>
        <p:txBody>
          <a:bodyPr/>
          <a:lstStyle/>
          <a:p>
            <a:pPr eaLnBrk="1" hangingPunct="1"/>
            <a:r>
              <a:rPr lang="en-US"/>
              <a:t>What you should know!</a:t>
            </a:r>
          </a:p>
        </p:txBody>
      </p:sp>
      <p:sp>
        <p:nvSpPr>
          <p:cNvPr id="68614" name="Rectangle 5"/>
          <p:cNvSpPr>
            <a:spLocks noGrp="1" noChangeArrowheads="1"/>
          </p:cNvSpPr>
          <p:nvPr>
            <p:ph type="body" idx="1"/>
          </p:nvPr>
        </p:nvSpPr>
        <p:spPr/>
        <p:txBody>
          <a:bodyPr/>
          <a:lstStyle/>
          <a:p>
            <a:pPr eaLnBrk="1" hangingPunct="1"/>
            <a:r>
              <a:rPr lang="en-US"/>
              <a:t>How can prototyping help to reduce risk in a project?</a:t>
            </a:r>
          </a:p>
          <a:p>
            <a:pPr eaLnBrk="1" hangingPunct="1"/>
            <a:r>
              <a:rPr lang="en-US"/>
              <a:t>What are milestones, and why are they important?</a:t>
            </a:r>
          </a:p>
          <a:p>
            <a:pPr eaLnBrk="1" hangingPunct="1"/>
            <a:r>
              <a:rPr lang="en-US"/>
              <a:t>What can you learn from an activity network? An activity timeline?</a:t>
            </a:r>
          </a:p>
          <a:p>
            <a:pPr eaLnBrk="1" hangingPunct="1"/>
            <a:r>
              <a:rPr lang="en-US"/>
              <a:t>What’s the difference between the 0/100; the 50/50 and the milestone technique for calculating the earned value.</a:t>
            </a:r>
          </a:p>
          <a:p>
            <a:pPr eaLnBrk="1" hangingPunct="1"/>
            <a:r>
              <a:rPr lang="en-US"/>
              <a:t>Why should programming teams have no more than about 8 members?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69635"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69636" name="Slide Number Placeholder 5"/>
          <p:cNvSpPr>
            <a:spLocks noGrp="1"/>
          </p:cNvSpPr>
          <p:nvPr>
            <p:ph type="sldNum" sz="quarter" idx="12"/>
          </p:nvPr>
        </p:nvSpPr>
        <p:spPr>
          <a:noFill/>
        </p:spPr>
        <p:txBody>
          <a:bodyPr/>
          <a:lstStyle/>
          <a:p>
            <a:r>
              <a:rPr lang="de-CH" smtClean="0">
                <a:latin typeface="Helvetica" charset="0"/>
              </a:rPr>
              <a:t>ESE 9.</a:t>
            </a:r>
            <a:fld id="{BE7081A0-BC69-1248-9449-4B229EC4A155}" type="slidenum">
              <a:rPr lang="de-CH" smtClean="0">
                <a:latin typeface="Helvetica" charset="0"/>
              </a:rPr>
              <a:pPr/>
              <a:t>45</a:t>
            </a:fld>
            <a:endParaRPr lang="de-CH" sz="1400" smtClean="0">
              <a:solidFill>
                <a:srgbClr val="7E7E7E"/>
              </a:solidFill>
              <a:latin typeface="Times" charset="0"/>
            </a:endParaRPr>
          </a:p>
        </p:txBody>
      </p:sp>
      <p:sp>
        <p:nvSpPr>
          <p:cNvPr id="69637" name="Rectangle 4"/>
          <p:cNvSpPr>
            <a:spLocks noGrp="1" noChangeArrowheads="1"/>
          </p:cNvSpPr>
          <p:nvPr>
            <p:ph type="title"/>
          </p:nvPr>
        </p:nvSpPr>
        <p:spPr/>
        <p:txBody>
          <a:bodyPr/>
          <a:lstStyle/>
          <a:p>
            <a:pPr eaLnBrk="1" hangingPunct="1"/>
            <a:r>
              <a:rPr lang="en-US"/>
              <a:t>Can you answer these questions?</a:t>
            </a:r>
          </a:p>
        </p:txBody>
      </p:sp>
      <p:sp>
        <p:nvSpPr>
          <p:cNvPr id="69638" name="Rectangle 5"/>
          <p:cNvSpPr>
            <a:spLocks noGrp="1" noChangeArrowheads="1"/>
          </p:cNvSpPr>
          <p:nvPr>
            <p:ph type="body" idx="1"/>
          </p:nvPr>
        </p:nvSpPr>
        <p:spPr/>
        <p:txBody>
          <a:bodyPr/>
          <a:lstStyle/>
          <a:p>
            <a:pPr eaLnBrk="1" hangingPunct="1"/>
            <a:r>
              <a:rPr lang="en-US"/>
              <a:t>What will happen if the developers, not the customers, set the project priorities?</a:t>
            </a:r>
          </a:p>
          <a:p>
            <a:pPr eaLnBrk="1" hangingPunct="1"/>
            <a:r>
              <a:rPr lang="en-US"/>
              <a:t>What is a good way to measure the size of a project (based on requirements alone)?</a:t>
            </a:r>
          </a:p>
          <a:p>
            <a:pPr eaLnBrk="1" hangingPunct="1"/>
            <a:r>
              <a:rPr lang="en-US"/>
              <a:t>When should you sign a contract with the customer?</a:t>
            </a:r>
          </a:p>
          <a:p>
            <a:pPr eaLnBrk="1" hangingPunct="1"/>
            <a:r>
              <a:rPr lang="en-US"/>
              <a:t>Would you consider bending slip lines as a good sign or a bad sign? Why?</a:t>
            </a:r>
          </a:p>
          <a:p>
            <a:pPr eaLnBrk="1" hangingPunct="1"/>
            <a:r>
              <a:rPr lang="en-US"/>
              <a:t>How would you select and organize the perfect software development team?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en-US" smtClean="0">
                <a:latin typeface="Helvetica" charset="0"/>
              </a:rPr>
              <a:t>© Oscar Nierstrasz</a:t>
            </a:r>
            <a:endParaRPr lang="de-CH" smtClean="0">
              <a:latin typeface="Helvetica" charset="0"/>
            </a:endParaRPr>
          </a:p>
        </p:txBody>
      </p:sp>
      <p:sp>
        <p:nvSpPr>
          <p:cNvPr id="92163" name="Footer Placeholder 4"/>
          <p:cNvSpPr>
            <a:spLocks noGrp="1"/>
          </p:cNvSpPr>
          <p:nvPr>
            <p:ph type="ftr" sz="quarter" idx="11"/>
          </p:nvPr>
        </p:nvSpPr>
        <p:spPr>
          <a:noFill/>
        </p:spPr>
        <p:txBody>
          <a:bodyPr/>
          <a:lstStyle/>
          <a:p>
            <a:r>
              <a:rPr lang="en-US" smtClean="0">
                <a:latin typeface="Helvetica" charset="0"/>
              </a:rPr>
              <a:t>ESE — Project Management</a:t>
            </a:r>
            <a:endParaRPr lang="de-CH" smtClean="0">
              <a:latin typeface="Helvetica" charset="0"/>
            </a:endParaRP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
        <p:nvSpPr>
          <p:cNvPr id="9" name="Slide Number Placeholder 8"/>
          <p:cNvSpPr>
            <a:spLocks noGrp="1"/>
          </p:cNvSpPr>
          <p:nvPr>
            <p:ph type="sldNum" sz="quarter" idx="12"/>
          </p:nvPr>
        </p:nvSpPr>
        <p:spPr/>
        <p:txBody>
          <a:bodyPr/>
          <a:lstStyle/>
          <a:p>
            <a:pPr>
              <a:defRPr/>
            </a:pPr>
            <a:fld id="{8965474D-B4F3-4543-A5AE-A47DD20AD4F1}" type="slidenum">
              <a:rPr lang="de-CH" smtClean="0"/>
              <a:pPr>
                <a:defRPr/>
              </a:pPr>
              <a:t>46</a:t>
            </a:fld>
            <a:endParaRPr lang="de-CH" sz="1400">
              <a:solidFill>
                <a:srgbClr val="7E7E7E"/>
              </a:solidFill>
              <a:latin typeface="Times" pitchFamily="-105"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18435"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18436" name="Slide Number Placeholder 5"/>
          <p:cNvSpPr>
            <a:spLocks noGrp="1"/>
          </p:cNvSpPr>
          <p:nvPr>
            <p:ph type="sldNum" sz="quarter" idx="12"/>
          </p:nvPr>
        </p:nvSpPr>
        <p:spPr>
          <a:noFill/>
        </p:spPr>
        <p:txBody>
          <a:bodyPr/>
          <a:lstStyle/>
          <a:p>
            <a:r>
              <a:rPr lang="de-CH" smtClean="0">
                <a:latin typeface="Helvetica" charset="0"/>
              </a:rPr>
              <a:t>ESE 9.</a:t>
            </a:r>
            <a:fld id="{94A0DB96-D51E-5C44-A141-0F5F5F83B6FD}" type="slidenum">
              <a:rPr lang="de-CH" smtClean="0">
                <a:latin typeface="Helvetica" charset="0"/>
              </a:rPr>
              <a:pPr/>
              <a:t>5</a:t>
            </a:fld>
            <a:endParaRPr lang="de-CH" sz="1400" smtClean="0">
              <a:solidFill>
                <a:srgbClr val="7E7E7E"/>
              </a:solidFill>
              <a:latin typeface="Times" charset="0"/>
            </a:endParaRPr>
          </a:p>
        </p:txBody>
      </p:sp>
      <p:sp>
        <p:nvSpPr>
          <p:cNvPr id="18437" name="Rectangle 2"/>
          <p:cNvSpPr>
            <a:spLocks noGrp="1" noChangeArrowheads="1"/>
          </p:cNvSpPr>
          <p:nvPr>
            <p:ph type="title"/>
          </p:nvPr>
        </p:nvSpPr>
        <p:spPr/>
        <p:txBody>
          <a:bodyPr/>
          <a:lstStyle/>
          <a:p>
            <a:pPr eaLnBrk="1" hangingPunct="1"/>
            <a:r>
              <a:rPr lang="en-US"/>
              <a:t>Why Project Management?</a:t>
            </a:r>
          </a:p>
        </p:txBody>
      </p:sp>
      <p:sp>
        <p:nvSpPr>
          <p:cNvPr id="18438" name="Rectangle 3"/>
          <p:cNvSpPr>
            <a:spLocks noGrp="1" noChangeArrowheads="1"/>
          </p:cNvSpPr>
          <p:nvPr>
            <p:ph type="body" idx="1"/>
          </p:nvPr>
        </p:nvSpPr>
        <p:spPr/>
        <p:txBody>
          <a:bodyPr anchor="t"/>
          <a:lstStyle/>
          <a:p>
            <a:pPr marL="0" indent="0" eaLnBrk="1" hangingPunct="1">
              <a:buFont typeface="Helvetica CE" pitchFamily="-105" charset="0"/>
              <a:buNone/>
            </a:pPr>
            <a:r>
              <a:rPr lang="en-US"/>
              <a:t>Almost all software products are obtained via </a:t>
            </a:r>
            <a:r>
              <a:rPr lang="en-US" i="1">
                <a:solidFill>
                  <a:srgbClr val="7F0101"/>
                </a:solidFill>
              </a:rPr>
              <a:t>projects</a:t>
            </a:r>
            <a:r>
              <a:rPr lang="en-US"/>
              <a:t>. (as opposed to manufactured products)</a:t>
            </a:r>
          </a:p>
        </p:txBody>
      </p:sp>
      <p:sp>
        <p:nvSpPr>
          <p:cNvPr id="18439" name="Freeform 64"/>
          <p:cNvSpPr>
            <a:spLocks/>
          </p:cNvSpPr>
          <p:nvPr/>
        </p:nvSpPr>
        <p:spPr bwMode="auto">
          <a:xfrm>
            <a:off x="4419600" y="3429000"/>
            <a:ext cx="63500" cy="114300"/>
          </a:xfrm>
          <a:custGeom>
            <a:avLst/>
            <a:gdLst>
              <a:gd name="T0" fmla="*/ 25400 w 40"/>
              <a:gd name="T1" fmla="*/ 114300 h 72"/>
              <a:gd name="T2" fmla="*/ 0 w 40"/>
              <a:gd name="T3" fmla="*/ 114300 h 72"/>
              <a:gd name="T4" fmla="*/ 25400 w 40"/>
              <a:gd name="T5" fmla="*/ 0 h 72"/>
              <a:gd name="T6" fmla="*/ 63500 w 40"/>
              <a:gd name="T7" fmla="*/ 114300 h 72"/>
              <a:gd name="T8" fmla="*/ 25400 w 40"/>
              <a:gd name="T9" fmla="*/ 114300 h 72"/>
              <a:gd name="T10" fmla="*/ 0 60000 65536"/>
              <a:gd name="T11" fmla="*/ 0 60000 65536"/>
              <a:gd name="T12" fmla="*/ 0 60000 65536"/>
              <a:gd name="T13" fmla="*/ 0 60000 65536"/>
              <a:gd name="T14" fmla="*/ 0 60000 65536"/>
              <a:gd name="T15" fmla="*/ 0 w 40"/>
              <a:gd name="T16" fmla="*/ 0 h 72"/>
              <a:gd name="T17" fmla="*/ 40 w 40"/>
              <a:gd name="T18" fmla="*/ 72 h 72"/>
            </a:gdLst>
            <a:ahLst/>
            <a:cxnLst>
              <a:cxn ang="T10">
                <a:pos x="T0" y="T1"/>
              </a:cxn>
              <a:cxn ang="T11">
                <a:pos x="T2" y="T3"/>
              </a:cxn>
              <a:cxn ang="T12">
                <a:pos x="T4" y="T5"/>
              </a:cxn>
              <a:cxn ang="T13">
                <a:pos x="T6" y="T7"/>
              </a:cxn>
              <a:cxn ang="T14">
                <a:pos x="T8" y="T9"/>
              </a:cxn>
            </a:cxnLst>
            <a:rect l="T15" t="T16" r="T17" b="T18"/>
            <a:pathLst>
              <a:path w="40" h="72">
                <a:moveTo>
                  <a:pt x="16" y="72"/>
                </a:moveTo>
                <a:lnTo>
                  <a:pt x="0" y="72"/>
                </a:lnTo>
                <a:lnTo>
                  <a:pt x="16" y="0"/>
                </a:lnTo>
                <a:lnTo>
                  <a:pt x="40" y="72"/>
                </a:lnTo>
                <a:lnTo>
                  <a:pt x="16" y="72"/>
                </a:lnTo>
                <a:close/>
              </a:path>
            </a:pathLst>
          </a:custGeom>
          <a:solidFill>
            <a:srgbClr val="170054"/>
          </a:solidFill>
          <a:ln w="12700">
            <a:solidFill>
              <a:srgbClr val="170054"/>
            </a:solidFill>
            <a:round/>
            <a:headEnd/>
            <a:tailEnd/>
          </a:ln>
        </p:spPr>
        <p:txBody>
          <a:bodyPr>
            <a:prstTxWarp prst="textNoShape">
              <a:avLst/>
            </a:prstTxWarp>
          </a:bodyPr>
          <a:lstStyle/>
          <a:p>
            <a:endParaRPr lang="en-US"/>
          </a:p>
        </p:txBody>
      </p:sp>
      <p:sp>
        <p:nvSpPr>
          <p:cNvPr id="18440" name="Line 65"/>
          <p:cNvSpPr>
            <a:spLocks noChangeShapeType="1"/>
          </p:cNvSpPr>
          <p:nvPr/>
        </p:nvSpPr>
        <p:spPr bwMode="auto">
          <a:xfrm>
            <a:off x="4445000" y="3556000"/>
            <a:ext cx="1588" cy="914400"/>
          </a:xfrm>
          <a:prstGeom prst="line">
            <a:avLst/>
          </a:prstGeom>
          <a:noFill/>
          <a:ln w="12700">
            <a:solidFill>
              <a:srgbClr val="170054"/>
            </a:solidFill>
            <a:round/>
            <a:headEnd/>
            <a:tailEnd/>
          </a:ln>
        </p:spPr>
        <p:txBody>
          <a:bodyPr>
            <a:prstTxWarp prst="textNoShape">
              <a:avLst/>
            </a:prstTxWarp>
          </a:bodyPr>
          <a:lstStyle/>
          <a:p>
            <a:endParaRPr lang="en-US"/>
          </a:p>
        </p:txBody>
      </p:sp>
      <p:sp>
        <p:nvSpPr>
          <p:cNvPr id="18441" name="Freeform 66"/>
          <p:cNvSpPr>
            <a:spLocks/>
          </p:cNvSpPr>
          <p:nvPr/>
        </p:nvSpPr>
        <p:spPr bwMode="auto">
          <a:xfrm>
            <a:off x="5372100" y="3429000"/>
            <a:ext cx="101600" cy="101600"/>
          </a:xfrm>
          <a:custGeom>
            <a:avLst/>
            <a:gdLst>
              <a:gd name="T0" fmla="*/ 76200 w 64"/>
              <a:gd name="T1" fmla="*/ 88900 h 64"/>
              <a:gd name="T2" fmla="*/ 50800 w 64"/>
              <a:gd name="T3" fmla="*/ 101600 h 64"/>
              <a:gd name="T4" fmla="*/ 0 w 64"/>
              <a:gd name="T5" fmla="*/ 0 h 64"/>
              <a:gd name="T6" fmla="*/ 101600 w 64"/>
              <a:gd name="T7" fmla="*/ 63500 h 64"/>
              <a:gd name="T8" fmla="*/ 76200 w 64"/>
              <a:gd name="T9" fmla="*/ 88900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48" y="56"/>
                </a:moveTo>
                <a:lnTo>
                  <a:pt x="32" y="64"/>
                </a:lnTo>
                <a:lnTo>
                  <a:pt x="0" y="0"/>
                </a:lnTo>
                <a:lnTo>
                  <a:pt x="64" y="40"/>
                </a:lnTo>
                <a:lnTo>
                  <a:pt x="48" y="56"/>
                </a:lnTo>
                <a:close/>
              </a:path>
            </a:pathLst>
          </a:custGeom>
          <a:solidFill>
            <a:srgbClr val="170054"/>
          </a:solidFill>
          <a:ln w="12700">
            <a:solidFill>
              <a:srgbClr val="170054"/>
            </a:solidFill>
            <a:round/>
            <a:headEnd/>
            <a:tailEnd/>
          </a:ln>
        </p:spPr>
        <p:txBody>
          <a:bodyPr>
            <a:prstTxWarp prst="textNoShape">
              <a:avLst/>
            </a:prstTxWarp>
          </a:bodyPr>
          <a:lstStyle/>
          <a:p>
            <a:endParaRPr lang="en-US"/>
          </a:p>
        </p:txBody>
      </p:sp>
      <p:sp>
        <p:nvSpPr>
          <p:cNvPr id="18442" name="Line 67"/>
          <p:cNvSpPr>
            <a:spLocks noChangeShapeType="1"/>
          </p:cNvSpPr>
          <p:nvPr/>
        </p:nvSpPr>
        <p:spPr bwMode="auto">
          <a:xfrm>
            <a:off x="5448300" y="3517900"/>
            <a:ext cx="825500" cy="952500"/>
          </a:xfrm>
          <a:prstGeom prst="line">
            <a:avLst/>
          </a:prstGeom>
          <a:noFill/>
          <a:ln w="12700">
            <a:solidFill>
              <a:srgbClr val="170054"/>
            </a:solidFill>
            <a:round/>
            <a:headEnd/>
            <a:tailEnd/>
          </a:ln>
        </p:spPr>
        <p:txBody>
          <a:bodyPr>
            <a:prstTxWarp prst="textNoShape">
              <a:avLst/>
            </a:prstTxWarp>
          </a:bodyPr>
          <a:lstStyle/>
          <a:p>
            <a:endParaRPr lang="en-US"/>
          </a:p>
        </p:txBody>
      </p:sp>
      <p:sp>
        <p:nvSpPr>
          <p:cNvPr id="18443" name="Freeform 68"/>
          <p:cNvSpPr>
            <a:spLocks/>
          </p:cNvSpPr>
          <p:nvPr/>
        </p:nvSpPr>
        <p:spPr bwMode="auto">
          <a:xfrm>
            <a:off x="6921500" y="3429000"/>
            <a:ext cx="101600" cy="114300"/>
          </a:xfrm>
          <a:custGeom>
            <a:avLst/>
            <a:gdLst>
              <a:gd name="T0" fmla="*/ 25400 w 64"/>
              <a:gd name="T1" fmla="*/ 88900 h 72"/>
              <a:gd name="T2" fmla="*/ 0 w 64"/>
              <a:gd name="T3" fmla="*/ 76200 h 72"/>
              <a:gd name="T4" fmla="*/ 101600 w 64"/>
              <a:gd name="T5" fmla="*/ 0 h 72"/>
              <a:gd name="T6" fmla="*/ 50800 w 64"/>
              <a:gd name="T7" fmla="*/ 114300 h 72"/>
              <a:gd name="T8" fmla="*/ 25400 w 64"/>
              <a:gd name="T9" fmla="*/ 88900 h 72"/>
              <a:gd name="T10" fmla="*/ 0 60000 65536"/>
              <a:gd name="T11" fmla="*/ 0 60000 65536"/>
              <a:gd name="T12" fmla="*/ 0 60000 65536"/>
              <a:gd name="T13" fmla="*/ 0 60000 65536"/>
              <a:gd name="T14" fmla="*/ 0 60000 65536"/>
              <a:gd name="T15" fmla="*/ 0 w 64"/>
              <a:gd name="T16" fmla="*/ 0 h 72"/>
              <a:gd name="T17" fmla="*/ 64 w 64"/>
              <a:gd name="T18" fmla="*/ 72 h 72"/>
            </a:gdLst>
            <a:ahLst/>
            <a:cxnLst>
              <a:cxn ang="T10">
                <a:pos x="T0" y="T1"/>
              </a:cxn>
              <a:cxn ang="T11">
                <a:pos x="T2" y="T3"/>
              </a:cxn>
              <a:cxn ang="T12">
                <a:pos x="T4" y="T5"/>
              </a:cxn>
              <a:cxn ang="T13">
                <a:pos x="T6" y="T7"/>
              </a:cxn>
              <a:cxn ang="T14">
                <a:pos x="T8" y="T9"/>
              </a:cxn>
            </a:cxnLst>
            <a:rect l="T15" t="T16" r="T17" b="T18"/>
            <a:pathLst>
              <a:path w="64" h="72">
                <a:moveTo>
                  <a:pt x="16" y="56"/>
                </a:moveTo>
                <a:lnTo>
                  <a:pt x="0" y="48"/>
                </a:lnTo>
                <a:lnTo>
                  <a:pt x="64" y="0"/>
                </a:lnTo>
                <a:lnTo>
                  <a:pt x="32" y="72"/>
                </a:lnTo>
                <a:lnTo>
                  <a:pt x="16" y="56"/>
                </a:lnTo>
                <a:close/>
              </a:path>
            </a:pathLst>
          </a:custGeom>
          <a:solidFill>
            <a:srgbClr val="170054"/>
          </a:solidFill>
          <a:ln w="12700">
            <a:solidFill>
              <a:srgbClr val="170054"/>
            </a:solidFill>
            <a:round/>
            <a:headEnd/>
            <a:tailEnd/>
          </a:ln>
        </p:spPr>
        <p:txBody>
          <a:bodyPr>
            <a:prstTxWarp prst="textNoShape">
              <a:avLst/>
            </a:prstTxWarp>
          </a:bodyPr>
          <a:lstStyle/>
          <a:p>
            <a:endParaRPr lang="en-US"/>
          </a:p>
        </p:txBody>
      </p:sp>
      <p:sp>
        <p:nvSpPr>
          <p:cNvPr id="18444" name="Line 69"/>
          <p:cNvSpPr>
            <a:spLocks noChangeShapeType="1"/>
          </p:cNvSpPr>
          <p:nvPr/>
        </p:nvSpPr>
        <p:spPr bwMode="auto">
          <a:xfrm flipH="1">
            <a:off x="6273800" y="3530600"/>
            <a:ext cx="673100" cy="939800"/>
          </a:xfrm>
          <a:prstGeom prst="line">
            <a:avLst/>
          </a:prstGeom>
          <a:noFill/>
          <a:ln w="12700">
            <a:solidFill>
              <a:srgbClr val="170054"/>
            </a:solidFill>
            <a:round/>
            <a:headEnd/>
            <a:tailEnd/>
          </a:ln>
        </p:spPr>
        <p:txBody>
          <a:bodyPr>
            <a:prstTxWarp prst="textNoShape">
              <a:avLst/>
            </a:prstTxWarp>
          </a:bodyPr>
          <a:lstStyle/>
          <a:p>
            <a:endParaRPr lang="en-US"/>
          </a:p>
        </p:txBody>
      </p:sp>
      <p:sp>
        <p:nvSpPr>
          <p:cNvPr id="18445" name="AutoShape 70"/>
          <p:cNvSpPr>
            <a:spLocks noChangeArrowheads="1"/>
          </p:cNvSpPr>
          <p:nvPr/>
        </p:nvSpPr>
        <p:spPr bwMode="auto">
          <a:xfrm>
            <a:off x="1816100" y="4470400"/>
            <a:ext cx="3136900" cy="774700"/>
          </a:xfrm>
          <a:prstGeom prst="roundRect">
            <a:avLst>
              <a:gd name="adj" fmla="val 29509"/>
            </a:avLst>
          </a:prstGeom>
          <a:noFill/>
          <a:ln w="12700">
            <a:solidFill>
              <a:srgbClr val="170054"/>
            </a:solidFill>
            <a:round/>
            <a:headEnd/>
            <a:tailEnd/>
          </a:ln>
        </p:spPr>
        <p:txBody>
          <a:bodyPr>
            <a:prstTxWarp prst="textNoShape">
              <a:avLst/>
            </a:prstTxWarp>
          </a:bodyPr>
          <a:lstStyle/>
          <a:p>
            <a:endParaRPr lang="en-US"/>
          </a:p>
        </p:txBody>
      </p:sp>
      <p:sp>
        <p:nvSpPr>
          <p:cNvPr id="18446" name="AutoShape 71"/>
          <p:cNvSpPr>
            <a:spLocks noChangeArrowheads="1"/>
          </p:cNvSpPr>
          <p:nvPr/>
        </p:nvSpPr>
        <p:spPr bwMode="auto">
          <a:xfrm>
            <a:off x="5054600" y="4470400"/>
            <a:ext cx="2603500" cy="774700"/>
          </a:xfrm>
          <a:prstGeom prst="roundRect">
            <a:avLst>
              <a:gd name="adj" fmla="val 29509"/>
            </a:avLst>
          </a:prstGeom>
          <a:noFill/>
          <a:ln w="12700">
            <a:solidFill>
              <a:srgbClr val="170054"/>
            </a:solidFill>
            <a:round/>
            <a:headEnd/>
            <a:tailEnd/>
          </a:ln>
        </p:spPr>
        <p:txBody>
          <a:bodyPr>
            <a:prstTxWarp prst="textNoShape">
              <a:avLst/>
            </a:prstTxWarp>
          </a:bodyPr>
          <a:lstStyle/>
          <a:p>
            <a:endParaRPr lang="en-US"/>
          </a:p>
        </p:txBody>
      </p:sp>
      <p:sp>
        <p:nvSpPr>
          <p:cNvPr id="18447" name="Rectangle 72"/>
          <p:cNvSpPr>
            <a:spLocks noChangeArrowheads="1"/>
          </p:cNvSpPr>
          <p:nvPr/>
        </p:nvSpPr>
        <p:spPr bwMode="auto">
          <a:xfrm>
            <a:off x="4779963" y="5441950"/>
            <a:ext cx="3319462" cy="365125"/>
          </a:xfrm>
          <a:prstGeom prst="rect">
            <a:avLst/>
          </a:prstGeom>
          <a:noFill/>
          <a:ln w="9525">
            <a:noFill/>
            <a:miter lim="800000"/>
            <a:headEnd/>
            <a:tailEnd/>
          </a:ln>
        </p:spPr>
        <p:txBody>
          <a:bodyPr wrap="none" lIns="0" tIns="0" rIns="0" bIns="0">
            <a:prstTxWarp prst="textNoShape">
              <a:avLst/>
            </a:prstTxWarp>
            <a:spAutoFit/>
          </a:bodyPr>
          <a:lstStyle/>
          <a:p>
            <a:r>
              <a:rPr lang="en-US" i="1"/>
              <a:t>The Project Team is the </a:t>
            </a:r>
            <a:endParaRPr lang="en-US"/>
          </a:p>
        </p:txBody>
      </p:sp>
      <p:sp>
        <p:nvSpPr>
          <p:cNvPr id="18448" name="Rectangle 73"/>
          <p:cNvSpPr>
            <a:spLocks noChangeArrowheads="1"/>
          </p:cNvSpPr>
          <p:nvPr/>
        </p:nvSpPr>
        <p:spPr bwMode="auto">
          <a:xfrm>
            <a:off x="5232400" y="5759450"/>
            <a:ext cx="2489200" cy="365125"/>
          </a:xfrm>
          <a:prstGeom prst="rect">
            <a:avLst/>
          </a:prstGeom>
          <a:noFill/>
          <a:ln w="9525">
            <a:noFill/>
            <a:miter lim="800000"/>
            <a:headEnd/>
            <a:tailEnd/>
          </a:ln>
        </p:spPr>
        <p:txBody>
          <a:bodyPr wrap="none" lIns="0" tIns="0" rIns="0" bIns="0">
            <a:prstTxWarp prst="textNoShape">
              <a:avLst/>
            </a:prstTxWarp>
            <a:spAutoFit/>
          </a:bodyPr>
          <a:lstStyle/>
          <a:p>
            <a:r>
              <a:rPr lang="en-US" i="1"/>
              <a:t>primary Resource!</a:t>
            </a:r>
            <a:endParaRPr lang="en-US"/>
          </a:p>
        </p:txBody>
      </p:sp>
      <p:sp>
        <p:nvSpPr>
          <p:cNvPr id="18449" name="Rectangle 74"/>
          <p:cNvSpPr>
            <a:spLocks noChangeArrowheads="1"/>
          </p:cNvSpPr>
          <p:nvPr/>
        </p:nvSpPr>
        <p:spPr bwMode="auto">
          <a:xfrm>
            <a:off x="5376863" y="4705350"/>
            <a:ext cx="1893887" cy="274638"/>
          </a:xfrm>
          <a:prstGeom prst="rect">
            <a:avLst/>
          </a:prstGeom>
          <a:noFill/>
          <a:ln w="9525">
            <a:noFill/>
            <a:miter lim="800000"/>
            <a:headEnd/>
            <a:tailEnd/>
          </a:ln>
        </p:spPr>
        <p:txBody>
          <a:bodyPr wrap="none" lIns="0" tIns="0" rIns="0" bIns="0">
            <a:prstTxWarp prst="textNoShape">
              <a:avLst/>
            </a:prstTxWarp>
            <a:spAutoFit/>
          </a:bodyPr>
          <a:lstStyle/>
          <a:p>
            <a:r>
              <a:rPr lang="en-US" sz="1800"/>
              <a:t>Limited Resources</a:t>
            </a:r>
            <a:endParaRPr lang="en-US"/>
          </a:p>
        </p:txBody>
      </p:sp>
      <p:sp>
        <p:nvSpPr>
          <p:cNvPr id="18450" name="Rectangle 75"/>
          <p:cNvSpPr>
            <a:spLocks noChangeArrowheads="1"/>
          </p:cNvSpPr>
          <p:nvPr/>
        </p:nvSpPr>
        <p:spPr bwMode="auto">
          <a:xfrm>
            <a:off x="1935163" y="4565650"/>
            <a:ext cx="2693987" cy="274638"/>
          </a:xfrm>
          <a:prstGeom prst="rect">
            <a:avLst/>
          </a:prstGeom>
          <a:noFill/>
          <a:ln w="9525">
            <a:noFill/>
            <a:miter lim="800000"/>
            <a:headEnd/>
            <a:tailEnd/>
          </a:ln>
        </p:spPr>
        <p:txBody>
          <a:bodyPr wrap="none" lIns="0" tIns="0" rIns="0" bIns="0">
            <a:prstTxWarp prst="textNoShape">
              <a:avLst/>
            </a:prstTxWarp>
            <a:spAutoFit/>
          </a:bodyPr>
          <a:lstStyle/>
          <a:p>
            <a:r>
              <a:rPr lang="en-US" sz="1800"/>
              <a:t>Achieve Interdependent &amp; </a:t>
            </a:r>
            <a:endParaRPr lang="en-US"/>
          </a:p>
        </p:txBody>
      </p:sp>
      <p:sp>
        <p:nvSpPr>
          <p:cNvPr id="18451" name="Rectangle 76"/>
          <p:cNvSpPr>
            <a:spLocks noChangeArrowheads="1"/>
          </p:cNvSpPr>
          <p:nvPr/>
        </p:nvSpPr>
        <p:spPr bwMode="auto">
          <a:xfrm>
            <a:off x="2490788" y="4794250"/>
            <a:ext cx="1728787" cy="274638"/>
          </a:xfrm>
          <a:prstGeom prst="rect">
            <a:avLst/>
          </a:prstGeom>
          <a:noFill/>
          <a:ln w="9525">
            <a:noFill/>
            <a:miter lim="800000"/>
            <a:headEnd/>
            <a:tailEnd/>
          </a:ln>
        </p:spPr>
        <p:txBody>
          <a:bodyPr wrap="none" lIns="0" tIns="0" rIns="0" bIns="0">
            <a:prstTxWarp prst="textNoShape">
              <a:avLst/>
            </a:prstTxWarp>
            <a:spAutoFit/>
          </a:bodyPr>
          <a:lstStyle/>
          <a:p>
            <a:r>
              <a:rPr lang="en-US" sz="1800"/>
              <a:t>Conflicting Goals</a:t>
            </a:r>
            <a:endParaRPr lang="en-US"/>
          </a:p>
        </p:txBody>
      </p:sp>
      <p:sp>
        <p:nvSpPr>
          <p:cNvPr id="18452" name="Rectangle 77"/>
          <p:cNvSpPr>
            <a:spLocks noChangeArrowheads="1"/>
          </p:cNvSpPr>
          <p:nvPr/>
        </p:nvSpPr>
        <p:spPr bwMode="auto">
          <a:xfrm>
            <a:off x="841375" y="2987675"/>
            <a:ext cx="7038975" cy="365125"/>
          </a:xfrm>
          <a:prstGeom prst="rect">
            <a:avLst/>
          </a:prstGeom>
          <a:noFill/>
          <a:ln w="9525">
            <a:noFill/>
            <a:miter lim="800000"/>
            <a:headEnd/>
            <a:tailEnd/>
          </a:ln>
        </p:spPr>
        <p:txBody>
          <a:bodyPr wrap="none" lIns="0" tIns="0" rIns="0" bIns="0">
            <a:prstTxWarp prst="textNoShape">
              <a:avLst/>
            </a:prstTxWarp>
            <a:spAutoFit/>
          </a:bodyPr>
          <a:lstStyle/>
          <a:p>
            <a:r>
              <a:rPr lang="en-US"/>
              <a:t>Project Concern =</a:t>
            </a:r>
            <a:r>
              <a:rPr lang="en-US">
                <a:solidFill>
                  <a:srgbClr val="170054"/>
                </a:solidFill>
              </a:rPr>
              <a:t> </a:t>
            </a:r>
            <a:r>
              <a:rPr lang="en-US" i="1">
                <a:solidFill>
                  <a:schemeClr val="accent2"/>
                </a:solidFill>
              </a:rPr>
              <a:t>Deliver on time</a:t>
            </a:r>
            <a:r>
              <a:rPr lang="en-US">
                <a:solidFill>
                  <a:srgbClr val="170054"/>
                </a:solidFill>
              </a:rPr>
              <a:t> </a:t>
            </a:r>
            <a:r>
              <a:rPr lang="en-US"/>
              <a:t>and</a:t>
            </a:r>
            <a:r>
              <a:rPr lang="en-US">
                <a:solidFill>
                  <a:srgbClr val="170054"/>
                </a:solidFill>
              </a:rPr>
              <a:t> </a:t>
            </a:r>
            <a:r>
              <a:rPr lang="en-US" i="1">
                <a:solidFill>
                  <a:schemeClr val="accent2"/>
                </a:solidFill>
              </a:rPr>
              <a:t>within budget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19459"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19460" name="Slide Number Placeholder 5"/>
          <p:cNvSpPr>
            <a:spLocks noGrp="1"/>
          </p:cNvSpPr>
          <p:nvPr>
            <p:ph type="sldNum" sz="quarter" idx="12"/>
          </p:nvPr>
        </p:nvSpPr>
        <p:spPr>
          <a:noFill/>
        </p:spPr>
        <p:txBody>
          <a:bodyPr/>
          <a:lstStyle/>
          <a:p>
            <a:r>
              <a:rPr lang="de-CH" smtClean="0">
                <a:latin typeface="Helvetica" charset="0"/>
              </a:rPr>
              <a:t>ESE 9.</a:t>
            </a:r>
            <a:fld id="{44DA1188-6133-CD4A-8010-8714683BBADD}" type="slidenum">
              <a:rPr lang="de-CH" smtClean="0">
                <a:latin typeface="Helvetica" charset="0"/>
              </a:rPr>
              <a:pPr/>
              <a:t>6</a:t>
            </a:fld>
            <a:endParaRPr lang="de-CH" sz="1400" smtClean="0">
              <a:solidFill>
                <a:srgbClr val="7E7E7E"/>
              </a:solidFill>
              <a:latin typeface="Times" charset="0"/>
            </a:endParaRPr>
          </a:p>
        </p:txBody>
      </p:sp>
      <p:sp>
        <p:nvSpPr>
          <p:cNvPr id="19461" name="Rectangle 2"/>
          <p:cNvSpPr>
            <a:spLocks noGrp="1" noChangeArrowheads="1"/>
          </p:cNvSpPr>
          <p:nvPr>
            <p:ph type="title"/>
          </p:nvPr>
        </p:nvSpPr>
        <p:spPr/>
        <p:txBody>
          <a:bodyPr/>
          <a:lstStyle/>
          <a:p>
            <a:pPr eaLnBrk="1" hangingPunct="1"/>
            <a:r>
              <a:rPr lang="en-US"/>
              <a:t>What is Project Management?</a:t>
            </a:r>
          </a:p>
        </p:txBody>
      </p:sp>
      <p:sp>
        <p:nvSpPr>
          <p:cNvPr id="19462" name="Rectangle 3"/>
          <p:cNvSpPr>
            <a:spLocks noGrp="1" noChangeArrowheads="1"/>
          </p:cNvSpPr>
          <p:nvPr>
            <p:ph type="body" idx="1"/>
          </p:nvPr>
        </p:nvSpPr>
        <p:spPr>
          <a:xfrm>
            <a:off x="539750" y="3105150"/>
            <a:ext cx="8061325" cy="3048000"/>
          </a:xfrm>
        </p:spPr>
        <p:txBody>
          <a:bodyPr/>
          <a:lstStyle/>
          <a:p>
            <a:pPr marL="342900" indent="-342900" eaLnBrk="1" hangingPunct="1">
              <a:lnSpc>
                <a:spcPct val="90000"/>
              </a:lnSpc>
              <a:buFont typeface="Helvetica CE" pitchFamily="-105" charset="0"/>
              <a:buNone/>
            </a:pPr>
            <a:r>
              <a:rPr lang="en-US" sz="2000" b="1" i="1"/>
              <a:t>Management Functions</a:t>
            </a:r>
          </a:p>
          <a:p>
            <a:pPr marL="342900" indent="-342900" eaLnBrk="1" hangingPunct="1">
              <a:lnSpc>
                <a:spcPct val="90000"/>
              </a:lnSpc>
            </a:pPr>
            <a:r>
              <a:rPr lang="en-US" sz="2000" i="1">
                <a:solidFill>
                  <a:srgbClr val="7F0101"/>
                </a:solidFill>
              </a:rPr>
              <a:t>Planning</a:t>
            </a:r>
            <a:r>
              <a:rPr lang="en-US" sz="2000"/>
              <a:t>: Estimate and schedule resources</a:t>
            </a:r>
          </a:p>
          <a:p>
            <a:pPr marL="342900" indent="-342900" eaLnBrk="1" hangingPunct="1">
              <a:lnSpc>
                <a:spcPct val="90000"/>
              </a:lnSpc>
            </a:pPr>
            <a:r>
              <a:rPr lang="en-US" sz="2000" i="1">
                <a:solidFill>
                  <a:srgbClr val="7F0101"/>
                </a:solidFill>
              </a:rPr>
              <a:t>Organization:</a:t>
            </a:r>
            <a:r>
              <a:rPr lang="en-US" sz="2000"/>
              <a:t> Who does what</a:t>
            </a:r>
          </a:p>
          <a:p>
            <a:pPr marL="342900" indent="-342900" eaLnBrk="1" hangingPunct="1">
              <a:lnSpc>
                <a:spcPct val="90000"/>
              </a:lnSpc>
            </a:pPr>
            <a:r>
              <a:rPr lang="en-US" sz="2000" i="1">
                <a:solidFill>
                  <a:srgbClr val="7F0101"/>
                </a:solidFill>
              </a:rPr>
              <a:t>Staffing:</a:t>
            </a:r>
            <a:r>
              <a:rPr lang="en-US" sz="2000"/>
              <a:t> Recruiting and motivating personnel</a:t>
            </a:r>
          </a:p>
          <a:p>
            <a:pPr marL="342900" indent="-342900" eaLnBrk="1" hangingPunct="1">
              <a:lnSpc>
                <a:spcPct val="90000"/>
              </a:lnSpc>
            </a:pPr>
            <a:r>
              <a:rPr lang="en-US" sz="2000" i="1">
                <a:solidFill>
                  <a:srgbClr val="7F0101"/>
                </a:solidFill>
              </a:rPr>
              <a:t>Directing:</a:t>
            </a:r>
            <a:r>
              <a:rPr lang="en-US" sz="2000"/>
              <a:t> Ensure team acts as a whole</a:t>
            </a:r>
          </a:p>
          <a:p>
            <a:pPr marL="342900" indent="-342900" eaLnBrk="1" hangingPunct="1">
              <a:lnSpc>
                <a:spcPct val="90000"/>
              </a:lnSpc>
            </a:pPr>
            <a:r>
              <a:rPr lang="en-US" sz="2000" i="1">
                <a:solidFill>
                  <a:srgbClr val="7F0101"/>
                </a:solidFill>
              </a:rPr>
              <a:t>Monitoring (Controlling):</a:t>
            </a:r>
            <a:r>
              <a:rPr lang="en-US" sz="2000"/>
              <a:t> Detect plan deviations + corrective actions</a:t>
            </a:r>
          </a:p>
        </p:txBody>
      </p:sp>
      <p:sp>
        <p:nvSpPr>
          <p:cNvPr id="19463" name="Rectangle 61"/>
          <p:cNvSpPr>
            <a:spLocks noChangeArrowheads="1"/>
          </p:cNvSpPr>
          <p:nvPr/>
        </p:nvSpPr>
        <p:spPr bwMode="auto">
          <a:xfrm>
            <a:off x="555625" y="2378075"/>
            <a:ext cx="7750175" cy="365125"/>
          </a:xfrm>
          <a:prstGeom prst="rect">
            <a:avLst/>
          </a:prstGeom>
          <a:noFill/>
          <a:ln w="9525">
            <a:noFill/>
            <a:miter lim="800000"/>
            <a:headEnd/>
            <a:tailEnd/>
          </a:ln>
        </p:spPr>
        <p:txBody>
          <a:bodyPr wrap="none" lIns="0" tIns="0" rIns="0" bIns="0">
            <a:prstTxWarp prst="textNoShape">
              <a:avLst/>
            </a:prstTxWarp>
            <a:spAutoFit/>
          </a:bodyPr>
          <a:lstStyle/>
          <a:p>
            <a:r>
              <a:rPr lang="en-US" b="1"/>
              <a:t>Project Management = </a:t>
            </a:r>
            <a:r>
              <a:rPr lang="en-US" i="1">
                <a:solidFill>
                  <a:schemeClr val="accent2"/>
                </a:solidFill>
              </a:rPr>
              <a:t>Plan the work</a:t>
            </a:r>
            <a:r>
              <a:rPr lang="en-US">
                <a:solidFill>
                  <a:srgbClr val="170054"/>
                </a:solidFill>
              </a:rPr>
              <a:t> </a:t>
            </a:r>
            <a:r>
              <a:rPr lang="en-US"/>
              <a:t>and</a:t>
            </a:r>
            <a:r>
              <a:rPr lang="en-US">
                <a:solidFill>
                  <a:srgbClr val="170054"/>
                </a:solidFill>
              </a:rPr>
              <a:t> </a:t>
            </a:r>
            <a:r>
              <a:rPr lang="en-US" i="1">
                <a:solidFill>
                  <a:schemeClr val="accent2"/>
                </a:solidFill>
              </a:rPr>
              <a:t>work the plan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20483"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20484" name="Slide Number Placeholder 5"/>
          <p:cNvSpPr>
            <a:spLocks noGrp="1"/>
          </p:cNvSpPr>
          <p:nvPr>
            <p:ph type="sldNum" sz="quarter" idx="12"/>
          </p:nvPr>
        </p:nvSpPr>
        <p:spPr>
          <a:noFill/>
        </p:spPr>
        <p:txBody>
          <a:bodyPr/>
          <a:lstStyle/>
          <a:p>
            <a:r>
              <a:rPr lang="de-CH" smtClean="0">
                <a:latin typeface="Helvetica" charset="0"/>
              </a:rPr>
              <a:t>ESE 9.</a:t>
            </a:r>
            <a:fld id="{74255300-E4A6-9B4D-A285-2BC1813B7F8A}" type="slidenum">
              <a:rPr lang="de-CH" smtClean="0">
                <a:latin typeface="Helvetica" charset="0"/>
              </a:rPr>
              <a:pPr/>
              <a:t>7</a:t>
            </a:fld>
            <a:endParaRPr lang="de-CH" sz="1400" smtClean="0">
              <a:solidFill>
                <a:srgbClr val="7E7E7E"/>
              </a:solidFill>
              <a:latin typeface="Times" charset="0"/>
            </a:endParaRPr>
          </a:p>
        </p:txBody>
      </p:sp>
      <p:sp>
        <p:nvSpPr>
          <p:cNvPr id="20485" name="Rectangle 2"/>
          <p:cNvSpPr>
            <a:spLocks noGrp="1" noChangeArrowheads="1"/>
          </p:cNvSpPr>
          <p:nvPr>
            <p:ph type="title"/>
          </p:nvPr>
        </p:nvSpPr>
        <p:spPr/>
        <p:txBody>
          <a:bodyPr/>
          <a:lstStyle/>
          <a:p>
            <a:pPr eaLnBrk="1" hangingPunct="1"/>
            <a:r>
              <a:rPr lang="en-US"/>
              <a:t>Risk Management</a:t>
            </a:r>
          </a:p>
        </p:txBody>
      </p:sp>
      <p:sp>
        <p:nvSpPr>
          <p:cNvPr id="20486" name="Rectangle 3"/>
          <p:cNvSpPr>
            <a:spLocks noGrp="1" noChangeArrowheads="1"/>
          </p:cNvSpPr>
          <p:nvPr>
            <p:ph type="body" idx="1"/>
          </p:nvPr>
        </p:nvSpPr>
        <p:spPr/>
        <p:txBody>
          <a:bodyPr/>
          <a:lstStyle/>
          <a:p>
            <a:pPr marL="342900" indent="-342900" eaLnBrk="1" hangingPunct="1">
              <a:buFont typeface="Helvetica CE" pitchFamily="-105" charset="0"/>
              <a:buNone/>
            </a:pPr>
            <a:r>
              <a:rPr lang="en-US" b="1" i="1"/>
              <a:t>	If you don’t actively attack risks, they will actively attack you.</a:t>
            </a:r>
          </a:p>
          <a:p>
            <a:pPr marL="342900" indent="-342900" algn="r" eaLnBrk="1" hangingPunct="1">
              <a:buFont typeface="Helvetica CE" pitchFamily="-105" charset="0"/>
              <a:buNone/>
            </a:pPr>
            <a:r>
              <a:rPr lang="en-US"/>
              <a:t>	— Tom Gilb</a:t>
            </a:r>
          </a:p>
          <a:p>
            <a:pPr marL="342900" indent="-342900" eaLnBrk="1" hangingPunct="1">
              <a:buFont typeface="Helvetica CE" pitchFamily="-105" charset="0"/>
              <a:buNone/>
            </a:pPr>
            <a:endParaRPr lang="en-US" b="1" i="1"/>
          </a:p>
          <a:p>
            <a:pPr marL="342900" indent="-342900" eaLnBrk="1" hangingPunct="1">
              <a:buFont typeface="Helvetica CE" pitchFamily="-105" charset="0"/>
              <a:buNone/>
            </a:pPr>
            <a:r>
              <a:rPr lang="en-US" b="1" i="1"/>
              <a:t>Project risks</a:t>
            </a:r>
          </a:p>
          <a:p>
            <a:pPr marL="742950" lvl="1" indent="-285750" eaLnBrk="1" hangingPunct="1"/>
            <a:r>
              <a:rPr lang="en-US"/>
              <a:t>budget, schedule, resources, size, personnel, morale ...</a:t>
            </a:r>
          </a:p>
          <a:p>
            <a:pPr marL="342900" indent="-342900" eaLnBrk="1" hangingPunct="1">
              <a:buFont typeface="Helvetica CE" pitchFamily="-105" charset="0"/>
              <a:buNone/>
            </a:pPr>
            <a:r>
              <a:rPr lang="en-US" b="1" i="1"/>
              <a:t>Technical risks</a:t>
            </a:r>
          </a:p>
          <a:p>
            <a:pPr marL="742950" lvl="1" indent="-285750" eaLnBrk="1" hangingPunct="1"/>
            <a:r>
              <a:rPr lang="en-US"/>
              <a:t>implementation technology, verification, maintenance ...</a:t>
            </a:r>
          </a:p>
          <a:p>
            <a:pPr marL="342900" indent="-342900" eaLnBrk="1" hangingPunct="1">
              <a:buFont typeface="Helvetica CE" pitchFamily="-105" charset="0"/>
              <a:buNone/>
            </a:pPr>
            <a:r>
              <a:rPr lang="en-US" b="1" i="1"/>
              <a:t>Business risks</a:t>
            </a:r>
          </a:p>
          <a:p>
            <a:pPr marL="742950" lvl="1" indent="-285750" eaLnBrk="1" hangingPunct="1"/>
            <a:r>
              <a:rPr lang="en-US"/>
              <a:t>market, sales, management, commitment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22531"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22532" name="Slide Number Placeholder 5"/>
          <p:cNvSpPr>
            <a:spLocks noGrp="1"/>
          </p:cNvSpPr>
          <p:nvPr>
            <p:ph type="sldNum" sz="quarter" idx="12"/>
          </p:nvPr>
        </p:nvSpPr>
        <p:spPr>
          <a:noFill/>
        </p:spPr>
        <p:txBody>
          <a:bodyPr/>
          <a:lstStyle/>
          <a:p>
            <a:r>
              <a:rPr lang="de-CH" smtClean="0">
                <a:latin typeface="Helvetica" charset="0"/>
              </a:rPr>
              <a:t>ESE 9.</a:t>
            </a:r>
            <a:fld id="{B4E3BE4D-342D-D145-98D0-3A6BD2766116}" type="slidenum">
              <a:rPr lang="de-CH" smtClean="0">
                <a:latin typeface="Helvetica" charset="0"/>
              </a:rPr>
              <a:pPr/>
              <a:t>8</a:t>
            </a:fld>
            <a:endParaRPr lang="de-CH" sz="1400" smtClean="0">
              <a:solidFill>
                <a:srgbClr val="7E7E7E"/>
              </a:solidFill>
              <a:latin typeface="Times" charset="0"/>
            </a:endParaRPr>
          </a:p>
        </p:txBody>
      </p:sp>
      <p:sp>
        <p:nvSpPr>
          <p:cNvPr id="22533" name="Rectangle 2"/>
          <p:cNvSpPr>
            <a:spLocks noGrp="1" noChangeArrowheads="1"/>
          </p:cNvSpPr>
          <p:nvPr>
            <p:ph type="title"/>
          </p:nvPr>
        </p:nvSpPr>
        <p:spPr/>
        <p:txBody>
          <a:bodyPr/>
          <a:lstStyle/>
          <a:p>
            <a:pPr eaLnBrk="1" hangingPunct="1"/>
            <a:r>
              <a:rPr lang="en-US"/>
              <a:t>Risk Management …</a:t>
            </a:r>
          </a:p>
        </p:txBody>
      </p:sp>
      <p:sp>
        <p:nvSpPr>
          <p:cNvPr id="22534" name="Rectangle 3"/>
          <p:cNvSpPr>
            <a:spLocks noGrp="1" noChangeArrowheads="1"/>
          </p:cNvSpPr>
          <p:nvPr>
            <p:ph type="body" idx="1"/>
          </p:nvPr>
        </p:nvSpPr>
        <p:spPr/>
        <p:txBody>
          <a:bodyPr/>
          <a:lstStyle/>
          <a:p>
            <a:pPr eaLnBrk="1" hangingPunct="1">
              <a:buFont typeface="Helvetica CE" pitchFamily="-105" charset="0"/>
              <a:buNone/>
            </a:pPr>
            <a:r>
              <a:rPr lang="en-US" b="1" i="1"/>
              <a:t>Management must:</a:t>
            </a:r>
            <a:endParaRPr lang="en-US"/>
          </a:p>
          <a:p>
            <a:pPr eaLnBrk="1" hangingPunct="1"/>
            <a:r>
              <a:rPr lang="en-US" i="1">
                <a:solidFill>
                  <a:srgbClr val="7F0101"/>
                </a:solidFill>
              </a:rPr>
              <a:t>identify </a:t>
            </a:r>
            <a:r>
              <a:rPr lang="en-US"/>
              <a:t>risks as early as possible</a:t>
            </a:r>
          </a:p>
          <a:p>
            <a:pPr eaLnBrk="1" hangingPunct="1"/>
            <a:r>
              <a:rPr lang="en-US" i="1">
                <a:solidFill>
                  <a:srgbClr val="7F0101"/>
                </a:solidFill>
              </a:rPr>
              <a:t>assess</a:t>
            </a:r>
            <a:r>
              <a:rPr lang="en-US"/>
              <a:t> whether risks are acceptable</a:t>
            </a:r>
          </a:p>
          <a:p>
            <a:pPr eaLnBrk="1" hangingPunct="1"/>
            <a:r>
              <a:rPr lang="en-US"/>
              <a:t>take appropriate action to </a:t>
            </a:r>
            <a:r>
              <a:rPr lang="en-US" i="1">
                <a:solidFill>
                  <a:srgbClr val="7F0101"/>
                </a:solidFill>
              </a:rPr>
              <a:t>mitigate and manage</a:t>
            </a:r>
            <a:r>
              <a:rPr lang="en-US"/>
              <a:t> risks</a:t>
            </a:r>
          </a:p>
          <a:p>
            <a:pPr lvl="1" eaLnBrk="1" hangingPunct="1"/>
            <a:r>
              <a:rPr lang="en-US"/>
              <a:t>e.g., training, prototyping, iteration, ...</a:t>
            </a:r>
          </a:p>
          <a:p>
            <a:pPr eaLnBrk="1" hangingPunct="1"/>
            <a:r>
              <a:rPr lang="en-US" i="1">
                <a:solidFill>
                  <a:srgbClr val="7F0101"/>
                </a:solidFill>
              </a:rPr>
              <a:t>monitor</a:t>
            </a:r>
            <a:r>
              <a:rPr lang="en-US"/>
              <a:t> risks throughout the project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smtClean="0">
                <a:latin typeface="Helvetica" charset="0"/>
              </a:rPr>
              <a:t>© Oscar Nierstrasz</a:t>
            </a:r>
            <a:endParaRPr lang="de-CH">
              <a:latin typeface="Helvetica" charset="0"/>
            </a:endParaRPr>
          </a:p>
        </p:txBody>
      </p:sp>
      <p:sp>
        <p:nvSpPr>
          <p:cNvPr id="23555" name="Footer Placeholder 4"/>
          <p:cNvSpPr>
            <a:spLocks noGrp="1"/>
          </p:cNvSpPr>
          <p:nvPr>
            <p:ph type="ftr" sz="quarter" idx="11"/>
          </p:nvPr>
        </p:nvSpPr>
        <p:spPr>
          <a:noFill/>
        </p:spPr>
        <p:txBody>
          <a:bodyPr/>
          <a:lstStyle/>
          <a:p>
            <a:r>
              <a:rPr lang="en-US" smtClean="0">
                <a:latin typeface="Helvetica" charset="0"/>
              </a:rPr>
              <a:t>ESE — Project Management</a:t>
            </a:r>
            <a:endParaRPr lang="de-CH">
              <a:latin typeface="Helvetica" charset="0"/>
            </a:endParaRPr>
          </a:p>
        </p:txBody>
      </p:sp>
      <p:sp>
        <p:nvSpPr>
          <p:cNvPr id="23556" name="Slide Number Placeholder 5"/>
          <p:cNvSpPr>
            <a:spLocks noGrp="1"/>
          </p:cNvSpPr>
          <p:nvPr>
            <p:ph type="sldNum" sz="quarter" idx="12"/>
          </p:nvPr>
        </p:nvSpPr>
        <p:spPr>
          <a:noFill/>
        </p:spPr>
        <p:txBody>
          <a:bodyPr/>
          <a:lstStyle/>
          <a:p>
            <a:r>
              <a:rPr lang="de-CH" smtClean="0">
                <a:latin typeface="Helvetica" charset="0"/>
              </a:rPr>
              <a:t>ESE 9.</a:t>
            </a:r>
            <a:fld id="{FCAAECA6-2FB3-0C48-87E0-2F8AF78878CC}" type="slidenum">
              <a:rPr lang="de-CH" smtClean="0">
                <a:latin typeface="Helvetica" charset="0"/>
              </a:rPr>
              <a:pPr/>
              <a:t>9</a:t>
            </a:fld>
            <a:endParaRPr lang="de-CH" sz="1400" smtClean="0">
              <a:solidFill>
                <a:srgbClr val="7E7E7E"/>
              </a:solidFill>
              <a:latin typeface="Times" charset="0"/>
            </a:endParaRPr>
          </a:p>
        </p:txBody>
      </p:sp>
      <p:sp>
        <p:nvSpPr>
          <p:cNvPr id="23557" name="Rectangle 2"/>
          <p:cNvSpPr>
            <a:spLocks noGrp="1" noChangeArrowheads="1"/>
          </p:cNvSpPr>
          <p:nvPr>
            <p:ph type="title"/>
          </p:nvPr>
        </p:nvSpPr>
        <p:spPr/>
        <p:txBody>
          <a:bodyPr/>
          <a:lstStyle/>
          <a:p>
            <a:pPr eaLnBrk="1" hangingPunct="1"/>
            <a:r>
              <a:rPr lang="en-US"/>
              <a:t>Risk Management Techniques</a:t>
            </a:r>
          </a:p>
        </p:txBody>
      </p:sp>
      <p:graphicFrame>
        <p:nvGraphicFramePr>
          <p:cNvPr id="590877" name="Group 29"/>
          <p:cNvGraphicFramePr>
            <a:graphicFrameLocks noGrp="1"/>
          </p:cNvGraphicFramePr>
          <p:nvPr>
            <p:ph type="tbl" idx="1"/>
          </p:nvPr>
        </p:nvGraphicFramePr>
        <p:xfrm>
          <a:off x="539750" y="1905000"/>
          <a:ext cx="8061325" cy="4187951"/>
        </p:xfrm>
        <a:graphic>
          <a:graphicData uri="http://schemas.openxmlformats.org/drawingml/2006/table">
            <a:tbl>
              <a:tblPr/>
              <a:tblGrid>
                <a:gridCol w="3651250"/>
                <a:gridCol w="4410075"/>
              </a:tblGrid>
              <a:tr h="5286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Risk Items</a:t>
                      </a:r>
                    </a:p>
                  </a:txBody>
                  <a:tcPr anchor="ctr" horzOverflow="overflow">
                    <a:lnL>
                      <a:noFill/>
                    </a:lnL>
                    <a:lnR w="12700" cap="flat" cmpd="sng" algn="ctr">
                      <a:solidFill>
                        <a:srgbClr val="00027F"/>
                      </a:solidFill>
                      <a:prstDash val="solid"/>
                      <a:round/>
                      <a:headEnd type="none" w="med" len="med"/>
                      <a:tailEnd type="none" w="med" len="med"/>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Risk Management Techniques</a:t>
                      </a:r>
                    </a:p>
                  </a:txBody>
                  <a:tcPr anchor="ctr" horzOverflow="overflow">
                    <a:lnL w="12700" cap="flat" cmpd="sng" algn="ctr">
                      <a:solidFill>
                        <a:srgbClr val="00027F"/>
                      </a:solidFill>
                      <a:prstDash val="solid"/>
                      <a:round/>
                      <a:headEnd type="none" w="med" len="med"/>
                      <a:tailEnd type="none" w="med" len="med"/>
                    </a:lnL>
                    <a:lnR>
                      <a:noFill/>
                    </a:lnR>
                    <a:lnT w="28575"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7635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Personnel </a:t>
                      </a:r>
                      <a:r>
                        <a:rPr kumimoji="0" lang="en-US" sz="2400" b="0" i="1" u="none" strike="noStrike" cap="none" normalizeH="0" baseline="0">
                          <a:ln>
                            <a:noFill/>
                          </a:ln>
                          <a:solidFill>
                            <a:srgbClr val="7F0101"/>
                          </a:solidFill>
                          <a:effectLst/>
                          <a:latin typeface="Helvetica" pitchFamily="-105" charset="0"/>
                        </a:rPr>
                        <a:t>shortfalls</a:t>
                      </a:r>
                      <a:endParaRPr kumimoji="0" lang="en-US" sz="2400" b="0" i="0" u="none" strike="noStrike" cap="none" normalizeH="0" baseline="0">
                        <a:ln>
                          <a:noFill/>
                        </a:ln>
                        <a:solidFill>
                          <a:srgbClr val="0A017F"/>
                        </a:solidFill>
                        <a:effectLst/>
                        <a:latin typeface="Helvetica" pitchFamily="-105" charset="0"/>
                      </a:endParaRP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Staffing with top talent; </a:t>
                      </a:r>
                      <a:r>
                        <a:rPr kumimoji="0" lang="en-US" sz="2400" b="0" i="1" u="none" strike="noStrike" cap="none" normalizeH="0" baseline="0">
                          <a:ln>
                            <a:noFill/>
                          </a:ln>
                          <a:solidFill>
                            <a:srgbClr val="7F0101"/>
                          </a:solidFill>
                          <a:effectLst/>
                          <a:latin typeface="Helvetica" pitchFamily="-105" charset="0"/>
                        </a:rPr>
                        <a:t>team building</a:t>
                      </a:r>
                      <a:r>
                        <a:rPr kumimoji="0" lang="en-US" sz="2400" b="0" i="0" u="none" strike="noStrike" cap="none" normalizeH="0" baseline="0">
                          <a:ln>
                            <a:noFill/>
                          </a:ln>
                          <a:solidFill>
                            <a:srgbClr val="0A017F"/>
                          </a:solidFill>
                          <a:effectLst/>
                          <a:latin typeface="Helvetica" pitchFamily="-105" charset="0"/>
                        </a:rPr>
                        <a:t>; cross-training; pre-scheduling key people </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9985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7F0101"/>
                          </a:solidFill>
                          <a:effectLst/>
                          <a:latin typeface="Helvetica" pitchFamily="-105" charset="0"/>
                        </a:rPr>
                        <a:t>Unrealistic schedules</a:t>
                      </a:r>
                      <a:r>
                        <a:rPr kumimoji="0" lang="en-US" sz="2400" b="0" i="0" u="none" strike="noStrike" cap="none" normalizeH="0" baseline="0">
                          <a:ln>
                            <a:noFill/>
                          </a:ln>
                          <a:solidFill>
                            <a:srgbClr val="0A017F"/>
                          </a:solidFill>
                          <a:effectLst/>
                          <a:latin typeface="Helvetica" pitchFamily="-105" charset="0"/>
                        </a:rPr>
                        <a:t> and budgets </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Detailed multi-source cost &amp; schedule estimation; </a:t>
                      </a:r>
                      <a:r>
                        <a:rPr kumimoji="0" lang="en-US" sz="2400" b="0" i="1" u="none" strike="noStrike" cap="none" normalizeH="0" baseline="0">
                          <a:ln>
                            <a:noFill/>
                          </a:ln>
                          <a:solidFill>
                            <a:srgbClr val="7F0101"/>
                          </a:solidFill>
                          <a:effectLst/>
                          <a:latin typeface="Helvetica" pitchFamily="-105" charset="0"/>
                        </a:rPr>
                        <a:t>incremental development</a:t>
                      </a:r>
                      <a:r>
                        <a:rPr kumimoji="0" lang="en-US" sz="2400" b="0" i="0" u="none" strike="noStrike" cap="none" normalizeH="0" baseline="0">
                          <a:ln>
                            <a:noFill/>
                          </a:ln>
                          <a:solidFill>
                            <a:srgbClr val="0A017F"/>
                          </a:solidFill>
                          <a:effectLst/>
                          <a:latin typeface="Helvetica" pitchFamily="-105" charset="0"/>
                        </a:rPr>
                        <a:t>; reuse; re-scoping</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12700" cap="flat" cmpd="sng" algn="ctr">
                      <a:solidFill>
                        <a:srgbClr val="00027F"/>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Developing the </a:t>
                      </a:r>
                      <a:r>
                        <a:rPr kumimoji="0" lang="en-US" sz="2400" b="0" i="1" u="none" strike="noStrike" cap="none" normalizeH="0" baseline="0">
                          <a:ln>
                            <a:noFill/>
                          </a:ln>
                          <a:solidFill>
                            <a:srgbClr val="7F0101"/>
                          </a:solidFill>
                          <a:effectLst/>
                          <a:latin typeface="Helvetica" pitchFamily="-105" charset="0"/>
                        </a:rPr>
                        <a:t>wrong</a:t>
                      </a:r>
                      <a:r>
                        <a:rPr kumimoji="0" lang="en-US" sz="2400" b="0" i="0" u="none" strike="noStrike" cap="none" normalizeH="0" baseline="0">
                          <a:ln>
                            <a:noFill/>
                          </a:ln>
                          <a:solidFill>
                            <a:srgbClr val="0A017F"/>
                          </a:solidFill>
                          <a:effectLst/>
                          <a:latin typeface="Helvetica" pitchFamily="-105" charset="0"/>
                        </a:rPr>
                        <a:t> software functions</a:t>
                      </a:r>
                    </a:p>
                  </a:txBody>
                  <a:tcPr anchor="ctr" horzOverflow="overflow">
                    <a:lnL>
                      <a:noFill/>
                    </a:lnL>
                    <a:lnR w="12700" cap="flat" cmpd="sng" algn="ctr">
                      <a:solidFill>
                        <a:srgbClr val="00027F"/>
                      </a:solidFill>
                      <a:prstDash val="solid"/>
                      <a:round/>
                      <a:headEnd type="none" w="med" len="med"/>
                      <a:tailEnd type="none" w="med" len="med"/>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User-surveys; </a:t>
                      </a:r>
                      <a:r>
                        <a:rPr kumimoji="0" lang="en-US" sz="2400" b="0" i="1" u="none" strike="noStrike" cap="none" normalizeH="0" baseline="0">
                          <a:ln>
                            <a:noFill/>
                          </a:ln>
                          <a:solidFill>
                            <a:srgbClr val="7F0101"/>
                          </a:solidFill>
                          <a:effectLst/>
                          <a:latin typeface="Helvetica" pitchFamily="-105" charset="0"/>
                        </a:rPr>
                        <a:t>prototyping</a:t>
                      </a:r>
                      <a:r>
                        <a:rPr kumimoji="0" lang="en-US" sz="2400" b="0" i="0" u="none" strike="noStrike" cap="none" normalizeH="0" baseline="0">
                          <a:ln>
                            <a:noFill/>
                          </a:ln>
                          <a:solidFill>
                            <a:srgbClr val="0A017F"/>
                          </a:solidFill>
                          <a:effectLst/>
                          <a:latin typeface="Helvetica" pitchFamily="-105" charset="0"/>
                        </a:rPr>
                        <a:t>; early users’s manuals</a:t>
                      </a:r>
                    </a:p>
                  </a:txBody>
                  <a:tcPr horzOverflow="overflow">
                    <a:lnL w="12700" cap="flat" cmpd="sng" algn="ctr">
                      <a:solidFill>
                        <a:srgbClr val="00027F"/>
                      </a:solidFill>
                      <a:prstDash val="solid"/>
                      <a:round/>
                      <a:headEnd type="none" w="med" len="med"/>
                      <a:tailEnd type="none" w="med" len="med"/>
                    </a:lnL>
                    <a:lnR>
                      <a:noFill/>
                    </a:lnR>
                    <a:lnT w="12700" cap="flat" cmpd="sng" algn="ctr">
                      <a:solidFill>
                        <a:srgbClr val="00027F"/>
                      </a:solidFill>
                      <a:prstDash val="solid"/>
                      <a:round/>
                      <a:headEnd type="none" w="med" len="med"/>
                      <a:tailEnd type="none" w="med" len="med"/>
                    </a:lnT>
                    <a:lnB w="28575" cap="flat" cmpd="sng" algn="ctr">
                      <a:solidFill>
                        <a:srgbClr val="00027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1472</TotalTime>
  <Words>2974</Words>
  <Application>Microsoft Macintosh PowerPoint</Application>
  <PresentationFormat>On-screen Show (4:3)</PresentationFormat>
  <Paragraphs>565</Paragraphs>
  <Slides>46</Slides>
  <Notes>17</Notes>
  <HiddenSlides>0</HiddenSlides>
  <MMClips>0</MMClips>
  <ScaleCrop>false</ScaleCrop>
  <HeadingPairs>
    <vt:vector size="4" baseType="variant">
      <vt:variant>
        <vt:lpstr>Design Template</vt:lpstr>
      </vt:variant>
      <vt:variant>
        <vt:i4>1</vt:i4>
      </vt:variant>
      <vt:variant>
        <vt:lpstr>Slide Titles</vt:lpstr>
      </vt:variant>
      <vt:variant>
        <vt:i4>46</vt:i4>
      </vt:variant>
    </vt:vector>
  </HeadingPairs>
  <TitlesOfParts>
    <vt:vector size="47" baseType="lpstr">
      <vt:lpstr>UB_Screen</vt:lpstr>
      <vt:lpstr>Introduction to Software Engineering</vt:lpstr>
      <vt:lpstr>Roadmap</vt:lpstr>
      <vt:lpstr>Literature</vt:lpstr>
      <vt:lpstr>Roadmap</vt:lpstr>
      <vt:lpstr>Why Project Management?</vt:lpstr>
      <vt:lpstr>What is Project Management?</vt:lpstr>
      <vt:lpstr>Risk Management</vt:lpstr>
      <vt:lpstr>Risk Management …</vt:lpstr>
      <vt:lpstr>Risk Management Techniques</vt:lpstr>
      <vt:lpstr>Risk Management Techniques …</vt:lpstr>
      <vt:lpstr>Roadmap</vt:lpstr>
      <vt:lpstr>Focus on Scope</vt:lpstr>
      <vt:lpstr>Myth: Scope and Objectives</vt:lpstr>
      <vt:lpstr>Scope and Objectives</vt:lpstr>
      <vt:lpstr>Estimation Strategies</vt:lpstr>
      <vt:lpstr>Estimation Techniques</vt:lpstr>
      <vt:lpstr>Measurement-based Estimation</vt:lpstr>
      <vt:lpstr>Estimation and Commitment</vt:lpstr>
      <vt:lpstr>Roadmap</vt:lpstr>
      <vt:lpstr>Some Laws of Project Management</vt:lpstr>
      <vt:lpstr>Planning and Scheduling</vt:lpstr>
      <vt:lpstr>Planning and Scheduling ...</vt:lpstr>
      <vt:lpstr>Myth: Deliverables and Milestones</vt:lpstr>
      <vt:lpstr>Deliverables and Milestones</vt:lpstr>
      <vt:lpstr>Example: Task Durations and Dependencies</vt:lpstr>
      <vt:lpstr>Pert Chart: Activity Network</vt:lpstr>
      <vt:lpstr>Gantt Chart: Activity Timeline</vt:lpstr>
      <vt:lpstr>Gantt Chart: Staff Allocation</vt:lpstr>
      <vt:lpstr>Roadmap</vt:lpstr>
      <vt:lpstr>Myth: Delays</vt:lpstr>
      <vt:lpstr>Scheduling problems</vt:lpstr>
      <vt:lpstr>Planning under uncertainty</vt:lpstr>
      <vt:lpstr>Dealing with Delays</vt:lpstr>
      <vt:lpstr>Dealing with Delays ...</vt:lpstr>
      <vt:lpstr>Gantt Chart: Slip Line</vt:lpstr>
      <vt:lpstr>Timeline Chart</vt:lpstr>
      <vt:lpstr>Slip Line vs. Timeline</vt:lpstr>
      <vt:lpstr>Roadmap</vt:lpstr>
      <vt:lpstr>Software Teams</vt:lpstr>
      <vt:lpstr>Chief Programmer Teams (example)</vt:lpstr>
      <vt:lpstr>Egoless Programming (example)</vt:lpstr>
      <vt:lpstr>Directing Teams</vt:lpstr>
      <vt:lpstr>Directing Teams ...</vt:lpstr>
      <vt:lpstr>What you should know!</vt:lpstr>
      <vt:lpstr>Can you answer these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168</cp:revision>
  <cp:lastPrinted>2010-10-12T13:38:36Z</cp:lastPrinted>
  <dcterms:created xsi:type="dcterms:W3CDTF">2010-10-12T13:08:24Z</dcterms:created>
  <dcterms:modified xsi:type="dcterms:W3CDTF">2010-10-12T13:38:47Z</dcterms:modified>
</cp:coreProperties>
</file>