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Default Extension="pict" ContentType="image/pict"/>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5" r:id="rId14"/>
    <p:sldId id="307" r:id="rId15"/>
    <p:sldId id="270" r:id="rId16"/>
    <p:sldId id="271" r:id="rId17"/>
    <p:sldId id="272" r:id="rId18"/>
    <p:sldId id="273" r:id="rId19"/>
    <p:sldId id="274" r:id="rId20"/>
    <p:sldId id="308" r:id="rId21"/>
    <p:sldId id="309" r:id="rId22"/>
    <p:sldId id="277" r:id="rId23"/>
    <p:sldId id="278" r:id="rId24"/>
    <p:sldId id="310" r:id="rId25"/>
    <p:sldId id="280" r:id="rId26"/>
    <p:sldId id="281" r:id="rId27"/>
    <p:sldId id="282" r:id="rId28"/>
    <p:sldId id="283" r:id="rId29"/>
    <p:sldId id="284" r:id="rId30"/>
    <p:sldId id="285" r:id="rId31"/>
    <p:sldId id="312" r:id="rId32"/>
    <p:sldId id="287" r:id="rId33"/>
    <p:sldId id="288" r:id="rId34"/>
    <p:sldId id="289" r:id="rId35"/>
    <p:sldId id="313" r:id="rId36"/>
    <p:sldId id="314" r:id="rId37"/>
    <p:sldId id="292" r:id="rId38"/>
    <p:sldId id="293" r:id="rId39"/>
    <p:sldId id="294" r:id="rId40"/>
    <p:sldId id="295" r:id="rId41"/>
    <p:sldId id="296" r:id="rId42"/>
    <p:sldId id="297" r:id="rId43"/>
    <p:sldId id="298" r:id="rId44"/>
    <p:sldId id="299" r:id="rId45"/>
    <p:sldId id="300" r:id="rId46"/>
    <p:sldId id="301" r:id="rId47"/>
    <p:sldId id="304" r:id="rId4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AFAC9"/>
    <a:srgbClr val="F4FFCB"/>
    <a:srgbClr val="FAEBEB"/>
    <a:srgbClr val="E7EFE3"/>
    <a:srgbClr val="C1DEFA"/>
    <a:srgbClr val="A7A7A7"/>
    <a:srgbClr val="D3D3D3"/>
    <a:srgbClr val="7F0101"/>
    <a:srgbClr val="60BDC4"/>
    <a:srgbClr val="B4CF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A8B614D2-3CD1-2A4B-8663-AF7D499AA9B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8AF0777-13C8-F94A-84CE-C0F83A64015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r>
              <a:rPr lang="en-US"/>
              <a:t>Ch 12 (1995)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r>
              <a:rPr lang="en-US"/>
              <a:t>Sommerville ch 13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p:spPr>
        <p:txBody>
          <a:bodyPr/>
          <a:lstStyle/>
          <a:p>
            <a:r>
              <a:rPr lang="en-US"/>
              <a:t>Sommerville ch 13</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ln>
        </p:spPr>
        <p:txBody>
          <a:bodyPr/>
          <a:lstStyle/>
          <a:p>
            <a:r>
              <a:rPr lang="en-US"/>
              <a:t>Ch 10</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r>
              <a:rPr lang="en-US"/>
              <a:t>Sommerville ch 13 (adapted!)</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r>
              <a:rPr lang="en-US"/>
              <a:t>Ch 10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1026"/>
          <p:cNvSpPr>
            <a:spLocks noGrp="1" noRot="1" noChangeAspect="1" noChangeArrowheads="1"/>
          </p:cNvSpPr>
          <p:nvPr>
            <p:ph type="sldImg"/>
          </p:nvPr>
        </p:nvSpPr>
        <p:spPr>
          <a:solidFill>
            <a:srgbClr val="FFFFFF"/>
          </a:solidFill>
          <a:ln/>
        </p:spPr>
      </p:sp>
      <p:sp>
        <p:nvSpPr>
          <p:cNvPr id="13315"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r>
              <a:rPr lang="en-US"/>
              <a:t>Sommerville ch 13, Buschmann</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lstStyle/>
          <a:p>
            <a:r>
              <a:rPr lang="en-US"/>
              <a:t>Sommerville ch 13</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p:cNvSpPr>
          <p:nvPr>
            <p:ph type="sldImg"/>
          </p:nvPr>
        </p:nvSpPr>
        <p:spPr>
          <a:solidFill>
            <a:srgbClr val="FFFFFF"/>
          </a:solidFill>
          <a:ln/>
        </p:spPr>
      </p:sp>
      <p:sp>
        <p:nvSpPr>
          <p:cNvPr id="6963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p:spPr>
        <p:txBody>
          <a:bodyPr lIns="87151" tIns="43576" rIns="87151" bIns="43576"/>
          <a:lstStyle/>
          <a:p>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ln>
        </p:spPr>
        <p:txBody>
          <a:bodyPr lIns="87151" tIns="43576" rIns="87151" bIns="43576"/>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Rot="1" noChangeAspect="1" noChangeArrowheads="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1026"/>
          <p:cNvSpPr>
            <a:spLocks noGrp="1" noRot="1" noChangeAspect="1" noChangeArrowheads="1"/>
          </p:cNvSpPr>
          <p:nvPr>
            <p:ph type="sldImg"/>
          </p:nvPr>
        </p:nvSpPr>
        <p:spPr>
          <a:solidFill>
            <a:srgbClr val="FFFFFF"/>
          </a:solidFill>
          <a:ln/>
        </p:spPr>
      </p:sp>
      <p:sp>
        <p:nvSpPr>
          <p:cNvPr id="16387"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a:lstStyle/>
          <a:p>
            <a:r>
              <a:rPr lang="en-US"/>
              <a:t>Catalysis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r>
              <a:rPr lang="en-US"/>
              <a:t>Sommerville ch 13, Catalysis 0.2</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r>
              <a:rPr lang="en-US"/>
              <a:t>Sommerville ch 12</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r>
              <a:rPr lang="en-US"/>
              <a:t>Sommerville ch 12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r>
              <a:rPr lang="en-US"/>
              <a:t>Ch 12 (1995)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404A867F-D571-6D48-860C-DF91ADDFF3FC}"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6F3F7943-412D-8741-B32F-A64C56977C2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66B4528A-FB86-AA41-8CA9-5A4E1109A1F6}"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C6F15FAB-26AF-844F-98D8-2B1DF0CAD379}"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65FAFD4E-1DD8-7C4F-B7AE-CF0D43504F2D}"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r>
              <a:rPr lang="de-CH"/>
              <a:t>© Oscar Nierstrasz</a:t>
            </a:r>
          </a:p>
        </p:txBody>
      </p:sp>
      <p:sp>
        <p:nvSpPr>
          <p:cNvPr id="5" name="Footer Placeholder 4"/>
          <p:cNvSpPr>
            <a:spLocks noGrp="1"/>
          </p:cNvSpPr>
          <p:nvPr>
            <p:ph type="ftr" sz="quarter" idx="11"/>
          </p:nvPr>
        </p:nvSpPr>
        <p:spPr/>
        <p:txBody>
          <a:bodyPr/>
          <a:lstStyle>
            <a:lvl1pPr>
              <a:defRPr/>
            </a:lvl1pPr>
          </a:lstStyle>
          <a:p>
            <a:pPr>
              <a:defRPr/>
            </a:pPr>
            <a:r>
              <a:rPr lang="de-CH"/>
              <a:t>ESE — Software Architecture</a:t>
            </a:r>
          </a:p>
        </p:txBody>
      </p:sp>
      <p:sp>
        <p:nvSpPr>
          <p:cNvPr id="6" name="Slide Number Placeholder 5"/>
          <p:cNvSpPr>
            <a:spLocks noGrp="1"/>
          </p:cNvSpPr>
          <p:nvPr>
            <p:ph type="sldNum" sz="quarter" idx="12"/>
          </p:nvPr>
        </p:nvSpPr>
        <p:spPr/>
        <p:txBody>
          <a:bodyPr/>
          <a:lstStyle>
            <a:lvl1pPr>
              <a:defRPr smtClean="0"/>
            </a:lvl1pPr>
          </a:lstStyle>
          <a:p>
            <a:pPr>
              <a:defRPr/>
            </a:pPr>
            <a:r>
              <a:rPr lang="de-CH"/>
              <a:t>ESE 10.</a:t>
            </a:r>
            <a:fld id="{5518A214-6B5D-154B-A33B-E37DFAE01155}"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C99F6211-F95B-364E-9619-20566206CC20}"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2" r:id="rId3"/>
    <p:sldLayoutId id="2147483723" r:id="rId4"/>
    <p:sldLayoutId id="2147483724" r:id="rId5"/>
    <p:sldLayoutId id="214748372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df"/><Relationship Id="rId5" Type="http://schemas.openxmlformats.org/officeDocument/2006/relationships/image" Target="../media/image7.png"/><Relationship Id="rId6" Type="http://schemas.openxmlformats.org/officeDocument/2006/relationships/image" Target="../media/image8.pdf"/><Relationship Id="rId7"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image" Target="../media/image4.pdf"/></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 Id="rId3" Type="http://schemas.openxmlformats.org/officeDocument/2006/relationships/image" Target="../media/image14.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10. Software </a:t>
            </a:r>
            <a:r>
              <a:rPr lang="en-US" b="1" dirty="0" smtClean="0"/>
              <a:t>Architecture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de-CH">
                <a:latin typeface="Helvetica" charset="0"/>
              </a:rPr>
              <a:t>© Oscar Nierstrasz</a:t>
            </a:r>
          </a:p>
        </p:txBody>
      </p:sp>
      <p:sp>
        <p:nvSpPr>
          <p:cNvPr id="2457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24580" name="Slide Number Placeholder 5"/>
          <p:cNvSpPr>
            <a:spLocks noGrp="1"/>
          </p:cNvSpPr>
          <p:nvPr>
            <p:ph type="sldNum" sz="quarter" idx="12"/>
          </p:nvPr>
        </p:nvSpPr>
        <p:spPr>
          <a:noFill/>
        </p:spPr>
        <p:txBody>
          <a:bodyPr/>
          <a:lstStyle/>
          <a:p>
            <a:r>
              <a:rPr lang="de-CH">
                <a:latin typeface="Helvetica" charset="0"/>
              </a:rPr>
              <a:t>ESE 10.</a:t>
            </a:r>
            <a:fld id="{17C90204-2579-FF49-9556-E66931EDCFE6}" type="slidenum">
              <a:rPr lang="de-CH">
                <a:latin typeface="Helvetica" charset="0"/>
              </a:rPr>
              <a:pPr/>
              <a:t>10</a:t>
            </a:fld>
            <a:endParaRPr lang="de-CH" sz="1400">
              <a:solidFill>
                <a:srgbClr val="7E7E7E"/>
              </a:solidFill>
              <a:latin typeface="Times" charset="0"/>
            </a:endParaRPr>
          </a:p>
        </p:txBody>
      </p:sp>
      <p:sp>
        <p:nvSpPr>
          <p:cNvPr id="2458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4582" name="Rectangle 3"/>
          <p:cNvSpPr>
            <a:spLocks noGrp="1" noChangeArrowheads="1"/>
          </p:cNvSpPr>
          <p:nvPr>
            <p:ph type="title"/>
          </p:nvPr>
        </p:nvSpPr>
        <p:spPr/>
        <p:txBody>
          <a:bodyPr/>
          <a:lstStyle/>
          <a:p>
            <a:r>
              <a:rPr lang="en-US"/>
              <a:t>Roadmap</a:t>
            </a:r>
          </a:p>
        </p:txBody>
      </p:sp>
      <p:pic>
        <p:nvPicPr>
          <p:cNvPr id="2458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4584" name="Rectangle 5"/>
          <p:cNvSpPr>
            <a:spLocks noGrp="1" noChangeArrowheads="1"/>
          </p:cNvSpPr>
          <p:nvPr>
            <p:ph type="body" idx="1"/>
          </p:nvPr>
        </p:nvSpPr>
        <p:spPr/>
        <p:txBody>
          <a:bodyPr/>
          <a:lstStyle/>
          <a:p>
            <a:r>
              <a:rPr lang="en-US"/>
              <a:t>What is Software Architecture?</a:t>
            </a:r>
          </a:p>
          <a:p>
            <a:r>
              <a:rPr lang="en-US" b="1"/>
              <a:t>Coupling and Cohesion</a:t>
            </a:r>
          </a:p>
          <a:p>
            <a:r>
              <a:rPr lang="en-US"/>
              <a:t>Architectural styles:</a:t>
            </a:r>
          </a:p>
          <a:p>
            <a:pPr lvl="1"/>
            <a:r>
              <a:rPr lang="en-US"/>
              <a:t>Layered</a:t>
            </a:r>
          </a:p>
          <a:p>
            <a:pPr lvl="1"/>
            <a:r>
              <a:rPr lang="en-US"/>
              <a:t>Client-Server</a:t>
            </a:r>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26628" name="Slide Number Placeholder 5"/>
          <p:cNvSpPr>
            <a:spLocks noGrp="1"/>
          </p:cNvSpPr>
          <p:nvPr>
            <p:ph type="sldNum" sz="quarter" idx="12"/>
          </p:nvPr>
        </p:nvSpPr>
        <p:spPr>
          <a:noFill/>
        </p:spPr>
        <p:txBody>
          <a:bodyPr/>
          <a:lstStyle/>
          <a:p>
            <a:r>
              <a:rPr lang="de-CH">
                <a:latin typeface="Helvetica" charset="0"/>
              </a:rPr>
              <a:t>ESE 10.</a:t>
            </a:r>
            <a:fld id="{48B5CD89-654D-FE43-AA4D-C6E8B7F40957}" type="slidenum">
              <a:rPr lang="de-CH">
                <a:latin typeface="Helvetica" charset="0"/>
              </a:rPr>
              <a:pPr/>
              <a:t>11</a:t>
            </a:fld>
            <a:endParaRPr lang="de-CH" sz="1400">
              <a:solidFill>
                <a:srgbClr val="7E7E7E"/>
              </a:solidFill>
              <a:latin typeface="Times" charset="0"/>
            </a:endParaRPr>
          </a:p>
        </p:txBody>
      </p:sp>
      <p:sp>
        <p:nvSpPr>
          <p:cNvPr id="26629" name="Rectangle 2"/>
          <p:cNvSpPr>
            <a:spLocks noGrp="1" noChangeArrowheads="1"/>
          </p:cNvSpPr>
          <p:nvPr>
            <p:ph type="title"/>
          </p:nvPr>
        </p:nvSpPr>
        <p:spPr/>
        <p:txBody>
          <a:bodyPr/>
          <a:lstStyle/>
          <a:p>
            <a:r>
              <a:rPr lang="en-US"/>
              <a:t>Cohesion</a:t>
            </a:r>
          </a:p>
        </p:txBody>
      </p:sp>
      <p:sp>
        <p:nvSpPr>
          <p:cNvPr id="26630" name="Rectangle 3"/>
          <p:cNvSpPr>
            <a:spLocks noGrp="1" noChangeArrowheads="1"/>
          </p:cNvSpPr>
          <p:nvPr>
            <p:ph type="body" idx="1"/>
          </p:nvPr>
        </p:nvSpPr>
        <p:spPr/>
        <p:txBody>
          <a:bodyPr anchor="t"/>
          <a:lstStyle/>
          <a:p>
            <a:pPr marL="342900" indent="-342900">
              <a:buFont typeface="Helvetica CE" pitchFamily="-105" charset="0"/>
              <a:buNone/>
            </a:pPr>
            <a:r>
              <a:rPr lang="en-US" u="sng" dirty="0"/>
              <a:t>Cohesion</a:t>
            </a:r>
            <a:r>
              <a:rPr lang="en-US" dirty="0"/>
              <a:t> is a measure of </a:t>
            </a:r>
            <a:r>
              <a:rPr lang="en-US" i="1" dirty="0">
                <a:solidFill>
                  <a:srgbClr val="7F0101"/>
                </a:solidFill>
              </a:rPr>
              <a:t>how well the parts of a component “belong together”.</a:t>
            </a:r>
            <a:endParaRPr lang="en-US" dirty="0"/>
          </a:p>
          <a:p>
            <a:pPr marL="342900" indent="-342900"/>
            <a:r>
              <a:rPr lang="en-US" dirty="0"/>
              <a:t>Cohesion is </a:t>
            </a:r>
            <a:r>
              <a:rPr lang="en-US" u="sng" dirty="0"/>
              <a:t>weak</a:t>
            </a:r>
            <a:r>
              <a:rPr lang="en-US" dirty="0"/>
              <a:t> if elements are bundled simply because they perform similar or related functions (e.g., </a:t>
            </a:r>
            <a:r>
              <a:rPr lang="en-US" dirty="0" err="1">
                <a:latin typeface="Courier"/>
                <a:cs typeface="Courier"/>
              </a:rPr>
              <a:t>java.lang.Math</a:t>
            </a:r>
            <a:r>
              <a:rPr lang="en-US" dirty="0"/>
              <a:t>).</a:t>
            </a:r>
          </a:p>
          <a:p>
            <a:pPr marL="342900" indent="-342900"/>
            <a:r>
              <a:rPr lang="en-US" dirty="0"/>
              <a:t>Cohesion is </a:t>
            </a:r>
            <a:r>
              <a:rPr lang="en-US" u="sng" dirty="0"/>
              <a:t>strong</a:t>
            </a:r>
            <a:r>
              <a:rPr lang="en-US" dirty="0"/>
              <a:t> if all parts are needed for the functioning of other parts (e.g. </a:t>
            </a:r>
            <a:r>
              <a:rPr lang="en-US" dirty="0" err="1">
                <a:latin typeface="Courier"/>
                <a:cs typeface="Courier"/>
              </a:rPr>
              <a:t>java.lang.String</a:t>
            </a:r>
            <a:r>
              <a:rPr lang="en-US" dirty="0"/>
              <a:t>).</a:t>
            </a:r>
          </a:p>
          <a:p>
            <a:pPr marL="742950" lvl="1" indent="-285750"/>
            <a:r>
              <a:rPr lang="en-US" dirty="0"/>
              <a:t>Strong cohesion </a:t>
            </a:r>
            <a:r>
              <a:rPr lang="en-US" i="1" dirty="0">
                <a:solidFill>
                  <a:srgbClr val="7F0101"/>
                </a:solidFill>
              </a:rPr>
              <a:t>promotes maintainability</a:t>
            </a:r>
            <a:r>
              <a:rPr lang="en-US" dirty="0"/>
              <a:t> and adaptability by </a:t>
            </a:r>
            <a:r>
              <a:rPr lang="en-US" i="1" dirty="0">
                <a:solidFill>
                  <a:srgbClr val="7F0101"/>
                </a:solidFill>
              </a:rPr>
              <a:t>limiting the scope of changes</a:t>
            </a:r>
            <a:r>
              <a:rPr lang="en-US" dirty="0"/>
              <a:t> to small numbers of components.</a:t>
            </a:r>
            <a:endParaRPr lang="en-US" i="1" dirty="0">
              <a:solidFill>
                <a:srgbClr val="7F0101"/>
              </a:solidFill>
            </a:endParaRPr>
          </a:p>
        </p:txBody>
      </p:sp>
      <p:sp>
        <p:nvSpPr>
          <p:cNvPr id="26631" name="AutoShape 4"/>
          <p:cNvSpPr>
            <a:spLocks noChangeArrowheads="1"/>
          </p:cNvSpPr>
          <p:nvPr/>
        </p:nvSpPr>
        <p:spPr bwMode="auto">
          <a:xfrm>
            <a:off x="1295400" y="5257800"/>
            <a:ext cx="7620000" cy="8382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05" charset="0"/>
              <a:buNone/>
            </a:pPr>
            <a:r>
              <a:rPr lang="en-US" sz="2000">
                <a:solidFill>
                  <a:srgbClr val="0A017F"/>
                </a:solidFill>
              </a:rPr>
              <a:t>There are many definitions and interpretations of cohesion.</a:t>
            </a:r>
          </a:p>
          <a:p>
            <a:pPr algn="ctr" eaLnBrk="1" hangingPunct="1">
              <a:lnSpc>
                <a:spcPct val="95000"/>
              </a:lnSpc>
              <a:spcBef>
                <a:spcPct val="20000"/>
              </a:spcBef>
              <a:buClr>
                <a:schemeClr val="hlink"/>
              </a:buClr>
              <a:buSzPct val="85000"/>
              <a:buFont typeface="Helvetica CE" pitchFamily="-105" charset="0"/>
              <a:buNone/>
            </a:pPr>
            <a:r>
              <a:rPr lang="en-US" sz="2000" i="1">
                <a:solidFill>
                  <a:srgbClr val="7F0101"/>
                </a:solidFill>
              </a:rPr>
              <a:t>Most attempts to formally define it are inadequate!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28676" name="Slide Number Placeholder 5"/>
          <p:cNvSpPr>
            <a:spLocks noGrp="1"/>
          </p:cNvSpPr>
          <p:nvPr>
            <p:ph type="sldNum" sz="quarter" idx="12"/>
          </p:nvPr>
        </p:nvSpPr>
        <p:spPr>
          <a:noFill/>
        </p:spPr>
        <p:txBody>
          <a:bodyPr/>
          <a:lstStyle/>
          <a:p>
            <a:r>
              <a:rPr lang="de-CH">
                <a:latin typeface="Helvetica" charset="0"/>
              </a:rPr>
              <a:t>ESE 10.</a:t>
            </a:r>
            <a:fld id="{DB2457BE-6575-CC42-8F5A-8F88EEE8EB77}" type="slidenum">
              <a:rPr lang="de-CH">
                <a:latin typeface="Helvetica" charset="0"/>
              </a:rPr>
              <a:pPr/>
              <a:t>12</a:t>
            </a:fld>
            <a:endParaRPr lang="de-CH" sz="1400">
              <a:solidFill>
                <a:srgbClr val="7E7E7E"/>
              </a:solidFill>
              <a:latin typeface="Times" charset="0"/>
            </a:endParaRPr>
          </a:p>
        </p:txBody>
      </p:sp>
      <p:sp>
        <p:nvSpPr>
          <p:cNvPr id="28677" name="Rectangle 2"/>
          <p:cNvSpPr>
            <a:spLocks noGrp="1" noChangeArrowheads="1"/>
          </p:cNvSpPr>
          <p:nvPr>
            <p:ph type="title"/>
          </p:nvPr>
        </p:nvSpPr>
        <p:spPr/>
        <p:txBody>
          <a:bodyPr/>
          <a:lstStyle/>
          <a:p>
            <a:r>
              <a:rPr lang="en-US"/>
              <a:t>Coupling</a:t>
            </a:r>
          </a:p>
        </p:txBody>
      </p:sp>
      <p:sp>
        <p:nvSpPr>
          <p:cNvPr id="28678" name="Rectangle 3"/>
          <p:cNvSpPr>
            <a:spLocks noGrp="1" noChangeArrowheads="1"/>
          </p:cNvSpPr>
          <p:nvPr>
            <p:ph type="body" idx="1"/>
          </p:nvPr>
        </p:nvSpPr>
        <p:spPr/>
        <p:txBody>
          <a:bodyPr/>
          <a:lstStyle/>
          <a:p>
            <a:pPr marL="342900" indent="-342900">
              <a:buFont typeface="Helvetica CE" pitchFamily="-105" charset="0"/>
              <a:buNone/>
            </a:pPr>
            <a:r>
              <a:rPr lang="en-US" u="sng"/>
              <a:t>Coupling</a:t>
            </a:r>
            <a:r>
              <a:rPr lang="en-US"/>
              <a:t> is a measure of the </a:t>
            </a:r>
            <a:r>
              <a:rPr lang="en-US" i="1">
                <a:solidFill>
                  <a:srgbClr val="7F0101"/>
                </a:solidFill>
              </a:rPr>
              <a:t>strength of the interconnections</a:t>
            </a:r>
            <a:r>
              <a:rPr lang="en-US"/>
              <a:t> between system components.</a:t>
            </a:r>
          </a:p>
          <a:p>
            <a:pPr marL="342900" indent="-342900"/>
            <a:r>
              <a:rPr lang="en-US"/>
              <a:t>Coupling is </a:t>
            </a:r>
            <a:r>
              <a:rPr lang="en-US" u="sng"/>
              <a:t>tight</a:t>
            </a:r>
            <a:r>
              <a:rPr lang="en-US"/>
              <a:t> between components if they depend heavily on one another, (e.g., there is a lot of communication between them).</a:t>
            </a:r>
          </a:p>
          <a:p>
            <a:pPr marL="342900" indent="-342900"/>
            <a:r>
              <a:rPr lang="en-US"/>
              <a:t>Coupling is </a:t>
            </a:r>
            <a:r>
              <a:rPr lang="en-US" u="sng"/>
              <a:t>loose</a:t>
            </a:r>
            <a:r>
              <a:rPr lang="en-US"/>
              <a:t> if there are few dependencies between components.</a:t>
            </a:r>
          </a:p>
          <a:p>
            <a:pPr marL="742950" lvl="1" indent="-285750"/>
            <a:r>
              <a:rPr lang="en-US"/>
              <a:t>Loose coupling </a:t>
            </a:r>
            <a:r>
              <a:rPr lang="en-US" i="1">
                <a:solidFill>
                  <a:srgbClr val="7F0101"/>
                </a:solidFill>
              </a:rPr>
              <a:t>promotes maintainability</a:t>
            </a:r>
            <a:r>
              <a:rPr lang="en-US"/>
              <a:t> and adaptability since </a:t>
            </a:r>
            <a:r>
              <a:rPr lang="en-US" i="1">
                <a:solidFill>
                  <a:srgbClr val="7F0101"/>
                </a:solidFill>
              </a:rPr>
              <a:t>changes in one component are less likely to affect others.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p:spPr>
        <p:txBody>
          <a:bodyPr/>
          <a:lstStyle/>
          <a:p>
            <a:r>
              <a:rPr lang="de-CH">
                <a:latin typeface="Helvetica" charset="0"/>
              </a:rPr>
              <a:t>© Oscar Nierstrasz</a:t>
            </a:r>
          </a:p>
        </p:txBody>
      </p:sp>
      <p:sp>
        <p:nvSpPr>
          <p:cNvPr id="30723"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30724" name="Slide Number Placeholder 4"/>
          <p:cNvSpPr>
            <a:spLocks noGrp="1"/>
          </p:cNvSpPr>
          <p:nvPr>
            <p:ph type="sldNum" sz="quarter" idx="12"/>
          </p:nvPr>
        </p:nvSpPr>
        <p:spPr>
          <a:noFill/>
        </p:spPr>
        <p:txBody>
          <a:bodyPr/>
          <a:lstStyle/>
          <a:p>
            <a:r>
              <a:rPr lang="de-CH">
                <a:latin typeface="Helvetica" charset="0"/>
              </a:rPr>
              <a:t>ESE 10.</a:t>
            </a:r>
            <a:fld id="{95CE6CB0-76B7-A540-B2EF-08DDF49AFBE9}" type="slidenum">
              <a:rPr lang="de-CH">
                <a:latin typeface="Helvetica" charset="0"/>
              </a:rPr>
              <a:pPr/>
              <a:t>13</a:t>
            </a:fld>
            <a:endParaRPr lang="de-CH" sz="1400">
              <a:solidFill>
                <a:srgbClr val="7E7E7E"/>
              </a:solidFill>
              <a:latin typeface="Times" charset="0"/>
            </a:endParaRPr>
          </a:p>
        </p:txBody>
      </p:sp>
      <p:sp>
        <p:nvSpPr>
          <p:cNvPr id="30725" name="Rectangle 2"/>
          <p:cNvSpPr>
            <a:spLocks noGrp="1" noChangeArrowheads="1"/>
          </p:cNvSpPr>
          <p:nvPr>
            <p:ph type="title"/>
          </p:nvPr>
        </p:nvSpPr>
        <p:spPr/>
        <p:txBody>
          <a:bodyPr/>
          <a:lstStyle/>
          <a:p>
            <a:r>
              <a:rPr lang="en-US"/>
              <a:t>Tight Coupling</a:t>
            </a:r>
          </a:p>
        </p:txBody>
      </p:sp>
      <p:sp>
        <p:nvSpPr>
          <p:cNvPr id="30726" name="Rectangle 5"/>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13" name="Group 12"/>
          <p:cNvGrpSpPr/>
          <p:nvPr/>
        </p:nvGrpSpPr>
        <p:grpSpPr>
          <a:xfrm>
            <a:off x="1600200" y="2057400"/>
            <a:ext cx="5943600" cy="2895600"/>
            <a:chOff x="1524000" y="2057400"/>
            <a:chExt cx="5943600" cy="2895600"/>
          </a:xfrm>
          <a:effectLst>
            <a:outerShdw blurRad="50800" dist="38100" dir="2700000">
              <a:srgbClr val="000000">
                <a:alpha val="43000"/>
              </a:srgbClr>
            </a:outerShdw>
          </a:effectLst>
        </p:grpSpPr>
        <p:sp>
          <p:nvSpPr>
            <p:cNvPr id="8" name="Rectangle 7"/>
            <p:cNvSpPr/>
            <p:nvPr/>
          </p:nvSpPr>
          <p:spPr bwMode="auto">
            <a:xfrm>
              <a:off x="1524000" y="2057400"/>
              <a:ext cx="2971800" cy="14478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Subsystem A</a:t>
              </a:r>
              <a:endParaRPr kumimoji="0" lang="en-US" sz="2400" b="1" i="0" u="none" strike="noStrike" cap="none" normalizeH="0" baseline="0" dirty="0">
                <a:ln>
                  <a:noFill/>
                </a:ln>
                <a:solidFill>
                  <a:schemeClr val="tx1"/>
                </a:solidFill>
                <a:effectLst/>
                <a:latin typeface="Helvetica" charset="0"/>
              </a:endParaRPr>
            </a:p>
          </p:txBody>
        </p:sp>
        <p:sp>
          <p:nvSpPr>
            <p:cNvPr id="9" name="Rectangle 8"/>
            <p:cNvSpPr/>
            <p:nvPr/>
          </p:nvSpPr>
          <p:spPr bwMode="auto">
            <a:xfrm>
              <a:off x="4495800" y="2057400"/>
              <a:ext cx="2971800" cy="14478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Subsystem B</a:t>
              </a:r>
              <a:endParaRPr kumimoji="0" lang="en-US" sz="2400" b="1" i="0" u="none" strike="noStrike" cap="none" normalizeH="0" baseline="0" dirty="0">
                <a:ln>
                  <a:noFill/>
                </a:ln>
                <a:solidFill>
                  <a:schemeClr val="tx1"/>
                </a:solidFill>
                <a:effectLst/>
                <a:latin typeface="Helvetica" charset="0"/>
              </a:endParaRPr>
            </a:p>
          </p:txBody>
        </p:sp>
        <p:sp>
          <p:nvSpPr>
            <p:cNvPr id="10" name="Rectangle 9"/>
            <p:cNvSpPr/>
            <p:nvPr/>
          </p:nvSpPr>
          <p:spPr bwMode="auto">
            <a:xfrm>
              <a:off x="1524000" y="3505200"/>
              <a:ext cx="2971800" cy="14478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Subsystem C</a:t>
              </a:r>
              <a:endParaRPr kumimoji="0" lang="en-US" sz="2400" b="1" i="0" u="none" strike="noStrike" cap="none" normalizeH="0" baseline="0" dirty="0">
                <a:ln>
                  <a:noFill/>
                </a:ln>
                <a:solidFill>
                  <a:schemeClr val="tx1"/>
                </a:solidFill>
                <a:effectLst/>
                <a:latin typeface="Helvetica" charset="0"/>
              </a:endParaRPr>
            </a:p>
          </p:txBody>
        </p:sp>
        <p:sp>
          <p:nvSpPr>
            <p:cNvPr id="11" name="Rectangle 10"/>
            <p:cNvSpPr/>
            <p:nvPr/>
          </p:nvSpPr>
          <p:spPr bwMode="auto">
            <a:xfrm>
              <a:off x="4495800" y="3505200"/>
              <a:ext cx="2971800" cy="14478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Subsystem D</a:t>
              </a:r>
              <a:endParaRPr kumimoji="0" lang="en-US" sz="2400" b="1" i="0" u="none" strike="noStrike" cap="none" normalizeH="0" baseline="0" dirty="0">
                <a:ln>
                  <a:noFill/>
                </a:ln>
                <a:solidFill>
                  <a:schemeClr val="tx1"/>
                </a:solidFill>
                <a:effectLst/>
                <a:latin typeface="Helvetica" charset="0"/>
              </a:endParaRPr>
            </a:p>
          </p:txBody>
        </p:sp>
        <p:sp>
          <p:nvSpPr>
            <p:cNvPr id="12" name="Rectangle 11"/>
            <p:cNvSpPr/>
            <p:nvPr/>
          </p:nvSpPr>
          <p:spPr bwMode="auto">
            <a:xfrm>
              <a:off x="4114800" y="3276600"/>
              <a:ext cx="762000" cy="1676400"/>
            </a:xfrm>
            <a:prstGeom prst="rect">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Helvetica" charset="0"/>
              </a:endParaRPr>
            </a:p>
          </p:txBody>
        </p:sp>
      </p:grpSp>
      <p:sp>
        <p:nvSpPr>
          <p:cNvPr id="14" name="TextBox 13"/>
          <p:cNvSpPr txBox="1"/>
          <p:nvPr/>
        </p:nvSpPr>
        <p:spPr>
          <a:xfrm>
            <a:off x="3581400" y="5105400"/>
            <a:ext cx="2023533" cy="830997"/>
          </a:xfrm>
          <a:prstGeom prst="rect">
            <a:avLst/>
          </a:prstGeom>
          <a:noFill/>
        </p:spPr>
        <p:txBody>
          <a:bodyPr wrap="square" rtlCol="0">
            <a:spAutoFit/>
          </a:bodyPr>
          <a:lstStyle/>
          <a:p>
            <a:pPr algn="ctr"/>
            <a:r>
              <a:rPr lang="en-US" b="1" dirty="0" smtClean="0"/>
              <a:t>Shared data area</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2"/>
          <p:cNvSpPr>
            <a:spLocks noGrp="1"/>
          </p:cNvSpPr>
          <p:nvPr>
            <p:ph type="dt" sz="quarter" idx="10"/>
          </p:nvPr>
        </p:nvSpPr>
        <p:spPr>
          <a:noFill/>
        </p:spPr>
        <p:txBody>
          <a:bodyPr/>
          <a:lstStyle/>
          <a:p>
            <a:r>
              <a:rPr lang="de-CH">
                <a:latin typeface="Helvetica" charset="0"/>
              </a:rPr>
              <a:t>© Oscar Nierstrasz</a:t>
            </a:r>
          </a:p>
        </p:txBody>
      </p:sp>
      <p:sp>
        <p:nvSpPr>
          <p:cNvPr id="32771"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32772" name="Slide Number Placeholder 4"/>
          <p:cNvSpPr>
            <a:spLocks noGrp="1"/>
          </p:cNvSpPr>
          <p:nvPr>
            <p:ph type="sldNum" sz="quarter" idx="12"/>
          </p:nvPr>
        </p:nvSpPr>
        <p:spPr>
          <a:noFill/>
        </p:spPr>
        <p:txBody>
          <a:bodyPr/>
          <a:lstStyle/>
          <a:p>
            <a:r>
              <a:rPr lang="de-CH">
                <a:latin typeface="Helvetica" charset="0"/>
              </a:rPr>
              <a:t>ESE 10.</a:t>
            </a:r>
            <a:fld id="{67E6F7F3-93E6-6745-832E-E02F9172DA60}" type="slidenum">
              <a:rPr lang="de-CH">
                <a:latin typeface="Helvetica" charset="0"/>
              </a:rPr>
              <a:pPr/>
              <a:t>14</a:t>
            </a:fld>
            <a:endParaRPr lang="de-CH" sz="1400">
              <a:solidFill>
                <a:srgbClr val="7E7E7E"/>
              </a:solidFill>
              <a:latin typeface="Times" charset="0"/>
            </a:endParaRPr>
          </a:p>
        </p:txBody>
      </p:sp>
      <p:sp>
        <p:nvSpPr>
          <p:cNvPr id="32773" name="Rectangle 2"/>
          <p:cNvSpPr>
            <a:spLocks noGrp="1" noChangeArrowheads="1"/>
          </p:cNvSpPr>
          <p:nvPr>
            <p:ph type="title"/>
          </p:nvPr>
        </p:nvSpPr>
        <p:spPr/>
        <p:txBody>
          <a:bodyPr/>
          <a:lstStyle/>
          <a:p>
            <a:r>
              <a:rPr lang="en-US"/>
              <a:t>Loose Coupling</a:t>
            </a:r>
          </a:p>
        </p:txBody>
      </p:sp>
      <p:sp>
        <p:nvSpPr>
          <p:cNvPr id="32774"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17" name="Group 16"/>
          <p:cNvGrpSpPr/>
          <p:nvPr/>
        </p:nvGrpSpPr>
        <p:grpSpPr>
          <a:xfrm>
            <a:off x="3505200" y="1600200"/>
            <a:ext cx="2133600" cy="1219200"/>
            <a:chOff x="1600200" y="1752600"/>
            <a:chExt cx="2133600" cy="1219200"/>
          </a:xfrm>
          <a:solidFill>
            <a:srgbClr val="C1DEFA"/>
          </a:solidFill>
          <a:effectLst>
            <a:outerShdw blurRad="50800" dist="38100" dir="2700000">
              <a:srgbClr val="000000">
                <a:alpha val="43000"/>
              </a:srgbClr>
            </a:outerShdw>
          </a:effectLst>
        </p:grpSpPr>
        <p:sp>
          <p:nvSpPr>
            <p:cNvPr id="8" name="Rectangle 7"/>
            <p:cNvSpPr/>
            <p:nvPr/>
          </p:nvSpPr>
          <p:spPr bwMode="auto">
            <a:xfrm>
              <a:off x="1600200" y="1752600"/>
              <a:ext cx="2133600" cy="12192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Subsystem A</a:t>
              </a:r>
              <a:endParaRPr kumimoji="0" lang="en-US" sz="2000" b="1" strike="noStrike" cap="none" normalizeH="0" baseline="0" dirty="0">
                <a:ln>
                  <a:noFill/>
                </a:ln>
                <a:solidFill>
                  <a:schemeClr val="tx1"/>
                </a:solidFill>
                <a:effectLst/>
                <a:latin typeface="Helvetica" charset="0"/>
              </a:endParaRPr>
            </a:p>
          </p:txBody>
        </p:sp>
        <p:sp>
          <p:nvSpPr>
            <p:cNvPr id="12" name="Rectangle 11"/>
            <p:cNvSpPr/>
            <p:nvPr/>
          </p:nvSpPr>
          <p:spPr bwMode="auto">
            <a:xfrm>
              <a:off x="1600200" y="2362200"/>
              <a:ext cx="2133600" cy="609600"/>
            </a:xfrm>
            <a:prstGeom prst="rect">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strike="noStrike" cap="none" normalizeH="0" baseline="0" dirty="0" smtClean="0">
                  <a:ln>
                    <a:noFill/>
                  </a:ln>
                  <a:solidFill>
                    <a:schemeClr val="tx1"/>
                  </a:solidFill>
                  <a:effectLst/>
                  <a:latin typeface="Helvetica" charset="0"/>
                </a:rPr>
                <a:t>A’s data</a:t>
              </a:r>
              <a:endParaRPr kumimoji="0" lang="en-US" sz="2000" b="1" strike="noStrike" cap="none" normalizeH="0" baseline="0" dirty="0">
                <a:ln>
                  <a:noFill/>
                </a:ln>
                <a:solidFill>
                  <a:schemeClr val="tx1"/>
                </a:solidFill>
                <a:effectLst/>
                <a:latin typeface="Helvetica" charset="0"/>
              </a:endParaRPr>
            </a:p>
          </p:txBody>
        </p:sp>
      </p:grpSp>
      <p:grpSp>
        <p:nvGrpSpPr>
          <p:cNvPr id="18" name="Group 17"/>
          <p:cNvGrpSpPr/>
          <p:nvPr/>
        </p:nvGrpSpPr>
        <p:grpSpPr>
          <a:xfrm>
            <a:off x="1219200" y="3276600"/>
            <a:ext cx="2133600" cy="1219200"/>
            <a:chOff x="1600200" y="1752600"/>
            <a:chExt cx="2133600" cy="1219200"/>
          </a:xfrm>
          <a:effectLst>
            <a:outerShdw blurRad="50800" dist="38100" dir="2700000">
              <a:srgbClr val="000000">
                <a:alpha val="43000"/>
              </a:srgbClr>
            </a:outerShdw>
          </a:effectLst>
        </p:grpSpPr>
        <p:sp>
          <p:nvSpPr>
            <p:cNvPr id="19" name="Rectangle 18"/>
            <p:cNvSpPr/>
            <p:nvPr/>
          </p:nvSpPr>
          <p:spPr bwMode="auto">
            <a:xfrm>
              <a:off x="1600200" y="1752600"/>
              <a:ext cx="2133600" cy="12192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Subsystem B</a:t>
              </a:r>
              <a:endParaRPr kumimoji="0" lang="en-US" sz="2000" b="1" strike="noStrike" cap="none" normalizeH="0" baseline="0" dirty="0">
                <a:ln>
                  <a:noFill/>
                </a:ln>
                <a:solidFill>
                  <a:schemeClr val="tx1"/>
                </a:solidFill>
                <a:effectLst/>
                <a:latin typeface="Helvetica" charset="0"/>
              </a:endParaRPr>
            </a:p>
          </p:txBody>
        </p:sp>
        <p:sp>
          <p:nvSpPr>
            <p:cNvPr id="20" name="Rectangle 19"/>
            <p:cNvSpPr/>
            <p:nvPr/>
          </p:nvSpPr>
          <p:spPr bwMode="auto">
            <a:xfrm>
              <a:off x="1600200" y="2362200"/>
              <a:ext cx="2133600" cy="609600"/>
            </a:xfrm>
            <a:prstGeom prst="rect">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strike="noStrike" cap="none" normalizeH="0" baseline="0" dirty="0" smtClean="0">
                  <a:ln>
                    <a:noFill/>
                  </a:ln>
                  <a:solidFill>
                    <a:schemeClr val="tx1"/>
                  </a:solidFill>
                  <a:effectLst/>
                  <a:latin typeface="Helvetica" charset="0"/>
                </a:rPr>
                <a:t>B’s data</a:t>
              </a:r>
              <a:endParaRPr kumimoji="0" lang="en-US" sz="2000" b="1" strike="noStrike" cap="none" normalizeH="0" baseline="0" dirty="0">
                <a:ln>
                  <a:noFill/>
                </a:ln>
                <a:solidFill>
                  <a:schemeClr val="tx1"/>
                </a:solidFill>
                <a:effectLst/>
                <a:latin typeface="Helvetica" charset="0"/>
              </a:endParaRPr>
            </a:p>
          </p:txBody>
        </p:sp>
      </p:grpSp>
      <p:grpSp>
        <p:nvGrpSpPr>
          <p:cNvPr id="21" name="Group 20"/>
          <p:cNvGrpSpPr/>
          <p:nvPr/>
        </p:nvGrpSpPr>
        <p:grpSpPr>
          <a:xfrm>
            <a:off x="1219200" y="5029200"/>
            <a:ext cx="2133600" cy="1219200"/>
            <a:chOff x="1600200" y="1752600"/>
            <a:chExt cx="2133600" cy="1219200"/>
          </a:xfrm>
          <a:effectLst>
            <a:outerShdw blurRad="50800" dist="38100" dir="2700000">
              <a:srgbClr val="000000">
                <a:alpha val="43000"/>
              </a:srgbClr>
            </a:outerShdw>
          </a:effectLst>
        </p:grpSpPr>
        <p:sp>
          <p:nvSpPr>
            <p:cNvPr id="22" name="Rectangle 21"/>
            <p:cNvSpPr/>
            <p:nvPr/>
          </p:nvSpPr>
          <p:spPr bwMode="auto">
            <a:xfrm>
              <a:off x="1600200" y="1752600"/>
              <a:ext cx="2133600" cy="1219200"/>
            </a:xfrm>
            <a:prstGeom prst="rect">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Subsystem A</a:t>
              </a:r>
              <a:endParaRPr kumimoji="0" lang="en-US" sz="2000" b="1" strike="noStrike" cap="none" normalizeH="0" baseline="0" dirty="0">
                <a:ln>
                  <a:noFill/>
                </a:ln>
                <a:solidFill>
                  <a:schemeClr val="tx1"/>
                </a:solidFill>
                <a:effectLst/>
                <a:latin typeface="Helvetica" charset="0"/>
              </a:endParaRPr>
            </a:p>
          </p:txBody>
        </p:sp>
        <p:sp>
          <p:nvSpPr>
            <p:cNvPr id="23" name="Rectangle 22"/>
            <p:cNvSpPr/>
            <p:nvPr/>
          </p:nvSpPr>
          <p:spPr bwMode="auto">
            <a:xfrm>
              <a:off x="1600200" y="2362200"/>
              <a:ext cx="2133600" cy="609600"/>
            </a:xfrm>
            <a:prstGeom prst="rect">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strike="noStrike" cap="none" normalizeH="0" baseline="0" dirty="0" smtClean="0">
                  <a:ln>
                    <a:noFill/>
                  </a:ln>
                  <a:solidFill>
                    <a:schemeClr val="tx1"/>
                  </a:solidFill>
                  <a:effectLst/>
                  <a:latin typeface="Helvetica" charset="0"/>
                </a:rPr>
                <a:t>D’s data</a:t>
              </a:r>
              <a:endParaRPr kumimoji="0" lang="en-US" sz="2000" b="1" strike="noStrike" cap="none" normalizeH="0" baseline="0" dirty="0">
                <a:ln>
                  <a:noFill/>
                </a:ln>
                <a:solidFill>
                  <a:schemeClr val="tx1"/>
                </a:solidFill>
                <a:effectLst/>
                <a:latin typeface="Helvetica" charset="0"/>
              </a:endParaRPr>
            </a:p>
          </p:txBody>
        </p:sp>
      </p:grpSp>
      <p:grpSp>
        <p:nvGrpSpPr>
          <p:cNvPr id="24" name="Group 23"/>
          <p:cNvGrpSpPr/>
          <p:nvPr/>
        </p:nvGrpSpPr>
        <p:grpSpPr>
          <a:xfrm>
            <a:off x="5791200" y="3352800"/>
            <a:ext cx="2133600" cy="1219200"/>
            <a:chOff x="1600200" y="1752600"/>
            <a:chExt cx="2133600" cy="1219200"/>
          </a:xfrm>
          <a:solidFill>
            <a:srgbClr val="C1DEFA"/>
          </a:solidFill>
          <a:effectLst>
            <a:outerShdw blurRad="50800" dist="38100" dir="2700000">
              <a:srgbClr val="000000">
                <a:alpha val="43000"/>
              </a:srgbClr>
            </a:outerShdw>
          </a:effectLst>
        </p:grpSpPr>
        <p:sp>
          <p:nvSpPr>
            <p:cNvPr id="25" name="Rectangle 24"/>
            <p:cNvSpPr/>
            <p:nvPr/>
          </p:nvSpPr>
          <p:spPr bwMode="auto">
            <a:xfrm>
              <a:off x="1600200" y="1752600"/>
              <a:ext cx="2133600" cy="12192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Subsystem A</a:t>
              </a:r>
              <a:endParaRPr kumimoji="0" lang="en-US" sz="2000" b="1" strike="noStrike" cap="none" normalizeH="0" baseline="0" dirty="0">
                <a:ln>
                  <a:noFill/>
                </a:ln>
                <a:solidFill>
                  <a:schemeClr val="tx1"/>
                </a:solidFill>
                <a:effectLst/>
                <a:latin typeface="Helvetica" charset="0"/>
              </a:endParaRPr>
            </a:p>
          </p:txBody>
        </p:sp>
        <p:sp>
          <p:nvSpPr>
            <p:cNvPr id="26" name="Rectangle 25"/>
            <p:cNvSpPr/>
            <p:nvPr/>
          </p:nvSpPr>
          <p:spPr bwMode="auto">
            <a:xfrm>
              <a:off x="1600200" y="2362200"/>
              <a:ext cx="2133600" cy="609600"/>
            </a:xfrm>
            <a:prstGeom prst="rect">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strike="noStrike" cap="none" normalizeH="0" baseline="0" dirty="0" smtClean="0">
                  <a:ln>
                    <a:noFill/>
                  </a:ln>
                  <a:solidFill>
                    <a:schemeClr val="tx1"/>
                  </a:solidFill>
                  <a:effectLst/>
                  <a:latin typeface="Helvetica" charset="0"/>
                </a:rPr>
                <a:t>C’s data</a:t>
              </a:r>
              <a:endParaRPr kumimoji="0" lang="en-US" sz="2000" b="1" strike="noStrike" cap="none" normalizeH="0" baseline="0" dirty="0">
                <a:ln>
                  <a:noFill/>
                </a:ln>
                <a:solidFill>
                  <a:schemeClr val="tx1"/>
                </a:solidFill>
                <a:effectLst/>
                <a:latin typeface="Helvetica" charset="0"/>
              </a:endParaRPr>
            </a:p>
          </p:txBody>
        </p:sp>
      </p:grpSp>
      <p:cxnSp>
        <p:nvCxnSpPr>
          <p:cNvPr id="28" name="Straight Connector 27"/>
          <p:cNvCxnSpPr>
            <a:stCxn id="12" idx="1"/>
            <a:endCxn id="19" idx="0"/>
          </p:cNvCxnSpPr>
          <p:nvPr/>
        </p:nvCxnSpPr>
        <p:spPr bwMode="auto">
          <a:xfrm rot="10800000" flipV="1">
            <a:off x="2286000" y="2514600"/>
            <a:ext cx="1219200" cy="76200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a:stCxn id="25" idx="0"/>
            <a:endCxn id="12" idx="3"/>
          </p:cNvCxnSpPr>
          <p:nvPr/>
        </p:nvCxnSpPr>
        <p:spPr bwMode="auto">
          <a:xfrm rot="16200000" flipV="1">
            <a:off x="5829300" y="2324100"/>
            <a:ext cx="838200" cy="121920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30" name="Straight Connector 29"/>
          <p:cNvCxnSpPr>
            <a:stCxn id="20" idx="2"/>
            <a:endCxn id="22" idx="0"/>
          </p:cNvCxnSpPr>
          <p:nvPr/>
        </p:nvCxnSpPr>
        <p:spPr bwMode="auto">
          <a:xfrm rot="5400000">
            <a:off x="2019300" y="4762500"/>
            <a:ext cx="5334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34820" name="Slide Number Placeholder 5"/>
          <p:cNvSpPr>
            <a:spLocks noGrp="1"/>
          </p:cNvSpPr>
          <p:nvPr>
            <p:ph type="sldNum" sz="quarter" idx="12"/>
          </p:nvPr>
        </p:nvSpPr>
        <p:spPr>
          <a:noFill/>
        </p:spPr>
        <p:txBody>
          <a:bodyPr/>
          <a:lstStyle/>
          <a:p>
            <a:r>
              <a:rPr lang="de-CH">
                <a:latin typeface="Helvetica" charset="0"/>
              </a:rPr>
              <a:t>ESE 10.</a:t>
            </a:r>
            <a:fld id="{63A49D63-E583-4847-964E-F392DB814131}" type="slidenum">
              <a:rPr lang="de-CH">
                <a:latin typeface="Helvetica" charset="0"/>
              </a:rPr>
              <a:pPr/>
              <a:t>15</a:t>
            </a:fld>
            <a:endParaRPr lang="de-CH" sz="1400">
              <a:solidFill>
                <a:srgbClr val="7E7E7E"/>
              </a:solidFill>
              <a:latin typeface="Times" charset="0"/>
            </a:endParaRPr>
          </a:p>
        </p:txBody>
      </p:sp>
      <p:sp>
        <p:nvSpPr>
          <p:cNvPr id="3482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4822" name="Rectangle 3"/>
          <p:cNvSpPr>
            <a:spLocks noGrp="1" noChangeArrowheads="1"/>
          </p:cNvSpPr>
          <p:nvPr>
            <p:ph type="title"/>
          </p:nvPr>
        </p:nvSpPr>
        <p:spPr/>
        <p:txBody>
          <a:bodyPr/>
          <a:lstStyle/>
          <a:p>
            <a:r>
              <a:rPr lang="en-US"/>
              <a:t>Roadmap</a:t>
            </a:r>
          </a:p>
        </p:txBody>
      </p:sp>
      <p:pic>
        <p:nvPicPr>
          <p:cNvPr id="3482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4824" name="Rectangle 5"/>
          <p:cNvSpPr>
            <a:spLocks noGrp="1" noChangeArrowheads="1"/>
          </p:cNvSpPr>
          <p:nvPr>
            <p:ph type="body" idx="1"/>
          </p:nvPr>
        </p:nvSpPr>
        <p:spPr/>
        <p:txBody>
          <a:bodyPr/>
          <a:lstStyle/>
          <a:p>
            <a:r>
              <a:rPr lang="en-US"/>
              <a:t>What is Software Architecture?</a:t>
            </a:r>
          </a:p>
          <a:p>
            <a:r>
              <a:rPr lang="en-US"/>
              <a:t>Coupling and Cohesion</a:t>
            </a:r>
          </a:p>
          <a:p>
            <a:r>
              <a:rPr lang="en-US" b="1"/>
              <a:t>Architectural styles:</a:t>
            </a:r>
            <a:endParaRPr lang="en-US"/>
          </a:p>
          <a:p>
            <a:pPr lvl="1"/>
            <a:r>
              <a:rPr lang="en-US"/>
              <a:t>Layered</a:t>
            </a:r>
          </a:p>
          <a:p>
            <a:pPr lvl="1"/>
            <a:r>
              <a:rPr lang="en-US"/>
              <a:t>Client-Server</a:t>
            </a:r>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36868" name="Slide Number Placeholder 5"/>
          <p:cNvSpPr>
            <a:spLocks noGrp="1"/>
          </p:cNvSpPr>
          <p:nvPr>
            <p:ph type="sldNum" sz="quarter" idx="12"/>
          </p:nvPr>
        </p:nvSpPr>
        <p:spPr>
          <a:noFill/>
        </p:spPr>
        <p:txBody>
          <a:bodyPr/>
          <a:lstStyle/>
          <a:p>
            <a:r>
              <a:rPr lang="de-CH">
                <a:latin typeface="Helvetica" charset="0"/>
              </a:rPr>
              <a:t>ESE 10.</a:t>
            </a:r>
            <a:fld id="{40694CB7-6476-6049-A407-FA8BCCB838A6}" type="slidenum">
              <a:rPr lang="de-CH">
                <a:latin typeface="Helvetica" charset="0"/>
              </a:rPr>
              <a:pPr/>
              <a:t>16</a:t>
            </a:fld>
            <a:endParaRPr lang="de-CH" sz="1400">
              <a:solidFill>
                <a:srgbClr val="7E7E7E"/>
              </a:solidFill>
              <a:latin typeface="Times" charset="0"/>
            </a:endParaRPr>
          </a:p>
        </p:txBody>
      </p:sp>
      <p:sp>
        <p:nvSpPr>
          <p:cNvPr id="36869" name="Rectangle 2"/>
          <p:cNvSpPr>
            <a:spLocks noGrp="1" noChangeArrowheads="1"/>
          </p:cNvSpPr>
          <p:nvPr>
            <p:ph type="title"/>
          </p:nvPr>
        </p:nvSpPr>
        <p:spPr/>
        <p:txBody>
          <a:bodyPr/>
          <a:lstStyle/>
          <a:p>
            <a:r>
              <a:rPr lang="en-US"/>
              <a:t>Architectural Parallels</a:t>
            </a:r>
          </a:p>
        </p:txBody>
      </p:sp>
      <p:sp>
        <p:nvSpPr>
          <p:cNvPr id="36870" name="Rectangle 3"/>
          <p:cNvSpPr>
            <a:spLocks noGrp="1" noChangeArrowheads="1"/>
          </p:cNvSpPr>
          <p:nvPr>
            <p:ph type="body" idx="1"/>
          </p:nvPr>
        </p:nvSpPr>
        <p:spPr/>
        <p:txBody>
          <a:bodyPr/>
          <a:lstStyle/>
          <a:p>
            <a:pPr marL="342900" indent="-342900"/>
            <a:r>
              <a:rPr lang="en-US"/>
              <a:t>Architects are the </a:t>
            </a:r>
            <a:r>
              <a:rPr lang="en-US" i="1">
                <a:solidFill>
                  <a:srgbClr val="7F0101"/>
                </a:solidFill>
              </a:rPr>
              <a:t>technical interface</a:t>
            </a:r>
            <a:r>
              <a:rPr lang="en-US"/>
              <a:t> between the customer and the contractor building the system</a:t>
            </a:r>
          </a:p>
          <a:p>
            <a:pPr marL="342900" indent="-342900"/>
            <a:r>
              <a:rPr lang="en-US"/>
              <a:t>A bad architectural design for a building </a:t>
            </a:r>
            <a:r>
              <a:rPr lang="en-US" i="1">
                <a:solidFill>
                  <a:srgbClr val="7F0101"/>
                </a:solidFill>
              </a:rPr>
              <a:t>cannot be rescued by good construction</a:t>
            </a:r>
            <a:r>
              <a:rPr lang="en-US"/>
              <a:t> — the same is true for software</a:t>
            </a:r>
          </a:p>
          <a:p>
            <a:pPr marL="342900" indent="-342900"/>
            <a:r>
              <a:rPr lang="en-US"/>
              <a:t>There are </a:t>
            </a:r>
            <a:r>
              <a:rPr lang="en-US" i="1">
                <a:solidFill>
                  <a:srgbClr val="7F0101"/>
                </a:solidFill>
              </a:rPr>
              <a:t>specialized types</a:t>
            </a:r>
            <a:r>
              <a:rPr lang="en-US"/>
              <a:t> of building and software architects</a:t>
            </a:r>
          </a:p>
          <a:p>
            <a:pPr marL="342900" indent="-342900"/>
            <a:r>
              <a:rPr lang="en-US"/>
              <a:t>There are </a:t>
            </a:r>
            <a:r>
              <a:rPr lang="en-US" i="1">
                <a:solidFill>
                  <a:srgbClr val="7F0101"/>
                </a:solidFill>
              </a:rPr>
              <a:t>schools or styles</a:t>
            </a:r>
            <a:r>
              <a:rPr lang="en-US"/>
              <a:t> of building and software architecture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38916" name="Slide Number Placeholder 5"/>
          <p:cNvSpPr>
            <a:spLocks noGrp="1"/>
          </p:cNvSpPr>
          <p:nvPr>
            <p:ph type="sldNum" sz="quarter" idx="12"/>
          </p:nvPr>
        </p:nvSpPr>
        <p:spPr>
          <a:noFill/>
        </p:spPr>
        <p:txBody>
          <a:bodyPr/>
          <a:lstStyle/>
          <a:p>
            <a:r>
              <a:rPr lang="de-CH">
                <a:latin typeface="Helvetica" charset="0"/>
              </a:rPr>
              <a:t>ESE 10.</a:t>
            </a:r>
            <a:fld id="{754D66DD-FFE6-C344-A13F-23E8C7BC24A6}" type="slidenum">
              <a:rPr lang="de-CH">
                <a:latin typeface="Helvetica" charset="0"/>
              </a:rPr>
              <a:pPr/>
              <a:t>17</a:t>
            </a:fld>
            <a:endParaRPr lang="de-CH" sz="1400">
              <a:solidFill>
                <a:srgbClr val="7E7E7E"/>
              </a:solidFill>
              <a:latin typeface="Times" charset="0"/>
            </a:endParaRPr>
          </a:p>
        </p:txBody>
      </p:sp>
      <p:sp>
        <p:nvSpPr>
          <p:cNvPr id="38917" name="Rectangle 2"/>
          <p:cNvSpPr>
            <a:spLocks noGrp="1" noChangeArrowheads="1"/>
          </p:cNvSpPr>
          <p:nvPr>
            <p:ph type="title"/>
          </p:nvPr>
        </p:nvSpPr>
        <p:spPr/>
        <p:txBody>
          <a:bodyPr/>
          <a:lstStyle/>
          <a:p>
            <a:r>
              <a:rPr lang="en-US"/>
              <a:t>Architectural Styles</a:t>
            </a:r>
          </a:p>
        </p:txBody>
      </p:sp>
      <p:sp>
        <p:nvSpPr>
          <p:cNvPr id="38918" name="Rectangle 3"/>
          <p:cNvSpPr>
            <a:spLocks noGrp="1" noChangeArrowheads="1"/>
          </p:cNvSpPr>
          <p:nvPr>
            <p:ph type="body" idx="1"/>
          </p:nvPr>
        </p:nvSpPr>
        <p:spPr/>
        <p:txBody>
          <a:bodyPr/>
          <a:lstStyle/>
          <a:p>
            <a:pPr>
              <a:buFont typeface="Helvetica CE" pitchFamily="-105" charset="0"/>
              <a:buNone/>
            </a:pPr>
            <a:endParaRPr lang="en-US" i="1"/>
          </a:p>
          <a:p>
            <a:pPr>
              <a:buFont typeface="Helvetica CE" pitchFamily="-105" charset="0"/>
              <a:buNone/>
            </a:pPr>
            <a:r>
              <a:rPr lang="en-US" i="1"/>
              <a:t>	An </a:t>
            </a:r>
            <a:r>
              <a:rPr lang="en-US" i="1" u="sng"/>
              <a:t>architectural style</a:t>
            </a:r>
            <a:r>
              <a:rPr lang="en-US" i="1"/>
              <a:t> defines a </a:t>
            </a:r>
            <a:r>
              <a:rPr lang="en-US" i="1">
                <a:solidFill>
                  <a:srgbClr val="7F0101"/>
                </a:solidFill>
              </a:rPr>
              <a:t>family of systems</a:t>
            </a:r>
            <a:r>
              <a:rPr lang="en-US" i="1"/>
              <a:t> in terms of a pattern of structural organization. More specifically, an architectural style defines a vocabulary of </a:t>
            </a:r>
            <a:r>
              <a:rPr lang="en-US" i="1">
                <a:solidFill>
                  <a:srgbClr val="7F0101"/>
                </a:solidFill>
              </a:rPr>
              <a:t>components</a:t>
            </a:r>
            <a:r>
              <a:rPr lang="en-US" i="1"/>
              <a:t> and </a:t>
            </a:r>
            <a:r>
              <a:rPr lang="en-US" i="1">
                <a:solidFill>
                  <a:srgbClr val="7F0101"/>
                </a:solidFill>
              </a:rPr>
              <a:t>connector</a:t>
            </a:r>
            <a:r>
              <a:rPr lang="en-US" i="1"/>
              <a:t> types, and a set of </a:t>
            </a:r>
            <a:r>
              <a:rPr lang="en-US" i="1">
                <a:solidFill>
                  <a:srgbClr val="7F0101"/>
                </a:solidFill>
              </a:rPr>
              <a:t>constraints</a:t>
            </a:r>
            <a:r>
              <a:rPr lang="en-US" i="1"/>
              <a:t> on how they can be combined.</a:t>
            </a:r>
          </a:p>
          <a:p>
            <a:pPr algn="r">
              <a:buFont typeface="Helvetica CE" pitchFamily="-105" charset="0"/>
              <a:buNone/>
            </a:pPr>
            <a:r>
              <a:rPr lang="en-US"/>
              <a:t>	— Shaw and Garlan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de-CH">
                <a:latin typeface="Helvetica" charset="0"/>
              </a:rPr>
              <a:t>© Oscar Nierstrasz</a:t>
            </a:r>
          </a:p>
        </p:txBody>
      </p:sp>
      <p:sp>
        <p:nvSpPr>
          <p:cNvPr id="3993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39940" name="Slide Number Placeholder 5"/>
          <p:cNvSpPr>
            <a:spLocks noGrp="1"/>
          </p:cNvSpPr>
          <p:nvPr>
            <p:ph type="sldNum" sz="quarter" idx="12"/>
          </p:nvPr>
        </p:nvSpPr>
        <p:spPr>
          <a:noFill/>
        </p:spPr>
        <p:txBody>
          <a:bodyPr/>
          <a:lstStyle/>
          <a:p>
            <a:r>
              <a:rPr lang="de-CH">
                <a:latin typeface="Helvetica" charset="0"/>
              </a:rPr>
              <a:t>ESE 10.</a:t>
            </a:r>
            <a:fld id="{B8193721-FC49-A740-AFF6-C6ECCB744C12}" type="slidenum">
              <a:rPr lang="de-CH">
                <a:latin typeface="Helvetica" charset="0"/>
              </a:rPr>
              <a:pPr/>
              <a:t>18</a:t>
            </a:fld>
            <a:endParaRPr lang="de-CH" sz="1400">
              <a:solidFill>
                <a:srgbClr val="7E7E7E"/>
              </a:solidFill>
              <a:latin typeface="Times" charset="0"/>
            </a:endParaRPr>
          </a:p>
        </p:txBody>
      </p:sp>
      <p:sp>
        <p:nvSpPr>
          <p:cNvPr id="3994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9942" name="Rectangle 3"/>
          <p:cNvSpPr>
            <a:spLocks noGrp="1" noChangeArrowheads="1"/>
          </p:cNvSpPr>
          <p:nvPr>
            <p:ph type="title"/>
          </p:nvPr>
        </p:nvSpPr>
        <p:spPr/>
        <p:txBody>
          <a:bodyPr/>
          <a:lstStyle/>
          <a:p>
            <a:r>
              <a:rPr lang="en-US"/>
              <a:t>Roadmap</a:t>
            </a:r>
          </a:p>
        </p:txBody>
      </p:sp>
      <p:pic>
        <p:nvPicPr>
          <p:cNvPr id="3994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9944"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b="1"/>
              <a:t>Layered</a:t>
            </a:r>
            <a:endParaRPr lang="en-US"/>
          </a:p>
          <a:p>
            <a:pPr lvl="1"/>
            <a:r>
              <a:rPr lang="en-US"/>
              <a:t>Client-Server</a:t>
            </a:r>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de-CH">
                <a:latin typeface="Helvetica" charset="0"/>
              </a:rPr>
              <a:t>© Oscar Nierstrasz</a:t>
            </a:r>
          </a:p>
        </p:txBody>
      </p:sp>
      <p:sp>
        <p:nvSpPr>
          <p:cNvPr id="41987"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41988" name="Slide Number Placeholder 5"/>
          <p:cNvSpPr>
            <a:spLocks noGrp="1"/>
          </p:cNvSpPr>
          <p:nvPr>
            <p:ph type="sldNum" sz="quarter" idx="12"/>
          </p:nvPr>
        </p:nvSpPr>
        <p:spPr>
          <a:noFill/>
        </p:spPr>
        <p:txBody>
          <a:bodyPr/>
          <a:lstStyle/>
          <a:p>
            <a:r>
              <a:rPr lang="de-CH">
                <a:latin typeface="Helvetica" charset="0"/>
              </a:rPr>
              <a:t>ESE 10.</a:t>
            </a:r>
            <a:fld id="{2B5D67B1-6A02-D140-A747-2B8766912DF0}" type="slidenum">
              <a:rPr lang="de-CH">
                <a:latin typeface="Helvetica" charset="0"/>
              </a:rPr>
              <a:pPr/>
              <a:t>19</a:t>
            </a:fld>
            <a:endParaRPr lang="de-CH" sz="1400">
              <a:solidFill>
                <a:srgbClr val="7E7E7E"/>
              </a:solidFill>
              <a:latin typeface="Times" charset="0"/>
            </a:endParaRPr>
          </a:p>
        </p:txBody>
      </p:sp>
      <p:sp>
        <p:nvSpPr>
          <p:cNvPr id="41989" name="Rectangle 2"/>
          <p:cNvSpPr>
            <a:spLocks noGrp="1" noChangeArrowheads="1"/>
          </p:cNvSpPr>
          <p:nvPr>
            <p:ph type="title"/>
          </p:nvPr>
        </p:nvSpPr>
        <p:spPr/>
        <p:txBody>
          <a:bodyPr/>
          <a:lstStyle/>
          <a:p>
            <a:r>
              <a:rPr lang="en-US"/>
              <a:t>Layered Architectures</a:t>
            </a:r>
          </a:p>
        </p:txBody>
      </p:sp>
      <p:sp>
        <p:nvSpPr>
          <p:cNvPr id="41990" name="Rectangle 3"/>
          <p:cNvSpPr>
            <a:spLocks noGrp="1" noChangeArrowheads="1"/>
          </p:cNvSpPr>
          <p:nvPr>
            <p:ph type="body" idx="1"/>
          </p:nvPr>
        </p:nvSpPr>
        <p:spPr/>
        <p:txBody>
          <a:bodyPr/>
          <a:lstStyle/>
          <a:p>
            <a:pPr marL="342900" indent="-342900">
              <a:buFont typeface="Helvetica CE" pitchFamily="-105" charset="0"/>
              <a:buNone/>
            </a:pPr>
            <a:r>
              <a:rPr lang="en-US"/>
              <a:t>A </a:t>
            </a:r>
            <a:r>
              <a:rPr lang="en-US" u="sng"/>
              <a:t>layered architecture</a:t>
            </a:r>
            <a:r>
              <a:rPr lang="en-US"/>
              <a:t> organises a system into a set of layers each of which provide a set of services to the layer “above”.</a:t>
            </a:r>
          </a:p>
          <a:p>
            <a:pPr marL="342900" indent="-342900"/>
            <a:r>
              <a:rPr lang="en-US"/>
              <a:t>Normally layers are </a:t>
            </a:r>
            <a:r>
              <a:rPr lang="en-US" i="1">
                <a:solidFill>
                  <a:srgbClr val="7F0101"/>
                </a:solidFill>
              </a:rPr>
              <a:t>constrained</a:t>
            </a:r>
            <a:r>
              <a:rPr lang="en-US"/>
              <a:t> so elements only see</a:t>
            </a:r>
          </a:p>
          <a:p>
            <a:pPr marL="742950" lvl="1" indent="-285750"/>
            <a:r>
              <a:rPr lang="en-US"/>
              <a:t>other elements in the same layer, or</a:t>
            </a:r>
          </a:p>
          <a:p>
            <a:pPr marL="742950" lvl="1" indent="-285750"/>
            <a:r>
              <a:rPr lang="en-US"/>
              <a:t>elements of the layer below</a:t>
            </a:r>
          </a:p>
          <a:p>
            <a:pPr marL="342900" indent="-342900"/>
            <a:r>
              <a:rPr lang="en-US" i="1">
                <a:solidFill>
                  <a:srgbClr val="7F0101"/>
                </a:solidFill>
              </a:rPr>
              <a:t>Callbacks</a:t>
            </a:r>
            <a:r>
              <a:rPr lang="en-US"/>
              <a:t> may be used to communicate to higher layers</a:t>
            </a:r>
          </a:p>
          <a:p>
            <a:pPr marL="342900" indent="-342900"/>
            <a:r>
              <a:rPr lang="en-US"/>
              <a:t>Supports the </a:t>
            </a:r>
            <a:r>
              <a:rPr lang="en-US" i="1">
                <a:solidFill>
                  <a:srgbClr val="7F0101"/>
                </a:solidFill>
              </a:rPr>
              <a:t>incremental development</a:t>
            </a:r>
            <a:r>
              <a:rPr lang="en-US"/>
              <a:t> of sub-systems in different layers. </a:t>
            </a:r>
          </a:p>
          <a:p>
            <a:pPr marL="742950" lvl="1" indent="-285750"/>
            <a:r>
              <a:rPr lang="en-US"/>
              <a:t>When a layer interface changes, </a:t>
            </a:r>
            <a:r>
              <a:rPr lang="en-US" i="1">
                <a:solidFill>
                  <a:srgbClr val="7F0101"/>
                </a:solidFill>
              </a:rPr>
              <a:t>only the adjacent layer is affected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2292" name="Slide Number Placeholder 5"/>
          <p:cNvSpPr>
            <a:spLocks noGrp="1"/>
          </p:cNvSpPr>
          <p:nvPr>
            <p:ph type="sldNum" sz="quarter" idx="12"/>
          </p:nvPr>
        </p:nvSpPr>
        <p:spPr>
          <a:noFill/>
        </p:spPr>
        <p:txBody>
          <a:bodyPr/>
          <a:lstStyle/>
          <a:p>
            <a:r>
              <a:rPr lang="de-CH">
                <a:latin typeface="Helvetica" charset="0"/>
              </a:rPr>
              <a:t>ESE 10.</a:t>
            </a:r>
            <a:fld id="{ED4D36D9-8247-144F-B4FB-D21536BF6D6A}" type="slidenum">
              <a:rPr lang="de-CH">
                <a:latin typeface="Helvetica" charset="0"/>
              </a:rPr>
              <a:pPr/>
              <a:t>2</a:t>
            </a:fld>
            <a:endParaRPr lang="de-CH" sz="140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r>
              <a:rPr lang="en-US"/>
              <a:t>Roadmap</a:t>
            </a:r>
          </a:p>
        </p:txBody>
      </p:sp>
      <p:pic>
        <p:nvPicPr>
          <p:cNvPr id="12295"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6"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a:t>Layered</a:t>
            </a:r>
          </a:p>
          <a:p>
            <a:pPr lvl="1"/>
            <a:r>
              <a:rPr lang="en-US"/>
              <a:t>Client-Server</a:t>
            </a:r>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2"/>
          <p:cNvSpPr>
            <a:spLocks noGrp="1"/>
          </p:cNvSpPr>
          <p:nvPr>
            <p:ph type="dt" sz="quarter" idx="10"/>
          </p:nvPr>
        </p:nvSpPr>
        <p:spPr>
          <a:noFill/>
        </p:spPr>
        <p:txBody>
          <a:bodyPr/>
          <a:lstStyle/>
          <a:p>
            <a:r>
              <a:rPr lang="de-CH">
                <a:latin typeface="Helvetica" charset="0"/>
              </a:rPr>
              <a:t>© Oscar Nierstrasz</a:t>
            </a:r>
          </a:p>
        </p:txBody>
      </p:sp>
      <p:sp>
        <p:nvSpPr>
          <p:cNvPr id="44035"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44036" name="Slide Number Placeholder 4"/>
          <p:cNvSpPr>
            <a:spLocks noGrp="1"/>
          </p:cNvSpPr>
          <p:nvPr>
            <p:ph type="sldNum" sz="quarter" idx="12"/>
          </p:nvPr>
        </p:nvSpPr>
        <p:spPr>
          <a:noFill/>
        </p:spPr>
        <p:txBody>
          <a:bodyPr/>
          <a:lstStyle/>
          <a:p>
            <a:r>
              <a:rPr lang="de-CH">
                <a:latin typeface="Helvetica" charset="0"/>
              </a:rPr>
              <a:t>ESE 10.</a:t>
            </a:r>
            <a:fld id="{BD40B862-3286-CB4B-AFC9-9EB05B132E82}" type="slidenum">
              <a:rPr lang="de-CH">
                <a:latin typeface="Helvetica" charset="0"/>
              </a:rPr>
              <a:pPr/>
              <a:t>20</a:t>
            </a:fld>
            <a:endParaRPr lang="de-CH" sz="1400">
              <a:solidFill>
                <a:srgbClr val="7E7E7E"/>
              </a:solidFill>
              <a:latin typeface="Times" charset="0"/>
            </a:endParaRPr>
          </a:p>
        </p:txBody>
      </p:sp>
      <p:sp>
        <p:nvSpPr>
          <p:cNvPr id="44037" name="Rectangle 2"/>
          <p:cNvSpPr>
            <a:spLocks noGrp="1" noChangeArrowheads="1"/>
          </p:cNvSpPr>
          <p:nvPr>
            <p:ph type="title"/>
          </p:nvPr>
        </p:nvSpPr>
        <p:spPr/>
        <p:txBody>
          <a:bodyPr/>
          <a:lstStyle/>
          <a:p>
            <a:r>
              <a:rPr lang="en-GB"/>
              <a:t>Version management system</a:t>
            </a:r>
            <a:endParaRPr lang="en-US"/>
          </a:p>
        </p:txBody>
      </p:sp>
      <p:sp>
        <p:nvSpPr>
          <p:cNvPr id="44038"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sp>
        <p:nvSpPr>
          <p:cNvPr id="8" name="Rectangle 7"/>
          <p:cNvSpPr/>
          <p:nvPr/>
        </p:nvSpPr>
        <p:spPr bwMode="auto">
          <a:xfrm>
            <a:off x="1524000" y="1828800"/>
            <a:ext cx="6096000" cy="42672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Helvetica" charset="0"/>
              </a:rPr>
              <a:t>Version management</a:t>
            </a:r>
            <a:endParaRPr kumimoji="0" lang="en-US" sz="2400" b="1" i="0" u="none" strike="noStrike" cap="none" normalizeH="0" baseline="0" dirty="0">
              <a:ln>
                <a:noFill/>
              </a:ln>
              <a:solidFill>
                <a:schemeClr val="tx1"/>
              </a:solidFill>
              <a:effectLst/>
              <a:latin typeface="Helvetica" charset="0"/>
            </a:endParaRPr>
          </a:p>
        </p:txBody>
      </p:sp>
      <p:sp>
        <p:nvSpPr>
          <p:cNvPr id="9" name="Rectangle 8"/>
          <p:cNvSpPr/>
          <p:nvPr/>
        </p:nvSpPr>
        <p:spPr bwMode="auto">
          <a:xfrm>
            <a:off x="1905000" y="2438400"/>
            <a:ext cx="5257800" cy="3276600"/>
          </a:xfrm>
          <a:prstGeom prst="rect">
            <a:avLst/>
          </a:prstGeom>
          <a:solidFill>
            <a:srgbClr val="FAEBEB"/>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Helvetica" charset="0"/>
              </a:rPr>
              <a:t>Object management</a:t>
            </a:r>
            <a:endParaRPr kumimoji="0" lang="en-US" sz="2400" b="1" i="0" u="none" strike="noStrike" cap="none" normalizeH="0" baseline="0" dirty="0">
              <a:ln>
                <a:noFill/>
              </a:ln>
              <a:solidFill>
                <a:schemeClr val="tx1"/>
              </a:solidFill>
              <a:effectLst/>
              <a:latin typeface="Helvetica" charset="0"/>
            </a:endParaRPr>
          </a:p>
        </p:txBody>
      </p:sp>
      <p:sp>
        <p:nvSpPr>
          <p:cNvPr id="10" name="Rectangle 9"/>
          <p:cNvSpPr/>
          <p:nvPr/>
        </p:nvSpPr>
        <p:spPr bwMode="auto">
          <a:xfrm>
            <a:off x="2362200" y="3124200"/>
            <a:ext cx="4419600" cy="2209800"/>
          </a:xfrm>
          <a:prstGeom prst="rect">
            <a:avLst/>
          </a:prstGeom>
          <a:solidFill>
            <a:srgbClr val="FAFAC9"/>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Helvetica" charset="0"/>
              </a:rPr>
              <a:t>Database system</a:t>
            </a:r>
            <a:endParaRPr kumimoji="0" lang="en-US" sz="2400" b="1" i="0" u="none" strike="noStrike" cap="none" normalizeH="0" baseline="0" dirty="0">
              <a:ln>
                <a:noFill/>
              </a:ln>
              <a:solidFill>
                <a:schemeClr val="tx1"/>
              </a:solidFill>
              <a:effectLst/>
              <a:latin typeface="Helvetica" charset="0"/>
            </a:endParaRPr>
          </a:p>
        </p:txBody>
      </p:sp>
      <p:sp>
        <p:nvSpPr>
          <p:cNvPr id="11" name="Rectangle 10"/>
          <p:cNvSpPr/>
          <p:nvPr/>
        </p:nvSpPr>
        <p:spPr bwMode="auto">
          <a:xfrm>
            <a:off x="2895600" y="3733800"/>
            <a:ext cx="3352800" cy="11430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Operating </a:t>
            </a:r>
            <a:r>
              <a:rPr kumimoji="0" lang="en-US" sz="2400" b="1" i="0" u="none" strike="noStrike" cap="none" normalizeH="0" baseline="0" dirty="0" smtClean="0">
                <a:ln>
                  <a:noFill/>
                </a:ln>
                <a:solidFill>
                  <a:schemeClr val="tx1"/>
                </a:solidFill>
                <a:effectLst/>
                <a:latin typeface="Helvetica" charset="0"/>
              </a:rPr>
              <a:t>system</a:t>
            </a:r>
            <a:endParaRPr kumimoji="0" lang="en-US" sz="2400" b="1" i="0" u="none" strike="noStrike" cap="none" normalizeH="0" baseline="0" dirty="0">
              <a:ln>
                <a:noFill/>
              </a:ln>
              <a:solidFill>
                <a:schemeClr val="tx1"/>
              </a:solidFill>
              <a:effectLst/>
              <a:latin typeface="Helvetica"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p:spPr>
        <p:txBody>
          <a:bodyPr/>
          <a:lstStyle/>
          <a:p>
            <a:r>
              <a:rPr lang="de-CH">
                <a:latin typeface="Helvetica" charset="0"/>
              </a:rPr>
              <a:t>© Oscar Nierstrasz</a:t>
            </a:r>
          </a:p>
        </p:txBody>
      </p:sp>
      <p:sp>
        <p:nvSpPr>
          <p:cNvPr id="46083"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46084" name="Slide Number Placeholder 4"/>
          <p:cNvSpPr>
            <a:spLocks noGrp="1"/>
          </p:cNvSpPr>
          <p:nvPr>
            <p:ph type="sldNum" sz="quarter" idx="12"/>
          </p:nvPr>
        </p:nvSpPr>
        <p:spPr>
          <a:noFill/>
        </p:spPr>
        <p:txBody>
          <a:bodyPr/>
          <a:lstStyle/>
          <a:p>
            <a:r>
              <a:rPr lang="de-CH">
                <a:latin typeface="Helvetica" charset="0"/>
              </a:rPr>
              <a:t>ESE 10.</a:t>
            </a:r>
            <a:fld id="{BB9DFDC1-3C98-1F40-A6A5-F600BE565E91}" type="slidenum">
              <a:rPr lang="de-CH">
                <a:latin typeface="Helvetica" charset="0"/>
              </a:rPr>
              <a:pPr/>
              <a:t>21</a:t>
            </a:fld>
            <a:endParaRPr lang="de-CH" sz="1400">
              <a:solidFill>
                <a:srgbClr val="7E7E7E"/>
              </a:solidFill>
              <a:latin typeface="Times" charset="0"/>
            </a:endParaRPr>
          </a:p>
        </p:txBody>
      </p:sp>
      <p:sp>
        <p:nvSpPr>
          <p:cNvPr id="46085" name="Rectangle 2"/>
          <p:cNvSpPr>
            <a:spLocks noGrp="1" noChangeArrowheads="1"/>
          </p:cNvSpPr>
          <p:nvPr>
            <p:ph type="title"/>
          </p:nvPr>
        </p:nvSpPr>
        <p:spPr/>
        <p:txBody>
          <a:bodyPr/>
          <a:lstStyle/>
          <a:p>
            <a:r>
              <a:rPr lang="en-GB"/>
              <a:t>OSI reference model</a:t>
            </a:r>
            <a:endParaRPr lang="en-US"/>
          </a:p>
        </p:txBody>
      </p:sp>
      <p:sp>
        <p:nvSpPr>
          <p:cNvPr id="46086"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26" name="Group 25"/>
          <p:cNvGrpSpPr/>
          <p:nvPr/>
        </p:nvGrpSpPr>
        <p:grpSpPr>
          <a:xfrm>
            <a:off x="1261535" y="1905000"/>
            <a:ext cx="6629400" cy="4267200"/>
            <a:chOff x="1371600" y="1981200"/>
            <a:chExt cx="6629400" cy="4267200"/>
          </a:xfrm>
          <a:effectLst>
            <a:outerShdw blurRad="50800" dist="38100" dir="2700000">
              <a:srgbClr val="000000">
                <a:alpha val="43000"/>
              </a:srgbClr>
            </a:outerShdw>
          </a:effectLst>
        </p:grpSpPr>
        <p:sp>
          <p:nvSpPr>
            <p:cNvPr id="8" name="Process 7"/>
            <p:cNvSpPr/>
            <p:nvPr/>
          </p:nvSpPr>
          <p:spPr bwMode="auto">
            <a:xfrm>
              <a:off x="1371600" y="5715000"/>
              <a:ext cx="6629400" cy="533400"/>
            </a:xfrm>
            <a:prstGeom prst="flowChartProcess">
              <a:avLst/>
            </a:prstGeom>
            <a:solidFill>
              <a:srgbClr val="E7EF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Communications medium</a:t>
              </a:r>
              <a:endParaRPr kumimoji="0" lang="en-US" sz="2000" b="1" i="0" u="none" strike="noStrike" cap="none" normalizeH="0" baseline="0" dirty="0">
                <a:ln>
                  <a:noFill/>
                </a:ln>
                <a:solidFill>
                  <a:schemeClr val="tx1"/>
                </a:solidFill>
                <a:effectLst/>
                <a:latin typeface="Helvetica" charset="0"/>
              </a:endParaRPr>
            </a:p>
          </p:txBody>
        </p:sp>
        <p:sp>
          <p:nvSpPr>
            <p:cNvPr id="9" name="Process 8"/>
            <p:cNvSpPr/>
            <p:nvPr/>
          </p:nvSpPr>
          <p:spPr bwMode="auto">
            <a:xfrm>
              <a:off x="1371600" y="51816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Physical</a:t>
              </a:r>
              <a:endParaRPr kumimoji="0" lang="en-US" sz="2000" b="1" i="0" u="none" strike="noStrike" cap="none" normalizeH="0" baseline="0" dirty="0">
                <a:ln>
                  <a:noFill/>
                </a:ln>
                <a:solidFill>
                  <a:schemeClr val="tx1"/>
                </a:solidFill>
                <a:effectLst/>
                <a:latin typeface="Helvetica" charset="0"/>
              </a:endParaRPr>
            </a:p>
          </p:txBody>
        </p:sp>
        <p:sp>
          <p:nvSpPr>
            <p:cNvPr id="10" name="Process 9"/>
            <p:cNvSpPr/>
            <p:nvPr/>
          </p:nvSpPr>
          <p:spPr bwMode="auto">
            <a:xfrm>
              <a:off x="3733800" y="51816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Physical</a:t>
              </a:r>
              <a:endParaRPr kumimoji="0" lang="en-US" sz="2000" b="1" i="0" u="none" strike="noStrike" cap="none" normalizeH="0" baseline="0" dirty="0">
                <a:ln>
                  <a:noFill/>
                </a:ln>
                <a:solidFill>
                  <a:schemeClr val="tx1"/>
                </a:solidFill>
                <a:effectLst/>
                <a:latin typeface="Helvetica" charset="0"/>
              </a:endParaRPr>
            </a:p>
          </p:txBody>
        </p:sp>
        <p:sp>
          <p:nvSpPr>
            <p:cNvPr id="11" name="Process 10"/>
            <p:cNvSpPr/>
            <p:nvPr/>
          </p:nvSpPr>
          <p:spPr bwMode="auto">
            <a:xfrm>
              <a:off x="6096000" y="51816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Physical</a:t>
              </a:r>
              <a:endParaRPr kumimoji="0" lang="en-US" sz="2000" b="1" i="0" u="none" strike="noStrike" cap="none" normalizeH="0" baseline="0" dirty="0">
                <a:ln>
                  <a:noFill/>
                </a:ln>
                <a:solidFill>
                  <a:schemeClr val="tx1"/>
                </a:solidFill>
                <a:effectLst/>
                <a:latin typeface="Helvetica" charset="0"/>
              </a:endParaRPr>
            </a:p>
          </p:txBody>
        </p:sp>
        <p:sp>
          <p:nvSpPr>
            <p:cNvPr id="12" name="Process 11"/>
            <p:cNvSpPr/>
            <p:nvPr/>
          </p:nvSpPr>
          <p:spPr bwMode="auto">
            <a:xfrm>
              <a:off x="1371600" y="46482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Data</a:t>
              </a:r>
              <a:r>
                <a:rPr kumimoji="0" lang="en-US" sz="2000" b="1" i="0" u="none" strike="noStrike" cap="none" normalizeH="0" dirty="0" smtClean="0">
                  <a:ln>
                    <a:noFill/>
                  </a:ln>
                  <a:solidFill>
                    <a:schemeClr val="tx1"/>
                  </a:solidFill>
                  <a:effectLst/>
                  <a:latin typeface="Helvetica" charset="0"/>
                </a:rPr>
                <a:t> link</a:t>
              </a:r>
              <a:endParaRPr kumimoji="0" lang="en-US" sz="2000" b="1" i="0" u="none" strike="noStrike" cap="none" normalizeH="0" baseline="0" dirty="0">
                <a:ln>
                  <a:noFill/>
                </a:ln>
                <a:solidFill>
                  <a:schemeClr val="tx1"/>
                </a:solidFill>
                <a:effectLst/>
                <a:latin typeface="Helvetica" charset="0"/>
              </a:endParaRPr>
            </a:p>
          </p:txBody>
        </p:sp>
        <p:sp>
          <p:nvSpPr>
            <p:cNvPr id="13" name="Process 12"/>
            <p:cNvSpPr/>
            <p:nvPr/>
          </p:nvSpPr>
          <p:spPr bwMode="auto">
            <a:xfrm>
              <a:off x="1371600" y="41148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Network</a:t>
              </a:r>
              <a:endParaRPr kumimoji="0" lang="en-US" sz="2000" b="1" i="0" u="none" strike="noStrike" cap="none" normalizeH="0" baseline="0" dirty="0">
                <a:ln>
                  <a:noFill/>
                </a:ln>
                <a:solidFill>
                  <a:schemeClr val="tx1"/>
                </a:solidFill>
                <a:effectLst/>
                <a:latin typeface="Helvetica" charset="0"/>
              </a:endParaRPr>
            </a:p>
          </p:txBody>
        </p:sp>
        <p:sp>
          <p:nvSpPr>
            <p:cNvPr id="14" name="Process 13"/>
            <p:cNvSpPr/>
            <p:nvPr/>
          </p:nvSpPr>
          <p:spPr bwMode="auto">
            <a:xfrm>
              <a:off x="1371600" y="35814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Transport</a:t>
              </a:r>
              <a:endParaRPr kumimoji="0" lang="en-US" sz="2000" b="1" i="0" u="none" strike="noStrike" cap="none" normalizeH="0" baseline="0" dirty="0">
                <a:ln>
                  <a:noFill/>
                </a:ln>
                <a:solidFill>
                  <a:schemeClr val="tx1"/>
                </a:solidFill>
                <a:effectLst/>
                <a:latin typeface="Helvetica" charset="0"/>
              </a:endParaRPr>
            </a:p>
          </p:txBody>
        </p:sp>
        <p:sp>
          <p:nvSpPr>
            <p:cNvPr id="15" name="Process 14"/>
            <p:cNvSpPr/>
            <p:nvPr/>
          </p:nvSpPr>
          <p:spPr bwMode="auto">
            <a:xfrm>
              <a:off x="1371600" y="30480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Session</a:t>
              </a:r>
              <a:endParaRPr kumimoji="0" lang="en-US" sz="2000" b="1" i="0" u="none" strike="noStrike" cap="none" normalizeH="0" baseline="0" dirty="0">
                <a:ln>
                  <a:noFill/>
                </a:ln>
                <a:solidFill>
                  <a:schemeClr val="tx1"/>
                </a:solidFill>
                <a:effectLst/>
                <a:latin typeface="Helvetica" charset="0"/>
              </a:endParaRPr>
            </a:p>
          </p:txBody>
        </p:sp>
        <p:sp>
          <p:nvSpPr>
            <p:cNvPr id="16" name="Process 15"/>
            <p:cNvSpPr/>
            <p:nvPr/>
          </p:nvSpPr>
          <p:spPr bwMode="auto">
            <a:xfrm>
              <a:off x="1371600" y="25146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Presentation</a:t>
              </a:r>
              <a:endParaRPr kumimoji="0" lang="en-US" sz="2000" b="1" i="0" u="none" strike="noStrike" cap="none" normalizeH="0" baseline="0" dirty="0">
                <a:ln>
                  <a:noFill/>
                </a:ln>
                <a:solidFill>
                  <a:schemeClr val="tx1"/>
                </a:solidFill>
                <a:effectLst/>
                <a:latin typeface="Helvetica" charset="0"/>
              </a:endParaRPr>
            </a:p>
          </p:txBody>
        </p:sp>
        <p:sp>
          <p:nvSpPr>
            <p:cNvPr id="17" name="Process 16"/>
            <p:cNvSpPr/>
            <p:nvPr/>
          </p:nvSpPr>
          <p:spPr bwMode="auto">
            <a:xfrm>
              <a:off x="1371600" y="19812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Application</a:t>
              </a:r>
              <a:endParaRPr kumimoji="0" lang="en-US" sz="2000" b="1" i="0" u="none" strike="noStrike" cap="none" normalizeH="0" baseline="0" dirty="0">
                <a:ln>
                  <a:noFill/>
                </a:ln>
                <a:solidFill>
                  <a:schemeClr val="tx1"/>
                </a:solidFill>
                <a:effectLst/>
                <a:latin typeface="Helvetica" charset="0"/>
              </a:endParaRPr>
            </a:p>
          </p:txBody>
        </p:sp>
        <p:sp>
          <p:nvSpPr>
            <p:cNvPr id="18" name="Process 17"/>
            <p:cNvSpPr/>
            <p:nvPr/>
          </p:nvSpPr>
          <p:spPr bwMode="auto">
            <a:xfrm>
              <a:off x="6096000" y="46482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Data</a:t>
              </a:r>
              <a:r>
                <a:rPr kumimoji="0" lang="en-US" sz="2000" b="1" i="0" u="none" strike="noStrike" cap="none" normalizeH="0" dirty="0" smtClean="0">
                  <a:ln>
                    <a:noFill/>
                  </a:ln>
                  <a:solidFill>
                    <a:schemeClr val="tx1"/>
                  </a:solidFill>
                  <a:effectLst/>
                  <a:latin typeface="Helvetica" charset="0"/>
                </a:rPr>
                <a:t> link</a:t>
              </a:r>
              <a:endParaRPr kumimoji="0" lang="en-US" sz="2000" b="1" i="0" u="none" strike="noStrike" cap="none" normalizeH="0" baseline="0" dirty="0">
                <a:ln>
                  <a:noFill/>
                </a:ln>
                <a:solidFill>
                  <a:schemeClr val="tx1"/>
                </a:solidFill>
                <a:effectLst/>
                <a:latin typeface="Helvetica" charset="0"/>
              </a:endParaRPr>
            </a:p>
          </p:txBody>
        </p:sp>
        <p:sp>
          <p:nvSpPr>
            <p:cNvPr id="19" name="Process 18"/>
            <p:cNvSpPr/>
            <p:nvPr/>
          </p:nvSpPr>
          <p:spPr bwMode="auto">
            <a:xfrm>
              <a:off x="6096000" y="41148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Network</a:t>
              </a:r>
              <a:endParaRPr kumimoji="0" lang="en-US" sz="2000" b="1" i="0" u="none" strike="noStrike" cap="none" normalizeH="0" baseline="0" dirty="0">
                <a:ln>
                  <a:noFill/>
                </a:ln>
                <a:solidFill>
                  <a:schemeClr val="tx1"/>
                </a:solidFill>
                <a:effectLst/>
                <a:latin typeface="Helvetica" charset="0"/>
              </a:endParaRPr>
            </a:p>
          </p:txBody>
        </p:sp>
        <p:sp>
          <p:nvSpPr>
            <p:cNvPr id="20" name="Process 19"/>
            <p:cNvSpPr/>
            <p:nvPr/>
          </p:nvSpPr>
          <p:spPr bwMode="auto">
            <a:xfrm>
              <a:off x="6096000" y="35814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Transport</a:t>
              </a:r>
              <a:endParaRPr kumimoji="0" lang="en-US" sz="2000" b="1" i="0" u="none" strike="noStrike" cap="none" normalizeH="0" baseline="0" dirty="0">
                <a:ln>
                  <a:noFill/>
                </a:ln>
                <a:solidFill>
                  <a:schemeClr val="tx1"/>
                </a:solidFill>
                <a:effectLst/>
                <a:latin typeface="Helvetica" charset="0"/>
              </a:endParaRPr>
            </a:p>
          </p:txBody>
        </p:sp>
        <p:sp>
          <p:nvSpPr>
            <p:cNvPr id="21" name="Process 20"/>
            <p:cNvSpPr/>
            <p:nvPr/>
          </p:nvSpPr>
          <p:spPr bwMode="auto">
            <a:xfrm>
              <a:off x="6096000" y="30480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Session</a:t>
              </a:r>
              <a:endParaRPr kumimoji="0" lang="en-US" sz="2000" b="1" i="0" u="none" strike="noStrike" cap="none" normalizeH="0" baseline="0" dirty="0">
                <a:ln>
                  <a:noFill/>
                </a:ln>
                <a:solidFill>
                  <a:schemeClr val="tx1"/>
                </a:solidFill>
                <a:effectLst/>
                <a:latin typeface="Helvetica" charset="0"/>
              </a:endParaRPr>
            </a:p>
          </p:txBody>
        </p:sp>
        <p:sp>
          <p:nvSpPr>
            <p:cNvPr id="22" name="Process 21"/>
            <p:cNvSpPr/>
            <p:nvPr/>
          </p:nvSpPr>
          <p:spPr bwMode="auto">
            <a:xfrm>
              <a:off x="6096000" y="25146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Presentation</a:t>
              </a:r>
              <a:endParaRPr kumimoji="0" lang="en-US" sz="2000" b="1" i="0" u="none" strike="noStrike" cap="none" normalizeH="0" baseline="0" dirty="0">
                <a:ln>
                  <a:noFill/>
                </a:ln>
                <a:solidFill>
                  <a:schemeClr val="tx1"/>
                </a:solidFill>
                <a:effectLst/>
                <a:latin typeface="Helvetica" charset="0"/>
              </a:endParaRPr>
            </a:p>
          </p:txBody>
        </p:sp>
        <p:sp>
          <p:nvSpPr>
            <p:cNvPr id="23" name="Process 22"/>
            <p:cNvSpPr/>
            <p:nvPr/>
          </p:nvSpPr>
          <p:spPr bwMode="auto">
            <a:xfrm>
              <a:off x="6096000" y="19812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Application</a:t>
              </a:r>
              <a:endParaRPr kumimoji="0" lang="en-US" sz="2000" b="1" i="0" u="none" strike="noStrike" cap="none" normalizeH="0" baseline="0" dirty="0">
                <a:ln>
                  <a:noFill/>
                </a:ln>
                <a:solidFill>
                  <a:schemeClr val="tx1"/>
                </a:solidFill>
                <a:effectLst/>
                <a:latin typeface="Helvetica" charset="0"/>
              </a:endParaRPr>
            </a:p>
          </p:txBody>
        </p:sp>
        <p:sp>
          <p:nvSpPr>
            <p:cNvPr id="24" name="Process 23"/>
            <p:cNvSpPr/>
            <p:nvPr/>
          </p:nvSpPr>
          <p:spPr bwMode="auto">
            <a:xfrm>
              <a:off x="3733800" y="46482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Data</a:t>
              </a:r>
              <a:r>
                <a:rPr kumimoji="0" lang="en-US" sz="2000" b="1" i="0" u="none" strike="noStrike" cap="none" normalizeH="0" dirty="0" smtClean="0">
                  <a:ln>
                    <a:noFill/>
                  </a:ln>
                  <a:solidFill>
                    <a:schemeClr val="tx1"/>
                  </a:solidFill>
                  <a:effectLst/>
                  <a:latin typeface="Helvetica" charset="0"/>
                </a:rPr>
                <a:t> link</a:t>
              </a:r>
              <a:endParaRPr kumimoji="0" lang="en-US" sz="2000" b="1" i="0" u="none" strike="noStrike" cap="none" normalizeH="0" baseline="0" dirty="0">
                <a:ln>
                  <a:noFill/>
                </a:ln>
                <a:solidFill>
                  <a:schemeClr val="tx1"/>
                </a:solidFill>
                <a:effectLst/>
                <a:latin typeface="Helvetica" charset="0"/>
              </a:endParaRPr>
            </a:p>
          </p:txBody>
        </p:sp>
        <p:sp>
          <p:nvSpPr>
            <p:cNvPr id="25" name="Process 24"/>
            <p:cNvSpPr/>
            <p:nvPr/>
          </p:nvSpPr>
          <p:spPr bwMode="auto">
            <a:xfrm>
              <a:off x="3733800" y="4114800"/>
              <a:ext cx="1905000" cy="533400"/>
            </a:xfrm>
            <a:prstGeom prst="flowChartProcess">
              <a:avLst/>
            </a:prstGeom>
            <a:solidFill>
              <a:srgbClr val="C1DE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Network</a:t>
              </a:r>
              <a:endParaRPr kumimoji="0" lang="en-US" sz="2000" b="1" i="0" u="none" strike="noStrike" cap="none" normalizeH="0" baseline="0" dirty="0">
                <a:ln>
                  <a:noFill/>
                </a:ln>
                <a:solidFill>
                  <a:schemeClr val="tx1"/>
                </a:solidFill>
                <a:effectLst/>
                <a:latin typeface="Helvetica" charset="0"/>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de-CH">
                <a:latin typeface="Helvetica" charset="0"/>
              </a:rPr>
              <a:t>© Oscar Nierstrasz</a:t>
            </a:r>
          </a:p>
        </p:txBody>
      </p:sp>
      <p:sp>
        <p:nvSpPr>
          <p:cNvPr id="47107"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47108" name="Slide Number Placeholder 5"/>
          <p:cNvSpPr>
            <a:spLocks noGrp="1"/>
          </p:cNvSpPr>
          <p:nvPr>
            <p:ph type="sldNum" sz="quarter" idx="12"/>
          </p:nvPr>
        </p:nvSpPr>
        <p:spPr>
          <a:noFill/>
        </p:spPr>
        <p:txBody>
          <a:bodyPr/>
          <a:lstStyle/>
          <a:p>
            <a:r>
              <a:rPr lang="de-CH">
                <a:latin typeface="Helvetica" charset="0"/>
              </a:rPr>
              <a:t>ESE 10.</a:t>
            </a:r>
            <a:fld id="{E1FF0259-2689-524D-A074-E309684F9693}" type="slidenum">
              <a:rPr lang="de-CH">
                <a:latin typeface="Helvetica" charset="0"/>
              </a:rPr>
              <a:pPr/>
              <a:t>22</a:t>
            </a:fld>
            <a:endParaRPr lang="de-CH" sz="1400">
              <a:solidFill>
                <a:srgbClr val="7E7E7E"/>
              </a:solidFill>
              <a:latin typeface="Times" charset="0"/>
            </a:endParaRPr>
          </a:p>
        </p:txBody>
      </p:sp>
      <p:sp>
        <p:nvSpPr>
          <p:cNvPr id="4710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47110" name="Rectangle 3"/>
          <p:cNvSpPr>
            <a:spLocks noGrp="1" noChangeArrowheads="1"/>
          </p:cNvSpPr>
          <p:nvPr>
            <p:ph type="title"/>
          </p:nvPr>
        </p:nvSpPr>
        <p:spPr/>
        <p:txBody>
          <a:bodyPr/>
          <a:lstStyle/>
          <a:p>
            <a:r>
              <a:rPr lang="en-US"/>
              <a:t>Roadmap</a:t>
            </a:r>
          </a:p>
        </p:txBody>
      </p:sp>
      <p:pic>
        <p:nvPicPr>
          <p:cNvPr id="47111"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47112"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a:t>Layered</a:t>
            </a:r>
          </a:p>
          <a:p>
            <a:pPr lvl="1"/>
            <a:r>
              <a:rPr lang="en-US" b="1"/>
              <a:t>Client-Server</a:t>
            </a:r>
            <a:endParaRPr lang="en-US"/>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a:latin typeface="Helvetica" charset="0"/>
              </a:rPr>
              <a:t>© Oscar Nierstrasz</a:t>
            </a:r>
          </a:p>
        </p:txBody>
      </p:sp>
      <p:sp>
        <p:nvSpPr>
          <p:cNvPr id="4915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49156" name="Slide Number Placeholder 5"/>
          <p:cNvSpPr>
            <a:spLocks noGrp="1"/>
          </p:cNvSpPr>
          <p:nvPr>
            <p:ph type="sldNum" sz="quarter" idx="12"/>
          </p:nvPr>
        </p:nvSpPr>
        <p:spPr>
          <a:noFill/>
        </p:spPr>
        <p:txBody>
          <a:bodyPr/>
          <a:lstStyle/>
          <a:p>
            <a:r>
              <a:rPr lang="de-CH">
                <a:latin typeface="Helvetica" charset="0"/>
              </a:rPr>
              <a:t>ESE 10.</a:t>
            </a:r>
            <a:fld id="{07456E3A-4C54-1A42-8B03-3EFC261DEEF5}" type="slidenum">
              <a:rPr lang="de-CH">
                <a:latin typeface="Helvetica" charset="0"/>
              </a:rPr>
              <a:pPr/>
              <a:t>23</a:t>
            </a:fld>
            <a:endParaRPr lang="de-CH" sz="1400">
              <a:solidFill>
                <a:srgbClr val="7E7E7E"/>
              </a:solidFill>
              <a:latin typeface="Times" charset="0"/>
            </a:endParaRPr>
          </a:p>
        </p:txBody>
      </p:sp>
      <p:sp>
        <p:nvSpPr>
          <p:cNvPr id="49157" name="Rectangle 2"/>
          <p:cNvSpPr>
            <a:spLocks noGrp="1" noChangeArrowheads="1"/>
          </p:cNvSpPr>
          <p:nvPr>
            <p:ph type="title"/>
          </p:nvPr>
        </p:nvSpPr>
        <p:spPr/>
        <p:txBody>
          <a:bodyPr/>
          <a:lstStyle/>
          <a:p>
            <a:r>
              <a:rPr lang="en-US"/>
              <a:t>Client-Server Architectures</a:t>
            </a:r>
          </a:p>
        </p:txBody>
      </p:sp>
      <p:sp>
        <p:nvSpPr>
          <p:cNvPr id="49158"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a:t>A </a:t>
            </a:r>
            <a:r>
              <a:rPr lang="en-US" sz="2000" u="sng"/>
              <a:t>client-server architecture</a:t>
            </a:r>
            <a:r>
              <a:rPr lang="en-US" sz="2000"/>
              <a:t> </a:t>
            </a:r>
            <a:r>
              <a:rPr lang="en-US" sz="2000" i="1">
                <a:solidFill>
                  <a:srgbClr val="7F0101"/>
                </a:solidFill>
              </a:rPr>
              <a:t>distributes application logic and services</a:t>
            </a:r>
            <a:r>
              <a:rPr lang="en-US" sz="2000"/>
              <a:t> respectively to a number of client and server sub-systems, each potentially running on a different machine and communicating through the network (e.g, by RPC).</a:t>
            </a:r>
          </a:p>
          <a:p>
            <a:pPr marL="342900" indent="-342900">
              <a:lnSpc>
                <a:spcPct val="90000"/>
              </a:lnSpc>
              <a:buFont typeface="Helvetica CE" pitchFamily="-105" charset="0"/>
              <a:buNone/>
            </a:pPr>
            <a:endParaRPr lang="en-US" sz="1800" b="1" i="1"/>
          </a:p>
          <a:p>
            <a:pPr marL="342900" indent="-342900">
              <a:lnSpc>
                <a:spcPct val="90000"/>
              </a:lnSpc>
              <a:buFont typeface="Helvetica CE" pitchFamily="-105" charset="0"/>
              <a:buNone/>
            </a:pPr>
            <a:r>
              <a:rPr lang="en-US" sz="1800" b="1" i="1"/>
              <a:t>Advantages</a:t>
            </a:r>
            <a:endParaRPr lang="en-US" sz="1800"/>
          </a:p>
          <a:p>
            <a:pPr marL="342900" indent="-342900">
              <a:lnSpc>
                <a:spcPct val="90000"/>
              </a:lnSpc>
            </a:pPr>
            <a:r>
              <a:rPr lang="en-US" sz="1800" i="1">
                <a:solidFill>
                  <a:srgbClr val="7F0101"/>
                </a:solidFill>
              </a:rPr>
              <a:t>Distribution</a:t>
            </a:r>
            <a:r>
              <a:rPr lang="en-US" sz="1800"/>
              <a:t> of data is straightforward</a:t>
            </a:r>
          </a:p>
          <a:p>
            <a:pPr marL="342900" indent="-342900">
              <a:lnSpc>
                <a:spcPct val="90000"/>
              </a:lnSpc>
            </a:pPr>
            <a:r>
              <a:rPr lang="en-US" sz="1800"/>
              <a:t>Makes </a:t>
            </a:r>
            <a:r>
              <a:rPr lang="en-US" sz="1800" i="1">
                <a:solidFill>
                  <a:srgbClr val="7F0101"/>
                </a:solidFill>
              </a:rPr>
              <a:t>effective use of networked systems</a:t>
            </a:r>
            <a:r>
              <a:rPr lang="en-US" sz="1800"/>
              <a:t>. May require cheaper hardware</a:t>
            </a:r>
          </a:p>
          <a:p>
            <a:pPr marL="342900" indent="-342900">
              <a:lnSpc>
                <a:spcPct val="90000"/>
              </a:lnSpc>
            </a:pPr>
            <a:r>
              <a:rPr lang="en-US" sz="1800"/>
              <a:t>Easy to </a:t>
            </a:r>
            <a:r>
              <a:rPr lang="en-US" sz="1800" i="1">
                <a:solidFill>
                  <a:srgbClr val="7F0101"/>
                </a:solidFill>
              </a:rPr>
              <a:t>add new servers</a:t>
            </a:r>
            <a:r>
              <a:rPr lang="en-US" sz="1800"/>
              <a:t> or upgrade existing servers</a:t>
            </a:r>
          </a:p>
          <a:p>
            <a:pPr marL="342900" indent="-342900">
              <a:lnSpc>
                <a:spcPct val="90000"/>
              </a:lnSpc>
              <a:buFont typeface="Helvetica CE" pitchFamily="-105" charset="0"/>
              <a:buNone/>
            </a:pPr>
            <a:endParaRPr lang="en-US" sz="1800" b="1" i="1"/>
          </a:p>
          <a:p>
            <a:pPr marL="342900" indent="-342900">
              <a:lnSpc>
                <a:spcPct val="90000"/>
              </a:lnSpc>
              <a:buFont typeface="Helvetica CE" pitchFamily="-105" charset="0"/>
              <a:buNone/>
            </a:pPr>
            <a:r>
              <a:rPr lang="en-US" sz="1800" b="1" i="1"/>
              <a:t>Disadvantages</a:t>
            </a:r>
            <a:endParaRPr lang="en-US" sz="1800"/>
          </a:p>
          <a:p>
            <a:pPr marL="342900" indent="-342900">
              <a:lnSpc>
                <a:spcPct val="90000"/>
              </a:lnSpc>
            </a:pPr>
            <a:r>
              <a:rPr lang="en-US" sz="1800" i="1">
                <a:solidFill>
                  <a:srgbClr val="7F0101"/>
                </a:solidFill>
              </a:rPr>
              <a:t>No shared data model</a:t>
            </a:r>
            <a:r>
              <a:rPr lang="en-US" sz="1800"/>
              <a:t> so sub-systems use different data organisation. Data interchange may be inefficient</a:t>
            </a:r>
          </a:p>
          <a:p>
            <a:pPr marL="342900" indent="-342900">
              <a:lnSpc>
                <a:spcPct val="90000"/>
              </a:lnSpc>
            </a:pPr>
            <a:r>
              <a:rPr lang="en-US" sz="1800" i="1">
                <a:solidFill>
                  <a:srgbClr val="7F0101"/>
                </a:solidFill>
              </a:rPr>
              <a:t>Redundant management</a:t>
            </a:r>
            <a:r>
              <a:rPr lang="en-US" sz="1800"/>
              <a:t> in each server</a:t>
            </a:r>
          </a:p>
          <a:p>
            <a:pPr marL="342900" indent="-342900">
              <a:lnSpc>
                <a:spcPct val="90000"/>
              </a:lnSpc>
            </a:pPr>
            <a:r>
              <a:rPr lang="en-US" sz="1800"/>
              <a:t>May require a </a:t>
            </a:r>
            <a:r>
              <a:rPr lang="en-US" sz="1800" i="1">
                <a:solidFill>
                  <a:srgbClr val="7F0101"/>
                </a:solidFill>
              </a:rPr>
              <a:t>central registry</a:t>
            </a:r>
            <a:r>
              <a:rPr lang="en-US" sz="1800"/>
              <a:t> of names and services — it may be hard to find out what servers and services are available</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2"/>
          <p:cNvSpPr>
            <a:spLocks noGrp="1"/>
          </p:cNvSpPr>
          <p:nvPr>
            <p:ph type="dt" sz="quarter" idx="10"/>
          </p:nvPr>
        </p:nvSpPr>
        <p:spPr>
          <a:noFill/>
        </p:spPr>
        <p:txBody>
          <a:bodyPr/>
          <a:lstStyle/>
          <a:p>
            <a:r>
              <a:rPr lang="de-CH">
                <a:latin typeface="Helvetica" charset="0"/>
              </a:rPr>
              <a:t>© Oscar Nierstrasz</a:t>
            </a:r>
          </a:p>
        </p:txBody>
      </p:sp>
      <p:sp>
        <p:nvSpPr>
          <p:cNvPr id="51203"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51204" name="Slide Number Placeholder 4"/>
          <p:cNvSpPr>
            <a:spLocks noGrp="1"/>
          </p:cNvSpPr>
          <p:nvPr>
            <p:ph type="sldNum" sz="quarter" idx="12"/>
          </p:nvPr>
        </p:nvSpPr>
        <p:spPr>
          <a:noFill/>
        </p:spPr>
        <p:txBody>
          <a:bodyPr/>
          <a:lstStyle/>
          <a:p>
            <a:r>
              <a:rPr lang="de-CH">
                <a:latin typeface="Helvetica" charset="0"/>
              </a:rPr>
              <a:t>ESE 10.</a:t>
            </a:r>
            <a:fld id="{9B40C55D-097D-C048-BB83-003B76D521D9}" type="slidenum">
              <a:rPr lang="de-CH">
                <a:latin typeface="Helvetica" charset="0"/>
              </a:rPr>
              <a:pPr/>
              <a:t>24</a:t>
            </a:fld>
            <a:endParaRPr lang="de-CH" sz="1400">
              <a:solidFill>
                <a:srgbClr val="7E7E7E"/>
              </a:solidFill>
              <a:latin typeface="Times" charset="0"/>
            </a:endParaRPr>
          </a:p>
        </p:txBody>
      </p:sp>
      <p:sp>
        <p:nvSpPr>
          <p:cNvPr id="51205" name="Rectangle 2"/>
          <p:cNvSpPr>
            <a:spLocks noGrp="1" noChangeArrowheads="1"/>
          </p:cNvSpPr>
          <p:nvPr>
            <p:ph type="title"/>
          </p:nvPr>
        </p:nvSpPr>
        <p:spPr/>
        <p:txBody>
          <a:bodyPr/>
          <a:lstStyle/>
          <a:p>
            <a:r>
              <a:rPr lang="en-GB"/>
              <a:t>Film and picture library</a:t>
            </a:r>
            <a:endParaRPr lang="en-US"/>
          </a:p>
        </p:txBody>
      </p:sp>
      <p:sp>
        <p:nvSpPr>
          <p:cNvPr id="51206"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29" name="Group 28"/>
          <p:cNvGrpSpPr/>
          <p:nvPr/>
        </p:nvGrpSpPr>
        <p:grpSpPr>
          <a:xfrm>
            <a:off x="491065" y="2057400"/>
            <a:ext cx="8153400" cy="3886200"/>
            <a:chOff x="491065" y="2057400"/>
            <a:chExt cx="8153400" cy="3886200"/>
          </a:xfrm>
        </p:grpSpPr>
        <p:sp>
          <p:nvSpPr>
            <p:cNvPr id="8" name="Rectangle 7"/>
            <p:cNvSpPr/>
            <p:nvPr/>
          </p:nvSpPr>
          <p:spPr bwMode="auto">
            <a:xfrm>
              <a:off x="491065" y="3429000"/>
              <a:ext cx="81534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Wide area network</a:t>
              </a:r>
              <a:endParaRPr kumimoji="0" lang="en-US" sz="2000" b="1" i="0" u="none" strike="noStrike" cap="none" normalizeH="0" baseline="0" dirty="0">
                <a:ln>
                  <a:noFill/>
                </a:ln>
                <a:solidFill>
                  <a:schemeClr val="tx1"/>
                </a:solidFill>
                <a:effectLst/>
                <a:latin typeface="Helvetica" charset="0"/>
              </a:endParaRPr>
            </a:p>
          </p:txBody>
        </p:sp>
        <p:sp>
          <p:nvSpPr>
            <p:cNvPr id="10" name="Rounded Rectangle 9"/>
            <p:cNvSpPr/>
            <p:nvPr/>
          </p:nvSpPr>
          <p:spPr bwMode="auto">
            <a:xfrm>
              <a:off x="719665" y="2057400"/>
              <a:ext cx="15240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Client 1</a:t>
              </a:r>
              <a:endParaRPr kumimoji="0" lang="en-US" sz="2000" b="1" i="0" u="none" strike="noStrike" cap="none" normalizeH="0" baseline="0" dirty="0">
                <a:ln>
                  <a:noFill/>
                </a:ln>
                <a:solidFill>
                  <a:schemeClr val="tx1"/>
                </a:solidFill>
                <a:effectLst/>
                <a:latin typeface="Helvetica" charset="0"/>
              </a:endParaRPr>
            </a:p>
          </p:txBody>
        </p:sp>
        <p:sp>
          <p:nvSpPr>
            <p:cNvPr id="11" name="Rounded Rectangle 10"/>
            <p:cNvSpPr/>
            <p:nvPr/>
          </p:nvSpPr>
          <p:spPr bwMode="auto">
            <a:xfrm>
              <a:off x="2777065" y="2057400"/>
              <a:ext cx="15240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Client 2</a:t>
              </a:r>
              <a:endParaRPr kumimoji="0" lang="en-US" sz="2000" b="1" i="0" u="none" strike="noStrike" cap="none" normalizeH="0" baseline="0" dirty="0">
                <a:ln>
                  <a:noFill/>
                </a:ln>
                <a:solidFill>
                  <a:schemeClr val="tx1"/>
                </a:solidFill>
                <a:effectLst/>
                <a:latin typeface="Helvetica" charset="0"/>
              </a:endParaRPr>
            </a:p>
          </p:txBody>
        </p:sp>
        <p:sp>
          <p:nvSpPr>
            <p:cNvPr id="12" name="Rounded Rectangle 11"/>
            <p:cNvSpPr/>
            <p:nvPr/>
          </p:nvSpPr>
          <p:spPr bwMode="auto">
            <a:xfrm>
              <a:off x="4834465" y="2057400"/>
              <a:ext cx="15240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Client 3</a:t>
              </a:r>
              <a:endParaRPr kumimoji="0" lang="en-US" sz="2000" b="1" i="0" u="none" strike="noStrike" cap="none" normalizeH="0" baseline="0" dirty="0">
                <a:ln>
                  <a:noFill/>
                </a:ln>
                <a:solidFill>
                  <a:schemeClr val="tx1"/>
                </a:solidFill>
                <a:effectLst/>
                <a:latin typeface="Helvetica" charset="0"/>
              </a:endParaRPr>
            </a:p>
          </p:txBody>
        </p:sp>
        <p:sp>
          <p:nvSpPr>
            <p:cNvPr id="13" name="Rounded Rectangle 12"/>
            <p:cNvSpPr/>
            <p:nvPr/>
          </p:nvSpPr>
          <p:spPr bwMode="auto">
            <a:xfrm>
              <a:off x="6891865" y="2057400"/>
              <a:ext cx="15240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Client 4</a:t>
              </a:r>
              <a:endParaRPr kumimoji="0" lang="en-US" sz="2000" b="1" i="0" u="none" strike="noStrike" cap="none" normalizeH="0" baseline="0" dirty="0">
                <a:ln>
                  <a:noFill/>
                </a:ln>
                <a:solidFill>
                  <a:schemeClr val="tx1"/>
                </a:solidFill>
                <a:effectLst/>
                <a:latin typeface="Helvetica" charset="0"/>
              </a:endParaRPr>
            </a:p>
          </p:txBody>
        </p:sp>
        <p:sp>
          <p:nvSpPr>
            <p:cNvPr id="14" name="Rounded Rectangle 13"/>
            <p:cNvSpPr/>
            <p:nvPr/>
          </p:nvSpPr>
          <p:spPr bwMode="auto">
            <a:xfrm>
              <a:off x="719665" y="4800600"/>
              <a:ext cx="1524000" cy="1143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Video server</a:t>
              </a:r>
              <a:endParaRPr kumimoji="0" lang="en-US" sz="2000" b="1" i="0" u="none" strike="noStrike" cap="none" normalizeH="0" baseline="0" dirty="0">
                <a:ln>
                  <a:noFill/>
                </a:ln>
                <a:solidFill>
                  <a:schemeClr val="tx1"/>
                </a:solidFill>
                <a:effectLst/>
                <a:latin typeface="Helvetica" charset="0"/>
              </a:endParaRPr>
            </a:p>
          </p:txBody>
        </p:sp>
        <p:sp>
          <p:nvSpPr>
            <p:cNvPr id="16" name="Rounded Rectangle 15"/>
            <p:cNvSpPr/>
            <p:nvPr/>
          </p:nvSpPr>
          <p:spPr bwMode="auto">
            <a:xfrm>
              <a:off x="2777065" y="4800600"/>
              <a:ext cx="1524000" cy="1143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Music server</a:t>
              </a:r>
              <a:endParaRPr kumimoji="0" lang="en-US" sz="2000" b="1" i="0" u="none" strike="noStrike" cap="none" normalizeH="0" baseline="0" dirty="0">
                <a:ln>
                  <a:noFill/>
                </a:ln>
                <a:solidFill>
                  <a:schemeClr val="tx1"/>
                </a:solidFill>
                <a:effectLst/>
                <a:latin typeface="Helvetica" charset="0"/>
              </a:endParaRPr>
            </a:p>
          </p:txBody>
        </p:sp>
        <p:sp>
          <p:nvSpPr>
            <p:cNvPr id="17" name="Rounded Rectangle 16"/>
            <p:cNvSpPr/>
            <p:nvPr/>
          </p:nvSpPr>
          <p:spPr bwMode="auto">
            <a:xfrm>
              <a:off x="4834465" y="4800600"/>
              <a:ext cx="1524000" cy="1143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Photo server</a:t>
              </a:r>
              <a:endParaRPr kumimoji="0" lang="en-US" sz="2000" b="1" i="0" u="none" strike="noStrike" cap="none" normalizeH="0" baseline="0" dirty="0">
                <a:ln>
                  <a:noFill/>
                </a:ln>
                <a:solidFill>
                  <a:schemeClr val="tx1"/>
                </a:solidFill>
                <a:effectLst/>
                <a:latin typeface="Helvetica" charset="0"/>
              </a:endParaRPr>
            </a:p>
          </p:txBody>
        </p:sp>
        <p:sp>
          <p:nvSpPr>
            <p:cNvPr id="18" name="Rounded Rectangle 17"/>
            <p:cNvSpPr/>
            <p:nvPr/>
          </p:nvSpPr>
          <p:spPr bwMode="auto">
            <a:xfrm>
              <a:off x="6891865" y="4800600"/>
              <a:ext cx="1524000" cy="1143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Web server</a:t>
              </a:r>
              <a:endParaRPr kumimoji="0" lang="en-US" sz="2000" b="1" i="0" u="none" strike="noStrike" cap="none" normalizeH="0" baseline="0" dirty="0">
                <a:ln>
                  <a:noFill/>
                </a:ln>
                <a:solidFill>
                  <a:schemeClr val="tx1"/>
                </a:solidFill>
                <a:effectLst/>
                <a:latin typeface="Helvetica" charset="0"/>
              </a:endParaRPr>
            </a:p>
          </p:txBody>
        </p:sp>
        <p:cxnSp>
          <p:nvCxnSpPr>
            <p:cNvPr id="20" name="Straight Arrow Connector 19"/>
            <p:cNvCxnSpPr>
              <a:stCxn id="10" idx="2"/>
            </p:cNvCxnSpPr>
            <p:nvPr/>
          </p:nvCxnSpPr>
          <p:spPr bwMode="auto">
            <a:xfrm rot="5400000">
              <a:off x="1062565" y="3009900"/>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1" name="Straight Arrow Connector 20"/>
            <p:cNvCxnSpPr/>
            <p:nvPr/>
          </p:nvCxnSpPr>
          <p:spPr bwMode="auto">
            <a:xfrm rot="5400000">
              <a:off x="3120759" y="3009106"/>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2" name="Straight Arrow Connector 21"/>
            <p:cNvCxnSpPr/>
            <p:nvPr/>
          </p:nvCxnSpPr>
          <p:spPr bwMode="auto">
            <a:xfrm rot="5400000">
              <a:off x="5178953" y="3008312"/>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3" name="Straight Arrow Connector 22"/>
            <p:cNvCxnSpPr/>
            <p:nvPr/>
          </p:nvCxnSpPr>
          <p:spPr bwMode="auto">
            <a:xfrm rot="5400000">
              <a:off x="7237147" y="3007518"/>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4" name="Straight Arrow Connector 23"/>
            <p:cNvCxnSpPr/>
            <p:nvPr/>
          </p:nvCxnSpPr>
          <p:spPr bwMode="auto">
            <a:xfrm rot="5400000">
              <a:off x="1063359" y="4380706"/>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5" name="Straight Arrow Connector 24"/>
            <p:cNvCxnSpPr/>
            <p:nvPr/>
          </p:nvCxnSpPr>
          <p:spPr bwMode="auto">
            <a:xfrm rot="5400000">
              <a:off x="3120759" y="4380706"/>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6" name="Straight Arrow Connector 25"/>
            <p:cNvCxnSpPr/>
            <p:nvPr/>
          </p:nvCxnSpPr>
          <p:spPr bwMode="auto">
            <a:xfrm rot="5400000">
              <a:off x="5178159" y="4380706"/>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7" name="Straight Arrow Connector 26"/>
            <p:cNvCxnSpPr/>
            <p:nvPr/>
          </p:nvCxnSpPr>
          <p:spPr bwMode="auto">
            <a:xfrm rot="5400000">
              <a:off x="7235559" y="4380706"/>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2"/>
          <p:cNvSpPr>
            <a:spLocks noGrp="1"/>
          </p:cNvSpPr>
          <p:nvPr>
            <p:ph type="dt" sz="quarter" idx="10"/>
          </p:nvPr>
        </p:nvSpPr>
        <p:spPr>
          <a:noFill/>
        </p:spPr>
        <p:txBody>
          <a:bodyPr/>
          <a:lstStyle/>
          <a:p>
            <a:r>
              <a:rPr lang="de-CH">
                <a:latin typeface="Helvetica" charset="0"/>
              </a:rPr>
              <a:t>© Oscar Nierstrasz</a:t>
            </a:r>
          </a:p>
        </p:txBody>
      </p:sp>
      <p:sp>
        <p:nvSpPr>
          <p:cNvPr id="53251"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53252" name="Slide Number Placeholder 4"/>
          <p:cNvSpPr>
            <a:spLocks noGrp="1"/>
          </p:cNvSpPr>
          <p:nvPr>
            <p:ph type="sldNum" sz="quarter" idx="12"/>
          </p:nvPr>
        </p:nvSpPr>
        <p:spPr>
          <a:noFill/>
        </p:spPr>
        <p:txBody>
          <a:bodyPr/>
          <a:lstStyle/>
          <a:p>
            <a:r>
              <a:rPr lang="de-CH">
                <a:latin typeface="Helvetica" charset="0"/>
              </a:rPr>
              <a:t>ESE 10.</a:t>
            </a:r>
            <a:fld id="{05EA01F2-79CF-4C45-AA12-DD9BD563C678}" type="slidenum">
              <a:rPr lang="de-CH">
                <a:latin typeface="Helvetica" charset="0"/>
              </a:rPr>
              <a:pPr/>
              <a:t>25</a:t>
            </a:fld>
            <a:endParaRPr lang="de-CH" sz="1400">
              <a:solidFill>
                <a:srgbClr val="7E7E7E"/>
              </a:solidFill>
              <a:latin typeface="Times" charset="0"/>
            </a:endParaRPr>
          </a:p>
        </p:txBody>
      </p:sp>
      <p:sp>
        <p:nvSpPr>
          <p:cNvPr id="53253" name="Rectangle 2"/>
          <p:cNvSpPr>
            <a:spLocks noGrp="1" noChangeArrowheads="1"/>
          </p:cNvSpPr>
          <p:nvPr>
            <p:ph type="title"/>
          </p:nvPr>
        </p:nvSpPr>
        <p:spPr/>
        <p:txBody>
          <a:bodyPr/>
          <a:lstStyle/>
          <a:p>
            <a:r>
              <a:rPr lang="en-US"/>
              <a:t>Four-Tier Architectures</a:t>
            </a:r>
          </a:p>
        </p:txBody>
      </p:sp>
      <p:pic>
        <p:nvPicPr>
          <p:cNvPr id="53254" name="Picture 3"/>
          <p:cNvPicPr>
            <a:picLocks noChangeAspect="1" noChangeArrowheads="1"/>
          </p:cNvPicPr>
          <p:nvPr/>
        </p:nvPicPr>
        <p:blipFill>
          <a:blip r:embed="rId2"/>
          <a:srcRect/>
          <a:stretch>
            <a:fillRect/>
          </a:stretch>
        </p:blipFill>
        <p:spPr bwMode="auto">
          <a:xfrm>
            <a:off x="228600" y="1905000"/>
            <a:ext cx="8728223" cy="4343400"/>
          </a:xfrm>
          <a:prstGeom prst="rect">
            <a:avLst/>
          </a:prstGeom>
          <a:noFill/>
          <a:ln w="9525">
            <a:noFill/>
            <a:miter lim="800000"/>
            <a:headEnd/>
            <a:tailEnd/>
          </a:ln>
        </p:spPr>
      </p:pic>
      <p:sp>
        <p:nvSpPr>
          <p:cNvPr id="53255" name="Rectangle 4"/>
          <p:cNvSpPr>
            <a:spLocks noChangeArrowheads="1"/>
          </p:cNvSpPr>
          <p:nvPr/>
        </p:nvSpPr>
        <p:spPr bwMode="auto">
          <a:xfrm>
            <a:off x="457200" y="6477000"/>
            <a:ext cx="16446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latin typeface="Gill Sans" charset="0"/>
              </a:rPr>
              <a:t>© </a:t>
            </a:r>
            <a:r>
              <a:rPr lang="en-US" sz="1200">
                <a:solidFill>
                  <a:srgbClr val="A7A7A7"/>
                </a:solidFill>
                <a:latin typeface="Gill Sans" charset="0"/>
              </a:rPr>
              <a:t>D'Souza, Wills, 1999</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de-CH">
                <a:latin typeface="Helvetica" charset="0"/>
              </a:rPr>
              <a:t>© Oscar Nierstrasz</a:t>
            </a:r>
          </a:p>
        </p:txBody>
      </p:sp>
      <p:sp>
        <p:nvSpPr>
          <p:cNvPr id="5427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54276" name="Slide Number Placeholder 5"/>
          <p:cNvSpPr>
            <a:spLocks noGrp="1"/>
          </p:cNvSpPr>
          <p:nvPr>
            <p:ph type="sldNum" sz="quarter" idx="12"/>
          </p:nvPr>
        </p:nvSpPr>
        <p:spPr>
          <a:noFill/>
        </p:spPr>
        <p:txBody>
          <a:bodyPr/>
          <a:lstStyle/>
          <a:p>
            <a:r>
              <a:rPr lang="de-CH">
                <a:latin typeface="Helvetica" charset="0"/>
              </a:rPr>
              <a:t>ESE 10.</a:t>
            </a:r>
            <a:fld id="{C8182B63-FBD3-544D-9FF3-551763DD764D}" type="slidenum">
              <a:rPr lang="de-CH">
                <a:latin typeface="Helvetica" charset="0"/>
              </a:rPr>
              <a:pPr/>
              <a:t>26</a:t>
            </a:fld>
            <a:endParaRPr lang="de-CH" sz="1400">
              <a:solidFill>
                <a:srgbClr val="7E7E7E"/>
              </a:solidFill>
              <a:latin typeface="Times" charset="0"/>
            </a:endParaRPr>
          </a:p>
        </p:txBody>
      </p:sp>
      <p:sp>
        <p:nvSpPr>
          <p:cNvPr id="5427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4278" name="Rectangle 3"/>
          <p:cNvSpPr>
            <a:spLocks noGrp="1" noChangeArrowheads="1"/>
          </p:cNvSpPr>
          <p:nvPr>
            <p:ph type="title"/>
          </p:nvPr>
        </p:nvSpPr>
        <p:spPr/>
        <p:txBody>
          <a:bodyPr/>
          <a:lstStyle/>
          <a:p>
            <a:r>
              <a:rPr lang="en-US"/>
              <a:t>Roadmap</a:t>
            </a:r>
          </a:p>
        </p:txBody>
      </p:sp>
      <p:pic>
        <p:nvPicPr>
          <p:cNvPr id="54279"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4280"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a:t>Layered</a:t>
            </a:r>
          </a:p>
          <a:p>
            <a:pPr lvl="1"/>
            <a:r>
              <a:rPr lang="en-US"/>
              <a:t>Client-Server</a:t>
            </a:r>
          </a:p>
          <a:p>
            <a:pPr lvl="1"/>
            <a:r>
              <a:rPr lang="en-US" b="1"/>
              <a:t>Blackboard, Dataflow, ...</a:t>
            </a:r>
            <a:endParaRPr lang="en-US"/>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de-CH">
                <a:latin typeface="Helvetica" charset="0"/>
              </a:rPr>
              <a:t>© Oscar Nierstrasz</a:t>
            </a:r>
          </a:p>
        </p:txBody>
      </p:sp>
      <p:sp>
        <p:nvSpPr>
          <p:cNvPr id="5632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56324" name="Slide Number Placeholder 5"/>
          <p:cNvSpPr>
            <a:spLocks noGrp="1"/>
          </p:cNvSpPr>
          <p:nvPr>
            <p:ph type="sldNum" sz="quarter" idx="12"/>
          </p:nvPr>
        </p:nvSpPr>
        <p:spPr>
          <a:noFill/>
        </p:spPr>
        <p:txBody>
          <a:bodyPr/>
          <a:lstStyle/>
          <a:p>
            <a:r>
              <a:rPr lang="de-CH">
                <a:latin typeface="Helvetica" charset="0"/>
              </a:rPr>
              <a:t>ESE 10.</a:t>
            </a:r>
            <a:fld id="{75EE203D-2538-8F49-BB51-88766696E34C}" type="slidenum">
              <a:rPr lang="de-CH">
                <a:latin typeface="Helvetica" charset="0"/>
              </a:rPr>
              <a:pPr/>
              <a:t>27</a:t>
            </a:fld>
            <a:endParaRPr lang="de-CH" sz="1400">
              <a:solidFill>
                <a:srgbClr val="7E7E7E"/>
              </a:solidFill>
              <a:latin typeface="Times" charset="0"/>
            </a:endParaRPr>
          </a:p>
        </p:txBody>
      </p:sp>
      <p:sp>
        <p:nvSpPr>
          <p:cNvPr id="56325" name="Rectangle 2"/>
          <p:cNvSpPr>
            <a:spLocks noGrp="1" noChangeArrowheads="1"/>
          </p:cNvSpPr>
          <p:nvPr>
            <p:ph type="title"/>
          </p:nvPr>
        </p:nvSpPr>
        <p:spPr/>
        <p:txBody>
          <a:bodyPr/>
          <a:lstStyle/>
          <a:p>
            <a:r>
              <a:rPr lang="en-US"/>
              <a:t>Blackboard Architectures</a:t>
            </a:r>
          </a:p>
        </p:txBody>
      </p:sp>
      <p:sp>
        <p:nvSpPr>
          <p:cNvPr id="56326"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a:t>A </a:t>
            </a:r>
            <a:r>
              <a:rPr lang="en-US" sz="2000" u="sng"/>
              <a:t>blackboard architecture</a:t>
            </a:r>
            <a:r>
              <a:rPr lang="en-US" sz="2000"/>
              <a:t> distributes application logic to a number of independent sub-systems, but </a:t>
            </a:r>
            <a:r>
              <a:rPr lang="en-US" sz="2000" i="1">
                <a:solidFill>
                  <a:srgbClr val="7F0101"/>
                </a:solidFill>
              </a:rPr>
              <a:t>manages all data in a single, shared repository</a:t>
            </a:r>
            <a:r>
              <a:rPr lang="en-US" sz="2000"/>
              <a:t> (or “blackboard”).</a:t>
            </a:r>
          </a:p>
          <a:p>
            <a:pPr marL="342900" indent="-342900">
              <a:lnSpc>
                <a:spcPct val="90000"/>
              </a:lnSpc>
              <a:buFont typeface="Helvetica CE" pitchFamily="-105" charset="0"/>
              <a:buNone/>
            </a:pPr>
            <a:endParaRPr lang="en-US" sz="2000"/>
          </a:p>
          <a:p>
            <a:pPr marL="342900" indent="-342900">
              <a:lnSpc>
                <a:spcPct val="90000"/>
              </a:lnSpc>
              <a:buFont typeface="Helvetica CE" pitchFamily="-105" charset="0"/>
              <a:buNone/>
            </a:pPr>
            <a:r>
              <a:rPr lang="en-US" sz="1800" b="1" i="1"/>
              <a:t>Advantages</a:t>
            </a:r>
            <a:endParaRPr lang="en-US" sz="1800"/>
          </a:p>
          <a:p>
            <a:pPr marL="342900" indent="-342900">
              <a:lnSpc>
                <a:spcPct val="90000"/>
              </a:lnSpc>
            </a:pPr>
            <a:r>
              <a:rPr lang="en-US" sz="1800" i="1">
                <a:solidFill>
                  <a:srgbClr val="7F0101"/>
                </a:solidFill>
              </a:rPr>
              <a:t>Efficient way to share</a:t>
            </a:r>
            <a:r>
              <a:rPr lang="en-US" sz="1800"/>
              <a:t> large amounts of data</a:t>
            </a:r>
          </a:p>
          <a:p>
            <a:pPr marL="342900" indent="-342900">
              <a:lnSpc>
                <a:spcPct val="90000"/>
              </a:lnSpc>
            </a:pPr>
            <a:r>
              <a:rPr lang="en-US" sz="1800"/>
              <a:t>Sub-systems need not be concerned with how data is produced, backed up etc.</a:t>
            </a:r>
          </a:p>
          <a:p>
            <a:pPr marL="342900" indent="-342900">
              <a:lnSpc>
                <a:spcPct val="90000"/>
              </a:lnSpc>
            </a:pPr>
            <a:r>
              <a:rPr lang="en-US" sz="1800"/>
              <a:t>Sharing model is published as the </a:t>
            </a:r>
            <a:r>
              <a:rPr lang="en-US" sz="1800" i="1">
                <a:solidFill>
                  <a:srgbClr val="7F0101"/>
                </a:solidFill>
              </a:rPr>
              <a:t>repository schema</a:t>
            </a:r>
            <a:endParaRPr lang="en-US" sz="1800"/>
          </a:p>
          <a:p>
            <a:pPr marL="342900" indent="-342900">
              <a:lnSpc>
                <a:spcPct val="90000"/>
              </a:lnSpc>
              <a:buFont typeface="Helvetica CE" pitchFamily="-105" charset="0"/>
              <a:buNone/>
            </a:pPr>
            <a:endParaRPr lang="en-US" sz="1800" b="1" i="1"/>
          </a:p>
          <a:p>
            <a:pPr marL="342900" indent="-342900">
              <a:lnSpc>
                <a:spcPct val="90000"/>
              </a:lnSpc>
              <a:buFont typeface="Helvetica CE" pitchFamily="-105" charset="0"/>
              <a:buNone/>
            </a:pPr>
            <a:r>
              <a:rPr lang="en-US" sz="1800" b="1" i="1"/>
              <a:t>Disadvantages</a:t>
            </a:r>
            <a:endParaRPr lang="en-US" sz="1800"/>
          </a:p>
          <a:p>
            <a:pPr marL="342900" indent="-342900">
              <a:lnSpc>
                <a:spcPct val="90000"/>
              </a:lnSpc>
            </a:pPr>
            <a:r>
              <a:rPr lang="en-US" sz="1800"/>
              <a:t>Sub-systems must agree on a repository data model</a:t>
            </a:r>
          </a:p>
          <a:p>
            <a:pPr marL="342900" indent="-342900">
              <a:lnSpc>
                <a:spcPct val="90000"/>
              </a:lnSpc>
            </a:pPr>
            <a:r>
              <a:rPr lang="en-US" sz="1800" i="1">
                <a:solidFill>
                  <a:srgbClr val="7F0101"/>
                </a:solidFill>
              </a:rPr>
              <a:t>Data evolution</a:t>
            </a:r>
            <a:r>
              <a:rPr lang="en-US" sz="1800"/>
              <a:t> is difficult and expensive</a:t>
            </a:r>
          </a:p>
          <a:p>
            <a:pPr marL="342900" indent="-342900">
              <a:lnSpc>
                <a:spcPct val="90000"/>
              </a:lnSpc>
            </a:pPr>
            <a:r>
              <a:rPr lang="en-US" sz="1800"/>
              <a:t>No scope for specific management policies</a:t>
            </a:r>
          </a:p>
          <a:p>
            <a:pPr marL="342900" indent="-342900">
              <a:lnSpc>
                <a:spcPct val="90000"/>
              </a:lnSpc>
            </a:pPr>
            <a:r>
              <a:rPr lang="en-US" sz="1800"/>
              <a:t>Difficult to distribute efficiently</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Date Placeholder 2"/>
          <p:cNvSpPr>
            <a:spLocks noGrp="1"/>
          </p:cNvSpPr>
          <p:nvPr>
            <p:ph type="dt" sz="quarter" idx="10"/>
          </p:nvPr>
        </p:nvSpPr>
        <p:spPr>
          <a:noFill/>
        </p:spPr>
        <p:txBody>
          <a:bodyPr/>
          <a:lstStyle/>
          <a:p>
            <a:r>
              <a:rPr lang="de-CH">
                <a:latin typeface="Helvetica" charset="0"/>
              </a:rPr>
              <a:t>© Oscar Nierstrasz</a:t>
            </a:r>
          </a:p>
        </p:txBody>
      </p:sp>
      <p:sp>
        <p:nvSpPr>
          <p:cNvPr id="58371"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58372" name="Slide Number Placeholder 4"/>
          <p:cNvSpPr>
            <a:spLocks noGrp="1"/>
          </p:cNvSpPr>
          <p:nvPr>
            <p:ph type="sldNum" sz="quarter" idx="12"/>
          </p:nvPr>
        </p:nvSpPr>
        <p:spPr>
          <a:noFill/>
        </p:spPr>
        <p:txBody>
          <a:bodyPr/>
          <a:lstStyle/>
          <a:p>
            <a:r>
              <a:rPr lang="de-CH">
                <a:latin typeface="Helvetica" charset="0"/>
              </a:rPr>
              <a:t>ESE 10.</a:t>
            </a:r>
            <a:fld id="{ECB87E96-AF19-934F-B3CF-6E92A477F691}" type="slidenum">
              <a:rPr lang="de-CH">
                <a:latin typeface="Helvetica" charset="0"/>
              </a:rPr>
              <a:pPr/>
              <a:t>28</a:t>
            </a:fld>
            <a:endParaRPr lang="de-CH" sz="1400">
              <a:solidFill>
                <a:srgbClr val="7E7E7E"/>
              </a:solidFill>
              <a:latin typeface="Times" charset="0"/>
            </a:endParaRPr>
          </a:p>
        </p:txBody>
      </p:sp>
      <p:sp>
        <p:nvSpPr>
          <p:cNvPr id="58373" name="Rectangle 2"/>
          <p:cNvSpPr>
            <a:spLocks noGrp="1" noChangeArrowheads="1"/>
          </p:cNvSpPr>
          <p:nvPr>
            <p:ph type="title"/>
          </p:nvPr>
        </p:nvSpPr>
        <p:spPr/>
        <p:txBody>
          <a:bodyPr/>
          <a:lstStyle/>
          <a:p>
            <a:r>
              <a:rPr lang="en-GB"/>
              <a:t>CASE toolset architecture</a:t>
            </a:r>
            <a:endParaRPr lang="en-US"/>
          </a:p>
        </p:txBody>
      </p:sp>
      <p:sp>
        <p:nvSpPr>
          <p:cNvPr id="58374"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28" name="Group 27"/>
          <p:cNvGrpSpPr/>
          <p:nvPr/>
        </p:nvGrpSpPr>
        <p:grpSpPr>
          <a:xfrm>
            <a:off x="381000" y="2133600"/>
            <a:ext cx="8382000" cy="3886200"/>
            <a:chOff x="381000" y="2133600"/>
            <a:chExt cx="8382000" cy="3886200"/>
          </a:xfrm>
        </p:grpSpPr>
        <p:sp>
          <p:nvSpPr>
            <p:cNvPr id="8" name="Rectangle 7"/>
            <p:cNvSpPr/>
            <p:nvPr/>
          </p:nvSpPr>
          <p:spPr bwMode="auto">
            <a:xfrm>
              <a:off x="2743200" y="21336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Design editor</a:t>
              </a:r>
              <a:endParaRPr kumimoji="0" lang="en-US" sz="2000" b="1" strike="noStrike" cap="none" normalizeH="0" baseline="0" dirty="0">
                <a:ln>
                  <a:noFill/>
                </a:ln>
                <a:solidFill>
                  <a:schemeClr val="tx1"/>
                </a:solidFill>
                <a:effectLst/>
                <a:latin typeface="Helvetica" charset="0"/>
              </a:endParaRPr>
            </a:p>
          </p:txBody>
        </p:sp>
        <p:sp>
          <p:nvSpPr>
            <p:cNvPr id="9" name="Rectangle 8"/>
            <p:cNvSpPr/>
            <p:nvPr/>
          </p:nvSpPr>
          <p:spPr bwMode="auto">
            <a:xfrm>
              <a:off x="4876800" y="21336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Code generator</a:t>
              </a:r>
              <a:endParaRPr kumimoji="0" lang="en-US" sz="2000" b="1" strike="noStrike" cap="none" normalizeH="0" baseline="0" dirty="0">
                <a:ln>
                  <a:noFill/>
                </a:ln>
                <a:solidFill>
                  <a:schemeClr val="tx1"/>
                </a:solidFill>
                <a:effectLst/>
                <a:latin typeface="Helvetica" charset="0"/>
              </a:endParaRPr>
            </a:p>
          </p:txBody>
        </p:sp>
        <p:sp>
          <p:nvSpPr>
            <p:cNvPr id="10" name="Rectangle 9"/>
            <p:cNvSpPr/>
            <p:nvPr/>
          </p:nvSpPr>
          <p:spPr bwMode="auto">
            <a:xfrm>
              <a:off x="2743200" y="53340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Design analyzer</a:t>
              </a:r>
              <a:endParaRPr kumimoji="0" lang="en-US" sz="2000" b="1" strike="noStrike" cap="none" normalizeH="0" baseline="0" dirty="0">
                <a:ln>
                  <a:noFill/>
                </a:ln>
                <a:solidFill>
                  <a:schemeClr val="tx1"/>
                </a:solidFill>
                <a:effectLst/>
                <a:latin typeface="Helvetica" charset="0"/>
              </a:endParaRPr>
            </a:p>
          </p:txBody>
        </p:sp>
        <p:sp>
          <p:nvSpPr>
            <p:cNvPr id="11" name="Rectangle 10"/>
            <p:cNvSpPr/>
            <p:nvPr/>
          </p:nvSpPr>
          <p:spPr bwMode="auto">
            <a:xfrm>
              <a:off x="4876800" y="53340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Report generator</a:t>
              </a:r>
              <a:endParaRPr kumimoji="0" lang="en-US" sz="2000" b="1" strike="noStrike" cap="none" normalizeH="0" baseline="0" dirty="0">
                <a:ln>
                  <a:noFill/>
                </a:ln>
                <a:solidFill>
                  <a:schemeClr val="tx1"/>
                </a:solidFill>
                <a:effectLst/>
                <a:latin typeface="Helvetica" charset="0"/>
              </a:endParaRPr>
            </a:p>
          </p:txBody>
        </p:sp>
        <p:sp>
          <p:nvSpPr>
            <p:cNvPr id="12" name="Rectangle 11"/>
            <p:cNvSpPr/>
            <p:nvPr/>
          </p:nvSpPr>
          <p:spPr bwMode="auto">
            <a:xfrm>
              <a:off x="381000" y="37338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Design translator</a:t>
              </a:r>
              <a:endParaRPr kumimoji="0" lang="en-US" sz="2000" b="1" strike="noStrike" cap="none" normalizeH="0" baseline="0" dirty="0">
                <a:ln>
                  <a:noFill/>
                </a:ln>
                <a:solidFill>
                  <a:schemeClr val="tx1"/>
                </a:solidFill>
                <a:effectLst/>
                <a:latin typeface="Helvetica" charset="0"/>
              </a:endParaRPr>
            </a:p>
          </p:txBody>
        </p:sp>
        <p:sp>
          <p:nvSpPr>
            <p:cNvPr id="13" name="Rectangle 12"/>
            <p:cNvSpPr/>
            <p:nvPr/>
          </p:nvSpPr>
          <p:spPr bwMode="auto">
            <a:xfrm>
              <a:off x="7239000" y="3733800"/>
              <a:ext cx="1524000" cy="685800"/>
            </a:xfrm>
            <a:prstGeom prst="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Program editor</a:t>
              </a:r>
              <a:endParaRPr kumimoji="0" lang="en-US" sz="2000" b="1" strike="noStrike" cap="none" normalizeH="0" baseline="0" dirty="0">
                <a:ln>
                  <a:noFill/>
                </a:ln>
                <a:solidFill>
                  <a:schemeClr val="tx1"/>
                </a:solidFill>
                <a:effectLst/>
                <a:latin typeface="Helvetica" charset="0"/>
              </a:endParaRPr>
            </a:p>
          </p:txBody>
        </p:sp>
        <p:sp>
          <p:nvSpPr>
            <p:cNvPr id="14" name="Rectangle 13"/>
            <p:cNvSpPr/>
            <p:nvPr/>
          </p:nvSpPr>
          <p:spPr bwMode="auto">
            <a:xfrm>
              <a:off x="2743200" y="3733800"/>
              <a:ext cx="3657600" cy="6858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t>Project repository</a:t>
              </a:r>
              <a:endParaRPr kumimoji="0" lang="en-US" sz="2000" b="1" strike="noStrike" cap="none" normalizeH="0" baseline="0" dirty="0">
                <a:ln>
                  <a:noFill/>
                </a:ln>
                <a:solidFill>
                  <a:schemeClr val="tx1"/>
                </a:solidFill>
                <a:effectLst/>
                <a:latin typeface="Helvetica" charset="0"/>
              </a:endParaRPr>
            </a:p>
          </p:txBody>
        </p:sp>
        <p:cxnSp>
          <p:nvCxnSpPr>
            <p:cNvPr id="16" name="Straight Arrow Connector 15"/>
            <p:cNvCxnSpPr>
              <a:stCxn id="8" idx="2"/>
            </p:cNvCxnSpPr>
            <p:nvPr/>
          </p:nvCxnSpPr>
          <p:spPr bwMode="auto">
            <a:xfrm rot="5400000">
              <a:off x="3048000" y="3276600"/>
              <a:ext cx="9144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17" name="Straight Arrow Connector 16"/>
            <p:cNvCxnSpPr/>
            <p:nvPr/>
          </p:nvCxnSpPr>
          <p:spPr bwMode="auto">
            <a:xfrm rot="5400000">
              <a:off x="5182394" y="3275806"/>
              <a:ext cx="9144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18" name="Straight Arrow Connector 17"/>
            <p:cNvCxnSpPr/>
            <p:nvPr/>
          </p:nvCxnSpPr>
          <p:spPr bwMode="auto">
            <a:xfrm rot="5400000">
              <a:off x="3048000" y="4876800"/>
              <a:ext cx="9144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19" name="Straight Arrow Connector 18"/>
            <p:cNvCxnSpPr/>
            <p:nvPr/>
          </p:nvCxnSpPr>
          <p:spPr bwMode="auto">
            <a:xfrm rot="5400000">
              <a:off x="5182394" y="4876006"/>
              <a:ext cx="9144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0" name="Straight Arrow Connector 19"/>
            <p:cNvCxnSpPr>
              <a:stCxn id="14" idx="3"/>
              <a:endCxn id="13" idx="1"/>
            </p:cNvCxnSpPr>
            <p:nvPr/>
          </p:nvCxnSpPr>
          <p:spPr bwMode="auto">
            <a:xfrm>
              <a:off x="6400800" y="4076700"/>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23" name="Straight Arrow Connector 22"/>
            <p:cNvCxnSpPr>
              <a:stCxn id="12" idx="3"/>
              <a:endCxn id="14" idx="1"/>
            </p:cNvCxnSpPr>
            <p:nvPr/>
          </p:nvCxnSpPr>
          <p:spPr bwMode="auto">
            <a:xfrm>
              <a:off x="1905000" y="4076700"/>
              <a:ext cx="838200" cy="158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a:latin typeface="Helvetica" charset="0"/>
              </a:rPr>
              <a:t>© Oscar Nierstrasz</a:t>
            </a:r>
          </a:p>
        </p:txBody>
      </p:sp>
      <p:sp>
        <p:nvSpPr>
          <p:cNvPr id="5939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59396" name="Slide Number Placeholder 5"/>
          <p:cNvSpPr>
            <a:spLocks noGrp="1"/>
          </p:cNvSpPr>
          <p:nvPr>
            <p:ph type="sldNum" sz="quarter" idx="12"/>
          </p:nvPr>
        </p:nvSpPr>
        <p:spPr>
          <a:noFill/>
        </p:spPr>
        <p:txBody>
          <a:bodyPr/>
          <a:lstStyle/>
          <a:p>
            <a:r>
              <a:rPr lang="de-CH">
                <a:latin typeface="Helvetica" charset="0"/>
              </a:rPr>
              <a:t>ESE 10.</a:t>
            </a:r>
            <a:fld id="{72914A2A-8C3A-B449-8A7D-88C2816115E3}" type="slidenum">
              <a:rPr lang="de-CH">
                <a:latin typeface="Helvetica" charset="0"/>
              </a:rPr>
              <a:pPr/>
              <a:t>29</a:t>
            </a:fld>
            <a:endParaRPr lang="de-CH" sz="1400">
              <a:solidFill>
                <a:srgbClr val="7E7E7E"/>
              </a:solidFill>
              <a:latin typeface="Times" charset="0"/>
            </a:endParaRPr>
          </a:p>
        </p:txBody>
      </p:sp>
      <p:sp>
        <p:nvSpPr>
          <p:cNvPr id="59397" name="Rectangle 2"/>
          <p:cNvSpPr>
            <a:spLocks noGrp="1" noChangeArrowheads="1"/>
          </p:cNvSpPr>
          <p:nvPr>
            <p:ph type="title"/>
          </p:nvPr>
        </p:nvSpPr>
        <p:spPr/>
        <p:txBody>
          <a:bodyPr/>
          <a:lstStyle/>
          <a:p>
            <a:r>
              <a:rPr lang="en-US"/>
              <a:t>Event-driven Systems</a:t>
            </a:r>
          </a:p>
        </p:txBody>
      </p:sp>
      <p:sp>
        <p:nvSpPr>
          <p:cNvPr id="59398"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a:t>In an </a:t>
            </a:r>
            <a:r>
              <a:rPr lang="en-US" u="sng"/>
              <a:t>event-driven architecture</a:t>
            </a:r>
            <a:r>
              <a:rPr lang="en-US"/>
              <a:t> components perform services in </a:t>
            </a:r>
            <a:r>
              <a:rPr lang="en-US" i="1">
                <a:solidFill>
                  <a:srgbClr val="7F0101"/>
                </a:solidFill>
              </a:rPr>
              <a:t>reaction to external events</a:t>
            </a:r>
            <a:r>
              <a:rPr lang="en-US"/>
              <a:t> generated by other components.</a:t>
            </a:r>
          </a:p>
          <a:p>
            <a:pPr marL="342900" indent="-342900">
              <a:lnSpc>
                <a:spcPct val="90000"/>
              </a:lnSpc>
            </a:pPr>
            <a:endParaRPr lang="en-US"/>
          </a:p>
          <a:p>
            <a:pPr marL="342900" indent="-342900">
              <a:lnSpc>
                <a:spcPct val="90000"/>
              </a:lnSpc>
            </a:pPr>
            <a:r>
              <a:rPr lang="en-US" sz="2000"/>
              <a:t>In </a:t>
            </a:r>
            <a:r>
              <a:rPr lang="en-US" sz="2000" u="sng"/>
              <a:t>broadcast models</a:t>
            </a:r>
            <a:r>
              <a:rPr lang="en-US" sz="2000"/>
              <a:t> an event is broadcast to all sub-systems. Any sub-system which can handle the event may do so.</a:t>
            </a:r>
          </a:p>
          <a:p>
            <a:pPr marL="342900" indent="-342900">
              <a:lnSpc>
                <a:spcPct val="90000"/>
              </a:lnSpc>
            </a:pPr>
            <a:r>
              <a:rPr lang="en-US" sz="2000"/>
              <a:t>In </a:t>
            </a:r>
            <a:r>
              <a:rPr lang="en-US" sz="2000" u="sng"/>
              <a:t>interrupt-driven models</a:t>
            </a:r>
            <a:r>
              <a:rPr lang="en-US" sz="2000"/>
              <a:t> real-time interrupts are detected by an interrupt handler and passed to some other component for processing.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4340" name="Slide Number Placeholder 5"/>
          <p:cNvSpPr>
            <a:spLocks noGrp="1"/>
          </p:cNvSpPr>
          <p:nvPr>
            <p:ph type="sldNum" sz="quarter" idx="12"/>
          </p:nvPr>
        </p:nvSpPr>
        <p:spPr>
          <a:noFill/>
        </p:spPr>
        <p:txBody>
          <a:bodyPr/>
          <a:lstStyle/>
          <a:p>
            <a:r>
              <a:rPr lang="de-CH">
                <a:latin typeface="Helvetica" charset="0"/>
              </a:rPr>
              <a:t>ESE 10.</a:t>
            </a:r>
            <a:fld id="{8FBA33F4-97FC-F64D-98B2-61FBEDBF4499}" type="slidenum">
              <a:rPr lang="de-CH">
                <a:latin typeface="Helvetica" charset="0"/>
              </a:rPr>
              <a:pPr/>
              <a:t>3</a:t>
            </a:fld>
            <a:endParaRPr lang="de-CH" sz="1400">
              <a:solidFill>
                <a:srgbClr val="7E7E7E"/>
              </a:solidFill>
              <a:latin typeface="Times" charset="0"/>
            </a:endParaRPr>
          </a:p>
        </p:txBody>
      </p:sp>
      <p:sp>
        <p:nvSpPr>
          <p:cNvPr id="14341" name="Rectangle 2"/>
          <p:cNvSpPr>
            <a:spLocks noGrp="1" noChangeArrowheads="1"/>
          </p:cNvSpPr>
          <p:nvPr>
            <p:ph type="title"/>
          </p:nvPr>
        </p:nvSpPr>
        <p:spPr/>
        <p:txBody>
          <a:bodyPr/>
          <a:lstStyle/>
          <a:p>
            <a:r>
              <a:rPr lang="en-US"/>
              <a:t>Sources</a:t>
            </a:r>
          </a:p>
        </p:txBody>
      </p:sp>
      <p:sp>
        <p:nvSpPr>
          <p:cNvPr id="14342" name="Rectangle 3"/>
          <p:cNvSpPr>
            <a:spLocks noGrp="1" noChangeArrowheads="1"/>
          </p:cNvSpPr>
          <p:nvPr>
            <p:ph type="body" idx="1"/>
          </p:nvPr>
        </p:nvSpPr>
        <p:spPr/>
        <p:txBody>
          <a:bodyPr/>
          <a:lstStyle/>
          <a:p>
            <a:r>
              <a:rPr lang="en-US" sz="2000" i="1">
                <a:solidFill>
                  <a:srgbClr val="7F0101"/>
                </a:solidFill>
              </a:rPr>
              <a:t>Software Engineering</a:t>
            </a:r>
            <a:r>
              <a:rPr lang="en-US" sz="2000"/>
              <a:t>, I. Sommerville, 7th Edn., 2004.</a:t>
            </a:r>
          </a:p>
          <a:p>
            <a:r>
              <a:rPr lang="en-US" sz="2000" i="1">
                <a:solidFill>
                  <a:srgbClr val="7F0101"/>
                </a:solidFill>
              </a:rPr>
              <a:t>Objects, Components and Frameworks with UML</a:t>
            </a:r>
            <a:r>
              <a:rPr lang="en-US" sz="2000"/>
              <a:t>, D. D'Souza, A. Wills, Addison-Wesley, 1999</a:t>
            </a:r>
          </a:p>
          <a:p>
            <a:r>
              <a:rPr lang="en-US" sz="2000" i="1">
                <a:solidFill>
                  <a:srgbClr val="7F0101"/>
                </a:solidFill>
              </a:rPr>
              <a:t>Pattern-Oriented Software Architecture — A System of Patterns</a:t>
            </a:r>
            <a:r>
              <a:rPr lang="en-US" sz="2000"/>
              <a:t>, F. Buschmann, et al., John Wiley, 1996</a:t>
            </a:r>
          </a:p>
          <a:p>
            <a:r>
              <a:rPr lang="en-US" sz="2000" i="1">
                <a:solidFill>
                  <a:srgbClr val="7F0101"/>
                </a:solidFill>
              </a:rPr>
              <a:t>Software Architecture: Perspectives on an Emerging Discipline</a:t>
            </a:r>
            <a:r>
              <a:rPr lang="en-US" sz="2000"/>
              <a:t>, M. Shaw, D. Garlan, Prentice-Hall, 1996</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a:latin typeface="Helvetica" charset="0"/>
              </a:rPr>
              <a:t>© Oscar Nierstrasz</a:t>
            </a:r>
          </a:p>
        </p:txBody>
      </p:sp>
      <p:sp>
        <p:nvSpPr>
          <p:cNvPr id="6144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61444" name="Slide Number Placeholder 5"/>
          <p:cNvSpPr>
            <a:spLocks noGrp="1"/>
          </p:cNvSpPr>
          <p:nvPr>
            <p:ph type="sldNum" sz="quarter" idx="12"/>
          </p:nvPr>
        </p:nvSpPr>
        <p:spPr>
          <a:noFill/>
        </p:spPr>
        <p:txBody>
          <a:bodyPr/>
          <a:lstStyle/>
          <a:p>
            <a:r>
              <a:rPr lang="de-CH">
                <a:latin typeface="Helvetica" charset="0"/>
              </a:rPr>
              <a:t>ESE 10.</a:t>
            </a:r>
            <a:fld id="{4C66AD68-952B-774C-8068-A3661E895184}" type="slidenum">
              <a:rPr lang="de-CH">
                <a:latin typeface="Helvetica" charset="0"/>
              </a:rPr>
              <a:pPr/>
              <a:t>30</a:t>
            </a:fld>
            <a:endParaRPr lang="de-CH" sz="1400">
              <a:solidFill>
                <a:srgbClr val="7E7E7E"/>
              </a:solidFill>
              <a:latin typeface="Times" charset="0"/>
            </a:endParaRPr>
          </a:p>
        </p:txBody>
      </p:sp>
      <p:sp>
        <p:nvSpPr>
          <p:cNvPr id="61445" name="Rectangle 2"/>
          <p:cNvSpPr>
            <a:spLocks noGrp="1" noChangeArrowheads="1"/>
          </p:cNvSpPr>
          <p:nvPr>
            <p:ph type="title"/>
          </p:nvPr>
        </p:nvSpPr>
        <p:spPr/>
        <p:txBody>
          <a:bodyPr/>
          <a:lstStyle/>
          <a:p>
            <a:r>
              <a:rPr lang="en-US"/>
              <a:t>Broadcast model</a:t>
            </a:r>
          </a:p>
        </p:txBody>
      </p:sp>
      <p:sp>
        <p:nvSpPr>
          <p:cNvPr id="61446" name="Rectangle 3"/>
          <p:cNvSpPr>
            <a:spLocks noGrp="1" noChangeArrowheads="1"/>
          </p:cNvSpPr>
          <p:nvPr>
            <p:ph type="body" idx="1"/>
          </p:nvPr>
        </p:nvSpPr>
        <p:spPr/>
        <p:txBody>
          <a:bodyPr/>
          <a:lstStyle/>
          <a:p>
            <a:pPr marL="342900" indent="-342900">
              <a:lnSpc>
                <a:spcPct val="90000"/>
              </a:lnSpc>
            </a:pPr>
            <a:r>
              <a:rPr lang="en-US" sz="2000"/>
              <a:t>Effective in </a:t>
            </a:r>
            <a:r>
              <a:rPr lang="en-US" sz="2000" i="1">
                <a:solidFill>
                  <a:srgbClr val="7F0101"/>
                </a:solidFill>
              </a:rPr>
              <a:t>integrating sub-systems</a:t>
            </a:r>
            <a:r>
              <a:rPr lang="en-US" sz="2000"/>
              <a:t> on different computers in a network</a:t>
            </a:r>
          </a:p>
          <a:p>
            <a:pPr marL="342900" indent="-342900">
              <a:lnSpc>
                <a:spcPct val="90000"/>
              </a:lnSpc>
            </a:pPr>
            <a:r>
              <a:rPr lang="en-US" sz="2000"/>
              <a:t>Can be implemented using a </a:t>
            </a:r>
            <a:r>
              <a:rPr lang="en-US" sz="2000" i="1">
                <a:solidFill>
                  <a:srgbClr val="7F0101"/>
                </a:solidFill>
              </a:rPr>
              <a:t>publisher-subscriber</a:t>
            </a:r>
            <a:r>
              <a:rPr lang="en-US" sz="2000"/>
              <a:t> pattern:</a:t>
            </a:r>
          </a:p>
          <a:p>
            <a:pPr marL="742950" lvl="1" indent="-285750">
              <a:lnSpc>
                <a:spcPct val="90000"/>
              </a:lnSpc>
            </a:pPr>
            <a:r>
              <a:rPr lang="en-US" sz="1800"/>
              <a:t>Sub-systems register an interest in specific events</a:t>
            </a:r>
          </a:p>
          <a:p>
            <a:pPr marL="742950" lvl="1" indent="-285750">
              <a:lnSpc>
                <a:spcPct val="90000"/>
              </a:lnSpc>
            </a:pPr>
            <a:r>
              <a:rPr lang="en-US" sz="1800"/>
              <a:t>When these occur, control is transferred to the subscribed sub-systems</a:t>
            </a:r>
          </a:p>
          <a:p>
            <a:pPr marL="342900" indent="-342900">
              <a:lnSpc>
                <a:spcPct val="90000"/>
              </a:lnSpc>
            </a:pPr>
            <a:r>
              <a:rPr lang="en-US" sz="2000" i="1">
                <a:solidFill>
                  <a:srgbClr val="7F0101"/>
                </a:solidFill>
              </a:rPr>
              <a:t>Control policy is not embedded</a:t>
            </a:r>
            <a:r>
              <a:rPr lang="en-US" sz="2000"/>
              <a:t> in the event and message handler. Sub-systems decide on events of interest to them</a:t>
            </a:r>
          </a:p>
          <a:p>
            <a:pPr marL="342900" indent="-342900">
              <a:lnSpc>
                <a:spcPct val="90000"/>
              </a:lnSpc>
            </a:pPr>
            <a:r>
              <a:rPr lang="en-US" sz="2000"/>
              <a:t>However, sub-systems don’t know if or when an event will be handled</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Date Placeholder 2"/>
          <p:cNvSpPr>
            <a:spLocks noGrp="1"/>
          </p:cNvSpPr>
          <p:nvPr>
            <p:ph type="dt" sz="quarter" idx="10"/>
          </p:nvPr>
        </p:nvSpPr>
        <p:spPr>
          <a:noFill/>
        </p:spPr>
        <p:txBody>
          <a:bodyPr/>
          <a:lstStyle/>
          <a:p>
            <a:r>
              <a:rPr lang="de-CH">
                <a:latin typeface="Helvetica" charset="0"/>
              </a:rPr>
              <a:t>© Oscar Nierstrasz</a:t>
            </a:r>
          </a:p>
        </p:txBody>
      </p:sp>
      <p:sp>
        <p:nvSpPr>
          <p:cNvPr id="62467"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62468" name="Slide Number Placeholder 4"/>
          <p:cNvSpPr>
            <a:spLocks noGrp="1"/>
          </p:cNvSpPr>
          <p:nvPr>
            <p:ph type="sldNum" sz="quarter" idx="12"/>
          </p:nvPr>
        </p:nvSpPr>
        <p:spPr>
          <a:noFill/>
        </p:spPr>
        <p:txBody>
          <a:bodyPr/>
          <a:lstStyle/>
          <a:p>
            <a:r>
              <a:rPr lang="de-CH">
                <a:latin typeface="Helvetica" charset="0"/>
              </a:rPr>
              <a:t>ESE 10.</a:t>
            </a:r>
            <a:fld id="{F7D623B5-7719-FA49-B517-E42FFE63829E}" type="slidenum">
              <a:rPr lang="de-CH">
                <a:latin typeface="Helvetica" charset="0"/>
              </a:rPr>
              <a:pPr/>
              <a:t>31</a:t>
            </a:fld>
            <a:endParaRPr lang="de-CH" sz="1400">
              <a:solidFill>
                <a:srgbClr val="7E7E7E"/>
              </a:solidFill>
              <a:latin typeface="Times" charset="0"/>
            </a:endParaRPr>
          </a:p>
        </p:txBody>
      </p:sp>
      <p:sp>
        <p:nvSpPr>
          <p:cNvPr id="62469" name="Rectangle 2"/>
          <p:cNvSpPr>
            <a:spLocks noGrp="1" noChangeArrowheads="1"/>
          </p:cNvSpPr>
          <p:nvPr>
            <p:ph type="title"/>
          </p:nvPr>
        </p:nvSpPr>
        <p:spPr/>
        <p:txBody>
          <a:bodyPr/>
          <a:lstStyle/>
          <a:p>
            <a:r>
              <a:rPr lang="en-US"/>
              <a:t>Selective Broadcasting</a:t>
            </a:r>
          </a:p>
        </p:txBody>
      </p:sp>
      <p:sp>
        <p:nvSpPr>
          <p:cNvPr id="62470" name="Rectangle 6"/>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sp>
        <p:nvSpPr>
          <p:cNvPr id="8" name="Rectangle 7"/>
          <p:cNvSpPr/>
          <p:nvPr/>
        </p:nvSpPr>
        <p:spPr bwMode="auto">
          <a:xfrm>
            <a:off x="304800" y="4038600"/>
            <a:ext cx="84582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Event and message handler</a:t>
            </a:r>
            <a:endParaRPr kumimoji="0" lang="en-US" sz="2000" b="1" i="0" u="none" strike="noStrike" cap="none" normalizeH="0" baseline="0" dirty="0">
              <a:ln>
                <a:noFill/>
              </a:ln>
              <a:solidFill>
                <a:schemeClr val="tx1"/>
              </a:solidFill>
              <a:effectLst/>
              <a:latin typeface="Helvetica" charset="0"/>
            </a:endParaRPr>
          </a:p>
        </p:txBody>
      </p:sp>
      <p:sp>
        <p:nvSpPr>
          <p:cNvPr id="9" name="Rounded Rectangle 8"/>
          <p:cNvSpPr/>
          <p:nvPr/>
        </p:nvSpPr>
        <p:spPr bwMode="auto">
          <a:xfrm>
            <a:off x="304800" y="2667000"/>
            <a:ext cx="18288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Subsystem</a:t>
            </a:r>
            <a:r>
              <a:rPr kumimoji="0" lang="en-US" sz="1800" b="1" i="0" u="none" strike="noStrike" cap="none" normalizeH="0" dirty="0" smtClean="0">
                <a:ln>
                  <a:noFill/>
                </a:ln>
                <a:solidFill>
                  <a:schemeClr val="tx1"/>
                </a:solidFill>
                <a:effectLst/>
                <a:latin typeface="Helvetica" charset="0"/>
              </a:rPr>
              <a:t> </a:t>
            </a:r>
            <a:r>
              <a:rPr kumimoji="0" lang="en-US" sz="1800" b="1" i="0" u="none" strike="noStrike" cap="none" normalizeH="0" baseline="0" dirty="0" smtClean="0">
                <a:ln>
                  <a:noFill/>
                </a:ln>
                <a:solidFill>
                  <a:schemeClr val="tx1"/>
                </a:solidFill>
                <a:effectLst/>
                <a:latin typeface="Helvetica" charset="0"/>
              </a:rPr>
              <a:t>1</a:t>
            </a:r>
            <a:endParaRPr kumimoji="0" lang="en-US" sz="1800" b="1" i="0" u="none" strike="noStrike" cap="none" normalizeH="0" baseline="0" dirty="0">
              <a:ln>
                <a:noFill/>
              </a:ln>
              <a:solidFill>
                <a:schemeClr val="tx1"/>
              </a:solidFill>
              <a:effectLst/>
              <a:latin typeface="Helvetica" charset="0"/>
            </a:endParaRPr>
          </a:p>
        </p:txBody>
      </p:sp>
      <p:cxnSp>
        <p:nvCxnSpPr>
          <p:cNvPr id="10" name="Straight Arrow Connector 9"/>
          <p:cNvCxnSpPr>
            <a:stCxn id="9" idx="2"/>
          </p:cNvCxnSpPr>
          <p:nvPr/>
        </p:nvCxnSpPr>
        <p:spPr bwMode="auto">
          <a:xfrm rot="5400000">
            <a:off x="799306" y="3619500"/>
            <a:ext cx="838994" cy="794"/>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
        <p:nvSpPr>
          <p:cNvPr id="15" name="Rounded Rectangle 14"/>
          <p:cNvSpPr/>
          <p:nvPr/>
        </p:nvSpPr>
        <p:spPr bwMode="auto">
          <a:xfrm>
            <a:off x="2514600" y="2667000"/>
            <a:ext cx="18288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Subsystem</a:t>
            </a:r>
            <a:r>
              <a:rPr kumimoji="0" lang="en-US" sz="1800" b="1" i="0" u="none" strike="noStrike" cap="none" normalizeH="0" dirty="0" smtClean="0">
                <a:ln>
                  <a:noFill/>
                </a:ln>
                <a:solidFill>
                  <a:schemeClr val="tx1"/>
                </a:solidFill>
                <a:effectLst/>
                <a:latin typeface="Helvetica" charset="0"/>
              </a:rPr>
              <a:t> </a:t>
            </a:r>
            <a:r>
              <a:rPr kumimoji="0" lang="en-US" sz="1800" b="1" i="0" u="none" strike="noStrike" cap="none" normalizeH="0" baseline="0" dirty="0" smtClean="0">
                <a:ln>
                  <a:noFill/>
                </a:ln>
                <a:solidFill>
                  <a:schemeClr val="tx1"/>
                </a:solidFill>
                <a:effectLst/>
                <a:latin typeface="Helvetica" charset="0"/>
              </a:rPr>
              <a:t>2</a:t>
            </a:r>
            <a:endParaRPr kumimoji="0" lang="en-US" sz="1800" b="1" i="0" u="none" strike="noStrike" cap="none" normalizeH="0" baseline="0" dirty="0">
              <a:ln>
                <a:noFill/>
              </a:ln>
              <a:solidFill>
                <a:schemeClr val="tx1"/>
              </a:solidFill>
              <a:effectLst/>
              <a:latin typeface="Helvetica" charset="0"/>
            </a:endParaRPr>
          </a:p>
        </p:txBody>
      </p:sp>
      <p:cxnSp>
        <p:nvCxnSpPr>
          <p:cNvPr id="16" name="Straight Arrow Connector 15"/>
          <p:cNvCxnSpPr>
            <a:stCxn id="15" idx="2"/>
          </p:cNvCxnSpPr>
          <p:nvPr/>
        </p:nvCxnSpPr>
        <p:spPr bwMode="auto">
          <a:xfrm rot="5400000">
            <a:off x="3009106" y="3619500"/>
            <a:ext cx="838994" cy="794"/>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
        <p:nvSpPr>
          <p:cNvPr id="17" name="Rounded Rectangle 16"/>
          <p:cNvSpPr/>
          <p:nvPr/>
        </p:nvSpPr>
        <p:spPr bwMode="auto">
          <a:xfrm>
            <a:off x="4724400" y="2667000"/>
            <a:ext cx="18288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Subsystem</a:t>
            </a:r>
            <a:r>
              <a:rPr kumimoji="0" lang="en-US" sz="1800" b="1" i="0" u="none" strike="noStrike" cap="none" normalizeH="0" dirty="0" smtClean="0">
                <a:ln>
                  <a:noFill/>
                </a:ln>
                <a:solidFill>
                  <a:schemeClr val="tx1"/>
                </a:solidFill>
                <a:effectLst/>
                <a:latin typeface="Helvetica" charset="0"/>
              </a:rPr>
              <a:t> </a:t>
            </a:r>
            <a:r>
              <a:rPr kumimoji="0" lang="en-US" sz="1800" b="1" i="0" u="none" strike="noStrike" cap="none" normalizeH="0" baseline="0" dirty="0" smtClean="0">
                <a:ln>
                  <a:noFill/>
                </a:ln>
                <a:solidFill>
                  <a:schemeClr val="tx1"/>
                </a:solidFill>
                <a:effectLst/>
                <a:latin typeface="Helvetica" charset="0"/>
              </a:rPr>
              <a:t>3</a:t>
            </a:r>
            <a:endParaRPr kumimoji="0" lang="en-US" sz="1800" b="1" i="0" u="none" strike="noStrike" cap="none" normalizeH="0" baseline="0" dirty="0">
              <a:ln>
                <a:noFill/>
              </a:ln>
              <a:solidFill>
                <a:schemeClr val="tx1"/>
              </a:solidFill>
              <a:effectLst/>
              <a:latin typeface="Helvetica" charset="0"/>
            </a:endParaRPr>
          </a:p>
        </p:txBody>
      </p:sp>
      <p:cxnSp>
        <p:nvCxnSpPr>
          <p:cNvPr id="18" name="Straight Arrow Connector 17"/>
          <p:cNvCxnSpPr>
            <a:stCxn id="17" idx="2"/>
          </p:cNvCxnSpPr>
          <p:nvPr/>
        </p:nvCxnSpPr>
        <p:spPr bwMode="auto">
          <a:xfrm rot="5400000">
            <a:off x="5218906" y="3619500"/>
            <a:ext cx="838994" cy="794"/>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
        <p:nvSpPr>
          <p:cNvPr id="19" name="Rounded Rectangle 18"/>
          <p:cNvSpPr/>
          <p:nvPr/>
        </p:nvSpPr>
        <p:spPr bwMode="auto">
          <a:xfrm>
            <a:off x="6934200" y="2667000"/>
            <a:ext cx="1828800" cy="533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Subsystem</a:t>
            </a:r>
            <a:r>
              <a:rPr kumimoji="0" lang="en-US" sz="1800" b="1" i="0" u="none" strike="noStrike" cap="none" normalizeH="0" dirty="0" smtClean="0">
                <a:ln>
                  <a:noFill/>
                </a:ln>
                <a:solidFill>
                  <a:schemeClr val="tx1"/>
                </a:solidFill>
                <a:effectLst/>
                <a:latin typeface="Helvetica" charset="0"/>
              </a:rPr>
              <a:t> </a:t>
            </a:r>
            <a:r>
              <a:rPr kumimoji="0" lang="en-US" sz="1800" b="1" i="0" u="none" strike="noStrike" cap="none" normalizeH="0" baseline="0" dirty="0" smtClean="0">
                <a:ln>
                  <a:noFill/>
                </a:ln>
                <a:solidFill>
                  <a:schemeClr val="tx1"/>
                </a:solidFill>
                <a:effectLst/>
                <a:latin typeface="Helvetica" charset="0"/>
              </a:rPr>
              <a:t>4</a:t>
            </a:r>
            <a:endParaRPr kumimoji="0" lang="en-US" sz="1800" b="1" i="0" u="none" strike="noStrike" cap="none" normalizeH="0" baseline="0" dirty="0">
              <a:ln>
                <a:noFill/>
              </a:ln>
              <a:solidFill>
                <a:schemeClr val="tx1"/>
              </a:solidFill>
              <a:effectLst/>
              <a:latin typeface="Helvetica" charset="0"/>
            </a:endParaRPr>
          </a:p>
        </p:txBody>
      </p:sp>
      <p:cxnSp>
        <p:nvCxnSpPr>
          <p:cNvPr id="20" name="Straight Arrow Connector 19"/>
          <p:cNvCxnSpPr>
            <a:stCxn id="19" idx="2"/>
          </p:cNvCxnSpPr>
          <p:nvPr/>
        </p:nvCxnSpPr>
        <p:spPr bwMode="auto">
          <a:xfrm rot="5400000">
            <a:off x="7428706" y="3619500"/>
            <a:ext cx="838994" cy="794"/>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63492" name="Slide Number Placeholder 5"/>
          <p:cNvSpPr>
            <a:spLocks noGrp="1"/>
          </p:cNvSpPr>
          <p:nvPr>
            <p:ph type="sldNum" sz="quarter" idx="12"/>
          </p:nvPr>
        </p:nvSpPr>
        <p:spPr>
          <a:noFill/>
        </p:spPr>
        <p:txBody>
          <a:bodyPr/>
          <a:lstStyle/>
          <a:p>
            <a:r>
              <a:rPr lang="de-CH">
                <a:latin typeface="Helvetica" charset="0"/>
              </a:rPr>
              <a:t>ESE 10.</a:t>
            </a:r>
            <a:fld id="{7CECD846-D660-FD4D-A01D-DD0193DAC7F7}" type="slidenum">
              <a:rPr lang="de-CH">
                <a:latin typeface="Helvetica" charset="0"/>
              </a:rPr>
              <a:pPr/>
              <a:t>32</a:t>
            </a:fld>
            <a:endParaRPr lang="de-CH" sz="1400">
              <a:solidFill>
                <a:srgbClr val="7E7E7E"/>
              </a:solidFill>
              <a:latin typeface="Times" charset="0"/>
            </a:endParaRPr>
          </a:p>
        </p:txBody>
      </p:sp>
      <p:sp>
        <p:nvSpPr>
          <p:cNvPr id="63493" name="Rectangle 2"/>
          <p:cNvSpPr>
            <a:spLocks noGrp="1" noChangeArrowheads="1"/>
          </p:cNvSpPr>
          <p:nvPr>
            <p:ph type="title"/>
          </p:nvPr>
        </p:nvSpPr>
        <p:spPr/>
        <p:txBody>
          <a:bodyPr/>
          <a:lstStyle/>
          <a:p>
            <a:r>
              <a:rPr lang="en-US"/>
              <a:t>Dataflow Models</a:t>
            </a:r>
          </a:p>
        </p:txBody>
      </p:sp>
      <p:sp>
        <p:nvSpPr>
          <p:cNvPr id="63494"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a:t>In a </a:t>
            </a:r>
            <a:r>
              <a:rPr lang="en-US" sz="2000" u="sng"/>
              <a:t>dataflow architecture</a:t>
            </a:r>
            <a:r>
              <a:rPr lang="en-US" sz="2000"/>
              <a:t> each component performs </a:t>
            </a:r>
            <a:r>
              <a:rPr lang="en-US" sz="2000" i="1">
                <a:solidFill>
                  <a:srgbClr val="7F0101"/>
                </a:solidFill>
              </a:rPr>
              <a:t>functional transformations</a:t>
            </a:r>
            <a:r>
              <a:rPr lang="en-US" sz="2000"/>
              <a:t> on its inputs to produce outputs.</a:t>
            </a:r>
          </a:p>
          <a:p>
            <a:pPr marL="342900" indent="-342900">
              <a:lnSpc>
                <a:spcPct val="90000"/>
              </a:lnSpc>
            </a:pPr>
            <a:endParaRPr lang="en-US" sz="2000"/>
          </a:p>
          <a:p>
            <a:pPr marL="342900" indent="-342900">
              <a:lnSpc>
                <a:spcPct val="90000"/>
              </a:lnSpc>
            </a:pPr>
            <a:r>
              <a:rPr lang="en-US" sz="2000"/>
              <a:t>Highly effective for </a:t>
            </a:r>
            <a:r>
              <a:rPr lang="en-US" sz="2000" i="1">
                <a:solidFill>
                  <a:srgbClr val="7F0101"/>
                </a:solidFill>
              </a:rPr>
              <a:t>reducing latency</a:t>
            </a:r>
            <a:r>
              <a:rPr lang="en-US" sz="2000"/>
              <a:t> in parallel or distributed systems</a:t>
            </a:r>
          </a:p>
          <a:p>
            <a:pPr marL="742950" lvl="1" indent="-285750">
              <a:lnSpc>
                <a:spcPct val="90000"/>
              </a:lnSpc>
            </a:pPr>
            <a:r>
              <a:rPr lang="en-US" sz="1800"/>
              <a:t>No call/reply overhead</a:t>
            </a:r>
          </a:p>
          <a:p>
            <a:pPr marL="742950" lvl="1" indent="-285750">
              <a:lnSpc>
                <a:spcPct val="90000"/>
              </a:lnSpc>
            </a:pPr>
            <a:r>
              <a:rPr lang="en-US" sz="1800"/>
              <a:t>But, fast processes must wait for slower ones</a:t>
            </a:r>
          </a:p>
          <a:p>
            <a:pPr marL="342900" indent="-342900">
              <a:lnSpc>
                <a:spcPct val="90000"/>
              </a:lnSpc>
            </a:pPr>
            <a:endParaRPr lang="en-US" sz="2000"/>
          </a:p>
          <a:p>
            <a:pPr marL="342900" indent="-342900">
              <a:lnSpc>
                <a:spcPct val="90000"/>
              </a:lnSpc>
            </a:pPr>
            <a:r>
              <a:rPr lang="en-US" sz="2000"/>
              <a:t>Not really suitable for </a:t>
            </a:r>
            <a:r>
              <a:rPr lang="en-US" sz="2000" i="1">
                <a:solidFill>
                  <a:srgbClr val="7F0101"/>
                </a:solidFill>
              </a:rPr>
              <a:t>interactive systems</a:t>
            </a:r>
            <a:endParaRPr lang="en-US" sz="2000"/>
          </a:p>
          <a:p>
            <a:pPr marL="742950" lvl="1" indent="-285750">
              <a:lnSpc>
                <a:spcPct val="90000"/>
              </a:lnSpc>
            </a:pPr>
            <a:r>
              <a:rPr lang="en-US" sz="1800"/>
              <a:t>Dataflows should be free of cycles</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de-CH">
                <a:latin typeface="Helvetica" charset="0"/>
              </a:rPr>
              <a:t>© Oscar Nierstrasz</a:t>
            </a:r>
          </a:p>
        </p:txBody>
      </p:sp>
      <p:sp>
        <p:nvSpPr>
          <p:cNvPr id="6451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64516" name="Slide Number Placeholder 5"/>
          <p:cNvSpPr>
            <a:spLocks noGrp="1"/>
          </p:cNvSpPr>
          <p:nvPr>
            <p:ph type="sldNum" sz="quarter" idx="12"/>
          </p:nvPr>
        </p:nvSpPr>
        <p:spPr>
          <a:noFill/>
        </p:spPr>
        <p:txBody>
          <a:bodyPr/>
          <a:lstStyle/>
          <a:p>
            <a:r>
              <a:rPr lang="de-CH">
                <a:latin typeface="Helvetica" charset="0"/>
              </a:rPr>
              <a:t>ESE 10.</a:t>
            </a:r>
            <a:fld id="{0E038D4C-E8FA-EF48-BD10-EB213BA7C80A}" type="slidenum">
              <a:rPr lang="de-CH">
                <a:latin typeface="Helvetica" charset="0"/>
              </a:rPr>
              <a:pPr/>
              <a:t>33</a:t>
            </a:fld>
            <a:endParaRPr lang="de-CH" sz="1400">
              <a:solidFill>
                <a:srgbClr val="7E7E7E"/>
              </a:solidFill>
              <a:latin typeface="Times" charset="0"/>
            </a:endParaRPr>
          </a:p>
        </p:txBody>
      </p:sp>
      <p:sp>
        <p:nvSpPr>
          <p:cNvPr id="64517" name="Rectangle 2"/>
          <p:cNvSpPr>
            <a:spLocks noGrp="1" noChangeArrowheads="1"/>
          </p:cNvSpPr>
          <p:nvPr>
            <p:ph type="title"/>
          </p:nvPr>
        </p:nvSpPr>
        <p:spPr/>
        <p:txBody>
          <a:bodyPr/>
          <a:lstStyle/>
          <a:p>
            <a:r>
              <a:rPr lang="en-US"/>
              <a:t>Pipes and Filters</a:t>
            </a:r>
          </a:p>
        </p:txBody>
      </p:sp>
      <p:graphicFrame>
        <p:nvGraphicFramePr>
          <p:cNvPr id="622621" name="Group 29"/>
          <p:cNvGraphicFramePr>
            <a:graphicFrameLocks noGrp="1"/>
          </p:cNvGraphicFramePr>
          <p:nvPr>
            <p:ph type="tbl" idx="1"/>
          </p:nvPr>
        </p:nvGraphicFramePr>
        <p:xfrm>
          <a:off x="609600" y="2362200"/>
          <a:ext cx="8153400" cy="1056132"/>
        </p:xfrm>
        <a:graphic>
          <a:graphicData uri="http://schemas.openxmlformats.org/drawingml/2006/table">
            <a:tbl>
              <a:tblPr/>
              <a:tblGrid>
                <a:gridCol w="1452563"/>
                <a:gridCol w="1976437"/>
                <a:gridCol w="1524000"/>
                <a:gridCol w="3200400"/>
              </a:tblGrid>
              <a:tr h="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Domain</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Data source</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Filter</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Data sink</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Unix</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dirty="0">
                          <a:ln>
                            <a:noFill/>
                          </a:ln>
                          <a:solidFill>
                            <a:srgbClr val="0A017F"/>
                          </a:solidFill>
                          <a:effectLst/>
                          <a:latin typeface="Courier"/>
                          <a:cs typeface="Courier"/>
                        </a:rPr>
                        <a:t>tar </a:t>
                      </a:r>
                      <a:r>
                        <a:rPr kumimoji="0" lang="en-US" sz="1800" b="0" i="0" u="none" strike="noStrike" cap="none" normalizeH="0" baseline="0" dirty="0" err="1">
                          <a:ln>
                            <a:noFill/>
                          </a:ln>
                          <a:solidFill>
                            <a:srgbClr val="0A017F"/>
                          </a:solidFill>
                          <a:effectLst/>
                          <a:latin typeface="Courier"/>
                          <a:cs typeface="Courier"/>
                        </a:rPr>
                        <a:t>cf</a:t>
                      </a:r>
                      <a:r>
                        <a:rPr kumimoji="0" lang="en-US" sz="1800" b="0" i="0" u="none" strike="noStrike" cap="none" normalizeH="0" baseline="0" dirty="0">
                          <a:ln>
                            <a:noFill/>
                          </a:ln>
                          <a:solidFill>
                            <a:srgbClr val="0A017F"/>
                          </a:solidFill>
                          <a:effectLst/>
                          <a:latin typeface="Courier"/>
                          <a:cs typeface="Courier"/>
                        </a:rPr>
                        <a:t> - . </a:t>
                      </a:r>
                    </a:p>
                  </a:txBody>
                  <a:tcP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Courier"/>
                          <a:cs typeface="Courier"/>
                        </a:rPr>
                        <a:t>gzip -9 </a:t>
                      </a:r>
                    </a:p>
                  </a:txBody>
                  <a:tcP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dirty="0" err="1">
                          <a:ln>
                            <a:noFill/>
                          </a:ln>
                          <a:solidFill>
                            <a:srgbClr val="0A017F"/>
                          </a:solidFill>
                          <a:effectLst/>
                          <a:latin typeface="Courier"/>
                          <a:cs typeface="Courier"/>
                        </a:rPr>
                        <a:t>rsh</a:t>
                      </a:r>
                      <a:r>
                        <a:rPr kumimoji="0" lang="en-US" sz="1800" b="0" i="0" u="none" strike="noStrike" cap="none" normalizeH="0" baseline="0" dirty="0">
                          <a:ln>
                            <a:noFill/>
                          </a:ln>
                          <a:solidFill>
                            <a:srgbClr val="0A017F"/>
                          </a:solidFill>
                          <a:effectLst/>
                          <a:latin typeface="Courier"/>
                          <a:cs typeface="Courier"/>
                        </a:rPr>
                        <a:t> </a:t>
                      </a:r>
                      <a:r>
                        <a:rPr kumimoji="0" lang="en-US" sz="1800" b="0" i="0" u="none" strike="noStrike" cap="none" normalizeH="0" baseline="0" dirty="0" err="1">
                          <a:ln>
                            <a:noFill/>
                          </a:ln>
                          <a:solidFill>
                            <a:srgbClr val="0A017F"/>
                          </a:solidFill>
                          <a:effectLst/>
                          <a:latin typeface="Courier"/>
                          <a:cs typeface="Courier"/>
                        </a:rPr>
                        <a:t>picasso</a:t>
                      </a:r>
                      <a:r>
                        <a:rPr kumimoji="0" lang="en-US" sz="1800" b="0" i="0" u="none" strike="noStrike" cap="none" normalizeH="0" baseline="0" dirty="0">
                          <a:ln>
                            <a:noFill/>
                          </a:ln>
                          <a:solidFill>
                            <a:srgbClr val="0A017F"/>
                          </a:solidFill>
                          <a:effectLst/>
                          <a:latin typeface="Courier"/>
                          <a:cs typeface="Courier"/>
                        </a:rPr>
                        <a:t> </a:t>
                      </a:r>
                      <a:r>
                        <a:rPr kumimoji="0" lang="en-US" sz="1800" b="0" i="0" u="none" strike="noStrike" cap="none" normalizeH="0" baseline="0" dirty="0" err="1">
                          <a:ln>
                            <a:noFill/>
                          </a:ln>
                          <a:solidFill>
                            <a:srgbClr val="0A017F"/>
                          </a:solidFill>
                          <a:effectLst/>
                          <a:latin typeface="Courier"/>
                          <a:cs typeface="Courier"/>
                        </a:rPr>
                        <a:t>dd</a:t>
                      </a:r>
                      <a:endParaRPr kumimoji="0" lang="en-US" sz="1800" b="0" i="0" u="none" strike="noStrike" cap="none" normalizeH="0" baseline="0" dirty="0">
                        <a:ln>
                          <a:noFill/>
                        </a:ln>
                        <a:solidFill>
                          <a:srgbClr val="0A017F"/>
                        </a:solidFill>
                        <a:effectLst/>
                        <a:latin typeface="Courier"/>
                        <a:cs typeface="Courier"/>
                      </a:endParaRP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CGI</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HTML Form</a:t>
                      </a:r>
                    </a:p>
                  </a:txBody>
                  <a:tcP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CGI Script</a:t>
                      </a:r>
                    </a:p>
                  </a:txBody>
                  <a:tcP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dirty="0">
                          <a:ln>
                            <a:noFill/>
                          </a:ln>
                          <a:solidFill>
                            <a:srgbClr val="0A017F"/>
                          </a:solidFill>
                          <a:effectLst/>
                          <a:latin typeface="Helvetica" pitchFamily="-105" charset="0"/>
                        </a:rPr>
                        <a:t>generated HTML page</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65540" name="Slide Number Placeholder 5"/>
          <p:cNvSpPr>
            <a:spLocks noGrp="1"/>
          </p:cNvSpPr>
          <p:nvPr>
            <p:ph type="sldNum" sz="quarter" idx="12"/>
          </p:nvPr>
        </p:nvSpPr>
        <p:spPr>
          <a:noFill/>
        </p:spPr>
        <p:txBody>
          <a:bodyPr/>
          <a:lstStyle/>
          <a:p>
            <a:r>
              <a:rPr lang="de-CH">
                <a:latin typeface="Helvetica" charset="0"/>
              </a:rPr>
              <a:t>ESE 10.</a:t>
            </a:r>
            <a:fld id="{EB631315-3B8D-5C42-9F1A-6CAB9127E64F}" type="slidenum">
              <a:rPr lang="de-CH">
                <a:latin typeface="Helvetica" charset="0"/>
              </a:rPr>
              <a:pPr/>
              <a:t>34</a:t>
            </a:fld>
            <a:endParaRPr lang="de-CH" sz="1400">
              <a:solidFill>
                <a:srgbClr val="7E7E7E"/>
              </a:solidFill>
              <a:latin typeface="Times" charset="0"/>
            </a:endParaRPr>
          </a:p>
        </p:txBody>
      </p:sp>
      <p:sp>
        <p:nvSpPr>
          <p:cNvPr id="65541" name="Rectangle 2"/>
          <p:cNvSpPr>
            <a:spLocks noGrp="1" noChangeArrowheads="1"/>
          </p:cNvSpPr>
          <p:nvPr>
            <p:ph type="title"/>
          </p:nvPr>
        </p:nvSpPr>
        <p:spPr/>
        <p:txBody>
          <a:bodyPr/>
          <a:lstStyle/>
          <a:p>
            <a:r>
              <a:rPr lang="en-US"/>
              <a:t>Invoice Processing System</a:t>
            </a:r>
          </a:p>
        </p:txBody>
      </p:sp>
      <p:sp>
        <p:nvSpPr>
          <p:cNvPr id="65542" name="Rectangle 5"/>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sp>
        <p:nvSpPr>
          <p:cNvPr id="8" name="Rectangle 7"/>
          <p:cNvSpPr/>
          <p:nvPr/>
        </p:nvSpPr>
        <p:spPr bwMode="auto">
          <a:xfrm>
            <a:off x="1219200" y="1828800"/>
            <a:ext cx="16002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Invoices</a:t>
            </a:r>
            <a:endParaRPr kumimoji="0" lang="en-US" sz="2000" b="1" i="0" u="none" strike="noStrike" cap="none" normalizeH="0" baseline="0" dirty="0">
              <a:ln>
                <a:noFill/>
              </a:ln>
              <a:solidFill>
                <a:schemeClr val="tx1"/>
              </a:solidFill>
              <a:effectLst/>
              <a:latin typeface="Helvetica" charset="0"/>
            </a:endParaRPr>
          </a:p>
        </p:txBody>
      </p:sp>
      <p:sp>
        <p:nvSpPr>
          <p:cNvPr id="9" name="Rounded Rectangle 8"/>
          <p:cNvSpPr/>
          <p:nvPr/>
        </p:nvSpPr>
        <p:spPr bwMode="auto">
          <a:xfrm>
            <a:off x="3733800" y="16764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Read issued invoices</a:t>
            </a:r>
            <a:endParaRPr kumimoji="0" lang="en-US" sz="1800" b="1" i="0" u="none" strike="noStrike" cap="none" normalizeH="0" baseline="0" dirty="0">
              <a:ln>
                <a:noFill/>
              </a:ln>
              <a:solidFill>
                <a:schemeClr val="tx1"/>
              </a:solidFill>
              <a:effectLst/>
              <a:latin typeface="Helvetica" charset="0"/>
            </a:endParaRPr>
          </a:p>
        </p:txBody>
      </p:sp>
      <p:sp>
        <p:nvSpPr>
          <p:cNvPr id="11" name="Rectangle 10"/>
          <p:cNvSpPr/>
          <p:nvPr/>
        </p:nvSpPr>
        <p:spPr bwMode="auto">
          <a:xfrm>
            <a:off x="1219200" y="3200400"/>
            <a:ext cx="16002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Payments</a:t>
            </a:r>
            <a:endParaRPr kumimoji="0" lang="en-US" sz="1800" b="1" i="0" u="none" strike="noStrike" cap="none" normalizeH="0" baseline="0" dirty="0">
              <a:ln>
                <a:noFill/>
              </a:ln>
              <a:solidFill>
                <a:schemeClr val="tx1"/>
              </a:solidFill>
              <a:effectLst/>
              <a:latin typeface="Helvetica" charset="0"/>
            </a:endParaRPr>
          </a:p>
        </p:txBody>
      </p:sp>
      <p:sp>
        <p:nvSpPr>
          <p:cNvPr id="16" name="Rounded Rectangle 15"/>
          <p:cNvSpPr/>
          <p:nvPr/>
        </p:nvSpPr>
        <p:spPr bwMode="auto">
          <a:xfrm>
            <a:off x="3733800" y="2971800"/>
            <a:ext cx="1600200" cy="9906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Identify payments</a:t>
            </a:r>
            <a:endParaRPr kumimoji="0" lang="en-US" sz="1800" b="1" i="0" u="none" strike="noStrike" cap="none" normalizeH="0" baseline="0" dirty="0">
              <a:ln>
                <a:noFill/>
              </a:ln>
              <a:solidFill>
                <a:schemeClr val="tx1"/>
              </a:solidFill>
              <a:effectLst/>
              <a:latin typeface="Helvetica" charset="0"/>
            </a:endParaRPr>
          </a:p>
        </p:txBody>
      </p:sp>
      <p:cxnSp>
        <p:nvCxnSpPr>
          <p:cNvPr id="23" name="Straight Arrow Connector 22"/>
          <p:cNvCxnSpPr>
            <a:stCxn id="8" idx="3"/>
            <a:endCxn id="9" idx="1"/>
          </p:cNvCxnSpPr>
          <p:nvPr/>
        </p:nvCxnSpPr>
        <p:spPr bwMode="auto">
          <a:xfrm>
            <a:off x="2819400" y="2095500"/>
            <a:ext cx="914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26" name="Rectangle 25"/>
          <p:cNvSpPr/>
          <p:nvPr/>
        </p:nvSpPr>
        <p:spPr bwMode="auto">
          <a:xfrm>
            <a:off x="6400800" y="5867400"/>
            <a:ext cx="16002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Reminders</a:t>
            </a:r>
            <a:endParaRPr kumimoji="0" lang="en-US" sz="1800" b="1" i="0" u="none" strike="noStrike" cap="none" normalizeH="0" baseline="0" dirty="0">
              <a:ln>
                <a:noFill/>
              </a:ln>
              <a:solidFill>
                <a:schemeClr val="tx1"/>
              </a:solidFill>
              <a:effectLst/>
              <a:latin typeface="Helvetica" charset="0"/>
            </a:endParaRPr>
          </a:p>
        </p:txBody>
      </p:sp>
      <p:sp>
        <p:nvSpPr>
          <p:cNvPr id="27" name="Rectangle 26"/>
          <p:cNvSpPr/>
          <p:nvPr/>
        </p:nvSpPr>
        <p:spPr bwMode="auto">
          <a:xfrm flipH="1">
            <a:off x="3810000" y="5867400"/>
            <a:ext cx="1447800" cy="533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Receipts</a:t>
            </a:r>
            <a:endParaRPr kumimoji="0" lang="en-US" sz="1800" b="1" i="0" u="none" strike="noStrike" cap="none" normalizeH="0" baseline="0" dirty="0">
              <a:ln>
                <a:noFill/>
              </a:ln>
              <a:solidFill>
                <a:schemeClr val="tx1"/>
              </a:solidFill>
              <a:effectLst/>
              <a:latin typeface="Helvetica" charset="0"/>
            </a:endParaRPr>
          </a:p>
        </p:txBody>
      </p:sp>
      <p:sp>
        <p:nvSpPr>
          <p:cNvPr id="28" name="Rounded Rectangle 27"/>
          <p:cNvSpPr/>
          <p:nvPr/>
        </p:nvSpPr>
        <p:spPr bwMode="auto">
          <a:xfrm>
            <a:off x="3733800" y="4495800"/>
            <a:ext cx="1600200" cy="762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Issue receipts</a:t>
            </a:r>
            <a:endParaRPr kumimoji="0" lang="en-US" sz="1800" b="1" i="0" u="none" strike="noStrike" cap="none" normalizeH="0" baseline="0" dirty="0">
              <a:ln>
                <a:noFill/>
              </a:ln>
              <a:solidFill>
                <a:schemeClr val="tx1"/>
              </a:solidFill>
              <a:effectLst/>
              <a:latin typeface="Helvetica" charset="0"/>
            </a:endParaRPr>
          </a:p>
        </p:txBody>
      </p:sp>
      <p:sp>
        <p:nvSpPr>
          <p:cNvPr id="29" name="Rounded Rectangle 28"/>
          <p:cNvSpPr/>
          <p:nvPr/>
        </p:nvSpPr>
        <p:spPr bwMode="auto">
          <a:xfrm>
            <a:off x="6400800" y="2971800"/>
            <a:ext cx="1600200" cy="9906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Find payments </a:t>
            </a:r>
            <a:r>
              <a:rPr lang="en-US" sz="1800" b="1" dirty="0" smtClean="0"/>
              <a:t>due</a:t>
            </a:r>
            <a:endParaRPr kumimoji="0" lang="en-US" sz="1800" b="1" i="0" u="none" strike="noStrike" cap="none" normalizeH="0" baseline="0" dirty="0">
              <a:ln>
                <a:noFill/>
              </a:ln>
              <a:solidFill>
                <a:schemeClr val="tx1"/>
              </a:solidFill>
              <a:effectLst/>
              <a:latin typeface="Helvetica" charset="0"/>
            </a:endParaRPr>
          </a:p>
        </p:txBody>
      </p:sp>
      <p:sp>
        <p:nvSpPr>
          <p:cNvPr id="30" name="Rounded Rectangle 29"/>
          <p:cNvSpPr/>
          <p:nvPr/>
        </p:nvSpPr>
        <p:spPr bwMode="auto">
          <a:xfrm>
            <a:off x="6400800" y="4419600"/>
            <a:ext cx="1600200" cy="9144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Issue payment</a:t>
            </a:r>
            <a:r>
              <a:rPr kumimoji="0" lang="en-US" sz="1800" b="1" i="0" u="none" strike="noStrike" cap="none" normalizeH="0" dirty="0" smtClean="0">
                <a:ln>
                  <a:noFill/>
                </a:ln>
                <a:solidFill>
                  <a:schemeClr val="tx1"/>
                </a:solidFill>
                <a:effectLst/>
                <a:latin typeface="Helvetica" charset="0"/>
              </a:rPr>
              <a:t> </a:t>
            </a:r>
            <a:r>
              <a:rPr kumimoji="0" lang="en-US" sz="1800" b="1" i="0" u="none" strike="noStrike" cap="none" normalizeH="0" baseline="0" dirty="0" smtClean="0">
                <a:ln>
                  <a:noFill/>
                </a:ln>
                <a:solidFill>
                  <a:schemeClr val="tx1"/>
                </a:solidFill>
                <a:effectLst/>
                <a:latin typeface="Helvetica" charset="0"/>
              </a:rPr>
              <a:t>reminder</a:t>
            </a:r>
            <a:endParaRPr kumimoji="0" lang="en-US" sz="1800" b="1" i="0" u="none" strike="noStrike" cap="none" normalizeH="0" baseline="0" dirty="0">
              <a:ln>
                <a:noFill/>
              </a:ln>
              <a:solidFill>
                <a:schemeClr val="tx1"/>
              </a:solidFill>
              <a:effectLst/>
              <a:latin typeface="Helvetica" charset="0"/>
            </a:endParaRPr>
          </a:p>
        </p:txBody>
      </p:sp>
      <p:cxnSp>
        <p:nvCxnSpPr>
          <p:cNvPr id="31" name="Straight Arrow Connector 30"/>
          <p:cNvCxnSpPr>
            <a:stCxn id="28" idx="2"/>
            <a:endCxn id="27" idx="0"/>
          </p:cNvCxnSpPr>
          <p:nvPr/>
        </p:nvCxnSpPr>
        <p:spPr bwMode="auto">
          <a:xfrm rot="5400000">
            <a:off x="4229100" y="5562600"/>
            <a:ext cx="6096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7" name="Straight Arrow Connector 56"/>
          <p:cNvCxnSpPr>
            <a:stCxn id="11" idx="3"/>
            <a:endCxn id="16" idx="1"/>
          </p:cNvCxnSpPr>
          <p:nvPr/>
        </p:nvCxnSpPr>
        <p:spPr bwMode="auto">
          <a:xfrm>
            <a:off x="2819400" y="3467100"/>
            <a:ext cx="914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5" name="Straight Arrow Connector 64"/>
          <p:cNvCxnSpPr>
            <a:stCxn id="9" idx="2"/>
            <a:endCxn id="16" idx="0"/>
          </p:cNvCxnSpPr>
          <p:nvPr/>
        </p:nvCxnSpPr>
        <p:spPr bwMode="auto">
          <a:xfrm rot="5400000">
            <a:off x="4305300" y="2743200"/>
            <a:ext cx="457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8" name="Straight Arrow Connector 67"/>
          <p:cNvCxnSpPr>
            <a:stCxn id="16" idx="3"/>
            <a:endCxn id="29" idx="1"/>
          </p:cNvCxnSpPr>
          <p:nvPr/>
        </p:nvCxnSpPr>
        <p:spPr bwMode="auto">
          <a:xfrm>
            <a:off x="5334000" y="3467100"/>
            <a:ext cx="1066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3" name="Straight Arrow Connector 72"/>
          <p:cNvCxnSpPr>
            <a:stCxn id="28" idx="3"/>
            <a:endCxn id="30" idx="1"/>
          </p:cNvCxnSpPr>
          <p:nvPr/>
        </p:nvCxnSpPr>
        <p:spPr bwMode="auto">
          <a:xfrm>
            <a:off x="5334000" y="4876800"/>
            <a:ext cx="1066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3" name="Straight Arrow Connector 82"/>
          <p:cNvCxnSpPr>
            <a:stCxn id="16" idx="2"/>
            <a:endCxn id="28" idx="0"/>
          </p:cNvCxnSpPr>
          <p:nvPr/>
        </p:nvCxnSpPr>
        <p:spPr bwMode="auto">
          <a:xfrm rot="5400000">
            <a:off x="4267200" y="42291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6" name="Straight Arrow Connector 85"/>
          <p:cNvCxnSpPr>
            <a:stCxn id="30" idx="2"/>
            <a:endCxn id="26" idx="0"/>
          </p:cNvCxnSpPr>
          <p:nvPr/>
        </p:nvCxnSpPr>
        <p:spPr bwMode="auto">
          <a:xfrm rot="5400000">
            <a:off x="6934200" y="56007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87" name="Straight Arrow Connector 86"/>
          <p:cNvCxnSpPr>
            <a:stCxn id="29" idx="2"/>
            <a:endCxn id="30" idx="0"/>
          </p:cNvCxnSpPr>
          <p:nvPr/>
        </p:nvCxnSpPr>
        <p:spPr bwMode="auto">
          <a:xfrm rot="5400000">
            <a:off x="6972300" y="4191000"/>
            <a:ext cx="457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Date Placeholder 2"/>
          <p:cNvSpPr>
            <a:spLocks noGrp="1"/>
          </p:cNvSpPr>
          <p:nvPr>
            <p:ph type="dt" sz="quarter" idx="10"/>
          </p:nvPr>
        </p:nvSpPr>
        <p:spPr>
          <a:noFill/>
        </p:spPr>
        <p:txBody>
          <a:bodyPr/>
          <a:lstStyle/>
          <a:p>
            <a:r>
              <a:rPr lang="de-CH">
                <a:latin typeface="Helvetica" charset="0"/>
              </a:rPr>
              <a:t>© Oscar Nierstrasz</a:t>
            </a:r>
          </a:p>
        </p:txBody>
      </p:sp>
      <p:sp>
        <p:nvSpPr>
          <p:cNvPr id="66563"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66564" name="Slide Number Placeholder 4"/>
          <p:cNvSpPr>
            <a:spLocks noGrp="1"/>
          </p:cNvSpPr>
          <p:nvPr>
            <p:ph type="sldNum" sz="quarter" idx="12"/>
          </p:nvPr>
        </p:nvSpPr>
        <p:spPr>
          <a:noFill/>
        </p:spPr>
        <p:txBody>
          <a:bodyPr/>
          <a:lstStyle/>
          <a:p>
            <a:r>
              <a:rPr lang="de-CH">
                <a:latin typeface="Helvetica" charset="0"/>
              </a:rPr>
              <a:t>ESE 10.</a:t>
            </a:r>
            <a:fld id="{36C77289-391D-304B-A422-2594BFC01780}" type="slidenum">
              <a:rPr lang="de-CH">
                <a:latin typeface="Helvetica" charset="0"/>
              </a:rPr>
              <a:pPr/>
              <a:t>35</a:t>
            </a:fld>
            <a:endParaRPr lang="de-CH" sz="1400">
              <a:solidFill>
                <a:srgbClr val="7E7E7E"/>
              </a:solidFill>
              <a:latin typeface="Times" charset="0"/>
            </a:endParaRPr>
          </a:p>
        </p:txBody>
      </p:sp>
      <p:sp>
        <p:nvSpPr>
          <p:cNvPr id="66565" name="Rectangle 2"/>
          <p:cNvSpPr>
            <a:spLocks noGrp="1" noChangeArrowheads="1"/>
          </p:cNvSpPr>
          <p:nvPr>
            <p:ph type="title"/>
          </p:nvPr>
        </p:nvSpPr>
        <p:spPr/>
        <p:txBody>
          <a:bodyPr/>
          <a:lstStyle/>
          <a:p>
            <a:r>
              <a:rPr lang="en-US"/>
              <a:t>Compilers as Dataflow Architectures</a:t>
            </a:r>
          </a:p>
        </p:txBody>
      </p:sp>
      <p:sp>
        <p:nvSpPr>
          <p:cNvPr id="66566" name="Rectangle 5"/>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sp>
        <p:nvSpPr>
          <p:cNvPr id="8" name="Rectangle 7"/>
          <p:cNvSpPr/>
          <p:nvPr/>
        </p:nvSpPr>
        <p:spPr bwMode="auto">
          <a:xfrm>
            <a:off x="3771900" y="2133600"/>
            <a:ext cx="1600200" cy="7620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Symbol table</a:t>
            </a:r>
            <a:endParaRPr kumimoji="0" lang="en-US" sz="2000" b="1" i="0" u="none" strike="noStrike" cap="none" normalizeH="0" baseline="0" dirty="0">
              <a:ln>
                <a:noFill/>
              </a:ln>
              <a:solidFill>
                <a:schemeClr val="tx1"/>
              </a:solidFill>
              <a:effectLst/>
              <a:latin typeface="Helvetica" charset="0"/>
            </a:endParaRPr>
          </a:p>
        </p:txBody>
      </p:sp>
      <p:sp>
        <p:nvSpPr>
          <p:cNvPr id="9" name="Rounded Rectangle 8"/>
          <p:cNvSpPr/>
          <p:nvPr/>
        </p:nvSpPr>
        <p:spPr bwMode="auto">
          <a:xfrm>
            <a:off x="381000" y="38100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Lexical analysis</a:t>
            </a:r>
            <a:endParaRPr kumimoji="0" lang="en-US" sz="1800" b="1" i="0" u="none" strike="noStrike" cap="none" normalizeH="0" baseline="0" dirty="0">
              <a:ln>
                <a:noFill/>
              </a:ln>
              <a:solidFill>
                <a:schemeClr val="tx1"/>
              </a:solidFill>
              <a:effectLst/>
              <a:latin typeface="Helvetica" charset="0"/>
            </a:endParaRPr>
          </a:p>
        </p:txBody>
      </p:sp>
      <p:cxnSp>
        <p:nvCxnSpPr>
          <p:cNvPr id="10" name="Straight Arrow Connector 9"/>
          <p:cNvCxnSpPr>
            <a:stCxn id="9" idx="3"/>
            <a:endCxn id="15" idx="1"/>
          </p:cNvCxnSpPr>
          <p:nvPr/>
        </p:nvCxnSpPr>
        <p:spPr bwMode="auto">
          <a:xfrm>
            <a:off x="1981200" y="4229100"/>
            <a:ext cx="685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15" name="Rounded Rectangle 14"/>
          <p:cNvSpPr/>
          <p:nvPr/>
        </p:nvSpPr>
        <p:spPr bwMode="auto">
          <a:xfrm>
            <a:off x="2667000" y="38100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Syntactic analysis</a:t>
            </a:r>
            <a:endParaRPr kumimoji="0" lang="en-US" sz="1800" b="1" i="0" u="none" strike="noStrike" cap="none" normalizeH="0" baseline="0" dirty="0">
              <a:ln>
                <a:noFill/>
              </a:ln>
              <a:solidFill>
                <a:schemeClr val="tx1"/>
              </a:solidFill>
              <a:effectLst/>
              <a:latin typeface="Helvetica" charset="0"/>
            </a:endParaRPr>
          </a:p>
        </p:txBody>
      </p:sp>
      <p:sp>
        <p:nvSpPr>
          <p:cNvPr id="16" name="Rounded Rectangle 15"/>
          <p:cNvSpPr/>
          <p:nvPr/>
        </p:nvSpPr>
        <p:spPr bwMode="auto">
          <a:xfrm>
            <a:off x="4953000" y="38100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Semantic analysis</a:t>
            </a:r>
            <a:endParaRPr kumimoji="0" lang="en-US" sz="1800" b="1" i="0" u="none" strike="noStrike" cap="none" normalizeH="0" baseline="0" dirty="0">
              <a:ln>
                <a:noFill/>
              </a:ln>
              <a:solidFill>
                <a:schemeClr val="tx1"/>
              </a:solidFill>
              <a:effectLst/>
              <a:latin typeface="Helvetica" charset="0"/>
            </a:endParaRPr>
          </a:p>
        </p:txBody>
      </p:sp>
      <p:sp>
        <p:nvSpPr>
          <p:cNvPr id="17" name="Rounded Rectangle 16"/>
          <p:cNvSpPr/>
          <p:nvPr/>
        </p:nvSpPr>
        <p:spPr bwMode="auto">
          <a:xfrm>
            <a:off x="7239000" y="38100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Code generation</a:t>
            </a:r>
            <a:endParaRPr kumimoji="0" lang="en-US" sz="1800" b="1" i="0" u="none" strike="noStrike" cap="none" normalizeH="0" baseline="0" dirty="0">
              <a:ln>
                <a:noFill/>
              </a:ln>
              <a:solidFill>
                <a:schemeClr val="tx1"/>
              </a:solidFill>
              <a:effectLst/>
              <a:latin typeface="Helvetica" charset="0"/>
            </a:endParaRPr>
          </a:p>
        </p:txBody>
      </p:sp>
      <p:cxnSp>
        <p:nvCxnSpPr>
          <p:cNvPr id="21" name="Straight Arrow Connector 20"/>
          <p:cNvCxnSpPr>
            <a:stCxn id="15" idx="3"/>
            <a:endCxn id="16" idx="1"/>
          </p:cNvCxnSpPr>
          <p:nvPr/>
        </p:nvCxnSpPr>
        <p:spPr bwMode="auto">
          <a:xfrm>
            <a:off x="4267200" y="4229100"/>
            <a:ext cx="685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2" name="Straight Arrow Connector 21"/>
          <p:cNvCxnSpPr>
            <a:stCxn id="16" idx="3"/>
            <a:endCxn id="17" idx="1"/>
          </p:cNvCxnSpPr>
          <p:nvPr/>
        </p:nvCxnSpPr>
        <p:spPr bwMode="auto">
          <a:xfrm>
            <a:off x="6553200" y="4229100"/>
            <a:ext cx="685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9" name="Shape 28"/>
          <p:cNvCxnSpPr>
            <a:stCxn id="9" idx="0"/>
            <a:endCxn id="8" idx="1"/>
          </p:cNvCxnSpPr>
          <p:nvPr/>
        </p:nvCxnSpPr>
        <p:spPr bwMode="auto">
          <a:xfrm rot="5400000" flipH="1" flipV="1">
            <a:off x="1828800" y="1866900"/>
            <a:ext cx="1295400" cy="2590800"/>
          </a:xfrm>
          <a:prstGeom prst="bentConnector2">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2" name="Shape 31"/>
          <p:cNvCxnSpPr>
            <a:stCxn id="8" idx="3"/>
            <a:endCxn id="17" idx="0"/>
          </p:cNvCxnSpPr>
          <p:nvPr/>
        </p:nvCxnSpPr>
        <p:spPr bwMode="auto">
          <a:xfrm>
            <a:off x="5372100" y="2514600"/>
            <a:ext cx="2667000" cy="1295400"/>
          </a:xfrm>
          <a:prstGeom prst="bentConnector2">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34" name="Straight Arrow Connector 33"/>
          <p:cNvCxnSpPr>
            <a:stCxn id="15" idx="0"/>
          </p:cNvCxnSpPr>
          <p:nvPr/>
        </p:nvCxnSpPr>
        <p:spPr bwMode="auto">
          <a:xfrm rot="5400000" flipH="1" flipV="1">
            <a:off x="3409950" y="2952750"/>
            <a:ext cx="914400" cy="8001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35" name="Straight Arrow Connector 34"/>
          <p:cNvCxnSpPr>
            <a:stCxn id="16" idx="0"/>
          </p:cNvCxnSpPr>
          <p:nvPr/>
        </p:nvCxnSpPr>
        <p:spPr bwMode="auto">
          <a:xfrm rot="16200000" flipV="1">
            <a:off x="4933950" y="2990850"/>
            <a:ext cx="914400" cy="7239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2"/>
          <p:cNvSpPr>
            <a:spLocks noGrp="1"/>
          </p:cNvSpPr>
          <p:nvPr>
            <p:ph type="dt" sz="quarter" idx="10"/>
          </p:nvPr>
        </p:nvSpPr>
        <p:spPr>
          <a:noFill/>
        </p:spPr>
        <p:txBody>
          <a:bodyPr/>
          <a:lstStyle/>
          <a:p>
            <a:r>
              <a:rPr lang="de-CH">
                <a:latin typeface="Helvetica" charset="0"/>
              </a:rPr>
              <a:t>© Oscar Nierstrasz</a:t>
            </a:r>
          </a:p>
        </p:txBody>
      </p:sp>
      <p:sp>
        <p:nvSpPr>
          <p:cNvPr id="67587"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67588" name="Slide Number Placeholder 4"/>
          <p:cNvSpPr>
            <a:spLocks noGrp="1"/>
          </p:cNvSpPr>
          <p:nvPr>
            <p:ph type="sldNum" sz="quarter" idx="12"/>
          </p:nvPr>
        </p:nvSpPr>
        <p:spPr>
          <a:noFill/>
        </p:spPr>
        <p:txBody>
          <a:bodyPr/>
          <a:lstStyle/>
          <a:p>
            <a:r>
              <a:rPr lang="de-CH">
                <a:latin typeface="Helvetica" charset="0"/>
              </a:rPr>
              <a:t>ESE 10.</a:t>
            </a:r>
            <a:fld id="{CFE75160-C3E4-3B41-ACC1-DE4EAA72F027}" type="slidenum">
              <a:rPr lang="de-CH">
                <a:latin typeface="Helvetica" charset="0"/>
              </a:rPr>
              <a:pPr/>
              <a:t>36</a:t>
            </a:fld>
            <a:endParaRPr lang="de-CH" sz="1400">
              <a:solidFill>
                <a:srgbClr val="7E7E7E"/>
              </a:solidFill>
              <a:latin typeface="Times" charset="0"/>
            </a:endParaRPr>
          </a:p>
        </p:txBody>
      </p:sp>
      <p:sp>
        <p:nvSpPr>
          <p:cNvPr id="67589" name="Rectangle 2"/>
          <p:cNvSpPr>
            <a:spLocks noGrp="1" noChangeArrowheads="1"/>
          </p:cNvSpPr>
          <p:nvPr>
            <p:ph type="title"/>
          </p:nvPr>
        </p:nvSpPr>
        <p:spPr/>
        <p:txBody>
          <a:bodyPr/>
          <a:lstStyle/>
          <a:p>
            <a:r>
              <a:rPr lang="en-US"/>
              <a:t>Compilers as Blackboard Architectures</a:t>
            </a:r>
          </a:p>
        </p:txBody>
      </p:sp>
      <p:sp>
        <p:nvSpPr>
          <p:cNvPr id="67590" name="Rectangle 5"/>
          <p:cNvSpPr>
            <a:spLocks noChangeArrowheads="1"/>
          </p:cNvSpPr>
          <p:nvPr/>
        </p:nvSpPr>
        <p:spPr bwMode="auto">
          <a:xfrm>
            <a:off x="4572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sp>
        <p:nvSpPr>
          <p:cNvPr id="9" name="Rounded Rectangle 8"/>
          <p:cNvSpPr/>
          <p:nvPr/>
        </p:nvSpPr>
        <p:spPr bwMode="auto">
          <a:xfrm>
            <a:off x="1600200" y="18288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Lexical analysis</a:t>
            </a:r>
            <a:endParaRPr kumimoji="0" lang="en-US" sz="1800" b="1" i="0" u="none" strike="noStrike" cap="none" normalizeH="0" baseline="0" dirty="0">
              <a:ln>
                <a:noFill/>
              </a:ln>
              <a:solidFill>
                <a:schemeClr val="tx1"/>
              </a:solidFill>
              <a:effectLst/>
              <a:latin typeface="Helvetica" charset="0"/>
            </a:endParaRPr>
          </a:p>
        </p:txBody>
      </p:sp>
      <p:sp>
        <p:nvSpPr>
          <p:cNvPr id="11" name="Rounded Rectangle 10"/>
          <p:cNvSpPr/>
          <p:nvPr/>
        </p:nvSpPr>
        <p:spPr bwMode="auto">
          <a:xfrm>
            <a:off x="3657600" y="16764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Syntactic analysis</a:t>
            </a:r>
            <a:endParaRPr kumimoji="0" lang="en-US" sz="1800" b="1" i="0" u="none" strike="noStrike" cap="none" normalizeH="0" baseline="0" dirty="0">
              <a:ln>
                <a:noFill/>
              </a:ln>
              <a:solidFill>
                <a:schemeClr val="tx1"/>
              </a:solidFill>
              <a:effectLst/>
              <a:latin typeface="Helvetica" charset="0"/>
            </a:endParaRPr>
          </a:p>
        </p:txBody>
      </p:sp>
      <p:sp>
        <p:nvSpPr>
          <p:cNvPr id="12" name="Rounded Rectangle 11"/>
          <p:cNvSpPr/>
          <p:nvPr/>
        </p:nvSpPr>
        <p:spPr bwMode="auto">
          <a:xfrm>
            <a:off x="5791200" y="18288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Semantic analysis</a:t>
            </a:r>
            <a:endParaRPr kumimoji="0" lang="en-US" sz="1800" b="1" i="0" u="none" strike="noStrike" cap="none" normalizeH="0" baseline="0" dirty="0">
              <a:ln>
                <a:noFill/>
              </a:ln>
              <a:solidFill>
                <a:schemeClr val="tx1"/>
              </a:solidFill>
              <a:effectLst/>
              <a:latin typeface="Helvetica" charset="0"/>
            </a:endParaRPr>
          </a:p>
        </p:txBody>
      </p:sp>
      <p:sp>
        <p:nvSpPr>
          <p:cNvPr id="13" name="Rounded Rectangle 12"/>
          <p:cNvSpPr/>
          <p:nvPr/>
        </p:nvSpPr>
        <p:spPr bwMode="auto">
          <a:xfrm>
            <a:off x="7162800" y="50292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Code generation</a:t>
            </a:r>
            <a:endParaRPr kumimoji="0" lang="en-US" sz="1800" b="1" i="0" u="none" strike="noStrike" cap="none" normalizeH="0" baseline="0" dirty="0">
              <a:ln>
                <a:noFill/>
              </a:ln>
              <a:solidFill>
                <a:schemeClr val="tx1"/>
              </a:solidFill>
              <a:effectLst/>
              <a:latin typeface="Helvetica" charset="0"/>
            </a:endParaRPr>
          </a:p>
        </p:txBody>
      </p:sp>
      <p:cxnSp>
        <p:nvCxnSpPr>
          <p:cNvPr id="18" name="Straight Arrow Connector 17"/>
          <p:cNvCxnSpPr>
            <a:stCxn id="38" idx="3"/>
          </p:cNvCxnSpPr>
          <p:nvPr/>
        </p:nvCxnSpPr>
        <p:spPr bwMode="auto">
          <a:xfrm>
            <a:off x="1981200" y="3771900"/>
            <a:ext cx="762000" cy="2667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grpSp>
        <p:nvGrpSpPr>
          <p:cNvPr id="37" name="Group 36"/>
          <p:cNvGrpSpPr/>
          <p:nvPr/>
        </p:nvGrpSpPr>
        <p:grpSpPr>
          <a:xfrm>
            <a:off x="2743200" y="3505200"/>
            <a:ext cx="3505200" cy="2438400"/>
            <a:chOff x="2743200" y="3505200"/>
            <a:chExt cx="3505200" cy="2438400"/>
          </a:xfrm>
        </p:grpSpPr>
        <p:sp>
          <p:nvSpPr>
            <p:cNvPr id="8" name="Rectangle 7"/>
            <p:cNvSpPr/>
            <p:nvPr/>
          </p:nvSpPr>
          <p:spPr bwMode="auto">
            <a:xfrm>
              <a:off x="2743200" y="3505200"/>
              <a:ext cx="3505200" cy="24384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Repository</a:t>
              </a:r>
              <a:endParaRPr kumimoji="0" lang="en-US" sz="2000" b="1" i="0" u="none" strike="noStrike" cap="none" normalizeH="0" baseline="0" dirty="0">
                <a:ln>
                  <a:noFill/>
                </a:ln>
                <a:solidFill>
                  <a:schemeClr val="tx1"/>
                </a:solidFill>
                <a:effectLst/>
                <a:latin typeface="Helvetica" charset="0"/>
              </a:endParaRPr>
            </a:p>
          </p:txBody>
        </p:sp>
        <p:sp>
          <p:nvSpPr>
            <p:cNvPr id="33" name="Rectangle 32"/>
            <p:cNvSpPr/>
            <p:nvPr/>
          </p:nvSpPr>
          <p:spPr bwMode="auto">
            <a:xfrm>
              <a:off x="2895600" y="4724400"/>
              <a:ext cx="1447800" cy="7620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Symbol table</a:t>
              </a:r>
              <a:endParaRPr kumimoji="0" lang="en-US" sz="2000" b="1" i="0" u="none" strike="noStrike" cap="none" normalizeH="0" baseline="0" dirty="0">
                <a:ln>
                  <a:noFill/>
                </a:ln>
                <a:solidFill>
                  <a:schemeClr val="tx1"/>
                </a:solidFill>
                <a:effectLst/>
                <a:latin typeface="Helvetica" charset="0"/>
              </a:endParaRPr>
            </a:p>
          </p:txBody>
        </p:sp>
        <p:sp>
          <p:nvSpPr>
            <p:cNvPr id="34" name="Rectangle 33"/>
            <p:cNvSpPr/>
            <p:nvPr/>
          </p:nvSpPr>
          <p:spPr bwMode="auto">
            <a:xfrm>
              <a:off x="2895600" y="3657600"/>
              <a:ext cx="1447800" cy="7620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t>Abstract syntax tree</a:t>
              </a:r>
              <a:endParaRPr kumimoji="0" lang="en-US" sz="2000" b="1" i="0" u="none" strike="noStrike" cap="none" normalizeH="0" baseline="0" dirty="0">
                <a:ln>
                  <a:noFill/>
                </a:ln>
                <a:solidFill>
                  <a:schemeClr val="tx1"/>
                </a:solidFill>
                <a:effectLst/>
                <a:latin typeface="Helvetica" charset="0"/>
              </a:endParaRPr>
            </a:p>
          </p:txBody>
        </p:sp>
        <p:sp>
          <p:nvSpPr>
            <p:cNvPr id="35" name="Rectangle 34"/>
            <p:cNvSpPr/>
            <p:nvPr/>
          </p:nvSpPr>
          <p:spPr bwMode="auto">
            <a:xfrm>
              <a:off x="4572000" y="4724400"/>
              <a:ext cx="1447800" cy="7620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algn="ctr"/>
              <a:r>
                <a:rPr kumimoji="0" lang="en-US" sz="1800" b="1" i="0" u="none" strike="noStrike" cap="none" normalizeH="0" baseline="0" dirty="0" smtClean="0">
                  <a:ln>
                    <a:noFill/>
                  </a:ln>
                  <a:solidFill>
                    <a:schemeClr val="tx1"/>
                  </a:solidFill>
                  <a:effectLst/>
                  <a:latin typeface="Helvetica" charset="0"/>
                </a:rPr>
                <a:t>Output </a:t>
              </a:r>
              <a:r>
                <a:rPr lang="en-US" sz="1800" b="1" dirty="0" smtClean="0"/>
                <a:t>definition</a:t>
              </a:r>
              <a:endParaRPr kumimoji="0" lang="en-US" sz="1800" b="1" i="0" u="none" strike="noStrike" cap="none" normalizeH="0" baseline="0" dirty="0">
                <a:ln>
                  <a:noFill/>
                </a:ln>
                <a:solidFill>
                  <a:schemeClr val="tx1"/>
                </a:solidFill>
                <a:effectLst/>
                <a:latin typeface="Helvetica" charset="0"/>
              </a:endParaRPr>
            </a:p>
          </p:txBody>
        </p:sp>
        <p:sp>
          <p:nvSpPr>
            <p:cNvPr id="36" name="Rectangle 35"/>
            <p:cNvSpPr/>
            <p:nvPr/>
          </p:nvSpPr>
          <p:spPr bwMode="auto">
            <a:xfrm>
              <a:off x="4572000" y="3657600"/>
              <a:ext cx="1447800" cy="762000"/>
            </a:xfrm>
            <a:prstGeom prst="rect">
              <a:avLst/>
            </a:prstGeom>
            <a:solidFill>
              <a:srgbClr val="E7EFE3"/>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t>Grammar definition</a:t>
              </a:r>
              <a:endParaRPr kumimoji="0" lang="en-US" sz="2000" b="1" i="0" u="none" strike="noStrike" cap="none" normalizeH="0" baseline="0" dirty="0">
                <a:ln>
                  <a:noFill/>
                </a:ln>
                <a:solidFill>
                  <a:schemeClr val="tx1"/>
                </a:solidFill>
                <a:effectLst/>
                <a:latin typeface="Helvetica" charset="0"/>
              </a:endParaRPr>
            </a:p>
          </p:txBody>
        </p:sp>
      </p:grpSp>
      <p:sp>
        <p:nvSpPr>
          <p:cNvPr id="38" name="Rounded Rectangle 37"/>
          <p:cNvSpPr/>
          <p:nvPr/>
        </p:nvSpPr>
        <p:spPr bwMode="auto">
          <a:xfrm>
            <a:off x="381000" y="33528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Pretty</a:t>
            </a:r>
            <a:r>
              <a:rPr lang="en-US" sz="1800" b="1" dirty="0" smtClean="0"/>
              <a:t> </a:t>
            </a:r>
            <a:r>
              <a:rPr kumimoji="0" lang="en-US" sz="1800" b="1" i="0" u="none" strike="noStrike" cap="none" normalizeH="0" dirty="0" smtClean="0">
                <a:ln>
                  <a:noFill/>
                </a:ln>
                <a:solidFill>
                  <a:schemeClr val="tx1"/>
                </a:solidFill>
                <a:effectLst/>
                <a:latin typeface="Helvetica" charset="0"/>
              </a:rPr>
              <a:t>printer</a:t>
            </a:r>
            <a:endParaRPr kumimoji="0" lang="en-US" sz="1800" b="1" i="0" u="none" strike="noStrike" cap="none" normalizeH="0" baseline="0" dirty="0">
              <a:ln>
                <a:noFill/>
              </a:ln>
              <a:solidFill>
                <a:schemeClr val="tx1"/>
              </a:solidFill>
              <a:effectLst/>
              <a:latin typeface="Helvetica" charset="0"/>
            </a:endParaRPr>
          </a:p>
        </p:txBody>
      </p:sp>
      <p:sp>
        <p:nvSpPr>
          <p:cNvPr id="39" name="Rounded Rectangle 38"/>
          <p:cNvSpPr/>
          <p:nvPr/>
        </p:nvSpPr>
        <p:spPr bwMode="auto">
          <a:xfrm>
            <a:off x="457200" y="52578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Editor</a:t>
            </a:r>
            <a:endParaRPr kumimoji="0" lang="en-US" sz="1800" b="1" i="0" u="none" strike="noStrike" cap="none" normalizeH="0" baseline="0" dirty="0">
              <a:ln>
                <a:noFill/>
              </a:ln>
              <a:solidFill>
                <a:schemeClr val="tx1"/>
              </a:solidFill>
              <a:effectLst/>
              <a:latin typeface="Helvetica" charset="0"/>
            </a:endParaRPr>
          </a:p>
        </p:txBody>
      </p:sp>
      <p:sp>
        <p:nvSpPr>
          <p:cNvPr id="40" name="Rounded Rectangle 39"/>
          <p:cNvSpPr/>
          <p:nvPr/>
        </p:nvSpPr>
        <p:spPr bwMode="auto">
          <a:xfrm>
            <a:off x="7315200" y="3505200"/>
            <a:ext cx="1600200" cy="8382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Optimizer</a:t>
            </a:r>
            <a:endParaRPr kumimoji="0" lang="en-US" sz="1800" b="1" i="0" u="none" strike="noStrike" cap="none" normalizeH="0" baseline="0" dirty="0">
              <a:ln>
                <a:noFill/>
              </a:ln>
              <a:solidFill>
                <a:schemeClr val="tx1"/>
              </a:solidFill>
              <a:effectLst/>
              <a:latin typeface="Helvetica" charset="0"/>
            </a:endParaRPr>
          </a:p>
        </p:txBody>
      </p:sp>
      <p:cxnSp>
        <p:nvCxnSpPr>
          <p:cNvPr id="42" name="Straight Arrow Connector 41"/>
          <p:cNvCxnSpPr>
            <a:stCxn id="39" idx="3"/>
          </p:cNvCxnSpPr>
          <p:nvPr/>
        </p:nvCxnSpPr>
        <p:spPr bwMode="auto">
          <a:xfrm flipV="1">
            <a:off x="2057400" y="5486400"/>
            <a:ext cx="685800" cy="1905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44" name="Straight Arrow Connector 43"/>
          <p:cNvCxnSpPr>
            <a:endCxn id="40" idx="1"/>
          </p:cNvCxnSpPr>
          <p:nvPr/>
        </p:nvCxnSpPr>
        <p:spPr bwMode="auto">
          <a:xfrm flipV="1">
            <a:off x="6248400" y="3924300"/>
            <a:ext cx="1066800" cy="2667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46" name="Straight Arrow Connector 45"/>
          <p:cNvCxnSpPr>
            <a:endCxn id="13" idx="1"/>
          </p:cNvCxnSpPr>
          <p:nvPr/>
        </p:nvCxnSpPr>
        <p:spPr bwMode="auto">
          <a:xfrm>
            <a:off x="6248400" y="5181600"/>
            <a:ext cx="914400" cy="2667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49" name="Straight Arrow Connector 48"/>
          <p:cNvCxnSpPr>
            <a:endCxn id="12" idx="2"/>
          </p:cNvCxnSpPr>
          <p:nvPr/>
        </p:nvCxnSpPr>
        <p:spPr bwMode="auto">
          <a:xfrm rot="5400000" flipH="1" flipV="1">
            <a:off x="5810250" y="2724150"/>
            <a:ext cx="838200" cy="7239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52" name="Straight Arrow Connector 51"/>
          <p:cNvCxnSpPr>
            <a:stCxn id="8" idx="0"/>
            <a:endCxn id="11" idx="2"/>
          </p:cNvCxnSpPr>
          <p:nvPr/>
        </p:nvCxnSpPr>
        <p:spPr bwMode="auto">
          <a:xfrm rot="16200000" flipV="1">
            <a:off x="3981450" y="2990850"/>
            <a:ext cx="990600" cy="381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cxnSp>
        <p:nvCxnSpPr>
          <p:cNvPr id="56" name="Straight Arrow Connector 55"/>
          <p:cNvCxnSpPr>
            <a:endCxn id="9" idx="2"/>
          </p:cNvCxnSpPr>
          <p:nvPr/>
        </p:nvCxnSpPr>
        <p:spPr bwMode="auto">
          <a:xfrm rot="10800000">
            <a:off x="2400300" y="2667000"/>
            <a:ext cx="876300" cy="838200"/>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r>
              <a:rPr lang="de-CH">
                <a:latin typeface="Helvetica" charset="0"/>
              </a:rPr>
              <a:t>© Oscar Nierstrasz</a:t>
            </a:r>
          </a:p>
        </p:txBody>
      </p:sp>
      <p:sp>
        <p:nvSpPr>
          <p:cNvPr id="68611"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68612" name="Slide Number Placeholder 5"/>
          <p:cNvSpPr>
            <a:spLocks noGrp="1"/>
          </p:cNvSpPr>
          <p:nvPr>
            <p:ph type="sldNum" sz="quarter" idx="12"/>
          </p:nvPr>
        </p:nvSpPr>
        <p:spPr>
          <a:noFill/>
        </p:spPr>
        <p:txBody>
          <a:bodyPr/>
          <a:lstStyle/>
          <a:p>
            <a:r>
              <a:rPr lang="de-CH">
                <a:latin typeface="Helvetica" charset="0"/>
              </a:rPr>
              <a:t>ESE 10.</a:t>
            </a:r>
            <a:fld id="{13D1F528-86F8-B844-99C0-7CF32F8B688F}" type="slidenum">
              <a:rPr lang="de-CH">
                <a:latin typeface="Helvetica" charset="0"/>
              </a:rPr>
              <a:pPr/>
              <a:t>37</a:t>
            </a:fld>
            <a:endParaRPr lang="de-CH" sz="1400">
              <a:solidFill>
                <a:srgbClr val="7E7E7E"/>
              </a:solidFill>
              <a:latin typeface="Times" charset="0"/>
            </a:endParaRPr>
          </a:p>
        </p:txBody>
      </p:sp>
      <p:sp>
        <p:nvSpPr>
          <p:cNvPr id="6861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68614" name="Rectangle 3"/>
          <p:cNvSpPr>
            <a:spLocks noGrp="1" noChangeArrowheads="1"/>
          </p:cNvSpPr>
          <p:nvPr>
            <p:ph type="title"/>
          </p:nvPr>
        </p:nvSpPr>
        <p:spPr/>
        <p:txBody>
          <a:bodyPr/>
          <a:lstStyle/>
          <a:p>
            <a:r>
              <a:rPr lang="en-US"/>
              <a:t>Roadmap</a:t>
            </a:r>
          </a:p>
        </p:txBody>
      </p:sp>
      <p:pic>
        <p:nvPicPr>
          <p:cNvPr id="68615"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8616"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a:t>Layered</a:t>
            </a:r>
          </a:p>
          <a:p>
            <a:pPr lvl="1"/>
            <a:r>
              <a:rPr lang="en-US"/>
              <a:t>Client-Server</a:t>
            </a:r>
          </a:p>
          <a:p>
            <a:pPr lvl="1"/>
            <a:r>
              <a:rPr lang="en-US"/>
              <a:t>Blackboard, Dataflow, ...</a:t>
            </a:r>
          </a:p>
          <a:p>
            <a:r>
              <a:rPr lang="en-US" b="1"/>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Date Placeholder 2"/>
          <p:cNvSpPr>
            <a:spLocks noGrp="1"/>
          </p:cNvSpPr>
          <p:nvPr>
            <p:ph type="dt" sz="quarter" idx="10"/>
          </p:nvPr>
        </p:nvSpPr>
        <p:spPr>
          <a:noFill/>
        </p:spPr>
        <p:txBody>
          <a:bodyPr/>
          <a:lstStyle/>
          <a:p>
            <a:r>
              <a:rPr lang="de-CH">
                <a:latin typeface="Helvetica" charset="0"/>
              </a:rPr>
              <a:t>© Oscar Nierstrasz</a:t>
            </a:r>
          </a:p>
        </p:txBody>
      </p:sp>
      <p:sp>
        <p:nvSpPr>
          <p:cNvPr id="70659"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70660" name="Slide Number Placeholder 4"/>
          <p:cNvSpPr>
            <a:spLocks noGrp="1"/>
          </p:cNvSpPr>
          <p:nvPr>
            <p:ph type="sldNum" sz="quarter" idx="12"/>
          </p:nvPr>
        </p:nvSpPr>
        <p:spPr>
          <a:noFill/>
        </p:spPr>
        <p:txBody>
          <a:bodyPr/>
          <a:lstStyle/>
          <a:p>
            <a:r>
              <a:rPr lang="de-CH">
                <a:latin typeface="Helvetica" charset="0"/>
              </a:rPr>
              <a:t>ESE 10.</a:t>
            </a:r>
            <a:fld id="{7C7A2526-A1F1-4849-A4DB-7E18E65B66B1}" type="slidenum">
              <a:rPr lang="de-CH">
                <a:latin typeface="Helvetica" charset="0"/>
              </a:rPr>
              <a:pPr/>
              <a:t>38</a:t>
            </a:fld>
            <a:endParaRPr lang="de-CH" sz="1400">
              <a:solidFill>
                <a:srgbClr val="7E7E7E"/>
              </a:solidFill>
              <a:latin typeface="Times" charset="0"/>
            </a:endParaRPr>
          </a:p>
        </p:txBody>
      </p:sp>
      <p:sp>
        <p:nvSpPr>
          <p:cNvPr id="70661" name="Rectangle 2"/>
          <p:cNvSpPr>
            <a:spLocks noGrp="1" noChangeArrowheads="1"/>
          </p:cNvSpPr>
          <p:nvPr>
            <p:ph type="title"/>
          </p:nvPr>
        </p:nvSpPr>
        <p:spPr/>
        <p:txBody>
          <a:bodyPr/>
          <a:lstStyle/>
          <a:p>
            <a:r>
              <a:rPr lang="en-US"/>
              <a:t>The Vision of MDA</a:t>
            </a:r>
          </a:p>
        </p:txBody>
      </p:sp>
      <p:grpSp>
        <p:nvGrpSpPr>
          <p:cNvPr id="70662" name="Group 3"/>
          <p:cNvGrpSpPr>
            <a:grpSpLocks/>
          </p:cNvGrpSpPr>
          <p:nvPr/>
        </p:nvGrpSpPr>
        <p:grpSpPr bwMode="auto">
          <a:xfrm>
            <a:off x="1724025" y="4351338"/>
            <a:ext cx="5026025" cy="2049462"/>
            <a:chOff x="716" y="2077"/>
            <a:chExt cx="4530" cy="1848"/>
          </a:xfrm>
        </p:grpSpPr>
        <p:pic>
          <p:nvPicPr>
            <p:cNvPr id="70935" name="Picture 4"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132" y="2303"/>
              <a:ext cx="295" cy="416"/>
            </a:xfrm>
            <a:prstGeom prst="rect">
              <a:avLst/>
            </a:prstGeom>
            <a:noFill/>
            <a:ln w="9525">
              <a:noFill/>
              <a:miter lim="800000"/>
              <a:headEnd/>
              <a:tailEnd/>
            </a:ln>
          </p:spPr>
        </p:pic>
        <p:grpSp>
          <p:nvGrpSpPr>
            <p:cNvPr id="70936" name="Group 5"/>
            <p:cNvGrpSpPr>
              <a:grpSpLocks/>
            </p:cNvGrpSpPr>
            <p:nvPr/>
          </p:nvGrpSpPr>
          <p:grpSpPr bwMode="auto">
            <a:xfrm>
              <a:off x="716" y="2786"/>
              <a:ext cx="384" cy="323"/>
              <a:chOff x="943" y="2820"/>
              <a:chExt cx="1130" cy="950"/>
            </a:xfrm>
          </p:grpSpPr>
          <p:sp>
            <p:nvSpPr>
              <p:cNvPr id="71105" name="AutoShape 6"/>
              <p:cNvSpPr>
                <a:spLocks noChangeAspect="1" noChangeArrowheads="1" noTextEdit="1"/>
              </p:cNvSpPr>
              <p:nvPr/>
            </p:nvSpPr>
            <p:spPr bwMode="auto">
              <a:xfrm>
                <a:off x="943" y="2820"/>
                <a:ext cx="1130" cy="950"/>
              </a:xfrm>
              <a:prstGeom prst="rect">
                <a:avLst/>
              </a:prstGeom>
              <a:noFill/>
              <a:ln w="9525">
                <a:noFill/>
                <a:miter lim="800000"/>
                <a:headEnd/>
                <a:tailEnd/>
              </a:ln>
            </p:spPr>
            <p:txBody>
              <a:bodyPr>
                <a:prstTxWarp prst="textNoShape">
                  <a:avLst/>
                </a:prstTxWarp>
              </a:bodyPr>
              <a:lstStyle/>
              <a:p>
                <a:endParaRPr lang="en-US"/>
              </a:p>
            </p:txBody>
          </p:sp>
          <p:sp>
            <p:nvSpPr>
              <p:cNvPr id="71106" name="Freeform 7"/>
              <p:cNvSpPr>
                <a:spLocks/>
              </p:cNvSpPr>
              <p:nvPr/>
            </p:nvSpPr>
            <p:spPr bwMode="auto">
              <a:xfrm>
                <a:off x="1226" y="2820"/>
                <a:ext cx="847" cy="721"/>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a:prstTxWarp prst="textNoShape">
                  <a:avLst/>
                </a:prstTxWarp>
              </a:bodyPr>
              <a:lstStyle/>
              <a:p>
                <a:endParaRPr lang="en-US"/>
              </a:p>
            </p:txBody>
          </p:sp>
          <p:sp>
            <p:nvSpPr>
              <p:cNvPr id="71107" name="Freeform 8"/>
              <p:cNvSpPr>
                <a:spLocks/>
              </p:cNvSpPr>
              <p:nvPr/>
            </p:nvSpPr>
            <p:spPr bwMode="auto">
              <a:xfrm>
                <a:off x="1873" y="2875"/>
                <a:ext cx="94" cy="450"/>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a:prstTxWarp prst="textNoShape">
                  <a:avLst/>
                </a:prstTxWarp>
              </a:bodyPr>
              <a:lstStyle/>
              <a:p>
                <a:endParaRPr lang="en-US"/>
              </a:p>
            </p:txBody>
          </p:sp>
          <p:sp>
            <p:nvSpPr>
              <p:cNvPr id="71108" name="Rectangle 9"/>
              <p:cNvSpPr>
                <a:spLocks noChangeArrowheads="1"/>
              </p:cNvSpPr>
              <p:nvPr/>
            </p:nvSpPr>
            <p:spPr bwMode="auto">
              <a:xfrm>
                <a:off x="1372" y="2974"/>
                <a:ext cx="482" cy="360"/>
              </a:xfrm>
              <a:prstGeom prst="rect">
                <a:avLst/>
              </a:prstGeom>
              <a:solidFill>
                <a:schemeClr val="bg1"/>
              </a:solidFill>
              <a:ln w="9525">
                <a:noFill/>
                <a:miter lim="800000"/>
                <a:headEnd/>
                <a:tailEnd/>
              </a:ln>
            </p:spPr>
            <p:txBody>
              <a:bodyPr>
                <a:prstTxWarp prst="textNoShape">
                  <a:avLst/>
                </a:prstTxWarp>
              </a:bodyPr>
              <a:lstStyle/>
              <a:p>
                <a:endParaRPr lang="en-US"/>
              </a:p>
            </p:txBody>
          </p:sp>
          <p:sp>
            <p:nvSpPr>
              <p:cNvPr id="71109" name="Freeform 10"/>
              <p:cNvSpPr>
                <a:spLocks/>
              </p:cNvSpPr>
              <p:nvPr/>
            </p:nvSpPr>
            <p:spPr bwMode="auto">
              <a:xfrm>
                <a:off x="1297" y="3305"/>
                <a:ext cx="707" cy="81"/>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a:prstTxWarp prst="textNoShape">
                  <a:avLst/>
                </a:prstTxWarp>
              </a:bodyPr>
              <a:lstStyle/>
              <a:p>
                <a:endParaRPr lang="en-US"/>
              </a:p>
            </p:txBody>
          </p:sp>
          <p:sp>
            <p:nvSpPr>
              <p:cNvPr id="71110" name="Freeform 11"/>
              <p:cNvSpPr>
                <a:spLocks/>
              </p:cNvSpPr>
              <p:nvPr/>
            </p:nvSpPr>
            <p:spPr bwMode="auto">
              <a:xfrm>
                <a:off x="1272" y="3405"/>
                <a:ext cx="647" cy="89"/>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1111" name="Freeform 12"/>
              <p:cNvSpPr>
                <a:spLocks/>
              </p:cNvSpPr>
              <p:nvPr/>
            </p:nvSpPr>
            <p:spPr bwMode="auto">
              <a:xfrm>
                <a:off x="1938" y="3311"/>
                <a:ext cx="88" cy="171"/>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a:prstTxWarp prst="textNoShape">
                  <a:avLst/>
                </a:prstTxWarp>
              </a:bodyPr>
              <a:lstStyle/>
              <a:p>
                <a:endParaRPr lang="en-US"/>
              </a:p>
            </p:txBody>
          </p:sp>
          <p:sp>
            <p:nvSpPr>
              <p:cNvPr id="71112" name="Freeform 13"/>
              <p:cNvSpPr>
                <a:spLocks/>
              </p:cNvSpPr>
              <p:nvPr/>
            </p:nvSpPr>
            <p:spPr bwMode="auto">
              <a:xfrm>
                <a:off x="1389" y="2867"/>
                <a:ext cx="559" cy="88"/>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a:prstTxWarp prst="textNoShape">
                  <a:avLst/>
                </a:prstTxWarp>
              </a:bodyPr>
              <a:lstStyle/>
              <a:p>
                <a:endParaRPr lang="en-US"/>
              </a:p>
            </p:txBody>
          </p:sp>
          <p:sp>
            <p:nvSpPr>
              <p:cNvPr id="71113" name="Freeform 14"/>
              <p:cNvSpPr>
                <a:spLocks/>
              </p:cNvSpPr>
              <p:nvPr/>
            </p:nvSpPr>
            <p:spPr bwMode="auto">
              <a:xfrm>
                <a:off x="1405" y="2999"/>
                <a:ext cx="417" cy="308"/>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a:prstTxWarp prst="textNoShape">
                  <a:avLst/>
                </a:prstTxWarp>
              </a:bodyPr>
              <a:lstStyle/>
              <a:p>
                <a:endParaRPr lang="en-US"/>
              </a:p>
            </p:txBody>
          </p:sp>
          <p:sp>
            <p:nvSpPr>
              <p:cNvPr id="71114" name="Freeform 15"/>
              <p:cNvSpPr>
                <a:spLocks/>
              </p:cNvSpPr>
              <p:nvPr/>
            </p:nvSpPr>
            <p:spPr bwMode="auto">
              <a:xfrm>
                <a:off x="1424" y="3018"/>
                <a:ext cx="380" cy="271"/>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a:prstTxWarp prst="textNoShape">
                  <a:avLst/>
                </a:prstTxWarp>
              </a:bodyPr>
              <a:lstStyle/>
              <a:p>
                <a:endParaRPr lang="en-US"/>
              </a:p>
            </p:txBody>
          </p:sp>
          <p:sp>
            <p:nvSpPr>
              <p:cNvPr id="71115" name="Freeform 16"/>
              <p:cNvSpPr>
                <a:spLocks/>
              </p:cNvSpPr>
              <p:nvPr/>
            </p:nvSpPr>
            <p:spPr bwMode="auto">
              <a:xfrm>
                <a:off x="1692" y="3426"/>
                <a:ext cx="164" cy="48"/>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a:prstTxWarp prst="textNoShape">
                  <a:avLst/>
                </a:prstTxWarp>
              </a:bodyPr>
              <a:lstStyle/>
              <a:p>
                <a:endParaRPr lang="en-US"/>
              </a:p>
            </p:txBody>
          </p:sp>
          <p:sp>
            <p:nvSpPr>
              <p:cNvPr id="71116" name="Freeform 17"/>
              <p:cNvSpPr>
                <a:spLocks/>
              </p:cNvSpPr>
              <p:nvPr/>
            </p:nvSpPr>
            <p:spPr bwMode="auto">
              <a:xfrm>
                <a:off x="943" y="3499"/>
                <a:ext cx="1057" cy="271"/>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17" name="Freeform 18"/>
              <p:cNvSpPr>
                <a:spLocks/>
              </p:cNvSpPr>
              <p:nvPr/>
            </p:nvSpPr>
            <p:spPr bwMode="auto">
              <a:xfrm>
                <a:off x="1009" y="3545"/>
                <a:ext cx="910" cy="136"/>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a:prstTxWarp prst="textNoShape">
                  <a:avLst/>
                </a:prstTxWarp>
              </a:bodyPr>
              <a:lstStyle/>
              <a:p>
                <a:endParaRPr lang="en-US"/>
              </a:p>
            </p:txBody>
          </p:sp>
          <p:sp>
            <p:nvSpPr>
              <p:cNvPr id="71118" name="Freeform 19"/>
              <p:cNvSpPr>
                <a:spLocks/>
              </p:cNvSpPr>
              <p:nvPr/>
            </p:nvSpPr>
            <p:spPr bwMode="auto">
              <a:xfrm>
                <a:off x="990" y="3700"/>
                <a:ext cx="804" cy="23"/>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1119" name="Freeform 20"/>
              <p:cNvSpPr>
                <a:spLocks/>
              </p:cNvSpPr>
              <p:nvPr/>
            </p:nvSpPr>
            <p:spPr bwMode="auto">
              <a:xfrm>
                <a:off x="1813" y="3546"/>
                <a:ext cx="140" cy="164"/>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a:prstTxWarp prst="textNoShape">
                  <a:avLst/>
                </a:prstTxWarp>
              </a:bodyPr>
              <a:lstStyle/>
              <a:p>
                <a:endParaRPr lang="en-US"/>
              </a:p>
            </p:txBody>
          </p:sp>
          <p:sp>
            <p:nvSpPr>
              <p:cNvPr id="71120" name="Freeform 21"/>
              <p:cNvSpPr>
                <a:spLocks/>
              </p:cNvSpPr>
              <p:nvPr/>
            </p:nvSpPr>
            <p:spPr bwMode="auto">
              <a:xfrm>
                <a:off x="1294" y="3577"/>
                <a:ext cx="39"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1" name="Freeform 22"/>
              <p:cNvSpPr>
                <a:spLocks/>
              </p:cNvSpPr>
              <p:nvPr/>
            </p:nvSpPr>
            <p:spPr bwMode="auto">
              <a:xfrm>
                <a:off x="1736" y="3577"/>
                <a:ext cx="40" cy="16"/>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2" name="Freeform 23"/>
              <p:cNvSpPr>
                <a:spLocks/>
              </p:cNvSpPr>
              <p:nvPr/>
            </p:nvSpPr>
            <p:spPr bwMode="auto">
              <a:xfrm>
                <a:off x="1539" y="3577"/>
                <a:ext cx="40"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3" name="Freeform 24"/>
              <p:cNvSpPr>
                <a:spLocks/>
              </p:cNvSpPr>
              <p:nvPr/>
            </p:nvSpPr>
            <p:spPr bwMode="auto">
              <a:xfrm>
                <a:off x="1146"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4" name="Freeform 25"/>
              <p:cNvSpPr>
                <a:spLocks/>
              </p:cNvSpPr>
              <p:nvPr/>
            </p:nvSpPr>
            <p:spPr bwMode="auto">
              <a:xfrm>
                <a:off x="1195" y="3577"/>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5" name="Freeform 26"/>
              <p:cNvSpPr>
                <a:spLocks/>
              </p:cNvSpPr>
              <p:nvPr/>
            </p:nvSpPr>
            <p:spPr bwMode="auto">
              <a:xfrm>
                <a:off x="1244"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6" name="Freeform 27"/>
              <p:cNvSpPr>
                <a:spLocks/>
              </p:cNvSpPr>
              <p:nvPr/>
            </p:nvSpPr>
            <p:spPr bwMode="auto">
              <a:xfrm>
                <a:off x="1638" y="3577"/>
                <a:ext cx="40" cy="16"/>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7" name="Freeform 28"/>
              <p:cNvSpPr>
                <a:spLocks/>
              </p:cNvSpPr>
              <p:nvPr/>
            </p:nvSpPr>
            <p:spPr bwMode="auto">
              <a:xfrm>
                <a:off x="1491" y="3577"/>
                <a:ext cx="39" cy="16"/>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8" name="Freeform 29"/>
              <p:cNvSpPr>
                <a:spLocks/>
              </p:cNvSpPr>
              <p:nvPr/>
            </p:nvSpPr>
            <p:spPr bwMode="auto">
              <a:xfrm>
                <a:off x="1441"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29" name="Freeform 30"/>
              <p:cNvSpPr>
                <a:spLocks/>
              </p:cNvSpPr>
              <p:nvPr/>
            </p:nvSpPr>
            <p:spPr bwMode="auto">
              <a:xfrm>
                <a:off x="1588" y="3577"/>
                <a:ext cx="40" cy="16"/>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0" name="Freeform 31"/>
              <p:cNvSpPr>
                <a:spLocks/>
              </p:cNvSpPr>
              <p:nvPr/>
            </p:nvSpPr>
            <p:spPr bwMode="auto">
              <a:xfrm>
                <a:off x="1687" y="3577"/>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1" name="Freeform 32"/>
              <p:cNvSpPr>
                <a:spLocks/>
              </p:cNvSpPr>
              <p:nvPr/>
            </p:nvSpPr>
            <p:spPr bwMode="auto">
              <a:xfrm>
                <a:off x="1392" y="3577"/>
                <a:ext cx="40"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2" name="Freeform 33"/>
              <p:cNvSpPr>
                <a:spLocks/>
              </p:cNvSpPr>
              <p:nvPr/>
            </p:nvSpPr>
            <p:spPr bwMode="auto">
              <a:xfrm>
                <a:off x="1343"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3" name="Freeform 34"/>
              <p:cNvSpPr>
                <a:spLocks/>
              </p:cNvSpPr>
              <p:nvPr/>
            </p:nvSpPr>
            <p:spPr bwMode="auto">
              <a:xfrm>
                <a:off x="1470" y="3602"/>
                <a:ext cx="39" cy="16"/>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4" name="Freeform 35"/>
              <p:cNvSpPr>
                <a:spLocks/>
              </p:cNvSpPr>
              <p:nvPr/>
            </p:nvSpPr>
            <p:spPr bwMode="auto">
              <a:xfrm>
                <a:off x="1175"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5" name="Freeform 36"/>
              <p:cNvSpPr>
                <a:spLocks/>
              </p:cNvSpPr>
              <p:nvPr/>
            </p:nvSpPr>
            <p:spPr bwMode="auto">
              <a:xfrm>
                <a:off x="1223" y="3602"/>
                <a:ext cx="41"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6" name="Freeform 37"/>
              <p:cNvSpPr>
                <a:spLocks/>
              </p:cNvSpPr>
              <p:nvPr/>
            </p:nvSpPr>
            <p:spPr bwMode="auto">
              <a:xfrm>
                <a:off x="1273" y="3602"/>
                <a:ext cx="40" cy="16"/>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7" name="Freeform 38"/>
              <p:cNvSpPr>
                <a:spLocks/>
              </p:cNvSpPr>
              <p:nvPr/>
            </p:nvSpPr>
            <p:spPr bwMode="auto">
              <a:xfrm>
                <a:off x="1322"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8" name="Freeform 39"/>
              <p:cNvSpPr>
                <a:spLocks/>
              </p:cNvSpPr>
              <p:nvPr/>
            </p:nvSpPr>
            <p:spPr bwMode="auto">
              <a:xfrm>
                <a:off x="1715" y="3602"/>
                <a:ext cx="41" cy="16"/>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39" name="Freeform 40"/>
              <p:cNvSpPr>
                <a:spLocks/>
              </p:cNvSpPr>
              <p:nvPr/>
            </p:nvSpPr>
            <p:spPr bwMode="auto">
              <a:xfrm>
                <a:off x="1126" y="3602"/>
                <a:ext cx="39" cy="16"/>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40" name="Freeform 41"/>
              <p:cNvSpPr>
                <a:spLocks/>
              </p:cNvSpPr>
              <p:nvPr/>
            </p:nvSpPr>
            <p:spPr bwMode="auto">
              <a:xfrm>
                <a:off x="1518" y="3602"/>
                <a:ext cx="41"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1" name="Freeform 42"/>
              <p:cNvSpPr>
                <a:spLocks/>
              </p:cNvSpPr>
              <p:nvPr/>
            </p:nvSpPr>
            <p:spPr bwMode="auto">
              <a:xfrm>
                <a:off x="1617" y="3602"/>
                <a:ext cx="40"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2" name="Freeform 43"/>
              <p:cNvSpPr>
                <a:spLocks/>
              </p:cNvSpPr>
              <p:nvPr/>
            </p:nvSpPr>
            <p:spPr bwMode="auto">
              <a:xfrm>
                <a:off x="1568"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3" name="Freeform 44"/>
              <p:cNvSpPr>
                <a:spLocks/>
              </p:cNvSpPr>
              <p:nvPr/>
            </p:nvSpPr>
            <p:spPr bwMode="auto">
              <a:xfrm>
                <a:off x="1372" y="3602"/>
                <a:ext cx="39"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4" name="Freeform 45"/>
              <p:cNvSpPr>
                <a:spLocks/>
              </p:cNvSpPr>
              <p:nvPr/>
            </p:nvSpPr>
            <p:spPr bwMode="auto">
              <a:xfrm>
                <a:off x="1420" y="3602"/>
                <a:ext cx="41"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5" name="Freeform 46"/>
              <p:cNvSpPr>
                <a:spLocks/>
              </p:cNvSpPr>
              <p:nvPr/>
            </p:nvSpPr>
            <p:spPr bwMode="auto">
              <a:xfrm>
                <a:off x="1666"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146" name="Freeform 47"/>
              <p:cNvSpPr>
                <a:spLocks/>
              </p:cNvSpPr>
              <p:nvPr/>
            </p:nvSpPr>
            <p:spPr bwMode="auto">
              <a:xfrm>
                <a:off x="1646" y="3628"/>
                <a:ext cx="39"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47" name="Freeform 48"/>
              <p:cNvSpPr>
                <a:spLocks/>
              </p:cNvSpPr>
              <p:nvPr/>
            </p:nvSpPr>
            <p:spPr bwMode="auto">
              <a:xfrm>
                <a:off x="1154"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48" name="Freeform 49"/>
              <p:cNvSpPr>
                <a:spLocks/>
              </p:cNvSpPr>
              <p:nvPr/>
            </p:nvSpPr>
            <p:spPr bwMode="auto">
              <a:xfrm>
                <a:off x="1547" y="3628"/>
                <a:ext cx="40"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49" name="Freeform 50"/>
              <p:cNvSpPr>
                <a:spLocks/>
              </p:cNvSpPr>
              <p:nvPr/>
            </p:nvSpPr>
            <p:spPr bwMode="auto">
              <a:xfrm>
                <a:off x="1596"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0" name="Freeform 51"/>
              <p:cNvSpPr>
                <a:spLocks/>
              </p:cNvSpPr>
              <p:nvPr/>
            </p:nvSpPr>
            <p:spPr bwMode="auto">
              <a:xfrm>
                <a:off x="1695" y="3628"/>
                <a:ext cx="40" cy="15"/>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a:prstTxWarp prst="textNoShape">
                  <a:avLst/>
                </a:prstTxWarp>
              </a:bodyPr>
              <a:lstStyle/>
              <a:p>
                <a:endParaRPr lang="en-US"/>
              </a:p>
            </p:txBody>
          </p:sp>
          <p:sp>
            <p:nvSpPr>
              <p:cNvPr id="71151" name="Freeform 52"/>
              <p:cNvSpPr>
                <a:spLocks/>
              </p:cNvSpPr>
              <p:nvPr/>
            </p:nvSpPr>
            <p:spPr bwMode="auto">
              <a:xfrm>
                <a:off x="1105" y="3628"/>
                <a:ext cx="40" cy="15"/>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2" name="Freeform 53"/>
              <p:cNvSpPr>
                <a:spLocks/>
              </p:cNvSpPr>
              <p:nvPr/>
            </p:nvSpPr>
            <p:spPr bwMode="auto">
              <a:xfrm>
                <a:off x="1351" y="3628"/>
                <a:ext cx="40" cy="15"/>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3" name="Freeform 54"/>
              <p:cNvSpPr>
                <a:spLocks/>
              </p:cNvSpPr>
              <p:nvPr/>
            </p:nvSpPr>
            <p:spPr bwMode="auto">
              <a:xfrm>
                <a:off x="1252" y="3628"/>
                <a:ext cx="41"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4" name="Freeform 55"/>
              <p:cNvSpPr>
                <a:spLocks/>
              </p:cNvSpPr>
              <p:nvPr/>
            </p:nvSpPr>
            <p:spPr bwMode="auto">
              <a:xfrm>
                <a:off x="1301" y="3628"/>
                <a:ext cx="41" cy="15"/>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5" name="Freeform 56"/>
              <p:cNvSpPr>
                <a:spLocks/>
              </p:cNvSpPr>
              <p:nvPr/>
            </p:nvSpPr>
            <p:spPr bwMode="auto">
              <a:xfrm>
                <a:off x="1203"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6" name="Freeform 57"/>
              <p:cNvSpPr>
                <a:spLocks/>
              </p:cNvSpPr>
              <p:nvPr/>
            </p:nvSpPr>
            <p:spPr bwMode="auto">
              <a:xfrm>
                <a:off x="1449"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7" name="Freeform 58"/>
              <p:cNvSpPr>
                <a:spLocks/>
              </p:cNvSpPr>
              <p:nvPr/>
            </p:nvSpPr>
            <p:spPr bwMode="auto">
              <a:xfrm>
                <a:off x="1498"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8" name="Freeform 59"/>
              <p:cNvSpPr>
                <a:spLocks/>
              </p:cNvSpPr>
              <p:nvPr/>
            </p:nvSpPr>
            <p:spPr bwMode="auto">
              <a:xfrm>
                <a:off x="1400"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59" name="Freeform 60"/>
              <p:cNvSpPr>
                <a:spLocks/>
              </p:cNvSpPr>
              <p:nvPr/>
            </p:nvSpPr>
            <p:spPr bwMode="auto">
              <a:xfrm>
                <a:off x="1183" y="3653"/>
                <a:ext cx="39"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0" name="Freeform 61"/>
              <p:cNvSpPr>
                <a:spLocks/>
              </p:cNvSpPr>
              <p:nvPr/>
            </p:nvSpPr>
            <p:spPr bwMode="auto">
              <a:xfrm>
                <a:off x="1625"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1" name="Freeform 62"/>
              <p:cNvSpPr>
                <a:spLocks/>
              </p:cNvSpPr>
              <p:nvPr/>
            </p:nvSpPr>
            <p:spPr bwMode="auto">
              <a:xfrm>
                <a:off x="1575" y="3653"/>
                <a:ext cx="41"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2" name="Freeform 63"/>
              <p:cNvSpPr>
                <a:spLocks/>
              </p:cNvSpPr>
              <p:nvPr/>
            </p:nvSpPr>
            <p:spPr bwMode="auto">
              <a:xfrm>
                <a:off x="1281" y="3653"/>
                <a:ext cx="40"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3" name="Freeform 64"/>
              <p:cNvSpPr>
                <a:spLocks/>
              </p:cNvSpPr>
              <p:nvPr/>
            </p:nvSpPr>
            <p:spPr bwMode="auto">
              <a:xfrm>
                <a:off x="1232"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4" name="Freeform 65"/>
              <p:cNvSpPr>
                <a:spLocks/>
              </p:cNvSpPr>
              <p:nvPr/>
            </p:nvSpPr>
            <p:spPr bwMode="auto">
              <a:xfrm>
                <a:off x="1674" y="3653"/>
                <a:ext cx="40"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5" name="Freeform 66"/>
              <p:cNvSpPr>
                <a:spLocks/>
              </p:cNvSpPr>
              <p:nvPr/>
            </p:nvSpPr>
            <p:spPr bwMode="auto">
              <a:xfrm>
                <a:off x="1084" y="3653"/>
                <a:ext cx="40"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6" name="Freeform 67"/>
              <p:cNvSpPr>
                <a:spLocks/>
              </p:cNvSpPr>
              <p:nvPr/>
            </p:nvSpPr>
            <p:spPr bwMode="auto">
              <a:xfrm>
                <a:off x="1133"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7" name="Freeform 68"/>
              <p:cNvSpPr>
                <a:spLocks/>
              </p:cNvSpPr>
              <p:nvPr/>
            </p:nvSpPr>
            <p:spPr bwMode="auto">
              <a:xfrm>
                <a:off x="1330"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8" name="Freeform 69"/>
              <p:cNvSpPr>
                <a:spLocks/>
              </p:cNvSpPr>
              <p:nvPr/>
            </p:nvSpPr>
            <p:spPr bwMode="auto">
              <a:xfrm>
                <a:off x="1380" y="3653"/>
                <a:ext cx="39"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69" name="Freeform 70"/>
              <p:cNvSpPr>
                <a:spLocks/>
              </p:cNvSpPr>
              <p:nvPr/>
            </p:nvSpPr>
            <p:spPr bwMode="auto">
              <a:xfrm>
                <a:off x="1526"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70" name="Freeform 71"/>
              <p:cNvSpPr>
                <a:spLocks/>
              </p:cNvSpPr>
              <p:nvPr/>
            </p:nvSpPr>
            <p:spPr bwMode="auto">
              <a:xfrm>
                <a:off x="1429"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71" name="Freeform 72"/>
              <p:cNvSpPr>
                <a:spLocks/>
              </p:cNvSpPr>
              <p:nvPr/>
            </p:nvSpPr>
            <p:spPr bwMode="auto">
              <a:xfrm>
                <a:off x="1477"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70937" name="Group 73"/>
            <p:cNvGrpSpPr>
              <a:grpSpLocks/>
            </p:cNvGrpSpPr>
            <p:nvPr/>
          </p:nvGrpSpPr>
          <p:grpSpPr bwMode="auto">
            <a:xfrm>
              <a:off x="4886" y="2332"/>
              <a:ext cx="360" cy="303"/>
              <a:chOff x="943" y="2820"/>
              <a:chExt cx="1130" cy="950"/>
            </a:xfrm>
          </p:grpSpPr>
          <p:sp>
            <p:nvSpPr>
              <p:cNvPr id="71038" name="AutoShape 74"/>
              <p:cNvSpPr>
                <a:spLocks noChangeAspect="1" noChangeArrowheads="1" noTextEdit="1"/>
              </p:cNvSpPr>
              <p:nvPr/>
            </p:nvSpPr>
            <p:spPr bwMode="auto">
              <a:xfrm>
                <a:off x="943" y="2820"/>
                <a:ext cx="1130" cy="950"/>
              </a:xfrm>
              <a:prstGeom prst="rect">
                <a:avLst/>
              </a:prstGeom>
              <a:noFill/>
              <a:ln w="9525">
                <a:noFill/>
                <a:miter lim="800000"/>
                <a:headEnd/>
                <a:tailEnd/>
              </a:ln>
            </p:spPr>
            <p:txBody>
              <a:bodyPr>
                <a:prstTxWarp prst="textNoShape">
                  <a:avLst/>
                </a:prstTxWarp>
              </a:bodyPr>
              <a:lstStyle/>
              <a:p>
                <a:endParaRPr lang="en-US"/>
              </a:p>
            </p:txBody>
          </p:sp>
          <p:sp>
            <p:nvSpPr>
              <p:cNvPr id="71039" name="Freeform 75"/>
              <p:cNvSpPr>
                <a:spLocks/>
              </p:cNvSpPr>
              <p:nvPr/>
            </p:nvSpPr>
            <p:spPr bwMode="auto">
              <a:xfrm>
                <a:off x="1226" y="2820"/>
                <a:ext cx="847" cy="721"/>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a:prstTxWarp prst="textNoShape">
                  <a:avLst/>
                </a:prstTxWarp>
              </a:bodyPr>
              <a:lstStyle/>
              <a:p>
                <a:endParaRPr lang="en-US"/>
              </a:p>
            </p:txBody>
          </p:sp>
          <p:sp>
            <p:nvSpPr>
              <p:cNvPr id="71040" name="Freeform 76"/>
              <p:cNvSpPr>
                <a:spLocks/>
              </p:cNvSpPr>
              <p:nvPr/>
            </p:nvSpPr>
            <p:spPr bwMode="auto">
              <a:xfrm>
                <a:off x="1873" y="2875"/>
                <a:ext cx="94" cy="450"/>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a:prstTxWarp prst="textNoShape">
                  <a:avLst/>
                </a:prstTxWarp>
              </a:bodyPr>
              <a:lstStyle/>
              <a:p>
                <a:endParaRPr lang="en-US"/>
              </a:p>
            </p:txBody>
          </p:sp>
          <p:sp>
            <p:nvSpPr>
              <p:cNvPr id="71041" name="Rectangle 77"/>
              <p:cNvSpPr>
                <a:spLocks noChangeArrowheads="1"/>
              </p:cNvSpPr>
              <p:nvPr/>
            </p:nvSpPr>
            <p:spPr bwMode="auto">
              <a:xfrm>
                <a:off x="1372" y="2974"/>
                <a:ext cx="482" cy="360"/>
              </a:xfrm>
              <a:prstGeom prst="rect">
                <a:avLst/>
              </a:prstGeom>
              <a:solidFill>
                <a:schemeClr val="bg1"/>
              </a:solidFill>
              <a:ln w="9525">
                <a:noFill/>
                <a:miter lim="800000"/>
                <a:headEnd/>
                <a:tailEnd/>
              </a:ln>
            </p:spPr>
            <p:txBody>
              <a:bodyPr>
                <a:prstTxWarp prst="textNoShape">
                  <a:avLst/>
                </a:prstTxWarp>
              </a:bodyPr>
              <a:lstStyle/>
              <a:p>
                <a:endParaRPr lang="en-US"/>
              </a:p>
            </p:txBody>
          </p:sp>
          <p:sp>
            <p:nvSpPr>
              <p:cNvPr id="71042" name="Freeform 78"/>
              <p:cNvSpPr>
                <a:spLocks/>
              </p:cNvSpPr>
              <p:nvPr/>
            </p:nvSpPr>
            <p:spPr bwMode="auto">
              <a:xfrm>
                <a:off x="1297" y="3305"/>
                <a:ext cx="707" cy="81"/>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a:prstTxWarp prst="textNoShape">
                  <a:avLst/>
                </a:prstTxWarp>
              </a:bodyPr>
              <a:lstStyle/>
              <a:p>
                <a:endParaRPr lang="en-US"/>
              </a:p>
            </p:txBody>
          </p:sp>
          <p:sp>
            <p:nvSpPr>
              <p:cNvPr id="71043" name="Freeform 79"/>
              <p:cNvSpPr>
                <a:spLocks/>
              </p:cNvSpPr>
              <p:nvPr/>
            </p:nvSpPr>
            <p:spPr bwMode="auto">
              <a:xfrm>
                <a:off x="1272" y="3405"/>
                <a:ext cx="647" cy="89"/>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1044" name="Freeform 80"/>
              <p:cNvSpPr>
                <a:spLocks/>
              </p:cNvSpPr>
              <p:nvPr/>
            </p:nvSpPr>
            <p:spPr bwMode="auto">
              <a:xfrm>
                <a:off x="1938" y="3311"/>
                <a:ext cx="88" cy="171"/>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a:prstTxWarp prst="textNoShape">
                  <a:avLst/>
                </a:prstTxWarp>
              </a:bodyPr>
              <a:lstStyle/>
              <a:p>
                <a:endParaRPr lang="en-US"/>
              </a:p>
            </p:txBody>
          </p:sp>
          <p:sp>
            <p:nvSpPr>
              <p:cNvPr id="71045" name="Freeform 81"/>
              <p:cNvSpPr>
                <a:spLocks/>
              </p:cNvSpPr>
              <p:nvPr/>
            </p:nvSpPr>
            <p:spPr bwMode="auto">
              <a:xfrm>
                <a:off x="1389" y="2867"/>
                <a:ext cx="559" cy="88"/>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a:prstTxWarp prst="textNoShape">
                  <a:avLst/>
                </a:prstTxWarp>
              </a:bodyPr>
              <a:lstStyle/>
              <a:p>
                <a:endParaRPr lang="en-US"/>
              </a:p>
            </p:txBody>
          </p:sp>
          <p:sp>
            <p:nvSpPr>
              <p:cNvPr id="71046" name="Freeform 82"/>
              <p:cNvSpPr>
                <a:spLocks/>
              </p:cNvSpPr>
              <p:nvPr/>
            </p:nvSpPr>
            <p:spPr bwMode="auto">
              <a:xfrm>
                <a:off x="1405" y="2999"/>
                <a:ext cx="417" cy="308"/>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a:prstTxWarp prst="textNoShape">
                  <a:avLst/>
                </a:prstTxWarp>
              </a:bodyPr>
              <a:lstStyle/>
              <a:p>
                <a:endParaRPr lang="en-US"/>
              </a:p>
            </p:txBody>
          </p:sp>
          <p:sp>
            <p:nvSpPr>
              <p:cNvPr id="71047" name="Freeform 83"/>
              <p:cNvSpPr>
                <a:spLocks/>
              </p:cNvSpPr>
              <p:nvPr/>
            </p:nvSpPr>
            <p:spPr bwMode="auto">
              <a:xfrm>
                <a:off x="1424" y="3018"/>
                <a:ext cx="380" cy="271"/>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a:prstTxWarp prst="textNoShape">
                  <a:avLst/>
                </a:prstTxWarp>
              </a:bodyPr>
              <a:lstStyle/>
              <a:p>
                <a:endParaRPr lang="en-US"/>
              </a:p>
            </p:txBody>
          </p:sp>
          <p:sp>
            <p:nvSpPr>
              <p:cNvPr id="71048" name="Freeform 84"/>
              <p:cNvSpPr>
                <a:spLocks/>
              </p:cNvSpPr>
              <p:nvPr/>
            </p:nvSpPr>
            <p:spPr bwMode="auto">
              <a:xfrm>
                <a:off x="1692" y="3426"/>
                <a:ext cx="164" cy="48"/>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a:prstTxWarp prst="textNoShape">
                  <a:avLst/>
                </a:prstTxWarp>
              </a:bodyPr>
              <a:lstStyle/>
              <a:p>
                <a:endParaRPr lang="en-US"/>
              </a:p>
            </p:txBody>
          </p:sp>
          <p:sp>
            <p:nvSpPr>
              <p:cNvPr id="71049" name="Freeform 85"/>
              <p:cNvSpPr>
                <a:spLocks/>
              </p:cNvSpPr>
              <p:nvPr/>
            </p:nvSpPr>
            <p:spPr bwMode="auto">
              <a:xfrm>
                <a:off x="943" y="3499"/>
                <a:ext cx="1057" cy="271"/>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50" name="Freeform 86"/>
              <p:cNvSpPr>
                <a:spLocks/>
              </p:cNvSpPr>
              <p:nvPr/>
            </p:nvSpPr>
            <p:spPr bwMode="auto">
              <a:xfrm>
                <a:off x="1009" y="3545"/>
                <a:ext cx="910" cy="136"/>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a:prstTxWarp prst="textNoShape">
                  <a:avLst/>
                </a:prstTxWarp>
              </a:bodyPr>
              <a:lstStyle/>
              <a:p>
                <a:endParaRPr lang="en-US"/>
              </a:p>
            </p:txBody>
          </p:sp>
          <p:sp>
            <p:nvSpPr>
              <p:cNvPr id="71051" name="Freeform 87"/>
              <p:cNvSpPr>
                <a:spLocks/>
              </p:cNvSpPr>
              <p:nvPr/>
            </p:nvSpPr>
            <p:spPr bwMode="auto">
              <a:xfrm>
                <a:off x="990" y="3700"/>
                <a:ext cx="804" cy="23"/>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1052" name="Freeform 88"/>
              <p:cNvSpPr>
                <a:spLocks/>
              </p:cNvSpPr>
              <p:nvPr/>
            </p:nvSpPr>
            <p:spPr bwMode="auto">
              <a:xfrm>
                <a:off x="1813" y="3546"/>
                <a:ext cx="140" cy="164"/>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a:prstTxWarp prst="textNoShape">
                  <a:avLst/>
                </a:prstTxWarp>
              </a:bodyPr>
              <a:lstStyle/>
              <a:p>
                <a:endParaRPr lang="en-US"/>
              </a:p>
            </p:txBody>
          </p:sp>
          <p:sp>
            <p:nvSpPr>
              <p:cNvPr id="71053" name="Freeform 89"/>
              <p:cNvSpPr>
                <a:spLocks/>
              </p:cNvSpPr>
              <p:nvPr/>
            </p:nvSpPr>
            <p:spPr bwMode="auto">
              <a:xfrm>
                <a:off x="1294" y="3577"/>
                <a:ext cx="39"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4" name="Freeform 90"/>
              <p:cNvSpPr>
                <a:spLocks/>
              </p:cNvSpPr>
              <p:nvPr/>
            </p:nvSpPr>
            <p:spPr bwMode="auto">
              <a:xfrm>
                <a:off x="1736" y="3577"/>
                <a:ext cx="40" cy="16"/>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5" name="Freeform 91"/>
              <p:cNvSpPr>
                <a:spLocks/>
              </p:cNvSpPr>
              <p:nvPr/>
            </p:nvSpPr>
            <p:spPr bwMode="auto">
              <a:xfrm>
                <a:off x="1539" y="3577"/>
                <a:ext cx="40"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6" name="Freeform 92"/>
              <p:cNvSpPr>
                <a:spLocks/>
              </p:cNvSpPr>
              <p:nvPr/>
            </p:nvSpPr>
            <p:spPr bwMode="auto">
              <a:xfrm>
                <a:off x="1146"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7" name="Freeform 93"/>
              <p:cNvSpPr>
                <a:spLocks/>
              </p:cNvSpPr>
              <p:nvPr/>
            </p:nvSpPr>
            <p:spPr bwMode="auto">
              <a:xfrm>
                <a:off x="1195" y="3577"/>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8" name="Freeform 94"/>
              <p:cNvSpPr>
                <a:spLocks/>
              </p:cNvSpPr>
              <p:nvPr/>
            </p:nvSpPr>
            <p:spPr bwMode="auto">
              <a:xfrm>
                <a:off x="1244"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59" name="Freeform 95"/>
              <p:cNvSpPr>
                <a:spLocks/>
              </p:cNvSpPr>
              <p:nvPr/>
            </p:nvSpPr>
            <p:spPr bwMode="auto">
              <a:xfrm>
                <a:off x="1638" y="3577"/>
                <a:ext cx="40" cy="16"/>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0" name="Freeform 96"/>
              <p:cNvSpPr>
                <a:spLocks/>
              </p:cNvSpPr>
              <p:nvPr/>
            </p:nvSpPr>
            <p:spPr bwMode="auto">
              <a:xfrm>
                <a:off x="1491" y="3577"/>
                <a:ext cx="39" cy="16"/>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1" name="Freeform 97"/>
              <p:cNvSpPr>
                <a:spLocks/>
              </p:cNvSpPr>
              <p:nvPr/>
            </p:nvSpPr>
            <p:spPr bwMode="auto">
              <a:xfrm>
                <a:off x="1441"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2" name="Freeform 98"/>
              <p:cNvSpPr>
                <a:spLocks/>
              </p:cNvSpPr>
              <p:nvPr/>
            </p:nvSpPr>
            <p:spPr bwMode="auto">
              <a:xfrm>
                <a:off x="1588" y="3577"/>
                <a:ext cx="40" cy="16"/>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3" name="Freeform 99"/>
              <p:cNvSpPr>
                <a:spLocks/>
              </p:cNvSpPr>
              <p:nvPr/>
            </p:nvSpPr>
            <p:spPr bwMode="auto">
              <a:xfrm>
                <a:off x="1687" y="3577"/>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4" name="Freeform 100"/>
              <p:cNvSpPr>
                <a:spLocks/>
              </p:cNvSpPr>
              <p:nvPr/>
            </p:nvSpPr>
            <p:spPr bwMode="auto">
              <a:xfrm>
                <a:off x="1392" y="3577"/>
                <a:ext cx="40"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5" name="Freeform 101"/>
              <p:cNvSpPr>
                <a:spLocks/>
              </p:cNvSpPr>
              <p:nvPr/>
            </p:nvSpPr>
            <p:spPr bwMode="auto">
              <a:xfrm>
                <a:off x="1343"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6" name="Freeform 102"/>
              <p:cNvSpPr>
                <a:spLocks/>
              </p:cNvSpPr>
              <p:nvPr/>
            </p:nvSpPr>
            <p:spPr bwMode="auto">
              <a:xfrm>
                <a:off x="1470" y="3602"/>
                <a:ext cx="39" cy="16"/>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7" name="Freeform 103"/>
              <p:cNvSpPr>
                <a:spLocks/>
              </p:cNvSpPr>
              <p:nvPr/>
            </p:nvSpPr>
            <p:spPr bwMode="auto">
              <a:xfrm>
                <a:off x="1175"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8" name="Freeform 104"/>
              <p:cNvSpPr>
                <a:spLocks/>
              </p:cNvSpPr>
              <p:nvPr/>
            </p:nvSpPr>
            <p:spPr bwMode="auto">
              <a:xfrm>
                <a:off x="1223" y="3602"/>
                <a:ext cx="41"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69" name="Freeform 105"/>
              <p:cNvSpPr>
                <a:spLocks/>
              </p:cNvSpPr>
              <p:nvPr/>
            </p:nvSpPr>
            <p:spPr bwMode="auto">
              <a:xfrm>
                <a:off x="1273" y="3602"/>
                <a:ext cx="40" cy="16"/>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0" name="Freeform 106"/>
              <p:cNvSpPr>
                <a:spLocks/>
              </p:cNvSpPr>
              <p:nvPr/>
            </p:nvSpPr>
            <p:spPr bwMode="auto">
              <a:xfrm>
                <a:off x="1322"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1" name="Freeform 107"/>
              <p:cNvSpPr>
                <a:spLocks/>
              </p:cNvSpPr>
              <p:nvPr/>
            </p:nvSpPr>
            <p:spPr bwMode="auto">
              <a:xfrm>
                <a:off x="1715" y="3602"/>
                <a:ext cx="41" cy="16"/>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2" name="Freeform 108"/>
              <p:cNvSpPr>
                <a:spLocks/>
              </p:cNvSpPr>
              <p:nvPr/>
            </p:nvSpPr>
            <p:spPr bwMode="auto">
              <a:xfrm>
                <a:off x="1126" y="3602"/>
                <a:ext cx="39" cy="16"/>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73" name="Freeform 109"/>
              <p:cNvSpPr>
                <a:spLocks/>
              </p:cNvSpPr>
              <p:nvPr/>
            </p:nvSpPr>
            <p:spPr bwMode="auto">
              <a:xfrm>
                <a:off x="1518" y="3602"/>
                <a:ext cx="41"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4" name="Freeform 110"/>
              <p:cNvSpPr>
                <a:spLocks/>
              </p:cNvSpPr>
              <p:nvPr/>
            </p:nvSpPr>
            <p:spPr bwMode="auto">
              <a:xfrm>
                <a:off x="1617" y="3602"/>
                <a:ext cx="40"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5" name="Freeform 111"/>
              <p:cNvSpPr>
                <a:spLocks/>
              </p:cNvSpPr>
              <p:nvPr/>
            </p:nvSpPr>
            <p:spPr bwMode="auto">
              <a:xfrm>
                <a:off x="1568"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6" name="Freeform 112"/>
              <p:cNvSpPr>
                <a:spLocks/>
              </p:cNvSpPr>
              <p:nvPr/>
            </p:nvSpPr>
            <p:spPr bwMode="auto">
              <a:xfrm>
                <a:off x="1372" y="3602"/>
                <a:ext cx="39"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7" name="Freeform 113"/>
              <p:cNvSpPr>
                <a:spLocks/>
              </p:cNvSpPr>
              <p:nvPr/>
            </p:nvSpPr>
            <p:spPr bwMode="auto">
              <a:xfrm>
                <a:off x="1420" y="3602"/>
                <a:ext cx="41"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8" name="Freeform 114"/>
              <p:cNvSpPr>
                <a:spLocks/>
              </p:cNvSpPr>
              <p:nvPr/>
            </p:nvSpPr>
            <p:spPr bwMode="auto">
              <a:xfrm>
                <a:off x="1666"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79" name="Freeform 115"/>
              <p:cNvSpPr>
                <a:spLocks/>
              </p:cNvSpPr>
              <p:nvPr/>
            </p:nvSpPr>
            <p:spPr bwMode="auto">
              <a:xfrm>
                <a:off x="1646" y="3628"/>
                <a:ext cx="39"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0" name="Freeform 116"/>
              <p:cNvSpPr>
                <a:spLocks/>
              </p:cNvSpPr>
              <p:nvPr/>
            </p:nvSpPr>
            <p:spPr bwMode="auto">
              <a:xfrm>
                <a:off x="1154"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1" name="Freeform 117"/>
              <p:cNvSpPr>
                <a:spLocks/>
              </p:cNvSpPr>
              <p:nvPr/>
            </p:nvSpPr>
            <p:spPr bwMode="auto">
              <a:xfrm>
                <a:off x="1547" y="3628"/>
                <a:ext cx="40"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2" name="Freeform 118"/>
              <p:cNvSpPr>
                <a:spLocks/>
              </p:cNvSpPr>
              <p:nvPr/>
            </p:nvSpPr>
            <p:spPr bwMode="auto">
              <a:xfrm>
                <a:off x="1596"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3" name="Freeform 119"/>
              <p:cNvSpPr>
                <a:spLocks/>
              </p:cNvSpPr>
              <p:nvPr/>
            </p:nvSpPr>
            <p:spPr bwMode="auto">
              <a:xfrm>
                <a:off x="1695" y="3628"/>
                <a:ext cx="40" cy="15"/>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a:prstTxWarp prst="textNoShape">
                  <a:avLst/>
                </a:prstTxWarp>
              </a:bodyPr>
              <a:lstStyle/>
              <a:p>
                <a:endParaRPr lang="en-US"/>
              </a:p>
            </p:txBody>
          </p:sp>
          <p:sp>
            <p:nvSpPr>
              <p:cNvPr id="71084" name="Freeform 120"/>
              <p:cNvSpPr>
                <a:spLocks/>
              </p:cNvSpPr>
              <p:nvPr/>
            </p:nvSpPr>
            <p:spPr bwMode="auto">
              <a:xfrm>
                <a:off x="1105" y="3628"/>
                <a:ext cx="40" cy="15"/>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5" name="Freeform 121"/>
              <p:cNvSpPr>
                <a:spLocks/>
              </p:cNvSpPr>
              <p:nvPr/>
            </p:nvSpPr>
            <p:spPr bwMode="auto">
              <a:xfrm>
                <a:off x="1351" y="3628"/>
                <a:ext cx="40" cy="15"/>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6" name="Freeform 122"/>
              <p:cNvSpPr>
                <a:spLocks/>
              </p:cNvSpPr>
              <p:nvPr/>
            </p:nvSpPr>
            <p:spPr bwMode="auto">
              <a:xfrm>
                <a:off x="1252" y="3628"/>
                <a:ext cx="41"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7" name="Freeform 123"/>
              <p:cNvSpPr>
                <a:spLocks/>
              </p:cNvSpPr>
              <p:nvPr/>
            </p:nvSpPr>
            <p:spPr bwMode="auto">
              <a:xfrm>
                <a:off x="1301" y="3628"/>
                <a:ext cx="41" cy="15"/>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8" name="Freeform 124"/>
              <p:cNvSpPr>
                <a:spLocks/>
              </p:cNvSpPr>
              <p:nvPr/>
            </p:nvSpPr>
            <p:spPr bwMode="auto">
              <a:xfrm>
                <a:off x="1203"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89" name="Freeform 125"/>
              <p:cNvSpPr>
                <a:spLocks/>
              </p:cNvSpPr>
              <p:nvPr/>
            </p:nvSpPr>
            <p:spPr bwMode="auto">
              <a:xfrm>
                <a:off x="1449"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0" name="Freeform 126"/>
              <p:cNvSpPr>
                <a:spLocks/>
              </p:cNvSpPr>
              <p:nvPr/>
            </p:nvSpPr>
            <p:spPr bwMode="auto">
              <a:xfrm>
                <a:off x="1498"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1" name="Freeform 127"/>
              <p:cNvSpPr>
                <a:spLocks/>
              </p:cNvSpPr>
              <p:nvPr/>
            </p:nvSpPr>
            <p:spPr bwMode="auto">
              <a:xfrm>
                <a:off x="1400"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2" name="Freeform 128"/>
              <p:cNvSpPr>
                <a:spLocks/>
              </p:cNvSpPr>
              <p:nvPr/>
            </p:nvSpPr>
            <p:spPr bwMode="auto">
              <a:xfrm>
                <a:off x="1183" y="3653"/>
                <a:ext cx="39"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3" name="Freeform 129"/>
              <p:cNvSpPr>
                <a:spLocks/>
              </p:cNvSpPr>
              <p:nvPr/>
            </p:nvSpPr>
            <p:spPr bwMode="auto">
              <a:xfrm>
                <a:off x="1625"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4" name="Freeform 130"/>
              <p:cNvSpPr>
                <a:spLocks/>
              </p:cNvSpPr>
              <p:nvPr/>
            </p:nvSpPr>
            <p:spPr bwMode="auto">
              <a:xfrm>
                <a:off x="1575" y="3653"/>
                <a:ext cx="41"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5" name="Freeform 131"/>
              <p:cNvSpPr>
                <a:spLocks/>
              </p:cNvSpPr>
              <p:nvPr/>
            </p:nvSpPr>
            <p:spPr bwMode="auto">
              <a:xfrm>
                <a:off x="1281" y="3653"/>
                <a:ext cx="40"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6" name="Freeform 132"/>
              <p:cNvSpPr>
                <a:spLocks/>
              </p:cNvSpPr>
              <p:nvPr/>
            </p:nvSpPr>
            <p:spPr bwMode="auto">
              <a:xfrm>
                <a:off x="1232"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7" name="Freeform 133"/>
              <p:cNvSpPr>
                <a:spLocks/>
              </p:cNvSpPr>
              <p:nvPr/>
            </p:nvSpPr>
            <p:spPr bwMode="auto">
              <a:xfrm>
                <a:off x="1674" y="3653"/>
                <a:ext cx="40"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8" name="Freeform 134"/>
              <p:cNvSpPr>
                <a:spLocks/>
              </p:cNvSpPr>
              <p:nvPr/>
            </p:nvSpPr>
            <p:spPr bwMode="auto">
              <a:xfrm>
                <a:off x="1084" y="3653"/>
                <a:ext cx="40"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99" name="Freeform 135"/>
              <p:cNvSpPr>
                <a:spLocks/>
              </p:cNvSpPr>
              <p:nvPr/>
            </p:nvSpPr>
            <p:spPr bwMode="auto">
              <a:xfrm>
                <a:off x="1133"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00" name="Freeform 136"/>
              <p:cNvSpPr>
                <a:spLocks/>
              </p:cNvSpPr>
              <p:nvPr/>
            </p:nvSpPr>
            <p:spPr bwMode="auto">
              <a:xfrm>
                <a:off x="1330"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01" name="Freeform 137"/>
              <p:cNvSpPr>
                <a:spLocks/>
              </p:cNvSpPr>
              <p:nvPr/>
            </p:nvSpPr>
            <p:spPr bwMode="auto">
              <a:xfrm>
                <a:off x="1380" y="3653"/>
                <a:ext cx="39"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02" name="Freeform 138"/>
              <p:cNvSpPr>
                <a:spLocks/>
              </p:cNvSpPr>
              <p:nvPr/>
            </p:nvSpPr>
            <p:spPr bwMode="auto">
              <a:xfrm>
                <a:off x="1526"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03" name="Freeform 139"/>
              <p:cNvSpPr>
                <a:spLocks/>
              </p:cNvSpPr>
              <p:nvPr/>
            </p:nvSpPr>
            <p:spPr bwMode="auto">
              <a:xfrm>
                <a:off x="1429"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104" name="Freeform 140"/>
              <p:cNvSpPr>
                <a:spLocks/>
              </p:cNvSpPr>
              <p:nvPr/>
            </p:nvSpPr>
            <p:spPr bwMode="auto">
              <a:xfrm>
                <a:off x="1477"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70938" name="Group 141"/>
            <p:cNvGrpSpPr>
              <a:grpSpLocks/>
            </p:cNvGrpSpPr>
            <p:nvPr/>
          </p:nvGrpSpPr>
          <p:grpSpPr bwMode="auto">
            <a:xfrm>
              <a:off x="4589" y="3602"/>
              <a:ext cx="384" cy="323"/>
              <a:chOff x="943" y="2820"/>
              <a:chExt cx="1130" cy="950"/>
            </a:xfrm>
          </p:grpSpPr>
          <p:sp>
            <p:nvSpPr>
              <p:cNvPr id="70971" name="AutoShape 142"/>
              <p:cNvSpPr>
                <a:spLocks noChangeAspect="1" noChangeArrowheads="1" noTextEdit="1"/>
              </p:cNvSpPr>
              <p:nvPr/>
            </p:nvSpPr>
            <p:spPr bwMode="auto">
              <a:xfrm>
                <a:off x="943" y="2820"/>
                <a:ext cx="1130" cy="950"/>
              </a:xfrm>
              <a:prstGeom prst="rect">
                <a:avLst/>
              </a:prstGeom>
              <a:noFill/>
              <a:ln w="9525">
                <a:noFill/>
                <a:miter lim="800000"/>
                <a:headEnd/>
                <a:tailEnd/>
              </a:ln>
            </p:spPr>
            <p:txBody>
              <a:bodyPr>
                <a:prstTxWarp prst="textNoShape">
                  <a:avLst/>
                </a:prstTxWarp>
              </a:bodyPr>
              <a:lstStyle/>
              <a:p>
                <a:endParaRPr lang="en-US"/>
              </a:p>
            </p:txBody>
          </p:sp>
          <p:sp>
            <p:nvSpPr>
              <p:cNvPr id="70972" name="Freeform 143"/>
              <p:cNvSpPr>
                <a:spLocks/>
              </p:cNvSpPr>
              <p:nvPr/>
            </p:nvSpPr>
            <p:spPr bwMode="auto">
              <a:xfrm>
                <a:off x="1226" y="2820"/>
                <a:ext cx="847" cy="721"/>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a:prstTxWarp prst="textNoShape">
                  <a:avLst/>
                </a:prstTxWarp>
              </a:bodyPr>
              <a:lstStyle/>
              <a:p>
                <a:endParaRPr lang="en-US"/>
              </a:p>
            </p:txBody>
          </p:sp>
          <p:sp>
            <p:nvSpPr>
              <p:cNvPr id="70973" name="Freeform 144"/>
              <p:cNvSpPr>
                <a:spLocks/>
              </p:cNvSpPr>
              <p:nvPr/>
            </p:nvSpPr>
            <p:spPr bwMode="auto">
              <a:xfrm>
                <a:off x="1873" y="2875"/>
                <a:ext cx="94" cy="450"/>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a:prstTxWarp prst="textNoShape">
                  <a:avLst/>
                </a:prstTxWarp>
              </a:bodyPr>
              <a:lstStyle/>
              <a:p>
                <a:endParaRPr lang="en-US"/>
              </a:p>
            </p:txBody>
          </p:sp>
          <p:sp>
            <p:nvSpPr>
              <p:cNvPr id="70974" name="Rectangle 145"/>
              <p:cNvSpPr>
                <a:spLocks noChangeArrowheads="1"/>
              </p:cNvSpPr>
              <p:nvPr/>
            </p:nvSpPr>
            <p:spPr bwMode="auto">
              <a:xfrm>
                <a:off x="1372" y="2974"/>
                <a:ext cx="482" cy="360"/>
              </a:xfrm>
              <a:prstGeom prst="rect">
                <a:avLst/>
              </a:prstGeom>
              <a:solidFill>
                <a:schemeClr val="bg1"/>
              </a:solidFill>
              <a:ln w="9525">
                <a:noFill/>
                <a:miter lim="800000"/>
                <a:headEnd/>
                <a:tailEnd/>
              </a:ln>
            </p:spPr>
            <p:txBody>
              <a:bodyPr>
                <a:prstTxWarp prst="textNoShape">
                  <a:avLst/>
                </a:prstTxWarp>
              </a:bodyPr>
              <a:lstStyle/>
              <a:p>
                <a:endParaRPr lang="en-US"/>
              </a:p>
            </p:txBody>
          </p:sp>
          <p:sp>
            <p:nvSpPr>
              <p:cNvPr id="70975" name="Freeform 146"/>
              <p:cNvSpPr>
                <a:spLocks/>
              </p:cNvSpPr>
              <p:nvPr/>
            </p:nvSpPr>
            <p:spPr bwMode="auto">
              <a:xfrm>
                <a:off x="1297" y="3305"/>
                <a:ext cx="707" cy="81"/>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a:prstTxWarp prst="textNoShape">
                  <a:avLst/>
                </a:prstTxWarp>
              </a:bodyPr>
              <a:lstStyle/>
              <a:p>
                <a:endParaRPr lang="en-US"/>
              </a:p>
            </p:txBody>
          </p:sp>
          <p:sp>
            <p:nvSpPr>
              <p:cNvPr id="70976" name="Freeform 147"/>
              <p:cNvSpPr>
                <a:spLocks/>
              </p:cNvSpPr>
              <p:nvPr/>
            </p:nvSpPr>
            <p:spPr bwMode="auto">
              <a:xfrm>
                <a:off x="1272" y="3405"/>
                <a:ext cx="647" cy="89"/>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0977" name="Freeform 148"/>
              <p:cNvSpPr>
                <a:spLocks/>
              </p:cNvSpPr>
              <p:nvPr/>
            </p:nvSpPr>
            <p:spPr bwMode="auto">
              <a:xfrm>
                <a:off x="1938" y="3311"/>
                <a:ext cx="88" cy="171"/>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a:prstTxWarp prst="textNoShape">
                  <a:avLst/>
                </a:prstTxWarp>
              </a:bodyPr>
              <a:lstStyle/>
              <a:p>
                <a:endParaRPr lang="en-US"/>
              </a:p>
            </p:txBody>
          </p:sp>
          <p:sp>
            <p:nvSpPr>
              <p:cNvPr id="70978" name="Freeform 149"/>
              <p:cNvSpPr>
                <a:spLocks/>
              </p:cNvSpPr>
              <p:nvPr/>
            </p:nvSpPr>
            <p:spPr bwMode="auto">
              <a:xfrm>
                <a:off x="1389" y="2867"/>
                <a:ext cx="559" cy="88"/>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a:prstTxWarp prst="textNoShape">
                  <a:avLst/>
                </a:prstTxWarp>
              </a:bodyPr>
              <a:lstStyle/>
              <a:p>
                <a:endParaRPr lang="en-US"/>
              </a:p>
            </p:txBody>
          </p:sp>
          <p:sp>
            <p:nvSpPr>
              <p:cNvPr id="70979" name="Freeform 150"/>
              <p:cNvSpPr>
                <a:spLocks/>
              </p:cNvSpPr>
              <p:nvPr/>
            </p:nvSpPr>
            <p:spPr bwMode="auto">
              <a:xfrm>
                <a:off x="1405" y="2999"/>
                <a:ext cx="417" cy="308"/>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a:prstTxWarp prst="textNoShape">
                  <a:avLst/>
                </a:prstTxWarp>
              </a:bodyPr>
              <a:lstStyle/>
              <a:p>
                <a:endParaRPr lang="en-US"/>
              </a:p>
            </p:txBody>
          </p:sp>
          <p:sp>
            <p:nvSpPr>
              <p:cNvPr id="70980" name="Freeform 151"/>
              <p:cNvSpPr>
                <a:spLocks/>
              </p:cNvSpPr>
              <p:nvPr/>
            </p:nvSpPr>
            <p:spPr bwMode="auto">
              <a:xfrm>
                <a:off x="1424" y="3018"/>
                <a:ext cx="380" cy="271"/>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a:prstTxWarp prst="textNoShape">
                  <a:avLst/>
                </a:prstTxWarp>
              </a:bodyPr>
              <a:lstStyle/>
              <a:p>
                <a:endParaRPr lang="en-US"/>
              </a:p>
            </p:txBody>
          </p:sp>
          <p:sp>
            <p:nvSpPr>
              <p:cNvPr id="70981" name="Freeform 152"/>
              <p:cNvSpPr>
                <a:spLocks/>
              </p:cNvSpPr>
              <p:nvPr/>
            </p:nvSpPr>
            <p:spPr bwMode="auto">
              <a:xfrm>
                <a:off x="1692" y="3426"/>
                <a:ext cx="164" cy="48"/>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a:prstTxWarp prst="textNoShape">
                  <a:avLst/>
                </a:prstTxWarp>
              </a:bodyPr>
              <a:lstStyle/>
              <a:p>
                <a:endParaRPr lang="en-US"/>
              </a:p>
            </p:txBody>
          </p:sp>
          <p:sp>
            <p:nvSpPr>
              <p:cNvPr id="70982" name="Freeform 153"/>
              <p:cNvSpPr>
                <a:spLocks/>
              </p:cNvSpPr>
              <p:nvPr/>
            </p:nvSpPr>
            <p:spPr bwMode="auto">
              <a:xfrm>
                <a:off x="943" y="3499"/>
                <a:ext cx="1057" cy="271"/>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0983" name="Freeform 154"/>
              <p:cNvSpPr>
                <a:spLocks/>
              </p:cNvSpPr>
              <p:nvPr/>
            </p:nvSpPr>
            <p:spPr bwMode="auto">
              <a:xfrm>
                <a:off x="1009" y="3545"/>
                <a:ext cx="910" cy="136"/>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a:prstTxWarp prst="textNoShape">
                  <a:avLst/>
                </a:prstTxWarp>
              </a:bodyPr>
              <a:lstStyle/>
              <a:p>
                <a:endParaRPr lang="en-US"/>
              </a:p>
            </p:txBody>
          </p:sp>
          <p:sp>
            <p:nvSpPr>
              <p:cNvPr id="70984" name="Freeform 155"/>
              <p:cNvSpPr>
                <a:spLocks/>
              </p:cNvSpPr>
              <p:nvPr/>
            </p:nvSpPr>
            <p:spPr bwMode="auto">
              <a:xfrm>
                <a:off x="990" y="3700"/>
                <a:ext cx="804" cy="23"/>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a:prstTxWarp prst="textNoShape">
                  <a:avLst/>
                </a:prstTxWarp>
              </a:bodyPr>
              <a:lstStyle/>
              <a:p>
                <a:endParaRPr lang="en-US"/>
              </a:p>
            </p:txBody>
          </p:sp>
          <p:sp>
            <p:nvSpPr>
              <p:cNvPr id="70985" name="Freeform 156"/>
              <p:cNvSpPr>
                <a:spLocks/>
              </p:cNvSpPr>
              <p:nvPr/>
            </p:nvSpPr>
            <p:spPr bwMode="auto">
              <a:xfrm>
                <a:off x="1813" y="3546"/>
                <a:ext cx="140" cy="164"/>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a:prstTxWarp prst="textNoShape">
                  <a:avLst/>
                </a:prstTxWarp>
              </a:bodyPr>
              <a:lstStyle/>
              <a:p>
                <a:endParaRPr lang="en-US"/>
              </a:p>
            </p:txBody>
          </p:sp>
          <p:sp>
            <p:nvSpPr>
              <p:cNvPr id="70986" name="Freeform 157"/>
              <p:cNvSpPr>
                <a:spLocks/>
              </p:cNvSpPr>
              <p:nvPr/>
            </p:nvSpPr>
            <p:spPr bwMode="auto">
              <a:xfrm>
                <a:off x="1294" y="3577"/>
                <a:ext cx="39"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87" name="Freeform 158"/>
              <p:cNvSpPr>
                <a:spLocks/>
              </p:cNvSpPr>
              <p:nvPr/>
            </p:nvSpPr>
            <p:spPr bwMode="auto">
              <a:xfrm>
                <a:off x="1736" y="3577"/>
                <a:ext cx="40" cy="16"/>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88" name="Freeform 159"/>
              <p:cNvSpPr>
                <a:spLocks/>
              </p:cNvSpPr>
              <p:nvPr/>
            </p:nvSpPr>
            <p:spPr bwMode="auto">
              <a:xfrm>
                <a:off x="1539" y="3577"/>
                <a:ext cx="40"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89" name="Freeform 160"/>
              <p:cNvSpPr>
                <a:spLocks/>
              </p:cNvSpPr>
              <p:nvPr/>
            </p:nvSpPr>
            <p:spPr bwMode="auto">
              <a:xfrm>
                <a:off x="1146"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0" name="Freeform 161"/>
              <p:cNvSpPr>
                <a:spLocks/>
              </p:cNvSpPr>
              <p:nvPr/>
            </p:nvSpPr>
            <p:spPr bwMode="auto">
              <a:xfrm>
                <a:off x="1195" y="3577"/>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1" name="Freeform 162"/>
              <p:cNvSpPr>
                <a:spLocks/>
              </p:cNvSpPr>
              <p:nvPr/>
            </p:nvSpPr>
            <p:spPr bwMode="auto">
              <a:xfrm>
                <a:off x="1244"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2" name="Freeform 163"/>
              <p:cNvSpPr>
                <a:spLocks/>
              </p:cNvSpPr>
              <p:nvPr/>
            </p:nvSpPr>
            <p:spPr bwMode="auto">
              <a:xfrm>
                <a:off x="1638" y="3577"/>
                <a:ext cx="40" cy="16"/>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3" name="Freeform 164"/>
              <p:cNvSpPr>
                <a:spLocks/>
              </p:cNvSpPr>
              <p:nvPr/>
            </p:nvSpPr>
            <p:spPr bwMode="auto">
              <a:xfrm>
                <a:off x="1491" y="3577"/>
                <a:ext cx="39" cy="16"/>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4" name="Freeform 165"/>
              <p:cNvSpPr>
                <a:spLocks/>
              </p:cNvSpPr>
              <p:nvPr/>
            </p:nvSpPr>
            <p:spPr bwMode="auto">
              <a:xfrm>
                <a:off x="1441" y="3577"/>
                <a:ext cx="41"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5" name="Freeform 166"/>
              <p:cNvSpPr>
                <a:spLocks/>
              </p:cNvSpPr>
              <p:nvPr/>
            </p:nvSpPr>
            <p:spPr bwMode="auto">
              <a:xfrm>
                <a:off x="1588" y="3577"/>
                <a:ext cx="40" cy="16"/>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6" name="Freeform 167"/>
              <p:cNvSpPr>
                <a:spLocks/>
              </p:cNvSpPr>
              <p:nvPr/>
            </p:nvSpPr>
            <p:spPr bwMode="auto">
              <a:xfrm>
                <a:off x="1687" y="3577"/>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7" name="Freeform 168"/>
              <p:cNvSpPr>
                <a:spLocks/>
              </p:cNvSpPr>
              <p:nvPr/>
            </p:nvSpPr>
            <p:spPr bwMode="auto">
              <a:xfrm>
                <a:off x="1392" y="3577"/>
                <a:ext cx="40" cy="16"/>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8" name="Freeform 169"/>
              <p:cNvSpPr>
                <a:spLocks/>
              </p:cNvSpPr>
              <p:nvPr/>
            </p:nvSpPr>
            <p:spPr bwMode="auto">
              <a:xfrm>
                <a:off x="1343" y="3577"/>
                <a:ext cx="40" cy="16"/>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a:prstTxWarp prst="textNoShape">
                  <a:avLst/>
                </a:prstTxWarp>
              </a:bodyPr>
              <a:lstStyle/>
              <a:p>
                <a:endParaRPr lang="en-US"/>
              </a:p>
            </p:txBody>
          </p:sp>
          <p:sp>
            <p:nvSpPr>
              <p:cNvPr id="70999" name="Freeform 170"/>
              <p:cNvSpPr>
                <a:spLocks/>
              </p:cNvSpPr>
              <p:nvPr/>
            </p:nvSpPr>
            <p:spPr bwMode="auto">
              <a:xfrm>
                <a:off x="1470" y="3602"/>
                <a:ext cx="39" cy="16"/>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0" name="Freeform 171"/>
              <p:cNvSpPr>
                <a:spLocks/>
              </p:cNvSpPr>
              <p:nvPr/>
            </p:nvSpPr>
            <p:spPr bwMode="auto">
              <a:xfrm>
                <a:off x="1175"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1" name="Freeform 172"/>
              <p:cNvSpPr>
                <a:spLocks/>
              </p:cNvSpPr>
              <p:nvPr/>
            </p:nvSpPr>
            <p:spPr bwMode="auto">
              <a:xfrm>
                <a:off x="1223" y="3602"/>
                <a:ext cx="41" cy="16"/>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2" name="Freeform 173"/>
              <p:cNvSpPr>
                <a:spLocks/>
              </p:cNvSpPr>
              <p:nvPr/>
            </p:nvSpPr>
            <p:spPr bwMode="auto">
              <a:xfrm>
                <a:off x="1273" y="3602"/>
                <a:ext cx="40" cy="16"/>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3" name="Freeform 174"/>
              <p:cNvSpPr>
                <a:spLocks/>
              </p:cNvSpPr>
              <p:nvPr/>
            </p:nvSpPr>
            <p:spPr bwMode="auto">
              <a:xfrm>
                <a:off x="1322" y="3602"/>
                <a:ext cx="40"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4" name="Freeform 175"/>
              <p:cNvSpPr>
                <a:spLocks/>
              </p:cNvSpPr>
              <p:nvPr/>
            </p:nvSpPr>
            <p:spPr bwMode="auto">
              <a:xfrm>
                <a:off x="1715" y="3602"/>
                <a:ext cx="41" cy="16"/>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5" name="Freeform 176"/>
              <p:cNvSpPr>
                <a:spLocks/>
              </p:cNvSpPr>
              <p:nvPr/>
            </p:nvSpPr>
            <p:spPr bwMode="auto">
              <a:xfrm>
                <a:off x="1126" y="3602"/>
                <a:ext cx="39" cy="16"/>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06" name="Freeform 177"/>
              <p:cNvSpPr>
                <a:spLocks/>
              </p:cNvSpPr>
              <p:nvPr/>
            </p:nvSpPr>
            <p:spPr bwMode="auto">
              <a:xfrm>
                <a:off x="1518" y="3602"/>
                <a:ext cx="41"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7" name="Freeform 178"/>
              <p:cNvSpPr>
                <a:spLocks/>
              </p:cNvSpPr>
              <p:nvPr/>
            </p:nvSpPr>
            <p:spPr bwMode="auto">
              <a:xfrm>
                <a:off x="1617" y="3602"/>
                <a:ext cx="40" cy="16"/>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8" name="Freeform 179"/>
              <p:cNvSpPr>
                <a:spLocks/>
              </p:cNvSpPr>
              <p:nvPr/>
            </p:nvSpPr>
            <p:spPr bwMode="auto">
              <a:xfrm>
                <a:off x="1568"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09" name="Freeform 180"/>
              <p:cNvSpPr>
                <a:spLocks/>
              </p:cNvSpPr>
              <p:nvPr/>
            </p:nvSpPr>
            <p:spPr bwMode="auto">
              <a:xfrm>
                <a:off x="1372" y="3602"/>
                <a:ext cx="39"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10" name="Freeform 181"/>
              <p:cNvSpPr>
                <a:spLocks/>
              </p:cNvSpPr>
              <p:nvPr/>
            </p:nvSpPr>
            <p:spPr bwMode="auto">
              <a:xfrm>
                <a:off x="1420" y="3602"/>
                <a:ext cx="41" cy="16"/>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11" name="Freeform 182"/>
              <p:cNvSpPr>
                <a:spLocks/>
              </p:cNvSpPr>
              <p:nvPr/>
            </p:nvSpPr>
            <p:spPr bwMode="auto">
              <a:xfrm>
                <a:off x="1666" y="3602"/>
                <a:ext cx="40" cy="16"/>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a:prstTxWarp prst="textNoShape">
                  <a:avLst/>
                </a:prstTxWarp>
              </a:bodyPr>
              <a:lstStyle/>
              <a:p>
                <a:endParaRPr lang="en-US"/>
              </a:p>
            </p:txBody>
          </p:sp>
          <p:sp>
            <p:nvSpPr>
              <p:cNvPr id="71012" name="Freeform 183"/>
              <p:cNvSpPr>
                <a:spLocks/>
              </p:cNvSpPr>
              <p:nvPr/>
            </p:nvSpPr>
            <p:spPr bwMode="auto">
              <a:xfrm>
                <a:off x="1646" y="3628"/>
                <a:ext cx="39"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3" name="Freeform 184"/>
              <p:cNvSpPr>
                <a:spLocks/>
              </p:cNvSpPr>
              <p:nvPr/>
            </p:nvSpPr>
            <p:spPr bwMode="auto">
              <a:xfrm>
                <a:off x="1154"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4" name="Freeform 185"/>
              <p:cNvSpPr>
                <a:spLocks/>
              </p:cNvSpPr>
              <p:nvPr/>
            </p:nvSpPr>
            <p:spPr bwMode="auto">
              <a:xfrm>
                <a:off x="1547" y="3628"/>
                <a:ext cx="40" cy="15"/>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5" name="Freeform 186"/>
              <p:cNvSpPr>
                <a:spLocks/>
              </p:cNvSpPr>
              <p:nvPr/>
            </p:nvSpPr>
            <p:spPr bwMode="auto">
              <a:xfrm>
                <a:off x="1596"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6" name="Freeform 187"/>
              <p:cNvSpPr>
                <a:spLocks/>
              </p:cNvSpPr>
              <p:nvPr/>
            </p:nvSpPr>
            <p:spPr bwMode="auto">
              <a:xfrm>
                <a:off x="1695" y="3628"/>
                <a:ext cx="40" cy="15"/>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a:prstTxWarp prst="textNoShape">
                  <a:avLst/>
                </a:prstTxWarp>
              </a:bodyPr>
              <a:lstStyle/>
              <a:p>
                <a:endParaRPr lang="en-US"/>
              </a:p>
            </p:txBody>
          </p:sp>
          <p:sp>
            <p:nvSpPr>
              <p:cNvPr id="71017" name="Freeform 188"/>
              <p:cNvSpPr>
                <a:spLocks/>
              </p:cNvSpPr>
              <p:nvPr/>
            </p:nvSpPr>
            <p:spPr bwMode="auto">
              <a:xfrm>
                <a:off x="1105" y="3628"/>
                <a:ext cx="40" cy="15"/>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8" name="Freeform 189"/>
              <p:cNvSpPr>
                <a:spLocks/>
              </p:cNvSpPr>
              <p:nvPr/>
            </p:nvSpPr>
            <p:spPr bwMode="auto">
              <a:xfrm>
                <a:off x="1351" y="3628"/>
                <a:ext cx="40" cy="15"/>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19" name="Freeform 190"/>
              <p:cNvSpPr>
                <a:spLocks/>
              </p:cNvSpPr>
              <p:nvPr/>
            </p:nvSpPr>
            <p:spPr bwMode="auto">
              <a:xfrm>
                <a:off x="1252" y="3628"/>
                <a:ext cx="41"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0" name="Freeform 191"/>
              <p:cNvSpPr>
                <a:spLocks/>
              </p:cNvSpPr>
              <p:nvPr/>
            </p:nvSpPr>
            <p:spPr bwMode="auto">
              <a:xfrm>
                <a:off x="1301" y="3628"/>
                <a:ext cx="41" cy="15"/>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1" name="Freeform 192"/>
              <p:cNvSpPr>
                <a:spLocks/>
              </p:cNvSpPr>
              <p:nvPr/>
            </p:nvSpPr>
            <p:spPr bwMode="auto">
              <a:xfrm>
                <a:off x="1203"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2" name="Freeform 193"/>
              <p:cNvSpPr>
                <a:spLocks/>
              </p:cNvSpPr>
              <p:nvPr/>
            </p:nvSpPr>
            <p:spPr bwMode="auto">
              <a:xfrm>
                <a:off x="1449" y="3628"/>
                <a:ext cx="40" cy="15"/>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3" name="Freeform 194"/>
              <p:cNvSpPr>
                <a:spLocks/>
              </p:cNvSpPr>
              <p:nvPr/>
            </p:nvSpPr>
            <p:spPr bwMode="auto">
              <a:xfrm>
                <a:off x="1498" y="3628"/>
                <a:ext cx="40" cy="15"/>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4" name="Freeform 195"/>
              <p:cNvSpPr>
                <a:spLocks/>
              </p:cNvSpPr>
              <p:nvPr/>
            </p:nvSpPr>
            <p:spPr bwMode="auto">
              <a:xfrm>
                <a:off x="1400" y="3628"/>
                <a:ext cx="40" cy="15"/>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5" name="Freeform 196"/>
              <p:cNvSpPr>
                <a:spLocks/>
              </p:cNvSpPr>
              <p:nvPr/>
            </p:nvSpPr>
            <p:spPr bwMode="auto">
              <a:xfrm>
                <a:off x="1183" y="3653"/>
                <a:ext cx="39"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6" name="Freeform 197"/>
              <p:cNvSpPr>
                <a:spLocks/>
              </p:cNvSpPr>
              <p:nvPr/>
            </p:nvSpPr>
            <p:spPr bwMode="auto">
              <a:xfrm>
                <a:off x="1625"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7" name="Freeform 198"/>
              <p:cNvSpPr>
                <a:spLocks/>
              </p:cNvSpPr>
              <p:nvPr/>
            </p:nvSpPr>
            <p:spPr bwMode="auto">
              <a:xfrm>
                <a:off x="1575" y="3653"/>
                <a:ext cx="41"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8" name="Freeform 199"/>
              <p:cNvSpPr>
                <a:spLocks/>
              </p:cNvSpPr>
              <p:nvPr/>
            </p:nvSpPr>
            <p:spPr bwMode="auto">
              <a:xfrm>
                <a:off x="1281" y="3653"/>
                <a:ext cx="40"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29" name="Freeform 200"/>
              <p:cNvSpPr>
                <a:spLocks/>
              </p:cNvSpPr>
              <p:nvPr/>
            </p:nvSpPr>
            <p:spPr bwMode="auto">
              <a:xfrm>
                <a:off x="1232"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0" name="Freeform 201"/>
              <p:cNvSpPr>
                <a:spLocks/>
              </p:cNvSpPr>
              <p:nvPr/>
            </p:nvSpPr>
            <p:spPr bwMode="auto">
              <a:xfrm>
                <a:off x="1674" y="3653"/>
                <a:ext cx="40" cy="16"/>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1" name="Freeform 202"/>
              <p:cNvSpPr>
                <a:spLocks/>
              </p:cNvSpPr>
              <p:nvPr/>
            </p:nvSpPr>
            <p:spPr bwMode="auto">
              <a:xfrm>
                <a:off x="1084" y="3653"/>
                <a:ext cx="40" cy="16"/>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2" name="Freeform 203"/>
              <p:cNvSpPr>
                <a:spLocks/>
              </p:cNvSpPr>
              <p:nvPr/>
            </p:nvSpPr>
            <p:spPr bwMode="auto">
              <a:xfrm>
                <a:off x="1133"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3" name="Freeform 204"/>
              <p:cNvSpPr>
                <a:spLocks/>
              </p:cNvSpPr>
              <p:nvPr/>
            </p:nvSpPr>
            <p:spPr bwMode="auto">
              <a:xfrm>
                <a:off x="1330"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4" name="Freeform 205"/>
              <p:cNvSpPr>
                <a:spLocks/>
              </p:cNvSpPr>
              <p:nvPr/>
            </p:nvSpPr>
            <p:spPr bwMode="auto">
              <a:xfrm>
                <a:off x="1380" y="3653"/>
                <a:ext cx="39" cy="16"/>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5" name="Freeform 206"/>
              <p:cNvSpPr>
                <a:spLocks/>
              </p:cNvSpPr>
              <p:nvPr/>
            </p:nvSpPr>
            <p:spPr bwMode="auto">
              <a:xfrm>
                <a:off x="1526"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6" name="Freeform 207"/>
              <p:cNvSpPr>
                <a:spLocks/>
              </p:cNvSpPr>
              <p:nvPr/>
            </p:nvSpPr>
            <p:spPr bwMode="auto">
              <a:xfrm>
                <a:off x="1429" y="3653"/>
                <a:ext cx="40" cy="16"/>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sp>
            <p:nvSpPr>
              <p:cNvPr id="71037" name="Freeform 208"/>
              <p:cNvSpPr>
                <a:spLocks/>
              </p:cNvSpPr>
              <p:nvPr/>
            </p:nvSpPr>
            <p:spPr bwMode="auto">
              <a:xfrm>
                <a:off x="1477" y="3653"/>
                <a:ext cx="40" cy="16"/>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70939" name="Line 209"/>
            <p:cNvSpPr>
              <a:spLocks noChangeShapeType="1"/>
            </p:cNvSpPr>
            <p:nvPr/>
          </p:nvSpPr>
          <p:spPr bwMode="auto">
            <a:xfrm>
              <a:off x="1797" y="2449"/>
              <a:ext cx="254" cy="3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40" name="Line 210"/>
            <p:cNvSpPr>
              <a:spLocks noChangeShapeType="1"/>
            </p:cNvSpPr>
            <p:nvPr/>
          </p:nvSpPr>
          <p:spPr bwMode="auto">
            <a:xfrm flipV="1">
              <a:off x="1259" y="2691"/>
              <a:ext cx="750" cy="165"/>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41" name="Line 211"/>
            <p:cNvSpPr>
              <a:spLocks noChangeShapeType="1"/>
            </p:cNvSpPr>
            <p:nvPr/>
          </p:nvSpPr>
          <p:spPr bwMode="auto">
            <a:xfrm flipH="1" flipV="1">
              <a:off x="2340" y="2794"/>
              <a:ext cx="138" cy="277"/>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pic>
          <p:nvPicPr>
            <p:cNvPr id="70942" name="Picture 212"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728" y="2077"/>
              <a:ext cx="295" cy="416"/>
            </a:xfrm>
            <a:prstGeom prst="rect">
              <a:avLst/>
            </a:prstGeom>
            <a:noFill/>
            <a:ln w="9525">
              <a:noFill/>
              <a:miter lim="800000"/>
              <a:headEnd/>
              <a:tailEnd/>
            </a:ln>
          </p:spPr>
        </p:pic>
        <p:pic>
          <p:nvPicPr>
            <p:cNvPr id="70943" name="Picture 213"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544" y="2511"/>
              <a:ext cx="295" cy="416"/>
            </a:xfrm>
            <a:prstGeom prst="rect">
              <a:avLst/>
            </a:prstGeom>
            <a:noFill/>
            <a:ln w="9525">
              <a:noFill/>
              <a:miter lim="800000"/>
              <a:headEnd/>
              <a:tailEnd/>
            </a:ln>
          </p:spPr>
        </p:pic>
        <p:pic>
          <p:nvPicPr>
            <p:cNvPr id="70944" name="Picture 214"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4140" y="2827"/>
              <a:ext cx="295" cy="416"/>
            </a:xfrm>
            <a:prstGeom prst="rect">
              <a:avLst/>
            </a:prstGeom>
            <a:noFill/>
            <a:ln w="9525">
              <a:noFill/>
              <a:miter lim="800000"/>
              <a:headEnd/>
              <a:tailEnd/>
            </a:ln>
          </p:spPr>
        </p:pic>
        <p:pic>
          <p:nvPicPr>
            <p:cNvPr id="70945" name="Picture 215"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144" y="3346"/>
              <a:ext cx="295" cy="416"/>
            </a:xfrm>
            <a:prstGeom prst="rect">
              <a:avLst/>
            </a:prstGeom>
            <a:noFill/>
            <a:ln w="9525">
              <a:noFill/>
              <a:miter lim="800000"/>
              <a:headEnd/>
              <a:tailEnd/>
            </a:ln>
          </p:spPr>
        </p:pic>
        <p:pic>
          <p:nvPicPr>
            <p:cNvPr id="70946" name="Picture 216"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461" y="3162"/>
              <a:ext cx="295" cy="416"/>
            </a:xfrm>
            <a:prstGeom prst="rect">
              <a:avLst/>
            </a:prstGeom>
            <a:noFill/>
            <a:ln w="9525">
              <a:noFill/>
              <a:miter lim="800000"/>
              <a:headEnd/>
              <a:tailEnd/>
            </a:ln>
          </p:spPr>
        </p:pic>
        <p:pic>
          <p:nvPicPr>
            <p:cNvPr id="70947" name="Picture 217"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4227" y="2144"/>
              <a:ext cx="295" cy="416"/>
            </a:xfrm>
            <a:prstGeom prst="rect">
              <a:avLst/>
            </a:prstGeom>
            <a:noFill/>
            <a:ln w="9525">
              <a:noFill/>
              <a:miter lim="800000"/>
              <a:headEnd/>
              <a:tailEnd/>
            </a:ln>
          </p:spPr>
        </p:pic>
        <p:pic>
          <p:nvPicPr>
            <p:cNvPr id="70948" name="Picture 218"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4895" y="2959"/>
              <a:ext cx="253" cy="272"/>
            </a:xfrm>
            <a:prstGeom prst="rect">
              <a:avLst/>
            </a:prstGeom>
            <a:noFill/>
            <a:ln w="9525">
              <a:noFill/>
              <a:miter lim="800000"/>
              <a:headEnd/>
              <a:tailEnd/>
            </a:ln>
          </p:spPr>
        </p:pic>
        <p:pic>
          <p:nvPicPr>
            <p:cNvPr id="70949" name="Picture 219"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1255" y="3343"/>
              <a:ext cx="253" cy="272"/>
            </a:xfrm>
            <a:prstGeom prst="rect">
              <a:avLst/>
            </a:prstGeom>
            <a:noFill/>
            <a:ln w="9525">
              <a:noFill/>
              <a:miter lim="800000"/>
              <a:headEnd/>
              <a:tailEnd/>
            </a:ln>
          </p:spPr>
        </p:pic>
        <p:pic>
          <p:nvPicPr>
            <p:cNvPr id="70950" name="Picture 220"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1379" y="2266"/>
              <a:ext cx="253" cy="272"/>
            </a:xfrm>
            <a:prstGeom prst="rect">
              <a:avLst/>
            </a:prstGeom>
            <a:noFill/>
            <a:ln w="9525">
              <a:noFill/>
              <a:miter lim="800000"/>
              <a:headEnd/>
              <a:tailEnd/>
            </a:ln>
          </p:spPr>
        </p:pic>
        <p:sp>
          <p:nvSpPr>
            <p:cNvPr id="70951" name="Line 221"/>
            <p:cNvSpPr>
              <a:spLocks noChangeShapeType="1"/>
            </p:cNvSpPr>
            <p:nvPr/>
          </p:nvSpPr>
          <p:spPr bwMode="auto">
            <a:xfrm>
              <a:off x="1218" y="2995"/>
              <a:ext cx="1118" cy="232"/>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2" name="Line 222"/>
            <p:cNvSpPr>
              <a:spLocks noChangeShapeType="1"/>
            </p:cNvSpPr>
            <p:nvPr/>
          </p:nvSpPr>
          <p:spPr bwMode="auto">
            <a:xfrm flipV="1">
              <a:off x="1512" y="3368"/>
              <a:ext cx="821" cy="16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3" name="Line 223"/>
            <p:cNvSpPr>
              <a:spLocks noChangeShapeType="1"/>
            </p:cNvSpPr>
            <p:nvPr/>
          </p:nvSpPr>
          <p:spPr bwMode="auto">
            <a:xfrm>
              <a:off x="1500" y="3637"/>
              <a:ext cx="1559" cy="7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4" name="Line 224"/>
            <p:cNvSpPr>
              <a:spLocks noChangeShapeType="1"/>
            </p:cNvSpPr>
            <p:nvPr/>
          </p:nvSpPr>
          <p:spPr bwMode="auto">
            <a:xfrm flipH="1" flipV="1">
              <a:off x="2805" y="3295"/>
              <a:ext cx="273" cy="223"/>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5" name="Line 225"/>
            <p:cNvSpPr>
              <a:spLocks noChangeShapeType="1"/>
            </p:cNvSpPr>
            <p:nvPr/>
          </p:nvSpPr>
          <p:spPr bwMode="auto">
            <a:xfrm flipH="1">
              <a:off x="2460" y="2354"/>
              <a:ext cx="210" cy="74"/>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6" name="Line 226"/>
            <p:cNvSpPr>
              <a:spLocks noChangeShapeType="1"/>
            </p:cNvSpPr>
            <p:nvPr/>
          </p:nvSpPr>
          <p:spPr bwMode="auto">
            <a:xfrm flipH="1">
              <a:off x="2745" y="2592"/>
              <a:ext cx="120" cy="542"/>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7" name="Line 227"/>
            <p:cNvSpPr>
              <a:spLocks noChangeShapeType="1"/>
            </p:cNvSpPr>
            <p:nvPr/>
          </p:nvSpPr>
          <p:spPr bwMode="auto">
            <a:xfrm>
              <a:off x="2952" y="2605"/>
              <a:ext cx="267" cy="668"/>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8" name="Line 228"/>
            <p:cNvSpPr>
              <a:spLocks noChangeShapeType="1"/>
            </p:cNvSpPr>
            <p:nvPr/>
          </p:nvSpPr>
          <p:spPr bwMode="auto">
            <a:xfrm>
              <a:off x="3123" y="2375"/>
              <a:ext cx="330" cy="227"/>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59" name="Line 229"/>
            <p:cNvSpPr>
              <a:spLocks noChangeShapeType="1"/>
            </p:cNvSpPr>
            <p:nvPr/>
          </p:nvSpPr>
          <p:spPr bwMode="auto">
            <a:xfrm>
              <a:off x="3123" y="2235"/>
              <a:ext cx="1032" cy="56"/>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0" name="Line 230"/>
            <p:cNvSpPr>
              <a:spLocks noChangeShapeType="1"/>
            </p:cNvSpPr>
            <p:nvPr/>
          </p:nvSpPr>
          <p:spPr bwMode="auto">
            <a:xfrm flipH="1">
              <a:off x="4263" y="2644"/>
              <a:ext cx="75" cy="155"/>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1" name="Line 231"/>
            <p:cNvSpPr>
              <a:spLocks noChangeShapeType="1"/>
            </p:cNvSpPr>
            <p:nvPr/>
          </p:nvSpPr>
          <p:spPr bwMode="auto">
            <a:xfrm>
              <a:off x="3885" y="2945"/>
              <a:ext cx="213" cy="101"/>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2" name="Line 232"/>
            <p:cNvSpPr>
              <a:spLocks noChangeShapeType="1"/>
            </p:cNvSpPr>
            <p:nvPr/>
          </p:nvSpPr>
          <p:spPr bwMode="auto">
            <a:xfrm>
              <a:off x="4416" y="3309"/>
              <a:ext cx="285" cy="29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3" name="Line 233"/>
            <p:cNvSpPr>
              <a:spLocks noChangeShapeType="1"/>
            </p:cNvSpPr>
            <p:nvPr/>
          </p:nvSpPr>
          <p:spPr bwMode="auto">
            <a:xfrm>
              <a:off x="4539" y="3081"/>
              <a:ext cx="294" cy="2"/>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4" name="Line 234"/>
            <p:cNvSpPr>
              <a:spLocks noChangeShapeType="1"/>
            </p:cNvSpPr>
            <p:nvPr/>
          </p:nvSpPr>
          <p:spPr bwMode="auto">
            <a:xfrm flipV="1">
              <a:off x="4527" y="2531"/>
              <a:ext cx="330" cy="358"/>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5" name="Line 235"/>
            <p:cNvSpPr>
              <a:spLocks noChangeShapeType="1"/>
            </p:cNvSpPr>
            <p:nvPr/>
          </p:nvSpPr>
          <p:spPr bwMode="auto">
            <a:xfrm>
              <a:off x="4605" y="2375"/>
              <a:ext cx="258" cy="20"/>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6" name="Line 236"/>
            <p:cNvSpPr>
              <a:spLocks noChangeShapeType="1"/>
            </p:cNvSpPr>
            <p:nvPr/>
          </p:nvSpPr>
          <p:spPr bwMode="auto">
            <a:xfrm>
              <a:off x="3549" y="3641"/>
              <a:ext cx="1068" cy="92"/>
            </a:xfrm>
            <a:prstGeom prst="line">
              <a:avLst/>
            </a:pr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7" name="Freeform 237"/>
            <p:cNvSpPr>
              <a:spLocks/>
            </p:cNvSpPr>
            <p:nvPr/>
          </p:nvSpPr>
          <p:spPr bwMode="auto">
            <a:xfrm>
              <a:off x="1215" y="2574"/>
              <a:ext cx="1566" cy="416"/>
            </a:xfrm>
            <a:custGeom>
              <a:avLst/>
              <a:gdLst>
                <a:gd name="T0" fmla="*/ 0 w 1566"/>
                <a:gd name="T1" fmla="*/ 342 h 416"/>
                <a:gd name="T2" fmla="*/ 702 w 1566"/>
                <a:gd name="T3" fmla="*/ 414 h 416"/>
                <a:gd name="T4" fmla="*/ 1296 w 1566"/>
                <a:gd name="T5" fmla="*/ 333 h 416"/>
                <a:gd name="T6" fmla="*/ 1566 w 1566"/>
                <a:gd name="T7" fmla="*/ 0 h 416"/>
                <a:gd name="T8" fmla="*/ 0 60000 65536"/>
                <a:gd name="T9" fmla="*/ 0 60000 65536"/>
                <a:gd name="T10" fmla="*/ 0 60000 65536"/>
                <a:gd name="T11" fmla="*/ 0 60000 65536"/>
                <a:gd name="T12" fmla="*/ 0 w 1566"/>
                <a:gd name="T13" fmla="*/ 0 h 416"/>
                <a:gd name="T14" fmla="*/ 1566 w 1566"/>
                <a:gd name="T15" fmla="*/ 416 h 416"/>
              </a:gdLst>
              <a:ahLst/>
              <a:cxnLst>
                <a:cxn ang="T8">
                  <a:pos x="T0" y="T1"/>
                </a:cxn>
                <a:cxn ang="T9">
                  <a:pos x="T2" y="T3"/>
                </a:cxn>
                <a:cxn ang="T10">
                  <a:pos x="T4" y="T5"/>
                </a:cxn>
                <a:cxn ang="T11">
                  <a:pos x="T6" y="T7"/>
                </a:cxn>
              </a:cxnLst>
              <a:rect l="T12" t="T13" r="T14" b="T15"/>
              <a:pathLst>
                <a:path w="1566" h="416">
                  <a:moveTo>
                    <a:pt x="0" y="342"/>
                  </a:moveTo>
                  <a:cubicBezTo>
                    <a:pt x="243" y="379"/>
                    <a:pt x="486" y="416"/>
                    <a:pt x="702" y="414"/>
                  </a:cubicBezTo>
                  <a:cubicBezTo>
                    <a:pt x="918" y="412"/>
                    <a:pt x="1152" y="402"/>
                    <a:pt x="1296" y="333"/>
                  </a:cubicBezTo>
                  <a:cubicBezTo>
                    <a:pt x="1440" y="264"/>
                    <a:pt x="1503" y="132"/>
                    <a:pt x="1566" y="0"/>
                  </a:cubicBezTo>
                </a:path>
              </a:pathLst>
            </a:cu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8" name="Freeform 238"/>
            <p:cNvSpPr>
              <a:spLocks/>
            </p:cNvSpPr>
            <p:nvPr/>
          </p:nvSpPr>
          <p:spPr bwMode="auto">
            <a:xfrm>
              <a:off x="1656" y="2117"/>
              <a:ext cx="1026" cy="214"/>
            </a:xfrm>
            <a:custGeom>
              <a:avLst/>
              <a:gdLst>
                <a:gd name="T0" fmla="*/ 0 w 1026"/>
                <a:gd name="T1" fmla="*/ 214 h 214"/>
                <a:gd name="T2" fmla="*/ 270 w 1026"/>
                <a:gd name="T3" fmla="*/ 70 h 214"/>
                <a:gd name="T4" fmla="*/ 711 w 1026"/>
                <a:gd name="T5" fmla="*/ 7 h 214"/>
                <a:gd name="T6" fmla="*/ 1026 w 1026"/>
                <a:gd name="T7" fmla="*/ 25 h 214"/>
                <a:gd name="T8" fmla="*/ 0 60000 65536"/>
                <a:gd name="T9" fmla="*/ 0 60000 65536"/>
                <a:gd name="T10" fmla="*/ 0 60000 65536"/>
                <a:gd name="T11" fmla="*/ 0 60000 65536"/>
                <a:gd name="T12" fmla="*/ 0 w 1026"/>
                <a:gd name="T13" fmla="*/ 0 h 214"/>
                <a:gd name="T14" fmla="*/ 1026 w 1026"/>
                <a:gd name="T15" fmla="*/ 214 h 214"/>
              </a:gdLst>
              <a:ahLst/>
              <a:cxnLst>
                <a:cxn ang="T8">
                  <a:pos x="T0" y="T1"/>
                </a:cxn>
                <a:cxn ang="T9">
                  <a:pos x="T2" y="T3"/>
                </a:cxn>
                <a:cxn ang="T10">
                  <a:pos x="T4" y="T5"/>
                </a:cxn>
                <a:cxn ang="T11">
                  <a:pos x="T6" y="T7"/>
                </a:cxn>
              </a:cxnLst>
              <a:rect l="T12" t="T13" r="T14" b="T15"/>
              <a:pathLst>
                <a:path w="1026" h="214">
                  <a:moveTo>
                    <a:pt x="0" y="214"/>
                  </a:moveTo>
                  <a:cubicBezTo>
                    <a:pt x="76" y="159"/>
                    <a:pt x="152" y="104"/>
                    <a:pt x="270" y="70"/>
                  </a:cubicBezTo>
                  <a:cubicBezTo>
                    <a:pt x="388" y="36"/>
                    <a:pt x="585" y="14"/>
                    <a:pt x="711" y="7"/>
                  </a:cubicBezTo>
                  <a:cubicBezTo>
                    <a:pt x="837" y="0"/>
                    <a:pt x="931" y="12"/>
                    <a:pt x="1026" y="25"/>
                  </a:cubicBezTo>
                </a:path>
              </a:pathLst>
            </a:cu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69" name="Freeform 239"/>
            <p:cNvSpPr>
              <a:spLocks/>
            </p:cNvSpPr>
            <p:nvPr/>
          </p:nvSpPr>
          <p:spPr bwMode="auto">
            <a:xfrm>
              <a:off x="3078" y="2520"/>
              <a:ext cx="1017" cy="664"/>
            </a:xfrm>
            <a:custGeom>
              <a:avLst/>
              <a:gdLst>
                <a:gd name="T0" fmla="*/ 0 w 1017"/>
                <a:gd name="T1" fmla="*/ 0 h 664"/>
                <a:gd name="T2" fmla="*/ 324 w 1017"/>
                <a:gd name="T3" fmla="*/ 441 h 664"/>
                <a:gd name="T4" fmla="*/ 756 w 1017"/>
                <a:gd name="T5" fmla="*/ 630 h 664"/>
                <a:gd name="T6" fmla="*/ 1017 w 1017"/>
                <a:gd name="T7" fmla="*/ 648 h 664"/>
                <a:gd name="T8" fmla="*/ 0 60000 65536"/>
                <a:gd name="T9" fmla="*/ 0 60000 65536"/>
                <a:gd name="T10" fmla="*/ 0 60000 65536"/>
                <a:gd name="T11" fmla="*/ 0 60000 65536"/>
                <a:gd name="T12" fmla="*/ 0 w 1017"/>
                <a:gd name="T13" fmla="*/ 0 h 664"/>
                <a:gd name="T14" fmla="*/ 1017 w 1017"/>
                <a:gd name="T15" fmla="*/ 664 h 664"/>
              </a:gdLst>
              <a:ahLst/>
              <a:cxnLst>
                <a:cxn ang="T8">
                  <a:pos x="T0" y="T1"/>
                </a:cxn>
                <a:cxn ang="T9">
                  <a:pos x="T2" y="T3"/>
                </a:cxn>
                <a:cxn ang="T10">
                  <a:pos x="T4" y="T5"/>
                </a:cxn>
                <a:cxn ang="T11">
                  <a:pos x="T6" y="T7"/>
                </a:cxn>
              </a:cxnLst>
              <a:rect l="T12" t="T13" r="T14" b="T15"/>
              <a:pathLst>
                <a:path w="1017" h="664">
                  <a:moveTo>
                    <a:pt x="0" y="0"/>
                  </a:moveTo>
                  <a:cubicBezTo>
                    <a:pt x="99" y="168"/>
                    <a:pt x="198" y="336"/>
                    <a:pt x="324" y="441"/>
                  </a:cubicBezTo>
                  <a:cubicBezTo>
                    <a:pt x="450" y="546"/>
                    <a:pt x="641" y="596"/>
                    <a:pt x="756" y="630"/>
                  </a:cubicBezTo>
                  <a:cubicBezTo>
                    <a:pt x="871" y="664"/>
                    <a:pt x="944" y="656"/>
                    <a:pt x="1017" y="648"/>
                  </a:cubicBezTo>
                </a:path>
              </a:pathLst>
            </a:cu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sp>
          <p:nvSpPr>
            <p:cNvPr id="70970" name="Freeform 240"/>
            <p:cNvSpPr>
              <a:spLocks/>
            </p:cNvSpPr>
            <p:nvPr/>
          </p:nvSpPr>
          <p:spPr bwMode="auto">
            <a:xfrm>
              <a:off x="3024" y="2583"/>
              <a:ext cx="1620" cy="1080"/>
            </a:xfrm>
            <a:custGeom>
              <a:avLst/>
              <a:gdLst>
                <a:gd name="T0" fmla="*/ 0 w 1620"/>
                <a:gd name="T1" fmla="*/ 0 h 1080"/>
                <a:gd name="T2" fmla="*/ 306 w 1620"/>
                <a:gd name="T3" fmla="*/ 504 h 1080"/>
                <a:gd name="T4" fmla="*/ 675 w 1620"/>
                <a:gd name="T5" fmla="*/ 756 h 1080"/>
                <a:gd name="T6" fmla="*/ 1224 w 1620"/>
                <a:gd name="T7" fmla="*/ 972 h 1080"/>
                <a:gd name="T8" fmla="*/ 1620 w 1620"/>
                <a:gd name="T9" fmla="*/ 1080 h 1080"/>
                <a:gd name="T10" fmla="*/ 0 60000 65536"/>
                <a:gd name="T11" fmla="*/ 0 60000 65536"/>
                <a:gd name="T12" fmla="*/ 0 60000 65536"/>
                <a:gd name="T13" fmla="*/ 0 60000 65536"/>
                <a:gd name="T14" fmla="*/ 0 60000 65536"/>
                <a:gd name="T15" fmla="*/ 0 w 1620"/>
                <a:gd name="T16" fmla="*/ 0 h 1080"/>
                <a:gd name="T17" fmla="*/ 1620 w 1620"/>
                <a:gd name="T18" fmla="*/ 1080 h 1080"/>
              </a:gdLst>
              <a:ahLst/>
              <a:cxnLst>
                <a:cxn ang="T10">
                  <a:pos x="T0" y="T1"/>
                </a:cxn>
                <a:cxn ang="T11">
                  <a:pos x="T2" y="T3"/>
                </a:cxn>
                <a:cxn ang="T12">
                  <a:pos x="T4" y="T5"/>
                </a:cxn>
                <a:cxn ang="T13">
                  <a:pos x="T6" y="T7"/>
                </a:cxn>
                <a:cxn ang="T14">
                  <a:pos x="T8" y="T9"/>
                </a:cxn>
              </a:cxnLst>
              <a:rect l="T15" t="T16" r="T17" b="T18"/>
              <a:pathLst>
                <a:path w="1620" h="1080">
                  <a:moveTo>
                    <a:pt x="0" y="0"/>
                  </a:moveTo>
                  <a:cubicBezTo>
                    <a:pt x="97" y="189"/>
                    <a:pt x="194" y="378"/>
                    <a:pt x="306" y="504"/>
                  </a:cubicBezTo>
                  <a:cubicBezTo>
                    <a:pt x="418" y="630"/>
                    <a:pt x="522" y="678"/>
                    <a:pt x="675" y="756"/>
                  </a:cubicBezTo>
                  <a:cubicBezTo>
                    <a:pt x="828" y="834"/>
                    <a:pt x="1067" y="918"/>
                    <a:pt x="1224" y="972"/>
                  </a:cubicBezTo>
                  <a:cubicBezTo>
                    <a:pt x="1381" y="1026"/>
                    <a:pt x="1500" y="1053"/>
                    <a:pt x="1620" y="1080"/>
                  </a:cubicBezTo>
                </a:path>
              </a:pathLst>
            </a:custGeom>
            <a:noFill/>
            <a:ln w="28575">
              <a:solidFill>
                <a:schemeClr val="tx1"/>
              </a:solidFill>
              <a:round/>
              <a:headEnd type="triangle" w="med" len="med"/>
              <a:tailEnd type="triangle" w="med" len="med"/>
            </a:ln>
          </p:spPr>
          <p:txBody>
            <a:bodyPr wrap="none">
              <a:prstTxWarp prst="textNoShape">
                <a:avLst/>
              </a:prstTxWarp>
            </a:bodyPr>
            <a:lstStyle/>
            <a:p>
              <a:endParaRPr lang="en-US"/>
            </a:p>
          </p:txBody>
        </p:sp>
      </p:grpSp>
      <p:grpSp>
        <p:nvGrpSpPr>
          <p:cNvPr id="6" name="Group 241"/>
          <p:cNvGrpSpPr>
            <a:grpSpLocks/>
          </p:cNvGrpSpPr>
          <p:nvPr/>
        </p:nvGrpSpPr>
        <p:grpSpPr bwMode="auto">
          <a:xfrm>
            <a:off x="762000" y="1682750"/>
            <a:ext cx="1169988" cy="1692275"/>
            <a:chOff x="470" y="927"/>
            <a:chExt cx="737" cy="1066"/>
          </a:xfrm>
        </p:grpSpPr>
        <p:grpSp>
          <p:nvGrpSpPr>
            <p:cNvPr id="70915" name="Group 242"/>
            <p:cNvGrpSpPr>
              <a:grpSpLocks/>
            </p:cNvGrpSpPr>
            <p:nvPr/>
          </p:nvGrpSpPr>
          <p:grpSpPr bwMode="auto">
            <a:xfrm>
              <a:off x="508" y="927"/>
              <a:ext cx="560" cy="593"/>
              <a:chOff x="991" y="1289"/>
              <a:chExt cx="560" cy="593"/>
            </a:xfrm>
          </p:grpSpPr>
          <p:sp>
            <p:nvSpPr>
              <p:cNvPr id="70917" name="Freeform 243"/>
              <p:cNvSpPr>
                <a:spLocks/>
              </p:cNvSpPr>
              <p:nvPr/>
            </p:nvSpPr>
            <p:spPr bwMode="auto">
              <a:xfrm>
                <a:off x="1327" y="1588"/>
                <a:ext cx="224" cy="294"/>
              </a:xfrm>
              <a:custGeom>
                <a:avLst/>
                <a:gdLst>
                  <a:gd name="T0" fmla="*/ 990 w 1788"/>
                  <a:gd name="T1" fmla="*/ 2146 h 2353"/>
                  <a:gd name="T2" fmla="*/ 1012 w 1788"/>
                  <a:gd name="T3" fmla="*/ 2137 h 2353"/>
                  <a:gd name="T4" fmla="*/ 1028 w 1788"/>
                  <a:gd name="T5" fmla="*/ 2119 h 2353"/>
                  <a:gd name="T6" fmla="*/ 1048 w 1788"/>
                  <a:gd name="T7" fmla="*/ 2067 h 2353"/>
                  <a:gd name="T8" fmla="*/ 1058 w 1788"/>
                  <a:gd name="T9" fmla="*/ 1969 h 2353"/>
                  <a:gd name="T10" fmla="*/ 1063 w 1788"/>
                  <a:gd name="T11" fmla="*/ 1548 h 2353"/>
                  <a:gd name="T12" fmla="*/ 1071 w 1788"/>
                  <a:gd name="T13" fmla="*/ 1185 h 2353"/>
                  <a:gd name="T14" fmla="*/ 1079 w 1788"/>
                  <a:gd name="T15" fmla="*/ 1151 h 2353"/>
                  <a:gd name="T16" fmla="*/ 1098 w 1788"/>
                  <a:gd name="T17" fmla="*/ 1122 h 2353"/>
                  <a:gd name="T18" fmla="*/ 1127 w 1788"/>
                  <a:gd name="T19" fmla="*/ 1102 h 2353"/>
                  <a:gd name="T20" fmla="*/ 1163 w 1788"/>
                  <a:gd name="T21" fmla="*/ 1095 h 2353"/>
                  <a:gd name="T22" fmla="*/ 1376 w 1788"/>
                  <a:gd name="T23" fmla="*/ 1088 h 2353"/>
                  <a:gd name="T24" fmla="*/ 1584 w 1788"/>
                  <a:gd name="T25" fmla="*/ 1072 h 2353"/>
                  <a:gd name="T26" fmla="*/ 1593 w 1788"/>
                  <a:gd name="T27" fmla="*/ 1069 h 2353"/>
                  <a:gd name="T28" fmla="*/ 1599 w 1788"/>
                  <a:gd name="T29" fmla="*/ 1065 h 2353"/>
                  <a:gd name="T30" fmla="*/ 1601 w 1788"/>
                  <a:gd name="T31" fmla="*/ 1039 h 2353"/>
                  <a:gd name="T32" fmla="*/ 1587 w 1788"/>
                  <a:gd name="T33" fmla="*/ 995 h 2353"/>
                  <a:gd name="T34" fmla="*/ 1110 w 1788"/>
                  <a:gd name="T35" fmla="*/ 111 h 2353"/>
                  <a:gd name="T36" fmla="*/ 1110 w 1788"/>
                  <a:gd name="T37" fmla="*/ 75 h 2353"/>
                  <a:gd name="T38" fmla="*/ 1123 w 1788"/>
                  <a:gd name="T39" fmla="*/ 43 h 2353"/>
                  <a:gd name="T40" fmla="*/ 1148 w 1788"/>
                  <a:gd name="T41" fmla="*/ 16 h 2353"/>
                  <a:gd name="T42" fmla="*/ 1182 w 1788"/>
                  <a:gd name="T43" fmla="*/ 1 h 2353"/>
                  <a:gd name="T44" fmla="*/ 1219 w 1788"/>
                  <a:gd name="T45" fmla="*/ 1 h 2353"/>
                  <a:gd name="T46" fmla="*/ 1251 w 1788"/>
                  <a:gd name="T47" fmla="*/ 15 h 2353"/>
                  <a:gd name="T48" fmla="*/ 1278 w 1788"/>
                  <a:gd name="T49" fmla="*/ 41 h 2353"/>
                  <a:gd name="T50" fmla="*/ 1765 w 1788"/>
                  <a:gd name="T51" fmla="*/ 939 h 2353"/>
                  <a:gd name="T52" fmla="*/ 1784 w 1788"/>
                  <a:gd name="T53" fmla="*/ 1003 h 2353"/>
                  <a:gd name="T54" fmla="*/ 1787 w 1788"/>
                  <a:gd name="T55" fmla="*/ 1064 h 2353"/>
                  <a:gd name="T56" fmla="*/ 1777 w 1788"/>
                  <a:gd name="T57" fmla="*/ 1121 h 2353"/>
                  <a:gd name="T58" fmla="*/ 1754 w 1788"/>
                  <a:gd name="T59" fmla="*/ 1169 h 2353"/>
                  <a:gd name="T60" fmla="*/ 1723 w 1788"/>
                  <a:gd name="T61" fmla="*/ 1204 h 2353"/>
                  <a:gd name="T62" fmla="*/ 1684 w 1788"/>
                  <a:gd name="T63" fmla="*/ 1232 h 2353"/>
                  <a:gd name="T64" fmla="*/ 1639 w 1788"/>
                  <a:gd name="T65" fmla="*/ 1249 h 2353"/>
                  <a:gd name="T66" fmla="*/ 1540 w 1788"/>
                  <a:gd name="T67" fmla="*/ 1264 h 2353"/>
                  <a:gd name="T68" fmla="*/ 1346 w 1788"/>
                  <a:gd name="T69" fmla="*/ 1274 h 2353"/>
                  <a:gd name="T70" fmla="*/ 1252 w 1788"/>
                  <a:gd name="T71" fmla="*/ 1453 h 2353"/>
                  <a:gd name="T72" fmla="*/ 1245 w 1788"/>
                  <a:gd name="T73" fmla="*/ 1851 h 2353"/>
                  <a:gd name="T74" fmla="*/ 1241 w 1788"/>
                  <a:gd name="T75" fmla="*/ 2030 h 2353"/>
                  <a:gd name="T76" fmla="*/ 1230 w 1788"/>
                  <a:gd name="T77" fmla="*/ 2108 h 2353"/>
                  <a:gd name="T78" fmla="*/ 1202 w 1788"/>
                  <a:gd name="T79" fmla="*/ 2188 h 2353"/>
                  <a:gd name="T80" fmla="*/ 1152 w 1788"/>
                  <a:gd name="T81" fmla="*/ 2259 h 2353"/>
                  <a:gd name="T82" fmla="*/ 1116 w 1788"/>
                  <a:gd name="T83" fmla="*/ 2290 h 2353"/>
                  <a:gd name="T84" fmla="*/ 1074 w 1788"/>
                  <a:gd name="T85" fmla="*/ 2313 h 2353"/>
                  <a:gd name="T86" fmla="*/ 1029 w 1788"/>
                  <a:gd name="T87" fmla="*/ 2328 h 2353"/>
                  <a:gd name="T88" fmla="*/ 979 w 1788"/>
                  <a:gd name="T89" fmla="*/ 2334 h 2353"/>
                  <a:gd name="T90" fmla="*/ 66 w 1788"/>
                  <a:gd name="T91" fmla="*/ 2348 h 2353"/>
                  <a:gd name="T92" fmla="*/ 35 w 1788"/>
                  <a:gd name="T93" fmla="*/ 2333 h 2353"/>
                  <a:gd name="T94" fmla="*/ 11 w 1788"/>
                  <a:gd name="T95" fmla="*/ 2306 h 2353"/>
                  <a:gd name="T96" fmla="*/ 0 w 1788"/>
                  <a:gd name="T97" fmla="*/ 2271 h 2353"/>
                  <a:gd name="T98" fmla="*/ 3 w 1788"/>
                  <a:gd name="T99" fmla="*/ 2234 h 2353"/>
                  <a:gd name="T100" fmla="*/ 19 w 1788"/>
                  <a:gd name="T101" fmla="*/ 2202 h 2353"/>
                  <a:gd name="T102" fmla="*/ 46 w 1788"/>
                  <a:gd name="T103" fmla="*/ 2178 h 2353"/>
                  <a:gd name="T104" fmla="*/ 80 w 1788"/>
                  <a:gd name="T105" fmla="*/ 2167 h 23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88"/>
                  <a:gd name="T160" fmla="*/ 0 h 2353"/>
                  <a:gd name="T161" fmla="*/ 1788 w 1788"/>
                  <a:gd name="T162" fmla="*/ 2353 h 23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88" h="2353">
                    <a:moveTo>
                      <a:pt x="90" y="2167"/>
                    </a:moveTo>
                    <a:lnTo>
                      <a:pt x="975" y="2148"/>
                    </a:lnTo>
                    <a:lnTo>
                      <a:pt x="983" y="2147"/>
                    </a:lnTo>
                    <a:lnTo>
                      <a:pt x="990" y="2146"/>
                    </a:lnTo>
                    <a:lnTo>
                      <a:pt x="998" y="2144"/>
                    </a:lnTo>
                    <a:lnTo>
                      <a:pt x="1003" y="2142"/>
                    </a:lnTo>
                    <a:lnTo>
                      <a:pt x="1008" y="2140"/>
                    </a:lnTo>
                    <a:lnTo>
                      <a:pt x="1012" y="2137"/>
                    </a:lnTo>
                    <a:lnTo>
                      <a:pt x="1015" y="2134"/>
                    </a:lnTo>
                    <a:lnTo>
                      <a:pt x="1018" y="2131"/>
                    </a:lnTo>
                    <a:lnTo>
                      <a:pt x="1024" y="2126"/>
                    </a:lnTo>
                    <a:lnTo>
                      <a:pt x="1028" y="2119"/>
                    </a:lnTo>
                    <a:lnTo>
                      <a:pt x="1032" y="2112"/>
                    </a:lnTo>
                    <a:lnTo>
                      <a:pt x="1036" y="2105"/>
                    </a:lnTo>
                    <a:lnTo>
                      <a:pt x="1042" y="2087"/>
                    </a:lnTo>
                    <a:lnTo>
                      <a:pt x="1048" y="2067"/>
                    </a:lnTo>
                    <a:lnTo>
                      <a:pt x="1053" y="2046"/>
                    </a:lnTo>
                    <a:lnTo>
                      <a:pt x="1056" y="2022"/>
                    </a:lnTo>
                    <a:lnTo>
                      <a:pt x="1058" y="1996"/>
                    </a:lnTo>
                    <a:lnTo>
                      <a:pt x="1058" y="1969"/>
                    </a:lnTo>
                    <a:lnTo>
                      <a:pt x="1058" y="1907"/>
                    </a:lnTo>
                    <a:lnTo>
                      <a:pt x="1059" y="1806"/>
                    </a:lnTo>
                    <a:lnTo>
                      <a:pt x="1061" y="1682"/>
                    </a:lnTo>
                    <a:lnTo>
                      <a:pt x="1063" y="1548"/>
                    </a:lnTo>
                    <a:lnTo>
                      <a:pt x="1066" y="1417"/>
                    </a:lnTo>
                    <a:lnTo>
                      <a:pt x="1068" y="1304"/>
                    </a:lnTo>
                    <a:lnTo>
                      <a:pt x="1070" y="1223"/>
                    </a:lnTo>
                    <a:lnTo>
                      <a:pt x="1071" y="1185"/>
                    </a:lnTo>
                    <a:lnTo>
                      <a:pt x="1072" y="1176"/>
                    </a:lnTo>
                    <a:lnTo>
                      <a:pt x="1073" y="1168"/>
                    </a:lnTo>
                    <a:lnTo>
                      <a:pt x="1075" y="1159"/>
                    </a:lnTo>
                    <a:lnTo>
                      <a:pt x="1079" y="1151"/>
                    </a:lnTo>
                    <a:lnTo>
                      <a:pt x="1083" y="1143"/>
                    </a:lnTo>
                    <a:lnTo>
                      <a:pt x="1087" y="1135"/>
                    </a:lnTo>
                    <a:lnTo>
                      <a:pt x="1093" y="1128"/>
                    </a:lnTo>
                    <a:lnTo>
                      <a:pt x="1098" y="1122"/>
                    </a:lnTo>
                    <a:lnTo>
                      <a:pt x="1104" y="1116"/>
                    </a:lnTo>
                    <a:lnTo>
                      <a:pt x="1112" y="1111"/>
                    </a:lnTo>
                    <a:lnTo>
                      <a:pt x="1119" y="1106"/>
                    </a:lnTo>
                    <a:lnTo>
                      <a:pt x="1127" y="1102"/>
                    </a:lnTo>
                    <a:lnTo>
                      <a:pt x="1136" y="1099"/>
                    </a:lnTo>
                    <a:lnTo>
                      <a:pt x="1144" y="1097"/>
                    </a:lnTo>
                    <a:lnTo>
                      <a:pt x="1153" y="1095"/>
                    </a:lnTo>
                    <a:lnTo>
                      <a:pt x="1163" y="1095"/>
                    </a:lnTo>
                    <a:lnTo>
                      <a:pt x="1203" y="1094"/>
                    </a:lnTo>
                    <a:lnTo>
                      <a:pt x="1255" y="1092"/>
                    </a:lnTo>
                    <a:lnTo>
                      <a:pt x="1314" y="1090"/>
                    </a:lnTo>
                    <a:lnTo>
                      <a:pt x="1376" y="1088"/>
                    </a:lnTo>
                    <a:lnTo>
                      <a:pt x="1439" y="1085"/>
                    </a:lnTo>
                    <a:lnTo>
                      <a:pt x="1497" y="1080"/>
                    </a:lnTo>
                    <a:lnTo>
                      <a:pt x="1546" y="1076"/>
                    </a:lnTo>
                    <a:lnTo>
                      <a:pt x="1584" y="1072"/>
                    </a:lnTo>
                    <a:lnTo>
                      <a:pt x="1586" y="1071"/>
                    </a:lnTo>
                    <a:lnTo>
                      <a:pt x="1588" y="1071"/>
                    </a:lnTo>
                    <a:lnTo>
                      <a:pt x="1591" y="1070"/>
                    </a:lnTo>
                    <a:lnTo>
                      <a:pt x="1593" y="1069"/>
                    </a:lnTo>
                    <a:lnTo>
                      <a:pt x="1595" y="1068"/>
                    </a:lnTo>
                    <a:lnTo>
                      <a:pt x="1597" y="1067"/>
                    </a:lnTo>
                    <a:lnTo>
                      <a:pt x="1598" y="1066"/>
                    </a:lnTo>
                    <a:lnTo>
                      <a:pt x="1599" y="1065"/>
                    </a:lnTo>
                    <a:lnTo>
                      <a:pt x="1600" y="1061"/>
                    </a:lnTo>
                    <a:lnTo>
                      <a:pt x="1601" y="1055"/>
                    </a:lnTo>
                    <a:lnTo>
                      <a:pt x="1602" y="1047"/>
                    </a:lnTo>
                    <a:lnTo>
                      <a:pt x="1601" y="1039"/>
                    </a:lnTo>
                    <a:lnTo>
                      <a:pt x="1599" y="1030"/>
                    </a:lnTo>
                    <a:lnTo>
                      <a:pt x="1597" y="1019"/>
                    </a:lnTo>
                    <a:lnTo>
                      <a:pt x="1593" y="1008"/>
                    </a:lnTo>
                    <a:lnTo>
                      <a:pt x="1587" y="995"/>
                    </a:lnTo>
                    <a:lnTo>
                      <a:pt x="1119" y="137"/>
                    </a:lnTo>
                    <a:lnTo>
                      <a:pt x="1115" y="129"/>
                    </a:lnTo>
                    <a:lnTo>
                      <a:pt x="1112" y="120"/>
                    </a:lnTo>
                    <a:lnTo>
                      <a:pt x="1110" y="111"/>
                    </a:lnTo>
                    <a:lnTo>
                      <a:pt x="1109" y="102"/>
                    </a:lnTo>
                    <a:lnTo>
                      <a:pt x="1108" y="94"/>
                    </a:lnTo>
                    <a:lnTo>
                      <a:pt x="1109" y="84"/>
                    </a:lnTo>
                    <a:lnTo>
                      <a:pt x="1110" y="75"/>
                    </a:lnTo>
                    <a:lnTo>
                      <a:pt x="1112" y="67"/>
                    </a:lnTo>
                    <a:lnTo>
                      <a:pt x="1115" y="58"/>
                    </a:lnTo>
                    <a:lnTo>
                      <a:pt x="1118" y="50"/>
                    </a:lnTo>
                    <a:lnTo>
                      <a:pt x="1123" y="43"/>
                    </a:lnTo>
                    <a:lnTo>
                      <a:pt x="1128" y="35"/>
                    </a:lnTo>
                    <a:lnTo>
                      <a:pt x="1134" y="28"/>
                    </a:lnTo>
                    <a:lnTo>
                      <a:pt x="1141" y="22"/>
                    </a:lnTo>
                    <a:lnTo>
                      <a:pt x="1148" y="16"/>
                    </a:lnTo>
                    <a:lnTo>
                      <a:pt x="1156" y="12"/>
                    </a:lnTo>
                    <a:lnTo>
                      <a:pt x="1165" y="7"/>
                    </a:lnTo>
                    <a:lnTo>
                      <a:pt x="1174" y="4"/>
                    </a:lnTo>
                    <a:lnTo>
                      <a:pt x="1182" y="1"/>
                    </a:lnTo>
                    <a:lnTo>
                      <a:pt x="1192" y="0"/>
                    </a:lnTo>
                    <a:lnTo>
                      <a:pt x="1201" y="0"/>
                    </a:lnTo>
                    <a:lnTo>
                      <a:pt x="1209" y="0"/>
                    </a:lnTo>
                    <a:lnTo>
                      <a:pt x="1219" y="1"/>
                    </a:lnTo>
                    <a:lnTo>
                      <a:pt x="1227" y="3"/>
                    </a:lnTo>
                    <a:lnTo>
                      <a:pt x="1235" y="6"/>
                    </a:lnTo>
                    <a:lnTo>
                      <a:pt x="1244" y="11"/>
                    </a:lnTo>
                    <a:lnTo>
                      <a:pt x="1251" y="15"/>
                    </a:lnTo>
                    <a:lnTo>
                      <a:pt x="1259" y="20"/>
                    </a:lnTo>
                    <a:lnTo>
                      <a:pt x="1265" y="26"/>
                    </a:lnTo>
                    <a:lnTo>
                      <a:pt x="1272" y="32"/>
                    </a:lnTo>
                    <a:lnTo>
                      <a:pt x="1278" y="41"/>
                    </a:lnTo>
                    <a:lnTo>
                      <a:pt x="1283" y="48"/>
                    </a:lnTo>
                    <a:lnTo>
                      <a:pt x="1752" y="908"/>
                    </a:lnTo>
                    <a:lnTo>
                      <a:pt x="1759" y="924"/>
                    </a:lnTo>
                    <a:lnTo>
                      <a:pt x="1765" y="939"/>
                    </a:lnTo>
                    <a:lnTo>
                      <a:pt x="1772" y="955"/>
                    </a:lnTo>
                    <a:lnTo>
                      <a:pt x="1777" y="971"/>
                    </a:lnTo>
                    <a:lnTo>
                      <a:pt x="1781" y="986"/>
                    </a:lnTo>
                    <a:lnTo>
                      <a:pt x="1784" y="1003"/>
                    </a:lnTo>
                    <a:lnTo>
                      <a:pt x="1786" y="1018"/>
                    </a:lnTo>
                    <a:lnTo>
                      <a:pt x="1787" y="1033"/>
                    </a:lnTo>
                    <a:lnTo>
                      <a:pt x="1788" y="1048"/>
                    </a:lnTo>
                    <a:lnTo>
                      <a:pt x="1787" y="1064"/>
                    </a:lnTo>
                    <a:lnTo>
                      <a:pt x="1786" y="1078"/>
                    </a:lnTo>
                    <a:lnTo>
                      <a:pt x="1784" y="1093"/>
                    </a:lnTo>
                    <a:lnTo>
                      <a:pt x="1781" y="1107"/>
                    </a:lnTo>
                    <a:lnTo>
                      <a:pt x="1777" y="1121"/>
                    </a:lnTo>
                    <a:lnTo>
                      <a:pt x="1772" y="1134"/>
                    </a:lnTo>
                    <a:lnTo>
                      <a:pt x="1766" y="1148"/>
                    </a:lnTo>
                    <a:lnTo>
                      <a:pt x="1760" y="1158"/>
                    </a:lnTo>
                    <a:lnTo>
                      <a:pt x="1754" y="1169"/>
                    </a:lnTo>
                    <a:lnTo>
                      <a:pt x="1747" y="1178"/>
                    </a:lnTo>
                    <a:lnTo>
                      <a:pt x="1739" y="1187"/>
                    </a:lnTo>
                    <a:lnTo>
                      <a:pt x="1732" y="1196"/>
                    </a:lnTo>
                    <a:lnTo>
                      <a:pt x="1723" y="1204"/>
                    </a:lnTo>
                    <a:lnTo>
                      <a:pt x="1715" y="1212"/>
                    </a:lnTo>
                    <a:lnTo>
                      <a:pt x="1705" y="1218"/>
                    </a:lnTo>
                    <a:lnTo>
                      <a:pt x="1695" y="1226"/>
                    </a:lnTo>
                    <a:lnTo>
                      <a:pt x="1684" y="1232"/>
                    </a:lnTo>
                    <a:lnTo>
                      <a:pt x="1674" y="1237"/>
                    </a:lnTo>
                    <a:lnTo>
                      <a:pt x="1663" y="1241"/>
                    </a:lnTo>
                    <a:lnTo>
                      <a:pt x="1651" y="1246"/>
                    </a:lnTo>
                    <a:lnTo>
                      <a:pt x="1639" y="1249"/>
                    </a:lnTo>
                    <a:lnTo>
                      <a:pt x="1626" y="1253"/>
                    </a:lnTo>
                    <a:lnTo>
                      <a:pt x="1614" y="1255"/>
                    </a:lnTo>
                    <a:lnTo>
                      <a:pt x="1581" y="1260"/>
                    </a:lnTo>
                    <a:lnTo>
                      <a:pt x="1540" y="1264"/>
                    </a:lnTo>
                    <a:lnTo>
                      <a:pt x="1496" y="1267"/>
                    </a:lnTo>
                    <a:lnTo>
                      <a:pt x="1447" y="1270"/>
                    </a:lnTo>
                    <a:lnTo>
                      <a:pt x="1396" y="1272"/>
                    </a:lnTo>
                    <a:lnTo>
                      <a:pt x="1346" y="1274"/>
                    </a:lnTo>
                    <a:lnTo>
                      <a:pt x="1298" y="1276"/>
                    </a:lnTo>
                    <a:lnTo>
                      <a:pt x="1255" y="1279"/>
                    </a:lnTo>
                    <a:lnTo>
                      <a:pt x="1253" y="1358"/>
                    </a:lnTo>
                    <a:lnTo>
                      <a:pt x="1252" y="1453"/>
                    </a:lnTo>
                    <a:lnTo>
                      <a:pt x="1249" y="1556"/>
                    </a:lnTo>
                    <a:lnTo>
                      <a:pt x="1248" y="1662"/>
                    </a:lnTo>
                    <a:lnTo>
                      <a:pt x="1246" y="1763"/>
                    </a:lnTo>
                    <a:lnTo>
                      <a:pt x="1245" y="1851"/>
                    </a:lnTo>
                    <a:lnTo>
                      <a:pt x="1244" y="1920"/>
                    </a:lnTo>
                    <a:lnTo>
                      <a:pt x="1244" y="1965"/>
                    </a:lnTo>
                    <a:lnTo>
                      <a:pt x="1244" y="1995"/>
                    </a:lnTo>
                    <a:lnTo>
                      <a:pt x="1241" y="2030"/>
                    </a:lnTo>
                    <a:lnTo>
                      <a:pt x="1240" y="2049"/>
                    </a:lnTo>
                    <a:lnTo>
                      <a:pt x="1237" y="2067"/>
                    </a:lnTo>
                    <a:lnTo>
                      <a:pt x="1234" y="2087"/>
                    </a:lnTo>
                    <a:lnTo>
                      <a:pt x="1230" y="2108"/>
                    </a:lnTo>
                    <a:lnTo>
                      <a:pt x="1225" y="2128"/>
                    </a:lnTo>
                    <a:lnTo>
                      <a:pt x="1219" y="2147"/>
                    </a:lnTo>
                    <a:lnTo>
                      <a:pt x="1210" y="2168"/>
                    </a:lnTo>
                    <a:lnTo>
                      <a:pt x="1202" y="2188"/>
                    </a:lnTo>
                    <a:lnTo>
                      <a:pt x="1192" y="2206"/>
                    </a:lnTo>
                    <a:lnTo>
                      <a:pt x="1180" y="2225"/>
                    </a:lnTo>
                    <a:lnTo>
                      <a:pt x="1168" y="2243"/>
                    </a:lnTo>
                    <a:lnTo>
                      <a:pt x="1152" y="2259"/>
                    </a:lnTo>
                    <a:lnTo>
                      <a:pt x="1144" y="2269"/>
                    </a:lnTo>
                    <a:lnTo>
                      <a:pt x="1135" y="2276"/>
                    </a:lnTo>
                    <a:lnTo>
                      <a:pt x="1125" y="2284"/>
                    </a:lnTo>
                    <a:lnTo>
                      <a:pt x="1116" y="2290"/>
                    </a:lnTo>
                    <a:lnTo>
                      <a:pt x="1107" y="2298"/>
                    </a:lnTo>
                    <a:lnTo>
                      <a:pt x="1096" y="2303"/>
                    </a:lnTo>
                    <a:lnTo>
                      <a:pt x="1086" y="2309"/>
                    </a:lnTo>
                    <a:lnTo>
                      <a:pt x="1074" y="2313"/>
                    </a:lnTo>
                    <a:lnTo>
                      <a:pt x="1063" y="2318"/>
                    </a:lnTo>
                    <a:lnTo>
                      <a:pt x="1052" y="2322"/>
                    </a:lnTo>
                    <a:lnTo>
                      <a:pt x="1040" y="2326"/>
                    </a:lnTo>
                    <a:lnTo>
                      <a:pt x="1029" y="2328"/>
                    </a:lnTo>
                    <a:lnTo>
                      <a:pt x="1016" y="2331"/>
                    </a:lnTo>
                    <a:lnTo>
                      <a:pt x="1004" y="2332"/>
                    </a:lnTo>
                    <a:lnTo>
                      <a:pt x="991" y="2333"/>
                    </a:lnTo>
                    <a:lnTo>
                      <a:pt x="979" y="2334"/>
                    </a:lnTo>
                    <a:lnTo>
                      <a:pt x="94" y="2353"/>
                    </a:lnTo>
                    <a:lnTo>
                      <a:pt x="85" y="2353"/>
                    </a:lnTo>
                    <a:lnTo>
                      <a:pt x="75" y="2350"/>
                    </a:lnTo>
                    <a:lnTo>
                      <a:pt x="66" y="2348"/>
                    </a:lnTo>
                    <a:lnTo>
                      <a:pt x="58" y="2346"/>
                    </a:lnTo>
                    <a:lnTo>
                      <a:pt x="49" y="2342"/>
                    </a:lnTo>
                    <a:lnTo>
                      <a:pt x="42" y="2338"/>
                    </a:lnTo>
                    <a:lnTo>
                      <a:pt x="35" y="2333"/>
                    </a:lnTo>
                    <a:lnTo>
                      <a:pt x="28" y="2327"/>
                    </a:lnTo>
                    <a:lnTo>
                      <a:pt x="21" y="2320"/>
                    </a:lnTo>
                    <a:lnTo>
                      <a:pt x="16" y="2313"/>
                    </a:lnTo>
                    <a:lnTo>
                      <a:pt x="11" y="2306"/>
                    </a:lnTo>
                    <a:lnTo>
                      <a:pt x="7" y="2298"/>
                    </a:lnTo>
                    <a:lnTo>
                      <a:pt x="4" y="2289"/>
                    </a:lnTo>
                    <a:lnTo>
                      <a:pt x="2" y="2280"/>
                    </a:lnTo>
                    <a:lnTo>
                      <a:pt x="0" y="2271"/>
                    </a:lnTo>
                    <a:lnTo>
                      <a:pt x="0" y="2261"/>
                    </a:lnTo>
                    <a:lnTo>
                      <a:pt x="0" y="2252"/>
                    </a:lnTo>
                    <a:lnTo>
                      <a:pt x="1" y="2243"/>
                    </a:lnTo>
                    <a:lnTo>
                      <a:pt x="3" y="2234"/>
                    </a:lnTo>
                    <a:lnTo>
                      <a:pt x="6" y="2225"/>
                    </a:lnTo>
                    <a:lnTo>
                      <a:pt x="9" y="2217"/>
                    </a:lnTo>
                    <a:lnTo>
                      <a:pt x="14" y="2209"/>
                    </a:lnTo>
                    <a:lnTo>
                      <a:pt x="19" y="2202"/>
                    </a:lnTo>
                    <a:lnTo>
                      <a:pt x="24" y="2195"/>
                    </a:lnTo>
                    <a:lnTo>
                      <a:pt x="32" y="2189"/>
                    </a:lnTo>
                    <a:lnTo>
                      <a:pt x="38" y="2184"/>
                    </a:lnTo>
                    <a:lnTo>
                      <a:pt x="46" y="2178"/>
                    </a:lnTo>
                    <a:lnTo>
                      <a:pt x="55" y="2175"/>
                    </a:lnTo>
                    <a:lnTo>
                      <a:pt x="63" y="2171"/>
                    </a:lnTo>
                    <a:lnTo>
                      <a:pt x="71" y="2169"/>
                    </a:lnTo>
                    <a:lnTo>
                      <a:pt x="80" y="2167"/>
                    </a:lnTo>
                    <a:lnTo>
                      <a:pt x="90" y="2167"/>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18" name="Freeform 244"/>
              <p:cNvSpPr>
                <a:spLocks/>
              </p:cNvSpPr>
              <p:nvPr/>
            </p:nvSpPr>
            <p:spPr bwMode="auto">
              <a:xfrm>
                <a:off x="1313" y="1515"/>
                <a:ext cx="117" cy="53"/>
              </a:xfrm>
              <a:custGeom>
                <a:avLst/>
                <a:gdLst>
                  <a:gd name="T0" fmla="*/ 690 w 934"/>
                  <a:gd name="T1" fmla="*/ 266 h 426"/>
                  <a:gd name="T2" fmla="*/ 632 w 934"/>
                  <a:gd name="T3" fmla="*/ 228 h 426"/>
                  <a:gd name="T4" fmla="*/ 582 w 934"/>
                  <a:gd name="T5" fmla="*/ 203 h 426"/>
                  <a:gd name="T6" fmla="*/ 533 w 934"/>
                  <a:gd name="T7" fmla="*/ 189 h 426"/>
                  <a:gd name="T8" fmla="*/ 482 w 934"/>
                  <a:gd name="T9" fmla="*/ 185 h 426"/>
                  <a:gd name="T10" fmla="*/ 422 w 934"/>
                  <a:gd name="T11" fmla="*/ 194 h 426"/>
                  <a:gd name="T12" fmla="*/ 359 w 934"/>
                  <a:gd name="T13" fmla="*/ 219 h 426"/>
                  <a:gd name="T14" fmla="*/ 294 w 934"/>
                  <a:gd name="T15" fmla="*/ 258 h 426"/>
                  <a:gd name="T16" fmla="*/ 235 w 934"/>
                  <a:gd name="T17" fmla="*/ 306 h 426"/>
                  <a:gd name="T18" fmla="*/ 184 w 934"/>
                  <a:gd name="T19" fmla="*/ 363 h 426"/>
                  <a:gd name="T20" fmla="*/ 157 w 934"/>
                  <a:gd name="T21" fmla="*/ 399 h 426"/>
                  <a:gd name="T22" fmla="*/ 135 w 934"/>
                  <a:gd name="T23" fmla="*/ 415 h 426"/>
                  <a:gd name="T24" fmla="*/ 111 w 934"/>
                  <a:gd name="T25" fmla="*/ 424 h 426"/>
                  <a:gd name="T26" fmla="*/ 84 w 934"/>
                  <a:gd name="T27" fmla="*/ 426 h 426"/>
                  <a:gd name="T28" fmla="*/ 58 w 934"/>
                  <a:gd name="T29" fmla="*/ 419 h 426"/>
                  <a:gd name="T30" fmla="*/ 33 w 934"/>
                  <a:gd name="T31" fmla="*/ 405 h 426"/>
                  <a:gd name="T32" fmla="*/ 14 w 934"/>
                  <a:gd name="T33" fmla="*/ 384 h 426"/>
                  <a:gd name="T34" fmla="*/ 3 w 934"/>
                  <a:gd name="T35" fmla="*/ 360 h 426"/>
                  <a:gd name="T36" fmla="*/ 0 w 934"/>
                  <a:gd name="T37" fmla="*/ 333 h 426"/>
                  <a:gd name="T38" fmla="*/ 3 w 934"/>
                  <a:gd name="T39" fmla="*/ 307 h 426"/>
                  <a:gd name="T40" fmla="*/ 15 w 934"/>
                  <a:gd name="T41" fmla="*/ 282 h 426"/>
                  <a:gd name="T42" fmla="*/ 85 w 934"/>
                  <a:gd name="T43" fmla="*/ 194 h 426"/>
                  <a:gd name="T44" fmla="*/ 168 w 934"/>
                  <a:gd name="T45" fmla="*/ 120 h 426"/>
                  <a:gd name="T46" fmla="*/ 259 w 934"/>
                  <a:gd name="T47" fmla="*/ 61 h 426"/>
                  <a:gd name="T48" fmla="*/ 354 w 934"/>
                  <a:gd name="T49" fmla="*/ 20 h 426"/>
                  <a:gd name="T50" fmla="*/ 434 w 934"/>
                  <a:gd name="T51" fmla="*/ 3 h 426"/>
                  <a:gd name="T52" fmla="*/ 481 w 934"/>
                  <a:gd name="T53" fmla="*/ 0 h 426"/>
                  <a:gd name="T54" fmla="*/ 568 w 934"/>
                  <a:gd name="T55" fmla="*/ 7 h 426"/>
                  <a:gd name="T56" fmla="*/ 647 w 934"/>
                  <a:gd name="T57" fmla="*/ 29 h 426"/>
                  <a:gd name="T58" fmla="*/ 722 w 934"/>
                  <a:gd name="T59" fmla="*/ 64 h 426"/>
                  <a:gd name="T60" fmla="*/ 796 w 934"/>
                  <a:gd name="T61" fmla="*/ 114 h 426"/>
                  <a:gd name="T62" fmla="*/ 875 w 934"/>
                  <a:gd name="T63" fmla="*/ 178 h 426"/>
                  <a:gd name="T64" fmla="*/ 916 w 934"/>
                  <a:gd name="T65" fmla="*/ 216 h 426"/>
                  <a:gd name="T66" fmla="*/ 929 w 934"/>
                  <a:gd name="T67" fmla="*/ 240 h 426"/>
                  <a:gd name="T68" fmla="*/ 934 w 934"/>
                  <a:gd name="T69" fmla="*/ 266 h 426"/>
                  <a:gd name="T70" fmla="*/ 932 w 934"/>
                  <a:gd name="T71" fmla="*/ 293 h 426"/>
                  <a:gd name="T72" fmla="*/ 922 w 934"/>
                  <a:gd name="T73" fmla="*/ 318 h 426"/>
                  <a:gd name="T74" fmla="*/ 904 w 934"/>
                  <a:gd name="T75" fmla="*/ 341 h 426"/>
                  <a:gd name="T76" fmla="*/ 881 w 934"/>
                  <a:gd name="T77" fmla="*/ 356 h 426"/>
                  <a:gd name="T78" fmla="*/ 857 w 934"/>
                  <a:gd name="T79" fmla="*/ 363 h 426"/>
                  <a:gd name="T80" fmla="*/ 830 w 934"/>
                  <a:gd name="T81" fmla="*/ 364 h 426"/>
                  <a:gd name="T82" fmla="*/ 804 w 934"/>
                  <a:gd name="T83" fmla="*/ 356 h 426"/>
                  <a:gd name="T84" fmla="*/ 780 w 934"/>
                  <a:gd name="T85" fmla="*/ 342 h 4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4"/>
                  <a:gd name="T130" fmla="*/ 0 h 426"/>
                  <a:gd name="T131" fmla="*/ 934 w 934"/>
                  <a:gd name="T132" fmla="*/ 426 h 4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4" h="426">
                    <a:moveTo>
                      <a:pt x="780" y="342"/>
                    </a:moveTo>
                    <a:lnTo>
                      <a:pt x="732" y="300"/>
                    </a:lnTo>
                    <a:lnTo>
                      <a:pt x="690" y="266"/>
                    </a:lnTo>
                    <a:lnTo>
                      <a:pt x="670" y="251"/>
                    </a:lnTo>
                    <a:lnTo>
                      <a:pt x="651" y="239"/>
                    </a:lnTo>
                    <a:lnTo>
                      <a:pt x="632" y="228"/>
                    </a:lnTo>
                    <a:lnTo>
                      <a:pt x="615" y="218"/>
                    </a:lnTo>
                    <a:lnTo>
                      <a:pt x="598" y="210"/>
                    </a:lnTo>
                    <a:lnTo>
                      <a:pt x="582" y="203"/>
                    </a:lnTo>
                    <a:lnTo>
                      <a:pt x="565" y="198"/>
                    </a:lnTo>
                    <a:lnTo>
                      <a:pt x="549" y="192"/>
                    </a:lnTo>
                    <a:lnTo>
                      <a:pt x="533" y="189"/>
                    </a:lnTo>
                    <a:lnTo>
                      <a:pt x="516" y="187"/>
                    </a:lnTo>
                    <a:lnTo>
                      <a:pt x="500" y="186"/>
                    </a:lnTo>
                    <a:lnTo>
                      <a:pt x="482" y="185"/>
                    </a:lnTo>
                    <a:lnTo>
                      <a:pt x="462" y="186"/>
                    </a:lnTo>
                    <a:lnTo>
                      <a:pt x="443" y="189"/>
                    </a:lnTo>
                    <a:lnTo>
                      <a:pt x="422" y="194"/>
                    </a:lnTo>
                    <a:lnTo>
                      <a:pt x="401" y="201"/>
                    </a:lnTo>
                    <a:lnTo>
                      <a:pt x="379" y="209"/>
                    </a:lnTo>
                    <a:lnTo>
                      <a:pt x="359" y="219"/>
                    </a:lnTo>
                    <a:lnTo>
                      <a:pt x="337" y="231"/>
                    </a:lnTo>
                    <a:lnTo>
                      <a:pt x="316" y="243"/>
                    </a:lnTo>
                    <a:lnTo>
                      <a:pt x="294" y="258"/>
                    </a:lnTo>
                    <a:lnTo>
                      <a:pt x="275" y="272"/>
                    </a:lnTo>
                    <a:lnTo>
                      <a:pt x="255" y="289"/>
                    </a:lnTo>
                    <a:lnTo>
                      <a:pt x="235" y="306"/>
                    </a:lnTo>
                    <a:lnTo>
                      <a:pt x="217" y="325"/>
                    </a:lnTo>
                    <a:lnTo>
                      <a:pt x="200" y="344"/>
                    </a:lnTo>
                    <a:lnTo>
                      <a:pt x="184" y="363"/>
                    </a:lnTo>
                    <a:lnTo>
                      <a:pt x="170" y="384"/>
                    </a:lnTo>
                    <a:lnTo>
                      <a:pt x="163" y="392"/>
                    </a:lnTo>
                    <a:lnTo>
                      <a:pt x="157" y="399"/>
                    </a:lnTo>
                    <a:lnTo>
                      <a:pt x="151" y="405"/>
                    </a:lnTo>
                    <a:lnTo>
                      <a:pt x="144" y="410"/>
                    </a:lnTo>
                    <a:lnTo>
                      <a:pt x="135" y="415"/>
                    </a:lnTo>
                    <a:lnTo>
                      <a:pt x="127" y="419"/>
                    </a:lnTo>
                    <a:lnTo>
                      <a:pt x="119" y="421"/>
                    </a:lnTo>
                    <a:lnTo>
                      <a:pt x="111" y="424"/>
                    </a:lnTo>
                    <a:lnTo>
                      <a:pt x="101" y="426"/>
                    </a:lnTo>
                    <a:lnTo>
                      <a:pt x="93" y="426"/>
                    </a:lnTo>
                    <a:lnTo>
                      <a:pt x="84" y="426"/>
                    </a:lnTo>
                    <a:lnTo>
                      <a:pt x="75" y="425"/>
                    </a:lnTo>
                    <a:lnTo>
                      <a:pt x="66" y="423"/>
                    </a:lnTo>
                    <a:lnTo>
                      <a:pt x="58" y="419"/>
                    </a:lnTo>
                    <a:lnTo>
                      <a:pt x="48" y="415"/>
                    </a:lnTo>
                    <a:lnTo>
                      <a:pt x="41" y="410"/>
                    </a:lnTo>
                    <a:lnTo>
                      <a:pt x="33" y="405"/>
                    </a:lnTo>
                    <a:lnTo>
                      <a:pt x="27" y="399"/>
                    </a:lnTo>
                    <a:lnTo>
                      <a:pt x="20" y="391"/>
                    </a:lnTo>
                    <a:lnTo>
                      <a:pt x="14" y="384"/>
                    </a:lnTo>
                    <a:lnTo>
                      <a:pt x="10" y="377"/>
                    </a:lnTo>
                    <a:lnTo>
                      <a:pt x="6" y="369"/>
                    </a:lnTo>
                    <a:lnTo>
                      <a:pt x="3" y="360"/>
                    </a:lnTo>
                    <a:lnTo>
                      <a:pt x="1" y="351"/>
                    </a:lnTo>
                    <a:lnTo>
                      <a:pt x="0" y="343"/>
                    </a:lnTo>
                    <a:lnTo>
                      <a:pt x="0" y="333"/>
                    </a:lnTo>
                    <a:lnTo>
                      <a:pt x="0" y="325"/>
                    </a:lnTo>
                    <a:lnTo>
                      <a:pt x="1" y="316"/>
                    </a:lnTo>
                    <a:lnTo>
                      <a:pt x="3" y="307"/>
                    </a:lnTo>
                    <a:lnTo>
                      <a:pt x="6" y="298"/>
                    </a:lnTo>
                    <a:lnTo>
                      <a:pt x="10" y="290"/>
                    </a:lnTo>
                    <a:lnTo>
                      <a:pt x="15" y="282"/>
                    </a:lnTo>
                    <a:lnTo>
                      <a:pt x="36" y="251"/>
                    </a:lnTo>
                    <a:lnTo>
                      <a:pt x="60" y="222"/>
                    </a:lnTo>
                    <a:lnTo>
                      <a:pt x="85" y="194"/>
                    </a:lnTo>
                    <a:lnTo>
                      <a:pt x="111" y="167"/>
                    </a:lnTo>
                    <a:lnTo>
                      <a:pt x="139" y="143"/>
                    </a:lnTo>
                    <a:lnTo>
                      <a:pt x="168" y="120"/>
                    </a:lnTo>
                    <a:lnTo>
                      <a:pt x="197" y="98"/>
                    </a:lnTo>
                    <a:lnTo>
                      <a:pt x="228" y="78"/>
                    </a:lnTo>
                    <a:lnTo>
                      <a:pt x="259" y="61"/>
                    </a:lnTo>
                    <a:lnTo>
                      <a:pt x="290" y="45"/>
                    </a:lnTo>
                    <a:lnTo>
                      <a:pt x="322" y="32"/>
                    </a:lnTo>
                    <a:lnTo>
                      <a:pt x="354" y="20"/>
                    </a:lnTo>
                    <a:lnTo>
                      <a:pt x="387" y="12"/>
                    </a:lnTo>
                    <a:lnTo>
                      <a:pt x="419" y="5"/>
                    </a:lnTo>
                    <a:lnTo>
                      <a:pt x="434" y="3"/>
                    </a:lnTo>
                    <a:lnTo>
                      <a:pt x="450" y="2"/>
                    </a:lnTo>
                    <a:lnTo>
                      <a:pt x="465" y="1"/>
                    </a:lnTo>
                    <a:lnTo>
                      <a:pt x="481" y="0"/>
                    </a:lnTo>
                    <a:lnTo>
                      <a:pt x="511" y="1"/>
                    </a:lnTo>
                    <a:lnTo>
                      <a:pt x="540" y="3"/>
                    </a:lnTo>
                    <a:lnTo>
                      <a:pt x="568" y="7"/>
                    </a:lnTo>
                    <a:lnTo>
                      <a:pt x="595" y="12"/>
                    </a:lnTo>
                    <a:lnTo>
                      <a:pt x="621" y="19"/>
                    </a:lnTo>
                    <a:lnTo>
                      <a:pt x="647" y="29"/>
                    </a:lnTo>
                    <a:lnTo>
                      <a:pt x="672" y="39"/>
                    </a:lnTo>
                    <a:lnTo>
                      <a:pt x="697" y="50"/>
                    </a:lnTo>
                    <a:lnTo>
                      <a:pt x="722" y="64"/>
                    </a:lnTo>
                    <a:lnTo>
                      <a:pt x="747" y="79"/>
                    </a:lnTo>
                    <a:lnTo>
                      <a:pt x="771" y="96"/>
                    </a:lnTo>
                    <a:lnTo>
                      <a:pt x="796" y="114"/>
                    </a:lnTo>
                    <a:lnTo>
                      <a:pt x="822" y="133"/>
                    </a:lnTo>
                    <a:lnTo>
                      <a:pt x="848" y="155"/>
                    </a:lnTo>
                    <a:lnTo>
                      <a:pt x="875" y="178"/>
                    </a:lnTo>
                    <a:lnTo>
                      <a:pt x="903" y="203"/>
                    </a:lnTo>
                    <a:lnTo>
                      <a:pt x="910" y="209"/>
                    </a:lnTo>
                    <a:lnTo>
                      <a:pt x="916" y="216"/>
                    </a:lnTo>
                    <a:lnTo>
                      <a:pt x="921" y="223"/>
                    </a:lnTo>
                    <a:lnTo>
                      <a:pt x="926" y="232"/>
                    </a:lnTo>
                    <a:lnTo>
                      <a:pt x="929" y="240"/>
                    </a:lnTo>
                    <a:lnTo>
                      <a:pt x="932" y="248"/>
                    </a:lnTo>
                    <a:lnTo>
                      <a:pt x="933" y="258"/>
                    </a:lnTo>
                    <a:lnTo>
                      <a:pt x="934" y="266"/>
                    </a:lnTo>
                    <a:lnTo>
                      <a:pt x="934" y="275"/>
                    </a:lnTo>
                    <a:lnTo>
                      <a:pt x="934" y="285"/>
                    </a:lnTo>
                    <a:lnTo>
                      <a:pt x="932" y="293"/>
                    </a:lnTo>
                    <a:lnTo>
                      <a:pt x="930" y="301"/>
                    </a:lnTo>
                    <a:lnTo>
                      <a:pt x="926" y="311"/>
                    </a:lnTo>
                    <a:lnTo>
                      <a:pt x="922" y="318"/>
                    </a:lnTo>
                    <a:lnTo>
                      <a:pt x="918" y="326"/>
                    </a:lnTo>
                    <a:lnTo>
                      <a:pt x="912" y="333"/>
                    </a:lnTo>
                    <a:lnTo>
                      <a:pt x="904" y="341"/>
                    </a:lnTo>
                    <a:lnTo>
                      <a:pt x="898" y="346"/>
                    </a:lnTo>
                    <a:lnTo>
                      <a:pt x="890" y="351"/>
                    </a:lnTo>
                    <a:lnTo>
                      <a:pt x="881" y="356"/>
                    </a:lnTo>
                    <a:lnTo>
                      <a:pt x="873" y="359"/>
                    </a:lnTo>
                    <a:lnTo>
                      <a:pt x="865" y="361"/>
                    </a:lnTo>
                    <a:lnTo>
                      <a:pt x="857" y="363"/>
                    </a:lnTo>
                    <a:lnTo>
                      <a:pt x="847" y="364"/>
                    </a:lnTo>
                    <a:lnTo>
                      <a:pt x="839" y="364"/>
                    </a:lnTo>
                    <a:lnTo>
                      <a:pt x="830" y="364"/>
                    </a:lnTo>
                    <a:lnTo>
                      <a:pt x="820" y="362"/>
                    </a:lnTo>
                    <a:lnTo>
                      <a:pt x="812" y="360"/>
                    </a:lnTo>
                    <a:lnTo>
                      <a:pt x="804" y="356"/>
                    </a:lnTo>
                    <a:lnTo>
                      <a:pt x="795" y="352"/>
                    </a:lnTo>
                    <a:lnTo>
                      <a:pt x="788" y="347"/>
                    </a:lnTo>
                    <a:lnTo>
                      <a:pt x="780" y="342"/>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19" name="Freeform 245"/>
              <p:cNvSpPr>
                <a:spLocks/>
              </p:cNvSpPr>
              <p:nvPr/>
            </p:nvSpPr>
            <p:spPr bwMode="auto">
              <a:xfrm>
                <a:off x="1377" y="1578"/>
                <a:ext cx="23" cy="74"/>
              </a:xfrm>
              <a:custGeom>
                <a:avLst/>
                <a:gdLst>
                  <a:gd name="T0" fmla="*/ 187 w 187"/>
                  <a:gd name="T1" fmla="*/ 498 h 590"/>
                  <a:gd name="T2" fmla="*/ 185 w 187"/>
                  <a:gd name="T3" fmla="*/ 517 h 590"/>
                  <a:gd name="T4" fmla="*/ 179 w 187"/>
                  <a:gd name="T5" fmla="*/ 534 h 590"/>
                  <a:gd name="T6" fmla="*/ 171 w 187"/>
                  <a:gd name="T7" fmla="*/ 550 h 590"/>
                  <a:gd name="T8" fmla="*/ 160 w 187"/>
                  <a:gd name="T9" fmla="*/ 563 h 590"/>
                  <a:gd name="T10" fmla="*/ 146 w 187"/>
                  <a:gd name="T11" fmla="*/ 575 h 590"/>
                  <a:gd name="T12" fmla="*/ 130 w 187"/>
                  <a:gd name="T13" fmla="*/ 583 h 590"/>
                  <a:gd name="T14" fmla="*/ 113 w 187"/>
                  <a:gd name="T15" fmla="*/ 589 h 590"/>
                  <a:gd name="T16" fmla="*/ 94 w 187"/>
                  <a:gd name="T17" fmla="*/ 590 h 590"/>
                  <a:gd name="T18" fmla="*/ 76 w 187"/>
                  <a:gd name="T19" fmla="*/ 589 h 590"/>
                  <a:gd name="T20" fmla="*/ 58 w 187"/>
                  <a:gd name="T21" fmla="*/ 583 h 590"/>
                  <a:gd name="T22" fmla="*/ 41 w 187"/>
                  <a:gd name="T23" fmla="*/ 575 h 590"/>
                  <a:gd name="T24" fmla="*/ 28 w 187"/>
                  <a:gd name="T25" fmla="*/ 563 h 590"/>
                  <a:gd name="T26" fmla="*/ 17 w 187"/>
                  <a:gd name="T27" fmla="*/ 550 h 590"/>
                  <a:gd name="T28" fmla="*/ 8 w 187"/>
                  <a:gd name="T29" fmla="*/ 534 h 590"/>
                  <a:gd name="T30" fmla="*/ 3 w 187"/>
                  <a:gd name="T31" fmla="*/ 517 h 590"/>
                  <a:gd name="T32" fmla="*/ 1 w 187"/>
                  <a:gd name="T33" fmla="*/ 498 h 590"/>
                  <a:gd name="T34" fmla="*/ 1 w 187"/>
                  <a:gd name="T35" fmla="*/ 84 h 590"/>
                  <a:gd name="T36" fmla="*/ 4 w 187"/>
                  <a:gd name="T37" fmla="*/ 66 h 590"/>
                  <a:gd name="T38" fmla="*/ 11 w 187"/>
                  <a:gd name="T39" fmla="*/ 49 h 590"/>
                  <a:gd name="T40" fmla="*/ 22 w 187"/>
                  <a:gd name="T41" fmla="*/ 35 h 590"/>
                  <a:gd name="T42" fmla="*/ 34 w 187"/>
                  <a:gd name="T43" fmla="*/ 22 h 590"/>
                  <a:gd name="T44" fmla="*/ 49 w 187"/>
                  <a:gd name="T45" fmla="*/ 12 h 590"/>
                  <a:gd name="T46" fmla="*/ 65 w 187"/>
                  <a:gd name="T47" fmla="*/ 5 h 590"/>
                  <a:gd name="T48" fmla="*/ 84 w 187"/>
                  <a:gd name="T49" fmla="*/ 0 h 590"/>
                  <a:gd name="T50" fmla="*/ 103 w 187"/>
                  <a:gd name="T51" fmla="*/ 0 h 590"/>
                  <a:gd name="T52" fmla="*/ 120 w 187"/>
                  <a:gd name="T53" fmla="*/ 5 h 590"/>
                  <a:gd name="T54" fmla="*/ 137 w 187"/>
                  <a:gd name="T55" fmla="*/ 12 h 590"/>
                  <a:gd name="T56" fmla="*/ 152 w 187"/>
                  <a:gd name="T57" fmla="*/ 21 h 590"/>
                  <a:gd name="T58" fmla="*/ 165 w 187"/>
                  <a:gd name="T59" fmla="*/ 35 h 590"/>
                  <a:gd name="T60" fmla="*/ 175 w 187"/>
                  <a:gd name="T61" fmla="*/ 49 h 590"/>
                  <a:gd name="T62" fmla="*/ 182 w 187"/>
                  <a:gd name="T63" fmla="*/ 66 h 590"/>
                  <a:gd name="T64" fmla="*/ 186 w 187"/>
                  <a:gd name="T65" fmla="*/ 83 h 5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
                  <a:gd name="T100" fmla="*/ 0 h 590"/>
                  <a:gd name="T101" fmla="*/ 187 w 187"/>
                  <a:gd name="T102" fmla="*/ 590 h 5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 h="590">
                    <a:moveTo>
                      <a:pt x="186" y="93"/>
                    </a:moveTo>
                    <a:lnTo>
                      <a:pt x="187" y="498"/>
                    </a:lnTo>
                    <a:lnTo>
                      <a:pt x="187" y="507"/>
                    </a:lnTo>
                    <a:lnTo>
                      <a:pt x="185" y="517"/>
                    </a:lnTo>
                    <a:lnTo>
                      <a:pt x="183" y="525"/>
                    </a:lnTo>
                    <a:lnTo>
                      <a:pt x="179" y="534"/>
                    </a:lnTo>
                    <a:lnTo>
                      <a:pt x="175" y="542"/>
                    </a:lnTo>
                    <a:lnTo>
                      <a:pt x="171" y="550"/>
                    </a:lnTo>
                    <a:lnTo>
                      <a:pt x="166" y="557"/>
                    </a:lnTo>
                    <a:lnTo>
                      <a:pt x="160" y="563"/>
                    </a:lnTo>
                    <a:lnTo>
                      <a:pt x="154" y="570"/>
                    </a:lnTo>
                    <a:lnTo>
                      <a:pt x="146" y="575"/>
                    </a:lnTo>
                    <a:lnTo>
                      <a:pt x="138" y="580"/>
                    </a:lnTo>
                    <a:lnTo>
                      <a:pt x="130" y="583"/>
                    </a:lnTo>
                    <a:lnTo>
                      <a:pt x="121" y="586"/>
                    </a:lnTo>
                    <a:lnTo>
                      <a:pt x="113" y="589"/>
                    </a:lnTo>
                    <a:lnTo>
                      <a:pt x="104" y="590"/>
                    </a:lnTo>
                    <a:lnTo>
                      <a:pt x="94" y="590"/>
                    </a:lnTo>
                    <a:lnTo>
                      <a:pt x="84" y="590"/>
                    </a:lnTo>
                    <a:lnTo>
                      <a:pt x="76" y="589"/>
                    </a:lnTo>
                    <a:lnTo>
                      <a:pt x="66" y="586"/>
                    </a:lnTo>
                    <a:lnTo>
                      <a:pt x="58" y="583"/>
                    </a:lnTo>
                    <a:lnTo>
                      <a:pt x="50" y="580"/>
                    </a:lnTo>
                    <a:lnTo>
                      <a:pt x="41" y="575"/>
                    </a:lnTo>
                    <a:lnTo>
                      <a:pt x="35" y="570"/>
                    </a:lnTo>
                    <a:lnTo>
                      <a:pt x="28" y="563"/>
                    </a:lnTo>
                    <a:lnTo>
                      <a:pt x="22" y="557"/>
                    </a:lnTo>
                    <a:lnTo>
                      <a:pt x="17" y="550"/>
                    </a:lnTo>
                    <a:lnTo>
                      <a:pt x="12" y="543"/>
                    </a:lnTo>
                    <a:lnTo>
                      <a:pt x="8" y="534"/>
                    </a:lnTo>
                    <a:lnTo>
                      <a:pt x="5" y="526"/>
                    </a:lnTo>
                    <a:lnTo>
                      <a:pt x="3" y="517"/>
                    </a:lnTo>
                    <a:lnTo>
                      <a:pt x="1" y="507"/>
                    </a:lnTo>
                    <a:lnTo>
                      <a:pt x="1" y="498"/>
                    </a:lnTo>
                    <a:lnTo>
                      <a:pt x="0" y="94"/>
                    </a:lnTo>
                    <a:lnTo>
                      <a:pt x="1" y="84"/>
                    </a:lnTo>
                    <a:lnTo>
                      <a:pt x="2" y="75"/>
                    </a:lnTo>
                    <a:lnTo>
                      <a:pt x="4" y="66"/>
                    </a:lnTo>
                    <a:lnTo>
                      <a:pt x="7" y="57"/>
                    </a:lnTo>
                    <a:lnTo>
                      <a:pt x="11" y="49"/>
                    </a:lnTo>
                    <a:lnTo>
                      <a:pt x="16" y="42"/>
                    </a:lnTo>
                    <a:lnTo>
                      <a:pt x="22" y="35"/>
                    </a:lnTo>
                    <a:lnTo>
                      <a:pt x="27" y="27"/>
                    </a:lnTo>
                    <a:lnTo>
                      <a:pt x="34" y="22"/>
                    </a:lnTo>
                    <a:lnTo>
                      <a:pt x="41" y="16"/>
                    </a:lnTo>
                    <a:lnTo>
                      <a:pt x="49" y="12"/>
                    </a:lnTo>
                    <a:lnTo>
                      <a:pt x="57" y="8"/>
                    </a:lnTo>
                    <a:lnTo>
                      <a:pt x="65" y="5"/>
                    </a:lnTo>
                    <a:lnTo>
                      <a:pt x="75" y="2"/>
                    </a:lnTo>
                    <a:lnTo>
                      <a:pt x="84" y="0"/>
                    </a:lnTo>
                    <a:lnTo>
                      <a:pt x="93" y="0"/>
                    </a:lnTo>
                    <a:lnTo>
                      <a:pt x="103" y="0"/>
                    </a:lnTo>
                    <a:lnTo>
                      <a:pt x="112" y="2"/>
                    </a:lnTo>
                    <a:lnTo>
                      <a:pt x="120" y="5"/>
                    </a:lnTo>
                    <a:lnTo>
                      <a:pt x="130" y="8"/>
                    </a:lnTo>
                    <a:lnTo>
                      <a:pt x="137" y="12"/>
                    </a:lnTo>
                    <a:lnTo>
                      <a:pt x="145" y="16"/>
                    </a:lnTo>
                    <a:lnTo>
                      <a:pt x="152" y="21"/>
                    </a:lnTo>
                    <a:lnTo>
                      <a:pt x="159" y="27"/>
                    </a:lnTo>
                    <a:lnTo>
                      <a:pt x="165" y="35"/>
                    </a:lnTo>
                    <a:lnTo>
                      <a:pt x="170" y="41"/>
                    </a:lnTo>
                    <a:lnTo>
                      <a:pt x="175" y="49"/>
                    </a:lnTo>
                    <a:lnTo>
                      <a:pt x="178" y="57"/>
                    </a:lnTo>
                    <a:lnTo>
                      <a:pt x="182" y="66"/>
                    </a:lnTo>
                    <a:lnTo>
                      <a:pt x="185" y="74"/>
                    </a:lnTo>
                    <a:lnTo>
                      <a:pt x="186" y="83"/>
                    </a:lnTo>
                    <a:lnTo>
                      <a:pt x="186" y="93"/>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0" name="Freeform 246"/>
              <p:cNvSpPr>
                <a:spLocks/>
              </p:cNvSpPr>
              <p:nvPr/>
            </p:nvSpPr>
            <p:spPr bwMode="auto">
              <a:xfrm>
                <a:off x="1233" y="1401"/>
                <a:ext cx="101" cy="86"/>
              </a:xfrm>
              <a:custGeom>
                <a:avLst/>
                <a:gdLst>
                  <a:gd name="T0" fmla="*/ 729 w 801"/>
                  <a:gd name="T1" fmla="*/ 1 h 687"/>
                  <a:gd name="T2" fmla="*/ 712 w 801"/>
                  <a:gd name="T3" fmla="*/ 0 h 687"/>
                  <a:gd name="T4" fmla="*/ 696 w 801"/>
                  <a:gd name="T5" fmla="*/ 2 h 687"/>
                  <a:gd name="T6" fmla="*/ 680 w 801"/>
                  <a:gd name="T7" fmla="*/ 7 h 687"/>
                  <a:gd name="T8" fmla="*/ 665 w 801"/>
                  <a:gd name="T9" fmla="*/ 16 h 687"/>
                  <a:gd name="T10" fmla="*/ 653 w 801"/>
                  <a:gd name="T11" fmla="*/ 27 h 687"/>
                  <a:gd name="T12" fmla="*/ 643 w 801"/>
                  <a:gd name="T13" fmla="*/ 41 h 687"/>
                  <a:gd name="T14" fmla="*/ 635 w 801"/>
                  <a:gd name="T15" fmla="*/ 55 h 687"/>
                  <a:gd name="T16" fmla="*/ 620 w 801"/>
                  <a:gd name="T17" fmla="*/ 107 h 687"/>
                  <a:gd name="T18" fmla="*/ 591 w 801"/>
                  <a:gd name="T19" fmla="*/ 185 h 687"/>
                  <a:gd name="T20" fmla="*/ 557 w 801"/>
                  <a:gd name="T21" fmla="*/ 251 h 687"/>
                  <a:gd name="T22" fmla="*/ 518 w 801"/>
                  <a:gd name="T23" fmla="*/ 309 h 687"/>
                  <a:gd name="T24" fmla="*/ 477 w 801"/>
                  <a:gd name="T25" fmla="*/ 358 h 687"/>
                  <a:gd name="T26" fmla="*/ 433 w 801"/>
                  <a:gd name="T27" fmla="*/ 397 h 687"/>
                  <a:gd name="T28" fmla="*/ 388 w 801"/>
                  <a:gd name="T29" fmla="*/ 430 h 687"/>
                  <a:gd name="T30" fmla="*/ 344 w 801"/>
                  <a:gd name="T31" fmla="*/ 456 h 687"/>
                  <a:gd name="T32" fmla="*/ 300 w 801"/>
                  <a:gd name="T33" fmla="*/ 477 h 687"/>
                  <a:gd name="T34" fmla="*/ 258 w 801"/>
                  <a:gd name="T35" fmla="*/ 492 h 687"/>
                  <a:gd name="T36" fmla="*/ 218 w 801"/>
                  <a:gd name="T37" fmla="*/ 503 h 687"/>
                  <a:gd name="T38" fmla="*/ 182 w 801"/>
                  <a:gd name="T39" fmla="*/ 509 h 687"/>
                  <a:gd name="T40" fmla="*/ 137 w 801"/>
                  <a:gd name="T41" fmla="*/ 514 h 687"/>
                  <a:gd name="T42" fmla="*/ 100 w 801"/>
                  <a:gd name="T43" fmla="*/ 515 h 687"/>
                  <a:gd name="T44" fmla="*/ 93 w 801"/>
                  <a:gd name="T45" fmla="*/ 515 h 687"/>
                  <a:gd name="T46" fmla="*/ 75 w 801"/>
                  <a:gd name="T47" fmla="*/ 515 h 687"/>
                  <a:gd name="T48" fmla="*/ 59 w 801"/>
                  <a:gd name="T49" fmla="*/ 520 h 687"/>
                  <a:gd name="T50" fmla="*/ 44 w 801"/>
                  <a:gd name="T51" fmla="*/ 527 h 687"/>
                  <a:gd name="T52" fmla="*/ 31 w 801"/>
                  <a:gd name="T53" fmla="*/ 536 h 687"/>
                  <a:gd name="T54" fmla="*/ 19 w 801"/>
                  <a:gd name="T55" fmla="*/ 548 h 687"/>
                  <a:gd name="T56" fmla="*/ 10 w 801"/>
                  <a:gd name="T57" fmla="*/ 562 h 687"/>
                  <a:gd name="T58" fmla="*/ 4 w 801"/>
                  <a:gd name="T59" fmla="*/ 578 h 687"/>
                  <a:gd name="T60" fmla="*/ 0 w 801"/>
                  <a:gd name="T61" fmla="*/ 594 h 687"/>
                  <a:gd name="T62" fmla="*/ 0 w 801"/>
                  <a:gd name="T63" fmla="*/ 612 h 687"/>
                  <a:gd name="T64" fmla="*/ 5 w 801"/>
                  <a:gd name="T65" fmla="*/ 628 h 687"/>
                  <a:gd name="T66" fmla="*/ 12 w 801"/>
                  <a:gd name="T67" fmla="*/ 643 h 687"/>
                  <a:gd name="T68" fmla="*/ 21 w 801"/>
                  <a:gd name="T69" fmla="*/ 656 h 687"/>
                  <a:gd name="T70" fmla="*/ 33 w 801"/>
                  <a:gd name="T71" fmla="*/ 668 h 687"/>
                  <a:gd name="T72" fmla="*/ 47 w 801"/>
                  <a:gd name="T73" fmla="*/ 677 h 687"/>
                  <a:gd name="T74" fmla="*/ 63 w 801"/>
                  <a:gd name="T75" fmla="*/ 683 h 687"/>
                  <a:gd name="T76" fmla="*/ 79 w 801"/>
                  <a:gd name="T77" fmla="*/ 687 h 687"/>
                  <a:gd name="T78" fmla="*/ 105 w 801"/>
                  <a:gd name="T79" fmla="*/ 687 h 687"/>
                  <a:gd name="T80" fmla="*/ 172 w 801"/>
                  <a:gd name="T81" fmla="*/ 682 h 687"/>
                  <a:gd name="T82" fmla="*/ 216 w 801"/>
                  <a:gd name="T83" fmla="*/ 676 h 687"/>
                  <a:gd name="T84" fmla="*/ 267 w 801"/>
                  <a:gd name="T85" fmla="*/ 666 h 687"/>
                  <a:gd name="T86" fmla="*/ 322 w 801"/>
                  <a:gd name="T87" fmla="*/ 649 h 687"/>
                  <a:gd name="T88" fmla="*/ 380 w 801"/>
                  <a:gd name="T89" fmla="*/ 627 h 687"/>
                  <a:gd name="T90" fmla="*/ 440 w 801"/>
                  <a:gd name="T91" fmla="*/ 598 h 687"/>
                  <a:gd name="T92" fmla="*/ 502 w 801"/>
                  <a:gd name="T93" fmla="*/ 561 h 687"/>
                  <a:gd name="T94" fmla="*/ 561 w 801"/>
                  <a:gd name="T95" fmla="*/ 514 h 687"/>
                  <a:gd name="T96" fmla="*/ 619 w 801"/>
                  <a:gd name="T97" fmla="*/ 457 h 687"/>
                  <a:gd name="T98" fmla="*/ 673 w 801"/>
                  <a:gd name="T99" fmla="*/ 389 h 687"/>
                  <a:gd name="T100" fmla="*/ 721 w 801"/>
                  <a:gd name="T101" fmla="*/ 309 h 687"/>
                  <a:gd name="T102" fmla="*/ 764 w 801"/>
                  <a:gd name="T103" fmla="*/ 215 h 687"/>
                  <a:gd name="T104" fmla="*/ 799 w 801"/>
                  <a:gd name="T105" fmla="*/ 107 h 687"/>
                  <a:gd name="T106" fmla="*/ 801 w 801"/>
                  <a:gd name="T107" fmla="*/ 90 h 687"/>
                  <a:gd name="T108" fmla="*/ 800 w 801"/>
                  <a:gd name="T109" fmla="*/ 74 h 687"/>
                  <a:gd name="T110" fmla="*/ 797 w 801"/>
                  <a:gd name="T111" fmla="*/ 57 h 687"/>
                  <a:gd name="T112" fmla="*/ 790 w 801"/>
                  <a:gd name="T113" fmla="*/ 43 h 687"/>
                  <a:gd name="T114" fmla="*/ 781 w 801"/>
                  <a:gd name="T115" fmla="*/ 29 h 687"/>
                  <a:gd name="T116" fmla="*/ 768 w 801"/>
                  <a:gd name="T117" fmla="*/ 18 h 687"/>
                  <a:gd name="T118" fmla="*/ 754 w 801"/>
                  <a:gd name="T119" fmla="*/ 9 h 687"/>
                  <a:gd name="T120" fmla="*/ 738 w 801"/>
                  <a:gd name="T121" fmla="*/ 2 h 6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1"/>
                  <a:gd name="T184" fmla="*/ 0 h 687"/>
                  <a:gd name="T185" fmla="*/ 801 w 801"/>
                  <a:gd name="T186" fmla="*/ 687 h 68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1" h="687">
                    <a:moveTo>
                      <a:pt x="738" y="2"/>
                    </a:moveTo>
                    <a:lnTo>
                      <a:pt x="729" y="1"/>
                    </a:lnTo>
                    <a:lnTo>
                      <a:pt x="720" y="0"/>
                    </a:lnTo>
                    <a:lnTo>
                      <a:pt x="712" y="0"/>
                    </a:lnTo>
                    <a:lnTo>
                      <a:pt x="704" y="1"/>
                    </a:lnTo>
                    <a:lnTo>
                      <a:pt x="696" y="2"/>
                    </a:lnTo>
                    <a:lnTo>
                      <a:pt x="687" y="4"/>
                    </a:lnTo>
                    <a:lnTo>
                      <a:pt x="680" y="7"/>
                    </a:lnTo>
                    <a:lnTo>
                      <a:pt x="673" y="12"/>
                    </a:lnTo>
                    <a:lnTo>
                      <a:pt x="665" y="16"/>
                    </a:lnTo>
                    <a:lnTo>
                      <a:pt x="659" y="21"/>
                    </a:lnTo>
                    <a:lnTo>
                      <a:pt x="653" y="27"/>
                    </a:lnTo>
                    <a:lnTo>
                      <a:pt x="648" y="33"/>
                    </a:lnTo>
                    <a:lnTo>
                      <a:pt x="643" y="41"/>
                    </a:lnTo>
                    <a:lnTo>
                      <a:pt x="638" y="48"/>
                    </a:lnTo>
                    <a:lnTo>
                      <a:pt x="635" y="55"/>
                    </a:lnTo>
                    <a:lnTo>
                      <a:pt x="633" y="63"/>
                    </a:lnTo>
                    <a:lnTo>
                      <a:pt x="620" y="107"/>
                    </a:lnTo>
                    <a:lnTo>
                      <a:pt x="606" y="146"/>
                    </a:lnTo>
                    <a:lnTo>
                      <a:pt x="591" y="185"/>
                    </a:lnTo>
                    <a:lnTo>
                      <a:pt x="574" y="219"/>
                    </a:lnTo>
                    <a:lnTo>
                      <a:pt x="557" y="251"/>
                    </a:lnTo>
                    <a:lnTo>
                      <a:pt x="538" y="281"/>
                    </a:lnTo>
                    <a:lnTo>
                      <a:pt x="518" y="309"/>
                    </a:lnTo>
                    <a:lnTo>
                      <a:pt x="498" y="334"/>
                    </a:lnTo>
                    <a:lnTo>
                      <a:pt x="477" y="358"/>
                    </a:lnTo>
                    <a:lnTo>
                      <a:pt x="456" y="379"/>
                    </a:lnTo>
                    <a:lnTo>
                      <a:pt x="433" y="397"/>
                    </a:lnTo>
                    <a:lnTo>
                      <a:pt x="411" y="415"/>
                    </a:lnTo>
                    <a:lnTo>
                      <a:pt x="388" y="430"/>
                    </a:lnTo>
                    <a:lnTo>
                      <a:pt x="367" y="444"/>
                    </a:lnTo>
                    <a:lnTo>
                      <a:pt x="344" y="456"/>
                    </a:lnTo>
                    <a:lnTo>
                      <a:pt x="322" y="468"/>
                    </a:lnTo>
                    <a:lnTo>
                      <a:pt x="300" y="477"/>
                    </a:lnTo>
                    <a:lnTo>
                      <a:pt x="278" y="485"/>
                    </a:lnTo>
                    <a:lnTo>
                      <a:pt x="258" y="492"/>
                    </a:lnTo>
                    <a:lnTo>
                      <a:pt x="238" y="498"/>
                    </a:lnTo>
                    <a:lnTo>
                      <a:pt x="218" y="503"/>
                    </a:lnTo>
                    <a:lnTo>
                      <a:pt x="200" y="506"/>
                    </a:lnTo>
                    <a:lnTo>
                      <a:pt x="182" y="509"/>
                    </a:lnTo>
                    <a:lnTo>
                      <a:pt x="166" y="512"/>
                    </a:lnTo>
                    <a:lnTo>
                      <a:pt x="137" y="514"/>
                    </a:lnTo>
                    <a:lnTo>
                      <a:pt x="115" y="515"/>
                    </a:lnTo>
                    <a:lnTo>
                      <a:pt x="100" y="515"/>
                    </a:lnTo>
                    <a:lnTo>
                      <a:pt x="92" y="515"/>
                    </a:lnTo>
                    <a:lnTo>
                      <a:pt x="93" y="515"/>
                    </a:lnTo>
                    <a:lnTo>
                      <a:pt x="83" y="515"/>
                    </a:lnTo>
                    <a:lnTo>
                      <a:pt x="75" y="515"/>
                    </a:lnTo>
                    <a:lnTo>
                      <a:pt x="67" y="518"/>
                    </a:lnTo>
                    <a:lnTo>
                      <a:pt x="59" y="520"/>
                    </a:lnTo>
                    <a:lnTo>
                      <a:pt x="51" y="523"/>
                    </a:lnTo>
                    <a:lnTo>
                      <a:pt x="44" y="527"/>
                    </a:lnTo>
                    <a:lnTo>
                      <a:pt x="37" y="531"/>
                    </a:lnTo>
                    <a:lnTo>
                      <a:pt x="31" y="536"/>
                    </a:lnTo>
                    <a:lnTo>
                      <a:pt x="24" y="541"/>
                    </a:lnTo>
                    <a:lnTo>
                      <a:pt x="19" y="548"/>
                    </a:lnTo>
                    <a:lnTo>
                      <a:pt x="14" y="555"/>
                    </a:lnTo>
                    <a:lnTo>
                      <a:pt x="10" y="562"/>
                    </a:lnTo>
                    <a:lnTo>
                      <a:pt x="7" y="569"/>
                    </a:lnTo>
                    <a:lnTo>
                      <a:pt x="4" y="578"/>
                    </a:lnTo>
                    <a:lnTo>
                      <a:pt x="1" y="586"/>
                    </a:lnTo>
                    <a:lnTo>
                      <a:pt x="0" y="594"/>
                    </a:lnTo>
                    <a:lnTo>
                      <a:pt x="0" y="604"/>
                    </a:lnTo>
                    <a:lnTo>
                      <a:pt x="0" y="612"/>
                    </a:lnTo>
                    <a:lnTo>
                      <a:pt x="3" y="620"/>
                    </a:lnTo>
                    <a:lnTo>
                      <a:pt x="5" y="628"/>
                    </a:lnTo>
                    <a:lnTo>
                      <a:pt x="8" y="636"/>
                    </a:lnTo>
                    <a:lnTo>
                      <a:pt x="12" y="643"/>
                    </a:lnTo>
                    <a:lnTo>
                      <a:pt x="16" y="650"/>
                    </a:lnTo>
                    <a:lnTo>
                      <a:pt x="21" y="656"/>
                    </a:lnTo>
                    <a:lnTo>
                      <a:pt x="26" y="663"/>
                    </a:lnTo>
                    <a:lnTo>
                      <a:pt x="33" y="668"/>
                    </a:lnTo>
                    <a:lnTo>
                      <a:pt x="40" y="673"/>
                    </a:lnTo>
                    <a:lnTo>
                      <a:pt x="47" y="677"/>
                    </a:lnTo>
                    <a:lnTo>
                      <a:pt x="54" y="680"/>
                    </a:lnTo>
                    <a:lnTo>
                      <a:pt x="63" y="683"/>
                    </a:lnTo>
                    <a:lnTo>
                      <a:pt x="71" y="685"/>
                    </a:lnTo>
                    <a:lnTo>
                      <a:pt x="79" y="687"/>
                    </a:lnTo>
                    <a:lnTo>
                      <a:pt x="87" y="687"/>
                    </a:lnTo>
                    <a:lnTo>
                      <a:pt x="105" y="687"/>
                    </a:lnTo>
                    <a:lnTo>
                      <a:pt x="134" y="685"/>
                    </a:lnTo>
                    <a:lnTo>
                      <a:pt x="172" y="682"/>
                    </a:lnTo>
                    <a:lnTo>
                      <a:pt x="193" y="679"/>
                    </a:lnTo>
                    <a:lnTo>
                      <a:pt x="216" y="676"/>
                    </a:lnTo>
                    <a:lnTo>
                      <a:pt x="241" y="671"/>
                    </a:lnTo>
                    <a:lnTo>
                      <a:pt x="267" y="666"/>
                    </a:lnTo>
                    <a:lnTo>
                      <a:pt x="294" y="659"/>
                    </a:lnTo>
                    <a:lnTo>
                      <a:pt x="322" y="649"/>
                    </a:lnTo>
                    <a:lnTo>
                      <a:pt x="351" y="639"/>
                    </a:lnTo>
                    <a:lnTo>
                      <a:pt x="380" y="627"/>
                    </a:lnTo>
                    <a:lnTo>
                      <a:pt x="410" y="614"/>
                    </a:lnTo>
                    <a:lnTo>
                      <a:pt x="440" y="598"/>
                    </a:lnTo>
                    <a:lnTo>
                      <a:pt x="471" y="581"/>
                    </a:lnTo>
                    <a:lnTo>
                      <a:pt x="502" y="561"/>
                    </a:lnTo>
                    <a:lnTo>
                      <a:pt x="532" y="538"/>
                    </a:lnTo>
                    <a:lnTo>
                      <a:pt x="561" y="514"/>
                    </a:lnTo>
                    <a:lnTo>
                      <a:pt x="591" y="486"/>
                    </a:lnTo>
                    <a:lnTo>
                      <a:pt x="619" y="457"/>
                    </a:lnTo>
                    <a:lnTo>
                      <a:pt x="646" y="424"/>
                    </a:lnTo>
                    <a:lnTo>
                      <a:pt x="673" y="389"/>
                    </a:lnTo>
                    <a:lnTo>
                      <a:pt x="698" y="351"/>
                    </a:lnTo>
                    <a:lnTo>
                      <a:pt x="721" y="309"/>
                    </a:lnTo>
                    <a:lnTo>
                      <a:pt x="743" y="264"/>
                    </a:lnTo>
                    <a:lnTo>
                      <a:pt x="764" y="215"/>
                    </a:lnTo>
                    <a:lnTo>
                      <a:pt x="783" y="163"/>
                    </a:lnTo>
                    <a:lnTo>
                      <a:pt x="799" y="107"/>
                    </a:lnTo>
                    <a:lnTo>
                      <a:pt x="800" y="99"/>
                    </a:lnTo>
                    <a:lnTo>
                      <a:pt x="801" y="90"/>
                    </a:lnTo>
                    <a:lnTo>
                      <a:pt x="801" y="82"/>
                    </a:lnTo>
                    <a:lnTo>
                      <a:pt x="800" y="74"/>
                    </a:lnTo>
                    <a:lnTo>
                      <a:pt x="799" y="66"/>
                    </a:lnTo>
                    <a:lnTo>
                      <a:pt x="797" y="57"/>
                    </a:lnTo>
                    <a:lnTo>
                      <a:pt x="794" y="50"/>
                    </a:lnTo>
                    <a:lnTo>
                      <a:pt x="790" y="43"/>
                    </a:lnTo>
                    <a:lnTo>
                      <a:pt x="786" y="35"/>
                    </a:lnTo>
                    <a:lnTo>
                      <a:pt x="781" y="29"/>
                    </a:lnTo>
                    <a:lnTo>
                      <a:pt x="774" y="23"/>
                    </a:lnTo>
                    <a:lnTo>
                      <a:pt x="768" y="18"/>
                    </a:lnTo>
                    <a:lnTo>
                      <a:pt x="761" y="13"/>
                    </a:lnTo>
                    <a:lnTo>
                      <a:pt x="754" y="9"/>
                    </a:lnTo>
                    <a:lnTo>
                      <a:pt x="746" y="5"/>
                    </a:lnTo>
                    <a:lnTo>
                      <a:pt x="738" y="2"/>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1" name="Freeform 247"/>
              <p:cNvSpPr>
                <a:spLocks/>
              </p:cNvSpPr>
              <p:nvPr/>
            </p:nvSpPr>
            <p:spPr bwMode="auto">
              <a:xfrm>
                <a:off x="1417" y="1357"/>
                <a:ext cx="56" cy="117"/>
              </a:xfrm>
              <a:custGeom>
                <a:avLst/>
                <a:gdLst>
                  <a:gd name="T0" fmla="*/ 391 w 445"/>
                  <a:gd name="T1" fmla="*/ 51 h 931"/>
                  <a:gd name="T2" fmla="*/ 382 w 445"/>
                  <a:gd name="T3" fmla="*/ 36 h 931"/>
                  <a:gd name="T4" fmla="*/ 372 w 445"/>
                  <a:gd name="T5" fmla="*/ 24 h 931"/>
                  <a:gd name="T6" fmla="*/ 359 w 445"/>
                  <a:gd name="T7" fmla="*/ 13 h 931"/>
                  <a:gd name="T8" fmla="*/ 344 w 445"/>
                  <a:gd name="T9" fmla="*/ 6 h 931"/>
                  <a:gd name="T10" fmla="*/ 329 w 445"/>
                  <a:gd name="T11" fmla="*/ 2 h 931"/>
                  <a:gd name="T12" fmla="*/ 312 w 445"/>
                  <a:gd name="T13" fmla="*/ 0 h 931"/>
                  <a:gd name="T14" fmla="*/ 294 w 445"/>
                  <a:gd name="T15" fmla="*/ 2 h 931"/>
                  <a:gd name="T16" fmla="*/ 278 w 445"/>
                  <a:gd name="T17" fmla="*/ 8 h 931"/>
                  <a:gd name="T18" fmla="*/ 263 w 445"/>
                  <a:gd name="T19" fmla="*/ 16 h 931"/>
                  <a:gd name="T20" fmla="*/ 251 w 445"/>
                  <a:gd name="T21" fmla="*/ 27 h 931"/>
                  <a:gd name="T22" fmla="*/ 240 w 445"/>
                  <a:gd name="T23" fmla="*/ 40 h 931"/>
                  <a:gd name="T24" fmla="*/ 233 w 445"/>
                  <a:gd name="T25" fmla="*/ 55 h 931"/>
                  <a:gd name="T26" fmla="*/ 229 w 445"/>
                  <a:gd name="T27" fmla="*/ 70 h 931"/>
                  <a:gd name="T28" fmla="*/ 227 w 445"/>
                  <a:gd name="T29" fmla="*/ 87 h 931"/>
                  <a:gd name="T30" fmla="*/ 229 w 445"/>
                  <a:gd name="T31" fmla="*/ 105 h 931"/>
                  <a:gd name="T32" fmla="*/ 244 w 445"/>
                  <a:gd name="T33" fmla="*/ 155 h 931"/>
                  <a:gd name="T34" fmla="*/ 262 w 445"/>
                  <a:gd name="T35" fmla="*/ 236 h 931"/>
                  <a:gd name="T36" fmla="*/ 271 w 445"/>
                  <a:gd name="T37" fmla="*/ 311 h 931"/>
                  <a:gd name="T38" fmla="*/ 271 w 445"/>
                  <a:gd name="T39" fmla="*/ 379 h 931"/>
                  <a:gd name="T40" fmla="*/ 264 w 445"/>
                  <a:gd name="T41" fmla="*/ 441 h 931"/>
                  <a:gd name="T42" fmla="*/ 252 w 445"/>
                  <a:gd name="T43" fmla="*/ 497 h 931"/>
                  <a:gd name="T44" fmla="*/ 234 w 445"/>
                  <a:gd name="T45" fmla="*/ 547 h 931"/>
                  <a:gd name="T46" fmla="*/ 212 w 445"/>
                  <a:gd name="T47" fmla="*/ 593 h 931"/>
                  <a:gd name="T48" fmla="*/ 188 w 445"/>
                  <a:gd name="T49" fmla="*/ 632 h 931"/>
                  <a:gd name="T50" fmla="*/ 164 w 445"/>
                  <a:gd name="T51" fmla="*/ 666 h 931"/>
                  <a:gd name="T52" fmla="*/ 138 w 445"/>
                  <a:gd name="T53" fmla="*/ 694 h 931"/>
                  <a:gd name="T54" fmla="*/ 114 w 445"/>
                  <a:gd name="T55" fmla="*/ 719 h 931"/>
                  <a:gd name="T56" fmla="*/ 81 w 445"/>
                  <a:gd name="T57" fmla="*/ 746 h 931"/>
                  <a:gd name="T58" fmla="*/ 52 w 445"/>
                  <a:gd name="T59" fmla="*/ 766 h 931"/>
                  <a:gd name="T60" fmla="*/ 46 w 445"/>
                  <a:gd name="T61" fmla="*/ 769 h 931"/>
                  <a:gd name="T62" fmla="*/ 32 w 445"/>
                  <a:gd name="T63" fmla="*/ 778 h 931"/>
                  <a:gd name="T64" fmla="*/ 19 w 445"/>
                  <a:gd name="T65" fmla="*/ 791 h 931"/>
                  <a:gd name="T66" fmla="*/ 10 w 445"/>
                  <a:gd name="T67" fmla="*/ 804 h 931"/>
                  <a:gd name="T68" fmla="*/ 4 w 445"/>
                  <a:gd name="T69" fmla="*/ 820 h 931"/>
                  <a:gd name="T70" fmla="*/ 1 w 445"/>
                  <a:gd name="T71" fmla="*/ 835 h 931"/>
                  <a:gd name="T72" fmla="*/ 1 w 445"/>
                  <a:gd name="T73" fmla="*/ 852 h 931"/>
                  <a:gd name="T74" fmla="*/ 4 w 445"/>
                  <a:gd name="T75" fmla="*/ 869 h 931"/>
                  <a:gd name="T76" fmla="*/ 10 w 445"/>
                  <a:gd name="T77" fmla="*/ 885 h 931"/>
                  <a:gd name="T78" fmla="*/ 19 w 445"/>
                  <a:gd name="T79" fmla="*/ 900 h 931"/>
                  <a:gd name="T80" fmla="*/ 32 w 445"/>
                  <a:gd name="T81" fmla="*/ 911 h 931"/>
                  <a:gd name="T82" fmla="*/ 45 w 445"/>
                  <a:gd name="T83" fmla="*/ 920 h 931"/>
                  <a:gd name="T84" fmla="*/ 61 w 445"/>
                  <a:gd name="T85" fmla="*/ 927 h 931"/>
                  <a:gd name="T86" fmla="*/ 76 w 445"/>
                  <a:gd name="T87" fmla="*/ 930 h 931"/>
                  <a:gd name="T88" fmla="*/ 93 w 445"/>
                  <a:gd name="T89" fmla="*/ 931 h 931"/>
                  <a:gd name="T90" fmla="*/ 110 w 445"/>
                  <a:gd name="T91" fmla="*/ 928 h 931"/>
                  <a:gd name="T92" fmla="*/ 126 w 445"/>
                  <a:gd name="T93" fmla="*/ 920 h 931"/>
                  <a:gd name="T94" fmla="*/ 147 w 445"/>
                  <a:gd name="T95" fmla="*/ 908 h 931"/>
                  <a:gd name="T96" fmla="*/ 198 w 445"/>
                  <a:gd name="T97" fmla="*/ 871 h 931"/>
                  <a:gd name="T98" fmla="*/ 231 w 445"/>
                  <a:gd name="T99" fmla="*/ 842 h 931"/>
                  <a:gd name="T100" fmla="*/ 265 w 445"/>
                  <a:gd name="T101" fmla="*/ 806 h 931"/>
                  <a:gd name="T102" fmla="*/ 302 w 445"/>
                  <a:gd name="T103" fmla="*/ 765 h 931"/>
                  <a:gd name="T104" fmla="*/ 337 w 445"/>
                  <a:gd name="T105" fmla="*/ 716 h 931"/>
                  <a:gd name="T106" fmla="*/ 370 w 445"/>
                  <a:gd name="T107" fmla="*/ 660 h 931"/>
                  <a:gd name="T108" fmla="*/ 398 w 445"/>
                  <a:gd name="T109" fmla="*/ 597 h 931"/>
                  <a:gd name="T110" fmla="*/ 422 w 445"/>
                  <a:gd name="T111" fmla="*/ 527 h 931"/>
                  <a:gd name="T112" fmla="*/ 437 w 445"/>
                  <a:gd name="T113" fmla="*/ 449 h 931"/>
                  <a:gd name="T114" fmla="*/ 445 w 445"/>
                  <a:gd name="T115" fmla="*/ 364 h 931"/>
                  <a:gd name="T116" fmla="*/ 441 w 445"/>
                  <a:gd name="T117" fmla="*/ 270 h 931"/>
                  <a:gd name="T118" fmla="*/ 424 w 445"/>
                  <a:gd name="T119" fmla="*/ 169 h 931"/>
                  <a:gd name="T120" fmla="*/ 395 w 445"/>
                  <a:gd name="T121" fmla="*/ 59 h 9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5"/>
                  <a:gd name="T184" fmla="*/ 0 h 931"/>
                  <a:gd name="T185" fmla="*/ 445 w 445"/>
                  <a:gd name="T186" fmla="*/ 931 h 9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5" h="931">
                    <a:moveTo>
                      <a:pt x="395" y="59"/>
                    </a:moveTo>
                    <a:lnTo>
                      <a:pt x="391" y="51"/>
                    </a:lnTo>
                    <a:lnTo>
                      <a:pt x="388" y="43"/>
                    </a:lnTo>
                    <a:lnTo>
                      <a:pt x="382" y="36"/>
                    </a:lnTo>
                    <a:lnTo>
                      <a:pt x="377" y="30"/>
                    </a:lnTo>
                    <a:lnTo>
                      <a:pt x="372" y="24"/>
                    </a:lnTo>
                    <a:lnTo>
                      <a:pt x="366" y="18"/>
                    </a:lnTo>
                    <a:lnTo>
                      <a:pt x="359" y="13"/>
                    </a:lnTo>
                    <a:lnTo>
                      <a:pt x="351" y="9"/>
                    </a:lnTo>
                    <a:lnTo>
                      <a:pt x="344" y="6"/>
                    </a:lnTo>
                    <a:lnTo>
                      <a:pt x="336" y="3"/>
                    </a:lnTo>
                    <a:lnTo>
                      <a:pt x="329" y="2"/>
                    </a:lnTo>
                    <a:lnTo>
                      <a:pt x="320" y="1"/>
                    </a:lnTo>
                    <a:lnTo>
                      <a:pt x="312" y="0"/>
                    </a:lnTo>
                    <a:lnTo>
                      <a:pt x="303" y="1"/>
                    </a:lnTo>
                    <a:lnTo>
                      <a:pt x="294" y="2"/>
                    </a:lnTo>
                    <a:lnTo>
                      <a:pt x="286" y="4"/>
                    </a:lnTo>
                    <a:lnTo>
                      <a:pt x="278" y="8"/>
                    </a:lnTo>
                    <a:lnTo>
                      <a:pt x="270" y="11"/>
                    </a:lnTo>
                    <a:lnTo>
                      <a:pt x="263" y="16"/>
                    </a:lnTo>
                    <a:lnTo>
                      <a:pt x="257" y="22"/>
                    </a:lnTo>
                    <a:lnTo>
                      <a:pt x="251" y="27"/>
                    </a:lnTo>
                    <a:lnTo>
                      <a:pt x="246" y="33"/>
                    </a:lnTo>
                    <a:lnTo>
                      <a:pt x="240" y="40"/>
                    </a:lnTo>
                    <a:lnTo>
                      <a:pt x="236" y="47"/>
                    </a:lnTo>
                    <a:lnTo>
                      <a:pt x="233" y="55"/>
                    </a:lnTo>
                    <a:lnTo>
                      <a:pt x="230" y="63"/>
                    </a:lnTo>
                    <a:lnTo>
                      <a:pt x="229" y="70"/>
                    </a:lnTo>
                    <a:lnTo>
                      <a:pt x="228" y="79"/>
                    </a:lnTo>
                    <a:lnTo>
                      <a:pt x="227" y="87"/>
                    </a:lnTo>
                    <a:lnTo>
                      <a:pt x="228" y="96"/>
                    </a:lnTo>
                    <a:lnTo>
                      <a:pt x="229" y="105"/>
                    </a:lnTo>
                    <a:lnTo>
                      <a:pt x="231" y="113"/>
                    </a:lnTo>
                    <a:lnTo>
                      <a:pt x="244" y="155"/>
                    </a:lnTo>
                    <a:lnTo>
                      <a:pt x="255" y="197"/>
                    </a:lnTo>
                    <a:lnTo>
                      <a:pt x="262" y="236"/>
                    </a:lnTo>
                    <a:lnTo>
                      <a:pt x="268" y="275"/>
                    </a:lnTo>
                    <a:lnTo>
                      <a:pt x="271" y="311"/>
                    </a:lnTo>
                    <a:lnTo>
                      <a:pt x="273" y="346"/>
                    </a:lnTo>
                    <a:lnTo>
                      <a:pt x="271" y="379"/>
                    </a:lnTo>
                    <a:lnTo>
                      <a:pt x="269" y="410"/>
                    </a:lnTo>
                    <a:lnTo>
                      <a:pt x="264" y="441"/>
                    </a:lnTo>
                    <a:lnTo>
                      <a:pt x="259" y="469"/>
                    </a:lnTo>
                    <a:lnTo>
                      <a:pt x="252" y="497"/>
                    </a:lnTo>
                    <a:lnTo>
                      <a:pt x="243" y="523"/>
                    </a:lnTo>
                    <a:lnTo>
                      <a:pt x="234" y="547"/>
                    </a:lnTo>
                    <a:lnTo>
                      <a:pt x="224" y="571"/>
                    </a:lnTo>
                    <a:lnTo>
                      <a:pt x="212" y="593"/>
                    </a:lnTo>
                    <a:lnTo>
                      <a:pt x="201" y="613"/>
                    </a:lnTo>
                    <a:lnTo>
                      <a:pt x="188" y="632"/>
                    </a:lnTo>
                    <a:lnTo>
                      <a:pt x="176" y="650"/>
                    </a:lnTo>
                    <a:lnTo>
                      <a:pt x="164" y="666"/>
                    </a:lnTo>
                    <a:lnTo>
                      <a:pt x="151" y="681"/>
                    </a:lnTo>
                    <a:lnTo>
                      <a:pt x="138" y="694"/>
                    </a:lnTo>
                    <a:lnTo>
                      <a:pt x="125" y="708"/>
                    </a:lnTo>
                    <a:lnTo>
                      <a:pt x="114" y="719"/>
                    </a:lnTo>
                    <a:lnTo>
                      <a:pt x="102" y="729"/>
                    </a:lnTo>
                    <a:lnTo>
                      <a:pt x="81" y="746"/>
                    </a:lnTo>
                    <a:lnTo>
                      <a:pt x="64" y="758"/>
                    </a:lnTo>
                    <a:lnTo>
                      <a:pt x="52" y="766"/>
                    </a:lnTo>
                    <a:lnTo>
                      <a:pt x="45" y="769"/>
                    </a:lnTo>
                    <a:lnTo>
                      <a:pt x="46" y="769"/>
                    </a:lnTo>
                    <a:lnTo>
                      <a:pt x="38" y="773"/>
                    </a:lnTo>
                    <a:lnTo>
                      <a:pt x="32" y="778"/>
                    </a:lnTo>
                    <a:lnTo>
                      <a:pt x="26" y="785"/>
                    </a:lnTo>
                    <a:lnTo>
                      <a:pt x="19" y="791"/>
                    </a:lnTo>
                    <a:lnTo>
                      <a:pt x="14" y="797"/>
                    </a:lnTo>
                    <a:lnTo>
                      <a:pt x="10" y="804"/>
                    </a:lnTo>
                    <a:lnTo>
                      <a:pt x="7" y="812"/>
                    </a:lnTo>
                    <a:lnTo>
                      <a:pt x="4" y="820"/>
                    </a:lnTo>
                    <a:lnTo>
                      <a:pt x="2" y="827"/>
                    </a:lnTo>
                    <a:lnTo>
                      <a:pt x="1" y="835"/>
                    </a:lnTo>
                    <a:lnTo>
                      <a:pt x="0" y="844"/>
                    </a:lnTo>
                    <a:lnTo>
                      <a:pt x="1" y="852"/>
                    </a:lnTo>
                    <a:lnTo>
                      <a:pt x="2" y="860"/>
                    </a:lnTo>
                    <a:lnTo>
                      <a:pt x="4" y="869"/>
                    </a:lnTo>
                    <a:lnTo>
                      <a:pt x="6" y="877"/>
                    </a:lnTo>
                    <a:lnTo>
                      <a:pt x="10" y="885"/>
                    </a:lnTo>
                    <a:lnTo>
                      <a:pt x="14" y="892"/>
                    </a:lnTo>
                    <a:lnTo>
                      <a:pt x="19" y="900"/>
                    </a:lnTo>
                    <a:lnTo>
                      <a:pt x="26" y="906"/>
                    </a:lnTo>
                    <a:lnTo>
                      <a:pt x="32" y="911"/>
                    </a:lnTo>
                    <a:lnTo>
                      <a:pt x="38" y="916"/>
                    </a:lnTo>
                    <a:lnTo>
                      <a:pt x="45" y="920"/>
                    </a:lnTo>
                    <a:lnTo>
                      <a:pt x="53" y="925"/>
                    </a:lnTo>
                    <a:lnTo>
                      <a:pt x="61" y="927"/>
                    </a:lnTo>
                    <a:lnTo>
                      <a:pt x="68" y="929"/>
                    </a:lnTo>
                    <a:lnTo>
                      <a:pt x="76" y="930"/>
                    </a:lnTo>
                    <a:lnTo>
                      <a:pt x="85" y="931"/>
                    </a:lnTo>
                    <a:lnTo>
                      <a:pt x="93" y="931"/>
                    </a:lnTo>
                    <a:lnTo>
                      <a:pt x="101" y="930"/>
                    </a:lnTo>
                    <a:lnTo>
                      <a:pt x="110" y="928"/>
                    </a:lnTo>
                    <a:lnTo>
                      <a:pt x="118" y="925"/>
                    </a:lnTo>
                    <a:lnTo>
                      <a:pt x="126" y="920"/>
                    </a:lnTo>
                    <a:lnTo>
                      <a:pt x="132" y="917"/>
                    </a:lnTo>
                    <a:lnTo>
                      <a:pt x="147" y="908"/>
                    </a:lnTo>
                    <a:lnTo>
                      <a:pt x="170" y="892"/>
                    </a:lnTo>
                    <a:lnTo>
                      <a:pt x="198" y="871"/>
                    </a:lnTo>
                    <a:lnTo>
                      <a:pt x="213" y="857"/>
                    </a:lnTo>
                    <a:lnTo>
                      <a:pt x="231" y="842"/>
                    </a:lnTo>
                    <a:lnTo>
                      <a:pt x="248" y="825"/>
                    </a:lnTo>
                    <a:lnTo>
                      <a:pt x="265" y="806"/>
                    </a:lnTo>
                    <a:lnTo>
                      <a:pt x="284" y="787"/>
                    </a:lnTo>
                    <a:lnTo>
                      <a:pt x="302" y="765"/>
                    </a:lnTo>
                    <a:lnTo>
                      <a:pt x="319" y="741"/>
                    </a:lnTo>
                    <a:lnTo>
                      <a:pt x="337" y="716"/>
                    </a:lnTo>
                    <a:lnTo>
                      <a:pt x="353" y="689"/>
                    </a:lnTo>
                    <a:lnTo>
                      <a:pt x="370" y="660"/>
                    </a:lnTo>
                    <a:lnTo>
                      <a:pt x="385" y="630"/>
                    </a:lnTo>
                    <a:lnTo>
                      <a:pt x="398" y="597"/>
                    </a:lnTo>
                    <a:lnTo>
                      <a:pt x="410" y="563"/>
                    </a:lnTo>
                    <a:lnTo>
                      <a:pt x="422" y="527"/>
                    </a:lnTo>
                    <a:lnTo>
                      <a:pt x="430" y="489"/>
                    </a:lnTo>
                    <a:lnTo>
                      <a:pt x="437" y="449"/>
                    </a:lnTo>
                    <a:lnTo>
                      <a:pt x="442" y="407"/>
                    </a:lnTo>
                    <a:lnTo>
                      <a:pt x="445" y="364"/>
                    </a:lnTo>
                    <a:lnTo>
                      <a:pt x="444" y="318"/>
                    </a:lnTo>
                    <a:lnTo>
                      <a:pt x="441" y="270"/>
                    </a:lnTo>
                    <a:lnTo>
                      <a:pt x="434" y="221"/>
                    </a:lnTo>
                    <a:lnTo>
                      <a:pt x="424" y="169"/>
                    </a:lnTo>
                    <a:lnTo>
                      <a:pt x="412" y="115"/>
                    </a:lnTo>
                    <a:lnTo>
                      <a:pt x="395" y="59"/>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2" name="Freeform 248"/>
              <p:cNvSpPr>
                <a:spLocks/>
              </p:cNvSpPr>
              <p:nvPr/>
            </p:nvSpPr>
            <p:spPr bwMode="auto">
              <a:xfrm>
                <a:off x="1141" y="1515"/>
                <a:ext cx="89" cy="37"/>
              </a:xfrm>
              <a:custGeom>
                <a:avLst/>
                <a:gdLst>
                  <a:gd name="T0" fmla="*/ 543 w 705"/>
                  <a:gd name="T1" fmla="*/ 37 h 298"/>
                  <a:gd name="T2" fmla="*/ 499 w 705"/>
                  <a:gd name="T3" fmla="*/ 66 h 298"/>
                  <a:gd name="T4" fmla="*/ 456 w 705"/>
                  <a:gd name="T5" fmla="*/ 88 h 298"/>
                  <a:gd name="T6" fmla="*/ 417 w 705"/>
                  <a:gd name="T7" fmla="*/ 106 h 298"/>
                  <a:gd name="T8" fmla="*/ 380 w 705"/>
                  <a:gd name="T9" fmla="*/ 117 h 298"/>
                  <a:gd name="T10" fmla="*/ 344 w 705"/>
                  <a:gd name="T11" fmla="*/ 125 h 298"/>
                  <a:gd name="T12" fmla="*/ 312 w 705"/>
                  <a:gd name="T13" fmla="*/ 128 h 298"/>
                  <a:gd name="T14" fmla="*/ 282 w 705"/>
                  <a:gd name="T15" fmla="*/ 127 h 298"/>
                  <a:gd name="T16" fmla="*/ 255 w 705"/>
                  <a:gd name="T17" fmla="*/ 124 h 298"/>
                  <a:gd name="T18" fmla="*/ 230 w 705"/>
                  <a:gd name="T19" fmla="*/ 119 h 298"/>
                  <a:gd name="T20" fmla="*/ 199 w 705"/>
                  <a:gd name="T21" fmla="*/ 107 h 298"/>
                  <a:gd name="T22" fmla="*/ 168 w 705"/>
                  <a:gd name="T23" fmla="*/ 92 h 298"/>
                  <a:gd name="T24" fmla="*/ 148 w 705"/>
                  <a:gd name="T25" fmla="*/ 78 h 298"/>
                  <a:gd name="T26" fmla="*/ 144 w 705"/>
                  <a:gd name="T27" fmla="*/ 75 h 298"/>
                  <a:gd name="T28" fmla="*/ 131 w 705"/>
                  <a:gd name="T29" fmla="*/ 65 h 298"/>
                  <a:gd name="T30" fmla="*/ 115 w 705"/>
                  <a:gd name="T31" fmla="*/ 57 h 298"/>
                  <a:gd name="T32" fmla="*/ 99 w 705"/>
                  <a:gd name="T33" fmla="*/ 53 h 298"/>
                  <a:gd name="T34" fmla="*/ 83 w 705"/>
                  <a:gd name="T35" fmla="*/ 52 h 298"/>
                  <a:gd name="T36" fmla="*/ 66 w 705"/>
                  <a:gd name="T37" fmla="*/ 54 h 298"/>
                  <a:gd name="T38" fmla="*/ 51 w 705"/>
                  <a:gd name="T39" fmla="*/ 59 h 298"/>
                  <a:gd name="T40" fmla="*/ 36 w 705"/>
                  <a:gd name="T41" fmla="*/ 68 h 298"/>
                  <a:gd name="T42" fmla="*/ 23 w 705"/>
                  <a:gd name="T43" fmla="*/ 79 h 298"/>
                  <a:gd name="T44" fmla="*/ 12 w 705"/>
                  <a:gd name="T45" fmla="*/ 94 h 298"/>
                  <a:gd name="T46" fmla="*/ 5 w 705"/>
                  <a:gd name="T47" fmla="*/ 108 h 298"/>
                  <a:gd name="T48" fmla="*/ 1 w 705"/>
                  <a:gd name="T49" fmla="*/ 125 h 298"/>
                  <a:gd name="T50" fmla="*/ 0 w 705"/>
                  <a:gd name="T51" fmla="*/ 141 h 298"/>
                  <a:gd name="T52" fmla="*/ 3 w 705"/>
                  <a:gd name="T53" fmla="*/ 157 h 298"/>
                  <a:gd name="T54" fmla="*/ 8 w 705"/>
                  <a:gd name="T55" fmla="*/ 173 h 298"/>
                  <a:gd name="T56" fmla="*/ 16 w 705"/>
                  <a:gd name="T57" fmla="*/ 188 h 298"/>
                  <a:gd name="T58" fmla="*/ 28 w 705"/>
                  <a:gd name="T59" fmla="*/ 200 h 298"/>
                  <a:gd name="T60" fmla="*/ 46 w 705"/>
                  <a:gd name="T61" fmla="*/ 217 h 298"/>
                  <a:gd name="T62" fmla="*/ 70 w 705"/>
                  <a:gd name="T63" fmla="*/ 233 h 298"/>
                  <a:gd name="T64" fmla="*/ 96 w 705"/>
                  <a:gd name="T65" fmla="*/ 248 h 298"/>
                  <a:gd name="T66" fmla="*/ 126 w 705"/>
                  <a:gd name="T67" fmla="*/ 263 h 298"/>
                  <a:gd name="T68" fmla="*/ 159 w 705"/>
                  <a:gd name="T69" fmla="*/ 275 h 298"/>
                  <a:gd name="T70" fmla="*/ 195 w 705"/>
                  <a:gd name="T71" fmla="*/ 285 h 298"/>
                  <a:gd name="T72" fmla="*/ 233 w 705"/>
                  <a:gd name="T73" fmla="*/ 293 h 298"/>
                  <a:gd name="T74" fmla="*/ 274 w 705"/>
                  <a:gd name="T75" fmla="*/ 298 h 298"/>
                  <a:gd name="T76" fmla="*/ 317 w 705"/>
                  <a:gd name="T77" fmla="*/ 298 h 298"/>
                  <a:gd name="T78" fmla="*/ 363 w 705"/>
                  <a:gd name="T79" fmla="*/ 294 h 298"/>
                  <a:gd name="T80" fmla="*/ 411 w 705"/>
                  <a:gd name="T81" fmla="*/ 285 h 298"/>
                  <a:gd name="T82" fmla="*/ 459 w 705"/>
                  <a:gd name="T83" fmla="*/ 272 h 298"/>
                  <a:gd name="T84" fmla="*/ 511 w 705"/>
                  <a:gd name="T85" fmla="*/ 252 h 298"/>
                  <a:gd name="T86" fmla="*/ 563 w 705"/>
                  <a:gd name="T87" fmla="*/ 226 h 298"/>
                  <a:gd name="T88" fmla="*/ 617 w 705"/>
                  <a:gd name="T89" fmla="*/ 193 h 298"/>
                  <a:gd name="T90" fmla="*/ 673 w 705"/>
                  <a:gd name="T91" fmla="*/ 153 h 298"/>
                  <a:gd name="T92" fmla="*/ 679 w 705"/>
                  <a:gd name="T93" fmla="*/ 148 h 298"/>
                  <a:gd name="T94" fmla="*/ 691 w 705"/>
                  <a:gd name="T95" fmla="*/ 134 h 298"/>
                  <a:gd name="T96" fmla="*/ 698 w 705"/>
                  <a:gd name="T97" fmla="*/ 120 h 298"/>
                  <a:gd name="T98" fmla="*/ 703 w 705"/>
                  <a:gd name="T99" fmla="*/ 104 h 298"/>
                  <a:gd name="T100" fmla="*/ 705 w 705"/>
                  <a:gd name="T101" fmla="*/ 87 h 298"/>
                  <a:gd name="T102" fmla="*/ 704 w 705"/>
                  <a:gd name="T103" fmla="*/ 71 h 298"/>
                  <a:gd name="T104" fmla="*/ 699 w 705"/>
                  <a:gd name="T105" fmla="*/ 55 h 298"/>
                  <a:gd name="T106" fmla="*/ 692 w 705"/>
                  <a:gd name="T107" fmla="*/ 40 h 298"/>
                  <a:gd name="T108" fmla="*/ 680 w 705"/>
                  <a:gd name="T109" fmla="*/ 26 h 298"/>
                  <a:gd name="T110" fmla="*/ 668 w 705"/>
                  <a:gd name="T111" fmla="*/ 15 h 298"/>
                  <a:gd name="T112" fmla="*/ 653 w 705"/>
                  <a:gd name="T113" fmla="*/ 8 h 298"/>
                  <a:gd name="T114" fmla="*/ 638 w 705"/>
                  <a:gd name="T115" fmla="*/ 2 h 298"/>
                  <a:gd name="T116" fmla="*/ 621 w 705"/>
                  <a:gd name="T117" fmla="*/ 0 h 298"/>
                  <a:gd name="T118" fmla="*/ 605 w 705"/>
                  <a:gd name="T119" fmla="*/ 1 h 298"/>
                  <a:gd name="T120" fmla="*/ 588 w 705"/>
                  <a:gd name="T121" fmla="*/ 6 h 298"/>
                  <a:gd name="T122" fmla="*/ 574 w 705"/>
                  <a:gd name="T123" fmla="*/ 14 h 29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05"/>
                  <a:gd name="T187" fmla="*/ 0 h 298"/>
                  <a:gd name="T188" fmla="*/ 705 w 705"/>
                  <a:gd name="T189" fmla="*/ 298 h 29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05" h="298">
                    <a:moveTo>
                      <a:pt x="566" y="19"/>
                    </a:moveTo>
                    <a:lnTo>
                      <a:pt x="543" y="37"/>
                    </a:lnTo>
                    <a:lnTo>
                      <a:pt x="521" y="52"/>
                    </a:lnTo>
                    <a:lnTo>
                      <a:pt x="499" y="66"/>
                    </a:lnTo>
                    <a:lnTo>
                      <a:pt x="477" y="78"/>
                    </a:lnTo>
                    <a:lnTo>
                      <a:pt x="456" y="88"/>
                    </a:lnTo>
                    <a:lnTo>
                      <a:pt x="437" y="98"/>
                    </a:lnTo>
                    <a:lnTo>
                      <a:pt x="417" y="106"/>
                    </a:lnTo>
                    <a:lnTo>
                      <a:pt x="398" y="112"/>
                    </a:lnTo>
                    <a:lnTo>
                      <a:pt x="380" y="117"/>
                    </a:lnTo>
                    <a:lnTo>
                      <a:pt x="362" y="122"/>
                    </a:lnTo>
                    <a:lnTo>
                      <a:pt x="344" y="125"/>
                    </a:lnTo>
                    <a:lnTo>
                      <a:pt x="328" y="127"/>
                    </a:lnTo>
                    <a:lnTo>
                      <a:pt x="312" y="128"/>
                    </a:lnTo>
                    <a:lnTo>
                      <a:pt x="297" y="128"/>
                    </a:lnTo>
                    <a:lnTo>
                      <a:pt x="282" y="127"/>
                    </a:lnTo>
                    <a:lnTo>
                      <a:pt x="269" y="126"/>
                    </a:lnTo>
                    <a:lnTo>
                      <a:pt x="255" y="124"/>
                    </a:lnTo>
                    <a:lnTo>
                      <a:pt x="243" y="122"/>
                    </a:lnTo>
                    <a:lnTo>
                      <a:pt x="230" y="119"/>
                    </a:lnTo>
                    <a:lnTo>
                      <a:pt x="219" y="115"/>
                    </a:lnTo>
                    <a:lnTo>
                      <a:pt x="199" y="107"/>
                    </a:lnTo>
                    <a:lnTo>
                      <a:pt x="181" y="100"/>
                    </a:lnTo>
                    <a:lnTo>
                      <a:pt x="168" y="92"/>
                    </a:lnTo>
                    <a:lnTo>
                      <a:pt x="156" y="84"/>
                    </a:lnTo>
                    <a:lnTo>
                      <a:pt x="148" y="78"/>
                    </a:lnTo>
                    <a:lnTo>
                      <a:pt x="144" y="74"/>
                    </a:lnTo>
                    <a:lnTo>
                      <a:pt x="144" y="75"/>
                    </a:lnTo>
                    <a:lnTo>
                      <a:pt x="138" y="69"/>
                    </a:lnTo>
                    <a:lnTo>
                      <a:pt x="131" y="65"/>
                    </a:lnTo>
                    <a:lnTo>
                      <a:pt x="123" y="60"/>
                    </a:lnTo>
                    <a:lnTo>
                      <a:pt x="115" y="57"/>
                    </a:lnTo>
                    <a:lnTo>
                      <a:pt x="108" y="54"/>
                    </a:lnTo>
                    <a:lnTo>
                      <a:pt x="99" y="53"/>
                    </a:lnTo>
                    <a:lnTo>
                      <a:pt x="91" y="52"/>
                    </a:lnTo>
                    <a:lnTo>
                      <a:pt x="83" y="52"/>
                    </a:lnTo>
                    <a:lnTo>
                      <a:pt x="75" y="53"/>
                    </a:lnTo>
                    <a:lnTo>
                      <a:pt x="66" y="54"/>
                    </a:lnTo>
                    <a:lnTo>
                      <a:pt x="58" y="56"/>
                    </a:lnTo>
                    <a:lnTo>
                      <a:pt x="51" y="59"/>
                    </a:lnTo>
                    <a:lnTo>
                      <a:pt x="43" y="64"/>
                    </a:lnTo>
                    <a:lnTo>
                      <a:pt x="36" y="68"/>
                    </a:lnTo>
                    <a:lnTo>
                      <a:pt x="29" y="73"/>
                    </a:lnTo>
                    <a:lnTo>
                      <a:pt x="23" y="79"/>
                    </a:lnTo>
                    <a:lnTo>
                      <a:pt x="17" y="86"/>
                    </a:lnTo>
                    <a:lnTo>
                      <a:pt x="12" y="94"/>
                    </a:lnTo>
                    <a:lnTo>
                      <a:pt x="8" y="101"/>
                    </a:lnTo>
                    <a:lnTo>
                      <a:pt x="5" y="108"/>
                    </a:lnTo>
                    <a:lnTo>
                      <a:pt x="3" y="116"/>
                    </a:lnTo>
                    <a:lnTo>
                      <a:pt x="1" y="125"/>
                    </a:lnTo>
                    <a:lnTo>
                      <a:pt x="0" y="133"/>
                    </a:lnTo>
                    <a:lnTo>
                      <a:pt x="0" y="141"/>
                    </a:lnTo>
                    <a:lnTo>
                      <a:pt x="1" y="150"/>
                    </a:lnTo>
                    <a:lnTo>
                      <a:pt x="3" y="157"/>
                    </a:lnTo>
                    <a:lnTo>
                      <a:pt x="5" y="165"/>
                    </a:lnTo>
                    <a:lnTo>
                      <a:pt x="8" y="173"/>
                    </a:lnTo>
                    <a:lnTo>
                      <a:pt x="11" y="181"/>
                    </a:lnTo>
                    <a:lnTo>
                      <a:pt x="16" y="188"/>
                    </a:lnTo>
                    <a:lnTo>
                      <a:pt x="22" y="194"/>
                    </a:lnTo>
                    <a:lnTo>
                      <a:pt x="28" y="200"/>
                    </a:lnTo>
                    <a:lnTo>
                      <a:pt x="37" y="209"/>
                    </a:lnTo>
                    <a:lnTo>
                      <a:pt x="46" y="217"/>
                    </a:lnTo>
                    <a:lnTo>
                      <a:pt x="58" y="225"/>
                    </a:lnTo>
                    <a:lnTo>
                      <a:pt x="70" y="233"/>
                    </a:lnTo>
                    <a:lnTo>
                      <a:pt x="83" y="241"/>
                    </a:lnTo>
                    <a:lnTo>
                      <a:pt x="96" y="248"/>
                    </a:lnTo>
                    <a:lnTo>
                      <a:pt x="111" y="255"/>
                    </a:lnTo>
                    <a:lnTo>
                      <a:pt x="126" y="263"/>
                    </a:lnTo>
                    <a:lnTo>
                      <a:pt x="142" y="269"/>
                    </a:lnTo>
                    <a:lnTo>
                      <a:pt x="159" y="275"/>
                    </a:lnTo>
                    <a:lnTo>
                      <a:pt x="176" y="280"/>
                    </a:lnTo>
                    <a:lnTo>
                      <a:pt x="195" y="285"/>
                    </a:lnTo>
                    <a:lnTo>
                      <a:pt x="214" y="290"/>
                    </a:lnTo>
                    <a:lnTo>
                      <a:pt x="233" y="293"/>
                    </a:lnTo>
                    <a:lnTo>
                      <a:pt x="253" y="296"/>
                    </a:lnTo>
                    <a:lnTo>
                      <a:pt x="274" y="298"/>
                    </a:lnTo>
                    <a:lnTo>
                      <a:pt x="295" y="298"/>
                    </a:lnTo>
                    <a:lnTo>
                      <a:pt x="317" y="298"/>
                    </a:lnTo>
                    <a:lnTo>
                      <a:pt x="339" y="297"/>
                    </a:lnTo>
                    <a:lnTo>
                      <a:pt x="363" y="294"/>
                    </a:lnTo>
                    <a:lnTo>
                      <a:pt x="386" y="291"/>
                    </a:lnTo>
                    <a:lnTo>
                      <a:pt x="411" y="285"/>
                    </a:lnTo>
                    <a:lnTo>
                      <a:pt x="435" y="279"/>
                    </a:lnTo>
                    <a:lnTo>
                      <a:pt x="459" y="272"/>
                    </a:lnTo>
                    <a:lnTo>
                      <a:pt x="485" y="263"/>
                    </a:lnTo>
                    <a:lnTo>
                      <a:pt x="511" y="252"/>
                    </a:lnTo>
                    <a:lnTo>
                      <a:pt x="537" y="240"/>
                    </a:lnTo>
                    <a:lnTo>
                      <a:pt x="563" y="226"/>
                    </a:lnTo>
                    <a:lnTo>
                      <a:pt x="590" y="211"/>
                    </a:lnTo>
                    <a:lnTo>
                      <a:pt x="617" y="193"/>
                    </a:lnTo>
                    <a:lnTo>
                      <a:pt x="645" y="175"/>
                    </a:lnTo>
                    <a:lnTo>
                      <a:pt x="673" y="153"/>
                    </a:lnTo>
                    <a:lnTo>
                      <a:pt x="679" y="148"/>
                    </a:lnTo>
                    <a:lnTo>
                      <a:pt x="686" y="141"/>
                    </a:lnTo>
                    <a:lnTo>
                      <a:pt x="691" y="134"/>
                    </a:lnTo>
                    <a:lnTo>
                      <a:pt x="695" y="127"/>
                    </a:lnTo>
                    <a:lnTo>
                      <a:pt x="698" y="120"/>
                    </a:lnTo>
                    <a:lnTo>
                      <a:pt x="701" y="112"/>
                    </a:lnTo>
                    <a:lnTo>
                      <a:pt x="703" y="104"/>
                    </a:lnTo>
                    <a:lnTo>
                      <a:pt x="704" y="96"/>
                    </a:lnTo>
                    <a:lnTo>
                      <a:pt x="705" y="87"/>
                    </a:lnTo>
                    <a:lnTo>
                      <a:pt x="705" y="79"/>
                    </a:lnTo>
                    <a:lnTo>
                      <a:pt x="704" y="71"/>
                    </a:lnTo>
                    <a:lnTo>
                      <a:pt x="702" y="64"/>
                    </a:lnTo>
                    <a:lnTo>
                      <a:pt x="699" y="55"/>
                    </a:lnTo>
                    <a:lnTo>
                      <a:pt x="696" y="47"/>
                    </a:lnTo>
                    <a:lnTo>
                      <a:pt x="692" y="40"/>
                    </a:lnTo>
                    <a:lnTo>
                      <a:pt x="687" y="32"/>
                    </a:lnTo>
                    <a:lnTo>
                      <a:pt x="680" y="26"/>
                    </a:lnTo>
                    <a:lnTo>
                      <a:pt x="674" y="20"/>
                    </a:lnTo>
                    <a:lnTo>
                      <a:pt x="668" y="15"/>
                    </a:lnTo>
                    <a:lnTo>
                      <a:pt x="661" y="11"/>
                    </a:lnTo>
                    <a:lnTo>
                      <a:pt x="653" y="8"/>
                    </a:lnTo>
                    <a:lnTo>
                      <a:pt x="645" y="4"/>
                    </a:lnTo>
                    <a:lnTo>
                      <a:pt x="638" y="2"/>
                    </a:lnTo>
                    <a:lnTo>
                      <a:pt x="630" y="1"/>
                    </a:lnTo>
                    <a:lnTo>
                      <a:pt x="621" y="0"/>
                    </a:lnTo>
                    <a:lnTo>
                      <a:pt x="613" y="0"/>
                    </a:lnTo>
                    <a:lnTo>
                      <a:pt x="605" y="1"/>
                    </a:lnTo>
                    <a:lnTo>
                      <a:pt x="596" y="3"/>
                    </a:lnTo>
                    <a:lnTo>
                      <a:pt x="588" y="6"/>
                    </a:lnTo>
                    <a:lnTo>
                      <a:pt x="581" y="10"/>
                    </a:lnTo>
                    <a:lnTo>
                      <a:pt x="574" y="14"/>
                    </a:lnTo>
                    <a:lnTo>
                      <a:pt x="566" y="19"/>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23" name="Freeform 249"/>
              <p:cNvSpPr>
                <a:spLocks/>
              </p:cNvSpPr>
              <p:nvPr/>
            </p:nvSpPr>
            <p:spPr bwMode="auto">
              <a:xfrm>
                <a:off x="1147" y="1563"/>
                <a:ext cx="74" cy="43"/>
              </a:xfrm>
              <a:custGeom>
                <a:avLst/>
                <a:gdLst>
                  <a:gd name="T0" fmla="*/ 432 w 597"/>
                  <a:gd name="T1" fmla="*/ 45 h 346"/>
                  <a:gd name="T2" fmla="*/ 400 w 597"/>
                  <a:gd name="T3" fmla="*/ 75 h 346"/>
                  <a:gd name="T4" fmla="*/ 369 w 597"/>
                  <a:gd name="T5" fmla="*/ 100 h 346"/>
                  <a:gd name="T6" fmla="*/ 339 w 597"/>
                  <a:gd name="T7" fmla="*/ 120 h 346"/>
                  <a:gd name="T8" fmla="*/ 310 w 597"/>
                  <a:gd name="T9" fmla="*/ 137 h 346"/>
                  <a:gd name="T10" fmla="*/ 282 w 597"/>
                  <a:gd name="T11" fmla="*/ 150 h 346"/>
                  <a:gd name="T12" fmla="*/ 242 w 597"/>
                  <a:gd name="T13" fmla="*/ 164 h 346"/>
                  <a:gd name="T14" fmla="*/ 195 w 597"/>
                  <a:gd name="T15" fmla="*/ 173 h 346"/>
                  <a:gd name="T16" fmla="*/ 158 w 597"/>
                  <a:gd name="T17" fmla="*/ 175 h 346"/>
                  <a:gd name="T18" fmla="*/ 121 w 597"/>
                  <a:gd name="T19" fmla="*/ 172 h 346"/>
                  <a:gd name="T20" fmla="*/ 112 w 597"/>
                  <a:gd name="T21" fmla="*/ 170 h 346"/>
                  <a:gd name="T22" fmla="*/ 96 w 597"/>
                  <a:gd name="T23" fmla="*/ 166 h 346"/>
                  <a:gd name="T24" fmla="*/ 79 w 597"/>
                  <a:gd name="T25" fmla="*/ 166 h 346"/>
                  <a:gd name="T26" fmla="*/ 63 w 597"/>
                  <a:gd name="T27" fmla="*/ 169 h 346"/>
                  <a:gd name="T28" fmla="*/ 47 w 597"/>
                  <a:gd name="T29" fmla="*/ 174 h 346"/>
                  <a:gd name="T30" fmla="*/ 34 w 597"/>
                  <a:gd name="T31" fmla="*/ 184 h 346"/>
                  <a:gd name="T32" fmla="*/ 21 w 597"/>
                  <a:gd name="T33" fmla="*/ 195 h 346"/>
                  <a:gd name="T34" fmla="*/ 12 w 597"/>
                  <a:gd name="T35" fmla="*/ 209 h 346"/>
                  <a:gd name="T36" fmla="*/ 5 w 597"/>
                  <a:gd name="T37" fmla="*/ 224 h 346"/>
                  <a:gd name="T38" fmla="*/ 0 w 597"/>
                  <a:gd name="T39" fmla="*/ 242 h 346"/>
                  <a:gd name="T40" fmla="*/ 0 w 597"/>
                  <a:gd name="T41" fmla="*/ 258 h 346"/>
                  <a:gd name="T42" fmla="*/ 4 w 597"/>
                  <a:gd name="T43" fmla="*/ 275 h 346"/>
                  <a:gd name="T44" fmla="*/ 9 w 597"/>
                  <a:gd name="T45" fmla="*/ 290 h 346"/>
                  <a:gd name="T46" fmla="*/ 18 w 597"/>
                  <a:gd name="T47" fmla="*/ 304 h 346"/>
                  <a:gd name="T48" fmla="*/ 29 w 597"/>
                  <a:gd name="T49" fmla="*/ 316 h 346"/>
                  <a:gd name="T50" fmla="*/ 43 w 597"/>
                  <a:gd name="T51" fmla="*/ 326 h 346"/>
                  <a:gd name="T52" fmla="*/ 59 w 597"/>
                  <a:gd name="T53" fmla="*/ 333 h 346"/>
                  <a:gd name="T54" fmla="*/ 74 w 597"/>
                  <a:gd name="T55" fmla="*/ 337 h 346"/>
                  <a:gd name="T56" fmla="*/ 133 w 597"/>
                  <a:gd name="T57" fmla="*/ 345 h 346"/>
                  <a:gd name="T58" fmla="*/ 177 w 597"/>
                  <a:gd name="T59" fmla="*/ 346 h 346"/>
                  <a:gd name="T60" fmla="*/ 210 w 597"/>
                  <a:gd name="T61" fmla="*/ 344 h 346"/>
                  <a:gd name="T62" fmla="*/ 246 w 597"/>
                  <a:gd name="T63" fmla="*/ 339 h 346"/>
                  <a:gd name="T64" fmla="*/ 285 w 597"/>
                  <a:gd name="T65" fmla="*/ 330 h 346"/>
                  <a:gd name="T66" fmla="*/ 325 w 597"/>
                  <a:gd name="T67" fmla="*/ 317 h 346"/>
                  <a:gd name="T68" fmla="*/ 369 w 597"/>
                  <a:gd name="T69" fmla="*/ 300 h 346"/>
                  <a:gd name="T70" fmla="*/ 413 w 597"/>
                  <a:gd name="T71" fmla="*/ 277 h 346"/>
                  <a:gd name="T72" fmla="*/ 458 w 597"/>
                  <a:gd name="T73" fmla="*/ 247 h 346"/>
                  <a:gd name="T74" fmla="*/ 505 w 597"/>
                  <a:gd name="T75" fmla="*/ 212 h 346"/>
                  <a:gd name="T76" fmla="*/ 551 w 597"/>
                  <a:gd name="T77" fmla="*/ 168 h 346"/>
                  <a:gd name="T78" fmla="*/ 580 w 597"/>
                  <a:gd name="T79" fmla="*/ 137 h 346"/>
                  <a:gd name="T80" fmla="*/ 589 w 597"/>
                  <a:gd name="T81" fmla="*/ 122 h 346"/>
                  <a:gd name="T82" fmla="*/ 595 w 597"/>
                  <a:gd name="T83" fmla="*/ 106 h 346"/>
                  <a:gd name="T84" fmla="*/ 597 w 597"/>
                  <a:gd name="T85" fmla="*/ 90 h 346"/>
                  <a:gd name="T86" fmla="*/ 596 w 597"/>
                  <a:gd name="T87" fmla="*/ 74 h 346"/>
                  <a:gd name="T88" fmla="*/ 593 w 597"/>
                  <a:gd name="T89" fmla="*/ 57 h 346"/>
                  <a:gd name="T90" fmla="*/ 586 w 597"/>
                  <a:gd name="T91" fmla="*/ 43 h 346"/>
                  <a:gd name="T92" fmla="*/ 575 w 597"/>
                  <a:gd name="T93" fmla="*/ 28 h 346"/>
                  <a:gd name="T94" fmla="*/ 563 w 597"/>
                  <a:gd name="T95" fmla="*/ 17 h 346"/>
                  <a:gd name="T96" fmla="*/ 548 w 597"/>
                  <a:gd name="T97" fmla="*/ 8 h 346"/>
                  <a:gd name="T98" fmla="*/ 532 w 597"/>
                  <a:gd name="T99" fmla="*/ 2 h 346"/>
                  <a:gd name="T100" fmla="*/ 516 w 597"/>
                  <a:gd name="T101" fmla="*/ 0 h 346"/>
                  <a:gd name="T102" fmla="*/ 499 w 597"/>
                  <a:gd name="T103" fmla="*/ 1 h 346"/>
                  <a:gd name="T104" fmla="*/ 483 w 597"/>
                  <a:gd name="T105" fmla="*/ 4 h 346"/>
                  <a:gd name="T106" fmla="*/ 468 w 597"/>
                  <a:gd name="T107" fmla="*/ 12 h 346"/>
                  <a:gd name="T108" fmla="*/ 454 w 597"/>
                  <a:gd name="T109" fmla="*/ 22 h 3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7"/>
                  <a:gd name="T166" fmla="*/ 0 h 346"/>
                  <a:gd name="T167" fmla="*/ 597 w 597"/>
                  <a:gd name="T168" fmla="*/ 346 h 3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7" h="346">
                    <a:moveTo>
                      <a:pt x="449" y="28"/>
                    </a:moveTo>
                    <a:lnTo>
                      <a:pt x="432" y="45"/>
                    </a:lnTo>
                    <a:lnTo>
                      <a:pt x="416" y="60"/>
                    </a:lnTo>
                    <a:lnTo>
                      <a:pt x="400" y="75"/>
                    </a:lnTo>
                    <a:lnTo>
                      <a:pt x="384" y="88"/>
                    </a:lnTo>
                    <a:lnTo>
                      <a:pt x="369" y="100"/>
                    </a:lnTo>
                    <a:lnTo>
                      <a:pt x="354" y="111"/>
                    </a:lnTo>
                    <a:lnTo>
                      <a:pt x="339" y="120"/>
                    </a:lnTo>
                    <a:lnTo>
                      <a:pt x="324" y="130"/>
                    </a:lnTo>
                    <a:lnTo>
                      <a:pt x="310" y="137"/>
                    </a:lnTo>
                    <a:lnTo>
                      <a:pt x="295" y="144"/>
                    </a:lnTo>
                    <a:lnTo>
                      <a:pt x="282" y="150"/>
                    </a:lnTo>
                    <a:lnTo>
                      <a:pt x="268" y="156"/>
                    </a:lnTo>
                    <a:lnTo>
                      <a:pt x="242" y="164"/>
                    </a:lnTo>
                    <a:lnTo>
                      <a:pt x="218" y="170"/>
                    </a:lnTo>
                    <a:lnTo>
                      <a:pt x="195" y="173"/>
                    </a:lnTo>
                    <a:lnTo>
                      <a:pt x="176" y="175"/>
                    </a:lnTo>
                    <a:lnTo>
                      <a:pt x="158" y="175"/>
                    </a:lnTo>
                    <a:lnTo>
                      <a:pt x="143" y="174"/>
                    </a:lnTo>
                    <a:lnTo>
                      <a:pt x="121" y="172"/>
                    </a:lnTo>
                    <a:lnTo>
                      <a:pt x="111" y="169"/>
                    </a:lnTo>
                    <a:lnTo>
                      <a:pt x="112" y="170"/>
                    </a:lnTo>
                    <a:lnTo>
                      <a:pt x="104" y="168"/>
                    </a:lnTo>
                    <a:lnTo>
                      <a:pt x="96" y="166"/>
                    </a:lnTo>
                    <a:lnTo>
                      <a:pt x="88" y="166"/>
                    </a:lnTo>
                    <a:lnTo>
                      <a:pt x="79" y="166"/>
                    </a:lnTo>
                    <a:lnTo>
                      <a:pt x="71" y="167"/>
                    </a:lnTo>
                    <a:lnTo>
                      <a:pt x="63" y="169"/>
                    </a:lnTo>
                    <a:lnTo>
                      <a:pt x="54" y="171"/>
                    </a:lnTo>
                    <a:lnTo>
                      <a:pt x="47" y="174"/>
                    </a:lnTo>
                    <a:lnTo>
                      <a:pt x="40" y="178"/>
                    </a:lnTo>
                    <a:lnTo>
                      <a:pt x="34" y="184"/>
                    </a:lnTo>
                    <a:lnTo>
                      <a:pt x="27" y="189"/>
                    </a:lnTo>
                    <a:lnTo>
                      <a:pt x="21" y="195"/>
                    </a:lnTo>
                    <a:lnTo>
                      <a:pt x="16" y="201"/>
                    </a:lnTo>
                    <a:lnTo>
                      <a:pt x="12" y="209"/>
                    </a:lnTo>
                    <a:lnTo>
                      <a:pt x="8" y="217"/>
                    </a:lnTo>
                    <a:lnTo>
                      <a:pt x="5" y="224"/>
                    </a:lnTo>
                    <a:lnTo>
                      <a:pt x="1" y="233"/>
                    </a:lnTo>
                    <a:lnTo>
                      <a:pt x="0" y="242"/>
                    </a:lnTo>
                    <a:lnTo>
                      <a:pt x="0" y="250"/>
                    </a:lnTo>
                    <a:lnTo>
                      <a:pt x="0" y="258"/>
                    </a:lnTo>
                    <a:lnTo>
                      <a:pt x="1" y="267"/>
                    </a:lnTo>
                    <a:lnTo>
                      <a:pt x="4" y="275"/>
                    </a:lnTo>
                    <a:lnTo>
                      <a:pt x="6" y="282"/>
                    </a:lnTo>
                    <a:lnTo>
                      <a:pt x="9" y="290"/>
                    </a:lnTo>
                    <a:lnTo>
                      <a:pt x="13" y="298"/>
                    </a:lnTo>
                    <a:lnTo>
                      <a:pt x="18" y="304"/>
                    </a:lnTo>
                    <a:lnTo>
                      <a:pt x="23" y="310"/>
                    </a:lnTo>
                    <a:lnTo>
                      <a:pt x="29" y="316"/>
                    </a:lnTo>
                    <a:lnTo>
                      <a:pt x="36" y="322"/>
                    </a:lnTo>
                    <a:lnTo>
                      <a:pt x="43" y="326"/>
                    </a:lnTo>
                    <a:lnTo>
                      <a:pt x="50" y="330"/>
                    </a:lnTo>
                    <a:lnTo>
                      <a:pt x="59" y="333"/>
                    </a:lnTo>
                    <a:lnTo>
                      <a:pt x="74" y="337"/>
                    </a:lnTo>
                    <a:lnTo>
                      <a:pt x="109" y="343"/>
                    </a:lnTo>
                    <a:lnTo>
                      <a:pt x="133" y="345"/>
                    </a:lnTo>
                    <a:lnTo>
                      <a:pt x="161" y="346"/>
                    </a:lnTo>
                    <a:lnTo>
                      <a:pt x="177" y="346"/>
                    </a:lnTo>
                    <a:lnTo>
                      <a:pt x="192" y="345"/>
                    </a:lnTo>
                    <a:lnTo>
                      <a:pt x="210" y="344"/>
                    </a:lnTo>
                    <a:lnTo>
                      <a:pt x="228" y="342"/>
                    </a:lnTo>
                    <a:lnTo>
                      <a:pt x="246" y="339"/>
                    </a:lnTo>
                    <a:lnTo>
                      <a:pt x="265" y="335"/>
                    </a:lnTo>
                    <a:lnTo>
                      <a:pt x="285" y="330"/>
                    </a:lnTo>
                    <a:lnTo>
                      <a:pt x="304" y="325"/>
                    </a:lnTo>
                    <a:lnTo>
                      <a:pt x="325" y="317"/>
                    </a:lnTo>
                    <a:lnTo>
                      <a:pt x="347" y="309"/>
                    </a:lnTo>
                    <a:lnTo>
                      <a:pt x="369" y="300"/>
                    </a:lnTo>
                    <a:lnTo>
                      <a:pt x="391" y="288"/>
                    </a:lnTo>
                    <a:lnTo>
                      <a:pt x="413" y="277"/>
                    </a:lnTo>
                    <a:lnTo>
                      <a:pt x="435" y="262"/>
                    </a:lnTo>
                    <a:lnTo>
                      <a:pt x="458" y="247"/>
                    </a:lnTo>
                    <a:lnTo>
                      <a:pt x="482" y="230"/>
                    </a:lnTo>
                    <a:lnTo>
                      <a:pt x="505" y="212"/>
                    </a:lnTo>
                    <a:lnTo>
                      <a:pt x="529" y="191"/>
                    </a:lnTo>
                    <a:lnTo>
                      <a:pt x="551" y="168"/>
                    </a:lnTo>
                    <a:lnTo>
                      <a:pt x="575" y="143"/>
                    </a:lnTo>
                    <a:lnTo>
                      <a:pt x="580" y="137"/>
                    </a:lnTo>
                    <a:lnTo>
                      <a:pt x="586" y="130"/>
                    </a:lnTo>
                    <a:lnTo>
                      <a:pt x="589" y="122"/>
                    </a:lnTo>
                    <a:lnTo>
                      <a:pt x="593" y="114"/>
                    </a:lnTo>
                    <a:lnTo>
                      <a:pt x="595" y="106"/>
                    </a:lnTo>
                    <a:lnTo>
                      <a:pt x="596" y="99"/>
                    </a:lnTo>
                    <a:lnTo>
                      <a:pt x="597" y="90"/>
                    </a:lnTo>
                    <a:lnTo>
                      <a:pt x="597" y="82"/>
                    </a:lnTo>
                    <a:lnTo>
                      <a:pt x="596" y="74"/>
                    </a:lnTo>
                    <a:lnTo>
                      <a:pt x="595" y="65"/>
                    </a:lnTo>
                    <a:lnTo>
                      <a:pt x="593" y="57"/>
                    </a:lnTo>
                    <a:lnTo>
                      <a:pt x="590" y="50"/>
                    </a:lnTo>
                    <a:lnTo>
                      <a:pt x="586" y="43"/>
                    </a:lnTo>
                    <a:lnTo>
                      <a:pt x="580" y="35"/>
                    </a:lnTo>
                    <a:lnTo>
                      <a:pt x="575" y="28"/>
                    </a:lnTo>
                    <a:lnTo>
                      <a:pt x="569" y="22"/>
                    </a:lnTo>
                    <a:lnTo>
                      <a:pt x="563" y="17"/>
                    </a:lnTo>
                    <a:lnTo>
                      <a:pt x="555" y="12"/>
                    </a:lnTo>
                    <a:lnTo>
                      <a:pt x="548" y="8"/>
                    </a:lnTo>
                    <a:lnTo>
                      <a:pt x="540" y="5"/>
                    </a:lnTo>
                    <a:lnTo>
                      <a:pt x="532" y="2"/>
                    </a:lnTo>
                    <a:lnTo>
                      <a:pt x="524" y="1"/>
                    </a:lnTo>
                    <a:lnTo>
                      <a:pt x="516" y="0"/>
                    </a:lnTo>
                    <a:lnTo>
                      <a:pt x="508" y="0"/>
                    </a:lnTo>
                    <a:lnTo>
                      <a:pt x="499" y="1"/>
                    </a:lnTo>
                    <a:lnTo>
                      <a:pt x="491" y="2"/>
                    </a:lnTo>
                    <a:lnTo>
                      <a:pt x="483" y="4"/>
                    </a:lnTo>
                    <a:lnTo>
                      <a:pt x="476" y="7"/>
                    </a:lnTo>
                    <a:lnTo>
                      <a:pt x="468" y="12"/>
                    </a:lnTo>
                    <a:lnTo>
                      <a:pt x="461" y="17"/>
                    </a:lnTo>
                    <a:lnTo>
                      <a:pt x="454" y="22"/>
                    </a:lnTo>
                    <a:lnTo>
                      <a:pt x="449" y="28"/>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4" name="Freeform 250"/>
              <p:cNvSpPr>
                <a:spLocks/>
              </p:cNvSpPr>
              <p:nvPr/>
            </p:nvSpPr>
            <p:spPr bwMode="auto">
              <a:xfrm>
                <a:off x="1005" y="1337"/>
                <a:ext cx="291" cy="436"/>
              </a:xfrm>
              <a:custGeom>
                <a:avLst/>
                <a:gdLst>
                  <a:gd name="T0" fmla="*/ 2255 w 2332"/>
                  <a:gd name="T1" fmla="*/ 181 h 3486"/>
                  <a:gd name="T2" fmla="*/ 2286 w 2332"/>
                  <a:gd name="T3" fmla="*/ 171 h 3486"/>
                  <a:gd name="T4" fmla="*/ 2312 w 2332"/>
                  <a:gd name="T5" fmla="*/ 150 h 3486"/>
                  <a:gd name="T6" fmla="*/ 2327 w 2332"/>
                  <a:gd name="T7" fmla="*/ 121 h 3486"/>
                  <a:gd name="T8" fmla="*/ 2332 w 2332"/>
                  <a:gd name="T9" fmla="*/ 87 h 3486"/>
                  <a:gd name="T10" fmla="*/ 2321 w 2332"/>
                  <a:gd name="T11" fmla="*/ 55 h 3486"/>
                  <a:gd name="T12" fmla="*/ 2300 w 2332"/>
                  <a:gd name="T13" fmla="*/ 30 h 3486"/>
                  <a:gd name="T14" fmla="*/ 2271 w 2332"/>
                  <a:gd name="T15" fmla="*/ 15 h 3486"/>
                  <a:gd name="T16" fmla="*/ 2187 w 2332"/>
                  <a:gd name="T17" fmla="*/ 5 h 3486"/>
                  <a:gd name="T18" fmla="*/ 1935 w 2332"/>
                  <a:gd name="T19" fmla="*/ 0 h 3486"/>
                  <a:gd name="T20" fmla="*/ 1695 w 2332"/>
                  <a:gd name="T21" fmla="*/ 14 h 3486"/>
                  <a:gd name="T22" fmla="*/ 1419 w 2332"/>
                  <a:gd name="T23" fmla="*/ 52 h 3486"/>
                  <a:gd name="T24" fmla="*/ 1126 w 2332"/>
                  <a:gd name="T25" fmla="*/ 123 h 3486"/>
                  <a:gd name="T26" fmla="*/ 839 w 2332"/>
                  <a:gd name="T27" fmla="*/ 241 h 3486"/>
                  <a:gd name="T28" fmla="*/ 575 w 2332"/>
                  <a:gd name="T29" fmla="*/ 413 h 3486"/>
                  <a:gd name="T30" fmla="*/ 373 w 2332"/>
                  <a:gd name="T31" fmla="*/ 618 h 3486"/>
                  <a:gd name="T32" fmla="*/ 234 w 2332"/>
                  <a:gd name="T33" fmla="*/ 807 h 3486"/>
                  <a:gd name="T34" fmla="*/ 134 w 2332"/>
                  <a:gd name="T35" fmla="*/ 985 h 3486"/>
                  <a:gd name="T36" fmla="*/ 67 w 2332"/>
                  <a:gd name="T37" fmla="*/ 1151 h 3486"/>
                  <a:gd name="T38" fmla="*/ 26 w 2332"/>
                  <a:gd name="T39" fmla="*/ 1303 h 3486"/>
                  <a:gd name="T40" fmla="*/ 7 w 2332"/>
                  <a:gd name="T41" fmla="*/ 1438 h 3486"/>
                  <a:gd name="T42" fmla="*/ 1 w 2332"/>
                  <a:gd name="T43" fmla="*/ 1605 h 3486"/>
                  <a:gd name="T44" fmla="*/ 12 w 2332"/>
                  <a:gd name="T45" fmla="*/ 1801 h 3486"/>
                  <a:gd name="T46" fmla="*/ 58 w 2332"/>
                  <a:gd name="T47" fmla="*/ 2118 h 3486"/>
                  <a:gd name="T48" fmla="*/ 138 w 2332"/>
                  <a:gd name="T49" fmla="*/ 2422 h 3486"/>
                  <a:gd name="T50" fmla="*/ 238 w 2332"/>
                  <a:gd name="T51" fmla="*/ 2703 h 3486"/>
                  <a:gd name="T52" fmla="*/ 346 w 2332"/>
                  <a:gd name="T53" fmla="*/ 2952 h 3486"/>
                  <a:gd name="T54" fmla="*/ 474 w 2332"/>
                  <a:gd name="T55" fmla="*/ 3205 h 3486"/>
                  <a:gd name="T56" fmla="*/ 609 w 2332"/>
                  <a:gd name="T57" fmla="*/ 3433 h 3486"/>
                  <a:gd name="T58" fmla="*/ 637 w 2332"/>
                  <a:gd name="T59" fmla="*/ 3467 h 3486"/>
                  <a:gd name="T60" fmla="*/ 666 w 2332"/>
                  <a:gd name="T61" fmla="*/ 3482 h 3486"/>
                  <a:gd name="T62" fmla="*/ 699 w 2332"/>
                  <a:gd name="T63" fmla="*/ 3486 h 3486"/>
                  <a:gd name="T64" fmla="*/ 731 w 2332"/>
                  <a:gd name="T65" fmla="*/ 3476 h 3486"/>
                  <a:gd name="T66" fmla="*/ 758 w 2332"/>
                  <a:gd name="T67" fmla="*/ 3454 h 3486"/>
                  <a:gd name="T68" fmla="*/ 773 w 2332"/>
                  <a:gd name="T69" fmla="*/ 3425 h 3486"/>
                  <a:gd name="T70" fmla="*/ 776 w 2332"/>
                  <a:gd name="T71" fmla="*/ 3392 h 3486"/>
                  <a:gd name="T72" fmla="*/ 767 w 2332"/>
                  <a:gd name="T73" fmla="*/ 3360 h 3486"/>
                  <a:gd name="T74" fmla="*/ 632 w 2332"/>
                  <a:gd name="T75" fmla="*/ 3132 h 3486"/>
                  <a:gd name="T76" fmla="*/ 509 w 2332"/>
                  <a:gd name="T77" fmla="*/ 2890 h 3486"/>
                  <a:gd name="T78" fmla="*/ 403 w 2332"/>
                  <a:gd name="T79" fmla="*/ 2651 h 3486"/>
                  <a:gd name="T80" fmla="*/ 305 w 2332"/>
                  <a:gd name="T81" fmla="*/ 2381 h 3486"/>
                  <a:gd name="T82" fmla="*/ 229 w 2332"/>
                  <a:gd name="T83" fmla="*/ 2090 h 3486"/>
                  <a:gd name="T84" fmla="*/ 183 w 2332"/>
                  <a:gd name="T85" fmla="*/ 1788 h 3486"/>
                  <a:gd name="T86" fmla="*/ 173 w 2332"/>
                  <a:gd name="T87" fmla="*/ 1601 h 3486"/>
                  <a:gd name="T88" fmla="*/ 178 w 2332"/>
                  <a:gd name="T89" fmla="*/ 1450 h 3486"/>
                  <a:gd name="T90" fmla="*/ 195 w 2332"/>
                  <a:gd name="T91" fmla="*/ 1330 h 3486"/>
                  <a:gd name="T92" fmla="*/ 232 w 2332"/>
                  <a:gd name="T93" fmla="*/ 1196 h 3486"/>
                  <a:gd name="T94" fmla="*/ 292 w 2332"/>
                  <a:gd name="T95" fmla="*/ 1050 h 3486"/>
                  <a:gd name="T96" fmla="*/ 382 w 2332"/>
                  <a:gd name="T97" fmla="*/ 893 h 3486"/>
                  <a:gd name="T98" fmla="*/ 507 w 2332"/>
                  <a:gd name="T99" fmla="*/ 726 h 3486"/>
                  <a:gd name="T100" fmla="*/ 689 w 2332"/>
                  <a:gd name="T101" fmla="*/ 540 h 3486"/>
                  <a:gd name="T102" fmla="*/ 932 w 2332"/>
                  <a:gd name="T103" fmla="*/ 387 h 3486"/>
                  <a:gd name="T104" fmla="*/ 1200 w 2332"/>
                  <a:gd name="T105" fmla="*/ 282 h 3486"/>
                  <a:gd name="T106" fmla="*/ 1473 w 2332"/>
                  <a:gd name="T107" fmla="*/ 218 h 3486"/>
                  <a:gd name="T108" fmla="*/ 1732 w 2332"/>
                  <a:gd name="T109" fmla="*/ 185 h 3486"/>
                  <a:gd name="T110" fmla="*/ 1956 w 2332"/>
                  <a:gd name="T111" fmla="*/ 173 h 3486"/>
                  <a:gd name="T112" fmla="*/ 2184 w 2332"/>
                  <a:gd name="T113" fmla="*/ 177 h 348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32"/>
                  <a:gd name="T172" fmla="*/ 0 h 3486"/>
                  <a:gd name="T173" fmla="*/ 2332 w 2332"/>
                  <a:gd name="T174" fmla="*/ 3486 h 348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32" h="3486">
                    <a:moveTo>
                      <a:pt x="2237" y="181"/>
                    </a:moveTo>
                    <a:lnTo>
                      <a:pt x="2237" y="181"/>
                    </a:lnTo>
                    <a:lnTo>
                      <a:pt x="2245" y="181"/>
                    </a:lnTo>
                    <a:lnTo>
                      <a:pt x="2255" y="181"/>
                    </a:lnTo>
                    <a:lnTo>
                      <a:pt x="2263" y="179"/>
                    </a:lnTo>
                    <a:lnTo>
                      <a:pt x="2271" y="177"/>
                    </a:lnTo>
                    <a:lnTo>
                      <a:pt x="2279" y="175"/>
                    </a:lnTo>
                    <a:lnTo>
                      <a:pt x="2286" y="171"/>
                    </a:lnTo>
                    <a:lnTo>
                      <a:pt x="2293" y="167"/>
                    </a:lnTo>
                    <a:lnTo>
                      <a:pt x="2300" y="163"/>
                    </a:lnTo>
                    <a:lnTo>
                      <a:pt x="2306" y="157"/>
                    </a:lnTo>
                    <a:lnTo>
                      <a:pt x="2312" y="150"/>
                    </a:lnTo>
                    <a:lnTo>
                      <a:pt x="2317" y="144"/>
                    </a:lnTo>
                    <a:lnTo>
                      <a:pt x="2321" y="137"/>
                    </a:lnTo>
                    <a:lnTo>
                      <a:pt x="2324" y="130"/>
                    </a:lnTo>
                    <a:lnTo>
                      <a:pt x="2327" y="121"/>
                    </a:lnTo>
                    <a:lnTo>
                      <a:pt x="2330" y="113"/>
                    </a:lnTo>
                    <a:lnTo>
                      <a:pt x="2332" y="105"/>
                    </a:lnTo>
                    <a:lnTo>
                      <a:pt x="2332" y="95"/>
                    </a:lnTo>
                    <a:lnTo>
                      <a:pt x="2332" y="87"/>
                    </a:lnTo>
                    <a:lnTo>
                      <a:pt x="2330" y="79"/>
                    </a:lnTo>
                    <a:lnTo>
                      <a:pt x="2328" y="71"/>
                    </a:lnTo>
                    <a:lnTo>
                      <a:pt x="2325" y="63"/>
                    </a:lnTo>
                    <a:lnTo>
                      <a:pt x="2321" y="55"/>
                    </a:lnTo>
                    <a:lnTo>
                      <a:pt x="2317" y="49"/>
                    </a:lnTo>
                    <a:lnTo>
                      <a:pt x="2313" y="42"/>
                    </a:lnTo>
                    <a:lnTo>
                      <a:pt x="2307" y="35"/>
                    </a:lnTo>
                    <a:lnTo>
                      <a:pt x="2300" y="30"/>
                    </a:lnTo>
                    <a:lnTo>
                      <a:pt x="2294" y="25"/>
                    </a:lnTo>
                    <a:lnTo>
                      <a:pt x="2287" y="21"/>
                    </a:lnTo>
                    <a:lnTo>
                      <a:pt x="2280" y="17"/>
                    </a:lnTo>
                    <a:lnTo>
                      <a:pt x="2271" y="15"/>
                    </a:lnTo>
                    <a:lnTo>
                      <a:pt x="2263" y="11"/>
                    </a:lnTo>
                    <a:lnTo>
                      <a:pt x="2255" y="10"/>
                    </a:lnTo>
                    <a:lnTo>
                      <a:pt x="2233" y="8"/>
                    </a:lnTo>
                    <a:lnTo>
                      <a:pt x="2187" y="5"/>
                    </a:lnTo>
                    <a:lnTo>
                      <a:pt x="2121" y="2"/>
                    </a:lnTo>
                    <a:lnTo>
                      <a:pt x="2036" y="0"/>
                    </a:lnTo>
                    <a:lnTo>
                      <a:pt x="1987" y="0"/>
                    </a:lnTo>
                    <a:lnTo>
                      <a:pt x="1935" y="0"/>
                    </a:lnTo>
                    <a:lnTo>
                      <a:pt x="1879" y="2"/>
                    </a:lnTo>
                    <a:lnTo>
                      <a:pt x="1820" y="4"/>
                    </a:lnTo>
                    <a:lnTo>
                      <a:pt x="1759" y="8"/>
                    </a:lnTo>
                    <a:lnTo>
                      <a:pt x="1695" y="14"/>
                    </a:lnTo>
                    <a:lnTo>
                      <a:pt x="1628" y="21"/>
                    </a:lnTo>
                    <a:lnTo>
                      <a:pt x="1560" y="29"/>
                    </a:lnTo>
                    <a:lnTo>
                      <a:pt x="1489" y="39"/>
                    </a:lnTo>
                    <a:lnTo>
                      <a:pt x="1419" y="52"/>
                    </a:lnTo>
                    <a:lnTo>
                      <a:pt x="1346" y="66"/>
                    </a:lnTo>
                    <a:lnTo>
                      <a:pt x="1273" y="83"/>
                    </a:lnTo>
                    <a:lnTo>
                      <a:pt x="1200" y="102"/>
                    </a:lnTo>
                    <a:lnTo>
                      <a:pt x="1126" y="123"/>
                    </a:lnTo>
                    <a:lnTo>
                      <a:pt x="1053" y="148"/>
                    </a:lnTo>
                    <a:lnTo>
                      <a:pt x="981" y="176"/>
                    </a:lnTo>
                    <a:lnTo>
                      <a:pt x="909" y="207"/>
                    </a:lnTo>
                    <a:lnTo>
                      <a:pt x="839" y="241"/>
                    </a:lnTo>
                    <a:lnTo>
                      <a:pt x="770" y="278"/>
                    </a:lnTo>
                    <a:lnTo>
                      <a:pt x="703" y="319"/>
                    </a:lnTo>
                    <a:lnTo>
                      <a:pt x="637" y="364"/>
                    </a:lnTo>
                    <a:lnTo>
                      <a:pt x="575" y="413"/>
                    </a:lnTo>
                    <a:lnTo>
                      <a:pt x="515" y="465"/>
                    </a:lnTo>
                    <a:lnTo>
                      <a:pt x="459" y="522"/>
                    </a:lnTo>
                    <a:lnTo>
                      <a:pt x="414" y="570"/>
                    </a:lnTo>
                    <a:lnTo>
                      <a:pt x="373" y="618"/>
                    </a:lnTo>
                    <a:lnTo>
                      <a:pt x="333" y="667"/>
                    </a:lnTo>
                    <a:lnTo>
                      <a:pt x="298" y="713"/>
                    </a:lnTo>
                    <a:lnTo>
                      <a:pt x="264" y="760"/>
                    </a:lnTo>
                    <a:lnTo>
                      <a:pt x="234" y="807"/>
                    </a:lnTo>
                    <a:lnTo>
                      <a:pt x="205" y="852"/>
                    </a:lnTo>
                    <a:lnTo>
                      <a:pt x="179" y="897"/>
                    </a:lnTo>
                    <a:lnTo>
                      <a:pt x="155" y="941"/>
                    </a:lnTo>
                    <a:lnTo>
                      <a:pt x="134" y="985"/>
                    </a:lnTo>
                    <a:lnTo>
                      <a:pt x="114" y="1027"/>
                    </a:lnTo>
                    <a:lnTo>
                      <a:pt x="97" y="1069"/>
                    </a:lnTo>
                    <a:lnTo>
                      <a:pt x="81" y="1110"/>
                    </a:lnTo>
                    <a:lnTo>
                      <a:pt x="67" y="1151"/>
                    </a:lnTo>
                    <a:lnTo>
                      <a:pt x="54" y="1190"/>
                    </a:lnTo>
                    <a:lnTo>
                      <a:pt x="44" y="1229"/>
                    </a:lnTo>
                    <a:lnTo>
                      <a:pt x="35" y="1266"/>
                    </a:lnTo>
                    <a:lnTo>
                      <a:pt x="26" y="1303"/>
                    </a:lnTo>
                    <a:lnTo>
                      <a:pt x="20" y="1338"/>
                    </a:lnTo>
                    <a:lnTo>
                      <a:pt x="15" y="1373"/>
                    </a:lnTo>
                    <a:lnTo>
                      <a:pt x="10" y="1406"/>
                    </a:lnTo>
                    <a:lnTo>
                      <a:pt x="7" y="1438"/>
                    </a:lnTo>
                    <a:lnTo>
                      <a:pt x="4" y="1469"/>
                    </a:lnTo>
                    <a:lnTo>
                      <a:pt x="2" y="1499"/>
                    </a:lnTo>
                    <a:lnTo>
                      <a:pt x="0" y="1555"/>
                    </a:lnTo>
                    <a:lnTo>
                      <a:pt x="1" y="1605"/>
                    </a:lnTo>
                    <a:lnTo>
                      <a:pt x="3" y="1651"/>
                    </a:lnTo>
                    <a:lnTo>
                      <a:pt x="6" y="1690"/>
                    </a:lnTo>
                    <a:lnTo>
                      <a:pt x="7" y="1721"/>
                    </a:lnTo>
                    <a:lnTo>
                      <a:pt x="12" y="1801"/>
                    </a:lnTo>
                    <a:lnTo>
                      <a:pt x="20" y="1882"/>
                    </a:lnTo>
                    <a:lnTo>
                      <a:pt x="30" y="1961"/>
                    </a:lnTo>
                    <a:lnTo>
                      <a:pt x="43" y="2040"/>
                    </a:lnTo>
                    <a:lnTo>
                      <a:pt x="58" y="2118"/>
                    </a:lnTo>
                    <a:lnTo>
                      <a:pt x="76" y="2196"/>
                    </a:lnTo>
                    <a:lnTo>
                      <a:pt x="95" y="2273"/>
                    </a:lnTo>
                    <a:lnTo>
                      <a:pt x="115" y="2348"/>
                    </a:lnTo>
                    <a:lnTo>
                      <a:pt x="138" y="2422"/>
                    </a:lnTo>
                    <a:lnTo>
                      <a:pt x="161" y="2494"/>
                    </a:lnTo>
                    <a:lnTo>
                      <a:pt x="186" y="2566"/>
                    </a:lnTo>
                    <a:lnTo>
                      <a:pt x="212" y="2635"/>
                    </a:lnTo>
                    <a:lnTo>
                      <a:pt x="238" y="2703"/>
                    </a:lnTo>
                    <a:lnTo>
                      <a:pt x="265" y="2769"/>
                    </a:lnTo>
                    <a:lnTo>
                      <a:pt x="292" y="2832"/>
                    </a:lnTo>
                    <a:lnTo>
                      <a:pt x="319" y="2894"/>
                    </a:lnTo>
                    <a:lnTo>
                      <a:pt x="346" y="2952"/>
                    </a:lnTo>
                    <a:lnTo>
                      <a:pt x="373" y="3009"/>
                    </a:lnTo>
                    <a:lnTo>
                      <a:pt x="400" y="3062"/>
                    </a:lnTo>
                    <a:lnTo>
                      <a:pt x="426" y="3112"/>
                    </a:lnTo>
                    <a:lnTo>
                      <a:pt x="474" y="3205"/>
                    </a:lnTo>
                    <a:lnTo>
                      <a:pt x="519" y="3284"/>
                    </a:lnTo>
                    <a:lnTo>
                      <a:pt x="557" y="3349"/>
                    </a:lnTo>
                    <a:lnTo>
                      <a:pt x="589" y="3398"/>
                    </a:lnTo>
                    <a:lnTo>
                      <a:pt x="609" y="3433"/>
                    </a:lnTo>
                    <a:lnTo>
                      <a:pt x="620" y="3448"/>
                    </a:lnTo>
                    <a:lnTo>
                      <a:pt x="625" y="3455"/>
                    </a:lnTo>
                    <a:lnTo>
                      <a:pt x="631" y="3462"/>
                    </a:lnTo>
                    <a:lnTo>
                      <a:pt x="637" y="3467"/>
                    </a:lnTo>
                    <a:lnTo>
                      <a:pt x="644" y="3472"/>
                    </a:lnTo>
                    <a:lnTo>
                      <a:pt x="651" y="3476"/>
                    </a:lnTo>
                    <a:lnTo>
                      <a:pt x="658" y="3479"/>
                    </a:lnTo>
                    <a:lnTo>
                      <a:pt x="666" y="3482"/>
                    </a:lnTo>
                    <a:lnTo>
                      <a:pt x="675" y="3485"/>
                    </a:lnTo>
                    <a:lnTo>
                      <a:pt x="682" y="3486"/>
                    </a:lnTo>
                    <a:lnTo>
                      <a:pt x="690" y="3486"/>
                    </a:lnTo>
                    <a:lnTo>
                      <a:pt x="699" y="3486"/>
                    </a:lnTo>
                    <a:lnTo>
                      <a:pt x="707" y="3485"/>
                    </a:lnTo>
                    <a:lnTo>
                      <a:pt x="715" y="3482"/>
                    </a:lnTo>
                    <a:lnTo>
                      <a:pt x="723" y="3479"/>
                    </a:lnTo>
                    <a:lnTo>
                      <a:pt x="731" y="3476"/>
                    </a:lnTo>
                    <a:lnTo>
                      <a:pt x="739" y="3472"/>
                    </a:lnTo>
                    <a:lnTo>
                      <a:pt x="745" y="3467"/>
                    </a:lnTo>
                    <a:lnTo>
                      <a:pt x="751" y="3461"/>
                    </a:lnTo>
                    <a:lnTo>
                      <a:pt x="758" y="3454"/>
                    </a:lnTo>
                    <a:lnTo>
                      <a:pt x="763" y="3447"/>
                    </a:lnTo>
                    <a:lnTo>
                      <a:pt x="767" y="3440"/>
                    </a:lnTo>
                    <a:lnTo>
                      <a:pt x="770" y="3433"/>
                    </a:lnTo>
                    <a:lnTo>
                      <a:pt x="773" y="3425"/>
                    </a:lnTo>
                    <a:lnTo>
                      <a:pt x="775" y="3417"/>
                    </a:lnTo>
                    <a:lnTo>
                      <a:pt x="776" y="3409"/>
                    </a:lnTo>
                    <a:lnTo>
                      <a:pt x="776" y="3401"/>
                    </a:lnTo>
                    <a:lnTo>
                      <a:pt x="776" y="3392"/>
                    </a:lnTo>
                    <a:lnTo>
                      <a:pt x="775" y="3384"/>
                    </a:lnTo>
                    <a:lnTo>
                      <a:pt x="773" y="3376"/>
                    </a:lnTo>
                    <a:lnTo>
                      <a:pt x="770" y="3368"/>
                    </a:lnTo>
                    <a:lnTo>
                      <a:pt x="767" y="3360"/>
                    </a:lnTo>
                    <a:lnTo>
                      <a:pt x="762" y="3353"/>
                    </a:lnTo>
                    <a:lnTo>
                      <a:pt x="737" y="3313"/>
                    </a:lnTo>
                    <a:lnTo>
                      <a:pt x="674" y="3207"/>
                    </a:lnTo>
                    <a:lnTo>
                      <a:pt x="632" y="3132"/>
                    </a:lnTo>
                    <a:lnTo>
                      <a:pt x="584" y="3044"/>
                    </a:lnTo>
                    <a:lnTo>
                      <a:pt x="560" y="2995"/>
                    </a:lnTo>
                    <a:lnTo>
                      <a:pt x="535" y="2944"/>
                    </a:lnTo>
                    <a:lnTo>
                      <a:pt x="509" y="2890"/>
                    </a:lnTo>
                    <a:lnTo>
                      <a:pt x="482" y="2833"/>
                    </a:lnTo>
                    <a:lnTo>
                      <a:pt x="456" y="2774"/>
                    </a:lnTo>
                    <a:lnTo>
                      <a:pt x="429" y="2714"/>
                    </a:lnTo>
                    <a:lnTo>
                      <a:pt x="403" y="2651"/>
                    </a:lnTo>
                    <a:lnTo>
                      <a:pt x="378" y="2586"/>
                    </a:lnTo>
                    <a:lnTo>
                      <a:pt x="353" y="2519"/>
                    </a:lnTo>
                    <a:lnTo>
                      <a:pt x="329" y="2451"/>
                    </a:lnTo>
                    <a:lnTo>
                      <a:pt x="305" y="2381"/>
                    </a:lnTo>
                    <a:lnTo>
                      <a:pt x="285" y="2310"/>
                    </a:lnTo>
                    <a:lnTo>
                      <a:pt x="264" y="2237"/>
                    </a:lnTo>
                    <a:lnTo>
                      <a:pt x="245" y="2165"/>
                    </a:lnTo>
                    <a:lnTo>
                      <a:pt x="229" y="2090"/>
                    </a:lnTo>
                    <a:lnTo>
                      <a:pt x="214" y="2015"/>
                    </a:lnTo>
                    <a:lnTo>
                      <a:pt x="201" y="1941"/>
                    </a:lnTo>
                    <a:lnTo>
                      <a:pt x="191" y="1865"/>
                    </a:lnTo>
                    <a:lnTo>
                      <a:pt x="183" y="1788"/>
                    </a:lnTo>
                    <a:lnTo>
                      <a:pt x="178" y="1713"/>
                    </a:lnTo>
                    <a:lnTo>
                      <a:pt x="177" y="1680"/>
                    </a:lnTo>
                    <a:lnTo>
                      <a:pt x="175" y="1642"/>
                    </a:lnTo>
                    <a:lnTo>
                      <a:pt x="173" y="1601"/>
                    </a:lnTo>
                    <a:lnTo>
                      <a:pt x="173" y="1555"/>
                    </a:lnTo>
                    <a:lnTo>
                      <a:pt x="174" y="1504"/>
                    </a:lnTo>
                    <a:lnTo>
                      <a:pt x="176" y="1478"/>
                    </a:lnTo>
                    <a:lnTo>
                      <a:pt x="178" y="1450"/>
                    </a:lnTo>
                    <a:lnTo>
                      <a:pt x="181" y="1421"/>
                    </a:lnTo>
                    <a:lnTo>
                      <a:pt x="185" y="1392"/>
                    </a:lnTo>
                    <a:lnTo>
                      <a:pt x="189" y="1361"/>
                    </a:lnTo>
                    <a:lnTo>
                      <a:pt x="195" y="1330"/>
                    </a:lnTo>
                    <a:lnTo>
                      <a:pt x="203" y="1298"/>
                    </a:lnTo>
                    <a:lnTo>
                      <a:pt x="211" y="1265"/>
                    </a:lnTo>
                    <a:lnTo>
                      <a:pt x="220" y="1232"/>
                    </a:lnTo>
                    <a:lnTo>
                      <a:pt x="232" y="1196"/>
                    </a:lnTo>
                    <a:lnTo>
                      <a:pt x="244" y="1161"/>
                    </a:lnTo>
                    <a:lnTo>
                      <a:pt x="259" y="1125"/>
                    </a:lnTo>
                    <a:lnTo>
                      <a:pt x="274" y="1088"/>
                    </a:lnTo>
                    <a:lnTo>
                      <a:pt x="292" y="1050"/>
                    </a:lnTo>
                    <a:lnTo>
                      <a:pt x="312" y="1012"/>
                    </a:lnTo>
                    <a:lnTo>
                      <a:pt x="332" y="973"/>
                    </a:lnTo>
                    <a:lnTo>
                      <a:pt x="356" y="933"/>
                    </a:lnTo>
                    <a:lnTo>
                      <a:pt x="382" y="893"/>
                    </a:lnTo>
                    <a:lnTo>
                      <a:pt x="409" y="852"/>
                    </a:lnTo>
                    <a:lnTo>
                      <a:pt x="439" y="811"/>
                    </a:lnTo>
                    <a:lnTo>
                      <a:pt x="471" y="768"/>
                    </a:lnTo>
                    <a:lnTo>
                      <a:pt x="507" y="726"/>
                    </a:lnTo>
                    <a:lnTo>
                      <a:pt x="544" y="682"/>
                    </a:lnTo>
                    <a:lnTo>
                      <a:pt x="583" y="639"/>
                    </a:lnTo>
                    <a:lnTo>
                      <a:pt x="635" y="588"/>
                    </a:lnTo>
                    <a:lnTo>
                      <a:pt x="689" y="540"/>
                    </a:lnTo>
                    <a:lnTo>
                      <a:pt x="746" y="497"/>
                    </a:lnTo>
                    <a:lnTo>
                      <a:pt x="806" y="457"/>
                    </a:lnTo>
                    <a:lnTo>
                      <a:pt x="869" y="420"/>
                    </a:lnTo>
                    <a:lnTo>
                      <a:pt x="932" y="387"/>
                    </a:lnTo>
                    <a:lnTo>
                      <a:pt x="997" y="356"/>
                    </a:lnTo>
                    <a:lnTo>
                      <a:pt x="1065" y="329"/>
                    </a:lnTo>
                    <a:lnTo>
                      <a:pt x="1132" y="304"/>
                    </a:lnTo>
                    <a:lnTo>
                      <a:pt x="1200" y="282"/>
                    </a:lnTo>
                    <a:lnTo>
                      <a:pt x="1268" y="262"/>
                    </a:lnTo>
                    <a:lnTo>
                      <a:pt x="1338" y="246"/>
                    </a:lnTo>
                    <a:lnTo>
                      <a:pt x="1405" y="230"/>
                    </a:lnTo>
                    <a:lnTo>
                      <a:pt x="1473" y="218"/>
                    </a:lnTo>
                    <a:lnTo>
                      <a:pt x="1540" y="206"/>
                    </a:lnTo>
                    <a:lnTo>
                      <a:pt x="1605" y="197"/>
                    </a:lnTo>
                    <a:lnTo>
                      <a:pt x="1670" y="190"/>
                    </a:lnTo>
                    <a:lnTo>
                      <a:pt x="1732" y="185"/>
                    </a:lnTo>
                    <a:lnTo>
                      <a:pt x="1791" y="179"/>
                    </a:lnTo>
                    <a:lnTo>
                      <a:pt x="1849" y="176"/>
                    </a:lnTo>
                    <a:lnTo>
                      <a:pt x="1904" y="174"/>
                    </a:lnTo>
                    <a:lnTo>
                      <a:pt x="1956" y="173"/>
                    </a:lnTo>
                    <a:lnTo>
                      <a:pt x="2004" y="172"/>
                    </a:lnTo>
                    <a:lnTo>
                      <a:pt x="2048" y="172"/>
                    </a:lnTo>
                    <a:lnTo>
                      <a:pt x="2126" y="174"/>
                    </a:lnTo>
                    <a:lnTo>
                      <a:pt x="2184" y="177"/>
                    </a:lnTo>
                    <a:lnTo>
                      <a:pt x="2223" y="179"/>
                    </a:lnTo>
                    <a:lnTo>
                      <a:pt x="2237" y="181"/>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5" name="Freeform 251"/>
              <p:cNvSpPr>
                <a:spLocks/>
              </p:cNvSpPr>
              <p:nvPr/>
            </p:nvSpPr>
            <p:spPr bwMode="auto">
              <a:xfrm>
                <a:off x="1300" y="1310"/>
                <a:ext cx="127" cy="152"/>
              </a:xfrm>
              <a:custGeom>
                <a:avLst/>
                <a:gdLst>
                  <a:gd name="T0" fmla="*/ 696 w 1018"/>
                  <a:gd name="T1" fmla="*/ 51 h 1215"/>
                  <a:gd name="T2" fmla="*/ 619 w 1018"/>
                  <a:gd name="T3" fmla="*/ 22 h 1215"/>
                  <a:gd name="T4" fmla="*/ 536 w 1018"/>
                  <a:gd name="T5" fmla="*/ 6 h 1215"/>
                  <a:gd name="T6" fmla="*/ 450 w 1018"/>
                  <a:gd name="T7" fmla="*/ 0 h 1215"/>
                  <a:gd name="T8" fmla="*/ 360 w 1018"/>
                  <a:gd name="T9" fmla="*/ 7 h 1215"/>
                  <a:gd name="T10" fmla="*/ 265 w 1018"/>
                  <a:gd name="T11" fmla="*/ 25 h 1215"/>
                  <a:gd name="T12" fmla="*/ 170 w 1018"/>
                  <a:gd name="T13" fmla="*/ 56 h 1215"/>
                  <a:gd name="T14" fmla="*/ 71 w 1018"/>
                  <a:gd name="T15" fmla="*/ 98 h 1215"/>
                  <a:gd name="T16" fmla="*/ 26 w 1018"/>
                  <a:gd name="T17" fmla="*/ 126 h 1215"/>
                  <a:gd name="T18" fmla="*/ 7 w 1018"/>
                  <a:gd name="T19" fmla="*/ 153 h 1215"/>
                  <a:gd name="T20" fmla="*/ 0 w 1018"/>
                  <a:gd name="T21" fmla="*/ 185 h 1215"/>
                  <a:gd name="T22" fmla="*/ 6 w 1018"/>
                  <a:gd name="T23" fmla="*/ 218 h 1215"/>
                  <a:gd name="T24" fmla="*/ 24 w 1018"/>
                  <a:gd name="T25" fmla="*/ 247 h 1215"/>
                  <a:gd name="T26" fmla="*/ 51 w 1018"/>
                  <a:gd name="T27" fmla="*/ 266 h 1215"/>
                  <a:gd name="T28" fmla="*/ 84 w 1018"/>
                  <a:gd name="T29" fmla="*/ 273 h 1215"/>
                  <a:gd name="T30" fmla="*/ 117 w 1018"/>
                  <a:gd name="T31" fmla="*/ 267 h 1215"/>
                  <a:gd name="T32" fmla="*/ 240 w 1018"/>
                  <a:gd name="T33" fmla="*/ 213 h 1215"/>
                  <a:gd name="T34" fmla="*/ 386 w 1018"/>
                  <a:gd name="T35" fmla="*/ 177 h 1215"/>
                  <a:gd name="T36" fmla="*/ 471 w 1018"/>
                  <a:gd name="T37" fmla="*/ 171 h 1215"/>
                  <a:gd name="T38" fmla="*/ 534 w 1018"/>
                  <a:gd name="T39" fmla="*/ 179 h 1215"/>
                  <a:gd name="T40" fmla="*/ 593 w 1018"/>
                  <a:gd name="T41" fmla="*/ 194 h 1215"/>
                  <a:gd name="T42" fmla="*/ 648 w 1018"/>
                  <a:gd name="T43" fmla="*/ 218 h 1215"/>
                  <a:gd name="T44" fmla="*/ 722 w 1018"/>
                  <a:gd name="T45" fmla="*/ 273 h 1215"/>
                  <a:gd name="T46" fmla="*/ 785 w 1018"/>
                  <a:gd name="T47" fmla="*/ 355 h 1215"/>
                  <a:gd name="T48" fmla="*/ 828 w 1018"/>
                  <a:gd name="T49" fmla="*/ 453 h 1215"/>
                  <a:gd name="T50" fmla="*/ 846 w 1018"/>
                  <a:gd name="T51" fmla="*/ 565 h 1215"/>
                  <a:gd name="T52" fmla="*/ 837 w 1018"/>
                  <a:gd name="T53" fmla="*/ 686 h 1215"/>
                  <a:gd name="T54" fmla="*/ 800 w 1018"/>
                  <a:gd name="T55" fmla="*/ 788 h 1215"/>
                  <a:gd name="T56" fmla="*/ 743 w 1018"/>
                  <a:gd name="T57" fmla="*/ 871 h 1215"/>
                  <a:gd name="T58" fmla="*/ 676 w 1018"/>
                  <a:gd name="T59" fmla="*/ 935 h 1215"/>
                  <a:gd name="T60" fmla="*/ 605 w 1018"/>
                  <a:gd name="T61" fmla="*/ 983 h 1215"/>
                  <a:gd name="T62" fmla="*/ 482 w 1018"/>
                  <a:gd name="T63" fmla="*/ 1040 h 1215"/>
                  <a:gd name="T64" fmla="*/ 445 w 1018"/>
                  <a:gd name="T65" fmla="*/ 1053 h 1215"/>
                  <a:gd name="T66" fmla="*/ 419 w 1018"/>
                  <a:gd name="T67" fmla="*/ 1072 h 1215"/>
                  <a:gd name="T68" fmla="*/ 402 w 1018"/>
                  <a:gd name="T69" fmla="*/ 1101 h 1215"/>
                  <a:gd name="T70" fmla="*/ 397 w 1018"/>
                  <a:gd name="T71" fmla="*/ 1133 h 1215"/>
                  <a:gd name="T72" fmla="*/ 405 w 1018"/>
                  <a:gd name="T73" fmla="*/ 1168 h 1215"/>
                  <a:gd name="T74" fmla="*/ 426 w 1018"/>
                  <a:gd name="T75" fmla="*/ 1194 h 1215"/>
                  <a:gd name="T76" fmla="*/ 454 w 1018"/>
                  <a:gd name="T77" fmla="*/ 1210 h 1215"/>
                  <a:gd name="T78" fmla="*/ 487 w 1018"/>
                  <a:gd name="T79" fmla="*/ 1215 h 1215"/>
                  <a:gd name="T80" fmla="*/ 576 w 1018"/>
                  <a:gd name="T81" fmla="*/ 1188 h 1215"/>
                  <a:gd name="T82" fmla="*/ 658 w 1018"/>
                  <a:gd name="T83" fmla="*/ 1151 h 1215"/>
                  <a:gd name="T84" fmla="*/ 743 w 1018"/>
                  <a:gd name="T85" fmla="*/ 1098 h 1215"/>
                  <a:gd name="T86" fmla="*/ 826 w 1018"/>
                  <a:gd name="T87" fmla="*/ 1031 h 1215"/>
                  <a:gd name="T88" fmla="*/ 901 w 1018"/>
                  <a:gd name="T89" fmla="*/ 947 h 1215"/>
                  <a:gd name="T90" fmla="*/ 961 w 1018"/>
                  <a:gd name="T91" fmla="*/ 847 h 1215"/>
                  <a:gd name="T92" fmla="*/ 1002 w 1018"/>
                  <a:gd name="T93" fmla="*/ 730 h 1215"/>
                  <a:gd name="T94" fmla="*/ 1018 w 1018"/>
                  <a:gd name="T95" fmla="*/ 595 h 1215"/>
                  <a:gd name="T96" fmla="*/ 1014 w 1018"/>
                  <a:gd name="T97" fmla="*/ 516 h 1215"/>
                  <a:gd name="T98" fmla="*/ 979 w 1018"/>
                  <a:gd name="T99" fmla="*/ 364 h 1215"/>
                  <a:gd name="T100" fmla="*/ 911 w 1018"/>
                  <a:gd name="T101" fmla="*/ 232 h 1215"/>
                  <a:gd name="T102" fmla="*/ 864 w 1018"/>
                  <a:gd name="T103" fmla="*/ 173 h 1215"/>
                  <a:gd name="T104" fmla="*/ 811 w 1018"/>
                  <a:gd name="T105" fmla="*/ 123 h 1215"/>
                  <a:gd name="T106" fmla="*/ 751 w 1018"/>
                  <a:gd name="T107" fmla="*/ 80 h 121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8"/>
                  <a:gd name="T163" fmla="*/ 0 h 1215"/>
                  <a:gd name="T164" fmla="*/ 1018 w 1018"/>
                  <a:gd name="T165" fmla="*/ 1215 h 121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8" h="1215">
                    <a:moveTo>
                      <a:pt x="751" y="80"/>
                    </a:moveTo>
                    <a:lnTo>
                      <a:pt x="733" y="70"/>
                    </a:lnTo>
                    <a:lnTo>
                      <a:pt x="714" y="59"/>
                    </a:lnTo>
                    <a:lnTo>
                      <a:pt x="696" y="51"/>
                    </a:lnTo>
                    <a:lnTo>
                      <a:pt x="677" y="43"/>
                    </a:lnTo>
                    <a:lnTo>
                      <a:pt x="658" y="35"/>
                    </a:lnTo>
                    <a:lnTo>
                      <a:pt x="639" y="28"/>
                    </a:lnTo>
                    <a:lnTo>
                      <a:pt x="619" y="22"/>
                    </a:lnTo>
                    <a:lnTo>
                      <a:pt x="598" y="17"/>
                    </a:lnTo>
                    <a:lnTo>
                      <a:pt x="577" y="12"/>
                    </a:lnTo>
                    <a:lnTo>
                      <a:pt x="557" y="9"/>
                    </a:lnTo>
                    <a:lnTo>
                      <a:pt x="536" y="6"/>
                    </a:lnTo>
                    <a:lnTo>
                      <a:pt x="515" y="2"/>
                    </a:lnTo>
                    <a:lnTo>
                      <a:pt x="493" y="1"/>
                    </a:lnTo>
                    <a:lnTo>
                      <a:pt x="472" y="0"/>
                    </a:lnTo>
                    <a:lnTo>
                      <a:pt x="450" y="0"/>
                    </a:lnTo>
                    <a:lnTo>
                      <a:pt x="427" y="0"/>
                    </a:lnTo>
                    <a:lnTo>
                      <a:pt x="404" y="2"/>
                    </a:lnTo>
                    <a:lnTo>
                      <a:pt x="382" y="4"/>
                    </a:lnTo>
                    <a:lnTo>
                      <a:pt x="360" y="7"/>
                    </a:lnTo>
                    <a:lnTo>
                      <a:pt x="336" y="11"/>
                    </a:lnTo>
                    <a:lnTo>
                      <a:pt x="313" y="15"/>
                    </a:lnTo>
                    <a:lnTo>
                      <a:pt x="289" y="20"/>
                    </a:lnTo>
                    <a:lnTo>
                      <a:pt x="265" y="25"/>
                    </a:lnTo>
                    <a:lnTo>
                      <a:pt x="241" y="32"/>
                    </a:lnTo>
                    <a:lnTo>
                      <a:pt x="217" y="40"/>
                    </a:lnTo>
                    <a:lnTo>
                      <a:pt x="194" y="47"/>
                    </a:lnTo>
                    <a:lnTo>
                      <a:pt x="170" y="56"/>
                    </a:lnTo>
                    <a:lnTo>
                      <a:pt x="145" y="66"/>
                    </a:lnTo>
                    <a:lnTo>
                      <a:pt x="121" y="76"/>
                    </a:lnTo>
                    <a:lnTo>
                      <a:pt x="96" y="86"/>
                    </a:lnTo>
                    <a:lnTo>
                      <a:pt x="71" y="98"/>
                    </a:lnTo>
                    <a:lnTo>
                      <a:pt x="46" y="110"/>
                    </a:lnTo>
                    <a:lnTo>
                      <a:pt x="39" y="115"/>
                    </a:lnTo>
                    <a:lnTo>
                      <a:pt x="32" y="120"/>
                    </a:lnTo>
                    <a:lnTo>
                      <a:pt x="26" y="126"/>
                    </a:lnTo>
                    <a:lnTo>
                      <a:pt x="19" y="132"/>
                    </a:lnTo>
                    <a:lnTo>
                      <a:pt x="15" y="138"/>
                    </a:lnTo>
                    <a:lnTo>
                      <a:pt x="10" y="145"/>
                    </a:lnTo>
                    <a:lnTo>
                      <a:pt x="7" y="153"/>
                    </a:lnTo>
                    <a:lnTo>
                      <a:pt x="4" y="161"/>
                    </a:lnTo>
                    <a:lnTo>
                      <a:pt x="2" y="168"/>
                    </a:lnTo>
                    <a:lnTo>
                      <a:pt x="1" y="177"/>
                    </a:lnTo>
                    <a:lnTo>
                      <a:pt x="0" y="185"/>
                    </a:lnTo>
                    <a:lnTo>
                      <a:pt x="0" y="193"/>
                    </a:lnTo>
                    <a:lnTo>
                      <a:pt x="1" y="201"/>
                    </a:lnTo>
                    <a:lnTo>
                      <a:pt x="3" y="210"/>
                    </a:lnTo>
                    <a:lnTo>
                      <a:pt x="6" y="218"/>
                    </a:lnTo>
                    <a:lnTo>
                      <a:pt x="9" y="226"/>
                    </a:lnTo>
                    <a:lnTo>
                      <a:pt x="14" y="234"/>
                    </a:lnTo>
                    <a:lnTo>
                      <a:pt x="18" y="241"/>
                    </a:lnTo>
                    <a:lnTo>
                      <a:pt x="24" y="247"/>
                    </a:lnTo>
                    <a:lnTo>
                      <a:pt x="31" y="252"/>
                    </a:lnTo>
                    <a:lnTo>
                      <a:pt x="37" y="257"/>
                    </a:lnTo>
                    <a:lnTo>
                      <a:pt x="44" y="262"/>
                    </a:lnTo>
                    <a:lnTo>
                      <a:pt x="51" y="266"/>
                    </a:lnTo>
                    <a:lnTo>
                      <a:pt x="60" y="269"/>
                    </a:lnTo>
                    <a:lnTo>
                      <a:pt x="67" y="271"/>
                    </a:lnTo>
                    <a:lnTo>
                      <a:pt x="75" y="272"/>
                    </a:lnTo>
                    <a:lnTo>
                      <a:pt x="84" y="273"/>
                    </a:lnTo>
                    <a:lnTo>
                      <a:pt x="92" y="272"/>
                    </a:lnTo>
                    <a:lnTo>
                      <a:pt x="100" y="271"/>
                    </a:lnTo>
                    <a:lnTo>
                      <a:pt x="109" y="270"/>
                    </a:lnTo>
                    <a:lnTo>
                      <a:pt x="117" y="267"/>
                    </a:lnTo>
                    <a:lnTo>
                      <a:pt x="125" y="263"/>
                    </a:lnTo>
                    <a:lnTo>
                      <a:pt x="164" y="244"/>
                    </a:lnTo>
                    <a:lnTo>
                      <a:pt x="203" y="227"/>
                    </a:lnTo>
                    <a:lnTo>
                      <a:pt x="240" y="213"/>
                    </a:lnTo>
                    <a:lnTo>
                      <a:pt x="278" y="200"/>
                    </a:lnTo>
                    <a:lnTo>
                      <a:pt x="315" y="190"/>
                    </a:lnTo>
                    <a:lnTo>
                      <a:pt x="350" y="182"/>
                    </a:lnTo>
                    <a:lnTo>
                      <a:pt x="386" y="177"/>
                    </a:lnTo>
                    <a:lnTo>
                      <a:pt x="421" y="172"/>
                    </a:lnTo>
                    <a:lnTo>
                      <a:pt x="437" y="172"/>
                    </a:lnTo>
                    <a:lnTo>
                      <a:pt x="454" y="171"/>
                    </a:lnTo>
                    <a:lnTo>
                      <a:pt x="471" y="171"/>
                    </a:lnTo>
                    <a:lnTo>
                      <a:pt x="487" y="172"/>
                    </a:lnTo>
                    <a:lnTo>
                      <a:pt x="503" y="175"/>
                    </a:lnTo>
                    <a:lnTo>
                      <a:pt x="518" y="176"/>
                    </a:lnTo>
                    <a:lnTo>
                      <a:pt x="534" y="179"/>
                    </a:lnTo>
                    <a:lnTo>
                      <a:pt x="549" y="182"/>
                    </a:lnTo>
                    <a:lnTo>
                      <a:pt x="564" y="185"/>
                    </a:lnTo>
                    <a:lnTo>
                      <a:pt x="579" y="189"/>
                    </a:lnTo>
                    <a:lnTo>
                      <a:pt x="593" y="194"/>
                    </a:lnTo>
                    <a:lnTo>
                      <a:pt x="608" y="199"/>
                    </a:lnTo>
                    <a:lnTo>
                      <a:pt x="621" y="206"/>
                    </a:lnTo>
                    <a:lnTo>
                      <a:pt x="635" y="212"/>
                    </a:lnTo>
                    <a:lnTo>
                      <a:pt x="648" y="218"/>
                    </a:lnTo>
                    <a:lnTo>
                      <a:pt x="662" y="226"/>
                    </a:lnTo>
                    <a:lnTo>
                      <a:pt x="682" y="241"/>
                    </a:lnTo>
                    <a:lnTo>
                      <a:pt x="703" y="256"/>
                    </a:lnTo>
                    <a:lnTo>
                      <a:pt x="722" y="273"/>
                    </a:lnTo>
                    <a:lnTo>
                      <a:pt x="739" y="292"/>
                    </a:lnTo>
                    <a:lnTo>
                      <a:pt x="756" y="311"/>
                    </a:lnTo>
                    <a:lnTo>
                      <a:pt x="771" y="332"/>
                    </a:lnTo>
                    <a:lnTo>
                      <a:pt x="785" y="355"/>
                    </a:lnTo>
                    <a:lnTo>
                      <a:pt x="798" y="378"/>
                    </a:lnTo>
                    <a:lnTo>
                      <a:pt x="809" y="403"/>
                    </a:lnTo>
                    <a:lnTo>
                      <a:pt x="819" y="427"/>
                    </a:lnTo>
                    <a:lnTo>
                      <a:pt x="828" y="453"/>
                    </a:lnTo>
                    <a:lnTo>
                      <a:pt x="835" y="480"/>
                    </a:lnTo>
                    <a:lnTo>
                      <a:pt x="840" y="508"/>
                    </a:lnTo>
                    <a:lnTo>
                      <a:pt x="843" y="536"/>
                    </a:lnTo>
                    <a:lnTo>
                      <a:pt x="846" y="565"/>
                    </a:lnTo>
                    <a:lnTo>
                      <a:pt x="846" y="594"/>
                    </a:lnTo>
                    <a:lnTo>
                      <a:pt x="845" y="627"/>
                    </a:lnTo>
                    <a:lnTo>
                      <a:pt x="842" y="657"/>
                    </a:lnTo>
                    <a:lnTo>
                      <a:pt x="837" y="686"/>
                    </a:lnTo>
                    <a:lnTo>
                      <a:pt x="830" y="714"/>
                    </a:lnTo>
                    <a:lnTo>
                      <a:pt x="821" y="740"/>
                    </a:lnTo>
                    <a:lnTo>
                      <a:pt x="811" y="764"/>
                    </a:lnTo>
                    <a:lnTo>
                      <a:pt x="800" y="788"/>
                    </a:lnTo>
                    <a:lnTo>
                      <a:pt x="787" y="811"/>
                    </a:lnTo>
                    <a:lnTo>
                      <a:pt x="774" y="832"/>
                    </a:lnTo>
                    <a:lnTo>
                      <a:pt x="759" y="852"/>
                    </a:lnTo>
                    <a:lnTo>
                      <a:pt x="743" y="871"/>
                    </a:lnTo>
                    <a:lnTo>
                      <a:pt x="727" y="889"/>
                    </a:lnTo>
                    <a:lnTo>
                      <a:pt x="710" y="905"/>
                    </a:lnTo>
                    <a:lnTo>
                      <a:pt x="694" y="921"/>
                    </a:lnTo>
                    <a:lnTo>
                      <a:pt x="676" y="935"/>
                    </a:lnTo>
                    <a:lnTo>
                      <a:pt x="658" y="949"/>
                    </a:lnTo>
                    <a:lnTo>
                      <a:pt x="641" y="961"/>
                    </a:lnTo>
                    <a:lnTo>
                      <a:pt x="623" y="973"/>
                    </a:lnTo>
                    <a:lnTo>
                      <a:pt x="605" y="983"/>
                    </a:lnTo>
                    <a:lnTo>
                      <a:pt x="589" y="993"/>
                    </a:lnTo>
                    <a:lnTo>
                      <a:pt x="557" y="1009"/>
                    </a:lnTo>
                    <a:lnTo>
                      <a:pt x="528" y="1023"/>
                    </a:lnTo>
                    <a:lnTo>
                      <a:pt x="482" y="1040"/>
                    </a:lnTo>
                    <a:lnTo>
                      <a:pt x="461" y="1046"/>
                    </a:lnTo>
                    <a:lnTo>
                      <a:pt x="453" y="1050"/>
                    </a:lnTo>
                    <a:lnTo>
                      <a:pt x="445" y="1053"/>
                    </a:lnTo>
                    <a:lnTo>
                      <a:pt x="437" y="1057"/>
                    </a:lnTo>
                    <a:lnTo>
                      <a:pt x="430" y="1061"/>
                    </a:lnTo>
                    <a:lnTo>
                      <a:pt x="424" y="1067"/>
                    </a:lnTo>
                    <a:lnTo>
                      <a:pt x="419" y="1072"/>
                    </a:lnTo>
                    <a:lnTo>
                      <a:pt x="414" y="1080"/>
                    </a:lnTo>
                    <a:lnTo>
                      <a:pt x="408" y="1086"/>
                    </a:lnTo>
                    <a:lnTo>
                      <a:pt x="405" y="1093"/>
                    </a:lnTo>
                    <a:lnTo>
                      <a:pt x="402" y="1101"/>
                    </a:lnTo>
                    <a:lnTo>
                      <a:pt x="399" y="1109"/>
                    </a:lnTo>
                    <a:lnTo>
                      <a:pt x="398" y="1117"/>
                    </a:lnTo>
                    <a:lnTo>
                      <a:pt x="397" y="1125"/>
                    </a:lnTo>
                    <a:lnTo>
                      <a:pt x="397" y="1133"/>
                    </a:lnTo>
                    <a:lnTo>
                      <a:pt x="398" y="1143"/>
                    </a:lnTo>
                    <a:lnTo>
                      <a:pt x="400" y="1151"/>
                    </a:lnTo>
                    <a:lnTo>
                      <a:pt x="402" y="1159"/>
                    </a:lnTo>
                    <a:lnTo>
                      <a:pt x="405" y="1168"/>
                    </a:lnTo>
                    <a:lnTo>
                      <a:pt x="409" y="1175"/>
                    </a:lnTo>
                    <a:lnTo>
                      <a:pt x="415" y="1181"/>
                    </a:lnTo>
                    <a:lnTo>
                      <a:pt x="420" y="1188"/>
                    </a:lnTo>
                    <a:lnTo>
                      <a:pt x="426" y="1194"/>
                    </a:lnTo>
                    <a:lnTo>
                      <a:pt x="432" y="1199"/>
                    </a:lnTo>
                    <a:lnTo>
                      <a:pt x="439" y="1203"/>
                    </a:lnTo>
                    <a:lnTo>
                      <a:pt x="447" y="1207"/>
                    </a:lnTo>
                    <a:lnTo>
                      <a:pt x="454" y="1210"/>
                    </a:lnTo>
                    <a:lnTo>
                      <a:pt x="462" y="1212"/>
                    </a:lnTo>
                    <a:lnTo>
                      <a:pt x="471" y="1214"/>
                    </a:lnTo>
                    <a:lnTo>
                      <a:pt x="479" y="1215"/>
                    </a:lnTo>
                    <a:lnTo>
                      <a:pt x="487" y="1215"/>
                    </a:lnTo>
                    <a:lnTo>
                      <a:pt x="496" y="1214"/>
                    </a:lnTo>
                    <a:lnTo>
                      <a:pt x="505" y="1212"/>
                    </a:lnTo>
                    <a:lnTo>
                      <a:pt x="539" y="1202"/>
                    </a:lnTo>
                    <a:lnTo>
                      <a:pt x="576" y="1188"/>
                    </a:lnTo>
                    <a:lnTo>
                      <a:pt x="597" y="1180"/>
                    </a:lnTo>
                    <a:lnTo>
                      <a:pt x="617" y="1172"/>
                    </a:lnTo>
                    <a:lnTo>
                      <a:pt x="638" y="1161"/>
                    </a:lnTo>
                    <a:lnTo>
                      <a:pt x="658" y="1151"/>
                    </a:lnTo>
                    <a:lnTo>
                      <a:pt x="680" y="1139"/>
                    </a:lnTo>
                    <a:lnTo>
                      <a:pt x="701" y="1126"/>
                    </a:lnTo>
                    <a:lnTo>
                      <a:pt x="723" y="1113"/>
                    </a:lnTo>
                    <a:lnTo>
                      <a:pt x="743" y="1098"/>
                    </a:lnTo>
                    <a:lnTo>
                      <a:pt x="764" y="1083"/>
                    </a:lnTo>
                    <a:lnTo>
                      <a:pt x="786" y="1066"/>
                    </a:lnTo>
                    <a:lnTo>
                      <a:pt x="806" y="1050"/>
                    </a:lnTo>
                    <a:lnTo>
                      <a:pt x="826" y="1031"/>
                    </a:lnTo>
                    <a:lnTo>
                      <a:pt x="846" y="1011"/>
                    </a:lnTo>
                    <a:lnTo>
                      <a:pt x="865" y="990"/>
                    </a:lnTo>
                    <a:lnTo>
                      <a:pt x="884" y="970"/>
                    </a:lnTo>
                    <a:lnTo>
                      <a:pt x="901" y="947"/>
                    </a:lnTo>
                    <a:lnTo>
                      <a:pt x="918" y="924"/>
                    </a:lnTo>
                    <a:lnTo>
                      <a:pt x="933" y="899"/>
                    </a:lnTo>
                    <a:lnTo>
                      <a:pt x="948" y="874"/>
                    </a:lnTo>
                    <a:lnTo>
                      <a:pt x="961" y="847"/>
                    </a:lnTo>
                    <a:lnTo>
                      <a:pt x="974" y="819"/>
                    </a:lnTo>
                    <a:lnTo>
                      <a:pt x="984" y="791"/>
                    </a:lnTo>
                    <a:lnTo>
                      <a:pt x="995" y="761"/>
                    </a:lnTo>
                    <a:lnTo>
                      <a:pt x="1002" y="730"/>
                    </a:lnTo>
                    <a:lnTo>
                      <a:pt x="1009" y="698"/>
                    </a:lnTo>
                    <a:lnTo>
                      <a:pt x="1013" y="666"/>
                    </a:lnTo>
                    <a:lnTo>
                      <a:pt x="1016" y="632"/>
                    </a:lnTo>
                    <a:lnTo>
                      <a:pt x="1018" y="595"/>
                    </a:lnTo>
                    <a:lnTo>
                      <a:pt x="1017" y="576"/>
                    </a:lnTo>
                    <a:lnTo>
                      <a:pt x="1017" y="555"/>
                    </a:lnTo>
                    <a:lnTo>
                      <a:pt x="1015" y="535"/>
                    </a:lnTo>
                    <a:lnTo>
                      <a:pt x="1014" y="516"/>
                    </a:lnTo>
                    <a:lnTo>
                      <a:pt x="1008" y="476"/>
                    </a:lnTo>
                    <a:lnTo>
                      <a:pt x="1001" y="438"/>
                    </a:lnTo>
                    <a:lnTo>
                      <a:pt x="990" y="401"/>
                    </a:lnTo>
                    <a:lnTo>
                      <a:pt x="979" y="364"/>
                    </a:lnTo>
                    <a:lnTo>
                      <a:pt x="964" y="329"/>
                    </a:lnTo>
                    <a:lnTo>
                      <a:pt x="948" y="295"/>
                    </a:lnTo>
                    <a:lnTo>
                      <a:pt x="930" y="263"/>
                    </a:lnTo>
                    <a:lnTo>
                      <a:pt x="911" y="232"/>
                    </a:lnTo>
                    <a:lnTo>
                      <a:pt x="899" y="216"/>
                    </a:lnTo>
                    <a:lnTo>
                      <a:pt x="888" y="201"/>
                    </a:lnTo>
                    <a:lnTo>
                      <a:pt x="876" y="187"/>
                    </a:lnTo>
                    <a:lnTo>
                      <a:pt x="864" y="173"/>
                    </a:lnTo>
                    <a:lnTo>
                      <a:pt x="851" y="160"/>
                    </a:lnTo>
                    <a:lnTo>
                      <a:pt x="838" y="148"/>
                    </a:lnTo>
                    <a:lnTo>
                      <a:pt x="824" y="135"/>
                    </a:lnTo>
                    <a:lnTo>
                      <a:pt x="811" y="123"/>
                    </a:lnTo>
                    <a:lnTo>
                      <a:pt x="796" y="111"/>
                    </a:lnTo>
                    <a:lnTo>
                      <a:pt x="782" y="101"/>
                    </a:lnTo>
                    <a:lnTo>
                      <a:pt x="766" y="91"/>
                    </a:lnTo>
                    <a:lnTo>
                      <a:pt x="751" y="80"/>
                    </a:lnTo>
                    <a:close/>
                  </a:path>
                </a:pathLst>
              </a:custGeom>
              <a:solidFill>
                <a:srgbClr val="B2B2B2"/>
              </a:solidFill>
              <a:ln w="9525">
                <a:noFill/>
                <a:round/>
                <a:headEnd/>
                <a:tailEnd/>
              </a:ln>
            </p:spPr>
            <p:txBody>
              <a:bodyPr wrap="none" lIns="91429" tIns="45715" rIns="91429" bIns="45715">
                <a:prstTxWarp prst="textNoShape">
                  <a:avLst/>
                </a:prstTxWarp>
                <a:spAutoFit/>
              </a:bodyPr>
              <a:lstStyle/>
              <a:p>
                <a:endParaRPr lang="en-US"/>
              </a:p>
            </p:txBody>
          </p:sp>
          <p:sp>
            <p:nvSpPr>
              <p:cNvPr id="70926" name="Freeform 252"/>
              <p:cNvSpPr>
                <a:spLocks/>
              </p:cNvSpPr>
              <p:nvPr/>
            </p:nvSpPr>
            <p:spPr bwMode="auto">
              <a:xfrm>
                <a:off x="1314" y="1567"/>
                <a:ext cx="223" cy="294"/>
              </a:xfrm>
              <a:custGeom>
                <a:avLst/>
                <a:gdLst>
                  <a:gd name="T0" fmla="*/ 991 w 1789"/>
                  <a:gd name="T1" fmla="*/ 2147 h 2354"/>
                  <a:gd name="T2" fmla="*/ 1013 w 1789"/>
                  <a:gd name="T3" fmla="*/ 2138 h 2354"/>
                  <a:gd name="T4" fmla="*/ 1029 w 1789"/>
                  <a:gd name="T5" fmla="*/ 2120 h 2354"/>
                  <a:gd name="T6" fmla="*/ 1050 w 1789"/>
                  <a:gd name="T7" fmla="*/ 2068 h 2354"/>
                  <a:gd name="T8" fmla="*/ 1059 w 1789"/>
                  <a:gd name="T9" fmla="*/ 1970 h 2354"/>
                  <a:gd name="T10" fmla="*/ 1064 w 1789"/>
                  <a:gd name="T11" fmla="*/ 1549 h 2354"/>
                  <a:gd name="T12" fmla="*/ 1072 w 1789"/>
                  <a:gd name="T13" fmla="*/ 1186 h 2354"/>
                  <a:gd name="T14" fmla="*/ 1080 w 1789"/>
                  <a:gd name="T15" fmla="*/ 1151 h 2354"/>
                  <a:gd name="T16" fmla="*/ 1099 w 1789"/>
                  <a:gd name="T17" fmla="*/ 1123 h 2354"/>
                  <a:gd name="T18" fmla="*/ 1128 w 1789"/>
                  <a:gd name="T19" fmla="*/ 1103 h 2354"/>
                  <a:gd name="T20" fmla="*/ 1163 w 1789"/>
                  <a:gd name="T21" fmla="*/ 1096 h 2354"/>
                  <a:gd name="T22" fmla="*/ 1377 w 1789"/>
                  <a:gd name="T23" fmla="*/ 1089 h 2354"/>
                  <a:gd name="T24" fmla="*/ 1585 w 1789"/>
                  <a:gd name="T25" fmla="*/ 1072 h 2354"/>
                  <a:gd name="T26" fmla="*/ 1594 w 1789"/>
                  <a:gd name="T27" fmla="*/ 1070 h 2354"/>
                  <a:gd name="T28" fmla="*/ 1600 w 1789"/>
                  <a:gd name="T29" fmla="*/ 1066 h 2354"/>
                  <a:gd name="T30" fmla="*/ 1603 w 1789"/>
                  <a:gd name="T31" fmla="*/ 1040 h 2354"/>
                  <a:gd name="T32" fmla="*/ 1588 w 1789"/>
                  <a:gd name="T33" fmla="*/ 996 h 2354"/>
                  <a:gd name="T34" fmla="*/ 1111 w 1789"/>
                  <a:gd name="T35" fmla="*/ 112 h 2354"/>
                  <a:gd name="T36" fmla="*/ 1111 w 1789"/>
                  <a:gd name="T37" fmla="*/ 76 h 2354"/>
                  <a:gd name="T38" fmla="*/ 1123 w 1789"/>
                  <a:gd name="T39" fmla="*/ 43 h 2354"/>
                  <a:gd name="T40" fmla="*/ 1149 w 1789"/>
                  <a:gd name="T41" fmla="*/ 17 h 2354"/>
                  <a:gd name="T42" fmla="*/ 1183 w 1789"/>
                  <a:gd name="T43" fmla="*/ 2 h 2354"/>
                  <a:gd name="T44" fmla="*/ 1220 w 1789"/>
                  <a:gd name="T45" fmla="*/ 2 h 2354"/>
                  <a:gd name="T46" fmla="*/ 1252 w 1789"/>
                  <a:gd name="T47" fmla="*/ 16 h 2354"/>
                  <a:gd name="T48" fmla="*/ 1279 w 1789"/>
                  <a:gd name="T49" fmla="*/ 41 h 2354"/>
                  <a:gd name="T50" fmla="*/ 1766 w 1789"/>
                  <a:gd name="T51" fmla="*/ 940 h 2354"/>
                  <a:gd name="T52" fmla="*/ 1785 w 1789"/>
                  <a:gd name="T53" fmla="*/ 1003 h 2354"/>
                  <a:gd name="T54" fmla="*/ 1788 w 1789"/>
                  <a:gd name="T55" fmla="*/ 1064 h 2354"/>
                  <a:gd name="T56" fmla="*/ 1778 w 1789"/>
                  <a:gd name="T57" fmla="*/ 1122 h 2354"/>
                  <a:gd name="T58" fmla="*/ 1755 w 1789"/>
                  <a:gd name="T59" fmla="*/ 1170 h 2354"/>
                  <a:gd name="T60" fmla="*/ 1724 w 1789"/>
                  <a:gd name="T61" fmla="*/ 1205 h 2354"/>
                  <a:gd name="T62" fmla="*/ 1686 w 1789"/>
                  <a:gd name="T63" fmla="*/ 1232 h 2354"/>
                  <a:gd name="T64" fmla="*/ 1640 w 1789"/>
                  <a:gd name="T65" fmla="*/ 1250 h 2354"/>
                  <a:gd name="T66" fmla="*/ 1541 w 1789"/>
                  <a:gd name="T67" fmla="*/ 1264 h 2354"/>
                  <a:gd name="T68" fmla="*/ 1347 w 1789"/>
                  <a:gd name="T69" fmla="*/ 1275 h 2354"/>
                  <a:gd name="T70" fmla="*/ 1252 w 1789"/>
                  <a:gd name="T71" fmla="*/ 1454 h 2354"/>
                  <a:gd name="T72" fmla="*/ 1245 w 1789"/>
                  <a:gd name="T73" fmla="*/ 1852 h 2354"/>
                  <a:gd name="T74" fmla="*/ 1243 w 1789"/>
                  <a:gd name="T75" fmla="*/ 2031 h 2354"/>
                  <a:gd name="T76" fmla="*/ 1231 w 1789"/>
                  <a:gd name="T77" fmla="*/ 2108 h 2354"/>
                  <a:gd name="T78" fmla="*/ 1203 w 1789"/>
                  <a:gd name="T79" fmla="*/ 2188 h 2354"/>
                  <a:gd name="T80" fmla="*/ 1153 w 1789"/>
                  <a:gd name="T81" fmla="*/ 2260 h 2354"/>
                  <a:gd name="T82" fmla="*/ 1117 w 1789"/>
                  <a:gd name="T83" fmla="*/ 2291 h 2354"/>
                  <a:gd name="T84" fmla="*/ 1075 w 1789"/>
                  <a:gd name="T85" fmla="*/ 2314 h 2354"/>
                  <a:gd name="T86" fmla="*/ 1030 w 1789"/>
                  <a:gd name="T87" fmla="*/ 2329 h 2354"/>
                  <a:gd name="T88" fmla="*/ 979 w 1789"/>
                  <a:gd name="T89" fmla="*/ 2334 h 2354"/>
                  <a:gd name="T90" fmla="*/ 67 w 1789"/>
                  <a:gd name="T91" fmla="*/ 2349 h 2354"/>
                  <a:gd name="T92" fmla="*/ 35 w 1789"/>
                  <a:gd name="T93" fmla="*/ 2333 h 2354"/>
                  <a:gd name="T94" fmla="*/ 12 w 1789"/>
                  <a:gd name="T95" fmla="*/ 2306 h 2354"/>
                  <a:gd name="T96" fmla="*/ 1 w 1789"/>
                  <a:gd name="T97" fmla="*/ 2272 h 2354"/>
                  <a:gd name="T98" fmla="*/ 4 w 1789"/>
                  <a:gd name="T99" fmla="*/ 2234 h 2354"/>
                  <a:gd name="T100" fmla="*/ 20 w 1789"/>
                  <a:gd name="T101" fmla="*/ 2203 h 2354"/>
                  <a:gd name="T102" fmla="*/ 47 w 1789"/>
                  <a:gd name="T103" fmla="*/ 2179 h 2354"/>
                  <a:gd name="T104" fmla="*/ 82 w 1789"/>
                  <a:gd name="T105" fmla="*/ 2168 h 23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89"/>
                  <a:gd name="T160" fmla="*/ 0 h 2354"/>
                  <a:gd name="T161" fmla="*/ 1789 w 1789"/>
                  <a:gd name="T162" fmla="*/ 2354 h 235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89" h="2354">
                    <a:moveTo>
                      <a:pt x="91" y="2167"/>
                    </a:moveTo>
                    <a:lnTo>
                      <a:pt x="976" y="2148"/>
                    </a:lnTo>
                    <a:lnTo>
                      <a:pt x="984" y="2148"/>
                    </a:lnTo>
                    <a:lnTo>
                      <a:pt x="991" y="2147"/>
                    </a:lnTo>
                    <a:lnTo>
                      <a:pt x="999" y="2145"/>
                    </a:lnTo>
                    <a:lnTo>
                      <a:pt x="1004" y="2143"/>
                    </a:lnTo>
                    <a:lnTo>
                      <a:pt x="1009" y="2141"/>
                    </a:lnTo>
                    <a:lnTo>
                      <a:pt x="1013" y="2138"/>
                    </a:lnTo>
                    <a:lnTo>
                      <a:pt x="1016" y="2135"/>
                    </a:lnTo>
                    <a:lnTo>
                      <a:pt x="1019" y="2132"/>
                    </a:lnTo>
                    <a:lnTo>
                      <a:pt x="1024" y="2126"/>
                    </a:lnTo>
                    <a:lnTo>
                      <a:pt x="1029" y="2120"/>
                    </a:lnTo>
                    <a:lnTo>
                      <a:pt x="1033" y="2113"/>
                    </a:lnTo>
                    <a:lnTo>
                      <a:pt x="1037" y="2106"/>
                    </a:lnTo>
                    <a:lnTo>
                      <a:pt x="1043" y="2088"/>
                    </a:lnTo>
                    <a:lnTo>
                      <a:pt x="1050" y="2068"/>
                    </a:lnTo>
                    <a:lnTo>
                      <a:pt x="1054" y="2046"/>
                    </a:lnTo>
                    <a:lnTo>
                      <a:pt x="1057" y="2022"/>
                    </a:lnTo>
                    <a:lnTo>
                      <a:pt x="1059" y="1997"/>
                    </a:lnTo>
                    <a:lnTo>
                      <a:pt x="1059" y="1970"/>
                    </a:lnTo>
                    <a:lnTo>
                      <a:pt x="1059" y="1907"/>
                    </a:lnTo>
                    <a:lnTo>
                      <a:pt x="1060" y="1807"/>
                    </a:lnTo>
                    <a:lnTo>
                      <a:pt x="1062" y="1683"/>
                    </a:lnTo>
                    <a:lnTo>
                      <a:pt x="1064" y="1549"/>
                    </a:lnTo>
                    <a:lnTo>
                      <a:pt x="1067" y="1418"/>
                    </a:lnTo>
                    <a:lnTo>
                      <a:pt x="1069" y="1305"/>
                    </a:lnTo>
                    <a:lnTo>
                      <a:pt x="1071" y="1223"/>
                    </a:lnTo>
                    <a:lnTo>
                      <a:pt x="1072" y="1186"/>
                    </a:lnTo>
                    <a:lnTo>
                      <a:pt x="1072" y="1177"/>
                    </a:lnTo>
                    <a:lnTo>
                      <a:pt x="1074" y="1169"/>
                    </a:lnTo>
                    <a:lnTo>
                      <a:pt x="1077" y="1159"/>
                    </a:lnTo>
                    <a:lnTo>
                      <a:pt x="1080" y="1151"/>
                    </a:lnTo>
                    <a:lnTo>
                      <a:pt x="1084" y="1144"/>
                    </a:lnTo>
                    <a:lnTo>
                      <a:pt x="1088" y="1136"/>
                    </a:lnTo>
                    <a:lnTo>
                      <a:pt x="1093" y="1129"/>
                    </a:lnTo>
                    <a:lnTo>
                      <a:pt x="1099" y="1123"/>
                    </a:lnTo>
                    <a:lnTo>
                      <a:pt x="1106" y="1117"/>
                    </a:lnTo>
                    <a:lnTo>
                      <a:pt x="1113" y="1112"/>
                    </a:lnTo>
                    <a:lnTo>
                      <a:pt x="1120" y="1107"/>
                    </a:lnTo>
                    <a:lnTo>
                      <a:pt x="1128" y="1103"/>
                    </a:lnTo>
                    <a:lnTo>
                      <a:pt x="1137" y="1100"/>
                    </a:lnTo>
                    <a:lnTo>
                      <a:pt x="1145" y="1098"/>
                    </a:lnTo>
                    <a:lnTo>
                      <a:pt x="1154" y="1096"/>
                    </a:lnTo>
                    <a:lnTo>
                      <a:pt x="1163" y="1096"/>
                    </a:lnTo>
                    <a:lnTo>
                      <a:pt x="1204" y="1095"/>
                    </a:lnTo>
                    <a:lnTo>
                      <a:pt x="1256" y="1093"/>
                    </a:lnTo>
                    <a:lnTo>
                      <a:pt x="1315" y="1091"/>
                    </a:lnTo>
                    <a:lnTo>
                      <a:pt x="1377" y="1089"/>
                    </a:lnTo>
                    <a:lnTo>
                      <a:pt x="1440" y="1086"/>
                    </a:lnTo>
                    <a:lnTo>
                      <a:pt x="1498" y="1081"/>
                    </a:lnTo>
                    <a:lnTo>
                      <a:pt x="1547" y="1077"/>
                    </a:lnTo>
                    <a:lnTo>
                      <a:pt x="1585" y="1072"/>
                    </a:lnTo>
                    <a:lnTo>
                      <a:pt x="1587" y="1072"/>
                    </a:lnTo>
                    <a:lnTo>
                      <a:pt x="1589" y="1071"/>
                    </a:lnTo>
                    <a:lnTo>
                      <a:pt x="1592" y="1071"/>
                    </a:lnTo>
                    <a:lnTo>
                      <a:pt x="1594" y="1070"/>
                    </a:lnTo>
                    <a:lnTo>
                      <a:pt x="1596" y="1069"/>
                    </a:lnTo>
                    <a:lnTo>
                      <a:pt x="1598" y="1068"/>
                    </a:lnTo>
                    <a:lnTo>
                      <a:pt x="1599" y="1067"/>
                    </a:lnTo>
                    <a:lnTo>
                      <a:pt x="1600" y="1066"/>
                    </a:lnTo>
                    <a:lnTo>
                      <a:pt x="1602" y="1062"/>
                    </a:lnTo>
                    <a:lnTo>
                      <a:pt x="1603" y="1056"/>
                    </a:lnTo>
                    <a:lnTo>
                      <a:pt x="1603" y="1048"/>
                    </a:lnTo>
                    <a:lnTo>
                      <a:pt x="1603" y="1040"/>
                    </a:lnTo>
                    <a:lnTo>
                      <a:pt x="1600" y="1031"/>
                    </a:lnTo>
                    <a:lnTo>
                      <a:pt x="1597" y="1020"/>
                    </a:lnTo>
                    <a:lnTo>
                      <a:pt x="1593" y="1009"/>
                    </a:lnTo>
                    <a:lnTo>
                      <a:pt x="1588" y="996"/>
                    </a:lnTo>
                    <a:lnTo>
                      <a:pt x="1120" y="138"/>
                    </a:lnTo>
                    <a:lnTo>
                      <a:pt x="1116" y="130"/>
                    </a:lnTo>
                    <a:lnTo>
                      <a:pt x="1113" y="120"/>
                    </a:lnTo>
                    <a:lnTo>
                      <a:pt x="1111" y="112"/>
                    </a:lnTo>
                    <a:lnTo>
                      <a:pt x="1110" y="103"/>
                    </a:lnTo>
                    <a:lnTo>
                      <a:pt x="1109" y="93"/>
                    </a:lnTo>
                    <a:lnTo>
                      <a:pt x="1110" y="85"/>
                    </a:lnTo>
                    <a:lnTo>
                      <a:pt x="1111" y="76"/>
                    </a:lnTo>
                    <a:lnTo>
                      <a:pt x="1113" y="68"/>
                    </a:lnTo>
                    <a:lnTo>
                      <a:pt x="1116" y="59"/>
                    </a:lnTo>
                    <a:lnTo>
                      <a:pt x="1119" y="51"/>
                    </a:lnTo>
                    <a:lnTo>
                      <a:pt x="1123" y="43"/>
                    </a:lnTo>
                    <a:lnTo>
                      <a:pt x="1129" y="35"/>
                    </a:lnTo>
                    <a:lnTo>
                      <a:pt x="1135" y="29"/>
                    </a:lnTo>
                    <a:lnTo>
                      <a:pt x="1142" y="23"/>
                    </a:lnTo>
                    <a:lnTo>
                      <a:pt x="1149" y="17"/>
                    </a:lnTo>
                    <a:lnTo>
                      <a:pt x="1157" y="12"/>
                    </a:lnTo>
                    <a:lnTo>
                      <a:pt x="1166" y="7"/>
                    </a:lnTo>
                    <a:lnTo>
                      <a:pt x="1175" y="4"/>
                    </a:lnTo>
                    <a:lnTo>
                      <a:pt x="1183" y="2"/>
                    </a:lnTo>
                    <a:lnTo>
                      <a:pt x="1193" y="1"/>
                    </a:lnTo>
                    <a:lnTo>
                      <a:pt x="1201" y="0"/>
                    </a:lnTo>
                    <a:lnTo>
                      <a:pt x="1210" y="1"/>
                    </a:lnTo>
                    <a:lnTo>
                      <a:pt x="1220" y="2"/>
                    </a:lnTo>
                    <a:lnTo>
                      <a:pt x="1228" y="4"/>
                    </a:lnTo>
                    <a:lnTo>
                      <a:pt x="1236" y="7"/>
                    </a:lnTo>
                    <a:lnTo>
                      <a:pt x="1245" y="11"/>
                    </a:lnTo>
                    <a:lnTo>
                      <a:pt x="1252" y="16"/>
                    </a:lnTo>
                    <a:lnTo>
                      <a:pt x="1259" y="21"/>
                    </a:lnTo>
                    <a:lnTo>
                      <a:pt x="1266" y="27"/>
                    </a:lnTo>
                    <a:lnTo>
                      <a:pt x="1273" y="33"/>
                    </a:lnTo>
                    <a:lnTo>
                      <a:pt x="1279" y="41"/>
                    </a:lnTo>
                    <a:lnTo>
                      <a:pt x="1283" y="49"/>
                    </a:lnTo>
                    <a:lnTo>
                      <a:pt x="1752" y="909"/>
                    </a:lnTo>
                    <a:lnTo>
                      <a:pt x="1760" y="925"/>
                    </a:lnTo>
                    <a:lnTo>
                      <a:pt x="1766" y="940"/>
                    </a:lnTo>
                    <a:lnTo>
                      <a:pt x="1773" y="956"/>
                    </a:lnTo>
                    <a:lnTo>
                      <a:pt x="1778" y="972"/>
                    </a:lnTo>
                    <a:lnTo>
                      <a:pt x="1781" y="987"/>
                    </a:lnTo>
                    <a:lnTo>
                      <a:pt x="1785" y="1003"/>
                    </a:lnTo>
                    <a:lnTo>
                      <a:pt x="1787" y="1018"/>
                    </a:lnTo>
                    <a:lnTo>
                      <a:pt x="1788" y="1034"/>
                    </a:lnTo>
                    <a:lnTo>
                      <a:pt x="1789" y="1049"/>
                    </a:lnTo>
                    <a:lnTo>
                      <a:pt x="1788" y="1064"/>
                    </a:lnTo>
                    <a:lnTo>
                      <a:pt x="1787" y="1079"/>
                    </a:lnTo>
                    <a:lnTo>
                      <a:pt x="1785" y="1094"/>
                    </a:lnTo>
                    <a:lnTo>
                      <a:pt x="1782" y="1108"/>
                    </a:lnTo>
                    <a:lnTo>
                      <a:pt x="1778" y="1122"/>
                    </a:lnTo>
                    <a:lnTo>
                      <a:pt x="1773" y="1135"/>
                    </a:lnTo>
                    <a:lnTo>
                      <a:pt x="1766" y="1148"/>
                    </a:lnTo>
                    <a:lnTo>
                      <a:pt x="1761" y="1159"/>
                    </a:lnTo>
                    <a:lnTo>
                      <a:pt x="1755" y="1170"/>
                    </a:lnTo>
                    <a:lnTo>
                      <a:pt x="1748" y="1179"/>
                    </a:lnTo>
                    <a:lnTo>
                      <a:pt x="1741" y="1188"/>
                    </a:lnTo>
                    <a:lnTo>
                      <a:pt x="1732" y="1197"/>
                    </a:lnTo>
                    <a:lnTo>
                      <a:pt x="1724" y="1205"/>
                    </a:lnTo>
                    <a:lnTo>
                      <a:pt x="1716" y="1212"/>
                    </a:lnTo>
                    <a:lnTo>
                      <a:pt x="1706" y="1219"/>
                    </a:lnTo>
                    <a:lnTo>
                      <a:pt x="1696" y="1226"/>
                    </a:lnTo>
                    <a:lnTo>
                      <a:pt x="1686" y="1232"/>
                    </a:lnTo>
                    <a:lnTo>
                      <a:pt x="1675" y="1238"/>
                    </a:lnTo>
                    <a:lnTo>
                      <a:pt x="1664" y="1242"/>
                    </a:lnTo>
                    <a:lnTo>
                      <a:pt x="1652" y="1246"/>
                    </a:lnTo>
                    <a:lnTo>
                      <a:pt x="1640" y="1250"/>
                    </a:lnTo>
                    <a:lnTo>
                      <a:pt x="1627" y="1254"/>
                    </a:lnTo>
                    <a:lnTo>
                      <a:pt x="1615" y="1256"/>
                    </a:lnTo>
                    <a:lnTo>
                      <a:pt x="1582" y="1260"/>
                    </a:lnTo>
                    <a:lnTo>
                      <a:pt x="1541" y="1264"/>
                    </a:lnTo>
                    <a:lnTo>
                      <a:pt x="1496" y="1268"/>
                    </a:lnTo>
                    <a:lnTo>
                      <a:pt x="1447" y="1271"/>
                    </a:lnTo>
                    <a:lnTo>
                      <a:pt x="1397" y="1273"/>
                    </a:lnTo>
                    <a:lnTo>
                      <a:pt x="1347" y="1275"/>
                    </a:lnTo>
                    <a:lnTo>
                      <a:pt x="1300" y="1277"/>
                    </a:lnTo>
                    <a:lnTo>
                      <a:pt x="1256" y="1278"/>
                    </a:lnTo>
                    <a:lnTo>
                      <a:pt x="1254" y="1358"/>
                    </a:lnTo>
                    <a:lnTo>
                      <a:pt x="1252" y="1454"/>
                    </a:lnTo>
                    <a:lnTo>
                      <a:pt x="1250" y="1557"/>
                    </a:lnTo>
                    <a:lnTo>
                      <a:pt x="1248" y="1663"/>
                    </a:lnTo>
                    <a:lnTo>
                      <a:pt x="1247" y="1763"/>
                    </a:lnTo>
                    <a:lnTo>
                      <a:pt x="1245" y="1852"/>
                    </a:lnTo>
                    <a:lnTo>
                      <a:pt x="1245" y="1921"/>
                    </a:lnTo>
                    <a:lnTo>
                      <a:pt x="1245" y="1966"/>
                    </a:lnTo>
                    <a:lnTo>
                      <a:pt x="1245" y="1996"/>
                    </a:lnTo>
                    <a:lnTo>
                      <a:pt x="1243" y="2031"/>
                    </a:lnTo>
                    <a:lnTo>
                      <a:pt x="1240" y="2049"/>
                    </a:lnTo>
                    <a:lnTo>
                      <a:pt x="1238" y="2068"/>
                    </a:lnTo>
                    <a:lnTo>
                      <a:pt x="1235" y="2088"/>
                    </a:lnTo>
                    <a:lnTo>
                      <a:pt x="1231" y="2108"/>
                    </a:lnTo>
                    <a:lnTo>
                      <a:pt x="1226" y="2129"/>
                    </a:lnTo>
                    <a:lnTo>
                      <a:pt x="1219" y="2148"/>
                    </a:lnTo>
                    <a:lnTo>
                      <a:pt x="1211" y="2169"/>
                    </a:lnTo>
                    <a:lnTo>
                      <a:pt x="1203" y="2188"/>
                    </a:lnTo>
                    <a:lnTo>
                      <a:pt x="1193" y="2207"/>
                    </a:lnTo>
                    <a:lnTo>
                      <a:pt x="1181" y="2226"/>
                    </a:lnTo>
                    <a:lnTo>
                      <a:pt x="1168" y="2244"/>
                    </a:lnTo>
                    <a:lnTo>
                      <a:pt x="1153" y="2260"/>
                    </a:lnTo>
                    <a:lnTo>
                      <a:pt x="1145" y="2269"/>
                    </a:lnTo>
                    <a:lnTo>
                      <a:pt x="1136" y="2277"/>
                    </a:lnTo>
                    <a:lnTo>
                      <a:pt x="1126" y="2284"/>
                    </a:lnTo>
                    <a:lnTo>
                      <a:pt x="1117" y="2291"/>
                    </a:lnTo>
                    <a:lnTo>
                      <a:pt x="1107" y="2298"/>
                    </a:lnTo>
                    <a:lnTo>
                      <a:pt x="1097" y="2304"/>
                    </a:lnTo>
                    <a:lnTo>
                      <a:pt x="1086" y="2310"/>
                    </a:lnTo>
                    <a:lnTo>
                      <a:pt x="1075" y="2314"/>
                    </a:lnTo>
                    <a:lnTo>
                      <a:pt x="1064" y="2319"/>
                    </a:lnTo>
                    <a:lnTo>
                      <a:pt x="1053" y="2322"/>
                    </a:lnTo>
                    <a:lnTo>
                      <a:pt x="1041" y="2326"/>
                    </a:lnTo>
                    <a:lnTo>
                      <a:pt x="1030" y="2329"/>
                    </a:lnTo>
                    <a:lnTo>
                      <a:pt x="1017" y="2331"/>
                    </a:lnTo>
                    <a:lnTo>
                      <a:pt x="1005" y="2333"/>
                    </a:lnTo>
                    <a:lnTo>
                      <a:pt x="992" y="2334"/>
                    </a:lnTo>
                    <a:lnTo>
                      <a:pt x="979" y="2334"/>
                    </a:lnTo>
                    <a:lnTo>
                      <a:pt x="95" y="2354"/>
                    </a:lnTo>
                    <a:lnTo>
                      <a:pt x="86" y="2352"/>
                    </a:lnTo>
                    <a:lnTo>
                      <a:pt x="76" y="2351"/>
                    </a:lnTo>
                    <a:lnTo>
                      <a:pt x="67" y="2349"/>
                    </a:lnTo>
                    <a:lnTo>
                      <a:pt x="59" y="2346"/>
                    </a:lnTo>
                    <a:lnTo>
                      <a:pt x="50" y="2343"/>
                    </a:lnTo>
                    <a:lnTo>
                      <a:pt x="42" y="2338"/>
                    </a:lnTo>
                    <a:lnTo>
                      <a:pt x="35" y="2333"/>
                    </a:lnTo>
                    <a:lnTo>
                      <a:pt x="29" y="2328"/>
                    </a:lnTo>
                    <a:lnTo>
                      <a:pt x="22" y="2321"/>
                    </a:lnTo>
                    <a:lnTo>
                      <a:pt x="17" y="2314"/>
                    </a:lnTo>
                    <a:lnTo>
                      <a:pt x="12" y="2306"/>
                    </a:lnTo>
                    <a:lnTo>
                      <a:pt x="8" y="2299"/>
                    </a:lnTo>
                    <a:lnTo>
                      <a:pt x="5" y="2290"/>
                    </a:lnTo>
                    <a:lnTo>
                      <a:pt x="3" y="2281"/>
                    </a:lnTo>
                    <a:lnTo>
                      <a:pt x="1" y="2272"/>
                    </a:lnTo>
                    <a:lnTo>
                      <a:pt x="0" y="2262"/>
                    </a:lnTo>
                    <a:lnTo>
                      <a:pt x="1" y="2253"/>
                    </a:lnTo>
                    <a:lnTo>
                      <a:pt x="2" y="2244"/>
                    </a:lnTo>
                    <a:lnTo>
                      <a:pt x="4" y="2234"/>
                    </a:lnTo>
                    <a:lnTo>
                      <a:pt x="7" y="2226"/>
                    </a:lnTo>
                    <a:lnTo>
                      <a:pt x="10" y="2218"/>
                    </a:lnTo>
                    <a:lnTo>
                      <a:pt x="15" y="2210"/>
                    </a:lnTo>
                    <a:lnTo>
                      <a:pt x="20" y="2203"/>
                    </a:lnTo>
                    <a:lnTo>
                      <a:pt x="26" y="2196"/>
                    </a:lnTo>
                    <a:lnTo>
                      <a:pt x="32" y="2190"/>
                    </a:lnTo>
                    <a:lnTo>
                      <a:pt x="39" y="2185"/>
                    </a:lnTo>
                    <a:lnTo>
                      <a:pt x="47" y="2179"/>
                    </a:lnTo>
                    <a:lnTo>
                      <a:pt x="55" y="2175"/>
                    </a:lnTo>
                    <a:lnTo>
                      <a:pt x="63" y="2172"/>
                    </a:lnTo>
                    <a:lnTo>
                      <a:pt x="72" y="2170"/>
                    </a:lnTo>
                    <a:lnTo>
                      <a:pt x="82" y="2168"/>
                    </a:lnTo>
                    <a:lnTo>
                      <a:pt x="91" y="2167"/>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27" name="Freeform 253"/>
              <p:cNvSpPr>
                <a:spLocks/>
              </p:cNvSpPr>
              <p:nvPr/>
            </p:nvSpPr>
            <p:spPr bwMode="auto">
              <a:xfrm>
                <a:off x="1300" y="1494"/>
                <a:ext cx="117" cy="53"/>
              </a:xfrm>
              <a:custGeom>
                <a:avLst/>
                <a:gdLst>
                  <a:gd name="T0" fmla="*/ 690 w 935"/>
                  <a:gd name="T1" fmla="*/ 266 h 426"/>
                  <a:gd name="T2" fmla="*/ 634 w 935"/>
                  <a:gd name="T3" fmla="*/ 228 h 426"/>
                  <a:gd name="T4" fmla="*/ 583 w 935"/>
                  <a:gd name="T5" fmla="*/ 203 h 426"/>
                  <a:gd name="T6" fmla="*/ 534 w 935"/>
                  <a:gd name="T7" fmla="*/ 189 h 426"/>
                  <a:gd name="T8" fmla="*/ 483 w 935"/>
                  <a:gd name="T9" fmla="*/ 185 h 426"/>
                  <a:gd name="T10" fmla="*/ 423 w 935"/>
                  <a:gd name="T11" fmla="*/ 194 h 426"/>
                  <a:gd name="T12" fmla="*/ 359 w 935"/>
                  <a:gd name="T13" fmla="*/ 219 h 426"/>
                  <a:gd name="T14" fmla="*/ 295 w 935"/>
                  <a:gd name="T15" fmla="*/ 257 h 426"/>
                  <a:gd name="T16" fmla="*/ 236 w 935"/>
                  <a:gd name="T17" fmla="*/ 306 h 426"/>
                  <a:gd name="T18" fmla="*/ 185 w 935"/>
                  <a:gd name="T19" fmla="*/ 363 h 426"/>
                  <a:gd name="T20" fmla="*/ 158 w 935"/>
                  <a:gd name="T21" fmla="*/ 399 h 426"/>
                  <a:gd name="T22" fmla="*/ 137 w 935"/>
                  <a:gd name="T23" fmla="*/ 415 h 426"/>
                  <a:gd name="T24" fmla="*/ 112 w 935"/>
                  <a:gd name="T25" fmla="*/ 424 h 426"/>
                  <a:gd name="T26" fmla="*/ 85 w 935"/>
                  <a:gd name="T27" fmla="*/ 426 h 426"/>
                  <a:gd name="T28" fmla="*/ 58 w 935"/>
                  <a:gd name="T29" fmla="*/ 419 h 426"/>
                  <a:gd name="T30" fmla="*/ 34 w 935"/>
                  <a:gd name="T31" fmla="*/ 405 h 426"/>
                  <a:gd name="T32" fmla="*/ 15 w 935"/>
                  <a:gd name="T33" fmla="*/ 384 h 426"/>
                  <a:gd name="T34" fmla="*/ 4 w 935"/>
                  <a:gd name="T35" fmla="*/ 359 h 426"/>
                  <a:gd name="T36" fmla="*/ 0 w 935"/>
                  <a:gd name="T37" fmla="*/ 333 h 426"/>
                  <a:gd name="T38" fmla="*/ 4 w 935"/>
                  <a:gd name="T39" fmla="*/ 306 h 426"/>
                  <a:gd name="T40" fmla="*/ 15 w 935"/>
                  <a:gd name="T41" fmla="*/ 281 h 426"/>
                  <a:gd name="T42" fmla="*/ 86 w 935"/>
                  <a:gd name="T43" fmla="*/ 194 h 426"/>
                  <a:gd name="T44" fmla="*/ 169 w 935"/>
                  <a:gd name="T45" fmla="*/ 120 h 426"/>
                  <a:gd name="T46" fmla="*/ 260 w 935"/>
                  <a:gd name="T47" fmla="*/ 61 h 426"/>
                  <a:gd name="T48" fmla="*/ 355 w 935"/>
                  <a:gd name="T49" fmla="*/ 20 h 426"/>
                  <a:gd name="T50" fmla="*/ 435 w 935"/>
                  <a:gd name="T51" fmla="*/ 3 h 426"/>
                  <a:gd name="T52" fmla="*/ 482 w 935"/>
                  <a:gd name="T53" fmla="*/ 0 h 426"/>
                  <a:gd name="T54" fmla="*/ 569 w 935"/>
                  <a:gd name="T55" fmla="*/ 7 h 426"/>
                  <a:gd name="T56" fmla="*/ 647 w 935"/>
                  <a:gd name="T57" fmla="*/ 27 h 426"/>
                  <a:gd name="T58" fmla="*/ 722 w 935"/>
                  <a:gd name="T59" fmla="*/ 64 h 426"/>
                  <a:gd name="T60" fmla="*/ 797 w 935"/>
                  <a:gd name="T61" fmla="*/ 114 h 426"/>
                  <a:gd name="T62" fmla="*/ 876 w 935"/>
                  <a:gd name="T63" fmla="*/ 178 h 426"/>
                  <a:gd name="T64" fmla="*/ 917 w 935"/>
                  <a:gd name="T65" fmla="*/ 216 h 426"/>
                  <a:gd name="T66" fmla="*/ 930 w 935"/>
                  <a:gd name="T67" fmla="*/ 240 h 426"/>
                  <a:gd name="T68" fmla="*/ 935 w 935"/>
                  <a:gd name="T69" fmla="*/ 266 h 426"/>
                  <a:gd name="T70" fmla="*/ 933 w 935"/>
                  <a:gd name="T71" fmla="*/ 293 h 426"/>
                  <a:gd name="T72" fmla="*/ 923 w 935"/>
                  <a:gd name="T73" fmla="*/ 318 h 426"/>
                  <a:gd name="T74" fmla="*/ 905 w 935"/>
                  <a:gd name="T75" fmla="*/ 340 h 426"/>
                  <a:gd name="T76" fmla="*/ 883 w 935"/>
                  <a:gd name="T77" fmla="*/ 355 h 426"/>
                  <a:gd name="T78" fmla="*/ 858 w 935"/>
                  <a:gd name="T79" fmla="*/ 363 h 426"/>
                  <a:gd name="T80" fmla="*/ 831 w 935"/>
                  <a:gd name="T81" fmla="*/ 363 h 426"/>
                  <a:gd name="T82" fmla="*/ 805 w 935"/>
                  <a:gd name="T83" fmla="*/ 356 h 426"/>
                  <a:gd name="T84" fmla="*/ 781 w 935"/>
                  <a:gd name="T85" fmla="*/ 341 h 4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5"/>
                  <a:gd name="T130" fmla="*/ 0 h 426"/>
                  <a:gd name="T131" fmla="*/ 935 w 935"/>
                  <a:gd name="T132" fmla="*/ 426 h 42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5" h="426">
                    <a:moveTo>
                      <a:pt x="781" y="341"/>
                    </a:moveTo>
                    <a:lnTo>
                      <a:pt x="733" y="300"/>
                    </a:lnTo>
                    <a:lnTo>
                      <a:pt x="690" y="266"/>
                    </a:lnTo>
                    <a:lnTo>
                      <a:pt x="670" y="251"/>
                    </a:lnTo>
                    <a:lnTo>
                      <a:pt x="651" y="239"/>
                    </a:lnTo>
                    <a:lnTo>
                      <a:pt x="634" y="228"/>
                    </a:lnTo>
                    <a:lnTo>
                      <a:pt x="616" y="217"/>
                    </a:lnTo>
                    <a:lnTo>
                      <a:pt x="599" y="210"/>
                    </a:lnTo>
                    <a:lnTo>
                      <a:pt x="583" y="203"/>
                    </a:lnTo>
                    <a:lnTo>
                      <a:pt x="566" y="196"/>
                    </a:lnTo>
                    <a:lnTo>
                      <a:pt x="551" y="192"/>
                    </a:lnTo>
                    <a:lnTo>
                      <a:pt x="534" y="189"/>
                    </a:lnTo>
                    <a:lnTo>
                      <a:pt x="517" y="187"/>
                    </a:lnTo>
                    <a:lnTo>
                      <a:pt x="500" y="186"/>
                    </a:lnTo>
                    <a:lnTo>
                      <a:pt x="483" y="185"/>
                    </a:lnTo>
                    <a:lnTo>
                      <a:pt x="463" y="186"/>
                    </a:lnTo>
                    <a:lnTo>
                      <a:pt x="444" y="189"/>
                    </a:lnTo>
                    <a:lnTo>
                      <a:pt x="423" y="194"/>
                    </a:lnTo>
                    <a:lnTo>
                      <a:pt x="402" y="201"/>
                    </a:lnTo>
                    <a:lnTo>
                      <a:pt x="380" y="209"/>
                    </a:lnTo>
                    <a:lnTo>
                      <a:pt x="359" y="219"/>
                    </a:lnTo>
                    <a:lnTo>
                      <a:pt x="338" y="231"/>
                    </a:lnTo>
                    <a:lnTo>
                      <a:pt x="316" y="243"/>
                    </a:lnTo>
                    <a:lnTo>
                      <a:pt x="295" y="257"/>
                    </a:lnTo>
                    <a:lnTo>
                      <a:pt x="276" y="272"/>
                    </a:lnTo>
                    <a:lnTo>
                      <a:pt x="255" y="289"/>
                    </a:lnTo>
                    <a:lnTo>
                      <a:pt x="236" y="306"/>
                    </a:lnTo>
                    <a:lnTo>
                      <a:pt x="219" y="324"/>
                    </a:lnTo>
                    <a:lnTo>
                      <a:pt x="201" y="344"/>
                    </a:lnTo>
                    <a:lnTo>
                      <a:pt x="185" y="363"/>
                    </a:lnTo>
                    <a:lnTo>
                      <a:pt x="171" y="384"/>
                    </a:lnTo>
                    <a:lnTo>
                      <a:pt x="165" y="391"/>
                    </a:lnTo>
                    <a:lnTo>
                      <a:pt x="158" y="399"/>
                    </a:lnTo>
                    <a:lnTo>
                      <a:pt x="152" y="405"/>
                    </a:lnTo>
                    <a:lnTo>
                      <a:pt x="144" y="410"/>
                    </a:lnTo>
                    <a:lnTo>
                      <a:pt x="137" y="415"/>
                    </a:lnTo>
                    <a:lnTo>
                      <a:pt x="128" y="418"/>
                    </a:lnTo>
                    <a:lnTo>
                      <a:pt x="120" y="421"/>
                    </a:lnTo>
                    <a:lnTo>
                      <a:pt x="112" y="424"/>
                    </a:lnTo>
                    <a:lnTo>
                      <a:pt x="102" y="426"/>
                    </a:lnTo>
                    <a:lnTo>
                      <a:pt x="94" y="426"/>
                    </a:lnTo>
                    <a:lnTo>
                      <a:pt x="85" y="426"/>
                    </a:lnTo>
                    <a:lnTo>
                      <a:pt x="75" y="425"/>
                    </a:lnTo>
                    <a:lnTo>
                      <a:pt x="67" y="421"/>
                    </a:lnTo>
                    <a:lnTo>
                      <a:pt x="58" y="419"/>
                    </a:lnTo>
                    <a:lnTo>
                      <a:pt x="49" y="415"/>
                    </a:lnTo>
                    <a:lnTo>
                      <a:pt x="41" y="410"/>
                    </a:lnTo>
                    <a:lnTo>
                      <a:pt x="34" y="405"/>
                    </a:lnTo>
                    <a:lnTo>
                      <a:pt x="27" y="399"/>
                    </a:lnTo>
                    <a:lnTo>
                      <a:pt x="20" y="391"/>
                    </a:lnTo>
                    <a:lnTo>
                      <a:pt x="15" y="384"/>
                    </a:lnTo>
                    <a:lnTo>
                      <a:pt x="11" y="376"/>
                    </a:lnTo>
                    <a:lnTo>
                      <a:pt x="7" y="369"/>
                    </a:lnTo>
                    <a:lnTo>
                      <a:pt x="4" y="359"/>
                    </a:lnTo>
                    <a:lnTo>
                      <a:pt x="2" y="351"/>
                    </a:lnTo>
                    <a:lnTo>
                      <a:pt x="1" y="343"/>
                    </a:lnTo>
                    <a:lnTo>
                      <a:pt x="0" y="333"/>
                    </a:lnTo>
                    <a:lnTo>
                      <a:pt x="1" y="324"/>
                    </a:lnTo>
                    <a:lnTo>
                      <a:pt x="2" y="316"/>
                    </a:lnTo>
                    <a:lnTo>
                      <a:pt x="4" y="306"/>
                    </a:lnTo>
                    <a:lnTo>
                      <a:pt x="7" y="298"/>
                    </a:lnTo>
                    <a:lnTo>
                      <a:pt x="11" y="290"/>
                    </a:lnTo>
                    <a:lnTo>
                      <a:pt x="15" y="281"/>
                    </a:lnTo>
                    <a:lnTo>
                      <a:pt x="37" y="250"/>
                    </a:lnTo>
                    <a:lnTo>
                      <a:pt x="61" y="221"/>
                    </a:lnTo>
                    <a:lnTo>
                      <a:pt x="86" y="194"/>
                    </a:lnTo>
                    <a:lnTo>
                      <a:pt x="112" y="167"/>
                    </a:lnTo>
                    <a:lnTo>
                      <a:pt x="140" y="143"/>
                    </a:lnTo>
                    <a:lnTo>
                      <a:pt x="169" y="120"/>
                    </a:lnTo>
                    <a:lnTo>
                      <a:pt x="198" y="98"/>
                    </a:lnTo>
                    <a:lnTo>
                      <a:pt x="229" y="78"/>
                    </a:lnTo>
                    <a:lnTo>
                      <a:pt x="260" y="61"/>
                    </a:lnTo>
                    <a:lnTo>
                      <a:pt x="291" y="45"/>
                    </a:lnTo>
                    <a:lnTo>
                      <a:pt x="323" y="32"/>
                    </a:lnTo>
                    <a:lnTo>
                      <a:pt x="355" y="20"/>
                    </a:lnTo>
                    <a:lnTo>
                      <a:pt x="388" y="12"/>
                    </a:lnTo>
                    <a:lnTo>
                      <a:pt x="420" y="5"/>
                    </a:lnTo>
                    <a:lnTo>
                      <a:pt x="435" y="3"/>
                    </a:lnTo>
                    <a:lnTo>
                      <a:pt x="451" y="1"/>
                    </a:lnTo>
                    <a:lnTo>
                      <a:pt x="467" y="0"/>
                    </a:lnTo>
                    <a:lnTo>
                      <a:pt x="482" y="0"/>
                    </a:lnTo>
                    <a:lnTo>
                      <a:pt x="512" y="1"/>
                    </a:lnTo>
                    <a:lnTo>
                      <a:pt x="541" y="3"/>
                    </a:lnTo>
                    <a:lnTo>
                      <a:pt x="569" y="7"/>
                    </a:lnTo>
                    <a:lnTo>
                      <a:pt x="596" y="12"/>
                    </a:lnTo>
                    <a:lnTo>
                      <a:pt x="622" y="19"/>
                    </a:lnTo>
                    <a:lnTo>
                      <a:pt x="647" y="27"/>
                    </a:lnTo>
                    <a:lnTo>
                      <a:pt x="673" y="38"/>
                    </a:lnTo>
                    <a:lnTo>
                      <a:pt x="698" y="50"/>
                    </a:lnTo>
                    <a:lnTo>
                      <a:pt x="722" y="64"/>
                    </a:lnTo>
                    <a:lnTo>
                      <a:pt x="747" y="78"/>
                    </a:lnTo>
                    <a:lnTo>
                      <a:pt x="772" y="96"/>
                    </a:lnTo>
                    <a:lnTo>
                      <a:pt x="797" y="114"/>
                    </a:lnTo>
                    <a:lnTo>
                      <a:pt x="823" y="133"/>
                    </a:lnTo>
                    <a:lnTo>
                      <a:pt x="849" y="155"/>
                    </a:lnTo>
                    <a:lnTo>
                      <a:pt x="876" y="178"/>
                    </a:lnTo>
                    <a:lnTo>
                      <a:pt x="904" y="202"/>
                    </a:lnTo>
                    <a:lnTo>
                      <a:pt x="912" y="209"/>
                    </a:lnTo>
                    <a:lnTo>
                      <a:pt x="917" y="216"/>
                    </a:lnTo>
                    <a:lnTo>
                      <a:pt x="922" y="223"/>
                    </a:lnTo>
                    <a:lnTo>
                      <a:pt x="926" y="232"/>
                    </a:lnTo>
                    <a:lnTo>
                      <a:pt x="930" y="240"/>
                    </a:lnTo>
                    <a:lnTo>
                      <a:pt x="932" y="248"/>
                    </a:lnTo>
                    <a:lnTo>
                      <a:pt x="934" y="258"/>
                    </a:lnTo>
                    <a:lnTo>
                      <a:pt x="935" y="266"/>
                    </a:lnTo>
                    <a:lnTo>
                      <a:pt x="935" y="275"/>
                    </a:lnTo>
                    <a:lnTo>
                      <a:pt x="934" y="284"/>
                    </a:lnTo>
                    <a:lnTo>
                      <a:pt x="933" y="293"/>
                    </a:lnTo>
                    <a:lnTo>
                      <a:pt x="931" y="301"/>
                    </a:lnTo>
                    <a:lnTo>
                      <a:pt x="927" y="309"/>
                    </a:lnTo>
                    <a:lnTo>
                      <a:pt x="923" y="318"/>
                    </a:lnTo>
                    <a:lnTo>
                      <a:pt x="918" y="326"/>
                    </a:lnTo>
                    <a:lnTo>
                      <a:pt x="913" y="333"/>
                    </a:lnTo>
                    <a:lnTo>
                      <a:pt x="905" y="340"/>
                    </a:lnTo>
                    <a:lnTo>
                      <a:pt x="898" y="346"/>
                    </a:lnTo>
                    <a:lnTo>
                      <a:pt x="891" y="351"/>
                    </a:lnTo>
                    <a:lnTo>
                      <a:pt x="883" y="355"/>
                    </a:lnTo>
                    <a:lnTo>
                      <a:pt x="874" y="359"/>
                    </a:lnTo>
                    <a:lnTo>
                      <a:pt x="866" y="361"/>
                    </a:lnTo>
                    <a:lnTo>
                      <a:pt x="858" y="363"/>
                    </a:lnTo>
                    <a:lnTo>
                      <a:pt x="848" y="364"/>
                    </a:lnTo>
                    <a:lnTo>
                      <a:pt x="839" y="364"/>
                    </a:lnTo>
                    <a:lnTo>
                      <a:pt x="831" y="363"/>
                    </a:lnTo>
                    <a:lnTo>
                      <a:pt x="821" y="362"/>
                    </a:lnTo>
                    <a:lnTo>
                      <a:pt x="813" y="359"/>
                    </a:lnTo>
                    <a:lnTo>
                      <a:pt x="805" y="356"/>
                    </a:lnTo>
                    <a:lnTo>
                      <a:pt x="796" y="352"/>
                    </a:lnTo>
                    <a:lnTo>
                      <a:pt x="788" y="347"/>
                    </a:lnTo>
                    <a:lnTo>
                      <a:pt x="781" y="341"/>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28" name="Freeform 254"/>
              <p:cNvSpPr>
                <a:spLocks/>
              </p:cNvSpPr>
              <p:nvPr/>
            </p:nvSpPr>
            <p:spPr bwMode="auto">
              <a:xfrm>
                <a:off x="1364" y="1557"/>
                <a:ext cx="23" cy="74"/>
              </a:xfrm>
              <a:custGeom>
                <a:avLst/>
                <a:gdLst>
                  <a:gd name="T0" fmla="*/ 187 w 187"/>
                  <a:gd name="T1" fmla="*/ 497 h 590"/>
                  <a:gd name="T2" fmla="*/ 185 w 187"/>
                  <a:gd name="T3" fmla="*/ 516 h 590"/>
                  <a:gd name="T4" fmla="*/ 180 w 187"/>
                  <a:gd name="T5" fmla="*/ 533 h 590"/>
                  <a:gd name="T6" fmla="*/ 171 w 187"/>
                  <a:gd name="T7" fmla="*/ 550 h 590"/>
                  <a:gd name="T8" fmla="*/ 160 w 187"/>
                  <a:gd name="T9" fmla="*/ 563 h 590"/>
                  <a:gd name="T10" fmla="*/ 146 w 187"/>
                  <a:gd name="T11" fmla="*/ 575 h 590"/>
                  <a:gd name="T12" fmla="*/ 130 w 187"/>
                  <a:gd name="T13" fmla="*/ 583 h 590"/>
                  <a:gd name="T14" fmla="*/ 113 w 187"/>
                  <a:gd name="T15" fmla="*/ 588 h 590"/>
                  <a:gd name="T16" fmla="*/ 94 w 187"/>
                  <a:gd name="T17" fmla="*/ 590 h 590"/>
                  <a:gd name="T18" fmla="*/ 75 w 187"/>
                  <a:gd name="T19" fmla="*/ 588 h 590"/>
                  <a:gd name="T20" fmla="*/ 58 w 187"/>
                  <a:gd name="T21" fmla="*/ 583 h 590"/>
                  <a:gd name="T22" fmla="*/ 42 w 187"/>
                  <a:gd name="T23" fmla="*/ 575 h 590"/>
                  <a:gd name="T24" fmla="*/ 28 w 187"/>
                  <a:gd name="T25" fmla="*/ 563 h 590"/>
                  <a:gd name="T26" fmla="*/ 17 w 187"/>
                  <a:gd name="T27" fmla="*/ 550 h 590"/>
                  <a:gd name="T28" fmla="*/ 8 w 187"/>
                  <a:gd name="T29" fmla="*/ 534 h 590"/>
                  <a:gd name="T30" fmla="*/ 3 w 187"/>
                  <a:gd name="T31" fmla="*/ 517 h 590"/>
                  <a:gd name="T32" fmla="*/ 1 w 187"/>
                  <a:gd name="T33" fmla="*/ 498 h 590"/>
                  <a:gd name="T34" fmla="*/ 1 w 187"/>
                  <a:gd name="T35" fmla="*/ 83 h 590"/>
                  <a:gd name="T36" fmla="*/ 4 w 187"/>
                  <a:gd name="T37" fmla="*/ 66 h 590"/>
                  <a:gd name="T38" fmla="*/ 11 w 187"/>
                  <a:gd name="T39" fmla="*/ 49 h 590"/>
                  <a:gd name="T40" fmla="*/ 21 w 187"/>
                  <a:gd name="T41" fmla="*/ 34 h 590"/>
                  <a:gd name="T42" fmla="*/ 34 w 187"/>
                  <a:gd name="T43" fmla="*/ 21 h 590"/>
                  <a:gd name="T44" fmla="*/ 49 w 187"/>
                  <a:gd name="T45" fmla="*/ 12 h 590"/>
                  <a:gd name="T46" fmla="*/ 65 w 187"/>
                  <a:gd name="T47" fmla="*/ 5 h 590"/>
                  <a:gd name="T48" fmla="*/ 83 w 187"/>
                  <a:gd name="T49" fmla="*/ 0 h 590"/>
                  <a:gd name="T50" fmla="*/ 103 w 187"/>
                  <a:gd name="T51" fmla="*/ 0 h 590"/>
                  <a:gd name="T52" fmla="*/ 120 w 187"/>
                  <a:gd name="T53" fmla="*/ 5 h 590"/>
                  <a:gd name="T54" fmla="*/ 137 w 187"/>
                  <a:gd name="T55" fmla="*/ 12 h 590"/>
                  <a:gd name="T56" fmla="*/ 153 w 187"/>
                  <a:gd name="T57" fmla="*/ 21 h 590"/>
                  <a:gd name="T58" fmla="*/ 165 w 187"/>
                  <a:gd name="T59" fmla="*/ 34 h 590"/>
                  <a:gd name="T60" fmla="*/ 174 w 187"/>
                  <a:gd name="T61" fmla="*/ 49 h 590"/>
                  <a:gd name="T62" fmla="*/ 182 w 187"/>
                  <a:gd name="T63" fmla="*/ 66 h 590"/>
                  <a:gd name="T64" fmla="*/ 186 w 187"/>
                  <a:gd name="T65" fmla="*/ 83 h 5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
                  <a:gd name="T100" fmla="*/ 0 h 590"/>
                  <a:gd name="T101" fmla="*/ 187 w 187"/>
                  <a:gd name="T102" fmla="*/ 590 h 5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 h="590">
                    <a:moveTo>
                      <a:pt x="186" y="93"/>
                    </a:moveTo>
                    <a:lnTo>
                      <a:pt x="187" y="497"/>
                    </a:lnTo>
                    <a:lnTo>
                      <a:pt x="186" y="507"/>
                    </a:lnTo>
                    <a:lnTo>
                      <a:pt x="185" y="516"/>
                    </a:lnTo>
                    <a:lnTo>
                      <a:pt x="183" y="525"/>
                    </a:lnTo>
                    <a:lnTo>
                      <a:pt x="180" y="533"/>
                    </a:lnTo>
                    <a:lnTo>
                      <a:pt x="175" y="542"/>
                    </a:lnTo>
                    <a:lnTo>
                      <a:pt x="171" y="550"/>
                    </a:lnTo>
                    <a:lnTo>
                      <a:pt x="165" y="556"/>
                    </a:lnTo>
                    <a:lnTo>
                      <a:pt x="160" y="563"/>
                    </a:lnTo>
                    <a:lnTo>
                      <a:pt x="153" y="570"/>
                    </a:lnTo>
                    <a:lnTo>
                      <a:pt x="146" y="575"/>
                    </a:lnTo>
                    <a:lnTo>
                      <a:pt x="138" y="579"/>
                    </a:lnTo>
                    <a:lnTo>
                      <a:pt x="130" y="583"/>
                    </a:lnTo>
                    <a:lnTo>
                      <a:pt x="121" y="586"/>
                    </a:lnTo>
                    <a:lnTo>
                      <a:pt x="113" y="588"/>
                    </a:lnTo>
                    <a:lnTo>
                      <a:pt x="104" y="590"/>
                    </a:lnTo>
                    <a:lnTo>
                      <a:pt x="94" y="590"/>
                    </a:lnTo>
                    <a:lnTo>
                      <a:pt x="84" y="590"/>
                    </a:lnTo>
                    <a:lnTo>
                      <a:pt x="75" y="588"/>
                    </a:lnTo>
                    <a:lnTo>
                      <a:pt x="66" y="586"/>
                    </a:lnTo>
                    <a:lnTo>
                      <a:pt x="58" y="583"/>
                    </a:lnTo>
                    <a:lnTo>
                      <a:pt x="50" y="579"/>
                    </a:lnTo>
                    <a:lnTo>
                      <a:pt x="42" y="575"/>
                    </a:lnTo>
                    <a:lnTo>
                      <a:pt x="34" y="570"/>
                    </a:lnTo>
                    <a:lnTo>
                      <a:pt x="28" y="563"/>
                    </a:lnTo>
                    <a:lnTo>
                      <a:pt x="22" y="557"/>
                    </a:lnTo>
                    <a:lnTo>
                      <a:pt x="17" y="550"/>
                    </a:lnTo>
                    <a:lnTo>
                      <a:pt x="13" y="542"/>
                    </a:lnTo>
                    <a:lnTo>
                      <a:pt x="8" y="534"/>
                    </a:lnTo>
                    <a:lnTo>
                      <a:pt x="5" y="525"/>
                    </a:lnTo>
                    <a:lnTo>
                      <a:pt x="3" y="517"/>
                    </a:lnTo>
                    <a:lnTo>
                      <a:pt x="1" y="507"/>
                    </a:lnTo>
                    <a:lnTo>
                      <a:pt x="1" y="498"/>
                    </a:lnTo>
                    <a:lnTo>
                      <a:pt x="0" y="93"/>
                    </a:lnTo>
                    <a:lnTo>
                      <a:pt x="1" y="83"/>
                    </a:lnTo>
                    <a:lnTo>
                      <a:pt x="2" y="74"/>
                    </a:lnTo>
                    <a:lnTo>
                      <a:pt x="4" y="66"/>
                    </a:lnTo>
                    <a:lnTo>
                      <a:pt x="7" y="57"/>
                    </a:lnTo>
                    <a:lnTo>
                      <a:pt x="11" y="49"/>
                    </a:lnTo>
                    <a:lnTo>
                      <a:pt x="16" y="41"/>
                    </a:lnTo>
                    <a:lnTo>
                      <a:pt x="21" y="34"/>
                    </a:lnTo>
                    <a:lnTo>
                      <a:pt x="27" y="27"/>
                    </a:lnTo>
                    <a:lnTo>
                      <a:pt x="34" y="21"/>
                    </a:lnTo>
                    <a:lnTo>
                      <a:pt x="41" y="16"/>
                    </a:lnTo>
                    <a:lnTo>
                      <a:pt x="49" y="12"/>
                    </a:lnTo>
                    <a:lnTo>
                      <a:pt x="57" y="8"/>
                    </a:lnTo>
                    <a:lnTo>
                      <a:pt x="65" y="5"/>
                    </a:lnTo>
                    <a:lnTo>
                      <a:pt x="74" y="2"/>
                    </a:lnTo>
                    <a:lnTo>
                      <a:pt x="83" y="0"/>
                    </a:lnTo>
                    <a:lnTo>
                      <a:pt x="93" y="0"/>
                    </a:lnTo>
                    <a:lnTo>
                      <a:pt x="103" y="0"/>
                    </a:lnTo>
                    <a:lnTo>
                      <a:pt x="112" y="2"/>
                    </a:lnTo>
                    <a:lnTo>
                      <a:pt x="120" y="5"/>
                    </a:lnTo>
                    <a:lnTo>
                      <a:pt x="129" y="8"/>
                    </a:lnTo>
                    <a:lnTo>
                      <a:pt x="137" y="12"/>
                    </a:lnTo>
                    <a:lnTo>
                      <a:pt x="145" y="16"/>
                    </a:lnTo>
                    <a:lnTo>
                      <a:pt x="153" y="21"/>
                    </a:lnTo>
                    <a:lnTo>
                      <a:pt x="159" y="27"/>
                    </a:lnTo>
                    <a:lnTo>
                      <a:pt x="165" y="34"/>
                    </a:lnTo>
                    <a:lnTo>
                      <a:pt x="170" y="41"/>
                    </a:lnTo>
                    <a:lnTo>
                      <a:pt x="174" y="49"/>
                    </a:lnTo>
                    <a:lnTo>
                      <a:pt x="179" y="56"/>
                    </a:lnTo>
                    <a:lnTo>
                      <a:pt x="182" y="66"/>
                    </a:lnTo>
                    <a:lnTo>
                      <a:pt x="184" y="74"/>
                    </a:lnTo>
                    <a:lnTo>
                      <a:pt x="186" y="83"/>
                    </a:lnTo>
                    <a:lnTo>
                      <a:pt x="186" y="93"/>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29" name="Freeform 255"/>
              <p:cNvSpPr>
                <a:spLocks/>
              </p:cNvSpPr>
              <p:nvPr/>
            </p:nvSpPr>
            <p:spPr bwMode="auto">
              <a:xfrm>
                <a:off x="1220" y="1380"/>
                <a:ext cx="100" cy="86"/>
              </a:xfrm>
              <a:custGeom>
                <a:avLst/>
                <a:gdLst>
                  <a:gd name="T0" fmla="*/ 728 w 800"/>
                  <a:gd name="T1" fmla="*/ 1 h 686"/>
                  <a:gd name="T2" fmla="*/ 711 w 800"/>
                  <a:gd name="T3" fmla="*/ 0 h 686"/>
                  <a:gd name="T4" fmla="*/ 695 w 800"/>
                  <a:gd name="T5" fmla="*/ 2 h 686"/>
                  <a:gd name="T6" fmla="*/ 679 w 800"/>
                  <a:gd name="T7" fmla="*/ 7 h 686"/>
                  <a:gd name="T8" fmla="*/ 665 w 800"/>
                  <a:gd name="T9" fmla="*/ 16 h 686"/>
                  <a:gd name="T10" fmla="*/ 652 w 800"/>
                  <a:gd name="T11" fmla="*/ 27 h 686"/>
                  <a:gd name="T12" fmla="*/ 642 w 800"/>
                  <a:gd name="T13" fmla="*/ 40 h 686"/>
                  <a:gd name="T14" fmla="*/ 634 w 800"/>
                  <a:gd name="T15" fmla="*/ 55 h 686"/>
                  <a:gd name="T16" fmla="*/ 619 w 800"/>
                  <a:gd name="T17" fmla="*/ 106 h 686"/>
                  <a:gd name="T18" fmla="*/ 590 w 800"/>
                  <a:gd name="T19" fmla="*/ 184 h 686"/>
                  <a:gd name="T20" fmla="*/ 556 w 800"/>
                  <a:gd name="T21" fmla="*/ 251 h 686"/>
                  <a:gd name="T22" fmla="*/ 517 w 800"/>
                  <a:gd name="T23" fmla="*/ 308 h 686"/>
                  <a:gd name="T24" fmla="*/ 476 w 800"/>
                  <a:gd name="T25" fmla="*/ 357 h 686"/>
                  <a:gd name="T26" fmla="*/ 432 w 800"/>
                  <a:gd name="T27" fmla="*/ 397 h 686"/>
                  <a:gd name="T28" fmla="*/ 388 w 800"/>
                  <a:gd name="T29" fmla="*/ 430 h 686"/>
                  <a:gd name="T30" fmla="*/ 343 w 800"/>
                  <a:gd name="T31" fmla="*/ 456 h 686"/>
                  <a:gd name="T32" fmla="*/ 299 w 800"/>
                  <a:gd name="T33" fmla="*/ 477 h 686"/>
                  <a:gd name="T34" fmla="*/ 257 w 800"/>
                  <a:gd name="T35" fmla="*/ 492 h 686"/>
                  <a:gd name="T36" fmla="*/ 217 w 800"/>
                  <a:gd name="T37" fmla="*/ 502 h 686"/>
                  <a:gd name="T38" fmla="*/ 181 w 800"/>
                  <a:gd name="T39" fmla="*/ 509 h 686"/>
                  <a:gd name="T40" fmla="*/ 136 w 800"/>
                  <a:gd name="T41" fmla="*/ 514 h 686"/>
                  <a:gd name="T42" fmla="*/ 98 w 800"/>
                  <a:gd name="T43" fmla="*/ 515 h 686"/>
                  <a:gd name="T44" fmla="*/ 92 w 800"/>
                  <a:gd name="T45" fmla="*/ 515 h 686"/>
                  <a:gd name="T46" fmla="*/ 74 w 800"/>
                  <a:gd name="T47" fmla="*/ 515 h 686"/>
                  <a:gd name="T48" fmla="*/ 58 w 800"/>
                  <a:gd name="T49" fmla="*/ 520 h 686"/>
                  <a:gd name="T50" fmla="*/ 42 w 800"/>
                  <a:gd name="T51" fmla="*/ 526 h 686"/>
                  <a:gd name="T52" fmla="*/ 29 w 800"/>
                  <a:gd name="T53" fmla="*/ 535 h 686"/>
                  <a:gd name="T54" fmla="*/ 17 w 800"/>
                  <a:gd name="T55" fmla="*/ 548 h 686"/>
                  <a:gd name="T56" fmla="*/ 9 w 800"/>
                  <a:gd name="T57" fmla="*/ 561 h 686"/>
                  <a:gd name="T58" fmla="*/ 3 w 800"/>
                  <a:gd name="T59" fmla="*/ 577 h 686"/>
                  <a:gd name="T60" fmla="*/ 0 w 800"/>
                  <a:gd name="T61" fmla="*/ 594 h 686"/>
                  <a:gd name="T62" fmla="*/ 0 w 800"/>
                  <a:gd name="T63" fmla="*/ 612 h 686"/>
                  <a:gd name="T64" fmla="*/ 4 w 800"/>
                  <a:gd name="T65" fmla="*/ 628 h 686"/>
                  <a:gd name="T66" fmla="*/ 10 w 800"/>
                  <a:gd name="T67" fmla="*/ 643 h 686"/>
                  <a:gd name="T68" fmla="*/ 20 w 800"/>
                  <a:gd name="T69" fmla="*/ 656 h 686"/>
                  <a:gd name="T70" fmla="*/ 32 w 800"/>
                  <a:gd name="T71" fmla="*/ 668 h 686"/>
                  <a:gd name="T72" fmla="*/ 45 w 800"/>
                  <a:gd name="T73" fmla="*/ 677 h 686"/>
                  <a:gd name="T74" fmla="*/ 62 w 800"/>
                  <a:gd name="T75" fmla="*/ 683 h 686"/>
                  <a:gd name="T76" fmla="*/ 78 w 800"/>
                  <a:gd name="T77" fmla="*/ 686 h 686"/>
                  <a:gd name="T78" fmla="*/ 104 w 800"/>
                  <a:gd name="T79" fmla="*/ 686 h 686"/>
                  <a:gd name="T80" fmla="*/ 171 w 800"/>
                  <a:gd name="T81" fmla="*/ 682 h 686"/>
                  <a:gd name="T82" fmla="*/ 215 w 800"/>
                  <a:gd name="T83" fmla="*/ 676 h 686"/>
                  <a:gd name="T84" fmla="*/ 266 w 800"/>
                  <a:gd name="T85" fmla="*/ 665 h 686"/>
                  <a:gd name="T86" fmla="*/ 321 w 800"/>
                  <a:gd name="T87" fmla="*/ 649 h 686"/>
                  <a:gd name="T88" fmla="*/ 379 w 800"/>
                  <a:gd name="T89" fmla="*/ 627 h 686"/>
                  <a:gd name="T90" fmla="*/ 439 w 800"/>
                  <a:gd name="T91" fmla="*/ 597 h 686"/>
                  <a:gd name="T92" fmla="*/ 501 w 800"/>
                  <a:gd name="T93" fmla="*/ 560 h 686"/>
                  <a:gd name="T94" fmla="*/ 560 w 800"/>
                  <a:gd name="T95" fmla="*/ 513 h 686"/>
                  <a:gd name="T96" fmla="*/ 618 w 800"/>
                  <a:gd name="T97" fmla="*/ 456 h 686"/>
                  <a:gd name="T98" fmla="*/ 672 w 800"/>
                  <a:gd name="T99" fmla="*/ 389 h 686"/>
                  <a:gd name="T100" fmla="*/ 721 w 800"/>
                  <a:gd name="T101" fmla="*/ 308 h 686"/>
                  <a:gd name="T102" fmla="*/ 763 w 800"/>
                  <a:gd name="T103" fmla="*/ 215 h 686"/>
                  <a:gd name="T104" fmla="*/ 797 w 800"/>
                  <a:gd name="T105" fmla="*/ 107 h 686"/>
                  <a:gd name="T106" fmla="*/ 800 w 800"/>
                  <a:gd name="T107" fmla="*/ 90 h 686"/>
                  <a:gd name="T108" fmla="*/ 799 w 800"/>
                  <a:gd name="T109" fmla="*/ 74 h 686"/>
                  <a:gd name="T110" fmla="*/ 795 w 800"/>
                  <a:gd name="T111" fmla="*/ 57 h 686"/>
                  <a:gd name="T112" fmla="*/ 789 w 800"/>
                  <a:gd name="T113" fmla="*/ 43 h 686"/>
                  <a:gd name="T114" fmla="*/ 780 w 800"/>
                  <a:gd name="T115" fmla="*/ 29 h 686"/>
                  <a:gd name="T116" fmla="*/ 767 w 800"/>
                  <a:gd name="T117" fmla="*/ 18 h 686"/>
                  <a:gd name="T118" fmla="*/ 753 w 800"/>
                  <a:gd name="T119" fmla="*/ 8 h 686"/>
                  <a:gd name="T120" fmla="*/ 736 w 800"/>
                  <a:gd name="T121" fmla="*/ 2 h 68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0"/>
                  <a:gd name="T184" fmla="*/ 0 h 686"/>
                  <a:gd name="T185" fmla="*/ 800 w 800"/>
                  <a:gd name="T186" fmla="*/ 686 h 68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0" h="686">
                    <a:moveTo>
                      <a:pt x="736" y="2"/>
                    </a:moveTo>
                    <a:lnTo>
                      <a:pt x="728" y="1"/>
                    </a:lnTo>
                    <a:lnTo>
                      <a:pt x="720" y="0"/>
                    </a:lnTo>
                    <a:lnTo>
                      <a:pt x="711" y="0"/>
                    </a:lnTo>
                    <a:lnTo>
                      <a:pt x="703" y="0"/>
                    </a:lnTo>
                    <a:lnTo>
                      <a:pt x="695" y="2"/>
                    </a:lnTo>
                    <a:lnTo>
                      <a:pt x="686" y="4"/>
                    </a:lnTo>
                    <a:lnTo>
                      <a:pt x="679" y="7"/>
                    </a:lnTo>
                    <a:lnTo>
                      <a:pt x="672" y="12"/>
                    </a:lnTo>
                    <a:lnTo>
                      <a:pt x="665" y="16"/>
                    </a:lnTo>
                    <a:lnTo>
                      <a:pt x="658" y="21"/>
                    </a:lnTo>
                    <a:lnTo>
                      <a:pt x="652" y="27"/>
                    </a:lnTo>
                    <a:lnTo>
                      <a:pt x="647" y="33"/>
                    </a:lnTo>
                    <a:lnTo>
                      <a:pt x="642" y="40"/>
                    </a:lnTo>
                    <a:lnTo>
                      <a:pt x="638" y="47"/>
                    </a:lnTo>
                    <a:lnTo>
                      <a:pt x="634" y="55"/>
                    </a:lnTo>
                    <a:lnTo>
                      <a:pt x="631" y="63"/>
                    </a:lnTo>
                    <a:lnTo>
                      <a:pt x="619" y="106"/>
                    </a:lnTo>
                    <a:lnTo>
                      <a:pt x="605" y="146"/>
                    </a:lnTo>
                    <a:lnTo>
                      <a:pt x="590" y="184"/>
                    </a:lnTo>
                    <a:lnTo>
                      <a:pt x="573" y="219"/>
                    </a:lnTo>
                    <a:lnTo>
                      <a:pt x="556" y="251"/>
                    </a:lnTo>
                    <a:lnTo>
                      <a:pt x="537" y="281"/>
                    </a:lnTo>
                    <a:lnTo>
                      <a:pt x="517" y="308"/>
                    </a:lnTo>
                    <a:lnTo>
                      <a:pt x="496" y="334"/>
                    </a:lnTo>
                    <a:lnTo>
                      <a:pt x="476" y="357"/>
                    </a:lnTo>
                    <a:lnTo>
                      <a:pt x="454" y="379"/>
                    </a:lnTo>
                    <a:lnTo>
                      <a:pt x="432" y="397"/>
                    </a:lnTo>
                    <a:lnTo>
                      <a:pt x="410" y="415"/>
                    </a:lnTo>
                    <a:lnTo>
                      <a:pt x="388" y="430"/>
                    </a:lnTo>
                    <a:lnTo>
                      <a:pt x="366" y="444"/>
                    </a:lnTo>
                    <a:lnTo>
                      <a:pt x="343" y="456"/>
                    </a:lnTo>
                    <a:lnTo>
                      <a:pt x="321" y="467"/>
                    </a:lnTo>
                    <a:lnTo>
                      <a:pt x="299" y="477"/>
                    </a:lnTo>
                    <a:lnTo>
                      <a:pt x="278" y="484"/>
                    </a:lnTo>
                    <a:lnTo>
                      <a:pt x="257" y="492"/>
                    </a:lnTo>
                    <a:lnTo>
                      <a:pt x="236" y="498"/>
                    </a:lnTo>
                    <a:lnTo>
                      <a:pt x="217" y="502"/>
                    </a:lnTo>
                    <a:lnTo>
                      <a:pt x="199" y="506"/>
                    </a:lnTo>
                    <a:lnTo>
                      <a:pt x="181" y="509"/>
                    </a:lnTo>
                    <a:lnTo>
                      <a:pt x="166" y="511"/>
                    </a:lnTo>
                    <a:lnTo>
                      <a:pt x="136" y="514"/>
                    </a:lnTo>
                    <a:lnTo>
                      <a:pt x="114" y="515"/>
                    </a:lnTo>
                    <a:lnTo>
                      <a:pt x="98" y="515"/>
                    </a:lnTo>
                    <a:lnTo>
                      <a:pt x="91" y="515"/>
                    </a:lnTo>
                    <a:lnTo>
                      <a:pt x="92" y="515"/>
                    </a:lnTo>
                    <a:lnTo>
                      <a:pt x="83" y="515"/>
                    </a:lnTo>
                    <a:lnTo>
                      <a:pt x="74" y="515"/>
                    </a:lnTo>
                    <a:lnTo>
                      <a:pt x="66" y="518"/>
                    </a:lnTo>
                    <a:lnTo>
                      <a:pt x="58" y="520"/>
                    </a:lnTo>
                    <a:lnTo>
                      <a:pt x="50" y="523"/>
                    </a:lnTo>
                    <a:lnTo>
                      <a:pt x="42" y="526"/>
                    </a:lnTo>
                    <a:lnTo>
                      <a:pt x="36" y="531"/>
                    </a:lnTo>
                    <a:lnTo>
                      <a:pt x="29" y="535"/>
                    </a:lnTo>
                    <a:lnTo>
                      <a:pt x="23" y="541"/>
                    </a:lnTo>
                    <a:lnTo>
                      <a:pt x="17" y="548"/>
                    </a:lnTo>
                    <a:lnTo>
                      <a:pt x="13" y="554"/>
                    </a:lnTo>
                    <a:lnTo>
                      <a:pt x="9" y="561"/>
                    </a:lnTo>
                    <a:lnTo>
                      <a:pt x="5" y="569"/>
                    </a:lnTo>
                    <a:lnTo>
                      <a:pt x="3" y="577"/>
                    </a:lnTo>
                    <a:lnTo>
                      <a:pt x="1" y="586"/>
                    </a:lnTo>
                    <a:lnTo>
                      <a:pt x="0" y="594"/>
                    </a:lnTo>
                    <a:lnTo>
                      <a:pt x="0" y="603"/>
                    </a:lnTo>
                    <a:lnTo>
                      <a:pt x="0" y="612"/>
                    </a:lnTo>
                    <a:lnTo>
                      <a:pt x="2" y="620"/>
                    </a:lnTo>
                    <a:lnTo>
                      <a:pt x="4" y="628"/>
                    </a:lnTo>
                    <a:lnTo>
                      <a:pt x="7" y="636"/>
                    </a:lnTo>
                    <a:lnTo>
                      <a:pt x="10" y="643"/>
                    </a:lnTo>
                    <a:lnTo>
                      <a:pt x="15" y="650"/>
                    </a:lnTo>
                    <a:lnTo>
                      <a:pt x="20" y="656"/>
                    </a:lnTo>
                    <a:lnTo>
                      <a:pt x="25" y="663"/>
                    </a:lnTo>
                    <a:lnTo>
                      <a:pt x="32" y="668"/>
                    </a:lnTo>
                    <a:lnTo>
                      <a:pt x="39" y="673"/>
                    </a:lnTo>
                    <a:lnTo>
                      <a:pt x="45" y="677"/>
                    </a:lnTo>
                    <a:lnTo>
                      <a:pt x="53" y="680"/>
                    </a:lnTo>
                    <a:lnTo>
                      <a:pt x="62" y="683"/>
                    </a:lnTo>
                    <a:lnTo>
                      <a:pt x="70" y="685"/>
                    </a:lnTo>
                    <a:lnTo>
                      <a:pt x="78" y="686"/>
                    </a:lnTo>
                    <a:lnTo>
                      <a:pt x="86" y="686"/>
                    </a:lnTo>
                    <a:lnTo>
                      <a:pt x="104" y="686"/>
                    </a:lnTo>
                    <a:lnTo>
                      <a:pt x="133" y="685"/>
                    </a:lnTo>
                    <a:lnTo>
                      <a:pt x="171" y="682"/>
                    </a:lnTo>
                    <a:lnTo>
                      <a:pt x="191" y="679"/>
                    </a:lnTo>
                    <a:lnTo>
                      <a:pt x="215" y="676"/>
                    </a:lnTo>
                    <a:lnTo>
                      <a:pt x="239" y="671"/>
                    </a:lnTo>
                    <a:lnTo>
                      <a:pt x="266" y="665"/>
                    </a:lnTo>
                    <a:lnTo>
                      <a:pt x="293" y="657"/>
                    </a:lnTo>
                    <a:lnTo>
                      <a:pt x="321" y="649"/>
                    </a:lnTo>
                    <a:lnTo>
                      <a:pt x="350" y="639"/>
                    </a:lnTo>
                    <a:lnTo>
                      <a:pt x="379" y="627"/>
                    </a:lnTo>
                    <a:lnTo>
                      <a:pt x="409" y="614"/>
                    </a:lnTo>
                    <a:lnTo>
                      <a:pt x="439" y="597"/>
                    </a:lnTo>
                    <a:lnTo>
                      <a:pt x="470" y="580"/>
                    </a:lnTo>
                    <a:lnTo>
                      <a:pt x="501" y="560"/>
                    </a:lnTo>
                    <a:lnTo>
                      <a:pt x="531" y="538"/>
                    </a:lnTo>
                    <a:lnTo>
                      <a:pt x="560" y="513"/>
                    </a:lnTo>
                    <a:lnTo>
                      <a:pt x="589" y="486"/>
                    </a:lnTo>
                    <a:lnTo>
                      <a:pt x="618" y="456"/>
                    </a:lnTo>
                    <a:lnTo>
                      <a:pt x="645" y="424"/>
                    </a:lnTo>
                    <a:lnTo>
                      <a:pt x="672" y="389"/>
                    </a:lnTo>
                    <a:lnTo>
                      <a:pt x="697" y="351"/>
                    </a:lnTo>
                    <a:lnTo>
                      <a:pt x="721" y="308"/>
                    </a:lnTo>
                    <a:lnTo>
                      <a:pt x="742" y="264"/>
                    </a:lnTo>
                    <a:lnTo>
                      <a:pt x="763" y="215"/>
                    </a:lnTo>
                    <a:lnTo>
                      <a:pt x="782" y="163"/>
                    </a:lnTo>
                    <a:lnTo>
                      <a:pt x="797" y="107"/>
                    </a:lnTo>
                    <a:lnTo>
                      <a:pt x="799" y="99"/>
                    </a:lnTo>
                    <a:lnTo>
                      <a:pt x="800" y="90"/>
                    </a:lnTo>
                    <a:lnTo>
                      <a:pt x="800" y="82"/>
                    </a:lnTo>
                    <a:lnTo>
                      <a:pt x="799" y="74"/>
                    </a:lnTo>
                    <a:lnTo>
                      <a:pt x="798" y="65"/>
                    </a:lnTo>
                    <a:lnTo>
                      <a:pt x="795" y="57"/>
                    </a:lnTo>
                    <a:lnTo>
                      <a:pt x="792" y="50"/>
                    </a:lnTo>
                    <a:lnTo>
                      <a:pt x="789" y="43"/>
                    </a:lnTo>
                    <a:lnTo>
                      <a:pt x="784" y="35"/>
                    </a:lnTo>
                    <a:lnTo>
                      <a:pt x="780" y="29"/>
                    </a:lnTo>
                    <a:lnTo>
                      <a:pt x="774" y="23"/>
                    </a:lnTo>
                    <a:lnTo>
                      <a:pt x="767" y="18"/>
                    </a:lnTo>
                    <a:lnTo>
                      <a:pt x="760" y="13"/>
                    </a:lnTo>
                    <a:lnTo>
                      <a:pt x="753" y="8"/>
                    </a:lnTo>
                    <a:lnTo>
                      <a:pt x="745" y="5"/>
                    </a:lnTo>
                    <a:lnTo>
                      <a:pt x="736" y="2"/>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30" name="Freeform 256"/>
              <p:cNvSpPr>
                <a:spLocks/>
              </p:cNvSpPr>
              <p:nvPr/>
            </p:nvSpPr>
            <p:spPr bwMode="auto">
              <a:xfrm>
                <a:off x="1404" y="1336"/>
                <a:ext cx="55" cy="116"/>
              </a:xfrm>
              <a:custGeom>
                <a:avLst/>
                <a:gdLst>
                  <a:gd name="T0" fmla="*/ 391 w 444"/>
                  <a:gd name="T1" fmla="*/ 51 h 931"/>
                  <a:gd name="T2" fmla="*/ 383 w 444"/>
                  <a:gd name="T3" fmla="*/ 36 h 931"/>
                  <a:gd name="T4" fmla="*/ 372 w 444"/>
                  <a:gd name="T5" fmla="*/ 24 h 931"/>
                  <a:gd name="T6" fmla="*/ 359 w 444"/>
                  <a:gd name="T7" fmla="*/ 13 h 931"/>
                  <a:gd name="T8" fmla="*/ 344 w 444"/>
                  <a:gd name="T9" fmla="*/ 6 h 931"/>
                  <a:gd name="T10" fmla="*/ 329 w 444"/>
                  <a:gd name="T11" fmla="*/ 1 h 931"/>
                  <a:gd name="T12" fmla="*/ 311 w 444"/>
                  <a:gd name="T13" fmla="*/ 0 h 931"/>
                  <a:gd name="T14" fmla="*/ 294 w 444"/>
                  <a:gd name="T15" fmla="*/ 2 h 931"/>
                  <a:gd name="T16" fmla="*/ 278 w 444"/>
                  <a:gd name="T17" fmla="*/ 7 h 931"/>
                  <a:gd name="T18" fmla="*/ 263 w 444"/>
                  <a:gd name="T19" fmla="*/ 15 h 931"/>
                  <a:gd name="T20" fmla="*/ 251 w 444"/>
                  <a:gd name="T21" fmla="*/ 27 h 931"/>
                  <a:gd name="T22" fmla="*/ 240 w 444"/>
                  <a:gd name="T23" fmla="*/ 40 h 931"/>
                  <a:gd name="T24" fmla="*/ 233 w 444"/>
                  <a:gd name="T25" fmla="*/ 55 h 931"/>
                  <a:gd name="T26" fmla="*/ 228 w 444"/>
                  <a:gd name="T27" fmla="*/ 70 h 931"/>
                  <a:gd name="T28" fmla="*/ 227 w 444"/>
                  <a:gd name="T29" fmla="*/ 87 h 931"/>
                  <a:gd name="T30" fmla="*/ 229 w 444"/>
                  <a:gd name="T31" fmla="*/ 103 h 931"/>
                  <a:gd name="T32" fmla="*/ 245 w 444"/>
                  <a:gd name="T33" fmla="*/ 155 h 931"/>
                  <a:gd name="T34" fmla="*/ 262 w 444"/>
                  <a:gd name="T35" fmla="*/ 236 h 931"/>
                  <a:gd name="T36" fmla="*/ 272 w 444"/>
                  <a:gd name="T37" fmla="*/ 311 h 931"/>
                  <a:gd name="T38" fmla="*/ 272 w 444"/>
                  <a:gd name="T39" fmla="*/ 378 h 931"/>
                  <a:gd name="T40" fmla="*/ 264 w 444"/>
                  <a:gd name="T41" fmla="*/ 440 h 931"/>
                  <a:gd name="T42" fmla="*/ 252 w 444"/>
                  <a:gd name="T43" fmla="*/ 497 h 931"/>
                  <a:gd name="T44" fmla="*/ 234 w 444"/>
                  <a:gd name="T45" fmla="*/ 547 h 931"/>
                  <a:gd name="T46" fmla="*/ 212 w 444"/>
                  <a:gd name="T47" fmla="*/ 592 h 931"/>
                  <a:gd name="T48" fmla="*/ 189 w 444"/>
                  <a:gd name="T49" fmla="*/ 631 h 931"/>
                  <a:gd name="T50" fmla="*/ 164 w 444"/>
                  <a:gd name="T51" fmla="*/ 665 h 931"/>
                  <a:gd name="T52" fmla="*/ 138 w 444"/>
                  <a:gd name="T53" fmla="*/ 694 h 931"/>
                  <a:gd name="T54" fmla="*/ 113 w 444"/>
                  <a:gd name="T55" fmla="*/ 718 h 931"/>
                  <a:gd name="T56" fmla="*/ 81 w 444"/>
                  <a:gd name="T57" fmla="*/ 745 h 931"/>
                  <a:gd name="T58" fmla="*/ 52 w 444"/>
                  <a:gd name="T59" fmla="*/ 766 h 931"/>
                  <a:gd name="T60" fmla="*/ 45 w 444"/>
                  <a:gd name="T61" fmla="*/ 769 h 931"/>
                  <a:gd name="T62" fmla="*/ 31 w 444"/>
                  <a:gd name="T63" fmla="*/ 778 h 931"/>
                  <a:gd name="T64" fmla="*/ 19 w 444"/>
                  <a:gd name="T65" fmla="*/ 791 h 931"/>
                  <a:gd name="T66" fmla="*/ 10 w 444"/>
                  <a:gd name="T67" fmla="*/ 804 h 931"/>
                  <a:gd name="T68" fmla="*/ 4 w 444"/>
                  <a:gd name="T69" fmla="*/ 820 h 931"/>
                  <a:gd name="T70" fmla="*/ 1 w 444"/>
                  <a:gd name="T71" fmla="*/ 835 h 931"/>
                  <a:gd name="T72" fmla="*/ 1 w 444"/>
                  <a:gd name="T73" fmla="*/ 852 h 931"/>
                  <a:gd name="T74" fmla="*/ 4 w 444"/>
                  <a:gd name="T75" fmla="*/ 869 h 931"/>
                  <a:gd name="T76" fmla="*/ 10 w 444"/>
                  <a:gd name="T77" fmla="*/ 885 h 931"/>
                  <a:gd name="T78" fmla="*/ 19 w 444"/>
                  <a:gd name="T79" fmla="*/ 900 h 931"/>
                  <a:gd name="T80" fmla="*/ 32 w 444"/>
                  <a:gd name="T81" fmla="*/ 911 h 931"/>
                  <a:gd name="T82" fmla="*/ 45 w 444"/>
                  <a:gd name="T83" fmla="*/ 920 h 931"/>
                  <a:gd name="T84" fmla="*/ 61 w 444"/>
                  <a:gd name="T85" fmla="*/ 927 h 931"/>
                  <a:gd name="T86" fmla="*/ 77 w 444"/>
                  <a:gd name="T87" fmla="*/ 930 h 931"/>
                  <a:gd name="T88" fmla="*/ 93 w 444"/>
                  <a:gd name="T89" fmla="*/ 930 h 931"/>
                  <a:gd name="T90" fmla="*/ 110 w 444"/>
                  <a:gd name="T91" fmla="*/ 927 h 931"/>
                  <a:gd name="T92" fmla="*/ 126 w 444"/>
                  <a:gd name="T93" fmla="*/ 920 h 931"/>
                  <a:gd name="T94" fmla="*/ 147 w 444"/>
                  <a:gd name="T95" fmla="*/ 908 h 931"/>
                  <a:gd name="T96" fmla="*/ 198 w 444"/>
                  <a:gd name="T97" fmla="*/ 870 h 931"/>
                  <a:gd name="T98" fmla="*/ 230 w 444"/>
                  <a:gd name="T99" fmla="*/ 842 h 931"/>
                  <a:gd name="T100" fmla="*/ 265 w 444"/>
                  <a:gd name="T101" fmla="*/ 806 h 931"/>
                  <a:gd name="T102" fmla="*/ 302 w 444"/>
                  <a:gd name="T103" fmla="*/ 765 h 931"/>
                  <a:gd name="T104" fmla="*/ 337 w 444"/>
                  <a:gd name="T105" fmla="*/ 716 h 931"/>
                  <a:gd name="T106" fmla="*/ 370 w 444"/>
                  <a:gd name="T107" fmla="*/ 660 h 931"/>
                  <a:gd name="T108" fmla="*/ 398 w 444"/>
                  <a:gd name="T109" fmla="*/ 597 h 931"/>
                  <a:gd name="T110" fmla="*/ 422 w 444"/>
                  <a:gd name="T111" fmla="*/ 526 h 931"/>
                  <a:gd name="T112" fmla="*/ 438 w 444"/>
                  <a:gd name="T113" fmla="*/ 449 h 931"/>
                  <a:gd name="T114" fmla="*/ 444 w 444"/>
                  <a:gd name="T115" fmla="*/ 364 h 931"/>
                  <a:gd name="T116" fmla="*/ 441 w 444"/>
                  <a:gd name="T117" fmla="*/ 269 h 931"/>
                  <a:gd name="T118" fmla="*/ 424 w 444"/>
                  <a:gd name="T119" fmla="*/ 169 h 931"/>
                  <a:gd name="T120" fmla="*/ 394 w 444"/>
                  <a:gd name="T121" fmla="*/ 59 h 9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4"/>
                  <a:gd name="T184" fmla="*/ 0 h 931"/>
                  <a:gd name="T185" fmla="*/ 444 w 444"/>
                  <a:gd name="T186" fmla="*/ 931 h 9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4" h="931">
                    <a:moveTo>
                      <a:pt x="394" y="59"/>
                    </a:moveTo>
                    <a:lnTo>
                      <a:pt x="391" y="51"/>
                    </a:lnTo>
                    <a:lnTo>
                      <a:pt x="388" y="43"/>
                    </a:lnTo>
                    <a:lnTo>
                      <a:pt x="383" y="36"/>
                    </a:lnTo>
                    <a:lnTo>
                      <a:pt x="377" y="29"/>
                    </a:lnTo>
                    <a:lnTo>
                      <a:pt x="372" y="24"/>
                    </a:lnTo>
                    <a:lnTo>
                      <a:pt x="365" y="17"/>
                    </a:lnTo>
                    <a:lnTo>
                      <a:pt x="359" y="13"/>
                    </a:lnTo>
                    <a:lnTo>
                      <a:pt x="351" y="9"/>
                    </a:lnTo>
                    <a:lnTo>
                      <a:pt x="344" y="6"/>
                    </a:lnTo>
                    <a:lnTo>
                      <a:pt x="336" y="3"/>
                    </a:lnTo>
                    <a:lnTo>
                      <a:pt x="329" y="1"/>
                    </a:lnTo>
                    <a:lnTo>
                      <a:pt x="320" y="0"/>
                    </a:lnTo>
                    <a:lnTo>
                      <a:pt x="311" y="0"/>
                    </a:lnTo>
                    <a:lnTo>
                      <a:pt x="303" y="1"/>
                    </a:lnTo>
                    <a:lnTo>
                      <a:pt x="294" y="2"/>
                    </a:lnTo>
                    <a:lnTo>
                      <a:pt x="286" y="4"/>
                    </a:lnTo>
                    <a:lnTo>
                      <a:pt x="278" y="7"/>
                    </a:lnTo>
                    <a:lnTo>
                      <a:pt x="271" y="11"/>
                    </a:lnTo>
                    <a:lnTo>
                      <a:pt x="263" y="15"/>
                    </a:lnTo>
                    <a:lnTo>
                      <a:pt x="256" y="21"/>
                    </a:lnTo>
                    <a:lnTo>
                      <a:pt x="251" y="27"/>
                    </a:lnTo>
                    <a:lnTo>
                      <a:pt x="245" y="33"/>
                    </a:lnTo>
                    <a:lnTo>
                      <a:pt x="240" y="40"/>
                    </a:lnTo>
                    <a:lnTo>
                      <a:pt x="236" y="47"/>
                    </a:lnTo>
                    <a:lnTo>
                      <a:pt x="233" y="55"/>
                    </a:lnTo>
                    <a:lnTo>
                      <a:pt x="230" y="62"/>
                    </a:lnTo>
                    <a:lnTo>
                      <a:pt x="228" y="70"/>
                    </a:lnTo>
                    <a:lnTo>
                      <a:pt x="227" y="79"/>
                    </a:lnTo>
                    <a:lnTo>
                      <a:pt x="227" y="87"/>
                    </a:lnTo>
                    <a:lnTo>
                      <a:pt x="228" y="95"/>
                    </a:lnTo>
                    <a:lnTo>
                      <a:pt x="229" y="103"/>
                    </a:lnTo>
                    <a:lnTo>
                      <a:pt x="231" y="113"/>
                    </a:lnTo>
                    <a:lnTo>
                      <a:pt x="245" y="155"/>
                    </a:lnTo>
                    <a:lnTo>
                      <a:pt x="255" y="197"/>
                    </a:lnTo>
                    <a:lnTo>
                      <a:pt x="262" y="236"/>
                    </a:lnTo>
                    <a:lnTo>
                      <a:pt x="268" y="275"/>
                    </a:lnTo>
                    <a:lnTo>
                      <a:pt x="272" y="311"/>
                    </a:lnTo>
                    <a:lnTo>
                      <a:pt x="273" y="345"/>
                    </a:lnTo>
                    <a:lnTo>
                      <a:pt x="272" y="378"/>
                    </a:lnTo>
                    <a:lnTo>
                      <a:pt x="269" y="410"/>
                    </a:lnTo>
                    <a:lnTo>
                      <a:pt x="264" y="440"/>
                    </a:lnTo>
                    <a:lnTo>
                      <a:pt x="259" y="469"/>
                    </a:lnTo>
                    <a:lnTo>
                      <a:pt x="252" y="497"/>
                    </a:lnTo>
                    <a:lnTo>
                      <a:pt x="244" y="523"/>
                    </a:lnTo>
                    <a:lnTo>
                      <a:pt x="234" y="547"/>
                    </a:lnTo>
                    <a:lnTo>
                      <a:pt x="224" y="570"/>
                    </a:lnTo>
                    <a:lnTo>
                      <a:pt x="212" y="592"/>
                    </a:lnTo>
                    <a:lnTo>
                      <a:pt x="201" y="612"/>
                    </a:lnTo>
                    <a:lnTo>
                      <a:pt x="189" y="631"/>
                    </a:lnTo>
                    <a:lnTo>
                      <a:pt x="176" y="649"/>
                    </a:lnTo>
                    <a:lnTo>
                      <a:pt x="164" y="665"/>
                    </a:lnTo>
                    <a:lnTo>
                      <a:pt x="150" y="681"/>
                    </a:lnTo>
                    <a:lnTo>
                      <a:pt x="138" y="694"/>
                    </a:lnTo>
                    <a:lnTo>
                      <a:pt x="125" y="707"/>
                    </a:lnTo>
                    <a:lnTo>
                      <a:pt x="113" y="718"/>
                    </a:lnTo>
                    <a:lnTo>
                      <a:pt x="101" y="729"/>
                    </a:lnTo>
                    <a:lnTo>
                      <a:pt x="81" y="745"/>
                    </a:lnTo>
                    <a:lnTo>
                      <a:pt x="64" y="758"/>
                    </a:lnTo>
                    <a:lnTo>
                      <a:pt x="52" y="766"/>
                    </a:lnTo>
                    <a:lnTo>
                      <a:pt x="45" y="769"/>
                    </a:lnTo>
                    <a:lnTo>
                      <a:pt x="38" y="773"/>
                    </a:lnTo>
                    <a:lnTo>
                      <a:pt x="31" y="778"/>
                    </a:lnTo>
                    <a:lnTo>
                      <a:pt x="25" y="785"/>
                    </a:lnTo>
                    <a:lnTo>
                      <a:pt x="19" y="791"/>
                    </a:lnTo>
                    <a:lnTo>
                      <a:pt x="14" y="797"/>
                    </a:lnTo>
                    <a:lnTo>
                      <a:pt x="10" y="804"/>
                    </a:lnTo>
                    <a:lnTo>
                      <a:pt x="7" y="812"/>
                    </a:lnTo>
                    <a:lnTo>
                      <a:pt x="4" y="820"/>
                    </a:lnTo>
                    <a:lnTo>
                      <a:pt x="2" y="827"/>
                    </a:lnTo>
                    <a:lnTo>
                      <a:pt x="1" y="835"/>
                    </a:lnTo>
                    <a:lnTo>
                      <a:pt x="0" y="844"/>
                    </a:lnTo>
                    <a:lnTo>
                      <a:pt x="1" y="852"/>
                    </a:lnTo>
                    <a:lnTo>
                      <a:pt x="2" y="860"/>
                    </a:lnTo>
                    <a:lnTo>
                      <a:pt x="4" y="869"/>
                    </a:lnTo>
                    <a:lnTo>
                      <a:pt x="6" y="877"/>
                    </a:lnTo>
                    <a:lnTo>
                      <a:pt x="10" y="885"/>
                    </a:lnTo>
                    <a:lnTo>
                      <a:pt x="14" y="892"/>
                    </a:lnTo>
                    <a:lnTo>
                      <a:pt x="19" y="900"/>
                    </a:lnTo>
                    <a:lnTo>
                      <a:pt x="26" y="906"/>
                    </a:lnTo>
                    <a:lnTo>
                      <a:pt x="32" y="911"/>
                    </a:lnTo>
                    <a:lnTo>
                      <a:pt x="38" y="916"/>
                    </a:lnTo>
                    <a:lnTo>
                      <a:pt x="45" y="920"/>
                    </a:lnTo>
                    <a:lnTo>
                      <a:pt x="53" y="923"/>
                    </a:lnTo>
                    <a:lnTo>
                      <a:pt x="61" y="927"/>
                    </a:lnTo>
                    <a:lnTo>
                      <a:pt x="68" y="929"/>
                    </a:lnTo>
                    <a:lnTo>
                      <a:pt x="77" y="930"/>
                    </a:lnTo>
                    <a:lnTo>
                      <a:pt x="85" y="931"/>
                    </a:lnTo>
                    <a:lnTo>
                      <a:pt x="93" y="930"/>
                    </a:lnTo>
                    <a:lnTo>
                      <a:pt x="101" y="929"/>
                    </a:lnTo>
                    <a:lnTo>
                      <a:pt x="110" y="927"/>
                    </a:lnTo>
                    <a:lnTo>
                      <a:pt x="118" y="925"/>
                    </a:lnTo>
                    <a:lnTo>
                      <a:pt x="126" y="920"/>
                    </a:lnTo>
                    <a:lnTo>
                      <a:pt x="132" y="917"/>
                    </a:lnTo>
                    <a:lnTo>
                      <a:pt x="147" y="908"/>
                    </a:lnTo>
                    <a:lnTo>
                      <a:pt x="170" y="892"/>
                    </a:lnTo>
                    <a:lnTo>
                      <a:pt x="198" y="870"/>
                    </a:lnTo>
                    <a:lnTo>
                      <a:pt x="213" y="857"/>
                    </a:lnTo>
                    <a:lnTo>
                      <a:pt x="230" y="842"/>
                    </a:lnTo>
                    <a:lnTo>
                      <a:pt x="248" y="825"/>
                    </a:lnTo>
                    <a:lnTo>
                      <a:pt x="265" y="806"/>
                    </a:lnTo>
                    <a:lnTo>
                      <a:pt x="284" y="787"/>
                    </a:lnTo>
                    <a:lnTo>
                      <a:pt x="302" y="765"/>
                    </a:lnTo>
                    <a:lnTo>
                      <a:pt x="319" y="741"/>
                    </a:lnTo>
                    <a:lnTo>
                      <a:pt x="337" y="716"/>
                    </a:lnTo>
                    <a:lnTo>
                      <a:pt x="354" y="689"/>
                    </a:lnTo>
                    <a:lnTo>
                      <a:pt x="370" y="660"/>
                    </a:lnTo>
                    <a:lnTo>
                      <a:pt x="385" y="630"/>
                    </a:lnTo>
                    <a:lnTo>
                      <a:pt x="398" y="597"/>
                    </a:lnTo>
                    <a:lnTo>
                      <a:pt x="411" y="563"/>
                    </a:lnTo>
                    <a:lnTo>
                      <a:pt x="422" y="526"/>
                    </a:lnTo>
                    <a:lnTo>
                      <a:pt x="430" y="489"/>
                    </a:lnTo>
                    <a:lnTo>
                      <a:pt x="438" y="449"/>
                    </a:lnTo>
                    <a:lnTo>
                      <a:pt x="442" y="407"/>
                    </a:lnTo>
                    <a:lnTo>
                      <a:pt x="444" y="364"/>
                    </a:lnTo>
                    <a:lnTo>
                      <a:pt x="444" y="317"/>
                    </a:lnTo>
                    <a:lnTo>
                      <a:pt x="441" y="269"/>
                    </a:lnTo>
                    <a:lnTo>
                      <a:pt x="434" y="220"/>
                    </a:lnTo>
                    <a:lnTo>
                      <a:pt x="424" y="169"/>
                    </a:lnTo>
                    <a:lnTo>
                      <a:pt x="412" y="115"/>
                    </a:lnTo>
                    <a:lnTo>
                      <a:pt x="394" y="59"/>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31" name="Freeform 257"/>
              <p:cNvSpPr>
                <a:spLocks/>
              </p:cNvSpPr>
              <p:nvPr/>
            </p:nvSpPr>
            <p:spPr bwMode="auto">
              <a:xfrm>
                <a:off x="1128" y="1493"/>
                <a:ext cx="88" cy="37"/>
              </a:xfrm>
              <a:custGeom>
                <a:avLst/>
                <a:gdLst>
                  <a:gd name="T0" fmla="*/ 544 w 705"/>
                  <a:gd name="T1" fmla="*/ 36 h 298"/>
                  <a:gd name="T2" fmla="*/ 499 w 705"/>
                  <a:gd name="T3" fmla="*/ 66 h 298"/>
                  <a:gd name="T4" fmla="*/ 456 w 705"/>
                  <a:gd name="T5" fmla="*/ 88 h 298"/>
                  <a:gd name="T6" fmla="*/ 417 w 705"/>
                  <a:gd name="T7" fmla="*/ 106 h 298"/>
                  <a:gd name="T8" fmla="*/ 380 w 705"/>
                  <a:gd name="T9" fmla="*/ 117 h 298"/>
                  <a:gd name="T10" fmla="*/ 344 w 705"/>
                  <a:gd name="T11" fmla="*/ 125 h 298"/>
                  <a:gd name="T12" fmla="*/ 312 w 705"/>
                  <a:gd name="T13" fmla="*/ 128 h 298"/>
                  <a:gd name="T14" fmla="*/ 282 w 705"/>
                  <a:gd name="T15" fmla="*/ 127 h 298"/>
                  <a:gd name="T16" fmla="*/ 255 w 705"/>
                  <a:gd name="T17" fmla="*/ 124 h 298"/>
                  <a:gd name="T18" fmla="*/ 230 w 705"/>
                  <a:gd name="T19" fmla="*/ 119 h 298"/>
                  <a:gd name="T20" fmla="*/ 199 w 705"/>
                  <a:gd name="T21" fmla="*/ 107 h 298"/>
                  <a:gd name="T22" fmla="*/ 168 w 705"/>
                  <a:gd name="T23" fmla="*/ 92 h 298"/>
                  <a:gd name="T24" fmla="*/ 148 w 705"/>
                  <a:gd name="T25" fmla="*/ 78 h 298"/>
                  <a:gd name="T26" fmla="*/ 144 w 705"/>
                  <a:gd name="T27" fmla="*/ 75 h 298"/>
                  <a:gd name="T28" fmla="*/ 131 w 705"/>
                  <a:gd name="T29" fmla="*/ 65 h 298"/>
                  <a:gd name="T30" fmla="*/ 115 w 705"/>
                  <a:gd name="T31" fmla="*/ 57 h 298"/>
                  <a:gd name="T32" fmla="*/ 100 w 705"/>
                  <a:gd name="T33" fmla="*/ 53 h 298"/>
                  <a:gd name="T34" fmla="*/ 83 w 705"/>
                  <a:gd name="T35" fmla="*/ 52 h 298"/>
                  <a:gd name="T36" fmla="*/ 66 w 705"/>
                  <a:gd name="T37" fmla="*/ 54 h 298"/>
                  <a:gd name="T38" fmla="*/ 51 w 705"/>
                  <a:gd name="T39" fmla="*/ 59 h 298"/>
                  <a:gd name="T40" fmla="*/ 36 w 705"/>
                  <a:gd name="T41" fmla="*/ 68 h 298"/>
                  <a:gd name="T42" fmla="*/ 23 w 705"/>
                  <a:gd name="T43" fmla="*/ 79 h 298"/>
                  <a:gd name="T44" fmla="*/ 12 w 705"/>
                  <a:gd name="T45" fmla="*/ 93 h 298"/>
                  <a:gd name="T46" fmla="*/ 5 w 705"/>
                  <a:gd name="T47" fmla="*/ 108 h 298"/>
                  <a:gd name="T48" fmla="*/ 1 w 705"/>
                  <a:gd name="T49" fmla="*/ 125 h 298"/>
                  <a:gd name="T50" fmla="*/ 0 w 705"/>
                  <a:gd name="T51" fmla="*/ 140 h 298"/>
                  <a:gd name="T52" fmla="*/ 2 w 705"/>
                  <a:gd name="T53" fmla="*/ 157 h 298"/>
                  <a:gd name="T54" fmla="*/ 8 w 705"/>
                  <a:gd name="T55" fmla="*/ 172 h 298"/>
                  <a:gd name="T56" fmla="*/ 17 w 705"/>
                  <a:gd name="T57" fmla="*/ 187 h 298"/>
                  <a:gd name="T58" fmla="*/ 28 w 705"/>
                  <a:gd name="T59" fmla="*/ 200 h 298"/>
                  <a:gd name="T60" fmla="*/ 47 w 705"/>
                  <a:gd name="T61" fmla="*/ 217 h 298"/>
                  <a:gd name="T62" fmla="*/ 69 w 705"/>
                  <a:gd name="T63" fmla="*/ 233 h 298"/>
                  <a:gd name="T64" fmla="*/ 96 w 705"/>
                  <a:gd name="T65" fmla="*/ 248 h 298"/>
                  <a:gd name="T66" fmla="*/ 125 w 705"/>
                  <a:gd name="T67" fmla="*/ 263 h 298"/>
                  <a:gd name="T68" fmla="*/ 159 w 705"/>
                  <a:gd name="T69" fmla="*/ 275 h 298"/>
                  <a:gd name="T70" fmla="*/ 194 w 705"/>
                  <a:gd name="T71" fmla="*/ 285 h 298"/>
                  <a:gd name="T72" fmla="*/ 232 w 705"/>
                  <a:gd name="T73" fmla="*/ 293 h 298"/>
                  <a:gd name="T74" fmla="*/ 274 w 705"/>
                  <a:gd name="T75" fmla="*/ 297 h 298"/>
                  <a:gd name="T76" fmla="*/ 317 w 705"/>
                  <a:gd name="T77" fmla="*/ 298 h 298"/>
                  <a:gd name="T78" fmla="*/ 363 w 705"/>
                  <a:gd name="T79" fmla="*/ 294 h 298"/>
                  <a:gd name="T80" fmla="*/ 410 w 705"/>
                  <a:gd name="T81" fmla="*/ 285 h 298"/>
                  <a:gd name="T82" fmla="*/ 460 w 705"/>
                  <a:gd name="T83" fmla="*/ 272 h 298"/>
                  <a:gd name="T84" fmla="*/ 510 w 705"/>
                  <a:gd name="T85" fmla="*/ 252 h 298"/>
                  <a:gd name="T86" fmla="*/ 563 w 705"/>
                  <a:gd name="T87" fmla="*/ 226 h 298"/>
                  <a:gd name="T88" fmla="*/ 617 w 705"/>
                  <a:gd name="T89" fmla="*/ 193 h 298"/>
                  <a:gd name="T90" fmla="*/ 672 w 705"/>
                  <a:gd name="T91" fmla="*/ 153 h 298"/>
                  <a:gd name="T92" fmla="*/ 685 w 705"/>
                  <a:gd name="T93" fmla="*/ 141 h 298"/>
                  <a:gd name="T94" fmla="*/ 695 w 705"/>
                  <a:gd name="T95" fmla="*/ 127 h 298"/>
                  <a:gd name="T96" fmla="*/ 701 w 705"/>
                  <a:gd name="T97" fmla="*/ 111 h 298"/>
                  <a:gd name="T98" fmla="*/ 704 w 705"/>
                  <a:gd name="T99" fmla="*/ 96 h 298"/>
                  <a:gd name="T100" fmla="*/ 705 w 705"/>
                  <a:gd name="T101" fmla="*/ 79 h 298"/>
                  <a:gd name="T102" fmla="*/ 702 w 705"/>
                  <a:gd name="T103" fmla="*/ 63 h 298"/>
                  <a:gd name="T104" fmla="*/ 696 w 705"/>
                  <a:gd name="T105" fmla="*/ 47 h 298"/>
                  <a:gd name="T106" fmla="*/ 687 w 705"/>
                  <a:gd name="T107" fmla="*/ 32 h 298"/>
                  <a:gd name="T108" fmla="*/ 674 w 705"/>
                  <a:gd name="T109" fmla="*/ 20 h 298"/>
                  <a:gd name="T110" fmla="*/ 661 w 705"/>
                  <a:gd name="T111" fmla="*/ 11 h 298"/>
                  <a:gd name="T112" fmla="*/ 645 w 705"/>
                  <a:gd name="T113" fmla="*/ 4 h 298"/>
                  <a:gd name="T114" fmla="*/ 630 w 705"/>
                  <a:gd name="T115" fmla="*/ 0 h 298"/>
                  <a:gd name="T116" fmla="*/ 613 w 705"/>
                  <a:gd name="T117" fmla="*/ 0 h 298"/>
                  <a:gd name="T118" fmla="*/ 596 w 705"/>
                  <a:gd name="T119" fmla="*/ 3 h 298"/>
                  <a:gd name="T120" fmla="*/ 581 w 705"/>
                  <a:gd name="T121" fmla="*/ 10 h 298"/>
                  <a:gd name="T122" fmla="*/ 566 w 705"/>
                  <a:gd name="T123" fmla="*/ 19 h 29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05"/>
                  <a:gd name="T187" fmla="*/ 0 h 298"/>
                  <a:gd name="T188" fmla="*/ 705 w 705"/>
                  <a:gd name="T189" fmla="*/ 298 h 29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05" h="298">
                    <a:moveTo>
                      <a:pt x="566" y="19"/>
                    </a:moveTo>
                    <a:lnTo>
                      <a:pt x="544" y="36"/>
                    </a:lnTo>
                    <a:lnTo>
                      <a:pt x="521" y="52"/>
                    </a:lnTo>
                    <a:lnTo>
                      <a:pt x="499" y="66"/>
                    </a:lnTo>
                    <a:lnTo>
                      <a:pt x="477" y="78"/>
                    </a:lnTo>
                    <a:lnTo>
                      <a:pt x="456" y="88"/>
                    </a:lnTo>
                    <a:lnTo>
                      <a:pt x="437" y="98"/>
                    </a:lnTo>
                    <a:lnTo>
                      <a:pt x="417" y="106"/>
                    </a:lnTo>
                    <a:lnTo>
                      <a:pt x="397" y="112"/>
                    </a:lnTo>
                    <a:lnTo>
                      <a:pt x="380" y="117"/>
                    </a:lnTo>
                    <a:lnTo>
                      <a:pt x="361" y="122"/>
                    </a:lnTo>
                    <a:lnTo>
                      <a:pt x="344" y="125"/>
                    </a:lnTo>
                    <a:lnTo>
                      <a:pt x="328" y="127"/>
                    </a:lnTo>
                    <a:lnTo>
                      <a:pt x="312" y="128"/>
                    </a:lnTo>
                    <a:lnTo>
                      <a:pt x="297" y="128"/>
                    </a:lnTo>
                    <a:lnTo>
                      <a:pt x="282" y="127"/>
                    </a:lnTo>
                    <a:lnTo>
                      <a:pt x="268" y="126"/>
                    </a:lnTo>
                    <a:lnTo>
                      <a:pt x="255" y="124"/>
                    </a:lnTo>
                    <a:lnTo>
                      <a:pt x="242" y="122"/>
                    </a:lnTo>
                    <a:lnTo>
                      <a:pt x="230" y="119"/>
                    </a:lnTo>
                    <a:lnTo>
                      <a:pt x="219" y="114"/>
                    </a:lnTo>
                    <a:lnTo>
                      <a:pt x="199" y="107"/>
                    </a:lnTo>
                    <a:lnTo>
                      <a:pt x="181" y="99"/>
                    </a:lnTo>
                    <a:lnTo>
                      <a:pt x="168" y="92"/>
                    </a:lnTo>
                    <a:lnTo>
                      <a:pt x="157" y="84"/>
                    </a:lnTo>
                    <a:lnTo>
                      <a:pt x="148" y="78"/>
                    </a:lnTo>
                    <a:lnTo>
                      <a:pt x="143" y="74"/>
                    </a:lnTo>
                    <a:lnTo>
                      <a:pt x="144" y="75"/>
                    </a:lnTo>
                    <a:lnTo>
                      <a:pt x="138" y="69"/>
                    </a:lnTo>
                    <a:lnTo>
                      <a:pt x="131" y="65"/>
                    </a:lnTo>
                    <a:lnTo>
                      <a:pt x="123" y="60"/>
                    </a:lnTo>
                    <a:lnTo>
                      <a:pt x="115" y="57"/>
                    </a:lnTo>
                    <a:lnTo>
                      <a:pt x="107" y="54"/>
                    </a:lnTo>
                    <a:lnTo>
                      <a:pt x="100" y="53"/>
                    </a:lnTo>
                    <a:lnTo>
                      <a:pt x="91" y="52"/>
                    </a:lnTo>
                    <a:lnTo>
                      <a:pt x="83" y="52"/>
                    </a:lnTo>
                    <a:lnTo>
                      <a:pt x="75" y="52"/>
                    </a:lnTo>
                    <a:lnTo>
                      <a:pt x="66" y="54"/>
                    </a:lnTo>
                    <a:lnTo>
                      <a:pt x="58" y="56"/>
                    </a:lnTo>
                    <a:lnTo>
                      <a:pt x="51" y="59"/>
                    </a:lnTo>
                    <a:lnTo>
                      <a:pt x="43" y="64"/>
                    </a:lnTo>
                    <a:lnTo>
                      <a:pt x="36" y="68"/>
                    </a:lnTo>
                    <a:lnTo>
                      <a:pt x="29" y="73"/>
                    </a:lnTo>
                    <a:lnTo>
                      <a:pt x="23" y="79"/>
                    </a:lnTo>
                    <a:lnTo>
                      <a:pt x="18" y="86"/>
                    </a:lnTo>
                    <a:lnTo>
                      <a:pt x="12" y="93"/>
                    </a:lnTo>
                    <a:lnTo>
                      <a:pt x="8" y="101"/>
                    </a:lnTo>
                    <a:lnTo>
                      <a:pt x="5" y="108"/>
                    </a:lnTo>
                    <a:lnTo>
                      <a:pt x="3" y="116"/>
                    </a:lnTo>
                    <a:lnTo>
                      <a:pt x="1" y="125"/>
                    </a:lnTo>
                    <a:lnTo>
                      <a:pt x="0" y="133"/>
                    </a:lnTo>
                    <a:lnTo>
                      <a:pt x="0" y="140"/>
                    </a:lnTo>
                    <a:lnTo>
                      <a:pt x="1" y="149"/>
                    </a:lnTo>
                    <a:lnTo>
                      <a:pt x="2" y="157"/>
                    </a:lnTo>
                    <a:lnTo>
                      <a:pt x="5" y="165"/>
                    </a:lnTo>
                    <a:lnTo>
                      <a:pt x="8" y="172"/>
                    </a:lnTo>
                    <a:lnTo>
                      <a:pt x="11" y="181"/>
                    </a:lnTo>
                    <a:lnTo>
                      <a:pt x="17" y="187"/>
                    </a:lnTo>
                    <a:lnTo>
                      <a:pt x="22" y="194"/>
                    </a:lnTo>
                    <a:lnTo>
                      <a:pt x="28" y="200"/>
                    </a:lnTo>
                    <a:lnTo>
                      <a:pt x="37" y="209"/>
                    </a:lnTo>
                    <a:lnTo>
                      <a:pt x="47" y="217"/>
                    </a:lnTo>
                    <a:lnTo>
                      <a:pt x="58" y="225"/>
                    </a:lnTo>
                    <a:lnTo>
                      <a:pt x="69" y="233"/>
                    </a:lnTo>
                    <a:lnTo>
                      <a:pt x="83" y="241"/>
                    </a:lnTo>
                    <a:lnTo>
                      <a:pt x="96" y="248"/>
                    </a:lnTo>
                    <a:lnTo>
                      <a:pt x="111" y="255"/>
                    </a:lnTo>
                    <a:lnTo>
                      <a:pt x="125" y="263"/>
                    </a:lnTo>
                    <a:lnTo>
                      <a:pt x="142" y="269"/>
                    </a:lnTo>
                    <a:lnTo>
                      <a:pt x="159" y="275"/>
                    </a:lnTo>
                    <a:lnTo>
                      <a:pt x="176" y="280"/>
                    </a:lnTo>
                    <a:lnTo>
                      <a:pt x="194" y="285"/>
                    </a:lnTo>
                    <a:lnTo>
                      <a:pt x="214" y="290"/>
                    </a:lnTo>
                    <a:lnTo>
                      <a:pt x="232" y="293"/>
                    </a:lnTo>
                    <a:lnTo>
                      <a:pt x="253" y="296"/>
                    </a:lnTo>
                    <a:lnTo>
                      <a:pt x="274" y="297"/>
                    </a:lnTo>
                    <a:lnTo>
                      <a:pt x="295" y="298"/>
                    </a:lnTo>
                    <a:lnTo>
                      <a:pt x="317" y="298"/>
                    </a:lnTo>
                    <a:lnTo>
                      <a:pt x="339" y="297"/>
                    </a:lnTo>
                    <a:lnTo>
                      <a:pt x="363" y="294"/>
                    </a:lnTo>
                    <a:lnTo>
                      <a:pt x="386" y="291"/>
                    </a:lnTo>
                    <a:lnTo>
                      <a:pt x="410" y="285"/>
                    </a:lnTo>
                    <a:lnTo>
                      <a:pt x="435" y="279"/>
                    </a:lnTo>
                    <a:lnTo>
                      <a:pt x="460" y="272"/>
                    </a:lnTo>
                    <a:lnTo>
                      <a:pt x="484" y="263"/>
                    </a:lnTo>
                    <a:lnTo>
                      <a:pt x="510" y="252"/>
                    </a:lnTo>
                    <a:lnTo>
                      <a:pt x="537" y="240"/>
                    </a:lnTo>
                    <a:lnTo>
                      <a:pt x="563" y="226"/>
                    </a:lnTo>
                    <a:lnTo>
                      <a:pt x="590" y="211"/>
                    </a:lnTo>
                    <a:lnTo>
                      <a:pt x="617" y="193"/>
                    </a:lnTo>
                    <a:lnTo>
                      <a:pt x="645" y="174"/>
                    </a:lnTo>
                    <a:lnTo>
                      <a:pt x="672" y="153"/>
                    </a:lnTo>
                    <a:lnTo>
                      <a:pt x="679" y="148"/>
                    </a:lnTo>
                    <a:lnTo>
                      <a:pt x="685" y="141"/>
                    </a:lnTo>
                    <a:lnTo>
                      <a:pt x="690" y="134"/>
                    </a:lnTo>
                    <a:lnTo>
                      <a:pt x="695" y="127"/>
                    </a:lnTo>
                    <a:lnTo>
                      <a:pt x="698" y="120"/>
                    </a:lnTo>
                    <a:lnTo>
                      <a:pt x="701" y="111"/>
                    </a:lnTo>
                    <a:lnTo>
                      <a:pt x="703" y="104"/>
                    </a:lnTo>
                    <a:lnTo>
                      <a:pt x="704" y="96"/>
                    </a:lnTo>
                    <a:lnTo>
                      <a:pt x="705" y="87"/>
                    </a:lnTo>
                    <a:lnTo>
                      <a:pt x="705" y="79"/>
                    </a:lnTo>
                    <a:lnTo>
                      <a:pt x="704" y="71"/>
                    </a:lnTo>
                    <a:lnTo>
                      <a:pt x="702" y="63"/>
                    </a:lnTo>
                    <a:lnTo>
                      <a:pt x="699" y="55"/>
                    </a:lnTo>
                    <a:lnTo>
                      <a:pt x="696" y="47"/>
                    </a:lnTo>
                    <a:lnTo>
                      <a:pt x="692" y="40"/>
                    </a:lnTo>
                    <a:lnTo>
                      <a:pt x="687" y="32"/>
                    </a:lnTo>
                    <a:lnTo>
                      <a:pt x="681" y="26"/>
                    </a:lnTo>
                    <a:lnTo>
                      <a:pt x="674" y="20"/>
                    </a:lnTo>
                    <a:lnTo>
                      <a:pt x="668" y="15"/>
                    </a:lnTo>
                    <a:lnTo>
                      <a:pt x="661" y="11"/>
                    </a:lnTo>
                    <a:lnTo>
                      <a:pt x="654" y="7"/>
                    </a:lnTo>
                    <a:lnTo>
                      <a:pt x="645" y="4"/>
                    </a:lnTo>
                    <a:lnTo>
                      <a:pt x="637" y="2"/>
                    </a:lnTo>
                    <a:lnTo>
                      <a:pt x="630" y="0"/>
                    </a:lnTo>
                    <a:lnTo>
                      <a:pt x="621" y="0"/>
                    </a:lnTo>
                    <a:lnTo>
                      <a:pt x="613" y="0"/>
                    </a:lnTo>
                    <a:lnTo>
                      <a:pt x="605" y="1"/>
                    </a:lnTo>
                    <a:lnTo>
                      <a:pt x="596" y="3"/>
                    </a:lnTo>
                    <a:lnTo>
                      <a:pt x="588" y="6"/>
                    </a:lnTo>
                    <a:lnTo>
                      <a:pt x="581" y="10"/>
                    </a:lnTo>
                    <a:lnTo>
                      <a:pt x="574" y="14"/>
                    </a:lnTo>
                    <a:lnTo>
                      <a:pt x="566" y="19"/>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32" name="Freeform 258"/>
              <p:cNvSpPr>
                <a:spLocks/>
              </p:cNvSpPr>
              <p:nvPr/>
            </p:nvSpPr>
            <p:spPr bwMode="auto">
              <a:xfrm>
                <a:off x="1133" y="1542"/>
                <a:ext cx="75" cy="43"/>
              </a:xfrm>
              <a:custGeom>
                <a:avLst/>
                <a:gdLst>
                  <a:gd name="T0" fmla="*/ 433 w 598"/>
                  <a:gd name="T1" fmla="*/ 45 h 346"/>
                  <a:gd name="T2" fmla="*/ 401 w 598"/>
                  <a:gd name="T3" fmla="*/ 75 h 346"/>
                  <a:gd name="T4" fmla="*/ 370 w 598"/>
                  <a:gd name="T5" fmla="*/ 100 h 346"/>
                  <a:gd name="T6" fmla="*/ 340 w 598"/>
                  <a:gd name="T7" fmla="*/ 120 h 346"/>
                  <a:gd name="T8" fmla="*/ 311 w 598"/>
                  <a:gd name="T9" fmla="*/ 137 h 346"/>
                  <a:gd name="T10" fmla="*/ 283 w 598"/>
                  <a:gd name="T11" fmla="*/ 150 h 346"/>
                  <a:gd name="T12" fmla="*/ 243 w 598"/>
                  <a:gd name="T13" fmla="*/ 164 h 346"/>
                  <a:gd name="T14" fmla="*/ 197 w 598"/>
                  <a:gd name="T15" fmla="*/ 173 h 346"/>
                  <a:gd name="T16" fmla="*/ 159 w 598"/>
                  <a:gd name="T17" fmla="*/ 175 h 346"/>
                  <a:gd name="T18" fmla="*/ 122 w 598"/>
                  <a:gd name="T19" fmla="*/ 171 h 346"/>
                  <a:gd name="T20" fmla="*/ 114 w 598"/>
                  <a:gd name="T21" fmla="*/ 170 h 346"/>
                  <a:gd name="T22" fmla="*/ 97 w 598"/>
                  <a:gd name="T23" fmla="*/ 166 h 346"/>
                  <a:gd name="T24" fmla="*/ 79 w 598"/>
                  <a:gd name="T25" fmla="*/ 166 h 346"/>
                  <a:gd name="T26" fmla="*/ 64 w 598"/>
                  <a:gd name="T27" fmla="*/ 169 h 346"/>
                  <a:gd name="T28" fmla="*/ 48 w 598"/>
                  <a:gd name="T29" fmla="*/ 174 h 346"/>
                  <a:gd name="T30" fmla="*/ 34 w 598"/>
                  <a:gd name="T31" fmla="*/ 184 h 346"/>
                  <a:gd name="T32" fmla="*/ 22 w 598"/>
                  <a:gd name="T33" fmla="*/ 195 h 346"/>
                  <a:gd name="T34" fmla="*/ 12 w 598"/>
                  <a:gd name="T35" fmla="*/ 208 h 346"/>
                  <a:gd name="T36" fmla="*/ 6 w 598"/>
                  <a:gd name="T37" fmla="*/ 224 h 346"/>
                  <a:gd name="T38" fmla="*/ 2 w 598"/>
                  <a:gd name="T39" fmla="*/ 242 h 346"/>
                  <a:gd name="T40" fmla="*/ 2 w 598"/>
                  <a:gd name="T41" fmla="*/ 258 h 346"/>
                  <a:gd name="T42" fmla="*/ 5 w 598"/>
                  <a:gd name="T43" fmla="*/ 275 h 346"/>
                  <a:gd name="T44" fmla="*/ 10 w 598"/>
                  <a:gd name="T45" fmla="*/ 289 h 346"/>
                  <a:gd name="T46" fmla="*/ 19 w 598"/>
                  <a:gd name="T47" fmla="*/ 304 h 346"/>
                  <a:gd name="T48" fmla="*/ 31 w 598"/>
                  <a:gd name="T49" fmla="*/ 315 h 346"/>
                  <a:gd name="T50" fmla="*/ 44 w 598"/>
                  <a:gd name="T51" fmla="*/ 326 h 346"/>
                  <a:gd name="T52" fmla="*/ 60 w 598"/>
                  <a:gd name="T53" fmla="*/ 333 h 346"/>
                  <a:gd name="T54" fmla="*/ 110 w 598"/>
                  <a:gd name="T55" fmla="*/ 343 h 346"/>
                  <a:gd name="T56" fmla="*/ 162 w 598"/>
                  <a:gd name="T57" fmla="*/ 346 h 346"/>
                  <a:gd name="T58" fmla="*/ 193 w 598"/>
                  <a:gd name="T59" fmla="*/ 345 h 346"/>
                  <a:gd name="T60" fmla="*/ 229 w 598"/>
                  <a:gd name="T61" fmla="*/ 341 h 346"/>
                  <a:gd name="T62" fmla="*/ 266 w 598"/>
                  <a:gd name="T63" fmla="*/ 335 h 346"/>
                  <a:gd name="T64" fmla="*/ 306 w 598"/>
                  <a:gd name="T65" fmla="*/ 324 h 346"/>
                  <a:gd name="T66" fmla="*/ 348 w 598"/>
                  <a:gd name="T67" fmla="*/ 309 h 346"/>
                  <a:gd name="T68" fmla="*/ 392 w 598"/>
                  <a:gd name="T69" fmla="*/ 288 h 346"/>
                  <a:gd name="T70" fmla="*/ 436 w 598"/>
                  <a:gd name="T71" fmla="*/ 262 h 346"/>
                  <a:gd name="T72" fmla="*/ 483 w 598"/>
                  <a:gd name="T73" fmla="*/ 230 h 346"/>
                  <a:gd name="T74" fmla="*/ 529 w 598"/>
                  <a:gd name="T75" fmla="*/ 191 h 346"/>
                  <a:gd name="T76" fmla="*/ 576 w 598"/>
                  <a:gd name="T77" fmla="*/ 143 h 346"/>
                  <a:gd name="T78" fmla="*/ 586 w 598"/>
                  <a:gd name="T79" fmla="*/ 130 h 346"/>
                  <a:gd name="T80" fmla="*/ 593 w 598"/>
                  <a:gd name="T81" fmla="*/ 114 h 346"/>
                  <a:gd name="T82" fmla="*/ 597 w 598"/>
                  <a:gd name="T83" fmla="*/ 98 h 346"/>
                  <a:gd name="T84" fmla="*/ 598 w 598"/>
                  <a:gd name="T85" fmla="*/ 82 h 346"/>
                  <a:gd name="T86" fmla="*/ 596 w 598"/>
                  <a:gd name="T87" fmla="*/ 65 h 346"/>
                  <a:gd name="T88" fmla="*/ 591 w 598"/>
                  <a:gd name="T89" fmla="*/ 50 h 346"/>
                  <a:gd name="T90" fmla="*/ 581 w 598"/>
                  <a:gd name="T91" fmla="*/ 35 h 346"/>
                  <a:gd name="T92" fmla="*/ 570 w 598"/>
                  <a:gd name="T93" fmla="*/ 22 h 346"/>
                  <a:gd name="T94" fmla="*/ 557 w 598"/>
                  <a:gd name="T95" fmla="*/ 12 h 346"/>
                  <a:gd name="T96" fmla="*/ 541 w 598"/>
                  <a:gd name="T97" fmla="*/ 4 h 346"/>
                  <a:gd name="T98" fmla="*/ 524 w 598"/>
                  <a:gd name="T99" fmla="*/ 0 h 346"/>
                  <a:gd name="T100" fmla="*/ 509 w 598"/>
                  <a:gd name="T101" fmla="*/ 0 h 346"/>
                  <a:gd name="T102" fmla="*/ 492 w 598"/>
                  <a:gd name="T103" fmla="*/ 2 h 346"/>
                  <a:gd name="T104" fmla="*/ 477 w 598"/>
                  <a:gd name="T105" fmla="*/ 7 h 346"/>
                  <a:gd name="T106" fmla="*/ 462 w 598"/>
                  <a:gd name="T107" fmla="*/ 16 h 346"/>
                  <a:gd name="T108" fmla="*/ 449 w 598"/>
                  <a:gd name="T109" fmla="*/ 28 h 3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8"/>
                  <a:gd name="T166" fmla="*/ 0 h 346"/>
                  <a:gd name="T167" fmla="*/ 598 w 598"/>
                  <a:gd name="T168" fmla="*/ 346 h 3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8" h="346">
                    <a:moveTo>
                      <a:pt x="449" y="28"/>
                    </a:moveTo>
                    <a:lnTo>
                      <a:pt x="433" y="45"/>
                    </a:lnTo>
                    <a:lnTo>
                      <a:pt x="418" y="60"/>
                    </a:lnTo>
                    <a:lnTo>
                      <a:pt x="401" y="75"/>
                    </a:lnTo>
                    <a:lnTo>
                      <a:pt x="385" y="87"/>
                    </a:lnTo>
                    <a:lnTo>
                      <a:pt x="370" y="100"/>
                    </a:lnTo>
                    <a:lnTo>
                      <a:pt x="355" y="111"/>
                    </a:lnTo>
                    <a:lnTo>
                      <a:pt x="340" y="120"/>
                    </a:lnTo>
                    <a:lnTo>
                      <a:pt x="325" y="130"/>
                    </a:lnTo>
                    <a:lnTo>
                      <a:pt x="311" y="137"/>
                    </a:lnTo>
                    <a:lnTo>
                      <a:pt x="296" y="144"/>
                    </a:lnTo>
                    <a:lnTo>
                      <a:pt x="283" y="150"/>
                    </a:lnTo>
                    <a:lnTo>
                      <a:pt x="269" y="156"/>
                    </a:lnTo>
                    <a:lnTo>
                      <a:pt x="243" y="164"/>
                    </a:lnTo>
                    <a:lnTo>
                      <a:pt x="219" y="169"/>
                    </a:lnTo>
                    <a:lnTo>
                      <a:pt x="197" y="173"/>
                    </a:lnTo>
                    <a:lnTo>
                      <a:pt x="177" y="175"/>
                    </a:lnTo>
                    <a:lnTo>
                      <a:pt x="159" y="175"/>
                    </a:lnTo>
                    <a:lnTo>
                      <a:pt x="144" y="174"/>
                    </a:lnTo>
                    <a:lnTo>
                      <a:pt x="122" y="171"/>
                    </a:lnTo>
                    <a:lnTo>
                      <a:pt x="113" y="169"/>
                    </a:lnTo>
                    <a:lnTo>
                      <a:pt x="114" y="170"/>
                    </a:lnTo>
                    <a:lnTo>
                      <a:pt x="105" y="167"/>
                    </a:lnTo>
                    <a:lnTo>
                      <a:pt x="97" y="166"/>
                    </a:lnTo>
                    <a:lnTo>
                      <a:pt x="88" y="165"/>
                    </a:lnTo>
                    <a:lnTo>
                      <a:pt x="79" y="166"/>
                    </a:lnTo>
                    <a:lnTo>
                      <a:pt x="71" y="167"/>
                    </a:lnTo>
                    <a:lnTo>
                      <a:pt x="64" y="169"/>
                    </a:lnTo>
                    <a:lnTo>
                      <a:pt x="55" y="171"/>
                    </a:lnTo>
                    <a:lnTo>
                      <a:pt x="48" y="174"/>
                    </a:lnTo>
                    <a:lnTo>
                      <a:pt x="41" y="178"/>
                    </a:lnTo>
                    <a:lnTo>
                      <a:pt x="34" y="184"/>
                    </a:lnTo>
                    <a:lnTo>
                      <a:pt x="27" y="189"/>
                    </a:lnTo>
                    <a:lnTo>
                      <a:pt x="22" y="195"/>
                    </a:lnTo>
                    <a:lnTo>
                      <a:pt x="17" y="201"/>
                    </a:lnTo>
                    <a:lnTo>
                      <a:pt x="12" y="208"/>
                    </a:lnTo>
                    <a:lnTo>
                      <a:pt x="9" y="216"/>
                    </a:lnTo>
                    <a:lnTo>
                      <a:pt x="6" y="224"/>
                    </a:lnTo>
                    <a:lnTo>
                      <a:pt x="3" y="232"/>
                    </a:lnTo>
                    <a:lnTo>
                      <a:pt x="2" y="242"/>
                    </a:lnTo>
                    <a:lnTo>
                      <a:pt x="0" y="250"/>
                    </a:lnTo>
                    <a:lnTo>
                      <a:pt x="2" y="258"/>
                    </a:lnTo>
                    <a:lnTo>
                      <a:pt x="3" y="267"/>
                    </a:lnTo>
                    <a:lnTo>
                      <a:pt x="5" y="275"/>
                    </a:lnTo>
                    <a:lnTo>
                      <a:pt x="7" y="282"/>
                    </a:lnTo>
                    <a:lnTo>
                      <a:pt x="10" y="289"/>
                    </a:lnTo>
                    <a:lnTo>
                      <a:pt x="14" y="297"/>
                    </a:lnTo>
                    <a:lnTo>
                      <a:pt x="19" y="304"/>
                    </a:lnTo>
                    <a:lnTo>
                      <a:pt x="24" y="310"/>
                    </a:lnTo>
                    <a:lnTo>
                      <a:pt x="31" y="315"/>
                    </a:lnTo>
                    <a:lnTo>
                      <a:pt x="37" y="320"/>
                    </a:lnTo>
                    <a:lnTo>
                      <a:pt x="44" y="326"/>
                    </a:lnTo>
                    <a:lnTo>
                      <a:pt x="51" y="330"/>
                    </a:lnTo>
                    <a:lnTo>
                      <a:pt x="60" y="333"/>
                    </a:lnTo>
                    <a:lnTo>
                      <a:pt x="75" y="337"/>
                    </a:lnTo>
                    <a:lnTo>
                      <a:pt x="110" y="343"/>
                    </a:lnTo>
                    <a:lnTo>
                      <a:pt x="134" y="345"/>
                    </a:lnTo>
                    <a:lnTo>
                      <a:pt x="162" y="346"/>
                    </a:lnTo>
                    <a:lnTo>
                      <a:pt x="178" y="346"/>
                    </a:lnTo>
                    <a:lnTo>
                      <a:pt x="193" y="345"/>
                    </a:lnTo>
                    <a:lnTo>
                      <a:pt x="211" y="343"/>
                    </a:lnTo>
                    <a:lnTo>
                      <a:pt x="229" y="341"/>
                    </a:lnTo>
                    <a:lnTo>
                      <a:pt x="246" y="339"/>
                    </a:lnTo>
                    <a:lnTo>
                      <a:pt x="266" y="335"/>
                    </a:lnTo>
                    <a:lnTo>
                      <a:pt x="286" y="330"/>
                    </a:lnTo>
                    <a:lnTo>
                      <a:pt x="306" y="324"/>
                    </a:lnTo>
                    <a:lnTo>
                      <a:pt x="326" y="317"/>
                    </a:lnTo>
                    <a:lnTo>
                      <a:pt x="348" y="309"/>
                    </a:lnTo>
                    <a:lnTo>
                      <a:pt x="370" y="300"/>
                    </a:lnTo>
                    <a:lnTo>
                      <a:pt x="392" y="288"/>
                    </a:lnTo>
                    <a:lnTo>
                      <a:pt x="413" y="276"/>
                    </a:lnTo>
                    <a:lnTo>
                      <a:pt x="436" y="262"/>
                    </a:lnTo>
                    <a:lnTo>
                      <a:pt x="459" y="247"/>
                    </a:lnTo>
                    <a:lnTo>
                      <a:pt x="483" y="230"/>
                    </a:lnTo>
                    <a:lnTo>
                      <a:pt x="506" y="211"/>
                    </a:lnTo>
                    <a:lnTo>
                      <a:pt x="529" y="191"/>
                    </a:lnTo>
                    <a:lnTo>
                      <a:pt x="552" y="168"/>
                    </a:lnTo>
                    <a:lnTo>
                      <a:pt x="576" y="143"/>
                    </a:lnTo>
                    <a:lnTo>
                      <a:pt x="581" y="136"/>
                    </a:lnTo>
                    <a:lnTo>
                      <a:pt x="586" y="130"/>
                    </a:lnTo>
                    <a:lnTo>
                      <a:pt x="590" y="121"/>
                    </a:lnTo>
                    <a:lnTo>
                      <a:pt x="593" y="114"/>
                    </a:lnTo>
                    <a:lnTo>
                      <a:pt x="596" y="106"/>
                    </a:lnTo>
                    <a:lnTo>
                      <a:pt x="597" y="98"/>
                    </a:lnTo>
                    <a:lnTo>
                      <a:pt x="598" y="89"/>
                    </a:lnTo>
                    <a:lnTo>
                      <a:pt x="598" y="82"/>
                    </a:lnTo>
                    <a:lnTo>
                      <a:pt x="597" y="74"/>
                    </a:lnTo>
                    <a:lnTo>
                      <a:pt x="596" y="65"/>
                    </a:lnTo>
                    <a:lnTo>
                      <a:pt x="594" y="57"/>
                    </a:lnTo>
                    <a:lnTo>
                      <a:pt x="591" y="50"/>
                    </a:lnTo>
                    <a:lnTo>
                      <a:pt x="587" y="43"/>
                    </a:lnTo>
                    <a:lnTo>
                      <a:pt x="581" y="35"/>
                    </a:lnTo>
                    <a:lnTo>
                      <a:pt x="576" y="28"/>
                    </a:lnTo>
                    <a:lnTo>
                      <a:pt x="570" y="22"/>
                    </a:lnTo>
                    <a:lnTo>
                      <a:pt x="564" y="17"/>
                    </a:lnTo>
                    <a:lnTo>
                      <a:pt x="557" y="12"/>
                    </a:lnTo>
                    <a:lnTo>
                      <a:pt x="548" y="7"/>
                    </a:lnTo>
                    <a:lnTo>
                      <a:pt x="541" y="4"/>
                    </a:lnTo>
                    <a:lnTo>
                      <a:pt x="533" y="2"/>
                    </a:lnTo>
                    <a:lnTo>
                      <a:pt x="524" y="0"/>
                    </a:lnTo>
                    <a:lnTo>
                      <a:pt x="517" y="0"/>
                    </a:lnTo>
                    <a:lnTo>
                      <a:pt x="509" y="0"/>
                    </a:lnTo>
                    <a:lnTo>
                      <a:pt x="501" y="0"/>
                    </a:lnTo>
                    <a:lnTo>
                      <a:pt x="492" y="2"/>
                    </a:lnTo>
                    <a:lnTo>
                      <a:pt x="484" y="4"/>
                    </a:lnTo>
                    <a:lnTo>
                      <a:pt x="477" y="7"/>
                    </a:lnTo>
                    <a:lnTo>
                      <a:pt x="469" y="12"/>
                    </a:lnTo>
                    <a:lnTo>
                      <a:pt x="462" y="16"/>
                    </a:lnTo>
                    <a:lnTo>
                      <a:pt x="455" y="22"/>
                    </a:lnTo>
                    <a:lnTo>
                      <a:pt x="449" y="28"/>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33" name="Freeform 259"/>
              <p:cNvSpPr>
                <a:spLocks/>
              </p:cNvSpPr>
              <p:nvPr/>
            </p:nvSpPr>
            <p:spPr bwMode="auto">
              <a:xfrm>
                <a:off x="991" y="1316"/>
                <a:ext cx="292" cy="436"/>
              </a:xfrm>
              <a:custGeom>
                <a:avLst/>
                <a:gdLst>
                  <a:gd name="T0" fmla="*/ 2254 w 2332"/>
                  <a:gd name="T1" fmla="*/ 180 h 3486"/>
                  <a:gd name="T2" fmla="*/ 2286 w 2332"/>
                  <a:gd name="T3" fmla="*/ 171 h 3486"/>
                  <a:gd name="T4" fmla="*/ 2312 w 2332"/>
                  <a:gd name="T5" fmla="*/ 150 h 3486"/>
                  <a:gd name="T6" fmla="*/ 2328 w 2332"/>
                  <a:gd name="T7" fmla="*/ 121 h 3486"/>
                  <a:gd name="T8" fmla="*/ 2332 w 2332"/>
                  <a:gd name="T9" fmla="*/ 87 h 3486"/>
                  <a:gd name="T10" fmla="*/ 2321 w 2332"/>
                  <a:gd name="T11" fmla="*/ 55 h 3486"/>
                  <a:gd name="T12" fmla="*/ 2301 w 2332"/>
                  <a:gd name="T13" fmla="*/ 30 h 3486"/>
                  <a:gd name="T14" fmla="*/ 2272 w 2332"/>
                  <a:gd name="T15" fmla="*/ 14 h 3486"/>
                  <a:gd name="T16" fmla="*/ 2187 w 2332"/>
                  <a:gd name="T17" fmla="*/ 5 h 3486"/>
                  <a:gd name="T18" fmla="*/ 1935 w 2332"/>
                  <a:gd name="T19" fmla="*/ 0 h 3486"/>
                  <a:gd name="T20" fmla="*/ 1694 w 2332"/>
                  <a:gd name="T21" fmla="*/ 14 h 3486"/>
                  <a:gd name="T22" fmla="*/ 1418 w 2332"/>
                  <a:gd name="T23" fmla="*/ 51 h 3486"/>
                  <a:gd name="T24" fmla="*/ 1126 w 2332"/>
                  <a:gd name="T25" fmla="*/ 123 h 3486"/>
                  <a:gd name="T26" fmla="*/ 839 w 2332"/>
                  <a:gd name="T27" fmla="*/ 241 h 3486"/>
                  <a:gd name="T28" fmla="*/ 575 w 2332"/>
                  <a:gd name="T29" fmla="*/ 412 h 3486"/>
                  <a:gd name="T30" fmla="*/ 372 w 2332"/>
                  <a:gd name="T31" fmla="*/ 618 h 3486"/>
                  <a:gd name="T32" fmla="*/ 234 w 2332"/>
                  <a:gd name="T33" fmla="*/ 807 h 3486"/>
                  <a:gd name="T34" fmla="*/ 133 w 2332"/>
                  <a:gd name="T35" fmla="*/ 984 h 3486"/>
                  <a:gd name="T36" fmla="*/ 67 w 2332"/>
                  <a:gd name="T37" fmla="*/ 1151 h 3486"/>
                  <a:gd name="T38" fmla="*/ 26 w 2332"/>
                  <a:gd name="T39" fmla="*/ 1302 h 3486"/>
                  <a:gd name="T40" fmla="*/ 7 w 2332"/>
                  <a:gd name="T41" fmla="*/ 1438 h 3486"/>
                  <a:gd name="T42" fmla="*/ 1 w 2332"/>
                  <a:gd name="T43" fmla="*/ 1605 h 3486"/>
                  <a:gd name="T44" fmla="*/ 12 w 2332"/>
                  <a:gd name="T45" fmla="*/ 1801 h 3486"/>
                  <a:gd name="T46" fmla="*/ 59 w 2332"/>
                  <a:gd name="T47" fmla="*/ 2118 h 3486"/>
                  <a:gd name="T48" fmla="*/ 137 w 2332"/>
                  <a:gd name="T49" fmla="*/ 2422 h 3486"/>
                  <a:gd name="T50" fmla="*/ 238 w 2332"/>
                  <a:gd name="T51" fmla="*/ 2703 h 3486"/>
                  <a:gd name="T52" fmla="*/ 346 w 2332"/>
                  <a:gd name="T53" fmla="*/ 2952 h 3486"/>
                  <a:gd name="T54" fmla="*/ 475 w 2332"/>
                  <a:gd name="T55" fmla="*/ 3205 h 3486"/>
                  <a:gd name="T56" fmla="*/ 609 w 2332"/>
                  <a:gd name="T57" fmla="*/ 3432 h 3486"/>
                  <a:gd name="T58" fmla="*/ 636 w 2332"/>
                  <a:gd name="T59" fmla="*/ 3467 h 3486"/>
                  <a:gd name="T60" fmla="*/ 666 w 2332"/>
                  <a:gd name="T61" fmla="*/ 3482 h 3486"/>
                  <a:gd name="T62" fmla="*/ 699 w 2332"/>
                  <a:gd name="T63" fmla="*/ 3486 h 3486"/>
                  <a:gd name="T64" fmla="*/ 731 w 2332"/>
                  <a:gd name="T65" fmla="*/ 3476 h 3486"/>
                  <a:gd name="T66" fmla="*/ 758 w 2332"/>
                  <a:gd name="T67" fmla="*/ 3454 h 3486"/>
                  <a:gd name="T68" fmla="*/ 773 w 2332"/>
                  <a:gd name="T69" fmla="*/ 3424 h 3486"/>
                  <a:gd name="T70" fmla="*/ 776 w 2332"/>
                  <a:gd name="T71" fmla="*/ 3392 h 3486"/>
                  <a:gd name="T72" fmla="*/ 767 w 2332"/>
                  <a:gd name="T73" fmla="*/ 3360 h 3486"/>
                  <a:gd name="T74" fmla="*/ 631 w 2332"/>
                  <a:gd name="T75" fmla="*/ 3132 h 3486"/>
                  <a:gd name="T76" fmla="*/ 508 w 2332"/>
                  <a:gd name="T77" fmla="*/ 2889 h 3486"/>
                  <a:gd name="T78" fmla="*/ 403 w 2332"/>
                  <a:gd name="T79" fmla="*/ 2651 h 3486"/>
                  <a:gd name="T80" fmla="*/ 305 w 2332"/>
                  <a:gd name="T81" fmla="*/ 2380 h 3486"/>
                  <a:gd name="T82" fmla="*/ 229 w 2332"/>
                  <a:gd name="T83" fmla="*/ 2090 h 3486"/>
                  <a:gd name="T84" fmla="*/ 183 w 2332"/>
                  <a:gd name="T85" fmla="*/ 1788 h 3486"/>
                  <a:gd name="T86" fmla="*/ 173 w 2332"/>
                  <a:gd name="T87" fmla="*/ 1601 h 3486"/>
                  <a:gd name="T88" fmla="*/ 178 w 2332"/>
                  <a:gd name="T89" fmla="*/ 1450 h 3486"/>
                  <a:gd name="T90" fmla="*/ 195 w 2332"/>
                  <a:gd name="T91" fmla="*/ 1330 h 3486"/>
                  <a:gd name="T92" fmla="*/ 232 w 2332"/>
                  <a:gd name="T93" fmla="*/ 1196 h 3486"/>
                  <a:gd name="T94" fmla="*/ 292 w 2332"/>
                  <a:gd name="T95" fmla="*/ 1050 h 3486"/>
                  <a:gd name="T96" fmla="*/ 381 w 2332"/>
                  <a:gd name="T97" fmla="*/ 893 h 3486"/>
                  <a:gd name="T98" fmla="*/ 507 w 2332"/>
                  <a:gd name="T99" fmla="*/ 726 h 3486"/>
                  <a:gd name="T100" fmla="*/ 689 w 2332"/>
                  <a:gd name="T101" fmla="*/ 540 h 3486"/>
                  <a:gd name="T102" fmla="*/ 932 w 2332"/>
                  <a:gd name="T103" fmla="*/ 387 h 3486"/>
                  <a:gd name="T104" fmla="*/ 1200 w 2332"/>
                  <a:gd name="T105" fmla="*/ 282 h 3486"/>
                  <a:gd name="T106" fmla="*/ 1473 w 2332"/>
                  <a:gd name="T107" fmla="*/ 218 h 3486"/>
                  <a:gd name="T108" fmla="*/ 1731 w 2332"/>
                  <a:gd name="T109" fmla="*/ 184 h 3486"/>
                  <a:gd name="T110" fmla="*/ 1955 w 2332"/>
                  <a:gd name="T111" fmla="*/ 173 h 3486"/>
                  <a:gd name="T112" fmla="*/ 2184 w 2332"/>
                  <a:gd name="T113" fmla="*/ 177 h 348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332"/>
                  <a:gd name="T172" fmla="*/ 0 h 3486"/>
                  <a:gd name="T173" fmla="*/ 2332 w 2332"/>
                  <a:gd name="T174" fmla="*/ 3486 h 348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332" h="3486">
                    <a:moveTo>
                      <a:pt x="2237" y="180"/>
                    </a:moveTo>
                    <a:lnTo>
                      <a:pt x="2237" y="180"/>
                    </a:lnTo>
                    <a:lnTo>
                      <a:pt x="2246" y="181"/>
                    </a:lnTo>
                    <a:lnTo>
                      <a:pt x="2254" y="180"/>
                    </a:lnTo>
                    <a:lnTo>
                      <a:pt x="2263" y="179"/>
                    </a:lnTo>
                    <a:lnTo>
                      <a:pt x="2270" y="177"/>
                    </a:lnTo>
                    <a:lnTo>
                      <a:pt x="2279" y="175"/>
                    </a:lnTo>
                    <a:lnTo>
                      <a:pt x="2286" y="171"/>
                    </a:lnTo>
                    <a:lnTo>
                      <a:pt x="2293" y="167"/>
                    </a:lnTo>
                    <a:lnTo>
                      <a:pt x="2300" y="162"/>
                    </a:lnTo>
                    <a:lnTo>
                      <a:pt x="2306" y="157"/>
                    </a:lnTo>
                    <a:lnTo>
                      <a:pt x="2312" y="150"/>
                    </a:lnTo>
                    <a:lnTo>
                      <a:pt x="2317" y="144"/>
                    </a:lnTo>
                    <a:lnTo>
                      <a:pt x="2321" y="137"/>
                    </a:lnTo>
                    <a:lnTo>
                      <a:pt x="2324" y="130"/>
                    </a:lnTo>
                    <a:lnTo>
                      <a:pt x="2328" y="121"/>
                    </a:lnTo>
                    <a:lnTo>
                      <a:pt x="2330" y="113"/>
                    </a:lnTo>
                    <a:lnTo>
                      <a:pt x="2332" y="105"/>
                    </a:lnTo>
                    <a:lnTo>
                      <a:pt x="2332" y="95"/>
                    </a:lnTo>
                    <a:lnTo>
                      <a:pt x="2332" y="87"/>
                    </a:lnTo>
                    <a:lnTo>
                      <a:pt x="2330" y="79"/>
                    </a:lnTo>
                    <a:lnTo>
                      <a:pt x="2328" y="71"/>
                    </a:lnTo>
                    <a:lnTo>
                      <a:pt x="2325" y="62"/>
                    </a:lnTo>
                    <a:lnTo>
                      <a:pt x="2321" y="55"/>
                    </a:lnTo>
                    <a:lnTo>
                      <a:pt x="2317" y="48"/>
                    </a:lnTo>
                    <a:lnTo>
                      <a:pt x="2312" y="42"/>
                    </a:lnTo>
                    <a:lnTo>
                      <a:pt x="2307" y="35"/>
                    </a:lnTo>
                    <a:lnTo>
                      <a:pt x="2301" y="30"/>
                    </a:lnTo>
                    <a:lnTo>
                      <a:pt x="2294" y="25"/>
                    </a:lnTo>
                    <a:lnTo>
                      <a:pt x="2287" y="21"/>
                    </a:lnTo>
                    <a:lnTo>
                      <a:pt x="2280" y="17"/>
                    </a:lnTo>
                    <a:lnTo>
                      <a:pt x="2272" y="14"/>
                    </a:lnTo>
                    <a:lnTo>
                      <a:pt x="2263" y="11"/>
                    </a:lnTo>
                    <a:lnTo>
                      <a:pt x="2255" y="10"/>
                    </a:lnTo>
                    <a:lnTo>
                      <a:pt x="2233" y="8"/>
                    </a:lnTo>
                    <a:lnTo>
                      <a:pt x="2187" y="5"/>
                    </a:lnTo>
                    <a:lnTo>
                      <a:pt x="2121" y="2"/>
                    </a:lnTo>
                    <a:lnTo>
                      <a:pt x="2036" y="0"/>
                    </a:lnTo>
                    <a:lnTo>
                      <a:pt x="1987" y="0"/>
                    </a:lnTo>
                    <a:lnTo>
                      <a:pt x="1935" y="0"/>
                    </a:lnTo>
                    <a:lnTo>
                      <a:pt x="1879" y="2"/>
                    </a:lnTo>
                    <a:lnTo>
                      <a:pt x="1820" y="4"/>
                    </a:lnTo>
                    <a:lnTo>
                      <a:pt x="1758" y="8"/>
                    </a:lnTo>
                    <a:lnTo>
                      <a:pt x="1694" y="14"/>
                    </a:lnTo>
                    <a:lnTo>
                      <a:pt x="1627" y="20"/>
                    </a:lnTo>
                    <a:lnTo>
                      <a:pt x="1559" y="28"/>
                    </a:lnTo>
                    <a:lnTo>
                      <a:pt x="1489" y="38"/>
                    </a:lnTo>
                    <a:lnTo>
                      <a:pt x="1418" y="51"/>
                    </a:lnTo>
                    <a:lnTo>
                      <a:pt x="1346" y="65"/>
                    </a:lnTo>
                    <a:lnTo>
                      <a:pt x="1272" y="82"/>
                    </a:lnTo>
                    <a:lnTo>
                      <a:pt x="1200" y="102"/>
                    </a:lnTo>
                    <a:lnTo>
                      <a:pt x="1126" y="123"/>
                    </a:lnTo>
                    <a:lnTo>
                      <a:pt x="1053" y="148"/>
                    </a:lnTo>
                    <a:lnTo>
                      <a:pt x="981" y="176"/>
                    </a:lnTo>
                    <a:lnTo>
                      <a:pt x="909" y="206"/>
                    </a:lnTo>
                    <a:lnTo>
                      <a:pt x="839" y="241"/>
                    </a:lnTo>
                    <a:lnTo>
                      <a:pt x="770" y="278"/>
                    </a:lnTo>
                    <a:lnTo>
                      <a:pt x="703" y="319"/>
                    </a:lnTo>
                    <a:lnTo>
                      <a:pt x="637" y="364"/>
                    </a:lnTo>
                    <a:lnTo>
                      <a:pt x="575" y="412"/>
                    </a:lnTo>
                    <a:lnTo>
                      <a:pt x="515" y="464"/>
                    </a:lnTo>
                    <a:lnTo>
                      <a:pt x="458" y="522"/>
                    </a:lnTo>
                    <a:lnTo>
                      <a:pt x="413" y="570"/>
                    </a:lnTo>
                    <a:lnTo>
                      <a:pt x="372" y="618"/>
                    </a:lnTo>
                    <a:lnTo>
                      <a:pt x="333" y="666"/>
                    </a:lnTo>
                    <a:lnTo>
                      <a:pt x="297" y="713"/>
                    </a:lnTo>
                    <a:lnTo>
                      <a:pt x="264" y="760"/>
                    </a:lnTo>
                    <a:lnTo>
                      <a:pt x="234" y="807"/>
                    </a:lnTo>
                    <a:lnTo>
                      <a:pt x="205" y="852"/>
                    </a:lnTo>
                    <a:lnTo>
                      <a:pt x="179" y="897"/>
                    </a:lnTo>
                    <a:lnTo>
                      <a:pt x="155" y="941"/>
                    </a:lnTo>
                    <a:lnTo>
                      <a:pt x="133" y="984"/>
                    </a:lnTo>
                    <a:lnTo>
                      <a:pt x="115" y="1027"/>
                    </a:lnTo>
                    <a:lnTo>
                      <a:pt x="97" y="1069"/>
                    </a:lnTo>
                    <a:lnTo>
                      <a:pt x="80" y="1110"/>
                    </a:lnTo>
                    <a:lnTo>
                      <a:pt x="67" y="1151"/>
                    </a:lnTo>
                    <a:lnTo>
                      <a:pt x="54" y="1190"/>
                    </a:lnTo>
                    <a:lnTo>
                      <a:pt x="44" y="1229"/>
                    </a:lnTo>
                    <a:lnTo>
                      <a:pt x="35" y="1266"/>
                    </a:lnTo>
                    <a:lnTo>
                      <a:pt x="26" y="1302"/>
                    </a:lnTo>
                    <a:lnTo>
                      <a:pt x="20" y="1338"/>
                    </a:lnTo>
                    <a:lnTo>
                      <a:pt x="14" y="1373"/>
                    </a:lnTo>
                    <a:lnTo>
                      <a:pt x="10" y="1406"/>
                    </a:lnTo>
                    <a:lnTo>
                      <a:pt x="7" y="1438"/>
                    </a:lnTo>
                    <a:lnTo>
                      <a:pt x="4" y="1469"/>
                    </a:lnTo>
                    <a:lnTo>
                      <a:pt x="2" y="1499"/>
                    </a:lnTo>
                    <a:lnTo>
                      <a:pt x="0" y="1554"/>
                    </a:lnTo>
                    <a:lnTo>
                      <a:pt x="1" y="1605"/>
                    </a:lnTo>
                    <a:lnTo>
                      <a:pt x="2" y="1651"/>
                    </a:lnTo>
                    <a:lnTo>
                      <a:pt x="6" y="1689"/>
                    </a:lnTo>
                    <a:lnTo>
                      <a:pt x="7" y="1720"/>
                    </a:lnTo>
                    <a:lnTo>
                      <a:pt x="12" y="1801"/>
                    </a:lnTo>
                    <a:lnTo>
                      <a:pt x="20" y="1881"/>
                    </a:lnTo>
                    <a:lnTo>
                      <a:pt x="31" y="1960"/>
                    </a:lnTo>
                    <a:lnTo>
                      <a:pt x="43" y="2040"/>
                    </a:lnTo>
                    <a:lnTo>
                      <a:pt x="59" y="2118"/>
                    </a:lnTo>
                    <a:lnTo>
                      <a:pt x="76" y="2196"/>
                    </a:lnTo>
                    <a:lnTo>
                      <a:pt x="95" y="2273"/>
                    </a:lnTo>
                    <a:lnTo>
                      <a:pt x="116" y="2348"/>
                    </a:lnTo>
                    <a:lnTo>
                      <a:pt x="137" y="2422"/>
                    </a:lnTo>
                    <a:lnTo>
                      <a:pt x="161" y="2494"/>
                    </a:lnTo>
                    <a:lnTo>
                      <a:pt x="186" y="2566"/>
                    </a:lnTo>
                    <a:lnTo>
                      <a:pt x="211" y="2635"/>
                    </a:lnTo>
                    <a:lnTo>
                      <a:pt x="238" y="2703"/>
                    </a:lnTo>
                    <a:lnTo>
                      <a:pt x="265" y="2768"/>
                    </a:lnTo>
                    <a:lnTo>
                      <a:pt x="292" y="2832"/>
                    </a:lnTo>
                    <a:lnTo>
                      <a:pt x="319" y="2893"/>
                    </a:lnTo>
                    <a:lnTo>
                      <a:pt x="346" y="2952"/>
                    </a:lnTo>
                    <a:lnTo>
                      <a:pt x="373" y="3008"/>
                    </a:lnTo>
                    <a:lnTo>
                      <a:pt x="400" y="3062"/>
                    </a:lnTo>
                    <a:lnTo>
                      <a:pt x="426" y="3112"/>
                    </a:lnTo>
                    <a:lnTo>
                      <a:pt x="475" y="3205"/>
                    </a:lnTo>
                    <a:lnTo>
                      <a:pt x="519" y="3283"/>
                    </a:lnTo>
                    <a:lnTo>
                      <a:pt x="558" y="3349"/>
                    </a:lnTo>
                    <a:lnTo>
                      <a:pt x="588" y="3398"/>
                    </a:lnTo>
                    <a:lnTo>
                      <a:pt x="609" y="3432"/>
                    </a:lnTo>
                    <a:lnTo>
                      <a:pt x="620" y="3447"/>
                    </a:lnTo>
                    <a:lnTo>
                      <a:pt x="625" y="3454"/>
                    </a:lnTo>
                    <a:lnTo>
                      <a:pt x="630" y="3461"/>
                    </a:lnTo>
                    <a:lnTo>
                      <a:pt x="636" y="3467"/>
                    </a:lnTo>
                    <a:lnTo>
                      <a:pt x="644" y="3472"/>
                    </a:lnTo>
                    <a:lnTo>
                      <a:pt x="651" y="3476"/>
                    </a:lnTo>
                    <a:lnTo>
                      <a:pt x="658" y="3479"/>
                    </a:lnTo>
                    <a:lnTo>
                      <a:pt x="666" y="3482"/>
                    </a:lnTo>
                    <a:lnTo>
                      <a:pt x="674" y="3484"/>
                    </a:lnTo>
                    <a:lnTo>
                      <a:pt x="682" y="3486"/>
                    </a:lnTo>
                    <a:lnTo>
                      <a:pt x="690" y="3486"/>
                    </a:lnTo>
                    <a:lnTo>
                      <a:pt x="699" y="3486"/>
                    </a:lnTo>
                    <a:lnTo>
                      <a:pt x="707" y="3484"/>
                    </a:lnTo>
                    <a:lnTo>
                      <a:pt x="715" y="3482"/>
                    </a:lnTo>
                    <a:lnTo>
                      <a:pt x="724" y="3479"/>
                    </a:lnTo>
                    <a:lnTo>
                      <a:pt x="731" y="3476"/>
                    </a:lnTo>
                    <a:lnTo>
                      <a:pt x="738" y="3471"/>
                    </a:lnTo>
                    <a:lnTo>
                      <a:pt x="745" y="3466"/>
                    </a:lnTo>
                    <a:lnTo>
                      <a:pt x="752" y="3461"/>
                    </a:lnTo>
                    <a:lnTo>
                      <a:pt x="758" y="3454"/>
                    </a:lnTo>
                    <a:lnTo>
                      <a:pt x="763" y="3447"/>
                    </a:lnTo>
                    <a:lnTo>
                      <a:pt x="767" y="3440"/>
                    </a:lnTo>
                    <a:lnTo>
                      <a:pt x="770" y="3433"/>
                    </a:lnTo>
                    <a:lnTo>
                      <a:pt x="773" y="3424"/>
                    </a:lnTo>
                    <a:lnTo>
                      <a:pt x="775" y="3417"/>
                    </a:lnTo>
                    <a:lnTo>
                      <a:pt x="776" y="3409"/>
                    </a:lnTo>
                    <a:lnTo>
                      <a:pt x="776" y="3401"/>
                    </a:lnTo>
                    <a:lnTo>
                      <a:pt x="776" y="3392"/>
                    </a:lnTo>
                    <a:lnTo>
                      <a:pt x="775" y="3384"/>
                    </a:lnTo>
                    <a:lnTo>
                      <a:pt x="773" y="3376"/>
                    </a:lnTo>
                    <a:lnTo>
                      <a:pt x="770" y="3367"/>
                    </a:lnTo>
                    <a:lnTo>
                      <a:pt x="767" y="3360"/>
                    </a:lnTo>
                    <a:lnTo>
                      <a:pt x="762" y="3353"/>
                    </a:lnTo>
                    <a:lnTo>
                      <a:pt x="737" y="3312"/>
                    </a:lnTo>
                    <a:lnTo>
                      <a:pt x="674" y="3207"/>
                    </a:lnTo>
                    <a:lnTo>
                      <a:pt x="631" y="3132"/>
                    </a:lnTo>
                    <a:lnTo>
                      <a:pt x="585" y="3044"/>
                    </a:lnTo>
                    <a:lnTo>
                      <a:pt x="560" y="2995"/>
                    </a:lnTo>
                    <a:lnTo>
                      <a:pt x="534" y="2944"/>
                    </a:lnTo>
                    <a:lnTo>
                      <a:pt x="508" y="2889"/>
                    </a:lnTo>
                    <a:lnTo>
                      <a:pt x="482" y="2833"/>
                    </a:lnTo>
                    <a:lnTo>
                      <a:pt x="456" y="2774"/>
                    </a:lnTo>
                    <a:lnTo>
                      <a:pt x="429" y="2713"/>
                    </a:lnTo>
                    <a:lnTo>
                      <a:pt x="403" y="2651"/>
                    </a:lnTo>
                    <a:lnTo>
                      <a:pt x="378" y="2586"/>
                    </a:lnTo>
                    <a:lnTo>
                      <a:pt x="353" y="2519"/>
                    </a:lnTo>
                    <a:lnTo>
                      <a:pt x="328" y="2451"/>
                    </a:lnTo>
                    <a:lnTo>
                      <a:pt x="305" y="2380"/>
                    </a:lnTo>
                    <a:lnTo>
                      <a:pt x="284" y="2310"/>
                    </a:lnTo>
                    <a:lnTo>
                      <a:pt x="264" y="2237"/>
                    </a:lnTo>
                    <a:lnTo>
                      <a:pt x="245" y="2165"/>
                    </a:lnTo>
                    <a:lnTo>
                      <a:pt x="229" y="2090"/>
                    </a:lnTo>
                    <a:lnTo>
                      <a:pt x="213" y="2015"/>
                    </a:lnTo>
                    <a:lnTo>
                      <a:pt x="201" y="1940"/>
                    </a:lnTo>
                    <a:lnTo>
                      <a:pt x="190" y="1864"/>
                    </a:lnTo>
                    <a:lnTo>
                      <a:pt x="183" y="1788"/>
                    </a:lnTo>
                    <a:lnTo>
                      <a:pt x="178" y="1713"/>
                    </a:lnTo>
                    <a:lnTo>
                      <a:pt x="177" y="1680"/>
                    </a:lnTo>
                    <a:lnTo>
                      <a:pt x="175" y="1642"/>
                    </a:lnTo>
                    <a:lnTo>
                      <a:pt x="173" y="1601"/>
                    </a:lnTo>
                    <a:lnTo>
                      <a:pt x="173" y="1555"/>
                    </a:lnTo>
                    <a:lnTo>
                      <a:pt x="174" y="1504"/>
                    </a:lnTo>
                    <a:lnTo>
                      <a:pt x="175" y="1477"/>
                    </a:lnTo>
                    <a:lnTo>
                      <a:pt x="178" y="1450"/>
                    </a:lnTo>
                    <a:lnTo>
                      <a:pt x="181" y="1421"/>
                    </a:lnTo>
                    <a:lnTo>
                      <a:pt x="184" y="1392"/>
                    </a:lnTo>
                    <a:lnTo>
                      <a:pt x="189" y="1361"/>
                    </a:lnTo>
                    <a:lnTo>
                      <a:pt x="195" y="1330"/>
                    </a:lnTo>
                    <a:lnTo>
                      <a:pt x="203" y="1298"/>
                    </a:lnTo>
                    <a:lnTo>
                      <a:pt x="211" y="1265"/>
                    </a:lnTo>
                    <a:lnTo>
                      <a:pt x="220" y="1231"/>
                    </a:lnTo>
                    <a:lnTo>
                      <a:pt x="232" y="1196"/>
                    </a:lnTo>
                    <a:lnTo>
                      <a:pt x="244" y="1161"/>
                    </a:lnTo>
                    <a:lnTo>
                      <a:pt x="259" y="1125"/>
                    </a:lnTo>
                    <a:lnTo>
                      <a:pt x="274" y="1088"/>
                    </a:lnTo>
                    <a:lnTo>
                      <a:pt x="292" y="1050"/>
                    </a:lnTo>
                    <a:lnTo>
                      <a:pt x="312" y="1012"/>
                    </a:lnTo>
                    <a:lnTo>
                      <a:pt x="332" y="972"/>
                    </a:lnTo>
                    <a:lnTo>
                      <a:pt x="356" y="933"/>
                    </a:lnTo>
                    <a:lnTo>
                      <a:pt x="381" y="893"/>
                    </a:lnTo>
                    <a:lnTo>
                      <a:pt x="409" y="851"/>
                    </a:lnTo>
                    <a:lnTo>
                      <a:pt x="439" y="810"/>
                    </a:lnTo>
                    <a:lnTo>
                      <a:pt x="471" y="768"/>
                    </a:lnTo>
                    <a:lnTo>
                      <a:pt x="507" y="726"/>
                    </a:lnTo>
                    <a:lnTo>
                      <a:pt x="543" y="682"/>
                    </a:lnTo>
                    <a:lnTo>
                      <a:pt x="583" y="639"/>
                    </a:lnTo>
                    <a:lnTo>
                      <a:pt x="634" y="588"/>
                    </a:lnTo>
                    <a:lnTo>
                      <a:pt x="689" y="540"/>
                    </a:lnTo>
                    <a:lnTo>
                      <a:pt x="746" y="497"/>
                    </a:lnTo>
                    <a:lnTo>
                      <a:pt x="807" y="456"/>
                    </a:lnTo>
                    <a:lnTo>
                      <a:pt x="869" y="420"/>
                    </a:lnTo>
                    <a:lnTo>
                      <a:pt x="932" y="387"/>
                    </a:lnTo>
                    <a:lnTo>
                      <a:pt x="997" y="356"/>
                    </a:lnTo>
                    <a:lnTo>
                      <a:pt x="1064" y="329"/>
                    </a:lnTo>
                    <a:lnTo>
                      <a:pt x="1131" y="304"/>
                    </a:lnTo>
                    <a:lnTo>
                      <a:pt x="1200" y="282"/>
                    </a:lnTo>
                    <a:lnTo>
                      <a:pt x="1268" y="262"/>
                    </a:lnTo>
                    <a:lnTo>
                      <a:pt x="1337" y="245"/>
                    </a:lnTo>
                    <a:lnTo>
                      <a:pt x="1405" y="230"/>
                    </a:lnTo>
                    <a:lnTo>
                      <a:pt x="1473" y="218"/>
                    </a:lnTo>
                    <a:lnTo>
                      <a:pt x="1540" y="206"/>
                    </a:lnTo>
                    <a:lnTo>
                      <a:pt x="1605" y="197"/>
                    </a:lnTo>
                    <a:lnTo>
                      <a:pt x="1669" y="190"/>
                    </a:lnTo>
                    <a:lnTo>
                      <a:pt x="1731" y="184"/>
                    </a:lnTo>
                    <a:lnTo>
                      <a:pt x="1791" y="179"/>
                    </a:lnTo>
                    <a:lnTo>
                      <a:pt x="1849" y="176"/>
                    </a:lnTo>
                    <a:lnTo>
                      <a:pt x="1904" y="174"/>
                    </a:lnTo>
                    <a:lnTo>
                      <a:pt x="1955" y="173"/>
                    </a:lnTo>
                    <a:lnTo>
                      <a:pt x="2004" y="172"/>
                    </a:lnTo>
                    <a:lnTo>
                      <a:pt x="2048" y="172"/>
                    </a:lnTo>
                    <a:lnTo>
                      <a:pt x="2126" y="174"/>
                    </a:lnTo>
                    <a:lnTo>
                      <a:pt x="2184" y="177"/>
                    </a:lnTo>
                    <a:lnTo>
                      <a:pt x="2223" y="179"/>
                    </a:lnTo>
                    <a:lnTo>
                      <a:pt x="2237" y="180"/>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sp>
            <p:nvSpPr>
              <p:cNvPr id="70934" name="Freeform 260"/>
              <p:cNvSpPr>
                <a:spLocks/>
              </p:cNvSpPr>
              <p:nvPr/>
            </p:nvSpPr>
            <p:spPr bwMode="auto">
              <a:xfrm>
                <a:off x="1286" y="1289"/>
                <a:ext cx="127" cy="151"/>
              </a:xfrm>
              <a:custGeom>
                <a:avLst/>
                <a:gdLst>
                  <a:gd name="T0" fmla="*/ 696 w 1017"/>
                  <a:gd name="T1" fmla="*/ 50 h 1214"/>
                  <a:gd name="T2" fmla="*/ 618 w 1017"/>
                  <a:gd name="T3" fmla="*/ 22 h 1214"/>
                  <a:gd name="T4" fmla="*/ 536 w 1017"/>
                  <a:gd name="T5" fmla="*/ 4 h 1214"/>
                  <a:gd name="T6" fmla="*/ 449 w 1017"/>
                  <a:gd name="T7" fmla="*/ 0 h 1214"/>
                  <a:gd name="T8" fmla="*/ 359 w 1017"/>
                  <a:gd name="T9" fmla="*/ 7 h 1214"/>
                  <a:gd name="T10" fmla="*/ 265 w 1017"/>
                  <a:gd name="T11" fmla="*/ 25 h 1214"/>
                  <a:gd name="T12" fmla="*/ 170 w 1017"/>
                  <a:gd name="T13" fmla="*/ 55 h 1214"/>
                  <a:gd name="T14" fmla="*/ 71 w 1017"/>
                  <a:gd name="T15" fmla="*/ 98 h 1214"/>
                  <a:gd name="T16" fmla="*/ 26 w 1017"/>
                  <a:gd name="T17" fmla="*/ 126 h 1214"/>
                  <a:gd name="T18" fmla="*/ 7 w 1017"/>
                  <a:gd name="T19" fmla="*/ 153 h 1214"/>
                  <a:gd name="T20" fmla="*/ 0 w 1017"/>
                  <a:gd name="T21" fmla="*/ 185 h 1214"/>
                  <a:gd name="T22" fmla="*/ 6 w 1017"/>
                  <a:gd name="T23" fmla="*/ 218 h 1214"/>
                  <a:gd name="T24" fmla="*/ 25 w 1017"/>
                  <a:gd name="T25" fmla="*/ 247 h 1214"/>
                  <a:gd name="T26" fmla="*/ 52 w 1017"/>
                  <a:gd name="T27" fmla="*/ 266 h 1214"/>
                  <a:gd name="T28" fmla="*/ 84 w 1017"/>
                  <a:gd name="T29" fmla="*/ 272 h 1214"/>
                  <a:gd name="T30" fmla="*/ 117 w 1017"/>
                  <a:gd name="T31" fmla="*/ 267 h 1214"/>
                  <a:gd name="T32" fmla="*/ 240 w 1017"/>
                  <a:gd name="T33" fmla="*/ 213 h 1214"/>
                  <a:gd name="T34" fmla="*/ 386 w 1017"/>
                  <a:gd name="T35" fmla="*/ 177 h 1214"/>
                  <a:gd name="T36" fmla="*/ 471 w 1017"/>
                  <a:gd name="T37" fmla="*/ 171 h 1214"/>
                  <a:gd name="T38" fmla="*/ 534 w 1017"/>
                  <a:gd name="T39" fmla="*/ 179 h 1214"/>
                  <a:gd name="T40" fmla="*/ 593 w 1017"/>
                  <a:gd name="T41" fmla="*/ 194 h 1214"/>
                  <a:gd name="T42" fmla="*/ 648 w 1017"/>
                  <a:gd name="T43" fmla="*/ 218 h 1214"/>
                  <a:gd name="T44" fmla="*/ 722 w 1017"/>
                  <a:gd name="T45" fmla="*/ 273 h 1214"/>
                  <a:gd name="T46" fmla="*/ 785 w 1017"/>
                  <a:gd name="T47" fmla="*/ 355 h 1214"/>
                  <a:gd name="T48" fmla="*/ 828 w 1017"/>
                  <a:gd name="T49" fmla="*/ 453 h 1214"/>
                  <a:gd name="T50" fmla="*/ 845 w 1017"/>
                  <a:gd name="T51" fmla="*/ 565 h 1214"/>
                  <a:gd name="T52" fmla="*/ 837 w 1017"/>
                  <a:gd name="T53" fmla="*/ 686 h 1214"/>
                  <a:gd name="T54" fmla="*/ 800 w 1017"/>
                  <a:gd name="T55" fmla="*/ 788 h 1214"/>
                  <a:gd name="T56" fmla="*/ 744 w 1017"/>
                  <a:gd name="T57" fmla="*/ 870 h 1214"/>
                  <a:gd name="T58" fmla="*/ 676 w 1017"/>
                  <a:gd name="T59" fmla="*/ 935 h 1214"/>
                  <a:gd name="T60" fmla="*/ 606 w 1017"/>
                  <a:gd name="T61" fmla="*/ 983 h 1214"/>
                  <a:gd name="T62" fmla="*/ 482 w 1017"/>
                  <a:gd name="T63" fmla="*/ 1040 h 1214"/>
                  <a:gd name="T64" fmla="*/ 445 w 1017"/>
                  <a:gd name="T65" fmla="*/ 1053 h 1214"/>
                  <a:gd name="T66" fmla="*/ 418 w 1017"/>
                  <a:gd name="T67" fmla="*/ 1072 h 1214"/>
                  <a:gd name="T68" fmla="*/ 402 w 1017"/>
                  <a:gd name="T69" fmla="*/ 1100 h 1214"/>
                  <a:gd name="T70" fmla="*/ 397 w 1017"/>
                  <a:gd name="T71" fmla="*/ 1133 h 1214"/>
                  <a:gd name="T72" fmla="*/ 405 w 1017"/>
                  <a:gd name="T73" fmla="*/ 1167 h 1214"/>
                  <a:gd name="T74" fmla="*/ 426 w 1017"/>
                  <a:gd name="T75" fmla="*/ 1194 h 1214"/>
                  <a:gd name="T76" fmla="*/ 454 w 1017"/>
                  <a:gd name="T77" fmla="*/ 1210 h 1214"/>
                  <a:gd name="T78" fmla="*/ 487 w 1017"/>
                  <a:gd name="T79" fmla="*/ 1214 h 1214"/>
                  <a:gd name="T80" fmla="*/ 577 w 1017"/>
                  <a:gd name="T81" fmla="*/ 1188 h 1214"/>
                  <a:gd name="T82" fmla="*/ 659 w 1017"/>
                  <a:gd name="T83" fmla="*/ 1150 h 1214"/>
                  <a:gd name="T84" fmla="*/ 744 w 1017"/>
                  <a:gd name="T85" fmla="*/ 1098 h 1214"/>
                  <a:gd name="T86" fmla="*/ 827 w 1017"/>
                  <a:gd name="T87" fmla="*/ 1030 h 1214"/>
                  <a:gd name="T88" fmla="*/ 900 w 1017"/>
                  <a:gd name="T89" fmla="*/ 947 h 1214"/>
                  <a:gd name="T90" fmla="*/ 961 w 1017"/>
                  <a:gd name="T91" fmla="*/ 847 h 1214"/>
                  <a:gd name="T92" fmla="*/ 1002 w 1017"/>
                  <a:gd name="T93" fmla="*/ 730 h 1214"/>
                  <a:gd name="T94" fmla="*/ 1017 w 1017"/>
                  <a:gd name="T95" fmla="*/ 595 h 1214"/>
                  <a:gd name="T96" fmla="*/ 1013 w 1017"/>
                  <a:gd name="T97" fmla="*/ 515 h 1214"/>
                  <a:gd name="T98" fmla="*/ 979 w 1017"/>
                  <a:gd name="T99" fmla="*/ 363 h 1214"/>
                  <a:gd name="T100" fmla="*/ 910 w 1017"/>
                  <a:gd name="T101" fmla="*/ 230 h 1214"/>
                  <a:gd name="T102" fmla="*/ 864 w 1017"/>
                  <a:gd name="T103" fmla="*/ 173 h 1214"/>
                  <a:gd name="T104" fmla="*/ 811 w 1017"/>
                  <a:gd name="T105" fmla="*/ 123 h 1214"/>
                  <a:gd name="T106" fmla="*/ 751 w 1017"/>
                  <a:gd name="T107" fmla="*/ 80 h 12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7"/>
                  <a:gd name="T163" fmla="*/ 0 h 1214"/>
                  <a:gd name="T164" fmla="*/ 1017 w 1017"/>
                  <a:gd name="T165" fmla="*/ 1214 h 12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7" h="1214">
                    <a:moveTo>
                      <a:pt x="751" y="80"/>
                    </a:moveTo>
                    <a:lnTo>
                      <a:pt x="733" y="69"/>
                    </a:lnTo>
                    <a:lnTo>
                      <a:pt x="715" y="59"/>
                    </a:lnTo>
                    <a:lnTo>
                      <a:pt x="696" y="50"/>
                    </a:lnTo>
                    <a:lnTo>
                      <a:pt x="677" y="42"/>
                    </a:lnTo>
                    <a:lnTo>
                      <a:pt x="657" y="35"/>
                    </a:lnTo>
                    <a:lnTo>
                      <a:pt x="639" y="27"/>
                    </a:lnTo>
                    <a:lnTo>
                      <a:pt x="618" y="22"/>
                    </a:lnTo>
                    <a:lnTo>
                      <a:pt x="598" y="16"/>
                    </a:lnTo>
                    <a:lnTo>
                      <a:pt x="578" y="12"/>
                    </a:lnTo>
                    <a:lnTo>
                      <a:pt x="557" y="8"/>
                    </a:lnTo>
                    <a:lnTo>
                      <a:pt x="536" y="4"/>
                    </a:lnTo>
                    <a:lnTo>
                      <a:pt x="514" y="2"/>
                    </a:lnTo>
                    <a:lnTo>
                      <a:pt x="494" y="1"/>
                    </a:lnTo>
                    <a:lnTo>
                      <a:pt x="472" y="0"/>
                    </a:lnTo>
                    <a:lnTo>
                      <a:pt x="449" y="0"/>
                    </a:lnTo>
                    <a:lnTo>
                      <a:pt x="427" y="0"/>
                    </a:lnTo>
                    <a:lnTo>
                      <a:pt x="404" y="1"/>
                    </a:lnTo>
                    <a:lnTo>
                      <a:pt x="381" y="3"/>
                    </a:lnTo>
                    <a:lnTo>
                      <a:pt x="359" y="7"/>
                    </a:lnTo>
                    <a:lnTo>
                      <a:pt x="336" y="11"/>
                    </a:lnTo>
                    <a:lnTo>
                      <a:pt x="313" y="15"/>
                    </a:lnTo>
                    <a:lnTo>
                      <a:pt x="289" y="20"/>
                    </a:lnTo>
                    <a:lnTo>
                      <a:pt x="265" y="25"/>
                    </a:lnTo>
                    <a:lnTo>
                      <a:pt x="241" y="31"/>
                    </a:lnTo>
                    <a:lnTo>
                      <a:pt x="218" y="39"/>
                    </a:lnTo>
                    <a:lnTo>
                      <a:pt x="194" y="47"/>
                    </a:lnTo>
                    <a:lnTo>
                      <a:pt x="170" y="55"/>
                    </a:lnTo>
                    <a:lnTo>
                      <a:pt x="145" y="66"/>
                    </a:lnTo>
                    <a:lnTo>
                      <a:pt x="120" y="75"/>
                    </a:lnTo>
                    <a:lnTo>
                      <a:pt x="96" y="86"/>
                    </a:lnTo>
                    <a:lnTo>
                      <a:pt x="71" y="98"/>
                    </a:lnTo>
                    <a:lnTo>
                      <a:pt x="46" y="110"/>
                    </a:lnTo>
                    <a:lnTo>
                      <a:pt x="39" y="114"/>
                    </a:lnTo>
                    <a:lnTo>
                      <a:pt x="32" y="120"/>
                    </a:lnTo>
                    <a:lnTo>
                      <a:pt x="26" y="126"/>
                    </a:lnTo>
                    <a:lnTo>
                      <a:pt x="19" y="132"/>
                    </a:lnTo>
                    <a:lnTo>
                      <a:pt x="14" y="138"/>
                    </a:lnTo>
                    <a:lnTo>
                      <a:pt x="10" y="145"/>
                    </a:lnTo>
                    <a:lnTo>
                      <a:pt x="7" y="153"/>
                    </a:lnTo>
                    <a:lnTo>
                      <a:pt x="4" y="160"/>
                    </a:lnTo>
                    <a:lnTo>
                      <a:pt x="2" y="168"/>
                    </a:lnTo>
                    <a:lnTo>
                      <a:pt x="1" y="177"/>
                    </a:lnTo>
                    <a:lnTo>
                      <a:pt x="0" y="185"/>
                    </a:lnTo>
                    <a:lnTo>
                      <a:pt x="0" y="193"/>
                    </a:lnTo>
                    <a:lnTo>
                      <a:pt x="1" y="201"/>
                    </a:lnTo>
                    <a:lnTo>
                      <a:pt x="3" y="210"/>
                    </a:lnTo>
                    <a:lnTo>
                      <a:pt x="6" y="218"/>
                    </a:lnTo>
                    <a:lnTo>
                      <a:pt x="9" y="225"/>
                    </a:lnTo>
                    <a:lnTo>
                      <a:pt x="13" y="234"/>
                    </a:lnTo>
                    <a:lnTo>
                      <a:pt x="18" y="241"/>
                    </a:lnTo>
                    <a:lnTo>
                      <a:pt x="25" y="247"/>
                    </a:lnTo>
                    <a:lnTo>
                      <a:pt x="31" y="252"/>
                    </a:lnTo>
                    <a:lnTo>
                      <a:pt x="37" y="257"/>
                    </a:lnTo>
                    <a:lnTo>
                      <a:pt x="44" y="262"/>
                    </a:lnTo>
                    <a:lnTo>
                      <a:pt x="52" y="266"/>
                    </a:lnTo>
                    <a:lnTo>
                      <a:pt x="59" y="268"/>
                    </a:lnTo>
                    <a:lnTo>
                      <a:pt x="67" y="271"/>
                    </a:lnTo>
                    <a:lnTo>
                      <a:pt x="75" y="272"/>
                    </a:lnTo>
                    <a:lnTo>
                      <a:pt x="84" y="272"/>
                    </a:lnTo>
                    <a:lnTo>
                      <a:pt x="92" y="272"/>
                    </a:lnTo>
                    <a:lnTo>
                      <a:pt x="100" y="271"/>
                    </a:lnTo>
                    <a:lnTo>
                      <a:pt x="109" y="269"/>
                    </a:lnTo>
                    <a:lnTo>
                      <a:pt x="117" y="267"/>
                    </a:lnTo>
                    <a:lnTo>
                      <a:pt x="125" y="263"/>
                    </a:lnTo>
                    <a:lnTo>
                      <a:pt x="164" y="244"/>
                    </a:lnTo>
                    <a:lnTo>
                      <a:pt x="202" y="227"/>
                    </a:lnTo>
                    <a:lnTo>
                      <a:pt x="240" y="213"/>
                    </a:lnTo>
                    <a:lnTo>
                      <a:pt x="278" y="200"/>
                    </a:lnTo>
                    <a:lnTo>
                      <a:pt x="315" y="190"/>
                    </a:lnTo>
                    <a:lnTo>
                      <a:pt x="350" y="182"/>
                    </a:lnTo>
                    <a:lnTo>
                      <a:pt x="386" y="177"/>
                    </a:lnTo>
                    <a:lnTo>
                      <a:pt x="421" y="172"/>
                    </a:lnTo>
                    <a:lnTo>
                      <a:pt x="438" y="171"/>
                    </a:lnTo>
                    <a:lnTo>
                      <a:pt x="454" y="171"/>
                    </a:lnTo>
                    <a:lnTo>
                      <a:pt x="471" y="171"/>
                    </a:lnTo>
                    <a:lnTo>
                      <a:pt x="487" y="172"/>
                    </a:lnTo>
                    <a:lnTo>
                      <a:pt x="503" y="173"/>
                    </a:lnTo>
                    <a:lnTo>
                      <a:pt x="518" y="176"/>
                    </a:lnTo>
                    <a:lnTo>
                      <a:pt x="534" y="179"/>
                    </a:lnTo>
                    <a:lnTo>
                      <a:pt x="550" y="181"/>
                    </a:lnTo>
                    <a:lnTo>
                      <a:pt x="564" y="185"/>
                    </a:lnTo>
                    <a:lnTo>
                      <a:pt x="579" y="189"/>
                    </a:lnTo>
                    <a:lnTo>
                      <a:pt x="593" y="194"/>
                    </a:lnTo>
                    <a:lnTo>
                      <a:pt x="608" y="199"/>
                    </a:lnTo>
                    <a:lnTo>
                      <a:pt x="621" y="205"/>
                    </a:lnTo>
                    <a:lnTo>
                      <a:pt x="635" y="211"/>
                    </a:lnTo>
                    <a:lnTo>
                      <a:pt x="648" y="218"/>
                    </a:lnTo>
                    <a:lnTo>
                      <a:pt x="661" y="225"/>
                    </a:lnTo>
                    <a:lnTo>
                      <a:pt x="682" y="240"/>
                    </a:lnTo>
                    <a:lnTo>
                      <a:pt x="703" y="255"/>
                    </a:lnTo>
                    <a:lnTo>
                      <a:pt x="722" y="273"/>
                    </a:lnTo>
                    <a:lnTo>
                      <a:pt x="739" y="292"/>
                    </a:lnTo>
                    <a:lnTo>
                      <a:pt x="756" y="311"/>
                    </a:lnTo>
                    <a:lnTo>
                      <a:pt x="772" y="332"/>
                    </a:lnTo>
                    <a:lnTo>
                      <a:pt x="785" y="355"/>
                    </a:lnTo>
                    <a:lnTo>
                      <a:pt x="798" y="378"/>
                    </a:lnTo>
                    <a:lnTo>
                      <a:pt x="809" y="402"/>
                    </a:lnTo>
                    <a:lnTo>
                      <a:pt x="819" y="427"/>
                    </a:lnTo>
                    <a:lnTo>
                      <a:pt x="828" y="453"/>
                    </a:lnTo>
                    <a:lnTo>
                      <a:pt x="834" y="480"/>
                    </a:lnTo>
                    <a:lnTo>
                      <a:pt x="840" y="507"/>
                    </a:lnTo>
                    <a:lnTo>
                      <a:pt x="843" y="536"/>
                    </a:lnTo>
                    <a:lnTo>
                      <a:pt x="845" y="565"/>
                    </a:lnTo>
                    <a:lnTo>
                      <a:pt x="846" y="594"/>
                    </a:lnTo>
                    <a:lnTo>
                      <a:pt x="845" y="627"/>
                    </a:lnTo>
                    <a:lnTo>
                      <a:pt x="842" y="657"/>
                    </a:lnTo>
                    <a:lnTo>
                      <a:pt x="837" y="686"/>
                    </a:lnTo>
                    <a:lnTo>
                      <a:pt x="830" y="713"/>
                    </a:lnTo>
                    <a:lnTo>
                      <a:pt x="821" y="740"/>
                    </a:lnTo>
                    <a:lnTo>
                      <a:pt x="811" y="764"/>
                    </a:lnTo>
                    <a:lnTo>
                      <a:pt x="800" y="788"/>
                    </a:lnTo>
                    <a:lnTo>
                      <a:pt x="787" y="810"/>
                    </a:lnTo>
                    <a:lnTo>
                      <a:pt x="774" y="832"/>
                    </a:lnTo>
                    <a:lnTo>
                      <a:pt x="759" y="851"/>
                    </a:lnTo>
                    <a:lnTo>
                      <a:pt x="744" y="870"/>
                    </a:lnTo>
                    <a:lnTo>
                      <a:pt x="727" y="889"/>
                    </a:lnTo>
                    <a:lnTo>
                      <a:pt x="710" y="905"/>
                    </a:lnTo>
                    <a:lnTo>
                      <a:pt x="694" y="921"/>
                    </a:lnTo>
                    <a:lnTo>
                      <a:pt x="676" y="935"/>
                    </a:lnTo>
                    <a:lnTo>
                      <a:pt x="659" y="949"/>
                    </a:lnTo>
                    <a:lnTo>
                      <a:pt x="641" y="961"/>
                    </a:lnTo>
                    <a:lnTo>
                      <a:pt x="623" y="973"/>
                    </a:lnTo>
                    <a:lnTo>
                      <a:pt x="606" y="983"/>
                    </a:lnTo>
                    <a:lnTo>
                      <a:pt x="589" y="992"/>
                    </a:lnTo>
                    <a:lnTo>
                      <a:pt x="557" y="1009"/>
                    </a:lnTo>
                    <a:lnTo>
                      <a:pt x="528" y="1023"/>
                    </a:lnTo>
                    <a:lnTo>
                      <a:pt x="482" y="1040"/>
                    </a:lnTo>
                    <a:lnTo>
                      <a:pt x="461" y="1046"/>
                    </a:lnTo>
                    <a:lnTo>
                      <a:pt x="453" y="1048"/>
                    </a:lnTo>
                    <a:lnTo>
                      <a:pt x="445" y="1053"/>
                    </a:lnTo>
                    <a:lnTo>
                      <a:pt x="438" y="1057"/>
                    </a:lnTo>
                    <a:lnTo>
                      <a:pt x="430" y="1061"/>
                    </a:lnTo>
                    <a:lnTo>
                      <a:pt x="424" y="1066"/>
                    </a:lnTo>
                    <a:lnTo>
                      <a:pt x="418" y="1072"/>
                    </a:lnTo>
                    <a:lnTo>
                      <a:pt x="414" y="1079"/>
                    </a:lnTo>
                    <a:lnTo>
                      <a:pt x="408" y="1086"/>
                    </a:lnTo>
                    <a:lnTo>
                      <a:pt x="405" y="1093"/>
                    </a:lnTo>
                    <a:lnTo>
                      <a:pt x="402" y="1100"/>
                    </a:lnTo>
                    <a:lnTo>
                      <a:pt x="399" y="1109"/>
                    </a:lnTo>
                    <a:lnTo>
                      <a:pt x="398" y="1117"/>
                    </a:lnTo>
                    <a:lnTo>
                      <a:pt x="397" y="1125"/>
                    </a:lnTo>
                    <a:lnTo>
                      <a:pt x="397" y="1133"/>
                    </a:lnTo>
                    <a:lnTo>
                      <a:pt x="398" y="1142"/>
                    </a:lnTo>
                    <a:lnTo>
                      <a:pt x="400" y="1151"/>
                    </a:lnTo>
                    <a:lnTo>
                      <a:pt x="402" y="1159"/>
                    </a:lnTo>
                    <a:lnTo>
                      <a:pt x="405" y="1167"/>
                    </a:lnTo>
                    <a:lnTo>
                      <a:pt x="410" y="1175"/>
                    </a:lnTo>
                    <a:lnTo>
                      <a:pt x="415" y="1181"/>
                    </a:lnTo>
                    <a:lnTo>
                      <a:pt x="420" y="1187"/>
                    </a:lnTo>
                    <a:lnTo>
                      <a:pt x="426" y="1194"/>
                    </a:lnTo>
                    <a:lnTo>
                      <a:pt x="432" y="1199"/>
                    </a:lnTo>
                    <a:lnTo>
                      <a:pt x="440" y="1203"/>
                    </a:lnTo>
                    <a:lnTo>
                      <a:pt x="447" y="1207"/>
                    </a:lnTo>
                    <a:lnTo>
                      <a:pt x="454" y="1210"/>
                    </a:lnTo>
                    <a:lnTo>
                      <a:pt x="462" y="1212"/>
                    </a:lnTo>
                    <a:lnTo>
                      <a:pt x="471" y="1214"/>
                    </a:lnTo>
                    <a:lnTo>
                      <a:pt x="479" y="1214"/>
                    </a:lnTo>
                    <a:lnTo>
                      <a:pt x="487" y="1214"/>
                    </a:lnTo>
                    <a:lnTo>
                      <a:pt x="496" y="1214"/>
                    </a:lnTo>
                    <a:lnTo>
                      <a:pt x="504" y="1212"/>
                    </a:lnTo>
                    <a:lnTo>
                      <a:pt x="539" y="1202"/>
                    </a:lnTo>
                    <a:lnTo>
                      <a:pt x="577" y="1188"/>
                    </a:lnTo>
                    <a:lnTo>
                      <a:pt x="596" y="1180"/>
                    </a:lnTo>
                    <a:lnTo>
                      <a:pt x="617" y="1171"/>
                    </a:lnTo>
                    <a:lnTo>
                      <a:pt x="638" y="1161"/>
                    </a:lnTo>
                    <a:lnTo>
                      <a:pt x="659" y="1150"/>
                    </a:lnTo>
                    <a:lnTo>
                      <a:pt x="679" y="1139"/>
                    </a:lnTo>
                    <a:lnTo>
                      <a:pt x="701" y="1126"/>
                    </a:lnTo>
                    <a:lnTo>
                      <a:pt x="722" y="1113"/>
                    </a:lnTo>
                    <a:lnTo>
                      <a:pt x="744" y="1098"/>
                    </a:lnTo>
                    <a:lnTo>
                      <a:pt x="764" y="1083"/>
                    </a:lnTo>
                    <a:lnTo>
                      <a:pt x="785" y="1066"/>
                    </a:lnTo>
                    <a:lnTo>
                      <a:pt x="806" y="1048"/>
                    </a:lnTo>
                    <a:lnTo>
                      <a:pt x="827" y="1030"/>
                    </a:lnTo>
                    <a:lnTo>
                      <a:pt x="845" y="1011"/>
                    </a:lnTo>
                    <a:lnTo>
                      <a:pt x="865" y="990"/>
                    </a:lnTo>
                    <a:lnTo>
                      <a:pt x="883" y="970"/>
                    </a:lnTo>
                    <a:lnTo>
                      <a:pt x="900" y="947"/>
                    </a:lnTo>
                    <a:lnTo>
                      <a:pt x="917" y="924"/>
                    </a:lnTo>
                    <a:lnTo>
                      <a:pt x="933" y="899"/>
                    </a:lnTo>
                    <a:lnTo>
                      <a:pt x="948" y="873"/>
                    </a:lnTo>
                    <a:lnTo>
                      <a:pt x="961" y="847"/>
                    </a:lnTo>
                    <a:lnTo>
                      <a:pt x="974" y="819"/>
                    </a:lnTo>
                    <a:lnTo>
                      <a:pt x="984" y="790"/>
                    </a:lnTo>
                    <a:lnTo>
                      <a:pt x="994" y="761"/>
                    </a:lnTo>
                    <a:lnTo>
                      <a:pt x="1002" y="730"/>
                    </a:lnTo>
                    <a:lnTo>
                      <a:pt x="1009" y="698"/>
                    </a:lnTo>
                    <a:lnTo>
                      <a:pt x="1013" y="665"/>
                    </a:lnTo>
                    <a:lnTo>
                      <a:pt x="1016" y="631"/>
                    </a:lnTo>
                    <a:lnTo>
                      <a:pt x="1017" y="595"/>
                    </a:lnTo>
                    <a:lnTo>
                      <a:pt x="1017" y="575"/>
                    </a:lnTo>
                    <a:lnTo>
                      <a:pt x="1017" y="555"/>
                    </a:lnTo>
                    <a:lnTo>
                      <a:pt x="1015" y="535"/>
                    </a:lnTo>
                    <a:lnTo>
                      <a:pt x="1013" y="515"/>
                    </a:lnTo>
                    <a:lnTo>
                      <a:pt x="1008" y="475"/>
                    </a:lnTo>
                    <a:lnTo>
                      <a:pt x="1001" y="437"/>
                    </a:lnTo>
                    <a:lnTo>
                      <a:pt x="991" y="399"/>
                    </a:lnTo>
                    <a:lnTo>
                      <a:pt x="979" y="363"/>
                    </a:lnTo>
                    <a:lnTo>
                      <a:pt x="965" y="328"/>
                    </a:lnTo>
                    <a:lnTo>
                      <a:pt x="948" y="295"/>
                    </a:lnTo>
                    <a:lnTo>
                      <a:pt x="930" y="262"/>
                    </a:lnTo>
                    <a:lnTo>
                      <a:pt x="910" y="230"/>
                    </a:lnTo>
                    <a:lnTo>
                      <a:pt x="899" y="216"/>
                    </a:lnTo>
                    <a:lnTo>
                      <a:pt x="888" y="201"/>
                    </a:lnTo>
                    <a:lnTo>
                      <a:pt x="876" y="187"/>
                    </a:lnTo>
                    <a:lnTo>
                      <a:pt x="864" y="173"/>
                    </a:lnTo>
                    <a:lnTo>
                      <a:pt x="851" y="160"/>
                    </a:lnTo>
                    <a:lnTo>
                      <a:pt x="838" y="148"/>
                    </a:lnTo>
                    <a:lnTo>
                      <a:pt x="825" y="135"/>
                    </a:lnTo>
                    <a:lnTo>
                      <a:pt x="811" y="123"/>
                    </a:lnTo>
                    <a:lnTo>
                      <a:pt x="796" y="111"/>
                    </a:lnTo>
                    <a:lnTo>
                      <a:pt x="782" y="100"/>
                    </a:lnTo>
                    <a:lnTo>
                      <a:pt x="766" y="89"/>
                    </a:lnTo>
                    <a:lnTo>
                      <a:pt x="751" y="80"/>
                    </a:lnTo>
                    <a:close/>
                  </a:path>
                </a:pathLst>
              </a:custGeom>
              <a:solidFill>
                <a:schemeClr val="tx1"/>
              </a:solidFill>
              <a:ln w="9525">
                <a:noFill/>
                <a:round/>
                <a:headEnd/>
                <a:tailEnd/>
              </a:ln>
            </p:spPr>
            <p:txBody>
              <a:bodyPr wrap="none" lIns="91429" tIns="45715" rIns="91429" bIns="45715">
                <a:prstTxWarp prst="textNoShape">
                  <a:avLst/>
                </a:prstTxWarp>
                <a:spAutoFit/>
              </a:bodyPr>
              <a:lstStyle/>
              <a:p>
                <a:endParaRPr lang="en-US"/>
              </a:p>
            </p:txBody>
          </p:sp>
        </p:grpSp>
        <p:sp>
          <p:nvSpPr>
            <p:cNvPr id="70916" name="Text Box 261"/>
            <p:cNvSpPr txBox="1">
              <a:spLocks noChangeArrowheads="1"/>
            </p:cNvSpPr>
            <p:nvPr/>
          </p:nvSpPr>
          <p:spPr bwMode="auto">
            <a:xfrm>
              <a:off x="470" y="1587"/>
              <a:ext cx="737" cy="406"/>
            </a:xfrm>
            <a:prstGeom prst="rect">
              <a:avLst/>
            </a:prstGeom>
            <a:noFill/>
            <a:ln w="12700">
              <a:noFill/>
              <a:miter lim="800000"/>
              <a:headEnd type="none" w="sm" len="sm"/>
              <a:tailEnd type="none" w="sm" len="sm"/>
            </a:ln>
          </p:spPr>
          <p:txBody>
            <a:bodyPr wrap="none" lIns="91429" tIns="45715" rIns="91429" bIns="45715">
              <a:prstTxWarp prst="textNoShape">
                <a:avLst/>
              </a:prstTxWarp>
              <a:spAutoFit/>
            </a:bodyPr>
            <a:lstStyle/>
            <a:p>
              <a:pPr eaLnBrk="1" hangingPunct="1"/>
              <a:r>
                <a:rPr lang="en-US" sz="1800">
                  <a:latin typeface="Tahoma" charset="0"/>
                </a:rPr>
                <a:t>software</a:t>
              </a:r>
            </a:p>
            <a:p>
              <a:pPr eaLnBrk="1" hangingPunct="1"/>
              <a:r>
                <a:rPr lang="en-US" sz="1800">
                  <a:latin typeface="Tahoma" charset="0"/>
                </a:rPr>
                <a:t>developer</a:t>
              </a:r>
            </a:p>
          </p:txBody>
        </p:sp>
      </p:grpSp>
      <p:sp>
        <p:nvSpPr>
          <p:cNvPr id="720134" name="Line 262"/>
          <p:cNvSpPr>
            <a:spLocks noChangeShapeType="1"/>
          </p:cNvSpPr>
          <p:nvPr/>
        </p:nvSpPr>
        <p:spPr bwMode="auto">
          <a:xfrm>
            <a:off x="1817688" y="3444875"/>
            <a:ext cx="777875" cy="779463"/>
          </a:xfrm>
          <a:prstGeom prst="line">
            <a:avLst/>
          </a:prstGeom>
          <a:noFill/>
          <a:ln w="57150">
            <a:solidFill>
              <a:srgbClr val="FFCC00"/>
            </a:solidFill>
            <a:round/>
            <a:headEnd type="none" w="sm" len="sm"/>
            <a:tailEnd type="triangle" w="med" len="lg"/>
          </a:ln>
        </p:spPr>
        <p:txBody>
          <a:bodyPr wrap="none">
            <a:prstTxWarp prst="textNoShape">
              <a:avLst/>
            </a:prstTxWarp>
          </a:bodyPr>
          <a:lstStyle/>
          <a:p>
            <a:endParaRPr lang="en-US"/>
          </a:p>
        </p:txBody>
      </p:sp>
      <p:grpSp>
        <p:nvGrpSpPr>
          <p:cNvPr id="8" name="Group 263"/>
          <p:cNvGrpSpPr>
            <a:grpSpLocks/>
          </p:cNvGrpSpPr>
          <p:nvPr/>
        </p:nvGrpSpPr>
        <p:grpSpPr bwMode="auto">
          <a:xfrm>
            <a:off x="1989138" y="3506788"/>
            <a:ext cx="220662" cy="436562"/>
            <a:chOff x="675" y="2334"/>
            <a:chExt cx="139" cy="275"/>
          </a:xfrm>
        </p:grpSpPr>
        <p:sp>
          <p:nvSpPr>
            <p:cNvPr id="70913" name="Line 264"/>
            <p:cNvSpPr>
              <a:spLocks noChangeShapeType="1"/>
            </p:cNvSpPr>
            <p:nvPr/>
          </p:nvSpPr>
          <p:spPr bwMode="auto">
            <a:xfrm>
              <a:off x="676" y="2334"/>
              <a:ext cx="138" cy="275"/>
            </a:xfrm>
            <a:prstGeom prst="line">
              <a:avLst/>
            </a:prstGeom>
            <a:noFill/>
            <a:ln w="28575">
              <a:solidFill>
                <a:srgbClr val="800000"/>
              </a:solidFill>
              <a:round/>
              <a:headEnd type="none" w="sm" len="sm"/>
              <a:tailEnd type="none" w="sm" len="sm"/>
            </a:ln>
          </p:spPr>
          <p:txBody>
            <a:bodyPr wrap="none">
              <a:prstTxWarp prst="textNoShape">
                <a:avLst/>
              </a:prstTxWarp>
            </a:bodyPr>
            <a:lstStyle/>
            <a:p>
              <a:endParaRPr lang="en-US"/>
            </a:p>
          </p:txBody>
        </p:sp>
        <p:sp>
          <p:nvSpPr>
            <p:cNvPr id="70914" name="Line 265"/>
            <p:cNvSpPr>
              <a:spLocks noChangeShapeType="1"/>
            </p:cNvSpPr>
            <p:nvPr/>
          </p:nvSpPr>
          <p:spPr bwMode="auto">
            <a:xfrm flipH="1">
              <a:off x="675" y="2334"/>
              <a:ext cx="138" cy="275"/>
            </a:xfrm>
            <a:prstGeom prst="line">
              <a:avLst/>
            </a:prstGeom>
            <a:noFill/>
            <a:ln w="28575">
              <a:solidFill>
                <a:srgbClr val="800000"/>
              </a:solidFill>
              <a:round/>
              <a:headEnd type="none" w="sm" len="sm"/>
              <a:tailEnd type="none" w="sm" len="sm"/>
            </a:ln>
          </p:spPr>
          <p:txBody>
            <a:bodyPr wrap="none">
              <a:prstTxWarp prst="textNoShape">
                <a:avLst/>
              </a:prstTxWarp>
            </a:bodyPr>
            <a:lstStyle/>
            <a:p>
              <a:endParaRPr lang="en-US"/>
            </a:p>
          </p:txBody>
        </p:sp>
      </p:grpSp>
      <p:grpSp>
        <p:nvGrpSpPr>
          <p:cNvPr id="9" name="Group 266"/>
          <p:cNvGrpSpPr>
            <a:grpSpLocks/>
          </p:cNvGrpSpPr>
          <p:nvPr/>
        </p:nvGrpSpPr>
        <p:grpSpPr bwMode="auto">
          <a:xfrm>
            <a:off x="1941513" y="1611313"/>
            <a:ext cx="6392862" cy="1700212"/>
            <a:chOff x="1213" y="882"/>
            <a:chExt cx="4027" cy="1071"/>
          </a:xfrm>
        </p:grpSpPr>
        <p:grpSp>
          <p:nvGrpSpPr>
            <p:cNvPr id="70675" name="Group 267"/>
            <p:cNvGrpSpPr>
              <a:grpSpLocks/>
            </p:cNvGrpSpPr>
            <p:nvPr/>
          </p:nvGrpSpPr>
          <p:grpSpPr bwMode="auto">
            <a:xfrm>
              <a:off x="1847" y="1012"/>
              <a:ext cx="1843" cy="752"/>
              <a:chOff x="1226" y="940"/>
              <a:chExt cx="3166" cy="1291"/>
            </a:xfrm>
          </p:grpSpPr>
          <p:pic>
            <p:nvPicPr>
              <p:cNvPr id="70679" name="Picture 268"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216" y="1098"/>
                <a:ext cx="206" cy="290"/>
              </a:xfrm>
              <a:prstGeom prst="rect">
                <a:avLst/>
              </a:prstGeom>
              <a:noFill/>
              <a:ln w="9525">
                <a:noFill/>
                <a:miter lim="800000"/>
                <a:headEnd/>
                <a:tailEnd/>
              </a:ln>
            </p:spPr>
          </p:pic>
          <p:sp>
            <p:nvSpPr>
              <p:cNvPr id="70680" name="AutoShape 269"/>
              <p:cNvSpPr>
                <a:spLocks noChangeAspect="1" noChangeArrowheads="1" noTextEdit="1"/>
              </p:cNvSpPr>
              <p:nvPr/>
            </p:nvSpPr>
            <p:spPr bwMode="auto">
              <a:xfrm>
                <a:off x="1226" y="1435"/>
                <a:ext cx="268" cy="226"/>
              </a:xfrm>
              <a:prstGeom prst="rect">
                <a:avLst/>
              </a:prstGeom>
              <a:noFill/>
              <a:ln w="9525">
                <a:noFill/>
                <a:miter lim="800000"/>
                <a:headEnd/>
                <a:tailEnd/>
              </a:ln>
            </p:spPr>
            <p:txBody>
              <a:bodyPr wrap="none" lIns="91429" tIns="45715" rIns="91429" bIns="45715">
                <a:prstTxWarp prst="textNoShape">
                  <a:avLst/>
                </a:prstTxWarp>
                <a:spAutoFit/>
              </a:bodyPr>
              <a:lstStyle/>
              <a:p>
                <a:endParaRPr lang="en-US"/>
              </a:p>
            </p:txBody>
          </p:sp>
          <p:sp>
            <p:nvSpPr>
              <p:cNvPr id="70681" name="Freeform 270"/>
              <p:cNvSpPr>
                <a:spLocks/>
              </p:cNvSpPr>
              <p:nvPr/>
            </p:nvSpPr>
            <p:spPr bwMode="auto">
              <a:xfrm>
                <a:off x="1293" y="1435"/>
                <a:ext cx="201" cy="172"/>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82" name="Freeform 271"/>
              <p:cNvSpPr>
                <a:spLocks/>
              </p:cNvSpPr>
              <p:nvPr/>
            </p:nvSpPr>
            <p:spPr bwMode="auto">
              <a:xfrm>
                <a:off x="1447" y="1448"/>
                <a:ext cx="22" cy="107"/>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83" name="Rectangle 272"/>
              <p:cNvSpPr>
                <a:spLocks noChangeArrowheads="1"/>
              </p:cNvSpPr>
              <p:nvPr/>
            </p:nvSpPr>
            <p:spPr bwMode="auto">
              <a:xfrm>
                <a:off x="1328" y="1472"/>
                <a:ext cx="114" cy="85"/>
              </a:xfrm>
              <a:prstGeom prst="rect">
                <a:avLst/>
              </a:prstGeom>
              <a:solidFill>
                <a:schemeClr val="bg1"/>
              </a:solidFill>
              <a:ln w="9525">
                <a:noFill/>
                <a:miter lim="800000"/>
                <a:headEnd/>
                <a:tailEnd/>
              </a:ln>
            </p:spPr>
            <p:txBody>
              <a:bodyPr wrap="none" lIns="91429" tIns="45715" rIns="91429" bIns="45715">
                <a:prstTxWarp prst="textNoShape">
                  <a:avLst/>
                </a:prstTxWarp>
                <a:spAutoFit/>
              </a:bodyPr>
              <a:lstStyle/>
              <a:p>
                <a:endParaRPr lang="en-US"/>
              </a:p>
            </p:txBody>
          </p:sp>
          <p:sp>
            <p:nvSpPr>
              <p:cNvPr id="70684" name="Freeform 273"/>
              <p:cNvSpPr>
                <a:spLocks/>
              </p:cNvSpPr>
              <p:nvPr/>
            </p:nvSpPr>
            <p:spPr bwMode="auto">
              <a:xfrm>
                <a:off x="1310" y="1550"/>
                <a:ext cx="168" cy="20"/>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85" name="Freeform 274"/>
              <p:cNvSpPr>
                <a:spLocks/>
              </p:cNvSpPr>
              <p:nvPr/>
            </p:nvSpPr>
            <p:spPr bwMode="auto">
              <a:xfrm>
                <a:off x="1304" y="1574"/>
                <a:ext cx="153" cy="21"/>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86" name="Freeform 275"/>
              <p:cNvSpPr>
                <a:spLocks/>
              </p:cNvSpPr>
              <p:nvPr/>
            </p:nvSpPr>
            <p:spPr bwMode="auto">
              <a:xfrm>
                <a:off x="1462" y="1552"/>
                <a:ext cx="21" cy="40"/>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87" name="Freeform 276"/>
              <p:cNvSpPr>
                <a:spLocks/>
              </p:cNvSpPr>
              <p:nvPr/>
            </p:nvSpPr>
            <p:spPr bwMode="auto">
              <a:xfrm>
                <a:off x="1332" y="1446"/>
                <a:ext cx="132" cy="21"/>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88" name="Freeform 277"/>
              <p:cNvSpPr>
                <a:spLocks/>
              </p:cNvSpPr>
              <p:nvPr/>
            </p:nvSpPr>
            <p:spPr bwMode="auto">
              <a:xfrm>
                <a:off x="1336" y="1478"/>
                <a:ext cx="98" cy="73"/>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89" name="Freeform 278"/>
              <p:cNvSpPr>
                <a:spLocks/>
              </p:cNvSpPr>
              <p:nvPr/>
            </p:nvSpPr>
            <p:spPr bwMode="auto">
              <a:xfrm>
                <a:off x="1340" y="1482"/>
                <a:ext cx="90" cy="65"/>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wrap="none" lIns="91429" tIns="45715" rIns="91429" bIns="45715">
                <a:prstTxWarp prst="textNoShape">
                  <a:avLst/>
                </a:prstTxWarp>
                <a:spAutoFit/>
              </a:bodyPr>
              <a:lstStyle/>
              <a:p>
                <a:endParaRPr lang="en-US"/>
              </a:p>
            </p:txBody>
          </p:sp>
          <p:sp>
            <p:nvSpPr>
              <p:cNvPr id="70690" name="Freeform 279"/>
              <p:cNvSpPr>
                <a:spLocks/>
              </p:cNvSpPr>
              <p:nvPr/>
            </p:nvSpPr>
            <p:spPr bwMode="auto">
              <a:xfrm>
                <a:off x="1404" y="1579"/>
                <a:ext cx="39" cy="12"/>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1" name="Freeform 280"/>
              <p:cNvSpPr>
                <a:spLocks/>
              </p:cNvSpPr>
              <p:nvPr/>
            </p:nvSpPr>
            <p:spPr bwMode="auto">
              <a:xfrm>
                <a:off x="1226" y="1597"/>
                <a:ext cx="251" cy="64"/>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2" name="Freeform 281"/>
              <p:cNvSpPr>
                <a:spLocks/>
              </p:cNvSpPr>
              <p:nvPr/>
            </p:nvSpPr>
            <p:spPr bwMode="auto">
              <a:xfrm>
                <a:off x="1242" y="1607"/>
                <a:ext cx="215" cy="33"/>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93" name="Freeform 282"/>
              <p:cNvSpPr>
                <a:spLocks/>
              </p:cNvSpPr>
              <p:nvPr/>
            </p:nvSpPr>
            <p:spPr bwMode="auto">
              <a:xfrm>
                <a:off x="1237" y="1644"/>
                <a:ext cx="191" cy="6"/>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94" name="Freeform 283"/>
              <p:cNvSpPr>
                <a:spLocks/>
              </p:cNvSpPr>
              <p:nvPr/>
            </p:nvSpPr>
            <p:spPr bwMode="auto">
              <a:xfrm>
                <a:off x="1432" y="1608"/>
                <a:ext cx="34" cy="39"/>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695" name="Freeform 284"/>
              <p:cNvSpPr>
                <a:spLocks/>
              </p:cNvSpPr>
              <p:nvPr/>
            </p:nvSpPr>
            <p:spPr bwMode="auto">
              <a:xfrm>
                <a:off x="1309" y="1615"/>
                <a:ext cx="9"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6" name="Freeform 285"/>
              <p:cNvSpPr>
                <a:spLocks/>
              </p:cNvSpPr>
              <p:nvPr/>
            </p:nvSpPr>
            <p:spPr bwMode="auto">
              <a:xfrm>
                <a:off x="1414" y="1615"/>
                <a:ext cx="10" cy="4"/>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7" name="Freeform 286"/>
              <p:cNvSpPr>
                <a:spLocks/>
              </p:cNvSpPr>
              <p:nvPr/>
            </p:nvSpPr>
            <p:spPr bwMode="auto">
              <a:xfrm>
                <a:off x="1367" y="1615"/>
                <a:ext cx="10" cy="4"/>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8" name="Freeform 287"/>
              <p:cNvSpPr>
                <a:spLocks/>
              </p:cNvSpPr>
              <p:nvPr/>
            </p:nvSpPr>
            <p:spPr bwMode="auto">
              <a:xfrm>
                <a:off x="1274" y="161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699" name="Freeform 288"/>
              <p:cNvSpPr>
                <a:spLocks/>
              </p:cNvSpPr>
              <p:nvPr/>
            </p:nvSpPr>
            <p:spPr bwMode="auto">
              <a:xfrm>
                <a:off x="1286" y="1615"/>
                <a:ext cx="9"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0" name="Freeform 289"/>
              <p:cNvSpPr>
                <a:spLocks/>
              </p:cNvSpPr>
              <p:nvPr/>
            </p:nvSpPr>
            <p:spPr bwMode="auto">
              <a:xfrm>
                <a:off x="1297" y="161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1" name="Freeform 290"/>
              <p:cNvSpPr>
                <a:spLocks/>
              </p:cNvSpPr>
              <p:nvPr/>
            </p:nvSpPr>
            <p:spPr bwMode="auto">
              <a:xfrm>
                <a:off x="1391" y="1615"/>
                <a:ext cx="9" cy="4"/>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2" name="Freeform 291"/>
              <p:cNvSpPr>
                <a:spLocks/>
              </p:cNvSpPr>
              <p:nvPr/>
            </p:nvSpPr>
            <p:spPr bwMode="auto">
              <a:xfrm>
                <a:off x="1356" y="1615"/>
                <a:ext cx="9" cy="4"/>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3" name="Freeform 292"/>
              <p:cNvSpPr>
                <a:spLocks/>
              </p:cNvSpPr>
              <p:nvPr/>
            </p:nvSpPr>
            <p:spPr bwMode="auto">
              <a:xfrm>
                <a:off x="1344" y="161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4" name="Freeform 293"/>
              <p:cNvSpPr>
                <a:spLocks/>
              </p:cNvSpPr>
              <p:nvPr/>
            </p:nvSpPr>
            <p:spPr bwMode="auto">
              <a:xfrm>
                <a:off x="1379" y="1615"/>
                <a:ext cx="9" cy="4"/>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5" name="Freeform 294"/>
              <p:cNvSpPr>
                <a:spLocks/>
              </p:cNvSpPr>
              <p:nvPr/>
            </p:nvSpPr>
            <p:spPr bwMode="auto">
              <a:xfrm>
                <a:off x="1402" y="1615"/>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6" name="Freeform 295"/>
              <p:cNvSpPr>
                <a:spLocks/>
              </p:cNvSpPr>
              <p:nvPr/>
            </p:nvSpPr>
            <p:spPr bwMode="auto">
              <a:xfrm>
                <a:off x="1332" y="1615"/>
                <a:ext cx="10"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7" name="Freeform 296"/>
              <p:cNvSpPr>
                <a:spLocks/>
              </p:cNvSpPr>
              <p:nvPr/>
            </p:nvSpPr>
            <p:spPr bwMode="auto">
              <a:xfrm>
                <a:off x="1321" y="1615"/>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8" name="Freeform 297"/>
              <p:cNvSpPr>
                <a:spLocks/>
              </p:cNvSpPr>
              <p:nvPr/>
            </p:nvSpPr>
            <p:spPr bwMode="auto">
              <a:xfrm>
                <a:off x="1351" y="1621"/>
                <a:ext cx="9" cy="4"/>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09" name="Freeform 298"/>
              <p:cNvSpPr>
                <a:spLocks/>
              </p:cNvSpPr>
              <p:nvPr/>
            </p:nvSpPr>
            <p:spPr bwMode="auto">
              <a:xfrm>
                <a:off x="1281" y="1621"/>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0" name="Freeform 299"/>
              <p:cNvSpPr>
                <a:spLocks/>
              </p:cNvSpPr>
              <p:nvPr/>
            </p:nvSpPr>
            <p:spPr bwMode="auto">
              <a:xfrm>
                <a:off x="1292" y="1621"/>
                <a:ext cx="10" cy="4"/>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1" name="Freeform 300"/>
              <p:cNvSpPr>
                <a:spLocks/>
              </p:cNvSpPr>
              <p:nvPr/>
            </p:nvSpPr>
            <p:spPr bwMode="auto">
              <a:xfrm>
                <a:off x="1304" y="1621"/>
                <a:ext cx="10" cy="4"/>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2" name="Freeform 301"/>
              <p:cNvSpPr>
                <a:spLocks/>
              </p:cNvSpPr>
              <p:nvPr/>
            </p:nvSpPr>
            <p:spPr bwMode="auto">
              <a:xfrm>
                <a:off x="1316" y="1621"/>
                <a:ext cx="9"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3" name="Freeform 302"/>
              <p:cNvSpPr>
                <a:spLocks/>
              </p:cNvSpPr>
              <p:nvPr/>
            </p:nvSpPr>
            <p:spPr bwMode="auto">
              <a:xfrm>
                <a:off x="1409" y="1621"/>
                <a:ext cx="10" cy="4"/>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4" name="Freeform 303"/>
              <p:cNvSpPr>
                <a:spLocks/>
              </p:cNvSpPr>
              <p:nvPr/>
            </p:nvSpPr>
            <p:spPr bwMode="auto">
              <a:xfrm>
                <a:off x="1269" y="1621"/>
                <a:ext cx="10" cy="4"/>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5" name="Freeform 304"/>
              <p:cNvSpPr>
                <a:spLocks/>
              </p:cNvSpPr>
              <p:nvPr/>
            </p:nvSpPr>
            <p:spPr bwMode="auto">
              <a:xfrm>
                <a:off x="1362" y="1621"/>
                <a:ext cx="10" cy="4"/>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6" name="Freeform 305"/>
              <p:cNvSpPr>
                <a:spLocks/>
              </p:cNvSpPr>
              <p:nvPr/>
            </p:nvSpPr>
            <p:spPr bwMode="auto">
              <a:xfrm>
                <a:off x="1386" y="1621"/>
                <a:ext cx="9" cy="4"/>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7" name="Freeform 306"/>
              <p:cNvSpPr>
                <a:spLocks/>
              </p:cNvSpPr>
              <p:nvPr/>
            </p:nvSpPr>
            <p:spPr bwMode="auto">
              <a:xfrm>
                <a:off x="1374" y="1621"/>
                <a:ext cx="10"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8" name="Freeform 307"/>
              <p:cNvSpPr>
                <a:spLocks/>
              </p:cNvSpPr>
              <p:nvPr/>
            </p:nvSpPr>
            <p:spPr bwMode="auto">
              <a:xfrm>
                <a:off x="1328" y="1621"/>
                <a:ext cx="9"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19" name="Freeform 308"/>
              <p:cNvSpPr>
                <a:spLocks/>
              </p:cNvSpPr>
              <p:nvPr/>
            </p:nvSpPr>
            <p:spPr bwMode="auto">
              <a:xfrm>
                <a:off x="1339" y="1621"/>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0" name="Freeform 309"/>
              <p:cNvSpPr>
                <a:spLocks/>
              </p:cNvSpPr>
              <p:nvPr/>
            </p:nvSpPr>
            <p:spPr bwMode="auto">
              <a:xfrm>
                <a:off x="1397" y="1621"/>
                <a:ext cx="10"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1" name="Freeform 310"/>
              <p:cNvSpPr>
                <a:spLocks/>
              </p:cNvSpPr>
              <p:nvPr/>
            </p:nvSpPr>
            <p:spPr bwMode="auto">
              <a:xfrm>
                <a:off x="1393" y="1627"/>
                <a:ext cx="9"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2" name="Freeform 311"/>
              <p:cNvSpPr>
                <a:spLocks/>
              </p:cNvSpPr>
              <p:nvPr/>
            </p:nvSpPr>
            <p:spPr bwMode="auto">
              <a:xfrm>
                <a:off x="1276" y="1627"/>
                <a:ext cx="10"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3" name="Freeform 312"/>
              <p:cNvSpPr>
                <a:spLocks/>
              </p:cNvSpPr>
              <p:nvPr/>
            </p:nvSpPr>
            <p:spPr bwMode="auto">
              <a:xfrm>
                <a:off x="1369" y="1627"/>
                <a:ext cx="10"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4" name="Freeform 313"/>
              <p:cNvSpPr>
                <a:spLocks/>
              </p:cNvSpPr>
              <p:nvPr/>
            </p:nvSpPr>
            <p:spPr bwMode="auto">
              <a:xfrm>
                <a:off x="1381" y="1627"/>
                <a:ext cx="9"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5" name="Freeform 314"/>
              <p:cNvSpPr>
                <a:spLocks/>
              </p:cNvSpPr>
              <p:nvPr/>
            </p:nvSpPr>
            <p:spPr bwMode="auto">
              <a:xfrm>
                <a:off x="1404" y="1627"/>
                <a:ext cx="10" cy="4"/>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6" name="Freeform 315"/>
              <p:cNvSpPr>
                <a:spLocks/>
              </p:cNvSpPr>
              <p:nvPr/>
            </p:nvSpPr>
            <p:spPr bwMode="auto">
              <a:xfrm>
                <a:off x="1264" y="1627"/>
                <a:ext cx="10" cy="4"/>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7" name="Freeform 316"/>
              <p:cNvSpPr>
                <a:spLocks/>
              </p:cNvSpPr>
              <p:nvPr/>
            </p:nvSpPr>
            <p:spPr bwMode="auto">
              <a:xfrm>
                <a:off x="1323" y="1627"/>
                <a:ext cx="9" cy="4"/>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8" name="Freeform 317"/>
              <p:cNvSpPr>
                <a:spLocks/>
              </p:cNvSpPr>
              <p:nvPr/>
            </p:nvSpPr>
            <p:spPr bwMode="auto">
              <a:xfrm>
                <a:off x="1299" y="1627"/>
                <a:ext cx="10"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29" name="Freeform 318"/>
              <p:cNvSpPr>
                <a:spLocks/>
              </p:cNvSpPr>
              <p:nvPr/>
            </p:nvSpPr>
            <p:spPr bwMode="auto">
              <a:xfrm>
                <a:off x="1311" y="1627"/>
                <a:ext cx="10" cy="4"/>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0" name="Freeform 319"/>
              <p:cNvSpPr>
                <a:spLocks/>
              </p:cNvSpPr>
              <p:nvPr/>
            </p:nvSpPr>
            <p:spPr bwMode="auto">
              <a:xfrm>
                <a:off x="1288" y="1627"/>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1" name="Freeform 320"/>
              <p:cNvSpPr>
                <a:spLocks/>
              </p:cNvSpPr>
              <p:nvPr/>
            </p:nvSpPr>
            <p:spPr bwMode="auto">
              <a:xfrm>
                <a:off x="1346" y="1627"/>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2" name="Freeform 321"/>
              <p:cNvSpPr>
                <a:spLocks/>
              </p:cNvSpPr>
              <p:nvPr/>
            </p:nvSpPr>
            <p:spPr bwMode="auto">
              <a:xfrm>
                <a:off x="1358" y="1627"/>
                <a:ext cx="9"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3" name="Freeform 322"/>
              <p:cNvSpPr>
                <a:spLocks/>
              </p:cNvSpPr>
              <p:nvPr/>
            </p:nvSpPr>
            <p:spPr bwMode="auto">
              <a:xfrm>
                <a:off x="1334" y="1627"/>
                <a:ext cx="10"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4" name="Freeform 323"/>
              <p:cNvSpPr>
                <a:spLocks/>
              </p:cNvSpPr>
              <p:nvPr/>
            </p:nvSpPr>
            <p:spPr bwMode="auto">
              <a:xfrm>
                <a:off x="1283" y="1633"/>
                <a:ext cx="9" cy="4"/>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5" name="Freeform 324"/>
              <p:cNvSpPr>
                <a:spLocks/>
              </p:cNvSpPr>
              <p:nvPr/>
            </p:nvSpPr>
            <p:spPr bwMode="auto">
              <a:xfrm>
                <a:off x="1388" y="1633"/>
                <a:ext cx="9"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6" name="Freeform 325"/>
              <p:cNvSpPr>
                <a:spLocks/>
              </p:cNvSpPr>
              <p:nvPr/>
            </p:nvSpPr>
            <p:spPr bwMode="auto">
              <a:xfrm>
                <a:off x="1376" y="1633"/>
                <a:ext cx="10" cy="4"/>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7" name="Freeform 326"/>
              <p:cNvSpPr>
                <a:spLocks/>
              </p:cNvSpPr>
              <p:nvPr/>
            </p:nvSpPr>
            <p:spPr bwMode="auto">
              <a:xfrm>
                <a:off x="1306" y="1633"/>
                <a:ext cx="10" cy="4"/>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8" name="Freeform 327"/>
              <p:cNvSpPr>
                <a:spLocks/>
              </p:cNvSpPr>
              <p:nvPr/>
            </p:nvSpPr>
            <p:spPr bwMode="auto">
              <a:xfrm>
                <a:off x="1295" y="1633"/>
                <a:ext cx="9"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39" name="Freeform 328"/>
              <p:cNvSpPr>
                <a:spLocks/>
              </p:cNvSpPr>
              <p:nvPr/>
            </p:nvSpPr>
            <p:spPr bwMode="auto">
              <a:xfrm>
                <a:off x="1399" y="1633"/>
                <a:ext cx="10" cy="4"/>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0" name="Freeform 329"/>
              <p:cNvSpPr>
                <a:spLocks/>
              </p:cNvSpPr>
              <p:nvPr/>
            </p:nvSpPr>
            <p:spPr bwMode="auto">
              <a:xfrm>
                <a:off x="1259" y="1633"/>
                <a:ext cx="10" cy="4"/>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1" name="Freeform 330"/>
              <p:cNvSpPr>
                <a:spLocks/>
              </p:cNvSpPr>
              <p:nvPr/>
            </p:nvSpPr>
            <p:spPr bwMode="auto">
              <a:xfrm>
                <a:off x="1271" y="1633"/>
                <a:ext cx="10"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2" name="Freeform 331"/>
              <p:cNvSpPr>
                <a:spLocks/>
              </p:cNvSpPr>
              <p:nvPr/>
            </p:nvSpPr>
            <p:spPr bwMode="auto">
              <a:xfrm>
                <a:off x="1318" y="1633"/>
                <a:ext cx="9"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3" name="Freeform 332"/>
              <p:cNvSpPr>
                <a:spLocks/>
              </p:cNvSpPr>
              <p:nvPr/>
            </p:nvSpPr>
            <p:spPr bwMode="auto">
              <a:xfrm>
                <a:off x="1330" y="1633"/>
                <a:ext cx="9" cy="4"/>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4" name="Freeform 333"/>
              <p:cNvSpPr>
                <a:spLocks/>
              </p:cNvSpPr>
              <p:nvPr/>
            </p:nvSpPr>
            <p:spPr bwMode="auto">
              <a:xfrm>
                <a:off x="1364" y="1633"/>
                <a:ext cx="10"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5" name="Freeform 334"/>
              <p:cNvSpPr>
                <a:spLocks/>
              </p:cNvSpPr>
              <p:nvPr/>
            </p:nvSpPr>
            <p:spPr bwMode="auto">
              <a:xfrm>
                <a:off x="1341" y="1633"/>
                <a:ext cx="10"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6" name="Freeform 335"/>
              <p:cNvSpPr>
                <a:spLocks/>
              </p:cNvSpPr>
              <p:nvPr/>
            </p:nvSpPr>
            <p:spPr bwMode="auto">
              <a:xfrm>
                <a:off x="1353" y="1633"/>
                <a:ext cx="9"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7" name="AutoShape 336"/>
              <p:cNvSpPr>
                <a:spLocks noChangeAspect="1" noChangeArrowheads="1" noTextEdit="1"/>
              </p:cNvSpPr>
              <p:nvPr/>
            </p:nvSpPr>
            <p:spPr bwMode="auto">
              <a:xfrm>
                <a:off x="4140" y="1118"/>
                <a:ext cx="252" cy="212"/>
              </a:xfrm>
              <a:prstGeom prst="rect">
                <a:avLst/>
              </a:prstGeom>
              <a:noFill/>
              <a:ln w="9525">
                <a:noFill/>
                <a:miter lim="800000"/>
                <a:headEnd/>
                <a:tailEnd/>
              </a:ln>
            </p:spPr>
            <p:txBody>
              <a:bodyPr wrap="none" lIns="91429" tIns="45715" rIns="91429" bIns="45715">
                <a:prstTxWarp prst="textNoShape">
                  <a:avLst/>
                </a:prstTxWarp>
                <a:spAutoFit/>
              </a:bodyPr>
              <a:lstStyle/>
              <a:p>
                <a:endParaRPr lang="en-US"/>
              </a:p>
            </p:txBody>
          </p:sp>
          <p:sp>
            <p:nvSpPr>
              <p:cNvPr id="70748" name="Freeform 337"/>
              <p:cNvSpPr>
                <a:spLocks/>
              </p:cNvSpPr>
              <p:nvPr/>
            </p:nvSpPr>
            <p:spPr bwMode="auto">
              <a:xfrm>
                <a:off x="4203" y="1118"/>
                <a:ext cx="189" cy="161"/>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49" name="Freeform 338"/>
              <p:cNvSpPr>
                <a:spLocks/>
              </p:cNvSpPr>
              <p:nvPr/>
            </p:nvSpPr>
            <p:spPr bwMode="auto">
              <a:xfrm>
                <a:off x="4347" y="1130"/>
                <a:ext cx="21" cy="101"/>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50" name="Rectangle 339"/>
              <p:cNvSpPr>
                <a:spLocks noChangeArrowheads="1"/>
              </p:cNvSpPr>
              <p:nvPr/>
            </p:nvSpPr>
            <p:spPr bwMode="auto">
              <a:xfrm>
                <a:off x="4236" y="1152"/>
                <a:ext cx="107" cy="81"/>
              </a:xfrm>
              <a:prstGeom prst="rect">
                <a:avLst/>
              </a:prstGeom>
              <a:solidFill>
                <a:schemeClr val="bg1"/>
              </a:solidFill>
              <a:ln w="9525">
                <a:noFill/>
                <a:miter lim="800000"/>
                <a:headEnd/>
                <a:tailEnd/>
              </a:ln>
            </p:spPr>
            <p:txBody>
              <a:bodyPr wrap="none" lIns="91429" tIns="45715" rIns="91429" bIns="45715">
                <a:prstTxWarp prst="textNoShape">
                  <a:avLst/>
                </a:prstTxWarp>
                <a:spAutoFit/>
              </a:bodyPr>
              <a:lstStyle/>
              <a:p>
                <a:endParaRPr lang="en-US"/>
              </a:p>
            </p:txBody>
          </p:sp>
          <p:sp>
            <p:nvSpPr>
              <p:cNvPr id="70751" name="Freeform 340"/>
              <p:cNvSpPr>
                <a:spLocks/>
              </p:cNvSpPr>
              <p:nvPr/>
            </p:nvSpPr>
            <p:spPr bwMode="auto">
              <a:xfrm>
                <a:off x="4219" y="1226"/>
                <a:ext cx="158" cy="18"/>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52" name="Freeform 341"/>
              <p:cNvSpPr>
                <a:spLocks/>
              </p:cNvSpPr>
              <p:nvPr/>
            </p:nvSpPr>
            <p:spPr bwMode="auto">
              <a:xfrm>
                <a:off x="4213" y="1249"/>
                <a:ext cx="145" cy="19"/>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53" name="Freeform 342"/>
              <p:cNvSpPr>
                <a:spLocks/>
              </p:cNvSpPr>
              <p:nvPr/>
            </p:nvSpPr>
            <p:spPr bwMode="auto">
              <a:xfrm>
                <a:off x="4362" y="1228"/>
                <a:ext cx="20" cy="38"/>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54" name="Freeform 343"/>
              <p:cNvSpPr>
                <a:spLocks/>
              </p:cNvSpPr>
              <p:nvPr/>
            </p:nvSpPr>
            <p:spPr bwMode="auto">
              <a:xfrm>
                <a:off x="4239" y="1128"/>
                <a:ext cx="125" cy="20"/>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55" name="Freeform 344"/>
              <p:cNvSpPr>
                <a:spLocks/>
              </p:cNvSpPr>
              <p:nvPr/>
            </p:nvSpPr>
            <p:spPr bwMode="auto">
              <a:xfrm>
                <a:off x="4243" y="1158"/>
                <a:ext cx="93" cy="69"/>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56" name="Freeform 345"/>
              <p:cNvSpPr>
                <a:spLocks/>
              </p:cNvSpPr>
              <p:nvPr/>
            </p:nvSpPr>
            <p:spPr bwMode="auto">
              <a:xfrm>
                <a:off x="4247" y="1162"/>
                <a:ext cx="85" cy="61"/>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wrap="none" lIns="91429" tIns="45715" rIns="91429" bIns="45715">
                <a:prstTxWarp prst="textNoShape">
                  <a:avLst/>
                </a:prstTxWarp>
                <a:spAutoFit/>
              </a:bodyPr>
              <a:lstStyle/>
              <a:p>
                <a:endParaRPr lang="en-US"/>
              </a:p>
            </p:txBody>
          </p:sp>
          <p:sp>
            <p:nvSpPr>
              <p:cNvPr id="70757" name="Freeform 346"/>
              <p:cNvSpPr>
                <a:spLocks/>
              </p:cNvSpPr>
              <p:nvPr/>
            </p:nvSpPr>
            <p:spPr bwMode="auto">
              <a:xfrm>
                <a:off x="4307" y="1253"/>
                <a:ext cx="37" cy="11"/>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58" name="Freeform 347"/>
              <p:cNvSpPr>
                <a:spLocks/>
              </p:cNvSpPr>
              <p:nvPr/>
            </p:nvSpPr>
            <p:spPr bwMode="auto">
              <a:xfrm>
                <a:off x="4140" y="1270"/>
                <a:ext cx="236" cy="60"/>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59" name="Freeform 348"/>
              <p:cNvSpPr>
                <a:spLocks/>
              </p:cNvSpPr>
              <p:nvPr/>
            </p:nvSpPr>
            <p:spPr bwMode="auto">
              <a:xfrm>
                <a:off x="4155" y="1280"/>
                <a:ext cx="203" cy="30"/>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60" name="Freeform 349"/>
              <p:cNvSpPr>
                <a:spLocks/>
              </p:cNvSpPr>
              <p:nvPr/>
            </p:nvSpPr>
            <p:spPr bwMode="auto">
              <a:xfrm>
                <a:off x="4150" y="1314"/>
                <a:ext cx="180" cy="6"/>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61" name="Freeform 350"/>
              <p:cNvSpPr>
                <a:spLocks/>
              </p:cNvSpPr>
              <p:nvPr/>
            </p:nvSpPr>
            <p:spPr bwMode="auto">
              <a:xfrm>
                <a:off x="4334" y="1280"/>
                <a:ext cx="31" cy="37"/>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762" name="Freeform 351"/>
              <p:cNvSpPr>
                <a:spLocks/>
              </p:cNvSpPr>
              <p:nvPr/>
            </p:nvSpPr>
            <p:spPr bwMode="auto">
              <a:xfrm>
                <a:off x="4218" y="1287"/>
                <a:ext cx="9"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3" name="Freeform 352"/>
              <p:cNvSpPr>
                <a:spLocks/>
              </p:cNvSpPr>
              <p:nvPr/>
            </p:nvSpPr>
            <p:spPr bwMode="auto">
              <a:xfrm>
                <a:off x="4317" y="1287"/>
                <a:ext cx="9" cy="4"/>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4" name="Freeform 353"/>
              <p:cNvSpPr>
                <a:spLocks/>
              </p:cNvSpPr>
              <p:nvPr/>
            </p:nvSpPr>
            <p:spPr bwMode="auto">
              <a:xfrm>
                <a:off x="4273" y="1287"/>
                <a:ext cx="9" cy="4"/>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5" name="Freeform 354"/>
              <p:cNvSpPr>
                <a:spLocks/>
              </p:cNvSpPr>
              <p:nvPr/>
            </p:nvSpPr>
            <p:spPr bwMode="auto">
              <a:xfrm>
                <a:off x="4185" y="1287"/>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6" name="Freeform 355"/>
              <p:cNvSpPr>
                <a:spLocks/>
              </p:cNvSpPr>
              <p:nvPr/>
            </p:nvSpPr>
            <p:spPr bwMode="auto">
              <a:xfrm>
                <a:off x="4196" y="1287"/>
                <a:ext cx="9"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7" name="Freeform 356"/>
              <p:cNvSpPr>
                <a:spLocks/>
              </p:cNvSpPr>
              <p:nvPr/>
            </p:nvSpPr>
            <p:spPr bwMode="auto">
              <a:xfrm>
                <a:off x="4207" y="1287"/>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8" name="Freeform 357"/>
              <p:cNvSpPr>
                <a:spLocks/>
              </p:cNvSpPr>
              <p:nvPr/>
            </p:nvSpPr>
            <p:spPr bwMode="auto">
              <a:xfrm>
                <a:off x="4295" y="1287"/>
                <a:ext cx="9" cy="4"/>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69" name="Freeform 358"/>
              <p:cNvSpPr>
                <a:spLocks/>
              </p:cNvSpPr>
              <p:nvPr/>
            </p:nvSpPr>
            <p:spPr bwMode="auto">
              <a:xfrm>
                <a:off x="4262" y="1287"/>
                <a:ext cx="9" cy="4"/>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0" name="Freeform 359"/>
              <p:cNvSpPr>
                <a:spLocks/>
              </p:cNvSpPr>
              <p:nvPr/>
            </p:nvSpPr>
            <p:spPr bwMode="auto">
              <a:xfrm>
                <a:off x="4251" y="1287"/>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1" name="Freeform 360"/>
              <p:cNvSpPr>
                <a:spLocks/>
              </p:cNvSpPr>
              <p:nvPr/>
            </p:nvSpPr>
            <p:spPr bwMode="auto">
              <a:xfrm>
                <a:off x="4284" y="1287"/>
                <a:ext cx="9" cy="4"/>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2" name="Freeform 361"/>
              <p:cNvSpPr>
                <a:spLocks/>
              </p:cNvSpPr>
              <p:nvPr/>
            </p:nvSpPr>
            <p:spPr bwMode="auto">
              <a:xfrm>
                <a:off x="4306" y="1287"/>
                <a:ext cx="9"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3" name="Freeform 362"/>
              <p:cNvSpPr>
                <a:spLocks/>
              </p:cNvSpPr>
              <p:nvPr/>
            </p:nvSpPr>
            <p:spPr bwMode="auto">
              <a:xfrm>
                <a:off x="4240" y="1287"/>
                <a:ext cx="9"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4" name="Freeform 363"/>
              <p:cNvSpPr>
                <a:spLocks/>
              </p:cNvSpPr>
              <p:nvPr/>
            </p:nvSpPr>
            <p:spPr bwMode="auto">
              <a:xfrm>
                <a:off x="4229" y="1287"/>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5" name="Freeform 364"/>
              <p:cNvSpPr>
                <a:spLocks/>
              </p:cNvSpPr>
              <p:nvPr/>
            </p:nvSpPr>
            <p:spPr bwMode="auto">
              <a:xfrm>
                <a:off x="4258" y="1293"/>
                <a:ext cx="8" cy="3"/>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6" name="Freeform 365"/>
              <p:cNvSpPr>
                <a:spLocks/>
              </p:cNvSpPr>
              <p:nvPr/>
            </p:nvSpPr>
            <p:spPr bwMode="auto">
              <a:xfrm>
                <a:off x="4192" y="1293"/>
                <a:ext cx="9" cy="3"/>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7" name="Freeform 366"/>
              <p:cNvSpPr>
                <a:spLocks/>
              </p:cNvSpPr>
              <p:nvPr/>
            </p:nvSpPr>
            <p:spPr bwMode="auto">
              <a:xfrm>
                <a:off x="4202" y="1293"/>
                <a:ext cx="10" cy="3"/>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8" name="Freeform 367"/>
              <p:cNvSpPr>
                <a:spLocks/>
              </p:cNvSpPr>
              <p:nvPr/>
            </p:nvSpPr>
            <p:spPr bwMode="auto">
              <a:xfrm>
                <a:off x="4214" y="1293"/>
                <a:ext cx="9" cy="3"/>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79" name="Freeform 368"/>
              <p:cNvSpPr>
                <a:spLocks/>
              </p:cNvSpPr>
              <p:nvPr/>
            </p:nvSpPr>
            <p:spPr bwMode="auto">
              <a:xfrm>
                <a:off x="4225" y="1293"/>
                <a:ext cx="8" cy="3"/>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0" name="Freeform 369"/>
              <p:cNvSpPr>
                <a:spLocks/>
              </p:cNvSpPr>
              <p:nvPr/>
            </p:nvSpPr>
            <p:spPr bwMode="auto">
              <a:xfrm>
                <a:off x="4312" y="1293"/>
                <a:ext cx="9" cy="3"/>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1" name="Freeform 370"/>
              <p:cNvSpPr>
                <a:spLocks/>
              </p:cNvSpPr>
              <p:nvPr/>
            </p:nvSpPr>
            <p:spPr bwMode="auto">
              <a:xfrm>
                <a:off x="4181" y="1293"/>
                <a:ext cx="9" cy="3"/>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2" name="Freeform 371"/>
              <p:cNvSpPr>
                <a:spLocks/>
              </p:cNvSpPr>
              <p:nvPr/>
            </p:nvSpPr>
            <p:spPr bwMode="auto">
              <a:xfrm>
                <a:off x="4268" y="1293"/>
                <a:ext cx="9" cy="3"/>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3" name="Freeform 372"/>
              <p:cNvSpPr>
                <a:spLocks/>
              </p:cNvSpPr>
              <p:nvPr/>
            </p:nvSpPr>
            <p:spPr bwMode="auto">
              <a:xfrm>
                <a:off x="4290" y="1293"/>
                <a:ext cx="9" cy="3"/>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4" name="Freeform 373"/>
              <p:cNvSpPr>
                <a:spLocks/>
              </p:cNvSpPr>
              <p:nvPr/>
            </p:nvSpPr>
            <p:spPr bwMode="auto">
              <a:xfrm>
                <a:off x="4279" y="1293"/>
                <a:ext cx="9" cy="3"/>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5" name="Freeform 374"/>
              <p:cNvSpPr>
                <a:spLocks/>
              </p:cNvSpPr>
              <p:nvPr/>
            </p:nvSpPr>
            <p:spPr bwMode="auto">
              <a:xfrm>
                <a:off x="4236" y="1293"/>
                <a:ext cx="8" cy="3"/>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6" name="Freeform 375"/>
              <p:cNvSpPr>
                <a:spLocks/>
              </p:cNvSpPr>
              <p:nvPr/>
            </p:nvSpPr>
            <p:spPr bwMode="auto">
              <a:xfrm>
                <a:off x="4246" y="1293"/>
                <a:ext cx="10" cy="3"/>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7" name="Freeform 376"/>
              <p:cNvSpPr>
                <a:spLocks/>
              </p:cNvSpPr>
              <p:nvPr/>
            </p:nvSpPr>
            <p:spPr bwMode="auto">
              <a:xfrm>
                <a:off x="4301" y="1293"/>
                <a:ext cx="9" cy="3"/>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8" name="Freeform 377"/>
              <p:cNvSpPr>
                <a:spLocks/>
              </p:cNvSpPr>
              <p:nvPr/>
            </p:nvSpPr>
            <p:spPr bwMode="auto">
              <a:xfrm>
                <a:off x="4297" y="1298"/>
                <a:ext cx="8"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89" name="Freeform 378"/>
              <p:cNvSpPr>
                <a:spLocks/>
              </p:cNvSpPr>
              <p:nvPr/>
            </p:nvSpPr>
            <p:spPr bwMode="auto">
              <a:xfrm>
                <a:off x="4187" y="1298"/>
                <a:ext cx="9"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0" name="Freeform 379"/>
              <p:cNvSpPr>
                <a:spLocks/>
              </p:cNvSpPr>
              <p:nvPr/>
            </p:nvSpPr>
            <p:spPr bwMode="auto">
              <a:xfrm>
                <a:off x="4275" y="1298"/>
                <a:ext cx="9"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1" name="Freeform 380"/>
              <p:cNvSpPr>
                <a:spLocks/>
              </p:cNvSpPr>
              <p:nvPr/>
            </p:nvSpPr>
            <p:spPr bwMode="auto">
              <a:xfrm>
                <a:off x="4286" y="1298"/>
                <a:ext cx="9"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2" name="Freeform 381"/>
              <p:cNvSpPr>
                <a:spLocks/>
              </p:cNvSpPr>
              <p:nvPr/>
            </p:nvSpPr>
            <p:spPr bwMode="auto">
              <a:xfrm>
                <a:off x="4308" y="1298"/>
                <a:ext cx="9" cy="4"/>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3" name="Freeform 382"/>
              <p:cNvSpPr>
                <a:spLocks/>
              </p:cNvSpPr>
              <p:nvPr/>
            </p:nvSpPr>
            <p:spPr bwMode="auto">
              <a:xfrm>
                <a:off x="4176" y="1298"/>
                <a:ext cx="9" cy="4"/>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4" name="Freeform 383"/>
              <p:cNvSpPr>
                <a:spLocks/>
              </p:cNvSpPr>
              <p:nvPr/>
            </p:nvSpPr>
            <p:spPr bwMode="auto">
              <a:xfrm>
                <a:off x="4231" y="1298"/>
                <a:ext cx="9" cy="4"/>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5" name="Freeform 384"/>
              <p:cNvSpPr>
                <a:spLocks/>
              </p:cNvSpPr>
              <p:nvPr/>
            </p:nvSpPr>
            <p:spPr bwMode="auto">
              <a:xfrm>
                <a:off x="4209" y="1298"/>
                <a:ext cx="9"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6" name="Freeform 385"/>
              <p:cNvSpPr>
                <a:spLocks/>
              </p:cNvSpPr>
              <p:nvPr/>
            </p:nvSpPr>
            <p:spPr bwMode="auto">
              <a:xfrm>
                <a:off x="4220" y="1298"/>
                <a:ext cx="9" cy="4"/>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7" name="Freeform 386"/>
              <p:cNvSpPr>
                <a:spLocks/>
              </p:cNvSpPr>
              <p:nvPr/>
            </p:nvSpPr>
            <p:spPr bwMode="auto">
              <a:xfrm>
                <a:off x="4198" y="1298"/>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8" name="Freeform 387"/>
              <p:cNvSpPr>
                <a:spLocks/>
              </p:cNvSpPr>
              <p:nvPr/>
            </p:nvSpPr>
            <p:spPr bwMode="auto">
              <a:xfrm>
                <a:off x="4253" y="1298"/>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799" name="Freeform 388"/>
              <p:cNvSpPr>
                <a:spLocks/>
              </p:cNvSpPr>
              <p:nvPr/>
            </p:nvSpPr>
            <p:spPr bwMode="auto">
              <a:xfrm>
                <a:off x="4264" y="1298"/>
                <a:ext cx="9"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0" name="Freeform 389"/>
              <p:cNvSpPr>
                <a:spLocks/>
              </p:cNvSpPr>
              <p:nvPr/>
            </p:nvSpPr>
            <p:spPr bwMode="auto">
              <a:xfrm>
                <a:off x="4242" y="1298"/>
                <a:ext cx="9"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1" name="Freeform 390"/>
              <p:cNvSpPr>
                <a:spLocks/>
              </p:cNvSpPr>
              <p:nvPr/>
            </p:nvSpPr>
            <p:spPr bwMode="auto">
              <a:xfrm>
                <a:off x="4194" y="1304"/>
                <a:ext cx="8" cy="3"/>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2" name="Freeform 391"/>
              <p:cNvSpPr>
                <a:spLocks/>
              </p:cNvSpPr>
              <p:nvPr/>
            </p:nvSpPr>
            <p:spPr bwMode="auto">
              <a:xfrm>
                <a:off x="4292" y="1304"/>
                <a:ext cx="9" cy="3"/>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3" name="Freeform 392"/>
              <p:cNvSpPr>
                <a:spLocks/>
              </p:cNvSpPr>
              <p:nvPr/>
            </p:nvSpPr>
            <p:spPr bwMode="auto">
              <a:xfrm>
                <a:off x="4281" y="1304"/>
                <a:ext cx="9" cy="3"/>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4" name="Freeform 393"/>
              <p:cNvSpPr>
                <a:spLocks/>
              </p:cNvSpPr>
              <p:nvPr/>
            </p:nvSpPr>
            <p:spPr bwMode="auto">
              <a:xfrm>
                <a:off x="4215" y="1304"/>
                <a:ext cx="9" cy="3"/>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5" name="Freeform 394"/>
              <p:cNvSpPr>
                <a:spLocks/>
              </p:cNvSpPr>
              <p:nvPr/>
            </p:nvSpPr>
            <p:spPr bwMode="auto">
              <a:xfrm>
                <a:off x="4204" y="1304"/>
                <a:ext cx="9" cy="3"/>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6" name="Freeform 395"/>
              <p:cNvSpPr>
                <a:spLocks/>
              </p:cNvSpPr>
              <p:nvPr/>
            </p:nvSpPr>
            <p:spPr bwMode="auto">
              <a:xfrm>
                <a:off x="4303" y="1304"/>
                <a:ext cx="9" cy="3"/>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7" name="Freeform 396"/>
              <p:cNvSpPr>
                <a:spLocks/>
              </p:cNvSpPr>
              <p:nvPr/>
            </p:nvSpPr>
            <p:spPr bwMode="auto">
              <a:xfrm>
                <a:off x="4171" y="1304"/>
                <a:ext cx="9" cy="3"/>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8" name="Freeform 397"/>
              <p:cNvSpPr>
                <a:spLocks/>
              </p:cNvSpPr>
              <p:nvPr/>
            </p:nvSpPr>
            <p:spPr bwMode="auto">
              <a:xfrm>
                <a:off x="4182" y="1304"/>
                <a:ext cx="9" cy="3"/>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09" name="Freeform 398"/>
              <p:cNvSpPr>
                <a:spLocks/>
              </p:cNvSpPr>
              <p:nvPr/>
            </p:nvSpPr>
            <p:spPr bwMode="auto">
              <a:xfrm>
                <a:off x="4226" y="1304"/>
                <a:ext cx="9" cy="3"/>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0" name="Freeform 399"/>
              <p:cNvSpPr>
                <a:spLocks/>
              </p:cNvSpPr>
              <p:nvPr/>
            </p:nvSpPr>
            <p:spPr bwMode="auto">
              <a:xfrm>
                <a:off x="4237" y="1304"/>
                <a:ext cx="9" cy="3"/>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1" name="Freeform 400"/>
              <p:cNvSpPr>
                <a:spLocks/>
              </p:cNvSpPr>
              <p:nvPr/>
            </p:nvSpPr>
            <p:spPr bwMode="auto">
              <a:xfrm>
                <a:off x="4270" y="1304"/>
                <a:ext cx="9" cy="3"/>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2" name="Freeform 401"/>
              <p:cNvSpPr>
                <a:spLocks/>
              </p:cNvSpPr>
              <p:nvPr/>
            </p:nvSpPr>
            <p:spPr bwMode="auto">
              <a:xfrm>
                <a:off x="4248" y="1304"/>
                <a:ext cx="9" cy="3"/>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3" name="Freeform 402"/>
              <p:cNvSpPr>
                <a:spLocks/>
              </p:cNvSpPr>
              <p:nvPr/>
            </p:nvSpPr>
            <p:spPr bwMode="auto">
              <a:xfrm>
                <a:off x="4259" y="1304"/>
                <a:ext cx="9" cy="3"/>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4" name="AutoShape 403"/>
              <p:cNvSpPr>
                <a:spLocks noChangeAspect="1" noChangeArrowheads="1" noTextEdit="1"/>
              </p:cNvSpPr>
              <p:nvPr/>
            </p:nvSpPr>
            <p:spPr bwMode="auto">
              <a:xfrm>
                <a:off x="3933" y="2005"/>
                <a:ext cx="268" cy="226"/>
              </a:xfrm>
              <a:prstGeom prst="rect">
                <a:avLst/>
              </a:prstGeom>
              <a:noFill/>
              <a:ln w="9525">
                <a:noFill/>
                <a:miter lim="800000"/>
                <a:headEnd/>
                <a:tailEnd/>
              </a:ln>
            </p:spPr>
            <p:txBody>
              <a:bodyPr wrap="none" lIns="91429" tIns="45715" rIns="91429" bIns="45715">
                <a:prstTxWarp prst="textNoShape">
                  <a:avLst/>
                </a:prstTxWarp>
                <a:spAutoFit/>
              </a:bodyPr>
              <a:lstStyle/>
              <a:p>
                <a:endParaRPr lang="en-US"/>
              </a:p>
            </p:txBody>
          </p:sp>
          <p:sp>
            <p:nvSpPr>
              <p:cNvPr id="70815" name="Freeform 404"/>
              <p:cNvSpPr>
                <a:spLocks/>
              </p:cNvSpPr>
              <p:nvPr/>
            </p:nvSpPr>
            <p:spPr bwMode="auto">
              <a:xfrm>
                <a:off x="4000" y="2005"/>
                <a:ext cx="201" cy="172"/>
              </a:xfrm>
              <a:custGeom>
                <a:avLst/>
                <a:gdLst>
                  <a:gd name="T0" fmla="*/ 1436 w 1694"/>
                  <a:gd name="T1" fmla="*/ 1441 h 1441"/>
                  <a:gd name="T2" fmla="*/ 1694 w 1694"/>
                  <a:gd name="T3" fmla="*/ 1190 h 1441"/>
                  <a:gd name="T4" fmla="*/ 1694 w 1694"/>
                  <a:gd name="T5" fmla="*/ 880 h 1441"/>
                  <a:gd name="T6" fmla="*/ 1575 w 1694"/>
                  <a:gd name="T7" fmla="*/ 880 h 1441"/>
                  <a:gd name="T8" fmla="*/ 1575 w 1694"/>
                  <a:gd name="T9" fmla="*/ 0 h 1441"/>
                  <a:gd name="T10" fmla="*/ 501 w 1694"/>
                  <a:gd name="T11" fmla="*/ 0 h 1441"/>
                  <a:gd name="T12" fmla="*/ 199 w 1694"/>
                  <a:gd name="T13" fmla="*/ 256 h 1441"/>
                  <a:gd name="T14" fmla="*/ 199 w 1694"/>
                  <a:gd name="T15" fmla="*/ 962 h 1441"/>
                  <a:gd name="T16" fmla="*/ 0 w 1694"/>
                  <a:gd name="T17" fmla="*/ 1130 h 1441"/>
                  <a:gd name="T18" fmla="*/ 0 w 1694"/>
                  <a:gd name="T19" fmla="*/ 1441 h 1441"/>
                  <a:gd name="T20" fmla="*/ 1436 w 1694"/>
                  <a:gd name="T21" fmla="*/ 1441 h 14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4"/>
                  <a:gd name="T34" fmla="*/ 0 h 1441"/>
                  <a:gd name="T35" fmla="*/ 1694 w 1694"/>
                  <a:gd name="T36" fmla="*/ 1441 h 14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4" h="1441">
                    <a:moveTo>
                      <a:pt x="1436" y="1441"/>
                    </a:moveTo>
                    <a:lnTo>
                      <a:pt x="1694" y="1190"/>
                    </a:lnTo>
                    <a:lnTo>
                      <a:pt x="1694" y="880"/>
                    </a:lnTo>
                    <a:lnTo>
                      <a:pt x="1575" y="880"/>
                    </a:lnTo>
                    <a:lnTo>
                      <a:pt x="1575" y="0"/>
                    </a:lnTo>
                    <a:lnTo>
                      <a:pt x="501" y="0"/>
                    </a:lnTo>
                    <a:lnTo>
                      <a:pt x="199" y="256"/>
                    </a:lnTo>
                    <a:lnTo>
                      <a:pt x="199" y="962"/>
                    </a:lnTo>
                    <a:lnTo>
                      <a:pt x="0" y="1130"/>
                    </a:lnTo>
                    <a:lnTo>
                      <a:pt x="0" y="1441"/>
                    </a:lnTo>
                    <a:lnTo>
                      <a:pt x="1436" y="144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16" name="Freeform 405"/>
              <p:cNvSpPr>
                <a:spLocks/>
              </p:cNvSpPr>
              <p:nvPr/>
            </p:nvSpPr>
            <p:spPr bwMode="auto">
              <a:xfrm>
                <a:off x="4154" y="2018"/>
                <a:ext cx="22" cy="107"/>
              </a:xfrm>
              <a:custGeom>
                <a:avLst/>
                <a:gdLst>
                  <a:gd name="T0" fmla="*/ 189 w 189"/>
                  <a:gd name="T1" fmla="*/ 734 h 901"/>
                  <a:gd name="T2" fmla="*/ 0 w 189"/>
                  <a:gd name="T3" fmla="*/ 901 h 901"/>
                  <a:gd name="T4" fmla="*/ 0 w 189"/>
                  <a:gd name="T5" fmla="*/ 188 h 901"/>
                  <a:gd name="T6" fmla="*/ 189 w 189"/>
                  <a:gd name="T7" fmla="*/ 0 h 901"/>
                  <a:gd name="T8" fmla="*/ 189 w 189"/>
                  <a:gd name="T9" fmla="*/ 734 h 901"/>
                  <a:gd name="T10" fmla="*/ 0 60000 65536"/>
                  <a:gd name="T11" fmla="*/ 0 60000 65536"/>
                  <a:gd name="T12" fmla="*/ 0 60000 65536"/>
                  <a:gd name="T13" fmla="*/ 0 60000 65536"/>
                  <a:gd name="T14" fmla="*/ 0 60000 65536"/>
                  <a:gd name="T15" fmla="*/ 0 w 189"/>
                  <a:gd name="T16" fmla="*/ 0 h 901"/>
                  <a:gd name="T17" fmla="*/ 189 w 189"/>
                  <a:gd name="T18" fmla="*/ 901 h 901"/>
                </a:gdLst>
                <a:ahLst/>
                <a:cxnLst>
                  <a:cxn ang="T10">
                    <a:pos x="T0" y="T1"/>
                  </a:cxn>
                  <a:cxn ang="T11">
                    <a:pos x="T2" y="T3"/>
                  </a:cxn>
                  <a:cxn ang="T12">
                    <a:pos x="T4" y="T5"/>
                  </a:cxn>
                  <a:cxn ang="T13">
                    <a:pos x="T6" y="T7"/>
                  </a:cxn>
                  <a:cxn ang="T14">
                    <a:pos x="T8" y="T9"/>
                  </a:cxn>
                </a:cxnLst>
                <a:rect l="T15" t="T16" r="T17" b="T18"/>
                <a:pathLst>
                  <a:path w="189" h="901">
                    <a:moveTo>
                      <a:pt x="189" y="734"/>
                    </a:moveTo>
                    <a:lnTo>
                      <a:pt x="0" y="901"/>
                    </a:lnTo>
                    <a:lnTo>
                      <a:pt x="0" y="188"/>
                    </a:lnTo>
                    <a:lnTo>
                      <a:pt x="189" y="0"/>
                    </a:lnTo>
                    <a:lnTo>
                      <a:pt x="189" y="734"/>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17" name="Rectangle 406"/>
              <p:cNvSpPr>
                <a:spLocks noChangeArrowheads="1"/>
              </p:cNvSpPr>
              <p:nvPr/>
            </p:nvSpPr>
            <p:spPr bwMode="auto">
              <a:xfrm>
                <a:off x="4035" y="2042"/>
                <a:ext cx="114" cy="85"/>
              </a:xfrm>
              <a:prstGeom prst="rect">
                <a:avLst/>
              </a:prstGeom>
              <a:solidFill>
                <a:schemeClr val="bg1"/>
              </a:solidFill>
              <a:ln w="9525">
                <a:noFill/>
                <a:miter lim="800000"/>
                <a:headEnd/>
                <a:tailEnd/>
              </a:ln>
            </p:spPr>
            <p:txBody>
              <a:bodyPr wrap="none" lIns="91429" tIns="45715" rIns="91429" bIns="45715">
                <a:prstTxWarp prst="textNoShape">
                  <a:avLst/>
                </a:prstTxWarp>
                <a:spAutoFit/>
              </a:bodyPr>
              <a:lstStyle/>
              <a:p>
                <a:endParaRPr lang="en-US"/>
              </a:p>
            </p:txBody>
          </p:sp>
          <p:sp>
            <p:nvSpPr>
              <p:cNvPr id="70818" name="Freeform 407"/>
              <p:cNvSpPr>
                <a:spLocks/>
              </p:cNvSpPr>
              <p:nvPr/>
            </p:nvSpPr>
            <p:spPr bwMode="auto">
              <a:xfrm>
                <a:off x="4017" y="2120"/>
                <a:ext cx="168" cy="20"/>
              </a:xfrm>
              <a:custGeom>
                <a:avLst/>
                <a:gdLst>
                  <a:gd name="T0" fmla="*/ 1168 w 1415"/>
                  <a:gd name="T1" fmla="*/ 151 h 163"/>
                  <a:gd name="T2" fmla="*/ 1338 w 1415"/>
                  <a:gd name="T3" fmla="*/ 0 h 163"/>
                  <a:gd name="T4" fmla="*/ 1338 w 1415"/>
                  <a:gd name="T5" fmla="*/ 4 h 163"/>
                  <a:gd name="T6" fmla="*/ 1415 w 1415"/>
                  <a:gd name="T7" fmla="*/ 4 h 163"/>
                  <a:gd name="T8" fmla="*/ 1256 w 1415"/>
                  <a:gd name="T9" fmla="*/ 163 h 163"/>
                  <a:gd name="T10" fmla="*/ 0 w 1415"/>
                  <a:gd name="T11" fmla="*/ 163 h 163"/>
                  <a:gd name="T12" fmla="*/ 58 w 1415"/>
                  <a:gd name="T13" fmla="*/ 114 h 163"/>
                  <a:gd name="T14" fmla="*/ 58 w 1415"/>
                  <a:gd name="T15" fmla="*/ 151 h 163"/>
                  <a:gd name="T16" fmla="*/ 1168 w 1415"/>
                  <a:gd name="T17" fmla="*/ 151 h 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5"/>
                  <a:gd name="T28" fmla="*/ 0 h 163"/>
                  <a:gd name="T29" fmla="*/ 1415 w 1415"/>
                  <a:gd name="T30" fmla="*/ 163 h 1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5" h="163">
                    <a:moveTo>
                      <a:pt x="1168" y="151"/>
                    </a:moveTo>
                    <a:lnTo>
                      <a:pt x="1338" y="0"/>
                    </a:lnTo>
                    <a:lnTo>
                      <a:pt x="1338" y="4"/>
                    </a:lnTo>
                    <a:lnTo>
                      <a:pt x="1415" y="4"/>
                    </a:lnTo>
                    <a:lnTo>
                      <a:pt x="1256" y="163"/>
                    </a:lnTo>
                    <a:lnTo>
                      <a:pt x="0" y="163"/>
                    </a:lnTo>
                    <a:lnTo>
                      <a:pt x="58" y="114"/>
                    </a:lnTo>
                    <a:lnTo>
                      <a:pt x="58" y="151"/>
                    </a:lnTo>
                    <a:lnTo>
                      <a:pt x="1168" y="151"/>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19" name="Freeform 408"/>
              <p:cNvSpPr>
                <a:spLocks/>
              </p:cNvSpPr>
              <p:nvPr/>
            </p:nvSpPr>
            <p:spPr bwMode="auto">
              <a:xfrm>
                <a:off x="4011" y="2144"/>
                <a:ext cx="153" cy="21"/>
              </a:xfrm>
              <a:custGeom>
                <a:avLst/>
                <a:gdLst>
                  <a:gd name="T0" fmla="*/ 0 w 1292"/>
                  <a:gd name="T1" fmla="*/ 2 h 177"/>
                  <a:gd name="T2" fmla="*/ 3 w 1292"/>
                  <a:gd name="T3" fmla="*/ 0 h 177"/>
                  <a:gd name="T4" fmla="*/ 1292 w 1292"/>
                  <a:gd name="T5" fmla="*/ 0 h 177"/>
                  <a:gd name="T6" fmla="*/ 1292 w 1292"/>
                  <a:gd name="T7" fmla="*/ 177 h 177"/>
                  <a:gd name="T8" fmla="*/ 0 w 1292"/>
                  <a:gd name="T9" fmla="*/ 177 h 177"/>
                  <a:gd name="T10" fmla="*/ 0 w 1292"/>
                  <a:gd name="T11" fmla="*/ 2 h 177"/>
                  <a:gd name="T12" fmla="*/ 0 60000 65536"/>
                  <a:gd name="T13" fmla="*/ 0 60000 65536"/>
                  <a:gd name="T14" fmla="*/ 0 60000 65536"/>
                  <a:gd name="T15" fmla="*/ 0 60000 65536"/>
                  <a:gd name="T16" fmla="*/ 0 60000 65536"/>
                  <a:gd name="T17" fmla="*/ 0 60000 65536"/>
                  <a:gd name="T18" fmla="*/ 0 w 1292"/>
                  <a:gd name="T19" fmla="*/ 0 h 177"/>
                  <a:gd name="T20" fmla="*/ 1292 w 1292"/>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1292" h="177">
                    <a:moveTo>
                      <a:pt x="0" y="2"/>
                    </a:moveTo>
                    <a:lnTo>
                      <a:pt x="3" y="0"/>
                    </a:lnTo>
                    <a:lnTo>
                      <a:pt x="1292" y="0"/>
                    </a:lnTo>
                    <a:lnTo>
                      <a:pt x="1292" y="177"/>
                    </a:lnTo>
                    <a:lnTo>
                      <a:pt x="0" y="177"/>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0" name="Freeform 409"/>
              <p:cNvSpPr>
                <a:spLocks/>
              </p:cNvSpPr>
              <p:nvPr/>
            </p:nvSpPr>
            <p:spPr bwMode="auto">
              <a:xfrm>
                <a:off x="4169" y="2122"/>
                <a:ext cx="21" cy="40"/>
              </a:xfrm>
              <a:custGeom>
                <a:avLst/>
                <a:gdLst>
                  <a:gd name="T0" fmla="*/ 0 w 178"/>
                  <a:gd name="T1" fmla="*/ 342 h 342"/>
                  <a:gd name="T2" fmla="*/ 0 w 178"/>
                  <a:gd name="T3" fmla="*/ 177 h 342"/>
                  <a:gd name="T4" fmla="*/ 178 w 178"/>
                  <a:gd name="T5" fmla="*/ 0 h 342"/>
                  <a:gd name="T6" fmla="*/ 178 w 178"/>
                  <a:gd name="T7" fmla="*/ 169 h 342"/>
                  <a:gd name="T8" fmla="*/ 0 w 178"/>
                  <a:gd name="T9" fmla="*/ 342 h 342"/>
                  <a:gd name="T10" fmla="*/ 0 60000 65536"/>
                  <a:gd name="T11" fmla="*/ 0 60000 65536"/>
                  <a:gd name="T12" fmla="*/ 0 60000 65536"/>
                  <a:gd name="T13" fmla="*/ 0 60000 65536"/>
                  <a:gd name="T14" fmla="*/ 0 60000 65536"/>
                  <a:gd name="T15" fmla="*/ 0 w 178"/>
                  <a:gd name="T16" fmla="*/ 0 h 342"/>
                  <a:gd name="T17" fmla="*/ 178 w 178"/>
                  <a:gd name="T18" fmla="*/ 342 h 342"/>
                </a:gdLst>
                <a:ahLst/>
                <a:cxnLst>
                  <a:cxn ang="T10">
                    <a:pos x="T0" y="T1"/>
                  </a:cxn>
                  <a:cxn ang="T11">
                    <a:pos x="T2" y="T3"/>
                  </a:cxn>
                  <a:cxn ang="T12">
                    <a:pos x="T4" y="T5"/>
                  </a:cxn>
                  <a:cxn ang="T13">
                    <a:pos x="T6" y="T7"/>
                  </a:cxn>
                  <a:cxn ang="T14">
                    <a:pos x="T8" y="T9"/>
                  </a:cxn>
                </a:cxnLst>
                <a:rect l="T15" t="T16" r="T17" b="T18"/>
                <a:pathLst>
                  <a:path w="178" h="342">
                    <a:moveTo>
                      <a:pt x="0" y="342"/>
                    </a:moveTo>
                    <a:lnTo>
                      <a:pt x="0" y="177"/>
                    </a:lnTo>
                    <a:lnTo>
                      <a:pt x="178" y="0"/>
                    </a:lnTo>
                    <a:lnTo>
                      <a:pt x="178" y="169"/>
                    </a:lnTo>
                    <a:lnTo>
                      <a:pt x="0" y="34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1" name="Freeform 410"/>
              <p:cNvSpPr>
                <a:spLocks/>
              </p:cNvSpPr>
              <p:nvPr/>
            </p:nvSpPr>
            <p:spPr bwMode="auto">
              <a:xfrm>
                <a:off x="4039" y="2016"/>
                <a:ext cx="132" cy="21"/>
              </a:xfrm>
              <a:custGeom>
                <a:avLst/>
                <a:gdLst>
                  <a:gd name="T0" fmla="*/ 209 w 1118"/>
                  <a:gd name="T1" fmla="*/ 0 h 178"/>
                  <a:gd name="T2" fmla="*/ 1118 w 1118"/>
                  <a:gd name="T3" fmla="*/ 0 h 178"/>
                  <a:gd name="T4" fmla="*/ 941 w 1118"/>
                  <a:gd name="T5" fmla="*/ 178 h 178"/>
                  <a:gd name="T6" fmla="*/ 0 w 1118"/>
                  <a:gd name="T7" fmla="*/ 178 h 178"/>
                  <a:gd name="T8" fmla="*/ 209 w 1118"/>
                  <a:gd name="T9" fmla="*/ 0 h 178"/>
                  <a:gd name="T10" fmla="*/ 0 60000 65536"/>
                  <a:gd name="T11" fmla="*/ 0 60000 65536"/>
                  <a:gd name="T12" fmla="*/ 0 60000 65536"/>
                  <a:gd name="T13" fmla="*/ 0 60000 65536"/>
                  <a:gd name="T14" fmla="*/ 0 60000 65536"/>
                  <a:gd name="T15" fmla="*/ 0 w 1118"/>
                  <a:gd name="T16" fmla="*/ 0 h 178"/>
                  <a:gd name="T17" fmla="*/ 1118 w 1118"/>
                  <a:gd name="T18" fmla="*/ 178 h 178"/>
                </a:gdLst>
                <a:ahLst/>
                <a:cxnLst>
                  <a:cxn ang="T10">
                    <a:pos x="T0" y="T1"/>
                  </a:cxn>
                  <a:cxn ang="T11">
                    <a:pos x="T2" y="T3"/>
                  </a:cxn>
                  <a:cxn ang="T12">
                    <a:pos x="T4" y="T5"/>
                  </a:cxn>
                  <a:cxn ang="T13">
                    <a:pos x="T6" y="T7"/>
                  </a:cxn>
                  <a:cxn ang="T14">
                    <a:pos x="T8" y="T9"/>
                  </a:cxn>
                </a:cxnLst>
                <a:rect l="T15" t="T16" r="T17" b="T18"/>
                <a:pathLst>
                  <a:path w="1118" h="178">
                    <a:moveTo>
                      <a:pt x="209" y="0"/>
                    </a:moveTo>
                    <a:lnTo>
                      <a:pt x="1118" y="0"/>
                    </a:lnTo>
                    <a:lnTo>
                      <a:pt x="941" y="178"/>
                    </a:lnTo>
                    <a:lnTo>
                      <a:pt x="0" y="178"/>
                    </a:lnTo>
                    <a:lnTo>
                      <a:pt x="209" y="0"/>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2" name="Freeform 411"/>
              <p:cNvSpPr>
                <a:spLocks/>
              </p:cNvSpPr>
              <p:nvPr/>
            </p:nvSpPr>
            <p:spPr bwMode="auto">
              <a:xfrm>
                <a:off x="4043" y="2048"/>
                <a:ext cx="98" cy="73"/>
              </a:xfrm>
              <a:custGeom>
                <a:avLst/>
                <a:gdLst>
                  <a:gd name="T0" fmla="*/ 23 w 834"/>
                  <a:gd name="T1" fmla="*/ 601 h 617"/>
                  <a:gd name="T2" fmla="*/ 40 w 834"/>
                  <a:gd name="T3" fmla="*/ 602 h 617"/>
                  <a:gd name="T4" fmla="*/ 59 w 834"/>
                  <a:gd name="T5" fmla="*/ 603 h 617"/>
                  <a:gd name="T6" fmla="*/ 91 w 834"/>
                  <a:gd name="T7" fmla="*/ 605 h 617"/>
                  <a:gd name="T8" fmla="*/ 136 w 834"/>
                  <a:gd name="T9" fmla="*/ 608 h 617"/>
                  <a:gd name="T10" fmla="*/ 191 w 834"/>
                  <a:gd name="T11" fmla="*/ 611 h 617"/>
                  <a:gd name="T12" fmla="*/ 253 w 834"/>
                  <a:gd name="T13" fmla="*/ 613 h 617"/>
                  <a:gd name="T14" fmla="*/ 320 w 834"/>
                  <a:gd name="T15" fmla="*/ 616 h 617"/>
                  <a:gd name="T16" fmla="*/ 390 w 834"/>
                  <a:gd name="T17" fmla="*/ 617 h 617"/>
                  <a:gd name="T18" fmla="*/ 460 w 834"/>
                  <a:gd name="T19" fmla="*/ 617 h 617"/>
                  <a:gd name="T20" fmla="*/ 529 w 834"/>
                  <a:gd name="T21" fmla="*/ 616 h 617"/>
                  <a:gd name="T22" fmla="*/ 593 w 834"/>
                  <a:gd name="T23" fmla="*/ 613 h 617"/>
                  <a:gd name="T24" fmla="*/ 653 w 834"/>
                  <a:gd name="T25" fmla="*/ 611 h 617"/>
                  <a:gd name="T26" fmla="*/ 705 w 834"/>
                  <a:gd name="T27" fmla="*/ 608 h 617"/>
                  <a:gd name="T28" fmla="*/ 746 w 834"/>
                  <a:gd name="T29" fmla="*/ 605 h 617"/>
                  <a:gd name="T30" fmla="*/ 776 w 834"/>
                  <a:gd name="T31" fmla="*/ 603 h 617"/>
                  <a:gd name="T32" fmla="*/ 794 w 834"/>
                  <a:gd name="T33" fmla="*/ 602 h 617"/>
                  <a:gd name="T34" fmla="*/ 810 w 834"/>
                  <a:gd name="T35" fmla="*/ 601 h 617"/>
                  <a:gd name="T36" fmla="*/ 815 w 834"/>
                  <a:gd name="T37" fmla="*/ 564 h 617"/>
                  <a:gd name="T38" fmla="*/ 830 w 834"/>
                  <a:gd name="T39" fmla="*/ 422 h 617"/>
                  <a:gd name="T40" fmla="*/ 830 w 834"/>
                  <a:gd name="T41" fmla="*/ 205 h 617"/>
                  <a:gd name="T42" fmla="*/ 815 w 834"/>
                  <a:gd name="T43" fmla="*/ 54 h 617"/>
                  <a:gd name="T44" fmla="*/ 810 w 834"/>
                  <a:gd name="T45" fmla="*/ 16 h 617"/>
                  <a:gd name="T46" fmla="*/ 794 w 834"/>
                  <a:gd name="T47" fmla="*/ 15 h 617"/>
                  <a:gd name="T48" fmla="*/ 774 w 834"/>
                  <a:gd name="T49" fmla="*/ 14 h 617"/>
                  <a:gd name="T50" fmla="*/ 739 w 834"/>
                  <a:gd name="T51" fmla="*/ 12 h 617"/>
                  <a:gd name="T52" fmla="*/ 692 w 834"/>
                  <a:gd name="T53" fmla="*/ 10 h 617"/>
                  <a:gd name="T54" fmla="*/ 636 w 834"/>
                  <a:gd name="T55" fmla="*/ 6 h 617"/>
                  <a:gd name="T56" fmla="*/ 574 w 834"/>
                  <a:gd name="T57" fmla="*/ 4 h 617"/>
                  <a:gd name="T58" fmla="*/ 508 w 834"/>
                  <a:gd name="T59" fmla="*/ 1 h 617"/>
                  <a:gd name="T60" fmla="*/ 442 w 834"/>
                  <a:gd name="T61" fmla="*/ 0 h 617"/>
                  <a:gd name="T62" fmla="*/ 378 w 834"/>
                  <a:gd name="T63" fmla="*/ 0 h 617"/>
                  <a:gd name="T64" fmla="*/ 314 w 834"/>
                  <a:gd name="T65" fmla="*/ 1 h 617"/>
                  <a:gd name="T66" fmla="*/ 250 w 834"/>
                  <a:gd name="T67" fmla="*/ 4 h 617"/>
                  <a:gd name="T68" fmla="*/ 190 w 834"/>
                  <a:gd name="T69" fmla="*/ 6 h 617"/>
                  <a:gd name="T70" fmla="*/ 136 w 834"/>
                  <a:gd name="T71" fmla="*/ 10 h 617"/>
                  <a:gd name="T72" fmla="*/ 92 w 834"/>
                  <a:gd name="T73" fmla="*/ 12 h 617"/>
                  <a:gd name="T74" fmla="*/ 59 w 834"/>
                  <a:gd name="T75" fmla="*/ 14 h 617"/>
                  <a:gd name="T76" fmla="*/ 40 w 834"/>
                  <a:gd name="T77" fmla="*/ 15 h 617"/>
                  <a:gd name="T78" fmla="*/ 23 w 834"/>
                  <a:gd name="T79" fmla="*/ 16 h 617"/>
                  <a:gd name="T80" fmla="*/ 17 w 834"/>
                  <a:gd name="T81" fmla="*/ 67 h 617"/>
                  <a:gd name="T82" fmla="*/ 3 w 834"/>
                  <a:gd name="T83" fmla="*/ 232 h 617"/>
                  <a:gd name="T84" fmla="*/ 3 w 834"/>
                  <a:gd name="T85" fmla="*/ 392 h 617"/>
                  <a:gd name="T86" fmla="*/ 17 w 834"/>
                  <a:gd name="T87" fmla="*/ 552 h 6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4"/>
                  <a:gd name="T133" fmla="*/ 0 h 617"/>
                  <a:gd name="T134" fmla="*/ 834 w 834"/>
                  <a:gd name="T135" fmla="*/ 617 h 6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4" h="617">
                    <a:moveTo>
                      <a:pt x="21" y="585"/>
                    </a:moveTo>
                    <a:lnTo>
                      <a:pt x="23" y="601"/>
                    </a:lnTo>
                    <a:lnTo>
                      <a:pt x="38" y="602"/>
                    </a:lnTo>
                    <a:lnTo>
                      <a:pt x="40" y="602"/>
                    </a:lnTo>
                    <a:lnTo>
                      <a:pt x="47" y="603"/>
                    </a:lnTo>
                    <a:lnTo>
                      <a:pt x="59" y="603"/>
                    </a:lnTo>
                    <a:lnTo>
                      <a:pt x="74" y="604"/>
                    </a:lnTo>
                    <a:lnTo>
                      <a:pt x="91" y="605"/>
                    </a:lnTo>
                    <a:lnTo>
                      <a:pt x="113" y="606"/>
                    </a:lnTo>
                    <a:lnTo>
                      <a:pt x="136" y="608"/>
                    </a:lnTo>
                    <a:lnTo>
                      <a:pt x="162" y="609"/>
                    </a:lnTo>
                    <a:lnTo>
                      <a:pt x="191" y="611"/>
                    </a:lnTo>
                    <a:lnTo>
                      <a:pt x="221" y="612"/>
                    </a:lnTo>
                    <a:lnTo>
                      <a:pt x="253" y="613"/>
                    </a:lnTo>
                    <a:lnTo>
                      <a:pt x="287" y="614"/>
                    </a:lnTo>
                    <a:lnTo>
                      <a:pt x="320" y="616"/>
                    </a:lnTo>
                    <a:lnTo>
                      <a:pt x="355" y="616"/>
                    </a:lnTo>
                    <a:lnTo>
                      <a:pt x="390" y="617"/>
                    </a:lnTo>
                    <a:lnTo>
                      <a:pt x="425" y="617"/>
                    </a:lnTo>
                    <a:lnTo>
                      <a:pt x="460" y="617"/>
                    </a:lnTo>
                    <a:lnTo>
                      <a:pt x="494" y="616"/>
                    </a:lnTo>
                    <a:lnTo>
                      <a:pt x="529" y="616"/>
                    </a:lnTo>
                    <a:lnTo>
                      <a:pt x="561" y="614"/>
                    </a:lnTo>
                    <a:lnTo>
                      <a:pt x="593" y="613"/>
                    </a:lnTo>
                    <a:lnTo>
                      <a:pt x="624" y="612"/>
                    </a:lnTo>
                    <a:lnTo>
                      <a:pt x="653" y="611"/>
                    </a:lnTo>
                    <a:lnTo>
                      <a:pt x="680" y="609"/>
                    </a:lnTo>
                    <a:lnTo>
                      <a:pt x="705" y="608"/>
                    </a:lnTo>
                    <a:lnTo>
                      <a:pt x="727" y="606"/>
                    </a:lnTo>
                    <a:lnTo>
                      <a:pt x="746" y="605"/>
                    </a:lnTo>
                    <a:lnTo>
                      <a:pt x="764" y="604"/>
                    </a:lnTo>
                    <a:lnTo>
                      <a:pt x="776" y="603"/>
                    </a:lnTo>
                    <a:lnTo>
                      <a:pt x="787" y="603"/>
                    </a:lnTo>
                    <a:lnTo>
                      <a:pt x="794" y="602"/>
                    </a:lnTo>
                    <a:lnTo>
                      <a:pt x="796" y="602"/>
                    </a:lnTo>
                    <a:lnTo>
                      <a:pt x="810" y="601"/>
                    </a:lnTo>
                    <a:lnTo>
                      <a:pt x="812" y="586"/>
                    </a:lnTo>
                    <a:lnTo>
                      <a:pt x="815" y="564"/>
                    </a:lnTo>
                    <a:lnTo>
                      <a:pt x="824" y="507"/>
                    </a:lnTo>
                    <a:lnTo>
                      <a:pt x="830" y="422"/>
                    </a:lnTo>
                    <a:lnTo>
                      <a:pt x="834" y="315"/>
                    </a:lnTo>
                    <a:lnTo>
                      <a:pt x="830" y="205"/>
                    </a:lnTo>
                    <a:lnTo>
                      <a:pt x="824" y="116"/>
                    </a:lnTo>
                    <a:lnTo>
                      <a:pt x="815" y="54"/>
                    </a:lnTo>
                    <a:lnTo>
                      <a:pt x="812" y="31"/>
                    </a:lnTo>
                    <a:lnTo>
                      <a:pt x="810" y="16"/>
                    </a:lnTo>
                    <a:lnTo>
                      <a:pt x="796" y="15"/>
                    </a:lnTo>
                    <a:lnTo>
                      <a:pt x="794" y="15"/>
                    </a:lnTo>
                    <a:lnTo>
                      <a:pt x="786" y="14"/>
                    </a:lnTo>
                    <a:lnTo>
                      <a:pt x="774" y="14"/>
                    </a:lnTo>
                    <a:lnTo>
                      <a:pt x="758" y="13"/>
                    </a:lnTo>
                    <a:lnTo>
                      <a:pt x="739" y="12"/>
                    </a:lnTo>
                    <a:lnTo>
                      <a:pt x="716" y="11"/>
                    </a:lnTo>
                    <a:lnTo>
                      <a:pt x="692" y="10"/>
                    </a:lnTo>
                    <a:lnTo>
                      <a:pt x="665" y="7"/>
                    </a:lnTo>
                    <a:lnTo>
                      <a:pt x="636" y="6"/>
                    </a:lnTo>
                    <a:lnTo>
                      <a:pt x="605" y="5"/>
                    </a:lnTo>
                    <a:lnTo>
                      <a:pt x="574" y="4"/>
                    </a:lnTo>
                    <a:lnTo>
                      <a:pt x="540" y="3"/>
                    </a:lnTo>
                    <a:lnTo>
                      <a:pt x="508" y="1"/>
                    </a:lnTo>
                    <a:lnTo>
                      <a:pt x="475" y="1"/>
                    </a:lnTo>
                    <a:lnTo>
                      <a:pt x="442" y="0"/>
                    </a:lnTo>
                    <a:lnTo>
                      <a:pt x="410" y="0"/>
                    </a:lnTo>
                    <a:lnTo>
                      <a:pt x="378" y="0"/>
                    </a:lnTo>
                    <a:lnTo>
                      <a:pt x="347" y="1"/>
                    </a:lnTo>
                    <a:lnTo>
                      <a:pt x="314" y="1"/>
                    </a:lnTo>
                    <a:lnTo>
                      <a:pt x="282" y="3"/>
                    </a:lnTo>
                    <a:lnTo>
                      <a:pt x="250" y="4"/>
                    </a:lnTo>
                    <a:lnTo>
                      <a:pt x="220" y="5"/>
                    </a:lnTo>
                    <a:lnTo>
                      <a:pt x="190" y="6"/>
                    </a:lnTo>
                    <a:lnTo>
                      <a:pt x="162" y="7"/>
                    </a:lnTo>
                    <a:lnTo>
                      <a:pt x="136" y="10"/>
                    </a:lnTo>
                    <a:lnTo>
                      <a:pt x="113" y="11"/>
                    </a:lnTo>
                    <a:lnTo>
                      <a:pt x="92" y="12"/>
                    </a:lnTo>
                    <a:lnTo>
                      <a:pt x="74" y="13"/>
                    </a:lnTo>
                    <a:lnTo>
                      <a:pt x="59" y="14"/>
                    </a:lnTo>
                    <a:lnTo>
                      <a:pt x="48" y="14"/>
                    </a:lnTo>
                    <a:lnTo>
                      <a:pt x="40" y="15"/>
                    </a:lnTo>
                    <a:lnTo>
                      <a:pt x="38" y="15"/>
                    </a:lnTo>
                    <a:lnTo>
                      <a:pt x="23" y="16"/>
                    </a:lnTo>
                    <a:lnTo>
                      <a:pt x="21" y="33"/>
                    </a:lnTo>
                    <a:lnTo>
                      <a:pt x="17" y="67"/>
                    </a:lnTo>
                    <a:lnTo>
                      <a:pt x="10" y="141"/>
                    </a:lnTo>
                    <a:lnTo>
                      <a:pt x="3" y="232"/>
                    </a:lnTo>
                    <a:lnTo>
                      <a:pt x="0" y="313"/>
                    </a:lnTo>
                    <a:lnTo>
                      <a:pt x="3" y="392"/>
                    </a:lnTo>
                    <a:lnTo>
                      <a:pt x="10" y="480"/>
                    </a:lnTo>
                    <a:lnTo>
                      <a:pt x="17" y="552"/>
                    </a:lnTo>
                    <a:lnTo>
                      <a:pt x="21" y="58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23" name="Freeform 412"/>
              <p:cNvSpPr>
                <a:spLocks/>
              </p:cNvSpPr>
              <p:nvPr/>
            </p:nvSpPr>
            <p:spPr bwMode="auto">
              <a:xfrm>
                <a:off x="4047" y="2052"/>
                <a:ext cx="90" cy="65"/>
              </a:xfrm>
              <a:custGeom>
                <a:avLst/>
                <a:gdLst>
                  <a:gd name="T0" fmla="*/ 30 w 760"/>
                  <a:gd name="T1" fmla="*/ 14 h 543"/>
                  <a:gd name="T2" fmla="*/ 59 w 760"/>
                  <a:gd name="T3" fmla="*/ 13 h 543"/>
                  <a:gd name="T4" fmla="*/ 95 w 760"/>
                  <a:gd name="T5" fmla="*/ 11 h 543"/>
                  <a:gd name="T6" fmla="*/ 139 w 760"/>
                  <a:gd name="T7" fmla="*/ 7 h 543"/>
                  <a:gd name="T8" fmla="*/ 188 w 760"/>
                  <a:gd name="T9" fmla="*/ 5 h 543"/>
                  <a:gd name="T10" fmla="*/ 239 w 760"/>
                  <a:gd name="T11" fmla="*/ 3 h 543"/>
                  <a:gd name="T12" fmla="*/ 294 w 760"/>
                  <a:gd name="T13" fmla="*/ 1 h 543"/>
                  <a:gd name="T14" fmla="*/ 347 w 760"/>
                  <a:gd name="T15" fmla="*/ 0 h 543"/>
                  <a:gd name="T16" fmla="*/ 400 w 760"/>
                  <a:gd name="T17" fmla="*/ 0 h 543"/>
                  <a:gd name="T18" fmla="*/ 455 w 760"/>
                  <a:gd name="T19" fmla="*/ 1 h 543"/>
                  <a:gd name="T20" fmla="*/ 510 w 760"/>
                  <a:gd name="T21" fmla="*/ 3 h 543"/>
                  <a:gd name="T22" fmla="*/ 564 w 760"/>
                  <a:gd name="T23" fmla="*/ 5 h 543"/>
                  <a:gd name="T24" fmla="*/ 615 w 760"/>
                  <a:gd name="T25" fmla="*/ 7 h 543"/>
                  <a:gd name="T26" fmla="*/ 661 w 760"/>
                  <a:gd name="T27" fmla="*/ 11 h 543"/>
                  <a:gd name="T28" fmla="*/ 700 w 760"/>
                  <a:gd name="T29" fmla="*/ 13 h 543"/>
                  <a:gd name="T30" fmla="*/ 730 w 760"/>
                  <a:gd name="T31" fmla="*/ 14 h 543"/>
                  <a:gd name="T32" fmla="*/ 746 w 760"/>
                  <a:gd name="T33" fmla="*/ 54 h 543"/>
                  <a:gd name="T34" fmla="*/ 758 w 760"/>
                  <a:gd name="T35" fmla="*/ 190 h 543"/>
                  <a:gd name="T36" fmla="*/ 758 w 760"/>
                  <a:gd name="T37" fmla="*/ 363 h 543"/>
                  <a:gd name="T38" fmla="*/ 746 w 760"/>
                  <a:gd name="T39" fmla="*/ 491 h 543"/>
                  <a:gd name="T40" fmla="*/ 730 w 760"/>
                  <a:gd name="T41" fmla="*/ 529 h 543"/>
                  <a:gd name="T42" fmla="*/ 704 w 760"/>
                  <a:gd name="T43" fmla="*/ 530 h 543"/>
                  <a:gd name="T44" fmla="*/ 669 w 760"/>
                  <a:gd name="T45" fmla="*/ 533 h 543"/>
                  <a:gd name="T46" fmla="*/ 629 w 760"/>
                  <a:gd name="T47" fmla="*/ 536 h 543"/>
                  <a:gd name="T48" fmla="*/ 582 w 760"/>
                  <a:gd name="T49" fmla="*/ 538 h 543"/>
                  <a:gd name="T50" fmla="*/ 530 w 760"/>
                  <a:gd name="T51" fmla="*/ 541 h 543"/>
                  <a:gd name="T52" fmla="*/ 474 w 760"/>
                  <a:gd name="T53" fmla="*/ 542 h 543"/>
                  <a:gd name="T54" fmla="*/ 417 w 760"/>
                  <a:gd name="T55" fmla="*/ 543 h 543"/>
                  <a:gd name="T56" fmla="*/ 359 w 760"/>
                  <a:gd name="T57" fmla="*/ 543 h 543"/>
                  <a:gd name="T58" fmla="*/ 300 w 760"/>
                  <a:gd name="T59" fmla="*/ 542 h 543"/>
                  <a:gd name="T60" fmla="*/ 244 w 760"/>
                  <a:gd name="T61" fmla="*/ 541 h 543"/>
                  <a:gd name="T62" fmla="*/ 190 w 760"/>
                  <a:gd name="T63" fmla="*/ 538 h 543"/>
                  <a:gd name="T64" fmla="*/ 140 w 760"/>
                  <a:gd name="T65" fmla="*/ 536 h 543"/>
                  <a:gd name="T66" fmla="*/ 97 w 760"/>
                  <a:gd name="T67" fmla="*/ 533 h 543"/>
                  <a:gd name="T68" fmla="*/ 59 w 760"/>
                  <a:gd name="T69" fmla="*/ 530 h 543"/>
                  <a:gd name="T70" fmla="*/ 30 w 760"/>
                  <a:gd name="T71" fmla="*/ 529 h 543"/>
                  <a:gd name="T72" fmla="*/ 15 w 760"/>
                  <a:gd name="T73" fmla="*/ 480 h 543"/>
                  <a:gd name="T74" fmla="*/ 2 w 760"/>
                  <a:gd name="T75" fmla="*/ 339 h 543"/>
                  <a:gd name="T76" fmla="*/ 2 w 760"/>
                  <a:gd name="T77" fmla="*/ 210 h 543"/>
                  <a:gd name="T78" fmla="*/ 15 w 760"/>
                  <a:gd name="T79" fmla="*/ 65 h 5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0"/>
                  <a:gd name="T121" fmla="*/ 0 h 543"/>
                  <a:gd name="T122" fmla="*/ 760 w 760"/>
                  <a:gd name="T123" fmla="*/ 543 h 5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0" h="543">
                    <a:moveTo>
                      <a:pt x="19" y="15"/>
                    </a:moveTo>
                    <a:lnTo>
                      <a:pt x="30" y="14"/>
                    </a:lnTo>
                    <a:lnTo>
                      <a:pt x="44" y="14"/>
                    </a:lnTo>
                    <a:lnTo>
                      <a:pt x="59" y="13"/>
                    </a:lnTo>
                    <a:lnTo>
                      <a:pt x="77" y="12"/>
                    </a:lnTo>
                    <a:lnTo>
                      <a:pt x="95" y="11"/>
                    </a:lnTo>
                    <a:lnTo>
                      <a:pt x="117" y="9"/>
                    </a:lnTo>
                    <a:lnTo>
                      <a:pt x="139" y="7"/>
                    </a:lnTo>
                    <a:lnTo>
                      <a:pt x="163" y="6"/>
                    </a:lnTo>
                    <a:lnTo>
                      <a:pt x="188" y="5"/>
                    </a:lnTo>
                    <a:lnTo>
                      <a:pt x="213" y="4"/>
                    </a:lnTo>
                    <a:lnTo>
                      <a:pt x="239" y="3"/>
                    </a:lnTo>
                    <a:lnTo>
                      <a:pt x="266" y="3"/>
                    </a:lnTo>
                    <a:lnTo>
                      <a:pt x="294" y="1"/>
                    </a:lnTo>
                    <a:lnTo>
                      <a:pt x="320" y="0"/>
                    </a:lnTo>
                    <a:lnTo>
                      <a:pt x="347" y="0"/>
                    </a:lnTo>
                    <a:lnTo>
                      <a:pt x="373" y="0"/>
                    </a:lnTo>
                    <a:lnTo>
                      <a:pt x="400" y="0"/>
                    </a:lnTo>
                    <a:lnTo>
                      <a:pt x="427" y="0"/>
                    </a:lnTo>
                    <a:lnTo>
                      <a:pt x="455" y="1"/>
                    </a:lnTo>
                    <a:lnTo>
                      <a:pt x="482" y="3"/>
                    </a:lnTo>
                    <a:lnTo>
                      <a:pt x="510" y="3"/>
                    </a:lnTo>
                    <a:lnTo>
                      <a:pt x="538" y="4"/>
                    </a:lnTo>
                    <a:lnTo>
                      <a:pt x="564" y="5"/>
                    </a:lnTo>
                    <a:lnTo>
                      <a:pt x="591" y="6"/>
                    </a:lnTo>
                    <a:lnTo>
                      <a:pt x="615" y="7"/>
                    </a:lnTo>
                    <a:lnTo>
                      <a:pt x="639" y="9"/>
                    </a:lnTo>
                    <a:lnTo>
                      <a:pt x="661" y="11"/>
                    </a:lnTo>
                    <a:lnTo>
                      <a:pt x="682" y="12"/>
                    </a:lnTo>
                    <a:lnTo>
                      <a:pt x="700" y="13"/>
                    </a:lnTo>
                    <a:lnTo>
                      <a:pt x="716" y="14"/>
                    </a:lnTo>
                    <a:lnTo>
                      <a:pt x="730" y="14"/>
                    </a:lnTo>
                    <a:lnTo>
                      <a:pt x="740" y="15"/>
                    </a:lnTo>
                    <a:lnTo>
                      <a:pt x="746" y="54"/>
                    </a:lnTo>
                    <a:lnTo>
                      <a:pt x="752" y="114"/>
                    </a:lnTo>
                    <a:lnTo>
                      <a:pt x="758" y="190"/>
                    </a:lnTo>
                    <a:lnTo>
                      <a:pt x="760" y="278"/>
                    </a:lnTo>
                    <a:lnTo>
                      <a:pt x="758" y="363"/>
                    </a:lnTo>
                    <a:lnTo>
                      <a:pt x="752" y="436"/>
                    </a:lnTo>
                    <a:lnTo>
                      <a:pt x="746" y="491"/>
                    </a:lnTo>
                    <a:lnTo>
                      <a:pt x="740" y="528"/>
                    </a:lnTo>
                    <a:lnTo>
                      <a:pt x="730" y="529"/>
                    </a:lnTo>
                    <a:lnTo>
                      <a:pt x="719" y="529"/>
                    </a:lnTo>
                    <a:lnTo>
                      <a:pt x="704" y="530"/>
                    </a:lnTo>
                    <a:lnTo>
                      <a:pt x="688" y="531"/>
                    </a:lnTo>
                    <a:lnTo>
                      <a:pt x="669" y="533"/>
                    </a:lnTo>
                    <a:lnTo>
                      <a:pt x="649" y="534"/>
                    </a:lnTo>
                    <a:lnTo>
                      <a:pt x="629" y="536"/>
                    </a:lnTo>
                    <a:lnTo>
                      <a:pt x="606" y="537"/>
                    </a:lnTo>
                    <a:lnTo>
                      <a:pt x="582" y="538"/>
                    </a:lnTo>
                    <a:lnTo>
                      <a:pt x="556" y="539"/>
                    </a:lnTo>
                    <a:lnTo>
                      <a:pt x="530" y="541"/>
                    </a:lnTo>
                    <a:lnTo>
                      <a:pt x="502" y="541"/>
                    </a:lnTo>
                    <a:lnTo>
                      <a:pt x="474" y="542"/>
                    </a:lnTo>
                    <a:lnTo>
                      <a:pt x="446" y="543"/>
                    </a:lnTo>
                    <a:lnTo>
                      <a:pt x="417" y="543"/>
                    </a:lnTo>
                    <a:lnTo>
                      <a:pt x="388" y="543"/>
                    </a:lnTo>
                    <a:lnTo>
                      <a:pt x="359" y="543"/>
                    </a:lnTo>
                    <a:lnTo>
                      <a:pt x="330" y="543"/>
                    </a:lnTo>
                    <a:lnTo>
                      <a:pt x="300" y="542"/>
                    </a:lnTo>
                    <a:lnTo>
                      <a:pt x="273" y="541"/>
                    </a:lnTo>
                    <a:lnTo>
                      <a:pt x="244" y="541"/>
                    </a:lnTo>
                    <a:lnTo>
                      <a:pt x="216" y="539"/>
                    </a:lnTo>
                    <a:lnTo>
                      <a:pt x="190" y="538"/>
                    </a:lnTo>
                    <a:lnTo>
                      <a:pt x="165" y="537"/>
                    </a:lnTo>
                    <a:lnTo>
                      <a:pt x="140" y="536"/>
                    </a:lnTo>
                    <a:lnTo>
                      <a:pt x="117" y="534"/>
                    </a:lnTo>
                    <a:lnTo>
                      <a:pt x="97" y="533"/>
                    </a:lnTo>
                    <a:lnTo>
                      <a:pt x="77" y="531"/>
                    </a:lnTo>
                    <a:lnTo>
                      <a:pt x="59" y="530"/>
                    </a:lnTo>
                    <a:lnTo>
                      <a:pt x="44" y="529"/>
                    </a:lnTo>
                    <a:lnTo>
                      <a:pt x="30" y="529"/>
                    </a:lnTo>
                    <a:lnTo>
                      <a:pt x="19" y="528"/>
                    </a:lnTo>
                    <a:lnTo>
                      <a:pt x="15" y="480"/>
                    </a:lnTo>
                    <a:lnTo>
                      <a:pt x="8" y="412"/>
                    </a:lnTo>
                    <a:lnTo>
                      <a:pt x="2" y="339"/>
                    </a:lnTo>
                    <a:lnTo>
                      <a:pt x="0" y="276"/>
                    </a:lnTo>
                    <a:lnTo>
                      <a:pt x="2" y="210"/>
                    </a:lnTo>
                    <a:lnTo>
                      <a:pt x="8" y="135"/>
                    </a:lnTo>
                    <a:lnTo>
                      <a:pt x="15" y="65"/>
                    </a:lnTo>
                    <a:lnTo>
                      <a:pt x="19" y="15"/>
                    </a:lnTo>
                    <a:close/>
                  </a:path>
                </a:pathLst>
              </a:custGeom>
              <a:solidFill>
                <a:srgbClr val="FFFFFF"/>
              </a:solidFill>
              <a:ln w="9525">
                <a:noFill/>
                <a:round/>
                <a:headEnd/>
                <a:tailEnd/>
              </a:ln>
            </p:spPr>
            <p:txBody>
              <a:bodyPr wrap="none" lIns="91429" tIns="45715" rIns="91429" bIns="45715">
                <a:prstTxWarp prst="textNoShape">
                  <a:avLst/>
                </a:prstTxWarp>
                <a:spAutoFit/>
              </a:bodyPr>
              <a:lstStyle/>
              <a:p>
                <a:endParaRPr lang="en-US"/>
              </a:p>
            </p:txBody>
          </p:sp>
          <p:sp>
            <p:nvSpPr>
              <p:cNvPr id="70824" name="Freeform 413"/>
              <p:cNvSpPr>
                <a:spLocks/>
              </p:cNvSpPr>
              <p:nvPr/>
            </p:nvSpPr>
            <p:spPr bwMode="auto">
              <a:xfrm>
                <a:off x="4111" y="2149"/>
                <a:ext cx="39" cy="12"/>
              </a:xfrm>
              <a:custGeom>
                <a:avLst/>
                <a:gdLst>
                  <a:gd name="T0" fmla="*/ 329 w 329"/>
                  <a:gd name="T1" fmla="*/ 35 h 96"/>
                  <a:gd name="T2" fmla="*/ 210 w 329"/>
                  <a:gd name="T3" fmla="*/ 35 h 96"/>
                  <a:gd name="T4" fmla="*/ 208 w 329"/>
                  <a:gd name="T5" fmla="*/ 28 h 96"/>
                  <a:gd name="T6" fmla="*/ 203 w 329"/>
                  <a:gd name="T7" fmla="*/ 21 h 96"/>
                  <a:gd name="T8" fmla="*/ 199 w 329"/>
                  <a:gd name="T9" fmla="*/ 15 h 96"/>
                  <a:gd name="T10" fmla="*/ 194 w 329"/>
                  <a:gd name="T11" fmla="*/ 10 h 96"/>
                  <a:gd name="T12" fmla="*/ 187 w 329"/>
                  <a:gd name="T13" fmla="*/ 6 h 96"/>
                  <a:gd name="T14" fmla="*/ 180 w 329"/>
                  <a:gd name="T15" fmla="*/ 2 h 96"/>
                  <a:gd name="T16" fmla="*/ 172 w 329"/>
                  <a:gd name="T17" fmla="*/ 1 h 96"/>
                  <a:gd name="T18" fmla="*/ 164 w 329"/>
                  <a:gd name="T19" fmla="*/ 0 h 96"/>
                  <a:gd name="T20" fmla="*/ 156 w 329"/>
                  <a:gd name="T21" fmla="*/ 1 h 96"/>
                  <a:gd name="T22" fmla="*/ 148 w 329"/>
                  <a:gd name="T23" fmla="*/ 2 h 96"/>
                  <a:gd name="T24" fmla="*/ 141 w 329"/>
                  <a:gd name="T25" fmla="*/ 6 h 96"/>
                  <a:gd name="T26" fmla="*/ 135 w 329"/>
                  <a:gd name="T27" fmla="*/ 10 h 96"/>
                  <a:gd name="T28" fmla="*/ 129 w 329"/>
                  <a:gd name="T29" fmla="*/ 15 h 96"/>
                  <a:gd name="T30" fmla="*/ 125 w 329"/>
                  <a:gd name="T31" fmla="*/ 21 h 96"/>
                  <a:gd name="T32" fmla="*/ 120 w 329"/>
                  <a:gd name="T33" fmla="*/ 28 h 96"/>
                  <a:gd name="T34" fmla="*/ 118 w 329"/>
                  <a:gd name="T35" fmla="*/ 35 h 96"/>
                  <a:gd name="T36" fmla="*/ 0 w 329"/>
                  <a:gd name="T37" fmla="*/ 35 h 96"/>
                  <a:gd name="T38" fmla="*/ 0 w 329"/>
                  <a:gd name="T39" fmla="*/ 60 h 96"/>
                  <a:gd name="T40" fmla="*/ 118 w 329"/>
                  <a:gd name="T41" fmla="*/ 60 h 96"/>
                  <a:gd name="T42" fmla="*/ 120 w 329"/>
                  <a:gd name="T43" fmla="*/ 67 h 96"/>
                  <a:gd name="T44" fmla="*/ 125 w 329"/>
                  <a:gd name="T45" fmla="*/ 74 h 96"/>
                  <a:gd name="T46" fmla="*/ 129 w 329"/>
                  <a:gd name="T47" fmla="*/ 81 h 96"/>
                  <a:gd name="T48" fmla="*/ 135 w 329"/>
                  <a:gd name="T49" fmla="*/ 85 h 96"/>
                  <a:gd name="T50" fmla="*/ 141 w 329"/>
                  <a:gd name="T51" fmla="*/ 90 h 96"/>
                  <a:gd name="T52" fmla="*/ 148 w 329"/>
                  <a:gd name="T53" fmla="*/ 93 h 96"/>
                  <a:gd name="T54" fmla="*/ 156 w 329"/>
                  <a:gd name="T55" fmla="*/ 95 h 96"/>
                  <a:gd name="T56" fmla="*/ 164 w 329"/>
                  <a:gd name="T57" fmla="*/ 96 h 96"/>
                  <a:gd name="T58" fmla="*/ 172 w 329"/>
                  <a:gd name="T59" fmla="*/ 95 h 96"/>
                  <a:gd name="T60" fmla="*/ 180 w 329"/>
                  <a:gd name="T61" fmla="*/ 93 h 96"/>
                  <a:gd name="T62" fmla="*/ 187 w 329"/>
                  <a:gd name="T63" fmla="*/ 90 h 96"/>
                  <a:gd name="T64" fmla="*/ 194 w 329"/>
                  <a:gd name="T65" fmla="*/ 85 h 96"/>
                  <a:gd name="T66" fmla="*/ 199 w 329"/>
                  <a:gd name="T67" fmla="*/ 81 h 96"/>
                  <a:gd name="T68" fmla="*/ 203 w 329"/>
                  <a:gd name="T69" fmla="*/ 74 h 96"/>
                  <a:gd name="T70" fmla="*/ 208 w 329"/>
                  <a:gd name="T71" fmla="*/ 67 h 96"/>
                  <a:gd name="T72" fmla="*/ 210 w 329"/>
                  <a:gd name="T73" fmla="*/ 60 h 96"/>
                  <a:gd name="T74" fmla="*/ 329 w 329"/>
                  <a:gd name="T75" fmla="*/ 60 h 96"/>
                  <a:gd name="T76" fmla="*/ 329 w 329"/>
                  <a:gd name="T77" fmla="*/ 35 h 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9"/>
                  <a:gd name="T118" fmla="*/ 0 h 96"/>
                  <a:gd name="T119" fmla="*/ 329 w 329"/>
                  <a:gd name="T120" fmla="*/ 96 h 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9" h="96">
                    <a:moveTo>
                      <a:pt x="329" y="35"/>
                    </a:moveTo>
                    <a:lnTo>
                      <a:pt x="210" y="35"/>
                    </a:lnTo>
                    <a:lnTo>
                      <a:pt x="208" y="28"/>
                    </a:lnTo>
                    <a:lnTo>
                      <a:pt x="203" y="21"/>
                    </a:lnTo>
                    <a:lnTo>
                      <a:pt x="199" y="15"/>
                    </a:lnTo>
                    <a:lnTo>
                      <a:pt x="194" y="10"/>
                    </a:lnTo>
                    <a:lnTo>
                      <a:pt x="187" y="6"/>
                    </a:lnTo>
                    <a:lnTo>
                      <a:pt x="180" y="2"/>
                    </a:lnTo>
                    <a:lnTo>
                      <a:pt x="172" y="1"/>
                    </a:lnTo>
                    <a:lnTo>
                      <a:pt x="164" y="0"/>
                    </a:lnTo>
                    <a:lnTo>
                      <a:pt x="156" y="1"/>
                    </a:lnTo>
                    <a:lnTo>
                      <a:pt x="148" y="2"/>
                    </a:lnTo>
                    <a:lnTo>
                      <a:pt x="141" y="6"/>
                    </a:lnTo>
                    <a:lnTo>
                      <a:pt x="135" y="10"/>
                    </a:lnTo>
                    <a:lnTo>
                      <a:pt x="129" y="15"/>
                    </a:lnTo>
                    <a:lnTo>
                      <a:pt x="125" y="21"/>
                    </a:lnTo>
                    <a:lnTo>
                      <a:pt x="120" y="28"/>
                    </a:lnTo>
                    <a:lnTo>
                      <a:pt x="118" y="35"/>
                    </a:lnTo>
                    <a:lnTo>
                      <a:pt x="0" y="35"/>
                    </a:lnTo>
                    <a:lnTo>
                      <a:pt x="0" y="60"/>
                    </a:lnTo>
                    <a:lnTo>
                      <a:pt x="118" y="60"/>
                    </a:lnTo>
                    <a:lnTo>
                      <a:pt x="120" y="67"/>
                    </a:lnTo>
                    <a:lnTo>
                      <a:pt x="125" y="74"/>
                    </a:lnTo>
                    <a:lnTo>
                      <a:pt x="129" y="81"/>
                    </a:lnTo>
                    <a:lnTo>
                      <a:pt x="135" y="85"/>
                    </a:lnTo>
                    <a:lnTo>
                      <a:pt x="141" y="90"/>
                    </a:lnTo>
                    <a:lnTo>
                      <a:pt x="148" y="93"/>
                    </a:lnTo>
                    <a:lnTo>
                      <a:pt x="156" y="95"/>
                    </a:lnTo>
                    <a:lnTo>
                      <a:pt x="164" y="96"/>
                    </a:lnTo>
                    <a:lnTo>
                      <a:pt x="172" y="95"/>
                    </a:lnTo>
                    <a:lnTo>
                      <a:pt x="180" y="93"/>
                    </a:lnTo>
                    <a:lnTo>
                      <a:pt x="187" y="90"/>
                    </a:lnTo>
                    <a:lnTo>
                      <a:pt x="194" y="85"/>
                    </a:lnTo>
                    <a:lnTo>
                      <a:pt x="199" y="81"/>
                    </a:lnTo>
                    <a:lnTo>
                      <a:pt x="203" y="74"/>
                    </a:lnTo>
                    <a:lnTo>
                      <a:pt x="208" y="67"/>
                    </a:lnTo>
                    <a:lnTo>
                      <a:pt x="210" y="60"/>
                    </a:lnTo>
                    <a:lnTo>
                      <a:pt x="329" y="60"/>
                    </a:lnTo>
                    <a:lnTo>
                      <a:pt x="329" y="35"/>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25" name="Freeform 414"/>
              <p:cNvSpPr>
                <a:spLocks/>
              </p:cNvSpPr>
              <p:nvPr/>
            </p:nvSpPr>
            <p:spPr bwMode="auto">
              <a:xfrm>
                <a:off x="3933" y="2167"/>
                <a:ext cx="251" cy="64"/>
              </a:xfrm>
              <a:custGeom>
                <a:avLst/>
                <a:gdLst>
                  <a:gd name="T0" fmla="*/ 379 w 2114"/>
                  <a:gd name="T1" fmla="*/ 0 h 543"/>
                  <a:gd name="T2" fmla="*/ 245 w 2114"/>
                  <a:gd name="T3" fmla="*/ 63 h 543"/>
                  <a:gd name="T4" fmla="*/ 0 w 2114"/>
                  <a:gd name="T5" fmla="*/ 364 h 543"/>
                  <a:gd name="T6" fmla="*/ 0 w 2114"/>
                  <a:gd name="T7" fmla="*/ 543 h 543"/>
                  <a:gd name="T8" fmla="*/ 1743 w 2114"/>
                  <a:gd name="T9" fmla="*/ 543 h 543"/>
                  <a:gd name="T10" fmla="*/ 2114 w 2114"/>
                  <a:gd name="T11" fmla="*/ 223 h 543"/>
                  <a:gd name="T12" fmla="*/ 2114 w 2114"/>
                  <a:gd name="T13" fmla="*/ 0 h 543"/>
                  <a:gd name="T14" fmla="*/ 379 w 2114"/>
                  <a:gd name="T15" fmla="*/ 0 h 543"/>
                  <a:gd name="T16" fmla="*/ 0 60000 65536"/>
                  <a:gd name="T17" fmla="*/ 0 60000 65536"/>
                  <a:gd name="T18" fmla="*/ 0 60000 65536"/>
                  <a:gd name="T19" fmla="*/ 0 60000 65536"/>
                  <a:gd name="T20" fmla="*/ 0 60000 65536"/>
                  <a:gd name="T21" fmla="*/ 0 60000 65536"/>
                  <a:gd name="T22" fmla="*/ 0 60000 65536"/>
                  <a:gd name="T23" fmla="*/ 0 60000 65536"/>
                  <a:gd name="T24" fmla="*/ 0 w 2114"/>
                  <a:gd name="T25" fmla="*/ 0 h 543"/>
                  <a:gd name="T26" fmla="*/ 2114 w 2114"/>
                  <a:gd name="T27" fmla="*/ 543 h 5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14" h="543">
                    <a:moveTo>
                      <a:pt x="379" y="0"/>
                    </a:moveTo>
                    <a:lnTo>
                      <a:pt x="245" y="63"/>
                    </a:lnTo>
                    <a:lnTo>
                      <a:pt x="0" y="364"/>
                    </a:lnTo>
                    <a:lnTo>
                      <a:pt x="0" y="543"/>
                    </a:lnTo>
                    <a:lnTo>
                      <a:pt x="1743" y="543"/>
                    </a:lnTo>
                    <a:lnTo>
                      <a:pt x="2114" y="223"/>
                    </a:lnTo>
                    <a:lnTo>
                      <a:pt x="2114" y="0"/>
                    </a:lnTo>
                    <a:lnTo>
                      <a:pt x="3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26" name="Freeform 415"/>
              <p:cNvSpPr>
                <a:spLocks/>
              </p:cNvSpPr>
              <p:nvPr/>
            </p:nvSpPr>
            <p:spPr bwMode="auto">
              <a:xfrm>
                <a:off x="3949" y="2177"/>
                <a:ext cx="215" cy="33"/>
              </a:xfrm>
              <a:custGeom>
                <a:avLst/>
                <a:gdLst>
                  <a:gd name="T0" fmla="*/ 168 w 1820"/>
                  <a:gd name="T1" fmla="*/ 46 h 272"/>
                  <a:gd name="T2" fmla="*/ 269 w 1820"/>
                  <a:gd name="T3" fmla="*/ 0 h 272"/>
                  <a:gd name="T4" fmla="*/ 1820 w 1820"/>
                  <a:gd name="T5" fmla="*/ 0 h 272"/>
                  <a:gd name="T6" fmla="*/ 1768 w 1820"/>
                  <a:gd name="T7" fmla="*/ 33 h 272"/>
                  <a:gd name="T8" fmla="*/ 1581 w 1820"/>
                  <a:gd name="T9" fmla="*/ 272 h 272"/>
                  <a:gd name="T10" fmla="*/ 0 w 1820"/>
                  <a:gd name="T11" fmla="*/ 272 h 272"/>
                  <a:gd name="T12" fmla="*/ 168 w 1820"/>
                  <a:gd name="T13" fmla="*/ 46 h 272"/>
                  <a:gd name="T14" fmla="*/ 0 60000 65536"/>
                  <a:gd name="T15" fmla="*/ 0 60000 65536"/>
                  <a:gd name="T16" fmla="*/ 0 60000 65536"/>
                  <a:gd name="T17" fmla="*/ 0 60000 65536"/>
                  <a:gd name="T18" fmla="*/ 0 60000 65536"/>
                  <a:gd name="T19" fmla="*/ 0 60000 65536"/>
                  <a:gd name="T20" fmla="*/ 0 60000 65536"/>
                  <a:gd name="T21" fmla="*/ 0 w 1820"/>
                  <a:gd name="T22" fmla="*/ 0 h 272"/>
                  <a:gd name="T23" fmla="*/ 1820 w 1820"/>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0" h="272">
                    <a:moveTo>
                      <a:pt x="168" y="46"/>
                    </a:moveTo>
                    <a:lnTo>
                      <a:pt x="269" y="0"/>
                    </a:lnTo>
                    <a:lnTo>
                      <a:pt x="1820" y="0"/>
                    </a:lnTo>
                    <a:lnTo>
                      <a:pt x="1768" y="33"/>
                    </a:lnTo>
                    <a:lnTo>
                      <a:pt x="1581" y="272"/>
                    </a:lnTo>
                    <a:lnTo>
                      <a:pt x="0" y="272"/>
                    </a:lnTo>
                    <a:lnTo>
                      <a:pt x="168" y="46"/>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7" name="Freeform 416"/>
              <p:cNvSpPr>
                <a:spLocks/>
              </p:cNvSpPr>
              <p:nvPr/>
            </p:nvSpPr>
            <p:spPr bwMode="auto">
              <a:xfrm>
                <a:off x="3944" y="2214"/>
                <a:ext cx="191" cy="6"/>
              </a:xfrm>
              <a:custGeom>
                <a:avLst/>
                <a:gdLst>
                  <a:gd name="T0" fmla="*/ 0 w 1609"/>
                  <a:gd name="T1" fmla="*/ 2 h 48"/>
                  <a:gd name="T2" fmla="*/ 1 w 1609"/>
                  <a:gd name="T3" fmla="*/ 0 h 48"/>
                  <a:gd name="T4" fmla="*/ 1609 w 1609"/>
                  <a:gd name="T5" fmla="*/ 0 h 48"/>
                  <a:gd name="T6" fmla="*/ 1609 w 1609"/>
                  <a:gd name="T7" fmla="*/ 48 h 48"/>
                  <a:gd name="T8" fmla="*/ 0 w 1609"/>
                  <a:gd name="T9" fmla="*/ 48 h 48"/>
                  <a:gd name="T10" fmla="*/ 0 w 1609"/>
                  <a:gd name="T11" fmla="*/ 2 h 48"/>
                  <a:gd name="T12" fmla="*/ 0 60000 65536"/>
                  <a:gd name="T13" fmla="*/ 0 60000 65536"/>
                  <a:gd name="T14" fmla="*/ 0 60000 65536"/>
                  <a:gd name="T15" fmla="*/ 0 60000 65536"/>
                  <a:gd name="T16" fmla="*/ 0 60000 65536"/>
                  <a:gd name="T17" fmla="*/ 0 60000 65536"/>
                  <a:gd name="T18" fmla="*/ 0 w 1609"/>
                  <a:gd name="T19" fmla="*/ 0 h 48"/>
                  <a:gd name="T20" fmla="*/ 1609 w 1609"/>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609" h="48">
                    <a:moveTo>
                      <a:pt x="0" y="2"/>
                    </a:moveTo>
                    <a:lnTo>
                      <a:pt x="1" y="0"/>
                    </a:lnTo>
                    <a:lnTo>
                      <a:pt x="1609" y="0"/>
                    </a:lnTo>
                    <a:lnTo>
                      <a:pt x="1609" y="48"/>
                    </a:lnTo>
                    <a:lnTo>
                      <a:pt x="0" y="48"/>
                    </a:lnTo>
                    <a:lnTo>
                      <a:pt x="0" y="2"/>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8" name="Freeform 417"/>
              <p:cNvSpPr>
                <a:spLocks/>
              </p:cNvSpPr>
              <p:nvPr/>
            </p:nvSpPr>
            <p:spPr bwMode="auto">
              <a:xfrm>
                <a:off x="4139" y="2178"/>
                <a:ext cx="34" cy="39"/>
              </a:xfrm>
              <a:custGeom>
                <a:avLst/>
                <a:gdLst>
                  <a:gd name="T0" fmla="*/ 0 w 281"/>
                  <a:gd name="T1" fmla="*/ 328 h 328"/>
                  <a:gd name="T2" fmla="*/ 0 w 281"/>
                  <a:gd name="T3" fmla="*/ 296 h 328"/>
                  <a:gd name="T4" fmla="*/ 186 w 281"/>
                  <a:gd name="T5" fmla="*/ 60 h 328"/>
                  <a:gd name="T6" fmla="*/ 281 w 281"/>
                  <a:gd name="T7" fmla="*/ 0 h 328"/>
                  <a:gd name="T8" fmla="*/ 281 w 281"/>
                  <a:gd name="T9" fmla="*/ 85 h 328"/>
                  <a:gd name="T10" fmla="*/ 0 w 281"/>
                  <a:gd name="T11" fmla="*/ 328 h 328"/>
                  <a:gd name="T12" fmla="*/ 0 60000 65536"/>
                  <a:gd name="T13" fmla="*/ 0 60000 65536"/>
                  <a:gd name="T14" fmla="*/ 0 60000 65536"/>
                  <a:gd name="T15" fmla="*/ 0 60000 65536"/>
                  <a:gd name="T16" fmla="*/ 0 60000 65536"/>
                  <a:gd name="T17" fmla="*/ 0 60000 65536"/>
                  <a:gd name="T18" fmla="*/ 0 w 281"/>
                  <a:gd name="T19" fmla="*/ 0 h 328"/>
                  <a:gd name="T20" fmla="*/ 281 w 281"/>
                  <a:gd name="T21" fmla="*/ 328 h 328"/>
                </a:gdLst>
                <a:ahLst/>
                <a:cxnLst>
                  <a:cxn ang="T12">
                    <a:pos x="T0" y="T1"/>
                  </a:cxn>
                  <a:cxn ang="T13">
                    <a:pos x="T2" y="T3"/>
                  </a:cxn>
                  <a:cxn ang="T14">
                    <a:pos x="T4" y="T5"/>
                  </a:cxn>
                  <a:cxn ang="T15">
                    <a:pos x="T6" y="T7"/>
                  </a:cxn>
                  <a:cxn ang="T16">
                    <a:pos x="T8" y="T9"/>
                  </a:cxn>
                  <a:cxn ang="T17">
                    <a:pos x="T10" y="T11"/>
                  </a:cxn>
                </a:cxnLst>
                <a:rect l="T18" t="T19" r="T20" b="T21"/>
                <a:pathLst>
                  <a:path w="281" h="328">
                    <a:moveTo>
                      <a:pt x="0" y="328"/>
                    </a:moveTo>
                    <a:lnTo>
                      <a:pt x="0" y="296"/>
                    </a:lnTo>
                    <a:lnTo>
                      <a:pt x="186" y="60"/>
                    </a:lnTo>
                    <a:lnTo>
                      <a:pt x="281" y="0"/>
                    </a:lnTo>
                    <a:lnTo>
                      <a:pt x="281" y="85"/>
                    </a:lnTo>
                    <a:lnTo>
                      <a:pt x="0" y="328"/>
                    </a:lnTo>
                    <a:close/>
                  </a:path>
                </a:pathLst>
              </a:custGeom>
              <a:solidFill>
                <a:schemeClr val="bg1"/>
              </a:solidFill>
              <a:ln w="9525">
                <a:noFill/>
                <a:round/>
                <a:headEnd/>
                <a:tailEnd/>
              </a:ln>
            </p:spPr>
            <p:txBody>
              <a:bodyPr wrap="none" lIns="91429" tIns="45715" rIns="91429" bIns="45715">
                <a:prstTxWarp prst="textNoShape">
                  <a:avLst/>
                </a:prstTxWarp>
                <a:spAutoFit/>
              </a:bodyPr>
              <a:lstStyle/>
              <a:p>
                <a:endParaRPr lang="en-US"/>
              </a:p>
            </p:txBody>
          </p:sp>
          <p:sp>
            <p:nvSpPr>
              <p:cNvPr id="70829" name="Freeform 418"/>
              <p:cNvSpPr>
                <a:spLocks/>
              </p:cNvSpPr>
              <p:nvPr/>
            </p:nvSpPr>
            <p:spPr bwMode="auto">
              <a:xfrm>
                <a:off x="4016" y="2185"/>
                <a:ext cx="9"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0" name="Freeform 419"/>
              <p:cNvSpPr>
                <a:spLocks/>
              </p:cNvSpPr>
              <p:nvPr/>
            </p:nvSpPr>
            <p:spPr bwMode="auto">
              <a:xfrm>
                <a:off x="4121" y="2185"/>
                <a:ext cx="10" cy="4"/>
              </a:xfrm>
              <a:custGeom>
                <a:avLst/>
                <a:gdLst>
                  <a:gd name="T0" fmla="*/ 54 w 80"/>
                  <a:gd name="T1" fmla="*/ 31 h 31"/>
                  <a:gd name="T2" fmla="*/ 80 w 80"/>
                  <a:gd name="T3" fmla="*/ 0 h 31"/>
                  <a:gd name="T4" fmla="*/ 25 w 80"/>
                  <a:gd name="T5" fmla="*/ 0 h 31"/>
                  <a:gd name="T6" fmla="*/ 0 w 80"/>
                  <a:gd name="T7" fmla="*/ 31 h 31"/>
                  <a:gd name="T8" fmla="*/ 54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4" y="31"/>
                    </a:moveTo>
                    <a:lnTo>
                      <a:pt x="80"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1" name="Freeform 420"/>
              <p:cNvSpPr>
                <a:spLocks/>
              </p:cNvSpPr>
              <p:nvPr/>
            </p:nvSpPr>
            <p:spPr bwMode="auto">
              <a:xfrm>
                <a:off x="4074" y="2185"/>
                <a:ext cx="10" cy="4"/>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2" name="Freeform 421"/>
              <p:cNvSpPr>
                <a:spLocks/>
              </p:cNvSpPr>
              <p:nvPr/>
            </p:nvSpPr>
            <p:spPr bwMode="auto">
              <a:xfrm>
                <a:off x="3981" y="218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3" name="Freeform 422"/>
              <p:cNvSpPr>
                <a:spLocks/>
              </p:cNvSpPr>
              <p:nvPr/>
            </p:nvSpPr>
            <p:spPr bwMode="auto">
              <a:xfrm>
                <a:off x="3993" y="2185"/>
                <a:ext cx="9"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4" name="Freeform 423"/>
              <p:cNvSpPr>
                <a:spLocks/>
              </p:cNvSpPr>
              <p:nvPr/>
            </p:nvSpPr>
            <p:spPr bwMode="auto">
              <a:xfrm>
                <a:off x="4004" y="218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5" name="Freeform 424"/>
              <p:cNvSpPr>
                <a:spLocks/>
              </p:cNvSpPr>
              <p:nvPr/>
            </p:nvSpPr>
            <p:spPr bwMode="auto">
              <a:xfrm>
                <a:off x="4098" y="2185"/>
                <a:ext cx="9" cy="4"/>
              </a:xfrm>
              <a:custGeom>
                <a:avLst/>
                <a:gdLst>
                  <a:gd name="T0" fmla="*/ 54 w 81"/>
                  <a:gd name="T1" fmla="*/ 31 h 31"/>
                  <a:gd name="T2" fmla="*/ 81 w 81"/>
                  <a:gd name="T3" fmla="*/ 0 h 31"/>
                  <a:gd name="T4" fmla="*/ 26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6"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6" name="Freeform 425"/>
              <p:cNvSpPr>
                <a:spLocks/>
              </p:cNvSpPr>
              <p:nvPr/>
            </p:nvSpPr>
            <p:spPr bwMode="auto">
              <a:xfrm>
                <a:off x="4063" y="2185"/>
                <a:ext cx="9" cy="4"/>
              </a:xfrm>
              <a:custGeom>
                <a:avLst/>
                <a:gdLst>
                  <a:gd name="T0" fmla="*/ 53 w 79"/>
                  <a:gd name="T1" fmla="*/ 31 h 31"/>
                  <a:gd name="T2" fmla="*/ 79 w 79"/>
                  <a:gd name="T3" fmla="*/ 0 h 31"/>
                  <a:gd name="T4" fmla="*/ 25 w 79"/>
                  <a:gd name="T5" fmla="*/ 0 h 31"/>
                  <a:gd name="T6" fmla="*/ 0 w 79"/>
                  <a:gd name="T7" fmla="*/ 31 h 31"/>
                  <a:gd name="T8" fmla="*/ 53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3" y="31"/>
                    </a:moveTo>
                    <a:lnTo>
                      <a:pt x="79" y="0"/>
                    </a:lnTo>
                    <a:lnTo>
                      <a:pt x="25" y="0"/>
                    </a:lnTo>
                    <a:lnTo>
                      <a:pt x="0" y="31"/>
                    </a:lnTo>
                    <a:lnTo>
                      <a:pt x="53"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7" name="Freeform 426"/>
              <p:cNvSpPr>
                <a:spLocks/>
              </p:cNvSpPr>
              <p:nvPr/>
            </p:nvSpPr>
            <p:spPr bwMode="auto">
              <a:xfrm>
                <a:off x="4051" y="2185"/>
                <a:ext cx="10"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8" name="Freeform 427"/>
              <p:cNvSpPr>
                <a:spLocks/>
              </p:cNvSpPr>
              <p:nvPr/>
            </p:nvSpPr>
            <p:spPr bwMode="auto">
              <a:xfrm>
                <a:off x="4086" y="2185"/>
                <a:ext cx="9" cy="4"/>
              </a:xfrm>
              <a:custGeom>
                <a:avLst/>
                <a:gdLst>
                  <a:gd name="T0" fmla="*/ 55 w 81"/>
                  <a:gd name="T1" fmla="*/ 31 h 31"/>
                  <a:gd name="T2" fmla="*/ 81 w 81"/>
                  <a:gd name="T3" fmla="*/ 0 h 31"/>
                  <a:gd name="T4" fmla="*/ 27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7"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39" name="Freeform 428"/>
              <p:cNvSpPr>
                <a:spLocks/>
              </p:cNvSpPr>
              <p:nvPr/>
            </p:nvSpPr>
            <p:spPr bwMode="auto">
              <a:xfrm>
                <a:off x="4109" y="2185"/>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0" name="Freeform 429"/>
              <p:cNvSpPr>
                <a:spLocks/>
              </p:cNvSpPr>
              <p:nvPr/>
            </p:nvSpPr>
            <p:spPr bwMode="auto">
              <a:xfrm>
                <a:off x="4039" y="2185"/>
                <a:ext cx="10" cy="4"/>
              </a:xfrm>
              <a:custGeom>
                <a:avLst/>
                <a:gdLst>
                  <a:gd name="T0" fmla="*/ 55 w 80"/>
                  <a:gd name="T1" fmla="*/ 31 h 31"/>
                  <a:gd name="T2" fmla="*/ 80 w 80"/>
                  <a:gd name="T3" fmla="*/ 0 h 31"/>
                  <a:gd name="T4" fmla="*/ 26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1" name="Freeform 430"/>
              <p:cNvSpPr>
                <a:spLocks/>
              </p:cNvSpPr>
              <p:nvPr/>
            </p:nvSpPr>
            <p:spPr bwMode="auto">
              <a:xfrm>
                <a:off x="4028" y="2185"/>
                <a:ext cx="9" cy="4"/>
              </a:xfrm>
              <a:custGeom>
                <a:avLst/>
                <a:gdLst>
                  <a:gd name="T0" fmla="*/ 56 w 81"/>
                  <a:gd name="T1" fmla="*/ 31 h 31"/>
                  <a:gd name="T2" fmla="*/ 81 w 81"/>
                  <a:gd name="T3" fmla="*/ 0 h 31"/>
                  <a:gd name="T4" fmla="*/ 26 w 81"/>
                  <a:gd name="T5" fmla="*/ 0 h 31"/>
                  <a:gd name="T6" fmla="*/ 0 w 81"/>
                  <a:gd name="T7" fmla="*/ 31 h 31"/>
                  <a:gd name="T8" fmla="*/ 56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6" y="31"/>
                    </a:moveTo>
                    <a:lnTo>
                      <a:pt x="81" y="0"/>
                    </a:lnTo>
                    <a:lnTo>
                      <a:pt x="26" y="0"/>
                    </a:lnTo>
                    <a:lnTo>
                      <a:pt x="0" y="31"/>
                    </a:lnTo>
                    <a:lnTo>
                      <a:pt x="56"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2" name="Freeform 431"/>
              <p:cNvSpPr>
                <a:spLocks/>
              </p:cNvSpPr>
              <p:nvPr/>
            </p:nvSpPr>
            <p:spPr bwMode="auto">
              <a:xfrm>
                <a:off x="4058" y="2191"/>
                <a:ext cx="9" cy="4"/>
              </a:xfrm>
              <a:custGeom>
                <a:avLst/>
                <a:gdLst>
                  <a:gd name="T0" fmla="*/ 54 w 78"/>
                  <a:gd name="T1" fmla="*/ 31 h 31"/>
                  <a:gd name="T2" fmla="*/ 78 w 78"/>
                  <a:gd name="T3" fmla="*/ 0 h 31"/>
                  <a:gd name="T4" fmla="*/ 25 w 78"/>
                  <a:gd name="T5" fmla="*/ 0 h 31"/>
                  <a:gd name="T6" fmla="*/ 0 w 78"/>
                  <a:gd name="T7" fmla="*/ 31 h 31"/>
                  <a:gd name="T8" fmla="*/ 54 w 78"/>
                  <a:gd name="T9" fmla="*/ 31 h 31"/>
                  <a:gd name="T10" fmla="*/ 0 60000 65536"/>
                  <a:gd name="T11" fmla="*/ 0 60000 65536"/>
                  <a:gd name="T12" fmla="*/ 0 60000 65536"/>
                  <a:gd name="T13" fmla="*/ 0 60000 65536"/>
                  <a:gd name="T14" fmla="*/ 0 60000 65536"/>
                  <a:gd name="T15" fmla="*/ 0 w 78"/>
                  <a:gd name="T16" fmla="*/ 0 h 31"/>
                  <a:gd name="T17" fmla="*/ 78 w 78"/>
                  <a:gd name="T18" fmla="*/ 31 h 31"/>
                </a:gdLst>
                <a:ahLst/>
                <a:cxnLst>
                  <a:cxn ang="T10">
                    <a:pos x="T0" y="T1"/>
                  </a:cxn>
                  <a:cxn ang="T11">
                    <a:pos x="T2" y="T3"/>
                  </a:cxn>
                  <a:cxn ang="T12">
                    <a:pos x="T4" y="T5"/>
                  </a:cxn>
                  <a:cxn ang="T13">
                    <a:pos x="T6" y="T7"/>
                  </a:cxn>
                  <a:cxn ang="T14">
                    <a:pos x="T8" y="T9"/>
                  </a:cxn>
                </a:cxnLst>
                <a:rect l="T15" t="T16" r="T17" b="T18"/>
                <a:pathLst>
                  <a:path w="78" h="31">
                    <a:moveTo>
                      <a:pt x="54" y="31"/>
                    </a:moveTo>
                    <a:lnTo>
                      <a:pt x="78"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3" name="Freeform 432"/>
              <p:cNvSpPr>
                <a:spLocks/>
              </p:cNvSpPr>
              <p:nvPr/>
            </p:nvSpPr>
            <p:spPr bwMode="auto">
              <a:xfrm>
                <a:off x="3988" y="2191"/>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4" name="Freeform 433"/>
              <p:cNvSpPr>
                <a:spLocks/>
              </p:cNvSpPr>
              <p:nvPr/>
            </p:nvSpPr>
            <p:spPr bwMode="auto">
              <a:xfrm>
                <a:off x="3999" y="2191"/>
                <a:ext cx="10" cy="4"/>
              </a:xfrm>
              <a:custGeom>
                <a:avLst/>
                <a:gdLst>
                  <a:gd name="T0" fmla="*/ 55 w 81"/>
                  <a:gd name="T1" fmla="*/ 31 h 31"/>
                  <a:gd name="T2" fmla="*/ 81 w 81"/>
                  <a:gd name="T3" fmla="*/ 0 h 31"/>
                  <a:gd name="T4" fmla="*/ 26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6"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5" name="Freeform 434"/>
              <p:cNvSpPr>
                <a:spLocks/>
              </p:cNvSpPr>
              <p:nvPr/>
            </p:nvSpPr>
            <p:spPr bwMode="auto">
              <a:xfrm>
                <a:off x="4011" y="2191"/>
                <a:ext cx="10" cy="4"/>
              </a:xfrm>
              <a:custGeom>
                <a:avLst/>
                <a:gdLst>
                  <a:gd name="T0" fmla="*/ 54 w 81"/>
                  <a:gd name="T1" fmla="*/ 31 h 31"/>
                  <a:gd name="T2" fmla="*/ 81 w 81"/>
                  <a:gd name="T3" fmla="*/ 0 h 31"/>
                  <a:gd name="T4" fmla="*/ 25 w 81"/>
                  <a:gd name="T5" fmla="*/ 0 h 31"/>
                  <a:gd name="T6" fmla="*/ 0 w 81"/>
                  <a:gd name="T7" fmla="*/ 31 h 31"/>
                  <a:gd name="T8" fmla="*/ 54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4" y="31"/>
                    </a:moveTo>
                    <a:lnTo>
                      <a:pt x="81"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6" name="Freeform 435"/>
              <p:cNvSpPr>
                <a:spLocks/>
              </p:cNvSpPr>
              <p:nvPr/>
            </p:nvSpPr>
            <p:spPr bwMode="auto">
              <a:xfrm>
                <a:off x="4023" y="2191"/>
                <a:ext cx="9"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7" name="Freeform 436"/>
              <p:cNvSpPr>
                <a:spLocks/>
              </p:cNvSpPr>
              <p:nvPr/>
            </p:nvSpPr>
            <p:spPr bwMode="auto">
              <a:xfrm>
                <a:off x="4116" y="2191"/>
                <a:ext cx="10" cy="4"/>
              </a:xfrm>
              <a:custGeom>
                <a:avLst/>
                <a:gdLst>
                  <a:gd name="T0" fmla="*/ 0 w 80"/>
                  <a:gd name="T1" fmla="*/ 31 h 31"/>
                  <a:gd name="T2" fmla="*/ 55 w 80"/>
                  <a:gd name="T3" fmla="*/ 31 h 31"/>
                  <a:gd name="T4" fmla="*/ 80 w 80"/>
                  <a:gd name="T5" fmla="*/ 0 h 31"/>
                  <a:gd name="T6" fmla="*/ 25 w 80"/>
                  <a:gd name="T7" fmla="*/ 0 h 31"/>
                  <a:gd name="T8" fmla="*/ 0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0" y="31"/>
                    </a:moveTo>
                    <a:lnTo>
                      <a:pt x="55" y="31"/>
                    </a:lnTo>
                    <a:lnTo>
                      <a:pt x="80" y="0"/>
                    </a:lnTo>
                    <a:lnTo>
                      <a:pt x="25" y="0"/>
                    </a:lnTo>
                    <a:lnTo>
                      <a:pt x="0"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8" name="Freeform 437"/>
              <p:cNvSpPr>
                <a:spLocks/>
              </p:cNvSpPr>
              <p:nvPr/>
            </p:nvSpPr>
            <p:spPr bwMode="auto">
              <a:xfrm>
                <a:off x="3976" y="2191"/>
                <a:ext cx="10" cy="4"/>
              </a:xfrm>
              <a:custGeom>
                <a:avLst/>
                <a:gdLst>
                  <a:gd name="T0" fmla="*/ 80 w 80"/>
                  <a:gd name="T1" fmla="*/ 0 h 31"/>
                  <a:gd name="T2" fmla="*/ 25 w 80"/>
                  <a:gd name="T3" fmla="*/ 0 h 31"/>
                  <a:gd name="T4" fmla="*/ 0 w 80"/>
                  <a:gd name="T5" fmla="*/ 31 h 31"/>
                  <a:gd name="T6" fmla="*/ 54 w 80"/>
                  <a:gd name="T7" fmla="*/ 31 h 31"/>
                  <a:gd name="T8" fmla="*/ 80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80" y="0"/>
                    </a:moveTo>
                    <a:lnTo>
                      <a:pt x="25" y="0"/>
                    </a:lnTo>
                    <a:lnTo>
                      <a:pt x="0" y="31"/>
                    </a:lnTo>
                    <a:lnTo>
                      <a:pt x="54" y="31"/>
                    </a:lnTo>
                    <a:lnTo>
                      <a:pt x="80"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49" name="Freeform 438"/>
              <p:cNvSpPr>
                <a:spLocks/>
              </p:cNvSpPr>
              <p:nvPr/>
            </p:nvSpPr>
            <p:spPr bwMode="auto">
              <a:xfrm>
                <a:off x="4069" y="2191"/>
                <a:ext cx="10" cy="4"/>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0" name="Freeform 439"/>
              <p:cNvSpPr>
                <a:spLocks/>
              </p:cNvSpPr>
              <p:nvPr/>
            </p:nvSpPr>
            <p:spPr bwMode="auto">
              <a:xfrm>
                <a:off x="4093" y="2191"/>
                <a:ext cx="9" cy="4"/>
              </a:xfrm>
              <a:custGeom>
                <a:avLst/>
                <a:gdLst>
                  <a:gd name="T0" fmla="*/ 55 w 80"/>
                  <a:gd name="T1" fmla="*/ 31 h 31"/>
                  <a:gd name="T2" fmla="*/ 80 w 80"/>
                  <a:gd name="T3" fmla="*/ 0 h 31"/>
                  <a:gd name="T4" fmla="*/ 25 w 80"/>
                  <a:gd name="T5" fmla="*/ 0 h 31"/>
                  <a:gd name="T6" fmla="*/ 0 w 80"/>
                  <a:gd name="T7" fmla="*/ 31 h 31"/>
                  <a:gd name="T8" fmla="*/ 55 w 80"/>
                  <a:gd name="T9" fmla="*/ 31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55" y="31"/>
                    </a:moveTo>
                    <a:lnTo>
                      <a:pt x="80"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1" name="Freeform 440"/>
              <p:cNvSpPr>
                <a:spLocks/>
              </p:cNvSpPr>
              <p:nvPr/>
            </p:nvSpPr>
            <p:spPr bwMode="auto">
              <a:xfrm>
                <a:off x="4081" y="2191"/>
                <a:ext cx="10"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2" name="Freeform 441"/>
              <p:cNvSpPr>
                <a:spLocks/>
              </p:cNvSpPr>
              <p:nvPr/>
            </p:nvSpPr>
            <p:spPr bwMode="auto">
              <a:xfrm>
                <a:off x="4035" y="2191"/>
                <a:ext cx="9"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3" name="Freeform 442"/>
              <p:cNvSpPr>
                <a:spLocks/>
              </p:cNvSpPr>
              <p:nvPr/>
            </p:nvSpPr>
            <p:spPr bwMode="auto">
              <a:xfrm>
                <a:off x="4046" y="2191"/>
                <a:ext cx="10" cy="4"/>
              </a:xfrm>
              <a:custGeom>
                <a:avLst/>
                <a:gdLst>
                  <a:gd name="T0" fmla="*/ 55 w 81"/>
                  <a:gd name="T1" fmla="*/ 31 h 31"/>
                  <a:gd name="T2" fmla="*/ 81 w 81"/>
                  <a:gd name="T3" fmla="*/ 0 h 31"/>
                  <a:gd name="T4" fmla="*/ 25 w 81"/>
                  <a:gd name="T5" fmla="*/ 0 h 31"/>
                  <a:gd name="T6" fmla="*/ 0 w 81"/>
                  <a:gd name="T7" fmla="*/ 31 h 31"/>
                  <a:gd name="T8" fmla="*/ 55 w 81"/>
                  <a:gd name="T9" fmla="*/ 31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55" y="31"/>
                    </a:moveTo>
                    <a:lnTo>
                      <a:pt x="81" y="0"/>
                    </a:lnTo>
                    <a:lnTo>
                      <a:pt x="25" y="0"/>
                    </a:lnTo>
                    <a:lnTo>
                      <a:pt x="0" y="31"/>
                    </a:lnTo>
                    <a:lnTo>
                      <a:pt x="55"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4" name="Freeform 443"/>
              <p:cNvSpPr>
                <a:spLocks/>
              </p:cNvSpPr>
              <p:nvPr/>
            </p:nvSpPr>
            <p:spPr bwMode="auto">
              <a:xfrm>
                <a:off x="4104" y="2191"/>
                <a:ext cx="10" cy="4"/>
              </a:xfrm>
              <a:custGeom>
                <a:avLst/>
                <a:gdLst>
                  <a:gd name="T0" fmla="*/ 54 w 79"/>
                  <a:gd name="T1" fmla="*/ 31 h 31"/>
                  <a:gd name="T2" fmla="*/ 79 w 79"/>
                  <a:gd name="T3" fmla="*/ 0 h 31"/>
                  <a:gd name="T4" fmla="*/ 25 w 79"/>
                  <a:gd name="T5" fmla="*/ 0 h 31"/>
                  <a:gd name="T6" fmla="*/ 0 w 79"/>
                  <a:gd name="T7" fmla="*/ 31 h 31"/>
                  <a:gd name="T8" fmla="*/ 54 w 79"/>
                  <a:gd name="T9" fmla="*/ 31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54" y="31"/>
                    </a:moveTo>
                    <a:lnTo>
                      <a:pt x="79" y="0"/>
                    </a:lnTo>
                    <a:lnTo>
                      <a:pt x="25" y="0"/>
                    </a:lnTo>
                    <a:lnTo>
                      <a:pt x="0" y="31"/>
                    </a:lnTo>
                    <a:lnTo>
                      <a:pt x="54" y="31"/>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5" name="Freeform 444"/>
              <p:cNvSpPr>
                <a:spLocks/>
              </p:cNvSpPr>
              <p:nvPr/>
            </p:nvSpPr>
            <p:spPr bwMode="auto">
              <a:xfrm>
                <a:off x="4100" y="2197"/>
                <a:ext cx="9"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6" name="Freeform 445"/>
              <p:cNvSpPr>
                <a:spLocks/>
              </p:cNvSpPr>
              <p:nvPr/>
            </p:nvSpPr>
            <p:spPr bwMode="auto">
              <a:xfrm>
                <a:off x="3983" y="2197"/>
                <a:ext cx="10"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7" name="Freeform 446"/>
              <p:cNvSpPr>
                <a:spLocks/>
              </p:cNvSpPr>
              <p:nvPr/>
            </p:nvSpPr>
            <p:spPr bwMode="auto">
              <a:xfrm>
                <a:off x="4076" y="2197"/>
                <a:ext cx="10" cy="4"/>
              </a:xfrm>
              <a:custGeom>
                <a:avLst/>
                <a:gdLst>
                  <a:gd name="T0" fmla="*/ 26 w 80"/>
                  <a:gd name="T1" fmla="*/ 0 h 32"/>
                  <a:gd name="T2" fmla="*/ 0 w 80"/>
                  <a:gd name="T3" fmla="*/ 32 h 32"/>
                  <a:gd name="T4" fmla="*/ 54 w 80"/>
                  <a:gd name="T5" fmla="*/ 32 h 32"/>
                  <a:gd name="T6" fmla="*/ 80 w 80"/>
                  <a:gd name="T7" fmla="*/ 0 h 32"/>
                  <a:gd name="T8" fmla="*/ 26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6" y="0"/>
                    </a:moveTo>
                    <a:lnTo>
                      <a:pt x="0" y="32"/>
                    </a:lnTo>
                    <a:lnTo>
                      <a:pt x="54" y="32"/>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8" name="Freeform 447"/>
              <p:cNvSpPr>
                <a:spLocks/>
              </p:cNvSpPr>
              <p:nvPr/>
            </p:nvSpPr>
            <p:spPr bwMode="auto">
              <a:xfrm>
                <a:off x="4088" y="2197"/>
                <a:ext cx="9"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59" name="Freeform 448"/>
              <p:cNvSpPr>
                <a:spLocks/>
              </p:cNvSpPr>
              <p:nvPr/>
            </p:nvSpPr>
            <p:spPr bwMode="auto">
              <a:xfrm>
                <a:off x="4111" y="2197"/>
                <a:ext cx="10" cy="4"/>
              </a:xfrm>
              <a:custGeom>
                <a:avLst/>
                <a:gdLst>
                  <a:gd name="T0" fmla="*/ 0 w 81"/>
                  <a:gd name="T1" fmla="*/ 32 h 32"/>
                  <a:gd name="T2" fmla="*/ 56 w 81"/>
                  <a:gd name="T3" fmla="*/ 32 h 32"/>
                  <a:gd name="T4" fmla="*/ 81 w 81"/>
                  <a:gd name="T5" fmla="*/ 0 h 32"/>
                  <a:gd name="T6" fmla="*/ 26 w 81"/>
                  <a:gd name="T7" fmla="*/ 0 h 32"/>
                  <a:gd name="T8" fmla="*/ 0 w 81"/>
                  <a:gd name="T9" fmla="*/ 32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2"/>
                    </a:moveTo>
                    <a:lnTo>
                      <a:pt x="56" y="32"/>
                    </a:lnTo>
                    <a:lnTo>
                      <a:pt x="81" y="0"/>
                    </a:lnTo>
                    <a:lnTo>
                      <a:pt x="26" y="0"/>
                    </a:lnTo>
                    <a:lnTo>
                      <a:pt x="0" y="32"/>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0" name="Freeform 449"/>
              <p:cNvSpPr>
                <a:spLocks/>
              </p:cNvSpPr>
              <p:nvPr/>
            </p:nvSpPr>
            <p:spPr bwMode="auto">
              <a:xfrm>
                <a:off x="3971" y="2197"/>
                <a:ext cx="10" cy="4"/>
              </a:xfrm>
              <a:custGeom>
                <a:avLst/>
                <a:gdLst>
                  <a:gd name="T0" fmla="*/ 79 w 79"/>
                  <a:gd name="T1" fmla="*/ 0 h 32"/>
                  <a:gd name="T2" fmla="*/ 25 w 79"/>
                  <a:gd name="T3" fmla="*/ 0 h 32"/>
                  <a:gd name="T4" fmla="*/ 0 w 79"/>
                  <a:gd name="T5" fmla="*/ 32 h 32"/>
                  <a:gd name="T6" fmla="*/ 54 w 79"/>
                  <a:gd name="T7" fmla="*/ 32 h 32"/>
                  <a:gd name="T8" fmla="*/ 79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79" y="0"/>
                    </a:moveTo>
                    <a:lnTo>
                      <a:pt x="25" y="0"/>
                    </a:lnTo>
                    <a:lnTo>
                      <a:pt x="0" y="32"/>
                    </a:lnTo>
                    <a:lnTo>
                      <a:pt x="54" y="32"/>
                    </a:lnTo>
                    <a:lnTo>
                      <a:pt x="79"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1" name="Freeform 450"/>
              <p:cNvSpPr>
                <a:spLocks/>
              </p:cNvSpPr>
              <p:nvPr/>
            </p:nvSpPr>
            <p:spPr bwMode="auto">
              <a:xfrm>
                <a:off x="4030" y="2197"/>
                <a:ext cx="9" cy="4"/>
              </a:xfrm>
              <a:custGeom>
                <a:avLst/>
                <a:gdLst>
                  <a:gd name="T0" fmla="*/ 25 w 80"/>
                  <a:gd name="T1" fmla="*/ 0 h 32"/>
                  <a:gd name="T2" fmla="*/ 0 w 80"/>
                  <a:gd name="T3" fmla="*/ 32 h 32"/>
                  <a:gd name="T4" fmla="*/ 54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4"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2" name="Freeform 451"/>
              <p:cNvSpPr>
                <a:spLocks/>
              </p:cNvSpPr>
              <p:nvPr/>
            </p:nvSpPr>
            <p:spPr bwMode="auto">
              <a:xfrm>
                <a:off x="4006" y="2197"/>
                <a:ext cx="10"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3" name="Freeform 452"/>
              <p:cNvSpPr>
                <a:spLocks/>
              </p:cNvSpPr>
              <p:nvPr/>
            </p:nvSpPr>
            <p:spPr bwMode="auto">
              <a:xfrm>
                <a:off x="4018" y="2197"/>
                <a:ext cx="10" cy="4"/>
              </a:xfrm>
              <a:custGeom>
                <a:avLst/>
                <a:gdLst>
                  <a:gd name="T0" fmla="*/ 27 w 81"/>
                  <a:gd name="T1" fmla="*/ 0 h 32"/>
                  <a:gd name="T2" fmla="*/ 0 w 81"/>
                  <a:gd name="T3" fmla="*/ 32 h 32"/>
                  <a:gd name="T4" fmla="*/ 56 w 81"/>
                  <a:gd name="T5" fmla="*/ 32 h 32"/>
                  <a:gd name="T6" fmla="*/ 81 w 81"/>
                  <a:gd name="T7" fmla="*/ 0 h 32"/>
                  <a:gd name="T8" fmla="*/ 27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7" y="0"/>
                    </a:moveTo>
                    <a:lnTo>
                      <a:pt x="0" y="32"/>
                    </a:lnTo>
                    <a:lnTo>
                      <a:pt x="56" y="32"/>
                    </a:lnTo>
                    <a:lnTo>
                      <a:pt x="81" y="0"/>
                    </a:lnTo>
                    <a:lnTo>
                      <a:pt x="27"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4" name="Freeform 453"/>
              <p:cNvSpPr>
                <a:spLocks/>
              </p:cNvSpPr>
              <p:nvPr/>
            </p:nvSpPr>
            <p:spPr bwMode="auto">
              <a:xfrm>
                <a:off x="3995" y="2197"/>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5" name="Freeform 454"/>
              <p:cNvSpPr>
                <a:spLocks/>
              </p:cNvSpPr>
              <p:nvPr/>
            </p:nvSpPr>
            <p:spPr bwMode="auto">
              <a:xfrm>
                <a:off x="4053" y="2197"/>
                <a:ext cx="9" cy="4"/>
              </a:xfrm>
              <a:custGeom>
                <a:avLst/>
                <a:gdLst>
                  <a:gd name="T0" fmla="*/ 25 w 79"/>
                  <a:gd name="T1" fmla="*/ 0 h 32"/>
                  <a:gd name="T2" fmla="*/ 0 w 79"/>
                  <a:gd name="T3" fmla="*/ 32 h 32"/>
                  <a:gd name="T4" fmla="*/ 54 w 79"/>
                  <a:gd name="T5" fmla="*/ 32 h 32"/>
                  <a:gd name="T6" fmla="*/ 79 w 79"/>
                  <a:gd name="T7" fmla="*/ 0 h 32"/>
                  <a:gd name="T8" fmla="*/ 25 w 79"/>
                  <a:gd name="T9" fmla="*/ 0 h 32"/>
                  <a:gd name="T10" fmla="*/ 0 60000 65536"/>
                  <a:gd name="T11" fmla="*/ 0 60000 65536"/>
                  <a:gd name="T12" fmla="*/ 0 60000 65536"/>
                  <a:gd name="T13" fmla="*/ 0 60000 65536"/>
                  <a:gd name="T14" fmla="*/ 0 60000 65536"/>
                  <a:gd name="T15" fmla="*/ 0 w 79"/>
                  <a:gd name="T16" fmla="*/ 0 h 32"/>
                  <a:gd name="T17" fmla="*/ 79 w 79"/>
                  <a:gd name="T18" fmla="*/ 32 h 32"/>
                </a:gdLst>
                <a:ahLst/>
                <a:cxnLst>
                  <a:cxn ang="T10">
                    <a:pos x="T0" y="T1"/>
                  </a:cxn>
                  <a:cxn ang="T11">
                    <a:pos x="T2" y="T3"/>
                  </a:cxn>
                  <a:cxn ang="T12">
                    <a:pos x="T4" y="T5"/>
                  </a:cxn>
                  <a:cxn ang="T13">
                    <a:pos x="T6" y="T7"/>
                  </a:cxn>
                  <a:cxn ang="T14">
                    <a:pos x="T8" y="T9"/>
                  </a:cxn>
                </a:cxnLst>
                <a:rect l="T15" t="T16" r="T17" b="T18"/>
                <a:pathLst>
                  <a:path w="79" h="32">
                    <a:moveTo>
                      <a:pt x="25" y="0"/>
                    </a:moveTo>
                    <a:lnTo>
                      <a:pt x="0" y="32"/>
                    </a:lnTo>
                    <a:lnTo>
                      <a:pt x="54" y="32"/>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6" name="Freeform 455"/>
              <p:cNvSpPr>
                <a:spLocks/>
              </p:cNvSpPr>
              <p:nvPr/>
            </p:nvSpPr>
            <p:spPr bwMode="auto">
              <a:xfrm>
                <a:off x="4065" y="2197"/>
                <a:ext cx="9" cy="4"/>
              </a:xfrm>
              <a:custGeom>
                <a:avLst/>
                <a:gdLst>
                  <a:gd name="T0" fmla="*/ 25 w 80"/>
                  <a:gd name="T1" fmla="*/ 0 h 32"/>
                  <a:gd name="T2" fmla="*/ 0 w 80"/>
                  <a:gd name="T3" fmla="*/ 32 h 32"/>
                  <a:gd name="T4" fmla="*/ 55 w 80"/>
                  <a:gd name="T5" fmla="*/ 32 h 32"/>
                  <a:gd name="T6" fmla="*/ 80 w 80"/>
                  <a:gd name="T7" fmla="*/ 0 h 32"/>
                  <a:gd name="T8" fmla="*/ 25 w 80"/>
                  <a:gd name="T9" fmla="*/ 0 h 32"/>
                  <a:gd name="T10" fmla="*/ 0 60000 65536"/>
                  <a:gd name="T11" fmla="*/ 0 60000 65536"/>
                  <a:gd name="T12" fmla="*/ 0 60000 65536"/>
                  <a:gd name="T13" fmla="*/ 0 60000 65536"/>
                  <a:gd name="T14" fmla="*/ 0 60000 65536"/>
                  <a:gd name="T15" fmla="*/ 0 w 80"/>
                  <a:gd name="T16" fmla="*/ 0 h 32"/>
                  <a:gd name="T17" fmla="*/ 80 w 80"/>
                  <a:gd name="T18" fmla="*/ 32 h 32"/>
                </a:gdLst>
                <a:ahLst/>
                <a:cxnLst>
                  <a:cxn ang="T10">
                    <a:pos x="T0" y="T1"/>
                  </a:cxn>
                  <a:cxn ang="T11">
                    <a:pos x="T2" y="T3"/>
                  </a:cxn>
                  <a:cxn ang="T12">
                    <a:pos x="T4" y="T5"/>
                  </a:cxn>
                  <a:cxn ang="T13">
                    <a:pos x="T6" y="T7"/>
                  </a:cxn>
                  <a:cxn ang="T14">
                    <a:pos x="T8" y="T9"/>
                  </a:cxn>
                </a:cxnLst>
                <a:rect l="T15" t="T16" r="T17" b="T18"/>
                <a:pathLst>
                  <a:path w="80" h="32">
                    <a:moveTo>
                      <a:pt x="25" y="0"/>
                    </a:moveTo>
                    <a:lnTo>
                      <a:pt x="0" y="32"/>
                    </a:lnTo>
                    <a:lnTo>
                      <a:pt x="55" y="32"/>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7" name="Freeform 456"/>
              <p:cNvSpPr>
                <a:spLocks/>
              </p:cNvSpPr>
              <p:nvPr/>
            </p:nvSpPr>
            <p:spPr bwMode="auto">
              <a:xfrm>
                <a:off x="4041" y="2197"/>
                <a:ext cx="10" cy="4"/>
              </a:xfrm>
              <a:custGeom>
                <a:avLst/>
                <a:gdLst>
                  <a:gd name="T0" fmla="*/ 26 w 81"/>
                  <a:gd name="T1" fmla="*/ 0 h 32"/>
                  <a:gd name="T2" fmla="*/ 0 w 81"/>
                  <a:gd name="T3" fmla="*/ 32 h 32"/>
                  <a:gd name="T4" fmla="*/ 56 w 81"/>
                  <a:gd name="T5" fmla="*/ 32 h 32"/>
                  <a:gd name="T6" fmla="*/ 81 w 81"/>
                  <a:gd name="T7" fmla="*/ 0 h 32"/>
                  <a:gd name="T8" fmla="*/ 26 w 81"/>
                  <a:gd name="T9" fmla="*/ 0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26" y="0"/>
                    </a:moveTo>
                    <a:lnTo>
                      <a:pt x="0" y="32"/>
                    </a:lnTo>
                    <a:lnTo>
                      <a:pt x="56" y="32"/>
                    </a:lnTo>
                    <a:lnTo>
                      <a:pt x="81"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8" name="Freeform 457"/>
              <p:cNvSpPr>
                <a:spLocks/>
              </p:cNvSpPr>
              <p:nvPr/>
            </p:nvSpPr>
            <p:spPr bwMode="auto">
              <a:xfrm>
                <a:off x="3990" y="2203"/>
                <a:ext cx="9" cy="4"/>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69" name="Freeform 458"/>
              <p:cNvSpPr>
                <a:spLocks/>
              </p:cNvSpPr>
              <p:nvPr/>
            </p:nvSpPr>
            <p:spPr bwMode="auto">
              <a:xfrm>
                <a:off x="4095" y="2203"/>
                <a:ext cx="9"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0" name="Freeform 459"/>
              <p:cNvSpPr>
                <a:spLocks/>
              </p:cNvSpPr>
              <p:nvPr/>
            </p:nvSpPr>
            <p:spPr bwMode="auto">
              <a:xfrm>
                <a:off x="4083" y="2203"/>
                <a:ext cx="10" cy="4"/>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1" name="Freeform 460"/>
              <p:cNvSpPr>
                <a:spLocks/>
              </p:cNvSpPr>
              <p:nvPr/>
            </p:nvSpPr>
            <p:spPr bwMode="auto">
              <a:xfrm>
                <a:off x="4013" y="2203"/>
                <a:ext cx="10" cy="4"/>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2" name="Freeform 461"/>
              <p:cNvSpPr>
                <a:spLocks/>
              </p:cNvSpPr>
              <p:nvPr/>
            </p:nvSpPr>
            <p:spPr bwMode="auto">
              <a:xfrm>
                <a:off x="4002" y="2203"/>
                <a:ext cx="9"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3" name="Freeform 462"/>
              <p:cNvSpPr>
                <a:spLocks/>
              </p:cNvSpPr>
              <p:nvPr/>
            </p:nvSpPr>
            <p:spPr bwMode="auto">
              <a:xfrm>
                <a:off x="4106" y="2203"/>
                <a:ext cx="10" cy="4"/>
              </a:xfrm>
              <a:custGeom>
                <a:avLst/>
                <a:gdLst>
                  <a:gd name="T0" fmla="*/ 25 w 80"/>
                  <a:gd name="T1" fmla="*/ 0 h 31"/>
                  <a:gd name="T2" fmla="*/ 0 w 80"/>
                  <a:gd name="T3" fmla="*/ 31 h 31"/>
                  <a:gd name="T4" fmla="*/ 55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5"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4" name="Freeform 463"/>
              <p:cNvSpPr>
                <a:spLocks/>
              </p:cNvSpPr>
              <p:nvPr/>
            </p:nvSpPr>
            <p:spPr bwMode="auto">
              <a:xfrm>
                <a:off x="3966" y="2203"/>
                <a:ext cx="10" cy="4"/>
              </a:xfrm>
              <a:custGeom>
                <a:avLst/>
                <a:gdLst>
                  <a:gd name="T0" fmla="*/ 26 w 80"/>
                  <a:gd name="T1" fmla="*/ 0 h 31"/>
                  <a:gd name="T2" fmla="*/ 0 w 80"/>
                  <a:gd name="T3" fmla="*/ 31 h 31"/>
                  <a:gd name="T4" fmla="*/ 54 w 80"/>
                  <a:gd name="T5" fmla="*/ 31 h 31"/>
                  <a:gd name="T6" fmla="*/ 80 w 80"/>
                  <a:gd name="T7" fmla="*/ 0 h 31"/>
                  <a:gd name="T8" fmla="*/ 26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6" y="0"/>
                    </a:moveTo>
                    <a:lnTo>
                      <a:pt x="0" y="31"/>
                    </a:lnTo>
                    <a:lnTo>
                      <a:pt x="54" y="31"/>
                    </a:lnTo>
                    <a:lnTo>
                      <a:pt x="80" y="0"/>
                    </a:lnTo>
                    <a:lnTo>
                      <a:pt x="26"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5" name="Freeform 464"/>
              <p:cNvSpPr>
                <a:spLocks/>
              </p:cNvSpPr>
              <p:nvPr/>
            </p:nvSpPr>
            <p:spPr bwMode="auto">
              <a:xfrm>
                <a:off x="3978" y="2203"/>
                <a:ext cx="10"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6" name="Freeform 465"/>
              <p:cNvSpPr>
                <a:spLocks/>
              </p:cNvSpPr>
              <p:nvPr/>
            </p:nvSpPr>
            <p:spPr bwMode="auto">
              <a:xfrm>
                <a:off x="4025" y="2203"/>
                <a:ext cx="9"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7" name="Freeform 466"/>
              <p:cNvSpPr>
                <a:spLocks/>
              </p:cNvSpPr>
              <p:nvPr/>
            </p:nvSpPr>
            <p:spPr bwMode="auto">
              <a:xfrm>
                <a:off x="4037" y="2203"/>
                <a:ext cx="9" cy="4"/>
              </a:xfrm>
              <a:custGeom>
                <a:avLst/>
                <a:gdLst>
                  <a:gd name="T0" fmla="*/ 25 w 80"/>
                  <a:gd name="T1" fmla="*/ 0 h 31"/>
                  <a:gd name="T2" fmla="*/ 0 w 80"/>
                  <a:gd name="T3" fmla="*/ 31 h 31"/>
                  <a:gd name="T4" fmla="*/ 54 w 80"/>
                  <a:gd name="T5" fmla="*/ 31 h 31"/>
                  <a:gd name="T6" fmla="*/ 80 w 80"/>
                  <a:gd name="T7" fmla="*/ 0 h 31"/>
                  <a:gd name="T8" fmla="*/ 25 w 80"/>
                  <a:gd name="T9" fmla="*/ 0 h 31"/>
                  <a:gd name="T10" fmla="*/ 0 60000 65536"/>
                  <a:gd name="T11" fmla="*/ 0 60000 65536"/>
                  <a:gd name="T12" fmla="*/ 0 60000 65536"/>
                  <a:gd name="T13" fmla="*/ 0 60000 65536"/>
                  <a:gd name="T14" fmla="*/ 0 60000 65536"/>
                  <a:gd name="T15" fmla="*/ 0 w 80"/>
                  <a:gd name="T16" fmla="*/ 0 h 31"/>
                  <a:gd name="T17" fmla="*/ 80 w 80"/>
                  <a:gd name="T18" fmla="*/ 31 h 31"/>
                </a:gdLst>
                <a:ahLst/>
                <a:cxnLst>
                  <a:cxn ang="T10">
                    <a:pos x="T0" y="T1"/>
                  </a:cxn>
                  <a:cxn ang="T11">
                    <a:pos x="T2" y="T3"/>
                  </a:cxn>
                  <a:cxn ang="T12">
                    <a:pos x="T4" y="T5"/>
                  </a:cxn>
                  <a:cxn ang="T13">
                    <a:pos x="T6" y="T7"/>
                  </a:cxn>
                  <a:cxn ang="T14">
                    <a:pos x="T8" y="T9"/>
                  </a:cxn>
                </a:cxnLst>
                <a:rect l="T15" t="T16" r="T17" b="T18"/>
                <a:pathLst>
                  <a:path w="80" h="31">
                    <a:moveTo>
                      <a:pt x="25" y="0"/>
                    </a:moveTo>
                    <a:lnTo>
                      <a:pt x="0" y="31"/>
                    </a:lnTo>
                    <a:lnTo>
                      <a:pt x="54" y="31"/>
                    </a:lnTo>
                    <a:lnTo>
                      <a:pt x="80"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8" name="Freeform 467"/>
              <p:cNvSpPr>
                <a:spLocks/>
              </p:cNvSpPr>
              <p:nvPr/>
            </p:nvSpPr>
            <p:spPr bwMode="auto">
              <a:xfrm>
                <a:off x="4071" y="2203"/>
                <a:ext cx="10"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79" name="Freeform 468"/>
              <p:cNvSpPr>
                <a:spLocks/>
              </p:cNvSpPr>
              <p:nvPr/>
            </p:nvSpPr>
            <p:spPr bwMode="auto">
              <a:xfrm>
                <a:off x="4048" y="2203"/>
                <a:ext cx="10" cy="4"/>
              </a:xfrm>
              <a:custGeom>
                <a:avLst/>
                <a:gdLst>
                  <a:gd name="T0" fmla="*/ 25 w 81"/>
                  <a:gd name="T1" fmla="*/ 0 h 31"/>
                  <a:gd name="T2" fmla="*/ 0 w 81"/>
                  <a:gd name="T3" fmla="*/ 31 h 31"/>
                  <a:gd name="T4" fmla="*/ 55 w 81"/>
                  <a:gd name="T5" fmla="*/ 31 h 31"/>
                  <a:gd name="T6" fmla="*/ 81 w 81"/>
                  <a:gd name="T7" fmla="*/ 0 h 31"/>
                  <a:gd name="T8" fmla="*/ 25 w 81"/>
                  <a:gd name="T9" fmla="*/ 0 h 31"/>
                  <a:gd name="T10" fmla="*/ 0 60000 65536"/>
                  <a:gd name="T11" fmla="*/ 0 60000 65536"/>
                  <a:gd name="T12" fmla="*/ 0 60000 65536"/>
                  <a:gd name="T13" fmla="*/ 0 60000 65536"/>
                  <a:gd name="T14" fmla="*/ 0 60000 65536"/>
                  <a:gd name="T15" fmla="*/ 0 w 81"/>
                  <a:gd name="T16" fmla="*/ 0 h 31"/>
                  <a:gd name="T17" fmla="*/ 81 w 81"/>
                  <a:gd name="T18" fmla="*/ 31 h 31"/>
                </a:gdLst>
                <a:ahLst/>
                <a:cxnLst>
                  <a:cxn ang="T10">
                    <a:pos x="T0" y="T1"/>
                  </a:cxn>
                  <a:cxn ang="T11">
                    <a:pos x="T2" y="T3"/>
                  </a:cxn>
                  <a:cxn ang="T12">
                    <a:pos x="T4" y="T5"/>
                  </a:cxn>
                  <a:cxn ang="T13">
                    <a:pos x="T6" y="T7"/>
                  </a:cxn>
                  <a:cxn ang="T14">
                    <a:pos x="T8" y="T9"/>
                  </a:cxn>
                </a:cxnLst>
                <a:rect l="T15" t="T16" r="T17" b="T18"/>
                <a:pathLst>
                  <a:path w="81" h="31">
                    <a:moveTo>
                      <a:pt x="25" y="0"/>
                    </a:moveTo>
                    <a:lnTo>
                      <a:pt x="0" y="31"/>
                    </a:lnTo>
                    <a:lnTo>
                      <a:pt x="55" y="31"/>
                    </a:lnTo>
                    <a:lnTo>
                      <a:pt x="81"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80" name="Freeform 469"/>
              <p:cNvSpPr>
                <a:spLocks/>
              </p:cNvSpPr>
              <p:nvPr/>
            </p:nvSpPr>
            <p:spPr bwMode="auto">
              <a:xfrm>
                <a:off x="4060" y="2203"/>
                <a:ext cx="9" cy="4"/>
              </a:xfrm>
              <a:custGeom>
                <a:avLst/>
                <a:gdLst>
                  <a:gd name="T0" fmla="*/ 25 w 79"/>
                  <a:gd name="T1" fmla="*/ 0 h 31"/>
                  <a:gd name="T2" fmla="*/ 0 w 79"/>
                  <a:gd name="T3" fmla="*/ 31 h 31"/>
                  <a:gd name="T4" fmla="*/ 54 w 79"/>
                  <a:gd name="T5" fmla="*/ 31 h 31"/>
                  <a:gd name="T6" fmla="*/ 79 w 79"/>
                  <a:gd name="T7" fmla="*/ 0 h 31"/>
                  <a:gd name="T8" fmla="*/ 25 w 79"/>
                  <a:gd name="T9" fmla="*/ 0 h 31"/>
                  <a:gd name="T10" fmla="*/ 0 60000 65536"/>
                  <a:gd name="T11" fmla="*/ 0 60000 65536"/>
                  <a:gd name="T12" fmla="*/ 0 60000 65536"/>
                  <a:gd name="T13" fmla="*/ 0 60000 65536"/>
                  <a:gd name="T14" fmla="*/ 0 60000 65536"/>
                  <a:gd name="T15" fmla="*/ 0 w 79"/>
                  <a:gd name="T16" fmla="*/ 0 h 31"/>
                  <a:gd name="T17" fmla="*/ 79 w 79"/>
                  <a:gd name="T18" fmla="*/ 31 h 31"/>
                </a:gdLst>
                <a:ahLst/>
                <a:cxnLst>
                  <a:cxn ang="T10">
                    <a:pos x="T0" y="T1"/>
                  </a:cxn>
                  <a:cxn ang="T11">
                    <a:pos x="T2" y="T3"/>
                  </a:cxn>
                  <a:cxn ang="T12">
                    <a:pos x="T4" y="T5"/>
                  </a:cxn>
                  <a:cxn ang="T13">
                    <a:pos x="T6" y="T7"/>
                  </a:cxn>
                  <a:cxn ang="T14">
                    <a:pos x="T8" y="T9"/>
                  </a:cxn>
                </a:cxnLst>
                <a:rect l="T15" t="T16" r="T17" b="T18"/>
                <a:pathLst>
                  <a:path w="79" h="31">
                    <a:moveTo>
                      <a:pt x="25" y="0"/>
                    </a:moveTo>
                    <a:lnTo>
                      <a:pt x="0" y="31"/>
                    </a:lnTo>
                    <a:lnTo>
                      <a:pt x="54" y="31"/>
                    </a:lnTo>
                    <a:lnTo>
                      <a:pt x="79" y="0"/>
                    </a:lnTo>
                    <a:lnTo>
                      <a:pt x="25" y="0"/>
                    </a:lnTo>
                    <a:close/>
                  </a:path>
                </a:pathLst>
              </a:custGeom>
              <a:solidFill>
                <a:srgbClr val="000000"/>
              </a:solidFill>
              <a:ln w="9525">
                <a:noFill/>
                <a:round/>
                <a:headEnd/>
                <a:tailEnd/>
              </a:ln>
            </p:spPr>
            <p:txBody>
              <a:bodyPr wrap="none" lIns="91429" tIns="45715" rIns="91429" bIns="45715">
                <a:prstTxWarp prst="textNoShape">
                  <a:avLst/>
                </a:prstTxWarp>
                <a:spAutoFit/>
              </a:bodyPr>
              <a:lstStyle/>
              <a:p>
                <a:endParaRPr lang="en-US"/>
              </a:p>
            </p:txBody>
          </p:sp>
          <p:sp>
            <p:nvSpPr>
              <p:cNvPr id="70881" name="Line 470"/>
              <p:cNvSpPr>
                <a:spLocks noChangeShapeType="1"/>
              </p:cNvSpPr>
              <p:nvPr/>
            </p:nvSpPr>
            <p:spPr bwMode="auto">
              <a:xfrm>
                <a:off x="1982" y="1200"/>
                <a:ext cx="177" cy="24"/>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82" name="Line 471"/>
              <p:cNvSpPr>
                <a:spLocks noChangeShapeType="1"/>
              </p:cNvSpPr>
              <p:nvPr/>
            </p:nvSpPr>
            <p:spPr bwMode="auto">
              <a:xfrm flipV="1">
                <a:off x="1606" y="1369"/>
                <a:ext cx="524" cy="115"/>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83" name="Line 472"/>
              <p:cNvSpPr>
                <a:spLocks noChangeShapeType="1"/>
              </p:cNvSpPr>
              <p:nvPr/>
            </p:nvSpPr>
            <p:spPr bwMode="auto">
              <a:xfrm flipH="1" flipV="1">
                <a:off x="2361" y="1441"/>
                <a:ext cx="96" cy="193"/>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pic>
            <p:nvPicPr>
              <p:cNvPr id="70884" name="Picture 473"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632" y="940"/>
                <a:ext cx="206" cy="291"/>
              </a:xfrm>
              <a:prstGeom prst="rect">
                <a:avLst/>
              </a:prstGeom>
              <a:noFill/>
              <a:ln w="9525">
                <a:noFill/>
                <a:miter lim="800000"/>
                <a:headEnd/>
                <a:tailEnd/>
              </a:ln>
            </p:spPr>
          </p:pic>
          <p:pic>
            <p:nvPicPr>
              <p:cNvPr id="70885" name="Picture 474"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202" y="1243"/>
                <a:ext cx="207" cy="291"/>
              </a:xfrm>
              <a:prstGeom prst="rect">
                <a:avLst/>
              </a:prstGeom>
              <a:noFill/>
              <a:ln w="9525">
                <a:noFill/>
                <a:miter lim="800000"/>
                <a:headEnd/>
                <a:tailEnd/>
              </a:ln>
            </p:spPr>
          </p:pic>
          <p:pic>
            <p:nvPicPr>
              <p:cNvPr id="70886" name="Picture 475"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619" y="1464"/>
                <a:ext cx="206" cy="291"/>
              </a:xfrm>
              <a:prstGeom prst="rect">
                <a:avLst/>
              </a:prstGeom>
              <a:solidFill>
                <a:srgbClr val="FFF171"/>
              </a:solidFill>
              <a:ln w="9525">
                <a:noFill/>
                <a:miter lim="800000"/>
                <a:headEnd/>
                <a:tailEnd/>
              </a:ln>
            </p:spPr>
          </p:pic>
          <p:pic>
            <p:nvPicPr>
              <p:cNvPr id="70887" name="Picture 476"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923" y="1827"/>
                <a:ext cx="206" cy="290"/>
              </a:xfrm>
              <a:prstGeom prst="rect">
                <a:avLst/>
              </a:prstGeom>
              <a:solidFill>
                <a:srgbClr val="FFF171"/>
              </a:solidFill>
              <a:ln w="9525">
                <a:noFill/>
                <a:miter lim="800000"/>
                <a:headEnd/>
                <a:tailEnd/>
              </a:ln>
            </p:spPr>
          </p:pic>
          <p:pic>
            <p:nvPicPr>
              <p:cNvPr id="70888" name="Picture 477"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446" y="1698"/>
                <a:ext cx="206" cy="291"/>
              </a:xfrm>
              <a:prstGeom prst="rect">
                <a:avLst/>
              </a:prstGeom>
              <a:noFill/>
              <a:ln w="9525">
                <a:noFill/>
                <a:miter lim="800000"/>
                <a:headEnd/>
                <a:tailEnd/>
              </a:ln>
            </p:spPr>
          </p:pic>
          <p:pic>
            <p:nvPicPr>
              <p:cNvPr id="70889" name="Picture 478" descr="j0197438"/>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680" y="987"/>
                <a:ext cx="206" cy="290"/>
              </a:xfrm>
              <a:prstGeom prst="rect">
                <a:avLst/>
              </a:prstGeom>
              <a:solidFill>
                <a:srgbClr val="666699"/>
              </a:solidFill>
              <a:ln w="9525">
                <a:noFill/>
                <a:miter lim="800000"/>
                <a:headEnd/>
                <a:tailEnd/>
              </a:ln>
            </p:spPr>
          </p:pic>
          <p:pic>
            <p:nvPicPr>
              <p:cNvPr id="70890" name="Picture 479"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4147" y="1556"/>
                <a:ext cx="177" cy="190"/>
              </a:xfrm>
              <a:prstGeom prst="rect">
                <a:avLst/>
              </a:prstGeom>
              <a:noFill/>
              <a:ln w="9525">
                <a:noFill/>
                <a:miter lim="800000"/>
                <a:headEnd/>
                <a:tailEnd/>
              </a:ln>
            </p:spPr>
          </p:pic>
          <p:pic>
            <p:nvPicPr>
              <p:cNvPr id="70891" name="Picture 480"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1603" y="1824"/>
                <a:ext cx="177" cy="190"/>
              </a:xfrm>
              <a:prstGeom prst="rect">
                <a:avLst/>
              </a:prstGeom>
              <a:noFill/>
              <a:ln w="9525">
                <a:noFill/>
                <a:miter lim="800000"/>
                <a:headEnd/>
                <a:tailEnd/>
              </a:ln>
            </p:spPr>
          </p:pic>
          <p:pic>
            <p:nvPicPr>
              <p:cNvPr id="70892" name="Picture 481" descr="j0236703[1]"/>
              <p:cNvPicPr>
                <a:picLocks noChangeAspect="1" noChangeArrowheads="1"/>
              </p:cNvPicPr>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bwMode="auto">
              <a:xfrm>
                <a:off x="1689" y="1072"/>
                <a:ext cx="177" cy="190"/>
              </a:xfrm>
              <a:prstGeom prst="rect">
                <a:avLst/>
              </a:prstGeom>
              <a:noFill/>
              <a:ln w="9525">
                <a:noFill/>
                <a:miter lim="800000"/>
                <a:headEnd/>
                <a:tailEnd/>
              </a:ln>
            </p:spPr>
          </p:pic>
          <p:sp>
            <p:nvSpPr>
              <p:cNvPr id="70893" name="Line 482"/>
              <p:cNvSpPr>
                <a:spLocks noChangeShapeType="1"/>
              </p:cNvSpPr>
              <p:nvPr/>
            </p:nvSpPr>
            <p:spPr bwMode="auto">
              <a:xfrm>
                <a:off x="1577" y="1581"/>
                <a:ext cx="781" cy="162"/>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4" name="Line 483"/>
              <p:cNvSpPr>
                <a:spLocks noChangeShapeType="1"/>
              </p:cNvSpPr>
              <p:nvPr/>
            </p:nvSpPr>
            <p:spPr bwMode="auto">
              <a:xfrm flipV="1">
                <a:off x="1782" y="1842"/>
                <a:ext cx="574" cy="114"/>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5" name="Line 484"/>
              <p:cNvSpPr>
                <a:spLocks noChangeShapeType="1"/>
              </p:cNvSpPr>
              <p:nvPr/>
            </p:nvSpPr>
            <p:spPr bwMode="auto">
              <a:xfrm>
                <a:off x="1774" y="2030"/>
                <a:ext cx="1090" cy="49"/>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6" name="Line 485"/>
              <p:cNvSpPr>
                <a:spLocks noChangeShapeType="1"/>
              </p:cNvSpPr>
              <p:nvPr/>
            </p:nvSpPr>
            <p:spPr bwMode="auto">
              <a:xfrm flipH="1" flipV="1">
                <a:off x="2686" y="1791"/>
                <a:ext cx="191" cy="156"/>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7" name="Line 486"/>
              <p:cNvSpPr>
                <a:spLocks noChangeShapeType="1"/>
              </p:cNvSpPr>
              <p:nvPr/>
            </p:nvSpPr>
            <p:spPr bwMode="auto">
              <a:xfrm flipH="1">
                <a:off x="2445" y="1134"/>
                <a:ext cx="147" cy="51"/>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8" name="Line 487"/>
              <p:cNvSpPr>
                <a:spLocks noChangeShapeType="1"/>
              </p:cNvSpPr>
              <p:nvPr/>
            </p:nvSpPr>
            <p:spPr bwMode="auto">
              <a:xfrm flipH="1">
                <a:off x="2644" y="1300"/>
                <a:ext cx="84" cy="378"/>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899" name="Line 488"/>
              <p:cNvSpPr>
                <a:spLocks noChangeShapeType="1"/>
              </p:cNvSpPr>
              <p:nvPr/>
            </p:nvSpPr>
            <p:spPr bwMode="auto">
              <a:xfrm>
                <a:off x="2789" y="1309"/>
                <a:ext cx="186" cy="467"/>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0" name="Line 489"/>
              <p:cNvSpPr>
                <a:spLocks noChangeShapeType="1"/>
              </p:cNvSpPr>
              <p:nvPr/>
            </p:nvSpPr>
            <p:spPr bwMode="auto">
              <a:xfrm>
                <a:off x="2908" y="1148"/>
                <a:ext cx="231" cy="159"/>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1" name="Line 490"/>
              <p:cNvSpPr>
                <a:spLocks noChangeShapeType="1"/>
              </p:cNvSpPr>
              <p:nvPr/>
            </p:nvSpPr>
            <p:spPr bwMode="auto">
              <a:xfrm>
                <a:off x="2908" y="1050"/>
                <a:ext cx="722" cy="39"/>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2" name="Line 491"/>
              <p:cNvSpPr>
                <a:spLocks noChangeShapeType="1"/>
              </p:cNvSpPr>
              <p:nvPr/>
            </p:nvSpPr>
            <p:spPr bwMode="auto">
              <a:xfrm flipH="1">
                <a:off x="3705" y="1336"/>
                <a:ext cx="52" cy="108"/>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3" name="Line 492"/>
              <p:cNvSpPr>
                <a:spLocks noChangeShapeType="1"/>
              </p:cNvSpPr>
              <p:nvPr/>
            </p:nvSpPr>
            <p:spPr bwMode="auto">
              <a:xfrm>
                <a:off x="3441" y="1546"/>
                <a:ext cx="149" cy="71"/>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4" name="Line 493"/>
              <p:cNvSpPr>
                <a:spLocks noChangeShapeType="1"/>
              </p:cNvSpPr>
              <p:nvPr/>
            </p:nvSpPr>
            <p:spPr bwMode="auto">
              <a:xfrm>
                <a:off x="3812" y="1801"/>
                <a:ext cx="199" cy="202"/>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5" name="Line 494"/>
              <p:cNvSpPr>
                <a:spLocks noChangeShapeType="1"/>
              </p:cNvSpPr>
              <p:nvPr/>
            </p:nvSpPr>
            <p:spPr bwMode="auto">
              <a:xfrm>
                <a:off x="3898" y="1641"/>
                <a:ext cx="205" cy="2"/>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6" name="Line 495"/>
              <p:cNvSpPr>
                <a:spLocks noChangeShapeType="1"/>
              </p:cNvSpPr>
              <p:nvPr/>
            </p:nvSpPr>
            <p:spPr bwMode="auto">
              <a:xfrm flipV="1">
                <a:off x="3889" y="1257"/>
                <a:ext cx="231" cy="250"/>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7" name="Line 496"/>
              <p:cNvSpPr>
                <a:spLocks noChangeShapeType="1"/>
              </p:cNvSpPr>
              <p:nvPr/>
            </p:nvSpPr>
            <p:spPr bwMode="auto">
              <a:xfrm>
                <a:off x="3944" y="1148"/>
                <a:ext cx="180" cy="14"/>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8" name="Line 497"/>
              <p:cNvSpPr>
                <a:spLocks noChangeShapeType="1"/>
              </p:cNvSpPr>
              <p:nvPr/>
            </p:nvSpPr>
            <p:spPr bwMode="auto">
              <a:xfrm>
                <a:off x="3206" y="2033"/>
                <a:ext cx="746" cy="64"/>
              </a:xfrm>
              <a:prstGeom prst="line">
                <a:avLst/>
              </a:pr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09" name="Freeform 498"/>
              <p:cNvSpPr>
                <a:spLocks/>
              </p:cNvSpPr>
              <p:nvPr/>
            </p:nvSpPr>
            <p:spPr bwMode="auto">
              <a:xfrm>
                <a:off x="1575" y="1287"/>
                <a:ext cx="1094" cy="291"/>
              </a:xfrm>
              <a:custGeom>
                <a:avLst/>
                <a:gdLst>
                  <a:gd name="T0" fmla="*/ 0 w 1566"/>
                  <a:gd name="T1" fmla="*/ 342 h 416"/>
                  <a:gd name="T2" fmla="*/ 702 w 1566"/>
                  <a:gd name="T3" fmla="*/ 414 h 416"/>
                  <a:gd name="T4" fmla="*/ 1296 w 1566"/>
                  <a:gd name="T5" fmla="*/ 333 h 416"/>
                  <a:gd name="T6" fmla="*/ 1566 w 1566"/>
                  <a:gd name="T7" fmla="*/ 0 h 416"/>
                  <a:gd name="T8" fmla="*/ 0 60000 65536"/>
                  <a:gd name="T9" fmla="*/ 0 60000 65536"/>
                  <a:gd name="T10" fmla="*/ 0 60000 65536"/>
                  <a:gd name="T11" fmla="*/ 0 60000 65536"/>
                  <a:gd name="T12" fmla="*/ 0 w 1566"/>
                  <a:gd name="T13" fmla="*/ 0 h 416"/>
                  <a:gd name="T14" fmla="*/ 1566 w 1566"/>
                  <a:gd name="T15" fmla="*/ 416 h 416"/>
                </a:gdLst>
                <a:ahLst/>
                <a:cxnLst>
                  <a:cxn ang="T8">
                    <a:pos x="T0" y="T1"/>
                  </a:cxn>
                  <a:cxn ang="T9">
                    <a:pos x="T2" y="T3"/>
                  </a:cxn>
                  <a:cxn ang="T10">
                    <a:pos x="T4" y="T5"/>
                  </a:cxn>
                  <a:cxn ang="T11">
                    <a:pos x="T6" y="T7"/>
                  </a:cxn>
                </a:cxnLst>
                <a:rect l="T12" t="T13" r="T14" b="T15"/>
                <a:pathLst>
                  <a:path w="1566" h="416">
                    <a:moveTo>
                      <a:pt x="0" y="342"/>
                    </a:moveTo>
                    <a:cubicBezTo>
                      <a:pt x="243" y="379"/>
                      <a:pt x="486" y="416"/>
                      <a:pt x="702" y="414"/>
                    </a:cubicBezTo>
                    <a:cubicBezTo>
                      <a:pt x="918" y="412"/>
                      <a:pt x="1152" y="402"/>
                      <a:pt x="1296" y="333"/>
                    </a:cubicBezTo>
                    <a:cubicBezTo>
                      <a:pt x="1440" y="264"/>
                      <a:pt x="1503" y="132"/>
                      <a:pt x="1566" y="0"/>
                    </a:cubicBezTo>
                  </a:path>
                </a:pathLst>
              </a:cu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10" name="Freeform 499"/>
              <p:cNvSpPr>
                <a:spLocks/>
              </p:cNvSpPr>
              <p:nvPr/>
            </p:nvSpPr>
            <p:spPr bwMode="auto">
              <a:xfrm>
                <a:off x="1883" y="968"/>
                <a:ext cx="717" cy="149"/>
              </a:xfrm>
              <a:custGeom>
                <a:avLst/>
                <a:gdLst>
                  <a:gd name="T0" fmla="*/ 0 w 1026"/>
                  <a:gd name="T1" fmla="*/ 214 h 214"/>
                  <a:gd name="T2" fmla="*/ 270 w 1026"/>
                  <a:gd name="T3" fmla="*/ 70 h 214"/>
                  <a:gd name="T4" fmla="*/ 711 w 1026"/>
                  <a:gd name="T5" fmla="*/ 7 h 214"/>
                  <a:gd name="T6" fmla="*/ 1026 w 1026"/>
                  <a:gd name="T7" fmla="*/ 25 h 214"/>
                  <a:gd name="T8" fmla="*/ 0 60000 65536"/>
                  <a:gd name="T9" fmla="*/ 0 60000 65536"/>
                  <a:gd name="T10" fmla="*/ 0 60000 65536"/>
                  <a:gd name="T11" fmla="*/ 0 60000 65536"/>
                  <a:gd name="T12" fmla="*/ 0 w 1026"/>
                  <a:gd name="T13" fmla="*/ 0 h 214"/>
                  <a:gd name="T14" fmla="*/ 1026 w 1026"/>
                  <a:gd name="T15" fmla="*/ 214 h 214"/>
                </a:gdLst>
                <a:ahLst/>
                <a:cxnLst>
                  <a:cxn ang="T8">
                    <a:pos x="T0" y="T1"/>
                  </a:cxn>
                  <a:cxn ang="T9">
                    <a:pos x="T2" y="T3"/>
                  </a:cxn>
                  <a:cxn ang="T10">
                    <a:pos x="T4" y="T5"/>
                  </a:cxn>
                  <a:cxn ang="T11">
                    <a:pos x="T6" y="T7"/>
                  </a:cxn>
                </a:cxnLst>
                <a:rect l="T12" t="T13" r="T14" b="T15"/>
                <a:pathLst>
                  <a:path w="1026" h="214">
                    <a:moveTo>
                      <a:pt x="0" y="214"/>
                    </a:moveTo>
                    <a:cubicBezTo>
                      <a:pt x="76" y="159"/>
                      <a:pt x="152" y="104"/>
                      <a:pt x="270" y="70"/>
                    </a:cubicBezTo>
                    <a:cubicBezTo>
                      <a:pt x="388" y="36"/>
                      <a:pt x="585" y="14"/>
                      <a:pt x="711" y="7"/>
                    </a:cubicBezTo>
                    <a:cubicBezTo>
                      <a:pt x="837" y="0"/>
                      <a:pt x="931" y="12"/>
                      <a:pt x="1026" y="25"/>
                    </a:cubicBezTo>
                  </a:path>
                </a:pathLst>
              </a:cu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11" name="Freeform 500"/>
              <p:cNvSpPr>
                <a:spLocks/>
              </p:cNvSpPr>
              <p:nvPr/>
            </p:nvSpPr>
            <p:spPr bwMode="auto">
              <a:xfrm>
                <a:off x="2877" y="1249"/>
                <a:ext cx="711" cy="464"/>
              </a:xfrm>
              <a:custGeom>
                <a:avLst/>
                <a:gdLst>
                  <a:gd name="T0" fmla="*/ 0 w 1017"/>
                  <a:gd name="T1" fmla="*/ 0 h 664"/>
                  <a:gd name="T2" fmla="*/ 324 w 1017"/>
                  <a:gd name="T3" fmla="*/ 441 h 664"/>
                  <a:gd name="T4" fmla="*/ 756 w 1017"/>
                  <a:gd name="T5" fmla="*/ 630 h 664"/>
                  <a:gd name="T6" fmla="*/ 1017 w 1017"/>
                  <a:gd name="T7" fmla="*/ 648 h 664"/>
                  <a:gd name="T8" fmla="*/ 0 60000 65536"/>
                  <a:gd name="T9" fmla="*/ 0 60000 65536"/>
                  <a:gd name="T10" fmla="*/ 0 60000 65536"/>
                  <a:gd name="T11" fmla="*/ 0 60000 65536"/>
                  <a:gd name="T12" fmla="*/ 0 w 1017"/>
                  <a:gd name="T13" fmla="*/ 0 h 664"/>
                  <a:gd name="T14" fmla="*/ 1017 w 1017"/>
                  <a:gd name="T15" fmla="*/ 664 h 664"/>
                </a:gdLst>
                <a:ahLst/>
                <a:cxnLst>
                  <a:cxn ang="T8">
                    <a:pos x="T0" y="T1"/>
                  </a:cxn>
                  <a:cxn ang="T9">
                    <a:pos x="T2" y="T3"/>
                  </a:cxn>
                  <a:cxn ang="T10">
                    <a:pos x="T4" y="T5"/>
                  </a:cxn>
                  <a:cxn ang="T11">
                    <a:pos x="T6" y="T7"/>
                  </a:cxn>
                </a:cxnLst>
                <a:rect l="T12" t="T13" r="T14" b="T15"/>
                <a:pathLst>
                  <a:path w="1017" h="664">
                    <a:moveTo>
                      <a:pt x="0" y="0"/>
                    </a:moveTo>
                    <a:cubicBezTo>
                      <a:pt x="99" y="168"/>
                      <a:pt x="198" y="336"/>
                      <a:pt x="324" y="441"/>
                    </a:cubicBezTo>
                    <a:cubicBezTo>
                      <a:pt x="450" y="546"/>
                      <a:pt x="641" y="596"/>
                      <a:pt x="756" y="630"/>
                    </a:cubicBezTo>
                    <a:cubicBezTo>
                      <a:pt x="871" y="664"/>
                      <a:pt x="944" y="656"/>
                      <a:pt x="1017" y="648"/>
                    </a:cubicBezTo>
                  </a:path>
                </a:pathLst>
              </a:cu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sp>
            <p:nvSpPr>
              <p:cNvPr id="70912" name="Freeform 501"/>
              <p:cNvSpPr>
                <a:spLocks/>
              </p:cNvSpPr>
              <p:nvPr/>
            </p:nvSpPr>
            <p:spPr bwMode="auto">
              <a:xfrm>
                <a:off x="2839" y="1293"/>
                <a:ext cx="1132" cy="755"/>
              </a:xfrm>
              <a:custGeom>
                <a:avLst/>
                <a:gdLst>
                  <a:gd name="T0" fmla="*/ 0 w 1620"/>
                  <a:gd name="T1" fmla="*/ 0 h 1080"/>
                  <a:gd name="T2" fmla="*/ 306 w 1620"/>
                  <a:gd name="T3" fmla="*/ 504 h 1080"/>
                  <a:gd name="T4" fmla="*/ 675 w 1620"/>
                  <a:gd name="T5" fmla="*/ 756 h 1080"/>
                  <a:gd name="T6" fmla="*/ 1224 w 1620"/>
                  <a:gd name="T7" fmla="*/ 972 h 1080"/>
                  <a:gd name="T8" fmla="*/ 1620 w 1620"/>
                  <a:gd name="T9" fmla="*/ 1080 h 1080"/>
                  <a:gd name="T10" fmla="*/ 0 60000 65536"/>
                  <a:gd name="T11" fmla="*/ 0 60000 65536"/>
                  <a:gd name="T12" fmla="*/ 0 60000 65536"/>
                  <a:gd name="T13" fmla="*/ 0 60000 65536"/>
                  <a:gd name="T14" fmla="*/ 0 60000 65536"/>
                  <a:gd name="T15" fmla="*/ 0 w 1620"/>
                  <a:gd name="T16" fmla="*/ 0 h 1080"/>
                  <a:gd name="T17" fmla="*/ 1620 w 1620"/>
                  <a:gd name="T18" fmla="*/ 1080 h 1080"/>
                </a:gdLst>
                <a:ahLst/>
                <a:cxnLst>
                  <a:cxn ang="T10">
                    <a:pos x="T0" y="T1"/>
                  </a:cxn>
                  <a:cxn ang="T11">
                    <a:pos x="T2" y="T3"/>
                  </a:cxn>
                  <a:cxn ang="T12">
                    <a:pos x="T4" y="T5"/>
                  </a:cxn>
                  <a:cxn ang="T13">
                    <a:pos x="T6" y="T7"/>
                  </a:cxn>
                  <a:cxn ang="T14">
                    <a:pos x="T8" y="T9"/>
                  </a:cxn>
                </a:cxnLst>
                <a:rect l="T15" t="T16" r="T17" b="T18"/>
                <a:pathLst>
                  <a:path w="1620" h="1080">
                    <a:moveTo>
                      <a:pt x="0" y="0"/>
                    </a:moveTo>
                    <a:cubicBezTo>
                      <a:pt x="97" y="189"/>
                      <a:pt x="194" y="378"/>
                      <a:pt x="306" y="504"/>
                    </a:cubicBezTo>
                    <a:cubicBezTo>
                      <a:pt x="418" y="630"/>
                      <a:pt x="522" y="678"/>
                      <a:pt x="675" y="756"/>
                    </a:cubicBezTo>
                    <a:cubicBezTo>
                      <a:pt x="828" y="834"/>
                      <a:pt x="1067" y="918"/>
                      <a:pt x="1224" y="972"/>
                    </a:cubicBezTo>
                    <a:cubicBezTo>
                      <a:pt x="1381" y="1026"/>
                      <a:pt x="1500" y="1053"/>
                      <a:pt x="1620" y="1080"/>
                    </a:cubicBezTo>
                  </a:path>
                </a:pathLst>
              </a:custGeom>
              <a:noFill/>
              <a:ln w="28575">
                <a:solidFill>
                  <a:schemeClr val="tx1"/>
                </a:solidFill>
                <a:round/>
                <a:headEnd type="triangle" w="med" len="med"/>
                <a:tailEnd type="triangle" w="med" len="med"/>
              </a:ln>
            </p:spPr>
            <p:txBody>
              <a:bodyPr wrap="none" lIns="91429" tIns="45715" rIns="91429" bIns="45715">
                <a:prstTxWarp prst="textNoShape">
                  <a:avLst/>
                </a:prstTxWarp>
                <a:spAutoFit/>
              </a:bodyPr>
              <a:lstStyle/>
              <a:p>
                <a:endParaRPr lang="en-US"/>
              </a:p>
            </p:txBody>
          </p:sp>
        </p:grpSp>
        <p:sp>
          <p:nvSpPr>
            <p:cNvPr id="70676" name="Oval 502"/>
            <p:cNvSpPr>
              <a:spLocks noChangeArrowheads="1"/>
            </p:cNvSpPr>
            <p:nvPr/>
          </p:nvSpPr>
          <p:spPr bwMode="auto">
            <a:xfrm>
              <a:off x="1701" y="882"/>
              <a:ext cx="2268" cy="1071"/>
            </a:xfrm>
            <a:prstGeom prst="ellipse">
              <a:avLst/>
            </a:prstGeom>
            <a:solidFill>
              <a:srgbClr val="9AC0EA">
                <a:alpha val="29019"/>
              </a:srgbClr>
            </a:solidFill>
            <a:ln w="12700">
              <a:noFill/>
              <a:round/>
              <a:headEnd type="none" w="sm" len="sm"/>
              <a:tailEnd type="none" w="sm" len="sm"/>
            </a:ln>
          </p:spPr>
          <p:txBody>
            <a:bodyPr wrap="none" lIns="91429" tIns="45715" rIns="91429" bIns="45715">
              <a:prstTxWarp prst="textNoShape">
                <a:avLst/>
              </a:prstTxWarp>
              <a:spAutoFit/>
            </a:bodyPr>
            <a:lstStyle/>
            <a:p>
              <a:endParaRPr lang="en-US"/>
            </a:p>
          </p:txBody>
        </p:sp>
        <p:sp>
          <p:nvSpPr>
            <p:cNvPr id="70677" name="Text Box 503"/>
            <p:cNvSpPr txBox="1">
              <a:spLocks noChangeArrowheads="1"/>
            </p:cNvSpPr>
            <p:nvPr/>
          </p:nvSpPr>
          <p:spPr bwMode="auto">
            <a:xfrm>
              <a:off x="4315" y="1088"/>
              <a:ext cx="925" cy="580"/>
            </a:xfrm>
            <a:prstGeom prst="rect">
              <a:avLst/>
            </a:prstGeom>
            <a:noFill/>
            <a:ln w="12700">
              <a:noFill/>
              <a:miter lim="800000"/>
              <a:headEnd type="none" w="sm" len="sm"/>
              <a:tailEnd type="none" w="sm" len="sm"/>
            </a:ln>
          </p:spPr>
          <p:txBody>
            <a:bodyPr wrap="none" lIns="91429" tIns="45715" rIns="91429" bIns="45715">
              <a:prstTxWarp prst="textNoShape">
                <a:avLst/>
              </a:prstTxWarp>
              <a:spAutoFit/>
            </a:bodyPr>
            <a:lstStyle/>
            <a:p>
              <a:pPr eaLnBrk="1" hangingPunct="1"/>
              <a:r>
                <a:rPr lang="en-US" sz="1800">
                  <a:latin typeface="Tahoma" charset="0"/>
                </a:rPr>
                <a:t>Platform</a:t>
              </a:r>
            </a:p>
            <a:p>
              <a:pPr eaLnBrk="1" hangingPunct="1"/>
              <a:r>
                <a:rPr lang="en-US" sz="1800">
                  <a:latin typeface="Tahoma" charset="0"/>
                </a:rPr>
                <a:t>Independent</a:t>
              </a:r>
            </a:p>
            <a:p>
              <a:pPr eaLnBrk="1" hangingPunct="1"/>
              <a:r>
                <a:rPr lang="en-US" sz="1800">
                  <a:latin typeface="Tahoma" charset="0"/>
                </a:rPr>
                <a:t>Model</a:t>
              </a:r>
            </a:p>
          </p:txBody>
        </p:sp>
        <p:sp>
          <p:nvSpPr>
            <p:cNvPr id="70678" name="Line 504"/>
            <p:cNvSpPr>
              <a:spLocks noChangeShapeType="1"/>
            </p:cNvSpPr>
            <p:nvPr/>
          </p:nvSpPr>
          <p:spPr bwMode="auto">
            <a:xfrm>
              <a:off x="1213" y="1299"/>
              <a:ext cx="369" cy="2"/>
            </a:xfrm>
            <a:prstGeom prst="line">
              <a:avLst/>
            </a:prstGeom>
            <a:noFill/>
            <a:ln w="57150">
              <a:solidFill>
                <a:srgbClr val="FFCC00"/>
              </a:solidFill>
              <a:round/>
              <a:headEnd type="none" w="sm" len="sm"/>
              <a:tailEnd type="triangle" w="med" len="lg"/>
            </a:ln>
          </p:spPr>
          <p:txBody>
            <a:bodyPr wrap="none" lIns="91429" tIns="45715" rIns="91429" bIns="45715">
              <a:prstTxWarp prst="textNoShape">
                <a:avLst/>
              </a:prstTxWarp>
              <a:spAutoFit/>
            </a:bodyPr>
            <a:lstStyle/>
            <a:p>
              <a:endParaRPr lang="en-US"/>
            </a:p>
          </p:txBody>
        </p:sp>
      </p:grpSp>
      <p:grpSp>
        <p:nvGrpSpPr>
          <p:cNvPr id="11" name="Group 505"/>
          <p:cNvGrpSpPr>
            <a:grpSpLocks/>
          </p:cNvGrpSpPr>
          <p:nvPr/>
        </p:nvGrpSpPr>
        <p:grpSpPr bwMode="auto">
          <a:xfrm>
            <a:off x="3319463" y="3076575"/>
            <a:ext cx="3563937" cy="1203325"/>
            <a:chOff x="2081" y="1805"/>
            <a:chExt cx="2245" cy="758"/>
          </a:xfrm>
        </p:grpSpPr>
        <p:sp>
          <p:nvSpPr>
            <p:cNvPr id="70669" name="Text Box 506"/>
            <p:cNvSpPr txBox="1">
              <a:spLocks noChangeArrowheads="1"/>
            </p:cNvSpPr>
            <p:nvPr/>
          </p:nvSpPr>
          <p:spPr bwMode="auto">
            <a:xfrm>
              <a:off x="3421" y="1985"/>
              <a:ext cx="905" cy="406"/>
            </a:xfrm>
            <a:prstGeom prst="rect">
              <a:avLst/>
            </a:prstGeom>
            <a:noFill/>
            <a:ln w="12700">
              <a:noFill/>
              <a:miter lim="800000"/>
              <a:headEnd type="none" w="sm" len="sm"/>
              <a:tailEnd type="none" w="sm" len="sm"/>
            </a:ln>
          </p:spPr>
          <p:txBody>
            <a:bodyPr wrap="none" lIns="91429" tIns="45715" rIns="91429" bIns="45715">
              <a:prstTxWarp prst="textNoShape">
                <a:avLst/>
              </a:prstTxWarp>
              <a:spAutoFit/>
            </a:bodyPr>
            <a:lstStyle/>
            <a:p>
              <a:pPr eaLnBrk="1" hangingPunct="1"/>
              <a:r>
                <a:rPr lang="en-US" sz="1800" b="1">
                  <a:solidFill>
                    <a:srgbClr val="922626"/>
                  </a:solidFill>
                  <a:latin typeface="Tahoma" charset="0"/>
                </a:rPr>
                <a:t>automatic</a:t>
              </a:r>
            </a:p>
            <a:p>
              <a:pPr eaLnBrk="1" hangingPunct="1"/>
              <a:r>
                <a:rPr lang="en-US" sz="1800" b="1">
                  <a:solidFill>
                    <a:srgbClr val="922626"/>
                  </a:solidFill>
                  <a:latin typeface="Tahoma" charset="0"/>
                </a:rPr>
                <a:t>translation</a:t>
              </a:r>
            </a:p>
          </p:txBody>
        </p:sp>
        <p:sp>
          <p:nvSpPr>
            <p:cNvPr id="70670" name="Line 507"/>
            <p:cNvSpPr>
              <a:spLocks noChangeShapeType="1"/>
            </p:cNvSpPr>
            <p:nvPr/>
          </p:nvSpPr>
          <p:spPr bwMode="auto">
            <a:xfrm flipH="1">
              <a:off x="2081" y="1805"/>
              <a:ext cx="240" cy="705"/>
            </a:xfrm>
            <a:prstGeom prst="line">
              <a:avLst/>
            </a:prstGeom>
            <a:noFill/>
            <a:ln w="28575">
              <a:solidFill>
                <a:srgbClr val="800000"/>
              </a:solidFill>
              <a:round/>
              <a:headEnd type="none" w="sm" len="sm"/>
              <a:tailEnd type="stealth" w="lg" len="med"/>
            </a:ln>
          </p:spPr>
          <p:txBody>
            <a:bodyPr wrap="none" lIns="91429" tIns="45715" rIns="91429" bIns="45715">
              <a:prstTxWarp prst="textNoShape">
                <a:avLst/>
              </a:prstTxWarp>
              <a:spAutoFit/>
            </a:bodyPr>
            <a:lstStyle/>
            <a:p>
              <a:endParaRPr lang="en-US"/>
            </a:p>
          </p:txBody>
        </p:sp>
        <p:sp>
          <p:nvSpPr>
            <p:cNvPr id="70671" name="Line 508"/>
            <p:cNvSpPr>
              <a:spLocks noChangeShapeType="1"/>
            </p:cNvSpPr>
            <p:nvPr/>
          </p:nvSpPr>
          <p:spPr bwMode="auto">
            <a:xfrm>
              <a:off x="3166" y="1816"/>
              <a:ext cx="250" cy="722"/>
            </a:xfrm>
            <a:prstGeom prst="line">
              <a:avLst/>
            </a:prstGeom>
            <a:noFill/>
            <a:ln w="28575">
              <a:solidFill>
                <a:srgbClr val="800000"/>
              </a:solidFill>
              <a:round/>
              <a:headEnd type="none" w="sm" len="sm"/>
              <a:tailEnd type="stealth" w="lg" len="med"/>
            </a:ln>
          </p:spPr>
          <p:txBody>
            <a:bodyPr wrap="none" lIns="91429" tIns="45715" rIns="91429" bIns="45715">
              <a:prstTxWarp prst="textNoShape">
                <a:avLst/>
              </a:prstTxWarp>
              <a:spAutoFit/>
            </a:bodyPr>
            <a:lstStyle/>
            <a:p>
              <a:endParaRPr lang="en-US"/>
            </a:p>
          </p:txBody>
        </p:sp>
        <p:pic>
          <p:nvPicPr>
            <p:cNvPr id="70672" name="Picture 509" descr="IN00696_[1]"/>
            <p:cNvPicPr>
              <a:picLocks noChangeAspect="1" noChangeArrowheads="1"/>
            </p:cNvPicPr>
            <p:nvPr/>
          </p:nvPicPr>
          <mc:AlternateContent>
            <mc:Choice xmlns:ma="http://schemas.microsoft.com/office/mac/drawingml/2008/main" Requires="ma">
              <p:blipFill>
                <a:blip r:embed="rId6"/>
                <a:srcRect/>
                <a:stretch>
                  <a:fillRect/>
                </a:stretch>
              </p:blipFill>
            </mc:Choice>
            <mc:Fallback>
              <p:blipFill>
                <a:blip r:embed="rId7"/>
                <a:srcRect/>
                <a:stretch>
                  <a:fillRect/>
                </a:stretch>
              </p:blipFill>
            </mc:Fallback>
          </mc:AlternateContent>
          <p:spPr bwMode="auto">
            <a:xfrm>
              <a:off x="2411" y="2098"/>
              <a:ext cx="300" cy="277"/>
            </a:xfrm>
            <a:prstGeom prst="rect">
              <a:avLst/>
            </a:prstGeom>
            <a:noFill/>
            <a:ln w="9525">
              <a:noFill/>
              <a:miter lim="800000"/>
              <a:headEnd/>
              <a:tailEnd/>
            </a:ln>
          </p:spPr>
        </p:pic>
        <p:pic>
          <p:nvPicPr>
            <p:cNvPr id="70673" name="Picture 510" descr="IN00696_[1]"/>
            <p:cNvPicPr>
              <a:picLocks noChangeAspect="1" noChangeArrowheads="1"/>
            </p:cNvPicPr>
            <p:nvPr/>
          </p:nvPicPr>
          <mc:AlternateContent>
            <mc:Choice xmlns:ma="http://schemas.microsoft.com/office/mac/drawingml/2008/main" Requires="ma">
              <p:blipFill>
                <a:blip r:embed="rId6"/>
                <a:srcRect/>
                <a:stretch>
                  <a:fillRect/>
                </a:stretch>
              </p:blipFill>
            </mc:Choice>
            <mc:Fallback>
              <p:blipFill>
                <a:blip r:embed="rId7"/>
                <a:srcRect/>
                <a:stretch>
                  <a:fillRect/>
                </a:stretch>
              </p:blipFill>
            </mc:Fallback>
          </mc:AlternateContent>
          <p:spPr bwMode="auto">
            <a:xfrm>
              <a:off x="2849" y="1990"/>
              <a:ext cx="307" cy="284"/>
            </a:xfrm>
            <a:prstGeom prst="rect">
              <a:avLst/>
            </a:prstGeom>
            <a:noFill/>
            <a:ln w="9525">
              <a:noFill/>
              <a:miter lim="800000"/>
              <a:headEnd/>
              <a:tailEnd/>
            </a:ln>
          </p:spPr>
        </p:pic>
        <p:sp>
          <p:nvSpPr>
            <p:cNvPr id="70674" name="Line 511"/>
            <p:cNvSpPr>
              <a:spLocks noChangeShapeType="1"/>
            </p:cNvSpPr>
            <p:nvPr/>
          </p:nvSpPr>
          <p:spPr bwMode="auto">
            <a:xfrm>
              <a:off x="2743" y="1824"/>
              <a:ext cx="35" cy="739"/>
            </a:xfrm>
            <a:prstGeom prst="line">
              <a:avLst/>
            </a:prstGeom>
            <a:noFill/>
            <a:ln w="28575">
              <a:solidFill>
                <a:srgbClr val="800000"/>
              </a:solidFill>
              <a:round/>
              <a:headEnd type="none" w="sm" len="sm"/>
              <a:tailEnd type="stealth" w="lg" len="med"/>
            </a:ln>
          </p:spPr>
          <p:txBody>
            <a:bodyPr wrap="none" lIns="91429" tIns="45715" rIns="91429" bIns="45715">
              <a:prstTxWarp prst="textNoShape">
                <a:avLst/>
              </a:prstTxWarp>
              <a:spAutoFit/>
            </a:bodyPr>
            <a:lstStyle/>
            <a:p>
              <a:endParaRPr lang="en-US"/>
            </a:p>
          </p:txBody>
        </p:sp>
      </p:grpSp>
      <p:sp>
        <p:nvSpPr>
          <p:cNvPr id="70668" name="Rectangle 512"/>
          <p:cNvSpPr>
            <a:spLocks noChangeArrowheads="1"/>
          </p:cNvSpPr>
          <p:nvPr/>
        </p:nvSpPr>
        <p:spPr bwMode="auto">
          <a:xfrm>
            <a:off x="7086600" y="6172200"/>
            <a:ext cx="18605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C. Atkinson, U Mannheim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20134"/>
                                        </p:tgtEl>
                                        <p:attrNameLst>
                                          <p:attrName>style.visibility</p:attrName>
                                        </p:attrNameLst>
                                      </p:cBhvr>
                                      <p:to>
                                        <p:strVal val="visible"/>
                                      </p:to>
                                    </p:set>
                                    <p:animEffect transition="in" filter="fade">
                                      <p:cBhvr>
                                        <p:cTn id="10" dur="1000"/>
                                        <p:tgtEl>
                                          <p:spTgt spid="7201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1000"/>
                                        <p:tgtEl>
                                          <p:spTgt spid="720134"/>
                                        </p:tgtEl>
                                      </p:cBhvr>
                                    </p:animEffect>
                                    <p:set>
                                      <p:cBhvr>
                                        <p:cTn id="20" dur="1" fill="hold">
                                          <p:stCondLst>
                                            <p:cond delay="999"/>
                                          </p:stCondLst>
                                        </p:cTn>
                                        <p:tgtEl>
                                          <p:spTgt spid="720134"/>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1000"/>
                                        <p:tgtEl>
                                          <p:spTgt spid="8"/>
                                        </p:tgtEl>
                                      </p:cBhvr>
                                    </p:animEffect>
                                    <p:set>
                                      <p:cBhvr>
                                        <p:cTn id="23" dur="1" fill="hold">
                                          <p:stCondLst>
                                            <p:cond delay="999"/>
                                          </p:stCondLst>
                                        </p:cTn>
                                        <p:tgtEl>
                                          <p:spTgt spid="8"/>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134" grpId="0" animBg="1"/>
      <p:bldP spid="720134" grpId="1"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3" name="Title 1"/>
          <p:cNvSpPr>
            <a:spLocks noGrp="1"/>
          </p:cNvSpPr>
          <p:nvPr>
            <p:ph type="title"/>
          </p:nvPr>
        </p:nvSpPr>
        <p:spPr/>
        <p:txBody>
          <a:bodyPr/>
          <a:lstStyle/>
          <a:p>
            <a:r>
              <a:rPr lang="en-US" smtClean="0"/>
              <a:t>MDA in a nutshell</a:t>
            </a:r>
          </a:p>
        </p:txBody>
      </p:sp>
      <p:sp>
        <p:nvSpPr>
          <p:cNvPr id="71684" name="Date Placeholder 2"/>
          <p:cNvSpPr>
            <a:spLocks noGrp="1"/>
          </p:cNvSpPr>
          <p:nvPr>
            <p:ph type="dt" sz="quarter" idx="10"/>
          </p:nvPr>
        </p:nvSpPr>
        <p:spPr>
          <a:noFill/>
        </p:spPr>
        <p:txBody>
          <a:bodyPr/>
          <a:lstStyle/>
          <a:p>
            <a:r>
              <a:rPr lang="en-US" smtClean="0">
                <a:latin typeface="Helvetica" charset="0"/>
              </a:rPr>
              <a:t>© Oscar Nierstrasz</a:t>
            </a:r>
            <a:endParaRPr lang="de-CH" smtClean="0">
              <a:latin typeface="Helvetica" charset="0"/>
            </a:endParaRPr>
          </a:p>
        </p:txBody>
      </p:sp>
      <p:sp>
        <p:nvSpPr>
          <p:cNvPr id="71685" name="Footer Placeholder 3"/>
          <p:cNvSpPr>
            <a:spLocks noGrp="1"/>
          </p:cNvSpPr>
          <p:nvPr>
            <p:ph type="ftr" sz="quarter" idx="11"/>
          </p:nvPr>
        </p:nvSpPr>
        <p:spPr>
          <a:noFill/>
        </p:spPr>
        <p:txBody>
          <a:bodyPr/>
          <a:lstStyle/>
          <a:p>
            <a:r>
              <a:rPr lang="en-US" smtClean="0">
                <a:latin typeface="Helvetica" charset="0"/>
              </a:rPr>
              <a:t>LECTURE TITLE</a:t>
            </a:r>
            <a:endParaRPr lang="de-CH" smtClean="0">
              <a:latin typeface="Helvetica" charset="0"/>
            </a:endParaRPr>
          </a:p>
        </p:txBody>
      </p:sp>
      <p:sp>
        <p:nvSpPr>
          <p:cNvPr id="71686" name="Slide Number Placeholder 4"/>
          <p:cNvSpPr>
            <a:spLocks noGrp="1"/>
          </p:cNvSpPr>
          <p:nvPr>
            <p:ph type="sldNum" sz="quarter" idx="12"/>
          </p:nvPr>
        </p:nvSpPr>
        <p:spPr>
          <a:noFill/>
        </p:spPr>
        <p:txBody>
          <a:bodyPr/>
          <a:lstStyle/>
          <a:p>
            <a:fld id="{A6A3208E-52D3-D147-BEA6-450BC89916E2}" type="slidenum">
              <a:rPr lang="de-CH" smtClean="0">
                <a:latin typeface="Helvetica" charset="0"/>
              </a:rPr>
              <a:pPr/>
              <a:t>39</a:t>
            </a:fld>
            <a:endParaRPr lang="de-CH" sz="1400" smtClean="0">
              <a:solidFill>
                <a:srgbClr val="7E7E7E"/>
              </a:solidFill>
              <a:latin typeface="Times" charset="0"/>
            </a:endParaRPr>
          </a:p>
        </p:txBody>
      </p:sp>
      <p:pic>
        <p:nvPicPr>
          <p:cNvPr id="71687" name="Picture 2"/>
          <p:cNvPicPr>
            <a:picLocks noChangeAspect="1" noChangeArrowheads="1"/>
          </p:cNvPicPr>
          <p:nvPr/>
        </p:nvPicPr>
        <p:blipFill>
          <a:blip r:embed="rId3"/>
          <a:srcRect/>
          <a:stretch>
            <a:fillRect/>
          </a:stretch>
        </p:blipFill>
        <p:spPr bwMode="auto">
          <a:xfrm>
            <a:off x="6996113" y="1684338"/>
            <a:ext cx="1843087" cy="4459287"/>
          </a:xfrm>
          <a:prstGeom prst="rect">
            <a:avLst/>
          </a:prstGeom>
          <a:noFill/>
          <a:ln w="38100">
            <a:noFill/>
            <a:miter lim="800000"/>
            <a:headEnd/>
            <a:tailEnd type="none" w="lg" len="lg"/>
          </a:ln>
        </p:spPr>
      </p:pic>
      <p:graphicFrame>
        <p:nvGraphicFramePr>
          <p:cNvPr id="71682" name="Object 2"/>
          <p:cNvGraphicFramePr>
            <a:graphicFrameLocks noChangeAspect="1"/>
          </p:cNvGraphicFramePr>
          <p:nvPr/>
        </p:nvGraphicFramePr>
        <p:xfrm>
          <a:off x="533400" y="1520825"/>
          <a:ext cx="4314825" cy="3355975"/>
        </p:xfrm>
        <a:graphic>
          <a:graphicData uri="http://schemas.openxmlformats.org/presentationml/2006/ole">
            <p:oleObj spid="_x0000_s71682" name="Slide" r:id="rId4" imgW="4521200" imgH="3390900" progId="">
              <p:embed/>
            </p:oleObj>
          </a:graphicData>
        </a:graphic>
      </p:graphicFrame>
      <p:sp>
        <p:nvSpPr>
          <p:cNvPr id="71688" name="Line 4"/>
          <p:cNvSpPr>
            <a:spLocks noChangeShapeType="1"/>
          </p:cNvSpPr>
          <p:nvPr/>
        </p:nvSpPr>
        <p:spPr bwMode="auto">
          <a:xfrm flipV="1">
            <a:off x="3657600" y="3124200"/>
            <a:ext cx="3200400" cy="2057400"/>
          </a:xfrm>
          <a:prstGeom prst="line">
            <a:avLst/>
          </a:prstGeom>
          <a:noFill/>
          <a:ln w="9525">
            <a:solidFill>
              <a:srgbClr val="FF0000"/>
            </a:solidFill>
            <a:round/>
            <a:headEnd/>
            <a:tailEnd type="triangle" w="med" len="med"/>
          </a:ln>
        </p:spPr>
        <p:txBody>
          <a:bodyPr>
            <a:prstTxWarp prst="textNoShape">
              <a:avLst/>
            </a:prstTxWarp>
          </a:bodyPr>
          <a:lstStyle/>
          <a:p>
            <a:endParaRPr lang="en-US"/>
          </a:p>
        </p:txBody>
      </p:sp>
      <p:sp>
        <p:nvSpPr>
          <p:cNvPr id="71689" name="Line 5"/>
          <p:cNvSpPr>
            <a:spLocks noChangeShapeType="1"/>
          </p:cNvSpPr>
          <p:nvPr/>
        </p:nvSpPr>
        <p:spPr bwMode="auto">
          <a:xfrm flipV="1">
            <a:off x="5562600" y="4419600"/>
            <a:ext cx="1676400" cy="990600"/>
          </a:xfrm>
          <a:prstGeom prst="line">
            <a:avLst/>
          </a:prstGeom>
          <a:noFill/>
          <a:ln w="9525">
            <a:solidFill>
              <a:srgbClr val="FF0000"/>
            </a:solidFill>
            <a:round/>
            <a:headEnd/>
            <a:tailEnd type="triangle" w="med" len="med"/>
          </a:ln>
        </p:spPr>
        <p:txBody>
          <a:bodyPr>
            <a:prstTxWarp prst="textNoShape">
              <a:avLst/>
            </a:prstTxWarp>
          </a:bodyPr>
          <a:lstStyle/>
          <a:p>
            <a:endParaRPr lang="en-US"/>
          </a:p>
        </p:txBody>
      </p:sp>
      <p:sp>
        <p:nvSpPr>
          <p:cNvPr id="71690" name="Line 6"/>
          <p:cNvSpPr>
            <a:spLocks noChangeShapeType="1"/>
          </p:cNvSpPr>
          <p:nvPr/>
        </p:nvSpPr>
        <p:spPr bwMode="auto">
          <a:xfrm flipV="1">
            <a:off x="5715000" y="5791200"/>
            <a:ext cx="1600200" cy="228600"/>
          </a:xfrm>
          <a:prstGeom prst="line">
            <a:avLst/>
          </a:prstGeom>
          <a:noFill/>
          <a:ln w="9525">
            <a:solidFill>
              <a:srgbClr val="FF0000"/>
            </a:solidFill>
            <a:round/>
            <a:headEnd/>
            <a:tailEnd type="triangle" w="med" len="med"/>
          </a:ln>
        </p:spPr>
        <p:txBody>
          <a:bodyPr>
            <a:prstTxWarp prst="textNoShape">
              <a:avLst/>
            </a:prstTxWarp>
          </a:bodyPr>
          <a:lstStyle/>
          <a:p>
            <a:endParaRPr lang="en-US"/>
          </a:p>
        </p:txBody>
      </p:sp>
      <p:sp>
        <p:nvSpPr>
          <p:cNvPr id="71691" name="Text Box 7"/>
          <p:cNvSpPr txBox="1">
            <a:spLocks noChangeArrowheads="1"/>
          </p:cNvSpPr>
          <p:nvPr/>
        </p:nvSpPr>
        <p:spPr bwMode="auto">
          <a:xfrm>
            <a:off x="6553200" y="5486400"/>
            <a:ext cx="487363" cy="396875"/>
          </a:xfrm>
          <a:prstGeom prst="rect">
            <a:avLst/>
          </a:prstGeom>
          <a:noFill/>
          <a:ln w="38100">
            <a:noFill/>
            <a:miter lim="800000"/>
            <a:headEnd/>
            <a:tailEnd type="none" w="lg" len="lg"/>
          </a:ln>
        </p:spPr>
        <p:txBody>
          <a:bodyPr wrap="none">
            <a:prstTxWarp prst="textNoShape">
              <a:avLst/>
            </a:prstTxWarp>
            <a:spAutoFit/>
          </a:bodyPr>
          <a:lstStyle/>
          <a:p>
            <a:pPr algn="ctr"/>
            <a:r>
              <a:rPr lang="fr-FR" sz="2000" b="1">
                <a:solidFill>
                  <a:srgbClr val="FF0000"/>
                </a:solidFill>
              </a:rPr>
              <a:t>M</a:t>
            </a:r>
            <a:r>
              <a:rPr lang="fr-FR" sz="2000" b="1" baseline="30000">
                <a:solidFill>
                  <a:srgbClr val="FF0000"/>
                </a:solidFill>
              </a:rPr>
              <a:t>1</a:t>
            </a:r>
            <a:endParaRPr lang="fr-FR" sz="2000" b="1">
              <a:solidFill>
                <a:srgbClr val="FF0000"/>
              </a:solidFill>
            </a:endParaRPr>
          </a:p>
        </p:txBody>
      </p:sp>
      <p:sp>
        <p:nvSpPr>
          <p:cNvPr id="71692" name="Text Box 8"/>
          <p:cNvSpPr txBox="1">
            <a:spLocks noChangeArrowheads="1"/>
          </p:cNvSpPr>
          <p:nvPr/>
        </p:nvSpPr>
        <p:spPr bwMode="auto">
          <a:xfrm>
            <a:off x="6299200" y="4176713"/>
            <a:ext cx="487363" cy="396875"/>
          </a:xfrm>
          <a:prstGeom prst="rect">
            <a:avLst/>
          </a:prstGeom>
          <a:noFill/>
          <a:ln w="38100">
            <a:noFill/>
            <a:miter lim="800000"/>
            <a:headEnd/>
            <a:tailEnd type="none" w="lg" len="lg"/>
          </a:ln>
        </p:spPr>
        <p:txBody>
          <a:bodyPr wrap="none">
            <a:prstTxWarp prst="textNoShape">
              <a:avLst/>
            </a:prstTxWarp>
            <a:spAutoFit/>
          </a:bodyPr>
          <a:lstStyle/>
          <a:p>
            <a:pPr algn="ctr"/>
            <a:r>
              <a:rPr lang="fr-FR" sz="2000" b="1">
                <a:solidFill>
                  <a:srgbClr val="FF0000"/>
                </a:solidFill>
              </a:rPr>
              <a:t>M</a:t>
            </a:r>
            <a:r>
              <a:rPr lang="fr-FR" sz="2000" b="1" baseline="30000">
                <a:solidFill>
                  <a:srgbClr val="FF0000"/>
                </a:solidFill>
              </a:rPr>
              <a:t>2</a:t>
            </a:r>
            <a:endParaRPr lang="fr-FR" sz="2000" b="1">
              <a:solidFill>
                <a:srgbClr val="FF0000"/>
              </a:solidFill>
            </a:endParaRPr>
          </a:p>
        </p:txBody>
      </p:sp>
      <p:sp>
        <p:nvSpPr>
          <p:cNvPr id="71693" name="Text Box 9"/>
          <p:cNvSpPr txBox="1">
            <a:spLocks noChangeArrowheads="1"/>
          </p:cNvSpPr>
          <p:nvPr/>
        </p:nvSpPr>
        <p:spPr bwMode="auto">
          <a:xfrm>
            <a:off x="6096000" y="2743200"/>
            <a:ext cx="487363" cy="396875"/>
          </a:xfrm>
          <a:prstGeom prst="rect">
            <a:avLst/>
          </a:prstGeom>
          <a:noFill/>
          <a:ln w="38100">
            <a:noFill/>
            <a:miter lim="800000"/>
            <a:headEnd/>
            <a:tailEnd type="none" w="lg" len="lg"/>
          </a:ln>
        </p:spPr>
        <p:txBody>
          <a:bodyPr wrap="none">
            <a:prstTxWarp prst="textNoShape">
              <a:avLst/>
            </a:prstTxWarp>
            <a:spAutoFit/>
          </a:bodyPr>
          <a:lstStyle/>
          <a:p>
            <a:pPr algn="ctr"/>
            <a:r>
              <a:rPr lang="fr-FR" sz="2000" b="1">
                <a:solidFill>
                  <a:srgbClr val="FF0000"/>
                </a:solidFill>
              </a:rPr>
              <a:t>M</a:t>
            </a:r>
            <a:r>
              <a:rPr lang="fr-FR" sz="2000" b="1" baseline="30000">
                <a:solidFill>
                  <a:srgbClr val="FF0000"/>
                </a:solidFill>
              </a:rPr>
              <a:t>3</a:t>
            </a:r>
            <a:endParaRPr lang="fr-FR" sz="2000" b="1">
              <a:solidFill>
                <a:srgbClr val="FF0000"/>
              </a:solidFill>
            </a:endParaRPr>
          </a:p>
        </p:txBody>
      </p:sp>
      <p:sp>
        <p:nvSpPr>
          <p:cNvPr id="71694" name="Rectangle 11"/>
          <p:cNvSpPr>
            <a:spLocks noChangeArrowheads="1"/>
          </p:cNvSpPr>
          <p:nvPr/>
        </p:nvSpPr>
        <p:spPr bwMode="auto">
          <a:xfrm>
            <a:off x="457200" y="5105400"/>
            <a:ext cx="5562600" cy="1465263"/>
          </a:xfrm>
          <a:prstGeom prst="rect">
            <a:avLst/>
          </a:prstGeom>
          <a:noFill/>
          <a:ln w="9525">
            <a:noFill/>
            <a:miter lim="800000"/>
            <a:headEnd/>
            <a:tailEnd/>
          </a:ln>
        </p:spPr>
        <p:txBody>
          <a:bodyPr>
            <a:prstTxWarp prst="textNoShape">
              <a:avLst/>
            </a:prstTxWarp>
            <a:spAutoFit/>
          </a:bodyPr>
          <a:lstStyle/>
          <a:p>
            <a:pPr marL="192088" indent="-192088"/>
            <a:r>
              <a:rPr lang="en-GB" sz="1800"/>
              <a:t> - One unique Metametamodel (the MOF)</a:t>
            </a:r>
          </a:p>
          <a:p>
            <a:pPr marL="192088" indent="-192088"/>
            <a:r>
              <a:rPr lang="en-GB" sz="1800"/>
              <a:t> - An important library of compatible Metamodels, each defining a DSL</a:t>
            </a:r>
          </a:p>
          <a:p>
            <a:pPr marL="192088" indent="-192088"/>
            <a:r>
              <a:rPr lang="en-GB" sz="1800"/>
              <a:t> - Each of the models is defined in the language of its unique metamodel</a:t>
            </a:r>
          </a:p>
        </p:txBody>
      </p:sp>
      <p:sp>
        <p:nvSpPr>
          <p:cNvPr id="71695" name="Rectangle 12"/>
          <p:cNvSpPr>
            <a:spLocks noChangeArrowheads="1"/>
          </p:cNvSpPr>
          <p:nvPr/>
        </p:nvSpPr>
        <p:spPr bwMode="auto">
          <a:xfrm>
            <a:off x="6172200" y="6248400"/>
            <a:ext cx="25590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J. Bézivin, ATLAS group, U Nantes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de-CH">
                <a:latin typeface="Helvetica" charset="0"/>
              </a:rPr>
              <a:t>© Oscar Nierstrasz</a:t>
            </a:r>
          </a:p>
        </p:txBody>
      </p:sp>
      <p:sp>
        <p:nvSpPr>
          <p:cNvPr id="1536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5364" name="Slide Number Placeholder 5"/>
          <p:cNvSpPr>
            <a:spLocks noGrp="1"/>
          </p:cNvSpPr>
          <p:nvPr>
            <p:ph type="sldNum" sz="quarter" idx="12"/>
          </p:nvPr>
        </p:nvSpPr>
        <p:spPr>
          <a:noFill/>
        </p:spPr>
        <p:txBody>
          <a:bodyPr/>
          <a:lstStyle/>
          <a:p>
            <a:r>
              <a:rPr lang="de-CH">
                <a:latin typeface="Helvetica" charset="0"/>
              </a:rPr>
              <a:t>ESE 10.</a:t>
            </a:r>
            <a:fld id="{2DF6230A-00F9-EA41-B6A9-E78C1DF1A3B0}" type="slidenum">
              <a:rPr lang="de-CH">
                <a:latin typeface="Helvetica" charset="0"/>
              </a:rPr>
              <a:pPr/>
              <a:t>4</a:t>
            </a:fld>
            <a:endParaRPr lang="de-CH" sz="1400">
              <a:solidFill>
                <a:srgbClr val="7E7E7E"/>
              </a:solidFill>
              <a:latin typeface="Times" charset="0"/>
            </a:endParaRPr>
          </a:p>
        </p:txBody>
      </p:sp>
      <p:sp>
        <p:nvSpPr>
          <p:cNvPr id="1536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5366" name="Rectangle 3"/>
          <p:cNvSpPr>
            <a:spLocks noGrp="1" noChangeArrowheads="1"/>
          </p:cNvSpPr>
          <p:nvPr>
            <p:ph type="title"/>
          </p:nvPr>
        </p:nvSpPr>
        <p:spPr/>
        <p:txBody>
          <a:bodyPr/>
          <a:lstStyle/>
          <a:p>
            <a:r>
              <a:rPr lang="en-US"/>
              <a:t>Roadmap</a:t>
            </a:r>
          </a:p>
        </p:txBody>
      </p:sp>
      <p:pic>
        <p:nvPicPr>
          <p:cNvPr id="1536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5368" name="Rectangle 5"/>
          <p:cNvSpPr>
            <a:spLocks noGrp="1" noChangeArrowheads="1"/>
          </p:cNvSpPr>
          <p:nvPr>
            <p:ph type="body" idx="1"/>
          </p:nvPr>
        </p:nvSpPr>
        <p:spPr/>
        <p:txBody>
          <a:bodyPr/>
          <a:lstStyle/>
          <a:p>
            <a:r>
              <a:rPr lang="en-US" b="1"/>
              <a:t>What is Software Architecture?</a:t>
            </a:r>
          </a:p>
          <a:p>
            <a:r>
              <a:rPr lang="en-US"/>
              <a:t>Coupling and Cohesion</a:t>
            </a:r>
          </a:p>
          <a:p>
            <a:r>
              <a:rPr lang="en-US"/>
              <a:t>Architectural styles:</a:t>
            </a:r>
          </a:p>
          <a:p>
            <a:pPr lvl="1"/>
            <a:r>
              <a:rPr lang="en-US"/>
              <a:t>Layered</a:t>
            </a:r>
          </a:p>
          <a:p>
            <a:pPr lvl="1"/>
            <a:r>
              <a:rPr lang="en-US"/>
              <a:t>Client-Server</a:t>
            </a:r>
          </a:p>
          <a:p>
            <a:pPr lvl="1"/>
            <a:r>
              <a:rPr lang="en-US"/>
              <a:t>Blackboard, Dataflow, ...</a:t>
            </a:r>
          </a:p>
          <a:p>
            <a:r>
              <a:rPr lang="en-US"/>
              <a:t>Model-Driven Architecture</a:t>
            </a:r>
          </a:p>
          <a:p>
            <a:r>
              <a:rPr lang="en-US"/>
              <a:t>UML diagrams for architectures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Date Placeholder 2"/>
          <p:cNvSpPr>
            <a:spLocks noGrp="1"/>
          </p:cNvSpPr>
          <p:nvPr>
            <p:ph type="dt" sz="quarter" idx="10"/>
          </p:nvPr>
        </p:nvSpPr>
        <p:spPr>
          <a:noFill/>
        </p:spPr>
        <p:txBody>
          <a:bodyPr/>
          <a:lstStyle/>
          <a:p>
            <a:r>
              <a:rPr lang="de-CH">
                <a:latin typeface="Helvetica" charset="0"/>
              </a:rPr>
              <a:t>© Oscar Nierstrasz</a:t>
            </a:r>
          </a:p>
        </p:txBody>
      </p:sp>
      <p:sp>
        <p:nvSpPr>
          <p:cNvPr id="72707"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72708" name="Slide Number Placeholder 4"/>
          <p:cNvSpPr>
            <a:spLocks noGrp="1"/>
          </p:cNvSpPr>
          <p:nvPr>
            <p:ph type="sldNum" sz="quarter" idx="12"/>
          </p:nvPr>
        </p:nvSpPr>
        <p:spPr>
          <a:noFill/>
        </p:spPr>
        <p:txBody>
          <a:bodyPr/>
          <a:lstStyle/>
          <a:p>
            <a:r>
              <a:rPr lang="de-CH">
                <a:latin typeface="Helvetica" charset="0"/>
              </a:rPr>
              <a:t>ESE 10.</a:t>
            </a:r>
            <a:fld id="{C722554F-7F03-7045-A6BB-648632D693E8}" type="slidenum">
              <a:rPr lang="de-CH">
                <a:latin typeface="Helvetica" charset="0"/>
              </a:rPr>
              <a:pPr/>
              <a:t>40</a:t>
            </a:fld>
            <a:endParaRPr lang="de-CH" sz="1400">
              <a:solidFill>
                <a:srgbClr val="7E7E7E"/>
              </a:solidFill>
              <a:latin typeface="Times" charset="0"/>
            </a:endParaRPr>
          </a:p>
        </p:txBody>
      </p:sp>
      <p:sp>
        <p:nvSpPr>
          <p:cNvPr id="72709" name="Rectangle 2"/>
          <p:cNvSpPr>
            <a:spLocks noGrp="1" noChangeArrowheads="1"/>
          </p:cNvSpPr>
          <p:nvPr>
            <p:ph type="title"/>
          </p:nvPr>
        </p:nvSpPr>
        <p:spPr/>
        <p:txBody>
          <a:bodyPr/>
          <a:lstStyle/>
          <a:p>
            <a:r>
              <a:rPr lang="en-US"/>
              <a:t>The OMG/MDA Stack </a:t>
            </a:r>
          </a:p>
        </p:txBody>
      </p:sp>
      <p:grpSp>
        <p:nvGrpSpPr>
          <p:cNvPr id="72710" name="Group 3"/>
          <p:cNvGrpSpPr>
            <a:grpSpLocks/>
          </p:cNvGrpSpPr>
          <p:nvPr/>
        </p:nvGrpSpPr>
        <p:grpSpPr bwMode="auto">
          <a:xfrm>
            <a:off x="4668838" y="3382963"/>
            <a:ext cx="3713162" cy="3179762"/>
            <a:chOff x="3072" y="1344"/>
            <a:chExt cx="2400" cy="2304"/>
          </a:xfrm>
        </p:grpSpPr>
        <p:sp>
          <p:nvSpPr>
            <p:cNvPr id="72777" name="Rectangle 4"/>
            <p:cNvSpPr>
              <a:spLocks noChangeArrowheads="1"/>
            </p:cNvSpPr>
            <p:nvPr/>
          </p:nvSpPr>
          <p:spPr bwMode="auto">
            <a:xfrm>
              <a:off x="3072" y="1536"/>
              <a:ext cx="2400" cy="816"/>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endParaRPr lang="fr-FR" sz="1000" b="1">
                <a:solidFill>
                  <a:schemeClr val="accent2"/>
                </a:solidFill>
              </a:endParaRPr>
            </a:p>
          </p:txBody>
        </p:sp>
        <p:sp>
          <p:nvSpPr>
            <p:cNvPr id="72778" name="Rectangle 5"/>
            <p:cNvSpPr>
              <a:spLocks noChangeArrowheads="1"/>
            </p:cNvSpPr>
            <p:nvPr/>
          </p:nvSpPr>
          <p:spPr bwMode="auto">
            <a:xfrm>
              <a:off x="3072" y="1344"/>
              <a:ext cx="1200" cy="192"/>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the UML MetaModel</a:t>
              </a:r>
              <a:endParaRPr lang="fr-FR" sz="1000" b="1">
                <a:solidFill>
                  <a:schemeClr val="accent2"/>
                </a:solidFill>
              </a:endParaRPr>
            </a:p>
          </p:txBody>
        </p:sp>
        <p:sp>
          <p:nvSpPr>
            <p:cNvPr id="72779" name="Rectangle 6"/>
            <p:cNvSpPr>
              <a:spLocks noChangeArrowheads="1"/>
            </p:cNvSpPr>
            <p:nvPr/>
          </p:nvSpPr>
          <p:spPr bwMode="auto">
            <a:xfrm>
              <a:off x="3408" y="1824"/>
              <a:ext cx="624" cy="288"/>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Class</a:t>
              </a:r>
              <a:endParaRPr lang="fr-FR" sz="1000" b="1">
                <a:solidFill>
                  <a:schemeClr val="accent2"/>
                </a:solidFill>
              </a:endParaRPr>
            </a:p>
          </p:txBody>
        </p:sp>
        <p:sp>
          <p:nvSpPr>
            <p:cNvPr id="72780" name="Rectangle 7"/>
            <p:cNvSpPr>
              <a:spLocks noChangeArrowheads="1"/>
            </p:cNvSpPr>
            <p:nvPr/>
          </p:nvSpPr>
          <p:spPr bwMode="auto">
            <a:xfrm>
              <a:off x="4560" y="1824"/>
              <a:ext cx="624" cy="288"/>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Attribute</a:t>
              </a:r>
            </a:p>
          </p:txBody>
        </p:sp>
        <p:sp>
          <p:nvSpPr>
            <p:cNvPr id="72781" name="Line 8"/>
            <p:cNvSpPr>
              <a:spLocks noChangeShapeType="1"/>
            </p:cNvSpPr>
            <p:nvPr/>
          </p:nvSpPr>
          <p:spPr bwMode="auto">
            <a:xfrm>
              <a:off x="4032" y="1968"/>
              <a:ext cx="528"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72782" name="Text Box 9"/>
            <p:cNvSpPr txBox="1">
              <a:spLocks noChangeArrowheads="1"/>
            </p:cNvSpPr>
            <p:nvPr/>
          </p:nvSpPr>
          <p:spPr bwMode="auto">
            <a:xfrm>
              <a:off x="4368" y="1824"/>
              <a:ext cx="239" cy="177"/>
            </a:xfrm>
            <a:prstGeom prst="rect">
              <a:avLst/>
            </a:prstGeom>
            <a:noFill/>
            <a:ln w="9525">
              <a:noFill/>
              <a:miter lim="800000"/>
              <a:headEnd/>
              <a:tailEnd/>
            </a:ln>
          </p:spPr>
          <p:txBody>
            <a:bodyPr>
              <a:prstTxWarp prst="textNoShape">
                <a:avLst/>
              </a:prstTxWarp>
              <a:spAutoFit/>
            </a:bodyPr>
            <a:lstStyle/>
            <a:p>
              <a:pPr>
                <a:spcBef>
                  <a:spcPct val="50000"/>
                </a:spcBef>
              </a:pPr>
              <a:r>
                <a:rPr lang="fr-FR" sz="1000" b="1"/>
                <a:t>*</a:t>
              </a:r>
            </a:p>
          </p:txBody>
        </p:sp>
        <p:sp>
          <p:nvSpPr>
            <p:cNvPr id="72783" name="AutoShape 10"/>
            <p:cNvSpPr>
              <a:spLocks noChangeArrowheads="1"/>
            </p:cNvSpPr>
            <p:nvPr/>
          </p:nvSpPr>
          <p:spPr bwMode="auto">
            <a:xfrm>
              <a:off x="4032" y="1920"/>
              <a:ext cx="96" cy="96"/>
            </a:xfrm>
            <a:prstGeom prst="flowChartDecision">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72784" name="Text Box 11"/>
            <p:cNvSpPr txBox="1">
              <a:spLocks noChangeArrowheads="1"/>
            </p:cNvSpPr>
            <p:nvPr/>
          </p:nvSpPr>
          <p:spPr bwMode="auto">
            <a:xfrm>
              <a:off x="4032" y="1731"/>
              <a:ext cx="240" cy="177"/>
            </a:xfrm>
            <a:prstGeom prst="rect">
              <a:avLst/>
            </a:prstGeom>
            <a:noFill/>
            <a:ln w="9525">
              <a:noFill/>
              <a:miter lim="800000"/>
              <a:headEnd/>
              <a:tailEnd/>
            </a:ln>
          </p:spPr>
          <p:txBody>
            <a:bodyPr>
              <a:prstTxWarp prst="textNoShape">
                <a:avLst/>
              </a:prstTxWarp>
              <a:spAutoFit/>
            </a:bodyPr>
            <a:lstStyle/>
            <a:p>
              <a:pPr>
                <a:spcBef>
                  <a:spcPct val="50000"/>
                </a:spcBef>
              </a:pPr>
              <a:r>
                <a:rPr lang="fr-FR" sz="1000" b="1"/>
                <a:t>1</a:t>
              </a:r>
            </a:p>
          </p:txBody>
        </p:sp>
        <p:grpSp>
          <p:nvGrpSpPr>
            <p:cNvPr id="72785" name="Group 12"/>
            <p:cNvGrpSpPr>
              <a:grpSpLocks/>
            </p:cNvGrpSpPr>
            <p:nvPr/>
          </p:nvGrpSpPr>
          <p:grpSpPr bwMode="auto">
            <a:xfrm>
              <a:off x="3072" y="2640"/>
              <a:ext cx="2400" cy="1008"/>
              <a:chOff x="3072" y="2640"/>
              <a:chExt cx="2400" cy="1008"/>
            </a:xfrm>
          </p:grpSpPr>
          <p:sp>
            <p:nvSpPr>
              <p:cNvPr id="72786" name="Rectangle 13"/>
              <p:cNvSpPr>
                <a:spLocks noChangeArrowheads="1"/>
              </p:cNvSpPr>
              <p:nvPr/>
            </p:nvSpPr>
            <p:spPr bwMode="auto">
              <a:xfrm>
                <a:off x="3072" y="2832"/>
                <a:ext cx="2400" cy="816"/>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endParaRPr lang="fr-FR" sz="1000" b="1">
                  <a:solidFill>
                    <a:schemeClr val="accent2"/>
                  </a:solidFill>
                </a:endParaRPr>
              </a:p>
            </p:txBody>
          </p:sp>
          <p:sp>
            <p:nvSpPr>
              <p:cNvPr id="72787" name="Rectangle 14"/>
              <p:cNvSpPr>
                <a:spLocks noChangeArrowheads="1"/>
              </p:cNvSpPr>
              <p:nvPr/>
            </p:nvSpPr>
            <p:spPr bwMode="auto">
              <a:xfrm>
                <a:off x="3072" y="2640"/>
                <a:ext cx="960" cy="192"/>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a UML Model</a:t>
                </a:r>
                <a:endParaRPr lang="fr-FR" sz="1000" b="1">
                  <a:solidFill>
                    <a:schemeClr val="accent2"/>
                  </a:solidFill>
                </a:endParaRPr>
              </a:p>
            </p:txBody>
          </p:sp>
          <p:sp>
            <p:nvSpPr>
              <p:cNvPr id="72788" name="Rectangle 15"/>
              <p:cNvSpPr>
                <a:spLocks noChangeArrowheads="1"/>
              </p:cNvSpPr>
              <p:nvPr/>
            </p:nvSpPr>
            <p:spPr bwMode="auto">
              <a:xfrm>
                <a:off x="3936" y="2976"/>
                <a:ext cx="624" cy="288"/>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Client</a:t>
                </a:r>
                <a:endParaRPr lang="fr-FR" sz="1000" b="1">
                  <a:solidFill>
                    <a:schemeClr val="accent2"/>
                  </a:solidFill>
                </a:endParaRPr>
              </a:p>
            </p:txBody>
          </p:sp>
          <p:sp>
            <p:nvSpPr>
              <p:cNvPr id="72789" name="Rectangle 16"/>
              <p:cNvSpPr>
                <a:spLocks noChangeArrowheads="1"/>
              </p:cNvSpPr>
              <p:nvPr/>
            </p:nvSpPr>
            <p:spPr bwMode="auto">
              <a:xfrm>
                <a:off x="3936" y="3264"/>
                <a:ext cx="624" cy="288"/>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Name : String</a:t>
                </a:r>
                <a:endParaRPr lang="fr-FR" sz="1000" b="1">
                  <a:solidFill>
                    <a:schemeClr val="accent2"/>
                  </a:solidFill>
                </a:endParaRPr>
              </a:p>
            </p:txBody>
          </p:sp>
        </p:grpSp>
      </p:grpSp>
      <p:sp>
        <p:nvSpPr>
          <p:cNvPr id="72711" name="Freeform 17"/>
          <p:cNvSpPr>
            <a:spLocks/>
          </p:cNvSpPr>
          <p:nvPr/>
        </p:nvSpPr>
        <p:spPr bwMode="auto">
          <a:xfrm>
            <a:off x="6229350" y="4441825"/>
            <a:ext cx="1262063" cy="2187575"/>
          </a:xfrm>
          <a:custGeom>
            <a:avLst/>
            <a:gdLst>
              <a:gd name="T0" fmla="*/ 0 w 384"/>
              <a:gd name="T1" fmla="*/ 1296 h 1512"/>
              <a:gd name="T2" fmla="*/ 288 w 384"/>
              <a:gd name="T3" fmla="*/ 1296 h 1512"/>
              <a:gd name="T4" fmla="*/ 384 w 384"/>
              <a:gd name="T5" fmla="*/ 0 h 1512"/>
              <a:gd name="T6" fmla="*/ 0 60000 65536"/>
              <a:gd name="T7" fmla="*/ 0 60000 65536"/>
              <a:gd name="T8" fmla="*/ 0 60000 65536"/>
              <a:gd name="T9" fmla="*/ 0 w 384"/>
              <a:gd name="T10" fmla="*/ 0 h 1512"/>
              <a:gd name="T11" fmla="*/ 384 w 384"/>
              <a:gd name="T12" fmla="*/ 1512 h 1512"/>
            </a:gdLst>
            <a:ahLst/>
            <a:cxnLst>
              <a:cxn ang="T6">
                <a:pos x="T0" y="T1"/>
              </a:cxn>
              <a:cxn ang="T7">
                <a:pos x="T2" y="T3"/>
              </a:cxn>
              <a:cxn ang="T8">
                <a:pos x="T4" y="T5"/>
              </a:cxn>
            </a:cxnLst>
            <a:rect l="T9" t="T10" r="T11" b="T12"/>
            <a:pathLst>
              <a:path w="384" h="1512">
                <a:moveTo>
                  <a:pt x="0" y="1296"/>
                </a:moveTo>
                <a:cubicBezTo>
                  <a:pt x="112" y="1404"/>
                  <a:pt x="224" y="1512"/>
                  <a:pt x="288" y="1296"/>
                </a:cubicBezTo>
                <a:cubicBezTo>
                  <a:pt x="352" y="1080"/>
                  <a:pt x="368" y="540"/>
                  <a:pt x="384" y="0"/>
                </a:cubicBezTo>
              </a:path>
            </a:pathLst>
          </a:custGeom>
          <a:noFill/>
          <a:ln w="9525">
            <a:solidFill>
              <a:srgbClr val="008000"/>
            </a:solidFill>
            <a:round/>
            <a:headEnd/>
            <a:tailEnd type="arrow" w="lg" len="lg"/>
          </a:ln>
        </p:spPr>
        <p:txBody>
          <a:bodyPr wrap="none" anchor="ctr">
            <a:prstTxWarp prst="textNoShape">
              <a:avLst/>
            </a:prstTxWarp>
          </a:bodyPr>
          <a:lstStyle/>
          <a:p>
            <a:endParaRPr lang="en-US"/>
          </a:p>
        </p:txBody>
      </p:sp>
      <p:sp>
        <p:nvSpPr>
          <p:cNvPr id="72712" name="Line 18"/>
          <p:cNvSpPr>
            <a:spLocks noChangeShapeType="1"/>
          </p:cNvSpPr>
          <p:nvPr/>
        </p:nvSpPr>
        <p:spPr bwMode="auto">
          <a:xfrm flipH="1" flipV="1">
            <a:off x="5932488" y="4441825"/>
            <a:ext cx="593725" cy="1193800"/>
          </a:xfrm>
          <a:prstGeom prst="line">
            <a:avLst/>
          </a:prstGeom>
          <a:noFill/>
          <a:ln w="9525">
            <a:solidFill>
              <a:srgbClr val="008000"/>
            </a:solidFill>
            <a:round/>
            <a:headEnd/>
            <a:tailEnd type="arrow" w="lg" len="lg"/>
          </a:ln>
        </p:spPr>
        <p:txBody>
          <a:bodyPr wrap="none" anchor="ctr">
            <a:prstTxWarp prst="textNoShape">
              <a:avLst/>
            </a:prstTxWarp>
          </a:bodyPr>
          <a:lstStyle/>
          <a:p>
            <a:endParaRPr lang="en-US"/>
          </a:p>
        </p:txBody>
      </p:sp>
      <p:sp>
        <p:nvSpPr>
          <p:cNvPr id="72713" name="Line 19"/>
          <p:cNvSpPr>
            <a:spLocks noChangeShapeType="1"/>
          </p:cNvSpPr>
          <p:nvPr/>
        </p:nvSpPr>
        <p:spPr bwMode="auto">
          <a:xfrm flipV="1">
            <a:off x="4818063" y="4773613"/>
            <a:ext cx="0" cy="398462"/>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en-US"/>
          </a:p>
        </p:txBody>
      </p:sp>
      <p:sp>
        <p:nvSpPr>
          <p:cNvPr id="72714" name="Text Box 20"/>
          <p:cNvSpPr txBox="1">
            <a:spLocks noChangeArrowheads="1"/>
          </p:cNvSpPr>
          <p:nvPr/>
        </p:nvSpPr>
        <p:spPr bwMode="auto">
          <a:xfrm>
            <a:off x="8507413" y="3948113"/>
            <a:ext cx="458787" cy="366712"/>
          </a:xfrm>
          <a:prstGeom prst="rect">
            <a:avLst/>
          </a:prstGeom>
          <a:noFill/>
          <a:ln w="9525">
            <a:noFill/>
            <a:miter lim="800000"/>
            <a:headEnd/>
            <a:tailEnd/>
          </a:ln>
        </p:spPr>
        <p:txBody>
          <a:bodyPr wrap="none">
            <a:prstTxWarp prst="textNoShape">
              <a:avLst/>
            </a:prstTxWarp>
            <a:spAutoFit/>
          </a:bodyPr>
          <a:lstStyle/>
          <a:p>
            <a:r>
              <a:rPr lang="fr-FR" sz="1800" b="1">
                <a:solidFill>
                  <a:srgbClr val="FF3300"/>
                </a:solidFill>
              </a:rPr>
              <a:t>M</a:t>
            </a:r>
            <a:r>
              <a:rPr lang="fr-FR" sz="1800" baseline="30000">
                <a:solidFill>
                  <a:srgbClr val="FF3300"/>
                </a:solidFill>
              </a:rPr>
              <a:t>2</a:t>
            </a:r>
            <a:endParaRPr lang="en-GB" sz="1800" baseline="30000">
              <a:solidFill>
                <a:srgbClr val="FF3300"/>
              </a:solidFill>
            </a:endParaRPr>
          </a:p>
        </p:txBody>
      </p:sp>
      <p:sp>
        <p:nvSpPr>
          <p:cNvPr id="72715" name="Text Box 21"/>
          <p:cNvSpPr txBox="1">
            <a:spLocks noChangeArrowheads="1"/>
          </p:cNvSpPr>
          <p:nvPr/>
        </p:nvSpPr>
        <p:spPr bwMode="auto">
          <a:xfrm>
            <a:off x="8532813" y="5813425"/>
            <a:ext cx="458787" cy="366713"/>
          </a:xfrm>
          <a:prstGeom prst="rect">
            <a:avLst/>
          </a:prstGeom>
          <a:noFill/>
          <a:ln w="9525">
            <a:noFill/>
            <a:miter lim="800000"/>
            <a:headEnd/>
            <a:tailEnd/>
          </a:ln>
        </p:spPr>
        <p:txBody>
          <a:bodyPr wrap="none">
            <a:prstTxWarp prst="textNoShape">
              <a:avLst/>
            </a:prstTxWarp>
            <a:spAutoFit/>
          </a:bodyPr>
          <a:lstStyle/>
          <a:p>
            <a:r>
              <a:rPr lang="fr-FR" sz="1800" b="1">
                <a:solidFill>
                  <a:srgbClr val="FF3300"/>
                </a:solidFill>
              </a:rPr>
              <a:t>M</a:t>
            </a:r>
            <a:r>
              <a:rPr lang="fr-FR" sz="1800" baseline="30000">
                <a:solidFill>
                  <a:srgbClr val="FF3300"/>
                </a:solidFill>
              </a:rPr>
              <a:t>1</a:t>
            </a:r>
            <a:endParaRPr lang="en-GB" sz="1800" baseline="30000">
              <a:solidFill>
                <a:srgbClr val="FF3300"/>
              </a:solidFill>
            </a:endParaRPr>
          </a:p>
        </p:txBody>
      </p:sp>
      <p:sp>
        <p:nvSpPr>
          <p:cNvPr id="72716" name="Rectangle 22"/>
          <p:cNvSpPr>
            <a:spLocks noChangeArrowheads="1"/>
          </p:cNvSpPr>
          <p:nvPr/>
        </p:nvSpPr>
        <p:spPr bwMode="auto">
          <a:xfrm>
            <a:off x="4471988" y="1906588"/>
            <a:ext cx="3711575" cy="1127125"/>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endParaRPr lang="fr-FR" sz="1000" b="1">
              <a:solidFill>
                <a:schemeClr val="accent2"/>
              </a:solidFill>
            </a:endParaRPr>
          </a:p>
        </p:txBody>
      </p:sp>
      <p:sp>
        <p:nvSpPr>
          <p:cNvPr id="72717" name="Rectangle 23"/>
          <p:cNvSpPr>
            <a:spLocks noChangeArrowheads="1"/>
          </p:cNvSpPr>
          <p:nvPr/>
        </p:nvSpPr>
        <p:spPr bwMode="auto">
          <a:xfrm>
            <a:off x="4487863" y="1639888"/>
            <a:ext cx="1485900" cy="265112"/>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the MOF</a:t>
            </a:r>
            <a:endParaRPr lang="fr-FR" sz="1000" b="1">
              <a:solidFill>
                <a:schemeClr val="accent2"/>
              </a:solidFill>
            </a:endParaRPr>
          </a:p>
        </p:txBody>
      </p:sp>
      <p:sp>
        <p:nvSpPr>
          <p:cNvPr id="72718" name="Rectangle 24"/>
          <p:cNvSpPr>
            <a:spLocks noChangeArrowheads="1"/>
          </p:cNvSpPr>
          <p:nvPr/>
        </p:nvSpPr>
        <p:spPr bwMode="auto">
          <a:xfrm>
            <a:off x="4960938" y="2332038"/>
            <a:ext cx="965200" cy="396875"/>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Class</a:t>
            </a:r>
            <a:endParaRPr lang="fr-FR" sz="1000" b="1">
              <a:solidFill>
                <a:schemeClr val="accent2"/>
              </a:solidFill>
            </a:endParaRPr>
          </a:p>
        </p:txBody>
      </p:sp>
      <p:sp>
        <p:nvSpPr>
          <p:cNvPr id="72719" name="Rectangle 25"/>
          <p:cNvSpPr>
            <a:spLocks noChangeArrowheads="1"/>
          </p:cNvSpPr>
          <p:nvPr/>
        </p:nvSpPr>
        <p:spPr bwMode="auto">
          <a:xfrm>
            <a:off x="7038975" y="2359025"/>
            <a:ext cx="1039813" cy="398463"/>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fr-FR" sz="1000" b="1"/>
              <a:t>Association</a:t>
            </a:r>
            <a:endParaRPr lang="fr-FR" sz="1000" b="1">
              <a:solidFill>
                <a:schemeClr val="accent2"/>
              </a:solidFill>
            </a:endParaRPr>
          </a:p>
        </p:txBody>
      </p:sp>
      <p:sp>
        <p:nvSpPr>
          <p:cNvPr id="72720" name="Line 26"/>
          <p:cNvSpPr>
            <a:spLocks noChangeShapeType="1"/>
          </p:cNvSpPr>
          <p:nvPr/>
        </p:nvSpPr>
        <p:spPr bwMode="auto">
          <a:xfrm>
            <a:off x="5926138" y="2425700"/>
            <a:ext cx="1112837"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72721" name="Line 27"/>
          <p:cNvSpPr>
            <a:spLocks noChangeShapeType="1"/>
          </p:cNvSpPr>
          <p:nvPr/>
        </p:nvSpPr>
        <p:spPr bwMode="auto">
          <a:xfrm>
            <a:off x="5926138" y="2624138"/>
            <a:ext cx="1112837"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72722" name="Rectangle 28"/>
          <p:cNvSpPr>
            <a:spLocks noChangeArrowheads="1"/>
          </p:cNvSpPr>
          <p:nvPr/>
        </p:nvSpPr>
        <p:spPr bwMode="auto">
          <a:xfrm>
            <a:off x="5926138" y="2227263"/>
            <a:ext cx="741362" cy="198437"/>
          </a:xfrm>
          <a:prstGeom prst="rect">
            <a:avLst/>
          </a:prstGeom>
          <a:noFill/>
          <a:ln w="9525">
            <a:noFill/>
            <a:miter lim="800000"/>
            <a:headEnd/>
            <a:tailEnd/>
          </a:ln>
        </p:spPr>
        <p:txBody>
          <a:bodyPr wrap="none" anchor="ctr">
            <a:prstTxWarp prst="textNoShape">
              <a:avLst/>
            </a:prstTxWarp>
          </a:bodyPr>
          <a:lstStyle/>
          <a:p>
            <a:r>
              <a:rPr lang="fr-FR" sz="1000" b="1"/>
              <a:t>source</a:t>
            </a:r>
            <a:endParaRPr lang="fr-FR" sz="1000" b="1">
              <a:solidFill>
                <a:schemeClr val="accent2"/>
              </a:solidFill>
            </a:endParaRPr>
          </a:p>
        </p:txBody>
      </p:sp>
      <p:sp>
        <p:nvSpPr>
          <p:cNvPr id="72723" name="Rectangle 29"/>
          <p:cNvSpPr>
            <a:spLocks noChangeArrowheads="1"/>
          </p:cNvSpPr>
          <p:nvPr/>
        </p:nvSpPr>
        <p:spPr bwMode="auto">
          <a:xfrm>
            <a:off x="5926138" y="2624138"/>
            <a:ext cx="741362" cy="198437"/>
          </a:xfrm>
          <a:prstGeom prst="rect">
            <a:avLst/>
          </a:prstGeom>
          <a:noFill/>
          <a:ln w="9525">
            <a:noFill/>
            <a:miter lim="800000"/>
            <a:headEnd/>
            <a:tailEnd/>
          </a:ln>
        </p:spPr>
        <p:txBody>
          <a:bodyPr wrap="none" anchor="ctr">
            <a:prstTxWarp prst="textNoShape">
              <a:avLst/>
            </a:prstTxWarp>
          </a:bodyPr>
          <a:lstStyle/>
          <a:p>
            <a:r>
              <a:rPr lang="fr-FR" sz="1000" b="1"/>
              <a:t>destination</a:t>
            </a:r>
            <a:endParaRPr lang="fr-FR" sz="1000" b="1">
              <a:solidFill>
                <a:schemeClr val="accent2"/>
              </a:solidFill>
            </a:endParaRPr>
          </a:p>
        </p:txBody>
      </p:sp>
      <p:sp>
        <p:nvSpPr>
          <p:cNvPr id="72724" name="Line 30"/>
          <p:cNvSpPr>
            <a:spLocks noChangeShapeType="1"/>
          </p:cNvSpPr>
          <p:nvPr/>
        </p:nvSpPr>
        <p:spPr bwMode="auto">
          <a:xfrm flipH="1" flipV="1">
            <a:off x="5387975" y="2740025"/>
            <a:ext cx="307975" cy="1325563"/>
          </a:xfrm>
          <a:prstGeom prst="line">
            <a:avLst/>
          </a:prstGeom>
          <a:noFill/>
          <a:ln w="9525">
            <a:solidFill>
              <a:srgbClr val="008000"/>
            </a:solidFill>
            <a:round/>
            <a:headEnd/>
            <a:tailEnd type="arrow" w="lg" len="lg"/>
          </a:ln>
        </p:spPr>
        <p:txBody>
          <a:bodyPr wrap="none" anchor="ctr">
            <a:prstTxWarp prst="textNoShape">
              <a:avLst/>
            </a:prstTxWarp>
          </a:bodyPr>
          <a:lstStyle/>
          <a:p>
            <a:endParaRPr lang="en-US"/>
          </a:p>
        </p:txBody>
      </p:sp>
      <p:sp>
        <p:nvSpPr>
          <p:cNvPr id="72725" name="Line 31"/>
          <p:cNvSpPr>
            <a:spLocks noChangeShapeType="1"/>
          </p:cNvSpPr>
          <p:nvPr/>
        </p:nvSpPr>
        <p:spPr bwMode="auto">
          <a:xfrm flipH="1" flipV="1">
            <a:off x="5819775" y="2746375"/>
            <a:ext cx="1665288" cy="1314450"/>
          </a:xfrm>
          <a:prstGeom prst="line">
            <a:avLst/>
          </a:prstGeom>
          <a:noFill/>
          <a:ln w="9525">
            <a:solidFill>
              <a:srgbClr val="008000"/>
            </a:solidFill>
            <a:round/>
            <a:headEnd/>
            <a:tailEnd type="triangle" w="med" len="med"/>
          </a:ln>
        </p:spPr>
        <p:txBody>
          <a:bodyPr wrap="none" anchor="ctr">
            <a:prstTxWarp prst="textNoShape">
              <a:avLst/>
            </a:prstTxWarp>
          </a:bodyPr>
          <a:lstStyle/>
          <a:p>
            <a:endParaRPr lang="en-US"/>
          </a:p>
        </p:txBody>
      </p:sp>
      <p:sp>
        <p:nvSpPr>
          <p:cNvPr id="72726" name="Line 32"/>
          <p:cNvSpPr>
            <a:spLocks noChangeShapeType="1"/>
          </p:cNvSpPr>
          <p:nvPr/>
        </p:nvSpPr>
        <p:spPr bwMode="auto">
          <a:xfrm flipV="1">
            <a:off x="6588125" y="2746375"/>
            <a:ext cx="717550" cy="1506538"/>
          </a:xfrm>
          <a:prstGeom prst="line">
            <a:avLst/>
          </a:prstGeom>
          <a:noFill/>
          <a:ln w="9525">
            <a:solidFill>
              <a:srgbClr val="008000"/>
            </a:solidFill>
            <a:round/>
            <a:headEnd/>
            <a:tailEnd type="arrow" w="lg" len="lg"/>
          </a:ln>
        </p:spPr>
        <p:txBody>
          <a:bodyPr wrap="none" anchor="ctr">
            <a:prstTxWarp prst="textNoShape">
              <a:avLst/>
            </a:prstTxWarp>
          </a:bodyPr>
          <a:lstStyle/>
          <a:p>
            <a:endParaRPr lang="en-US"/>
          </a:p>
        </p:txBody>
      </p:sp>
      <p:sp>
        <p:nvSpPr>
          <p:cNvPr id="72727" name="Line 33"/>
          <p:cNvSpPr>
            <a:spLocks noChangeShapeType="1"/>
          </p:cNvSpPr>
          <p:nvPr/>
        </p:nvSpPr>
        <p:spPr bwMode="auto">
          <a:xfrm flipV="1">
            <a:off x="4892675" y="2981325"/>
            <a:ext cx="0" cy="398463"/>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en-US"/>
          </a:p>
        </p:txBody>
      </p:sp>
      <p:sp>
        <p:nvSpPr>
          <p:cNvPr id="72728" name="Text Box 34"/>
          <p:cNvSpPr txBox="1">
            <a:spLocks noChangeArrowheads="1"/>
          </p:cNvSpPr>
          <p:nvPr/>
        </p:nvSpPr>
        <p:spPr bwMode="auto">
          <a:xfrm>
            <a:off x="8507413" y="2289175"/>
            <a:ext cx="458787" cy="366713"/>
          </a:xfrm>
          <a:prstGeom prst="rect">
            <a:avLst/>
          </a:prstGeom>
          <a:noFill/>
          <a:ln w="9525">
            <a:noFill/>
            <a:miter lim="800000"/>
            <a:headEnd/>
            <a:tailEnd/>
          </a:ln>
        </p:spPr>
        <p:txBody>
          <a:bodyPr wrap="none">
            <a:prstTxWarp prst="textNoShape">
              <a:avLst/>
            </a:prstTxWarp>
            <a:spAutoFit/>
          </a:bodyPr>
          <a:lstStyle/>
          <a:p>
            <a:r>
              <a:rPr lang="fr-FR" sz="1800" b="1">
                <a:solidFill>
                  <a:srgbClr val="FF3300"/>
                </a:solidFill>
              </a:rPr>
              <a:t>M</a:t>
            </a:r>
            <a:r>
              <a:rPr lang="fr-FR" sz="1800" b="1" baseline="30000">
                <a:solidFill>
                  <a:srgbClr val="FF3300"/>
                </a:solidFill>
              </a:rPr>
              <a:t>3</a:t>
            </a:r>
            <a:endParaRPr lang="en-GB" sz="1800" b="1" baseline="30000">
              <a:solidFill>
                <a:srgbClr val="FF3300"/>
              </a:solidFill>
            </a:endParaRPr>
          </a:p>
        </p:txBody>
      </p:sp>
      <p:sp>
        <p:nvSpPr>
          <p:cNvPr id="72729" name="Line 35"/>
          <p:cNvSpPr>
            <a:spLocks noChangeShapeType="1"/>
          </p:cNvSpPr>
          <p:nvPr/>
        </p:nvSpPr>
        <p:spPr bwMode="auto">
          <a:xfrm>
            <a:off x="8053388" y="1514475"/>
            <a:ext cx="0" cy="365125"/>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en-US"/>
          </a:p>
        </p:txBody>
      </p:sp>
      <p:sp>
        <p:nvSpPr>
          <p:cNvPr id="72730" name="Line 36"/>
          <p:cNvSpPr>
            <a:spLocks noChangeShapeType="1"/>
          </p:cNvSpPr>
          <p:nvPr/>
        </p:nvSpPr>
        <p:spPr bwMode="auto">
          <a:xfrm flipH="1">
            <a:off x="7559675" y="1514475"/>
            <a:ext cx="482600" cy="0"/>
          </a:xfrm>
          <a:prstGeom prst="line">
            <a:avLst/>
          </a:prstGeom>
          <a:noFill/>
          <a:ln w="9525">
            <a:solidFill>
              <a:srgbClr val="FF0000"/>
            </a:solidFill>
            <a:round/>
            <a:headEnd/>
            <a:tailEnd/>
          </a:ln>
        </p:spPr>
        <p:txBody>
          <a:bodyPr wrap="none" anchor="ctr">
            <a:prstTxWarp prst="textNoShape">
              <a:avLst/>
            </a:prstTxWarp>
          </a:bodyPr>
          <a:lstStyle/>
          <a:p>
            <a:endParaRPr lang="en-US"/>
          </a:p>
        </p:txBody>
      </p:sp>
      <p:sp>
        <p:nvSpPr>
          <p:cNvPr id="72731" name="Line 37"/>
          <p:cNvSpPr>
            <a:spLocks noChangeShapeType="1"/>
          </p:cNvSpPr>
          <p:nvPr/>
        </p:nvSpPr>
        <p:spPr bwMode="auto">
          <a:xfrm flipV="1">
            <a:off x="7521575" y="1514475"/>
            <a:ext cx="12700" cy="365125"/>
          </a:xfrm>
          <a:prstGeom prst="line">
            <a:avLst/>
          </a:prstGeom>
          <a:noFill/>
          <a:ln w="9525">
            <a:solidFill>
              <a:srgbClr val="FF0000"/>
            </a:solidFill>
            <a:round/>
            <a:headEnd/>
            <a:tailEnd/>
          </a:ln>
        </p:spPr>
        <p:txBody>
          <a:bodyPr wrap="none" anchor="ctr">
            <a:prstTxWarp prst="textNoShape">
              <a:avLst/>
            </a:prstTxWarp>
          </a:bodyPr>
          <a:lstStyle/>
          <a:p>
            <a:endParaRPr lang="en-US"/>
          </a:p>
        </p:txBody>
      </p:sp>
      <p:sp>
        <p:nvSpPr>
          <p:cNvPr id="72732" name="Text Box 38"/>
          <p:cNvSpPr txBox="1">
            <a:spLocks noChangeArrowheads="1"/>
          </p:cNvSpPr>
          <p:nvPr/>
        </p:nvSpPr>
        <p:spPr bwMode="auto">
          <a:xfrm>
            <a:off x="7634288" y="1628775"/>
            <a:ext cx="323850" cy="244475"/>
          </a:xfrm>
          <a:prstGeom prst="rect">
            <a:avLst/>
          </a:prstGeom>
          <a:noFill/>
          <a:ln w="38100">
            <a:noFill/>
            <a:miter lim="800000"/>
            <a:headEnd/>
            <a:tailEnd type="none" w="lg" len="lg"/>
          </a:ln>
        </p:spPr>
        <p:txBody>
          <a:bodyPr wrap="none">
            <a:prstTxWarp prst="textNoShape">
              <a:avLst/>
            </a:prstTxWarp>
            <a:spAutoFit/>
          </a:bodyPr>
          <a:lstStyle/>
          <a:p>
            <a:pPr algn="ctr"/>
            <a:r>
              <a:rPr lang="fr-FR" sz="1000" b="1">
                <a:solidFill>
                  <a:srgbClr val="FF0000"/>
                </a:solidFill>
              </a:rPr>
              <a:t>c2</a:t>
            </a:r>
          </a:p>
        </p:txBody>
      </p:sp>
      <p:sp>
        <p:nvSpPr>
          <p:cNvPr id="72733" name="Text Box 39"/>
          <p:cNvSpPr txBox="1">
            <a:spLocks noChangeArrowheads="1"/>
          </p:cNvSpPr>
          <p:nvPr/>
        </p:nvSpPr>
        <p:spPr bwMode="auto">
          <a:xfrm>
            <a:off x="4930775" y="3151188"/>
            <a:ext cx="323850" cy="244475"/>
          </a:xfrm>
          <a:prstGeom prst="rect">
            <a:avLst/>
          </a:prstGeom>
          <a:noFill/>
          <a:ln w="38100">
            <a:noFill/>
            <a:miter lim="800000"/>
            <a:headEnd/>
            <a:tailEnd type="none" w="lg" len="lg"/>
          </a:ln>
        </p:spPr>
        <p:txBody>
          <a:bodyPr wrap="none">
            <a:prstTxWarp prst="textNoShape">
              <a:avLst/>
            </a:prstTxWarp>
            <a:spAutoFit/>
          </a:bodyPr>
          <a:lstStyle/>
          <a:p>
            <a:pPr algn="ctr"/>
            <a:r>
              <a:rPr lang="fr-FR" sz="1000" b="1">
                <a:solidFill>
                  <a:srgbClr val="FF0000"/>
                </a:solidFill>
              </a:rPr>
              <a:t>c2</a:t>
            </a:r>
          </a:p>
        </p:txBody>
      </p:sp>
      <p:sp>
        <p:nvSpPr>
          <p:cNvPr id="72734" name="Text Box 40"/>
          <p:cNvSpPr txBox="1">
            <a:spLocks noChangeArrowheads="1"/>
          </p:cNvSpPr>
          <p:nvPr/>
        </p:nvSpPr>
        <p:spPr bwMode="auto">
          <a:xfrm>
            <a:off x="4879975" y="4924425"/>
            <a:ext cx="323850" cy="244475"/>
          </a:xfrm>
          <a:prstGeom prst="rect">
            <a:avLst/>
          </a:prstGeom>
          <a:noFill/>
          <a:ln w="38100">
            <a:noFill/>
            <a:miter lim="800000"/>
            <a:headEnd/>
            <a:tailEnd type="none" w="lg" len="lg"/>
          </a:ln>
        </p:spPr>
        <p:txBody>
          <a:bodyPr wrap="none">
            <a:prstTxWarp prst="textNoShape">
              <a:avLst/>
            </a:prstTxWarp>
            <a:spAutoFit/>
          </a:bodyPr>
          <a:lstStyle/>
          <a:p>
            <a:pPr algn="ctr"/>
            <a:r>
              <a:rPr lang="fr-FR" sz="1000" b="1">
                <a:solidFill>
                  <a:srgbClr val="FF0000"/>
                </a:solidFill>
              </a:rPr>
              <a:t>c2</a:t>
            </a:r>
          </a:p>
        </p:txBody>
      </p:sp>
      <p:sp>
        <p:nvSpPr>
          <p:cNvPr id="72735" name="Text Box 41"/>
          <p:cNvSpPr txBox="1">
            <a:spLocks noChangeArrowheads="1"/>
          </p:cNvSpPr>
          <p:nvPr/>
        </p:nvSpPr>
        <p:spPr bwMode="auto">
          <a:xfrm>
            <a:off x="7046913" y="3009900"/>
            <a:ext cx="287337"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sp>
        <p:nvSpPr>
          <p:cNvPr id="72736" name="Text Box 42"/>
          <p:cNvSpPr txBox="1">
            <a:spLocks noChangeArrowheads="1"/>
          </p:cNvSpPr>
          <p:nvPr/>
        </p:nvSpPr>
        <p:spPr bwMode="auto">
          <a:xfrm>
            <a:off x="5397500" y="3068638"/>
            <a:ext cx="260350" cy="244475"/>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000" b="1">
                <a:solidFill>
                  <a:srgbClr val="008000"/>
                </a:solidFill>
                <a:sym typeface="Symbol" charset="2"/>
              </a:rPr>
              <a:t></a:t>
            </a:r>
          </a:p>
        </p:txBody>
      </p:sp>
      <p:sp>
        <p:nvSpPr>
          <p:cNvPr id="72737" name="Text Box 43"/>
          <p:cNvSpPr txBox="1">
            <a:spLocks noChangeArrowheads="1"/>
          </p:cNvSpPr>
          <p:nvPr/>
        </p:nvSpPr>
        <p:spPr bwMode="auto">
          <a:xfrm>
            <a:off x="6188075" y="3025775"/>
            <a:ext cx="287338"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sp>
        <p:nvSpPr>
          <p:cNvPr id="72738" name="Text Box 44"/>
          <p:cNvSpPr txBox="1">
            <a:spLocks noChangeArrowheads="1"/>
          </p:cNvSpPr>
          <p:nvPr/>
        </p:nvSpPr>
        <p:spPr bwMode="auto">
          <a:xfrm>
            <a:off x="7343775" y="4821238"/>
            <a:ext cx="287338"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sp>
        <p:nvSpPr>
          <p:cNvPr id="72739" name="Text Box 45"/>
          <p:cNvSpPr txBox="1">
            <a:spLocks noChangeArrowheads="1"/>
          </p:cNvSpPr>
          <p:nvPr/>
        </p:nvSpPr>
        <p:spPr bwMode="auto">
          <a:xfrm>
            <a:off x="6064250" y="4821238"/>
            <a:ext cx="287338"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grpSp>
        <p:nvGrpSpPr>
          <p:cNvPr id="72740" name="Group 46"/>
          <p:cNvGrpSpPr>
            <a:grpSpLocks/>
          </p:cNvGrpSpPr>
          <p:nvPr/>
        </p:nvGrpSpPr>
        <p:grpSpPr bwMode="auto">
          <a:xfrm>
            <a:off x="92075" y="1701800"/>
            <a:ext cx="4071938" cy="4346575"/>
            <a:chOff x="96" y="1303"/>
            <a:chExt cx="6798" cy="2646"/>
          </a:xfrm>
        </p:grpSpPr>
        <p:grpSp>
          <p:nvGrpSpPr>
            <p:cNvPr id="72745" name="Group 47"/>
            <p:cNvGrpSpPr>
              <a:grpSpLocks/>
            </p:cNvGrpSpPr>
            <p:nvPr/>
          </p:nvGrpSpPr>
          <p:grpSpPr bwMode="auto">
            <a:xfrm>
              <a:off x="328" y="3039"/>
              <a:ext cx="3072" cy="910"/>
              <a:chOff x="448" y="3039"/>
              <a:chExt cx="3072" cy="910"/>
            </a:xfrm>
          </p:grpSpPr>
          <p:sp>
            <p:nvSpPr>
              <p:cNvPr id="72774" name="Freeform 48"/>
              <p:cNvSpPr>
                <a:spLocks/>
              </p:cNvSpPr>
              <p:nvPr/>
            </p:nvSpPr>
            <p:spPr bwMode="auto">
              <a:xfrm>
                <a:off x="2916" y="3039"/>
                <a:ext cx="604" cy="910"/>
              </a:xfrm>
              <a:custGeom>
                <a:avLst/>
                <a:gdLst>
                  <a:gd name="T0" fmla="*/ 307 w 604"/>
                  <a:gd name="T1" fmla="*/ 909 h 910"/>
                  <a:gd name="T2" fmla="*/ 0 w 604"/>
                  <a:gd name="T3" fmla="*/ 319 h 910"/>
                  <a:gd name="T4" fmla="*/ 225 w 604"/>
                  <a:gd name="T5" fmla="*/ 0 h 910"/>
                  <a:gd name="T6" fmla="*/ 603 w 604"/>
                  <a:gd name="T7" fmla="*/ 502 h 910"/>
                  <a:gd name="T8" fmla="*/ 307 w 604"/>
                  <a:gd name="T9" fmla="*/ 909 h 910"/>
                  <a:gd name="T10" fmla="*/ 0 60000 65536"/>
                  <a:gd name="T11" fmla="*/ 0 60000 65536"/>
                  <a:gd name="T12" fmla="*/ 0 60000 65536"/>
                  <a:gd name="T13" fmla="*/ 0 60000 65536"/>
                  <a:gd name="T14" fmla="*/ 0 60000 65536"/>
                  <a:gd name="T15" fmla="*/ 0 w 604"/>
                  <a:gd name="T16" fmla="*/ 0 h 910"/>
                  <a:gd name="T17" fmla="*/ 604 w 604"/>
                  <a:gd name="T18" fmla="*/ 910 h 910"/>
                </a:gdLst>
                <a:ahLst/>
                <a:cxnLst>
                  <a:cxn ang="T10">
                    <a:pos x="T0" y="T1"/>
                  </a:cxn>
                  <a:cxn ang="T11">
                    <a:pos x="T2" y="T3"/>
                  </a:cxn>
                  <a:cxn ang="T12">
                    <a:pos x="T4" y="T5"/>
                  </a:cxn>
                  <a:cxn ang="T13">
                    <a:pos x="T6" y="T7"/>
                  </a:cxn>
                  <a:cxn ang="T14">
                    <a:pos x="T8" y="T9"/>
                  </a:cxn>
                </a:cxnLst>
                <a:rect l="T15" t="T16" r="T17" b="T18"/>
                <a:pathLst>
                  <a:path w="604" h="910">
                    <a:moveTo>
                      <a:pt x="307" y="909"/>
                    </a:moveTo>
                    <a:lnTo>
                      <a:pt x="0" y="319"/>
                    </a:lnTo>
                    <a:lnTo>
                      <a:pt x="225" y="0"/>
                    </a:lnTo>
                    <a:lnTo>
                      <a:pt x="603" y="502"/>
                    </a:lnTo>
                    <a:lnTo>
                      <a:pt x="307" y="909"/>
                    </a:lnTo>
                  </a:path>
                </a:pathLst>
              </a:custGeom>
              <a:gradFill rotWithShape="0">
                <a:gsLst>
                  <a:gs pos="0">
                    <a:srgbClr val="00FF00"/>
                  </a:gs>
                  <a:gs pos="100000">
                    <a:srgbClr val="00760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75" name="Freeform 49"/>
              <p:cNvSpPr>
                <a:spLocks/>
              </p:cNvSpPr>
              <p:nvPr/>
            </p:nvSpPr>
            <p:spPr bwMode="auto">
              <a:xfrm>
                <a:off x="751" y="3039"/>
                <a:ext cx="2392" cy="321"/>
              </a:xfrm>
              <a:custGeom>
                <a:avLst/>
                <a:gdLst>
                  <a:gd name="T0" fmla="*/ 0 w 2392"/>
                  <a:gd name="T1" fmla="*/ 320 h 321"/>
                  <a:gd name="T2" fmla="*/ 2166 w 2392"/>
                  <a:gd name="T3" fmla="*/ 320 h 321"/>
                  <a:gd name="T4" fmla="*/ 2391 w 2392"/>
                  <a:gd name="T5" fmla="*/ 0 h 321"/>
                  <a:gd name="T6" fmla="*/ 429 w 2392"/>
                  <a:gd name="T7" fmla="*/ 1 h 321"/>
                  <a:gd name="T8" fmla="*/ 0 w 2392"/>
                  <a:gd name="T9" fmla="*/ 320 h 321"/>
                  <a:gd name="T10" fmla="*/ 0 60000 65536"/>
                  <a:gd name="T11" fmla="*/ 0 60000 65536"/>
                  <a:gd name="T12" fmla="*/ 0 60000 65536"/>
                  <a:gd name="T13" fmla="*/ 0 60000 65536"/>
                  <a:gd name="T14" fmla="*/ 0 60000 65536"/>
                  <a:gd name="T15" fmla="*/ 0 w 2392"/>
                  <a:gd name="T16" fmla="*/ 0 h 321"/>
                  <a:gd name="T17" fmla="*/ 2392 w 2392"/>
                  <a:gd name="T18" fmla="*/ 321 h 321"/>
                </a:gdLst>
                <a:ahLst/>
                <a:cxnLst>
                  <a:cxn ang="T10">
                    <a:pos x="T0" y="T1"/>
                  </a:cxn>
                  <a:cxn ang="T11">
                    <a:pos x="T2" y="T3"/>
                  </a:cxn>
                  <a:cxn ang="T12">
                    <a:pos x="T4" y="T5"/>
                  </a:cxn>
                  <a:cxn ang="T13">
                    <a:pos x="T6" y="T7"/>
                  </a:cxn>
                  <a:cxn ang="T14">
                    <a:pos x="T8" y="T9"/>
                  </a:cxn>
                </a:cxnLst>
                <a:rect l="T15" t="T16" r="T17" b="T18"/>
                <a:pathLst>
                  <a:path w="2392" h="321">
                    <a:moveTo>
                      <a:pt x="0" y="320"/>
                    </a:moveTo>
                    <a:lnTo>
                      <a:pt x="2166" y="320"/>
                    </a:lnTo>
                    <a:lnTo>
                      <a:pt x="2391" y="0"/>
                    </a:lnTo>
                    <a:lnTo>
                      <a:pt x="429" y="1"/>
                    </a:lnTo>
                    <a:lnTo>
                      <a:pt x="0" y="320"/>
                    </a:lnTo>
                  </a:path>
                </a:pathLst>
              </a:custGeom>
              <a:gradFill rotWithShape="0">
                <a:gsLst>
                  <a:gs pos="0">
                    <a:srgbClr val="00FF00"/>
                  </a:gs>
                  <a:gs pos="100000">
                    <a:srgbClr val="00760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76" name="Freeform 50"/>
              <p:cNvSpPr>
                <a:spLocks/>
              </p:cNvSpPr>
              <p:nvPr/>
            </p:nvSpPr>
            <p:spPr bwMode="auto">
              <a:xfrm>
                <a:off x="448" y="3357"/>
                <a:ext cx="2776" cy="592"/>
              </a:xfrm>
              <a:custGeom>
                <a:avLst/>
                <a:gdLst>
                  <a:gd name="T0" fmla="*/ 0 w 2776"/>
                  <a:gd name="T1" fmla="*/ 591 h 592"/>
                  <a:gd name="T2" fmla="*/ 2775 w 2776"/>
                  <a:gd name="T3" fmla="*/ 591 h 592"/>
                  <a:gd name="T4" fmla="*/ 2468 w 2776"/>
                  <a:gd name="T5" fmla="*/ 0 h 592"/>
                  <a:gd name="T6" fmla="*/ 304 w 2776"/>
                  <a:gd name="T7" fmla="*/ 0 h 592"/>
                  <a:gd name="T8" fmla="*/ 0 w 2776"/>
                  <a:gd name="T9" fmla="*/ 591 h 592"/>
                  <a:gd name="T10" fmla="*/ 0 60000 65536"/>
                  <a:gd name="T11" fmla="*/ 0 60000 65536"/>
                  <a:gd name="T12" fmla="*/ 0 60000 65536"/>
                  <a:gd name="T13" fmla="*/ 0 60000 65536"/>
                  <a:gd name="T14" fmla="*/ 0 60000 65536"/>
                  <a:gd name="T15" fmla="*/ 0 w 2776"/>
                  <a:gd name="T16" fmla="*/ 0 h 592"/>
                  <a:gd name="T17" fmla="*/ 2776 w 2776"/>
                  <a:gd name="T18" fmla="*/ 592 h 592"/>
                </a:gdLst>
                <a:ahLst/>
                <a:cxnLst>
                  <a:cxn ang="T10">
                    <a:pos x="T0" y="T1"/>
                  </a:cxn>
                  <a:cxn ang="T11">
                    <a:pos x="T2" y="T3"/>
                  </a:cxn>
                  <a:cxn ang="T12">
                    <a:pos x="T4" y="T5"/>
                  </a:cxn>
                  <a:cxn ang="T13">
                    <a:pos x="T6" y="T7"/>
                  </a:cxn>
                  <a:cxn ang="T14">
                    <a:pos x="T8" y="T9"/>
                  </a:cxn>
                </a:cxnLst>
                <a:rect l="T15" t="T16" r="T17" b="T18"/>
                <a:pathLst>
                  <a:path w="2776" h="592">
                    <a:moveTo>
                      <a:pt x="0" y="591"/>
                    </a:moveTo>
                    <a:lnTo>
                      <a:pt x="2775" y="591"/>
                    </a:lnTo>
                    <a:lnTo>
                      <a:pt x="2468" y="0"/>
                    </a:lnTo>
                    <a:lnTo>
                      <a:pt x="304" y="0"/>
                    </a:lnTo>
                    <a:lnTo>
                      <a:pt x="0" y="591"/>
                    </a:lnTo>
                  </a:path>
                </a:pathLst>
              </a:custGeom>
              <a:gradFill rotWithShape="0">
                <a:gsLst>
                  <a:gs pos="0">
                    <a:srgbClr val="00FF00"/>
                  </a:gs>
                  <a:gs pos="100000">
                    <a:srgbClr val="00760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grpSp>
        <p:grpSp>
          <p:nvGrpSpPr>
            <p:cNvPr id="72746" name="Group 51"/>
            <p:cNvGrpSpPr>
              <a:grpSpLocks/>
            </p:cNvGrpSpPr>
            <p:nvPr/>
          </p:nvGrpSpPr>
          <p:grpSpPr bwMode="auto">
            <a:xfrm>
              <a:off x="683" y="2475"/>
              <a:ext cx="2281" cy="791"/>
              <a:chOff x="803" y="2475"/>
              <a:chExt cx="2281" cy="791"/>
            </a:xfrm>
          </p:grpSpPr>
          <p:sp>
            <p:nvSpPr>
              <p:cNvPr id="72771" name="Freeform 52"/>
              <p:cNvSpPr>
                <a:spLocks/>
              </p:cNvSpPr>
              <p:nvPr/>
            </p:nvSpPr>
            <p:spPr bwMode="auto">
              <a:xfrm>
                <a:off x="2557" y="2475"/>
                <a:ext cx="527" cy="790"/>
              </a:xfrm>
              <a:custGeom>
                <a:avLst/>
                <a:gdLst>
                  <a:gd name="T0" fmla="*/ 0 w 527"/>
                  <a:gd name="T1" fmla="*/ 214 h 790"/>
                  <a:gd name="T2" fmla="*/ 312 w 527"/>
                  <a:gd name="T3" fmla="*/ 789 h 790"/>
                  <a:gd name="T4" fmla="*/ 526 w 527"/>
                  <a:gd name="T5" fmla="*/ 495 h 790"/>
                  <a:gd name="T6" fmla="*/ 152 w 527"/>
                  <a:gd name="T7" fmla="*/ 0 h 790"/>
                  <a:gd name="T8" fmla="*/ 0 w 527"/>
                  <a:gd name="T9" fmla="*/ 214 h 790"/>
                  <a:gd name="T10" fmla="*/ 0 60000 65536"/>
                  <a:gd name="T11" fmla="*/ 0 60000 65536"/>
                  <a:gd name="T12" fmla="*/ 0 60000 65536"/>
                  <a:gd name="T13" fmla="*/ 0 60000 65536"/>
                  <a:gd name="T14" fmla="*/ 0 60000 65536"/>
                  <a:gd name="T15" fmla="*/ 0 w 527"/>
                  <a:gd name="T16" fmla="*/ 0 h 790"/>
                  <a:gd name="T17" fmla="*/ 527 w 527"/>
                  <a:gd name="T18" fmla="*/ 790 h 790"/>
                </a:gdLst>
                <a:ahLst/>
                <a:cxnLst>
                  <a:cxn ang="T10">
                    <a:pos x="T0" y="T1"/>
                  </a:cxn>
                  <a:cxn ang="T11">
                    <a:pos x="T2" y="T3"/>
                  </a:cxn>
                  <a:cxn ang="T12">
                    <a:pos x="T4" y="T5"/>
                  </a:cxn>
                  <a:cxn ang="T13">
                    <a:pos x="T6" y="T7"/>
                  </a:cxn>
                  <a:cxn ang="T14">
                    <a:pos x="T8" y="T9"/>
                  </a:cxn>
                </a:cxnLst>
                <a:rect l="T15" t="T16" r="T17" b="T18"/>
                <a:pathLst>
                  <a:path w="527" h="790">
                    <a:moveTo>
                      <a:pt x="0" y="214"/>
                    </a:moveTo>
                    <a:lnTo>
                      <a:pt x="312" y="789"/>
                    </a:lnTo>
                    <a:lnTo>
                      <a:pt x="526" y="495"/>
                    </a:lnTo>
                    <a:lnTo>
                      <a:pt x="152" y="0"/>
                    </a:lnTo>
                    <a:lnTo>
                      <a:pt x="0" y="214"/>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72" name="Freeform 53"/>
              <p:cNvSpPr>
                <a:spLocks/>
              </p:cNvSpPr>
              <p:nvPr/>
            </p:nvSpPr>
            <p:spPr bwMode="auto">
              <a:xfrm>
                <a:off x="1111" y="2475"/>
                <a:ext cx="1598" cy="214"/>
              </a:xfrm>
              <a:custGeom>
                <a:avLst/>
                <a:gdLst>
                  <a:gd name="T0" fmla="*/ 0 w 1598"/>
                  <a:gd name="T1" fmla="*/ 213 h 214"/>
                  <a:gd name="T2" fmla="*/ 1445 w 1598"/>
                  <a:gd name="T3" fmla="*/ 213 h 214"/>
                  <a:gd name="T4" fmla="*/ 1597 w 1598"/>
                  <a:gd name="T5" fmla="*/ 0 h 214"/>
                  <a:gd name="T6" fmla="*/ 404 w 1598"/>
                  <a:gd name="T7" fmla="*/ 0 h 214"/>
                  <a:gd name="T8" fmla="*/ 0 w 1598"/>
                  <a:gd name="T9" fmla="*/ 213 h 214"/>
                  <a:gd name="T10" fmla="*/ 0 60000 65536"/>
                  <a:gd name="T11" fmla="*/ 0 60000 65536"/>
                  <a:gd name="T12" fmla="*/ 0 60000 65536"/>
                  <a:gd name="T13" fmla="*/ 0 60000 65536"/>
                  <a:gd name="T14" fmla="*/ 0 60000 65536"/>
                  <a:gd name="T15" fmla="*/ 0 w 1598"/>
                  <a:gd name="T16" fmla="*/ 0 h 214"/>
                  <a:gd name="T17" fmla="*/ 1598 w 1598"/>
                  <a:gd name="T18" fmla="*/ 214 h 214"/>
                </a:gdLst>
                <a:ahLst/>
                <a:cxnLst>
                  <a:cxn ang="T10">
                    <a:pos x="T0" y="T1"/>
                  </a:cxn>
                  <a:cxn ang="T11">
                    <a:pos x="T2" y="T3"/>
                  </a:cxn>
                  <a:cxn ang="T12">
                    <a:pos x="T4" y="T5"/>
                  </a:cxn>
                  <a:cxn ang="T13">
                    <a:pos x="T6" y="T7"/>
                  </a:cxn>
                  <a:cxn ang="T14">
                    <a:pos x="T8" y="T9"/>
                  </a:cxn>
                </a:cxnLst>
                <a:rect l="T15" t="T16" r="T17" b="T18"/>
                <a:pathLst>
                  <a:path w="1598" h="214">
                    <a:moveTo>
                      <a:pt x="0" y="213"/>
                    </a:moveTo>
                    <a:lnTo>
                      <a:pt x="1445" y="213"/>
                    </a:lnTo>
                    <a:lnTo>
                      <a:pt x="1597" y="0"/>
                    </a:lnTo>
                    <a:lnTo>
                      <a:pt x="404" y="0"/>
                    </a:lnTo>
                    <a:lnTo>
                      <a:pt x="0" y="213"/>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73" name="Freeform 54"/>
              <p:cNvSpPr>
                <a:spLocks/>
              </p:cNvSpPr>
              <p:nvPr/>
            </p:nvSpPr>
            <p:spPr bwMode="auto">
              <a:xfrm>
                <a:off x="803" y="2688"/>
                <a:ext cx="2066" cy="578"/>
              </a:xfrm>
              <a:custGeom>
                <a:avLst/>
                <a:gdLst>
                  <a:gd name="T0" fmla="*/ 0 w 2066"/>
                  <a:gd name="T1" fmla="*/ 577 h 578"/>
                  <a:gd name="T2" fmla="*/ 2065 w 2066"/>
                  <a:gd name="T3" fmla="*/ 577 h 578"/>
                  <a:gd name="T4" fmla="*/ 1752 w 2066"/>
                  <a:gd name="T5" fmla="*/ 0 h 578"/>
                  <a:gd name="T6" fmla="*/ 308 w 2066"/>
                  <a:gd name="T7" fmla="*/ 0 h 578"/>
                  <a:gd name="T8" fmla="*/ 0 w 2066"/>
                  <a:gd name="T9" fmla="*/ 577 h 578"/>
                  <a:gd name="T10" fmla="*/ 0 60000 65536"/>
                  <a:gd name="T11" fmla="*/ 0 60000 65536"/>
                  <a:gd name="T12" fmla="*/ 0 60000 65536"/>
                  <a:gd name="T13" fmla="*/ 0 60000 65536"/>
                  <a:gd name="T14" fmla="*/ 0 60000 65536"/>
                  <a:gd name="T15" fmla="*/ 0 w 2066"/>
                  <a:gd name="T16" fmla="*/ 0 h 578"/>
                  <a:gd name="T17" fmla="*/ 2066 w 2066"/>
                  <a:gd name="T18" fmla="*/ 578 h 578"/>
                </a:gdLst>
                <a:ahLst/>
                <a:cxnLst>
                  <a:cxn ang="T10">
                    <a:pos x="T0" y="T1"/>
                  </a:cxn>
                  <a:cxn ang="T11">
                    <a:pos x="T2" y="T3"/>
                  </a:cxn>
                  <a:cxn ang="T12">
                    <a:pos x="T4" y="T5"/>
                  </a:cxn>
                  <a:cxn ang="T13">
                    <a:pos x="T6" y="T7"/>
                  </a:cxn>
                  <a:cxn ang="T14">
                    <a:pos x="T8" y="T9"/>
                  </a:cxn>
                </a:cxnLst>
                <a:rect l="T15" t="T16" r="T17" b="T18"/>
                <a:pathLst>
                  <a:path w="2066" h="578">
                    <a:moveTo>
                      <a:pt x="0" y="577"/>
                    </a:moveTo>
                    <a:lnTo>
                      <a:pt x="2065" y="577"/>
                    </a:lnTo>
                    <a:lnTo>
                      <a:pt x="1752" y="0"/>
                    </a:lnTo>
                    <a:lnTo>
                      <a:pt x="308" y="0"/>
                    </a:lnTo>
                    <a:lnTo>
                      <a:pt x="0" y="577"/>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grpSp>
        <p:grpSp>
          <p:nvGrpSpPr>
            <p:cNvPr id="72747" name="Group 55"/>
            <p:cNvGrpSpPr>
              <a:grpSpLocks/>
            </p:cNvGrpSpPr>
            <p:nvPr/>
          </p:nvGrpSpPr>
          <p:grpSpPr bwMode="auto">
            <a:xfrm>
              <a:off x="1043" y="1901"/>
              <a:ext cx="1488" cy="693"/>
              <a:chOff x="1163" y="1901"/>
              <a:chExt cx="1488" cy="693"/>
            </a:xfrm>
          </p:grpSpPr>
          <p:sp>
            <p:nvSpPr>
              <p:cNvPr id="72768" name="Freeform 56"/>
              <p:cNvSpPr>
                <a:spLocks/>
              </p:cNvSpPr>
              <p:nvPr/>
            </p:nvSpPr>
            <p:spPr bwMode="auto">
              <a:xfrm>
                <a:off x="2197" y="1904"/>
                <a:ext cx="454" cy="690"/>
              </a:xfrm>
              <a:custGeom>
                <a:avLst/>
                <a:gdLst>
                  <a:gd name="T0" fmla="*/ 309 w 454"/>
                  <a:gd name="T1" fmla="*/ 689 h 690"/>
                  <a:gd name="T2" fmla="*/ 453 w 454"/>
                  <a:gd name="T3" fmla="*/ 491 h 690"/>
                  <a:gd name="T4" fmla="*/ 78 w 454"/>
                  <a:gd name="T5" fmla="*/ 0 h 690"/>
                  <a:gd name="T6" fmla="*/ 0 w 454"/>
                  <a:gd name="T7" fmla="*/ 103 h 690"/>
                  <a:gd name="T8" fmla="*/ 309 w 454"/>
                  <a:gd name="T9" fmla="*/ 689 h 690"/>
                  <a:gd name="T10" fmla="*/ 0 60000 65536"/>
                  <a:gd name="T11" fmla="*/ 0 60000 65536"/>
                  <a:gd name="T12" fmla="*/ 0 60000 65536"/>
                  <a:gd name="T13" fmla="*/ 0 60000 65536"/>
                  <a:gd name="T14" fmla="*/ 0 60000 65536"/>
                  <a:gd name="T15" fmla="*/ 0 w 454"/>
                  <a:gd name="T16" fmla="*/ 0 h 690"/>
                  <a:gd name="T17" fmla="*/ 454 w 454"/>
                  <a:gd name="T18" fmla="*/ 690 h 690"/>
                </a:gdLst>
                <a:ahLst/>
                <a:cxnLst>
                  <a:cxn ang="T10">
                    <a:pos x="T0" y="T1"/>
                  </a:cxn>
                  <a:cxn ang="T11">
                    <a:pos x="T2" y="T3"/>
                  </a:cxn>
                  <a:cxn ang="T12">
                    <a:pos x="T4" y="T5"/>
                  </a:cxn>
                  <a:cxn ang="T13">
                    <a:pos x="T6" y="T7"/>
                  </a:cxn>
                  <a:cxn ang="T14">
                    <a:pos x="T8" y="T9"/>
                  </a:cxn>
                </a:cxnLst>
                <a:rect l="T15" t="T16" r="T17" b="T18"/>
                <a:pathLst>
                  <a:path w="454" h="690">
                    <a:moveTo>
                      <a:pt x="309" y="689"/>
                    </a:moveTo>
                    <a:lnTo>
                      <a:pt x="453" y="491"/>
                    </a:lnTo>
                    <a:lnTo>
                      <a:pt x="78" y="0"/>
                    </a:lnTo>
                    <a:lnTo>
                      <a:pt x="0" y="103"/>
                    </a:lnTo>
                    <a:lnTo>
                      <a:pt x="309" y="689"/>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69" name="Freeform 57"/>
              <p:cNvSpPr>
                <a:spLocks/>
              </p:cNvSpPr>
              <p:nvPr/>
            </p:nvSpPr>
            <p:spPr bwMode="auto">
              <a:xfrm>
                <a:off x="1477" y="1901"/>
                <a:ext cx="797" cy="106"/>
              </a:xfrm>
              <a:custGeom>
                <a:avLst/>
                <a:gdLst>
                  <a:gd name="T0" fmla="*/ 0 w 797"/>
                  <a:gd name="T1" fmla="*/ 105 h 106"/>
                  <a:gd name="T2" fmla="*/ 718 w 797"/>
                  <a:gd name="T3" fmla="*/ 105 h 106"/>
                  <a:gd name="T4" fmla="*/ 796 w 797"/>
                  <a:gd name="T5" fmla="*/ 0 h 106"/>
                  <a:gd name="T6" fmla="*/ 248 w 797"/>
                  <a:gd name="T7" fmla="*/ 0 h 106"/>
                  <a:gd name="T8" fmla="*/ 0 w 797"/>
                  <a:gd name="T9" fmla="*/ 105 h 106"/>
                  <a:gd name="T10" fmla="*/ 0 60000 65536"/>
                  <a:gd name="T11" fmla="*/ 0 60000 65536"/>
                  <a:gd name="T12" fmla="*/ 0 60000 65536"/>
                  <a:gd name="T13" fmla="*/ 0 60000 65536"/>
                  <a:gd name="T14" fmla="*/ 0 60000 65536"/>
                  <a:gd name="T15" fmla="*/ 0 w 797"/>
                  <a:gd name="T16" fmla="*/ 0 h 106"/>
                  <a:gd name="T17" fmla="*/ 797 w 797"/>
                  <a:gd name="T18" fmla="*/ 106 h 106"/>
                </a:gdLst>
                <a:ahLst/>
                <a:cxnLst>
                  <a:cxn ang="T10">
                    <a:pos x="T0" y="T1"/>
                  </a:cxn>
                  <a:cxn ang="T11">
                    <a:pos x="T2" y="T3"/>
                  </a:cxn>
                  <a:cxn ang="T12">
                    <a:pos x="T4" y="T5"/>
                  </a:cxn>
                  <a:cxn ang="T13">
                    <a:pos x="T6" y="T7"/>
                  </a:cxn>
                  <a:cxn ang="T14">
                    <a:pos x="T8" y="T9"/>
                  </a:cxn>
                </a:cxnLst>
                <a:rect l="T15" t="T16" r="T17" b="T18"/>
                <a:pathLst>
                  <a:path w="797" h="106">
                    <a:moveTo>
                      <a:pt x="0" y="105"/>
                    </a:moveTo>
                    <a:lnTo>
                      <a:pt x="718" y="105"/>
                    </a:lnTo>
                    <a:lnTo>
                      <a:pt x="796" y="0"/>
                    </a:lnTo>
                    <a:lnTo>
                      <a:pt x="248" y="0"/>
                    </a:lnTo>
                    <a:lnTo>
                      <a:pt x="0" y="105"/>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70" name="Freeform 58"/>
              <p:cNvSpPr>
                <a:spLocks/>
              </p:cNvSpPr>
              <p:nvPr/>
            </p:nvSpPr>
            <p:spPr bwMode="auto">
              <a:xfrm>
                <a:off x="1163" y="2006"/>
                <a:ext cx="1344" cy="588"/>
              </a:xfrm>
              <a:custGeom>
                <a:avLst/>
                <a:gdLst>
                  <a:gd name="T0" fmla="*/ 0 w 1344"/>
                  <a:gd name="T1" fmla="*/ 587 h 588"/>
                  <a:gd name="T2" fmla="*/ 1343 w 1344"/>
                  <a:gd name="T3" fmla="*/ 587 h 588"/>
                  <a:gd name="T4" fmla="*/ 1032 w 1344"/>
                  <a:gd name="T5" fmla="*/ 0 h 588"/>
                  <a:gd name="T6" fmla="*/ 313 w 1344"/>
                  <a:gd name="T7" fmla="*/ 0 h 588"/>
                  <a:gd name="T8" fmla="*/ 0 w 1344"/>
                  <a:gd name="T9" fmla="*/ 587 h 588"/>
                  <a:gd name="T10" fmla="*/ 0 60000 65536"/>
                  <a:gd name="T11" fmla="*/ 0 60000 65536"/>
                  <a:gd name="T12" fmla="*/ 0 60000 65536"/>
                  <a:gd name="T13" fmla="*/ 0 60000 65536"/>
                  <a:gd name="T14" fmla="*/ 0 60000 65536"/>
                  <a:gd name="T15" fmla="*/ 0 w 1344"/>
                  <a:gd name="T16" fmla="*/ 0 h 588"/>
                  <a:gd name="T17" fmla="*/ 1344 w 1344"/>
                  <a:gd name="T18" fmla="*/ 588 h 588"/>
                </a:gdLst>
                <a:ahLst/>
                <a:cxnLst>
                  <a:cxn ang="T10">
                    <a:pos x="T0" y="T1"/>
                  </a:cxn>
                  <a:cxn ang="T11">
                    <a:pos x="T2" y="T3"/>
                  </a:cxn>
                  <a:cxn ang="T12">
                    <a:pos x="T4" y="T5"/>
                  </a:cxn>
                  <a:cxn ang="T13">
                    <a:pos x="T6" y="T7"/>
                  </a:cxn>
                  <a:cxn ang="T14">
                    <a:pos x="T8" y="T9"/>
                  </a:cxn>
                </a:cxnLst>
                <a:rect l="T15" t="T16" r="T17" b="T18"/>
                <a:pathLst>
                  <a:path w="1344" h="588">
                    <a:moveTo>
                      <a:pt x="0" y="587"/>
                    </a:moveTo>
                    <a:lnTo>
                      <a:pt x="1343" y="587"/>
                    </a:lnTo>
                    <a:lnTo>
                      <a:pt x="1032" y="0"/>
                    </a:lnTo>
                    <a:lnTo>
                      <a:pt x="313" y="0"/>
                    </a:lnTo>
                    <a:lnTo>
                      <a:pt x="0" y="587"/>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grpSp>
        <p:grpSp>
          <p:nvGrpSpPr>
            <p:cNvPr id="72748" name="Group 59"/>
            <p:cNvGrpSpPr>
              <a:grpSpLocks/>
            </p:cNvGrpSpPr>
            <p:nvPr/>
          </p:nvGrpSpPr>
          <p:grpSpPr bwMode="auto">
            <a:xfrm>
              <a:off x="1403" y="1333"/>
              <a:ext cx="695" cy="584"/>
              <a:chOff x="1523" y="1333"/>
              <a:chExt cx="695" cy="584"/>
            </a:xfrm>
          </p:grpSpPr>
          <p:sp>
            <p:nvSpPr>
              <p:cNvPr id="72766" name="Freeform 60"/>
              <p:cNvSpPr>
                <a:spLocks/>
              </p:cNvSpPr>
              <p:nvPr/>
            </p:nvSpPr>
            <p:spPr bwMode="auto">
              <a:xfrm>
                <a:off x="1834" y="1333"/>
                <a:ext cx="384" cy="584"/>
              </a:xfrm>
              <a:custGeom>
                <a:avLst/>
                <a:gdLst>
                  <a:gd name="T0" fmla="*/ 312 w 384"/>
                  <a:gd name="T1" fmla="*/ 583 h 584"/>
                  <a:gd name="T2" fmla="*/ 383 w 384"/>
                  <a:gd name="T3" fmla="*/ 492 h 584"/>
                  <a:gd name="T4" fmla="*/ 0 w 384"/>
                  <a:gd name="T5" fmla="*/ 0 h 584"/>
                  <a:gd name="T6" fmla="*/ 312 w 384"/>
                  <a:gd name="T7" fmla="*/ 583 h 584"/>
                  <a:gd name="T8" fmla="*/ 0 60000 65536"/>
                  <a:gd name="T9" fmla="*/ 0 60000 65536"/>
                  <a:gd name="T10" fmla="*/ 0 60000 65536"/>
                  <a:gd name="T11" fmla="*/ 0 60000 65536"/>
                  <a:gd name="T12" fmla="*/ 0 w 384"/>
                  <a:gd name="T13" fmla="*/ 0 h 584"/>
                  <a:gd name="T14" fmla="*/ 384 w 384"/>
                  <a:gd name="T15" fmla="*/ 584 h 584"/>
                </a:gdLst>
                <a:ahLst/>
                <a:cxnLst>
                  <a:cxn ang="T8">
                    <a:pos x="T0" y="T1"/>
                  </a:cxn>
                  <a:cxn ang="T9">
                    <a:pos x="T2" y="T3"/>
                  </a:cxn>
                  <a:cxn ang="T10">
                    <a:pos x="T4" y="T5"/>
                  </a:cxn>
                  <a:cxn ang="T11">
                    <a:pos x="T6" y="T7"/>
                  </a:cxn>
                </a:cxnLst>
                <a:rect l="T12" t="T13" r="T14" b="T15"/>
                <a:pathLst>
                  <a:path w="384" h="584">
                    <a:moveTo>
                      <a:pt x="312" y="583"/>
                    </a:moveTo>
                    <a:lnTo>
                      <a:pt x="383" y="492"/>
                    </a:lnTo>
                    <a:lnTo>
                      <a:pt x="0" y="0"/>
                    </a:lnTo>
                    <a:lnTo>
                      <a:pt x="312" y="583"/>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sp>
            <p:nvSpPr>
              <p:cNvPr id="72767" name="Freeform 61"/>
              <p:cNvSpPr>
                <a:spLocks/>
              </p:cNvSpPr>
              <p:nvPr/>
            </p:nvSpPr>
            <p:spPr bwMode="auto">
              <a:xfrm>
                <a:off x="1523" y="1333"/>
                <a:ext cx="624" cy="584"/>
              </a:xfrm>
              <a:custGeom>
                <a:avLst/>
                <a:gdLst>
                  <a:gd name="T0" fmla="*/ 0 w 624"/>
                  <a:gd name="T1" fmla="*/ 583 h 584"/>
                  <a:gd name="T2" fmla="*/ 623 w 624"/>
                  <a:gd name="T3" fmla="*/ 583 h 584"/>
                  <a:gd name="T4" fmla="*/ 312 w 624"/>
                  <a:gd name="T5" fmla="*/ 0 h 584"/>
                  <a:gd name="T6" fmla="*/ 0 w 624"/>
                  <a:gd name="T7" fmla="*/ 583 h 584"/>
                  <a:gd name="T8" fmla="*/ 0 60000 65536"/>
                  <a:gd name="T9" fmla="*/ 0 60000 65536"/>
                  <a:gd name="T10" fmla="*/ 0 60000 65536"/>
                  <a:gd name="T11" fmla="*/ 0 60000 65536"/>
                  <a:gd name="T12" fmla="*/ 0 w 624"/>
                  <a:gd name="T13" fmla="*/ 0 h 584"/>
                  <a:gd name="T14" fmla="*/ 624 w 624"/>
                  <a:gd name="T15" fmla="*/ 584 h 584"/>
                </a:gdLst>
                <a:ahLst/>
                <a:cxnLst>
                  <a:cxn ang="T8">
                    <a:pos x="T0" y="T1"/>
                  </a:cxn>
                  <a:cxn ang="T9">
                    <a:pos x="T2" y="T3"/>
                  </a:cxn>
                  <a:cxn ang="T10">
                    <a:pos x="T4" y="T5"/>
                  </a:cxn>
                  <a:cxn ang="T11">
                    <a:pos x="T6" y="T7"/>
                  </a:cxn>
                </a:cxnLst>
                <a:rect l="T12" t="T13" r="T14" b="T15"/>
                <a:pathLst>
                  <a:path w="624" h="584">
                    <a:moveTo>
                      <a:pt x="0" y="583"/>
                    </a:moveTo>
                    <a:lnTo>
                      <a:pt x="623" y="583"/>
                    </a:lnTo>
                    <a:lnTo>
                      <a:pt x="312" y="0"/>
                    </a:lnTo>
                    <a:lnTo>
                      <a:pt x="0" y="583"/>
                    </a:lnTo>
                  </a:path>
                </a:pathLst>
              </a:custGeom>
              <a:gradFill rotWithShape="0">
                <a:gsLst>
                  <a:gs pos="0">
                    <a:srgbClr val="FFFF00"/>
                  </a:gs>
                  <a:gs pos="100000">
                    <a:srgbClr val="800080"/>
                  </a:gs>
                </a:gsLst>
                <a:lin ang="5400000" scaled="1"/>
              </a:gradFill>
              <a:ln w="12700" cap="rnd">
                <a:solidFill>
                  <a:srgbClr val="000000"/>
                </a:solidFill>
                <a:round/>
                <a:headEnd type="none" w="sm" len="sm"/>
                <a:tailEnd type="none" w="sm" len="sm"/>
              </a:ln>
            </p:spPr>
            <p:txBody>
              <a:bodyPr>
                <a:prstTxWarp prst="textNoShape">
                  <a:avLst/>
                </a:prstTxWarp>
              </a:bodyPr>
              <a:lstStyle/>
              <a:p>
                <a:endParaRPr lang="en-US"/>
              </a:p>
            </p:txBody>
          </p:sp>
        </p:grpSp>
        <p:sp>
          <p:nvSpPr>
            <p:cNvPr id="72749" name="Rectangle 62"/>
            <p:cNvSpPr>
              <a:spLocks noChangeArrowheads="1"/>
            </p:cNvSpPr>
            <p:nvPr/>
          </p:nvSpPr>
          <p:spPr bwMode="auto">
            <a:xfrm>
              <a:off x="1275" y="2361"/>
              <a:ext cx="1874" cy="186"/>
            </a:xfrm>
            <a:prstGeom prst="rect">
              <a:avLst/>
            </a:prstGeom>
            <a:noFill/>
            <a:ln w="9525">
              <a:noFill/>
              <a:miter lim="800000"/>
              <a:headEnd/>
              <a:tailEnd/>
            </a:ln>
          </p:spPr>
          <p:txBody>
            <a:bodyPr wrap="none" lIns="92075" tIns="46038" rIns="92075" bIns="46038">
              <a:prstTxWarp prst="textNoShape">
                <a:avLst/>
              </a:prstTxWarp>
              <a:spAutoFit/>
            </a:bodyPr>
            <a:lstStyle/>
            <a:p>
              <a:r>
                <a:rPr lang="fr-FR" sz="1400" b="1"/>
                <a:t>metamodel</a:t>
              </a:r>
              <a:endParaRPr lang="en-GB" sz="1400" b="1"/>
            </a:p>
          </p:txBody>
        </p:sp>
        <p:sp>
          <p:nvSpPr>
            <p:cNvPr id="72750" name="Rectangle 63"/>
            <p:cNvSpPr>
              <a:spLocks noChangeArrowheads="1"/>
            </p:cNvSpPr>
            <p:nvPr/>
          </p:nvSpPr>
          <p:spPr bwMode="auto">
            <a:xfrm>
              <a:off x="1442" y="3024"/>
              <a:ext cx="1424" cy="205"/>
            </a:xfrm>
            <a:prstGeom prst="rect">
              <a:avLst/>
            </a:prstGeom>
            <a:noFill/>
            <a:ln w="9525">
              <a:noFill/>
              <a:miter lim="800000"/>
              <a:headEnd/>
              <a:tailEnd/>
            </a:ln>
          </p:spPr>
          <p:txBody>
            <a:bodyPr lIns="92075" tIns="46038" rIns="92075" bIns="46038">
              <a:prstTxWarp prst="textNoShape">
                <a:avLst/>
              </a:prstTxWarp>
              <a:spAutoFit/>
            </a:bodyPr>
            <a:lstStyle/>
            <a:p>
              <a:r>
                <a:rPr lang="en-GB" sz="1600" b="1"/>
                <a:t>model</a:t>
              </a:r>
            </a:p>
          </p:txBody>
        </p:sp>
        <p:sp>
          <p:nvSpPr>
            <p:cNvPr id="72751" name="Rectangle 64"/>
            <p:cNvSpPr>
              <a:spLocks noChangeArrowheads="1"/>
            </p:cNvSpPr>
            <p:nvPr/>
          </p:nvSpPr>
          <p:spPr bwMode="auto">
            <a:xfrm>
              <a:off x="1246" y="3695"/>
              <a:ext cx="2836" cy="205"/>
            </a:xfrm>
            <a:prstGeom prst="rect">
              <a:avLst/>
            </a:prstGeom>
            <a:noFill/>
            <a:ln w="9525">
              <a:noFill/>
              <a:miter lim="800000"/>
              <a:headEnd/>
              <a:tailEnd/>
            </a:ln>
          </p:spPr>
          <p:txBody>
            <a:bodyPr wrap="none" lIns="92075" tIns="46038" rIns="92075" bIns="46038">
              <a:prstTxWarp prst="textNoShape">
                <a:avLst/>
              </a:prstTxWarp>
              <a:spAutoFit/>
            </a:bodyPr>
            <a:lstStyle/>
            <a:p>
              <a:r>
                <a:rPr lang="fr-FR" sz="1600" b="1"/>
                <a:t>"the real world"</a:t>
              </a:r>
              <a:endParaRPr lang="en-GB" sz="1600" b="1"/>
            </a:p>
          </p:txBody>
        </p:sp>
        <p:sp>
          <p:nvSpPr>
            <p:cNvPr id="72752" name="Line 65"/>
            <p:cNvSpPr>
              <a:spLocks noChangeShapeType="1"/>
            </p:cNvSpPr>
            <p:nvPr/>
          </p:nvSpPr>
          <p:spPr bwMode="auto">
            <a:xfrm>
              <a:off x="2125" y="1851"/>
              <a:ext cx="3027" cy="9"/>
            </a:xfrm>
            <a:prstGeom prst="line">
              <a:avLst/>
            </a:prstGeom>
            <a:noFill/>
            <a:ln w="25400">
              <a:solidFill>
                <a:srgbClr val="FF4A4A"/>
              </a:solidFill>
              <a:prstDash val="lgDash"/>
              <a:round/>
              <a:headEnd type="none" w="sm" len="sm"/>
              <a:tailEnd type="none" w="sm" len="sm"/>
            </a:ln>
          </p:spPr>
          <p:txBody>
            <a:bodyPr>
              <a:prstTxWarp prst="textNoShape">
                <a:avLst/>
              </a:prstTxWarp>
            </a:bodyPr>
            <a:lstStyle/>
            <a:p>
              <a:endParaRPr lang="en-US"/>
            </a:p>
          </p:txBody>
        </p:sp>
        <p:sp>
          <p:nvSpPr>
            <p:cNvPr id="72753" name="Line 66"/>
            <p:cNvSpPr>
              <a:spLocks noChangeShapeType="1"/>
            </p:cNvSpPr>
            <p:nvPr/>
          </p:nvSpPr>
          <p:spPr bwMode="auto">
            <a:xfrm flipV="1">
              <a:off x="2535" y="2432"/>
              <a:ext cx="2627" cy="9"/>
            </a:xfrm>
            <a:prstGeom prst="line">
              <a:avLst/>
            </a:prstGeom>
            <a:noFill/>
            <a:ln w="25400">
              <a:solidFill>
                <a:srgbClr val="FF4A4A"/>
              </a:solidFill>
              <a:prstDash val="lgDash"/>
              <a:round/>
              <a:headEnd type="none" w="sm" len="sm"/>
              <a:tailEnd type="none" w="sm" len="sm"/>
            </a:ln>
          </p:spPr>
          <p:txBody>
            <a:bodyPr>
              <a:prstTxWarp prst="textNoShape">
                <a:avLst/>
              </a:prstTxWarp>
            </a:bodyPr>
            <a:lstStyle/>
            <a:p>
              <a:endParaRPr lang="en-US"/>
            </a:p>
          </p:txBody>
        </p:sp>
        <p:sp>
          <p:nvSpPr>
            <p:cNvPr id="72754" name="Line 67"/>
            <p:cNvSpPr>
              <a:spLocks noChangeShapeType="1"/>
            </p:cNvSpPr>
            <p:nvPr/>
          </p:nvSpPr>
          <p:spPr bwMode="auto">
            <a:xfrm>
              <a:off x="3001" y="2997"/>
              <a:ext cx="2159" cy="10"/>
            </a:xfrm>
            <a:prstGeom prst="line">
              <a:avLst/>
            </a:prstGeom>
            <a:noFill/>
            <a:ln w="25400">
              <a:solidFill>
                <a:srgbClr val="FF4A4A"/>
              </a:solidFill>
              <a:prstDash val="lgDash"/>
              <a:round/>
              <a:headEnd type="none" w="sm" len="sm"/>
              <a:tailEnd type="none" w="sm" len="sm"/>
            </a:ln>
          </p:spPr>
          <p:txBody>
            <a:bodyPr>
              <a:prstTxWarp prst="textNoShape">
                <a:avLst/>
              </a:prstTxWarp>
            </a:bodyPr>
            <a:lstStyle/>
            <a:p>
              <a:endParaRPr lang="en-US"/>
            </a:p>
          </p:txBody>
        </p:sp>
        <p:sp>
          <p:nvSpPr>
            <p:cNvPr id="72755" name="Line 68"/>
            <p:cNvSpPr>
              <a:spLocks noChangeShapeType="1"/>
            </p:cNvSpPr>
            <p:nvPr/>
          </p:nvSpPr>
          <p:spPr bwMode="auto">
            <a:xfrm>
              <a:off x="3259" y="3813"/>
              <a:ext cx="1893" cy="6"/>
            </a:xfrm>
            <a:prstGeom prst="line">
              <a:avLst/>
            </a:prstGeom>
            <a:noFill/>
            <a:ln w="25400">
              <a:solidFill>
                <a:srgbClr val="FF4A4A"/>
              </a:solidFill>
              <a:prstDash val="lgDash"/>
              <a:round/>
              <a:headEnd type="none" w="sm" len="sm"/>
              <a:tailEnd type="none" w="sm" len="sm"/>
            </a:ln>
          </p:spPr>
          <p:txBody>
            <a:bodyPr>
              <a:prstTxWarp prst="textNoShape">
                <a:avLst/>
              </a:prstTxWarp>
            </a:bodyPr>
            <a:lstStyle/>
            <a:p>
              <a:endParaRPr lang="en-US"/>
            </a:p>
          </p:txBody>
        </p:sp>
        <p:sp>
          <p:nvSpPr>
            <p:cNvPr id="72756" name="Line 69"/>
            <p:cNvSpPr>
              <a:spLocks noChangeShapeType="1"/>
            </p:cNvSpPr>
            <p:nvPr/>
          </p:nvSpPr>
          <p:spPr bwMode="auto">
            <a:xfrm>
              <a:off x="1771" y="1303"/>
              <a:ext cx="3389" cy="1"/>
            </a:xfrm>
            <a:prstGeom prst="line">
              <a:avLst/>
            </a:prstGeom>
            <a:noFill/>
            <a:ln w="25400">
              <a:solidFill>
                <a:srgbClr val="FF4A4A"/>
              </a:solidFill>
              <a:prstDash val="lgDash"/>
              <a:round/>
              <a:headEnd type="none" w="sm" len="sm"/>
              <a:tailEnd type="none" w="sm" len="sm"/>
            </a:ln>
          </p:spPr>
          <p:txBody>
            <a:bodyPr>
              <a:prstTxWarp prst="textNoShape">
                <a:avLst/>
              </a:prstTxWarp>
            </a:bodyPr>
            <a:lstStyle/>
            <a:p>
              <a:endParaRPr lang="en-US"/>
            </a:p>
          </p:txBody>
        </p:sp>
        <p:sp>
          <p:nvSpPr>
            <p:cNvPr id="72757" name="Rectangle 70"/>
            <p:cNvSpPr>
              <a:spLocks noChangeArrowheads="1"/>
            </p:cNvSpPr>
            <p:nvPr/>
          </p:nvSpPr>
          <p:spPr bwMode="auto">
            <a:xfrm>
              <a:off x="917" y="1679"/>
              <a:ext cx="1666" cy="278"/>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fr-FR" sz="1200" b="1"/>
                <a:t>m</a:t>
              </a:r>
              <a:r>
                <a:rPr lang="en-GB" sz="1200" b="1"/>
                <a:t>eta</a:t>
              </a:r>
              <a:r>
                <a:rPr lang="fr-FR" sz="1200" b="1"/>
                <a:t>-meta</a:t>
              </a:r>
            </a:p>
            <a:p>
              <a:pPr algn="ctr"/>
              <a:r>
                <a:rPr lang="fr-FR" sz="1200" b="1"/>
                <a:t>model</a:t>
              </a:r>
              <a:endParaRPr lang="en-GB" sz="1200" b="1"/>
            </a:p>
          </p:txBody>
        </p:sp>
        <p:sp>
          <p:nvSpPr>
            <p:cNvPr id="72758" name="Text Box 71"/>
            <p:cNvSpPr txBox="1">
              <a:spLocks noChangeArrowheads="1"/>
            </p:cNvSpPr>
            <p:nvPr/>
          </p:nvSpPr>
          <p:spPr bwMode="auto">
            <a:xfrm>
              <a:off x="2534" y="1522"/>
              <a:ext cx="1741" cy="205"/>
            </a:xfrm>
            <a:prstGeom prst="rect">
              <a:avLst/>
            </a:prstGeom>
            <a:noFill/>
            <a:ln w="28575">
              <a:noFill/>
              <a:miter lim="800000"/>
              <a:headEnd type="none" w="sm" len="sm"/>
              <a:tailEnd type="none" w="med" len="lg"/>
            </a:ln>
          </p:spPr>
          <p:txBody>
            <a:bodyPr wrap="none">
              <a:prstTxWarp prst="textNoShape">
                <a:avLst/>
              </a:prstTxWarp>
              <a:spAutoFit/>
            </a:bodyPr>
            <a:lstStyle/>
            <a:p>
              <a:r>
                <a:rPr lang="fr-FR" sz="1600"/>
                <a:t>The MOF</a:t>
              </a:r>
              <a:endParaRPr lang="en-GB" sz="1600"/>
            </a:p>
          </p:txBody>
        </p:sp>
        <p:sp>
          <p:nvSpPr>
            <p:cNvPr id="72759" name="Text Box 72"/>
            <p:cNvSpPr txBox="1">
              <a:spLocks noChangeArrowheads="1"/>
            </p:cNvSpPr>
            <p:nvPr/>
          </p:nvSpPr>
          <p:spPr bwMode="auto">
            <a:xfrm>
              <a:off x="2940" y="2028"/>
              <a:ext cx="3344" cy="223"/>
            </a:xfrm>
            <a:prstGeom prst="rect">
              <a:avLst/>
            </a:prstGeom>
            <a:noFill/>
            <a:ln w="28575">
              <a:noFill/>
              <a:miter lim="800000"/>
              <a:headEnd type="none" w="sm" len="sm"/>
              <a:tailEnd type="none" w="med" len="lg"/>
            </a:ln>
          </p:spPr>
          <p:txBody>
            <a:bodyPr wrap="none">
              <a:prstTxWarp prst="textNoShape">
                <a:avLst/>
              </a:prstTxWarp>
              <a:spAutoFit/>
            </a:bodyPr>
            <a:lstStyle/>
            <a:p>
              <a:r>
                <a:rPr lang="fr-FR" sz="1600"/>
                <a:t>The UML </a:t>
              </a:r>
              <a:r>
                <a:rPr lang="fr-FR" sz="1000"/>
                <a:t>metamodel </a:t>
              </a:r>
              <a:r>
                <a:rPr lang="fr-FR" sz="1800"/>
                <a:t>++</a:t>
              </a:r>
              <a:endParaRPr lang="en-GB" sz="2800"/>
            </a:p>
          </p:txBody>
        </p:sp>
        <p:sp>
          <p:nvSpPr>
            <p:cNvPr id="72760" name="Text Box 73"/>
            <p:cNvSpPr txBox="1">
              <a:spLocks noChangeArrowheads="1"/>
            </p:cNvSpPr>
            <p:nvPr/>
          </p:nvSpPr>
          <p:spPr bwMode="auto">
            <a:xfrm>
              <a:off x="3214" y="2635"/>
              <a:ext cx="3680" cy="205"/>
            </a:xfrm>
            <a:prstGeom prst="rect">
              <a:avLst/>
            </a:prstGeom>
            <a:noFill/>
            <a:ln w="28575">
              <a:noFill/>
              <a:miter lim="800000"/>
              <a:headEnd type="none" w="sm" len="sm"/>
              <a:tailEnd type="none" w="med" len="lg"/>
            </a:ln>
          </p:spPr>
          <p:txBody>
            <a:bodyPr wrap="none">
              <a:prstTxWarp prst="textNoShape">
                <a:avLst/>
              </a:prstTxWarp>
              <a:spAutoFit/>
            </a:bodyPr>
            <a:lstStyle/>
            <a:p>
              <a:r>
                <a:rPr lang="fr-FR" sz="1600"/>
                <a:t>Some UML Models ++</a:t>
              </a:r>
              <a:endParaRPr lang="en-GB" sz="1600"/>
            </a:p>
          </p:txBody>
        </p:sp>
        <p:sp>
          <p:nvSpPr>
            <p:cNvPr id="72761" name="Text Box 74"/>
            <p:cNvSpPr txBox="1">
              <a:spLocks noChangeArrowheads="1"/>
            </p:cNvSpPr>
            <p:nvPr/>
          </p:nvSpPr>
          <p:spPr bwMode="auto">
            <a:xfrm>
              <a:off x="3304" y="3356"/>
              <a:ext cx="2702" cy="353"/>
            </a:xfrm>
            <a:prstGeom prst="rect">
              <a:avLst/>
            </a:prstGeom>
            <a:noFill/>
            <a:ln w="28575">
              <a:noFill/>
              <a:miter lim="800000"/>
              <a:headEnd type="none" w="sm" len="sm"/>
              <a:tailEnd type="none" w="med" len="lg"/>
            </a:ln>
          </p:spPr>
          <p:txBody>
            <a:bodyPr wrap="none">
              <a:prstTxWarp prst="textNoShape">
                <a:avLst/>
              </a:prstTxWarp>
              <a:spAutoFit/>
            </a:bodyPr>
            <a:lstStyle/>
            <a:p>
              <a:r>
                <a:rPr lang="fr-FR" sz="1600"/>
                <a:t>Various usages</a:t>
              </a:r>
            </a:p>
            <a:p>
              <a:r>
                <a:rPr lang="fr-FR" sz="1600"/>
                <a:t>of these models</a:t>
              </a:r>
              <a:endParaRPr lang="en-GB" sz="1600"/>
            </a:p>
          </p:txBody>
        </p:sp>
        <p:sp>
          <p:nvSpPr>
            <p:cNvPr id="72762" name="Text Box 75"/>
            <p:cNvSpPr txBox="1">
              <a:spLocks noChangeArrowheads="1"/>
            </p:cNvSpPr>
            <p:nvPr/>
          </p:nvSpPr>
          <p:spPr bwMode="auto">
            <a:xfrm>
              <a:off x="96" y="3563"/>
              <a:ext cx="814" cy="242"/>
            </a:xfrm>
            <a:prstGeom prst="rect">
              <a:avLst/>
            </a:prstGeom>
            <a:noFill/>
            <a:ln w="28575">
              <a:noFill/>
              <a:miter lim="800000"/>
              <a:headEnd type="none" w="sm" len="sm"/>
              <a:tailEnd type="none" w="med" len="lg"/>
            </a:ln>
          </p:spPr>
          <p:txBody>
            <a:bodyPr wrap="none">
              <a:prstTxWarp prst="textNoShape">
                <a:avLst/>
              </a:prstTxWarp>
              <a:spAutoFit/>
            </a:bodyPr>
            <a:lstStyle/>
            <a:p>
              <a:r>
                <a:rPr lang="fr-FR" sz="2000">
                  <a:solidFill>
                    <a:srgbClr val="FF0000"/>
                  </a:solidFill>
                </a:rPr>
                <a:t>M</a:t>
              </a:r>
              <a:r>
                <a:rPr lang="fr-FR" sz="2000" baseline="-25000">
                  <a:solidFill>
                    <a:srgbClr val="FF0000"/>
                  </a:solidFill>
                </a:rPr>
                <a:t>0</a:t>
              </a:r>
              <a:endParaRPr lang="en-GB" sz="2000" baseline="-25000">
                <a:solidFill>
                  <a:srgbClr val="FF0000"/>
                </a:solidFill>
              </a:endParaRPr>
            </a:p>
          </p:txBody>
        </p:sp>
        <p:sp>
          <p:nvSpPr>
            <p:cNvPr id="72763" name="Text Box 76"/>
            <p:cNvSpPr txBox="1">
              <a:spLocks noChangeArrowheads="1"/>
            </p:cNvSpPr>
            <p:nvPr/>
          </p:nvSpPr>
          <p:spPr bwMode="auto">
            <a:xfrm>
              <a:off x="499" y="2794"/>
              <a:ext cx="813" cy="242"/>
            </a:xfrm>
            <a:prstGeom prst="rect">
              <a:avLst/>
            </a:prstGeom>
            <a:noFill/>
            <a:ln w="28575">
              <a:noFill/>
              <a:miter lim="800000"/>
              <a:headEnd type="none" w="sm" len="sm"/>
              <a:tailEnd type="none" w="med" len="lg"/>
            </a:ln>
          </p:spPr>
          <p:txBody>
            <a:bodyPr wrap="none">
              <a:prstTxWarp prst="textNoShape">
                <a:avLst/>
              </a:prstTxWarp>
              <a:spAutoFit/>
            </a:bodyPr>
            <a:lstStyle/>
            <a:p>
              <a:r>
                <a:rPr lang="fr-FR" sz="2000">
                  <a:solidFill>
                    <a:srgbClr val="FF0000"/>
                  </a:solidFill>
                </a:rPr>
                <a:t>M</a:t>
              </a:r>
              <a:r>
                <a:rPr lang="fr-FR" sz="2000" baseline="-25000">
                  <a:solidFill>
                    <a:srgbClr val="FF0000"/>
                  </a:solidFill>
                </a:rPr>
                <a:t>1</a:t>
              </a:r>
              <a:endParaRPr lang="en-GB" sz="2000" baseline="-25000">
                <a:solidFill>
                  <a:srgbClr val="FF0000"/>
                </a:solidFill>
              </a:endParaRPr>
            </a:p>
          </p:txBody>
        </p:sp>
        <p:sp>
          <p:nvSpPr>
            <p:cNvPr id="72764" name="Text Box 77"/>
            <p:cNvSpPr txBox="1">
              <a:spLocks noChangeArrowheads="1"/>
            </p:cNvSpPr>
            <p:nvPr/>
          </p:nvSpPr>
          <p:spPr bwMode="auto">
            <a:xfrm>
              <a:off x="868" y="2124"/>
              <a:ext cx="814" cy="242"/>
            </a:xfrm>
            <a:prstGeom prst="rect">
              <a:avLst/>
            </a:prstGeom>
            <a:noFill/>
            <a:ln w="28575">
              <a:noFill/>
              <a:miter lim="800000"/>
              <a:headEnd type="none" w="sm" len="sm"/>
              <a:tailEnd type="none" w="med" len="lg"/>
            </a:ln>
          </p:spPr>
          <p:txBody>
            <a:bodyPr wrap="none">
              <a:prstTxWarp prst="textNoShape">
                <a:avLst/>
              </a:prstTxWarp>
              <a:spAutoFit/>
            </a:bodyPr>
            <a:lstStyle/>
            <a:p>
              <a:r>
                <a:rPr lang="fr-FR" sz="2000">
                  <a:solidFill>
                    <a:srgbClr val="FF0000"/>
                  </a:solidFill>
                </a:rPr>
                <a:t>M</a:t>
              </a:r>
              <a:r>
                <a:rPr lang="fr-FR" sz="2000" baseline="-25000">
                  <a:solidFill>
                    <a:srgbClr val="FF0000"/>
                  </a:solidFill>
                </a:rPr>
                <a:t>2</a:t>
              </a:r>
              <a:endParaRPr lang="en-GB" sz="2000" baseline="-25000">
                <a:solidFill>
                  <a:srgbClr val="FF0000"/>
                </a:solidFill>
              </a:endParaRPr>
            </a:p>
          </p:txBody>
        </p:sp>
        <p:sp>
          <p:nvSpPr>
            <p:cNvPr id="72765" name="Text Box 78"/>
            <p:cNvSpPr txBox="1">
              <a:spLocks noChangeArrowheads="1"/>
            </p:cNvSpPr>
            <p:nvPr/>
          </p:nvSpPr>
          <p:spPr bwMode="auto">
            <a:xfrm>
              <a:off x="1220" y="1497"/>
              <a:ext cx="813" cy="242"/>
            </a:xfrm>
            <a:prstGeom prst="rect">
              <a:avLst/>
            </a:prstGeom>
            <a:noFill/>
            <a:ln w="28575">
              <a:noFill/>
              <a:miter lim="800000"/>
              <a:headEnd type="none" w="sm" len="sm"/>
              <a:tailEnd type="none" w="med" len="lg"/>
            </a:ln>
          </p:spPr>
          <p:txBody>
            <a:bodyPr wrap="none">
              <a:prstTxWarp prst="textNoShape">
                <a:avLst/>
              </a:prstTxWarp>
              <a:spAutoFit/>
            </a:bodyPr>
            <a:lstStyle/>
            <a:p>
              <a:r>
                <a:rPr lang="fr-FR" sz="2000">
                  <a:solidFill>
                    <a:srgbClr val="FF0000"/>
                  </a:solidFill>
                </a:rPr>
                <a:t>M</a:t>
              </a:r>
              <a:r>
                <a:rPr lang="fr-FR" sz="2000" baseline="-25000">
                  <a:solidFill>
                    <a:srgbClr val="FF0000"/>
                  </a:solidFill>
                </a:rPr>
                <a:t>3</a:t>
              </a:r>
              <a:endParaRPr lang="en-GB" sz="2000" baseline="-25000">
                <a:solidFill>
                  <a:srgbClr val="FF0000"/>
                </a:solidFill>
              </a:endParaRPr>
            </a:p>
          </p:txBody>
        </p:sp>
      </p:grpSp>
      <p:sp>
        <p:nvSpPr>
          <p:cNvPr id="72741" name="Freeform 79"/>
          <p:cNvSpPr>
            <a:spLocks/>
          </p:cNvSpPr>
          <p:nvPr/>
        </p:nvSpPr>
        <p:spPr bwMode="auto">
          <a:xfrm rot="2743735" flipH="1" flipV="1">
            <a:off x="6161882" y="1666081"/>
            <a:ext cx="895350" cy="1217613"/>
          </a:xfrm>
          <a:custGeom>
            <a:avLst/>
            <a:gdLst>
              <a:gd name="T0" fmla="*/ 0 w 384"/>
              <a:gd name="T1" fmla="*/ 1296 h 1512"/>
              <a:gd name="T2" fmla="*/ 288 w 384"/>
              <a:gd name="T3" fmla="*/ 1296 h 1512"/>
              <a:gd name="T4" fmla="*/ 384 w 384"/>
              <a:gd name="T5" fmla="*/ 0 h 1512"/>
              <a:gd name="T6" fmla="*/ 0 60000 65536"/>
              <a:gd name="T7" fmla="*/ 0 60000 65536"/>
              <a:gd name="T8" fmla="*/ 0 60000 65536"/>
              <a:gd name="T9" fmla="*/ 0 w 384"/>
              <a:gd name="T10" fmla="*/ 0 h 1512"/>
              <a:gd name="T11" fmla="*/ 384 w 384"/>
              <a:gd name="T12" fmla="*/ 1512 h 1512"/>
            </a:gdLst>
            <a:ahLst/>
            <a:cxnLst>
              <a:cxn ang="T6">
                <a:pos x="T0" y="T1"/>
              </a:cxn>
              <a:cxn ang="T7">
                <a:pos x="T2" y="T3"/>
              </a:cxn>
              <a:cxn ang="T8">
                <a:pos x="T4" y="T5"/>
              </a:cxn>
            </a:cxnLst>
            <a:rect l="T9" t="T10" r="T11" b="T12"/>
            <a:pathLst>
              <a:path w="384" h="1512">
                <a:moveTo>
                  <a:pt x="0" y="1296"/>
                </a:moveTo>
                <a:cubicBezTo>
                  <a:pt x="112" y="1404"/>
                  <a:pt x="224" y="1512"/>
                  <a:pt x="288" y="1296"/>
                </a:cubicBezTo>
                <a:cubicBezTo>
                  <a:pt x="352" y="1080"/>
                  <a:pt x="368" y="540"/>
                  <a:pt x="384" y="0"/>
                </a:cubicBezTo>
              </a:path>
            </a:pathLst>
          </a:custGeom>
          <a:noFill/>
          <a:ln w="9525">
            <a:solidFill>
              <a:srgbClr val="008000"/>
            </a:solidFill>
            <a:round/>
            <a:headEnd/>
            <a:tailEnd type="arrow" w="lg" len="lg"/>
          </a:ln>
        </p:spPr>
        <p:txBody>
          <a:bodyPr wrap="none" anchor="ctr">
            <a:prstTxWarp prst="textNoShape">
              <a:avLst/>
            </a:prstTxWarp>
          </a:bodyPr>
          <a:lstStyle/>
          <a:p>
            <a:endParaRPr lang="en-US"/>
          </a:p>
        </p:txBody>
      </p:sp>
      <p:sp>
        <p:nvSpPr>
          <p:cNvPr id="72742" name="Arc 80"/>
          <p:cNvSpPr>
            <a:spLocks/>
          </p:cNvSpPr>
          <p:nvPr/>
        </p:nvSpPr>
        <p:spPr bwMode="auto">
          <a:xfrm flipH="1">
            <a:off x="4383088" y="2122488"/>
            <a:ext cx="882650" cy="757237"/>
          </a:xfrm>
          <a:custGeom>
            <a:avLst/>
            <a:gdLst>
              <a:gd name="T0" fmla="*/ 0 w 41045"/>
              <a:gd name="T1" fmla="*/ 213762 h 43200"/>
              <a:gd name="T2" fmla="*/ 55503 w 41045"/>
              <a:gd name="T3" fmla="*/ 615185 h 43200"/>
              <a:gd name="T4" fmla="*/ 418154 w 41045"/>
              <a:gd name="T5" fmla="*/ 378619 h 43200"/>
              <a:gd name="T6" fmla="*/ 0 60000 65536"/>
              <a:gd name="T7" fmla="*/ 0 60000 65536"/>
              <a:gd name="T8" fmla="*/ 0 60000 65536"/>
              <a:gd name="T9" fmla="*/ 0 w 41045"/>
              <a:gd name="T10" fmla="*/ 0 h 43200"/>
              <a:gd name="T11" fmla="*/ 41045 w 41045"/>
              <a:gd name="T12" fmla="*/ 43200 h 43200"/>
            </a:gdLst>
            <a:ahLst/>
            <a:cxnLst>
              <a:cxn ang="T6">
                <a:pos x="T0" y="T1"/>
              </a:cxn>
              <a:cxn ang="T7">
                <a:pos x="T2" y="T3"/>
              </a:cxn>
              <a:cxn ang="T8">
                <a:pos x="T4" y="T5"/>
              </a:cxn>
            </a:cxnLst>
            <a:rect l="T9" t="T10" r="T11" b="T12"/>
            <a:pathLst>
              <a:path w="41045" h="43200" fill="none" extrusionOk="0">
                <a:moveTo>
                  <a:pt x="0" y="12195"/>
                </a:moveTo>
                <a:cubicBezTo>
                  <a:pt x="3606" y="4737"/>
                  <a:pt x="11161" y="-1"/>
                  <a:pt x="19445" y="-1"/>
                </a:cubicBezTo>
                <a:cubicBezTo>
                  <a:pt x="31374" y="0"/>
                  <a:pt x="41045" y="9670"/>
                  <a:pt x="41045" y="21600"/>
                </a:cubicBezTo>
                <a:cubicBezTo>
                  <a:pt x="41045" y="33529"/>
                  <a:pt x="31374" y="43200"/>
                  <a:pt x="19445" y="43200"/>
                </a:cubicBezTo>
                <a:cubicBezTo>
                  <a:pt x="12884" y="43199"/>
                  <a:pt x="6679" y="40218"/>
                  <a:pt x="2580" y="35096"/>
                </a:cubicBezTo>
              </a:path>
              <a:path w="41045" h="43200" stroke="0" extrusionOk="0">
                <a:moveTo>
                  <a:pt x="0" y="12195"/>
                </a:moveTo>
                <a:cubicBezTo>
                  <a:pt x="3606" y="4737"/>
                  <a:pt x="11161" y="-1"/>
                  <a:pt x="19445" y="-1"/>
                </a:cubicBezTo>
                <a:cubicBezTo>
                  <a:pt x="31374" y="0"/>
                  <a:pt x="41045" y="9670"/>
                  <a:pt x="41045" y="21600"/>
                </a:cubicBezTo>
                <a:cubicBezTo>
                  <a:pt x="41045" y="33529"/>
                  <a:pt x="31374" y="43200"/>
                  <a:pt x="19445" y="43200"/>
                </a:cubicBezTo>
                <a:cubicBezTo>
                  <a:pt x="12884" y="43199"/>
                  <a:pt x="6679" y="40218"/>
                  <a:pt x="2580" y="35096"/>
                </a:cubicBezTo>
                <a:lnTo>
                  <a:pt x="19445" y="21600"/>
                </a:lnTo>
                <a:close/>
              </a:path>
            </a:pathLst>
          </a:custGeom>
          <a:noFill/>
          <a:ln w="19050">
            <a:solidFill>
              <a:srgbClr val="008000"/>
            </a:solidFill>
            <a:round/>
            <a:headEnd type="arrow" w="med" len="med"/>
            <a:tailEnd/>
          </a:ln>
        </p:spPr>
        <p:txBody>
          <a:bodyPr wrap="none" anchor="ctr">
            <a:prstTxWarp prst="textNoShape">
              <a:avLst/>
            </a:prstTxWarp>
          </a:bodyPr>
          <a:lstStyle/>
          <a:p>
            <a:endParaRPr lang="en-US"/>
          </a:p>
        </p:txBody>
      </p:sp>
      <p:sp>
        <p:nvSpPr>
          <p:cNvPr id="72743" name="Text Box 81"/>
          <p:cNvSpPr txBox="1">
            <a:spLocks noChangeArrowheads="1"/>
          </p:cNvSpPr>
          <p:nvPr/>
        </p:nvSpPr>
        <p:spPr bwMode="auto">
          <a:xfrm>
            <a:off x="6637338" y="1562100"/>
            <a:ext cx="287337"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sp>
        <p:nvSpPr>
          <p:cNvPr id="72744" name="Text Box 82"/>
          <p:cNvSpPr txBox="1">
            <a:spLocks noChangeArrowheads="1"/>
          </p:cNvSpPr>
          <p:nvPr/>
        </p:nvSpPr>
        <p:spPr bwMode="auto">
          <a:xfrm>
            <a:off x="4089400" y="2419350"/>
            <a:ext cx="287338" cy="304800"/>
          </a:xfrm>
          <a:prstGeom prst="rect">
            <a:avLst/>
          </a:prstGeom>
          <a:solidFill>
            <a:schemeClr val="bg1"/>
          </a:solidFill>
          <a:ln w="38100">
            <a:noFill/>
            <a:miter lim="800000"/>
            <a:headEnd/>
            <a:tailEnd type="none" w="lg" len="lg"/>
          </a:ln>
        </p:spPr>
        <p:txBody>
          <a:bodyPr wrap="none">
            <a:prstTxWarp prst="textNoShape">
              <a:avLst/>
            </a:prstTxWarp>
            <a:spAutoFit/>
          </a:bodyPr>
          <a:lstStyle/>
          <a:p>
            <a:pPr algn="ctr"/>
            <a:r>
              <a:rPr lang="fr-FR" sz="1400" b="1">
                <a:solidFill>
                  <a:srgbClr val="008000"/>
                </a:solidFill>
                <a:sym typeface="Symbol" charset="2"/>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2"/>
          <p:cNvSpPr>
            <a:spLocks noGrp="1"/>
          </p:cNvSpPr>
          <p:nvPr>
            <p:ph type="dt" sz="quarter" idx="10"/>
          </p:nvPr>
        </p:nvSpPr>
        <p:spPr>
          <a:noFill/>
        </p:spPr>
        <p:txBody>
          <a:bodyPr/>
          <a:lstStyle/>
          <a:p>
            <a:r>
              <a:rPr lang="de-CH">
                <a:latin typeface="Helvetica" charset="0"/>
              </a:rPr>
              <a:t>© Oscar Nierstrasz</a:t>
            </a:r>
          </a:p>
        </p:txBody>
      </p:sp>
      <p:sp>
        <p:nvSpPr>
          <p:cNvPr id="74755"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74756" name="Slide Number Placeholder 4"/>
          <p:cNvSpPr>
            <a:spLocks noGrp="1"/>
          </p:cNvSpPr>
          <p:nvPr>
            <p:ph type="sldNum" sz="quarter" idx="12"/>
          </p:nvPr>
        </p:nvSpPr>
        <p:spPr>
          <a:noFill/>
        </p:spPr>
        <p:txBody>
          <a:bodyPr/>
          <a:lstStyle/>
          <a:p>
            <a:r>
              <a:rPr lang="de-CH">
                <a:latin typeface="Helvetica" charset="0"/>
              </a:rPr>
              <a:t>ESE 10.</a:t>
            </a:r>
            <a:fld id="{E309C37B-BEAA-2C42-81E9-728C609AA770}" type="slidenum">
              <a:rPr lang="de-CH">
                <a:latin typeface="Helvetica" charset="0"/>
              </a:rPr>
              <a:pPr/>
              <a:t>41</a:t>
            </a:fld>
            <a:endParaRPr lang="de-CH" sz="1400">
              <a:solidFill>
                <a:srgbClr val="7E7E7E"/>
              </a:solidFill>
              <a:latin typeface="Times" charset="0"/>
            </a:endParaRPr>
          </a:p>
        </p:txBody>
      </p:sp>
      <p:sp>
        <p:nvSpPr>
          <p:cNvPr id="74757" name="Rectangle 2"/>
          <p:cNvSpPr>
            <a:spLocks noChangeArrowheads="1"/>
          </p:cNvSpPr>
          <p:nvPr/>
        </p:nvSpPr>
        <p:spPr bwMode="auto">
          <a:xfrm>
            <a:off x="152400" y="4572000"/>
            <a:ext cx="1143000" cy="457200"/>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58" name="Text Box 3"/>
          <p:cNvSpPr txBox="1">
            <a:spLocks noChangeArrowheads="1"/>
          </p:cNvSpPr>
          <p:nvPr/>
        </p:nvSpPr>
        <p:spPr bwMode="auto">
          <a:xfrm>
            <a:off x="254000" y="4692650"/>
            <a:ext cx="1087438" cy="396875"/>
          </a:xfrm>
          <a:prstGeom prst="rect">
            <a:avLst/>
          </a:prstGeom>
          <a:noFill/>
          <a:ln w="19050">
            <a:noFill/>
            <a:miter lim="800000"/>
            <a:headEnd type="none" w="sm" len="sm"/>
            <a:tailEnd type="none" w="lg" len="lg"/>
          </a:ln>
        </p:spPr>
        <p:txBody>
          <a:bodyPr wrap="none">
            <a:prstTxWarp prst="textNoShape">
              <a:avLst/>
            </a:prstTxWarp>
            <a:spAutoFit/>
          </a:bodyPr>
          <a:lstStyle/>
          <a:p>
            <a:r>
              <a:rPr lang="en-GB" sz="2000"/>
              <a:t>CORBA</a:t>
            </a:r>
          </a:p>
        </p:txBody>
      </p:sp>
      <p:sp>
        <p:nvSpPr>
          <p:cNvPr id="74759" name="Rectangle 4"/>
          <p:cNvSpPr>
            <a:spLocks noChangeArrowheads="1"/>
          </p:cNvSpPr>
          <p:nvPr/>
        </p:nvSpPr>
        <p:spPr bwMode="auto">
          <a:xfrm>
            <a:off x="685800" y="5105400"/>
            <a:ext cx="1371600" cy="381000"/>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60" name="Text Box 5"/>
          <p:cNvSpPr txBox="1">
            <a:spLocks noChangeArrowheads="1"/>
          </p:cNvSpPr>
          <p:nvPr/>
        </p:nvSpPr>
        <p:spPr bwMode="auto">
          <a:xfrm>
            <a:off x="762000" y="5222875"/>
            <a:ext cx="1149350" cy="366713"/>
          </a:xfrm>
          <a:prstGeom prst="rect">
            <a:avLst/>
          </a:prstGeom>
          <a:noFill/>
          <a:ln w="19050">
            <a:noFill/>
            <a:miter lim="800000"/>
            <a:headEnd type="none" w="sm" len="sm"/>
            <a:tailEnd type="none" w="lg" len="lg"/>
          </a:ln>
        </p:spPr>
        <p:txBody>
          <a:bodyPr wrap="none">
            <a:prstTxWarp prst="textNoShape">
              <a:avLst/>
            </a:prstTxWarp>
            <a:spAutoFit/>
          </a:bodyPr>
          <a:lstStyle/>
          <a:p>
            <a:r>
              <a:rPr lang="en-GB" sz="1800"/>
              <a:t>Java/EJB</a:t>
            </a:r>
          </a:p>
        </p:txBody>
      </p:sp>
      <p:sp>
        <p:nvSpPr>
          <p:cNvPr id="74761" name="Rectangle 6"/>
          <p:cNvSpPr>
            <a:spLocks noChangeArrowheads="1"/>
          </p:cNvSpPr>
          <p:nvPr/>
        </p:nvSpPr>
        <p:spPr bwMode="auto">
          <a:xfrm>
            <a:off x="1258888" y="5562600"/>
            <a:ext cx="1447800" cy="331788"/>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62" name="Text Box 7"/>
          <p:cNvSpPr txBox="1">
            <a:spLocks noChangeArrowheads="1"/>
          </p:cNvSpPr>
          <p:nvPr/>
        </p:nvSpPr>
        <p:spPr bwMode="auto">
          <a:xfrm>
            <a:off x="1371600" y="5597525"/>
            <a:ext cx="1133475" cy="336550"/>
          </a:xfrm>
          <a:prstGeom prst="rect">
            <a:avLst/>
          </a:prstGeom>
          <a:noFill/>
          <a:ln w="19050">
            <a:noFill/>
            <a:miter lim="800000"/>
            <a:headEnd type="none" w="sm" len="sm"/>
            <a:tailEnd type="none" w="lg" len="lg"/>
          </a:ln>
        </p:spPr>
        <p:txBody>
          <a:bodyPr wrap="none">
            <a:prstTxWarp prst="textNoShape">
              <a:avLst/>
            </a:prstTxWarp>
            <a:spAutoFit/>
          </a:bodyPr>
          <a:lstStyle/>
          <a:p>
            <a:r>
              <a:rPr lang="en-GB" sz="1600"/>
              <a:t>C#/DotNet</a:t>
            </a:r>
          </a:p>
        </p:txBody>
      </p:sp>
      <p:sp>
        <p:nvSpPr>
          <p:cNvPr id="74763" name="Rectangle 8"/>
          <p:cNvSpPr>
            <a:spLocks noChangeArrowheads="1"/>
          </p:cNvSpPr>
          <p:nvPr/>
        </p:nvSpPr>
        <p:spPr bwMode="auto">
          <a:xfrm>
            <a:off x="1752600" y="6019800"/>
            <a:ext cx="1752600" cy="381000"/>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64" name="Text Box 9"/>
          <p:cNvSpPr txBox="1">
            <a:spLocks noChangeArrowheads="1"/>
          </p:cNvSpPr>
          <p:nvPr/>
        </p:nvSpPr>
        <p:spPr bwMode="auto">
          <a:xfrm>
            <a:off x="1828800" y="6127750"/>
            <a:ext cx="1536700" cy="304800"/>
          </a:xfrm>
          <a:prstGeom prst="rect">
            <a:avLst/>
          </a:prstGeom>
          <a:noFill/>
          <a:ln w="19050">
            <a:noFill/>
            <a:miter lim="800000"/>
            <a:headEnd type="none" w="sm" len="sm"/>
            <a:tailEnd type="none" w="lg" len="lg"/>
          </a:ln>
        </p:spPr>
        <p:txBody>
          <a:bodyPr wrap="none">
            <a:prstTxWarp prst="textNoShape">
              <a:avLst/>
            </a:prstTxWarp>
            <a:spAutoFit/>
          </a:bodyPr>
          <a:lstStyle/>
          <a:p>
            <a:r>
              <a:rPr lang="en-GB" sz="1400" b="1"/>
              <a:t>Web/XML/SOAP</a:t>
            </a:r>
          </a:p>
        </p:txBody>
      </p:sp>
      <p:sp>
        <p:nvSpPr>
          <p:cNvPr id="74765" name="Oval 10"/>
          <p:cNvSpPr>
            <a:spLocks noChangeArrowheads="1"/>
          </p:cNvSpPr>
          <p:nvPr/>
        </p:nvSpPr>
        <p:spPr bwMode="auto">
          <a:xfrm>
            <a:off x="3581400" y="1905000"/>
            <a:ext cx="2286000" cy="1371600"/>
          </a:xfrm>
          <a:prstGeom prst="ellipse">
            <a:avLst/>
          </a:prstGeom>
          <a:noFill/>
          <a:ln w="57150">
            <a:solidFill>
              <a:srgbClr val="0000FF"/>
            </a:solidFill>
            <a:round/>
            <a:headEnd type="none" w="sm" len="sm"/>
            <a:tailEnd type="none" w="lg" len="lg"/>
          </a:ln>
        </p:spPr>
        <p:txBody>
          <a:bodyPr wrap="none" anchor="ctr">
            <a:prstTxWarp prst="textNoShape">
              <a:avLst/>
            </a:prstTxWarp>
          </a:bodyPr>
          <a:lstStyle/>
          <a:p>
            <a:endParaRPr lang="en-US"/>
          </a:p>
        </p:txBody>
      </p:sp>
      <p:sp>
        <p:nvSpPr>
          <p:cNvPr id="74766" name="Text Box 11"/>
          <p:cNvSpPr txBox="1">
            <a:spLocks noChangeArrowheads="1"/>
          </p:cNvSpPr>
          <p:nvPr/>
        </p:nvSpPr>
        <p:spPr bwMode="auto">
          <a:xfrm>
            <a:off x="4191000" y="2359025"/>
            <a:ext cx="906463" cy="579438"/>
          </a:xfrm>
          <a:prstGeom prst="rect">
            <a:avLst/>
          </a:prstGeom>
          <a:noFill/>
          <a:ln w="19050">
            <a:noFill/>
            <a:miter lim="800000"/>
            <a:headEnd type="none" w="sm" len="sm"/>
            <a:tailEnd type="none" w="lg" len="lg"/>
          </a:ln>
        </p:spPr>
        <p:txBody>
          <a:bodyPr wrap="none">
            <a:prstTxWarp prst="textNoShape">
              <a:avLst/>
            </a:prstTxWarp>
            <a:spAutoFit/>
          </a:bodyPr>
          <a:lstStyle/>
          <a:p>
            <a:r>
              <a:rPr lang="en-GB" sz="3200"/>
              <a:t>PIM</a:t>
            </a:r>
          </a:p>
        </p:txBody>
      </p:sp>
      <p:sp>
        <p:nvSpPr>
          <p:cNvPr id="74767" name="Line 12"/>
          <p:cNvSpPr>
            <a:spLocks noChangeShapeType="1"/>
          </p:cNvSpPr>
          <p:nvPr/>
        </p:nvSpPr>
        <p:spPr bwMode="auto">
          <a:xfrm flipH="1">
            <a:off x="762000" y="3048000"/>
            <a:ext cx="3048000" cy="15240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68" name="Line 13"/>
          <p:cNvSpPr>
            <a:spLocks noChangeShapeType="1"/>
          </p:cNvSpPr>
          <p:nvPr/>
        </p:nvSpPr>
        <p:spPr bwMode="auto">
          <a:xfrm flipH="1">
            <a:off x="2209800" y="3238500"/>
            <a:ext cx="2095500" cy="23241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69" name="Line 14"/>
          <p:cNvSpPr>
            <a:spLocks noChangeShapeType="1"/>
          </p:cNvSpPr>
          <p:nvPr/>
        </p:nvSpPr>
        <p:spPr bwMode="auto">
          <a:xfrm flipH="1">
            <a:off x="2819400" y="3289300"/>
            <a:ext cx="1752600" cy="27305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70" name="Line 15"/>
          <p:cNvSpPr>
            <a:spLocks noChangeShapeType="1"/>
          </p:cNvSpPr>
          <p:nvPr/>
        </p:nvSpPr>
        <p:spPr bwMode="auto">
          <a:xfrm>
            <a:off x="5715000" y="2971800"/>
            <a:ext cx="2514600" cy="8382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71" name="Rectangle 16"/>
          <p:cNvSpPr>
            <a:spLocks noChangeArrowheads="1"/>
          </p:cNvSpPr>
          <p:nvPr/>
        </p:nvSpPr>
        <p:spPr bwMode="auto">
          <a:xfrm>
            <a:off x="8229600" y="3657600"/>
            <a:ext cx="685800" cy="457200"/>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72" name="Text Box 17"/>
          <p:cNvSpPr txBox="1">
            <a:spLocks noChangeArrowheads="1"/>
          </p:cNvSpPr>
          <p:nvPr/>
        </p:nvSpPr>
        <p:spPr bwMode="auto">
          <a:xfrm>
            <a:off x="8229600" y="3713163"/>
            <a:ext cx="639763" cy="457200"/>
          </a:xfrm>
          <a:prstGeom prst="rect">
            <a:avLst/>
          </a:prstGeom>
          <a:noFill/>
          <a:ln w="19050">
            <a:noFill/>
            <a:miter lim="800000"/>
            <a:headEnd type="none" w="sm" len="sm"/>
            <a:tailEnd type="none" w="lg" len="lg"/>
          </a:ln>
        </p:spPr>
        <p:txBody>
          <a:bodyPr wrap="none">
            <a:prstTxWarp prst="textNoShape">
              <a:avLst/>
            </a:prstTxWarp>
            <a:spAutoFit/>
          </a:bodyPr>
          <a:lstStyle/>
          <a:p>
            <a:r>
              <a:rPr lang="en-GB"/>
              <a:t>etc</a:t>
            </a:r>
            <a:r>
              <a:rPr lang="en-GB" sz="1400"/>
              <a:t>.</a:t>
            </a:r>
          </a:p>
        </p:txBody>
      </p:sp>
      <p:sp>
        <p:nvSpPr>
          <p:cNvPr id="74773" name="Line 18"/>
          <p:cNvSpPr>
            <a:spLocks noChangeShapeType="1"/>
          </p:cNvSpPr>
          <p:nvPr/>
        </p:nvSpPr>
        <p:spPr bwMode="auto">
          <a:xfrm flipH="1">
            <a:off x="1447800" y="3124200"/>
            <a:ext cx="2514600" cy="19050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74" name="Text Box 19"/>
          <p:cNvSpPr txBox="1">
            <a:spLocks noChangeArrowheads="1"/>
          </p:cNvSpPr>
          <p:nvPr/>
        </p:nvSpPr>
        <p:spPr bwMode="auto">
          <a:xfrm>
            <a:off x="6059488" y="1736725"/>
            <a:ext cx="2627312" cy="701675"/>
          </a:xfrm>
          <a:prstGeom prst="rect">
            <a:avLst/>
          </a:prstGeom>
          <a:noFill/>
          <a:ln w="19050">
            <a:noFill/>
            <a:miter lim="800000"/>
            <a:headEnd type="none" w="sm" len="sm"/>
            <a:tailEnd type="none" w="lg" len="lg"/>
          </a:ln>
        </p:spPr>
        <p:txBody>
          <a:bodyPr wrap="none">
            <a:prstTxWarp prst="textNoShape">
              <a:avLst/>
            </a:prstTxWarp>
            <a:spAutoFit/>
          </a:bodyPr>
          <a:lstStyle/>
          <a:p>
            <a:r>
              <a:rPr lang="en-GB" sz="2000" b="1"/>
              <a:t>P</a:t>
            </a:r>
            <a:r>
              <a:rPr lang="en-GB" sz="2000"/>
              <a:t>latform-</a:t>
            </a:r>
            <a:r>
              <a:rPr lang="en-GB" sz="2000" b="1"/>
              <a:t>I</a:t>
            </a:r>
            <a:r>
              <a:rPr lang="en-GB" sz="2000"/>
              <a:t>ndependent</a:t>
            </a:r>
          </a:p>
          <a:p>
            <a:r>
              <a:rPr lang="en-GB" sz="2000" b="1"/>
              <a:t>M</a:t>
            </a:r>
            <a:r>
              <a:rPr lang="en-GB" sz="2000"/>
              <a:t>odel</a:t>
            </a:r>
          </a:p>
        </p:txBody>
      </p:sp>
      <p:sp>
        <p:nvSpPr>
          <p:cNvPr id="74775" name="Text Box 20"/>
          <p:cNvSpPr txBox="1">
            <a:spLocks noChangeArrowheads="1"/>
          </p:cNvSpPr>
          <p:nvPr/>
        </p:nvSpPr>
        <p:spPr bwMode="auto">
          <a:xfrm>
            <a:off x="304800" y="1720850"/>
            <a:ext cx="2006600" cy="701675"/>
          </a:xfrm>
          <a:prstGeom prst="rect">
            <a:avLst/>
          </a:prstGeom>
          <a:noFill/>
          <a:ln w="19050">
            <a:noFill/>
            <a:miter lim="800000"/>
            <a:headEnd type="none" w="sm" len="sm"/>
            <a:tailEnd type="none" w="lg" len="lg"/>
          </a:ln>
        </p:spPr>
        <p:txBody>
          <a:bodyPr wrap="none">
            <a:prstTxWarp prst="textNoShape">
              <a:avLst/>
            </a:prstTxWarp>
            <a:spAutoFit/>
          </a:bodyPr>
          <a:lstStyle/>
          <a:p>
            <a:r>
              <a:rPr lang="en-GB" sz="2000"/>
              <a:t>Multi-target</a:t>
            </a:r>
          </a:p>
          <a:p>
            <a:r>
              <a:rPr lang="en-GB" sz="2000"/>
              <a:t>code generation</a:t>
            </a:r>
          </a:p>
        </p:txBody>
      </p:sp>
      <p:sp>
        <p:nvSpPr>
          <p:cNvPr id="74776" name="Text Box 21"/>
          <p:cNvSpPr txBox="1">
            <a:spLocks noChangeArrowheads="1"/>
          </p:cNvSpPr>
          <p:nvPr/>
        </p:nvSpPr>
        <p:spPr bwMode="auto">
          <a:xfrm>
            <a:off x="5257800" y="6127750"/>
            <a:ext cx="3795713" cy="304800"/>
          </a:xfrm>
          <a:prstGeom prst="rect">
            <a:avLst/>
          </a:prstGeom>
          <a:noFill/>
          <a:ln w="19050">
            <a:noFill/>
            <a:miter lim="800000"/>
            <a:headEnd type="none" w="sm" len="sm"/>
            <a:tailEnd type="none" w="lg" len="lg"/>
          </a:ln>
        </p:spPr>
        <p:txBody>
          <a:bodyPr wrap="none">
            <a:prstTxWarp prst="textNoShape">
              <a:avLst/>
            </a:prstTxWarp>
            <a:spAutoFit/>
          </a:bodyPr>
          <a:lstStyle/>
          <a:p>
            <a:r>
              <a:rPr lang="en-GB" sz="1400"/>
              <a:t>+ SVG, GML, Delphi, ASP, MySQL, PHP, etc.</a:t>
            </a:r>
          </a:p>
        </p:txBody>
      </p:sp>
      <p:sp>
        <p:nvSpPr>
          <p:cNvPr id="74777" name="Rectangle 22"/>
          <p:cNvSpPr>
            <a:spLocks noChangeArrowheads="1"/>
          </p:cNvSpPr>
          <p:nvPr/>
        </p:nvSpPr>
        <p:spPr bwMode="auto">
          <a:xfrm>
            <a:off x="6248400" y="4495800"/>
            <a:ext cx="2057400" cy="838200"/>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78" name="Text Box 23"/>
          <p:cNvSpPr txBox="1">
            <a:spLocks noChangeArrowheads="1"/>
          </p:cNvSpPr>
          <p:nvPr/>
        </p:nvSpPr>
        <p:spPr bwMode="auto">
          <a:xfrm>
            <a:off x="6248400" y="4603750"/>
            <a:ext cx="1962150" cy="942975"/>
          </a:xfrm>
          <a:prstGeom prst="rect">
            <a:avLst/>
          </a:prstGeom>
          <a:noFill/>
          <a:ln w="19050">
            <a:noFill/>
            <a:miter lim="800000"/>
            <a:headEnd type="none" w="sm" len="sm"/>
            <a:tailEnd type="none" w="lg" len="lg"/>
          </a:ln>
        </p:spPr>
        <p:txBody>
          <a:bodyPr wrap="none">
            <a:prstTxWarp prst="textNoShape">
              <a:avLst/>
            </a:prstTxWarp>
            <a:spAutoFit/>
          </a:bodyPr>
          <a:lstStyle/>
          <a:p>
            <a:r>
              <a:rPr lang="en-GB" sz="1400" b="1"/>
              <a:t>data grid computing</a:t>
            </a:r>
          </a:p>
          <a:p>
            <a:r>
              <a:rPr lang="en-GB" sz="1400" b="1"/>
              <a:t>pervasive computing</a:t>
            </a:r>
          </a:p>
          <a:p>
            <a:r>
              <a:rPr lang="en-GB" sz="1400" b="1"/>
              <a:t>cluster computing</a:t>
            </a:r>
          </a:p>
          <a:p>
            <a:endParaRPr lang="en-GB" sz="1400" b="1"/>
          </a:p>
        </p:txBody>
      </p:sp>
      <p:sp>
        <p:nvSpPr>
          <p:cNvPr id="74779" name="Rectangle 24"/>
          <p:cNvSpPr>
            <a:spLocks noChangeArrowheads="1"/>
          </p:cNvSpPr>
          <p:nvPr/>
        </p:nvSpPr>
        <p:spPr bwMode="auto">
          <a:xfrm>
            <a:off x="5257800" y="6019800"/>
            <a:ext cx="3810000" cy="381000"/>
          </a:xfrm>
          <a:prstGeom prst="rect">
            <a:avLst/>
          </a:prstGeom>
          <a:noFill/>
          <a:ln w="28575">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80" name="Line 25"/>
          <p:cNvSpPr>
            <a:spLocks noChangeShapeType="1"/>
          </p:cNvSpPr>
          <p:nvPr/>
        </p:nvSpPr>
        <p:spPr bwMode="auto">
          <a:xfrm>
            <a:off x="5486400" y="3124200"/>
            <a:ext cx="1447800" cy="13716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81" name="Line 26"/>
          <p:cNvSpPr>
            <a:spLocks noChangeShapeType="1"/>
          </p:cNvSpPr>
          <p:nvPr/>
        </p:nvSpPr>
        <p:spPr bwMode="auto">
          <a:xfrm>
            <a:off x="5257800" y="3200400"/>
            <a:ext cx="1066800" cy="28194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82" name="Rectangle 27"/>
          <p:cNvSpPr>
            <a:spLocks noChangeArrowheads="1"/>
          </p:cNvSpPr>
          <p:nvPr/>
        </p:nvSpPr>
        <p:spPr bwMode="auto">
          <a:xfrm>
            <a:off x="4038600" y="4695825"/>
            <a:ext cx="1219200" cy="485775"/>
          </a:xfrm>
          <a:prstGeom prst="rect">
            <a:avLst/>
          </a:prstGeom>
          <a:noFill/>
          <a:ln w="19050">
            <a:solidFill>
              <a:srgbClr val="0000FF"/>
            </a:solidFill>
            <a:miter lim="800000"/>
            <a:headEnd type="none" w="sm" len="sm"/>
            <a:tailEnd type="none" w="lg" len="lg"/>
          </a:ln>
        </p:spPr>
        <p:txBody>
          <a:bodyPr wrap="none" anchor="ctr">
            <a:prstTxWarp prst="textNoShape">
              <a:avLst/>
            </a:prstTxWarp>
          </a:bodyPr>
          <a:lstStyle/>
          <a:p>
            <a:endParaRPr lang="en-US"/>
          </a:p>
        </p:txBody>
      </p:sp>
      <p:sp>
        <p:nvSpPr>
          <p:cNvPr id="74783" name="Text Box 28"/>
          <p:cNvSpPr txBox="1">
            <a:spLocks noChangeArrowheads="1"/>
          </p:cNvSpPr>
          <p:nvPr/>
        </p:nvSpPr>
        <p:spPr bwMode="auto">
          <a:xfrm>
            <a:off x="4038600" y="4803775"/>
            <a:ext cx="1122363" cy="517525"/>
          </a:xfrm>
          <a:prstGeom prst="rect">
            <a:avLst/>
          </a:prstGeom>
          <a:noFill/>
          <a:ln w="19050">
            <a:noFill/>
            <a:miter lim="800000"/>
            <a:headEnd type="none" w="sm" len="sm"/>
            <a:tailEnd type="none" w="lg" len="lg"/>
          </a:ln>
        </p:spPr>
        <p:txBody>
          <a:bodyPr wrap="none">
            <a:prstTxWarp prst="textNoShape">
              <a:avLst/>
            </a:prstTxWarp>
            <a:spAutoFit/>
          </a:bodyPr>
          <a:lstStyle/>
          <a:p>
            <a:r>
              <a:rPr lang="en-GB" sz="1400" b="1"/>
              <a:t>SMIL/Flash</a:t>
            </a:r>
          </a:p>
          <a:p>
            <a:endParaRPr lang="en-GB" sz="1400" b="1"/>
          </a:p>
        </p:txBody>
      </p:sp>
      <p:sp>
        <p:nvSpPr>
          <p:cNvPr id="74784" name="Line 29"/>
          <p:cNvSpPr>
            <a:spLocks noChangeShapeType="1"/>
          </p:cNvSpPr>
          <p:nvPr/>
        </p:nvSpPr>
        <p:spPr bwMode="auto">
          <a:xfrm flipH="1">
            <a:off x="4572000" y="3276600"/>
            <a:ext cx="165100" cy="1447800"/>
          </a:xfrm>
          <a:prstGeom prst="line">
            <a:avLst/>
          </a:prstGeom>
          <a:noFill/>
          <a:ln w="19050">
            <a:solidFill>
              <a:srgbClr val="0000FF"/>
            </a:solidFill>
            <a:round/>
            <a:headEnd type="none" w="sm" len="sm"/>
            <a:tailEnd type="triangle" w="lg" len="lg"/>
          </a:ln>
        </p:spPr>
        <p:txBody>
          <a:bodyPr>
            <a:prstTxWarp prst="textNoShape">
              <a:avLst/>
            </a:prstTxWarp>
          </a:bodyPr>
          <a:lstStyle/>
          <a:p>
            <a:endParaRPr lang="en-US"/>
          </a:p>
        </p:txBody>
      </p:sp>
      <p:sp>
        <p:nvSpPr>
          <p:cNvPr id="74785" name="Rectangle 30"/>
          <p:cNvSpPr>
            <a:spLocks noGrp="1" noChangeArrowheads="1"/>
          </p:cNvSpPr>
          <p:nvPr>
            <p:ph type="title"/>
          </p:nvPr>
        </p:nvSpPr>
        <p:spPr/>
        <p:txBody>
          <a:bodyPr/>
          <a:lstStyle/>
          <a:p>
            <a:r>
              <a:rPr lang="en-GB"/>
              <a:t>Write Once, Run Anywhere</a:t>
            </a:r>
            <a:br>
              <a:rPr lang="en-GB"/>
            </a:br>
            <a:r>
              <a:rPr lang="en-GB"/>
              <a:t>Model Once, Generate Anywhere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r>
              <a:rPr lang="de-CH">
                <a:latin typeface="Helvetica" charset="0"/>
              </a:rPr>
              <a:t>© Oscar Nierstrasz</a:t>
            </a:r>
          </a:p>
        </p:txBody>
      </p:sp>
      <p:sp>
        <p:nvSpPr>
          <p:cNvPr id="7680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76804" name="Slide Number Placeholder 5"/>
          <p:cNvSpPr>
            <a:spLocks noGrp="1"/>
          </p:cNvSpPr>
          <p:nvPr>
            <p:ph type="sldNum" sz="quarter" idx="12"/>
          </p:nvPr>
        </p:nvSpPr>
        <p:spPr>
          <a:noFill/>
        </p:spPr>
        <p:txBody>
          <a:bodyPr/>
          <a:lstStyle/>
          <a:p>
            <a:r>
              <a:rPr lang="de-CH">
                <a:latin typeface="Helvetica" charset="0"/>
              </a:rPr>
              <a:t>ESE 10.</a:t>
            </a:r>
            <a:fld id="{4AFBD27C-1BAE-A642-9582-D684ADE79D99}" type="slidenum">
              <a:rPr lang="de-CH">
                <a:latin typeface="Helvetica" charset="0"/>
              </a:rPr>
              <a:pPr/>
              <a:t>42</a:t>
            </a:fld>
            <a:endParaRPr lang="de-CH" sz="1400">
              <a:solidFill>
                <a:srgbClr val="7E7E7E"/>
              </a:solidFill>
              <a:latin typeface="Times" charset="0"/>
            </a:endParaRPr>
          </a:p>
        </p:txBody>
      </p:sp>
      <p:sp>
        <p:nvSpPr>
          <p:cNvPr id="7680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76806" name="Rectangle 3"/>
          <p:cNvSpPr>
            <a:spLocks noGrp="1" noChangeArrowheads="1"/>
          </p:cNvSpPr>
          <p:nvPr>
            <p:ph type="title"/>
          </p:nvPr>
        </p:nvSpPr>
        <p:spPr/>
        <p:txBody>
          <a:bodyPr/>
          <a:lstStyle/>
          <a:p>
            <a:r>
              <a:rPr lang="en-US"/>
              <a:t>Roadmap</a:t>
            </a:r>
          </a:p>
        </p:txBody>
      </p:sp>
      <p:pic>
        <p:nvPicPr>
          <p:cNvPr id="7680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6808" name="Rectangle 5"/>
          <p:cNvSpPr>
            <a:spLocks noGrp="1" noChangeArrowheads="1"/>
          </p:cNvSpPr>
          <p:nvPr>
            <p:ph type="body" idx="1"/>
          </p:nvPr>
        </p:nvSpPr>
        <p:spPr/>
        <p:txBody>
          <a:bodyPr/>
          <a:lstStyle/>
          <a:p>
            <a:r>
              <a:rPr lang="en-US"/>
              <a:t>What is Software Architecture?</a:t>
            </a:r>
          </a:p>
          <a:p>
            <a:r>
              <a:rPr lang="en-US"/>
              <a:t>Coupling and Cohesion</a:t>
            </a:r>
          </a:p>
          <a:p>
            <a:r>
              <a:rPr lang="en-US"/>
              <a:t>Architectural styles:</a:t>
            </a:r>
          </a:p>
          <a:p>
            <a:pPr lvl="1"/>
            <a:r>
              <a:rPr lang="en-US"/>
              <a:t>Layered</a:t>
            </a:r>
          </a:p>
          <a:p>
            <a:pPr lvl="1"/>
            <a:r>
              <a:rPr lang="en-US"/>
              <a:t>Client-Server</a:t>
            </a:r>
          </a:p>
          <a:p>
            <a:pPr lvl="1"/>
            <a:r>
              <a:rPr lang="en-US"/>
              <a:t>Blackboard, Dataflow, ...</a:t>
            </a:r>
          </a:p>
          <a:p>
            <a:r>
              <a:rPr lang="en-US"/>
              <a:t>Model-Driven Architecture</a:t>
            </a:r>
          </a:p>
          <a:p>
            <a:r>
              <a:rPr lang="en-US" b="1"/>
              <a:t>UML diagrams for architectures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2"/>
          <p:cNvSpPr>
            <a:spLocks noGrp="1"/>
          </p:cNvSpPr>
          <p:nvPr>
            <p:ph type="dt" sz="quarter" idx="10"/>
          </p:nvPr>
        </p:nvSpPr>
        <p:spPr>
          <a:noFill/>
        </p:spPr>
        <p:txBody>
          <a:bodyPr/>
          <a:lstStyle/>
          <a:p>
            <a:r>
              <a:rPr lang="de-CH">
                <a:latin typeface="Helvetica" charset="0"/>
              </a:rPr>
              <a:t>© Oscar Nierstrasz</a:t>
            </a:r>
          </a:p>
        </p:txBody>
      </p:sp>
      <p:sp>
        <p:nvSpPr>
          <p:cNvPr id="78851"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78852" name="Slide Number Placeholder 4"/>
          <p:cNvSpPr>
            <a:spLocks noGrp="1"/>
          </p:cNvSpPr>
          <p:nvPr>
            <p:ph type="sldNum" sz="quarter" idx="12"/>
          </p:nvPr>
        </p:nvSpPr>
        <p:spPr>
          <a:noFill/>
        </p:spPr>
        <p:txBody>
          <a:bodyPr/>
          <a:lstStyle/>
          <a:p>
            <a:r>
              <a:rPr lang="de-CH">
                <a:latin typeface="Helvetica" charset="0"/>
              </a:rPr>
              <a:t>ESE 10.</a:t>
            </a:r>
            <a:fld id="{419A18BE-9641-404A-8654-04B2C47673EB}" type="slidenum">
              <a:rPr lang="de-CH">
                <a:latin typeface="Helvetica" charset="0"/>
              </a:rPr>
              <a:pPr/>
              <a:t>43</a:t>
            </a:fld>
            <a:endParaRPr lang="de-CH" sz="1400">
              <a:solidFill>
                <a:srgbClr val="7E7E7E"/>
              </a:solidFill>
              <a:latin typeface="Times" charset="0"/>
            </a:endParaRPr>
          </a:p>
        </p:txBody>
      </p:sp>
      <p:sp>
        <p:nvSpPr>
          <p:cNvPr id="78853" name="Rectangle 2"/>
          <p:cNvSpPr>
            <a:spLocks noGrp="1" noChangeArrowheads="1"/>
          </p:cNvSpPr>
          <p:nvPr>
            <p:ph type="title"/>
          </p:nvPr>
        </p:nvSpPr>
        <p:spPr/>
        <p:txBody>
          <a:bodyPr/>
          <a:lstStyle/>
          <a:p>
            <a:r>
              <a:rPr lang="en-US"/>
              <a:t>UML support: Package Diagram</a:t>
            </a:r>
          </a:p>
        </p:txBody>
      </p:sp>
      <p:sp>
        <p:nvSpPr>
          <p:cNvPr id="78854" name="Text Box 3"/>
          <p:cNvSpPr txBox="1">
            <a:spLocks noChangeArrowheads="1"/>
          </p:cNvSpPr>
          <p:nvPr/>
        </p:nvSpPr>
        <p:spPr bwMode="auto">
          <a:xfrm>
            <a:off x="685800" y="2667000"/>
            <a:ext cx="2362200" cy="2647950"/>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rgbClr val="00027F"/>
                </a:solidFill>
              </a:rPr>
              <a:t>Decompose system into </a:t>
            </a:r>
            <a:r>
              <a:rPr lang="en-US" i="1">
                <a:solidFill>
                  <a:srgbClr val="7F0101"/>
                </a:solidFill>
              </a:rPr>
              <a:t>packages</a:t>
            </a:r>
            <a:r>
              <a:rPr lang="en-US">
                <a:solidFill>
                  <a:srgbClr val="00027F"/>
                </a:solidFill>
              </a:rPr>
              <a:t> (containing any other UML element, incl. packages)</a:t>
            </a:r>
          </a:p>
        </p:txBody>
      </p:sp>
      <p:pic>
        <p:nvPicPr>
          <p:cNvPr id="78855" name="Picture 4"/>
          <p:cNvPicPr>
            <a:picLocks noChangeAspect="1" noChangeArrowheads="1"/>
          </p:cNvPicPr>
          <p:nvPr/>
        </p:nvPicPr>
        <p:blipFill>
          <a:blip r:embed="rId2"/>
          <a:srcRect/>
          <a:stretch>
            <a:fillRect/>
          </a:stretch>
        </p:blipFill>
        <p:spPr bwMode="auto">
          <a:xfrm>
            <a:off x="3429000" y="1752600"/>
            <a:ext cx="4427538" cy="47244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Date Placeholder 2"/>
          <p:cNvSpPr>
            <a:spLocks noGrp="1"/>
          </p:cNvSpPr>
          <p:nvPr>
            <p:ph type="dt" sz="quarter" idx="10"/>
          </p:nvPr>
        </p:nvSpPr>
        <p:spPr>
          <a:noFill/>
        </p:spPr>
        <p:txBody>
          <a:bodyPr/>
          <a:lstStyle/>
          <a:p>
            <a:r>
              <a:rPr lang="de-CH">
                <a:latin typeface="Helvetica" charset="0"/>
              </a:rPr>
              <a:t>© Oscar Nierstrasz</a:t>
            </a:r>
          </a:p>
        </p:txBody>
      </p:sp>
      <p:sp>
        <p:nvSpPr>
          <p:cNvPr id="79875" name="Footer Placeholder 3"/>
          <p:cNvSpPr>
            <a:spLocks noGrp="1"/>
          </p:cNvSpPr>
          <p:nvPr>
            <p:ph type="ftr" sz="quarter" idx="11"/>
          </p:nvPr>
        </p:nvSpPr>
        <p:spPr>
          <a:noFill/>
        </p:spPr>
        <p:txBody>
          <a:bodyPr/>
          <a:lstStyle/>
          <a:p>
            <a:r>
              <a:rPr lang="de-CH">
                <a:latin typeface="Helvetica" charset="0"/>
              </a:rPr>
              <a:t>ESE — Software Architecture</a:t>
            </a:r>
          </a:p>
        </p:txBody>
      </p:sp>
      <p:sp>
        <p:nvSpPr>
          <p:cNvPr id="79876" name="Slide Number Placeholder 4"/>
          <p:cNvSpPr>
            <a:spLocks noGrp="1"/>
          </p:cNvSpPr>
          <p:nvPr>
            <p:ph type="sldNum" sz="quarter" idx="12"/>
          </p:nvPr>
        </p:nvSpPr>
        <p:spPr>
          <a:noFill/>
        </p:spPr>
        <p:txBody>
          <a:bodyPr/>
          <a:lstStyle/>
          <a:p>
            <a:r>
              <a:rPr lang="de-CH">
                <a:latin typeface="Helvetica" charset="0"/>
              </a:rPr>
              <a:t>ESE 10.</a:t>
            </a:r>
            <a:fld id="{5D8B7342-83C4-B048-9EBF-39FE761DB653}" type="slidenum">
              <a:rPr lang="de-CH">
                <a:latin typeface="Helvetica" charset="0"/>
              </a:rPr>
              <a:pPr/>
              <a:t>44</a:t>
            </a:fld>
            <a:endParaRPr lang="de-CH" sz="1400">
              <a:solidFill>
                <a:srgbClr val="7E7E7E"/>
              </a:solidFill>
              <a:latin typeface="Times" charset="0"/>
            </a:endParaRPr>
          </a:p>
        </p:txBody>
      </p:sp>
      <p:sp>
        <p:nvSpPr>
          <p:cNvPr id="79877" name="Rectangle 2"/>
          <p:cNvSpPr>
            <a:spLocks noGrp="1" noChangeArrowheads="1"/>
          </p:cNvSpPr>
          <p:nvPr>
            <p:ph type="title"/>
          </p:nvPr>
        </p:nvSpPr>
        <p:spPr/>
        <p:txBody>
          <a:bodyPr/>
          <a:lstStyle/>
          <a:p>
            <a:r>
              <a:rPr lang="en-US"/>
              <a:t>UML support: Deployment Diagram</a:t>
            </a:r>
          </a:p>
        </p:txBody>
      </p:sp>
      <p:sp>
        <p:nvSpPr>
          <p:cNvPr id="79878" name="Text Box 3"/>
          <p:cNvSpPr txBox="1">
            <a:spLocks noChangeArrowheads="1"/>
          </p:cNvSpPr>
          <p:nvPr/>
        </p:nvSpPr>
        <p:spPr bwMode="auto">
          <a:xfrm>
            <a:off x="609600" y="1660525"/>
            <a:ext cx="82296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i="1">
                <a:solidFill>
                  <a:srgbClr val="7F0101"/>
                </a:solidFill>
              </a:rPr>
              <a:t>Physical layout</a:t>
            </a:r>
            <a:r>
              <a:rPr lang="en-US" sz="2000">
                <a:solidFill>
                  <a:srgbClr val="00027F"/>
                </a:solidFill>
              </a:rPr>
              <a:t> of run-time components on hardware nodes.</a:t>
            </a:r>
          </a:p>
        </p:txBody>
      </p:sp>
      <p:pic>
        <p:nvPicPr>
          <p:cNvPr id="79879" name="Picture 4"/>
          <p:cNvPicPr>
            <a:picLocks noChangeAspect="1" noChangeArrowheads="1"/>
          </p:cNvPicPr>
          <p:nvPr/>
        </p:nvPicPr>
        <p:blipFill>
          <a:blip r:embed="rId2"/>
          <a:srcRect/>
          <a:stretch>
            <a:fillRect/>
          </a:stretch>
        </p:blipFill>
        <p:spPr bwMode="auto">
          <a:xfrm>
            <a:off x="457200" y="2311400"/>
            <a:ext cx="3721100" cy="3784600"/>
          </a:xfrm>
          <a:prstGeom prst="rect">
            <a:avLst/>
          </a:prstGeom>
          <a:noFill/>
          <a:ln w="9525">
            <a:noFill/>
            <a:miter lim="800000"/>
            <a:headEnd/>
            <a:tailEnd/>
          </a:ln>
        </p:spPr>
      </p:pic>
      <p:pic>
        <p:nvPicPr>
          <p:cNvPr id="79880" name="Picture 5"/>
          <p:cNvPicPr>
            <a:picLocks noChangeAspect="1" noChangeArrowheads="1"/>
          </p:cNvPicPr>
          <p:nvPr/>
        </p:nvPicPr>
        <p:blipFill>
          <a:blip r:embed="rId3"/>
          <a:srcRect/>
          <a:stretch>
            <a:fillRect/>
          </a:stretch>
        </p:blipFill>
        <p:spPr bwMode="auto">
          <a:xfrm>
            <a:off x="4800600" y="2709863"/>
            <a:ext cx="3595688" cy="2700337"/>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de-CH">
                <a:latin typeface="Helvetica" charset="0"/>
              </a:rPr>
              <a:t>© Oscar Nierstrasz</a:t>
            </a:r>
          </a:p>
        </p:txBody>
      </p:sp>
      <p:sp>
        <p:nvSpPr>
          <p:cNvPr id="8089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80900" name="Slide Number Placeholder 5"/>
          <p:cNvSpPr>
            <a:spLocks noGrp="1"/>
          </p:cNvSpPr>
          <p:nvPr>
            <p:ph type="sldNum" sz="quarter" idx="12"/>
          </p:nvPr>
        </p:nvSpPr>
        <p:spPr>
          <a:noFill/>
        </p:spPr>
        <p:txBody>
          <a:bodyPr/>
          <a:lstStyle/>
          <a:p>
            <a:r>
              <a:rPr lang="de-CH">
                <a:latin typeface="Helvetica" charset="0"/>
              </a:rPr>
              <a:t>ESE 10.</a:t>
            </a:r>
            <a:fld id="{A993ABA4-25DB-DA40-AD2D-B783B63E0176}" type="slidenum">
              <a:rPr lang="de-CH">
                <a:latin typeface="Helvetica" charset="0"/>
              </a:rPr>
              <a:pPr/>
              <a:t>45</a:t>
            </a:fld>
            <a:endParaRPr lang="de-CH" sz="1400">
              <a:solidFill>
                <a:srgbClr val="7E7E7E"/>
              </a:solidFill>
              <a:latin typeface="Times" charset="0"/>
            </a:endParaRPr>
          </a:p>
        </p:txBody>
      </p:sp>
      <p:sp>
        <p:nvSpPr>
          <p:cNvPr id="80901" name="Rectangle 4"/>
          <p:cNvSpPr>
            <a:spLocks noGrp="1" noChangeArrowheads="1"/>
          </p:cNvSpPr>
          <p:nvPr>
            <p:ph type="title"/>
          </p:nvPr>
        </p:nvSpPr>
        <p:spPr/>
        <p:txBody>
          <a:bodyPr/>
          <a:lstStyle/>
          <a:p>
            <a:r>
              <a:rPr lang="en-US"/>
              <a:t>What you should know!</a:t>
            </a:r>
          </a:p>
        </p:txBody>
      </p:sp>
      <p:sp>
        <p:nvSpPr>
          <p:cNvPr id="80902" name="Rectangle 5"/>
          <p:cNvSpPr>
            <a:spLocks noGrp="1" noChangeArrowheads="1"/>
          </p:cNvSpPr>
          <p:nvPr>
            <p:ph type="body" idx="1"/>
          </p:nvPr>
        </p:nvSpPr>
        <p:spPr/>
        <p:txBody>
          <a:bodyPr/>
          <a:lstStyle/>
          <a:p>
            <a:r>
              <a:rPr lang="en-US"/>
              <a:t>How does software architecture constrain a system?</a:t>
            </a:r>
          </a:p>
          <a:p>
            <a:r>
              <a:rPr lang="en-US"/>
              <a:t>How does choosing an architecture simplify design?</a:t>
            </a:r>
          </a:p>
          <a:p>
            <a:r>
              <a:rPr lang="en-US"/>
              <a:t>What are coupling and cohesion?</a:t>
            </a:r>
          </a:p>
          <a:p>
            <a:r>
              <a:rPr lang="en-US"/>
              <a:t>What is an architectural style?</a:t>
            </a:r>
          </a:p>
          <a:p>
            <a:r>
              <a:rPr lang="en-US"/>
              <a:t>Why shouldn’t elements in a software layer “see” the layer above?</a:t>
            </a:r>
          </a:p>
          <a:p>
            <a:r>
              <a:rPr lang="en-US"/>
              <a:t>What kinds of applications are suited to event-driven architectures?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de-CH">
                <a:latin typeface="Helvetica" charset="0"/>
              </a:rPr>
              <a:t>© Oscar Nierstrasz</a:t>
            </a:r>
          </a:p>
        </p:txBody>
      </p:sp>
      <p:sp>
        <p:nvSpPr>
          <p:cNvPr id="8192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81924" name="Slide Number Placeholder 5"/>
          <p:cNvSpPr>
            <a:spLocks noGrp="1"/>
          </p:cNvSpPr>
          <p:nvPr>
            <p:ph type="sldNum" sz="quarter" idx="12"/>
          </p:nvPr>
        </p:nvSpPr>
        <p:spPr>
          <a:noFill/>
        </p:spPr>
        <p:txBody>
          <a:bodyPr/>
          <a:lstStyle/>
          <a:p>
            <a:r>
              <a:rPr lang="de-CH">
                <a:latin typeface="Helvetica" charset="0"/>
              </a:rPr>
              <a:t>ESE 10.</a:t>
            </a:r>
            <a:fld id="{2041FD14-DFA8-9140-88C1-BD8E5F11BBE8}" type="slidenum">
              <a:rPr lang="de-CH">
                <a:latin typeface="Helvetica" charset="0"/>
              </a:rPr>
              <a:pPr/>
              <a:t>46</a:t>
            </a:fld>
            <a:endParaRPr lang="de-CH" sz="1400">
              <a:solidFill>
                <a:srgbClr val="7E7E7E"/>
              </a:solidFill>
              <a:latin typeface="Times" charset="0"/>
            </a:endParaRPr>
          </a:p>
        </p:txBody>
      </p:sp>
      <p:sp>
        <p:nvSpPr>
          <p:cNvPr id="81925" name="Rectangle 4"/>
          <p:cNvSpPr>
            <a:spLocks noGrp="1" noChangeArrowheads="1"/>
          </p:cNvSpPr>
          <p:nvPr>
            <p:ph type="title"/>
          </p:nvPr>
        </p:nvSpPr>
        <p:spPr/>
        <p:txBody>
          <a:bodyPr/>
          <a:lstStyle/>
          <a:p>
            <a:r>
              <a:rPr lang="en-US"/>
              <a:t>Can you answer the following questions?</a:t>
            </a:r>
          </a:p>
        </p:txBody>
      </p:sp>
      <p:sp>
        <p:nvSpPr>
          <p:cNvPr id="81926" name="Rectangle 5"/>
          <p:cNvSpPr>
            <a:spLocks noGrp="1" noChangeArrowheads="1"/>
          </p:cNvSpPr>
          <p:nvPr>
            <p:ph type="body" idx="1"/>
          </p:nvPr>
        </p:nvSpPr>
        <p:spPr/>
        <p:txBody>
          <a:bodyPr/>
          <a:lstStyle/>
          <a:p>
            <a:r>
              <a:rPr lang="en-US"/>
              <a:t>What is meant by a “fat client” or a “thin client” in a 4-tier architecture?</a:t>
            </a:r>
          </a:p>
          <a:p>
            <a:r>
              <a:rPr lang="en-US"/>
              <a:t>What kind of architectural styles are supported by the Java AWT? by RMI?</a:t>
            </a:r>
          </a:p>
          <a:p>
            <a:r>
              <a:rPr lang="en-US"/>
              <a:t>How do callbacks reduce coupling between software layers?</a:t>
            </a:r>
          </a:p>
          <a:p>
            <a:r>
              <a:rPr lang="en-US"/>
              <a:t>How would you implement a dataflow architecture in Java?</a:t>
            </a:r>
          </a:p>
          <a:p>
            <a:r>
              <a:rPr lang="en-US"/>
              <a:t>Is it easier to understand a dataflow architecture or an event-driven one?</a:t>
            </a:r>
          </a:p>
          <a:p>
            <a:r>
              <a:rPr lang="en-US"/>
              <a:t>What are the coupling and cohesion characteristics of each architectural style?</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CH">
                <a:latin typeface="Helvetica" charset="0"/>
              </a:rPr>
              <a:t>© Oscar Nierstrasz</a:t>
            </a:r>
          </a:p>
        </p:txBody>
      </p:sp>
      <p:sp>
        <p:nvSpPr>
          <p:cNvPr id="17411"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7412" name="Slide Number Placeholder 5"/>
          <p:cNvSpPr>
            <a:spLocks noGrp="1"/>
          </p:cNvSpPr>
          <p:nvPr>
            <p:ph type="sldNum" sz="quarter" idx="12"/>
          </p:nvPr>
        </p:nvSpPr>
        <p:spPr>
          <a:noFill/>
        </p:spPr>
        <p:txBody>
          <a:bodyPr/>
          <a:lstStyle/>
          <a:p>
            <a:r>
              <a:rPr lang="de-CH">
                <a:latin typeface="Helvetica" charset="0"/>
              </a:rPr>
              <a:t>ESE 10.</a:t>
            </a:r>
            <a:fld id="{7E595897-C36E-BA47-BCFD-9E7B6CF33646}" type="slidenum">
              <a:rPr lang="de-CH">
                <a:latin typeface="Helvetica" charset="0"/>
              </a:rPr>
              <a:pPr/>
              <a:t>5</a:t>
            </a:fld>
            <a:endParaRPr lang="de-CH" sz="1400">
              <a:solidFill>
                <a:srgbClr val="7E7E7E"/>
              </a:solidFill>
              <a:latin typeface="Times" charset="0"/>
            </a:endParaRPr>
          </a:p>
        </p:txBody>
      </p:sp>
      <p:sp>
        <p:nvSpPr>
          <p:cNvPr id="17413" name="Rectangle 2"/>
          <p:cNvSpPr>
            <a:spLocks noGrp="1" noChangeArrowheads="1"/>
          </p:cNvSpPr>
          <p:nvPr>
            <p:ph type="title"/>
          </p:nvPr>
        </p:nvSpPr>
        <p:spPr/>
        <p:txBody>
          <a:bodyPr/>
          <a:lstStyle/>
          <a:p>
            <a:r>
              <a:rPr lang="en-US"/>
              <a:t>What is Software Architecture?</a:t>
            </a:r>
          </a:p>
        </p:txBody>
      </p:sp>
      <p:sp>
        <p:nvSpPr>
          <p:cNvPr id="17414" name="Rectangle 3"/>
          <p:cNvSpPr>
            <a:spLocks noGrp="1" noChangeArrowheads="1"/>
          </p:cNvSpPr>
          <p:nvPr>
            <p:ph type="body" idx="1"/>
          </p:nvPr>
        </p:nvSpPr>
        <p:spPr/>
        <p:txBody>
          <a:bodyPr/>
          <a:lstStyle/>
          <a:p>
            <a:pPr>
              <a:buFont typeface="Helvetica CE" pitchFamily="-105" charset="0"/>
              <a:buNone/>
            </a:pPr>
            <a:endParaRPr lang="en-US"/>
          </a:p>
          <a:p>
            <a:pPr>
              <a:buFont typeface="Helvetica CE" pitchFamily="-105" charset="0"/>
              <a:buNone/>
            </a:pPr>
            <a:r>
              <a:rPr lang="en-US" i="1"/>
              <a:t>	A neat-looking drawing of some boxes, circles, and lines, laid out nicely in Powerpoint or Word, does not constitute an architecture.</a:t>
            </a:r>
          </a:p>
          <a:p>
            <a:pPr algn="r">
              <a:buFont typeface="Helvetica CE" pitchFamily="-105" charset="0"/>
              <a:buNone/>
            </a:pPr>
            <a:r>
              <a:rPr lang="en-US"/>
              <a:t>	— D’Souza &amp; Wills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a:latin typeface="Helvetica" charset="0"/>
              </a:rPr>
              <a:t>© Oscar Nierstrasz</a:t>
            </a:r>
          </a:p>
        </p:txBody>
      </p:sp>
      <p:sp>
        <p:nvSpPr>
          <p:cNvPr id="18435"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8436" name="Slide Number Placeholder 5"/>
          <p:cNvSpPr>
            <a:spLocks noGrp="1"/>
          </p:cNvSpPr>
          <p:nvPr>
            <p:ph type="sldNum" sz="quarter" idx="12"/>
          </p:nvPr>
        </p:nvSpPr>
        <p:spPr>
          <a:noFill/>
        </p:spPr>
        <p:txBody>
          <a:bodyPr/>
          <a:lstStyle/>
          <a:p>
            <a:r>
              <a:rPr lang="de-CH">
                <a:latin typeface="Helvetica" charset="0"/>
              </a:rPr>
              <a:t>ESE 10.</a:t>
            </a:r>
            <a:fld id="{98BC1281-F25F-3644-9953-CE3CAC86853F}" type="slidenum">
              <a:rPr lang="de-CH">
                <a:latin typeface="Helvetica" charset="0"/>
              </a:rPr>
              <a:pPr/>
              <a:t>6</a:t>
            </a:fld>
            <a:endParaRPr lang="de-CH" sz="1400">
              <a:solidFill>
                <a:srgbClr val="7E7E7E"/>
              </a:solidFill>
              <a:latin typeface="Times" charset="0"/>
            </a:endParaRPr>
          </a:p>
        </p:txBody>
      </p:sp>
      <p:sp>
        <p:nvSpPr>
          <p:cNvPr id="18437" name="Rectangle 2"/>
          <p:cNvSpPr>
            <a:spLocks noGrp="1" noChangeArrowheads="1"/>
          </p:cNvSpPr>
          <p:nvPr>
            <p:ph type="title"/>
          </p:nvPr>
        </p:nvSpPr>
        <p:spPr/>
        <p:txBody>
          <a:bodyPr/>
          <a:lstStyle/>
          <a:p>
            <a:r>
              <a:rPr lang="en-US"/>
              <a:t>What is Software Architecture?</a:t>
            </a:r>
          </a:p>
        </p:txBody>
      </p:sp>
      <p:sp>
        <p:nvSpPr>
          <p:cNvPr id="18438"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a:t>The </a:t>
            </a:r>
            <a:r>
              <a:rPr lang="en-US" u="sng"/>
              <a:t>architecture</a:t>
            </a:r>
            <a:r>
              <a:rPr lang="en-US"/>
              <a:t> of a system consists of:</a:t>
            </a:r>
          </a:p>
          <a:p>
            <a:pPr marL="342900" indent="-342900">
              <a:lnSpc>
                <a:spcPct val="90000"/>
              </a:lnSpc>
            </a:pPr>
            <a:r>
              <a:rPr lang="en-US"/>
              <a:t>the </a:t>
            </a:r>
            <a:r>
              <a:rPr lang="en-US" i="1">
                <a:solidFill>
                  <a:srgbClr val="7F0101"/>
                </a:solidFill>
              </a:rPr>
              <a:t>structure(s) of its parts</a:t>
            </a:r>
            <a:r>
              <a:rPr lang="en-US"/>
              <a:t> </a:t>
            </a:r>
          </a:p>
          <a:p>
            <a:pPr marL="742950" lvl="1" indent="-285750">
              <a:lnSpc>
                <a:spcPct val="90000"/>
              </a:lnSpc>
            </a:pPr>
            <a:r>
              <a:rPr lang="en-US"/>
              <a:t>including design-time, test-time, and run-time hardware and software parts</a:t>
            </a:r>
          </a:p>
          <a:p>
            <a:pPr marL="342900" indent="-342900">
              <a:lnSpc>
                <a:spcPct val="90000"/>
              </a:lnSpc>
            </a:pPr>
            <a:r>
              <a:rPr lang="en-US"/>
              <a:t>the </a:t>
            </a:r>
            <a:r>
              <a:rPr lang="en-US" i="1">
                <a:solidFill>
                  <a:srgbClr val="7F0101"/>
                </a:solidFill>
              </a:rPr>
              <a:t>externally visible properties</a:t>
            </a:r>
            <a:r>
              <a:rPr lang="en-US"/>
              <a:t> of those parts</a:t>
            </a:r>
          </a:p>
          <a:p>
            <a:pPr marL="742950" lvl="1" indent="-285750">
              <a:lnSpc>
                <a:spcPct val="90000"/>
              </a:lnSpc>
            </a:pPr>
            <a:r>
              <a:rPr lang="en-US"/>
              <a:t>modules with interfaces, hardware units, objects </a:t>
            </a:r>
          </a:p>
          <a:p>
            <a:pPr marL="342900" indent="-342900">
              <a:lnSpc>
                <a:spcPct val="90000"/>
              </a:lnSpc>
            </a:pPr>
            <a:r>
              <a:rPr lang="en-US"/>
              <a:t>the </a:t>
            </a:r>
            <a:r>
              <a:rPr lang="en-US" i="1">
                <a:solidFill>
                  <a:srgbClr val="7F0101"/>
                </a:solidFill>
              </a:rPr>
              <a:t>relationships and constraints</a:t>
            </a:r>
            <a:r>
              <a:rPr lang="en-US"/>
              <a:t> between them</a:t>
            </a:r>
          </a:p>
          <a:p>
            <a:pPr marL="342900" indent="-342900">
              <a:lnSpc>
                <a:spcPct val="90000"/>
              </a:lnSpc>
            </a:pPr>
            <a:endParaRPr lang="en-US"/>
          </a:p>
          <a:p>
            <a:pPr marL="342900" indent="-342900">
              <a:lnSpc>
                <a:spcPct val="90000"/>
              </a:lnSpc>
              <a:buFont typeface="Helvetica CE" pitchFamily="-105" charset="0"/>
              <a:buNone/>
            </a:pPr>
            <a:r>
              <a:rPr lang="en-US" i="1">
                <a:solidFill>
                  <a:srgbClr val="7F0101"/>
                </a:solidFill>
              </a:rPr>
              <a:t>in other words:</a:t>
            </a:r>
            <a:endParaRPr lang="en-US"/>
          </a:p>
        </p:txBody>
      </p:sp>
      <p:sp>
        <p:nvSpPr>
          <p:cNvPr id="18439" name="AutoShape 4"/>
          <p:cNvSpPr>
            <a:spLocks noChangeArrowheads="1"/>
          </p:cNvSpPr>
          <p:nvPr/>
        </p:nvSpPr>
        <p:spPr bwMode="auto">
          <a:xfrm>
            <a:off x="2743200" y="4800600"/>
            <a:ext cx="5943600" cy="1828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a:solidFill>
                  <a:srgbClr val="0A017F"/>
                </a:solidFill>
              </a:rPr>
              <a:t>The set of </a:t>
            </a:r>
            <a:r>
              <a:rPr lang="en-US" i="1">
                <a:solidFill>
                  <a:srgbClr val="7F0101"/>
                </a:solidFill>
              </a:rPr>
              <a:t>design decisions</a:t>
            </a:r>
            <a:r>
              <a:rPr lang="en-US">
                <a:solidFill>
                  <a:srgbClr val="0A017F"/>
                </a:solidFill>
              </a:rPr>
              <a:t> about any system (or subsystem) that keeps its implementors and maintainers from exercising </a:t>
            </a:r>
            <a:r>
              <a:rPr lang="en-US" i="1">
                <a:solidFill>
                  <a:srgbClr val="7F0101"/>
                </a:solidFill>
              </a:rPr>
              <a:t>“needless creativity”.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de-CH">
                <a:latin typeface="Helvetica" charset="0"/>
              </a:rPr>
              <a:t>© Oscar Nierstrasz</a:t>
            </a:r>
          </a:p>
        </p:txBody>
      </p:sp>
      <p:sp>
        <p:nvSpPr>
          <p:cNvPr id="19459"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19460" name="Slide Number Placeholder 5"/>
          <p:cNvSpPr>
            <a:spLocks noGrp="1"/>
          </p:cNvSpPr>
          <p:nvPr>
            <p:ph type="sldNum" sz="quarter" idx="12"/>
          </p:nvPr>
        </p:nvSpPr>
        <p:spPr>
          <a:noFill/>
        </p:spPr>
        <p:txBody>
          <a:bodyPr/>
          <a:lstStyle/>
          <a:p>
            <a:r>
              <a:rPr lang="de-CH">
                <a:latin typeface="Helvetica" charset="0"/>
              </a:rPr>
              <a:t>ESE 10.</a:t>
            </a:r>
            <a:fld id="{A3A455F9-5346-F04A-BDA3-2B748319CDBD}" type="slidenum">
              <a:rPr lang="de-CH">
                <a:latin typeface="Helvetica" charset="0"/>
              </a:rPr>
              <a:pPr/>
              <a:t>7</a:t>
            </a:fld>
            <a:endParaRPr lang="de-CH" sz="1400">
              <a:solidFill>
                <a:srgbClr val="7E7E7E"/>
              </a:solidFill>
              <a:latin typeface="Times" charset="0"/>
            </a:endParaRPr>
          </a:p>
        </p:txBody>
      </p:sp>
      <p:sp>
        <p:nvSpPr>
          <p:cNvPr id="19461" name="Rectangle 2"/>
          <p:cNvSpPr>
            <a:spLocks noGrp="1" noChangeArrowheads="1"/>
          </p:cNvSpPr>
          <p:nvPr>
            <p:ph type="title"/>
          </p:nvPr>
        </p:nvSpPr>
        <p:spPr/>
        <p:txBody>
          <a:bodyPr/>
          <a:lstStyle/>
          <a:p>
            <a:r>
              <a:rPr lang="en-US"/>
              <a:t>How Architecture Drives Implementation</a:t>
            </a:r>
          </a:p>
        </p:txBody>
      </p:sp>
      <p:sp>
        <p:nvSpPr>
          <p:cNvPr id="19462" name="Rectangle 3"/>
          <p:cNvSpPr>
            <a:spLocks noGrp="1" noChangeArrowheads="1"/>
          </p:cNvSpPr>
          <p:nvPr>
            <p:ph type="body" idx="1"/>
          </p:nvPr>
        </p:nvSpPr>
        <p:spPr>
          <a:noFill/>
        </p:spPr>
        <p:txBody>
          <a:bodyPr/>
          <a:lstStyle/>
          <a:p>
            <a:pPr marL="342900" indent="-342900">
              <a:lnSpc>
                <a:spcPct val="90000"/>
              </a:lnSpc>
            </a:pPr>
            <a:r>
              <a:rPr lang="en-US"/>
              <a:t>Use a </a:t>
            </a:r>
            <a:r>
              <a:rPr lang="en-US" i="1">
                <a:solidFill>
                  <a:srgbClr val="7F0101"/>
                </a:solidFill>
              </a:rPr>
              <a:t>3-tier client-server architecture</a:t>
            </a:r>
            <a:r>
              <a:rPr lang="en-US"/>
              <a:t>: all business logic must be in the middle tier, presentation and dialogue on the client, and data services on the server; that way you can scale the application server processing independently of persistent store.</a:t>
            </a:r>
          </a:p>
          <a:p>
            <a:pPr marL="342900" indent="-342900">
              <a:lnSpc>
                <a:spcPct val="90000"/>
              </a:lnSpc>
            </a:pPr>
            <a:endParaRPr lang="en-US"/>
          </a:p>
          <a:p>
            <a:pPr marL="342900" indent="-342900">
              <a:lnSpc>
                <a:spcPct val="90000"/>
              </a:lnSpc>
            </a:pPr>
            <a:r>
              <a:rPr lang="en-US"/>
              <a:t>Use </a:t>
            </a:r>
            <a:r>
              <a:rPr lang="en-US" i="1">
                <a:solidFill>
                  <a:srgbClr val="7F0101"/>
                </a:solidFill>
              </a:rPr>
              <a:t>Corba</a:t>
            </a:r>
            <a:r>
              <a:rPr lang="en-US"/>
              <a:t> for all distribution, using Corba event channels for notification and the Corba relationship service; do not use the Corba messaging service as it is not yet mature.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20484" name="Slide Number Placeholder 5"/>
          <p:cNvSpPr>
            <a:spLocks noGrp="1"/>
          </p:cNvSpPr>
          <p:nvPr>
            <p:ph type="sldNum" sz="quarter" idx="12"/>
          </p:nvPr>
        </p:nvSpPr>
        <p:spPr>
          <a:noFill/>
        </p:spPr>
        <p:txBody>
          <a:bodyPr/>
          <a:lstStyle/>
          <a:p>
            <a:r>
              <a:rPr lang="de-CH">
                <a:latin typeface="Helvetica" charset="0"/>
              </a:rPr>
              <a:t>ESE 10.</a:t>
            </a:r>
            <a:fld id="{4C8F9A5F-3BC4-A248-A615-3BA850AA5754}" type="slidenum">
              <a:rPr lang="de-CH">
                <a:latin typeface="Helvetica" charset="0"/>
              </a:rPr>
              <a:pPr/>
              <a:t>8</a:t>
            </a:fld>
            <a:endParaRPr lang="de-CH" sz="1400">
              <a:solidFill>
                <a:srgbClr val="7E7E7E"/>
              </a:solidFill>
              <a:latin typeface="Times" charset="0"/>
            </a:endParaRPr>
          </a:p>
        </p:txBody>
      </p:sp>
      <p:sp>
        <p:nvSpPr>
          <p:cNvPr id="20485" name="Rectangle 2"/>
          <p:cNvSpPr>
            <a:spLocks noGrp="1" noChangeArrowheads="1"/>
          </p:cNvSpPr>
          <p:nvPr>
            <p:ph type="title"/>
          </p:nvPr>
        </p:nvSpPr>
        <p:spPr/>
        <p:txBody>
          <a:bodyPr/>
          <a:lstStyle/>
          <a:p>
            <a:r>
              <a:rPr lang="en-US"/>
              <a:t>How Architecture Drives Implementation ...</a:t>
            </a:r>
          </a:p>
        </p:txBody>
      </p:sp>
      <p:sp>
        <p:nvSpPr>
          <p:cNvPr id="20486" name="Rectangle 3"/>
          <p:cNvSpPr>
            <a:spLocks noGrp="1" noChangeArrowheads="1"/>
          </p:cNvSpPr>
          <p:nvPr>
            <p:ph type="body" idx="1"/>
          </p:nvPr>
        </p:nvSpPr>
        <p:spPr>
          <a:noFill/>
        </p:spPr>
        <p:txBody>
          <a:bodyPr/>
          <a:lstStyle/>
          <a:p>
            <a:r>
              <a:rPr lang="en-US"/>
              <a:t>Use Collection Galore’s </a:t>
            </a:r>
            <a:r>
              <a:rPr lang="en-US" i="1">
                <a:solidFill>
                  <a:srgbClr val="7F0101"/>
                </a:solidFill>
              </a:rPr>
              <a:t>collections</a:t>
            </a:r>
            <a:r>
              <a:rPr lang="en-US"/>
              <a:t> for representing any collections; by default use their List class, or document your reason otherwise.</a:t>
            </a:r>
          </a:p>
          <a:p>
            <a:endParaRPr lang="en-US"/>
          </a:p>
          <a:p>
            <a:r>
              <a:rPr lang="en-US"/>
              <a:t>Use </a:t>
            </a:r>
            <a:r>
              <a:rPr lang="en-US" i="1">
                <a:solidFill>
                  <a:srgbClr val="7F0101"/>
                </a:solidFill>
              </a:rPr>
              <a:t>Model-View-Controller</a:t>
            </a:r>
            <a:r>
              <a:rPr lang="en-US"/>
              <a:t> with an explicit </a:t>
            </a:r>
            <a:r>
              <a:rPr lang="en-US">
                <a:latin typeface="American Typewriter" charset="0"/>
              </a:rPr>
              <a:t>ApplicationModel</a:t>
            </a:r>
            <a:r>
              <a:rPr lang="en-US"/>
              <a:t> object to connect any UI to the business logic and objects.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a:latin typeface="Helvetica" charset="0"/>
              </a:rPr>
              <a:t>ESE — Software Architecture</a:t>
            </a:r>
          </a:p>
        </p:txBody>
      </p:sp>
      <p:sp>
        <p:nvSpPr>
          <p:cNvPr id="22532" name="Slide Number Placeholder 5"/>
          <p:cNvSpPr>
            <a:spLocks noGrp="1"/>
          </p:cNvSpPr>
          <p:nvPr>
            <p:ph type="sldNum" sz="quarter" idx="12"/>
          </p:nvPr>
        </p:nvSpPr>
        <p:spPr>
          <a:noFill/>
        </p:spPr>
        <p:txBody>
          <a:bodyPr/>
          <a:lstStyle/>
          <a:p>
            <a:r>
              <a:rPr lang="de-CH">
                <a:latin typeface="Helvetica" charset="0"/>
              </a:rPr>
              <a:t>ESE 10.</a:t>
            </a:r>
            <a:fld id="{A9A9AAA6-D337-7545-94A4-B98A144CB1D5}" type="slidenum">
              <a:rPr lang="de-CH">
                <a:latin typeface="Helvetica" charset="0"/>
              </a:rPr>
              <a:pPr/>
              <a:t>9</a:t>
            </a:fld>
            <a:endParaRPr lang="de-CH" sz="1400">
              <a:solidFill>
                <a:srgbClr val="7E7E7E"/>
              </a:solidFill>
              <a:latin typeface="Times" charset="0"/>
            </a:endParaRPr>
          </a:p>
        </p:txBody>
      </p:sp>
      <p:sp>
        <p:nvSpPr>
          <p:cNvPr id="22533" name="Rectangle 2"/>
          <p:cNvSpPr>
            <a:spLocks noGrp="1" noChangeArrowheads="1"/>
          </p:cNvSpPr>
          <p:nvPr>
            <p:ph type="title"/>
          </p:nvPr>
        </p:nvSpPr>
        <p:spPr/>
        <p:txBody>
          <a:bodyPr/>
          <a:lstStyle/>
          <a:p>
            <a:r>
              <a:rPr lang="en-US"/>
              <a:t>Sub-systems, Modules and Components</a:t>
            </a:r>
          </a:p>
        </p:txBody>
      </p:sp>
      <p:sp>
        <p:nvSpPr>
          <p:cNvPr id="22534" name="Rectangle 3"/>
          <p:cNvSpPr>
            <a:spLocks noGrp="1" noChangeArrowheads="1"/>
          </p:cNvSpPr>
          <p:nvPr>
            <p:ph type="body" idx="1"/>
          </p:nvPr>
        </p:nvSpPr>
        <p:spPr/>
        <p:txBody>
          <a:bodyPr/>
          <a:lstStyle/>
          <a:p>
            <a:pPr marL="342900" indent="-342900">
              <a:lnSpc>
                <a:spcPct val="90000"/>
              </a:lnSpc>
            </a:pPr>
            <a:r>
              <a:rPr lang="en-US"/>
              <a:t>A </a:t>
            </a:r>
            <a:r>
              <a:rPr lang="en-US" u="sng"/>
              <a:t>sub-system</a:t>
            </a:r>
            <a:r>
              <a:rPr lang="en-US"/>
              <a:t> is a system in its own right whose operation is </a:t>
            </a:r>
            <a:r>
              <a:rPr lang="en-US" i="1">
                <a:solidFill>
                  <a:srgbClr val="7F0101"/>
                </a:solidFill>
              </a:rPr>
              <a:t>independent</a:t>
            </a:r>
            <a:r>
              <a:rPr lang="en-US"/>
              <a:t> of the services provided by other sub-systems.</a:t>
            </a:r>
          </a:p>
          <a:p>
            <a:pPr marL="342900" indent="-342900">
              <a:lnSpc>
                <a:spcPct val="90000"/>
              </a:lnSpc>
            </a:pPr>
            <a:endParaRPr lang="en-US"/>
          </a:p>
          <a:p>
            <a:pPr marL="342900" indent="-342900">
              <a:lnSpc>
                <a:spcPct val="90000"/>
              </a:lnSpc>
            </a:pPr>
            <a:r>
              <a:rPr lang="en-US"/>
              <a:t>A </a:t>
            </a:r>
            <a:r>
              <a:rPr lang="en-US" u="sng"/>
              <a:t>module</a:t>
            </a:r>
            <a:r>
              <a:rPr lang="en-US"/>
              <a:t> is a system component that </a:t>
            </a:r>
            <a:r>
              <a:rPr lang="en-US" i="1">
                <a:solidFill>
                  <a:srgbClr val="7F0101"/>
                </a:solidFill>
              </a:rPr>
              <a:t>provides services</a:t>
            </a:r>
            <a:r>
              <a:rPr lang="en-US"/>
              <a:t> to other components but would not normally be considered as a separate system.</a:t>
            </a:r>
          </a:p>
          <a:p>
            <a:pPr marL="342900" indent="-342900">
              <a:lnSpc>
                <a:spcPct val="90000"/>
              </a:lnSpc>
            </a:pPr>
            <a:endParaRPr lang="en-US"/>
          </a:p>
          <a:p>
            <a:pPr marL="342900" indent="-342900">
              <a:lnSpc>
                <a:spcPct val="90000"/>
              </a:lnSpc>
            </a:pPr>
            <a:r>
              <a:rPr lang="en-US"/>
              <a:t>A </a:t>
            </a:r>
            <a:r>
              <a:rPr lang="en-US" u="sng"/>
              <a:t>component</a:t>
            </a:r>
            <a:r>
              <a:rPr lang="en-US"/>
              <a:t> is an </a:t>
            </a:r>
            <a:r>
              <a:rPr lang="en-US" i="1">
                <a:solidFill>
                  <a:srgbClr val="7F0101"/>
                </a:solidFill>
              </a:rPr>
              <a:t>independently deliverable unit</a:t>
            </a:r>
            <a:r>
              <a:rPr lang="en-US"/>
              <a:t> of software that encapsulates its design and implementation and offers interfaces to the out-side, by which it may be composed with other components to form a larger whole.</a:t>
            </a: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1495</TotalTime>
  <Words>2781</Words>
  <Application>Microsoft Macintosh PowerPoint</Application>
  <PresentationFormat>On-screen Show (4:3)</PresentationFormat>
  <Paragraphs>568</Paragraphs>
  <Slides>47</Slides>
  <Notes>26</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UB_Screen</vt:lpstr>
      <vt:lpstr>Slide</vt:lpstr>
      <vt:lpstr>Introduction to Software Engineering</vt:lpstr>
      <vt:lpstr>Roadmap</vt:lpstr>
      <vt:lpstr>Sources</vt:lpstr>
      <vt:lpstr>Roadmap</vt:lpstr>
      <vt:lpstr>What is Software Architecture?</vt:lpstr>
      <vt:lpstr>What is Software Architecture?</vt:lpstr>
      <vt:lpstr>How Architecture Drives Implementation</vt:lpstr>
      <vt:lpstr>How Architecture Drives Implementation ...</vt:lpstr>
      <vt:lpstr>Sub-systems, Modules and Components</vt:lpstr>
      <vt:lpstr>Roadmap</vt:lpstr>
      <vt:lpstr>Cohesion</vt:lpstr>
      <vt:lpstr>Coupling</vt:lpstr>
      <vt:lpstr>Tight Coupling</vt:lpstr>
      <vt:lpstr>Loose Coupling</vt:lpstr>
      <vt:lpstr>Roadmap</vt:lpstr>
      <vt:lpstr>Architectural Parallels</vt:lpstr>
      <vt:lpstr>Architectural Styles</vt:lpstr>
      <vt:lpstr>Roadmap</vt:lpstr>
      <vt:lpstr>Layered Architectures</vt:lpstr>
      <vt:lpstr>Version management system</vt:lpstr>
      <vt:lpstr>OSI reference model</vt:lpstr>
      <vt:lpstr>Roadmap</vt:lpstr>
      <vt:lpstr>Client-Server Architectures</vt:lpstr>
      <vt:lpstr>Film and picture library</vt:lpstr>
      <vt:lpstr>Four-Tier Architectures</vt:lpstr>
      <vt:lpstr>Roadmap</vt:lpstr>
      <vt:lpstr>Blackboard Architectures</vt:lpstr>
      <vt:lpstr>CASE toolset architecture</vt:lpstr>
      <vt:lpstr>Event-driven Systems</vt:lpstr>
      <vt:lpstr>Broadcast model</vt:lpstr>
      <vt:lpstr>Selective Broadcasting</vt:lpstr>
      <vt:lpstr>Dataflow Models</vt:lpstr>
      <vt:lpstr>Pipes and Filters</vt:lpstr>
      <vt:lpstr>Invoice Processing System</vt:lpstr>
      <vt:lpstr>Compilers as Dataflow Architectures</vt:lpstr>
      <vt:lpstr>Compilers as Blackboard Architectures</vt:lpstr>
      <vt:lpstr>Roadmap</vt:lpstr>
      <vt:lpstr>The Vision of MDA</vt:lpstr>
      <vt:lpstr>MDA in a nutshell</vt:lpstr>
      <vt:lpstr>The OMG/MDA Stack </vt:lpstr>
      <vt:lpstr>Write Once, Run Anywhere Model Once, Generate Anywhere</vt:lpstr>
      <vt:lpstr>Roadmap</vt:lpstr>
      <vt:lpstr>UML support: Package Diagram</vt:lpstr>
      <vt:lpstr>UML support: Deployment Diagram</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171</cp:revision>
  <cp:lastPrinted>2005-04-07T14:31:46Z</cp:lastPrinted>
  <dcterms:created xsi:type="dcterms:W3CDTF">2010-10-12T13:39:18Z</dcterms:created>
  <dcterms:modified xsi:type="dcterms:W3CDTF">2010-10-12T13:41:16Z</dcterms:modified>
</cp:coreProperties>
</file>