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44.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6"/>
  </p:notesMasterIdLst>
  <p:handoutMasterIdLst>
    <p:handoutMasterId r:id="rId47"/>
  </p:handoutMasterIdLst>
  <p:sldIdLst>
    <p:sldId id="316" r:id="rId2"/>
    <p:sldId id="317" r:id="rId3"/>
    <p:sldId id="325" r:id="rId4"/>
    <p:sldId id="367" r:id="rId5"/>
    <p:sldId id="368" r:id="rId6"/>
    <p:sldId id="369" r:id="rId7"/>
    <p:sldId id="370" r:id="rId8"/>
    <p:sldId id="371" r:id="rId9"/>
    <p:sldId id="327" r:id="rId10"/>
    <p:sldId id="331" r:id="rId11"/>
    <p:sldId id="326" r:id="rId12"/>
    <p:sldId id="330" r:id="rId13"/>
    <p:sldId id="332" r:id="rId14"/>
    <p:sldId id="333" r:id="rId15"/>
    <p:sldId id="334" r:id="rId16"/>
    <p:sldId id="335" r:id="rId17"/>
    <p:sldId id="336" r:id="rId18"/>
    <p:sldId id="337" r:id="rId19"/>
    <p:sldId id="338" r:id="rId20"/>
    <p:sldId id="339" r:id="rId21"/>
    <p:sldId id="340" r:id="rId22"/>
    <p:sldId id="341" r:id="rId23"/>
    <p:sldId id="343" r:id="rId24"/>
    <p:sldId id="344" r:id="rId25"/>
    <p:sldId id="345" r:id="rId26"/>
    <p:sldId id="329" r:id="rId27"/>
    <p:sldId id="347" r:id="rId28"/>
    <p:sldId id="348" r:id="rId29"/>
    <p:sldId id="349" r:id="rId30"/>
    <p:sldId id="352" r:id="rId31"/>
    <p:sldId id="353" r:id="rId32"/>
    <p:sldId id="346" r:id="rId33"/>
    <p:sldId id="354" r:id="rId34"/>
    <p:sldId id="328" r:id="rId35"/>
    <p:sldId id="357" r:id="rId36"/>
    <p:sldId id="358" r:id="rId37"/>
    <p:sldId id="359" r:id="rId38"/>
    <p:sldId id="362" r:id="rId39"/>
    <p:sldId id="360" r:id="rId40"/>
    <p:sldId id="361" r:id="rId41"/>
    <p:sldId id="366" r:id="rId42"/>
    <p:sldId id="363" r:id="rId43"/>
    <p:sldId id="364" r:id="rId44"/>
    <p:sldId id="365" r:id="rId4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DBDDE"/>
    <a:srgbClr val="C1DEFA"/>
    <a:srgbClr val="A7A7A7"/>
    <a:srgbClr val="D3D3D3"/>
    <a:srgbClr val="7F0101"/>
    <a:srgbClr val="60BDC4"/>
    <a:srgbClr val="B4CFDC"/>
    <a:srgbClr val="C9D4D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87810" autoAdjust="0"/>
  </p:normalViewPr>
  <p:slideViewPr>
    <p:cSldViewPr>
      <p:cViewPr varScale="1">
        <p:scale>
          <a:sx n="135" d="100"/>
          <a:sy n="135" d="100"/>
        </p:scale>
        <p:origin x="-15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012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C8968417-EBD2-1B4D-AE73-100E3FF2D92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1C18A932-3590-CE46-A2BC-5A57C48DDA1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Rot="1" noChangeAspect="1" noChangeArrowheads="1"/>
          </p:cNvSpPr>
          <p:nvPr>
            <p:ph type="sldImg"/>
          </p:nvPr>
        </p:nvSpPr>
        <p:spPr>
          <a:solidFill>
            <a:srgbClr val="FFFFFF"/>
          </a:solidFill>
          <a:ln/>
        </p:spPr>
      </p:sp>
      <p:sp>
        <p:nvSpPr>
          <p:cNvPr id="102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a:ln/>
        </p:spPr>
      </p:sp>
      <p:sp>
        <p:nvSpPr>
          <p:cNvPr id="40963"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NB: Instead of using exceptions, we could encode failure in the Result instances.</a:t>
            </a:r>
          </a:p>
          <a:p>
            <a:r>
              <a:rPr lang="en-US" smtClean="0">
                <a:latin typeface="Times" charset="0"/>
                <a:ea typeface="ＭＳ Ｐゴシック" charset="-128"/>
                <a:cs typeface="ＭＳ Ｐゴシック" charset="-128"/>
              </a:rPr>
              <a:t>Then instead of putting alternatives in try/catch blocks, we would have to test each result for failure.</a:t>
            </a:r>
          </a:p>
          <a:p>
            <a:r>
              <a:rPr lang="en-US" smtClean="0">
                <a:latin typeface="Times" charset="0"/>
                <a:ea typeface="ＭＳ Ｐゴシック" charset="-128"/>
                <a:cs typeface="ＭＳ Ｐゴシック" charset="-128"/>
              </a:rPr>
              <a:t>Scannerless parsers are especially useful when mixing languages with different terminals.</a:t>
            </a:r>
          </a:p>
        </p:txBody>
      </p:sp>
      <p:sp>
        <p:nvSpPr>
          <p:cNvPr id="40964" name="Slide Number Placeholder 3"/>
          <p:cNvSpPr>
            <a:spLocks noGrp="1"/>
          </p:cNvSpPr>
          <p:nvPr>
            <p:ph type="sldNum" sz="quarter" idx="5"/>
          </p:nvPr>
        </p:nvSpPr>
        <p:spPr>
          <a:noFill/>
        </p:spPr>
        <p:txBody>
          <a:bodyPr/>
          <a:lstStyle/>
          <a:p>
            <a:fld id="{28CE6FE8-CCD9-724A-8B55-234A75E8E6AA}" type="slidenum">
              <a:rPr lang="en-US" smtClean="0"/>
              <a:pPr/>
              <a:t>27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Cost – must cache at most # positions for each parser rule</a:t>
            </a:r>
          </a:p>
        </p:txBody>
      </p:sp>
      <p:sp>
        <p:nvSpPr>
          <p:cNvPr id="46084" name="Slide Number Placeholder 3"/>
          <p:cNvSpPr>
            <a:spLocks noGrp="1"/>
          </p:cNvSpPr>
          <p:nvPr>
            <p:ph type="sldNum" sz="quarter" idx="5"/>
          </p:nvPr>
        </p:nvSpPr>
        <p:spPr>
          <a:noFill/>
        </p:spPr>
        <p:txBody>
          <a:bodyPr/>
          <a:lstStyle/>
          <a:p>
            <a:fld id="{7108AAA9-F2F8-A34B-8F72-F257F6B683CB}" type="slidenum">
              <a:rPr lang="en-US" smtClean="0"/>
              <a:pPr/>
              <a:t>31</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C18A932-3590-CE46-A2BC-5A57C48DDA1E}" type="slidenum">
              <a:rPr lang="en-US" smtClean="0"/>
              <a:pPr>
                <a:defRPr/>
              </a:pPr>
              <a:t>32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99A9F17-AEC6-D444-A960-FB444DE2B93E}" type="slidenum">
              <a:rPr lang="en-US">
                <a:ea typeface="ＭＳ Ｐゴシック" charset="-128"/>
                <a:cs typeface="ＭＳ Ｐゴシック" charset="-128"/>
              </a:rPr>
              <a:pPr/>
              <a:t>44</a:t>
            </a:fld>
            <a:endParaRPr lang="en-US">
              <a:ea typeface="ＭＳ Ｐゴシック" charset="-128"/>
              <a:cs typeface="ＭＳ Ｐゴシック" charset="-128"/>
            </a:endParaRPr>
          </a:p>
        </p:txBody>
      </p:sp>
      <p:sp>
        <p:nvSpPr>
          <p:cNvPr id="62467" name="Rectangle 2"/>
          <p:cNvSpPr>
            <a:spLocks noGrp="1" noRot="1" noChangeAspect="1" noChangeArrowheads="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Rot="1" noChangeAspect="1" noChangeArrowheads="1"/>
          </p:cNvSpPr>
          <p:nvPr>
            <p:ph type="sldImg"/>
          </p:nvPr>
        </p:nvSpPr>
        <p:spPr>
          <a:solidFill>
            <a:srgbClr val="FFFFFF"/>
          </a:solidFill>
          <a:ln/>
        </p:spPr>
      </p:sp>
      <p:sp>
        <p:nvSpPr>
          <p:cNvPr id="122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p:cNvSpPr>
          <p:nvPr>
            <p:ph type="sldImg"/>
          </p:nvPr>
        </p:nvSpPr>
        <p:spPr>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NB: “.” is considered to match anything, so “!.” matches the eof.</a:t>
            </a:r>
          </a:p>
        </p:txBody>
      </p:sp>
      <p:sp>
        <p:nvSpPr>
          <p:cNvPr id="24580" name="Slide Number Placeholder 3"/>
          <p:cNvSpPr>
            <a:spLocks noGrp="1"/>
          </p:cNvSpPr>
          <p:nvPr>
            <p:ph type="sldNum" sz="quarter" idx="5"/>
          </p:nvPr>
        </p:nvSpPr>
        <p:spPr>
          <a:noFill/>
        </p:spPr>
        <p:txBody>
          <a:bodyPr/>
          <a:lstStyle/>
          <a:p>
            <a:fld id="{E3A018E7-AFE1-F04E-8D26-035238F4E179}" type="slidenum">
              <a:rPr lang="en-US" smtClean="0"/>
              <a:pPr/>
              <a:t>17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NB: Note that if we reverse the order of the sub-expressions, then the second sub-expression will never be matched.</a:t>
            </a:r>
          </a:p>
        </p:txBody>
      </p:sp>
      <p:sp>
        <p:nvSpPr>
          <p:cNvPr id="27652" name="Slide Number Placeholder 3"/>
          <p:cNvSpPr>
            <a:spLocks noGrp="1"/>
          </p:cNvSpPr>
          <p:nvPr>
            <p:ph type="sldNum" sz="quarter" idx="5"/>
          </p:nvPr>
        </p:nvSpPr>
        <p:spPr>
          <a:noFill/>
        </p:spPr>
        <p:txBody>
          <a:bodyPr/>
          <a:lstStyle/>
          <a:p>
            <a:fld id="{8B62AA54-BE57-4A4C-AF52-0B18E8DDE11F}" type="slidenum">
              <a:rPr lang="en-US" smtClean="0"/>
              <a:pPr/>
              <a:t>19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&amp;e introduced by Parr</a:t>
            </a:r>
          </a:p>
          <a:p>
            <a:endParaRPr lang="en-US" smtClean="0">
              <a:latin typeface="Times" charset="0"/>
              <a:ea typeface="ＭＳ Ｐゴシック" charset="-128"/>
              <a:cs typeface="ＭＳ Ｐゴシック" charset="-128"/>
            </a:endParaRPr>
          </a:p>
        </p:txBody>
      </p:sp>
      <p:sp>
        <p:nvSpPr>
          <p:cNvPr id="30724" name="Slide Number Placeholder 3"/>
          <p:cNvSpPr>
            <a:spLocks noGrp="1"/>
          </p:cNvSpPr>
          <p:nvPr>
            <p:ph type="sldNum" sz="quarter" idx="5"/>
          </p:nvPr>
        </p:nvSpPr>
        <p:spPr>
          <a:noFill/>
        </p:spPr>
        <p:txBody>
          <a:bodyPr/>
          <a:lstStyle/>
          <a:p>
            <a:fld id="{00FF06EA-201D-E140-9D1D-2D995AD0D2AE}" type="slidenum">
              <a:rPr lang="en-US" smtClean="0"/>
              <a:pPr/>
              <a:t>21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Comment &lt;- Begin Internal* End</a:t>
            </a:r>
          </a:p>
          <a:p>
            <a:r>
              <a:rPr lang="en-US" smtClean="0">
                <a:latin typeface="Times" charset="0"/>
                <a:ea typeface="ＭＳ Ｐゴシック" charset="-128"/>
                <a:cs typeface="ＭＳ Ｐゴシック" charset="-128"/>
              </a:rPr>
              <a:t>A comment starts with a begin marker.</a:t>
            </a:r>
          </a:p>
          <a:p>
            <a:r>
              <a:rPr lang="en-US" smtClean="0">
                <a:latin typeface="Times" charset="0"/>
                <a:ea typeface="ＭＳ Ｐゴシック" charset="-128"/>
                <a:cs typeface="ＭＳ Ｐゴシック" charset="-128"/>
              </a:rPr>
              <a:t>Then there must be some internal stuff and an end marker.</a:t>
            </a:r>
          </a:p>
          <a:p>
            <a:r>
              <a:rPr lang="en-US" smtClean="0">
                <a:latin typeface="Times" charset="0"/>
                <a:ea typeface="ＭＳ Ｐゴシック" charset="-128"/>
                <a:cs typeface="ＭＳ Ｐゴシック" charset="-128"/>
              </a:rPr>
              <a:t>The internal stuff must *not* start with an end marker.</a:t>
            </a:r>
          </a:p>
          <a:p>
            <a:r>
              <a:rPr lang="en-US" smtClean="0">
                <a:latin typeface="Times" charset="0"/>
                <a:ea typeface="ＭＳ Ｐゴシック" charset="-128"/>
                <a:cs typeface="ＭＳ Ｐゴシック" charset="-128"/>
              </a:rPr>
              <a:t>Then it may be a nested comment or any terminal (single char).</a:t>
            </a:r>
          </a:p>
        </p:txBody>
      </p:sp>
      <p:sp>
        <p:nvSpPr>
          <p:cNvPr id="32772" name="Slide Number Placeholder 3"/>
          <p:cNvSpPr>
            <a:spLocks noGrp="1"/>
          </p:cNvSpPr>
          <p:nvPr>
            <p:ph type="sldNum" sz="quarter" idx="5"/>
          </p:nvPr>
        </p:nvSpPr>
        <p:spPr>
          <a:noFill/>
        </p:spPr>
        <p:txBody>
          <a:bodyPr/>
          <a:lstStyle/>
          <a:p>
            <a:fld id="{917826AE-2AFB-2440-A0C5-09D43761511E}" type="slidenum">
              <a:rPr lang="en-US" smtClean="0"/>
              <a:pPr/>
              <a:t>22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ln/>
        </p:spPr>
      </p:sp>
      <p:sp>
        <p:nvSpPr>
          <p:cNvPr id="35843" name="Notes Placeholder 2"/>
          <p:cNvSpPr>
            <a:spLocks noGrp="1"/>
          </p:cNvSpPr>
          <p:nvPr>
            <p:ph type="body" idx="1"/>
          </p:nvPr>
        </p:nvSpPr>
        <p:spPr>
          <a:noFill/>
          <a:ln/>
        </p:spPr>
        <p:txBody>
          <a:bodyPr/>
          <a:lstStyle/>
          <a:p>
            <a:r>
              <a:rPr lang="en-US" dirty="0" smtClean="0">
                <a:latin typeface="Times" charset="0"/>
                <a:ea typeface="ＭＳ Ｐゴシック" charset="-128"/>
                <a:cs typeface="ＭＳ Ｐゴシック" charset="-128"/>
              </a:rPr>
              <a:t>“</a:t>
            </a:r>
            <a:r>
              <a:rPr lang="en-US" dirty="0" smtClean="0">
                <a:ea typeface="ＭＳ Ｐゴシック" charset="-128"/>
                <a:cs typeface="ＭＳ Ｐゴシック" charset="-128"/>
              </a:rPr>
              <a:t>Globally disambiguated” — you need to look globally to disambiguate the parse</a:t>
            </a:r>
            <a:endParaRPr lang="en-US" dirty="0">
              <a:latin typeface="Times" charset="0"/>
              <a:ea typeface="ＭＳ Ｐゴシック" charset="-128"/>
              <a:cs typeface="ＭＳ Ｐゴシック" charset="-128"/>
            </a:endParaRPr>
          </a:p>
        </p:txBody>
      </p:sp>
      <p:sp>
        <p:nvSpPr>
          <p:cNvPr id="35844" name="Slide Number Placeholder 3"/>
          <p:cNvSpPr>
            <a:spLocks noGrp="1"/>
          </p:cNvSpPr>
          <p:nvPr>
            <p:ph type="sldNum" sz="quarter" idx="5"/>
          </p:nvPr>
        </p:nvSpPr>
        <p:spPr>
          <a:noFill/>
        </p:spPr>
        <p:txBody>
          <a:bodyPr/>
          <a:lstStyle/>
          <a:p>
            <a:fld id="{C2A41D17-E79E-954D-9449-68A8DEF0564B}" type="slidenum">
              <a:rPr lang="en-US" smtClean="0"/>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dirty="0" err="1"/>
              <a:t>Click</a:t>
            </a:r>
            <a:r>
              <a:rPr lang="de-CH" dirty="0"/>
              <a:t> to </a:t>
            </a:r>
            <a:r>
              <a:rPr lang="de-CH" dirty="0" err="1"/>
              <a:t>edit</a:t>
            </a:r>
            <a:r>
              <a:rPr lang="de-CH" dirty="0"/>
              <a:t> Master </a:t>
            </a:r>
            <a:r>
              <a:rPr lang="de-CH" dirty="0" err="1"/>
              <a:t>subtitle</a:t>
            </a:r>
            <a:r>
              <a:rPr lang="de-CH" dirty="0"/>
              <a:t> style</a:t>
            </a:r>
          </a:p>
        </p:txBody>
      </p:sp>
      <p:sp>
        <p:nvSpPr>
          <p:cNvPr id="8" name="Rectangle 7"/>
          <p:cNvSpPr>
            <a:spLocks noGrp="1" noChangeArrowheads="1"/>
          </p:cNvSpPr>
          <p:nvPr>
            <p:ph type="ftr" sz="quarter" idx="10"/>
          </p:nvPr>
        </p:nvSpPr>
        <p:spPr>
          <a:xfrm>
            <a:off x="107950" y="179388"/>
            <a:ext cx="4464050" cy="252412"/>
          </a:xfrm>
        </p:spPr>
        <p:txBody>
          <a:bodyPr wrap="square"/>
          <a:lstStyle>
            <a:lvl1pPr>
              <a:defRPr>
                <a:solidFill>
                  <a:schemeClr val="tx1"/>
                </a:solidFill>
              </a:defRPr>
            </a:lvl1pPr>
          </a:lstStyle>
          <a:p>
            <a:pPr>
              <a:defRPr/>
            </a:pPr>
            <a:r>
              <a:rPr lang="en-US"/>
              <a:t>PEGs, Packrat Parsers and Scannerless Parsing</a:t>
            </a:r>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PEGs, Packrat Parsers and Scannerless Parsing</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0D2B519F-A9EF-2346-AF27-BD3A958E72AB}"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PEGs, Packrat Parsers and Scannerless Parsing</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B65B6BD0-59CD-D64F-89F0-F31B0E5FC003}"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PEGs, Packrat Parsers and Scannerless Parsing</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FCD217D9-7037-324E-89F3-FAA3D6731425}"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PEGs, Packrat Parsers and Scannerless Parsing</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4C88849C-CA60-404E-9012-A9106F7C0B97}" type="slidenum">
              <a:rPr lang="de-CH"/>
              <a:pPr>
                <a:defRPr/>
              </a:pPr>
              <a:t>‹#›</a:t>
            </a:fld>
            <a:endParaRPr lang="de-CH" sz="1400">
              <a:solidFill>
                <a:srgbClr val="7E7E7E"/>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defRPr>
            </a:lvl1pPr>
          </a:lstStyle>
          <a:p>
            <a:pPr>
              <a:defRPr/>
            </a:pPr>
            <a:r>
              <a:rPr lang="en-US"/>
              <a:t>PEGs, Packrat Parsers and Scannerless Parsing</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pPr>
              <a:defRPr/>
            </a:pPr>
            <a:fld id="{D0AE2B20-994E-B54C-A2D7-5D7A01ECA78A}" type="slidenum">
              <a:rPr lang="de-CH"/>
              <a:pPr>
                <a:defRPr/>
              </a:pPr>
              <a:t>‹#›</a:t>
            </a:fld>
            <a:endParaRPr lang="de-CH" sz="1400">
              <a:solidFill>
                <a:srgbClr val="7E7E7E"/>
              </a:solidFill>
              <a:latin typeface="Times" charset="0"/>
            </a:endParaRPr>
          </a:p>
        </p:txBody>
      </p:sp>
    </p:spTree>
  </p:cSld>
  <p:clrMap bg1="lt1" tx1="dk1" bg2="lt2" tx2="dk2" accent1="accent1" accent2="accent2" accent3="accent3" accent4="accent4" accent5="accent5" accent6="accent6" hlink="hlink" folHlink="folHlink"/>
  <p:sldLayoutIdLst>
    <p:sldLayoutId id="2147483859" r:id="rId1"/>
    <p:sldLayoutId id="2147483855" r:id="rId2"/>
    <p:sldLayoutId id="2147483856" r:id="rId3"/>
    <p:sldLayoutId id="2147483857" r:id="rId4"/>
    <p:sldLayoutId id="2147483858" r:id="rId5"/>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pitchFamily="-65" charset="-128"/>
          <a:cs typeface="ＭＳ Ｐゴシック" pitchFamily="-65" charset="-128"/>
        </a:defRPr>
      </a:lvl1pPr>
      <a:lvl2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2pPr>
      <a:lvl3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3pPr>
      <a:lvl4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4pPr>
      <a:lvl5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5pPr>
      <a:lvl6pPr marL="457200" algn="l" rtl="0" fontAlgn="base">
        <a:lnSpc>
          <a:spcPct val="90000"/>
        </a:lnSpc>
        <a:spcBef>
          <a:spcPct val="0"/>
        </a:spcBef>
        <a:spcAft>
          <a:spcPct val="0"/>
        </a:spcAft>
        <a:defRPr sz="2800" b="1">
          <a:solidFill>
            <a:srgbClr val="0A017F"/>
          </a:solidFill>
          <a:latin typeface="Helvetica" pitchFamily="-65" charset="0"/>
        </a:defRPr>
      </a:lvl6pPr>
      <a:lvl7pPr marL="914400" algn="l" rtl="0" fontAlgn="base">
        <a:lnSpc>
          <a:spcPct val="90000"/>
        </a:lnSpc>
        <a:spcBef>
          <a:spcPct val="0"/>
        </a:spcBef>
        <a:spcAft>
          <a:spcPct val="0"/>
        </a:spcAft>
        <a:defRPr sz="2800" b="1">
          <a:solidFill>
            <a:srgbClr val="0A017F"/>
          </a:solidFill>
          <a:latin typeface="Helvetica" pitchFamily="-65" charset="0"/>
        </a:defRPr>
      </a:lvl7pPr>
      <a:lvl8pPr marL="1371600" algn="l" rtl="0" fontAlgn="base">
        <a:lnSpc>
          <a:spcPct val="90000"/>
        </a:lnSpc>
        <a:spcBef>
          <a:spcPct val="0"/>
        </a:spcBef>
        <a:spcAft>
          <a:spcPct val="0"/>
        </a:spcAft>
        <a:defRPr sz="2800" b="1">
          <a:solidFill>
            <a:srgbClr val="0A017F"/>
          </a:solidFill>
          <a:latin typeface="Helvetica" pitchFamily="-65" charset="0"/>
        </a:defRPr>
      </a:lvl8pPr>
      <a:lvl9pPr marL="1828800" algn="l" rtl="0" fontAlgn="base">
        <a:lnSpc>
          <a:spcPct val="90000"/>
        </a:lnSpc>
        <a:spcBef>
          <a:spcPct val="0"/>
        </a:spcBef>
        <a:spcAft>
          <a:spcPct val="0"/>
        </a:spcAft>
        <a:defRPr sz="2800" b="1">
          <a:solidFill>
            <a:srgbClr val="0A017F"/>
          </a:solidFill>
          <a:latin typeface="Helvetica" pitchFamily="-65"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charset="0"/>
        <a:buChar char="&gt;"/>
        <a:defRPr sz="2400">
          <a:solidFill>
            <a:srgbClr val="0A017F"/>
          </a:solidFill>
          <a:latin typeface="+mn-lt"/>
          <a:ea typeface="ＭＳ Ｐゴシック" pitchFamily="-65" charset="-128"/>
          <a:cs typeface="ＭＳ Ｐゴシック" pitchFamily="-65" charset="-128"/>
        </a:defRPr>
      </a:lvl1pPr>
      <a:lvl2pPr marL="838200" indent="-381000" algn="l" rtl="0" eaLnBrk="0" fontAlgn="base" hangingPunct="0">
        <a:lnSpc>
          <a:spcPct val="95000"/>
        </a:lnSpc>
        <a:spcBef>
          <a:spcPct val="20000"/>
        </a:spcBef>
        <a:spcAft>
          <a:spcPct val="0"/>
        </a:spcAft>
        <a:buFont typeface="Helvetica CE" charset="0"/>
        <a:buChar char="—"/>
        <a:defRPr sz="2000">
          <a:solidFill>
            <a:srgbClr val="0A017F"/>
          </a:solidFill>
          <a:latin typeface="+mn-lt"/>
          <a:ea typeface="ＭＳ Ｐゴシック" pitchFamily="-65" charset="-128"/>
        </a:defRPr>
      </a:lvl2pPr>
      <a:lvl3pPr marL="1295400" indent="-381000" algn="l" rtl="0" eaLnBrk="0" fontAlgn="base" hangingPunct="0">
        <a:lnSpc>
          <a:spcPct val="95000"/>
        </a:lnSpc>
        <a:spcBef>
          <a:spcPct val="20000"/>
        </a:spcBef>
        <a:spcAft>
          <a:spcPct val="0"/>
        </a:spcAft>
        <a:buSzPct val="85000"/>
        <a:buFont typeface="Helvetica CE" charset="0"/>
        <a:buChar char="–"/>
        <a:defRPr>
          <a:solidFill>
            <a:schemeClr val="tx1"/>
          </a:solidFill>
          <a:latin typeface="+mn-lt"/>
          <a:ea typeface="ＭＳ Ｐゴシック" pitchFamily="-65" charset="-128"/>
        </a:defRPr>
      </a:lvl3pPr>
      <a:lvl4pPr marL="1714500" indent="-381000" algn="l" rtl="0" eaLnBrk="0" fontAlgn="base" hangingPunct="0">
        <a:lnSpc>
          <a:spcPct val="95000"/>
        </a:lnSpc>
        <a:spcBef>
          <a:spcPct val="20000"/>
        </a:spcBef>
        <a:spcAft>
          <a:spcPct val="0"/>
        </a:spcAft>
        <a:buSzPct val="85000"/>
        <a:buFont typeface="Helvetica CE" charset="0"/>
        <a:buChar char="–"/>
        <a:defRPr>
          <a:solidFill>
            <a:srgbClr val="0A017F"/>
          </a:solidFill>
          <a:latin typeface="+mn-lt"/>
          <a:ea typeface="ＭＳ Ｐゴシック" pitchFamily="-65"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charset="0"/>
        <a:buChar char="–"/>
        <a:defRPr>
          <a:solidFill>
            <a:srgbClr val="0A017F"/>
          </a:solidFill>
          <a:latin typeface="+mn-lt"/>
          <a:ea typeface="ＭＳ Ｐゴシック" pitchFamily="-65" charset="-128"/>
        </a:defRPr>
      </a:lvl5pPr>
      <a:lvl6pPr marL="27432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6pPr>
      <a:lvl7pPr marL="32004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7pPr>
      <a:lvl8pPr marL="36576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8pPr>
      <a:lvl9pPr marL="41148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9750" y="1654175"/>
            <a:ext cx="8299450" cy="1143000"/>
          </a:xfrm>
        </p:spPr>
        <p:txBody>
          <a:bodyPr/>
          <a:lstStyle/>
          <a:p>
            <a:pPr eaLnBrk="1" hangingPunct="1"/>
            <a:r>
              <a:rPr lang="en-US" dirty="0" smtClean="0">
                <a:ea typeface="ＭＳ Ｐゴシック" charset="-128"/>
                <a:cs typeface="ＭＳ Ｐゴシック" charset="-128"/>
              </a:rPr>
              <a:t>10. </a:t>
            </a:r>
            <a:r>
              <a:rPr lang="en-US" dirty="0" err="1" smtClean="0">
                <a:ea typeface="ＭＳ Ｐゴシック" charset="-128"/>
                <a:cs typeface="ＭＳ Ｐゴシック" charset="-128"/>
              </a:rPr>
              <a:t>PEGs</a:t>
            </a:r>
            <a:r>
              <a:rPr lang="en-US" dirty="0" smtClean="0">
                <a:ea typeface="ＭＳ Ｐゴシック" charset="-128"/>
                <a:cs typeface="ＭＳ Ｐゴシック" charset="-128"/>
              </a:rPr>
              <a:t>, Packrats and Parser </a:t>
            </a:r>
            <a:r>
              <a:rPr lang="en-US" dirty="0" err="1" smtClean="0">
                <a:ea typeface="ＭＳ Ｐゴシック" charset="-128"/>
                <a:cs typeface="ＭＳ Ｐゴシック" charset="-128"/>
              </a:rPr>
              <a:t>Combinators</a:t>
            </a:r>
            <a:endParaRPr lang="en-US" dirty="0" smtClean="0">
              <a:ea typeface="ＭＳ Ｐゴシック" charset="-128"/>
              <a:cs typeface="ＭＳ Ｐゴシック" charset="-128"/>
            </a:endParaRPr>
          </a:p>
        </p:txBody>
      </p:sp>
      <p:sp>
        <p:nvSpPr>
          <p:cNvPr id="9219" name="Rectangle 3"/>
          <p:cNvSpPr>
            <a:spLocks noGrp="1" noChangeArrowheads="1"/>
          </p:cNvSpPr>
          <p:nvPr>
            <p:ph type="subTitle" idx="1"/>
          </p:nvPr>
        </p:nvSpPr>
        <p:spPr/>
        <p:txBody>
          <a:bodyPr/>
          <a:lstStyle/>
          <a:p>
            <a:pPr eaLnBrk="1" hangingPunct="1"/>
            <a:r>
              <a:rPr lang="en-US">
                <a:ea typeface="ＭＳ Ｐゴシック" charset="-128"/>
                <a:cs typeface="ＭＳ Ｐゴシック" charset="-128"/>
              </a:rPr>
              <a:t>Prof. O. </a:t>
            </a:r>
            <a:r>
              <a:rPr lang="en-US" smtClean="0">
                <a:ea typeface="ＭＳ Ｐゴシック" charset="-128"/>
                <a:cs typeface="ＭＳ Ｐゴシック" charset="-128"/>
              </a:rPr>
              <a:t>Nierstrasz</a:t>
            </a:r>
            <a:endParaRPr lang="en-US">
              <a:ea typeface="ＭＳ Ｐゴシック" charset="-128"/>
              <a:cs typeface="ＭＳ Ｐゴシック" charset="-128"/>
            </a:endParaRPr>
          </a:p>
        </p:txBody>
      </p:sp>
      <p:sp>
        <p:nvSpPr>
          <p:cNvPr id="9220" name="Rectangle 4"/>
          <p:cNvSpPr>
            <a:spLocks noChangeArrowheads="1"/>
          </p:cNvSpPr>
          <p:nvPr/>
        </p:nvSpPr>
        <p:spPr bwMode="auto">
          <a:xfrm>
            <a:off x="533400" y="5334000"/>
            <a:ext cx="4267200" cy="646113"/>
          </a:xfrm>
          <a:prstGeom prst="rect">
            <a:avLst/>
          </a:prstGeom>
          <a:solidFill>
            <a:schemeClr val="accent1"/>
          </a:solidFill>
          <a:ln w="9525">
            <a:solidFill>
              <a:schemeClr val="tx1"/>
            </a:solidFill>
            <a:miter lim="800000"/>
            <a:headEnd/>
            <a:tailEnd/>
          </a:ln>
        </p:spPr>
        <p:txBody>
          <a:bodyPr>
            <a:prstTxWarp prst="textNoShape">
              <a:avLst/>
            </a:prstTxWarp>
            <a:spAutoFit/>
          </a:bodyPr>
          <a:lstStyle/>
          <a:p>
            <a:r>
              <a:rPr lang="en-US" sz="1200"/>
              <a:t>Thanks to Bryan Ford for his kind permission to reuse and adapt the slides of his POPL 2004 presentation on PEGs.</a:t>
            </a:r>
          </a:p>
          <a:p>
            <a:r>
              <a:rPr lang="en-US" sz="1200" u="sng">
                <a:solidFill>
                  <a:srgbClr val="0005DF"/>
                </a:solidFill>
              </a:rPr>
              <a:t>http://www.brynosaurus.com/</a:t>
            </a:r>
            <a:endParaRPr lang="en-US" sz="1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5"/>
          <p:cNvSpPr>
            <a:spLocks noGrp="1"/>
          </p:cNvSpPr>
          <p:nvPr>
            <p:ph type="title"/>
          </p:nvPr>
        </p:nvSpPr>
        <p:spPr/>
        <p:txBody>
          <a:bodyPr/>
          <a:lstStyle/>
          <a:p>
            <a:r>
              <a:rPr lang="en-US" smtClean="0">
                <a:ea typeface="ＭＳ Ｐゴシック" charset="-128"/>
                <a:cs typeface="ＭＳ Ｐゴシック" charset="-128"/>
              </a:rPr>
              <a:t>Recognition systems</a:t>
            </a:r>
          </a:p>
        </p:txBody>
      </p:sp>
      <p:sp>
        <p:nvSpPr>
          <p:cNvPr id="16387" name="Date Placeholder 2"/>
          <p:cNvSpPr>
            <a:spLocks noGrp="1"/>
          </p:cNvSpPr>
          <p:nvPr>
            <p:ph type="dt" sz="quarter" idx="10"/>
          </p:nvPr>
        </p:nvSpPr>
        <p:spPr>
          <a:noFill/>
        </p:spPr>
        <p:txBody>
          <a:bodyPr/>
          <a:lstStyle/>
          <a:p>
            <a:r>
              <a:rPr lang="en-US" smtClean="0"/>
              <a:t>© Oscar Nierstrasz</a:t>
            </a:r>
            <a:endParaRPr lang="de-CH" smtClean="0"/>
          </a:p>
        </p:txBody>
      </p:sp>
      <p:sp>
        <p:nvSpPr>
          <p:cNvPr id="16388"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16389" name="Slide Number Placeholder 4"/>
          <p:cNvSpPr>
            <a:spLocks noGrp="1"/>
          </p:cNvSpPr>
          <p:nvPr>
            <p:ph type="sldNum" sz="quarter" idx="12"/>
          </p:nvPr>
        </p:nvSpPr>
        <p:spPr>
          <a:noFill/>
        </p:spPr>
        <p:txBody>
          <a:bodyPr/>
          <a:lstStyle/>
          <a:p>
            <a:fld id="{C08362A0-427F-EF45-9F87-4A2D7785D287}" type="slidenum">
              <a:rPr lang="de-CH" smtClean="0"/>
              <a:pPr/>
              <a:t>10</a:t>
            </a:fld>
            <a:endParaRPr lang="de-CH" sz="1400" smtClean="0">
              <a:solidFill>
                <a:srgbClr val="7E7E7E"/>
              </a:solidFill>
              <a:latin typeface="Times" charset="0"/>
            </a:endParaRPr>
          </a:p>
        </p:txBody>
      </p:sp>
      <p:sp>
        <p:nvSpPr>
          <p:cNvPr id="16390" name="TextBox 7"/>
          <p:cNvSpPr txBox="1">
            <a:spLocks noChangeArrowheads="1"/>
          </p:cNvSpPr>
          <p:nvPr/>
        </p:nvSpPr>
        <p:spPr bwMode="auto">
          <a:xfrm>
            <a:off x="914400" y="2133600"/>
            <a:ext cx="7086600" cy="3786188"/>
          </a:xfrm>
          <a:prstGeom prst="rect">
            <a:avLst/>
          </a:prstGeom>
          <a:noFill/>
          <a:ln w="9525">
            <a:solidFill>
              <a:schemeClr val="tx1"/>
            </a:solidFill>
            <a:miter lim="800000"/>
            <a:headEnd/>
            <a:tailEnd/>
          </a:ln>
        </p:spPr>
        <p:txBody>
          <a:bodyPr>
            <a:prstTxWarp prst="textNoShape">
              <a:avLst/>
            </a:prstTxWarp>
            <a:spAutoFit/>
          </a:bodyPr>
          <a:lstStyle/>
          <a:p>
            <a:r>
              <a:rPr lang="en-US" b="1" i="1"/>
              <a:t>“Why do we cling to a generative mechanism for the description of our languages, from which we then laboriously derive recognizers, when almost all we ever do is recognizing text? Why don’t we specify our languages directly by a recognizer?” </a:t>
            </a:r>
          </a:p>
          <a:p>
            <a:endParaRPr lang="en-US" i="1"/>
          </a:p>
          <a:p>
            <a:r>
              <a:rPr lang="en-US" b="1"/>
              <a:t>Some people answer these two questions by “We shouldn’t” and “We should”, respectively.</a:t>
            </a:r>
          </a:p>
          <a:p>
            <a:pPr algn="r"/>
            <a:r>
              <a:rPr lang="en-US" i="1"/>
              <a:t>— Grune &amp; Jacobs, 2008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smtClean="0">
                <a:ea typeface="ＭＳ Ｐゴシック" charset="-128"/>
                <a:cs typeface="ＭＳ Ｐゴシック" charset="-128"/>
              </a:rPr>
              <a:t>Designing a Language Syntax</a:t>
            </a:r>
          </a:p>
        </p:txBody>
      </p:sp>
      <p:sp>
        <p:nvSpPr>
          <p:cNvPr id="17411" name="Content Placeholder 7"/>
          <p:cNvSpPr>
            <a:spLocks noGrp="1"/>
          </p:cNvSpPr>
          <p:nvPr>
            <p:ph sz="half" idx="1"/>
          </p:nvPr>
        </p:nvSpPr>
        <p:spPr>
          <a:xfrm>
            <a:off x="539750" y="2438400"/>
            <a:ext cx="3959225" cy="3714750"/>
          </a:xfrm>
        </p:spPr>
        <p:txBody>
          <a:bodyPr anchor="t"/>
          <a:lstStyle/>
          <a:p>
            <a:pPr>
              <a:buFont typeface="Helvetica CE" charset="0"/>
              <a:buNone/>
            </a:pPr>
            <a:r>
              <a:rPr lang="en-US" b="1" i="1" smtClean="0">
                <a:ea typeface="ＭＳ Ｐゴシック" charset="-128"/>
                <a:cs typeface="ＭＳ Ｐゴシック" charset="-128"/>
              </a:rPr>
              <a:t>Textbook Method</a:t>
            </a:r>
          </a:p>
          <a:p>
            <a:pPr marL="914400" lvl="1" indent="-457200">
              <a:buFont typeface="Helvetica" charset="0"/>
              <a:buAutoNum type="arabicPeriod"/>
            </a:pPr>
            <a:r>
              <a:rPr lang="en-US" smtClean="0"/>
              <a:t>Formalize syntax via context-free grammar </a:t>
            </a:r>
          </a:p>
          <a:p>
            <a:pPr marL="914400" lvl="1" indent="-457200">
              <a:buFont typeface="Helvetica" charset="0"/>
              <a:buAutoNum type="arabicPeriod"/>
            </a:pPr>
            <a:r>
              <a:rPr lang="en-US" smtClean="0"/>
              <a:t>Write a YACC parser specification </a:t>
            </a:r>
          </a:p>
          <a:p>
            <a:pPr marL="914400" lvl="1" indent="-457200">
              <a:buFont typeface="Helvetica" charset="0"/>
              <a:buAutoNum type="arabicPeriod"/>
            </a:pPr>
            <a:r>
              <a:rPr lang="en-US" smtClean="0"/>
              <a:t>Hack on grammar until “near­LALR(1)”</a:t>
            </a:r>
          </a:p>
          <a:p>
            <a:pPr marL="914400" lvl="1" indent="-457200">
              <a:buFont typeface="Helvetica" charset="0"/>
              <a:buAutoNum type="arabicPeriod"/>
            </a:pPr>
            <a:r>
              <a:rPr lang="en-US" smtClean="0"/>
              <a:t>Use generated parser </a:t>
            </a:r>
          </a:p>
          <a:p>
            <a:pPr marL="914400" lvl="1" indent="-457200">
              <a:buFont typeface="Helvetica" charset="0"/>
              <a:buAutoNum type="arabicPeriod"/>
            </a:pPr>
            <a:endParaRPr lang="en-US" smtClean="0"/>
          </a:p>
        </p:txBody>
      </p:sp>
      <p:sp>
        <p:nvSpPr>
          <p:cNvPr id="17412" name="Content Placeholder 8"/>
          <p:cNvSpPr>
            <a:spLocks noGrp="1"/>
          </p:cNvSpPr>
          <p:nvPr>
            <p:ph sz="half" idx="2"/>
          </p:nvPr>
        </p:nvSpPr>
        <p:spPr>
          <a:xfrm>
            <a:off x="4651375" y="2438400"/>
            <a:ext cx="3959225" cy="3714750"/>
          </a:xfrm>
        </p:spPr>
        <p:txBody>
          <a:bodyPr anchor="t"/>
          <a:lstStyle/>
          <a:p>
            <a:pPr>
              <a:buFont typeface="Helvetica CE" charset="0"/>
              <a:buNone/>
            </a:pPr>
            <a:r>
              <a:rPr lang="en-US" b="1" i="1" smtClean="0">
                <a:ea typeface="ＭＳ Ｐゴシック" charset="-128"/>
                <a:cs typeface="ＭＳ Ｐゴシック" charset="-128"/>
              </a:rPr>
              <a:t>Pragmatic Method</a:t>
            </a:r>
          </a:p>
          <a:p>
            <a:pPr marL="914400" lvl="1" indent="-457200">
              <a:buFont typeface="Helvetica" charset="0"/>
              <a:buAutoNum type="arabicPeriod"/>
            </a:pPr>
            <a:r>
              <a:rPr lang="en-US" smtClean="0"/>
              <a:t>Specify syntax informally </a:t>
            </a:r>
          </a:p>
          <a:p>
            <a:pPr marL="914400" lvl="1" indent="-457200">
              <a:buFont typeface="Helvetica" charset="0"/>
              <a:buAutoNum type="arabicPeriod"/>
            </a:pPr>
            <a:r>
              <a:rPr lang="en-US" smtClean="0"/>
              <a:t>Write a recursive descent parser </a:t>
            </a:r>
          </a:p>
        </p:txBody>
      </p:sp>
      <p:sp>
        <p:nvSpPr>
          <p:cNvPr id="17413" name="Date Placeholder 3"/>
          <p:cNvSpPr>
            <a:spLocks noGrp="1"/>
          </p:cNvSpPr>
          <p:nvPr>
            <p:ph type="dt" sz="quarter" idx="10"/>
          </p:nvPr>
        </p:nvSpPr>
        <p:spPr>
          <a:noFill/>
        </p:spPr>
        <p:txBody>
          <a:bodyPr/>
          <a:lstStyle/>
          <a:p>
            <a:r>
              <a:rPr lang="en-US" smtClean="0"/>
              <a:t>© Oscar Nierstrasz</a:t>
            </a:r>
            <a:endParaRPr lang="de-CH" smtClean="0"/>
          </a:p>
        </p:txBody>
      </p:sp>
      <p:sp>
        <p:nvSpPr>
          <p:cNvPr id="17414"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17415" name="Slide Number Placeholder 5"/>
          <p:cNvSpPr>
            <a:spLocks noGrp="1"/>
          </p:cNvSpPr>
          <p:nvPr>
            <p:ph type="sldNum" sz="quarter" idx="12"/>
          </p:nvPr>
        </p:nvSpPr>
        <p:spPr>
          <a:noFill/>
        </p:spPr>
        <p:txBody>
          <a:bodyPr/>
          <a:lstStyle/>
          <a:p>
            <a:fld id="{62F12270-EEB7-F248-BD41-BE6C7A4E5018}" type="slidenum">
              <a:rPr lang="de-CH" smtClean="0"/>
              <a:pPr/>
              <a:t>11</a:t>
            </a:fld>
            <a:endParaRPr lang="de-CH" sz="1400" smtClean="0">
              <a:solidFill>
                <a:srgbClr val="7E7E7E"/>
              </a:solidFill>
              <a:latin typeface="Times" charset="0"/>
            </a:endParaRPr>
          </a:p>
        </p:txBody>
      </p:sp>
      <p:sp>
        <p:nvSpPr>
          <p:cNvPr id="17416" name="TextBox 8"/>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Freeform 89"/>
          <p:cNvSpPr>
            <a:spLocks noChangeArrowheads="1"/>
          </p:cNvSpPr>
          <p:nvPr/>
        </p:nvSpPr>
        <p:spPr bwMode="auto">
          <a:xfrm>
            <a:off x="3478213" y="3311525"/>
            <a:ext cx="2160587" cy="2765425"/>
          </a:xfrm>
          <a:custGeom>
            <a:avLst/>
            <a:gdLst>
              <a:gd name="T0" fmla="*/ 2164881 w 2160257"/>
              <a:gd name="T1" fmla="*/ 2381945 h 2765753"/>
              <a:gd name="T2" fmla="*/ 356844 w 2160257"/>
              <a:gd name="T3" fmla="*/ 0 h 2765753"/>
              <a:gd name="T4" fmla="*/ 0 w 2160257"/>
              <a:gd name="T5" fmla="*/ 201457 h 2765753"/>
              <a:gd name="T6" fmla="*/ 1177605 w 2160257"/>
              <a:gd name="T7" fmla="*/ 2761162 h 2765753"/>
              <a:gd name="T8" fmla="*/ 0 60000 65536"/>
              <a:gd name="T9" fmla="*/ 0 60000 65536"/>
              <a:gd name="T10" fmla="*/ 0 60000 65536"/>
              <a:gd name="T11" fmla="*/ 0 60000 65536"/>
              <a:gd name="T12" fmla="*/ 0 w 2160257"/>
              <a:gd name="T13" fmla="*/ 0 h 2765753"/>
              <a:gd name="T14" fmla="*/ 2160257 w 2160257"/>
              <a:gd name="T15" fmla="*/ 2765753 h 2765753"/>
            </a:gdLst>
            <a:ahLst/>
            <a:cxnLst>
              <a:cxn ang="T8">
                <a:pos x="T0" y="T1"/>
              </a:cxn>
              <a:cxn ang="T9">
                <a:pos x="T2" y="T3"/>
              </a:cxn>
              <a:cxn ang="T10">
                <a:pos x="T4" y="T5"/>
              </a:cxn>
              <a:cxn ang="T11">
                <a:pos x="T6" y="T7"/>
              </a:cxn>
            </a:cxnLst>
            <a:rect l="T12" t="T13" r="T14" b="T15"/>
            <a:pathLst>
              <a:path w="2160257" h="2765753">
                <a:moveTo>
                  <a:pt x="2160257" y="2385907"/>
                </a:moveTo>
                <a:lnTo>
                  <a:pt x="356087" y="0"/>
                </a:lnTo>
                <a:lnTo>
                  <a:pt x="0" y="201793"/>
                </a:lnTo>
                <a:lnTo>
                  <a:pt x="1175085" y="2765753"/>
                </a:lnTo>
              </a:path>
            </a:pathLst>
          </a:custGeom>
          <a:solidFill>
            <a:schemeClr val="accent1"/>
          </a:solidFill>
          <a:ln w="9525">
            <a:solidFill>
              <a:srgbClr val="FFFFFF"/>
            </a:solidFill>
            <a:round/>
            <a:headEnd/>
            <a:tailEnd/>
          </a:ln>
        </p:spPr>
        <p:txBody>
          <a:bodyPr>
            <a:prstTxWarp prst="textNoShape">
              <a:avLst/>
            </a:prstTxWarp>
          </a:bodyPr>
          <a:lstStyle/>
          <a:p>
            <a:endParaRPr lang="en-US"/>
          </a:p>
        </p:txBody>
      </p:sp>
      <p:sp>
        <p:nvSpPr>
          <p:cNvPr id="18435" name="Title 7"/>
          <p:cNvSpPr>
            <a:spLocks noGrp="1"/>
          </p:cNvSpPr>
          <p:nvPr>
            <p:ph type="title"/>
          </p:nvPr>
        </p:nvSpPr>
        <p:spPr/>
        <p:txBody>
          <a:bodyPr/>
          <a:lstStyle/>
          <a:p>
            <a:r>
              <a:rPr lang="en-US" smtClean="0">
                <a:ea typeface="ＭＳ Ｐゴシック" charset="-128"/>
                <a:cs typeface="ＭＳ Ｐゴシック" charset="-128"/>
              </a:rPr>
              <a:t>What exactly does a CFG describe?</a:t>
            </a:r>
          </a:p>
        </p:txBody>
      </p:sp>
      <p:sp>
        <p:nvSpPr>
          <p:cNvPr id="18436" name="Date Placeholder 4"/>
          <p:cNvSpPr>
            <a:spLocks noGrp="1"/>
          </p:cNvSpPr>
          <p:nvPr>
            <p:ph type="dt" sz="quarter" idx="10"/>
          </p:nvPr>
        </p:nvSpPr>
        <p:spPr>
          <a:noFill/>
        </p:spPr>
        <p:txBody>
          <a:bodyPr/>
          <a:lstStyle/>
          <a:p>
            <a:r>
              <a:rPr lang="en-US" smtClean="0"/>
              <a:t>© Oscar Nierstrasz</a:t>
            </a:r>
            <a:endParaRPr lang="de-CH" smtClean="0"/>
          </a:p>
        </p:txBody>
      </p:sp>
      <p:sp>
        <p:nvSpPr>
          <p:cNvPr id="18437" name="Footer Placeholder 5"/>
          <p:cNvSpPr>
            <a:spLocks noGrp="1"/>
          </p:cNvSpPr>
          <p:nvPr>
            <p:ph type="ftr" sz="quarter" idx="11"/>
          </p:nvPr>
        </p:nvSpPr>
        <p:spPr>
          <a:noFill/>
        </p:spPr>
        <p:txBody>
          <a:bodyPr/>
          <a:lstStyle/>
          <a:p>
            <a:r>
              <a:rPr lang="en-US" smtClean="0"/>
              <a:t>PEGs, Packrat Parsers and Scannerless Parsing</a:t>
            </a:r>
            <a:endParaRPr lang="de-CH" smtClean="0"/>
          </a:p>
        </p:txBody>
      </p:sp>
      <p:sp>
        <p:nvSpPr>
          <p:cNvPr id="18438" name="Slide Number Placeholder 6"/>
          <p:cNvSpPr>
            <a:spLocks noGrp="1"/>
          </p:cNvSpPr>
          <p:nvPr>
            <p:ph type="sldNum" sz="quarter" idx="12"/>
          </p:nvPr>
        </p:nvSpPr>
        <p:spPr>
          <a:noFill/>
        </p:spPr>
        <p:txBody>
          <a:bodyPr/>
          <a:lstStyle/>
          <a:p>
            <a:fld id="{EA679742-F5A4-A04E-82DB-4BC99E10E8BD}" type="slidenum">
              <a:rPr lang="de-CH" smtClean="0"/>
              <a:pPr/>
              <a:t>12</a:t>
            </a:fld>
            <a:endParaRPr lang="de-CH" sz="1400" smtClean="0">
              <a:solidFill>
                <a:srgbClr val="7E7E7E"/>
              </a:solidFill>
              <a:latin typeface="Times" charset="0"/>
            </a:endParaRPr>
          </a:p>
        </p:txBody>
      </p:sp>
      <p:sp>
        <p:nvSpPr>
          <p:cNvPr id="18439" name="TextBox 8"/>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
        <p:nvSpPr>
          <p:cNvPr id="18440" name="TextBox 9"/>
          <p:cNvSpPr txBox="1">
            <a:spLocks noChangeArrowheads="1"/>
          </p:cNvSpPr>
          <p:nvPr/>
        </p:nvSpPr>
        <p:spPr bwMode="auto">
          <a:xfrm>
            <a:off x="496453" y="1676400"/>
            <a:ext cx="8155711" cy="461665"/>
          </a:xfrm>
          <a:prstGeom prst="rect">
            <a:avLst/>
          </a:prstGeom>
          <a:noFill/>
          <a:ln w="9525">
            <a:solidFill>
              <a:srgbClr val="05027D"/>
            </a:solidFill>
            <a:miter lim="800000"/>
            <a:headEnd/>
            <a:tailEnd/>
          </a:ln>
        </p:spPr>
        <p:txBody>
          <a:bodyPr wrap="none">
            <a:prstTxWarp prst="textNoShape">
              <a:avLst/>
            </a:prstTxWarp>
            <a:spAutoFit/>
          </a:bodyPr>
          <a:lstStyle/>
          <a:p>
            <a:r>
              <a:rPr lang="en-US" b="1" i="1" dirty="0"/>
              <a:t>Short answer: </a:t>
            </a:r>
            <a:r>
              <a:rPr lang="en-US" dirty="0"/>
              <a:t>a rule system to </a:t>
            </a:r>
            <a:r>
              <a:rPr lang="en-US" i="1" dirty="0">
                <a:solidFill>
                  <a:schemeClr val="accent2"/>
                </a:solidFill>
              </a:rPr>
              <a:t>generate </a:t>
            </a:r>
            <a:r>
              <a:rPr lang="en-US" dirty="0"/>
              <a:t>language strings</a:t>
            </a:r>
          </a:p>
        </p:txBody>
      </p:sp>
      <p:sp>
        <p:nvSpPr>
          <p:cNvPr id="18441" name="TextBox 10"/>
          <p:cNvSpPr txBox="1">
            <a:spLocks noChangeArrowheads="1"/>
          </p:cNvSpPr>
          <p:nvPr/>
        </p:nvSpPr>
        <p:spPr bwMode="auto">
          <a:xfrm>
            <a:off x="914400" y="3284538"/>
            <a:ext cx="1481138" cy="830262"/>
          </a:xfrm>
          <a:prstGeom prst="rect">
            <a:avLst/>
          </a:prstGeom>
          <a:noFill/>
          <a:ln w="9525">
            <a:solidFill>
              <a:srgbClr val="05027D"/>
            </a:solidFill>
            <a:miter lim="800000"/>
            <a:headEnd/>
            <a:tailEnd/>
          </a:ln>
        </p:spPr>
        <p:txBody>
          <a:bodyPr wrap="none">
            <a:prstTxWarp prst="textNoShape">
              <a:avLst/>
            </a:prstTxWarp>
            <a:spAutoFit/>
          </a:bodyPr>
          <a:lstStyle/>
          <a:p>
            <a:r>
              <a:rPr lang="en-US" i="1"/>
              <a:t>S</a:t>
            </a:r>
            <a:r>
              <a:rPr lang="en-US"/>
              <a:t> </a:t>
            </a:r>
            <a:r>
              <a:rPr lang="en-US">
                <a:sym typeface="Symbol" charset="2"/>
              </a:rPr>
              <a:t></a:t>
            </a:r>
            <a:r>
              <a:rPr lang="en-US"/>
              <a:t> </a:t>
            </a:r>
            <a:r>
              <a:rPr lang="en-US" b="1" u="sng"/>
              <a:t>aa</a:t>
            </a:r>
            <a:r>
              <a:rPr lang="en-US" i="1"/>
              <a:t>S</a:t>
            </a:r>
          </a:p>
          <a:p>
            <a:r>
              <a:rPr lang="en-US" i="1"/>
              <a:t>S</a:t>
            </a:r>
            <a:r>
              <a:rPr lang="en-US"/>
              <a:t> </a:t>
            </a:r>
            <a:r>
              <a:rPr lang="en-US">
                <a:sym typeface="Symbol" charset="2"/>
              </a:rPr>
              <a:t></a:t>
            </a:r>
            <a:r>
              <a:rPr lang="en-US"/>
              <a:t> ε</a:t>
            </a:r>
          </a:p>
        </p:txBody>
      </p:sp>
      <p:grpSp>
        <p:nvGrpSpPr>
          <p:cNvPr id="18442" name="Group 72"/>
          <p:cNvGrpSpPr>
            <a:grpSpLocks/>
          </p:cNvGrpSpPr>
          <p:nvPr/>
        </p:nvGrpSpPr>
        <p:grpSpPr bwMode="auto">
          <a:xfrm>
            <a:off x="3657600" y="2667000"/>
            <a:ext cx="3657600" cy="3048000"/>
            <a:chOff x="3733800" y="2438400"/>
            <a:chExt cx="3657600" cy="3048000"/>
          </a:xfrm>
        </p:grpSpPr>
        <p:sp>
          <p:nvSpPr>
            <p:cNvPr id="18448" name="Oval 11"/>
            <p:cNvSpPr>
              <a:spLocks noChangeArrowheads="1"/>
            </p:cNvSpPr>
            <p:nvPr/>
          </p:nvSpPr>
          <p:spPr bwMode="auto">
            <a:xfrm>
              <a:off x="4419600" y="2438400"/>
              <a:ext cx="609600" cy="609600"/>
            </a:xfrm>
            <a:prstGeom prst="ellipse">
              <a:avLst/>
            </a:prstGeom>
            <a:solidFill>
              <a:schemeClr val="bg1"/>
            </a:solidFill>
            <a:ln w="28575">
              <a:solidFill>
                <a:schemeClr val="tx1"/>
              </a:solidFill>
              <a:round/>
              <a:headEnd/>
              <a:tailEnd/>
            </a:ln>
          </p:spPr>
          <p:txBody>
            <a:bodyPr anchor="ctr">
              <a:prstTxWarp prst="textNoShape">
                <a:avLst/>
              </a:prstTxWarp>
            </a:bodyPr>
            <a:lstStyle/>
            <a:p>
              <a:pPr algn="ctr"/>
              <a:r>
                <a:rPr lang="en-US" i="1"/>
                <a:t>S</a:t>
              </a:r>
            </a:p>
          </p:txBody>
        </p:sp>
        <p:cxnSp>
          <p:nvCxnSpPr>
            <p:cNvPr id="18449" name="Straight Arrow Connector 14"/>
            <p:cNvCxnSpPr>
              <a:cxnSpLocks noChangeShapeType="1"/>
              <a:stCxn id="18448" idx="3"/>
            </p:cNvCxnSpPr>
            <p:nvPr/>
          </p:nvCxnSpPr>
          <p:spPr bwMode="auto">
            <a:xfrm rot="5400000">
              <a:off x="4191000" y="2958726"/>
              <a:ext cx="317874" cy="317874"/>
            </a:xfrm>
            <a:prstGeom prst="straightConnector1">
              <a:avLst/>
            </a:prstGeom>
            <a:noFill/>
            <a:ln w="9525">
              <a:solidFill>
                <a:schemeClr val="tx1"/>
              </a:solidFill>
              <a:round/>
              <a:headEnd/>
              <a:tailEnd type="arrow" w="med" len="med"/>
            </a:ln>
          </p:spPr>
        </p:cxnSp>
        <p:cxnSp>
          <p:nvCxnSpPr>
            <p:cNvPr id="18450" name="Straight Arrow Connector 22"/>
            <p:cNvCxnSpPr>
              <a:cxnSpLocks noChangeShapeType="1"/>
              <a:stCxn id="18448" idx="5"/>
            </p:cNvCxnSpPr>
            <p:nvPr/>
          </p:nvCxnSpPr>
          <p:spPr bwMode="auto">
            <a:xfrm rot="16200000" flipH="1">
              <a:off x="4939926" y="2958726"/>
              <a:ext cx="317874" cy="317874"/>
            </a:xfrm>
            <a:prstGeom prst="straightConnector1">
              <a:avLst/>
            </a:prstGeom>
            <a:noFill/>
            <a:ln w="9525">
              <a:solidFill>
                <a:schemeClr val="tx1"/>
              </a:solidFill>
              <a:round/>
              <a:headEnd/>
              <a:tailEnd type="arrow" w="med" len="med"/>
            </a:ln>
          </p:spPr>
        </p:cxnSp>
        <p:sp>
          <p:nvSpPr>
            <p:cNvPr id="18451" name="TextBox 55"/>
            <p:cNvSpPr txBox="1">
              <a:spLocks noChangeArrowheads="1"/>
            </p:cNvSpPr>
            <p:nvPr/>
          </p:nvSpPr>
          <p:spPr bwMode="auto">
            <a:xfrm>
              <a:off x="5734338" y="4114800"/>
              <a:ext cx="1123662" cy="461665"/>
            </a:xfrm>
            <a:prstGeom prst="rect">
              <a:avLst/>
            </a:prstGeom>
            <a:noFill/>
            <a:ln w="9525">
              <a:noFill/>
              <a:miter lim="800000"/>
              <a:headEnd/>
              <a:tailEnd/>
            </a:ln>
          </p:spPr>
          <p:txBody>
            <a:bodyPr wrap="none">
              <a:prstTxWarp prst="textNoShape">
                <a:avLst/>
              </a:prstTxWarp>
              <a:spAutoFit/>
            </a:bodyPr>
            <a:lstStyle/>
            <a:p>
              <a:r>
                <a:rPr lang="en-US" b="1" u="sng"/>
                <a:t>aaaa</a:t>
              </a:r>
              <a:r>
                <a:rPr lang="en-US" i="1"/>
                <a:t>S</a:t>
              </a:r>
            </a:p>
          </p:txBody>
        </p:sp>
        <p:sp>
          <p:nvSpPr>
            <p:cNvPr id="18452" name="TextBox 58"/>
            <p:cNvSpPr txBox="1">
              <a:spLocks noChangeArrowheads="1"/>
            </p:cNvSpPr>
            <p:nvPr/>
          </p:nvSpPr>
          <p:spPr bwMode="auto">
            <a:xfrm>
              <a:off x="3733800" y="3200400"/>
              <a:ext cx="404866" cy="461665"/>
            </a:xfrm>
            <a:prstGeom prst="rect">
              <a:avLst/>
            </a:prstGeom>
            <a:noFill/>
            <a:ln w="9525">
              <a:noFill/>
              <a:miter lim="800000"/>
              <a:headEnd/>
              <a:tailEnd/>
            </a:ln>
          </p:spPr>
          <p:txBody>
            <a:bodyPr wrap="none">
              <a:prstTxWarp prst="textNoShape">
                <a:avLst/>
              </a:prstTxWarp>
              <a:spAutoFit/>
            </a:bodyPr>
            <a:lstStyle/>
            <a:p>
              <a:r>
                <a:rPr lang="en-US"/>
                <a:t>ε</a:t>
              </a:r>
              <a:endParaRPr lang="en-US" i="1"/>
            </a:p>
          </p:txBody>
        </p:sp>
        <p:sp>
          <p:nvSpPr>
            <p:cNvPr id="18453" name="TextBox 59"/>
            <p:cNvSpPr txBox="1">
              <a:spLocks noChangeArrowheads="1"/>
            </p:cNvSpPr>
            <p:nvPr/>
          </p:nvSpPr>
          <p:spPr bwMode="auto">
            <a:xfrm>
              <a:off x="5181600" y="3200400"/>
              <a:ext cx="781321" cy="461665"/>
            </a:xfrm>
            <a:prstGeom prst="rect">
              <a:avLst/>
            </a:prstGeom>
            <a:noFill/>
            <a:ln w="9525">
              <a:noFill/>
              <a:miter lim="800000"/>
              <a:headEnd/>
              <a:tailEnd/>
            </a:ln>
          </p:spPr>
          <p:txBody>
            <a:bodyPr wrap="none">
              <a:prstTxWarp prst="textNoShape">
                <a:avLst/>
              </a:prstTxWarp>
              <a:spAutoFit/>
            </a:bodyPr>
            <a:lstStyle/>
            <a:p>
              <a:r>
                <a:rPr lang="en-US" b="1" u="sng"/>
                <a:t>aa</a:t>
              </a:r>
              <a:r>
                <a:rPr lang="en-US" i="1"/>
                <a:t>S</a:t>
              </a:r>
            </a:p>
          </p:txBody>
        </p:sp>
        <p:sp>
          <p:nvSpPr>
            <p:cNvPr id="18454" name="TextBox 60"/>
            <p:cNvSpPr txBox="1">
              <a:spLocks noChangeArrowheads="1"/>
            </p:cNvSpPr>
            <p:nvPr/>
          </p:nvSpPr>
          <p:spPr bwMode="auto">
            <a:xfrm>
              <a:off x="4210338" y="4114800"/>
              <a:ext cx="576037" cy="461665"/>
            </a:xfrm>
            <a:prstGeom prst="rect">
              <a:avLst/>
            </a:prstGeom>
            <a:noFill/>
            <a:ln w="9525">
              <a:noFill/>
              <a:miter lim="800000"/>
              <a:headEnd/>
              <a:tailEnd/>
            </a:ln>
          </p:spPr>
          <p:txBody>
            <a:bodyPr wrap="none">
              <a:prstTxWarp prst="textNoShape">
                <a:avLst/>
              </a:prstTxWarp>
              <a:spAutoFit/>
            </a:bodyPr>
            <a:lstStyle/>
            <a:p>
              <a:r>
                <a:rPr lang="en-US" b="1" u="sng"/>
                <a:t>aa</a:t>
              </a:r>
              <a:endParaRPr lang="en-US" i="1"/>
            </a:p>
          </p:txBody>
        </p:sp>
        <p:sp>
          <p:nvSpPr>
            <p:cNvPr id="18455" name="TextBox 61"/>
            <p:cNvSpPr txBox="1">
              <a:spLocks noChangeArrowheads="1"/>
            </p:cNvSpPr>
            <p:nvPr/>
          </p:nvSpPr>
          <p:spPr bwMode="auto">
            <a:xfrm>
              <a:off x="4563928" y="5024735"/>
              <a:ext cx="918378" cy="461665"/>
            </a:xfrm>
            <a:prstGeom prst="rect">
              <a:avLst/>
            </a:prstGeom>
            <a:noFill/>
            <a:ln w="9525">
              <a:noFill/>
              <a:miter lim="800000"/>
              <a:headEnd/>
              <a:tailEnd/>
            </a:ln>
          </p:spPr>
          <p:txBody>
            <a:bodyPr wrap="none">
              <a:prstTxWarp prst="textNoShape">
                <a:avLst/>
              </a:prstTxWarp>
              <a:spAutoFit/>
            </a:bodyPr>
            <a:lstStyle/>
            <a:p>
              <a:r>
                <a:rPr lang="en-US" b="1" u="sng"/>
                <a:t>aaaa</a:t>
              </a:r>
              <a:endParaRPr lang="en-US" i="1"/>
            </a:p>
          </p:txBody>
        </p:sp>
        <p:sp>
          <p:nvSpPr>
            <p:cNvPr id="18456" name="TextBox 62"/>
            <p:cNvSpPr txBox="1">
              <a:spLocks noChangeArrowheads="1"/>
            </p:cNvSpPr>
            <p:nvPr/>
          </p:nvSpPr>
          <p:spPr bwMode="auto">
            <a:xfrm>
              <a:off x="6849928" y="5024735"/>
              <a:ext cx="541472" cy="461665"/>
            </a:xfrm>
            <a:prstGeom prst="rect">
              <a:avLst/>
            </a:prstGeom>
            <a:noFill/>
            <a:ln w="9525">
              <a:noFill/>
              <a:miter lim="800000"/>
              <a:headEnd/>
              <a:tailEnd/>
            </a:ln>
          </p:spPr>
          <p:txBody>
            <a:bodyPr wrap="none">
              <a:prstTxWarp prst="textNoShape">
                <a:avLst/>
              </a:prstTxWarp>
              <a:spAutoFit/>
            </a:bodyPr>
            <a:lstStyle/>
            <a:p>
              <a:r>
                <a:rPr lang="en-US" b="1"/>
                <a:t>…</a:t>
              </a:r>
              <a:endParaRPr lang="en-US" i="1"/>
            </a:p>
          </p:txBody>
        </p:sp>
        <p:cxnSp>
          <p:nvCxnSpPr>
            <p:cNvPr id="18457" name="Straight Arrow Connector 68"/>
            <p:cNvCxnSpPr>
              <a:cxnSpLocks noChangeShapeType="1"/>
            </p:cNvCxnSpPr>
            <p:nvPr/>
          </p:nvCxnSpPr>
          <p:spPr bwMode="auto">
            <a:xfrm rot="5400000">
              <a:off x="4876800" y="3733800"/>
              <a:ext cx="317874" cy="317874"/>
            </a:xfrm>
            <a:prstGeom prst="straightConnector1">
              <a:avLst/>
            </a:prstGeom>
            <a:noFill/>
            <a:ln w="9525">
              <a:solidFill>
                <a:schemeClr val="tx1"/>
              </a:solidFill>
              <a:round/>
              <a:headEnd/>
              <a:tailEnd type="arrow" w="med" len="med"/>
            </a:ln>
          </p:spPr>
        </p:cxnSp>
        <p:cxnSp>
          <p:nvCxnSpPr>
            <p:cNvPr id="18458" name="Straight Arrow Connector 69"/>
            <p:cNvCxnSpPr>
              <a:cxnSpLocks noChangeShapeType="1"/>
            </p:cNvCxnSpPr>
            <p:nvPr/>
          </p:nvCxnSpPr>
          <p:spPr bwMode="auto">
            <a:xfrm rot="5400000">
              <a:off x="5402128" y="4643735"/>
              <a:ext cx="317874" cy="317874"/>
            </a:xfrm>
            <a:prstGeom prst="straightConnector1">
              <a:avLst/>
            </a:prstGeom>
            <a:noFill/>
            <a:ln w="9525">
              <a:solidFill>
                <a:schemeClr val="tx1"/>
              </a:solidFill>
              <a:round/>
              <a:headEnd/>
              <a:tailEnd type="arrow" w="med" len="med"/>
            </a:ln>
          </p:spPr>
        </p:cxnSp>
        <p:cxnSp>
          <p:nvCxnSpPr>
            <p:cNvPr id="18459" name="Straight Arrow Connector 70"/>
            <p:cNvCxnSpPr>
              <a:cxnSpLocks noChangeShapeType="1"/>
            </p:cNvCxnSpPr>
            <p:nvPr/>
          </p:nvCxnSpPr>
          <p:spPr bwMode="auto">
            <a:xfrm rot="16200000" flipH="1">
              <a:off x="5791200" y="3733800"/>
              <a:ext cx="317874" cy="317874"/>
            </a:xfrm>
            <a:prstGeom prst="straightConnector1">
              <a:avLst/>
            </a:prstGeom>
            <a:noFill/>
            <a:ln w="9525">
              <a:solidFill>
                <a:schemeClr val="tx1"/>
              </a:solidFill>
              <a:round/>
              <a:headEnd/>
              <a:tailEnd type="arrow" w="med" len="med"/>
            </a:ln>
          </p:spPr>
        </p:cxnSp>
        <p:cxnSp>
          <p:nvCxnSpPr>
            <p:cNvPr id="18460" name="Straight Arrow Connector 71"/>
            <p:cNvCxnSpPr>
              <a:cxnSpLocks noChangeShapeType="1"/>
            </p:cNvCxnSpPr>
            <p:nvPr/>
          </p:nvCxnSpPr>
          <p:spPr bwMode="auto">
            <a:xfrm rot="16200000" flipH="1">
              <a:off x="6477000" y="4648200"/>
              <a:ext cx="317874" cy="317874"/>
            </a:xfrm>
            <a:prstGeom prst="straightConnector1">
              <a:avLst/>
            </a:prstGeom>
            <a:noFill/>
            <a:ln w="9525">
              <a:solidFill>
                <a:schemeClr val="tx1"/>
              </a:solidFill>
              <a:round/>
              <a:headEnd/>
              <a:tailEnd type="arrow" w="med" len="med"/>
            </a:ln>
          </p:spPr>
        </p:cxnSp>
      </p:grpSp>
      <p:sp>
        <p:nvSpPr>
          <p:cNvPr id="18443" name="TextBox 73"/>
          <p:cNvSpPr txBox="1">
            <a:spLocks noChangeArrowheads="1"/>
          </p:cNvSpPr>
          <p:nvPr/>
        </p:nvSpPr>
        <p:spPr bwMode="auto">
          <a:xfrm>
            <a:off x="6165850" y="2514600"/>
            <a:ext cx="1606550"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b="1" i="1"/>
              <a:t>start symbol</a:t>
            </a:r>
          </a:p>
        </p:txBody>
      </p:sp>
      <p:cxnSp>
        <p:nvCxnSpPr>
          <p:cNvPr id="18444" name="Straight Arrow Connector 75"/>
          <p:cNvCxnSpPr>
            <a:cxnSpLocks noChangeShapeType="1"/>
            <a:stCxn id="18443" idx="1"/>
          </p:cNvCxnSpPr>
          <p:nvPr/>
        </p:nvCxnSpPr>
        <p:spPr bwMode="auto">
          <a:xfrm rot="10800000" flipV="1">
            <a:off x="5022850" y="2698750"/>
            <a:ext cx="1143000" cy="120650"/>
          </a:xfrm>
          <a:prstGeom prst="straightConnector1">
            <a:avLst/>
          </a:prstGeom>
          <a:noFill/>
          <a:ln w="38100">
            <a:solidFill>
              <a:schemeClr val="tx1"/>
            </a:solidFill>
            <a:round/>
            <a:headEnd/>
            <a:tailEnd type="triangle" w="med" len="med"/>
          </a:ln>
        </p:spPr>
      </p:cxnSp>
      <p:sp>
        <p:nvSpPr>
          <p:cNvPr id="18445" name="TextBox 76"/>
          <p:cNvSpPr txBox="1">
            <a:spLocks noChangeArrowheads="1"/>
          </p:cNvSpPr>
          <p:nvPr/>
        </p:nvSpPr>
        <p:spPr bwMode="auto">
          <a:xfrm>
            <a:off x="1371600" y="5334000"/>
            <a:ext cx="1785938"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b="1" i="1"/>
              <a:t>output strings</a:t>
            </a:r>
          </a:p>
        </p:txBody>
      </p:sp>
      <p:cxnSp>
        <p:nvCxnSpPr>
          <p:cNvPr id="18446" name="Straight Arrow Connector 82"/>
          <p:cNvCxnSpPr>
            <a:cxnSpLocks noChangeShapeType="1"/>
            <a:stCxn id="18445" idx="3"/>
          </p:cNvCxnSpPr>
          <p:nvPr/>
        </p:nvCxnSpPr>
        <p:spPr bwMode="auto">
          <a:xfrm flipV="1">
            <a:off x="3157538" y="5105400"/>
            <a:ext cx="1185862" cy="412750"/>
          </a:xfrm>
          <a:prstGeom prst="straightConnector1">
            <a:avLst/>
          </a:prstGeom>
          <a:noFill/>
          <a:ln w="38100">
            <a:solidFill>
              <a:schemeClr val="tx1"/>
            </a:solidFill>
            <a:round/>
            <a:headEnd/>
            <a:tailEnd type="triangle" w="med" len="med"/>
          </a:ln>
        </p:spPr>
      </p:cxnSp>
      <p:sp>
        <p:nvSpPr>
          <p:cNvPr id="18447" name="TextBox 86"/>
          <p:cNvSpPr txBox="1">
            <a:spLocks noChangeArrowheads="1"/>
          </p:cNvSpPr>
          <p:nvPr/>
        </p:nvSpPr>
        <p:spPr bwMode="auto">
          <a:xfrm>
            <a:off x="533400" y="2590800"/>
            <a:ext cx="2182813" cy="461963"/>
          </a:xfrm>
          <a:prstGeom prst="rect">
            <a:avLst/>
          </a:prstGeom>
          <a:noFill/>
          <a:ln w="9525">
            <a:noFill/>
            <a:miter lim="800000"/>
            <a:headEnd/>
            <a:tailEnd/>
          </a:ln>
        </p:spPr>
        <p:txBody>
          <a:bodyPr wrap="none">
            <a:prstTxWarp prst="textNoShape">
              <a:avLst/>
            </a:prstTxWarp>
            <a:spAutoFit/>
          </a:bodyPr>
          <a:lstStyle/>
          <a:p>
            <a:r>
              <a:rPr lang="en-US" i="1"/>
              <a:t>Example CFG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Oval 16"/>
          <p:cNvSpPr>
            <a:spLocks noChangeArrowheads="1"/>
          </p:cNvSpPr>
          <p:nvPr/>
        </p:nvSpPr>
        <p:spPr bwMode="auto">
          <a:xfrm>
            <a:off x="3276600" y="3937000"/>
            <a:ext cx="2743200" cy="609600"/>
          </a:xfrm>
          <a:prstGeom prst="ellipse">
            <a:avLst/>
          </a:prstGeom>
          <a:solidFill>
            <a:schemeClr val="accent1"/>
          </a:solidFill>
          <a:ln w="9525">
            <a:noFill/>
            <a:round/>
            <a:headEnd/>
            <a:tailEnd/>
          </a:ln>
        </p:spPr>
        <p:txBody>
          <a:bodyPr>
            <a:prstTxWarp prst="textNoShape">
              <a:avLst/>
            </a:prstTxWarp>
          </a:bodyPr>
          <a:lstStyle/>
          <a:p>
            <a:endParaRPr lang="en-US"/>
          </a:p>
        </p:txBody>
      </p:sp>
      <p:sp>
        <p:nvSpPr>
          <p:cNvPr id="19459" name="Title 1"/>
          <p:cNvSpPr>
            <a:spLocks noGrp="1"/>
          </p:cNvSpPr>
          <p:nvPr>
            <p:ph type="title"/>
          </p:nvPr>
        </p:nvSpPr>
        <p:spPr/>
        <p:txBody>
          <a:bodyPr/>
          <a:lstStyle/>
          <a:p>
            <a:r>
              <a:rPr lang="en-US" smtClean="0">
                <a:ea typeface="ＭＳ Ｐゴシック" charset="-128"/>
                <a:cs typeface="ＭＳ Ｐゴシック" charset="-128"/>
              </a:rPr>
              <a:t>What exactly do we </a:t>
            </a:r>
            <a:r>
              <a:rPr lang="en-US" i="1" smtClean="0">
                <a:ea typeface="ＭＳ Ｐゴシック" charset="-128"/>
                <a:cs typeface="ＭＳ Ｐゴシック" charset="-128"/>
              </a:rPr>
              <a:t>want </a:t>
            </a:r>
            <a:r>
              <a:rPr lang="en-US" smtClean="0">
                <a:ea typeface="ＭＳ Ｐゴシック" charset="-128"/>
                <a:cs typeface="ＭＳ Ｐゴシック" charset="-128"/>
              </a:rPr>
              <a:t>to describe?</a:t>
            </a:r>
          </a:p>
        </p:txBody>
      </p:sp>
      <p:sp>
        <p:nvSpPr>
          <p:cNvPr id="19460" name="Date Placeholder 2"/>
          <p:cNvSpPr>
            <a:spLocks noGrp="1"/>
          </p:cNvSpPr>
          <p:nvPr>
            <p:ph type="dt" sz="quarter" idx="10"/>
          </p:nvPr>
        </p:nvSpPr>
        <p:spPr>
          <a:noFill/>
        </p:spPr>
        <p:txBody>
          <a:bodyPr/>
          <a:lstStyle/>
          <a:p>
            <a:r>
              <a:rPr lang="en-US" smtClean="0"/>
              <a:t>© Oscar Nierstrasz</a:t>
            </a:r>
            <a:endParaRPr lang="de-CH" smtClean="0"/>
          </a:p>
        </p:txBody>
      </p:sp>
      <p:sp>
        <p:nvSpPr>
          <p:cNvPr id="19461"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19462" name="Slide Number Placeholder 4"/>
          <p:cNvSpPr>
            <a:spLocks noGrp="1"/>
          </p:cNvSpPr>
          <p:nvPr>
            <p:ph type="sldNum" sz="quarter" idx="12"/>
          </p:nvPr>
        </p:nvSpPr>
        <p:spPr>
          <a:noFill/>
        </p:spPr>
        <p:txBody>
          <a:bodyPr/>
          <a:lstStyle/>
          <a:p>
            <a:fld id="{EE38EACE-357D-574B-A81B-55450F423911}" type="slidenum">
              <a:rPr lang="de-CH" smtClean="0"/>
              <a:pPr/>
              <a:t>13</a:t>
            </a:fld>
            <a:endParaRPr lang="de-CH" sz="1400" smtClean="0">
              <a:solidFill>
                <a:srgbClr val="7E7E7E"/>
              </a:solidFill>
              <a:latin typeface="Times" charset="0"/>
            </a:endParaRPr>
          </a:p>
        </p:txBody>
      </p:sp>
      <p:sp>
        <p:nvSpPr>
          <p:cNvPr id="19463" name="TextBox 5"/>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
        <p:nvSpPr>
          <p:cNvPr id="19464" name="Rectangle 6"/>
          <p:cNvSpPr>
            <a:spLocks noChangeArrowheads="1"/>
          </p:cNvSpPr>
          <p:nvPr/>
        </p:nvSpPr>
        <p:spPr bwMode="auto">
          <a:xfrm>
            <a:off x="120605" y="1671638"/>
            <a:ext cx="8915400" cy="461665"/>
          </a:xfrm>
          <a:prstGeom prst="rect">
            <a:avLst/>
          </a:prstGeom>
          <a:noFill/>
          <a:ln w="9525">
            <a:solidFill>
              <a:schemeClr val="tx1"/>
            </a:solidFill>
            <a:miter lim="800000"/>
            <a:headEnd/>
            <a:tailEnd/>
          </a:ln>
        </p:spPr>
        <p:txBody>
          <a:bodyPr wrap="square">
            <a:prstTxWarp prst="textNoShape">
              <a:avLst/>
            </a:prstTxWarp>
            <a:spAutoFit/>
          </a:bodyPr>
          <a:lstStyle/>
          <a:p>
            <a:pPr algn="ctr"/>
            <a:r>
              <a:rPr lang="en-US" b="1" i="1" dirty="0"/>
              <a:t>Proposed answer: </a:t>
            </a:r>
            <a:r>
              <a:rPr lang="en-US" dirty="0"/>
              <a:t>a rule system to </a:t>
            </a:r>
            <a:r>
              <a:rPr lang="en-US" i="1" dirty="0">
                <a:solidFill>
                  <a:srgbClr val="7E0007"/>
                </a:solidFill>
              </a:rPr>
              <a:t>recognize </a:t>
            </a:r>
            <a:r>
              <a:rPr lang="en-US" dirty="0"/>
              <a:t>language strings</a:t>
            </a:r>
          </a:p>
        </p:txBody>
      </p:sp>
      <p:sp>
        <p:nvSpPr>
          <p:cNvPr id="19465" name="Rectangle 7"/>
          <p:cNvSpPr>
            <a:spLocks noChangeArrowheads="1"/>
          </p:cNvSpPr>
          <p:nvPr/>
        </p:nvSpPr>
        <p:spPr bwMode="auto">
          <a:xfrm>
            <a:off x="533400" y="2362200"/>
            <a:ext cx="6629400" cy="830263"/>
          </a:xfrm>
          <a:prstGeom prst="rect">
            <a:avLst/>
          </a:prstGeom>
          <a:noFill/>
          <a:ln w="9525">
            <a:noFill/>
            <a:miter lim="800000"/>
            <a:headEnd/>
            <a:tailEnd/>
          </a:ln>
        </p:spPr>
        <p:txBody>
          <a:bodyPr>
            <a:prstTxWarp prst="textNoShape">
              <a:avLst/>
            </a:prstTxWarp>
            <a:spAutoFit/>
          </a:bodyPr>
          <a:lstStyle/>
          <a:p>
            <a:r>
              <a:rPr lang="en-US" i="1" u="sng" dirty="0">
                <a:solidFill>
                  <a:srgbClr val="7E0007"/>
                </a:solidFill>
              </a:rPr>
              <a:t>Parsing Expression Grammars</a:t>
            </a:r>
            <a:r>
              <a:rPr lang="en-US" dirty="0"/>
              <a:t> (</a:t>
            </a:r>
            <a:r>
              <a:rPr lang="en-US" dirty="0" err="1"/>
              <a:t>PEGs</a:t>
            </a:r>
            <a:r>
              <a:rPr lang="en-US" dirty="0"/>
              <a:t>) model recursive descent parsing best practice</a:t>
            </a:r>
          </a:p>
        </p:txBody>
      </p:sp>
      <p:sp>
        <p:nvSpPr>
          <p:cNvPr id="19466" name="TextBox 8"/>
          <p:cNvSpPr txBox="1">
            <a:spLocks noChangeArrowheads="1"/>
          </p:cNvSpPr>
          <p:nvPr/>
        </p:nvSpPr>
        <p:spPr bwMode="auto">
          <a:xfrm>
            <a:off x="381000" y="4318000"/>
            <a:ext cx="1858963" cy="461963"/>
          </a:xfrm>
          <a:prstGeom prst="rect">
            <a:avLst/>
          </a:prstGeom>
          <a:noFill/>
          <a:ln w="9525">
            <a:solidFill>
              <a:srgbClr val="05027D"/>
            </a:solidFill>
            <a:miter lim="800000"/>
            <a:headEnd/>
            <a:tailEnd/>
          </a:ln>
        </p:spPr>
        <p:txBody>
          <a:bodyPr wrap="none">
            <a:prstTxWarp prst="textNoShape">
              <a:avLst/>
            </a:prstTxWarp>
            <a:spAutoFit/>
          </a:bodyPr>
          <a:lstStyle/>
          <a:p>
            <a:r>
              <a:rPr lang="en-US" i="1"/>
              <a:t>S</a:t>
            </a:r>
            <a:r>
              <a:rPr lang="en-US"/>
              <a:t> </a:t>
            </a:r>
            <a:r>
              <a:rPr lang="en-US">
                <a:sym typeface="Symbol" charset="2"/>
              </a:rPr>
              <a:t></a:t>
            </a:r>
            <a:r>
              <a:rPr lang="en-US"/>
              <a:t> </a:t>
            </a:r>
            <a:r>
              <a:rPr lang="en-US" b="1" u="sng"/>
              <a:t>aa</a:t>
            </a:r>
            <a:r>
              <a:rPr lang="en-US" i="1"/>
              <a:t>S /</a:t>
            </a:r>
            <a:r>
              <a:rPr lang="en-US"/>
              <a:t> ε</a:t>
            </a:r>
          </a:p>
        </p:txBody>
      </p:sp>
      <p:sp>
        <p:nvSpPr>
          <p:cNvPr id="19467" name="TextBox 9"/>
          <p:cNvSpPr txBox="1">
            <a:spLocks noChangeArrowheads="1"/>
          </p:cNvSpPr>
          <p:nvPr/>
        </p:nvSpPr>
        <p:spPr bwMode="auto">
          <a:xfrm>
            <a:off x="228600" y="3784600"/>
            <a:ext cx="2182813" cy="461963"/>
          </a:xfrm>
          <a:prstGeom prst="rect">
            <a:avLst/>
          </a:prstGeom>
          <a:noFill/>
          <a:ln w="9525">
            <a:noFill/>
            <a:miter lim="800000"/>
            <a:headEnd/>
            <a:tailEnd/>
          </a:ln>
        </p:spPr>
        <p:txBody>
          <a:bodyPr wrap="none">
            <a:prstTxWarp prst="textNoShape">
              <a:avLst/>
            </a:prstTxWarp>
            <a:spAutoFit/>
          </a:bodyPr>
          <a:lstStyle/>
          <a:p>
            <a:r>
              <a:rPr lang="en-US" i="1"/>
              <a:t>Example PEG</a:t>
            </a:r>
          </a:p>
        </p:txBody>
      </p:sp>
      <p:graphicFrame>
        <p:nvGraphicFramePr>
          <p:cNvPr id="12" name="Table 11"/>
          <p:cNvGraphicFramePr>
            <a:graphicFrameLocks noGrp="1"/>
          </p:cNvGraphicFramePr>
          <p:nvPr/>
        </p:nvGraphicFramePr>
        <p:xfrm>
          <a:off x="3352800" y="4013200"/>
          <a:ext cx="2590800" cy="1857375"/>
        </p:xfrm>
        <a:graphic>
          <a:graphicData uri="http://schemas.openxmlformats.org/drawingml/2006/table">
            <a:tbl>
              <a:tblPr/>
              <a:tblGrid>
                <a:gridCol w="517525"/>
                <a:gridCol w="519113"/>
                <a:gridCol w="517525"/>
                <a:gridCol w="519112"/>
                <a:gridCol w="517525"/>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ε</a:t>
                      </a:r>
                    </a:p>
                  </a:txBody>
                  <a:tcPr anchor="ctr" horzOverflow="overflow">
                    <a:lnL>
                      <a:noFill/>
                    </a:lnL>
                    <a:lnR>
                      <a:noFill/>
                    </a:lnR>
                    <a:lnT>
                      <a:noFill/>
                    </a:lnT>
                    <a:lnB>
                      <a:noFill/>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w="12700" cap="flat" cmpd="sng" algn="ctr">
                      <a:solidFill>
                        <a:srgbClr val="05027D"/>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a:noFill/>
                    </a:lnR>
                    <a:lnT>
                      <a:noFill/>
                    </a:lnT>
                    <a:lnB w="12700" cap="flat" cmpd="sng" algn="ctr">
                      <a:solidFill>
                        <a:srgbClr val="0502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w="12700" cap="flat" cmpd="sng" algn="ctr">
                      <a:solidFill>
                        <a:srgbClr val="05027D"/>
                      </a:solidFill>
                      <a:prstDash val="solid"/>
                      <a:round/>
                      <a:headEnd type="none" w="med" len="med"/>
                      <a:tailEnd type="none" w="med" len="med"/>
                    </a:lnR>
                    <a:lnT>
                      <a:noFill/>
                    </a:lnT>
                    <a:lnB w="12700" cap="flat" cmpd="sng" algn="ctr">
                      <a:solidFill>
                        <a:srgbClr val="0502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rPr>
                        <a:t>S</a:t>
                      </a:r>
                    </a:p>
                  </a:txBody>
                  <a:tcPr anchor="ct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a:noFill/>
                    </a:lnR>
                    <a:lnT>
                      <a:noFill/>
                    </a:lnT>
                    <a:lnB w="12700" cap="flat" cmpd="sng" algn="ctr">
                      <a:solidFill>
                        <a:srgbClr val="0502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a:t>
                      </a:r>
                    </a:p>
                  </a:txBody>
                  <a:tcPr anchor="ctr" horzOverflow="overflow">
                    <a:lnL>
                      <a:noFill/>
                    </a:lnL>
                    <a:lnR w="12700" cap="flat" cmpd="sng" algn="ctr">
                      <a:solidFill>
                        <a:srgbClr val="05027D"/>
                      </a:solidFill>
                      <a:prstDash val="solid"/>
                      <a:round/>
                      <a:headEnd type="none" w="med" len="med"/>
                      <a:tailEnd type="none" w="med" len="med"/>
                    </a:lnR>
                    <a:lnT>
                      <a:noFill/>
                    </a:lnT>
                    <a:lnB w="12700" cap="flat" cmpd="sng" algn="ctr">
                      <a:solidFill>
                        <a:srgbClr val="05027D"/>
                      </a:solidFill>
                      <a:prstDash val="solid"/>
                      <a:round/>
                      <a:headEnd type="none" w="med" len="med"/>
                      <a:tailEnd type="none" w="med" len="med"/>
                    </a:lnB>
                    <a:lnTlToBr>
                      <a:noFill/>
                    </a:lnTlToBr>
                    <a:lnBlToTr>
                      <a:noFill/>
                    </a:lnBlToTr>
                    <a:no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rPr>
                        <a:t>S</a:t>
                      </a:r>
                    </a:p>
                  </a:txBody>
                  <a:tcPr anchor="ct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71475">
                <a:tc gridSpan="5">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rPr>
                        <a:t>S</a:t>
                      </a:r>
                    </a:p>
                  </a:txBody>
                  <a:tcPr anchor="ct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9496" name="TextBox 12"/>
          <p:cNvSpPr txBox="1">
            <a:spLocks noChangeArrowheads="1"/>
          </p:cNvSpPr>
          <p:nvPr/>
        </p:nvSpPr>
        <p:spPr bwMode="auto">
          <a:xfrm>
            <a:off x="6324600" y="3556000"/>
            <a:ext cx="1503363"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b="1" i="1"/>
              <a:t>input string</a:t>
            </a:r>
          </a:p>
        </p:txBody>
      </p:sp>
      <p:cxnSp>
        <p:nvCxnSpPr>
          <p:cNvPr id="19497" name="Straight Arrow Connector 13"/>
          <p:cNvCxnSpPr>
            <a:cxnSpLocks noChangeShapeType="1"/>
            <a:stCxn id="19496" idx="1"/>
          </p:cNvCxnSpPr>
          <p:nvPr/>
        </p:nvCxnSpPr>
        <p:spPr bwMode="auto">
          <a:xfrm rot="10800000" flipV="1">
            <a:off x="5410200" y="3740150"/>
            <a:ext cx="914400" cy="349250"/>
          </a:xfrm>
          <a:prstGeom prst="straightConnector1">
            <a:avLst/>
          </a:prstGeom>
          <a:noFill/>
          <a:ln w="38100">
            <a:solidFill>
              <a:schemeClr val="tx1"/>
            </a:solidFill>
            <a:round/>
            <a:headEnd/>
            <a:tailEnd type="triangle" w="med" len="med"/>
          </a:ln>
        </p:spPr>
      </p:cxnSp>
      <p:cxnSp>
        <p:nvCxnSpPr>
          <p:cNvPr id="19498" name="Straight Arrow Connector 18"/>
          <p:cNvCxnSpPr>
            <a:cxnSpLocks noChangeShapeType="1"/>
          </p:cNvCxnSpPr>
          <p:nvPr/>
        </p:nvCxnSpPr>
        <p:spPr bwMode="auto">
          <a:xfrm rot="5400000">
            <a:off x="2857500" y="4813300"/>
            <a:ext cx="1144588" cy="1588"/>
          </a:xfrm>
          <a:prstGeom prst="straightConnector1">
            <a:avLst/>
          </a:prstGeom>
          <a:noFill/>
          <a:ln w="9525">
            <a:solidFill>
              <a:schemeClr val="tx1"/>
            </a:solidFill>
            <a:round/>
            <a:headEnd/>
            <a:tailEnd type="arrow" w="med" len="med"/>
          </a:ln>
        </p:spPr>
      </p:cxnSp>
      <p:cxnSp>
        <p:nvCxnSpPr>
          <p:cNvPr id="19499" name="Straight Arrow Connector 26"/>
          <p:cNvCxnSpPr>
            <a:cxnSpLocks noChangeShapeType="1"/>
          </p:cNvCxnSpPr>
          <p:nvPr/>
        </p:nvCxnSpPr>
        <p:spPr bwMode="auto">
          <a:xfrm rot="5400000">
            <a:off x="3390900" y="4813300"/>
            <a:ext cx="1144588" cy="1588"/>
          </a:xfrm>
          <a:prstGeom prst="straightConnector1">
            <a:avLst/>
          </a:prstGeom>
          <a:noFill/>
          <a:ln w="9525">
            <a:solidFill>
              <a:schemeClr val="tx1"/>
            </a:solidFill>
            <a:round/>
            <a:headEnd/>
            <a:tailEnd type="arrow" w="med" len="med"/>
          </a:ln>
        </p:spPr>
      </p:cxnSp>
      <p:cxnSp>
        <p:nvCxnSpPr>
          <p:cNvPr id="19500" name="Straight Arrow Connector 27"/>
          <p:cNvCxnSpPr>
            <a:cxnSpLocks noChangeShapeType="1"/>
          </p:cNvCxnSpPr>
          <p:nvPr/>
        </p:nvCxnSpPr>
        <p:spPr bwMode="auto">
          <a:xfrm rot="5400000">
            <a:off x="4114801" y="4622800"/>
            <a:ext cx="762000" cy="3175"/>
          </a:xfrm>
          <a:prstGeom prst="straightConnector1">
            <a:avLst/>
          </a:prstGeom>
          <a:noFill/>
          <a:ln w="9525">
            <a:solidFill>
              <a:schemeClr val="tx1"/>
            </a:solidFill>
            <a:round/>
            <a:headEnd/>
            <a:tailEnd type="arrow" w="med" len="med"/>
          </a:ln>
        </p:spPr>
      </p:cxnSp>
      <p:cxnSp>
        <p:nvCxnSpPr>
          <p:cNvPr id="19501" name="Straight Arrow Connector 29"/>
          <p:cNvCxnSpPr>
            <a:cxnSpLocks noChangeShapeType="1"/>
          </p:cNvCxnSpPr>
          <p:nvPr/>
        </p:nvCxnSpPr>
        <p:spPr bwMode="auto">
          <a:xfrm rot="5400000">
            <a:off x="4647407" y="4622006"/>
            <a:ext cx="762000" cy="1587"/>
          </a:xfrm>
          <a:prstGeom prst="straightConnector1">
            <a:avLst/>
          </a:prstGeom>
          <a:noFill/>
          <a:ln w="9525">
            <a:solidFill>
              <a:schemeClr val="tx1"/>
            </a:solidFill>
            <a:round/>
            <a:headEnd/>
            <a:tailEnd type="arrow" w="med" len="med"/>
          </a:ln>
        </p:spPr>
      </p:cxnSp>
      <p:cxnSp>
        <p:nvCxnSpPr>
          <p:cNvPr id="19502" name="Straight Arrow Connector 30"/>
          <p:cNvCxnSpPr>
            <a:cxnSpLocks noChangeShapeType="1"/>
          </p:cNvCxnSpPr>
          <p:nvPr/>
        </p:nvCxnSpPr>
        <p:spPr bwMode="auto">
          <a:xfrm rot="16200000" flipH="1">
            <a:off x="5332413" y="4468813"/>
            <a:ext cx="458787" cy="1587"/>
          </a:xfrm>
          <a:prstGeom prst="straightConnector1">
            <a:avLst/>
          </a:prstGeom>
          <a:noFill/>
          <a:ln w="9525">
            <a:solidFill>
              <a:schemeClr val="tx1"/>
            </a:solidFill>
            <a:round/>
            <a:headEnd/>
            <a:tailEnd type="arrow" w="med" len="med"/>
          </a:ln>
        </p:spPr>
      </p:cxnSp>
      <p:sp>
        <p:nvSpPr>
          <p:cNvPr id="19503" name="TextBox 34"/>
          <p:cNvSpPr txBox="1">
            <a:spLocks noChangeArrowheads="1"/>
          </p:cNvSpPr>
          <p:nvPr/>
        </p:nvSpPr>
        <p:spPr bwMode="auto">
          <a:xfrm>
            <a:off x="6629400" y="5156200"/>
            <a:ext cx="1978025"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b="1" i="1"/>
              <a:t>derive structure</a:t>
            </a:r>
          </a:p>
        </p:txBody>
      </p:sp>
      <p:cxnSp>
        <p:nvCxnSpPr>
          <p:cNvPr id="19504" name="Straight Arrow Connector 37"/>
          <p:cNvCxnSpPr>
            <a:cxnSpLocks noChangeShapeType="1"/>
            <a:stCxn id="19503" idx="1"/>
          </p:cNvCxnSpPr>
          <p:nvPr/>
        </p:nvCxnSpPr>
        <p:spPr bwMode="auto">
          <a:xfrm rot="10800000">
            <a:off x="6019800" y="4972050"/>
            <a:ext cx="609600" cy="368300"/>
          </a:xfrm>
          <a:prstGeom prst="straightConnector1">
            <a:avLst/>
          </a:prstGeom>
          <a:noFill/>
          <a:ln w="38100">
            <a:solidFill>
              <a:schemeClr val="tx1"/>
            </a:solidFill>
            <a:round/>
            <a:headEnd/>
            <a:tailEnd type="triangle" w="med" len="med"/>
          </a:ln>
        </p:spPr>
      </p:cxnSp>
      <p:cxnSp>
        <p:nvCxnSpPr>
          <p:cNvPr id="19505" name="Straight Arrow Connector 39"/>
          <p:cNvCxnSpPr>
            <a:cxnSpLocks noChangeShapeType="1"/>
            <a:stCxn id="19503" idx="1"/>
          </p:cNvCxnSpPr>
          <p:nvPr/>
        </p:nvCxnSpPr>
        <p:spPr bwMode="auto">
          <a:xfrm rot="10800000" flipV="1">
            <a:off x="6019800" y="5340350"/>
            <a:ext cx="609600" cy="349250"/>
          </a:xfrm>
          <a:prstGeom prst="straightConnector1">
            <a:avLst/>
          </a:prstGeom>
          <a:noFill/>
          <a:ln w="38100">
            <a:solidFill>
              <a:schemeClr val="tx1"/>
            </a:solidFill>
            <a:round/>
            <a:headEnd/>
            <a:tailEnd type="triangle" w="med" len="med"/>
          </a:ln>
        </p:spPr>
      </p:cxnSp>
      <p:cxnSp>
        <p:nvCxnSpPr>
          <p:cNvPr id="19506" name="Straight Arrow Connector 40"/>
          <p:cNvCxnSpPr>
            <a:cxnSpLocks noChangeShapeType="1"/>
            <a:stCxn id="19503" idx="1"/>
          </p:cNvCxnSpPr>
          <p:nvPr/>
        </p:nvCxnSpPr>
        <p:spPr bwMode="auto">
          <a:xfrm rot="10800000">
            <a:off x="6019800" y="5308600"/>
            <a:ext cx="609600" cy="31750"/>
          </a:xfrm>
          <a:prstGeom prst="straightConnector1">
            <a:avLst/>
          </a:prstGeom>
          <a:noFill/>
          <a:ln w="38100">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ea typeface="ＭＳ Ｐゴシック" charset="-128"/>
                <a:cs typeface="ＭＳ Ｐゴシック" charset="-128"/>
              </a:rPr>
              <a:t>Key benefits of PEGs</a:t>
            </a:r>
          </a:p>
        </p:txBody>
      </p:sp>
      <p:sp>
        <p:nvSpPr>
          <p:cNvPr id="20483" name="Content Placeholder 5"/>
          <p:cNvSpPr>
            <a:spLocks noGrp="1"/>
          </p:cNvSpPr>
          <p:nvPr>
            <p:ph idx="1"/>
          </p:nvPr>
        </p:nvSpPr>
        <p:spPr/>
        <p:txBody>
          <a:bodyPr/>
          <a:lstStyle/>
          <a:p>
            <a:r>
              <a:rPr lang="en-US" smtClean="0">
                <a:ea typeface="ＭＳ Ｐゴシック" charset="-128"/>
                <a:cs typeface="ＭＳ Ｐゴシック" charset="-128"/>
              </a:rPr>
              <a:t>Simplicity, formalism, analyzability of CFGs</a:t>
            </a:r>
          </a:p>
          <a:p>
            <a:r>
              <a:rPr lang="en-US" smtClean="0">
                <a:ea typeface="ＭＳ Ｐゴシック" charset="-128"/>
                <a:cs typeface="ＭＳ Ｐゴシック" charset="-128"/>
              </a:rPr>
              <a:t>Closer match to syntax practices</a:t>
            </a:r>
          </a:p>
          <a:p>
            <a:pPr lvl="1"/>
            <a:r>
              <a:rPr lang="en-US" smtClean="0"/>
              <a:t>More expressive than deterministic CFGs (LL/LR)</a:t>
            </a:r>
          </a:p>
          <a:p>
            <a:pPr lvl="1"/>
            <a:r>
              <a:rPr lang="en-US" smtClean="0"/>
              <a:t>Natural expressiveness: </a:t>
            </a:r>
          </a:p>
          <a:p>
            <a:pPr lvl="2"/>
            <a:r>
              <a:rPr lang="en-US" smtClean="0">
                <a:ea typeface="ＭＳ Ｐゴシック" charset="-128"/>
              </a:rPr>
              <a:t>prioritized choice</a:t>
            </a:r>
          </a:p>
          <a:p>
            <a:pPr lvl="2"/>
            <a:r>
              <a:rPr lang="en-US" smtClean="0">
                <a:ea typeface="ＭＳ Ｐゴシック" charset="-128"/>
              </a:rPr>
              <a:t>greedy rules</a:t>
            </a:r>
          </a:p>
          <a:p>
            <a:pPr lvl="2"/>
            <a:r>
              <a:rPr lang="en-US" smtClean="0">
                <a:ea typeface="ＭＳ Ｐゴシック" charset="-128"/>
              </a:rPr>
              <a:t>syntactic predicates</a:t>
            </a:r>
          </a:p>
          <a:p>
            <a:pPr lvl="1"/>
            <a:r>
              <a:rPr lang="en-US" smtClean="0"/>
              <a:t>Unlimited lookahead, backtracking</a:t>
            </a:r>
          </a:p>
          <a:p>
            <a:r>
              <a:rPr lang="en-US" smtClean="0">
                <a:ea typeface="ＭＳ Ｐゴシック" charset="-128"/>
                <a:cs typeface="ＭＳ Ｐゴシック" charset="-128"/>
              </a:rPr>
              <a:t>Linear time parsing for any PEG (!)</a:t>
            </a:r>
          </a:p>
        </p:txBody>
      </p:sp>
      <p:sp>
        <p:nvSpPr>
          <p:cNvPr id="20484" name="Date Placeholder 2"/>
          <p:cNvSpPr>
            <a:spLocks noGrp="1"/>
          </p:cNvSpPr>
          <p:nvPr>
            <p:ph type="dt" sz="quarter" idx="10"/>
          </p:nvPr>
        </p:nvSpPr>
        <p:spPr>
          <a:noFill/>
        </p:spPr>
        <p:txBody>
          <a:bodyPr/>
          <a:lstStyle/>
          <a:p>
            <a:r>
              <a:rPr lang="en-US" smtClean="0"/>
              <a:t>© Oscar Nierstrasz</a:t>
            </a:r>
            <a:endParaRPr lang="de-CH" smtClean="0"/>
          </a:p>
        </p:txBody>
      </p:sp>
      <p:sp>
        <p:nvSpPr>
          <p:cNvPr id="20485"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20486" name="Slide Number Placeholder 4"/>
          <p:cNvSpPr>
            <a:spLocks noGrp="1"/>
          </p:cNvSpPr>
          <p:nvPr>
            <p:ph type="sldNum" sz="quarter" idx="12"/>
          </p:nvPr>
        </p:nvSpPr>
        <p:spPr>
          <a:noFill/>
        </p:spPr>
        <p:txBody>
          <a:bodyPr/>
          <a:lstStyle/>
          <a:p>
            <a:fld id="{633294FB-7C54-B14E-A48D-0E6DDDEB947A}" type="slidenum">
              <a:rPr lang="de-CH" smtClean="0"/>
              <a:pPr/>
              <a:t>14</a:t>
            </a:fld>
            <a:endParaRPr lang="de-CH" sz="1400" smtClean="0">
              <a:solidFill>
                <a:srgbClr val="7E7E7E"/>
              </a:solidFill>
              <a:latin typeface="Times" charset="0"/>
            </a:endParaRPr>
          </a:p>
        </p:txBody>
      </p:sp>
      <p:sp>
        <p:nvSpPr>
          <p:cNvPr id="20487" name="TextBox 6"/>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charset="-128"/>
                <a:cs typeface="ＭＳ Ｐゴシック" charset="-128"/>
              </a:rPr>
              <a:t>Key assumptions</a:t>
            </a:r>
          </a:p>
        </p:txBody>
      </p:sp>
      <p:sp>
        <p:nvSpPr>
          <p:cNvPr id="21507" name="Content Placeholder 2"/>
          <p:cNvSpPr>
            <a:spLocks noGrp="1"/>
          </p:cNvSpPr>
          <p:nvPr>
            <p:ph idx="1"/>
          </p:nvPr>
        </p:nvSpPr>
        <p:spPr/>
        <p:txBody>
          <a:bodyPr/>
          <a:lstStyle/>
          <a:p>
            <a:pPr>
              <a:buFont typeface="Helvetica CE" charset="0"/>
              <a:buNone/>
            </a:pPr>
            <a:r>
              <a:rPr lang="en-US" b="1" i="1" smtClean="0">
                <a:ea typeface="ＭＳ Ｐゴシック" charset="-128"/>
                <a:cs typeface="ＭＳ Ｐゴシック" charset="-128"/>
              </a:rPr>
              <a:t>Parsing functions</a:t>
            </a:r>
          </a:p>
          <a:p>
            <a:r>
              <a:rPr lang="en-US" smtClean="0">
                <a:ea typeface="ＭＳ Ｐゴシック" charset="-128"/>
                <a:cs typeface="ＭＳ Ｐゴシック" charset="-128"/>
              </a:rPr>
              <a:t>must be stateless</a:t>
            </a:r>
          </a:p>
          <a:p>
            <a:pPr lvl="1"/>
            <a:r>
              <a:rPr lang="en-US" smtClean="0"/>
              <a:t>depend only on input string</a:t>
            </a:r>
          </a:p>
          <a:p>
            <a:r>
              <a:rPr lang="en-US" smtClean="0">
                <a:ea typeface="ＭＳ Ｐゴシック" charset="-128"/>
                <a:cs typeface="ＭＳ Ｐゴシック" charset="-128"/>
              </a:rPr>
              <a:t>make decisions locally</a:t>
            </a:r>
          </a:p>
          <a:p>
            <a:pPr lvl="1"/>
            <a:r>
              <a:rPr lang="en-US" smtClean="0"/>
              <a:t>return at most one result (success/failure)</a:t>
            </a:r>
          </a:p>
        </p:txBody>
      </p:sp>
      <p:sp>
        <p:nvSpPr>
          <p:cNvPr id="21508" name="Date Placeholder 3"/>
          <p:cNvSpPr>
            <a:spLocks noGrp="1"/>
          </p:cNvSpPr>
          <p:nvPr>
            <p:ph type="dt" sz="quarter" idx="10"/>
          </p:nvPr>
        </p:nvSpPr>
        <p:spPr>
          <a:noFill/>
        </p:spPr>
        <p:txBody>
          <a:bodyPr/>
          <a:lstStyle/>
          <a:p>
            <a:r>
              <a:rPr lang="en-US" smtClean="0"/>
              <a:t>© Oscar Nierstrasz</a:t>
            </a:r>
            <a:endParaRPr lang="de-CH" smtClean="0"/>
          </a:p>
        </p:txBody>
      </p:sp>
      <p:sp>
        <p:nvSpPr>
          <p:cNvPr id="21509"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21510" name="Slide Number Placeholder 5"/>
          <p:cNvSpPr>
            <a:spLocks noGrp="1"/>
          </p:cNvSpPr>
          <p:nvPr>
            <p:ph type="sldNum" sz="quarter" idx="12"/>
          </p:nvPr>
        </p:nvSpPr>
        <p:spPr>
          <a:noFill/>
        </p:spPr>
        <p:txBody>
          <a:bodyPr/>
          <a:lstStyle/>
          <a:p>
            <a:fld id="{6A6666E0-7B78-1443-B641-2CBC5E9ADEAB}" type="slidenum">
              <a:rPr lang="de-CH" smtClean="0"/>
              <a:pPr/>
              <a:t>15</a:t>
            </a:fld>
            <a:endParaRPr lang="de-CH" sz="1400" smtClean="0">
              <a:solidFill>
                <a:srgbClr val="7E7E7E"/>
              </a:solidFill>
              <a:latin typeface="Times" charset="0"/>
            </a:endParaRPr>
          </a:p>
        </p:txBody>
      </p:sp>
      <p:sp>
        <p:nvSpPr>
          <p:cNvPr id="21511" name="TextBox 6"/>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ea typeface="ＭＳ Ｐゴシック" charset="-128"/>
                <a:cs typeface="ＭＳ Ｐゴシック" charset="-128"/>
              </a:rPr>
              <a:t>Parsing Expression Grammars</a:t>
            </a:r>
          </a:p>
        </p:txBody>
      </p:sp>
      <p:sp>
        <p:nvSpPr>
          <p:cNvPr id="22531" name="Content Placeholder 2"/>
          <p:cNvSpPr>
            <a:spLocks noGrp="1"/>
          </p:cNvSpPr>
          <p:nvPr>
            <p:ph idx="1"/>
          </p:nvPr>
        </p:nvSpPr>
        <p:spPr/>
        <p:txBody>
          <a:bodyPr/>
          <a:lstStyle/>
          <a:p>
            <a:r>
              <a:rPr lang="en-US" dirty="0" smtClean="0">
                <a:ea typeface="ＭＳ Ｐゴシック" charset="-128"/>
                <a:cs typeface="ＭＳ Ｐゴシック" charset="-128"/>
              </a:rPr>
              <a:t>A </a:t>
            </a:r>
            <a:r>
              <a:rPr lang="en-US" i="1" u="sng" dirty="0" smtClean="0">
                <a:solidFill>
                  <a:srgbClr val="7E0007"/>
                </a:solidFill>
                <a:ea typeface="ＭＳ Ｐゴシック" charset="-128"/>
                <a:cs typeface="ＭＳ Ｐゴシック" charset="-128"/>
              </a:rPr>
              <a:t>PEG</a:t>
            </a:r>
            <a:r>
              <a:rPr lang="en-US" dirty="0" smtClean="0">
                <a:ea typeface="ＭＳ Ｐゴシック" charset="-128"/>
                <a:cs typeface="ＭＳ Ｐゴシック" charset="-128"/>
              </a:rPr>
              <a:t> P = (</a:t>
            </a:r>
            <a:r>
              <a:rPr lang="en-US" dirty="0" err="1" smtClean="0">
                <a:ea typeface="ＭＳ Ｐゴシック" charset="-128"/>
                <a:cs typeface="ＭＳ Ｐゴシック" charset="-128"/>
              </a:rPr>
              <a:t>Σ</a:t>
            </a:r>
            <a:r>
              <a:rPr lang="en-US" dirty="0" smtClean="0">
                <a:ea typeface="ＭＳ Ｐゴシック" charset="-128"/>
                <a:cs typeface="ＭＳ Ｐゴシック" charset="-128"/>
              </a:rPr>
              <a:t>, N, R, </a:t>
            </a:r>
            <a:r>
              <a:rPr lang="en-US" dirty="0" err="1" smtClean="0">
                <a:ea typeface="ＭＳ Ｐゴシック" charset="-128"/>
                <a:cs typeface="ＭＳ Ｐゴシック" charset="-128"/>
              </a:rPr>
              <a:t>e</a:t>
            </a:r>
            <a:r>
              <a:rPr lang="en-US" baseline="-25000" dirty="0" err="1" smtClean="0">
                <a:ea typeface="ＭＳ Ｐゴシック" charset="-128"/>
                <a:cs typeface="ＭＳ Ｐゴシック" charset="-128"/>
              </a:rPr>
              <a:t>S</a:t>
            </a:r>
            <a:r>
              <a:rPr lang="en-US" dirty="0" smtClean="0">
                <a:ea typeface="ＭＳ Ｐゴシック" charset="-128"/>
                <a:cs typeface="ＭＳ Ｐゴシック" charset="-128"/>
              </a:rPr>
              <a:t>)</a:t>
            </a:r>
          </a:p>
          <a:p>
            <a:pPr lvl="1"/>
            <a:r>
              <a:rPr lang="en-US" dirty="0" err="1" smtClean="0"/>
              <a:t>Σ</a:t>
            </a:r>
            <a:r>
              <a:rPr lang="en-US" dirty="0" smtClean="0"/>
              <a:t> : a finite set of </a:t>
            </a:r>
            <a:r>
              <a:rPr lang="en-US" i="1" dirty="0" smtClean="0">
                <a:solidFill>
                  <a:srgbClr val="7E0007"/>
                </a:solidFill>
              </a:rPr>
              <a:t>terminals</a:t>
            </a:r>
            <a:r>
              <a:rPr lang="en-US" dirty="0" smtClean="0">
                <a:solidFill>
                  <a:srgbClr val="7E0007"/>
                </a:solidFill>
              </a:rPr>
              <a:t> </a:t>
            </a:r>
            <a:r>
              <a:rPr lang="en-US" dirty="0" smtClean="0"/>
              <a:t>(character set)</a:t>
            </a:r>
          </a:p>
          <a:p>
            <a:pPr lvl="1"/>
            <a:r>
              <a:rPr lang="en-US" dirty="0" smtClean="0"/>
              <a:t>N : finite set of </a:t>
            </a:r>
            <a:r>
              <a:rPr lang="en-US" i="1" dirty="0" smtClean="0">
                <a:solidFill>
                  <a:srgbClr val="7E0007"/>
                </a:solidFill>
              </a:rPr>
              <a:t>non-terminals</a:t>
            </a:r>
          </a:p>
          <a:p>
            <a:pPr lvl="1"/>
            <a:r>
              <a:rPr lang="en-US" dirty="0" smtClean="0"/>
              <a:t>R : finite set of rules of the form “A </a:t>
            </a:r>
            <a:r>
              <a:rPr lang="en-US" dirty="0" err="1" smtClean="0">
                <a:sym typeface="Symbol" charset="2"/>
              </a:rPr>
              <a:t></a:t>
            </a:r>
            <a:r>
              <a:rPr lang="en-US" dirty="0" smtClean="0"/>
              <a:t> </a:t>
            </a:r>
            <a:r>
              <a:rPr lang="en-US" dirty="0" err="1" smtClean="0"/>
              <a:t>e</a:t>
            </a:r>
            <a:r>
              <a:rPr lang="en-US" dirty="0" smtClean="0"/>
              <a:t>”, </a:t>
            </a:r>
            <a:br>
              <a:rPr lang="en-US" dirty="0" smtClean="0"/>
            </a:br>
            <a:r>
              <a:rPr lang="en-US" dirty="0" smtClean="0"/>
              <a:t>where A </a:t>
            </a:r>
            <a:r>
              <a:rPr lang="en-US" dirty="0" err="1" smtClean="0">
                <a:sym typeface="Symbol" charset="2"/>
              </a:rPr>
              <a:t></a:t>
            </a:r>
            <a:r>
              <a:rPr lang="en-US" dirty="0" smtClean="0">
                <a:sym typeface="Symbol" charset="2"/>
              </a:rPr>
              <a:t> </a:t>
            </a:r>
            <a:r>
              <a:rPr lang="en-US" dirty="0" smtClean="0"/>
              <a:t>N, and </a:t>
            </a:r>
            <a:r>
              <a:rPr lang="en-US" dirty="0" err="1" smtClean="0"/>
              <a:t>e</a:t>
            </a:r>
            <a:r>
              <a:rPr lang="en-US" dirty="0" smtClean="0"/>
              <a:t> is a </a:t>
            </a:r>
            <a:r>
              <a:rPr lang="en-US" i="1" dirty="0" smtClean="0">
                <a:solidFill>
                  <a:srgbClr val="7E0007"/>
                </a:solidFill>
              </a:rPr>
              <a:t>parsing expression</a:t>
            </a:r>
            <a:endParaRPr lang="en-US" dirty="0" smtClean="0">
              <a:solidFill>
                <a:srgbClr val="7E0007"/>
              </a:solidFill>
            </a:endParaRPr>
          </a:p>
          <a:p>
            <a:pPr lvl="1"/>
            <a:r>
              <a:rPr lang="en-US" dirty="0" err="1" smtClean="0"/>
              <a:t>e</a:t>
            </a:r>
            <a:r>
              <a:rPr lang="en-US" baseline="-25000" dirty="0" err="1" smtClean="0"/>
              <a:t>S</a:t>
            </a:r>
            <a:r>
              <a:rPr lang="en-US" dirty="0" smtClean="0"/>
              <a:t> : the </a:t>
            </a:r>
            <a:r>
              <a:rPr lang="en-US" i="1" dirty="0" smtClean="0">
                <a:solidFill>
                  <a:srgbClr val="7E0007"/>
                </a:solidFill>
              </a:rPr>
              <a:t>start expression </a:t>
            </a:r>
            <a:r>
              <a:rPr lang="en-US" dirty="0" smtClean="0"/>
              <a:t>(a parsing expression)</a:t>
            </a:r>
          </a:p>
        </p:txBody>
      </p:sp>
      <p:sp>
        <p:nvSpPr>
          <p:cNvPr id="22532" name="Date Placeholder 3"/>
          <p:cNvSpPr>
            <a:spLocks noGrp="1"/>
          </p:cNvSpPr>
          <p:nvPr>
            <p:ph type="dt" sz="quarter" idx="10"/>
          </p:nvPr>
        </p:nvSpPr>
        <p:spPr>
          <a:noFill/>
        </p:spPr>
        <p:txBody>
          <a:bodyPr/>
          <a:lstStyle/>
          <a:p>
            <a:r>
              <a:rPr lang="en-US" smtClean="0"/>
              <a:t>© Oscar Nierstrasz</a:t>
            </a:r>
            <a:endParaRPr lang="de-CH" smtClean="0"/>
          </a:p>
        </p:txBody>
      </p:sp>
      <p:sp>
        <p:nvSpPr>
          <p:cNvPr id="22533"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22534" name="Slide Number Placeholder 5"/>
          <p:cNvSpPr>
            <a:spLocks noGrp="1"/>
          </p:cNvSpPr>
          <p:nvPr>
            <p:ph type="sldNum" sz="quarter" idx="12"/>
          </p:nvPr>
        </p:nvSpPr>
        <p:spPr>
          <a:noFill/>
        </p:spPr>
        <p:txBody>
          <a:bodyPr/>
          <a:lstStyle/>
          <a:p>
            <a:fld id="{4AC725DA-1080-8C4F-9EA3-9C972EA6F19A}" type="slidenum">
              <a:rPr lang="de-CH" smtClean="0"/>
              <a:pPr/>
              <a:t>16</a:t>
            </a:fld>
            <a:endParaRPr lang="de-CH" sz="1400" smtClean="0">
              <a:solidFill>
                <a:srgbClr val="7E7E7E"/>
              </a:solidFill>
              <a:latin typeface="Times" charset="0"/>
            </a:endParaRPr>
          </a:p>
        </p:txBody>
      </p:sp>
      <p:sp>
        <p:nvSpPr>
          <p:cNvPr id="22535" name="TextBox 6"/>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ea typeface="ＭＳ Ｐゴシック" charset="-128"/>
                <a:cs typeface="ＭＳ Ｐゴシック" charset="-128"/>
              </a:rPr>
              <a:t>Parsing expressions</a:t>
            </a:r>
          </a:p>
        </p:txBody>
      </p:sp>
      <p:graphicFrame>
        <p:nvGraphicFramePr>
          <p:cNvPr id="8" name="Content Placeholder 7"/>
          <p:cNvGraphicFramePr>
            <a:graphicFrameLocks noGrp="1"/>
          </p:cNvGraphicFramePr>
          <p:nvPr>
            <p:ph idx="1"/>
          </p:nvPr>
        </p:nvGraphicFramePr>
        <p:xfrm>
          <a:off x="685800" y="2133600"/>
          <a:ext cx="7620000" cy="3200400"/>
        </p:xfrm>
        <a:graphic>
          <a:graphicData uri="http://schemas.openxmlformats.org/drawingml/2006/table">
            <a:tbl>
              <a:tblPr/>
              <a:tblGrid>
                <a:gridCol w="2336800"/>
                <a:gridCol w="5283200"/>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the empty string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smtClean="0">
                          <a:ln>
                            <a:noFill/>
                          </a:ln>
                          <a:solidFill>
                            <a:schemeClr val="tx1"/>
                          </a:solidFill>
                          <a:effectLst/>
                          <a:latin typeface="Helvetica"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terminal (</a:t>
                      </a:r>
                      <a:r>
                        <a:rPr kumimoji="0" lang="en-US" sz="2400" b="1" i="0" u="sng" strike="noStrike" cap="none" normalizeH="0" baseline="0" smtClean="0">
                          <a:ln>
                            <a:noFill/>
                          </a:ln>
                          <a:solidFill>
                            <a:schemeClr val="tx1"/>
                          </a:solidFill>
                          <a:effectLst/>
                          <a:latin typeface="Helvetica" charset="0"/>
                        </a:rPr>
                        <a:t>a</a:t>
                      </a:r>
                      <a:r>
                        <a:rPr kumimoji="0" lang="en-US" sz="2400" b="0" i="0" u="none" strike="noStrike" cap="none" normalizeH="0" baseline="0" smtClean="0">
                          <a:ln>
                            <a:noFill/>
                          </a:ln>
                          <a:solidFill>
                            <a:schemeClr val="tx1"/>
                          </a:solidFill>
                          <a:effectLst/>
                          <a:latin typeface="Helvetica" charset="0"/>
                        </a:rPr>
                        <a:t>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non-terminal (A </a:t>
                      </a:r>
                      <a:r>
                        <a:rPr kumimoji="0" lang="en-US" sz="2400" b="0" i="0" u="none" strike="noStrike" cap="none" normalizeH="0" baseline="0" smtClean="0">
                          <a:ln>
                            <a:noFill/>
                          </a:ln>
                          <a:solidFill>
                            <a:schemeClr val="tx1"/>
                          </a:solidFill>
                          <a:effectLst/>
                          <a:latin typeface="Helvetica" charset="0"/>
                          <a:sym typeface="Symbol" charset="2"/>
                        </a:rPr>
                        <a:t> N)</a:t>
                      </a:r>
                      <a:endParaRPr kumimoji="0" lang="en-US" sz="2400" b="0" i="0" u="none" strike="noStrike" cap="none" normalizeH="0" baseline="0" smtClean="0">
                        <a:ln>
                          <a:noFill/>
                        </a:ln>
                        <a:solidFill>
                          <a:schemeClr val="tx1"/>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e</a:t>
                      </a:r>
                      <a:r>
                        <a:rPr kumimoji="0" lang="en-US" sz="2400" b="0" i="0" u="none" strike="noStrike" cap="none" normalizeH="0" baseline="-25000" smtClean="0">
                          <a:ln>
                            <a:noFill/>
                          </a:ln>
                          <a:solidFill>
                            <a:schemeClr val="tx1"/>
                          </a:solidFill>
                          <a:effectLst/>
                          <a:latin typeface="Helvetica" charset="0"/>
                        </a:rPr>
                        <a:t>1</a:t>
                      </a:r>
                      <a:r>
                        <a:rPr kumimoji="0" lang="en-US" sz="2400" b="0" i="0" u="none" strike="noStrike" cap="none" normalizeH="0" baseline="0" smtClean="0">
                          <a:ln>
                            <a:noFill/>
                          </a:ln>
                          <a:solidFill>
                            <a:schemeClr val="tx1"/>
                          </a:solidFill>
                          <a:effectLst/>
                          <a:latin typeface="Helvetica" charset="0"/>
                        </a:rPr>
                        <a:t> e</a:t>
                      </a:r>
                      <a:r>
                        <a:rPr kumimoji="0" lang="en-US" sz="2400" b="0" i="0" u="none" strike="noStrike" cap="none" normalizeH="0" baseline="-25000" smtClean="0">
                          <a:ln>
                            <a:noFill/>
                          </a:ln>
                          <a:solidFill>
                            <a:schemeClr val="tx1"/>
                          </a:solidFill>
                          <a:effectLst/>
                          <a:latin typeface="Helvetica"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e</a:t>
                      </a:r>
                      <a:r>
                        <a:rPr kumimoji="0" lang="en-US" sz="2400" b="0" i="0" u="none" strike="noStrike" cap="none" normalizeH="0" baseline="-25000" smtClean="0">
                          <a:ln>
                            <a:noFill/>
                          </a:ln>
                          <a:solidFill>
                            <a:schemeClr val="tx1"/>
                          </a:solidFill>
                          <a:effectLst/>
                          <a:latin typeface="Helvetica" charset="0"/>
                        </a:rPr>
                        <a:t>1</a:t>
                      </a:r>
                      <a:r>
                        <a:rPr kumimoji="0" lang="en-US" sz="2400" b="0" i="0" u="none" strike="noStrike" cap="none" normalizeH="0" baseline="0" smtClean="0">
                          <a:ln>
                            <a:noFill/>
                          </a:ln>
                          <a:solidFill>
                            <a:schemeClr val="tx1"/>
                          </a:solidFill>
                          <a:effectLst/>
                          <a:latin typeface="Helvetica" charset="0"/>
                        </a:rPr>
                        <a:t> / e</a:t>
                      </a:r>
                      <a:r>
                        <a:rPr kumimoji="0" lang="en-US" sz="2400" b="0" i="0" u="none" strike="noStrike" cap="none" normalizeH="0" baseline="-25000" smtClean="0">
                          <a:ln>
                            <a:noFill/>
                          </a:ln>
                          <a:solidFill>
                            <a:schemeClr val="tx1"/>
                          </a:solidFill>
                          <a:effectLst/>
                          <a:latin typeface="Helvetica"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prioritized choice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e</a:t>
                      </a:r>
                      <a:r>
                        <a:rPr kumimoji="0" lang="en-US" sz="2400" b="0" i="0" u="none" strike="noStrike" cap="none" normalizeH="0" baseline="30000" smtClean="0">
                          <a:ln>
                            <a:noFill/>
                          </a:ln>
                          <a:solidFill>
                            <a:schemeClr val="tx1"/>
                          </a:solidFill>
                          <a:effectLst/>
                          <a:latin typeface="Helvetica" charset="0"/>
                        </a:rPr>
                        <a:t>?</a:t>
                      </a:r>
                      <a:r>
                        <a:rPr kumimoji="0" lang="en-US" sz="2400" b="0" i="0" u="none" strike="noStrike" cap="none" normalizeH="0" baseline="0" smtClean="0">
                          <a:ln>
                            <a:noFill/>
                          </a:ln>
                          <a:solidFill>
                            <a:schemeClr val="tx1"/>
                          </a:solidFill>
                          <a:effectLst/>
                          <a:latin typeface="Helvetica" charset="0"/>
                        </a:rPr>
                        <a:t>, e*, e</a:t>
                      </a:r>
                      <a:r>
                        <a:rPr kumimoji="0" lang="en-US" sz="2400" b="0" i="0" u="none" strike="noStrike" cap="none" normalizeH="0" baseline="30000" smtClean="0">
                          <a:ln>
                            <a:noFill/>
                          </a:ln>
                          <a:solidFill>
                            <a:schemeClr val="tx1"/>
                          </a:solidFill>
                          <a:effectLst/>
                          <a:latin typeface="Helvetica"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optional, zero-or-more, one-or-more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&amp;e, !e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syntactic predicates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81" name="Date Placeholder 3"/>
          <p:cNvSpPr>
            <a:spLocks noGrp="1"/>
          </p:cNvSpPr>
          <p:nvPr>
            <p:ph type="dt" sz="quarter" idx="10"/>
          </p:nvPr>
        </p:nvSpPr>
        <p:spPr>
          <a:noFill/>
        </p:spPr>
        <p:txBody>
          <a:bodyPr/>
          <a:lstStyle/>
          <a:p>
            <a:r>
              <a:rPr lang="en-US" smtClean="0"/>
              <a:t>© Oscar Nierstrasz</a:t>
            </a:r>
            <a:endParaRPr lang="de-CH" smtClean="0"/>
          </a:p>
        </p:txBody>
      </p:sp>
      <p:sp>
        <p:nvSpPr>
          <p:cNvPr id="23582"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23583" name="Slide Number Placeholder 5"/>
          <p:cNvSpPr>
            <a:spLocks noGrp="1"/>
          </p:cNvSpPr>
          <p:nvPr>
            <p:ph type="sldNum" sz="quarter" idx="12"/>
          </p:nvPr>
        </p:nvSpPr>
        <p:spPr>
          <a:noFill/>
        </p:spPr>
        <p:txBody>
          <a:bodyPr/>
          <a:lstStyle/>
          <a:p>
            <a:fld id="{9F83AA02-8364-F449-AE70-6B70A1577936}" type="slidenum">
              <a:rPr lang="de-CH" smtClean="0"/>
              <a:pPr/>
              <a:t>17</a:t>
            </a:fld>
            <a:endParaRPr lang="de-CH" sz="1400" smtClean="0">
              <a:solidFill>
                <a:srgbClr val="7E7E7E"/>
              </a:solidFill>
              <a:latin typeface="Times" charset="0"/>
            </a:endParaRPr>
          </a:p>
        </p:txBody>
      </p:sp>
      <p:sp>
        <p:nvSpPr>
          <p:cNvPr id="23584" name="TextBox 6"/>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ea typeface="ＭＳ Ｐゴシック" charset="-128"/>
                <a:cs typeface="ＭＳ Ｐゴシック" charset="-128"/>
              </a:rPr>
              <a:t>How PEGs express languages</a:t>
            </a:r>
          </a:p>
        </p:txBody>
      </p:sp>
      <p:sp>
        <p:nvSpPr>
          <p:cNvPr id="25603" name="Content Placeholder 2"/>
          <p:cNvSpPr>
            <a:spLocks noGrp="1"/>
          </p:cNvSpPr>
          <p:nvPr>
            <p:ph idx="1"/>
          </p:nvPr>
        </p:nvSpPr>
        <p:spPr>
          <a:xfrm>
            <a:off x="539750" y="1654175"/>
            <a:ext cx="8070850" cy="2155825"/>
          </a:xfrm>
        </p:spPr>
        <p:txBody>
          <a:bodyPr/>
          <a:lstStyle/>
          <a:p>
            <a:r>
              <a:rPr lang="en-US" smtClean="0">
                <a:ea typeface="ＭＳ Ｐゴシック" charset="-128"/>
                <a:cs typeface="ＭＳ Ｐゴシック" charset="-128"/>
              </a:rPr>
              <a:t>Given an input string s, a parsing expressing e either:</a:t>
            </a:r>
          </a:p>
          <a:p>
            <a:pPr lvl="1"/>
            <a:r>
              <a:rPr lang="en-US" b="1" smtClean="0"/>
              <a:t>Matches</a:t>
            </a:r>
            <a:r>
              <a:rPr lang="en-US" smtClean="0"/>
              <a:t> and consumes a prefix s’ of s, or</a:t>
            </a:r>
          </a:p>
          <a:p>
            <a:pPr lvl="1"/>
            <a:r>
              <a:rPr lang="en-US" b="1" smtClean="0"/>
              <a:t>Fails</a:t>
            </a:r>
            <a:r>
              <a:rPr lang="en-US" smtClean="0"/>
              <a:t> on s</a:t>
            </a:r>
            <a:endParaRPr lang="en-US" b="1" smtClean="0"/>
          </a:p>
        </p:txBody>
      </p:sp>
      <p:sp>
        <p:nvSpPr>
          <p:cNvPr id="25604" name="Date Placeholder 3"/>
          <p:cNvSpPr>
            <a:spLocks noGrp="1"/>
          </p:cNvSpPr>
          <p:nvPr>
            <p:ph type="dt" sz="quarter" idx="10"/>
          </p:nvPr>
        </p:nvSpPr>
        <p:spPr>
          <a:noFill/>
        </p:spPr>
        <p:txBody>
          <a:bodyPr/>
          <a:lstStyle/>
          <a:p>
            <a:r>
              <a:rPr lang="en-US" smtClean="0"/>
              <a:t>© Oscar Nierstrasz</a:t>
            </a:r>
            <a:endParaRPr lang="de-CH" smtClean="0"/>
          </a:p>
        </p:txBody>
      </p:sp>
      <p:sp>
        <p:nvSpPr>
          <p:cNvPr id="25605"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25606" name="Slide Number Placeholder 5"/>
          <p:cNvSpPr>
            <a:spLocks noGrp="1"/>
          </p:cNvSpPr>
          <p:nvPr>
            <p:ph type="sldNum" sz="quarter" idx="12"/>
          </p:nvPr>
        </p:nvSpPr>
        <p:spPr>
          <a:noFill/>
        </p:spPr>
        <p:txBody>
          <a:bodyPr/>
          <a:lstStyle/>
          <a:p>
            <a:fld id="{A86CFDA0-8BC1-8946-86A2-46861E88FD68}" type="slidenum">
              <a:rPr lang="de-CH" smtClean="0"/>
              <a:pPr/>
              <a:t>18</a:t>
            </a:fld>
            <a:endParaRPr lang="de-CH" sz="1400" smtClean="0">
              <a:solidFill>
                <a:srgbClr val="7E7E7E"/>
              </a:solidFill>
              <a:latin typeface="Times" charset="0"/>
            </a:endParaRPr>
          </a:p>
        </p:txBody>
      </p:sp>
      <p:sp>
        <p:nvSpPr>
          <p:cNvPr id="25607" name="TextBox 6"/>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
        <p:nvSpPr>
          <p:cNvPr id="25608" name="TextBox 7"/>
          <p:cNvSpPr txBox="1">
            <a:spLocks noChangeArrowheads="1"/>
          </p:cNvSpPr>
          <p:nvPr/>
        </p:nvSpPr>
        <p:spPr bwMode="auto">
          <a:xfrm>
            <a:off x="1447800" y="4267200"/>
            <a:ext cx="1430338" cy="461963"/>
          </a:xfrm>
          <a:prstGeom prst="rect">
            <a:avLst/>
          </a:prstGeom>
          <a:noFill/>
          <a:ln w="9525">
            <a:solidFill>
              <a:srgbClr val="05027D"/>
            </a:solidFill>
            <a:miter lim="800000"/>
            <a:headEnd/>
            <a:tailEnd/>
          </a:ln>
        </p:spPr>
        <p:txBody>
          <a:bodyPr wrap="none">
            <a:prstTxWarp prst="textNoShape">
              <a:avLst/>
            </a:prstTxWarp>
            <a:spAutoFit/>
          </a:bodyPr>
          <a:lstStyle/>
          <a:p>
            <a:r>
              <a:rPr lang="en-US" i="1"/>
              <a:t>S</a:t>
            </a:r>
            <a:r>
              <a:rPr lang="en-US"/>
              <a:t> </a:t>
            </a:r>
            <a:r>
              <a:rPr lang="en-US">
                <a:sym typeface="Symbol" charset="2"/>
              </a:rPr>
              <a:t> </a:t>
            </a:r>
            <a:r>
              <a:rPr lang="en-US" b="1" u="sng">
                <a:sym typeface="Symbol" charset="2"/>
              </a:rPr>
              <a:t>bad</a:t>
            </a:r>
            <a:endParaRPr lang="en-US" u="sng"/>
          </a:p>
        </p:txBody>
      </p:sp>
      <p:sp>
        <p:nvSpPr>
          <p:cNvPr id="25609" name="TextBox 8"/>
          <p:cNvSpPr txBox="1">
            <a:spLocks noChangeArrowheads="1"/>
          </p:cNvSpPr>
          <p:nvPr/>
        </p:nvSpPr>
        <p:spPr bwMode="auto">
          <a:xfrm>
            <a:off x="4038600" y="3810000"/>
            <a:ext cx="3160713" cy="1570038"/>
          </a:xfrm>
          <a:prstGeom prst="rect">
            <a:avLst/>
          </a:prstGeom>
          <a:solidFill>
            <a:srgbClr val="F5F399"/>
          </a:solidFill>
          <a:ln w="9525">
            <a:noFill/>
            <a:miter lim="800000"/>
            <a:headEnd/>
            <a:tailEnd/>
          </a:ln>
        </p:spPr>
        <p:txBody>
          <a:bodyPr wrap="none">
            <a:prstTxWarp prst="textNoShape">
              <a:avLst/>
            </a:prstTxWarp>
            <a:spAutoFit/>
          </a:bodyPr>
          <a:lstStyle/>
          <a:p>
            <a:r>
              <a:rPr lang="en-US"/>
              <a:t>S matches “</a:t>
            </a:r>
            <a:r>
              <a:rPr lang="en-US" b="1" u="sng"/>
              <a:t>bad</a:t>
            </a:r>
            <a:r>
              <a:rPr lang="en-US" b="1"/>
              <a:t>der”</a:t>
            </a:r>
          </a:p>
          <a:p>
            <a:r>
              <a:rPr lang="en-US"/>
              <a:t>S matches “</a:t>
            </a:r>
            <a:r>
              <a:rPr lang="en-US" b="1" u="sng"/>
              <a:t>bad</a:t>
            </a:r>
            <a:r>
              <a:rPr lang="en-US" b="1"/>
              <a:t>dest”</a:t>
            </a:r>
          </a:p>
          <a:p>
            <a:r>
              <a:rPr lang="en-US"/>
              <a:t>S </a:t>
            </a:r>
            <a:r>
              <a:rPr lang="en-US" i="1"/>
              <a:t>fails </a:t>
            </a:r>
            <a:r>
              <a:rPr lang="en-US"/>
              <a:t>on “</a:t>
            </a:r>
            <a:r>
              <a:rPr lang="en-US" b="1"/>
              <a:t>abad”</a:t>
            </a:r>
            <a:endParaRPr lang="en-US"/>
          </a:p>
          <a:p>
            <a:r>
              <a:rPr lang="en-US"/>
              <a:t>S </a:t>
            </a:r>
            <a:r>
              <a:rPr lang="en-US" i="1"/>
              <a:t>fails </a:t>
            </a:r>
            <a:r>
              <a:rPr lang="en-US"/>
              <a:t>on “</a:t>
            </a:r>
            <a:r>
              <a:rPr lang="en-US" b="1"/>
              <a:t>babe”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ea typeface="ＭＳ Ｐゴシック" charset="-128"/>
                <a:cs typeface="ＭＳ Ｐゴシック" charset="-128"/>
              </a:rPr>
              <a:t>Prioritized choice with backtracking</a:t>
            </a:r>
          </a:p>
        </p:txBody>
      </p:sp>
      <p:sp>
        <p:nvSpPr>
          <p:cNvPr id="26627" name="Date Placeholder 3"/>
          <p:cNvSpPr>
            <a:spLocks noGrp="1"/>
          </p:cNvSpPr>
          <p:nvPr>
            <p:ph type="dt" sz="quarter" idx="10"/>
          </p:nvPr>
        </p:nvSpPr>
        <p:spPr>
          <a:noFill/>
        </p:spPr>
        <p:txBody>
          <a:bodyPr/>
          <a:lstStyle/>
          <a:p>
            <a:r>
              <a:rPr lang="en-US" smtClean="0"/>
              <a:t>© Oscar Nierstrasz</a:t>
            </a:r>
            <a:endParaRPr lang="de-CH" smtClean="0"/>
          </a:p>
        </p:txBody>
      </p:sp>
      <p:sp>
        <p:nvSpPr>
          <p:cNvPr id="26628"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26629" name="Slide Number Placeholder 5"/>
          <p:cNvSpPr>
            <a:spLocks noGrp="1"/>
          </p:cNvSpPr>
          <p:nvPr>
            <p:ph type="sldNum" sz="quarter" idx="12"/>
          </p:nvPr>
        </p:nvSpPr>
        <p:spPr>
          <a:noFill/>
        </p:spPr>
        <p:txBody>
          <a:bodyPr/>
          <a:lstStyle/>
          <a:p>
            <a:fld id="{12D1A63F-4FFB-6341-AB70-E53450DB8C93}" type="slidenum">
              <a:rPr lang="de-CH" smtClean="0"/>
              <a:pPr/>
              <a:t>19</a:t>
            </a:fld>
            <a:endParaRPr lang="de-CH" sz="1400" smtClean="0">
              <a:solidFill>
                <a:srgbClr val="7E7E7E"/>
              </a:solidFill>
              <a:latin typeface="Times" charset="0"/>
            </a:endParaRPr>
          </a:p>
        </p:txBody>
      </p:sp>
      <p:sp>
        <p:nvSpPr>
          <p:cNvPr id="26630" name="TextBox 6"/>
          <p:cNvSpPr txBox="1">
            <a:spLocks noChangeArrowheads="1"/>
          </p:cNvSpPr>
          <p:nvPr/>
        </p:nvSpPr>
        <p:spPr bwMode="auto">
          <a:xfrm>
            <a:off x="609600" y="1981200"/>
            <a:ext cx="1517650" cy="461963"/>
          </a:xfrm>
          <a:prstGeom prst="rect">
            <a:avLst/>
          </a:prstGeom>
          <a:noFill/>
          <a:ln w="9525">
            <a:solidFill>
              <a:schemeClr val="tx1"/>
            </a:solidFill>
            <a:miter lim="800000"/>
            <a:headEnd/>
            <a:tailEnd/>
          </a:ln>
        </p:spPr>
        <p:txBody>
          <a:bodyPr wrap="none">
            <a:prstTxWarp prst="textNoShape">
              <a:avLst/>
            </a:prstTxWarp>
            <a:spAutoFit/>
          </a:bodyPr>
          <a:lstStyle/>
          <a:p>
            <a:r>
              <a:rPr lang="en-US" i="1"/>
              <a:t>S</a:t>
            </a:r>
            <a:r>
              <a:rPr lang="en-US"/>
              <a:t> </a:t>
            </a:r>
            <a:r>
              <a:rPr lang="en-US">
                <a:sym typeface="Symbol" charset="2"/>
              </a:rPr>
              <a:t> A / B</a:t>
            </a:r>
            <a:endParaRPr lang="en-US"/>
          </a:p>
        </p:txBody>
      </p:sp>
      <p:sp>
        <p:nvSpPr>
          <p:cNvPr id="26631" name="TextBox 7"/>
          <p:cNvSpPr txBox="1">
            <a:spLocks noChangeArrowheads="1"/>
          </p:cNvSpPr>
          <p:nvPr/>
        </p:nvSpPr>
        <p:spPr bwMode="auto">
          <a:xfrm>
            <a:off x="2438400" y="1828800"/>
            <a:ext cx="6477000" cy="830263"/>
          </a:xfrm>
          <a:prstGeom prst="rect">
            <a:avLst/>
          </a:prstGeom>
          <a:noFill/>
          <a:ln w="9525">
            <a:noFill/>
            <a:miter lim="800000"/>
            <a:headEnd/>
            <a:tailEnd/>
          </a:ln>
        </p:spPr>
        <p:txBody>
          <a:bodyPr>
            <a:prstTxWarp prst="textNoShape">
              <a:avLst/>
            </a:prstTxWarp>
            <a:spAutoFit/>
          </a:bodyPr>
          <a:lstStyle/>
          <a:p>
            <a:r>
              <a:rPr lang="en-US" i="1"/>
              <a:t>means: </a:t>
            </a:r>
            <a:r>
              <a:rPr lang="en-US"/>
              <a:t>first try to parse an A. </a:t>
            </a:r>
            <a:br>
              <a:rPr lang="en-US"/>
            </a:br>
            <a:r>
              <a:rPr lang="en-US"/>
              <a:t>If A fails, then backtrack and try to parse a B.</a:t>
            </a:r>
          </a:p>
        </p:txBody>
      </p:sp>
      <p:sp>
        <p:nvSpPr>
          <p:cNvPr id="26632" name="TextBox 8"/>
          <p:cNvSpPr txBox="1">
            <a:spLocks noChangeArrowheads="1"/>
          </p:cNvSpPr>
          <p:nvPr/>
        </p:nvSpPr>
        <p:spPr bwMode="auto">
          <a:xfrm>
            <a:off x="228600" y="4210050"/>
            <a:ext cx="3421063" cy="830263"/>
          </a:xfrm>
          <a:prstGeom prst="rect">
            <a:avLst/>
          </a:prstGeom>
          <a:noFill/>
          <a:ln w="9525">
            <a:solidFill>
              <a:schemeClr val="tx1"/>
            </a:solidFill>
            <a:miter lim="800000"/>
            <a:headEnd/>
            <a:tailEnd/>
          </a:ln>
        </p:spPr>
        <p:txBody>
          <a:bodyPr wrap="none">
            <a:prstTxWarp prst="textNoShape">
              <a:avLst/>
            </a:prstTxWarp>
            <a:spAutoFit/>
          </a:bodyPr>
          <a:lstStyle/>
          <a:p>
            <a:pPr marL="712788" indent="-712788"/>
            <a:r>
              <a:rPr lang="en-US" i="1"/>
              <a:t>S</a:t>
            </a:r>
            <a:r>
              <a:rPr lang="en-US"/>
              <a:t> </a:t>
            </a:r>
            <a:r>
              <a:rPr lang="en-US">
                <a:sym typeface="Symbol" charset="2"/>
              </a:rPr>
              <a:t>	</a:t>
            </a:r>
            <a:r>
              <a:rPr lang="en-US" b="1" u="sng">
                <a:sym typeface="Symbol" charset="2"/>
              </a:rPr>
              <a:t>if</a:t>
            </a:r>
            <a:r>
              <a:rPr lang="en-US">
                <a:sym typeface="Symbol" charset="2"/>
              </a:rPr>
              <a:t> C </a:t>
            </a:r>
            <a:r>
              <a:rPr lang="en-US" b="1" u="sng">
                <a:sym typeface="Symbol" charset="2"/>
              </a:rPr>
              <a:t>then</a:t>
            </a:r>
            <a:r>
              <a:rPr lang="en-US">
                <a:sym typeface="Symbol" charset="2"/>
              </a:rPr>
              <a:t> S </a:t>
            </a:r>
            <a:r>
              <a:rPr lang="en-US" b="1" u="sng">
                <a:sym typeface="Symbol" charset="2"/>
              </a:rPr>
              <a:t>else</a:t>
            </a:r>
            <a:r>
              <a:rPr lang="en-US">
                <a:sym typeface="Symbol" charset="2"/>
              </a:rPr>
              <a:t> S</a:t>
            </a:r>
          </a:p>
          <a:p>
            <a:pPr marL="712788" indent="-712788"/>
            <a:r>
              <a:rPr lang="en-US">
                <a:sym typeface="Symbol" charset="2"/>
              </a:rPr>
              <a:t>	/ </a:t>
            </a:r>
            <a:r>
              <a:rPr lang="en-US" b="1" u="sng">
                <a:sym typeface="Symbol" charset="2"/>
              </a:rPr>
              <a:t>if</a:t>
            </a:r>
            <a:r>
              <a:rPr lang="en-US">
                <a:sym typeface="Symbol" charset="2"/>
              </a:rPr>
              <a:t> C </a:t>
            </a:r>
            <a:r>
              <a:rPr lang="en-US" b="1" u="sng">
                <a:sym typeface="Symbol" charset="2"/>
              </a:rPr>
              <a:t>then</a:t>
            </a:r>
            <a:r>
              <a:rPr lang="en-US">
                <a:sym typeface="Symbol" charset="2"/>
              </a:rPr>
              <a:t> S</a:t>
            </a:r>
            <a:endParaRPr lang="en-US"/>
          </a:p>
        </p:txBody>
      </p:sp>
      <p:sp>
        <p:nvSpPr>
          <p:cNvPr id="26633" name="TextBox 9"/>
          <p:cNvSpPr txBox="1">
            <a:spLocks noChangeArrowheads="1"/>
          </p:cNvSpPr>
          <p:nvPr/>
        </p:nvSpPr>
        <p:spPr bwMode="auto">
          <a:xfrm>
            <a:off x="3962400" y="4057650"/>
            <a:ext cx="4733925" cy="1200150"/>
          </a:xfrm>
          <a:prstGeom prst="rect">
            <a:avLst/>
          </a:prstGeom>
          <a:solidFill>
            <a:srgbClr val="F5F399"/>
          </a:solidFill>
          <a:ln w="9525">
            <a:noFill/>
            <a:miter lim="800000"/>
            <a:headEnd/>
            <a:tailEnd/>
          </a:ln>
        </p:spPr>
        <p:txBody>
          <a:bodyPr wrap="none">
            <a:prstTxWarp prst="textNoShape">
              <a:avLst/>
            </a:prstTxWarp>
            <a:spAutoFit/>
          </a:bodyPr>
          <a:lstStyle/>
          <a:p>
            <a:r>
              <a:rPr lang="en-US"/>
              <a:t>S matches “</a:t>
            </a:r>
            <a:r>
              <a:rPr lang="en-US" b="1" u="sng"/>
              <a:t>if</a:t>
            </a:r>
            <a:r>
              <a:rPr lang="en-US" u="sng"/>
              <a:t> C </a:t>
            </a:r>
            <a:r>
              <a:rPr lang="en-US" b="1" u="sng"/>
              <a:t>then </a:t>
            </a:r>
            <a:r>
              <a:rPr lang="en-US" u="sng"/>
              <a:t>S</a:t>
            </a:r>
            <a:r>
              <a:rPr lang="en-US"/>
              <a:t> foo”</a:t>
            </a:r>
          </a:p>
          <a:p>
            <a:r>
              <a:rPr lang="en-US"/>
              <a:t>S matches “</a:t>
            </a:r>
            <a:r>
              <a:rPr lang="en-US" b="1" u="sng"/>
              <a:t>if </a:t>
            </a:r>
            <a:r>
              <a:rPr lang="en-US" u="sng"/>
              <a:t>C </a:t>
            </a:r>
            <a:r>
              <a:rPr lang="en-US" b="1" u="sng"/>
              <a:t>then </a:t>
            </a:r>
            <a:r>
              <a:rPr lang="en-US" u="sng"/>
              <a:t>S</a:t>
            </a:r>
            <a:r>
              <a:rPr lang="en-US" u="sng" baseline="-25000"/>
              <a:t>1</a:t>
            </a:r>
            <a:r>
              <a:rPr lang="en-US" u="sng"/>
              <a:t> </a:t>
            </a:r>
            <a:r>
              <a:rPr lang="en-US" b="1" u="sng"/>
              <a:t>else </a:t>
            </a:r>
            <a:r>
              <a:rPr lang="en-US" u="sng"/>
              <a:t>S</a:t>
            </a:r>
            <a:r>
              <a:rPr lang="en-US" u="sng" baseline="-25000"/>
              <a:t>2</a:t>
            </a:r>
            <a:r>
              <a:rPr lang="en-US"/>
              <a:t>”</a:t>
            </a:r>
          </a:p>
          <a:p>
            <a:r>
              <a:rPr lang="en-US"/>
              <a:t>S </a:t>
            </a:r>
            <a:r>
              <a:rPr lang="en-US" i="1"/>
              <a:t>fails </a:t>
            </a:r>
            <a:r>
              <a:rPr lang="en-US"/>
              <a:t>on “</a:t>
            </a:r>
            <a:r>
              <a:rPr lang="en-US" b="1"/>
              <a:t>if </a:t>
            </a:r>
            <a:r>
              <a:rPr lang="en-US"/>
              <a:t>C </a:t>
            </a:r>
            <a:r>
              <a:rPr lang="en-US" b="1"/>
              <a:t>else </a:t>
            </a:r>
            <a:r>
              <a:rPr lang="en-US"/>
              <a:t>S”</a:t>
            </a:r>
          </a:p>
        </p:txBody>
      </p:sp>
      <p:sp>
        <p:nvSpPr>
          <p:cNvPr id="26634" name="TextBox 10"/>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t>© Oscar Nierstrasz</a:t>
            </a:r>
            <a:endParaRPr lang="de-CH" smtClean="0"/>
          </a:p>
        </p:txBody>
      </p:sp>
      <p:sp>
        <p:nvSpPr>
          <p:cNvPr id="11267"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11268" name="Slide Number Placeholder 5"/>
          <p:cNvSpPr>
            <a:spLocks noGrp="1"/>
          </p:cNvSpPr>
          <p:nvPr>
            <p:ph type="sldNum" sz="quarter" idx="12"/>
          </p:nvPr>
        </p:nvSpPr>
        <p:spPr>
          <a:noFill/>
        </p:spPr>
        <p:txBody>
          <a:bodyPr/>
          <a:lstStyle/>
          <a:p>
            <a:fld id="{06DBCDE7-9560-C04A-AD6D-2991FDF5542E}" type="slidenum">
              <a:rPr lang="de-CH" smtClean="0"/>
              <a:pPr/>
              <a:t>2</a:t>
            </a:fld>
            <a:endParaRPr lang="de-CH" sz="1400" smtClean="0">
              <a:solidFill>
                <a:srgbClr val="7E7E7E"/>
              </a:solidFill>
              <a:latin typeface="Times" charset="0"/>
            </a:endParaRPr>
          </a:p>
        </p:txBody>
      </p:sp>
      <p:pic>
        <p:nvPicPr>
          <p:cNvPr id="11269"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1270"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11271" name="Rectangle 4"/>
          <p:cNvSpPr>
            <a:spLocks noGrp="1" noChangeArrowheads="1"/>
          </p:cNvSpPr>
          <p:nvPr>
            <p:ph type="body" idx="1"/>
          </p:nvPr>
        </p:nvSpPr>
        <p:spPr/>
        <p:txBody>
          <a:bodyPr/>
          <a:lstStyle/>
          <a:p>
            <a:pPr eaLnBrk="1" hangingPunct="1"/>
            <a:r>
              <a:rPr lang="en-US" sz="2000" dirty="0" smtClean="0">
                <a:ea typeface="ＭＳ Ｐゴシック" charset="-128"/>
                <a:cs typeface="ＭＳ Ｐゴシック" charset="-128"/>
              </a:rPr>
              <a:t>Domain Specific Languages</a:t>
            </a:r>
          </a:p>
          <a:p>
            <a:pPr eaLnBrk="1" hangingPunct="1"/>
            <a:r>
              <a:rPr lang="en-US" sz="2000" dirty="0" smtClean="0">
                <a:ea typeface="ＭＳ Ｐゴシック" charset="-128"/>
                <a:cs typeface="ＭＳ Ｐゴシック" charset="-128"/>
              </a:rPr>
              <a:t>Parsing </a:t>
            </a:r>
            <a:r>
              <a:rPr lang="en-US" sz="2000" dirty="0" smtClean="0">
                <a:ea typeface="ＭＳ Ｐゴシック" charset="-128"/>
                <a:cs typeface="ＭＳ Ｐゴシック" charset="-128"/>
              </a:rPr>
              <a:t>Expression Grammars</a:t>
            </a:r>
          </a:p>
          <a:p>
            <a:pPr eaLnBrk="1" hangingPunct="1"/>
            <a:r>
              <a:rPr lang="en-US" sz="2000" dirty="0" smtClean="0">
                <a:ea typeface="ＭＳ Ｐゴシック" charset="-128"/>
                <a:cs typeface="ＭＳ Ｐゴシック" charset="-128"/>
              </a:rPr>
              <a:t>Packrat Parsers</a:t>
            </a:r>
          </a:p>
          <a:p>
            <a:pPr eaLnBrk="1" hangingPunct="1"/>
            <a:r>
              <a:rPr lang="en-US" sz="2000" dirty="0" smtClean="0">
                <a:ea typeface="ＭＳ Ｐゴシック" charset="-128"/>
                <a:cs typeface="ＭＳ Ｐゴシック" charset="-128"/>
              </a:rPr>
              <a:t>Parser </a:t>
            </a:r>
            <a:r>
              <a:rPr lang="en-US" sz="2000" dirty="0" err="1" smtClean="0">
                <a:ea typeface="ＭＳ Ｐゴシック" charset="-128"/>
                <a:cs typeface="ＭＳ Ｐゴシック" charset="-128"/>
              </a:rPr>
              <a:t>Combinators</a:t>
            </a:r>
            <a:endParaRPr lang="en-US" sz="2000"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ea typeface="ＭＳ Ｐゴシック" charset="-128"/>
                <a:cs typeface="ＭＳ Ｐゴシック" charset="-128"/>
              </a:rPr>
              <a:t>Greedy option and repetition</a:t>
            </a:r>
          </a:p>
        </p:txBody>
      </p:sp>
      <p:sp>
        <p:nvSpPr>
          <p:cNvPr id="28675" name="Date Placeholder 2"/>
          <p:cNvSpPr>
            <a:spLocks noGrp="1"/>
          </p:cNvSpPr>
          <p:nvPr>
            <p:ph type="dt" sz="quarter" idx="10"/>
          </p:nvPr>
        </p:nvSpPr>
        <p:spPr>
          <a:noFill/>
        </p:spPr>
        <p:txBody>
          <a:bodyPr/>
          <a:lstStyle/>
          <a:p>
            <a:r>
              <a:rPr lang="en-US" smtClean="0"/>
              <a:t>© Oscar Nierstrasz</a:t>
            </a:r>
            <a:endParaRPr lang="de-CH" smtClean="0"/>
          </a:p>
        </p:txBody>
      </p:sp>
      <p:sp>
        <p:nvSpPr>
          <p:cNvPr id="28676"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28677" name="Slide Number Placeholder 4"/>
          <p:cNvSpPr>
            <a:spLocks noGrp="1"/>
          </p:cNvSpPr>
          <p:nvPr>
            <p:ph type="sldNum" sz="quarter" idx="12"/>
          </p:nvPr>
        </p:nvSpPr>
        <p:spPr>
          <a:noFill/>
        </p:spPr>
        <p:txBody>
          <a:bodyPr/>
          <a:lstStyle/>
          <a:p>
            <a:fld id="{710CDB74-6A9F-B045-84D7-FE591FAA9C67}" type="slidenum">
              <a:rPr lang="de-CH" smtClean="0"/>
              <a:pPr/>
              <a:t>20</a:t>
            </a:fld>
            <a:endParaRPr lang="de-CH" sz="1400" smtClean="0">
              <a:solidFill>
                <a:srgbClr val="7E7E7E"/>
              </a:solidFill>
              <a:latin typeface="Times" charset="0"/>
            </a:endParaRPr>
          </a:p>
        </p:txBody>
      </p:sp>
      <p:sp>
        <p:nvSpPr>
          <p:cNvPr id="28678" name="TextBox 5"/>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graphicFrame>
        <p:nvGraphicFramePr>
          <p:cNvPr id="7" name="Table 6"/>
          <p:cNvGraphicFramePr>
            <a:graphicFrameLocks noGrp="1"/>
          </p:cNvGraphicFramePr>
          <p:nvPr/>
        </p:nvGraphicFramePr>
        <p:xfrm>
          <a:off x="1066800" y="1981200"/>
          <a:ext cx="7010400" cy="1371600"/>
        </p:xfrm>
        <a:graphic>
          <a:graphicData uri="http://schemas.openxmlformats.org/drawingml/2006/table">
            <a:tbl>
              <a:tblPr/>
              <a:tblGrid>
                <a:gridCol w="1524000"/>
                <a:gridCol w="2667000"/>
                <a:gridCol w="28194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e</a:t>
                      </a:r>
                      <a:r>
                        <a:rPr kumimoji="0" lang="en-US" sz="2400" b="0" i="0" u="none" strike="noStrike" cap="none" normalizeH="0" baseline="30000" smtClean="0">
                          <a:ln>
                            <a:noFill/>
                          </a:ln>
                          <a:solidFill>
                            <a:schemeClr val="tx1"/>
                          </a:solidFill>
                          <a:effectLst/>
                          <a:latin typeface="Helvetica" charset="0"/>
                        </a:rPr>
                        <a:t>?</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Helvetica" charset="0"/>
                        </a:rPr>
                        <a:t>is equivalent to</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e / ε</a:t>
                      </a:r>
                    </a:p>
                  </a:txBody>
                  <a:tcPr horzOverflow="overflow">
                    <a:lnL>
                      <a:noFill/>
                    </a:lnL>
                    <a:lnR>
                      <a:noFill/>
                    </a:lnR>
                    <a:lnT>
                      <a:noFill/>
                    </a:lnT>
                    <a:lnB>
                      <a:noFill/>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e*</a:t>
                      </a:r>
                      <a:endParaRPr kumimoji="0" lang="en-US" sz="2400" b="0" i="0" u="none" strike="noStrike" cap="none" normalizeH="0" baseline="30000" smtClean="0">
                        <a:ln>
                          <a:noFill/>
                        </a:ln>
                        <a:solidFill>
                          <a:schemeClr val="tx1"/>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Helvetica" charset="0"/>
                        </a:rPr>
                        <a:t>is equivalent to</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e A / ε</a:t>
                      </a:r>
                    </a:p>
                  </a:txBody>
                  <a:tcPr horzOverflow="overflow">
                    <a:lnL>
                      <a:noFill/>
                    </a:lnL>
                    <a:lnR>
                      <a:noFill/>
                    </a:lnR>
                    <a:lnT>
                      <a:noFill/>
                    </a:lnT>
                    <a:lnB>
                      <a:noFill/>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e</a:t>
                      </a:r>
                      <a:r>
                        <a:rPr kumimoji="0" lang="en-US" sz="2400" b="0" i="0" u="none" strike="noStrike" cap="none" normalizeH="0" baseline="30000" smtClean="0">
                          <a:ln>
                            <a:noFill/>
                          </a:ln>
                          <a:solidFill>
                            <a:schemeClr val="tx1"/>
                          </a:solidFill>
                          <a:effectLst/>
                          <a:latin typeface="Helvetica" charset="0"/>
                        </a:rPr>
                        <a:t>+</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Helvetica" charset="0"/>
                        </a:rPr>
                        <a:t>is equivalent to</a:t>
                      </a:r>
                    </a:p>
                  </a:txBody>
                  <a:tcP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Helvetica" charset="0"/>
                        </a:rPr>
                        <a:t>A </a:t>
                      </a:r>
                      <a:r>
                        <a:rPr kumimoji="0" lang="en-US" sz="2400" b="0" i="0" u="none" strike="noStrike" cap="none" normalizeH="0" baseline="0" smtClean="0">
                          <a:ln>
                            <a:noFill/>
                          </a:ln>
                          <a:solidFill>
                            <a:schemeClr val="tx1"/>
                          </a:solidFill>
                          <a:effectLst/>
                          <a:latin typeface="Helvetica" charset="0"/>
                          <a:sym typeface="Symbol" charset="2"/>
                        </a:rPr>
                        <a:t> </a:t>
                      </a:r>
                      <a:r>
                        <a:rPr kumimoji="0" lang="en-US" sz="2400" b="0" i="0" u="none" strike="noStrike" cap="none" normalizeH="0" baseline="0" smtClean="0">
                          <a:ln>
                            <a:noFill/>
                          </a:ln>
                          <a:solidFill>
                            <a:schemeClr val="tx1"/>
                          </a:solidFill>
                          <a:effectLst/>
                          <a:latin typeface="Helvetica" charset="0"/>
                        </a:rPr>
                        <a:t>e e*</a:t>
                      </a:r>
                    </a:p>
                  </a:txBody>
                  <a:tcPr horzOverflow="overflow">
                    <a:lnL>
                      <a:noFill/>
                    </a:lnL>
                    <a:lnR>
                      <a:noFill/>
                    </a:lnR>
                    <a:lnT>
                      <a:noFill/>
                    </a:lnT>
                    <a:lnB>
                      <a:noFill/>
                    </a:lnB>
                    <a:lnTlToBr>
                      <a:noFill/>
                    </a:lnTlToBr>
                    <a:lnBlToTr>
                      <a:noFill/>
                    </a:lnBlToTr>
                    <a:noFill/>
                  </a:tcPr>
                </a:tc>
              </a:tr>
            </a:tbl>
          </a:graphicData>
        </a:graphic>
      </p:graphicFrame>
      <p:sp>
        <p:nvSpPr>
          <p:cNvPr id="28689" name="TextBox 7"/>
          <p:cNvSpPr txBox="1">
            <a:spLocks noChangeArrowheads="1"/>
          </p:cNvSpPr>
          <p:nvPr/>
        </p:nvSpPr>
        <p:spPr bwMode="auto">
          <a:xfrm>
            <a:off x="1143000" y="4191000"/>
            <a:ext cx="2511425" cy="830263"/>
          </a:xfrm>
          <a:prstGeom prst="rect">
            <a:avLst/>
          </a:prstGeom>
          <a:noFill/>
          <a:ln w="9525">
            <a:solidFill>
              <a:schemeClr val="tx1"/>
            </a:solidFill>
            <a:miter lim="800000"/>
            <a:headEnd/>
            <a:tailEnd/>
          </a:ln>
        </p:spPr>
        <p:txBody>
          <a:bodyPr wrap="none">
            <a:prstTxWarp prst="textNoShape">
              <a:avLst/>
            </a:prstTxWarp>
            <a:spAutoFit/>
          </a:bodyPr>
          <a:lstStyle/>
          <a:p>
            <a:pPr marL="712788" indent="-712788"/>
            <a:r>
              <a:rPr lang="en-US"/>
              <a:t>I </a:t>
            </a:r>
            <a:r>
              <a:rPr lang="en-US">
                <a:sym typeface="Symbol" charset="2"/>
              </a:rPr>
              <a:t>	L</a:t>
            </a:r>
            <a:r>
              <a:rPr lang="en-US" baseline="30000">
                <a:sym typeface="Symbol" charset="2"/>
              </a:rPr>
              <a:t>+</a:t>
            </a:r>
          </a:p>
          <a:p>
            <a:pPr marL="712788" indent="-712788"/>
            <a:r>
              <a:rPr lang="en-US"/>
              <a:t>L </a:t>
            </a:r>
            <a:r>
              <a:rPr lang="en-US">
                <a:sym typeface="Symbol" charset="2"/>
              </a:rPr>
              <a:t>	</a:t>
            </a:r>
            <a:r>
              <a:rPr lang="en-US" b="1" u="sng">
                <a:sym typeface="Symbol" charset="2"/>
              </a:rPr>
              <a:t>a</a:t>
            </a:r>
            <a:r>
              <a:rPr lang="en-US">
                <a:sym typeface="Symbol" charset="2"/>
              </a:rPr>
              <a:t> / </a:t>
            </a:r>
            <a:r>
              <a:rPr lang="en-US" b="1" u="sng">
                <a:sym typeface="Symbol" charset="2"/>
              </a:rPr>
              <a:t>b</a:t>
            </a:r>
            <a:r>
              <a:rPr lang="en-US">
                <a:sym typeface="Symbol" charset="2"/>
              </a:rPr>
              <a:t> / </a:t>
            </a:r>
            <a:r>
              <a:rPr lang="en-US" b="1" u="sng">
                <a:sym typeface="Symbol" charset="2"/>
              </a:rPr>
              <a:t>c</a:t>
            </a:r>
            <a:r>
              <a:rPr lang="en-US">
                <a:sym typeface="Symbol" charset="2"/>
              </a:rPr>
              <a:t> / …</a:t>
            </a:r>
            <a:endParaRPr lang="en-US"/>
          </a:p>
        </p:txBody>
      </p:sp>
      <p:sp>
        <p:nvSpPr>
          <p:cNvPr id="28690" name="TextBox 8"/>
          <p:cNvSpPr txBox="1">
            <a:spLocks noChangeArrowheads="1"/>
          </p:cNvSpPr>
          <p:nvPr/>
        </p:nvSpPr>
        <p:spPr bwMode="auto">
          <a:xfrm>
            <a:off x="3962400" y="4057650"/>
            <a:ext cx="2971800" cy="1200150"/>
          </a:xfrm>
          <a:prstGeom prst="rect">
            <a:avLst/>
          </a:prstGeom>
          <a:solidFill>
            <a:srgbClr val="F5F399"/>
          </a:solidFill>
          <a:ln w="9525">
            <a:noFill/>
            <a:miter lim="800000"/>
            <a:headEnd/>
            <a:tailEnd/>
          </a:ln>
        </p:spPr>
        <p:txBody>
          <a:bodyPr wrap="none">
            <a:prstTxWarp prst="textNoShape">
              <a:avLst/>
            </a:prstTxWarp>
            <a:spAutoFit/>
          </a:bodyPr>
          <a:lstStyle/>
          <a:p>
            <a:r>
              <a:rPr lang="en-US"/>
              <a:t>I matches “</a:t>
            </a:r>
            <a:r>
              <a:rPr lang="en-US" b="1" u="sng"/>
              <a:t>foobar</a:t>
            </a:r>
            <a:r>
              <a:rPr lang="en-US"/>
              <a:t>”</a:t>
            </a:r>
          </a:p>
          <a:p>
            <a:r>
              <a:rPr lang="en-US"/>
              <a:t>I matches “</a:t>
            </a:r>
            <a:r>
              <a:rPr lang="en-US" b="1" u="sng"/>
              <a:t>foo</a:t>
            </a:r>
            <a:r>
              <a:rPr lang="en-US" b="1"/>
              <a:t>(bar)</a:t>
            </a:r>
            <a:r>
              <a:rPr lang="en-US"/>
              <a:t>”</a:t>
            </a:r>
          </a:p>
          <a:p>
            <a:r>
              <a:rPr lang="en-US"/>
              <a:t>I </a:t>
            </a:r>
            <a:r>
              <a:rPr lang="en-US" i="1"/>
              <a:t>fails</a:t>
            </a:r>
            <a:r>
              <a:rPr lang="en-US"/>
              <a:t> on “</a:t>
            </a:r>
            <a:r>
              <a:rPr lang="en-US" b="1"/>
              <a:t>123</a:t>
            </a:r>
            <a:r>
              <a:rPr lang="en-US"/>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ea typeface="ＭＳ Ｐゴシック" charset="-128"/>
                <a:cs typeface="ＭＳ Ｐゴシック" charset="-128"/>
              </a:rPr>
              <a:t>Syntactic Predicates</a:t>
            </a:r>
          </a:p>
        </p:txBody>
      </p:sp>
      <p:sp>
        <p:nvSpPr>
          <p:cNvPr id="29699" name="Date Placeholder 2"/>
          <p:cNvSpPr>
            <a:spLocks noGrp="1"/>
          </p:cNvSpPr>
          <p:nvPr>
            <p:ph type="dt" sz="quarter" idx="10"/>
          </p:nvPr>
        </p:nvSpPr>
        <p:spPr>
          <a:noFill/>
        </p:spPr>
        <p:txBody>
          <a:bodyPr/>
          <a:lstStyle/>
          <a:p>
            <a:r>
              <a:rPr lang="en-US" smtClean="0"/>
              <a:t>© Oscar Nierstrasz</a:t>
            </a:r>
            <a:endParaRPr lang="de-CH" smtClean="0"/>
          </a:p>
        </p:txBody>
      </p:sp>
      <p:sp>
        <p:nvSpPr>
          <p:cNvPr id="29700"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29701" name="Slide Number Placeholder 4"/>
          <p:cNvSpPr>
            <a:spLocks noGrp="1"/>
          </p:cNvSpPr>
          <p:nvPr>
            <p:ph type="sldNum" sz="quarter" idx="12"/>
          </p:nvPr>
        </p:nvSpPr>
        <p:spPr>
          <a:noFill/>
        </p:spPr>
        <p:txBody>
          <a:bodyPr/>
          <a:lstStyle/>
          <a:p>
            <a:fld id="{80BB5ED3-550F-AF41-BF46-7627B97D356D}" type="slidenum">
              <a:rPr lang="de-CH" smtClean="0"/>
              <a:pPr/>
              <a:t>21</a:t>
            </a:fld>
            <a:endParaRPr lang="de-CH" sz="1400" smtClean="0">
              <a:solidFill>
                <a:srgbClr val="7E7E7E"/>
              </a:solidFill>
              <a:latin typeface="Times" charset="0"/>
            </a:endParaRPr>
          </a:p>
        </p:txBody>
      </p:sp>
      <p:sp>
        <p:nvSpPr>
          <p:cNvPr id="29702" name="TextBox 5"/>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
        <p:nvSpPr>
          <p:cNvPr id="29703" name="TextBox 6"/>
          <p:cNvSpPr txBox="1">
            <a:spLocks noChangeArrowheads="1"/>
          </p:cNvSpPr>
          <p:nvPr/>
        </p:nvSpPr>
        <p:spPr bwMode="auto">
          <a:xfrm>
            <a:off x="457200" y="1905000"/>
            <a:ext cx="8154988" cy="830263"/>
          </a:xfrm>
          <a:prstGeom prst="rect">
            <a:avLst/>
          </a:prstGeom>
          <a:noFill/>
          <a:ln w="9525">
            <a:noFill/>
            <a:miter lim="800000"/>
            <a:headEnd/>
            <a:tailEnd/>
          </a:ln>
        </p:spPr>
        <p:txBody>
          <a:bodyPr wrap="none">
            <a:prstTxWarp prst="textNoShape">
              <a:avLst/>
            </a:prstTxWarp>
            <a:spAutoFit/>
          </a:bodyPr>
          <a:lstStyle/>
          <a:p>
            <a:r>
              <a:rPr lang="en-US"/>
              <a:t>&amp;e	succeeds whenever e does, </a:t>
            </a:r>
            <a:r>
              <a:rPr lang="en-US" i="1"/>
              <a:t>but consumes no input</a:t>
            </a:r>
          </a:p>
          <a:p>
            <a:r>
              <a:rPr lang="en-US"/>
              <a:t>!e	succeeds whenever e fails</a:t>
            </a:r>
          </a:p>
        </p:txBody>
      </p:sp>
      <p:sp>
        <p:nvSpPr>
          <p:cNvPr id="29704" name="TextBox 7"/>
          <p:cNvSpPr txBox="1">
            <a:spLocks noChangeArrowheads="1"/>
          </p:cNvSpPr>
          <p:nvPr/>
        </p:nvSpPr>
        <p:spPr bwMode="auto">
          <a:xfrm>
            <a:off x="1143000" y="4191000"/>
            <a:ext cx="2357438" cy="830263"/>
          </a:xfrm>
          <a:prstGeom prst="rect">
            <a:avLst/>
          </a:prstGeom>
          <a:noFill/>
          <a:ln w="9525">
            <a:solidFill>
              <a:schemeClr val="tx1"/>
            </a:solidFill>
            <a:miter lim="800000"/>
            <a:headEnd/>
            <a:tailEnd/>
          </a:ln>
        </p:spPr>
        <p:txBody>
          <a:bodyPr wrap="none">
            <a:prstTxWarp prst="textNoShape">
              <a:avLst/>
            </a:prstTxWarp>
            <a:spAutoFit/>
          </a:bodyPr>
          <a:lstStyle/>
          <a:p>
            <a:pPr marL="712788" indent="-712788"/>
            <a:r>
              <a:rPr lang="en-US"/>
              <a:t>A </a:t>
            </a:r>
            <a:r>
              <a:rPr lang="en-US">
                <a:sym typeface="Symbol" charset="2"/>
              </a:rPr>
              <a:t>	</a:t>
            </a:r>
            <a:r>
              <a:rPr lang="en-US" b="1" u="sng">
                <a:sym typeface="Symbol" charset="2"/>
              </a:rPr>
              <a:t>foo</a:t>
            </a:r>
            <a:r>
              <a:rPr lang="en-US">
                <a:sym typeface="Symbol" charset="2"/>
              </a:rPr>
              <a:t> &amp;(</a:t>
            </a:r>
            <a:r>
              <a:rPr lang="en-US" b="1" u="sng">
                <a:sym typeface="Symbol" charset="2"/>
              </a:rPr>
              <a:t>bar</a:t>
            </a:r>
            <a:r>
              <a:rPr lang="en-US">
                <a:sym typeface="Symbol" charset="2"/>
              </a:rPr>
              <a:t>)</a:t>
            </a:r>
            <a:endParaRPr lang="en-US" baseline="30000">
              <a:sym typeface="Symbol" charset="2"/>
            </a:endParaRPr>
          </a:p>
          <a:p>
            <a:pPr marL="712788" indent="-712788"/>
            <a:r>
              <a:rPr lang="en-US"/>
              <a:t>B </a:t>
            </a:r>
            <a:r>
              <a:rPr lang="en-US">
                <a:sym typeface="Symbol" charset="2"/>
              </a:rPr>
              <a:t>	</a:t>
            </a:r>
            <a:r>
              <a:rPr lang="en-US" b="1" u="sng">
                <a:sym typeface="Symbol" charset="2"/>
              </a:rPr>
              <a:t>foo</a:t>
            </a:r>
            <a:r>
              <a:rPr lang="en-US">
                <a:sym typeface="Symbol" charset="2"/>
              </a:rPr>
              <a:t> !(</a:t>
            </a:r>
            <a:r>
              <a:rPr lang="en-US" b="1" u="sng">
                <a:sym typeface="Symbol" charset="2"/>
              </a:rPr>
              <a:t>bar</a:t>
            </a:r>
            <a:r>
              <a:rPr lang="en-US">
                <a:sym typeface="Symbol" charset="2"/>
              </a:rPr>
              <a:t>)</a:t>
            </a:r>
            <a:endParaRPr lang="en-US" baseline="30000">
              <a:sym typeface="Symbol" charset="2"/>
            </a:endParaRPr>
          </a:p>
        </p:txBody>
      </p:sp>
      <p:sp>
        <p:nvSpPr>
          <p:cNvPr id="29705" name="TextBox 8"/>
          <p:cNvSpPr txBox="1">
            <a:spLocks noChangeArrowheads="1"/>
          </p:cNvSpPr>
          <p:nvPr/>
        </p:nvSpPr>
        <p:spPr bwMode="auto">
          <a:xfrm>
            <a:off x="4191000" y="4038600"/>
            <a:ext cx="2870200" cy="1570038"/>
          </a:xfrm>
          <a:prstGeom prst="rect">
            <a:avLst/>
          </a:prstGeom>
          <a:solidFill>
            <a:srgbClr val="F5F399"/>
          </a:solidFill>
          <a:ln w="9525">
            <a:noFill/>
            <a:miter lim="800000"/>
            <a:headEnd/>
            <a:tailEnd/>
          </a:ln>
        </p:spPr>
        <p:txBody>
          <a:bodyPr wrap="none">
            <a:prstTxWarp prst="textNoShape">
              <a:avLst/>
            </a:prstTxWarp>
            <a:spAutoFit/>
          </a:bodyPr>
          <a:lstStyle/>
          <a:p>
            <a:r>
              <a:rPr lang="en-US"/>
              <a:t>A matches “</a:t>
            </a:r>
            <a:r>
              <a:rPr lang="en-US" b="1" u="sng"/>
              <a:t>foo</a:t>
            </a:r>
            <a:r>
              <a:rPr lang="en-US" b="1"/>
              <a:t>bar</a:t>
            </a:r>
            <a:r>
              <a:rPr lang="en-US"/>
              <a:t>”</a:t>
            </a:r>
          </a:p>
          <a:p>
            <a:r>
              <a:rPr lang="en-US"/>
              <a:t>A </a:t>
            </a:r>
            <a:r>
              <a:rPr lang="en-US" i="1"/>
              <a:t>fails</a:t>
            </a:r>
            <a:r>
              <a:rPr lang="en-US"/>
              <a:t> on “</a:t>
            </a:r>
            <a:r>
              <a:rPr lang="en-US" b="1"/>
              <a:t>foobie</a:t>
            </a:r>
            <a:r>
              <a:rPr lang="en-US"/>
              <a:t>”</a:t>
            </a:r>
          </a:p>
          <a:p>
            <a:r>
              <a:rPr lang="en-US"/>
              <a:t>B matches “</a:t>
            </a:r>
            <a:r>
              <a:rPr lang="en-US" b="1" u="sng"/>
              <a:t>foo</a:t>
            </a:r>
            <a:r>
              <a:rPr lang="en-US" b="1"/>
              <a:t>bie</a:t>
            </a:r>
            <a:r>
              <a:rPr lang="en-US"/>
              <a:t>”</a:t>
            </a:r>
          </a:p>
          <a:p>
            <a:r>
              <a:rPr lang="en-US"/>
              <a:t>B </a:t>
            </a:r>
            <a:r>
              <a:rPr lang="en-US" i="1"/>
              <a:t>fails</a:t>
            </a:r>
            <a:r>
              <a:rPr lang="en-US"/>
              <a:t> on “</a:t>
            </a:r>
            <a:r>
              <a:rPr lang="en-US" b="1"/>
              <a:t>foobar</a:t>
            </a:r>
            <a:r>
              <a:rPr lang="en-US"/>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2"/>
          <p:cNvSpPr>
            <a:spLocks noGrp="1"/>
          </p:cNvSpPr>
          <p:nvPr>
            <p:ph type="dt" sz="quarter" idx="10"/>
          </p:nvPr>
        </p:nvSpPr>
        <p:spPr>
          <a:noFill/>
        </p:spPr>
        <p:txBody>
          <a:bodyPr/>
          <a:lstStyle/>
          <a:p>
            <a:r>
              <a:rPr lang="en-US" smtClean="0"/>
              <a:t>© Oscar Nierstrasz</a:t>
            </a:r>
            <a:endParaRPr lang="de-CH" smtClean="0"/>
          </a:p>
        </p:txBody>
      </p:sp>
      <p:sp>
        <p:nvSpPr>
          <p:cNvPr id="31747"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31748" name="Slide Number Placeholder 4"/>
          <p:cNvSpPr>
            <a:spLocks noGrp="1"/>
          </p:cNvSpPr>
          <p:nvPr>
            <p:ph type="sldNum" sz="quarter" idx="12"/>
          </p:nvPr>
        </p:nvSpPr>
        <p:spPr>
          <a:noFill/>
        </p:spPr>
        <p:txBody>
          <a:bodyPr/>
          <a:lstStyle/>
          <a:p>
            <a:fld id="{03B6160B-D875-D74A-95D2-E33D06EDD513}" type="slidenum">
              <a:rPr lang="de-CH" smtClean="0"/>
              <a:pPr/>
              <a:t>22</a:t>
            </a:fld>
            <a:endParaRPr lang="de-CH" sz="1400" smtClean="0">
              <a:solidFill>
                <a:srgbClr val="7E7E7E"/>
              </a:solidFill>
              <a:latin typeface="Times" charset="0"/>
            </a:endParaRPr>
          </a:p>
        </p:txBody>
      </p:sp>
      <p:sp>
        <p:nvSpPr>
          <p:cNvPr id="31749" name="Title 1"/>
          <p:cNvSpPr>
            <a:spLocks noGrp="1"/>
          </p:cNvSpPr>
          <p:nvPr>
            <p:ph type="title" idx="4294967295"/>
          </p:nvPr>
        </p:nvSpPr>
        <p:spPr>
          <a:xfrm>
            <a:off x="1073150" y="554038"/>
            <a:ext cx="8070850" cy="817562"/>
          </a:xfrm>
        </p:spPr>
        <p:txBody>
          <a:bodyPr/>
          <a:lstStyle/>
          <a:p>
            <a:r>
              <a:rPr lang="en-US" smtClean="0">
                <a:ea typeface="ＭＳ Ｐゴシック" charset="-128"/>
                <a:cs typeface="ＭＳ Ｐゴシック" charset="-128"/>
              </a:rPr>
              <a:t>Example: nested comments</a:t>
            </a:r>
          </a:p>
        </p:txBody>
      </p:sp>
      <p:sp>
        <p:nvSpPr>
          <p:cNvPr id="31750" name="TextBox 5"/>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
        <p:nvSpPr>
          <p:cNvPr id="31751" name="TextBox 7"/>
          <p:cNvSpPr txBox="1">
            <a:spLocks noChangeArrowheads="1"/>
          </p:cNvSpPr>
          <p:nvPr/>
        </p:nvSpPr>
        <p:spPr bwMode="auto">
          <a:xfrm>
            <a:off x="901700" y="2633663"/>
            <a:ext cx="2943225" cy="1938337"/>
          </a:xfrm>
          <a:prstGeom prst="rect">
            <a:avLst/>
          </a:prstGeom>
          <a:noFill/>
          <a:ln w="9525">
            <a:solidFill>
              <a:schemeClr val="tx1"/>
            </a:solidFill>
            <a:miter lim="800000"/>
            <a:headEnd/>
            <a:tailEnd/>
          </a:ln>
        </p:spPr>
        <p:txBody>
          <a:bodyPr wrap="none">
            <a:prstTxWarp prst="textNoShape">
              <a:avLst/>
            </a:prstTxWarp>
            <a:spAutoFit/>
          </a:bodyPr>
          <a:lstStyle/>
          <a:p>
            <a:pPr defTabSz="450850"/>
            <a:r>
              <a:rPr lang="en-US"/>
              <a:t>C	</a:t>
            </a:r>
            <a:r>
              <a:rPr lang="en-US">
                <a:sym typeface="Symbol" charset="2"/>
              </a:rPr>
              <a:t>	B I* E</a:t>
            </a:r>
          </a:p>
          <a:p>
            <a:pPr defTabSz="450850"/>
            <a:r>
              <a:rPr lang="en-US"/>
              <a:t>I	</a:t>
            </a:r>
            <a:r>
              <a:rPr lang="en-US">
                <a:sym typeface="Symbol" charset="2"/>
              </a:rPr>
              <a:t>	!E ( C / T )</a:t>
            </a:r>
          </a:p>
          <a:p>
            <a:pPr defTabSz="450850"/>
            <a:r>
              <a:rPr lang="en-US"/>
              <a:t>B	</a:t>
            </a:r>
            <a:r>
              <a:rPr lang="en-US">
                <a:sym typeface="Symbol" charset="2"/>
              </a:rPr>
              <a:t>	</a:t>
            </a:r>
            <a:r>
              <a:rPr lang="en-US" b="1" u="sng">
                <a:sym typeface="Symbol" charset="2"/>
              </a:rPr>
              <a:t>( *</a:t>
            </a:r>
          </a:p>
          <a:p>
            <a:pPr defTabSz="450850"/>
            <a:r>
              <a:rPr lang="en-US"/>
              <a:t>E	</a:t>
            </a:r>
            <a:r>
              <a:rPr lang="en-US">
                <a:sym typeface="Symbol" charset="2"/>
              </a:rPr>
              <a:t>	</a:t>
            </a:r>
            <a:r>
              <a:rPr lang="en-US" b="1" u="sng">
                <a:sym typeface="Symbol" charset="2"/>
              </a:rPr>
              <a:t>*)</a:t>
            </a:r>
          </a:p>
          <a:p>
            <a:pPr defTabSz="450850"/>
            <a:r>
              <a:rPr lang="en-US"/>
              <a:t>T	</a:t>
            </a:r>
            <a:r>
              <a:rPr lang="en-US">
                <a:sym typeface="Symbol" charset="2"/>
              </a:rPr>
              <a:t>	[</a:t>
            </a:r>
            <a:r>
              <a:rPr lang="en-US" i="1">
                <a:sym typeface="Symbol" charset="2"/>
              </a:rPr>
              <a:t>any terminal</a:t>
            </a:r>
            <a:r>
              <a:rPr lang="en-US">
                <a:sym typeface="Symbol" charset="2"/>
              </a:rPr>
              <a:t>]</a:t>
            </a:r>
          </a:p>
        </p:txBody>
      </p:sp>
      <p:sp>
        <p:nvSpPr>
          <p:cNvPr id="31752" name="TextBox 8"/>
          <p:cNvSpPr txBox="1">
            <a:spLocks noChangeArrowheads="1"/>
          </p:cNvSpPr>
          <p:nvPr/>
        </p:nvSpPr>
        <p:spPr bwMode="auto">
          <a:xfrm>
            <a:off x="4406900" y="3014663"/>
            <a:ext cx="3365500" cy="1200150"/>
          </a:xfrm>
          <a:prstGeom prst="rect">
            <a:avLst/>
          </a:prstGeom>
          <a:solidFill>
            <a:srgbClr val="F5F399"/>
          </a:solidFill>
          <a:ln w="9525">
            <a:noFill/>
            <a:miter lim="800000"/>
            <a:headEnd/>
            <a:tailEnd/>
          </a:ln>
        </p:spPr>
        <p:txBody>
          <a:bodyPr wrap="none">
            <a:prstTxWarp prst="textNoShape">
              <a:avLst/>
            </a:prstTxWarp>
            <a:spAutoFit/>
          </a:bodyPr>
          <a:lstStyle/>
          <a:p>
            <a:r>
              <a:rPr lang="en-US"/>
              <a:t>C matches “</a:t>
            </a:r>
            <a:r>
              <a:rPr lang="en-US" b="1" u="sng"/>
              <a:t>(*ab*)</a:t>
            </a:r>
            <a:r>
              <a:rPr lang="en-US" b="1"/>
              <a:t>cd</a:t>
            </a:r>
            <a:r>
              <a:rPr lang="en-US"/>
              <a:t>”</a:t>
            </a:r>
          </a:p>
          <a:p>
            <a:r>
              <a:rPr lang="en-US"/>
              <a:t>C matches “</a:t>
            </a:r>
            <a:r>
              <a:rPr lang="en-US" b="1" u="sng"/>
              <a:t>(*a(*b*)c*)</a:t>
            </a:r>
            <a:r>
              <a:rPr lang="en-US"/>
              <a:t>”</a:t>
            </a:r>
          </a:p>
          <a:p>
            <a:r>
              <a:rPr lang="en-US"/>
              <a:t>C </a:t>
            </a:r>
            <a:r>
              <a:rPr lang="en-US" i="1"/>
              <a:t>fails</a:t>
            </a:r>
            <a:r>
              <a:rPr lang="en-US"/>
              <a:t> on “</a:t>
            </a:r>
            <a:r>
              <a:rPr lang="en-US" b="1"/>
              <a:t>(*a(*b*)</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5"/>
          <p:cNvSpPr>
            <a:spLocks noGrp="1"/>
          </p:cNvSpPr>
          <p:nvPr>
            <p:ph type="title"/>
          </p:nvPr>
        </p:nvSpPr>
        <p:spPr/>
        <p:txBody>
          <a:bodyPr/>
          <a:lstStyle/>
          <a:p>
            <a:r>
              <a:rPr lang="en-US" smtClean="0">
                <a:ea typeface="ＭＳ Ｐゴシック" charset="-128"/>
                <a:cs typeface="ＭＳ Ｐゴシック" charset="-128"/>
              </a:rPr>
              <a:t>Formal properties of PEGs</a:t>
            </a:r>
          </a:p>
        </p:txBody>
      </p:sp>
      <p:sp>
        <p:nvSpPr>
          <p:cNvPr id="33795" name="Content Placeholder 6"/>
          <p:cNvSpPr>
            <a:spLocks noGrp="1"/>
          </p:cNvSpPr>
          <p:nvPr>
            <p:ph idx="1"/>
          </p:nvPr>
        </p:nvSpPr>
        <p:spPr/>
        <p:txBody>
          <a:bodyPr/>
          <a:lstStyle/>
          <a:p>
            <a:r>
              <a:rPr lang="en-US" smtClean="0">
                <a:ea typeface="ＭＳ Ｐゴシック" charset="-128"/>
                <a:cs typeface="ＭＳ Ｐゴシック" charset="-128"/>
              </a:rPr>
              <a:t>Expresses all deterministic languages — LR(k)</a:t>
            </a:r>
          </a:p>
          <a:p>
            <a:r>
              <a:rPr lang="en-US" smtClean="0">
                <a:ea typeface="ＭＳ Ｐゴシック" charset="-128"/>
                <a:cs typeface="ＭＳ Ｐゴシック" charset="-128"/>
              </a:rPr>
              <a:t>Closed under union, intersection, complement</a:t>
            </a:r>
          </a:p>
          <a:p>
            <a:r>
              <a:rPr lang="en-US" smtClean="0">
                <a:ea typeface="ＭＳ Ｐゴシック" charset="-128"/>
                <a:cs typeface="ＭＳ Ｐゴシック" charset="-128"/>
              </a:rPr>
              <a:t>Expresses some non-context free languages</a:t>
            </a:r>
          </a:p>
          <a:p>
            <a:pPr lvl="1"/>
            <a:r>
              <a:rPr lang="en-US" smtClean="0"/>
              <a:t>e.g., </a:t>
            </a:r>
            <a:r>
              <a:rPr lang="en-US" b="1" smtClean="0"/>
              <a:t>a</a:t>
            </a:r>
            <a:r>
              <a:rPr lang="en-US" baseline="30000" smtClean="0"/>
              <a:t>n</a:t>
            </a:r>
            <a:r>
              <a:rPr lang="en-US" b="1" smtClean="0"/>
              <a:t>b</a:t>
            </a:r>
            <a:r>
              <a:rPr lang="en-US" baseline="30000" smtClean="0"/>
              <a:t>n</a:t>
            </a:r>
            <a:r>
              <a:rPr lang="en-US" b="1" smtClean="0"/>
              <a:t>c</a:t>
            </a:r>
            <a:r>
              <a:rPr lang="en-US" baseline="30000" smtClean="0"/>
              <a:t>n</a:t>
            </a:r>
          </a:p>
          <a:p>
            <a:r>
              <a:rPr lang="en-US" smtClean="0">
                <a:ea typeface="ＭＳ Ｐゴシック" charset="-128"/>
                <a:cs typeface="ＭＳ Ｐゴシック" charset="-128"/>
              </a:rPr>
              <a:t>Undecidable whether L(G) = </a:t>
            </a:r>
            <a:r>
              <a:rPr lang="en-US" smtClean="0">
                <a:ea typeface="ＭＳ Ｐゴシック" charset="-128"/>
                <a:cs typeface="ＭＳ Ｐゴシック" charset="-128"/>
                <a:sym typeface="Symbol" charset="2"/>
              </a:rPr>
              <a:t></a:t>
            </a:r>
          </a:p>
        </p:txBody>
      </p:sp>
      <p:sp>
        <p:nvSpPr>
          <p:cNvPr id="33796" name="Date Placeholder 2"/>
          <p:cNvSpPr>
            <a:spLocks noGrp="1"/>
          </p:cNvSpPr>
          <p:nvPr>
            <p:ph type="dt" sz="quarter" idx="10"/>
          </p:nvPr>
        </p:nvSpPr>
        <p:spPr>
          <a:noFill/>
        </p:spPr>
        <p:txBody>
          <a:bodyPr/>
          <a:lstStyle/>
          <a:p>
            <a:r>
              <a:rPr lang="en-US" smtClean="0"/>
              <a:t>© Oscar Nierstrasz</a:t>
            </a:r>
            <a:endParaRPr lang="de-CH" smtClean="0"/>
          </a:p>
        </p:txBody>
      </p:sp>
      <p:sp>
        <p:nvSpPr>
          <p:cNvPr id="33797"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33798" name="Slide Number Placeholder 4"/>
          <p:cNvSpPr>
            <a:spLocks noGrp="1"/>
          </p:cNvSpPr>
          <p:nvPr>
            <p:ph type="sldNum" sz="quarter" idx="12"/>
          </p:nvPr>
        </p:nvSpPr>
        <p:spPr>
          <a:noFill/>
        </p:spPr>
        <p:txBody>
          <a:bodyPr/>
          <a:lstStyle/>
          <a:p>
            <a:fld id="{3B0272C4-5476-E840-8096-A00FE172A243}" type="slidenum">
              <a:rPr lang="de-CH" smtClean="0"/>
              <a:pPr/>
              <a:t>23</a:t>
            </a:fld>
            <a:endParaRPr lang="de-CH" sz="1400" smtClean="0">
              <a:solidFill>
                <a:srgbClr val="7E7E7E"/>
              </a:solidFill>
              <a:latin typeface="Times" charset="0"/>
            </a:endParaRPr>
          </a:p>
        </p:txBody>
      </p:sp>
      <p:sp>
        <p:nvSpPr>
          <p:cNvPr id="33799" name="TextBox 7"/>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ea typeface="ＭＳ Ｐゴシック" charset="-128"/>
                <a:cs typeface="ＭＳ Ｐゴシック" charset="-128"/>
              </a:rPr>
              <a:t>What can’t PEGs express directly?</a:t>
            </a:r>
          </a:p>
        </p:txBody>
      </p:sp>
      <p:sp>
        <p:nvSpPr>
          <p:cNvPr id="34819" name="Content Placeholder 2"/>
          <p:cNvSpPr>
            <a:spLocks noGrp="1"/>
          </p:cNvSpPr>
          <p:nvPr>
            <p:ph idx="1"/>
          </p:nvPr>
        </p:nvSpPr>
        <p:spPr/>
        <p:txBody>
          <a:bodyPr/>
          <a:lstStyle/>
          <a:p>
            <a:r>
              <a:rPr lang="en-US" dirty="0" smtClean="0">
                <a:ea typeface="ＭＳ Ｐゴシック" charset="-128"/>
                <a:cs typeface="ＭＳ Ｐゴシック" charset="-128"/>
              </a:rPr>
              <a:t>Ambiguous languages</a:t>
            </a:r>
          </a:p>
          <a:p>
            <a:pPr lvl="1"/>
            <a:r>
              <a:rPr lang="en-US" dirty="0" smtClean="0"/>
              <a:t>That’s what </a:t>
            </a:r>
            <a:r>
              <a:rPr lang="en-US" dirty="0" err="1" smtClean="0"/>
              <a:t>CFGs</a:t>
            </a:r>
            <a:r>
              <a:rPr lang="en-US" dirty="0" smtClean="0"/>
              <a:t> are for!</a:t>
            </a:r>
          </a:p>
          <a:p>
            <a:r>
              <a:rPr lang="en-US" dirty="0" smtClean="0">
                <a:ea typeface="ＭＳ Ｐゴシック" charset="-128"/>
                <a:cs typeface="ＭＳ Ｐゴシック" charset="-128"/>
              </a:rPr>
              <a:t>Globally disambiguated languages?</a:t>
            </a:r>
          </a:p>
          <a:p>
            <a:pPr lvl="1"/>
            <a:r>
              <a:rPr lang="en-US" dirty="0" smtClean="0"/>
              <a:t>{</a:t>
            </a:r>
            <a:r>
              <a:rPr lang="en-US" b="1" u="sng" dirty="0" err="1" smtClean="0"/>
              <a:t>a</a:t>
            </a:r>
            <a:r>
              <a:rPr lang="en-US" dirty="0" err="1" smtClean="0"/>
              <a:t>,</a:t>
            </a:r>
            <a:r>
              <a:rPr lang="en-US" b="1" u="sng" dirty="0" err="1" smtClean="0"/>
              <a:t>b</a:t>
            </a:r>
            <a:r>
              <a:rPr lang="en-US" dirty="0" err="1" smtClean="0"/>
              <a:t>}</a:t>
            </a:r>
            <a:r>
              <a:rPr lang="en-US" baseline="30000" dirty="0" err="1" smtClean="0"/>
              <a:t>n</a:t>
            </a:r>
            <a:r>
              <a:rPr lang="en-US" dirty="0" smtClean="0"/>
              <a:t> </a:t>
            </a:r>
            <a:r>
              <a:rPr lang="en-US" b="1" u="sng" dirty="0" smtClean="0"/>
              <a:t>a</a:t>
            </a:r>
            <a:r>
              <a:rPr lang="en-US" dirty="0" smtClean="0"/>
              <a:t> {</a:t>
            </a:r>
            <a:r>
              <a:rPr lang="en-US" b="1" u="sng" dirty="0" err="1" smtClean="0"/>
              <a:t>a</a:t>
            </a:r>
            <a:r>
              <a:rPr lang="en-US" dirty="0" err="1" smtClean="0"/>
              <a:t>,</a:t>
            </a:r>
            <a:r>
              <a:rPr lang="en-US" b="1" u="sng" dirty="0" err="1" smtClean="0"/>
              <a:t>b</a:t>
            </a:r>
            <a:r>
              <a:rPr lang="en-US" dirty="0" err="1" smtClean="0"/>
              <a:t>}</a:t>
            </a:r>
            <a:r>
              <a:rPr lang="en-US" baseline="30000" dirty="0" err="1" smtClean="0"/>
              <a:t>n</a:t>
            </a:r>
            <a:endParaRPr lang="en-US" baseline="30000" dirty="0" smtClean="0"/>
          </a:p>
          <a:p>
            <a:r>
              <a:rPr lang="en-US" dirty="0" smtClean="0">
                <a:ea typeface="ＭＳ Ｐゴシック" charset="-128"/>
                <a:cs typeface="ＭＳ Ｐゴシック" charset="-128"/>
              </a:rPr>
              <a:t>State- or semantic-dependent syntax</a:t>
            </a:r>
          </a:p>
          <a:p>
            <a:pPr lvl="1"/>
            <a:r>
              <a:rPr lang="en-US" dirty="0" smtClean="0"/>
              <a:t>C, C++ </a:t>
            </a:r>
            <a:r>
              <a:rPr lang="en-US" dirty="0" err="1" smtClean="0">
                <a:latin typeface="Courier" charset="0"/>
                <a:ea typeface="Courier" charset="0"/>
                <a:cs typeface="Courier" charset="0"/>
              </a:rPr>
              <a:t>typedef</a:t>
            </a:r>
            <a:r>
              <a:rPr lang="en-US" dirty="0" smtClean="0">
                <a:latin typeface="Courier" charset="0"/>
                <a:ea typeface="Courier" charset="0"/>
                <a:cs typeface="Courier" charset="0"/>
              </a:rPr>
              <a:t> </a:t>
            </a:r>
            <a:r>
              <a:rPr lang="en-US" dirty="0" smtClean="0"/>
              <a:t>symbol tables</a:t>
            </a:r>
          </a:p>
          <a:p>
            <a:pPr lvl="1"/>
            <a:r>
              <a:rPr lang="en-US" dirty="0" smtClean="0"/>
              <a:t>Python, Haskell, ML layout</a:t>
            </a:r>
          </a:p>
        </p:txBody>
      </p:sp>
      <p:sp>
        <p:nvSpPr>
          <p:cNvPr id="34820" name="Date Placeholder 3"/>
          <p:cNvSpPr>
            <a:spLocks noGrp="1"/>
          </p:cNvSpPr>
          <p:nvPr>
            <p:ph type="dt" sz="quarter" idx="10"/>
          </p:nvPr>
        </p:nvSpPr>
        <p:spPr>
          <a:noFill/>
        </p:spPr>
        <p:txBody>
          <a:bodyPr/>
          <a:lstStyle/>
          <a:p>
            <a:r>
              <a:rPr lang="en-US" smtClean="0"/>
              <a:t>© Oscar Nierstrasz</a:t>
            </a:r>
            <a:endParaRPr lang="de-CH" smtClean="0"/>
          </a:p>
        </p:txBody>
      </p:sp>
      <p:sp>
        <p:nvSpPr>
          <p:cNvPr id="34821"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34822" name="Slide Number Placeholder 5"/>
          <p:cNvSpPr>
            <a:spLocks noGrp="1"/>
          </p:cNvSpPr>
          <p:nvPr>
            <p:ph type="sldNum" sz="quarter" idx="12"/>
          </p:nvPr>
        </p:nvSpPr>
        <p:spPr>
          <a:noFill/>
        </p:spPr>
        <p:txBody>
          <a:bodyPr/>
          <a:lstStyle/>
          <a:p>
            <a:fld id="{7DE39649-E36D-4846-9080-2F6559711561}" type="slidenum">
              <a:rPr lang="de-CH" smtClean="0"/>
              <a:pPr/>
              <a:t>24</a:t>
            </a:fld>
            <a:endParaRPr lang="de-CH" sz="1400" smtClean="0">
              <a:solidFill>
                <a:srgbClr val="7E7E7E"/>
              </a:solidFill>
              <a:latin typeface="Times" charset="0"/>
            </a:endParaRPr>
          </a:p>
        </p:txBody>
      </p:sp>
      <p:sp>
        <p:nvSpPr>
          <p:cNvPr id="34823" name="TextBox 6"/>
          <p:cNvSpPr txBox="1">
            <a:spLocks noChangeArrowheads="1"/>
          </p:cNvSpPr>
          <p:nvPr/>
        </p:nvSpPr>
        <p:spPr bwMode="auto">
          <a:xfrm>
            <a:off x="4343400" y="6400800"/>
            <a:ext cx="3751263"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http://www.brynosaurus.com/pub/lang/peg-slides.pdf</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smtClean="0"/>
              <a:t>© Oscar Nierstrasz</a:t>
            </a:r>
            <a:endParaRPr lang="de-CH" smtClean="0"/>
          </a:p>
        </p:txBody>
      </p:sp>
      <p:sp>
        <p:nvSpPr>
          <p:cNvPr id="36867"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36868" name="Slide Number Placeholder 5"/>
          <p:cNvSpPr>
            <a:spLocks noGrp="1"/>
          </p:cNvSpPr>
          <p:nvPr>
            <p:ph type="sldNum" sz="quarter" idx="12"/>
          </p:nvPr>
        </p:nvSpPr>
        <p:spPr>
          <a:noFill/>
        </p:spPr>
        <p:txBody>
          <a:bodyPr/>
          <a:lstStyle/>
          <a:p>
            <a:fld id="{BF857FF5-2B21-B84C-8902-BB3F15553428}" type="slidenum">
              <a:rPr lang="de-CH" smtClean="0"/>
              <a:pPr/>
              <a:t>25</a:t>
            </a:fld>
            <a:endParaRPr lang="de-CH" sz="1400" smtClean="0">
              <a:solidFill>
                <a:srgbClr val="7E7E7E"/>
              </a:solidFill>
              <a:latin typeface="Times" charset="0"/>
            </a:endParaRPr>
          </a:p>
        </p:txBody>
      </p:sp>
      <p:pic>
        <p:nvPicPr>
          <p:cNvPr id="36869"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36870"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36871" name="Rectangle 4"/>
          <p:cNvSpPr>
            <a:spLocks noGrp="1" noChangeArrowheads="1"/>
          </p:cNvSpPr>
          <p:nvPr>
            <p:ph type="body" idx="1"/>
          </p:nvPr>
        </p:nvSpPr>
        <p:spPr/>
        <p:txBody>
          <a:bodyPr/>
          <a:lstStyle/>
          <a:p>
            <a:pPr eaLnBrk="1" hangingPunct="1"/>
            <a:r>
              <a:rPr lang="en-US" sz="2000" dirty="0" smtClean="0">
                <a:solidFill>
                  <a:srgbClr val="9DBDDE"/>
                </a:solidFill>
                <a:ea typeface="ＭＳ Ｐゴシック" charset="-128"/>
                <a:cs typeface="ＭＳ Ｐゴシック" charset="-128"/>
              </a:rPr>
              <a:t>Domain Specific Languages</a:t>
            </a:r>
          </a:p>
          <a:p>
            <a:pPr eaLnBrk="1" hangingPunct="1"/>
            <a:r>
              <a:rPr lang="en-US" sz="2000" dirty="0" smtClean="0">
                <a:solidFill>
                  <a:srgbClr val="9DBDDE"/>
                </a:solidFill>
                <a:ea typeface="ＭＳ Ｐゴシック" charset="-128"/>
                <a:cs typeface="ＭＳ Ｐゴシック" charset="-128"/>
              </a:rPr>
              <a:t>Parsing </a:t>
            </a:r>
            <a:r>
              <a:rPr lang="en-US" sz="2000" dirty="0" smtClean="0">
                <a:solidFill>
                  <a:srgbClr val="9DBDDE"/>
                </a:solidFill>
                <a:ea typeface="ＭＳ Ｐゴシック" charset="-128"/>
                <a:cs typeface="ＭＳ Ｐゴシック" charset="-128"/>
              </a:rPr>
              <a:t>Expression Grammars</a:t>
            </a:r>
          </a:p>
          <a:p>
            <a:pPr eaLnBrk="1" hangingPunct="1"/>
            <a:r>
              <a:rPr lang="en-US" sz="2000" b="1" dirty="0" smtClean="0">
                <a:ea typeface="ＭＳ Ｐゴシック" charset="-128"/>
                <a:cs typeface="ＭＳ Ｐゴシック" charset="-128"/>
              </a:rPr>
              <a:t>Packrat Parsers</a:t>
            </a:r>
            <a:endParaRPr lang="en-US" sz="2000" dirty="0" smtClean="0">
              <a:solidFill>
                <a:srgbClr val="9DBDDE"/>
              </a:solidFill>
              <a:ea typeface="ＭＳ Ｐゴシック" charset="-128"/>
              <a:cs typeface="ＭＳ Ｐゴシック" charset="-128"/>
            </a:endParaRPr>
          </a:p>
          <a:p>
            <a:pPr eaLnBrk="1" hangingPunct="1"/>
            <a:r>
              <a:rPr lang="en-US" sz="2000" dirty="0" smtClean="0">
                <a:solidFill>
                  <a:srgbClr val="9DBDDE"/>
                </a:solidFill>
                <a:ea typeface="ＭＳ Ｐゴシック" charset="-128"/>
                <a:cs typeface="ＭＳ Ｐゴシック" charset="-128"/>
              </a:rPr>
              <a:t>Parser </a:t>
            </a:r>
            <a:r>
              <a:rPr lang="en-US" sz="2000" dirty="0" err="1" smtClean="0">
                <a:solidFill>
                  <a:srgbClr val="9DBDDE"/>
                </a:solidFill>
                <a:ea typeface="ＭＳ Ｐゴシック" charset="-128"/>
                <a:cs typeface="ＭＳ Ｐゴシック" charset="-128"/>
              </a:rPr>
              <a:t>Combinators</a:t>
            </a:r>
            <a:endParaRPr lang="en-US" sz="2000" dirty="0" smtClean="0">
              <a:solidFill>
                <a:srgbClr val="9DBDDE"/>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ea typeface="ＭＳ Ｐゴシック" charset="-128"/>
                <a:cs typeface="ＭＳ Ｐゴシック" charset="-128"/>
              </a:rPr>
              <a:t>Top-down parsing techniques</a:t>
            </a:r>
          </a:p>
        </p:txBody>
      </p:sp>
      <p:sp>
        <p:nvSpPr>
          <p:cNvPr id="38915" name="Content Placeholder 2"/>
          <p:cNvSpPr>
            <a:spLocks noGrp="1"/>
          </p:cNvSpPr>
          <p:nvPr>
            <p:ph idx="1"/>
          </p:nvPr>
        </p:nvSpPr>
        <p:spPr/>
        <p:txBody>
          <a:bodyPr/>
          <a:lstStyle/>
          <a:p>
            <a:r>
              <a:rPr lang="en-US" b="1" i="1" smtClean="0">
                <a:ea typeface="ＭＳ Ｐゴシック" charset="-128"/>
                <a:cs typeface="ＭＳ Ｐゴシック" charset="-128"/>
              </a:rPr>
              <a:t>Predictive parsers:</a:t>
            </a:r>
          </a:p>
          <a:p>
            <a:pPr lvl="1"/>
            <a:r>
              <a:rPr lang="en-US" smtClean="0">
                <a:ea typeface="ＭＳ Ｐゴシック" charset="-128"/>
                <a:cs typeface="ＭＳ Ｐゴシック" charset="-128"/>
              </a:rPr>
              <a:t>use lookahead to decide which rule to trigger</a:t>
            </a:r>
          </a:p>
          <a:p>
            <a:pPr lvl="1"/>
            <a:r>
              <a:rPr lang="en-US" smtClean="0">
                <a:ea typeface="ＭＳ Ｐゴシック" charset="-128"/>
                <a:cs typeface="ＭＳ Ｐゴシック" charset="-128"/>
              </a:rPr>
              <a:t>fast, linear time</a:t>
            </a:r>
          </a:p>
          <a:p>
            <a:endParaRPr lang="en-US" smtClean="0">
              <a:ea typeface="ＭＳ Ｐゴシック" charset="-128"/>
              <a:cs typeface="ＭＳ Ｐゴシック" charset="-128"/>
            </a:endParaRPr>
          </a:p>
          <a:p>
            <a:r>
              <a:rPr lang="en-US" b="1" i="1" smtClean="0">
                <a:ea typeface="ＭＳ Ｐゴシック" charset="-128"/>
                <a:cs typeface="ＭＳ Ｐゴシック" charset="-128"/>
              </a:rPr>
              <a:t>Backtracking parsers:</a:t>
            </a:r>
          </a:p>
          <a:p>
            <a:pPr lvl="1"/>
            <a:r>
              <a:rPr lang="en-US" smtClean="0">
                <a:ea typeface="ＭＳ Ｐゴシック" charset="-128"/>
                <a:cs typeface="ＭＳ Ｐゴシック" charset="-128"/>
              </a:rPr>
              <a:t>try alternatives in order; backtrack on failure</a:t>
            </a:r>
          </a:p>
          <a:p>
            <a:pPr lvl="1"/>
            <a:r>
              <a:rPr lang="en-US" smtClean="0">
                <a:ea typeface="ＭＳ Ｐゴシック" charset="-128"/>
                <a:cs typeface="ＭＳ Ｐゴシック" charset="-128"/>
              </a:rPr>
              <a:t>simpler, more expressive</a:t>
            </a:r>
          </a:p>
          <a:p>
            <a:pPr lvl="1"/>
            <a:r>
              <a:rPr lang="en-US" smtClean="0">
                <a:ea typeface="ＭＳ Ｐゴシック" charset="-128"/>
                <a:cs typeface="ＭＳ Ｐゴシック" charset="-128"/>
              </a:rPr>
              <a:t>possibly exponential time!</a:t>
            </a:r>
          </a:p>
        </p:txBody>
      </p:sp>
      <p:sp>
        <p:nvSpPr>
          <p:cNvPr id="38916" name="Date Placeholder 3"/>
          <p:cNvSpPr>
            <a:spLocks noGrp="1"/>
          </p:cNvSpPr>
          <p:nvPr>
            <p:ph type="dt" sz="quarter" idx="10"/>
          </p:nvPr>
        </p:nvSpPr>
        <p:spPr>
          <a:noFill/>
        </p:spPr>
        <p:txBody>
          <a:bodyPr/>
          <a:lstStyle/>
          <a:p>
            <a:r>
              <a:rPr lang="en-US" smtClean="0"/>
              <a:t>© Oscar Nierstrasz</a:t>
            </a:r>
            <a:endParaRPr lang="de-CH" smtClean="0"/>
          </a:p>
        </p:txBody>
      </p:sp>
      <p:sp>
        <p:nvSpPr>
          <p:cNvPr id="38917"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38918" name="Slide Number Placeholder 5"/>
          <p:cNvSpPr>
            <a:spLocks noGrp="1"/>
          </p:cNvSpPr>
          <p:nvPr>
            <p:ph type="sldNum" sz="quarter" idx="12"/>
          </p:nvPr>
        </p:nvSpPr>
        <p:spPr>
          <a:noFill/>
        </p:spPr>
        <p:txBody>
          <a:bodyPr/>
          <a:lstStyle/>
          <a:p>
            <a:fld id="{DA76ED70-75CB-554B-B64F-875909482FE3}" type="slidenum">
              <a:rPr lang="de-CH" smtClean="0"/>
              <a:pPr/>
              <a:t>26</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6"/>
          <p:cNvSpPr>
            <a:spLocks noGrp="1"/>
          </p:cNvSpPr>
          <p:nvPr>
            <p:ph type="title"/>
          </p:nvPr>
        </p:nvSpPr>
        <p:spPr/>
        <p:txBody>
          <a:bodyPr/>
          <a:lstStyle/>
          <a:p>
            <a:r>
              <a:rPr lang="en-US" smtClean="0">
                <a:ea typeface="ＭＳ Ｐゴシック" charset="-128"/>
                <a:cs typeface="ＭＳ Ｐゴシック" charset="-128"/>
              </a:rPr>
              <a:t>Example</a:t>
            </a:r>
          </a:p>
        </p:txBody>
      </p:sp>
      <p:sp>
        <p:nvSpPr>
          <p:cNvPr id="39939" name="Date Placeholder 3"/>
          <p:cNvSpPr>
            <a:spLocks noGrp="1"/>
          </p:cNvSpPr>
          <p:nvPr>
            <p:ph type="dt" sz="quarter" idx="10"/>
          </p:nvPr>
        </p:nvSpPr>
        <p:spPr>
          <a:noFill/>
        </p:spPr>
        <p:txBody>
          <a:bodyPr/>
          <a:lstStyle/>
          <a:p>
            <a:r>
              <a:rPr lang="en-US" smtClean="0"/>
              <a:t>© Oscar Nierstrasz</a:t>
            </a:r>
            <a:endParaRPr lang="de-CH" smtClean="0"/>
          </a:p>
        </p:txBody>
      </p:sp>
      <p:sp>
        <p:nvSpPr>
          <p:cNvPr id="39940"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39941" name="Slide Number Placeholder 5"/>
          <p:cNvSpPr>
            <a:spLocks noGrp="1"/>
          </p:cNvSpPr>
          <p:nvPr>
            <p:ph type="sldNum" sz="quarter" idx="12"/>
          </p:nvPr>
        </p:nvSpPr>
        <p:spPr>
          <a:noFill/>
        </p:spPr>
        <p:txBody>
          <a:bodyPr/>
          <a:lstStyle/>
          <a:p>
            <a:fld id="{5AC08628-ECAA-B443-97A7-5DEAA35E663A}" type="slidenum">
              <a:rPr lang="de-CH" smtClean="0"/>
              <a:pPr/>
              <a:t>27</a:t>
            </a:fld>
            <a:endParaRPr lang="de-CH" sz="1400" smtClean="0">
              <a:solidFill>
                <a:srgbClr val="7E7E7E"/>
              </a:solidFill>
              <a:latin typeface="Times" charset="0"/>
            </a:endParaRPr>
          </a:p>
        </p:txBody>
      </p:sp>
      <p:sp>
        <p:nvSpPr>
          <p:cNvPr id="39942" name="TextBox 7"/>
          <p:cNvSpPr txBox="1">
            <a:spLocks noChangeArrowheads="1"/>
          </p:cNvSpPr>
          <p:nvPr/>
        </p:nvSpPr>
        <p:spPr bwMode="auto">
          <a:xfrm>
            <a:off x="228600" y="1828800"/>
            <a:ext cx="3859213" cy="1570038"/>
          </a:xfrm>
          <a:prstGeom prst="rect">
            <a:avLst/>
          </a:prstGeom>
          <a:noFill/>
          <a:ln w="9525">
            <a:solidFill>
              <a:schemeClr val="tx1"/>
            </a:solidFill>
            <a:miter lim="800000"/>
            <a:headEnd/>
            <a:tailEnd/>
          </a:ln>
        </p:spPr>
        <p:txBody>
          <a:bodyPr wrap="none">
            <a:prstTxWarp prst="textNoShape">
              <a:avLst/>
            </a:prstTxWarp>
            <a:spAutoFit/>
          </a:bodyPr>
          <a:lstStyle/>
          <a:p>
            <a:pPr defTabSz="450850"/>
            <a:r>
              <a:rPr lang="en-US"/>
              <a:t>Add	</a:t>
            </a:r>
            <a:r>
              <a:rPr lang="en-US">
                <a:sym typeface="Symbol" charset="2"/>
              </a:rPr>
              <a:t>	Mul </a:t>
            </a:r>
            <a:r>
              <a:rPr lang="en-US" b="1" u="sng">
                <a:sym typeface="Symbol" charset="2"/>
              </a:rPr>
              <a:t>+</a:t>
            </a:r>
            <a:r>
              <a:rPr lang="en-US">
                <a:sym typeface="Symbol" charset="2"/>
              </a:rPr>
              <a:t> Add / Mul</a:t>
            </a:r>
          </a:p>
          <a:p>
            <a:pPr defTabSz="450850"/>
            <a:r>
              <a:rPr lang="en-US"/>
              <a:t>Mul	</a:t>
            </a:r>
            <a:r>
              <a:rPr lang="en-US">
                <a:sym typeface="Symbol" charset="2"/>
              </a:rPr>
              <a:t>	Prim </a:t>
            </a:r>
            <a:r>
              <a:rPr lang="en-US" b="1" u="sng">
                <a:sym typeface="Symbol" charset="2"/>
              </a:rPr>
              <a:t>*</a:t>
            </a:r>
            <a:r>
              <a:rPr lang="en-US">
                <a:sym typeface="Symbol" charset="2"/>
              </a:rPr>
              <a:t> Mul / Prim</a:t>
            </a:r>
          </a:p>
          <a:p>
            <a:pPr defTabSz="450850"/>
            <a:r>
              <a:rPr lang="en-US"/>
              <a:t>Prim	</a:t>
            </a:r>
            <a:r>
              <a:rPr lang="en-US">
                <a:sym typeface="Symbol" charset="2"/>
              </a:rPr>
              <a:t>	</a:t>
            </a:r>
            <a:r>
              <a:rPr lang="en-US" b="1" u="sng">
                <a:sym typeface="Symbol" charset="2"/>
              </a:rPr>
              <a:t>(</a:t>
            </a:r>
            <a:r>
              <a:rPr lang="en-US">
                <a:sym typeface="Symbol" charset="2"/>
              </a:rPr>
              <a:t> Add </a:t>
            </a:r>
            <a:r>
              <a:rPr lang="en-US" b="1" u="sng">
                <a:sym typeface="Symbol" charset="2"/>
              </a:rPr>
              <a:t>)</a:t>
            </a:r>
            <a:r>
              <a:rPr lang="en-US">
                <a:sym typeface="Symbol" charset="2"/>
              </a:rPr>
              <a:t> / Dec</a:t>
            </a:r>
          </a:p>
          <a:p>
            <a:pPr defTabSz="450850"/>
            <a:r>
              <a:rPr lang="en-US"/>
              <a:t>Dec	</a:t>
            </a:r>
            <a:r>
              <a:rPr lang="en-US">
                <a:sym typeface="Symbol" charset="2"/>
              </a:rPr>
              <a:t>	</a:t>
            </a:r>
            <a:r>
              <a:rPr lang="en-US" b="1" u="sng">
                <a:sym typeface="Symbol" charset="2"/>
              </a:rPr>
              <a:t>0</a:t>
            </a:r>
            <a:r>
              <a:rPr lang="en-US">
                <a:sym typeface="Symbol" charset="2"/>
              </a:rPr>
              <a:t> / </a:t>
            </a:r>
            <a:r>
              <a:rPr lang="en-US" b="1" u="sng">
                <a:sym typeface="Symbol" charset="2"/>
              </a:rPr>
              <a:t>1</a:t>
            </a:r>
            <a:r>
              <a:rPr lang="en-US">
                <a:sym typeface="Symbol" charset="2"/>
              </a:rPr>
              <a:t> / … / </a:t>
            </a:r>
            <a:r>
              <a:rPr lang="en-US" b="1" u="sng">
                <a:sym typeface="Symbol" charset="2"/>
              </a:rPr>
              <a:t>9</a:t>
            </a:r>
            <a:r>
              <a:rPr lang="en-US">
                <a:sym typeface="Symbol" charset="2"/>
              </a:rPr>
              <a:t> </a:t>
            </a:r>
          </a:p>
        </p:txBody>
      </p:sp>
      <p:sp>
        <p:nvSpPr>
          <p:cNvPr id="39943" name="TextBox 5"/>
          <p:cNvSpPr txBox="1">
            <a:spLocks noChangeArrowheads="1"/>
          </p:cNvSpPr>
          <p:nvPr/>
        </p:nvSpPr>
        <p:spPr bwMode="auto">
          <a:xfrm>
            <a:off x="4273550" y="1143000"/>
            <a:ext cx="4718050" cy="5448300"/>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public class SimpleParser {</a:t>
            </a:r>
          </a:p>
          <a:p>
            <a:pPr defTabSz="185738"/>
            <a:r>
              <a:rPr lang="en-US" sz="1200">
                <a:latin typeface="Courier" charset="0"/>
                <a:ea typeface="Courier" charset="0"/>
                <a:cs typeface="Courier" charset="0"/>
              </a:rPr>
              <a:t>	final String input;</a:t>
            </a:r>
          </a:p>
          <a:p>
            <a:pPr defTabSz="185738"/>
            <a:r>
              <a:rPr lang="en-US" sz="1200">
                <a:latin typeface="Courier" charset="0"/>
                <a:ea typeface="Courier" charset="0"/>
                <a:cs typeface="Courier" charset="0"/>
              </a:rPr>
              <a:t>	SimpleParser(String input) {</a:t>
            </a:r>
          </a:p>
          <a:p>
            <a:pPr defTabSz="185738"/>
            <a:r>
              <a:rPr lang="en-US" sz="1200">
                <a:latin typeface="Courier" charset="0"/>
                <a:ea typeface="Courier" charset="0"/>
                <a:cs typeface="Courier" charset="0"/>
              </a:rPr>
              <a:t>		this.input = input;</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class Result {</a:t>
            </a:r>
          </a:p>
          <a:p>
            <a:pPr defTabSz="185738"/>
            <a:r>
              <a:rPr lang="en-US" sz="1200">
                <a:latin typeface="Courier" charset="0"/>
                <a:ea typeface="Courier" charset="0"/>
                <a:cs typeface="Courier" charset="0"/>
              </a:rPr>
              <a:t>		int num; </a:t>
            </a:r>
            <a:r>
              <a:rPr lang="en-US" sz="1200" i="1">
                <a:latin typeface="Courier" charset="0"/>
                <a:ea typeface="Courier" charset="0"/>
                <a:cs typeface="Courier" charset="0"/>
              </a:rPr>
              <a:t>// result calculated so far</a:t>
            </a:r>
          </a:p>
          <a:p>
            <a:pPr defTabSz="185738"/>
            <a:r>
              <a:rPr lang="en-US" sz="1200">
                <a:latin typeface="Courier" charset="0"/>
                <a:ea typeface="Courier" charset="0"/>
                <a:cs typeface="Courier" charset="0"/>
              </a:rPr>
              <a:t>		int pos; </a:t>
            </a:r>
            <a:r>
              <a:rPr lang="en-US" sz="1200" i="1">
                <a:latin typeface="Courier" charset="0"/>
                <a:ea typeface="Courier" charset="0"/>
                <a:cs typeface="Courier" charset="0"/>
              </a:rPr>
              <a:t>// input position parsed so far</a:t>
            </a:r>
          </a:p>
          <a:p>
            <a:pPr defTabSz="185738"/>
            <a:r>
              <a:rPr lang="en-US" sz="1200">
                <a:latin typeface="Courier" charset="0"/>
                <a:ea typeface="Courier" charset="0"/>
                <a:cs typeface="Courier" charset="0"/>
              </a:rPr>
              <a:t>		Result(int num, int pos) {</a:t>
            </a:r>
          </a:p>
          <a:p>
            <a:pPr defTabSz="185738"/>
            <a:r>
              <a:rPr lang="en-US" sz="1200">
                <a:latin typeface="Courier" charset="0"/>
                <a:ea typeface="Courier" charset="0"/>
                <a:cs typeface="Courier" charset="0"/>
              </a:rPr>
              <a:t>			this.num = num;</a:t>
            </a:r>
          </a:p>
          <a:p>
            <a:pPr defTabSz="185738"/>
            <a:r>
              <a:rPr lang="en-US" sz="1200">
                <a:latin typeface="Courier" charset="0"/>
                <a:ea typeface="Courier" charset="0"/>
                <a:cs typeface="Courier" charset="0"/>
              </a:rPr>
              <a:t>			this.pos = pos;</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class Fail extends Exception {</a:t>
            </a:r>
          </a:p>
          <a:p>
            <a:pPr defTabSz="185738"/>
            <a:r>
              <a:rPr lang="en-US" sz="1200">
                <a:latin typeface="Courier" charset="0"/>
                <a:ea typeface="Courier" charset="0"/>
                <a:cs typeface="Courier" charset="0"/>
              </a:rPr>
              <a:t>		Fail() { super() ; }</a:t>
            </a:r>
          </a:p>
          <a:p>
            <a:pPr defTabSz="185738"/>
            <a:r>
              <a:rPr lang="en-US" sz="1200">
                <a:latin typeface="Courier" charset="0"/>
                <a:ea typeface="Courier" charset="0"/>
                <a:cs typeface="Courier" charset="0"/>
              </a:rPr>
              <a:t>		Fail(String s) { super(s) ; }</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a:t>
            </a:r>
          </a:p>
          <a:p>
            <a:pPr defTabSz="185738"/>
            <a:r>
              <a:rPr lang="en-US" sz="1200" b="1">
                <a:latin typeface="Courier" charset="0"/>
                <a:ea typeface="Courier" charset="0"/>
                <a:cs typeface="Courier" charset="0"/>
              </a:rPr>
              <a:t>	protected Result add(int pos) throws Fail {</a:t>
            </a:r>
          </a:p>
          <a:p>
            <a:pPr defTabSz="185738"/>
            <a:r>
              <a:rPr lang="en-US" sz="1200" b="1">
                <a:latin typeface="Courier" charset="0"/>
                <a:ea typeface="Courier" charset="0"/>
                <a:cs typeface="Courier" charset="0"/>
              </a:rPr>
              <a:t>		try {</a:t>
            </a:r>
          </a:p>
          <a:p>
            <a:pPr defTabSz="185738"/>
            <a:r>
              <a:rPr lang="en-US" sz="1200" b="1">
                <a:latin typeface="Courier" charset="0"/>
                <a:ea typeface="Courier" charset="0"/>
                <a:cs typeface="Courier" charset="0"/>
              </a:rPr>
              <a:t>			Result lhs = this.mul(pos);</a:t>
            </a:r>
          </a:p>
          <a:p>
            <a:pPr defTabSz="185738"/>
            <a:r>
              <a:rPr lang="en-US" sz="1200" b="1">
                <a:latin typeface="Courier" charset="0"/>
                <a:ea typeface="Courier" charset="0"/>
                <a:cs typeface="Courier" charset="0"/>
              </a:rPr>
              <a:t>			Result op = this.eatChar('+', lhs.pos);</a:t>
            </a:r>
          </a:p>
          <a:p>
            <a:pPr defTabSz="185738"/>
            <a:r>
              <a:rPr lang="en-US" sz="1200" b="1">
                <a:latin typeface="Courier" charset="0"/>
                <a:ea typeface="Courier" charset="0"/>
                <a:cs typeface="Courier" charset="0"/>
              </a:rPr>
              <a:t>			Result rhs = this.add(op.pos);</a:t>
            </a:r>
          </a:p>
          <a:p>
            <a:pPr defTabSz="185738"/>
            <a:r>
              <a:rPr lang="en-US" sz="1200" b="1">
                <a:latin typeface="Courier" charset="0"/>
                <a:ea typeface="Courier" charset="0"/>
                <a:cs typeface="Courier" charset="0"/>
              </a:rPr>
              <a:t>			return new Result(lhs.num+rhs.num, rhs.pos);</a:t>
            </a:r>
          </a:p>
          <a:p>
            <a:pPr defTabSz="185738"/>
            <a:r>
              <a:rPr lang="en-US" sz="1200" b="1">
                <a:latin typeface="Courier" charset="0"/>
                <a:ea typeface="Courier" charset="0"/>
                <a:cs typeface="Courier" charset="0"/>
              </a:rPr>
              <a:t>		} catch(Fail ex) { }</a:t>
            </a:r>
          </a:p>
          <a:p>
            <a:pPr defTabSz="185738"/>
            <a:r>
              <a:rPr lang="en-US" sz="1200" b="1">
                <a:latin typeface="Courier" charset="0"/>
                <a:ea typeface="Courier" charset="0"/>
                <a:cs typeface="Courier" charset="0"/>
              </a:rPr>
              <a:t>		return this.mul(pos);</a:t>
            </a:r>
          </a:p>
          <a:p>
            <a:pPr defTabSz="185738"/>
            <a:r>
              <a:rPr lang="en-US" sz="1200" b="1">
                <a:latin typeface="Courier" charset="0"/>
                <a:ea typeface="Courier" charset="0"/>
                <a:cs typeface="Courier" charset="0"/>
              </a:rPr>
              <a:t>	}</a:t>
            </a:r>
          </a:p>
          <a:p>
            <a:pPr defTabSz="185738"/>
            <a:r>
              <a:rPr lang="en-US" sz="1200">
                <a:latin typeface="Courier" charset="0"/>
                <a:ea typeface="Courier" charset="0"/>
                <a:cs typeface="Courier" charset="0"/>
              </a:rPr>
              <a:t>...</a:t>
            </a:r>
          </a:p>
        </p:txBody>
      </p:sp>
      <p:sp>
        <p:nvSpPr>
          <p:cNvPr id="39944" name="TextBox 7"/>
          <p:cNvSpPr txBox="1">
            <a:spLocks noChangeArrowheads="1"/>
          </p:cNvSpPr>
          <p:nvPr/>
        </p:nvSpPr>
        <p:spPr bwMode="auto">
          <a:xfrm>
            <a:off x="381000" y="5334000"/>
            <a:ext cx="2895600" cy="923925"/>
          </a:xfrm>
          <a:prstGeom prst="rect">
            <a:avLst/>
          </a:prstGeom>
          <a:solidFill>
            <a:srgbClr val="F5F399"/>
          </a:solidFill>
          <a:ln w="9525">
            <a:noFill/>
            <a:miter lim="800000"/>
            <a:headEnd/>
            <a:tailEnd/>
          </a:ln>
        </p:spPr>
        <p:txBody>
          <a:bodyPr>
            <a:prstTxWarp prst="textNoShape">
              <a:avLst/>
            </a:prstTxWarp>
            <a:spAutoFit/>
          </a:bodyPr>
          <a:lstStyle/>
          <a:p>
            <a:r>
              <a:rPr lang="en-US" sz="1800" b="1" i="1" dirty="0"/>
              <a:t>NB: </a:t>
            </a:r>
            <a:r>
              <a:rPr lang="en-US" sz="1800" i="1" dirty="0"/>
              <a:t>This is a </a:t>
            </a:r>
            <a:r>
              <a:rPr lang="en-US" sz="1800" i="1" u="sng" dirty="0" err="1">
                <a:solidFill>
                  <a:srgbClr val="7E0007"/>
                </a:solidFill>
              </a:rPr>
              <a:t>scannerless</a:t>
            </a:r>
            <a:r>
              <a:rPr lang="en-US" sz="1800" i="1" u="sng" dirty="0">
                <a:solidFill>
                  <a:srgbClr val="7E0007"/>
                </a:solidFill>
              </a:rPr>
              <a:t> parser</a:t>
            </a:r>
            <a:r>
              <a:rPr lang="en-US" sz="1800" i="1" dirty="0"/>
              <a:t> — the terminals are all single characters.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charset="-128"/>
                <a:cs typeface="ＭＳ Ｐゴシック" charset="-128"/>
              </a:rPr>
              <a:t>Parsing “2*(3+4)”</a:t>
            </a:r>
          </a:p>
        </p:txBody>
      </p:sp>
      <p:sp>
        <p:nvSpPr>
          <p:cNvPr id="41987" name="Date Placeholder 2"/>
          <p:cNvSpPr>
            <a:spLocks noGrp="1"/>
          </p:cNvSpPr>
          <p:nvPr>
            <p:ph type="dt" sz="quarter" idx="10"/>
          </p:nvPr>
        </p:nvSpPr>
        <p:spPr>
          <a:noFill/>
        </p:spPr>
        <p:txBody>
          <a:bodyPr/>
          <a:lstStyle/>
          <a:p>
            <a:r>
              <a:rPr lang="en-US" smtClean="0"/>
              <a:t>© Oscar Nierstrasz</a:t>
            </a:r>
            <a:endParaRPr lang="de-CH" smtClean="0"/>
          </a:p>
        </p:txBody>
      </p:sp>
      <p:sp>
        <p:nvSpPr>
          <p:cNvPr id="41988"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41989" name="Slide Number Placeholder 4"/>
          <p:cNvSpPr>
            <a:spLocks noGrp="1"/>
          </p:cNvSpPr>
          <p:nvPr>
            <p:ph type="sldNum" sz="quarter" idx="12"/>
          </p:nvPr>
        </p:nvSpPr>
        <p:spPr>
          <a:noFill/>
        </p:spPr>
        <p:txBody>
          <a:bodyPr/>
          <a:lstStyle/>
          <a:p>
            <a:fld id="{9643BAC6-1C21-B043-BB51-66C586AD8AA8}" type="slidenum">
              <a:rPr lang="de-CH" smtClean="0"/>
              <a:pPr/>
              <a:t>28</a:t>
            </a:fld>
            <a:endParaRPr lang="de-CH" smtClean="0"/>
          </a:p>
        </p:txBody>
      </p:sp>
      <p:sp>
        <p:nvSpPr>
          <p:cNvPr id="41990" name="TextBox 5"/>
          <p:cNvSpPr txBox="1">
            <a:spLocks noChangeArrowheads="1"/>
          </p:cNvSpPr>
          <p:nvPr/>
        </p:nvSpPr>
        <p:spPr bwMode="auto">
          <a:xfrm>
            <a:off x="838200" y="1066800"/>
            <a:ext cx="2308225" cy="5448300"/>
          </a:xfrm>
          <a:prstGeom prst="rect">
            <a:avLst/>
          </a:prstGeom>
          <a:solidFill>
            <a:schemeClr val="accent1"/>
          </a:solidFill>
          <a:ln w="9525">
            <a:solidFill>
              <a:schemeClr val="tx1"/>
            </a:solidFill>
            <a:miter lim="800000"/>
            <a:headEnd/>
            <a:tailEnd/>
          </a:ln>
        </p:spPr>
        <p:txBody>
          <a:bodyPr wrap="none">
            <a:prstTxWarp prst="textNoShape">
              <a:avLst/>
            </a:prstTxWarp>
            <a:spAutoFit/>
          </a:bodyPr>
          <a:lstStyle/>
          <a:p>
            <a:pPr defTabSz="185738"/>
            <a:r>
              <a:rPr lang="en-US" sz="1200" b="1" i="1">
                <a:latin typeface="Courier" charset="0"/>
                <a:ea typeface="Courier" charset="0"/>
                <a:cs typeface="Courier" charset="0"/>
              </a:rPr>
              <a:t>Add &lt;- Mul + Add</a:t>
            </a:r>
          </a:p>
          <a:p>
            <a:pPr defTabSz="185738"/>
            <a:r>
              <a:rPr lang="en-US" sz="1200" b="1">
                <a:latin typeface="Courier" charset="0"/>
                <a:ea typeface="Courier" charset="0"/>
                <a:cs typeface="Courier" charset="0"/>
              </a:rPr>
              <a:t>Mul &lt;- Prim * Mul</a:t>
            </a:r>
          </a:p>
          <a:p>
            <a:pPr defTabSz="185738"/>
            <a:r>
              <a:rPr lang="en-US" sz="1200" i="1">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[BACKTRACK]</a:t>
            </a:r>
          </a:p>
          <a:p>
            <a:pPr defTabSz="185738"/>
            <a:r>
              <a:rPr lang="en-US" sz="1200">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b="1">
                <a:latin typeface="Courier" charset="0"/>
                <a:ea typeface="Courier" charset="0"/>
                <a:cs typeface="Courier" charset="0"/>
              </a:rPr>
              <a:t>Char 2</a:t>
            </a:r>
          </a:p>
          <a:p>
            <a:pPr defTabSz="185738"/>
            <a:r>
              <a:rPr lang="en-US" sz="1200" b="1">
                <a:latin typeface="Courier" charset="0"/>
                <a:ea typeface="Courier" charset="0"/>
                <a:cs typeface="Courier" charset="0"/>
              </a:rPr>
              <a:t>Char *</a:t>
            </a:r>
          </a:p>
          <a:p>
            <a:pPr defTabSz="185738"/>
            <a:r>
              <a:rPr lang="en-US" sz="1200" i="1">
                <a:latin typeface="Courier" charset="0"/>
                <a:ea typeface="Courier" charset="0"/>
                <a:cs typeface="Courier" charset="0"/>
              </a:rPr>
              <a:t>Mul &lt;- Prim * Mul</a:t>
            </a:r>
          </a:p>
          <a:p>
            <a:pPr defTabSz="185738"/>
            <a:r>
              <a:rPr lang="en-US" sz="1200">
                <a:latin typeface="Courier" charset="0"/>
                <a:ea typeface="Courier" charset="0"/>
                <a:cs typeface="Courier" charset="0"/>
              </a:rPr>
              <a:t>Prim &lt;- ( Add )</a:t>
            </a:r>
          </a:p>
          <a:p>
            <a:pPr defTabSz="185738"/>
            <a:r>
              <a:rPr lang="en-US" sz="1200" b="1">
                <a:latin typeface="Courier" charset="0"/>
                <a:ea typeface="Courier" charset="0"/>
                <a:cs typeface="Courier" charset="0"/>
              </a:rPr>
              <a:t>Char (</a:t>
            </a:r>
          </a:p>
          <a:p>
            <a:pPr defTabSz="185738"/>
            <a:r>
              <a:rPr lang="en-US" sz="1200" i="1">
                <a:latin typeface="Courier" charset="0"/>
                <a:ea typeface="Courier" charset="0"/>
                <a:cs typeface="Courier" charset="0"/>
              </a:rPr>
              <a:t>Add &lt;- Mul + Add</a:t>
            </a:r>
          </a:p>
          <a:p>
            <a:pPr defTabSz="185738"/>
            <a:r>
              <a:rPr lang="en-US" sz="1200" i="1">
                <a:latin typeface="Courier" charset="0"/>
                <a:ea typeface="Courier" charset="0"/>
                <a:cs typeface="Courier" charset="0"/>
              </a:rPr>
              <a:t>Mul &lt;- Prim * Mul</a:t>
            </a:r>
          </a:p>
          <a:p>
            <a:pPr defTabSz="185738"/>
            <a:r>
              <a:rPr lang="en-US" sz="1200" i="1">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[BACKTRACK]</a:t>
            </a:r>
          </a:p>
          <a:p>
            <a:pPr defTabSz="185738"/>
            <a:r>
              <a:rPr lang="en-US" sz="1200">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b="1">
                <a:latin typeface="Courier" charset="0"/>
                <a:ea typeface="Courier" charset="0"/>
                <a:cs typeface="Courier" charset="0"/>
              </a:rPr>
              <a:t>Char 3</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Mul &lt;- Prim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Prim &lt;- ( Add )</a:t>
            </a:r>
          </a:p>
          <a:p>
            <a:pPr defTabSz="185738"/>
            <a:r>
              <a:rPr lang="en-US" sz="1200">
                <a:latin typeface="Courier" charset="0"/>
                <a:ea typeface="Courier" charset="0"/>
                <a:cs typeface="Courier" charset="0"/>
              </a:rPr>
              <a:t>Char (</a:t>
            </a:r>
          </a:p>
          <a:p>
            <a:pPr defTabSz="185738"/>
            <a:r>
              <a:rPr lang="en-US" sz="1200">
                <a:latin typeface="Courier" charset="0"/>
                <a:ea typeface="Courier" charset="0"/>
                <a:cs typeface="Courier" charset="0"/>
              </a:rPr>
              <a:t>Prim &lt;- Dec [BACKTRACK]</a:t>
            </a:r>
          </a:p>
          <a:p>
            <a:pPr defTabSz="185738"/>
            <a:r>
              <a:rPr lang="en-US" sz="1200">
                <a:latin typeface="Courier" charset="0"/>
                <a:ea typeface="Courier" charset="0"/>
                <a:cs typeface="Courier" charset="0"/>
              </a:rPr>
              <a:t>Dec &lt;- Num</a:t>
            </a:r>
          </a:p>
        </p:txBody>
      </p:sp>
      <p:sp>
        <p:nvSpPr>
          <p:cNvPr id="41991" name="TextBox 7"/>
          <p:cNvSpPr txBox="1">
            <a:spLocks noChangeArrowheads="1"/>
          </p:cNvSpPr>
          <p:nvPr/>
        </p:nvSpPr>
        <p:spPr bwMode="auto">
          <a:xfrm>
            <a:off x="6248400" y="1524000"/>
            <a:ext cx="2308225" cy="5105400"/>
          </a:xfrm>
          <a:prstGeom prst="rect">
            <a:avLst/>
          </a:prstGeom>
          <a:solidFill>
            <a:schemeClr val="accent1"/>
          </a:solidFill>
          <a:ln w="9525">
            <a:solidFill>
              <a:schemeClr val="tx1"/>
            </a:solidFill>
            <a:miter lim="800000"/>
            <a:headEnd/>
            <a:tailEnd/>
          </a:ln>
        </p:spPr>
        <p:txBody>
          <a:bodyPr>
            <a:prstTxWarp prst="textNoShape">
              <a:avLst/>
            </a:prstTxWarp>
            <a:spAutoFit/>
          </a:bodyPr>
          <a:lstStyle/>
          <a:p>
            <a:pPr defTabSz="185738"/>
            <a:r>
              <a:rPr lang="en-US" sz="1200" b="1">
                <a:latin typeface="Courier" charset="0"/>
                <a:ea typeface="Courier" charset="0"/>
                <a:cs typeface="Courier" charset="0"/>
              </a:rPr>
              <a:t>Mul &lt;- Prim * Mul</a:t>
            </a:r>
          </a:p>
          <a:p>
            <a:pPr defTabSz="185738"/>
            <a:r>
              <a:rPr lang="en-US" sz="1200">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i="1">
                <a:latin typeface="Courier" charset="0"/>
                <a:ea typeface="Courier" charset="0"/>
                <a:cs typeface="Courier" charset="0"/>
              </a:rPr>
              <a:t>Char 3</a:t>
            </a:r>
          </a:p>
          <a:p>
            <a:pPr defTabSz="185738"/>
            <a:r>
              <a:rPr lang="en-US" sz="1200" b="1">
                <a:latin typeface="Courier" charset="0"/>
                <a:ea typeface="Courier" charset="0"/>
                <a:cs typeface="Courier" charset="0"/>
              </a:rPr>
              <a:t>Char 4</a:t>
            </a:r>
          </a:p>
          <a:p>
            <a:pPr defTabSz="185738"/>
            <a:r>
              <a:rPr lang="en-US" sz="1200" b="1">
                <a:latin typeface="Courier" charset="0"/>
                <a:ea typeface="Courier" charset="0"/>
                <a:cs typeface="Courier" charset="0"/>
              </a:rPr>
              <a:t>Char *</a:t>
            </a:r>
          </a:p>
          <a:p>
            <a:pPr defTabSz="185738"/>
            <a:r>
              <a:rPr lang="en-US" sz="1200">
                <a:latin typeface="Courier" charset="0"/>
                <a:ea typeface="Courier" charset="0"/>
                <a:cs typeface="Courier" charset="0"/>
              </a:rPr>
              <a:t>Mul &lt;- Prim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i="1">
                <a:latin typeface="Courier" charset="0"/>
                <a:ea typeface="Courier" charset="0"/>
                <a:cs typeface="Courier" charset="0"/>
              </a:rPr>
              <a:t>Char 3</a:t>
            </a:r>
          </a:p>
          <a:p>
            <a:pPr defTabSz="185738"/>
            <a:r>
              <a:rPr lang="en-US" sz="1200" b="1">
                <a:latin typeface="Courier" charset="0"/>
                <a:ea typeface="Courier" charset="0"/>
                <a:cs typeface="Courier" charset="0"/>
              </a:rPr>
              <a:t>Char 4</a:t>
            </a:r>
          </a:p>
          <a:p>
            <a:pPr defTabSz="185738"/>
            <a:r>
              <a:rPr lang="en-US" sz="1200" b="1">
                <a:latin typeface="Courier" charset="0"/>
                <a:ea typeface="Courier" charset="0"/>
                <a:cs typeface="Courier" charset="0"/>
              </a:rPr>
              <a:t>Char )</a:t>
            </a:r>
            <a:endParaRPr lang="en-US" sz="1200">
              <a:latin typeface="Courier" charset="0"/>
              <a:ea typeface="Courier" charset="0"/>
              <a:cs typeface="Courier" charset="0"/>
            </a:endParaRP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Mul &lt;- Prim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a:t>
            </a:r>
          </a:p>
          <a:p>
            <a:pPr defTabSz="185738"/>
            <a:r>
              <a:rPr lang="en-US" sz="1200">
                <a:latin typeface="Courier" charset="0"/>
                <a:ea typeface="Courier" charset="0"/>
                <a:cs typeface="Courier" charset="0"/>
              </a:rPr>
              <a:t>Eof</a:t>
            </a:r>
          </a:p>
          <a:p>
            <a:pPr defTabSz="185738"/>
            <a:r>
              <a:rPr lang="en-US" sz="1200" b="1">
                <a:latin typeface="Courier" charset="0"/>
                <a:ea typeface="Courier" charset="0"/>
                <a:cs typeface="Courier" charset="0"/>
              </a:rPr>
              <a:t>304 steps</a:t>
            </a:r>
          </a:p>
        </p:txBody>
      </p:sp>
      <p:sp>
        <p:nvSpPr>
          <p:cNvPr id="41992" name="TextBox 16"/>
          <p:cNvSpPr txBox="1">
            <a:spLocks noChangeArrowheads="1"/>
          </p:cNvSpPr>
          <p:nvPr/>
        </p:nvSpPr>
        <p:spPr bwMode="auto">
          <a:xfrm>
            <a:off x="3733800" y="457200"/>
            <a:ext cx="2308225" cy="5448300"/>
          </a:xfrm>
          <a:prstGeom prst="rect">
            <a:avLst/>
          </a:prstGeom>
          <a:solidFill>
            <a:schemeClr val="accent1"/>
          </a:solidFill>
          <a:ln w="9525">
            <a:solidFill>
              <a:schemeClr val="tx1"/>
            </a:solidFill>
            <a:miter lim="800000"/>
            <a:headEnd/>
            <a:tailEnd/>
          </a:ln>
        </p:spPr>
        <p:txBody>
          <a:bodyPr wrap="none">
            <a:prstTxWarp prst="textNoShape">
              <a:avLst/>
            </a:prstTxWarp>
            <a:spAutoFit/>
          </a:bodyPr>
          <a:lstStyle/>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b="1">
                <a:latin typeface="Courier" charset="0"/>
                <a:ea typeface="Courier" charset="0"/>
                <a:cs typeface="Courier" charset="0"/>
              </a:rPr>
              <a:t>Char 3</a:t>
            </a:r>
          </a:p>
          <a:p>
            <a:pPr defTabSz="185738"/>
            <a:r>
              <a:rPr lang="en-US" sz="1200" b="1">
                <a:latin typeface="Courier" charset="0"/>
                <a:ea typeface="Courier" charset="0"/>
                <a:cs typeface="Courier" charset="0"/>
              </a:rPr>
              <a:t>Char +</a:t>
            </a:r>
          </a:p>
          <a:p>
            <a:pPr defTabSz="185738"/>
            <a:r>
              <a:rPr lang="en-US" sz="1200" i="1">
                <a:latin typeface="Courier" charset="0"/>
                <a:ea typeface="Courier" charset="0"/>
                <a:cs typeface="Courier" charset="0"/>
              </a:rPr>
              <a:t>Add &lt;- Mul + Add</a:t>
            </a:r>
          </a:p>
          <a:p>
            <a:pPr defTabSz="185738"/>
            <a:r>
              <a:rPr lang="en-US" sz="1200" b="1">
                <a:latin typeface="Courier" charset="0"/>
                <a:ea typeface="Courier" charset="0"/>
                <a:cs typeface="Courier" charset="0"/>
              </a:rPr>
              <a:t>Mul &lt;- Prim + Mul</a:t>
            </a:r>
          </a:p>
          <a:p>
            <a:pPr defTabSz="185738"/>
            <a:r>
              <a:rPr lang="en-US" sz="1200">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i="1">
                <a:latin typeface="Courier" charset="0"/>
                <a:ea typeface="Courier" charset="0"/>
                <a:cs typeface="Courier" charset="0"/>
              </a:rPr>
              <a:t>Char 3</a:t>
            </a:r>
          </a:p>
          <a:p>
            <a:pPr defTabSz="185738"/>
            <a:r>
              <a:rPr lang="en-US" sz="1200" b="1">
                <a:latin typeface="Courier" charset="0"/>
                <a:ea typeface="Courier" charset="0"/>
                <a:cs typeface="Courier" charset="0"/>
              </a:rPr>
              <a:t>Char 4</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Mul &lt;- Prim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Dec &lt;- Num</a:t>
            </a:r>
          </a:p>
          <a:p>
            <a:pPr defTabSz="185738"/>
            <a:r>
              <a:rPr lang="en-US" sz="1200">
                <a:latin typeface="Courier" charset="0"/>
                <a:ea typeface="Courier" charset="0"/>
                <a:cs typeface="Courier" charset="0"/>
              </a:rPr>
              <a:t>Char 0</a:t>
            </a:r>
          </a:p>
          <a:p>
            <a:pPr defTabSz="185738"/>
            <a:r>
              <a:rPr lang="en-US" sz="1200">
                <a:latin typeface="Courier" charset="0"/>
                <a:ea typeface="Courier" charset="0"/>
                <a:cs typeface="Courier" charset="0"/>
              </a:rPr>
              <a:t>Char 1</a:t>
            </a:r>
          </a:p>
          <a:p>
            <a:pPr defTabSz="185738"/>
            <a:r>
              <a:rPr lang="en-US" sz="1200">
                <a:latin typeface="Courier" charset="0"/>
                <a:ea typeface="Courier" charset="0"/>
                <a:cs typeface="Courier" charset="0"/>
              </a:rPr>
              <a:t>Char 2</a:t>
            </a:r>
          </a:p>
          <a:p>
            <a:pPr defTabSz="185738"/>
            <a:r>
              <a:rPr lang="en-US" sz="1200">
                <a:latin typeface="Courier" charset="0"/>
                <a:ea typeface="Courier" charset="0"/>
                <a:cs typeface="Courier" charset="0"/>
              </a:rPr>
              <a:t>Char 3</a:t>
            </a:r>
          </a:p>
          <a:p>
            <a:pPr defTabSz="185738"/>
            <a:r>
              <a:rPr lang="en-US" sz="1200" b="1">
                <a:latin typeface="Courier" charset="0"/>
                <a:ea typeface="Courier" charset="0"/>
                <a:cs typeface="Courier" charset="0"/>
              </a:rPr>
              <a:t>Char 4</a:t>
            </a:r>
          </a:p>
          <a:p>
            <a:pPr defTabSz="185738"/>
            <a:r>
              <a:rPr lang="en-US" sz="1200" i="1">
                <a:latin typeface="Courier" charset="0"/>
                <a:ea typeface="Courier" charset="0"/>
                <a:cs typeface="Courier" charset="0"/>
              </a:rPr>
              <a:t>Char +</a:t>
            </a:r>
          </a:p>
          <a:p>
            <a:pPr defTabSz="185738"/>
            <a:r>
              <a:rPr lang="en-US" sz="1200" b="1">
                <a:latin typeface="Courier" charset="0"/>
                <a:ea typeface="Courier" charset="0"/>
                <a:cs typeface="Courier" charset="0"/>
              </a:rPr>
              <a:t>Add &lt;- Mul [BACKTRACK]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ea typeface="ＭＳ Ｐゴシック" charset="-128"/>
                <a:cs typeface="ＭＳ Ｐゴシック" charset="-128"/>
              </a:rPr>
              <a:t>Memoization</a:t>
            </a:r>
          </a:p>
        </p:txBody>
      </p:sp>
      <p:sp>
        <p:nvSpPr>
          <p:cNvPr id="43011" name="Date Placeholder 2"/>
          <p:cNvSpPr>
            <a:spLocks noGrp="1"/>
          </p:cNvSpPr>
          <p:nvPr>
            <p:ph type="dt" sz="quarter" idx="10"/>
          </p:nvPr>
        </p:nvSpPr>
        <p:spPr>
          <a:noFill/>
        </p:spPr>
        <p:txBody>
          <a:bodyPr/>
          <a:lstStyle/>
          <a:p>
            <a:r>
              <a:rPr lang="en-US" smtClean="0"/>
              <a:t>© Oscar Nierstrasz</a:t>
            </a:r>
            <a:endParaRPr lang="de-CH" smtClean="0"/>
          </a:p>
        </p:txBody>
      </p:sp>
      <p:sp>
        <p:nvSpPr>
          <p:cNvPr id="43012"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43013" name="Slide Number Placeholder 4"/>
          <p:cNvSpPr>
            <a:spLocks noGrp="1"/>
          </p:cNvSpPr>
          <p:nvPr>
            <p:ph type="sldNum" sz="quarter" idx="12"/>
          </p:nvPr>
        </p:nvSpPr>
        <p:spPr>
          <a:noFill/>
        </p:spPr>
        <p:txBody>
          <a:bodyPr/>
          <a:lstStyle/>
          <a:p>
            <a:fld id="{15658201-09B1-0F44-8025-026FF27E5DE0}" type="slidenum">
              <a:rPr lang="de-CH" smtClean="0"/>
              <a:pPr/>
              <a:t>29</a:t>
            </a:fld>
            <a:endParaRPr lang="de-CH" sz="1400" smtClean="0">
              <a:solidFill>
                <a:srgbClr val="7E7E7E"/>
              </a:solidFill>
              <a:latin typeface="Times" charset="0"/>
            </a:endParaRPr>
          </a:p>
        </p:txBody>
      </p:sp>
      <p:sp>
        <p:nvSpPr>
          <p:cNvPr id="43014" name="TextBox 5"/>
          <p:cNvSpPr txBox="1">
            <a:spLocks noChangeArrowheads="1"/>
          </p:cNvSpPr>
          <p:nvPr/>
        </p:nvSpPr>
        <p:spPr bwMode="auto">
          <a:xfrm>
            <a:off x="3962400" y="1828800"/>
            <a:ext cx="4710113" cy="4340225"/>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b="1">
                <a:latin typeface="Courier" charset="0"/>
                <a:ea typeface="Courier" charset="0"/>
                <a:cs typeface="Courier" charset="0"/>
              </a:rPr>
              <a:t>public class SimplePackrat extends SimpleParser {</a:t>
            </a:r>
          </a:p>
          <a:p>
            <a:pPr defTabSz="185738"/>
            <a:r>
              <a:rPr lang="en-US" sz="1200">
                <a:latin typeface="Courier" charset="0"/>
                <a:ea typeface="Courier" charset="0"/>
                <a:cs typeface="Courier" charset="0"/>
              </a:rPr>
              <a:t>	Hashtable&lt;Integer,Result&gt;[] hash;</a:t>
            </a:r>
          </a:p>
          <a:p>
            <a:pPr defTabSz="185738"/>
            <a:r>
              <a:rPr lang="en-US" sz="1200">
                <a:latin typeface="Courier" charset="0"/>
                <a:ea typeface="Courier" charset="0"/>
                <a:cs typeface="Courier" charset="0"/>
              </a:rPr>
              <a:t>	final int ADD = 0;</a:t>
            </a:r>
          </a:p>
          <a:p>
            <a:pPr defTabSz="185738"/>
            <a:r>
              <a:rPr lang="en-US" sz="1200">
                <a:latin typeface="Courier" charset="0"/>
                <a:ea typeface="Courier" charset="0"/>
                <a:cs typeface="Courier" charset="0"/>
              </a:rPr>
              <a:t>	final int MUL = 1;</a:t>
            </a:r>
          </a:p>
          <a:p>
            <a:pPr defTabSz="185738"/>
            <a:r>
              <a:rPr lang="en-US" sz="1200">
                <a:latin typeface="Courier" charset="0"/>
                <a:ea typeface="Courier" charset="0"/>
                <a:cs typeface="Courier" charset="0"/>
              </a:rPr>
              <a:t>	final int PRIM = 2;</a:t>
            </a:r>
          </a:p>
          <a:p>
            <a:pPr defTabSz="185738"/>
            <a:r>
              <a:rPr lang="en-US" sz="1200">
                <a:latin typeface="Courier" charset="0"/>
                <a:ea typeface="Courier" charset="0"/>
                <a:cs typeface="Courier" charset="0"/>
              </a:rPr>
              <a:t>	final int HASHES = 3;</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SimplePackrat (String input) {</a:t>
            </a:r>
          </a:p>
          <a:p>
            <a:pPr defTabSz="185738"/>
            <a:r>
              <a:rPr lang="en-US" sz="1200">
                <a:latin typeface="Courier" charset="0"/>
                <a:ea typeface="Courier" charset="0"/>
                <a:cs typeface="Courier" charset="0"/>
              </a:rPr>
              <a:t>		super(input);</a:t>
            </a:r>
          </a:p>
          <a:p>
            <a:pPr defTabSz="185738"/>
            <a:r>
              <a:rPr lang="en-US" sz="1200">
                <a:latin typeface="Courier" charset="0"/>
                <a:ea typeface="Courier" charset="0"/>
                <a:cs typeface="Courier" charset="0"/>
              </a:rPr>
              <a:t>		hash = new Hashtable[HASHES];</a:t>
            </a:r>
          </a:p>
          <a:p>
            <a:pPr defTabSz="185738"/>
            <a:r>
              <a:rPr lang="en-US" sz="1200">
                <a:latin typeface="Courier" charset="0"/>
                <a:ea typeface="Courier" charset="0"/>
                <a:cs typeface="Courier" charset="0"/>
              </a:rPr>
              <a:t>		for (int i=0; i&lt;hash.length; i++) {</a:t>
            </a:r>
          </a:p>
          <a:p>
            <a:pPr defTabSz="185738"/>
            <a:r>
              <a:rPr lang="en-US" sz="1200">
                <a:latin typeface="Courier" charset="0"/>
                <a:ea typeface="Courier" charset="0"/>
                <a:cs typeface="Courier" charset="0"/>
              </a:rPr>
              <a:t>			hash[i] = new Hashtable&lt;Integer,Result&gt;();</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a:t>
            </a:r>
          </a:p>
          <a:p>
            <a:pPr defTabSz="185738"/>
            <a:endParaRPr lang="en-US" sz="1200" b="1">
              <a:latin typeface="Courier" charset="0"/>
              <a:ea typeface="Courier" charset="0"/>
              <a:cs typeface="Courier" charset="0"/>
            </a:endParaRPr>
          </a:p>
          <a:p>
            <a:pPr defTabSz="185738"/>
            <a:r>
              <a:rPr lang="en-US" sz="1200" b="1">
                <a:latin typeface="Courier" charset="0"/>
                <a:ea typeface="Courier" charset="0"/>
                <a:cs typeface="Courier" charset="0"/>
              </a:rPr>
              <a:t>	protected Result add(int pos) throws Fail {</a:t>
            </a:r>
          </a:p>
          <a:p>
            <a:pPr defTabSz="185738"/>
            <a:r>
              <a:rPr lang="en-US" sz="1200" b="1">
                <a:latin typeface="Courier" charset="0"/>
                <a:ea typeface="Courier" charset="0"/>
                <a:cs typeface="Courier" charset="0"/>
              </a:rPr>
              <a:t>		if (!hash[ADD].containsKey(pos)) {</a:t>
            </a:r>
          </a:p>
          <a:p>
            <a:pPr defTabSz="185738"/>
            <a:r>
              <a:rPr lang="en-US" sz="1200" b="1">
                <a:latin typeface="Courier" charset="0"/>
                <a:ea typeface="Courier" charset="0"/>
                <a:cs typeface="Courier" charset="0"/>
              </a:rPr>
              <a:t>			hash[ADD].put(pos, super.add(pos));</a:t>
            </a:r>
          </a:p>
          <a:p>
            <a:pPr defTabSz="185738"/>
            <a:r>
              <a:rPr lang="en-US" sz="1200" b="1">
                <a:latin typeface="Courier" charset="0"/>
                <a:ea typeface="Courier" charset="0"/>
                <a:cs typeface="Courier" charset="0"/>
              </a:rPr>
              <a:t>		}</a:t>
            </a:r>
          </a:p>
          <a:p>
            <a:pPr defTabSz="185738"/>
            <a:r>
              <a:rPr lang="en-US" sz="1200" b="1">
                <a:latin typeface="Courier" charset="0"/>
                <a:ea typeface="Courier" charset="0"/>
                <a:cs typeface="Courier" charset="0"/>
              </a:rPr>
              <a:t>		return hash[ADD].get(pos);</a:t>
            </a:r>
          </a:p>
          <a:p>
            <a:pPr defTabSz="185738"/>
            <a:r>
              <a:rPr lang="en-US" sz="1200" b="1">
                <a:latin typeface="Courier" charset="0"/>
                <a:ea typeface="Courier" charset="0"/>
                <a:cs typeface="Courier" charset="0"/>
              </a:rPr>
              <a:t>	}</a:t>
            </a:r>
          </a:p>
          <a:p>
            <a:pPr defTabSz="185738"/>
            <a:r>
              <a:rPr lang="en-US" sz="1200">
                <a:latin typeface="Courier" charset="0"/>
                <a:ea typeface="Courier" charset="0"/>
                <a:cs typeface="Courier" charset="0"/>
              </a:rPr>
              <a:t>...</a:t>
            </a:r>
          </a:p>
          <a:p>
            <a:pPr defTabSz="185738"/>
            <a:r>
              <a:rPr lang="en-US" sz="1200">
                <a:latin typeface="Courier" charset="0"/>
                <a:ea typeface="Courier" charset="0"/>
                <a:cs typeface="Courier" charset="0"/>
              </a:rPr>
              <a:t>}</a:t>
            </a:r>
          </a:p>
        </p:txBody>
      </p:sp>
      <p:sp>
        <p:nvSpPr>
          <p:cNvPr id="43015" name="TextBox 7"/>
          <p:cNvSpPr txBox="1">
            <a:spLocks noChangeArrowheads="1"/>
          </p:cNvSpPr>
          <p:nvPr/>
        </p:nvSpPr>
        <p:spPr bwMode="auto">
          <a:xfrm>
            <a:off x="228600" y="2057400"/>
            <a:ext cx="3581400" cy="1570038"/>
          </a:xfrm>
          <a:prstGeom prst="rect">
            <a:avLst/>
          </a:prstGeom>
          <a:solidFill>
            <a:srgbClr val="F5F399"/>
          </a:solidFill>
          <a:ln w="9525">
            <a:noFill/>
            <a:miter lim="800000"/>
            <a:headEnd/>
            <a:tailEnd/>
          </a:ln>
        </p:spPr>
        <p:txBody>
          <a:bodyPr>
            <a:prstTxWarp prst="textNoShape">
              <a:avLst/>
            </a:prstTxWarp>
            <a:spAutoFit/>
          </a:bodyPr>
          <a:lstStyle/>
          <a:p>
            <a:r>
              <a:rPr lang="en-US" i="1"/>
              <a:t>By memoizing parsing results, we avoid having to recalculate partially successful parses.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ea typeface="ＭＳ Ｐゴシック" charset="-128"/>
                <a:cs typeface="ＭＳ Ｐゴシック" charset="-128"/>
              </a:rPr>
              <a:t>Sources</a:t>
            </a:r>
          </a:p>
        </p:txBody>
      </p:sp>
      <p:sp>
        <p:nvSpPr>
          <p:cNvPr id="13315" name="Content Placeholder 2"/>
          <p:cNvSpPr>
            <a:spLocks noGrp="1"/>
          </p:cNvSpPr>
          <p:nvPr>
            <p:ph idx="1"/>
          </p:nvPr>
        </p:nvSpPr>
        <p:spPr/>
        <p:txBody>
          <a:bodyPr/>
          <a:lstStyle/>
          <a:p>
            <a:r>
              <a:rPr lang="en-US" sz="2000" b="1" dirty="0" smtClean="0">
                <a:ea typeface="ＭＳ Ｐゴシック" charset="-128"/>
                <a:cs typeface="ＭＳ Ｐゴシック" charset="-128"/>
              </a:rPr>
              <a:t>Parsing Techniques — A Practical Guide</a:t>
            </a:r>
          </a:p>
          <a:p>
            <a:pPr lvl="1"/>
            <a:r>
              <a:rPr lang="en-US" sz="1800" dirty="0" err="1" smtClean="0"/>
              <a:t>Grune</a:t>
            </a:r>
            <a:r>
              <a:rPr lang="en-US" sz="1800" dirty="0" smtClean="0"/>
              <a:t> &amp; Jacobs, Springer, 2008</a:t>
            </a:r>
          </a:p>
          <a:p>
            <a:pPr lvl="1"/>
            <a:r>
              <a:rPr lang="en-US" sz="1800" i="1" dirty="0" smtClean="0"/>
              <a:t>[Chapter 15.7 — Recognition Systems]</a:t>
            </a:r>
          </a:p>
          <a:p>
            <a:r>
              <a:rPr lang="en-US" sz="2000" b="1" dirty="0" smtClean="0">
                <a:ea typeface="ＭＳ Ｐゴシック" charset="-128"/>
                <a:cs typeface="ＭＳ Ｐゴシック" charset="-128"/>
              </a:rPr>
              <a:t>“Parsing expression grammars: a recognition-based syntactic foundation” </a:t>
            </a:r>
          </a:p>
          <a:p>
            <a:pPr lvl="1"/>
            <a:r>
              <a:rPr lang="en-US" sz="1800" dirty="0" smtClean="0"/>
              <a:t>Ford, POPL 2004, doi:10.1145/964001.964011</a:t>
            </a:r>
          </a:p>
          <a:p>
            <a:r>
              <a:rPr lang="en-US" sz="2000" b="1" dirty="0" smtClean="0">
                <a:ea typeface="ＭＳ Ｐゴシック" charset="-128"/>
                <a:cs typeface="ＭＳ Ｐゴシック" charset="-128"/>
              </a:rPr>
              <a:t>“Packrat parsing: simple, powerful, lazy, linear time”</a:t>
            </a:r>
          </a:p>
          <a:p>
            <a:pPr lvl="1"/>
            <a:r>
              <a:rPr lang="en-US" sz="1800" dirty="0" smtClean="0"/>
              <a:t>Ford, ICFP 02, doi:10.1145/583852.581483</a:t>
            </a:r>
          </a:p>
          <a:p>
            <a:r>
              <a:rPr lang="en-US" sz="2000" b="1" dirty="0" smtClean="0">
                <a:ea typeface="ＭＳ Ｐゴシック" charset="-128"/>
                <a:cs typeface="ＭＳ Ｐゴシック" charset="-128"/>
              </a:rPr>
              <a:t>The Packrat Parsing and Parsing Expression Grammars Page:</a:t>
            </a:r>
          </a:p>
          <a:p>
            <a:pPr lvl="1"/>
            <a:r>
              <a:rPr lang="en-US" sz="1800" dirty="0" smtClean="0"/>
              <a:t>http://pdos.csail.mit.edu/~baford/packrat</a:t>
            </a:r>
            <a:r>
              <a:rPr lang="en-US" sz="1800" dirty="0" smtClean="0"/>
              <a:t>/</a:t>
            </a:r>
          </a:p>
          <a:p>
            <a:r>
              <a:rPr lang="en-US" sz="2000" b="1" dirty="0" smtClean="0"/>
              <a:t>Dynamic Language Embedding With Homogeneous Tool </a:t>
            </a:r>
            <a:r>
              <a:rPr lang="en-US" sz="2000" b="1" dirty="0" smtClean="0"/>
              <a:t>Support</a:t>
            </a:r>
          </a:p>
          <a:p>
            <a:pPr lvl="1"/>
            <a:r>
              <a:rPr lang="en-US" sz="1800" dirty="0" err="1" smtClean="0"/>
              <a:t>Renggli</a:t>
            </a:r>
            <a:r>
              <a:rPr lang="en-US" sz="1800" dirty="0" smtClean="0"/>
              <a:t>, PhD thesis, 2010, http</a:t>
            </a:r>
            <a:r>
              <a:rPr lang="en-US" sz="1800" dirty="0" smtClean="0"/>
              <a:t>://scg.unibe.ch/bib/Reng10d</a:t>
            </a:r>
            <a:endParaRPr lang="en-US" sz="1800" dirty="0" smtClean="0"/>
          </a:p>
        </p:txBody>
      </p:sp>
      <p:sp>
        <p:nvSpPr>
          <p:cNvPr id="13316" name="Date Placeholder 3"/>
          <p:cNvSpPr>
            <a:spLocks noGrp="1"/>
          </p:cNvSpPr>
          <p:nvPr>
            <p:ph type="dt" sz="quarter" idx="10"/>
          </p:nvPr>
        </p:nvSpPr>
        <p:spPr>
          <a:noFill/>
        </p:spPr>
        <p:txBody>
          <a:bodyPr/>
          <a:lstStyle/>
          <a:p>
            <a:r>
              <a:rPr lang="en-US" smtClean="0"/>
              <a:t>© Oscar Nierstrasz</a:t>
            </a:r>
            <a:endParaRPr lang="de-CH" smtClean="0"/>
          </a:p>
        </p:txBody>
      </p:sp>
      <p:sp>
        <p:nvSpPr>
          <p:cNvPr id="13317"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13318" name="Slide Number Placeholder 5"/>
          <p:cNvSpPr>
            <a:spLocks noGrp="1"/>
          </p:cNvSpPr>
          <p:nvPr>
            <p:ph type="sldNum" sz="quarter" idx="12"/>
          </p:nvPr>
        </p:nvSpPr>
        <p:spPr>
          <a:noFill/>
        </p:spPr>
        <p:txBody>
          <a:bodyPr/>
          <a:lstStyle/>
          <a:p>
            <a:fld id="{DC0DEA21-9F67-8D47-AF5B-60DC183C49E6}" type="slidenum">
              <a:rPr lang="de-CH" smtClean="0"/>
              <a:pPr/>
              <a:t>3</a:t>
            </a:fld>
            <a:endParaRPr lang="de-CH"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ea typeface="ＭＳ Ｐゴシック" charset="-128"/>
                <a:cs typeface="ＭＳ Ｐゴシック" charset="-128"/>
              </a:rPr>
              <a:t>Memoized parsing “2*(3+4)”</a:t>
            </a:r>
          </a:p>
        </p:txBody>
      </p:sp>
      <p:sp>
        <p:nvSpPr>
          <p:cNvPr id="44035" name="Date Placeholder 2"/>
          <p:cNvSpPr>
            <a:spLocks noGrp="1"/>
          </p:cNvSpPr>
          <p:nvPr>
            <p:ph type="dt" sz="quarter" idx="10"/>
          </p:nvPr>
        </p:nvSpPr>
        <p:spPr>
          <a:noFill/>
        </p:spPr>
        <p:txBody>
          <a:bodyPr/>
          <a:lstStyle/>
          <a:p>
            <a:r>
              <a:rPr lang="en-US" smtClean="0"/>
              <a:t>© Oscar Nierstrasz</a:t>
            </a:r>
            <a:endParaRPr lang="de-CH" smtClean="0"/>
          </a:p>
        </p:txBody>
      </p:sp>
      <p:sp>
        <p:nvSpPr>
          <p:cNvPr id="44036"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44037" name="Slide Number Placeholder 4"/>
          <p:cNvSpPr>
            <a:spLocks noGrp="1"/>
          </p:cNvSpPr>
          <p:nvPr>
            <p:ph type="sldNum" sz="quarter" idx="12"/>
          </p:nvPr>
        </p:nvSpPr>
        <p:spPr>
          <a:noFill/>
        </p:spPr>
        <p:txBody>
          <a:bodyPr/>
          <a:lstStyle/>
          <a:p>
            <a:fld id="{AEEB49CD-8D5A-314C-9B0B-B04DF3606CF6}" type="slidenum">
              <a:rPr lang="de-CH" smtClean="0"/>
              <a:pPr/>
              <a:t>30</a:t>
            </a:fld>
            <a:endParaRPr lang="de-CH" smtClean="0"/>
          </a:p>
        </p:txBody>
      </p:sp>
      <p:sp>
        <p:nvSpPr>
          <p:cNvPr id="44038" name="TextBox 5"/>
          <p:cNvSpPr txBox="1">
            <a:spLocks noChangeArrowheads="1"/>
          </p:cNvSpPr>
          <p:nvPr/>
        </p:nvSpPr>
        <p:spPr bwMode="auto">
          <a:xfrm>
            <a:off x="1066800" y="1295400"/>
            <a:ext cx="3171825" cy="4894263"/>
          </a:xfrm>
          <a:prstGeom prst="rect">
            <a:avLst/>
          </a:prstGeom>
          <a:solidFill>
            <a:schemeClr val="accent1"/>
          </a:solidFill>
          <a:ln w="9525">
            <a:solidFill>
              <a:schemeClr val="tx1"/>
            </a:solidFill>
            <a:miter lim="800000"/>
            <a:headEnd/>
            <a:tailEnd/>
          </a:ln>
        </p:spPr>
        <p:txBody>
          <a:bodyPr wrap="none">
            <a:prstTxWarp prst="textNoShape">
              <a:avLst/>
            </a:prstTxWarp>
            <a:spAutoFit/>
          </a:bodyPr>
          <a:lstStyle/>
          <a:p>
            <a:pPr defTabSz="185738"/>
            <a:r>
              <a:rPr lang="en-US" sz="1200" i="1">
                <a:latin typeface="Courier" charset="0"/>
                <a:ea typeface="Courier" charset="0"/>
                <a:cs typeface="Courier" charset="0"/>
              </a:rPr>
              <a:t>Add &lt;- Mul + Add</a:t>
            </a:r>
          </a:p>
          <a:p>
            <a:pPr defTabSz="185738"/>
            <a:r>
              <a:rPr lang="en-US" sz="1200" b="1">
                <a:latin typeface="Courier" charset="0"/>
                <a:ea typeface="Courier" charset="0"/>
                <a:cs typeface="Courier" charset="0"/>
              </a:rPr>
              <a:t>Mul &lt;- Prim * Mul</a:t>
            </a:r>
          </a:p>
          <a:p>
            <a:pPr defTabSz="185738"/>
            <a:r>
              <a:rPr lang="en-US" sz="1200" i="1">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b="1">
                <a:latin typeface="Courier" charset="0"/>
                <a:ea typeface="Courier" charset="0"/>
                <a:cs typeface="Courier" charset="0"/>
              </a:rPr>
              <a:t>Prim &lt;- Dec [BACKTRACK]</a:t>
            </a:r>
          </a:p>
          <a:p>
            <a:pPr defTabSz="185738"/>
            <a:r>
              <a:rPr lang="en-US" sz="1200" b="1">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b="1">
                <a:latin typeface="Courier" charset="0"/>
                <a:ea typeface="Courier" charset="0"/>
                <a:cs typeface="Courier" charset="0"/>
              </a:rPr>
              <a:t>Char 2</a:t>
            </a:r>
          </a:p>
          <a:p>
            <a:pPr defTabSz="185738"/>
            <a:r>
              <a:rPr lang="en-US" sz="1200" b="1">
                <a:latin typeface="Courier" charset="0"/>
                <a:ea typeface="Courier" charset="0"/>
                <a:cs typeface="Courier" charset="0"/>
              </a:rPr>
              <a:t>Char *</a:t>
            </a:r>
          </a:p>
          <a:p>
            <a:pPr defTabSz="185738"/>
            <a:r>
              <a:rPr lang="en-US" sz="1200" i="1">
                <a:latin typeface="Courier" charset="0"/>
                <a:ea typeface="Courier" charset="0"/>
                <a:cs typeface="Courier" charset="0"/>
              </a:rPr>
              <a:t>Mul &lt;- Prim * Mul</a:t>
            </a:r>
          </a:p>
          <a:p>
            <a:pPr defTabSz="185738"/>
            <a:r>
              <a:rPr lang="en-US" sz="1200" b="1">
                <a:latin typeface="Courier" charset="0"/>
                <a:ea typeface="Courier" charset="0"/>
                <a:cs typeface="Courier" charset="0"/>
              </a:rPr>
              <a:t>Prim &lt;- ( Add )</a:t>
            </a:r>
          </a:p>
          <a:p>
            <a:pPr defTabSz="185738"/>
            <a:r>
              <a:rPr lang="en-US" sz="1200" b="1">
                <a:latin typeface="Courier" charset="0"/>
                <a:ea typeface="Courier" charset="0"/>
                <a:cs typeface="Courier" charset="0"/>
              </a:rPr>
              <a:t>Char (</a:t>
            </a:r>
          </a:p>
          <a:p>
            <a:pPr defTabSz="185738"/>
            <a:r>
              <a:rPr lang="en-US" sz="1200" b="1">
                <a:latin typeface="Courier" charset="0"/>
                <a:ea typeface="Courier" charset="0"/>
                <a:cs typeface="Courier" charset="0"/>
              </a:rPr>
              <a:t>Add &lt;- Mul + Add</a:t>
            </a:r>
          </a:p>
          <a:p>
            <a:pPr defTabSz="185738"/>
            <a:r>
              <a:rPr lang="en-US" sz="1200" i="1">
                <a:latin typeface="Courier" charset="0"/>
                <a:ea typeface="Courier" charset="0"/>
                <a:cs typeface="Courier" charset="0"/>
              </a:rPr>
              <a:t>Mul &lt;- Prim * Mul</a:t>
            </a:r>
          </a:p>
          <a:p>
            <a:pPr defTabSz="185738"/>
            <a:r>
              <a:rPr lang="en-US" sz="1200" i="1">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b="1">
                <a:latin typeface="Courier" charset="0"/>
                <a:ea typeface="Courier" charset="0"/>
                <a:cs typeface="Courier" charset="0"/>
              </a:rPr>
              <a:t>Prim &lt;- Dec </a:t>
            </a:r>
            <a:r>
              <a:rPr lang="en-US" sz="1200">
                <a:latin typeface="Courier" charset="0"/>
                <a:ea typeface="Courier" charset="0"/>
                <a:cs typeface="Courier" charset="0"/>
              </a:rPr>
              <a:t>[</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b="1">
                <a:latin typeface="Courier" charset="0"/>
                <a:ea typeface="Courier" charset="0"/>
                <a:cs typeface="Courier" charset="0"/>
              </a:rPr>
              <a:t>Char 3</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Mul &lt;- Prim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PRIM -- retrieving hashed result</a:t>
            </a:r>
          </a:p>
        </p:txBody>
      </p:sp>
      <p:sp>
        <p:nvSpPr>
          <p:cNvPr id="44039" name="TextBox 16"/>
          <p:cNvSpPr txBox="1">
            <a:spLocks noChangeArrowheads="1"/>
          </p:cNvSpPr>
          <p:nvPr/>
        </p:nvSpPr>
        <p:spPr bwMode="auto">
          <a:xfrm>
            <a:off x="5105400" y="1295400"/>
            <a:ext cx="3171825" cy="5262563"/>
          </a:xfrm>
          <a:prstGeom prst="rect">
            <a:avLst/>
          </a:prstGeom>
          <a:solidFill>
            <a:schemeClr val="accent1"/>
          </a:solidFill>
          <a:ln w="9525">
            <a:solidFill>
              <a:schemeClr val="tx1"/>
            </a:solidFill>
            <a:miter lim="800000"/>
            <a:headEnd/>
            <a:tailEnd/>
          </a:ln>
        </p:spPr>
        <p:txBody>
          <a:bodyPr wrap="none">
            <a:prstTxWarp prst="textNoShape">
              <a:avLst/>
            </a:prstTxWarp>
            <a:spAutoFit/>
          </a:bodyPr>
          <a:lstStyle/>
          <a:p>
            <a:pPr defTabSz="185738"/>
            <a:r>
              <a:rPr lang="en-US" sz="1200" b="1">
                <a:latin typeface="Courier" charset="0"/>
                <a:ea typeface="Courier" charset="0"/>
                <a:cs typeface="Courier" charset="0"/>
              </a:rPr>
              <a:t>Char +</a:t>
            </a:r>
          </a:p>
          <a:p>
            <a:pPr defTabSz="185738"/>
            <a:r>
              <a:rPr lang="en-US" sz="1200" i="1">
                <a:latin typeface="Courier" charset="0"/>
                <a:ea typeface="Courier" charset="0"/>
                <a:cs typeface="Courier" charset="0"/>
              </a:rPr>
              <a:t>Add &lt;- Mul + Add</a:t>
            </a:r>
          </a:p>
          <a:p>
            <a:pPr defTabSz="185738"/>
            <a:r>
              <a:rPr lang="en-US" sz="1200" i="1">
                <a:latin typeface="Courier" charset="0"/>
                <a:ea typeface="Courier" charset="0"/>
                <a:cs typeface="Courier" charset="0"/>
              </a:rPr>
              <a:t>Mul &lt;- Prim * Mul</a:t>
            </a:r>
          </a:p>
          <a:p>
            <a:pPr defTabSz="185738"/>
            <a:r>
              <a:rPr lang="en-US" sz="1200" i="1">
                <a:latin typeface="Courier" charset="0"/>
                <a:ea typeface="Courier" charset="0"/>
                <a:cs typeface="Courier" charset="0"/>
              </a:rPr>
              <a:t>Prim &lt;- ( Add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Prim &lt;- Dec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Dec &lt;- Num</a:t>
            </a:r>
          </a:p>
          <a:p>
            <a:pPr defTabSz="185738"/>
            <a:r>
              <a:rPr lang="en-US" sz="1200" i="1">
                <a:latin typeface="Courier" charset="0"/>
                <a:ea typeface="Courier" charset="0"/>
                <a:cs typeface="Courier" charset="0"/>
              </a:rPr>
              <a:t>Char 0</a:t>
            </a:r>
          </a:p>
          <a:p>
            <a:pPr defTabSz="185738"/>
            <a:r>
              <a:rPr lang="en-US" sz="1200" i="1">
                <a:latin typeface="Courier" charset="0"/>
                <a:ea typeface="Courier" charset="0"/>
                <a:cs typeface="Courier" charset="0"/>
              </a:rPr>
              <a:t>Char 1</a:t>
            </a:r>
          </a:p>
          <a:p>
            <a:pPr defTabSz="185738"/>
            <a:r>
              <a:rPr lang="en-US" sz="1200" i="1">
                <a:latin typeface="Courier" charset="0"/>
                <a:ea typeface="Courier" charset="0"/>
                <a:cs typeface="Courier" charset="0"/>
              </a:rPr>
              <a:t>Char 2</a:t>
            </a:r>
          </a:p>
          <a:p>
            <a:pPr defTabSz="185738"/>
            <a:r>
              <a:rPr lang="en-US" sz="1200" i="1">
                <a:latin typeface="Courier" charset="0"/>
                <a:ea typeface="Courier" charset="0"/>
                <a:cs typeface="Courier" charset="0"/>
              </a:rPr>
              <a:t>Char 3</a:t>
            </a:r>
          </a:p>
          <a:p>
            <a:pPr defTabSz="185738"/>
            <a:r>
              <a:rPr lang="en-US" sz="1200" b="1">
                <a:latin typeface="Courier" charset="0"/>
                <a:ea typeface="Courier" charset="0"/>
                <a:cs typeface="Courier" charset="0"/>
              </a:rPr>
              <a:t>Char 4</a:t>
            </a:r>
          </a:p>
          <a:p>
            <a:pPr defTabSz="185738"/>
            <a:r>
              <a:rPr lang="en-US" sz="1200" i="1">
                <a:latin typeface="Courier" charset="0"/>
                <a:ea typeface="Courier" charset="0"/>
                <a:cs typeface="Courier" charset="0"/>
              </a:rPr>
              <a:t>Char *</a:t>
            </a:r>
          </a:p>
          <a:p>
            <a:pPr defTabSz="185738"/>
            <a:r>
              <a:rPr lang="en-US" sz="1200" b="1">
                <a:latin typeface="Courier" charset="0"/>
                <a:ea typeface="Courier" charset="0"/>
                <a:cs typeface="Courier" charset="0"/>
              </a:rPr>
              <a:t>Mul &lt;- Prim </a:t>
            </a:r>
            <a:r>
              <a:rPr lang="en-US" sz="1200">
                <a:latin typeface="Courier" charset="0"/>
                <a:ea typeface="Courier" charset="0"/>
                <a:cs typeface="Courier" charset="0"/>
              </a:rPr>
              <a:t>[</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PRIM -- retrieving hashed result</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Add &lt;- Mul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MUL -- retrieving hashed result</a:t>
            </a:r>
          </a:p>
          <a:p>
            <a:pPr defTabSz="185738"/>
            <a:r>
              <a:rPr lang="en-US" sz="1200" i="1">
                <a:latin typeface="Courier" charset="0"/>
                <a:ea typeface="Courier" charset="0"/>
                <a:cs typeface="Courier" charset="0"/>
              </a:rPr>
              <a:t>Char )</a:t>
            </a:r>
          </a:p>
          <a:p>
            <a:pPr defTabSz="185738"/>
            <a:r>
              <a:rPr lang="en-US" sz="1200" i="1">
                <a:latin typeface="Courier" charset="0"/>
                <a:ea typeface="Courier" charset="0"/>
                <a:cs typeface="Courier" charset="0"/>
              </a:rPr>
              <a:t>Char *</a:t>
            </a:r>
          </a:p>
          <a:p>
            <a:pPr defTabSz="185738"/>
            <a:r>
              <a:rPr lang="en-US" sz="1200">
                <a:latin typeface="Courier" charset="0"/>
                <a:ea typeface="Courier" charset="0"/>
                <a:cs typeface="Courier" charset="0"/>
              </a:rPr>
              <a:t>Mul &lt;- Prim [</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PRIM -- retrieving hashed result</a:t>
            </a:r>
          </a:p>
          <a:p>
            <a:pPr defTabSz="185738"/>
            <a:r>
              <a:rPr lang="en-US" sz="1200" i="1">
                <a:latin typeface="Courier" charset="0"/>
                <a:ea typeface="Courier" charset="0"/>
                <a:cs typeface="Courier" charset="0"/>
              </a:rPr>
              <a:t>Char +</a:t>
            </a:r>
          </a:p>
          <a:p>
            <a:pPr defTabSz="185738"/>
            <a:r>
              <a:rPr lang="en-US" sz="1200" b="1">
                <a:latin typeface="Courier" charset="0"/>
                <a:ea typeface="Courier" charset="0"/>
                <a:cs typeface="Courier" charset="0"/>
              </a:rPr>
              <a:t>Add &lt;- Mul </a:t>
            </a:r>
            <a:r>
              <a:rPr lang="en-US" sz="1200">
                <a:latin typeface="Courier" charset="0"/>
                <a:ea typeface="Courier" charset="0"/>
                <a:cs typeface="Courier" charset="0"/>
              </a:rPr>
              <a:t>[</a:t>
            </a:r>
            <a:r>
              <a:rPr lang="en-US" sz="1200" b="1">
                <a:latin typeface="Courier" charset="0"/>
                <a:ea typeface="Courier" charset="0"/>
                <a:cs typeface="Courier" charset="0"/>
              </a:rPr>
              <a:t>BACKTRACK</a:t>
            </a:r>
            <a:r>
              <a:rPr lang="en-US" sz="1200">
                <a:latin typeface="Courier" charset="0"/>
                <a:ea typeface="Courier" charset="0"/>
                <a:cs typeface="Courier" charset="0"/>
              </a:rPr>
              <a:t>]</a:t>
            </a:r>
          </a:p>
          <a:p>
            <a:pPr defTabSz="185738"/>
            <a:r>
              <a:rPr lang="en-US" sz="1200" b="1">
                <a:latin typeface="Courier" charset="0"/>
                <a:ea typeface="Courier" charset="0"/>
                <a:cs typeface="Courier" charset="0"/>
              </a:rPr>
              <a:t>MUL -- retrieving hashed result</a:t>
            </a:r>
          </a:p>
          <a:p>
            <a:pPr defTabSz="185738"/>
            <a:r>
              <a:rPr lang="en-US" sz="1200">
                <a:latin typeface="Courier" charset="0"/>
                <a:ea typeface="Courier" charset="0"/>
                <a:cs typeface="Courier" charset="0"/>
              </a:rPr>
              <a:t>Eof</a:t>
            </a:r>
          </a:p>
          <a:p>
            <a:pPr defTabSz="185738"/>
            <a:r>
              <a:rPr lang="en-US" sz="1200" b="1">
                <a:latin typeface="Courier" charset="0"/>
                <a:ea typeface="Courier" charset="0"/>
                <a:cs typeface="Courier" charset="0"/>
              </a:rPr>
              <a:t>52 steps</a:t>
            </a:r>
          </a:p>
          <a:p>
            <a:pPr defTabSz="185738"/>
            <a:r>
              <a:rPr lang="en-US" sz="1200" b="1">
                <a:latin typeface="Courier" charset="0"/>
                <a:ea typeface="Courier" charset="0"/>
                <a:cs typeface="Courier" charset="0"/>
              </a:rPr>
              <a:t>2*(3+4) -&gt; 14</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ea typeface="ＭＳ Ｐゴシック" charset="-128"/>
                <a:cs typeface="ＭＳ Ｐゴシック" charset="-128"/>
              </a:rPr>
              <a:t>What is Packrat Parsing good for?</a:t>
            </a:r>
          </a:p>
        </p:txBody>
      </p:sp>
      <p:sp>
        <p:nvSpPr>
          <p:cNvPr id="45059" name="Content Placeholder 6"/>
          <p:cNvSpPr>
            <a:spLocks noGrp="1"/>
          </p:cNvSpPr>
          <p:nvPr>
            <p:ph idx="1"/>
          </p:nvPr>
        </p:nvSpPr>
        <p:spPr/>
        <p:txBody>
          <a:bodyPr/>
          <a:lstStyle/>
          <a:p>
            <a:r>
              <a:rPr lang="en-US" smtClean="0">
                <a:ea typeface="ＭＳ Ｐゴシック" charset="-128"/>
                <a:cs typeface="ＭＳ Ｐゴシック" charset="-128"/>
              </a:rPr>
              <a:t>Formally developed by Birman in 1970s</a:t>
            </a:r>
          </a:p>
          <a:p>
            <a:pPr lvl="1"/>
            <a:r>
              <a:rPr lang="en-US" smtClean="0"/>
              <a:t>but apparently never implemented</a:t>
            </a:r>
          </a:p>
          <a:p>
            <a:endParaRPr lang="en-US" smtClean="0">
              <a:ea typeface="ＭＳ Ｐゴシック" charset="-128"/>
              <a:cs typeface="ＭＳ Ｐゴシック" charset="-128"/>
            </a:endParaRPr>
          </a:p>
          <a:p>
            <a:r>
              <a:rPr lang="en-US" smtClean="0">
                <a:ea typeface="ＭＳ Ｐゴシック" charset="-128"/>
                <a:cs typeface="ＭＳ Ｐゴシック" charset="-128"/>
              </a:rPr>
              <a:t>Linear cost</a:t>
            </a:r>
          </a:p>
          <a:p>
            <a:pPr lvl="1"/>
            <a:r>
              <a:rPr lang="en-US" smtClean="0">
                <a:ea typeface="ＭＳ Ｐゴシック" charset="-128"/>
                <a:cs typeface="ＭＳ Ｐゴシック" charset="-128"/>
              </a:rPr>
              <a:t>bounded by size(input) × #(parser rules)</a:t>
            </a:r>
          </a:p>
          <a:p>
            <a:endParaRPr lang="en-US" smtClean="0">
              <a:ea typeface="ＭＳ Ｐゴシック" charset="-128"/>
              <a:cs typeface="ＭＳ Ｐゴシック" charset="-128"/>
            </a:endParaRPr>
          </a:p>
          <a:p>
            <a:r>
              <a:rPr lang="en-US" smtClean="0">
                <a:ea typeface="ＭＳ Ｐゴシック" charset="-128"/>
                <a:cs typeface="ＭＳ Ｐゴシック" charset="-128"/>
              </a:rPr>
              <a:t>Recognizes strictly larger class of languages than deterministic parsing algorithms (LL(k), LR(k))</a:t>
            </a:r>
          </a:p>
          <a:p>
            <a:pPr lvl="1"/>
            <a:r>
              <a:rPr lang="en-US" smtClean="0"/>
              <a:t>incomparable to class of context-free languages</a:t>
            </a:r>
          </a:p>
          <a:p>
            <a:pPr lvl="1"/>
            <a:endParaRPr lang="en-US" smtClean="0"/>
          </a:p>
          <a:p>
            <a:r>
              <a:rPr lang="en-US" smtClean="0">
                <a:ea typeface="ＭＳ Ｐゴシック" charset="-128"/>
                <a:cs typeface="ＭＳ Ｐゴシック" charset="-128"/>
              </a:rPr>
              <a:t>Good for scannerless parsing</a:t>
            </a:r>
          </a:p>
          <a:p>
            <a:pPr lvl="1"/>
            <a:r>
              <a:rPr lang="en-US" smtClean="0"/>
              <a:t>fine-grained tokens, unlimited lookahead</a:t>
            </a:r>
          </a:p>
        </p:txBody>
      </p:sp>
      <p:sp>
        <p:nvSpPr>
          <p:cNvPr id="45060" name="Date Placeholder 2"/>
          <p:cNvSpPr>
            <a:spLocks noGrp="1"/>
          </p:cNvSpPr>
          <p:nvPr>
            <p:ph type="dt" sz="quarter" idx="10"/>
          </p:nvPr>
        </p:nvSpPr>
        <p:spPr>
          <a:noFill/>
        </p:spPr>
        <p:txBody>
          <a:bodyPr/>
          <a:lstStyle/>
          <a:p>
            <a:r>
              <a:rPr lang="en-US" smtClean="0"/>
              <a:t>© Oscar Nierstrasz</a:t>
            </a:r>
            <a:endParaRPr lang="de-CH" smtClean="0"/>
          </a:p>
        </p:txBody>
      </p:sp>
      <p:sp>
        <p:nvSpPr>
          <p:cNvPr id="45061" name="Footer Placeholder 3"/>
          <p:cNvSpPr>
            <a:spLocks noGrp="1"/>
          </p:cNvSpPr>
          <p:nvPr>
            <p:ph type="ftr" sz="quarter" idx="11"/>
          </p:nvPr>
        </p:nvSpPr>
        <p:spPr>
          <a:noFill/>
        </p:spPr>
        <p:txBody>
          <a:bodyPr/>
          <a:lstStyle/>
          <a:p>
            <a:r>
              <a:rPr lang="en-US" smtClean="0"/>
              <a:t>PEGs, Packrat Parsers and Scannerless Parsing</a:t>
            </a:r>
            <a:endParaRPr lang="de-CH" smtClean="0"/>
          </a:p>
        </p:txBody>
      </p:sp>
      <p:sp>
        <p:nvSpPr>
          <p:cNvPr id="45062" name="Slide Number Placeholder 4"/>
          <p:cNvSpPr>
            <a:spLocks noGrp="1"/>
          </p:cNvSpPr>
          <p:nvPr>
            <p:ph type="sldNum" sz="quarter" idx="12"/>
          </p:nvPr>
        </p:nvSpPr>
        <p:spPr>
          <a:noFill/>
        </p:spPr>
        <p:txBody>
          <a:bodyPr/>
          <a:lstStyle/>
          <a:p>
            <a:fld id="{B99F4EE9-89DC-8545-929D-B0C54F4BA2B4}" type="slidenum">
              <a:rPr lang="de-CH" smtClean="0"/>
              <a:pPr/>
              <a:t>31</a:t>
            </a:fld>
            <a:endParaRPr lang="de-CH" sz="1400" smtClean="0">
              <a:solidFill>
                <a:srgbClr val="7E7E7E"/>
              </a:solidFill>
              <a:latin typeface="Times" charset="0"/>
            </a:endParaRPr>
          </a:p>
        </p:txBody>
      </p:sp>
      <p:sp>
        <p:nvSpPr>
          <p:cNvPr id="45063" name="TextBox 5"/>
          <p:cNvSpPr txBox="1">
            <a:spLocks noChangeArrowheads="1"/>
          </p:cNvSpPr>
          <p:nvPr/>
        </p:nvSpPr>
        <p:spPr bwMode="auto">
          <a:xfrm>
            <a:off x="3124200" y="6324600"/>
            <a:ext cx="4460875"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http://www.brynosaurus.com/pub/lang/packrat-icfp02-slides.pdf</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ea typeface="ＭＳ Ｐゴシック" charset="-128"/>
                <a:cs typeface="ＭＳ Ｐゴシック" charset="-128"/>
              </a:rPr>
              <a:t>Scannerless Parsing</a:t>
            </a:r>
          </a:p>
        </p:txBody>
      </p:sp>
      <p:sp>
        <p:nvSpPr>
          <p:cNvPr id="47107" name="Content Placeholder 2"/>
          <p:cNvSpPr>
            <a:spLocks noGrp="1"/>
          </p:cNvSpPr>
          <p:nvPr>
            <p:ph idx="1"/>
          </p:nvPr>
        </p:nvSpPr>
        <p:spPr/>
        <p:txBody>
          <a:bodyPr/>
          <a:lstStyle/>
          <a:p>
            <a:r>
              <a:rPr lang="en-US" dirty="0" smtClean="0">
                <a:ea typeface="ＭＳ Ｐゴシック" charset="-128"/>
                <a:cs typeface="ＭＳ Ｐゴシック" charset="-128"/>
              </a:rPr>
              <a:t>Traditional linear-time parsers have fixed </a:t>
            </a:r>
            <a:r>
              <a:rPr lang="en-US" dirty="0" err="1" smtClean="0">
                <a:ea typeface="ＭＳ Ｐゴシック" charset="-128"/>
                <a:cs typeface="ＭＳ Ｐゴシック" charset="-128"/>
              </a:rPr>
              <a:t>lookahead</a:t>
            </a:r>
            <a:endParaRPr lang="en-US" dirty="0" smtClean="0">
              <a:ea typeface="ＭＳ Ｐゴシック" charset="-128"/>
              <a:cs typeface="ＭＳ Ｐゴシック" charset="-128"/>
            </a:endParaRPr>
          </a:p>
          <a:p>
            <a:pPr lvl="1"/>
            <a:r>
              <a:rPr lang="en-US" dirty="0" smtClean="0">
                <a:ea typeface="ＭＳ Ｐゴシック" charset="-128"/>
                <a:cs typeface="ＭＳ Ｐゴシック" charset="-128"/>
              </a:rPr>
              <a:t>With unlimited </a:t>
            </a:r>
            <a:r>
              <a:rPr lang="en-US" dirty="0" err="1" smtClean="0">
                <a:ea typeface="ＭＳ Ｐゴシック" charset="-128"/>
                <a:cs typeface="ＭＳ Ｐゴシック" charset="-128"/>
              </a:rPr>
              <a:t>lookahead</a:t>
            </a:r>
            <a:r>
              <a:rPr lang="en-US" dirty="0" smtClean="0">
                <a:ea typeface="ＭＳ Ｐゴシック" charset="-128"/>
                <a:cs typeface="ＭＳ Ｐゴシック" charset="-128"/>
              </a:rPr>
              <a:t>, don’t need separate lexical analysis!</a:t>
            </a:r>
          </a:p>
          <a:p>
            <a:endParaRPr lang="en-US" dirty="0" smtClean="0">
              <a:ea typeface="ＭＳ Ｐゴシック" charset="-128"/>
              <a:cs typeface="ＭＳ Ｐゴシック" charset="-128"/>
            </a:endParaRPr>
          </a:p>
          <a:p>
            <a:r>
              <a:rPr lang="en-US" dirty="0" err="1" smtClean="0">
                <a:ea typeface="ＭＳ Ｐゴシック" charset="-128"/>
                <a:cs typeface="ＭＳ Ｐゴシック" charset="-128"/>
              </a:rPr>
              <a:t>Scannerless</a:t>
            </a:r>
            <a:r>
              <a:rPr lang="en-US" dirty="0" smtClean="0">
                <a:ea typeface="ＭＳ Ｐゴシック" charset="-128"/>
                <a:cs typeface="ＭＳ Ｐゴシック" charset="-128"/>
              </a:rPr>
              <a:t> parsing enables unified grammar for entire language</a:t>
            </a:r>
          </a:p>
          <a:p>
            <a:pPr lvl="1"/>
            <a:r>
              <a:rPr lang="en-US" dirty="0" smtClean="0">
                <a:ea typeface="ＭＳ Ｐゴシック" charset="-128"/>
                <a:cs typeface="ＭＳ Ｐゴシック" charset="-128"/>
              </a:rPr>
              <a:t>Can express grammars for mixed languages with different lexemes!</a:t>
            </a:r>
          </a:p>
        </p:txBody>
      </p:sp>
      <p:sp>
        <p:nvSpPr>
          <p:cNvPr id="47108" name="Date Placeholder 3"/>
          <p:cNvSpPr>
            <a:spLocks noGrp="1"/>
          </p:cNvSpPr>
          <p:nvPr>
            <p:ph type="dt" sz="quarter" idx="10"/>
          </p:nvPr>
        </p:nvSpPr>
        <p:spPr>
          <a:noFill/>
        </p:spPr>
        <p:txBody>
          <a:bodyPr/>
          <a:lstStyle/>
          <a:p>
            <a:r>
              <a:rPr lang="en-US" smtClean="0"/>
              <a:t>© Oscar Nierstrasz</a:t>
            </a:r>
            <a:endParaRPr lang="de-CH" smtClean="0"/>
          </a:p>
        </p:txBody>
      </p:sp>
      <p:sp>
        <p:nvSpPr>
          <p:cNvPr id="47109"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47110" name="Slide Number Placeholder 5"/>
          <p:cNvSpPr>
            <a:spLocks noGrp="1"/>
          </p:cNvSpPr>
          <p:nvPr>
            <p:ph type="sldNum" sz="quarter" idx="12"/>
          </p:nvPr>
        </p:nvSpPr>
        <p:spPr>
          <a:noFill/>
        </p:spPr>
        <p:txBody>
          <a:bodyPr/>
          <a:lstStyle/>
          <a:p>
            <a:fld id="{A9676D6F-B22A-F944-AAE4-4EB9CFAB9C02}" type="slidenum">
              <a:rPr lang="de-CH" smtClean="0"/>
              <a:pPr/>
              <a:t>32</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ea typeface="ＭＳ Ｐゴシック" charset="-128"/>
                <a:cs typeface="ＭＳ Ｐゴシック" charset="-128"/>
              </a:rPr>
              <a:t>What is Packrat Parsing </a:t>
            </a:r>
            <a:r>
              <a:rPr lang="en-US" i="1" smtClean="0">
                <a:ea typeface="ＭＳ Ｐゴシック" charset="-128"/>
                <a:cs typeface="ＭＳ Ｐゴシック" charset="-128"/>
              </a:rPr>
              <a:t>not </a:t>
            </a:r>
            <a:r>
              <a:rPr lang="en-US" smtClean="0">
                <a:ea typeface="ＭＳ Ｐゴシック" charset="-128"/>
                <a:cs typeface="ＭＳ Ｐゴシック" charset="-128"/>
              </a:rPr>
              <a:t>good for?</a:t>
            </a:r>
          </a:p>
        </p:txBody>
      </p:sp>
      <p:sp>
        <p:nvSpPr>
          <p:cNvPr id="48131" name="Content Placeholder 2"/>
          <p:cNvSpPr>
            <a:spLocks noGrp="1"/>
          </p:cNvSpPr>
          <p:nvPr>
            <p:ph idx="1"/>
          </p:nvPr>
        </p:nvSpPr>
        <p:spPr/>
        <p:txBody>
          <a:bodyPr/>
          <a:lstStyle/>
          <a:p>
            <a:r>
              <a:rPr lang="en-US" smtClean="0">
                <a:ea typeface="ＭＳ Ｐゴシック" charset="-128"/>
                <a:cs typeface="ＭＳ Ｐゴシック" charset="-128"/>
              </a:rPr>
              <a:t>General CFG parsing (ambiguous grammars)</a:t>
            </a:r>
          </a:p>
          <a:p>
            <a:pPr lvl="1"/>
            <a:r>
              <a:rPr lang="en-US" smtClean="0"/>
              <a:t>produces at most one result</a:t>
            </a:r>
          </a:p>
          <a:p>
            <a:endParaRPr lang="en-US" smtClean="0">
              <a:ea typeface="ＭＳ Ｐゴシック" charset="-128"/>
              <a:cs typeface="ＭＳ Ｐゴシック" charset="-128"/>
            </a:endParaRPr>
          </a:p>
          <a:p>
            <a:r>
              <a:rPr lang="en-US" smtClean="0">
                <a:ea typeface="ＭＳ Ｐゴシック" charset="-128"/>
                <a:cs typeface="ＭＳ Ｐゴシック" charset="-128"/>
              </a:rPr>
              <a:t>Parsing highly “stateful” syntax (C, C++)</a:t>
            </a:r>
          </a:p>
          <a:p>
            <a:pPr lvl="1"/>
            <a:r>
              <a:rPr lang="en-US" smtClean="0"/>
              <a:t>memoization depends on statelessness</a:t>
            </a:r>
          </a:p>
          <a:p>
            <a:endParaRPr lang="en-US" smtClean="0">
              <a:ea typeface="ＭＳ Ｐゴシック" charset="-128"/>
              <a:cs typeface="ＭＳ Ｐゴシック" charset="-128"/>
            </a:endParaRPr>
          </a:p>
          <a:p>
            <a:r>
              <a:rPr lang="en-US" smtClean="0">
                <a:ea typeface="ＭＳ Ｐゴシック" charset="-128"/>
                <a:cs typeface="ＭＳ Ｐゴシック" charset="-128"/>
              </a:rPr>
              <a:t>Parsing in minimal space</a:t>
            </a:r>
          </a:p>
          <a:p>
            <a:pPr lvl="1"/>
            <a:r>
              <a:rPr lang="en-US" smtClean="0"/>
              <a:t>LL/LR parsers grow with stack depth, not input size</a:t>
            </a:r>
          </a:p>
          <a:p>
            <a:pPr lvl="1"/>
            <a:endParaRPr lang="en-US" smtClean="0"/>
          </a:p>
        </p:txBody>
      </p:sp>
      <p:sp>
        <p:nvSpPr>
          <p:cNvPr id="48132" name="Date Placeholder 3"/>
          <p:cNvSpPr>
            <a:spLocks noGrp="1"/>
          </p:cNvSpPr>
          <p:nvPr>
            <p:ph type="dt" sz="quarter" idx="10"/>
          </p:nvPr>
        </p:nvSpPr>
        <p:spPr>
          <a:noFill/>
        </p:spPr>
        <p:txBody>
          <a:bodyPr/>
          <a:lstStyle/>
          <a:p>
            <a:r>
              <a:rPr lang="en-US" smtClean="0"/>
              <a:t>© Oscar Nierstrasz</a:t>
            </a:r>
            <a:endParaRPr lang="de-CH" smtClean="0"/>
          </a:p>
        </p:txBody>
      </p:sp>
      <p:sp>
        <p:nvSpPr>
          <p:cNvPr id="48133"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48134" name="Slide Number Placeholder 5"/>
          <p:cNvSpPr>
            <a:spLocks noGrp="1"/>
          </p:cNvSpPr>
          <p:nvPr>
            <p:ph type="sldNum" sz="quarter" idx="12"/>
          </p:nvPr>
        </p:nvSpPr>
        <p:spPr>
          <a:noFill/>
        </p:spPr>
        <p:txBody>
          <a:bodyPr/>
          <a:lstStyle/>
          <a:p>
            <a:fld id="{6266F03A-638D-144C-AB43-A3AFDA07078A}" type="slidenum">
              <a:rPr lang="de-CH" smtClean="0"/>
              <a:pPr/>
              <a:t>33</a:t>
            </a:fld>
            <a:endParaRPr lang="de-CH" sz="1400" smtClean="0">
              <a:solidFill>
                <a:srgbClr val="7E7E7E"/>
              </a:solidFill>
              <a:latin typeface="Times" charset="0"/>
            </a:endParaRPr>
          </a:p>
        </p:txBody>
      </p:sp>
      <p:sp>
        <p:nvSpPr>
          <p:cNvPr id="48135" name="TextBox 6"/>
          <p:cNvSpPr txBox="1">
            <a:spLocks noChangeArrowheads="1"/>
          </p:cNvSpPr>
          <p:nvPr/>
        </p:nvSpPr>
        <p:spPr bwMode="auto">
          <a:xfrm>
            <a:off x="3124200" y="6324600"/>
            <a:ext cx="4460875" cy="276225"/>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http://www.brynosaurus.com/pub/lang/packrat-icfp02-slides.pdf</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smtClean="0"/>
              <a:t>© Oscar Nierstrasz</a:t>
            </a:r>
            <a:endParaRPr lang="de-CH" smtClean="0"/>
          </a:p>
        </p:txBody>
      </p:sp>
      <p:sp>
        <p:nvSpPr>
          <p:cNvPr id="49155"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49156" name="Slide Number Placeholder 5"/>
          <p:cNvSpPr>
            <a:spLocks noGrp="1"/>
          </p:cNvSpPr>
          <p:nvPr>
            <p:ph type="sldNum" sz="quarter" idx="12"/>
          </p:nvPr>
        </p:nvSpPr>
        <p:spPr>
          <a:noFill/>
        </p:spPr>
        <p:txBody>
          <a:bodyPr/>
          <a:lstStyle/>
          <a:p>
            <a:fld id="{374E48FD-1972-9245-A282-198AE4FC8CAD}" type="slidenum">
              <a:rPr lang="de-CH" smtClean="0"/>
              <a:pPr/>
              <a:t>34</a:t>
            </a:fld>
            <a:endParaRPr lang="de-CH" sz="1400" smtClean="0">
              <a:solidFill>
                <a:srgbClr val="7E7E7E"/>
              </a:solidFill>
              <a:latin typeface="Times" charset="0"/>
            </a:endParaRPr>
          </a:p>
        </p:txBody>
      </p:sp>
      <p:pic>
        <p:nvPicPr>
          <p:cNvPr id="49157"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49158"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49159" name="Rectangle 4"/>
          <p:cNvSpPr>
            <a:spLocks noGrp="1" noChangeArrowheads="1"/>
          </p:cNvSpPr>
          <p:nvPr>
            <p:ph type="body" idx="1"/>
          </p:nvPr>
        </p:nvSpPr>
        <p:spPr/>
        <p:txBody>
          <a:bodyPr/>
          <a:lstStyle/>
          <a:p>
            <a:pPr eaLnBrk="1" hangingPunct="1"/>
            <a:r>
              <a:rPr lang="en-US" sz="2000" dirty="0" smtClean="0">
                <a:solidFill>
                  <a:srgbClr val="9DBDDE"/>
                </a:solidFill>
                <a:ea typeface="ＭＳ Ｐゴシック" charset="-128"/>
                <a:cs typeface="ＭＳ Ｐゴシック" charset="-128"/>
              </a:rPr>
              <a:t>Domain Specific Languages</a:t>
            </a:r>
          </a:p>
          <a:p>
            <a:pPr eaLnBrk="1" hangingPunct="1"/>
            <a:r>
              <a:rPr lang="en-US" sz="2000" dirty="0" smtClean="0">
                <a:solidFill>
                  <a:srgbClr val="9DBDDE"/>
                </a:solidFill>
                <a:ea typeface="ＭＳ Ｐゴシック" charset="-128"/>
                <a:cs typeface="ＭＳ Ｐゴシック" charset="-128"/>
              </a:rPr>
              <a:t>Parsing </a:t>
            </a:r>
            <a:r>
              <a:rPr lang="en-US" sz="2000" dirty="0" smtClean="0">
                <a:solidFill>
                  <a:srgbClr val="9DBDDE"/>
                </a:solidFill>
                <a:ea typeface="ＭＳ Ｐゴシック" charset="-128"/>
                <a:cs typeface="ＭＳ Ｐゴシック" charset="-128"/>
              </a:rPr>
              <a:t>Expression Grammars</a:t>
            </a:r>
          </a:p>
          <a:p>
            <a:pPr eaLnBrk="1" hangingPunct="1"/>
            <a:r>
              <a:rPr lang="en-US" sz="2000" dirty="0" smtClean="0">
                <a:solidFill>
                  <a:srgbClr val="9DBDDE"/>
                </a:solidFill>
                <a:ea typeface="ＭＳ Ｐゴシック" charset="-128"/>
                <a:cs typeface="ＭＳ Ｐゴシック" charset="-128"/>
              </a:rPr>
              <a:t>Packrat Parsers</a:t>
            </a:r>
            <a:endParaRPr lang="en-US" sz="2000" b="1" dirty="0" smtClean="0">
              <a:solidFill>
                <a:schemeClr val="tx1"/>
              </a:solidFill>
              <a:ea typeface="ＭＳ Ｐゴシック" charset="-128"/>
              <a:cs typeface="ＭＳ Ｐゴシック" charset="-128"/>
            </a:endParaRPr>
          </a:p>
          <a:p>
            <a:pPr eaLnBrk="1" hangingPunct="1"/>
            <a:r>
              <a:rPr lang="en-US" sz="2000" b="1" dirty="0" smtClean="0">
                <a:solidFill>
                  <a:schemeClr val="tx1"/>
                </a:solidFill>
                <a:ea typeface="ＭＳ Ｐゴシック" charset="-128"/>
                <a:cs typeface="ＭＳ Ｐゴシック" charset="-128"/>
              </a:rPr>
              <a:t>Parser </a:t>
            </a:r>
            <a:r>
              <a:rPr lang="en-US" sz="2000" b="1" dirty="0" err="1" smtClean="0">
                <a:solidFill>
                  <a:schemeClr val="tx1"/>
                </a:solidFill>
                <a:ea typeface="ＭＳ Ｐゴシック" charset="-128"/>
                <a:cs typeface="ＭＳ Ｐゴシック" charset="-128"/>
              </a:rPr>
              <a:t>Combinators</a:t>
            </a:r>
            <a:endParaRPr lang="en-US" sz="2000" b="1" dirty="0" smtClean="0">
              <a:solidFill>
                <a:schemeClr val="tx1"/>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ea typeface="ＭＳ Ｐゴシック" charset="-128"/>
                <a:cs typeface="ＭＳ Ｐゴシック" charset="-128"/>
              </a:rPr>
              <a:t>Parser </a:t>
            </a:r>
            <a:r>
              <a:rPr lang="en-US" dirty="0" err="1" smtClean="0">
                <a:ea typeface="ＭＳ Ｐゴシック" charset="-128"/>
                <a:cs typeface="ＭＳ Ｐゴシック" charset="-128"/>
              </a:rPr>
              <a:t>Combinators</a:t>
            </a:r>
            <a:endParaRPr lang="en-US" dirty="0" smtClean="0">
              <a:ea typeface="ＭＳ Ｐゴシック" charset="-128"/>
              <a:cs typeface="ＭＳ Ｐゴシック" charset="-128"/>
            </a:endParaRPr>
          </a:p>
        </p:txBody>
      </p:sp>
      <p:sp>
        <p:nvSpPr>
          <p:cNvPr id="51203" name="Content Placeholder 2"/>
          <p:cNvSpPr>
            <a:spLocks noGrp="1"/>
          </p:cNvSpPr>
          <p:nvPr>
            <p:ph idx="1"/>
          </p:nvPr>
        </p:nvSpPr>
        <p:spPr/>
        <p:txBody>
          <a:bodyPr/>
          <a:lstStyle/>
          <a:p>
            <a:r>
              <a:rPr lang="en-US" dirty="0" smtClean="0">
                <a:ea typeface="ＭＳ Ｐゴシック" charset="-128"/>
                <a:cs typeface="ＭＳ Ｐゴシック" charset="-128"/>
              </a:rPr>
              <a:t>A </a:t>
            </a:r>
            <a:r>
              <a:rPr lang="en-US" i="1" u="sng" dirty="0" err="1" smtClean="0">
                <a:solidFill>
                  <a:srgbClr val="7E0007"/>
                </a:solidFill>
                <a:ea typeface="ＭＳ Ｐゴシック" charset="-128"/>
                <a:cs typeface="ＭＳ Ｐゴシック" charset="-128"/>
              </a:rPr>
              <a:t>combinator</a:t>
            </a:r>
            <a:r>
              <a:rPr lang="en-US" dirty="0" smtClean="0">
                <a:ea typeface="ＭＳ Ｐゴシック" charset="-128"/>
                <a:cs typeface="ＭＳ Ｐゴシック" charset="-128"/>
              </a:rPr>
              <a:t> is a (closed) higher-order function</a:t>
            </a:r>
          </a:p>
          <a:p>
            <a:pPr lvl="1"/>
            <a:r>
              <a:rPr lang="en-US" dirty="0" smtClean="0"/>
              <a:t>used in mathematical logic to eliminate the need for variables</a:t>
            </a:r>
          </a:p>
          <a:p>
            <a:pPr lvl="1"/>
            <a:r>
              <a:rPr lang="en-US" dirty="0" smtClean="0"/>
              <a:t>used in functional programming languages as a model of computation</a:t>
            </a: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Parser </a:t>
            </a:r>
            <a:r>
              <a:rPr lang="en-US" dirty="0" err="1" smtClean="0">
                <a:ea typeface="ＭＳ Ｐゴシック" charset="-128"/>
                <a:cs typeface="ＭＳ Ｐゴシック" charset="-128"/>
              </a:rPr>
              <a:t>combinators</a:t>
            </a:r>
            <a:r>
              <a:rPr lang="en-US" dirty="0" smtClean="0">
                <a:ea typeface="ＭＳ Ｐゴシック" charset="-128"/>
                <a:cs typeface="ＭＳ Ｐゴシック" charset="-128"/>
              </a:rPr>
              <a:t> in functional languages are higher order functions used to build parsers</a:t>
            </a:r>
          </a:p>
          <a:p>
            <a:pPr lvl="1"/>
            <a:r>
              <a:rPr lang="en-US" dirty="0" smtClean="0"/>
              <a:t>Parsec </a:t>
            </a:r>
          </a:p>
        </p:txBody>
      </p:sp>
      <p:sp>
        <p:nvSpPr>
          <p:cNvPr id="51204" name="Date Placeholder 3"/>
          <p:cNvSpPr>
            <a:spLocks noGrp="1"/>
          </p:cNvSpPr>
          <p:nvPr>
            <p:ph type="dt" sz="quarter" idx="10"/>
          </p:nvPr>
        </p:nvSpPr>
        <p:spPr>
          <a:noFill/>
        </p:spPr>
        <p:txBody>
          <a:bodyPr/>
          <a:lstStyle/>
          <a:p>
            <a:r>
              <a:rPr lang="en-US" smtClean="0"/>
              <a:t>© Oscar Nierstrasz</a:t>
            </a:r>
            <a:endParaRPr lang="de-CH" smtClean="0"/>
          </a:p>
        </p:txBody>
      </p:sp>
      <p:sp>
        <p:nvSpPr>
          <p:cNvPr id="51205"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51206" name="Slide Number Placeholder 5"/>
          <p:cNvSpPr>
            <a:spLocks noGrp="1"/>
          </p:cNvSpPr>
          <p:nvPr>
            <p:ph type="sldNum" sz="quarter" idx="12"/>
          </p:nvPr>
        </p:nvSpPr>
        <p:spPr>
          <a:noFill/>
        </p:spPr>
        <p:txBody>
          <a:bodyPr/>
          <a:lstStyle/>
          <a:p>
            <a:fld id="{73A47EA2-909A-6F4C-88A5-CC3E6DAD6747}" type="slidenum">
              <a:rPr lang="de-CH" smtClean="0"/>
              <a:pPr/>
              <a:t>35</a:t>
            </a:fld>
            <a:endParaRPr lang="de-CH" sz="1400" smtClean="0">
              <a:solidFill>
                <a:srgbClr val="7E7E7E"/>
              </a:solidFill>
              <a:latin typeface="Times" charset="0"/>
            </a:endParaRPr>
          </a:p>
        </p:txBody>
      </p:sp>
      <p:sp>
        <p:nvSpPr>
          <p:cNvPr id="7" name="TextBox 6"/>
          <p:cNvSpPr txBox="1"/>
          <p:nvPr/>
        </p:nvSpPr>
        <p:spPr>
          <a:xfrm>
            <a:off x="2590800" y="5181600"/>
            <a:ext cx="4379913" cy="369888"/>
          </a:xfrm>
          <a:prstGeom prst="rect">
            <a:avLst/>
          </a:prstGeom>
          <a:solidFill>
            <a:schemeClr val="accent5">
              <a:lumMod val="90000"/>
            </a:schemeClr>
          </a:solidFill>
        </p:spPr>
        <p:txBody>
          <a:bodyPr wrap="none">
            <a:prstTxWarp prst="textNoShape">
              <a:avLst/>
            </a:prstTxWarp>
            <a:spAutoFit/>
          </a:bodyPr>
          <a:lstStyle/>
          <a:p>
            <a:pPr>
              <a:defRPr/>
            </a:pPr>
            <a:r>
              <a:rPr lang="en-US" sz="1800"/>
              <a:t>http://www.haskell.org/haskellwiki/Parsec</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smtClean="0">
                <a:ea typeface="ＭＳ Ｐゴシック" charset="-128"/>
                <a:cs typeface="ＭＳ Ｐゴシック" charset="-128"/>
              </a:rPr>
              <a:t>Parser </a:t>
            </a:r>
            <a:r>
              <a:rPr lang="en-US" dirty="0" err="1" smtClean="0">
                <a:ea typeface="ＭＳ Ｐゴシック" charset="-128"/>
                <a:cs typeface="ＭＳ Ｐゴシック" charset="-128"/>
              </a:rPr>
              <a:t>Combinators</a:t>
            </a:r>
            <a:r>
              <a:rPr lang="en-US" dirty="0" smtClean="0">
                <a:ea typeface="ＭＳ Ｐゴシック" charset="-128"/>
                <a:cs typeface="ＭＳ Ｐゴシック" charset="-128"/>
              </a:rPr>
              <a:t> in OO languages</a:t>
            </a:r>
          </a:p>
        </p:txBody>
      </p:sp>
      <p:sp>
        <p:nvSpPr>
          <p:cNvPr id="52227" name="Content Placeholder 2"/>
          <p:cNvSpPr>
            <a:spLocks noGrp="1"/>
          </p:cNvSpPr>
          <p:nvPr>
            <p:ph idx="1"/>
          </p:nvPr>
        </p:nvSpPr>
        <p:spPr/>
        <p:txBody>
          <a:bodyPr/>
          <a:lstStyle/>
          <a:p>
            <a:r>
              <a:rPr lang="en-US" smtClean="0">
                <a:ea typeface="ＭＳ Ｐゴシック" charset="-128"/>
                <a:cs typeface="ＭＳ Ｐゴシック" charset="-128"/>
              </a:rPr>
              <a:t>In an OO language, a combinator is a (functional) object</a:t>
            </a:r>
          </a:p>
          <a:p>
            <a:pPr lvl="1"/>
            <a:r>
              <a:rPr lang="en-US" smtClean="0"/>
              <a:t>To build a parser, you simply compose the combinators</a:t>
            </a:r>
          </a:p>
          <a:p>
            <a:pPr lvl="1"/>
            <a:r>
              <a:rPr lang="en-US" smtClean="0"/>
              <a:t>Combinators can be reused, or specialized with new semantic actions</a:t>
            </a:r>
          </a:p>
          <a:p>
            <a:pPr lvl="2"/>
            <a:r>
              <a:rPr lang="en-US" smtClean="0">
                <a:ea typeface="ＭＳ Ｐゴシック" charset="-128"/>
              </a:rPr>
              <a:t>compiler, pretty printer, syntax highlighter …</a:t>
            </a:r>
          </a:p>
        </p:txBody>
      </p:sp>
      <p:sp>
        <p:nvSpPr>
          <p:cNvPr id="52228" name="Date Placeholder 3"/>
          <p:cNvSpPr>
            <a:spLocks noGrp="1"/>
          </p:cNvSpPr>
          <p:nvPr>
            <p:ph type="dt" sz="quarter" idx="10"/>
          </p:nvPr>
        </p:nvSpPr>
        <p:spPr>
          <a:noFill/>
        </p:spPr>
        <p:txBody>
          <a:bodyPr/>
          <a:lstStyle/>
          <a:p>
            <a:r>
              <a:rPr lang="en-US" smtClean="0"/>
              <a:t>© Oscar Nierstrasz</a:t>
            </a:r>
            <a:endParaRPr lang="de-CH" smtClean="0"/>
          </a:p>
        </p:txBody>
      </p:sp>
      <p:sp>
        <p:nvSpPr>
          <p:cNvPr id="52229"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52230" name="Slide Number Placeholder 5"/>
          <p:cNvSpPr>
            <a:spLocks noGrp="1"/>
          </p:cNvSpPr>
          <p:nvPr>
            <p:ph type="sldNum" sz="quarter" idx="12"/>
          </p:nvPr>
        </p:nvSpPr>
        <p:spPr>
          <a:noFill/>
        </p:spPr>
        <p:txBody>
          <a:bodyPr/>
          <a:lstStyle/>
          <a:p>
            <a:fld id="{8ACA05CE-55F8-2D42-81D8-CD93900AE4E0}" type="slidenum">
              <a:rPr lang="de-CH" smtClean="0"/>
              <a:pPr/>
              <a:t>36</a:t>
            </a:fld>
            <a:endParaRPr lang="de-CH" sz="1400" smtClean="0">
              <a:solidFill>
                <a:srgbClr val="7E7E7E"/>
              </a:solidFill>
              <a:latin typeface="Times"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ea typeface="ＭＳ Ｐゴシック" charset="-128"/>
                <a:cs typeface="ＭＳ Ｐゴシック" charset="-128"/>
              </a:rPr>
              <a:t>PetitParser — a PEG parser combinator library for Smalltalk</a:t>
            </a:r>
          </a:p>
        </p:txBody>
      </p:sp>
      <p:sp>
        <p:nvSpPr>
          <p:cNvPr id="53251" name="Date Placeholder 3"/>
          <p:cNvSpPr>
            <a:spLocks noGrp="1"/>
          </p:cNvSpPr>
          <p:nvPr>
            <p:ph type="dt" sz="quarter" idx="10"/>
          </p:nvPr>
        </p:nvSpPr>
        <p:spPr>
          <a:noFill/>
        </p:spPr>
        <p:txBody>
          <a:bodyPr/>
          <a:lstStyle/>
          <a:p>
            <a:r>
              <a:rPr lang="en-US" smtClean="0"/>
              <a:t>© Oscar Nierstrasz</a:t>
            </a:r>
            <a:endParaRPr lang="de-CH" smtClean="0"/>
          </a:p>
        </p:txBody>
      </p:sp>
      <p:sp>
        <p:nvSpPr>
          <p:cNvPr id="53252"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53253" name="Slide Number Placeholder 5"/>
          <p:cNvSpPr>
            <a:spLocks noGrp="1"/>
          </p:cNvSpPr>
          <p:nvPr>
            <p:ph type="sldNum" sz="quarter" idx="12"/>
          </p:nvPr>
        </p:nvSpPr>
        <p:spPr>
          <a:noFill/>
        </p:spPr>
        <p:txBody>
          <a:bodyPr/>
          <a:lstStyle/>
          <a:p>
            <a:fld id="{2A6CB099-3A22-9E4D-980C-FA64574B305D}" type="slidenum">
              <a:rPr lang="de-CH" smtClean="0"/>
              <a:pPr/>
              <a:t>37</a:t>
            </a:fld>
            <a:endParaRPr lang="de-CH" sz="1400" smtClean="0">
              <a:solidFill>
                <a:srgbClr val="7E7E7E"/>
              </a:solidFill>
              <a:latin typeface="Times" charset="0"/>
            </a:endParaRPr>
          </a:p>
        </p:txBody>
      </p:sp>
      <p:pic>
        <p:nvPicPr>
          <p:cNvPr id="53254" name="Picture 8" descr="11-petitParser.png"/>
          <p:cNvPicPr>
            <a:picLocks noChangeAspect="1"/>
          </p:cNvPicPr>
          <p:nvPr/>
        </p:nvPicPr>
        <p:blipFill>
          <a:blip r:embed="rId2"/>
          <a:srcRect/>
          <a:stretch>
            <a:fillRect/>
          </a:stretch>
        </p:blipFill>
        <p:spPr bwMode="auto">
          <a:xfrm>
            <a:off x="762000" y="2209800"/>
            <a:ext cx="7985125" cy="4114800"/>
          </a:xfrm>
          <a:prstGeom prst="rect">
            <a:avLst/>
          </a:prstGeom>
          <a:noFill/>
          <a:ln w="9525">
            <a:noFill/>
            <a:miter lim="800000"/>
            <a:headEnd/>
            <a:tailEnd/>
          </a:ln>
        </p:spPr>
      </p:pic>
      <p:sp>
        <p:nvSpPr>
          <p:cNvPr id="7" name="TextBox 6"/>
          <p:cNvSpPr txBox="1"/>
          <p:nvPr/>
        </p:nvSpPr>
        <p:spPr>
          <a:xfrm>
            <a:off x="381000" y="1981200"/>
            <a:ext cx="3276600" cy="1631950"/>
          </a:xfrm>
          <a:prstGeom prst="rect">
            <a:avLst/>
          </a:prstGeom>
          <a:solidFill>
            <a:schemeClr val="accent5">
              <a:lumMod val="90000"/>
            </a:schemeClr>
          </a:solidFill>
        </p:spPr>
        <p:txBody>
          <a:bodyPr>
            <a:prstTxWarp prst="textNoShape">
              <a:avLst/>
            </a:prstTxWarp>
            <a:spAutoFit/>
          </a:bodyPr>
          <a:lstStyle/>
          <a:p>
            <a:pPr>
              <a:defRPr/>
            </a:pPr>
            <a:r>
              <a:rPr lang="en-US" sz="2000"/>
              <a:t>PEG expressions are implemented by subclasses of PPParser. PEG operators are messages sent to parsers</a:t>
            </a:r>
          </a:p>
        </p:txBody>
      </p:sp>
      <p:sp>
        <p:nvSpPr>
          <p:cNvPr id="53256" name="TextBox 7"/>
          <p:cNvSpPr txBox="1">
            <a:spLocks noChangeArrowheads="1"/>
          </p:cNvSpPr>
          <p:nvPr/>
        </p:nvSpPr>
        <p:spPr bwMode="auto">
          <a:xfrm>
            <a:off x="4778375" y="5943600"/>
            <a:ext cx="4137025"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a:t>http://source.lukas-renggli.ch/petit.html</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ea typeface="ＭＳ Ｐゴシック" charset="-128"/>
                <a:cs typeface="ＭＳ Ｐゴシック" charset="-128"/>
              </a:rPr>
              <a:t>PetitParser example</a:t>
            </a:r>
          </a:p>
        </p:txBody>
      </p:sp>
      <p:sp>
        <p:nvSpPr>
          <p:cNvPr id="54275" name="Date Placeholder 3"/>
          <p:cNvSpPr>
            <a:spLocks noGrp="1"/>
          </p:cNvSpPr>
          <p:nvPr>
            <p:ph type="dt" sz="quarter" idx="10"/>
          </p:nvPr>
        </p:nvSpPr>
        <p:spPr>
          <a:noFill/>
        </p:spPr>
        <p:txBody>
          <a:bodyPr/>
          <a:lstStyle/>
          <a:p>
            <a:r>
              <a:rPr lang="en-US" smtClean="0"/>
              <a:t>© Oscar Nierstrasz</a:t>
            </a:r>
            <a:endParaRPr lang="de-CH" smtClean="0"/>
          </a:p>
        </p:txBody>
      </p:sp>
      <p:sp>
        <p:nvSpPr>
          <p:cNvPr id="54276"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54277" name="Slide Number Placeholder 5"/>
          <p:cNvSpPr>
            <a:spLocks noGrp="1"/>
          </p:cNvSpPr>
          <p:nvPr>
            <p:ph type="sldNum" sz="quarter" idx="12"/>
          </p:nvPr>
        </p:nvSpPr>
        <p:spPr>
          <a:noFill/>
        </p:spPr>
        <p:txBody>
          <a:bodyPr/>
          <a:lstStyle/>
          <a:p>
            <a:fld id="{A0A9C09C-EC83-774E-80AE-104B38A03FBF}" type="slidenum">
              <a:rPr lang="de-CH" smtClean="0"/>
              <a:pPr/>
              <a:t>38</a:t>
            </a:fld>
            <a:endParaRPr lang="de-CH" sz="1400" smtClean="0">
              <a:solidFill>
                <a:srgbClr val="7E7E7E"/>
              </a:solidFill>
              <a:latin typeface="Times" charset="0"/>
            </a:endParaRPr>
          </a:p>
        </p:txBody>
      </p:sp>
      <p:sp>
        <p:nvSpPr>
          <p:cNvPr id="54278" name="TextBox 6"/>
          <p:cNvSpPr txBox="1">
            <a:spLocks noChangeArrowheads="1"/>
          </p:cNvSpPr>
          <p:nvPr/>
        </p:nvSpPr>
        <p:spPr bwMode="auto">
          <a:xfrm>
            <a:off x="990600" y="1800225"/>
            <a:ext cx="6002338" cy="4524375"/>
          </a:xfrm>
          <a:prstGeom prst="rect">
            <a:avLst/>
          </a:prstGeom>
          <a:solidFill>
            <a:srgbClr val="F4F3A1"/>
          </a:solidFill>
          <a:ln w="9525">
            <a:noFill/>
            <a:miter lim="800000"/>
            <a:headEnd/>
            <a:tailEnd/>
          </a:ln>
        </p:spPr>
        <p:txBody>
          <a:bodyPr wrap="none">
            <a:prstTxWarp prst="textNoShape">
              <a:avLst/>
            </a:prstTxWarp>
            <a:spAutoFit/>
          </a:bodyPr>
          <a:lstStyle/>
          <a:p>
            <a:r>
              <a:rPr lang="en-US" sz="1800">
                <a:latin typeface="Courier" charset="0"/>
                <a:ea typeface="Courier" charset="0"/>
                <a:cs typeface="Courier" charset="0"/>
              </a:rPr>
              <a:t>| goal add mul prim dec |</a:t>
            </a:r>
          </a:p>
          <a:p>
            <a:r>
              <a:rPr lang="en-US" sz="1800">
                <a:latin typeface="Courier" charset="0"/>
                <a:ea typeface="Courier" charset="0"/>
                <a:cs typeface="Courier" charset="0"/>
              </a:rPr>
              <a:t>add := PPParser new.</a:t>
            </a:r>
          </a:p>
          <a:p>
            <a:r>
              <a:rPr lang="en-US" sz="1800">
                <a:latin typeface="Courier" charset="0"/>
                <a:ea typeface="Courier" charset="0"/>
                <a:cs typeface="Courier" charset="0"/>
              </a:rPr>
              <a:t>mul := PPParser new.</a:t>
            </a:r>
          </a:p>
          <a:p>
            <a:r>
              <a:rPr lang="en-US" sz="1800">
                <a:latin typeface="Courier" charset="0"/>
                <a:ea typeface="Courier" charset="0"/>
                <a:cs typeface="Courier" charset="0"/>
              </a:rPr>
              <a:t>prim := PPParser new.</a:t>
            </a:r>
          </a:p>
          <a:p>
            <a:endParaRPr lang="en-US" sz="1800">
              <a:latin typeface="Courier" charset="0"/>
              <a:ea typeface="Courier" charset="0"/>
              <a:cs typeface="Courier" charset="0"/>
            </a:endParaRPr>
          </a:p>
          <a:p>
            <a:r>
              <a:rPr lang="en-US" sz="1800" b="1">
                <a:latin typeface="Courier" charset="0"/>
                <a:ea typeface="Courier" charset="0"/>
                <a:cs typeface="Courier" charset="0"/>
              </a:rPr>
              <a:t>dec := $0 - $9.</a:t>
            </a:r>
          </a:p>
          <a:p>
            <a:r>
              <a:rPr lang="en-US" sz="1800" b="1">
                <a:latin typeface="Courier" charset="0"/>
                <a:ea typeface="Courier" charset="0"/>
                <a:cs typeface="Courier" charset="0"/>
              </a:rPr>
              <a:t>add def: ( mul, $+ asParser, add )</a:t>
            </a:r>
          </a:p>
          <a:p>
            <a:r>
              <a:rPr lang="en-US" sz="1800" b="1">
                <a:latin typeface="Courier" charset="0"/>
                <a:ea typeface="Courier" charset="0"/>
                <a:cs typeface="Courier" charset="0"/>
              </a:rPr>
              <a:t>	/ mul.</a:t>
            </a:r>
          </a:p>
          <a:p>
            <a:r>
              <a:rPr lang="en-US" sz="1800" b="1">
                <a:latin typeface="Courier" charset="0"/>
                <a:ea typeface="Courier" charset="0"/>
                <a:cs typeface="Courier" charset="0"/>
              </a:rPr>
              <a:t>mul def: ( prim, $* asParser, mul)</a:t>
            </a:r>
          </a:p>
          <a:p>
            <a:r>
              <a:rPr lang="en-US" sz="1800" b="1">
                <a:latin typeface="Courier" charset="0"/>
                <a:ea typeface="Courier" charset="0"/>
                <a:cs typeface="Courier" charset="0"/>
              </a:rPr>
              <a:t>	/ prim.</a:t>
            </a:r>
          </a:p>
          <a:p>
            <a:r>
              <a:rPr lang="en-US" sz="1800" b="1">
                <a:latin typeface="Courier" charset="0"/>
                <a:ea typeface="Courier" charset="0"/>
                <a:cs typeface="Courier" charset="0"/>
              </a:rPr>
              <a:t>prim def: ( $( asParser, add, $) asParser)</a:t>
            </a:r>
          </a:p>
          <a:p>
            <a:r>
              <a:rPr lang="en-US" sz="1800" b="1">
                <a:latin typeface="Courier" charset="0"/>
                <a:ea typeface="Courier" charset="0"/>
                <a:cs typeface="Courier" charset="0"/>
              </a:rPr>
              <a:t>	/ dec.</a:t>
            </a:r>
          </a:p>
          <a:p>
            <a:r>
              <a:rPr lang="en-US" sz="1800">
                <a:latin typeface="Courier" charset="0"/>
                <a:ea typeface="Courier" charset="0"/>
                <a:cs typeface="Courier" charset="0"/>
              </a:rPr>
              <a:t>goal := add end.</a:t>
            </a:r>
          </a:p>
          <a:p>
            <a:endParaRPr lang="en-US" sz="1800">
              <a:latin typeface="Courier" charset="0"/>
              <a:ea typeface="Courier" charset="0"/>
              <a:cs typeface="Courier" charset="0"/>
            </a:endParaRPr>
          </a:p>
          <a:p>
            <a:r>
              <a:rPr lang="en-US" sz="1800">
                <a:latin typeface="Courier" charset="0"/>
                <a:ea typeface="Courier" charset="0"/>
                <a:cs typeface="Courier" charset="0"/>
              </a:rPr>
              <a:t>goal parse: '2*(3+4)' asParserStream</a:t>
            </a:r>
          </a:p>
          <a:p>
            <a:r>
              <a:rPr lang="en-US" sz="1800" b="1">
                <a:latin typeface="Wingdings" charset="2"/>
                <a:ea typeface="Wingdings" charset="2"/>
                <a:cs typeface="Wingdings" charset="2"/>
              </a:rPr>
              <a:t>	</a:t>
            </a:r>
            <a:r>
              <a:rPr lang="en-US" sz="1800" b="1">
                <a:latin typeface="Courier" charset="0"/>
                <a:ea typeface="Courier" charset="0"/>
                <a:cs typeface="Courier" charset="0"/>
              </a:rPr>
              <a:t> #($2 $* #($( #($3 $+ $4) $)))</a:t>
            </a:r>
          </a:p>
        </p:txBody>
      </p:sp>
      <p:sp>
        <p:nvSpPr>
          <p:cNvPr id="54279" name="TextBox 7"/>
          <p:cNvSpPr txBox="1">
            <a:spLocks noChangeArrowheads="1"/>
          </p:cNvSpPr>
          <p:nvPr/>
        </p:nvSpPr>
        <p:spPr bwMode="auto">
          <a:xfrm>
            <a:off x="5334000" y="1695450"/>
            <a:ext cx="3006725" cy="1200150"/>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539750"/>
            <a:r>
              <a:rPr lang="en-US" sz="1800"/>
              <a:t>Add	</a:t>
            </a:r>
            <a:r>
              <a:rPr lang="en-US" sz="1800">
                <a:sym typeface="Symbol" charset="2"/>
              </a:rPr>
              <a:t>	Mul </a:t>
            </a:r>
            <a:r>
              <a:rPr lang="en-US" sz="1800" b="1" u="sng">
                <a:sym typeface="Symbol" charset="2"/>
              </a:rPr>
              <a:t>+</a:t>
            </a:r>
            <a:r>
              <a:rPr lang="en-US" sz="1800">
                <a:sym typeface="Symbol" charset="2"/>
              </a:rPr>
              <a:t> Add / Mul</a:t>
            </a:r>
          </a:p>
          <a:p>
            <a:pPr defTabSz="539750"/>
            <a:r>
              <a:rPr lang="en-US" sz="1800"/>
              <a:t>Mul	</a:t>
            </a:r>
            <a:r>
              <a:rPr lang="en-US" sz="1800">
                <a:sym typeface="Symbol" charset="2"/>
              </a:rPr>
              <a:t>	Prim </a:t>
            </a:r>
            <a:r>
              <a:rPr lang="en-US" sz="1800" b="1" u="sng">
                <a:sym typeface="Symbol" charset="2"/>
              </a:rPr>
              <a:t>*</a:t>
            </a:r>
            <a:r>
              <a:rPr lang="en-US" sz="1800">
                <a:sym typeface="Symbol" charset="2"/>
              </a:rPr>
              <a:t> Mul / Prim</a:t>
            </a:r>
          </a:p>
          <a:p>
            <a:pPr defTabSz="539750"/>
            <a:r>
              <a:rPr lang="en-US" sz="1800"/>
              <a:t>Prim	</a:t>
            </a:r>
            <a:r>
              <a:rPr lang="en-US" sz="1800">
                <a:sym typeface="Symbol" charset="2"/>
              </a:rPr>
              <a:t>	</a:t>
            </a:r>
            <a:r>
              <a:rPr lang="en-US" sz="1800" b="1" u="sng">
                <a:sym typeface="Symbol" charset="2"/>
              </a:rPr>
              <a:t>(</a:t>
            </a:r>
            <a:r>
              <a:rPr lang="en-US" sz="1800">
                <a:sym typeface="Symbol" charset="2"/>
              </a:rPr>
              <a:t> Add </a:t>
            </a:r>
            <a:r>
              <a:rPr lang="en-US" sz="1800" b="1" u="sng">
                <a:sym typeface="Symbol" charset="2"/>
              </a:rPr>
              <a:t>)</a:t>
            </a:r>
            <a:r>
              <a:rPr lang="en-US" sz="1800">
                <a:sym typeface="Symbol" charset="2"/>
              </a:rPr>
              <a:t> / Dec</a:t>
            </a:r>
          </a:p>
          <a:p>
            <a:pPr defTabSz="539750"/>
            <a:r>
              <a:rPr lang="en-US" sz="1800"/>
              <a:t>Dec	</a:t>
            </a:r>
            <a:r>
              <a:rPr lang="en-US" sz="1800">
                <a:sym typeface="Symbol" charset="2"/>
              </a:rPr>
              <a:t>	</a:t>
            </a:r>
            <a:r>
              <a:rPr lang="en-US" sz="1800" b="1" u="sng">
                <a:sym typeface="Symbol" charset="2"/>
              </a:rPr>
              <a:t>0</a:t>
            </a:r>
            <a:r>
              <a:rPr lang="en-US" sz="1800">
                <a:sym typeface="Symbol" charset="2"/>
              </a:rPr>
              <a:t> / </a:t>
            </a:r>
            <a:r>
              <a:rPr lang="en-US" sz="1800" b="1" u="sng">
                <a:sym typeface="Symbol" charset="2"/>
              </a:rPr>
              <a:t>1</a:t>
            </a:r>
            <a:r>
              <a:rPr lang="en-US" sz="1800">
                <a:sym typeface="Symbol" charset="2"/>
              </a:rPr>
              <a:t> / … / </a:t>
            </a:r>
            <a:r>
              <a:rPr lang="en-US" sz="1800" b="1" u="sng">
                <a:sym typeface="Symbol" charset="2"/>
              </a:rPr>
              <a:t>9</a:t>
            </a:r>
            <a:r>
              <a:rPr lang="en-US" sz="1800">
                <a:sym typeface="Symbol" charset="2"/>
              </a:rPr>
              <a:t> </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ea typeface="ＭＳ Ｐゴシック" charset="-128"/>
                <a:cs typeface="ＭＳ Ｐゴシック" charset="-128"/>
              </a:rPr>
              <a:t>Semantic actions in PetitParser</a:t>
            </a:r>
          </a:p>
        </p:txBody>
      </p:sp>
      <p:sp>
        <p:nvSpPr>
          <p:cNvPr id="55299" name="Date Placeholder 3"/>
          <p:cNvSpPr>
            <a:spLocks noGrp="1"/>
          </p:cNvSpPr>
          <p:nvPr>
            <p:ph type="dt" sz="quarter" idx="10"/>
          </p:nvPr>
        </p:nvSpPr>
        <p:spPr>
          <a:noFill/>
        </p:spPr>
        <p:txBody>
          <a:bodyPr/>
          <a:lstStyle/>
          <a:p>
            <a:r>
              <a:rPr lang="en-US" smtClean="0"/>
              <a:t>© Oscar Nierstrasz</a:t>
            </a:r>
            <a:endParaRPr lang="de-CH" smtClean="0"/>
          </a:p>
        </p:txBody>
      </p:sp>
      <p:sp>
        <p:nvSpPr>
          <p:cNvPr id="55300"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55301" name="Slide Number Placeholder 5"/>
          <p:cNvSpPr>
            <a:spLocks noGrp="1"/>
          </p:cNvSpPr>
          <p:nvPr>
            <p:ph type="sldNum" sz="quarter" idx="12"/>
          </p:nvPr>
        </p:nvSpPr>
        <p:spPr>
          <a:noFill/>
        </p:spPr>
        <p:txBody>
          <a:bodyPr/>
          <a:lstStyle/>
          <a:p>
            <a:fld id="{E2DE8558-8805-0B43-AD8C-B28FC85C4BBE}" type="slidenum">
              <a:rPr lang="de-CH" smtClean="0"/>
              <a:pPr/>
              <a:t>39</a:t>
            </a:fld>
            <a:endParaRPr lang="de-CH" sz="1400" smtClean="0">
              <a:solidFill>
                <a:srgbClr val="7E7E7E"/>
              </a:solidFill>
              <a:latin typeface="Times" charset="0"/>
            </a:endParaRPr>
          </a:p>
        </p:txBody>
      </p:sp>
      <p:sp>
        <p:nvSpPr>
          <p:cNvPr id="55302" name="TextBox 7"/>
          <p:cNvSpPr txBox="1">
            <a:spLocks noChangeArrowheads="1"/>
          </p:cNvSpPr>
          <p:nvPr/>
        </p:nvSpPr>
        <p:spPr bwMode="auto">
          <a:xfrm>
            <a:off x="609600" y="1219200"/>
            <a:ext cx="8177213" cy="5078413"/>
          </a:xfrm>
          <a:prstGeom prst="rect">
            <a:avLst/>
          </a:prstGeom>
          <a:solidFill>
            <a:srgbClr val="F4F3A1"/>
          </a:solidFill>
          <a:ln w="9525">
            <a:noFill/>
            <a:miter lim="800000"/>
            <a:headEnd/>
            <a:tailEnd/>
          </a:ln>
        </p:spPr>
        <p:txBody>
          <a:bodyPr>
            <a:prstTxWarp prst="textNoShape">
              <a:avLst/>
            </a:prstTxWarp>
            <a:spAutoFit/>
          </a:bodyPr>
          <a:lstStyle/>
          <a:p>
            <a:r>
              <a:rPr lang="en-US" sz="1800">
                <a:latin typeface="Courier" charset="0"/>
                <a:ea typeface="Courier" charset="0"/>
                <a:cs typeface="Courier" charset="0"/>
              </a:rPr>
              <a:t>| goal add mul prim dec |</a:t>
            </a:r>
          </a:p>
          <a:p>
            <a:r>
              <a:rPr lang="en-US" sz="1800">
                <a:latin typeface="Courier" charset="0"/>
                <a:ea typeface="Courier" charset="0"/>
                <a:cs typeface="Courier" charset="0"/>
              </a:rPr>
              <a:t>add := PPParser new.</a:t>
            </a:r>
          </a:p>
          <a:p>
            <a:r>
              <a:rPr lang="en-US" sz="1800">
                <a:latin typeface="Courier" charset="0"/>
                <a:ea typeface="Courier" charset="0"/>
                <a:cs typeface="Courier" charset="0"/>
              </a:rPr>
              <a:t>mul := PPParser new.</a:t>
            </a:r>
          </a:p>
          <a:p>
            <a:r>
              <a:rPr lang="en-US" sz="1800">
                <a:latin typeface="Courier" charset="0"/>
                <a:ea typeface="Courier" charset="0"/>
                <a:cs typeface="Courier" charset="0"/>
              </a:rPr>
              <a:t>prim := PPParser new.</a:t>
            </a:r>
          </a:p>
          <a:p>
            <a:r>
              <a:rPr lang="en-US" sz="1800">
                <a:latin typeface="Courier" charset="0"/>
                <a:ea typeface="Courier" charset="0"/>
                <a:cs typeface="Courier" charset="0"/>
              </a:rPr>
              <a:t>dec := ($0 - $9)</a:t>
            </a:r>
          </a:p>
          <a:p>
            <a:r>
              <a:rPr lang="en-US" sz="1800" i="1">
                <a:latin typeface="Courier" charset="0"/>
                <a:ea typeface="Courier" charset="0"/>
                <a:cs typeface="Courier" charset="0"/>
              </a:rPr>
              <a:t>	==&gt; [ :token | token asciiValue - $0 asciiValue ].</a:t>
            </a:r>
          </a:p>
          <a:p>
            <a:r>
              <a:rPr lang="en-US" sz="1800">
                <a:latin typeface="Courier" charset="0"/>
                <a:ea typeface="Courier" charset="0"/>
                <a:cs typeface="Courier" charset="0"/>
              </a:rPr>
              <a:t>add def: ((mul , $+ asParser , add)</a:t>
            </a:r>
          </a:p>
          <a:p>
            <a:r>
              <a:rPr lang="en-US" sz="1800" i="1">
                <a:latin typeface="Courier" charset="0"/>
                <a:ea typeface="Courier" charset="0"/>
                <a:cs typeface="Courier" charset="0"/>
              </a:rPr>
              <a:t>	==&gt; [ :nodes | (nodes at: 1) + (nodes at: 3) ])</a:t>
            </a:r>
          </a:p>
          <a:p>
            <a:r>
              <a:rPr lang="en-US" sz="1800">
                <a:latin typeface="Courier" charset="0"/>
                <a:ea typeface="Courier" charset="0"/>
                <a:cs typeface="Courier" charset="0"/>
              </a:rPr>
              <a:t>	/ mul.</a:t>
            </a:r>
          </a:p>
          <a:p>
            <a:r>
              <a:rPr lang="en-US" sz="1800">
                <a:latin typeface="Courier" charset="0"/>
                <a:ea typeface="Courier" charset="0"/>
                <a:cs typeface="Courier" charset="0"/>
              </a:rPr>
              <a:t>mul def: ((prim , $* asParser , mul)</a:t>
            </a:r>
          </a:p>
          <a:p>
            <a:r>
              <a:rPr lang="en-US" sz="1800" i="1">
                <a:latin typeface="Courier" charset="0"/>
                <a:ea typeface="Courier" charset="0"/>
                <a:cs typeface="Courier" charset="0"/>
              </a:rPr>
              <a:t>	==&gt; [ :nodes | (nodes at: 1) * (nodes at: 3) ])</a:t>
            </a:r>
          </a:p>
          <a:p>
            <a:r>
              <a:rPr lang="en-US" sz="1800">
                <a:latin typeface="Courier" charset="0"/>
                <a:ea typeface="Courier" charset="0"/>
                <a:cs typeface="Courier" charset="0"/>
              </a:rPr>
              <a:t>	/ prim.</a:t>
            </a:r>
          </a:p>
          <a:p>
            <a:r>
              <a:rPr lang="en-US" sz="1800">
                <a:latin typeface="Courier" charset="0"/>
                <a:ea typeface="Courier" charset="0"/>
                <a:cs typeface="Courier" charset="0"/>
              </a:rPr>
              <a:t>prim def: (($( asParser , add , $) asParser)</a:t>
            </a:r>
          </a:p>
          <a:p>
            <a:r>
              <a:rPr lang="en-US" sz="1800" i="1">
                <a:latin typeface="Courier" charset="0"/>
                <a:ea typeface="Courier" charset="0"/>
                <a:cs typeface="Courier" charset="0"/>
              </a:rPr>
              <a:t>	==&gt; [ :nodes | nodes at: 2 ])</a:t>
            </a:r>
          </a:p>
          <a:p>
            <a:r>
              <a:rPr lang="en-US" sz="1800">
                <a:latin typeface="Courier" charset="0"/>
                <a:ea typeface="Courier" charset="0"/>
                <a:cs typeface="Courier" charset="0"/>
              </a:rPr>
              <a:t>	/ dec.</a:t>
            </a:r>
          </a:p>
          <a:p>
            <a:r>
              <a:rPr lang="en-US" sz="1800">
                <a:latin typeface="Courier" charset="0"/>
                <a:ea typeface="Courier" charset="0"/>
                <a:cs typeface="Courier" charset="0"/>
              </a:rPr>
              <a:t>goal := add end.</a:t>
            </a:r>
          </a:p>
          <a:p>
            <a:endParaRPr lang="en-US" sz="1800">
              <a:latin typeface="Courier" charset="0"/>
              <a:ea typeface="Courier" charset="0"/>
              <a:cs typeface="Courier" charset="0"/>
            </a:endParaRPr>
          </a:p>
          <a:p>
            <a:r>
              <a:rPr lang="en-US" sz="1800">
                <a:latin typeface="Courier" charset="0"/>
                <a:ea typeface="Courier" charset="0"/>
                <a:cs typeface="Courier" charset="0"/>
              </a:rPr>
              <a:t>goal parse: '2*(3+4)' asParserStream </a:t>
            </a:r>
            <a:r>
              <a:rPr lang="en-US" sz="1800" b="1">
                <a:latin typeface="Wingdings" charset="2"/>
                <a:ea typeface="Wingdings" charset="2"/>
                <a:cs typeface="Wingdings" charset="2"/>
              </a:rPr>
              <a:t></a:t>
            </a:r>
            <a:r>
              <a:rPr lang="en-US" sz="1800" b="1">
                <a:latin typeface="Courier" charset="0"/>
                <a:ea typeface="Courier" charset="0"/>
                <a:cs typeface="Courier" charset="0"/>
              </a:rPr>
              <a:t> 14</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smtClean="0"/>
              <a:t>© Oscar Nierstrasz</a:t>
            </a:r>
            <a:endParaRPr lang="de-CH" smtClean="0"/>
          </a:p>
        </p:txBody>
      </p:sp>
      <p:sp>
        <p:nvSpPr>
          <p:cNvPr id="49155"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49156" name="Slide Number Placeholder 5"/>
          <p:cNvSpPr>
            <a:spLocks noGrp="1"/>
          </p:cNvSpPr>
          <p:nvPr>
            <p:ph type="sldNum" sz="quarter" idx="12"/>
          </p:nvPr>
        </p:nvSpPr>
        <p:spPr>
          <a:noFill/>
        </p:spPr>
        <p:txBody>
          <a:bodyPr/>
          <a:lstStyle/>
          <a:p>
            <a:fld id="{374E48FD-1972-9245-A282-198AE4FC8CAD}" type="slidenum">
              <a:rPr lang="de-CH" smtClean="0"/>
              <a:pPr/>
              <a:t>4</a:t>
            </a:fld>
            <a:endParaRPr lang="de-CH" sz="1400" smtClean="0">
              <a:solidFill>
                <a:srgbClr val="7E7E7E"/>
              </a:solidFill>
              <a:latin typeface="Times" charset="0"/>
            </a:endParaRPr>
          </a:p>
        </p:txBody>
      </p:sp>
      <p:pic>
        <p:nvPicPr>
          <p:cNvPr id="49157"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49158"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49159" name="Rectangle 4"/>
          <p:cNvSpPr>
            <a:spLocks noGrp="1" noChangeArrowheads="1"/>
          </p:cNvSpPr>
          <p:nvPr>
            <p:ph type="body" idx="1"/>
          </p:nvPr>
        </p:nvSpPr>
        <p:spPr/>
        <p:txBody>
          <a:bodyPr/>
          <a:lstStyle/>
          <a:p>
            <a:pPr eaLnBrk="1" hangingPunct="1"/>
            <a:r>
              <a:rPr lang="en-US" sz="2000" b="1" dirty="0" smtClean="0">
                <a:solidFill>
                  <a:schemeClr val="tx1"/>
                </a:solidFill>
                <a:ea typeface="ＭＳ Ｐゴシック" charset="-128"/>
                <a:cs typeface="ＭＳ Ｐゴシック" charset="-128"/>
              </a:rPr>
              <a:t>Domain Specific Languages</a:t>
            </a:r>
          </a:p>
          <a:p>
            <a:pPr eaLnBrk="1" hangingPunct="1"/>
            <a:r>
              <a:rPr lang="en-US" sz="2000" dirty="0" smtClean="0">
                <a:solidFill>
                  <a:srgbClr val="9DBDDE"/>
                </a:solidFill>
                <a:ea typeface="ＭＳ Ｐゴシック" charset="-128"/>
                <a:cs typeface="ＭＳ Ｐゴシック" charset="-128"/>
              </a:rPr>
              <a:t>Parsing </a:t>
            </a:r>
            <a:r>
              <a:rPr lang="en-US" sz="2000" dirty="0" smtClean="0">
                <a:solidFill>
                  <a:srgbClr val="9DBDDE"/>
                </a:solidFill>
                <a:ea typeface="ＭＳ Ｐゴシック" charset="-128"/>
                <a:cs typeface="ＭＳ Ｐゴシック" charset="-128"/>
              </a:rPr>
              <a:t>Expression Grammars</a:t>
            </a:r>
          </a:p>
          <a:p>
            <a:pPr eaLnBrk="1" hangingPunct="1"/>
            <a:r>
              <a:rPr lang="en-US" sz="2000" dirty="0" smtClean="0">
                <a:solidFill>
                  <a:srgbClr val="9DBDDE"/>
                </a:solidFill>
                <a:ea typeface="ＭＳ Ｐゴシック" charset="-128"/>
                <a:cs typeface="ＭＳ Ｐゴシック" charset="-128"/>
              </a:rPr>
              <a:t>Packrat Parsers</a:t>
            </a:r>
            <a:endParaRPr lang="en-US" sz="2000" b="1" dirty="0" smtClean="0">
              <a:solidFill>
                <a:schemeClr val="tx1"/>
              </a:solidFill>
              <a:ea typeface="ＭＳ Ｐゴシック" charset="-128"/>
              <a:cs typeface="ＭＳ Ｐゴシック" charset="-128"/>
            </a:endParaRPr>
          </a:p>
          <a:p>
            <a:pPr eaLnBrk="1" hangingPunct="1"/>
            <a:r>
              <a:rPr lang="en-US" sz="2000" dirty="0" smtClean="0">
                <a:solidFill>
                  <a:srgbClr val="9DBDDE"/>
                </a:solidFill>
                <a:ea typeface="ＭＳ Ｐゴシック" charset="-128"/>
                <a:cs typeface="ＭＳ Ｐゴシック" charset="-128"/>
              </a:rPr>
              <a:t>Parser </a:t>
            </a:r>
            <a:r>
              <a:rPr lang="en-US" sz="2000" dirty="0" err="1" smtClean="0">
                <a:solidFill>
                  <a:srgbClr val="9DBDDE"/>
                </a:solidFill>
                <a:ea typeface="ＭＳ Ｐゴシック" charset="-128"/>
                <a:cs typeface="ＭＳ Ｐゴシック" charset="-128"/>
              </a:rPr>
              <a:t>Combinators</a:t>
            </a:r>
            <a:endParaRPr lang="en-US" sz="2000" dirty="0" smtClean="0">
              <a:solidFill>
                <a:srgbClr val="9DBDDE"/>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ea typeface="ＭＳ Ｐゴシック" charset="-128"/>
                <a:cs typeface="ＭＳ Ｐゴシック" charset="-128"/>
              </a:rPr>
              <a:t>Parser Combinator libraries</a:t>
            </a:r>
          </a:p>
        </p:txBody>
      </p:sp>
      <p:sp>
        <p:nvSpPr>
          <p:cNvPr id="56323" name="Content Placeholder 2"/>
          <p:cNvSpPr>
            <a:spLocks noGrp="1"/>
          </p:cNvSpPr>
          <p:nvPr>
            <p:ph idx="1"/>
          </p:nvPr>
        </p:nvSpPr>
        <p:spPr/>
        <p:txBody>
          <a:bodyPr/>
          <a:lstStyle/>
          <a:p>
            <a:r>
              <a:rPr lang="en-US" smtClean="0">
                <a:ea typeface="ＭＳ Ｐゴシック" charset="-128"/>
                <a:cs typeface="ＭＳ Ｐゴシック" charset="-128"/>
              </a:rPr>
              <a:t>Some OO parser combinator libraries:</a:t>
            </a:r>
          </a:p>
          <a:p>
            <a:pPr lvl="1"/>
            <a:r>
              <a:rPr lang="en-US" smtClean="0"/>
              <a:t>Java: JParsec</a:t>
            </a:r>
          </a:p>
          <a:p>
            <a:pPr lvl="1"/>
            <a:r>
              <a:rPr lang="en-US" smtClean="0"/>
              <a:t>C#: NParsec</a:t>
            </a:r>
          </a:p>
          <a:p>
            <a:pPr lvl="1"/>
            <a:r>
              <a:rPr lang="en-US" smtClean="0"/>
              <a:t>Ruby: Ruby Parsec</a:t>
            </a:r>
          </a:p>
          <a:p>
            <a:pPr lvl="1"/>
            <a:r>
              <a:rPr lang="en-US" smtClean="0"/>
              <a:t>Python: Pysec</a:t>
            </a:r>
          </a:p>
          <a:p>
            <a:pPr lvl="1"/>
            <a:r>
              <a:rPr lang="en-US" i="1" smtClean="0"/>
              <a:t>and many more …</a:t>
            </a:r>
          </a:p>
        </p:txBody>
      </p:sp>
      <p:sp>
        <p:nvSpPr>
          <p:cNvPr id="56324" name="Date Placeholder 3"/>
          <p:cNvSpPr>
            <a:spLocks noGrp="1"/>
          </p:cNvSpPr>
          <p:nvPr>
            <p:ph type="dt" sz="quarter" idx="10"/>
          </p:nvPr>
        </p:nvSpPr>
        <p:spPr>
          <a:noFill/>
        </p:spPr>
        <p:txBody>
          <a:bodyPr/>
          <a:lstStyle/>
          <a:p>
            <a:r>
              <a:rPr lang="en-US" smtClean="0"/>
              <a:t>© Oscar Nierstrasz</a:t>
            </a:r>
            <a:endParaRPr lang="de-CH" smtClean="0"/>
          </a:p>
        </p:txBody>
      </p:sp>
      <p:sp>
        <p:nvSpPr>
          <p:cNvPr id="56325"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56326" name="Slide Number Placeholder 5"/>
          <p:cNvSpPr>
            <a:spLocks noGrp="1"/>
          </p:cNvSpPr>
          <p:nvPr>
            <p:ph type="sldNum" sz="quarter" idx="12"/>
          </p:nvPr>
        </p:nvSpPr>
        <p:spPr>
          <a:noFill/>
        </p:spPr>
        <p:txBody>
          <a:bodyPr/>
          <a:lstStyle/>
          <a:p>
            <a:fld id="{E1043875-404F-A14C-B4F3-D79162799619}" type="slidenum">
              <a:rPr lang="de-CH" smtClean="0"/>
              <a:pPr/>
              <a:t>40</a:t>
            </a:fld>
            <a:endParaRPr lang="de-CH" sz="1400" smtClean="0">
              <a:solidFill>
                <a:srgbClr val="7E7E7E"/>
              </a:solidFill>
              <a:latin typeface="Times"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Jparsec</a:t>
            </a:r>
            <a:r>
              <a:rPr lang="en-US" dirty="0" smtClean="0"/>
              <a:t> — composing a parser from parts</a:t>
            </a:r>
            <a:endParaRPr lang="en-US" dirty="0"/>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PEGs, Packrat Parsers and Scannerless Parsing</a:t>
            </a:r>
            <a:endParaRPr lang="de-CH"/>
          </a:p>
        </p:txBody>
      </p:sp>
      <p:sp>
        <p:nvSpPr>
          <p:cNvPr id="6" name="Slide Number Placeholder 5"/>
          <p:cNvSpPr>
            <a:spLocks noGrp="1"/>
          </p:cNvSpPr>
          <p:nvPr>
            <p:ph type="sldNum" sz="quarter" idx="12"/>
          </p:nvPr>
        </p:nvSpPr>
        <p:spPr/>
        <p:txBody>
          <a:bodyPr/>
          <a:lstStyle/>
          <a:p>
            <a:pPr>
              <a:defRPr/>
            </a:pPr>
            <a:fld id="{0D2B519F-A9EF-2346-AF27-BD3A958E72AB}" type="slidenum">
              <a:rPr lang="de-CH" smtClean="0"/>
              <a:pPr>
                <a:defRPr/>
              </a:pPr>
              <a:t>41</a:t>
            </a:fld>
            <a:endParaRPr lang="de-CH" sz="1400">
              <a:solidFill>
                <a:srgbClr val="7E7E7E"/>
              </a:solidFill>
              <a:latin typeface="Times" charset="0"/>
            </a:endParaRPr>
          </a:p>
        </p:txBody>
      </p:sp>
      <p:sp>
        <p:nvSpPr>
          <p:cNvPr id="7" name="TextBox 6"/>
          <p:cNvSpPr txBox="1"/>
          <p:nvPr/>
        </p:nvSpPr>
        <p:spPr>
          <a:xfrm>
            <a:off x="290102" y="1676400"/>
            <a:ext cx="8549098" cy="3970318"/>
          </a:xfrm>
          <a:prstGeom prst="rect">
            <a:avLst/>
          </a:prstGeom>
          <a:solidFill>
            <a:schemeClr val="bg1"/>
          </a:solidFill>
          <a:ln>
            <a:solidFill>
              <a:schemeClr val="bg1">
                <a:lumMod val="65000"/>
              </a:schemeClr>
            </a:solidFill>
          </a:ln>
          <a:effectLst>
            <a:outerShdw blurRad="50800" dist="38100" dir="2700000">
              <a:srgbClr val="000000">
                <a:alpha val="43000"/>
              </a:srgbClr>
            </a:outerShdw>
          </a:effectLst>
        </p:spPr>
        <p:txBody>
          <a:bodyPr wrap="none" rtlCol="0">
            <a:spAutoFit/>
          </a:bodyPr>
          <a:lstStyle/>
          <a:p>
            <a:pPr defTabSz="354013"/>
            <a:r>
              <a:rPr lang="en-US" sz="1400" dirty="0" smtClean="0">
                <a:latin typeface="Courier"/>
                <a:cs typeface="Courier"/>
              </a:rPr>
              <a:t>public class Calculator {</a:t>
            </a:r>
          </a:p>
          <a:p>
            <a:pPr defTabSz="354013"/>
            <a:r>
              <a:rPr lang="en-US" sz="1400" dirty="0" smtClean="0">
                <a:latin typeface="Courier"/>
                <a:cs typeface="Courier"/>
              </a:rPr>
              <a:t>	…</a:t>
            </a:r>
          </a:p>
          <a:p>
            <a:pPr defTabSz="354013"/>
            <a:r>
              <a:rPr lang="en-US" sz="1400" dirty="0" smtClean="0">
                <a:latin typeface="Courier"/>
                <a:cs typeface="Courier"/>
              </a:rPr>
              <a:t>	static Parser&lt;Double&gt; </a:t>
            </a:r>
            <a:r>
              <a:rPr lang="en-US" sz="1400" dirty="0" err="1" smtClean="0">
                <a:latin typeface="Courier"/>
                <a:cs typeface="Courier"/>
              </a:rPr>
              <a:t>calculator(Parser</a:t>
            </a:r>
            <a:r>
              <a:rPr lang="en-US" sz="1400" dirty="0" smtClean="0">
                <a:latin typeface="Courier"/>
                <a:cs typeface="Courier"/>
              </a:rPr>
              <a:t>&lt;Double&gt; atom) {</a:t>
            </a:r>
          </a:p>
          <a:p>
            <a:pPr defTabSz="354013"/>
            <a:r>
              <a:rPr lang="en-US" sz="1400" dirty="0" smtClean="0">
                <a:latin typeface="Courier"/>
                <a:cs typeface="Courier"/>
              </a:rPr>
              <a:t>		</a:t>
            </a:r>
            <a:r>
              <a:rPr lang="en-US" sz="1400" dirty="0" err="1" smtClean="0">
                <a:latin typeface="Courier"/>
                <a:cs typeface="Courier"/>
              </a:rPr>
              <a:t>Parser.Reference</a:t>
            </a:r>
            <a:r>
              <a:rPr lang="en-US" sz="1400" dirty="0" smtClean="0">
                <a:latin typeface="Courier"/>
                <a:cs typeface="Courier"/>
              </a:rPr>
              <a:t>&lt;Double&gt; ref = </a:t>
            </a:r>
            <a:r>
              <a:rPr lang="en-US" sz="1400" dirty="0" err="1" smtClean="0">
                <a:latin typeface="Courier"/>
                <a:cs typeface="Courier"/>
              </a:rPr>
              <a:t>Parser.newReference</a:t>
            </a:r>
            <a:r>
              <a:rPr lang="en-US" sz="1400" dirty="0" smtClean="0">
                <a:latin typeface="Courier"/>
                <a:cs typeface="Courier"/>
              </a:rPr>
              <a:t>();</a:t>
            </a:r>
          </a:p>
          <a:p>
            <a:pPr defTabSz="354013"/>
            <a:r>
              <a:rPr lang="en-US" sz="1400" dirty="0" smtClean="0">
                <a:latin typeface="Courier"/>
                <a:cs typeface="Courier"/>
              </a:rPr>
              <a:t>		Parser&lt;Double&gt; unit = </a:t>
            </a:r>
            <a:r>
              <a:rPr lang="en-US" sz="1400" dirty="0" err="1" smtClean="0">
                <a:latin typeface="Courier"/>
                <a:cs typeface="Courier"/>
              </a:rPr>
              <a:t>ref.lazy().between(term</a:t>
            </a:r>
            <a:r>
              <a:rPr lang="en-US" sz="1400" dirty="0" smtClean="0">
                <a:latin typeface="Courier"/>
                <a:cs typeface="Courier"/>
              </a:rPr>
              <a:t>("("), </a:t>
            </a:r>
            <a:r>
              <a:rPr lang="en-US" sz="1400" dirty="0" err="1" smtClean="0">
                <a:latin typeface="Courier"/>
                <a:cs typeface="Courier"/>
              </a:rPr>
              <a:t>term(")")).or(atom</a:t>
            </a:r>
            <a:r>
              <a:rPr lang="en-US" sz="1400" dirty="0" smtClean="0">
                <a:latin typeface="Courier"/>
                <a:cs typeface="Courier"/>
              </a:rPr>
              <a:t>);</a:t>
            </a:r>
          </a:p>
          <a:p>
            <a:pPr defTabSz="354013"/>
            <a:r>
              <a:rPr lang="en-US" sz="1400" dirty="0" smtClean="0">
                <a:latin typeface="Courier"/>
                <a:cs typeface="Courier"/>
              </a:rPr>
              <a:t>		Parser&lt;Double&gt; </a:t>
            </a:r>
            <a:r>
              <a:rPr lang="en-US" sz="1400" b="1" dirty="0" smtClean="0">
                <a:latin typeface="Courier"/>
                <a:cs typeface="Courier"/>
              </a:rPr>
              <a:t>parser = new </a:t>
            </a:r>
            <a:r>
              <a:rPr lang="en-US" sz="1400" b="1" dirty="0" err="1" smtClean="0">
                <a:latin typeface="Courier"/>
                <a:cs typeface="Courier"/>
              </a:rPr>
              <a:t>OperatorTable</a:t>
            </a:r>
            <a:r>
              <a:rPr lang="en-US" sz="1400" b="1" dirty="0" smtClean="0">
                <a:latin typeface="Courier"/>
                <a:cs typeface="Courier"/>
              </a:rPr>
              <a:t>&lt;Double&gt;()</a:t>
            </a:r>
          </a:p>
          <a:p>
            <a:pPr defTabSz="354013"/>
            <a:r>
              <a:rPr lang="en-US" sz="1400" b="1" dirty="0" smtClean="0">
                <a:latin typeface="Courier"/>
                <a:cs typeface="Courier"/>
              </a:rPr>
              <a:t>				.</a:t>
            </a:r>
            <a:r>
              <a:rPr lang="en-US" sz="1400" b="1" dirty="0" err="1" smtClean="0">
                <a:latin typeface="Courier"/>
                <a:cs typeface="Courier"/>
              </a:rPr>
              <a:t>infixl(op</a:t>
            </a:r>
            <a:r>
              <a:rPr lang="en-US" sz="1400" b="1" dirty="0" smtClean="0">
                <a:latin typeface="Courier"/>
                <a:cs typeface="Courier"/>
              </a:rPr>
              <a:t>("+", </a:t>
            </a:r>
            <a:r>
              <a:rPr lang="en-US" sz="1400" b="1" dirty="0" err="1" smtClean="0">
                <a:latin typeface="Courier"/>
                <a:cs typeface="Courier"/>
              </a:rPr>
              <a:t>BinaryOperator.PLUS</a:t>
            </a:r>
            <a:r>
              <a:rPr lang="en-US" sz="1400" b="1" dirty="0" smtClean="0">
                <a:latin typeface="Courier"/>
                <a:cs typeface="Courier"/>
              </a:rPr>
              <a:t>), 10)</a:t>
            </a:r>
          </a:p>
          <a:p>
            <a:pPr defTabSz="354013"/>
            <a:r>
              <a:rPr lang="en-US" sz="1400" b="1" dirty="0" smtClean="0">
                <a:latin typeface="Courier"/>
                <a:cs typeface="Courier"/>
              </a:rPr>
              <a:t>				.</a:t>
            </a:r>
            <a:r>
              <a:rPr lang="en-US" sz="1400" b="1" dirty="0" err="1" smtClean="0">
                <a:latin typeface="Courier"/>
                <a:cs typeface="Courier"/>
              </a:rPr>
              <a:t>infixl(op</a:t>
            </a:r>
            <a:r>
              <a:rPr lang="en-US" sz="1400" b="1" dirty="0" smtClean="0">
                <a:latin typeface="Courier"/>
                <a:cs typeface="Courier"/>
              </a:rPr>
              <a:t>("-", </a:t>
            </a:r>
            <a:r>
              <a:rPr lang="en-US" sz="1400" b="1" dirty="0" err="1" smtClean="0">
                <a:latin typeface="Courier"/>
                <a:cs typeface="Courier"/>
              </a:rPr>
              <a:t>BinaryOperator.MINUS</a:t>
            </a:r>
            <a:r>
              <a:rPr lang="en-US" sz="1400" b="1" dirty="0" smtClean="0">
                <a:latin typeface="Courier"/>
                <a:cs typeface="Courier"/>
              </a:rPr>
              <a:t>), 10)</a:t>
            </a:r>
          </a:p>
          <a:p>
            <a:pPr defTabSz="354013"/>
            <a:r>
              <a:rPr lang="en-US" sz="1400" b="1" dirty="0" smtClean="0">
                <a:latin typeface="Courier"/>
                <a:cs typeface="Courier"/>
              </a:rPr>
              <a:t>				.</a:t>
            </a:r>
            <a:r>
              <a:rPr lang="en-US" sz="1400" b="1" dirty="0" err="1" smtClean="0">
                <a:latin typeface="Courier"/>
                <a:cs typeface="Courier"/>
              </a:rPr>
              <a:t>infixl(op</a:t>
            </a:r>
            <a:r>
              <a:rPr lang="en-US" sz="1400" b="1" dirty="0" smtClean="0">
                <a:latin typeface="Courier"/>
                <a:cs typeface="Courier"/>
              </a:rPr>
              <a:t>("*", </a:t>
            </a:r>
            <a:r>
              <a:rPr lang="en-US" sz="1400" b="1" dirty="0" err="1" smtClean="0">
                <a:latin typeface="Courier"/>
                <a:cs typeface="Courier"/>
              </a:rPr>
              <a:t>BinaryOperator.MUL).or(WHITESPACE_MUL</a:t>
            </a:r>
            <a:r>
              <a:rPr lang="en-US" sz="1400" b="1" dirty="0" smtClean="0">
                <a:latin typeface="Courier"/>
                <a:cs typeface="Courier"/>
              </a:rPr>
              <a:t>), 20)</a:t>
            </a:r>
          </a:p>
          <a:p>
            <a:pPr defTabSz="354013"/>
            <a:r>
              <a:rPr lang="en-US" sz="1400" b="1" dirty="0" smtClean="0">
                <a:latin typeface="Courier"/>
                <a:cs typeface="Courier"/>
              </a:rPr>
              <a:t>				.</a:t>
            </a:r>
            <a:r>
              <a:rPr lang="en-US" sz="1400" b="1" dirty="0" err="1" smtClean="0">
                <a:latin typeface="Courier"/>
                <a:cs typeface="Courier"/>
              </a:rPr>
              <a:t>infixl(op</a:t>
            </a:r>
            <a:r>
              <a:rPr lang="en-US" sz="1400" b="1" dirty="0" smtClean="0">
                <a:latin typeface="Courier"/>
                <a:cs typeface="Courier"/>
              </a:rPr>
              <a:t>("/", </a:t>
            </a:r>
            <a:r>
              <a:rPr lang="en-US" sz="1400" b="1" dirty="0" err="1" smtClean="0">
                <a:latin typeface="Courier"/>
                <a:cs typeface="Courier"/>
              </a:rPr>
              <a:t>BinaryOperator.DIV</a:t>
            </a:r>
            <a:r>
              <a:rPr lang="en-US" sz="1400" b="1" dirty="0" smtClean="0">
                <a:latin typeface="Courier"/>
                <a:cs typeface="Courier"/>
              </a:rPr>
              <a:t>), 20)</a:t>
            </a:r>
          </a:p>
          <a:p>
            <a:pPr defTabSz="354013"/>
            <a:r>
              <a:rPr lang="en-US" sz="1400" b="1" dirty="0" smtClean="0">
                <a:latin typeface="Courier"/>
                <a:cs typeface="Courier"/>
              </a:rPr>
              <a:t>				.</a:t>
            </a:r>
            <a:r>
              <a:rPr lang="en-US" sz="1400" b="1" dirty="0" err="1" smtClean="0">
                <a:latin typeface="Courier"/>
                <a:cs typeface="Courier"/>
              </a:rPr>
              <a:t>prefix(op</a:t>
            </a:r>
            <a:r>
              <a:rPr lang="en-US" sz="1400" b="1" dirty="0" smtClean="0">
                <a:latin typeface="Courier"/>
                <a:cs typeface="Courier"/>
              </a:rPr>
              <a:t>("-", </a:t>
            </a:r>
            <a:r>
              <a:rPr lang="en-US" sz="1400" b="1" dirty="0" err="1" smtClean="0">
                <a:latin typeface="Courier"/>
                <a:cs typeface="Courier"/>
              </a:rPr>
              <a:t>UnaryOperator.NEG</a:t>
            </a:r>
            <a:r>
              <a:rPr lang="en-US" sz="1400" b="1" dirty="0" smtClean="0">
                <a:latin typeface="Courier"/>
                <a:cs typeface="Courier"/>
              </a:rPr>
              <a:t>), 30).build(unit)</a:t>
            </a:r>
            <a:r>
              <a:rPr lang="en-US" sz="1400" dirty="0" smtClean="0">
                <a:latin typeface="Courier"/>
                <a:cs typeface="Courier"/>
              </a:rPr>
              <a:t>;</a:t>
            </a:r>
          </a:p>
          <a:p>
            <a:pPr defTabSz="354013"/>
            <a:r>
              <a:rPr lang="en-US" sz="1400" dirty="0" smtClean="0">
                <a:latin typeface="Courier"/>
                <a:cs typeface="Courier"/>
              </a:rPr>
              <a:t>		</a:t>
            </a:r>
            <a:r>
              <a:rPr lang="en-US" sz="1400" dirty="0" err="1" smtClean="0">
                <a:latin typeface="Courier"/>
                <a:cs typeface="Courier"/>
              </a:rPr>
              <a:t>ref.set(parser</a:t>
            </a:r>
            <a:r>
              <a:rPr lang="en-US" sz="1400" dirty="0" smtClean="0">
                <a:latin typeface="Courier"/>
                <a:cs typeface="Courier"/>
              </a:rPr>
              <a:t>);</a:t>
            </a:r>
          </a:p>
          <a:p>
            <a:pPr defTabSz="354013"/>
            <a:r>
              <a:rPr lang="en-US" sz="1400" dirty="0" smtClean="0">
                <a:latin typeface="Courier"/>
                <a:cs typeface="Courier"/>
              </a:rPr>
              <a:t>		</a:t>
            </a:r>
            <a:r>
              <a:rPr lang="en-US" sz="1400" b="1" dirty="0" smtClean="0">
                <a:latin typeface="Courier"/>
                <a:cs typeface="Courier"/>
              </a:rPr>
              <a:t>return parser;</a:t>
            </a:r>
          </a:p>
          <a:p>
            <a:pPr defTabSz="354013"/>
            <a:r>
              <a:rPr lang="en-US" sz="1400" dirty="0" smtClean="0">
                <a:latin typeface="Courier"/>
                <a:cs typeface="Courier"/>
              </a:rPr>
              <a:t>	}</a:t>
            </a:r>
          </a:p>
          <a:p>
            <a:pPr defTabSz="354013"/>
            <a:endParaRPr lang="en-US" sz="1400" dirty="0" smtClean="0">
              <a:latin typeface="Courier"/>
              <a:cs typeface="Courier"/>
            </a:endParaRPr>
          </a:p>
          <a:p>
            <a:pPr defTabSz="354013"/>
            <a:r>
              <a:rPr lang="en-US" sz="1400" dirty="0" smtClean="0">
                <a:latin typeface="Courier"/>
                <a:cs typeface="Courier"/>
              </a:rPr>
              <a:t>	public static final Parser&lt;Double&gt; CALCULATOR = </a:t>
            </a:r>
            <a:r>
              <a:rPr lang="en-US" sz="1400" dirty="0" err="1" smtClean="0">
                <a:latin typeface="Courier"/>
                <a:cs typeface="Courier"/>
              </a:rPr>
              <a:t>calculator(NUMBER).from</a:t>
            </a:r>
            <a:r>
              <a:rPr lang="en-US" sz="1400" dirty="0" smtClean="0">
                <a:latin typeface="Courier"/>
                <a:cs typeface="Courier"/>
              </a:rPr>
              <a:t>(</a:t>
            </a:r>
          </a:p>
          <a:p>
            <a:pPr defTabSz="354013"/>
            <a:r>
              <a:rPr lang="en-US" sz="1400" dirty="0" smtClean="0">
                <a:latin typeface="Courier"/>
                <a:cs typeface="Courier"/>
              </a:rPr>
              <a:t>			TOKENIZER, IGNORED);</a:t>
            </a:r>
          </a:p>
          <a:p>
            <a:pPr defTabSz="354013"/>
            <a:r>
              <a:rPr lang="en-US" sz="1400" dirty="0" smtClean="0">
                <a:latin typeface="Courier"/>
                <a:cs typeface="Courier"/>
              </a:rPr>
              <a:t>}</a:t>
            </a:r>
          </a:p>
        </p:txBody>
      </p:sp>
      <p:sp>
        <p:nvSpPr>
          <p:cNvPr id="8" name="TextBox 7"/>
          <p:cNvSpPr txBox="1"/>
          <p:nvPr/>
        </p:nvSpPr>
        <p:spPr>
          <a:xfrm>
            <a:off x="2362200" y="6248400"/>
            <a:ext cx="5725546" cy="338554"/>
          </a:xfrm>
          <a:prstGeom prst="rect">
            <a:avLst/>
          </a:prstGeom>
          <a:solidFill>
            <a:srgbClr val="F5F399"/>
          </a:solidFill>
          <a:effectLst>
            <a:outerShdw blurRad="50800" dist="38100" dir="2700000">
              <a:srgbClr val="000000">
                <a:alpha val="43000"/>
              </a:srgbClr>
            </a:outerShdw>
          </a:effectLst>
        </p:spPr>
        <p:txBody>
          <a:bodyPr wrap="none" rtlCol="0">
            <a:spAutoFit/>
          </a:bodyPr>
          <a:lstStyle/>
          <a:p>
            <a:r>
              <a:rPr lang="en-US" sz="1600" dirty="0" smtClean="0">
                <a:latin typeface="Courier"/>
                <a:cs typeface="Courier"/>
              </a:rPr>
              <a:t>http://jparsec.codehaus.org/jparsec2+Tutorial</a:t>
            </a:r>
            <a:endParaRPr lang="en-US" sz="1600" dirty="0">
              <a:latin typeface="Courier"/>
              <a:cs typeface="Courie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smtClean="0"/>
              <a:t>© Oscar Nierstrasz</a:t>
            </a:r>
            <a:endParaRPr lang="de-CH" smtClean="0"/>
          </a:p>
        </p:txBody>
      </p:sp>
      <p:sp>
        <p:nvSpPr>
          <p:cNvPr id="57347" name="Footer Placeholder 4"/>
          <p:cNvSpPr>
            <a:spLocks noGrp="1"/>
          </p:cNvSpPr>
          <p:nvPr>
            <p:ph type="ftr" sz="quarter" idx="11"/>
          </p:nvPr>
        </p:nvSpPr>
        <p:spPr>
          <a:noFill/>
        </p:spPr>
        <p:txBody>
          <a:bodyPr/>
          <a:lstStyle/>
          <a:p>
            <a:r>
              <a:rPr lang="en-US" smtClean="0"/>
              <a:t>Code Generation</a:t>
            </a:r>
            <a:endParaRPr lang="de-CH" smtClean="0"/>
          </a:p>
        </p:txBody>
      </p:sp>
      <p:sp>
        <p:nvSpPr>
          <p:cNvPr id="57348" name="Slide Number Placeholder 5"/>
          <p:cNvSpPr>
            <a:spLocks noGrp="1"/>
          </p:cNvSpPr>
          <p:nvPr>
            <p:ph type="sldNum" sz="quarter" idx="12"/>
          </p:nvPr>
        </p:nvSpPr>
        <p:spPr>
          <a:noFill/>
        </p:spPr>
        <p:txBody>
          <a:bodyPr/>
          <a:lstStyle/>
          <a:p>
            <a:fld id="{7362F3BF-454F-3348-B3AC-D5294FDFD51B}" type="slidenum">
              <a:rPr lang="de-CH" smtClean="0"/>
              <a:pPr/>
              <a:t>42</a:t>
            </a:fld>
            <a:endParaRPr lang="de-CH" sz="1400" smtClean="0">
              <a:solidFill>
                <a:srgbClr val="7E7E7E"/>
              </a:solidFill>
              <a:latin typeface="Times" charset="0"/>
            </a:endParaRPr>
          </a:p>
        </p:txBody>
      </p:sp>
      <p:sp>
        <p:nvSpPr>
          <p:cNvPr id="57349" name="Rectangle 2"/>
          <p:cNvSpPr>
            <a:spLocks noGrp="1" noChangeArrowheads="1"/>
          </p:cNvSpPr>
          <p:nvPr>
            <p:ph type="title"/>
          </p:nvPr>
        </p:nvSpPr>
        <p:spPr/>
        <p:txBody>
          <a:bodyPr/>
          <a:lstStyle/>
          <a:p>
            <a:pPr eaLnBrk="1" hangingPunct="1"/>
            <a:r>
              <a:rPr lang="en-US" i="1">
                <a:ea typeface="ＭＳ Ｐゴシック" charset="-128"/>
                <a:cs typeface="ＭＳ Ｐゴシック" charset="-128"/>
              </a:rPr>
              <a:t>What you should know!</a:t>
            </a:r>
          </a:p>
        </p:txBody>
      </p:sp>
      <p:sp>
        <p:nvSpPr>
          <p:cNvPr id="57350" name="Rectangle 3"/>
          <p:cNvSpPr>
            <a:spLocks noGrp="1" noChangeArrowheads="1"/>
          </p:cNvSpPr>
          <p:nvPr>
            <p:ph type="body" idx="1"/>
          </p:nvPr>
        </p:nvSpPr>
        <p:spPr/>
        <p:txBody>
          <a:bodyPr/>
          <a:lstStyle/>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Is a CFG a language recognizer or a language generator? What are the practical implications of this?</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How are </a:t>
            </a:r>
            <a:r>
              <a:rPr lang="en-US" i="1" dirty="0" err="1" smtClean="0">
                <a:ea typeface="ＭＳ Ｐゴシック" charset="-128"/>
                <a:cs typeface="ＭＳ Ｐゴシック" charset="-128"/>
              </a:rPr>
              <a:t>PEGs</a:t>
            </a:r>
            <a:r>
              <a:rPr lang="en-US" i="1" dirty="0" smtClean="0">
                <a:ea typeface="ＭＳ Ｐゴシック" charset="-128"/>
                <a:cs typeface="ＭＳ Ｐゴシック" charset="-128"/>
              </a:rPr>
              <a:t> defined? </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How do </a:t>
            </a:r>
            <a:r>
              <a:rPr lang="en-US" i="1" dirty="0" err="1" smtClean="0">
                <a:ea typeface="ＭＳ Ｐゴシック" charset="-128"/>
                <a:cs typeface="ＭＳ Ｐゴシック" charset="-128"/>
              </a:rPr>
              <a:t>PEGs</a:t>
            </a:r>
            <a:r>
              <a:rPr lang="en-US" i="1" dirty="0" smtClean="0">
                <a:ea typeface="ＭＳ Ｐゴシック" charset="-128"/>
                <a:cs typeface="ＭＳ Ｐゴシック" charset="-128"/>
              </a:rPr>
              <a:t> differ from </a:t>
            </a:r>
            <a:r>
              <a:rPr lang="en-US" i="1" dirty="0" err="1" smtClean="0">
                <a:ea typeface="ＭＳ Ｐゴシック" charset="-128"/>
                <a:cs typeface="ＭＳ Ｐゴシック" charset="-128"/>
              </a:rPr>
              <a:t>CFGs</a:t>
            </a:r>
            <a:r>
              <a:rPr lang="en-US" i="1" dirty="0" smtClean="0">
                <a:ea typeface="ＭＳ Ｐゴシック" charset="-128"/>
                <a:cs typeface="ＭＳ Ｐゴシック" charset="-128"/>
              </a:rPr>
              <a:t>?</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What problem do </a:t>
            </a:r>
            <a:r>
              <a:rPr lang="en-US" i="1" dirty="0" err="1" smtClean="0">
                <a:ea typeface="ＭＳ Ｐゴシック" charset="-128"/>
                <a:cs typeface="ＭＳ Ｐゴシック" charset="-128"/>
              </a:rPr>
              <a:t>PEGs</a:t>
            </a:r>
            <a:r>
              <a:rPr lang="en-US" i="1" dirty="0" smtClean="0">
                <a:ea typeface="ＭＳ Ｐゴシック" charset="-128"/>
                <a:cs typeface="ＭＳ Ｐゴシック" charset="-128"/>
              </a:rPr>
              <a:t> solve?</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What are the formal limitations of </a:t>
            </a:r>
            <a:r>
              <a:rPr lang="en-US" i="1" dirty="0" err="1" smtClean="0">
                <a:ea typeface="ＭＳ Ｐゴシック" charset="-128"/>
                <a:cs typeface="ＭＳ Ｐゴシック" charset="-128"/>
              </a:rPr>
              <a:t>PEGs</a:t>
            </a:r>
            <a:r>
              <a:rPr lang="en-US" i="1" dirty="0" smtClean="0">
                <a:ea typeface="ＭＳ Ｐゴシック" charset="-128"/>
                <a:cs typeface="ＭＳ Ｐゴシック" charset="-128"/>
              </a:rPr>
              <a:t>?</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How does </a:t>
            </a:r>
            <a:r>
              <a:rPr lang="en-US" i="1" dirty="0" err="1" smtClean="0">
                <a:ea typeface="ＭＳ Ｐゴシック" charset="-128"/>
                <a:cs typeface="ＭＳ Ｐゴシック" charset="-128"/>
              </a:rPr>
              <a:t>memoization</a:t>
            </a:r>
            <a:r>
              <a:rPr lang="en-US" i="1" dirty="0" smtClean="0">
                <a:ea typeface="ＭＳ Ｐゴシック" charset="-128"/>
                <a:cs typeface="ＭＳ Ｐゴシック" charset="-128"/>
              </a:rPr>
              <a:t> aid backtracking parsers?</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What are </a:t>
            </a:r>
            <a:r>
              <a:rPr lang="en-US" i="1" dirty="0" err="1" smtClean="0">
                <a:ea typeface="ＭＳ Ｐゴシック" charset="-128"/>
                <a:cs typeface="ＭＳ Ｐゴシック" charset="-128"/>
              </a:rPr>
              <a:t>scannerless</a:t>
            </a:r>
            <a:r>
              <a:rPr lang="en-US" i="1" dirty="0" smtClean="0">
                <a:ea typeface="ＭＳ Ｐゴシック" charset="-128"/>
                <a:cs typeface="ＭＳ Ｐゴシック" charset="-128"/>
              </a:rPr>
              <a:t> parsers? What are they good for?</a:t>
            </a:r>
          </a:p>
          <a:p>
            <a:pPr marL="474663" indent="-474663" eaLnBrk="1" hangingPunct="1">
              <a:lnSpc>
                <a:spcPct val="85000"/>
              </a:lnSpc>
              <a:buClr>
                <a:srgbClr val="00027F"/>
              </a:buClr>
              <a:buFont typeface="Zapf Dingbats" charset="2"/>
              <a:buChar char=""/>
            </a:pPr>
            <a:r>
              <a:rPr lang="en-US" i="1" dirty="0" smtClean="0">
                <a:ea typeface="ＭＳ Ｐゴシック" charset="-128"/>
                <a:cs typeface="ＭＳ Ｐゴシック" charset="-128"/>
              </a:rPr>
              <a:t>How can parser </a:t>
            </a:r>
            <a:r>
              <a:rPr lang="en-US" i="1" dirty="0" err="1" smtClean="0">
                <a:ea typeface="ＭＳ Ｐゴシック" charset="-128"/>
                <a:cs typeface="ＭＳ Ｐゴシック" charset="-128"/>
              </a:rPr>
              <a:t>combinators</a:t>
            </a:r>
            <a:r>
              <a:rPr lang="en-US" i="1" dirty="0" smtClean="0">
                <a:ea typeface="ＭＳ Ｐゴシック" charset="-128"/>
                <a:cs typeface="ＭＳ Ｐゴシック" charset="-128"/>
              </a:rPr>
              <a:t> be implemented as objects?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smtClean="0"/>
              <a:t>© Oscar Nierstrasz</a:t>
            </a:r>
            <a:endParaRPr lang="de-CH" smtClean="0"/>
          </a:p>
        </p:txBody>
      </p:sp>
      <p:sp>
        <p:nvSpPr>
          <p:cNvPr id="59395" name="Footer Placeholder 4"/>
          <p:cNvSpPr>
            <a:spLocks noGrp="1"/>
          </p:cNvSpPr>
          <p:nvPr>
            <p:ph type="ftr" sz="quarter" idx="11"/>
          </p:nvPr>
        </p:nvSpPr>
        <p:spPr>
          <a:noFill/>
        </p:spPr>
        <p:txBody>
          <a:bodyPr/>
          <a:lstStyle/>
          <a:p>
            <a:r>
              <a:rPr lang="en-US" smtClean="0"/>
              <a:t>Code Generation</a:t>
            </a:r>
            <a:endParaRPr lang="de-CH" smtClean="0"/>
          </a:p>
        </p:txBody>
      </p:sp>
      <p:sp>
        <p:nvSpPr>
          <p:cNvPr id="59396" name="Slide Number Placeholder 5"/>
          <p:cNvSpPr>
            <a:spLocks noGrp="1"/>
          </p:cNvSpPr>
          <p:nvPr>
            <p:ph type="sldNum" sz="quarter" idx="12"/>
          </p:nvPr>
        </p:nvSpPr>
        <p:spPr>
          <a:noFill/>
        </p:spPr>
        <p:txBody>
          <a:bodyPr/>
          <a:lstStyle/>
          <a:p>
            <a:fld id="{FDC79F7E-C17D-674C-8E6D-4A2C34E19B3C}" type="slidenum">
              <a:rPr lang="de-CH" smtClean="0"/>
              <a:pPr/>
              <a:t>43</a:t>
            </a:fld>
            <a:endParaRPr lang="de-CH" sz="1400" smtClean="0">
              <a:solidFill>
                <a:srgbClr val="7E7E7E"/>
              </a:solidFill>
              <a:latin typeface="Times" charset="0"/>
            </a:endParaRPr>
          </a:p>
        </p:txBody>
      </p:sp>
      <p:sp>
        <p:nvSpPr>
          <p:cNvPr id="59397" name="Rectangle 2"/>
          <p:cNvSpPr>
            <a:spLocks noGrp="1" noChangeArrowheads="1"/>
          </p:cNvSpPr>
          <p:nvPr>
            <p:ph type="title"/>
          </p:nvPr>
        </p:nvSpPr>
        <p:spPr/>
        <p:txBody>
          <a:bodyPr/>
          <a:lstStyle/>
          <a:p>
            <a:pPr eaLnBrk="1" hangingPunct="1"/>
            <a:r>
              <a:rPr lang="en-US" i="1">
                <a:ea typeface="ＭＳ Ｐゴシック" charset="-128"/>
                <a:cs typeface="ＭＳ Ｐゴシック" charset="-128"/>
              </a:rPr>
              <a:t>Can you answer these questions?</a:t>
            </a:r>
          </a:p>
        </p:txBody>
      </p:sp>
      <p:sp>
        <p:nvSpPr>
          <p:cNvPr id="59398" name="Rectangle 3"/>
          <p:cNvSpPr>
            <a:spLocks noGrp="1" noChangeArrowheads="1"/>
          </p:cNvSpPr>
          <p:nvPr>
            <p:ph type="body" idx="1"/>
          </p:nvPr>
        </p:nvSpPr>
        <p:spPr/>
        <p:txBody>
          <a:bodyPr/>
          <a:lstStyle/>
          <a:p>
            <a:pPr marL="388938" indent="-388938" eaLnBrk="1" hangingPunct="1">
              <a:lnSpc>
                <a:spcPct val="90000"/>
              </a:lnSpc>
              <a:buClr>
                <a:srgbClr val="00027F"/>
              </a:buClr>
              <a:buFont typeface="Zapf Dingbats" charset="2"/>
              <a:buChar char=""/>
            </a:pPr>
            <a:r>
              <a:rPr lang="en-US" i="1" dirty="0" smtClean="0">
                <a:ea typeface="ＭＳ Ｐゴシック" charset="-128"/>
                <a:cs typeface="ＭＳ Ｐゴシック" charset="-128"/>
              </a:rPr>
              <a:t>Why do parser generators traditionally generate bottom-up rather than top-down parsers?</a:t>
            </a:r>
          </a:p>
          <a:p>
            <a:pPr marL="388938" indent="-388938" eaLnBrk="1" hangingPunct="1">
              <a:lnSpc>
                <a:spcPct val="90000"/>
              </a:lnSpc>
              <a:buClr>
                <a:srgbClr val="00027F"/>
              </a:buClr>
              <a:buFont typeface="Zapf Dingbats" charset="2"/>
              <a:buChar char=""/>
            </a:pPr>
            <a:r>
              <a:rPr lang="en-US" i="1" dirty="0" smtClean="0">
                <a:ea typeface="ＭＳ Ｐゴシック" charset="-128"/>
                <a:cs typeface="ＭＳ Ｐゴシック" charset="-128"/>
              </a:rPr>
              <a:t>Why is it critical for </a:t>
            </a:r>
            <a:r>
              <a:rPr lang="en-US" i="1" dirty="0" err="1" smtClean="0">
                <a:ea typeface="ＭＳ Ｐゴシック" charset="-128"/>
                <a:cs typeface="ＭＳ Ｐゴシック" charset="-128"/>
              </a:rPr>
              <a:t>PEGs</a:t>
            </a:r>
            <a:r>
              <a:rPr lang="en-US" i="1" dirty="0" smtClean="0">
                <a:ea typeface="ＭＳ Ｐゴシック" charset="-128"/>
                <a:cs typeface="ＭＳ Ｐゴシック" charset="-128"/>
              </a:rPr>
              <a:t> that parsing functions be stateless?</a:t>
            </a:r>
          </a:p>
          <a:p>
            <a:pPr marL="388938" indent="-388938" eaLnBrk="1" hangingPunct="1">
              <a:lnSpc>
                <a:spcPct val="90000"/>
              </a:lnSpc>
              <a:buClr>
                <a:srgbClr val="00027F"/>
              </a:buClr>
              <a:buFont typeface="Zapf Dingbats" charset="2"/>
              <a:buChar char=""/>
            </a:pPr>
            <a:r>
              <a:rPr lang="en-US" i="1" dirty="0" smtClean="0">
                <a:ea typeface="ＭＳ Ｐゴシック" charset="-128"/>
                <a:cs typeface="ＭＳ Ｐゴシック" charset="-128"/>
              </a:rPr>
              <a:t>How can you recognize the end-of-input as a PEG expression?</a:t>
            </a:r>
          </a:p>
          <a:p>
            <a:pPr marL="388938" indent="-388938" eaLnBrk="1" hangingPunct="1">
              <a:lnSpc>
                <a:spcPct val="90000"/>
              </a:lnSpc>
              <a:buClr>
                <a:srgbClr val="00027F"/>
              </a:buClr>
              <a:buFont typeface="Zapf Dingbats" charset="2"/>
              <a:buChar char=""/>
            </a:pPr>
            <a:r>
              <a:rPr lang="en-US" i="1" dirty="0" smtClean="0">
                <a:ea typeface="ＭＳ Ｐゴシック" charset="-128"/>
                <a:cs typeface="ＭＳ Ｐゴシック" charset="-128"/>
              </a:rPr>
              <a:t>Why are </a:t>
            </a:r>
            <a:r>
              <a:rPr lang="en-US" i="1" dirty="0" err="1" smtClean="0">
                <a:ea typeface="ＭＳ Ｐゴシック" charset="-128"/>
                <a:cs typeface="ＭＳ Ｐゴシック" charset="-128"/>
              </a:rPr>
              <a:t>PEGs</a:t>
            </a:r>
            <a:r>
              <a:rPr lang="en-US" i="1" dirty="0" smtClean="0">
                <a:ea typeface="ＭＳ Ｐゴシック" charset="-128"/>
                <a:cs typeface="ＭＳ Ｐゴシック" charset="-128"/>
              </a:rPr>
              <a:t> and packrat parsers well suited to functional programming languages?</a:t>
            </a:r>
          </a:p>
          <a:p>
            <a:pPr marL="388938" indent="-388938" eaLnBrk="1" hangingPunct="1">
              <a:lnSpc>
                <a:spcPct val="90000"/>
              </a:lnSpc>
              <a:buClr>
                <a:srgbClr val="00027F"/>
              </a:buClr>
              <a:buFont typeface="Zapf Dingbats" charset="2"/>
              <a:buChar char=""/>
            </a:pPr>
            <a:r>
              <a:rPr lang="en-US" i="1" dirty="0" smtClean="0">
                <a:ea typeface="ＭＳ Ｐゴシック" charset="-128"/>
                <a:cs typeface="ＭＳ Ｐゴシック" charset="-128"/>
              </a:rPr>
              <a:t>What kinds of languages are </a:t>
            </a:r>
            <a:r>
              <a:rPr lang="en-US" i="1" dirty="0" err="1" smtClean="0">
                <a:ea typeface="ＭＳ Ｐゴシック" charset="-128"/>
                <a:cs typeface="ＭＳ Ｐゴシック" charset="-128"/>
              </a:rPr>
              <a:t>scannerless</a:t>
            </a:r>
            <a:r>
              <a:rPr lang="en-US" i="1" dirty="0" smtClean="0">
                <a:ea typeface="ＭＳ Ｐゴシック" charset="-128"/>
                <a:cs typeface="ＭＳ Ｐゴシック" charset="-128"/>
              </a:rPr>
              <a:t> parsers good for? When are they inappropriate?</a:t>
            </a:r>
          </a:p>
          <a:p>
            <a:pPr marL="388938" indent="-388938" eaLnBrk="1" hangingPunct="1">
              <a:lnSpc>
                <a:spcPct val="90000"/>
              </a:lnSpc>
              <a:buClr>
                <a:srgbClr val="00027F"/>
              </a:buClr>
              <a:buFont typeface="Zapf Dingbats" charset="2"/>
              <a:buChar char=""/>
            </a:pPr>
            <a:r>
              <a:rPr lang="en-US" i="1" dirty="0" smtClean="0">
                <a:ea typeface="ＭＳ Ｐゴシック" charset="-128"/>
                <a:cs typeface="ＭＳ Ｐゴシック" charset="-128"/>
              </a:rPr>
              <a:t>How do parser </a:t>
            </a:r>
            <a:r>
              <a:rPr lang="en-US" i="1" dirty="0" err="1" smtClean="0">
                <a:ea typeface="ＭＳ Ｐゴシック" charset="-128"/>
                <a:cs typeface="ＭＳ Ｐゴシック" charset="-128"/>
              </a:rPr>
              <a:t>combinators</a:t>
            </a:r>
            <a:r>
              <a:rPr lang="en-US" i="1" dirty="0" smtClean="0">
                <a:ea typeface="ＭＳ Ｐゴシック" charset="-128"/>
                <a:cs typeface="ＭＳ Ｐゴシック" charset="-128"/>
              </a:rPr>
              <a:t> enable scripting?</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 Oscar Nierstrasz</a:t>
            </a:r>
            <a:endParaRPr lang="de-CH" smtClean="0">
              <a:ea typeface="ＭＳ Ｐゴシック" charset="-128"/>
              <a:cs typeface="ＭＳ Ｐゴシック" charset="-128"/>
            </a:endParaRPr>
          </a:p>
        </p:txBody>
      </p:sp>
      <p:sp>
        <p:nvSpPr>
          <p:cNvPr id="61443" name="Slide Number Placeholder 5"/>
          <p:cNvSpPr>
            <a:spLocks noGrp="1"/>
          </p:cNvSpPr>
          <p:nvPr>
            <p:ph type="sldNum" sz="quarter" idx="12"/>
          </p:nvPr>
        </p:nvSpPr>
        <p:spPr>
          <a:noFill/>
        </p:spPr>
        <p:txBody>
          <a:bodyPr/>
          <a:lstStyle/>
          <a:p>
            <a:fld id="{AAEBD1EA-BAB3-C543-8119-53B57812D7BE}" type="slidenum">
              <a:rPr lang="de-CH" smtClean="0">
                <a:ea typeface="ＭＳ Ｐゴシック" charset="-128"/>
                <a:cs typeface="ＭＳ Ｐゴシック" charset="-128"/>
              </a:rPr>
              <a:pPr/>
              <a:t>44</a:t>
            </a:fld>
            <a:endParaRPr lang="de-CH" sz="1400" smtClean="0">
              <a:solidFill>
                <a:srgbClr val="7E7E7E"/>
              </a:solidFill>
              <a:latin typeface="Times" charset="0"/>
              <a:ea typeface="ＭＳ Ｐゴシック" charset="-128"/>
              <a:cs typeface="ＭＳ Ｐゴシック" charset="-128"/>
            </a:endParaRPr>
          </a:p>
        </p:txBody>
      </p:sp>
      <p:sp>
        <p:nvSpPr>
          <p:cNvPr id="61444" name="Rectangle 2"/>
          <p:cNvSpPr>
            <a:spLocks noChangeArrowheads="1"/>
          </p:cNvSpPr>
          <p:nvPr/>
        </p:nvSpPr>
        <p:spPr bwMode="auto">
          <a:xfrm>
            <a:off x="762000" y="2038350"/>
            <a:ext cx="7620000" cy="4356100"/>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lgn="ctr"/>
            <a:r>
              <a:rPr lang="en-US" sz="1400" b="1">
                <a:solidFill>
                  <a:srgbClr val="000000"/>
                </a:solidFill>
              </a:rPr>
              <a:t>Attribution-ShareAlike 3.0 Unported</a:t>
            </a:r>
          </a:p>
          <a:p>
            <a:pPr marL="192088" indent="-192088"/>
            <a:r>
              <a:rPr lang="en-US" sz="1400" b="1" i="1">
                <a:solidFill>
                  <a:srgbClr val="000000"/>
                </a:solidFill>
              </a:rPr>
              <a:t>You are free:</a:t>
            </a:r>
            <a:endParaRPr lang="en-US" sz="1400">
              <a:solidFill>
                <a:srgbClr val="000000"/>
              </a:solidFill>
            </a:endParaRPr>
          </a:p>
          <a:p>
            <a:pPr lvl="1"/>
            <a:r>
              <a:rPr lang="en-US" sz="1400" b="1">
                <a:solidFill>
                  <a:srgbClr val="000000"/>
                </a:solidFill>
              </a:rPr>
              <a:t>to Share</a:t>
            </a:r>
            <a:r>
              <a:rPr lang="en-US" sz="1400">
                <a:solidFill>
                  <a:srgbClr val="000000"/>
                </a:solidFill>
              </a:rPr>
              <a:t> — to copy, distribute and transmit the work</a:t>
            </a:r>
          </a:p>
          <a:p>
            <a:pPr lvl="1"/>
            <a:r>
              <a:rPr lang="en-US" sz="1400" b="1">
                <a:solidFill>
                  <a:srgbClr val="000000"/>
                </a:solidFill>
              </a:rPr>
              <a:t>to Remix</a:t>
            </a:r>
            <a:r>
              <a:rPr lang="en-US" sz="1400">
                <a:solidFill>
                  <a:srgbClr val="000000"/>
                </a:solidFill>
              </a:rPr>
              <a:t> — to adapt the work</a:t>
            </a:r>
          </a:p>
          <a:p>
            <a:pPr marL="192088" indent="-192088"/>
            <a:endParaRPr lang="en-US" sz="1400" b="1" i="1">
              <a:solidFill>
                <a:srgbClr val="000000"/>
              </a:solidFill>
            </a:endParaRPr>
          </a:p>
          <a:p>
            <a:pPr marL="192088" indent="-192088"/>
            <a:r>
              <a:rPr lang="en-US" sz="1400" b="1" i="1">
                <a:solidFill>
                  <a:srgbClr val="000000"/>
                </a:solidFill>
              </a:rPr>
              <a:t>Under the following conditions:</a:t>
            </a:r>
            <a:endParaRPr lang="en-US" sz="1400">
              <a:solidFill>
                <a:srgbClr val="000000"/>
              </a:solidFill>
            </a:endParaRPr>
          </a:p>
          <a:p>
            <a:pPr lvl="1"/>
            <a:r>
              <a:rPr lang="en-US" sz="1400" b="1">
                <a:solidFill>
                  <a:srgbClr val="000000"/>
                </a:solidFill>
              </a:rPr>
              <a:t>Attribution.</a:t>
            </a:r>
            <a:r>
              <a:rPr lang="en-US" sz="1400">
                <a:solidFill>
                  <a:srgbClr val="000000"/>
                </a:solidFill>
              </a:rPr>
              <a:t> You must attribute the work in the manner specified by the author or licensor (but not in any way that suggests that they endorse you or your use of the work).</a:t>
            </a:r>
          </a:p>
          <a:p>
            <a:pPr lvl="1"/>
            <a:r>
              <a:rPr lang="en-US" sz="1400" b="1">
                <a:solidFill>
                  <a:srgbClr val="000000"/>
                </a:solidFill>
              </a:rPr>
              <a:t>Share Alike.</a:t>
            </a:r>
            <a:r>
              <a:rPr lang="en-US" sz="1400">
                <a:solidFill>
                  <a:srgbClr val="000000"/>
                </a:solidFill>
              </a:rPr>
              <a:t> If you alter, transform, or build upon this work, you may distribute the resulting work only under the same, similar or a compatible license.</a:t>
            </a:r>
          </a:p>
          <a:p>
            <a:pPr marL="192088" indent="-192088"/>
            <a:r>
              <a:rPr lang="en-US" sz="1400">
                <a:solidFill>
                  <a:srgbClr val="000000"/>
                </a:solidFill>
              </a:rPr>
              <a:t>For any reuse or distribution, you must make clear to others the license terms of this work. The best way to do this is with a link to this web page.</a:t>
            </a:r>
          </a:p>
          <a:p>
            <a:pPr marL="192088" indent="-192088"/>
            <a:r>
              <a:rPr lang="en-US" sz="1400">
                <a:solidFill>
                  <a:srgbClr val="000000"/>
                </a:solidFill>
              </a:rPr>
              <a:t>Any of the above conditions can be waived if you get permission from the copyright holder.</a:t>
            </a:r>
          </a:p>
          <a:p>
            <a:pPr marL="192088" indent="-192088"/>
            <a:r>
              <a:rPr lang="en-US" sz="1400">
                <a:solidFill>
                  <a:srgbClr val="000000"/>
                </a:solidFill>
              </a:rPr>
              <a:t>Nothing in this license impairs or restricts the author's moral rights.</a:t>
            </a:r>
          </a:p>
        </p:txBody>
      </p:sp>
      <p:sp>
        <p:nvSpPr>
          <p:cNvPr id="61445" name="Rectangle 3"/>
          <p:cNvSpPr>
            <a:spLocks noGrp="1" noChangeArrowheads="1"/>
          </p:cNvSpPr>
          <p:nvPr>
            <p:ph type="title"/>
          </p:nvPr>
        </p:nvSpPr>
        <p:spPr/>
        <p:txBody>
          <a:bodyPr/>
          <a:lstStyle/>
          <a:p>
            <a:r>
              <a:rPr lang="en-US">
                <a:ea typeface="ＭＳ Ｐゴシック" charset="-128"/>
                <a:cs typeface="ＭＳ Ｐゴシック" charset="-128"/>
              </a:rPr>
              <a:t>License</a:t>
            </a:r>
          </a:p>
        </p:txBody>
      </p:sp>
      <p:sp>
        <p:nvSpPr>
          <p:cNvPr id="61446" name="Rectangle 4"/>
          <p:cNvSpPr>
            <a:spLocks noGrp="1" noChangeArrowheads="1"/>
          </p:cNvSpPr>
          <p:nvPr>
            <p:ph type="body" idx="1"/>
          </p:nvPr>
        </p:nvSpPr>
        <p:spPr>
          <a:xfrm>
            <a:off x="990600" y="1600200"/>
            <a:ext cx="7308850" cy="403225"/>
          </a:xfrm>
        </p:spPr>
        <p:txBody>
          <a:bodyPr anchor="t"/>
          <a:lstStyle/>
          <a:p>
            <a:pPr>
              <a:buFont typeface="Helvetica CE" charset="0"/>
              <a:buNone/>
            </a:pPr>
            <a:r>
              <a:rPr lang="en-US" sz="2000">
                <a:latin typeface="Monaco" charset="0"/>
                <a:ea typeface="Monaco" charset="0"/>
                <a:cs typeface="Monaco" charset="0"/>
              </a:rPr>
              <a:t>http://creativecommons.org/licenses/by-sa/3.0/</a:t>
            </a:r>
          </a:p>
        </p:txBody>
      </p:sp>
      <p:pic>
        <p:nvPicPr>
          <p:cNvPr id="61447" name="Picture 5" descr="logo_deed"/>
          <p:cNvPicPr>
            <a:picLocks noChangeAspect="1" noChangeArrowheads="1"/>
          </p:cNvPicPr>
          <p:nvPr/>
        </p:nvPicPr>
        <p:blipFill>
          <a:blip r:embed="rId3"/>
          <a:srcRect/>
          <a:stretch>
            <a:fillRect/>
          </a:stretch>
        </p:blipFill>
        <p:spPr bwMode="auto">
          <a:xfrm>
            <a:off x="3433763" y="2133600"/>
            <a:ext cx="2509837"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Specific Languages</a:t>
            </a:r>
            <a:endParaRPr lang="en-US" dirty="0"/>
          </a:p>
        </p:txBody>
      </p:sp>
      <p:sp>
        <p:nvSpPr>
          <p:cNvPr id="3" name="Content Placeholder 2"/>
          <p:cNvSpPr>
            <a:spLocks noGrp="1"/>
          </p:cNvSpPr>
          <p:nvPr>
            <p:ph idx="1"/>
          </p:nvPr>
        </p:nvSpPr>
        <p:spPr/>
        <p:txBody>
          <a:bodyPr/>
          <a:lstStyle/>
          <a:p>
            <a:r>
              <a:rPr lang="en-US" dirty="0" smtClean="0"/>
              <a:t>A DSL is a specialized language targeted to a particular problem domain</a:t>
            </a:r>
          </a:p>
          <a:p>
            <a:pPr lvl="1"/>
            <a:r>
              <a:rPr lang="en-US" dirty="0" smtClean="0"/>
              <a:t>Not a GPL</a:t>
            </a:r>
          </a:p>
          <a:p>
            <a:pPr lvl="1"/>
            <a:r>
              <a:rPr lang="en-US" dirty="0" smtClean="0"/>
              <a:t>May be </a:t>
            </a:r>
            <a:r>
              <a:rPr lang="en-US" i="1" dirty="0" smtClean="0">
                <a:solidFill>
                  <a:srgbClr val="7E0007"/>
                </a:solidFill>
              </a:rPr>
              <a:t>internal </a:t>
            </a:r>
            <a:r>
              <a:rPr lang="en-US" dirty="0" smtClean="0"/>
              <a:t>or </a:t>
            </a:r>
            <a:r>
              <a:rPr lang="en-US" i="1" dirty="0" smtClean="0">
                <a:solidFill>
                  <a:schemeClr val="accent2"/>
                </a:solidFill>
              </a:rPr>
              <a:t>external </a:t>
            </a:r>
            <a:r>
              <a:rPr lang="en-US" dirty="0" smtClean="0"/>
              <a:t>to a host GPL</a:t>
            </a:r>
          </a:p>
          <a:p>
            <a:pPr lvl="1"/>
            <a:r>
              <a:rPr lang="en-US" dirty="0" smtClean="0"/>
              <a:t>Examples: SQL, HTML, </a:t>
            </a:r>
            <a:r>
              <a:rPr lang="en-US" dirty="0" err="1" smtClean="0"/>
              <a:t>Makefiles</a:t>
            </a:r>
            <a:endParaRPr lang="en-US" dirty="0" smtClean="0"/>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PEGs, Packrat Parsers and Scannerless Parsing</a:t>
            </a:r>
            <a:endParaRPr lang="de-CH"/>
          </a:p>
        </p:txBody>
      </p:sp>
      <p:sp>
        <p:nvSpPr>
          <p:cNvPr id="6" name="Slide Number Placeholder 5"/>
          <p:cNvSpPr>
            <a:spLocks noGrp="1"/>
          </p:cNvSpPr>
          <p:nvPr>
            <p:ph type="sldNum" sz="quarter" idx="12"/>
          </p:nvPr>
        </p:nvSpPr>
        <p:spPr/>
        <p:txBody>
          <a:bodyPr/>
          <a:lstStyle/>
          <a:p>
            <a:pPr>
              <a:defRPr/>
            </a:pPr>
            <a:fld id="{0D2B519F-A9EF-2346-AF27-BD3A958E72AB}" type="slidenum">
              <a:rPr lang="de-CH" smtClean="0"/>
              <a:pPr>
                <a:defRPr/>
              </a:pPr>
              <a:t>5</a:t>
            </a:fld>
            <a:endParaRPr lang="de-CH" sz="1400">
              <a:solidFill>
                <a:srgbClr val="7E7E7E"/>
              </a:solidFill>
              <a:latin typeface="Time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t>
            </a:r>
            <a:r>
              <a:rPr lang="en-US" dirty="0" err="1" smtClean="0"/>
              <a:t>DSLs</a:t>
            </a:r>
            <a:endParaRPr lang="en-US" dirty="0"/>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PEGs, Packrat Parsers and Scannerless Parsing</a:t>
            </a:r>
            <a:endParaRPr lang="de-CH"/>
          </a:p>
        </p:txBody>
      </p:sp>
      <p:sp>
        <p:nvSpPr>
          <p:cNvPr id="6" name="Slide Number Placeholder 5"/>
          <p:cNvSpPr>
            <a:spLocks noGrp="1"/>
          </p:cNvSpPr>
          <p:nvPr>
            <p:ph type="sldNum" sz="quarter" idx="12"/>
          </p:nvPr>
        </p:nvSpPr>
        <p:spPr/>
        <p:txBody>
          <a:bodyPr/>
          <a:lstStyle/>
          <a:p>
            <a:pPr>
              <a:defRPr/>
            </a:pPr>
            <a:fld id="{0D2B519F-A9EF-2346-AF27-BD3A958E72AB}" type="slidenum">
              <a:rPr lang="de-CH" smtClean="0"/>
              <a:pPr>
                <a:defRPr/>
              </a:pPr>
              <a:t>6</a:t>
            </a:fld>
            <a:endParaRPr lang="de-CH" sz="1400">
              <a:solidFill>
                <a:srgbClr val="7E7E7E"/>
              </a:solidFill>
              <a:latin typeface="Times" charset="0"/>
            </a:endParaRPr>
          </a:p>
        </p:txBody>
      </p:sp>
      <p:sp>
        <p:nvSpPr>
          <p:cNvPr id="7" name="TextBox 6"/>
          <p:cNvSpPr txBox="1"/>
          <p:nvPr/>
        </p:nvSpPr>
        <p:spPr>
          <a:xfrm>
            <a:off x="609600" y="1676400"/>
            <a:ext cx="7820320" cy="461665"/>
          </a:xfrm>
          <a:prstGeom prst="rect">
            <a:avLst/>
          </a:prstGeom>
          <a:solidFill>
            <a:schemeClr val="accent1"/>
          </a:solidFill>
          <a:effectLst>
            <a:outerShdw blurRad="50800" dist="38100" dir="2700000">
              <a:srgbClr val="000000">
                <a:alpha val="43000"/>
              </a:srgbClr>
            </a:outerShdw>
          </a:effectLst>
        </p:spPr>
        <p:txBody>
          <a:bodyPr wrap="none" rtlCol="0">
            <a:spAutoFit/>
          </a:bodyPr>
          <a:lstStyle/>
          <a:p>
            <a:r>
              <a:rPr lang="en-US" i="1" dirty="0" smtClean="0">
                <a:solidFill>
                  <a:srgbClr val="7E0007"/>
                </a:solidFill>
              </a:rPr>
              <a:t>A “Fluent Interface” is a DSL that hijacks the host syntax</a:t>
            </a:r>
          </a:p>
        </p:txBody>
      </p:sp>
      <p:grpSp>
        <p:nvGrpSpPr>
          <p:cNvPr id="3" name="Group 13"/>
          <p:cNvGrpSpPr/>
          <p:nvPr/>
        </p:nvGrpSpPr>
        <p:grpSpPr>
          <a:xfrm>
            <a:off x="228600" y="2286000"/>
            <a:ext cx="3024987" cy="3361491"/>
            <a:chOff x="228600" y="2286000"/>
            <a:chExt cx="3024987" cy="3361491"/>
          </a:xfrm>
        </p:grpSpPr>
        <p:sp>
          <p:nvSpPr>
            <p:cNvPr id="8" name="TextBox 7"/>
            <p:cNvSpPr txBox="1"/>
            <p:nvPr/>
          </p:nvSpPr>
          <p:spPr>
            <a:xfrm>
              <a:off x="612469" y="2846725"/>
              <a:ext cx="2257249" cy="2800766"/>
            </a:xfrm>
            <a:prstGeom prst="rect">
              <a:avLst/>
            </a:prstGeom>
            <a:solidFill>
              <a:schemeClr val="bg1"/>
            </a:solidFill>
            <a:ln>
              <a:solidFill>
                <a:srgbClr val="A6A6A6"/>
              </a:solidFill>
            </a:ln>
            <a:effectLst>
              <a:outerShdw blurRad="50800" dist="38100" dir="2700000">
                <a:srgbClr val="000000">
                  <a:alpha val="43000"/>
                </a:srgbClr>
              </a:outerShdw>
            </a:effectLst>
          </p:spPr>
          <p:txBody>
            <a:bodyPr wrap="none" rtlCol="0">
              <a:spAutoFit/>
            </a:bodyPr>
            <a:lstStyle/>
            <a:p>
              <a:pPr defTabSz="355600"/>
              <a:r>
                <a:rPr lang="en-US" sz="1600" dirty="0" smtClean="0">
                  <a:latin typeface="Courier"/>
                  <a:cs typeface="Courier"/>
                </a:rPr>
                <a:t>computer();</a:t>
              </a:r>
            </a:p>
            <a:p>
              <a:pPr defTabSz="355600"/>
              <a:r>
                <a:rPr lang="en-US" sz="1600" dirty="0" smtClean="0">
                  <a:latin typeface="Courier"/>
                  <a:cs typeface="Courier"/>
                </a:rPr>
                <a:t>	processor();</a:t>
              </a:r>
            </a:p>
            <a:p>
              <a:pPr defTabSz="355600"/>
              <a:r>
                <a:rPr lang="en-US" sz="1600" dirty="0" smtClean="0">
                  <a:latin typeface="Courier"/>
                  <a:cs typeface="Courier"/>
                </a:rPr>
                <a:t>		cores(2);</a:t>
              </a:r>
            </a:p>
            <a:p>
              <a:pPr defTabSz="355600"/>
              <a:r>
                <a:rPr lang="en-US" sz="1600" dirty="0" smtClean="0">
                  <a:latin typeface="Courier"/>
                  <a:cs typeface="Courier"/>
                </a:rPr>
                <a:t>		i386();</a:t>
              </a:r>
            </a:p>
            <a:p>
              <a:pPr defTabSz="355600"/>
              <a:r>
                <a:rPr lang="en-US" sz="1600" dirty="0" smtClean="0">
                  <a:latin typeface="Courier"/>
                  <a:cs typeface="Courier"/>
                </a:rPr>
                <a:t>	disk();</a:t>
              </a:r>
            </a:p>
            <a:p>
              <a:pPr defTabSz="355600"/>
              <a:r>
                <a:rPr lang="en-US" sz="1600" dirty="0" smtClean="0">
                  <a:latin typeface="Courier"/>
                  <a:cs typeface="Courier"/>
                </a:rPr>
                <a:t>		size(150);</a:t>
              </a:r>
            </a:p>
            <a:p>
              <a:pPr defTabSz="355600"/>
              <a:r>
                <a:rPr lang="en-US" sz="1600" dirty="0" smtClean="0">
                  <a:latin typeface="Courier"/>
                  <a:cs typeface="Courier"/>
                </a:rPr>
                <a:t>	disk();</a:t>
              </a:r>
            </a:p>
            <a:p>
              <a:pPr defTabSz="355600"/>
              <a:r>
                <a:rPr lang="en-US" sz="1600" dirty="0" smtClean="0">
                  <a:latin typeface="Courier"/>
                  <a:cs typeface="Courier"/>
                </a:rPr>
                <a:t>		size(75);</a:t>
              </a:r>
            </a:p>
            <a:p>
              <a:pPr defTabSz="355600"/>
              <a:r>
                <a:rPr lang="en-US" sz="1600" dirty="0" smtClean="0">
                  <a:latin typeface="Courier"/>
                  <a:cs typeface="Courier"/>
                </a:rPr>
                <a:t>		speed(7200);</a:t>
              </a:r>
            </a:p>
            <a:p>
              <a:pPr defTabSz="355600"/>
              <a:r>
                <a:rPr lang="en-US" sz="1600" dirty="0" smtClean="0">
                  <a:latin typeface="Courier"/>
                  <a:cs typeface="Courier"/>
                </a:rPr>
                <a:t>		</a:t>
              </a:r>
              <a:r>
                <a:rPr lang="en-US" sz="1600" dirty="0" err="1" smtClean="0">
                  <a:latin typeface="Courier"/>
                  <a:cs typeface="Courier"/>
                </a:rPr>
                <a:t>sata</a:t>
              </a:r>
              <a:r>
                <a:rPr lang="en-US" sz="1600" dirty="0" smtClean="0">
                  <a:latin typeface="Courier"/>
                  <a:cs typeface="Courier"/>
                </a:rPr>
                <a:t>();</a:t>
              </a:r>
            </a:p>
            <a:p>
              <a:pPr defTabSz="355600"/>
              <a:r>
                <a:rPr lang="en-US" sz="1600" dirty="0" smtClean="0">
                  <a:latin typeface="Courier"/>
                  <a:cs typeface="Courier"/>
                </a:rPr>
                <a:t>	end();</a:t>
              </a:r>
            </a:p>
          </p:txBody>
        </p:sp>
        <p:sp>
          <p:nvSpPr>
            <p:cNvPr id="9" name="TextBox 8"/>
            <p:cNvSpPr txBox="1"/>
            <p:nvPr/>
          </p:nvSpPr>
          <p:spPr>
            <a:xfrm>
              <a:off x="228600" y="2286000"/>
              <a:ext cx="3024987" cy="461665"/>
            </a:xfrm>
            <a:prstGeom prst="rect">
              <a:avLst/>
            </a:prstGeom>
            <a:solidFill>
              <a:srgbClr val="FFFFFF"/>
            </a:solidFill>
          </p:spPr>
          <p:txBody>
            <a:bodyPr wrap="none" rtlCol="0">
              <a:spAutoFit/>
            </a:bodyPr>
            <a:lstStyle/>
            <a:p>
              <a:r>
                <a:rPr lang="en-US" dirty="0" smtClean="0"/>
                <a:t>Function sequencing</a:t>
              </a:r>
              <a:endParaRPr lang="en-US" dirty="0"/>
            </a:p>
          </p:txBody>
        </p:sp>
      </p:grpSp>
      <p:grpSp>
        <p:nvGrpSpPr>
          <p:cNvPr id="14" name="Group 14"/>
          <p:cNvGrpSpPr/>
          <p:nvPr/>
        </p:nvGrpSpPr>
        <p:grpSpPr>
          <a:xfrm>
            <a:off x="2759845" y="3352800"/>
            <a:ext cx="3488555" cy="3087945"/>
            <a:chOff x="2590800" y="3429000"/>
            <a:chExt cx="3488555" cy="3087945"/>
          </a:xfrm>
        </p:grpSpPr>
        <p:sp>
          <p:nvSpPr>
            <p:cNvPr id="10" name="TextBox 9"/>
            <p:cNvSpPr txBox="1"/>
            <p:nvPr/>
          </p:nvSpPr>
          <p:spPr>
            <a:xfrm>
              <a:off x="2590800" y="3962400"/>
              <a:ext cx="3488555" cy="2554545"/>
            </a:xfrm>
            <a:prstGeom prst="rect">
              <a:avLst/>
            </a:prstGeom>
            <a:solidFill>
              <a:schemeClr val="bg1"/>
            </a:solidFill>
            <a:ln>
              <a:solidFill>
                <a:srgbClr val="A6A6A6"/>
              </a:solidFill>
            </a:ln>
            <a:effectLst>
              <a:outerShdw blurRad="50800" dist="38100" dir="2700000">
                <a:srgbClr val="000000">
                  <a:alpha val="43000"/>
                </a:srgbClr>
              </a:outerShdw>
            </a:effectLst>
          </p:spPr>
          <p:txBody>
            <a:bodyPr wrap="none" rtlCol="0">
              <a:spAutoFit/>
            </a:bodyPr>
            <a:lstStyle/>
            <a:p>
              <a:pPr defTabSz="355600"/>
              <a:r>
                <a:rPr lang="en-US" sz="1600" dirty="0" smtClean="0">
                  <a:latin typeface="Courier"/>
                  <a:cs typeface="Courier"/>
                </a:rPr>
                <a:t>computer(</a:t>
              </a:r>
            </a:p>
            <a:p>
              <a:pPr defTabSz="355600"/>
              <a:r>
                <a:rPr lang="en-US" sz="1600" dirty="0" smtClean="0">
                  <a:latin typeface="Courier"/>
                  <a:cs typeface="Courier"/>
                </a:rPr>
                <a:t>	processor(</a:t>
              </a:r>
            </a:p>
            <a:p>
              <a:pPr defTabSz="355600"/>
              <a:r>
                <a:rPr lang="en-US" sz="1600" dirty="0" smtClean="0">
                  <a:latin typeface="Courier"/>
                  <a:cs typeface="Courier"/>
                </a:rPr>
                <a:t>		cores(2),</a:t>
              </a:r>
            </a:p>
            <a:p>
              <a:pPr defTabSz="355600"/>
              <a:r>
                <a:rPr lang="en-US" sz="1600" dirty="0" smtClean="0">
                  <a:latin typeface="Courier"/>
                  <a:cs typeface="Courier"/>
                </a:rPr>
                <a:t>		Processor.Type.i386),</a:t>
              </a:r>
            </a:p>
            <a:p>
              <a:pPr defTabSz="355600"/>
              <a:r>
                <a:rPr lang="en-US" sz="1600" dirty="0" smtClean="0">
                  <a:latin typeface="Courier"/>
                  <a:cs typeface="Courier"/>
                </a:rPr>
                <a:t>	disk(</a:t>
              </a:r>
            </a:p>
            <a:p>
              <a:pPr defTabSz="355600"/>
              <a:r>
                <a:rPr lang="en-US" sz="1600" dirty="0" smtClean="0">
                  <a:latin typeface="Courier"/>
                  <a:cs typeface="Courier"/>
                </a:rPr>
                <a:t>		size(150)),</a:t>
              </a:r>
            </a:p>
            <a:p>
              <a:pPr defTabSz="355600"/>
              <a:r>
                <a:rPr lang="en-US" sz="1600" dirty="0" smtClean="0">
                  <a:latin typeface="Courier"/>
                  <a:cs typeface="Courier"/>
                </a:rPr>
                <a:t>	disk(</a:t>
              </a:r>
            </a:p>
            <a:p>
              <a:pPr defTabSz="355600"/>
              <a:r>
                <a:rPr lang="en-US" sz="1600" dirty="0" smtClean="0">
                  <a:latin typeface="Courier"/>
                  <a:cs typeface="Courier"/>
                </a:rPr>
                <a:t>		size(75),</a:t>
              </a:r>
            </a:p>
            <a:p>
              <a:pPr defTabSz="355600"/>
              <a:r>
                <a:rPr lang="en-US" sz="1600" dirty="0" smtClean="0">
                  <a:latin typeface="Courier"/>
                  <a:cs typeface="Courier"/>
                </a:rPr>
                <a:t>		speed(7200),</a:t>
              </a:r>
            </a:p>
            <a:p>
              <a:pPr defTabSz="355600"/>
              <a:r>
                <a:rPr lang="en-US" sz="1600" dirty="0" smtClean="0">
                  <a:latin typeface="Courier"/>
                  <a:cs typeface="Courier"/>
                </a:rPr>
                <a:t>		</a:t>
              </a:r>
              <a:r>
                <a:rPr lang="en-US" sz="1600" dirty="0" err="1" smtClean="0">
                  <a:latin typeface="Courier"/>
                  <a:cs typeface="Courier"/>
                </a:rPr>
                <a:t>Disk.Interface.SATA</a:t>
              </a:r>
              <a:r>
                <a:rPr lang="en-US" sz="1600" dirty="0" smtClean="0">
                  <a:latin typeface="Courier"/>
                  <a:cs typeface="Courier"/>
                </a:rPr>
                <a:t>));</a:t>
              </a:r>
            </a:p>
          </p:txBody>
        </p:sp>
        <p:sp>
          <p:nvSpPr>
            <p:cNvPr id="11" name="TextBox 10"/>
            <p:cNvSpPr txBox="1"/>
            <p:nvPr/>
          </p:nvSpPr>
          <p:spPr>
            <a:xfrm>
              <a:off x="3113529" y="3429000"/>
              <a:ext cx="2443097" cy="461665"/>
            </a:xfrm>
            <a:prstGeom prst="rect">
              <a:avLst/>
            </a:prstGeom>
            <a:solidFill>
              <a:srgbClr val="FFFFFF"/>
            </a:solidFill>
          </p:spPr>
          <p:txBody>
            <a:bodyPr wrap="none" rtlCol="0">
              <a:spAutoFit/>
            </a:bodyPr>
            <a:lstStyle/>
            <a:p>
              <a:r>
                <a:rPr lang="en-US" dirty="0" smtClean="0"/>
                <a:t>Function nesting</a:t>
              </a:r>
              <a:endParaRPr lang="en-US" dirty="0"/>
            </a:p>
          </p:txBody>
        </p:sp>
      </p:grpSp>
      <p:sp>
        <p:nvSpPr>
          <p:cNvPr id="12" name="TextBox 11"/>
          <p:cNvSpPr txBox="1"/>
          <p:nvPr/>
        </p:nvSpPr>
        <p:spPr>
          <a:xfrm>
            <a:off x="6342143" y="3052465"/>
            <a:ext cx="2257249" cy="3539430"/>
          </a:xfrm>
          <a:prstGeom prst="rect">
            <a:avLst/>
          </a:prstGeom>
          <a:solidFill>
            <a:schemeClr val="bg1"/>
          </a:solidFill>
          <a:ln>
            <a:solidFill>
              <a:srgbClr val="A6A6A6"/>
            </a:solidFill>
          </a:ln>
          <a:effectLst>
            <a:outerShdw blurRad="50800" dist="38100" dir="2700000">
              <a:srgbClr val="000000">
                <a:alpha val="43000"/>
              </a:srgbClr>
            </a:outerShdw>
          </a:effectLst>
        </p:spPr>
        <p:txBody>
          <a:bodyPr wrap="none" rtlCol="0">
            <a:spAutoFit/>
          </a:bodyPr>
          <a:lstStyle/>
          <a:p>
            <a:pPr defTabSz="355600"/>
            <a:r>
              <a:rPr lang="en-US" sz="1600" dirty="0" smtClean="0">
                <a:latin typeface="Courier"/>
                <a:cs typeface="Courier"/>
              </a:rPr>
              <a:t>computer()</a:t>
            </a:r>
          </a:p>
          <a:p>
            <a:pPr defTabSz="355600"/>
            <a:r>
              <a:rPr lang="en-US" sz="1600" dirty="0" smtClean="0">
                <a:latin typeface="Courier"/>
                <a:cs typeface="Courier"/>
              </a:rPr>
              <a:t>	.processor()</a:t>
            </a:r>
          </a:p>
          <a:p>
            <a:pPr defTabSz="355600"/>
            <a:r>
              <a:rPr lang="en-US" sz="1600" dirty="0" smtClean="0">
                <a:latin typeface="Courier"/>
                <a:cs typeface="Courier"/>
              </a:rPr>
              <a:t>		.cores(2)</a:t>
            </a:r>
          </a:p>
          <a:p>
            <a:pPr defTabSz="355600"/>
            <a:r>
              <a:rPr lang="en-US" sz="1600" dirty="0" smtClean="0">
                <a:latin typeface="Courier"/>
                <a:cs typeface="Courier"/>
              </a:rPr>
              <a:t>		.i386()</a:t>
            </a:r>
          </a:p>
          <a:p>
            <a:pPr defTabSz="355600"/>
            <a:r>
              <a:rPr lang="en-US" sz="1600" dirty="0" smtClean="0">
                <a:latin typeface="Courier"/>
                <a:cs typeface="Courier"/>
              </a:rPr>
              <a:t>		.end()</a:t>
            </a:r>
          </a:p>
          <a:p>
            <a:pPr defTabSz="355600"/>
            <a:r>
              <a:rPr lang="en-US" sz="1600" dirty="0" smtClean="0">
                <a:latin typeface="Courier"/>
                <a:cs typeface="Courier"/>
              </a:rPr>
              <a:t>	.disk()</a:t>
            </a:r>
          </a:p>
          <a:p>
            <a:pPr defTabSz="355600"/>
            <a:r>
              <a:rPr lang="en-US" sz="1600" dirty="0" smtClean="0">
                <a:latin typeface="Courier"/>
                <a:cs typeface="Courier"/>
              </a:rPr>
              <a:t>		.size(150)</a:t>
            </a:r>
          </a:p>
          <a:p>
            <a:pPr defTabSz="355600"/>
            <a:r>
              <a:rPr lang="en-US" sz="1600" dirty="0" smtClean="0">
                <a:latin typeface="Courier"/>
                <a:cs typeface="Courier"/>
              </a:rPr>
              <a:t>		.end()</a:t>
            </a:r>
          </a:p>
          <a:p>
            <a:pPr defTabSz="355600"/>
            <a:r>
              <a:rPr lang="en-US" sz="1600" dirty="0" smtClean="0">
                <a:latin typeface="Courier"/>
                <a:cs typeface="Courier"/>
              </a:rPr>
              <a:t>	.disk()</a:t>
            </a:r>
          </a:p>
          <a:p>
            <a:pPr defTabSz="355600"/>
            <a:r>
              <a:rPr lang="en-US" sz="1600" dirty="0" smtClean="0">
                <a:latin typeface="Courier"/>
                <a:cs typeface="Courier"/>
              </a:rPr>
              <a:t>		.size(75)</a:t>
            </a:r>
          </a:p>
          <a:p>
            <a:pPr defTabSz="355600"/>
            <a:r>
              <a:rPr lang="en-US" sz="1600" dirty="0" smtClean="0">
                <a:latin typeface="Courier"/>
                <a:cs typeface="Courier"/>
              </a:rPr>
              <a:t>		.speed(7200)</a:t>
            </a:r>
          </a:p>
          <a:p>
            <a:pPr defTabSz="355600"/>
            <a:r>
              <a:rPr lang="en-US" sz="1600" dirty="0" smtClean="0">
                <a:latin typeface="Courier"/>
                <a:cs typeface="Courier"/>
              </a:rPr>
              <a:t>		.</a:t>
            </a:r>
            <a:r>
              <a:rPr lang="en-US" sz="1600" dirty="0" err="1" smtClean="0">
                <a:latin typeface="Courier"/>
                <a:cs typeface="Courier"/>
              </a:rPr>
              <a:t>sata</a:t>
            </a:r>
            <a:r>
              <a:rPr lang="en-US" sz="1600" dirty="0" smtClean="0">
                <a:latin typeface="Courier"/>
                <a:cs typeface="Courier"/>
              </a:rPr>
              <a:t>()</a:t>
            </a:r>
          </a:p>
          <a:p>
            <a:pPr defTabSz="355600"/>
            <a:r>
              <a:rPr lang="en-US" sz="1600" dirty="0" smtClean="0">
                <a:latin typeface="Courier"/>
                <a:cs typeface="Courier"/>
              </a:rPr>
              <a:t>		.end()</a:t>
            </a:r>
          </a:p>
          <a:p>
            <a:pPr defTabSz="355600"/>
            <a:r>
              <a:rPr lang="en-US" sz="1600" dirty="0" smtClean="0">
                <a:latin typeface="Courier"/>
                <a:cs typeface="Courier"/>
              </a:rPr>
              <a:t>	.end();</a:t>
            </a:r>
          </a:p>
        </p:txBody>
      </p:sp>
      <p:sp>
        <p:nvSpPr>
          <p:cNvPr id="13" name="TextBox 12"/>
          <p:cNvSpPr txBox="1"/>
          <p:nvPr/>
        </p:nvSpPr>
        <p:spPr>
          <a:xfrm>
            <a:off x="6172200" y="2438400"/>
            <a:ext cx="2597135" cy="461665"/>
          </a:xfrm>
          <a:prstGeom prst="rect">
            <a:avLst/>
          </a:prstGeom>
          <a:solidFill>
            <a:srgbClr val="FFFFFF"/>
          </a:solidFill>
        </p:spPr>
        <p:txBody>
          <a:bodyPr wrap="none" rtlCol="0">
            <a:spAutoFit/>
          </a:bodyPr>
          <a:lstStyle/>
          <a:p>
            <a:r>
              <a:rPr lang="en-US" dirty="0" smtClean="0"/>
              <a:t>Function chaining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Fluent Interfaces</a:t>
            </a:r>
            <a:endParaRPr lang="en-US" dirty="0"/>
          </a:p>
        </p:txBody>
      </p:sp>
      <p:sp>
        <p:nvSpPr>
          <p:cNvPr id="6" name="Content Placeholder 5"/>
          <p:cNvSpPr>
            <a:spLocks noGrp="1"/>
          </p:cNvSpPr>
          <p:nvPr>
            <p:ph idx="1"/>
          </p:nvPr>
        </p:nvSpPr>
        <p:spPr/>
        <p:txBody>
          <a:bodyPr/>
          <a:lstStyle/>
          <a:p>
            <a:r>
              <a:rPr lang="en-US" i="1" dirty="0" smtClean="0"/>
              <a:t>Other approaches:</a:t>
            </a:r>
          </a:p>
          <a:p>
            <a:pPr lvl="1"/>
            <a:r>
              <a:rPr lang="en-US" dirty="0" smtClean="0"/>
              <a:t>Higher-order functions</a:t>
            </a:r>
          </a:p>
          <a:p>
            <a:pPr lvl="1"/>
            <a:r>
              <a:rPr lang="en-US" dirty="0" smtClean="0"/>
              <a:t>Operator overloading</a:t>
            </a:r>
          </a:p>
          <a:p>
            <a:pPr lvl="1"/>
            <a:r>
              <a:rPr lang="en-US" dirty="0" smtClean="0"/>
              <a:t>Macros</a:t>
            </a:r>
          </a:p>
          <a:p>
            <a:pPr lvl="1"/>
            <a:r>
              <a:rPr lang="en-US" dirty="0" smtClean="0"/>
              <a:t>Meta-annotations</a:t>
            </a:r>
          </a:p>
          <a:p>
            <a:pPr lvl="1"/>
            <a:r>
              <a:rPr lang="en-US" dirty="0" smtClean="0"/>
              <a:t>…</a:t>
            </a:r>
            <a:endParaRPr lang="en-US" dirty="0"/>
          </a:p>
        </p:txBody>
      </p:sp>
      <p:sp>
        <p:nvSpPr>
          <p:cNvPr id="3" name="Date Placeholder 2"/>
          <p:cNvSpPr>
            <a:spLocks noGrp="1"/>
          </p:cNvSpPr>
          <p:nvPr>
            <p:ph type="dt" sz="half" idx="10"/>
          </p:nvPr>
        </p:nvSpPr>
        <p:spPr/>
        <p:txBody>
          <a:bodyPr/>
          <a:lstStyle/>
          <a:p>
            <a:pPr>
              <a:defRPr/>
            </a:pPr>
            <a:r>
              <a:rPr lang="en-US" smtClean="0"/>
              <a:t>© Oscar Nierstrasz</a:t>
            </a:r>
            <a:endParaRPr lang="de-CH"/>
          </a:p>
        </p:txBody>
      </p:sp>
      <p:sp>
        <p:nvSpPr>
          <p:cNvPr id="4" name="Footer Placeholder 3"/>
          <p:cNvSpPr>
            <a:spLocks noGrp="1"/>
          </p:cNvSpPr>
          <p:nvPr>
            <p:ph type="ftr" sz="quarter" idx="11"/>
          </p:nvPr>
        </p:nvSpPr>
        <p:spPr/>
        <p:txBody>
          <a:bodyPr/>
          <a:lstStyle/>
          <a:p>
            <a:pPr>
              <a:defRPr/>
            </a:pPr>
            <a:r>
              <a:rPr lang="en-US" smtClean="0"/>
              <a:t>PEGs, Packrat Parsers and Scannerless Parsing</a:t>
            </a:r>
            <a:endParaRPr lang="de-CH"/>
          </a:p>
        </p:txBody>
      </p:sp>
      <p:sp>
        <p:nvSpPr>
          <p:cNvPr id="5" name="Slide Number Placeholder 4"/>
          <p:cNvSpPr>
            <a:spLocks noGrp="1"/>
          </p:cNvSpPr>
          <p:nvPr>
            <p:ph type="sldNum" sz="quarter" idx="12"/>
          </p:nvPr>
        </p:nvSpPr>
        <p:spPr/>
        <p:txBody>
          <a:bodyPr/>
          <a:lstStyle/>
          <a:p>
            <a:pPr>
              <a:defRPr/>
            </a:pPr>
            <a:fld id="{B65B6BD0-59CD-D64F-89F0-F31B0E5FC003}" type="slidenum">
              <a:rPr lang="de-CH" smtClean="0"/>
              <a:pPr>
                <a:defRPr/>
              </a:pPr>
              <a:t>7</a:t>
            </a:fld>
            <a:endParaRPr lang="de-CH" sz="1400">
              <a:solidFill>
                <a:srgbClr val="7E7E7E"/>
              </a:solidFill>
              <a:latin typeface="Times"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compiler-flow.png"/>
          <p:cNvPicPr>
            <a:picLocks noChangeAspect="1"/>
          </p:cNvPicPr>
          <p:nvPr/>
        </p:nvPicPr>
        <p:blipFill>
          <a:blip r:embed="rId2"/>
          <a:stretch>
            <a:fillRect/>
          </a:stretch>
        </p:blipFill>
        <p:spPr>
          <a:xfrm>
            <a:off x="0" y="2590800"/>
            <a:ext cx="9144000" cy="2774950"/>
          </a:xfrm>
          <a:prstGeom prst="rect">
            <a:avLst/>
          </a:prstGeom>
        </p:spPr>
      </p:pic>
      <p:sp>
        <p:nvSpPr>
          <p:cNvPr id="2" name="Title 1"/>
          <p:cNvSpPr>
            <a:spLocks noGrp="1"/>
          </p:cNvSpPr>
          <p:nvPr>
            <p:ph type="title"/>
          </p:nvPr>
        </p:nvSpPr>
        <p:spPr/>
        <p:txBody>
          <a:bodyPr/>
          <a:lstStyle/>
          <a:p>
            <a:r>
              <a:rPr lang="en-US" dirty="0" smtClean="0"/>
              <a:t>Embedded languages</a:t>
            </a:r>
            <a:endParaRPr lang="en-US" dirty="0"/>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PEGs, Packrat Parsers and Scannerless Parsing</a:t>
            </a:r>
            <a:endParaRPr lang="de-CH"/>
          </a:p>
        </p:txBody>
      </p:sp>
      <p:sp>
        <p:nvSpPr>
          <p:cNvPr id="6" name="Slide Number Placeholder 5"/>
          <p:cNvSpPr>
            <a:spLocks noGrp="1"/>
          </p:cNvSpPr>
          <p:nvPr>
            <p:ph type="sldNum" sz="quarter" idx="12"/>
          </p:nvPr>
        </p:nvSpPr>
        <p:spPr/>
        <p:txBody>
          <a:bodyPr/>
          <a:lstStyle/>
          <a:p>
            <a:pPr>
              <a:defRPr/>
            </a:pPr>
            <a:fld id="{0D2B519F-A9EF-2346-AF27-BD3A958E72AB}" type="slidenum">
              <a:rPr lang="de-CH" smtClean="0"/>
              <a:pPr>
                <a:defRPr/>
              </a:pPr>
              <a:t>8</a:t>
            </a:fld>
            <a:endParaRPr lang="de-CH" sz="1400">
              <a:solidFill>
                <a:srgbClr val="7E7E7E"/>
              </a:solidFill>
              <a:latin typeface="Times" charset="0"/>
            </a:endParaRPr>
          </a:p>
        </p:txBody>
      </p:sp>
      <p:sp>
        <p:nvSpPr>
          <p:cNvPr id="7" name="TextBox 6"/>
          <p:cNvSpPr txBox="1"/>
          <p:nvPr/>
        </p:nvSpPr>
        <p:spPr>
          <a:xfrm>
            <a:off x="1585157" y="1683603"/>
            <a:ext cx="5973686" cy="830997"/>
          </a:xfrm>
          <a:prstGeom prst="rect">
            <a:avLst/>
          </a:prstGeom>
          <a:noFill/>
        </p:spPr>
        <p:txBody>
          <a:bodyPr wrap="square" rtlCol="0">
            <a:spAutoFit/>
          </a:bodyPr>
          <a:lstStyle/>
          <a:p>
            <a:pPr algn="ctr"/>
            <a:r>
              <a:rPr lang="en-US" dirty="0" smtClean="0"/>
              <a:t>An </a:t>
            </a:r>
            <a:r>
              <a:rPr lang="en-US" i="1" dirty="0" smtClean="0">
                <a:solidFill>
                  <a:srgbClr val="7E0007"/>
                </a:solidFill>
              </a:rPr>
              <a:t>embedded language </a:t>
            </a:r>
            <a:r>
              <a:rPr lang="en-US" dirty="0" smtClean="0"/>
              <a:t>may adapt the syntax or semantics of the host language</a:t>
            </a:r>
          </a:p>
        </p:txBody>
      </p:sp>
      <p:sp>
        <p:nvSpPr>
          <p:cNvPr id="9" name="TextBox 8"/>
          <p:cNvSpPr txBox="1"/>
          <p:nvPr/>
        </p:nvSpPr>
        <p:spPr>
          <a:xfrm>
            <a:off x="838200" y="2710914"/>
            <a:ext cx="1948933" cy="600164"/>
          </a:xfrm>
          <a:prstGeom prst="rect">
            <a:avLst/>
          </a:prstGeom>
          <a:solidFill>
            <a:srgbClr val="FFFFFF"/>
          </a:solidFill>
        </p:spPr>
        <p:txBody>
          <a:bodyPr wrap="none" rtlCol="0">
            <a:spAutoFit/>
          </a:bodyPr>
          <a:lstStyle/>
          <a:p>
            <a:r>
              <a:rPr lang="en-US" sz="1100" dirty="0" smtClean="0">
                <a:solidFill>
                  <a:schemeClr val="bg2">
                    <a:lumMod val="10000"/>
                  </a:schemeClr>
                </a:solidFill>
              </a:rPr>
              <a:t>Adapt semantics</a:t>
            </a:r>
          </a:p>
          <a:p>
            <a:endParaRPr lang="en-US" sz="1100" dirty="0" smtClean="0">
              <a:solidFill>
                <a:schemeClr val="bg2">
                  <a:lumMod val="10000"/>
                </a:schemeClr>
              </a:solidFill>
            </a:endParaRPr>
          </a:p>
          <a:p>
            <a:r>
              <a:rPr lang="en-US" sz="1100" dirty="0" smtClean="0">
                <a:solidFill>
                  <a:schemeClr val="bg2">
                    <a:lumMod val="10000"/>
                  </a:schemeClr>
                </a:solidFill>
              </a:rPr>
              <a:t>Adapt syntax and semantics</a:t>
            </a:r>
          </a:p>
        </p:txBody>
      </p:sp>
      <p:sp>
        <p:nvSpPr>
          <p:cNvPr id="12" name="TextBox 11"/>
          <p:cNvSpPr txBox="1"/>
          <p:nvPr/>
        </p:nvSpPr>
        <p:spPr>
          <a:xfrm>
            <a:off x="2514600" y="5715000"/>
            <a:ext cx="5943600" cy="830997"/>
          </a:xfrm>
          <a:prstGeom prst="rect">
            <a:avLst/>
          </a:prstGeom>
          <a:solidFill>
            <a:schemeClr val="accent1"/>
          </a:solidFill>
        </p:spPr>
        <p:txBody>
          <a:bodyPr wrap="square" rtlCol="0">
            <a:spAutoFit/>
          </a:bodyPr>
          <a:lstStyle/>
          <a:p>
            <a:r>
              <a:rPr lang="en-US" i="1" dirty="0" smtClean="0">
                <a:solidFill>
                  <a:schemeClr val="accent2"/>
                </a:solidFill>
              </a:rPr>
              <a:t>We will explore some techniques used to specify external and embedded </a:t>
            </a:r>
            <a:r>
              <a:rPr lang="en-US" i="1" dirty="0" err="1" smtClean="0">
                <a:solidFill>
                  <a:schemeClr val="accent2"/>
                </a:solidFill>
              </a:rPr>
              <a:t>DSLs</a:t>
            </a:r>
            <a:endParaRPr lang="en-US" i="1"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mtClean="0"/>
              <a:t>© Oscar Nierstrasz</a:t>
            </a:r>
            <a:endParaRPr lang="de-CH" smtClean="0"/>
          </a:p>
        </p:txBody>
      </p:sp>
      <p:sp>
        <p:nvSpPr>
          <p:cNvPr id="14339" name="Footer Placeholder 4"/>
          <p:cNvSpPr>
            <a:spLocks noGrp="1"/>
          </p:cNvSpPr>
          <p:nvPr>
            <p:ph type="ftr" sz="quarter" idx="11"/>
          </p:nvPr>
        </p:nvSpPr>
        <p:spPr>
          <a:noFill/>
        </p:spPr>
        <p:txBody>
          <a:bodyPr/>
          <a:lstStyle/>
          <a:p>
            <a:r>
              <a:rPr lang="en-US" smtClean="0"/>
              <a:t>PEGs, Packrat Parsers and Scannerless Parsing</a:t>
            </a:r>
            <a:endParaRPr lang="de-CH" smtClean="0"/>
          </a:p>
        </p:txBody>
      </p:sp>
      <p:sp>
        <p:nvSpPr>
          <p:cNvPr id="14340" name="Slide Number Placeholder 5"/>
          <p:cNvSpPr>
            <a:spLocks noGrp="1"/>
          </p:cNvSpPr>
          <p:nvPr>
            <p:ph type="sldNum" sz="quarter" idx="12"/>
          </p:nvPr>
        </p:nvSpPr>
        <p:spPr>
          <a:noFill/>
        </p:spPr>
        <p:txBody>
          <a:bodyPr/>
          <a:lstStyle/>
          <a:p>
            <a:fld id="{2D967D20-4C92-7A48-91DC-980E4AF6AA6C}" type="slidenum">
              <a:rPr lang="de-CH" smtClean="0"/>
              <a:pPr/>
              <a:t>9</a:t>
            </a:fld>
            <a:endParaRPr lang="de-CH" sz="1400" smtClean="0">
              <a:solidFill>
                <a:srgbClr val="7E7E7E"/>
              </a:solidFill>
              <a:latin typeface="Times" charset="0"/>
            </a:endParaRPr>
          </a:p>
        </p:txBody>
      </p:sp>
      <p:pic>
        <p:nvPicPr>
          <p:cNvPr id="14341"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4342"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14343" name="Rectangle 4"/>
          <p:cNvSpPr>
            <a:spLocks noGrp="1" noChangeArrowheads="1"/>
          </p:cNvSpPr>
          <p:nvPr>
            <p:ph type="body" idx="1"/>
          </p:nvPr>
        </p:nvSpPr>
        <p:spPr/>
        <p:txBody>
          <a:bodyPr/>
          <a:lstStyle/>
          <a:p>
            <a:pPr eaLnBrk="1" hangingPunct="1"/>
            <a:r>
              <a:rPr lang="en-US" sz="2000" dirty="0" smtClean="0">
                <a:solidFill>
                  <a:srgbClr val="9DBDDE"/>
                </a:solidFill>
                <a:ea typeface="ＭＳ Ｐゴシック" charset="-128"/>
                <a:cs typeface="ＭＳ Ｐゴシック" charset="-128"/>
              </a:rPr>
              <a:t>Domain Specific Languages</a:t>
            </a:r>
          </a:p>
          <a:p>
            <a:pPr eaLnBrk="1" hangingPunct="1"/>
            <a:r>
              <a:rPr lang="en-US" sz="2000" b="1" dirty="0" smtClean="0">
                <a:solidFill>
                  <a:schemeClr val="tx1"/>
                </a:solidFill>
                <a:ea typeface="ＭＳ Ｐゴシック" charset="-128"/>
                <a:cs typeface="ＭＳ Ｐゴシック" charset="-128"/>
              </a:rPr>
              <a:t>Parsing </a:t>
            </a:r>
            <a:r>
              <a:rPr lang="en-US" sz="2000" b="1" dirty="0" smtClean="0">
                <a:solidFill>
                  <a:schemeClr val="tx1"/>
                </a:solidFill>
                <a:ea typeface="ＭＳ Ｐゴシック" charset="-128"/>
                <a:cs typeface="ＭＳ Ｐゴシック" charset="-128"/>
              </a:rPr>
              <a:t>Expression Grammars</a:t>
            </a:r>
          </a:p>
          <a:p>
            <a:pPr eaLnBrk="1" hangingPunct="1"/>
            <a:r>
              <a:rPr lang="en-US" sz="2000" dirty="0" smtClean="0">
                <a:solidFill>
                  <a:srgbClr val="9DBDDE"/>
                </a:solidFill>
                <a:ea typeface="ＭＳ Ｐゴシック" charset="-128"/>
                <a:cs typeface="ＭＳ Ｐゴシック" charset="-128"/>
              </a:rPr>
              <a:t>Packrat Parsers</a:t>
            </a:r>
          </a:p>
          <a:p>
            <a:pPr eaLnBrk="1" hangingPunct="1"/>
            <a:r>
              <a:rPr lang="en-US" sz="2000" dirty="0" smtClean="0">
                <a:solidFill>
                  <a:srgbClr val="9DBDDE"/>
                </a:solidFill>
                <a:ea typeface="ＭＳ Ｐゴシック" charset="-128"/>
                <a:cs typeface="ＭＳ Ｐゴシック" charset="-128"/>
              </a:rPr>
              <a:t>Parser </a:t>
            </a:r>
            <a:r>
              <a:rPr lang="en-US" sz="2000" dirty="0" err="1" smtClean="0">
                <a:solidFill>
                  <a:srgbClr val="9DBDDE"/>
                </a:solidFill>
                <a:ea typeface="ＭＳ Ｐゴシック" charset="-128"/>
                <a:cs typeface="ＭＳ Ｐゴシック" charset="-128"/>
              </a:rPr>
              <a:t>Combinators</a:t>
            </a:r>
            <a:endParaRPr lang="en-US" sz="2000" dirty="0" smtClean="0">
              <a:solidFill>
                <a:srgbClr val="9DBDDE"/>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2885</TotalTime>
  <Words>4517</Words>
  <Application>Microsoft Macintosh PowerPoint</Application>
  <PresentationFormat>On-screen Show (4:3)</PresentationFormat>
  <Paragraphs>766</Paragraphs>
  <Slides>44</Slides>
  <Notes>17</Notes>
  <HiddenSlides>0</HiddenSlides>
  <MMClips>0</MMClips>
  <ScaleCrop>false</ScaleCrop>
  <HeadingPairs>
    <vt:vector size="4" baseType="variant">
      <vt:variant>
        <vt:lpstr>Design Template</vt:lpstr>
      </vt:variant>
      <vt:variant>
        <vt:i4>1</vt:i4>
      </vt:variant>
      <vt:variant>
        <vt:lpstr>Slide Titles</vt:lpstr>
      </vt:variant>
      <vt:variant>
        <vt:i4>44</vt:i4>
      </vt:variant>
    </vt:vector>
  </HeadingPairs>
  <TitlesOfParts>
    <vt:vector size="45" baseType="lpstr">
      <vt:lpstr>UB_Screen</vt:lpstr>
      <vt:lpstr>10. PEGs, Packrats and Parser Combinators</vt:lpstr>
      <vt:lpstr>Roadmap</vt:lpstr>
      <vt:lpstr>Sources</vt:lpstr>
      <vt:lpstr>Roadmap</vt:lpstr>
      <vt:lpstr>Domain Specific Languages</vt:lpstr>
      <vt:lpstr>Internal DSLs</vt:lpstr>
      <vt:lpstr>Fluent Interfaces</vt:lpstr>
      <vt:lpstr>Embedded languages</vt:lpstr>
      <vt:lpstr>Roadmap</vt:lpstr>
      <vt:lpstr>Recognition systems</vt:lpstr>
      <vt:lpstr>Designing a Language Syntax</vt:lpstr>
      <vt:lpstr>What exactly does a CFG describe?</vt:lpstr>
      <vt:lpstr>What exactly do we want to describe?</vt:lpstr>
      <vt:lpstr>Key benefits of PEGs</vt:lpstr>
      <vt:lpstr>Key assumptions</vt:lpstr>
      <vt:lpstr>Parsing Expression Grammars</vt:lpstr>
      <vt:lpstr>Parsing expressions</vt:lpstr>
      <vt:lpstr>How PEGs express languages</vt:lpstr>
      <vt:lpstr>Prioritized choice with backtracking</vt:lpstr>
      <vt:lpstr>Greedy option and repetition</vt:lpstr>
      <vt:lpstr>Syntactic Predicates</vt:lpstr>
      <vt:lpstr>Example: nested comments</vt:lpstr>
      <vt:lpstr>Formal properties of PEGs</vt:lpstr>
      <vt:lpstr>What can’t PEGs express directly?</vt:lpstr>
      <vt:lpstr>Roadmap</vt:lpstr>
      <vt:lpstr>Top-down parsing techniques</vt:lpstr>
      <vt:lpstr>Example</vt:lpstr>
      <vt:lpstr>Parsing “2*(3+4)”</vt:lpstr>
      <vt:lpstr>Memoization</vt:lpstr>
      <vt:lpstr>Memoized parsing “2*(3+4)”</vt:lpstr>
      <vt:lpstr>What is Packrat Parsing good for?</vt:lpstr>
      <vt:lpstr>Scannerless Parsing</vt:lpstr>
      <vt:lpstr>What is Packrat Parsing not good for?</vt:lpstr>
      <vt:lpstr>Roadmap</vt:lpstr>
      <vt:lpstr>Parser Combinators</vt:lpstr>
      <vt:lpstr>Parser Combinators in OO languages</vt:lpstr>
      <vt:lpstr>PetitParser — a PEG parser combinator library for Smalltalk</vt:lpstr>
      <vt:lpstr>PetitParser example</vt:lpstr>
      <vt:lpstr>Semantic actions in PetitParser</vt:lpstr>
      <vt:lpstr>Parser Combinator libraries</vt:lpstr>
      <vt:lpstr>Jparsec — composing a parser from parts</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267</cp:revision>
  <cp:lastPrinted>2005-04-07T14:31:46Z</cp:lastPrinted>
  <dcterms:created xsi:type="dcterms:W3CDTF">2011-03-10T12:24:28Z</dcterms:created>
  <dcterms:modified xsi:type="dcterms:W3CDTF">2011-03-10T12:35:51Z</dcterms:modified>
</cp:coreProperties>
</file>