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notesSlides/notesSlide9.xml" ContentType="application/vnd.openxmlformats-officedocument.presentationml.notesSlide+xml"/>
  <Default Extension="rels" ContentType="application/vnd.openxmlformats-package.relationships+xml"/>
  <Override PartName="/ppt/slides/slide5.xml" ContentType="application/vnd.openxmlformats-officedocument.presentationml.slide+xml"/>
  <Override PartName="/ppt/slides/slide38.xml" ContentType="application/vnd.openxmlformats-officedocument.presentationml.slide+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slides/slide34.xml" ContentType="application/vnd.openxmlformats-officedocument.presentationml.slide+xml"/>
  <Default Extension="jpeg" ContentType="image/jpeg"/>
  <Override PartName="/ppt/slideLayouts/slideLayout1.xml" ContentType="application/vnd.openxmlformats-officedocument.presentationml.slideLayout+xml"/>
  <Override PartName="/ppt/theme/theme2.xml" ContentType="application/vnd.openxmlformats-officedocument.theme+xml"/>
  <Override PartName="/ppt/slides/slide22.xml" ContentType="application/vnd.openxmlformats-officedocument.presentationml.slide+xml"/>
  <Override PartName="/ppt/slides/slide30.xml" ContentType="application/vnd.openxmlformats-officedocument.presentationml.slide+xml"/>
  <Override PartName="/docProps/app.xml" ContentType="application/vnd.openxmlformats-officedocument.extended-properties+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ppt/slides/slide39.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Default Extension="png" ContentType="image/png"/>
  <Override PartName="/ppt/slides/slide23.xml" ContentType="application/vnd.openxmlformats-officedocument.presentationml.slide+xml"/>
  <Override PartName="/ppt/slides/slide31.xml" ContentType="application/vnd.openxmlformats-officedocument.presentationml.slide+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notesSlides/notesSlide8.xml" ContentType="application/vnd.openxmlformats-officedocument.presentationml.notesSlide+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trictFirstAndLastChars="0" saveSubsetFonts="1" autoCompressPictures="0">
  <p:sldMasterIdLst>
    <p:sldMasterId id="2147483650" r:id="rId1"/>
  </p:sldMasterIdLst>
  <p:notesMasterIdLst>
    <p:notesMasterId r:id="rId41"/>
  </p:notesMasterIdLst>
  <p:handoutMasterIdLst>
    <p:handoutMasterId r:id="rId42"/>
  </p:handoutMasterIdLst>
  <p:sldIdLst>
    <p:sldId id="322" r:id="rId2"/>
    <p:sldId id="323" r:id="rId3"/>
    <p:sldId id="354" r:id="rId4"/>
    <p:sldId id="356" r:id="rId5"/>
    <p:sldId id="324" r:id="rId6"/>
    <p:sldId id="325" r:id="rId7"/>
    <p:sldId id="362" r:id="rId8"/>
    <p:sldId id="327" r:id="rId9"/>
    <p:sldId id="357" r:id="rId10"/>
    <p:sldId id="328" r:id="rId11"/>
    <p:sldId id="329" r:id="rId12"/>
    <p:sldId id="330" r:id="rId13"/>
    <p:sldId id="358" r:id="rId14"/>
    <p:sldId id="331" r:id="rId15"/>
    <p:sldId id="332" r:id="rId16"/>
    <p:sldId id="333" r:id="rId17"/>
    <p:sldId id="334" r:id="rId18"/>
    <p:sldId id="359" r:id="rId19"/>
    <p:sldId id="335" r:id="rId20"/>
    <p:sldId id="336" r:id="rId21"/>
    <p:sldId id="337" r:id="rId22"/>
    <p:sldId id="338" r:id="rId23"/>
    <p:sldId id="339" r:id="rId24"/>
    <p:sldId id="360" r:id="rId25"/>
    <p:sldId id="340" r:id="rId26"/>
    <p:sldId id="341" r:id="rId27"/>
    <p:sldId id="342" r:id="rId28"/>
    <p:sldId id="343" r:id="rId29"/>
    <p:sldId id="344" r:id="rId30"/>
    <p:sldId id="345" r:id="rId31"/>
    <p:sldId id="346" r:id="rId32"/>
    <p:sldId id="347" r:id="rId33"/>
    <p:sldId id="348" r:id="rId34"/>
    <p:sldId id="349" r:id="rId35"/>
    <p:sldId id="350" r:id="rId36"/>
    <p:sldId id="351" r:id="rId37"/>
    <p:sldId id="352" r:id="rId38"/>
    <p:sldId id="353" r:id="rId39"/>
    <p:sldId id="363" r:id="rId40"/>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Helvetica" charset="0"/>
        <a:ea typeface="+mn-ea"/>
        <a:cs typeface="+mn-cs"/>
      </a:defRPr>
    </a:lvl1pPr>
    <a:lvl2pPr marL="457200" algn="l" rtl="0" eaLnBrk="0" fontAlgn="base" hangingPunct="0">
      <a:spcBef>
        <a:spcPct val="0"/>
      </a:spcBef>
      <a:spcAft>
        <a:spcPct val="0"/>
      </a:spcAft>
      <a:defRPr sz="2400" kern="1200">
        <a:solidFill>
          <a:schemeClr val="tx1"/>
        </a:solidFill>
        <a:latin typeface="Helvetica" charset="0"/>
        <a:ea typeface="+mn-ea"/>
        <a:cs typeface="+mn-cs"/>
      </a:defRPr>
    </a:lvl2pPr>
    <a:lvl3pPr marL="914400" algn="l" rtl="0" eaLnBrk="0" fontAlgn="base" hangingPunct="0">
      <a:spcBef>
        <a:spcPct val="0"/>
      </a:spcBef>
      <a:spcAft>
        <a:spcPct val="0"/>
      </a:spcAft>
      <a:defRPr sz="2400" kern="1200">
        <a:solidFill>
          <a:schemeClr val="tx1"/>
        </a:solidFill>
        <a:latin typeface="Helvetica" charset="0"/>
        <a:ea typeface="+mn-ea"/>
        <a:cs typeface="+mn-cs"/>
      </a:defRPr>
    </a:lvl3pPr>
    <a:lvl4pPr marL="1371600" algn="l" rtl="0" eaLnBrk="0" fontAlgn="base" hangingPunct="0">
      <a:spcBef>
        <a:spcPct val="0"/>
      </a:spcBef>
      <a:spcAft>
        <a:spcPct val="0"/>
      </a:spcAft>
      <a:defRPr sz="2400" kern="1200">
        <a:solidFill>
          <a:schemeClr val="tx1"/>
        </a:solidFill>
        <a:latin typeface="Helvetica" charset="0"/>
        <a:ea typeface="+mn-ea"/>
        <a:cs typeface="+mn-cs"/>
      </a:defRPr>
    </a:lvl4pPr>
    <a:lvl5pPr marL="1828800" algn="l" rtl="0" eaLnBrk="0" fontAlgn="base" hangingPunct="0">
      <a:spcBef>
        <a:spcPct val="0"/>
      </a:spcBef>
      <a:spcAft>
        <a:spcPct val="0"/>
      </a:spcAft>
      <a:defRPr sz="2400" kern="1200">
        <a:solidFill>
          <a:schemeClr val="tx1"/>
        </a:solidFill>
        <a:latin typeface="Helvetica" charset="0"/>
        <a:ea typeface="+mn-ea"/>
        <a:cs typeface="+mn-cs"/>
      </a:defRPr>
    </a:lvl5pPr>
    <a:lvl6pPr marL="2286000" algn="l" defTabSz="457200" rtl="0" eaLnBrk="1" latinLnBrk="0" hangingPunct="1">
      <a:defRPr sz="2400" kern="1200">
        <a:solidFill>
          <a:schemeClr val="tx1"/>
        </a:solidFill>
        <a:latin typeface="Helvetica" charset="0"/>
        <a:ea typeface="+mn-ea"/>
        <a:cs typeface="+mn-cs"/>
      </a:defRPr>
    </a:lvl6pPr>
    <a:lvl7pPr marL="2743200" algn="l" defTabSz="457200" rtl="0" eaLnBrk="1" latinLnBrk="0" hangingPunct="1">
      <a:defRPr sz="2400" kern="1200">
        <a:solidFill>
          <a:schemeClr val="tx1"/>
        </a:solidFill>
        <a:latin typeface="Helvetica" charset="0"/>
        <a:ea typeface="+mn-ea"/>
        <a:cs typeface="+mn-cs"/>
      </a:defRPr>
    </a:lvl7pPr>
    <a:lvl8pPr marL="3200400" algn="l" defTabSz="457200" rtl="0" eaLnBrk="1" latinLnBrk="0" hangingPunct="1">
      <a:defRPr sz="2400" kern="1200">
        <a:solidFill>
          <a:schemeClr val="tx1"/>
        </a:solidFill>
        <a:latin typeface="Helvetica" charset="0"/>
        <a:ea typeface="+mn-ea"/>
        <a:cs typeface="+mn-cs"/>
      </a:defRPr>
    </a:lvl8pPr>
    <a:lvl9pPr marL="3657600" algn="l" defTabSz="457200" rtl="0" eaLnBrk="1" latinLnBrk="0" hangingPunct="1">
      <a:defRPr sz="2400" kern="1200">
        <a:solidFill>
          <a:schemeClr val="tx1"/>
        </a:solidFill>
        <a:latin typeface="Helvetic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C1DEFA"/>
    <a:srgbClr val="A7A7A7"/>
    <a:srgbClr val="D3D3D3"/>
    <a:srgbClr val="7F0101"/>
    <a:srgbClr val="60BDC4"/>
    <a:srgbClr val="B4CFDC"/>
    <a:srgbClr val="C9D4DC"/>
    <a:srgbClr val="FEFFCD"/>
  </p:clrMru>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620"/>
    <p:restoredTop sz="94660"/>
  </p:normalViewPr>
  <p:slideViewPr>
    <p:cSldViewPr>
      <p:cViewPr varScale="1">
        <p:scale>
          <a:sx n="143" d="100"/>
          <a:sy n="143" d="100"/>
        </p:scale>
        <p:origin x="-1352"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17648"/>
    </p:cViewPr>
  </p:sorter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handoutMaster" Target="handoutMasters/handout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1A67E1AB-7734-534D-A87C-36A80D198E1A}"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92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5FCE90B2-CA91-2440-88CB-F2AE4245A92E}"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2"/>
          <p:cNvSpPr>
            <a:spLocks noGrp="1" noRot="1" noChangeAspect="1" noChangeArrowheads="1"/>
          </p:cNvSpPr>
          <p:nvPr>
            <p:ph type="sldImg"/>
          </p:nvPr>
        </p:nvSpPr>
        <p:spPr>
          <a:solidFill>
            <a:srgbClr val="FFFFFF"/>
          </a:solidFill>
          <a:ln/>
        </p:spPr>
      </p:sp>
      <p:sp>
        <p:nvSpPr>
          <p:cNvPr id="1126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Rot="1" noChangeAspect="1" noChangeArrowheads="1"/>
          </p:cNvSpPr>
          <p:nvPr>
            <p:ph type="sldImg"/>
          </p:nvPr>
        </p:nvSpPr>
        <p:spPr>
          <a:solidFill>
            <a:srgbClr val="FFFFFF"/>
          </a:solidFill>
          <a:ln/>
        </p:spPr>
      </p:sp>
      <p:sp>
        <p:nvSpPr>
          <p:cNvPr id="931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Rectangle 2"/>
          <p:cNvSpPr>
            <a:spLocks noGrp="1" noRot="1" noChangeAspect="1" noChangeArrowheads="1"/>
          </p:cNvSpPr>
          <p:nvPr>
            <p:ph type="sldImg"/>
          </p:nvPr>
        </p:nvSpPr>
        <p:spPr>
          <a:solidFill>
            <a:srgbClr val="FFFFFF"/>
          </a:solidFill>
          <a:ln/>
        </p:spPr>
      </p:sp>
      <p:sp>
        <p:nvSpPr>
          <p:cNvPr id="1433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Grp="1" noRot="1" noChangeAspect="1" noChangeArrowheads="1"/>
          </p:cNvSpPr>
          <p:nvPr>
            <p:ph type="sldImg"/>
          </p:nvPr>
        </p:nvSpPr>
        <p:spPr>
          <a:solidFill>
            <a:srgbClr val="FFFFFF"/>
          </a:solidFill>
          <a:ln/>
        </p:spPr>
      </p:sp>
      <p:sp>
        <p:nvSpPr>
          <p:cNvPr id="163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2"/>
          <p:cNvSpPr>
            <a:spLocks noGrp="1" noRot="1" noChangeAspect="1" noChangeArrowheads="1"/>
          </p:cNvSpPr>
          <p:nvPr>
            <p:ph type="sldImg"/>
          </p:nvPr>
        </p:nvSpPr>
        <p:spPr>
          <a:solidFill>
            <a:srgbClr val="FFFFFF"/>
          </a:solidFill>
          <a:ln/>
        </p:spPr>
      </p:sp>
      <p:sp>
        <p:nvSpPr>
          <p:cNvPr id="1945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Grp="1" noRot="1" noChangeAspect="1" noChangeArrowheads="1"/>
          </p:cNvSpPr>
          <p:nvPr>
            <p:ph type="sldImg"/>
          </p:nvPr>
        </p:nvSpPr>
        <p:spPr>
          <a:solidFill>
            <a:srgbClr val="FFFFFF"/>
          </a:solidFill>
          <a:ln/>
        </p:spPr>
      </p:sp>
      <p:sp>
        <p:nvSpPr>
          <p:cNvPr id="2355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Grp="1" noRot="1" noChangeAspect="1" noChangeArrowheads="1"/>
          </p:cNvSpPr>
          <p:nvPr>
            <p:ph type="sldImg"/>
          </p:nvPr>
        </p:nvSpPr>
        <p:spPr>
          <a:solidFill>
            <a:srgbClr val="FFFFFF"/>
          </a:solidFill>
          <a:ln/>
        </p:spPr>
      </p:sp>
      <p:sp>
        <p:nvSpPr>
          <p:cNvPr id="2867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Grp="1" noRot="1" noChangeAspect="1" noChangeArrowheads="1"/>
          </p:cNvSpPr>
          <p:nvPr>
            <p:ph type="sldImg"/>
          </p:nvPr>
        </p:nvSpPr>
        <p:spPr>
          <a:solidFill>
            <a:srgbClr val="FFFFFF"/>
          </a:solidFill>
          <a:ln/>
        </p:spPr>
      </p:sp>
      <p:sp>
        <p:nvSpPr>
          <p:cNvPr id="3481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2"/>
          <p:cNvSpPr>
            <a:spLocks noGrp="1" noRot="1" noChangeAspect="1" noChangeArrowheads="1"/>
          </p:cNvSpPr>
          <p:nvPr>
            <p:ph type="sldImg"/>
          </p:nvPr>
        </p:nvSpPr>
        <p:spPr>
          <a:solidFill>
            <a:srgbClr val="FFFFFF"/>
          </a:solidFill>
          <a:ln/>
        </p:spPr>
      </p:sp>
      <p:sp>
        <p:nvSpPr>
          <p:cNvPr id="419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Slide Image Placeholder 1"/>
          <p:cNvSpPr>
            <a:spLocks noGrp="1" noRot="1" noChangeAspect="1"/>
          </p:cNvSpPr>
          <p:nvPr>
            <p:ph type="sldImg"/>
          </p:nvPr>
        </p:nvSpPr>
        <p:spPr>
          <a:ln/>
        </p:spPr>
      </p:sp>
      <p:sp>
        <p:nvSpPr>
          <p:cNvPr id="47107" name="Notes Placeholder 2"/>
          <p:cNvSpPr>
            <a:spLocks noGrp="1"/>
          </p:cNvSpPr>
          <p:nvPr>
            <p:ph type="body" idx="1"/>
          </p:nvPr>
        </p:nvSpPr>
        <p:spPr>
          <a:noFill/>
          <a:ln/>
        </p:spPr>
        <p:txBody>
          <a:bodyPr/>
          <a:lstStyle/>
          <a:p>
            <a:r>
              <a:rPr lang="en-US" smtClean="0"/>
              <a:t>V = “verhogen”</a:t>
            </a:r>
          </a:p>
          <a:p>
            <a:r>
              <a:rPr lang="en-US" smtClean="0"/>
              <a:t>P = “prolaag” (probeer te verlagen)</a:t>
            </a:r>
          </a:p>
        </p:txBody>
      </p:sp>
      <p:sp>
        <p:nvSpPr>
          <p:cNvPr id="47108" name="Slide Number Placeholder 3"/>
          <p:cNvSpPr>
            <a:spLocks noGrp="1"/>
          </p:cNvSpPr>
          <p:nvPr>
            <p:ph type="sldNum" sz="quarter" idx="5"/>
          </p:nvPr>
        </p:nvSpPr>
        <p:spPr>
          <a:noFill/>
        </p:spPr>
        <p:txBody>
          <a:bodyPr/>
          <a:lstStyle/>
          <a:p>
            <a:fld id="{68760F6D-4199-A341-9B1C-317B7C423047}" type="slidenum">
              <a:rPr lang="en-US" smtClean="0"/>
              <a:pPr/>
              <a:t>28</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107950"/>
            <a:ext cx="7305675" cy="6640513"/>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5" name="Rectangle 11"/>
          <p:cNvSpPr>
            <a:spLocks noChangeArrowheads="1"/>
          </p:cNvSpPr>
          <p:nvPr userDrawn="1"/>
        </p:nvSpPr>
        <p:spPr bwMode="auto">
          <a:xfrm>
            <a:off x="0" y="1447800"/>
            <a:ext cx="7315200" cy="5029200"/>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6" name="Rectangle 2"/>
          <p:cNvSpPr>
            <a:spLocks noChangeArrowheads="1"/>
          </p:cNvSpPr>
          <p:nvPr/>
        </p:nvSpPr>
        <p:spPr bwMode="auto">
          <a:xfrm>
            <a:off x="7305675" y="1447800"/>
            <a:ext cx="1835150" cy="5029200"/>
          </a:xfrm>
          <a:prstGeom prst="rect">
            <a:avLst/>
          </a:prstGeom>
          <a:solidFill>
            <a:srgbClr val="B3CCE6"/>
          </a:solidFill>
          <a:ln w="9525">
            <a:noFill/>
            <a:miter lim="800000"/>
            <a:headEnd/>
            <a:tailEnd/>
          </a:ln>
          <a:effectLst/>
        </p:spPr>
        <p:txBody>
          <a:bodyPr wrap="none" anchor="ctr">
            <a:prstTxWarp prst="textNoShape">
              <a:avLst/>
            </a:prstTxWarp>
          </a:bodyPr>
          <a:lstStyle/>
          <a:p>
            <a:pPr algn="ctr"/>
            <a:endParaRPr lang="de-DE">
              <a:solidFill>
                <a:srgbClr val="BED3EA"/>
              </a:solidFill>
              <a:latin typeface="Times" charset="0"/>
            </a:endParaRPr>
          </a:p>
        </p:txBody>
      </p:sp>
      <p:pic>
        <p:nvPicPr>
          <p:cNvPr id="7" name="Picture 10"/>
          <p:cNvPicPr>
            <a:picLocks noChangeAspect="1" noChangeArrowheads="1"/>
          </p:cNvPicPr>
          <p:nvPr/>
        </p:nvPicPr>
        <p:blipFill>
          <a:blip r:embed="rId2"/>
          <a:srcRect/>
          <a:stretch>
            <a:fillRect/>
          </a:stretch>
        </p:blipFill>
        <p:spPr bwMode="auto">
          <a:xfrm>
            <a:off x="7737475" y="107950"/>
            <a:ext cx="1306513" cy="1006475"/>
          </a:xfrm>
          <a:prstGeom prst="rect">
            <a:avLst/>
          </a:prstGeom>
          <a:noFill/>
          <a:ln w="9525">
            <a:noFill/>
            <a:miter lim="800000"/>
            <a:headEnd/>
            <a:tailEnd/>
          </a:ln>
        </p:spPr>
      </p:pic>
      <p:sp>
        <p:nvSpPr>
          <p:cNvPr id="218117" name="Rectangle 5"/>
          <p:cNvSpPr>
            <a:spLocks noGrp="1" noChangeArrowheads="1"/>
          </p:cNvSpPr>
          <p:nvPr>
            <p:ph type="ctrTitle"/>
          </p:nvPr>
        </p:nvSpPr>
        <p:spPr>
          <a:xfrm>
            <a:off x="539750" y="1654175"/>
            <a:ext cx="6621463" cy="1143000"/>
          </a:xfrm>
        </p:spPr>
        <p:txBody>
          <a:bodyPr/>
          <a:lstStyle>
            <a:lvl1pPr>
              <a:defRPr>
                <a:solidFill>
                  <a:srgbClr val="550F85"/>
                </a:solidFill>
              </a:defRPr>
            </a:lvl1pPr>
          </a:lstStyle>
          <a:p>
            <a:r>
              <a:rPr lang="de-CH"/>
              <a:t>Click to edit Master title style</a:t>
            </a:r>
          </a:p>
        </p:txBody>
      </p:sp>
      <p:sp>
        <p:nvSpPr>
          <p:cNvPr id="218118" name="Rectangle 6"/>
          <p:cNvSpPr>
            <a:spLocks noGrp="1" noChangeArrowheads="1"/>
          </p:cNvSpPr>
          <p:nvPr>
            <p:ph type="subTitle" idx="1"/>
          </p:nvPr>
        </p:nvSpPr>
        <p:spPr>
          <a:xfrm>
            <a:off x="539750" y="3022600"/>
            <a:ext cx="6621463" cy="1752600"/>
          </a:xfrm>
        </p:spPr>
        <p:txBody>
          <a:bodyPr anchor="t"/>
          <a:lstStyle>
            <a:lvl1pPr marL="0" indent="0">
              <a:buFontTx/>
              <a:buNone/>
              <a:defRPr/>
            </a:lvl1pPr>
          </a:lstStyle>
          <a:p>
            <a:r>
              <a:rPr lang="de-CH"/>
              <a:t>Click to edit Master subtitle style</a:t>
            </a:r>
          </a:p>
        </p:txBody>
      </p:sp>
      <p:sp>
        <p:nvSpPr>
          <p:cNvPr id="8" name="Rectangle 7"/>
          <p:cNvSpPr>
            <a:spLocks noGrp="1" noChangeArrowheads="1"/>
          </p:cNvSpPr>
          <p:nvPr>
            <p:ph type="dt" sz="half" idx="10"/>
          </p:nvPr>
        </p:nvSpPr>
        <p:spPr>
          <a:xfrm>
            <a:off x="539750" y="6548438"/>
            <a:ext cx="2889250" cy="252412"/>
          </a:xfrm>
        </p:spPr>
        <p:txBody>
          <a:bodyPr wrap="none"/>
          <a:lstStyle>
            <a:lvl1pPr>
              <a:defRPr>
                <a:solidFill>
                  <a:schemeClr val="tx1"/>
                </a:solidFill>
              </a:defRPr>
            </a:lvl1pPr>
          </a:lstStyle>
          <a:p>
            <a:r>
              <a:rPr lang="en-US"/>
              <a:t>© Oscar Nierstrasz</a:t>
            </a:r>
            <a:endParaRPr lang="de-CH"/>
          </a:p>
        </p:txBody>
      </p:sp>
      <p:sp>
        <p:nvSpPr>
          <p:cNvPr id="9" name="Rectangle 8"/>
          <p:cNvSpPr>
            <a:spLocks noGrp="1" noChangeArrowheads="1"/>
          </p:cNvSpPr>
          <p:nvPr>
            <p:ph type="ftr" sz="quarter" idx="11"/>
          </p:nvPr>
        </p:nvSpPr>
        <p:spPr>
          <a:xfrm>
            <a:off x="107950" y="179388"/>
            <a:ext cx="4464050" cy="252412"/>
          </a:xfrm>
        </p:spPr>
        <p:txBody>
          <a:bodyPr wrap="square"/>
          <a:lstStyle>
            <a:lvl1pPr>
              <a:defRPr>
                <a:solidFill>
                  <a:schemeClr val="tx1"/>
                </a:solidFill>
              </a:defRPr>
            </a:lvl1pPr>
          </a:lstStyle>
          <a:p>
            <a:r>
              <a:rPr lang="en-US"/>
              <a:t>CP — Introduction</a:t>
            </a:r>
            <a:endParaRPr lang="de-CH"/>
          </a:p>
        </p:txBody>
      </p:sp>
      <p:sp>
        <p:nvSpPr>
          <p:cNvPr id="10" name="Rectangle 9"/>
          <p:cNvSpPr>
            <a:spLocks noGrp="1" noChangeArrowheads="1"/>
          </p:cNvSpPr>
          <p:nvPr>
            <p:ph type="sldNum" sz="quarter" idx="12"/>
          </p:nvPr>
        </p:nvSpPr>
        <p:spPr>
          <a:xfrm>
            <a:off x="8743950" y="6548438"/>
            <a:ext cx="360363" cy="215900"/>
          </a:xfrm>
        </p:spPr>
        <p:txBody>
          <a:bodyPr/>
          <a:lstStyle>
            <a:lvl1pPr>
              <a:defRPr>
                <a:solidFill>
                  <a:schemeClr val="tx1"/>
                </a:solidFill>
              </a:defRPr>
            </a:lvl1pPr>
          </a:lstStyle>
          <a:p>
            <a:fld id="{1C64E4EE-7E64-8246-9B23-AE57E2698894}" type="slidenum">
              <a:rPr lang="de-CH"/>
              <a:pPr/>
              <a:t>‹#›</a:t>
            </a:fld>
            <a:endParaRPr lang="de-CH" sz="1400">
              <a:latin typeface="Times"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5" name="Rectangle 7"/>
          <p:cNvSpPr>
            <a:spLocks noGrp="1" noChangeArrowheads="1"/>
          </p:cNvSpPr>
          <p:nvPr>
            <p:ph type="ftr" sz="quarter" idx="11"/>
          </p:nvPr>
        </p:nvSpPr>
        <p:spPr>
          <a:ln/>
        </p:spPr>
        <p:txBody>
          <a:bodyPr/>
          <a:lstStyle>
            <a:lvl1pPr>
              <a:defRPr/>
            </a:lvl1pPr>
          </a:lstStyle>
          <a:p>
            <a:r>
              <a:rPr lang="en-US"/>
              <a:t>CP — Introduction</a:t>
            </a:r>
            <a:endParaRPr lang="de-CH"/>
          </a:p>
        </p:txBody>
      </p:sp>
      <p:sp>
        <p:nvSpPr>
          <p:cNvPr id="6" name="Rectangle 8"/>
          <p:cNvSpPr>
            <a:spLocks noGrp="1" noChangeArrowheads="1"/>
          </p:cNvSpPr>
          <p:nvPr>
            <p:ph type="sldNum" sz="quarter" idx="12"/>
          </p:nvPr>
        </p:nvSpPr>
        <p:spPr>
          <a:ln/>
        </p:spPr>
        <p:txBody>
          <a:bodyPr/>
          <a:lstStyle>
            <a:lvl1pPr>
              <a:defRPr/>
            </a:lvl1pPr>
          </a:lstStyle>
          <a:p>
            <a:fld id="{CB29EB60-9F69-3141-BFBA-713EA9AF1FF1}" type="slidenum">
              <a:rPr lang="de-CH"/>
              <a:pPr/>
              <a:t>‹#›</a:t>
            </a:fld>
            <a:endParaRPr lang="de-CH" sz="1400">
              <a:solidFill>
                <a:srgbClr val="7E7E7E"/>
              </a:solidFill>
              <a:latin typeface="Times"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1375"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6" name="Rectangle 7"/>
          <p:cNvSpPr>
            <a:spLocks noGrp="1" noChangeArrowheads="1"/>
          </p:cNvSpPr>
          <p:nvPr>
            <p:ph type="ftr" sz="quarter" idx="11"/>
          </p:nvPr>
        </p:nvSpPr>
        <p:spPr>
          <a:ln/>
        </p:spPr>
        <p:txBody>
          <a:bodyPr/>
          <a:lstStyle>
            <a:lvl1pPr>
              <a:defRPr/>
            </a:lvl1pPr>
          </a:lstStyle>
          <a:p>
            <a:r>
              <a:rPr lang="en-US"/>
              <a:t>CP — Introduction</a:t>
            </a:r>
            <a:endParaRPr lang="de-CH"/>
          </a:p>
        </p:txBody>
      </p:sp>
      <p:sp>
        <p:nvSpPr>
          <p:cNvPr id="7" name="Rectangle 8"/>
          <p:cNvSpPr>
            <a:spLocks noGrp="1" noChangeArrowheads="1"/>
          </p:cNvSpPr>
          <p:nvPr>
            <p:ph type="sldNum" sz="quarter" idx="12"/>
          </p:nvPr>
        </p:nvSpPr>
        <p:spPr>
          <a:ln/>
        </p:spPr>
        <p:txBody>
          <a:bodyPr/>
          <a:lstStyle>
            <a:lvl1pPr>
              <a:defRPr/>
            </a:lvl1pPr>
          </a:lstStyle>
          <a:p>
            <a:fld id="{C8E0638C-5958-1445-9134-B010877485F9}" type="slidenum">
              <a:rPr lang="de-CH"/>
              <a:pPr/>
              <a:t>‹#›</a:t>
            </a:fld>
            <a:endParaRPr lang="de-CH" sz="1400">
              <a:solidFill>
                <a:srgbClr val="7E7E7E"/>
              </a:solidFill>
              <a:latin typeface="Times"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4" name="Rectangle 7"/>
          <p:cNvSpPr>
            <a:spLocks noGrp="1" noChangeArrowheads="1"/>
          </p:cNvSpPr>
          <p:nvPr>
            <p:ph type="ftr" sz="quarter" idx="11"/>
          </p:nvPr>
        </p:nvSpPr>
        <p:spPr>
          <a:ln/>
        </p:spPr>
        <p:txBody>
          <a:bodyPr/>
          <a:lstStyle>
            <a:lvl1pPr>
              <a:defRPr/>
            </a:lvl1pPr>
          </a:lstStyle>
          <a:p>
            <a:r>
              <a:rPr lang="en-US"/>
              <a:t>CP — Introduction</a:t>
            </a:r>
            <a:endParaRPr lang="de-CH"/>
          </a:p>
        </p:txBody>
      </p:sp>
      <p:sp>
        <p:nvSpPr>
          <p:cNvPr id="5" name="Rectangle 8"/>
          <p:cNvSpPr>
            <a:spLocks noGrp="1" noChangeArrowheads="1"/>
          </p:cNvSpPr>
          <p:nvPr>
            <p:ph type="sldNum" sz="quarter" idx="12"/>
          </p:nvPr>
        </p:nvSpPr>
        <p:spPr>
          <a:ln/>
        </p:spPr>
        <p:txBody>
          <a:bodyPr/>
          <a:lstStyle>
            <a:lvl1pPr>
              <a:defRPr/>
            </a:lvl1pPr>
          </a:lstStyle>
          <a:p>
            <a:fld id="{511DDE1F-4A9D-2A47-BE92-C285DCC6A9E5}" type="slidenum">
              <a:rPr lang="de-CH"/>
              <a:pPr/>
              <a:t>‹#›</a:t>
            </a:fld>
            <a:endParaRPr lang="de-CH" sz="1400">
              <a:solidFill>
                <a:srgbClr val="7E7E7E"/>
              </a:solidFill>
              <a:latin typeface="Times"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3" name="Rectangle 7"/>
          <p:cNvSpPr>
            <a:spLocks noGrp="1" noChangeArrowheads="1"/>
          </p:cNvSpPr>
          <p:nvPr>
            <p:ph type="ftr" sz="quarter" idx="11"/>
          </p:nvPr>
        </p:nvSpPr>
        <p:spPr>
          <a:ln/>
        </p:spPr>
        <p:txBody>
          <a:bodyPr/>
          <a:lstStyle>
            <a:lvl1pPr>
              <a:defRPr/>
            </a:lvl1pPr>
          </a:lstStyle>
          <a:p>
            <a:r>
              <a:rPr lang="en-US"/>
              <a:t>CP — Introduction</a:t>
            </a:r>
            <a:endParaRPr lang="de-CH"/>
          </a:p>
        </p:txBody>
      </p:sp>
      <p:sp>
        <p:nvSpPr>
          <p:cNvPr id="4" name="Rectangle 8"/>
          <p:cNvSpPr>
            <a:spLocks noGrp="1" noChangeArrowheads="1"/>
          </p:cNvSpPr>
          <p:nvPr>
            <p:ph type="sldNum" sz="quarter" idx="12"/>
          </p:nvPr>
        </p:nvSpPr>
        <p:spPr>
          <a:ln/>
        </p:spPr>
        <p:txBody>
          <a:bodyPr/>
          <a:lstStyle>
            <a:lvl1pPr>
              <a:defRPr/>
            </a:lvl1pPr>
          </a:lstStyle>
          <a:p>
            <a:fld id="{579B1225-C735-4947-9909-6B606A61D44C}" type="slidenum">
              <a:rPr lang="de-CH"/>
              <a:pPr/>
              <a:t>‹#›</a:t>
            </a:fld>
            <a:endParaRPr lang="de-CH" sz="1400">
              <a:solidFill>
                <a:srgbClr val="7E7E7E"/>
              </a:solidFill>
              <a:latin typeface="Times"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39750" y="647700"/>
            <a:ext cx="6621463" cy="8175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39750" y="1654175"/>
            <a:ext cx="8061325" cy="4498975"/>
          </a:xfrm>
        </p:spPr>
        <p:txBody>
          <a:bodyPr/>
          <a:lstStyle/>
          <a:p>
            <a:pPr lvl="0"/>
            <a:endParaRPr lang="en-US" noProof="0" smtClean="0"/>
          </a:p>
        </p:txBody>
      </p:sp>
      <p:sp>
        <p:nvSpPr>
          <p:cNvPr id="4" name="Rectangle 6"/>
          <p:cNvSpPr>
            <a:spLocks noGrp="1" noChangeArrowheads="1"/>
          </p:cNvSpPr>
          <p:nvPr>
            <p:ph type="dt" sz="half" idx="10"/>
          </p:nvPr>
        </p:nvSpPr>
        <p:spPr/>
        <p:txBody>
          <a:bodyPr/>
          <a:lstStyle>
            <a:lvl1pPr>
              <a:defRPr/>
            </a:lvl1pPr>
          </a:lstStyle>
          <a:p>
            <a:r>
              <a:rPr lang="en-US"/>
              <a:t>© Oscar Nierstrasz</a:t>
            </a:r>
            <a:endParaRPr lang="de-CH"/>
          </a:p>
        </p:txBody>
      </p:sp>
      <p:sp>
        <p:nvSpPr>
          <p:cNvPr id="5" name="Rectangle 7"/>
          <p:cNvSpPr>
            <a:spLocks noGrp="1" noChangeArrowheads="1"/>
          </p:cNvSpPr>
          <p:nvPr>
            <p:ph type="ftr" sz="quarter" idx="11"/>
          </p:nvPr>
        </p:nvSpPr>
        <p:spPr/>
        <p:txBody>
          <a:bodyPr/>
          <a:lstStyle>
            <a:lvl1pPr>
              <a:defRPr/>
            </a:lvl1pPr>
          </a:lstStyle>
          <a:p>
            <a:r>
              <a:rPr lang="en-US"/>
              <a:t>CP — Introduction</a:t>
            </a:r>
            <a:endParaRPr lang="de-CH"/>
          </a:p>
        </p:txBody>
      </p:sp>
      <p:sp>
        <p:nvSpPr>
          <p:cNvPr id="6" name="Rectangle 8"/>
          <p:cNvSpPr>
            <a:spLocks noGrp="1" noChangeArrowheads="1"/>
          </p:cNvSpPr>
          <p:nvPr>
            <p:ph type="sldNum" sz="quarter" idx="12"/>
          </p:nvPr>
        </p:nvSpPr>
        <p:spPr/>
        <p:txBody>
          <a:bodyPr/>
          <a:lstStyle>
            <a:lvl1pPr>
              <a:defRPr/>
            </a:lvl1pPr>
          </a:lstStyle>
          <a:p>
            <a:r>
              <a:rPr lang="de-CH"/>
              <a:t>CP 1.</a:t>
            </a:r>
            <a:fld id="{21E48DDA-1100-804B-8329-FB11A1B3768F}" type="slidenum">
              <a:rPr lang="de-CH"/>
              <a:pPr/>
              <a:t>‹#›</a:t>
            </a:fld>
            <a:endParaRPr lang="de-CH" sz="1400">
              <a:solidFill>
                <a:srgbClr val="7E7E7E"/>
              </a:solidFill>
              <a:latin typeface="Times"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17098" name="Rectangle 10"/>
          <p:cNvSpPr>
            <a:spLocks noChangeArrowheads="1"/>
          </p:cNvSpPr>
          <p:nvPr userDrawn="1"/>
        </p:nvSpPr>
        <p:spPr bwMode="auto">
          <a:xfrm>
            <a:off x="0" y="0"/>
            <a:ext cx="9144000" cy="1447800"/>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217091" name="Rectangle 3"/>
          <p:cNvSpPr>
            <a:spLocks noChangeArrowheads="1"/>
          </p:cNvSpPr>
          <p:nvPr/>
        </p:nvSpPr>
        <p:spPr bwMode="auto">
          <a:xfrm>
            <a:off x="0" y="1438275"/>
            <a:ext cx="9144000" cy="85725"/>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1028" name="Rectangle 4"/>
          <p:cNvSpPr>
            <a:spLocks noGrp="1" noChangeArrowheads="1"/>
          </p:cNvSpPr>
          <p:nvPr>
            <p:ph type="title"/>
          </p:nvPr>
        </p:nvSpPr>
        <p:spPr bwMode="auto">
          <a:xfrm>
            <a:off x="539750" y="554038"/>
            <a:ext cx="8070850" cy="8175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CH"/>
              <a:t>Click to edit Master title style</a:t>
            </a:r>
          </a:p>
        </p:txBody>
      </p:sp>
      <p:sp>
        <p:nvSpPr>
          <p:cNvPr id="1029" name="Rectangle 5"/>
          <p:cNvSpPr>
            <a:spLocks noGrp="1" noChangeArrowheads="1"/>
          </p:cNvSpPr>
          <p:nvPr>
            <p:ph type="body" idx="1"/>
          </p:nvPr>
        </p:nvSpPr>
        <p:spPr bwMode="auto">
          <a:xfrm>
            <a:off x="539750" y="1654175"/>
            <a:ext cx="8070850" cy="4498975"/>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CH"/>
              <a:t>Click to edit Master text styles</a:t>
            </a:r>
          </a:p>
          <a:p>
            <a:pPr lvl="1"/>
            <a:r>
              <a:rPr lang="de-CH"/>
              <a:t>Second level</a:t>
            </a:r>
          </a:p>
          <a:p>
            <a:pPr lvl="2"/>
            <a:r>
              <a:rPr lang="de-CH"/>
              <a:t>Third level</a:t>
            </a:r>
          </a:p>
          <a:p>
            <a:pPr lvl="3"/>
            <a:r>
              <a:rPr lang="de-CH"/>
              <a:t>Fourth level</a:t>
            </a:r>
          </a:p>
          <a:p>
            <a:pPr lvl="4"/>
            <a:r>
              <a:rPr lang="de-CH"/>
              <a:t>Fifth level</a:t>
            </a:r>
          </a:p>
        </p:txBody>
      </p:sp>
      <p:sp>
        <p:nvSpPr>
          <p:cNvPr id="217094" name="Rectangle 6"/>
          <p:cNvSpPr>
            <a:spLocks noGrp="1" noChangeArrowheads="1"/>
          </p:cNvSpPr>
          <p:nvPr>
            <p:ph type="dt" sz="half" idx="2"/>
          </p:nvPr>
        </p:nvSpPr>
        <p:spPr bwMode="auto">
          <a:xfrm>
            <a:off x="539750" y="6548438"/>
            <a:ext cx="3811588" cy="17938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1200">
                <a:solidFill>
                  <a:srgbClr val="A7A7A7"/>
                </a:solidFill>
              </a:defRPr>
            </a:lvl1pPr>
          </a:lstStyle>
          <a:p>
            <a:r>
              <a:rPr lang="en-US"/>
              <a:t>© Oscar Nierstrasz</a:t>
            </a:r>
            <a:endParaRPr lang="de-CH"/>
          </a:p>
        </p:txBody>
      </p:sp>
      <p:sp>
        <p:nvSpPr>
          <p:cNvPr id="217095" name="Rectangle 7"/>
          <p:cNvSpPr>
            <a:spLocks noGrp="1" noChangeArrowheads="1"/>
          </p:cNvSpPr>
          <p:nvPr>
            <p:ph type="ftr" sz="quarter" idx="3"/>
          </p:nvPr>
        </p:nvSpPr>
        <p:spPr bwMode="auto">
          <a:xfrm>
            <a:off x="107950" y="179388"/>
            <a:ext cx="5399088" cy="252412"/>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defRPr sz="1000">
                <a:solidFill>
                  <a:srgbClr val="A7A7A7"/>
                </a:solidFill>
              </a:defRPr>
            </a:lvl1pPr>
          </a:lstStyle>
          <a:p>
            <a:r>
              <a:rPr lang="en-US"/>
              <a:t>CP — Introduction</a:t>
            </a:r>
            <a:endParaRPr lang="de-CH"/>
          </a:p>
        </p:txBody>
      </p:sp>
      <p:sp>
        <p:nvSpPr>
          <p:cNvPr id="217096" name="Rectangle 8"/>
          <p:cNvSpPr>
            <a:spLocks noGrp="1" noChangeArrowheads="1"/>
          </p:cNvSpPr>
          <p:nvPr>
            <p:ph type="sldNum" sz="quarter" idx="4"/>
          </p:nvPr>
        </p:nvSpPr>
        <p:spPr bwMode="auto">
          <a:xfrm>
            <a:off x="7543800" y="6553200"/>
            <a:ext cx="1350963" cy="17938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1200">
                <a:solidFill>
                  <a:srgbClr val="A7A7A7"/>
                </a:solidFill>
              </a:defRPr>
            </a:lvl1pPr>
          </a:lstStyle>
          <a:p>
            <a:fld id="{1B6DC931-5BB7-0F45-A0F3-13C607172AAF}" type="slidenum">
              <a:rPr lang="de-CH"/>
              <a:pPr/>
              <a:t>‹#›</a:t>
            </a:fld>
            <a:endParaRPr lang="de-CH" sz="1400">
              <a:solidFill>
                <a:srgbClr val="7E7E7E"/>
              </a:solidFill>
              <a:latin typeface="Times" charset="0"/>
            </a:endParaRPr>
          </a:p>
        </p:txBody>
      </p:sp>
    </p:spTree>
  </p:cSld>
  <p:clrMap bg1="lt1" tx1="dk1" bg2="lt2" tx2="dk2" accent1="accent1" accent2="accent2" accent3="accent3" accent4="accent4" accent5="accent5" accent6="accent6" hlink="hlink" folHlink="folHlink"/>
  <p:sldLayoutIdLst>
    <p:sldLayoutId id="2147483743" r:id="rId1"/>
    <p:sldLayoutId id="2147483739" r:id="rId2"/>
    <p:sldLayoutId id="2147483740" r:id="rId3"/>
    <p:sldLayoutId id="2147483741" r:id="rId4"/>
    <p:sldLayoutId id="2147483742" r:id="rId5"/>
    <p:sldLayoutId id="2147483744" r:id="rId6"/>
  </p:sldLayoutIdLst>
  <p:hf hdr="0"/>
  <p:txStyles>
    <p:titleStyle>
      <a:lvl1pPr algn="l" rtl="0" eaLnBrk="0" fontAlgn="base" hangingPunct="0">
        <a:lnSpc>
          <a:spcPct val="90000"/>
        </a:lnSpc>
        <a:spcBef>
          <a:spcPct val="0"/>
        </a:spcBef>
        <a:spcAft>
          <a:spcPct val="0"/>
        </a:spcAft>
        <a:defRPr sz="2800" b="1">
          <a:solidFill>
            <a:srgbClr val="0A017F"/>
          </a:solidFill>
          <a:latin typeface="+mj-lt"/>
          <a:ea typeface="ＭＳ Ｐゴシック" charset="-128"/>
          <a:cs typeface="ＭＳ Ｐゴシック" charset="-128"/>
        </a:defRPr>
      </a:lvl1pPr>
      <a:lvl2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2pPr>
      <a:lvl3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3pPr>
      <a:lvl4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4pPr>
      <a:lvl5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5pPr>
      <a:lvl6pPr marL="457200" algn="l" rtl="0" fontAlgn="base">
        <a:lnSpc>
          <a:spcPct val="90000"/>
        </a:lnSpc>
        <a:spcBef>
          <a:spcPct val="0"/>
        </a:spcBef>
        <a:spcAft>
          <a:spcPct val="0"/>
        </a:spcAft>
        <a:defRPr sz="2800" b="1">
          <a:solidFill>
            <a:srgbClr val="0A017F"/>
          </a:solidFill>
          <a:latin typeface="Helvetica" charset="0"/>
        </a:defRPr>
      </a:lvl6pPr>
      <a:lvl7pPr marL="914400" algn="l" rtl="0" fontAlgn="base">
        <a:lnSpc>
          <a:spcPct val="90000"/>
        </a:lnSpc>
        <a:spcBef>
          <a:spcPct val="0"/>
        </a:spcBef>
        <a:spcAft>
          <a:spcPct val="0"/>
        </a:spcAft>
        <a:defRPr sz="2800" b="1">
          <a:solidFill>
            <a:srgbClr val="0A017F"/>
          </a:solidFill>
          <a:latin typeface="Helvetica" charset="0"/>
        </a:defRPr>
      </a:lvl7pPr>
      <a:lvl8pPr marL="1371600" algn="l" rtl="0" fontAlgn="base">
        <a:lnSpc>
          <a:spcPct val="90000"/>
        </a:lnSpc>
        <a:spcBef>
          <a:spcPct val="0"/>
        </a:spcBef>
        <a:spcAft>
          <a:spcPct val="0"/>
        </a:spcAft>
        <a:defRPr sz="2800" b="1">
          <a:solidFill>
            <a:srgbClr val="0A017F"/>
          </a:solidFill>
          <a:latin typeface="Helvetica" charset="0"/>
        </a:defRPr>
      </a:lvl8pPr>
      <a:lvl9pPr marL="1828800" algn="l" rtl="0" fontAlgn="base">
        <a:lnSpc>
          <a:spcPct val="90000"/>
        </a:lnSpc>
        <a:spcBef>
          <a:spcPct val="0"/>
        </a:spcBef>
        <a:spcAft>
          <a:spcPct val="0"/>
        </a:spcAft>
        <a:defRPr sz="2800" b="1">
          <a:solidFill>
            <a:srgbClr val="0A017F"/>
          </a:solidFill>
          <a:latin typeface="Helvetica" charset="0"/>
        </a:defRPr>
      </a:lvl9pPr>
    </p:titleStyle>
    <p:bodyStyle>
      <a:lvl1pPr marL="419100" indent="-419100" algn="l" rtl="0" eaLnBrk="0" fontAlgn="base" hangingPunct="0">
        <a:lnSpc>
          <a:spcPct val="95000"/>
        </a:lnSpc>
        <a:spcBef>
          <a:spcPct val="20000"/>
        </a:spcBef>
        <a:spcAft>
          <a:spcPct val="0"/>
        </a:spcAft>
        <a:buClr>
          <a:schemeClr val="hlink"/>
        </a:buClr>
        <a:buSzPct val="85000"/>
        <a:buFont typeface="Helvetica CE" charset="0"/>
        <a:buChar char="&gt;"/>
        <a:defRPr sz="2400">
          <a:solidFill>
            <a:srgbClr val="0A017F"/>
          </a:solidFill>
          <a:latin typeface="+mn-lt"/>
          <a:ea typeface="ＭＳ Ｐゴシック" charset="-128"/>
          <a:cs typeface="ＭＳ Ｐゴシック" charset="-128"/>
        </a:defRPr>
      </a:lvl1pPr>
      <a:lvl2pPr marL="838200" indent="-381000" algn="l" rtl="0" eaLnBrk="0" fontAlgn="base" hangingPunct="0">
        <a:lnSpc>
          <a:spcPct val="95000"/>
        </a:lnSpc>
        <a:spcBef>
          <a:spcPct val="20000"/>
        </a:spcBef>
        <a:spcAft>
          <a:spcPct val="0"/>
        </a:spcAft>
        <a:buFont typeface="Helvetica CE" charset="0"/>
        <a:buChar char="—"/>
        <a:defRPr sz="2000">
          <a:solidFill>
            <a:srgbClr val="0A017F"/>
          </a:solidFill>
          <a:latin typeface="+mn-lt"/>
          <a:ea typeface="ＭＳ Ｐゴシック" charset="-128"/>
        </a:defRPr>
      </a:lvl2pPr>
      <a:lvl3pPr marL="1295400" indent="-381000" algn="l" rtl="0" eaLnBrk="0" fontAlgn="base" hangingPunct="0">
        <a:lnSpc>
          <a:spcPct val="95000"/>
        </a:lnSpc>
        <a:spcBef>
          <a:spcPct val="20000"/>
        </a:spcBef>
        <a:spcAft>
          <a:spcPct val="0"/>
        </a:spcAft>
        <a:buSzPct val="85000"/>
        <a:buFont typeface="Helvetica CE" charset="0"/>
        <a:buChar char="–"/>
        <a:defRPr i="1">
          <a:solidFill>
            <a:srgbClr val="7F0101"/>
          </a:solidFill>
          <a:latin typeface="+mn-lt"/>
          <a:ea typeface="ＭＳ Ｐゴシック" charset="-128"/>
        </a:defRPr>
      </a:lvl3pPr>
      <a:lvl4pPr marL="1714500" indent="-381000" algn="l" rtl="0" eaLnBrk="0" fontAlgn="base" hangingPunct="0">
        <a:lnSpc>
          <a:spcPct val="95000"/>
        </a:lnSpc>
        <a:spcBef>
          <a:spcPct val="20000"/>
        </a:spcBef>
        <a:spcAft>
          <a:spcPct val="0"/>
        </a:spcAft>
        <a:buSzPct val="85000"/>
        <a:buFont typeface="Helvetica CE" charset="0"/>
        <a:buChar char="–"/>
        <a:defRPr>
          <a:solidFill>
            <a:srgbClr val="0A017F"/>
          </a:solidFill>
          <a:latin typeface="+mn-lt"/>
          <a:ea typeface="ＭＳ Ｐゴシック" charset="-128"/>
        </a:defRPr>
      </a:lvl4pPr>
      <a:lvl5pPr marL="2286000" indent="-381000" algn="l" rtl="0" eaLnBrk="0" fontAlgn="base" hangingPunct="0">
        <a:lnSpc>
          <a:spcPct val="95000"/>
        </a:lnSpc>
        <a:spcBef>
          <a:spcPct val="20000"/>
        </a:spcBef>
        <a:spcAft>
          <a:spcPct val="0"/>
        </a:spcAft>
        <a:buClr>
          <a:schemeClr val="tx1"/>
        </a:buClr>
        <a:buSzPct val="85000"/>
        <a:buFont typeface="Helvetica CE" charset="0"/>
        <a:buChar char="–"/>
        <a:defRPr>
          <a:solidFill>
            <a:srgbClr val="0A017F"/>
          </a:solidFill>
          <a:latin typeface="+mn-lt"/>
          <a:ea typeface="ＭＳ Ｐゴシック" charset="-128"/>
        </a:defRPr>
      </a:lvl5pPr>
      <a:lvl6pPr marL="27432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6pPr>
      <a:lvl7pPr marL="32004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7pPr>
      <a:lvl8pPr marL="36576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8pPr>
      <a:lvl9pPr marL="41148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www.iam.unibe.ch/~scg/Teaching/CP/"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6.jpeg"/><Relationship Id="rId6" Type="http://schemas.openxmlformats.org/officeDocument/2006/relationships/image" Target="../media/image7.jpeg"/><Relationship Id="rId1" Type="http://schemas.openxmlformats.org/officeDocument/2006/relationships/slideLayout" Target="../slideLayouts/slideLayout4.xml"/><Relationship Id="rId2"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p:txBody>
          <a:bodyPr/>
          <a:lstStyle/>
          <a:p>
            <a:pPr eaLnBrk="1" hangingPunct="1"/>
            <a:r>
              <a:rPr lang="en-US" dirty="0"/>
              <a:t>CP —</a:t>
            </a:r>
            <a:r>
              <a:rPr lang="en-US" dirty="0" smtClean="0"/>
              <a:t> Concurrency: State Models and Design Patterns</a:t>
            </a:r>
            <a:br>
              <a:rPr lang="en-US" dirty="0" smtClean="0"/>
            </a:br>
            <a:r>
              <a:rPr lang="en-US" dirty="0"/>
              <a:t>1. Introduction</a:t>
            </a:r>
            <a:endParaRPr lang="en-US" b="0" i="1" dirty="0"/>
          </a:p>
        </p:txBody>
      </p:sp>
      <p:sp>
        <p:nvSpPr>
          <p:cNvPr id="10243" name="Rectangle 3"/>
          <p:cNvSpPr>
            <a:spLocks noGrp="1" noChangeArrowheads="1"/>
          </p:cNvSpPr>
          <p:nvPr>
            <p:ph type="subTitle" idx="1"/>
          </p:nvPr>
        </p:nvSpPr>
        <p:spPr/>
        <p:txBody>
          <a:bodyPr/>
          <a:lstStyle/>
          <a:p>
            <a:pPr eaLnBrk="1" hangingPunct="1"/>
            <a:r>
              <a:rPr lang="en-US" dirty="0" smtClean="0"/>
              <a:t>Prof</a:t>
            </a:r>
            <a:r>
              <a:rPr lang="en-US" dirty="0"/>
              <a:t>. O. Nierstrasz</a:t>
            </a:r>
            <a:endParaRPr lang="en-US" dirty="0" smtClean="0"/>
          </a:p>
          <a:p>
            <a:pPr eaLnBrk="1" hangingPunct="1"/>
            <a:r>
              <a:rPr lang="en-US" dirty="0" smtClean="0"/>
              <a:t>Fall Semester 2010</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Date Placeholder 3"/>
          <p:cNvSpPr>
            <a:spLocks noGrp="1"/>
          </p:cNvSpPr>
          <p:nvPr>
            <p:ph type="dt" sz="quarter" idx="10"/>
          </p:nvPr>
        </p:nvSpPr>
        <p:spPr>
          <a:noFill/>
        </p:spPr>
        <p:txBody>
          <a:bodyPr/>
          <a:lstStyle/>
          <a:p>
            <a:r>
              <a:rPr lang="en-US" smtClean="0"/>
              <a:t>© Oscar Nierstrasz</a:t>
            </a:r>
            <a:endParaRPr lang="de-CH" smtClean="0"/>
          </a:p>
        </p:txBody>
      </p:sp>
      <p:sp>
        <p:nvSpPr>
          <p:cNvPr id="24579" name="Footer Placeholder 4"/>
          <p:cNvSpPr>
            <a:spLocks noGrp="1"/>
          </p:cNvSpPr>
          <p:nvPr>
            <p:ph type="ftr" sz="quarter" idx="11"/>
          </p:nvPr>
        </p:nvSpPr>
        <p:spPr>
          <a:noFill/>
        </p:spPr>
        <p:txBody>
          <a:bodyPr/>
          <a:lstStyle/>
          <a:p>
            <a:r>
              <a:rPr lang="en-US" smtClean="0"/>
              <a:t>CP — Introduction</a:t>
            </a:r>
            <a:endParaRPr lang="de-CH" smtClean="0"/>
          </a:p>
        </p:txBody>
      </p:sp>
      <p:sp>
        <p:nvSpPr>
          <p:cNvPr id="24580" name="Slide Number Placeholder 5"/>
          <p:cNvSpPr>
            <a:spLocks noGrp="1"/>
          </p:cNvSpPr>
          <p:nvPr>
            <p:ph type="sldNum" sz="quarter" idx="12"/>
          </p:nvPr>
        </p:nvSpPr>
        <p:spPr>
          <a:noFill/>
        </p:spPr>
        <p:txBody>
          <a:bodyPr/>
          <a:lstStyle/>
          <a:p>
            <a:fld id="{3E1AA61E-4DEA-364C-9B8F-8C71FC3FECDB}" type="slidenum">
              <a:rPr lang="de-CH" smtClean="0"/>
              <a:pPr/>
              <a:t>10</a:t>
            </a:fld>
            <a:endParaRPr lang="de-CH" sz="1400" smtClean="0">
              <a:solidFill>
                <a:srgbClr val="7E7E7E"/>
              </a:solidFill>
              <a:latin typeface="Times" charset="0"/>
            </a:endParaRPr>
          </a:p>
        </p:txBody>
      </p:sp>
      <p:sp>
        <p:nvSpPr>
          <p:cNvPr id="24581" name="Rectangle 2"/>
          <p:cNvSpPr>
            <a:spLocks noGrp="1" noChangeArrowheads="1"/>
          </p:cNvSpPr>
          <p:nvPr>
            <p:ph type="title"/>
          </p:nvPr>
        </p:nvSpPr>
        <p:spPr/>
        <p:txBody>
          <a:bodyPr/>
          <a:lstStyle/>
          <a:p>
            <a:pPr eaLnBrk="1" hangingPunct="1"/>
            <a:r>
              <a:rPr lang="en-US"/>
              <a:t>Concurrency</a:t>
            </a:r>
          </a:p>
        </p:txBody>
      </p:sp>
      <p:sp>
        <p:nvSpPr>
          <p:cNvPr id="24582" name="Rectangle 3"/>
          <p:cNvSpPr>
            <a:spLocks noGrp="1" noChangeArrowheads="1"/>
          </p:cNvSpPr>
          <p:nvPr>
            <p:ph type="body" idx="1"/>
          </p:nvPr>
        </p:nvSpPr>
        <p:spPr/>
        <p:txBody>
          <a:bodyPr/>
          <a:lstStyle/>
          <a:p>
            <a:pPr eaLnBrk="1" hangingPunct="1"/>
            <a:r>
              <a:rPr lang="en-US"/>
              <a:t>A </a:t>
            </a:r>
            <a:r>
              <a:rPr lang="en-US" u="sng"/>
              <a:t>sequential program</a:t>
            </a:r>
            <a:r>
              <a:rPr lang="en-US"/>
              <a:t> has a </a:t>
            </a:r>
            <a:r>
              <a:rPr lang="en-US" i="1">
                <a:solidFill>
                  <a:srgbClr val="7F0101"/>
                </a:solidFill>
              </a:rPr>
              <a:t>single thread of control.</a:t>
            </a:r>
          </a:p>
          <a:p>
            <a:pPr lvl="1" eaLnBrk="1" hangingPunct="1"/>
            <a:r>
              <a:rPr lang="en-US"/>
              <a:t>Its execution is called a </a:t>
            </a:r>
            <a:r>
              <a:rPr lang="en-US" u="sng"/>
              <a:t>process</a:t>
            </a:r>
            <a:r>
              <a:rPr lang="en-US"/>
              <a:t>. </a:t>
            </a:r>
          </a:p>
          <a:p>
            <a:pPr eaLnBrk="1" hangingPunct="1"/>
            <a:endParaRPr lang="en-US"/>
          </a:p>
          <a:p>
            <a:pPr eaLnBrk="1" hangingPunct="1"/>
            <a:r>
              <a:rPr lang="en-US"/>
              <a:t>A </a:t>
            </a:r>
            <a:r>
              <a:rPr lang="en-US" u="sng"/>
              <a:t>concurrent program</a:t>
            </a:r>
            <a:r>
              <a:rPr lang="en-US"/>
              <a:t> has </a:t>
            </a:r>
            <a:r>
              <a:rPr lang="en-US" i="1">
                <a:solidFill>
                  <a:srgbClr val="7F0101"/>
                </a:solidFill>
              </a:rPr>
              <a:t>multiple threads of control.</a:t>
            </a:r>
          </a:p>
          <a:p>
            <a:pPr lvl="1" eaLnBrk="1" hangingPunct="1"/>
            <a:r>
              <a:rPr lang="en-US"/>
              <a:t>These may be executed as </a:t>
            </a:r>
            <a:r>
              <a:rPr lang="en-US" i="1">
                <a:solidFill>
                  <a:srgbClr val="7F0101"/>
                </a:solidFill>
              </a:rPr>
              <a:t>parallel processes</a:t>
            </a:r>
            <a:r>
              <a:rPr lang="en-US"/>
              <a:t>.</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Date Placeholder 2"/>
          <p:cNvSpPr>
            <a:spLocks noGrp="1"/>
          </p:cNvSpPr>
          <p:nvPr>
            <p:ph type="dt" sz="quarter" idx="10"/>
          </p:nvPr>
        </p:nvSpPr>
        <p:spPr>
          <a:noFill/>
        </p:spPr>
        <p:txBody>
          <a:bodyPr/>
          <a:lstStyle/>
          <a:p>
            <a:r>
              <a:rPr lang="en-US" smtClean="0"/>
              <a:t>© Oscar Nierstrasz</a:t>
            </a:r>
            <a:endParaRPr lang="de-CH" smtClean="0"/>
          </a:p>
        </p:txBody>
      </p:sp>
      <p:sp>
        <p:nvSpPr>
          <p:cNvPr id="25603" name="Footer Placeholder 3"/>
          <p:cNvSpPr>
            <a:spLocks noGrp="1"/>
          </p:cNvSpPr>
          <p:nvPr>
            <p:ph type="ftr" sz="quarter" idx="11"/>
          </p:nvPr>
        </p:nvSpPr>
        <p:spPr>
          <a:noFill/>
        </p:spPr>
        <p:txBody>
          <a:bodyPr/>
          <a:lstStyle/>
          <a:p>
            <a:r>
              <a:rPr lang="en-US" smtClean="0"/>
              <a:t>CP — Introduction</a:t>
            </a:r>
            <a:endParaRPr lang="de-CH" smtClean="0"/>
          </a:p>
        </p:txBody>
      </p:sp>
      <p:sp>
        <p:nvSpPr>
          <p:cNvPr id="25604" name="Slide Number Placeholder 4"/>
          <p:cNvSpPr>
            <a:spLocks noGrp="1"/>
          </p:cNvSpPr>
          <p:nvPr>
            <p:ph type="sldNum" sz="quarter" idx="12"/>
          </p:nvPr>
        </p:nvSpPr>
        <p:spPr>
          <a:noFill/>
        </p:spPr>
        <p:txBody>
          <a:bodyPr/>
          <a:lstStyle/>
          <a:p>
            <a:fld id="{586B9B55-46B7-9F4D-9570-0980E0B63C27}" type="slidenum">
              <a:rPr lang="de-CH" smtClean="0"/>
              <a:pPr/>
              <a:t>11</a:t>
            </a:fld>
            <a:endParaRPr lang="de-CH" sz="1400" smtClean="0">
              <a:solidFill>
                <a:srgbClr val="7E7E7E"/>
              </a:solidFill>
              <a:latin typeface="Times" charset="0"/>
            </a:endParaRPr>
          </a:p>
        </p:txBody>
      </p:sp>
      <p:sp>
        <p:nvSpPr>
          <p:cNvPr id="25605" name="Rectangle 2"/>
          <p:cNvSpPr>
            <a:spLocks noGrp="1" noChangeArrowheads="1"/>
          </p:cNvSpPr>
          <p:nvPr>
            <p:ph type="title"/>
          </p:nvPr>
        </p:nvSpPr>
        <p:spPr/>
        <p:txBody>
          <a:bodyPr/>
          <a:lstStyle/>
          <a:p>
            <a:pPr eaLnBrk="1" hangingPunct="1"/>
            <a:r>
              <a:rPr lang="en-US"/>
              <a:t>Parallelism</a:t>
            </a:r>
          </a:p>
        </p:txBody>
      </p:sp>
      <p:sp>
        <p:nvSpPr>
          <p:cNvPr id="25606" name="Rectangle 3"/>
          <p:cNvSpPr>
            <a:spLocks noGrp="1" noChangeArrowheads="1"/>
          </p:cNvSpPr>
          <p:nvPr>
            <p:ph type="body" idx="4294967295"/>
          </p:nvPr>
        </p:nvSpPr>
        <p:spPr>
          <a:xfrm>
            <a:off x="914400" y="1600200"/>
            <a:ext cx="7772400" cy="609600"/>
          </a:xfrm>
        </p:spPr>
        <p:txBody>
          <a:bodyPr/>
          <a:lstStyle/>
          <a:p>
            <a:pPr marL="0" indent="0" eaLnBrk="1" hangingPunct="1">
              <a:buFont typeface="Helvetica CE" charset="0"/>
              <a:buNone/>
            </a:pPr>
            <a:r>
              <a:rPr lang="en-US" sz="2000"/>
              <a:t>A concurrent program can be executed by:</a:t>
            </a:r>
          </a:p>
        </p:txBody>
      </p:sp>
      <p:graphicFrame>
        <p:nvGraphicFramePr>
          <p:cNvPr id="589848" name="Group 24"/>
          <p:cNvGraphicFramePr>
            <a:graphicFrameLocks noGrp="1"/>
          </p:cNvGraphicFramePr>
          <p:nvPr/>
        </p:nvGraphicFramePr>
        <p:xfrm>
          <a:off x="762000" y="2286000"/>
          <a:ext cx="7696200" cy="2301240"/>
        </p:xfrm>
        <a:graphic>
          <a:graphicData uri="http://schemas.openxmlformats.org/drawingml/2006/table">
            <a:tbl>
              <a:tblPr/>
              <a:tblGrid>
                <a:gridCol w="3124200"/>
                <a:gridCol w="4572000"/>
              </a:tblGrid>
              <a:tr h="119063">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1" i="1" u="none" strike="noStrike" cap="none" normalizeH="0" baseline="0">
                          <a:ln>
                            <a:noFill/>
                          </a:ln>
                          <a:solidFill>
                            <a:srgbClr val="0A017F"/>
                          </a:solidFill>
                          <a:effectLst/>
                          <a:latin typeface="Helvetica" charset="0"/>
                        </a:rPr>
                        <a:t>Multiprogramming:</a:t>
                      </a:r>
                    </a:p>
                  </a:txBody>
                  <a:tcPr anchor="ctr" horzOverflow="overflow">
                    <a:lnL>
                      <a:noFill/>
                    </a:lnL>
                    <a:lnR w="12700" cap="flat" cmpd="sng" algn="ctr">
                      <a:solidFill>
                        <a:srgbClr val="00027F"/>
                      </a:solidFill>
                      <a:prstDash val="solid"/>
                      <a:round/>
                      <a:headEnd type="none" w="med" len="med"/>
                      <a:tailEnd type="none" w="med" len="med"/>
                    </a:lnR>
                    <a:lnT w="28575"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0" u="none" strike="noStrike" cap="none" normalizeH="0" baseline="0">
                          <a:ln>
                            <a:noFill/>
                          </a:ln>
                          <a:solidFill>
                            <a:srgbClr val="0A017F"/>
                          </a:solidFill>
                          <a:effectLst/>
                          <a:latin typeface="Helvetica" charset="0"/>
                        </a:rPr>
                        <a:t>processes </a:t>
                      </a:r>
                      <a:r>
                        <a:rPr kumimoji="0" lang="en-US" sz="2000" b="0" i="1" u="none" strike="noStrike" cap="none" normalizeH="0" baseline="0">
                          <a:ln>
                            <a:noFill/>
                          </a:ln>
                          <a:solidFill>
                            <a:srgbClr val="7F0101"/>
                          </a:solidFill>
                          <a:effectLst/>
                          <a:latin typeface="Helvetica" charset="0"/>
                        </a:rPr>
                        <a:t>share one or more processors</a:t>
                      </a:r>
                      <a:endParaRPr kumimoji="0" lang="en-US" sz="2000" b="0" i="0" u="none" strike="noStrike" cap="none" normalizeH="0" baseline="0">
                        <a:ln>
                          <a:noFill/>
                        </a:ln>
                        <a:solidFill>
                          <a:srgbClr val="0A017F"/>
                        </a:solidFill>
                        <a:effectLst/>
                        <a:latin typeface="Helvetica" charset="0"/>
                      </a:endParaRPr>
                    </a:p>
                  </a:txBody>
                  <a:tcPr anchor="ctr" horzOverflow="overflow">
                    <a:lnL w="12700" cap="flat" cmpd="sng" algn="ctr">
                      <a:solidFill>
                        <a:srgbClr val="00027F"/>
                      </a:solidFill>
                      <a:prstDash val="solid"/>
                      <a:round/>
                      <a:headEnd type="none" w="med" len="med"/>
                      <a:tailEnd type="none" w="med" len="med"/>
                    </a:lnL>
                    <a:lnR>
                      <a:noFill/>
                    </a:lnR>
                    <a:lnT w="28575"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117475">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1" i="1" u="none" strike="noStrike" cap="none" normalizeH="0" baseline="0">
                          <a:ln>
                            <a:noFill/>
                          </a:ln>
                          <a:solidFill>
                            <a:srgbClr val="0A017F"/>
                          </a:solidFill>
                          <a:effectLst/>
                          <a:latin typeface="Helvetica" charset="0"/>
                        </a:rPr>
                        <a:t>Multiprocessing:</a:t>
                      </a:r>
                    </a:p>
                  </a:txBody>
                  <a:tcPr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0" u="none" strike="noStrike" cap="none" normalizeH="0" baseline="0">
                          <a:ln>
                            <a:noFill/>
                          </a:ln>
                          <a:solidFill>
                            <a:srgbClr val="0A017F"/>
                          </a:solidFill>
                          <a:effectLst/>
                          <a:latin typeface="Helvetica" charset="0"/>
                        </a:rPr>
                        <a:t>each process runs on its own processor but with </a:t>
                      </a:r>
                      <a:r>
                        <a:rPr kumimoji="0" lang="en-US" sz="2000" b="0" i="1" u="none" strike="noStrike" cap="none" normalizeH="0" baseline="0">
                          <a:ln>
                            <a:noFill/>
                          </a:ln>
                          <a:solidFill>
                            <a:srgbClr val="7F0101"/>
                          </a:solidFill>
                          <a:effectLst/>
                          <a:latin typeface="Helvetica" charset="0"/>
                        </a:rPr>
                        <a:t>shared memory</a:t>
                      </a:r>
                      <a:endParaRPr kumimoji="0" lang="en-US" sz="2000" b="0" i="0" u="none" strike="noStrike" cap="none" normalizeH="0" baseline="0">
                        <a:ln>
                          <a:noFill/>
                        </a:ln>
                        <a:solidFill>
                          <a:srgbClr val="0A017F"/>
                        </a:solidFill>
                        <a:effectLst/>
                        <a:latin typeface="Helvetica" charset="0"/>
                      </a:endParaRPr>
                    </a:p>
                  </a:txBody>
                  <a:tcPr anchor="ct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119063">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1" i="1" u="none" strike="noStrike" cap="none" normalizeH="0" baseline="0">
                          <a:ln>
                            <a:noFill/>
                          </a:ln>
                          <a:solidFill>
                            <a:srgbClr val="0A017F"/>
                          </a:solidFill>
                          <a:effectLst/>
                          <a:latin typeface="Helvetica" charset="0"/>
                        </a:rPr>
                        <a:t>Distributed processing:</a:t>
                      </a:r>
                    </a:p>
                  </a:txBody>
                  <a:tcPr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28575"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0" u="none" strike="noStrike" cap="none" normalizeH="0" baseline="0">
                          <a:ln>
                            <a:noFill/>
                          </a:ln>
                          <a:solidFill>
                            <a:srgbClr val="0A017F"/>
                          </a:solidFill>
                          <a:effectLst/>
                          <a:latin typeface="Helvetica" charset="0"/>
                        </a:rPr>
                        <a:t>each process runs on </a:t>
                      </a:r>
                      <a:r>
                        <a:rPr kumimoji="0" lang="en-US" sz="2000" b="0" i="1" u="none" strike="noStrike" cap="none" normalizeH="0" baseline="0">
                          <a:ln>
                            <a:noFill/>
                          </a:ln>
                          <a:solidFill>
                            <a:srgbClr val="7F0101"/>
                          </a:solidFill>
                          <a:effectLst/>
                          <a:latin typeface="Helvetica" charset="0"/>
                        </a:rPr>
                        <a:t>its own processor</a:t>
                      </a:r>
                      <a:r>
                        <a:rPr kumimoji="0" lang="en-US" sz="2000" b="0" i="0" u="none" strike="noStrike" cap="none" normalizeH="0" baseline="0">
                          <a:ln>
                            <a:noFill/>
                          </a:ln>
                          <a:solidFill>
                            <a:srgbClr val="0A017F"/>
                          </a:solidFill>
                          <a:effectLst/>
                          <a:latin typeface="Helvetica" charset="0"/>
                        </a:rPr>
                        <a:t> connected by a network to others</a:t>
                      </a:r>
                    </a:p>
                  </a:txBody>
                  <a:tcPr anchor="ct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28575" cap="flat" cmpd="sng" algn="ctr">
                      <a:solidFill>
                        <a:srgbClr val="00027F"/>
                      </a:solidFill>
                      <a:prstDash val="solid"/>
                      <a:round/>
                      <a:headEnd type="none" w="med" len="med"/>
                      <a:tailEnd type="none" w="med" len="med"/>
                    </a:lnB>
                    <a:lnTlToBr>
                      <a:noFill/>
                    </a:lnTlToBr>
                    <a:lnBlToTr>
                      <a:noFill/>
                    </a:lnBlToTr>
                    <a:noFill/>
                  </a:tcPr>
                </a:tc>
              </a:tr>
            </a:tbl>
          </a:graphicData>
        </a:graphic>
      </p:graphicFrame>
      <p:sp>
        <p:nvSpPr>
          <p:cNvPr id="25619" name="Folded Corner 8"/>
          <p:cNvSpPr>
            <a:spLocks noChangeArrowheads="1"/>
          </p:cNvSpPr>
          <p:nvPr/>
        </p:nvSpPr>
        <p:spPr bwMode="auto">
          <a:xfrm>
            <a:off x="2667000" y="5334000"/>
            <a:ext cx="3733800" cy="7620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pPr algn="ctr" eaLnBrk="1" hangingPunct="1">
              <a:lnSpc>
                <a:spcPct val="95000"/>
              </a:lnSpc>
              <a:spcBef>
                <a:spcPct val="20000"/>
              </a:spcBef>
              <a:buClr>
                <a:schemeClr val="hlink"/>
              </a:buClr>
              <a:buSzPct val="85000"/>
              <a:buFont typeface="Helvetica CE" charset="0"/>
              <a:buNone/>
            </a:pPr>
            <a:r>
              <a:rPr lang="en-US" sz="2000" i="1">
                <a:solidFill>
                  <a:srgbClr val="7F0101"/>
                </a:solidFill>
              </a:rPr>
              <a:t>Assume only that all processes make positive finite progress.</a:t>
            </a:r>
            <a:endParaRPr lang="en-US" sz="20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Date Placeholder 3"/>
          <p:cNvSpPr>
            <a:spLocks noGrp="1"/>
          </p:cNvSpPr>
          <p:nvPr>
            <p:ph type="dt" sz="quarter" idx="10"/>
          </p:nvPr>
        </p:nvSpPr>
        <p:spPr>
          <a:noFill/>
        </p:spPr>
        <p:txBody>
          <a:bodyPr/>
          <a:lstStyle/>
          <a:p>
            <a:r>
              <a:rPr lang="en-US" smtClean="0"/>
              <a:t>© Oscar Nierstrasz</a:t>
            </a:r>
            <a:endParaRPr lang="de-CH" smtClean="0"/>
          </a:p>
        </p:txBody>
      </p:sp>
      <p:sp>
        <p:nvSpPr>
          <p:cNvPr id="26627" name="Footer Placeholder 4"/>
          <p:cNvSpPr>
            <a:spLocks noGrp="1"/>
          </p:cNvSpPr>
          <p:nvPr>
            <p:ph type="ftr" sz="quarter" idx="11"/>
          </p:nvPr>
        </p:nvSpPr>
        <p:spPr>
          <a:noFill/>
        </p:spPr>
        <p:txBody>
          <a:bodyPr/>
          <a:lstStyle/>
          <a:p>
            <a:r>
              <a:rPr lang="en-US" smtClean="0"/>
              <a:t>CP — Introduction</a:t>
            </a:r>
            <a:endParaRPr lang="de-CH" smtClean="0"/>
          </a:p>
        </p:txBody>
      </p:sp>
      <p:sp>
        <p:nvSpPr>
          <p:cNvPr id="26628" name="Slide Number Placeholder 5"/>
          <p:cNvSpPr>
            <a:spLocks noGrp="1"/>
          </p:cNvSpPr>
          <p:nvPr>
            <p:ph type="sldNum" sz="quarter" idx="12"/>
          </p:nvPr>
        </p:nvSpPr>
        <p:spPr>
          <a:noFill/>
        </p:spPr>
        <p:txBody>
          <a:bodyPr/>
          <a:lstStyle/>
          <a:p>
            <a:fld id="{E8E5A170-C1DF-B741-BF72-212BFF8D34F9}" type="slidenum">
              <a:rPr lang="de-CH" smtClean="0"/>
              <a:pPr/>
              <a:t>12</a:t>
            </a:fld>
            <a:endParaRPr lang="de-CH" sz="1400" smtClean="0">
              <a:solidFill>
                <a:srgbClr val="7E7E7E"/>
              </a:solidFill>
              <a:latin typeface="Times" charset="0"/>
            </a:endParaRPr>
          </a:p>
        </p:txBody>
      </p:sp>
      <p:sp>
        <p:nvSpPr>
          <p:cNvPr id="26629" name="Rectangle 6"/>
          <p:cNvSpPr>
            <a:spLocks noGrp="1" noChangeArrowheads="1"/>
          </p:cNvSpPr>
          <p:nvPr>
            <p:ph type="title"/>
          </p:nvPr>
        </p:nvSpPr>
        <p:spPr/>
        <p:txBody>
          <a:bodyPr/>
          <a:lstStyle/>
          <a:p>
            <a:pPr eaLnBrk="1" hangingPunct="1"/>
            <a:r>
              <a:rPr lang="en-US"/>
              <a:t>Why do we need concurrent programs?</a:t>
            </a:r>
          </a:p>
        </p:txBody>
      </p:sp>
      <p:sp>
        <p:nvSpPr>
          <p:cNvPr id="26630" name="Rectangle 7"/>
          <p:cNvSpPr>
            <a:spLocks noGrp="1" noChangeArrowheads="1"/>
          </p:cNvSpPr>
          <p:nvPr>
            <p:ph type="body" idx="1"/>
          </p:nvPr>
        </p:nvSpPr>
        <p:spPr/>
        <p:txBody>
          <a:bodyPr/>
          <a:lstStyle/>
          <a:p>
            <a:pPr eaLnBrk="1" hangingPunct="1"/>
            <a:r>
              <a:rPr lang="en-US" b="1" i="1"/>
              <a:t>Reactive programming</a:t>
            </a:r>
          </a:p>
          <a:p>
            <a:pPr lvl="1" eaLnBrk="1" hangingPunct="1"/>
            <a:r>
              <a:rPr lang="en-US"/>
              <a:t>minimize response delay; maximize throughput</a:t>
            </a:r>
          </a:p>
          <a:p>
            <a:pPr eaLnBrk="1" hangingPunct="1"/>
            <a:r>
              <a:rPr lang="en-US" b="1" i="1"/>
              <a:t>Real-time programming</a:t>
            </a:r>
          </a:p>
          <a:p>
            <a:pPr lvl="1" eaLnBrk="1" hangingPunct="1"/>
            <a:r>
              <a:rPr lang="en-US"/>
              <a:t>process control applications</a:t>
            </a:r>
          </a:p>
          <a:p>
            <a:pPr eaLnBrk="1" hangingPunct="1"/>
            <a:r>
              <a:rPr lang="en-US" b="1" i="1"/>
              <a:t>Simulation</a:t>
            </a:r>
          </a:p>
          <a:p>
            <a:pPr lvl="1" eaLnBrk="1" hangingPunct="1"/>
            <a:r>
              <a:rPr lang="en-US"/>
              <a:t>modelling real-world concurrency</a:t>
            </a:r>
          </a:p>
          <a:p>
            <a:pPr eaLnBrk="1" hangingPunct="1"/>
            <a:r>
              <a:rPr lang="en-US" b="1" i="1"/>
              <a:t>Parallelism</a:t>
            </a:r>
          </a:p>
          <a:p>
            <a:pPr lvl="1" eaLnBrk="1" hangingPunct="1"/>
            <a:r>
              <a:rPr lang="en-US"/>
              <a:t>speed up execution by using multiple CPUs</a:t>
            </a:r>
          </a:p>
          <a:p>
            <a:pPr eaLnBrk="1" hangingPunct="1"/>
            <a:r>
              <a:rPr lang="en-US" b="1" i="1"/>
              <a:t>Distribution</a:t>
            </a:r>
          </a:p>
          <a:p>
            <a:pPr lvl="1" eaLnBrk="1" hangingPunct="1"/>
            <a:r>
              <a:rPr lang="en-US"/>
              <a:t>coordinate distributed services</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3"/>
          <p:cNvSpPr>
            <a:spLocks noGrp="1" noChangeArrowheads="1"/>
          </p:cNvSpPr>
          <p:nvPr>
            <p:ph type="title"/>
          </p:nvPr>
        </p:nvSpPr>
        <p:spPr/>
        <p:txBody>
          <a:bodyPr/>
          <a:lstStyle/>
          <a:p>
            <a:r>
              <a:rPr lang="en-US" smtClean="0"/>
              <a:t>Roadmap</a:t>
            </a:r>
          </a:p>
        </p:txBody>
      </p:sp>
      <p:sp>
        <p:nvSpPr>
          <p:cNvPr id="27651" name="Rectangle 4"/>
          <p:cNvSpPr>
            <a:spLocks noGrp="1" noChangeArrowheads="1"/>
          </p:cNvSpPr>
          <p:nvPr>
            <p:ph type="body" idx="1"/>
          </p:nvPr>
        </p:nvSpPr>
        <p:spPr/>
        <p:txBody>
          <a:bodyPr/>
          <a:lstStyle/>
          <a:p>
            <a:r>
              <a:rPr lang="en-US" smtClean="0"/>
              <a:t>Course Overview</a:t>
            </a:r>
          </a:p>
          <a:p>
            <a:r>
              <a:rPr lang="en-US" smtClean="0"/>
              <a:t>Concurrency and Parallelism</a:t>
            </a:r>
          </a:p>
          <a:p>
            <a:r>
              <a:rPr lang="en-US" b="1" smtClean="0"/>
              <a:t>Difficulties: Safety and Liveness</a:t>
            </a:r>
          </a:p>
          <a:p>
            <a:r>
              <a:rPr lang="en-US" smtClean="0"/>
              <a:t>Expressing Concurrency: Process Creation</a:t>
            </a:r>
          </a:p>
          <a:p>
            <a:r>
              <a:rPr lang="en-US" smtClean="0"/>
              <a:t>Expressing Concurrency: Communication and Synchronization</a:t>
            </a:r>
          </a:p>
        </p:txBody>
      </p:sp>
      <p:sp>
        <p:nvSpPr>
          <p:cNvPr id="27652" name="Date Placeholder 3"/>
          <p:cNvSpPr>
            <a:spLocks noGrp="1"/>
          </p:cNvSpPr>
          <p:nvPr>
            <p:ph type="dt" sz="quarter" idx="10"/>
          </p:nvPr>
        </p:nvSpPr>
        <p:spPr>
          <a:noFill/>
        </p:spPr>
        <p:txBody>
          <a:bodyPr/>
          <a:lstStyle/>
          <a:p>
            <a:r>
              <a:rPr lang="en-US" smtClean="0"/>
              <a:t>© Oscar Nierstrasz</a:t>
            </a:r>
            <a:endParaRPr lang="de-CH" smtClean="0"/>
          </a:p>
        </p:txBody>
      </p:sp>
      <p:sp>
        <p:nvSpPr>
          <p:cNvPr id="27653" name="Footer Placeholder 7"/>
          <p:cNvSpPr>
            <a:spLocks noGrp="1"/>
          </p:cNvSpPr>
          <p:nvPr>
            <p:ph type="ftr" sz="quarter" idx="11"/>
          </p:nvPr>
        </p:nvSpPr>
        <p:spPr>
          <a:noFill/>
        </p:spPr>
        <p:txBody>
          <a:bodyPr/>
          <a:lstStyle/>
          <a:p>
            <a:r>
              <a:rPr lang="en-US" smtClean="0"/>
              <a:t>CP — Introduction</a:t>
            </a:r>
            <a:endParaRPr lang="de-CH" smtClean="0"/>
          </a:p>
        </p:txBody>
      </p:sp>
      <p:sp>
        <p:nvSpPr>
          <p:cNvPr id="27654" name="Slide Number Placeholder 5"/>
          <p:cNvSpPr>
            <a:spLocks noGrp="1"/>
          </p:cNvSpPr>
          <p:nvPr>
            <p:ph type="sldNum" sz="quarter" idx="12"/>
          </p:nvPr>
        </p:nvSpPr>
        <p:spPr>
          <a:noFill/>
        </p:spPr>
        <p:txBody>
          <a:bodyPr/>
          <a:lstStyle/>
          <a:p>
            <a:fld id="{EEE2BA1A-81A1-E441-BF78-18B7845B889A}" type="slidenum">
              <a:rPr lang="de-CH" smtClean="0"/>
              <a:pPr/>
              <a:t>13</a:t>
            </a:fld>
            <a:endParaRPr lang="de-CH" smtClean="0"/>
          </a:p>
        </p:txBody>
      </p:sp>
      <p:pic>
        <p:nvPicPr>
          <p:cNvPr id="27655"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Date Placeholder 3"/>
          <p:cNvSpPr>
            <a:spLocks noGrp="1"/>
          </p:cNvSpPr>
          <p:nvPr>
            <p:ph type="dt" sz="quarter" idx="10"/>
          </p:nvPr>
        </p:nvSpPr>
        <p:spPr>
          <a:noFill/>
        </p:spPr>
        <p:txBody>
          <a:bodyPr/>
          <a:lstStyle/>
          <a:p>
            <a:r>
              <a:rPr lang="en-US" smtClean="0"/>
              <a:t>© Oscar Nierstrasz</a:t>
            </a:r>
            <a:endParaRPr lang="de-CH" smtClean="0"/>
          </a:p>
        </p:txBody>
      </p:sp>
      <p:sp>
        <p:nvSpPr>
          <p:cNvPr id="29699" name="Footer Placeholder 4"/>
          <p:cNvSpPr>
            <a:spLocks noGrp="1"/>
          </p:cNvSpPr>
          <p:nvPr>
            <p:ph type="ftr" sz="quarter" idx="11"/>
          </p:nvPr>
        </p:nvSpPr>
        <p:spPr>
          <a:noFill/>
        </p:spPr>
        <p:txBody>
          <a:bodyPr/>
          <a:lstStyle/>
          <a:p>
            <a:r>
              <a:rPr lang="en-US" smtClean="0"/>
              <a:t>CP — Introduction</a:t>
            </a:r>
            <a:endParaRPr lang="de-CH" smtClean="0"/>
          </a:p>
        </p:txBody>
      </p:sp>
      <p:sp>
        <p:nvSpPr>
          <p:cNvPr id="29700" name="Slide Number Placeholder 5"/>
          <p:cNvSpPr>
            <a:spLocks noGrp="1"/>
          </p:cNvSpPr>
          <p:nvPr>
            <p:ph type="sldNum" sz="quarter" idx="12"/>
          </p:nvPr>
        </p:nvSpPr>
        <p:spPr>
          <a:noFill/>
        </p:spPr>
        <p:txBody>
          <a:bodyPr/>
          <a:lstStyle/>
          <a:p>
            <a:fld id="{4F81D47F-2D72-2646-825E-F20B465F0F02}" type="slidenum">
              <a:rPr lang="de-CH" smtClean="0"/>
              <a:pPr/>
              <a:t>14</a:t>
            </a:fld>
            <a:endParaRPr lang="de-CH" sz="1400" smtClean="0">
              <a:solidFill>
                <a:srgbClr val="7E7E7E"/>
              </a:solidFill>
              <a:latin typeface="Times" charset="0"/>
            </a:endParaRPr>
          </a:p>
        </p:txBody>
      </p:sp>
      <p:sp>
        <p:nvSpPr>
          <p:cNvPr id="29701" name="Rectangle 2"/>
          <p:cNvSpPr>
            <a:spLocks noGrp="1" noChangeArrowheads="1"/>
          </p:cNvSpPr>
          <p:nvPr>
            <p:ph type="title"/>
          </p:nvPr>
        </p:nvSpPr>
        <p:spPr/>
        <p:txBody>
          <a:bodyPr/>
          <a:lstStyle/>
          <a:p>
            <a:pPr eaLnBrk="1" hangingPunct="1"/>
            <a:r>
              <a:rPr lang="en-US"/>
              <a:t>Difficulties</a:t>
            </a:r>
          </a:p>
        </p:txBody>
      </p:sp>
      <p:sp>
        <p:nvSpPr>
          <p:cNvPr id="29702" name="Rectangle 3"/>
          <p:cNvSpPr>
            <a:spLocks noGrp="1" noChangeArrowheads="1"/>
          </p:cNvSpPr>
          <p:nvPr>
            <p:ph type="body" idx="1"/>
          </p:nvPr>
        </p:nvSpPr>
        <p:spPr/>
        <p:txBody>
          <a:bodyPr/>
          <a:lstStyle/>
          <a:p>
            <a:pPr marL="342900" indent="-342900" eaLnBrk="1" hangingPunct="1">
              <a:lnSpc>
                <a:spcPct val="90000"/>
              </a:lnSpc>
              <a:buFont typeface="Helvetica CE" charset="0"/>
              <a:buNone/>
            </a:pPr>
            <a:r>
              <a:rPr lang="en-US" sz="2000" i="1">
                <a:solidFill>
                  <a:srgbClr val="7F0101"/>
                </a:solidFill>
              </a:rPr>
              <a:t>But concurrent applications introduce complexity:</a:t>
            </a:r>
          </a:p>
          <a:p>
            <a:pPr marL="342900" indent="-342900" eaLnBrk="1" hangingPunct="1">
              <a:lnSpc>
                <a:spcPct val="90000"/>
              </a:lnSpc>
            </a:pPr>
            <a:endParaRPr lang="en-US" sz="2000"/>
          </a:p>
          <a:p>
            <a:pPr marL="342900" indent="-342900" eaLnBrk="1" hangingPunct="1">
              <a:lnSpc>
                <a:spcPct val="90000"/>
              </a:lnSpc>
              <a:buFont typeface="Helvetica CE" charset="0"/>
              <a:buNone/>
            </a:pPr>
            <a:r>
              <a:rPr lang="en-US" sz="2000" b="1" i="1"/>
              <a:t>Safety</a:t>
            </a:r>
            <a:endParaRPr lang="en-US" sz="2000"/>
          </a:p>
          <a:p>
            <a:pPr marL="342900" indent="-342900" eaLnBrk="1" hangingPunct="1">
              <a:lnSpc>
                <a:spcPct val="90000"/>
              </a:lnSpc>
            </a:pPr>
            <a:r>
              <a:rPr lang="en-US" sz="2000"/>
              <a:t>concurrent processes may </a:t>
            </a:r>
            <a:r>
              <a:rPr lang="en-US" sz="2000" i="1">
                <a:solidFill>
                  <a:srgbClr val="7F0101"/>
                </a:solidFill>
              </a:rPr>
              <a:t>corrupt shared data</a:t>
            </a:r>
            <a:endParaRPr lang="en-US" sz="2000"/>
          </a:p>
          <a:p>
            <a:pPr marL="342900" indent="-342900" eaLnBrk="1" hangingPunct="1">
              <a:lnSpc>
                <a:spcPct val="90000"/>
              </a:lnSpc>
              <a:buFont typeface="Helvetica CE" charset="0"/>
              <a:buNone/>
            </a:pPr>
            <a:r>
              <a:rPr lang="en-US" sz="2000" b="1" i="1"/>
              <a:t>Liveness</a:t>
            </a:r>
            <a:endParaRPr lang="en-US" sz="2000"/>
          </a:p>
          <a:p>
            <a:pPr marL="342900" indent="-342900" eaLnBrk="1" hangingPunct="1">
              <a:lnSpc>
                <a:spcPct val="90000"/>
              </a:lnSpc>
            </a:pPr>
            <a:r>
              <a:rPr lang="en-US" sz="2000"/>
              <a:t>processes may </a:t>
            </a:r>
            <a:r>
              <a:rPr lang="en-US" sz="2000" i="1">
                <a:solidFill>
                  <a:srgbClr val="7F0101"/>
                </a:solidFill>
              </a:rPr>
              <a:t>“starve”</a:t>
            </a:r>
            <a:r>
              <a:rPr lang="en-US" sz="2000"/>
              <a:t> if not properly coordinated</a:t>
            </a:r>
          </a:p>
          <a:p>
            <a:pPr marL="342900" indent="-342900" eaLnBrk="1" hangingPunct="1">
              <a:lnSpc>
                <a:spcPct val="90000"/>
              </a:lnSpc>
              <a:buFont typeface="Helvetica CE" charset="0"/>
              <a:buNone/>
            </a:pPr>
            <a:r>
              <a:rPr lang="en-US" sz="2000" b="1" i="1"/>
              <a:t>Non-determinism</a:t>
            </a:r>
          </a:p>
          <a:p>
            <a:pPr marL="342900" indent="-342900" eaLnBrk="1" hangingPunct="1">
              <a:lnSpc>
                <a:spcPct val="90000"/>
              </a:lnSpc>
            </a:pPr>
            <a:r>
              <a:rPr lang="en-US" sz="2000"/>
              <a:t>the same program run twice may give </a:t>
            </a:r>
            <a:r>
              <a:rPr lang="en-US" sz="2000" i="1">
                <a:solidFill>
                  <a:srgbClr val="7F0101"/>
                </a:solidFill>
              </a:rPr>
              <a:t>different results</a:t>
            </a:r>
          </a:p>
          <a:p>
            <a:pPr marL="342900" indent="-342900" eaLnBrk="1" hangingPunct="1">
              <a:lnSpc>
                <a:spcPct val="90000"/>
              </a:lnSpc>
              <a:buFont typeface="Helvetica CE" charset="0"/>
              <a:buNone/>
            </a:pPr>
            <a:r>
              <a:rPr lang="en-US" sz="2000" b="1" i="1"/>
              <a:t>Run-time overhead</a:t>
            </a:r>
          </a:p>
          <a:p>
            <a:pPr marL="342900" indent="-342900" eaLnBrk="1" hangingPunct="1">
              <a:lnSpc>
                <a:spcPct val="90000"/>
              </a:lnSpc>
            </a:pPr>
            <a:r>
              <a:rPr lang="en-US" sz="2000"/>
              <a:t>thread construction, context switching and synchronization </a:t>
            </a:r>
            <a:r>
              <a:rPr lang="en-US" sz="2000" i="1">
                <a:solidFill>
                  <a:srgbClr val="7F0101"/>
                </a:solidFill>
              </a:rPr>
              <a:t>take time</a:t>
            </a:r>
            <a:endParaRPr lang="en-US" sz="20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Date Placeholder 3"/>
          <p:cNvSpPr>
            <a:spLocks noGrp="1"/>
          </p:cNvSpPr>
          <p:nvPr>
            <p:ph type="dt" sz="quarter" idx="10"/>
          </p:nvPr>
        </p:nvSpPr>
        <p:spPr>
          <a:noFill/>
        </p:spPr>
        <p:txBody>
          <a:bodyPr/>
          <a:lstStyle/>
          <a:p>
            <a:r>
              <a:rPr lang="en-US" smtClean="0"/>
              <a:t>© Oscar Nierstrasz</a:t>
            </a:r>
            <a:endParaRPr lang="de-CH" smtClean="0"/>
          </a:p>
        </p:txBody>
      </p:sp>
      <p:sp>
        <p:nvSpPr>
          <p:cNvPr id="30723" name="Footer Placeholder 4"/>
          <p:cNvSpPr>
            <a:spLocks noGrp="1"/>
          </p:cNvSpPr>
          <p:nvPr>
            <p:ph type="ftr" sz="quarter" idx="11"/>
          </p:nvPr>
        </p:nvSpPr>
        <p:spPr>
          <a:noFill/>
        </p:spPr>
        <p:txBody>
          <a:bodyPr/>
          <a:lstStyle/>
          <a:p>
            <a:r>
              <a:rPr lang="en-US" smtClean="0"/>
              <a:t>CP — Introduction</a:t>
            </a:r>
            <a:endParaRPr lang="de-CH" smtClean="0"/>
          </a:p>
        </p:txBody>
      </p:sp>
      <p:sp>
        <p:nvSpPr>
          <p:cNvPr id="30724" name="Slide Number Placeholder 5"/>
          <p:cNvSpPr>
            <a:spLocks noGrp="1"/>
          </p:cNvSpPr>
          <p:nvPr>
            <p:ph type="sldNum" sz="quarter" idx="12"/>
          </p:nvPr>
        </p:nvSpPr>
        <p:spPr>
          <a:noFill/>
        </p:spPr>
        <p:txBody>
          <a:bodyPr/>
          <a:lstStyle/>
          <a:p>
            <a:fld id="{BD078AE0-776F-E24E-8120-638AB9B04B19}" type="slidenum">
              <a:rPr lang="de-CH" smtClean="0"/>
              <a:pPr/>
              <a:t>15</a:t>
            </a:fld>
            <a:endParaRPr lang="de-CH" sz="1400" smtClean="0">
              <a:solidFill>
                <a:srgbClr val="7E7E7E"/>
              </a:solidFill>
              <a:latin typeface="Times" charset="0"/>
            </a:endParaRPr>
          </a:p>
        </p:txBody>
      </p:sp>
      <p:sp>
        <p:nvSpPr>
          <p:cNvPr id="30725" name="Rectangle 2"/>
          <p:cNvSpPr>
            <a:spLocks noGrp="1" noChangeArrowheads="1"/>
          </p:cNvSpPr>
          <p:nvPr>
            <p:ph type="title"/>
          </p:nvPr>
        </p:nvSpPr>
        <p:spPr/>
        <p:txBody>
          <a:bodyPr/>
          <a:lstStyle/>
          <a:p>
            <a:pPr eaLnBrk="1" hangingPunct="1"/>
            <a:r>
              <a:rPr lang="en-US"/>
              <a:t>Concurrency and atomicity</a:t>
            </a:r>
            <a:endParaRPr lang="en-US" sz="2400"/>
          </a:p>
        </p:txBody>
      </p:sp>
      <p:sp>
        <p:nvSpPr>
          <p:cNvPr id="30726" name="Rectangle 3"/>
          <p:cNvSpPr>
            <a:spLocks noGrp="1" noChangeArrowheads="1"/>
          </p:cNvSpPr>
          <p:nvPr>
            <p:ph type="body" idx="1"/>
          </p:nvPr>
        </p:nvSpPr>
        <p:spPr>
          <a:xfrm>
            <a:off x="539750" y="1654175"/>
            <a:ext cx="8061325" cy="784225"/>
          </a:xfrm>
        </p:spPr>
        <p:txBody>
          <a:bodyPr anchor="t"/>
          <a:lstStyle/>
          <a:p>
            <a:pPr marL="342900" indent="-342900" eaLnBrk="1" hangingPunct="1">
              <a:lnSpc>
                <a:spcPct val="90000"/>
              </a:lnSpc>
              <a:buFont typeface="Helvetica CE" charset="0"/>
              <a:buNone/>
            </a:pPr>
            <a:r>
              <a:rPr lang="en-US" i="1">
                <a:solidFill>
                  <a:srgbClr val="05027D"/>
                </a:solidFill>
              </a:rPr>
              <a:t>Programs P1 and P2 execute concurrently:</a:t>
            </a:r>
          </a:p>
        </p:txBody>
      </p:sp>
      <p:sp>
        <p:nvSpPr>
          <p:cNvPr id="30727" name="TextBox 9"/>
          <p:cNvSpPr txBox="1">
            <a:spLocks noChangeArrowheads="1"/>
          </p:cNvSpPr>
          <p:nvPr/>
        </p:nvSpPr>
        <p:spPr bwMode="auto">
          <a:xfrm>
            <a:off x="1143000" y="3048000"/>
            <a:ext cx="2789238" cy="1816100"/>
          </a:xfrm>
          <a:prstGeom prst="rect">
            <a:avLst/>
          </a:prstGeom>
          <a:noFill/>
          <a:ln w="9525">
            <a:solidFill>
              <a:schemeClr val="tx1"/>
            </a:solidFill>
            <a:miter lim="800000"/>
            <a:headEnd/>
            <a:tailEnd/>
          </a:ln>
        </p:spPr>
        <p:txBody>
          <a:bodyPr wrap="none">
            <a:prstTxWarp prst="textNoShape">
              <a:avLst/>
            </a:prstTxWarp>
            <a:spAutoFit/>
          </a:bodyPr>
          <a:lstStyle/>
          <a:p>
            <a:pPr defTabSz="361950"/>
            <a:r>
              <a:rPr lang="en-US" sz="2800" i="1">
                <a:solidFill>
                  <a:srgbClr val="7F0101"/>
                </a:solidFill>
                <a:latin typeface="Courier" charset="0"/>
                <a:ea typeface="Courier" charset="0"/>
                <a:cs typeface="Courier" charset="0"/>
              </a:rPr>
              <a:t>	{ x = 0 }</a:t>
            </a:r>
          </a:p>
          <a:p>
            <a:pPr defTabSz="361950"/>
            <a:r>
              <a:rPr lang="en-US" sz="2800">
                <a:latin typeface="Courier" charset="0"/>
                <a:ea typeface="Courier" charset="0"/>
                <a:cs typeface="Courier" charset="0"/>
              </a:rPr>
              <a:t>P1: x := x+1</a:t>
            </a:r>
          </a:p>
          <a:p>
            <a:pPr defTabSz="361950"/>
            <a:r>
              <a:rPr lang="en-US" sz="2800">
                <a:latin typeface="Courier" charset="0"/>
                <a:ea typeface="Courier" charset="0"/>
                <a:cs typeface="Courier" charset="0"/>
              </a:rPr>
              <a:t>P2: x := x+2</a:t>
            </a:r>
          </a:p>
          <a:p>
            <a:pPr defTabSz="361950"/>
            <a:r>
              <a:rPr lang="en-US" sz="2800">
                <a:solidFill>
                  <a:srgbClr val="7F0101"/>
                </a:solidFill>
                <a:latin typeface="Courier" charset="0"/>
                <a:ea typeface="Courier" charset="0"/>
                <a:cs typeface="Courier" charset="0"/>
              </a:rPr>
              <a:t>	</a:t>
            </a:r>
            <a:r>
              <a:rPr lang="en-US" sz="2800" i="1">
                <a:solidFill>
                  <a:srgbClr val="7F0101"/>
                </a:solidFill>
                <a:latin typeface="Courier" charset="0"/>
                <a:ea typeface="Courier" charset="0"/>
                <a:cs typeface="Courier" charset="0"/>
              </a:rPr>
              <a:t>{ x = ? }</a:t>
            </a:r>
            <a:endParaRPr lang="en-US" sz="2800">
              <a:latin typeface="Courier" charset="0"/>
              <a:ea typeface="Courier" charset="0"/>
              <a:cs typeface="Courier" charset="0"/>
            </a:endParaRPr>
          </a:p>
        </p:txBody>
      </p:sp>
      <p:sp>
        <p:nvSpPr>
          <p:cNvPr id="30728" name="Folded Corner 10"/>
          <p:cNvSpPr>
            <a:spLocks noChangeArrowheads="1"/>
          </p:cNvSpPr>
          <p:nvPr/>
        </p:nvSpPr>
        <p:spPr bwMode="auto">
          <a:xfrm>
            <a:off x="4724400" y="2667000"/>
            <a:ext cx="3124200" cy="12192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pPr algn="ctr" eaLnBrk="1" hangingPunct="1">
              <a:lnSpc>
                <a:spcPct val="90000"/>
              </a:lnSpc>
              <a:spcBef>
                <a:spcPct val="20000"/>
              </a:spcBef>
              <a:buClr>
                <a:srgbClr val="00027F"/>
              </a:buClr>
              <a:buSzPct val="85000"/>
              <a:buFont typeface="Zapf Dingbats" charset="2"/>
              <a:buNone/>
            </a:pPr>
            <a:r>
              <a:rPr lang="en-US" i="1">
                <a:solidFill>
                  <a:srgbClr val="0A017F"/>
                </a:solidFill>
              </a:rPr>
              <a:t>What are </a:t>
            </a:r>
            <a:r>
              <a:rPr lang="en-US" i="1">
                <a:solidFill>
                  <a:srgbClr val="7F0101"/>
                </a:solidFill>
              </a:rPr>
              <a:t>possible</a:t>
            </a:r>
            <a:r>
              <a:rPr lang="en-US" i="1">
                <a:solidFill>
                  <a:srgbClr val="0A017F"/>
                </a:solidFill>
              </a:rPr>
              <a:t> values of x after P1 and P2 complete?</a:t>
            </a:r>
            <a:endParaRPr lang="en-US"/>
          </a:p>
        </p:txBody>
      </p:sp>
      <p:sp>
        <p:nvSpPr>
          <p:cNvPr id="30729" name="Folded Corner 11"/>
          <p:cNvSpPr>
            <a:spLocks noChangeArrowheads="1"/>
          </p:cNvSpPr>
          <p:nvPr/>
        </p:nvSpPr>
        <p:spPr bwMode="auto">
          <a:xfrm>
            <a:off x="4953000" y="4343400"/>
            <a:ext cx="3124200" cy="9144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pPr algn="ctr"/>
            <a:r>
              <a:rPr lang="en-US" i="1">
                <a:solidFill>
                  <a:srgbClr val="0A017F"/>
                </a:solidFill>
              </a:rPr>
              <a:t>What is the </a:t>
            </a:r>
            <a:r>
              <a:rPr lang="en-US" i="1">
                <a:solidFill>
                  <a:srgbClr val="7F0101"/>
                </a:solidFill>
              </a:rPr>
              <a:t>intended</a:t>
            </a:r>
            <a:r>
              <a:rPr lang="en-US" i="1">
                <a:solidFill>
                  <a:srgbClr val="0A017F"/>
                </a:solidFill>
              </a:rPr>
              <a:t> final value of x?</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Date Placeholder 3"/>
          <p:cNvSpPr>
            <a:spLocks noGrp="1"/>
          </p:cNvSpPr>
          <p:nvPr>
            <p:ph type="dt" sz="quarter" idx="10"/>
          </p:nvPr>
        </p:nvSpPr>
        <p:spPr>
          <a:noFill/>
        </p:spPr>
        <p:txBody>
          <a:bodyPr/>
          <a:lstStyle/>
          <a:p>
            <a:r>
              <a:rPr lang="en-US" smtClean="0"/>
              <a:t>© Oscar Nierstrasz</a:t>
            </a:r>
            <a:endParaRPr lang="de-CH" smtClean="0"/>
          </a:p>
        </p:txBody>
      </p:sp>
      <p:sp>
        <p:nvSpPr>
          <p:cNvPr id="31747" name="Footer Placeholder 4"/>
          <p:cNvSpPr>
            <a:spLocks noGrp="1"/>
          </p:cNvSpPr>
          <p:nvPr>
            <p:ph type="ftr" sz="quarter" idx="11"/>
          </p:nvPr>
        </p:nvSpPr>
        <p:spPr>
          <a:noFill/>
        </p:spPr>
        <p:txBody>
          <a:bodyPr/>
          <a:lstStyle/>
          <a:p>
            <a:r>
              <a:rPr lang="en-US" smtClean="0"/>
              <a:t>CP — Introduction</a:t>
            </a:r>
            <a:endParaRPr lang="de-CH" smtClean="0"/>
          </a:p>
        </p:txBody>
      </p:sp>
      <p:sp>
        <p:nvSpPr>
          <p:cNvPr id="31748" name="Slide Number Placeholder 5"/>
          <p:cNvSpPr>
            <a:spLocks noGrp="1"/>
          </p:cNvSpPr>
          <p:nvPr>
            <p:ph type="sldNum" sz="quarter" idx="12"/>
          </p:nvPr>
        </p:nvSpPr>
        <p:spPr>
          <a:noFill/>
        </p:spPr>
        <p:txBody>
          <a:bodyPr/>
          <a:lstStyle/>
          <a:p>
            <a:fld id="{0E2AEAB4-CA93-E34F-B281-5C79B79922CD}" type="slidenum">
              <a:rPr lang="de-CH" smtClean="0"/>
              <a:pPr/>
              <a:t>16</a:t>
            </a:fld>
            <a:endParaRPr lang="de-CH" sz="1400" smtClean="0">
              <a:solidFill>
                <a:srgbClr val="7E7E7E"/>
              </a:solidFill>
              <a:latin typeface="Times" charset="0"/>
            </a:endParaRPr>
          </a:p>
        </p:txBody>
      </p:sp>
      <p:sp>
        <p:nvSpPr>
          <p:cNvPr id="31749" name="Rectangle 2"/>
          <p:cNvSpPr>
            <a:spLocks noGrp="1" noChangeArrowheads="1"/>
          </p:cNvSpPr>
          <p:nvPr>
            <p:ph type="title"/>
          </p:nvPr>
        </p:nvSpPr>
        <p:spPr/>
        <p:txBody>
          <a:bodyPr/>
          <a:lstStyle/>
          <a:p>
            <a:pPr eaLnBrk="1" hangingPunct="1"/>
            <a:r>
              <a:rPr lang="en-US"/>
              <a:t>Safety</a:t>
            </a:r>
          </a:p>
        </p:txBody>
      </p:sp>
      <p:sp>
        <p:nvSpPr>
          <p:cNvPr id="31750" name="Rectangle 3"/>
          <p:cNvSpPr>
            <a:spLocks noGrp="1" noChangeArrowheads="1"/>
          </p:cNvSpPr>
          <p:nvPr>
            <p:ph type="body" idx="1"/>
          </p:nvPr>
        </p:nvSpPr>
        <p:spPr/>
        <p:txBody>
          <a:bodyPr/>
          <a:lstStyle/>
          <a:p>
            <a:pPr eaLnBrk="1" hangingPunct="1">
              <a:buFont typeface="Helvetica CE" charset="0"/>
              <a:buNone/>
            </a:pPr>
            <a:r>
              <a:rPr lang="en-US" u="sng"/>
              <a:t>Safety</a:t>
            </a:r>
            <a:r>
              <a:rPr lang="en-US"/>
              <a:t> = </a:t>
            </a:r>
            <a:r>
              <a:rPr lang="en-US" i="1">
                <a:solidFill>
                  <a:srgbClr val="7F0101"/>
                </a:solidFill>
              </a:rPr>
              <a:t>ensuring consistency</a:t>
            </a:r>
          </a:p>
          <a:p>
            <a:pPr eaLnBrk="1" hangingPunct="1">
              <a:buFont typeface="Helvetica CE" charset="0"/>
              <a:buNone/>
            </a:pPr>
            <a:endParaRPr lang="en-US"/>
          </a:p>
          <a:p>
            <a:pPr eaLnBrk="1" hangingPunct="1">
              <a:buFont typeface="Helvetica CE" charset="0"/>
              <a:buNone/>
            </a:pPr>
            <a:r>
              <a:rPr lang="en-US"/>
              <a:t>A </a:t>
            </a:r>
            <a:r>
              <a:rPr lang="en-US" u="sng"/>
              <a:t>safety property</a:t>
            </a:r>
            <a:r>
              <a:rPr lang="en-US"/>
              <a:t> says </a:t>
            </a:r>
            <a:r>
              <a:rPr lang="en-US" i="1">
                <a:solidFill>
                  <a:srgbClr val="7F0101"/>
                </a:solidFill>
              </a:rPr>
              <a:t>“nothing bad happens”</a:t>
            </a:r>
          </a:p>
          <a:p>
            <a:pPr eaLnBrk="1" hangingPunct="1">
              <a:buFont typeface="Helvetica CE" charset="0"/>
              <a:buNone/>
            </a:pPr>
            <a:endParaRPr lang="en-US" sz="3200"/>
          </a:p>
          <a:p>
            <a:pPr lvl="1" eaLnBrk="1" hangingPunct="1"/>
            <a:r>
              <a:rPr lang="en-US" b="1" i="1"/>
              <a:t>Mutual exclusion:</a:t>
            </a:r>
            <a:r>
              <a:rPr lang="en-US"/>
              <a:t> shared resources must be </a:t>
            </a:r>
            <a:r>
              <a:rPr lang="en-US" i="1">
                <a:solidFill>
                  <a:srgbClr val="7F0101"/>
                </a:solidFill>
              </a:rPr>
              <a:t>updated atomically</a:t>
            </a:r>
            <a:endParaRPr lang="en-US" b="1" i="1"/>
          </a:p>
          <a:p>
            <a:pPr lvl="1" eaLnBrk="1" hangingPunct="1"/>
            <a:r>
              <a:rPr lang="en-US" b="1" i="1"/>
              <a:t>Condition synchronization:</a:t>
            </a:r>
            <a:r>
              <a:rPr lang="en-US"/>
              <a:t> operations may be </a:t>
            </a:r>
            <a:r>
              <a:rPr lang="en-US" i="1">
                <a:solidFill>
                  <a:srgbClr val="7F0101"/>
                </a:solidFill>
              </a:rPr>
              <a:t>delayed</a:t>
            </a:r>
            <a:r>
              <a:rPr lang="en-US"/>
              <a:t> if shared resources are in the wrong state </a:t>
            </a:r>
          </a:p>
          <a:p>
            <a:pPr lvl="2" eaLnBrk="1" hangingPunct="1"/>
            <a:r>
              <a:rPr lang="en-US"/>
              <a:t>(e.g., read from empty buffer)</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Date Placeholder 3"/>
          <p:cNvSpPr>
            <a:spLocks noGrp="1"/>
          </p:cNvSpPr>
          <p:nvPr>
            <p:ph type="dt" sz="quarter" idx="10"/>
          </p:nvPr>
        </p:nvSpPr>
        <p:spPr>
          <a:noFill/>
        </p:spPr>
        <p:txBody>
          <a:bodyPr/>
          <a:lstStyle/>
          <a:p>
            <a:r>
              <a:rPr lang="en-US" smtClean="0"/>
              <a:t>© Oscar Nierstrasz</a:t>
            </a:r>
            <a:endParaRPr lang="de-CH" smtClean="0"/>
          </a:p>
        </p:txBody>
      </p:sp>
      <p:sp>
        <p:nvSpPr>
          <p:cNvPr id="32771" name="Footer Placeholder 4"/>
          <p:cNvSpPr>
            <a:spLocks noGrp="1"/>
          </p:cNvSpPr>
          <p:nvPr>
            <p:ph type="ftr" sz="quarter" idx="11"/>
          </p:nvPr>
        </p:nvSpPr>
        <p:spPr>
          <a:noFill/>
        </p:spPr>
        <p:txBody>
          <a:bodyPr/>
          <a:lstStyle/>
          <a:p>
            <a:r>
              <a:rPr lang="en-US" smtClean="0"/>
              <a:t>CP — Introduction</a:t>
            </a:r>
            <a:endParaRPr lang="de-CH" smtClean="0"/>
          </a:p>
        </p:txBody>
      </p:sp>
      <p:sp>
        <p:nvSpPr>
          <p:cNvPr id="32772" name="Slide Number Placeholder 5"/>
          <p:cNvSpPr>
            <a:spLocks noGrp="1"/>
          </p:cNvSpPr>
          <p:nvPr>
            <p:ph type="sldNum" sz="quarter" idx="12"/>
          </p:nvPr>
        </p:nvSpPr>
        <p:spPr>
          <a:noFill/>
        </p:spPr>
        <p:txBody>
          <a:bodyPr/>
          <a:lstStyle/>
          <a:p>
            <a:fld id="{D299C392-C072-4D49-9191-D4CD4D6822A3}" type="slidenum">
              <a:rPr lang="de-CH" smtClean="0"/>
              <a:pPr/>
              <a:t>17</a:t>
            </a:fld>
            <a:endParaRPr lang="de-CH" sz="1400" smtClean="0">
              <a:solidFill>
                <a:srgbClr val="7E7E7E"/>
              </a:solidFill>
              <a:latin typeface="Times" charset="0"/>
            </a:endParaRPr>
          </a:p>
        </p:txBody>
      </p:sp>
      <p:sp>
        <p:nvSpPr>
          <p:cNvPr id="32773" name="Rectangle 2"/>
          <p:cNvSpPr>
            <a:spLocks noGrp="1" noChangeArrowheads="1"/>
          </p:cNvSpPr>
          <p:nvPr>
            <p:ph type="title"/>
          </p:nvPr>
        </p:nvSpPr>
        <p:spPr/>
        <p:txBody>
          <a:bodyPr/>
          <a:lstStyle/>
          <a:p>
            <a:pPr eaLnBrk="1" hangingPunct="1"/>
            <a:r>
              <a:rPr lang="en-US"/>
              <a:t>Liveness</a:t>
            </a:r>
          </a:p>
        </p:txBody>
      </p:sp>
      <p:sp>
        <p:nvSpPr>
          <p:cNvPr id="32774" name="Rectangle 3"/>
          <p:cNvSpPr>
            <a:spLocks noGrp="1" noChangeArrowheads="1"/>
          </p:cNvSpPr>
          <p:nvPr>
            <p:ph type="body" idx="1"/>
          </p:nvPr>
        </p:nvSpPr>
        <p:spPr/>
        <p:txBody>
          <a:bodyPr/>
          <a:lstStyle/>
          <a:p>
            <a:pPr eaLnBrk="1" hangingPunct="1">
              <a:buFont typeface="Helvetica CE" charset="0"/>
              <a:buNone/>
            </a:pPr>
            <a:r>
              <a:rPr lang="en-US" u="sng"/>
              <a:t>Liveness</a:t>
            </a:r>
            <a:r>
              <a:rPr lang="en-US"/>
              <a:t> = </a:t>
            </a:r>
            <a:r>
              <a:rPr lang="en-US" i="1">
                <a:solidFill>
                  <a:srgbClr val="7F0101"/>
                </a:solidFill>
              </a:rPr>
              <a:t>ensuring progress</a:t>
            </a:r>
          </a:p>
          <a:p>
            <a:pPr eaLnBrk="1" hangingPunct="1">
              <a:buFont typeface="Helvetica CE" charset="0"/>
              <a:buNone/>
            </a:pPr>
            <a:endParaRPr lang="en-US"/>
          </a:p>
          <a:p>
            <a:pPr eaLnBrk="1" hangingPunct="1">
              <a:buFont typeface="Helvetica CE" charset="0"/>
              <a:buNone/>
            </a:pPr>
            <a:r>
              <a:rPr lang="en-US"/>
              <a:t>A </a:t>
            </a:r>
            <a:r>
              <a:rPr lang="en-US" u="sng"/>
              <a:t>liveness property</a:t>
            </a:r>
            <a:r>
              <a:rPr lang="en-US"/>
              <a:t> says </a:t>
            </a:r>
            <a:r>
              <a:rPr lang="en-US" i="1">
                <a:solidFill>
                  <a:srgbClr val="7F0101"/>
                </a:solidFill>
              </a:rPr>
              <a:t>“something good happens”</a:t>
            </a:r>
          </a:p>
          <a:p>
            <a:pPr eaLnBrk="1" hangingPunct="1">
              <a:buFont typeface="Helvetica CE" charset="0"/>
              <a:buNone/>
            </a:pPr>
            <a:endParaRPr lang="en-US" b="1" i="1"/>
          </a:p>
          <a:p>
            <a:pPr lvl="1" eaLnBrk="1" hangingPunct="1"/>
            <a:r>
              <a:rPr lang="en-US" b="1" i="1"/>
              <a:t>No Deadlock:</a:t>
            </a:r>
            <a:r>
              <a:rPr lang="en-US"/>
              <a:t> some process can always access a shared resource</a:t>
            </a:r>
          </a:p>
          <a:p>
            <a:pPr lvl="1" eaLnBrk="1" hangingPunct="1"/>
            <a:r>
              <a:rPr lang="en-US" b="1" i="1"/>
              <a:t>No Starvation:</a:t>
            </a:r>
            <a:r>
              <a:rPr lang="en-US"/>
              <a:t> all processes can eventually access shared resources</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3"/>
          <p:cNvSpPr>
            <a:spLocks noGrp="1" noChangeArrowheads="1"/>
          </p:cNvSpPr>
          <p:nvPr>
            <p:ph type="title"/>
          </p:nvPr>
        </p:nvSpPr>
        <p:spPr/>
        <p:txBody>
          <a:bodyPr/>
          <a:lstStyle/>
          <a:p>
            <a:r>
              <a:rPr lang="en-US" smtClean="0"/>
              <a:t>Roadmap</a:t>
            </a:r>
          </a:p>
        </p:txBody>
      </p:sp>
      <p:sp>
        <p:nvSpPr>
          <p:cNvPr id="33795" name="Rectangle 4"/>
          <p:cNvSpPr>
            <a:spLocks noGrp="1" noChangeArrowheads="1"/>
          </p:cNvSpPr>
          <p:nvPr>
            <p:ph type="body" idx="1"/>
          </p:nvPr>
        </p:nvSpPr>
        <p:spPr/>
        <p:txBody>
          <a:bodyPr/>
          <a:lstStyle/>
          <a:p>
            <a:r>
              <a:rPr lang="en-US" smtClean="0"/>
              <a:t>Course Overview</a:t>
            </a:r>
          </a:p>
          <a:p>
            <a:r>
              <a:rPr lang="en-US" smtClean="0"/>
              <a:t>Concurrency and Parallelism</a:t>
            </a:r>
          </a:p>
          <a:p>
            <a:r>
              <a:rPr lang="en-US" smtClean="0"/>
              <a:t>Difficulties: Safety and Liveness</a:t>
            </a:r>
          </a:p>
          <a:p>
            <a:r>
              <a:rPr lang="en-US" b="1" smtClean="0"/>
              <a:t>Expressing Concurrency: Process Creation</a:t>
            </a:r>
          </a:p>
          <a:p>
            <a:r>
              <a:rPr lang="en-US" smtClean="0"/>
              <a:t>Expressing Concurrency: Communication and Synchronization</a:t>
            </a:r>
          </a:p>
        </p:txBody>
      </p:sp>
      <p:sp>
        <p:nvSpPr>
          <p:cNvPr id="33796" name="Date Placeholder 3"/>
          <p:cNvSpPr>
            <a:spLocks noGrp="1"/>
          </p:cNvSpPr>
          <p:nvPr>
            <p:ph type="dt" sz="quarter" idx="10"/>
          </p:nvPr>
        </p:nvSpPr>
        <p:spPr>
          <a:noFill/>
        </p:spPr>
        <p:txBody>
          <a:bodyPr/>
          <a:lstStyle/>
          <a:p>
            <a:r>
              <a:rPr lang="en-US" smtClean="0"/>
              <a:t>© Oscar Nierstrasz</a:t>
            </a:r>
            <a:endParaRPr lang="de-CH" smtClean="0"/>
          </a:p>
        </p:txBody>
      </p:sp>
      <p:sp>
        <p:nvSpPr>
          <p:cNvPr id="33797" name="Footer Placeholder 7"/>
          <p:cNvSpPr>
            <a:spLocks noGrp="1"/>
          </p:cNvSpPr>
          <p:nvPr>
            <p:ph type="ftr" sz="quarter" idx="11"/>
          </p:nvPr>
        </p:nvSpPr>
        <p:spPr>
          <a:noFill/>
        </p:spPr>
        <p:txBody>
          <a:bodyPr/>
          <a:lstStyle/>
          <a:p>
            <a:r>
              <a:rPr lang="en-US" smtClean="0"/>
              <a:t>CP — Introduction</a:t>
            </a:r>
            <a:endParaRPr lang="de-CH" smtClean="0"/>
          </a:p>
        </p:txBody>
      </p:sp>
      <p:sp>
        <p:nvSpPr>
          <p:cNvPr id="33798" name="Slide Number Placeholder 5"/>
          <p:cNvSpPr>
            <a:spLocks noGrp="1"/>
          </p:cNvSpPr>
          <p:nvPr>
            <p:ph type="sldNum" sz="quarter" idx="12"/>
          </p:nvPr>
        </p:nvSpPr>
        <p:spPr>
          <a:noFill/>
        </p:spPr>
        <p:txBody>
          <a:bodyPr/>
          <a:lstStyle/>
          <a:p>
            <a:fld id="{7830FF34-4B10-F140-9C99-01D3AE7DF40C}" type="slidenum">
              <a:rPr lang="de-CH" smtClean="0"/>
              <a:pPr/>
              <a:t>18</a:t>
            </a:fld>
            <a:endParaRPr lang="de-CH" smtClean="0"/>
          </a:p>
        </p:txBody>
      </p:sp>
      <p:pic>
        <p:nvPicPr>
          <p:cNvPr id="33799"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Date Placeholder 3"/>
          <p:cNvSpPr>
            <a:spLocks noGrp="1"/>
          </p:cNvSpPr>
          <p:nvPr>
            <p:ph type="dt" sz="quarter" idx="10"/>
          </p:nvPr>
        </p:nvSpPr>
        <p:spPr>
          <a:noFill/>
        </p:spPr>
        <p:txBody>
          <a:bodyPr/>
          <a:lstStyle/>
          <a:p>
            <a:r>
              <a:rPr lang="en-US" smtClean="0"/>
              <a:t>© Oscar Nierstrasz</a:t>
            </a:r>
            <a:endParaRPr lang="de-CH" smtClean="0"/>
          </a:p>
        </p:txBody>
      </p:sp>
      <p:sp>
        <p:nvSpPr>
          <p:cNvPr id="35843" name="Footer Placeholder 4"/>
          <p:cNvSpPr>
            <a:spLocks noGrp="1"/>
          </p:cNvSpPr>
          <p:nvPr>
            <p:ph type="ftr" sz="quarter" idx="11"/>
          </p:nvPr>
        </p:nvSpPr>
        <p:spPr>
          <a:noFill/>
        </p:spPr>
        <p:txBody>
          <a:bodyPr/>
          <a:lstStyle/>
          <a:p>
            <a:r>
              <a:rPr lang="en-US" smtClean="0"/>
              <a:t>CP — Introduction</a:t>
            </a:r>
            <a:endParaRPr lang="de-CH" smtClean="0"/>
          </a:p>
        </p:txBody>
      </p:sp>
      <p:sp>
        <p:nvSpPr>
          <p:cNvPr id="35844" name="Slide Number Placeholder 5"/>
          <p:cNvSpPr>
            <a:spLocks noGrp="1"/>
          </p:cNvSpPr>
          <p:nvPr>
            <p:ph type="sldNum" sz="quarter" idx="12"/>
          </p:nvPr>
        </p:nvSpPr>
        <p:spPr>
          <a:noFill/>
        </p:spPr>
        <p:txBody>
          <a:bodyPr/>
          <a:lstStyle/>
          <a:p>
            <a:fld id="{21144A0E-6557-7245-AD24-6304C4A2F1A2}" type="slidenum">
              <a:rPr lang="de-CH" smtClean="0"/>
              <a:pPr/>
              <a:t>19</a:t>
            </a:fld>
            <a:endParaRPr lang="de-CH" sz="1400" smtClean="0">
              <a:solidFill>
                <a:srgbClr val="7E7E7E"/>
              </a:solidFill>
              <a:latin typeface="Times" charset="0"/>
            </a:endParaRPr>
          </a:p>
        </p:txBody>
      </p:sp>
      <p:sp>
        <p:nvSpPr>
          <p:cNvPr id="35845" name="Rectangle 2"/>
          <p:cNvSpPr>
            <a:spLocks noGrp="1" noChangeArrowheads="1"/>
          </p:cNvSpPr>
          <p:nvPr>
            <p:ph type="title"/>
          </p:nvPr>
        </p:nvSpPr>
        <p:spPr/>
        <p:txBody>
          <a:bodyPr/>
          <a:lstStyle/>
          <a:p>
            <a:pPr eaLnBrk="1" hangingPunct="1"/>
            <a:r>
              <a:rPr lang="en-US"/>
              <a:t>Expressing Concurrency</a:t>
            </a:r>
          </a:p>
        </p:txBody>
      </p:sp>
      <p:sp>
        <p:nvSpPr>
          <p:cNvPr id="35846" name="Rectangle 3"/>
          <p:cNvSpPr>
            <a:spLocks noGrp="1" noChangeArrowheads="1"/>
          </p:cNvSpPr>
          <p:nvPr>
            <p:ph type="body" idx="1"/>
          </p:nvPr>
        </p:nvSpPr>
        <p:spPr/>
        <p:txBody>
          <a:bodyPr/>
          <a:lstStyle/>
          <a:p>
            <a:pPr eaLnBrk="1" hangingPunct="1">
              <a:buFont typeface="Helvetica CE" charset="0"/>
              <a:buNone/>
            </a:pPr>
            <a:r>
              <a:rPr lang="en-US" i="1">
                <a:solidFill>
                  <a:srgbClr val="7F0101"/>
                </a:solidFill>
              </a:rPr>
              <a:t>A programming language must provide mechanisms for:</a:t>
            </a:r>
          </a:p>
          <a:p>
            <a:pPr eaLnBrk="1" hangingPunct="1"/>
            <a:endParaRPr lang="en-US"/>
          </a:p>
          <a:p>
            <a:pPr eaLnBrk="1" hangingPunct="1">
              <a:buFont typeface="Helvetica CE" charset="0"/>
              <a:buNone/>
            </a:pPr>
            <a:r>
              <a:rPr lang="en-US" b="1" i="1"/>
              <a:t>Process creation</a:t>
            </a:r>
          </a:p>
          <a:p>
            <a:pPr eaLnBrk="1" hangingPunct="1"/>
            <a:r>
              <a:rPr lang="en-US"/>
              <a:t>how do you specify </a:t>
            </a:r>
            <a:r>
              <a:rPr lang="en-US" i="1">
                <a:solidFill>
                  <a:srgbClr val="7F0101"/>
                </a:solidFill>
              </a:rPr>
              <a:t>concurrent processes</a:t>
            </a:r>
            <a:r>
              <a:rPr lang="en-US"/>
              <a:t>?</a:t>
            </a:r>
          </a:p>
          <a:p>
            <a:pPr eaLnBrk="1" hangingPunct="1">
              <a:buFont typeface="Helvetica CE" charset="0"/>
              <a:buNone/>
            </a:pPr>
            <a:r>
              <a:rPr lang="en-US" b="1" i="1"/>
              <a:t>Communication</a:t>
            </a:r>
            <a:endParaRPr lang="en-US"/>
          </a:p>
          <a:p>
            <a:pPr eaLnBrk="1" hangingPunct="1"/>
            <a:r>
              <a:rPr lang="en-US"/>
              <a:t>how do processes </a:t>
            </a:r>
            <a:r>
              <a:rPr lang="en-US" i="1">
                <a:solidFill>
                  <a:srgbClr val="7F0101"/>
                </a:solidFill>
              </a:rPr>
              <a:t>exchange information</a:t>
            </a:r>
            <a:r>
              <a:rPr lang="en-US"/>
              <a:t>?</a:t>
            </a:r>
          </a:p>
          <a:p>
            <a:pPr eaLnBrk="1" hangingPunct="1">
              <a:buFont typeface="Helvetica CE" charset="0"/>
              <a:buNone/>
            </a:pPr>
            <a:r>
              <a:rPr lang="en-US" b="1" i="1"/>
              <a:t>Synchronization</a:t>
            </a:r>
            <a:endParaRPr lang="en-US"/>
          </a:p>
          <a:p>
            <a:pPr eaLnBrk="1" hangingPunct="1"/>
            <a:r>
              <a:rPr lang="en-US"/>
              <a:t>how do processes </a:t>
            </a:r>
            <a:r>
              <a:rPr lang="en-US" i="1">
                <a:solidFill>
                  <a:srgbClr val="7F0101"/>
                </a:solidFill>
              </a:rPr>
              <a:t>maintain consistency</a:t>
            </a:r>
            <a:r>
              <a:rPr lang="en-US"/>
              <a:t>?</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smtClean="0"/>
              <a:t>© Oscar Nierstrasz</a:t>
            </a:r>
            <a:endParaRPr lang="de-CH" smtClean="0"/>
          </a:p>
        </p:txBody>
      </p:sp>
      <p:sp>
        <p:nvSpPr>
          <p:cNvPr id="12291" name="Footer Placeholder 4"/>
          <p:cNvSpPr>
            <a:spLocks noGrp="1"/>
          </p:cNvSpPr>
          <p:nvPr>
            <p:ph type="ftr" sz="quarter" idx="11"/>
          </p:nvPr>
        </p:nvSpPr>
        <p:spPr>
          <a:noFill/>
        </p:spPr>
        <p:txBody>
          <a:bodyPr/>
          <a:lstStyle/>
          <a:p>
            <a:r>
              <a:rPr lang="en-US" smtClean="0"/>
              <a:t>CP — Introduction</a:t>
            </a:r>
            <a:endParaRPr lang="de-CH" smtClean="0"/>
          </a:p>
        </p:txBody>
      </p:sp>
      <p:sp>
        <p:nvSpPr>
          <p:cNvPr id="12292" name="Slide Number Placeholder 5"/>
          <p:cNvSpPr>
            <a:spLocks noGrp="1"/>
          </p:cNvSpPr>
          <p:nvPr>
            <p:ph type="sldNum" sz="quarter" idx="12"/>
          </p:nvPr>
        </p:nvSpPr>
        <p:spPr>
          <a:noFill/>
        </p:spPr>
        <p:txBody>
          <a:bodyPr/>
          <a:lstStyle/>
          <a:p>
            <a:r>
              <a:rPr lang="de-CH" smtClean="0"/>
              <a:t>.</a:t>
            </a:r>
            <a:fld id="{FBBF9A3D-5BB0-E44F-9EBF-3578674D7329}" type="slidenum">
              <a:rPr lang="de-CH" smtClean="0"/>
              <a:pPr/>
              <a:t>2</a:t>
            </a:fld>
            <a:endParaRPr lang="de-CH" sz="1400" smtClean="0">
              <a:solidFill>
                <a:srgbClr val="7E7E7E"/>
              </a:solidFill>
              <a:latin typeface="Times" charset="0"/>
            </a:endParaRPr>
          </a:p>
        </p:txBody>
      </p:sp>
      <p:sp>
        <p:nvSpPr>
          <p:cNvPr id="12293" name="Rectangle 2"/>
          <p:cNvSpPr>
            <a:spLocks noGrp="1" noChangeArrowheads="1"/>
          </p:cNvSpPr>
          <p:nvPr>
            <p:ph type="title"/>
          </p:nvPr>
        </p:nvSpPr>
        <p:spPr/>
        <p:txBody>
          <a:bodyPr/>
          <a:lstStyle/>
          <a:p>
            <a:pPr eaLnBrk="1" hangingPunct="1"/>
            <a:r>
              <a:rPr lang="en-US"/>
              <a:t>Concurrent Programming</a:t>
            </a:r>
          </a:p>
        </p:txBody>
      </p:sp>
      <p:graphicFrame>
        <p:nvGraphicFramePr>
          <p:cNvPr id="583721" name="Group 41"/>
          <p:cNvGraphicFramePr>
            <a:graphicFrameLocks noGrp="1"/>
          </p:cNvGraphicFramePr>
          <p:nvPr>
            <p:ph type="tbl" idx="1"/>
          </p:nvPr>
        </p:nvGraphicFramePr>
        <p:xfrm>
          <a:off x="533400" y="2362200"/>
          <a:ext cx="8061325" cy="2528889"/>
        </p:xfrm>
        <a:graphic>
          <a:graphicData uri="http://schemas.openxmlformats.org/drawingml/2006/table">
            <a:tbl>
              <a:tblPr/>
              <a:tblGrid>
                <a:gridCol w="1976438"/>
                <a:gridCol w="6084887"/>
              </a:tblGrid>
              <a:tr h="403225">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1" i="0" u="none" strike="noStrike" cap="none" normalizeH="0" baseline="0">
                          <a:ln>
                            <a:noFill/>
                          </a:ln>
                          <a:solidFill>
                            <a:schemeClr val="tx1"/>
                          </a:solidFill>
                          <a:effectLst/>
                          <a:latin typeface="Helvetica" charset="0"/>
                        </a:rPr>
                        <a:t>Lecturer</a:t>
                      </a:r>
                      <a:endParaRPr kumimoji="0" lang="en-US" sz="2000" b="1" i="1" u="none" strike="noStrike" cap="none" normalizeH="0" baseline="0">
                        <a:ln>
                          <a:noFill/>
                        </a:ln>
                        <a:solidFill>
                          <a:srgbClr val="0A017F"/>
                        </a:solidFill>
                        <a:effectLst/>
                        <a:latin typeface="Helvetic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0" u="none" strike="noStrike" cap="none" normalizeH="0" baseline="0">
                          <a:ln>
                            <a:noFill/>
                          </a:ln>
                          <a:solidFill>
                            <a:schemeClr val="tx1"/>
                          </a:solidFill>
                          <a:effectLst/>
                          <a:latin typeface="Helvetica" charset="0"/>
                        </a:rPr>
                        <a:t>Prof. Oscar Nierstrasz</a:t>
                      </a:r>
                      <a:endParaRPr kumimoji="0" lang="en-US" sz="2000" b="0" i="0" u="none" strike="noStrike" cap="none" normalizeH="0" baseline="0">
                        <a:ln>
                          <a:noFill/>
                        </a:ln>
                        <a:solidFill>
                          <a:srgbClr val="0A017F"/>
                        </a:solidFill>
                        <a:effectLst/>
                        <a:latin typeface="Helvetic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1" i="0" u="none" strike="noStrike" cap="none" normalizeH="0" baseline="0">
                          <a:ln>
                            <a:noFill/>
                          </a:ln>
                          <a:solidFill>
                            <a:schemeClr val="tx1"/>
                          </a:solidFill>
                          <a:effectLst/>
                          <a:latin typeface="Helvetica" charset="0"/>
                        </a:rPr>
                        <a:t>Assistants</a:t>
                      </a:r>
                      <a:endParaRPr kumimoji="0" lang="en-US" sz="2000" b="1" i="1" u="none" strike="noStrike" cap="none" normalizeH="0" baseline="0">
                        <a:ln>
                          <a:noFill/>
                        </a:ln>
                        <a:solidFill>
                          <a:srgbClr val="0A017F"/>
                        </a:solidFill>
                        <a:effectLst/>
                        <a:latin typeface="Helvetic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0" u="none" strike="noStrike" cap="none" normalizeH="0" baseline="0" dirty="0" err="1" smtClean="0">
                          <a:ln>
                            <a:noFill/>
                          </a:ln>
                          <a:solidFill>
                            <a:schemeClr val="tx1"/>
                          </a:solidFill>
                          <a:effectLst/>
                          <a:latin typeface="Helvetica" charset="0"/>
                        </a:rPr>
                        <a:t>Fabrizio</a:t>
                      </a:r>
                      <a:r>
                        <a:rPr kumimoji="0" lang="en-US" sz="2000" b="0" i="0" u="none" strike="noStrike" cap="none" normalizeH="0" baseline="0" dirty="0" smtClean="0">
                          <a:ln>
                            <a:noFill/>
                          </a:ln>
                          <a:solidFill>
                            <a:schemeClr val="tx1"/>
                          </a:solidFill>
                          <a:effectLst/>
                          <a:latin typeface="Helvetica" charset="0"/>
                        </a:rPr>
                        <a:t> </a:t>
                      </a:r>
                      <a:r>
                        <a:rPr kumimoji="0" lang="en-US" sz="2000" b="0" i="0" u="none" strike="noStrike" cap="none" normalizeH="0" baseline="0" dirty="0" err="1" smtClean="0">
                          <a:ln>
                            <a:noFill/>
                          </a:ln>
                          <a:solidFill>
                            <a:schemeClr val="tx1"/>
                          </a:solidFill>
                          <a:effectLst/>
                          <a:latin typeface="Helvetica" charset="0"/>
                        </a:rPr>
                        <a:t>Perin</a:t>
                      </a:r>
                      <a:r>
                        <a:rPr kumimoji="0" lang="en-US" sz="2000" b="0" i="0" u="none" strike="noStrike" cap="none" normalizeH="0" baseline="0" dirty="0" smtClean="0">
                          <a:ln>
                            <a:noFill/>
                          </a:ln>
                          <a:solidFill>
                            <a:schemeClr val="tx1"/>
                          </a:solidFill>
                          <a:effectLst/>
                          <a:latin typeface="Helvetica" charset="0"/>
                        </a:rPr>
                        <a:t>, Jorge </a:t>
                      </a:r>
                      <a:r>
                        <a:rPr kumimoji="0" lang="en-US" sz="2000" b="0" i="0" u="none" strike="noStrike" cap="none" normalizeH="0" baseline="0" dirty="0" err="1" smtClean="0">
                          <a:ln>
                            <a:noFill/>
                          </a:ln>
                          <a:solidFill>
                            <a:schemeClr val="tx1"/>
                          </a:solidFill>
                          <a:effectLst/>
                          <a:latin typeface="Helvetica" charset="0"/>
                        </a:rPr>
                        <a:t>Ressia</a:t>
                      </a:r>
                      <a:endParaRPr kumimoji="0" lang="en-US" sz="2000" b="0" i="0" u="none" strike="noStrike" cap="none" normalizeH="0" baseline="0" dirty="0" smtClean="0">
                        <a:ln>
                          <a:noFill/>
                        </a:ln>
                        <a:solidFill>
                          <a:srgbClr val="0A017F"/>
                        </a:solidFill>
                        <a:effectLst/>
                        <a:latin typeface="Helvetic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7525">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1" i="0" u="none" strike="noStrike" cap="none" normalizeH="0" baseline="0">
                          <a:ln>
                            <a:noFill/>
                          </a:ln>
                          <a:solidFill>
                            <a:schemeClr val="tx1"/>
                          </a:solidFill>
                          <a:effectLst/>
                          <a:latin typeface="Helvetica" charset="0"/>
                        </a:rPr>
                        <a:t>Lectures</a:t>
                      </a:r>
                      <a:endParaRPr kumimoji="0" lang="en-US" sz="2000" b="1" i="1" u="none" strike="noStrike" cap="none" normalizeH="0" baseline="0">
                        <a:ln>
                          <a:noFill/>
                        </a:ln>
                        <a:solidFill>
                          <a:srgbClr val="0A017F"/>
                        </a:solidFill>
                        <a:effectLst/>
                        <a:latin typeface="Helvetic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0" u="none" strike="noStrike" cap="none" normalizeH="0" baseline="0" smtClean="0">
                          <a:ln>
                            <a:noFill/>
                          </a:ln>
                          <a:solidFill>
                            <a:schemeClr val="tx1"/>
                          </a:solidFill>
                          <a:effectLst/>
                          <a:latin typeface="Helvetica" charset="0"/>
                        </a:rPr>
                        <a:t>Wednesday @ 10h15-12h00</a:t>
                      </a:r>
                      <a:endParaRPr kumimoji="0" lang="en-US" sz="2000" b="0" i="0" u="none" strike="noStrike" cap="none" normalizeH="0" baseline="0" smtClean="0">
                        <a:ln>
                          <a:noFill/>
                        </a:ln>
                        <a:solidFill>
                          <a:srgbClr val="0A017F"/>
                        </a:solidFill>
                        <a:effectLst/>
                        <a:latin typeface="Helvetic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1" i="0" u="none" strike="noStrike" cap="none" normalizeH="0" baseline="0">
                          <a:ln>
                            <a:noFill/>
                          </a:ln>
                          <a:solidFill>
                            <a:schemeClr val="tx1"/>
                          </a:solidFill>
                          <a:effectLst/>
                          <a:latin typeface="Helvetica" charset="0"/>
                        </a:rPr>
                        <a:t>Exercises</a:t>
                      </a:r>
                      <a:endParaRPr kumimoji="0" lang="en-US" sz="2000" b="1" i="1" u="none" strike="noStrike" cap="none" normalizeH="0" baseline="0">
                        <a:ln>
                          <a:noFill/>
                        </a:ln>
                        <a:solidFill>
                          <a:srgbClr val="0A017F"/>
                        </a:solidFill>
                        <a:effectLst/>
                        <a:latin typeface="Helvetic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0" u="none" strike="noStrike" cap="none" normalizeH="0" baseline="0" smtClean="0">
                          <a:ln>
                            <a:noFill/>
                          </a:ln>
                          <a:solidFill>
                            <a:schemeClr val="tx1"/>
                          </a:solidFill>
                          <a:effectLst/>
                          <a:latin typeface="Helvetica" charset="0"/>
                        </a:rPr>
                        <a:t>Wednesday @ 12h00-13h00</a:t>
                      </a:r>
                      <a:endParaRPr kumimoji="0" lang="en-US" sz="2000" b="0" i="0" u="none" strike="noStrike" cap="none" normalizeH="0" baseline="0" smtClean="0">
                        <a:ln>
                          <a:noFill/>
                        </a:ln>
                        <a:solidFill>
                          <a:srgbClr val="0A017F"/>
                        </a:solidFill>
                        <a:effectLst/>
                        <a:latin typeface="Helvetic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1" i="0" u="none" strike="noStrike" cap="none" normalizeH="0" baseline="0">
                          <a:ln>
                            <a:noFill/>
                          </a:ln>
                          <a:solidFill>
                            <a:schemeClr val="tx1"/>
                          </a:solidFill>
                          <a:effectLst/>
                          <a:latin typeface="Helvetica" charset="0"/>
                        </a:rPr>
                        <a:t>Labs</a:t>
                      </a:r>
                      <a:endParaRPr kumimoji="0" lang="en-US" sz="2000" b="1" i="1" u="none" strike="noStrike" cap="none" normalizeH="0" baseline="0">
                        <a:ln>
                          <a:noFill/>
                        </a:ln>
                        <a:solidFill>
                          <a:srgbClr val="0A017F"/>
                        </a:solidFill>
                        <a:effectLst/>
                        <a:latin typeface="Helvetic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0" u="none" strike="noStrike" cap="none" normalizeH="0" baseline="0">
                          <a:ln>
                            <a:noFill/>
                          </a:ln>
                          <a:solidFill>
                            <a:schemeClr val="tx1"/>
                          </a:solidFill>
                          <a:effectLst/>
                          <a:latin typeface="Helvetica" charset="0"/>
                        </a:rPr>
                        <a:t>ExWi Pool (selected dates …)</a:t>
                      </a:r>
                      <a:endParaRPr kumimoji="0" lang="en-US" sz="2000" b="0" i="0" u="none" strike="noStrike" cap="none" normalizeH="0" baseline="0">
                        <a:ln>
                          <a:noFill/>
                        </a:ln>
                        <a:solidFill>
                          <a:srgbClr val="0A017F"/>
                        </a:solidFill>
                        <a:effectLst/>
                        <a:latin typeface="Helvetic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1" i="0" u="none" strike="noStrike" cap="none" normalizeH="0" baseline="0">
                          <a:ln>
                            <a:noFill/>
                          </a:ln>
                          <a:solidFill>
                            <a:schemeClr val="tx1"/>
                          </a:solidFill>
                          <a:effectLst/>
                          <a:latin typeface="Helvetica" charset="0"/>
                        </a:rPr>
                        <a:t>WWW</a:t>
                      </a:r>
                      <a:endParaRPr kumimoji="0" lang="en-US" sz="2000" b="1" i="1" u="none" strike="noStrike" cap="none" normalizeH="0" baseline="0">
                        <a:ln>
                          <a:noFill/>
                        </a:ln>
                        <a:solidFill>
                          <a:srgbClr val="0A017F"/>
                        </a:solidFill>
                        <a:effectLst/>
                        <a:latin typeface="Helvetic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0" u="none" strike="noStrike" cap="none" normalizeH="0" baseline="0" dirty="0" smtClean="0">
                          <a:ln>
                            <a:noFill/>
                          </a:ln>
                          <a:solidFill>
                            <a:schemeClr val="tx1"/>
                          </a:solidFill>
                          <a:effectLst/>
                          <a:latin typeface="Helvetica" charset="0"/>
                          <a:hlinkClick r:id="rId2"/>
                        </a:rPr>
                        <a:t>http://scg.unibe.ch/teaching/cp/</a:t>
                      </a:r>
                      <a:endParaRPr kumimoji="0" lang="en-US" sz="2000" b="0" i="0" u="none" strike="noStrike" cap="none" normalizeH="0" baseline="0" dirty="0" smtClean="0">
                        <a:ln>
                          <a:noFill/>
                        </a:ln>
                        <a:solidFill>
                          <a:srgbClr val="0A017F"/>
                        </a:solidFill>
                        <a:effectLst/>
                        <a:latin typeface="Helvetic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Date Placeholder 3"/>
          <p:cNvSpPr>
            <a:spLocks noGrp="1"/>
          </p:cNvSpPr>
          <p:nvPr>
            <p:ph type="dt" sz="quarter" idx="10"/>
          </p:nvPr>
        </p:nvSpPr>
        <p:spPr>
          <a:noFill/>
        </p:spPr>
        <p:txBody>
          <a:bodyPr/>
          <a:lstStyle/>
          <a:p>
            <a:r>
              <a:rPr lang="en-US" smtClean="0"/>
              <a:t>© Oscar Nierstrasz</a:t>
            </a:r>
            <a:endParaRPr lang="de-CH" smtClean="0"/>
          </a:p>
        </p:txBody>
      </p:sp>
      <p:sp>
        <p:nvSpPr>
          <p:cNvPr id="36867" name="Footer Placeholder 4"/>
          <p:cNvSpPr>
            <a:spLocks noGrp="1"/>
          </p:cNvSpPr>
          <p:nvPr>
            <p:ph type="ftr" sz="quarter" idx="11"/>
          </p:nvPr>
        </p:nvSpPr>
        <p:spPr>
          <a:noFill/>
        </p:spPr>
        <p:txBody>
          <a:bodyPr/>
          <a:lstStyle/>
          <a:p>
            <a:r>
              <a:rPr lang="en-US" smtClean="0"/>
              <a:t>CP — Introduction</a:t>
            </a:r>
            <a:endParaRPr lang="de-CH" smtClean="0"/>
          </a:p>
        </p:txBody>
      </p:sp>
      <p:sp>
        <p:nvSpPr>
          <p:cNvPr id="36868" name="Slide Number Placeholder 5"/>
          <p:cNvSpPr>
            <a:spLocks noGrp="1"/>
          </p:cNvSpPr>
          <p:nvPr>
            <p:ph type="sldNum" sz="quarter" idx="12"/>
          </p:nvPr>
        </p:nvSpPr>
        <p:spPr>
          <a:noFill/>
        </p:spPr>
        <p:txBody>
          <a:bodyPr/>
          <a:lstStyle/>
          <a:p>
            <a:fld id="{CB824E95-C62C-014C-B64D-65C8F2A70FDC}" type="slidenum">
              <a:rPr lang="de-CH" smtClean="0"/>
              <a:pPr/>
              <a:t>20</a:t>
            </a:fld>
            <a:endParaRPr lang="de-CH" sz="1400" smtClean="0">
              <a:solidFill>
                <a:srgbClr val="7E7E7E"/>
              </a:solidFill>
              <a:latin typeface="Times" charset="0"/>
            </a:endParaRPr>
          </a:p>
        </p:txBody>
      </p:sp>
      <p:sp>
        <p:nvSpPr>
          <p:cNvPr id="36869" name="Rectangle 2"/>
          <p:cNvSpPr>
            <a:spLocks noGrp="1" noChangeArrowheads="1"/>
          </p:cNvSpPr>
          <p:nvPr>
            <p:ph type="title"/>
          </p:nvPr>
        </p:nvSpPr>
        <p:spPr/>
        <p:txBody>
          <a:bodyPr/>
          <a:lstStyle/>
          <a:p>
            <a:pPr eaLnBrk="1" hangingPunct="1"/>
            <a:r>
              <a:rPr lang="en-US"/>
              <a:t>Process Creation</a:t>
            </a:r>
          </a:p>
        </p:txBody>
      </p:sp>
      <p:sp>
        <p:nvSpPr>
          <p:cNvPr id="36870" name="Rectangle 3"/>
          <p:cNvSpPr>
            <a:spLocks noGrp="1" noChangeArrowheads="1"/>
          </p:cNvSpPr>
          <p:nvPr>
            <p:ph type="body" idx="1"/>
          </p:nvPr>
        </p:nvSpPr>
        <p:spPr/>
        <p:txBody>
          <a:bodyPr/>
          <a:lstStyle/>
          <a:p>
            <a:pPr eaLnBrk="1" hangingPunct="1">
              <a:buFont typeface="Helvetica CE" charset="0"/>
              <a:buNone/>
            </a:pPr>
            <a:r>
              <a:rPr lang="en-US" i="1">
                <a:solidFill>
                  <a:srgbClr val="7F0101"/>
                </a:solidFill>
              </a:rPr>
              <a:t>Most concurrent languages offer some variant of the following:</a:t>
            </a:r>
          </a:p>
          <a:p>
            <a:pPr eaLnBrk="1" hangingPunct="1"/>
            <a:endParaRPr lang="en-US"/>
          </a:p>
          <a:p>
            <a:pPr eaLnBrk="1" hangingPunct="1"/>
            <a:r>
              <a:rPr lang="en-US"/>
              <a:t>Co-routines</a:t>
            </a:r>
          </a:p>
          <a:p>
            <a:pPr eaLnBrk="1" hangingPunct="1"/>
            <a:r>
              <a:rPr lang="en-US"/>
              <a:t>Fork and Join</a:t>
            </a:r>
          </a:p>
          <a:p>
            <a:pPr eaLnBrk="1" hangingPunct="1"/>
            <a:r>
              <a:rPr lang="en-US"/>
              <a:t>Cobegin/coend</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Date Placeholder 2"/>
          <p:cNvSpPr>
            <a:spLocks noGrp="1"/>
          </p:cNvSpPr>
          <p:nvPr>
            <p:ph type="dt" sz="quarter" idx="10"/>
          </p:nvPr>
        </p:nvSpPr>
        <p:spPr>
          <a:noFill/>
        </p:spPr>
        <p:txBody>
          <a:bodyPr/>
          <a:lstStyle/>
          <a:p>
            <a:r>
              <a:rPr lang="en-US" smtClean="0"/>
              <a:t>© Oscar Nierstrasz</a:t>
            </a:r>
            <a:endParaRPr lang="de-CH" smtClean="0"/>
          </a:p>
        </p:txBody>
      </p:sp>
      <p:sp>
        <p:nvSpPr>
          <p:cNvPr id="37891" name="Footer Placeholder 3"/>
          <p:cNvSpPr>
            <a:spLocks noGrp="1"/>
          </p:cNvSpPr>
          <p:nvPr>
            <p:ph type="ftr" sz="quarter" idx="11"/>
          </p:nvPr>
        </p:nvSpPr>
        <p:spPr>
          <a:noFill/>
        </p:spPr>
        <p:txBody>
          <a:bodyPr/>
          <a:lstStyle/>
          <a:p>
            <a:r>
              <a:rPr lang="en-US" smtClean="0"/>
              <a:t>CP — Introduction</a:t>
            </a:r>
            <a:endParaRPr lang="de-CH" smtClean="0"/>
          </a:p>
        </p:txBody>
      </p:sp>
      <p:sp>
        <p:nvSpPr>
          <p:cNvPr id="37892" name="Slide Number Placeholder 4"/>
          <p:cNvSpPr>
            <a:spLocks noGrp="1"/>
          </p:cNvSpPr>
          <p:nvPr>
            <p:ph type="sldNum" sz="quarter" idx="12"/>
          </p:nvPr>
        </p:nvSpPr>
        <p:spPr>
          <a:noFill/>
        </p:spPr>
        <p:txBody>
          <a:bodyPr/>
          <a:lstStyle/>
          <a:p>
            <a:fld id="{49D4806A-2AAB-F740-9104-914DC4211A8D}" type="slidenum">
              <a:rPr lang="de-CH" smtClean="0"/>
              <a:pPr/>
              <a:t>21</a:t>
            </a:fld>
            <a:endParaRPr lang="de-CH" sz="1400" smtClean="0">
              <a:solidFill>
                <a:srgbClr val="7E7E7E"/>
              </a:solidFill>
              <a:latin typeface="Times" charset="0"/>
            </a:endParaRPr>
          </a:p>
        </p:txBody>
      </p:sp>
      <p:sp>
        <p:nvSpPr>
          <p:cNvPr id="37893" name="Rectangle 1026"/>
          <p:cNvSpPr>
            <a:spLocks noGrp="1" noChangeArrowheads="1"/>
          </p:cNvSpPr>
          <p:nvPr>
            <p:ph type="title"/>
          </p:nvPr>
        </p:nvSpPr>
        <p:spPr/>
        <p:txBody>
          <a:bodyPr/>
          <a:lstStyle/>
          <a:p>
            <a:pPr eaLnBrk="1" hangingPunct="1"/>
            <a:r>
              <a:rPr lang="en-US"/>
              <a:t>Co-routines</a:t>
            </a:r>
          </a:p>
        </p:txBody>
      </p:sp>
      <p:sp>
        <p:nvSpPr>
          <p:cNvPr id="37894" name="Rectangle 1027"/>
          <p:cNvSpPr>
            <a:spLocks noGrp="1" noChangeArrowheads="1"/>
          </p:cNvSpPr>
          <p:nvPr>
            <p:ph type="body" idx="4294967295"/>
          </p:nvPr>
        </p:nvSpPr>
        <p:spPr>
          <a:xfrm>
            <a:off x="838200" y="1752600"/>
            <a:ext cx="7772400" cy="685800"/>
          </a:xfrm>
        </p:spPr>
        <p:txBody>
          <a:bodyPr/>
          <a:lstStyle/>
          <a:p>
            <a:pPr marL="0" indent="0" eaLnBrk="1" hangingPunct="1">
              <a:lnSpc>
                <a:spcPct val="90000"/>
              </a:lnSpc>
              <a:buFont typeface="Helvetica CE" charset="0"/>
              <a:buNone/>
            </a:pPr>
            <a:r>
              <a:rPr lang="en-US"/>
              <a:t>Co-routines are only </a:t>
            </a:r>
            <a:r>
              <a:rPr lang="en-US" i="1">
                <a:solidFill>
                  <a:srgbClr val="7F0101"/>
                </a:solidFill>
              </a:rPr>
              <a:t>pseudo-concurrent</a:t>
            </a:r>
            <a:r>
              <a:rPr lang="en-US"/>
              <a:t> and require </a:t>
            </a:r>
            <a:r>
              <a:rPr lang="en-US" i="1">
                <a:solidFill>
                  <a:srgbClr val="7F0101"/>
                </a:solidFill>
              </a:rPr>
              <a:t>explicit transfers of control</a:t>
            </a:r>
            <a:endParaRPr lang="en-US"/>
          </a:p>
        </p:txBody>
      </p:sp>
      <p:sp>
        <p:nvSpPr>
          <p:cNvPr id="37895" name="Folded Corner 8"/>
          <p:cNvSpPr>
            <a:spLocks noChangeArrowheads="1"/>
          </p:cNvSpPr>
          <p:nvPr/>
        </p:nvSpPr>
        <p:spPr bwMode="auto">
          <a:xfrm>
            <a:off x="1295400" y="5562600"/>
            <a:ext cx="6705600" cy="9144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pPr algn="ctr" eaLnBrk="1" hangingPunct="1">
              <a:lnSpc>
                <a:spcPct val="95000"/>
              </a:lnSpc>
              <a:spcBef>
                <a:spcPct val="20000"/>
              </a:spcBef>
              <a:buClr>
                <a:schemeClr val="hlink"/>
              </a:buClr>
              <a:buSzPct val="85000"/>
              <a:buFont typeface="Helvetica CE" charset="0"/>
              <a:buNone/>
            </a:pPr>
            <a:r>
              <a:rPr lang="en-US" i="1">
                <a:solidFill>
                  <a:srgbClr val="7F0101"/>
                </a:solidFill>
              </a:rPr>
              <a:t>Co-routines can be used to implement most higher-level concurrent mechanisms.</a:t>
            </a:r>
          </a:p>
        </p:txBody>
      </p:sp>
      <p:pic>
        <p:nvPicPr>
          <p:cNvPr id="37896" name="Picture 9" descr="01Coroutines.png"/>
          <p:cNvPicPr>
            <a:picLocks noChangeAspect="1"/>
          </p:cNvPicPr>
          <p:nvPr/>
        </p:nvPicPr>
        <p:blipFill>
          <a:blip r:embed="rId2"/>
          <a:srcRect/>
          <a:stretch>
            <a:fillRect/>
          </a:stretch>
        </p:blipFill>
        <p:spPr bwMode="auto">
          <a:xfrm>
            <a:off x="1574800" y="2590800"/>
            <a:ext cx="5283200" cy="2768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Date Placeholder 2"/>
          <p:cNvSpPr>
            <a:spLocks noGrp="1"/>
          </p:cNvSpPr>
          <p:nvPr>
            <p:ph type="dt" sz="quarter" idx="10"/>
          </p:nvPr>
        </p:nvSpPr>
        <p:spPr>
          <a:noFill/>
        </p:spPr>
        <p:txBody>
          <a:bodyPr/>
          <a:lstStyle/>
          <a:p>
            <a:r>
              <a:rPr lang="en-US" smtClean="0"/>
              <a:t>© Oscar Nierstrasz</a:t>
            </a:r>
            <a:endParaRPr lang="de-CH" smtClean="0"/>
          </a:p>
        </p:txBody>
      </p:sp>
      <p:sp>
        <p:nvSpPr>
          <p:cNvPr id="38915" name="Footer Placeholder 3"/>
          <p:cNvSpPr>
            <a:spLocks noGrp="1"/>
          </p:cNvSpPr>
          <p:nvPr>
            <p:ph type="ftr" sz="quarter" idx="11"/>
          </p:nvPr>
        </p:nvSpPr>
        <p:spPr>
          <a:noFill/>
        </p:spPr>
        <p:txBody>
          <a:bodyPr/>
          <a:lstStyle/>
          <a:p>
            <a:r>
              <a:rPr lang="en-US" smtClean="0"/>
              <a:t>CP — Introduction</a:t>
            </a:r>
            <a:endParaRPr lang="de-CH" smtClean="0"/>
          </a:p>
        </p:txBody>
      </p:sp>
      <p:sp>
        <p:nvSpPr>
          <p:cNvPr id="38916" name="Slide Number Placeholder 4"/>
          <p:cNvSpPr>
            <a:spLocks noGrp="1"/>
          </p:cNvSpPr>
          <p:nvPr>
            <p:ph type="sldNum" sz="quarter" idx="12"/>
          </p:nvPr>
        </p:nvSpPr>
        <p:spPr>
          <a:noFill/>
        </p:spPr>
        <p:txBody>
          <a:bodyPr/>
          <a:lstStyle/>
          <a:p>
            <a:fld id="{8020EE87-A865-7C46-B0B3-124DAE2DA292}" type="slidenum">
              <a:rPr lang="de-CH" smtClean="0"/>
              <a:pPr/>
              <a:t>22</a:t>
            </a:fld>
            <a:endParaRPr lang="de-CH" sz="1400" smtClean="0">
              <a:solidFill>
                <a:srgbClr val="7E7E7E"/>
              </a:solidFill>
              <a:latin typeface="Times" charset="0"/>
            </a:endParaRPr>
          </a:p>
        </p:txBody>
      </p:sp>
      <p:sp>
        <p:nvSpPr>
          <p:cNvPr id="38917" name="Rectangle 2"/>
          <p:cNvSpPr>
            <a:spLocks noGrp="1" noChangeArrowheads="1"/>
          </p:cNvSpPr>
          <p:nvPr>
            <p:ph type="title"/>
          </p:nvPr>
        </p:nvSpPr>
        <p:spPr/>
        <p:txBody>
          <a:bodyPr/>
          <a:lstStyle/>
          <a:p>
            <a:pPr eaLnBrk="1" hangingPunct="1"/>
            <a:r>
              <a:rPr lang="en-US"/>
              <a:t>Fork and Join</a:t>
            </a:r>
          </a:p>
        </p:txBody>
      </p:sp>
      <p:sp>
        <p:nvSpPr>
          <p:cNvPr id="38918" name="Text Box 3"/>
          <p:cNvSpPr txBox="1">
            <a:spLocks noChangeArrowheads="1"/>
          </p:cNvSpPr>
          <p:nvPr/>
        </p:nvSpPr>
        <p:spPr bwMode="auto">
          <a:xfrm>
            <a:off x="685800" y="1736725"/>
            <a:ext cx="7772400" cy="830263"/>
          </a:xfrm>
          <a:prstGeom prst="rect">
            <a:avLst/>
          </a:prstGeom>
          <a:noFill/>
          <a:ln w="9525">
            <a:noFill/>
            <a:miter lim="800000"/>
            <a:headEnd/>
            <a:tailEnd/>
          </a:ln>
        </p:spPr>
        <p:txBody>
          <a:bodyPr>
            <a:prstTxWarp prst="textNoShape">
              <a:avLst/>
            </a:prstTxWarp>
            <a:spAutoFit/>
          </a:bodyPr>
          <a:lstStyle/>
          <a:p>
            <a:r>
              <a:rPr lang="en-US" u="sng">
                <a:solidFill>
                  <a:srgbClr val="00027F"/>
                </a:solidFill>
              </a:rPr>
              <a:t>Fork</a:t>
            </a:r>
            <a:r>
              <a:rPr lang="en-US">
                <a:solidFill>
                  <a:srgbClr val="00027F"/>
                </a:solidFill>
              </a:rPr>
              <a:t> can be used to create any number of processes:</a:t>
            </a:r>
          </a:p>
          <a:p>
            <a:r>
              <a:rPr lang="en-US" u="sng">
                <a:solidFill>
                  <a:srgbClr val="00027F"/>
                </a:solidFill>
              </a:rPr>
              <a:t>Join</a:t>
            </a:r>
            <a:r>
              <a:rPr lang="en-US">
                <a:solidFill>
                  <a:srgbClr val="00027F"/>
                </a:solidFill>
              </a:rPr>
              <a:t> waits for another process to terminate.</a:t>
            </a:r>
          </a:p>
        </p:txBody>
      </p:sp>
      <p:pic>
        <p:nvPicPr>
          <p:cNvPr id="38919" name="Picture 8" descr="01ForkJoin.png"/>
          <p:cNvPicPr>
            <a:picLocks noChangeAspect="1"/>
          </p:cNvPicPr>
          <p:nvPr/>
        </p:nvPicPr>
        <p:blipFill>
          <a:blip r:embed="rId2"/>
          <a:srcRect/>
          <a:stretch>
            <a:fillRect/>
          </a:stretch>
        </p:blipFill>
        <p:spPr bwMode="auto">
          <a:xfrm>
            <a:off x="1704975" y="2794000"/>
            <a:ext cx="5381625" cy="2768600"/>
          </a:xfrm>
          <a:prstGeom prst="rect">
            <a:avLst/>
          </a:prstGeom>
          <a:noFill/>
          <a:ln w="9525">
            <a:noFill/>
            <a:miter lim="800000"/>
            <a:headEnd/>
            <a:tailEnd/>
          </a:ln>
        </p:spPr>
      </p:pic>
      <p:sp>
        <p:nvSpPr>
          <p:cNvPr id="38920" name="Folded Corner 9"/>
          <p:cNvSpPr>
            <a:spLocks noChangeArrowheads="1"/>
          </p:cNvSpPr>
          <p:nvPr/>
        </p:nvSpPr>
        <p:spPr bwMode="auto">
          <a:xfrm>
            <a:off x="2209800" y="5638800"/>
            <a:ext cx="5181600" cy="9144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pPr algn="ctr"/>
            <a:r>
              <a:rPr lang="en-US" i="1">
                <a:solidFill>
                  <a:srgbClr val="7F0101"/>
                </a:solidFill>
              </a:rPr>
              <a:t>Fork and join are unstructured, so require care and discipline!</a:t>
            </a: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Date Placeholder 3"/>
          <p:cNvSpPr>
            <a:spLocks noGrp="1"/>
          </p:cNvSpPr>
          <p:nvPr>
            <p:ph type="dt" sz="quarter" idx="10"/>
          </p:nvPr>
        </p:nvSpPr>
        <p:spPr>
          <a:noFill/>
        </p:spPr>
        <p:txBody>
          <a:bodyPr/>
          <a:lstStyle/>
          <a:p>
            <a:r>
              <a:rPr lang="en-US" smtClean="0"/>
              <a:t>© Oscar Nierstrasz</a:t>
            </a:r>
            <a:endParaRPr lang="de-CH" smtClean="0"/>
          </a:p>
        </p:txBody>
      </p:sp>
      <p:sp>
        <p:nvSpPr>
          <p:cNvPr id="39939" name="Footer Placeholder 4"/>
          <p:cNvSpPr>
            <a:spLocks noGrp="1"/>
          </p:cNvSpPr>
          <p:nvPr>
            <p:ph type="ftr" sz="quarter" idx="11"/>
          </p:nvPr>
        </p:nvSpPr>
        <p:spPr>
          <a:noFill/>
        </p:spPr>
        <p:txBody>
          <a:bodyPr/>
          <a:lstStyle/>
          <a:p>
            <a:r>
              <a:rPr lang="en-US" smtClean="0"/>
              <a:t>CP — Introduction</a:t>
            </a:r>
            <a:endParaRPr lang="de-CH" smtClean="0"/>
          </a:p>
        </p:txBody>
      </p:sp>
      <p:sp>
        <p:nvSpPr>
          <p:cNvPr id="39940" name="Slide Number Placeholder 5"/>
          <p:cNvSpPr>
            <a:spLocks noGrp="1"/>
          </p:cNvSpPr>
          <p:nvPr>
            <p:ph type="sldNum" sz="quarter" idx="12"/>
          </p:nvPr>
        </p:nvSpPr>
        <p:spPr>
          <a:noFill/>
        </p:spPr>
        <p:txBody>
          <a:bodyPr/>
          <a:lstStyle/>
          <a:p>
            <a:fld id="{00B0C078-AC6C-1045-996B-76FA207B5B9E}" type="slidenum">
              <a:rPr lang="de-CH" smtClean="0"/>
              <a:pPr/>
              <a:t>23</a:t>
            </a:fld>
            <a:endParaRPr lang="de-CH" sz="1400" smtClean="0">
              <a:solidFill>
                <a:srgbClr val="7E7E7E"/>
              </a:solidFill>
              <a:latin typeface="Times" charset="0"/>
            </a:endParaRPr>
          </a:p>
        </p:txBody>
      </p:sp>
      <p:sp>
        <p:nvSpPr>
          <p:cNvPr id="39941" name="Rectangle 2"/>
          <p:cNvSpPr>
            <a:spLocks noGrp="1" noChangeArrowheads="1"/>
          </p:cNvSpPr>
          <p:nvPr>
            <p:ph type="title"/>
          </p:nvPr>
        </p:nvSpPr>
        <p:spPr/>
        <p:txBody>
          <a:bodyPr/>
          <a:lstStyle/>
          <a:p>
            <a:pPr eaLnBrk="1" hangingPunct="1"/>
            <a:r>
              <a:rPr lang="en-US"/>
              <a:t>Cobegin/coend</a:t>
            </a:r>
          </a:p>
        </p:txBody>
      </p:sp>
      <p:sp>
        <p:nvSpPr>
          <p:cNvPr id="39942" name="Rectangle 3"/>
          <p:cNvSpPr>
            <a:spLocks noGrp="1" noChangeArrowheads="1"/>
          </p:cNvSpPr>
          <p:nvPr>
            <p:ph type="body" idx="1"/>
          </p:nvPr>
        </p:nvSpPr>
        <p:spPr>
          <a:xfrm>
            <a:off x="539750" y="1654175"/>
            <a:ext cx="8061325" cy="1622425"/>
          </a:xfrm>
        </p:spPr>
        <p:txBody>
          <a:bodyPr anchor="t"/>
          <a:lstStyle/>
          <a:p>
            <a:pPr marL="0" indent="0">
              <a:lnSpc>
                <a:spcPct val="85000"/>
              </a:lnSpc>
              <a:spcBef>
                <a:spcPct val="0"/>
              </a:spcBef>
              <a:buFont typeface="Helvetica CE" charset="0"/>
              <a:buNone/>
            </a:pPr>
            <a:r>
              <a:rPr lang="en-US" sz="2000"/>
              <a:t>Cobegin/coend blocks are better structured:</a:t>
            </a:r>
          </a:p>
          <a:p>
            <a:pPr marL="0" indent="0">
              <a:lnSpc>
                <a:spcPct val="85000"/>
              </a:lnSpc>
              <a:spcBef>
                <a:spcPct val="0"/>
              </a:spcBef>
              <a:buFont typeface="Helvetica CE" charset="0"/>
              <a:buNone/>
            </a:pPr>
            <a:endParaRPr lang="en-US" sz="2000"/>
          </a:p>
          <a:p>
            <a:pPr marL="0" indent="0">
              <a:lnSpc>
                <a:spcPct val="85000"/>
              </a:lnSpc>
              <a:spcBef>
                <a:spcPct val="0"/>
              </a:spcBef>
              <a:buFont typeface="Helvetica CE" charset="0"/>
              <a:buNone/>
            </a:pPr>
            <a:endParaRPr lang="en-US" sz="2000"/>
          </a:p>
          <a:p>
            <a:pPr marL="0" indent="0">
              <a:lnSpc>
                <a:spcPct val="85000"/>
              </a:lnSpc>
              <a:spcBef>
                <a:spcPct val="0"/>
              </a:spcBef>
              <a:buFont typeface="Helvetica CE" charset="0"/>
              <a:buNone/>
            </a:pPr>
            <a:endParaRPr lang="en-US" sz="2000"/>
          </a:p>
          <a:p>
            <a:pPr marL="0" indent="0">
              <a:lnSpc>
                <a:spcPct val="85000"/>
              </a:lnSpc>
              <a:spcBef>
                <a:spcPct val="0"/>
              </a:spcBef>
              <a:buFont typeface="Helvetica CE" charset="0"/>
              <a:buNone/>
            </a:pPr>
            <a:r>
              <a:rPr lang="en-US" sz="2000"/>
              <a:t>but they can only create a </a:t>
            </a:r>
            <a:r>
              <a:rPr lang="en-US" sz="2000" i="1">
                <a:solidFill>
                  <a:srgbClr val="7F0101"/>
                </a:solidFill>
              </a:rPr>
              <a:t>fixed number of processes</a:t>
            </a:r>
            <a:r>
              <a:rPr lang="en-US" sz="2000"/>
              <a:t>.</a:t>
            </a:r>
          </a:p>
          <a:p>
            <a:pPr marL="0" indent="0">
              <a:lnSpc>
                <a:spcPct val="85000"/>
              </a:lnSpc>
              <a:spcBef>
                <a:spcPct val="0"/>
              </a:spcBef>
              <a:buFont typeface="Helvetica CE" charset="0"/>
              <a:buNone/>
            </a:pPr>
            <a:r>
              <a:rPr lang="en-US" sz="2000"/>
              <a:t>The caller continues when all of the coblocks have terminated.</a:t>
            </a:r>
            <a:endParaRPr lang="en-US" sz="2800"/>
          </a:p>
        </p:txBody>
      </p:sp>
      <p:sp>
        <p:nvSpPr>
          <p:cNvPr id="39943" name="Text Box 6"/>
          <p:cNvSpPr txBox="1">
            <a:spLocks noChangeArrowheads="1"/>
          </p:cNvSpPr>
          <p:nvPr/>
        </p:nvSpPr>
        <p:spPr bwMode="auto">
          <a:xfrm>
            <a:off x="1676400" y="2057400"/>
            <a:ext cx="5572125" cy="361950"/>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a:lnSpc>
                <a:spcPct val="85000"/>
              </a:lnSpc>
              <a:buClr>
                <a:schemeClr val="hlink"/>
              </a:buClr>
              <a:buSzPct val="85000"/>
              <a:buFont typeface="Helvetica CE" charset="0"/>
              <a:buNone/>
            </a:pPr>
            <a:r>
              <a:rPr lang="en-US" sz="2000">
                <a:solidFill>
                  <a:srgbClr val="0A017F"/>
                </a:solidFill>
                <a:latin typeface="Courier" charset="0"/>
                <a:ea typeface="Courier" charset="0"/>
                <a:cs typeface="Courier" charset="0"/>
              </a:rPr>
              <a:t>cobegin S1 || S2 || ... || Sn coend</a:t>
            </a:r>
            <a:endParaRPr lang="en-US">
              <a:latin typeface="Courier" charset="0"/>
              <a:ea typeface="Courier" charset="0"/>
              <a:cs typeface="Courier" charset="0"/>
            </a:endParaRPr>
          </a:p>
        </p:txBody>
      </p:sp>
      <p:pic>
        <p:nvPicPr>
          <p:cNvPr id="39944" name="Picture 8" descr="01Cobegin.png"/>
          <p:cNvPicPr>
            <a:picLocks noChangeAspect="1"/>
          </p:cNvPicPr>
          <p:nvPr/>
        </p:nvPicPr>
        <p:blipFill>
          <a:blip r:embed="rId2"/>
          <a:srcRect/>
          <a:stretch>
            <a:fillRect/>
          </a:stretch>
        </p:blipFill>
        <p:spPr bwMode="auto">
          <a:xfrm>
            <a:off x="1600200" y="3581400"/>
            <a:ext cx="5118100" cy="27559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3"/>
          <p:cNvSpPr>
            <a:spLocks noGrp="1" noChangeArrowheads="1"/>
          </p:cNvSpPr>
          <p:nvPr>
            <p:ph type="title"/>
          </p:nvPr>
        </p:nvSpPr>
        <p:spPr/>
        <p:txBody>
          <a:bodyPr/>
          <a:lstStyle/>
          <a:p>
            <a:r>
              <a:rPr lang="en-US" smtClean="0"/>
              <a:t>Roadmap</a:t>
            </a:r>
          </a:p>
        </p:txBody>
      </p:sp>
      <p:sp>
        <p:nvSpPr>
          <p:cNvPr id="40963" name="Rectangle 4"/>
          <p:cNvSpPr>
            <a:spLocks noGrp="1" noChangeArrowheads="1"/>
          </p:cNvSpPr>
          <p:nvPr>
            <p:ph type="body" idx="1"/>
          </p:nvPr>
        </p:nvSpPr>
        <p:spPr/>
        <p:txBody>
          <a:bodyPr/>
          <a:lstStyle/>
          <a:p>
            <a:r>
              <a:rPr lang="en-US" smtClean="0"/>
              <a:t>Course Overview</a:t>
            </a:r>
          </a:p>
          <a:p>
            <a:r>
              <a:rPr lang="en-US" smtClean="0"/>
              <a:t>Concurrency and Parallelism</a:t>
            </a:r>
          </a:p>
          <a:p>
            <a:r>
              <a:rPr lang="en-US" smtClean="0"/>
              <a:t>Difficulties: Safety and Liveness</a:t>
            </a:r>
          </a:p>
          <a:p>
            <a:r>
              <a:rPr lang="en-US" smtClean="0"/>
              <a:t>Expressing Concurrency: Process Creation</a:t>
            </a:r>
          </a:p>
          <a:p>
            <a:r>
              <a:rPr lang="en-US" b="1" smtClean="0"/>
              <a:t>Expressing Concurrency: Communication and Synchronization</a:t>
            </a:r>
          </a:p>
        </p:txBody>
      </p:sp>
      <p:sp>
        <p:nvSpPr>
          <p:cNvPr id="40964" name="Date Placeholder 3"/>
          <p:cNvSpPr>
            <a:spLocks noGrp="1"/>
          </p:cNvSpPr>
          <p:nvPr>
            <p:ph type="dt" sz="quarter" idx="10"/>
          </p:nvPr>
        </p:nvSpPr>
        <p:spPr>
          <a:noFill/>
        </p:spPr>
        <p:txBody>
          <a:bodyPr/>
          <a:lstStyle/>
          <a:p>
            <a:r>
              <a:rPr lang="en-US" smtClean="0"/>
              <a:t>© Oscar Nierstrasz</a:t>
            </a:r>
            <a:endParaRPr lang="de-CH" smtClean="0"/>
          </a:p>
        </p:txBody>
      </p:sp>
      <p:sp>
        <p:nvSpPr>
          <p:cNvPr id="40965" name="Footer Placeholder 7"/>
          <p:cNvSpPr>
            <a:spLocks noGrp="1"/>
          </p:cNvSpPr>
          <p:nvPr>
            <p:ph type="ftr" sz="quarter" idx="11"/>
          </p:nvPr>
        </p:nvSpPr>
        <p:spPr>
          <a:noFill/>
        </p:spPr>
        <p:txBody>
          <a:bodyPr/>
          <a:lstStyle/>
          <a:p>
            <a:r>
              <a:rPr lang="en-US" smtClean="0"/>
              <a:t>CP — Introduction</a:t>
            </a:r>
            <a:endParaRPr lang="de-CH" smtClean="0"/>
          </a:p>
        </p:txBody>
      </p:sp>
      <p:sp>
        <p:nvSpPr>
          <p:cNvPr id="40966" name="Slide Number Placeholder 5"/>
          <p:cNvSpPr>
            <a:spLocks noGrp="1"/>
          </p:cNvSpPr>
          <p:nvPr>
            <p:ph type="sldNum" sz="quarter" idx="12"/>
          </p:nvPr>
        </p:nvSpPr>
        <p:spPr>
          <a:noFill/>
        </p:spPr>
        <p:txBody>
          <a:bodyPr/>
          <a:lstStyle/>
          <a:p>
            <a:fld id="{A90DB50E-56EB-0E4A-8304-B7865B414748}" type="slidenum">
              <a:rPr lang="de-CH" smtClean="0"/>
              <a:pPr/>
              <a:t>24</a:t>
            </a:fld>
            <a:endParaRPr lang="de-CH" smtClean="0"/>
          </a:p>
        </p:txBody>
      </p:sp>
      <p:pic>
        <p:nvPicPr>
          <p:cNvPr id="40967"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Date Placeholder 2"/>
          <p:cNvSpPr>
            <a:spLocks noGrp="1"/>
          </p:cNvSpPr>
          <p:nvPr>
            <p:ph type="dt" sz="quarter" idx="10"/>
          </p:nvPr>
        </p:nvSpPr>
        <p:spPr>
          <a:noFill/>
        </p:spPr>
        <p:txBody>
          <a:bodyPr/>
          <a:lstStyle/>
          <a:p>
            <a:r>
              <a:rPr lang="en-US" smtClean="0"/>
              <a:t>© Oscar Nierstrasz</a:t>
            </a:r>
            <a:endParaRPr lang="de-CH" smtClean="0"/>
          </a:p>
        </p:txBody>
      </p:sp>
      <p:sp>
        <p:nvSpPr>
          <p:cNvPr id="43011" name="Footer Placeholder 3"/>
          <p:cNvSpPr>
            <a:spLocks noGrp="1"/>
          </p:cNvSpPr>
          <p:nvPr>
            <p:ph type="ftr" sz="quarter" idx="11"/>
          </p:nvPr>
        </p:nvSpPr>
        <p:spPr>
          <a:noFill/>
        </p:spPr>
        <p:txBody>
          <a:bodyPr/>
          <a:lstStyle/>
          <a:p>
            <a:r>
              <a:rPr lang="en-US" smtClean="0"/>
              <a:t>CP — Introduction</a:t>
            </a:r>
            <a:endParaRPr lang="de-CH" smtClean="0"/>
          </a:p>
        </p:txBody>
      </p:sp>
      <p:sp>
        <p:nvSpPr>
          <p:cNvPr id="43012" name="Slide Number Placeholder 4"/>
          <p:cNvSpPr>
            <a:spLocks noGrp="1"/>
          </p:cNvSpPr>
          <p:nvPr>
            <p:ph type="sldNum" sz="quarter" idx="12"/>
          </p:nvPr>
        </p:nvSpPr>
        <p:spPr>
          <a:noFill/>
        </p:spPr>
        <p:txBody>
          <a:bodyPr/>
          <a:lstStyle/>
          <a:p>
            <a:fld id="{5703FFA5-00B0-D841-A0D0-3C333ECA7275}" type="slidenum">
              <a:rPr lang="de-CH" smtClean="0"/>
              <a:pPr/>
              <a:t>25</a:t>
            </a:fld>
            <a:endParaRPr lang="de-CH" sz="1400" smtClean="0">
              <a:solidFill>
                <a:srgbClr val="7E7E7E"/>
              </a:solidFill>
              <a:latin typeface="Times" charset="0"/>
            </a:endParaRPr>
          </a:p>
        </p:txBody>
      </p:sp>
      <p:sp>
        <p:nvSpPr>
          <p:cNvPr id="43013" name="Rectangle 2"/>
          <p:cNvSpPr>
            <a:spLocks noGrp="1" noChangeArrowheads="1"/>
          </p:cNvSpPr>
          <p:nvPr>
            <p:ph type="title"/>
          </p:nvPr>
        </p:nvSpPr>
        <p:spPr/>
        <p:txBody>
          <a:bodyPr/>
          <a:lstStyle/>
          <a:p>
            <a:pPr eaLnBrk="1" hangingPunct="1"/>
            <a:r>
              <a:rPr lang="en-US"/>
              <a:t>Communication and Synchronization</a:t>
            </a:r>
          </a:p>
        </p:txBody>
      </p:sp>
      <p:sp>
        <p:nvSpPr>
          <p:cNvPr id="43014" name="Rectangle 3"/>
          <p:cNvSpPr>
            <a:spLocks noGrp="1" noChangeArrowheads="1"/>
          </p:cNvSpPr>
          <p:nvPr>
            <p:ph type="body" idx="4294967295"/>
          </p:nvPr>
        </p:nvSpPr>
        <p:spPr>
          <a:xfrm>
            <a:off x="304800" y="1882775"/>
            <a:ext cx="4495800" cy="1851025"/>
          </a:xfrm>
        </p:spPr>
        <p:txBody>
          <a:bodyPr/>
          <a:lstStyle/>
          <a:p>
            <a:pPr marL="0" indent="0" eaLnBrk="1" hangingPunct="1">
              <a:buFont typeface="Helvetica CE" charset="0"/>
              <a:buNone/>
            </a:pPr>
            <a:r>
              <a:rPr lang="en-US"/>
              <a:t>In approaches based on </a:t>
            </a:r>
            <a:r>
              <a:rPr lang="en-US" u="sng"/>
              <a:t>shared variables</a:t>
            </a:r>
            <a:r>
              <a:rPr lang="en-US"/>
              <a:t>, processes </a:t>
            </a:r>
            <a:r>
              <a:rPr lang="en-US" i="1">
                <a:solidFill>
                  <a:srgbClr val="7F0101"/>
                </a:solidFill>
              </a:rPr>
              <a:t>communicate indirectly</a:t>
            </a:r>
            <a:r>
              <a:rPr lang="en-US"/>
              <a:t>.</a:t>
            </a:r>
          </a:p>
          <a:p>
            <a:pPr marL="0" indent="0" eaLnBrk="1" hangingPunct="1">
              <a:buFont typeface="Helvetica CE" charset="0"/>
              <a:buNone/>
            </a:pPr>
            <a:r>
              <a:rPr lang="en-US" i="1">
                <a:solidFill>
                  <a:srgbClr val="7F0101"/>
                </a:solidFill>
              </a:rPr>
              <a:t>Explicit synchronization</a:t>
            </a:r>
            <a:r>
              <a:rPr lang="en-US"/>
              <a:t> mechanisms are needed.</a:t>
            </a:r>
          </a:p>
        </p:txBody>
      </p:sp>
      <p:grpSp>
        <p:nvGrpSpPr>
          <p:cNvPr id="43015" name="Group 29"/>
          <p:cNvGrpSpPr>
            <a:grpSpLocks/>
          </p:cNvGrpSpPr>
          <p:nvPr/>
        </p:nvGrpSpPr>
        <p:grpSpPr bwMode="auto">
          <a:xfrm>
            <a:off x="5029200" y="1676400"/>
            <a:ext cx="3733800" cy="1981200"/>
            <a:chOff x="3168" y="1056"/>
            <a:chExt cx="2352" cy="1248"/>
          </a:xfrm>
        </p:grpSpPr>
        <p:sp>
          <p:nvSpPr>
            <p:cNvPr id="43028" name="Rectangle 6"/>
            <p:cNvSpPr>
              <a:spLocks noChangeArrowheads="1"/>
            </p:cNvSpPr>
            <p:nvPr/>
          </p:nvSpPr>
          <p:spPr bwMode="auto">
            <a:xfrm>
              <a:off x="3360" y="1728"/>
              <a:ext cx="1968" cy="576"/>
            </a:xfrm>
            <a:prstGeom prst="rect">
              <a:avLst/>
            </a:prstGeom>
            <a:noFill/>
            <a:ln w="28575">
              <a:solidFill>
                <a:schemeClr val="tx1"/>
              </a:solidFill>
              <a:miter lim="800000"/>
              <a:headEnd/>
              <a:tailEnd/>
            </a:ln>
          </p:spPr>
          <p:txBody>
            <a:bodyPr wrap="none" anchor="ctr">
              <a:prstTxWarp prst="textNoShape">
                <a:avLst/>
              </a:prstTxWarp>
            </a:bodyPr>
            <a:lstStyle/>
            <a:p>
              <a:endParaRPr lang="en-US"/>
            </a:p>
          </p:txBody>
        </p:sp>
        <p:sp>
          <p:nvSpPr>
            <p:cNvPr id="43029" name="Rectangle 7"/>
            <p:cNvSpPr>
              <a:spLocks noChangeArrowheads="1"/>
            </p:cNvSpPr>
            <p:nvPr/>
          </p:nvSpPr>
          <p:spPr bwMode="auto">
            <a:xfrm>
              <a:off x="3552" y="1968"/>
              <a:ext cx="336" cy="24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pPr algn="ctr"/>
              <a:r>
                <a:rPr lang="en-US"/>
                <a:t>x</a:t>
              </a:r>
            </a:p>
          </p:txBody>
        </p:sp>
        <p:sp>
          <p:nvSpPr>
            <p:cNvPr id="43030" name="Rectangle 8"/>
            <p:cNvSpPr>
              <a:spLocks noChangeArrowheads="1"/>
            </p:cNvSpPr>
            <p:nvPr/>
          </p:nvSpPr>
          <p:spPr bwMode="auto">
            <a:xfrm>
              <a:off x="4608" y="1920"/>
              <a:ext cx="336" cy="24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pPr algn="ctr"/>
              <a:r>
                <a:rPr lang="en-US"/>
                <a:t>z</a:t>
              </a:r>
            </a:p>
          </p:txBody>
        </p:sp>
        <p:sp>
          <p:nvSpPr>
            <p:cNvPr id="43031" name="Rectangle 9"/>
            <p:cNvSpPr>
              <a:spLocks noChangeArrowheads="1"/>
            </p:cNvSpPr>
            <p:nvPr/>
          </p:nvSpPr>
          <p:spPr bwMode="auto">
            <a:xfrm>
              <a:off x="4128" y="2016"/>
              <a:ext cx="336" cy="24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pPr algn="ctr"/>
              <a:r>
                <a:rPr lang="en-US"/>
                <a:t>y</a:t>
              </a:r>
            </a:p>
          </p:txBody>
        </p:sp>
        <p:sp>
          <p:nvSpPr>
            <p:cNvPr id="43032" name="Line 13"/>
            <p:cNvSpPr>
              <a:spLocks noChangeShapeType="1"/>
            </p:cNvSpPr>
            <p:nvPr/>
          </p:nvSpPr>
          <p:spPr bwMode="auto">
            <a:xfrm>
              <a:off x="3504" y="1392"/>
              <a:ext cx="192" cy="576"/>
            </a:xfrm>
            <a:prstGeom prst="line">
              <a:avLst/>
            </a:prstGeom>
            <a:noFill/>
            <a:ln w="19050">
              <a:solidFill>
                <a:schemeClr val="tx1"/>
              </a:solidFill>
              <a:round/>
              <a:headEnd/>
              <a:tailEnd type="triangle" w="med" len="med"/>
            </a:ln>
          </p:spPr>
          <p:txBody>
            <a:bodyPr wrap="none" anchor="ctr">
              <a:prstTxWarp prst="textNoShape">
                <a:avLst/>
              </a:prstTxWarp>
            </a:bodyPr>
            <a:lstStyle/>
            <a:p>
              <a:endParaRPr lang="en-US"/>
            </a:p>
          </p:txBody>
        </p:sp>
        <p:sp>
          <p:nvSpPr>
            <p:cNvPr id="43033" name="Line 14"/>
            <p:cNvSpPr>
              <a:spLocks noChangeShapeType="1"/>
            </p:cNvSpPr>
            <p:nvPr/>
          </p:nvSpPr>
          <p:spPr bwMode="auto">
            <a:xfrm>
              <a:off x="4368" y="1248"/>
              <a:ext cx="384" cy="672"/>
            </a:xfrm>
            <a:prstGeom prst="line">
              <a:avLst/>
            </a:prstGeom>
            <a:noFill/>
            <a:ln w="19050">
              <a:solidFill>
                <a:schemeClr val="tx1"/>
              </a:solidFill>
              <a:round/>
              <a:headEnd/>
              <a:tailEnd type="triangle" w="med" len="med"/>
            </a:ln>
          </p:spPr>
          <p:txBody>
            <a:bodyPr wrap="none" anchor="ctr">
              <a:prstTxWarp prst="textNoShape">
                <a:avLst/>
              </a:prstTxWarp>
            </a:bodyPr>
            <a:lstStyle/>
            <a:p>
              <a:endParaRPr lang="en-US"/>
            </a:p>
          </p:txBody>
        </p:sp>
        <p:sp>
          <p:nvSpPr>
            <p:cNvPr id="43034" name="Line 15"/>
            <p:cNvSpPr>
              <a:spLocks noChangeShapeType="1"/>
            </p:cNvSpPr>
            <p:nvPr/>
          </p:nvSpPr>
          <p:spPr bwMode="auto">
            <a:xfrm flipH="1">
              <a:off x="3792" y="1248"/>
              <a:ext cx="528" cy="720"/>
            </a:xfrm>
            <a:prstGeom prst="line">
              <a:avLst/>
            </a:prstGeom>
            <a:noFill/>
            <a:ln w="19050">
              <a:solidFill>
                <a:schemeClr val="tx1"/>
              </a:solidFill>
              <a:round/>
              <a:headEnd/>
              <a:tailEnd type="triangle" w="med" len="med"/>
            </a:ln>
          </p:spPr>
          <p:txBody>
            <a:bodyPr wrap="none" anchor="ctr">
              <a:prstTxWarp prst="textNoShape">
                <a:avLst/>
              </a:prstTxWarp>
            </a:bodyPr>
            <a:lstStyle/>
            <a:p>
              <a:endParaRPr lang="en-US"/>
            </a:p>
          </p:txBody>
        </p:sp>
        <p:sp>
          <p:nvSpPr>
            <p:cNvPr id="43035" name="Line 16"/>
            <p:cNvSpPr>
              <a:spLocks noChangeShapeType="1"/>
            </p:cNvSpPr>
            <p:nvPr/>
          </p:nvSpPr>
          <p:spPr bwMode="auto">
            <a:xfrm flipH="1">
              <a:off x="4368" y="1344"/>
              <a:ext cx="720" cy="672"/>
            </a:xfrm>
            <a:prstGeom prst="line">
              <a:avLst/>
            </a:prstGeom>
            <a:noFill/>
            <a:ln w="19050">
              <a:solidFill>
                <a:schemeClr val="tx1"/>
              </a:solidFill>
              <a:round/>
              <a:headEnd/>
              <a:tailEnd type="triangle" w="med" len="med"/>
            </a:ln>
          </p:spPr>
          <p:txBody>
            <a:bodyPr wrap="none" anchor="ctr">
              <a:prstTxWarp prst="textNoShape">
                <a:avLst/>
              </a:prstTxWarp>
            </a:bodyPr>
            <a:lstStyle/>
            <a:p>
              <a:endParaRPr lang="en-US"/>
            </a:p>
          </p:txBody>
        </p:sp>
        <p:sp>
          <p:nvSpPr>
            <p:cNvPr id="43036" name="Line 17"/>
            <p:cNvSpPr>
              <a:spLocks noChangeShapeType="1"/>
            </p:cNvSpPr>
            <p:nvPr/>
          </p:nvSpPr>
          <p:spPr bwMode="auto">
            <a:xfrm flipH="1">
              <a:off x="4800" y="1344"/>
              <a:ext cx="336" cy="576"/>
            </a:xfrm>
            <a:prstGeom prst="line">
              <a:avLst/>
            </a:prstGeom>
            <a:noFill/>
            <a:ln w="19050">
              <a:solidFill>
                <a:schemeClr val="tx1"/>
              </a:solidFill>
              <a:round/>
              <a:headEnd/>
              <a:tailEnd type="triangle" w="med" len="med"/>
            </a:ln>
          </p:spPr>
          <p:txBody>
            <a:bodyPr wrap="none" anchor="ctr">
              <a:prstTxWarp prst="textNoShape">
                <a:avLst/>
              </a:prstTxWarp>
            </a:bodyPr>
            <a:lstStyle/>
            <a:p>
              <a:endParaRPr lang="en-US"/>
            </a:p>
          </p:txBody>
        </p:sp>
        <p:sp>
          <p:nvSpPr>
            <p:cNvPr id="43037" name="Oval 10"/>
            <p:cNvSpPr>
              <a:spLocks noChangeArrowheads="1"/>
            </p:cNvSpPr>
            <p:nvPr/>
          </p:nvSpPr>
          <p:spPr bwMode="auto">
            <a:xfrm>
              <a:off x="3168" y="1152"/>
              <a:ext cx="720" cy="384"/>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a:t>P1</a:t>
              </a:r>
            </a:p>
          </p:txBody>
        </p:sp>
        <p:sp>
          <p:nvSpPr>
            <p:cNvPr id="43038" name="Oval 11"/>
            <p:cNvSpPr>
              <a:spLocks noChangeArrowheads="1"/>
            </p:cNvSpPr>
            <p:nvPr/>
          </p:nvSpPr>
          <p:spPr bwMode="auto">
            <a:xfrm>
              <a:off x="4032" y="1056"/>
              <a:ext cx="720" cy="384"/>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a:t>P2</a:t>
              </a:r>
            </a:p>
          </p:txBody>
        </p:sp>
        <p:sp>
          <p:nvSpPr>
            <p:cNvPr id="43039" name="Oval 12"/>
            <p:cNvSpPr>
              <a:spLocks noChangeArrowheads="1"/>
            </p:cNvSpPr>
            <p:nvPr/>
          </p:nvSpPr>
          <p:spPr bwMode="auto">
            <a:xfrm>
              <a:off x="4800" y="1152"/>
              <a:ext cx="720" cy="384"/>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a:t>P3</a:t>
              </a:r>
            </a:p>
          </p:txBody>
        </p:sp>
      </p:grpSp>
      <p:grpSp>
        <p:nvGrpSpPr>
          <p:cNvPr id="43016" name="Group 28"/>
          <p:cNvGrpSpPr>
            <a:grpSpLocks/>
          </p:cNvGrpSpPr>
          <p:nvPr/>
        </p:nvGrpSpPr>
        <p:grpSpPr bwMode="auto">
          <a:xfrm>
            <a:off x="381000" y="4267200"/>
            <a:ext cx="3810000" cy="2057400"/>
            <a:chOff x="2976" y="2736"/>
            <a:chExt cx="2400" cy="1296"/>
          </a:xfrm>
        </p:grpSpPr>
        <p:sp>
          <p:nvSpPr>
            <p:cNvPr id="43019" name="Line 24"/>
            <p:cNvSpPr>
              <a:spLocks noChangeShapeType="1"/>
            </p:cNvSpPr>
            <p:nvPr/>
          </p:nvSpPr>
          <p:spPr bwMode="auto">
            <a:xfrm flipV="1">
              <a:off x="3312" y="3024"/>
              <a:ext cx="1056" cy="576"/>
            </a:xfrm>
            <a:prstGeom prst="line">
              <a:avLst/>
            </a:prstGeom>
            <a:noFill/>
            <a:ln w="19050">
              <a:solidFill>
                <a:schemeClr val="tx1"/>
              </a:solidFill>
              <a:round/>
              <a:headEnd/>
              <a:tailEnd type="triangle" w="med" len="med"/>
            </a:ln>
          </p:spPr>
          <p:txBody>
            <a:bodyPr wrap="none" anchor="ctr">
              <a:prstTxWarp prst="textNoShape">
                <a:avLst/>
              </a:prstTxWarp>
            </a:bodyPr>
            <a:lstStyle/>
            <a:p>
              <a:endParaRPr lang="en-US"/>
            </a:p>
          </p:txBody>
        </p:sp>
        <p:sp>
          <p:nvSpPr>
            <p:cNvPr id="43020" name="Line 25"/>
            <p:cNvSpPr>
              <a:spLocks noChangeShapeType="1"/>
            </p:cNvSpPr>
            <p:nvPr/>
          </p:nvSpPr>
          <p:spPr bwMode="auto">
            <a:xfrm>
              <a:off x="4752" y="2976"/>
              <a:ext cx="192" cy="672"/>
            </a:xfrm>
            <a:prstGeom prst="line">
              <a:avLst/>
            </a:prstGeom>
            <a:noFill/>
            <a:ln w="19050">
              <a:solidFill>
                <a:schemeClr val="tx1"/>
              </a:solidFill>
              <a:round/>
              <a:headEnd/>
              <a:tailEnd type="triangle" w="med" len="med"/>
            </a:ln>
          </p:spPr>
          <p:txBody>
            <a:bodyPr wrap="none" anchor="ctr">
              <a:prstTxWarp prst="textNoShape">
                <a:avLst/>
              </a:prstTxWarp>
            </a:bodyPr>
            <a:lstStyle/>
            <a:p>
              <a:endParaRPr lang="en-US"/>
            </a:p>
          </p:txBody>
        </p:sp>
        <p:sp>
          <p:nvSpPr>
            <p:cNvPr id="43021" name="Line 26"/>
            <p:cNvSpPr>
              <a:spLocks noChangeShapeType="1"/>
            </p:cNvSpPr>
            <p:nvPr/>
          </p:nvSpPr>
          <p:spPr bwMode="auto">
            <a:xfrm>
              <a:off x="3360" y="3600"/>
              <a:ext cx="1248" cy="192"/>
            </a:xfrm>
            <a:prstGeom prst="line">
              <a:avLst/>
            </a:prstGeom>
            <a:noFill/>
            <a:ln w="19050">
              <a:solidFill>
                <a:schemeClr val="tx1"/>
              </a:solidFill>
              <a:round/>
              <a:headEnd/>
              <a:tailEnd type="triangle" w="med" len="med"/>
            </a:ln>
          </p:spPr>
          <p:txBody>
            <a:bodyPr wrap="none" anchor="ctr">
              <a:prstTxWarp prst="textNoShape">
                <a:avLst/>
              </a:prstTxWarp>
            </a:bodyPr>
            <a:lstStyle/>
            <a:p>
              <a:endParaRPr lang="en-US"/>
            </a:p>
          </p:txBody>
        </p:sp>
        <p:sp>
          <p:nvSpPr>
            <p:cNvPr id="43022" name="Oval 18"/>
            <p:cNvSpPr>
              <a:spLocks noChangeArrowheads="1"/>
            </p:cNvSpPr>
            <p:nvPr/>
          </p:nvSpPr>
          <p:spPr bwMode="auto">
            <a:xfrm>
              <a:off x="2976" y="3408"/>
              <a:ext cx="720" cy="384"/>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a:t>P1</a:t>
              </a:r>
            </a:p>
          </p:txBody>
        </p:sp>
        <p:sp>
          <p:nvSpPr>
            <p:cNvPr id="43023" name="Oval 19"/>
            <p:cNvSpPr>
              <a:spLocks noChangeArrowheads="1"/>
            </p:cNvSpPr>
            <p:nvPr/>
          </p:nvSpPr>
          <p:spPr bwMode="auto">
            <a:xfrm>
              <a:off x="4368" y="2736"/>
              <a:ext cx="720" cy="384"/>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a:t>P2</a:t>
              </a:r>
            </a:p>
          </p:txBody>
        </p:sp>
        <p:sp>
          <p:nvSpPr>
            <p:cNvPr id="43024" name="Oval 20"/>
            <p:cNvSpPr>
              <a:spLocks noChangeArrowheads="1"/>
            </p:cNvSpPr>
            <p:nvPr/>
          </p:nvSpPr>
          <p:spPr bwMode="auto">
            <a:xfrm>
              <a:off x="4656" y="3648"/>
              <a:ext cx="720" cy="384"/>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a:t>P3</a:t>
              </a:r>
            </a:p>
          </p:txBody>
        </p:sp>
        <p:sp>
          <p:nvSpPr>
            <p:cNvPr id="43025" name="Rectangle 21"/>
            <p:cNvSpPr>
              <a:spLocks noChangeArrowheads="1"/>
            </p:cNvSpPr>
            <p:nvPr/>
          </p:nvSpPr>
          <p:spPr bwMode="auto">
            <a:xfrm>
              <a:off x="3792" y="3120"/>
              <a:ext cx="336" cy="24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pPr algn="ctr"/>
              <a:r>
                <a:rPr lang="en-US"/>
                <a:t>x</a:t>
              </a:r>
            </a:p>
          </p:txBody>
        </p:sp>
        <p:sp>
          <p:nvSpPr>
            <p:cNvPr id="43026" name="Rectangle 22"/>
            <p:cNvSpPr>
              <a:spLocks noChangeArrowheads="1"/>
            </p:cNvSpPr>
            <p:nvPr/>
          </p:nvSpPr>
          <p:spPr bwMode="auto">
            <a:xfrm>
              <a:off x="4656" y="3216"/>
              <a:ext cx="336" cy="24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pPr algn="ctr"/>
              <a:r>
                <a:rPr lang="en-US"/>
                <a:t>y</a:t>
              </a:r>
            </a:p>
          </p:txBody>
        </p:sp>
        <p:sp>
          <p:nvSpPr>
            <p:cNvPr id="43027" name="Rectangle 23"/>
            <p:cNvSpPr>
              <a:spLocks noChangeArrowheads="1"/>
            </p:cNvSpPr>
            <p:nvPr/>
          </p:nvSpPr>
          <p:spPr bwMode="auto">
            <a:xfrm>
              <a:off x="3984" y="3600"/>
              <a:ext cx="336" cy="24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pPr algn="ctr"/>
              <a:r>
                <a:rPr lang="en-US"/>
                <a:t>z</a:t>
              </a:r>
            </a:p>
          </p:txBody>
        </p:sp>
      </p:grpSp>
      <p:sp>
        <p:nvSpPr>
          <p:cNvPr id="43017" name="Line 27"/>
          <p:cNvSpPr>
            <a:spLocks noChangeShapeType="1"/>
          </p:cNvSpPr>
          <p:nvPr/>
        </p:nvSpPr>
        <p:spPr bwMode="auto">
          <a:xfrm>
            <a:off x="304800" y="3962400"/>
            <a:ext cx="8610600" cy="0"/>
          </a:xfrm>
          <a:prstGeom prst="line">
            <a:avLst/>
          </a:prstGeom>
          <a:noFill/>
          <a:ln w="57150">
            <a:solidFill>
              <a:schemeClr val="tx1"/>
            </a:solidFill>
            <a:prstDash val="dash"/>
            <a:round/>
            <a:headEnd/>
            <a:tailEnd/>
          </a:ln>
        </p:spPr>
        <p:txBody>
          <a:bodyPr wrap="none" anchor="ctr">
            <a:prstTxWarp prst="textNoShape">
              <a:avLst/>
            </a:prstTxWarp>
          </a:bodyPr>
          <a:lstStyle/>
          <a:p>
            <a:endParaRPr lang="en-US"/>
          </a:p>
        </p:txBody>
      </p:sp>
      <p:sp>
        <p:nvSpPr>
          <p:cNvPr id="43018" name="Rectangle 30"/>
          <p:cNvSpPr>
            <a:spLocks noChangeArrowheads="1"/>
          </p:cNvSpPr>
          <p:nvPr/>
        </p:nvSpPr>
        <p:spPr bwMode="auto">
          <a:xfrm>
            <a:off x="4419600" y="4400550"/>
            <a:ext cx="4648200" cy="1924050"/>
          </a:xfrm>
          <a:prstGeom prst="rect">
            <a:avLst/>
          </a:prstGeom>
          <a:noFill/>
          <a:ln w="9525">
            <a:noFill/>
            <a:miter lim="800000"/>
            <a:headEnd/>
            <a:tailEnd/>
          </a:ln>
        </p:spPr>
        <p:txBody>
          <a:bodyPr>
            <a:prstTxWarp prst="textNoShape">
              <a:avLst/>
            </a:prstTxWarp>
            <a:spAutoFit/>
          </a:bodyPr>
          <a:lstStyle/>
          <a:p>
            <a:pPr eaLnBrk="1" hangingPunct="1">
              <a:lnSpc>
                <a:spcPct val="95000"/>
              </a:lnSpc>
              <a:spcBef>
                <a:spcPct val="20000"/>
              </a:spcBef>
              <a:buClr>
                <a:schemeClr val="hlink"/>
              </a:buClr>
              <a:buSzPct val="85000"/>
              <a:buFont typeface="Helvetica CE" charset="0"/>
              <a:buNone/>
            </a:pPr>
            <a:r>
              <a:rPr lang="en-US">
                <a:solidFill>
                  <a:srgbClr val="0A017F"/>
                </a:solidFill>
              </a:rPr>
              <a:t>In </a:t>
            </a:r>
            <a:r>
              <a:rPr lang="en-US" u="sng">
                <a:solidFill>
                  <a:srgbClr val="0A017F"/>
                </a:solidFill>
              </a:rPr>
              <a:t>message passing approaches</a:t>
            </a:r>
            <a:r>
              <a:rPr lang="en-US">
                <a:solidFill>
                  <a:srgbClr val="0A017F"/>
                </a:solidFill>
              </a:rPr>
              <a:t>, </a:t>
            </a:r>
            <a:r>
              <a:rPr lang="en-US" i="1">
                <a:solidFill>
                  <a:srgbClr val="7F0101"/>
                </a:solidFill>
              </a:rPr>
              <a:t>communication and synchronization</a:t>
            </a:r>
            <a:r>
              <a:rPr lang="en-US">
                <a:solidFill>
                  <a:srgbClr val="0A017F"/>
                </a:solidFill>
              </a:rPr>
              <a:t> are combined.</a:t>
            </a:r>
          </a:p>
          <a:p>
            <a:pPr eaLnBrk="1" hangingPunct="1">
              <a:lnSpc>
                <a:spcPct val="95000"/>
              </a:lnSpc>
              <a:spcBef>
                <a:spcPct val="20000"/>
              </a:spcBef>
              <a:buClr>
                <a:schemeClr val="hlink"/>
              </a:buClr>
              <a:buSzPct val="85000"/>
              <a:buFont typeface="Helvetica CE" charset="0"/>
              <a:buNone/>
            </a:pPr>
            <a:r>
              <a:rPr lang="en-US">
                <a:solidFill>
                  <a:srgbClr val="0A017F"/>
                </a:solidFill>
              </a:rPr>
              <a:t>Communication may be either </a:t>
            </a:r>
            <a:r>
              <a:rPr lang="en-US" i="1">
                <a:solidFill>
                  <a:srgbClr val="7F0101"/>
                </a:solidFill>
              </a:rPr>
              <a:t>synchronous or asynchronous</a:t>
            </a:r>
            <a:r>
              <a:rPr lang="en-US">
                <a:solidFill>
                  <a:srgbClr val="0A017F"/>
                </a:solidFill>
              </a:rPr>
              <a:t>.</a:t>
            </a: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Date Placeholder 3"/>
          <p:cNvSpPr>
            <a:spLocks noGrp="1"/>
          </p:cNvSpPr>
          <p:nvPr>
            <p:ph type="dt" sz="quarter" idx="10"/>
          </p:nvPr>
        </p:nvSpPr>
        <p:spPr>
          <a:noFill/>
        </p:spPr>
        <p:txBody>
          <a:bodyPr/>
          <a:lstStyle/>
          <a:p>
            <a:r>
              <a:rPr lang="en-US" smtClean="0"/>
              <a:t>© Oscar Nierstrasz</a:t>
            </a:r>
            <a:endParaRPr lang="de-CH" smtClean="0"/>
          </a:p>
        </p:txBody>
      </p:sp>
      <p:sp>
        <p:nvSpPr>
          <p:cNvPr id="44035" name="Footer Placeholder 4"/>
          <p:cNvSpPr>
            <a:spLocks noGrp="1"/>
          </p:cNvSpPr>
          <p:nvPr>
            <p:ph type="ftr" sz="quarter" idx="11"/>
          </p:nvPr>
        </p:nvSpPr>
        <p:spPr>
          <a:noFill/>
        </p:spPr>
        <p:txBody>
          <a:bodyPr/>
          <a:lstStyle/>
          <a:p>
            <a:r>
              <a:rPr lang="en-US" smtClean="0"/>
              <a:t>CP — Introduction</a:t>
            </a:r>
            <a:endParaRPr lang="de-CH" smtClean="0"/>
          </a:p>
        </p:txBody>
      </p:sp>
      <p:sp>
        <p:nvSpPr>
          <p:cNvPr id="44036" name="Slide Number Placeholder 5"/>
          <p:cNvSpPr>
            <a:spLocks noGrp="1"/>
          </p:cNvSpPr>
          <p:nvPr>
            <p:ph type="sldNum" sz="quarter" idx="12"/>
          </p:nvPr>
        </p:nvSpPr>
        <p:spPr>
          <a:noFill/>
        </p:spPr>
        <p:txBody>
          <a:bodyPr/>
          <a:lstStyle/>
          <a:p>
            <a:fld id="{80044114-D1F6-1147-B934-6590C6ECDCEA}" type="slidenum">
              <a:rPr lang="de-CH" smtClean="0"/>
              <a:pPr/>
              <a:t>26</a:t>
            </a:fld>
            <a:endParaRPr lang="de-CH" sz="1400" smtClean="0">
              <a:solidFill>
                <a:srgbClr val="7E7E7E"/>
              </a:solidFill>
              <a:latin typeface="Times" charset="0"/>
            </a:endParaRPr>
          </a:p>
        </p:txBody>
      </p:sp>
      <p:sp>
        <p:nvSpPr>
          <p:cNvPr id="44037" name="AutoShape 1045"/>
          <p:cNvSpPr>
            <a:spLocks noChangeArrowheads="1"/>
          </p:cNvSpPr>
          <p:nvPr/>
        </p:nvSpPr>
        <p:spPr bwMode="auto">
          <a:xfrm>
            <a:off x="2209800" y="3276600"/>
            <a:ext cx="1295400" cy="2286000"/>
          </a:xfrm>
          <a:prstGeom prst="curvedRightArrow">
            <a:avLst>
              <a:gd name="adj1" fmla="val 35294"/>
              <a:gd name="adj2" fmla="val 70588"/>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8" name="AutoShape 1047"/>
          <p:cNvSpPr>
            <a:spLocks noChangeArrowheads="1"/>
          </p:cNvSpPr>
          <p:nvPr/>
        </p:nvSpPr>
        <p:spPr bwMode="auto">
          <a:xfrm>
            <a:off x="6172200" y="3268663"/>
            <a:ext cx="1447800" cy="2293937"/>
          </a:xfrm>
          <a:prstGeom prst="curvedLeftArrow">
            <a:avLst>
              <a:gd name="adj1" fmla="val 31689"/>
              <a:gd name="adj2" fmla="val 63377"/>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9" name="Rectangle 1026"/>
          <p:cNvSpPr>
            <a:spLocks noGrp="1" noChangeArrowheads="1"/>
          </p:cNvSpPr>
          <p:nvPr>
            <p:ph type="title"/>
          </p:nvPr>
        </p:nvSpPr>
        <p:spPr/>
        <p:txBody>
          <a:bodyPr/>
          <a:lstStyle/>
          <a:p>
            <a:pPr eaLnBrk="1" hangingPunct="1"/>
            <a:r>
              <a:rPr lang="en-US"/>
              <a:t>Synchronization Techniques</a:t>
            </a:r>
          </a:p>
        </p:txBody>
      </p:sp>
      <p:sp>
        <p:nvSpPr>
          <p:cNvPr id="44040" name="Rectangle 1027"/>
          <p:cNvSpPr>
            <a:spLocks noGrp="1" noChangeArrowheads="1"/>
          </p:cNvSpPr>
          <p:nvPr>
            <p:ph type="body" idx="1"/>
          </p:nvPr>
        </p:nvSpPr>
        <p:spPr>
          <a:xfrm>
            <a:off x="539750" y="1517650"/>
            <a:ext cx="8061325" cy="1377950"/>
          </a:xfrm>
        </p:spPr>
        <p:txBody>
          <a:bodyPr anchor="t"/>
          <a:lstStyle/>
          <a:p>
            <a:pPr marL="0" indent="0" eaLnBrk="1" hangingPunct="1">
              <a:buFont typeface="Helvetica CE" charset="0"/>
              <a:buNone/>
            </a:pPr>
            <a:r>
              <a:rPr lang="en-US"/>
              <a:t>Different approaches are roughly equivalent in expressive power and can be used to implement each other.</a:t>
            </a:r>
          </a:p>
        </p:txBody>
      </p:sp>
      <p:sp>
        <p:nvSpPr>
          <p:cNvPr id="44041" name="Text Box 1031"/>
          <p:cNvSpPr txBox="1">
            <a:spLocks noChangeArrowheads="1"/>
          </p:cNvSpPr>
          <p:nvPr/>
        </p:nvSpPr>
        <p:spPr bwMode="auto">
          <a:xfrm>
            <a:off x="7307263" y="2508250"/>
            <a:ext cx="1149350" cy="641350"/>
          </a:xfrm>
          <a:prstGeom prst="rect">
            <a:avLst/>
          </a:prstGeom>
          <a:noFill/>
          <a:ln w="9525">
            <a:noFill/>
            <a:miter lim="800000"/>
            <a:headEnd/>
            <a:tailEnd/>
          </a:ln>
        </p:spPr>
        <p:txBody>
          <a:bodyPr wrap="none">
            <a:prstTxWarp prst="textNoShape">
              <a:avLst/>
            </a:prstTxWarp>
            <a:spAutoFit/>
          </a:bodyPr>
          <a:lstStyle/>
          <a:p>
            <a:pPr algn="ctr"/>
            <a:r>
              <a:rPr lang="en-US" sz="1800" b="1" i="1">
                <a:solidFill>
                  <a:srgbClr val="7F0101"/>
                </a:solidFill>
              </a:rPr>
              <a:t>Message</a:t>
            </a:r>
          </a:p>
          <a:p>
            <a:pPr algn="ctr"/>
            <a:r>
              <a:rPr lang="en-US" sz="1800" b="1" i="1">
                <a:solidFill>
                  <a:srgbClr val="7F0101"/>
                </a:solidFill>
              </a:rPr>
              <a:t>Oriented</a:t>
            </a:r>
          </a:p>
        </p:txBody>
      </p:sp>
      <p:sp>
        <p:nvSpPr>
          <p:cNvPr id="44042" name="Text Box 1035"/>
          <p:cNvSpPr txBox="1">
            <a:spLocks noChangeAspect="1" noChangeArrowheads="1"/>
          </p:cNvSpPr>
          <p:nvPr/>
        </p:nvSpPr>
        <p:spPr bwMode="auto">
          <a:xfrm>
            <a:off x="6477000" y="4043363"/>
            <a:ext cx="2100263" cy="376237"/>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algn="ctr"/>
            <a:r>
              <a:rPr lang="en-US" sz="1800" b="1"/>
              <a:t>Message Passing</a:t>
            </a:r>
          </a:p>
        </p:txBody>
      </p:sp>
      <p:sp>
        <p:nvSpPr>
          <p:cNvPr id="44043" name="Text Box 1037"/>
          <p:cNvSpPr txBox="1">
            <a:spLocks noChangeAspect="1" noChangeArrowheads="1"/>
          </p:cNvSpPr>
          <p:nvPr/>
        </p:nvSpPr>
        <p:spPr bwMode="auto">
          <a:xfrm>
            <a:off x="152400" y="4648200"/>
            <a:ext cx="2111375" cy="376238"/>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algn="ctr"/>
            <a:r>
              <a:rPr lang="en-US" sz="1800" b="1"/>
              <a:t>Path Expressions</a:t>
            </a:r>
          </a:p>
        </p:txBody>
      </p:sp>
      <p:sp>
        <p:nvSpPr>
          <p:cNvPr id="44044" name="Text Box 1039"/>
          <p:cNvSpPr txBox="1">
            <a:spLocks noChangeArrowheads="1"/>
          </p:cNvSpPr>
          <p:nvPr/>
        </p:nvSpPr>
        <p:spPr bwMode="auto">
          <a:xfrm>
            <a:off x="3733800" y="5486400"/>
            <a:ext cx="2266950" cy="366713"/>
          </a:xfrm>
          <a:prstGeom prst="rect">
            <a:avLst/>
          </a:prstGeom>
          <a:noFill/>
          <a:ln w="9525">
            <a:noFill/>
            <a:miter lim="800000"/>
            <a:headEnd/>
            <a:tailEnd/>
          </a:ln>
        </p:spPr>
        <p:txBody>
          <a:bodyPr wrap="none">
            <a:prstTxWarp prst="textNoShape">
              <a:avLst/>
            </a:prstTxWarp>
            <a:spAutoFit/>
          </a:bodyPr>
          <a:lstStyle/>
          <a:p>
            <a:pPr algn="ctr"/>
            <a:r>
              <a:rPr lang="en-US" sz="1800" b="1" i="1">
                <a:solidFill>
                  <a:srgbClr val="7F0101"/>
                </a:solidFill>
              </a:rPr>
              <a:t>Operation Oriented</a:t>
            </a:r>
          </a:p>
        </p:txBody>
      </p:sp>
      <p:sp>
        <p:nvSpPr>
          <p:cNvPr id="44045" name="Text Box 1040"/>
          <p:cNvSpPr txBox="1">
            <a:spLocks noChangeArrowheads="1"/>
          </p:cNvSpPr>
          <p:nvPr/>
        </p:nvSpPr>
        <p:spPr bwMode="auto">
          <a:xfrm>
            <a:off x="974725" y="2584450"/>
            <a:ext cx="1314450" cy="641350"/>
          </a:xfrm>
          <a:prstGeom prst="rect">
            <a:avLst/>
          </a:prstGeom>
          <a:noFill/>
          <a:ln w="9525">
            <a:noFill/>
            <a:miter lim="800000"/>
            <a:headEnd/>
            <a:tailEnd/>
          </a:ln>
        </p:spPr>
        <p:txBody>
          <a:bodyPr wrap="none">
            <a:prstTxWarp prst="textNoShape">
              <a:avLst/>
            </a:prstTxWarp>
            <a:spAutoFit/>
          </a:bodyPr>
          <a:lstStyle/>
          <a:p>
            <a:pPr algn="ctr"/>
            <a:r>
              <a:rPr lang="en-US" sz="1800" b="1" i="1">
                <a:solidFill>
                  <a:srgbClr val="7F0101"/>
                </a:solidFill>
              </a:rPr>
              <a:t>Procedure</a:t>
            </a:r>
          </a:p>
          <a:p>
            <a:pPr algn="ctr"/>
            <a:r>
              <a:rPr lang="en-US" sz="1800" b="1" i="1">
                <a:solidFill>
                  <a:srgbClr val="7F0101"/>
                </a:solidFill>
              </a:rPr>
              <a:t>Oriented</a:t>
            </a:r>
          </a:p>
        </p:txBody>
      </p:sp>
      <p:sp>
        <p:nvSpPr>
          <p:cNvPr id="44046" name="AutoShape 1048"/>
          <p:cNvSpPr>
            <a:spLocks noChangeArrowheads="1"/>
          </p:cNvSpPr>
          <p:nvPr/>
        </p:nvSpPr>
        <p:spPr bwMode="auto">
          <a:xfrm rot="5400000" flipV="1">
            <a:off x="1162050" y="3790950"/>
            <a:ext cx="647700" cy="11430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47" name="Text Box 1034"/>
          <p:cNvSpPr txBox="1">
            <a:spLocks noChangeAspect="1" noChangeArrowheads="1"/>
          </p:cNvSpPr>
          <p:nvPr/>
        </p:nvSpPr>
        <p:spPr bwMode="auto">
          <a:xfrm>
            <a:off x="3429000" y="3200400"/>
            <a:ext cx="2819400" cy="376238"/>
          </a:xfrm>
          <a:prstGeom prst="rect">
            <a:avLst/>
          </a:prstGeom>
          <a:solidFill>
            <a:schemeClr val="bg1"/>
          </a:solidFill>
          <a:ln w="9525">
            <a:solidFill>
              <a:srgbClr val="0A017F"/>
            </a:solidFill>
            <a:miter lim="800000"/>
            <a:headEnd/>
            <a:tailEnd/>
          </a:ln>
        </p:spPr>
        <p:txBody>
          <a:bodyPr>
            <a:prstTxWarp prst="textNoShape">
              <a:avLst/>
            </a:prstTxWarp>
            <a:spAutoFit/>
          </a:bodyPr>
          <a:lstStyle/>
          <a:p>
            <a:pPr algn="ctr"/>
            <a:r>
              <a:rPr lang="en-US" sz="1800" b="1"/>
              <a:t>Semaphores</a:t>
            </a:r>
          </a:p>
        </p:txBody>
      </p:sp>
      <p:sp>
        <p:nvSpPr>
          <p:cNvPr id="44048" name="AutoShape 1046"/>
          <p:cNvSpPr>
            <a:spLocks noChangeArrowheads="1"/>
          </p:cNvSpPr>
          <p:nvPr/>
        </p:nvSpPr>
        <p:spPr bwMode="auto">
          <a:xfrm>
            <a:off x="4495800" y="2590800"/>
            <a:ext cx="609600" cy="685800"/>
          </a:xfrm>
          <a:prstGeom prst="downArrow">
            <a:avLst>
              <a:gd name="adj1" fmla="val 50000"/>
              <a:gd name="adj2" fmla="val 28125"/>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49" name="Text Box 1032"/>
          <p:cNvSpPr txBox="1">
            <a:spLocks noChangeAspect="1" noChangeArrowheads="1"/>
          </p:cNvSpPr>
          <p:nvPr/>
        </p:nvSpPr>
        <p:spPr bwMode="auto">
          <a:xfrm>
            <a:off x="3981450" y="2300288"/>
            <a:ext cx="1616075" cy="376237"/>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algn="ctr"/>
            <a:r>
              <a:rPr lang="en-US" sz="1800" b="1"/>
              <a:t>Busy-waiting</a:t>
            </a:r>
          </a:p>
        </p:txBody>
      </p:sp>
      <p:sp>
        <p:nvSpPr>
          <p:cNvPr id="44050" name="Text Box 1036"/>
          <p:cNvSpPr txBox="1">
            <a:spLocks noChangeAspect="1" noChangeArrowheads="1"/>
          </p:cNvSpPr>
          <p:nvPr/>
        </p:nvSpPr>
        <p:spPr bwMode="auto">
          <a:xfrm>
            <a:off x="1676400" y="3962400"/>
            <a:ext cx="1158875" cy="376238"/>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algn="ctr"/>
            <a:r>
              <a:rPr lang="en-US" sz="1800" b="1"/>
              <a:t>Monitors</a:t>
            </a:r>
          </a:p>
        </p:txBody>
      </p:sp>
      <p:sp>
        <p:nvSpPr>
          <p:cNvPr id="44051" name="Text Box 1038"/>
          <p:cNvSpPr txBox="1">
            <a:spLocks noChangeAspect="1" noChangeArrowheads="1"/>
          </p:cNvSpPr>
          <p:nvPr/>
        </p:nvSpPr>
        <p:spPr bwMode="auto">
          <a:xfrm>
            <a:off x="3429000" y="4876800"/>
            <a:ext cx="2836863" cy="376238"/>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algn="ctr"/>
            <a:r>
              <a:rPr lang="en-US" sz="1800" b="1"/>
              <a:t>Remote Procedure Calls</a:t>
            </a:r>
          </a:p>
        </p:txBody>
      </p:sp>
      <p:sp>
        <p:nvSpPr>
          <p:cNvPr id="44052" name="Folded Corner 20"/>
          <p:cNvSpPr>
            <a:spLocks noChangeArrowheads="1"/>
          </p:cNvSpPr>
          <p:nvPr/>
        </p:nvSpPr>
        <p:spPr bwMode="auto">
          <a:xfrm>
            <a:off x="4648200" y="5943600"/>
            <a:ext cx="3810000" cy="7620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pPr algn="ctr" eaLnBrk="1" hangingPunct="1">
              <a:lnSpc>
                <a:spcPct val="95000"/>
              </a:lnSpc>
              <a:spcBef>
                <a:spcPct val="20000"/>
              </a:spcBef>
              <a:buClr>
                <a:schemeClr val="hlink"/>
              </a:buClr>
              <a:buSzPct val="85000"/>
              <a:buFont typeface="Helvetica CE" charset="0"/>
              <a:buNone/>
            </a:pPr>
            <a:r>
              <a:rPr lang="en-US" sz="2000" i="1">
                <a:solidFill>
                  <a:srgbClr val="7F0101"/>
                </a:solidFill>
              </a:rPr>
              <a:t>Each approach emphasizes a different style of programming.</a:t>
            </a:r>
            <a:endParaRPr lang="en-US" sz="20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Date Placeholder 3"/>
          <p:cNvSpPr>
            <a:spLocks noGrp="1"/>
          </p:cNvSpPr>
          <p:nvPr>
            <p:ph type="dt" sz="quarter" idx="10"/>
          </p:nvPr>
        </p:nvSpPr>
        <p:spPr>
          <a:noFill/>
        </p:spPr>
        <p:txBody>
          <a:bodyPr/>
          <a:lstStyle/>
          <a:p>
            <a:r>
              <a:rPr lang="en-US" smtClean="0"/>
              <a:t>© Oscar Nierstrasz</a:t>
            </a:r>
            <a:endParaRPr lang="de-CH" smtClean="0"/>
          </a:p>
        </p:txBody>
      </p:sp>
      <p:sp>
        <p:nvSpPr>
          <p:cNvPr id="45059" name="Footer Placeholder 4"/>
          <p:cNvSpPr>
            <a:spLocks noGrp="1"/>
          </p:cNvSpPr>
          <p:nvPr>
            <p:ph type="ftr" sz="quarter" idx="11"/>
          </p:nvPr>
        </p:nvSpPr>
        <p:spPr>
          <a:noFill/>
        </p:spPr>
        <p:txBody>
          <a:bodyPr/>
          <a:lstStyle/>
          <a:p>
            <a:r>
              <a:rPr lang="en-US" smtClean="0"/>
              <a:t>CP — Introduction</a:t>
            </a:r>
            <a:endParaRPr lang="de-CH" smtClean="0"/>
          </a:p>
        </p:txBody>
      </p:sp>
      <p:sp>
        <p:nvSpPr>
          <p:cNvPr id="45060" name="Slide Number Placeholder 5"/>
          <p:cNvSpPr>
            <a:spLocks noGrp="1"/>
          </p:cNvSpPr>
          <p:nvPr>
            <p:ph type="sldNum" sz="quarter" idx="12"/>
          </p:nvPr>
        </p:nvSpPr>
        <p:spPr>
          <a:noFill/>
        </p:spPr>
        <p:txBody>
          <a:bodyPr/>
          <a:lstStyle/>
          <a:p>
            <a:fld id="{330EC7B8-A0CF-8147-B7DE-3B06493933B5}" type="slidenum">
              <a:rPr lang="de-CH" smtClean="0"/>
              <a:pPr/>
              <a:t>27</a:t>
            </a:fld>
            <a:endParaRPr lang="de-CH" sz="1400" smtClean="0">
              <a:solidFill>
                <a:srgbClr val="7E7E7E"/>
              </a:solidFill>
              <a:latin typeface="Times" charset="0"/>
            </a:endParaRPr>
          </a:p>
        </p:txBody>
      </p:sp>
      <p:sp>
        <p:nvSpPr>
          <p:cNvPr id="45061" name="Rectangle 2"/>
          <p:cNvSpPr>
            <a:spLocks noGrp="1" noChangeArrowheads="1"/>
          </p:cNvSpPr>
          <p:nvPr>
            <p:ph type="title"/>
          </p:nvPr>
        </p:nvSpPr>
        <p:spPr/>
        <p:txBody>
          <a:bodyPr/>
          <a:lstStyle/>
          <a:p>
            <a:pPr eaLnBrk="1" hangingPunct="1"/>
            <a:r>
              <a:rPr lang="en-US"/>
              <a:t>Busy-Waiting</a:t>
            </a:r>
          </a:p>
        </p:txBody>
      </p:sp>
      <p:sp>
        <p:nvSpPr>
          <p:cNvPr id="45062" name="Rectangle 3"/>
          <p:cNvSpPr>
            <a:spLocks noGrp="1" noChangeArrowheads="1"/>
          </p:cNvSpPr>
          <p:nvPr>
            <p:ph type="body" idx="1"/>
          </p:nvPr>
        </p:nvSpPr>
        <p:spPr/>
        <p:txBody>
          <a:bodyPr/>
          <a:lstStyle/>
          <a:p>
            <a:pPr marL="342900" indent="-342900" eaLnBrk="1" hangingPunct="1">
              <a:buFont typeface="Helvetica CE" charset="0"/>
              <a:buNone/>
            </a:pPr>
            <a:r>
              <a:rPr lang="en-US" i="1">
                <a:solidFill>
                  <a:srgbClr val="7F0101"/>
                </a:solidFill>
              </a:rPr>
              <a:t>Busy-waiting is primitive but effective</a:t>
            </a:r>
            <a:endParaRPr lang="en-US"/>
          </a:p>
          <a:p>
            <a:pPr marL="342900" indent="-342900" eaLnBrk="1" hangingPunct="1">
              <a:buFont typeface="Helvetica CE" charset="0"/>
              <a:buNone/>
            </a:pPr>
            <a:r>
              <a:rPr lang="en-US"/>
              <a:t>Processes </a:t>
            </a:r>
            <a:r>
              <a:rPr lang="en-US" i="1">
                <a:solidFill>
                  <a:srgbClr val="7F0101"/>
                </a:solidFill>
              </a:rPr>
              <a:t>atomically set and test</a:t>
            </a:r>
            <a:r>
              <a:rPr lang="en-US"/>
              <a:t> shared variables.</a:t>
            </a:r>
          </a:p>
          <a:p>
            <a:pPr marL="342900" indent="-342900" eaLnBrk="1" hangingPunct="1">
              <a:buFont typeface="Helvetica CE" charset="0"/>
              <a:buNone/>
            </a:pPr>
            <a:endParaRPr lang="en-US"/>
          </a:p>
          <a:p>
            <a:pPr marL="742950" lvl="1" indent="-285750" eaLnBrk="1" hangingPunct="1">
              <a:buFont typeface="Helvetica CE" charset="0"/>
              <a:buNone/>
            </a:pPr>
            <a:r>
              <a:rPr lang="en-US" b="1" i="1"/>
              <a:t>Condition synchronization</a:t>
            </a:r>
            <a:r>
              <a:rPr lang="en-US"/>
              <a:t> is easy to implement:</a:t>
            </a:r>
          </a:p>
          <a:p>
            <a:pPr marL="742950" lvl="1" indent="-285750" eaLnBrk="1" hangingPunct="1"/>
            <a:r>
              <a:rPr lang="en-US"/>
              <a:t>to signal a condition, a process </a:t>
            </a:r>
            <a:r>
              <a:rPr lang="en-US" i="1">
                <a:solidFill>
                  <a:srgbClr val="7F0101"/>
                </a:solidFill>
              </a:rPr>
              <a:t>sets</a:t>
            </a:r>
            <a:r>
              <a:rPr lang="en-US"/>
              <a:t> a shared variable</a:t>
            </a:r>
          </a:p>
          <a:p>
            <a:pPr marL="742950" lvl="1" indent="-285750" eaLnBrk="1" hangingPunct="1"/>
            <a:r>
              <a:rPr lang="en-US"/>
              <a:t>to wait for a condition, a process </a:t>
            </a:r>
            <a:r>
              <a:rPr lang="en-US" i="1">
                <a:solidFill>
                  <a:srgbClr val="7F0101"/>
                </a:solidFill>
              </a:rPr>
              <a:t>repeatedly tests</a:t>
            </a:r>
            <a:r>
              <a:rPr lang="en-US"/>
              <a:t> the variable</a:t>
            </a:r>
          </a:p>
          <a:p>
            <a:pPr marL="742950" lvl="1" indent="-285750" eaLnBrk="1" hangingPunct="1">
              <a:buFont typeface="Helvetica CE" charset="0"/>
              <a:buNone/>
            </a:pPr>
            <a:r>
              <a:rPr lang="en-US" b="1" i="1"/>
              <a:t>Mutual exclusion</a:t>
            </a:r>
            <a:r>
              <a:rPr lang="en-US"/>
              <a:t> is more difficult to realize correctly and efficiently …</a:t>
            </a: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Date Placeholder 3"/>
          <p:cNvSpPr>
            <a:spLocks noGrp="1"/>
          </p:cNvSpPr>
          <p:nvPr>
            <p:ph type="dt" sz="quarter" idx="10"/>
          </p:nvPr>
        </p:nvSpPr>
        <p:spPr>
          <a:noFill/>
        </p:spPr>
        <p:txBody>
          <a:bodyPr/>
          <a:lstStyle/>
          <a:p>
            <a:r>
              <a:rPr lang="en-US" smtClean="0"/>
              <a:t>© Oscar Nierstrasz</a:t>
            </a:r>
            <a:endParaRPr lang="de-CH" smtClean="0"/>
          </a:p>
        </p:txBody>
      </p:sp>
      <p:sp>
        <p:nvSpPr>
          <p:cNvPr id="46083" name="Footer Placeholder 4"/>
          <p:cNvSpPr>
            <a:spLocks noGrp="1"/>
          </p:cNvSpPr>
          <p:nvPr>
            <p:ph type="ftr" sz="quarter" idx="11"/>
          </p:nvPr>
        </p:nvSpPr>
        <p:spPr>
          <a:noFill/>
        </p:spPr>
        <p:txBody>
          <a:bodyPr/>
          <a:lstStyle/>
          <a:p>
            <a:r>
              <a:rPr lang="en-US" smtClean="0"/>
              <a:t>CP — Introduction</a:t>
            </a:r>
            <a:endParaRPr lang="de-CH" smtClean="0"/>
          </a:p>
        </p:txBody>
      </p:sp>
      <p:sp>
        <p:nvSpPr>
          <p:cNvPr id="46084" name="Slide Number Placeholder 5"/>
          <p:cNvSpPr>
            <a:spLocks noGrp="1"/>
          </p:cNvSpPr>
          <p:nvPr>
            <p:ph type="sldNum" sz="quarter" idx="12"/>
          </p:nvPr>
        </p:nvSpPr>
        <p:spPr>
          <a:noFill/>
        </p:spPr>
        <p:txBody>
          <a:bodyPr/>
          <a:lstStyle/>
          <a:p>
            <a:fld id="{E06143BB-2B0B-C447-BE39-1F7F100CFC98}" type="slidenum">
              <a:rPr lang="de-CH" smtClean="0"/>
              <a:pPr/>
              <a:t>28</a:t>
            </a:fld>
            <a:endParaRPr lang="de-CH" sz="1400" smtClean="0">
              <a:solidFill>
                <a:srgbClr val="7E7E7E"/>
              </a:solidFill>
              <a:latin typeface="Times" charset="0"/>
            </a:endParaRPr>
          </a:p>
        </p:txBody>
      </p:sp>
      <p:sp>
        <p:nvSpPr>
          <p:cNvPr id="46085" name="Rectangle 2"/>
          <p:cNvSpPr>
            <a:spLocks noGrp="1" noChangeArrowheads="1"/>
          </p:cNvSpPr>
          <p:nvPr>
            <p:ph type="title"/>
          </p:nvPr>
        </p:nvSpPr>
        <p:spPr/>
        <p:txBody>
          <a:bodyPr/>
          <a:lstStyle/>
          <a:p>
            <a:pPr eaLnBrk="1" hangingPunct="1"/>
            <a:r>
              <a:rPr lang="en-US"/>
              <a:t>Semaphores</a:t>
            </a:r>
          </a:p>
        </p:txBody>
      </p:sp>
      <p:sp>
        <p:nvSpPr>
          <p:cNvPr id="46086" name="Rectangle 3"/>
          <p:cNvSpPr>
            <a:spLocks noGrp="1" noChangeArrowheads="1"/>
          </p:cNvSpPr>
          <p:nvPr>
            <p:ph type="body" idx="1"/>
          </p:nvPr>
        </p:nvSpPr>
        <p:spPr/>
        <p:txBody>
          <a:bodyPr/>
          <a:lstStyle/>
          <a:p>
            <a:pPr marL="185738" indent="-185738" eaLnBrk="1" hangingPunct="1">
              <a:lnSpc>
                <a:spcPct val="90000"/>
              </a:lnSpc>
              <a:buFont typeface="Helvetica CE" charset="0"/>
              <a:buNone/>
            </a:pPr>
            <a:r>
              <a:rPr lang="en-US" sz="2000" i="1">
                <a:solidFill>
                  <a:srgbClr val="7F0101"/>
                </a:solidFill>
              </a:rPr>
              <a:t>Semaphores were introduced by Dijkstra (1968) as a higher-level primitive for process synchronization.</a:t>
            </a:r>
          </a:p>
          <a:p>
            <a:pPr marL="185738" indent="-185738" eaLnBrk="1" hangingPunct="1">
              <a:lnSpc>
                <a:spcPct val="90000"/>
              </a:lnSpc>
              <a:buFont typeface="Helvetica CE" charset="0"/>
              <a:buNone/>
            </a:pPr>
            <a:endParaRPr lang="en-US" sz="2000"/>
          </a:p>
          <a:p>
            <a:pPr marL="185738" indent="-185738" eaLnBrk="1" hangingPunct="1">
              <a:lnSpc>
                <a:spcPct val="90000"/>
              </a:lnSpc>
              <a:buFont typeface="Helvetica CE" charset="0"/>
              <a:buNone/>
            </a:pPr>
            <a:r>
              <a:rPr lang="en-US" sz="2000"/>
              <a:t>A </a:t>
            </a:r>
            <a:r>
              <a:rPr lang="en-US" sz="2000" u="sng"/>
              <a:t>semaphore</a:t>
            </a:r>
            <a:r>
              <a:rPr lang="en-US" sz="2000"/>
              <a:t> is a non-negative, integer-valued variable s with two operations:</a:t>
            </a:r>
          </a:p>
          <a:p>
            <a:pPr marL="185738" indent="-185738" eaLnBrk="1" hangingPunct="1">
              <a:lnSpc>
                <a:spcPct val="90000"/>
              </a:lnSpc>
              <a:buFont typeface="Helvetica CE" charset="0"/>
              <a:buNone/>
            </a:pPr>
            <a:endParaRPr lang="en-US" sz="2000"/>
          </a:p>
          <a:p>
            <a:pPr marL="185738" indent="-185738" eaLnBrk="1" hangingPunct="1">
              <a:lnSpc>
                <a:spcPct val="90000"/>
              </a:lnSpc>
            </a:pPr>
            <a:r>
              <a:rPr lang="en-US" sz="2000" b="1"/>
              <a:t>P(s):</a:t>
            </a:r>
          </a:p>
          <a:p>
            <a:pPr marL="863600" lvl="1" indent="-285750" eaLnBrk="1" hangingPunct="1">
              <a:lnSpc>
                <a:spcPct val="90000"/>
              </a:lnSpc>
            </a:pPr>
            <a:r>
              <a:rPr lang="en-US" sz="1800"/>
              <a:t>delays until s&gt;0</a:t>
            </a:r>
          </a:p>
          <a:p>
            <a:pPr marL="863600" lvl="1" indent="-285750" eaLnBrk="1" hangingPunct="1">
              <a:lnSpc>
                <a:spcPct val="90000"/>
              </a:lnSpc>
            </a:pPr>
            <a:r>
              <a:rPr lang="en-US" sz="1800"/>
              <a:t>then, atomically executes s := s-1</a:t>
            </a:r>
          </a:p>
          <a:p>
            <a:pPr marL="185738" indent="-185738" eaLnBrk="1" hangingPunct="1">
              <a:lnSpc>
                <a:spcPct val="90000"/>
              </a:lnSpc>
            </a:pPr>
            <a:r>
              <a:rPr lang="en-US" sz="2000" b="1"/>
              <a:t>V(s)</a:t>
            </a:r>
          </a:p>
          <a:p>
            <a:pPr marL="863600" lvl="1" indent="-285750" eaLnBrk="1" hangingPunct="1">
              <a:lnSpc>
                <a:spcPct val="90000"/>
              </a:lnSpc>
            </a:pPr>
            <a:r>
              <a:rPr lang="en-US" sz="1800"/>
              <a:t>atomically executes s:= s+1</a:t>
            </a:r>
          </a:p>
          <a:p>
            <a:pPr marL="185738" indent="-185738" eaLnBrk="1" hangingPunct="1">
              <a:lnSpc>
                <a:spcPct val="90000"/>
              </a:lnSpc>
              <a:buFont typeface="Helvetica CE" charset="0"/>
              <a:buNone/>
            </a:pPr>
            <a:endParaRPr lang="en-US" sz="20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Date Placeholder 4"/>
          <p:cNvSpPr>
            <a:spLocks noGrp="1"/>
          </p:cNvSpPr>
          <p:nvPr>
            <p:ph type="dt" sz="quarter" idx="10"/>
          </p:nvPr>
        </p:nvSpPr>
        <p:spPr>
          <a:noFill/>
        </p:spPr>
        <p:txBody>
          <a:bodyPr/>
          <a:lstStyle/>
          <a:p>
            <a:r>
              <a:rPr lang="en-US" smtClean="0"/>
              <a:t>© Oscar Nierstrasz</a:t>
            </a:r>
            <a:endParaRPr lang="de-CH" smtClean="0"/>
          </a:p>
        </p:txBody>
      </p:sp>
      <p:sp>
        <p:nvSpPr>
          <p:cNvPr id="48131" name="Footer Placeholder 5"/>
          <p:cNvSpPr>
            <a:spLocks noGrp="1"/>
          </p:cNvSpPr>
          <p:nvPr>
            <p:ph type="ftr" sz="quarter" idx="11"/>
          </p:nvPr>
        </p:nvSpPr>
        <p:spPr>
          <a:noFill/>
        </p:spPr>
        <p:txBody>
          <a:bodyPr/>
          <a:lstStyle/>
          <a:p>
            <a:r>
              <a:rPr lang="en-US" smtClean="0"/>
              <a:t>CP — Introduction</a:t>
            </a:r>
            <a:endParaRPr lang="de-CH" smtClean="0"/>
          </a:p>
        </p:txBody>
      </p:sp>
      <p:sp>
        <p:nvSpPr>
          <p:cNvPr id="48132" name="Slide Number Placeholder 6"/>
          <p:cNvSpPr>
            <a:spLocks noGrp="1"/>
          </p:cNvSpPr>
          <p:nvPr>
            <p:ph type="sldNum" sz="quarter" idx="12"/>
          </p:nvPr>
        </p:nvSpPr>
        <p:spPr>
          <a:noFill/>
        </p:spPr>
        <p:txBody>
          <a:bodyPr/>
          <a:lstStyle/>
          <a:p>
            <a:fld id="{653744CD-DCDF-A14C-BA6B-03FF38C723EB}" type="slidenum">
              <a:rPr lang="de-CH" smtClean="0"/>
              <a:pPr/>
              <a:t>29</a:t>
            </a:fld>
            <a:endParaRPr lang="de-CH" sz="1400" smtClean="0">
              <a:solidFill>
                <a:srgbClr val="7E7E7E"/>
              </a:solidFill>
              <a:latin typeface="Times" charset="0"/>
            </a:endParaRPr>
          </a:p>
        </p:txBody>
      </p:sp>
      <p:sp>
        <p:nvSpPr>
          <p:cNvPr id="48133" name="Rectangle 2"/>
          <p:cNvSpPr>
            <a:spLocks noGrp="1" noChangeArrowheads="1"/>
          </p:cNvSpPr>
          <p:nvPr>
            <p:ph type="title"/>
          </p:nvPr>
        </p:nvSpPr>
        <p:spPr/>
        <p:txBody>
          <a:bodyPr/>
          <a:lstStyle/>
          <a:p>
            <a:pPr eaLnBrk="1" hangingPunct="1"/>
            <a:r>
              <a:rPr lang="en-US"/>
              <a:t>Programming with semaphores</a:t>
            </a:r>
          </a:p>
        </p:txBody>
      </p:sp>
      <p:sp>
        <p:nvSpPr>
          <p:cNvPr id="48134" name="Rectangle 3"/>
          <p:cNvSpPr>
            <a:spLocks noGrp="1" noChangeArrowheads="1"/>
          </p:cNvSpPr>
          <p:nvPr>
            <p:ph type="body" sz="half" idx="1"/>
          </p:nvPr>
        </p:nvSpPr>
        <p:spPr>
          <a:xfrm>
            <a:off x="228600" y="2590800"/>
            <a:ext cx="4724400" cy="2757488"/>
          </a:xfrm>
          <a:solidFill>
            <a:schemeClr val="bg1"/>
          </a:solidFill>
          <a:ln>
            <a:solidFill>
              <a:srgbClr val="0A017F"/>
            </a:solidFill>
          </a:ln>
        </p:spPr>
        <p:txBody>
          <a:bodyPr/>
          <a:lstStyle/>
          <a:p>
            <a:pPr marL="95250" indent="0" defTabSz="361950" eaLnBrk="1" hangingPunct="1">
              <a:buFont typeface="Helvetica CE" charset="0"/>
              <a:buNone/>
            </a:pPr>
            <a:r>
              <a:rPr lang="en-US" sz="1800">
                <a:latin typeface="Courier" charset="0"/>
                <a:ea typeface="Courier" charset="0"/>
                <a:cs typeface="Courier" charset="0"/>
              </a:rPr>
              <a:t>process P1</a:t>
            </a:r>
          </a:p>
          <a:p>
            <a:pPr marL="95250" indent="0" defTabSz="361950" eaLnBrk="1" hangingPunct="1">
              <a:buFont typeface="Helvetica CE" charset="0"/>
              <a:buNone/>
            </a:pPr>
            <a:r>
              <a:rPr lang="en-US" sz="1800">
                <a:latin typeface="Courier" charset="0"/>
                <a:ea typeface="Courier" charset="0"/>
                <a:cs typeface="Courier" charset="0"/>
              </a:rPr>
              <a:t>	loop</a:t>
            </a:r>
          </a:p>
          <a:p>
            <a:pPr marL="95250" indent="0" defTabSz="361950" eaLnBrk="1" hangingPunct="1">
              <a:buFont typeface="Helvetica CE" charset="0"/>
              <a:buNone/>
            </a:pPr>
            <a:r>
              <a:rPr lang="en-US" sz="1800">
                <a:latin typeface="Courier" charset="0"/>
                <a:ea typeface="Courier" charset="0"/>
                <a:cs typeface="Courier" charset="0"/>
              </a:rPr>
              <a:t>		</a:t>
            </a:r>
            <a:r>
              <a:rPr lang="en-US" sz="1800" b="1">
                <a:latin typeface="Courier" charset="0"/>
                <a:ea typeface="Courier" charset="0"/>
                <a:cs typeface="Courier" charset="0"/>
              </a:rPr>
              <a:t>P (mutex)</a:t>
            </a:r>
            <a:r>
              <a:rPr lang="en-US" sz="1800">
                <a:latin typeface="Courier" charset="0"/>
                <a:ea typeface="Courier" charset="0"/>
                <a:cs typeface="Courier" charset="0"/>
              </a:rPr>
              <a:t> </a:t>
            </a:r>
            <a:r>
              <a:rPr lang="en-US" sz="1800" i="1">
                <a:latin typeface="Courier" charset="0"/>
                <a:ea typeface="Courier" charset="0"/>
                <a:cs typeface="Courier" charset="0"/>
              </a:rPr>
              <a:t>{ </a:t>
            </a:r>
            <a:r>
              <a:rPr lang="en-US" sz="1800" i="1">
                <a:solidFill>
                  <a:srgbClr val="7F0101"/>
                </a:solidFill>
                <a:latin typeface="Courier" charset="0"/>
                <a:ea typeface="Courier" charset="0"/>
                <a:cs typeface="Courier" charset="0"/>
              </a:rPr>
              <a:t>wants to enter</a:t>
            </a:r>
            <a:r>
              <a:rPr lang="en-US" sz="1800" i="1">
                <a:latin typeface="Courier" charset="0"/>
                <a:ea typeface="Courier" charset="0"/>
                <a:cs typeface="Courier" charset="0"/>
              </a:rPr>
              <a:t> }</a:t>
            </a:r>
            <a:endParaRPr lang="en-US" sz="1800">
              <a:latin typeface="Courier" charset="0"/>
              <a:ea typeface="Courier" charset="0"/>
              <a:cs typeface="Courier" charset="0"/>
            </a:endParaRPr>
          </a:p>
          <a:p>
            <a:pPr marL="95250" indent="0" defTabSz="361950" eaLnBrk="1" hangingPunct="1">
              <a:buFont typeface="Helvetica CE" charset="0"/>
              <a:buNone/>
            </a:pPr>
            <a:r>
              <a:rPr lang="en-US" sz="1800">
                <a:latin typeface="Courier" charset="0"/>
                <a:ea typeface="Courier" charset="0"/>
                <a:cs typeface="Courier" charset="0"/>
              </a:rPr>
              <a:t>	</a:t>
            </a:r>
            <a:r>
              <a:rPr lang="en-US" sz="1800" i="1">
                <a:latin typeface="Courier" charset="0"/>
                <a:ea typeface="Courier" charset="0"/>
                <a:cs typeface="Courier" charset="0"/>
              </a:rPr>
              <a:t>	</a:t>
            </a:r>
            <a:r>
              <a:rPr lang="en-US" sz="1800" i="1">
                <a:solidFill>
                  <a:srgbClr val="7F0101"/>
                </a:solidFill>
                <a:latin typeface="Courier" charset="0"/>
                <a:ea typeface="Courier" charset="0"/>
                <a:cs typeface="Courier" charset="0"/>
              </a:rPr>
              <a:t>Critical Section</a:t>
            </a:r>
            <a:endParaRPr lang="en-US" sz="1800">
              <a:latin typeface="Courier" charset="0"/>
              <a:ea typeface="Courier" charset="0"/>
              <a:cs typeface="Courier" charset="0"/>
            </a:endParaRPr>
          </a:p>
          <a:p>
            <a:pPr marL="95250" indent="0" defTabSz="361950" eaLnBrk="1" hangingPunct="1">
              <a:buFont typeface="Helvetica CE" charset="0"/>
              <a:buNone/>
            </a:pPr>
            <a:r>
              <a:rPr lang="en-US" sz="1800">
                <a:latin typeface="Courier" charset="0"/>
                <a:ea typeface="Courier" charset="0"/>
                <a:cs typeface="Courier" charset="0"/>
              </a:rPr>
              <a:t>		</a:t>
            </a:r>
            <a:r>
              <a:rPr lang="en-US" sz="1800" b="1">
                <a:latin typeface="Courier" charset="0"/>
                <a:ea typeface="Courier" charset="0"/>
                <a:cs typeface="Courier" charset="0"/>
              </a:rPr>
              <a:t>V (mutex)</a:t>
            </a:r>
            <a:r>
              <a:rPr lang="en-US" sz="1800">
                <a:latin typeface="Courier" charset="0"/>
                <a:ea typeface="Courier" charset="0"/>
                <a:cs typeface="Courier" charset="0"/>
              </a:rPr>
              <a:t> </a:t>
            </a:r>
            <a:r>
              <a:rPr lang="en-US" sz="1800" i="1">
                <a:latin typeface="Courier" charset="0"/>
                <a:ea typeface="Courier" charset="0"/>
                <a:cs typeface="Courier" charset="0"/>
              </a:rPr>
              <a:t>{ </a:t>
            </a:r>
            <a:r>
              <a:rPr lang="en-US" sz="1800" i="1">
                <a:solidFill>
                  <a:srgbClr val="7F0101"/>
                </a:solidFill>
                <a:latin typeface="Courier" charset="0"/>
                <a:ea typeface="Courier" charset="0"/>
                <a:cs typeface="Courier" charset="0"/>
              </a:rPr>
              <a:t>exits</a:t>
            </a:r>
            <a:r>
              <a:rPr lang="en-US" sz="1800" i="1">
                <a:latin typeface="Courier" charset="0"/>
                <a:ea typeface="Courier" charset="0"/>
                <a:cs typeface="Courier" charset="0"/>
              </a:rPr>
              <a:t> }</a:t>
            </a:r>
            <a:endParaRPr lang="en-US" sz="1800">
              <a:latin typeface="Courier" charset="0"/>
              <a:ea typeface="Courier" charset="0"/>
              <a:cs typeface="Courier" charset="0"/>
            </a:endParaRPr>
          </a:p>
          <a:p>
            <a:pPr marL="95250" indent="0" defTabSz="361950" eaLnBrk="1" hangingPunct="1">
              <a:buFont typeface="Helvetica CE" charset="0"/>
              <a:buNone/>
            </a:pPr>
            <a:r>
              <a:rPr lang="en-US" sz="1800">
                <a:latin typeface="Courier" charset="0"/>
                <a:ea typeface="Courier" charset="0"/>
                <a:cs typeface="Courier" charset="0"/>
              </a:rPr>
              <a:t>	</a:t>
            </a:r>
            <a:r>
              <a:rPr lang="en-US" sz="1800" i="1">
                <a:latin typeface="Courier" charset="0"/>
                <a:ea typeface="Courier" charset="0"/>
                <a:cs typeface="Courier" charset="0"/>
              </a:rPr>
              <a:t>	</a:t>
            </a:r>
            <a:r>
              <a:rPr lang="en-US" sz="1800" i="1">
                <a:solidFill>
                  <a:srgbClr val="7F0101"/>
                </a:solidFill>
                <a:latin typeface="Courier" charset="0"/>
                <a:ea typeface="Courier" charset="0"/>
                <a:cs typeface="Courier" charset="0"/>
              </a:rPr>
              <a:t>Non-critical Section</a:t>
            </a:r>
            <a:endParaRPr lang="en-US" sz="1800">
              <a:solidFill>
                <a:srgbClr val="7F0101"/>
              </a:solidFill>
              <a:latin typeface="Courier" charset="0"/>
              <a:ea typeface="Courier" charset="0"/>
              <a:cs typeface="Courier" charset="0"/>
            </a:endParaRPr>
          </a:p>
          <a:p>
            <a:pPr marL="95250" indent="0" defTabSz="361950" eaLnBrk="1" hangingPunct="1">
              <a:buFont typeface="Helvetica CE" charset="0"/>
              <a:buNone/>
            </a:pPr>
            <a:r>
              <a:rPr lang="en-US" sz="1800">
                <a:latin typeface="Courier" charset="0"/>
                <a:ea typeface="Courier" charset="0"/>
                <a:cs typeface="Courier" charset="0"/>
              </a:rPr>
              <a:t>	end</a:t>
            </a:r>
          </a:p>
          <a:p>
            <a:pPr marL="95250" indent="0" defTabSz="361950" eaLnBrk="1" hangingPunct="1">
              <a:buFont typeface="Helvetica CE" charset="0"/>
              <a:buNone/>
            </a:pPr>
            <a:r>
              <a:rPr lang="en-US" sz="1800">
                <a:latin typeface="Courier" charset="0"/>
                <a:ea typeface="Courier" charset="0"/>
                <a:cs typeface="Courier" charset="0"/>
              </a:rPr>
              <a:t>end</a:t>
            </a:r>
          </a:p>
        </p:txBody>
      </p:sp>
      <p:sp>
        <p:nvSpPr>
          <p:cNvPr id="48135" name="Rectangle 4"/>
          <p:cNvSpPr>
            <a:spLocks noGrp="1" noChangeArrowheads="1"/>
          </p:cNvSpPr>
          <p:nvPr>
            <p:ph type="body" sz="half" idx="2"/>
          </p:nvPr>
        </p:nvSpPr>
        <p:spPr>
          <a:xfrm>
            <a:off x="5181600" y="2590800"/>
            <a:ext cx="3810000" cy="2757488"/>
          </a:xfrm>
          <a:solidFill>
            <a:schemeClr val="bg1"/>
          </a:solidFill>
          <a:ln>
            <a:solidFill>
              <a:srgbClr val="0A017F"/>
            </a:solidFill>
          </a:ln>
        </p:spPr>
        <p:txBody>
          <a:bodyPr/>
          <a:lstStyle/>
          <a:p>
            <a:pPr marL="95250" indent="0" defTabSz="361950" eaLnBrk="1" hangingPunct="1">
              <a:buFont typeface="Helvetica CE" charset="0"/>
              <a:buNone/>
            </a:pPr>
            <a:r>
              <a:rPr lang="en-US" sz="1800">
                <a:latin typeface="Courier" charset="0"/>
                <a:ea typeface="Courier" charset="0"/>
                <a:cs typeface="Courier" charset="0"/>
              </a:rPr>
              <a:t>process P2</a:t>
            </a:r>
          </a:p>
          <a:p>
            <a:pPr marL="95250" indent="0" defTabSz="361950" eaLnBrk="1" hangingPunct="1">
              <a:buFont typeface="Helvetica CE" charset="0"/>
              <a:buNone/>
            </a:pPr>
            <a:r>
              <a:rPr lang="en-US" sz="1800">
                <a:latin typeface="Courier" charset="0"/>
                <a:ea typeface="Courier" charset="0"/>
                <a:cs typeface="Courier" charset="0"/>
              </a:rPr>
              <a:t>	loop</a:t>
            </a:r>
          </a:p>
          <a:p>
            <a:pPr marL="95250" indent="0" defTabSz="361950" eaLnBrk="1" hangingPunct="1">
              <a:buFont typeface="Helvetica CE" charset="0"/>
              <a:buNone/>
            </a:pPr>
            <a:r>
              <a:rPr lang="en-US" sz="1800">
                <a:latin typeface="Courier" charset="0"/>
                <a:ea typeface="Courier" charset="0"/>
                <a:cs typeface="Courier" charset="0"/>
              </a:rPr>
              <a:t>		</a:t>
            </a:r>
            <a:r>
              <a:rPr lang="en-US" sz="1800" b="1">
                <a:latin typeface="Courier" charset="0"/>
                <a:ea typeface="Courier" charset="0"/>
                <a:cs typeface="Courier" charset="0"/>
              </a:rPr>
              <a:t>P (mutex)</a:t>
            </a:r>
          </a:p>
          <a:p>
            <a:pPr marL="95250" indent="0" defTabSz="361950" eaLnBrk="1" hangingPunct="1">
              <a:buFont typeface="Helvetica CE" charset="0"/>
              <a:buNone/>
            </a:pPr>
            <a:r>
              <a:rPr lang="en-US" sz="1800">
                <a:latin typeface="Courier" charset="0"/>
                <a:ea typeface="Courier" charset="0"/>
                <a:cs typeface="Courier" charset="0"/>
              </a:rPr>
              <a:t>		</a:t>
            </a:r>
            <a:r>
              <a:rPr lang="en-US" sz="1800" i="1">
                <a:solidFill>
                  <a:srgbClr val="7F0101"/>
                </a:solidFill>
                <a:latin typeface="Courier" charset="0"/>
                <a:ea typeface="Courier" charset="0"/>
                <a:cs typeface="Courier" charset="0"/>
              </a:rPr>
              <a:t>Critical Section</a:t>
            </a:r>
            <a:endParaRPr lang="en-US" sz="1800">
              <a:solidFill>
                <a:srgbClr val="7F0101"/>
              </a:solidFill>
              <a:latin typeface="Courier" charset="0"/>
              <a:ea typeface="Courier" charset="0"/>
              <a:cs typeface="Courier" charset="0"/>
            </a:endParaRPr>
          </a:p>
          <a:p>
            <a:pPr marL="95250" indent="0" defTabSz="361950" eaLnBrk="1" hangingPunct="1">
              <a:buFont typeface="Helvetica CE" charset="0"/>
              <a:buNone/>
            </a:pPr>
            <a:r>
              <a:rPr lang="en-US" sz="1800">
                <a:latin typeface="Courier" charset="0"/>
                <a:ea typeface="Courier" charset="0"/>
                <a:cs typeface="Courier" charset="0"/>
              </a:rPr>
              <a:t>		</a:t>
            </a:r>
            <a:r>
              <a:rPr lang="en-US" sz="1800" b="1">
                <a:latin typeface="Courier" charset="0"/>
                <a:ea typeface="Courier" charset="0"/>
                <a:cs typeface="Courier" charset="0"/>
              </a:rPr>
              <a:t>V (mutex)</a:t>
            </a:r>
          </a:p>
          <a:p>
            <a:pPr marL="95250" indent="0" defTabSz="361950" eaLnBrk="1" hangingPunct="1">
              <a:buFont typeface="Helvetica CE" charset="0"/>
              <a:buNone/>
            </a:pPr>
            <a:r>
              <a:rPr lang="en-US" sz="1800">
                <a:latin typeface="Courier" charset="0"/>
                <a:ea typeface="Courier" charset="0"/>
                <a:cs typeface="Courier" charset="0"/>
              </a:rPr>
              <a:t>		</a:t>
            </a:r>
            <a:r>
              <a:rPr lang="en-US" sz="1800" i="1">
                <a:solidFill>
                  <a:srgbClr val="7F0101"/>
                </a:solidFill>
                <a:latin typeface="Courier" charset="0"/>
                <a:ea typeface="Courier" charset="0"/>
                <a:cs typeface="Courier" charset="0"/>
              </a:rPr>
              <a:t>Non-critical Section</a:t>
            </a:r>
            <a:endParaRPr lang="en-US" sz="1800">
              <a:latin typeface="Courier" charset="0"/>
              <a:ea typeface="Courier" charset="0"/>
              <a:cs typeface="Courier" charset="0"/>
            </a:endParaRPr>
          </a:p>
          <a:p>
            <a:pPr marL="95250" indent="0" defTabSz="361950" eaLnBrk="1" hangingPunct="1">
              <a:buFont typeface="Helvetica CE" charset="0"/>
              <a:buNone/>
            </a:pPr>
            <a:r>
              <a:rPr lang="en-US" sz="1800">
                <a:latin typeface="Courier" charset="0"/>
                <a:ea typeface="Courier" charset="0"/>
                <a:cs typeface="Courier" charset="0"/>
              </a:rPr>
              <a:t>	end</a:t>
            </a:r>
          </a:p>
          <a:p>
            <a:pPr marL="95250" indent="0" defTabSz="361950" eaLnBrk="1" hangingPunct="1">
              <a:buFont typeface="Helvetica CE" charset="0"/>
              <a:buNone/>
            </a:pPr>
            <a:r>
              <a:rPr lang="en-US" sz="1800">
                <a:latin typeface="Courier" charset="0"/>
                <a:ea typeface="Courier" charset="0"/>
                <a:cs typeface="Courier" charset="0"/>
              </a:rPr>
              <a:t>end</a:t>
            </a:r>
          </a:p>
        </p:txBody>
      </p:sp>
      <p:sp>
        <p:nvSpPr>
          <p:cNvPr id="48136" name="Text Box 5"/>
          <p:cNvSpPr txBox="1">
            <a:spLocks noChangeArrowheads="1"/>
          </p:cNvSpPr>
          <p:nvPr/>
        </p:nvSpPr>
        <p:spPr bwMode="auto">
          <a:xfrm>
            <a:off x="685800" y="1600200"/>
            <a:ext cx="8001000" cy="822325"/>
          </a:xfrm>
          <a:prstGeom prst="rect">
            <a:avLst/>
          </a:prstGeom>
          <a:noFill/>
          <a:ln w="9525">
            <a:noFill/>
            <a:miter lim="800000"/>
            <a:headEnd/>
            <a:tailEnd/>
          </a:ln>
        </p:spPr>
        <p:txBody>
          <a:bodyPr>
            <a:prstTxWarp prst="textNoShape">
              <a:avLst/>
            </a:prstTxWarp>
            <a:spAutoFit/>
          </a:bodyPr>
          <a:lstStyle/>
          <a:p>
            <a:pPr eaLnBrk="1" hangingPunct="1">
              <a:spcBef>
                <a:spcPct val="20000"/>
              </a:spcBef>
            </a:pPr>
            <a:r>
              <a:rPr lang="en-US">
                <a:solidFill>
                  <a:srgbClr val="00027F"/>
                </a:solidFill>
              </a:rPr>
              <a:t>Many problems can be solved using </a:t>
            </a:r>
            <a:r>
              <a:rPr lang="en-US" i="1">
                <a:solidFill>
                  <a:srgbClr val="7F0101"/>
                </a:solidFill>
              </a:rPr>
              <a:t>binary semaphores</a:t>
            </a:r>
            <a:r>
              <a:rPr lang="en-US">
                <a:solidFill>
                  <a:srgbClr val="00027F"/>
                </a:solidFill>
              </a:rPr>
              <a:t>, which take on values 0 or 1.</a:t>
            </a:r>
            <a:endParaRPr lang="en-US" sz="2000">
              <a:solidFill>
                <a:srgbClr val="00027F"/>
              </a:solidFill>
            </a:endParaRPr>
          </a:p>
        </p:txBody>
      </p:sp>
      <p:sp>
        <p:nvSpPr>
          <p:cNvPr id="48137" name="AutoShape 7"/>
          <p:cNvSpPr>
            <a:spLocks noChangeArrowheads="1"/>
          </p:cNvSpPr>
          <p:nvPr/>
        </p:nvSpPr>
        <p:spPr bwMode="auto">
          <a:xfrm>
            <a:off x="1371600" y="5486400"/>
            <a:ext cx="6400800" cy="9144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a:spcBef>
                <a:spcPct val="50000"/>
              </a:spcBef>
            </a:pPr>
            <a:r>
              <a:rPr lang="en-US" sz="2000" i="1">
                <a:solidFill>
                  <a:srgbClr val="7F0101"/>
                </a:solidFill>
              </a:rPr>
              <a:t>Semaphores can be implemented using busy-waiting, but usually implemented in O/S kernel.</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3"/>
          <p:cNvSpPr>
            <a:spLocks noGrp="1" noChangeArrowheads="1"/>
          </p:cNvSpPr>
          <p:nvPr>
            <p:ph type="title"/>
          </p:nvPr>
        </p:nvSpPr>
        <p:spPr/>
        <p:txBody>
          <a:bodyPr/>
          <a:lstStyle/>
          <a:p>
            <a:r>
              <a:rPr lang="en-US" smtClean="0"/>
              <a:t>Roadmap</a:t>
            </a:r>
          </a:p>
        </p:txBody>
      </p:sp>
      <p:sp>
        <p:nvSpPr>
          <p:cNvPr id="13315" name="Rectangle 4"/>
          <p:cNvSpPr>
            <a:spLocks noGrp="1" noChangeArrowheads="1"/>
          </p:cNvSpPr>
          <p:nvPr>
            <p:ph type="body" idx="1"/>
          </p:nvPr>
        </p:nvSpPr>
        <p:spPr/>
        <p:txBody>
          <a:bodyPr/>
          <a:lstStyle/>
          <a:p>
            <a:r>
              <a:rPr lang="en-US" smtClean="0"/>
              <a:t>Course Overview</a:t>
            </a:r>
          </a:p>
          <a:p>
            <a:r>
              <a:rPr lang="en-US" smtClean="0"/>
              <a:t>Concurrency and Parallelism</a:t>
            </a:r>
          </a:p>
          <a:p>
            <a:r>
              <a:rPr lang="en-US" smtClean="0"/>
              <a:t>Difficulties: Safety and Liveness</a:t>
            </a:r>
          </a:p>
          <a:p>
            <a:r>
              <a:rPr lang="en-US" smtClean="0"/>
              <a:t>Expressing Concurrency: Process Creation</a:t>
            </a:r>
          </a:p>
          <a:p>
            <a:r>
              <a:rPr lang="en-US" smtClean="0"/>
              <a:t>Expressing Concurrency: Communication and Synchronization</a:t>
            </a:r>
          </a:p>
        </p:txBody>
      </p:sp>
      <p:sp>
        <p:nvSpPr>
          <p:cNvPr id="13316" name="Date Placeholder 3"/>
          <p:cNvSpPr>
            <a:spLocks noGrp="1"/>
          </p:cNvSpPr>
          <p:nvPr>
            <p:ph type="dt" sz="quarter" idx="10"/>
          </p:nvPr>
        </p:nvSpPr>
        <p:spPr>
          <a:noFill/>
        </p:spPr>
        <p:txBody>
          <a:bodyPr/>
          <a:lstStyle/>
          <a:p>
            <a:r>
              <a:rPr lang="en-US" smtClean="0"/>
              <a:t>© Oscar Nierstrasz</a:t>
            </a:r>
            <a:endParaRPr lang="de-CH" smtClean="0"/>
          </a:p>
        </p:txBody>
      </p:sp>
      <p:sp>
        <p:nvSpPr>
          <p:cNvPr id="13317" name="Footer Placeholder 7"/>
          <p:cNvSpPr>
            <a:spLocks noGrp="1"/>
          </p:cNvSpPr>
          <p:nvPr>
            <p:ph type="ftr" sz="quarter" idx="11"/>
          </p:nvPr>
        </p:nvSpPr>
        <p:spPr>
          <a:noFill/>
        </p:spPr>
        <p:txBody>
          <a:bodyPr/>
          <a:lstStyle/>
          <a:p>
            <a:r>
              <a:rPr lang="en-US" smtClean="0"/>
              <a:t>CP — Introduction</a:t>
            </a:r>
            <a:endParaRPr lang="de-CH" smtClean="0"/>
          </a:p>
        </p:txBody>
      </p:sp>
      <p:sp>
        <p:nvSpPr>
          <p:cNvPr id="13318" name="Slide Number Placeholder 5"/>
          <p:cNvSpPr>
            <a:spLocks noGrp="1"/>
          </p:cNvSpPr>
          <p:nvPr>
            <p:ph type="sldNum" sz="quarter" idx="12"/>
          </p:nvPr>
        </p:nvSpPr>
        <p:spPr>
          <a:noFill/>
        </p:spPr>
        <p:txBody>
          <a:bodyPr/>
          <a:lstStyle/>
          <a:p>
            <a:fld id="{E09B1801-E8EE-C446-96C2-1936B1BAD351}" type="slidenum">
              <a:rPr lang="de-CH" smtClean="0"/>
              <a:pPr/>
              <a:t>3</a:t>
            </a:fld>
            <a:endParaRPr lang="de-CH" smtClean="0"/>
          </a:p>
        </p:txBody>
      </p:sp>
      <p:pic>
        <p:nvPicPr>
          <p:cNvPr id="13319"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Date Placeholder 3"/>
          <p:cNvSpPr>
            <a:spLocks noGrp="1"/>
          </p:cNvSpPr>
          <p:nvPr>
            <p:ph type="dt" sz="quarter" idx="10"/>
          </p:nvPr>
        </p:nvSpPr>
        <p:spPr>
          <a:noFill/>
        </p:spPr>
        <p:txBody>
          <a:bodyPr/>
          <a:lstStyle/>
          <a:p>
            <a:r>
              <a:rPr lang="en-US" smtClean="0"/>
              <a:t>© Oscar Nierstrasz</a:t>
            </a:r>
            <a:endParaRPr lang="de-CH" smtClean="0"/>
          </a:p>
        </p:txBody>
      </p:sp>
      <p:sp>
        <p:nvSpPr>
          <p:cNvPr id="49155" name="Footer Placeholder 4"/>
          <p:cNvSpPr>
            <a:spLocks noGrp="1"/>
          </p:cNvSpPr>
          <p:nvPr>
            <p:ph type="ftr" sz="quarter" idx="11"/>
          </p:nvPr>
        </p:nvSpPr>
        <p:spPr>
          <a:noFill/>
        </p:spPr>
        <p:txBody>
          <a:bodyPr/>
          <a:lstStyle/>
          <a:p>
            <a:r>
              <a:rPr lang="en-US" smtClean="0"/>
              <a:t>CP — Introduction</a:t>
            </a:r>
            <a:endParaRPr lang="de-CH" smtClean="0"/>
          </a:p>
        </p:txBody>
      </p:sp>
      <p:sp>
        <p:nvSpPr>
          <p:cNvPr id="49156" name="Slide Number Placeholder 5"/>
          <p:cNvSpPr>
            <a:spLocks noGrp="1"/>
          </p:cNvSpPr>
          <p:nvPr>
            <p:ph type="sldNum" sz="quarter" idx="12"/>
          </p:nvPr>
        </p:nvSpPr>
        <p:spPr>
          <a:noFill/>
        </p:spPr>
        <p:txBody>
          <a:bodyPr/>
          <a:lstStyle/>
          <a:p>
            <a:fld id="{DA8810E1-50B2-A44C-9FC0-2A2909FECE2D}" type="slidenum">
              <a:rPr lang="de-CH" smtClean="0"/>
              <a:pPr/>
              <a:t>30</a:t>
            </a:fld>
            <a:endParaRPr lang="de-CH" sz="1400" smtClean="0">
              <a:solidFill>
                <a:srgbClr val="7E7E7E"/>
              </a:solidFill>
              <a:latin typeface="Times" charset="0"/>
            </a:endParaRPr>
          </a:p>
        </p:txBody>
      </p:sp>
      <p:sp>
        <p:nvSpPr>
          <p:cNvPr id="49157" name="Rectangle 2"/>
          <p:cNvSpPr>
            <a:spLocks noGrp="1" noChangeArrowheads="1"/>
          </p:cNvSpPr>
          <p:nvPr>
            <p:ph type="title"/>
          </p:nvPr>
        </p:nvSpPr>
        <p:spPr/>
        <p:txBody>
          <a:bodyPr/>
          <a:lstStyle/>
          <a:p>
            <a:pPr eaLnBrk="1" hangingPunct="1"/>
            <a:r>
              <a:rPr lang="en-US"/>
              <a:t>Monitors</a:t>
            </a:r>
          </a:p>
        </p:txBody>
      </p:sp>
      <p:sp>
        <p:nvSpPr>
          <p:cNvPr id="49158" name="Rectangle 3"/>
          <p:cNvSpPr>
            <a:spLocks noGrp="1" noChangeArrowheads="1"/>
          </p:cNvSpPr>
          <p:nvPr>
            <p:ph type="body" idx="1"/>
          </p:nvPr>
        </p:nvSpPr>
        <p:spPr/>
        <p:txBody>
          <a:bodyPr/>
          <a:lstStyle/>
          <a:p>
            <a:pPr marL="342900" indent="-342900" eaLnBrk="1" hangingPunct="1">
              <a:lnSpc>
                <a:spcPct val="90000"/>
              </a:lnSpc>
              <a:buFont typeface="Helvetica CE" charset="0"/>
              <a:buNone/>
            </a:pPr>
            <a:r>
              <a:rPr lang="en-US"/>
              <a:t>A </a:t>
            </a:r>
            <a:r>
              <a:rPr lang="en-US" u="sng"/>
              <a:t>monitor</a:t>
            </a:r>
            <a:r>
              <a:rPr lang="en-US"/>
              <a:t> encapsulates </a:t>
            </a:r>
            <a:r>
              <a:rPr lang="en-US" i="1">
                <a:solidFill>
                  <a:srgbClr val="7F0101"/>
                </a:solidFill>
              </a:rPr>
              <a:t>resources and operations</a:t>
            </a:r>
            <a:r>
              <a:rPr lang="en-US"/>
              <a:t> that manipulate them:</a:t>
            </a:r>
          </a:p>
          <a:p>
            <a:pPr marL="342900" indent="-342900" eaLnBrk="1" hangingPunct="1">
              <a:lnSpc>
                <a:spcPct val="90000"/>
              </a:lnSpc>
            </a:pPr>
            <a:endParaRPr lang="en-US"/>
          </a:p>
          <a:p>
            <a:pPr marL="342900" indent="-342900" eaLnBrk="1" hangingPunct="1">
              <a:lnSpc>
                <a:spcPct val="90000"/>
              </a:lnSpc>
            </a:pPr>
            <a:r>
              <a:rPr lang="en-US"/>
              <a:t>operations are invoked like ordinary procedure calls</a:t>
            </a:r>
          </a:p>
          <a:p>
            <a:pPr marL="742950" lvl="1" indent="-285750" eaLnBrk="1" hangingPunct="1">
              <a:lnSpc>
                <a:spcPct val="90000"/>
              </a:lnSpc>
            </a:pPr>
            <a:r>
              <a:rPr lang="en-US"/>
              <a:t>invocations are guaranteed to be </a:t>
            </a:r>
            <a:r>
              <a:rPr lang="en-US" i="1">
                <a:solidFill>
                  <a:srgbClr val="7F0101"/>
                </a:solidFill>
              </a:rPr>
              <a:t>mutually exclusive</a:t>
            </a:r>
          </a:p>
          <a:p>
            <a:pPr marL="742950" lvl="1" indent="-285750" eaLnBrk="1" hangingPunct="1">
              <a:lnSpc>
                <a:spcPct val="90000"/>
              </a:lnSpc>
            </a:pPr>
            <a:r>
              <a:rPr lang="en-US"/>
              <a:t>condition synchronization is realized using </a:t>
            </a:r>
            <a:r>
              <a:rPr lang="en-US" i="1">
                <a:solidFill>
                  <a:srgbClr val="7F0101"/>
                </a:solidFill>
              </a:rPr>
              <a:t>wait and signal</a:t>
            </a:r>
            <a:r>
              <a:rPr lang="en-US"/>
              <a:t> primitives</a:t>
            </a:r>
          </a:p>
          <a:p>
            <a:pPr marL="742950" lvl="1" indent="-285750" eaLnBrk="1" hangingPunct="1">
              <a:lnSpc>
                <a:spcPct val="90000"/>
              </a:lnSpc>
            </a:pPr>
            <a:r>
              <a:rPr lang="en-US"/>
              <a:t>there exist many variations of wait and signal ...</a:t>
            </a: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Date Placeholder 4"/>
          <p:cNvSpPr>
            <a:spLocks noGrp="1"/>
          </p:cNvSpPr>
          <p:nvPr>
            <p:ph type="dt" sz="quarter" idx="10"/>
          </p:nvPr>
        </p:nvSpPr>
        <p:spPr>
          <a:noFill/>
        </p:spPr>
        <p:txBody>
          <a:bodyPr/>
          <a:lstStyle/>
          <a:p>
            <a:r>
              <a:rPr lang="en-US" smtClean="0"/>
              <a:t>© Oscar Nierstrasz</a:t>
            </a:r>
            <a:endParaRPr lang="de-CH" smtClean="0"/>
          </a:p>
        </p:txBody>
      </p:sp>
      <p:sp>
        <p:nvSpPr>
          <p:cNvPr id="50179" name="Footer Placeholder 5"/>
          <p:cNvSpPr>
            <a:spLocks noGrp="1"/>
          </p:cNvSpPr>
          <p:nvPr>
            <p:ph type="ftr" sz="quarter" idx="11"/>
          </p:nvPr>
        </p:nvSpPr>
        <p:spPr>
          <a:noFill/>
        </p:spPr>
        <p:txBody>
          <a:bodyPr/>
          <a:lstStyle/>
          <a:p>
            <a:r>
              <a:rPr lang="en-US" smtClean="0"/>
              <a:t>CP — Introduction</a:t>
            </a:r>
            <a:endParaRPr lang="de-CH" smtClean="0"/>
          </a:p>
        </p:txBody>
      </p:sp>
      <p:sp>
        <p:nvSpPr>
          <p:cNvPr id="50180" name="Slide Number Placeholder 6"/>
          <p:cNvSpPr>
            <a:spLocks noGrp="1"/>
          </p:cNvSpPr>
          <p:nvPr>
            <p:ph type="sldNum" sz="quarter" idx="12"/>
          </p:nvPr>
        </p:nvSpPr>
        <p:spPr>
          <a:noFill/>
        </p:spPr>
        <p:txBody>
          <a:bodyPr/>
          <a:lstStyle/>
          <a:p>
            <a:fld id="{28643502-22D1-924A-82E4-70E0DDE34525}" type="slidenum">
              <a:rPr lang="de-CH" smtClean="0"/>
              <a:pPr/>
              <a:t>31</a:t>
            </a:fld>
            <a:endParaRPr lang="de-CH" sz="1400" smtClean="0">
              <a:solidFill>
                <a:srgbClr val="7E7E7E"/>
              </a:solidFill>
              <a:latin typeface="Times" charset="0"/>
            </a:endParaRPr>
          </a:p>
        </p:txBody>
      </p:sp>
      <p:sp>
        <p:nvSpPr>
          <p:cNvPr id="50181" name="Rectangle 2"/>
          <p:cNvSpPr>
            <a:spLocks noGrp="1" noChangeArrowheads="1"/>
          </p:cNvSpPr>
          <p:nvPr>
            <p:ph type="title"/>
          </p:nvPr>
        </p:nvSpPr>
        <p:spPr/>
        <p:txBody>
          <a:bodyPr/>
          <a:lstStyle/>
          <a:p>
            <a:pPr eaLnBrk="1" hangingPunct="1"/>
            <a:r>
              <a:rPr lang="en-US"/>
              <a:t>Programming with monitors</a:t>
            </a:r>
          </a:p>
        </p:txBody>
      </p:sp>
      <p:sp>
        <p:nvSpPr>
          <p:cNvPr id="607235" name="Rectangle 3"/>
          <p:cNvSpPr>
            <a:spLocks noGrp="1" noChangeArrowheads="1"/>
          </p:cNvSpPr>
          <p:nvPr>
            <p:ph type="body" sz="half" idx="1"/>
          </p:nvPr>
        </p:nvSpPr>
        <p:spPr>
          <a:xfrm>
            <a:off x="228600" y="1654175"/>
            <a:ext cx="4267200" cy="4899025"/>
          </a:xfrm>
          <a:solidFill>
            <a:schemeClr val="bg1"/>
          </a:solidFill>
          <a:ln>
            <a:solidFill>
              <a:srgbClr val="0A017F"/>
            </a:solidFill>
          </a:ln>
        </p:spPr>
        <p:txBody>
          <a:bodyPr anchor="t"/>
          <a:lstStyle/>
          <a:p>
            <a:pPr marL="95250" indent="0" defTabSz="361950" eaLnBrk="1" hangingPunct="1">
              <a:lnSpc>
                <a:spcPct val="90000"/>
              </a:lnSpc>
              <a:buFont typeface="Helvetica CE" charset="0"/>
              <a:buNone/>
            </a:pPr>
            <a:r>
              <a:rPr lang="en-US" sz="1800">
                <a:latin typeface="Courier" charset="0"/>
                <a:ea typeface="Courier" charset="0"/>
                <a:cs typeface="Courier" charset="0"/>
              </a:rPr>
              <a:t>type buffer(T) = monitor</a:t>
            </a:r>
          </a:p>
          <a:p>
            <a:pPr marL="95250" indent="0" defTabSz="361950" eaLnBrk="1" hangingPunct="1">
              <a:lnSpc>
                <a:spcPct val="90000"/>
              </a:lnSpc>
              <a:buFont typeface="Helvetica CE" charset="0"/>
              <a:buNone/>
            </a:pPr>
            <a:r>
              <a:rPr lang="en-US" sz="1800">
                <a:latin typeface="Courier" charset="0"/>
                <a:ea typeface="Courier" charset="0"/>
                <a:cs typeface="Courier" charset="0"/>
              </a:rPr>
              <a:t>	var</a:t>
            </a:r>
          </a:p>
          <a:p>
            <a:pPr marL="95250" indent="0" defTabSz="361950" eaLnBrk="1" hangingPunct="1">
              <a:lnSpc>
                <a:spcPct val="90000"/>
              </a:lnSpc>
              <a:buFont typeface="Helvetica CE" charset="0"/>
              <a:buNone/>
            </a:pPr>
            <a:r>
              <a:rPr lang="en-US" sz="1800">
                <a:latin typeface="Courier" charset="0"/>
                <a:ea typeface="Courier" charset="0"/>
                <a:cs typeface="Courier" charset="0"/>
              </a:rPr>
              <a:t>	slots : array [0..N-1] of T;</a:t>
            </a:r>
          </a:p>
          <a:p>
            <a:pPr marL="95250" indent="0" defTabSz="361950" eaLnBrk="1" hangingPunct="1">
              <a:lnSpc>
                <a:spcPct val="90000"/>
              </a:lnSpc>
              <a:buFont typeface="Helvetica CE" charset="0"/>
              <a:buNone/>
            </a:pPr>
            <a:r>
              <a:rPr lang="en-US" sz="1800">
                <a:latin typeface="Courier" charset="0"/>
                <a:ea typeface="Courier" charset="0"/>
                <a:cs typeface="Courier" charset="0"/>
              </a:rPr>
              <a:t>	head, tail : 0..N-1;</a:t>
            </a:r>
          </a:p>
          <a:p>
            <a:pPr marL="95250" indent="0" defTabSz="361950" eaLnBrk="1" hangingPunct="1">
              <a:lnSpc>
                <a:spcPct val="90000"/>
              </a:lnSpc>
              <a:buFont typeface="Helvetica CE" charset="0"/>
              <a:buNone/>
            </a:pPr>
            <a:r>
              <a:rPr lang="en-US" sz="1800">
                <a:latin typeface="Courier" charset="0"/>
                <a:ea typeface="Courier" charset="0"/>
                <a:cs typeface="Courier" charset="0"/>
              </a:rPr>
              <a:t>	size : 0..N;</a:t>
            </a:r>
          </a:p>
          <a:p>
            <a:pPr marL="95250" indent="0" defTabSz="361950" eaLnBrk="1" hangingPunct="1">
              <a:lnSpc>
                <a:spcPct val="90000"/>
              </a:lnSpc>
              <a:buFont typeface="Helvetica CE" charset="0"/>
              <a:buNone/>
            </a:pPr>
            <a:r>
              <a:rPr lang="en-US" sz="1800" b="1">
                <a:latin typeface="Courier" charset="0"/>
                <a:ea typeface="Courier" charset="0"/>
                <a:cs typeface="Courier" charset="0"/>
              </a:rPr>
              <a:t>	notfull, notempty:condition;</a:t>
            </a:r>
          </a:p>
          <a:p>
            <a:pPr marL="95250" indent="0" defTabSz="361950" eaLnBrk="1" hangingPunct="1">
              <a:lnSpc>
                <a:spcPct val="90000"/>
              </a:lnSpc>
              <a:buFont typeface="Helvetica CE" charset="0"/>
              <a:buNone/>
            </a:pPr>
            <a:r>
              <a:rPr lang="en-US" sz="1800">
                <a:latin typeface="Courier" charset="0"/>
                <a:ea typeface="Courier" charset="0"/>
                <a:cs typeface="Courier" charset="0"/>
              </a:rPr>
              <a:t>	</a:t>
            </a:r>
          </a:p>
          <a:p>
            <a:pPr marL="95250" indent="0" defTabSz="361950" eaLnBrk="1" hangingPunct="1">
              <a:lnSpc>
                <a:spcPct val="90000"/>
              </a:lnSpc>
              <a:buFont typeface="Helvetica CE" charset="0"/>
              <a:buNone/>
            </a:pPr>
            <a:r>
              <a:rPr lang="en-US" sz="1800">
                <a:latin typeface="Courier" charset="0"/>
                <a:ea typeface="Courier" charset="0"/>
                <a:cs typeface="Courier" charset="0"/>
              </a:rPr>
              <a:t>procedure deposit(p : T);</a:t>
            </a:r>
          </a:p>
          <a:p>
            <a:pPr marL="95250" indent="0" defTabSz="361950" eaLnBrk="1" hangingPunct="1">
              <a:lnSpc>
                <a:spcPct val="90000"/>
              </a:lnSpc>
              <a:buFont typeface="Helvetica CE" charset="0"/>
              <a:buNone/>
            </a:pPr>
            <a:r>
              <a:rPr lang="en-US" sz="1800">
                <a:latin typeface="Courier" charset="0"/>
                <a:ea typeface="Courier" charset="0"/>
                <a:cs typeface="Courier" charset="0"/>
              </a:rPr>
              <a:t>	begin</a:t>
            </a:r>
          </a:p>
          <a:p>
            <a:pPr marL="95250" indent="0" defTabSz="361950" eaLnBrk="1" hangingPunct="1">
              <a:lnSpc>
                <a:spcPct val="90000"/>
              </a:lnSpc>
              <a:buFont typeface="Helvetica CE" charset="0"/>
              <a:buNone/>
            </a:pPr>
            <a:r>
              <a:rPr lang="en-US" sz="1800">
                <a:latin typeface="Courier" charset="0"/>
                <a:ea typeface="Courier" charset="0"/>
                <a:cs typeface="Courier" charset="0"/>
              </a:rPr>
              <a:t>		if size = N then</a:t>
            </a:r>
          </a:p>
          <a:p>
            <a:pPr marL="95250" indent="0" defTabSz="361950" eaLnBrk="1" hangingPunct="1">
              <a:lnSpc>
                <a:spcPct val="90000"/>
              </a:lnSpc>
              <a:buFont typeface="Helvetica CE" charset="0"/>
              <a:buNone/>
            </a:pPr>
            <a:r>
              <a:rPr lang="en-US" sz="1800">
                <a:latin typeface="Courier" charset="0"/>
                <a:ea typeface="Courier" charset="0"/>
                <a:cs typeface="Courier" charset="0"/>
              </a:rPr>
              <a:t>			</a:t>
            </a:r>
            <a:r>
              <a:rPr lang="en-US" sz="1800" b="1">
                <a:latin typeface="Courier" charset="0"/>
                <a:ea typeface="Courier" charset="0"/>
                <a:cs typeface="Courier" charset="0"/>
              </a:rPr>
              <a:t>notfull.wait</a:t>
            </a:r>
            <a:endParaRPr lang="en-US" sz="1800">
              <a:latin typeface="Courier" charset="0"/>
              <a:ea typeface="Courier" charset="0"/>
              <a:cs typeface="Courier" charset="0"/>
            </a:endParaRPr>
          </a:p>
          <a:p>
            <a:pPr marL="95250" indent="0" defTabSz="361950" eaLnBrk="1" hangingPunct="1">
              <a:lnSpc>
                <a:spcPct val="90000"/>
              </a:lnSpc>
              <a:buFont typeface="Helvetica CE" charset="0"/>
              <a:buNone/>
            </a:pPr>
            <a:r>
              <a:rPr lang="en-US" sz="1800">
                <a:latin typeface="Courier" charset="0"/>
                <a:ea typeface="Courier" charset="0"/>
                <a:cs typeface="Courier" charset="0"/>
              </a:rPr>
              <a:t>		slots[tail] := p;</a:t>
            </a:r>
          </a:p>
          <a:p>
            <a:pPr marL="95250" indent="0" defTabSz="361950" eaLnBrk="1" hangingPunct="1">
              <a:lnSpc>
                <a:spcPct val="90000"/>
              </a:lnSpc>
              <a:buFont typeface="Helvetica CE" charset="0"/>
              <a:buNone/>
            </a:pPr>
            <a:r>
              <a:rPr lang="en-US" sz="1800">
                <a:latin typeface="Courier" charset="0"/>
                <a:ea typeface="Courier" charset="0"/>
                <a:cs typeface="Courier" charset="0"/>
              </a:rPr>
              <a:t>		size := size + 1;</a:t>
            </a:r>
          </a:p>
          <a:p>
            <a:pPr marL="95250" indent="0" defTabSz="361950" eaLnBrk="1" hangingPunct="1">
              <a:lnSpc>
                <a:spcPct val="90000"/>
              </a:lnSpc>
              <a:buFont typeface="Helvetica CE" charset="0"/>
              <a:buNone/>
            </a:pPr>
            <a:r>
              <a:rPr lang="en-US" sz="1800">
                <a:latin typeface="Courier" charset="0"/>
                <a:ea typeface="Courier" charset="0"/>
                <a:cs typeface="Courier" charset="0"/>
              </a:rPr>
              <a:t>		tail := (tail+1) mod N;</a:t>
            </a:r>
          </a:p>
          <a:p>
            <a:pPr marL="95250" indent="0" defTabSz="361950" eaLnBrk="1" hangingPunct="1">
              <a:lnSpc>
                <a:spcPct val="90000"/>
              </a:lnSpc>
              <a:buFont typeface="Helvetica CE" charset="0"/>
              <a:buNone/>
            </a:pPr>
            <a:r>
              <a:rPr lang="en-US" sz="1800">
                <a:latin typeface="Courier" charset="0"/>
                <a:ea typeface="Courier" charset="0"/>
                <a:cs typeface="Courier" charset="0"/>
              </a:rPr>
              <a:t>		</a:t>
            </a:r>
            <a:r>
              <a:rPr lang="en-US" sz="1800" b="1">
                <a:latin typeface="Courier" charset="0"/>
                <a:ea typeface="Courier" charset="0"/>
                <a:cs typeface="Courier" charset="0"/>
              </a:rPr>
              <a:t>notempty.signal</a:t>
            </a:r>
            <a:endParaRPr lang="en-US" sz="1800">
              <a:latin typeface="Courier" charset="0"/>
              <a:ea typeface="Courier" charset="0"/>
              <a:cs typeface="Courier" charset="0"/>
            </a:endParaRPr>
          </a:p>
          <a:p>
            <a:pPr marL="95250" indent="0" defTabSz="361950" eaLnBrk="1" hangingPunct="1">
              <a:lnSpc>
                <a:spcPct val="90000"/>
              </a:lnSpc>
              <a:buFont typeface="Helvetica CE" charset="0"/>
              <a:buNone/>
            </a:pPr>
            <a:r>
              <a:rPr lang="en-US" sz="1800">
                <a:latin typeface="Courier" charset="0"/>
                <a:ea typeface="Courier" charset="0"/>
                <a:cs typeface="Courier" charset="0"/>
              </a:rPr>
              <a:t>	end</a:t>
            </a:r>
          </a:p>
        </p:txBody>
      </p:sp>
      <p:sp>
        <p:nvSpPr>
          <p:cNvPr id="607236" name="Rectangle 4"/>
          <p:cNvSpPr>
            <a:spLocks noGrp="1" noChangeArrowheads="1"/>
          </p:cNvSpPr>
          <p:nvPr>
            <p:ph type="body" sz="half" idx="2"/>
          </p:nvPr>
        </p:nvSpPr>
        <p:spPr>
          <a:xfrm>
            <a:off x="4649788" y="1654175"/>
            <a:ext cx="3951287" cy="4498975"/>
          </a:xfrm>
          <a:solidFill>
            <a:schemeClr val="bg1"/>
          </a:solidFill>
          <a:ln>
            <a:solidFill>
              <a:srgbClr val="0A017F"/>
            </a:solidFill>
          </a:ln>
        </p:spPr>
        <p:txBody>
          <a:bodyPr anchor="t"/>
          <a:lstStyle/>
          <a:p>
            <a:pPr marL="95250" indent="0" defTabSz="387350" eaLnBrk="1" hangingPunct="1">
              <a:lnSpc>
                <a:spcPct val="85000"/>
              </a:lnSpc>
              <a:buFont typeface="Helvetica CE" charset="0"/>
              <a:buNone/>
            </a:pPr>
            <a:r>
              <a:rPr lang="en-US" sz="1800">
                <a:latin typeface="Courier" charset="0"/>
                <a:ea typeface="Courier" charset="0"/>
                <a:cs typeface="Courier" charset="0"/>
              </a:rPr>
              <a:t>procedure fetch(var it : T);</a:t>
            </a:r>
          </a:p>
          <a:p>
            <a:pPr marL="95250" indent="0" defTabSz="387350" eaLnBrk="1" hangingPunct="1">
              <a:lnSpc>
                <a:spcPct val="85000"/>
              </a:lnSpc>
              <a:buFont typeface="Helvetica CE" charset="0"/>
              <a:buNone/>
            </a:pPr>
            <a:r>
              <a:rPr lang="en-US" sz="1800">
                <a:latin typeface="Courier" charset="0"/>
                <a:ea typeface="Courier" charset="0"/>
                <a:cs typeface="Courier" charset="0"/>
              </a:rPr>
              <a:t>	begin</a:t>
            </a:r>
          </a:p>
          <a:p>
            <a:pPr marL="95250" indent="0" defTabSz="387350" eaLnBrk="1" hangingPunct="1">
              <a:lnSpc>
                <a:spcPct val="85000"/>
              </a:lnSpc>
              <a:buFont typeface="Helvetica CE" charset="0"/>
              <a:buNone/>
            </a:pPr>
            <a:r>
              <a:rPr lang="en-US" sz="1800">
                <a:latin typeface="Courier" charset="0"/>
                <a:ea typeface="Courier" charset="0"/>
                <a:cs typeface="Courier" charset="0"/>
              </a:rPr>
              <a:t>		if size = 0 then</a:t>
            </a:r>
          </a:p>
          <a:p>
            <a:pPr marL="95250" indent="0" defTabSz="387350" eaLnBrk="1" hangingPunct="1">
              <a:lnSpc>
                <a:spcPct val="85000"/>
              </a:lnSpc>
              <a:buFont typeface="Helvetica CE" charset="0"/>
              <a:buNone/>
            </a:pPr>
            <a:r>
              <a:rPr lang="en-US" sz="1800">
                <a:latin typeface="Courier" charset="0"/>
                <a:ea typeface="Courier" charset="0"/>
                <a:cs typeface="Courier" charset="0"/>
              </a:rPr>
              <a:t>			 </a:t>
            </a:r>
            <a:r>
              <a:rPr lang="en-US" sz="1800" b="1">
                <a:latin typeface="Courier" charset="0"/>
                <a:ea typeface="Courier" charset="0"/>
                <a:cs typeface="Courier" charset="0"/>
              </a:rPr>
              <a:t>notempty.wait</a:t>
            </a:r>
            <a:endParaRPr lang="en-US" sz="1800">
              <a:latin typeface="Courier" charset="0"/>
              <a:ea typeface="Courier" charset="0"/>
              <a:cs typeface="Courier" charset="0"/>
            </a:endParaRPr>
          </a:p>
          <a:p>
            <a:pPr marL="95250" indent="0" defTabSz="387350" eaLnBrk="1" hangingPunct="1">
              <a:lnSpc>
                <a:spcPct val="85000"/>
              </a:lnSpc>
              <a:buFont typeface="Helvetica CE" charset="0"/>
              <a:buNone/>
            </a:pPr>
            <a:r>
              <a:rPr lang="en-US" sz="1800">
                <a:latin typeface="Courier" charset="0"/>
                <a:ea typeface="Courier" charset="0"/>
                <a:cs typeface="Courier" charset="0"/>
              </a:rPr>
              <a:t>		it := slots[head];</a:t>
            </a:r>
          </a:p>
          <a:p>
            <a:pPr marL="95250" indent="0" defTabSz="387350" eaLnBrk="1" hangingPunct="1">
              <a:lnSpc>
                <a:spcPct val="85000"/>
              </a:lnSpc>
              <a:buFont typeface="Helvetica CE" charset="0"/>
              <a:buNone/>
            </a:pPr>
            <a:r>
              <a:rPr lang="en-US" sz="1800">
                <a:latin typeface="Courier" charset="0"/>
                <a:ea typeface="Courier" charset="0"/>
                <a:cs typeface="Courier" charset="0"/>
              </a:rPr>
              <a:t>		size := size - 1;</a:t>
            </a:r>
          </a:p>
          <a:p>
            <a:pPr marL="95250" indent="0" defTabSz="387350" eaLnBrk="1" hangingPunct="1">
              <a:lnSpc>
                <a:spcPct val="85000"/>
              </a:lnSpc>
              <a:buFont typeface="Helvetica CE" charset="0"/>
              <a:buNone/>
            </a:pPr>
            <a:r>
              <a:rPr lang="en-US" sz="1800">
                <a:latin typeface="Courier" charset="0"/>
                <a:ea typeface="Courier" charset="0"/>
                <a:cs typeface="Courier" charset="0"/>
              </a:rPr>
              <a:t>		head := (head+1) mod N;</a:t>
            </a:r>
          </a:p>
          <a:p>
            <a:pPr marL="95250" indent="0" defTabSz="387350" eaLnBrk="1" hangingPunct="1">
              <a:lnSpc>
                <a:spcPct val="85000"/>
              </a:lnSpc>
              <a:buFont typeface="Helvetica CE" charset="0"/>
              <a:buNone/>
            </a:pPr>
            <a:r>
              <a:rPr lang="en-US" sz="1800">
                <a:latin typeface="Courier" charset="0"/>
                <a:ea typeface="Courier" charset="0"/>
                <a:cs typeface="Courier" charset="0"/>
              </a:rPr>
              <a:t>		 </a:t>
            </a:r>
            <a:r>
              <a:rPr lang="en-US" sz="1800" b="1">
                <a:latin typeface="Courier" charset="0"/>
                <a:ea typeface="Courier" charset="0"/>
                <a:cs typeface="Courier" charset="0"/>
              </a:rPr>
              <a:t>notfull.signal</a:t>
            </a:r>
            <a:endParaRPr lang="en-US" sz="1800">
              <a:latin typeface="Courier" charset="0"/>
              <a:ea typeface="Courier" charset="0"/>
              <a:cs typeface="Courier" charset="0"/>
            </a:endParaRPr>
          </a:p>
          <a:p>
            <a:pPr marL="95250" indent="0" defTabSz="387350" eaLnBrk="1" hangingPunct="1">
              <a:lnSpc>
                <a:spcPct val="85000"/>
              </a:lnSpc>
              <a:buFont typeface="Helvetica CE" charset="0"/>
              <a:buNone/>
            </a:pPr>
            <a:r>
              <a:rPr lang="en-US" sz="1800">
                <a:latin typeface="Courier" charset="0"/>
                <a:ea typeface="Courier" charset="0"/>
                <a:cs typeface="Courier" charset="0"/>
              </a:rPr>
              <a:t>	end</a:t>
            </a:r>
          </a:p>
          <a:p>
            <a:pPr marL="95250" indent="0" defTabSz="387350" eaLnBrk="1" hangingPunct="1">
              <a:lnSpc>
                <a:spcPct val="85000"/>
              </a:lnSpc>
              <a:buFont typeface="Helvetica CE" charset="0"/>
              <a:buNone/>
            </a:pPr>
            <a:endParaRPr lang="en-US" sz="1800">
              <a:latin typeface="Courier" charset="0"/>
              <a:ea typeface="Courier" charset="0"/>
              <a:cs typeface="Courier" charset="0"/>
            </a:endParaRPr>
          </a:p>
          <a:p>
            <a:pPr marL="95250" indent="0" defTabSz="387350" eaLnBrk="1" hangingPunct="1">
              <a:lnSpc>
                <a:spcPct val="85000"/>
              </a:lnSpc>
              <a:buFont typeface="Helvetica CE" charset="0"/>
              <a:buNone/>
            </a:pPr>
            <a:r>
              <a:rPr lang="en-US" sz="1800">
                <a:latin typeface="Courier" charset="0"/>
                <a:ea typeface="Courier" charset="0"/>
                <a:cs typeface="Courier" charset="0"/>
              </a:rPr>
              <a:t>begin</a:t>
            </a:r>
          </a:p>
          <a:p>
            <a:pPr marL="95250" indent="0" defTabSz="387350" eaLnBrk="1" hangingPunct="1">
              <a:lnSpc>
                <a:spcPct val="85000"/>
              </a:lnSpc>
              <a:buFont typeface="Helvetica CE" charset="0"/>
              <a:buNone/>
            </a:pPr>
            <a:r>
              <a:rPr lang="en-US" sz="1800">
                <a:latin typeface="Courier" charset="0"/>
                <a:ea typeface="Courier" charset="0"/>
                <a:cs typeface="Courier" charset="0"/>
              </a:rPr>
              <a:t>	size := 0;</a:t>
            </a:r>
          </a:p>
          <a:p>
            <a:pPr marL="95250" indent="0" defTabSz="387350" eaLnBrk="1" hangingPunct="1">
              <a:lnSpc>
                <a:spcPct val="85000"/>
              </a:lnSpc>
              <a:buFont typeface="Helvetica CE" charset="0"/>
              <a:buNone/>
            </a:pPr>
            <a:r>
              <a:rPr lang="en-US" sz="1800">
                <a:latin typeface="Courier" charset="0"/>
                <a:ea typeface="Courier" charset="0"/>
                <a:cs typeface="Courier" charset="0"/>
              </a:rPr>
              <a:t>	head := 0;</a:t>
            </a:r>
          </a:p>
          <a:p>
            <a:pPr marL="95250" indent="0" defTabSz="387350" eaLnBrk="1" hangingPunct="1">
              <a:lnSpc>
                <a:spcPct val="85000"/>
              </a:lnSpc>
              <a:buFont typeface="Helvetica CE" charset="0"/>
              <a:buNone/>
            </a:pPr>
            <a:r>
              <a:rPr lang="en-US" sz="1800">
                <a:latin typeface="Courier" charset="0"/>
                <a:ea typeface="Courier" charset="0"/>
                <a:cs typeface="Courier" charset="0"/>
              </a:rPr>
              <a:t>	tail := 0;</a:t>
            </a:r>
          </a:p>
          <a:p>
            <a:pPr marL="95250" indent="0" defTabSz="387350" eaLnBrk="1" hangingPunct="1">
              <a:lnSpc>
                <a:spcPct val="85000"/>
              </a:lnSpc>
              <a:buFont typeface="Helvetica CE" charset="0"/>
              <a:buNone/>
            </a:pPr>
            <a:r>
              <a:rPr lang="en-US" sz="1800">
                <a:latin typeface="Courier" charset="0"/>
                <a:ea typeface="Courier" charset="0"/>
                <a:cs typeface="Courier" charset="0"/>
              </a:rPr>
              <a:t>end</a:t>
            </a: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Date Placeholder 3"/>
          <p:cNvSpPr>
            <a:spLocks noGrp="1"/>
          </p:cNvSpPr>
          <p:nvPr>
            <p:ph type="dt" sz="quarter" idx="10"/>
          </p:nvPr>
        </p:nvSpPr>
        <p:spPr>
          <a:noFill/>
        </p:spPr>
        <p:txBody>
          <a:bodyPr/>
          <a:lstStyle/>
          <a:p>
            <a:r>
              <a:rPr lang="en-US" smtClean="0"/>
              <a:t>© Oscar Nierstrasz</a:t>
            </a:r>
            <a:endParaRPr lang="de-CH" smtClean="0"/>
          </a:p>
        </p:txBody>
      </p:sp>
      <p:sp>
        <p:nvSpPr>
          <p:cNvPr id="51203" name="Footer Placeholder 4"/>
          <p:cNvSpPr>
            <a:spLocks noGrp="1"/>
          </p:cNvSpPr>
          <p:nvPr>
            <p:ph type="ftr" sz="quarter" idx="11"/>
          </p:nvPr>
        </p:nvSpPr>
        <p:spPr>
          <a:noFill/>
        </p:spPr>
        <p:txBody>
          <a:bodyPr/>
          <a:lstStyle/>
          <a:p>
            <a:r>
              <a:rPr lang="en-US" smtClean="0"/>
              <a:t>CP — Introduction</a:t>
            </a:r>
            <a:endParaRPr lang="de-CH" smtClean="0"/>
          </a:p>
        </p:txBody>
      </p:sp>
      <p:sp>
        <p:nvSpPr>
          <p:cNvPr id="51204" name="Slide Number Placeholder 5"/>
          <p:cNvSpPr>
            <a:spLocks noGrp="1"/>
          </p:cNvSpPr>
          <p:nvPr>
            <p:ph type="sldNum" sz="quarter" idx="12"/>
          </p:nvPr>
        </p:nvSpPr>
        <p:spPr>
          <a:noFill/>
        </p:spPr>
        <p:txBody>
          <a:bodyPr/>
          <a:lstStyle/>
          <a:p>
            <a:fld id="{FCC2C815-0349-1242-853E-3A0A2ECA5613}" type="slidenum">
              <a:rPr lang="de-CH" smtClean="0"/>
              <a:pPr/>
              <a:t>32</a:t>
            </a:fld>
            <a:endParaRPr lang="de-CH" sz="1400" smtClean="0">
              <a:solidFill>
                <a:srgbClr val="7E7E7E"/>
              </a:solidFill>
              <a:latin typeface="Times" charset="0"/>
            </a:endParaRPr>
          </a:p>
        </p:txBody>
      </p:sp>
      <p:sp>
        <p:nvSpPr>
          <p:cNvPr id="51205" name="Rectangle 2"/>
          <p:cNvSpPr>
            <a:spLocks noGrp="1" noChangeArrowheads="1"/>
          </p:cNvSpPr>
          <p:nvPr>
            <p:ph type="title"/>
          </p:nvPr>
        </p:nvSpPr>
        <p:spPr/>
        <p:txBody>
          <a:bodyPr/>
          <a:lstStyle/>
          <a:p>
            <a:pPr eaLnBrk="1" hangingPunct="1"/>
            <a:r>
              <a:rPr lang="en-US"/>
              <a:t>Problems with monitors</a:t>
            </a:r>
          </a:p>
        </p:txBody>
      </p:sp>
      <p:sp>
        <p:nvSpPr>
          <p:cNvPr id="51206" name="Rectangle 3"/>
          <p:cNvSpPr>
            <a:spLocks noGrp="1" noChangeArrowheads="1"/>
          </p:cNvSpPr>
          <p:nvPr>
            <p:ph type="body" idx="1"/>
          </p:nvPr>
        </p:nvSpPr>
        <p:spPr/>
        <p:txBody>
          <a:bodyPr/>
          <a:lstStyle/>
          <a:p>
            <a:pPr marL="342900" indent="-342900" eaLnBrk="1" hangingPunct="1">
              <a:lnSpc>
                <a:spcPct val="90000"/>
              </a:lnSpc>
              <a:buFont typeface="Helvetica CE" charset="0"/>
              <a:buNone/>
            </a:pPr>
            <a:r>
              <a:rPr lang="en-US" i="1">
                <a:solidFill>
                  <a:srgbClr val="7F0101"/>
                </a:solidFill>
              </a:rPr>
              <a:t>Monitors are more structured than semaphores, but they are still tricky to program:</a:t>
            </a:r>
          </a:p>
          <a:p>
            <a:pPr marL="742950" lvl="1" indent="-285750" eaLnBrk="1" hangingPunct="1">
              <a:lnSpc>
                <a:spcPct val="90000"/>
              </a:lnSpc>
            </a:pPr>
            <a:r>
              <a:rPr lang="en-US"/>
              <a:t>Conditions must be manually checked</a:t>
            </a:r>
          </a:p>
          <a:p>
            <a:pPr marL="742950" lvl="1" indent="-285750" eaLnBrk="1" hangingPunct="1">
              <a:lnSpc>
                <a:spcPct val="90000"/>
              </a:lnSpc>
            </a:pPr>
            <a:r>
              <a:rPr lang="en-US"/>
              <a:t>Simultaneous signal and return is not supported</a:t>
            </a:r>
          </a:p>
          <a:p>
            <a:pPr marL="342900" indent="-342900" eaLnBrk="1" hangingPunct="1">
              <a:lnSpc>
                <a:spcPct val="90000"/>
              </a:lnSpc>
            </a:pPr>
            <a:endParaRPr lang="en-US"/>
          </a:p>
          <a:p>
            <a:pPr marL="342900" indent="-342900" eaLnBrk="1" hangingPunct="1">
              <a:lnSpc>
                <a:spcPct val="90000"/>
              </a:lnSpc>
              <a:buFont typeface="Helvetica CE" charset="0"/>
              <a:buNone/>
            </a:pPr>
            <a:r>
              <a:rPr lang="en-US"/>
              <a:t>A signalling process is temporarily suspended to allow waiting processes to enter!</a:t>
            </a:r>
          </a:p>
          <a:p>
            <a:pPr marL="742950" lvl="1" indent="-285750" eaLnBrk="1" hangingPunct="1">
              <a:lnSpc>
                <a:spcPct val="90000"/>
              </a:lnSpc>
            </a:pPr>
            <a:r>
              <a:rPr lang="en-US" i="1">
                <a:solidFill>
                  <a:srgbClr val="7F0101"/>
                </a:solidFill>
              </a:rPr>
              <a:t>Monitor state may change</a:t>
            </a:r>
            <a:r>
              <a:rPr lang="en-US"/>
              <a:t> between signal and resumption of signaller</a:t>
            </a:r>
          </a:p>
          <a:p>
            <a:pPr marL="742950" lvl="1" indent="-285750" eaLnBrk="1" hangingPunct="1">
              <a:lnSpc>
                <a:spcPct val="90000"/>
              </a:lnSpc>
            </a:pPr>
            <a:r>
              <a:rPr lang="en-US"/>
              <a:t>Unlike with semaphores, </a:t>
            </a:r>
            <a:r>
              <a:rPr lang="en-US" i="1">
                <a:solidFill>
                  <a:srgbClr val="7F0101"/>
                </a:solidFill>
              </a:rPr>
              <a:t>multiple signals are not saved</a:t>
            </a:r>
            <a:endParaRPr lang="en-US"/>
          </a:p>
          <a:p>
            <a:pPr marL="742950" lvl="1" indent="-285750" eaLnBrk="1" hangingPunct="1">
              <a:lnSpc>
                <a:spcPct val="90000"/>
              </a:lnSpc>
            </a:pPr>
            <a:r>
              <a:rPr lang="en-US" i="1">
                <a:solidFill>
                  <a:srgbClr val="7F0101"/>
                </a:solidFill>
              </a:rPr>
              <a:t>Nested monitor calls</a:t>
            </a:r>
            <a:r>
              <a:rPr lang="en-US"/>
              <a:t> must be specially handled to prevent deadlock</a:t>
            </a: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Date Placeholder 3"/>
          <p:cNvSpPr>
            <a:spLocks noGrp="1"/>
          </p:cNvSpPr>
          <p:nvPr>
            <p:ph type="dt" sz="quarter" idx="10"/>
          </p:nvPr>
        </p:nvSpPr>
        <p:spPr>
          <a:noFill/>
        </p:spPr>
        <p:txBody>
          <a:bodyPr/>
          <a:lstStyle/>
          <a:p>
            <a:r>
              <a:rPr lang="en-US" smtClean="0"/>
              <a:t>© Oscar Nierstrasz</a:t>
            </a:r>
            <a:endParaRPr lang="de-CH" smtClean="0"/>
          </a:p>
        </p:txBody>
      </p:sp>
      <p:sp>
        <p:nvSpPr>
          <p:cNvPr id="52227" name="Footer Placeholder 4"/>
          <p:cNvSpPr>
            <a:spLocks noGrp="1"/>
          </p:cNvSpPr>
          <p:nvPr>
            <p:ph type="ftr" sz="quarter" idx="11"/>
          </p:nvPr>
        </p:nvSpPr>
        <p:spPr>
          <a:noFill/>
        </p:spPr>
        <p:txBody>
          <a:bodyPr/>
          <a:lstStyle/>
          <a:p>
            <a:r>
              <a:rPr lang="en-US" smtClean="0"/>
              <a:t>CP — Introduction</a:t>
            </a:r>
            <a:endParaRPr lang="de-CH" smtClean="0"/>
          </a:p>
        </p:txBody>
      </p:sp>
      <p:sp>
        <p:nvSpPr>
          <p:cNvPr id="52228" name="Slide Number Placeholder 5"/>
          <p:cNvSpPr>
            <a:spLocks noGrp="1"/>
          </p:cNvSpPr>
          <p:nvPr>
            <p:ph type="sldNum" sz="quarter" idx="12"/>
          </p:nvPr>
        </p:nvSpPr>
        <p:spPr>
          <a:noFill/>
        </p:spPr>
        <p:txBody>
          <a:bodyPr/>
          <a:lstStyle/>
          <a:p>
            <a:fld id="{70997583-42C2-5847-BF8D-CB5704526AD9}" type="slidenum">
              <a:rPr lang="de-CH" smtClean="0"/>
              <a:pPr/>
              <a:t>33</a:t>
            </a:fld>
            <a:endParaRPr lang="de-CH" sz="1400" smtClean="0">
              <a:solidFill>
                <a:srgbClr val="7E7E7E"/>
              </a:solidFill>
              <a:latin typeface="Times" charset="0"/>
            </a:endParaRPr>
          </a:p>
        </p:txBody>
      </p:sp>
      <p:sp>
        <p:nvSpPr>
          <p:cNvPr id="52229" name="Rectangle 2"/>
          <p:cNvSpPr>
            <a:spLocks noGrp="1" noChangeArrowheads="1"/>
          </p:cNvSpPr>
          <p:nvPr>
            <p:ph type="title"/>
          </p:nvPr>
        </p:nvSpPr>
        <p:spPr/>
        <p:txBody>
          <a:bodyPr/>
          <a:lstStyle/>
          <a:p>
            <a:pPr eaLnBrk="1" hangingPunct="1"/>
            <a:r>
              <a:rPr lang="en-US"/>
              <a:t>Path Expressions</a:t>
            </a:r>
          </a:p>
        </p:txBody>
      </p:sp>
      <p:sp>
        <p:nvSpPr>
          <p:cNvPr id="52230" name="Rectangle 3"/>
          <p:cNvSpPr>
            <a:spLocks noGrp="1" noChangeArrowheads="1"/>
          </p:cNvSpPr>
          <p:nvPr>
            <p:ph type="body" idx="1"/>
          </p:nvPr>
        </p:nvSpPr>
        <p:spPr>
          <a:xfrm>
            <a:off x="539750" y="1654175"/>
            <a:ext cx="8061325" cy="1089025"/>
          </a:xfrm>
        </p:spPr>
        <p:txBody>
          <a:bodyPr/>
          <a:lstStyle/>
          <a:p>
            <a:pPr marL="0" indent="0" eaLnBrk="1" hangingPunct="1">
              <a:lnSpc>
                <a:spcPct val="90000"/>
              </a:lnSpc>
              <a:buFont typeface="Helvetica CE" charset="0"/>
              <a:buNone/>
            </a:pPr>
            <a:r>
              <a:rPr lang="en-US"/>
              <a:t>Path expressions express the </a:t>
            </a:r>
            <a:r>
              <a:rPr lang="en-US" i="1">
                <a:solidFill>
                  <a:srgbClr val="7F0101"/>
                </a:solidFill>
              </a:rPr>
              <a:t>allowable sequence of operations</a:t>
            </a:r>
            <a:r>
              <a:rPr lang="en-US"/>
              <a:t> as a kind of regular expression:</a:t>
            </a:r>
          </a:p>
        </p:txBody>
      </p:sp>
      <p:sp>
        <p:nvSpPr>
          <p:cNvPr id="52231" name="AutoShape 4"/>
          <p:cNvSpPr>
            <a:spLocks noChangeArrowheads="1"/>
          </p:cNvSpPr>
          <p:nvPr/>
        </p:nvSpPr>
        <p:spPr bwMode="auto">
          <a:xfrm>
            <a:off x="2971800" y="4953000"/>
            <a:ext cx="5410200" cy="9906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0000"/>
              </a:lnSpc>
              <a:spcBef>
                <a:spcPct val="20000"/>
              </a:spcBef>
              <a:buClr>
                <a:schemeClr val="hlink"/>
              </a:buClr>
              <a:buSzPct val="85000"/>
              <a:buFont typeface="Helvetica CE" charset="0"/>
              <a:buNone/>
            </a:pPr>
            <a:r>
              <a:rPr lang="en-US" sz="2000" i="1">
                <a:solidFill>
                  <a:srgbClr val="7F0101"/>
                </a:solidFill>
              </a:rPr>
              <a:t>Although they elegantly express solutions to many problems, path expressions are too limited for general concurrent programming.</a:t>
            </a:r>
            <a:endParaRPr lang="en-US" sz="2000"/>
          </a:p>
        </p:txBody>
      </p:sp>
      <p:sp>
        <p:nvSpPr>
          <p:cNvPr id="52232" name="Text Box 5"/>
          <p:cNvSpPr txBox="1">
            <a:spLocks noChangeArrowheads="1"/>
          </p:cNvSpPr>
          <p:nvPr/>
        </p:nvSpPr>
        <p:spPr bwMode="auto">
          <a:xfrm>
            <a:off x="2362200" y="3352800"/>
            <a:ext cx="3878263" cy="461963"/>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r>
              <a:rPr lang="en-US">
                <a:solidFill>
                  <a:srgbClr val="0A017F"/>
                </a:solidFill>
                <a:latin typeface="Courier" charset="0"/>
                <a:ea typeface="Courier" charset="0"/>
                <a:cs typeface="Courier" charset="0"/>
              </a:rPr>
              <a:t>buffer : (put; get)*</a:t>
            </a: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Date Placeholder 3"/>
          <p:cNvSpPr>
            <a:spLocks noGrp="1"/>
          </p:cNvSpPr>
          <p:nvPr>
            <p:ph type="dt" sz="quarter" idx="10"/>
          </p:nvPr>
        </p:nvSpPr>
        <p:spPr>
          <a:noFill/>
        </p:spPr>
        <p:txBody>
          <a:bodyPr/>
          <a:lstStyle/>
          <a:p>
            <a:r>
              <a:rPr lang="en-US" smtClean="0"/>
              <a:t>© Oscar Nierstrasz</a:t>
            </a:r>
            <a:endParaRPr lang="de-CH" smtClean="0"/>
          </a:p>
        </p:txBody>
      </p:sp>
      <p:sp>
        <p:nvSpPr>
          <p:cNvPr id="53251" name="Footer Placeholder 4"/>
          <p:cNvSpPr>
            <a:spLocks noGrp="1"/>
          </p:cNvSpPr>
          <p:nvPr>
            <p:ph type="ftr" sz="quarter" idx="11"/>
          </p:nvPr>
        </p:nvSpPr>
        <p:spPr>
          <a:noFill/>
        </p:spPr>
        <p:txBody>
          <a:bodyPr/>
          <a:lstStyle/>
          <a:p>
            <a:r>
              <a:rPr lang="en-US" smtClean="0"/>
              <a:t>CP — Introduction</a:t>
            </a:r>
            <a:endParaRPr lang="de-CH" smtClean="0"/>
          </a:p>
        </p:txBody>
      </p:sp>
      <p:sp>
        <p:nvSpPr>
          <p:cNvPr id="53252" name="Slide Number Placeholder 5"/>
          <p:cNvSpPr>
            <a:spLocks noGrp="1"/>
          </p:cNvSpPr>
          <p:nvPr>
            <p:ph type="sldNum" sz="quarter" idx="12"/>
          </p:nvPr>
        </p:nvSpPr>
        <p:spPr>
          <a:noFill/>
        </p:spPr>
        <p:txBody>
          <a:bodyPr/>
          <a:lstStyle/>
          <a:p>
            <a:fld id="{C1FB7F20-6BB9-0946-A0EE-0028CFFB3F9D}" type="slidenum">
              <a:rPr lang="de-CH" smtClean="0"/>
              <a:pPr/>
              <a:t>34</a:t>
            </a:fld>
            <a:endParaRPr lang="de-CH" sz="1400" smtClean="0">
              <a:solidFill>
                <a:srgbClr val="7E7E7E"/>
              </a:solidFill>
              <a:latin typeface="Times" charset="0"/>
            </a:endParaRPr>
          </a:p>
        </p:txBody>
      </p:sp>
      <p:sp>
        <p:nvSpPr>
          <p:cNvPr id="53253" name="Rectangle 2"/>
          <p:cNvSpPr>
            <a:spLocks noGrp="1" noChangeArrowheads="1"/>
          </p:cNvSpPr>
          <p:nvPr>
            <p:ph type="title"/>
          </p:nvPr>
        </p:nvSpPr>
        <p:spPr/>
        <p:txBody>
          <a:bodyPr/>
          <a:lstStyle/>
          <a:p>
            <a:pPr eaLnBrk="1" hangingPunct="1"/>
            <a:r>
              <a:rPr lang="en-US"/>
              <a:t>Message Passing</a:t>
            </a:r>
            <a:endParaRPr lang="en-US" sz="2400"/>
          </a:p>
        </p:txBody>
      </p:sp>
      <p:sp>
        <p:nvSpPr>
          <p:cNvPr id="53254" name="Rectangle 3"/>
          <p:cNvSpPr>
            <a:spLocks noGrp="1" noChangeArrowheads="1"/>
          </p:cNvSpPr>
          <p:nvPr>
            <p:ph type="body" idx="1"/>
          </p:nvPr>
        </p:nvSpPr>
        <p:spPr/>
        <p:txBody>
          <a:bodyPr/>
          <a:lstStyle/>
          <a:p>
            <a:pPr marL="342900" indent="-342900" eaLnBrk="1" hangingPunct="1">
              <a:lnSpc>
                <a:spcPct val="90000"/>
              </a:lnSpc>
              <a:buFont typeface="Helvetica CE" charset="0"/>
              <a:buNone/>
            </a:pPr>
            <a:r>
              <a:rPr lang="en-US" i="1">
                <a:solidFill>
                  <a:srgbClr val="7F0101"/>
                </a:solidFill>
              </a:rPr>
              <a:t>Message passing combines communication and synchronization:</a:t>
            </a:r>
            <a:endParaRPr lang="en-US"/>
          </a:p>
          <a:p>
            <a:pPr marL="342900" indent="-342900" eaLnBrk="1" hangingPunct="1">
              <a:lnSpc>
                <a:spcPct val="90000"/>
              </a:lnSpc>
            </a:pPr>
            <a:r>
              <a:rPr lang="en-US"/>
              <a:t>The sender specifies the </a:t>
            </a:r>
            <a:r>
              <a:rPr lang="en-US" i="1">
                <a:solidFill>
                  <a:srgbClr val="7F0101"/>
                </a:solidFill>
              </a:rPr>
              <a:t>message and a destination</a:t>
            </a:r>
            <a:endParaRPr lang="en-US"/>
          </a:p>
          <a:p>
            <a:pPr marL="742950" lvl="1" indent="-285750" eaLnBrk="1" hangingPunct="1">
              <a:lnSpc>
                <a:spcPct val="90000"/>
              </a:lnSpc>
            </a:pPr>
            <a:r>
              <a:rPr lang="en-US"/>
              <a:t>a process, a port, a set of processes, ...</a:t>
            </a:r>
          </a:p>
          <a:p>
            <a:pPr marL="342900" indent="-342900" eaLnBrk="1" hangingPunct="1">
              <a:lnSpc>
                <a:spcPct val="90000"/>
              </a:lnSpc>
            </a:pPr>
            <a:r>
              <a:rPr lang="en-US"/>
              <a:t>The receiver specifies </a:t>
            </a:r>
            <a:r>
              <a:rPr lang="en-US" i="1">
                <a:solidFill>
                  <a:srgbClr val="7F0101"/>
                </a:solidFill>
              </a:rPr>
              <a:t>message variables and a source</a:t>
            </a:r>
          </a:p>
          <a:p>
            <a:pPr marL="742950" lvl="1" indent="-285750" eaLnBrk="1" hangingPunct="1">
              <a:lnSpc>
                <a:spcPct val="90000"/>
              </a:lnSpc>
            </a:pPr>
            <a:r>
              <a:rPr lang="en-US"/>
              <a:t>source may or may not be explicitly identified</a:t>
            </a:r>
          </a:p>
          <a:p>
            <a:pPr marL="342900" indent="-342900" eaLnBrk="1" hangingPunct="1">
              <a:lnSpc>
                <a:spcPct val="90000"/>
              </a:lnSpc>
            </a:pPr>
            <a:r>
              <a:rPr lang="en-US"/>
              <a:t>Message transfer may be:</a:t>
            </a:r>
          </a:p>
          <a:p>
            <a:pPr marL="742950" lvl="1" indent="-285750" eaLnBrk="1" hangingPunct="1">
              <a:lnSpc>
                <a:spcPct val="90000"/>
              </a:lnSpc>
            </a:pPr>
            <a:r>
              <a:rPr lang="en-US" u="sng"/>
              <a:t>asynchronous</a:t>
            </a:r>
            <a:r>
              <a:rPr lang="en-US"/>
              <a:t>: send operations </a:t>
            </a:r>
            <a:r>
              <a:rPr lang="en-US" i="1">
                <a:solidFill>
                  <a:srgbClr val="7F0101"/>
                </a:solidFill>
              </a:rPr>
              <a:t>never block</a:t>
            </a:r>
            <a:endParaRPr lang="en-US"/>
          </a:p>
          <a:p>
            <a:pPr marL="742950" lvl="1" indent="-285750" eaLnBrk="1" hangingPunct="1">
              <a:lnSpc>
                <a:spcPct val="90000"/>
              </a:lnSpc>
            </a:pPr>
            <a:r>
              <a:rPr lang="en-US" u="sng"/>
              <a:t>buffered</a:t>
            </a:r>
            <a:r>
              <a:rPr lang="en-US"/>
              <a:t>: sender </a:t>
            </a:r>
            <a:r>
              <a:rPr lang="en-US" i="1">
                <a:solidFill>
                  <a:srgbClr val="7F0101"/>
                </a:solidFill>
              </a:rPr>
              <a:t>may block if the buffer is full</a:t>
            </a:r>
            <a:endParaRPr lang="en-US"/>
          </a:p>
          <a:p>
            <a:pPr marL="742950" lvl="1" indent="-285750" eaLnBrk="1" hangingPunct="1">
              <a:lnSpc>
                <a:spcPct val="90000"/>
              </a:lnSpc>
            </a:pPr>
            <a:r>
              <a:rPr lang="en-US" u="sng"/>
              <a:t>synchronous</a:t>
            </a:r>
            <a:r>
              <a:rPr lang="en-US"/>
              <a:t>: sender and receiver </a:t>
            </a:r>
            <a:r>
              <a:rPr lang="en-US" i="1">
                <a:solidFill>
                  <a:srgbClr val="7F0101"/>
                </a:solidFill>
              </a:rPr>
              <a:t>must both be ready</a:t>
            </a:r>
            <a:r>
              <a:rPr lang="en-US"/>
              <a:t> </a:t>
            </a: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Date Placeholder 3"/>
          <p:cNvSpPr>
            <a:spLocks noGrp="1"/>
          </p:cNvSpPr>
          <p:nvPr>
            <p:ph type="dt" sz="quarter" idx="10"/>
          </p:nvPr>
        </p:nvSpPr>
        <p:spPr>
          <a:noFill/>
        </p:spPr>
        <p:txBody>
          <a:bodyPr/>
          <a:lstStyle/>
          <a:p>
            <a:r>
              <a:rPr lang="en-US" smtClean="0"/>
              <a:t>© Oscar Nierstrasz</a:t>
            </a:r>
            <a:endParaRPr lang="de-CH" smtClean="0"/>
          </a:p>
        </p:txBody>
      </p:sp>
      <p:sp>
        <p:nvSpPr>
          <p:cNvPr id="54275" name="Footer Placeholder 4"/>
          <p:cNvSpPr>
            <a:spLocks noGrp="1"/>
          </p:cNvSpPr>
          <p:nvPr>
            <p:ph type="ftr" sz="quarter" idx="11"/>
          </p:nvPr>
        </p:nvSpPr>
        <p:spPr>
          <a:noFill/>
        </p:spPr>
        <p:txBody>
          <a:bodyPr/>
          <a:lstStyle/>
          <a:p>
            <a:r>
              <a:rPr lang="en-US" smtClean="0"/>
              <a:t>CP — Introduction</a:t>
            </a:r>
            <a:endParaRPr lang="de-CH" smtClean="0"/>
          </a:p>
        </p:txBody>
      </p:sp>
      <p:sp>
        <p:nvSpPr>
          <p:cNvPr id="54276" name="Slide Number Placeholder 5"/>
          <p:cNvSpPr>
            <a:spLocks noGrp="1"/>
          </p:cNvSpPr>
          <p:nvPr>
            <p:ph type="sldNum" sz="quarter" idx="12"/>
          </p:nvPr>
        </p:nvSpPr>
        <p:spPr>
          <a:noFill/>
        </p:spPr>
        <p:txBody>
          <a:bodyPr/>
          <a:lstStyle/>
          <a:p>
            <a:fld id="{B52C557B-83E6-D941-B93E-FD86CDA49536}" type="slidenum">
              <a:rPr lang="de-CH" smtClean="0"/>
              <a:pPr/>
              <a:t>35</a:t>
            </a:fld>
            <a:endParaRPr lang="de-CH" sz="1400" smtClean="0">
              <a:solidFill>
                <a:srgbClr val="7E7E7E"/>
              </a:solidFill>
              <a:latin typeface="Times" charset="0"/>
            </a:endParaRPr>
          </a:p>
        </p:txBody>
      </p:sp>
      <p:sp>
        <p:nvSpPr>
          <p:cNvPr id="54277" name="Text Box 6"/>
          <p:cNvSpPr txBox="1">
            <a:spLocks noChangeArrowheads="1"/>
          </p:cNvSpPr>
          <p:nvPr/>
        </p:nvSpPr>
        <p:spPr bwMode="auto">
          <a:xfrm>
            <a:off x="76200" y="2205038"/>
            <a:ext cx="5257800" cy="3287712"/>
          </a:xfrm>
          <a:prstGeom prst="rect">
            <a:avLst/>
          </a:prstGeom>
          <a:solidFill>
            <a:schemeClr val="bg1"/>
          </a:solidFill>
          <a:ln w="9525">
            <a:solidFill>
              <a:srgbClr val="0A017F"/>
            </a:solidFill>
            <a:miter lim="800000"/>
            <a:headEnd/>
            <a:tailEnd/>
          </a:ln>
        </p:spPr>
        <p:txBody>
          <a:bodyPr>
            <a:prstTxWarp prst="textNoShape">
              <a:avLst/>
            </a:prstTxWarp>
            <a:spAutoFit/>
          </a:bodyPr>
          <a:lstStyle/>
          <a:p>
            <a:pPr defTabSz="190500" eaLnBrk="1" hangingPunct="1">
              <a:lnSpc>
                <a:spcPct val="8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PROC buffer(CHAN OF INT give, take, signal)</a:t>
            </a:r>
          </a:p>
          <a:p>
            <a:pPr defTabSz="190500" eaLnBrk="1" hangingPunct="1">
              <a:lnSpc>
                <a:spcPct val="8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a:t>
            </a:r>
          </a:p>
          <a:p>
            <a:pPr defTabSz="190500" eaLnBrk="1" hangingPunct="1">
              <a:lnSpc>
                <a:spcPct val="8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SEQ</a:t>
            </a:r>
          </a:p>
          <a:p>
            <a:pPr defTabSz="190500" eaLnBrk="1" hangingPunct="1">
              <a:lnSpc>
                <a:spcPct val="8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numitems := 0 ...</a:t>
            </a:r>
          </a:p>
          <a:p>
            <a:pPr defTabSz="190500" eaLnBrk="1" hangingPunct="1">
              <a:lnSpc>
                <a:spcPct val="8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WHILE TRUE</a:t>
            </a:r>
          </a:p>
          <a:p>
            <a:pPr defTabSz="190500" eaLnBrk="1" hangingPunct="1">
              <a:lnSpc>
                <a:spcPct val="8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ALT</a:t>
            </a:r>
          </a:p>
          <a:p>
            <a:pPr defTabSz="190500" eaLnBrk="1" hangingPunct="1">
              <a:lnSpc>
                <a:spcPct val="8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numitems ≤ size &amp; </a:t>
            </a:r>
            <a:r>
              <a:rPr lang="en-US" sz="1400" b="1">
                <a:solidFill>
                  <a:srgbClr val="0A017F"/>
                </a:solidFill>
                <a:latin typeface="Courier" charset="0"/>
                <a:ea typeface="Courier" charset="0"/>
                <a:cs typeface="Courier" charset="0"/>
              </a:rPr>
              <a:t>give?thebuffer[inindex]</a:t>
            </a:r>
            <a:endParaRPr lang="en-US" sz="1400">
              <a:solidFill>
                <a:srgbClr val="0A017F"/>
              </a:solidFill>
              <a:latin typeface="Courier" charset="0"/>
              <a:ea typeface="Courier" charset="0"/>
              <a:cs typeface="Courier" charset="0"/>
            </a:endParaRPr>
          </a:p>
          <a:p>
            <a:pPr defTabSz="190500" eaLnBrk="1" hangingPunct="1">
              <a:lnSpc>
                <a:spcPct val="8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SEQ</a:t>
            </a:r>
          </a:p>
          <a:p>
            <a:pPr defTabSz="190500" eaLnBrk="1" hangingPunct="1">
              <a:lnSpc>
                <a:spcPct val="8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numitems := numitems + 1</a:t>
            </a:r>
          </a:p>
          <a:p>
            <a:pPr defTabSz="190500" eaLnBrk="1" hangingPunct="1">
              <a:lnSpc>
                <a:spcPct val="8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inindex := (inindex + 1) REM size</a:t>
            </a:r>
          </a:p>
          <a:p>
            <a:pPr defTabSz="190500" eaLnBrk="1" hangingPunct="1">
              <a:lnSpc>
                <a:spcPct val="8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numitems &gt; 0 &amp; </a:t>
            </a:r>
            <a:r>
              <a:rPr lang="en-US" sz="1400" b="1">
                <a:solidFill>
                  <a:srgbClr val="0A017F"/>
                </a:solidFill>
                <a:latin typeface="Courier" charset="0"/>
                <a:ea typeface="Courier" charset="0"/>
                <a:cs typeface="Courier" charset="0"/>
              </a:rPr>
              <a:t>signal?any</a:t>
            </a:r>
            <a:endParaRPr lang="en-US" sz="1400">
              <a:solidFill>
                <a:srgbClr val="0A017F"/>
              </a:solidFill>
              <a:latin typeface="Courier" charset="0"/>
              <a:ea typeface="Courier" charset="0"/>
              <a:cs typeface="Courier" charset="0"/>
            </a:endParaRPr>
          </a:p>
          <a:p>
            <a:pPr defTabSz="190500" eaLnBrk="1" hangingPunct="1">
              <a:lnSpc>
                <a:spcPct val="8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SEQ</a:t>
            </a:r>
          </a:p>
          <a:p>
            <a:pPr defTabSz="190500" eaLnBrk="1" hangingPunct="1">
              <a:lnSpc>
                <a:spcPct val="8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a:t>
            </a:r>
            <a:r>
              <a:rPr lang="en-US" sz="1400" b="1">
                <a:solidFill>
                  <a:srgbClr val="0A017F"/>
                </a:solidFill>
                <a:latin typeface="Courier" charset="0"/>
                <a:ea typeface="Courier" charset="0"/>
                <a:cs typeface="Courier" charset="0"/>
              </a:rPr>
              <a:t>take!thebuffer[outindex]</a:t>
            </a:r>
            <a:endParaRPr lang="en-US" sz="1400">
              <a:solidFill>
                <a:srgbClr val="0A017F"/>
              </a:solidFill>
              <a:latin typeface="Courier" charset="0"/>
              <a:ea typeface="Courier" charset="0"/>
              <a:cs typeface="Courier" charset="0"/>
            </a:endParaRPr>
          </a:p>
          <a:p>
            <a:pPr defTabSz="190500" eaLnBrk="1" hangingPunct="1">
              <a:lnSpc>
                <a:spcPct val="8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numitems := numitems - 1</a:t>
            </a:r>
          </a:p>
          <a:p>
            <a:pPr defTabSz="190500" eaLnBrk="1" hangingPunct="1">
              <a:lnSpc>
                <a:spcPct val="8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outindex := (outindex + 1) REM size</a:t>
            </a:r>
          </a:p>
        </p:txBody>
      </p:sp>
      <p:sp>
        <p:nvSpPr>
          <p:cNvPr id="54278" name="Rectangle 2"/>
          <p:cNvSpPr>
            <a:spLocks noGrp="1" noChangeArrowheads="1"/>
          </p:cNvSpPr>
          <p:nvPr>
            <p:ph type="title"/>
          </p:nvPr>
        </p:nvSpPr>
        <p:spPr/>
        <p:txBody>
          <a:bodyPr/>
          <a:lstStyle/>
          <a:p>
            <a:pPr eaLnBrk="1" hangingPunct="1"/>
            <a:r>
              <a:rPr lang="en-US"/>
              <a:t>Send and Receive</a:t>
            </a:r>
          </a:p>
        </p:txBody>
      </p:sp>
      <p:sp>
        <p:nvSpPr>
          <p:cNvPr id="54279" name="Rectangle 3"/>
          <p:cNvSpPr>
            <a:spLocks noGrp="1" noChangeArrowheads="1"/>
          </p:cNvSpPr>
          <p:nvPr>
            <p:ph type="body" idx="1"/>
          </p:nvPr>
        </p:nvSpPr>
        <p:spPr>
          <a:xfrm>
            <a:off x="473075" y="1654175"/>
            <a:ext cx="8061325" cy="555625"/>
          </a:xfrm>
        </p:spPr>
        <p:txBody>
          <a:bodyPr anchor="t"/>
          <a:lstStyle/>
          <a:p>
            <a:pPr marL="0" indent="0" defTabSz="195263" eaLnBrk="1" hangingPunct="1">
              <a:lnSpc>
                <a:spcPct val="80000"/>
              </a:lnSpc>
              <a:buFont typeface="Helvetica CE" charset="0"/>
              <a:buNone/>
            </a:pPr>
            <a:r>
              <a:rPr lang="en-US" sz="2000" i="1"/>
              <a:t>In CSP and Occam, source and destination are </a:t>
            </a:r>
            <a:r>
              <a:rPr lang="en-US" sz="2000" i="1">
                <a:solidFill>
                  <a:srgbClr val="7F0101"/>
                </a:solidFill>
              </a:rPr>
              <a:t>explicitly named:</a:t>
            </a:r>
            <a:endParaRPr lang="en-US" sz="1400">
              <a:latin typeface="American Typewriter" charset="0"/>
            </a:endParaRPr>
          </a:p>
          <a:p>
            <a:pPr marL="0" indent="0" defTabSz="195263" eaLnBrk="1" hangingPunct="1">
              <a:lnSpc>
                <a:spcPct val="80000"/>
              </a:lnSpc>
              <a:buFont typeface="Helvetica CE" charset="0"/>
              <a:buNone/>
            </a:pPr>
            <a:endParaRPr lang="en-US" sz="1400">
              <a:latin typeface="American Typewriter" charset="0"/>
            </a:endParaRPr>
          </a:p>
        </p:txBody>
      </p:sp>
      <p:sp>
        <p:nvSpPr>
          <p:cNvPr id="54280" name="AutoShape 5"/>
          <p:cNvSpPr>
            <a:spLocks noChangeArrowheads="1"/>
          </p:cNvSpPr>
          <p:nvPr/>
        </p:nvSpPr>
        <p:spPr bwMode="auto">
          <a:xfrm>
            <a:off x="2133600" y="5943600"/>
            <a:ext cx="5410200" cy="6096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80000"/>
              </a:lnSpc>
              <a:spcBef>
                <a:spcPct val="20000"/>
              </a:spcBef>
              <a:buClr>
                <a:schemeClr val="hlink"/>
              </a:buClr>
              <a:buSzPct val="85000"/>
              <a:buFont typeface="Helvetica CE" charset="0"/>
              <a:buNone/>
            </a:pPr>
            <a:r>
              <a:rPr lang="en-US" sz="2000" i="1">
                <a:solidFill>
                  <a:srgbClr val="7F0101"/>
                </a:solidFill>
              </a:rPr>
              <a:t>NB: The consumer must signal!any to inform the buffer that it wishes to take?avalue</a:t>
            </a:r>
            <a:endParaRPr lang="en-US" sz="3200"/>
          </a:p>
        </p:txBody>
      </p:sp>
      <p:pic>
        <p:nvPicPr>
          <p:cNvPr id="54281" name="Picture 9" descr="01OccamDemo.png"/>
          <p:cNvPicPr>
            <a:picLocks noChangeAspect="1"/>
          </p:cNvPicPr>
          <p:nvPr/>
        </p:nvPicPr>
        <p:blipFill>
          <a:blip r:embed="rId2"/>
          <a:srcRect/>
          <a:stretch>
            <a:fillRect/>
          </a:stretch>
        </p:blipFill>
        <p:spPr bwMode="auto">
          <a:xfrm>
            <a:off x="5410200" y="2667000"/>
            <a:ext cx="3641725" cy="22225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Date Placeholder 3"/>
          <p:cNvSpPr>
            <a:spLocks noGrp="1"/>
          </p:cNvSpPr>
          <p:nvPr>
            <p:ph type="dt" sz="quarter" idx="10"/>
          </p:nvPr>
        </p:nvSpPr>
        <p:spPr>
          <a:noFill/>
        </p:spPr>
        <p:txBody>
          <a:bodyPr/>
          <a:lstStyle/>
          <a:p>
            <a:r>
              <a:rPr lang="en-US" smtClean="0"/>
              <a:t>© Oscar Nierstrasz</a:t>
            </a:r>
            <a:endParaRPr lang="de-CH" smtClean="0"/>
          </a:p>
        </p:txBody>
      </p:sp>
      <p:sp>
        <p:nvSpPr>
          <p:cNvPr id="55299" name="Footer Placeholder 4"/>
          <p:cNvSpPr>
            <a:spLocks noGrp="1"/>
          </p:cNvSpPr>
          <p:nvPr>
            <p:ph type="ftr" sz="quarter" idx="11"/>
          </p:nvPr>
        </p:nvSpPr>
        <p:spPr>
          <a:noFill/>
        </p:spPr>
        <p:txBody>
          <a:bodyPr/>
          <a:lstStyle/>
          <a:p>
            <a:r>
              <a:rPr lang="en-US" smtClean="0"/>
              <a:t>CP — Introduction</a:t>
            </a:r>
            <a:endParaRPr lang="de-CH" smtClean="0"/>
          </a:p>
        </p:txBody>
      </p:sp>
      <p:sp>
        <p:nvSpPr>
          <p:cNvPr id="55300" name="Slide Number Placeholder 5"/>
          <p:cNvSpPr>
            <a:spLocks noGrp="1"/>
          </p:cNvSpPr>
          <p:nvPr>
            <p:ph type="sldNum" sz="quarter" idx="12"/>
          </p:nvPr>
        </p:nvSpPr>
        <p:spPr>
          <a:noFill/>
        </p:spPr>
        <p:txBody>
          <a:bodyPr/>
          <a:lstStyle/>
          <a:p>
            <a:fld id="{7C1965E1-D392-2A47-8F99-468533EDFEEF}" type="slidenum">
              <a:rPr lang="de-CH" smtClean="0"/>
              <a:pPr/>
              <a:t>36</a:t>
            </a:fld>
            <a:endParaRPr lang="de-CH" sz="1400" smtClean="0">
              <a:solidFill>
                <a:srgbClr val="7E7E7E"/>
              </a:solidFill>
              <a:latin typeface="Times" charset="0"/>
            </a:endParaRPr>
          </a:p>
        </p:txBody>
      </p:sp>
      <p:sp>
        <p:nvSpPr>
          <p:cNvPr id="55301" name="Rectangle 2"/>
          <p:cNvSpPr>
            <a:spLocks noGrp="1" noChangeArrowheads="1"/>
          </p:cNvSpPr>
          <p:nvPr>
            <p:ph type="title"/>
          </p:nvPr>
        </p:nvSpPr>
        <p:spPr/>
        <p:txBody>
          <a:bodyPr/>
          <a:lstStyle/>
          <a:p>
            <a:pPr eaLnBrk="1" hangingPunct="1"/>
            <a:r>
              <a:rPr lang="en-US"/>
              <a:t>Remote Procedure Calls and Rendezvous</a:t>
            </a:r>
            <a:endParaRPr lang="en-US" sz="4000"/>
          </a:p>
        </p:txBody>
      </p:sp>
      <p:sp>
        <p:nvSpPr>
          <p:cNvPr id="55302" name="Rectangle 3"/>
          <p:cNvSpPr>
            <a:spLocks noGrp="1" noChangeArrowheads="1"/>
          </p:cNvSpPr>
          <p:nvPr>
            <p:ph type="body" idx="1"/>
          </p:nvPr>
        </p:nvSpPr>
        <p:spPr>
          <a:xfrm>
            <a:off x="539750" y="1654175"/>
            <a:ext cx="8061325" cy="479425"/>
          </a:xfrm>
        </p:spPr>
        <p:txBody>
          <a:bodyPr anchor="t"/>
          <a:lstStyle/>
          <a:p>
            <a:pPr marL="0" indent="0" defTabSz="195263" eaLnBrk="1" hangingPunct="1">
              <a:lnSpc>
                <a:spcPct val="90000"/>
              </a:lnSpc>
              <a:buFont typeface="Helvetica CE" charset="0"/>
              <a:buNone/>
            </a:pPr>
            <a:r>
              <a:rPr lang="en-US" i="1">
                <a:solidFill>
                  <a:srgbClr val="7F0101"/>
                </a:solidFill>
              </a:rPr>
              <a:t>In Ada, the caller identity need not be known in advance:</a:t>
            </a:r>
          </a:p>
          <a:p>
            <a:pPr marL="0" indent="0" defTabSz="195263" eaLnBrk="1" hangingPunct="1">
              <a:lnSpc>
                <a:spcPct val="90000"/>
              </a:lnSpc>
              <a:buFont typeface="Helvetica CE" charset="0"/>
              <a:buNone/>
            </a:pPr>
            <a:endParaRPr lang="en-US"/>
          </a:p>
        </p:txBody>
      </p:sp>
      <p:sp>
        <p:nvSpPr>
          <p:cNvPr id="55303" name="Text Box 4"/>
          <p:cNvSpPr txBox="1">
            <a:spLocks noChangeArrowheads="1"/>
          </p:cNvSpPr>
          <p:nvPr/>
        </p:nvSpPr>
        <p:spPr bwMode="auto">
          <a:xfrm>
            <a:off x="1752600" y="2097088"/>
            <a:ext cx="5334000" cy="4379912"/>
          </a:xfrm>
          <a:prstGeom prst="rect">
            <a:avLst/>
          </a:prstGeom>
          <a:solidFill>
            <a:schemeClr val="bg1"/>
          </a:solidFill>
          <a:ln w="9525">
            <a:solidFill>
              <a:srgbClr val="0A017F"/>
            </a:solidFill>
            <a:miter lim="800000"/>
            <a:headEnd/>
            <a:tailEnd/>
          </a:ln>
        </p:spPr>
        <p:txBody>
          <a:bodyPr>
            <a:prstTxWarp prst="textNoShape">
              <a:avLst/>
            </a:prstTxWarp>
            <a:spAutoFit/>
          </a:bodyPr>
          <a:lstStyle/>
          <a:p>
            <a:pPr defTabSz="1762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task body buffer is ...</a:t>
            </a:r>
          </a:p>
          <a:p>
            <a:pPr defTabSz="1762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begin loop</a:t>
            </a:r>
          </a:p>
          <a:p>
            <a:pPr defTabSz="1762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select</a:t>
            </a:r>
          </a:p>
          <a:p>
            <a:pPr defTabSz="1762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when no_of_items &lt; size =&gt;</a:t>
            </a:r>
          </a:p>
          <a:p>
            <a:pPr defTabSz="1762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r>
              <a:rPr lang="en-US" sz="1600" b="1">
                <a:solidFill>
                  <a:srgbClr val="0A017F"/>
                </a:solidFill>
                <a:latin typeface="Courier" charset="0"/>
                <a:ea typeface="Courier" charset="0"/>
                <a:cs typeface="Courier" charset="0"/>
              </a:rPr>
              <a:t>accept give(x : in item)</a:t>
            </a:r>
            <a:r>
              <a:rPr lang="en-US" sz="1600">
                <a:solidFill>
                  <a:srgbClr val="0A017F"/>
                </a:solidFill>
                <a:latin typeface="Courier" charset="0"/>
                <a:ea typeface="Courier" charset="0"/>
                <a:cs typeface="Courier" charset="0"/>
              </a:rPr>
              <a:t> do</a:t>
            </a:r>
          </a:p>
          <a:p>
            <a:pPr defTabSz="1762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the_buffer(in_index) := x;</a:t>
            </a:r>
          </a:p>
          <a:p>
            <a:pPr defTabSz="1762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end give;</a:t>
            </a:r>
          </a:p>
          <a:p>
            <a:pPr defTabSz="1762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no_of_items := no_of_items + 1; ...</a:t>
            </a:r>
          </a:p>
          <a:p>
            <a:pPr defTabSz="1762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or</a:t>
            </a:r>
          </a:p>
          <a:p>
            <a:pPr defTabSz="1762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when no_of_items &gt; 0 =&gt;</a:t>
            </a:r>
          </a:p>
          <a:p>
            <a:pPr defTabSz="1762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r>
              <a:rPr lang="en-US" sz="1600" b="1">
                <a:solidFill>
                  <a:srgbClr val="0A017F"/>
                </a:solidFill>
                <a:latin typeface="Courier" charset="0"/>
                <a:ea typeface="Courier" charset="0"/>
                <a:cs typeface="Courier" charset="0"/>
              </a:rPr>
              <a:t>accept take(x : out item)</a:t>
            </a:r>
            <a:r>
              <a:rPr lang="en-US" sz="1600">
                <a:solidFill>
                  <a:srgbClr val="0A017F"/>
                </a:solidFill>
                <a:latin typeface="Courier" charset="0"/>
                <a:ea typeface="Courier" charset="0"/>
                <a:cs typeface="Courier" charset="0"/>
              </a:rPr>
              <a:t> do</a:t>
            </a:r>
          </a:p>
          <a:p>
            <a:pPr defTabSz="1762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x := the_buffer(out_index);</a:t>
            </a:r>
          </a:p>
          <a:p>
            <a:pPr defTabSz="1762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end take;</a:t>
            </a:r>
          </a:p>
          <a:p>
            <a:pPr defTabSz="1762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no_of_items := no_of_items - 1; ...</a:t>
            </a:r>
          </a:p>
          <a:p>
            <a:pPr defTabSz="1762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end select;</a:t>
            </a:r>
          </a:p>
          <a:p>
            <a:pPr defTabSz="1762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end loop; ...</a:t>
            </a: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Date Placeholder 3"/>
          <p:cNvSpPr>
            <a:spLocks noGrp="1"/>
          </p:cNvSpPr>
          <p:nvPr>
            <p:ph type="dt" sz="quarter" idx="10"/>
          </p:nvPr>
        </p:nvSpPr>
        <p:spPr>
          <a:noFill/>
        </p:spPr>
        <p:txBody>
          <a:bodyPr/>
          <a:lstStyle/>
          <a:p>
            <a:r>
              <a:rPr lang="en-US" smtClean="0"/>
              <a:t>© Oscar Nierstrasz</a:t>
            </a:r>
            <a:endParaRPr lang="de-CH" smtClean="0"/>
          </a:p>
        </p:txBody>
      </p:sp>
      <p:sp>
        <p:nvSpPr>
          <p:cNvPr id="56323" name="Footer Placeholder 4"/>
          <p:cNvSpPr>
            <a:spLocks noGrp="1"/>
          </p:cNvSpPr>
          <p:nvPr>
            <p:ph type="ftr" sz="quarter" idx="11"/>
          </p:nvPr>
        </p:nvSpPr>
        <p:spPr>
          <a:noFill/>
        </p:spPr>
        <p:txBody>
          <a:bodyPr/>
          <a:lstStyle/>
          <a:p>
            <a:r>
              <a:rPr lang="en-US" smtClean="0"/>
              <a:t>CP — Introduction</a:t>
            </a:r>
            <a:endParaRPr lang="de-CH" smtClean="0"/>
          </a:p>
        </p:txBody>
      </p:sp>
      <p:sp>
        <p:nvSpPr>
          <p:cNvPr id="56324" name="Slide Number Placeholder 5"/>
          <p:cNvSpPr>
            <a:spLocks noGrp="1"/>
          </p:cNvSpPr>
          <p:nvPr>
            <p:ph type="sldNum" sz="quarter" idx="12"/>
          </p:nvPr>
        </p:nvSpPr>
        <p:spPr>
          <a:noFill/>
        </p:spPr>
        <p:txBody>
          <a:bodyPr/>
          <a:lstStyle/>
          <a:p>
            <a:fld id="{336FE386-0DAE-484D-8C24-933F759E14A6}" type="slidenum">
              <a:rPr lang="de-CH" smtClean="0"/>
              <a:pPr/>
              <a:t>37</a:t>
            </a:fld>
            <a:endParaRPr lang="de-CH" sz="1400" smtClean="0">
              <a:solidFill>
                <a:srgbClr val="7E7E7E"/>
              </a:solidFill>
              <a:latin typeface="Times" charset="0"/>
            </a:endParaRPr>
          </a:p>
        </p:txBody>
      </p:sp>
      <p:sp>
        <p:nvSpPr>
          <p:cNvPr id="56325" name="Rectangle 4"/>
          <p:cNvSpPr>
            <a:spLocks noGrp="1" noChangeArrowheads="1"/>
          </p:cNvSpPr>
          <p:nvPr>
            <p:ph type="title"/>
          </p:nvPr>
        </p:nvSpPr>
        <p:spPr/>
        <p:txBody>
          <a:bodyPr/>
          <a:lstStyle/>
          <a:p>
            <a:pPr eaLnBrk="1" hangingPunct="1"/>
            <a:r>
              <a:rPr lang="en-US"/>
              <a:t>What you should know!</a:t>
            </a:r>
          </a:p>
        </p:txBody>
      </p:sp>
      <p:sp>
        <p:nvSpPr>
          <p:cNvPr id="56326" name="Rectangle 5"/>
          <p:cNvSpPr>
            <a:spLocks noGrp="1" noChangeArrowheads="1"/>
          </p:cNvSpPr>
          <p:nvPr>
            <p:ph type="body" idx="1"/>
          </p:nvPr>
        </p:nvSpPr>
        <p:spPr/>
        <p:txBody>
          <a:bodyPr/>
          <a:lstStyle/>
          <a:p>
            <a:pPr eaLnBrk="1" hangingPunct="1"/>
            <a:r>
              <a:rPr lang="en-US" i="1"/>
              <a:t>Why do we need concurrent programs?</a:t>
            </a:r>
          </a:p>
          <a:p>
            <a:pPr eaLnBrk="1" hangingPunct="1"/>
            <a:r>
              <a:rPr lang="en-US" i="1"/>
              <a:t>What problems do concurrent programs introduce?</a:t>
            </a:r>
          </a:p>
          <a:p>
            <a:pPr eaLnBrk="1" hangingPunct="1"/>
            <a:r>
              <a:rPr lang="en-US" i="1"/>
              <a:t>What are safety and liveness?</a:t>
            </a:r>
          </a:p>
          <a:p>
            <a:pPr eaLnBrk="1" hangingPunct="1"/>
            <a:r>
              <a:rPr lang="en-US" i="1"/>
              <a:t>What is the difference between deadlock and starvation?</a:t>
            </a:r>
          </a:p>
          <a:p>
            <a:pPr eaLnBrk="1" hangingPunct="1"/>
            <a:r>
              <a:rPr lang="en-US" i="1"/>
              <a:t>How are concurrent processes created?</a:t>
            </a:r>
          </a:p>
          <a:p>
            <a:pPr eaLnBrk="1" hangingPunct="1"/>
            <a:r>
              <a:rPr lang="en-US" i="1"/>
              <a:t>How do processes communicate?</a:t>
            </a:r>
          </a:p>
          <a:p>
            <a:pPr eaLnBrk="1" hangingPunct="1"/>
            <a:r>
              <a:rPr lang="en-US" i="1"/>
              <a:t>Why do we need synchronization mechanisms?</a:t>
            </a:r>
          </a:p>
          <a:p>
            <a:pPr eaLnBrk="1" hangingPunct="1"/>
            <a:r>
              <a:rPr lang="en-US" i="1"/>
              <a:t>How do monitors differ from semaphores?</a:t>
            </a:r>
          </a:p>
          <a:p>
            <a:pPr eaLnBrk="1" hangingPunct="1"/>
            <a:r>
              <a:rPr lang="en-US" i="1"/>
              <a:t>In what way are monitors equivalent to message-passing?</a:t>
            </a: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7" name="Footer Placeholder 4"/>
          <p:cNvSpPr>
            <a:spLocks noGrp="1"/>
          </p:cNvSpPr>
          <p:nvPr>
            <p:ph type="ftr" sz="quarter" idx="11"/>
          </p:nvPr>
        </p:nvSpPr>
        <p:spPr>
          <a:noFill/>
        </p:spPr>
        <p:txBody>
          <a:bodyPr/>
          <a:lstStyle/>
          <a:p>
            <a:r>
              <a:rPr lang="en-US" smtClean="0"/>
              <a:t>CP — Introduction</a:t>
            </a:r>
            <a:endParaRPr lang="de-CH" smtClean="0"/>
          </a:p>
        </p:txBody>
      </p:sp>
      <p:sp>
        <p:nvSpPr>
          <p:cNvPr id="57348" name="Slide Number Placeholder 5"/>
          <p:cNvSpPr>
            <a:spLocks noGrp="1"/>
          </p:cNvSpPr>
          <p:nvPr>
            <p:ph type="sldNum" sz="quarter" idx="12"/>
          </p:nvPr>
        </p:nvSpPr>
        <p:spPr>
          <a:noFill/>
        </p:spPr>
        <p:txBody>
          <a:bodyPr/>
          <a:lstStyle/>
          <a:p>
            <a:fld id="{FF2F367E-C33C-2844-93BF-AFA79724F31E}" type="slidenum">
              <a:rPr lang="de-CH" smtClean="0"/>
              <a:pPr/>
              <a:t>38</a:t>
            </a:fld>
            <a:endParaRPr lang="de-CH" sz="1400" smtClean="0">
              <a:solidFill>
                <a:srgbClr val="7E7E7E"/>
              </a:solidFill>
              <a:latin typeface="Times" charset="0"/>
            </a:endParaRPr>
          </a:p>
        </p:txBody>
      </p:sp>
      <p:sp>
        <p:nvSpPr>
          <p:cNvPr id="57349" name="Rectangle 4"/>
          <p:cNvSpPr>
            <a:spLocks noGrp="1" noChangeArrowheads="1"/>
          </p:cNvSpPr>
          <p:nvPr>
            <p:ph type="title"/>
          </p:nvPr>
        </p:nvSpPr>
        <p:spPr/>
        <p:txBody>
          <a:bodyPr/>
          <a:lstStyle/>
          <a:p>
            <a:pPr eaLnBrk="1" hangingPunct="1"/>
            <a:r>
              <a:rPr lang="en-US"/>
              <a:t>Can you answer these questions?</a:t>
            </a:r>
          </a:p>
        </p:txBody>
      </p:sp>
      <p:sp>
        <p:nvSpPr>
          <p:cNvPr id="57350" name="Rectangle 5"/>
          <p:cNvSpPr>
            <a:spLocks noGrp="1" noChangeArrowheads="1"/>
          </p:cNvSpPr>
          <p:nvPr>
            <p:ph type="body" idx="1"/>
          </p:nvPr>
        </p:nvSpPr>
        <p:spPr/>
        <p:txBody>
          <a:bodyPr/>
          <a:lstStyle/>
          <a:p>
            <a:pPr eaLnBrk="1" hangingPunct="1"/>
            <a:r>
              <a:rPr lang="en-US" i="1"/>
              <a:t>What is the difference between concurrency and parallelism?</a:t>
            </a:r>
          </a:p>
          <a:p>
            <a:pPr eaLnBrk="1" hangingPunct="1"/>
            <a:r>
              <a:rPr lang="en-US" i="1"/>
              <a:t>When does it make sense to use busy-waiting?</a:t>
            </a:r>
          </a:p>
          <a:p>
            <a:pPr eaLnBrk="1" hangingPunct="1"/>
            <a:r>
              <a:rPr lang="en-US" i="1"/>
              <a:t>Are binary semaphores as good as counting semaphores?</a:t>
            </a:r>
          </a:p>
          <a:p>
            <a:pPr eaLnBrk="1" hangingPunct="1"/>
            <a:r>
              <a:rPr lang="en-US" i="1"/>
              <a:t>How could you implement a semaphore using monitors?</a:t>
            </a:r>
          </a:p>
          <a:p>
            <a:pPr eaLnBrk="1" hangingPunct="1"/>
            <a:r>
              <a:rPr lang="en-US" i="1"/>
              <a:t>How would you implement monitors using semaphores?</a:t>
            </a:r>
          </a:p>
          <a:p>
            <a:pPr eaLnBrk="1" hangingPunct="1"/>
            <a:r>
              <a:rPr lang="en-US" i="1"/>
              <a:t>What problems could nested monitors cause?</a:t>
            </a:r>
          </a:p>
          <a:p>
            <a:pPr eaLnBrk="1" hangingPunct="1"/>
            <a:r>
              <a:rPr lang="en-US" i="1"/>
              <a:t>Is it better when message passing is synchronous or asynchronous?</a:t>
            </a: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6" name="Rectangle 3"/>
          <p:cNvSpPr>
            <a:spLocks noGrp="1" noChangeArrowheads="1"/>
          </p:cNvSpPr>
          <p:nvPr>
            <p:ph type="title"/>
          </p:nvPr>
        </p:nvSpPr>
        <p:spPr/>
        <p:txBody>
          <a:bodyPr/>
          <a:lstStyle/>
          <a:p>
            <a:pPr eaLnBrk="1" hangingPunct="1"/>
            <a:r>
              <a:rPr lang="en-US" dirty="0" smtClean="0"/>
              <a:t>License</a:t>
            </a:r>
            <a:endParaRPr lang="en-US" dirty="0"/>
          </a:p>
        </p:txBody>
      </p:sp>
      <p:sp>
        <p:nvSpPr>
          <p:cNvPr id="92162" name="Date Placeholder 3"/>
          <p:cNvSpPr>
            <a:spLocks noGrp="1"/>
          </p:cNvSpPr>
          <p:nvPr>
            <p:ph type="dt" sz="half" idx="10"/>
          </p:nvPr>
        </p:nvSpPr>
        <p:spPr>
          <a:noFill/>
        </p:spPr>
        <p:txBody>
          <a:bodyPr/>
          <a:lstStyle/>
          <a:p>
            <a:r>
              <a:rPr lang="de-CH" smtClean="0">
                <a:latin typeface="Helvetica" charset="0"/>
              </a:rPr>
              <a:t>© Oscar Nierstrasz</a:t>
            </a:r>
          </a:p>
        </p:txBody>
      </p:sp>
      <p:sp>
        <p:nvSpPr>
          <p:cNvPr id="92163" name="Footer Placeholder 4"/>
          <p:cNvSpPr>
            <a:spLocks noGrp="1"/>
          </p:cNvSpPr>
          <p:nvPr>
            <p:ph type="ftr" sz="quarter" idx="11"/>
          </p:nvPr>
        </p:nvSpPr>
        <p:spPr>
          <a:noFill/>
        </p:spPr>
        <p:txBody>
          <a:bodyPr/>
          <a:lstStyle/>
          <a:p>
            <a:r>
              <a:rPr lang="de-CH" smtClean="0">
                <a:latin typeface="Helvetica" charset="0"/>
              </a:rPr>
              <a:t>ESE — Introduction</a:t>
            </a:r>
          </a:p>
        </p:txBody>
      </p:sp>
      <p:grpSp>
        <p:nvGrpSpPr>
          <p:cNvPr id="2" name="Group 11"/>
          <p:cNvGrpSpPr/>
          <p:nvPr/>
        </p:nvGrpSpPr>
        <p:grpSpPr>
          <a:xfrm>
            <a:off x="762000" y="1600200"/>
            <a:ext cx="7620000" cy="4401204"/>
            <a:chOff x="762000" y="1600200"/>
            <a:chExt cx="7620000" cy="4401204"/>
          </a:xfrm>
        </p:grpSpPr>
        <p:sp>
          <p:nvSpPr>
            <p:cNvPr id="92165" name="Rectangle 2"/>
            <p:cNvSpPr>
              <a:spLocks noChangeArrowheads="1"/>
            </p:cNvSpPr>
            <p:nvPr/>
          </p:nvSpPr>
          <p:spPr bwMode="auto">
            <a:xfrm>
              <a:off x="762000" y="1600200"/>
              <a:ext cx="7620000" cy="4401204"/>
            </a:xfrm>
            <a:prstGeom prst="rect">
              <a:avLst/>
            </a:prstGeom>
            <a:solidFill>
              <a:srgbClr val="FFFFCC"/>
            </a:solidFill>
            <a:ln w="9525">
              <a:solidFill>
                <a:schemeClr val="tx1"/>
              </a:solidFill>
              <a:miter lim="800000"/>
              <a:headEnd/>
              <a:tailEnd/>
            </a:ln>
          </p:spPr>
          <p:txBody>
            <a:bodyPr>
              <a:prstTxWarp prst="textNoShape">
                <a:avLst/>
              </a:prstTxWarp>
              <a:spAutoFit/>
            </a:bodyPr>
            <a:lstStyle/>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lgn="ctr"/>
              <a:r>
                <a:rPr lang="en-US" sz="1400" b="1" dirty="0">
                  <a:solidFill>
                    <a:srgbClr val="000000"/>
                  </a:solidFill>
                </a:rPr>
                <a:t>Attribution-</a:t>
              </a:r>
              <a:r>
                <a:rPr lang="en-US" sz="1400" b="1" dirty="0" err="1">
                  <a:solidFill>
                    <a:srgbClr val="000000"/>
                  </a:solidFill>
                </a:rPr>
                <a:t>ShareAlike</a:t>
              </a:r>
              <a:r>
                <a:rPr lang="en-US" sz="1400" b="1" dirty="0">
                  <a:solidFill>
                    <a:srgbClr val="000000"/>
                  </a:solidFill>
                </a:rPr>
                <a:t> 3.0 </a:t>
              </a:r>
              <a:r>
                <a:rPr lang="en-US" sz="1400" b="1" dirty="0" err="1">
                  <a:solidFill>
                    <a:srgbClr val="000000"/>
                  </a:solidFill>
                </a:rPr>
                <a:t>Unported</a:t>
              </a:r>
              <a:endParaRPr lang="en-US" sz="1400" b="1" dirty="0">
                <a:solidFill>
                  <a:srgbClr val="000000"/>
                </a:solidFill>
              </a:endParaRPr>
            </a:p>
            <a:p>
              <a:pPr marL="192088" indent="-192088"/>
              <a:r>
                <a:rPr lang="en-US" sz="1400" b="1" i="1" dirty="0">
                  <a:solidFill>
                    <a:srgbClr val="000000"/>
                  </a:solidFill>
                </a:rPr>
                <a:t>You are free:</a:t>
              </a:r>
              <a:endParaRPr lang="en-US" sz="1400" dirty="0">
                <a:solidFill>
                  <a:srgbClr val="000000"/>
                </a:solidFill>
              </a:endParaRPr>
            </a:p>
            <a:p>
              <a:pPr lvl="1"/>
              <a:r>
                <a:rPr lang="en-US" sz="1400" b="1" dirty="0">
                  <a:solidFill>
                    <a:srgbClr val="000000"/>
                  </a:solidFill>
                </a:rPr>
                <a:t>to Share</a:t>
              </a:r>
              <a:r>
                <a:rPr lang="en-US" sz="1400" dirty="0">
                  <a:solidFill>
                    <a:srgbClr val="000000"/>
                  </a:solidFill>
                </a:rPr>
                <a:t> — to copy, distribute and transmit the work</a:t>
              </a:r>
            </a:p>
            <a:p>
              <a:pPr lvl="1"/>
              <a:r>
                <a:rPr lang="en-US" sz="1400" b="1" dirty="0">
                  <a:solidFill>
                    <a:srgbClr val="000000"/>
                  </a:solidFill>
                </a:rPr>
                <a:t>to Remix</a:t>
              </a:r>
              <a:r>
                <a:rPr lang="en-US" sz="1400" dirty="0">
                  <a:solidFill>
                    <a:srgbClr val="000000"/>
                  </a:solidFill>
                </a:rPr>
                <a:t> — to adapt the work</a:t>
              </a:r>
            </a:p>
            <a:p>
              <a:pPr marL="192088" indent="-192088"/>
              <a:endParaRPr lang="en-US" sz="1400" b="1" i="1" dirty="0">
                <a:solidFill>
                  <a:srgbClr val="000000"/>
                </a:solidFill>
              </a:endParaRPr>
            </a:p>
            <a:p>
              <a:pPr marL="192088" indent="-192088"/>
              <a:r>
                <a:rPr lang="en-US" sz="1400" b="1" i="1" dirty="0">
                  <a:solidFill>
                    <a:srgbClr val="000000"/>
                  </a:solidFill>
                </a:rPr>
                <a:t>Under the following conditions:</a:t>
              </a:r>
              <a:endParaRPr lang="en-US" sz="1400" dirty="0">
                <a:solidFill>
                  <a:srgbClr val="000000"/>
                </a:solidFill>
              </a:endParaRPr>
            </a:p>
            <a:p>
              <a:pPr lvl="1"/>
              <a:r>
                <a:rPr lang="en-US" sz="1400" b="1" dirty="0">
                  <a:solidFill>
                    <a:srgbClr val="000000"/>
                  </a:solidFill>
                </a:rPr>
                <a:t>Attribution.</a:t>
              </a:r>
              <a:r>
                <a:rPr lang="en-US" sz="1400" dirty="0">
                  <a:solidFill>
                    <a:srgbClr val="000000"/>
                  </a:solidFill>
                </a:rPr>
                <a:t> You must attribute the work in the manner specified by the author or licensor (but not in any way that suggests that they endorse you or your use of the work).</a:t>
              </a:r>
            </a:p>
            <a:p>
              <a:pPr lvl="1"/>
              <a:r>
                <a:rPr lang="en-US" sz="1400" b="1" dirty="0">
                  <a:solidFill>
                    <a:srgbClr val="000000"/>
                  </a:solidFill>
                </a:rPr>
                <a:t>Share Alike.</a:t>
              </a:r>
              <a:r>
                <a:rPr lang="en-US" sz="1400" dirty="0">
                  <a:solidFill>
                    <a:srgbClr val="000000"/>
                  </a:solidFill>
                </a:rPr>
                <a:t> If you alter, transform, or build upon this work, you may distribute the resulting work only under the same, similar or a compatible license.</a:t>
              </a:r>
            </a:p>
            <a:p>
              <a:pPr marL="192088" indent="-192088"/>
              <a:r>
                <a:rPr lang="en-US" sz="1400" dirty="0">
                  <a:solidFill>
                    <a:srgbClr val="000000"/>
                  </a:solidFill>
                </a:rPr>
                <a:t>For any reuse or distribution, you must make clear to others the license terms of this work. The best way to do this is with a link to this web page.</a:t>
              </a:r>
            </a:p>
            <a:p>
              <a:pPr marL="192088" indent="-192088"/>
              <a:r>
                <a:rPr lang="en-US" sz="1400" dirty="0">
                  <a:solidFill>
                    <a:srgbClr val="000000"/>
                  </a:solidFill>
                </a:rPr>
                <a:t>Any of the above conditions can be waived if you get permission from the copyright holder.</a:t>
              </a:r>
            </a:p>
            <a:p>
              <a:pPr marL="192088" indent="-192088"/>
              <a:r>
                <a:rPr lang="en-US" sz="1400" dirty="0">
                  <a:solidFill>
                    <a:srgbClr val="000000"/>
                  </a:solidFill>
                </a:rPr>
                <a:t>Nothing in this license impairs or restricts the author's moral rights.</a:t>
              </a:r>
            </a:p>
          </p:txBody>
        </p:sp>
        <p:pic>
          <p:nvPicPr>
            <p:cNvPr id="92168" name="Picture 5" descr="logo_deed"/>
            <p:cNvPicPr>
              <a:picLocks noChangeAspect="1" noChangeArrowheads="1"/>
            </p:cNvPicPr>
            <p:nvPr/>
          </p:nvPicPr>
          <p:blipFill>
            <a:blip r:embed="rId3"/>
            <a:srcRect/>
            <a:stretch>
              <a:fillRect/>
            </a:stretch>
          </p:blipFill>
          <p:spPr bwMode="auto">
            <a:xfrm>
              <a:off x="3319367" y="1828800"/>
              <a:ext cx="2509837" cy="708025"/>
            </a:xfrm>
            <a:prstGeom prst="rect">
              <a:avLst/>
            </a:prstGeom>
            <a:noFill/>
            <a:ln w="9525">
              <a:noFill/>
              <a:miter lim="800000"/>
              <a:headEnd/>
              <a:tailEnd/>
            </a:ln>
          </p:spPr>
        </p:pic>
      </p:grpSp>
      <p:sp>
        <p:nvSpPr>
          <p:cNvPr id="10" name="Rectangle 9"/>
          <p:cNvSpPr/>
          <p:nvPr/>
        </p:nvSpPr>
        <p:spPr>
          <a:xfrm>
            <a:off x="1676400" y="6076890"/>
            <a:ext cx="5791200" cy="400110"/>
          </a:xfrm>
          <a:prstGeom prst="rect">
            <a:avLst/>
          </a:prstGeom>
          <a:solidFill>
            <a:srgbClr val="FFFDD7"/>
          </a:solidFill>
          <a:ln>
            <a:noFill/>
          </a:ln>
        </p:spPr>
        <p:txBody>
          <a:bodyPr wrap="square">
            <a:spAutoFit/>
          </a:bodyPr>
          <a:lstStyle/>
          <a:p>
            <a:pPr algn="ctr" eaLnBrk="1" hangingPunct="1">
              <a:buNone/>
            </a:pPr>
            <a:r>
              <a:rPr lang="en-US" sz="2000" dirty="0" smtClean="0">
                <a:latin typeface="Helvetica (Body)"/>
                <a:cs typeface="Helvetica (Body)"/>
              </a:rPr>
              <a:t>http://creativecommons.org/licenses/by-sa/3.0/</a:t>
            </a:r>
            <a:endParaRPr lang="en-US" sz="2000" dirty="0">
              <a:latin typeface="Helvetica (Body)"/>
              <a:cs typeface="Helvetica (Body)"/>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3"/>
          <p:cNvSpPr>
            <a:spLocks noGrp="1" noChangeArrowheads="1"/>
          </p:cNvSpPr>
          <p:nvPr>
            <p:ph type="title"/>
          </p:nvPr>
        </p:nvSpPr>
        <p:spPr/>
        <p:txBody>
          <a:bodyPr/>
          <a:lstStyle/>
          <a:p>
            <a:r>
              <a:rPr lang="en-US" smtClean="0"/>
              <a:t>Roadmap</a:t>
            </a:r>
          </a:p>
        </p:txBody>
      </p:sp>
      <p:sp>
        <p:nvSpPr>
          <p:cNvPr id="15363" name="Rectangle 4"/>
          <p:cNvSpPr>
            <a:spLocks noGrp="1" noChangeArrowheads="1"/>
          </p:cNvSpPr>
          <p:nvPr>
            <p:ph type="body" idx="1"/>
          </p:nvPr>
        </p:nvSpPr>
        <p:spPr/>
        <p:txBody>
          <a:bodyPr/>
          <a:lstStyle/>
          <a:p>
            <a:r>
              <a:rPr lang="en-US" b="1" smtClean="0"/>
              <a:t>Course Overview</a:t>
            </a:r>
          </a:p>
          <a:p>
            <a:r>
              <a:rPr lang="en-US" smtClean="0"/>
              <a:t>Concurrency and Parallelism</a:t>
            </a:r>
          </a:p>
          <a:p>
            <a:r>
              <a:rPr lang="en-US" smtClean="0"/>
              <a:t>Difficulties: Safety and Liveness</a:t>
            </a:r>
          </a:p>
          <a:p>
            <a:r>
              <a:rPr lang="en-US" smtClean="0"/>
              <a:t>Expressing Concurrency: Process Creation</a:t>
            </a:r>
          </a:p>
          <a:p>
            <a:r>
              <a:rPr lang="en-US" smtClean="0"/>
              <a:t>Expressing Concurrency: Communication and Synchronization</a:t>
            </a:r>
          </a:p>
        </p:txBody>
      </p:sp>
      <p:sp>
        <p:nvSpPr>
          <p:cNvPr id="15364" name="Date Placeholder 3"/>
          <p:cNvSpPr>
            <a:spLocks noGrp="1"/>
          </p:cNvSpPr>
          <p:nvPr>
            <p:ph type="dt" sz="quarter" idx="10"/>
          </p:nvPr>
        </p:nvSpPr>
        <p:spPr>
          <a:noFill/>
        </p:spPr>
        <p:txBody>
          <a:bodyPr/>
          <a:lstStyle/>
          <a:p>
            <a:r>
              <a:rPr lang="en-US" smtClean="0"/>
              <a:t>© Oscar Nierstrasz</a:t>
            </a:r>
            <a:endParaRPr lang="de-CH" smtClean="0"/>
          </a:p>
        </p:txBody>
      </p:sp>
      <p:sp>
        <p:nvSpPr>
          <p:cNvPr id="15365" name="Footer Placeholder 7"/>
          <p:cNvSpPr>
            <a:spLocks noGrp="1"/>
          </p:cNvSpPr>
          <p:nvPr>
            <p:ph type="ftr" sz="quarter" idx="11"/>
          </p:nvPr>
        </p:nvSpPr>
        <p:spPr>
          <a:noFill/>
        </p:spPr>
        <p:txBody>
          <a:bodyPr/>
          <a:lstStyle/>
          <a:p>
            <a:r>
              <a:rPr lang="en-US" smtClean="0"/>
              <a:t>CP — Introduction</a:t>
            </a:r>
            <a:endParaRPr lang="de-CH" smtClean="0"/>
          </a:p>
        </p:txBody>
      </p:sp>
      <p:sp>
        <p:nvSpPr>
          <p:cNvPr id="15366" name="Slide Number Placeholder 5"/>
          <p:cNvSpPr>
            <a:spLocks noGrp="1"/>
          </p:cNvSpPr>
          <p:nvPr>
            <p:ph type="sldNum" sz="quarter" idx="12"/>
          </p:nvPr>
        </p:nvSpPr>
        <p:spPr>
          <a:noFill/>
        </p:spPr>
        <p:txBody>
          <a:bodyPr/>
          <a:lstStyle/>
          <a:p>
            <a:fld id="{E8FA5D57-7901-2840-A593-1B85A77A3C2F}" type="slidenum">
              <a:rPr lang="de-CH" smtClean="0"/>
              <a:pPr/>
              <a:t>4</a:t>
            </a:fld>
            <a:endParaRPr lang="de-CH" smtClean="0"/>
          </a:p>
        </p:txBody>
      </p:sp>
      <p:pic>
        <p:nvPicPr>
          <p:cNvPr id="15367"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Date Placeholder 3"/>
          <p:cNvSpPr>
            <a:spLocks noGrp="1"/>
          </p:cNvSpPr>
          <p:nvPr>
            <p:ph type="dt" sz="quarter" idx="10"/>
          </p:nvPr>
        </p:nvSpPr>
        <p:spPr>
          <a:noFill/>
        </p:spPr>
        <p:txBody>
          <a:bodyPr/>
          <a:lstStyle/>
          <a:p>
            <a:r>
              <a:rPr lang="en-US" smtClean="0"/>
              <a:t>© Oscar Nierstrasz</a:t>
            </a:r>
            <a:endParaRPr lang="de-CH" smtClean="0"/>
          </a:p>
        </p:txBody>
      </p:sp>
      <p:sp>
        <p:nvSpPr>
          <p:cNvPr id="17411" name="Footer Placeholder 4"/>
          <p:cNvSpPr>
            <a:spLocks noGrp="1"/>
          </p:cNvSpPr>
          <p:nvPr>
            <p:ph type="ftr" sz="quarter" idx="11"/>
          </p:nvPr>
        </p:nvSpPr>
        <p:spPr>
          <a:noFill/>
        </p:spPr>
        <p:txBody>
          <a:bodyPr/>
          <a:lstStyle/>
          <a:p>
            <a:r>
              <a:rPr lang="en-US" smtClean="0"/>
              <a:t>CP — Introduction</a:t>
            </a:r>
            <a:endParaRPr lang="de-CH" smtClean="0"/>
          </a:p>
        </p:txBody>
      </p:sp>
      <p:sp>
        <p:nvSpPr>
          <p:cNvPr id="17412" name="Slide Number Placeholder 5"/>
          <p:cNvSpPr>
            <a:spLocks noGrp="1"/>
          </p:cNvSpPr>
          <p:nvPr>
            <p:ph type="sldNum" sz="quarter" idx="12"/>
          </p:nvPr>
        </p:nvSpPr>
        <p:spPr>
          <a:noFill/>
        </p:spPr>
        <p:txBody>
          <a:bodyPr/>
          <a:lstStyle/>
          <a:p>
            <a:fld id="{E873C2A7-7589-3443-A885-918E2070039D}" type="slidenum">
              <a:rPr lang="de-CH" smtClean="0"/>
              <a:pPr/>
              <a:t>5</a:t>
            </a:fld>
            <a:endParaRPr lang="de-CH" sz="1400" smtClean="0">
              <a:solidFill>
                <a:srgbClr val="7E7E7E"/>
              </a:solidFill>
              <a:latin typeface="Times" charset="0"/>
            </a:endParaRPr>
          </a:p>
        </p:txBody>
      </p:sp>
      <p:sp>
        <p:nvSpPr>
          <p:cNvPr id="17413" name="Rectangle 2"/>
          <p:cNvSpPr>
            <a:spLocks noGrp="1" noChangeArrowheads="1"/>
          </p:cNvSpPr>
          <p:nvPr>
            <p:ph type="title"/>
          </p:nvPr>
        </p:nvSpPr>
        <p:spPr/>
        <p:txBody>
          <a:bodyPr/>
          <a:lstStyle/>
          <a:p>
            <a:pPr eaLnBrk="1" hangingPunct="1"/>
            <a:r>
              <a:rPr lang="en-US"/>
              <a:t>Goals of this course</a:t>
            </a:r>
          </a:p>
        </p:txBody>
      </p:sp>
      <p:sp>
        <p:nvSpPr>
          <p:cNvPr id="17414" name="Rectangle 3"/>
          <p:cNvSpPr>
            <a:spLocks noGrp="1" noChangeArrowheads="1"/>
          </p:cNvSpPr>
          <p:nvPr>
            <p:ph type="body" idx="1"/>
          </p:nvPr>
        </p:nvSpPr>
        <p:spPr/>
        <p:txBody>
          <a:bodyPr/>
          <a:lstStyle/>
          <a:p>
            <a:pPr marL="342900" indent="-342900" eaLnBrk="1" hangingPunct="1"/>
            <a:r>
              <a:rPr lang="en-US"/>
              <a:t>Introduce </a:t>
            </a:r>
            <a:r>
              <a:rPr lang="en-US" i="1">
                <a:solidFill>
                  <a:srgbClr val="7F0101"/>
                </a:solidFill>
              </a:rPr>
              <a:t>basic concepts of concurrency</a:t>
            </a:r>
            <a:endParaRPr lang="en-US"/>
          </a:p>
          <a:p>
            <a:pPr marL="742950" lvl="1" indent="-285750" eaLnBrk="1" hangingPunct="1"/>
            <a:r>
              <a:rPr lang="en-US"/>
              <a:t>safety, liveness, fairness</a:t>
            </a:r>
          </a:p>
          <a:p>
            <a:pPr marL="342900" indent="-342900" eaLnBrk="1" hangingPunct="1"/>
            <a:r>
              <a:rPr lang="en-US"/>
              <a:t>Present tools for </a:t>
            </a:r>
            <a:r>
              <a:rPr lang="en-US" i="1">
                <a:solidFill>
                  <a:srgbClr val="7F0101"/>
                </a:solidFill>
              </a:rPr>
              <a:t>reasoning</a:t>
            </a:r>
            <a:r>
              <a:rPr lang="en-US"/>
              <a:t> about concurrency</a:t>
            </a:r>
          </a:p>
          <a:p>
            <a:pPr marL="742950" lvl="1" indent="-285750" eaLnBrk="1" hangingPunct="1"/>
            <a:r>
              <a:rPr lang="en-US"/>
              <a:t>LTS, Petri nets</a:t>
            </a:r>
          </a:p>
          <a:p>
            <a:pPr marL="342900" indent="-342900" eaLnBrk="1" hangingPunct="1"/>
            <a:r>
              <a:rPr lang="en-US"/>
              <a:t>Learn the </a:t>
            </a:r>
            <a:r>
              <a:rPr lang="en-US" i="1">
                <a:solidFill>
                  <a:srgbClr val="7F0101"/>
                </a:solidFill>
              </a:rPr>
              <a:t>best practice</a:t>
            </a:r>
            <a:r>
              <a:rPr lang="en-US"/>
              <a:t> programming techniques</a:t>
            </a:r>
          </a:p>
          <a:p>
            <a:pPr marL="742950" lvl="1" indent="-285750" eaLnBrk="1" hangingPunct="1"/>
            <a:r>
              <a:rPr lang="en-US"/>
              <a:t>idioms and patterns</a:t>
            </a:r>
          </a:p>
          <a:p>
            <a:pPr marL="342900" indent="-342900" eaLnBrk="1" hangingPunct="1"/>
            <a:r>
              <a:rPr lang="en-US"/>
              <a:t>Get </a:t>
            </a:r>
            <a:r>
              <a:rPr lang="en-US" i="1">
                <a:solidFill>
                  <a:srgbClr val="7F0101"/>
                </a:solidFill>
              </a:rPr>
              <a:t>experience</a:t>
            </a:r>
            <a:r>
              <a:rPr lang="en-US"/>
              <a:t> with the techniques</a:t>
            </a:r>
          </a:p>
          <a:p>
            <a:pPr marL="742950" lvl="1" indent="-285750" eaLnBrk="1" hangingPunct="1"/>
            <a:r>
              <a:rPr lang="en-US"/>
              <a:t>lab sessions</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Date Placeholder 3"/>
          <p:cNvSpPr>
            <a:spLocks noGrp="1"/>
          </p:cNvSpPr>
          <p:nvPr>
            <p:ph type="dt" sz="quarter" idx="10"/>
          </p:nvPr>
        </p:nvSpPr>
        <p:spPr>
          <a:noFill/>
        </p:spPr>
        <p:txBody>
          <a:bodyPr/>
          <a:lstStyle/>
          <a:p>
            <a:r>
              <a:rPr lang="en-US" smtClean="0"/>
              <a:t>© Oscar Nierstrasz</a:t>
            </a:r>
            <a:endParaRPr lang="de-CH" smtClean="0"/>
          </a:p>
        </p:txBody>
      </p:sp>
      <p:sp>
        <p:nvSpPr>
          <p:cNvPr id="18435" name="Footer Placeholder 4"/>
          <p:cNvSpPr>
            <a:spLocks noGrp="1"/>
          </p:cNvSpPr>
          <p:nvPr>
            <p:ph type="ftr" sz="quarter" idx="11"/>
          </p:nvPr>
        </p:nvSpPr>
        <p:spPr>
          <a:noFill/>
        </p:spPr>
        <p:txBody>
          <a:bodyPr/>
          <a:lstStyle/>
          <a:p>
            <a:r>
              <a:rPr lang="en-US" smtClean="0"/>
              <a:t>CP — Introduction</a:t>
            </a:r>
            <a:endParaRPr lang="de-CH" smtClean="0"/>
          </a:p>
        </p:txBody>
      </p:sp>
      <p:sp>
        <p:nvSpPr>
          <p:cNvPr id="18436" name="Slide Number Placeholder 5"/>
          <p:cNvSpPr>
            <a:spLocks noGrp="1"/>
          </p:cNvSpPr>
          <p:nvPr>
            <p:ph type="sldNum" sz="quarter" idx="12"/>
          </p:nvPr>
        </p:nvSpPr>
        <p:spPr>
          <a:noFill/>
        </p:spPr>
        <p:txBody>
          <a:bodyPr/>
          <a:lstStyle/>
          <a:p>
            <a:fld id="{7F5E9E58-7764-554E-8C14-0CFA3B48C7F4}" type="slidenum">
              <a:rPr lang="de-CH" smtClean="0"/>
              <a:pPr/>
              <a:t>6</a:t>
            </a:fld>
            <a:endParaRPr lang="de-CH" sz="1400" smtClean="0">
              <a:solidFill>
                <a:srgbClr val="7E7E7E"/>
              </a:solidFill>
              <a:latin typeface="Times" charset="0"/>
            </a:endParaRPr>
          </a:p>
        </p:txBody>
      </p:sp>
      <p:sp>
        <p:nvSpPr>
          <p:cNvPr id="18437" name="Rectangle 10"/>
          <p:cNvSpPr>
            <a:spLocks noGrp="1" noChangeArrowheads="1"/>
          </p:cNvSpPr>
          <p:nvPr>
            <p:ph type="title"/>
          </p:nvPr>
        </p:nvSpPr>
        <p:spPr/>
        <p:txBody>
          <a:bodyPr/>
          <a:lstStyle/>
          <a:p>
            <a:pPr eaLnBrk="1" hangingPunct="1"/>
            <a:r>
              <a:rPr lang="en-US" smtClean="0"/>
              <a:t>Schedule</a:t>
            </a:r>
          </a:p>
        </p:txBody>
      </p:sp>
      <p:sp>
        <p:nvSpPr>
          <p:cNvPr id="18438" name="Rectangle 11"/>
          <p:cNvSpPr>
            <a:spLocks noGrp="1" noChangeArrowheads="1"/>
          </p:cNvSpPr>
          <p:nvPr>
            <p:ph type="body" idx="1"/>
          </p:nvPr>
        </p:nvSpPr>
        <p:spPr/>
        <p:txBody>
          <a:bodyPr/>
          <a:lstStyle/>
          <a:p>
            <a:pPr eaLnBrk="1" hangingPunct="1">
              <a:lnSpc>
                <a:spcPct val="85000"/>
              </a:lnSpc>
              <a:buFont typeface="Arial" charset="0"/>
              <a:buAutoNum type="arabicPeriod"/>
            </a:pPr>
            <a:r>
              <a:rPr lang="en-US" sz="2000"/>
              <a:t>Introduction </a:t>
            </a:r>
            <a:endParaRPr lang="en-US" sz="2000" smtClean="0"/>
          </a:p>
          <a:p>
            <a:pPr eaLnBrk="1" hangingPunct="1">
              <a:lnSpc>
                <a:spcPct val="85000"/>
              </a:lnSpc>
              <a:buFont typeface="Arial" charset="0"/>
              <a:buAutoNum type="arabicPeriod"/>
            </a:pPr>
            <a:r>
              <a:rPr lang="en-US" sz="2000" smtClean="0"/>
              <a:t>Java and Concurrency</a:t>
            </a:r>
          </a:p>
          <a:p>
            <a:pPr eaLnBrk="1" hangingPunct="1">
              <a:lnSpc>
                <a:spcPct val="85000"/>
              </a:lnSpc>
              <a:buFont typeface="Arial" charset="0"/>
              <a:buAutoNum type="arabicPeriod"/>
            </a:pPr>
            <a:r>
              <a:rPr lang="en-US" sz="2000"/>
              <a:t>Safety and Synchronization</a:t>
            </a:r>
          </a:p>
          <a:p>
            <a:pPr eaLnBrk="1" hangingPunct="1">
              <a:lnSpc>
                <a:spcPct val="85000"/>
              </a:lnSpc>
              <a:buFont typeface="Arial" charset="0"/>
              <a:buAutoNum type="arabicPeriod"/>
            </a:pPr>
            <a:r>
              <a:rPr lang="en-US" sz="2000"/>
              <a:t>Safety Patterns</a:t>
            </a:r>
            <a:endParaRPr lang="en-US" sz="2000" smtClean="0"/>
          </a:p>
          <a:p>
            <a:pPr eaLnBrk="1" hangingPunct="1">
              <a:lnSpc>
                <a:spcPct val="85000"/>
              </a:lnSpc>
              <a:buFont typeface="Arial" charset="0"/>
              <a:buAutoNum type="arabicPeriod"/>
            </a:pPr>
            <a:r>
              <a:rPr lang="en-US" sz="2000" smtClean="0"/>
              <a:t>Liveness </a:t>
            </a:r>
            <a:r>
              <a:rPr lang="en-US" sz="2000"/>
              <a:t>and Guarded Methods</a:t>
            </a:r>
          </a:p>
          <a:p>
            <a:pPr eaLnBrk="1" hangingPunct="1">
              <a:lnSpc>
                <a:spcPct val="85000"/>
              </a:lnSpc>
              <a:buFont typeface="Arial" charset="0"/>
              <a:buAutoNum type="arabicPeriod"/>
            </a:pPr>
            <a:r>
              <a:rPr lang="en-US" sz="2000" i="1">
                <a:solidFill>
                  <a:srgbClr val="7F0101"/>
                </a:solidFill>
              </a:rPr>
              <a:t>Lab session</a:t>
            </a:r>
          </a:p>
          <a:p>
            <a:pPr eaLnBrk="1" hangingPunct="1">
              <a:lnSpc>
                <a:spcPct val="85000"/>
              </a:lnSpc>
              <a:buFont typeface="Arial" charset="0"/>
              <a:buAutoNum type="arabicPeriod"/>
            </a:pPr>
            <a:r>
              <a:rPr lang="en-US" sz="2000"/>
              <a:t>Liveness and </a:t>
            </a:r>
            <a:r>
              <a:rPr lang="en-US" sz="2000" smtClean="0"/>
              <a:t>Asynchrony</a:t>
            </a:r>
          </a:p>
          <a:p>
            <a:pPr eaLnBrk="1" hangingPunct="1">
              <a:lnSpc>
                <a:spcPct val="85000"/>
              </a:lnSpc>
              <a:buFont typeface="Arial" charset="0"/>
              <a:buAutoNum type="arabicPeriod"/>
            </a:pPr>
            <a:r>
              <a:rPr lang="en-US" sz="2000"/>
              <a:t>Condition Objects</a:t>
            </a:r>
          </a:p>
          <a:p>
            <a:pPr eaLnBrk="1" hangingPunct="1">
              <a:lnSpc>
                <a:spcPct val="85000"/>
              </a:lnSpc>
              <a:buFont typeface="Arial" charset="0"/>
              <a:buAutoNum type="arabicPeriod"/>
            </a:pPr>
            <a:r>
              <a:rPr lang="en-US" sz="2000"/>
              <a:t>Fairness and Optimism</a:t>
            </a:r>
            <a:endParaRPr lang="en-US" sz="2000" smtClean="0"/>
          </a:p>
          <a:p>
            <a:pPr eaLnBrk="1" hangingPunct="1">
              <a:lnSpc>
                <a:spcPct val="85000"/>
              </a:lnSpc>
              <a:buFont typeface="Arial" charset="0"/>
              <a:buAutoNum type="arabicPeriod"/>
            </a:pPr>
            <a:r>
              <a:rPr lang="en-US" sz="2000" smtClean="0"/>
              <a:t>Petri </a:t>
            </a:r>
            <a:r>
              <a:rPr lang="en-US" sz="2000"/>
              <a:t>Nets</a:t>
            </a:r>
          </a:p>
          <a:p>
            <a:pPr eaLnBrk="1" hangingPunct="1">
              <a:lnSpc>
                <a:spcPct val="85000"/>
              </a:lnSpc>
              <a:buFont typeface="Arial" charset="0"/>
              <a:buAutoNum type="arabicPeriod"/>
            </a:pPr>
            <a:r>
              <a:rPr lang="en-US" sz="2000" i="1">
                <a:solidFill>
                  <a:srgbClr val="7F0101"/>
                </a:solidFill>
              </a:rPr>
              <a:t>Lab session</a:t>
            </a:r>
            <a:endParaRPr lang="en-US" sz="2000" i="1" smtClean="0">
              <a:solidFill>
                <a:srgbClr val="7F0101"/>
              </a:solidFill>
            </a:endParaRPr>
          </a:p>
          <a:p>
            <a:pPr eaLnBrk="1" hangingPunct="1">
              <a:lnSpc>
                <a:spcPct val="85000"/>
              </a:lnSpc>
              <a:buFont typeface="Arial" charset="0"/>
              <a:buAutoNum type="arabicPeriod"/>
            </a:pPr>
            <a:r>
              <a:rPr lang="en-US" sz="2000" smtClean="0"/>
              <a:t>Architectural Styles for Concurrency</a:t>
            </a:r>
          </a:p>
          <a:p>
            <a:pPr eaLnBrk="1" hangingPunct="1">
              <a:lnSpc>
                <a:spcPct val="85000"/>
              </a:lnSpc>
              <a:buFont typeface="Arial" charset="0"/>
              <a:buAutoNum type="arabicPeriod"/>
            </a:pPr>
            <a:r>
              <a:rPr lang="en-US" sz="2000" i="1" smtClean="0">
                <a:solidFill>
                  <a:srgbClr val="7F0101"/>
                </a:solidFill>
              </a:rPr>
              <a:t>Final </a:t>
            </a:r>
            <a:r>
              <a:rPr lang="en-US" sz="2000" i="1">
                <a:solidFill>
                  <a:srgbClr val="7F0101"/>
                </a:solidFill>
              </a:rPr>
              <a:t>exam</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Texts</a:t>
            </a:r>
          </a:p>
        </p:txBody>
      </p:sp>
      <p:sp>
        <p:nvSpPr>
          <p:cNvPr id="20483" name="Date Placeholder 3"/>
          <p:cNvSpPr>
            <a:spLocks noGrp="1"/>
          </p:cNvSpPr>
          <p:nvPr>
            <p:ph type="dt" sz="quarter" idx="10"/>
          </p:nvPr>
        </p:nvSpPr>
        <p:spPr>
          <a:noFill/>
        </p:spPr>
        <p:txBody>
          <a:bodyPr/>
          <a:lstStyle/>
          <a:p>
            <a:r>
              <a:rPr lang="en-US" smtClean="0"/>
              <a:t>© Oscar Nierstrasz</a:t>
            </a:r>
            <a:endParaRPr lang="de-CH" smtClean="0"/>
          </a:p>
        </p:txBody>
      </p:sp>
      <p:sp>
        <p:nvSpPr>
          <p:cNvPr id="20484" name="Footer Placeholder 4"/>
          <p:cNvSpPr>
            <a:spLocks noGrp="1"/>
          </p:cNvSpPr>
          <p:nvPr>
            <p:ph type="ftr" sz="quarter" idx="11"/>
          </p:nvPr>
        </p:nvSpPr>
        <p:spPr>
          <a:noFill/>
        </p:spPr>
        <p:txBody>
          <a:bodyPr/>
          <a:lstStyle/>
          <a:p>
            <a:r>
              <a:rPr lang="en-US" smtClean="0"/>
              <a:t>CP — Introduction</a:t>
            </a:r>
            <a:endParaRPr lang="de-CH" smtClean="0"/>
          </a:p>
        </p:txBody>
      </p:sp>
      <p:sp>
        <p:nvSpPr>
          <p:cNvPr id="20485" name="Slide Number Placeholder 5"/>
          <p:cNvSpPr>
            <a:spLocks noGrp="1"/>
          </p:cNvSpPr>
          <p:nvPr>
            <p:ph type="sldNum" sz="quarter" idx="12"/>
          </p:nvPr>
        </p:nvSpPr>
        <p:spPr>
          <a:noFill/>
        </p:spPr>
        <p:txBody>
          <a:bodyPr/>
          <a:lstStyle/>
          <a:p>
            <a:fld id="{0CA79165-C6FE-0C43-AAC0-BF85AD2EA6DB}" type="slidenum">
              <a:rPr lang="de-CH" smtClean="0"/>
              <a:pPr/>
              <a:t>7</a:t>
            </a:fld>
            <a:endParaRPr lang="de-CH" sz="1400" smtClean="0">
              <a:solidFill>
                <a:srgbClr val="7E7E7E"/>
              </a:solidFill>
              <a:latin typeface="Times" charset="0"/>
            </a:endParaRPr>
          </a:p>
        </p:txBody>
      </p:sp>
      <p:pic>
        <p:nvPicPr>
          <p:cNvPr id="10" name="Picture 9" descr="0201310090.jpg"/>
          <p:cNvPicPr>
            <a:picLocks noChangeAspect="1"/>
          </p:cNvPicPr>
          <p:nvPr/>
        </p:nvPicPr>
        <p:blipFill>
          <a:blip r:embed="rId2"/>
          <a:stretch>
            <a:fillRect/>
          </a:stretch>
        </p:blipFill>
        <p:spPr>
          <a:xfrm>
            <a:off x="7162800" y="1676400"/>
            <a:ext cx="1462088" cy="1828800"/>
          </a:xfrm>
          <a:prstGeom prst="rect">
            <a:avLst/>
          </a:prstGeom>
          <a:ln>
            <a:solidFill>
              <a:schemeClr val="accent5">
                <a:lumMod val="25000"/>
              </a:schemeClr>
            </a:solidFill>
          </a:ln>
        </p:spPr>
      </p:pic>
      <p:pic>
        <p:nvPicPr>
          <p:cNvPr id="20487" name="Picture 10" descr="cover-reduced.jpg"/>
          <p:cNvPicPr>
            <a:picLocks noChangeAspect="1"/>
          </p:cNvPicPr>
          <p:nvPr/>
        </p:nvPicPr>
        <p:blipFill>
          <a:blip r:embed="rId3"/>
          <a:srcRect/>
          <a:stretch>
            <a:fillRect/>
          </a:stretch>
        </p:blipFill>
        <p:spPr bwMode="auto">
          <a:xfrm>
            <a:off x="7162800" y="4038600"/>
            <a:ext cx="1395413" cy="1828800"/>
          </a:xfrm>
          <a:prstGeom prst="rect">
            <a:avLst/>
          </a:prstGeom>
          <a:noFill/>
          <a:ln w="9525">
            <a:noFill/>
            <a:miter lim="800000"/>
            <a:headEnd/>
            <a:tailEnd/>
          </a:ln>
        </p:spPr>
      </p:pic>
      <p:pic>
        <p:nvPicPr>
          <p:cNvPr id="20488" name="Picture 12" descr="jnm1.jpg"/>
          <p:cNvPicPr>
            <a:picLocks noChangeAspect="1"/>
          </p:cNvPicPr>
          <p:nvPr/>
        </p:nvPicPr>
        <p:blipFill>
          <a:blip r:embed="rId4"/>
          <a:srcRect/>
          <a:stretch>
            <a:fillRect/>
          </a:stretch>
        </p:blipFill>
        <p:spPr bwMode="auto">
          <a:xfrm>
            <a:off x="381000" y="4114800"/>
            <a:ext cx="1143000" cy="1411288"/>
          </a:xfrm>
          <a:prstGeom prst="rect">
            <a:avLst/>
          </a:prstGeom>
          <a:noFill/>
          <a:ln w="9525">
            <a:noFill/>
            <a:miter lim="800000"/>
            <a:headEnd/>
            <a:tailEnd/>
          </a:ln>
        </p:spPr>
      </p:pic>
      <p:pic>
        <p:nvPicPr>
          <p:cNvPr id="20489" name="Picture 15" descr="jk06.JPG"/>
          <p:cNvPicPr>
            <a:picLocks noChangeAspect="1"/>
          </p:cNvPicPr>
          <p:nvPr/>
        </p:nvPicPr>
        <p:blipFill>
          <a:blip r:embed="rId5"/>
          <a:srcRect/>
          <a:stretch>
            <a:fillRect/>
          </a:stretch>
        </p:blipFill>
        <p:spPr bwMode="auto">
          <a:xfrm>
            <a:off x="1676400" y="4419600"/>
            <a:ext cx="1585913" cy="1447800"/>
          </a:xfrm>
          <a:prstGeom prst="rect">
            <a:avLst/>
          </a:prstGeom>
          <a:noFill/>
          <a:ln w="9525">
            <a:noFill/>
            <a:miter lim="800000"/>
            <a:headEnd/>
            <a:tailEnd/>
          </a:ln>
        </p:spPr>
      </p:pic>
      <p:pic>
        <p:nvPicPr>
          <p:cNvPr id="20490" name="Picture 16" descr="doug_lea.jpg"/>
          <p:cNvPicPr>
            <a:picLocks noChangeAspect="1"/>
          </p:cNvPicPr>
          <p:nvPr/>
        </p:nvPicPr>
        <p:blipFill>
          <a:blip r:embed="rId6"/>
          <a:srcRect/>
          <a:stretch>
            <a:fillRect/>
          </a:stretch>
        </p:blipFill>
        <p:spPr bwMode="auto">
          <a:xfrm>
            <a:off x="381000" y="1752600"/>
            <a:ext cx="1389063" cy="1447800"/>
          </a:xfrm>
          <a:prstGeom prst="rect">
            <a:avLst/>
          </a:prstGeom>
          <a:noFill/>
          <a:ln w="9525">
            <a:noFill/>
            <a:miter lim="800000"/>
            <a:headEnd/>
            <a:tailEnd/>
          </a:ln>
        </p:spPr>
      </p:pic>
      <p:sp>
        <p:nvSpPr>
          <p:cNvPr id="20491" name="TextBox 11"/>
          <p:cNvSpPr txBox="1">
            <a:spLocks noChangeArrowheads="1"/>
          </p:cNvSpPr>
          <p:nvPr/>
        </p:nvSpPr>
        <p:spPr bwMode="auto">
          <a:xfrm>
            <a:off x="2209800" y="1905000"/>
            <a:ext cx="4572000" cy="1570038"/>
          </a:xfrm>
          <a:prstGeom prst="rect">
            <a:avLst/>
          </a:prstGeom>
          <a:noFill/>
          <a:ln w="9525">
            <a:solidFill>
              <a:schemeClr val="tx1"/>
            </a:solidFill>
            <a:miter lim="800000"/>
            <a:headEnd/>
            <a:tailEnd/>
          </a:ln>
        </p:spPr>
        <p:txBody>
          <a:bodyPr>
            <a:prstTxWarp prst="textNoShape">
              <a:avLst/>
            </a:prstTxWarp>
            <a:spAutoFit/>
          </a:bodyPr>
          <a:lstStyle/>
          <a:p>
            <a:pPr defTabSz="361950"/>
            <a:r>
              <a:rPr lang="en-US">
                <a:ea typeface="ＭＳ Ｐゴシック" charset="-128"/>
                <a:cs typeface="ＭＳ Ｐゴシック" charset="-128"/>
              </a:rPr>
              <a:t>Doug Lea, </a:t>
            </a:r>
            <a:r>
              <a:rPr lang="en-US" i="1">
                <a:ea typeface="ＭＳ Ｐゴシック" charset="-128"/>
                <a:cs typeface="ＭＳ Ｐゴシック" charset="-128"/>
              </a:rPr>
              <a:t>Concurrent Programming in Java: Design Principles and Patterns</a:t>
            </a:r>
            <a:r>
              <a:rPr lang="en-US">
                <a:ea typeface="ＭＳ Ｐゴシック" charset="-128"/>
                <a:cs typeface="ＭＳ Ｐゴシック" charset="-128"/>
              </a:rPr>
              <a:t>, Addison-Wesley, 1996 </a:t>
            </a:r>
          </a:p>
        </p:txBody>
      </p:sp>
      <p:sp>
        <p:nvSpPr>
          <p:cNvPr id="20492" name="TextBox 12"/>
          <p:cNvSpPr txBox="1">
            <a:spLocks noChangeArrowheads="1"/>
          </p:cNvSpPr>
          <p:nvPr/>
        </p:nvSpPr>
        <p:spPr bwMode="auto">
          <a:xfrm>
            <a:off x="3352800" y="4038600"/>
            <a:ext cx="3505200" cy="1570038"/>
          </a:xfrm>
          <a:prstGeom prst="rect">
            <a:avLst/>
          </a:prstGeom>
          <a:noFill/>
          <a:ln w="9525">
            <a:solidFill>
              <a:schemeClr val="tx1"/>
            </a:solidFill>
            <a:miter lim="800000"/>
            <a:headEnd/>
            <a:tailEnd/>
          </a:ln>
        </p:spPr>
        <p:txBody>
          <a:bodyPr>
            <a:prstTxWarp prst="textNoShape">
              <a:avLst/>
            </a:prstTxWarp>
            <a:spAutoFit/>
          </a:bodyPr>
          <a:lstStyle/>
          <a:p>
            <a:pPr defTabSz="361950"/>
            <a:r>
              <a:rPr lang="en-US">
                <a:ea typeface="ＭＳ Ｐゴシック" charset="-128"/>
                <a:cs typeface="ＭＳ Ｐゴシック" charset="-128"/>
              </a:rPr>
              <a:t>Jeff Magee, Jeff Kramer, </a:t>
            </a:r>
            <a:r>
              <a:rPr lang="en-US" i="1">
                <a:ea typeface="ＭＳ Ｐゴシック" charset="-128"/>
                <a:cs typeface="ＭＳ Ｐゴシック" charset="-128"/>
              </a:rPr>
              <a:t>Concurrency: State Models &amp; Java Programs</a:t>
            </a:r>
            <a:r>
              <a:rPr lang="en-US">
                <a:ea typeface="ＭＳ Ｐゴシック" charset="-128"/>
                <a:cs typeface="ＭＳ Ｐゴシック" charset="-128"/>
              </a:rPr>
              <a:t>, Wiley, 1999</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Date Placeholder 3"/>
          <p:cNvSpPr>
            <a:spLocks noGrp="1"/>
          </p:cNvSpPr>
          <p:nvPr>
            <p:ph type="dt" sz="quarter" idx="10"/>
          </p:nvPr>
        </p:nvSpPr>
        <p:spPr>
          <a:noFill/>
        </p:spPr>
        <p:txBody>
          <a:bodyPr/>
          <a:lstStyle/>
          <a:p>
            <a:r>
              <a:rPr lang="en-US" smtClean="0"/>
              <a:t>© Oscar Nierstrasz</a:t>
            </a:r>
            <a:endParaRPr lang="de-CH" smtClean="0"/>
          </a:p>
        </p:txBody>
      </p:sp>
      <p:sp>
        <p:nvSpPr>
          <p:cNvPr id="21507" name="Footer Placeholder 4"/>
          <p:cNvSpPr>
            <a:spLocks noGrp="1"/>
          </p:cNvSpPr>
          <p:nvPr>
            <p:ph type="ftr" sz="quarter" idx="11"/>
          </p:nvPr>
        </p:nvSpPr>
        <p:spPr>
          <a:noFill/>
        </p:spPr>
        <p:txBody>
          <a:bodyPr/>
          <a:lstStyle/>
          <a:p>
            <a:r>
              <a:rPr lang="en-US" smtClean="0"/>
              <a:t>CP — Introduction</a:t>
            </a:r>
            <a:endParaRPr lang="de-CH" smtClean="0"/>
          </a:p>
        </p:txBody>
      </p:sp>
      <p:sp>
        <p:nvSpPr>
          <p:cNvPr id="21508" name="Slide Number Placeholder 5"/>
          <p:cNvSpPr>
            <a:spLocks noGrp="1"/>
          </p:cNvSpPr>
          <p:nvPr>
            <p:ph type="sldNum" sz="quarter" idx="12"/>
          </p:nvPr>
        </p:nvSpPr>
        <p:spPr>
          <a:noFill/>
        </p:spPr>
        <p:txBody>
          <a:bodyPr/>
          <a:lstStyle/>
          <a:p>
            <a:fld id="{59A1D655-F054-0E4B-BC73-413CB403884F}" type="slidenum">
              <a:rPr lang="de-CH" smtClean="0"/>
              <a:pPr/>
              <a:t>8</a:t>
            </a:fld>
            <a:endParaRPr lang="de-CH" sz="1400" smtClean="0">
              <a:solidFill>
                <a:srgbClr val="7E7E7E"/>
              </a:solidFill>
              <a:latin typeface="Times" charset="0"/>
            </a:endParaRPr>
          </a:p>
        </p:txBody>
      </p:sp>
      <p:sp>
        <p:nvSpPr>
          <p:cNvPr id="21509" name="Rectangle 2"/>
          <p:cNvSpPr>
            <a:spLocks noGrp="1" noChangeArrowheads="1"/>
          </p:cNvSpPr>
          <p:nvPr>
            <p:ph type="title"/>
          </p:nvPr>
        </p:nvSpPr>
        <p:spPr/>
        <p:txBody>
          <a:bodyPr/>
          <a:lstStyle/>
          <a:p>
            <a:pPr eaLnBrk="1" hangingPunct="1"/>
            <a:r>
              <a:rPr lang="en-US"/>
              <a:t>Further reading</a:t>
            </a:r>
          </a:p>
        </p:txBody>
      </p:sp>
      <p:sp>
        <p:nvSpPr>
          <p:cNvPr id="21510" name="Rectangle 3"/>
          <p:cNvSpPr>
            <a:spLocks noGrp="1" noChangeArrowheads="1"/>
          </p:cNvSpPr>
          <p:nvPr>
            <p:ph type="body" idx="1"/>
          </p:nvPr>
        </p:nvSpPr>
        <p:spPr>
          <a:xfrm>
            <a:off x="539750" y="1654175"/>
            <a:ext cx="6623050" cy="4498975"/>
          </a:xfrm>
        </p:spPr>
        <p:txBody>
          <a:bodyPr/>
          <a:lstStyle/>
          <a:p>
            <a:pPr marL="342900" indent="-342900" eaLnBrk="1" hangingPunct="1"/>
            <a:r>
              <a:rPr lang="en-US" sz="2000" smtClean="0"/>
              <a:t>Brian Goetz et al, </a:t>
            </a:r>
            <a:r>
              <a:rPr lang="en-US" sz="2000" i="1" smtClean="0"/>
              <a:t>Java Concurrency in Practice</a:t>
            </a:r>
            <a:r>
              <a:rPr lang="en-US" sz="2000" smtClean="0"/>
              <a:t>, Addison Wesley, 2006.</a:t>
            </a:r>
          </a:p>
        </p:txBody>
      </p:sp>
      <p:pic>
        <p:nvPicPr>
          <p:cNvPr id="21511" name="Picture 6" descr="jcip-cover.jpg"/>
          <p:cNvPicPr>
            <a:picLocks noChangeAspect="1"/>
          </p:cNvPicPr>
          <p:nvPr/>
        </p:nvPicPr>
        <p:blipFill>
          <a:blip r:embed="rId2"/>
          <a:srcRect/>
          <a:stretch>
            <a:fillRect/>
          </a:stretch>
        </p:blipFill>
        <p:spPr bwMode="auto">
          <a:xfrm>
            <a:off x="7162800" y="2819400"/>
            <a:ext cx="1155700" cy="151765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3"/>
          <p:cNvSpPr>
            <a:spLocks noGrp="1" noChangeArrowheads="1"/>
          </p:cNvSpPr>
          <p:nvPr>
            <p:ph type="title"/>
          </p:nvPr>
        </p:nvSpPr>
        <p:spPr/>
        <p:txBody>
          <a:bodyPr/>
          <a:lstStyle/>
          <a:p>
            <a:r>
              <a:rPr lang="en-US" smtClean="0"/>
              <a:t>Roadmap</a:t>
            </a:r>
          </a:p>
        </p:txBody>
      </p:sp>
      <p:sp>
        <p:nvSpPr>
          <p:cNvPr id="22531" name="Rectangle 4"/>
          <p:cNvSpPr>
            <a:spLocks noGrp="1" noChangeArrowheads="1"/>
          </p:cNvSpPr>
          <p:nvPr>
            <p:ph type="body" idx="1"/>
          </p:nvPr>
        </p:nvSpPr>
        <p:spPr/>
        <p:txBody>
          <a:bodyPr/>
          <a:lstStyle/>
          <a:p>
            <a:r>
              <a:rPr lang="en-US" smtClean="0"/>
              <a:t>Course Overview</a:t>
            </a:r>
          </a:p>
          <a:p>
            <a:r>
              <a:rPr lang="en-US" b="1" smtClean="0"/>
              <a:t>Concurrency and Parallelism</a:t>
            </a:r>
          </a:p>
          <a:p>
            <a:r>
              <a:rPr lang="en-US" smtClean="0"/>
              <a:t>Difficulties: Safety and Liveness</a:t>
            </a:r>
          </a:p>
          <a:p>
            <a:r>
              <a:rPr lang="en-US" smtClean="0"/>
              <a:t>Expressing Concurrency: Process Creation</a:t>
            </a:r>
          </a:p>
          <a:p>
            <a:r>
              <a:rPr lang="en-US" smtClean="0"/>
              <a:t>Expressing Concurrency: Communication and Synchronization</a:t>
            </a:r>
          </a:p>
        </p:txBody>
      </p:sp>
      <p:sp>
        <p:nvSpPr>
          <p:cNvPr id="22532" name="Date Placeholder 3"/>
          <p:cNvSpPr>
            <a:spLocks noGrp="1"/>
          </p:cNvSpPr>
          <p:nvPr>
            <p:ph type="dt" sz="quarter" idx="10"/>
          </p:nvPr>
        </p:nvSpPr>
        <p:spPr>
          <a:noFill/>
        </p:spPr>
        <p:txBody>
          <a:bodyPr/>
          <a:lstStyle/>
          <a:p>
            <a:r>
              <a:rPr lang="en-US" smtClean="0"/>
              <a:t>© Oscar Nierstrasz</a:t>
            </a:r>
            <a:endParaRPr lang="de-CH" smtClean="0"/>
          </a:p>
        </p:txBody>
      </p:sp>
      <p:sp>
        <p:nvSpPr>
          <p:cNvPr id="22533" name="Footer Placeholder 7"/>
          <p:cNvSpPr>
            <a:spLocks noGrp="1"/>
          </p:cNvSpPr>
          <p:nvPr>
            <p:ph type="ftr" sz="quarter" idx="11"/>
          </p:nvPr>
        </p:nvSpPr>
        <p:spPr>
          <a:noFill/>
        </p:spPr>
        <p:txBody>
          <a:bodyPr/>
          <a:lstStyle/>
          <a:p>
            <a:r>
              <a:rPr lang="en-US" smtClean="0"/>
              <a:t>CP — Introduction</a:t>
            </a:r>
            <a:endParaRPr lang="de-CH" smtClean="0"/>
          </a:p>
        </p:txBody>
      </p:sp>
      <p:sp>
        <p:nvSpPr>
          <p:cNvPr id="22534" name="Slide Number Placeholder 5"/>
          <p:cNvSpPr>
            <a:spLocks noGrp="1"/>
          </p:cNvSpPr>
          <p:nvPr>
            <p:ph type="sldNum" sz="quarter" idx="12"/>
          </p:nvPr>
        </p:nvSpPr>
        <p:spPr>
          <a:noFill/>
        </p:spPr>
        <p:txBody>
          <a:bodyPr/>
          <a:lstStyle/>
          <a:p>
            <a:fld id="{2E2F6C42-A5C6-9D42-AB79-5586BCE637B7}" type="slidenum">
              <a:rPr lang="de-CH" smtClean="0"/>
              <a:pPr/>
              <a:t>9</a:t>
            </a:fld>
            <a:endParaRPr lang="de-CH" smtClean="0"/>
          </a:p>
        </p:txBody>
      </p:sp>
      <p:pic>
        <p:nvPicPr>
          <p:cNvPr id="22535"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UB_Screen">
  <a:themeElements>
    <a:clrScheme name="">
      <a:dk1>
        <a:srgbClr val="05027D"/>
      </a:dk1>
      <a:lt1>
        <a:srgbClr val="FFFFFF"/>
      </a:lt1>
      <a:dk2>
        <a:srgbClr val="3A007D"/>
      </a:dk2>
      <a:lt2>
        <a:srgbClr val="F6F6F6"/>
      </a:lt2>
      <a:accent1>
        <a:srgbClr val="F5F399"/>
      </a:accent1>
      <a:accent2>
        <a:srgbClr val="7E0007"/>
      </a:accent2>
      <a:accent3>
        <a:srgbClr val="FFFFFF"/>
      </a:accent3>
      <a:accent4>
        <a:srgbClr val="03016A"/>
      </a:accent4>
      <a:accent5>
        <a:srgbClr val="F9F8CA"/>
      </a:accent5>
      <a:accent6>
        <a:srgbClr val="720006"/>
      </a:accent6>
      <a:hlink>
        <a:srgbClr val="0005DF"/>
      </a:hlink>
      <a:folHlink>
        <a:srgbClr val="464381"/>
      </a:folHlink>
    </a:clrScheme>
    <a:fontScheme name="UB_Screen">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lnDef>
    <a:txDef>
      <a:spPr>
        <a:noFill/>
        <a:ln>
          <a:solidFill>
            <a:schemeClr val="tx1"/>
          </a:solidFill>
        </a:ln>
      </a:spPr>
      <a:bodyPr wrap="none" rtlCol="0">
        <a:spAutoFit/>
      </a:bodyPr>
      <a:lstStyle>
        <a:defPPr defTabSz="361950">
          <a:defRPr i="1" dirty="0">
            <a:solidFill>
              <a:srgbClr val="7F0101"/>
            </a:solidFill>
            <a:latin typeface="Courier"/>
            <a:cs typeface="Courier"/>
          </a:defRPr>
        </a:defPPr>
      </a:lstStyle>
    </a:txDef>
  </a:objectDefaults>
  <a:extraClrSchemeLst>
    <a:extraClrScheme>
      <a:clrScheme name="UB_Scre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B_Screen 2">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7E7781"/>
        </a:folHlink>
      </a:clrScheme>
      <a:clrMap bg1="lt1" tx1="dk1" bg2="lt2" tx2="dk2" accent1="accent1" accent2="accent2" accent3="accent3" accent4="accent4" accent5="accent5" accent6="accent6" hlink="hlink" folHlink="folHlink"/>
    </a:extraClrScheme>
    <a:extraClrScheme>
      <a:clrScheme name="UB_Screen 3">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46438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Workspace:Talks:Dagstuhl:UB_Screen.ppt</Template>
  <TotalTime>1386</TotalTime>
  <Words>2528</Words>
  <Application>Microsoft Macintosh PowerPoint</Application>
  <PresentationFormat>On-screen Show (4:3)</PresentationFormat>
  <Paragraphs>488</Paragraphs>
  <Slides>39</Slides>
  <Notes>10</Notes>
  <HiddenSlides>0</HiddenSlides>
  <MMClips>0</MMClips>
  <ScaleCrop>false</ScaleCrop>
  <HeadingPairs>
    <vt:vector size="4" baseType="variant">
      <vt:variant>
        <vt:lpstr>Design Template</vt:lpstr>
      </vt:variant>
      <vt:variant>
        <vt:i4>1</vt:i4>
      </vt:variant>
      <vt:variant>
        <vt:lpstr>Slide Titles</vt:lpstr>
      </vt:variant>
      <vt:variant>
        <vt:i4>39</vt:i4>
      </vt:variant>
    </vt:vector>
  </HeadingPairs>
  <TitlesOfParts>
    <vt:vector size="40" baseType="lpstr">
      <vt:lpstr>UB_Screen</vt:lpstr>
      <vt:lpstr>CP — Concurrency: State Models and Design Patterns 1. Introduction</vt:lpstr>
      <vt:lpstr>Concurrent Programming</vt:lpstr>
      <vt:lpstr>Roadmap</vt:lpstr>
      <vt:lpstr>Roadmap</vt:lpstr>
      <vt:lpstr>Goals of this course</vt:lpstr>
      <vt:lpstr>Schedule</vt:lpstr>
      <vt:lpstr>Texts</vt:lpstr>
      <vt:lpstr>Further reading</vt:lpstr>
      <vt:lpstr>Roadmap</vt:lpstr>
      <vt:lpstr>Concurrency</vt:lpstr>
      <vt:lpstr>Parallelism</vt:lpstr>
      <vt:lpstr>Why do we need concurrent programs?</vt:lpstr>
      <vt:lpstr>Roadmap</vt:lpstr>
      <vt:lpstr>Difficulties</vt:lpstr>
      <vt:lpstr>Concurrency and atomicity</vt:lpstr>
      <vt:lpstr>Safety</vt:lpstr>
      <vt:lpstr>Liveness</vt:lpstr>
      <vt:lpstr>Roadmap</vt:lpstr>
      <vt:lpstr>Expressing Concurrency</vt:lpstr>
      <vt:lpstr>Process Creation</vt:lpstr>
      <vt:lpstr>Co-routines</vt:lpstr>
      <vt:lpstr>Fork and Join</vt:lpstr>
      <vt:lpstr>Cobegin/coend</vt:lpstr>
      <vt:lpstr>Roadmap</vt:lpstr>
      <vt:lpstr>Communication and Synchronization</vt:lpstr>
      <vt:lpstr>Synchronization Techniques</vt:lpstr>
      <vt:lpstr>Busy-Waiting</vt:lpstr>
      <vt:lpstr>Semaphores</vt:lpstr>
      <vt:lpstr>Programming with semaphores</vt:lpstr>
      <vt:lpstr>Monitors</vt:lpstr>
      <vt:lpstr>Programming with monitors</vt:lpstr>
      <vt:lpstr>Problems with monitors</vt:lpstr>
      <vt:lpstr>Path Expressions</vt:lpstr>
      <vt:lpstr>Message Passing</vt:lpstr>
      <vt:lpstr>Send and Receive</vt:lpstr>
      <vt:lpstr>Remote Procedure Calls and Rendezvous</vt:lpstr>
      <vt:lpstr>What you should know!</vt:lpstr>
      <vt:lpstr>Can you answer these questions?</vt:lpstr>
      <vt:lpstr>License</vt:lpstr>
    </vt:vector>
  </TitlesOfParts>
  <Company>Ĳ ɦ禜</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Nierstrasz</dc:creator>
  <cp:lastModifiedBy>Oscar Nierstrasz</cp:lastModifiedBy>
  <cp:revision>165</cp:revision>
  <cp:lastPrinted>2005-04-07T14:31:46Z</cp:lastPrinted>
  <dcterms:created xsi:type="dcterms:W3CDTF">2010-08-27T13:13:19Z</dcterms:created>
  <dcterms:modified xsi:type="dcterms:W3CDTF">2010-08-27T13:13:30Z</dcterms:modified>
</cp:coreProperties>
</file>