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notesSlides/notesSlide9.xml" ContentType="application/vnd.openxmlformats-officedocument.presentationml.notesSlide+xml"/>
  <Default Extension="rels" ContentType="application/vnd.openxmlformats-package.relationships+xml"/>
  <Override PartName="/ppt/slides/slide5.xml" ContentType="application/vnd.openxmlformats-officedocument.presentationml.slide+xml"/>
  <Override PartName="/ppt/slides/slide38.xml" ContentType="application/vnd.openxmlformats-officedocument.presentationml.slide+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handoutMasters/handoutMaster1.xml" ContentType="application/vnd.openxmlformats-officedocument.presentationml.handoutMaster+xml"/>
  <Override PartName="/ppt/slides/slide34.xml" ContentType="application/vnd.openxmlformats-officedocument.presentationml.slide+xml"/>
  <Default Extension="jpeg" ContentType="image/jpeg"/>
  <Override PartName="/ppt/slideLayouts/slideLayout1.xml" ContentType="application/vnd.openxmlformats-officedocument.presentationml.slideLayout+xml"/>
  <Override PartName="/ppt/theme/theme2.xml" ContentType="application/vnd.openxmlformats-officedocument.theme+xml"/>
  <Override PartName="/ppt/slides/slide22.xml" ContentType="application/vnd.openxmlformats-officedocument.presentationml.slide+xml"/>
  <Override PartName="/ppt/slides/slide30.xml" ContentType="application/vnd.openxmlformats-officedocument.presentationml.slide+xml"/>
  <Override PartName="/docProps/app.xml" ContentType="application/vnd.openxmlformats-officedocument.extended-properties+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35.xml" ContentType="application/vnd.openxmlformats-officedocument.presentationml.slide+xml"/>
  <Override PartName="/ppt/slides/slide2.xml" ContentType="application/vnd.openxmlformats-officedocument.presentationml.slide+xml"/>
  <Override PartName="/ppt/theme/theme3.xml" ContentType="application/vnd.openxmlformats-officedocument.theme+xml"/>
  <Override PartName="/ppt/slideLayouts/slideLayout2.xml" ContentType="application/vnd.openxmlformats-officedocument.presentationml.slideLayout+xml"/>
  <Default Extension="png" ContentType="image/png"/>
  <Override PartName="/ppt/slides/slide23.xml" ContentType="application/vnd.openxmlformats-officedocument.presentationml.slide+xml"/>
  <Override PartName="/ppt/slides/slide31.xml" ContentType="application/vnd.openxmlformats-officedocument.presentationml.slide+xml"/>
  <Default Extension="pdf" ContentType="application/pdf"/>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s/slide3.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notesSlides/notesSlide8.xml" ContentType="application/vnd.openxmlformats-officedocument.presentationml.notesSlide+xml"/>
  <Override PartName="/ppt/slides/slide4.xml" ContentType="application/vnd.openxmlformats-officedocument.presentationml.slide+xml"/>
  <Override PartName="/ppt/slides/slide37.xml" ContentType="application/vnd.openxmlformats-officedocument.presentationml.slide+xml"/>
  <Override PartName="/ppt/slides/slide29.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trictFirstAndLastChars="0" saveSubsetFonts="1" autoCompressPictures="0">
  <p:sldMasterIdLst>
    <p:sldMasterId id="2147483650" r:id="rId1"/>
  </p:sldMasterIdLst>
  <p:notesMasterIdLst>
    <p:notesMasterId r:id="rId40"/>
  </p:notesMasterIdLst>
  <p:handoutMasterIdLst>
    <p:handoutMasterId r:id="rId41"/>
  </p:handoutMasterIdLst>
  <p:sldIdLst>
    <p:sldId id="322" r:id="rId2"/>
    <p:sldId id="323" r:id="rId3"/>
    <p:sldId id="324" r:id="rId4"/>
    <p:sldId id="325" r:id="rId5"/>
    <p:sldId id="326" r:id="rId6"/>
    <p:sldId id="327" r:id="rId7"/>
    <p:sldId id="328" r:id="rId8"/>
    <p:sldId id="329" r:id="rId9"/>
    <p:sldId id="330" r:id="rId10"/>
    <p:sldId id="331" r:id="rId11"/>
    <p:sldId id="332" r:id="rId12"/>
    <p:sldId id="333" r:id="rId13"/>
    <p:sldId id="334" r:id="rId14"/>
    <p:sldId id="335" r:id="rId15"/>
    <p:sldId id="336" r:id="rId16"/>
    <p:sldId id="337" r:id="rId17"/>
    <p:sldId id="338" r:id="rId18"/>
    <p:sldId id="339" r:id="rId19"/>
    <p:sldId id="340" r:id="rId20"/>
    <p:sldId id="341" r:id="rId21"/>
    <p:sldId id="342" r:id="rId22"/>
    <p:sldId id="343" r:id="rId23"/>
    <p:sldId id="344" r:id="rId24"/>
    <p:sldId id="345" r:id="rId25"/>
    <p:sldId id="346" r:id="rId26"/>
    <p:sldId id="347" r:id="rId27"/>
    <p:sldId id="348" r:id="rId28"/>
    <p:sldId id="359" r:id="rId29"/>
    <p:sldId id="350" r:id="rId30"/>
    <p:sldId id="351" r:id="rId31"/>
    <p:sldId id="352" r:id="rId32"/>
    <p:sldId id="353" r:id="rId33"/>
    <p:sldId id="354" r:id="rId34"/>
    <p:sldId id="355" r:id="rId35"/>
    <p:sldId id="356" r:id="rId36"/>
    <p:sldId id="357" r:id="rId37"/>
    <p:sldId id="358" r:id="rId38"/>
    <p:sldId id="360" r:id="rId39"/>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Helvetica" charset="0"/>
        <a:ea typeface="+mn-ea"/>
        <a:cs typeface="+mn-cs"/>
      </a:defRPr>
    </a:lvl1pPr>
    <a:lvl2pPr marL="457200" algn="l" rtl="0" eaLnBrk="0" fontAlgn="base" hangingPunct="0">
      <a:spcBef>
        <a:spcPct val="0"/>
      </a:spcBef>
      <a:spcAft>
        <a:spcPct val="0"/>
      </a:spcAft>
      <a:defRPr sz="2400" kern="1200">
        <a:solidFill>
          <a:schemeClr val="tx1"/>
        </a:solidFill>
        <a:latin typeface="Helvetica" charset="0"/>
        <a:ea typeface="+mn-ea"/>
        <a:cs typeface="+mn-cs"/>
      </a:defRPr>
    </a:lvl2pPr>
    <a:lvl3pPr marL="914400" algn="l" rtl="0" eaLnBrk="0" fontAlgn="base" hangingPunct="0">
      <a:spcBef>
        <a:spcPct val="0"/>
      </a:spcBef>
      <a:spcAft>
        <a:spcPct val="0"/>
      </a:spcAft>
      <a:defRPr sz="2400" kern="1200">
        <a:solidFill>
          <a:schemeClr val="tx1"/>
        </a:solidFill>
        <a:latin typeface="Helvetica" charset="0"/>
        <a:ea typeface="+mn-ea"/>
        <a:cs typeface="+mn-cs"/>
      </a:defRPr>
    </a:lvl3pPr>
    <a:lvl4pPr marL="1371600" algn="l" rtl="0" eaLnBrk="0" fontAlgn="base" hangingPunct="0">
      <a:spcBef>
        <a:spcPct val="0"/>
      </a:spcBef>
      <a:spcAft>
        <a:spcPct val="0"/>
      </a:spcAft>
      <a:defRPr sz="2400" kern="1200">
        <a:solidFill>
          <a:schemeClr val="tx1"/>
        </a:solidFill>
        <a:latin typeface="Helvetica" charset="0"/>
        <a:ea typeface="+mn-ea"/>
        <a:cs typeface="+mn-cs"/>
      </a:defRPr>
    </a:lvl4pPr>
    <a:lvl5pPr marL="1828800" algn="l" rtl="0" eaLnBrk="0" fontAlgn="base" hangingPunct="0">
      <a:spcBef>
        <a:spcPct val="0"/>
      </a:spcBef>
      <a:spcAft>
        <a:spcPct val="0"/>
      </a:spcAft>
      <a:defRPr sz="2400" kern="1200">
        <a:solidFill>
          <a:schemeClr val="tx1"/>
        </a:solidFill>
        <a:latin typeface="Helvetica" charset="0"/>
        <a:ea typeface="+mn-ea"/>
        <a:cs typeface="+mn-cs"/>
      </a:defRPr>
    </a:lvl5pPr>
    <a:lvl6pPr marL="2286000" algn="l" defTabSz="457200" rtl="0" eaLnBrk="1" latinLnBrk="0" hangingPunct="1">
      <a:defRPr sz="2400" kern="1200">
        <a:solidFill>
          <a:schemeClr val="tx1"/>
        </a:solidFill>
        <a:latin typeface="Helvetica" charset="0"/>
        <a:ea typeface="+mn-ea"/>
        <a:cs typeface="+mn-cs"/>
      </a:defRPr>
    </a:lvl6pPr>
    <a:lvl7pPr marL="2743200" algn="l" defTabSz="457200" rtl="0" eaLnBrk="1" latinLnBrk="0" hangingPunct="1">
      <a:defRPr sz="2400" kern="1200">
        <a:solidFill>
          <a:schemeClr val="tx1"/>
        </a:solidFill>
        <a:latin typeface="Helvetica" charset="0"/>
        <a:ea typeface="+mn-ea"/>
        <a:cs typeface="+mn-cs"/>
      </a:defRPr>
    </a:lvl7pPr>
    <a:lvl8pPr marL="3200400" algn="l" defTabSz="457200" rtl="0" eaLnBrk="1" latinLnBrk="0" hangingPunct="1">
      <a:defRPr sz="2400" kern="1200">
        <a:solidFill>
          <a:schemeClr val="tx1"/>
        </a:solidFill>
        <a:latin typeface="Helvetica" charset="0"/>
        <a:ea typeface="+mn-ea"/>
        <a:cs typeface="+mn-cs"/>
      </a:defRPr>
    </a:lvl8pPr>
    <a:lvl9pPr marL="3657600" algn="l" defTabSz="457200" rtl="0" eaLnBrk="1" latinLnBrk="0" hangingPunct="1">
      <a:defRPr sz="2400" kern="1200">
        <a:solidFill>
          <a:schemeClr val="tx1"/>
        </a:solidFill>
        <a:latin typeface="Helvetic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C1DEFA"/>
    <a:srgbClr val="A7A7A7"/>
    <a:srgbClr val="D3D3D3"/>
    <a:srgbClr val="7F0101"/>
    <a:srgbClr val="60BDC4"/>
    <a:srgbClr val="B4CFDC"/>
    <a:srgbClr val="C9D4DC"/>
    <a:srgbClr val="FEFFC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storedLeft sz="15620"/>
    <p:restoredTop sz="94660"/>
  </p:normalViewPr>
  <p:slideViewPr>
    <p:cSldViewPr>
      <p:cViewPr varScale="1">
        <p:scale>
          <a:sx n="143" d="100"/>
          <a:sy n="143" d="100"/>
        </p:scale>
        <p:origin x="-1352"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0"/>
    </p:cViewPr>
  </p:sorterViewPr>
  <p:notesViewPr>
    <p:cSldViewPr>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notesMaster" Target="notesMasters/notesMaster1.xml"/><Relationship Id="rId41" Type="http://schemas.openxmlformats.org/officeDocument/2006/relationships/handoutMaster" Target="handoutMasters/handoutMaster1.xml"/><Relationship Id="rId42" Type="http://schemas.openxmlformats.org/officeDocument/2006/relationships/printerSettings" Target="printerSettings/printerSettings1.bin"/><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charset="0"/>
              </a:defRPr>
            </a:lvl1pPr>
          </a:lstStyle>
          <a:p>
            <a:pPr>
              <a:defRPr/>
            </a:pPr>
            <a:endParaRPr lang="en-US"/>
          </a:p>
        </p:txBody>
      </p:sp>
      <p:sp>
        <p:nvSpPr>
          <p:cNvPr id="307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pPr>
              <a:defRPr/>
            </a:pPr>
            <a:endParaRPr lang="en-US"/>
          </a:p>
        </p:txBody>
      </p:sp>
      <p:sp>
        <p:nvSpPr>
          <p:cNvPr id="307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charset="0"/>
              </a:defRPr>
            </a:lvl1pPr>
          </a:lstStyle>
          <a:p>
            <a:pPr>
              <a:defRPr/>
            </a:pPr>
            <a:endParaRPr lang="en-US"/>
          </a:p>
        </p:txBody>
      </p:sp>
      <p:sp>
        <p:nvSpPr>
          <p:cNvPr id="307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pPr>
              <a:defRPr/>
            </a:pPr>
            <a:fld id="{3C421C68-6FEC-C449-B622-33B132A92826}"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charset="0"/>
              </a:defRPr>
            </a:lvl1pPr>
          </a:lstStyle>
          <a:p>
            <a:pPr>
              <a:defRPr/>
            </a:pPr>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pPr>
              <a:defRPr/>
            </a:pPr>
            <a:endParaRPr lang="en-US"/>
          </a:p>
        </p:txBody>
      </p:sp>
      <p:sp>
        <p:nvSpPr>
          <p:cNvPr id="9220"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charset="0"/>
              </a:defRPr>
            </a:lvl1pPr>
          </a:lstStyle>
          <a:p>
            <a:pPr>
              <a:defRPr/>
            </a:pPr>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pPr>
              <a:defRPr/>
            </a:pPr>
            <a:fld id="{FCC7D23A-3CC3-3B4E-A79C-B26CDB339C5C}"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Rectangle 2"/>
          <p:cNvSpPr>
            <a:spLocks noChangeArrowheads="1"/>
          </p:cNvSpPr>
          <p:nvPr>
            <p:ph type="sldImg"/>
          </p:nvPr>
        </p:nvSpPr>
        <p:spPr>
          <a:solidFill>
            <a:srgbClr val="FFFFFF"/>
          </a:solidFill>
          <a:ln/>
        </p:spPr>
      </p:sp>
      <p:sp>
        <p:nvSpPr>
          <p:cNvPr id="11267" name="Rectangle 3"/>
          <p:cNvSpPr>
            <a:spLocks noChangeArrowheads="1"/>
          </p:cNvSpPr>
          <p:nvPr>
            <p:ph type="body" idx="1"/>
          </p:nvPr>
        </p:nvSpPr>
        <p:spPr>
          <a:solidFill>
            <a:srgbClr val="FFFFFF"/>
          </a:solidFill>
          <a:ln>
            <a:solidFill>
              <a:srgbClr val="000000"/>
            </a:solidFill>
          </a:ln>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2"/>
          <p:cNvSpPr>
            <a:spLocks noGrp="1" noRot="1" noChangeAspect="1" noChangeArrowheads="1"/>
          </p:cNvSpPr>
          <p:nvPr>
            <p:ph type="sldImg"/>
          </p:nvPr>
        </p:nvSpPr>
        <p:spPr>
          <a:solidFill>
            <a:srgbClr val="FFFFFF"/>
          </a:solidFill>
          <a:ln/>
        </p:spPr>
      </p:sp>
      <p:sp>
        <p:nvSpPr>
          <p:cNvPr id="5837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ChangeArrowheads="1"/>
          </p:cNvSpPr>
          <p:nvPr>
            <p:ph type="sldImg"/>
          </p:nvPr>
        </p:nvSpPr>
        <p:spPr>
          <a:solidFill>
            <a:srgbClr val="FFFFFF"/>
          </a:solidFill>
          <a:ln/>
        </p:spPr>
      </p:sp>
      <p:sp>
        <p:nvSpPr>
          <p:cNvPr id="13315"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2"/>
          <p:cNvSpPr>
            <a:spLocks noChangeArrowheads="1"/>
          </p:cNvSpPr>
          <p:nvPr>
            <p:ph type="sldImg"/>
          </p:nvPr>
        </p:nvSpPr>
        <p:spPr>
          <a:solidFill>
            <a:srgbClr val="FFFFFF"/>
          </a:solidFill>
          <a:ln/>
        </p:spPr>
      </p:sp>
      <p:sp>
        <p:nvSpPr>
          <p:cNvPr id="15363"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2"/>
          <p:cNvSpPr>
            <a:spLocks noChangeArrowheads="1"/>
          </p:cNvSpPr>
          <p:nvPr>
            <p:ph type="sldImg"/>
          </p:nvPr>
        </p:nvSpPr>
        <p:spPr>
          <a:solidFill>
            <a:srgbClr val="FFFFFF"/>
          </a:solidFill>
          <a:ln/>
        </p:spPr>
      </p:sp>
      <p:sp>
        <p:nvSpPr>
          <p:cNvPr id="18435" name="Rectangle 3"/>
          <p:cNvSpPr>
            <a:spLocks noChangeArrowheads="1"/>
          </p:cNvSpPr>
          <p:nvPr>
            <p:ph type="body" idx="1"/>
          </p:nvPr>
        </p:nvSpPr>
        <p:spPr>
          <a:solidFill>
            <a:srgbClr val="FFFFFF"/>
          </a:solidFill>
          <a:ln>
            <a:solidFill>
              <a:srgbClr val="000000"/>
            </a:solidFill>
          </a:ln>
        </p:spPr>
        <p:txBody>
          <a:bodyPr/>
          <a:lstStyle/>
          <a:p>
            <a:r>
              <a:rPr lang="en-US"/>
              <a:t>Demo LTSA with SWITCH.LTS - Run the animation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2"/>
          <p:cNvSpPr>
            <a:spLocks noChangeArrowheads="1"/>
          </p:cNvSpPr>
          <p:nvPr>
            <p:ph type="sldImg"/>
          </p:nvPr>
        </p:nvSpPr>
        <p:spPr>
          <a:solidFill>
            <a:srgbClr val="FFFFFF"/>
          </a:solidFill>
          <a:ln/>
        </p:spPr>
      </p:sp>
      <p:sp>
        <p:nvSpPr>
          <p:cNvPr id="20483" name="Rectangle 3"/>
          <p:cNvSpPr>
            <a:spLocks noChangeArrowheads="1"/>
          </p:cNvSpPr>
          <p:nvPr>
            <p:ph type="body" idx="1"/>
          </p:nvPr>
        </p:nvSpPr>
        <p:spPr>
          <a:solidFill>
            <a:srgbClr val="FFFFFF"/>
          </a:solidFill>
          <a:ln>
            <a:solidFill>
              <a:srgbClr val="000000"/>
            </a:solidFill>
          </a:ln>
        </p:spPr>
        <p:txBody>
          <a:bodyPr/>
          <a:lstStyle/>
          <a:p>
            <a:r>
              <a:rPr lang="en-US"/>
              <a:t>L to R: Processes, Composite processes, Common Operators, Properties</a:t>
            </a:r>
          </a:p>
          <a:p>
            <a:r>
              <a:rPr lang="en-US"/>
              <a:t>From Appendix A</a:t>
            </a:r>
          </a:p>
          <a:p>
            <a:r>
              <a:rPr lang="en-US"/>
              <a:t>We will use some, not all of these constructs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2"/>
          <p:cNvSpPr>
            <a:spLocks noChangeArrowheads="1"/>
          </p:cNvSpPr>
          <p:nvPr>
            <p:ph type="sldImg"/>
          </p:nvPr>
        </p:nvSpPr>
        <p:spPr>
          <a:solidFill>
            <a:srgbClr val="FFFFFF"/>
          </a:solidFill>
          <a:ln/>
        </p:spPr>
      </p:sp>
      <p:sp>
        <p:nvSpPr>
          <p:cNvPr id="27651"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2"/>
          <p:cNvSpPr>
            <a:spLocks noChangeArrowheads="1"/>
          </p:cNvSpPr>
          <p:nvPr>
            <p:ph type="sldImg"/>
          </p:nvPr>
        </p:nvSpPr>
        <p:spPr>
          <a:solidFill>
            <a:srgbClr val="FFFFFF"/>
          </a:solidFill>
          <a:ln/>
        </p:spPr>
      </p:sp>
      <p:sp>
        <p:nvSpPr>
          <p:cNvPr id="34819" name="Rectangle 3"/>
          <p:cNvSpPr>
            <a:spLocks noChangeArrowheads="1"/>
          </p:cNvSpPr>
          <p:nvPr>
            <p:ph type="body" idx="1"/>
          </p:nvPr>
        </p:nvSpPr>
        <p:spPr>
          <a:solidFill>
            <a:srgbClr val="FFFFFF"/>
          </a:solidFill>
          <a:ln>
            <a:solidFill>
              <a:srgbClr val="000000"/>
            </a:solidFill>
          </a:ln>
        </p:spPr>
        <p:txBody>
          <a:bodyPr/>
          <a:lstStyle/>
          <a:p>
            <a:r>
              <a:rPr lang="en-US"/>
              <a:t>Simple = ([1]-&gt;[2]-&gt;[3]-&gt;[4]-&gt; done-&gt; STOP).</a:t>
            </a:r>
          </a:p>
          <a:p>
            <a:r>
              <a:rPr lang="en-US"/>
              <a:t>||TwoThreadsDemo = ( fiji:Simple || jamaica:Simple ).</a:t>
            </a:r>
          </a:p>
          <a:p>
            <a:r>
              <a:rPr lang="en-US"/>
              <a:t>And Build&gt;Compose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2"/>
          <p:cNvSpPr>
            <a:spLocks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r>
              <a:rPr lang="en-US"/>
              <a:t>Load simple.ltsa and compose it. Change the number of iterations from 5 to 2 to get this result.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2"/>
          <p:cNvSpPr>
            <a:spLocks noChangeArrowheads="1"/>
          </p:cNvSpPr>
          <p:nvPr>
            <p:ph type="sldImg"/>
          </p:nvPr>
        </p:nvSpPr>
        <p:spPr>
          <a:solidFill>
            <a:srgbClr val="FFFFFF"/>
          </a:solidFill>
          <a:ln/>
        </p:spPr>
      </p:sp>
      <p:sp>
        <p:nvSpPr>
          <p:cNvPr id="48131"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107950"/>
            <a:ext cx="7305675" cy="6640513"/>
          </a:xfrm>
          <a:prstGeom prst="rect">
            <a:avLst/>
          </a:prstGeom>
          <a:solidFill>
            <a:srgbClr val="E1EBF5"/>
          </a:solidFill>
          <a:ln w="9525">
            <a:noFill/>
            <a:miter lim="800000"/>
            <a:headEnd/>
            <a:tailEnd/>
          </a:ln>
          <a:effectLst/>
        </p:spPr>
        <p:txBody>
          <a:bodyPr wrap="none" anchor="ctr">
            <a:prstTxWarp prst="textNoShape">
              <a:avLst/>
            </a:prstTxWarp>
          </a:bodyPr>
          <a:lstStyle/>
          <a:p>
            <a:pPr>
              <a:defRPr/>
            </a:pPr>
            <a:endParaRPr lang="en-US"/>
          </a:p>
        </p:txBody>
      </p:sp>
      <p:sp>
        <p:nvSpPr>
          <p:cNvPr id="5" name="Rectangle 11"/>
          <p:cNvSpPr>
            <a:spLocks noChangeArrowheads="1"/>
          </p:cNvSpPr>
          <p:nvPr userDrawn="1"/>
        </p:nvSpPr>
        <p:spPr bwMode="auto">
          <a:xfrm>
            <a:off x="0" y="1447800"/>
            <a:ext cx="7315200" cy="5029200"/>
          </a:xfrm>
          <a:prstGeom prst="rect">
            <a:avLst/>
          </a:prstGeom>
          <a:solidFill>
            <a:srgbClr val="9CBDDE"/>
          </a:solidFill>
          <a:ln w="9525">
            <a:noFill/>
            <a:miter lim="800000"/>
            <a:headEnd/>
            <a:tailEnd/>
          </a:ln>
          <a:effectLst/>
        </p:spPr>
        <p:txBody>
          <a:bodyPr wrap="none" anchor="ctr">
            <a:prstTxWarp prst="textNoShape">
              <a:avLst/>
            </a:prstTxWarp>
          </a:bodyPr>
          <a:lstStyle/>
          <a:p>
            <a:pPr algn="ctr">
              <a:defRPr/>
            </a:pPr>
            <a:endParaRPr lang="de-DE">
              <a:latin typeface="Times" charset="0"/>
            </a:endParaRPr>
          </a:p>
        </p:txBody>
      </p:sp>
      <p:sp>
        <p:nvSpPr>
          <p:cNvPr id="6" name="Rectangle 2"/>
          <p:cNvSpPr>
            <a:spLocks noChangeArrowheads="1"/>
          </p:cNvSpPr>
          <p:nvPr/>
        </p:nvSpPr>
        <p:spPr bwMode="auto">
          <a:xfrm>
            <a:off x="7305675" y="1447800"/>
            <a:ext cx="1835150" cy="5029200"/>
          </a:xfrm>
          <a:prstGeom prst="rect">
            <a:avLst/>
          </a:prstGeom>
          <a:solidFill>
            <a:srgbClr val="B3CCE6"/>
          </a:solidFill>
          <a:ln w="9525">
            <a:noFill/>
            <a:miter lim="800000"/>
            <a:headEnd/>
            <a:tailEnd/>
          </a:ln>
          <a:effectLst/>
        </p:spPr>
        <p:txBody>
          <a:bodyPr wrap="none" anchor="ctr">
            <a:prstTxWarp prst="textNoShape">
              <a:avLst/>
            </a:prstTxWarp>
          </a:bodyPr>
          <a:lstStyle/>
          <a:p>
            <a:pPr algn="ctr">
              <a:defRPr/>
            </a:pPr>
            <a:endParaRPr lang="de-DE">
              <a:solidFill>
                <a:srgbClr val="BED3EA"/>
              </a:solidFill>
              <a:latin typeface="Times" charset="0"/>
            </a:endParaRPr>
          </a:p>
        </p:txBody>
      </p:sp>
      <p:pic>
        <p:nvPicPr>
          <p:cNvPr id="7" name="Picture 10"/>
          <p:cNvPicPr>
            <a:picLocks noChangeAspect="1" noChangeArrowheads="1"/>
          </p:cNvPicPr>
          <p:nvPr/>
        </p:nvPicPr>
        <p:blipFill>
          <a:blip r:embed="rId2"/>
          <a:srcRect/>
          <a:stretch>
            <a:fillRect/>
          </a:stretch>
        </p:blipFill>
        <p:spPr bwMode="auto">
          <a:xfrm>
            <a:off x="7737475" y="107950"/>
            <a:ext cx="1306513" cy="1006475"/>
          </a:xfrm>
          <a:prstGeom prst="rect">
            <a:avLst/>
          </a:prstGeom>
          <a:noFill/>
          <a:ln w="9525">
            <a:noFill/>
            <a:miter lim="800000"/>
            <a:headEnd/>
            <a:tailEnd/>
          </a:ln>
        </p:spPr>
      </p:pic>
      <p:sp>
        <p:nvSpPr>
          <p:cNvPr id="218117" name="Rectangle 5"/>
          <p:cNvSpPr>
            <a:spLocks noGrp="1" noChangeArrowheads="1"/>
          </p:cNvSpPr>
          <p:nvPr>
            <p:ph type="ctrTitle"/>
          </p:nvPr>
        </p:nvSpPr>
        <p:spPr>
          <a:xfrm>
            <a:off x="539750" y="1654175"/>
            <a:ext cx="6621463" cy="1143000"/>
          </a:xfrm>
        </p:spPr>
        <p:txBody>
          <a:bodyPr/>
          <a:lstStyle>
            <a:lvl1pPr>
              <a:defRPr>
                <a:solidFill>
                  <a:srgbClr val="550F85"/>
                </a:solidFill>
              </a:defRPr>
            </a:lvl1pPr>
          </a:lstStyle>
          <a:p>
            <a:r>
              <a:rPr lang="de-CH"/>
              <a:t>Click to edit Master title style</a:t>
            </a:r>
          </a:p>
        </p:txBody>
      </p:sp>
      <p:sp>
        <p:nvSpPr>
          <p:cNvPr id="218118" name="Rectangle 6"/>
          <p:cNvSpPr>
            <a:spLocks noGrp="1" noChangeArrowheads="1"/>
          </p:cNvSpPr>
          <p:nvPr>
            <p:ph type="subTitle" idx="1"/>
          </p:nvPr>
        </p:nvSpPr>
        <p:spPr>
          <a:xfrm>
            <a:off x="539750" y="3022600"/>
            <a:ext cx="6621463" cy="1752600"/>
          </a:xfrm>
        </p:spPr>
        <p:txBody>
          <a:bodyPr anchor="t"/>
          <a:lstStyle>
            <a:lvl1pPr marL="0" indent="0">
              <a:buFontTx/>
              <a:buNone/>
              <a:defRPr/>
            </a:lvl1pPr>
          </a:lstStyle>
          <a:p>
            <a:r>
              <a:rPr lang="de-CH"/>
              <a:t>Click to edit Master subtitle style</a:t>
            </a:r>
          </a:p>
        </p:txBody>
      </p:sp>
      <p:sp>
        <p:nvSpPr>
          <p:cNvPr id="8" name="Rectangle 7"/>
          <p:cNvSpPr>
            <a:spLocks noGrp="1" noChangeArrowheads="1"/>
          </p:cNvSpPr>
          <p:nvPr>
            <p:ph type="dt" sz="half" idx="10"/>
          </p:nvPr>
        </p:nvSpPr>
        <p:spPr>
          <a:xfrm>
            <a:off x="539750" y="6548438"/>
            <a:ext cx="2889250" cy="252412"/>
          </a:xfrm>
        </p:spPr>
        <p:txBody>
          <a:bodyPr wrap="none"/>
          <a:lstStyle>
            <a:lvl1pPr>
              <a:defRPr>
                <a:solidFill>
                  <a:schemeClr val="tx1"/>
                </a:solidFill>
              </a:defRPr>
            </a:lvl1pPr>
          </a:lstStyle>
          <a:p>
            <a:pPr>
              <a:defRPr/>
            </a:pPr>
            <a:r>
              <a:rPr lang="en-US"/>
              <a:t>© Oscar Nierstrasz</a:t>
            </a:r>
            <a:endParaRPr lang="de-CH"/>
          </a:p>
        </p:txBody>
      </p:sp>
      <p:sp>
        <p:nvSpPr>
          <p:cNvPr id="9" name="Rectangle 8"/>
          <p:cNvSpPr>
            <a:spLocks noGrp="1" noChangeArrowheads="1"/>
          </p:cNvSpPr>
          <p:nvPr>
            <p:ph type="ftr" sz="quarter" idx="11"/>
          </p:nvPr>
        </p:nvSpPr>
        <p:spPr>
          <a:xfrm>
            <a:off x="107950" y="179388"/>
            <a:ext cx="4464050" cy="252412"/>
          </a:xfrm>
        </p:spPr>
        <p:txBody>
          <a:bodyPr wrap="square"/>
          <a:lstStyle>
            <a:lvl1pPr>
              <a:defRPr>
                <a:solidFill>
                  <a:schemeClr val="tx1"/>
                </a:solidFill>
              </a:defRPr>
            </a:lvl1pPr>
          </a:lstStyle>
          <a:p>
            <a:pPr>
              <a:defRPr/>
            </a:pPr>
            <a:r>
              <a:rPr lang="en-US"/>
              <a:t>Java and Concurrency</a:t>
            </a:r>
            <a:endParaRPr lang="de-CH"/>
          </a:p>
        </p:txBody>
      </p:sp>
      <p:sp>
        <p:nvSpPr>
          <p:cNvPr id="10" name="Rectangle 9"/>
          <p:cNvSpPr>
            <a:spLocks noGrp="1" noChangeArrowheads="1"/>
          </p:cNvSpPr>
          <p:nvPr>
            <p:ph type="sldNum" sz="quarter" idx="12"/>
          </p:nvPr>
        </p:nvSpPr>
        <p:spPr>
          <a:xfrm>
            <a:off x="8743950" y="6548438"/>
            <a:ext cx="360363" cy="215900"/>
          </a:xfrm>
        </p:spPr>
        <p:txBody>
          <a:bodyPr/>
          <a:lstStyle>
            <a:lvl1pPr>
              <a:defRPr>
                <a:solidFill>
                  <a:schemeClr val="tx1"/>
                </a:solidFill>
              </a:defRPr>
            </a:lvl1pPr>
          </a:lstStyle>
          <a:p>
            <a:pPr>
              <a:defRPr/>
            </a:pPr>
            <a:fld id="{0F5FD5CB-BFF0-964D-BFAF-F2BD6532FC02}" type="slidenum">
              <a:rPr lang="de-CH"/>
              <a:pPr>
                <a:defRPr/>
              </a:pPr>
              <a:t>‹#›</a:t>
            </a:fld>
            <a:endParaRPr lang="de-CH" sz="1400">
              <a:latin typeface="Times"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r>
              <a:rPr lang="en-US"/>
              <a:t>© Oscar Nierstrasz</a:t>
            </a:r>
            <a:endParaRPr lang="de-CH"/>
          </a:p>
        </p:txBody>
      </p:sp>
      <p:sp>
        <p:nvSpPr>
          <p:cNvPr id="5" name="Rectangle 7"/>
          <p:cNvSpPr>
            <a:spLocks noGrp="1" noChangeArrowheads="1"/>
          </p:cNvSpPr>
          <p:nvPr>
            <p:ph type="ftr" sz="quarter" idx="11"/>
          </p:nvPr>
        </p:nvSpPr>
        <p:spPr>
          <a:ln/>
        </p:spPr>
        <p:txBody>
          <a:bodyPr/>
          <a:lstStyle>
            <a:lvl1pPr>
              <a:defRPr/>
            </a:lvl1pPr>
          </a:lstStyle>
          <a:p>
            <a:pPr>
              <a:defRPr/>
            </a:pPr>
            <a:r>
              <a:rPr lang="en-US"/>
              <a:t>Java and Concurrency</a:t>
            </a:r>
            <a:endParaRPr lang="de-CH"/>
          </a:p>
        </p:txBody>
      </p:sp>
      <p:sp>
        <p:nvSpPr>
          <p:cNvPr id="6" name="Rectangle 8"/>
          <p:cNvSpPr>
            <a:spLocks noGrp="1" noChangeArrowheads="1"/>
          </p:cNvSpPr>
          <p:nvPr>
            <p:ph type="sldNum" sz="quarter" idx="12"/>
          </p:nvPr>
        </p:nvSpPr>
        <p:spPr>
          <a:ln/>
        </p:spPr>
        <p:txBody>
          <a:bodyPr/>
          <a:lstStyle>
            <a:lvl1pPr>
              <a:defRPr/>
            </a:lvl1pPr>
          </a:lstStyle>
          <a:p>
            <a:pPr>
              <a:defRPr/>
            </a:pPr>
            <a:fld id="{CFFBF111-7231-9A46-B16C-8A626F624FF3}" type="slidenum">
              <a:rPr lang="de-CH"/>
              <a:pPr>
                <a:defRPr/>
              </a:pPr>
              <a:t>‹#›</a:t>
            </a:fld>
            <a:endParaRPr lang="de-CH" sz="1400">
              <a:solidFill>
                <a:srgbClr val="7E7E7E"/>
              </a:solidFill>
              <a:latin typeface="Times"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9750" y="1654175"/>
            <a:ext cx="395922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1375" y="1654175"/>
            <a:ext cx="395922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pPr>
              <a:defRPr/>
            </a:pPr>
            <a:r>
              <a:rPr lang="en-US"/>
              <a:t>© Oscar Nierstrasz</a:t>
            </a:r>
            <a:endParaRPr lang="de-CH"/>
          </a:p>
        </p:txBody>
      </p:sp>
      <p:sp>
        <p:nvSpPr>
          <p:cNvPr id="6" name="Rectangle 7"/>
          <p:cNvSpPr>
            <a:spLocks noGrp="1" noChangeArrowheads="1"/>
          </p:cNvSpPr>
          <p:nvPr>
            <p:ph type="ftr" sz="quarter" idx="11"/>
          </p:nvPr>
        </p:nvSpPr>
        <p:spPr>
          <a:ln/>
        </p:spPr>
        <p:txBody>
          <a:bodyPr/>
          <a:lstStyle>
            <a:lvl1pPr>
              <a:defRPr/>
            </a:lvl1pPr>
          </a:lstStyle>
          <a:p>
            <a:pPr>
              <a:defRPr/>
            </a:pPr>
            <a:r>
              <a:rPr lang="en-US"/>
              <a:t>Java and Concurrency</a:t>
            </a:r>
            <a:endParaRPr lang="de-CH"/>
          </a:p>
        </p:txBody>
      </p:sp>
      <p:sp>
        <p:nvSpPr>
          <p:cNvPr id="7" name="Rectangle 8"/>
          <p:cNvSpPr>
            <a:spLocks noGrp="1" noChangeArrowheads="1"/>
          </p:cNvSpPr>
          <p:nvPr>
            <p:ph type="sldNum" sz="quarter" idx="12"/>
          </p:nvPr>
        </p:nvSpPr>
        <p:spPr>
          <a:ln/>
        </p:spPr>
        <p:txBody>
          <a:bodyPr/>
          <a:lstStyle>
            <a:lvl1pPr>
              <a:defRPr/>
            </a:lvl1pPr>
          </a:lstStyle>
          <a:p>
            <a:pPr>
              <a:defRPr/>
            </a:pPr>
            <a:fld id="{A409360F-FE7C-8D4D-91B4-58E7D798B463}" type="slidenum">
              <a:rPr lang="de-CH"/>
              <a:pPr>
                <a:defRPr/>
              </a:pPr>
              <a:t>‹#›</a:t>
            </a:fld>
            <a:endParaRPr lang="de-CH" sz="1400">
              <a:solidFill>
                <a:srgbClr val="7E7E7E"/>
              </a:solidFill>
              <a:latin typeface="Times"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a:ln/>
        </p:spPr>
        <p:txBody>
          <a:bodyPr/>
          <a:lstStyle>
            <a:lvl1pPr>
              <a:defRPr/>
            </a:lvl1pPr>
          </a:lstStyle>
          <a:p>
            <a:pPr>
              <a:defRPr/>
            </a:pPr>
            <a:r>
              <a:rPr lang="en-US"/>
              <a:t>© Oscar Nierstrasz</a:t>
            </a:r>
            <a:endParaRPr lang="de-CH"/>
          </a:p>
        </p:txBody>
      </p:sp>
      <p:sp>
        <p:nvSpPr>
          <p:cNvPr id="4" name="Rectangle 7"/>
          <p:cNvSpPr>
            <a:spLocks noGrp="1" noChangeArrowheads="1"/>
          </p:cNvSpPr>
          <p:nvPr>
            <p:ph type="ftr" sz="quarter" idx="11"/>
          </p:nvPr>
        </p:nvSpPr>
        <p:spPr>
          <a:ln/>
        </p:spPr>
        <p:txBody>
          <a:bodyPr/>
          <a:lstStyle>
            <a:lvl1pPr>
              <a:defRPr/>
            </a:lvl1pPr>
          </a:lstStyle>
          <a:p>
            <a:pPr>
              <a:defRPr/>
            </a:pPr>
            <a:r>
              <a:rPr lang="en-US"/>
              <a:t>Java and Concurrency</a:t>
            </a:r>
            <a:endParaRPr lang="de-CH"/>
          </a:p>
        </p:txBody>
      </p:sp>
      <p:sp>
        <p:nvSpPr>
          <p:cNvPr id="5" name="Rectangle 8"/>
          <p:cNvSpPr>
            <a:spLocks noGrp="1" noChangeArrowheads="1"/>
          </p:cNvSpPr>
          <p:nvPr>
            <p:ph type="sldNum" sz="quarter" idx="12"/>
          </p:nvPr>
        </p:nvSpPr>
        <p:spPr>
          <a:ln/>
        </p:spPr>
        <p:txBody>
          <a:bodyPr/>
          <a:lstStyle>
            <a:lvl1pPr>
              <a:defRPr/>
            </a:lvl1pPr>
          </a:lstStyle>
          <a:p>
            <a:pPr>
              <a:defRPr/>
            </a:pPr>
            <a:fld id="{B4F46621-5B92-A549-814A-937DFB176759}" type="slidenum">
              <a:rPr lang="de-CH"/>
              <a:pPr>
                <a:defRPr/>
              </a:pPr>
              <a:t>‹#›</a:t>
            </a:fld>
            <a:endParaRPr lang="de-CH" sz="1400">
              <a:solidFill>
                <a:srgbClr val="7E7E7E"/>
              </a:solidFill>
              <a:latin typeface="Times"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t>© Oscar Nierstrasz</a:t>
            </a:r>
            <a:endParaRPr lang="de-CH"/>
          </a:p>
        </p:txBody>
      </p:sp>
      <p:sp>
        <p:nvSpPr>
          <p:cNvPr id="3" name="Rectangle 7"/>
          <p:cNvSpPr>
            <a:spLocks noGrp="1" noChangeArrowheads="1"/>
          </p:cNvSpPr>
          <p:nvPr>
            <p:ph type="ftr" sz="quarter" idx="11"/>
          </p:nvPr>
        </p:nvSpPr>
        <p:spPr>
          <a:ln/>
        </p:spPr>
        <p:txBody>
          <a:bodyPr/>
          <a:lstStyle>
            <a:lvl1pPr>
              <a:defRPr/>
            </a:lvl1pPr>
          </a:lstStyle>
          <a:p>
            <a:pPr>
              <a:defRPr/>
            </a:pPr>
            <a:r>
              <a:rPr lang="en-US"/>
              <a:t>Java and Concurrency</a:t>
            </a:r>
            <a:endParaRPr lang="de-CH"/>
          </a:p>
        </p:txBody>
      </p:sp>
      <p:sp>
        <p:nvSpPr>
          <p:cNvPr id="4" name="Rectangle 8"/>
          <p:cNvSpPr>
            <a:spLocks noGrp="1" noChangeArrowheads="1"/>
          </p:cNvSpPr>
          <p:nvPr>
            <p:ph type="sldNum" sz="quarter" idx="12"/>
          </p:nvPr>
        </p:nvSpPr>
        <p:spPr>
          <a:ln/>
        </p:spPr>
        <p:txBody>
          <a:bodyPr/>
          <a:lstStyle>
            <a:lvl1pPr>
              <a:defRPr/>
            </a:lvl1pPr>
          </a:lstStyle>
          <a:p>
            <a:pPr>
              <a:defRPr/>
            </a:pPr>
            <a:fld id="{8A6DEA29-6FD0-5648-8691-7A39258919BB}" type="slidenum">
              <a:rPr lang="de-CH"/>
              <a:pPr>
                <a:defRPr/>
              </a:pPr>
              <a:t>‹#›</a:t>
            </a:fld>
            <a:endParaRPr lang="de-CH" sz="1400">
              <a:solidFill>
                <a:srgbClr val="7E7E7E"/>
              </a:solidFill>
              <a:latin typeface="Times"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39750" y="647700"/>
            <a:ext cx="6621463" cy="8175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539750" y="1654175"/>
            <a:ext cx="8061325" cy="4498975"/>
          </a:xfrm>
        </p:spPr>
        <p:txBody>
          <a:bodyPr/>
          <a:lstStyle/>
          <a:p>
            <a:pPr lvl="0"/>
            <a:endParaRPr lang="en-US" noProof="0"/>
          </a:p>
        </p:txBody>
      </p:sp>
      <p:sp>
        <p:nvSpPr>
          <p:cNvPr id="4" name="Date Placeholder 3"/>
          <p:cNvSpPr>
            <a:spLocks noGrp="1"/>
          </p:cNvSpPr>
          <p:nvPr>
            <p:ph type="dt" sz="half" idx="10"/>
          </p:nvPr>
        </p:nvSpPr>
        <p:spPr/>
        <p:txBody>
          <a:bodyPr/>
          <a:lstStyle>
            <a:lvl1pPr>
              <a:defRPr/>
            </a:lvl1pPr>
          </a:lstStyle>
          <a:p>
            <a:pPr>
              <a:defRPr/>
            </a:pPr>
            <a:r>
              <a:rPr lang="en-US"/>
              <a:t>© Oscar Nierstrasz</a:t>
            </a:r>
            <a:endParaRPr lang="de-CH"/>
          </a:p>
        </p:txBody>
      </p:sp>
      <p:sp>
        <p:nvSpPr>
          <p:cNvPr id="5" name="Footer Placeholder 4"/>
          <p:cNvSpPr>
            <a:spLocks noGrp="1"/>
          </p:cNvSpPr>
          <p:nvPr>
            <p:ph type="ftr" sz="quarter" idx="11"/>
          </p:nvPr>
        </p:nvSpPr>
        <p:spPr/>
        <p:txBody>
          <a:bodyPr/>
          <a:lstStyle>
            <a:lvl1pPr>
              <a:defRPr/>
            </a:lvl1pPr>
          </a:lstStyle>
          <a:p>
            <a:pPr>
              <a:defRPr/>
            </a:pPr>
            <a:r>
              <a:rPr lang="en-US"/>
              <a:t>Java and Concurrency</a:t>
            </a:r>
            <a:endParaRPr lang="de-CH"/>
          </a:p>
        </p:txBody>
      </p:sp>
      <p:sp>
        <p:nvSpPr>
          <p:cNvPr id="6" name="Slide Number Placeholder 5"/>
          <p:cNvSpPr>
            <a:spLocks noGrp="1"/>
          </p:cNvSpPr>
          <p:nvPr>
            <p:ph type="sldNum" sz="quarter" idx="12"/>
          </p:nvPr>
        </p:nvSpPr>
        <p:spPr/>
        <p:txBody>
          <a:bodyPr/>
          <a:lstStyle>
            <a:lvl1pPr>
              <a:defRPr/>
            </a:lvl1pPr>
          </a:lstStyle>
          <a:p>
            <a:pPr>
              <a:defRPr/>
            </a:pPr>
            <a:r>
              <a:rPr lang="de-CH"/>
              <a:t>CP 2.</a:t>
            </a:r>
            <a:fld id="{13FBC908-C245-5440-A841-056B8EB61A11}" type="slidenum">
              <a:rPr lang="de-CH"/>
              <a:pPr>
                <a:defRPr/>
              </a:pPr>
              <a:t>‹#›</a:t>
            </a:fld>
            <a:endParaRPr lang="de-CH" sz="1400">
              <a:solidFill>
                <a:srgbClr val="7E7E7E"/>
              </a:solidFill>
              <a:latin typeface="Times"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217098" name="Rectangle 10"/>
          <p:cNvSpPr>
            <a:spLocks noChangeArrowheads="1"/>
          </p:cNvSpPr>
          <p:nvPr userDrawn="1"/>
        </p:nvSpPr>
        <p:spPr bwMode="auto">
          <a:xfrm>
            <a:off x="0" y="0"/>
            <a:ext cx="9144000" cy="1447800"/>
          </a:xfrm>
          <a:prstGeom prst="rect">
            <a:avLst/>
          </a:prstGeom>
          <a:solidFill>
            <a:srgbClr val="E1EBF5"/>
          </a:solidFill>
          <a:ln w="9525">
            <a:noFill/>
            <a:miter lim="800000"/>
            <a:headEnd/>
            <a:tailEnd/>
          </a:ln>
          <a:effectLst/>
        </p:spPr>
        <p:txBody>
          <a:bodyPr wrap="none" anchor="ctr">
            <a:prstTxWarp prst="textNoShape">
              <a:avLst/>
            </a:prstTxWarp>
          </a:bodyPr>
          <a:lstStyle/>
          <a:p>
            <a:pPr>
              <a:defRPr/>
            </a:pPr>
            <a:endParaRPr lang="en-US"/>
          </a:p>
        </p:txBody>
      </p:sp>
      <p:sp>
        <p:nvSpPr>
          <p:cNvPr id="217091" name="Rectangle 3"/>
          <p:cNvSpPr>
            <a:spLocks noChangeArrowheads="1"/>
          </p:cNvSpPr>
          <p:nvPr/>
        </p:nvSpPr>
        <p:spPr bwMode="auto">
          <a:xfrm>
            <a:off x="0" y="1438275"/>
            <a:ext cx="9144000" cy="85725"/>
          </a:xfrm>
          <a:prstGeom prst="rect">
            <a:avLst/>
          </a:prstGeom>
          <a:solidFill>
            <a:srgbClr val="9CBDDE"/>
          </a:solidFill>
          <a:ln w="9525">
            <a:noFill/>
            <a:miter lim="800000"/>
            <a:headEnd/>
            <a:tailEnd/>
          </a:ln>
          <a:effectLst/>
        </p:spPr>
        <p:txBody>
          <a:bodyPr wrap="none" anchor="ctr">
            <a:prstTxWarp prst="textNoShape">
              <a:avLst/>
            </a:prstTxWarp>
          </a:bodyPr>
          <a:lstStyle/>
          <a:p>
            <a:pPr algn="ctr">
              <a:defRPr/>
            </a:pPr>
            <a:endParaRPr lang="de-DE">
              <a:latin typeface="Times" charset="0"/>
            </a:endParaRPr>
          </a:p>
        </p:txBody>
      </p:sp>
      <p:sp>
        <p:nvSpPr>
          <p:cNvPr id="1028" name="Rectangle 4"/>
          <p:cNvSpPr>
            <a:spLocks noGrp="1" noChangeArrowheads="1"/>
          </p:cNvSpPr>
          <p:nvPr>
            <p:ph type="title"/>
          </p:nvPr>
        </p:nvSpPr>
        <p:spPr bwMode="auto">
          <a:xfrm>
            <a:off x="539750" y="554038"/>
            <a:ext cx="8070850" cy="8175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CH"/>
              <a:t>Click to edit Master title style</a:t>
            </a:r>
          </a:p>
        </p:txBody>
      </p:sp>
      <p:sp>
        <p:nvSpPr>
          <p:cNvPr id="1029" name="Rectangle 5"/>
          <p:cNvSpPr>
            <a:spLocks noGrp="1" noChangeArrowheads="1"/>
          </p:cNvSpPr>
          <p:nvPr>
            <p:ph type="body" idx="1"/>
          </p:nvPr>
        </p:nvSpPr>
        <p:spPr bwMode="auto">
          <a:xfrm>
            <a:off x="539750" y="1654175"/>
            <a:ext cx="8070850" cy="4498975"/>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de-CH"/>
              <a:t>Click to edit Master text styles</a:t>
            </a:r>
          </a:p>
          <a:p>
            <a:pPr lvl="1"/>
            <a:r>
              <a:rPr lang="de-CH"/>
              <a:t>Second level</a:t>
            </a:r>
          </a:p>
          <a:p>
            <a:pPr lvl="2"/>
            <a:r>
              <a:rPr lang="de-CH"/>
              <a:t>Third level</a:t>
            </a:r>
          </a:p>
          <a:p>
            <a:pPr lvl="3"/>
            <a:r>
              <a:rPr lang="de-CH"/>
              <a:t>Fourth level</a:t>
            </a:r>
          </a:p>
          <a:p>
            <a:pPr lvl="4"/>
            <a:r>
              <a:rPr lang="de-CH"/>
              <a:t>Fifth level</a:t>
            </a:r>
          </a:p>
        </p:txBody>
      </p:sp>
      <p:sp>
        <p:nvSpPr>
          <p:cNvPr id="217094" name="Rectangle 6"/>
          <p:cNvSpPr>
            <a:spLocks noGrp="1" noChangeArrowheads="1"/>
          </p:cNvSpPr>
          <p:nvPr>
            <p:ph type="dt" sz="half" idx="2"/>
          </p:nvPr>
        </p:nvSpPr>
        <p:spPr bwMode="auto">
          <a:xfrm>
            <a:off x="539750" y="6548438"/>
            <a:ext cx="3811588" cy="17938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1200">
                <a:solidFill>
                  <a:srgbClr val="A7A7A7"/>
                </a:solidFill>
              </a:defRPr>
            </a:lvl1pPr>
          </a:lstStyle>
          <a:p>
            <a:pPr>
              <a:defRPr/>
            </a:pPr>
            <a:r>
              <a:rPr lang="en-US"/>
              <a:t>© Oscar Nierstrasz</a:t>
            </a:r>
            <a:endParaRPr lang="de-CH"/>
          </a:p>
        </p:txBody>
      </p:sp>
      <p:sp>
        <p:nvSpPr>
          <p:cNvPr id="217095" name="Rectangle 7"/>
          <p:cNvSpPr>
            <a:spLocks noGrp="1" noChangeArrowheads="1"/>
          </p:cNvSpPr>
          <p:nvPr>
            <p:ph type="ftr" sz="quarter" idx="3"/>
          </p:nvPr>
        </p:nvSpPr>
        <p:spPr bwMode="auto">
          <a:xfrm>
            <a:off x="107950" y="179388"/>
            <a:ext cx="5399088" cy="252412"/>
          </a:xfrm>
          <a:prstGeom prst="rect">
            <a:avLst/>
          </a:prstGeom>
          <a:noFill/>
          <a:ln w="9525">
            <a:noFill/>
            <a:miter lim="800000"/>
            <a:headEnd/>
            <a:tailEnd/>
          </a:ln>
          <a:effectLst/>
        </p:spPr>
        <p:txBody>
          <a:bodyPr vert="horz" wrap="none" lIns="0" tIns="0" rIns="0" bIns="0" numCol="1" anchor="t" anchorCtr="0" compatLnSpc="1">
            <a:prstTxWarp prst="textNoShape">
              <a:avLst/>
            </a:prstTxWarp>
          </a:bodyPr>
          <a:lstStyle>
            <a:lvl1pPr>
              <a:defRPr sz="1000">
                <a:solidFill>
                  <a:srgbClr val="A7A7A7"/>
                </a:solidFill>
              </a:defRPr>
            </a:lvl1pPr>
          </a:lstStyle>
          <a:p>
            <a:pPr>
              <a:defRPr/>
            </a:pPr>
            <a:r>
              <a:rPr lang="en-US"/>
              <a:t>Java and Concurrency</a:t>
            </a:r>
            <a:endParaRPr lang="de-CH"/>
          </a:p>
        </p:txBody>
      </p:sp>
      <p:sp>
        <p:nvSpPr>
          <p:cNvPr id="217096" name="Rectangle 8"/>
          <p:cNvSpPr>
            <a:spLocks noGrp="1" noChangeArrowheads="1"/>
          </p:cNvSpPr>
          <p:nvPr>
            <p:ph type="sldNum" sz="quarter" idx="4"/>
          </p:nvPr>
        </p:nvSpPr>
        <p:spPr bwMode="auto">
          <a:xfrm>
            <a:off x="7543800" y="6553200"/>
            <a:ext cx="1350963" cy="17938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a:defRPr sz="1200">
                <a:solidFill>
                  <a:srgbClr val="A7A7A7"/>
                </a:solidFill>
              </a:defRPr>
            </a:lvl1pPr>
          </a:lstStyle>
          <a:p>
            <a:pPr>
              <a:defRPr/>
            </a:pPr>
            <a:fld id="{2C67AB3A-594A-4F41-B082-B52DB9624004}" type="slidenum">
              <a:rPr lang="de-CH"/>
              <a:pPr>
                <a:defRPr/>
              </a:pPr>
              <a:t>‹#›</a:t>
            </a:fld>
            <a:endParaRPr lang="de-CH" sz="1400">
              <a:solidFill>
                <a:srgbClr val="7E7E7E"/>
              </a:solidFill>
              <a:latin typeface="Times" charset="0"/>
            </a:endParaRPr>
          </a:p>
        </p:txBody>
      </p:sp>
    </p:spTree>
  </p:cSld>
  <p:clrMap bg1="lt1" tx1="dk1" bg2="lt2" tx2="dk2" accent1="accent1" accent2="accent2" accent3="accent3" accent4="accent4" accent5="accent5" accent6="accent6" hlink="hlink" folHlink="folHlink"/>
  <p:sldLayoutIdLst>
    <p:sldLayoutId id="2147483797" r:id="rId1"/>
    <p:sldLayoutId id="2147483793" r:id="rId2"/>
    <p:sldLayoutId id="2147483794" r:id="rId3"/>
    <p:sldLayoutId id="2147483795" r:id="rId4"/>
    <p:sldLayoutId id="2147483796" r:id="rId5"/>
    <p:sldLayoutId id="2147483798" r:id="rId6"/>
  </p:sldLayoutIdLst>
  <p:hf hdr="0"/>
  <p:txStyles>
    <p:titleStyle>
      <a:lvl1pPr algn="l" rtl="0" eaLnBrk="0" fontAlgn="base" hangingPunct="0">
        <a:lnSpc>
          <a:spcPct val="90000"/>
        </a:lnSpc>
        <a:spcBef>
          <a:spcPct val="0"/>
        </a:spcBef>
        <a:spcAft>
          <a:spcPct val="0"/>
        </a:spcAft>
        <a:defRPr sz="2800" b="1">
          <a:solidFill>
            <a:srgbClr val="0A017F"/>
          </a:solidFill>
          <a:latin typeface="+mj-lt"/>
          <a:ea typeface="ＭＳ Ｐゴシック" charset="-128"/>
          <a:cs typeface="ＭＳ Ｐゴシック" charset="-128"/>
        </a:defRPr>
      </a:lvl1pPr>
      <a:lvl2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2pPr>
      <a:lvl3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3pPr>
      <a:lvl4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4pPr>
      <a:lvl5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5pPr>
      <a:lvl6pPr marL="457200" algn="l" rtl="0" fontAlgn="base">
        <a:lnSpc>
          <a:spcPct val="90000"/>
        </a:lnSpc>
        <a:spcBef>
          <a:spcPct val="0"/>
        </a:spcBef>
        <a:spcAft>
          <a:spcPct val="0"/>
        </a:spcAft>
        <a:defRPr sz="2800" b="1">
          <a:solidFill>
            <a:srgbClr val="0A017F"/>
          </a:solidFill>
          <a:latin typeface="Helvetica" charset="0"/>
        </a:defRPr>
      </a:lvl6pPr>
      <a:lvl7pPr marL="914400" algn="l" rtl="0" fontAlgn="base">
        <a:lnSpc>
          <a:spcPct val="90000"/>
        </a:lnSpc>
        <a:spcBef>
          <a:spcPct val="0"/>
        </a:spcBef>
        <a:spcAft>
          <a:spcPct val="0"/>
        </a:spcAft>
        <a:defRPr sz="2800" b="1">
          <a:solidFill>
            <a:srgbClr val="0A017F"/>
          </a:solidFill>
          <a:latin typeface="Helvetica" charset="0"/>
        </a:defRPr>
      </a:lvl7pPr>
      <a:lvl8pPr marL="1371600" algn="l" rtl="0" fontAlgn="base">
        <a:lnSpc>
          <a:spcPct val="90000"/>
        </a:lnSpc>
        <a:spcBef>
          <a:spcPct val="0"/>
        </a:spcBef>
        <a:spcAft>
          <a:spcPct val="0"/>
        </a:spcAft>
        <a:defRPr sz="2800" b="1">
          <a:solidFill>
            <a:srgbClr val="0A017F"/>
          </a:solidFill>
          <a:latin typeface="Helvetica" charset="0"/>
        </a:defRPr>
      </a:lvl8pPr>
      <a:lvl9pPr marL="1828800" algn="l" rtl="0" fontAlgn="base">
        <a:lnSpc>
          <a:spcPct val="90000"/>
        </a:lnSpc>
        <a:spcBef>
          <a:spcPct val="0"/>
        </a:spcBef>
        <a:spcAft>
          <a:spcPct val="0"/>
        </a:spcAft>
        <a:defRPr sz="2800" b="1">
          <a:solidFill>
            <a:srgbClr val="0A017F"/>
          </a:solidFill>
          <a:latin typeface="Helvetica" charset="0"/>
        </a:defRPr>
      </a:lvl9pPr>
    </p:titleStyle>
    <p:bodyStyle>
      <a:lvl1pPr marL="419100" indent="-419100" algn="l" rtl="0" eaLnBrk="0" fontAlgn="base" hangingPunct="0">
        <a:lnSpc>
          <a:spcPct val="95000"/>
        </a:lnSpc>
        <a:spcBef>
          <a:spcPct val="20000"/>
        </a:spcBef>
        <a:spcAft>
          <a:spcPct val="0"/>
        </a:spcAft>
        <a:buClr>
          <a:schemeClr val="hlink"/>
        </a:buClr>
        <a:buSzPct val="85000"/>
        <a:buFont typeface="Helvetica CE" charset="0"/>
        <a:buChar char="&gt;"/>
        <a:defRPr sz="2400">
          <a:solidFill>
            <a:srgbClr val="0A017F"/>
          </a:solidFill>
          <a:latin typeface="+mn-lt"/>
          <a:ea typeface="ＭＳ Ｐゴシック" charset="-128"/>
          <a:cs typeface="ＭＳ Ｐゴシック" charset="-128"/>
        </a:defRPr>
      </a:lvl1pPr>
      <a:lvl2pPr marL="838200" indent="-381000" algn="l" rtl="0" eaLnBrk="0" fontAlgn="base" hangingPunct="0">
        <a:lnSpc>
          <a:spcPct val="95000"/>
        </a:lnSpc>
        <a:spcBef>
          <a:spcPct val="20000"/>
        </a:spcBef>
        <a:spcAft>
          <a:spcPct val="0"/>
        </a:spcAft>
        <a:buFont typeface="Helvetica CE" charset="0"/>
        <a:buChar char="—"/>
        <a:defRPr sz="2000">
          <a:solidFill>
            <a:srgbClr val="0A017F"/>
          </a:solidFill>
          <a:latin typeface="+mn-lt"/>
          <a:ea typeface="ＭＳ Ｐゴシック" charset="-128"/>
        </a:defRPr>
      </a:lvl2pPr>
      <a:lvl3pPr marL="1295400" indent="-381000" algn="l" rtl="0" eaLnBrk="0" fontAlgn="base" hangingPunct="0">
        <a:lnSpc>
          <a:spcPct val="95000"/>
        </a:lnSpc>
        <a:spcBef>
          <a:spcPct val="20000"/>
        </a:spcBef>
        <a:spcAft>
          <a:spcPct val="0"/>
        </a:spcAft>
        <a:buSzPct val="85000"/>
        <a:buFont typeface="Helvetica CE" charset="0"/>
        <a:buChar char="–"/>
        <a:defRPr i="1">
          <a:solidFill>
            <a:srgbClr val="7F0101"/>
          </a:solidFill>
          <a:latin typeface="+mn-lt"/>
          <a:ea typeface="ＭＳ Ｐゴシック" charset="-128"/>
        </a:defRPr>
      </a:lvl3pPr>
      <a:lvl4pPr marL="1714500" indent="-381000" algn="l" rtl="0" eaLnBrk="0" fontAlgn="base" hangingPunct="0">
        <a:lnSpc>
          <a:spcPct val="95000"/>
        </a:lnSpc>
        <a:spcBef>
          <a:spcPct val="20000"/>
        </a:spcBef>
        <a:spcAft>
          <a:spcPct val="0"/>
        </a:spcAft>
        <a:buSzPct val="85000"/>
        <a:buFont typeface="Helvetica CE" charset="0"/>
        <a:buChar char="–"/>
        <a:defRPr>
          <a:solidFill>
            <a:srgbClr val="0A017F"/>
          </a:solidFill>
          <a:latin typeface="+mn-lt"/>
          <a:ea typeface="ＭＳ Ｐゴシック" charset="-128"/>
        </a:defRPr>
      </a:lvl4pPr>
      <a:lvl5pPr marL="2286000" indent="-381000" algn="l" rtl="0" eaLnBrk="0" fontAlgn="base" hangingPunct="0">
        <a:lnSpc>
          <a:spcPct val="95000"/>
        </a:lnSpc>
        <a:spcBef>
          <a:spcPct val="20000"/>
        </a:spcBef>
        <a:spcAft>
          <a:spcPct val="0"/>
        </a:spcAft>
        <a:buClr>
          <a:schemeClr val="tx1"/>
        </a:buClr>
        <a:buSzPct val="85000"/>
        <a:buFont typeface="Helvetica CE" charset="0"/>
        <a:buChar char="–"/>
        <a:defRPr>
          <a:solidFill>
            <a:srgbClr val="0A017F"/>
          </a:solidFill>
          <a:latin typeface="+mn-lt"/>
          <a:ea typeface="ＭＳ Ｐゴシック" charset="-128"/>
        </a:defRPr>
      </a:lvl5pPr>
      <a:lvl6pPr marL="27432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6pPr>
      <a:lvl7pPr marL="32004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7pPr>
      <a:lvl8pPr marL="36576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8pPr>
      <a:lvl9pPr marL="41148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df"/><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df"/><Relationship Id="rId3"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df"/><Relationship Id="rId3"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df"/><Relationship Id="rId4" Type="http://schemas.openxmlformats.org/officeDocument/2006/relationships/image" Target="../media/image18.png"/><Relationship Id="rId5" Type="http://schemas.openxmlformats.org/officeDocument/2006/relationships/image" Target="../media/image19.pdf"/><Relationship Id="rId6"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9.xml.rels><?xml version="1.0" encoding="UTF-8" standalone="yes"?>
<Relationships xmlns="http://schemas.openxmlformats.org/package/2006/relationships"><Relationship Id="rId3" Type="http://schemas.openxmlformats.org/officeDocument/2006/relationships/image" Target="../media/image21.pdf"/><Relationship Id="rId4" Type="http://schemas.openxmlformats.org/officeDocument/2006/relationships/image" Target="../media/image22.png"/><Relationship Id="rId5" Type="http://schemas.openxmlformats.org/officeDocument/2006/relationships/image" Target="../media/image23.pdf"/><Relationship Id="rId6" Type="http://schemas.openxmlformats.org/officeDocument/2006/relationships/image" Target="../media/image24.png"/><Relationship Id="rId7" Type="http://schemas.openxmlformats.org/officeDocument/2006/relationships/image" Target="../media/image25.pdf"/><Relationship Id="rId8"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df"/><Relationship Id="rId3" Type="http://schemas.openxmlformats.org/officeDocument/2006/relationships/image" Target="../media/image2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3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df"/><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df"/><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df"/><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df"/><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p:txBody>
          <a:bodyPr/>
          <a:lstStyle/>
          <a:p>
            <a:pPr>
              <a:lnSpc>
                <a:spcPct val="100000"/>
              </a:lnSpc>
            </a:pPr>
            <a:r>
              <a:rPr lang="en-US" smtClean="0"/>
              <a:t>2. Java and Concurrency</a:t>
            </a:r>
          </a:p>
        </p:txBody>
      </p:sp>
      <p:sp>
        <p:nvSpPr>
          <p:cNvPr id="10243" name="Rectangle 3"/>
          <p:cNvSpPr>
            <a:spLocks noGrp="1" noChangeArrowheads="1"/>
          </p:cNvSpPr>
          <p:nvPr>
            <p:ph type="subTitle" idx="1"/>
          </p:nvPr>
        </p:nvSpPr>
        <p:spPr/>
        <p:txBody>
          <a:bodyPr/>
          <a:lstStyle/>
          <a:p>
            <a:r>
              <a:rPr lang="en-US" smtClean="0"/>
              <a:t>Prof. O. Nierstrasz</a:t>
            </a:r>
            <a:endParaRPr lang="en-US"/>
          </a:p>
        </p:txBody>
      </p:sp>
      <p:sp>
        <p:nvSpPr>
          <p:cNvPr id="10244" name="Folded Corner 4"/>
          <p:cNvSpPr>
            <a:spLocks noChangeArrowheads="1"/>
          </p:cNvSpPr>
          <p:nvPr/>
        </p:nvSpPr>
        <p:spPr bwMode="auto">
          <a:xfrm>
            <a:off x="457200" y="5486400"/>
            <a:ext cx="4267200" cy="381000"/>
          </a:xfrm>
          <a:prstGeom prst="foldedCorner">
            <a:avLst>
              <a:gd name="adj" fmla="val 16667"/>
            </a:avLst>
          </a:prstGeom>
          <a:solidFill>
            <a:schemeClr val="accent1"/>
          </a:solidFill>
          <a:ln w="9525">
            <a:solidFill>
              <a:schemeClr val="tx1"/>
            </a:solidFill>
            <a:round/>
            <a:headEnd/>
            <a:tailEnd/>
          </a:ln>
        </p:spPr>
        <p:txBody>
          <a:bodyPr>
            <a:prstTxWarp prst="textNoShape">
              <a:avLst/>
            </a:prstTxWarp>
          </a:bodyPr>
          <a:lstStyle/>
          <a:p>
            <a:r>
              <a:rPr lang="en-US" sz="1800"/>
              <a:t>Selected material © Magee and Kramer</a:t>
            </a:r>
            <a:endParaRPr lang="en-US" sz="1800" b="1"/>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4578" name="Picture 4"/>
          <p:cNvPicPr>
            <a:picLocks noChangeAspect="1" noChangeArrowheads="1"/>
          </p:cNvPicPr>
          <p:nvPr/>
        </p:nvPicPr>
        <mc:AlternateContent>
          <mc:Choice xmlns:ma="http://schemas.microsoft.com/office/mac/drawingml/2008/main" Requires="ma">
            <p:blipFill>
              <a:blip r:embed="rId2"/>
              <a:srcRect/>
              <a:stretch>
                <a:fillRect/>
              </a:stretch>
            </p:blipFill>
          </mc:Choice>
          <mc:Fallback>
            <p:blipFill>
              <a:blip r:embed="rId3"/>
              <a:srcRect/>
              <a:stretch>
                <a:fillRect/>
              </a:stretch>
            </p:blipFill>
          </mc:Fallback>
        </mc:AlternateContent>
        <p:spPr bwMode="auto">
          <a:xfrm>
            <a:off x="3048000" y="3067050"/>
            <a:ext cx="5867400" cy="3790950"/>
          </a:xfrm>
          <a:prstGeom prst="rect">
            <a:avLst/>
          </a:prstGeom>
          <a:noFill/>
          <a:ln w="9525">
            <a:noFill/>
            <a:miter lim="800000"/>
            <a:headEnd/>
            <a:tailEnd/>
          </a:ln>
        </p:spPr>
      </p:pic>
      <p:sp>
        <p:nvSpPr>
          <p:cNvPr id="24579" name="Date Placeholder 3"/>
          <p:cNvSpPr>
            <a:spLocks noGrp="1"/>
          </p:cNvSpPr>
          <p:nvPr>
            <p:ph type="dt" sz="quarter" idx="10"/>
          </p:nvPr>
        </p:nvSpPr>
        <p:spPr>
          <a:noFill/>
        </p:spPr>
        <p:txBody>
          <a:bodyPr/>
          <a:lstStyle/>
          <a:p>
            <a:r>
              <a:rPr lang="en-US" smtClean="0"/>
              <a:t>© Oscar Nierstrasz</a:t>
            </a:r>
            <a:endParaRPr lang="de-CH" smtClean="0"/>
          </a:p>
        </p:txBody>
      </p:sp>
      <p:sp>
        <p:nvSpPr>
          <p:cNvPr id="24580" name="Footer Placeholder 4"/>
          <p:cNvSpPr>
            <a:spLocks noGrp="1"/>
          </p:cNvSpPr>
          <p:nvPr>
            <p:ph type="ftr" sz="quarter" idx="11"/>
          </p:nvPr>
        </p:nvSpPr>
        <p:spPr>
          <a:noFill/>
        </p:spPr>
        <p:txBody>
          <a:bodyPr/>
          <a:lstStyle/>
          <a:p>
            <a:r>
              <a:rPr lang="en-US" smtClean="0"/>
              <a:t>Java and Concurrency</a:t>
            </a:r>
            <a:endParaRPr lang="de-CH" smtClean="0"/>
          </a:p>
        </p:txBody>
      </p:sp>
      <p:sp>
        <p:nvSpPr>
          <p:cNvPr id="24581" name="Slide Number Placeholder 5"/>
          <p:cNvSpPr>
            <a:spLocks noGrp="1"/>
          </p:cNvSpPr>
          <p:nvPr>
            <p:ph type="sldNum" sz="quarter" idx="12"/>
          </p:nvPr>
        </p:nvSpPr>
        <p:spPr>
          <a:noFill/>
        </p:spPr>
        <p:txBody>
          <a:bodyPr/>
          <a:lstStyle/>
          <a:p>
            <a:fld id="{D11A84C7-C564-554B-B052-1E7CA2F5B8B9}" type="slidenum">
              <a:rPr lang="de-CH" smtClean="0"/>
              <a:pPr/>
              <a:t>10</a:t>
            </a:fld>
            <a:endParaRPr lang="de-CH" sz="1400" smtClean="0">
              <a:solidFill>
                <a:srgbClr val="7E7E7E"/>
              </a:solidFill>
              <a:latin typeface="Times" charset="0"/>
            </a:endParaRPr>
          </a:p>
        </p:txBody>
      </p:sp>
      <p:sp>
        <p:nvSpPr>
          <p:cNvPr id="24582" name="Rectangle 2"/>
          <p:cNvSpPr>
            <a:spLocks noGrp="1" noChangeArrowheads="1"/>
          </p:cNvSpPr>
          <p:nvPr>
            <p:ph type="title"/>
          </p:nvPr>
        </p:nvSpPr>
        <p:spPr/>
        <p:txBody>
          <a:bodyPr/>
          <a:lstStyle/>
          <a:p>
            <a:r>
              <a:rPr lang="en-US"/>
              <a:t>FSP — Non-determinism</a:t>
            </a:r>
          </a:p>
        </p:txBody>
      </p:sp>
      <p:sp>
        <p:nvSpPr>
          <p:cNvPr id="24583" name="Rectangle 3"/>
          <p:cNvSpPr>
            <a:spLocks noGrp="1" noChangeArrowheads="1"/>
          </p:cNvSpPr>
          <p:nvPr>
            <p:ph type="body" idx="1"/>
          </p:nvPr>
        </p:nvSpPr>
        <p:spPr>
          <a:xfrm>
            <a:off x="539750" y="1654175"/>
            <a:ext cx="8061325" cy="479425"/>
          </a:xfrm>
        </p:spPr>
        <p:txBody>
          <a:bodyPr anchor="t"/>
          <a:lstStyle/>
          <a:p>
            <a:pPr>
              <a:buFont typeface="Helvetica CE" charset="0"/>
              <a:buNone/>
            </a:pPr>
            <a:r>
              <a:rPr lang="en-US" sz="2000">
                <a:latin typeface="Courier" charset="0"/>
                <a:ea typeface="Courier" charset="0"/>
                <a:cs typeface="Courier" charset="0"/>
              </a:rPr>
              <a:t>(x-&gt;P | x-&gt;Q) </a:t>
            </a:r>
            <a:r>
              <a:rPr lang="en-US" sz="2000"/>
              <a:t>performs </a:t>
            </a:r>
            <a:r>
              <a:rPr lang="en-US" sz="2000">
                <a:latin typeface="Courier" charset="0"/>
                <a:ea typeface="Courier" charset="0"/>
                <a:cs typeface="Courier" charset="0"/>
              </a:rPr>
              <a:t>x</a:t>
            </a:r>
            <a:r>
              <a:rPr lang="en-US" sz="2000"/>
              <a:t> and then behaves as either </a:t>
            </a:r>
            <a:r>
              <a:rPr lang="en-US" sz="2000">
                <a:latin typeface="Courier" charset="0"/>
                <a:ea typeface="Courier" charset="0"/>
                <a:cs typeface="Courier" charset="0"/>
              </a:rPr>
              <a:t>P</a:t>
            </a:r>
            <a:r>
              <a:rPr lang="en-US" sz="2000"/>
              <a:t> or </a:t>
            </a:r>
            <a:r>
              <a:rPr lang="en-US" sz="2000">
                <a:latin typeface="Courier" charset="0"/>
                <a:ea typeface="Courier" charset="0"/>
                <a:cs typeface="Courier" charset="0"/>
              </a:rPr>
              <a:t>Q</a:t>
            </a:r>
            <a:r>
              <a:rPr lang="en-US" sz="2000"/>
              <a:t>.</a:t>
            </a:r>
            <a:endParaRPr lang="en-US" sz="2000">
              <a:latin typeface="American Typewriter" charset="0"/>
            </a:endParaRPr>
          </a:p>
        </p:txBody>
      </p:sp>
      <p:sp>
        <p:nvSpPr>
          <p:cNvPr id="24584" name="Text Box 5"/>
          <p:cNvSpPr txBox="1">
            <a:spLocks noChangeArrowheads="1"/>
          </p:cNvSpPr>
          <p:nvPr/>
        </p:nvSpPr>
        <p:spPr bwMode="auto">
          <a:xfrm>
            <a:off x="457200" y="2286000"/>
            <a:ext cx="4419600" cy="1449388"/>
          </a:xfrm>
          <a:prstGeom prst="rect">
            <a:avLst/>
          </a:prstGeom>
          <a:solidFill>
            <a:schemeClr val="bg1"/>
          </a:solidFill>
          <a:ln w="9525">
            <a:solidFill>
              <a:schemeClr val="tx1"/>
            </a:solidFill>
            <a:miter lim="800000"/>
            <a:headEnd/>
            <a:tailEnd/>
          </a:ln>
        </p:spPr>
        <p:txBody>
          <a:bodyPr>
            <a:prstTxWarp prst="textNoShape">
              <a:avLst/>
            </a:prstTxWarp>
            <a:spAutoFit/>
          </a:bodyPr>
          <a:lstStyle/>
          <a:p>
            <a:pPr defTabSz="285750" eaLnBrk="1" hangingPunct="1">
              <a:lnSpc>
                <a:spcPct val="9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COIN =</a:t>
            </a:r>
          </a:p>
          <a:p>
            <a:pPr defTabSz="285750" eaLnBrk="1" hangingPunct="1">
              <a:lnSpc>
                <a:spcPct val="9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 toss	-&gt; heads	-&gt; COIN</a:t>
            </a:r>
          </a:p>
          <a:p>
            <a:pPr defTabSz="285750" eaLnBrk="1" hangingPunct="1">
              <a:lnSpc>
                <a:spcPct val="9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 toss	-&gt; tails	-&gt; COIN</a:t>
            </a:r>
          </a:p>
          <a:p>
            <a:pPr defTabSz="285750" eaLnBrk="1" hangingPunct="1">
              <a:lnSpc>
                <a:spcPct val="9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a:t>
            </a:r>
          </a:p>
        </p:txBody>
      </p:sp>
      <p:grpSp>
        <p:nvGrpSpPr>
          <p:cNvPr id="24585" name="Group 6"/>
          <p:cNvGrpSpPr>
            <a:grpSpLocks/>
          </p:cNvGrpSpPr>
          <p:nvPr/>
        </p:nvGrpSpPr>
        <p:grpSpPr bwMode="auto">
          <a:xfrm>
            <a:off x="8077200" y="6096000"/>
            <a:ext cx="838200" cy="381000"/>
            <a:chOff x="672" y="3504"/>
            <a:chExt cx="528" cy="240"/>
          </a:xfrm>
        </p:grpSpPr>
        <p:sp>
          <p:nvSpPr>
            <p:cNvPr id="24586" name="AutoShape 7"/>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24587" name="Group 8"/>
            <p:cNvGrpSpPr>
              <a:grpSpLocks/>
            </p:cNvGrpSpPr>
            <p:nvPr/>
          </p:nvGrpSpPr>
          <p:grpSpPr bwMode="auto">
            <a:xfrm>
              <a:off x="720" y="3552"/>
              <a:ext cx="432" cy="144"/>
              <a:chOff x="2112" y="3696"/>
              <a:chExt cx="528" cy="192"/>
            </a:xfrm>
          </p:grpSpPr>
          <p:sp>
            <p:nvSpPr>
              <p:cNvPr id="24588" name="Oval 9"/>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t>0</a:t>
                </a:r>
              </a:p>
            </p:txBody>
          </p:sp>
          <p:sp>
            <p:nvSpPr>
              <p:cNvPr id="24589" name="Oval 10"/>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t>1</a:t>
                </a:r>
              </a:p>
            </p:txBody>
          </p:sp>
          <p:cxnSp>
            <p:nvCxnSpPr>
              <p:cNvPr id="24590" name="AutoShape 11"/>
              <p:cNvCxnSpPr>
                <a:cxnSpLocks noChangeShapeType="1"/>
                <a:stCxn id="24588" idx="7"/>
                <a:endCxn id="24589"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24591" name="AutoShape 12"/>
              <p:cNvCxnSpPr>
                <a:cxnSpLocks noChangeShapeType="1"/>
                <a:stCxn id="24589" idx="3"/>
                <a:endCxn id="24588"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Date Placeholder 3"/>
          <p:cNvSpPr>
            <a:spLocks noGrp="1"/>
          </p:cNvSpPr>
          <p:nvPr>
            <p:ph type="dt" sz="quarter" idx="10"/>
          </p:nvPr>
        </p:nvSpPr>
        <p:spPr>
          <a:noFill/>
        </p:spPr>
        <p:txBody>
          <a:bodyPr/>
          <a:lstStyle/>
          <a:p>
            <a:r>
              <a:rPr lang="en-US" smtClean="0"/>
              <a:t>© Oscar Nierstrasz</a:t>
            </a:r>
            <a:endParaRPr lang="de-CH" smtClean="0"/>
          </a:p>
        </p:txBody>
      </p:sp>
      <p:sp>
        <p:nvSpPr>
          <p:cNvPr id="25603" name="Footer Placeholder 4"/>
          <p:cNvSpPr>
            <a:spLocks noGrp="1"/>
          </p:cNvSpPr>
          <p:nvPr>
            <p:ph type="ftr" sz="quarter" idx="11"/>
          </p:nvPr>
        </p:nvSpPr>
        <p:spPr>
          <a:noFill/>
        </p:spPr>
        <p:txBody>
          <a:bodyPr/>
          <a:lstStyle/>
          <a:p>
            <a:r>
              <a:rPr lang="en-US" smtClean="0"/>
              <a:t>Java and Concurrency</a:t>
            </a:r>
            <a:endParaRPr lang="de-CH" smtClean="0"/>
          </a:p>
        </p:txBody>
      </p:sp>
      <p:sp>
        <p:nvSpPr>
          <p:cNvPr id="25604" name="Slide Number Placeholder 5"/>
          <p:cNvSpPr>
            <a:spLocks noGrp="1"/>
          </p:cNvSpPr>
          <p:nvPr>
            <p:ph type="sldNum" sz="quarter" idx="12"/>
          </p:nvPr>
        </p:nvSpPr>
        <p:spPr>
          <a:noFill/>
        </p:spPr>
        <p:txBody>
          <a:bodyPr/>
          <a:lstStyle/>
          <a:p>
            <a:fld id="{1D89464C-C4A5-7D47-946C-09D29DFB561B}" type="slidenum">
              <a:rPr lang="de-CH" smtClean="0"/>
              <a:pPr/>
              <a:t>11</a:t>
            </a:fld>
            <a:endParaRPr lang="de-CH" sz="1400" smtClean="0">
              <a:solidFill>
                <a:srgbClr val="7E7E7E"/>
              </a:solidFill>
              <a:latin typeface="Times" charset="0"/>
            </a:endParaRPr>
          </a:p>
        </p:txBody>
      </p:sp>
      <p:sp>
        <p:nvSpPr>
          <p:cNvPr id="25605" name="Rectangle 2"/>
          <p:cNvSpPr>
            <a:spLocks noGrp="1" noChangeArrowheads="1"/>
          </p:cNvSpPr>
          <p:nvPr>
            <p:ph type="title"/>
          </p:nvPr>
        </p:nvSpPr>
        <p:spPr/>
        <p:txBody>
          <a:bodyPr/>
          <a:lstStyle/>
          <a:p>
            <a:r>
              <a:rPr lang="en-US"/>
              <a:t>FSP — Guarded actions</a:t>
            </a:r>
          </a:p>
        </p:txBody>
      </p:sp>
      <p:sp>
        <p:nvSpPr>
          <p:cNvPr id="25606" name="Rectangle 3"/>
          <p:cNvSpPr>
            <a:spLocks noGrp="1" noChangeArrowheads="1"/>
          </p:cNvSpPr>
          <p:nvPr>
            <p:ph type="body" idx="1"/>
          </p:nvPr>
        </p:nvSpPr>
        <p:spPr>
          <a:xfrm>
            <a:off x="539750" y="1654175"/>
            <a:ext cx="8061325" cy="1089025"/>
          </a:xfrm>
        </p:spPr>
        <p:txBody>
          <a:bodyPr anchor="t"/>
          <a:lstStyle/>
          <a:p>
            <a:pPr marL="0" indent="0" defTabSz="571500">
              <a:buFont typeface="Helvetica CE" charset="0"/>
              <a:buNone/>
            </a:pPr>
            <a:r>
              <a:rPr lang="en-US" sz="2000">
                <a:latin typeface="Courier" charset="0"/>
                <a:ea typeface="Courier" charset="0"/>
                <a:cs typeface="Courier" charset="0"/>
              </a:rPr>
              <a:t>(</a:t>
            </a:r>
            <a:r>
              <a:rPr lang="en-US" sz="2000" b="1">
                <a:latin typeface="Courier" charset="0"/>
                <a:ea typeface="Courier" charset="0"/>
                <a:cs typeface="Courier" charset="0"/>
              </a:rPr>
              <a:t>when</a:t>
            </a:r>
            <a:r>
              <a:rPr lang="en-US" sz="2000">
                <a:latin typeface="Courier" charset="0"/>
                <a:ea typeface="Courier" charset="0"/>
                <a:cs typeface="Courier" charset="0"/>
              </a:rPr>
              <a:t> B x-&gt;P | y-&gt;Q) </a:t>
            </a:r>
            <a:r>
              <a:rPr lang="en-US" sz="2000"/>
              <a:t>means that </a:t>
            </a:r>
            <a:r>
              <a:rPr lang="en-US" sz="2000" i="1">
                <a:solidFill>
                  <a:srgbClr val="7F0101"/>
                </a:solidFill>
              </a:rPr>
              <a:t>when the guard </a:t>
            </a:r>
            <a:r>
              <a:rPr lang="en-US" sz="2000" i="1">
                <a:solidFill>
                  <a:srgbClr val="7F0101"/>
                </a:solidFill>
                <a:latin typeface="Courier" charset="0"/>
                <a:ea typeface="Courier" charset="0"/>
                <a:cs typeface="Courier" charset="0"/>
              </a:rPr>
              <a:t>B</a:t>
            </a:r>
            <a:r>
              <a:rPr lang="en-US" sz="2000" i="1">
                <a:solidFill>
                  <a:srgbClr val="7F0101"/>
                </a:solidFill>
              </a:rPr>
              <a:t> is true</a:t>
            </a:r>
            <a:r>
              <a:rPr lang="en-US" sz="2000"/>
              <a:t> then </a:t>
            </a:r>
            <a:r>
              <a:rPr lang="en-US" sz="2000" i="1">
                <a:solidFill>
                  <a:srgbClr val="7F0101"/>
                </a:solidFill>
              </a:rPr>
              <a:t>either</a:t>
            </a:r>
            <a:r>
              <a:rPr lang="en-US" sz="2000"/>
              <a:t> </a:t>
            </a:r>
            <a:r>
              <a:rPr lang="en-US" sz="2000">
                <a:latin typeface="Courier" charset="0"/>
                <a:ea typeface="Courier" charset="0"/>
                <a:cs typeface="Courier" charset="0"/>
              </a:rPr>
              <a:t>x</a:t>
            </a:r>
            <a:r>
              <a:rPr lang="en-US" sz="2000"/>
              <a:t> or </a:t>
            </a:r>
            <a:r>
              <a:rPr lang="en-US" sz="2000">
                <a:latin typeface="Courier" charset="0"/>
                <a:ea typeface="Courier" charset="0"/>
                <a:cs typeface="Courier" charset="0"/>
              </a:rPr>
              <a:t>y</a:t>
            </a:r>
            <a:r>
              <a:rPr lang="en-US" sz="2000"/>
              <a:t> may be chosen; otherwise if </a:t>
            </a:r>
            <a:r>
              <a:rPr lang="en-US" sz="2000">
                <a:latin typeface="Courier" charset="0"/>
                <a:ea typeface="Courier" charset="0"/>
                <a:cs typeface="Courier" charset="0"/>
              </a:rPr>
              <a:t>B</a:t>
            </a:r>
            <a:r>
              <a:rPr lang="en-US" sz="2000"/>
              <a:t> is false then only </a:t>
            </a:r>
            <a:r>
              <a:rPr lang="en-US" sz="2000">
                <a:latin typeface="Courier" charset="0"/>
                <a:ea typeface="Courier" charset="0"/>
                <a:cs typeface="Courier" charset="0"/>
              </a:rPr>
              <a:t>y</a:t>
            </a:r>
            <a:r>
              <a:rPr lang="en-US" sz="2000"/>
              <a:t> may be chosen. (default case is optional)</a:t>
            </a:r>
            <a:endParaRPr lang="en-US" sz="1800">
              <a:latin typeface="American Typewriter" charset="0"/>
            </a:endParaRPr>
          </a:p>
        </p:txBody>
      </p:sp>
      <p:pic>
        <p:nvPicPr>
          <p:cNvPr id="25607" name="Picture 4"/>
          <p:cNvPicPr>
            <a:picLocks noChangeAspect="1" noChangeArrowheads="1"/>
          </p:cNvPicPr>
          <p:nvPr/>
        </p:nvPicPr>
        <mc:AlternateContent>
          <mc:Choice xmlns:ma="http://schemas.microsoft.com/office/mac/drawingml/2008/main" Requires="ma">
            <p:blipFill>
              <a:blip r:embed="rId2"/>
              <a:srcRect/>
              <a:stretch>
                <a:fillRect/>
              </a:stretch>
            </p:blipFill>
          </mc:Choice>
          <mc:Fallback>
            <p:blipFill>
              <a:blip r:embed="rId3"/>
              <a:srcRect/>
              <a:stretch>
                <a:fillRect/>
              </a:stretch>
            </p:blipFill>
          </mc:Fallback>
        </mc:AlternateContent>
        <p:spPr bwMode="auto">
          <a:xfrm>
            <a:off x="1524000" y="4498975"/>
            <a:ext cx="6477000" cy="2282825"/>
          </a:xfrm>
          <a:prstGeom prst="rect">
            <a:avLst/>
          </a:prstGeom>
          <a:noFill/>
          <a:ln w="9525">
            <a:noFill/>
            <a:miter lim="800000"/>
            <a:headEnd/>
            <a:tailEnd/>
          </a:ln>
        </p:spPr>
      </p:pic>
      <p:sp>
        <p:nvSpPr>
          <p:cNvPr id="25608" name="Text Box 5"/>
          <p:cNvSpPr txBox="1">
            <a:spLocks noChangeArrowheads="1"/>
          </p:cNvSpPr>
          <p:nvPr/>
        </p:nvSpPr>
        <p:spPr bwMode="auto">
          <a:xfrm>
            <a:off x="838200" y="2743200"/>
            <a:ext cx="4419600" cy="1631950"/>
          </a:xfrm>
          <a:prstGeom prst="rect">
            <a:avLst/>
          </a:prstGeom>
          <a:solidFill>
            <a:schemeClr val="bg1"/>
          </a:solidFill>
          <a:ln w="9525">
            <a:solidFill>
              <a:schemeClr val="tx1"/>
            </a:solidFill>
            <a:miter lim="800000"/>
            <a:headEnd/>
            <a:tailEnd/>
          </a:ln>
        </p:spPr>
        <p:txBody>
          <a:bodyPr>
            <a:prstTxWarp prst="textNoShape">
              <a:avLst/>
            </a:prstTxWarp>
            <a:spAutoFit/>
          </a:bodyPr>
          <a:lstStyle/>
          <a:p>
            <a:pPr defTabSz="36036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COUNT (N=3)		= 	COUNT[0],</a:t>
            </a:r>
          </a:p>
          <a:p>
            <a:pPr defTabSz="36036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COUNT[i:0..N]	=</a:t>
            </a:r>
          </a:p>
          <a:p>
            <a:pPr defTabSz="36036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when(i&lt;N) inc-&gt;COUNT[i+1]</a:t>
            </a:r>
          </a:p>
          <a:p>
            <a:pPr defTabSz="36036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when(i&gt;0) dec-&gt;COUNT[i-1]</a:t>
            </a:r>
          </a:p>
          <a:p>
            <a:pPr defTabSz="36036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p:txBody>
      </p:sp>
      <p:grpSp>
        <p:nvGrpSpPr>
          <p:cNvPr id="25609" name="Group 6"/>
          <p:cNvGrpSpPr>
            <a:grpSpLocks/>
          </p:cNvGrpSpPr>
          <p:nvPr/>
        </p:nvGrpSpPr>
        <p:grpSpPr bwMode="auto">
          <a:xfrm>
            <a:off x="8077200" y="6096000"/>
            <a:ext cx="838200" cy="381000"/>
            <a:chOff x="672" y="3504"/>
            <a:chExt cx="528" cy="240"/>
          </a:xfrm>
        </p:grpSpPr>
        <p:sp>
          <p:nvSpPr>
            <p:cNvPr id="25610" name="AutoShape 7"/>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25611" name="Group 8"/>
            <p:cNvGrpSpPr>
              <a:grpSpLocks/>
            </p:cNvGrpSpPr>
            <p:nvPr/>
          </p:nvGrpSpPr>
          <p:grpSpPr bwMode="auto">
            <a:xfrm>
              <a:off x="720" y="3552"/>
              <a:ext cx="432" cy="144"/>
              <a:chOff x="2112" y="3696"/>
              <a:chExt cx="528" cy="192"/>
            </a:xfrm>
          </p:grpSpPr>
          <p:sp>
            <p:nvSpPr>
              <p:cNvPr id="25612" name="Oval 9"/>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t>0</a:t>
                </a:r>
              </a:p>
            </p:txBody>
          </p:sp>
          <p:sp>
            <p:nvSpPr>
              <p:cNvPr id="25613" name="Oval 10"/>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t>1</a:t>
                </a:r>
              </a:p>
            </p:txBody>
          </p:sp>
          <p:cxnSp>
            <p:nvCxnSpPr>
              <p:cNvPr id="25614" name="AutoShape 11"/>
              <p:cNvCxnSpPr>
                <a:cxnSpLocks noChangeShapeType="1"/>
                <a:stCxn id="25612" idx="7"/>
                <a:endCxn id="25613"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25615" name="AutoShape 12"/>
              <p:cNvCxnSpPr>
                <a:cxnSpLocks noChangeShapeType="1"/>
                <a:stCxn id="25613" idx="3"/>
                <a:endCxn id="25612"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Date Placeholder 3"/>
          <p:cNvSpPr>
            <a:spLocks noGrp="1"/>
          </p:cNvSpPr>
          <p:nvPr>
            <p:ph type="dt" sz="quarter" idx="10"/>
          </p:nvPr>
        </p:nvSpPr>
        <p:spPr>
          <a:noFill/>
        </p:spPr>
        <p:txBody>
          <a:bodyPr/>
          <a:lstStyle/>
          <a:p>
            <a:r>
              <a:rPr lang="en-US" smtClean="0"/>
              <a:t>© Oscar Nierstrasz</a:t>
            </a:r>
            <a:endParaRPr lang="de-CH" smtClean="0"/>
          </a:p>
        </p:txBody>
      </p:sp>
      <p:sp>
        <p:nvSpPr>
          <p:cNvPr id="26627" name="Slide Number Placeholder 5"/>
          <p:cNvSpPr>
            <a:spLocks noGrp="1"/>
          </p:cNvSpPr>
          <p:nvPr>
            <p:ph type="sldNum" sz="quarter" idx="12"/>
          </p:nvPr>
        </p:nvSpPr>
        <p:spPr>
          <a:noFill/>
        </p:spPr>
        <p:txBody>
          <a:bodyPr/>
          <a:lstStyle/>
          <a:p>
            <a:fld id="{6DD11318-E0F3-FE41-AB05-D47E99F4BB0C}" type="slidenum">
              <a:rPr lang="de-CH"/>
              <a:pPr/>
              <a:t>12</a:t>
            </a:fld>
            <a:endParaRPr lang="de-CH" sz="1400">
              <a:solidFill>
                <a:srgbClr val="7E7E7E"/>
              </a:solidFill>
              <a:latin typeface="Times" charset="0"/>
            </a:endParaRPr>
          </a:p>
        </p:txBody>
      </p:sp>
      <p:pic>
        <p:nvPicPr>
          <p:cNvPr id="26628"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26629" name="Rectangle 3"/>
          <p:cNvSpPr>
            <a:spLocks noGrp="1" noChangeArrowheads="1"/>
          </p:cNvSpPr>
          <p:nvPr>
            <p:ph type="title"/>
          </p:nvPr>
        </p:nvSpPr>
        <p:spPr/>
        <p:txBody>
          <a:bodyPr/>
          <a:lstStyle/>
          <a:p>
            <a:pPr eaLnBrk="1" hangingPunct="1"/>
            <a:r>
              <a:rPr lang="en-US"/>
              <a:t>Roadmap</a:t>
            </a:r>
          </a:p>
        </p:txBody>
      </p:sp>
      <p:sp>
        <p:nvSpPr>
          <p:cNvPr id="26630" name="Rectangle 4"/>
          <p:cNvSpPr>
            <a:spLocks noGrp="1" noChangeArrowheads="1"/>
          </p:cNvSpPr>
          <p:nvPr>
            <p:ph type="body" idx="1"/>
          </p:nvPr>
        </p:nvSpPr>
        <p:spPr/>
        <p:txBody>
          <a:bodyPr/>
          <a:lstStyle/>
          <a:p>
            <a:pPr>
              <a:lnSpc>
                <a:spcPct val="90000"/>
              </a:lnSpc>
            </a:pPr>
            <a:r>
              <a:rPr lang="en-US" smtClean="0"/>
              <a:t>Modelling Concurrency</a:t>
            </a:r>
          </a:p>
          <a:p>
            <a:pPr lvl="1">
              <a:lnSpc>
                <a:spcPct val="90000"/>
              </a:lnSpc>
            </a:pPr>
            <a:r>
              <a:rPr lang="en-US" smtClean="0"/>
              <a:t>Finite State Processes </a:t>
            </a:r>
          </a:p>
          <a:p>
            <a:pPr lvl="1">
              <a:lnSpc>
                <a:spcPct val="90000"/>
              </a:lnSpc>
            </a:pPr>
            <a:r>
              <a:rPr lang="en-US" smtClean="0"/>
              <a:t>Labelled Transition Systems</a:t>
            </a:r>
          </a:p>
          <a:p>
            <a:pPr>
              <a:lnSpc>
                <a:spcPct val="90000"/>
              </a:lnSpc>
            </a:pPr>
            <a:r>
              <a:rPr lang="en-US" b="1" smtClean="0"/>
              <a:t>Java Threads</a:t>
            </a:r>
          </a:p>
          <a:p>
            <a:pPr lvl="1">
              <a:lnSpc>
                <a:spcPct val="90000"/>
              </a:lnSpc>
            </a:pPr>
            <a:r>
              <a:rPr lang="en-US" smtClean="0"/>
              <a:t>Thread creation</a:t>
            </a:r>
          </a:p>
          <a:p>
            <a:pPr lvl="1">
              <a:lnSpc>
                <a:spcPct val="90000"/>
              </a:lnSpc>
            </a:pPr>
            <a:r>
              <a:rPr lang="en-US" smtClean="0"/>
              <a:t>Thread lifecycle</a:t>
            </a:r>
          </a:p>
          <a:p>
            <a:pPr>
              <a:lnSpc>
                <a:spcPct val="90000"/>
              </a:lnSpc>
            </a:pPr>
            <a:r>
              <a:rPr lang="en-US" smtClean="0"/>
              <a:t>Java synchronization</a:t>
            </a:r>
          </a:p>
          <a:p>
            <a:pPr lvl="1">
              <a:lnSpc>
                <a:spcPct val="90000"/>
              </a:lnSpc>
            </a:pPr>
            <a:r>
              <a:rPr lang="en-US" smtClean="0"/>
              <a:t>wait and notify</a:t>
            </a:r>
          </a:p>
        </p:txBody>
      </p:sp>
      <p:sp>
        <p:nvSpPr>
          <p:cNvPr id="26631" name="Footer Placeholder 7"/>
          <p:cNvSpPr>
            <a:spLocks noGrp="1"/>
          </p:cNvSpPr>
          <p:nvPr>
            <p:ph type="ftr" sz="quarter" idx="11"/>
          </p:nvPr>
        </p:nvSpPr>
        <p:spPr>
          <a:noFill/>
        </p:spPr>
        <p:txBody>
          <a:bodyPr/>
          <a:lstStyle/>
          <a:p>
            <a:r>
              <a:rPr lang="en-US" smtClean="0"/>
              <a:t>Java and Concurrency</a:t>
            </a:r>
            <a:endParaRPr lang="de-CH"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Date Placeholder 3"/>
          <p:cNvSpPr>
            <a:spLocks noGrp="1"/>
          </p:cNvSpPr>
          <p:nvPr>
            <p:ph type="dt" sz="quarter" idx="10"/>
          </p:nvPr>
        </p:nvSpPr>
        <p:spPr>
          <a:noFill/>
        </p:spPr>
        <p:txBody>
          <a:bodyPr/>
          <a:lstStyle/>
          <a:p>
            <a:r>
              <a:rPr lang="en-US" smtClean="0"/>
              <a:t>© Oscar Nierstrasz</a:t>
            </a:r>
            <a:endParaRPr lang="de-CH" smtClean="0"/>
          </a:p>
        </p:txBody>
      </p:sp>
      <p:sp>
        <p:nvSpPr>
          <p:cNvPr id="28675" name="Footer Placeholder 4"/>
          <p:cNvSpPr>
            <a:spLocks noGrp="1"/>
          </p:cNvSpPr>
          <p:nvPr>
            <p:ph type="ftr" sz="quarter" idx="11"/>
          </p:nvPr>
        </p:nvSpPr>
        <p:spPr>
          <a:noFill/>
        </p:spPr>
        <p:txBody>
          <a:bodyPr/>
          <a:lstStyle/>
          <a:p>
            <a:r>
              <a:rPr lang="en-US" smtClean="0"/>
              <a:t>Java and Concurrency</a:t>
            </a:r>
            <a:endParaRPr lang="de-CH" smtClean="0"/>
          </a:p>
        </p:txBody>
      </p:sp>
      <p:sp>
        <p:nvSpPr>
          <p:cNvPr id="28676" name="Slide Number Placeholder 5"/>
          <p:cNvSpPr>
            <a:spLocks noGrp="1"/>
          </p:cNvSpPr>
          <p:nvPr>
            <p:ph type="sldNum" sz="quarter" idx="12"/>
          </p:nvPr>
        </p:nvSpPr>
        <p:spPr>
          <a:noFill/>
        </p:spPr>
        <p:txBody>
          <a:bodyPr/>
          <a:lstStyle/>
          <a:p>
            <a:fld id="{EA9E00E8-DD2A-E745-BB11-F02B109AD52F}" type="slidenum">
              <a:rPr lang="de-CH" smtClean="0"/>
              <a:pPr/>
              <a:t>13</a:t>
            </a:fld>
            <a:endParaRPr lang="de-CH" sz="1400" smtClean="0">
              <a:solidFill>
                <a:srgbClr val="7E7E7E"/>
              </a:solidFill>
              <a:latin typeface="Times" charset="0"/>
            </a:endParaRPr>
          </a:p>
        </p:txBody>
      </p:sp>
      <p:sp>
        <p:nvSpPr>
          <p:cNvPr id="28677" name="Rectangle 4"/>
          <p:cNvSpPr>
            <a:spLocks noGrp="1" noChangeArrowheads="1"/>
          </p:cNvSpPr>
          <p:nvPr>
            <p:ph type="title"/>
          </p:nvPr>
        </p:nvSpPr>
        <p:spPr/>
        <p:txBody>
          <a:bodyPr/>
          <a:lstStyle/>
          <a:p>
            <a:r>
              <a:rPr lang="en-US"/>
              <a:t>Java</a:t>
            </a:r>
          </a:p>
        </p:txBody>
      </p:sp>
      <p:sp>
        <p:nvSpPr>
          <p:cNvPr id="28678" name="Rectangle 5"/>
          <p:cNvSpPr>
            <a:spLocks noGrp="1" noChangeArrowheads="1"/>
          </p:cNvSpPr>
          <p:nvPr>
            <p:ph type="body" idx="1"/>
          </p:nvPr>
        </p:nvSpPr>
        <p:spPr/>
        <p:txBody>
          <a:bodyPr/>
          <a:lstStyle/>
          <a:p>
            <a:r>
              <a:rPr lang="en-US"/>
              <a:t>Concurrency model based on </a:t>
            </a:r>
            <a:r>
              <a:rPr lang="en-US" i="1">
                <a:solidFill>
                  <a:srgbClr val="7F0101"/>
                </a:solidFill>
              </a:rPr>
              <a:t>monitors</a:t>
            </a:r>
            <a:endParaRPr lang="en-US"/>
          </a:p>
          <a:p>
            <a:pPr lvl="1"/>
            <a:r>
              <a:rPr lang="en-US">
                <a:latin typeface="Courier" charset="0"/>
                <a:ea typeface="Courier" charset="0"/>
                <a:cs typeface="Courier" charset="0"/>
              </a:rPr>
              <a:t>synchronized </a:t>
            </a:r>
            <a:r>
              <a:rPr lang="en-US"/>
              <a:t>keyword</a:t>
            </a:r>
          </a:p>
          <a:p>
            <a:pPr lvl="1"/>
            <a:r>
              <a:rPr lang="en-US">
                <a:latin typeface="Courier" charset="0"/>
                <a:ea typeface="Courier" charset="0"/>
                <a:cs typeface="Courier" charset="0"/>
              </a:rPr>
              <a:t>wait()</a:t>
            </a:r>
            <a:r>
              <a:rPr lang="en-US"/>
              <a:t> and </a:t>
            </a:r>
            <a:r>
              <a:rPr lang="en-US">
                <a:latin typeface="Courier" charset="0"/>
                <a:ea typeface="Courier" charset="0"/>
                <a:cs typeface="Courier" charset="0"/>
              </a:rPr>
              <a:t>notify()</a:t>
            </a:r>
            <a:r>
              <a:rPr lang="en-US"/>
              <a:t> methods</a:t>
            </a:r>
          </a:p>
          <a:p>
            <a:pPr lvl="1"/>
            <a:r>
              <a:rPr lang="en-US">
                <a:latin typeface="Courier" charset="0"/>
                <a:ea typeface="Courier" charset="0"/>
                <a:cs typeface="Courier" charset="0"/>
              </a:rPr>
              <a:t>Thread </a:t>
            </a:r>
            <a:r>
              <a:rPr lang="en-US"/>
              <a:t>class and </a:t>
            </a:r>
            <a:r>
              <a:rPr lang="en-US">
                <a:latin typeface="Courier" charset="0"/>
                <a:ea typeface="Courier" charset="0"/>
                <a:cs typeface="Courier" charset="0"/>
              </a:rPr>
              <a:t>Runnable </a:t>
            </a:r>
            <a:r>
              <a:rPr lang="en-US"/>
              <a:t>interface</a:t>
            </a:r>
          </a:p>
          <a:p>
            <a:pPr lvl="1"/>
            <a:endParaRPr lang="en-US"/>
          </a:p>
          <a:p>
            <a:r>
              <a:rPr lang="en-US"/>
              <a:t>java.util.concurrency package (Java 1.5)</a:t>
            </a:r>
          </a:p>
          <a:p>
            <a:pPr lvl="1"/>
            <a:r>
              <a:rPr lang="en-US"/>
              <a:t>Implements many common concurrency idioms</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Date Placeholder 3"/>
          <p:cNvSpPr>
            <a:spLocks noGrp="1"/>
          </p:cNvSpPr>
          <p:nvPr>
            <p:ph type="dt" sz="quarter" idx="10"/>
          </p:nvPr>
        </p:nvSpPr>
        <p:spPr>
          <a:noFill/>
        </p:spPr>
        <p:txBody>
          <a:bodyPr/>
          <a:lstStyle/>
          <a:p>
            <a:r>
              <a:rPr lang="en-US" smtClean="0"/>
              <a:t>© Oscar Nierstrasz</a:t>
            </a:r>
            <a:endParaRPr lang="de-CH" smtClean="0"/>
          </a:p>
        </p:txBody>
      </p:sp>
      <p:sp>
        <p:nvSpPr>
          <p:cNvPr id="29699" name="Footer Placeholder 4"/>
          <p:cNvSpPr>
            <a:spLocks noGrp="1"/>
          </p:cNvSpPr>
          <p:nvPr>
            <p:ph type="ftr" sz="quarter" idx="11"/>
          </p:nvPr>
        </p:nvSpPr>
        <p:spPr>
          <a:noFill/>
        </p:spPr>
        <p:txBody>
          <a:bodyPr/>
          <a:lstStyle/>
          <a:p>
            <a:r>
              <a:rPr lang="en-US" smtClean="0"/>
              <a:t>Java and Concurrency</a:t>
            </a:r>
            <a:endParaRPr lang="de-CH" smtClean="0"/>
          </a:p>
        </p:txBody>
      </p:sp>
      <p:sp>
        <p:nvSpPr>
          <p:cNvPr id="29700" name="Slide Number Placeholder 5"/>
          <p:cNvSpPr>
            <a:spLocks noGrp="1"/>
          </p:cNvSpPr>
          <p:nvPr>
            <p:ph type="sldNum" sz="quarter" idx="12"/>
          </p:nvPr>
        </p:nvSpPr>
        <p:spPr>
          <a:noFill/>
        </p:spPr>
        <p:txBody>
          <a:bodyPr/>
          <a:lstStyle/>
          <a:p>
            <a:fld id="{99FCB966-0A82-0243-BFB1-AE83B49FB37E}" type="slidenum">
              <a:rPr lang="de-CH" smtClean="0"/>
              <a:pPr/>
              <a:t>14</a:t>
            </a:fld>
            <a:endParaRPr lang="de-CH" sz="1400" smtClean="0">
              <a:solidFill>
                <a:srgbClr val="7E7E7E"/>
              </a:solidFill>
              <a:latin typeface="Times" charset="0"/>
            </a:endParaRPr>
          </a:p>
        </p:txBody>
      </p:sp>
      <p:sp>
        <p:nvSpPr>
          <p:cNvPr id="29701" name="Rectangle 2"/>
          <p:cNvSpPr>
            <a:spLocks noGrp="1" noChangeArrowheads="1"/>
          </p:cNvSpPr>
          <p:nvPr>
            <p:ph type="title"/>
          </p:nvPr>
        </p:nvSpPr>
        <p:spPr/>
        <p:txBody>
          <a:bodyPr/>
          <a:lstStyle/>
          <a:p>
            <a:r>
              <a:rPr lang="en-US"/>
              <a:t>Threads</a:t>
            </a:r>
          </a:p>
        </p:txBody>
      </p:sp>
      <p:sp>
        <p:nvSpPr>
          <p:cNvPr id="29702" name="Rectangle 3"/>
          <p:cNvSpPr>
            <a:spLocks noGrp="1" noChangeArrowheads="1"/>
          </p:cNvSpPr>
          <p:nvPr>
            <p:ph type="body" idx="1"/>
          </p:nvPr>
        </p:nvSpPr>
        <p:spPr>
          <a:xfrm>
            <a:off x="539750" y="1654175"/>
            <a:ext cx="8061325" cy="555625"/>
          </a:xfrm>
        </p:spPr>
        <p:txBody>
          <a:bodyPr/>
          <a:lstStyle/>
          <a:p>
            <a:pPr marL="0" indent="0">
              <a:lnSpc>
                <a:spcPct val="90000"/>
              </a:lnSpc>
              <a:buFont typeface="Helvetica CE" charset="0"/>
              <a:buNone/>
              <a:tabLst>
                <a:tab pos="381000" algn="l"/>
              </a:tabLst>
            </a:pPr>
            <a:r>
              <a:rPr lang="en-US"/>
              <a:t>A Java Thread has a </a:t>
            </a:r>
            <a:r>
              <a:rPr lang="en-US">
                <a:latin typeface="Courier" charset="0"/>
                <a:ea typeface="Courier" charset="0"/>
                <a:cs typeface="Courier" charset="0"/>
              </a:rPr>
              <a:t>run </a:t>
            </a:r>
            <a:r>
              <a:rPr lang="en-US"/>
              <a:t>method defining its behaviour:</a:t>
            </a:r>
            <a:endParaRPr lang="en-US" sz="2000">
              <a:latin typeface="American Typewriter" charset="0"/>
            </a:endParaRPr>
          </a:p>
        </p:txBody>
      </p:sp>
      <p:sp>
        <p:nvSpPr>
          <p:cNvPr id="29703" name="Text Box 4"/>
          <p:cNvSpPr txBox="1">
            <a:spLocks noChangeArrowheads="1"/>
          </p:cNvSpPr>
          <p:nvPr/>
        </p:nvSpPr>
        <p:spPr bwMode="auto">
          <a:xfrm>
            <a:off x="762000" y="2286000"/>
            <a:ext cx="7772400" cy="4002088"/>
          </a:xfrm>
          <a:prstGeom prst="rect">
            <a:avLst/>
          </a:prstGeom>
          <a:solidFill>
            <a:schemeClr val="bg1"/>
          </a:solidFill>
          <a:ln w="9525">
            <a:solidFill>
              <a:schemeClr val="tx1"/>
            </a:solidFill>
            <a:miter lim="800000"/>
            <a:headEnd/>
            <a:tailEnd/>
          </a:ln>
        </p:spPr>
        <p:txBody>
          <a:bodyPr>
            <a:prstTxWarp prst="textNoShape">
              <a:avLst/>
            </a:prstTxWarp>
            <a:spAutoFit/>
          </a:bodyPr>
          <a:lstStyle/>
          <a:p>
            <a:pPr defTabSz="3603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class SimpleThread </a:t>
            </a:r>
            <a:r>
              <a:rPr lang="en-US" sz="1800" b="1">
                <a:solidFill>
                  <a:srgbClr val="0A017F"/>
                </a:solidFill>
                <a:latin typeface="Courier" charset="0"/>
                <a:ea typeface="Courier" charset="0"/>
                <a:cs typeface="Courier" charset="0"/>
              </a:rPr>
              <a:t>extends Thread</a:t>
            </a:r>
            <a:r>
              <a:rPr lang="en-US" sz="1800">
                <a:solidFill>
                  <a:srgbClr val="0A017F"/>
                </a:solidFill>
                <a:latin typeface="Courier" charset="0"/>
                <a:ea typeface="Courier" charset="0"/>
                <a:cs typeface="Courier" charset="0"/>
              </a:rPr>
              <a:t> {</a:t>
            </a:r>
          </a:p>
          <a:p>
            <a:pPr defTabSz="3603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static void main (String[] args) { … }</a:t>
            </a:r>
          </a:p>
          <a:p>
            <a:pPr defTabSz="3603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SimpleThread(String str) {</a:t>
            </a:r>
          </a:p>
          <a:p>
            <a:pPr marL="190500" lvl="1" defTabSz="360363" eaLnBrk="1" hangingPunct="1">
              <a:lnSpc>
                <a:spcPct val="90000"/>
              </a:lnSpc>
              <a:spcBef>
                <a:spcPct val="20000"/>
              </a:spcBef>
              <a:buFont typeface="Helvetica CE" charset="0"/>
              <a:buNone/>
            </a:pPr>
            <a:r>
              <a:rPr lang="en-US" sz="1800">
                <a:solidFill>
                  <a:srgbClr val="0A017F"/>
                </a:solidFill>
                <a:latin typeface="Courier" charset="0"/>
                <a:ea typeface="Courier" charset="0"/>
                <a:cs typeface="Courier" charset="0"/>
              </a:rPr>
              <a:t>		super(str); 			</a:t>
            </a:r>
            <a:r>
              <a:rPr lang="en-US" sz="1800" i="1">
                <a:solidFill>
                  <a:srgbClr val="7F0101"/>
                </a:solidFill>
                <a:latin typeface="Courier" charset="0"/>
                <a:ea typeface="Courier" charset="0"/>
                <a:cs typeface="Courier" charset="0"/>
              </a:rPr>
              <a:t>// Call Thread constructor</a:t>
            </a:r>
            <a:endParaRPr lang="en-US" sz="1800">
              <a:solidFill>
                <a:srgbClr val="0A017F"/>
              </a:solidFill>
              <a:latin typeface="Courier" charset="0"/>
              <a:ea typeface="Courier" charset="0"/>
              <a:cs typeface="Courier" charset="0"/>
            </a:endParaRPr>
          </a:p>
          <a:p>
            <a:pPr defTabSz="3603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603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public void run()</a:t>
            </a:r>
            <a:r>
              <a:rPr lang="en-US" sz="1800">
                <a:solidFill>
                  <a:srgbClr val="0A017F"/>
                </a:solidFill>
                <a:latin typeface="Courier" charset="0"/>
                <a:ea typeface="Courier" charset="0"/>
                <a:cs typeface="Courier" charset="0"/>
              </a:rPr>
              <a:t> {	</a:t>
            </a:r>
            <a:r>
              <a:rPr lang="en-US" sz="1800" i="1">
                <a:solidFill>
                  <a:srgbClr val="7F0101"/>
                </a:solidFill>
                <a:latin typeface="Courier" charset="0"/>
                <a:ea typeface="Courier" charset="0"/>
                <a:cs typeface="Courier" charset="0"/>
              </a:rPr>
              <a:t>// What the thread does</a:t>
            </a:r>
            <a:endParaRPr lang="en-US" sz="1800">
              <a:solidFill>
                <a:srgbClr val="0A017F"/>
              </a:solidFill>
              <a:latin typeface="Courier" charset="0"/>
              <a:ea typeface="Courier" charset="0"/>
              <a:cs typeface="Courier" charset="0"/>
            </a:endParaRPr>
          </a:p>
          <a:p>
            <a:pPr defTabSz="3603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for (int i=0; i&lt;5; i++) {</a:t>
            </a:r>
          </a:p>
          <a:p>
            <a:pPr defTabSz="3603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System.out.println(i + " " + getName());</a:t>
            </a:r>
          </a:p>
          <a:p>
            <a:pPr defTabSz="3603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try { sleep((int)(Math.random()*1000));</a:t>
            </a:r>
          </a:p>
          <a:p>
            <a:pPr defTabSz="3603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catch (InterruptedException e) { } }</a:t>
            </a:r>
          </a:p>
          <a:p>
            <a:pPr defTabSz="3603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System.out.println("DONE! " + getName());</a:t>
            </a:r>
          </a:p>
          <a:p>
            <a:pPr defTabSz="3603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6036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
        <p:nvSpPr>
          <p:cNvPr id="29704" name="Rectangle 9"/>
          <p:cNvSpPr>
            <a:spLocks noChangeArrowheads="1"/>
          </p:cNvSpPr>
          <p:nvPr/>
        </p:nvSpPr>
        <p:spPr bwMode="auto">
          <a:xfrm>
            <a:off x="7418388" y="6019800"/>
            <a:ext cx="1116012" cy="276225"/>
          </a:xfrm>
          <a:prstGeom prst="rect">
            <a:avLst/>
          </a:prstGeom>
          <a:noFill/>
          <a:ln w="9525">
            <a:noFill/>
            <a:miter lim="800000"/>
            <a:headEnd/>
            <a:tailEnd/>
          </a:ln>
        </p:spPr>
        <p:txBody>
          <a:bodyPr wrap="none">
            <a:prstTxWarp prst="textNoShape">
              <a:avLst/>
            </a:prstTxWarp>
            <a:spAutoFit/>
          </a:bodyPr>
          <a:lstStyle/>
          <a:p>
            <a:r>
              <a:rPr lang="en-US" sz="1200" i="1"/>
              <a:t>ThreadDemo</a:t>
            </a:r>
          </a:p>
        </p:txBody>
      </p:sp>
      <p:grpSp>
        <p:nvGrpSpPr>
          <p:cNvPr id="29705" name="Group 6"/>
          <p:cNvGrpSpPr>
            <a:grpSpLocks/>
          </p:cNvGrpSpPr>
          <p:nvPr/>
        </p:nvGrpSpPr>
        <p:grpSpPr bwMode="auto">
          <a:xfrm>
            <a:off x="8382000" y="6096000"/>
            <a:ext cx="457200" cy="457200"/>
            <a:chOff x="5184" y="3552"/>
            <a:chExt cx="288" cy="288"/>
          </a:xfrm>
        </p:grpSpPr>
        <p:sp>
          <p:nvSpPr>
            <p:cNvPr id="29706" name="AutoShape 7"/>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9707" name="Oval 8"/>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Date Placeholder 3"/>
          <p:cNvSpPr>
            <a:spLocks noGrp="1"/>
          </p:cNvSpPr>
          <p:nvPr>
            <p:ph type="dt" sz="quarter" idx="10"/>
          </p:nvPr>
        </p:nvSpPr>
        <p:spPr>
          <a:noFill/>
        </p:spPr>
        <p:txBody>
          <a:bodyPr/>
          <a:lstStyle/>
          <a:p>
            <a:r>
              <a:rPr lang="en-US" smtClean="0"/>
              <a:t>© Oscar Nierstrasz</a:t>
            </a:r>
            <a:endParaRPr lang="de-CH" smtClean="0"/>
          </a:p>
        </p:txBody>
      </p:sp>
      <p:sp>
        <p:nvSpPr>
          <p:cNvPr id="30723" name="Footer Placeholder 4"/>
          <p:cNvSpPr>
            <a:spLocks noGrp="1"/>
          </p:cNvSpPr>
          <p:nvPr>
            <p:ph type="ftr" sz="quarter" idx="11"/>
          </p:nvPr>
        </p:nvSpPr>
        <p:spPr>
          <a:noFill/>
        </p:spPr>
        <p:txBody>
          <a:bodyPr/>
          <a:lstStyle/>
          <a:p>
            <a:r>
              <a:rPr lang="en-US" smtClean="0"/>
              <a:t>Java and Concurrency</a:t>
            </a:r>
            <a:endParaRPr lang="de-CH" smtClean="0"/>
          </a:p>
        </p:txBody>
      </p:sp>
      <p:sp>
        <p:nvSpPr>
          <p:cNvPr id="30724" name="Slide Number Placeholder 5"/>
          <p:cNvSpPr>
            <a:spLocks noGrp="1"/>
          </p:cNvSpPr>
          <p:nvPr>
            <p:ph type="sldNum" sz="quarter" idx="12"/>
          </p:nvPr>
        </p:nvSpPr>
        <p:spPr>
          <a:noFill/>
        </p:spPr>
        <p:txBody>
          <a:bodyPr/>
          <a:lstStyle/>
          <a:p>
            <a:fld id="{F9FE13F5-10F8-044E-A2DD-A8B60B1B2474}" type="slidenum">
              <a:rPr lang="de-CH" smtClean="0"/>
              <a:pPr/>
              <a:t>15</a:t>
            </a:fld>
            <a:endParaRPr lang="de-CH" sz="1400" smtClean="0">
              <a:solidFill>
                <a:srgbClr val="7E7E7E"/>
              </a:solidFill>
              <a:latin typeface="Times" charset="0"/>
            </a:endParaRPr>
          </a:p>
        </p:txBody>
      </p:sp>
      <p:sp>
        <p:nvSpPr>
          <p:cNvPr id="30725" name="Rectangle 2"/>
          <p:cNvSpPr>
            <a:spLocks noGrp="1" noChangeArrowheads="1"/>
          </p:cNvSpPr>
          <p:nvPr>
            <p:ph type="title"/>
          </p:nvPr>
        </p:nvSpPr>
        <p:spPr/>
        <p:txBody>
          <a:bodyPr/>
          <a:lstStyle/>
          <a:p>
            <a:r>
              <a:rPr lang="en-US"/>
              <a:t>SimpleThread FSP</a:t>
            </a:r>
          </a:p>
        </p:txBody>
      </p:sp>
      <p:sp>
        <p:nvSpPr>
          <p:cNvPr id="30726" name="Rectangle 3"/>
          <p:cNvSpPr>
            <a:spLocks noGrp="1" noChangeArrowheads="1"/>
          </p:cNvSpPr>
          <p:nvPr>
            <p:ph type="body" idx="1"/>
          </p:nvPr>
        </p:nvSpPr>
        <p:spPr>
          <a:xfrm>
            <a:off x="539750" y="1654175"/>
            <a:ext cx="8061325" cy="631825"/>
          </a:xfrm>
        </p:spPr>
        <p:txBody>
          <a:bodyPr anchor="t"/>
          <a:lstStyle/>
          <a:p>
            <a:pPr marL="0" indent="0" defTabSz="552450">
              <a:buFont typeface="Helvetica CE" charset="0"/>
              <a:buNone/>
            </a:pPr>
            <a:r>
              <a:rPr lang="en-US" sz="2000"/>
              <a:t>SimpleThread can be modelled as a single, sequential, finite state process:</a:t>
            </a:r>
            <a:endParaRPr lang="en-US" sz="1800">
              <a:latin typeface="American Typewriter" charset="0"/>
            </a:endParaRPr>
          </a:p>
        </p:txBody>
      </p:sp>
      <p:pic>
        <p:nvPicPr>
          <p:cNvPr id="30727" name="Picture 4"/>
          <p:cNvPicPr>
            <a:picLocks noChangeAspect="1" noChangeArrowheads="1"/>
          </p:cNvPicPr>
          <p:nvPr/>
        </p:nvPicPr>
        <mc:AlternateContent>
          <mc:Choice xmlns:ma="http://schemas.microsoft.com/office/mac/drawingml/2008/main" Requires="ma">
            <p:blipFill>
              <a:blip r:embed="rId2"/>
              <a:srcRect/>
              <a:stretch>
                <a:fillRect/>
              </a:stretch>
            </p:blipFill>
          </mc:Choice>
          <mc:Fallback>
            <p:blipFill>
              <a:blip r:embed="rId3"/>
              <a:srcRect/>
              <a:stretch>
                <a:fillRect/>
              </a:stretch>
            </p:blipFill>
          </mc:Fallback>
        </mc:AlternateContent>
        <p:spPr bwMode="auto">
          <a:xfrm>
            <a:off x="1096963" y="3200400"/>
            <a:ext cx="6948487" cy="1143000"/>
          </a:xfrm>
          <a:prstGeom prst="rect">
            <a:avLst/>
          </a:prstGeom>
          <a:noFill/>
          <a:ln w="9525">
            <a:noFill/>
            <a:miter lim="800000"/>
            <a:headEnd/>
            <a:tailEnd/>
          </a:ln>
        </p:spPr>
      </p:pic>
      <p:sp>
        <p:nvSpPr>
          <p:cNvPr id="30728" name="Text Box 5"/>
          <p:cNvSpPr txBox="1">
            <a:spLocks noChangeArrowheads="1"/>
          </p:cNvSpPr>
          <p:nvPr/>
        </p:nvSpPr>
        <p:spPr bwMode="auto">
          <a:xfrm>
            <a:off x="609600" y="4343400"/>
            <a:ext cx="2541588" cy="381000"/>
          </a:xfrm>
          <a:prstGeom prst="rect">
            <a:avLst/>
          </a:prstGeom>
          <a:noFill/>
          <a:ln w="9525">
            <a:noFill/>
            <a:miter lim="800000"/>
            <a:headEnd/>
            <a:tailEnd/>
          </a:ln>
        </p:spPr>
        <p:txBody>
          <a:bodyPr wrap="none">
            <a:prstTxWarp prst="textNoShape">
              <a:avLst/>
            </a:prstTxWarp>
            <a:spAutoFit/>
          </a:bodyPr>
          <a:lstStyle/>
          <a:p>
            <a:pPr eaLnBrk="1" hangingPunct="1">
              <a:lnSpc>
                <a:spcPct val="95000"/>
              </a:lnSpc>
              <a:spcBef>
                <a:spcPct val="20000"/>
              </a:spcBef>
              <a:buClr>
                <a:schemeClr val="hlink"/>
              </a:buClr>
              <a:buSzPct val="85000"/>
              <a:buFont typeface="Helvetica CE" charset="0"/>
              <a:buNone/>
            </a:pPr>
            <a:r>
              <a:rPr lang="en-US" sz="2000">
                <a:solidFill>
                  <a:srgbClr val="0A017F"/>
                </a:solidFill>
              </a:rPr>
              <a:t>Or, more generically:</a:t>
            </a:r>
            <a:endParaRPr lang="en-US"/>
          </a:p>
        </p:txBody>
      </p:sp>
      <p:sp>
        <p:nvSpPr>
          <p:cNvPr id="30729" name="Rectangle 6"/>
          <p:cNvSpPr>
            <a:spLocks noChangeArrowheads="1"/>
          </p:cNvSpPr>
          <p:nvPr/>
        </p:nvSpPr>
        <p:spPr bwMode="auto">
          <a:xfrm>
            <a:off x="161925" y="4378325"/>
            <a:ext cx="184150" cy="352425"/>
          </a:xfrm>
          <a:prstGeom prst="rect">
            <a:avLst/>
          </a:prstGeom>
          <a:noFill/>
          <a:ln w="9525">
            <a:noFill/>
            <a:miter lim="800000"/>
            <a:headEnd/>
            <a:tailEnd/>
          </a:ln>
        </p:spPr>
        <p:txBody>
          <a:bodyPr wrap="none">
            <a:prstTxWarp prst="textNoShape">
              <a:avLst/>
            </a:prstTxWarp>
            <a:spAutoFit/>
          </a:bodyPr>
          <a:lstStyle/>
          <a:p>
            <a:pPr eaLnBrk="1" hangingPunct="1">
              <a:lnSpc>
                <a:spcPct val="95000"/>
              </a:lnSpc>
              <a:spcBef>
                <a:spcPct val="20000"/>
              </a:spcBef>
              <a:buClr>
                <a:schemeClr val="hlink"/>
              </a:buClr>
              <a:buSzPct val="85000"/>
              <a:buFont typeface="Helvetica CE" charset="0"/>
              <a:buNone/>
            </a:pPr>
            <a:endParaRPr lang="en-US" sz="1800">
              <a:solidFill>
                <a:srgbClr val="0A017F"/>
              </a:solidFill>
              <a:latin typeface="American Typewriter" charset="0"/>
            </a:endParaRPr>
          </a:p>
        </p:txBody>
      </p:sp>
      <p:sp>
        <p:nvSpPr>
          <p:cNvPr id="30730" name="Text Box 7"/>
          <p:cNvSpPr txBox="1">
            <a:spLocks noChangeArrowheads="1"/>
          </p:cNvSpPr>
          <p:nvPr/>
        </p:nvSpPr>
        <p:spPr bwMode="auto">
          <a:xfrm>
            <a:off x="762000" y="4876800"/>
            <a:ext cx="6934200" cy="1312863"/>
          </a:xfrm>
          <a:prstGeom prst="rect">
            <a:avLst/>
          </a:prstGeom>
          <a:solidFill>
            <a:schemeClr val="bg1"/>
          </a:solidFill>
          <a:ln w="9525">
            <a:solidFill>
              <a:schemeClr val="tx1"/>
            </a:solidFill>
            <a:miter lim="800000"/>
            <a:headEnd/>
            <a:tailEnd/>
          </a:ln>
        </p:spPr>
        <p:txBody>
          <a:bodyPr>
            <a:prstTxWarp prst="textNoShape">
              <a:avLst/>
            </a:prstTxWarp>
            <a:spAutoFit/>
          </a:bodyPr>
          <a:lstStyle/>
          <a:p>
            <a:pPr defTabSz="36036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const N			=	5</a:t>
            </a:r>
          </a:p>
          <a:p>
            <a:pPr defTabSz="36036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Simple				=	Print[1],</a:t>
            </a:r>
          </a:p>
          <a:p>
            <a:pPr defTabSz="36036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Print[n:1..N]	=	( when(n&lt;N) [n] -&gt; Print[n+1]</a:t>
            </a:r>
          </a:p>
          <a:p>
            <a:pPr defTabSz="36036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when(n==N) done -&gt; STOP).</a:t>
            </a:r>
          </a:p>
        </p:txBody>
      </p:sp>
      <p:sp>
        <p:nvSpPr>
          <p:cNvPr id="30731" name="Text Box 8"/>
          <p:cNvSpPr txBox="1">
            <a:spLocks noChangeArrowheads="1"/>
          </p:cNvSpPr>
          <p:nvPr/>
        </p:nvSpPr>
        <p:spPr bwMode="auto">
          <a:xfrm>
            <a:off x="1273175" y="2514600"/>
            <a:ext cx="6956425" cy="38735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eaLnBrk="1" hangingPunct="1">
              <a:lnSpc>
                <a:spcPct val="9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Simple = ([1]-&gt;[2]-&gt;[3]-&gt;[4]-&gt; done-&gt; STOP).</a:t>
            </a:r>
            <a:endParaRPr lang="en-US">
              <a:latin typeface="Courier" charset="0"/>
              <a:ea typeface="Courier" charset="0"/>
              <a:cs typeface="Courier" charset="0"/>
            </a:endParaRPr>
          </a:p>
        </p:txBody>
      </p:sp>
      <p:grpSp>
        <p:nvGrpSpPr>
          <p:cNvPr id="30732" name="Group 9"/>
          <p:cNvGrpSpPr>
            <a:grpSpLocks/>
          </p:cNvGrpSpPr>
          <p:nvPr/>
        </p:nvGrpSpPr>
        <p:grpSpPr bwMode="auto">
          <a:xfrm>
            <a:off x="8077200" y="6096000"/>
            <a:ext cx="838200" cy="381000"/>
            <a:chOff x="672" y="3504"/>
            <a:chExt cx="528" cy="240"/>
          </a:xfrm>
        </p:grpSpPr>
        <p:sp>
          <p:nvSpPr>
            <p:cNvPr id="30733" name="AutoShape 10"/>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30734" name="Group 11"/>
            <p:cNvGrpSpPr>
              <a:grpSpLocks/>
            </p:cNvGrpSpPr>
            <p:nvPr/>
          </p:nvGrpSpPr>
          <p:grpSpPr bwMode="auto">
            <a:xfrm>
              <a:off x="720" y="3552"/>
              <a:ext cx="432" cy="144"/>
              <a:chOff x="2112" y="3696"/>
              <a:chExt cx="528" cy="192"/>
            </a:xfrm>
          </p:grpSpPr>
          <p:sp>
            <p:nvSpPr>
              <p:cNvPr id="30735" name="Oval 12"/>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t>0</a:t>
                </a:r>
              </a:p>
            </p:txBody>
          </p:sp>
          <p:sp>
            <p:nvSpPr>
              <p:cNvPr id="30736" name="Oval 13"/>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t>1</a:t>
                </a:r>
              </a:p>
            </p:txBody>
          </p:sp>
          <p:cxnSp>
            <p:nvCxnSpPr>
              <p:cNvPr id="30737" name="AutoShape 14"/>
              <p:cNvCxnSpPr>
                <a:cxnSpLocks noChangeShapeType="1"/>
                <a:stCxn id="30735" idx="7"/>
                <a:endCxn id="30736"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30738" name="AutoShape 15"/>
              <p:cNvCxnSpPr>
                <a:cxnSpLocks noChangeShapeType="1"/>
                <a:stCxn id="30736" idx="3"/>
                <a:endCxn id="30735"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Date Placeholder 3"/>
          <p:cNvSpPr>
            <a:spLocks noGrp="1"/>
          </p:cNvSpPr>
          <p:nvPr>
            <p:ph type="dt" sz="quarter" idx="10"/>
          </p:nvPr>
        </p:nvSpPr>
        <p:spPr>
          <a:noFill/>
        </p:spPr>
        <p:txBody>
          <a:bodyPr/>
          <a:lstStyle/>
          <a:p>
            <a:r>
              <a:rPr lang="en-US" smtClean="0"/>
              <a:t>© Oscar Nierstrasz</a:t>
            </a:r>
            <a:endParaRPr lang="de-CH" smtClean="0"/>
          </a:p>
        </p:txBody>
      </p:sp>
      <p:sp>
        <p:nvSpPr>
          <p:cNvPr id="31747" name="Footer Placeholder 4"/>
          <p:cNvSpPr>
            <a:spLocks noGrp="1"/>
          </p:cNvSpPr>
          <p:nvPr>
            <p:ph type="ftr" sz="quarter" idx="11"/>
          </p:nvPr>
        </p:nvSpPr>
        <p:spPr>
          <a:noFill/>
        </p:spPr>
        <p:txBody>
          <a:bodyPr/>
          <a:lstStyle/>
          <a:p>
            <a:r>
              <a:rPr lang="en-US" smtClean="0"/>
              <a:t>Java and Concurrency</a:t>
            </a:r>
            <a:endParaRPr lang="de-CH" smtClean="0"/>
          </a:p>
        </p:txBody>
      </p:sp>
      <p:sp>
        <p:nvSpPr>
          <p:cNvPr id="31748" name="Slide Number Placeholder 5"/>
          <p:cNvSpPr>
            <a:spLocks noGrp="1"/>
          </p:cNvSpPr>
          <p:nvPr>
            <p:ph type="sldNum" sz="quarter" idx="12"/>
          </p:nvPr>
        </p:nvSpPr>
        <p:spPr>
          <a:noFill/>
        </p:spPr>
        <p:txBody>
          <a:bodyPr/>
          <a:lstStyle/>
          <a:p>
            <a:fld id="{236726A3-F4B8-144E-9C7D-4D6C0E28E4D2}" type="slidenum">
              <a:rPr lang="de-CH" smtClean="0"/>
              <a:pPr/>
              <a:t>16</a:t>
            </a:fld>
            <a:endParaRPr lang="de-CH" sz="1400" smtClean="0">
              <a:solidFill>
                <a:srgbClr val="7E7E7E"/>
              </a:solidFill>
              <a:latin typeface="Times" charset="0"/>
            </a:endParaRPr>
          </a:p>
        </p:txBody>
      </p:sp>
      <p:sp>
        <p:nvSpPr>
          <p:cNvPr id="31749" name="Rectangle 2"/>
          <p:cNvSpPr>
            <a:spLocks noGrp="1" noChangeArrowheads="1"/>
          </p:cNvSpPr>
          <p:nvPr>
            <p:ph type="title"/>
          </p:nvPr>
        </p:nvSpPr>
        <p:spPr/>
        <p:txBody>
          <a:bodyPr/>
          <a:lstStyle/>
          <a:p>
            <a:r>
              <a:rPr lang="en-US"/>
              <a:t>Multiple Threads ...</a:t>
            </a:r>
          </a:p>
        </p:txBody>
      </p:sp>
      <p:sp>
        <p:nvSpPr>
          <p:cNvPr id="31750" name="Rectangle 3"/>
          <p:cNvSpPr>
            <a:spLocks noGrp="1" noChangeArrowheads="1"/>
          </p:cNvSpPr>
          <p:nvPr>
            <p:ph type="body" idx="1"/>
          </p:nvPr>
        </p:nvSpPr>
        <p:spPr>
          <a:xfrm>
            <a:off x="539750" y="1654175"/>
            <a:ext cx="8061325" cy="708025"/>
          </a:xfrm>
        </p:spPr>
        <p:txBody>
          <a:bodyPr anchor="t"/>
          <a:lstStyle/>
          <a:p>
            <a:pPr marL="0" indent="0" defTabSz="571500">
              <a:buFont typeface="Helvetica CE" charset="0"/>
              <a:buNone/>
            </a:pPr>
            <a:r>
              <a:rPr lang="en-US" sz="2000"/>
              <a:t>A Thread’s run method is never called directly but is executed when the Thread is </a:t>
            </a:r>
            <a:r>
              <a:rPr lang="en-US" sz="2000" i="1">
                <a:solidFill>
                  <a:srgbClr val="7F0101"/>
                </a:solidFill>
              </a:rPr>
              <a:t>started:</a:t>
            </a:r>
            <a:endParaRPr lang="en-US" sz="2000"/>
          </a:p>
        </p:txBody>
      </p:sp>
      <p:sp>
        <p:nvSpPr>
          <p:cNvPr id="31751" name="Text Box 4"/>
          <p:cNvSpPr txBox="1">
            <a:spLocks noChangeArrowheads="1"/>
          </p:cNvSpPr>
          <p:nvPr/>
        </p:nvSpPr>
        <p:spPr bwMode="auto">
          <a:xfrm>
            <a:off x="1219200" y="2819400"/>
            <a:ext cx="6553200" cy="2587625"/>
          </a:xfrm>
          <a:prstGeom prst="rect">
            <a:avLst/>
          </a:prstGeom>
          <a:solidFill>
            <a:schemeClr val="bg1"/>
          </a:solidFill>
          <a:ln w="9525">
            <a:solidFill>
              <a:schemeClr val="tx1"/>
            </a:solidFill>
            <a:miter lim="800000"/>
            <a:headEnd/>
            <a:tailEnd/>
          </a:ln>
        </p:spPr>
        <p:txBody>
          <a:bodyPr>
            <a:prstTxWarp prst="textNoShape">
              <a:avLst/>
            </a:prstTxWarp>
            <a:spAutoFit/>
          </a:bodyPr>
          <a:lstStyle/>
          <a:p>
            <a:pPr defTabSz="47625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class SimpleThread {</a:t>
            </a:r>
          </a:p>
          <a:p>
            <a:pPr defTabSz="47625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static void main (String[] args) {</a:t>
            </a:r>
          </a:p>
          <a:p>
            <a:pPr defTabSz="476250" eaLnBrk="1" hangingPunct="1">
              <a:lnSpc>
                <a:spcPct val="95000"/>
              </a:lnSpc>
              <a:spcBef>
                <a:spcPct val="20000"/>
              </a:spcBef>
              <a:buClr>
                <a:schemeClr val="hlink"/>
              </a:buClr>
              <a:buSzPct val="85000"/>
              <a:buFont typeface="Helvetica CE" charset="0"/>
              <a:buNone/>
            </a:pPr>
            <a:r>
              <a:rPr lang="en-US" sz="1800" i="1">
                <a:solidFill>
                  <a:srgbClr val="0A017F"/>
                </a:solidFill>
                <a:latin typeface="Courier" charset="0"/>
                <a:ea typeface="Courier" charset="0"/>
                <a:cs typeface="Courier" charset="0"/>
              </a:rPr>
              <a:t>		</a:t>
            </a:r>
            <a:r>
              <a:rPr lang="en-US" sz="1800" i="1">
                <a:solidFill>
                  <a:srgbClr val="7F0101"/>
                </a:solidFill>
                <a:latin typeface="Courier" charset="0"/>
                <a:ea typeface="Courier" charset="0"/>
                <a:cs typeface="Courier" charset="0"/>
              </a:rPr>
              <a:t>// Instantiate a Thread, then start it:</a:t>
            </a:r>
            <a:endParaRPr lang="en-US" sz="1800" i="1">
              <a:solidFill>
                <a:srgbClr val="0A017F"/>
              </a:solidFill>
              <a:latin typeface="Courier" charset="0"/>
              <a:ea typeface="Courier" charset="0"/>
              <a:cs typeface="Courier" charset="0"/>
            </a:endParaRPr>
          </a:p>
          <a:p>
            <a:pPr defTabSz="47625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new SimpleThread("Jamaica").</a:t>
            </a:r>
            <a:r>
              <a:rPr lang="en-US" sz="1800" b="1">
                <a:solidFill>
                  <a:srgbClr val="0A017F"/>
                </a:solidFill>
                <a:latin typeface="Courier" charset="0"/>
                <a:ea typeface="Courier" charset="0"/>
                <a:cs typeface="Courier" charset="0"/>
              </a:rPr>
              <a:t>start()</a:t>
            </a:r>
            <a:r>
              <a:rPr lang="en-US" sz="1800">
                <a:solidFill>
                  <a:srgbClr val="0A017F"/>
                </a:solidFill>
                <a:latin typeface="Courier" charset="0"/>
                <a:ea typeface="Courier" charset="0"/>
                <a:cs typeface="Courier" charset="0"/>
              </a:rPr>
              <a:t>;</a:t>
            </a:r>
          </a:p>
          <a:p>
            <a:pPr defTabSz="47625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new SimpleThread("Fiji").start();</a:t>
            </a:r>
          </a:p>
          <a:p>
            <a:pPr defTabSz="47625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47625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47625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endParaRPr lang="en-US">
              <a:latin typeface="Courier" charset="0"/>
              <a:ea typeface="Courier" charset="0"/>
              <a:cs typeface="Courier"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Date Placeholder 3"/>
          <p:cNvSpPr>
            <a:spLocks noGrp="1"/>
          </p:cNvSpPr>
          <p:nvPr>
            <p:ph type="dt" sz="quarter" idx="10"/>
          </p:nvPr>
        </p:nvSpPr>
        <p:spPr>
          <a:noFill/>
        </p:spPr>
        <p:txBody>
          <a:bodyPr/>
          <a:lstStyle/>
          <a:p>
            <a:r>
              <a:rPr lang="en-US" smtClean="0"/>
              <a:t>© Oscar Nierstrasz</a:t>
            </a:r>
            <a:endParaRPr lang="de-CH" smtClean="0"/>
          </a:p>
        </p:txBody>
      </p:sp>
      <p:sp>
        <p:nvSpPr>
          <p:cNvPr id="32771" name="Footer Placeholder 4"/>
          <p:cNvSpPr>
            <a:spLocks noGrp="1"/>
          </p:cNvSpPr>
          <p:nvPr>
            <p:ph type="ftr" sz="quarter" idx="11"/>
          </p:nvPr>
        </p:nvSpPr>
        <p:spPr>
          <a:noFill/>
        </p:spPr>
        <p:txBody>
          <a:bodyPr/>
          <a:lstStyle/>
          <a:p>
            <a:r>
              <a:rPr lang="en-US" smtClean="0"/>
              <a:t>Java and Concurrency</a:t>
            </a:r>
            <a:endParaRPr lang="de-CH" smtClean="0"/>
          </a:p>
        </p:txBody>
      </p:sp>
      <p:sp>
        <p:nvSpPr>
          <p:cNvPr id="32772" name="Slide Number Placeholder 5"/>
          <p:cNvSpPr>
            <a:spLocks noGrp="1"/>
          </p:cNvSpPr>
          <p:nvPr>
            <p:ph type="sldNum" sz="quarter" idx="12"/>
          </p:nvPr>
        </p:nvSpPr>
        <p:spPr>
          <a:noFill/>
        </p:spPr>
        <p:txBody>
          <a:bodyPr/>
          <a:lstStyle/>
          <a:p>
            <a:fld id="{39D48EE2-E7ED-504D-9034-A555A778C962}" type="slidenum">
              <a:rPr lang="de-CH" smtClean="0"/>
              <a:pPr/>
              <a:t>17</a:t>
            </a:fld>
            <a:endParaRPr lang="de-CH" sz="1400" smtClean="0">
              <a:solidFill>
                <a:srgbClr val="7E7E7E"/>
              </a:solidFill>
              <a:latin typeface="Times" charset="0"/>
            </a:endParaRPr>
          </a:p>
        </p:txBody>
      </p:sp>
      <p:sp>
        <p:nvSpPr>
          <p:cNvPr id="32773" name="Rectangle 3"/>
          <p:cNvSpPr>
            <a:spLocks noGrp="1" noChangeArrowheads="1"/>
          </p:cNvSpPr>
          <p:nvPr>
            <p:ph type="title"/>
          </p:nvPr>
        </p:nvSpPr>
        <p:spPr/>
        <p:txBody>
          <a:bodyPr/>
          <a:lstStyle/>
          <a:p>
            <a:r>
              <a:rPr lang="en-US"/>
              <a:t>Running the TwoThreadsDemo</a:t>
            </a:r>
          </a:p>
        </p:txBody>
      </p:sp>
      <p:sp>
        <p:nvSpPr>
          <p:cNvPr id="32774" name="Rectangle 4"/>
          <p:cNvSpPr>
            <a:spLocks noGrp="1" noChangeArrowheads="1"/>
          </p:cNvSpPr>
          <p:nvPr>
            <p:ph type="body" idx="1"/>
          </p:nvPr>
        </p:nvSpPr>
        <p:spPr>
          <a:xfrm>
            <a:off x="539750" y="1654175"/>
            <a:ext cx="3714750" cy="2460625"/>
          </a:xfrm>
        </p:spPr>
        <p:txBody>
          <a:bodyPr/>
          <a:lstStyle/>
          <a:p>
            <a:pPr marL="0" indent="0">
              <a:lnSpc>
                <a:spcPct val="90000"/>
              </a:lnSpc>
              <a:buFont typeface="Helvetica CE" charset="0"/>
              <a:buNone/>
            </a:pPr>
            <a:r>
              <a:rPr lang="en-US" sz="2000"/>
              <a:t>In this implementation of Java, the execution of the two threads is interleaved.</a:t>
            </a:r>
          </a:p>
          <a:p>
            <a:pPr marL="0" indent="0">
              <a:lnSpc>
                <a:spcPct val="90000"/>
              </a:lnSpc>
              <a:buFont typeface="Helvetica CE" charset="0"/>
              <a:buNone/>
            </a:pPr>
            <a:endParaRPr lang="en-US" sz="2000"/>
          </a:p>
          <a:p>
            <a:pPr marL="0" indent="0">
              <a:lnSpc>
                <a:spcPct val="90000"/>
              </a:lnSpc>
              <a:buFont typeface="Helvetica CE" charset="0"/>
              <a:buNone/>
            </a:pPr>
            <a:r>
              <a:rPr lang="en-US" sz="2000" i="1">
                <a:solidFill>
                  <a:srgbClr val="7F0101"/>
                </a:solidFill>
              </a:rPr>
              <a:t>This is not guaranteed for all implementations!</a:t>
            </a:r>
            <a:endParaRPr lang="en-US" sz="2000"/>
          </a:p>
        </p:txBody>
      </p:sp>
      <p:sp>
        <p:nvSpPr>
          <p:cNvPr id="32775" name="Rectangle 6"/>
          <p:cNvSpPr>
            <a:spLocks noChangeArrowheads="1"/>
          </p:cNvSpPr>
          <p:nvPr/>
        </p:nvSpPr>
        <p:spPr bwMode="auto">
          <a:xfrm>
            <a:off x="5486400" y="1752600"/>
            <a:ext cx="2590800" cy="457200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r>
              <a:rPr lang="en-US">
                <a:solidFill>
                  <a:srgbClr val="00027F"/>
                </a:solidFill>
                <a:latin typeface="Courier" charset="0"/>
                <a:ea typeface="Courier" charset="0"/>
                <a:cs typeface="Courier" charset="0"/>
              </a:rPr>
              <a:t>0 Jamaica</a:t>
            </a:r>
          </a:p>
          <a:p>
            <a:r>
              <a:rPr lang="en-US">
                <a:solidFill>
                  <a:srgbClr val="00027F"/>
                </a:solidFill>
                <a:latin typeface="Courier" charset="0"/>
                <a:ea typeface="Courier" charset="0"/>
                <a:cs typeface="Courier" charset="0"/>
              </a:rPr>
              <a:t>0 Fiji</a:t>
            </a:r>
          </a:p>
          <a:p>
            <a:r>
              <a:rPr lang="en-US">
                <a:solidFill>
                  <a:srgbClr val="00027F"/>
                </a:solidFill>
                <a:latin typeface="Courier" charset="0"/>
                <a:ea typeface="Courier" charset="0"/>
                <a:cs typeface="Courier" charset="0"/>
              </a:rPr>
              <a:t>1 Jamaica</a:t>
            </a:r>
          </a:p>
          <a:p>
            <a:r>
              <a:rPr lang="en-US">
                <a:solidFill>
                  <a:srgbClr val="00027F"/>
                </a:solidFill>
                <a:latin typeface="Courier" charset="0"/>
                <a:ea typeface="Courier" charset="0"/>
                <a:cs typeface="Courier" charset="0"/>
              </a:rPr>
              <a:t>1 Fiji</a:t>
            </a:r>
          </a:p>
          <a:p>
            <a:r>
              <a:rPr lang="en-US">
                <a:solidFill>
                  <a:srgbClr val="00027F"/>
                </a:solidFill>
                <a:latin typeface="Courier" charset="0"/>
                <a:ea typeface="Courier" charset="0"/>
                <a:cs typeface="Courier" charset="0"/>
              </a:rPr>
              <a:t>2 Fiji</a:t>
            </a:r>
          </a:p>
          <a:p>
            <a:r>
              <a:rPr lang="en-US">
                <a:solidFill>
                  <a:srgbClr val="00027F"/>
                </a:solidFill>
                <a:latin typeface="Courier" charset="0"/>
                <a:ea typeface="Courier" charset="0"/>
                <a:cs typeface="Courier" charset="0"/>
              </a:rPr>
              <a:t>3 Fiji</a:t>
            </a:r>
          </a:p>
          <a:p>
            <a:r>
              <a:rPr lang="en-US">
                <a:solidFill>
                  <a:srgbClr val="00027F"/>
                </a:solidFill>
                <a:latin typeface="Courier" charset="0"/>
                <a:ea typeface="Courier" charset="0"/>
                <a:cs typeface="Courier" charset="0"/>
              </a:rPr>
              <a:t>2 Jamaica</a:t>
            </a:r>
          </a:p>
          <a:p>
            <a:r>
              <a:rPr lang="en-US">
                <a:solidFill>
                  <a:srgbClr val="00027F"/>
                </a:solidFill>
                <a:latin typeface="Courier" charset="0"/>
                <a:ea typeface="Courier" charset="0"/>
                <a:cs typeface="Courier" charset="0"/>
              </a:rPr>
              <a:t>4 Fiji</a:t>
            </a:r>
          </a:p>
          <a:p>
            <a:r>
              <a:rPr lang="en-US">
                <a:solidFill>
                  <a:srgbClr val="00027F"/>
                </a:solidFill>
                <a:latin typeface="Courier" charset="0"/>
                <a:ea typeface="Courier" charset="0"/>
                <a:cs typeface="Courier" charset="0"/>
              </a:rPr>
              <a:t>3 Jamaica</a:t>
            </a:r>
          </a:p>
          <a:p>
            <a:r>
              <a:rPr lang="en-US">
                <a:solidFill>
                  <a:srgbClr val="00027F"/>
                </a:solidFill>
                <a:latin typeface="Courier" charset="0"/>
                <a:ea typeface="Courier" charset="0"/>
                <a:cs typeface="Courier" charset="0"/>
              </a:rPr>
              <a:t>DONE! Fiji</a:t>
            </a:r>
          </a:p>
          <a:p>
            <a:r>
              <a:rPr lang="en-US">
                <a:solidFill>
                  <a:srgbClr val="00027F"/>
                </a:solidFill>
                <a:latin typeface="Courier" charset="0"/>
                <a:ea typeface="Courier" charset="0"/>
                <a:cs typeface="Courier" charset="0"/>
              </a:rPr>
              <a:t>4 Jamaica</a:t>
            </a:r>
          </a:p>
          <a:p>
            <a:r>
              <a:rPr lang="en-US">
                <a:solidFill>
                  <a:srgbClr val="00027F"/>
                </a:solidFill>
                <a:latin typeface="Courier" charset="0"/>
                <a:ea typeface="Courier" charset="0"/>
                <a:cs typeface="Courier" charset="0"/>
              </a:rPr>
              <a:t>DONE! Jamaica</a:t>
            </a:r>
            <a:endParaRPr lang="en-US">
              <a:latin typeface="Courier" charset="0"/>
              <a:ea typeface="Courier" charset="0"/>
              <a:cs typeface="Courier" charset="0"/>
            </a:endParaRPr>
          </a:p>
        </p:txBody>
      </p:sp>
      <p:sp>
        <p:nvSpPr>
          <p:cNvPr id="32776" name="AutoShape 7"/>
          <p:cNvSpPr>
            <a:spLocks noChangeArrowheads="1"/>
          </p:cNvSpPr>
          <p:nvPr/>
        </p:nvSpPr>
        <p:spPr bwMode="auto">
          <a:xfrm>
            <a:off x="1371600" y="4419600"/>
            <a:ext cx="2667000" cy="17526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eaLnBrk="1" hangingPunct="1">
              <a:lnSpc>
                <a:spcPct val="90000"/>
              </a:lnSpc>
              <a:spcBef>
                <a:spcPct val="20000"/>
              </a:spcBef>
              <a:buClr>
                <a:srgbClr val="00027F"/>
              </a:buClr>
              <a:buSzPct val="85000"/>
              <a:buFont typeface="Zapf Dingbats" charset="2"/>
              <a:buNone/>
            </a:pPr>
            <a:r>
              <a:rPr lang="en-US" sz="2000" i="1">
                <a:solidFill>
                  <a:srgbClr val="7F0101"/>
                </a:solidFill>
              </a:rPr>
              <a:t>Why are the output lines never garbled?</a:t>
            </a:r>
            <a:endParaRPr lang="en-US" sz="2000">
              <a:solidFill>
                <a:srgbClr val="0A017F"/>
              </a:solidFill>
            </a:endParaRPr>
          </a:p>
          <a:p>
            <a:pPr eaLnBrk="1" hangingPunct="1">
              <a:lnSpc>
                <a:spcPct val="90000"/>
              </a:lnSpc>
              <a:spcBef>
                <a:spcPct val="20000"/>
              </a:spcBef>
              <a:buFont typeface="Helvetica CE" charset="0"/>
              <a:buNone/>
            </a:pPr>
            <a:endParaRPr lang="en-US" sz="1800">
              <a:solidFill>
                <a:srgbClr val="0A017F"/>
              </a:solidFill>
            </a:endParaRPr>
          </a:p>
          <a:p>
            <a:pPr eaLnBrk="1" hangingPunct="1">
              <a:lnSpc>
                <a:spcPct val="90000"/>
              </a:lnSpc>
              <a:spcBef>
                <a:spcPct val="20000"/>
              </a:spcBef>
              <a:buFont typeface="Helvetica CE" charset="0"/>
              <a:buNone/>
            </a:pPr>
            <a:r>
              <a:rPr lang="en-US" sz="1800">
                <a:solidFill>
                  <a:srgbClr val="0A017F"/>
                </a:solidFill>
                <a:latin typeface="Courier" charset="0"/>
                <a:ea typeface="Courier" charset="0"/>
                <a:cs typeface="Courier" charset="0"/>
              </a:rPr>
              <a:t>0 Ja0 Fimajiica</a:t>
            </a:r>
          </a:p>
          <a:p>
            <a:pPr eaLnBrk="1" hangingPunct="1">
              <a:lnSpc>
                <a:spcPct val="90000"/>
              </a:lnSpc>
              <a:spcBef>
                <a:spcPct val="20000"/>
              </a:spcBef>
              <a:buFont typeface="Helvetica CE" charset="0"/>
              <a:buNone/>
            </a:pPr>
            <a:r>
              <a:rPr lang="en-US" sz="1800">
                <a:solidFill>
                  <a:srgbClr val="0A017F"/>
                </a:solidFill>
                <a:latin typeface="Courier" charset="0"/>
                <a:ea typeface="Courier" charset="0"/>
                <a:cs typeface="Courier" charset="0"/>
              </a:rPr>
              <a:t>...</a:t>
            </a:r>
            <a:endParaRPr lang="en-US">
              <a:latin typeface="Courier" charset="0"/>
              <a:ea typeface="Courier" charset="0"/>
              <a:cs typeface="Courier" charset="0"/>
            </a:endParaRPr>
          </a:p>
        </p:txBody>
      </p:sp>
      <p:grpSp>
        <p:nvGrpSpPr>
          <p:cNvPr id="32777" name="Group 6"/>
          <p:cNvGrpSpPr>
            <a:grpSpLocks/>
          </p:cNvGrpSpPr>
          <p:nvPr/>
        </p:nvGrpSpPr>
        <p:grpSpPr bwMode="auto">
          <a:xfrm>
            <a:off x="8382000" y="6096000"/>
            <a:ext cx="457200" cy="457200"/>
            <a:chOff x="5184" y="3552"/>
            <a:chExt cx="288" cy="288"/>
          </a:xfrm>
        </p:grpSpPr>
        <p:sp>
          <p:nvSpPr>
            <p:cNvPr id="32778" name="AutoShape 7"/>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32779" name="Oval 8"/>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Date Placeholder 3"/>
          <p:cNvSpPr>
            <a:spLocks noGrp="1"/>
          </p:cNvSpPr>
          <p:nvPr>
            <p:ph type="dt" sz="quarter" idx="10"/>
          </p:nvPr>
        </p:nvSpPr>
        <p:spPr>
          <a:noFill/>
        </p:spPr>
        <p:txBody>
          <a:bodyPr/>
          <a:lstStyle/>
          <a:p>
            <a:r>
              <a:rPr lang="en-US" smtClean="0"/>
              <a:t>© Oscar Nierstrasz</a:t>
            </a:r>
            <a:endParaRPr lang="de-CH" smtClean="0"/>
          </a:p>
        </p:txBody>
      </p:sp>
      <p:sp>
        <p:nvSpPr>
          <p:cNvPr id="33795" name="Footer Placeholder 4"/>
          <p:cNvSpPr>
            <a:spLocks noGrp="1"/>
          </p:cNvSpPr>
          <p:nvPr>
            <p:ph type="ftr" sz="quarter" idx="11"/>
          </p:nvPr>
        </p:nvSpPr>
        <p:spPr>
          <a:noFill/>
        </p:spPr>
        <p:txBody>
          <a:bodyPr/>
          <a:lstStyle/>
          <a:p>
            <a:r>
              <a:rPr lang="en-US" smtClean="0"/>
              <a:t>Java and Concurrency</a:t>
            </a:r>
            <a:endParaRPr lang="de-CH" smtClean="0"/>
          </a:p>
        </p:txBody>
      </p:sp>
      <p:sp>
        <p:nvSpPr>
          <p:cNvPr id="33796" name="Slide Number Placeholder 5"/>
          <p:cNvSpPr>
            <a:spLocks noGrp="1"/>
          </p:cNvSpPr>
          <p:nvPr>
            <p:ph type="sldNum" sz="quarter" idx="12"/>
          </p:nvPr>
        </p:nvSpPr>
        <p:spPr>
          <a:noFill/>
        </p:spPr>
        <p:txBody>
          <a:bodyPr/>
          <a:lstStyle/>
          <a:p>
            <a:fld id="{79E9EFEA-E1A9-3B4C-8EC2-4E57013C6D26}" type="slidenum">
              <a:rPr lang="de-CH" smtClean="0"/>
              <a:pPr/>
              <a:t>18</a:t>
            </a:fld>
            <a:endParaRPr lang="de-CH" sz="1400" smtClean="0">
              <a:solidFill>
                <a:srgbClr val="7E7E7E"/>
              </a:solidFill>
              <a:latin typeface="Times" charset="0"/>
            </a:endParaRPr>
          </a:p>
        </p:txBody>
      </p:sp>
      <p:sp>
        <p:nvSpPr>
          <p:cNvPr id="33797" name="Rectangle 2"/>
          <p:cNvSpPr>
            <a:spLocks noGrp="1" noChangeArrowheads="1"/>
          </p:cNvSpPr>
          <p:nvPr>
            <p:ph type="title"/>
          </p:nvPr>
        </p:nvSpPr>
        <p:spPr/>
        <p:txBody>
          <a:bodyPr/>
          <a:lstStyle/>
          <a:p>
            <a:r>
              <a:rPr lang="en-US"/>
              <a:t>FSP — Concurrency</a:t>
            </a:r>
          </a:p>
        </p:txBody>
      </p:sp>
      <p:sp>
        <p:nvSpPr>
          <p:cNvPr id="33798" name="Rectangle 3"/>
          <p:cNvSpPr>
            <a:spLocks noGrp="1" noChangeArrowheads="1"/>
          </p:cNvSpPr>
          <p:nvPr>
            <p:ph type="body" idx="1"/>
          </p:nvPr>
        </p:nvSpPr>
        <p:spPr>
          <a:xfrm>
            <a:off x="539750" y="1654175"/>
            <a:ext cx="8061325" cy="631825"/>
          </a:xfrm>
        </p:spPr>
        <p:txBody>
          <a:bodyPr anchor="t"/>
          <a:lstStyle/>
          <a:p>
            <a:pPr marL="342900" indent="-342900" defTabSz="361950">
              <a:buFont typeface="Helvetica CE" charset="0"/>
              <a:buNone/>
            </a:pPr>
            <a:r>
              <a:rPr lang="en-US" sz="2000"/>
              <a:t>We can </a:t>
            </a:r>
            <a:r>
              <a:rPr lang="en-US" sz="2000" i="1">
                <a:solidFill>
                  <a:srgbClr val="7F0101"/>
                </a:solidFill>
              </a:rPr>
              <a:t>relabel</a:t>
            </a:r>
            <a:r>
              <a:rPr lang="en-US" sz="2000"/>
              <a:t> the transitions of </a:t>
            </a:r>
            <a:r>
              <a:rPr lang="en-US" sz="2000">
                <a:latin typeface="Courier" charset="0"/>
                <a:ea typeface="Courier" charset="0"/>
                <a:cs typeface="Courier" charset="0"/>
              </a:rPr>
              <a:t>Simple </a:t>
            </a:r>
            <a:r>
              <a:rPr lang="en-US" sz="2000"/>
              <a:t>and concurrently </a:t>
            </a:r>
            <a:r>
              <a:rPr lang="en-US" sz="2000" i="1">
                <a:solidFill>
                  <a:srgbClr val="7F0101"/>
                </a:solidFill>
              </a:rPr>
              <a:t>compose</a:t>
            </a:r>
            <a:r>
              <a:rPr lang="en-US" sz="2000"/>
              <a:t> two copies of it:</a:t>
            </a:r>
            <a:endParaRPr lang="en-US" sz="2000">
              <a:latin typeface="American Typewriter" charset="0"/>
            </a:endParaRPr>
          </a:p>
        </p:txBody>
      </p:sp>
      <p:pic>
        <p:nvPicPr>
          <p:cNvPr id="33799" name="Picture 4"/>
          <p:cNvPicPr>
            <a:picLocks noChangeAspect="1" noChangeArrowheads="1"/>
          </p:cNvPicPr>
          <p:nvPr/>
        </p:nvPicPr>
        <mc:AlternateContent>
          <mc:Choice xmlns:ma="http://schemas.microsoft.com/office/mac/drawingml/2008/main" Requires="ma">
            <p:blipFill>
              <a:blip r:embed="rId3"/>
              <a:srcRect/>
              <a:stretch>
                <a:fillRect/>
              </a:stretch>
            </p:blipFill>
          </mc:Choice>
          <mc:Fallback>
            <p:blipFill>
              <a:blip r:embed="rId4"/>
              <a:srcRect/>
              <a:stretch>
                <a:fillRect/>
              </a:stretch>
            </p:blipFill>
          </mc:Fallback>
        </mc:AlternateContent>
        <p:spPr bwMode="auto">
          <a:xfrm>
            <a:off x="1447800" y="3556000"/>
            <a:ext cx="6580188" cy="1016000"/>
          </a:xfrm>
          <a:prstGeom prst="rect">
            <a:avLst/>
          </a:prstGeom>
          <a:noFill/>
          <a:ln w="9525">
            <a:noFill/>
            <a:miter lim="800000"/>
            <a:headEnd/>
            <a:tailEnd/>
          </a:ln>
        </p:spPr>
      </p:pic>
      <p:pic>
        <p:nvPicPr>
          <p:cNvPr id="33800" name="Picture 5"/>
          <p:cNvPicPr>
            <a:picLocks noChangeAspect="1" noChangeArrowheads="1"/>
          </p:cNvPicPr>
          <p:nvPr/>
        </p:nvPicPr>
        <mc:AlternateContent>
          <mc:Choice xmlns:ma="http://schemas.microsoft.com/office/mac/drawingml/2008/main" Requires="ma">
            <p:blipFill>
              <a:blip r:embed="rId5"/>
              <a:srcRect/>
              <a:stretch>
                <a:fillRect/>
              </a:stretch>
            </p:blipFill>
          </mc:Choice>
          <mc:Fallback>
            <p:blipFill>
              <a:blip r:embed="rId6"/>
              <a:srcRect/>
              <a:stretch>
                <a:fillRect/>
              </a:stretch>
            </p:blipFill>
          </mc:Fallback>
        </mc:AlternateContent>
        <p:spPr bwMode="auto">
          <a:xfrm>
            <a:off x="990600" y="4699000"/>
            <a:ext cx="7024688" cy="1016000"/>
          </a:xfrm>
          <a:prstGeom prst="rect">
            <a:avLst/>
          </a:prstGeom>
          <a:noFill/>
          <a:ln w="9525">
            <a:noFill/>
            <a:miter lim="800000"/>
            <a:headEnd/>
            <a:tailEnd/>
          </a:ln>
        </p:spPr>
      </p:pic>
      <p:sp>
        <p:nvSpPr>
          <p:cNvPr id="33801" name="AutoShape 6"/>
          <p:cNvSpPr>
            <a:spLocks noChangeArrowheads="1"/>
          </p:cNvSpPr>
          <p:nvPr/>
        </p:nvSpPr>
        <p:spPr bwMode="auto">
          <a:xfrm>
            <a:off x="3657600" y="5867400"/>
            <a:ext cx="2590800" cy="6858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5000"/>
              </a:lnSpc>
              <a:spcBef>
                <a:spcPct val="20000"/>
              </a:spcBef>
              <a:buClr>
                <a:srgbClr val="00027F"/>
              </a:buClr>
              <a:buSzPct val="85000"/>
              <a:buFont typeface="Zapf Dingbats" charset="2"/>
              <a:buNone/>
            </a:pPr>
            <a:r>
              <a:rPr lang="en-US" sz="2000" i="1">
                <a:solidFill>
                  <a:srgbClr val="7F0101"/>
                </a:solidFill>
              </a:rPr>
              <a:t>What are all the possible traces?</a:t>
            </a:r>
            <a:endParaRPr lang="en-US">
              <a:solidFill>
                <a:srgbClr val="7F0101"/>
              </a:solidFill>
            </a:endParaRPr>
          </a:p>
        </p:txBody>
      </p:sp>
      <p:sp>
        <p:nvSpPr>
          <p:cNvPr id="33802" name="Text Box 7"/>
          <p:cNvSpPr txBox="1">
            <a:spLocks noChangeArrowheads="1"/>
          </p:cNvSpPr>
          <p:nvPr/>
        </p:nvSpPr>
        <p:spPr bwMode="auto">
          <a:xfrm>
            <a:off x="1600200" y="2362200"/>
            <a:ext cx="5715000" cy="995363"/>
          </a:xfrm>
          <a:prstGeom prst="rect">
            <a:avLst/>
          </a:prstGeom>
          <a:solidFill>
            <a:schemeClr val="bg1"/>
          </a:solidFill>
          <a:ln w="9525">
            <a:solidFill>
              <a:schemeClr val="tx1"/>
            </a:solidFill>
            <a:miter lim="800000"/>
            <a:headEnd/>
            <a:tailEnd/>
          </a:ln>
        </p:spPr>
        <p:txBody>
          <a:bodyPr>
            <a:prstTxWarp prst="textNoShape">
              <a:avLst/>
            </a:prstTxWarp>
            <a:spAutoFit/>
          </a:bodyPr>
          <a:lstStyle/>
          <a:p>
            <a:pPr defTabSz="3556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||TwoThreadsDemo = (	fiji:Simple</a:t>
            </a:r>
          </a:p>
          <a:p>
            <a:pPr defTabSz="3556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jamaica:Simple</a:t>
            </a:r>
          </a:p>
          <a:p>
            <a:pPr defTabSz="3556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endParaRPr lang="en-US">
              <a:latin typeface="Courier" charset="0"/>
              <a:ea typeface="Courier" charset="0"/>
              <a:cs typeface="Courier"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Date Placeholder 3"/>
          <p:cNvSpPr>
            <a:spLocks noGrp="1"/>
          </p:cNvSpPr>
          <p:nvPr>
            <p:ph type="dt" sz="quarter" idx="10"/>
          </p:nvPr>
        </p:nvSpPr>
        <p:spPr>
          <a:noFill/>
        </p:spPr>
        <p:txBody>
          <a:bodyPr/>
          <a:lstStyle/>
          <a:p>
            <a:r>
              <a:rPr lang="en-US" smtClean="0"/>
              <a:t>© Oscar Nierstrasz</a:t>
            </a:r>
            <a:endParaRPr lang="de-CH" smtClean="0"/>
          </a:p>
        </p:txBody>
      </p:sp>
      <p:sp>
        <p:nvSpPr>
          <p:cNvPr id="35843" name="Footer Placeholder 4"/>
          <p:cNvSpPr>
            <a:spLocks noGrp="1"/>
          </p:cNvSpPr>
          <p:nvPr>
            <p:ph type="ftr" sz="quarter" idx="11"/>
          </p:nvPr>
        </p:nvSpPr>
        <p:spPr>
          <a:noFill/>
        </p:spPr>
        <p:txBody>
          <a:bodyPr/>
          <a:lstStyle/>
          <a:p>
            <a:r>
              <a:rPr lang="en-US" smtClean="0"/>
              <a:t>Java and Concurrency</a:t>
            </a:r>
            <a:endParaRPr lang="de-CH" smtClean="0"/>
          </a:p>
        </p:txBody>
      </p:sp>
      <p:sp>
        <p:nvSpPr>
          <p:cNvPr id="35844" name="Slide Number Placeholder 5"/>
          <p:cNvSpPr>
            <a:spLocks noGrp="1"/>
          </p:cNvSpPr>
          <p:nvPr>
            <p:ph type="sldNum" sz="quarter" idx="12"/>
          </p:nvPr>
        </p:nvSpPr>
        <p:spPr>
          <a:noFill/>
        </p:spPr>
        <p:txBody>
          <a:bodyPr/>
          <a:lstStyle/>
          <a:p>
            <a:fld id="{B5BAC7FF-5ABD-474B-98A7-D777CAA945DF}" type="slidenum">
              <a:rPr lang="de-CH" smtClean="0"/>
              <a:pPr/>
              <a:t>19</a:t>
            </a:fld>
            <a:endParaRPr lang="de-CH" sz="1400" smtClean="0">
              <a:solidFill>
                <a:srgbClr val="7E7E7E"/>
              </a:solidFill>
              <a:latin typeface="Times" charset="0"/>
            </a:endParaRPr>
          </a:p>
        </p:txBody>
      </p:sp>
      <p:sp>
        <p:nvSpPr>
          <p:cNvPr id="35845" name="Rectangle 2"/>
          <p:cNvSpPr>
            <a:spLocks noGrp="1" noChangeArrowheads="1"/>
          </p:cNvSpPr>
          <p:nvPr>
            <p:ph type="title"/>
          </p:nvPr>
        </p:nvSpPr>
        <p:spPr/>
        <p:txBody>
          <a:bodyPr/>
          <a:lstStyle/>
          <a:p>
            <a:r>
              <a:rPr lang="en-US"/>
              <a:t>FSP — Composition</a:t>
            </a:r>
          </a:p>
        </p:txBody>
      </p:sp>
      <p:sp>
        <p:nvSpPr>
          <p:cNvPr id="35846" name="Rectangle 3"/>
          <p:cNvSpPr>
            <a:spLocks noGrp="1" noChangeArrowheads="1"/>
          </p:cNvSpPr>
          <p:nvPr>
            <p:ph type="body" idx="1"/>
          </p:nvPr>
        </p:nvSpPr>
        <p:spPr>
          <a:xfrm>
            <a:off x="539750" y="1654175"/>
            <a:ext cx="8061325" cy="1160463"/>
          </a:xfrm>
        </p:spPr>
        <p:txBody>
          <a:bodyPr anchor="t"/>
          <a:lstStyle/>
          <a:p>
            <a:pPr>
              <a:buFont typeface="Helvetica CE" charset="0"/>
              <a:buNone/>
            </a:pPr>
            <a:r>
              <a:rPr lang="en-US" sz="2000"/>
              <a:t>If we restrict ourselves to two steps, the composition will have nine states:</a:t>
            </a:r>
          </a:p>
        </p:txBody>
      </p:sp>
      <p:pic>
        <p:nvPicPr>
          <p:cNvPr id="35847" name="Picture 4"/>
          <p:cNvPicPr>
            <a:picLocks noChangeAspect="1" noChangeArrowheads="1"/>
          </p:cNvPicPr>
          <p:nvPr/>
        </p:nvPicPr>
        <mc:AlternateContent>
          <mc:Choice xmlns:ma="http://schemas.microsoft.com/office/mac/drawingml/2008/main" Requires="ma">
            <p:blipFill>
              <a:blip r:embed="rId3"/>
              <a:srcRect/>
              <a:stretch>
                <a:fillRect/>
              </a:stretch>
            </p:blipFill>
          </mc:Choice>
          <mc:Fallback>
            <p:blipFill>
              <a:blip r:embed="rId4"/>
              <a:srcRect/>
              <a:stretch>
                <a:fillRect/>
              </a:stretch>
            </p:blipFill>
          </mc:Fallback>
        </mc:AlternateContent>
        <p:spPr bwMode="auto">
          <a:xfrm>
            <a:off x="838200" y="2667000"/>
            <a:ext cx="3530600" cy="825500"/>
          </a:xfrm>
          <a:prstGeom prst="rect">
            <a:avLst/>
          </a:prstGeom>
          <a:noFill/>
          <a:ln w="9525">
            <a:noFill/>
            <a:miter lim="800000"/>
            <a:headEnd/>
            <a:tailEnd/>
          </a:ln>
        </p:spPr>
      </p:pic>
      <p:pic>
        <p:nvPicPr>
          <p:cNvPr id="35848" name="Picture 5"/>
          <p:cNvPicPr>
            <a:picLocks noChangeAspect="1" noChangeArrowheads="1"/>
          </p:cNvPicPr>
          <p:nvPr/>
        </p:nvPicPr>
        <mc:AlternateContent>
          <mc:Choice xmlns:ma="http://schemas.microsoft.com/office/mac/drawingml/2008/main" Requires="ma">
            <p:blipFill>
              <a:blip r:embed="rId5"/>
              <a:srcRect/>
              <a:stretch>
                <a:fillRect/>
              </a:stretch>
            </p:blipFill>
          </mc:Choice>
          <mc:Fallback>
            <p:blipFill>
              <a:blip r:embed="rId6"/>
              <a:srcRect/>
              <a:stretch>
                <a:fillRect/>
              </a:stretch>
            </p:blipFill>
          </mc:Fallback>
        </mc:AlternateContent>
        <p:spPr bwMode="auto">
          <a:xfrm>
            <a:off x="4724400" y="2743200"/>
            <a:ext cx="3975100" cy="825500"/>
          </a:xfrm>
          <a:prstGeom prst="rect">
            <a:avLst/>
          </a:prstGeom>
          <a:noFill/>
          <a:ln w="9525">
            <a:noFill/>
            <a:miter lim="800000"/>
            <a:headEnd/>
            <a:tailEnd/>
          </a:ln>
        </p:spPr>
      </p:pic>
      <p:pic>
        <p:nvPicPr>
          <p:cNvPr id="35849" name="Picture 6"/>
          <p:cNvPicPr>
            <a:picLocks noChangeAspect="1" noChangeArrowheads="1"/>
          </p:cNvPicPr>
          <p:nvPr/>
        </p:nvPicPr>
        <mc:AlternateContent>
          <mc:Choice xmlns:ma="http://schemas.microsoft.com/office/mac/drawingml/2008/main" Requires="ma">
            <p:blipFill>
              <a:blip r:embed="rId7"/>
              <a:srcRect/>
              <a:stretch>
                <a:fillRect/>
              </a:stretch>
            </p:blipFill>
          </mc:Choice>
          <mc:Fallback>
            <p:blipFill>
              <a:blip r:embed="rId8"/>
              <a:srcRect/>
              <a:stretch>
                <a:fillRect/>
              </a:stretch>
            </p:blipFill>
          </mc:Fallback>
        </mc:AlternateContent>
        <p:spPr bwMode="auto">
          <a:xfrm>
            <a:off x="533400" y="3581400"/>
            <a:ext cx="8320088" cy="2349500"/>
          </a:xfrm>
          <a:prstGeom prst="rect">
            <a:avLst/>
          </a:prstGeom>
          <a:noFill/>
          <a:ln w="9525">
            <a:noFill/>
            <a:miter lim="800000"/>
            <a:headEnd/>
            <a:tailEnd/>
          </a:ln>
        </p:spPr>
      </p:pic>
      <p:grpSp>
        <p:nvGrpSpPr>
          <p:cNvPr id="35850" name="Group 7"/>
          <p:cNvGrpSpPr>
            <a:grpSpLocks/>
          </p:cNvGrpSpPr>
          <p:nvPr/>
        </p:nvGrpSpPr>
        <p:grpSpPr bwMode="auto">
          <a:xfrm>
            <a:off x="8077200" y="6096000"/>
            <a:ext cx="838200" cy="381000"/>
            <a:chOff x="672" y="3504"/>
            <a:chExt cx="528" cy="240"/>
          </a:xfrm>
        </p:grpSpPr>
        <p:sp>
          <p:nvSpPr>
            <p:cNvPr id="35851" name="AutoShape 8"/>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35852" name="Group 9"/>
            <p:cNvGrpSpPr>
              <a:grpSpLocks/>
            </p:cNvGrpSpPr>
            <p:nvPr/>
          </p:nvGrpSpPr>
          <p:grpSpPr bwMode="auto">
            <a:xfrm>
              <a:off x="720" y="3552"/>
              <a:ext cx="432" cy="144"/>
              <a:chOff x="2112" y="3696"/>
              <a:chExt cx="528" cy="192"/>
            </a:xfrm>
          </p:grpSpPr>
          <p:sp>
            <p:nvSpPr>
              <p:cNvPr id="35853" name="Oval 10"/>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t>0</a:t>
                </a:r>
              </a:p>
            </p:txBody>
          </p:sp>
          <p:sp>
            <p:nvSpPr>
              <p:cNvPr id="35854" name="Oval 11"/>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t>1</a:t>
                </a:r>
              </a:p>
            </p:txBody>
          </p:sp>
          <p:cxnSp>
            <p:nvCxnSpPr>
              <p:cNvPr id="35855" name="AutoShape 12"/>
              <p:cNvCxnSpPr>
                <a:cxnSpLocks noChangeShapeType="1"/>
                <a:stCxn id="35853" idx="7"/>
                <a:endCxn id="35854"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35856" name="AutoShape 13"/>
              <p:cNvCxnSpPr>
                <a:cxnSpLocks noChangeShapeType="1"/>
                <a:stCxn id="35854" idx="3"/>
                <a:endCxn id="35853"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Date Placeholder 3"/>
          <p:cNvSpPr>
            <a:spLocks noGrp="1"/>
          </p:cNvSpPr>
          <p:nvPr>
            <p:ph type="dt" sz="quarter" idx="10"/>
          </p:nvPr>
        </p:nvSpPr>
        <p:spPr>
          <a:noFill/>
        </p:spPr>
        <p:txBody>
          <a:bodyPr/>
          <a:lstStyle/>
          <a:p>
            <a:r>
              <a:rPr lang="en-US" smtClean="0"/>
              <a:t>© Oscar Nierstrasz</a:t>
            </a:r>
            <a:endParaRPr lang="de-CH" smtClean="0"/>
          </a:p>
        </p:txBody>
      </p:sp>
      <p:sp>
        <p:nvSpPr>
          <p:cNvPr id="12291" name="Slide Number Placeholder 5"/>
          <p:cNvSpPr>
            <a:spLocks noGrp="1"/>
          </p:cNvSpPr>
          <p:nvPr>
            <p:ph type="sldNum" sz="quarter" idx="12"/>
          </p:nvPr>
        </p:nvSpPr>
        <p:spPr>
          <a:noFill/>
        </p:spPr>
        <p:txBody>
          <a:bodyPr/>
          <a:lstStyle/>
          <a:p>
            <a:fld id="{655E3D8B-443D-204D-A45A-3CC11A1CF35C}" type="slidenum">
              <a:rPr lang="de-CH"/>
              <a:pPr/>
              <a:t>2</a:t>
            </a:fld>
            <a:endParaRPr lang="de-CH" sz="1400">
              <a:solidFill>
                <a:srgbClr val="7E7E7E"/>
              </a:solidFill>
              <a:latin typeface="Times" charset="0"/>
            </a:endParaRPr>
          </a:p>
        </p:txBody>
      </p:sp>
      <p:pic>
        <p:nvPicPr>
          <p:cNvPr id="12292"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12293" name="Rectangle 3"/>
          <p:cNvSpPr>
            <a:spLocks noGrp="1" noChangeArrowheads="1"/>
          </p:cNvSpPr>
          <p:nvPr>
            <p:ph type="title"/>
          </p:nvPr>
        </p:nvSpPr>
        <p:spPr/>
        <p:txBody>
          <a:bodyPr/>
          <a:lstStyle/>
          <a:p>
            <a:pPr eaLnBrk="1" hangingPunct="1"/>
            <a:r>
              <a:rPr lang="en-US"/>
              <a:t>Roadmap</a:t>
            </a:r>
          </a:p>
        </p:txBody>
      </p:sp>
      <p:sp>
        <p:nvSpPr>
          <p:cNvPr id="12294" name="Rectangle 4"/>
          <p:cNvSpPr>
            <a:spLocks noGrp="1" noChangeArrowheads="1"/>
          </p:cNvSpPr>
          <p:nvPr>
            <p:ph type="body" idx="1"/>
          </p:nvPr>
        </p:nvSpPr>
        <p:spPr/>
        <p:txBody>
          <a:bodyPr/>
          <a:lstStyle/>
          <a:p>
            <a:pPr>
              <a:lnSpc>
                <a:spcPct val="90000"/>
              </a:lnSpc>
            </a:pPr>
            <a:r>
              <a:rPr lang="en-US" smtClean="0"/>
              <a:t>Modelling Concurrency</a:t>
            </a:r>
          </a:p>
          <a:p>
            <a:pPr lvl="1">
              <a:lnSpc>
                <a:spcPct val="90000"/>
              </a:lnSpc>
            </a:pPr>
            <a:r>
              <a:rPr lang="en-US" smtClean="0"/>
              <a:t>Finite State Processes </a:t>
            </a:r>
          </a:p>
          <a:p>
            <a:pPr lvl="1">
              <a:lnSpc>
                <a:spcPct val="90000"/>
              </a:lnSpc>
            </a:pPr>
            <a:r>
              <a:rPr lang="en-US" smtClean="0"/>
              <a:t>Labelled Transition Systems</a:t>
            </a:r>
          </a:p>
          <a:p>
            <a:pPr>
              <a:lnSpc>
                <a:spcPct val="90000"/>
              </a:lnSpc>
            </a:pPr>
            <a:r>
              <a:rPr lang="en-US" smtClean="0"/>
              <a:t>Java Threads</a:t>
            </a:r>
          </a:p>
          <a:p>
            <a:pPr lvl="1">
              <a:lnSpc>
                <a:spcPct val="90000"/>
              </a:lnSpc>
            </a:pPr>
            <a:r>
              <a:rPr lang="en-US" smtClean="0"/>
              <a:t>Thread creation</a:t>
            </a:r>
          </a:p>
          <a:p>
            <a:pPr lvl="1">
              <a:lnSpc>
                <a:spcPct val="90000"/>
              </a:lnSpc>
            </a:pPr>
            <a:r>
              <a:rPr lang="en-US" smtClean="0"/>
              <a:t>Thread lifecycle</a:t>
            </a:r>
          </a:p>
          <a:p>
            <a:pPr>
              <a:lnSpc>
                <a:spcPct val="90000"/>
              </a:lnSpc>
            </a:pPr>
            <a:r>
              <a:rPr lang="en-US" smtClean="0"/>
              <a:t>Java synchronization</a:t>
            </a:r>
          </a:p>
          <a:p>
            <a:pPr lvl="1">
              <a:lnSpc>
                <a:spcPct val="90000"/>
              </a:lnSpc>
            </a:pPr>
            <a:r>
              <a:rPr lang="en-US" smtClean="0"/>
              <a:t>wait and notify</a:t>
            </a:r>
          </a:p>
        </p:txBody>
      </p:sp>
      <p:sp>
        <p:nvSpPr>
          <p:cNvPr id="12295" name="Footer Placeholder 7"/>
          <p:cNvSpPr>
            <a:spLocks noGrp="1"/>
          </p:cNvSpPr>
          <p:nvPr>
            <p:ph type="ftr" sz="quarter" idx="11"/>
          </p:nvPr>
        </p:nvSpPr>
        <p:spPr>
          <a:noFill/>
        </p:spPr>
        <p:txBody>
          <a:bodyPr/>
          <a:lstStyle/>
          <a:p>
            <a:r>
              <a:rPr lang="en-US" smtClean="0"/>
              <a:t>Java and Concurrency</a:t>
            </a:r>
            <a:endParaRPr lang="de-CH"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Date Placeholder 2"/>
          <p:cNvSpPr>
            <a:spLocks noGrp="1"/>
          </p:cNvSpPr>
          <p:nvPr>
            <p:ph type="dt" sz="quarter" idx="10"/>
          </p:nvPr>
        </p:nvSpPr>
        <p:spPr>
          <a:noFill/>
        </p:spPr>
        <p:txBody>
          <a:bodyPr/>
          <a:lstStyle/>
          <a:p>
            <a:r>
              <a:rPr lang="en-US" smtClean="0"/>
              <a:t>© Oscar Nierstrasz</a:t>
            </a:r>
            <a:endParaRPr lang="de-CH" smtClean="0"/>
          </a:p>
        </p:txBody>
      </p:sp>
      <p:sp>
        <p:nvSpPr>
          <p:cNvPr id="37891" name="Footer Placeholder 3"/>
          <p:cNvSpPr>
            <a:spLocks noGrp="1"/>
          </p:cNvSpPr>
          <p:nvPr>
            <p:ph type="ftr" sz="quarter" idx="11"/>
          </p:nvPr>
        </p:nvSpPr>
        <p:spPr>
          <a:noFill/>
        </p:spPr>
        <p:txBody>
          <a:bodyPr/>
          <a:lstStyle/>
          <a:p>
            <a:r>
              <a:rPr lang="en-US" smtClean="0"/>
              <a:t>Java and Concurrency</a:t>
            </a:r>
            <a:endParaRPr lang="de-CH" smtClean="0"/>
          </a:p>
        </p:txBody>
      </p:sp>
      <p:sp>
        <p:nvSpPr>
          <p:cNvPr id="37892" name="Slide Number Placeholder 4"/>
          <p:cNvSpPr>
            <a:spLocks noGrp="1"/>
          </p:cNvSpPr>
          <p:nvPr>
            <p:ph type="sldNum" sz="quarter" idx="12"/>
          </p:nvPr>
        </p:nvSpPr>
        <p:spPr>
          <a:noFill/>
        </p:spPr>
        <p:txBody>
          <a:bodyPr/>
          <a:lstStyle/>
          <a:p>
            <a:fld id="{E299763D-C80B-104C-89E7-C4C9E206B60A}" type="slidenum">
              <a:rPr lang="de-CH" smtClean="0"/>
              <a:pPr/>
              <a:t>20</a:t>
            </a:fld>
            <a:endParaRPr lang="de-CH" sz="1400" smtClean="0">
              <a:solidFill>
                <a:srgbClr val="7E7E7E"/>
              </a:solidFill>
              <a:latin typeface="Times" charset="0"/>
            </a:endParaRPr>
          </a:p>
        </p:txBody>
      </p:sp>
      <p:sp>
        <p:nvSpPr>
          <p:cNvPr id="37893" name="Rectangle 2"/>
          <p:cNvSpPr>
            <a:spLocks noGrp="1" noChangeArrowheads="1"/>
          </p:cNvSpPr>
          <p:nvPr>
            <p:ph type="title"/>
          </p:nvPr>
        </p:nvSpPr>
        <p:spPr/>
        <p:txBody>
          <a:bodyPr/>
          <a:lstStyle/>
          <a:p>
            <a:r>
              <a:rPr lang="en-US"/>
              <a:t>Composition state space</a:t>
            </a:r>
          </a:p>
        </p:txBody>
      </p:sp>
      <p:grpSp>
        <p:nvGrpSpPr>
          <p:cNvPr id="37894" name="Group 3"/>
          <p:cNvGrpSpPr>
            <a:grpSpLocks/>
          </p:cNvGrpSpPr>
          <p:nvPr/>
        </p:nvGrpSpPr>
        <p:grpSpPr bwMode="auto">
          <a:xfrm>
            <a:off x="3597275" y="1676400"/>
            <a:ext cx="5165725" cy="3962400"/>
            <a:chOff x="1498" y="1056"/>
            <a:chExt cx="3254" cy="2496"/>
          </a:xfrm>
        </p:grpSpPr>
        <p:grpSp>
          <p:nvGrpSpPr>
            <p:cNvPr id="37896" name="Group 4"/>
            <p:cNvGrpSpPr>
              <a:grpSpLocks/>
            </p:cNvGrpSpPr>
            <p:nvPr/>
          </p:nvGrpSpPr>
          <p:grpSpPr bwMode="auto">
            <a:xfrm>
              <a:off x="1498" y="1056"/>
              <a:ext cx="336" cy="336"/>
              <a:chOff x="1248" y="1584"/>
              <a:chExt cx="336" cy="336"/>
            </a:xfrm>
          </p:grpSpPr>
          <p:sp>
            <p:nvSpPr>
              <p:cNvPr id="37945" name="Oval 5"/>
              <p:cNvSpPr>
                <a:spLocks noChangeArrowheads="1"/>
              </p:cNvSpPr>
              <p:nvPr/>
            </p:nvSpPr>
            <p:spPr bwMode="auto">
              <a:xfrm>
                <a:off x="1248" y="1584"/>
                <a:ext cx="336" cy="336"/>
              </a:xfrm>
              <a:prstGeom prst="ellipse">
                <a:avLst/>
              </a:prstGeom>
              <a:solidFill>
                <a:srgbClr val="FF0000"/>
              </a:solidFill>
              <a:ln w="9525">
                <a:solidFill>
                  <a:schemeClr val="tx1"/>
                </a:solidFill>
                <a:round/>
                <a:headEnd/>
                <a:tailEnd/>
              </a:ln>
            </p:spPr>
            <p:txBody>
              <a:bodyPr wrap="none" anchor="ctr">
                <a:prstTxWarp prst="textNoShape">
                  <a:avLst/>
                </a:prstTxWarp>
              </a:bodyPr>
              <a:lstStyle/>
              <a:p>
                <a:pPr algn="ctr"/>
                <a:r>
                  <a:rPr lang="en-US" sz="2000" b="1"/>
                  <a:t>0 0</a:t>
                </a:r>
              </a:p>
            </p:txBody>
          </p:sp>
          <p:cxnSp>
            <p:nvCxnSpPr>
              <p:cNvPr id="37946" name="AutoShape 6"/>
              <p:cNvCxnSpPr>
                <a:cxnSpLocks noChangeShapeType="1"/>
                <a:stCxn id="37945" idx="0"/>
                <a:endCxn id="37945" idx="4"/>
              </p:cNvCxnSpPr>
              <p:nvPr/>
            </p:nvCxnSpPr>
            <p:spPr bwMode="auto">
              <a:xfrm>
                <a:off x="1416" y="1584"/>
                <a:ext cx="0" cy="336"/>
              </a:xfrm>
              <a:prstGeom prst="straightConnector1">
                <a:avLst/>
              </a:prstGeom>
              <a:noFill/>
              <a:ln w="9525">
                <a:solidFill>
                  <a:schemeClr val="tx1"/>
                </a:solidFill>
                <a:round/>
                <a:headEnd/>
                <a:tailEnd/>
              </a:ln>
            </p:spPr>
          </p:cxnSp>
        </p:grpSp>
        <p:grpSp>
          <p:nvGrpSpPr>
            <p:cNvPr id="37897" name="Group 7"/>
            <p:cNvGrpSpPr>
              <a:grpSpLocks/>
            </p:cNvGrpSpPr>
            <p:nvPr/>
          </p:nvGrpSpPr>
          <p:grpSpPr bwMode="auto">
            <a:xfrm>
              <a:off x="2746" y="1056"/>
              <a:ext cx="336" cy="336"/>
              <a:chOff x="2064" y="1584"/>
              <a:chExt cx="336" cy="336"/>
            </a:xfrm>
          </p:grpSpPr>
          <p:sp>
            <p:nvSpPr>
              <p:cNvPr id="37943" name="Oval 8"/>
              <p:cNvSpPr>
                <a:spLocks noChangeArrowheads="1"/>
              </p:cNvSpPr>
              <p:nvPr/>
            </p:nvSpPr>
            <p:spPr bwMode="auto">
              <a:xfrm>
                <a:off x="2064" y="1584"/>
                <a:ext cx="336" cy="336"/>
              </a:xfrm>
              <a:prstGeom prst="ellipse">
                <a:avLst/>
              </a:prstGeom>
              <a:solidFill>
                <a:srgbClr val="00CCFF"/>
              </a:solidFill>
              <a:ln w="9525">
                <a:solidFill>
                  <a:schemeClr val="tx1"/>
                </a:solidFill>
                <a:round/>
                <a:headEnd/>
                <a:tailEnd/>
              </a:ln>
            </p:spPr>
            <p:txBody>
              <a:bodyPr wrap="none" anchor="ctr">
                <a:prstTxWarp prst="textNoShape">
                  <a:avLst/>
                </a:prstTxWarp>
              </a:bodyPr>
              <a:lstStyle/>
              <a:p>
                <a:pPr algn="ctr"/>
                <a:r>
                  <a:rPr lang="en-US" sz="2000" b="1"/>
                  <a:t>0 1</a:t>
                </a:r>
              </a:p>
            </p:txBody>
          </p:sp>
          <p:cxnSp>
            <p:nvCxnSpPr>
              <p:cNvPr id="37944" name="AutoShape 9"/>
              <p:cNvCxnSpPr>
                <a:cxnSpLocks noChangeShapeType="1"/>
                <a:stCxn id="37943" idx="0"/>
                <a:endCxn id="37943"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7898" name="Group 10"/>
            <p:cNvGrpSpPr>
              <a:grpSpLocks/>
            </p:cNvGrpSpPr>
            <p:nvPr/>
          </p:nvGrpSpPr>
          <p:grpSpPr bwMode="auto">
            <a:xfrm>
              <a:off x="1498" y="2112"/>
              <a:ext cx="336" cy="336"/>
              <a:chOff x="2064" y="1584"/>
              <a:chExt cx="336" cy="336"/>
            </a:xfrm>
          </p:grpSpPr>
          <p:sp>
            <p:nvSpPr>
              <p:cNvPr id="37941" name="Oval 11"/>
              <p:cNvSpPr>
                <a:spLocks noChangeArrowheads="1"/>
              </p:cNvSpPr>
              <p:nvPr/>
            </p:nvSpPr>
            <p:spPr bwMode="auto">
              <a:xfrm>
                <a:off x="2064" y="1584"/>
                <a:ext cx="336" cy="336"/>
              </a:xfrm>
              <a:prstGeom prst="ellipse">
                <a:avLst/>
              </a:prstGeom>
              <a:solidFill>
                <a:srgbClr val="00CCFF"/>
              </a:solidFill>
              <a:ln w="9525">
                <a:solidFill>
                  <a:schemeClr val="tx1"/>
                </a:solidFill>
                <a:round/>
                <a:headEnd/>
                <a:tailEnd/>
              </a:ln>
            </p:spPr>
            <p:txBody>
              <a:bodyPr wrap="none" anchor="ctr">
                <a:prstTxWarp prst="textNoShape">
                  <a:avLst/>
                </a:prstTxWarp>
              </a:bodyPr>
              <a:lstStyle/>
              <a:p>
                <a:pPr algn="ctr"/>
                <a:r>
                  <a:rPr lang="en-US" sz="2000" b="1"/>
                  <a:t>1 0</a:t>
                </a:r>
              </a:p>
            </p:txBody>
          </p:sp>
          <p:cxnSp>
            <p:nvCxnSpPr>
              <p:cNvPr id="37942" name="AutoShape 12"/>
              <p:cNvCxnSpPr>
                <a:cxnSpLocks noChangeShapeType="1"/>
                <a:stCxn id="37941" idx="0"/>
                <a:endCxn id="37941"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7899" name="Group 13"/>
            <p:cNvGrpSpPr>
              <a:grpSpLocks/>
            </p:cNvGrpSpPr>
            <p:nvPr/>
          </p:nvGrpSpPr>
          <p:grpSpPr bwMode="auto">
            <a:xfrm>
              <a:off x="2746" y="2112"/>
              <a:ext cx="336" cy="336"/>
              <a:chOff x="2064" y="1584"/>
              <a:chExt cx="336" cy="336"/>
            </a:xfrm>
          </p:grpSpPr>
          <p:sp>
            <p:nvSpPr>
              <p:cNvPr id="37939" name="Oval 14"/>
              <p:cNvSpPr>
                <a:spLocks noChangeArrowheads="1"/>
              </p:cNvSpPr>
              <p:nvPr/>
            </p:nvSpPr>
            <p:spPr bwMode="auto">
              <a:xfrm>
                <a:off x="2064" y="1584"/>
                <a:ext cx="336" cy="336"/>
              </a:xfrm>
              <a:prstGeom prst="ellipse">
                <a:avLst/>
              </a:prstGeom>
              <a:solidFill>
                <a:srgbClr val="00CCFF"/>
              </a:solidFill>
              <a:ln w="9525">
                <a:solidFill>
                  <a:schemeClr val="tx1"/>
                </a:solidFill>
                <a:round/>
                <a:headEnd/>
                <a:tailEnd/>
              </a:ln>
            </p:spPr>
            <p:txBody>
              <a:bodyPr wrap="none" anchor="ctr">
                <a:prstTxWarp prst="textNoShape">
                  <a:avLst/>
                </a:prstTxWarp>
              </a:bodyPr>
              <a:lstStyle/>
              <a:p>
                <a:pPr algn="ctr"/>
                <a:r>
                  <a:rPr lang="en-US" sz="2000" b="1"/>
                  <a:t>1 1</a:t>
                </a:r>
              </a:p>
            </p:txBody>
          </p:sp>
          <p:cxnSp>
            <p:nvCxnSpPr>
              <p:cNvPr id="37940" name="AutoShape 15"/>
              <p:cNvCxnSpPr>
                <a:cxnSpLocks noChangeShapeType="1"/>
                <a:stCxn id="37939" idx="0"/>
                <a:endCxn id="37939"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7900" name="Group 16"/>
            <p:cNvGrpSpPr>
              <a:grpSpLocks/>
            </p:cNvGrpSpPr>
            <p:nvPr/>
          </p:nvGrpSpPr>
          <p:grpSpPr bwMode="auto">
            <a:xfrm>
              <a:off x="1498" y="3216"/>
              <a:ext cx="336" cy="336"/>
              <a:chOff x="2064" y="1584"/>
              <a:chExt cx="336" cy="336"/>
            </a:xfrm>
          </p:grpSpPr>
          <p:sp>
            <p:nvSpPr>
              <p:cNvPr id="37937" name="Oval 17"/>
              <p:cNvSpPr>
                <a:spLocks noChangeArrowheads="1"/>
              </p:cNvSpPr>
              <p:nvPr/>
            </p:nvSpPr>
            <p:spPr bwMode="auto">
              <a:xfrm>
                <a:off x="2064" y="1584"/>
                <a:ext cx="336" cy="336"/>
              </a:xfrm>
              <a:prstGeom prst="ellipse">
                <a:avLst/>
              </a:prstGeom>
              <a:solidFill>
                <a:srgbClr val="00CCFF"/>
              </a:solidFill>
              <a:ln w="9525">
                <a:solidFill>
                  <a:schemeClr val="tx1"/>
                </a:solidFill>
                <a:round/>
                <a:headEnd/>
                <a:tailEnd/>
              </a:ln>
            </p:spPr>
            <p:txBody>
              <a:bodyPr wrap="none" anchor="ctr">
                <a:prstTxWarp prst="textNoShape">
                  <a:avLst/>
                </a:prstTxWarp>
              </a:bodyPr>
              <a:lstStyle/>
              <a:p>
                <a:pPr algn="ctr"/>
                <a:r>
                  <a:rPr lang="en-US" sz="2000" b="1"/>
                  <a:t>2 0</a:t>
                </a:r>
              </a:p>
            </p:txBody>
          </p:sp>
          <p:cxnSp>
            <p:nvCxnSpPr>
              <p:cNvPr id="37938" name="AutoShape 18"/>
              <p:cNvCxnSpPr>
                <a:cxnSpLocks noChangeShapeType="1"/>
                <a:stCxn id="37937" idx="0"/>
                <a:endCxn id="37937"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7901" name="Group 19"/>
            <p:cNvGrpSpPr>
              <a:grpSpLocks/>
            </p:cNvGrpSpPr>
            <p:nvPr/>
          </p:nvGrpSpPr>
          <p:grpSpPr bwMode="auto">
            <a:xfrm>
              <a:off x="2746" y="3216"/>
              <a:ext cx="336" cy="336"/>
              <a:chOff x="2064" y="1584"/>
              <a:chExt cx="336" cy="336"/>
            </a:xfrm>
          </p:grpSpPr>
          <p:sp>
            <p:nvSpPr>
              <p:cNvPr id="37935" name="Oval 20"/>
              <p:cNvSpPr>
                <a:spLocks noChangeArrowheads="1"/>
              </p:cNvSpPr>
              <p:nvPr/>
            </p:nvSpPr>
            <p:spPr bwMode="auto">
              <a:xfrm>
                <a:off x="2064" y="1584"/>
                <a:ext cx="336" cy="336"/>
              </a:xfrm>
              <a:prstGeom prst="ellipse">
                <a:avLst/>
              </a:prstGeom>
              <a:solidFill>
                <a:srgbClr val="00CCFF"/>
              </a:solidFill>
              <a:ln w="9525">
                <a:solidFill>
                  <a:schemeClr val="tx1"/>
                </a:solidFill>
                <a:round/>
                <a:headEnd/>
                <a:tailEnd/>
              </a:ln>
            </p:spPr>
            <p:txBody>
              <a:bodyPr wrap="none" anchor="ctr">
                <a:prstTxWarp prst="textNoShape">
                  <a:avLst/>
                </a:prstTxWarp>
              </a:bodyPr>
              <a:lstStyle/>
              <a:p>
                <a:pPr algn="ctr"/>
                <a:r>
                  <a:rPr lang="en-US" sz="2000" b="1"/>
                  <a:t>2 1</a:t>
                </a:r>
              </a:p>
            </p:txBody>
          </p:sp>
          <p:cxnSp>
            <p:nvCxnSpPr>
              <p:cNvPr id="37936" name="AutoShape 21"/>
              <p:cNvCxnSpPr>
                <a:cxnSpLocks noChangeShapeType="1"/>
                <a:stCxn id="37935" idx="0"/>
                <a:endCxn id="37935"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7902" name="Group 22"/>
            <p:cNvGrpSpPr>
              <a:grpSpLocks/>
            </p:cNvGrpSpPr>
            <p:nvPr/>
          </p:nvGrpSpPr>
          <p:grpSpPr bwMode="auto">
            <a:xfrm>
              <a:off x="3898" y="1056"/>
              <a:ext cx="336" cy="336"/>
              <a:chOff x="2064" y="1584"/>
              <a:chExt cx="336" cy="336"/>
            </a:xfrm>
          </p:grpSpPr>
          <p:sp>
            <p:nvSpPr>
              <p:cNvPr id="37933" name="Oval 23"/>
              <p:cNvSpPr>
                <a:spLocks noChangeArrowheads="1"/>
              </p:cNvSpPr>
              <p:nvPr/>
            </p:nvSpPr>
            <p:spPr bwMode="auto">
              <a:xfrm>
                <a:off x="2064" y="1584"/>
                <a:ext cx="336" cy="336"/>
              </a:xfrm>
              <a:prstGeom prst="ellipse">
                <a:avLst/>
              </a:prstGeom>
              <a:solidFill>
                <a:srgbClr val="00CCFF"/>
              </a:solidFill>
              <a:ln w="9525">
                <a:solidFill>
                  <a:schemeClr val="tx1"/>
                </a:solidFill>
                <a:round/>
                <a:headEnd/>
                <a:tailEnd/>
              </a:ln>
            </p:spPr>
            <p:txBody>
              <a:bodyPr wrap="none" anchor="ctr">
                <a:prstTxWarp prst="textNoShape">
                  <a:avLst/>
                </a:prstTxWarp>
              </a:bodyPr>
              <a:lstStyle/>
              <a:p>
                <a:pPr algn="ctr"/>
                <a:r>
                  <a:rPr lang="en-US" sz="2000" b="1"/>
                  <a:t>0 2</a:t>
                </a:r>
              </a:p>
            </p:txBody>
          </p:sp>
          <p:cxnSp>
            <p:nvCxnSpPr>
              <p:cNvPr id="37934" name="AutoShape 24"/>
              <p:cNvCxnSpPr>
                <a:cxnSpLocks noChangeShapeType="1"/>
                <a:stCxn id="37933" idx="0"/>
                <a:endCxn id="37933"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7903" name="Group 25"/>
            <p:cNvGrpSpPr>
              <a:grpSpLocks/>
            </p:cNvGrpSpPr>
            <p:nvPr/>
          </p:nvGrpSpPr>
          <p:grpSpPr bwMode="auto">
            <a:xfrm>
              <a:off x="3898" y="2112"/>
              <a:ext cx="336" cy="336"/>
              <a:chOff x="2064" y="1584"/>
              <a:chExt cx="336" cy="336"/>
            </a:xfrm>
          </p:grpSpPr>
          <p:sp>
            <p:nvSpPr>
              <p:cNvPr id="37931" name="Oval 26"/>
              <p:cNvSpPr>
                <a:spLocks noChangeArrowheads="1"/>
              </p:cNvSpPr>
              <p:nvPr/>
            </p:nvSpPr>
            <p:spPr bwMode="auto">
              <a:xfrm>
                <a:off x="2064" y="1584"/>
                <a:ext cx="336" cy="336"/>
              </a:xfrm>
              <a:prstGeom prst="ellipse">
                <a:avLst/>
              </a:prstGeom>
              <a:solidFill>
                <a:srgbClr val="00CCFF"/>
              </a:solidFill>
              <a:ln w="9525">
                <a:solidFill>
                  <a:schemeClr val="tx1"/>
                </a:solidFill>
                <a:round/>
                <a:headEnd/>
                <a:tailEnd/>
              </a:ln>
            </p:spPr>
            <p:txBody>
              <a:bodyPr wrap="none" anchor="ctr">
                <a:prstTxWarp prst="textNoShape">
                  <a:avLst/>
                </a:prstTxWarp>
              </a:bodyPr>
              <a:lstStyle/>
              <a:p>
                <a:pPr algn="ctr"/>
                <a:r>
                  <a:rPr lang="en-US" sz="2000" b="1"/>
                  <a:t>1 2</a:t>
                </a:r>
              </a:p>
            </p:txBody>
          </p:sp>
          <p:cxnSp>
            <p:nvCxnSpPr>
              <p:cNvPr id="37932" name="AutoShape 27"/>
              <p:cNvCxnSpPr>
                <a:cxnSpLocks noChangeShapeType="1"/>
                <a:stCxn id="37931" idx="0"/>
                <a:endCxn id="37931" idx="4"/>
              </p:cNvCxnSpPr>
              <p:nvPr/>
            </p:nvCxnSpPr>
            <p:spPr bwMode="auto">
              <a:xfrm>
                <a:off x="2232" y="1584"/>
                <a:ext cx="0" cy="336"/>
              </a:xfrm>
              <a:prstGeom prst="straightConnector1">
                <a:avLst/>
              </a:prstGeom>
              <a:noFill/>
              <a:ln w="9525">
                <a:solidFill>
                  <a:schemeClr val="tx1"/>
                </a:solidFill>
                <a:round/>
                <a:headEnd/>
                <a:tailEnd/>
              </a:ln>
            </p:spPr>
          </p:cxnSp>
        </p:grpSp>
        <p:grpSp>
          <p:nvGrpSpPr>
            <p:cNvPr id="37904" name="Group 28"/>
            <p:cNvGrpSpPr>
              <a:grpSpLocks/>
            </p:cNvGrpSpPr>
            <p:nvPr/>
          </p:nvGrpSpPr>
          <p:grpSpPr bwMode="auto">
            <a:xfrm>
              <a:off x="3898" y="3216"/>
              <a:ext cx="336" cy="336"/>
              <a:chOff x="2064" y="1584"/>
              <a:chExt cx="336" cy="336"/>
            </a:xfrm>
          </p:grpSpPr>
          <p:sp>
            <p:nvSpPr>
              <p:cNvPr id="37929" name="Oval 29"/>
              <p:cNvSpPr>
                <a:spLocks noChangeArrowheads="1"/>
              </p:cNvSpPr>
              <p:nvPr/>
            </p:nvSpPr>
            <p:spPr bwMode="auto">
              <a:xfrm>
                <a:off x="2064" y="1584"/>
                <a:ext cx="336" cy="336"/>
              </a:xfrm>
              <a:prstGeom prst="ellipse">
                <a:avLst/>
              </a:prstGeom>
              <a:solidFill>
                <a:srgbClr val="00CCFF"/>
              </a:solidFill>
              <a:ln w="9525">
                <a:solidFill>
                  <a:schemeClr val="tx1"/>
                </a:solidFill>
                <a:round/>
                <a:headEnd/>
                <a:tailEnd/>
              </a:ln>
            </p:spPr>
            <p:txBody>
              <a:bodyPr wrap="none" anchor="ctr">
                <a:prstTxWarp prst="textNoShape">
                  <a:avLst/>
                </a:prstTxWarp>
              </a:bodyPr>
              <a:lstStyle/>
              <a:p>
                <a:pPr algn="ctr"/>
                <a:r>
                  <a:rPr lang="en-US" sz="2000" b="1"/>
                  <a:t>2 2</a:t>
                </a:r>
              </a:p>
            </p:txBody>
          </p:sp>
          <p:cxnSp>
            <p:nvCxnSpPr>
              <p:cNvPr id="37930" name="AutoShape 30"/>
              <p:cNvCxnSpPr>
                <a:cxnSpLocks noChangeShapeType="1"/>
                <a:stCxn id="37929" idx="0"/>
                <a:endCxn id="37929" idx="4"/>
              </p:cNvCxnSpPr>
              <p:nvPr/>
            </p:nvCxnSpPr>
            <p:spPr bwMode="auto">
              <a:xfrm>
                <a:off x="2232" y="1584"/>
                <a:ext cx="0" cy="336"/>
              </a:xfrm>
              <a:prstGeom prst="straightConnector1">
                <a:avLst/>
              </a:prstGeom>
              <a:noFill/>
              <a:ln w="9525">
                <a:solidFill>
                  <a:schemeClr val="tx1"/>
                </a:solidFill>
                <a:round/>
                <a:headEnd/>
                <a:tailEnd/>
              </a:ln>
            </p:spPr>
          </p:cxnSp>
        </p:grpSp>
        <p:cxnSp>
          <p:nvCxnSpPr>
            <p:cNvPr id="37905" name="AutoShape 31"/>
            <p:cNvCxnSpPr>
              <a:cxnSpLocks noChangeShapeType="1"/>
              <a:stCxn id="37941" idx="6"/>
              <a:endCxn id="37939" idx="2"/>
            </p:cNvCxnSpPr>
            <p:nvPr/>
          </p:nvCxnSpPr>
          <p:spPr bwMode="auto">
            <a:xfrm>
              <a:off x="1834" y="2280"/>
              <a:ext cx="912" cy="0"/>
            </a:xfrm>
            <a:prstGeom prst="straightConnector1">
              <a:avLst/>
            </a:prstGeom>
            <a:noFill/>
            <a:ln w="9525">
              <a:solidFill>
                <a:schemeClr val="tx1"/>
              </a:solidFill>
              <a:round/>
              <a:headEnd/>
              <a:tailEnd type="triangle" w="med" len="med"/>
            </a:ln>
          </p:spPr>
        </p:cxnSp>
        <p:sp>
          <p:nvSpPr>
            <p:cNvPr id="37906" name="Text Box 32"/>
            <p:cNvSpPr txBox="1">
              <a:spLocks noChangeArrowheads="1"/>
            </p:cNvSpPr>
            <p:nvPr/>
          </p:nvSpPr>
          <p:spPr bwMode="auto">
            <a:xfrm>
              <a:off x="2080" y="1056"/>
              <a:ext cx="371" cy="192"/>
            </a:xfrm>
            <a:prstGeom prst="rect">
              <a:avLst/>
            </a:prstGeom>
            <a:noFill/>
            <a:ln w="9525">
              <a:noFill/>
              <a:miter lim="800000"/>
              <a:headEnd/>
              <a:tailEnd/>
            </a:ln>
          </p:spPr>
          <p:txBody>
            <a:bodyPr wrap="none">
              <a:prstTxWarp prst="textNoShape">
                <a:avLst/>
              </a:prstTxWarp>
              <a:spAutoFit/>
            </a:bodyPr>
            <a:lstStyle/>
            <a:p>
              <a:r>
                <a:rPr lang="en-US" sz="1400">
                  <a:latin typeface="Times" charset="0"/>
                </a:rPr>
                <a:t>fiji[1]</a:t>
              </a:r>
            </a:p>
          </p:txBody>
        </p:sp>
        <p:cxnSp>
          <p:nvCxnSpPr>
            <p:cNvPr id="37907" name="AutoShape 33"/>
            <p:cNvCxnSpPr>
              <a:cxnSpLocks noChangeShapeType="1"/>
              <a:stCxn id="37939" idx="6"/>
              <a:endCxn id="37931" idx="2"/>
            </p:cNvCxnSpPr>
            <p:nvPr/>
          </p:nvCxnSpPr>
          <p:spPr bwMode="auto">
            <a:xfrm>
              <a:off x="3082" y="2280"/>
              <a:ext cx="816" cy="0"/>
            </a:xfrm>
            <a:prstGeom prst="straightConnector1">
              <a:avLst/>
            </a:prstGeom>
            <a:noFill/>
            <a:ln w="9525">
              <a:solidFill>
                <a:schemeClr val="tx1"/>
              </a:solidFill>
              <a:round/>
              <a:headEnd/>
              <a:tailEnd type="triangle" w="med" len="med"/>
            </a:ln>
          </p:spPr>
        </p:cxnSp>
        <p:cxnSp>
          <p:nvCxnSpPr>
            <p:cNvPr id="37908" name="AutoShape 34"/>
            <p:cNvCxnSpPr>
              <a:cxnSpLocks noChangeShapeType="1"/>
              <a:stCxn id="37943" idx="6"/>
              <a:endCxn id="37933" idx="2"/>
            </p:cNvCxnSpPr>
            <p:nvPr/>
          </p:nvCxnSpPr>
          <p:spPr bwMode="auto">
            <a:xfrm>
              <a:off x="3082" y="1224"/>
              <a:ext cx="816" cy="0"/>
            </a:xfrm>
            <a:prstGeom prst="straightConnector1">
              <a:avLst/>
            </a:prstGeom>
            <a:noFill/>
            <a:ln w="9525">
              <a:solidFill>
                <a:schemeClr val="tx1"/>
              </a:solidFill>
              <a:round/>
              <a:headEnd/>
              <a:tailEnd type="triangle" w="med" len="med"/>
            </a:ln>
          </p:spPr>
        </p:cxnSp>
        <p:cxnSp>
          <p:nvCxnSpPr>
            <p:cNvPr id="37909" name="AutoShape 35"/>
            <p:cNvCxnSpPr>
              <a:cxnSpLocks noChangeShapeType="1"/>
              <a:stCxn id="37945" idx="6"/>
              <a:endCxn id="37943" idx="2"/>
            </p:cNvCxnSpPr>
            <p:nvPr/>
          </p:nvCxnSpPr>
          <p:spPr bwMode="auto">
            <a:xfrm>
              <a:off x="1834" y="1224"/>
              <a:ext cx="912" cy="0"/>
            </a:xfrm>
            <a:prstGeom prst="straightConnector1">
              <a:avLst/>
            </a:prstGeom>
            <a:noFill/>
            <a:ln w="9525">
              <a:solidFill>
                <a:schemeClr val="tx1"/>
              </a:solidFill>
              <a:round/>
              <a:headEnd/>
              <a:tailEnd type="triangle" w="med" len="med"/>
            </a:ln>
          </p:spPr>
        </p:cxnSp>
        <p:cxnSp>
          <p:nvCxnSpPr>
            <p:cNvPr id="37910" name="AutoShape 36"/>
            <p:cNvCxnSpPr>
              <a:cxnSpLocks noChangeShapeType="1"/>
              <a:stCxn id="37937" idx="6"/>
              <a:endCxn id="37935" idx="2"/>
            </p:cNvCxnSpPr>
            <p:nvPr/>
          </p:nvCxnSpPr>
          <p:spPr bwMode="auto">
            <a:xfrm>
              <a:off x="1834" y="3384"/>
              <a:ext cx="912" cy="0"/>
            </a:xfrm>
            <a:prstGeom prst="straightConnector1">
              <a:avLst/>
            </a:prstGeom>
            <a:noFill/>
            <a:ln w="9525">
              <a:solidFill>
                <a:schemeClr val="tx1"/>
              </a:solidFill>
              <a:round/>
              <a:headEnd/>
              <a:tailEnd type="triangle" w="med" len="med"/>
            </a:ln>
          </p:spPr>
        </p:cxnSp>
        <p:cxnSp>
          <p:nvCxnSpPr>
            <p:cNvPr id="37911" name="AutoShape 37"/>
            <p:cNvCxnSpPr>
              <a:cxnSpLocks noChangeShapeType="1"/>
              <a:stCxn id="37935" idx="6"/>
              <a:endCxn id="37929" idx="2"/>
            </p:cNvCxnSpPr>
            <p:nvPr/>
          </p:nvCxnSpPr>
          <p:spPr bwMode="auto">
            <a:xfrm>
              <a:off x="3082" y="3384"/>
              <a:ext cx="816" cy="0"/>
            </a:xfrm>
            <a:prstGeom prst="straightConnector1">
              <a:avLst/>
            </a:prstGeom>
            <a:noFill/>
            <a:ln w="9525">
              <a:solidFill>
                <a:schemeClr val="tx1"/>
              </a:solidFill>
              <a:round/>
              <a:headEnd/>
              <a:tailEnd type="triangle" w="med" len="med"/>
            </a:ln>
          </p:spPr>
        </p:cxnSp>
        <p:cxnSp>
          <p:nvCxnSpPr>
            <p:cNvPr id="37912" name="AutoShape 38"/>
            <p:cNvCxnSpPr>
              <a:cxnSpLocks noChangeShapeType="1"/>
              <a:stCxn id="37945" idx="4"/>
              <a:endCxn id="37941" idx="0"/>
            </p:cNvCxnSpPr>
            <p:nvPr/>
          </p:nvCxnSpPr>
          <p:spPr bwMode="auto">
            <a:xfrm>
              <a:off x="1666" y="1392"/>
              <a:ext cx="0" cy="720"/>
            </a:xfrm>
            <a:prstGeom prst="straightConnector1">
              <a:avLst/>
            </a:prstGeom>
            <a:noFill/>
            <a:ln w="9525">
              <a:solidFill>
                <a:schemeClr val="tx1"/>
              </a:solidFill>
              <a:round/>
              <a:headEnd/>
              <a:tailEnd type="triangle" w="med" len="med"/>
            </a:ln>
          </p:spPr>
        </p:cxnSp>
        <p:cxnSp>
          <p:nvCxnSpPr>
            <p:cNvPr id="37913" name="AutoShape 39"/>
            <p:cNvCxnSpPr>
              <a:cxnSpLocks noChangeShapeType="1"/>
              <a:stCxn id="37941" idx="4"/>
              <a:endCxn id="37937" idx="0"/>
            </p:cNvCxnSpPr>
            <p:nvPr/>
          </p:nvCxnSpPr>
          <p:spPr bwMode="auto">
            <a:xfrm>
              <a:off x="1666" y="2448"/>
              <a:ext cx="0" cy="768"/>
            </a:xfrm>
            <a:prstGeom prst="straightConnector1">
              <a:avLst/>
            </a:prstGeom>
            <a:noFill/>
            <a:ln w="9525">
              <a:solidFill>
                <a:schemeClr val="tx1"/>
              </a:solidFill>
              <a:round/>
              <a:headEnd/>
              <a:tailEnd type="triangle" w="med" len="med"/>
            </a:ln>
          </p:spPr>
        </p:cxnSp>
        <p:cxnSp>
          <p:nvCxnSpPr>
            <p:cNvPr id="37914" name="AutoShape 40"/>
            <p:cNvCxnSpPr>
              <a:cxnSpLocks noChangeShapeType="1"/>
              <a:stCxn id="37939" idx="4"/>
              <a:endCxn id="37935" idx="0"/>
            </p:cNvCxnSpPr>
            <p:nvPr/>
          </p:nvCxnSpPr>
          <p:spPr bwMode="auto">
            <a:xfrm>
              <a:off x="2914" y="2448"/>
              <a:ext cx="0" cy="768"/>
            </a:xfrm>
            <a:prstGeom prst="straightConnector1">
              <a:avLst/>
            </a:prstGeom>
            <a:noFill/>
            <a:ln w="9525">
              <a:solidFill>
                <a:schemeClr val="tx1"/>
              </a:solidFill>
              <a:round/>
              <a:headEnd/>
              <a:tailEnd type="triangle" w="med" len="med"/>
            </a:ln>
          </p:spPr>
        </p:cxnSp>
        <p:cxnSp>
          <p:nvCxnSpPr>
            <p:cNvPr id="37915" name="AutoShape 41"/>
            <p:cNvCxnSpPr>
              <a:cxnSpLocks noChangeShapeType="1"/>
              <a:stCxn id="37931" idx="4"/>
              <a:endCxn id="37929" idx="0"/>
            </p:cNvCxnSpPr>
            <p:nvPr/>
          </p:nvCxnSpPr>
          <p:spPr bwMode="auto">
            <a:xfrm>
              <a:off x="4066" y="2448"/>
              <a:ext cx="0" cy="768"/>
            </a:xfrm>
            <a:prstGeom prst="straightConnector1">
              <a:avLst/>
            </a:prstGeom>
            <a:noFill/>
            <a:ln w="9525">
              <a:solidFill>
                <a:schemeClr val="tx1"/>
              </a:solidFill>
              <a:round/>
              <a:headEnd/>
              <a:tailEnd type="triangle" w="med" len="med"/>
            </a:ln>
          </p:spPr>
        </p:cxnSp>
        <p:cxnSp>
          <p:nvCxnSpPr>
            <p:cNvPr id="37916" name="AutoShape 42"/>
            <p:cNvCxnSpPr>
              <a:cxnSpLocks noChangeShapeType="1"/>
              <a:stCxn id="37933" idx="4"/>
              <a:endCxn id="37931" idx="0"/>
            </p:cNvCxnSpPr>
            <p:nvPr/>
          </p:nvCxnSpPr>
          <p:spPr bwMode="auto">
            <a:xfrm>
              <a:off x="4066" y="1392"/>
              <a:ext cx="0" cy="720"/>
            </a:xfrm>
            <a:prstGeom prst="straightConnector1">
              <a:avLst/>
            </a:prstGeom>
            <a:noFill/>
            <a:ln w="9525">
              <a:solidFill>
                <a:schemeClr val="tx1"/>
              </a:solidFill>
              <a:round/>
              <a:headEnd/>
              <a:tailEnd type="triangle" w="med" len="med"/>
            </a:ln>
          </p:spPr>
        </p:cxnSp>
        <p:cxnSp>
          <p:nvCxnSpPr>
            <p:cNvPr id="37917" name="AutoShape 43"/>
            <p:cNvCxnSpPr>
              <a:cxnSpLocks noChangeShapeType="1"/>
              <a:stCxn id="37943" idx="4"/>
              <a:endCxn id="37939" idx="0"/>
            </p:cNvCxnSpPr>
            <p:nvPr/>
          </p:nvCxnSpPr>
          <p:spPr bwMode="auto">
            <a:xfrm>
              <a:off x="2914" y="1392"/>
              <a:ext cx="0" cy="720"/>
            </a:xfrm>
            <a:prstGeom prst="straightConnector1">
              <a:avLst/>
            </a:prstGeom>
            <a:noFill/>
            <a:ln w="9525">
              <a:solidFill>
                <a:schemeClr val="tx1"/>
              </a:solidFill>
              <a:round/>
              <a:headEnd/>
              <a:tailEnd type="triangle" w="med" len="med"/>
            </a:ln>
          </p:spPr>
        </p:cxnSp>
        <p:sp>
          <p:nvSpPr>
            <p:cNvPr id="37918" name="Text Box 44"/>
            <p:cNvSpPr txBox="1">
              <a:spLocks noChangeArrowheads="1"/>
            </p:cNvSpPr>
            <p:nvPr/>
          </p:nvSpPr>
          <p:spPr bwMode="auto">
            <a:xfrm>
              <a:off x="2122" y="2112"/>
              <a:ext cx="371" cy="192"/>
            </a:xfrm>
            <a:prstGeom prst="rect">
              <a:avLst/>
            </a:prstGeom>
            <a:noFill/>
            <a:ln w="9525">
              <a:noFill/>
              <a:miter lim="800000"/>
              <a:headEnd/>
              <a:tailEnd/>
            </a:ln>
          </p:spPr>
          <p:txBody>
            <a:bodyPr wrap="none">
              <a:prstTxWarp prst="textNoShape">
                <a:avLst/>
              </a:prstTxWarp>
              <a:spAutoFit/>
            </a:bodyPr>
            <a:lstStyle/>
            <a:p>
              <a:r>
                <a:rPr lang="en-US" sz="1400">
                  <a:latin typeface="Times" charset="0"/>
                </a:rPr>
                <a:t>fiji[1]</a:t>
              </a:r>
            </a:p>
          </p:txBody>
        </p:sp>
        <p:sp>
          <p:nvSpPr>
            <p:cNvPr id="37919" name="Text Box 45"/>
            <p:cNvSpPr txBox="1">
              <a:spLocks noChangeArrowheads="1"/>
            </p:cNvSpPr>
            <p:nvPr/>
          </p:nvSpPr>
          <p:spPr bwMode="auto">
            <a:xfrm>
              <a:off x="2122" y="3216"/>
              <a:ext cx="371" cy="192"/>
            </a:xfrm>
            <a:prstGeom prst="rect">
              <a:avLst/>
            </a:prstGeom>
            <a:noFill/>
            <a:ln w="9525">
              <a:noFill/>
              <a:miter lim="800000"/>
              <a:headEnd/>
              <a:tailEnd/>
            </a:ln>
          </p:spPr>
          <p:txBody>
            <a:bodyPr wrap="none">
              <a:prstTxWarp prst="textNoShape">
                <a:avLst/>
              </a:prstTxWarp>
              <a:spAutoFit/>
            </a:bodyPr>
            <a:lstStyle/>
            <a:p>
              <a:r>
                <a:rPr lang="en-US" sz="1400">
                  <a:latin typeface="Times" charset="0"/>
                </a:rPr>
                <a:t>fiji[1]</a:t>
              </a:r>
            </a:p>
          </p:txBody>
        </p:sp>
        <p:sp>
          <p:nvSpPr>
            <p:cNvPr id="37920" name="Text Box 46"/>
            <p:cNvSpPr txBox="1">
              <a:spLocks noChangeArrowheads="1"/>
            </p:cNvSpPr>
            <p:nvPr/>
          </p:nvSpPr>
          <p:spPr bwMode="auto">
            <a:xfrm>
              <a:off x="3274" y="1056"/>
              <a:ext cx="486" cy="192"/>
            </a:xfrm>
            <a:prstGeom prst="rect">
              <a:avLst/>
            </a:prstGeom>
            <a:noFill/>
            <a:ln w="9525">
              <a:noFill/>
              <a:miter lim="800000"/>
              <a:headEnd/>
              <a:tailEnd/>
            </a:ln>
          </p:spPr>
          <p:txBody>
            <a:bodyPr wrap="none">
              <a:prstTxWarp prst="textNoShape">
                <a:avLst/>
              </a:prstTxWarp>
              <a:spAutoFit/>
            </a:bodyPr>
            <a:lstStyle/>
            <a:p>
              <a:r>
                <a:rPr lang="en-US" sz="1400">
                  <a:latin typeface="Times" charset="0"/>
                </a:rPr>
                <a:t>fiji.done</a:t>
              </a:r>
            </a:p>
          </p:txBody>
        </p:sp>
        <p:sp>
          <p:nvSpPr>
            <p:cNvPr id="37921" name="Text Box 47"/>
            <p:cNvSpPr txBox="1">
              <a:spLocks noChangeArrowheads="1"/>
            </p:cNvSpPr>
            <p:nvPr/>
          </p:nvSpPr>
          <p:spPr bwMode="auto">
            <a:xfrm>
              <a:off x="3226" y="2112"/>
              <a:ext cx="486" cy="192"/>
            </a:xfrm>
            <a:prstGeom prst="rect">
              <a:avLst/>
            </a:prstGeom>
            <a:noFill/>
            <a:ln w="9525">
              <a:noFill/>
              <a:miter lim="800000"/>
              <a:headEnd/>
              <a:tailEnd/>
            </a:ln>
          </p:spPr>
          <p:txBody>
            <a:bodyPr wrap="none">
              <a:prstTxWarp prst="textNoShape">
                <a:avLst/>
              </a:prstTxWarp>
              <a:spAutoFit/>
            </a:bodyPr>
            <a:lstStyle/>
            <a:p>
              <a:r>
                <a:rPr lang="en-US" sz="1400">
                  <a:latin typeface="Times" charset="0"/>
                </a:rPr>
                <a:t>fiji.done</a:t>
              </a:r>
            </a:p>
          </p:txBody>
        </p:sp>
        <p:sp>
          <p:nvSpPr>
            <p:cNvPr id="37922" name="Text Box 48"/>
            <p:cNvSpPr txBox="1">
              <a:spLocks noChangeArrowheads="1"/>
            </p:cNvSpPr>
            <p:nvPr/>
          </p:nvSpPr>
          <p:spPr bwMode="auto">
            <a:xfrm>
              <a:off x="3226" y="3216"/>
              <a:ext cx="486" cy="192"/>
            </a:xfrm>
            <a:prstGeom prst="rect">
              <a:avLst/>
            </a:prstGeom>
            <a:noFill/>
            <a:ln w="9525">
              <a:noFill/>
              <a:miter lim="800000"/>
              <a:headEnd/>
              <a:tailEnd/>
            </a:ln>
          </p:spPr>
          <p:txBody>
            <a:bodyPr wrap="none">
              <a:prstTxWarp prst="textNoShape">
                <a:avLst/>
              </a:prstTxWarp>
              <a:spAutoFit/>
            </a:bodyPr>
            <a:lstStyle/>
            <a:p>
              <a:r>
                <a:rPr lang="en-US" sz="1400">
                  <a:latin typeface="Times" charset="0"/>
                </a:rPr>
                <a:t>fiji.done</a:t>
              </a:r>
            </a:p>
          </p:txBody>
        </p:sp>
        <p:sp>
          <p:nvSpPr>
            <p:cNvPr id="37923" name="Text Box 49"/>
            <p:cNvSpPr txBox="1">
              <a:spLocks noChangeArrowheads="1"/>
            </p:cNvSpPr>
            <p:nvPr/>
          </p:nvSpPr>
          <p:spPr bwMode="auto">
            <a:xfrm>
              <a:off x="4042" y="2736"/>
              <a:ext cx="710" cy="192"/>
            </a:xfrm>
            <a:prstGeom prst="rect">
              <a:avLst/>
            </a:prstGeom>
            <a:noFill/>
            <a:ln w="9525">
              <a:noFill/>
              <a:miter lim="800000"/>
              <a:headEnd/>
              <a:tailEnd/>
            </a:ln>
          </p:spPr>
          <p:txBody>
            <a:bodyPr wrap="none">
              <a:prstTxWarp prst="textNoShape">
                <a:avLst/>
              </a:prstTxWarp>
              <a:spAutoFit/>
            </a:bodyPr>
            <a:lstStyle/>
            <a:p>
              <a:r>
                <a:rPr lang="en-US" sz="1400">
                  <a:latin typeface="Times" charset="0"/>
                </a:rPr>
                <a:t>jamaica.done</a:t>
              </a:r>
            </a:p>
          </p:txBody>
        </p:sp>
        <p:sp>
          <p:nvSpPr>
            <p:cNvPr id="37924" name="Text Box 50"/>
            <p:cNvSpPr txBox="1">
              <a:spLocks noChangeArrowheads="1"/>
            </p:cNvSpPr>
            <p:nvPr/>
          </p:nvSpPr>
          <p:spPr bwMode="auto">
            <a:xfrm>
              <a:off x="2890" y="2736"/>
              <a:ext cx="710" cy="192"/>
            </a:xfrm>
            <a:prstGeom prst="rect">
              <a:avLst/>
            </a:prstGeom>
            <a:noFill/>
            <a:ln w="9525">
              <a:noFill/>
              <a:miter lim="800000"/>
              <a:headEnd/>
              <a:tailEnd/>
            </a:ln>
          </p:spPr>
          <p:txBody>
            <a:bodyPr wrap="none">
              <a:prstTxWarp prst="textNoShape">
                <a:avLst/>
              </a:prstTxWarp>
              <a:spAutoFit/>
            </a:bodyPr>
            <a:lstStyle/>
            <a:p>
              <a:r>
                <a:rPr lang="en-US" sz="1400">
                  <a:latin typeface="Times" charset="0"/>
                </a:rPr>
                <a:t>jamaica.done</a:t>
              </a:r>
            </a:p>
          </p:txBody>
        </p:sp>
        <p:sp>
          <p:nvSpPr>
            <p:cNvPr id="37925" name="Text Box 51"/>
            <p:cNvSpPr txBox="1">
              <a:spLocks noChangeArrowheads="1"/>
            </p:cNvSpPr>
            <p:nvPr/>
          </p:nvSpPr>
          <p:spPr bwMode="auto">
            <a:xfrm>
              <a:off x="1642" y="2736"/>
              <a:ext cx="710" cy="192"/>
            </a:xfrm>
            <a:prstGeom prst="rect">
              <a:avLst/>
            </a:prstGeom>
            <a:noFill/>
            <a:ln w="9525">
              <a:noFill/>
              <a:miter lim="800000"/>
              <a:headEnd/>
              <a:tailEnd/>
            </a:ln>
          </p:spPr>
          <p:txBody>
            <a:bodyPr wrap="none">
              <a:prstTxWarp prst="textNoShape">
                <a:avLst/>
              </a:prstTxWarp>
              <a:spAutoFit/>
            </a:bodyPr>
            <a:lstStyle/>
            <a:p>
              <a:r>
                <a:rPr lang="en-US" sz="1400">
                  <a:latin typeface="Times" charset="0"/>
                </a:rPr>
                <a:t>jamaica.done</a:t>
              </a:r>
            </a:p>
          </p:txBody>
        </p:sp>
        <p:sp>
          <p:nvSpPr>
            <p:cNvPr id="37926" name="Text Box 52"/>
            <p:cNvSpPr txBox="1">
              <a:spLocks noChangeArrowheads="1"/>
            </p:cNvSpPr>
            <p:nvPr/>
          </p:nvSpPr>
          <p:spPr bwMode="auto">
            <a:xfrm>
              <a:off x="1642" y="1632"/>
              <a:ext cx="623" cy="192"/>
            </a:xfrm>
            <a:prstGeom prst="rect">
              <a:avLst/>
            </a:prstGeom>
            <a:noFill/>
            <a:ln w="9525">
              <a:noFill/>
              <a:miter lim="800000"/>
              <a:headEnd/>
              <a:tailEnd/>
            </a:ln>
          </p:spPr>
          <p:txBody>
            <a:bodyPr wrap="none">
              <a:prstTxWarp prst="textNoShape">
                <a:avLst/>
              </a:prstTxWarp>
              <a:spAutoFit/>
            </a:bodyPr>
            <a:lstStyle/>
            <a:p>
              <a:r>
                <a:rPr lang="en-US" sz="1400">
                  <a:latin typeface="Times" charset="0"/>
                </a:rPr>
                <a:t>jamaica.[1]</a:t>
              </a:r>
            </a:p>
          </p:txBody>
        </p:sp>
        <p:sp>
          <p:nvSpPr>
            <p:cNvPr id="37927" name="Text Box 53"/>
            <p:cNvSpPr txBox="1">
              <a:spLocks noChangeArrowheads="1"/>
            </p:cNvSpPr>
            <p:nvPr/>
          </p:nvSpPr>
          <p:spPr bwMode="auto">
            <a:xfrm>
              <a:off x="2890" y="1632"/>
              <a:ext cx="623" cy="192"/>
            </a:xfrm>
            <a:prstGeom prst="rect">
              <a:avLst/>
            </a:prstGeom>
            <a:noFill/>
            <a:ln w="9525">
              <a:noFill/>
              <a:miter lim="800000"/>
              <a:headEnd/>
              <a:tailEnd/>
            </a:ln>
          </p:spPr>
          <p:txBody>
            <a:bodyPr wrap="none">
              <a:prstTxWarp prst="textNoShape">
                <a:avLst/>
              </a:prstTxWarp>
              <a:spAutoFit/>
            </a:bodyPr>
            <a:lstStyle/>
            <a:p>
              <a:r>
                <a:rPr lang="en-US" sz="1400">
                  <a:latin typeface="Times" charset="0"/>
                </a:rPr>
                <a:t>jamaica.[1]</a:t>
              </a:r>
            </a:p>
          </p:txBody>
        </p:sp>
        <p:sp>
          <p:nvSpPr>
            <p:cNvPr id="37928" name="Text Box 54"/>
            <p:cNvSpPr txBox="1">
              <a:spLocks noChangeArrowheads="1"/>
            </p:cNvSpPr>
            <p:nvPr/>
          </p:nvSpPr>
          <p:spPr bwMode="auto">
            <a:xfrm>
              <a:off x="4042" y="1632"/>
              <a:ext cx="623" cy="192"/>
            </a:xfrm>
            <a:prstGeom prst="rect">
              <a:avLst/>
            </a:prstGeom>
            <a:noFill/>
            <a:ln w="9525">
              <a:noFill/>
              <a:miter lim="800000"/>
              <a:headEnd/>
              <a:tailEnd/>
            </a:ln>
          </p:spPr>
          <p:txBody>
            <a:bodyPr wrap="none">
              <a:prstTxWarp prst="textNoShape">
                <a:avLst/>
              </a:prstTxWarp>
              <a:spAutoFit/>
            </a:bodyPr>
            <a:lstStyle/>
            <a:p>
              <a:r>
                <a:rPr lang="en-US" sz="1400">
                  <a:latin typeface="Times" charset="0"/>
                </a:rPr>
                <a:t>jamaica.[1]</a:t>
              </a:r>
            </a:p>
          </p:txBody>
        </p:sp>
      </p:grpSp>
      <p:sp>
        <p:nvSpPr>
          <p:cNvPr id="37895" name="Text Box 55"/>
          <p:cNvSpPr txBox="1">
            <a:spLocks noChangeArrowheads="1"/>
          </p:cNvSpPr>
          <p:nvPr/>
        </p:nvSpPr>
        <p:spPr bwMode="auto">
          <a:xfrm>
            <a:off x="533400" y="2057400"/>
            <a:ext cx="2895600" cy="2647950"/>
          </a:xfrm>
          <a:prstGeom prst="rect">
            <a:avLst/>
          </a:prstGeom>
          <a:noFill/>
          <a:ln w="9525">
            <a:noFill/>
            <a:miter lim="800000"/>
            <a:headEnd/>
            <a:tailEnd/>
          </a:ln>
        </p:spPr>
        <p:txBody>
          <a:bodyPr>
            <a:prstTxWarp prst="textNoShape">
              <a:avLst/>
            </a:prstTxWarp>
            <a:spAutoFit/>
          </a:bodyPr>
          <a:lstStyle/>
          <a:p>
            <a:pPr>
              <a:spcBef>
                <a:spcPct val="50000"/>
              </a:spcBef>
            </a:pPr>
            <a:r>
              <a:rPr lang="en-US">
                <a:solidFill>
                  <a:srgbClr val="00027F"/>
                </a:solidFill>
              </a:rPr>
              <a:t>The state space of two composed processes is (at most) the Cartesian product of the individual state spaces</a:t>
            </a: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Date Placeholder 3"/>
          <p:cNvSpPr>
            <a:spLocks noGrp="1"/>
          </p:cNvSpPr>
          <p:nvPr>
            <p:ph type="dt" sz="quarter" idx="10"/>
          </p:nvPr>
        </p:nvSpPr>
        <p:spPr>
          <a:noFill/>
        </p:spPr>
        <p:txBody>
          <a:bodyPr/>
          <a:lstStyle/>
          <a:p>
            <a:r>
              <a:rPr lang="en-US" smtClean="0"/>
              <a:t>© Oscar Nierstrasz</a:t>
            </a:r>
            <a:endParaRPr lang="de-CH" smtClean="0"/>
          </a:p>
        </p:txBody>
      </p:sp>
      <p:sp>
        <p:nvSpPr>
          <p:cNvPr id="38915" name="Footer Placeholder 4"/>
          <p:cNvSpPr>
            <a:spLocks noGrp="1"/>
          </p:cNvSpPr>
          <p:nvPr>
            <p:ph type="ftr" sz="quarter" idx="11"/>
          </p:nvPr>
        </p:nvSpPr>
        <p:spPr>
          <a:noFill/>
        </p:spPr>
        <p:txBody>
          <a:bodyPr/>
          <a:lstStyle/>
          <a:p>
            <a:r>
              <a:rPr lang="en-US" smtClean="0"/>
              <a:t>Java and Concurrency</a:t>
            </a:r>
            <a:endParaRPr lang="de-CH" smtClean="0"/>
          </a:p>
        </p:txBody>
      </p:sp>
      <p:sp>
        <p:nvSpPr>
          <p:cNvPr id="38916" name="Slide Number Placeholder 5"/>
          <p:cNvSpPr>
            <a:spLocks noGrp="1"/>
          </p:cNvSpPr>
          <p:nvPr>
            <p:ph type="sldNum" sz="quarter" idx="12"/>
          </p:nvPr>
        </p:nvSpPr>
        <p:spPr>
          <a:noFill/>
        </p:spPr>
        <p:txBody>
          <a:bodyPr/>
          <a:lstStyle/>
          <a:p>
            <a:fld id="{E1582796-CBAD-774D-970F-754F12991B88}" type="slidenum">
              <a:rPr lang="de-CH" smtClean="0"/>
              <a:pPr/>
              <a:t>21</a:t>
            </a:fld>
            <a:endParaRPr lang="de-CH" sz="1400" smtClean="0">
              <a:solidFill>
                <a:srgbClr val="7E7E7E"/>
              </a:solidFill>
              <a:latin typeface="Times" charset="0"/>
            </a:endParaRPr>
          </a:p>
        </p:txBody>
      </p:sp>
      <p:sp>
        <p:nvSpPr>
          <p:cNvPr id="38917" name="Rectangle 2"/>
          <p:cNvSpPr>
            <a:spLocks noGrp="1" noChangeArrowheads="1"/>
          </p:cNvSpPr>
          <p:nvPr>
            <p:ph type="title"/>
          </p:nvPr>
        </p:nvSpPr>
        <p:spPr/>
        <p:txBody>
          <a:bodyPr/>
          <a:lstStyle/>
          <a:p>
            <a:r>
              <a:rPr lang="en-US"/>
              <a:t>java.lang.Thread (creation)</a:t>
            </a:r>
          </a:p>
        </p:txBody>
      </p:sp>
      <p:sp>
        <p:nvSpPr>
          <p:cNvPr id="38918" name="Rectangle 3"/>
          <p:cNvSpPr>
            <a:spLocks noGrp="1" noChangeArrowheads="1"/>
          </p:cNvSpPr>
          <p:nvPr>
            <p:ph type="body" idx="1"/>
          </p:nvPr>
        </p:nvSpPr>
        <p:spPr>
          <a:xfrm>
            <a:off x="539750" y="1654175"/>
            <a:ext cx="8061325" cy="708025"/>
          </a:xfrm>
        </p:spPr>
        <p:txBody>
          <a:bodyPr/>
          <a:lstStyle/>
          <a:p>
            <a:pPr marL="0" indent="0" defTabSz="374650">
              <a:buFont typeface="Helvetica CE" charset="0"/>
              <a:buNone/>
            </a:pPr>
            <a:r>
              <a:rPr lang="en-US" sz="1800"/>
              <a:t>A Java thread can either </a:t>
            </a:r>
            <a:r>
              <a:rPr lang="en-US" sz="1800" i="1">
                <a:solidFill>
                  <a:srgbClr val="7F0101"/>
                </a:solidFill>
              </a:rPr>
              <a:t>inherit</a:t>
            </a:r>
            <a:r>
              <a:rPr lang="en-US" sz="1800"/>
              <a:t> from java.lang.Thread, or </a:t>
            </a:r>
            <a:r>
              <a:rPr lang="en-US" sz="1800" i="1">
                <a:solidFill>
                  <a:srgbClr val="7F0101"/>
                </a:solidFill>
              </a:rPr>
              <a:t>contain</a:t>
            </a:r>
            <a:r>
              <a:rPr lang="en-US" sz="1800"/>
              <a:t> a Runnable object:</a:t>
            </a:r>
            <a:endParaRPr lang="en-US" sz="1800">
              <a:latin typeface="American Typewriter" charset="0"/>
            </a:endParaRPr>
          </a:p>
        </p:txBody>
      </p:sp>
      <p:sp>
        <p:nvSpPr>
          <p:cNvPr id="38919" name="Text Box 4"/>
          <p:cNvSpPr txBox="1">
            <a:spLocks noChangeArrowheads="1"/>
          </p:cNvSpPr>
          <p:nvPr/>
        </p:nvSpPr>
        <p:spPr bwMode="auto">
          <a:xfrm>
            <a:off x="1066800" y="2590800"/>
            <a:ext cx="7010400" cy="2906713"/>
          </a:xfrm>
          <a:prstGeom prst="rect">
            <a:avLst/>
          </a:prstGeom>
          <a:solidFill>
            <a:schemeClr val="bg1"/>
          </a:solidFill>
          <a:ln w="9525">
            <a:solidFill>
              <a:schemeClr val="tx1"/>
            </a:solidFill>
            <a:miter lim="800000"/>
            <a:headEnd/>
            <a:tailEnd/>
          </a:ln>
        </p:spPr>
        <p:txBody>
          <a:bodyPr>
            <a:prstTxWarp prst="textNoShape">
              <a:avLst/>
            </a:prstTxWarp>
            <a:spAutoFit/>
          </a:bodyPr>
          <a:lstStyle/>
          <a:p>
            <a:pPr defTabSz="5715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class java.lang.Thread</a:t>
            </a:r>
          </a:p>
          <a:p>
            <a:pPr defTabSz="5715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extends java.lang.Object</a:t>
            </a:r>
          </a:p>
          <a:p>
            <a:pPr defTabSz="5715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implements java.lang.Runnable</a:t>
            </a:r>
            <a:endParaRPr lang="en-US" sz="1800">
              <a:solidFill>
                <a:srgbClr val="0A017F"/>
              </a:solidFill>
              <a:latin typeface="Courier" charset="0"/>
              <a:ea typeface="Courier" charset="0"/>
              <a:cs typeface="Courier" charset="0"/>
            </a:endParaRPr>
          </a:p>
          <a:p>
            <a:pPr defTabSz="5715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a:p>
            <a:pPr defTabSz="5715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a:t>
            </a:r>
            <a:r>
              <a:rPr lang="en-US" sz="1800" b="1">
                <a:solidFill>
                  <a:srgbClr val="0A017F"/>
                </a:solidFill>
                <a:latin typeface="Courier" charset="0"/>
                <a:ea typeface="Courier" charset="0"/>
                <a:cs typeface="Courier" charset="0"/>
              </a:rPr>
              <a:t>Thread();</a:t>
            </a:r>
            <a:endParaRPr lang="en-US" sz="1800">
              <a:solidFill>
                <a:srgbClr val="0A017F"/>
              </a:solidFill>
              <a:latin typeface="Courier" charset="0"/>
              <a:ea typeface="Courier" charset="0"/>
              <a:cs typeface="Courier" charset="0"/>
            </a:endParaRPr>
          </a:p>
          <a:p>
            <a:pPr defTabSz="5715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a:t>
            </a:r>
            <a:r>
              <a:rPr lang="en-US" sz="1800" b="1">
                <a:solidFill>
                  <a:srgbClr val="0A017F"/>
                </a:solidFill>
                <a:latin typeface="Courier" charset="0"/>
                <a:ea typeface="Courier" charset="0"/>
                <a:cs typeface="Courier" charset="0"/>
              </a:rPr>
              <a:t>Thread(Runnable target);</a:t>
            </a:r>
            <a:endParaRPr lang="en-US" sz="1800">
              <a:solidFill>
                <a:srgbClr val="0A017F"/>
              </a:solidFill>
              <a:latin typeface="Courier" charset="0"/>
              <a:ea typeface="Courier" charset="0"/>
              <a:cs typeface="Courier" charset="0"/>
            </a:endParaRPr>
          </a:p>
          <a:p>
            <a:pPr defTabSz="5715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Thread(Runnable target, String name);</a:t>
            </a:r>
          </a:p>
          <a:p>
            <a:pPr defTabSz="5715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Thread(String name);</a:t>
            </a:r>
          </a:p>
          <a:p>
            <a:pPr defTabSz="5715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Date Placeholder 3"/>
          <p:cNvSpPr>
            <a:spLocks noGrp="1"/>
          </p:cNvSpPr>
          <p:nvPr>
            <p:ph type="dt" sz="quarter" idx="10"/>
          </p:nvPr>
        </p:nvSpPr>
        <p:spPr>
          <a:noFill/>
        </p:spPr>
        <p:txBody>
          <a:bodyPr/>
          <a:lstStyle/>
          <a:p>
            <a:r>
              <a:rPr lang="en-US" smtClean="0"/>
              <a:t>© Oscar Nierstrasz</a:t>
            </a:r>
            <a:endParaRPr lang="de-CH" smtClean="0"/>
          </a:p>
        </p:txBody>
      </p:sp>
      <p:sp>
        <p:nvSpPr>
          <p:cNvPr id="39939" name="Footer Placeholder 4"/>
          <p:cNvSpPr>
            <a:spLocks noGrp="1"/>
          </p:cNvSpPr>
          <p:nvPr>
            <p:ph type="ftr" sz="quarter" idx="11"/>
          </p:nvPr>
        </p:nvSpPr>
        <p:spPr>
          <a:noFill/>
        </p:spPr>
        <p:txBody>
          <a:bodyPr/>
          <a:lstStyle/>
          <a:p>
            <a:r>
              <a:rPr lang="en-US" smtClean="0"/>
              <a:t>Java and Concurrency</a:t>
            </a:r>
            <a:endParaRPr lang="de-CH" smtClean="0"/>
          </a:p>
        </p:txBody>
      </p:sp>
      <p:sp>
        <p:nvSpPr>
          <p:cNvPr id="39940" name="Slide Number Placeholder 5"/>
          <p:cNvSpPr>
            <a:spLocks noGrp="1"/>
          </p:cNvSpPr>
          <p:nvPr>
            <p:ph type="sldNum" sz="quarter" idx="12"/>
          </p:nvPr>
        </p:nvSpPr>
        <p:spPr>
          <a:noFill/>
        </p:spPr>
        <p:txBody>
          <a:bodyPr/>
          <a:lstStyle/>
          <a:p>
            <a:fld id="{96D0F109-492C-3043-A8BB-26767B1DEA8F}" type="slidenum">
              <a:rPr lang="de-CH" smtClean="0"/>
              <a:pPr/>
              <a:t>22</a:t>
            </a:fld>
            <a:endParaRPr lang="de-CH" sz="1400" smtClean="0">
              <a:solidFill>
                <a:srgbClr val="7E7E7E"/>
              </a:solidFill>
              <a:latin typeface="Times" charset="0"/>
            </a:endParaRPr>
          </a:p>
        </p:txBody>
      </p:sp>
      <p:sp>
        <p:nvSpPr>
          <p:cNvPr id="39941" name="Rectangle 2"/>
          <p:cNvSpPr>
            <a:spLocks noGrp="1" noChangeArrowheads="1"/>
          </p:cNvSpPr>
          <p:nvPr>
            <p:ph type="title"/>
          </p:nvPr>
        </p:nvSpPr>
        <p:spPr/>
        <p:txBody>
          <a:bodyPr/>
          <a:lstStyle/>
          <a:p>
            <a:r>
              <a:rPr lang="en-US"/>
              <a:t>java.lang.Thread (methods)</a:t>
            </a:r>
          </a:p>
        </p:txBody>
      </p:sp>
      <p:sp>
        <p:nvSpPr>
          <p:cNvPr id="39942" name="Rectangle 3"/>
          <p:cNvSpPr>
            <a:spLocks noGrp="1" noChangeArrowheads="1"/>
          </p:cNvSpPr>
          <p:nvPr>
            <p:ph type="body" idx="1"/>
          </p:nvPr>
        </p:nvSpPr>
        <p:spPr>
          <a:xfrm>
            <a:off x="539750" y="1654175"/>
            <a:ext cx="8061325" cy="479425"/>
          </a:xfrm>
        </p:spPr>
        <p:txBody>
          <a:bodyPr anchor="t"/>
          <a:lstStyle/>
          <a:p>
            <a:pPr marL="0" indent="0" defTabSz="471488">
              <a:lnSpc>
                <a:spcPct val="90000"/>
              </a:lnSpc>
              <a:buFont typeface="Helvetica CE" charset="0"/>
              <a:buNone/>
            </a:pPr>
            <a:r>
              <a:rPr lang="en-US" sz="1800"/>
              <a:t>A thread must be created, and then started:</a:t>
            </a:r>
          </a:p>
        </p:txBody>
      </p:sp>
      <p:sp>
        <p:nvSpPr>
          <p:cNvPr id="39943" name="Text Box 4"/>
          <p:cNvSpPr txBox="1">
            <a:spLocks noChangeArrowheads="1"/>
          </p:cNvSpPr>
          <p:nvPr/>
        </p:nvSpPr>
        <p:spPr bwMode="auto">
          <a:xfrm>
            <a:off x="1676400" y="2286000"/>
            <a:ext cx="5867400" cy="2784475"/>
          </a:xfrm>
          <a:prstGeom prst="rect">
            <a:avLst/>
          </a:prstGeom>
          <a:solidFill>
            <a:schemeClr val="bg1"/>
          </a:solidFill>
          <a:ln w="9525">
            <a:solidFill>
              <a:schemeClr val="tx1"/>
            </a:solidFill>
            <a:miter lim="800000"/>
            <a:headEnd/>
            <a:tailEnd/>
          </a:ln>
        </p:spPr>
        <p:txBody>
          <a:bodyPr>
            <a:prstTxWarp prst="textNoShape">
              <a:avLst/>
            </a:prstTxWarp>
            <a:spAutoFit/>
          </a:bodyPr>
          <a:lstStyle/>
          <a:p>
            <a:pPr defTabSz="5715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a:p>
            <a:pPr defTabSz="5715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void run();</a:t>
            </a:r>
          </a:p>
          <a:p>
            <a:pPr defTabSz="5715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synchronized void </a:t>
            </a:r>
            <a:r>
              <a:rPr lang="en-US" sz="1800" b="1">
                <a:solidFill>
                  <a:srgbClr val="0A017F"/>
                </a:solidFill>
                <a:latin typeface="Courier" charset="0"/>
                <a:ea typeface="Courier" charset="0"/>
                <a:cs typeface="Courier" charset="0"/>
              </a:rPr>
              <a:t>start();</a:t>
            </a:r>
            <a:endParaRPr lang="en-US" sz="1800">
              <a:solidFill>
                <a:srgbClr val="0A017F"/>
              </a:solidFill>
              <a:latin typeface="Courier" charset="0"/>
              <a:ea typeface="Courier" charset="0"/>
              <a:cs typeface="Courier" charset="0"/>
            </a:endParaRPr>
          </a:p>
          <a:p>
            <a:pPr defTabSz="5715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static void sleep(long millis)</a:t>
            </a:r>
          </a:p>
          <a:p>
            <a:pPr defTabSz="5715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throws InterruptedException;</a:t>
            </a:r>
          </a:p>
          <a:p>
            <a:pPr defTabSz="5715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static void yield();</a:t>
            </a:r>
          </a:p>
          <a:p>
            <a:pPr defTabSz="5715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final String getName();</a:t>
            </a:r>
          </a:p>
          <a:p>
            <a:pPr defTabSz="5715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a:p>
            <a:pPr defTabSz="5715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
        <p:nvSpPr>
          <p:cNvPr id="39944" name="AutoShape 5"/>
          <p:cNvSpPr>
            <a:spLocks noChangeArrowheads="1"/>
          </p:cNvSpPr>
          <p:nvPr/>
        </p:nvSpPr>
        <p:spPr bwMode="auto">
          <a:xfrm>
            <a:off x="4953000" y="5334000"/>
            <a:ext cx="3124200" cy="8382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0000"/>
              </a:lnSpc>
              <a:spcBef>
                <a:spcPct val="20000"/>
              </a:spcBef>
              <a:buClr>
                <a:schemeClr val="hlink"/>
              </a:buClr>
              <a:buSzPct val="85000"/>
              <a:buFont typeface="Helvetica CE" charset="0"/>
              <a:buNone/>
            </a:pPr>
            <a:r>
              <a:rPr lang="en-US" sz="1800" i="1">
                <a:solidFill>
                  <a:srgbClr val="7F0101"/>
                </a:solidFill>
              </a:rPr>
              <a:t>NB: suspend(), resume() and stop() are deprecated!</a:t>
            </a:r>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Date Placeholder 3"/>
          <p:cNvSpPr>
            <a:spLocks noGrp="1"/>
          </p:cNvSpPr>
          <p:nvPr>
            <p:ph type="dt" sz="quarter" idx="10"/>
          </p:nvPr>
        </p:nvSpPr>
        <p:spPr>
          <a:noFill/>
        </p:spPr>
        <p:txBody>
          <a:bodyPr/>
          <a:lstStyle/>
          <a:p>
            <a:r>
              <a:rPr lang="en-US" smtClean="0"/>
              <a:t>© Oscar Nierstrasz</a:t>
            </a:r>
            <a:endParaRPr lang="de-CH" smtClean="0"/>
          </a:p>
        </p:txBody>
      </p:sp>
      <p:sp>
        <p:nvSpPr>
          <p:cNvPr id="40963" name="Footer Placeholder 4"/>
          <p:cNvSpPr>
            <a:spLocks noGrp="1"/>
          </p:cNvSpPr>
          <p:nvPr>
            <p:ph type="ftr" sz="quarter" idx="11"/>
          </p:nvPr>
        </p:nvSpPr>
        <p:spPr>
          <a:noFill/>
        </p:spPr>
        <p:txBody>
          <a:bodyPr/>
          <a:lstStyle/>
          <a:p>
            <a:r>
              <a:rPr lang="en-US" smtClean="0"/>
              <a:t>Java and Concurrency</a:t>
            </a:r>
            <a:endParaRPr lang="de-CH" smtClean="0"/>
          </a:p>
        </p:txBody>
      </p:sp>
      <p:sp>
        <p:nvSpPr>
          <p:cNvPr id="40964" name="Slide Number Placeholder 5"/>
          <p:cNvSpPr>
            <a:spLocks noGrp="1"/>
          </p:cNvSpPr>
          <p:nvPr>
            <p:ph type="sldNum" sz="quarter" idx="12"/>
          </p:nvPr>
        </p:nvSpPr>
        <p:spPr>
          <a:noFill/>
        </p:spPr>
        <p:txBody>
          <a:bodyPr/>
          <a:lstStyle/>
          <a:p>
            <a:fld id="{1501B71F-C288-8045-9D45-1371FFDFAE3F}" type="slidenum">
              <a:rPr lang="de-CH" smtClean="0"/>
              <a:pPr/>
              <a:t>23</a:t>
            </a:fld>
            <a:endParaRPr lang="de-CH" sz="1400" smtClean="0">
              <a:solidFill>
                <a:srgbClr val="7E7E7E"/>
              </a:solidFill>
            </a:endParaRPr>
          </a:p>
        </p:txBody>
      </p:sp>
      <p:sp>
        <p:nvSpPr>
          <p:cNvPr id="40965" name="Rectangle 2"/>
          <p:cNvSpPr>
            <a:spLocks noGrp="1" noChangeArrowheads="1"/>
          </p:cNvSpPr>
          <p:nvPr>
            <p:ph type="title"/>
          </p:nvPr>
        </p:nvSpPr>
        <p:spPr/>
        <p:txBody>
          <a:bodyPr/>
          <a:lstStyle/>
          <a:p>
            <a:r>
              <a:rPr lang="en-US"/>
              <a:t>java.lang.Runnable</a:t>
            </a:r>
          </a:p>
        </p:txBody>
      </p:sp>
      <p:sp>
        <p:nvSpPr>
          <p:cNvPr id="40966" name="Rectangle 3"/>
          <p:cNvSpPr>
            <a:spLocks noGrp="1" noChangeArrowheads="1"/>
          </p:cNvSpPr>
          <p:nvPr>
            <p:ph type="body" idx="1"/>
          </p:nvPr>
        </p:nvSpPr>
        <p:spPr>
          <a:xfrm>
            <a:off x="539750" y="3429000"/>
            <a:ext cx="8061325" cy="2438400"/>
          </a:xfrm>
        </p:spPr>
        <p:txBody>
          <a:bodyPr/>
          <a:lstStyle/>
          <a:p>
            <a:pPr marL="0" indent="0" defTabSz="374650">
              <a:buFont typeface="Helvetica CE" charset="0"/>
              <a:buNone/>
            </a:pPr>
            <a:r>
              <a:rPr lang="en-US" sz="2000" i="1">
                <a:solidFill>
                  <a:srgbClr val="7F0101"/>
                </a:solidFill>
              </a:rPr>
              <a:t>Since Java does not support multiple inheritance, it is impossible to inherit from both Thread and another class.</a:t>
            </a:r>
            <a:endParaRPr lang="en-US" sz="2000"/>
          </a:p>
          <a:p>
            <a:pPr marL="0" indent="0" defTabSz="374650">
              <a:buFont typeface="Helvetica CE" charset="0"/>
              <a:buNone/>
            </a:pPr>
            <a:r>
              <a:rPr lang="en-US" sz="2000"/>
              <a:t>Instead, simply define:</a:t>
            </a:r>
          </a:p>
          <a:p>
            <a:pPr marL="0" indent="0" defTabSz="374650">
              <a:buFont typeface="Helvetica CE" charset="0"/>
              <a:buNone/>
            </a:pPr>
            <a:endParaRPr lang="en-US" sz="2000"/>
          </a:p>
          <a:p>
            <a:pPr marL="0" indent="0" defTabSz="374650">
              <a:buFont typeface="Helvetica CE" charset="0"/>
              <a:buNone/>
            </a:pPr>
            <a:endParaRPr lang="en-US" sz="2000"/>
          </a:p>
          <a:p>
            <a:pPr marL="0" indent="0" defTabSz="374650">
              <a:buFont typeface="Helvetica CE" charset="0"/>
              <a:buNone/>
            </a:pPr>
            <a:endParaRPr lang="en-US" sz="2000"/>
          </a:p>
          <a:p>
            <a:pPr marL="0" indent="0" defTabSz="374650">
              <a:buFont typeface="Helvetica CE" charset="0"/>
              <a:buNone/>
            </a:pPr>
            <a:r>
              <a:rPr lang="en-US" sz="2000"/>
              <a:t>and instantiate:</a:t>
            </a:r>
          </a:p>
        </p:txBody>
      </p:sp>
      <p:sp>
        <p:nvSpPr>
          <p:cNvPr id="40967" name="Text Box 5"/>
          <p:cNvSpPr txBox="1">
            <a:spLocks noChangeArrowheads="1"/>
          </p:cNvSpPr>
          <p:nvPr/>
        </p:nvSpPr>
        <p:spPr bwMode="auto">
          <a:xfrm>
            <a:off x="3276600" y="4267200"/>
            <a:ext cx="5181600" cy="1033463"/>
          </a:xfrm>
          <a:prstGeom prst="rect">
            <a:avLst/>
          </a:prstGeom>
          <a:solidFill>
            <a:schemeClr val="bg1"/>
          </a:solidFill>
          <a:ln w="9525">
            <a:solidFill>
              <a:schemeClr val="tx1"/>
            </a:solidFill>
            <a:miter lim="800000"/>
            <a:headEnd/>
            <a:tailEnd/>
          </a:ln>
        </p:spPr>
        <p:txBody>
          <a:bodyPr>
            <a:prstTxWarp prst="textNoShape">
              <a:avLst/>
            </a:prstTxWarp>
            <a:spAutoFit/>
          </a:bodyPr>
          <a:lstStyle/>
          <a:p>
            <a:pPr defTabSz="571500" eaLnBrk="1" hangingPunct="1">
              <a:lnSpc>
                <a:spcPct val="9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class MyStuff extends UsefulStuff</a:t>
            </a:r>
          </a:p>
          <a:p>
            <a:pPr defTabSz="571500" eaLnBrk="1" hangingPunct="1">
              <a:lnSpc>
                <a:spcPct val="9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a:t>
            </a:r>
            <a:r>
              <a:rPr lang="en-US" sz="2000" b="1">
                <a:solidFill>
                  <a:srgbClr val="0A017F"/>
                </a:solidFill>
                <a:latin typeface="Courier" charset="0"/>
                <a:ea typeface="Courier" charset="0"/>
                <a:cs typeface="Courier" charset="0"/>
              </a:rPr>
              <a:t>implements Runnable</a:t>
            </a:r>
            <a:r>
              <a:rPr lang="en-US" sz="2000">
                <a:solidFill>
                  <a:srgbClr val="0A017F"/>
                </a:solidFill>
                <a:latin typeface="Courier" charset="0"/>
                <a:ea typeface="Courier" charset="0"/>
                <a:cs typeface="Courier" charset="0"/>
              </a:rPr>
              <a:t> ...</a:t>
            </a:r>
            <a:endParaRPr lang="en-US">
              <a:latin typeface="Courier" charset="0"/>
              <a:ea typeface="Courier" charset="0"/>
              <a:cs typeface="Courier" charset="0"/>
            </a:endParaRPr>
          </a:p>
        </p:txBody>
      </p:sp>
      <p:sp>
        <p:nvSpPr>
          <p:cNvPr id="40968" name="Text Box 6"/>
          <p:cNvSpPr txBox="1">
            <a:spLocks noChangeArrowheads="1"/>
          </p:cNvSpPr>
          <p:nvPr/>
        </p:nvSpPr>
        <p:spPr bwMode="auto">
          <a:xfrm>
            <a:off x="3276600" y="5562600"/>
            <a:ext cx="5110163" cy="38735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eaLnBrk="1" hangingPunct="1">
              <a:lnSpc>
                <a:spcPct val="9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new Thread(new MyStuff).start();</a:t>
            </a:r>
            <a:endParaRPr lang="en-US">
              <a:latin typeface="Courier" charset="0"/>
              <a:ea typeface="Courier" charset="0"/>
              <a:cs typeface="Courier" charset="0"/>
            </a:endParaRPr>
          </a:p>
        </p:txBody>
      </p:sp>
      <p:sp>
        <p:nvSpPr>
          <p:cNvPr id="40969" name="Text Box 7"/>
          <p:cNvSpPr txBox="1">
            <a:spLocks noChangeArrowheads="1"/>
          </p:cNvSpPr>
          <p:nvPr/>
        </p:nvSpPr>
        <p:spPr bwMode="auto">
          <a:xfrm>
            <a:off x="1143000" y="1828800"/>
            <a:ext cx="4724400" cy="1387475"/>
          </a:xfrm>
          <a:prstGeom prst="rect">
            <a:avLst/>
          </a:prstGeom>
          <a:solidFill>
            <a:schemeClr val="bg1"/>
          </a:solidFill>
          <a:ln w="9525">
            <a:solidFill>
              <a:schemeClr val="tx1"/>
            </a:solidFill>
            <a:miter lim="800000"/>
            <a:headEnd/>
            <a:tailEnd/>
          </a:ln>
        </p:spPr>
        <p:txBody>
          <a:bodyPr>
            <a:prstTxWarp prst="textNoShape">
              <a:avLst/>
            </a:prstTxWarp>
            <a:spAutoFit/>
          </a:bodyPr>
          <a:lstStyle/>
          <a:p>
            <a:pPr defTabSz="381000" eaLnBrk="1" hangingPunct="1">
              <a:lnSpc>
                <a:spcPct val="9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public interface java.lang.Runnable {</a:t>
            </a:r>
          </a:p>
          <a:p>
            <a:pPr defTabSz="381000" eaLnBrk="1" hangingPunct="1">
              <a:lnSpc>
                <a:spcPct val="9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public abstract void run();</a:t>
            </a:r>
          </a:p>
          <a:p>
            <a:pPr defTabSz="381000" eaLnBrk="1" hangingPunct="1">
              <a:lnSpc>
                <a:spcPct val="9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a:t>
            </a:r>
            <a:endParaRPr lang="en-US">
              <a:latin typeface="Courier" charset="0"/>
              <a:ea typeface="Courier" charset="0"/>
              <a:cs typeface="Courier"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Date Placeholder 2"/>
          <p:cNvSpPr>
            <a:spLocks noGrp="1"/>
          </p:cNvSpPr>
          <p:nvPr>
            <p:ph type="dt" sz="quarter" idx="10"/>
          </p:nvPr>
        </p:nvSpPr>
        <p:spPr>
          <a:noFill/>
        </p:spPr>
        <p:txBody>
          <a:bodyPr/>
          <a:lstStyle/>
          <a:p>
            <a:r>
              <a:rPr lang="en-US" smtClean="0"/>
              <a:t>© Oscar Nierstrasz</a:t>
            </a:r>
            <a:endParaRPr lang="de-CH" smtClean="0"/>
          </a:p>
        </p:txBody>
      </p:sp>
      <p:sp>
        <p:nvSpPr>
          <p:cNvPr id="41987" name="Footer Placeholder 3"/>
          <p:cNvSpPr>
            <a:spLocks noGrp="1"/>
          </p:cNvSpPr>
          <p:nvPr>
            <p:ph type="ftr" sz="quarter" idx="11"/>
          </p:nvPr>
        </p:nvSpPr>
        <p:spPr>
          <a:noFill/>
        </p:spPr>
        <p:txBody>
          <a:bodyPr/>
          <a:lstStyle/>
          <a:p>
            <a:r>
              <a:rPr lang="en-US" smtClean="0"/>
              <a:t>Java and Concurrency</a:t>
            </a:r>
            <a:endParaRPr lang="de-CH" smtClean="0"/>
          </a:p>
        </p:txBody>
      </p:sp>
      <p:sp>
        <p:nvSpPr>
          <p:cNvPr id="41988" name="Slide Number Placeholder 4"/>
          <p:cNvSpPr>
            <a:spLocks noGrp="1"/>
          </p:cNvSpPr>
          <p:nvPr>
            <p:ph type="sldNum" sz="quarter" idx="12"/>
          </p:nvPr>
        </p:nvSpPr>
        <p:spPr>
          <a:noFill/>
        </p:spPr>
        <p:txBody>
          <a:bodyPr/>
          <a:lstStyle/>
          <a:p>
            <a:fld id="{E11A191B-CFA5-6F4A-8874-0AF329F5A81F}" type="slidenum">
              <a:rPr lang="de-CH" smtClean="0"/>
              <a:pPr/>
              <a:t>24</a:t>
            </a:fld>
            <a:endParaRPr lang="de-CH" sz="1400" smtClean="0">
              <a:solidFill>
                <a:srgbClr val="7E7E7E"/>
              </a:solidFill>
              <a:latin typeface="Times" charset="0"/>
            </a:endParaRPr>
          </a:p>
        </p:txBody>
      </p:sp>
      <p:sp>
        <p:nvSpPr>
          <p:cNvPr id="41989" name="Rectangle 2"/>
          <p:cNvSpPr>
            <a:spLocks noGrp="1" noChangeArrowheads="1"/>
          </p:cNvSpPr>
          <p:nvPr>
            <p:ph type="title"/>
          </p:nvPr>
        </p:nvSpPr>
        <p:spPr/>
        <p:txBody>
          <a:bodyPr/>
          <a:lstStyle/>
          <a:p>
            <a:r>
              <a:rPr lang="en-US" sz="2400"/>
              <a:t>Transitions between Thread States</a:t>
            </a:r>
            <a:endParaRPr lang="en-US"/>
          </a:p>
        </p:txBody>
      </p:sp>
      <p:pic>
        <p:nvPicPr>
          <p:cNvPr id="41990" name="Picture 6" descr="02ThreadStates.png"/>
          <p:cNvPicPr>
            <a:picLocks noChangeAspect="1"/>
          </p:cNvPicPr>
          <p:nvPr/>
        </p:nvPicPr>
        <p:blipFill>
          <a:blip r:embed="rId2"/>
          <a:srcRect/>
          <a:stretch>
            <a:fillRect/>
          </a:stretch>
        </p:blipFill>
        <p:spPr bwMode="auto">
          <a:xfrm>
            <a:off x="533400" y="2362200"/>
            <a:ext cx="8253413" cy="37338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Date Placeholder 3"/>
          <p:cNvSpPr>
            <a:spLocks noGrp="1"/>
          </p:cNvSpPr>
          <p:nvPr>
            <p:ph type="dt" sz="quarter" idx="10"/>
          </p:nvPr>
        </p:nvSpPr>
        <p:spPr>
          <a:noFill/>
        </p:spPr>
        <p:txBody>
          <a:bodyPr/>
          <a:lstStyle/>
          <a:p>
            <a:r>
              <a:rPr lang="en-US" smtClean="0"/>
              <a:t>© Oscar Nierstrasz</a:t>
            </a:r>
            <a:endParaRPr lang="de-CH" smtClean="0"/>
          </a:p>
        </p:txBody>
      </p:sp>
      <p:sp>
        <p:nvSpPr>
          <p:cNvPr id="43011" name="Footer Placeholder 4"/>
          <p:cNvSpPr>
            <a:spLocks noGrp="1"/>
          </p:cNvSpPr>
          <p:nvPr>
            <p:ph type="ftr" sz="quarter" idx="11"/>
          </p:nvPr>
        </p:nvSpPr>
        <p:spPr>
          <a:noFill/>
        </p:spPr>
        <p:txBody>
          <a:bodyPr/>
          <a:lstStyle/>
          <a:p>
            <a:r>
              <a:rPr lang="en-US" smtClean="0"/>
              <a:t>Java and Concurrency</a:t>
            </a:r>
            <a:endParaRPr lang="de-CH" smtClean="0"/>
          </a:p>
        </p:txBody>
      </p:sp>
      <p:sp>
        <p:nvSpPr>
          <p:cNvPr id="43012" name="Slide Number Placeholder 5"/>
          <p:cNvSpPr>
            <a:spLocks noGrp="1"/>
          </p:cNvSpPr>
          <p:nvPr>
            <p:ph type="sldNum" sz="quarter" idx="12"/>
          </p:nvPr>
        </p:nvSpPr>
        <p:spPr>
          <a:noFill/>
        </p:spPr>
        <p:txBody>
          <a:bodyPr/>
          <a:lstStyle/>
          <a:p>
            <a:fld id="{61B6524D-8A8E-A248-BEEF-0301C97DB788}" type="slidenum">
              <a:rPr lang="de-CH" smtClean="0"/>
              <a:pPr/>
              <a:t>25</a:t>
            </a:fld>
            <a:endParaRPr lang="de-CH" sz="1400" smtClean="0">
              <a:solidFill>
                <a:srgbClr val="7E7E7E"/>
              </a:solidFill>
              <a:latin typeface="Times" charset="0"/>
            </a:endParaRPr>
          </a:p>
        </p:txBody>
      </p:sp>
      <p:sp>
        <p:nvSpPr>
          <p:cNvPr id="43013" name="Rectangle 2"/>
          <p:cNvSpPr>
            <a:spLocks noGrp="1" noChangeArrowheads="1"/>
          </p:cNvSpPr>
          <p:nvPr>
            <p:ph type="title"/>
          </p:nvPr>
        </p:nvSpPr>
        <p:spPr/>
        <p:txBody>
          <a:bodyPr/>
          <a:lstStyle/>
          <a:p>
            <a:r>
              <a:rPr lang="en-US"/>
              <a:t>LTS for Threads</a:t>
            </a:r>
          </a:p>
        </p:txBody>
      </p:sp>
      <p:sp>
        <p:nvSpPr>
          <p:cNvPr id="43014" name="Rectangle 3"/>
          <p:cNvSpPr>
            <a:spLocks noGrp="1" noChangeArrowheads="1"/>
          </p:cNvSpPr>
          <p:nvPr>
            <p:ph type="body" idx="1"/>
          </p:nvPr>
        </p:nvSpPr>
        <p:spPr>
          <a:xfrm>
            <a:off x="539750" y="1654175"/>
            <a:ext cx="6851650" cy="2232025"/>
          </a:xfrm>
          <a:solidFill>
            <a:schemeClr val="bg1"/>
          </a:solidFill>
          <a:ln>
            <a:solidFill>
              <a:schemeClr val="tx1"/>
            </a:solidFill>
          </a:ln>
        </p:spPr>
        <p:txBody>
          <a:bodyPr/>
          <a:lstStyle/>
          <a:p>
            <a:pPr marL="95250" indent="0" defTabSz="762000">
              <a:lnSpc>
                <a:spcPct val="90000"/>
              </a:lnSpc>
              <a:buFont typeface="Helvetica CE" charset="0"/>
              <a:buNone/>
            </a:pPr>
            <a:r>
              <a:rPr lang="en-US" sz="1800">
                <a:latin typeface="Courier" charset="0"/>
                <a:ea typeface="Courier" charset="0"/>
                <a:cs typeface="Courier" charset="0"/>
              </a:rPr>
              <a:t>Thread = ( start -&gt; Runnable ),</a:t>
            </a:r>
          </a:p>
          <a:p>
            <a:pPr marL="95250" indent="0" defTabSz="762000">
              <a:lnSpc>
                <a:spcPct val="90000"/>
              </a:lnSpc>
              <a:buFont typeface="Helvetica CE" charset="0"/>
              <a:buNone/>
            </a:pPr>
            <a:r>
              <a:rPr lang="en-US" sz="1800">
                <a:latin typeface="Courier" charset="0"/>
                <a:ea typeface="Courier" charset="0"/>
                <a:cs typeface="Courier" charset="0"/>
              </a:rPr>
              <a:t>Runnable =</a:t>
            </a:r>
          </a:p>
          <a:p>
            <a:pPr marL="95250" indent="0" defTabSz="762000">
              <a:lnSpc>
                <a:spcPct val="90000"/>
              </a:lnSpc>
              <a:buFont typeface="Helvetica CE" charset="0"/>
              <a:buNone/>
            </a:pPr>
            <a:r>
              <a:rPr lang="en-US" sz="1800">
                <a:latin typeface="Courier" charset="0"/>
                <a:ea typeface="Courier" charset="0"/>
                <a:cs typeface="Courier" charset="0"/>
              </a:rPr>
              <a:t>	( yield -&gt; Runnable</a:t>
            </a:r>
          </a:p>
          <a:p>
            <a:pPr marL="95250" indent="0" defTabSz="762000">
              <a:lnSpc>
                <a:spcPct val="90000"/>
              </a:lnSpc>
              <a:buFont typeface="Helvetica CE" charset="0"/>
              <a:buNone/>
            </a:pPr>
            <a:r>
              <a:rPr lang="en-US" sz="1800">
                <a:latin typeface="Courier" charset="0"/>
                <a:ea typeface="Courier" charset="0"/>
                <a:cs typeface="Courier" charset="0"/>
              </a:rPr>
              <a:t>	| {sleep, wait, blockio} -&gt; NotRunnable</a:t>
            </a:r>
          </a:p>
          <a:p>
            <a:pPr marL="95250" indent="0" defTabSz="762000">
              <a:lnSpc>
                <a:spcPct val="90000"/>
              </a:lnSpc>
              <a:buFont typeface="Helvetica CE" charset="0"/>
              <a:buNone/>
            </a:pPr>
            <a:r>
              <a:rPr lang="en-US" sz="1800">
                <a:latin typeface="Courier" charset="0"/>
                <a:ea typeface="Courier" charset="0"/>
                <a:cs typeface="Courier" charset="0"/>
              </a:rPr>
              <a:t>	| stop -&gt; STOP ),</a:t>
            </a:r>
          </a:p>
          <a:p>
            <a:pPr marL="95250" indent="0" defTabSz="762000">
              <a:lnSpc>
                <a:spcPct val="90000"/>
              </a:lnSpc>
              <a:buFont typeface="Helvetica CE" charset="0"/>
              <a:buNone/>
            </a:pPr>
            <a:r>
              <a:rPr lang="en-US" sz="1800">
                <a:latin typeface="Courier" charset="0"/>
                <a:ea typeface="Courier" charset="0"/>
                <a:cs typeface="Courier" charset="0"/>
              </a:rPr>
              <a:t>NotRunnable = </a:t>
            </a:r>
          </a:p>
          <a:p>
            <a:pPr marL="95250" indent="0" defTabSz="762000">
              <a:lnSpc>
                <a:spcPct val="90000"/>
              </a:lnSpc>
              <a:buFont typeface="Helvetica CE" charset="0"/>
              <a:buNone/>
            </a:pPr>
            <a:r>
              <a:rPr lang="en-US" sz="1800">
                <a:latin typeface="Courier" charset="0"/>
                <a:ea typeface="Courier" charset="0"/>
                <a:cs typeface="Courier" charset="0"/>
              </a:rPr>
              <a:t>	( {awake, notify, unblockio} -&gt; Runnable ).</a:t>
            </a:r>
          </a:p>
        </p:txBody>
      </p:sp>
      <p:pic>
        <p:nvPicPr>
          <p:cNvPr id="43015" name="Picture 4"/>
          <p:cNvPicPr>
            <a:picLocks noChangeAspect="1" noChangeArrowheads="1"/>
          </p:cNvPicPr>
          <p:nvPr/>
        </p:nvPicPr>
        <mc:AlternateContent>
          <mc:Choice xmlns:ma="http://schemas.microsoft.com/office/mac/drawingml/2008/main" Requires="ma">
            <p:blipFill>
              <a:blip r:embed="rId2"/>
              <a:srcRect/>
              <a:stretch>
                <a:fillRect/>
              </a:stretch>
            </p:blipFill>
          </mc:Choice>
          <mc:Fallback>
            <p:blipFill>
              <a:blip r:embed="rId3"/>
              <a:srcRect/>
              <a:stretch>
                <a:fillRect/>
              </a:stretch>
            </p:blipFill>
          </mc:Fallback>
        </mc:AlternateContent>
        <p:spPr bwMode="auto">
          <a:xfrm>
            <a:off x="1676400" y="3937000"/>
            <a:ext cx="5449888" cy="2540000"/>
          </a:xfrm>
          <a:prstGeom prst="rect">
            <a:avLst/>
          </a:prstGeom>
          <a:noFill/>
          <a:ln w="9525">
            <a:noFill/>
            <a:miter lim="800000"/>
            <a:headEnd/>
            <a:tailEnd/>
          </a:ln>
        </p:spPr>
      </p:pic>
      <p:grpSp>
        <p:nvGrpSpPr>
          <p:cNvPr id="43016" name="Group 5"/>
          <p:cNvGrpSpPr>
            <a:grpSpLocks/>
          </p:cNvGrpSpPr>
          <p:nvPr/>
        </p:nvGrpSpPr>
        <p:grpSpPr bwMode="auto">
          <a:xfrm>
            <a:off x="8077200" y="6096000"/>
            <a:ext cx="838200" cy="381000"/>
            <a:chOff x="672" y="3504"/>
            <a:chExt cx="528" cy="240"/>
          </a:xfrm>
        </p:grpSpPr>
        <p:sp>
          <p:nvSpPr>
            <p:cNvPr id="43017" name="AutoShape 6"/>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43018" name="Group 7"/>
            <p:cNvGrpSpPr>
              <a:grpSpLocks/>
            </p:cNvGrpSpPr>
            <p:nvPr/>
          </p:nvGrpSpPr>
          <p:grpSpPr bwMode="auto">
            <a:xfrm>
              <a:off x="720" y="3552"/>
              <a:ext cx="432" cy="144"/>
              <a:chOff x="2112" y="3696"/>
              <a:chExt cx="528" cy="192"/>
            </a:xfrm>
          </p:grpSpPr>
          <p:sp>
            <p:nvSpPr>
              <p:cNvPr id="43019" name="Oval 8"/>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t>0</a:t>
                </a:r>
              </a:p>
            </p:txBody>
          </p:sp>
          <p:sp>
            <p:nvSpPr>
              <p:cNvPr id="43020" name="Oval 9"/>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t>1</a:t>
                </a:r>
              </a:p>
            </p:txBody>
          </p:sp>
          <p:cxnSp>
            <p:nvCxnSpPr>
              <p:cNvPr id="43021" name="AutoShape 10"/>
              <p:cNvCxnSpPr>
                <a:cxnSpLocks noChangeShapeType="1"/>
                <a:stCxn id="43019" idx="7"/>
                <a:endCxn id="43020"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43022" name="AutoShape 11"/>
              <p:cNvCxnSpPr>
                <a:cxnSpLocks noChangeShapeType="1"/>
                <a:stCxn id="43020" idx="3"/>
                <a:endCxn id="43019"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Date Placeholder 2"/>
          <p:cNvSpPr>
            <a:spLocks noGrp="1"/>
          </p:cNvSpPr>
          <p:nvPr>
            <p:ph type="dt" sz="quarter" idx="10"/>
          </p:nvPr>
        </p:nvSpPr>
        <p:spPr>
          <a:noFill/>
        </p:spPr>
        <p:txBody>
          <a:bodyPr/>
          <a:lstStyle/>
          <a:p>
            <a:r>
              <a:rPr lang="en-US" smtClean="0"/>
              <a:t>© Oscar Nierstrasz</a:t>
            </a:r>
            <a:endParaRPr lang="de-CH" smtClean="0"/>
          </a:p>
        </p:txBody>
      </p:sp>
      <p:sp>
        <p:nvSpPr>
          <p:cNvPr id="44035" name="Footer Placeholder 3"/>
          <p:cNvSpPr>
            <a:spLocks noGrp="1"/>
          </p:cNvSpPr>
          <p:nvPr>
            <p:ph type="ftr" sz="quarter" idx="11"/>
          </p:nvPr>
        </p:nvSpPr>
        <p:spPr>
          <a:noFill/>
        </p:spPr>
        <p:txBody>
          <a:bodyPr/>
          <a:lstStyle/>
          <a:p>
            <a:r>
              <a:rPr lang="en-US" smtClean="0"/>
              <a:t>Java and Concurrency</a:t>
            </a:r>
            <a:endParaRPr lang="de-CH" smtClean="0"/>
          </a:p>
        </p:txBody>
      </p:sp>
      <p:sp>
        <p:nvSpPr>
          <p:cNvPr id="44036" name="Slide Number Placeholder 4"/>
          <p:cNvSpPr>
            <a:spLocks noGrp="1"/>
          </p:cNvSpPr>
          <p:nvPr>
            <p:ph type="sldNum" sz="quarter" idx="12"/>
          </p:nvPr>
        </p:nvSpPr>
        <p:spPr>
          <a:noFill/>
        </p:spPr>
        <p:txBody>
          <a:bodyPr/>
          <a:lstStyle/>
          <a:p>
            <a:fld id="{241DA37E-E537-A84E-AC06-FE66ABA39B18}" type="slidenum">
              <a:rPr lang="de-CH" smtClean="0"/>
              <a:pPr/>
              <a:t>26</a:t>
            </a:fld>
            <a:endParaRPr lang="de-CH" sz="1400" smtClean="0">
              <a:solidFill>
                <a:srgbClr val="7E7E7E"/>
              </a:solidFill>
              <a:latin typeface="Times" charset="0"/>
            </a:endParaRPr>
          </a:p>
        </p:txBody>
      </p:sp>
      <p:sp>
        <p:nvSpPr>
          <p:cNvPr id="44037" name="Rectangle 2"/>
          <p:cNvSpPr>
            <a:spLocks noGrp="1" noChangeArrowheads="1"/>
          </p:cNvSpPr>
          <p:nvPr>
            <p:ph type="title"/>
          </p:nvPr>
        </p:nvSpPr>
        <p:spPr/>
        <p:txBody>
          <a:bodyPr/>
          <a:lstStyle/>
          <a:p>
            <a:r>
              <a:rPr lang="en-US"/>
              <a:t>Creating Threads</a:t>
            </a:r>
          </a:p>
        </p:txBody>
      </p:sp>
      <p:sp>
        <p:nvSpPr>
          <p:cNvPr id="44038" name="Rectangle 3"/>
          <p:cNvSpPr>
            <a:spLocks noGrp="1" noChangeArrowheads="1"/>
          </p:cNvSpPr>
          <p:nvPr>
            <p:ph type="body" idx="4294967295"/>
          </p:nvPr>
        </p:nvSpPr>
        <p:spPr>
          <a:xfrm>
            <a:off x="685800" y="1676400"/>
            <a:ext cx="4267200" cy="685800"/>
          </a:xfrm>
        </p:spPr>
        <p:txBody>
          <a:bodyPr/>
          <a:lstStyle/>
          <a:p>
            <a:pPr marL="0" indent="0" defTabSz="374650">
              <a:buFont typeface="Helvetica CE" charset="0"/>
              <a:buNone/>
            </a:pPr>
            <a:r>
              <a:rPr lang="en-US" sz="2000" i="1">
                <a:solidFill>
                  <a:srgbClr val="7F0101"/>
                </a:solidFill>
              </a:rPr>
              <a:t>This Clock application uses a thread to update the time:</a:t>
            </a:r>
          </a:p>
        </p:txBody>
      </p:sp>
      <p:sp>
        <p:nvSpPr>
          <p:cNvPr id="44039" name="Rectangle 5"/>
          <p:cNvSpPr>
            <a:spLocks noChangeArrowheads="1"/>
          </p:cNvSpPr>
          <p:nvPr/>
        </p:nvSpPr>
        <p:spPr bwMode="auto">
          <a:xfrm>
            <a:off x="685800" y="2590800"/>
            <a:ext cx="7924800" cy="3276600"/>
          </a:xfrm>
          <a:prstGeom prst="rect">
            <a:avLst/>
          </a:prstGeom>
          <a:solidFill>
            <a:schemeClr val="bg1"/>
          </a:solidFill>
          <a:ln w="9525">
            <a:solidFill>
              <a:schemeClr val="tx1"/>
            </a:solidFill>
            <a:miter lim="800000"/>
            <a:headEnd/>
            <a:tailEnd/>
          </a:ln>
        </p:spPr>
        <p:txBody>
          <a:bodyPr lIns="0" tIns="0" rIns="0" bIns="0" anchor="ctr">
            <a:prstTxWarp prst="textNoShape">
              <a:avLst/>
            </a:prstTxWarp>
          </a:bodyPr>
          <a:lstStyle/>
          <a:p>
            <a:pPr marL="95250" defTabSz="476250"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class Clock extends Canvas </a:t>
            </a:r>
            <a:r>
              <a:rPr lang="en-US" sz="1800" b="1">
                <a:solidFill>
                  <a:srgbClr val="0A017F"/>
                </a:solidFill>
                <a:latin typeface="Courier" charset="0"/>
                <a:ea typeface="Courier" charset="0"/>
                <a:cs typeface="Courier" charset="0"/>
              </a:rPr>
              <a:t>implements Runnable</a:t>
            </a:r>
            <a:r>
              <a:rPr lang="en-US" sz="1800">
                <a:solidFill>
                  <a:srgbClr val="0A017F"/>
                </a:solidFill>
                <a:latin typeface="Courier" charset="0"/>
                <a:ea typeface="Courier" charset="0"/>
                <a:cs typeface="Courier" charset="0"/>
              </a:rPr>
              <a:t> {</a:t>
            </a:r>
          </a:p>
          <a:p>
            <a:pPr marL="95250" defTabSz="476250"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private Thread clockThread = null;</a:t>
            </a:r>
          </a:p>
          <a:p>
            <a:pPr marL="95250" defTabSz="476250"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marL="95250" defTabSz="476250"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Clock() {</a:t>
            </a:r>
          </a:p>
          <a:p>
            <a:pPr marL="95250" defTabSz="476250"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super();</a:t>
            </a:r>
          </a:p>
          <a:p>
            <a:pPr marL="95250" defTabSz="476250"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if (clockThread == null) {</a:t>
            </a:r>
          </a:p>
          <a:p>
            <a:pPr marL="95250" defTabSz="476250"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clockThread = new Thread(this, "Clock");</a:t>
            </a:r>
            <a:endParaRPr lang="en-US" sz="1800">
              <a:solidFill>
                <a:srgbClr val="0A017F"/>
              </a:solidFill>
              <a:latin typeface="Courier" charset="0"/>
              <a:ea typeface="Courier" charset="0"/>
              <a:cs typeface="Courier" charset="0"/>
            </a:endParaRPr>
          </a:p>
          <a:p>
            <a:pPr marL="95250" defTabSz="476250"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clockThread.start();</a:t>
            </a:r>
            <a:endParaRPr lang="en-US" sz="1800">
              <a:solidFill>
                <a:srgbClr val="0A017F"/>
              </a:solidFill>
              <a:latin typeface="Courier" charset="0"/>
              <a:ea typeface="Courier" charset="0"/>
              <a:cs typeface="Courier" charset="0"/>
            </a:endParaRPr>
          </a:p>
          <a:p>
            <a:pPr marL="95250" defTabSz="476250"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marL="95250" defTabSz="476250"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a:t>
            </a:r>
          </a:p>
        </p:txBody>
      </p:sp>
      <p:grpSp>
        <p:nvGrpSpPr>
          <p:cNvPr id="44040" name="Group 6"/>
          <p:cNvGrpSpPr>
            <a:grpSpLocks/>
          </p:cNvGrpSpPr>
          <p:nvPr/>
        </p:nvGrpSpPr>
        <p:grpSpPr bwMode="auto">
          <a:xfrm>
            <a:off x="8382000" y="6096000"/>
            <a:ext cx="457200" cy="457200"/>
            <a:chOff x="5184" y="3552"/>
            <a:chExt cx="288" cy="288"/>
          </a:xfrm>
        </p:grpSpPr>
        <p:sp>
          <p:nvSpPr>
            <p:cNvPr id="44043" name="AutoShape 7"/>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4044" name="Oval 8"/>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pic>
        <p:nvPicPr>
          <p:cNvPr id="662537" name="Picture 9" descr="Picture 1"/>
          <p:cNvPicPr>
            <a:picLocks noChangeAspect="1" noChangeArrowheads="1"/>
          </p:cNvPicPr>
          <p:nvPr/>
        </p:nvPicPr>
        <p:blipFill>
          <a:blip r:embed="rId2"/>
          <a:srcRect/>
          <a:stretch>
            <a:fillRect/>
          </a:stretch>
        </p:blipFill>
        <p:spPr bwMode="auto">
          <a:xfrm>
            <a:off x="5562600" y="1657350"/>
            <a:ext cx="2667000" cy="704850"/>
          </a:xfrm>
          <a:prstGeom prst="rect">
            <a:avLst/>
          </a:prstGeom>
          <a:noFill/>
          <a:effectLst>
            <a:outerShdw blurRad="63500" dist="38099" dir="2700000" algn="ctr" rotWithShape="0">
              <a:srgbClr val="000000">
                <a:alpha val="74998"/>
              </a:srgbClr>
            </a:outerShdw>
          </a:effectLst>
        </p:spPr>
      </p:pic>
      <p:sp>
        <p:nvSpPr>
          <p:cNvPr id="44042" name="Rectangle 13"/>
          <p:cNvSpPr>
            <a:spLocks noChangeArrowheads="1"/>
          </p:cNvSpPr>
          <p:nvPr/>
        </p:nvSpPr>
        <p:spPr bwMode="auto">
          <a:xfrm>
            <a:off x="8007350" y="5591175"/>
            <a:ext cx="603250" cy="276225"/>
          </a:xfrm>
          <a:prstGeom prst="rect">
            <a:avLst/>
          </a:prstGeom>
          <a:noFill/>
          <a:ln w="9525">
            <a:noFill/>
            <a:miter lim="800000"/>
            <a:headEnd/>
            <a:tailEnd/>
          </a:ln>
        </p:spPr>
        <p:txBody>
          <a:bodyPr wrap="none">
            <a:prstTxWarp prst="textNoShape">
              <a:avLst/>
            </a:prstTxWarp>
            <a:spAutoFit/>
          </a:bodyPr>
          <a:lstStyle/>
          <a:p>
            <a:r>
              <a:rPr lang="en-US" sz="1200" i="1"/>
              <a:t>Clock</a:t>
            </a: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Date Placeholder 2"/>
          <p:cNvSpPr>
            <a:spLocks noGrp="1"/>
          </p:cNvSpPr>
          <p:nvPr>
            <p:ph type="dt" sz="quarter" idx="10"/>
          </p:nvPr>
        </p:nvSpPr>
        <p:spPr>
          <a:noFill/>
        </p:spPr>
        <p:txBody>
          <a:bodyPr/>
          <a:lstStyle/>
          <a:p>
            <a:r>
              <a:rPr lang="en-US" smtClean="0"/>
              <a:t>© Oscar Nierstrasz</a:t>
            </a:r>
            <a:endParaRPr lang="de-CH" smtClean="0"/>
          </a:p>
        </p:txBody>
      </p:sp>
      <p:sp>
        <p:nvSpPr>
          <p:cNvPr id="45059" name="Footer Placeholder 3"/>
          <p:cNvSpPr>
            <a:spLocks noGrp="1"/>
          </p:cNvSpPr>
          <p:nvPr>
            <p:ph type="ftr" sz="quarter" idx="11"/>
          </p:nvPr>
        </p:nvSpPr>
        <p:spPr>
          <a:noFill/>
        </p:spPr>
        <p:txBody>
          <a:bodyPr/>
          <a:lstStyle/>
          <a:p>
            <a:r>
              <a:rPr lang="en-US" smtClean="0"/>
              <a:t>Java and Concurrency</a:t>
            </a:r>
            <a:endParaRPr lang="de-CH" smtClean="0"/>
          </a:p>
        </p:txBody>
      </p:sp>
      <p:sp>
        <p:nvSpPr>
          <p:cNvPr id="45060" name="Slide Number Placeholder 4"/>
          <p:cNvSpPr>
            <a:spLocks noGrp="1"/>
          </p:cNvSpPr>
          <p:nvPr>
            <p:ph type="sldNum" sz="quarter" idx="12"/>
          </p:nvPr>
        </p:nvSpPr>
        <p:spPr>
          <a:noFill/>
        </p:spPr>
        <p:txBody>
          <a:bodyPr/>
          <a:lstStyle/>
          <a:p>
            <a:fld id="{DD00342A-F3F6-A643-9A06-CA75BFF173A8}" type="slidenum">
              <a:rPr lang="de-CH" smtClean="0"/>
              <a:pPr/>
              <a:t>27</a:t>
            </a:fld>
            <a:endParaRPr lang="de-CH" sz="1400" smtClean="0">
              <a:solidFill>
                <a:srgbClr val="7E7E7E"/>
              </a:solidFill>
              <a:latin typeface="Times" charset="0"/>
            </a:endParaRPr>
          </a:p>
        </p:txBody>
      </p:sp>
      <p:sp>
        <p:nvSpPr>
          <p:cNvPr id="45061" name="Rectangle 2"/>
          <p:cNvSpPr>
            <a:spLocks noGrp="1" noChangeArrowheads="1"/>
          </p:cNvSpPr>
          <p:nvPr>
            <p:ph type="title"/>
          </p:nvPr>
        </p:nvSpPr>
        <p:spPr/>
        <p:txBody>
          <a:bodyPr/>
          <a:lstStyle/>
          <a:p>
            <a:r>
              <a:rPr lang="en-US"/>
              <a:t>Creating Threads ...</a:t>
            </a:r>
          </a:p>
        </p:txBody>
      </p:sp>
      <p:sp>
        <p:nvSpPr>
          <p:cNvPr id="45062" name="Rectangle 3"/>
          <p:cNvSpPr>
            <a:spLocks noGrp="1" noChangeArrowheads="1"/>
          </p:cNvSpPr>
          <p:nvPr>
            <p:ph type="body" idx="4294967295"/>
          </p:nvPr>
        </p:nvSpPr>
        <p:spPr>
          <a:xfrm>
            <a:off x="1295400" y="2286000"/>
            <a:ext cx="7162800" cy="3200400"/>
          </a:xfrm>
          <a:solidFill>
            <a:schemeClr val="bg1"/>
          </a:solidFill>
          <a:ln>
            <a:solidFill>
              <a:schemeClr val="tx1"/>
            </a:solidFill>
          </a:ln>
        </p:spPr>
        <p:txBody>
          <a:bodyPr/>
          <a:lstStyle/>
          <a:p>
            <a:pPr marL="0" indent="0" defTabSz="374650">
              <a:buFont typeface="Helvetica CE" charset="0"/>
              <a:buNone/>
            </a:pPr>
            <a:r>
              <a:rPr lang="en-US" sz="1800">
                <a:latin typeface="Courier" charset="0"/>
                <a:ea typeface="Courier" charset="0"/>
                <a:cs typeface="Courier" charset="0"/>
              </a:rPr>
              <a:t>	...</a:t>
            </a:r>
          </a:p>
          <a:p>
            <a:pPr marL="0" indent="0" defTabSz="374650">
              <a:buFont typeface="Helvetica CE" charset="0"/>
              <a:buNone/>
            </a:pPr>
            <a:r>
              <a:rPr lang="en-US" sz="1800">
                <a:latin typeface="Courier" charset="0"/>
                <a:ea typeface="Courier" charset="0"/>
                <a:cs typeface="Courier" charset="0"/>
              </a:rPr>
              <a:t>	public void run() {</a:t>
            </a:r>
          </a:p>
          <a:p>
            <a:pPr marL="0" indent="0" defTabSz="374650">
              <a:buFont typeface="Helvetica CE" charset="0"/>
              <a:buNone/>
            </a:pPr>
            <a:r>
              <a:rPr lang="en-US" sz="1800" i="1">
                <a:solidFill>
                  <a:srgbClr val="7F0101"/>
                </a:solidFill>
                <a:latin typeface="Courier" charset="0"/>
                <a:ea typeface="Courier" charset="0"/>
                <a:cs typeface="Courier" charset="0"/>
              </a:rPr>
              <a:t>		// stops when clockThread is set to null</a:t>
            </a:r>
          </a:p>
          <a:p>
            <a:pPr marL="0" indent="0" defTabSz="374650">
              <a:buFont typeface="Helvetica CE" charset="0"/>
              <a:buNone/>
            </a:pPr>
            <a:r>
              <a:rPr lang="en-US" sz="1800">
                <a:latin typeface="Courier" charset="0"/>
                <a:ea typeface="Courier" charset="0"/>
                <a:cs typeface="Courier" charset="0"/>
              </a:rPr>
              <a:t>		</a:t>
            </a:r>
            <a:r>
              <a:rPr lang="en-US" sz="1800" b="1">
                <a:latin typeface="Courier" charset="0"/>
                <a:ea typeface="Courier" charset="0"/>
                <a:cs typeface="Courier" charset="0"/>
              </a:rPr>
              <a:t>while(Thread.currentThread() == clockThread)</a:t>
            </a:r>
            <a:r>
              <a:rPr lang="en-US" sz="1800">
                <a:latin typeface="Courier" charset="0"/>
                <a:ea typeface="Courier" charset="0"/>
                <a:cs typeface="Courier" charset="0"/>
              </a:rPr>
              <a:t> {</a:t>
            </a:r>
          </a:p>
          <a:p>
            <a:pPr marL="0" indent="0" defTabSz="374650">
              <a:buFont typeface="Helvetica CE" charset="0"/>
              <a:buNone/>
            </a:pPr>
            <a:r>
              <a:rPr lang="en-US" sz="1800">
                <a:latin typeface="Courier" charset="0"/>
                <a:ea typeface="Courier" charset="0"/>
                <a:cs typeface="Courier" charset="0"/>
              </a:rPr>
              <a:t>			repaint();</a:t>
            </a:r>
          </a:p>
          <a:p>
            <a:pPr marL="0" indent="0" defTabSz="374650">
              <a:buFont typeface="Helvetica CE" charset="0"/>
              <a:buNone/>
            </a:pPr>
            <a:r>
              <a:rPr lang="en-US" sz="1800">
                <a:latin typeface="Courier" charset="0"/>
                <a:ea typeface="Courier" charset="0"/>
                <a:cs typeface="Courier" charset="0"/>
              </a:rPr>
              <a:t>			try {</a:t>
            </a:r>
            <a:r>
              <a:rPr lang="en-US" sz="1800" b="1">
                <a:latin typeface="Courier" charset="0"/>
                <a:ea typeface="Courier" charset="0"/>
                <a:cs typeface="Courier" charset="0"/>
              </a:rPr>
              <a:t>clockThread.sleep(1000);</a:t>
            </a:r>
            <a:r>
              <a:rPr lang="en-US" sz="1800">
                <a:latin typeface="Courier" charset="0"/>
                <a:ea typeface="Courier" charset="0"/>
                <a:cs typeface="Courier" charset="0"/>
              </a:rPr>
              <a:t> }</a:t>
            </a:r>
          </a:p>
          <a:p>
            <a:pPr marL="0" indent="0" defTabSz="374650">
              <a:buFont typeface="Helvetica CE" charset="0"/>
              <a:buNone/>
            </a:pPr>
            <a:r>
              <a:rPr lang="en-US" sz="1800">
                <a:latin typeface="Courier" charset="0"/>
                <a:ea typeface="Courier" charset="0"/>
                <a:cs typeface="Courier" charset="0"/>
              </a:rPr>
              <a:t>			catch (InterruptedException e){ }</a:t>
            </a:r>
          </a:p>
          <a:p>
            <a:pPr marL="0" indent="0" defTabSz="374650">
              <a:buFont typeface="Helvetica CE" charset="0"/>
              <a:buNone/>
            </a:pPr>
            <a:r>
              <a:rPr lang="en-US" sz="1800">
                <a:latin typeface="Courier" charset="0"/>
                <a:ea typeface="Courier" charset="0"/>
                <a:cs typeface="Courier" charset="0"/>
              </a:rPr>
              <a:t>		}</a:t>
            </a:r>
          </a:p>
          <a:p>
            <a:pPr marL="0" indent="0" defTabSz="374650">
              <a:buFont typeface="Helvetica CE" charset="0"/>
              <a:buNone/>
            </a:pPr>
            <a:r>
              <a:rPr lang="en-US" sz="1800">
                <a:latin typeface="Courier" charset="0"/>
                <a:ea typeface="Courier" charset="0"/>
                <a:cs typeface="Courier" charset="0"/>
              </a:rPr>
              <a:t>	}</a:t>
            </a:r>
          </a:p>
          <a:p>
            <a:pPr marL="0" indent="0" defTabSz="374650">
              <a:buFont typeface="Helvetica CE" charset="0"/>
              <a:buNone/>
            </a:pPr>
            <a:r>
              <a:rPr lang="en-US" sz="1800">
                <a:latin typeface="Courier" charset="0"/>
                <a:ea typeface="Courier" charset="0"/>
                <a:cs typeface="Courier" charset="0"/>
              </a:rPr>
              <a:t>	...</a:t>
            </a: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Date Placeholder 2"/>
          <p:cNvSpPr>
            <a:spLocks noGrp="1"/>
          </p:cNvSpPr>
          <p:nvPr>
            <p:ph type="dt" sz="quarter" idx="10"/>
          </p:nvPr>
        </p:nvSpPr>
        <p:spPr>
          <a:noFill/>
        </p:spPr>
        <p:txBody>
          <a:bodyPr/>
          <a:lstStyle/>
          <a:p>
            <a:r>
              <a:rPr lang="en-US" smtClean="0"/>
              <a:t>© Oscar Nierstrasz</a:t>
            </a:r>
            <a:endParaRPr lang="de-CH" smtClean="0"/>
          </a:p>
        </p:txBody>
      </p:sp>
      <p:sp>
        <p:nvSpPr>
          <p:cNvPr id="46083" name="Footer Placeholder 3"/>
          <p:cNvSpPr>
            <a:spLocks noGrp="1"/>
          </p:cNvSpPr>
          <p:nvPr>
            <p:ph type="ftr" sz="quarter" idx="11"/>
          </p:nvPr>
        </p:nvSpPr>
        <p:spPr>
          <a:noFill/>
        </p:spPr>
        <p:txBody>
          <a:bodyPr/>
          <a:lstStyle/>
          <a:p>
            <a:r>
              <a:rPr lang="en-US" smtClean="0"/>
              <a:t>Java and Concurrency</a:t>
            </a:r>
            <a:endParaRPr lang="de-CH" smtClean="0"/>
          </a:p>
        </p:txBody>
      </p:sp>
      <p:sp>
        <p:nvSpPr>
          <p:cNvPr id="46084" name="Slide Number Placeholder 4"/>
          <p:cNvSpPr>
            <a:spLocks noGrp="1"/>
          </p:cNvSpPr>
          <p:nvPr>
            <p:ph type="sldNum" sz="quarter" idx="12"/>
          </p:nvPr>
        </p:nvSpPr>
        <p:spPr>
          <a:noFill/>
        </p:spPr>
        <p:txBody>
          <a:bodyPr/>
          <a:lstStyle/>
          <a:p>
            <a:fld id="{CDABD1FB-567D-734B-B653-36D326D4FA89}" type="slidenum">
              <a:rPr lang="de-CH" smtClean="0"/>
              <a:pPr/>
              <a:t>28</a:t>
            </a:fld>
            <a:endParaRPr lang="de-CH" sz="1400" smtClean="0">
              <a:solidFill>
                <a:srgbClr val="7E7E7E"/>
              </a:solidFill>
              <a:latin typeface="Times" charset="0"/>
            </a:endParaRPr>
          </a:p>
        </p:txBody>
      </p:sp>
      <p:sp>
        <p:nvSpPr>
          <p:cNvPr id="46085" name="Rectangle 2"/>
          <p:cNvSpPr>
            <a:spLocks noGrp="1" noChangeArrowheads="1"/>
          </p:cNvSpPr>
          <p:nvPr>
            <p:ph type="title"/>
          </p:nvPr>
        </p:nvSpPr>
        <p:spPr/>
        <p:txBody>
          <a:bodyPr/>
          <a:lstStyle/>
          <a:p>
            <a:r>
              <a:rPr lang="en-US"/>
              <a:t>... And stopping them</a:t>
            </a:r>
          </a:p>
        </p:txBody>
      </p:sp>
      <p:sp>
        <p:nvSpPr>
          <p:cNvPr id="46086" name="Rectangle 3"/>
          <p:cNvSpPr>
            <a:spLocks noGrp="1" noChangeArrowheads="1"/>
          </p:cNvSpPr>
          <p:nvPr>
            <p:ph type="body" idx="4294967295"/>
          </p:nvPr>
        </p:nvSpPr>
        <p:spPr>
          <a:xfrm>
            <a:off x="549275" y="1752600"/>
            <a:ext cx="8061325" cy="3962400"/>
          </a:xfrm>
          <a:solidFill>
            <a:schemeClr val="bg1"/>
          </a:solidFill>
          <a:ln>
            <a:solidFill>
              <a:schemeClr val="tx1"/>
            </a:solidFill>
          </a:ln>
        </p:spPr>
        <p:txBody>
          <a:bodyPr/>
          <a:lstStyle/>
          <a:p>
            <a:pPr marL="0" indent="0">
              <a:buFont typeface="Helvetica CE" charset="0"/>
              <a:buNone/>
              <a:tabLst>
                <a:tab pos="374650" algn="l"/>
              </a:tabLst>
            </a:pPr>
            <a:r>
              <a:rPr lang="en-US" sz="1800" smtClean="0">
                <a:latin typeface="Courier" charset="0"/>
                <a:ea typeface="Courier" charset="0"/>
                <a:cs typeface="Courier" charset="0"/>
              </a:rPr>
              <a:t>...</a:t>
            </a:r>
          </a:p>
          <a:p>
            <a:pPr marL="0" indent="0">
              <a:buFont typeface="Helvetica CE" charset="0"/>
              <a:buNone/>
              <a:tabLst>
                <a:tab pos="374650" algn="l"/>
              </a:tabLst>
            </a:pPr>
            <a:r>
              <a:rPr lang="en-US" sz="1800" smtClean="0">
                <a:latin typeface="Courier" charset="0"/>
                <a:ea typeface="Courier" charset="0"/>
                <a:cs typeface="Courier" charset="0"/>
              </a:rPr>
              <a:t>	public void stopThread() {</a:t>
            </a:r>
          </a:p>
          <a:p>
            <a:pPr marL="0" indent="0">
              <a:buFont typeface="Helvetica CE" charset="0"/>
              <a:buNone/>
              <a:tabLst>
                <a:tab pos="374650" algn="l"/>
              </a:tabLst>
            </a:pPr>
            <a:r>
              <a:rPr lang="en-US" sz="1800" smtClean="0">
                <a:latin typeface="Courier" charset="0"/>
                <a:ea typeface="Courier" charset="0"/>
                <a:cs typeface="Courier" charset="0"/>
              </a:rPr>
              <a:t>		</a:t>
            </a:r>
            <a:r>
              <a:rPr lang="en-US" sz="1800" b="1" smtClean="0">
                <a:latin typeface="Courier" charset="0"/>
                <a:ea typeface="Courier" charset="0"/>
                <a:cs typeface="Courier" charset="0"/>
              </a:rPr>
              <a:t>clockThread = null;</a:t>
            </a:r>
          </a:p>
          <a:p>
            <a:pPr marL="0" indent="0">
              <a:buFont typeface="Helvetica CE" charset="0"/>
              <a:buNone/>
              <a:tabLst>
                <a:tab pos="374650" algn="l"/>
              </a:tabLst>
            </a:pPr>
            <a:r>
              <a:rPr lang="en-US" sz="1800" smtClean="0">
                <a:latin typeface="Courier" charset="0"/>
                <a:ea typeface="Courier" charset="0"/>
                <a:cs typeface="Courier" charset="0"/>
              </a:rPr>
              <a:t>	}</a:t>
            </a:r>
          </a:p>
          <a:p>
            <a:pPr marL="0" indent="0">
              <a:buFont typeface="Helvetica CE" charset="0"/>
              <a:buNone/>
              <a:tabLst>
                <a:tab pos="374650" algn="l"/>
              </a:tabLst>
            </a:pPr>
            <a:endParaRPr lang="en-US" sz="1800" smtClean="0">
              <a:latin typeface="Courier" charset="0"/>
              <a:ea typeface="Courier" charset="0"/>
              <a:cs typeface="Courier" charset="0"/>
            </a:endParaRPr>
          </a:p>
          <a:p>
            <a:pPr marL="0" indent="0">
              <a:buFont typeface="Helvetica CE" charset="0"/>
              <a:buNone/>
              <a:tabLst>
                <a:tab pos="374650" algn="l"/>
              </a:tabLst>
            </a:pPr>
            <a:r>
              <a:rPr lang="en-US" sz="1800" smtClean="0">
                <a:latin typeface="Courier" charset="0"/>
                <a:ea typeface="Courier" charset="0"/>
                <a:cs typeface="Courier" charset="0"/>
              </a:rPr>
              <a:t>	public void paintComponent(Graphics g) {</a:t>
            </a:r>
          </a:p>
          <a:p>
            <a:pPr marL="0" indent="0">
              <a:buFont typeface="Helvetica CE" charset="0"/>
              <a:buNone/>
              <a:tabLst>
                <a:tab pos="374650" algn="l"/>
              </a:tabLst>
            </a:pPr>
            <a:r>
              <a:rPr lang="en-US" sz="1800" smtClean="0">
                <a:latin typeface="Courier" charset="0"/>
                <a:ea typeface="Courier" charset="0"/>
                <a:cs typeface="Courier" charset="0"/>
              </a:rPr>
              <a:t>		...</a:t>
            </a:r>
          </a:p>
          <a:p>
            <a:pPr marL="0" indent="0">
              <a:buFont typeface="Helvetica CE" charset="0"/>
              <a:buNone/>
              <a:tabLst>
                <a:tab pos="374650" algn="l"/>
              </a:tabLst>
            </a:pPr>
            <a:r>
              <a:rPr lang="en-US" sz="1800" smtClean="0">
                <a:latin typeface="Courier" charset="0"/>
                <a:ea typeface="Courier" charset="0"/>
                <a:cs typeface="Courier" charset="0"/>
              </a:rPr>
              <a:t>		String time = dateFormat.format(new Date());</a:t>
            </a:r>
          </a:p>
          <a:p>
            <a:pPr marL="0" indent="0">
              <a:buFont typeface="Helvetica CE" charset="0"/>
              <a:buNone/>
              <a:tabLst>
                <a:tab pos="374650" algn="l"/>
              </a:tabLst>
            </a:pPr>
            <a:r>
              <a:rPr lang="en-US" sz="1800" smtClean="0">
                <a:latin typeface="Courier" charset="0"/>
                <a:ea typeface="Courier" charset="0"/>
                <a:cs typeface="Courier" charset="0"/>
              </a:rPr>
              <a:t>		g2d.drawString(...);</a:t>
            </a:r>
          </a:p>
          <a:p>
            <a:pPr marL="0" indent="0">
              <a:buFont typeface="Helvetica CE" charset="0"/>
              <a:buNone/>
              <a:tabLst>
                <a:tab pos="374650" algn="l"/>
              </a:tabLst>
            </a:pPr>
            <a:r>
              <a:rPr lang="en-US" sz="1800" smtClean="0">
                <a:latin typeface="Courier" charset="0"/>
                <a:ea typeface="Courier" charset="0"/>
                <a:cs typeface="Courier" charset="0"/>
              </a:rPr>
              <a:t>	}</a:t>
            </a:r>
          </a:p>
          <a:p>
            <a:pPr marL="0" indent="0">
              <a:buFont typeface="Helvetica CE" charset="0"/>
              <a:buNone/>
              <a:tabLst>
                <a:tab pos="374650" algn="l"/>
              </a:tabLst>
            </a:pPr>
            <a:r>
              <a:rPr lang="en-US" sz="1800" smtClean="0">
                <a:latin typeface="Courier" charset="0"/>
                <a:ea typeface="Courier" charset="0"/>
                <a:cs typeface="Courier" charset="0"/>
              </a:rPr>
              <a:t>...</a:t>
            </a: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Date Placeholder 3"/>
          <p:cNvSpPr>
            <a:spLocks noGrp="1"/>
          </p:cNvSpPr>
          <p:nvPr>
            <p:ph type="dt" sz="quarter" idx="10"/>
          </p:nvPr>
        </p:nvSpPr>
        <p:spPr>
          <a:noFill/>
        </p:spPr>
        <p:txBody>
          <a:bodyPr/>
          <a:lstStyle/>
          <a:p>
            <a:r>
              <a:rPr lang="en-US" smtClean="0"/>
              <a:t>© Oscar Nierstrasz</a:t>
            </a:r>
            <a:endParaRPr lang="de-CH" smtClean="0"/>
          </a:p>
        </p:txBody>
      </p:sp>
      <p:sp>
        <p:nvSpPr>
          <p:cNvPr id="47107" name="Slide Number Placeholder 5"/>
          <p:cNvSpPr>
            <a:spLocks noGrp="1"/>
          </p:cNvSpPr>
          <p:nvPr>
            <p:ph type="sldNum" sz="quarter" idx="12"/>
          </p:nvPr>
        </p:nvSpPr>
        <p:spPr>
          <a:noFill/>
        </p:spPr>
        <p:txBody>
          <a:bodyPr/>
          <a:lstStyle/>
          <a:p>
            <a:fld id="{1BC6897B-E916-424D-A98A-D0AB369FBED8}" type="slidenum">
              <a:rPr lang="de-CH"/>
              <a:pPr/>
              <a:t>29</a:t>
            </a:fld>
            <a:endParaRPr lang="de-CH" sz="1400">
              <a:solidFill>
                <a:srgbClr val="7E7E7E"/>
              </a:solidFill>
              <a:latin typeface="Times" charset="0"/>
            </a:endParaRPr>
          </a:p>
        </p:txBody>
      </p:sp>
      <p:pic>
        <p:nvPicPr>
          <p:cNvPr id="47108"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47109" name="Rectangle 3"/>
          <p:cNvSpPr>
            <a:spLocks noGrp="1" noChangeArrowheads="1"/>
          </p:cNvSpPr>
          <p:nvPr>
            <p:ph type="title"/>
          </p:nvPr>
        </p:nvSpPr>
        <p:spPr/>
        <p:txBody>
          <a:bodyPr/>
          <a:lstStyle/>
          <a:p>
            <a:pPr eaLnBrk="1" hangingPunct="1"/>
            <a:r>
              <a:rPr lang="en-US"/>
              <a:t>Roadmap</a:t>
            </a:r>
          </a:p>
        </p:txBody>
      </p:sp>
      <p:sp>
        <p:nvSpPr>
          <p:cNvPr id="47110" name="Rectangle 4"/>
          <p:cNvSpPr>
            <a:spLocks noGrp="1" noChangeArrowheads="1"/>
          </p:cNvSpPr>
          <p:nvPr>
            <p:ph type="body" idx="1"/>
          </p:nvPr>
        </p:nvSpPr>
        <p:spPr/>
        <p:txBody>
          <a:bodyPr/>
          <a:lstStyle/>
          <a:p>
            <a:pPr>
              <a:lnSpc>
                <a:spcPct val="90000"/>
              </a:lnSpc>
            </a:pPr>
            <a:r>
              <a:rPr lang="en-US" smtClean="0"/>
              <a:t>Modelling Concurrency</a:t>
            </a:r>
          </a:p>
          <a:p>
            <a:pPr lvl="1">
              <a:lnSpc>
                <a:spcPct val="90000"/>
              </a:lnSpc>
            </a:pPr>
            <a:r>
              <a:rPr lang="en-US" smtClean="0"/>
              <a:t>Finite State Processes </a:t>
            </a:r>
          </a:p>
          <a:p>
            <a:pPr lvl="1">
              <a:lnSpc>
                <a:spcPct val="90000"/>
              </a:lnSpc>
            </a:pPr>
            <a:r>
              <a:rPr lang="en-US" smtClean="0"/>
              <a:t>Labelled Transition Systems</a:t>
            </a:r>
          </a:p>
          <a:p>
            <a:pPr>
              <a:lnSpc>
                <a:spcPct val="90000"/>
              </a:lnSpc>
            </a:pPr>
            <a:r>
              <a:rPr lang="en-US" smtClean="0"/>
              <a:t>Java Threads</a:t>
            </a:r>
          </a:p>
          <a:p>
            <a:pPr lvl="1">
              <a:lnSpc>
                <a:spcPct val="90000"/>
              </a:lnSpc>
            </a:pPr>
            <a:r>
              <a:rPr lang="en-US" smtClean="0"/>
              <a:t>Thread creation</a:t>
            </a:r>
          </a:p>
          <a:p>
            <a:pPr lvl="1">
              <a:lnSpc>
                <a:spcPct val="90000"/>
              </a:lnSpc>
            </a:pPr>
            <a:r>
              <a:rPr lang="en-US" smtClean="0"/>
              <a:t>Thread lifecycle</a:t>
            </a:r>
          </a:p>
          <a:p>
            <a:pPr>
              <a:lnSpc>
                <a:spcPct val="90000"/>
              </a:lnSpc>
            </a:pPr>
            <a:r>
              <a:rPr lang="en-US" b="1" smtClean="0"/>
              <a:t>Java synchronization</a:t>
            </a:r>
          </a:p>
          <a:p>
            <a:pPr lvl="1">
              <a:lnSpc>
                <a:spcPct val="90000"/>
              </a:lnSpc>
            </a:pPr>
            <a:r>
              <a:rPr lang="en-US" smtClean="0"/>
              <a:t>wait and notify</a:t>
            </a:r>
          </a:p>
        </p:txBody>
      </p:sp>
      <p:sp>
        <p:nvSpPr>
          <p:cNvPr id="47111" name="Footer Placeholder 7"/>
          <p:cNvSpPr>
            <a:spLocks noGrp="1"/>
          </p:cNvSpPr>
          <p:nvPr>
            <p:ph type="ftr" sz="quarter" idx="11"/>
          </p:nvPr>
        </p:nvSpPr>
        <p:spPr>
          <a:noFill/>
        </p:spPr>
        <p:txBody>
          <a:bodyPr/>
          <a:lstStyle/>
          <a:p>
            <a:r>
              <a:rPr lang="en-US" smtClean="0"/>
              <a:t>Java and Concurrency</a:t>
            </a:r>
            <a:endParaRPr lang="de-CH"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Date Placeholder 3"/>
          <p:cNvSpPr>
            <a:spLocks noGrp="1"/>
          </p:cNvSpPr>
          <p:nvPr>
            <p:ph type="dt" sz="quarter" idx="10"/>
          </p:nvPr>
        </p:nvSpPr>
        <p:spPr>
          <a:noFill/>
        </p:spPr>
        <p:txBody>
          <a:bodyPr/>
          <a:lstStyle/>
          <a:p>
            <a:r>
              <a:rPr lang="en-US" smtClean="0"/>
              <a:t>© Oscar Nierstrasz</a:t>
            </a:r>
            <a:endParaRPr lang="de-CH" smtClean="0"/>
          </a:p>
        </p:txBody>
      </p:sp>
      <p:sp>
        <p:nvSpPr>
          <p:cNvPr id="14339" name="Slide Number Placeholder 5"/>
          <p:cNvSpPr>
            <a:spLocks noGrp="1"/>
          </p:cNvSpPr>
          <p:nvPr>
            <p:ph type="sldNum" sz="quarter" idx="12"/>
          </p:nvPr>
        </p:nvSpPr>
        <p:spPr>
          <a:noFill/>
        </p:spPr>
        <p:txBody>
          <a:bodyPr/>
          <a:lstStyle/>
          <a:p>
            <a:fld id="{65ECB028-6C03-C549-AB48-0A469A56864F}" type="slidenum">
              <a:rPr lang="de-CH"/>
              <a:pPr/>
              <a:t>3</a:t>
            </a:fld>
            <a:endParaRPr lang="de-CH" sz="1400">
              <a:solidFill>
                <a:srgbClr val="7E7E7E"/>
              </a:solidFill>
              <a:latin typeface="Times" charset="0"/>
            </a:endParaRPr>
          </a:p>
        </p:txBody>
      </p:sp>
      <p:pic>
        <p:nvPicPr>
          <p:cNvPr id="14340"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14341" name="Rectangle 3"/>
          <p:cNvSpPr>
            <a:spLocks noGrp="1" noChangeArrowheads="1"/>
          </p:cNvSpPr>
          <p:nvPr>
            <p:ph type="title"/>
          </p:nvPr>
        </p:nvSpPr>
        <p:spPr/>
        <p:txBody>
          <a:bodyPr/>
          <a:lstStyle/>
          <a:p>
            <a:pPr eaLnBrk="1" hangingPunct="1"/>
            <a:r>
              <a:rPr lang="en-US"/>
              <a:t>Roadmap</a:t>
            </a:r>
          </a:p>
        </p:txBody>
      </p:sp>
      <p:sp>
        <p:nvSpPr>
          <p:cNvPr id="14342" name="Rectangle 4"/>
          <p:cNvSpPr>
            <a:spLocks noGrp="1" noChangeArrowheads="1"/>
          </p:cNvSpPr>
          <p:nvPr>
            <p:ph type="body" idx="1"/>
          </p:nvPr>
        </p:nvSpPr>
        <p:spPr/>
        <p:txBody>
          <a:bodyPr/>
          <a:lstStyle/>
          <a:p>
            <a:pPr>
              <a:lnSpc>
                <a:spcPct val="90000"/>
              </a:lnSpc>
            </a:pPr>
            <a:r>
              <a:rPr lang="en-US" b="1" smtClean="0"/>
              <a:t>Modelling Concurrency</a:t>
            </a:r>
          </a:p>
          <a:p>
            <a:pPr lvl="1">
              <a:lnSpc>
                <a:spcPct val="90000"/>
              </a:lnSpc>
            </a:pPr>
            <a:r>
              <a:rPr lang="en-US" smtClean="0"/>
              <a:t>Finite State Processes </a:t>
            </a:r>
          </a:p>
          <a:p>
            <a:pPr lvl="1">
              <a:lnSpc>
                <a:spcPct val="90000"/>
              </a:lnSpc>
            </a:pPr>
            <a:r>
              <a:rPr lang="en-US" smtClean="0"/>
              <a:t>Labelled Transition Systems</a:t>
            </a:r>
          </a:p>
          <a:p>
            <a:pPr>
              <a:lnSpc>
                <a:spcPct val="90000"/>
              </a:lnSpc>
            </a:pPr>
            <a:r>
              <a:rPr lang="en-US" smtClean="0"/>
              <a:t>Java Threads</a:t>
            </a:r>
          </a:p>
          <a:p>
            <a:pPr lvl="1">
              <a:lnSpc>
                <a:spcPct val="90000"/>
              </a:lnSpc>
            </a:pPr>
            <a:r>
              <a:rPr lang="en-US" smtClean="0"/>
              <a:t>Thread creation</a:t>
            </a:r>
          </a:p>
          <a:p>
            <a:pPr lvl="1">
              <a:lnSpc>
                <a:spcPct val="90000"/>
              </a:lnSpc>
            </a:pPr>
            <a:r>
              <a:rPr lang="en-US" smtClean="0"/>
              <a:t>Thread lifecycle</a:t>
            </a:r>
          </a:p>
          <a:p>
            <a:pPr>
              <a:lnSpc>
                <a:spcPct val="90000"/>
              </a:lnSpc>
            </a:pPr>
            <a:r>
              <a:rPr lang="en-US" smtClean="0"/>
              <a:t>Java synchronization</a:t>
            </a:r>
          </a:p>
          <a:p>
            <a:pPr lvl="1">
              <a:lnSpc>
                <a:spcPct val="90000"/>
              </a:lnSpc>
            </a:pPr>
            <a:r>
              <a:rPr lang="en-US" smtClean="0"/>
              <a:t>wait and notify</a:t>
            </a:r>
          </a:p>
        </p:txBody>
      </p:sp>
      <p:sp>
        <p:nvSpPr>
          <p:cNvPr id="14343" name="Footer Placeholder 7"/>
          <p:cNvSpPr>
            <a:spLocks noGrp="1"/>
          </p:cNvSpPr>
          <p:nvPr>
            <p:ph type="ftr" sz="quarter" idx="11"/>
          </p:nvPr>
        </p:nvSpPr>
        <p:spPr>
          <a:noFill/>
        </p:spPr>
        <p:txBody>
          <a:bodyPr/>
          <a:lstStyle/>
          <a:p>
            <a:r>
              <a:rPr lang="en-US" smtClean="0"/>
              <a:t>Java and Concurrency</a:t>
            </a:r>
            <a:endParaRPr lang="de-CH"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Date Placeholder 3"/>
          <p:cNvSpPr>
            <a:spLocks noGrp="1"/>
          </p:cNvSpPr>
          <p:nvPr>
            <p:ph type="dt" sz="quarter" idx="10"/>
          </p:nvPr>
        </p:nvSpPr>
        <p:spPr>
          <a:noFill/>
        </p:spPr>
        <p:txBody>
          <a:bodyPr/>
          <a:lstStyle/>
          <a:p>
            <a:r>
              <a:rPr lang="en-US" smtClean="0"/>
              <a:t>© Oscar Nierstrasz</a:t>
            </a:r>
            <a:endParaRPr lang="de-CH" smtClean="0"/>
          </a:p>
        </p:txBody>
      </p:sp>
      <p:sp>
        <p:nvSpPr>
          <p:cNvPr id="49155" name="Footer Placeholder 4"/>
          <p:cNvSpPr>
            <a:spLocks noGrp="1"/>
          </p:cNvSpPr>
          <p:nvPr>
            <p:ph type="ftr" sz="quarter" idx="11"/>
          </p:nvPr>
        </p:nvSpPr>
        <p:spPr>
          <a:noFill/>
        </p:spPr>
        <p:txBody>
          <a:bodyPr/>
          <a:lstStyle/>
          <a:p>
            <a:r>
              <a:rPr lang="en-US" smtClean="0"/>
              <a:t>Java and Concurrency</a:t>
            </a:r>
            <a:endParaRPr lang="de-CH" smtClean="0"/>
          </a:p>
        </p:txBody>
      </p:sp>
      <p:sp>
        <p:nvSpPr>
          <p:cNvPr id="49156" name="Slide Number Placeholder 5"/>
          <p:cNvSpPr>
            <a:spLocks noGrp="1"/>
          </p:cNvSpPr>
          <p:nvPr>
            <p:ph type="sldNum" sz="quarter" idx="12"/>
          </p:nvPr>
        </p:nvSpPr>
        <p:spPr>
          <a:noFill/>
        </p:spPr>
        <p:txBody>
          <a:bodyPr/>
          <a:lstStyle/>
          <a:p>
            <a:fld id="{7F5A30C7-37E3-6C4C-BE69-DF273D50676C}" type="slidenum">
              <a:rPr lang="de-CH" smtClean="0"/>
              <a:pPr/>
              <a:t>30</a:t>
            </a:fld>
            <a:endParaRPr lang="de-CH" sz="1400" smtClean="0">
              <a:solidFill>
                <a:srgbClr val="7E7E7E"/>
              </a:solidFill>
              <a:latin typeface="Times" charset="0"/>
            </a:endParaRPr>
          </a:p>
        </p:txBody>
      </p:sp>
      <p:sp>
        <p:nvSpPr>
          <p:cNvPr id="49157" name="Rectangle 2"/>
          <p:cNvSpPr>
            <a:spLocks noGrp="1" noChangeArrowheads="1"/>
          </p:cNvSpPr>
          <p:nvPr>
            <p:ph type="title"/>
          </p:nvPr>
        </p:nvSpPr>
        <p:spPr/>
        <p:txBody>
          <a:bodyPr/>
          <a:lstStyle/>
          <a:p>
            <a:r>
              <a:rPr lang="en-US"/>
              <a:t>Synchronization</a:t>
            </a:r>
          </a:p>
        </p:txBody>
      </p:sp>
      <p:sp>
        <p:nvSpPr>
          <p:cNvPr id="49158" name="Rectangle 3"/>
          <p:cNvSpPr>
            <a:spLocks noGrp="1" noChangeArrowheads="1"/>
          </p:cNvSpPr>
          <p:nvPr>
            <p:ph type="body" idx="1"/>
          </p:nvPr>
        </p:nvSpPr>
        <p:spPr/>
        <p:txBody>
          <a:bodyPr/>
          <a:lstStyle/>
          <a:p>
            <a:pPr marL="342900" indent="-342900">
              <a:lnSpc>
                <a:spcPct val="90000"/>
              </a:lnSpc>
              <a:buFont typeface="Helvetica CE" charset="0"/>
              <a:buNone/>
            </a:pPr>
            <a:r>
              <a:rPr lang="en-US" i="1">
                <a:solidFill>
                  <a:srgbClr val="7F0101"/>
                </a:solidFill>
              </a:rPr>
              <a:t>Without synchronization, an arbitrary number of threads may run at any time within the methods of an object.</a:t>
            </a:r>
          </a:p>
          <a:p>
            <a:pPr marL="342900" indent="-342900">
              <a:lnSpc>
                <a:spcPct val="90000"/>
              </a:lnSpc>
            </a:pPr>
            <a:endParaRPr lang="en-US"/>
          </a:p>
          <a:p>
            <a:pPr marL="742950" lvl="1" indent="-285750">
              <a:lnSpc>
                <a:spcPct val="90000"/>
              </a:lnSpc>
            </a:pPr>
            <a:r>
              <a:rPr lang="en-US"/>
              <a:t>Class invariant may not hold when a method starts!</a:t>
            </a:r>
          </a:p>
          <a:p>
            <a:pPr marL="742950" lvl="1" indent="-285750">
              <a:lnSpc>
                <a:spcPct val="90000"/>
              </a:lnSpc>
            </a:pPr>
            <a:r>
              <a:rPr lang="en-US"/>
              <a:t>So can’t guarantee any post-condition!</a:t>
            </a:r>
          </a:p>
          <a:p>
            <a:pPr marL="342900" indent="-342900">
              <a:lnSpc>
                <a:spcPct val="90000"/>
              </a:lnSpc>
            </a:pPr>
            <a:endParaRPr lang="en-US"/>
          </a:p>
          <a:p>
            <a:pPr marL="342900" indent="-342900">
              <a:lnSpc>
                <a:spcPct val="90000"/>
              </a:lnSpc>
              <a:buFont typeface="Helvetica CE" charset="0"/>
              <a:buNone/>
            </a:pPr>
            <a:r>
              <a:rPr lang="en-US" sz="2000" b="1" i="1"/>
              <a:t>A solution:</a:t>
            </a:r>
            <a:r>
              <a:rPr lang="en-US" b="1" i="1"/>
              <a:t> </a:t>
            </a:r>
            <a:r>
              <a:rPr lang="en-US"/>
              <a:t>consider a method to be a </a:t>
            </a:r>
            <a:r>
              <a:rPr lang="en-US" i="1">
                <a:solidFill>
                  <a:srgbClr val="7F0101"/>
                </a:solidFill>
              </a:rPr>
              <a:t>critical section</a:t>
            </a:r>
            <a:r>
              <a:rPr lang="en-US"/>
              <a:t> which locks access to the object while it is running.</a:t>
            </a:r>
          </a:p>
          <a:p>
            <a:pPr marL="342900" indent="-342900">
              <a:lnSpc>
                <a:spcPct val="90000"/>
              </a:lnSpc>
              <a:buFont typeface="Helvetica CE" charset="0"/>
              <a:buNone/>
            </a:pPr>
            <a:r>
              <a:rPr lang="en-US" i="1">
                <a:solidFill>
                  <a:srgbClr val="7F0101"/>
                </a:solidFill>
              </a:rPr>
              <a:t>This works as long as methods cooperate in locking and unlocking access!</a:t>
            </a: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Date Placeholder 3"/>
          <p:cNvSpPr>
            <a:spLocks noGrp="1"/>
          </p:cNvSpPr>
          <p:nvPr>
            <p:ph type="dt" sz="quarter" idx="10"/>
          </p:nvPr>
        </p:nvSpPr>
        <p:spPr>
          <a:noFill/>
        </p:spPr>
        <p:txBody>
          <a:bodyPr/>
          <a:lstStyle/>
          <a:p>
            <a:r>
              <a:rPr lang="en-US" smtClean="0"/>
              <a:t>© Oscar Nierstrasz</a:t>
            </a:r>
            <a:endParaRPr lang="de-CH" smtClean="0"/>
          </a:p>
        </p:txBody>
      </p:sp>
      <p:sp>
        <p:nvSpPr>
          <p:cNvPr id="50179" name="Footer Placeholder 4"/>
          <p:cNvSpPr>
            <a:spLocks noGrp="1"/>
          </p:cNvSpPr>
          <p:nvPr>
            <p:ph type="ftr" sz="quarter" idx="11"/>
          </p:nvPr>
        </p:nvSpPr>
        <p:spPr>
          <a:noFill/>
        </p:spPr>
        <p:txBody>
          <a:bodyPr/>
          <a:lstStyle/>
          <a:p>
            <a:r>
              <a:rPr lang="en-US" smtClean="0"/>
              <a:t>Java and Concurrency</a:t>
            </a:r>
            <a:endParaRPr lang="de-CH" smtClean="0"/>
          </a:p>
        </p:txBody>
      </p:sp>
      <p:sp>
        <p:nvSpPr>
          <p:cNvPr id="50180" name="Slide Number Placeholder 5"/>
          <p:cNvSpPr>
            <a:spLocks noGrp="1"/>
          </p:cNvSpPr>
          <p:nvPr>
            <p:ph type="sldNum" sz="quarter" idx="12"/>
          </p:nvPr>
        </p:nvSpPr>
        <p:spPr>
          <a:noFill/>
        </p:spPr>
        <p:txBody>
          <a:bodyPr/>
          <a:lstStyle/>
          <a:p>
            <a:fld id="{DA79DF09-B43E-CE4C-B074-42DB2CC8DACE}" type="slidenum">
              <a:rPr lang="de-CH" smtClean="0"/>
              <a:pPr/>
              <a:t>31</a:t>
            </a:fld>
            <a:endParaRPr lang="de-CH" sz="1400" smtClean="0">
              <a:solidFill>
                <a:srgbClr val="7E7E7E"/>
              </a:solidFill>
              <a:latin typeface="Times" charset="0"/>
            </a:endParaRPr>
          </a:p>
        </p:txBody>
      </p:sp>
      <p:sp>
        <p:nvSpPr>
          <p:cNvPr id="50181" name="Rectangle 2"/>
          <p:cNvSpPr>
            <a:spLocks noGrp="1" noChangeArrowheads="1"/>
          </p:cNvSpPr>
          <p:nvPr>
            <p:ph type="title"/>
          </p:nvPr>
        </p:nvSpPr>
        <p:spPr/>
        <p:txBody>
          <a:bodyPr/>
          <a:lstStyle/>
          <a:p>
            <a:r>
              <a:rPr lang="en-US"/>
              <a:t>Synchronized methods</a:t>
            </a:r>
          </a:p>
        </p:txBody>
      </p:sp>
      <p:sp>
        <p:nvSpPr>
          <p:cNvPr id="50182" name="Rectangle 3"/>
          <p:cNvSpPr>
            <a:spLocks noGrp="1" noChangeArrowheads="1"/>
          </p:cNvSpPr>
          <p:nvPr>
            <p:ph type="body" idx="1"/>
          </p:nvPr>
        </p:nvSpPr>
        <p:spPr>
          <a:xfrm>
            <a:off x="539750" y="1654175"/>
            <a:ext cx="8061325" cy="1012825"/>
          </a:xfrm>
        </p:spPr>
        <p:txBody>
          <a:bodyPr anchor="t"/>
          <a:lstStyle/>
          <a:p>
            <a:pPr marL="0" indent="0" defTabSz="374650">
              <a:buFont typeface="Helvetica CE" charset="0"/>
              <a:buNone/>
            </a:pPr>
            <a:r>
              <a:rPr lang="en-US" sz="2000" b="1" i="1"/>
              <a:t>Either:</a:t>
            </a:r>
            <a:r>
              <a:rPr lang="en-US" sz="2000"/>
              <a:t> declare an entire method to be </a:t>
            </a:r>
            <a:r>
              <a:rPr lang="en-US" sz="2000" i="1">
                <a:solidFill>
                  <a:srgbClr val="7F0101"/>
                </a:solidFill>
              </a:rPr>
              <a:t>synchronized</a:t>
            </a:r>
            <a:r>
              <a:rPr lang="en-US" sz="2000"/>
              <a:t> with other synchronized methods of an object:</a:t>
            </a:r>
          </a:p>
        </p:txBody>
      </p:sp>
      <p:sp>
        <p:nvSpPr>
          <p:cNvPr id="50183" name="Text Box 4"/>
          <p:cNvSpPr txBox="1">
            <a:spLocks noChangeArrowheads="1"/>
          </p:cNvSpPr>
          <p:nvPr/>
        </p:nvSpPr>
        <p:spPr bwMode="auto">
          <a:xfrm>
            <a:off x="762000" y="2895600"/>
            <a:ext cx="7391400" cy="2449513"/>
          </a:xfrm>
          <a:prstGeom prst="rect">
            <a:avLst/>
          </a:prstGeom>
          <a:solidFill>
            <a:schemeClr val="bg1"/>
          </a:solidFill>
          <a:ln w="9525">
            <a:solidFill>
              <a:schemeClr val="tx1"/>
            </a:solidFill>
            <a:miter lim="800000"/>
            <a:headEnd/>
            <a:tailEnd/>
          </a:ln>
        </p:spPr>
        <p:txBody>
          <a:bodyPr>
            <a:prstTxWarp prst="textNoShape">
              <a:avLst/>
            </a:prstTxWarp>
            <a:spAutoFit/>
          </a:bodyPr>
          <a:lstStyle/>
          <a:p>
            <a:pPr defTabSz="476250" eaLnBrk="1" hangingPunct="1">
              <a:lnSpc>
                <a:spcPct val="9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public class PrintStream extends FilterOutputStream {</a:t>
            </a:r>
          </a:p>
          <a:p>
            <a:pPr defTabSz="476250" eaLnBrk="1" hangingPunct="1">
              <a:lnSpc>
                <a:spcPct val="9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a:t>
            </a:r>
          </a:p>
          <a:p>
            <a:pPr defTabSz="476250" eaLnBrk="1" hangingPunct="1">
              <a:lnSpc>
                <a:spcPct val="9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public </a:t>
            </a:r>
            <a:r>
              <a:rPr lang="en-US" sz="2000" b="1">
                <a:solidFill>
                  <a:srgbClr val="0A017F"/>
                </a:solidFill>
                <a:latin typeface="Courier" charset="0"/>
                <a:ea typeface="Courier" charset="0"/>
                <a:cs typeface="Courier" charset="0"/>
              </a:rPr>
              <a:t>synchronized</a:t>
            </a:r>
            <a:r>
              <a:rPr lang="en-US" sz="2000">
                <a:solidFill>
                  <a:srgbClr val="0A017F"/>
                </a:solidFill>
                <a:latin typeface="Courier" charset="0"/>
                <a:ea typeface="Courier" charset="0"/>
                <a:cs typeface="Courier" charset="0"/>
              </a:rPr>
              <a:t> void println(String s);</a:t>
            </a:r>
          </a:p>
          <a:p>
            <a:pPr defTabSz="476250" eaLnBrk="1" hangingPunct="1">
              <a:lnSpc>
                <a:spcPct val="9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public synchronized void println(char c);</a:t>
            </a:r>
          </a:p>
          <a:p>
            <a:pPr defTabSz="476250" eaLnBrk="1" hangingPunct="1">
              <a:lnSpc>
                <a:spcPct val="9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a:t>
            </a:r>
          </a:p>
          <a:p>
            <a:pPr defTabSz="476250" eaLnBrk="1" hangingPunct="1">
              <a:lnSpc>
                <a:spcPct val="95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a:t>
            </a:r>
            <a:endParaRPr lang="en-US">
              <a:latin typeface="Courier" charset="0"/>
              <a:ea typeface="Courier" charset="0"/>
              <a:cs typeface="Courier"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Date Placeholder 3"/>
          <p:cNvSpPr>
            <a:spLocks noGrp="1"/>
          </p:cNvSpPr>
          <p:nvPr>
            <p:ph type="dt" sz="quarter" idx="10"/>
          </p:nvPr>
        </p:nvSpPr>
        <p:spPr>
          <a:noFill/>
        </p:spPr>
        <p:txBody>
          <a:bodyPr/>
          <a:lstStyle/>
          <a:p>
            <a:r>
              <a:rPr lang="en-US" smtClean="0"/>
              <a:t>© Oscar Nierstrasz</a:t>
            </a:r>
            <a:endParaRPr lang="de-CH" smtClean="0"/>
          </a:p>
        </p:txBody>
      </p:sp>
      <p:sp>
        <p:nvSpPr>
          <p:cNvPr id="51203" name="Footer Placeholder 4"/>
          <p:cNvSpPr>
            <a:spLocks noGrp="1"/>
          </p:cNvSpPr>
          <p:nvPr>
            <p:ph type="ftr" sz="quarter" idx="11"/>
          </p:nvPr>
        </p:nvSpPr>
        <p:spPr>
          <a:noFill/>
        </p:spPr>
        <p:txBody>
          <a:bodyPr/>
          <a:lstStyle/>
          <a:p>
            <a:r>
              <a:rPr lang="en-US" smtClean="0"/>
              <a:t>Java and Concurrency</a:t>
            </a:r>
            <a:endParaRPr lang="de-CH" smtClean="0"/>
          </a:p>
        </p:txBody>
      </p:sp>
      <p:sp>
        <p:nvSpPr>
          <p:cNvPr id="51204" name="Slide Number Placeholder 5"/>
          <p:cNvSpPr>
            <a:spLocks noGrp="1"/>
          </p:cNvSpPr>
          <p:nvPr>
            <p:ph type="sldNum" sz="quarter" idx="12"/>
          </p:nvPr>
        </p:nvSpPr>
        <p:spPr>
          <a:noFill/>
        </p:spPr>
        <p:txBody>
          <a:bodyPr/>
          <a:lstStyle/>
          <a:p>
            <a:fld id="{DB273ABB-F00D-4744-8BA2-F1D7B4380598}" type="slidenum">
              <a:rPr lang="de-CH" smtClean="0"/>
              <a:pPr/>
              <a:t>32</a:t>
            </a:fld>
            <a:endParaRPr lang="de-CH" sz="1400" smtClean="0">
              <a:solidFill>
                <a:srgbClr val="7E7E7E"/>
              </a:solidFill>
              <a:latin typeface="Times" charset="0"/>
            </a:endParaRPr>
          </a:p>
        </p:txBody>
      </p:sp>
      <p:sp>
        <p:nvSpPr>
          <p:cNvPr id="51205" name="Rectangle 2"/>
          <p:cNvSpPr>
            <a:spLocks noGrp="1" noChangeArrowheads="1"/>
          </p:cNvSpPr>
          <p:nvPr>
            <p:ph type="title"/>
          </p:nvPr>
        </p:nvSpPr>
        <p:spPr/>
        <p:txBody>
          <a:bodyPr/>
          <a:lstStyle/>
          <a:p>
            <a:r>
              <a:rPr lang="en-US"/>
              <a:t>Synchronized blocks</a:t>
            </a:r>
          </a:p>
        </p:txBody>
      </p:sp>
      <p:sp>
        <p:nvSpPr>
          <p:cNvPr id="51206" name="Rectangle 3"/>
          <p:cNvSpPr>
            <a:spLocks noGrp="1" noChangeArrowheads="1"/>
          </p:cNvSpPr>
          <p:nvPr>
            <p:ph type="body" idx="1"/>
          </p:nvPr>
        </p:nvSpPr>
        <p:spPr>
          <a:xfrm>
            <a:off x="539750" y="1654175"/>
            <a:ext cx="8061325" cy="784225"/>
          </a:xfrm>
        </p:spPr>
        <p:txBody>
          <a:bodyPr/>
          <a:lstStyle/>
          <a:p>
            <a:pPr marL="0" indent="0">
              <a:lnSpc>
                <a:spcPct val="90000"/>
              </a:lnSpc>
              <a:buFont typeface="Helvetica CE" charset="0"/>
              <a:buNone/>
            </a:pPr>
            <a:r>
              <a:rPr lang="en-US" sz="2000" b="1" i="1"/>
              <a:t>Or:</a:t>
            </a:r>
            <a:r>
              <a:rPr lang="en-US" sz="2000"/>
              <a:t> synchronize an individual block within a method with respect to some object:</a:t>
            </a:r>
          </a:p>
        </p:txBody>
      </p:sp>
      <p:sp>
        <p:nvSpPr>
          <p:cNvPr id="51207" name="Text Box 4"/>
          <p:cNvSpPr txBox="1">
            <a:spLocks noChangeArrowheads="1"/>
          </p:cNvSpPr>
          <p:nvPr/>
        </p:nvSpPr>
        <p:spPr bwMode="auto">
          <a:xfrm>
            <a:off x="838200" y="2819400"/>
            <a:ext cx="7467600" cy="2744788"/>
          </a:xfrm>
          <a:prstGeom prst="rect">
            <a:avLst/>
          </a:prstGeom>
          <a:solidFill>
            <a:schemeClr val="bg1"/>
          </a:solidFill>
          <a:ln w="9525">
            <a:solidFill>
              <a:schemeClr val="tx1"/>
            </a:solidFill>
            <a:miter lim="800000"/>
            <a:headEnd/>
            <a:tailEnd/>
          </a:ln>
        </p:spPr>
        <p:txBody>
          <a:bodyPr>
            <a:prstTxWarp prst="textNoShape">
              <a:avLst/>
            </a:prstTxWarp>
            <a:spAutoFit/>
          </a:bodyPr>
          <a:lstStyle/>
          <a:p>
            <a:pPr defTabSz="571500"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public Object aMethod() {</a:t>
            </a:r>
          </a:p>
          <a:p>
            <a:pPr defTabSz="571500" eaLnBrk="1" hangingPunct="1">
              <a:lnSpc>
                <a:spcPct val="90000"/>
              </a:lnSpc>
              <a:spcBef>
                <a:spcPct val="20000"/>
              </a:spcBef>
              <a:buClr>
                <a:schemeClr val="hlink"/>
              </a:buClr>
              <a:buSzPct val="85000"/>
              <a:buFont typeface="Helvetica CE" charset="0"/>
              <a:buNone/>
            </a:pPr>
            <a:r>
              <a:rPr lang="en-US" sz="2000" i="1">
                <a:solidFill>
                  <a:srgbClr val="7F0101"/>
                </a:solidFill>
                <a:latin typeface="Courier" charset="0"/>
                <a:ea typeface="Courier" charset="0"/>
                <a:cs typeface="Courier" charset="0"/>
              </a:rPr>
              <a:t>	// unsynchronized code</a:t>
            </a:r>
          </a:p>
          <a:p>
            <a:pPr defTabSz="571500"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a:t>
            </a:r>
          </a:p>
          <a:p>
            <a:pPr defTabSz="571500"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a:t>
            </a:r>
            <a:r>
              <a:rPr lang="en-US" sz="2000" b="1">
                <a:solidFill>
                  <a:srgbClr val="0A017F"/>
                </a:solidFill>
                <a:latin typeface="Courier" charset="0"/>
                <a:ea typeface="Courier" charset="0"/>
                <a:cs typeface="Courier" charset="0"/>
              </a:rPr>
              <a:t>synchronized(resource)</a:t>
            </a:r>
            <a:r>
              <a:rPr lang="en-US" sz="2000">
                <a:solidFill>
                  <a:srgbClr val="0A017F"/>
                </a:solidFill>
                <a:latin typeface="Courier" charset="0"/>
                <a:ea typeface="Courier" charset="0"/>
                <a:cs typeface="Courier" charset="0"/>
              </a:rPr>
              <a:t> { </a:t>
            </a:r>
            <a:r>
              <a:rPr lang="en-US" sz="2000" i="1">
                <a:solidFill>
                  <a:srgbClr val="7F0101"/>
                </a:solidFill>
                <a:latin typeface="Courier" charset="0"/>
                <a:ea typeface="Courier" charset="0"/>
                <a:cs typeface="Courier" charset="0"/>
              </a:rPr>
              <a:t>// lock resource</a:t>
            </a:r>
            <a:r>
              <a:rPr lang="en-US" sz="2000">
                <a:solidFill>
                  <a:srgbClr val="7F0101"/>
                </a:solidFill>
                <a:latin typeface="Courier" charset="0"/>
                <a:ea typeface="Courier" charset="0"/>
                <a:cs typeface="Courier" charset="0"/>
              </a:rPr>
              <a:t> </a:t>
            </a:r>
          </a:p>
          <a:p>
            <a:pPr defTabSz="571500"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a:t>
            </a:r>
          </a:p>
          <a:p>
            <a:pPr defTabSz="571500"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 						</a:t>
            </a:r>
            <a:r>
              <a:rPr lang="en-US" sz="2000" i="1">
                <a:solidFill>
                  <a:srgbClr val="7F0101"/>
                </a:solidFill>
                <a:latin typeface="Courier" charset="0"/>
                <a:ea typeface="Courier" charset="0"/>
                <a:cs typeface="Courier" charset="0"/>
              </a:rPr>
              <a:t>// unlock resource</a:t>
            </a:r>
            <a:endParaRPr lang="en-US" sz="2000">
              <a:solidFill>
                <a:srgbClr val="0A017F"/>
              </a:solidFill>
              <a:latin typeface="Courier" charset="0"/>
              <a:ea typeface="Courier" charset="0"/>
              <a:cs typeface="Courier" charset="0"/>
            </a:endParaRPr>
          </a:p>
          <a:p>
            <a:pPr defTabSz="571500"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a:t>
            </a:r>
          </a:p>
          <a:p>
            <a:pPr defTabSz="571500"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a:t>
            </a:r>
            <a:endParaRPr lang="en-US">
              <a:latin typeface="Courier" charset="0"/>
              <a:ea typeface="Courier" charset="0"/>
              <a:cs typeface="Courier"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Date Placeholder 3"/>
          <p:cNvSpPr>
            <a:spLocks noGrp="1"/>
          </p:cNvSpPr>
          <p:nvPr>
            <p:ph type="dt" sz="quarter" idx="10"/>
          </p:nvPr>
        </p:nvSpPr>
        <p:spPr>
          <a:noFill/>
        </p:spPr>
        <p:txBody>
          <a:bodyPr/>
          <a:lstStyle/>
          <a:p>
            <a:r>
              <a:rPr lang="en-US" smtClean="0"/>
              <a:t>© Oscar Nierstrasz</a:t>
            </a:r>
            <a:endParaRPr lang="de-CH" smtClean="0"/>
          </a:p>
        </p:txBody>
      </p:sp>
      <p:sp>
        <p:nvSpPr>
          <p:cNvPr id="52227" name="Footer Placeholder 4"/>
          <p:cNvSpPr>
            <a:spLocks noGrp="1"/>
          </p:cNvSpPr>
          <p:nvPr>
            <p:ph type="ftr" sz="quarter" idx="11"/>
          </p:nvPr>
        </p:nvSpPr>
        <p:spPr>
          <a:noFill/>
        </p:spPr>
        <p:txBody>
          <a:bodyPr/>
          <a:lstStyle/>
          <a:p>
            <a:r>
              <a:rPr lang="en-US" smtClean="0"/>
              <a:t>Java and Concurrency</a:t>
            </a:r>
            <a:endParaRPr lang="de-CH" smtClean="0"/>
          </a:p>
        </p:txBody>
      </p:sp>
      <p:sp>
        <p:nvSpPr>
          <p:cNvPr id="52228" name="Slide Number Placeholder 5"/>
          <p:cNvSpPr>
            <a:spLocks noGrp="1"/>
          </p:cNvSpPr>
          <p:nvPr>
            <p:ph type="sldNum" sz="quarter" idx="12"/>
          </p:nvPr>
        </p:nvSpPr>
        <p:spPr>
          <a:noFill/>
        </p:spPr>
        <p:txBody>
          <a:bodyPr/>
          <a:lstStyle/>
          <a:p>
            <a:fld id="{372E7693-4598-B148-979B-58913C3AA46F}" type="slidenum">
              <a:rPr lang="de-CH" smtClean="0"/>
              <a:pPr/>
              <a:t>33</a:t>
            </a:fld>
            <a:endParaRPr lang="de-CH" sz="1400" smtClean="0">
              <a:solidFill>
                <a:srgbClr val="7E7E7E"/>
              </a:solidFill>
              <a:latin typeface="Times" charset="0"/>
            </a:endParaRPr>
          </a:p>
        </p:txBody>
      </p:sp>
      <p:sp>
        <p:nvSpPr>
          <p:cNvPr id="52229" name="Rectangle 4"/>
          <p:cNvSpPr>
            <a:spLocks noGrp="1" noChangeArrowheads="1"/>
          </p:cNvSpPr>
          <p:nvPr>
            <p:ph type="title"/>
          </p:nvPr>
        </p:nvSpPr>
        <p:spPr/>
        <p:txBody>
          <a:bodyPr/>
          <a:lstStyle/>
          <a:p>
            <a:r>
              <a:rPr lang="en-US"/>
              <a:t>wait and notify</a:t>
            </a:r>
          </a:p>
        </p:txBody>
      </p:sp>
      <p:sp>
        <p:nvSpPr>
          <p:cNvPr id="52230" name="Rectangle 5"/>
          <p:cNvSpPr>
            <a:spLocks noGrp="1" noChangeArrowheads="1"/>
          </p:cNvSpPr>
          <p:nvPr>
            <p:ph type="body" idx="1"/>
          </p:nvPr>
        </p:nvSpPr>
        <p:spPr>
          <a:xfrm>
            <a:off x="539750" y="1600200"/>
            <a:ext cx="8061325" cy="479425"/>
          </a:xfrm>
        </p:spPr>
        <p:txBody>
          <a:bodyPr/>
          <a:lstStyle/>
          <a:p>
            <a:pPr marL="384175" indent="-384175">
              <a:buFont typeface="Helvetica CE" charset="0"/>
              <a:buNone/>
            </a:pPr>
            <a:r>
              <a:rPr lang="en-US" sz="2000" i="1">
                <a:solidFill>
                  <a:srgbClr val="7F0101"/>
                </a:solidFill>
              </a:rPr>
              <a:t>Synchronization must sometimes be interrupted:</a:t>
            </a:r>
            <a:endParaRPr lang="en-US" sz="2000"/>
          </a:p>
        </p:txBody>
      </p:sp>
      <p:sp>
        <p:nvSpPr>
          <p:cNvPr id="52231" name="Text Box 6"/>
          <p:cNvSpPr txBox="1">
            <a:spLocks noChangeArrowheads="1"/>
          </p:cNvSpPr>
          <p:nvPr/>
        </p:nvSpPr>
        <p:spPr bwMode="auto">
          <a:xfrm>
            <a:off x="990600" y="2078038"/>
            <a:ext cx="7086600" cy="4406900"/>
          </a:xfrm>
          <a:prstGeom prst="rect">
            <a:avLst/>
          </a:prstGeom>
          <a:solidFill>
            <a:schemeClr val="bg1"/>
          </a:solidFill>
          <a:ln w="9525">
            <a:solidFill>
              <a:schemeClr val="tx1"/>
            </a:solidFill>
            <a:miter lim="800000"/>
            <a:headEnd/>
            <a:tailEnd/>
          </a:ln>
        </p:spPr>
        <p:txBody>
          <a:bodyPr>
            <a:prstTxWarp prst="textNoShape">
              <a:avLst/>
            </a:prstTxWarp>
            <a:spAutoFit/>
          </a:bodyPr>
          <a:lstStyle/>
          <a:p>
            <a:pPr defTabSz="3571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class Account {</a:t>
            </a:r>
          </a:p>
          <a:p>
            <a:pPr defTabSz="3571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protected int assets = 0;</a:t>
            </a:r>
          </a:p>
          <a:p>
            <a:pPr defTabSz="3571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a:t>
            </a:r>
            <a:r>
              <a:rPr lang="en-US" sz="1800" b="1">
                <a:solidFill>
                  <a:srgbClr val="0A017F"/>
                </a:solidFill>
                <a:latin typeface="Courier" charset="0"/>
                <a:ea typeface="Courier" charset="0"/>
                <a:cs typeface="Courier" charset="0"/>
              </a:rPr>
              <a:t>synchronized</a:t>
            </a:r>
            <a:r>
              <a:rPr lang="en-US" sz="1800">
                <a:solidFill>
                  <a:srgbClr val="0A017F"/>
                </a:solidFill>
                <a:latin typeface="Courier" charset="0"/>
                <a:ea typeface="Courier" charset="0"/>
                <a:cs typeface="Courier" charset="0"/>
              </a:rPr>
              <a:t> void withdraw(int amount) {</a:t>
            </a:r>
          </a:p>
          <a:p>
            <a:pPr defTabSz="3571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while (amount &gt; assets) {</a:t>
            </a:r>
          </a:p>
          <a:p>
            <a:pPr defTabSz="3571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try {</a:t>
            </a:r>
          </a:p>
          <a:p>
            <a:pPr defTabSz="3571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wait</a:t>
            </a:r>
            <a:r>
              <a:rPr lang="en-US" sz="1800">
                <a:solidFill>
                  <a:srgbClr val="0A017F"/>
                </a:solidFill>
                <a:latin typeface="Courier" charset="0"/>
                <a:ea typeface="Courier" charset="0"/>
                <a:cs typeface="Courier" charset="0"/>
              </a:rPr>
              <a:t>();</a:t>
            </a:r>
          </a:p>
          <a:p>
            <a:pPr defTabSz="3571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catch(InterruptedException e) { }</a:t>
            </a:r>
          </a:p>
          <a:p>
            <a:pPr defTabSz="3571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571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assets -= amount;</a:t>
            </a:r>
          </a:p>
          <a:p>
            <a:pPr defTabSz="3571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571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a:t>
            </a:r>
            <a:r>
              <a:rPr lang="en-US" sz="1800" b="1">
                <a:solidFill>
                  <a:srgbClr val="0A017F"/>
                </a:solidFill>
                <a:latin typeface="Courier" charset="0"/>
                <a:ea typeface="Courier" charset="0"/>
                <a:cs typeface="Courier" charset="0"/>
              </a:rPr>
              <a:t>synchronized</a:t>
            </a:r>
            <a:r>
              <a:rPr lang="en-US" sz="1800">
                <a:solidFill>
                  <a:srgbClr val="0A017F"/>
                </a:solidFill>
                <a:latin typeface="Courier" charset="0"/>
                <a:ea typeface="Courier" charset="0"/>
                <a:cs typeface="Courier" charset="0"/>
              </a:rPr>
              <a:t> void deposit(int amount) {</a:t>
            </a:r>
          </a:p>
          <a:p>
            <a:pPr defTabSz="3571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assets += amount;</a:t>
            </a:r>
          </a:p>
          <a:p>
            <a:pPr defTabSz="3571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notifyAll</a:t>
            </a:r>
            <a:r>
              <a:rPr lang="en-US" sz="1800">
                <a:solidFill>
                  <a:srgbClr val="0A017F"/>
                </a:solidFill>
                <a:latin typeface="Courier" charset="0"/>
                <a:ea typeface="Courier" charset="0"/>
                <a:cs typeface="Courier" charset="0"/>
              </a:rPr>
              <a:t>();</a:t>
            </a:r>
          </a:p>
          <a:p>
            <a:pPr defTabSz="3571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57188" eaLnBrk="1" hangingPunct="1">
              <a:lnSpc>
                <a:spcPct val="8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endParaRPr lang="en-US" sz="1800">
              <a:latin typeface="Courier" charset="0"/>
              <a:ea typeface="Courier" charset="0"/>
              <a:cs typeface="Courier" charset="0"/>
            </a:endParaRPr>
          </a:p>
        </p:txBody>
      </p:sp>
      <p:sp>
        <p:nvSpPr>
          <p:cNvPr id="52232" name="AutoShape 10"/>
          <p:cNvSpPr>
            <a:spLocks noChangeArrowheads="1"/>
          </p:cNvSpPr>
          <p:nvPr/>
        </p:nvSpPr>
        <p:spPr bwMode="auto">
          <a:xfrm>
            <a:off x="3505200" y="6096000"/>
            <a:ext cx="3200400" cy="609600"/>
          </a:xfrm>
          <a:prstGeom prst="foldedCorner">
            <a:avLst>
              <a:gd name="adj" fmla="val 12500"/>
            </a:avLst>
          </a:prstGeom>
          <a:solidFill>
            <a:schemeClr val="accent1"/>
          </a:solidFill>
          <a:ln w="9525">
            <a:noFill/>
            <a:round/>
            <a:headEnd/>
            <a:tailEnd/>
          </a:ln>
        </p:spPr>
        <p:txBody>
          <a:bodyPr anchor="ctr">
            <a:prstTxWarp prst="textNoShape">
              <a:avLst/>
            </a:prstTxWarp>
          </a:bodyPr>
          <a:lstStyle/>
          <a:p>
            <a:pPr algn="ctr"/>
            <a:r>
              <a:rPr lang="en-US" sz="1600" i="1">
                <a:solidFill>
                  <a:srgbClr val="7F0101"/>
                </a:solidFill>
              </a:rPr>
              <a:t>NB: you must either catch or throw</a:t>
            </a:r>
            <a:r>
              <a:rPr lang="en-US" sz="1600"/>
              <a:t> </a:t>
            </a:r>
            <a:r>
              <a:rPr lang="en-US" sz="1600">
                <a:latin typeface="Courier" charset="0"/>
                <a:ea typeface="Courier" charset="0"/>
                <a:cs typeface="Courier" charset="0"/>
              </a:rPr>
              <a:t>InterruptedException</a:t>
            </a:r>
            <a:endParaRPr lang="en-US" sz="1600">
              <a:solidFill>
                <a:srgbClr val="0000DF"/>
              </a:solidFill>
              <a:latin typeface="Courier" charset="0"/>
              <a:ea typeface="Courier" charset="0"/>
              <a:cs typeface="Courier" charset="0"/>
            </a:endParaRPr>
          </a:p>
        </p:txBody>
      </p:sp>
      <p:sp>
        <p:nvSpPr>
          <p:cNvPr id="52233" name="Rectangle 8"/>
          <p:cNvSpPr>
            <a:spLocks noChangeArrowheads="1"/>
          </p:cNvSpPr>
          <p:nvPr/>
        </p:nvSpPr>
        <p:spPr bwMode="auto">
          <a:xfrm>
            <a:off x="7304088" y="6200775"/>
            <a:ext cx="773112" cy="276225"/>
          </a:xfrm>
          <a:prstGeom prst="rect">
            <a:avLst/>
          </a:prstGeom>
          <a:noFill/>
          <a:ln w="9525">
            <a:noFill/>
            <a:miter lim="800000"/>
            <a:headEnd/>
            <a:tailEnd/>
          </a:ln>
        </p:spPr>
        <p:txBody>
          <a:bodyPr wrap="none">
            <a:prstTxWarp prst="textNoShape">
              <a:avLst/>
            </a:prstTxWarp>
            <a:spAutoFit/>
          </a:bodyPr>
          <a:lstStyle/>
          <a:p>
            <a:r>
              <a:rPr lang="en-US" sz="1200" i="1"/>
              <a:t>Account</a:t>
            </a: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Date Placeholder 2"/>
          <p:cNvSpPr>
            <a:spLocks noGrp="1"/>
          </p:cNvSpPr>
          <p:nvPr>
            <p:ph type="dt" sz="quarter" idx="10"/>
          </p:nvPr>
        </p:nvSpPr>
        <p:spPr>
          <a:noFill/>
        </p:spPr>
        <p:txBody>
          <a:bodyPr/>
          <a:lstStyle/>
          <a:p>
            <a:r>
              <a:rPr lang="en-US" smtClean="0"/>
              <a:t>© Oscar Nierstrasz</a:t>
            </a:r>
            <a:endParaRPr lang="de-CH" smtClean="0"/>
          </a:p>
        </p:txBody>
      </p:sp>
      <p:sp>
        <p:nvSpPr>
          <p:cNvPr id="53251" name="Footer Placeholder 3"/>
          <p:cNvSpPr>
            <a:spLocks noGrp="1"/>
          </p:cNvSpPr>
          <p:nvPr>
            <p:ph type="ftr" sz="quarter" idx="11"/>
          </p:nvPr>
        </p:nvSpPr>
        <p:spPr>
          <a:noFill/>
        </p:spPr>
        <p:txBody>
          <a:bodyPr/>
          <a:lstStyle/>
          <a:p>
            <a:r>
              <a:rPr lang="en-US" smtClean="0"/>
              <a:t>Java and Concurrency</a:t>
            </a:r>
            <a:endParaRPr lang="de-CH" smtClean="0"/>
          </a:p>
        </p:txBody>
      </p:sp>
      <p:sp>
        <p:nvSpPr>
          <p:cNvPr id="53252" name="Slide Number Placeholder 4"/>
          <p:cNvSpPr>
            <a:spLocks noGrp="1"/>
          </p:cNvSpPr>
          <p:nvPr>
            <p:ph type="sldNum" sz="quarter" idx="12"/>
          </p:nvPr>
        </p:nvSpPr>
        <p:spPr>
          <a:noFill/>
        </p:spPr>
        <p:txBody>
          <a:bodyPr/>
          <a:lstStyle/>
          <a:p>
            <a:fld id="{45CFD77E-298D-CA41-9AF8-083CE8334EC0}" type="slidenum">
              <a:rPr lang="de-CH" smtClean="0"/>
              <a:pPr/>
              <a:t>34</a:t>
            </a:fld>
            <a:endParaRPr lang="de-CH" sz="1400" smtClean="0">
              <a:solidFill>
                <a:srgbClr val="7E7E7E"/>
              </a:solidFill>
              <a:latin typeface="Times" charset="0"/>
            </a:endParaRPr>
          </a:p>
        </p:txBody>
      </p:sp>
      <p:sp>
        <p:nvSpPr>
          <p:cNvPr id="53253" name="Rectangle 1026"/>
          <p:cNvSpPr>
            <a:spLocks noGrp="1" noChangeArrowheads="1"/>
          </p:cNvSpPr>
          <p:nvPr>
            <p:ph type="title"/>
          </p:nvPr>
        </p:nvSpPr>
        <p:spPr/>
        <p:txBody>
          <a:bodyPr/>
          <a:lstStyle/>
          <a:p>
            <a:r>
              <a:rPr lang="en-US"/>
              <a:t>wait and notify in action …</a:t>
            </a:r>
          </a:p>
        </p:txBody>
      </p:sp>
      <p:sp>
        <p:nvSpPr>
          <p:cNvPr id="53254" name="Rectangle 1027"/>
          <p:cNvSpPr>
            <a:spLocks noGrp="1" noChangeArrowheads="1"/>
          </p:cNvSpPr>
          <p:nvPr>
            <p:ph type="body" idx="4294967295"/>
          </p:nvPr>
        </p:nvSpPr>
        <p:spPr>
          <a:xfrm>
            <a:off x="549275" y="1600200"/>
            <a:ext cx="8061325" cy="4498975"/>
          </a:xfrm>
          <a:solidFill>
            <a:schemeClr val="bg1"/>
          </a:solidFill>
          <a:ln>
            <a:solidFill>
              <a:schemeClr val="tx1"/>
            </a:solidFill>
          </a:ln>
        </p:spPr>
        <p:txBody>
          <a:bodyPr/>
          <a:lstStyle/>
          <a:p>
            <a:pPr marL="95250" indent="0" defTabSz="357188">
              <a:lnSpc>
                <a:spcPct val="85000"/>
              </a:lnSpc>
              <a:buFont typeface="Helvetica CE" charset="0"/>
              <a:buNone/>
            </a:pPr>
            <a:r>
              <a:rPr lang="en-US" sz="1400">
                <a:latin typeface="Courier" charset="0"/>
                <a:ea typeface="Courier" charset="0"/>
                <a:cs typeface="Courier" charset="0"/>
              </a:rPr>
              <a:t>final Account myAccount = new Account();</a:t>
            </a:r>
          </a:p>
          <a:p>
            <a:pPr marL="95250" indent="0" defTabSz="357188">
              <a:lnSpc>
                <a:spcPct val="85000"/>
              </a:lnSpc>
              <a:buFont typeface="Helvetica CE" charset="0"/>
              <a:buNone/>
            </a:pPr>
            <a:r>
              <a:rPr lang="en-US" sz="1400" b="1">
                <a:latin typeface="Courier" charset="0"/>
                <a:ea typeface="Courier" charset="0"/>
                <a:cs typeface="Courier" charset="0"/>
              </a:rPr>
              <a:t>new Thread()</a:t>
            </a:r>
            <a:r>
              <a:rPr lang="en-US" sz="1400">
                <a:latin typeface="Courier" charset="0"/>
                <a:ea typeface="Courier" charset="0"/>
                <a:cs typeface="Courier" charset="0"/>
              </a:rPr>
              <a:t> {</a:t>
            </a:r>
          </a:p>
          <a:p>
            <a:pPr marL="95250" indent="0" defTabSz="357188">
              <a:lnSpc>
                <a:spcPct val="85000"/>
              </a:lnSpc>
              <a:buFont typeface="Helvetica CE" charset="0"/>
              <a:buNone/>
            </a:pPr>
            <a:r>
              <a:rPr lang="en-US" sz="1400">
                <a:latin typeface="Courier" charset="0"/>
                <a:ea typeface="Courier" charset="0"/>
                <a:cs typeface="Courier" charset="0"/>
              </a:rPr>
              <a:t>	public void </a:t>
            </a:r>
            <a:r>
              <a:rPr lang="en-US" sz="1400" b="1">
                <a:latin typeface="Courier" charset="0"/>
                <a:ea typeface="Courier" charset="0"/>
                <a:cs typeface="Courier" charset="0"/>
              </a:rPr>
              <a:t>run()</a:t>
            </a:r>
            <a:r>
              <a:rPr lang="en-US" sz="1400">
                <a:latin typeface="Courier" charset="0"/>
                <a:ea typeface="Courier" charset="0"/>
                <a:cs typeface="Courier" charset="0"/>
              </a:rPr>
              <a:t> {</a:t>
            </a:r>
          </a:p>
          <a:p>
            <a:pPr marL="95250" indent="0" defTabSz="357188">
              <a:lnSpc>
                <a:spcPct val="85000"/>
              </a:lnSpc>
              <a:buFont typeface="Helvetica CE" charset="0"/>
              <a:buNone/>
            </a:pPr>
            <a:r>
              <a:rPr lang="en-US" sz="1400">
                <a:latin typeface="Courier" charset="0"/>
                <a:ea typeface="Courier" charset="0"/>
                <a:cs typeface="Courier" charset="0"/>
              </a:rPr>
              <a:t>		int amount = 100;</a:t>
            </a:r>
          </a:p>
          <a:p>
            <a:pPr marL="95250" indent="0" defTabSz="357188">
              <a:lnSpc>
                <a:spcPct val="85000"/>
              </a:lnSpc>
              <a:buFont typeface="Helvetica CE" charset="0"/>
              <a:buNone/>
            </a:pPr>
            <a:r>
              <a:rPr lang="en-US" sz="1400">
                <a:latin typeface="Courier" charset="0"/>
                <a:ea typeface="Courier" charset="0"/>
                <a:cs typeface="Courier" charset="0"/>
              </a:rPr>
              <a:t>		System.out.println(</a:t>
            </a:r>
            <a:r>
              <a:rPr lang="en-US" sz="1400">
                <a:solidFill>
                  <a:srgbClr val="7F0101"/>
                </a:solidFill>
                <a:latin typeface="Courier" charset="0"/>
                <a:ea typeface="Courier" charset="0"/>
                <a:cs typeface="Courier" charset="0"/>
              </a:rPr>
              <a:t>"Waiting to withdraw " + amount + " units ..."</a:t>
            </a:r>
            <a:r>
              <a:rPr lang="en-US" sz="1400">
                <a:latin typeface="Courier" charset="0"/>
                <a:ea typeface="Courier" charset="0"/>
                <a:cs typeface="Courier" charset="0"/>
              </a:rPr>
              <a:t>);</a:t>
            </a:r>
          </a:p>
          <a:p>
            <a:pPr marL="95250" indent="0" defTabSz="357188">
              <a:lnSpc>
                <a:spcPct val="85000"/>
              </a:lnSpc>
              <a:buFont typeface="Helvetica CE" charset="0"/>
              <a:buNone/>
            </a:pPr>
            <a:r>
              <a:rPr lang="en-US" sz="1400">
                <a:latin typeface="Courier" charset="0"/>
                <a:ea typeface="Courier" charset="0"/>
                <a:cs typeface="Courier" charset="0"/>
              </a:rPr>
              <a:t>		</a:t>
            </a:r>
            <a:r>
              <a:rPr lang="en-US" sz="1400" b="1">
                <a:latin typeface="Courier" charset="0"/>
                <a:ea typeface="Courier" charset="0"/>
                <a:cs typeface="Courier" charset="0"/>
              </a:rPr>
              <a:t>myAccount.withdraw(amount);</a:t>
            </a:r>
            <a:endParaRPr lang="en-US" sz="1400">
              <a:latin typeface="Courier" charset="0"/>
              <a:ea typeface="Courier" charset="0"/>
              <a:cs typeface="Courier" charset="0"/>
            </a:endParaRPr>
          </a:p>
          <a:p>
            <a:pPr marL="95250" indent="0" defTabSz="357188">
              <a:lnSpc>
                <a:spcPct val="85000"/>
              </a:lnSpc>
              <a:buFont typeface="Helvetica CE" charset="0"/>
              <a:buNone/>
            </a:pPr>
            <a:r>
              <a:rPr lang="en-US" sz="1400">
                <a:latin typeface="Courier" charset="0"/>
                <a:ea typeface="Courier" charset="0"/>
                <a:cs typeface="Courier" charset="0"/>
              </a:rPr>
              <a:t>		System.out.println(</a:t>
            </a:r>
            <a:r>
              <a:rPr lang="en-US" sz="1400">
                <a:solidFill>
                  <a:srgbClr val="7F0101"/>
                </a:solidFill>
                <a:latin typeface="Courier" charset="0"/>
                <a:ea typeface="Courier" charset="0"/>
                <a:cs typeface="Courier" charset="0"/>
              </a:rPr>
              <a:t>"I withdrew " + amount + " units!"</a:t>
            </a:r>
            <a:r>
              <a:rPr lang="en-US" sz="1400">
                <a:latin typeface="Courier" charset="0"/>
                <a:ea typeface="Courier" charset="0"/>
                <a:cs typeface="Courier" charset="0"/>
              </a:rPr>
              <a:t>);</a:t>
            </a:r>
          </a:p>
          <a:p>
            <a:pPr marL="95250" indent="0" defTabSz="357188">
              <a:lnSpc>
                <a:spcPct val="85000"/>
              </a:lnSpc>
              <a:buFont typeface="Helvetica CE" charset="0"/>
              <a:buNone/>
            </a:pPr>
            <a:r>
              <a:rPr lang="en-US" sz="1400">
                <a:latin typeface="Courier" charset="0"/>
                <a:ea typeface="Courier" charset="0"/>
                <a:cs typeface="Courier" charset="0"/>
              </a:rPr>
              <a:t>	}</a:t>
            </a:r>
          </a:p>
          <a:p>
            <a:pPr marL="95250" indent="0" defTabSz="357188">
              <a:lnSpc>
                <a:spcPct val="85000"/>
              </a:lnSpc>
              <a:buFont typeface="Helvetica CE" charset="0"/>
              <a:buNone/>
            </a:pPr>
            <a:r>
              <a:rPr lang="en-US" sz="1400">
                <a:latin typeface="Courier" charset="0"/>
                <a:ea typeface="Courier" charset="0"/>
                <a:cs typeface="Courier" charset="0"/>
              </a:rPr>
              <a:t>}.</a:t>
            </a:r>
            <a:r>
              <a:rPr lang="en-US" sz="1400" b="1">
                <a:latin typeface="Courier" charset="0"/>
                <a:ea typeface="Courier" charset="0"/>
                <a:cs typeface="Courier" charset="0"/>
              </a:rPr>
              <a:t>start();</a:t>
            </a:r>
            <a:endParaRPr lang="en-US" sz="1400">
              <a:latin typeface="Courier" charset="0"/>
              <a:ea typeface="Courier" charset="0"/>
              <a:cs typeface="Courier" charset="0"/>
            </a:endParaRPr>
          </a:p>
          <a:p>
            <a:pPr marL="95250" indent="0" defTabSz="357188">
              <a:lnSpc>
                <a:spcPct val="85000"/>
              </a:lnSpc>
              <a:buFont typeface="Helvetica CE" charset="0"/>
              <a:buNone/>
            </a:pPr>
            <a:r>
              <a:rPr lang="en-US" sz="1400">
                <a:latin typeface="Courier" charset="0"/>
                <a:ea typeface="Courier" charset="0"/>
                <a:cs typeface="Courier" charset="0"/>
              </a:rPr>
              <a:t>try { Thread.sleep(1000); }</a:t>
            </a:r>
          </a:p>
          <a:p>
            <a:pPr marL="95250" indent="0" defTabSz="357188">
              <a:lnSpc>
                <a:spcPct val="85000"/>
              </a:lnSpc>
              <a:buFont typeface="Helvetica CE" charset="0"/>
              <a:buNone/>
            </a:pPr>
            <a:r>
              <a:rPr lang="en-US" sz="1400">
                <a:latin typeface="Courier" charset="0"/>
                <a:ea typeface="Courier" charset="0"/>
                <a:cs typeface="Courier" charset="0"/>
              </a:rPr>
              <a:t>catch (InterruptedException e){ }</a:t>
            </a:r>
          </a:p>
          <a:p>
            <a:pPr marL="95250" indent="0" defTabSz="357188">
              <a:lnSpc>
                <a:spcPct val="85000"/>
              </a:lnSpc>
              <a:buFont typeface="Helvetica CE" charset="0"/>
              <a:buNone/>
            </a:pPr>
            <a:r>
              <a:rPr lang="en-US" sz="1400" b="1">
                <a:latin typeface="Courier" charset="0"/>
                <a:ea typeface="Courier" charset="0"/>
                <a:cs typeface="Courier" charset="0"/>
              </a:rPr>
              <a:t>new Thread()</a:t>
            </a:r>
            <a:r>
              <a:rPr lang="en-US" sz="1400">
                <a:latin typeface="Courier" charset="0"/>
                <a:ea typeface="Courier" charset="0"/>
                <a:cs typeface="Courier" charset="0"/>
              </a:rPr>
              <a:t> {</a:t>
            </a:r>
          </a:p>
          <a:p>
            <a:pPr marL="95250" indent="0" defTabSz="357188">
              <a:lnSpc>
                <a:spcPct val="85000"/>
              </a:lnSpc>
              <a:buFont typeface="Helvetica CE" charset="0"/>
              <a:buNone/>
            </a:pPr>
            <a:r>
              <a:rPr lang="en-US" sz="1400">
                <a:latin typeface="Courier" charset="0"/>
                <a:ea typeface="Courier" charset="0"/>
                <a:cs typeface="Courier" charset="0"/>
              </a:rPr>
              <a:t>	public void </a:t>
            </a:r>
            <a:r>
              <a:rPr lang="en-US" sz="1400" b="1">
                <a:latin typeface="Courier" charset="0"/>
                <a:ea typeface="Courier" charset="0"/>
                <a:cs typeface="Courier" charset="0"/>
              </a:rPr>
              <a:t>run()</a:t>
            </a:r>
            <a:r>
              <a:rPr lang="en-US" sz="1400">
                <a:latin typeface="Courier" charset="0"/>
                <a:ea typeface="Courier" charset="0"/>
                <a:cs typeface="Courier" charset="0"/>
              </a:rPr>
              <a:t> {</a:t>
            </a:r>
          </a:p>
          <a:p>
            <a:pPr marL="95250" indent="0" defTabSz="357188">
              <a:lnSpc>
                <a:spcPct val="85000"/>
              </a:lnSpc>
              <a:buFont typeface="Helvetica CE" charset="0"/>
              <a:buNone/>
            </a:pPr>
            <a:r>
              <a:rPr lang="en-US" sz="1400">
                <a:latin typeface="Courier" charset="0"/>
                <a:ea typeface="Courier" charset="0"/>
                <a:cs typeface="Courier" charset="0"/>
              </a:rPr>
              <a:t>		int amount = 200;</a:t>
            </a:r>
          </a:p>
          <a:p>
            <a:pPr marL="95250" indent="0" defTabSz="357188">
              <a:lnSpc>
                <a:spcPct val="85000"/>
              </a:lnSpc>
              <a:buFont typeface="Helvetica CE" charset="0"/>
              <a:buNone/>
            </a:pPr>
            <a:r>
              <a:rPr lang="en-US" sz="1400">
                <a:latin typeface="Courier" charset="0"/>
                <a:ea typeface="Courier" charset="0"/>
                <a:cs typeface="Courier" charset="0"/>
              </a:rPr>
              <a:t>		System.out.println(</a:t>
            </a:r>
            <a:r>
              <a:rPr lang="en-US" sz="1400">
                <a:solidFill>
                  <a:srgbClr val="7F0101"/>
                </a:solidFill>
                <a:latin typeface="Courier" charset="0"/>
                <a:ea typeface="Courier" charset="0"/>
                <a:cs typeface="Courier" charset="0"/>
              </a:rPr>
              <a:t>"Depositing " + amount + " units ..."</a:t>
            </a:r>
            <a:r>
              <a:rPr lang="en-US" sz="1400">
                <a:latin typeface="Courier" charset="0"/>
                <a:ea typeface="Courier" charset="0"/>
                <a:cs typeface="Courier" charset="0"/>
              </a:rPr>
              <a:t>);</a:t>
            </a:r>
          </a:p>
          <a:p>
            <a:pPr marL="95250" indent="0" defTabSz="357188">
              <a:lnSpc>
                <a:spcPct val="85000"/>
              </a:lnSpc>
              <a:buFont typeface="Helvetica CE" charset="0"/>
              <a:buNone/>
            </a:pPr>
            <a:r>
              <a:rPr lang="en-US" sz="1400">
                <a:latin typeface="Courier" charset="0"/>
                <a:ea typeface="Courier" charset="0"/>
                <a:cs typeface="Courier" charset="0"/>
              </a:rPr>
              <a:t>		</a:t>
            </a:r>
            <a:r>
              <a:rPr lang="en-US" sz="1400" b="1">
                <a:latin typeface="Courier" charset="0"/>
                <a:ea typeface="Courier" charset="0"/>
                <a:cs typeface="Courier" charset="0"/>
              </a:rPr>
              <a:t>myAccount.deposit(amount);</a:t>
            </a:r>
            <a:endParaRPr lang="en-US" sz="1400">
              <a:latin typeface="Courier" charset="0"/>
              <a:ea typeface="Courier" charset="0"/>
              <a:cs typeface="Courier" charset="0"/>
            </a:endParaRPr>
          </a:p>
          <a:p>
            <a:pPr marL="95250" indent="0" defTabSz="357188">
              <a:lnSpc>
                <a:spcPct val="85000"/>
              </a:lnSpc>
              <a:buFont typeface="Helvetica CE" charset="0"/>
              <a:buNone/>
            </a:pPr>
            <a:r>
              <a:rPr lang="en-US" sz="1400">
                <a:latin typeface="Courier" charset="0"/>
                <a:ea typeface="Courier" charset="0"/>
                <a:cs typeface="Courier" charset="0"/>
              </a:rPr>
              <a:t>		System.out.println(</a:t>
            </a:r>
            <a:r>
              <a:rPr lang="en-US" sz="1400">
                <a:solidFill>
                  <a:srgbClr val="7F0101"/>
                </a:solidFill>
                <a:latin typeface="Courier" charset="0"/>
                <a:ea typeface="Courier" charset="0"/>
                <a:cs typeface="Courier" charset="0"/>
              </a:rPr>
              <a:t>"I deposited " + amount + " units!"</a:t>
            </a:r>
            <a:r>
              <a:rPr lang="en-US" sz="1400">
                <a:latin typeface="Courier" charset="0"/>
                <a:ea typeface="Courier" charset="0"/>
                <a:cs typeface="Courier" charset="0"/>
              </a:rPr>
              <a:t>);</a:t>
            </a:r>
          </a:p>
          <a:p>
            <a:pPr marL="95250" indent="0" defTabSz="357188">
              <a:lnSpc>
                <a:spcPct val="85000"/>
              </a:lnSpc>
              <a:buFont typeface="Helvetica CE" charset="0"/>
              <a:buNone/>
            </a:pPr>
            <a:r>
              <a:rPr lang="en-US" sz="1400">
                <a:latin typeface="Courier" charset="0"/>
                <a:ea typeface="Courier" charset="0"/>
                <a:cs typeface="Courier" charset="0"/>
              </a:rPr>
              <a:t>	}</a:t>
            </a:r>
          </a:p>
          <a:p>
            <a:pPr marL="95250" indent="0" defTabSz="357188">
              <a:lnSpc>
                <a:spcPct val="85000"/>
              </a:lnSpc>
              <a:buFont typeface="Helvetica CE" charset="0"/>
              <a:buNone/>
            </a:pPr>
            <a:r>
              <a:rPr lang="en-US" sz="1400">
                <a:latin typeface="Courier" charset="0"/>
                <a:ea typeface="Courier" charset="0"/>
                <a:cs typeface="Courier" charset="0"/>
              </a:rPr>
              <a:t>}.</a:t>
            </a:r>
            <a:r>
              <a:rPr lang="en-US" sz="1400" b="1">
                <a:latin typeface="Courier" charset="0"/>
                <a:ea typeface="Courier" charset="0"/>
                <a:cs typeface="Courier" charset="0"/>
              </a:rPr>
              <a:t>start();</a:t>
            </a:r>
            <a:endParaRPr lang="en-US" sz="1400">
              <a:latin typeface="Courier" charset="0"/>
              <a:ea typeface="Courier" charset="0"/>
              <a:cs typeface="Courier" charset="0"/>
            </a:endParaRPr>
          </a:p>
        </p:txBody>
      </p:sp>
      <p:sp>
        <p:nvSpPr>
          <p:cNvPr id="53255" name="AutoShape 1028"/>
          <p:cNvSpPr>
            <a:spLocks noChangeArrowheads="1"/>
          </p:cNvSpPr>
          <p:nvPr/>
        </p:nvSpPr>
        <p:spPr bwMode="auto">
          <a:xfrm>
            <a:off x="4267200" y="5638800"/>
            <a:ext cx="3886200" cy="1143000"/>
          </a:xfrm>
          <a:prstGeom prst="foldedCorner">
            <a:avLst>
              <a:gd name="adj" fmla="val 12500"/>
            </a:avLst>
          </a:prstGeom>
          <a:solidFill>
            <a:schemeClr val="accent1"/>
          </a:solidFill>
          <a:ln w="9525">
            <a:solidFill>
              <a:srgbClr val="FFFFFF"/>
            </a:solidFill>
            <a:round/>
            <a:headEnd/>
            <a:tailEnd/>
          </a:ln>
        </p:spPr>
        <p:txBody>
          <a:bodyPr anchor="ctr">
            <a:prstTxWarp prst="textNoShape">
              <a:avLst/>
            </a:prstTxWarp>
          </a:bodyPr>
          <a:lstStyle/>
          <a:p>
            <a:r>
              <a:rPr lang="en-US" sz="1400">
                <a:solidFill>
                  <a:srgbClr val="0A017F"/>
                </a:solidFill>
                <a:latin typeface="Courier" charset="0"/>
                <a:ea typeface="Courier" charset="0"/>
                <a:cs typeface="Courier" charset="0"/>
              </a:rPr>
              <a:t>Waiting to withdraw 100 units ...
</a:t>
            </a:r>
          </a:p>
          <a:p>
            <a:r>
              <a:rPr lang="en-US" sz="1400">
                <a:solidFill>
                  <a:srgbClr val="0A017F"/>
                </a:solidFill>
                <a:latin typeface="Courier" charset="0"/>
                <a:ea typeface="Courier" charset="0"/>
                <a:cs typeface="Courier" charset="0"/>
              </a:rPr>
              <a:t>Depositing 200 units ...</a:t>
            </a:r>
          </a:p>
          <a:p>
            <a:r>
              <a:rPr lang="en-US" sz="1400">
                <a:solidFill>
                  <a:srgbClr val="0A017F"/>
                </a:solidFill>
                <a:latin typeface="Courier" charset="0"/>
                <a:ea typeface="Courier" charset="0"/>
                <a:cs typeface="Courier" charset="0"/>
              </a:rPr>
              <a:t>I deposited 200 units!</a:t>
            </a:r>
          </a:p>
          <a:p>
            <a:r>
              <a:rPr lang="en-US" sz="1400">
                <a:solidFill>
                  <a:srgbClr val="0A017F"/>
                </a:solidFill>
                <a:latin typeface="Courier" charset="0"/>
                <a:ea typeface="Courier" charset="0"/>
                <a:cs typeface="Courier" charset="0"/>
              </a:rPr>
              <a:t>I withdrew 100 units!</a:t>
            </a:r>
          </a:p>
        </p:txBody>
      </p:sp>
      <p:grpSp>
        <p:nvGrpSpPr>
          <p:cNvPr id="53256" name="Group 7"/>
          <p:cNvGrpSpPr>
            <a:grpSpLocks/>
          </p:cNvGrpSpPr>
          <p:nvPr/>
        </p:nvGrpSpPr>
        <p:grpSpPr bwMode="auto">
          <a:xfrm>
            <a:off x="8382000" y="6096000"/>
            <a:ext cx="457200" cy="457200"/>
            <a:chOff x="5184" y="3552"/>
            <a:chExt cx="288" cy="288"/>
          </a:xfrm>
        </p:grpSpPr>
        <p:sp>
          <p:nvSpPr>
            <p:cNvPr id="53257" name="AutoShape 8"/>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53258" name="Oval 9"/>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Date Placeholder 3"/>
          <p:cNvSpPr>
            <a:spLocks noGrp="1"/>
          </p:cNvSpPr>
          <p:nvPr>
            <p:ph type="dt" sz="quarter" idx="10"/>
          </p:nvPr>
        </p:nvSpPr>
        <p:spPr>
          <a:noFill/>
        </p:spPr>
        <p:txBody>
          <a:bodyPr/>
          <a:lstStyle/>
          <a:p>
            <a:r>
              <a:rPr lang="en-US" smtClean="0"/>
              <a:t>© Oscar Nierstrasz</a:t>
            </a:r>
            <a:endParaRPr lang="de-CH" smtClean="0"/>
          </a:p>
        </p:txBody>
      </p:sp>
      <p:sp>
        <p:nvSpPr>
          <p:cNvPr id="54275" name="Footer Placeholder 4"/>
          <p:cNvSpPr>
            <a:spLocks noGrp="1"/>
          </p:cNvSpPr>
          <p:nvPr>
            <p:ph type="ftr" sz="quarter" idx="11"/>
          </p:nvPr>
        </p:nvSpPr>
        <p:spPr>
          <a:noFill/>
        </p:spPr>
        <p:txBody>
          <a:bodyPr/>
          <a:lstStyle/>
          <a:p>
            <a:r>
              <a:rPr lang="en-US" smtClean="0"/>
              <a:t>Java and Concurrency</a:t>
            </a:r>
            <a:endParaRPr lang="de-CH" smtClean="0"/>
          </a:p>
        </p:txBody>
      </p:sp>
      <p:sp>
        <p:nvSpPr>
          <p:cNvPr id="54276" name="Slide Number Placeholder 5"/>
          <p:cNvSpPr>
            <a:spLocks noGrp="1"/>
          </p:cNvSpPr>
          <p:nvPr>
            <p:ph type="sldNum" sz="quarter" idx="12"/>
          </p:nvPr>
        </p:nvSpPr>
        <p:spPr>
          <a:noFill/>
        </p:spPr>
        <p:txBody>
          <a:bodyPr/>
          <a:lstStyle/>
          <a:p>
            <a:fld id="{8E1B0912-C52B-C440-9888-00F2D8820718}" type="slidenum">
              <a:rPr lang="de-CH" smtClean="0"/>
              <a:pPr/>
              <a:t>35</a:t>
            </a:fld>
            <a:endParaRPr lang="de-CH" sz="1400" smtClean="0">
              <a:solidFill>
                <a:srgbClr val="7E7E7E"/>
              </a:solidFill>
              <a:latin typeface="Times" charset="0"/>
            </a:endParaRPr>
          </a:p>
        </p:txBody>
      </p:sp>
      <p:sp>
        <p:nvSpPr>
          <p:cNvPr id="54277" name="Rectangle 2"/>
          <p:cNvSpPr>
            <a:spLocks noGrp="1" noChangeArrowheads="1"/>
          </p:cNvSpPr>
          <p:nvPr>
            <p:ph type="title"/>
          </p:nvPr>
        </p:nvSpPr>
        <p:spPr/>
        <p:txBody>
          <a:bodyPr/>
          <a:lstStyle/>
          <a:p>
            <a:r>
              <a:rPr lang="en-US"/>
              <a:t>java.lang.Object</a:t>
            </a:r>
          </a:p>
        </p:txBody>
      </p:sp>
      <p:sp>
        <p:nvSpPr>
          <p:cNvPr id="54278" name="Rectangle 3"/>
          <p:cNvSpPr>
            <a:spLocks noGrp="1" noChangeArrowheads="1"/>
          </p:cNvSpPr>
          <p:nvPr>
            <p:ph type="body" idx="1"/>
          </p:nvPr>
        </p:nvSpPr>
        <p:spPr>
          <a:xfrm>
            <a:off x="539750" y="1654175"/>
            <a:ext cx="8061325" cy="708025"/>
          </a:xfrm>
        </p:spPr>
        <p:txBody>
          <a:bodyPr/>
          <a:lstStyle/>
          <a:p>
            <a:pPr marL="0" indent="0" defTabSz="374650">
              <a:lnSpc>
                <a:spcPct val="90000"/>
              </a:lnSpc>
              <a:buFont typeface="Helvetica CE" charset="0"/>
              <a:buNone/>
            </a:pPr>
            <a:r>
              <a:rPr lang="en-US" sz="2000" i="1">
                <a:solidFill>
                  <a:srgbClr val="7F0101"/>
                </a:solidFill>
              </a:rPr>
              <a:t>NB: wait() and notify() are methods rather than keywords:</a:t>
            </a:r>
            <a:endParaRPr lang="en-US" sz="2000"/>
          </a:p>
        </p:txBody>
      </p:sp>
      <p:sp>
        <p:nvSpPr>
          <p:cNvPr id="54279" name="Text Box 4"/>
          <p:cNvSpPr txBox="1">
            <a:spLocks noChangeArrowheads="1"/>
          </p:cNvSpPr>
          <p:nvPr/>
        </p:nvSpPr>
        <p:spPr bwMode="auto">
          <a:xfrm>
            <a:off x="1295400" y="2667000"/>
            <a:ext cx="5638800" cy="3082925"/>
          </a:xfrm>
          <a:prstGeom prst="rect">
            <a:avLst/>
          </a:prstGeom>
          <a:solidFill>
            <a:schemeClr val="bg1"/>
          </a:solidFill>
          <a:ln w="9525">
            <a:solidFill>
              <a:schemeClr val="tx1"/>
            </a:solidFill>
            <a:miter lim="800000"/>
            <a:headEnd/>
            <a:tailEnd/>
          </a:ln>
        </p:spPr>
        <p:txBody>
          <a:bodyPr>
            <a:prstTxWarp prst="textNoShape">
              <a:avLst/>
            </a:prstTxWarp>
            <a:spAutoFit/>
          </a:bodyPr>
          <a:lstStyle/>
          <a:p>
            <a:pPr defTabSz="571500"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public class java.lang.Object</a:t>
            </a:r>
          </a:p>
          <a:p>
            <a:pPr defTabSz="571500"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a:t>
            </a:r>
          </a:p>
          <a:p>
            <a:pPr defTabSz="571500"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a:t>
            </a:r>
          </a:p>
          <a:p>
            <a:pPr defTabSz="571500"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public final void </a:t>
            </a:r>
            <a:r>
              <a:rPr lang="en-US" sz="2000" b="1">
                <a:solidFill>
                  <a:srgbClr val="0A017F"/>
                </a:solidFill>
                <a:latin typeface="Courier" charset="0"/>
                <a:ea typeface="Courier" charset="0"/>
                <a:cs typeface="Courier" charset="0"/>
              </a:rPr>
              <a:t>wait()</a:t>
            </a:r>
            <a:endParaRPr lang="en-US" sz="2000">
              <a:solidFill>
                <a:srgbClr val="0A017F"/>
              </a:solidFill>
              <a:latin typeface="Courier" charset="0"/>
              <a:ea typeface="Courier" charset="0"/>
              <a:cs typeface="Courier" charset="0"/>
            </a:endParaRPr>
          </a:p>
          <a:p>
            <a:pPr defTabSz="571500"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throws InterruptedException;</a:t>
            </a:r>
          </a:p>
          <a:p>
            <a:pPr defTabSz="571500"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public final void </a:t>
            </a:r>
            <a:r>
              <a:rPr lang="en-US" sz="2000" b="1">
                <a:solidFill>
                  <a:srgbClr val="0A017F"/>
                </a:solidFill>
                <a:latin typeface="Courier" charset="0"/>
                <a:ea typeface="Courier" charset="0"/>
                <a:cs typeface="Courier" charset="0"/>
              </a:rPr>
              <a:t>notify();</a:t>
            </a:r>
            <a:endParaRPr lang="en-US" sz="2000">
              <a:solidFill>
                <a:srgbClr val="0A017F"/>
              </a:solidFill>
              <a:latin typeface="Courier" charset="0"/>
              <a:ea typeface="Courier" charset="0"/>
              <a:cs typeface="Courier" charset="0"/>
            </a:endParaRPr>
          </a:p>
          <a:p>
            <a:pPr defTabSz="571500"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public final void </a:t>
            </a:r>
            <a:r>
              <a:rPr lang="en-US" sz="2000" b="1">
                <a:solidFill>
                  <a:srgbClr val="0A017F"/>
                </a:solidFill>
                <a:latin typeface="Courier" charset="0"/>
                <a:ea typeface="Courier" charset="0"/>
                <a:cs typeface="Courier" charset="0"/>
              </a:rPr>
              <a:t>notifyAll();</a:t>
            </a:r>
          </a:p>
          <a:p>
            <a:pPr defTabSz="571500"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	...</a:t>
            </a:r>
          </a:p>
          <a:p>
            <a:pPr defTabSz="571500" eaLnBrk="1" hangingPunct="1">
              <a:lnSpc>
                <a:spcPct val="90000"/>
              </a:lnSpc>
              <a:spcBef>
                <a:spcPct val="20000"/>
              </a:spcBef>
              <a:buClr>
                <a:schemeClr val="hlink"/>
              </a:buClr>
              <a:buSzPct val="85000"/>
              <a:buFont typeface="Helvetica CE" charset="0"/>
              <a:buNone/>
            </a:pPr>
            <a:r>
              <a:rPr lang="en-US" sz="2000">
                <a:solidFill>
                  <a:srgbClr val="0A017F"/>
                </a:solidFill>
                <a:latin typeface="Courier" charset="0"/>
                <a:ea typeface="Courier" charset="0"/>
                <a:cs typeface="Courier" charset="0"/>
              </a:rPr>
              <a:t>}</a:t>
            </a:r>
            <a:endParaRPr lang="en-US">
              <a:latin typeface="Courier" charset="0"/>
              <a:ea typeface="Courier" charset="0"/>
              <a:cs typeface="Courier"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Date Placeholder 3"/>
          <p:cNvSpPr>
            <a:spLocks noGrp="1"/>
          </p:cNvSpPr>
          <p:nvPr>
            <p:ph type="dt" sz="quarter" idx="10"/>
          </p:nvPr>
        </p:nvSpPr>
        <p:spPr>
          <a:noFill/>
        </p:spPr>
        <p:txBody>
          <a:bodyPr/>
          <a:lstStyle/>
          <a:p>
            <a:r>
              <a:rPr lang="en-US" smtClean="0"/>
              <a:t>© Oscar Nierstrasz</a:t>
            </a:r>
            <a:endParaRPr lang="de-CH" smtClean="0"/>
          </a:p>
        </p:txBody>
      </p:sp>
      <p:sp>
        <p:nvSpPr>
          <p:cNvPr id="55299" name="Footer Placeholder 4"/>
          <p:cNvSpPr>
            <a:spLocks noGrp="1"/>
          </p:cNvSpPr>
          <p:nvPr>
            <p:ph type="ftr" sz="quarter" idx="11"/>
          </p:nvPr>
        </p:nvSpPr>
        <p:spPr>
          <a:noFill/>
        </p:spPr>
        <p:txBody>
          <a:bodyPr/>
          <a:lstStyle/>
          <a:p>
            <a:r>
              <a:rPr lang="en-US" smtClean="0"/>
              <a:t>Java and Concurrency</a:t>
            </a:r>
            <a:endParaRPr lang="de-CH" smtClean="0"/>
          </a:p>
        </p:txBody>
      </p:sp>
      <p:sp>
        <p:nvSpPr>
          <p:cNvPr id="55300" name="Slide Number Placeholder 5"/>
          <p:cNvSpPr>
            <a:spLocks noGrp="1"/>
          </p:cNvSpPr>
          <p:nvPr>
            <p:ph type="sldNum" sz="quarter" idx="12"/>
          </p:nvPr>
        </p:nvSpPr>
        <p:spPr>
          <a:noFill/>
        </p:spPr>
        <p:txBody>
          <a:bodyPr/>
          <a:lstStyle/>
          <a:p>
            <a:fld id="{CB637BFB-4B98-774F-93AB-43120CE000E1}" type="slidenum">
              <a:rPr lang="de-CH" smtClean="0"/>
              <a:pPr/>
              <a:t>36</a:t>
            </a:fld>
            <a:endParaRPr lang="de-CH" sz="1400" smtClean="0">
              <a:solidFill>
                <a:srgbClr val="7E7E7E"/>
              </a:solidFill>
              <a:latin typeface="Times" charset="0"/>
            </a:endParaRPr>
          </a:p>
        </p:txBody>
      </p:sp>
      <p:sp>
        <p:nvSpPr>
          <p:cNvPr id="55301" name="Rectangle 4"/>
          <p:cNvSpPr>
            <a:spLocks noGrp="1" noChangeArrowheads="1"/>
          </p:cNvSpPr>
          <p:nvPr>
            <p:ph type="title"/>
          </p:nvPr>
        </p:nvSpPr>
        <p:spPr/>
        <p:txBody>
          <a:bodyPr/>
          <a:lstStyle/>
          <a:p>
            <a:r>
              <a:rPr lang="en-US"/>
              <a:t>What you should know!</a:t>
            </a:r>
          </a:p>
        </p:txBody>
      </p:sp>
      <p:sp>
        <p:nvSpPr>
          <p:cNvPr id="55302" name="Rectangle 5"/>
          <p:cNvSpPr>
            <a:spLocks noGrp="1" noChangeArrowheads="1"/>
          </p:cNvSpPr>
          <p:nvPr>
            <p:ph type="body" idx="1"/>
          </p:nvPr>
        </p:nvSpPr>
        <p:spPr/>
        <p:txBody>
          <a:bodyPr/>
          <a:lstStyle/>
          <a:p>
            <a:r>
              <a:rPr lang="en-US" i="1"/>
              <a:t>What are finite state processes?</a:t>
            </a:r>
          </a:p>
          <a:p>
            <a:r>
              <a:rPr lang="en-US" i="1"/>
              <a:t>How are they used to model concurrency?</a:t>
            </a:r>
          </a:p>
          <a:p>
            <a:r>
              <a:rPr lang="en-US" i="1"/>
              <a:t>What are traces, and what do they model?</a:t>
            </a:r>
          </a:p>
          <a:p>
            <a:r>
              <a:rPr lang="en-US" i="1"/>
              <a:t>How can the same FSP have multiple traces?</a:t>
            </a:r>
          </a:p>
          <a:p>
            <a:r>
              <a:rPr lang="en-US" i="1"/>
              <a:t>How do you create a new thread in Java?</a:t>
            </a:r>
          </a:p>
          <a:p>
            <a:r>
              <a:rPr lang="en-US" i="1"/>
              <a:t>What states can a Java thread be in? </a:t>
            </a:r>
          </a:p>
          <a:p>
            <a:r>
              <a:rPr lang="en-US" i="1"/>
              <a:t>How can it change state?</a:t>
            </a:r>
          </a:p>
          <a:p>
            <a:r>
              <a:rPr lang="en-US" i="1"/>
              <a:t>What is the Runnable interface good for?</a:t>
            </a:r>
          </a:p>
          <a:p>
            <a:r>
              <a:rPr lang="en-US" i="1"/>
              <a:t>What is a critical section?</a:t>
            </a:r>
          </a:p>
          <a:p>
            <a:r>
              <a:rPr lang="en-US" i="1"/>
              <a:t>When should you declare a method to be synchronized?</a:t>
            </a: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Date Placeholder 3"/>
          <p:cNvSpPr>
            <a:spLocks noGrp="1"/>
          </p:cNvSpPr>
          <p:nvPr>
            <p:ph type="dt" sz="quarter" idx="10"/>
          </p:nvPr>
        </p:nvSpPr>
        <p:spPr>
          <a:noFill/>
        </p:spPr>
        <p:txBody>
          <a:bodyPr/>
          <a:lstStyle/>
          <a:p>
            <a:r>
              <a:rPr lang="en-US" smtClean="0"/>
              <a:t>© Oscar Nierstrasz</a:t>
            </a:r>
            <a:endParaRPr lang="de-CH" smtClean="0"/>
          </a:p>
        </p:txBody>
      </p:sp>
      <p:sp>
        <p:nvSpPr>
          <p:cNvPr id="56323" name="Footer Placeholder 4"/>
          <p:cNvSpPr>
            <a:spLocks noGrp="1"/>
          </p:cNvSpPr>
          <p:nvPr>
            <p:ph type="ftr" sz="quarter" idx="11"/>
          </p:nvPr>
        </p:nvSpPr>
        <p:spPr>
          <a:noFill/>
        </p:spPr>
        <p:txBody>
          <a:bodyPr/>
          <a:lstStyle/>
          <a:p>
            <a:r>
              <a:rPr lang="en-US" smtClean="0"/>
              <a:t>Java and Concurrency</a:t>
            </a:r>
            <a:endParaRPr lang="de-CH" smtClean="0"/>
          </a:p>
        </p:txBody>
      </p:sp>
      <p:sp>
        <p:nvSpPr>
          <p:cNvPr id="56324" name="Slide Number Placeholder 5"/>
          <p:cNvSpPr>
            <a:spLocks noGrp="1"/>
          </p:cNvSpPr>
          <p:nvPr>
            <p:ph type="sldNum" sz="quarter" idx="12"/>
          </p:nvPr>
        </p:nvSpPr>
        <p:spPr>
          <a:noFill/>
        </p:spPr>
        <p:txBody>
          <a:bodyPr/>
          <a:lstStyle/>
          <a:p>
            <a:fld id="{2BEBFEFF-96AA-334B-8A0E-78168EC33CEA}" type="slidenum">
              <a:rPr lang="de-CH" smtClean="0"/>
              <a:pPr/>
              <a:t>37</a:t>
            </a:fld>
            <a:endParaRPr lang="de-CH" sz="1400" smtClean="0">
              <a:solidFill>
                <a:srgbClr val="7E7E7E"/>
              </a:solidFill>
              <a:latin typeface="Times" charset="0"/>
            </a:endParaRPr>
          </a:p>
        </p:txBody>
      </p:sp>
      <p:sp>
        <p:nvSpPr>
          <p:cNvPr id="56325" name="Rectangle 4"/>
          <p:cNvSpPr>
            <a:spLocks noGrp="1" noChangeArrowheads="1"/>
          </p:cNvSpPr>
          <p:nvPr>
            <p:ph type="title"/>
          </p:nvPr>
        </p:nvSpPr>
        <p:spPr/>
        <p:txBody>
          <a:bodyPr/>
          <a:lstStyle/>
          <a:p>
            <a:r>
              <a:rPr lang="en-US"/>
              <a:t>Can you answer these questions?</a:t>
            </a:r>
          </a:p>
        </p:txBody>
      </p:sp>
      <p:sp>
        <p:nvSpPr>
          <p:cNvPr id="56326" name="Rectangle 5"/>
          <p:cNvSpPr>
            <a:spLocks noGrp="1" noChangeArrowheads="1"/>
          </p:cNvSpPr>
          <p:nvPr>
            <p:ph type="body" idx="1"/>
          </p:nvPr>
        </p:nvSpPr>
        <p:spPr/>
        <p:txBody>
          <a:bodyPr/>
          <a:lstStyle/>
          <a:p>
            <a:r>
              <a:rPr lang="en-US" i="1"/>
              <a:t>How would you specify an FSP that repeatedly performs hello, but may stop at any time?</a:t>
            </a:r>
          </a:p>
          <a:p>
            <a:r>
              <a:rPr lang="en-US" i="1"/>
              <a:t>How many states and how many possible traces does the full TwoThreadsDemo FSP have?</a:t>
            </a:r>
          </a:p>
          <a:p>
            <a:r>
              <a:rPr lang="en-US" i="1"/>
              <a:t>When should you inherit from Thread?</a:t>
            </a:r>
          </a:p>
          <a:p>
            <a:r>
              <a:rPr lang="en-US" i="1"/>
              <a:t>How can concurrency invalidate a class invariant?</a:t>
            </a:r>
          </a:p>
          <a:p>
            <a:r>
              <a:rPr lang="en-US" i="1"/>
              <a:t>What happens if you call wait or notify outside a synchronized method or block?</a:t>
            </a:r>
          </a:p>
          <a:p>
            <a:r>
              <a:rPr lang="en-US" i="1"/>
              <a:t>When is it better to use synchronized blocks rather than methods?</a:t>
            </a:r>
          </a:p>
          <a:p>
            <a:r>
              <a:rPr lang="en-US" i="1"/>
              <a:t>How would you model synchronization in FSP?</a:t>
            </a: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Rectangle 3"/>
          <p:cNvSpPr>
            <a:spLocks noGrp="1" noChangeArrowheads="1"/>
          </p:cNvSpPr>
          <p:nvPr>
            <p:ph type="title"/>
          </p:nvPr>
        </p:nvSpPr>
        <p:spPr/>
        <p:txBody>
          <a:bodyPr/>
          <a:lstStyle/>
          <a:p>
            <a:pPr eaLnBrk="1" hangingPunct="1"/>
            <a:r>
              <a:rPr lang="en-US" smtClean="0"/>
              <a:t>License</a:t>
            </a:r>
          </a:p>
        </p:txBody>
      </p:sp>
      <p:sp>
        <p:nvSpPr>
          <p:cNvPr id="57347" name="Date Placeholder 3"/>
          <p:cNvSpPr>
            <a:spLocks noGrp="1"/>
          </p:cNvSpPr>
          <p:nvPr>
            <p:ph type="dt" sz="quarter" idx="10"/>
          </p:nvPr>
        </p:nvSpPr>
        <p:spPr>
          <a:noFill/>
        </p:spPr>
        <p:txBody>
          <a:bodyPr/>
          <a:lstStyle/>
          <a:p>
            <a:r>
              <a:rPr lang="de-CH" smtClean="0"/>
              <a:t>© Oscar Nierstrasz</a:t>
            </a:r>
          </a:p>
        </p:txBody>
      </p:sp>
      <p:sp>
        <p:nvSpPr>
          <p:cNvPr id="57348" name="Footer Placeholder 4"/>
          <p:cNvSpPr>
            <a:spLocks noGrp="1"/>
          </p:cNvSpPr>
          <p:nvPr>
            <p:ph type="ftr" sz="quarter" idx="11"/>
          </p:nvPr>
        </p:nvSpPr>
        <p:spPr>
          <a:noFill/>
        </p:spPr>
        <p:txBody>
          <a:bodyPr/>
          <a:lstStyle/>
          <a:p>
            <a:r>
              <a:rPr lang="de-CH" smtClean="0"/>
              <a:t>ESE — Introduction</a:t>
            </a:r>
          </a:p>
        </p:txBody>
      </p:sp>
      <p:grpSp>
        <p:nvGrpSpPr>
          <p:cNvPr id="57349" name="Group 11"/>
          <p:cNvGrpSpPr>
            <a:grpSpLocks/>
          </p:cNvGrpSpPr>
          <p:nvPr/>
        </p:nvGrpSpPr>
        <p:grpSpPr bwMode="auto">
          <a:xfrm>
            <a:off x="762000" y="1600200"/>
            <a:ext cx="7620000" cy="4400550"/>
            <a:chOff x="762000" y="1600200"/>
            <a:chExt cx="7620000" cy="4401204"/>
          </a:xfrm>
        </p:grpSpPr>
        <p:sp>
          <p:nvSpPr>
            <p:cNvPr id="57351" name="Rectangle 2"/>
            <p:cNvSpPr>
              <a:spLocks noChangeArrowheads="1"/>
            </p:cNvSpPr>
            <p:nvPr/>
          </p:nvSpPr>
          <p:spPr bwMode="auto">
            <a:xfrm>
              <a:off x="762000" y="1600200"/>
              <a:ext cx="7620000" cy="4401204"/>
            </a:xfrm>
            <a:prstGeom prst="rect">
              <a:avLst/>
            </a:prstGeom>
            <a:solidFill>
              <a:srgbClr val="FFFFCC"/>
            </a:solidFill>
            <a:ln w="9525">
              <a:solidFill>
                <a:schemeClr val="tx1"/>
              </a:solidFill>
              <a:miter lim="800000"/>
              <a:headEnd/>
              <a:tailEnd/>
            </a:ln>
          </p:spPr>
          <p:txBody>
            <a:bodyPr>
              <a:prstTxWarp prst="textNoShape">
                <a:avLst/>
              </a:prstTxWarp>
              <a:spAutoFit/>
            </a:bodyPr>
            <a:lstStyle/>
            <a:p>
              <a:pPr marL="192088" indent="-192088"/>
              <a:endParaRPr lang="en-US" sz="1400" b="1">
                <a:solidFill>
                  <a:srgbClr val="000000"/>
                </a:solidFill>
              </a:endParaRPr>
            </a:p>
            <a:p>
              <a:pPr marL="192088" indent="-192088"/>
              <a:endParaRPr lang="en-US" sz="1400" b="1">
                <a:solidFill>
                  <a:srgbClr val="000000"/>
                </a:solidFill>
              </a:endParaRPr>
            </a:p>
            <a:p>
              <a:pPr marL="192088" indent="-192088"/>
              <a:endParaRPr lang="en-US" sz="1400" b="1">
                <a:solidFill>
                  <a:srgbClr val="000000"/>
                </a:solidFill>
              </a:endParaRPr>
            </a:p>
            <a:p>
              <a:pPr marL="192088" indent="-192088"/>
              <a:endParaRPr lang="en-US" sz="1400" b="1">
                <a:solidFill>
                  <a:srgbClr val="000000"/>
                </a:solidFill>
              </a:endParaRPr>
            </a:p>
            <a:p>
              <a:pPr marL="192088" indent="-192088"/>
              <a:endParaRPr lang="en-US" sz="1400" b="1">
                <a:solidFill>
                  <a:srgbClr val="000000"/>
                </a:solidFill>
              </a:endParaRPr>
            </a:p>
            <a:p>
              <a:pPr marL="192088" indent="-192088" algn="ctr"/>
              <a:r>
                <a:rPr lang="en-US" sz="1400" b="1">
                  <a:solidFill>
                    <a:srgbClr val="000000"/>
                  </a:solidFill>
                </a:rPr>
                <a:t>Attribution-ShareAlike 3.0 Unported</a:t>
              </a:r>
            </a:p>
            <a:p>
              <a:pPr marL="192088" indent="-192088"/>
              <a:r>
                <a:rPr lang="en-US" sz="1400" b="1" i="1">
                  <a:solidFill>
                    <a:srgbClr val="000000"/>
                  </a:solidFill>
                </a:rPr>
                <a:t>You are free:</a:t>
              </a:r>
              <a:endParaRPr lang="en-US" sz="1400">
                <a:solidFill>
                  <a:srgbClr val="000000"/>
                </a:solidFill>
              </a:endParaRPr>
            </a:p>
            <a:p>
              <a:pPr lvl="1"/>
              <a:r>
                <a:rPr lang="en-US" sz="1400" b="1">
                  <a:solidFill>
                    <a:srgbClr val="000000"/>
                  </a:solidFill>
                </a:rPr>
                <a:t>to Share</a:t>
              </a:r>
              <a:r>
                <a:rPr lang="en-US" sz="1400">
                  <a:solidFill>
                    <a:srgbClr val="000000"/>
                  </a:solidFill>
                </a:rPr>
                <a:t> — to copy, distribute and transmit the work</a:t>
              </a:r>
            </a:p>
            <a:p>
              <a:pPr lvl="1"/>
              <a:r>
                <a:rPr lang="en-US" sz="1400" b="1">
                  <a:solidFill>
                    <a:srgbClr val="000000"/>
                  </a:solidFill>
                </a:rPr>
                <a:t>to Remix</a:t>
              </a:r>
              <a:r>
                <a:rPr lang="en-US" sz="1400">
                  <a:solidFill>
                    <a:srgbClr val="000000"/>
                  </a:solidFill>
                </a:rPr>
                <a:t> — to adapt the work</a:t>
              </a:r>
            </a:p>
            <a:p>
              <a:pPr marL="192088" indent="-192088"/>
              <a:endParaRPr lang="en-US" sz="1400" b="1" i="1">
                <a:solidFill>
                  <a:srgbClr val="000000"/>
                </a:solidFill>
              </a:endParaRPr>
            </a:p>
            <a:p>
              <a:pPr marL="192088" indent="-192088"/>
              <a:r>
                <a:rPr lang="en-US" sz="1400" b="1" i="1">
                  <a:solidFill>
                    <a:srgbClr val="000000"/>
                  </a:solidFill>
                </a:rPr>
                <a:t>Under the following conditions:</a:t>
              </a:r>
              <a:endParaRPr lang="en-US" sz="1400">
                <a:solidFill>
                  <a:srgbClr val="000000"/>
                </a:solidFill>
              </a:endParaRPr>
            </a:p>
            <a:p>
              <a:pPr lvl="1"/>
              <a:r>
                <a:rPr lang="en-US" sz="1400" b="1">
                  <a:solidFill>
                    <a:srgbClr val="000000"/>
                  </a:solidFill>
                </a:rPr>
                <a:t>Attribution.</a:t>
              </a:r>
              <a:r>
                <a:rPr lang="en-US" sz="1400">
                  <a:solidFill>
                    <a:srgbClr val="000000"/>
                  </a:solidFill>
                </a:rPr>
                <a:t> You must attribute the work in the manner specified by the author or licensor (but not in any way that suggests that they endorse you or your use of the work).</a:t>
              </a:r>
            </a:p>
            <a:p>
              <a:pPr lvl="1"/>
              <a:r>
                <a:rPr lang="en-US" sz="1400" b="1">
                  <a:solidFill>
                    <a:srgbClr val="000000"/>
                  </a:solidFill>
                </a:rPr>
                <a:t>Share Alike.</a:t>
              </a:r>
              <a:r>
                <a:rPr lang="en-US" sz="1400">
                  <a:solidFill>
                    <a:srgbClr val="000000"/>
                  </a:solidFill>
                </a:rPr>
                <a:t> If you alter, transform, or build upon this work, you may distribute the resulting work only under the same, similar or a compatible license.</a:t>
              </a:r>
            </a:p>
            <a:p>
              <a:pPr marL="192088" indent="-192088"/>
              <a:r>
                <a:rPr lang="en-US" sz="1400">
                  <a:solidFill>
                    <a:srgbClr val="000000"/>
                  </a:solidFill>
                </a:rPr>
                <a:t>For any reuse or distribution, you must make clear to others the license terms of this work. The best way to do this is with a link to this web page.</a:t>
              </a:r>
            </a:p>
            <a:p>
              <a:pPr marL="192088" indent="-192088"/>
              <a:r>
                <a:rPr lang="en-US" sz="1400">
                  <a:solidFill>
                    <a:srgbClr val="000000"/>
                  </a:solidFill>
                </a:rPr>
                <a:t>Any of the above conditions can be waived if you get permission from the copyright holder.</a:t>
              </a:r>
            </a:p>
            <a:p>
              <a:pPr marL="192088" indent="-192088"/>
              <a:r>
                <a:rPr lang="en-US" sz="1400">
                  <a:solidFill>
                    <a:srgbClr val="000000"/>
                  </a:solidFill>
                </a:rPr>
                <a:t>Nothing in this license impairs or restricts the author's moral rights.</a:t>
              </a:r>
            </a:p>
          </p:txBody>
        </p:sp>
        <p:pic>
          <p:nvPicPr>
            <p:cNvPr id="57352" name="Picture 5" descr="logo_deed"/>
            <p:cNvPicPr>
              <a:picLocks noChangeAspect="1" noChangeArrowheads="1"/>
            </p:cNvPicPr>
            <p:nvPr/>
          </p:nvPicPr>
          <p:blipFill>
            <a:blip r:embed="rId3"/>
            <a:srcRect/>
            <a:stretch>
              <a:fillRect/>
            </a:stretch>
          </p:blipFill>
          <p:spPr bwMode="auto">
            <a:xfrm>
              <a:off x="3319367" y="1828800"/>
              <a:ext cx="2509837" cy="708025"/>
            </a:xfrm>
            <a:prstGeom prst="rect">
              <a:avLst/>
            </a:prstGeom>
            <a:noFill/>
            <a:ln w="9525">
              <a:noFill/>
              <a:miter lim="800000"/>
              <a:headEnd/>
              <a:tailEnd/>
            </a:ln>
          </p:spPr>
        </p:pic>
      </p:grpSp>
      <p:sp>
        <p:nvSpPr>
          <p:cNvPr id="57350" name="Rectangle 9"/>
          <p:cNvSpPr>
            <a:spLocks noChangeArrowheads="1"/>
          </p:cNvSpPr>
          <p:nvPr/>
        </p:nvSpPr>
        <p:spPr bwMode="auto">
          <a:xfrm>
            <a:off x="1676400" y="6076950"/>
            <a:ext cx="5791200" cy="400050"/>
          </a:xfrm>
          <a:prstGeom prst="rect">
            <a:avLst/>
          </a:prstGeom>
          <a:solidFill>
            <a:srgbClr val="FFFDD7"/>
          </a:solidFill>
          <a:ln w="9525">
            <a:noFill/>
            <a:miter lim="800000"/>
            <a:headEnd/>
            <a:tailEnd/>
          </a:ln>
        </p:spPr>
        <p:txBody>
          <a:bodyPr>
            <a:prstTxWarp prst="textNoShape">
              <a:avLst/>
            </a:prstTxWarp>
            <a:spAutoFit/>
          </a:bodyPr>
          <a:lstStyle/>
          <a:p>
            <a:pPr algn="ctr" eaLnBrk="1" hangingPunct="1"/>
            <a:r>
              <a:rPr lang="en-US" sz="2000">
                <a:latin typeface="Helvetica (Body)" charset="0"/>
                <a:ea typeface="Helvetica (Body)" charset="0"/>
                <a:cs typeface="Helvetica (Body)" charset="0"/>
              </a:rPr>
              <a:t>http://creativecommons.org/licenses/by-sa/3.0/</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Date Placeholder 3"/>
          <p:cNvSpPr>
            <a:spLocks noGrp="1"/>
          </p:cNvSpPr>
          <p:nvPr>
            <p:ph type="dt" sz="quarter" idx="10"/>
          </p:nvPr>
        </p:nvSpPr>
        <p:spPr>
          <a:noFill/>
        </p:spPr>
        <p:txBody>
          <a:bodyPr/>
          <a:lstStyle/>
          <a:p>
            <a:r>
              <a:rPr lang="en-US" smtClean="0"/>
              <a:t>© Oscar Nierstrasz</a:t>
            </a:r>
            <a:endParaRPr lang="de-CH" smtClean="0"/>
          </a:p>
        </p:txBody>
      </p:sp>
      <p:sp>
        <p:nvSpPr>
          <p:cNvPr id="16387" name="Footer Placeholder 4"/>
          <p:cNvSpPr>
            <a:spLocks noGrp="1"/>
          </p:cNvSpPr>
          <p:nvPr>
            <p:ph type="ftr" sz="quarter" idx="11"/>
          </p:nvPr>
        </p:nvSpPr>
        <p:spPr>
          <a:noFill/>
        </p:spPr>
        <p:txBody>
          <a:bodyPr/>
          <a:lstStyle/>
          <a:p>
            <a:r>
              <a:rPr lang="en-US" smtClean="0"/>
              <a:t>Java and Concurrency</a:t>
            </a:r>
            <a:endParaRPr lang="de-CH" smtClean="0"/>
          </a:p>
        </p:txBody>
      </p:sp>
      <p:sp>
        <p:nvSpPr>
          <p:cNvPr id="16388" name="Slide Number Placeholder 5"/>
          <p:cNvSpPr>
            <a:spLocks noGrp="1"/>
          </p:cNvSpPr>
          <p:nvPr>
            <p:ph type="sldNum" sz="quarter" idx="12"/>
          </p:nvPr>
        </p:nvSpPr>
        <p:spPr>
          <a:noFill/>
        </p:spPr>
        <p:txBody>
          <a:bodyPr/>
          <a:lstStyle/>
          <a:p>
            <a:fld id="{9A656AF2-AB1B-8C42-AF94-BD3823998038}" type="slidenum">
              <a:rPr lang="de-CH" smtClean="0"/>
              <a:pPr/>
              <a:t>4</a:t>
            </a:fld>
            <a:endParaRPr lang="de-CH" sz="1400" smtClean="0">
              <a:solidFill>
                <a:srgbClr val="7E7E7E"/>
              </a:solidFill>
              <a:latin typeface="Times" charset="0"/>
            </a:endParaRPr>
          </a:p>
        </p:txBody>
      </p:sp>
      <p:sp>
        <p:nvSpPr>
          <p:cNvPr id="16389" name="Rectangle 2"/>
          <p:cNvSpPr>
            <a:spLocks noGrp="1" noChangeArrowheads="1"/>
          </p:cNvSpPr>
          <p:nvPr>
            <p:ph type="title"/>
          </p:nvPr>
        </p:nvSpPr>
        <p:spPr/>
        <p:txBody>
          <a:bodyPr/>
          <a:lstStyle/>
          <a:p>
            <a:r>
              <a:rPr lang="en-US"/>
              <a:t>Modelling Concurrency</a:t>
            </a:r>
          </a:p>
        </p:txBody>
      </p:sp>
      <p:sp>
        <p:nvSpPr>
          <p:cNvPr id="16390" name="Rectangle 3"/>
          <p:cNvSpPr>
            <a:spLocks noGrp="1" noChangeArrowheads="1"/>
          </p:cNvSpPr>
          <p:nvPr>
            <p:ph type="body" idx="1"/>
          </p:nvPr>
        </p:nvSpPr>
        <p:spPr/>
        <p:txBody>
          <a:bodyPr/>
          <a:lstStyle/>
          <a:p>
            <a:pPr marL="0" indent="0">
              <a:buFont typeface="Helvetica CE" charset="0"/>
              <a:buNone/>
            </a:pPr>
            <a:r>
              <a:rPr lang="en-US"/>
              <a:t>Because concurrent systems are </a:t>
            </a:r>
            <a:r>
              <a:rPr lang="en-US" i="1">
                <a:solidFill>
                  <a:srgbClr val="7F0101"/>
                </a:solidFill>
              </a:rPr>
              <a:t>non-deterministic</a:t>
            </a:r>
            <a:r>
              <a:rPr lang="en-US"/>
              <a:t>, it can be difficult to build them and reason about their properties.</a:t>
            </a:r>
          </a:p>
          <a:p>
            <a:pPr marL="0" indent="0">
              <a:buFont typeface="Helvetica CE" charset="0"/>
              <a:buNone/>
            </a:pPr>
            <a:endParaRPr lang="en-US"/>
          </a:p>
          <a:p>
            <a:pPr marL="0" indent="0">
              <a:buFont typeface="Helvetica CE" charset="0"/>
              <a:buNone/>
            </a:pPr>
            <a:r>
              <a:rPr lang="en-US"/>
              <a:t>A </a:t>
            </a:r>
            <a:r>
              <a:rPr lang="en-US" u="sng"/>
              <a:t>model</a:t>
            </a:r>
            <a:r>
              <a:rPr lang="en-US"/>
              <a:t> is an </a:t>
            </a:r>
            <a:r>
              <a:rPr lang="en-US" i="1">
                <a:solidFill>
                  <a:srgbClr val="7F0101"/>
                </a:solidFill>
              </a:rPr>
              <a:t>abstraction of the real world</a:t>
            </a:r>
            <a:r>
              <a:rPr lang="en-US"/>
              <a:t> that makes it easier to focus on the points of interest.</a:t>
            </a:r>
          </a:p>
          <a:p>
            <a:pPr marL="0" indent="0">
              <a:buFont typeface="Helvetica CE" charset="0"/>
              <a:buNone/>
            </a:pPr>
            <a:endParaRPr lang="en-US"/>
          </a:p>
          <a:p>
            <a:pPr marL="0" indent="0">
              <a:buFont typeface="Helvetica CE" charset="0"/>
              <a:buNone/>
            </a:pPr>
            <a:r>
              <a:rPr lang="en-US" b="1" i="1"/>
              <a:t>Approach:</a:t>
            </a:r>
            <a:endParaRPr lang="en-US"/>
          </a:p>
          <a:p>
            <a:pPr marL="760413" lvl="1" indent="-285750">
              <a:buFont typeface="Helvetica CE" charset="0"/>
              <a:buNone/>
            </a:pPr>
            <a:r>
              <a:rPr lang="en-US"/>
              <a:t>Model concurrent systems as </a:t>
            </a:r>
            <a:r>
              <a:rPr lang="en-US" i="1">
                <a:solidFill>
                  <a:srgbClr val="7F0101"/>
                </a:solidFill>
              </a:rPr>
              <a:t>sets of sequential finite state processes</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7410" name="Picture 4"/>
          <p:cNvPicPr>
            <a:picLocks noChangeAspect="1" noChangeArrowheads="1"/>
          </p:cNvPicPr>
          <p:nvPr/>
        </p:nvPicPr>
        <mc:AlternateContent>
          <mc:Choice xmlns:ma="http://schemas.microsoft.com/office/mac/drawingml/2008/main" Requires="ma">
            <p:blipFill>
              <a:blip r:embed="rId3"/>
              <a:srcRect/>
              <a:stretch>
                <a:fillRect/>
              </a:stretch>
            </p:blipFill>
          </mc:Choice>
          <mc:Fallback>
            <p:blipFill>
              <a:blip r:embed="rId4"/>
              <a:srcRect/>
              <a:stretch>
                <a:fillRect/>
              </a:stretch>
            </p:blipFill>
          </mc:Fallback>
        </mc:AlternateContent>
        <p:spPr bwMode="auto">
          <a:xfrm>
            <a:off x="2667000" y="3189288"/>
            <a:ext cx="4191000" cy="2144712"/>
          </a:xfrm>
          <a:prstGeom prst="rect">
            <a:avLst/>
          </a:prstGeom>
          <a:noFill/>
          <a:ln w="9525">
            <a:noFill/>
            <a:miter lim="800000"/>
            <a:headEnd/>
            <a:tailEnd/>
          </a:ln>
        </p:spPr>
      </p:pic>
      <p:sp>
        <p:nvSpPr>
          <p:cNvPr id="17411" name="Date Placeholder 3"/>
          <p:cNvSpPr>
            <a:spLocks noGrp="1"/>
          </p:cNvSpPr>
          <p:nvPr>
            <p:ph type="dt" sz="quarter" idx="10"/>
          </p:nvPr>
        </p:nvSpPr>
        <p:spPr>
          <a:noFill/>
        </p:spPr>
        <p:txBody>
          <a:bodyPr/>
          <a:lstStyle/>
          <a:p>
            <a:r>
              <a:rPr lang="en-US" smtClean="0"/>
              <a:t>© Oscar Nierstrasz</a:t>
            </a:r>
            <a:endParaRPr lang="de-CH" smtClean="0"/>
          </a:p>
        </p:txBody>
      </p:sp>
      <p:sp>
        <p:nvSpPr>
          <p:cNvPr id="17412" name="Footer Placeholder 4"/>
          <p:cNvSpPr>
            <a:spLocks noGrp="1"/>
          </p:cNvSpPr>
          <p:nvPr>
            <p:ph type="ftr" sz="quarter" idx="11"/>
          </p:nvPr>
        </p:nvSpPr>
        <p:spPr>
          <a:noFill/>
        </p:spPr>
        <p:txBody>
          <a:bodyPr/>
          <a:lstStyle/>
          <a:p>
            <a:r>
              <a:rPr lang="en-US" smtClean="0"/>
              <a:t>Java and Concurrency</a:t>
            </a:r>
            <a:endParaRPr lang="de-CH" smtClean="0"/>
          </a:p>
        </p:txBody>
      </p:sp>
      <p:sp>
        <p:nvSpPr>
          <p:cNvPr id="17413" name="Slide Number Placeholder 5"/>
          <p:cNvSpPr>
            <a:spLocks noGrp="1"/>
          </p:cNvSpPr>
          <p:nvPr>
            <p:ph type="sldNum" sz="quarter" idx="12"/>
          </p:nvPr>
        </p:nvSpPr>
        <p:spPr>
          <a:noFill/>
        </p:spPr>
        <p:txBody>
          <a:bodyPr/>
          <a:lstStyle/>
          <a:p>
            <a:fld id="{4CB95561-3422-4041-A0C1-09A8FB29FFEF}" type="slidenum">
              <a:rPr lang="de-CH" smtClean="0"/>
              <a:pPr/>
              <a:t>5</a:t>
            </a:fld>
            <a:endParaRPr lang="de-CH" sz="1400" smtClean="0">
              <a:solidFill>
                <a:srgbClr val="7E7E7E"/>
              </a:solidFill>
              <a:latin typeface="Times" charset="0"/>
            </a:endParaRPr>
          </a:p>
        </p:txBody>
      </p:sp>
      <p:sp>
        <p:nvSpPr>
          <p:cNvPr id="17414" name="Rectangle 2"/>
          <p:cNvSpPr>
            <a:spLocks noGrp="1" noChangeArrowheads="1"/>
          </p:cNvSpPr>
          <p:nvPr>
            <p:ph type="title"/>
          </p:nvPr>
        </p:nvSpPr>
        <p:spPr/>
        <p:txBody>
          <a:bodyPr/>
          <a:lstStyle/>
          <a:p>
            <a:r>
              <a:rPr lang="en-US"/>
              <a:t>Finite State Processes</a:t>
            </a:r>
          </a:p>
        </p:txBody>
      </p:sp>
      <p:sp>
        <p:nvSpPr>
          <p:cNvPr id="17415" name="Rectangle 3"/>
          <p:cNvSpPr>
            <a:spLocks noGrp="1" noChangeArrowheads="1"/>
          </p:cNvSpPr>
          <p:nvPr>
            <p:ph type="body" idx="1"/>
          </p:nvPr>
        </p:nvSpPr>
        <p:spPr/>
        <p:txBody>
          <a:bodyPr/>
          <a:lstStyle/>
          <a:p>
            <a:pPr marL="0" indent="0">
              <a:lnSpc>
                <a:spcPct val="90000"/>
              </a:lnSpc>
              <a:buFont typeface="Helvetica CE" charset="0"/>
              <a:buNone/>
            </a:pPr>
            <a:r>
              <a:rPr lang="en-US" u="sng"/>
              <a:t>FSP</a:t>
            </a:r>
            <a:r>
              <a:rPr lang="en-US"/>
              <a:t> is a </a:t>
            </a:r>
            <a:r>
              <a:rPr lang="en-US" i="1">
                <a:solidFill>
                  <a:srgbClr val="7F0101"/>
                </a:solidFill>
              </a:rPr>
              <a:t>textual notation</a:t>
            </a:r>
            <a:r>
              <a:rPr lang="en-US"/>
              <a:t> for specifying a finite state process:</a:t>
            </a:r>
          </a:p>
          <a:p>
            <a:pPr marL="0" indent="0">
              <a:lnSpc>
                <a:spcPct val="90000"/>
              </a:lnSpc>
              <a:buFont typeface="Helvetica CE" charset="0"/>
              <a:buNone/>
            </a:pPr>
            <a:endParaRPr lang="en-US"/>
          </a:p>
          <a:p>
            <a:pPr marL="0" indent="0">
              <a:lnSpc>
                <a:spcPct val="90000"/>
              </a:lnSpc>
              <a:buFont typeface="Helvetica CE" charset="0"/>
              <a:buNone/>
            </a:pPr>
            <a:r>
              <a:rPr lang="en-US" u="sng"/>
              <a:t>LTS</a:t>
            </a:r>
            <a:r>
              <a:rPr lang="en-US"/>
              <a:t> is a </a:t>
            </a:r>
            <a:r>
              <a:rPr lang="en-US" i="1">
                <a:solidFill>
                  <a:srgbClr val="7F0101"/>
                </a:solidFill>
              </a:rPr>
              <a:t>graphical notation</a:t>
            </a:r>
            <a:r>
              <a:rPr lang="en-US"/>
              <a:t> for interpreting a processes as a labelled transition system:</a:t>
            </a:r>
          </a:p>
          <a:p>
            <a:pPr marL="0" indent="0">
              <a:lnSpc>
                <a:spcPct val="90000"/>
              </a:lnSpc>
              <a:buFont typeface="Helvetica CE" charset="0"/>
              <a:buNone/>
            </a:pPr>
            <a:endParaRPr lang="en-US"/>
          </a:p>
          <a:p>
            <a:pPr marL="0" indent="0">
              <a:lnSpc>
                <a:spcPct val="90000"/>
              </a:lnSpc>
              <a:buFont typeface="Helvetica CE" charset="0"/>
              <a:buNone/>
            </a:pPr>
            <a:endParaRPr lang="en-US"/>
          </a:p>
          <a:p>
            <a:pPr marL="0" indent="0">
              <a:lnSpc>
                <a:spcPct val="90000"/>
              </a:lnSpc>
              <a:buFont typeface="Helvetica CE" charset="0"/>
              <a:buNone/>
            </a:pPr>
            <a:endParaRPr lang="en-US"/>
          </a:p>
          <a:p>
            <a:pPr marL="0" indent="0">
              <a:lnSpc>
                <a:spcPct val="90000"/>
              </a:lnSpc>
              <a:buFont typeface="Helvetica CE" charset="0"/>
              <a:buNone/>
            </a:pPr>
            <a:r>
              <a:rPr lang="en-US">
                <a:latin typeface="American Typewriter" charset="0"/>
              </a:rPr>
              <a:t>	</a:t>
            </a:r>
            <a:endParaRPr lang="en-US"/>
          </a:p>
          <a:p>
            <a:pPr marL="0" indent="0">
              <a:lnSpc>
                <a:spcPct val="90000"/>
              </a:lnSpc>
              <a:buFont typeface="Helvetica CE" charset="0"/>
              <a:buNone/>
            </a:pPr>
            <a:endParaRPr lang="en-US"/>
          </a:p>
          <a:p>
            <a:pPr marL="0" indent="0">
              <a:lnSpc>
                <a:spcPct val="90000"/>
              </a:lnSpc>
              <a:buFont typeface="Helvetica CE" charset="0"/>
              <a:buNone/>
            </a:pPr>
            <a:r>
              <a:rPr lang="en-US"/>
              <a:t>The </a:t>
            </a:r>
            <a:r>
              <a:rPr lang="en-US" i="1">
                <a:solidFill>
                  <a:srgbClr val="7F0101"/>
                </a:solidFill>
              </a:rPr>
              <a:t>meaning</a:t>
            </a:r>
            <a:r>
              <a:rPr lang="en-US"/>
              <a:t> of a process is a set of possible traces :</a:t>
            </a:r>
          </a:p>
          <a:p>
            <a:pPr marL="0" indent="0">
              <a:lnSpc>
                <a:spcPct val="90000"/>
              </a:lnSpc>
              <a:buFont typeface="Helvetica CE" charset="0"/>
              <a:buNone/>
            </a:pPr>
            <a:r>
              <a:rPr lang="en-US">
                <a:latin typeface="Courier" charset="0"/>
                <a:ea typeface="Courier" charset="0"/>
                <a:cs typeface="Courier" charset="0"/>
              </a:rPr>
              <a:t>on </a:t>
            </a:r>
            <a:r>
              <a:rPr lang="en-US">
                <a:latin typeface="Courier" charset="0"/>
                <a:ea typeface="Courier" charset="0"/>
                <a:cs typeface="Courier" charset="0"/>
                <a:sym typeface="Symbol" charset="2"/>
              </a:rPr>
              <a:t></a:t>
            </a:r>
            <a:r>
              <a:rPr lang="en-US">
                <a:latin typeface="Courier" charset="0"/>
                <a:ea typeface="Courier" charset="0"/>
                <a:cs typeface="Courier" charset="0"/>
              </a:rPr>
              <a:t> off </a:t>
            </a:r>
            <a:r>
              <a:rPr lang="en-US">
                <a:latin typeface="Courier" charset="0"/>
                <a:ea typeface="Courier" charset="0"/>
                <a:cs typeface="Courier" charset="0"/>
                <a:sym typeface="Symbol" charset="2"/>
              </a:rPr>
              <a:t></a:t>
            </a:r>
            <a:r>
              <a:rPr lang="en-US">
                <a:latin typeface="Courier" charset="0"/>
                <a:ea typeface="Courier" charset="0"/>
                <a:cs typeface="Courier" charset="0"/>
              </a:rPr>
              <a:t> on </a:t>
            </a:r>
            <a:r>
              <a:rPr lang="en-US">
                <a:latin typeface="Courier" charset="0"/>
                <a:ea typeface="Courier" charset="0"/>
                <a:cs typeface="Courier" charset="0"/>
                <a:sym typeface="Symbol" charset="2"/>
              </a:rPr>
              <a:t></a:t>
            </a:r>
            <a:r>
              <a:rPr lang="en-US">
                <a:latin typeface="Courier" charset="0"/>
                <a:ea typeface="Courier" charset="0"/>
                <a:cs typeface="Courier" charset="0"/>
              </a:rPr>
              <a:t> off </a:t>
            </a:r>
            <a:r>
              <a:rPr lang="en-US">
                <a:latin typeface="Courier" charset="0"/>
                <a:ea typeface="Courier" charset="0"/>
                <a:cs typeface="Courier" charset="0"/>
                <a:sym typeface="Symbol" charset="2"/>
              </a:rPr>
              <a:t></a:t>
            </a:r>
            <a:r>
              <a:rPr lang="en-US">
                <a:latin typeface="Courier" charset="0"/>
                <a:ea typeface="Courier" charset="0"/>
                <a:cs typeface="Courier" charset="0"/>
              </a:rPr>
              <a:t> on </a:t>
            </a:r>
            <a:r>
              <a:rPr lang="en-US">
                <a:latin typeface="Courier" charset="0"/>
                <a:ea typeface="Courier" charset="0"/>
                <a:cs typeface="Courier" charset="0"/>
                <a:sym typeface="Symbol" charset="2"/>
              </a:rPr>
              <a:t></a:t>
            </a:r>
            <a:r>
              <a:rPr lang="en-US">
                <a:latin typeface="Courier" charset="0"/>
                <a:ea typeface="Courier" charset="0"/>
                <a:cs typeface="Courier" charset="0"/>
              </a:rPr>
              <a:t> off </a:t>
            </a:r>
            <a:r>
              <a:rPr lang="en-US">
                <a:latin typeface="Courier" charset="0"/>
                <a:ea typeface="Courier" charset="0"/>
                <a:cs typeface="Courier" charset="0"/>
                <a:sym typeface="Symbol" charset="2"/>
              </a:rPr>
              <a:t></a:t>
            </a:r>
            <a:r>
              <a:rPr lang="en-US">
                <a:latin typeface="Courier" charset="0"/>
                <a:ea typeface="Courier" charset="0"/>
                <a:cs typeface="Courier" charset="0"/>
              </a:rPr>
              <a:t> on ...</a:t>
            </a:r>
          </a:p>
        </p:txBody>
      </p:sp>
      <p:sp>
        <p:nvSpPr>
          <p:cNvPr id="17416" name="Text Box 5"/>
          <p:cNvSpPr txBox="1">
            <a:spLocks noChangeArrowheads="1"/>
          </p:cNvSpPr>
          <p:nvPr/>
        </p:nvSpPr>
        <p:spPr bwMode="auto">
          <a:xfrm>
            <a:off x="2362200" y="2209800"/>
            <a:ext cx="4802188" cy="40005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r>
              <a:rPr lang="en-US" sz="2000">
                <a:solidFill>
                  <a:srgbClr val="0A017F"/>
                </a:solidFill>
                <a:latin typeface="Courier" charset="0"/>
                <a:ea typeface="Courier" charset="0"/>
                <a:cs typeface="Courier" charset="0"/>
              </a:rPr>
              <a:t>SWITCH = (on -&gt; off-&gt; SWITCH).</a:t>
            </a:r>
          </a:p>
        </p:txBody>
      </p:sp>
      <p:grpSp>
        <p:nvGrpSpPr>
          <p:cNvPr id="17417" name="Group 6"/>
          <p:cNvGrpSpPr>
            <a:grpSpLocks/>
          </p:cNvGrpSpPr>
          <p:nvPr/>
        </p:nvGrpSpPr>
        <p:grpSpPr bwMode="auto">
          <a:xfrm>
            <a:off x="8077200" y="6096000"/>
            <a:ext cx="838200" cy="381000"/>
            <a:chOff x="672" y="3504"/>
            <a:chExt cx="528" cy="240"/>
          </a:xfrm>
        </p:grpSpPr>
        <p:sp>
          <p:nvSpPr>
            <p:cNvPr id="17418" name="AutoShape 7"/>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17419" name="Group 8"/>
            <p:cNvGrpSpPr>
              <a:grpSpLocks/>
            </p:cNvGrpSpPr>
            <p:nvPr/>
          </p:nvGrpSpPr>
          <p:grpSpPr bwMode="auto">
            <a:xfrm>
              <a:off x="720" y="3552"/>
              <a:ext cx="432" cy="144"/>
              <a:chOff x="2112" y="3696"/>
              <a:chExt cx="528" cy="192"/>
            </a:xfrm>
          </p:grpSpPr>
          <p:sp>
            <p:nvSpPr>
              <p:cNvPr id="17420" name="Oval 9"/>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t>0</a:t>
                </a:r>
              </a:p>
            </p:txBody>
          </p:sp>
          <p:sp>
            <p:nvSpPr>
              <p:cNvPr id="17421" name="Oval 10"/>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t>1</a:t>
                </a:r>
              </a:p>
            </p:txBody>
          </p:sp>
          <p:cxnSp>
            <p:nvCxnSpPr>
              <p:cNvPr id="17422" name="AutoShape 11"/>
              <p:cNvCxnSpPr>
                <a:cxnSpLocks noChangeShapeType="1"/>
                <a:stCxn id="17420" idx="7"/>
                <a:endCxn id="17421"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17423" name="AutoShape 12"/>
              <p:cNvCxnSpPr>
                <a:cxnSpLocks noChangeShapeType="1"/>
                <a:stCxn id="17421" idx="3"/>
                <a:endCxn id="17420"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Date Placeholder 3"/>
          <p:cNvSpPr>
            <a:spLocks noGrp="1"/>
          </p:cNvSpPr>
          <p:nvPr>
            <p:ph type="dt" sz="quarter" idx="10"/>
          </p:nvPr>
        </p:nvSpPr>
        <p:spPr>
          <a:noFill/>
        </p:spPr>
        <p:txBody>
          <a:bodyPr/>
          <a:lstStyle/>
          <a:p>
            <a:r>
              <a:rPr lang="en-US" smtClean="0"/>
              <a:t>© Oscar Nierstrasz</a:t>
            </a:r>
            <a:endParaRPr lang="de-CH" smtClean="0"/>
          </a:p>
        </p:txBody>
      </p:sp>
      <p:sp>
        <p:nvSpPr>
          <p:cNvPr id="19459" name="Footer Placeholder 4"/>
          <p:cNvSpPr>
            <a:spLocks noGrp="1"/>
          </p:cNvSpPr>
          <p:nvPr>
            <p:ph type="ftr" sz="quarter" idx="11"/>
          </p:nvPr>
        </p:nvSpPr>
        <p:spPr>
          <a:noFill/>
        </p:spPr>
        <p:txBody>
          <a:bodyPr/>
          <a:lstStyle/>
          <a:p>
            <a:r>
              <a:rPr lang="en-US" smtClean="0"/>
              <a:t>Java and Concurrency</a:t>
            </a:r>
            <a:endParaRPr lang="de-CH" smtClean="0"/>
          </a:p>
        </p:txBody>
      </p:sp>
      <p:sp>
        <p:nvSpPr>
          <p:cNvPr id="19460" name="Slide Number Placeholder 5"/>
          <p:cNvSpPr>
            <a:spLocks noGrp="1"/>
          </p:cNvSpPr>
          <p:nvPr>
            <p:ph type="sldNum" sz="quarter" idx="12"/>
          </p:nvPr>
        </p:nvSpPr>
        <p:spPr>
          <a:noFill/>
        </p:spPr>
        <p:txBody>
          <a:bodyPr/>
          <a:lstStyle/>
          <a:p>
            <a:fld id="{33D5A366-013D-8848-AE1A-E8B7B02972C5}" type="slidenum">
              <a:rPr lang="de-CH" smtClean="0"/>
              <a:pPr/>
              <a:t>6</a:t>
            </a:fld>
            <a:endParaRPr lang="de-CH" sz="1400" smtClean="0">
              <a:solidFill>
                <a:srgbClr val="7E7E7E"/>
              </a:solidFill>
              <a:latin typeface="Times" charset="0"/>
            </a:endParaRPr>
          </a:p>
        </p:txBody>
      </p:sp>
      <p:sp>
        <p:nvSpPr>
          <p:cNvPr id="19461" name="Rectangle 2"/>
          <p:cNvSpPr>
            <a:spLocks noGrp="1" noChangeArrowheads="1"/>
          </p:cNvSpPr>
          <p:nvPr>
            <p:ph type="title"/>
          </p:nvPr>
        </p:nvSpPr>
        <p:spPr/>
        <p:txBody>
          <a:bodyPr/>
          <a:lstStyle/>
          <a:p>
            <a:r>
              <a:rPr lang="en-US"/>
              <a:t>FSP Summary</a:t>
            </a:r>
          </a:p>
        </p:txBody>
      </p:sp>
      <p:graphicFrame>
        <p:nvGraphicFramePr>
          <p:cNvPr id="587832" name="Group 56"/>
          <p:cNvGraphicFramePr>
            <a:graphicFrameLocks noGrp="1"/>
          </p:cNvGraphicFramePr>
          <p:nvPr>
            <p:ph type="tbl" idx="1"/>
          </p:nvPr>
        </p:nvGraphicFramePr>
        <p:xfrm>
          <a:off x="228600" y="1676400"/>
          <a:ext cx="8601075" cy="4108069"/>
        </p:xfrm>
        <a:graphic>
          <a:graphicData uri="http://schemas.openxmlformats.org/drawingml/2006/table">
            <a:tbl>
              <a:tblPr/>
              <a:tblGrid>
                <a:gridCol w="1517650"/>
                <a:gridCol w="2474913"/>
                <a:gridCol w="1798637"/>
                <a:gridCol w="2809875"/>
              </a:tblGrid>
              <a:tr h="473075">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Action prefix</a:t>
                      </a:r>
                    </a:p>
                  </a:txBody>
                  <a:tcPr anchor="ctr" horzOverflow="overflow">
                    <a:lnL w="38100" cap="flat" cmpd="sng" algn="ctr">
                      <a:solidFill>
                        <a:srgbClr val="720006"/>
                      </a:solidFill>
                      <a:prstDash val="solid"/>
                      <a:round/>
                      <a:headEnd type="none" w="med" len="med"/>
                      <a:tailEnd type="none" w="med" len="med"/>
                    </a:lnL>
                    <a:lnR w="12700" cap="flat" cmpd="sng" algn="ctr">
                      <a:solidFill>
                        <a:srgbClr val="00027F"/>
                      </a:solidFill>
                      <a:prstDash val="solid"/>
                      <a:round/>
                      <a:headEnd type="none" w="med" len="med"/>
                      <a:tailEnd type="none" w="med" len="med"/>
                    </a:lnR>
                    <a:lnT w="38100" cap="flat" cmpd="sng" algn="ctr">
                      <a:solidFill>
                        <a:srgbClr val="720006"/>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Courier" charset="0"/>
                          <a:ea typeface="Courier" charset="0"/>
                          <a:cs typeface="Courier" charset="0"/>
                        </a:rPr>
                        <a:t>(x-&gt;P)</a:t>
                      </a:r>
                    </a:p>
                  </a:txBody>
                  <a:tcPr anchor="ctr" horzOverflow="overflow">
                    <a:lnL w="12700" cap="flat" cmpd="sng" algn="ctr">
                      <a:solidFill>
                        <a:srgbClr val="00027F"/>
                      </a:solidFill>
                      <a:prstDash val="solid"/>
                      <a:round/>
                      <a:headEnd type="none" w="med" len="med"/>
                      <a:tailEnd type="none" w="med" len="med"/>
                    </a:lnL>
                    <a:lnR w="38100" cap="flat" cmpd="sng" algn="ctr">
                      <a:solidFill>
                        <a:srgbClr val="720006"/>
                      </a:solidFill>
                      <a:prstDash val="solid"/>
                      <a:round/>
                      <a:headEnd type="none" w="med" len="med"/>
                      <a:tailEnd type="none" w="med" len="med"/>
                    </a:lnR>
                    <a:lnT w="38100" cap="flat" cmpd="sng" algn="ctr">
                      <a:solidFill>
                        <a:srgbClr val="720006"/>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Parallel composition</a:t>
                      </a:r>
                    </a:p>
                  </a:txBody>
                  <a:tcPr anchor="ctr" horzOverflow="overflow">
                    <a:lnL w="38100" cap="flat" cmpd="sng" algn="ctr">
                      <a:solidFill>
                        <a:srgbClr val="720006"/>
                      </a:solidFill>
                      <a:prstDash val="solid"/>
                      <a:round/>
                      <a:headEnd type="none" w="med" len="med"/>
                      <a:tailEnd type="none" w="med" len="med"/>
                    </a:lnL>
                    <a:lnR w="12700" cap="flat" cmpd="sng" algn="ctr">
                      <a:solidFill>
                        <a:srgbClr val="00027F"/>
                      </a:solidFill>
                      <a:prstDash val="solid"/>
                      <a:round/>
                      <a:headEnd type="none" w="med" len="med"/>
                      <a:tailEnd type="none" w="med" len="med"/>
                    </a:lnR>
                    <a:lnT w="38100" cap="flat" cmpd="sng" algn="ctr">
                      <a:solidFill>
                        <a:srgbClr val="720006"/>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Courier" charset="0"/>
                          <a:ea typeface="Courier" charset="0"/>
                          <a:cs typeface="Courier" charset="0"/>
                        </a:rPr>
                        <a:t>(P||Q)</a:t>
                      </a:r>
                    </a:p>
                  </a:txBody>
                  <a:tcPr anchor="ctr" horzOverflow="overflow">
                    <a:lnL w="12700" cap="flat" cmpd="sng" algn="ctr">
                      <a:solidFill>
                        <a:srgbClr val="00027F"/>
                      </a:solidFill>
                      <a:prstDash val="solid"/>
                      <a:round/>
                      <a:headEnd type="none" w="med" len="med"/>
                      <a:tailEnd type="none" w="med" len="med"/>
                    </a:lnL>
                    <a:lnR w="38100" cap="flat" cmpd="sng" algn="ctr">
                      <a:solidFill>
                        <a:srgbClr val="720006"/>
                      </a:solidFill>
                      <a:prstDash val="solid"/>
                      <a:round/>
                      <a:headEnd type="none" w="med" len="med"/>
                      <a:tailEnd type="none" w="med" len="med"/>
                    </a:lnR>
                    <a:lnT w="38100" cap="flat" cmpd="sng" algn="ctr">
                      <a:solidFill>
                        <a:srgbClr val="720006"/>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471488">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Choice</a:t>
                      </a:r>
                    </a:p>
                  </a:txBody>
                  <a:tcPr anchor="ctr" horzOverflow="overflow">
                    <a:lnL w="38100" cap="flat" cmpd="sng" algn="ctr">
                      <a:solidFill>
                        <a:srgbClr val="720006"/>
                      </a:solidFill>
                      <a:prstDash val="solid"/>
                      <a:round/>
                      <a:headEnd type="none" w="med" len="med"/>
                      <a:tailEnd type="none" w="med" len="med"/>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Courier" charset="0"/>
                          <a:ea typeface="Courier" charset="0"/>
                          <a:cs typeface="Courier" charset="0"/>
                        </a:rPr>
                        <a:t>(x-&gt;P|y-&gt;Q)</a:t>
                      </a:r>
                    </a:p>
                  </a:txBody>
                  <a:tcPr anchor="ctr" horzOverflow="overflow">
                    <a:lnL w="12700" cap="flat" cmpd="sng" algn="ctr">
                      <a:solidFill>
                        <a:srgbClr val="00027F"/>
                      </a:solidFill>
                      <a:prstDash val="solid"/>
                      <a:round/>
                      <a:headEnd type="none" w="med" len="med"/>
                      <a:tailEnd type="none" w="med" len="med"/>
                    </a:lnL>
                    <a:lnR w="38100" cap="flat" cmpd="sng" algn="ctr">
                      <a:solidFill>
                        <a:srgbClr val="720006"/>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Replicator</a:t>
                      </a:r>
                    </a:p>
                  </a:txBody>
                  <a:tcPr anchor="ctr" horzOverflow="overflow">
                    <a:lnL w="38100" cap="flat" cmpd="sng" algn="ctr">
                      <a:solidFill>
                        <a:srgbClr val="720006"/>
                      </a:solidFill>
                      <a:prstDash val="solid"/>
                      <a:round/>
                      <a:headEnd type="none" w="med" len="med"/>
                      <a:tailEnd type="none" w="med" len="med"/>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Courier" charset="0"/>
                          <a:ea typeface="Courier" charset="0"/>
                          <a:cs typeface="Courier" charset="0"/>
                        </a:rPr>
                        <a:t>forall [I:1..N] P(I)</a:t>
                      </a:r>
                    </a:p>
                  </a:txBody>
                  <a:tcPr anchor="ctr" horzOverflow="overflow">
                    <a:lnL w="12700" cap="flat" cmpd="sng" algn="ctr">
                      <a:solidFill>
                        <a:srgbClr val="00027F"/>
                      </a:solidFill>
                      <a:prstDash val="solid"/>
                      <a:round/>
                      <a:headEnd type="none" w="med" len="med"/>
                      <a:tailEnd type="none" w="med" len="med"/>
                    </a:lnL>
                    <a:lnR w="38100" cap="flat" cmpd="sng" algn="ctr">
                      <a:solidFill>
                        <a:srgbClr val="720006"/>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473075">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Guarded Action</a:t>
                      </a:r>
                    </a:p>
                  </a:txBody>
                  <a:tcPr anchor="ctr" horzOverflow="overflow">
                    <a:lnL w="38100" cap="flat" cmpd="sng" algn="ctr">
                      <a:solidFill>
                        <a:srgbClr val="720006"/>
                      </a:solidFill>
                      <a:prstDash val="solid"/>
                      <a:round/>
                      <a:headEnd type="none" w="med" len="med"/>
                      <a:tailEnd type="none" w="med" len="med"/>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Courier" charset="0"/>
                          <a:ea typeface="Courier" charset="0"/>
                          <a:cs typeface="Courier" charset="0"/>
                        </a:rPr>
                        <a:t>(when B x-&gt;P|y-&gt;Q)</a:t>
                      </a:r>
                    </a:p>
                  </a:txBody>
                  <a:tcPr anchor="ctr" horzOverflow="overflow">
                    <a:lnL w="12700" cap="flat" cmpd="sng" algn="ctr">
                      <a:solidFill>
                        <a:srgbClr val="00027F"/>
                      </a:solidFill>
                      <a:prstDash val="solid"/>
                      <a:round/>
                      <a:headEnd type="none" w="med" len="med"/>
                      <a:tailEnd type="none" w="med" len="med"/>
                    </a:lnL>
                    <a:lnR w="38100" cap="flat" cmpd="sng" algn="ctr">
                      <a:solidFill>
                        <a:srgbClr val="720006"/>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Process labelling</a:t>
                      </a:r>
                    </a:p>
                  </a:txBody>
                  <a:tcPr anchor="ctr" horzOverflow="overflow">
                    <a:lnL w="38100" cap="flat" cmpd="sng" algn="ctr">
                      <a:solidFill>
                        <a:srgbClr val="720006"/>
                      </a:solidFill>
                      <a:prstDash val="solid"/>
                      <a:round/>
                      <a:headEnd type="none" w="med" len="med"/>
                      <a:tailEnd type="none" w="med" len="med"/>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Courier" charset="0"/>
                          <a:ea typeface="Courier" charset="0"/>
                          <a:cs typeface="Courier" charset="0"/>
                        </a:rPr>
                        <a:t>a:P</a:t>
                      </a:r>
                    </a:p>
                  </a:txBody>
                  <a:tcPr anchor="ctr" horzOverflow="overflow">
                    <a:lnL w="12700" cap="flat" cmpd="sng" algn="ctr">
                      <a:solidFill>
                        <a:srgbClr val="00027F"/>
                      </a:solidFill>
                      <a:prstDash val="solid"/>
                      <a:round/>
                      <a:headEnd type="none" w="med" len="med"/>
                      <a:tailEnd type="none" w="med" len="med"/>
                    </a:lnL>
                    <a:lnR w="38100" cap="flat" cmpd="sng" algn="ctr">
                      <a:solidFill>
                        <a:srgbClr val="720006"/>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471488">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Alphabet extension</a:t>
                      </a:r>
                    </a:p>
                  </a:txBody>
                  <a:tcPr anchor="ctr" horzOverflow="overflow">
                    <a:lnL w="38100" cap="flat" cmpd="sng" algn="ctr">
                      <a:solidFill>
                        <a:srgbClr val="720006"/>
                      </a:solidFill>
                      <a:prstDash val="solid"/>
                      <a:round/>
                      <a:headEnd type="none" w="med" len="med"/>
                      <a:tailEnd type="none" w="med" len="med"/>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38100" cap="flat" cmpd="sng" algn="ctr">
                      <a:solidFill>
                        <a:srgbClr val="72000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Courier" charset="0"/>
                          <a:ea typeface="Courier" charset="0"/>
                          <a:cs typeface="Courier" charset="0"/>
                        </a:rPr>
                        <a:t>P + S</a:t>
                      </a:r>
                    </a:p>
                  </a:txBody>
                  <a:tcPr anchor="ctr" horzOverflow="overflow">
                    <a:lnL w="12700" cap="flat" cmpd="sng" algn="ctr">
                      <a:solidFill>
                        <a:srgbClr val="00027F"/>
                      </a:solidFill>
                      <a:prstDash val="solid"/>
                      <a:round/>
                      <a:headEnd type="none" w="med" len="med"/>
                      <a:tailEnd type="none" w="med" len="med"/>
                    </a:lnL>
                    <a:lnR w="38100" cap="flat" cmpd="sng" algn="ctr">
                      <a:solidFill>
                        <a:srgbClr val="720006"/>
                      </a:solidFill>
                      <a:prstDash val="solid"/>
                      <a:round/>
                      <a:headEnd type="none" w="med" len="med"/>
                      <a:tailEnd type="none" w="med" len="med"/>
                    </a:lnR>
                    <a:lnT w="12700" cap="flat" cmpd="sng" algn="ctr">
                      <a:solidFill>
                        <a:srgbClr val="00027F"/>
                      </a:solidFill>
                      <a:prstDash val="solid"/>
                      <a:round/>
                      <a:headEnd type="none" w="med" len="med"/>
                      <a:tailEnd type="none" w="med" len="med"/>
                    </a:lnT>
                    <a:lnB w="38100" cap="flat" cmpd="sng" algn="ctr">
                      <a:solidFill>
                        <a:srgbClr val="72000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Process sharing</a:t>
                      </a:r>
                    </a:p>
                  </a:txBody>
                  <a:tcPr anchor="ctr" horzOverflow="overflow">
                    <a:lnL w="38100" cap="flat" cmpd="sng" algn="ctr">
                      <a:solidFill>
                        <a:srgbClr val="720006"/>
                      </a:solidFill>
                      <a:prstDash val="solid"/>
                      <a:round/>
                      <a:headEnd type="none" w="med" len="med"/>
                      <a:tailEnd type="none" w="med" len="med"/>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Courier" charset="0"/>
                          <a:ea typeface="Courier" charset="0"/>
                          <a:cs typeface="Courier" charset="0"/>
                        </a:rPr>
                        <a:t>{a</a:t>
                      </a:r>
                      <a:r>
                        <a:rPr kumimoji="0" lang="en-US" sz="1600" b="0" i="0" u="none" strike="noStrike" cap="none" normalizeH="0" baseline="-25000">
                          <a:ln>
                            <a:noFill/>
                          </a:ln>
                          <a:solidFill>
                            <a:srgbClr val="0A017F"/>
                          </a:solidFill>
                          <a:effectLst/>
                          <a:latin typeface="Courier" charset="0"/>
                          <a:ea typeface="Courier" charset="0"/>
                          <a:cs typeface="Courier" charset="0"/>
                        </a:rPr>
                        <a:t>1</a:t>
                      </a:r>
                      <a:r>
                        <a:rPr kumimoji="0" lang="en-US" sz="1600" b="0" i="0" u="none" strike="noStrike" cap="none" normalizeH="0" baseline="0">
                          <a:ln>
                            <a:noFill/>
                          </a:ln>
                          <a:solidFill>
                            <a:srgbClr val="0A017F"/>
                          </a:solidFill>
                          <a:effectLst/>
                          <a:latin typeface="Courier" charset="0"/>
                          <a:ea typeface="Courier" charset="0"/>
                          <a:cs typeface="Courier" charset="0"/>
                        </a:rPr>
                        <a:t>,...,a</a:t>
                      </a:r>
                      <a:r>
                        <a:rPr kumimoji="0" lang="en-US" sz="1600" b="0" i="0" u="none" strike="noStrike" cap="none" normalizeH="0" baseline="-25000">
                          <a:ln>
                            <a:noFill/>
                          </a:ln>
                          <a:solidFill>
                            <a:srgbClr val="0A017F"/>
                          </a:solidFill>
                          <a:effectLst/>
                          <a:latin typeface="Courier" charset="0"/>
                          <a:ea typeface="Courier" charset="0"/>
                          <a:cs typeface="Courier" charset="0"/>
                        </a:rPr>
                        <a:t>n</a:t>
                      </a:r>
                      <a:r>
                        <a:rPr kumimoji="0" lang="en-US" sz="1600" b="0" i="0" u="none" strike="noStrike" cap="none" normalizeH="0" baseline="0">
                          <a:ln>
                            <a:noFill/>
                          </a:ln>
                          <a:solidFill>
                            <a:srgbClr val="0A017F"/>
                          </a:solidFill>
                          <a:effectLst/>
                          <a:latin typeface="Courier" charset="0"/>
                          <a:ea typeface="Courier" charset="0"/>
                          <a:cs typeface="Courier" charset="0"/>
                        </a:rPr>
                        <a:t>}::P</a:t>
                      </a:r>
                    </a:p>
                  </a:txBody>
                  <a:tcPr anchor="ctr" horzOverflow="overflow">
                    <a:lnL w="12700" cap="flat" cmpd="sng" algn="ctr">
                      <a:solidFill>
                        <a:srgbClr val="00027F"/>
                      </a:solidFill>
                      <a:prstDash val="solid"/>
                      <a:round/>
                      <a:headEnd type="none" w="med" len="med"/>
                      <a:tailEnd type="none" w="med" len="med"/>
                    </a:lnL>
                    <a:lnR w="38100" cap="flat" cmpd="sng" algn="ctr">
                      <a:solidFill>
                        <a:srgbClr val="720006"/>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473075">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Conditional</a:t>
                      </a:r>
                    </a:p>
                  </a:txBody>
                  <a:tcPr anchor="ctr" horzOverflow="overflow">
                    <a:lnL w="38100" cap="flat" cmpd="sng" algn="ctr">
                      <a:solidFill>
                        <a:srgbClr val="720006"/>
                      </a:solidFill>
                      <a:prstDash val="solid"/>
                      <a:round/>
                      <a:headEnd type="none" w="med" len="med"/>
                      <a:tailEnd type="none" w="med" len="med"/>
                    </a:lnL>
                    <a:lnR w="12700" cap="flat" cmpd="sng" algn="ctr">
                      <a:solidFill>
                        <a:srgbClr val="00027F"/>
                      </a:solidFill>
                      <a:prstDash val="solid"/>
                      <a:round/>
                      <a:headEnd type="none" w="med" len="med"/>
                      <a:tailEnd type="none" w="med" len="med"/>
                    </a:lnR>
                    <a:lnT w="38100" cap="flat" cmpd="sng" algn="ctr">
                      <a:solidFill>
                        <a:srgbClr val="720006"/>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Courier" charset="0"/>
                          <a:ea typeface="Courier" charset="0"/>
                          <a:cs typeface="Courier" charset="0"/>
                        </a:rPr>
                        <a:t>If B then P else Q</a:t>
                      </a:r>
                    </a:p>
                  </a:txBody>
                  <a:tcPr anchor="ctr" horzOverflow="overflow">
                    <a:lnL w="12700" cap="flat" cmpd="sng" algn="ctr">
                      <a:solidFill>
                        <a:srgbClr val="00027F"/>
                      </a:solidFill>
                      <a:prstDash val="solid"/>
                      <a:round/>
                      <a:headEnd type="none" w="med" len="med"/>
                      <a:tailEnd type="none" w="med" len="med"/>
                    </a:lnL>
                    <a:lnR w="38100" cap="flat" cmpd="sng" algn="ctr">
                      <a:solidFill>
                        <a:srgbClr val="720006"/>
                      </a:solidFill>
                      <a:prstDash val="solid"/>
                      <a:round/>
                      <a:headEnd type="none" w="med" len="med"/>
                      <a:tailEnd type="none" w="med" len="med"/>
                    </a:lnR>
                    <a:lnT w="38100" cap="flat" cmpd="sng" algn="ctr">
                      <a:solidFill>
                        <a:srgbClr val="720006"/>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Priority High</a:t>
                      </a:r>
                    </a:p>
                  </a:txBody>
                  <a:tcPr anchor="ctr" horzOverflow="overflow">
                    <a:lnL w="38100" cap="flat" cmpd="sng" algn="ctr">
                      <a:solidFill>
                        <a:srgbClr val="720006"/>
                      </a:solidFill>
                      <a:prstDash val="solid"/>
                      <a:round/>
                      <a:headEnd type="none" w="med" len="med"/>
                      <a:tailEnd type="none" w="med" len="med"/>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Courier" charset="0"/>
                          <a:ea typeface="Courier" charset="0"/>
                          <a:cs typeface="Courier" charset="0"/>
                        </a:rPr>
                        <a:t>||C=(P||Q)&lt;&lt;{a</a:t>
                      </a:r>
                      <a:r>
                        <a:rPr kumimoji="0" lang="en-US" sz="1600" b="0" i="0" u="none" strike="noStrike" cap="none" normalizeH="0" baseline="-25000">
                          <a:ln>
                            <a:noFill/>
                          </a:ln>
                          <a:solidFill>
                            <a:srgbClr val="0A017F"/>
                          </a:solidFill>
                          <a:effectLst/>
                          <a:latin typeface="Courier" charset="0"/>
                          <a:ea typeface="Courier" charset="0"/>
                          <a:cs typeface="Courier" charset="0"/>
                        </a:rPr>
                        <a:t>1</a:t>
                      </a:r>
                      <a:r>
                        <a:rPr kumimoji="0" lang="en-US" sz="1600" b="0" i="0" u="none" strike="noStrike" cap="none" normalizeH="0" baseline="0">
                          <a:ln>
                            <a:noFill/>
                          </a:ln>
                          <a:solidFill>
                            <a:srgbClr val="0A017F"/>
                          </a:solidFill>
                          <a:effectLst/>
                          <a:latin typeface="Courier" charset="0"/>
                          <a:ea typeface="Courier" charset="0"/>
                          <a:cs typeface="Courier" charset="0"/>
                        </a:rPr>
                        <a:t>,…,a</a:t>
                      </a:r>
                      <a:r>
                        <a:rPr kumimoji="0" lang="en-US" sz="1600" b="0" i="0" u="none" strike="noStrike" cap="none" normalizeH="0" baseline="-25000">
                          <a:ln>
                            <a:noFill/>
                          </a:ln>
                          <a:solidFill>
                            <a:srgbClr val="0A017F"/>
                          </a:solidFill>
                          <a:effectLst/>
                          <a:latin typeface="Courier" charset="0"/>
                          <a:ea typeface="Courier" charset="0"/>
                          <a:cs typeface="Courier" charset="0"/>
                        </a:rPr>
                        <a:t>n</a:t>
                      </a:r>
                      <a:r>
                        <a:rPr kumimoji="0" lang="en-US" sz="1600" b="0" i="0" u="none" strike="noStrike" cap="none" normalizeH="0" baseline="0">
                          <a:ln>
                            <a:noFill/>
                          </a:ln>
                          <a:solidFill>
                            <a:srgbClr val="0A017F"/>
                          </a:solidFill>
                          <a:effectLst/>
                          <a:latin typeface="Courier" charset="0"/>
                          <a:ea typeface="Courier" charset="0"/>
                          <a:cs typeface="Courier" charset="0"/>
                        </a:rPr>
                        <a:t>}</a:t>
                      </a:r>
                    </a:p>
                  </a:txBody>
                  <a:tcPr anchor="ctr" horzOverflow="overflow">
                    <a:lnL w="12700" cap="flat" cmpd="sng" algn="ctr">
                      <a:solidFill>
                        <a:srgbClr val="00027F"/>
                      </a:solidFill>
                      <a:prstDash val="solid"/>
                      <a:round/>
                      <a:headEnd type="none" w="med" len="med"/>
                      <a:tailEnd type="none" w="med" len="med"/>
                    </a:lnL>
                    <a:lnR w="38100" cap="flat" cmpd="sng" algn="ctr">
                      <a:solidFill>
                        <a:srgbClr val="720006"/>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473075">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Relabelling</a:t>
                      </a:r>
                    </a:p>
                  </a:txBody>
                  <a:tcPr anchor="ctr" horzOverflow="overflow">
                    <a:lnL w="38100" cap="flat" cmpd="sng" algn="ctr">
                      <a:solidFill>
                        <a:srgbClr val="720006"/>
                      </a:solidFill>
                      <a:prstDash val="solid"/>
                      <a:round/>
                      <a:headEnd type="none" w="med" len="med"/>
                      <a:tailEnd type="none" w="med" len="med"/>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Courier" charset="0"/>
                          <a:ea typeface="Courier" charset="0"/>
                          <a:cs typeface="Courier" charset="0"/>
                        </a:rPr>
                        <a:t>/{new</a:t>
                      </a:r>
                      <a:r>
                        <a:rPr kumimoji="0" lang="en-US" sz="1600" b="0" i="0" u="none" strike="noStrike" cap="none" normalizeH="0" baseline="-25000">
                          <a:ln>
                            <a:noFill/>
                          </a:ln>
                          <a:solidFill>
                            <a:srgbClr val="0A017F"/>
                          </a:solidFill>
                          <a:effectLst/>
                          <a:latin typeface="Courier" charset="0"/>
                          <a:ea typeface="Courier" charset="0"/>
                          <a:cs typeface="Courier" charset="0"/>
                        </a:rPr>
                        <a:t>1</a:t>
                      </a:r>
                      <a:r>
                        <a:rPr kumimoji="0" lang="en-US" sz="1600" b="0" i="0" u="none" strike="noStrike" cap="none" normalizeH="0" baseline="0">
                          <a:ln>
                            <a:noFill/>
                          </a:ln>
                          <a:solidFill>
                            <a:srgbClr val="0A017F"/>
                          </a:solidFill>
                          <a:effectLst/>
                          <a:latin typeface="Courier" charset="0"/>
                          <a:ea typeface="Courier" charset="0"/>
                          <a:cs typeface="Courier" charset="0"/>
                        </a:rPr>
                        <a:t>/old</a:t>
                      </a:r>
                      <a:r>
                        <a:rPr kumimoji="0" lang="en-US" sz="1600" b="0" i="0" u="none" strike="noStrike" cap="none" normalizeH="0" baseline="-25000">
                          <a:ln>
                            <a:noFill/>
                          </a:ln>
                          <a:solidFill>
                            <a:srgbClr val="0A017F"/>
                          </a:solidFill>
                          <a:effectLst/>
                          <a:latin typeface="Courier" charset="0"/>
                          <a:ea typeface="Courier" charset="0"/>
                          <a:cs typeface="Courier" charset="0"/>
                        </a:rPr>
                        <a:t>1</a:t>
                      </a:r>
                      <a:r>
                        <a:rPr kumimoji="0" lang="en-US" sz="1600" b="0" i="0" u="none" strike="noStrike" cap="none" normalizeH="0" baseline="0">
                          <a:ln>
                            <a:noFill/>
                          </a:ln>
                          <a:solidFill>
                            <a:srgbClr val="0A017F"/>
                          </a:solidFill>
                          <a:effectLst/>
                          <a:latin typeface="Courier" charset="0"/>
                          <a:ea typeface="Courier" charset="0"/>
                          <a:cs typeface="Courier" charset="0"/>
                        </a:rPr>
                        <a:t>,…}</a:t>
                      </a:r>
                    </a:p>
                  </a:txBody>
                  <a:tcPr anchor="ctr" horzOverflow="overflow">
                    <a:lnL w="12700" cap="flat" cmpd="sng" algn="ctr">
                      <a:solidFill>
                        <a:srgbClr val="00027F"/>
                      </a:solidFill>
                      <a:prstDash val="solid"/>
                      <a:round/>
                      <a:headEnd type="none" w="med" len="med"/>
                      <a:tailEnd type="none" w="med" len="med"/>
                    </a:lnL>
                    <a:lnR w="38100" cap="flat" cmpd="sng" algn="ctr">
                      <a:solidFill>
                        <a:srgbClr val="720006"/>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Priority Low</a:t>
                      </a:r>
                    </a:p>
                  </a:txBody>
                  <a:tcPr anchor="ctr" horzOverflow="overflow">
                    <a:lnL w="38100" cap="flat" cmpd="sng" algn="ctr">
                      <a:solidFill>
                        <a:srgbClr val="720006"/>
                      </a:solidFill>
                      <a:prstDash val="solid"/>
                      <a:round/>
                      <a:headEnd type="none" w="med" len="med"/>
                      <a:tailEnd type="none" w="med" len="med"/>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38100" cap="flat" cmpd="sng" algn="ctr">
                      <a:solidFill>
                        <a:srgbClr val="72000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Courier" charset="0"/>
                          <a:ea typeface="Courier" charset="0"/>
                          <a:cs typeface="Courier" charset="0"/>
                        </a:rPr>
                        <a:t>||C=(P||Q)&gt;&gt;{a</a:t>
                      </a:r>
                      <a:r>
                        <a:rPr kumimoji="0" lang="en-US" sz="1600" b="0" i="0" u="none" strike="noStrike" cap="none" normalizeH="0" baseline="-25000">
                          <a:ln>
                            <a:noFill/>
                          </a:ln>
                          <a:solidFill>
                            <a:srgbClr val="0A017F"/>
                          </a:solidFill>
                          <a:effectLst/>
                          <a:latin typeface="Courier" charset="0"/>
                          <a:ea typeface="Courier" charset="0"/>
                          <a:cs typeface="Courier" charset="0"/>
                        </a:rPr>
                        <a:t>1</a:t>
                      </a:r>
                      <a:r>
                        <a:rPr kumimoji="0" lang="en-US" sz="1600" b="0" i="0" u="none" strike="noStrike" cap="none" normalizeH="0" baseline="0">
                          <a:ln>
                            <a:noFill/>
                          </a:ln>
                          <a:solidFill>
                            <a:srgbClr val="0A017F"/>
                          </a:solidFill>
                          <a:effectLst/>
                          <a:latin typeface="Courier" charset="0"/>
                          <a:ea typeface="Courier" charset="0"/>
                          <a:cs typeface="Courier" charset="0"/>
                        </a:rPr>
                        <a:t>,…,a</a:t>
                      </a:r>
                      <a:r>
                        <a:rPr kumimoji="0" lang="en-US" sz="1600" b="0" i="0" u="none" strike="noStrike" cap="none" normalizeH="0" baseline="-25000">
                          <a:ln>
                            <a:noFill/>
                          </a:ln>
                          <a:solidFill>
                            <a:srgbClr val="0A017F"/>
                          </a:solidFill>
                          <a:effectLst/>
                          <a:latin typeface="Courier" charset="0"/>
                          <a:ea typeface="Courier" charset="0"/>
                          <a:cs typeface="Courier" charset="0"/>
                        </a:rPr>
                        <a:t>n</a:t>
                      </a:r>
                      <a:r>
                        <a:rPr kumimoji="0" lang="en-US" sz="1600" b="0" i="0" u="none" strike="noStrike" cap="none" normalizeH="0" baseline="0">
                          <a:ln>
                            <a:noFill/>
                          </a:ln>
                          <a:solidFill>
                            <a:srgbClr val="0A017F"/>
                          </a:solidFill>
                          <a:effectLst/>
                          <a:latin typeface="Courier" charset="0"/>
                          <a:ea typeface="Courier" charset="0"/>
                          <a:cs typeface="Courier" charset="0"/>
                        </a:rPr>
                        <a:t>}</a:t>
                      </a:r>
                    </a:p>
                  </a:txBody>
                  <a:tcPr anchor="ctr" horzOverflow="overflow">
                    <a:lnL w="12700" cap="flat" cmpd="sng" algn="ctr">
                      <a:solidFill>
                        <a:srgbClr val="00027F"/>
                      </a:solidFill>
                      <a:prstDash val="solid"/>
                      <a:round/>
                      <a:headEnd type="none" w="med" len="med"/>
                      <a:tailEnd type="none" w="med" len="med"/>
                    </a:lnL>
                    <a:lnR w="38100" cap="flat" cmpd="sng" algn="ctr">
                      <a:solidFill>
                        <a:srgbClr val="720006"/>
                      </a:solidFill>
                      <a:prstDash val="solid"/>
                      <a:round/>
                      <a:headEnd type="none" w="med" len="med"/>
                      <a:tailEnd type="none" w="med" len="med"/>
                    </a:lnR>
                    <a:lnT w="12700" cap="flat" cmpd="sng" algn="ctr">
                      <a:solidFill>
                        <a:srgbClr val="00027F"/>
                      </a:solidFill>
                      <a:prstDash val="solid"/>
                      <a:round/>
                      <a:headEnd type="none" w="med" len="med"/>
                      <a:tailEnd type="none" w="med" len="med"/>
                    </a:lnT>
                    <a:lnB w="38100" cap="flat" cmpd="sng" algn="ctr">
                      <a:solidFill>
                        <a:srgbClr val="720006"/>
                      </a:solidFill>
                      <a:prstDash val="solid"/>
                      <a:round/>
                      <a:headEnd type="none" w="med" len="med"/>
                      <a:tailEnd type="none" w="med" len="med"/>
                    </a:lnB>
                    <a:lnTlToBr>
                      <a:noFill/>
                    </a:lnTlToBr>
                    <a:lnBlToTr>
                      <a:noFill/>
                    </a:lnBlToTr>
                    <a:noFill/>
                  </a:tcPr>
                </a:tc>
              </a:tr>
              <a:tr h="471488">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Hiding</a:t>
                      </a:r>
                    </a:p>
                  </a:txBody>
                  <a:tcPr anchor="ctr" horzOverflow="overflow">
                    <a:lnL w="38100" cap="flat" cmpd="sng" algn="ctr">
                      <a:solidFill>
                        <a:srgbClr val="720006"/>
                      </a:solidFill>
                      <a:prstDash val="solid"/>
                      <a:round/>
                      <a:headEnd type="none" w="med" len="med"/>
                      <a:tailEnd type="none" w="med" len="med"/>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Courier" charset="0"/>
                          <a:ea typeface="Courier" charset="0"/>
                          <a:cs typeface="Courier" charset="0"/>
                        </a:rPr>
                        <a:t>\{a</a:t>
                      </a:r>
                      <a:r>
                        <a:rPr kumimoji="0" lang="en-US" sz="1600" b="0" i="0" u="none" strike="noStrike" cap="none" normalizeH="0" baseline="-25000">
                          <a:ln>
                            <a:noFill/>
                          </a:ln>
                          <a:solidFill>
                            <a:srgbClr val="0A017F"/>
                          </a:solidFill>
                          <a:effectLst/>
                          <a:latin typeface="Courier" charset="0"/>
                          <a:ea typeface="Courier" charset="0"/>
                          <a:cs typeface="Courier" charset="0"/>
                        </a:rPr>
                        <a:t>1</a:t>
                      </a:r>
                      <a:r>
                        <a:rPr kumimoji="0" lang="en-US" sz="1600" b="0" i="0" u="none" strike="noStrike" cap="none" normalizeH="0" baseline="0">
                          <a:ln>
                            <a:noFill/>
                          </a:ln>
                          <a:solidFill>
                            <a:srgbClr val="0A017F"/>
                          </a:solidFill>
                          <a:effectLst/>
                          <a:latin typeface="Courier" charset="0"/>
                          <a:ea typeface="Courier" charset="0"/>
                          <a:cs typeface="Courier" charset="0"/>
                        </a:rPr>
                        <a:t>,…,a</a:t>
                      </a:r>
                      <a:r>
                        <a:rPr kumimoji="0" lang="en-US" sz="1600" b="0" i="0" u="none" strike="noStrike" cap="none" normalizeH="0" baseline="-25000">
                          <a:ln>
                            <a:noFill/>
                          </a:ln>
                          <a:solidFill>
                            <a:srgbClr val="0A017F"/>
                          </a:solidFill>
                          <a:effectLst/>
                          <a:latin typeface="Courier" charset="0"/>
                          <a:ea typeface="Courier" charset="0"/>
                          <a:cs typeface="Courier" charset="0"/>
                        </a:rPr>
                        <a:t>n</a:t>
                      </a:r>
                      <a:r>
                        <a:rPr kumimoji="0" lang="en-US" sz="1600" b="0" i="0" u="none" strike="noStrike" cap="none" normalizeH="0" baseline="0">
                          <a:ln>
                            <a:noFill/>
                          </a:ln>
                          <a:solidFill>
                            <a:srgbClr val="0A017F"/>
                          </a:solidFill>
                          <a:effectLst/>
                          <a:latin typeface="Courier" charset="0"/>
                          <a:ea typeface="Courier" charset="0"/>
                          <a:cs typeface="Courier" charset="0"/>
                        </a:rPr>
                        <a:t>}</a:t>
                      </a:r>
                    </a:p>
                  </a:txBody>
                  <a:tcPr anchor="ctr" horzOverflow="overflow">
                    <a:lnL w="12700" cap="flat" cmpd="sng" algn="ctr">
                      <a:solidFill>
                        <a:srgbClr val="00027F"/>
                      </a:solidFill>
                      <a:prstDash val="solid"/>
                      <a:round/>
                      <a:headEnd type="none" w="med" len="med"/>
                      <a:tailEnd type="none" w="med" len="med"/>
                    </a:lnL>
                    <a:lnR w="38100" cap="flat" cmpd="sng" algn="ctr">
                      <a:solidFill>
                        <a:srgbClr val="720006"/>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Safety property</a:t>
                      </a:r>
                    </a:p>
                  </a:txBody>
                  <a:tcPr anchor="ctr" horzOverflow="overflow">
                    <a:lnL w="38100" cap="flat" cmpd="sng" algn="ctr">
                      <a:solidFill>
                        <a:srgbClr val="720006"/>
                      </a:solidFill>
                      <a:prstDash val="solid"/>
                      <a:round/>
                      <a:headEnd type="none" w="med" len="med"/>
                      <a:tailEnd type="none" w="med" len="med"/>
                    </a:lnL>
                    <a:lnR w="12700" cap="flat" cmpd="sng" algn="ctr">
                      <a:solidFill>
                        <a:srgbClr val="00027F"/>
                      </a:solidFill>
                      <a:prstDash val="solid"/>
                      <a:round/>
                      <a:headEnd type="none" w="med" len="med"/>
                      <a:tailEnd type="none" w="med" len="med"/>
                    </a:lnR>
                    <a:lnT w="38100" cap="flat" cmpd="sng" algn="ctr">
                      <a:solidFill>
                        <a:srgbClr val="720006"/>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Courier" charset="0"/>
                          <a:ea typeface="Courier" charset="0"/>
                          <a:cs typeface="Courier" charset="0"/>
                        </a:rPr>
                        <a:t>property P</a:t>
                      </a:r>
                    </a:p>
                  </a:txBody>
                  <a:tcPr anchor="ctr" horzOverflow="overflow">
                    <a:lnL w="12700" cap="flat" cmpd="sng" algn="ctr">
                      <a:solidFill>
                        <a:srgbClr val="00027F"/>
                      </a:solidFill>
                      <a:prstDash val="solid"/>
                      <a:round/>
                      <a:headEnd type="none" w="med" len="med"/>
                      <a:tailEnd type="none" w="med" len="med"/>
                    </a:lnL>
                    <a:lnR w="38100" cap="flat" cmpd="sng" algn="ctr">
                      <a:solidFill>
                        <a:srgbClr val="720006"/>
                      </a:solidFill>
                      <a:prstDash val="solid"/>
                      <a:round/>
                      <a:headEnd type="none" w="med" len="med"/>
                      <a:tailEnd type="none" w="med" len="med"/>
                    </a:lnR>
                    <a:lnT w="38100" cap="flat" cmpd="sng" algn="ctr">
                      <a:solidFill>
                        <a:srgbClr val="720006"/>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180975">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Interface</a:t>
                      </a:r>
                    </a:p>
                  </a:txBody>
                  <a:tcPr anchor="ctr" horzOverflow="overflow">
                    <a:lnL w="38100" cap="flat" cmpd="sng" algn="ctr">
                      <a:solidFill>
                        <a:srgbClr val="720006"/>
                      </a:solidFill>
                      <a:prstDash val="solid"/>
                      <a:round/>
                      <a:headEnd type="none" w="med" len="med"/>
                      <a:tailEnd type="none" w="med" len="med"/>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38100" cap="flat" cmpd="sng" algn="ctr">
                      <a:solidFill>
                        <a:srgbClr val="72000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Courier" charset="0"/>
                          <a:ea typeface="Courier" charset="0"/>
                          <a:cs typeface="Courier" charset="0"/>
                        </a:rPr>
                        <a:t>@{a</a:t>
                      </a:r>
                      <a:r>
                        <a:rPr kumimoji="0" lang="en-US" sz="1600" b="0" i="0" u="none" strike="noStrike" cap="none" normalizeH="0" baseline="-25000">
                          <a:ln>
                            <a:noFill/>
                          </a:ln>
                          <a:solidFill>
                            <a:srgbClr val="0A017F"/>
                          </a:solidFill>
                          <a:effectLst/>
                          <a:latin typeface="Courier" charset="0"/>
                          <a:ea typeface="Courier" charset="0"/>
                          <a:cs typeface="Courier" charset="0"/>
                        </a:rPr>
                        <a:t>1</a:t>
                      </a:r>
                      <a:r>
                        <a:rPr kumimoji="0" lang="en-US" sz="1600" b="0" i="0" u="none" strike="noStrike" cap="none" normalizeH="0" baseline="0">
                          <a:ln>
                            <a:noFill/>
                          </a:ln>
                          <a:solidFill>
                            <a:srgbClr val="0A017F"/>
                          </a:solidFill>
                          <a:effectLst/>
                          <a:latin typeface="Courier" charset="0"/>
                          <a:ea typeface="Courier" charset="0"/>
                          <a:cs typeface="Courier" charset="0"/>
                        </a:rPr>
                        <a:t>,…,a</a:t>
                      </a:r>
                      <a:r>
                        <a:rPr kumimoji="0" lang="en-US" sz="1600" b="0" i="0" u="none" strike="noStrike" cap="none" normalizeH="0" baseline="-25000">
                          <a:ln>
                            <a:noFill/>
                          </a:ln>
                          <a:solidFill>
                            <a:srgbClr val="0A017F"/>
                          </a:solidFill>
                          <a:effectLst/>
                          <a:latin typeface="Courier" charset="0"/>
                          <a:ea typeface="Courier" charset="0"/>
                          <a:cs typeface="Courier" charset="0"/>
                        </a:rPr>
                        <a:t>n</a:t>
                      </a:r>
                      <a:r>
                        <a:rPr kumimoji="0" lang="en-US" sz="1600" b="0" i="0" u="none" strike="noStrike" cap="none" normalizeH="0" baseline="0">
                          <a:ln>
                            <a:noFill/>
                          </a:ln>
                          <a:solidFill>
                            <a:srgbClr val="0A017F"/>
                          </a:solidFill>
                          <a:effectLst/>
                          <a:latin typeface="Courier" charset="0"/>
                          <a:ea typeface="Courier" charset="0"/>
                          <a:cs typeface="Courier" charset="0"/>
                        </a:rPr>
                        <a:t>}</a:t>
                      </a:r>
                    </a:p>
                  </a:txBody>
                  <a:tcPr anchor="ctr" horzOverflow="overflow">
                    <a:lnL w="12700" cap="flat" cmpd="sng" algn="ctr">
                      <a:solidFill>
                        <a:srgbClr val="00027F"/>
                      </a:solidFill>
                      <a:prstDash val="solid"/>
                      <a:round/>
                      <a:headEnd type="none" w="med" len="med"/>
                      <a:tailEnd type="none" w="med" len="med"/>
                    </a:lnL>
                    <a:lnR w="38100" cap="flat" cmpd="sng" algn="ctr">
                      <a:solidFill>
                        <a:srgbClr val="720006"/>
                      </a:solidFill>
                      <a:prstDash val="solid"/>
                      <a:round/>
                      <a:headEnd type="none" w="med" len="med"/>
                      <a:tailEnd type="none" w="med" len="med"/>
                    </a:lnR>
                    <a:lnT w="12700" cap="flat" cmpd="sng" algn="ctr">
                      <a:solidFill>
                        <a:srgbClr val="00027F"/>
                      </a:solidFill>
                      <a:prstDash val="solid"/>
                      <a:round/>
                      <a:headEnd type="none" w="med" len="med"/>
                      <a:tailEnd type="none" w="med" len="med"/>
                    </a:lnT>
                    <a:lnB w="38100" cap="flat" cmpd="sng" algn="ctr">
                      <a:solidFill>
                        <a:srgbClr val="72000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1" i="1" u="none" strike="noStrike" cap="none" normalizeH="0" baseline="0">
                          <a:ln>
                            <a:noFill/>
                          </a:ln>
                          <a:solidFill>
                            <a:srgbClr val="0A017F"/>
                          </a:solidFill>
                          <a:effectLst/>
                          <a:latin typeface="Helvetica" charset="0"/>
                        </a:rPr>
                        <a:t>Progress property</a:t>
                      </a:r>
                    </a:p>
                  </a:txBody>
                  <a:tcPr anchor="ctr" horzOverflow="overflow">
                    <a:lnL w="38100" cap="flat" cmpd="sng" algn="ctr">
                      <a:solidFill>
                        <a:srgbClr val="720006"/>
                      </a:solidFill>
                      <a:prstDash val="solid"/>
                      <a:round/>
                      <a:headEnd type="none" w="med" len="med"/>
                      <a:tailEnd type="none" w="med" len="med"/>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38100" cap="flat" cmpd="sng" algn="ctr">
                      <a:solidFill>
                        <a:srgbClr val="72000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600" b="0" i="0" u="none" strike="noStrike" cap="none" normalizeH="0" baseline="0">
                          <a:ln>
                            <a:noFill/>
                          </a:ln>
                          <a:solidFill>
                            <a:srgbClr val="0A017F"/>
                          </a:solidFill>
                          <a:effectLst/>
                          <a:latin typeface="Courier" charset="0"/>
                          <a:ea typeface="Courier" charset="0"/>
                          <a:cs typeface="Courier" charset="0"/>
                        </a:rPr>
                        <a:t>progress P = {a</a:t>
                      </a:r>
                      <a:r>
                        <a:rPr kumimoji="0" lang="en-US" sz="1600" b="0" i="0" u="none" strike="noStrike" cap="none" normalizeH="0" baseline="-25000">
                          <a:ln>
                            <a:noFill/>
                          </a:ln>
                          <a:solidFill>
                            <a:srgbClr val="0A017F"/>
                          </a:solidFill>
                          <a:effectLst/>
                          <a:latin typeface="Courier" charset="0"/>
                          <a:ea typeface="Courier" charset="0"/>
                          <a:cs typeface="Courier" charset="0"/>
                        </a:rPr>
                        <a:t>1</a:t>
                      </a:r>
                      <a:r>
                        <a:rPr kumimoji="0" lang="en-US" sz="1600" b="0" i="0" u="none" strike="noStrike" cap="none" normalizeH="0" baseline="0">
                          <a:ln>
                            <a:noFill/>
                          </a:ln>
                          <a:solidFill>
                            <a:srgbClr val="0A017F"/>
                          </a:solidFill>
                          <a:effectLst/>
                          <a:latin typeface="Courier" charset="0"/>
                          <a:ea typeface="Courier" charset="0"/>
                          <a:cs typeface="Courier" charset="0"/>
                        </a:rPr>
                        <a:t>,…,a</a:t>
                      </a:r>
                      <a:r>
                        <a:rPr kumimoji="0" lang="en-US" sz="1600" b="0" i="0" u="none" strike="noStrike" cap="none" normalizeH="0" baseline="-25000">
                          <a:ln>
                            <a:noFill/>
                          </a:ln>
                          <a:solidFill>
                            <a:srgbClr val="0A017F"/>
                          </a:solidFill>
                          <a:effectLst/>
                          <a:latin typeface="Courier" charset="0"/>
                          <a:ea typeface="Courier" charset="0"/>
                          <a:cs typeface="Courier" charset="0"/>
                        </a:rPr>
                        <a:t>n</a:t>
                      </a:r>
                      <a:r>
                        <a:rPr kumimoji="0" lang="en-US" sz="1600" b="0" i="0" u="none" strike="noStrike" cap="none" normalizeH="0" baseline="0">
                          <a:ln>
                            <a:noFill/>
                          </a:ln>
                          <a:solidFill>
                            <a:srgbClr val="0A017F"/>
                          </a:solidFill>
                          <a:effectLst/>
                          <a:latin typeface="Courier" charset="0"/>
                          <a:ea typeface="Courier" charset="0"/>
                          <a:cs typeface="Courier" charset="0"/>
                        </a:rPr>
                        <a:t>}</a:t>
                      </a:r>
                    </a:p>
                  </a:txBody>
                  <a:tcPr anchor="ctr" horzOverflow="overflow">
                    <a:lnL w="12700" cap="flat" cmpd="sng" algn="ctr">
                      <a:solidFill>
                        <a:srgbClr val="00027F"/>
                      </a:solidFill>
                      <a:prstDash val="solid"/>
                      <a:round/>
                      <a:headEnd type="none" w="med" len="med"/>
                      <a:tailEnd type="none" w="med" len="med"/>
                    </a:lnL>
                    <a:lnR w="38100" cap="flat" cmpd="sng" algn="ctr">
                      <a:solidFill>
                        <a:srgbClr val="720006"/>
                      </a:solidFill>
                      <a:prstDash val="solid"/>
                      <a:round/>
                      <a:headEnd type="none" w="med" len="med"/>
                      <a:tailEnd type="none" w="med" len="med"/>
                    </a:lnR>
                    <a:lnT w="12700" cap="flat" cmpd="sng" algn="ctr">
                      <a:solidFill>
                        <a:srgbClr val="00027F"/>
                      </a:solidFill>
                      <a:prstDash val="solid"/>
                      <a:round/>
                      <a:headEnd type="none" w="med" len="med"/>
                      <a:tailEnd type="none" w="med" len="med"/>
                    </a:lnT>
                    <a:lnB w="38100" cap="flat" cmpd="sng" algn="ctr">
                      <a:solidFill>
                        <a:srgbClr val="720006"/>
                      </a:solidFill>
                      <a:prstDash val="solid"/>
                      <a:round/>
                      <a:headEnd type="none" w="med" len="med"/>
                      <a:tailEnd type="none" w="med" len="med"/>
                    </a:lnB>
                    <a:lnTlToBr>
                      <a:noFill/>
                    </a:lnTlToBr>
                    <a:lnBlToTr>
                      <a:noFill/>
                    </a:lnBlToTr>
                    <a:noFill/>
                  </a:tcPr>
                </a:tc>
              </a:tr>
            </a:tbl>
          </a:graphicData>
        </a:graphic>
      </p:graphicFrame>
      <p:sp>
        <p:nvSpPr>
          <p:cNvPr id="19511" name="AutoShape 57"/>
          <p:cNvSpPr>
            <a:spLocks noChangeArrowheads="1"/>
          </p:cNvSpPr>
          <p:nvPr/>
        </p:nvSpPr>
        <p:spPr bwMode="auto">
          <a:xfrm>
            <a:off x="3429000" y="5943600"/>
            <a:ext cx="4191000" cy="6858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a:r>
              <a:rPr lang="en-US" sz="1800" i="1">
                <a:solidFill>
                  <a:srgbClr val="7F0101"/>
                </a:solidFill>
              </a:rPr>
              <a:t>We will encounter and use these features in the lectures to come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Date Placeholder 3"/>
          <p:cNvSpPr>
            <a:spLocks noGrp="1"/>
          </p:cNvSpPr>
          <p:nvPr>
            <p:ph type="dt" sz="quarter" idx="10"/>
          </p:nvPr>
        </p:nvSpPr>
        <p:spPr>
          <a:noFill/>
        </p:spPr>
        <p:txBody>
          <a:bodyPr/>
          <a:lstStyle/>
          <a:p>
            <a:r>
              <a:rPr lang="en-US" smtClean="0"/>
              <a:t>© Oscar Nierstrasz</a:t>
            </a:r>
            <a:endParaRPr lang="de-CH" smtClean="0"/>
          </a:p>
        </p:txBody>
      </p:sp>
      <p:sp>
        <p:nvSpPr>
          <p:cNvPr id="21507" name="Footer Placeholder 4"/>
          <p:cNvSpPr>
            <a:spLocks noGrp="1"/>
          </p:cNvSpPr>
          <p:nvPr>
            <p:ph type="ftr" sz="quarter" idx="11"/>
          </p:nvPr>
        </p:nvSpPr>
        <p:spPr>
          <a:noFill/>
        </p:spPr>
        <p:txBody>
          <a:bodyPr/>
          <a:lstStyle/>
          <a:p>
            <a:r>
              <a:rPr lang="en-US" smtClean="0"/>
              <a:t>Java and Concurrency</a:t>
            </a:r>
            <a:endParaRPr lang="de-CH" smtClean="0"/>
          </a:p>
        </p:txBody>
      </p:sp>
      <p:sp>
        <p:nvSpPr>
          <p:cNvPr id="21508" name="Slide Number Placeholder 5"/>
          <p:cNvSpPr>
            <a:spLocks noGrp="1"/>
          </p:cNvSpPr>
          <p:nvPr>
            <p:ph type="sldNum" sz="quarter" idx="12"/>
          </p:nvPr>
        </p:nvSpPr>
        <p:spPr>
          <a:noFill/>
        </p:spPr>
        <p:txBody>
          <a:bodyPr/>
          <a:lstStyle/>
          <a:p>
            <a:fld id="{625A4603-E0B1-CE42-A7E5-7A27A68330CE}" type="slidenum">
              <a:rPr lang="de-CH" smtClean="0"/>
              <a:pPr/>
              <a:t>7</a:t>
            </a:fld>
            <a:endParaRPr lang="de-CH" sz="1400" smtClean="0">
              <a:solidFill>
                <a:srgbClr val="7E7E7E"/>
              </a:solidFill>
              <a:latin typeface="Times" charset="0"/>
            </a:endParaRPr>
          </a:p>
        </p:txBody>
      </p:sp>
      <p:sp>
        <p:nvSpPr>
          <p:cNvPr id="21509" name="Rectangle 2"/>
          <p:cNvSpPr>
            <a:spLocks noGrp="1" noChangeArrowheads="1"/>
          </p:cNvSpPr>
          <p:nvPr>
            <p:ph type="title"/>
          </p:nvPr>
        </p:nvSpPr>
        <p:spPr/>
        <p:txBody>
          <a:bodyPr/>
          <a:lstStyle/>
          <a:p>
            <a:r>
              <a:rPr lang="en-US"/>
              <a:t>FSP — Action Prefix</a:t>
            </a:r>
          </a:p>
        </p:txBody>
      </p:sp>
      <p:sp>
        <p:nvSpPr>
          <p:cNvPr id="21510" name="Rectangle 3"/>
          <p:cNvSpPr>
            <a:spLocks noGrp="1" noChangeArrowheads="1"/>
          </p:cNvSpPr>
          <p:nvPr>
            <p:ph type="body" idx="1"/>
          </p:nvPr>
        </p:nvSpPr>
        <p:spPr/>
        <p:txBody>
          <a:bodyPr/>
          <a:lstStyle/>
          <a:p>
            <a:pPr marL="0" indent="0">
              <a:lnSpc>
                <a:spcPct val="90000"/>
              </a:lnSpc>
              <a:buFont typeface="Helvetica CE" charset="0"/>
              <a:buNone/>
            </a:pPr>
            <a:r>
              <a:rPr lang="en-US" sz="2000"/>
              <a:t>If </a:t>
            </a:r>
            <a:r>
              <a:rPr lang="en-US" sz="2000">
                <a:latin typeface="Courier" charset="0"/>
                <a:ea typeface="Courier" charset="0"/>
                <a:cs typeface="Courier" charset="0"/>
              </a:rPr>
              <a:t>x</a:t>
            </a:r>
            <a:r>
              <a:rPr lang="en-US" sz="2000"/>
              <a:t> is an </a:t>
            </a:r>
            <a:r>
              <a:rPr lang="en-US" sz="2000">
                <a:ea typeface="American Typewriter" charset="0"/>
                <a:cs typeface="American Typewriter" charset="0"/>
              </a:rPr>
              <a:t>action </a:t>
            </a:r>
            <a:r>
              <a:rPr lang="en-US" sz="2000"/>
              <a:t>and </a:t>
            </a:r>
            <a:r>
              <a:rPr lang="en-US" sz="2000">
                <a:latin typeface="Courier" charset="0"/>
                <a:ea typeface="Courier" charset="0"/>
                <a:cs typeface="Courier" charset="0"/>
              </a:rPr>
              <a:t>P</a:t>
            </a:r>
            <a:r>
              <a:rPr lang="en-US" sz="2000"/>
              <a:t> a process then </a:t>
            </a:r>
            <a:r>
              <a:rPr lang="en-US" sz="2000">
                <a:latin typeface="Courier" charset="0"/>
                <a:ea typeface="Courier" charset="0"/>
                <a:cs typeface="Courier" charset="0"/>
              </a:rPr>
              <a:t>(x-&gt;P)</a:t>
            </a:r>
            <a:r>
              <a:rPr lang="en-US" sz="2000"/>
              <a:t> is a process that initially engages in the action </a:t>
            </a:r>
            <a:r>
              <a:rPr lang="en-US" sz="2000">
                <a:latin typeface="Courier" charset="0"/>
                <a:ea typeface="Courier" charset="0"/>
                <a:cs typeface="Courier" charset="0"/>
              </a:rPr>
              <a:t>x</a:t>
            </a:r>
            <a:r>
              <a:rPr lang="en-US" sz="2000"/>
              <a:t> and then behaves like </a:t>
            </a:r>
            <a:r>
              <a:rPr lang="en-US" sz="2000">
                <a:latin typeface="Courier" charset="0"/>
                <a:ea typeface="Courier" charset="0"/>
                <a:cs typeface="Courier" charset="0"/>
              </a:rPr>
              <a:t>P</a:t>
            </a:r>
            <a:r>
              <a:rPr lang="en-US" sz="2000"/>
              <a:t>.</a:t>
            </a:r>
          </a:p>
          <a:p>
            <a:pPr marL="0" indent="0">
              <a:lnSpc>
                <a:spcPct val="90000"/>
              </a:lnSpc>
              <a:buFont typeface="Helvetica CE" charset="0"/>
              <a:buNone/>
            </a:pPr>
            <a:endParaRPr lang="en-US" sz="2000"/>
          </a:p>
          <a:p>
            <a:pPr marL="0" indent="0">
              <a:lnSpc>
                <a:spcPct val="90000"/>
              </a:lnSpc>
              <a:buFont typeface="Helvetica CE" charset="0"/>
              <a:buNone/>
            </a:pPr>
            <a:endParaRPr lang="en-US" sz="2000"/>
          </a:p>
          <a:p>
            <a:pPr marL="0" indent="0">
              <a:lnSpc>
                <a:spcPct val="90000"/>
              </a:lnSpc>
              <a:buFont typeface="Helvetica CE" charset="0"/>
              <a:buNone/>
            </a:pPr>
            <a:endParaRPr lang="en-US" sz="2000"/>
          </a:p>
          <a:p>
            <a:pPr marL="0" indent="0">
              <a:lnSpc>
                <a:spcPct val="90000"/>
              </a:lnSpc>
              <a:buFont typeface="Helvetica CE" charset="0"/>
              <a:buNone/>
            </a:pPr>
            <a:endParaRPr lang="en-US" sz="2000"/>
          </a:p>
          <a:p>
            <a:pPr marL="0" indent="0">
              <a:lnSpc>
                <a:spcPct val="90000"/>
              </a:lnSpc>
              <a:buFont typeface="Helvetica CE" charset="0"/>
              <a:buNone/>
            </a:pPr>
            <a:endParaRPr lang="en-US" sz="2000"/>
          </a:p>
          <a:p>
            <a:pPr marL="0" indent="0">
              <a:lnSpc>
                <a:spcPct val="90000"/>
              </a:lnSpc>
              <a:buFont typeface="Helvetica CE" charset="0"/>
              <a:buNone/>
            </a:pPr>
            <a:endParaRPr lang="en-US" sz="2000"/>
          </a:p>
          <a:p>
            <a:pPr marL="0" indent="0">
              <a:lnSpc>
                <a:spcPct val="90000"/>
              </a:lnSpc>
              <a:buFont typeface="Helvetica CE" charset="0"/>
              <a:buNone/>
            </a:pPr>
            <a:endParaRPr lang="en-US" sz="2000"/>
          </a:p>
          <a:p>
            <a:pPr marL="0" indent="0">
              <a:lnSpc>
                <a:spcPct val="90000"/>
              </a:lnSpc>
              <a:buFont typeface="Helvetica CE" charset="0"/>
              <a:buNone/>
            </a:pPr>
            <a:endParaRPr lang="en-US" sz="2000"/>
          </a:p>
          <a:p>
            <a:pPr marL="0" indent="0">
              <a:lnSpc>
                <a:spcPct val="90000"/>
              </a:lnSpc>
              <a:buFont typeface="Helvetica CE" charset="0"/>
              <a:buNone/>
            </a:pPr>
            <a:endParaRPr lang="en-US" sz="2000"/>
          </a:p>
          <a:p>
            <a:pPr marL="0" indent="0">
              <a:lnSpc>
                <a:spcPct val="90000"/>
              </a:lnSpc>
              <a:buFont typeface="Helvetica CE" charset="0"/>
              <a:buNone/>
            </a:pPr>
            <a:r>
              <a:rPr lang="en-US" sz="2000" b="1" i="1"/>
              <a:t>Convention:</a:t>
            </a:r>
            <a:r>
              <a:rPr lang="en-US" sz="2000"/>
              <a:t> </a:t>
            </a:r>
          </a:p>
          <a:p>
            <a:pPr marL="0" indent="0">
              <a:lnSpc>
                <a:spcPct val="90000"/>
              </a:lnSpc>
              <a:buFont typeface="Helvetica CE" charset="0"/>
              <a:buNone/>
            </a:pPr>
            <a:r>
              <a:rPr lang="en-US" sz="2000"/>
              <a:t>Processes start with </a:t>
            </a:r>
            <a:r>
              <a:rPr lang="en-US" sz="2000">
                <a:latin typeface="Courier" charset="0"/>
                <a:ea typeface="Courier" charset="0"/>
                <a:cs typeface="Courier" charset="0"/>
              </a:rPr>
              <a:t>UPPERCASE</a:t>
            </a:r>
            <a:r>
              <a:rPr lang="en-US" sz="2000"/>
              <a:t>, actions start with </a:t>
            </a:r>
            <a:r>
              <a:rPr lang="en-US" sz="2000">
                <a:latin typeface="Courier" charset="0"/>
                <a:ea typeface="Courier" charset="0"/>
                <a:cs typeface="Courier" charset="0"/>
              </a:rPr>
              <a:t>lowercase</a:t>
            </a:r>
            <a:r>
              <a:rPr lang="en-US" sz="2000"/>
              <a:t>.</a:t>
            </a:r>
          </a:p>
        </p:txBody>
      </p:sp>
      <p:pic>
        <p:nvPicPr>
          <p:cNvPr id="21511" name="Picture 5"/>
          <p:cNvPicPr>
            <a:picLocks noChangeAspect="1" noChangeArrowheads="1"/>
          </p:cNvPicPr>
          <p:nvPr/>
        </p:nvPicPr>
        <mc:AlternateContent>
          <mc:Choice xmlns:ma="http://schemas.microsoft.com/office/mac/drawingml/2008/main" Requires="ma">
            <p:blipFill>
              <a:blip r:embed="rId2"/>
              <a:srcRect/>
              <a:stretch>
                <a:fillRect/>
              </a:stretch>
            </p:blipFill>
          </mc:Choice>
          <mc:Fallback>
            <p:blipFill>
              <a:blip r:embed="rId3"/>
              <a:srcRect/>
              <a:stretch>
                <a:fillRect/>
              </a:stretch>
            </p:blipFill>
          </mc:Fallback>
        </mc:AlternateContent>
        <p:spPr bwMode="auto">
          <a:xfrm>
            <a:off x="838200" y="3249613"/>
            <a:ext cx="4648200" cy="1855787"/>
          </a:xfrm>
          <a:prstGeom prst="rect">
            <a:avLst/>
          </a:prstGeom>
          <a:noFill/>
          <a:ln w="9525">
            <a:noFill/>
            <a:miter lim="800000"/>
            <a:headEnd/>
            <a:tailEnd/>
          </a:ln>
        </p:spPr>
      </p:pic>
      <p:sp>
        <p:nvSpPr>
          <p:cNvPr id="21512" name="AutoShape 6"/>
          <p:cNvSpPr>
            <a:spLocks noChangeArrowheads="1"/>
          </p:cNvSpPr>
          <p:nvPr/>
        </p:nvSpPr>
        <p:spPr bwMode="auto">
          <a:xfrm>
            <a:off x="6172200" y="3962400"/>
            <a:ext cx="1905000" cy="7620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a:r>
              <a:rPr lang="en-US" sz="2000" i="1">
                <a:solidFill>
                  <a:srgbClr val="7F0101"/>
                </a:solidFill>
              </a:rPr>
              <a:t>A terminating process</a:t>
            </a:r>
            <a:endParaRPr lang="en-US" sz="2000"/>
          </a:p>
        </p:txBody>
      </p:sp>
      <p:sp>
        <p:nvSpPr>
          <p:cNvPr id="21513" name="Text Box 7"/>
          <p:cNvSpPr txBox="1">
            <a:spLocks noChangeArrowheads="1"/>
          </p:cNvSpPr>
          <p:nvPr/>
        </p:nvSpPr>
        <p:spPr bwMode="auto">
          <a:xfrm>
            <a:off x="2133600" y="2667000"/>
            <a:ext cx="3648075" cy="346075"/>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eaLnBrk="1" hangingPunct="1">
              <a:lnSpc>
                <a:spcPct val="90000"/>
              </a:lnSpc>
              <a:spcBef>
                <a:spcPct val="20000"/>
              </a:spcBef>
              <a:buFont typeface="Helvetica CE" charset="0"/>
              <a:buNone/>
            </a:pPr>
            <a:r>
              <a:rPr lang="en-US" sz="1800">
                <a:solidFill>
                  <a:srgbClr val="0A017F"/>
                </a:solidFill>
                <a:latin typeface="Courier" charset="0"/>
                <a:ea typeface="Courier" charset="0"/>
                <a:cs typeface="Courier" charset="0"/>
              </a:rPr>
              <a:t>ONESHOT = (once -&gt; STOP).</a:t>
            </a:r>
            <a:endParaRPr lang="en-US">
              <a:latin typeface="Courier" charset="0"/>
              <a:ea typeface="Courier" charset="0"/>
              <a:cs typeface="Courier" charset="0"/>
            </a:endParaRPr>
          </a:p>
        </p:txBody>
      </p:sp>
      <p:grpSp>
        <p:nvGrpSpPr>
          <p:cNvPr id="21514" name="Group 8"/>
          <p:cNvGrpSpPr>
            <a:grpSpLocks/>
          </p:cNvGrpSpPr>
          <p:nvPr/>
        </p:nvGrpSpPr>
        <p:grpSpPr bwMode="auto">
          <a:xfrm>
            <a:off x="8077200" y="6096000"/>
            <a:ext cx="838200" cy="381000"/>
            <a:chOff x="672" y="3504"/>
            <a:chExt cx="528" cy="240"/>
          </a:xfrm>
        </p:grpSpPr>
        <p:sp>
          <p:nvSpPr>
            <p:cNvPr id="21515" name="AutoShape 9"/>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21516" name="Group 10"/>
            <p:cNvGrpSpPr>
              <a:grpSpLocks/>
            </p:cNvGrpSpPr>
            <p:nvPr/>
          </p:nvGrpSpPr>
          <p:grpSpPr bwMode="auto">
            <a:xfrm>
              <a:off x="720" y="3552"/>
              <a:ext cx="432" cy="144"/>
              <a:chOff x="2112" y="3696"/>
              <a:chExt cx="528" cy="192"/>
            </a:xfrm>
          </p:grpSpPr>
          <p:sp>
            <p:nvSpPr>
              <p:cNvPr id="21517" name="Oval 11"/>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t>0</a:t>
                </a:r>
              </a:p>
            </p:txBody>
          </p:sp>
          <p:sp>
            <p:nvSpPr>
              <p:cNvPr id="21518" name="Oval 12"/>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t>1</a:t>
                </a:r>
              </a:p>
            </p:txBody>
          </p:sp>
          <p:cxnSp>
            <p:nvCxnSpPr>
              <p:cNvPr id="21519" name="AutoShape 13"/>
              <p:cNvCxnSpPr>
                <a:cxnSpLocks noChangeShapeType="1"/>
                <a:stCxn id="21517" idx="7"/>
                <a:endCxn id="21518"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21520" name="AutoShape 14"/>
              <p:cNvCxnSpPr>
                <a:cxnSpLocks noChangeShapeType="1"/>
                <a:stCxn id="21518" idx="3"/>
                <a:endCxn id="21517"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Date Placeholder 3"/>
          <p:cNvSpPr>
            <a:spLocks noGrp="1"/>
          </p:cNvSpPr>
          <p:nvPr>
            <p:ph type="dt" sz="quarter" idx="10"/>
          </p:nvPr>
        </p:nvSpPr>
        <p:spPr>
          <a:noFill/>
        </p:spPr>
        <p:txBody>
          <a:bodyPr/>
          <a:lstStyle/>
          <a:p>
            <a:r>
              <a:rPr lang="en-US" smtClean="0"/>
              <a:t>© Oscar Nierstrasz</a:t>
            </a:r>
            <a:endParaRPr lang="de-CH" smtClean="0"/>
          </a:p>
        </p:txBody>
      </p:sp>
      <p:sp>
        <p:nvSpPr>
          <p:cNvPr id="22531" name="Footer Placeholder 4"/>
          <p:cNvSpPr>
            <a:spLocks noGrp="1"/>
          </p:cNvSpPr>
          <p:nvPr>
            <p:ph type="ftr" sz="quarter" idx="11"/>
          </p:nvPr>
        </p:nvSpPr>
        <p:spPr>
          <a:noFill/>
        </p:spPr>
        <p:txBody>
          <a:bodyPr/>
          <a:lstStyle/>
          <a:p>
            <a:r>
              <a:rPr lang="en-US" smtClean="0"/>
              <a:t>Java and Concurrency</a:t>
            </a:r>
            <a:endParaRPr lang="de-CH" smtClean="0"/>
          </a:p>
        </p:txBody>
      </p:sp>
      <p:sp>
        <p:nvSpPr>
          <p:cNvPr id="22532" name="Slide Number Placeholder 5"/>
          <p:cNvSpPr>
            <a:spLocks noGrp="1"/>
          </p:cNvSpPr>
          <p:nvPr>
            <p:ph type="sldNum" sz="quarter" idx="12"/>
          </p:nvPr>
        </p:nvSpPr>
        <p:spPr>
          <a:noFill/>
        </p:spPr>
        <p:txBody>
          <a:bodyPr/>
          <a:lstStyle/>
          <a:p>
            <a:fld id="{EBF0F69C-DC7C-1D46-8E56-07435C7E171B}" type="slidenum">
              <a:rPr lang="de-CH" smtClean="0"/>
              <a:pPr/>
              <a:t>8</a:t>
            </a:fld>
            <a:endParaRPr lang="de-CH" sz="1400" smtClean="0">
              <a:solidFill>
                <a:srgbClr val="7E7E7E"/>
              </a:solidFill>
              <a:latin typeface="Times" charset="0"/>
            </a:endParaRPr>
          </a:p>
        </p:txBody>
      </p:sp>
      <p:sp>
        <p:nvSpPr>
          <p:cNvPr id="22533" name="Rectangle 2"/>
          <p:cNvSpPr>
            <a:spLocks noGrp="1" noChangeArrowheads="1"/>
          </p:cNvSpPr>
          <p:nvPr>
            <p:ph type="title"/>
          </p:nvPr>
        </p:nvSpPr>
        <p:spPr/>
        <p:txBody>
          <a:bodyPr/>
          <a:lstStyle/>
          <a:p>
            <a:r>
              <a:rPr lang="en-US"/>
              <a:t>FSP — Recursion</a:t>
            </a:r>
          </a:p>
        </p:txBody>
      </p:sp>
      <p:sp>
        <p:nvSpPr>
          <p:cNvPr id="22534" name="Rectangle 3"/>
          <p:cNvSpPr>
            <a:spLocks noGrp="1" noChangeArrowheads="1"/>
          </p:cNvSpPr>
          <p:nvPr>
            <p:ph type="body" idx="1"/>
          </p:nvPr>
        </p:nvSpPr>
        <p:spPr>
          <a:xfrm>
            <a:off x="539750" y="1654175"/>
            <a:ext cx="8061325" cy="555625"/>
          </a:xfrm>
        </p:spPr>
        <p:txBody>
          <a:bodyPr anchor="t"/>
          <a:lstStyle/>
          <a:p>
            <a:pPr marL="0" indent="0">
              <a:buFont typeface="Helvetica CE" charset="0"/>
              <a:buNone/>
            </a:pPr>
            <a:r>
              <a:rPr lang="en-US" sz="2800"/>
              <a:t>Repetitive behaviour uses recursion:</a:t>
            </a:r>
            <a:endParaRPr lang="en-US"/>
          </a:p>
        </p:txBody>
      </p:sp>
      <p:pic>
        <p:nvPicPr>
          <p:cNvPr id="22535" name="Picture 4"/>
          <p:cNvPicPr>
            <a:picLocks noChangeAspect="1" noChangeArrowheads="1"/>
          </p:cNvPicPr>
          <p:nvPr/>
        </p:nvPicPr>
        <mc:AlternateContent>
          <mc:Choice xmlns:ma="http://schemas.microsoft.com/office/mac/drawingml/2008/main" Requires="ma">
            <p:blipFill>
              <a:blip r:embed="rId2"/>
              <a:srcRect/>
              <a:stretch>
                <a:fillRect/>
              </a:stretch>
            </p:blipFill>
          </mc:Choice>
          <mc:Fallback>
            <p:blipFill>
              <a:blip r:embed="rId3"/>
              <a:srcRect/>
              <a:stretch>
                <a:fillRect/>
              </a:stretch>
            </p:blipFill>
          </mc:Fallback>
        </mc:AlternateContent>
        <p:spPr bwMode="auto">
          <a:xfrm>
            <a:off x="3276600" y="3352800"/>
            <a:ext cx="5105400" cy="2962275"/>
          </a:xfrm>
          <a:prstGeom prst="rect">
            <a:avLst/>
          </a:prstGeom>
          <a:noFill/>
          <a:ln w="9525">
            <a:noFill/>
            <a:miter lim="800000"/>
            <a:headEnd/>
            <a:tailEnd/>
          </a:ln>
        </p:spPr>
      </p:pic>
      <p:sp>
        <p:nvSpPr>
          <p:cNvPr id="22536" name="Text Box 5"/>
          <p:cNvSpPr txBox="1">
            <a:spLocks noChangeArrowheads="1"/>
          </p:cNvSpPr>
          <p:nvPr/>
        </p:nvSpPr>
        <p:spPr bwMode="auto">
          <a:xfrm>
            <a:off x="762000" y="2514600"/>
            <a:ext cx="3429000" cy="1095375"/>
          </a:xfrm>
          <a:prstGeom prst="rect">
            <a:avLst/>
          </a:prstGeom>
          <a:solidFill>
            <a:schemeClr val="bg1"/>
          </a:solidFill>
          <a:ln w="9525">
            <a:solidFill>
              <a:schemeClr val="tx1"/>
            </a:solidFill>
            <a:miter lim="800000"/>
            <a:headEnd/>
            <a:tailEnd/>
          </a:ln>
        </p:spPr>
        <p:txBody>
          <a:bodyPr>
            <a:prstTxWarp prst="textNoShape">
              <a:avLst/>
            </a:prstTxWarp>
            <a:spAutoFit/>
          </a:bodyPr>
          <a:lstStyle/>
          <a:p>
            <a:pPr defTabSz="1074738" eaLnBrk="1" hangingPunct="1">
              <a:lnSpc>
                <a:spcPct val="95000"/>
              </a:lnSpc>
              <a:spcBef>
                <a:spcPct val="20000"/>
              </a:spcBef>
              <a:buFont typeface="Helvetica CE" charset="0"/>
              <a:buNone/>
            </a:pPr>
            <a:r>
              <a:rPr lang="en-US" sz="2000">
                <a:solidFill>
                  <a:srgbClr val="0A017F"/>
                </a:solidFill>
                <a:latin typeface="Courier" charset="0"/>
                <a:ea typeface="Courier" charset="0"/>
                <a:cs typeface="Courier" charset="0"/>
              </a:rPr>
              <a:t>SWITCH	= OFF,</a:t>
            </a:r>
          </a:p>
          <a:p>
            <a:pPr defTabSz="1074738" eaLnBrk="1" hangingPunct="1">
              <a:lnSpc>
                <a:spcPct val="95000"/>
              </a:lnSpc>
              <a:spcBef>
                <a:spcPct val="20000"/>
              </a:spcBef>
              <a:buFont typeface="Helvetica CE" charset="0"/>
              <a:buNone/>
            </a:pPr>
            <a:r>
              <a:rPr lang="en-US" sz="2000">
                <a:solidFill>
                  <a:srgbClr val="0A017F"/>
                </a:solidFill>
                <a:latin typeface="Courier" charset="0"/>
                <a:ea typeface="Courier" charset="0"/>
                <a:cs typeface="Courier" charset="0"/>
              </a:rPr>
              <a:t>OFF	= (on -&gt; ON),</a:t>
            </a:r>
          </a:p>
          <a:p>
            <a:pPr defTabSz="1074738" eaLnBrk="1" hangingPunct="1">
              <a:lnSpc>
                <a:spcPct val="95000"/>
              </a:lnSpc>
              <a:spcBef>
                <a:spcPct val="20000"/>
              </a:spcBef>
              <a:buFont typeface="Helvetica CE" charset="0"/>
              <a:buNone/>
            </a:pPr>
            <a:r>
              <a:rPr lang="en-US" sz="2000">
                <a:solidFill>
                  <a:srgbClr val="0A017F"/>
                </a:solidFill>
                <a:latin typeface="Courier" charset="0"/>
                <a:ea typeface="Courier" charset="0"/>
                <a:cs typeface="Courier" charset="0"/>
              </a:rPr>
              <a:t>ON	= (off-&gt; OFF).</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Date Placeholder 3"/>
          <p:cNvSpPr>
            <a:spLocks noGrp="1"/>
          </p:cNvSpPr>
          <p:nvPr>
            <p:ph type="dt" sz="quarter" idx="10"/>
          </p:nvPr>
        </p:nvSpPr>
        <p:spPr>
          <a:noFill/>
        </p:spPr>
        <p:txBody>
          <a:bodyPr/>
          <a:lstStyle/>
          <a:p>
            <a:r>
              <a:rPr lang="en-US" smtClean="0"/>
              <a:t>© Oscar Nierstrasz</a:t>
            </a:r>
            <a:endParaRPr lang="de-CH" smtClean="0"/>
          </a:p>
        </p:txBody>
      </p:sp>
      <p:sp>
        <p:nvSpPr>
          <p:cNvPr id="23555" name="Footer Placeholder 4"/>
          <p:cNvSpPr>
            <a:spLocks noGrp="1"/>
          </p:cNvSpPr>
          <p:nvPr>
            <p:ph type="ftr" sz="quarter" idx="11"/>
          </p:nvPr>
        </p:nvSpPr>
        <p:spPr>
          <a:noFill/>
        </p:spPr>
        <p:txBody>
          <a:bodyPr/>
          <a:lstStyle/>
          <a:p>
            <a:r>
              <a:rPr lang="en-US" smtClean="0"/>
              <a:t>Java and Concurrency</a:t>
            </a:r>
            <a:endParaRPr lang="de-CH" smtClean="0"/>
          </a:p>
        </p:txBody>
      </p:sp>
      <p:sp>
        <p:nvSpPr>
          <p:cNvPr id="23556" name="Slide Number Placeholder 5"/>
          <p:cNvSpPr>
            <a:spLocks noGrp="1"/>
          </p:cNvSpPr>
          <p:nvPr>
            <p:ph type="sldNum" sz="quarter" idx="12"/>
          </p:nvPr>
        </p:nvSpPr>
        <p:spPr>
          <a:noFill/>
        </p:spPr>
        <p:txBody>
          <a:bodyPr/>
          <a:lstStyle/>
          <a:p>
            <a:fld id="{256E1615-A75D-6847-8BFA-6F995FFB967A}" type="slidenum">
              <a:rPr lang="de-CH" smtClean="0"/>
              <a:pPr/>
              <a:t>9</a:t>
            </a:fld>
            <a:endParaRPr lang="de-CH" sz="1400" smtClean="0">
              <a:solidFill>
                <a:srgbClr val="7E7E7E"/>
              </a:solidFill>
              <a:latin typeface="Times" charset="0"/>
            </a:endParaRPr>
          </a:p>
        </p:txBody>
      </p:sp>
      <p:sp>
        <p:nvSpPr>
          <p:cNvPr id="23557" name="Rectangle 2"/>
          <p:cNvSpPr>
            <a:spLocks noGrp="1" noChangeArrowheads="1"/>
          </p:cNvSpPr>
          <p:nvPr>
            <p:ph type="title"/>
          </p:nvPr>
        </p:nvSpPr>
        <p:spPr/>
        <p:txBody>
          <a:bodyPr/>
          <a:lstStyle/>
          <a:p>
            <a:r>
              <a:rPr lang="en-US"/>
              <a:t>FSP — Choice</a:t>
            </a:r>
          </a:p>
        </p:txBody>
      </p:sp>
      <p:sp>
        <p:nvSpPr>
          <p:cNvPr id="23558" name="Rectangle 3"/>
          <p:cNvSpPr>
            <a:spLocks noGrp="1" noChangeArrowheads="1"/>
          </p:cNvSpPr>
          <p:nvPr>
            <p:ph type="body" idx="1"/>
          </p:nvPr>
        </p:nvSpPr>
        <p:spPr>
          <a:xfrm>
            <a:off x="539750" y="1654175"/>
            <a:ext cx="8061325" cy="1241425"/>
          </a:xfrm>
        </p:spPr>
        <p:txBody>
          <a:bodyPr anchor="t"/>
          <a:lstStyle/>
          <a:p>
            <a:pPr marL="342900" indent="-342900" defTabSz="381000">
              <a:lnSpc>
                <a:spcPct val="90000"/>
              </a:lnSpc>
              <a:buFont typeface="Helvetica CE" charset="0"/>
              <a:buNone/>
            </a:pPr>
            <a:r>
              <a:rPr lang="en-US" sz="2000"/>
              <a:t>If </a:t>
            </a:r>
            <a:r>
              <a:rPr lang="en-US" sz="2000">
                <a:latin typeface="Courier" charset="0"/>
                <a:ea typeface="Courier" charset="0"/>
                <a:cs typeface="Courier" charset="0"/>
              </a:rPr>
              <a:t>x </a:t>
            </a:r>
            <a:r>
              <a:rPr lang="en-US" sz="2000"/>
              <a:t>and </a:t>
            </a:r>
            <a:r>
              <a:rPr lang="en-US" sz="2000">
                <a:latin typeface="Courier" charset="0"/>
                <a:ea typeface="Courier" charset="0"/>
                <a:cs typeface="Courier" charset="0"/>
              </a:rPr>
              <a:t>y</a:t>
            </a:r>
            <a:r>
              <a:rPr lang="en-US" sz="2000"/>
              <a:t> are actions then </a:t>
            </a:r>
            <a:r>
              <a:rPr lang="en-US" sz="2000">
                <a:latin typeface="Courier" charset="0"/>
                <a:ea typeface="Courier" charset="0"/>
                <a:cs typeface="Courier" charset="0"/>
              </a:rPr>
              <a:t>(x-&gt;P | y-&gt;Q)</a:t>
            </a:r>
            <a:r>
              <a:rPr lang="en-US" sz="2000"/>
              <a:t> is a process which initially engages in </a:t>
            </a:r>
            <a:r>
              <a:rPr lang="en-US" sz="2000" i="1">
                <a:solidFill>
                  <a:srgbClr val="7F0101"/>
                </a:solidFill>
              </a:rPr>
              <a:t>either</a:t>
            </a:r>
            <a:r>
              <a:rPr lang="en-US" sz="2000"/>
              <a:t> of the actions</a:t>
            </a:r>
            <a:r>
              <a:rPr lang="en-US" sz="2000">
                <a:latin typeface="American Typewriter" charset="0"/>
              </a:rPr>
              <a:t> </a:t>
            </a:r>
            <a:r>
              <a:rPr lang="en-US" sz="2000">
                <a:latin typeface="Courier" charset="0"/>
                <a:ea typeface="Courier" charset="0"/>
                <a:cs typeface="Courier" charset="0"/>
              </a:rPr>
              <a:t>x</a:t>
            </a:r>
            <a:r>
              <a:rPr lang="en-US" sz="2000"/>
              <a:t> or </a:t>
            </a:r>
            <a:r>
              <a:rPr lang="en-US" sz="2000">
                <a:latin typeface="Courier" charset="0"/>
                <a:ea typeface="Courier" charset="0"/>
                <a:cs typeface="Courier" charset="0"/>
              </a:rPr>
              <a:t>y</a:t>
            </a:r>
            <a:r>
              <a:rPr lang="en-US" sz="2000"/>
              <a:t>. </a:t>
            </a:r>
          </a:p>
          <a:p>
            <a:pPr marL="342900" indent="-342900" defTabSz="381000">
              <a:lnSpc>
                <a:spcPct val="90000"/>
              </a:lnSpc>
              <a:buFont typeface="Helvetica CE" charset="0"/>
              <a:buNone/>
            </a:pPr>
            <a:r>
              <a:rPr lang="en-US" sz="2000"/>
              <a:t>If </a:t>
            </a:r>
            <a:r>
              <a:rPr lang="en-US" sz="2000">
                <a:latin typeface="Courier" charset="0"/>
                <a:ea typeface="Courier" charset="0"/>
                <a:cs typeface="Courier" charset="0"/>
              </a:rPr>
              <a:t>x</a:t>
            </a:r>
            <a:r>
              <a:rPr lang="en-US" sz="2000"/>
              <a:t> occurs, the process then behaves like </a:t>
            </a:r>
            <a:r>
              <a:rPr lang="en-US" sz="2000">
                <a:latin typeface="Courier" charset="0"/>
                <a:ea typeface="Courier" charset="0"/>
                <a:cs typeface="Courier" charset="0"/>
              </a:rPr>
              <a:t>P</a:t>
            </a:r>
            <a:r>
              <a:rPr lang="en-US" sz="2000"/>
              <a:t>; otherwise, if </a:t>
            </a:r>
            <a:r>
              <a:rPr lang="en-US" sz="2000">
                <a:latin typeface="Courier" charset="0"/>
                <a:ea typeface="Courier" charset="0"/>
                <a:cs typeface="Courier" charset="0"/>
              </a:rPr>
              <a:t>y</a:t>
            </a:r>
            <a:r>
              <a:rPr lang="en-US" sz="2000"/>
              <a:t> occurs, it behaves like </a:t>
            </a:r>
            <a:r>
              <a:rPr lang="en-US" sz="2000">
                <a:latin typeface="Courier" charset="0"/>
                <a:ea typeface="Courier" charset="0"/>
                <a:cs typeface="Courier" charset="0"/>
              </a:rPr>
              <a:t>Q</a:t>
            </a:r>
            <a:r>
              <a:rPr lang="en-US" sz="2000"/>
              <a:t>.</a:t>
            </a:r>
            <a:endParaRPr lang="en-US" sz="2000">
              <a:latin typeface="American Typewriter" charset="0"/>
            </a:endParaRPr>
          </a:p>
          <a:p>
            <a:pPr marL="342900" indent="-342900" defTabSz="381000">
              <a:lnSpc>
                <a:spcPct val="90000"/>
              </a:lnSpc>
              <a:buFont typeface="Helvetica CE" charset="0"/>
              <a:buNone/>
            </a:pPr>
            <a:endParaRPr lang="en-US" sz="2000"/>
          </a:p>
          <a:p>
            <a:pPr marL="342900" indent="-342900" defTabSz="381000">
              <a:lnSpc>
                <a:spcPct val="90000"/>
              </a:lnSpc>
              <a:buFont typeface="Helvetica CE" charset="0"/>
              <a:buNone/>
            </a:pPr>
            <a:endParaRPr lang="en-US" sz="2000"/>
          </a:p>
          <a:p>
            <a:pPr marL="342900" indent="-342900" defTabSz="381000">
              <a:lnSpc>
                <a:spcPct val="90000"/>
              </a:lnSpc>
              <a:buFont typeface="Helvetica CE" charset="0"/>
              <a:buNone/>
            </a:pPr>
            <a:endParaRPr lang="en-US" sz="2000"/>
          </a:p>
          <a:p>
            <a:pPr marL="342900" indent="-342900" defTabSz="381000">
              <a:lnSpc>
                <a:spcPct val="90000"/>
              </a:lnSpc>
              <a:buFont typeface="Helvetica CE" charset="0"/>
              <a:buNone/>
            </a:pPr>
            <a:endParaRPr lang="en-US" sz="2000"/>
          </a:p>
        </p:txBody>
      </p:sp>
      <p:pic>
        <p:nvPicPr>
          <p:cNvPr id="23559" name="Picture 4"/>
          <p:cNvPicPr>
            <a:picLocks noChangeAspect="1" noChangeArrowheads="1"/>
          </p:cNvPicPr>
          <p:nvPr/>
        </p:nvPicPr>
        <mc:AlternateContent>
          <mc:Choice xmlns:ma="http://schemas.microsoft.com/office/mac/drawingml/2008/main" Requires="ma">
            <p:blipFill>
              <a:blip r:embed="rId2"/>
              <a:srcRect/>
              <a:stretch>
                <a:fillRect/>
              </a:stretch>
            </p:blipFill>
          </mc:Choice>
          <mc:Fallback>
            <p:blipFill>
              <a:blip r:embed="rId3"/>
              <a:srcRect/>
              <a:stretch>
                <a:fillRect/>
              </a:stretch>
            </p:blipFill>
          </mc:Fallback>
        </mc:AlternateContent>
        <p:spPr bwMode="auto">
          <a:xfrm>
            <a:off x="3581400" y="3422650"/>
            <a:ext cx="5029200" cy="3282950"/>
          </a:xfrm>
          <a:prstGeom prst="rect">
            <a:avLst/>
          </a:prstGeom>
          <a:noFill/>
          <a:ln w="9525">
            <a:noFill/>
            <a:miter lim="800000"/>
            <a:headEnd/>
            <a:tailEnd/>
          </a:ln>
        </p:spPr>
      </p:pic>
      <p:sp>
        <p:nvSpPr>
          <p:cNvPr id="23560" name="AutoShape 5"/>
          <p:cNvSpPr>
            <a:spLocks noChangeArrowheads="1"/>
          </p:cNvSpPr>
          <p:nvPr/>
        </p:nvSpPr>
        <p:spPr bwMode="auto">
          <a:xfrm>
            <a:off x="457200" y="5181600"/>
            <a:ext cx="2895600" cy="7620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0000"/>
              </a:lnSpc>
              <a:spcBef>
                <a:spcPct val="20000"/>
              </a:spcBef>
              <a:buClr>
                <a:srgbClr val="00027F"/>
              </a:buClr>
              <a:buSzPct val="85000"/>
              <a:buFont typeface="Zapf Dingbats" charset="2"/>
              <a:buNone/>
            </a:pPr>
            <a:r>
              <a:rPr lang="en-US" sz="2000" i="1">
                <a:solidFill>
                  <a:srgbClr val="0A017F"/>
                </a:solidFill>
              </a:rPr>
              <a:t>What are the possible traces of </a:t>
            </a:r>
            <a:r>
              <a:rPr lang="en-US" sz="2000" i="1">
                <a:solidFill>
                  <a:srgbClr val="0A017F"/>
                </a:solidFill>
                <a:latin typeface="Courier" charset="0"/>
                <a:ea typeface="Courier" charset="0"/>
                <a:cs typeface="Courier" charset="0"/>
              </a:rPr>
              <a:t>DRINKS</a:t>
            </a:r>
            <a:r>
              <a:rPr lang="en-US" sz="2000" i="1">
                <a:solidFill>
                  <a:srgbClr val="0A017F"/>
                </a:solidFill>
              </a:rPr>
              <a:t>?</a:t>
            </a:r>
            <a:endParaRPr lang="en-US"/>
          </a:p>
        </p:txBody>
      </p:sp>
      <p:sp>
        <p:nvSpPr>
          <p:cNvPr id="23561" name="Text Box 6"/>
          <p:cNvSpPr txBox="1">
            <a:spLocks noChangeArrowheads="1"/>
          </p:cNvSpPr>
          <p:nvPr/>
        </p:nvSpPr>
        <p:spPr bwMode="auto">
          <a:xfrm>
            <a:off x="457200" y="3082925"/>
            <a:ext cx="4267200" cy="1260475"/>
          </a:xfrm>
          <a:prstGeom prst="rect">
            <a:avLst/>
          </a:prstGeom>
          <a:solidFill>
            <a:schemeClr val="bg1"/>
          </a:solidFill>
          <a:ln w="9525">
            <a:solidFill>
              <a:schemeClr val="tx1"/>
            </a:solidFill>
            <a:miter lim="800000"/>
            <a:headEnd/>
            <a:tailEnd/>
          </a:ln>
        </p:spPr>
        <p:txBody>
          <a:bodyPr>
            <a:prstTxWarp prst="textNoShape">
              <a:avLst/>
            </a:prstTxWarp>
            <a:spAutoFit/>
          </a:bodyPr>
          <a:lstStyle/>
          <a:p>
            <a:pPr defTabSz="1793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DRINKS =</a:t>
            </a:r>
          </a:p>
          <a:p>
            <a:pPr defTabSz="1793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red 	-&gt; coffee	-&gt; DRINKS</a:t>
            </a:r>
          </a:p>
          <a:p>
            <a:pPr defTabSz="1793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blue	-&gt; tea			-&gt; DRINKS</a:t>
            </a:r>
          </a:p>
          <a:p>
            <a:pPr defTabSz="179388"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p:txBody>
      </p:sp>
      <p:grpSp>
        <p:nvGrpSpPr>
          <p:cNvPr id="23562" name="Group 7"/>
          <p:cNvGrpSpPr>
            <a:grpSpLocks/>
          </p:cNvGrpSpPr>
          <p:nvPr/>
        </p:nvGrpSpPr>
        <p:grpSpPr bwMode="auto">
          <a:xfrm>
            <a:off x="8077200" y="6096000"/>
            <a:ext cx="838200" cy="381000"/>
            <a:chOff x="672" y="3504"/>
            <a:chExt cx="528" cy="240"/>
          </a:xfrm>
        </p:grpSpPr>
        <p:sp>
          <p:nvSpPr>
            <p:cNvPr id="23563" name="AutoShape 8"/>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23564" name="Group 9"/>
            <p:cNvGrpSpPr>
              <a:grpSpLocks/>
            </p:cNvGrpSpPr>
            <p:nvPr/>
          </p:nvGrpSpPr>
          <p:grpSpPr bwMode="auto">
            <a:xfrm>
              <a:off x="720" y="3552"/>
              <a:ext cx="432" cy="144"/>
              <a:chOff x="2112" y="3696"/>
              <a:chExt cx="528" cy="192"/>
            </a:xfrm>
          </p:grpSpPr>
          <p:sp>
            <p:nvSpPr>
              <p:cNvPr id="23565" name="Oval 10"/>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t>0</a:t>
                </a:r>
              </a:p>
            </p:txBody>
          </p:sp>
          <p:sp>
            <p:nvSpPr>
              <p:cNvPr id="23566" name="Oval 11"/>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t>1</a:t>
                </a:r>
              </a:p>
            </p:txBody>
          </p:sp>
          <p:cxnSp>
            <p:nvCxnSpPr>
              <p:cNvPr id="23567" name="AutoShape 12"/>
              <p:cNvCxnSpPr>
                <a:cxnSpLocks noChangeShapeType="1"/>
                <a:stCxn id="23565" idx="7"/>
                <a:endCxn id="23566"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23568" name="AutoShape 13"/>
              <p:cNvCxnSpPr>
                <a:cxnSpLocks noChangeShapeType="1"/>
                <a:stCxn id="23566" idx="3"/>
                <a:endCxn id="23565"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theme/theme1.xml><?xml version="1.0" encoding="utf-8"?>
<a:theme xmlns:a="http://schemas.openxmlformats.org/drawingml/2006/main" name="UB_Screen">
  <a:themeElements>
    <a:clrScheme name="">
      <a:dk1>
        <a:srgbClr val="05027D"/>
      </a:dk1>
      <a:lt1>
        <a:srgbClr val="FFFFFF"/>
      </a:lt1>
      <a:dk2>
        <a:srgbClr val="3A007D"/>
      </a:dk2>
      <a:lt2>
        <a:srgbClr val="F6F6F6"/>
      </a:lt2>
      <a:accent1>
        <a:srgbClr val="F5F399"/>
      </a:accent1>
      <a:accent2>
        <a:srgbClr val="7E0007"/>
      </a:accent2>
      <a:accent3>
        <a:srgbClr val="FFFFFF"/>
      </a:accent3>
      <a:accent4>
        <a:srgbClr val="03016A"/>
      </a:accent4>
      <a:accent5>
        <a:srgbClr val="F9F8CA"/>
      </a:accent5>
      <a:accent6>
        <a:srgbClr val="720006"/>
      </a:accent6>
      <a:hlink>
        <a:srgbClr val="0005DF"/>
      </a:hlink>
      <a:folHlink>
        <a:srgbClr val="464381"/>
      </a:folHlink>
    </a:clrScheme>
    <a:fontScheme name="UB_Screen">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none">
        <a:spAutoFit/>
      </a:bodyPr>
      <a:lstStyle>
        <a:defPPr>
          <a:defRPr sz="1400" i="1" dirty="0" err="1" smtClean="0"/>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Helvetica" charset="0"/>
          </a:defRPr>
        </a:defPPr>
      </a:lstStyle>
    </a:lnDef>
  </a:objectDefaults>
  <a:extraClrSchemeLst>
    <a:extraClrScheme>
      <a:clrScheme name="UB_Scre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UB_Screen 2">
        <a:dk1>
          <a:srgbClr val="000000"/>
        </a:dk1>
        <a:lt1>
          <a:srgbClr val="FFFFFF"/>
        </a:lt1>
        <a:dk2>
          <a:srgbClr val="000000"/>
        </a:dk2>
        <a:lt2>
          <a:srgbClr val="F6F6F6"/>
        </a:lt2>
        <a:accent1>
          <a:srgbClr val="E1EBF5"/>
        </a:accent1>
        <a:accent2>
          <a:srgbClr val="9CBDDE"/>
        </a:accent2>
        <a:accent3>
          <a:srgbClr val="FFFFFF"/>
        </a:accent3>
        <a:accent4>
          <a:srgbClr val="000000"/>
        </a:accent4>
        <a:accent5>
          <a:srgbClr val="EEF3F9"/>
        </a:accent5>
        <a:accent6>
          <a:srgbClr val="8DABC9"/>
        </a:accent6>
        <a:hlink>
          <a:srgbClr val="0005DF"/>
        </a:hlink>
        <a:folHlink>
          <a:srgbClr val="7E7781"/>
        </a:folHlink>
      </a:clrScheme>
      <a:clrMap bg1="lt1" tx1="dk1" bg2="lt2" tx2="dk2" accent1="accent1" accent2="accent2" accent3="accent3" accent4="accent4" accent5="accent5" accent6="accent6" hlink="hlink" folHlink="folHlink"/>
    </a:extraClrScheme>
    <a:extraClrScheme>
      <a:clrScheme name="UB_Screen 3">
        <a:dk1>
          <a:srgbClr val="000000"/>
        </a:dk1>
        <a:lt1>
          <a:srgbClr val="FFFFFF"/>
        </a:lt1>
        <a:dk2>
          <a:srgbClr val="000000"/>
        </a:dk2>
        <a:lt2>
          <a:srgbClr val="F6F6F6"/>
        </a:lt2>
        <a:accent1>
          <a:srgbClr val="E1EBF5"/>
        </a:accent1>
        <a:accent2>
          <a:srgbClr val="9CBDDE"/>
        </a:accent2>
        <a:accent3>
          <a:srgbClr val="FFFFFF"/>
        </a:accent3>
        <a:accent4>
          <a:srgbClr val="000000"/>
        </a:accent4>
        <a:accent5>
          <a:srgbClr val="EEF3F9"/>
        </a:accent5>
        <a:accent6>
          <a:srgbClr val="8DABC9"/>
        </a:accent6>
        <a:hlink>
          <a:srgbClr val="0005DF"/>
        </a:hlink>
        <a:folHlink>
          <a:srgbClr val="46438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Workspace:Talks:Dagstuhl:UB_Screen.ppt</Template>
  <TotalTime>1477</TotalTime>
  <Words>3138</Words>
  <Application>Microsoft Macintosh PowerPoint</Application>
  <PresentationFormat>On-screen Show (4:3)</PresentationFormat>
  <Paragraphs>560</Paragraphs>
  <Slides>38</Slides>
  <Notes>10</Notes>
  <HiddenSlides>0</HiddenSlides>
  <MMClips>0</MMClips>
  <ScaleCrop>false</ScaleCrop>
  <HeadingPairs>
    <vt:vector size="6" baseType="variant">
      <vt:variant>
        <vt:lpstr>Fonts Used</vt:lpstr>
      </vt:variant>
      <vt:variant>
        <vt:i4>10</vt:i4>
      </vt:variant>
      <vt:variant>
        <vt:lpstr>Design Template</vt:lpstr>
      </vt:variant>
      <vt:variant>
        <vt:i4>1</vt:i4>
      </vt:variant>
      <vt:variant>
        <vt:lpstr>Slide Titles</vt:lpstr>
      </vt:variant>
      <vt:variant>
        <vt:i4>38</vt:i4>
      </vt:variant>
    </vt:vector>
  </HeadingPairs>
  <TitlesOfParts>
    <vt:vector size="49" baseType="lpstr">
      <vt:lpstr>Helvetica</vt:lpstr>
      <vt:lpstr>ＭＳ Ｐゴシック</vt:lpstr>
      <vt:lpstr>Arial</vt:lpstr>
      <vt:lpstr>Helvetica CE</vt:lpstr>
      <vt:lpstr>Times</vt:lpstr>
      <vt:lpstr>American Typewriter</vt:lpstr>
      <vt:lpstr>Courier</vt:lpstr>
      <vt:lpstr>Symbol</vt:lpstr>
      <vt:lpstr>Zapf Dingbats</vt:lpstr>
      <vt:lpstr>Helvetica (Body)</vt:lpstr>
      <vt:lpstr>UB_Screen</vt:lpstr>
      <vt:lpstr>2. Java and Concurrency</vt:lpstr>
      <vt:lpstr>Roadmap</vt:lpstr>
      <vt:lpstr>Roadmap</vt:lpstr>
      <vt:lpstr>Modelling Concurrency</vt:lpstr>
      <vt:lpstr>Finite State Processes</vt:lpstr>
      <vt:lpstr>FSP Summary</vt:lpstr>
      <vt:lpstr>FSP — Action Prefix</vt:lpstr>
      <vt:lpstr>FSP — Recursion</vt:lpstr>
      <vt:lpstr>FSP — Choice</vt:lpstr>
      <vt:lpstr>FSP — Non-determinism</vt:lpstr>
      <vt:lpstr>FSP — Guarded actions</vt:lpstr>
      <vt:lpstr>Roadmap</vt:lpstr>
      <vt:lpstr>Java</vt:lpstr>
      <vt:lpstr>Threads</vt:lpstr>
      <vt:lpstr>SimpleThread FSP</vt:lpstr>
      <vt:lpstr>Multiple Threads ...</vt:lpstr>
      <vt:lpstr>Running the TwoThreadsDemo</vt:lpstr>
      <vt:lpstr>FSP — Concurrency</vt:lpstr>
      <vt:lpstr>FSP — Composition</vt:lpstr>
      <vt:lpstr>Composition state space</vt:lpstr>
      <vt:lpstr>java.lang.Thread (creation)</vt:lpstr>
      <vt:lpstr>java.lang.Thread (methods)</vt:lpstr>
      <vt:lpstr>java.lang.Runnable</vt:lpstr>
      <vt:lpstr>Transitions between Thread States</vt:lpstr>
      <vt:lpstr>LTS for Threads</vt:lpstr>
      <vt:lpstr>Creating Threads</vt:lpstr>
      <vt:lpstr>Creating Threads ...</vt:lpstr>
      <vt:lpstr>... And stopping them</vt:lpstr>
      <vt:lpstr>Roadmap</vt:lpstr>
      <vt:lpstr>Synchronization</vt:lpstr>
      <vt:lpstr>Synchronized methods</vt:lpstr>
      <vt:lpstr>Synchronized blocks</vt:lpstr>
      <vt:lpstr>wait and notify</vt:lpstr>
      <vt:lpstr>wait and notify in action …</vt:lpstr>
      <vt:lpstr>java.lang.Object</vt:lpstr>
      <vt:lpstr>What you should know!</vt:lpstr>
      <vt:lpstr>Can you answer these questions?</vt:lpstr>
      <vt:lpstr>License</vt:lpstr>
    </vt:vector>
  </TitlesOfParts>
  <Company>Ĳ ɦ禜</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Nierstrasz</dc:creator>
  <cp:lastModifiedBy>Oscar Nierstrasz</cp:lastModifiedBy>
  <cp:revision>168</cp:revision>
  <cp:lastPrinted>2005-04-07T14:31:46Z</cp:lastPrinted>
  <dcterms:created xsi:type="dcterms:W3CDTF">2010-08-27T13:21:04Z</dcterms:created>
  <dcterms:modified xsi:type="dcterms:W3CDTF">2010-08-27T13:21:10Z</dcterms:modified>
</cp:coreProperties>
</file>