
<file path=[Content_Types].xml><?xml version="1.0" encoding="utf-8"?>
<Types xmlns="http://schemas.openxmlformats.org/package/2006/content-types">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notesSlides/notesSlide31.xml" ContentType="application/vnd.openxmlformats-officedocument.presentationml.notesSlide+xml"/>
  <Override PartName="/ppt/notesSlides/notesSlide1.xml" ContentType="application/vnd.openxmlformats-officedocument.presentationml.notesSlide+xml"/>
  <Override PartName="/ppt/slides/slide28.xml" ContentType="application/vnd.openxmlformats-officedocument.presentationml.slide+xml"/>
  <Override PartName="/ppt/notesSlides/notesSlide40.xml" ContentType="application/vnd.openxmlformats-officedocument.presentationml.notesSlide+xml"/>
  <Override PartName="/ppt/slides/slide21.xml" ContentType="application/vnd.openxmlformats-officedocument.presentationml.slide+xml"/>
  <Override PartName="/ppt/slides/slide37.xml" ContentType="application/vnd.openxmlformats-officedocument.presentationml.slide+xml"/>
  <Override PartName="/ppt/notesSlides/notesSlide23.xml" ContentType="application/vnd.openxmlformats-officedocument.presentationml.notesSlide+xml"/>
  <Override PartName="/ppt/slides/slide5.xml" ContentType="application/vnd.openxmlformats-officedocument.presentationml.slide+xml"/>
  <Override PartName="/ppt/notesSlides/notesSlide39.xml" ContentType="application/vnd.openxmlformats-officedocument.presentationml.notes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slides/slide44.xml" ContentType="application/vnd.openxmlformats-officedocument.presentationml.slide+xml"/>
  <Override PartName="/ppt/notesSlides/notesSlide30.xml" ContentType="application/vnd.openxmlformats-officedocument.presentationml.notesSlide+xml"/>
  <Override PartName="/ppt/handoutMasters/handoutMaster1.xml" ContentType="application/vnd.openxmlformats-officedocument.presentationml.handoutMaster+xml"/>
  <Override PartName="/ppt/slides/slide27.xml" ContentType="application/vnd.openxmlformats-officedocument.presentationml.slide+xml"/>
  <Override PartName="/ppt/notesSlides/notesSlide29.xml" ContentType="application/vnd.openxmlformats-officedocument.presentationml.notesSlide+xml"/>
  <Override PartName="/ppt/slides/slide20.xml" ContentType="application/vnd.openxmlformats-officedocument.presentationml.slide+xml"/>
  <Override PartName="/ppt/slides/slide36.xml" ContentType="application/vnd.openxmlformats-officedocument.presentationml.slide+xml"/>
  <Override PartName="/ppt/notesSlides/notesSlide22.xml" ContentType="application/vnd.openxmlformats-officedocument.presentationml.notesSlide+xml"/>
  <Override PartName="/ppt/slides/slide4.xml" ContentType="application/vnd.openxmlformats-officedocument.presentationml.slide+xml"/>
  <Override PartName="/ppt/notesSlides/notesSlide38.xml" ContentType="application/vnd.openxmlformats-officedocument.presentationml.notes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43.xml" ContentType="application/vnd.openxmlformats-officedocument.presentationml.slide+xml"/>
  <Override PartName="/ppt/slides/slide26.xml" ContentType="application/vnd.openxmlformats-officedocument.presentationml.slide+xml"/>
  <Override PartName="/ppt/notesSlides/notesSlide28.xml" ContentType="application/vnd.openxmlformats-officedocument.presentationml.notesSlide+xml"/>
  <Override PartName="/ppt/slides/slide35.xml" ContentType="application/vnd.openxmlformats-officedocument.presentationml.slide+xml"/>
  <Override PartName="/ppt/notesSlides/notesSlide21.xml" ContentType="application/vnd.openxmlformats-officedocument.presentationml.notesSlide+xml"/>
  <Override PartName="/ppt/slides/slide3.xml" ContentType="application/vnd.openxmlformats-officedocument.presentationml.slide+xml"/>
  <Override PartName="/ppt/notesSlides/notesSlide37.xml" ContentType="application/vnd.openxmlformats-officedocument.presentationml.notes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35.xml" ContentType="application/vnd.openxmlformats-officedocument.presentationml.notesSlide+xml"/>
  <Override PartName="/ppt/notesSlides/notesSlide5.xml" ContentType="application/vnd.openxmlformats-officedocument.presentationml.notesSlide+xml"/>
  <Override PartName="/ppt/slides/slide42.xml" ContentType="application/vnd.openxmlformats-officedocument.presentationml.slide+xml"/>
  <Override PartName="/ppt/notesSlides/notesSlide44.xml" ContentType="application/vnd.openxmlformats-officedocument.presentationml.notesSlide+xml"/>
  <Override PartName="/ppt/slides/slide25.xml" ContentType="application/vnd.openxmlformats-officedocument.presentationml.slide+xml"/>
  <Override PartName="/ppt/notesSlides/notesSlide27.xml" ContentType="application/vnd.openxmlformats-officedocument.presentationml.notesSlide+xml"/>
  <Override PartName="/ppt/slides/slide9.xml" ContentType="application/vnd.openxmlformats-officedocument.presentationml.slide+xml"/>
  <Override PartName="/ppt/slides/slide34.xml" ContentType="application/vnd.openxmlformats-officedocument.presentationml.slide+xml"/>
  <Override PartName="/ppt/notesSlides/notesSlide20.xml" ContentType="application/vnd.openxmlformats-officedocument.presentationml.notesSlide+xml"/>
  <Override PartName="/ppt/slides/slide2.xml" ContentType="application/vnd.openxmlformats-officedocument.presentationml.slide+xml"/>
  <Override PartName="/ppt/notesSlides/notesSlide36.xml" ContentType="application/vnd.openxmlformats-officedocument.presentationml.notes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34.xml" ContentType="application/vnd.openxmlformats-officedocument.presentationml.notesSlide+xml"/>
  <Override PartName="/ppt/notesSlides/notesSlide4.xml" ContentType="application/vnd.openxmlformats-officedocument.presentationml.notesSlide+xml"/>
  <Override PartName="/ppt/slides/slide41.xml" ContentType="application/vnd.openxmlformats-officedocument.presentationml.slide+xml"/>
  <Override PartName="/ppt/theme/theme3.xml" ContentType="application/vnd.openxmlformats-officedocument.theme+xml"/>
  <Override PartName="/ppt/notesSlides/notesSlide43.xml" ContentType="application/vnd.openxmlformats-officedocument.presentationml.notesSlide+xml"/>
  <Override PartName="/ppt/slides/slide24.xml" ContentType="application/vnd.openxmlformats-officedocument.presentationml.slide+xml"/>
  <Override PartName="/ppt/notesSlides/notesSlide10.xml" ContentType="application/vnd.openxmlformats-officedocument.presentationml.notesSlide+xml"/>
  <Override PartName="/ppt/notesSlides/notesSlide26.xml" ContentType="application/vnd.openxmlformats-officedocument.presentationml.notesSlide+xml"/>
  <Override PartName="/ppt/slides/slide8.xml" ContentType="application/vnd.openxmlformats-officedocument.presentationml.slide+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3.xml" ContentType="application/vnd.openxmlformats-officedocument.presentationml.notesSlide+xml"/>
  <Override PartName="/ppt/notesSlides/notesSlide3.xml" ContentType="application/vnd.openxmlformats-officedocument.presentationml.notesSlide+xml"/>
  <Override PartName="/ppt/slides/slide40.xml" ContentType="application/vnd.openxmlformats-officedocument.presentationml.slide+xml"/>
  <Override PartName="/ppt/theme/theme2.xml" ContentType="application/vnd.openxmlformats-officedocument.theme+xml"/>
  <Override PartName="/ppt/notesSlides/notesSlide42.xml" ContentType="application/vnd.openxmlformats-officedocument.presentationml.notesSlide+xml"/>
  <Override PartName="/ppt/slides/slide23.xml" ContentType="application/vnd.openxmlformats-officedocument.presentationml.slide+xml"/>
  <Override PartName="/ppt/slides/slide39.xml" ContentType="application/vnd.openxmlformats-officedocument.presentationml.slide+xml"/>
  <Override PartName="/ppt/notesSlides/notesSlide25.xml" ContentType="application/vnd.openxmlformats-officedocument.presentationml.notesSlide+xml"/>
  <Override PartName="/ppt/slides/slide7.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notesSlides/notesSlide32.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notesSlides/notesSlide41.xml" ContentType="application/vnd.openxmlformats-officedocument.presentationml.notesSlid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Default Extension="bin" ContentType="application/vnd.openxmlformats-officedocument.presentationml.printerSettings"/>
  <Override PartName="/ppt/notesSlides/notesSlide24.xml" ContentType="application/vnd.openxmlformats-officedocument.presentationml.notesSlide+xml"/>
  <Override PartName="/ppt/slides/slide31.xml" ContentType="application/vnd.openxmlformats-officedocument.presentationml.slide+xml"/>
  <Default Extension="pdf" ContentType="application/pd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trictFirstAndLastChars="0" saveSubsetFonts="1" autoCompressPictures="0">
  <p:sldMasterIdLst>
    <p:sldMasterId id="2147483650" r:id="rId1"/>
  </p:sldMasterIdLst>
  <p:notesMasterIdLst>
    <p:notesMasterId r:id="rId47"/>
  </p:notesMasterIdLst>
  <p:handoutMasterIdLst>
    <p:handoutMasterId r:id="rId48"/>
  </p:handoutMasterIdLst>
  <p:sldIdLst>
    <p:sldId id="322" r:id="rId2"/>
    <p:sldId id="368" r:id="rId3"/>
    <p:sldId id="369" r:id="rId4"/>
    <p:sldId id="325" r:id="rId5"/>
    <p:sldId id="326" r:id="rId6"/>
    <p:sldId id="371" r:id="rId7"/>
    <p:sldId id="327" r:id="rId8"/>
    <p:sldId id="376" r:id="rId9"/>
    <p:sldId id="328" r:id="rId10"/>
    <p:sldId id="329" r:id="rId11"/>
    <p:sldId id="330" r:id="rId12"/>
    <p:sldId id="331" r:id="rId13"/>
    <p:sldId id="372" r:id="rId14"/>
    <p:sldId id="332" r:id="rId15"/>
    <p:sldId id="333" r:id="rId16"/>
    <p:sldId id="334" r:id="rId17"/>
    <p:sldId id="335" r:id="rId18"/>
    <p:sldId id="370" r:id="rId19"/>
    <p:sldId id="336" r:id="rId20"/>
    <p:sldId id="337" r:id="rId21"/>
    <p:sldId id="338" r:id="rId22"/>
    <p:sldId id="339" r:id="rId23"/>
    <p:sldId id="340" r:id="rId24"/>
    <p:sldId id="380" r:id="rId25"/>
    <p:sldId id="381" r:id="rId26"/>
    <p:sldId id="382" r:id="rId27"/>
    <p:sldId id="383" r:id="rId28"/>
    <p:sldId id="384" r:id="rId29"/>
    <p:sldId id="385" r:id="rId30"/>
    <p:sldId id="386" r:id="rId31"/>
    <p:sldId id="373" r:id="rId32"/>
    <p:sldId id="341" r:id="rId33"/>
    <p:sldId id="342" r:id="rId34"/>
    <p:sldId id="343" r:id="rId35"/>
    <p:sldId id="344" r:id="rId36"/>
    <p:sldId id="345" r:id="rId37"/>
    <p:sldId id="375" r:id="rId38"/>
    <p:sldId id="346" r:id="rId39"/>
    <p:sldId id="377" r:id="rId40"/>
    <p:sldId id="348" r:id="rId41"/>
    <p:sldId id="378" r:id="rId42"/>
    <p:sldId id="349" r:id="rId43"/>
    <p:sldId id="366" r:id="rId44"/>
    <p:sldId id="367" r:id="rId45"/>
    <p:sldId id="379" r:id="rId4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Helvetica" charset="0"/>
        <a:ea typeface="+mn-ea"/>
        <a:cs typeface="+mn-cs"/>
      </a:defRPr>
    </a:lvl1pPr>
    <a:lvl2pPr marL="457200" algn="l" rtl="0" eaLnBrk="0" fontAlgn="base" hangingPunct="0">
      <a:spcBef>
        <a:spcPct val="0"/>
      </a:spcBef>
      <a:spcAft>
        <a:spcPct val="0"/>
      </a:spcAft>
      <a:defRPr sz="2400" kern="1200">
        <a:solidFill>
          <a:schemeClr val="tx1"/>
        </a:solidFill>
        <a:latin typeface="Helvetica" charset="0"/>
        <a:ea typeface="+mn-ea"/>
        <a:cs typeface="+mn-cs"/>
      </a:defRPr>
    </a:lvl2pPr>
    <a:lvl3pPr marL="914400" algn="l" rtl="0" eaLnBrk="0" fontAlgn="base" hangingPunct="0">
      <a:spcBef>
        <a:spcPct val="0"/>
      </a:spcBef>
      <a:spcAft>
        <a:spcPct val="0"/>
      </a:spcAft>
      <a:defRPr sz="2400" kern="1200">
        <a:solidFill>
          <a:schemeClr val="tx1"/>
        </a:solidFill>
        <a:latin typeface="Helvetica" charset="0"/>
        <a:ea typeface="+mn-ea"/>
        <a:cs typeface="+mn-cs"/>
      </a:defRPr>
    </a:lvl3pPr>
    <a:lvl4pPr marL="1371600" algn="l" rtl="0" eaLnBrk="0" fontAlgn="base" hangingPunct="0">
      <a:spcBef>
        <a:spcPct val="0"/>
      </a:spcBef>
      <a:spcAft>
        <a:spcPct val="0"/>
      </a:spcAft>
      <a:defRPr sz="2400" kern="1200">
        <a:solidFill>
          <a:schemeClr val="tx1"/>
        </a:solidFill>
        <a:latin typeface="Helvetica" charset="0"/>
        <a:ea typeface="+mn-ea"/>
        <a:cs typeface="+mn-cs"/>
      </a:defRPr>
    </a:lvl4pPr>
    <a:lvl5pPr marL="1828800" algn="l" rtl="0" eaLnBrk="0" fontAlgn="base" hangingPunct="0">
      <a:spcBef>
        <a:spcPct val="0"/>
      </a:spcBef>
      <a:spcAft>
        <a:spcPct val="0"/>
      </a:spcAft>
      <a:defRPr sz="2400" kern="1200">
        <a:solidFill>
          <a:schemeClr val="tx1"/>
        </a:solidFill>
        <a:latin typeface="Helvetica" charset="0"/>
        <a:ea typeface="+mn-ea"/>
        <a:cs typeface="+mn-cs"/>
      </a:defRPr>
    </a:lvl5pPr>
    <a:lvl6pPr marL="2286000" algn="l" defTabSz="457200" rtl="0" eaLnBrk="1" latinLnBrk="0" hangingPunct="1">
      <a:defRPr sz="2400" kern="1200">
        <a:solidFill>
          <a:schemeClr val="tx1"/>
        </a:solidFill>
        <a:latin typeface="Helvetica" charset="0"/>
        <a:ea typeface="+mn-ea"/>
        <a:cs typeface="+mn-cs"/>
      </a:defRPr>
    </a:lvl6pPr>
    <a:lvl7pPr marL="2743200" algn="l" defTabSz="457200" rtl="0" eaLnBrk="1" latinLnBrk="0" hangingPunct="1">
      <a:defRPr sz="2400" kern="1200">
        <a:solidFill>
          <a:schemeClr val="tx1"/>
        </a:solidFill>
        <a:latin typeface="Helvetica" charset="0"/>
        <a:ea typeface="+mn-ea"/>
        <a:cs typeface="+mn-cs"/>
      </a:defRPr>
    </a:lvl7pPr>
    <a:lvl8pPr marL="3200400" algn="l" defTabSz="457200" rtl="0" eaLnBrk="1" latinLnBrk="0" hangingPunct="1">
      <a:defRPr sz="2400" kern="1200">
        <a:solidFill>
          <a:schemeClr val="tx1"/>
        </a:solidFill>
        <a:latin typeface="Helvetica" charset="0"/>
        <a:ea typeface="+mn-ea"/>
        <a:cs typeface="+mn-cs"/>
      </a:defRPr>
    </a:lvl8pPr>
    <a:lvl9pPr marL="3657600" algn="l" defTabSz="457200" rtl="0" eaLnBrk="1" latinLnBrk="0" hangingPunct="1">
      <a:defRPr sz="2400" kern="1200">
        <a:solidFill>
          <a:schemeClr val="tx1"/>
        </a:solidFill>
        <a:latin typeface="Helvetic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C1DEFA"/>
    <a:srgbClr val="A7A7A7"/>
    <a:srgbClr val="D3D3D3"/>
    <a:srgbClr val="7F0101"/>
    <a:srgbClr val="60BDC4"/>
    <a:srgbClr val="B4CFDC"/>
    <a:srgbClr val="C9D4DC"/>
    <a:srgbClr val="FEFFC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620"/>
    <p:restoredTop sz="70090" autoAdjust="0"/>
  </p:normalViewPr>
  <p:slideViewPr>
    <p:cSldViewPr>
      <p:cViewPr varScale="1">
        <p:scale>
          <a:sx n="105" d="100"/>
          <a:sy n="105" d="100"/>
        </p:scale>
        <p:origin x="-2448"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15360"/>
    </p:cViewPr>
  </p:sorter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notesMaster" Target="notesMasters/notesMaster1.xml"/><Relationship Id="rId48" Type="http://schemas.openxmlformats.org/officeDocument/2006/relationships/handoutMaster" Target="handoutMasters/handoutMaster1.xml"/><Relationship Id="rId4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3A60F932-1527-E148-8A21-A341942373BA}"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24B45A7D-DD48-BE49-91C9-1623ADF4A1B4}"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Grp="1" noRot="1" noChangeAspect="1" noChangeArrowheads="1"/>
          </p:cNvSpPr>
          <p:nvPr>
            <p:ph type="sldImg"/>
          </p:nvPr>
        </p:nvSpPr>
        <p:spPr>
          <a:solidFill>
            <a:srgbClr val="FFFFFF"/>
          </a:solidFill>
          <a:ln/>
        </p:spPr>
      </p:sp>
      <p:sp>
        <p:nvSpPr>
          <p:cNvPr id="1024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pPr eaLnBrk="1" hangingPunct="1"/>
            <a:r>
              <a:rPr lang="en-US"/>
              <a:t>Note that Inc cannot perform write[0]. We must explicitly add it to Inc (+ VarAlpha) else LTSA will allow Var to independently take this action!</a:t>
            </a:r>
          </a:p>
          <a:p>
            <a:pPr eaLnBrk="1" hangingPunct="1"/>
            <a:r>
              <a:rPr lang="en-US"/>
              <a:t>Remove the annotation +VarAlpha and see what it generates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1026"/>
          <p:cNvSpPr>
            <a:spLocks noGrp="1" noRot="1" noChangeAspect="1" noChangeArrowheads="1" noTextEdit="1"/>
          </p:cNvSpPr>
          <p:nvPr>
            <p:ph type="sldImg"/>
          </p:nvPr>
        </p:nvSpPr>
        <p:spPr>
          <a:ln/>
        </p:spPr>
      </p:sp>
      <p:sp>
        <p:nvSpPr>
          <p:cNvPr id="30723" name="Rectangle 1027"/>
          <p:cNvSpPr>
            <a:spLocks noGrp="1" noChangeArrowheads="1"/>
          </p:cNvSpPr>
          <p:nvPr>
            <p:ph type="body" idx="1"/>
          </p:nvPr>
        </p:nvSpPr>
        <p:spPr>
          <a:noFill/>
          <a:ln/>
        </p:spPr>
        <p:txBody>
          <a:bodyPr/>
          <a:lstStyle/>
          <a:p>
            <a:pPr eaLnBrk="1" hangingPunct="1"/>
            <a:r>
              <a:rPr lang="en-US"/>
              <a:t>Try this without +VarAlpha -- SeqInc will then allow a write[0] at any time!</a:t>
            </a:r>
          </a:p>
          <a:p>
            <a:pPr eaLnBrk="1" hangingPunct="1"/>
            <a:r>
              <a:rPr lang="en-US"/>
              <a:t>NB: The red transition is apparently a bug in LTSA, not a feature. (The most recently animated link is red.)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2"/>
          <p:cNvSpPr>
            <a:spLocks noGrp="1" noRot="1" noChangeAspect="1" noChangeArrowheads="1"/>
          </p:cNvSpPr>
          <p:nvPr>
            <p:ph type="sldImg"/>
          </p:nvPr>
        </p:nvSpPr>
        <p:spPr>
          <a:solidFill>
            <a:srgbClr val="FFFFFF"/>
          </a:solidFill>
          <a:ln/>
        </p:spPr>
      </p:sp>
      <p:sp>
        <p:nvSpPr>
          <p:cNvPr id="32771"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The combined state space contains 4*5 = 20 states, but only 3 of these are reachable due to synchronization between the processes. Both processes must agree on each combined transition, which eliminates most of the states.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Grp="1" noRot="1" noChangeAspect="1" noChangeArrowheads="1"/>
          </p:cNvSpPr>
          <p:nvPr>
            <p:ph type="sldImg"/>
          </p:nvPr>
        </p:nvSpPr>
        <p:spPr>
          <a:solidFill>
            <a:srgbClr val="FFFFFF"/>
          </a:solidFill>
          <a:ln/>
        </p:spPr>
      </p:sp>
      <p:sp>
        <p:nvSpPr>
          <p:cNvPr id="3481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pPr eaLnBrk="1" hangingPunct="1"/>
            <a:r>
              <a:rPr lang="en-US"/>
              <a:t>Be sure *not* to minimize, or the two different final states will be combined!</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2"/>
          <p:cNvSpPr>
            <a:spLocks noGrp="1" noRot="1" noChangeAspect="1" noChangeArrowheads="1"/>
          </p:cNvSpPr>
          <p:nvPr>
            <p:ph type="sldImg"/>
          </p:nvPr>
        </p:nvSpPr>
        <p:spPr>
          <a:solidFill>
            <a:srgbClr val="FFFFFF"/>
          </a:solidFill>
          <a:ln/>
        </p:spPr>
      </p:sp>
      <p:sp>
        <p:nvSpPr>
          <p:cNvPr id="40963"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We guarantee that a and b cannot both be in their critical section at the same time.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2"/>
          <p:cNvSpPr>
            <a:spLocks noGrp="1" noRot="1" noChangeAspect="1" noChangeArrowheads="1"/>
          </p:cNvSpPr>
          <p:nvPr>
            <p:ph type="sldImg"/>
          </p:nvPr>
        </p:nvSpPr>
        <p:spPr>
          <a:solidFill>
            <a:srgbClr val="FFFFFF"/>
          </a:solidFill>
          <a:ln/>
        </p:spPr>
      </p:sp>
      <p:sp>
        <p:nvSpPr>
          <p:cNvPr id="4505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p:spPr>
        <p:txBody>
          <a:bodyPr/>
          <a:lstStyle/>
          <a:p>
            <a:pPr eaLnBrk="1" hangingPunct="1"/>
            <a:r>
              <a:rPr lang="en-US" dirty="0" smtClean="0"/>
              <a:t>Mutual exclusion:</a:t>
            </a:r>
          </a:p>
          <a:p>
            <a:pPr eaLnBrk="1" hangingPunct="1"/>
            <a:r>
              <a:rPr lang="en-US" dirty="0" smtClean="0"/>
              <a:t>=================</a:t>
            </a:r>
          </a:p>
          <a:p>
            <a:pPr eaLnBrk="1" hangingPunct="1"/>
            <a:endParaRPr lang="en-US" dirty="0" smtClean="0"/>
          </a:p>
          <a:p>
            <a:pPr eaLnBrk="1" hangingPunct="1"/>
            <a:r>
              <a:rPr lang="en-US" dirty="0" smtClean="0"/>
              <a:t>When P1 enters its CS, we know that enter1 = true and that either</a:t>
            </a:r>
          </a:p>
          <a:p>
            <a:pPr eaLnBrk="1" hangingPunct="1"/>
            <a:r>
              <a:rPr lang="en-US" dirty="0" smtClean="0"/>
              <a:t>    (1) enter2 = false, or</a:t>
            </a:r>
          </a:p>
          <a:p>
            <a:pPr eaLnBrk="1" hangingPunct="1"/>
            <a:r>
              <a:rPr lang="en-US" dirty="0" smtClean="0"/>
              <a:t>    (2) turn = "P1".</a:t>
            </a:r>
          </a:p>
          <a:p>
            <a:pPr eaLnBrk="1" hangingPunct="1"/>
            <a:endParaRPr lang="en-US" dirty="0" smtClean="0"/>
          </a:p>
          <a:p>
            <a:pPr eaLnBrk="1" hangingPunct="1"/>
            <a:r>
              <a:rPr lang="en-US" dirty="0" smtClean="0"/>
              <a:t>(1) If enter2 = false, then P2 has entered its non-CS, will set enter2 =</a:t>
            </a:r>
          </a:p>
          <a:p>
            <a:pPr eaLnBrk="1" hangingPunct="1"/>
            <a:r>
              <a:rPr lang="en-US" dirty="0" smtClean="0"/>
              <a:t>true and turn = "P1".  Since enter1 = true, it will then busy-wait till P1</a:t>
            </a:r>
          </a:p>
          <a:p>
            <a:pPr eaLnBrk="1" hangingPunct="1"/>
            <a:r>
              <a:rPr lang="en-US" dirty="0" smtClean="0"/>
              <a:t>leaves its CS.</a:t>
            </a:r>
          </a:p>
          <a:p>
            <a:pPr eaLnBrk="1" hangingPunct="1"/>
            <a:endParaRPr lang="en-US" dirty="0" smtClean="0"/>
          </a:p>
          <a:p>
            <a:pPr eaLnBrk="1" hangingPunct="1"/>
            <a:r>
              <a:rPr lang="en-US" dirty="0" smtClean="0"/>
              <a:t>(2) Else, if turn = "P1", then we know that P2 set turn = "P1" *after* P1</a:t>
            </a:r>
          </a:p>
          <a:p>
            <a:pPr eaLnBrk="1" hangingPunct="1"/>
            <a:r>
              <a:rPr lang="en-US" dirty="0" smtClean="0"/>
              <a:t>set enter1 = true and turn = "P2".  So P2 must be busy-waiting!</a:t>
            </a:r>
          </a:p>
          <a:p>
            <a:pPr eaLnBrk="1" hangingPunct="1"/>
            <a:endParaRPr lang="en-US" dirty="0" smtClean="0"/>
          </a:p>
          <a:p>
            <a:pPr eaLnBrk="1" hangingPunct="1"/>
            <a:r>
              <a:rPr lang="en-US" dirty="0" smtClean="0"/>
              <a:t>Fairness:</a:t>
            </a:r>
          </a:p>
          <a:p>
            <a:pPr eaLnBrk="1" hangingPunct="1"/>
            <a:r>
              <a:rPr lang="en-US" dirty="0" smtClean="0"/>
              <a:t>=========</a:t>
            </a:r>
          </a:p>
          <a:p>
            <a:pPr eaLnBrk="1" hangingPunct="1"/>
            <a:endParaRPr lang="en-US" dirty="0" smtClean="0"/>
          </a:p>
          <a:p>
            <a:pPr eaLnBrk="1" hangingPunct="1"/>
            <a:r>
              <a:rPr lang="en-US" dirty="0" smtClean="0"/>
              <a:t>If P1 is busy-waiting, then enter1 = true, enter2 = true and turn = "P2".  </a:t>
            </a:r>
          </a:p>
          <a:p>
            <a:pPr eaLnBrk="1" hangingPunct="1"/>
            <a:r>
              <a:rPr lang="en-US" dirty="0" smtClean="0"/>
              <a:t>Eventually P2 will go around the loop and set turn = "P1", letting P1 </a:t>
            </a:r>
          </a:p>
          <a:p>
            <a:pPr eaLnBrk="1" hangingPunct="1"/>
            <a:r>
              <a:rPr lang="en-US" dirty="0" smtClean="0"/>
              <a:t>proceed and forcing P2 to busy-wait.  Similarly, if P2 wants to get into </a:t>
            </a:r>
          </a:p>
          <a:p>
            <a:pPr eaLnBrk="1" hangingPunct="1"/>
            <a:r>
              <a:rPr lang="en-US" dirty="0" smtClean="0"/>
              <a:t>its CS, P1 will eventually let it do so, as long as its CS and non-CS </a:t>
            </a:r>
          </a:p>
          <a:p>
            <a:pPr eaLnBrk="1" hangingPunct="1"/>
            <a:r>
              <a:rPr lang="en-US" dirty="0" smtClean="0"/>
              <a:t>eventually terminate.</a:t>
            </a:r>
          </a:p>
          <a:p>
            <a:pPr eaLnBrk="1" hangingPunct="1"/>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Rectangle 2"/>
          <p:cNvSpPr>
            <a:spLocks noGrp="1" noRot="1" noChangeAspect="1" noChangeArrowheads="1"/>
          </p:cNvSpPr>
          <p:nvPr>
            <p:ph type="sldImg"/>
          </p:nvPr>
        </p:nvSpPr>
        <p:spPr>
          <a:solidFill>
            <a:srgbClr val="FFFFFF"/>
          </a:solidFill>
          <a:ln/>
        </p:spPr>
      </p:sp>
      <p:sp>
        <p:nvSpPr>
          <p:cNvPr id="1229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p:spPr>
        <p:txBody>
          <a:bodyPr/>
          <a:lstStyle/>
          <a:p>
            <a:pPr eaLnBrk="1" hangingPunct="1"/>
            <a:r>
              <a:rPr lang="en-US"/>
              <a:t>Next example -- we break the guard and generate a path to the error state!</a:t>
            </a:r>
          </a:p>
          <a:p>
            <a:pPr eaLnBrk="1" hangingPunct="1"/>
            <a:r>
              <a:rPr lang="en-US"/>
              <a:t>NB: In lecture 5 we will make Ok a property instead of a process!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8" name="Rectangle 2"/>
          <p:cNvSpPr>
            <a:spLocks noGrp="1" noRot="1" noChangeAspect="1" noChangeArrowheads="1"/>
          </p:cNvSpPr>
          <p:nvPr>
            <p:ph type="sldImg"/>
          </p:nvPr>
        </p:nvSpPr>
        <p:spPr>
          <a:solidFill>
            <a:srgbClr val="FFFFFF"/>
          </a:solidFill>
          <a:ln/>
        </p:spPr>
      </p:sp>
      <p:sp>
        <p:nvSpPr>
          <p:cNvPr id="8089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Rectangle 2"/>
          <p:cNvSpPr>
            <a:spLocks noGrp="1" noRot="1" noChangeAspect="1" noChangeArrowheads="1"/>
          </p:cNvSpPr>
          <p:nvPr>
            <p:ph type="sldImg"/>
          </p:nvPr>
        </p:nvSpPr>
        <p:spPr>
          <a:solidFill>
            <a:srgbClr val="FFFFFF"/>
          </a:solidFill>
          <a:ln/>
        </p:spPr>
      </p:sp>
      <p:sp>
        <p:nvSpPr>
          <p:cNvPr id="82947"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ACTUATOR.LTS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Rectangle 2"/>
          <p:cNvSpPr>
            <a:spLocks noGrp="1" noRot="1" noChangeAspect="1" noChangeArrowheads="1"/>
          </p:cNvSpPr>
          <p:nvPr>
            <p:ph type="sldImg"/>
          </p:nvPr>
        </p:nvSpPr>
        <p:spPr>
          <a:solidFill>
            <a:srgbClr val="FFFFFF"/>
          </a:solidFill>
          <a:ln/>
        </p:spPr>
      </p:sp>
      <p:sp>
        <p:nvSpPr>
          <p:cNvPr id="84995"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checkActuator.lts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2" name="Rectangle 2"/>
          <p:cNvSpPr>
            <a:spLocks noGrp="1" noRot="1" noChangeAspect="1" noChangeArrowheads="1"/>
          </p:cNvSpPr>
          <p:nvPr>
            <p:ph type="sldImg"/>
          </p:nvPr>
        </p:nvSpPr>
        <p:spPr>
          <a:solidFill>
            <a:srgbClr val="FFFFFF"/>
          </a:solidFill>
          <a:ln/>
        </p:spPr>
      </p:sp>
      <p:sp>
        <p:nvSpPr>
          <p:cNvPr id="87043"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busywait2.lts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2"/>
          <p:cNvSpPr>
            <a:spLocks noGrp="1" noRot="1" noChangeAspect="1" noChangeArrowheads="1"/>
          </p:cNvSpPr>
          <p:nvPr>
            <p:ph type="sldImg"/>
          </p:nvPr>
        </p:nvSpPr>
        <p:spPr>
          <a:solidFill>
            <a:srgbClr val="FFFFFF"/>
          </a:solidFill>
          <a:ln/>
        </p:spPr>
      </p:sp>
      <p:sp>
        <p:nvSpPr>
          <p:cNvPr id="89091"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I.e., a process P is transparent if it can be composed with any process Q without affecting Q’s behaviour.</a:t>
            </a:r>
          </a:p>
          <a:p>
            <a:pPr eaLnBrk="1" hangingPunct="1"/>
            <a:r>
              <a:rPr lang="en-US"/>
              <a:t>A non-deterministic property might sometimes hold and sometimes not -- in which case it wouldn’t be a property!</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138" name="Rectangle 2"/>
          <p:cNvSpPr>
            <a:spLocks noGrp="1" noRot="1" noChangeAspect="1" noChangeArrowheads="1"/>
          </p:cNvSpPr>
          <p:nvPr>
            <p:ph type="sldImg"/>
          </p:nvPr>
        </p:nvSpPr>
        <p:spPr>
          <a:solidFill>
            <a:srgbClr val="FFFFFF"/>
          </a:solidFill>
          <a:ln/>
        </p:spPr>
      </p:sp>
      <p:sp>
        <p:nvSpPr>
          <p:cNvPr id="91139" name="Rectangle 3"/>
          <p:cNvSpPr>
            <a:spLocks noGrp="1" noChangeArrowheads="1"/>
          </p:cNvSpPr>
          <p:nvPr>
            <p:ph type="body" idx="1"/>
          </p:nvPr>
        </p:nvSpPr>
        <p:spPr>
          <a:solidFill>
            <a:srgbClr val="FFFFFF"/>
          </a:solidFill>
          <a:ln>
            <a:solidFill>
              <a:srgbClr val="000000"/>
            </a:solidFill>
          </a:ln>
        </p:spPr>
        <p:txBody>
          <a:bodyPr/>
          <a:lstStyle/>
          <a:p>
            <a:pPr marL="228600" indent="-228600" eaLnBrk="1" hangingPunct="1"/>
            <a:r>
              <a:rPr lang="en-US"/>
              <a:t>NDprop.lts</a:t>
            </a:r>
          </a:p>
          <a:p>
            <a:pPr marL="228600" indent="-228600" eaLnBrk="1" hangingPunct="1">
              <a:buFontTx/>
              <a:buAutoNum type="arabicPeriod"/>
            </a:pPr>
            <a:r>
              <a:rPr lang="en-US"/>
              <a:t>This won’t compile</a:t>
            </a:r>
          </a:p>
          <a:p>
            <a:pPr marL="228600" indent="-228600" eaLnBrk="1" hangingPunct="1">
              <a:buFontTx/>
              <a:buAutoNum type="arabicPeriod"/>
            </a:pPr>
            <a:r>
              <a:rPr lang="en-US"/>
              <a:t>Equivalent to a ND process that leads to an error state (a-&gt;b-&gt;ERROR is possible)</a:t>
            </a:r>
          </a:p>
          <a:p>
            <a:pPr marL="228600" indent="-228600" eaLnBrk="1" hangingPunct="1">
              <a:buFontTx/>
              <a:buAutoNum type="arabicPeriod"/>
            </a:pPr>
            <a:r>
              <a:rPr lang="en-US"/>
              <a:t>Show the correct way to write it (a-&gt;{b,c}-&gt;P)</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Rectangle 2"/>
          <p:cNvSpPr>
            <a:spLocks noGrp="1" noRot="1" noChangeAspect="1" noChangeArrowheads="1"/>
          </p:cNvSpPr>
          <p:nvPr>
            <p:ph type="sldImg"/>
          </p:nvPr>
        </p:nvSpPr>
        <p:spPr>
          <a:solidFill>
            <a:srgbClr val="FFFFFF"/>
          </a:solidFill>
          <a:ln/>
        </p:spPr>
      </p:sp>
      <p:sp>
        <p:nvSpPr>
          <p:cNvPr id="1433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Rectangle 2"/>
          <p:cNvSpPr>
            <a:spLocks noGrp="1" noRot="1" noChangeAspect="1" noChangeArrowheads="1"/>
          </p:cNvSpPr>
          <p:nvPr>
            <p:ph type="sldImg"/>
          </p:nvPr>
        </p:nvSpPr>
        <p:spPr>
          <a:solidFill>
            <a:srgbClr val="FFFFFF"/>
          </a:solidFill>
          <a:ln/>
        </p:spPr>
      </p:sp>
      <p:sp>
        <p:nvSpPr>
          <p:cNvPr id="5734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r>
              <a:rPr lang="en-US"/>
              <a:t>NB: The Consumer link should not be red (it hasn’t been animated yet) -- bug in LTSA.</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Rectangle 1026"/>
          <p:cNvSpPr>
            <a:spLocks noGrp="1" noRot="1" noChangeAspect="1" noChangeArrowheads="1" noTextEdit="1"/>
          </p:cNvSpPr>
          <p:nvPr>
            <p:ph type="sldImg"/>
          </p:nvPr>
        </p:nvSpPr>
        <p:spPr>
          <a:ln/>
        </p:spPr>
      </p:sp>
      <p:sp>
        <p:nvSpPr>
          <p:cNvPr id="70659" name="Rectangle 1027"/>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Grp="1" noRot="1" noChangeAspect="1" noChangeArrowheads="1"/>
          </p:cNvSpPr>
          <p:nvPr>
            <p:ph type="sldImg"/>
          </p:nvPr>
        </p:nvSpPr>
        <p:spPr>
          <a:solidFill>
            <a:srgbClr val="FFFFFF"/>
          </a:solidFill>
          <a:ln/>
        </p:spPr>
      </p:sp>
      <p:sp>
        <p:nvSpPr>
          <p:cNvPr id="16387"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If two processes with n and m states are composed, the composition will have up</a:t>
            </a:r>
          </a:p>
          <a:p>
            <a:pPr eaLnBrk="1" hangingPunct="1"/>
            <a:r>
              <a:rPr lang="en-US"/>
              <a:t>to n*m states, but many of these may not be reachable ….</a:t>
            </a:r>
          </a:p>
          <a:p>
            <a:pPr eaLnBrk="1" hangingPunct="1"/>
            <a:r>
              <a:rPr lang="en-US"/>
              <a:t>Do it on the blackboard, then run LTSA on it and compare.</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Rot="1" noChangeAspect="1" noChangeArrowheads="1"/>
          </p:cNvSpPr>
          <p:nvPr>
            <p:ph type="sldImg"/>
          </p:nvPr>
        </p:nvSpPr>
        <p:spPr>
          <a:solidFill>
            <a:srgbClr val="FFFFFF"/>
          </a:solidFill>
          <a:ln/>
        </p:spPr>
      </p:sp>
      <p:sp>
        <p:nvSpPr>
          <p:cNvPr id="931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p:spPr>
        <p:txBody>
          <a:bodyPr/>
          <a:lstStyle/>
          <a:p>
            <a:pPr eaLnBrk="1" hangingPunct="1"/>
            <a:r>
              <a:rPr lang="en-US"/>
              <a:t>Again, compose on the blackboard, then run LTSA. 00 -&gt; 01 -&gt; 12 -&gt; 22 -&gt; 00</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Rot="1" noChangeAspect="1" noChangeArrowheads="1"/>
          </p:cNvSpPr>
          <p:nvPr>
            <p:ph type="sldImg"/>
          </p:nvPr>
        </p:nvSpPr>
        <p:spPr>
          <a:solidFill>
            <a:srgbClr val="FFFFFF"/>
          </a:solidFill>
          <a:ln/>
        </p:spPr>
      </p:sp>
      <p:sp>
        <p:nvSpPr>
          <p:cNvPr id="2048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Slide Image Placeholder 1"/>
          <p:cNvSpPr>
            <a:spLocks noGrp="1" noRot="1" noChangeAspect="1"/>
          </p:cNvSpPr>
          <p:nvPr>
            <p:ph type="sldImg"/>
          </p:nvPr>
        </p:nvSpPr>
        <p:spPr>
          <a:ln/>
        </p:spPr>
      </p:sp>
      <p:sp>
        <p:nvSpPr>
          <p:cNvPr id="24579" name="Notes Placeholder 2"/>
          <p:cNvSpPr>
            <a:spLocks noGrp="1"/>
          </p:cNvSpPr>
          <p:nvPr>
            <p:ph type="body" idx="1"/>
          </p:nvPr>
        </p:nvSpPr>
        <p:spPr>
          <a:noFill/>
          <a:ln/>
        </p:spPr>
        <p:txBody>
          <a:bodyPr/>
          <a:lstStyle/>
          <a:p>
            <a:r>
              <a:rPr lang="en-US" smtClean="0"/>
              <a:t>See the AccountTest class to provoke the race condition!</a:t>
            </a:r>
          </a:p>
        </p:txBody>
      </p:sp>
      <p:sp>
        <p:nvSpPr>
          <p:cNvPr id="24580" name="Slide Number Placeholder 3"/>
          <p:cNvSpPr>
            <a:spLocks noGrp="1"/>
          </p:cNvSpPr>
          <p:nvPr>
            <p:ph type="sldNum" sz="quarter" idx="5"/>
          </p:nvPr>
        </p:nvSpPr>
        <p:spPr>
          <a:noFill/>
        </p:spPr>
        <p:txBody>
          <a:bodyPr/>
          <a:lstStyle/>
          <a:p>
            <a:fld id="{9DC4D133-EBFD-C045-8FD8-D29DB19B8442}"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p:spPr>
        <p:txBody>
          <a:bodyPr/>
          <a:lstStyle/>
          <a:p>
            <a:pPr eaLnBrk="1" hangingPunct="1"/>
            <a:r>
              <a:rPr lang="en-US" smtClean="0"/>
              <a:t>NB: Many possible answers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107950"/>
            <a:ext cx="7305675" cy="6640513"/>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5" name="Rectangle 11"/>
          <p:cNvSpPr>
            <a:spLocks noChangeArrowheads="1"/>
          </p:cNvSpPr>
          <p:nvPr userDrawn="1"/>
        </p:nvSpPr>
        <p:spPr bwMode="auto">
          <a:xfrm>
            <a:off x="0" y="1447800"/>
            <a:ext cx="7315200" cy="5029200"/>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6" name="Rectangle 2"/>
          <p:cNvSpPr>
            <a:spLocks noChangeArrowheads="1"/>
          </p:cNvSpPr>
          <p:nvPr/>
        </p:nvSpPr>
        <p:spPr bwMode="auto">
          <a:xfrm>
            <a:off x="7305675" y="1447800"/>
            <a:ext cx="1835150" cy="5029200"/>
          </a:xfrm>
          <a:prstGeom prst="rect">
            <a:avLst/>
          </a:prstGeom>
          <a:solidFill>
            <a:srgbClr val="B3CCE6"/>
          </a:solidFill>
          <a:ln w="9525">
            <a:noFill/>
            <a:miter lim="800000"/>
            <a:headEnd/>
            <a:tailEnd/>
          </a:ln>
          <a:effectLst/>
        </p:spPr>
        <p:txBody>
          <a:bodyPr wrap="none" anchor="ctr">
            <a:prstTxWarp prst="textNoShape">
              <a:avLst/>
            </a:prstTxWarp>
          </a:bodyPr>
          <a:lstStyle/>
          <a:p>
            <a:pPr algn="ctr"/>
            <a:endParaRPr lang="de-DE">
              <a:solidFill>
                <a:srgbClr val="BED3EA"/>
              </a:solidFill>
              <a:latin typeface="Times" charset="0"/>
            </a:endParaRPr>
          </a:p>
        </p:txBody>
      </p:sp>
      <p:pic>
        <p:nvPicPr>
          <p:cNvPr id="7" name="Picture 10"/>
          <p:cNvPicPr>
            <a:picLocks noChangeAspect="1" noChangeArrowheads="1"/>
          </p:cNvPicPr>
          <p:nvPr/>
        </p:nvPicPr>
        <p:blipFill>
          <a:blip r:embed="rId2"/>
          <a:srcRect/>
          <a:stretch>
            <a:fillRect/>
          </a:stretch>
        </p:blipFill>
        <p:spPr bwMode="auto">
          <a:xfrm>
            <a:off x="7737475" y="107950"/>
            <a:ext cx="1306513" cy="1006475"/>
          </a:xfrm>
          <a:prstGeom prst="rect">
            <a:avLst/>
          </a:prstGeom>
          <a:noFill/>
          <a:ln w="9525">
            <a:noFill/>
            <a:miter lim="800000"/>
            <a:headEnd/>
            <a:tailEnd/>
          </a:ln>
        </p:spPr>
      </p:pic>
      <p:sp>
        <p:nvSpPr>
          <p:cNvPr id="218117" name="Rectangle 5"/>
          <p:cNvSpPr>
            <a:spLocks noGrp="1" noChangeArrowheads="1"/>
          </p:cNvSpPr>
          <p:nvPr>
            <p:ph type="ctrTitle"/>
          </p:nvPr>
        </p:nvSpPr>
        <p:spPr>
          <a:xfrm>
            <a:off x="539750" y="1654175"/>
            <a:ext cx="6621463" cy="1143000"/>
          </a:xfrm>
        </p:spPr>
        <p:txBody>
          <a:bodyPr/>
          <a:lstStyle>
            <a:lvl1pPr>
              <a:defRPr>
                <a:solidFill>
                  <a:srgbClr val="550F85"/>
                </a:solidFill>
              </a:defRPr>
            </a:lvl1pPr>
          </a:lstStyle>
          <a:p>
            <a:r>
              <a:rPr lang="de-CH"/>
              <a:t>Click to edit Master title style</a:t>
            </a:r>
          </a:p>
        </p:txBody>
      </p:sp>
      <p:sp>
        <p:nvSpPr>
          <p:cNvPr id="218118" name="Rectangle 6"/>
          <p:cNvSpPr>
            <a:spLocks noGrp="1" noChangeArrowheads="1"/>
          </p:cNvSpPr>
          <p:nvPr>
            <p:ph type="subTitle" idx="1"/>
          </p:nvPr>
        </p:nvSpPr>
        <p:spPr>
          <a:xfrm>
            <a:off x="539750" y="3022600"/>
            <a:ext cx="6621463" cy="1752600"/>
          </a:xfrm>
        </p:spPr>
        <p:txBody>
          <a:bodyPr anchor="t"/>
          <a:lstStyle>
            <a:lvl1pPr marL="0" indent="0">
              <a:buFontTx/>
              <a:buNone/>
              <a:defRPr/>
            </a:lvl1pPr>
          </a:lstStyle>
          <a:p>
            <a:r>
              <a:rPr lang="de-CH"/>
              <a:t>Click to edit Master subtitle style</a:t>
            </a:r>
          </a:p>
        </p:txBody>
      </p:sp>
      <p:sp>
        <p:nvSpPr>
          <p:cNvPr id="8" name="Rectangle 7"/>
          <p:cNvSpPr>
            <a:spLocks noGrp="1" noChangeArrowheads="1"/>
          </p:cNvSpPr>
          <p:nvPr>
            <p:ph type="dt" sz="half" idx="10"/>
          </p:nvPr>
        </p:nvSpPr>
        <p:spPr>
          <a:xfrm>
            <a:off x="539750" y="6548438"/>
            <a:ext cx="2889250" cy="252412"/>
          </a:xfrm>
        </p:spPr>
        <p:txBody>
          <a:bodyPr wrap="none"/>
          <a:lstStyle>
            <a:lvl1pPr>
              <a:defRPr>
                <a:solidFill>
                  <a:schemeClr val="tx1"/>
                </a:solidFill>
              </a:defRPr>
            </a:lvl1pPr>
          </a:lstStyle>
          <a:p>
            <a:r>
              <a:rPr lang="en-US"/>
              <a:t>© Oscar Nierstrasz</a:t>
            </a:r>
            <a:endParaRPr lang="de-CH"/>
          </a:p>
        </p:txBody>
      </p:sp>
      <p:sp>
        <p:nvSpPr>
          <p:cNvPr id="9" name="Rectangle 8"/>
          <p:cNvSpPr>
            <a:spLocks noGrp="1" noChangeArrowheads="1"/>
          </p:cNvSpPr>
          <p:nvPr>
            <p:ph type="ftr" sz="quarter" idx="11"/>
          </p:nvPr>
        </p:nvSpPr>
        <p:spPr>
          <a:xfrm>
            <a:off x="107950" y="179388"/>
            <a:ext cx="4464050" cy="252412"/>
          </a:xfrm>
        </p:spPr>
        <p:txBody>
          <a:bodyPr wrap="square"/>
          <a:lstStyle>
            <a:lvl1pPr>
              <a:defRPr>
                <a:solidFill>
                  <a:schemeClr val="tx1"/>
                </a:solidFill>
              </a:defRPr>
            </a:lvl1pPr>
          </a:lstStyle>
          <a:p>
            <a:r>
              <a:rPr lang="en-US"/>
              <a:t>Safety and Synchronization</a:t>
            </a:r>
            <a:endParaRPr lang="de-CH"/>
          </a:p>
        </p:txBody>
      </p:sp>
      <p:sp>
        <p:nvSpPr>
          <p:cNvPr id="10" name="Rectangle 9"/>
          <p:cNvSpPr>
            <a:spLocks noGrp="1" noChangeArrowheads="1"/>
          </p:cNvSpPr>
          <p:nvPr>
            <p:ph type="sldNum" sz="quarter" idx="12"/>
          </p:nvPr>
        </p:nvSpPr>
        <p:spPr>
          <a:xfrm>
            <a:off x="8743950" y="6548438"/>
            <a:ext cx="360363" cy="215900"/>
          </a:xfrm>
        </p:spPr>
        <p:txBody>
          <a:bodyPr/>
          <a:lstStyle>
            <a:lvl1pPr>
              <a:defRPr>
                <a:solidFill>
                  <a:schemeClr val="tx1"/>
                </a:solidFill>
              </a:defRPr>
            </a:lvl1pPr>
          </a:lstStyle>
          <a:p>
            <a:fld id="{F87C5564-21F6-3D44-A3C3-BFC75ABC5B2B}" type="slidenum">
              <a:rPr lang="de-CH"/>
              <a:pPr/>
              <a:t>‹#›</a:t>
            </a:fld>
            <a:endParaRPr lang="de-CH" sz="1400">
              <a:latin typeface="Times"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5" name="Rectangle 7"/>
          <p:cNvSpPr>
            <a:spLocks noGrp="1" noChangeArrowheads="1"/>
          </p:cNvSpPr>
          <p:nvPr>
            <p:ph type="ftr" sz="quarter" idx="11"/>
          </p:nvPr>
        </p:nvSpPr>
        <p:spPr>
          <a:ln/>
        </p:spPr>
        <p:txBody>
          <a:bodyPr/>
          <a:lstStyle>
            <a:lvl1pPr>
              <a:defRPr/>
            </a:lvl1pPr>
          </a:lstStyle>
          <a:p>
            <a:r>
              <a:rPr lang="en-US"/>
              <a:t>Safety and Synchronization</a:t>
            </a:r>
            <a:endParaRPr lang="de-CH"/>
          </a:p>
        </p:txBody>
      </p:sp>
      <p:sp>
        <p:nvSpPr>
          <p:cNvPr id="6" name="Rectangle 8"/>
          <p:cNvSpPr>
            <a:spLocks noGrp="1" noChangeArrowheads="1"/>
          </p:cNvSpPr>
          <p:nvPr>
            <p:ph type="sldNum" sz="quarter" idx="12"/>
          </p:nvPr>
        </p:nvSpPr>
        <p:spPr>
          <a:ln/>
        </p:spPr>
        <p:txBody>
          <a:bodyPr/>
          <a:lstStyle>
            <a:lvl1pPr>
              <a:defRPr/>
            </a:lvl1pPr>
          </a:lstStyle>
          <a:p>
            <a:fld id="{D1FC503D-45D0-D544-8EA2-0D23172AB53B}" type="slidenum">
              <a:rPr lang="de-CH"/>
              <a:pPr/>
              <a:t>‹#›</a:t>
            </a:fld>
            <a:endParaRPr lang="de-CH" sz="1400">
              <a:solidFill>
                <a:srgbClr val="7E7E7E"/>
              </a:solidFill>
              <a:latin typeface="Times"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1375"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6" name="Rectangle 7"/>
          <p:cNvSpPr>
            <a:spLocks noGrp="1" noChangeArrowheads="1"/>
          </p:cNvSpPr>
          <p:nvPr>
            <p:ph type="ftr" sz="quarter" idx="11"/>
          </p:nvPr>
        </p:nvSpPr>
        <p:spPr>
          <a:ln/>
        </p:spPr>
        <p:txBody>
          <a:bodyPr/>
          <a:lstStyle>
            <a:lvl1pPr>
              <a:defRPr/>
            </a:lvl1pPr>
          </a:lstStyle>
          <a:p>
            <a:r>
              <a:rPr lang="en-US"/>
              <a:t>Safety and Synchronization</a:t>
            </a:r>
            <a:endParaRPr lang="de-CH"/>
          </a:p>
        </p:txBody>
      </p:sp>
      <p:sp>
        <p:nvSpPr>
          <p:cNvPr id="7" name="Rectangle 8"/>
          <p:cNvSpPr>
            <a:spLocks noGrp="1" noChangeArrowheads="1"/>
          </p:cNvSpPr>
          <p:nvPr>
            <p:ph type="sldNum" sz="quarter" idx="12"/>
          </p:nvPr>
        </p:nvSpPr>
        <p:spPr>
          <a:ln/>
        </p:spPr>
        <p:txBody>
          <a:bodyPr/>
          <a:lstStyle>
            <a:lvl1pPr>
              <a:defRPr/>
            </a:lvl1pPr>
          </a:lstStyle>
          <a:p>
            <a:fld id="{3B22B7B4-EDFF-0147-9D29-CF2F0ADB2880}" type="slidenum">
              <a:rPr lang="de-CH"/>
              <a:pPr/>
              <a:t>‹#›</a:t>
            </a:fld>
            <a:endParaRPr lang="de-CH" sz="1400">
              <a:solidFill>
                <a:srgbClr val="7E7E7E"/>
              </a:solidFill>
              <a:latin typeface="Times"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4" name="Rectangle 7"/>
          <p:cNvSpPr>
            <a:spLocks noGrp="1" noChangeArrowheads="1"/>
          </p:cNvSpPr>
          <p:nvPr>
            <p:ph type="ftr" sz="quarter" idx="11"/>
          </p:nvPr>
        </p:nvSpPr>
        <p:spPr>
          <a:ln/>
        </p:spPr>
        <p:txBody>
          <a:bodyPr/>
          <a:lstStyle>
            <a:lvl1pPr>
              <a:defRPr/>
            </a:lvl1pPr>
          </a:lstStyle>
          <a:p>
            <a:r>
              <a:rPr lang="en-US"/>
              <a:t>Safety and Synchronization</a:t>
            </a:r>
            <a:endParaRPr lang="de-CH"/>
          </a:p>
        </p:txBody>
      </p:sp>
      <p:sp>
        <p:nvSpPr>
          <p:cNvPr id="5" name="Rectangle 8"/>
          <p:cNvSpPr>
            <a:spLocks noGrp="1" noChangeArrowheads="1"/>
          </p:cNvSpPr>
          <p:nvPr>
            <p:ph type="sldNum" sz="quarter" idx="12"/>
          </p:nvPr>
        </p:nvSpPr>
        <p:spPr>
          <a:ln/>
        </p:spPr>
        <p:txBody>
          <a:bodyPr/>
          <a:lstStyle>
            <a:lvl1pPr>
              <a:defRPr/>
            </a:lvl1pPr>
          </a:lstStyle>
          <a:p>
            <a:fld id="{8CA97D17-EFB4-7846-9FC0-6D7FB58421A8}" type="slidenum">
              <a:rPr lang="de-CH"/>
              <a:pPr/>
              <a:t>‹#›</a:t>
            </a:fld>
            <a:endParaRPr lang="de-CH" sz="1400">
              <a:solidFill>
                <a:srgbClr val="7E7E7E"/>
              </a:solidFill>
              <a:latin typeface="Times"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3" name="Rectangle 7"/>
          <p:cNvSpPr>
            <a:spLocks noGrp="1" noChangeArrowheads="1"/>
          </p:cNvSpPr>
          <p:nvPr>
            <p:ph type="ftr" sz="quarter" idx="11"/>
          </p:nvPr>
        </p:nvSpPr>
        <p:spPr>
          <a:ln/>
        </p:spPr>
        <p:txBody>
          <a:bodyPr/>
          <a:lstStyle>
            <a:lvl1pPr>
              <a:defRPr/>
            </a:lvl1pPr>
          </a:lstStyle>
          <a:p>
            <a:r>
              <a:rPr lang="en-US"/>
              <a:t>Safety and Synchronization</a:t>
            </a:r>
            <a:endParaRPr lang="de-CH"/>
          </a:p>
        </p:txBody>
      </p:sp>
      <p:sp>
        <p:nvSpPr>
          <p:cNvPr id="4" name="Rectangle 8"/>
          <p:cNvSpPr>
            <a:spLocks noGrp="1" noChangeArrowheads="1"/>
          </p:cNvSpPr>
          <p:nvPr>
            <p:ph type="sldNum" sz="quarter" idx="12"/>
          </p:nvPr>
        </p:nvSpPr>
        <p:spPr>
          <a:ln/>
        </p:spPr>
        <p:txBody>
          <a:bodyPr/>
          <a:lstStyle>
            <a:lvl1pPr>
              <a:defRPr/>
            </a:lvl1pPr>
          </a:lstStyle>
          <a:p>
            <a:fld id="{71CD1398-CB53-0B49-BA43-3B0DF54A7B15}" type="slidenum">
              <a:rPr lang="de-CH"/>
              <a:pPr/>
              <a:t>‹#›</a:t>
            </a:fld>
            <a:endParaRPr lang="de-CH" sz="1400">
              <a:solidFill>
                <a:srgbClr val="7E7E7E"/>
              </a:solidFill>
              <a:latin typeface="Times"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17098" name="Rectangle 10"/>
          <p:cNvSpPr>
            <a:spLocks noChangeArrowheads="1"/>
          </p:cNvSpPr>
          <p:nvPr userDrawn="1"/>
        </p:nvSpPr>
        <p:spPr bwMode="auto">
          <a:xfrm>
            <a:off x="0" y="0"/>
            <a:ext cx="9144000" cy="1447800"/>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217091" name="Rectangle 3"/>
          <p:cNvSpPr>
            <a:spLocks noChangeArrowheads="1"/>
          </p:cNvSpPr>
          <p:nvPr/>
        </p:nvSpPr>
        <p:spPr bwMode="auto">
          <a:xfrm>
            <a:off x="0" y="1438275"/>
            <a:ext cx="9144000" cy="85725"/>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1028" name="Rectangle 4"/>
          <p:cNvSpPr>
            <a:spLocks noGrp="1" noChangeArrowheads="1"/>
          </p:cNvSpPr>
          <p:nvPr>
            <p:ph type="title"/>
          </p:nvPr>
        </p:nvSpPr>
        <p:spPr bwMode="auto">
          <a:xfrm>
            <a:off x="539750" y="554038"/>
            <a:ext cx="8070850" cy="8175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CH"/>
              <a:t>Click to edit Master title style</a:t>
            </a:r>
          </a:p>
        </p:txBody>
      </p:sp>
      <p:sp>
        <p:nvSpPr>
          <p:cNvPr id="1029" name="Rectangle 5"/>
          <p:cNvSpPr>
            <a:spLocks noGrp="1" noChangeArrowheads="1"/>
          </p:cNvSpPr>
          <p:nvPr>
            <p:ph type="body" idx="1"/>
          </p:nvPr>
        </p:nvSpPr>
        <p:spPr bwMode="auto">
          <a:xfrm>
            <a:off x="539750" y="1654175"/>
            <a:ext cx="8070850" cy="4498975"/>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CH"/>
              <a:t>Click to edit Master text styles</a:t>
            </a:r>
          </a:p>
          <a:p>
            <a:pPr lvl="1"/>
            <a:r>
              <a:rPr lang="de-CH"/>
              <a:t>Second level</a:t>
            </a:r>
          </a:p>
          <a:p>
            <a:pPr lvl="2"/>
            <a:r>
              <a:rPr lang="de-CH"/>
              <a:t>Third level</a:t>
            </a:r>
          </a:p>
          <a:p>
            <a:pPr lvl="3"/>
            <a:r>
              <a:rPr lang="de-CH"/>
              <a:t>Fourth level</a:t>
            </a:r>
          </a:p>
          <a:p>
            <a:pPr lvl="4"/>
            <a:r>
              <a:rPr lang="de-CH"/>
              <a:t>Fifth level</a:t>
            </a:r>
          </a:p>
        </p:txBody>
      </p:sp>
      <p:sp>
        <p:nvSpPr>
          <p:cNvPr id="217094" name="Rectangle 6"/>
          <p:cNvSpPr>
            <a:spLocks noGrp="1" noChangeArrowheads="1"/>
          </p:cNvSpPr>
          <p:nvPr>
            <p:ph type="dt" sz="half" idx="2"/>
          </p:nvPr>
        </p:nvSpPr>
        <p:spPr bwMode="auto">
          <a:xfrm>
            <a:off x="539750" y="6548438"/>
            <a:ext cx="3811588" cy="17938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1200">
                <a:solidFill>
                  <a:srgbClr val="A7A7A7"/>
                </a:solidFill>
              </a:defRPr>
            </a:lvl1pPr>
          </a:lstStyle>
          <a:p>
            <a:r>
              <a:rPr lang="en-US"/>
              <a:t>© Oscar Nierstrasz</a:t>
            </a:r>
            <a:endParaRPr lang="de-CH"/>
          </a:p>
        </p:txBody>
      </p:sp>
      <p:sp>
        <p:nvSpPr>
          <p:cNvPr id="217095" name="Rectangle 7"/>
          <p:cNvSpPr>
            <a:spLocks noGrp="1" noChangeArrowheads="1"/>
          </p:cNvSpPr>
          <p:nvPr>
            <p:ph type="ftr" sz="quarter" idx="3"/>
          </p:nvPr>
        </p:nvSpPr>
        <p:spPr bwMode="auto">
          <a:xfrm>
            <a:off x="107950" y="179388"/>
            <a:ext cx="5399088" cy="252412"/>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defRPr sz="1000">
                <a:solidFill>
                  <a:srgbClr val="A7A7A7"/>
                </a:solidFill>
              </a:defRPr>
            </a:lvl1pPr>
          </a:lstStyle>
          <a:p>
            <a:r>
              <a:rPr lang="en-US"/>
              <a:t>Safety and Synchronization</a:t>
            </a:r>
            <a:endParaRPr lang="de-CH"/>
          </a:p>
        </p:txBody>
      </p:sp>
      <p:sp>
        <p:nvSpPr>
          <p:cNvPr id="217096" name="Rectangle 8"/>
          <p:cNvSpPr>
            <a:spLocks noGrp="1" noChangeArrowheads="1"/>
          </p:cNvSpPr>
          <p:nvPr>
            <p:ph type="sldNum" sz="quarter" idx="4"/>
          </p:nvPr>
        </p:nvSpPr>
        <p:spPr bwMode="auto">
          <a:xfrm>
            <a:off x="7543800" y="6553200"/>
            <a:ext cx="1350963" cy="17938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1200">
                <a:solidFill>
                  <a:srgbClr val="A7A7A7"/>
                </a:solidFill>
              </a:defRPr>
            </a:lvl1pPr>
          </a:lstStyle>
          <a:p>
            <a:fld id="{60B9A3D4-B4B3-6844-9521-6657639A133D}" type="slidenum">
              <a:rPr lang="de-CH"/>
              <a:pPr/>
              <a:t>‹#›</a:t>
            </a:fld>
            <a:endParaRPr lang="de-CH" sz="1400">
              <a:solidFill>
                <a:srgbClr val="7E7E7E"/>
              </a:solidFill>
              <a:latin typeface="Times" charset="0"/>
            </a:endParaRPr>
          </a:p>
        </p:txBody>
      </p:sp>
    </p:spTree>
  </p:cSld>
  <p:clrMap bg1="lt1" tx1="dk1" bg2="lt2" tx2="dk2" accent1="accent1" accent2="accent2" accent3="accent3" accent4="accent4" accent5="accent5" accent6="accent6" hlink="hlink" folHlink="folHlink"/>
  <p:sldLayoutIdLst>
    <p:sldLayoutId id="2147483765" r:id="rId1"/>
    <p:sldLayoutId id="2147483761" r:id="rId2"/>
    <p:sldLayoutId id="2147483762" r:id="rId3"/>
    <p:sldLayoutId id="2147483763" r:id="rId4"/>
    <p:sldLayoutId id="2147483764" r:id="rId5"/>
  </p:sldLayoutIdLst>
  <p:hf hdr="0"/>
  <p:txStyles>
    <p:titleStyle>
      <a:lvl1pPr algn="l" rtl="0" eaLnBrk="0" fontAlgn="base" hangingPunct="0">
        <a:lnSpc>
          <a:spcPct val="90000"/>
        </a:lnSpc>
        <a:spcBef>
          <a:spcPct val="0"/>
        </a:spcBef>
        <a:spcAft>
          <a:spcPct val="0"/>
        </a:spcAft>
        <a:defRPr sz="2800" b="1">
          <a:solidFill>
            <a:srgbClr val="0A017F"/>
          </a:solidFill>
          <a:latin typeface="+mj-lt"/>
          <a:ea typeface="ＭＳ Ｐゴシック" charset="-128"/>
          <a:cs typeface="ＭＳ Ｐゴシック" charset="-128"/>
        </a:defRPr>
      </a:lvl1pPr>
      <a:lvl2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2pPr>
      <a:lvl3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3pPr>
      <a:lvl4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4pPr>
      <a:lvl5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5pPr>
      <a:lvl6pPr marL="457200" algn="l" rtl="0" fontAlgn="base">
        <a:lnSpc>
          <a:spcPct val="90000"/>
        </a:lnSpc>
        <a:spcBef>
          <a:spcPct val="0"/>
        </a:spcBef>
        <a:spcAft>
          <a:spcPct val="0"/>
        </a:spcAft>
        <a:defRPr sz="2800" b="1">
          <a:solidFill>
            <a:srgbClr val="0A017F"/>
          </a:solidFill>
          <a:latin typeface="Helvetica" charset="0"/>
        </a:defRPr>
      </a:lvl6pPr>
      <a:lvl7pPr marL="914400" algn="l" rtl="0" fontAlgn="base">
        <a:lnSpc>
          <a:spcPct val="90000"/>
        </a:lnSpc>
        <a:spcBef>
          <a:spcPct val="0"/>
        </a:spcBef>
        <a:spcAft>
          <a:spcPct val="0"/>
        </a:spcAft>
        <a:defRPr sz="2800" b="1">
          <a:solidFill>
            <a:srgbClr val="0A017F"/>
          </a:solidFill>
          <a:latin typeface="Helvetica" charset="0"/>
        </a:defRPr>
      </a:lvl7pPr>
      <a:lvl8pPr marL="1371600" algn="l" rtl="0" fontAlgn="base">
        <a:lnSpc>
          <a:spcPct val="90000"/>
        </a:lnSpc>
        <a:spcBef>
          <a:spcPct val="0"/>
        </a:spcBef>
        <a:spcAft>
          <a:spcPct val="0"/>
        </a:spcAft>
        <a:defRPr sz="2800" b="1">
          <a:solidFill>
            <a:srgbClr val="0A017F"/>
          </a:solidFill>
          <a:latin typeface="Helvetica" charset="0"/>
        </a:defRPr>
      </a:lvl8pPr>
      <a:lvl9pPr marL="1828800" algn="l" rtl="0" fontAlgn="base">
        <a:lnSpc>
          <a:spcPct val="90000"/>
        </a:lnSpc>
        <a:spcBef>
          <a:spcPct val="0"/>
        </a:spcBef>
        <a:spcAft>
          <a:spcPct val="0"/>
        </a:spcAft>
        <a:defRPr sz="2800" b="1">
          <a:solidFill>
            <a:srgbClr val="0A017F"/>
          </a:solidFill>
          <a:latin typeface="Helvetica" charset="0"/>
        </a:defRPr>
      </a:lvl9pPr>
    </p:titleStyle>
    <p:bodyStyle>
      <a:lvl1pPr marL="419100" indent="-419100" algn="l" rtl="0" eaLnBrk="0" fontAlgn="base" hangingPunct="0">
        <a:lnSpc>
          <a:spcPct val="95000"/>
        </a:lnSpc>
        <a:spcBef>
          <a:spcPct val="20000"/>
        </a:spcBef>
        <a:spcAft>
          <a:spcPct val="0"/>
        </a:spcAft>
        <a:buClr>
          <a:schemeClr val="hlink"/>
        </a:buClr>
        <a:buSzPct val="85000"/>
        <a:buFont typeface="Helvetica CE" charset="0"/>
        <a:buChar char="&gt;"/>
        <a:defRPr sz="2400">
          <a:solidFill>
            <a:srgbClr val="0A017F"/>
          </a:solidFill>
          <a:latin typeface="+mn-lt"/>
          <a:ea typeface="ＭＳ Ｐゴシック" charset="-128"/>
          <a:cs typeface="ＭＳ Ｐゴシック" charset="-128"/>
        </a:defRPr>
      </a:lvl1pPr>
      <a:lvl2pPr marL="838200" indent="-381000" algn="l" rtl="0" eaLnBrk="0" fontAlgn="base" hangingPunct="0">
        <a:lnSpc>
          <a:spcPct val="95000"/>
        </a:lnSpc>
        <a:spcBef>
          <a:spcPct val="20000"/>
        </a:spcBef>
        <a:spcAft>
          <a:spcPct val="0"/>
        </a:spcAft>
        <a:buFont typeface="Helvetica CE" charset="0"/>
        <a:buChar char="—"/>
        <a:defRPr sz="2000">
          <a:solidFill>
            <a:srgbClr val="0A017F"/>
          </a:solidFill>
          <a:latin typeface="+mn-lt"/>
          <a:ea typeface="ＭＳ Ｐゴシック" charset="-128"/>
        </a:defRPr>
      </a:lvl2pPr>
      <a:lvl3pPr marL="1295400" indent="-381000" algn="l" rtl="0" eaLnBrk="0" fontAlgn="base" hangingPunct="0">
        <a:lnSpc>
          <a:spcPct val="95000"/>
        </a:lnSpc>
        <a:spcBef>
          <a:spcPct val="20000"/>
        </a:spcBef>
        <a:spcAft>
          <a:spcPct val="0"/>
        </a:spcAft>
        <a:buSzPct val="85000"/>
        <a:buFont typeface="Helvetica CE" charset="0"/>
        <a:buChar char="–"/>
        <a:defRPr i="1">
          <a:solidFill>
            <a:srgbClr val="7F0101"/>
          </a:solidFill>
          <a:latin typeface="+mn-lt"/>
          <a:ea typeface="ＭＳ Ｐゴシック" charset="-128"/>
        </a:defRPr>
      </a:lvl3pPr>
      <a:lvl4pPr marL="1714500" indent="-381000" algn="l" rtl="0" eaLnBrk="0" fontAlgn="base" hangingPunct="0">
        <a:lnSpc>
          <a:spcPct val="95000"/>
        </a:lnSpc>
        <a:spcBef>
          <a:spcPct val="20000"/>
        </a:spcBef>
        <a:spcAft>
          <a:spcPct val="0"/>
        </a:spcAft>
        <a:buSzPct val="85000"/>
        <a:buFont typeface="Helvetica CE" charset="0"/>
        <a:buChar char="–"/>
        <a:defRPr>
          <a:solidFill>
            <a:srgbClr val="0A017F"/>
          </a:solidFill>
          <a:latin typeface="+mn-lt"/>
          <a:ea typeface="ＭＳ Ｐゴシック" charset="-128"/>
        </a:defRPr>
      </a:lvl4pPr>
      <a:lvl5pPr marL="2286000" indent="-381000" algn="l" rtl="0" eaLnBrk="0" fontAlgn="base" hangingPunct="0">
        <a:lnSpc>
          <a:spcPct val="95000"/>
        </a:lnSpc>
        <a:spcBef>
          <a:spcPct val="20000"/>
        </a:spcBef>
        <a:spcAft>
          <a:spcPct val="0"/>
        </a:spcAft>
        <a:buClr>
          <a:schemeClr val="tx1"/>
        </a:buClr>
        <a:buSzPct val="85000"/>
        <a:buFont typeface="Helvetica CE" charset="0"/>
        <a:buChar char="–"/>
        <a:defRPr>
          <a:solidFill>
            <a:srgbClr val="0A017F"/>
          </a:solidFill>
          <a:latin typeface="+mn-lt"/>
          <a:ea typeface="ＭＳ Ｐゴシック" charset="-128"/>
        </a:defRPr>
      </a:lvl5pPr>
      <a:lvl6pPr marL="27432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6pPr>
      <a:lvl7pPr marL="32004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7pPr>
      <a:lvl8pPr marL="36576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8pPr>
      <a:lvl9pPr marL="41148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3.pdf"/><Relationship Id="rId4" Type="http://schemas.openxmlformats.org/officeDocument/2006/relationships/image" Target="../media/image4.png"/><Relationship Id="rId5" Type="http://schemas.openxmlformats.org/officeDocument/2006/relationships/image" Target="../media/image4.pdf"/><Relationship Id="rId6" Type="http://schemas.openxmlformats.org/officeDocument/2006/relationships/image" Target="../media/image6.png"/><Relationship Id="rId7" Type="http://schemas.openxmlformats.org/officeDocument/2006/relationships/image" Target="../media/image5.pdf"/><Relationship Id="rId8"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6.pdf"/><Relationship Id="rId4" Type="http://schemas.openxmlformats.org/officeDocument/2006/relationships/image" Target="../media/image101.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7.pdf"/><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8.pdf"/><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9.pdf"/><Relationship Id="rId4" Type="http://schemas.openxmlformats.org/officeDocument/2006/relationships/image" Target="../media/image161.png"/><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2.pdf"/><Relationship Id="rId4"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13.pdf"/><Relationship Id="rId4"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14.pdf"/><Relationship Id="rId4" Type="http://schemas.openxmlformats.org/officeDocument/2006/relationships/image" Target="../media/image33.png"/><Relationship Id="rId5" Type="http://schemas.openxmlformats.org/officeDocument/2006/relationships/image" Target="../media/image15.pdf"/><Relationship Id="rId6"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7.pdf"/><Relationship Id="rId4"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18.pdf"/><Relationship Id="rId4" Type="http://schemas.openxmlformats.org/officeDocument/2006/relationships/image" Target="../media/image20.png"/><Relationship Id="rId1" Type="http://schemas.openxmlformats.org/officeDocument/2006/relationships/slideLayout" Target="../slideLayouts/slideLayout4.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19.pdf"/><Relationship Id="rId4" Type="http://schemas.openxmlformats.org/officeDocument/2006/relationships/image" Target="../media/image221.png"/><Relationship Id="rId5" Type="http://schemas.openxmlformats.org/officeDocument/2006/relationships/image" Target="../media/image20.pdf"/><Relationship Id="rId6" Type="http://schemas.openxmlformats.org/officeDocument/2006/relationships/image" Target="../media/image24.png"/><Relationship Id="rId7" Type="http://schemas.openxmlformats.org/officeDocument/2006/relationships/image" Target="../media/image21.pdf"/><Relationship Id="rId8" Type="http://schemas.openxmlformats.org/officeDocument/2006/relationships/image" Target="../media/image26.png"/><Relationship Id="rId1" Type="http://schemas.openxmlformats.org/officeDocument/2006/relationships/slideLayout" Target="../slideLayouts/slideLayout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 Id="rId3" Type="http://schemas.openxmlformats.org/officeDocument/2006/relationships/image" Target="../media/image2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p:txBody>
          <a:bodyPr/>
          <a:lstStyle/>
          <a:p>
            <a:pPr>
              <a:lnSpc>
                <a:spcPct val="100000"/>
              </a:lnSpc>
            </a:pPr>
            <a:r>
              <a:rPr lang="en-US" smtClean="0"/>
              <a:t>3. Safety and Synchronization</a:t>
            </a:r>
          </a:p>
        </p:txBody>
      </p:sp>
      <p:sp>
        <p:nvSpPr>
          <p:cNvPr id="9219" name="Rectangle 3"/>
          <p:cNvSpPr>
            <a:spLocks noGrp="1" noChangeArrowheads="1"/>
          </p:cNvSpPr>
          <p:nvPr>
            <p:ph type="subTitle" idx="1"/>
          </p:nvPr>
        </p:nvSpPr>
        <p:spPr/>
        <p:txBody>
          <a:bodyPr/>
          <a:lstStyle/>
          <a:p>
            <a:pPr eaLnBrk="1" hangingPunct="1"/>
            <a:r>
              <a:rPr lang="en-US" smtClean="0"/>
              <a:t>Prof</a:t>
            </a:r>
            <a:r>
              <a:rPr lang="en-US"/>
              <a:t>. O. </a:t>
            </a:r>
            <a:r>
              <a:rPr lang="en-US" smtClean="0"/>
              <a:t>Nierstrasz</a:t>
            </a:r>
            <a:endParaRPr lang="en-US"/>
          </a:p>
        </p:txBody>
      </p:sp>
      <p:sp>
        <p:nvSpPr>
          <p:cNvPr id="9220" name="Folded Corner 4"/>
          <p:cNvSpPr>
            <a:spLocks noChangeArrowheads="1"/>
          </p:cNvSpPr>
          <p:nvPr/>
        </p:nvSpPr>
        <p:spPr bwMode="auto">
          <a:xfrm>
            <a:off x="457200" y="5486400"/>
            <a:ext cx="4267200" cy="3810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r>
              <a:rPr lang="en-US" sz="1800"/>
              <a:t>Selected material © Magee and Kramer</a:t>
            </a:r>
            <a:endParaRPr lang="en-US" sz="1800" b="1"/>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Date Placeholder 3"/>
          <p:cNvSpPr>
            <a:spLocks noGrp="1"/>
          </p:cNvSpPr>
          <p:nvPr>
            <p:ph type="dt" sz="quarter" idx="10"/>
          </p:nvPr>
        </p:nvSpPr>
        <p:spPr>
          <a:noFill/>
        </p:spPr>
        <p:txBody>
          <a:bodyPr/>
          <a:lstStyle/>
          <a:p>
            <a:r>
              <a:rPr lang="en-US" smtClean="0"/>
              <a:t>© Oscar Nierstrasz</a:t>
            </a:r>
            <a:endParaRPr lang="de-CH" smtClean="0"/>
          </a:p>
        </p:txBody>
      </p:sp>
      <p:sp>
        <p:nvSpPr>
          <p:cNvPr id="27651"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27652" name="Slide Number Placeholder 5"/>
          <p:cNvSpPr>
            <a:spLocks noGrp="1"/>
          </p:cNvSpPr>
          <p:nvPr>
            <p:ph type="sldNum" sz="quarter" idx="12"/>
          </p:nvPr>
        </p:nvSpPr>
        <p:spPr>
          <a:noFill/>
        </p:spPr>
        <p:txBody>
          <a:bodyPr/>
          <a:lstStyle/>
          <a:p>
            <a:fld id="{15B709FE-D87E-FA43-BE50-112D23860439}" type="slidenum">
              <a:rPr lang="de-CH" smtClean="0"/>
              <a:pPr/>
              <a:t>10</a:t>
            </a:fld>
            <a:endParaRPr lang="de-CH" sz="1400" smtClean="0">
              <a:solidFill>
                <a:srgbClr val="7E7E7E"/>
              </a:solidFill>
              <a:latin typeface="Times" charset="0"/>
            </a:endParaRPr>
          </a:p>
        </p:txBody>
      </p:sp>
      <p:sp>
        <p:nvSpPr>
          <p:cNvPr id="27653" name="Rectangle 2"/>
          <p:cNvSpPr>
            <a:spLocks noGrp="1" noChangeArrowheads="1"/>
          </p:cNvSpPr>
          <p:nvPr>
            <p:ph type="title"/>
          </p:nvPr>
        </p:nvSpPr>
        <p:spPr/>
        <p:txBody>
          <a:bodyPr/>
          <a:lstStyle/>
          <a:p>
            <a:pPr eaLnBrk="1" hangingPunct="1"/>
            <a:r>
              <a:rPr lang="en-US"/>
              <a:t>Atomic actions</a:t>
            </a:r>
            <a:br>
              <a:rPr lang="en-US"/>
            </a:br>
            <a:endParaRPr lang="en-US"/>
          </a:p>
        </p:txBody>
      </p:sp>
      <p:sp>
        <p:nvSpPr>
          <p:cNvPr id="27654" name="Rectangle 3"/>
          <p:cNvSpPr>
            <a:spLocks noGrp="1" noChangeArrowheads="1"/>
          </p:cNvSpPr>
          <p:nvPr>
            <p:ph type="body" idx="1"/>
          </p:nvPr>
        </p:nvSpPr>
        <p:spPr>
          <a:xfrm>
            <a:off x="539750" y="1654175"/>
            <a:ext cx="8061325" cy="555625"/>
          </a:xfrm>
        </p:spPr>
        <p:txBody>
          <a:bodyPr/>
          <a:lstStyle/>
          <a:p>
            <a:pPr marL="0" indent="0" defTabSz="465138" eaLnBrk="1" hangingPunct="1">
              <a:buFont typeface="Helvetica CE" charset="0"/>
              <a:buNone/>
            </a:pPr>
            <a:r>
              <a:rPr lang="en-US" i="1">
                <a:solidFill>
                  <a:srgbClr val="7F0101"/>
                </a:solidFill>
              </a:rPr>
              <a:t>Individual reads and writes may be atomic actions:</a:t>
            </a:r>
            <a:endParaRPr lang="en-US" sz="2800"/>
          </a:p>
        </p:txBody>
      </p:sp>
      <p:sp>
        <p:nvSpPr>
          <p:cNvPr id="27655" name="Rectangle 4"/>
          <p:cNvSpPr>
            <a:spLocks noChangeArrowheads="1"/>
          </p:cNvSpPr>
          <p:nvPr/>
        </p:nvSpPr>
        <p:spPr bwMode="auto">
          <a:xfrm>
            <a:off x="1219200" y="2520950"/>
            <a:ext cx="6646863" cy="359251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eaLnBrk="1" hangingPunct="1">
              <a:lnSpc>
                <a:spcPct val="85000"/>
              </a:lnSpc>
              <a:spcBef>
                <a:spcPct val="20000"/>
              </a:spcBef>
              <a:buClr>
                <a:schemeClr val="hlink"/>
              </a:buClr>
              <a:buSzPct val="85000"/>
              <a:buFont typeface="Helvetica CE" charset="0"/>
              <a:buNone/>
            </a:pPr>
            <a:r>
              <a:rPr lang="en-US" sz="2000" i="1">
                <a:solidFill>
                  <a:srgbClr val="0A017F"/>
                </a:solidFill>
                <a:latin typeface="Courier" charset="0"/>
                <a:ea typeface="Courier" charset="0"/>
                <a:cs typeface="Courier" charset="0"/>
              </a:rPr>
              <a:t>const N		=	3</a:t>
            </a:r>
          </a:p>
          <a:p>
            <a:pPr defTabSz="382588" eaLnBrk="1" hangingPunct="1">
              <a:lnSpc>
                <a:spcPct val="85000"/>
              </a:lnSpc>
              <a:spcBef>
                <a:spcPct val="20000"/>
              </a:spcBef>
              <a:buClr>
                <a:schemeClr val="hlink"/>
              </a:buClr>
              <a:buSzPct val="85000"/>
              <a:buFont typeface="Helvetica CE" charset="0"/>
              <a:buNone/>
            </a:pPr>
            <a:r>
              <a:rPr lang="en-US" sz="2000" i="1">
                <a:solidFill>
                  <a:srgbClr val="0A017F"/>
                </a:solidFill>
                <a:latin typeface="Courier" charset="0"/>
                <a:ea typeface="Courier" charset="0"/>
                <a:cs typeface="Courier" charset="0"/>
              </a:rPr>
              <a:t>range T		=	0..N</a:t>
            </a:r>
          </a:p>
          <a:p>
            <a:pPr defTabSz="382588" eaLnBrk="1" hangingPunct="1">
              <a:lnSpc>
                <a:spcPct val="85000"/>
              </a:lnSpc>
              <a:spcBef>
                <a:spcPct val="20000"/>
              </a:spcBef>
              <a:buClr>
                <a:schemeClr val="hlink"/>
              </a:buClr>
              <a:buSzPct val="85000"/>
              <a:buFont typeface="Helvetica CE" charset="0"/>
              <a:buNone/>
            </a:pPr>
            <a:endParaRPr lang="en-US" sz="2000">
              <a:solidFill>
                <a:srgbClr val="0A017F"/>
              </a:solidFill>
              <a:latin typeface="Courier" charset="0"/>
              <a:ea typeface="Courier" charset="0"/>
              <a:cs typeface="Courier" charset="0"/>
            </a:endParaRPr>
          </a:p>
          <a:p>
            <a:pPr defTabSz="382588" eaLnBrk="1" hangingPunct="1">
              <a:lnSpc>
                <a:spcPct val="8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Var				=	Var[0],</a:t>
            </a:r>
          </a:p>
          <a:p>
            <a:pPr defTabSz="382588" eaLnBrk="1" hangingPunct="1">
              <a:lnSpc>
                <a:spcPct val="8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Var[u:T]		=	( read[u]		-&gt; Var[u] </a:t>
            </a:r>
          </a:p>
          <a:p>
            <a:pPr defTabSz="382588" eaLnBrk="1" hangingPunct="1">
              <a:lnSpc>
                <a:spcPct val="8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 write[v:T]  -&gt; Var[v] ).</a:t>
            </a:r>
          </a:p>
          <a:p>
            <a:pPr defTabSz="382588" eaLnBrk="1" hangingPunct="1">
              <a:lnSpc>
                <a:spcPct val="85000"/>
              </a:lnSpc>
              <a:spcBef>
                <a:spcPct val="20000"/>
              </a:spcBef>
              <a:buClr>
                <a:schemeClr val="hlink"/>
              </a:buClr>
              <a:buSzPct val="85000"/>
              <a:buFont typeface="Helvetica CE" charset="0"/>
              <a:buNone/>
            </a:pPr>
            <a:endParaRPr lang="en-US" sz="2000" i="1">
              <a:solidFill>
                <a:srgbClr val="0A017F"/>
              </a:solidFill>
              <a:latin typeface="Courier" charset="0"/>
              <a:ea typeface="Courier" charset="0"/>
              <a:cs typeface="Courier" charset="0"/>
            </a:endParaRPr>
          </a:p>
          <a:p>
            <a:pPr defTabSz="382588" eaLnBrk="1" hangingPunct="1">
              <a:lnSpc>
                <a:spcPct val="85000"/>
              </a:lnSpc>
              <a:spcBef>
                <a:spcPct val="20000"/>
              </a:spcBef>
              <a:buClr>
                <a:schemeClr val="hlink"/>
              </a:buClr>
              <a:buSzPct val="85000"/>
              <a:buFont typeface="Helvetica CE" charset="0"/>
              <a:buNone/>
            </a:pPr>
            <a:r>
              <a:rPr lang="en-US" sz="2000" i="1">
                <a:solidFill>
                  <a:srgbClr val="0A017F"/>
                </a:solidFill>
                <a:latin typeface="Courier" charset="0"/>
                <a:ea typeface="Courier" charset="0"/>
                <a:cs typeface="Courier" charset="0"/>
              </a:rPr>
              <a:t>set VarAlpha = { read[T], write[T] }</a:t>
            </a:r>
            <a:endParaRPr lang="en-US" sz="2000">
              <a:solidFill>
                <a:srgbClr val="0A017F"/>
              </a:solidFill>
              <a:latin typeface="Courier" charset="0"/>
              <a:ea typeface="Courier" charset="0"/>
              <a:cs typeface="Courier" charset="0"/>
            </a:endParaRPr>
          </a:p>
          <a:p>
            <a:pPr defTabSz="382588" eaLnBrk="1" hangingPunct="1">
              <a:lnSpc>
                <a:spcPct val="8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Inc 				=	</a:t>
            </a:r>
            <a:r>
              <a:rPr lang="en-US" sz="2000" b="1">
                <a:solidFill>
                  <a:srgbClr val="0A017F"/>
                </a:solidFill>
                <a:latin typeface="Courier" charset="0"/>
                <a:ea typeface="Courier" charset="0"/>
                <a:cs typeface="Courier" charset="0"/>
              </a:rPr>
              <a:t>(	read[v:0..N-1]</a:t>
            </a:r>
          </a:p>
          <a:p>
            <a:pPr defTabSz="382588" eaLnBrk="1" hangingPunct="1">
              <a:lnSpc>
                <a:spcPct val="85000"/>
              </a:lnSpc>
              <a:spcBef>
                <a:spcPct val="20000"/>
              </a:spcBef>
              <a:buClr>
                <a:schemeClr val="hlink"/>
              </a:buClr>
              <a:buSzPct val="85000"/>
              <a:buFont typeface="Helvetica CE" charset="0"/>
              <a:buNone/>
            </a:pPr>
            <a:r>
              <a:rPr lang="en-US" sz="2000" b="1">
                <a:solidFill>
                  <a:srgbClr val="0A017F"/>
                </a:solidFill>
                <a:latin typeface="Courier" charset="0"/>
                <a:ea typeface="Courier" charset="0"/>
                <a:cs typeface="Courier" charset="0"/>
              </a:rPr>
              <a:t>					-&gt;	write[v+1]</a:t>
            </a:r>
          </a:p>
          <a:p>
            <a:pPr defTabSz="382588" eaLnBrk="1" hangingPunct="1">
              <a:lnSpc>
                <a:spcPct val="85000"/>
              </a:lnSpc>
              <a:spcBef>
                <a:spcPct val="20000"/>
              </a:spcBef>
              <a:buClr>
                <a:schemeClr val="hlink"/>
              </a:buClr>
              <a:buSzPct val="85000"/>
              <a:buFont typeface="Helvetica CE" charset="0"/>
              <a:buNone/>
            </a:pPr>
            <a:r>
              <a:rPr lang="en-US" sz="2000" b="1">
                <a:solidFill>
                  <a:srgbClr val="0A017F"/>
                </a:solidFill>
                <a:latin typeface="Courier" charset="0"/>
                <a:ea typeface="Courier" charset="0"/>
                <a:cs typeface="Courier" charset="0"/>
              </a:rPr>
              <a:t>					-&gt;	STOP 		)</a:t>
            </a:r>
            <a:r>
              <a:rPr lang="en-US" sz="2000">
                <a:solidFill>
                  <a:srgbClr val="0A017F"/>
                </a:solidFill>
                <a:latin typeface="Courier" charset="0"/>
                <a:ea typeface="Courier" charset="0"/>
                <a:cs typeface="Courier" charset="0"/>
              </a:rPr>
              <a:t>		</a:t>
            </a:r>
            <a:r>
              <a:rPr lang="en-US" sz="2000" i="1">
                <a:solidFill>
                  <a:srgbClr val="0A017F"/>
                </a:solidFill>
                <a:latin typeface="Courier" charset="0"/>
                <a:ea typeface="Courier" charset="0"/>
                <a:cs typeface="Courier" charset="0"/>
              </a:rPr>
              <a:t>+VarAlpha.</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Date Placeholder 3"/>
          <p:cNvSpPr>
            <a:spLocks noGrp="1"/>
          </p:cNvSpPr>
          <p:nvPr>
            <p:ph type="dt" sz="quarter" idx="10"/>
          </p:nvPr>
        </p:nvSpPr>
        <p:spPr>
          <a:noFill/>
        </p:spPr>
        <p:txBody>
          <a:bodyPr/>
          <a:lstStyle/>
          <a:p>
            <a:r>
              <a:rPr lang="en-US" smtClean="0"/>
              <a:t>© Oscar Nierstrasz</a:t>
            </a:r>
            <a:endParaRPr lang="de-CH" smtClean="0"/>
          </a:p>
        </p:txBody>
      </p:sp>
      <p:sp>
        <p:nvSpPr>
          <p:cNvPr id="29699"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29700" name="Slide Number Placeholder 5"/>
          <p:cNvSpPr>
            <a:spLocks noGrp="1"/>
          </p:cNvSpPr>
          <p:nvPr>
            <p:ph type="sldNum" sz="quarter" idx="12"/>
          </p:nvPr>
        </p:nvSpPr>
        <p:spPr>
          <a:noFill/>
        </p:spPr>
        <p:txBody>
          <a:bodyPr/>
          <a:lstStyle/>
          <a:p>
            <a:fld id="{E0A69928-6E89-374F-8824-96443DC19DAF}" type="slidenum">
              <a:rPr lang="de-CH" smtClean="0"/>
              <a:pPr/>
              <a:t>11</a:t>
            </a:fld>
            <a:endParaRPr lang="de-CH" sz="1400" smtClean="0">
              <a:solidFill>
                <a:srgbClr val="7E7E7E"/>
              </a:solidFill>
              <a:latin typeface="Times" charset="0"/>
            </a:endParaRPr>
          </a:p>
        </p:txBody>
      </p:sp>
      <p:sp>
        <p:nvSpPr>
          <p:cNvPr id="29701" name="Rectangle 2"/>
          <p:cNvSpPr>
            <a:spLocks noGrp="1" noChangeArrowheads="1"/>
          </p:cNvSpPr>
          <p:nvPr>
            <p:ph type="title"/>
          </p:nvPr>
        </p:nvSpPr>
        <p:spPr/>
        <p:txBody>
          <a:bodyPr/>
          <a:lstStyle/>
          <a:p>
            <a:pPr eaLnBrk="1" hangingPunct="1"/>
            <a:r>
              <a:rPr lang="en-US"/>
              <a:t>Sequential behaviour</a:t>
            </a:r>
          </a:p>
        </p:txBody>
      </p:sp>
      <p:sp>
        <p:nvSpPr>
          <p:cNvPr id="29702" name="Rectangle 3"/>
          <p:cNvSpPr>
            <a:spLocks noGrp="1" noChangeArrowheads="1"/>
          </p:cNvSpPr>
          <p:nvPr>
            <p:ph type="body" idx="1"/>
          </p:nvPr>
        </p:nvSpPr>
        <p:spPr>
          <a:xfrm>
            <a:off x="539750" y="1654175"/>
            <a:ext cx="8061325" cy="508000"/>
          </a:xfrm>
        </p:spPr>
        <p:txBody>
          <a:bodyPr/>
          <a:lstStyle/>
          <a:p>
            <a:pPr marL="342900" indent="-342900" eaLnBrk="1" hangingPunct="1">
              <a:buFont typeface="Helvetica CE" charset="0"/>
              <a:buNone/>
            </a:pPr>
            <a:r>
              <a:rPr lang="en-US" sz="2000" i="1">
                <a:solidFill>
                  <a:srgbClr val="7F0101"/>
                </a:solidFill>
              </a:rPr>
              <a:t>A single sequential thread requires no synchronization:</a:t>
            </a:r>
          </a:p>
        </p:txBody>
      </p:sp>
      <p:pic>
        <p:nvPicPr>
          <p:cNvPr id="29703" name="Picture 4"/>
          <p:cNvPicPr>
            <a:picLocks noChangeAspect="1" noChangeArrowheads="1"/>
          </p:cNvPicPr>
          <p:nvPr/>
        </p:nvPicPr>
        <mc:AlternateContent xmlns:ma="http://schemas.microsoft.com/office/mac/drawingml/2008/main">
          <mc:Choice Requires="ma">
            <p:blipFill>
              <a:blip r:embed="rId3"/>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4"/>
              <a:srcRect/>
              <a:stretch>
                <a:fillRect/>
              </a:stretch>
            </p:blipFill>
          </mc:Fallback>
        </mc:AlternateContent>
        <p:spPr bwMode="auto">
          <a:xfrm>
            <a:off x="3962400" y="2222500"/>
            <a:ext cx="5105400" cy="3128963"/>
          </a:xfrm>
          <a:prstGeom prst="rect">
            <a:avLst/>
          </a:prstGeom>
          <a:noFill/>
          <a:ln w="9525">
            <a:noFill/>
            <a:miter lim="800000"/>
            <a:headEnd/>
            <a:tailEnd/>
          </a:ln>
        </p:spPr>
      </p:pic>
      <p:pic>
        <p:nvPicPr>
          <p:cNvPr id="29704" name="Picture 5"/>
          <p:cNvPicPr>
            <a:picLocks noChangeAspect="1" noChangeArrowheads="1"/>
          </p:cNvPicPr>
          <p:nvPr/>
        </p:nvPicPr>
        <mc:AlternateContent xmlns:ma="http://schemas.microsoft.com/office/mac/drawingml/2008/main">
          <mc:Choice Requires="ma">
            <p:blipFill>
              <a:blip r:embed="rId5"/>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6"/>
              <a:srcRect/>
              <a:stretch>
                <a:fillRect/>
              </a:stretch>
            </p:blipFill>
          </mc:Fallback>
        </mc:AlternateContent>
        <p:spPr bwMode="auto">
          <a:xfrm>
            <a:off x="304800" y="2603500"/>
            <a:ext cx="3810000" cy="1949450"/>
          </a:xfrm>
          <a:prstGeom prst="rect">
            <a:avLst/>
          </a:prstGeom>
          <a:noFill/>
          <a:ln w="9525">
            <a:noFill/>
            <a:miter lim="800000"/>
            <a:headEnd/>
            <a:tailEnd/>
          </a:ln>
        </p:spPr>
      </p:pic>
      <p:pic>
        <p:nvPicPr>
          <p:cNvPr id="29705" name="Picture 6"/>
          <p:cNvPicPr>
            <a:picLocks noChangeAspect="1" noChangeArrowheads="1"/>
          </p:cNvPicPr>
          <p:nvPr/>
        </p:nvPicPr>
        <mc:AlternateContent xmlns:ma="http://schemas.microsoft.com/office/mac/drawingml/2008/main">
          <mc:Choice Requires="ma">
            <p:blipFill>
              <a:blip r:embed="rId7"/>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8"/>
              <a:srcRect/>
              <a:stretch>
                <a:fillRect/>
              </a:stretch>
            </p:blipFill>
          </mc:Fallback>
        </mc:AlternateContent>
        <p:spPr bwMode="auto">
          <a:xfrm>
            <a:off x="4267200" y="5410200"/>
            <a:ext cx="3276600" cy="825500"/>
          </a:xfrm>
          <a:prstGeom prst="rect">
            <a:avLst/>
          </a:prstGeom>
          <a:noFill/>
          <a:ln w="9525">
            <a:noFill/>
            <a:miter lim="800000"/>
            <a:headEnd/>
            <a:tailEnd/>
          </a:ln>
        </p:spPr>
      </p:pic>
      <p:sp>
        <p:nvSpPr>
          <p:cNvPr id="29706" name="Rectangle 8"/>
          <p:cNvSpPr>
            <a:spLocks noChangeArrowheads="1"/>
          </p:cNvSpPr>
          <p:nvPr/>
        </p:nvSpPr>
        <p:spPr bwMode="auto">
          <a:xfrm>
            <a:off x="457200" y="5410200"/>
            <a:ext cx="3570288" cy="40005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a:spcBef>
                <a:spcPct val="50000"/>
              </a:spcBef>
            </a:pPr>
            <a:r>
              <a:rPr lang="en-US" sz="2000">
                <a:solidFill>
                  <a:srgbClr val="00027F"/>
                </a:solidFill>
                <a:latin typeface="Courier" charset="0"/>
                <a:ea typeface="Courier" charset="0"/>
                <a:cs typeface="Courier" charset="0"/>
              </a:rPr>
              <a:t>||SeqInc = (Var||Inc).</a:t>
            </a:r>
          </a:p>
        </p:txBody>
      </p:sp>
      <p:grpSp>
        <p:nvGrpSpPr>
          <p:cNvPr id="29707" name="Group 9"/>
          <p:cNvGrpSpPr>
            <a:grpSpLocks/>
          </p:cNvGrpSpPr>
          <p:nvPr/>
        </p:nvGrpSpPr>
        <p:grpSpPr bwMode="auto">
          <a:xfrm>
            <a:off x="8077200" y="6096000"/>
            <a:ext cx="838200" cy="381000"/>
            <a:chOff x="672" y="3504"/>
            <a:chExt cx="528" cy="240"/>
          </a:xfrm>
        </p:grpSpPr>
        <p:sp>
          <p:nvSpPr>
            <p:cNvPr id="29708" name="AutoShape 10"/>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29709" name="Group 11"/>
            <p:cNvGrpSpPr>
              <a:grpSpLocks/>
            </p:cNvGrpSpPr>
            <p:nvPr/>
          </p:nvGrpSpPr>
          <p:grpSpPr bwMode="auto">
            <a:xfrm>
              <a:off x="720" y="3552"/>
              <a:ext cx="432" cy="144"/>
              <a:chOff x="2112" y="3696"/>
              <a:chExt cx="528" cy="192"/>
            </a:xfrm>
          </p:grpSpPr>
          <p:sp>
            <p:nvSpPr>
              <p:cNvPr id="29710" name="Oval 12"/>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29711" name="Oval 13"/>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29712" name="AutoShape 14"/>
              <p:cNvCxnSpPr>
                <a:cxnSpLocks noChangeShapeType="1"/>
                <a:stCxn id="29710" idx="7"/>
                <a:endCxn id="29711"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29713" name="AutoShape 15"/>
              <p:cNvCxnSpPr>
                <a:cxnSpLocks noChangeShapeType="1"/>
                <a:stCxn id="29711" idx="3"/>
                <a:endCxn id="29710"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grpSp>
        <p:nvGrpSpPr>
          <p:cNvPr id="31746" name="Group 2"/>
          <p:cNvGrpSpPr>
            <a:grpSpLocks/>
          </p:cNvGrpSpPr>
          <p:nvPr/>
        </p:nvGrpSpPr>
        <p:grpSpPr bwMode="auto">
          <a:xfrm>
            <a:off x="1219200" y="1295400"/>
            <a:ext cx="533400" cy="533400"/>
            <a:chOff x="1248" y="1584"/>
            <a:chExt cx="336" cy="336"/>
          </a:xfrm>
        </p:grpSpPr>
        <p:sp>
          <p:nvSpPr>
            <p:cNvPr id="31852" name="Oval 3"/>
            <p:cNvSpPr>
              <a:spLocks noChangeArrowheads="1"/>
            </p:cNvSpPr>
            <p:nvPr/>
          </p:nvSpPr>
          <p:spPr bwMode="auto">
            <a:xfrm>
              <a:off x="1248" y="1584"/>
              <a:ext cx="336" cy="336"/>
            </a:xfrm>
            <a:prstGeom prst="ellipse">
              <a:avLst/>
            </a:prstGeom>
            <a:solidFill>
              <a:srgbClr val="FF0000"/>
            </a:solidFill>
            <a:ln w="9525">
              <a:solidFill>
                <a:schemeClr val="tx1"/>
              </a:solidFill>
              <a:round/>
              <a:headEnd/>
              <a:tailEnd/>
            </a:ln>
          </p:spPr>
          <p:txBody>
            <a:bodyPr wrap="none" anchor="ctr">
              <a:prstTxWarp prst="textNoShape">
                <a:avLst/>
              </a:prstTxWarp>
            </a:bodyPr>
            <a:lstStyle/>
            <a:p>
              <a:pPr algn="ctr"/>
              <a:r>
                <a:rPr lang="en-US" sz="2000" b="1"/>
                <a:t>0 0</a:t>
              </a:r>
            </a:p>
          </p:txBody>
        </p:sp>
        <p:cxnSp>
          <p:nvCxnSpPr>
            <p:cNvPr id="31853" name="AutoShape 4"/>
            <p:cNvCxnSpPr>
              <a:cxnSpLocks noChangeShapeType="1"/>
              <a:stCxn id="31852" idx="0"/>
              <a:endCxn id="31852" idx="4"/>
            </p:cNvCxnSpPr>
            <p:nvPr/>
          </p:nvCxnSpPr>
          <p:spPr bwMode="auto">
            <a:xfrm>
              <a:off x="1416" y="1584"/>
              <a:ext cx="0" cy="336"/>
            </a:xfrm>
            <a:prstGeom prst="straightConnector1">
              <a:avLst/>
            </a:prstGeom>
            <a:noFill/>
            <a:ln w="9525">
              <a:solidFill>
                <a:schemeClr val="tx1"/>
              </a:solidFill>
              <a:round/>
              <a:headEnd/>
              <a:tailEnd/>
            </a:ln>
          </p:spPr>
        </p:cxnSp>
      </p:grpSp>
      <p:grpSp>
        <p:nvGrpSpPr>
          <p:cNvPr id="31747" name="Group 5"/>
          <p:cNvGrpSpPr>
            <a:grpSpLocks/>
          </p:cNvGrpSpPr>
          <p:nvPr/>
        </p:nvGrpSpPr>
        <p:grpSpPr bwMode="auto">
          <a:xfrm>
            <a:off x="2971800" y="1295400"/>
            <a:ext cx="533400" cy="533400"/>
            <a:chOff x="2064" y="1584"/>
            <a:chExt cx="336" cy="336"/>
          </a:xfrm>
        </p:grpSpPr>
        <p:sp>
          <p:nvSpPr>
            <p:cNvPr id="31850" name="Oval 6"/>
            <p:cNvSpPr>
              <a:spLocks noChangeArrowheads="1"/>
            </p:cNvSpPr>
            <p:nvPr/>
          </p:nvSpPr>
          <p:spPr bwMode="auto">
            <a:xfrm>
              <a:off x="2064" y="1584"/>
              <a:ext cx="336" cy="336"/>
            </a:xfrm>
            <a:prstGeom prst="ellipse">
              <a:avLst/>
            </a:prstGeom>
            <a:solidFill>
              <a:srgbClr val="00CCFF"/>
            </a:solidFill>
            <a:ln w="9525">
              <a:solidFill>
                <a:schemeClr val="tx1"/>
              </a:solidFill>
              <a:round/>
              <a:headEnd/>
              <a:tailEnd/>
            </a:ln>
          </p:spPr>
          <p:txBody>
            <a:bodyPr wrap="none" anchor="ctr">
              <a:prstTxWarp prst="textNoShape">
                <a:avLst/>
              </a:prstTxWarp>
            </a:bodyPr>
            <a:lstStyle/>
            <a:p>
              <a:pPr algn="ctr"/>
              <a:r>
                <a:rPr lang="en-US" sz="2000" b="1"/>
                <a:t>0 1</a:t>
              </a:r>
            </a:p>
          </p:txBody>
        </p:sp>
        <p:cxnSp>
          <p:nvCxnSpPr>
            <p:cNvPr id="31851" name="AutoShape 7"/>
            <p:cNvCxnSpPr>
              <a:cxnSpLocks noChangeShapeType="1"/>
              <a:stCxn id="31850" idx="0"/>
              <a:endCxn id="31850"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1748" name="Group 8"/>
          <p:cNvGrpSpPr>
            <a:grpSpLocks/>
          </p:cNvGrpSpPr>
          <p:nvPr/>
        </p:nvGrpSpPr>
        <p:grpSpPr bwMode="auto">
          <a:xfrm>
            <a:off x="1219200" y="2667000"/>
            <a:ext cx="533400" cy="533400"/>
            <a:chOff x="2064" y="1584"/>
            <a:chExt cx="336" cy="336"/>
          </a:xfrm>
        </p:grpSpPr>
        <p:sp>
          <p:nvSpPr>
            <p:cNvPr id="31848" name="Oval 9"/>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1 0</a:t>
              </a:r>
            </a:p>
          </p:txBody>
        </p:sp>
        <p:cxnSp>
          <p:nvCxnSpPr>
            <p:cNvPr id="31849" name="AutoShape 10"/>
            <p:cNvCxnSpPr>
              <a:cxnSpLocks noChangeShapeType="1"/>
              <a:stCxn id="31848" idx="0"/>
              <a:endCxn id="31848"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1749" name="Group 11"/>
          <p:cNvGrpSpPr>
            <a:grpSpLocks/>
          </p:cNvGrpSpPr>
          <p:nvPr/>
        </p:nvGrpSpPr>
        <p:grpSpPr bwMode="auto">
          <a:xfrm>
            <a:off x="1219200" y="4038600"/>
            <a:ext cx="533400" cy="533400"/>
            <a:chOff x="2064" y="1584"/>
            <a:chExt cx="336" cy="336"/>
          </a:xfrm>
        </p:grpSpPr>
        <p:sp>
          <p:nvSpPr>
            <p:cNvPr id="31846" name="Oval 12"/>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2 0</a:t>
              </a:r>
            </a:p>
          </p:txBody>
        </p:sp>
        <p:cxnSp>
          <p:nvCxnSpPr>
            <p:cNvPr id="31847" name="AutoShape 13"/>
            <p:cNvCxnSpPr>
              <a:cxnSpLocks noChangeShapeType="1"/>
              <a:stCxn id="31846" idx="0"/>
              <a:endCxn id="31846"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1750" name="Group 14"/>
          <p:cNvGrpSpPr>
            <a:grpSpLocks/>
          </p:cNvGrpSpPr>
          <p:nvPr/>
        </p:nvGrpSpPr>
        <p:grpSpPr bwMode="auto">
          <a:xfrm>
            <a:off x="4724400" y="1295400"/>
            <a:ext cx="533400" cy="533400"/>
            <a:chOff x="2064" y="1584"/>
            <a:chExt cx="336" cy="336"/>
          </a:xfrm>
        </p:grpSpPr>
        <p:sp>
          <p:nvSpPr>
            <p:cNvPr id="31844" name="Oval 15"/>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0 2</a:t>
              </a:r>
            </a:p>
          </p:txBody>
        </p:sp>
        <p:cxnSp>
          <p:nvCxnSpPr>
            <p:cNvPr id="31845" name="AutoShape 16"/>
            <p:cNvCxnSpPr>
              <a:cxnSpLocks noChangeShapeType="1"/>
              <a:stCxn id="31844" idx="0"/>
              <a:endCxn id="31844" idx="4"/>
            </p:cNvCxnSpPr>
            <p:nvPr/>
          </p:nvCxnSpPr>
          <p:spPr bwMode="auto">
            <a:xfrm>
              <a:off x="2232" y="1584"/>
              <a:ext cx="0" cy="336"/>
            </a:xfrm>
            <a:prstGeom prst="straightConnector1">
              <a:avLst/>
            </a:prstGeom>
            <a:noFill/>
            <a:ln w="9525">
              <a:solidFill>
                <a:schemeClr val="tx1"/>
              </a:solidFill>
              <a:round/>
              <a:headEnd/>
              <a:tailEnd/>
            </a:ln>
          </p:spPr>
        </p:cxnSp>
      </p:grpSp>
      <p:cxnSp>
        <p:nvCxnSpPr>
          <p:cNvPr id="31751" name="AutoShape 17"/>
          <p:cNvCxnSpPr>
            <a:cxnSpLocks noChangeShapeType="1"/>
            <a:stCxn id="31852" idx="4"/>
            <a:endCxn id="31848" idx="0"/>
          </p:cNvCxnSpPr>
          <p:nvPr/>
        </p:nvCxnSpPr>
        <p:spPr bwMode="auto">
          <a:xfrm>
            <a:off x="1485900" y="1828800"/>
            <a:ext cx="0" cy="838200"/>
          </a:xfrm>
          <a:prstGeom prst="straightConnector1">
            <a:avLst/>
          </a:prstGeom>
          <a:noFill/>
          <a:ln w="9525">
            <a:solidFill>
              <a:srgbClr val="7F0101"/>
            </a:solidFill>
            <a:round/>
            <a:headEnd/>
            <a:tailEnd type="triangle" w="med" len="med"/>
          </a:ln>
        </p:spPr>
      </p:cxnSp>
      <p:grpSp>
        <p:nvGrpSpPr>
          <p:cNvPr id="31752" name="Group 18"/>
          <p:cNvGrpSpPr>
            <a:grpSpLocks/>
          </p:cNvGrpSpPr>
          <p:nvPr/>
        </p:nvGrpSpPr>
        <p:grpSpPr bwMode="auto">
          <a:xfrm>
            <a:off x="6477000" y="1295400"/>
            <a:ext cx="533400" cy="533400"/>
            <a:chOff x="2064" y="1584"/>
            <a:chExt cx="336" cy="336"/>
          </a:xfrm>
        </p:grpSpPr>
        <p:sp>
          <p:nvSpPr>
            <p:cNvPr id="31842" name="Oval 19"/>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0 3</a:t>
              </a:r>
            </a:p>
          </p:txBody>
        </p:sp>
        <p:cxnSp>
          <p:nvCxnSpPr>
            <p:cNvPr id="31843" name="AutoShape 20"/>
            <p:cNvCxnSpPr>
              <a:cxnSpLocks noChangeShapeType="1"/>
              <a:stCxn id="31842" idx="0"/>
              <a:endCxn id="31842"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1753" name="Group 21"/>
          <p:cNvGrpSpPr>
            <a:grpSpLocks/>
          </p:cNvGrpSpPr>
          <p:nvPr/>
        </p:nvGrpSpPr>
        <p:grpSpPr bwMode="auto">
          <a:xfrm>
            <a:off x="8229600" y="1295400"/>
            <a:ext cx="533400" cy="533400"/>
            <a:chOff x="2064" y="1584"/>
            <a:chExt cx="336" cy="336"/>
          </a:xfrm>
        </p:grpSpPr>
        <p:sp>
          <p:nvSpPr>
            <p:cNvPr id="31840" name="Oval 22"/>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0 4</a:t>
              </a:r>
            </a:p>
          </p:txBody>
        </p:sp>
        <p:cxnSp>
          <p:nvCxnSpPr>
            <p:cNvPr id="31841" name="AutoShape 23"/>
            <p:cNvCxnSpPr>
              <a:cxnSpLocks noChangeShapeType="1"/>
              <a:stCxn id="31840" idx="0"/>
              <a:endCxn id="31840" idx="4"/>
            </p:cNvCxnSpPr>
            <p:nvPr/>
          </p:nvCxnSpPr>
          <p:spPr bwMode="auto">
            <a:xfrm>
              <a:off x="2232" y="1584"/>
              <a:ext cx="0" cy="336"/>
            </a:xfrm>
            <a:prstGeom prst="straightConnector1">
              <a:avLst/>
            </a:prstGeom>
            <a:noFill/>
            <a:ln w="9525">
              <a:solidFill>
                <a:schemeClr val="tx1"/>
              </a:solidFill>
              <a:round/>
              <a:headEnd/>
              <a:tailEnd/>
            </a:ln>
          </p:spPr>
        </p:cxnSp>
      </p:grpSp>
      <p:cxnSp>
        <p:nvCxnSpPr>
          <p:cNvPr id="31754" name="AutoShape 24"/>
          <p:cNvCxnSpPr>
            <a:cxnSpLocks noChangeShapeType="1"/>
            <a:stCxn id="31852" idx="7"/>
            <a:endCxn id="31842" idx="1"/>
          </p:cNvCxnSpPr>
          <p:nvPr/>
        </p:nvCxnSpPr>
        <p:spPr bwMode="auto">
          <a:xfrm rot="5400000" flipV="1">
            <a:off x="4114007" y="-1066006"/>
            <a:ext cx="1587" cy="4879975"/>
          </a:xfrm>
          <a:prstGeom prst="curvedConnector3">
            <a:avLst>
              <a:gd name="adj1" fmla="val -19300000"/>
            </a:avLst>
          </a:prstGeom>
          <a:noFill/>
          <a:ln w="9525">
            <a:solidFill>
              <a:srgbClr val="00027F"/>
            </a:solidFill>
            <a:round/>
            <a:headEnd/>
            <a:tailEnd type="triangle" w="med" len="med"/>
          </a:ln>
        </p:spPr>
      </p:cxnSp>
      <p:cxnSp>
        <p:nvCxnSpPr>
          <p:cNvPr id="31755" name="AutoShape 25"/>
          <p:cNvCxnSpPr>
            <a:cxnSpLocks noChangeShapeType="1"/>
            <a:stCxn id="31852" idx="0"/>
            <a:endCxn id="31840" idx="1"/>
          </p:cNvCxnSpPr>
          <p:nvPr/>
        </p:nvCxnSpPr>
        <p:spPr bwMode="auto">
          <a:xfrm rot="5400000" flipV="1">
            <a:off x="4857750" y="-2076450"/>
            <a:ext cx="77788" cy="6821488"/>
          </a:xfrm>
          <a:prstGeom prst="curvedConnector3">
            <a:avLst>
              <a:gd name="adj1" fmla="val -585718"/>
            </a:avLst>
          </a:prstGeom>
          <a:noFill/>
          <a:ln w="9525">
            <a:solidFill>
              <a:srgbClr val="00027F"/>
            </a:solidFill>
            <a:round/>
            <a:headEnd/>
            <a:tailEnd type="triangle" w="med" len="med"/>
          </a:ln>
        </p:spPr>
      </p:cxnSp>
      <p:sp>
        <p:nvSpPr>
          <p:cNvPr id="31756" name="Text Box 26"/>
          <p:cNvSpPr txBox="1">
            <a:spLocks noChangeArrowheads="1"/>
          </p:cNvSpPr>
          <p:nvPr/>
        </p:nvSpPr>
        <p:spPr bwMode="auto">
          <a:xfrm>
            <a:off x="4114800" y="838200"/>
            <a:ext cx="736600" cy="304800"/>
          </a:xfrm>
          <a:prstGeom prst="rect">
            <a:avLst/>
          </a:prstGeom>
          <a:noFill/>
          <a:ln w="9525">
            <a:noFill/>
            <a:miter lim="800000"/>
            <a:headEnd/>
            <a:tailEnd/>
          </a:ln>
        </p:spPr>
        <p:txBody>
          <a:bodyPr wrap="none">
            <a:prstTxWarp prst="textNoShape">
              <a:avLst/>
            </a:prstTxWarp>
            <a:spAutoFit/>
          </a:bodyPr>
          <a:lstStyle/>
          <a:p>
            <a:r>
              <a:rPr lang="en-US" sz="1400" i="1">
                <a:solidFill>
                  <a:srgbClr val="00027F"/>
                </a:solidFill>
                <a:latin typeface="Times" charset="0"/>
              </a:rPr>
              <a:t>read[1]</a:t>
            </a:r>
          </a:p>
        </p:txBody>
      </p:sp>
      <p:sp>
        <p:nvSpPr>
          <p:cNvPr id="31757" name="Text Box 27"/>
          <p:cNvSpPr txBox="1">
            <a:spLocks noChangeArrowheads="1"/>
          </p:cNvSpPr>
          <p:nvPr/>
        </p:nvSpPr>
        <p:spPr bwMode="auto">
          <a:xfrm>
            <a:off x="6389688" y="609600"/>
            <a:ext cx="736600" cy="304800"/>
          </a:xfrm>
          <a:prstGeom prst="rect">
            <a:avLst/>
          </a:prstGeom>
          <a:noFill/>
          <a:ln w="9525">
            <a:noFill/>
            <a:miter lim="800000"/>
            <a:headEnd/>
            <a:tailEnd/>
          </a:ln>
        </p:spPr>
        <p:txBody>
          <a:bodyPr wrap="none">
            <a:prstTxWarp prst="textNoShape">
              <a:avLst/>
            </a:prstTxWarp>
            <a:spAutoFit/>
          </a:bodyPr>
          <a:lstStyle/>
          <a:p>
            <a:r>
              <a:rPr lang="en-US" sz="1400" i="1">
                <a:solidFill>
                  <a:srgbClr val="00027F"/>
                </a:solidFill>
                <a:latin typeface="Times" charset="0"/>
              </a:rPr>
              <a:t>read[2]</a:t>
            </a:r>
          </a:p>
        </p:txBody>
      </p:sp>
      <p:grpSp>
        <p:nvGrpSpPr>
          <p:cNvPr id="31758" name="Group 28"/>
          <p:cNvGrpSpPr>
            <a:grpSpLocks/>
          </p:cNvGrpSpPr>
          <p:nvPr/>
        </p:nvGrpSpPr>
        <p:grpSpPr bwMode="auto">
          <a:xfrm>
            <a:off x="1219200" y="5410200"/>
            <a:ext cx="533400" cy="533400"/>
            <a:chOff x="2064" y="1584"/>
            <a:chExt cx="336" cy="336"/>
          </a:xfrm>
        </p:grpSpPr>
        <p:sp>
          <p:nvSpPr>
            <p:cNvPr id="31838" name="Oval 29"/>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3 0</a:t>
              </a:r>
            </a:p>
          </p:txBody>
        </p:sp>
        <p:cxnSp>
          <p:nvCxnSpPr>
            <p:cNvPr id="31839" name="AutoShape 30"/>
            <p:cNvCxnSpPr>
              <a:cxnSpLocks noChangeShapeType="1"/>
              <a:stCxn id="31838" idx="0"/>
              <a:endCxn id="31838"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1759" name="Group 31"/>
          <p:cNvGrpSpPr>
            <a:grpSpLocks/>
          </p:cNvGrpSpPr>
          <p:nvPr/>
        </p:nvGrpSpPr>
        <p:grpSpPr bwMode="auto">
          <a:xfrm>
            <a:off x="2971800" y="2667000"/>
            <a:ext cx="533400" cy="533400"/>
            <a:chOff x="2064" y="1584"/>
            <a:chExt cx="336" cy="336"/>
          </a:xfrm>
        </p:grpSpPr>
        <p:sp>
          <p:nvSpPr>
            <p:cNvPr id="31836" name="Oval 32"/>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1 1</a:t>
              </a:r>
            </a:p>
          </p:txBody>
        </p:sp>
        <p:cxnSp>
          <p:nvCxnSpPr>
            <p:cNvPr id="31837" name="AutoShape 33"/>
            <p:cNvCxnSpPr>
              <a:cxnSpLocks noChangeShapeType="1"/>
              <a:stCxn id="31836" idx="0"/>
              <a:endCxn id="31836"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1760" name="Group 34"/>
          <p:cNvGrpSpPr>
            <a:grpSpLocks/>
          </p:cNvGrpSpPr>
          <p:nvPr/>
        </p:nvGrpSpPr>
        <p:grpSpPr bwMode="auto">
          <a:xfrm>
            <a:off x="2971800" y="4038600"/>
            <a:ext cx="533400" cy="533400"/>
            <a:chOff x="2064" y="1584"/>
            <a:chExt cx="336" cy="336"/>
          </a:xfrm>
        </p:grpSpPr>
        <p:sp>
          <p:nvSpPr>
            <p:cNvPr id="31834" name="Oval 35"/>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2 1</a:t>
              </a:r>
            </a:p>
          </p:txBody>
        </p:sp>
        <p:cxnSp>
          <p:nvCxnSpPr>
            <p:cNvPr id="31835" name="AutoShape 36"/>
            <p:cNvCxnSpPr>
              <a:cxnSpLocks noChangeShapeType="1"/>
              <a:stCxn id="31834" idx="0"/>
              <a:endCxn id="31834"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1761" name="Group 37"/>
          <p:cNvGrpSpPr>
            <a:grpSpLocks/>
          </p:cNvGrpSpPr>
          <p:nvPr/>
        </p:nvGrpSpPr>
        <p:grpSpPr bwMode="auto">
          <a:xfrm>
            <a:off x="2971800" y="5410200"/>
            <a:ext cx="533400" cy="533400"/>
            <a:chOff x="2064" y="1584"/>
            <a:chExt cx="336" cy="336"/>
          </a:xfrm>
        </p:grpSpPr>
        <p:sp>
          <p:nvSpPr>
            <p:cNvPr id="31832" name="Oval 38"/>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3 1</a:t>
              </a:r>
            </a:p>
          </p:txBody>
        </p:sp>
        <p:cxnSp>
          <p:nvCxnSpPr>
            <p:cNvPr id="31833" name="AutoShape 39"/>
            <p:cNvCxnSpPr>
              <a:cxnSpLocks noChangeShapeType="1"/>
              <a:stCxn id="31832" idx="0"/>
              <a:endCxn id="31832"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1762" name="Group 40"/>
          <p:cNvGrpSpPr>
            <a:grpSpLocks/>
          </p:cNvGrpSpPr>
          <p:nvPr/>
        </p:nvGrpSpPr>
        <p:grpSpPr bwMode="auto">
          <a:xfrm>
            <a:off x="4724400" y="2667000"/>
            <a:ext cx="533400" cy="533400"/>
            <a:chOff x="2064" y="1584"/>
            <a:chExt cx="336" cy="336"/>
          </a:xfrm>
        </p:grpSpPr>
        <p:sp>
          <p:nvSpPr>
            <p:cNvPr id="31830" name="Oval 41"/>
            <p:cNvSpPr>
              <a:spLocks noChangeArrowheads="1"/>
            </p:cNvSpPr>
            <p:nvPr/>
          </p:nvSpPr>
          <p:spPr bwMode="auto">
            <a:xfrm>
              <a:off x="2064" y="1584"/>
              <a:ext cx="336" cy="336"/>
            </a:xfrm>
            <a:prstGeom prst="ellipse">
              <a:avLst/>
            </a:prstGeom>
            <a:solidFill>
              <a:srgbClr val="00CCFF"/>
            </a:solidFill>
            <a:ln w="9525">
              <a:solidFill>
                <a:schemeClr val="tx1"/>
              </a:solidFill>
              <a:round/>
              <a:headEnd/>
              <a:tailEnd/>
            </a:ln>
          </p:spPr>
          <p:txBody>
            <a:bodyPr wrap="none" anchor="ctr">
              <a:prstTxWarp prst="textNoShape">
                <a:avLst/>
              </a:prstTxWarp>
            </a:bodyPr>
            <a:lstStyle/>
            <a:p>
              <a:pPr algn="ctr"/>
              <a:r>
                <a:rPr lang="en-US" sz="2000" b="1"/>
                <a:t>1 2</a:t>
              </a:r>
            </a:p>
          </p:txBody>
        </p:sp>
        <p:cxnSp>
          <p:nvCxnSpPr>
            <p:cNvPr id="31831" name="AutoShape 42"/>
            <p:cNvCxnSpPr>
              <a:cxnSpLocks noChangeShapeType="1"/>
              <a:stCxn id="31830" idx="0"/>
              <a:endCxn id="31830"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1763" name="Group 43"/>
          <p:cNvGrpSpPr>
            <a:grpSpLocks/>
          </p:cNvGrpSpPr>
          <p:nvPr/>
        </p:nvGrpSpPr>
        <p:grpSpPr bwMode="auto">
          <a:xfrm>
            <a:off x="4724400" y="4038600"/>
            <a:ext cx="533400" cy="533400"/>
            <a:chOff x="2064" y="1584"/>
            <a:chExt cx="336" cy="336"/>
          </a:xfrm>
        </p:grpSpPr>
        <p:sp>
          <p:nvSpPr>
            <p:cNvPr id="31828" name="Oval 44"/>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2 2</a:t>
              </a:r>
            </a:p>
          </p:txBody>
        </p:sp>
        <p:cxnSp>
          <p:nvCxnSpPr>
            <p:cNvPr id="31829" name="AutoShape 45"/>
            <p:cNvCxnSpPr>
              <a:cxnSpLocks noChangeShapeType="1"/>
              <a:stCxn id="31828" idx="0"/>
              <a:endCxn id="31828"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1764" name="Group 46"/>
          <p:cNvGrpSpPr>
            <a:grpSpLocks/>
          </p:cNvGrpSpPr>
          <p:nvPr/>
        </p:nvGrpSpPr>
        <p:grpSpPr bwMode="auto">
          <a:xfrm>
            <a:off x="4724400" y="5410200"/>
            <a:ext cx="533400" cy="533400"/>
            <a:chOff x="2064" y="1584"/>
            <a:chExt cx="336" cy="336"/>
          </a:xfrm>
        </p:grpSpPr>
        <p:sp>
          <p:nvSpPr>
            <p:cNvPr id="31826" name="Oval 47"/>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3 2</a:t>
              </a:r>
            </a:p>
          </p:txBody>
        </p:sp>
        <p:cxnSp>
          <p:nvCxnSpPr>
            <p:cNvPr id="31827" name="AutoShape 48"/>
            <p:cNvCxnSpPr>
              <a:cxnSpLocks noChangeShapeType="1"/>
              <a:stCxn id="31826" idx="0"/>
              <a:endCxn id="31826"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1765" name="Group 49"/>
          <p:cNvGrpSpPr>
            <a:grpSpLocks/>
          </p:cNvGrpSpPr>
          <p:nvPr/>
        </p:nvGrpSpPr>
        <p:grpSpPr bwMode="auto">
          <a:xfrm>
            <a:off x="6477000" y="2667000"/>
            <a:ext cx="533400" cy="533400"/>
            <a:chOff x="2064" y="1584"/>
            <a:chExt cx="336" cy="336"/>
          </a:xfrm>
        </p:grpSpPr>
        <p:sp>
          <p:nvSpPr>
            <p:cNvPr id="31824" name="Oval 50"/>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1 3</a:t>
              </a:r>
            </a:p>
          </p:txBody>
        </p:sp>
        <p:cxnSp>
          <p:nvCxnSpPr>
            <p:cNvPr id="31825" name="AutoShape 51"/>
            <p:cNvCxnSpPr>
              <a:cxnSpLocks noChangeShapeType="1"/>
              <a:stCxn id="31824" idx="0"/>
              <a:endCxn id="31824"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1766" name="Group 52"/>
          <p:cNvGrpSpPr>
            <a:grpSpLocks/>
          </p:cNvGrpSpPr>
          <p:nvPr/>
        </p:nvGrpSpPr>
        <p:grpSpPr bwMode="auto">
          <a:xfrm>
            <a:off x="6477000" y="4038600"/>
            <a:ext cx="533400" cy="533400"/>
            <a:chOff x="2064" y="1584"/>
            <a:chExt cx="336" cy="336"/>
          </a:xfrm>
        </p:grpSpPr>
        <p:sp>
          <p:nvSpPr>
            <p:cNvPr id="31822" name="Oval 53"/>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2 3</a:t>
              </a:r>
            </a:p>
          </p:txBody>
        </p:sp>
        <p:cxnSp>
          <p:nvCxnSpPr>
            <p:cNvPr id="31823" name="AutoShape 54"/>
            <p:cNvCxnSpPr>
              <a:cxnSpLocks noChangeShapeType="1"/>
              <a:stCxn id="31822" idx="0"/>
              <a:endCxn id="31822"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1767" name="Group 55"/>
          <p:cNvGrpSpPr>
            <a:grpSpLocks/>
          </p:cNvGrpSpPr>
          <p:nvPr/>
        </p:nvGrpSpPr>
        <p:grpSpPr bwMode="auto">
          <a:xfrm>
            <a:off x="6477000" y="5410200"/>
            <a:ext cx="533400" cy="533400"/>
            <a:chOff x="2064" y="1584"/>
            <a:chExt cx="336" cy="336"/>
          </a:xfrm>
        </p:grpSpPr>
        <p:sp>
          <p:nvSpPr>
            <p:cNvPr id="31820" name="Oval 56"/>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3 3</a:t>
              </a:r>
            </a:p>
          </p:txBody>
        </p:sp>
        <p:cxnSp>
          <p:nvCxnSpPr>
            <p:cNvPr id="31821" name="AutoShape 57"/>
            <p:cNvCxnSpPr>
              <a:cxnSpLocks noChangeShapeType="1"/>
              <a:stCxn id="31820" idx="0"/>
              <a:endCxn id="31820"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1768" name="Group 58"/>
          <p:cNvGrpSpPr>
            <a:grpSpLocks/>
          </p:cNvGrpSpPr>
          <p:nvPr/>
        </p:nvGrpSpPr>
        <p:grpSpPr bwMode="auto">
          <a:xfrm>
            <a:off x="8229600" y="2667000"/>
            <a:ext cx="533400" cy="533400"/>
            <a:chOff x="2064" y="1584"/>
            <a:chExt cx="336" cy="336"/>
          </a:xfrm>
        </p:grpSpPr>
        <p:sp>
          <p:nvSpPr>
            <p:cNvPr id="31818" name="Oval 59"/>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1 4</a:t>
              </a:r>
            </a:p>
          </p:txBody>
        </p:sp>
        <p:cxnSp>
          <p:nvCxnSpPr>
            <p:cNvPr id="31819" name="AutoShape 60"/>
            <p:cNvCxnSpPr>
              <a:cxnSpLocks noChangeShapeType="1"/>
              <a:stCxn id="31818" idx="0"/>
              <a:endCxn id="31818"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1769" name="Group 61"/>
          <p:cNvGrpSpPr>
            <a:grpSpLocks/>
          </p:cNvGrpSpPr>
          <p:nvPr/>
        </p:nvGrpSpPr>
        <p:grpSpPr bwMode="auto">
          <a:xfrm>
            <a:off x="8229600" y="4038600"/>
            <a:ext cx="533400" cy="533400"/>
            <a:chOff x="2064" y="1584"/>
            <a:chExt cx="336" cy="336"/>
          </a:xfrm>
        </p:grpSpPr>
        <p:sp>
          <p:nvSpPr>
            <p:cNvPr id="31816" name="Oval 62"/>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2 4</a:t>
              </a:r>
            </a:p>
          </p:txBody>
        </p:sp>
        <p:cxnSp>
          <p:nvCxnSpPr>
            <p:cNvPr id="31817" name="AutoShape 63"/>
            <p:cNvCxnSpPr>
              <a:cxnSpLocks noChangeShapeType="1"/>
              <a:stCxn id="31816" idx="0"/>
              <a:endCxn id="31816"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1770" name="Group 64"/>
          <p:cNvGrpSpPr>
            <a:grpSpLocks/>
          </p:cNvGrpSpPr>
          <p:nvPr/>
        </p:nvGrpSpPr>
        <p:grpSpPr bwMode="auto">
          <a:xfrm>
            <a:off x="8229600" y="5410200"/>
            <a:ext cx="533400" cy="533400"/>
            <a:chOff x="2064" y="1584"/>
            <a:chExt cx="336" cy="336"/>
          </a:xfrm>
        </p:grpSpPr>
        <p:sp>
          <p:nvSpPr>
            <p:cNvPr id="31814" name="Oval 65"/>
            <p:cNvSpPr>
              <a:spLocks noChangeArrowheads="1"/>
            </p:cNvSpPr>
            <p:nvPr/>
          </p:nvSpPr>
          <p:spPr bwMode="auto">
            <a:xfrm>
              <a:off x="2064" y="1584"/>
              <a:ext cx="336" cy="336"/>
            </a:xfrm>
            <a:prstGeom prst="ellipse">
              <a:avLst/>
            </a:prstGeom>
            <a:solidFill>
              <a:srgbClr val="C0C0C0"/>
            </a:solidFill>
            <a:ln w="9525">
              <a:solidFill>
                <a:schemeClr val="tx1"/>
              </a:solidFill>
              <a:round/>
              <a:headEnd/>
              <a:tailEnd/>
            </a:ln>
          </p:spPr>
          <p:txBody>
            <a:bodyPr wrap="none" anchor="ctr">
              <a:prstTxWarp prst="textNoShape">
                <a:avLst/>
              </a:prstTxWarp>
            </a:bodyPr>
            <a:lstStyle/>
            <a:p>
              <a:pPr algn="ctr"/>
              <a:r>
                <a:rPr lang="en-US" sz="2000" b="1"/>
                <a:t>3 4</a:t>
              </a:r>
            </a:p>
          </p:txBody>
        </p:sp>
        <p:cxnSp>
          <p:nvCxnSpPr>
            <p:cNvPr id="31815" name="AutoShape 66"/>
            <p:cNvCxnSpPr>
              <a:cxnSpLocks noChangeShapeType="1"/>
              <a:stCxn id="31814" idx="0"/>
              <a:endCxn id="31814" idx="4"/>
            </p:cNvCxnSpPr>
            <p:nvPr/>
          </p:nvCxnSpPr>
          <p:spPr bwMode="auto">
            <a:xfrm>
              <a:off x="2232" y="1584"/>
              <a:ext cx="0" cy="336"/>
            </a:xfrm>
            <a:prstGeom prst="straightConnector1">
              <a:avLst/>
            </a:prstGeom>
            <a:noFill/>
            <a:ln w="9525">
              <a:solidFill>
                <a:schemeClr val="tx1"/>
              </a:solidFill>
              <a:round/>
              <a:headEnd/>
              <a:tailEnd/>
            </a:ln>
          </p:spPr>
        </p:cxnSp>
      </p:grpSp>
      <p:cxnSp>
        <p:nvCxnSpPr>
          <p:cNvPr id="31771" name="AutoShape 67"/>
          <p:cNvCxnSpPr>
            <a:cxnSpLocks noChangeShapeType="1"/>
            <a:stCxn id="31852" idx="1"/>
            <a:endCxn id="31852" idx="3"/>
          </p:cNvCxnSpPr>
          <p:nvPr/>
        </p:nvCxnSpPr>
        <p:spPr bwMode="auto">
          <a:xfrm rot="5400000" flipV="1">
            <a:off x="1108869" y="1561307"/>
            <a:ext cx="377825" cy="1587"/>
          </a:xfrm>
          <a:prstGeom prst="curvedConnector5">
            <a:avLst>
              <a:gd name="adj1" fmla="val -81093"/>
              <a:gd name="adj2" fmla="val -43100000"/>
              <a:gd name="adj3" fmla="val 181093"/>
            </a:avLst>
          </a:prstGeom>
          <a:noFill/>
          <a:ln w="9525">
            <a:solidFill>
              <a:srgbClr val="7F0101"/>
            </a:solidFill>
            <a:round/>
            <a:headEnd/>
            <a:tailEnd type="triangle" w="med" len="med"/>
          </a:ln>
        </p:spPr>
      </p:cxnSp>
      <p:sp>
        <p:nvSpPr>
          <p:cNvPr id="31772" name="Text Box 68"/>
          <p:cNvSpPr txBox="1">
            <a:spLocks noChangeArrowheads="1"/>
          </p:cNvSpPr>
          <p:nvPr/>
        </p:nvSpPr>
        <p:spPr bwMode="auto">
          <a:xfrm>
            <a:off x="609600" y="609600"/>
            <a:ext cx="776288" cy="517525"/>
          </a:xfrm>
          <a:prstGeom prst="rect">
            <a:avLst/>
          </a:prstGeom>
          <a:noFill/>
          <a:ln w="9525">
            <a:noFill/>
            <a:miter lim="800000"/>
            <a:headEnd/>
            <a:tailEnd/>
          </a:ln>
        </p:spPr>
        <p:txBody>
          <a:bodyPr wrap="none">
            <a:prstTxWarp prst="textNoShape">
              <a:avLst/>
            </a:prstTxWarp>
            <a:spAutoFit/>
          </a:bodyPr>
          <a:lstStyle/>
          <a:p>
            <a:r>
              <a:rPr lang="en-US" sz="1400" i="1">
                <a:solidFill>
                  <a:srgbClr val="7F0101"/>
                </a:solidFill>
                <a:latin typeface="Times" charset="0"/>
              </a:rPr>
              <a:t>read[0]</a:t>
            </a:r>
          </a:p>
          <a:p>
            <a:r>
              <a:rPr lang="en-US" sz="1400" i="1">
                <a:solidFill>
                  <a:srgbClr val="7F0101"/>
                </a:solidFill>
                <a:latin typeface="Times" charset="0"/>
              </a:rPr>
              <a:t>write[0]</a:t>
            </a:r>
          </a:p>
        </p:txBody>
      </p:sp>
      <p:cxnSp>
        <p:nvCxnSpPr>
          <p:cNvPr id="31773" name="AutoShape 69"/>
          <p:cNvCxnSpPr>
            <a:cxnSpLocks noChangeShapeType="1"/>
            <a:stCxn id="31852" idx="2"/>
            <a:endCxn id="31846" idx="2"/>
          </p:cNvCxnSpPr>
          <p:nvPr/>
        </p:nvCxnSpPr>
        <p:spPr bwMode="auto">
          <a:xfrm rot="10800000" flipH="1" flipV="1">
            <a:off x="1219200" y="1562100"/>
            <a:ext cx="1588" cy="2743200"/>
          </a:xfrm>
          <a:prstGeom prst="curvedConnector3">
            <a:avLst>
              <a:gd name="adj1" fmla="val -14400000"/>
            </a:avLst>
          </a:prstGeom>
          <a:noFill/>
          <a:ln w="9525">
            <a:solidFill>
              <a:srgbClr val="7F0101"/>
            </a:solidFill>
            <a:round/>
            <a:headEnd/>
            <a:tailEnd type="triangle" w="med" len="med"/>
          </a:ln>
        </p:spPr>
      </p:cxnSp>
      <p:sp>
        <p:nvSpPr>
          <p:cNvPr id="31774" name="Text Box 70"/>
          <p:cNvSpPr txBox="1">
            <a:spLocks noChangeArrowheads="1"/>
          </p:cNvSpPr>
          <p:nvPr/>
        </p:nvSpPr>
        <p:spPr bwMode="auto">
          <a:xfrm>
            <a:off x="990600" y="3429000"/>
            <a:ext cx="776288" cy="304800"/>
          </a:xfrm>
          <a:prstGeom prst="rect">
            <a:avLst/>
          </a:prstGeom>
          <a:noFill/>
          <a:ln w="9525">
            <a:noFill/>
            <a:miter lim="800000"/>
            <a:headEnd/>
            <a:tailEnd/>
          </a:ln>
        </p:spPr>
        <p:txBody>
          <a:bodyPr wrap="none">
            <a:prstTxWarp prst="textNoShape">
              <a:avLst/>
            </a:prstTxWarp>
            <a:spAutoFit/>
          </a:bodyPr>
          <a:lstStyle/>
          <a:p>
            <a:r>
              <a:rPr lang="en-US" sz="1400" i="1">
                <a:solidFill>
                  <a:srgbClr val="7F0101"/>
                </a:solidFill>
                <a:latin typeface="Times" charset="0"/>
              </a:rPr>
              <a:t>write[2]</a:t>
            </a:r>
          </a:p>
        </p:txBody>
      </p:sp>
      <p:cxnSp>
        <p:nvCxnSpPr>
          <p:cNvPr id="31775" name="AutoShape 71"/>
          <p:cNvCxnSpPr>
            <a:cxnSpLocks noChangeShapeType="1"/>
            <a:stCxn id="31852" idx="2"/>
            <a:endCxn id="31838" idx="2"/>
          </p:cNvCxnSpPr>
          <p:nvPr/>
        </p:nvCxnSpPr>
        <p:spPr bwMode="auto">
          <a:xfrm rot="10800000" flipH="1" flipV="1">
            <a:off x="1219200" y="1562100"/>
            <a:ext cx="1588" cy="4114800"/>
          </a:xfrm>
          <a:prstGeom prst="curvedConnector3">
            <a:avLst>
              <a:gd name="adj1" fmla="val -23300005"/>
            </a:avLst>
          </a:prstGeom>
          <a:noFill/>
          <a:ln w="9525">
            <a:solidFill>
              <a:srgbClr val="7F0101"/>
            </a:solidFill>
            <a:round/>
            <a:headEnd/>
            <a:tailEnd type="triangle" w="med" len="med"/>
          </a:ln>
        </p:spPr>
      </p:cxnSp>
      <p:sp>
        <p:nvSpPr>
          <p:cNvPr id="31776" name="Text Box 72"/>
          <p:cNvSpPr txBox="1">
            <a:spLocks noChangeArrowheads="1"/>
          </p:cNvSpPr>
          <p:nvPr/>
        </p:nvSpPr>
        <p:spPr bwMode="auto">
          <a:xfrm>
            <a:off x="838200" y="4953000"/>
            <a:ext cx="776288" cy="304800"/>
          </a:xfrm>
          <a:prstGeom prst="rect">
            <a:avLst/>
          </a:prstGeom>
          <a:noFill/>
          <a:ln w="9525">
            <a:noFill/>
            <a:miter lim="800000"/>
            <a:headEnd/>
            <a:tailEnd/>
          </a:ln>
        </p:spPr>
        <p:txBody>
          <a:bodyPr wrap="none">
            <a:prstTxWarp prst="textNoShape">
              <a:avLst/>
            </a:prstTxWarp>
            <a:spAutoFit/>
          </a:bodyPr>
          <a:lstStyle/>
          <a:p>
            <a:r>
              <a:rPr lang="en-US" sz="1400" i="1">
                <a:solidFill>
                  <a:srgbClr val="7F0101"/>
                </a:solidFill>
                <a:latin typeface="Times" charset="0"/>
              </a:rPr>
              <a:t>write[3]</a:t>
            </a:r>
          </a:p>
        </p:txBody>
      </p:sp>
      <p:sp>
        <p:nvSpPr>
          <p:cNvPr id="31777" name="Text Box 73"/>
          <p:cNvSpPr txBox="1">
            <a:spLocks noChangeArrowheads="1"/>
          </p:cNvSpPr>
          <p:nvPr/>
        </p:nvSpPr>
        <p:spPr bwMode="auto">
          <a:xfrm>
            <a:off x="152400" y="2209800"/>
            <a:ext cx="738188" cy="461963"/>
          </a:xfrm>
          <a:prstGeom prst="rect">
            <a:avLst/>
          </a:prstGeom>
          <a:noFill/>
          <a:ln w="9525">
            <a:noFill/>
            <a:miter lim="800000"/>
            <a:headEnd/>
            <a:tailEnd/>
          </a:ln>
        </p:spPr>
        <p:txBody>
          <a:bodyPr wrap="none">
            <a:prstTxWarp prst="textNoShape">
              <a:avLst/>
            </a:prstTxWarp>
            <a:spAutoFit/>
          </a:bodyPr>
          <a:lstStyle/>
          <a:p>
            <a:r>
              <a:rPr lang="en-US">
                <a:solidFill>
                  <a:srgbClr val="00027F"/>
                </a:solidFill>
                <a:latin typeface="Courier" charset="0"/>
                <a:ea typeface="Courier" charset="0"/>
                <a:cs typeface="Courier" charset="0"/>
              </a:rPr>
              <a:t>Var</a:t>
            </a:r>
          </a:p>
        </p:txBody>
      </p:sp>
      <p:sp>
        <p:nvSpPr>
          <p:cNvPr id="31778" name="Text Box 74"/>
          <p:cNvSpPr txBox="1">
            <a:spLocks noChangeArrowheads="1"/>
          </p:cNvSpPr>
          <p:nvPr/>
        </p:nvSpPr>
        <p:spPr bwMode="auto">
          <a:xfrm>
            <a:off x="4648200" y="304800"/>
            <a:ext cx="738188" cy="461963"/>
          </a:xfrm>
          <a:prstGeom prst="rect">
            <a:avLst/>
          </a:prstGeom>
          <a:noFill/>
          <a:ln w="9525">
            <a:noFill/>
            <a:miter lim="800000"/>
            <a:headEnd/>
            <a:tailEnd/>
          </a:ln>
        </p:spPr>
        <p:txBody>
          <a:bodyPr wrap="none">
            <a:prstTxWarp prst="textNoShape">
              <a:avLst/>
            </a:prstTxWarp>
            <a:spAutoFit/>
          </a:bodyPr>
          <a:lstStyle/>
          <a:p>
            <a:r>
              <a:rPr lang="en-US">
                <a:solidFill>
                  <a:srgbClr val="00027F"/>
                </a:solidFill>
                <a:latin typeface="Courier" charset="0"/>
                <a:ea typeface="Courier" charset="0"/>
                <a:cs typeface="Courier" charset="0"/>
              </a:rPr>
              <a:t>Inc</a:t>
            </a:r>
          </a:p>
        </p:txBody>
      </p:sp>
      <p:sp>
        <p:nvSpPr>
          <p:cNvPr id="31779" name="Text Box 75"/>
          <p:cNvSpPr txBox="1">
            <a:spLocks noChangeArrowheads="1"/>
          </p:cNvSpPr>
          <p:nvPr/>
        </p:nvSpPr>
        <p:spPr bwMode="auto">
          <a:xfrm>
            <a:off x="1447800" y="2057400"/>
            <a:ext cx="776288" cy="304800"/>
          </a:xfrm>
          <a:prstGeom prst="rect">
            <a:avLst/>
          </a:prstGeom>
          <a:noFill/>
          <a:ln w="9525">
            <a:noFill/>
            <a:miter lim="800000"/>
            <a:headEnd/>
            <a:tailEnd/>
          </a:ln>
        </p:spPr>
        <p:txBody>
          <a:bodyPr wrap="none">
            <a:prstTxWarp prst="textNoShape">
              <a:avLst/>
            </a:prstTxWarp>
            <a:spAutoFit/>
          </a:bodyPr>
          <a:lstStyle/>
          <a:p>
            <a:r>
              <a:rPr lang="en-US" sz="1400" i="1">
                <a:solidFill>
                  <a:srgbClr val="7F0101"/>
                </a:solidFill>
                <a:latin typeface="Times" charset="0"/>
              </a:rPr>
              <a:t>write[1]</a:t>
            </a:r>
          </a:p>
        </p:txBody>
      </p:sp>
      <p:grpSp>
        <p:nvGrpSpPr>
          <p:cNvPr id="22" name="Group 76"/>
          <p:cNvGrpSpPr>
            <a:grpSpLocks/>
          </p:cNvGrpSpPr>
          <p:nvPr/>
        </p:nvGrpSpPr>
        <p:grpSpPr bwMode="auto">
          <a:xfrm>
            <a:off x="3427413" y="1751013"/>
            <a:ext cx="2301875" cy="3925887"/>
            <a:chOff x="2159" y="1103"/>
            <a:chExt cx="1450" cy="2473"/>
          </a:xfrm>
        </p:grpSpPr>
        <p:grpSp>
          <p:nvGrpSpPr>
            <p:cNvPr id="31802" name="Group 77"/>
            <p:cNvGrpSpPr>
              <a:grpSpLocks/>
            </p:cNvGrpSpPr>
            <p:nvPr/>
          </p:nvGrpSpPr>
          <p:grpSpPr bwMode="auto">
            <a:xfrm>
              <a:off x="2159" y="1103"/>
              <a:ext cx="880" cy="626"/>
              <a:chOff x="2159" y="1103"/>
              <a:chExt cx="880" cy="626"/>
            </a:xfrm>
          </p:grpSpPr>
          <p:sp>
            <p:nvSpPr>
              <p:cNvPr id="31812" name="Text Box 78"/>
              <p:cNvSpPr txBox="1">
                <a:spLocks noChangeArrowheads="1"/>
              </p:cNvSpPr>
              <p:nvPr/>
            </p:nvSpPr>
            <p:spPr bwMode="auto">
              <a:xfrm>
                <a:off x="2544" y="1248"/>
                <a:ext cx="495" cy="326"/>
              </a:xfrm>
              <a:prstGeom prst="rect">
                <a:avLst/>
              </a:prstGeom>
              <a:noFill/>
              <a:ln w="9525">
                <a:noFill/>
                <a:miter lim="800000"/>
                <a:headEnd/>
                <a:tailEnd/>
              </a:ln>
            </p:spPr>
            <p:txBody>
              <a:bodyPr>
                <a:prstTxWarp prst="textNoShape">
                  <a:avLst/>
                </a:prstTxWarp>
                <a:spAutoFit/>
              </a:bodyPr>
              <a:lstStyle/>
              <a:p>
                <a:r>
                  <a:rPr lang="en-US" sz="1400" b="1">
                    <a:latin typeface="Times" charset="0"/>
                  </a:rPr>
                  <a:t>write[1]</a:t>
                </a:r>
              </a:p>
            </p:txBody>
          </p:sp>
          <p:cxnSp>
            <p:nvCxnSpPr>
              <p:cNvPr id="31813" name="AutoShape 79"/>
              <p:cNvCxnSpPr>
                <a:cxnSpLocks noChangeShapeType="1"/>
                <a:stCxn id="31850" idx="5"/>
                <a:endCxn id="31830" idx="1"/>
              </p:cNvCxnSpPr>
              <p:nvPr/>
            </p:nvCxnSpPr>
            <p:spPr bwMode="auto">
              <a:xfrm>
                <a:off x="2159" y="1103"/>
                <a:ext cx="866" cy="626"/>
              </a:xfrm>
              <a:prstGeom prst="straightConnector1">
                <a:avLst/>
              </a:prstGeom>
              <a:noFill/>
              <a:ln w="28575">
                <a:solidFill>
                  <a:schemeClr val="tx1"/>
                </a:solidFill>
                <a:round/>
                <a:headEnd/>
                <a:tailEnd type="triangle" w="med" len="med"/>
              </a:ln>
            </p:spPr>
          </p:cxnSp>
        </p:grpSp>
        <p:grpSp>
          <p:nvGrpSpPr>
            <p:cNvPr id="31803" name="Group 80"/>
            <p:cNvGrpSpPr>
              <a:grpSpLocks/>
            </p:cNvGrpSpPr>
            <p:nvPr/>
          </p:nvGrpSpPr>
          <p:grpSpPr bwMode="auto">
            <a:xfrm>
              <a:off x="2199" y="1152"/>
              <a:ext cx="1410" cy="2424"/>
              <a:chOff x="2199" y="1152"/>
              <a:chExt cx="1410" cy="2424"/>
            </a:xfrm>
          </p:grpSpPr>
          <p:cxnSp>
            <p:nvCxnSpPr>
              <p:cNvPr id="31804" name="AutoShape 81"/>
              <p:cNvCxnSpPr>
                <a:cxnSpLocks noChangeShapeType="1"/>
                <a:stCxn id="31830" idx="1"/>
                <a:endCxn id="31830" idx="3"/>
              </p:cNvCxnSpPr>
              <p:nvPr/>
            </p:nvCxnSpPr>
            <p:spPr bwMode="auto">
              <a:xfrm rot="5400000" flipV="1">
                <a:off x="2907" y="1847"/>
                <a:ext cx="238" cy="1"/>
              </a:xfrm>
              <a:prstGeom prst="curvedConnector5">
                <a:avLst>
                  <a:gd name="adj1" fmla="val -81093"/>
                  <a:gd name="adj2" fmla="val -43100000"/>
                  <a:gd name="adj3" fmla="val 181093"/>
                </a:avLst>
              </a:prstGeom>
              <a:noFill/>
              <a:ln w="9525">
                <a:solidFill>
                  <a:srgbClr val="7F0101"/>
                </a:solidFill>
                <a:round/>
                <a:headEnd/>
                <a:tailEnd type="triangle" w="med" len="med"/>
              </a:ln>
            </p:spPr>
          </p:cxnSp>
          <p:cxnSp>
            <p:nvCxnSpPr>
              <p:cNvPr id="31805" name="AutoShape 82"/>
              <p:cNvCxnSpPr>
                <a:cxnSpLocks noChangeShapeType="1"/>
                <a:stCxn id="31830" idx="4"/>
                <a:endCxn id="31828" idx="0"/>
              </p:cNvCxnSpPr>
              <p:nvPr/>
            </p:nvCxnSpPr>
            <p:spPr bwMode="auto">
              <a:xfrm>
                <a:off x="3144" y="2016"/>
                <a:ext cx="0" cy="528"/>
              </a:xfrm>
              <a:prstGeom prst="straightConnector1">
                <a:avLst/>
              </a:prstGeom>
              <a:noFill/>
              <a:ln w="9525">
                <a:solidFill>
                  <a:srgbClr val="7F0101"/>
                </a:solidFill>
                <a:round/>
                <a:headEnd/>
                <a:tailEnd type="triangle" w="med" len="med"/>
              </a:ln>
            </p:spPr>
          </p:cxnSp>
          <p:sp>
            <p:nvSpPr>
              <p:cNvPr id="31806" name="Text Box 83"/>
              <p:cNvSpPr txBox="1">
                <a:spLocks noChangeArrowheads="1"/>
              </p:cNvSpPr>
              <p:nvPr/>
            </p:nvSpPr>
            <p:spPr bwMode="auto">
              <a:xfrm>
                <a:off x="3120" y="2208"/>
                <a:ext cx="489" cy="192"/>
              </a:xfrm>
              <a:prstGeom prst="rect">
                <a:avLst/>
              </a:prstGeom>
              <a:noFill/>
              <a:ln w="9525">
                <a:noFill/>
                <a:miter lim="800000"/>
                <a:headEnd/>
                <a:tailEnd/>
              </a:ln>
            </p:spPr>
            <p:txBody>
              <a:bodyPr wrap="none">
                <a:prstTxWarp prst="textNoShape">
                  <a:avLst/>
                </a:prstTxWarp>
                <a:spAutoFit/>
              </a:bodyPr>
              <a:lstStyle/>
              <a:p>
                <a:r>
                  <a:rPr lang="en-US" sz="1400" i="1">
                    <a:solidFill>
                      <a:srgbClr val="7F0101"/>
                    </a:solidFill>
                    <a:latin typeface="Times" charset="0"/>
                  </a:rPr>
                  <a:t>write[2]</a:t>
                </a:r>
              </a:p>
            </p:txBody>
          </p:sp>
          <p:cxnSp>
            <p:nvCxnSpPr>
              <p:cNvPr id="31807" name="AutoShape 84"/>
              <p:cNvCxnSpPr>
                <a:cxnSpLocks noChangeShapeType="1"/>
                <a:stCxn id="31830" idx="2"/>
                <a:endCxn id="31826" idx="2"/>
              </p:cNvCxnSpPr>
              <p:nvPr/>
            </p:nvCxnSpPr>
            <p:spPr bwMode="auto">
              <a:xfrm rot="10800000" flipH="1" flipV="1">
                <a:off x="2976" y="1848"/>
                <a:ext cx="1" cy="1728"/>
              </a:xfrm>
              <a:prstGeom prst="curvedConnector3">
                <a:avLst>
                  <a:gd name="adj1" fmla="val -14400000"/>
                </a:avLst>
              </a:prstGeom>
              <a:noFill/>
              <a:ln w="9525">
                <a:solidFill>
                  <a:srgbClr val="7F0101"/>
                </a:solidFill>
                <a:round/>
                <a:headEnd/>
                <a:tailEnd type="triangle" w="med" len="med"/>
              </a:ln>
            </p:spPr>
          </p:cxnSp>
          <p:sp>
            <p:nvSpPr>
              <p:cNvPr id="31808" name="Text Box 85"/>
              <p:cNvSpPr txBox="1">
                <a:spLocks noChangeArrowheads="1"/>
              </p:cNvSpPr>
              <p:nvPr/>
            </p:nvSpPr>
            <p:spPr bwMode="auto">
              <a:xfrm>
                <a:off x="2832" y="3072"/>
                <a:ext cx="489" cy="192"/>
              </a:xfrm>
              <a:prstGeom prst="rect">
                <a:avLst/>
              </a:prstGeom>
              <a:noFill/>
              <a:ln w="9525">
                <a:noFill/>
                <a:miter lim="800000"/>
                <a:headEnd/>
                <a:tailEnd/>
              </a:ln>
            </p:spPr>
            <p:txBody>
              <a:bodyPr wrap="none">
                <a:prstTxWarp prst="textNoShape">
                  <a:avLst/>
                </a:prstTxWarp>
                <a:spAutoFit/>
              </a:bodyPr>
              <a:lstStyle/>
              <a:p>
                <a:r>
                  <a:rPr lang="en-US" sz="1400" i="1">
                    <a:solidFill>
                      <a:srgbClr val="7F0101"/>
                    </a:solidFill>
                    <a:latin typeface="Times" charset="0"/>
                  </a:rPr>
                  <a:t>write[3]</a:t>
                </a:r>
              </a:p>
            </p:txBody>
          </p:sp>
          <p:sp>
            <p:nvSpPr>
              <p:cNvPr id="31809" name="Text Box 86"/>
              <p:cNvSpPr txBox="1">
                <a:spLocks noChangeArrowheads="1"/>
              </p:cNvSpPr>
              <p:nvPr/>
            </p:nvSpPr>
            <p:spPr bwMode="auto">
              <a:xfrm>
                <a:off x="2199" y="1824"/>
                <a:ext cx="489" cy="326"/>
              </a:xfrm>
              <a:prstGeom prst="rect">
                <a:avLst/>
              </a:prstGeom>
              <a:noFill/>
              <a:ln w="9525">
                <a:noFill/>
                <a:miter lim="800000"/>
                <a:headEnd/>
                <a:tailEnd/>
              </a:ln>
            </p:spPr>
            <p:txBody>
              <a:bodyPr wrap="none">
                <a:prstTxWarp prst="textNoShape">
                  <a:avLst/>
                </a:prstTxWarp>
                <a:spAutoFit/>
              </a:bodyPr>
              <a:lstStyle/>
              <a:p>
                <a:r>
                  <a:rPr lang="en-US" sz="1400" i="1">
                    <a:solidFill>
                      <a:srgbClr val="7F0101"/>
                    </a:solidFill>
                    <a:latin typeface="Times" charset="0"/>
                  </a:rPr>
                  <a:t>read[1]</a:t>
                </a:r>
              </a:p>
              <a:p>
                <a:r>
                  <a:rPr lang="en-US" sz="1400" i="1">
                    <a:solidFill>
                      <a:srgbClr val="7F0101"/>
                    </a:solidFill>
                    <a:latin typeface="Times" charset="0"/>
                  </a:rPr>
                  <a:t>write[1]</a:t>
                </a:r>
              </a:p>
            </p:txBody>
          </p:sp>
          <p:cxnSp>
            <p:nvCxnSpPr>
              <p:cNvPr id="31810" name="AutoShape 87"/>
              <p:cNvCxnSpPr>
                <a:cxnSpLocks noChangeShapeType="1"/>
                <a:stCxn id="31830" idx="0"/>
                <a:endCxn id="31844" idx="4"/>
              </p:cNvCxnSpPr>
              <p:nvPr/>
            </p:nvCxnSpPr>
            <p:spPr bwMode="auto">
              <a:xfrm flipV="1">
                <a:off x="3144" y="1152"/>
                <a:ext cx="0" cy="528"/>
              </a:xfrm>
              <a:prstGeom prst="straightConnector1">
                <a:avLst/>
              </a:prstGeom>
              <a:noFill/>
              <a:ln w="9525">
                <a:solidFill>
                  <a:srgbClr val="7F0101"/>
                </a:solidFill>
                <a:round/>
                <a:headEnd/>
                <a:tailEnd type="triangle" w="med" len="med"/>
              </a:ln>
            </p:spPr>
          </p:cxnSp>
          <p:sp>
            <p:nvSpPr>
              <p:cNvPr id="31811" name="Text Box 88"/>
              <p:cNvSpPr txBox="1">
                <a:spLocks noChangeArrowheads="1"/>
              </p:cNvSpPr>
              <p:nvPr/>
            </p:nvSpPr>
            <p:spPr bwMode="auto">
              <a:xfrm>
                <a:off x="3120" y="1344"/>
                <a:ext cx="489" cy="192"/>
              </a:xfrm>
              <a:prstGeom prst="rect">
                <a:avLst/>
              </a:prstGeom>
              <a:noFill/>
              <a:ln w="9525">
                <a:noFill/>
                <a:miter lim="800000"/>
                <a:headEnd/>
                <a:tailEnd/>
              </a:ln>
            </p:spPr>
            <p:txBody>
              <a:bodyPr wrap="none">
                <a:prstTxWarp prst="textNoShape">
                  <a:avLst/>
                </a:prstTxWarp>
                <a:spAutoFit/>
              </a:bodyPr>
              <a:lstStyle/>
              <a:p>
                <a:r>
                  <a:rPr lang="en-US" sz="1400" i="1">
                    <a:solidFill>
                      <a:srgbClr val="7F0101"/>
                    </a:solidFill>
                    <a:latin typeface="Times" charset="0"/>
                  </a:rPr>
                  <a:t>write[0]</a:t>
                </a:r>
              </a:p>
            </p:txBody>
          </p:sp>
        </p:grpSp>
      </p:grpSp>
      <p:cxnSp>
        <p:nvCxnSpPr>
          <p:cNvPr id="31781" name="AutoShape 89"/>
          <p:cNvCxnSpPr>
            <a:cxnSpLocks noChangeShapeType="1"/>
            <a:stCxn id="31852" idx="5"/>
            <a:endCxn id="31850" idx="3"/>
          </p:cNvCxnSpPr>
          <p:nvPr/>
        </p:nvCxnSpPr>
        <p:spPr bwMode="auto">
          <a:xfrm rot="16200000" flipH="1">
            <a:off x="2361407" y="1064419"/>
            <a:ext cx="1587" cy="1374775"/>
          </a:xfrm>
          <a:prstGeom prst="curvedConnector3">
            <a:avLst>
              <a:gd name="adj1" fmla="val 19300000"/>
            </a:avLst>
          </a:prstGeom>
          <a:noFill/>
          <a:ln w="9525">
            <a:solidFill>
              <a:srgbClr val="00027F"/>
            </a:solidFill>
            <a:round/>
            <a:headEnd/>
            <a:tailEnd type="triangle" w="med" len="med"/>
          </a:ln>
        </p:spPr>
      </p:cxnSp>
      <p:sp>
        <p:nvSpPr>
          <p:cNvPr id="31782" name="Text Box 90"/>
          <p:cNvSpPr txBox="1">
            <a:spLocks noChangeArrowheads="1"/>
          </p:cNvSpPr>
          <p:nvPr/>
        </p:nvSpPr>
        <p:spPr bwMode="auto">
          <a:xfrm>
            <a:off x="1981200" y="1752600"/>
            <a:ext cx="736600" cy="304800"/>
          </a:xfrm>
          <a:prstGeom prst="rect">
            <a:avLst/>
          </a:prstGeom>
          <a:noFill/>
          <a:ln w="9525">
            <a:noFill/>
            <a:miter lim="800000"/>
            <a:headEnd/>
            <a:tailEnd/>
          </a:ln>
        </p:spPr>
        <p:txBody>
          <a:bodyPr wrap="none">
            <a:prstTxWarp prst="textNoShape">
              <a:avLst/>
            </a:prstTxWarp>
            <a:spAutoFit/>
          </a:bodyPr>
          <a:lstStyle/>
          <a:p>
            <a:r>
              <a:rPr lang="en-US" sz="1400" i="1">
                <a:solidFill>
                  <a:srgbClr val="00027F"/>
                </a:solidFill>
                <a:latin typeface="Times" charset="0"/>
              </a:rPr>
              <a:t>read[0]</a:t>
            </a:r>
          </a:p>
        </p:txBody>
      </p:sp>
      <p:grpSp>
        <p:nvGrpSpPr>
          <p:cNvPr id="25" name="Group 91"/>
          <p:cNvGrpSpPr>
            <a:grpSpLocks/>
          </p:cNvGrpSpPr>
          <p:nvPr/>
        </p:nvGrpSpPr>
        <p:grpSpPr bwMode="auto">
          <a:xfrm>
            <a:off x="1752600" y="1066800"/>
            <a:ext cx="3449638" cy="4610100"/>
            <a:chOff x="1104" y="672"/>
            <a:chExt cx="2173" cy="2904"/>
          </a:xfrm>
        </p:grpSpPr>
        <p:grpSp>
          <p:nvGrpSpPr>
            <p:cNvPr id="31787" name="Group 92"/>
            <p:cNvGrpSpPr>
              <a:grpSpLocks/>
            </p:cNvGrpSpPr>
            <p:nvPr/>
          </p:nvGrpSpPr>
          <p:grpSpPr bwMode="auto">
            <a:xfrm>
              <a:off x="1104" y="816"/>
              <a:ext cx="768" cy="192"/>
              <a:chOff x="1104" y="816"/>
              <a:chExt cx="768" cy="192"/>
            </a:xfrm>
          </p:grpSpPr>
          <p:sp>
            <p:nvSpPr>
              <p:cNvPr id="31800" name="Text Box 93"/>
              <p:cNvSpPr txBox="1">
                <a:spLocks noChangeArrowheads="1"/>
              </p:cNvSpPr>
              <p:nvPr/>
            </p:nvSpPr>
            <p:spPr bwMode="auto">
              <a:xfrm>
                <a:off x="1248" y="816"/>
                <a:ext cx="464" cy="192"/>
              </a:xfrm>
              <a:prstGeom prst="rect">
                <a:avLst/>
              </a:prstGeom>
              <a:noFill/>
              <a:ln w="9525">
                <a:noFill/>
                <a:miter lim="800000"/>
                <a:headEnd/>
                <a:tailEnd/>
              </a:ln>
            </p:spPr>
            <p:txBody>
              <a:bodyPr wrap="none">
                <a:prstTxWarp prst="textNoShape">
                  <a:avLst/>
                </a:prstTxWarp>
                <a:spAutoFit/>
              </a:bodyPr>
              <a:lstStyle/>
              <a:p>
                <a:r>
                  <a:rPr lang="en-US" sz="1400" b="1">
                    <a:latin typeface="Times" charset="0"/>
                  </a:rPr>
                  <a:t>read[0]</a:t>
                </a:r>
              </a:p>
            </p:txBody>
          </p:sp>
          <p:cxnSp>
            <p:nvCxnSpPr>
              <p:cNvPr id="31801" name="AutoShape 94"/>
              <p:cNvCxnSpPr>
                <a:cxnSpLocks noChangeShapeType="1"/>
                <a:stCxn id="31852" idx="6"/>
                <a:endCxn id="31850" idx="2"/>
              </p:cNvCxnSpPr>
              <p:nvPr/>
            </p:nvCxnSpPr>
            <p:spPr bwMode="auto">
              <a:xfrm>
                <a:off x="1104" y="984"/>
                <a:ext cx="768" cy="0"/>
              </a:xfrm>
              <a:prstGeom prst="straightConnector1">
                <a:avLst/>
              </a:prstGeom>
              <a:noFill/>
              <a:ln w="28575">
                <a:solidFill>
                  <a:schemeClr val="tx1"/>
                </a:solidFill>
                <a:round/>
                <a:headEnd/>
                <a:tailEnd type="triangle" w="med" len="med"/>
              </a:ln>
            </p:spPr>
          </p:cxnSp>
        </p:grpSp>
        <p:grpSp>
          <p:nvGrpSpPr>
            <p:cNvPr id="31788" name="Group 95"/>
            <p:cNvGrpSpPr>
              <a:grpSpLocks/>
            </p:cNvGrpSpPr>
            <p:nvPr/>
          </p:nvGrpSpPr>
          <p:grpSpPr bwMode="auto">
            <a:xfrm>
              <a:off x="1728" y="672"/>
              <a:ext cx="1549" cy="2904"/>
              <a:chOff x="1728" y="672"/>
              <a:chExt cx="1549" cy="2904"/>
            </a:xfrm>
          </p:grpSpPr>
          <p:cxnSp>
            <p:nvCxnSpPr>
              <p:cNvPr id="31789" name="AutoShape 96"/>
              <p:cNvCxnSpPr>
                <a:cxnSpLocks noChangeShapeType="1"/>
              </p:cNvCxnSpPr>
              <p:nvPr/>
            </p:nvCxnSpPr>
            <p:spPr bwMode="auto">
              <a:xfrm flipV="1">
                <a:off x="2208" y="984"/>
                <a:ext cx="1" cy="864"/>
              </a:xfrm>
              <a:prstGeom prst="curvedConnector3">
                <a:avLst>
                  <a:gd name="adj1" fmla="val 14400000"/>
                </a:avLst>
              </a:prstGeom>
              <a:noFill/>
              <a:ln w="9525">
                <a:solidFill>
                  <a:srgbClr val="7F0101"/>
                </a:solidFill>
                <a:round/>
                <a:headEnd/>
                <a:tailEnd type="triangle" w="med" len="med"/>
              </a:ln>
            </p:spPr>
          </p:cxnSp>
          <p:sp>
            <p:nvSpPr>
              <p:cNvPr id="31790" name="Text Box 97"/>
              <p:cNvSpPr txBox="1">
                <a:spLocks noChangeArrowheads="1"/>
              </p:cNvSpPr>
              <p:nvPr/>
            </p:nvSpPr>
            <p:spPr bwMode="auto">
              <a:xfrm>
                <a:off x="2304" y="816"/>
                <a:ext cx="489" cy="192"/>
              </a:xfrm>
              <a:prstGeom prst="rect">
                <a:avLst/>
              </a:prstGeom>
              <a:noFill/>
              <a:ln w="9525">
                <a:noFill/>
                <a:miter lim="800000"/>
                <a:headEnd/>
                <a:tailEnd/>
              </a:ln>
            </p:spPr>
            <p:txBody>
              <a:bodyPr wrap="none">
                <a:prstTxWarp prst="textNoShape">
                  <a:avLst/>
                </a:prstTxWarp>
                <a:spAutoFit/>
              </a:bodyPr>
              <a:lstStyle/>
              <a:p>
                <a:r>
                  <a:rPr lang="en-US" sz="1400" i="1">
                    <a:solidFill>
                      <a:srgbClr val="00027F"/>
                    </a:solidFill>
                    <a:latin typeface="Times" charset="0"/>
                  </a:rPr>
                  <a:t>write[1]</a:t>
                </a:r>
              </a:p>
            </p:txBody>
          </p:sp>
          <p:cxnSp>
            <p:nvCxnSpPr>
              <p:cNvPr id="31791" name="AutoShape 98"/>
              <p:cNvCxnSpPr>
                <a:cxnSpLocks noChangeShapeType="1"/>
              </p:cNvCxnSpPr>
              <p:nvPr/>
            </p:nvCxnSpPr>
            <p:spPr bwMode="auto">
              <a:xfrm rot="5400000" flipV="1">
                <a:off x="2041" y="983"/>
                <a:ext cx="238" cy="1"/>
              </a:xfrm>
              <a:prstGeom prst="curvedConnector5">
                <a:avLst>
                  <a:gd name="adj1" fmla="val -81093"/>
                  <a:gd name="adj2" fmla="val 43100000"/>
                  <a:gd name="adj3" fmla="val 181093"/>
                </a:avLst>
              </a:prstGeom>
              <a:noFill/>
              <a:ln w="9525">
                <a:solidFill>
                  <a:srgbClr val="7F0101"/>
                </a:solidFill>
                <a:round/>
                <a:headEnd/>
                <a:tailEnd type="triangle" w="med" len="med"/>
              </a:ln>
            </p:spPr>
          </p:cxnSp>
          <p:cxnSp>
            <p:nvCxnSpPr>
              <p:cNvPr id="31792" name="AutoShape 99"/>
              <p:cNvCxnSpPr>
                <a:cxnSpLocks noChangeShapeType="1"/>
              </p:cNvCxnSpPr>
              <p:nvPr/>
            </p:nvCxnSpPr>
            <p:spPr bwMode="auto">
              <a:xfrm rot="10800000" flipH="1" flipV="1">
                <a:off x="1872" y="984"/>
                <a:ext cx="1" cy="1728"/>
              </a:xfrm>
              <a:prstGeom prst="curvedConnector3">
                <a:avLst>
                  <a:gd name="adj1" fmla="val -14400000"/>
                </a:avLst>
              </a:prstGeom>
              <a:noFill/>
              <a:ln w="9525">
                <a:solidFill>
                  <a:srgbClr val="7F0101"/>
                </a:solidFill>
                <a:round/>
                <a:headEnd/>
                <a:tailEnd type="triangle" w="med" len="med"/>
              </a:ln>
            </p:spPr>
          </p:cxnSp>
          <p:cxnSp>
            <p:nvCxnSpPr>
              <p:cNvPr id="31793" name="AutoShape 100"/>
              <p:cNvCxnSpPr>
                <a:cxnSpLocks noChangeShapeType="1"/>
              </p:cNvCxnSpPr>
              <p:nvPr/>
            </p:nvCxnSpPr>
            <p:spPr bwMode="auto">
              <a:xfrm rot="10800000" flipH="1" flipV="1">
                <a:off x="1872" y="984"/>
                <a:ext cx="1" cy="2592"/>
              </a:xfrm>
              <a:prstGeom prst="curvedConnector3">
                <a:avLst>
                  <a:gd name="adj1" fmla="val -26000005"/>
                </a:avLst>
              </a:prstGeom>
              <a:noFill/>
              <a:ln w="9525">
                <a:solidFill>
                  <a:srgbClr val="7F0101"/>
                </a:solidFill>
                <a:round/>
                <a:headEnd/>
                <a:tailEnd type="triangle" w="med" len="med"/>
              </a:ln>
            </p:spPr>
          </p:cxnSp>
          <p:cxnSp>
            <p:nvCxnSpPr>
              <p:cNvPr id="31794" name="AutoShape 101"/>
              <p:cNvCxnSpPr>
                <a:cxnSpLocks noChangeShapeType="1"/>
              </p:cNvCxnSpPr>
              <p:nvPr/>
            </p:nvCxnSpPr>
            <p:spPr bwMode="auto">
              <a:xfrm>
                <a:off x="2208" y="984"/>
                <a:ext cx="768" cy="0"/>
              </a:xfrm>
              <a:prstGeom prst="straightConnector1">
                <a:avLst/>
              </a:prstGeom>
              <a:noFill/>
              <a:ln w="9525">
                <a:solidFill>
                  <a:srgbClr val="00027F"/>
                </a:solidFill>
                <a:round/>
                <a:headEnd/>
                <a:tailEnd type="triangle" w="med" len="med"/>
              </a:ln>
            </p:spPr>
          </p:cxnSp>
          <p:cxnSp>
            <p:nvCxnSpPr>
              <p:cNvPr id="31795" name="AutoShape 102"/>
              <p:cNvCxnSpPr>
                <a:cxnSpLocks noChangeShapeType="1"/>
              </p:cNvCxnSpPr>
              <p:nvPr/>
            </p:nvCxnSpPr>
            <p:spPr bwMode="auto">
              <a:xfrm>
                <a:off x="2040" y="1152"/>
                <a:ext cx="0" cy="528"/>
              </a:xfrm>
              <a:prstGeom prst="straightConnector1">
                <a:avLst/>
              </a:prstGeom>
              <a:noFill/>
              <a:ln w="9525">
                <a:solidFill>
                  <a:srgbClr val="7F0101"/>
                </a:solidFill>
                <a:round/>
                <a:headEnd/>
                <a:tailEnd type="triangle" w="med" len="med"/>
              </a:ln>
            </p:spPr>
          </p:cxnSp>
          <p:sp>
            <p:nvSpPr>
              <p:cNvPr id="31796" name="Text Box 103"/>
              <p:cNvSpPr txBox="1">
                <a:spLocks noChangeArrowheads="1"/>
              </p:cNvSpPr>
              <p:nvPr/>
            </p:nvSpPr>
            <p:spPr bwMode="auto">
              <a:xfrm>
                <a:off x="2007" y="1296"/>
                <a:ext cx="489" cy="192"/>
              </a:xfrm>
              <a:prstGeom prst="rect">
                <a:avLst/>
              </a:prstGeom>
              <a:noFill/>
              <a:ln w="9525">
                <a:noFill/>
                <a:miter lim="800000"/>
                <a:headEnd/>
                <a:tailEnd/>
              </a:ln>
            </p:spPr>
            <p:txBody>
              <a:bodyPr wrap="none">
                <a:prstTxWarp prst="textNoShape">
                  <a:avLst/>
                </a:prstTxWarp>
                <a:spAutoFit/>
              </a:bodyPr>
              <a:lstStyle/>
              <a:p>
                <a:r>
                  <a:rPr lang="en-US" sz="1400" i="1">
                    <a:solidFill>
                      <a:srgbClr val="7F0101"/>
                    </a:solidFill>
                    <a:latin typeface="Times" charset="0"/>
                  </a:rPr>
                  <a:t>write[1]</a:t>
                </a:r>
              </a:p>
            </p:txBody>
          </p:sp>
          <p:sp>
            <p:nvSpPr>
              <p:cNvPr id="31797" name="Text Box 104"/>
              <p:cNvSpPr txBox="1">
                <a:spLocks noChangeArrowheads="1"/>
              </p:cNvSpPr>
              <p:nvPr/>
            </p:nvSpPr>
            <p:spPr bwMode="auto">
              <a:xfrm>
                <a:off x="1728" y="2160"/>
                <a:ext cx="489" cy="192"/>
              </a:xfrm>
              <a:prstGeom prst="rect">
                <a:avLst/>
              </a:prstGeom>
              <a:noFill/>
              <a:ln w="9525">
                <a:noFill/>
                <a:miter lim="800000"/>
                <a:headEnd/>
                <a:tailEnd/>
              </a:ln>
            </p:spPr>
            <p:txBody>
              <a:bodyPr wrap="none">
                <a:prstTxWarp prst="textNoShape">
                  <a:avLst/>
                </a:prstTxWarp>
                <a:spAutoFit/>
              </a:bodyPr>
              <a:lstStyle/>
              <a:p>
                <a:r>
                  <a:rPr lang="en-US" sz="1400" i="1">
                    <a:solidFill>
                      <a:srgbClr val="7F0101"/>
                    </a:solidFill>
                    <a:latin typeface="Times" charset="0"/>
                  </a:rPr>
                  <a:t>write[2]</a:t>
                </a:r>
              </a:p>
            </p:txBody>
          </p:sp>
          <p:sp>
            <p:nvSpPr>
              <p:cNvPr id="31798" name="Text Box 105"/>
              <p:cNvSpPr txBox="1">
                <a:spLocks noChangeArrowheads="1"/>
              </p:cNvSpPr>
              <p:nvPr/>
            </p:nvSpPr>
            <p:spPr bwMode="auto">
              <a:xfrm>
                <a:off x="1728" y="3120"/>
                <a:ext cx="489" cy="192"/>
              </a:xfrm>
              <a:prstGeom prst="rect">
                <a:avLst/>
              </a:prstGeom>
              <a:noFill/>
              <a:ln w="9525">
                <a:noFill/>
                <a:miter lim="800000"/>
                <a:headEnd/>
                <a:tailEnd/>
              </a:ln>
            </p:spPr>
            <p:txBody>
              <a:bodyPr wrap="none">
                <a:prstTxWarp prst="textNoShape">
                  <a:avLst/>
                </a:prstTxWarp>
                <a:spAutoFit/>
              </a:bodyPr>
              <a:lstStyle/>
              <a:p>
                <a:r>
                  <a:rPr lang="en-US" sz="1400" i="1">
                    <a:solidFill>
                      <a:srgbClr val="7F0101"/>
                    </a:solidFill>
                    <a:latin typeface="Times" charset="0"/>
                  </a:rPr>
                  <a:t>write[3]</a:t>
                </a:r>
              </a:p>
            </p:txBody>
          </p:sp>
          <p:sp>
            <p:nvSpPr>
              <p:cNvPr id="31799" name="Text Box 106"/>
              <p:cNvSpPr txBox="1">
                <a:spLocks noChangeArrowheads="1"/>
              </p:cNvSpPr>
              <p:nvPr/>
            </p:nvSpPr>
            <p:spPr bwMode="auto">
              <a:xfrm>
                <a:off x="2352" y="672"/>
                <a:ext cx="925" cy="192"/>
              </a:xfrm>
              <a:prstGeom prst="rect">
                <a:avLst/>
              </a:prstGeom>
              <a:noFill/>
              <a:ln w="9525">
                <a:noFill/>
                <a:miter lim="800000"/>
                <a:headEnd/>
                <a:tailEnd/>
              </a:ln>
            </p:spPr>
            <p:txBody>
              <a:bodyPr wrap="none">
                <a:prstTxWarp prst="textNoShape">
                  <a:avLst/>
                </a:prstTxWarp>
                <a:spAutoFit/>
              </a:bodyPr>
              <a:lstStyle/>
              <a:p>
                <a:r>
                  <a:rPr lang="en-US" sz="1400" i="1">
                    <a:solidFill>
                      <a:srgbClr val="7F0101"/>
                    </a:solidFill>
                    <a:latin typeface="Times" charset="0"/>
                  </a:rPr>
                  <a:t>read[0] / write[0]</a:t>
                </a:r>
              </a:p>
            </p:txBody>
          </p:sp>
        </p:grpSp>
      </p:grpSp>
      <p:sp>
        <p:nvSpPr>
          <p:cNvPr id="31784" name="Date Placeholder 106"/>
          <p:cNvSpPr>
            <a:spLocks noGrp="1"/>
          </p:cNvSpPr>
          <p:nvPr>
            <p:ph type="dt" sz="quarter" idx="10"/>
          </p:nvPr>
        </p:nvSpPr>
        <p:spPr>
          <a:noFill/>
        </p:spPr>
        <p:txBody>
          <a:bodyPr/>
          <a:lstStyle/>
          <a:p>
            <a:r>
              <a:rPr lang="en-US" smtClean="0"/>
              <a:t>© Oscar Nierstrasz</a:t>
            </a:r>
            <a:endParaRPr lang="de-CH" smtClean="0"/>
          </a:p>
        </p:txBody>
      </p:sp>
      <p:sp>
        <p:nvSpPr>
          <p:cNvPr id="31785" name="Slide Number Placeholder 107"/>
          <p:cNvSpPr>
            <a:spLocks noGrp="1"/>
          </p:cNvSpPr>
          <p:nvPr>
            <p:ph type="sldNum" sz="quarter" idx="12"/>
          </p:nvPr>
        </p:nvSpPr>
        <p:spPr>
          <a:noFill/>
        </p:spPr>
        <p:txBody>
          <a:bodyPr/>
          <a:lstStyle/>
          <a:p>
            <a:fld id="{306E5E51-757F-0445-AD75-15EF2232EAE4}" type="slidenum">
              <a:rPr lang="de-CH" smtClean="0"/>
              <a:pPr/>
              <a:t>12</a:t>
            </a:fld>
            <a:endParaRPr lang="de-CH" sz="1400" smtClean="0">
              <a:solidFill>
                <a:srgbClr val="7E7E7E"/>
              </a:solidFill>
              <a:latin typeface="Times" charset="0"/>
            </a:endParaRPr>
          </a:p>
        </p:txBody>
      </p:sp>
      <p:sp>
        <p:nvSpPr>
          <p:cNvPr id="31786" name="Footer Placeholder 108"/>
          <p:cNvSpPr>
            <a:spLocks noGrp="1"/>
          </p:cNvSpPr>
          <p:nvPr>
            <p:ph type="ftr" sz="quarter" idx="11"/>
          </p:nvPr>
        </p:nvSpPr>
        <p:spPr>
          <a:noFill/>
        </p:spPr>
        <p:txBody>
          <a:bodyPr/>
          <a:lstStyle/>
          <a:p>
            <a:r>
              <a:rPr lang="en-US" smtClean="0"/>
              <a:t>Safety and Synchronization</a:t>
            </a:r>
            <a:endParaRPr lang="de-CH"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Date Placeholder 3"/>
          <p:cNvSpPr>
            <a:spLocks noGrp="1"/>
          </p:cNvSpPr>
          <p:nvPr>
            <p:ph type="dt" sz="quarter" idx="10"/>
          </p:nvPr>
        </p:nvSpPr>
        <p:spPr>
          <a:noFill/>
        </p:spPr>
        <p:txBody>
          <a:bodyPr/>
          <a:lstStyle/>
          <a:p>
            <a:r>
              <a:rPr lang="en-US" smtClean="0"/>
              <a:t>© Oscar Nierstrasz</a:t>
            </a:r>
            <a:endParaRPr lang="de-CH" smtClean="0"/>
          </a:p>
        </p:txBody>
      </p:sp>
      <p:sp>
        <p:nvSpPr>
          <p:cNvPr id="33795" name="Slide Number Placeholder 5"/>
          <p:cNvSpPr>
            <a:spLocks noGrp="1"/>
          </p:cNvSpPr>
          <p:nvPr>
            <p:ph type="sldNum" sz="quarter" idx="12"/>
          </p:nvPr>
        </p:nvSpPr>
        <p:spPr>
          <a:noFill/>
        </p:spPr>
        <p:txBody>
          <a:bodyPr/>
          <a:lstStyle/>
          <a:p>
            <a:fld id="{D6B3A29D-8F5E-F34C-AA8D-C48627C60365}" type="slidenum">
              <a:rPr lang="de-CH" smtClean="0"/>
              <a:pPr/>
              <a:t>13</a:t>
            </a:fld>
            <a:endParaRPr lang="de-CH" sz="1400" smtClean="0">
              <a:solidFill>
                <a:srgbClr val="7E7E7E"/>
              </a:solidFill>
              <a:latin typeface="Times" charset="0"/>
            </a:endParaRPr>
          </a:p>
        </p:txBody>
      </p:sp>
      <p:pic>
        <p:nvPicPr>
          <p:cNvPr id="33796"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33797" name="Rectangle 3"/>
          <p:cNvSpPr>
            <a:spLocks noGrp="1" noChangeArrowheads="1"/>
          </p:cNvSpPr>
          <p:nvPr>
            <p:ph type="title"/>
          </p:nvPr>
        </p:nvSpPr>
        <p:spPr/>
        <p:txBody>
          <a:bodyPr/>
          <a:lstStyle/>
          <a:p>
            <a:pPr eaLnBrk="1" hangingPunct="1"/>
            <a:r>
              <a:rPr lang="en-US"/>
              <a:t>Roadmap</a:t>
            </a:r>
          </a:p>
        </p:txBody>
      </p:sp>
      <p:sp>
        <p:nvSpPr>
          <p:cNvPr id="33798" name="Rectangle 4"/>
          <p:cNvSpPr>
            <a:spLocks noGrp="1" noChangeArrowheads="1"/>
          </p:cNvSpPr>
          <p:nvPr>
            <p:ph type="body" idx="1"/>
          </p:nvPr>
        </p:nvSpPr>
        <p:spPr/>
        <p:txBody>
          <a:bodyPr/>
          <a:lstStyle/>
          <a:p>
            <a:pPr eaLnBrk="1" hangingPunct="1">
              <a:lnSpc>
                <a:spcPct val="90000"/>
              </a:lnSpc>
            </a:pPr>
            <a:r>
              <a:rPr lang="en-US" dirty="0" err="1" smtClean="0"/>
              <a:t>Modelling</a:t>
            </a:r>
            <a:r>
              <a:rPr lang="en-US" dirty="0" smtClean="0"/>
              <a:t> interaction in FSP</a:t>
            </a:r>
          </a:p>
          <a:p>
            <a:pPr eaLnBrk="1" hangingPunct="1">
              <a:lnSpc>
                <a:spcPct val="90000"/>
              </a:lnSpc>
            </a:pPr>
            <a:r>
              <a:rPr lang="en-US" dirty="0" smtClean="0"/>
              <a:t>Safety — synchronizing critical sections</a:t>
            </a:r>
          </a:p>
          <a:p>
            <a:pPr eaLnBrk="1" hangingPunct="1">
              <a:lnSpc>
                <a:spcPct val="90000"/>
              </a:lnSpc>
            </a:pPr>
            <a:r>
              <a:rPr lang="en-US" b="1" dirty="0" smtClean="0"/>
              <a:t>Locking for atomicity</a:t>
            </a:r>
          </a:p>
          <a:p>
            <a:pPr eaLnBrk="1" hangingPunct="1">
              <a:lnSpc>
                <a:spcPct val="90000"/>
              </a:lnSpc>
            </a:pPr>
            <a:r>
              <a:rPr lang="en-US" dirty="0" smtClean="0"/>
              <a:t>The busy-wait mutual exclusion protocol</a:t>
            </a:r>
          </a:p>
          <a:p>
            <a:pPr eaLnBrk="1" hangingPunct="1">
              <a:lnSpc>
                <a:spcPct val="90000"/>
              </a:lnSpc>
            </a:pPr>
            <a:r>
              <a:rPr lang="en-US" dirty="0" smtClean="0"/>
              <a:t>Checking Safety properties</a:t>
            </a:r>
          </a:p>
          <a:p>
            <a:pPr>
              <a:lnSpc>
                <a:spcPct val="90000"/>
              </a:lnSpc>
            </a:pPr>
            <a:r>
              <a:rPr lang="en-US" dirty="0" smtClean="0"/>
              <a:t>Conditional synchronization</a:t>
            </a:r>
          </a:p>
        </p:txBody>
      </p:sp>
      <p:sp>
        <p:nvSpPr>
          <p:cNvPr id="33799" name="Footer Placeholder 7"/>
          <p:cNvSpPr>
            <a:spLocks noGrp="1"/>
          </p:cNvSpPr>
          <p:nvPr>
            <p:ph type="ftr" sz="quarter" idx="11"/>
          </p:nvPr>
        </p:nvSpPr>
        <p:spPr>
          <a:noFill/>
        </p:spPr>
        <p:txBody>
          <a:bodyPr/>
          <a:lstStyle/>
          <a:p>
            <a:r>
              <a:rPr lang="en-US" smtClean="0"/>
              <a:t>Safety and Synchronization</a:t>
            </a:r>
            <a:endParaRPr lang="de-CH"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Date Placeholder 3"/>
          <p:cNvSpPr>
            <a:spLocks noGrp="1"/>
          </p:cNvSpPr>
          <p:nvPr>
            <p:ph type="dt" sz="quarter" idx="10"/>
          </p:nvPr>
        </p:nvSpPr>
        <p:spPr>
          <a:noFill/>
        </p:spPr>
        <p:txBody>
          <a:bodyPr/>
          <a:lstStyle/>
          <a:p>
            <a:r>
              <a:rPr lang="en-US" smtClean="0"/>
              <a:t>© Oscar Nierstrasz</a:t>
            </a:r>
            <a:endParaRPr lang="de-CH" smtClean="0"/>
          </a:p>
        </p:txBody>
      </p:sp>
      <p:sp>
        <p:nvSpPr>
          <p:cNvPr id="35843"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35844" name="Slide Number Placeholder 5"/>
          <p:cNvSpPr>
            <a:spLocks noGrp="1"/>
          </p:cNvSpPr>
          <p:nvPr>
            <p:ph type="sldNum" sz="quarter" idx="12"/>
          </p:nvPr>
        </p:nvSpPr>
        <p:spPr>
          <a:noFill/>
        </p:spPr>
        <p:txBody>
          <a:bodyPr/>
          <a:lstStyle/>
          <a:p>
            <a:fld id="{37A45C5A-2A1F-844D-A692-8E5CB171109B}" type="slidenum">
              <a:rPr lang="de-CH" smtClean="0"/>
              <a:pPr/>
              <a:t>14</a:t>
            </a:fld>
            <a:endParaRPr lang="de-CH" sz="1400" smtClean="0">
              <a:solidFill>
                <a:srgbClr val="7E7E7E"/>
              </a:solidFill>
              <a:latin typeface="Times" charset="0"/>
            </a:endParaRPr>
          </a:p>
        </p:txBody>
      </p:sp>
      <p:pic>
        <p:nvPicPr>
          <p:cNvPr id="35845" name="Picture 5"/>
          <p:cNvPicPr>
            <a:picLocks noChangeAspect="1" noChangeArrowheads="1"/>
          </p:cNvPicPr>
          <p:nvPr/>
        </p:nvPicPr>
        <mc:AlternateContent xmlns:ma="http://schemas.microsoft.com/office/mac/drawingml/2008/main">
          <mc:Choice Requires="ma">
            <p:blipFill>
              <a:blip r:embed="rId3"/>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4"/>
              <a:srcRect/>
              <a:stretch>
                <a:fillRect/>
              </a:stretch>
            </p:blipFill>
          </mc:Fallback>
        </mc:AlternateContent>
        <p:spPr bwMode="auto">
          <a:xfrm>
            <a:off x="457200" y="1981200"/>
            <a:ext cx="8180388" cy="3683000"/>
          </a:xfrm>
          <a:prstGeom prst="rect">
            <a:avLst/>
          </a:prstGeom>
          <a:noFill/>
          <a:ln w="9525">
            <a:noFill/>
            <a:miter lim="800000"/>
            <a:headEnd/>
            <a:tailEnd/>
          </a:ln>
        </p:spPr>
      </p:pic>
      <p:sp>
        <p:nvSpPr>
          <p:cNvPr id="35846" name="Rectangle 2"/>
          <p:cNvSpPr>
            <a:spLocks noGrp="1" noChangeArrowheads="1"/>
          </p:cNvSpPr>
          <p:nvPr>
            <p:ph type="title"/>
          </p:nvPr>
        </p:nvSpPr>
        <p:spPr/>
        <p:txBody>
          <a:bodyPr/>
          <a:lstStyle/>
          <a:p>
            <a:pPr eaLnBrk="1" hangingPunct="1"/>
            <a:r>
              <a:rPr lang="en-US"/>
              <a:t>Concurrent behaviour</a:t>
            </a:r>
          </a:p>
        </p:txBody>
      </p:sp>
      <p:sp>
        <p:nvSpPr>
          <p:cNvPr id="35847" name="Rectangle 3"/>
          <p:cNvSpPr>
            <a:spLocks noGrp="1" noChangeArrowheads="1"/>
          </p:cNvSpPr>
          <p:nvPr>
            <p:ph type="body" idx="1"/>
          </p:nvPr>
        </p:nvSpPr>
        <p:spPr>
          <a:xfrm>
            <a:off x="539750" y="1654175"/>
            <a:ext cx="8061325" cy="403225"/>
          </a:xfrm>
        </p:spPr>
        <p:txBody>
          <a:bodyPr anchor="t"/>
          <a:lstStyle/>
          <a:p>
            <a:pPr eaLnBrk="1" hangingPunct="1">
              <a:buFont typeface="Helvetica CE" charset="0"/>
              <a:buNone/>
            </a:pPr>
            <a:r>
              <a:rPr lang="en-US" sz="1800" i="1">
                <a:solidFill>
                  <a:srgbClr val="7F0101"/>
                </a:solidFill>
              </a:rPr>
              <a:t>Without synchronization, concurrent threads may </a:t>
            </a:r>
            <a:r>
              <a:rPr lang="en-US" sz="1800" i="1" u="sng">
                <a:solidFill>
                  <a:srgbClr val="7F0101"/>
                </a:solidFill>
              </a:rPr>
              <a:t>interfere</a:t>
            </a:r>
            <a:r>
              <a:rPr lang="en-US" sz="1800" i="1">
                <a:solidFill>
                  <a:srgbClr val="7F0101"/>
                </a:solidFill>
              </a:rPr>
              <a:t>:</a:t>
            </a:r>
          </a:p>
        </p:txBody>
      </p:sp>
      <p:sp>
        <p:nvSpPr>
          <p:cNvPr id="35848" name="Line 6"/>
          <p:cNvSpPr>
            <a:spLocks noChangeShapeType="1"/>
          </p:cNvSpPr>
          <p:nvPr/>
        </p:nvSpPr>
        <p:spPr bwMode="auto">
          <a:xfrm flipH="1">
            <a:off x="5867400" y="1905000"/>
            <a:ext cx="152400" cy="1828800"/>
          </a:xfrm>
          <a:prstGeom prst="line">
            <a:avLst/>
          </a:prstGeom>
          <a:noFill/>
          <a:ln w="9525">
            <a:solidFill>
              <a:srgbClr val="7F0101"/>
            </a:solidFill>
            <a:round/>
            <a:headEnd/>
            <a:tailEnd type="triangle" w="med" len="med"/>
          </a:ln>
        </p:spPr>
        <p:txBody>
          <a:bodyPr wrap="none" anchor="ctr">
            <a:prstTxWarp prst="textNoShape">
              <a:avLst/>
            </a:prstTxWarp>
          </a:bodyPr>
          <a:lstStyle/>
          <a:p>
            <a:endParaRPr lang="en-US"/>
          </a:p>
        </p:txBody>
      </p:sp>
      <p:sp>
        <p:nvSpPr>
          <p:cNvPr id="35849" name="Oval 7"/>
          <p:cNvSpPr>
            <a:spLocks noChangeArrowheads="1"/>
          </p:cNvSpPr>
          <p:nvPr/>
        </p:nvSpPr>
        <p:spPr bwMode="auto">
          <a:xfrm>
            <a:off x="5511800" y="3746500"/>
            <a:ext cx="533400" cy="533400"/>
          </a:xfrm>
          <a:prstGeom prst="ellipse">
            <a:avLst/>
          </a:prstGeom>
          <a:noFill/>
          <a:ln w="28575">
            <a:solidFill>
              <a:srgbClr val="7F0101"/>
            </a:solidFill>
            <a:round/>
            <a:headEnd/>
            <a:tailEnd/>
          </a:ln>
        </p:spPr>
        <p:txBody>
          <a:bodyPr wrap="none" anchor="ctr">
            <a:prstTxWarp prst="textNoShape">
              <a:avLst/>
            </a:prstTxWarp>
          </a:bodyPr>
          <a:lstStyle/>
          <a:p>
            <a:endParaRPr lang="en-US"/>
          </a:p>
        </p:txBody>
      </p:sp>
      <p:sp>
        <p:nvSpPr>
          <p:cNvPr id="35850" name="Rectangle 8"/>
          <p:cNvSpPr>
            <a:spLocks noChangeArrowheads="1"/>
          </p:cNvSpPr>
          <p:nvPr/>
        </p:nvSpPr>
        <p:spPr bwMode="auto">
          <a:xfrm>
            <a:off x="685800" y="5715000"/>
            <a:ext cx="6648450" cy="40005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US" sz="2000">
                <a:solidFill>
                  <a:srgbClr val="00027F"/>
                </a:solidFill>
                <a:latin typeface="Courier" charset="0"/>
                <a:ea typeface="Courier" charset="0"/>
                <a:cs typeface="Courier" charset="0"/>
              </a:rPr>
              <a:t>||ParInc = ({a,b}::Var || a:Inc || b:Inc).</a:t>
            </a:r>
          </a:p>
        </p:txBody>
      </p:sp>
      <p:grpSp>
        <p:nvGrpSpPr>
          <p:cNvPr id="35851" name="Group 9"/>
          <p:cNvGrpSpPr>
            <a:grpSpLocks/>
          </p:cNvGrpSpPr>
          <p:nvPr/>
        </p:nvGrpSpPr>
        <p:grpSpPr bwMode="auto">
          <a:xfrm>
            <a:off x="8077200" y="6096000"/>
            <a:ext cx="838200" cy="381000"/>
            <a:chOff x="672" y="3504"/>
            <a:chExt cx="528" cy="240"/>
          </a:xfrm>
        </p:grpSpPr>
        <p:sp>
          <p:nvSpPr>
            <p:cNvPr id="35852" name="AutoShape 10"/>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35853" name="Group 11"/>
            <p:cNvGrpSpPr>
              <a:grpSpLocks/>
            </p:cNvGrpSpPr>
            <p:nvPr/>
          </p:nvGrpSpPr>
          <p:grpSpPr bwMode="auto">
            <a:xfrm>
              <a:off x="720" y="3552"/>
              <a:ext cx="432" cy="144"/>
              <a:chOff x="2112" y="3696"/>
              <a:chExt cx="528" cy="192"/>
            </a:xfrm>
          </p:grpSpPr>
          <p:sp>
            <p:nvSpPr>
              <p:cNvPr id="35854" name="Oval 12"/>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35855" name="Oval 13"/>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35856" name="AutoShape 14"/>
              <p:cNvCxnSpPr>
                <a:cxnSpLocks noChangeShapeType="1"/>
                <a:stCxn id="35854" idx="7"/>
                <a:endCxn id="35855"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35857" name="AutoShape 15"/>
              <p:cNvCxnSpPr>
                <a:cxnSpLocks noChangeShapeType="1"/>
                <a:stCxn id="35855" idx="3"/>
                <a:endCxn id="35854"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Date Placeholder 3"/>
          <p:cNvSpPr>
            <a:spLocks noGrp="1"/>
          </p:cNvSpPr>
          <p:nvPr>
            <p:ph type="dt" sz="quarter" idx="10"/>
          </p:nvPr>
        </p:nvSpPr>
        <p:spPr>
          <a:noFill/>
        </p:spPr>
        <p:txBody>
          <a:bodyPr/>
          <a:lstStyle/>
          <a:p>
            <a:r>
              <a:rPr lang="en-US" smtClean="0"/>
              <a:t>© Oscar Nierstrasz</a:t>
            </a:r>
            <a:endParaRPr lang="de-CH" smtClean="0"/>
          </a:p>
        </p:txBody>
      </p:sp>
      <p:sp>
        <p:nvSpPr>
          <p:cNvPr id="37891"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37892" name="Slide Number Placeholder 5"/>
          <p:cNvSpPr>
            <a:spLocks noGrp="1"/>
          </p:cNvSpPr>
          <p:nvPr>
            <p:ph type="sldNum" sz="quarter" idx="12"/>
          </p:nvPr>
        </p:nvSpPr>
        <p:spPr>
          <a:noFill/>
        </p:spPr>
        <p:txBody>
          <a:bodyPr/>
          <a:lstStyle/>
          <a:p>
            <a:fld id="{3C92FCAE-1D04-784B-9DF9-EDE6E1C9BD19}" type="slidenum">
              <a:rPr lang="de-CH" smtClean="0"/>
              <a:pPr/>
              <a:t>15</a:t>
            </a:fld>
            <a:endParaRPr lang="de-CH" sz="1400" smtClean="0">
              <a:solidFill>
                <a:srgbClr val="7E7E7E"/>
              </a:solidFill>
              <a:latin typeface="Times" charset="0"/>
            </a:endParaRPr>
          </a:p>
        </p:txBody>
      </p:sp>
      <p:sp>
        <p:nvSpPr>
          <p:cNvPr id="37893" name="Rectangle 2"/>
          <p:cNvSpPr>
            <a:spLocks noGrp="1" noChangeArrowheads="1"/>
          </p:cNvSpPr>
          <p:nvPr>
            <p:ph type="title"/>
          </p:nvPr>
        </p:nvSpPr>
        <p:spPr/>
        <p:txBody>
          <a:bodyPr/>
          <a:lstStyle/>
          <a:p>
            <a:pPr eaLnBrk="1" hangingPunct="1"/>
            <a:r>
              <a:rPr lang="en-US"/>
              <a:t>Locking</a:t>
            </a:r>
          </a:p>
        </p:txBody>
      </p:sp>
      <p:sp>
        <p:nvSpPr>
          <p:cNvPr id="37894" name="Rectangle 3"/>
          <p:cNvSpPr>
            <a:spLocks noGrp="1" noChangeArrowheads="1"/>
          </p:cNvSpPr>
          <p:nvPr>
            <p:ph type="body" idx="1"/>
          </p:nvPr>
        </p:nvSpPr>
        <p:spPr>
          <a:xfrm>
            <a:off x="304800" y="1981200"/>
            <a:ext cx="2362200" cy="1219200"/>
          </a:xfrm>
        </p:spPr>
        <p:txBody>
          <a:bodyPr anchor="t"/>
          <a:lstStyle/>
          <a:p>
            <a:pPr marL="0" indent="0" defTabSz="382588" eaLnBrk="1" hangingPunct="1">
              <a:buFont typeface="Helvetica CE" charset="0"/>
              <a:buNone/>
            </a:pPr>
            <a:r>
              <a:rPr lang="en-US" i="1">
                <a:solidFill>
                  <a:srgbClr val="7F0101"/>
                </a:solidFill>
              </a:rPr>
              <a:t>Locks are used to make a critical section atomic:</a:t>
            </a:r>
            <a:endParaRPr lang="en-US" sz="1800">
              <a:latin typeface="American Typewriter" charset="0"/>
            </a:endParaRPr>
          </a:p>
        </p:txBody>
      </p:sp>
      <p:pic>
        <p:nvPicPr>
          <p:cNvPr id="37895" name="Picture 4"/>
          <p:cNvPicPr>
            <a:picLocks noChangeAspect="1" noChangeArrowheads="1"/>
          </p:cNvPicPr>
          <p:nvPr/>
        </p:nvPicPr>
        <mc:AlternateContent xmlns:ma="http://schemas.microsoft.com/office/mac/drawingml/2008/main">
          <mc:Choice Requires="ma">
            <p:blipFill>
              <a:blip r:embed="rId3"/>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4"/>
              <a:srcRect/>
              <a:stretch>
                <a:fillRect/>
              </a:stretch>
            </p:blipFill>
          </mc:Fallback>
        </mc:AlternateContent>
        <p:spPr bwMode="auto">
          <a:xfrm>
            <a:off x="1438275" y="3810000"/>
            <a:ext cx="6334125" cy="2857500"/>
          </a:xfrm>
          <a:prstGeom prst="rect">
            <a:avLst/>
          </a:prstGeom>
          <a:noFill/>
          <a:ln w="9525">
            <a:noFill/>
            <a:miter lim="800000"/>
            <a:headEnd/>
            <a:tailEnd/>
          </a:ln>
        </p:spPr>
      </p:pic>
      <p:sp>
        <p:nvSpPr>
          <p:cNvPr id="37896" name="Rectangle 5"/>
          <p:cNvSpPr>
            <a:spLocks noChangeArrowheads="1"/>
          </p:cNvSpPr>
          <p:nvPr/>
        </p:nvSpPr>
        <p:spPr bwMode="auto">
          <a:xfrm>
            <a:off x="2819400" y="1828800"/>
            <a:ext cx="6134100" cy="178911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LOCK	=	( 	</a:t>
            </a:r>
            <a:r>
              <a:rPr lang="en-US" sz="1800" i="1">
                <a:solidFill>
                  <a:srgbClr val="7F0101"/>
                </a:solidFill>
                <a:latin typeface="Courier" charset="0"/>
                <a:ea typeface="Courier" charset="0"/>
                <a:cs typeface="Courier" charset="0"/>
              </a:rPr>
              <a:t>acquire</a:t>
            </a:r>
            <a:r>
              <a:rPr lang="en-US" sz="1800">
                <a:solidFill>
                  <a:srgbClr val="0A017F"/>
                </a:solidFill>
                <a:latin typeface="Courier" charset="0"/>
                <a:ea typeface="Courier" charset="0"/>
                <a:cs typeface="Courier" charset="0"/>
              </a:rPr>
              <a:t> -&gt; </a:t>
            </a:r>
            <a:r>
              <a:rPr lang="en-US" sz="1800" i="1">
                <a:solidFill>
                  <a:srgbClr val="087F02"/>
                </a:solidFill>
                <a:latin typeface="Courier" charset="0"/>
                <a:ea typeface="Courier" charset="0"/>
                <a:cs typeface="Courier" charset="0"/>
              </a:rPr>
              <a:t>release</a:t>
            </a:r>
            <a:r>
              <a:rPr lang="en-US" sz="1800">
                <a:solidFill>
                  <a:srgbClr val="0A017F"/>
                </a:solidFill>
                <a:latin typeface="Courier" charset="0"/>
                <a:ea typeface="Courier" charset="0"/>
                <a:cs typeface="Courier" charset="0"/>
              </a:rPr>
              <a:t> -&gt; LOCK ).</a:t>
            </a:r>
          </a:p>
          <a:p>
            <a:pPr defTabSz="3825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INC	=	(	</a:t>
            </a:r>
            <a:r>
              <a:rPr lang="en-US" sz="1800" i="1">
                <a:solidFill>
                  <a:srgbClr val="7F0101"/>
                </a:solidFill>
                <a:latin typeface="Courier" charset="0"/>
                <a:ea typeface="Courier" charset="0"/>
                <a:cs typeface="Courier" charset="0"/>
              </a:rPr>
              <a:t>acquire</a:t>
            </a:r>
            <a:endParaRPr lang="en-US" sz="1800">
              <a:solidFill>
                <a:srgbClr val="0A017F"/>
              </a:solidFill>
              <a:latin typeface="Courier" charset="0"/>
              <a:ea typeface="Courier" charset="0"/>
              <a:cs typeface="Courier" charset="0"/>
            </a:endParaRPr>
          </a:p>
          <a:p>
            <a:pPr defTabSz="3825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	read[v:0..N-1]</a:t>
            </a:r>
          </a:p>
          <a:p>
            <a:pPr defTabSz="3825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	write[v+1]</a:t>
            </a:r>
          </a:p>
          <a:p>
            <a:pPr defTabSz="3825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	</a:t>
            </a:r>
            <a:r>
              <a:rPr lang="en-US" sz="1800" i="1">
                <a:solidFill>
                  <a:srgbClr val="087F02"/>
                </a:solidFill>
                <a:latin typeface="Courier" charset="0"/>
                <a:ea typeface="Courier" charset="0"/>
                <a:cs typeface="Courier" charset="0"/>
              </a:rPr>
              <a:t>release</a:t>
            </a:r>
            <a:endParaRPr lang="en-US" sz="1800">
              <a:solidFill>
                <a:srgbClr val="0A017F"/>
              </a:solidFill>
              <a:latin typeface="Courier" charset="0"/>
              <a:ea typeface="Courier" charset="0"/>
              <a:cs typeface="Courier" charset="0"/>
            </a:endParaRPr>
          </a:p>
          <a:p>
            <a:pPr defTabSz="3825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	STOP			) 	</a:t>
            </a:r>
            <a:r>
              <a:rPr lang="en-US" sz="1800" i="1">
                <a:solidFill>
                  <a:srgbClr val="0A017F"/>
                </a:solidFill>
                <a:latin typeface="Courier" charset="0"/>
                <a:ea typeface="Courier" charset="0"/>
                <a:cs typeface="Courier" charset="0"/>
              </a:rPr>
              <a:t>+VarAlpha.</a:t>
            </a:r>
          </a:p>
        </p:txBody>
      </p:sp>
      <p:grpSp>
        <p:nvGrpSpPr>
          <p:cNvPr id="37897" name="Group 6"/>
          <p:cNvGrpSpPr>
            <a:grpSpLocks/>
          </p:cNvGrpSpPr>
          <p:nvPr/>
        </p:nvGrpSpPr>
        <p:grpSpPr bwMode="auto">
          <a:xfrm>
            <a:off x="8077200" y="6096000"/>
            <a:ext cx="838200" cy="381000"/>
            <a:chOff x="672" y="3504"/>
            <a:chExt cx="528" cy="240"/>
          </a:xfrm>
        </p:grpSpPr>
        <p:sp>
          <p:nvSpPr>
            <p:cNvPr id="37898" name="AutoShape 7"/>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37899" name="Group 8"/>
            <p:cNvGrpSpPr>
              <a:grpSpLocks/>
            </p:cNvGrpSpPr>
            <p:nvPr/>
          </p:nvGrpSpPr>
          <p:grpSpPr bwMode="auto">
            <a:xfrm>
              <a:off x="720" y="3552"/>
              <a:ext cx="432" cy="144"/>
              <a:chOff x="2112" y="3696"/>
              <a:chExt cx="528" cy="192"/>
            </a:xfrm>
          </p:grpSpPr>
          <p:sp>
            <p:nvSpPr>
              <p:cNvPr id="37900" name="Oval 9"/>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37901" name="Oval 10"/>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37902" name="AutoShape 11"/>
              <p:cNvCxnSpPr>
                <a:cxnSpLocks noChangeShapeType="1"/>
                <a:stCxn id="37900" idx="7"/>
                <a:endCxn id="37901"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37903" name="AutoShape 12"/>
              <p:cNvCxnSpPr>
                <a:cxnSpLocks noChangeShapeType="1"/>
                <a:stCxn id="37901" idx="3"/>
                <a:endCxn id="37900"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Date Placeholder 3"/>
          <p:cNvSpPr>
            <a:spLocks noGrp="1"/>
          </p:cNvSpPr>
          <p:nvPr>
            <p:ph type="dt" sz="quarter" idx="10"/>
          </p:nvPr>
        </p:nvSpPr>
        <p:spPr>
          <a:noFill/>
        </p:spPr>
        <p:txBody>
          <a:bodyPr/>
          <a:lstStyle/>
          <a:p>
            <a:r>
              <a:rPr lang="en-US" smtClean="0"/>
              <a:t>© Oscar Nierstrasz</a:t>
            </a:r>
            <a:endParaRPr lang="de-CH" smtClean="0"/>
          </a:p>
        </p:txBody>
      </p:sp>
      <p:sp>
        <p:nvSpPr>
          <p:cNvPr id="39939"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39940" name="Slide Number Placeholder 5"/>
          <p:cNvSpPr>
            <a:spLocks noGrp="1"/>
          </p:cNvSpPr>
          <p:nvPr>
            <p:ph type="sldNum" sz="quarter" idx="12"/>
          </p:nvPr>
        </p:nvSpPr>
        <p:spPr>
          <a:noFill/>
        </p:spPr>
        <p:txBody>
          <a:bodyPr/>
          <a:lstStyle/>
          <a:p>
            <a:fld id="{589E778F-2DED-604A-9EF4-0DD1636E379B}" type="slidenum">
              <a:rPr lang="de-CH" smtClean="0"/>
              <a:pPr/>
              <a:t>16</a:t>
            </a:fld>
            <a:endParaRPr lang="de-CH" sz="1400" smtClean="0">
              <a:solidFill>
                <a:srgbClr val="7E7E7E"/>
              </a:solidFill>
              <a:latin typeface="Times" charset="0"/>
            </a:endParaRPr>
          </a:p>
        </p:txBody>
      </p:sp>
      <p:sp>
        <p:nvSpPr>
          <p:cNvPr id="39941" name="Rectangle 2"/>
          <p:cNvSpPr>
            <a:spLocks noGrp="1" noChangeArrowheads="1"/>
          </p:cNvSpPr>
          <p:nvPr>
            <p:ph type="title"/>
          </p:nvPr>
        </p:nvSpPr>
        <p:spPr/>
        <p:txBody>
          <a:bodyPr/>
          <a:lstStyle/>
          <a:p>
            <a:pPr eaLnBrk="1" hangingPunct="1"/>
            <a:r>
              <a:rPr lang="en-US"/>
              <a:t>Synchronization</a:t>
            </a:r>
          </a:p>
        </p:txBody>
      </p:sp>
      <p:sp>
        <p:nvSpPr>
          <p:cNvPr id="39942" name="Rectangle 3"/>
          <p:cNvSpPr>
            <a:spLocks noGrp="1" noChangeArrowheads="1"/>
          </p:cNvSpPr>
          <p:nvPr>
            <p:ph type="body" idx="1"/>
          </p:nvPr>
        </p:nvSpPr>
        <p:spPr>
          <a:xfrm>
            <a:off x="304800" y="1654175"/>
            <a:ext cx="8534400" cy="652463"/>
          </a:xfrm>
        </p:spPr>
        <p:txBody>
          <a:bodyPr/>
          <a:lstStyle/>
          <a:p>
            <a:pPr marL="342900" indent="-342900" eaLnBrk="1" hangingPunct="1">
              <a:buFont typeface="Helvetica CE" charset="0"/>
              <a:buNone/>
            </a:pPr>
            <a:r>
              <a:rPr lang="en-US" i="1">
                <a:solidFill>
                  <a:srgbClr val="7F0101"/>
                </a:solidFill>
              </a:rPr>
              <a:t>Processes can synchronize critical sections by sharing a lock:</a:t>
            </a:r>
          </a:p>
        </p:txBody>
      </p:sp>
      <p:pic>
        <p:nvPicPr>
          <p:cNvPr id="39943" name="Picture 5"/>
          <p:cNvPicPr>
            <a:picLocks noChangeAspect="1" noChangeArrowheads="1"/>
          </p:cNvPicPr>
          <p:nvPr/>
        </p:nvPicPr>
        <mc:AlternateContent xmlns:ma="http://schemas.microsoft.com/office/mac/drawingml/2008/main">
          <mc:Choice Requires="ma">
            <p:blipFill>
              <a:blip r:embed="rId3"/>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4"/>
              <a:srcRect/>
              <a:stretch>
                <a:fillRect/>
              </a:stretch>
            </p:blipFill>
          </mc:Fallback>
        </mc:AlternateContent>
        <p:spPr bwMode="auto">
          <a:xfrm>
            <a:off x="457200" y="2252663"/>
            <a:ext cx="8382000" cy="2852737"/>
          </a:xfrm>
          <a:prstGeom prst="rect">
            <a:avLst/>
          </a:prstGeom>
          <a:noFill/>
          <a:ln w="9525">
            <a:noFill/>
            <a:miter lim="800000"/>
            <a:headEnd/>
            <a:tailEnd/>
          </a:ln>
        </p:spPr>
      </p:pic>
      <p:sp>
        <p:nvSpPr>
          <p:cNvPr id="39944" name="Rectangle 6"/>
          <p:cNvSpPr>
            <a:spLocks noChangeArrowheads="1"/>
          </p:cNvSpPr>
          <p:nvPr/>
        </p:nvSpPr>
        <p:spPr bwMode="auto">
          <a:xfrm>
            <a:off x="457200" y="5334000"/>
            <a:ext cx="8197850" cy="369888"/>
          </a:xfrm>
          <a:prstGeom prst="rect">
            <a:avLst/>
          </a:prstGeom>
          <a:solidFill>
            <a:schemeClr val="bg1"/>
          </a:solidFill>
          <a:ln w="9525">
            <a:solidFill>
              <a:schemeClr val="tx1"/>
            </a:solidFill>
            <a:miter lim="800000"/>
            <a:headEnd/>
            <a:tailEnd/>
          </a:ln>
        </p:spPr>
        <p:txBody>
          <a:bodyPr>
            <a:prstTxWarp prst="textNoShape">
              <a:avLst/>
            </a:prstTxWarp>
            <a:spAutoFit/>
          </a:bodyPr>
          <a:lstStyle/>
          <a:p>
            <a:r>
              <a:rPr lang="en-US" sz="1800">
                <a:solidFill>
                  <a:srgbClr val="00027F"/>
                </a:solidFill>
                <a:latin typeface="Courier" charset="0"/>
                <a:ea typeface="Courier" charset="0"/>
                <a:cs typeface="Courier" charset="0"/>
              </a:rPr>
              <a:t>||ParInc2 = ({a,b}::VAR || {a,b}::LOCK || a:INC || b:INC).</a:t>
            </a:r>
          </a:p>
        </p:txBody>
      </p:sp>
      <p:grpSp>
        <p:nvGrpSpPr>
          <p:cNvPr id="39945" name="Group 7"/>
          <p:cNvGrpSpPr>
            <a:grpSpLocks/>
          </p:cNvGrpSpPr>
          <p:nvPr/>
        </p:nvGrpSpPr>
        <p:grpSpPr bwMode="auto">
          <a:xfrm>
            <a:off x="8077200" y="6096000"/>
            <a:ext cx="838200" cy="381000"/>
            <a:chOff x="672" y="3504"/>
            <a:chExt cx="528" cy="240"/>
          </a:xfrm>
        </p:grpSpPr>
        <p:sp>
          <p:nvSpPr>
            <p:cNvPr id="39946" name="AutoShape 8"/>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39947" name="Group 9"/>
            <p:cNvGrpSpPr>
              <a:grpSpLocks/>
            </p:cNvGrpSpPr>
            <p:nvPr/>
          </p:nvGrpSpPr>
          <p:grpSpPr bwMode="auto">
            <a:xfrm>
              <a:off x="720" y="3552"/>
              <a:ext cx="432" cy="144"/>
              <a:chOff x="2112" y="3696"/>
              <a:chExt cx="528" cy="192"/>
            </a:xfrm>
          </p:grpSpPr>
          <p:sp>
            <p:nvSpPr>
              <p:cNvPr id="39948" name="Oval 10"/>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39949" name="Oval 11"/>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39950" name="AutoShape 12"/>
              <p:cNvCxnSpPr>
                <a:cxnSpLocks noChangeShapeType="1"/>
                <a:stCxn id="39948" idx="7"/>
                <a:endCxn id="39949"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39951" name="AutoShape 13"/>
              <p:cNvCxnSpPr>
                <a:cxnSpLocks noChangeShapeType="1"/>
                <a:stCxn id="39949" idx="3"/>
                <a:endCxn id="39948"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a:t>Synchronization in Java</a:t>
            </a:r>
          </a:p>
        </p:txBody>
      </p:sp>
      <p:sp>
        <p:nvSpPr>
          <p:cNvPr id="41987" name="Date Placeholder 3"/>
          <p:cNvSpPr>
            <a:spLocks noGrp="1"/>
          </p:cNvSpPr>
          <p:nvPr>
            <p:ph type="dt" sz="quarter" idx="10"/>
          </p:nvPr>
        </p:nvSpPr>
        <p:spPr>
          <a:noFill/>
        </p:spPr>
        <p:txBody>
          <a:bodyPr/>
          <a:lstStyle/>
          <a:p>
            <a:r>
              <a:rPr lang="en-US" smtClean="0"/>
              <a:t>© Oscar Nierstrasz</a:t>
            </a:r>
            <a:endParaRPr lang="de-CH" smtClean="0"/>
          </a:p>
        </p:txBody>
      </p:sp>
      <p:sp>
        <p:nvSpPr>
          <p:cNvPr id="41988"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41989" name="Slide Number Placeholder 5"/>
          <p:cNvSpPr>
            <a:spLocks noGrp="1"/>
          </p:cNvSpPr>
          <p:nvPr>
            <p:ph type="sldNum" sz="quarter" idx="12"/>
          </p:nvPr>
        </p:nvSpPr>
        <p:spPr>
          <a:noFill/>
        </p:spPr>
        <p:txBody>
          <a:bodyPr/>
          <a:lstStyle/>
          <a:p>
            <a:fld id="{1CBB7A2D-0CD0-A548-A34F-2A2C714C5684}" type="slidenum">
              <a:rPr lang="de-CH" smtClean="0"/>
              <a:pPr/>
              <a:t>17</a:t>
            </a:fld>
            <a:endParaRPr lang="de-CH" sz="1400" smtClean="0">
              <a:solidFill>
                <a:srgbClr val="7E7E7E"/>
              </a:solidFill>
              <a:latin typeface="Times" charset="0"/>
            </a:endParaRPr>
          </a:p>
        </p:txBody>
      </p:sp>
      <p:sp>
        <p:nvSpPr>
          <p:cNvPr id="41990" name="Rectangle 4"/>
          <p:cNvSpPr>
            <a:spLocks noChangeArrowheads="1"/>
          </p:cNvSpPr>
          <p:nvPr/>
        </p:nvSpPr>
        <p:spPr bwMode="auto">
          <a:xfrm>
            <a:off x="2500313" y="2133600"/>
            <a:ext cx="2965450" cy="9159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eaLnBrk="1" hangingPunct="1">
              <a:lnSpc>
                <a:spcPct val="8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synchronized</a:t>
            </a:r>
            <a:r>
              <a:rPr lang="en-US" sz="1800">
                <a:solidFill>
                  <a:srgbClr val="0A017F"/>
                </a:solidFill>
                <a:latin typeface="Courier" charset="0"/>
                <a:ea typeface="Courier" charset="0"/>
                <a:cs typeface="Courier" charset="0"/>
              </a:rPr>
              <a:t> T m() {</a:t>
            </a:r>
          </a:p>
          <a:p>
            <a:pPr defTabSz="382588" eaLnBrk="1" hangingPunct="1">
              <a:lnSpc>
                <a:spcPct val="85000"/>
              </a:lnSpc>
              <a:spcBef>
                <a:spcPct val="20000"/>
              </a:spcBef>
              <a:buClr>
                <a:schemeClr val="hlink"/>
              </a:buClr>
              <a:buSzPct val="85000"/>
              <a:buFont typeface="Helvetica CE" charset="0"/>
              <a:buNone/>
            </a:pPr>
            <a:r>
              <a:rPr lang="en-US" sz="1800" i="1">
                <a:solidFill>
                  <a:srgbClr val="7F0101"/>
                </a:solidFill>
                <a:latin typeface="Courier" charset="0"/>
                <a:ea typeface="Courier" charset="0"/>
                <a:cs typeface="Courier" charset="0"/>
              </a:rPr>
              <a:t>	// method body</a:t>
            </a:r>
            <a:endParaRPr lang="en-US" sz="1800">
              <a:solidFill>
                <a:srgbClr val="0A017F"/>
              </a:solidFill>
              <a:latin typeface="Courier" charset="0"/>
              <a:ea typeface="Courier" charset="0"/>
              <a:cs typeface="Courier" charset="0"/>
            </a:endParaRPr>
          </a:p>
          <a:p>
            <a:pPr defTabSz="3825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
        <p:nvSpPr>
          <p:cNvPr id="41991" name="Rectangle 5"/>
          <p:cNvSpPr>
            <a:spLocks noChangeArrowheads="1"/>
          </p:cNvSpPr>
          <p:nvPr/>
        </p:nvSpPr>
        <p:spPr bwMode="auto">
          <a:xfrm>
            <a:off x="2514600" y="3810000"/>
            <a:ext cx="3479800" cy="149860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T m() {</a:t>
            </a:r>
          </a:p>
          <a:p>
            <a:pPr defTabSz="3825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synchronized (this)</a:t>
            </a:r>
            <a:r>
              <a:rPr lang="en-US" sz="1800">
                <a:solidFill>
                  <a:srgbClr val="0A017F"/>
                </a:solidFill>
                <a:latin typeface="Courier" charset="0"/>
                <a:ea typeface="Courier" charset="0"/>
                <a:cs typeface="Courier" charset="0"/>
              </a:rPr>
              <a:t> {</a:t>
            </a:r>
          </a:p>
          <a:p>
            <a:pPr defTabSz="382588" eaLnBrk="1" hangingPunct="1">
              <a:lnSpc>
                <a:spcPct val="8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		</a:t>
            </a:r>
            <a:r>
              <a:rPr lang="en-US" sz="1800" i="1">
                <a:solidFill>
                  <a:srgbClr val="7F0101"/>
                </a:solidFill>
                <a:latin typeface="Courier" charset="0"/>
                <a:ea typeface="Courier" charset="0"/>
                <a:cs typeface="Courier" charset="0"/>
              </a:rPr>
              <a:t>// method body</a:t>
            </a:r>
            <a:endParaRPr lang="en-US" sz="1800">
              <a:solidFill>
                <a:srgbClr val="0A017F"/>
              </a:solidFill>
              <a:latin typeface="Courier" charset="0"/>
              <a:ea typeface="Courier" charset="0"/>
              <a:cs typeface="Courier" charset="0"/>
            </a:endParaRPr>
          </a:p>
          <a:p>
            <a:pPr defTabSz="3825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825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
        <p:nvSpPr>
          <p:cNvPr id="41992" name="Rectangle 8"/>
          <p:cNvSpPr>
            <a:spLocks noChangeArrowheads="1"/>
          </p:cNvSpPr>
          <p:nvPr/>
        </p:nvSpPr>
        <p:spPr bwMode="auto">
          <a:xfrm>
            <a:off x="533400" y="1600200"/>
            <a:ext cx="6248400" cy="415925"/>
          </a:xfrm>
          <a:prstGeom prst="rect">
            <a:avLst/>
          </a:prstGeom>
          <a:noFill/>
          <a:ln w="9525">
            <a:noFill/>
            <a:miter lim="800000"/>
            <a:headEnd/>
            <a:tailEnd/>
          </a:ln>
        </p:spPr>
        <p:txBody>
          <a:bodyPr>
            <a:prstTxWarp prst="textNoShape">
              <a:avLst/>
            </a:prstTxWarp>
            <a:spAutoFit/>
          </a:bodyPr>
          <a:lstStyle/>
          <a:p>
            <a:pPr defTabSz="382588" eaLnBrk="1" hangingPunct="1">
              <a:lnSpc>
                <a:spcPct val="85000"/>
              </a:lnSpc>
              <a:buFont typeface="Helvetica CE" charset="0"/>
              <a:buNone/>
            </a:pPr>
            <a:r>
              <a:rPr lang="en-US"/>
              <a:t>Java Threads also synchronize using locks:</a:t>
            </a:r>
          </a:p>
        </p:txBody>
      </p:sp>
      <p:sp>
        <p:nvSpPr>
          <p:cNvPr id="41993" name="Rectangle 9"/>
          <p:cNvSpPr>
            <a:spLocks noChangeArrowheads="1"/>
          </p:cNvSpPr>
          <p:nvPr/>
        </p:nvSpPr>
        <p:spPr bwMode="auto">
          <a:xfrm>
            <a:off x="533400" y="3276600"/>
            <a:ext cx="4051300" cy="415925"/>
          </a:xfrm>
          <a:prstGeom prst="rect">
            <a:avLst/>
          </a:prstGeom>
          <a:noFill/>
          <a:ln w="9525">
            <a:noFill/>
            <a:miter lim="800000"/>
            <a:headEnd/>
            <a:tailEnd/>
          </a:ln>
        </p:spPr>
        <p:txBody>
          <a:bodyPr wrap="none">
            <a:prstTxWarp prst="textNoShape">
              <a:avLst/>
            </a:prstTxWarp>
            <a:spAutoFit/>
          </a:bodyPr>
          <a:lstStyle/>
          <a:p>
            <a:pPr defTabSz="382588" eaLnBrk="1" hangingPunct="1">
              <a:lnSpc>
                <a:spcPct val="85000"/>
              </a:lnSpc>
              <a:buFont typeface="Helvetica CE" charset="0"/>
              <a:buNone/>
            </a:pPr>
            <a:r>
              <a:rPr lang="en-US"/>
              <a:t>is just </a:t>
            </a:r>
            <a:r>
              <a:rPr lang="en-US" i="1">
                <a:solidFill>
                  <a:srgbClr val="7F0101"/>
                </a:solidFill>
              </a:rPr>
              <a:t>convenient syntax</a:t>
            </a:r>
            <a:r>
              <a:rPr lang="en-US"/>
              <a:t> for:</a:t>
            </a:r>
          </a:p>
        </p:txBody>
      </p:sp>
      <p:sp>
        <p:nvSpPr>
          <p:cNvPr id="41994" name="Rectangle 10"/>
          <p:cNvSpPr>
            <a:spLocks noChangeArrowheads="1"/>
          </p:cNvSpPr>
          <p:nvPr/>
        </p:nvSpPr>
        <p:spPr bwMode="auto">
          <a:xfrm>
            <a:off x="533400" y="5519738"/>
            <a:ext cx="7391400" cy="728662"/>
          </a:xfrm>
          <a:prstGeom prst="rect">
            <a:avLst/>
          </a:prstGeom>
          <a:noFill/>
          <a:ln w="9525">
            <a:noFill/>
            <a:miter lim="800000"/>
            <a:headEnd/>
            <a:tailEnd/>
          </a:ln>
        </p:spPr>
        <p:txBody>
          <a:bodyPr>
            <a:prstTxWarp prst="textNoShape">
              <a:avLst/>
            </a:prstTxWarp>
            <a:spAutoFit/>
          </a:bodyPr>
          <a:lstStyle/>
          <a:p>
            <a:pPr defTabSz="382588" eaLnBrk="1" hangingPunct="1">
              <a:lnSpc>
                <a:spcPct val="85000"/>
              </a:lnSpc>
              <a:buFont typeface="Helvetica CE" charset="0"/>
              <a:buNone/>
            </a:pPr>
            <a:r>
              <a:rPr lang="en-US" i="1">
                <a:solidFill>
                  <a:srgbClr val="7F0101"/>
                </a:solidFill>
              </a:rPr>
              <a:t>Every object has a lock</a:t>
            </a:r>
            <a:r>
              <a:rPr lang="en-US"/>
              <a:t>, and Threads may use them to synchronize with each other.</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Date Placeholder 3"/>
          <p:cNvSpPr>
            <a:spLocks noGrp="1"/>
          </p:cNvSpPr>
          <p:nvPr>
            <p:ph type="dt" sz="quarter" idx="10"/>
          </p:nvPr>
        </p:nvSpPr>
        <p:spPr>
          <a:noFill/>
        </p:spPr>
        <p:txBody>
          <a:bodyPr/>
          <a:lstStyle/>
          <a:p>
            <a:r>
              <a:rPr lang="en-US" smtClean="0"/>
              <a:t>© Oscar Nierstrasz</a:t>
            </a:r>
            <a:endParaRPr lang="de-CH" smtClean="0"/>
          </a:p>
        </p:txBody>
      </p:sp>
      <p:sp>
        <p:nvSpPr>
          <p:cNvPr id="44035" name="Slide Number Placeholder 5"/>
          <p:cNvSpPr>
            <a:spLocks noGrp="1"/>
          </p:cNvSpPr>
          <p:nvPr>
            <p:ph type="sldNum" sz="quarter" idx="12"/>
          </p:nvPr>
        </p:nvSpPr>
        <p:spPr>
          <a:noFill/>
        </p:spPr>
        <p:txBody>
          <a:bodyPr/>
          <a:lstStyle/>
          <a:p>
            <a:fld id="{AB13C70A-D150-FD45-A365-DE424EA4DB2F}" type="slidenum">
              <a:rPr lang="de-CH" smtClean="0"/>
              <a:pPr/>
              <a:t>18</a:t>
            </a:fld>
            <a:endParaRPr lang="de-CH" sz="1400" smtClean="0">
              <a:solidFill>
                <a:srgbClr val="7E7E7E"/>
              </a:solidFill>
              <a:latin typeface="Times" charset="0"/>
            </a:endParaRPr>
          </a:p>
        </p:txBody>
      </p:sp>
      <p:pic>
        <p:nvPicPr>
          <p:cNvPr id="44036"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44037" name="Rectangle 3"/>
          <p:cNvSpPr>
            <a:spLocks noGrp="1" noChangeArrowheads="1"/>
          </p:cNvSpPr>
          <p:nvPr>
            <p:ph type="title"/>
          </p:nvPr>
        </p:nvSpPr>
        <p:spPr/>
        <p:txBody>
          <a:bodyPr/>
          <a:lstStyle/>
          <a:p>
            <a:pPr eaLnBrk="1" hangingPunct="1"/>
            <a:r>
              <a:rPr lang="en-US"/>
              <a:t>Roadmap</a:t>
            </a:r>
          </a:p>
        </p:txBody>
      </p:sp>
      <p:sp>
        <p:nvSpPr>
          <p:cNvPr id="44038" name="Rectangle 4"/>
          <p:cNvSpPr>
            <a:spLocks noGrp="1" noChangeArrowheads="1"/>
          </p:cNvSpPr>
          <p:nvPr>
            <p:ph type="body" idx="1"/>
          </p:nvPr>
        </p:nvSpPr>
        <p:spPr/>
        <p:txBody>
          <a:bodyPr/>
          <a:lstStyle/>
          <a:p>
            <a:pPr eaLnBrk="1" hangingPunct="1">
              <a:lnSpc>
                <a:spcPct val="90000"/>
              </a:lnSpc>
            </a:pPr>
            <a:r>
              <a:rPr lang="en-US" dirty="0" err="1" smtClean="0"/>
              <a:t>Modelling</a:t>
            </a:r>
            <a:r>
              <a:rPr lang="en-US" dirty="0" smtClean="0"/>
              <a:t> interaction in FSP</a:t>
            </a:r>
          </a:p>
          <a:p>
            <a:pPr eaLnBrk="1" hangingPunct="1">
              <a:lnSpc>
                <a:spcPct val="90000"/>
              </a:lnSpc>
            </a:pPr>
            <a:r>
              <a:rPr lang="en-US" dirty="0" smtClean="0"/>
              <a:t>Safety — synchronizing critical sections</a:t>
            </a:r>
          </a:p>
          <a:p>
            <a:pPr eaLnBrk="1" hangingPunct="1">
              <a:lnSpc>
                <a:spcPct val="90000"/>
              </a:lnSpc>
            </a:pPr>
            <a:r>
              <a:rPr lang="en-US" dirty="0" smtClean="0"/>
              <a:t>Locking for atomicity</a:t>
            </a:r>
          </a:p>
          <a:p>
            <a:pPr eaLnBrk="1" hangingPunct="1">
              <a:lnSpc>
                <a:spcPct val="90000"/>
              </a:lnSpc>
            </a:pPr>
            <a:r>
              <a:rPr lang="en-US" b="1" dirty="0" smtClean="0"/>
              <a:t>The busy-wait mutual exclusion protocol</a:t>
            </a:r>
          </a:p>
          <a:p>
            <a:pPr eaLnBrk="1" hangingPunct="1">
              <a:lnSpc>
                <a:spcPct val="90000"/>
              </a:lnSpc>
            </a:pPr>
            <a:r>
              <a:rPr lang="en-US" dirty="0" smtClean="0"/>
              <a:t>Checking Safety properties</a:t>
            </a:r>
          </a:p>
          <a:p>
            <a:pPr>
              <a:lnSpc>
                <a:spcPct val="90000"/>
              </a:lnSpc>
            </a:pPr>
            <a:r>
              <a:rPr lang="en-US" dirty="0" smtClean="0"/>
              <a:t>Conditional synchronization</a:t>
            </a:r>
          </a:p>
        </p:txBody>
      </p:sp>
      <p:sp>
        <p:nvSpPr>
          <p:cNvPr id="44039" name="Footer Placeholder 7"/>
          <p:cNvSpPr>
            <a:spLocks noGrp="1"/>
          </p:cNvSpPr>
          <p:nvPr>
            <p:ph type="ftr" sz="quarter" idx="11"/>
          </p:nvPr>
        </p:nvSpPr>
        <p:spPr>
          <a:noFill/>
        </p:spPr>
        <p:txBody>
          <a:bodyPr/>
          <a:lstStyle/>
          <a:p>
            <a:r>
              <a:rPr lang="en-US" smtClean="0"/>
              <a:t>Safety and Synchronization</a:t>
            </a:r>
            <a:endParaRPr lang="de-CH"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Date Placeholder 2"/>
          <p:cNvSpPr>
            <a:spLocks noGrp="1"/>
          </p:cNvSpPr>
          <p:nvPr>
            <p:ph type="dt" sz="quarter" idx="10"/>
          </p:nvPr>
        </p:nvSpPr>
        <p:spPr>
          <a:noFill/>
        </p:spPr>
        <p:txBody>
          <a:bodyPr/>
          <a:lstStyle/>
          <a:p>
            <a:r>
              <a:rPr lang="en-US" smtClean="0"/>
              <a:t>© Oscar Nierstrasz</a:t>
            </a:r>
            <a:endParaRPr lang="de-CH" smtClean="0"/>
          </a:p>
        </p:txBody>
      </p:sp>
      <p:sp>
        <p:nvSpPr>
          <p:cNvPr id="46083" name="Footer Placeholder 3"/>
          <p:cNvSpPr>
            <a:spLocks noGrp="1"/>
          </p:cNvSpPr>
          <p:nvPr>
            <p:ph type="ftr" sz="quarter" idx="11"/>
          </p:nvPr>
        </p:nvSpPr>
        <p:spPr>
          <a:noFill/>
        </p:spPr>
        <p:txBody>
          <a:bodyPr/>
          <a:lstStyle/>
          <a:p>
            <a:r>
              <a:rPr lang="en-US" smtClean="0"/>
              <a:t>Safety and Synchronization</a:t>
            </a:r>
            <a:endParaRPr lang="de-CH" smtClean="0"/>
          </a:p>
        </p:txBody>
      </p:sp>
      <p:sp>
        <p:nvSpPr>
          <p:cNvPr id="46084" name="Slide Number Placeholder 4"/>
          <p:cNvSpPr>
            <a:spLocks noGrp="1"/>
          </p:cNvSpPr>
          <p:nvPr>
            <p:ph type="sldNum" sz="quarter" idx="12"/>
          </p:nvPr>
        </p:nvSpPr>
        <p:spPr>
          <a:noFill/>
        </p:spPr>
        <p:txBody>
          <a:bodyPr/>
          <a:lstStyle/>
          <a:p>
            <a:fld id="{EC8E5218-110A-5042-8748-DAC441EFB663}" type="slidenum">
              <a:rPr lang="de-CH" smtClean="0"/>
              <a:pPr/>
              <a:t>19</a:t>
            </a:fld>
            <a:endParaRPr lang="de-CH" sz="1400" smtClean="0">
              <a:solidFill>
                <a:srgbClr val="7E7E7E"/>
              </a:solidFill>
              <a:latin typeface="Times" charset="0"/>
            </a:endParaRPr>
          </a:p>
        </p:txBody>
      </p:sp>
      <p:sp>
        <p:nvSpPr>
          <p:cNvPr id="46085" name="Rectangle 2"/>
          <p:cNvSpPr>
            <a:spLocks noGrp="1" noChangeArrowheads="1"/>
          </p:cNvSpPr>
          <p:nvPr>
            <p:ph type="title"/>
          </p:nvPr>
        </p:nvSpPr>
        <p:spPr/>
        <p:txBody>
          <a:bodyPr/>
          <a:lstStyle/>
          <a:p>
            <a:pPr eaLnBrk="1" hangingPunct="1"/>
            <a:r>
              <a:rPr lang="en-US"/>
              <a:t>Busy-Wait Mutual Exclusion Protocol</a:t>
            </a:r>
          </a:p>
        </p:txBody>
      </p:sp>
      <p:sp>
        <p:nvSpPr>
          <p:cNvPr id="46086" name="Rectangle 5"/>
          <p:cNvSpPr>
            <a:spLocks noChangeArrowheads="1"/>
          </p:cNvSpPr>
          <p:nvPr/>
        </p:nvSpPr>
        <p:spPr bwMode="auto">
          <a:xfrm>
            <a:off x="533400" y="1600200"/>
            <a:ext cx="7467600" cy="762000"/>
          </a:xfrm>
          <a:prstGeom prst="rect">
            <a:avLst/>
          </a:prstGeom>
          <a:noFill/>
          <a:ln w="9525">
            <a:noFill/>
            <a:miter lim="800000"/>
            <a:headEnd/>
            <a:tailEnd/>
          </a:ln>
        </p:spPr>
        <p:txBody>
          <a:bodyPr>
            <a:prstTxWarp prst="textNoShape">
              <a:avLst/>
            </a:prstTxWarp>
          </a:bodyPr>
          <a:lstStyle/>
          <a:p>
            <a:pPr eaLnBrk="1" hangingPunct="1">
              <a:lnSpc>
                <a:spcPct val="95000"/>
              </a:lnSpc>
              <a:spcBef>
                <a:spcPct val="20000"/>
              </a:spcBef>
              <a:buClr>
                <a:schemeClr val="hlink"/>
              </a:buClr>
              <a:buSzPct val="85000"/>
              <a:buFont typeface="Helvetica CE" charset="0"/>
              <a:buNone/>
            </a:pPr>
            <a:r>
              <a:rPr lang="en-US" sz="2000">
                <a:solidFill>
                  <a:srgbClr val="0A017F"/>
                </a:solidFill>
              </a:rPr>
              <a:t>P1 sets </a:t>
            </a:r>
            <a:r>
              <a:rPr lang="en-US" sz="2000">
                <a:solidFill>
                  <a:srgbClr val="0A017F"/>
                </a:solidFill>
                <a:latin typeface="Courier" charset="0"/>
                <a:ea typeface="Courier" charset="0"/>
                <a:cs typeface="Courier" charset="0"/>
              </a:rPr>
              <a:t>enter1 := true</a:t>
            </a:r>
            <a:r>
              <a:rPr lang="en-US" sz="2000">
                <a:solidFill>
                  <a:srgbClr val="0A017F"/>
                </a:solidFill>
              </a:rPr>
              <a:t> when it wants to enter its CS, but sets </a:t>
            </a:r>
            <a:r>
              <a:rPr lang="en-US" sz="2000">
                <a:solidFill>
                  <a:srgbClr val="0A017F"/>
                </a:solidFill>
                <a:latin typeface="Courier" charset="0"/>
                <a:ea typeface="Courier" charset="0"/>
                <a:cs typeface="Courier" charset="0"/>
              </a:rPr>
              <a:t>turn := “P2”</a:t>
            </a:r>
            <a:r>
              <a:rPr lang="en-US" sz="2000">
                <a:solidFill>
                  <a:srgbClr val="0A017F"/>
                </a:solidFill>
              </a:rPr>
              <a:t> to yield priority to P2</a:t>
            </a:r>
          </a:p>
        </p:txBody>
      </p:sp>
      <p:sp>
        <p:nvSpPr>
          <p:cNvPr id="46087" name="AutoShape 7"/>
          <p:cNvSpPr>
            <a:spLocks noChangeArrowheads="1"/>
          </p:cNvSpPr>
          <p:nvPr/>
        </p:nvSpPr>
        <p:spPr bwMode="auto">
          <a:xfrm>
            <a:off x="2286000" y="6172200"/>
            <a:ext cx="5257800" cy="5334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5000"/>
              </a:lnSpc>
              <a:spcBef>
                <a:spcPct val="20000"/>
              </a:spcBef>
              <a:buClr>
                <a:srgbClr val="00027F"/>
              </a:buClr>
              <a:buSzPct val="85000"/>
              <a:buFont typeface="Zapf Dingbats" charset="2"/>
              <a:buNone/>
            </a:pPr>
            <a:r>
              <a:rPr lang="en-US" sz="1800" i="1">
                <a:solidFill>
                  <a:srgbClr val="7F0101"/>
                </a:solidFill>
              </a:rPr>
              <a:t>Is this protocol correct? Is it fair? Deadlock-free?</a:t>
            </a:r>
            <a:endParaRPr lang="en-US" sz="1800">
              <a:solidFill>
                <a:srgbClr val="7F0101"/>
              </a:solidFill>
            </a:endParaRPr>
          </a:p>
        </p:txBody>
      </p:sp>
      <p:sp>
        <p:nvSpPr>
          <p:cNvPr id="46088" name="Rectangle 8"/>
          <p:cNvSpPr>
            <a:spLocks noChangeArrowheads="1"/>
          </p:cNvSpPr>
          <p:nvPr/>
        </p:nvSpPr>
        <p:spPr bwMode="auto">
          <a:xfrm>
            <a:off x="609600" y="2438400"/>
            <a:ext cx="3638550" cy="35337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process </a:t>
            </a:r>
            <a:r>
              <a:rPr lang="en-US" sz="1800" b="1">
                <a:solidFill>
                  <a:srgbClr val="0A017F"/>
                </a:solidFill>
                <a:latin typeface="Courier" charset="0"/>
                <a:ea typeface="Courier" charset="0"/>
                <a:cs typeface="Courier" charset="0"/>
              </a:rPr>
              <a:t>P1</a:t>
            </a:r>
            <a:endParaRPr lang="en-US" sz="1800">
              <a:solidFill>
                <a:srgbClr val="0A017F"/>
              </a:solidFill>
              <a:latin typeface="Courier" charset="0"/>
              <a:ea typeface="Courier" charset="0"/>
              <a:cs typeface="Courier" charset="0"/>
            </a:endParaRPr>
          </a:p>
          <a:p>
            <a:pPr defTabSz="3825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loop</a:t>
            </a:r>
          </a:p>
          <a:p>
            <a:pPr defTabSz="3825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7F0101"/>
                </a:solidFill>
                <a:latin typeface="Courier" charset="0"/>
                <a:ea typeface="Courier" charset="0"/>
                <a:cs typeface="Courier" charset="0"/>
              </a:rPr>
              <a:t>enter1</a:t>
            </a:r>
            <a:r>
              <a:rPr lang="en-US" sz="1800">
                <a:solidFill>
                  <a:srgbClr val="7F0101"/>
                </a:solidFill>
                <a:latin typeface="Courier" charset="0"/>
                <a:ea typeface="Courier" charset="0"/>
                <a:cs typeface="Courier" charset="0"/>
              </a:rPr>
              <a:t> := true </a:t>
            </a:r>
          </a:p>
          <a:p>
            <a:pPr defTabSz="382588" eaLnBrk="1" hangingPunct="1">
              <a:lnSpc>
                <a:spcPct val="8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		turn := “</a:t>
            </a:r>
            <a:r>
              <a:rPr lang="en-US" sz="1800" b="1">
                <a:solidFill>
                  <a:srgbClr val="7F0101"/>
                </a:solidFill>
                <a:latin typeface="Courier" charset="0"/>
                <a:ea typeface="Courier" charset="0"/>
                <a:cs typeface="Courier" charset="0"/>
              </a:rPr>
              <a:t>P2</a:t>
            </a:r>
            <a:r>
              <a:rPr lang="en-US" sz="1800">
                <a:solidFill>
                  <a:srgbClr val="7F0101"/>
                </a:solidFill>
                <a:latin typeface="Courier" charset="0"/>
                <a:ea typeface="Courier" charset="0"/>
                <a:cs typeface="Courier" charset="0"/>
              </a:rPr>
              <a:t>”</a:t>
            </a:r>
          </a:p>
          <a:p>
            <a:pPr defTabSz="382588" eaLnBrk="1" hangingPunct="1">
              <a:lnSpc>
                <a:spcPct val="8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		while </a:t>
            </a:r>
            <a:r>
              <a:rPr lang="en-US" sz="1800" b="1">
                <a:solidFill>
                  <a:srgbClr val="7F0101"/>
                </a:solidFill>
                <a:latin typeface="Courier" charset="0"/>
                <a:ea typeface="Courier" charset="0"/>
                <a:cs typeface="Courier" charset="0"/>
              </a:rPr>
              <a:t>enter2</a:t>
            </a:r>
            <a:r>
              <a:rPr lang="en-US" sz="1800">
                <a:solidFill>
                  <a:srgbClr val="7F0101"/>
                </a:solidFill>
                <a:latin typeface="Courier" charset="0"/>
                <a:ea typeface="Courier" charset="0"/>
                <a:cs typeface="Courier" charset="0"/>
              </a:rPr>
              <a:t> and</a:t>
            </a:r>
          </a:p>
          <a:p>
            <a:pPr defTabSz="382588" eaLnBrk="1" hangingPunct="1">
              <a:lnSpc>
                <a:spcPct val="8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				turn = “</a:t>
            </a:r>
            <a:r>
              <a:rPr lang="en-US" sz="1800" b="1">
                <a:solidFill>
                  <a:srgbClr val="7F0101"/>
                </a:solidFill>
                <a:latin typeface="Courier" charset="0"/>
                <a:ea typeface="Courier" charset="0"/>
                <a:cs typeface="Courier" charset="0"/>
              </a:rPr>
              <a:t>P2</a:t>
            </a:r>
            <a:r>
              <a:rPr lang="en-US" sz="1800">
                <a:solidFill>
                  <a:srgbClr val="7F0101"/>
                </a:solidFill>
                <a:latin typeface="Courier" charset="0"/>
                <a:ea typeface="Courier" charset="0"/>
                <a:cs typeface="Courier" charset="0"/>
              </a:rPr>
              <a:t>”</a:t>
            </a:r>
          </a:p>
          <a:p>
            <a:pPr defTabSz="382588" eaLnBrk="1" hangingPunct="1">
              <a:lnSpc>
                <a:spcPct val="8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			do skip</a:t>
            </a:r>
          </a:p>
          <a:p>
            <a:pPr defTabSz="382588" eaLnBrk="1" hangingPunct="1">
              <a:lnSpc>
                <a:spcPct val="85000"/>
              </a:lnSpc>
              <a:spcBef>
                <a:spcPct val="20000"/>
              </a:spcBef>
              <a:buClr>
                <a:schemeClr val="hlink"/>
              </a:buClr>
              <a:buSzPct val="85000"/>
              <a:buFont typeface="Helvetica CE" charset="0"/>
              <a:buNone/>
            </a:pPr>
            <a:r>
              <a:rPr lang="en-US" sz="1800" i="1">
                <a:solidFill>
                  <a:srgbClr val="0A017F"/>
                </a:solidFill>
                <a:latin typeface="Courier" charset="0"/>
                <a:ea typeface="Courier" charset="0"/>
                <a:cs typeface="Courier" charset="0"/>
              </a:rPr>
              <a:t>		Critical Section</a:t>
            </a:r>
          </a:p>
          <a:p>
            <a:pPr defTabSz="382588" eaLnBrk="1" hangingPunct="1">
              <a:lnSpc>
                <a:spcPct val="85000"/>
              </a:lnSpc>
              <a:spcBef>
                <a:spcPct val="20000"/>
              </a:spcBef>
              <a:buClr>
                <a:schemeClr val="hlink"/>
              </a:buClr>
              <a:buSzPct val="85000"/>
              <a:buFont typeface="Helvetica CE" charset="0"/>
              <a:buNone/>
            </a:pPr>
            <a:r>
              <a:rPr lang="en-US" sz="1800">
                <a:solidFill>
                  <a:srgbClr val="087F02"/>
                </a:solidFill>
                <a:latin typeface="Courier" charset="0"/>
                <a:ea typeface="Courier" charset="0"/>
                <a:cs typeface="Courier" charset="0"/>
              </a:rPr>
              <a:t>		</a:t>
            </a:r>
            <a:r>
              <a:rPr lang="en-US" sz="1800" b="1">
                <a:solidFill>
                  <a:srgbClr val="087F02"/>
                </a:solidFill>
                <a:latin typeface="Courier" charset="0"/>
                <a:ea typeface="Courier" charset="0"/>
                <a:cs typeface="Courier" charset="0"/>
              </a:rPr>
              <a:t>enter1</a:t>
            </a:r>
            <a:r>
              <a:rPr lang="en-US" sz="1800">
                <a:solidFill>
                  <a:srgbClr val="087F02"/>
                </a:solidFill>
                <a:latin typeface="Courier" charset="0"/>
                <a:ea typeface="Courier" charset="0"/>
                <a:cs typeface="Courier" charset="0"/>
              </a:rPr>
              <a:t> := false</a:t>
            </a:r>
          </a:p>
          <a:p>
            <a:pPr defTabSz="382588" eaLnBrk="1" hangingPunct="1">
              <a:lnSpc>
                <a:spcPct val="85000"/>
              </a:lnSpc>
              <a:spcBef>
                <a:spcPct val="20000"/>
              </a:spcBef>
              <a:buClr>
                <a:schemeClr val="hlink"/>
              </a:buClr>
              <a:buSzPct val="85000"/>
              <a:buFont typeface="Helvetica CE" charset="0"/>
              <a:buNone/>
            </a:pPr>
            <a:r>
              <a:rPr lang="en-US" sz="1800" i="1">
                <a:solidFill>
                  <a:srgbClr val="0A017F"/>
                </a:solidFill>
                <a:latin typeface="Courier" charset="0"/>
                <a:ea typeface="Courier" charset="0"/>
                <a:cs typeface="Courier" charset="0"/>
              </a:rPr>
              <a:t>		Non-critical Section</a:t>
            </a:r>
          </a:p>
          <a:p>
            <a:pPr defTabSz="3825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end</a:t>
            </a:r>
          </a:p>
          <a:p>
            <a:pPr defTabSz="3825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end</a:t>
            </a:r>
          </a:p>
        </p:txBody>
      </p:sp>
      <p:sp>
        <p:nvSpPr>
          <p:cNvPr id="46089" name="Rectangle 12"/>
          <p:cNvSpPr>
            <a:spLocks noChangeArrowheads="1"/>
          </p:cNvSpPr>
          <p:nvPr/>
        </p:nvSpPr>
        <p:spPr bwMode="auto">
          <a:xfrm>
            <a:off x="4438650" y="2438400"/>
            <a:ext cx="3638550" cy="35337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eaLnBrk="1" hangingPunct="1">
              <a:lnSpc>
                <a:spcPct val="8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process </a:t>
            </a:r>
            <a:r>
              <a:rPr lang="en-US" sz="1800" b="1" dirty="0">
                <a:solidFill>
                  <a:srgbClr val="0A017F"/>
                </a:solidFill>
                <a:latin typeface="Courier" charset="0"/>
                <a:ea typeface="Courier" charset="0"/>
                <a:cs typeface="Courier" charset="0"/>
              </a:rPr>
              <a:t>P2</a:t>
            </a:r>
            <a:endParaRPr lang="en-US" sz="1800" dirty="0">
              <a:solidFill>
                <a:srgbClr val="0A017F"/>
              </a:solidFill>
              <a:latin typeface="Courier" charset="0"/>
              <a:ea typeface="Courier" charset="0"/>
              <a:cs typeface="Courier" charset="0"/>
            </a:endParaRPr>
          </a:p>
          <a:p>
            <a:pPr defTabSz="382588" eaLnBrk="1" hangingPunct="1">
              <a:lnSpc>
                <a:spcPct val="8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loop</a:t>
            </a:r>
          </a:p>
          <a:p>
            <a:pPr defTabSz="382588" eaLnBrk="1" hangingPunct="1">
              <a:lnSpc>
                <a:spcPct val="8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r>
              <a:rPr lang="en-US" sz="1800" b="1" dirty="0">
                <a:solidFill>
                  <a:srgbClr val="7F0101"/>
                </a:solidFill>
                <a:latin typeface="Courier" charset="0"/>
                <a:ea typeface="Courier" charset="0"/>
                <a:cs typeface="Courier" charset="0"/>
              </a:rPr>
              <a:t>enter2</a:t>
            </a:r>
            <a:r>
              <a:rPr lang="en-US" sz="1800" dirty="0">
                <a:solidFill>
                  <a:srgbClr val="7F0101"/>
                </a:solidFill>
                <a:latin typeface="Courier" charset="0"/>
                <a:ea typeface="Courier" charset="0"/>
                <a:cs typeface="Courier" charset="0"/>
              </a:rPr>
              <a:t> := true</a:t>
            </a:r>
          </a:p>
          <a:p>
            <a:pPr defTabSz="382588" eaLnBrk="1" hangingPunct="1">
              <a:lnSpc>
                <a:spcPct val="85000"/>
              </a:lnSpc>
              <a:spcBef>
                <a:spcPct val="20000"/>
              </a:spcBef>
              <a:buClr>
                <a:schemeClr val="hlink"/>
              </a:buClr>
              <a:buSzPct val="85000"/>
              <a:buFont typeface="Helvetica CE" charset="0"/>
              <a:buNone/>
            </a:pPr>
            <a:r>
              <a:rPr lang="en-US" sz="1800" dirty="0">
                <a:solidFill>
                  <a:srgbClr val="7F0101"/>
                </a:solidFill>
                <a:latin typeface="Courier" charset="0"/>
                <a:ea typeface="Courier" charset="0"/>
                <a:cs typeface="Courier" charset="0"/>
              </a:rPr>
              <a:t>		turn := “</a:t>
            </a:r>
            <a:r>
              <a:rPr lang="en-US" sz="1800" b="1" dirty="0">
                <a:solidFill>
                  <a:srgbClr val="7F0101"/>
                </a:solidFill>
                <a:latin typeface="Courier" charset="0"/>
                <a:ea typeface="Courier" charset="0"/>
                <a:cs typeface="Courier" charset="0"/>
              </a:rPr>
              <a:t>P1</a:t>
            </a:r>
            <a:r>
              <a:rPr lang="en-US" sz="1800" dirty="0">
                <a:solidFill>
                  <a:srgbClr val="7F0101"/>
                </a:solidFill>
                <a:latin typeface="Courier" charset="0"/>
                <a:ea typeface="Courier" charset="0"/>
                <a:cs typeface="Courier" charset="0"/>
              </a:rPr>
              <a:t>”</a:t>
            </a:r>
          </a:p>
          <a:p>
            <a:pPr defTabSz="382588" eaLnBrk="1" hangingPunct="1">
              <a:lnSpc>
                <a:spcPct val="85000"/>
              </a:lnSpc>
              <a:spcBef>
                <a:spcPct val="20000"/>
              </a:spcBef>
              <a:buClr>
                <a:schemeClr val="hlink"/>
              </a:buClr>
              <a:buSzPct val="85000"/>
              <a:buFont typeface="Helvetica CE" charset="0"/>
              <a:buNone/>
            </a:pPr>
            <a:r>
              <a:rPr lang="en-US" sz="1800" dirty="0">
                <a:solidFill>
                  <a:srgbClr val="7F0101"/>
                </a:solidFill>
                <a:latin typeface="Courier" charset="0"/>
                <a:ea typeface="Courier" charset="0"/>
                <a:cs typeface="Courier" charset="0"/>
              </a:rPr>
              <a:t>		while </a:t>
            </a:r>
            <a:r>
              <a:rPr lang="en-US" sz="1800" b="1" dirty="0">
                <a:solidFill>
                  <a:srgbClr val="7F0101"/>
                </a:solidFill>
                <a:latin typeface="Courier" charset="0"/>
                <a:ea typeface="Courier" charset="0"/>
                <a:cs typeface="Courier" charset="0"/>
              </a:rPr>
              <a:t>enter1</a:t>
            </a:r>
            <a:r>
              <a:rPr lang="en-US" sz="1800" dirty="0">
                <a:solidFill>
                  <a:srgbClr val="7F0101"/>
                </a:solidFill>
                <a:latin typeface="Courier" charset="0"/>
                <a:ea typeface="Courier" charset="0"/>
                <a:cs typeface="Courier" charset="0"/>
              </a:rPr>
              <a:t> and </a:t>
            </a:r>
          </a:p>
          <a:p>
            <a:pPr defTabSz="382588" eaLnBrk="1" hangingPunct="1">
              <a:lnSpc>
                <a:spcPct val="85000"/>
              </a:lnSpc>
              <a:spcBef>
                <a:spcPct val="20000"/>
              </a:spcBef>
              <a:buClr>
                <a:schemeClr val="hlink"/>
              </a:buClr>
              <a:buSzPct val="85000"/>
              <a:buFont typeface="Helvetica CE" charset="0"/>
              <a:buNone/>
            </a:pPr>
            <a:r>
              <a:rPr lang="en-US" sz="1800" dirty="0">
                <a:solidFill>
                  <a:srgbClr val="7F0101"/>
                </a:solidFill>
                <a:latin typeface="Courier" charset="0"/>
                <a:ea typeface="Courier" charset="0"/>
                <a:cs typeface="Courier" charset="0"/>
              </a:rPr>
              <a:t>				turn = “</a:t>
            </a:r>
            <a:r>
              <a:rPr lang="en-US" sz="1800" b="1" dirty="0">
                <a:solidFill>
                  <a:srgbClr val="7F0101"/>
                </a:solidFill>
                <a:latin typeface="Courier" charset="0"/>
                <a:ea typeface="Courier" charset="0"/>
                <a:cs typeface="Courier" charset="0"/>
              </a:rPr>
              <a:t>P1</a:t>
            </a:r>
            <a:r>
              <a:rPr lang="en-US" sz="1800" dirty="0">
                <a:solidFill>
                  <a:srgbClr val="7F0101"/>
                </a:solidFill>
                <a:latin typeface="Courier" charset="0"/>
                <a:ea typeface="Courier" charset="0"/>
                <a:cs typeface="Courier" charset="0"/>
              </a:rPr>
              <a:t>”</a:t>
            </a:r>
          </a:p>
          <a:p>
            <a:pPr defTabSz="382588" eaLnBrk="1" hangingPunct="1">
              <a:lnSpc>
                <a:spcPct val="85000"/>
              </a:lnSpc>
              <a:spcBef>
                <a:spcPct val="20000"/>
              </a:spcBef>
              <a:buClr>
                <a:schemeClr val="hlink"/>
              </a:buClr>
              <a:buSzPct val="85000"/>
              <a:buFont typeface="Helvetica CE" charset="0"/>
              <a:buNone/>
            </a:pPr>
            <a:r>
              <a:rPr lang="en-US" sz="1800" dirty="0">
                <a:solidFill>
                  <a:srgbClr val="7F0101"/>
                </a:solidFill>
                <a:latin typeface="Courier" charset="0"/>
                <a:ea typeface="Courier" charset="0"/>
                <a:cs typeface="Courier" charset="0"/>
              </a:rPr>
              <a:t>			do skip</a:t>
            </a:r>
          </a:p>
          <a:p>
            <a:pPr defTabSz="382588" eaLnBrk="1" hangingPunct="1">
              <a:lnSpc>
                <a:spcPct val="85000"/>
              </a:lnSpc>
              <a:spcBef>
                <a:spcPct val="20000"/>
              </a:spcBef>
              <a:buClr>
                <a:schemeClr val="hlink"/>
              </a:buClr>
              <a:buSzPct val="85000"/>
              <a:buFont typeface="Helvetica CE" charset="0"/>
              <a:buNone/>
            </a:pPr>
            <a:r>
              <a:rPr lang="en-US" sz="1800" i="1" dirty="0">
                <a:solidFill>
                  <a:srgbClr val="0A017F"/>
                </a:solidFill>
                <a:latin typeface="Courier" charset="0"/>
                <a:ea typeface="Courier" charset="0"/>
                <a:cs typeface="Courier" charset="0"/>
              </a:rPr>
              <a:t>		Critical Section</a:t>
            </a:r>
          </a:p>
          <a:p>
            <a:pPr defTabSz="382588" eaLnBrk="1" hangingPunct="1">
              <a:lnSpc>
                <a:spcPct val="85000"/>
              </a:lnSpc>
              <a:spcBef>
                <a:spcPct val="20000"/>
              </a:spcBef>
              <a:buClr>
                <a:schemeClr val="hlink"/>
              </a:buClr>
              <a:buSzPct val="85000"/>
              <a:buFont typeface="Helvetica CE" charset="0"/>
              <a:buNone/>
            </a:pPr>
            <a:r>
              <a:rPr lang="en-US" sz="1800" dirty="0">
                <a:solidFill>
                  <a:srgbClr val="087F02"/>
                </a:solidFill>
                <a:latin typeface="Courier" charset="0"/>
                <a:ea typeface="Courier" charset="0"/>
                <a:cs typeface="Courier" charset="0"/>
              </a:rPr>
              <a:t>		</a:t>
            </a:r>
            <a:r>
              <a:rPr lang="en-US" sz="1800" b="1" dirty="0">
                <a:solidFill>
                  <a:srgbClr val="087F02"/>
                </a:solidFill>
                <a:latin typeface="Courier" charset="0"/>
                <a:ea typeface="Courier" charset="0"/>
                <a:cs typeface="Courier" charset="0"/>
              </a:rPr>
              <a:t>enter2</a:t>
            </a:r>
            <a:r>
              <a:rPr lang="en-US" sz="1800" dirty="0">
                <a:solidFill>
                  <a:srgbClr val="087F02"/>
                </a:solidFill>
                <a:latin typeface="Courier" charset="0"/>
                <a:ea typeface="Courier" charset="0"/>
                <a:cs typeface="Courier" charset="0"/>
              </a:rPr>
              <a:t> := false</a:t>
            </a:r>
          </a:p>
          <a:p>
            <a:pPr defTabSz="382588" eaLnBrk="1" hangingPunct="1">
              <a:lnSpc>
                <a:spcPct val="85000"/>
              </a:lnSpc>
              <a:spcBef>
                <a:spcPct val="20000"/>
              </a:spcBef>
              <a:buClr>
                <a:schemeClr val="hlink"/>
              </a:buClr>
              <a:buSzPct val="85000"/>
              <a:buFont typeface="Helvetica CE" charset="0"/>
              <a:buNone/>
            </a:pPr>
            <a:r>
              <a:rPr lang="en-US" sz="1800" i="1" dirty="0">
                <a:solidFill>
                  <a:srgbClr val="0A017F"/>
                </a:solidFill>
                <a:latin typeface="Courier" charset="0"/>
                <a:ea typeface="Courier" charset="0"/>
                <a:cs typeface="Courier" charset="0"/>
              </a:rPr>
              <a:t>		Non-critical Section</a:t>
            </a:r>
          </a:p>
          <a:p>
            <a:pPr defTabSz="382588" eaLnBrk="1" hangingPunct="1">
              <a:lnSpc>
                <a:spcPct val="8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end</a:t>
            </a:r>
          </a:p>
          <a:p>
            <a:pPr defTabSz="382588" eaLnBrk="1" hangingPunct="1">
              <a:lnSpc>
                <a:spcPct val="8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end</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Date Placeholder 3"/>
          <p:cNvSpPr>
            <a:spLocks noGrp="1"/>
          </p:cNvSpPr>
          <p:nvPr>
            <p:ph type="dt" sz="quarter" idx="10"/>
          </p:nvPr>
        </p:nvSpPr>
        <p:spPr>
          <a:noFill/>
        </p:spPr>
        <p:txBody>
          <a:bodyPr/>
          <a:lstStyle/>
          <a:p>
            <a:r>
              <a:rPr lang="en-US" smtClean="0"/>
              <a:t>© Oscar Nierstrasz</a:t>
            </a:r>
            <a:endParaRPr lang="de-CH" smtClean="0"/>
          </a:p>
        </p:txBody>
      </p:sp>
      <p:sp>
        <p:nvSpPr>
          <p:cNvPr id="11267" name="Slide Number Placeholder 5"/>
          <p:cNvSpPr>
            <a:spLocks noGrp="1"/>
          </p:cNvSpPr>
          <p:nvPr>
            <p:ph type="sldNum" sz="quarter" idx="12"/>
          </p:nvPr>
        </p:nvSpPr>
        <p:spPr>
          <a:noFill/>
        </p:spPr>
        <p:txBody>
          <a:bodyPr/>
          <a:lstStyle/>
          <a:p>
            <a:fld id="{A175B9D0-3E78-C945-8783-C0A3930D9A6E}" type="slidenum">
              <a:rPr lang="de-CH" smtClean="0"/>
              <a:pPr/>
              <a:t>2</a:t>
            </a:fld>
            <a:endParaRPr lang="de-CH" sz="1400" smtClean="0">
              <a:solidFill>
                <a:srgbClr val="7E7E7E"/>
              </a:solidFill>
              <a:latin typeface="Times" charset="0"/>
            </a:endParaRPr>
          </a:p>
        </p:txBody>
      </p:sp>
      <p:pic>
        <p:nvPicPr>
          <p:cNvPr id="11268"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1269" name="Rectangle 3"/>
          <p:cNvSpPr>
            <a:spLocks noGrp="1" noChangeArrowheads="1"/>
          </p:cNvSpPr>
          <p:nvPr>
            <p:ph type="title"/>
          </p:nvPr>
        </p:nvSpPr>
        <p:spPr/>
        <p:txBody>
          <a:bodyPr/>
          <a:lstStyle/>
          <a:p>
            <a:pPr eaLnBrk="1" hangingPunct="1"/>
            <a:r>
              <a:rPr lang="en-US"/>
              <a:t>Roadmap</a:t>
            </a:r>
          </a:p>
        </p:txBody>
      </p:sp>
      <p:sp>
        <p:nvSpPr>
          <p:cNvPr id="11270" name="Rectangle 4"/>
          <p:cNvSpPr>
            <a:spLocks noGrp="1" noChangeArrowheads="1"/>
          </p:cNvSpPr>
          <p:nvPr>
            <p:ph type="body" idx="1"/>
          </p:nvPr>
        </p:nvSpPr>
        <p:spPr/>
        <p:txBody>
          <a:bodyPr/>
          <a:lstStyle/>
          <a:p>
            <a:pPr eaLnBrk="1" hangingPunct="1">
              <a:lnSpc>
                <a:spcPct val="90000"/>
              </a:lnSpc>
            </a:pPr>
            <a:r>
              <a:rPr lang="en-US" dirty="0" err="1" smtClean="0"/>
              <a:t>Modelling</a:t>
            </a:r>
            <a:r>
              <a:rPr lang="en-US" dirty="0" smtClean="0"/>
              <a:t> interaction in FSP</a:t>
            </a:r>
          </a:p>
          <a:p>
            <a:pPr eaLnBrk="1" hangingPunct="1">
              <a:lnSpc>
                <a:spcPct val="90000"/>
              </a:lnSpc>
            </a:pPr>
            <a:r>
              <a:rPr lang="en-US" dirty="0" smtClean="0"/>
              <a:t>Safety — synchronizing critical sections</a:t>
            </a:r>
          </a:p>
          <a:p>
            <a:pPr eaLnBrk="1" hangingPunct="1">
              <a:lnSpc>
                <a:spcPct val="90000"/>
              </a:lnSpc>
            </a:pPr>
            <a:r>
              <a:rPr lang="en-US" dirty="0" smtClean="0"/>
              <a:t>Locking for atomicity</a:t>
            </a:r>
          </a:p>
          <a:p>
            <a:pPr eaLnBrk="1" hangingPunct="1">
              <a:lnSpc>
                <a:spcPct val="90000"/>
              </a:lnSpc>
            </a:pPr>
            <a:r>
              <a:rPr lang="en-US" dirty="0" smtClean="0"/>
              <a:t>The busy-wait mutual exclusion protocol</a:t>
            </a:r>
            <a:endParaRPr lang="en-US" dirty="0" smtClean="0"/>
          </a:p>
          <a:p>
            <a:pPr eaLnBrk="1" hangingPunct="1">
              <a:lnSpc>
                <a:spcPct val="90000"/>
              </a:lnSpc>
            </a:pPr>
            <a:r>
              <a:rPr lang="en-US" dirty="0" smtClean="0"/>
              <a:t>Checking </a:t>
            </a:r>
            <a:r>
              <a:rPr lang="en-US" dirty="0" smtClean="0"/>
              <a:t>Safety properties</a:t>
            </a:r>
            <a:endParaRPr lang="en-US" dirty="0" smtClean="0"/>
          </a:p>
          <a:p>
            <a:pPr>
              <a:lnSpc>
                <a:spcPct val="90000"/>
              </a:lnSpc>
            </a:pPr>
            <a:r>
              <a:rPr lang="en-US" dirty="0" smtClean="0"/>
              <a:t>Conditional </a:t>
            </a:r>
            <a:r>
              <a:rPr lang="en-US" dirty="0" smtClean="0"/>
              <a:t>synchronization</a:t>
            </a:r>
            <a:endParaRPr lang="en-US" dirty="0" smtClean="0"/>
          </a:p>
        </p:txBody>
      </p:sp>
      <p:sp>
        <p:nvSpPr>
          <p:cNvPr id="11271" name="Footer Placeholder 7"/>
          <p:cNvSpPr>
            <a:spLocks noGrp="1"/>
          </p:cNvSpPr>
          <p:nvPr>
            <p:ph type="ftr" sz="quarter" idx="11"/>
          </p:nvPr>
        </p:nvSpPr>
        <p:spPr>
          <a:noFill/>
        </p:spPr>
        <p:txBody>
          <a:bodyPr/>
          <a:lstStyle/>
          <a:p>
            <a:r>
              <a:rPr lang="en-US" smtClean="0"/>
              <a:t>Safety and Synchronization</a:t>
            </a:r>
            <a:endParaRPr lang="de-CH"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Date Placeholder 2"/>
          <p:cNvSpPr>
            <a:spLocks noGrp="1"/>
          </p:cNvSpPr>
          <p:nvPr>
            <p:ph type="dt" sz="quarter" idx="10"/>
          </p:nvPr>
        </p:nvSpPr>
        <p:spPr>
          <a:noFill/>
        </p:spPr>
        <p:txBody>
          <a:bodyPr/>
          <a:lstStyle/>
          <a:p>
            <a:r>
              <a:rPr lang="en-US" smtClean="0"/>
              <a:t>© Oscar Nierstrasz</a:t>
            </a:r>
            <a:endParaRPr lang="de-CH" smtClean="0"/>
          </a:p>
        </p:txBody>
      </p:sp>
      <p:sp>
        <p:nvSpPr>
          <p:cNvPr id="48131" name="Footer Placeholder 3"/>
          <p:cNvSpPr>
            <a:spLocks noGrp="1"/>
          </p:cNvSpPr>
          <p:nvPr>
            <p:ph type="ftr" sz="quarter" idx="11"/>
          </p:nvPr>
        </p:nvSpPr>
        <p:spPr>
          <a:noFill/>
        </p:spPr>
        <p:txBody>
          <a:bodyPr/>
          <a:lstStyle/>
          <a:p>
            <a:r>
              <a:rPr lang="en-US" smtClean="0"/>
              <a:t>Safety and Synchronization</a:t>
            </a:r>
            <a:endParaRPr lang="de-CH" smtClean="0"/>
          </a:p>
        </p:txBody>
      </p:sp>
      <p:sp>
        <p:nvSpPr>
          <p:cNvPr id="48132" name="Slide Number Placeholder 4"/>
          <p:cNvSpPr>
            <a:spLocks noGrp="1"/>
          </p:cNvSpPr>
          <p:nvPr>
            <p:ph type="sldNum" sz="quarter" idx="12"/>
          </p:nvPr>
        </p:nvSpPr>
        <p:spPr>
          <a:noFill/>
        </p:spPr>
        <p:txBody>
          <a:bodyPr/>
          <a:lstStyle/>
          <a:p>
            <a:fld id="{5481A800-078C-9441-B9DA-589542EBB741}" type="slidenum">
              <a:rPr lang="de-CH" smtClean="0"/>
              <a:pPr/>
              <a:t>20</a:t>
            </a:fld>
            <a:endParaRPr lang="de-CH" sz="1400" smtClean="0">
              <a:solidFill>
                <a:srgbClr val="7E7E7E"/>
              </a:solidFill>
              <a:latin typeface="Times" charset="0"/>
            </a:endParaRPr>
          </a:p>
        </p:txBody>
      </p:sp>
      <p:sp>
        <p:nvSpPr>
          <p:cNvPr id="48133" name="Rectangle 3"/>
          <p:cNvSpPr>
            <a:spLocks noGrp="1" noChangeArrowheads="1"/>
          </p:cNvSpPr>
          <p:nvPr>
            <p:ph type="title"/>
          </p:nvPr>
        </p:nvSpPr>
        <p:spPr/>
        <p:txBody>
          <a:bodyPr/>
          <a:lstStyle/>
          <a:p>
            <a:pPr eaLnBrk="1" hangingPunct="1"/>
            <a:r>
              <a:rPr lang="en-US"/>
              <a:t>Atomic read and write</a:t>
            </a:r>
            <a:br>
              <a:rPr lang="en-US"/>
            </a:br>
            <a:endParaRPr lang="en-US"/>
          </a:p>
        </p:txBody>
      </p:sp>
      <p:sp>
        <p:nvSpPr>
          <p:cNvPr id="48134" name="Rectangle 4"/>
          <p:cNvSpPr>
            <a:spLocks noGrp="1" noChangeArrowheads="1"/>
          </p:cNvSpPr>
          <p:nvPr>
            <p:ph type="body" sz="half" idx="4294967295"/>
          </p:nvPr>
        </p:nvSpPr>
        <p:spPr>
          <a:xfrm>
            <a:off x="609600" y="2438400"/>
            <a:ext cx="3003550" cy="2830513"/>
          </a:xfrm>
        </p:spPr>
        <p:txBody>
          <a:bodyPr/>
          <a:lstStyle/>
          <a:p>
            <a:pPr marL="0" indent="0" eaLnBrk="1" hangingPunct="1">
              <a:lnSpc>
                <a:spcPct val="90000"/>
              </a:lnSpc>
              <a:buFont typeface="Helvetica CE" charset="0"/>
              <a:buNone/>
            </a:pPr>
            <a:r>
              <a:rPr lang="en-US" sz="2200"/>
              <a:t>We can model integer and boolean variables as processes with atomic read and write actions:</a:t>
            </a:r>
          </a:p>
          <a:p>
            <a:pPr marL="0" indent="0" eaLnBrk="1" hangingPunct="1">
              <a:lnSpc>
                <a:spcPct val="90000"/>
              </a:lnSpc>
              <a:buFont typeface="Helvetica CE" charset="0"/>
              <a:buNone/>
            </a:pPr>
            <a:endParaRPr lang="en-US" sz="2200"/>
          </a:p>
        </p:txBody>
      </p:sp>
      <p:sp>
        <p:nvSpPr>
          <p:cNvPr id="48135" name="Rectangle 8"/>
          <p:cNvSpPr>
            <a:spLocks noChangeArrowheads="1"/>
          </p:cNvSpPr>
          <p:nvPr/>
        </p:nvSpPr>
        <p:spPr bwMode="auto">
          <a:xfrm>
            <a:off x="3810000" y="2057400"/>
            <a:ext cx="4799013" cy="40020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range T = 1..2</a:t>
            </a:r>
          </a:p>
          <a:p>
            <a:pPr defTabSz="382588" eaLnBrk="1" hangingPunct="1">
              <a:lnSpc>
                <a:spcPct val="90000"/>
              </a:lnSpc>
              <a:spcBef>
                <a:spcPct val="20000"/>
              </a:spcBef>
              <a:buClr>
                <a:schemeClr val="hlink"/>
              </a:buClr>
              <a:buSzPct val="85000"/>
              <a:buFont typeface="Helvetica CE" charset="0"/>
              <a:buNone/>
            </a:pPr>
            <a:endParaRPr lang="en-US" sz="1800">
              <a:solidFill>
                <a:srgbClr val="0A017F"/>
              </a:solidFill>
              <a:latin typeface="Courier" charset="0"/>
              <a:ea typeface="Courier" charset="0"/>
              <a:cs typeface="Courier" charset="0"/>
            </a:endParaRP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Var = Var[1],</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Var[u:T] =</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read[u]   		-&gt; Var[u]</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write[v:T]		-&gt; Var[v]).</a:t>
            </a:r>
          </a:p>
          <a:p>
            <a:pPr defTabSz="382588" eaLnBrk="1" hangingPunct="1">
              <a:lnSpc>
                <a:spcPct val="90000"/>
              </a:lnSpc>
              <a:spcBef>
                <a:spcPct val="20000"/>
              </a:spcBef>
              <a:buClr>
                <a:schemeClr val="hlink"/>
              </a:buClr>
              <a:buSzPct val="85000"/>
              <a:buFont typeface="Helvetica CE" charset="0"/>
              <a:buNone/>
            </a:pPr>
            <a:endParaRPr lang="en-US" sz="1800">
              <a:solidFill>
                <a:srgbClr val="0A017F"/>
              </a:solidFill>
              <a:latin typeface="Courier" charset="0"/>
              <a:ea typeface="Courier" charset="0"/>
              <a:cs typeface="Courier" charset="0"/>
            </a:endParaRP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set Bool = {true,false}</a:t>
            </a:r>
          </a:p>
          <a:p>
            <a:pPr defTabSz="382588" eaLnBrk="1" hangingPunct="1">
              <a:lnSpc>
                <a:spcPct val="90000"/>
              </a:lnSpc>
              <a:spcBef>
                <a:spcPct val="20000"/>
              </a:spcBef>
              <a:buClr>
                <a:schemeClr val="hlink"/>
              </a:buClr>
              <a:buSzPct val="85000"/>
              <a:buFont typeface="Helvetica CE" charset="0"/>
              <a:buNone/>
            </a:pPr>
            <a:endParaRPr lang="en-US" sz="1800">
              <a:solidFill>
                <a:srgbClr val="0A017F"/>
              </a:solidFill>
              <a:latin typeface="Courier" charset="0"/>
              <a:ea typeface="Courier" charset="0"/>
              <a:cs typeface="Courier" charset="0"/>
            </a:endParaRP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BOOL(Init='false) = BOOL[Init],</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BOOL[b:Bool] =</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is[b]				-&gt; BOOL[b]</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setTo[x:Bool]	-&gt; BOOL[x]).</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Date Placeholder 2"/>
          <p:cNvSpPr>
            <a:spLocks noGrp="1"/>
          </p:cNvSpPr>
          <p:nvPr>
            <p:ph type="dt" sz="quarter" idx="10"/>
          </p:nvPr>
        </p:nvSpPr>
        <p:spPr>
          <a:noFill/>
        </p:spPr>
        <p:txBody>
          <a:bodyPr/>
          <a:lstStyle/>
          <a:p>
            <a:r>
              <a:rPr lang="en-US" smtClean="0"/>
              <a:t>© Oscar Nierstrasz</a:t>
            </a:r>
            <a:endParaRPr lang="de-CH" smtClean="0"/>
          </a:p>
        </p:txBody>
      </p:sp>
      <p:sp>
        <p:nvSpPr>
          <p:cNvPr id="50179" name="Footer Placeholder 3"/>
          <p:cNvSpPr>
            <a:spLocks noGrp="1"/>
          </p:cNvSpPr>
          <p:nvPr>
            <p:ph type="ftr" sz="quarter" idx="11"/>
          </p:nvPr>
        </p:nvSpPr>
        <p:spPr>
          <a:noFill/>
        </p:spPr>
        <p:txBody>
          <a:bodyPr/>
          <a:lstStyle/>
          <a:p>
            <a:r>
              <a:rPr lang="en-US" smtClean="0"/>
              <a:t>Safety and Synchronization</a:t>
            </a:r>
            <a:endParaRPr lang="de-CH" smtClean="0"/>
          </a:p>
        </p:txBody>
      </p:sp>
      <p:sp>
        <p:nvSpPr>
          <p:cNvPr id="50180" name="Slide Number Placeholder 4"/>
          <p:cNvSpPr>
            <a:spLocks noGrp="1"/>
          </p:cNvSpPr>
          <p:nvPr>
            <p:ph type="sldNum" sz="quarter" idx="12"/>
          </p:nvPr>
        </p:nvSpPr>
        <p:spPr>
          <a:noFill/>
        </p:spPr>
        <p:txBody>
          <a:bodyPr/>
          <a:lstStyle/>
          <a:p>
            <a:fld id="{86B5100B-7845-2044-9692-A375C7D073FA}" type="slidenum">
              <a:rPr lang="de-CH" smtClean="0"/>
              <a:pPr/>
              <a:t>21</a:t>
            </a:fld>
            <a:endParaRPr lang="de-CH" sz="1400" smtClean="0">
              <a:solidFill>
                <a:srgbClr val="7E7E7E"/>
              </a:solidFill>
              <a:latin typeface="Times" charset="0"/>
            </a:endParaRPr>
          </a:p>
        </p:txBody>
      </p:sp>
      <p:sp>
        <p:nvSpPr>
          <p:cNvPr id="50181" name="Rectangle 2"/>
          <p:cNvSpPr>
            <a:spLocks noGrp="1" noChangeArrowheads="1"/>
          </p:cNvSpPr>
          <p:nvPr>
            <p:ph type="title"/>
          </p:nvPr>
        </p:nvSpPr>
        <p:spPr/>
        <p:txBody>
          <a:bodyPr/>
          <a:lstStyle/>
          <a:p>
            <a:pPr eaLnBrk="1" hangingPunct="1"/>
            <a:r>
              <a:rPr lang="en-US"/>
              <a:t>Modelling the busy-wait protocol</a:t>
            </a:r>
          </a:p>
        </p:txBody>
      </p:sp>
      <p:sp>
        <p:nvSpPr>
          <p:cNvPr id="50182" name="Text Box 6"/>
          <p:cNvSpPr txBox="1">
            <a:spLocks noChangeArrowheads="1"/>
          </p:cNvSpPr>
          <p:nvPr/>
        </p:nvSpPr>
        <p:spPr bwMode="auto">
          <a:xfrm>
            <a:off x="304800" y="1646238"/>
            <a:ext cx="5222875" cy="396875"/>
          </a:xfrm>
          <a:prstGeom prst="rect">
            <a:avLst/>
          </a:prstGeom>
          <a:noFill/>
          <a:ln w="9525">
            <a:noFill/>
            <a:miter lim="800000"/>
            <a:headEnd/>
            <a:tailEnd/>
          </a:ln>
        </p:spPr>
        <p:txBody>
          <a:bodyPr wrap="none">
            <a:prstTxWarp prst="textNoShape">
              <a:avLst/>
            </a:prstTxWarp>
            <a:spAutoFit/>
          </a:bodyPr>
          <a:lstStyle/>
          <a:p>
            <a:r>
              <a:rPr lang="en-US" sz="2000" i="1">
                <a:solidFill>
                  <a:srgbClr val="7F0101"/>
                </a:solidFill>
              </a:rPr>
              <a:t>Each process performs two actions in its CS:</a:t>
            </a:r>
          </a:p>
        </p:txBody>
      </p:sp>
      <p:sp>
        <p:nvSpPr>
          <p:cNvPr id="50183" name="Rectangle 8"/>
          <p:cNvSpPr>
            <a:spLocks noChangeArrowheads="1"/>
          </p:cNvSpPr>
          <p:nvPr/>
        </p:nvSpPr>
        <p:spPr bwMode="auto">
          <a:xfrm>
            <a:off x="304800" y="2209800"/>
            <a:ext cx="4171950" cy="354330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P1 = ( </a:t>
            </a:r>
            <a:r>
              <a:rPr lang="en-US" sz="1800" i="1">
                <a:solidFill>
                  <a:srgbClr val="7F0101"/>
                </a:solidFill>
                <a:latin typeface="Courier" charset="0"/>
                <a:ea typeface="Courier" charset="0"/>
                <a:cs typeface="Courier" charset="0"/>
              </a:rPr>
              <a:t>enter1.setTo['true]</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a:t>
            </a:r>
            <a:r>
              <a:rPr lang="en-US" sz="1800" i="1">
                <a:solidFill>
                  <a:srgbClr val="7F0101"/>
                </a:solidFill>
                <a:latin typeface="Courier" charset="0"/>
                <a:ea typeface="Courier" charset="0"/>
                <a:cs typeface="Courier" charset="0"/>
              </a:rPr>
              <a:t> turn.write[2]</a:t>
            </a:r>
            <a:endParaRPr lang="en-US" sz="1800">
              <a:solidFill>
                <a:srgbClr val="0A017F"/>
              </a:solidFill>
              <a:latin typeface="Courier" charset="0"/>
              <a:ea typeface="Courier" charset="0"/>
              <a:cs typeface="Courier" charset="0"/>
            </a:endParaRP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 Gd1),</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Gd1 =</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a:t>
            </a:r>
            <a:r>
              <a:rPr lang="en-US" sz="1800" i="1">
                <a:solidFill>
                  <a:srgbClr val="7F0101"/>
                </a:solidFill>
                <a:latin typeface="Courier" charset="0"/>
                <a:ea typeface="Courier" charset="0"/>
                <a:cs typeface="Courier" charset="0"/>
              </a:rPr>
              <a:t>enter2.is['false]</a:t>
            </a:r>
            <a:r>
              <a:rPr lang="en-US" sz="1800">
                <a:solidFill>
                  <a:srgbClr val="0A017F"/>
                </a:solidFill>
                <a:latin typeface="Courier" charset="0"/>
                <a:ea typeface="Courier" charset="0"/>
                <a:cs typeface="Courier" charset="0"/>
              </a:rPr>
              <a:t> -&gt; CS1</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a:t>
            </a:r>
            <a:r>
              <a:rPr lang="en-US" sz="1800" i="1">
                <a:solidFill>
                  <a:srgbClr val="7F0101"/>
                </a:solidFill>
                <a:latin typeface="Courier" charset="0"/>
                <a:ea typeface="Courier" charset="0"/>
                <a:cs typeface="Courier" charset="0"/>
              </a:rPr>
              <a:t>enter2.is['true]</a:t>
            </a:r>
            <a:r>
              <a:rPr lang="en-US" sz="1800">
                <a:solidFill>
                  <a:srgbClr val="0A017F"/>
                </a:solidFill>
                <a:latin typeface="Courier" charset="0"/>
                <a:ea typeface="Courier" charset="0"/>
                <a:cs typeface="Courier" charset="0"/>
              </a:rPr>
              <a:t> -&gt;</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a:t>
            </a:r>
            <a:r>
              <a:rPr lang="en-US" sz="1800" i="1">
                <a:solidFill>
                  <a:srgbClr val="7F0101"/>
                </a:solidFill>
                <a:latin typeface="Courier" charset="0"/>
                <a:ea typeface="Courier" charset="0"/>
                <a:cs typeface="Courier" charset="0"/>
              </a:rPr>
              <a:t>turn.read[1]</a:t>
            </a:r>
            <a:r>
              <a:rPr lang="en-US" sz="1800">
                <a:solidFill>
                  <a:srgbClr val="0A017F"/>
                </a:solidFill>
                <a:latin typeface="Courier" charset="0"/>
                <a:ea typeface="Courier" charset="0"/>
                <a:cs typeface="Courier" charset="0"/>
              </a:rPr>
              <a:t> -&gt; CS1</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turn.read[2] -&gt; Gd1)),</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CS1 = ( a -&gt; b</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 </a:t>
            </a:r>
            <a:r>
              <a:rPr lang="en-US" sz="1800" i="1">
                <a:solidFill>
                  <a:srgbClr val="087F02"/>
                </a:solidFill>
                <a:latin typeface="Courier" charset="0"/>
                <a:ea typeface="Courier" charset="0"/>
                <a:cs typeface="Courier" charset="0"/>
              </a:rPr>
              <a:t>enter1.setTo['false]</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 P1).</a:t>
            </a:r>
          </a:p>
        </p:txBody>
      </p:sp>
      <p:sp>
        <p:nvSpPr>
          <p:cNvPr id="50184" name="Rectangle 9"/>
          <p:cNvSpPr>
            <a:spLocks noChangeArrowheads="1"/>
          </p:cNvSpPr>
          <p:nvPr/>
        </p:nvSpPr>
        <p:spPr bwMode="auto">
          <a:xfrm>
            <a:off x="4686300" y="2209800"/>
            <a:ext cx="4171950" cy="354330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P2 = ( </a:t>
            </a:r>
            <a:r>
              <a:rPr lang="en-US" sz="1800" i="1">
                <a:solidFill>
                  <a:srgbClr val="7F0101"/>
                </a:solidFill>
                <a:latin typeface="Courier" charset="0"/>
                <a:ea typeface="Courier" charset="0"/>
                <a:cs typeface="Courier" charset="0"/>
              </a:rPr>
              <a:t>enter2.setTo['true]</a:t>
            </a:r>
          </a:p>
          <a:p>
            <a:pPr defTabSz="382588" eaLnBrk="1" hangingPunct="1">
              <a:lnSpc>
                <a:spcPct val="95000"/>
              </a:lnSpc>
              <a:spcBef>
                <a:spcPct val="20000"/>
              </a:spcBef>
              <a:buClr>
                <a:schemeClr val="hlink"/>
              </a:buClr>
              <a:buSzPct val="85000"/>
              <a:buFont typeface="Helvetica CE" charset="0"/>
              <a:buNone/>
            </a:pPr>
            <a:r>
              <a:rPr lang="en-US" sz="1800" i="1">
                <a:solidFill>
                  <a:srgbClr val="7F0101"/>
                </a:solidFill>
                <a:latin typeface="Courier" charset="0"/>
                <a:ea typeface="Courier" charset="0"/>
                <a:cs typeface="Courier" charset="0"/>
              </a:rPr>
              <a:t>	</a:t>
            </a:r>
            <a:r>
              <a:rPr lang="en-US" sz="1800">
                <a:solidFill>
                  <a:srgbClr val="0A017F"/>
                </a:solidFill>
                <a:latin typeface="Courier" charset="0"/>
                <a:ea typeface="Courier" charset="0"/>
                <a:cs typeface="Courier" charset="0"/>
              </a:rPr>
              <a:t>-&gt; </a:t>
            </a:r>
            <a:r>
              <a:rPr lang="en-US" sz="1800" i="1">
                <a:solidFill>
                  <a:srgbClr val="7F0101"/>
                </a:solidFill>
                <a:latin typeface="Courier" charset="0"/>
                <a:ea typeface="Courier" charset="0"/>
                <a:cs typeface="Courier" charset="0"/>
              </a:rPr>
              <a:t>turn.write[1]</a:t>
            </a:r>
            <a:endParaRPr lang="en-US" sz="1800">
              <a:solidFill>
                <a:srgbClr val="0A017F"/>
              </a:solidFill>
              <a:latin typeface="Courier" charset="0"/>
              <a:ea typeface="Courier" charset="0"/>
              <a:cs typeface="Courier" charset="0"/>
            </a:endParaRP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 Gd2),</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Gd2 =</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a:t>
            </a:r>
            <a:r>
              <a:rPr lang="en-US" sz="1800" i="1">
                <a:solidFill>
                  <a:srgbClr val="7F0101"/>
                </a:solidFill>
                <a:latin typeface="Courier" charset="0"/>
                <a:ea typeface="Courier" charset="0"/>
                <a:cs typeface="Courier" charset="0"/>
              </a:rPr>
              <a:t>enter1.is['false]</a:t>
            </a:r>
            <a:r>
              <a:rPr lang="en-US" sz="1800">
                <a:solidFill>
                  <a:srgbClr val="0A017F"/>
                </a:solidFill>
                <a:latin typeface="Courier" charset="0"/>
                <a:ea typeface="Courier" charset="0"/>
                <a:cs typeface="Courier" charset="0"/>
              </a:rPr>
              <a:t> -&gt; CS2</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a:t>
            </a:r>
            <a:r>
              <a:rPr lang="en-US" sz="1800" i="1">
                <a:solidFill>
                  <a:srgbClr val="7F0101"/>
                </a:solidFill>
                <a:latin typeface="Courier" charset="0"/>
                <a:ea typeface="Courier" charset="0"/>
                <a:cs typeface="Courier" charset="0"/>
              </a:rPr>
              <a:t>enter1.is['true]</a:t>
            </a:r>
            <a:r>
              <a:rPr lang="en-US" sz="1800">
                <a:solidFill>
                  <a:srgbClr val="0A017F"/>
                </a:solidFill>
                <a:latin typeface="Courier" charset="0"/>
                <a:ea typeface="Courier" charset="0"/>
                <a:cs typeface="Courier" charset="0"/>
              </a:rPr>
              <a:t> -&gt;</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a:t>
            </a:r>
            <a:r>
              <a:rPr lang="en-US" sz="1800" i="1">
                <a:solidFill>
                  <a:srgbClr val="7F0101"/>
                </a:solidFill>
                <a:latin typeface="Courier" charset="0"/>
                <a:ea typeface="Courier" charset="0"/>
                <a:cs typeface="Courier" charset="0"/>
              </a:rPr>
              <a:t>turn.read[2]</a:t>
            </a:r>
            <a:r>
              <a:rPr lang="en-US" sz="1800">
                <a:solidFill>
                  <a:srgbClr val="0A017F"/>
                </a:solidFill>
                <a:latin typeface="Courier" charset="0"/>
                <a:ea typeface="Courier" charset="0"/>
                <a:cs typeface="Courier" charset="0"/>
              </a:rPr>
              <a:t> -&gt; CS2</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turn.read[1] -&gt; Gd2)),</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CS2 = ( c -&gt; d</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 </a:t>
            </a:r>
            <a:r>
              <a:rPr lang="en-US" sz="1800" i="1">
                <a:solidFill>
                  <a:srgbClr val="087F02"/>
                </a:solidFill>
                <a:latin typeface="Courier" charset="0"/>
                <a:ea typeface="Courier" charset="0"/>
                <a:cs typeface="Courier" charset="0"/>
              </a:rPr>
              <a:t>enter2.setTo['false]</a:t>
            </a:r>
          </a:p>
          <a:p>
            <a:pPr defTabSz="382588"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 P2).</a:t>
            </a:r>
          </a:p>
        </p:txBody>
      </p:sp>
      <p:sp>
        <p:nvSpPr>
          <p:cNvPr id="50185" name="Rectangle 10"/>
          <p:cNvSpPr>
            <a:spLocks noChangeArrowheads="1"/>
          </p:cNvSpPr>
          <p:nvPr/>
        </p:nvSpPr>
        <p:spPr bwMode="auto">
          <a:xfrm>
            <a:off x="304800" y="6019800"/>
            <a:ext cx="8558213" cy="31750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eaLnBrk="1" hangingPunct="1">
              <a:lnSpc>
                <a:spcPct val="90000"/>
              </a:lnSpc>
              <a:spcBef>
                <a:spcPct val="20000"/>
              </a:spcBef>
            </a:pPr>
            <a:r>
              <a:rPr lang="en-US" sz="1600">
                <a:solidFill>
                  <a:srgbClr val="00027F"/>
                </a:solidFill>
                <a:latin typeface="Courier" charset="0"/>
                <a:ea typeface="Courier" charset="0"/>
                <a:cs typeface="Courier" charset="0"/>
              </a:rPr>
              <a:t>||BusyWait = (enter1:BOOL||enter2:BOOL||turn:Var||P1||P2)@{a,b,c,d}.</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2226" name="Picture 2"/>
          <p:cNvPicPr>
            <a:picLocks noChangeAspect="1" noChangeArrowheads="1"/>
          </p:cNvPicPr>
          <p:nvPr/>
        </p:nvPicPr>
        <mc:AlternateContent xmlns:ma="http://schemas.microsoft.com/office/mac/drawingml/2008/main">
          <mc:Choice Requires="ma">
            <p:blipFill>
              <a:blip r:embed="rId3"/>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4"/>
              <a:srcRect/>
              <a:stretch>
                <a:fillRect/>
              </a:stretch>
            </p:blipFill>
          </mc:Fallback>
        </mc:AlternateContent>
        <p:spPr bwMode="auto">
          <a:xfrm>
            <a:off x="265113" y="1371600"/>
            <a:ext cx="8878887" cy="5384800"/>
          </a:xfrm>
          <a:prstGeom prst="rect">
            <a:avLst/>
          </a:prstGeom>
          <a:noFill/>
          <a:ln w="9525">
            <a:noFill/>
            <a:miter lim="800000"/>
            <a:headEnd/>
            <a:tailEnd/>
          </a:ln>
        </p:spPr>
      </p:pic>
      <p:sp>
        <p:nvSpPr>
          <p:cNvPr id="52227" name="Date Placeholder 2"/>
          <p:cNvSpPr>
            <a:spLocks noGrp="1"/>
          </p:cNvSpPr>
          <p:nvPr>
            <p:ph type="dt" sz="quarter" idx="10"/>
          </p:nvPr>
        </p:nvSpPr>
        <p:spPr>
          <a:noFill/>
        </p:spPr>
        <p:txBody>
          <a:bodyPr/>
          <a:lstStyle/>
          <a:p>
            <a:r>
              <a:rPr lang="en-US" smtClean="0"/>
              <a:t>© Oscar Nierstrasz</a:t>
            </a:r>
            <a:endParaRPr lang="de-CH" smtClean="0"/>
          </a:p>
        </p:txBody>
      </p:sp>
      <p:sp>
        <p:nvSpPr>
          <p:cNvPr id="52228" name="Footer Placeholder 3"/>
          <p:cNvSpPr>
            <a:spLocks noGrp="1"/>
          </p:cNvSpPr>
          <p:nvPr>
            <p:ph type="ftr" sz="quarter" idx="11"/>
          </p:nvPr>
        </p:nvSpPr>
        <p:spPr>
          <a:noFill/>
        </p:spPr>
        <p:txBody>
          <a:bodyPr/>
          <a:lstStyle/>
          <a:p>
            <a:r>
              <a:rPr lang="en-US" smtClean="0"/>
              <a:t>Safety and Synchronization</a:t>
            </a:r>
            <a:endParaRPr lang="de-CH" smtClean="0"/>
          </a:p>
        </p:txBody>
      </p:sp>
      <p:sp>
        <p:nvSpPr>
          <p:cNvPr id="52229" name="Slide Number Placeholder 4"/>
          <p:cNvSpPr>
            <a:spLocks noGrp="1"/>
          </p:cNvSpPr>
          <p:nvPr>
            <p:ph type="sldNum" sz="quarter" idx="12"/>
          </p:nvPr>
        </p:nvSpPr>
        <p:spPr>
          <a:noFill/>
        </p:spPr>
        <p:txBody>
          <a:bodyPr/>
          <a:lstStyle/>
          <a:p>
            <a:fld id="{3A58BDB6-143F-964C-AAB8-E4711F98C191}" type="slidenum">
              <a:rPr lang="de-CH" smtClean="0"/>
              <a:pPr/>
              <a:t>22</a:t>
            </a:fld>
            <a:endParaRPr lang="de-CH" sz="1400" smtClean="0">
              <a:solidFill>
                <a:srgbClr val="7E7E7E"/>
              </a:solidFill>
              <a:latin typeface="Times" charset="0"/>
            </a:endParaRPr>
          </a:p>
        </p:txBody>
      </p:sp>
      <p:sp>
        <p:nvSpPr>
          <p:cNvPr id="52230" name="Rectangle 3"/>
          <p:cNvSpPr>
            <a:spLocks noGrp="1" noChangeArrowheads="1"/>
          </p:cNvSpPr>
          <p:nvPr>
            <p:ph type="title"/>
          </p:nvPr>
        </p:nvSpPr>
        <p:spPr/>
        <p:txBody>
          <a:bodyPr/>
          <a:lstStyle/>
          <a:p>
            <a:pPr eaLnBrk="1" hangingPunct="1"/>
            <a:r>
              <a:rPr lang="en-US"/>
              <a:t>Busy-wait composition</a:t>
            </a:r>
          </a:p>
        </p:txBody>
      </p:sp>
      <p:sp>
        <p:nvSpPr>
          <p:cNvPr id="52231" name="AutoShape 4"/>
          <p:cNvSpPr>
            <a:spLocks noChangeArrowheads="1"/>
          </p:cNvSpPr>
          <p:nvPr/>
        </p:nvSpPr>
        <p:spPr bwMode="auto">
          <a:xfrm>
            <a:off x="228600" y="1676400"/>
            <a:ext cx="2133600" cy="8382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a:r>
              <a:rPr lang="en-US" sz="1600" i="1">
                <a:solidFill>
                  <a:srgbClr val="7F0101"/>
                </a:solidFill>
              </a:rPr>
              <a:t>Very pretty, but how do we know there are no errors?!</a:t>
            </a:r>
          </a:p>
        </p:txBody>
      </p:sp>
      <p:grpSp>
        <p:nvGrpSpPr>
          <p:cNvPr id="52232" name="Group 5"/>
          <p:cNvGrpSpPr>
            <a:grpSpLocks/>
          </p:cNvGrpSpPr>
          <p:nvPr/>
        </p:nvGrpSpPr>
        <p:grpSpPr bwMode="auto">
          <a:xfrm>
            <a:off x="8077200" y="6096000"/>
            <a:ext cx="838200" cy="381000"/>
            <a:chOff x="672" y="3504"/>
            <a:chExt cx="528" cy="240"/>
          </a:xfrm>
        </p:grpSpPr>
        <p:sp>
          <p:nvSpPr>
            <p:cNvPr id="52233" name="AutoShape 6"/>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52234" name="Group 7"/>
            <p:cNvGrpSpPr>
              <a:grpSpLocks/>
            </p:cNvGrpSpPr>
            <p:nvPr/>
          </p:nvGrpSpPr>
          <p:grpSpPr bwMode="auto">
            <a:xfrm>
              <a:off x="720" y="3552"/>
              <a:ext cx="432" cy="144"/>
              <a:chOff x="2112" y="3696"/>
              <a:chExt cx="528" cy="192"/>
            </a:xfrm>
          </p:grpSpPr>
          <p:sp>
            <p:nvSpPr>
              <p:cNvPr id="52235" name="Oval 8"/>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52236" name="Oval 9"/>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52237" name="AutoShape 10"/>
              <p:cNvCxnSpPr>
                <a:cxnSpLocks noChangeShapeType="1"/>
                <a:stCxn id="52235" idx="7"/>
                <a:endCxn id="52236"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52238" name="AutoShape 11"/>
              <p:cNvCxnSpPr>
                <a:cxnSpLocks noChangeShapeType="1"/>
                <a:stCxn id="52236" idx="3"/>
                <a:endCxn id="52235"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Date Placeholder 3"/>
          <p:cNvSpPr>
            <a:spLocks noGrp="1"/>
          </p:cNvSpPr>
          <p:nvPr>
            <p:ph type="dt" sz="quarter" idx="10"/>
          </p:nvPr>
        </p:nvSpPr>
        <p:spPr>
          <a:noFill/>
        </p:spPr>
        <p:txBody>
          <a:bodyPr/>
          <a:lstStyle/>
          <a:p>
            <a:r>
              <a:rPr lang="en-US" smtClean="0"/>
              <a:t>© Oscar Nierstrasz</a:t>
            </a:r>
            <a:endParaRPr lang="de-CH" smtClean="0"/>
          </a:p>
        </p:txBody>
      </p:sp>
      <p:sp>
        <p:nvSpPr>
          <p:cNvPr id="54275"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54276" name="Slide Number Placeholder 5"/>
          <p:cNvSpPr>
            <a:spLocks noGrp="1"/>
          </p:cNvSpPr>
          <p:nvPr>
            <p:ph type="sldNum" sz="quarter" idx="12"/>
          </p:nvPr>
        </p:nvSpPr>
        <p:spPr>
          <a:noFill/>
        </p:spPr>
        <p:txBody>
          <a:bodyPr/>
          <a:lstStyle/>
          <a:p>
            <a:fld id="{C549E7AC-6E7E-CC49-B258-50DFAD73CDD6}" type="slidenum">
              <a:rPr lang="de-CH" smtClean="0"/>
              <a:pPr/>
              <a:t>23</a:t>
            </a:fld>
            <a:endParaRPr lang="de-CH" sz="1400" smtClean="0">
              <a:solidFill>
                <a:srgbClr val="7E7E7E"/>
              </a:solidFill>
              <a:latin typeface="Times" charset="0"/>
            </a:endParaRPr>
          </a:p>
        </p:txBody>
      </p:sp>
      <p:sp>
        <p:nvSpPr>
          <p:cNvPr id="54277" name="Rectangle 2"/>
          <p:cNvSpPr>
            <a:spLocks noGrp="1" noChangeArrowheads="1"/>
          </p:cNvSpPr>
          <p:nvPr>
            <p:ph type="title"/>
          </p:nvPr>
        </p:nvSpPr>
        <p:spPr/>
        <p:txBody>
          <a:bodyPr/>
          <a:lstStyle/>
          <a:p>
            <a:pPr eaLnBrk="1" hangingPunct="1"/>
            <a:r>
              <a:rPr lang="en-US"/>
              <a:t>Checking for errors</a:t>
            </a:r>
          </a:p>
        </p:txBody>
      </p:sp>
      <p:sp>
        <p:nvSpPr>
          <p:cNvPr id="54278" name="Rectangle 3"/>
          <p:cNvSpPr>
            <a:spLocks noGrp="1" noChangeArrowheads="1"/>
          </p:cNvSpPr>
          <p:nvPr>
            <p:ph type="body" idx="1"/>
          </p:nvPr>
        </p:nvSpPr>
        <p:spPr>
          <a:xfrm>
            <a:off x="539750" y="1654175"/>
            <a:ext cx="8061325" cy="555625"/>
          </a:xfrm>
        </p:spPr>
        <p:txBody>
          <a:bodyPr anchor="t"/>
          <a:lstStyle/>
          <a:p>
            <a:pPr marL="609600" indent="-609600" defTabSz="425450" eaLnBrk="1" hangingPunct="1">
              <a:lnSpc>
                <a:spcPct val="90000"/>
              </a:lnSpc>
              <a:buFont typeface="Helvetica CE" charset="0"/>
              <a:buNone/>
            </a:pPr>
            <a:r>
              <a:rPr lang="en-US" sz="2000" i="1">
                <a:solidFill>
                  <a:srgbClr val="7F0101"/>
                </a:solidFill>
              </a:rPr>
              <a:t>We can check for errors by composing our system with an agent that moves to the </a:t>
            </a:r>
            <a:r>
              <a:rPr lang="en-US" sz="2000" i="1">
                <a:solidFill>
                  <a:srgbClr val="7F0101"/>
                </a:solidFill>
                <a:latin typeface="Courier" charset="0"/>
                <a:ea typeface="Courier" charset="0"/>
                <a:cs typeface="Courier" charset="0"/>
              </a:rPr>
              <a:t>ERROR</a:t>
            </a:r>
            <a:r>
              <a:rPr lang="en-US" sz="2000" i="1">
                <a:solidFill>
                  <a:srgbClr val="7F0101"/>
                </a:solidFill>
              </a:rPr>
              <a:t> state if atomicity is violated:</a:t>
            </a:r>
            <a:endParaRPr lang="en-US" sz="2000"/>
          </a:p>
        </p:txBody>
      </p:sp>
      <p:pic>
        <p:nvPicPr>
          <p:cNvPr id="54279" name="Picture 4"/>
          <p:cNvPicPr>
            <a:picLocks noChangeAspect="1" noChangeArrowheads="1"/>
          </p:cNvPicPr>
          <p:nvPr/>
        </p:nvPicPr>
        <p:blipFill>
          <a:blip r:embed="rId3"/>
          <a:srcRect/>
          <a:stretch>
            <a:fillRect/>
          </a:stretch>
        </p:blipFill>
        <p:spPr bwMode="auto">
          <a:xfrm>
            <a:off x="1066800" y="3644900"/>
            <a:ext cx="3175000" cy="2298700"/>
          </a:xfrm>
          <a:prstGeom prst="rect">
            <a:avLst/>
          </a:prstGeom>
          <a:noFill/>
          <a:ln w="9525">
            <a:noFill/>
            <a:miter lim="800000"/>
            <a:headEnd/>
            <a:tailEnd/>
          </a:ln>
        </p:spPr>
      </p:pic>
      <p:pic>
        <p:nvPicPr>
          <p:cNvPr id="54280" name="Picture 5"/>
          <p:cNvPicPr>
            <a:picLocks noChangeAspect="1" noChangeArrowheads="1"/>
          </p:cNvPicPr>
          <p:nvPr/>
        </p:nvPicPr>
        <p:blipFill>
          <a:blip r:embed="rId4"/>
          <a:srcRect/>
          <a:stretch>
            <a:fillRect/>
          </a:stretch>
        </p:blipFill>
        <p:spPr bwMode="auto">
          <a:xfrm>
            <a:off x="5410200" y="3810000"/>
            <a:ext cx="2235200" cy="1905000"/>
          </a:xfrm>
          <a:prstGeom prst="rect">
            <a:avLst/>
          </a:prstGeom>
          <a:noFill/>
          <a:ln w="9525">
            <a:noFill/>
            <a:miter lim="800000"/>
            <a:headEnd/>
            <a:tailEnd/>
          </a:ln>
        </p:spPr>
      </p:pic>
      <p:sp>
        <p:nvSpPr>
          <p:cNvPr id="54281" name="AutoShape 6"/>
          <p:cNvSpPr>
            <a:spLocks noChangeArrowheads="1"/>
          </p:cNvSpPr>
          <p:nvPr/>
        </p:nvSpPr>
        <p:spPr bwMode="auto">
          <a:xfrm>
            <a:off x="1981200" y="6096000"/>
            <a:ext cx="5105400" cy="5334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0000"/>
              </a:lnSpc>
              <a:spcBef>
                <a:spcPct val="20000"/>
              </a:spcBef>
              <a:buClr>
                <a:srgbClr val="00027F"/>
              </a:buClr>
              <a:buSzPct val="85000"/>
              <a:buFont typeface="Zapf Dingbats" charset="2"/>
              <a:buNone/>
            </a:pPr>
            <a:r>
              <a:rPr lang="en-US" sz="2000" i="1">
                <a:solidFill>
                  <a:srgbClr val="7F0101"/>
                </a:solidFill>
              </a:rPr>
              <a:t>What happens if we break the protocol?</a:t>
            </a:r>
            <a:endParaRPr lang="en-US" sz="3200">
              <a:solidFill>
                <a:srgbClr val="7F0101"/>
              </a:solidFill>
            </a:endParaRPr>
          </a:p>
        </p:txBody>
      </p:sp>
      <p:sp>
        <p:nvSpPr>
          <p:cNvPr id="54282" name="Rectangle 7"/>
          <p:cNvSpPr>
            <a:spLocks noChangeArrowheads="1"/>
          </p:cNvSpPr>
          <p:nvPr/>
        </p:nvSpPr>
        <p:spPr bwMode="auto">
          <a:xfrm>
            <a:off x="533400" y="2374900"/>
            <a:ext cx="8064500" cy="113030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Ok	=	( a -&gt; ( c -&gt; ERROR | b -&gt; Ok )</a:t>
            </a:r>
          </a:p>
          <a:p>
            <a:pPr defTabSz="382588"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 c -&gt; ( a -&gt; ERROR | d -&gt; Ok)).</a:t>
            </a:r>
          </a:p>
          <a:p>
            <a:pPr defTabSz="382588" eaLnBrk="1" hangingPunct="1">
              <a:lnSpc>
                <a:spcPct val="90000"/>
              </a:lnSpc>
              <a:spcBef>
                <a:spcPct val="20000"/>
              </a:spcBef>
              <a:buClr>
                <a:schemeClr val="hlink"/>
              </a:buClr>
              <a:buSzPct val="85000"/>
              <a:buFont typeface="Helvetica CE" charset="0"/>
              <a:buNone/>
            </a:pPr>
            <a:endParaRPr lang="en-US" sz="1600">
              <a:solidFill>
                <a:srgbClr val="0A017F"/>
              </a:solidFill>
              <a:latin typeface="Courier" charset="0"/>
              <a:ea typeface="Courier" charset="0"/>
              <a:cs typeface="Courier" charset="0"/>
            </a:endParaRPr>
          </a:p>
          <a:p>
            <a:pPr defTabSz="382588"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||BusyWaitOK = (enter1:BOOL||enter2:BOOL||turn:Var||P1||P2||Ok).</a:t>
            </a:r>
          </a:p>
        </p:txBody>
      </p:sp>
      <p:grpSp>
        <p:nvGrpSpPr>
          <p:cNvPr id="54283" name="Group 8"/>
          <p:cNvGrpSpPr>
            <a:grpSpLocks/>
          </p:cNvGrpSpPr>
          <p:nvPr/>
        </p:nvGrpSpPr>
        <p:grpSpPr bwMode="auto">
          <a:xfrm>
            <a:off x="8077200" y="6096000"/>
            <a:ext cx="838200" cy="381000"/>
            <a:chOff x="672" y="3504"/>
            <a:chExt cx="528" cy="240"/>
          </a:xfrm>
        </p:grpSpPr>
        <p:sp>
          <p:nvSpPr>
            <p:cNvPr id="54284" name="AutoShape 9"/>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54285" name="Group 10"/>
            <p:cNvGrpSpPr>
              <a:grpSpLocks/>
            </p:cNvGrpSpPr>
            <p:nvPr/>
          </p:nvGrpSpPr>
          <p:grpSpPr bwMode="auto">
            <a:xfrm>
              <a:off x="720" y="3552"/>
              <a:ext cx="432" cy="144"/>
              <a:chOff x="2112" y="3696"/>
              <a:chExt cx="528" cy="192"/>
            </a:xfrm>
          </p:grpSpPr>
          <p:sp>
            <p:nvSpPr>
              <p:cNvPr id="54286" name="Oval 11"/>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54287" name="Oval 12"/>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54288" name="AutoShape 13"/>
              <p:cNvCxnSpPr>
                <a:cxnSpLocks noChangeShapeType="1"/>
                <a:stCxn id="54286" idx="7"/>
                <a:endCxn id="54287"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54289" name="AutoShape 14"/>
              <p:cNvCxnSpPr>
                <a:cxnSpLocks noChangeShapeType="1"/>
                <a:stCxn id="54287" idx="3"/>
                <a:endCxn id="54286"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4" name="Date Placeholder 3"/>
          <p:cNvSpPr>
            <a:spLocks noGrp="1"/>
          </p:cNvSpPr>
          <p:nvPr>
            <p:ph type="dt" sz="quarter" idx="10"/>
          </p:nvPr>
        </p:nvSpPr>
        <p:spPr>
          <a:noFill/>
        </p:spPr>
        <p:txBody>
          <a:bodyPr/>
          <a:lstStyle/>
          <a:p>
            <a:r>
              <a:rPr lang="en-US" smtClean="0"/>
              <a:t>© Oscar Nierstrasz</a:t>
            </a:r>
            <a:endParaRPr lang="de-CH" smtClean="0"/>
          </a:p>
        </p:txBody>
      </p:sp>
      <p:sp>
        <p:nvSpPr>
          <p:cNvPr id="79875" name="Slide Number Placeholder 5"/>
          <p:cNvSpPr>
            <a:spLocks noGrp="1"/>
          </p:cNvSpPr>
          <p:nvPr>
            <p:ph type="sldNum" sz="quarter" idx="12"/>
          </p:nvPr>
        </p:nvSpPr>
        <p:spPr>
          <a:noFill/>
        </p:spPr>
        <p:txBody>
          <a:bodyPr/>
          <a:lstStyle/>
          <a:p>
            <a:fld id="{CC44FBAD-68CA-C345-9BEF-E965C6D3D323}" type="slidenum">
              <a:rPr lang="de-CH" smtClean="0"/>
              <a:pPr/>
              <a:t>24</a:t>
            </a:fld>
            <a:endParaRPr lang="de-CH" sz="1400" smtClean="0">
              <a:solidFill>
                <a:srgbClr val="7E7E7E"/>
              </a:solidFill>
              <a:latin typeface="Times" charset="0"/>
            </a:endParaRPr>
          </a:p>
        </p:txBody>
      </p:sp>
      <p:pic>
        <p:nvPicPr>
          <p:cNvPr id="79876"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79877" name="Rectangle 3"/>
          <p:cNvSpPr>
            <a:spLocks noGrp="1" noChangeArrowheads="1"/>
          </p:cNvSpPr>
          <p:nvPr>
            <p:ph type="title"/>
          </p:nvPr>
        </p:nvSpPr>
        <p:spPr/>
        <p:txBody>
          <a:bodyPr/>
          <a:lstStyle/>
          <a:p>
            <a:pPr eaLnBrk="1" hangingPunct="1"/>
            <a:r>
              <a:rPr lang="en-US"/>
              <a:t>Roadmap</a:t>
            </a:r>
          </a:p>
        </p:txBody>
      </p:sp>
      <p:sp>
        <p:nvSpPr>
          <p:cNvPr id="79878" name="Rectangle 4"/>
          <p:cNvSpPr>
            <a:spLocks noGrp="1" noChangeArrowheads="1"/>
          </p:cNvSpPr>
          <p:nvPr>
            <p:ph type="body" idx="1"/>
          </p:nvPr>
        </p:nvSpPr>
        <p:spPr/>
        <p:txBody>
          <a:bodyPr/>
          <a:lstStyle/>
          <a:p>
            <a:pPr eaLnBrk="1" hangingPunct="1">
              <a:lnSpc>
                <a:spcPct val="90000"/>
              </a:lnSpc>
            </a:pPr>
            <a:r>
              <a:rPr lang="en-US" dirty="0" err="1" smtClean="0"/>
              <a:t>Modelling</a:t>
            </a:r>
            <a:r>
              <a:rPr lang="en-US" dirty="0" smtClean="0"/>
              <a:t> interaction in FSP</a:t>
            </a:r>
          </a:p>
          <a:p>
            <a:pPr eaLnBrk="1" hangingPunct="1">
              <a:lnSpc>
                <a:spcPct val="90000"/>
              </a:lnSpc>
            </a:pPr>
            <a:r>
              <a:rPr lang="en-US" dirty="0" smtClean="0"/>
              <a:t>Safety — synchronizing critical sections</a:t>
            </a:r>
          </a:p>
          <a:p>
            <a:pPr eaLnBrk="1" hangingPunct="1">
              <a:lnSpc>
                <a:spcPct val="90000"/>
              </a:lnSpc>
            </a:pPr>
            <a:r>
              <a:rPr lang="en-US" dirty="0" smtClean="0"/>
              <a:t>Locking for atomicity</a:t>
            </a:r>
          </a:p>
          <a:p>
            <a:pPr eaLnBrk="1" hangingPunct="1">
              <a:lnSpc>
                <a:spcPct val="90000"/>
              </a:lnSpc>
            </a:pPr>
            <a:r>
              <a:rPr lang="en-US" dirty="0" smtClean="0"/>
              <a:t>The busy-wait mutual exclusion protocol</a:t>
            </a:r>
          </a:p>
          <a:p>
            <a:pPr eaLnBrk="1" hangingPunct="1">
              <a:lnSpc>
                <a:spcPct val="90000"/>
              </a:lnSpc>
            </a:pPr>
            <a:r>
              <a:rPr lang="en-US" b="1" dirty="0" smtClean="0"/>
              <a:t>Checking Safety properties</a:t>
            </a:r>
          </a:p>
          <a:p>
            <a:pPr>
              <a:lnSpc>
                <a:spcPct val="90000"/>
              </a:lnSpc>
            </a:pPr>
            <a:r>
              <a:rPr lang="en-US" dirty="0" smtClean="0"/>
              <a:t>Conditional synchronization</a:t>
            </a:r>
          </a:p>
        </p:txBody>
      </p:sp>
      <p:sp>
        <p:nvSpPr>
          <p:cNvPr id="79879" name="Footer Placeholder 7"/>
          <p:cNvSpPr>
            <a:spLocks noGrp="1"/>
          </p:cNvSpPr>
          <p:nvPr>
            <p:ph type="ftr" sz="quarter" idx="11"/>
          </p:nvPr>
        </p:nvSpPr>
        <p:spPr>
          <a:noFill/>
        </p:spPr>
        <p:txBody>
          <a:bodyPr/>
          <a:lstStyle/>
          <a:p>
            <a:r>
              <a:rPr lang="en-US" smtClean="0"/>
              <a:t>Safety and Synchronization</a:t>
            </a:r>
            <a:endParaRPr lang="de-CH"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Date Placeholder 3"/>
          <p:cNvSpPr>
            <a:spLocks noGrp="1"/>
          </p:cNvSpPr>
          <p:nvPr>
            <p:ph type="dt" sz="quarter" idx="10"/>
          </p:nvPr>
        </p:nvSpPr>
        <p:spPr>
          <a:noFill/>
        </p:spPr>
        <p:txBody>
          <a:bodyPr/>
          <a:lstStyle/>
          <a:p>
            <a:r>
              <a:rPr lang="en-US" smtClean="0"/>
              <a:t>© Oscar Nierstrasz</a:t>
            </a:r>
            <a:endParaRPr lang="de-CH" smtClean="0"/>
          </a:p>
        </p:txBody>
      </p:sp>
      <p:sp>
        <p:nvSpPr>
          <p:cNvPr id="81923"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81924" name="Slide Number Placeholder 5"/>
          <p:cNvSpPr>
            <a:spLocks noGrp="1"/>
          </p:cNvSpPr>
          <p:nvPr>
            <p:ph type="sldNum" sz="quarter" idx="12"/>
          </p:nvPr>
        </p:nvSpPr>
        <p:spPr>
          <a:noFill/>
        </p:spPr>
        <p:txBody>
          <a:bodyPr/>
          <a:lstStyle/>
          <a:p>
            <a:fld id="{1AD02434-0D3B-6A4C-BC15-5EDBDA6CBFC2}" type="slidenum">
              <a:rPr lang="de-CH" smtClean="0"/>
              <a:pPr/>
              <a:t>25</a:t>
            </a:fld>
            <a:endParaRPr lang="de-CH" sz="1400" smtClean="0">
              <a:solidFill>
                <a:srgbClr val="7E7E7E"/>
              </a:solidFill>
              <a:latin typeface="Times" charset="0"/>
            </a:endParaRPr>
          </a:p>
        </p:txBody>
      </p:sp>
      <p:sp>
        <p:nvSpPr>
          <p:cNvPr id="81925" name="Rectangle 2"/>
          <p:cNvSpPr>
            <a:spLocks noGrp="1" noChangeArrowheads="1"/>
          </p:cNvSpPr>
          <p:nvPr>
            <p:ph type="title"/>
          </p:nvPr>
        </p:nvSpPr>
        <p:spPr/>
        <p:txBody>
          <a:bodyPr/>
          <a:lstStyle/>
          <a:p>
            <a:pPr eaLnBrk="1" hangingPunct="1"/>
            <a:r>
              <a:rPr lang="en-US"/>
              <a:t>Safety revisited</a:t>
            </a:r>
          </a:p>
        </p:txBody>
      </p:sp>
      <p:sp>
        <p:nvSpPr>
          <p:cNvPr id="81926" name="Rectangle 3"/>
          <p:cNvSpPr>
            <a:spLocks noGrp="1" noChangeArrowheads="1"/>
          </p:cNvSpPr>
          <p:nvPr>
            <p:ph type="body" idx="1"/>
          </p:nvPr>
        </p:nvSpPr>
        <p:spPr>
          <a:xfrm>
            <a:off x="539750" y="1654175"/>
            <a:ext cx="8061325" cy="798513"/>
          </a:xfrm>
        </p:spPr>
        <p:txBody>
          <a:bodyPr/>
          <a:lstStyle/>
          <a:p>
            <a:pPr marL="342900" indent="-342900" eaLnBrk="1" hangingPunct="1">
              <a:lnSpc>
                <a:spcPct val="90000"/>
              </a:lnSpc>
              <a:buFont typeface="Helvetica CE" charset="0"/>
              <a:buNone/>
            </a:pPr>
            <a:r>
              <a:rPr lang="en-US" sz="2000"/>
              <a:t>A </a:t>
            </a:r>
            <a:r>
              <a:rPr lang="en-US" sz="2000" u="sng">
                <a:solidFill>
                  <a:srgbClr val="7F0101"/>
                </a:solidFill>
              </a:rPr>
              <a:t>safety property</a:t>
            </a:r>
            <a:r>
              <a:rPr lang="en-US" sz="2000"/>
              <a:t> asserts that nothing bad happens</a:t>
            </a:r>
          </a:p>
          <a:p>
            <a:pPr marL="342900" indent="-342900" eaLnBrk="1" hangingPunct="1">
              <a:lnSpc>
                <a:spcPct val="90000"/>
              </a:lnSpc>
              <a:buFont typeface="Helvetica CE" charset="0"/>
              <a:buNone/>
            </a:pPr>
            <a:r>
              <a:rPr lang="en-US" sz="2000"/>
              <a:t>Use </a:t>
            </a:r>
            <a:r>
              <a:rPr lang="en-US" sz="2000">
                <a:latin typeface="Courier" charset="0"/>
                <a:ea typeface="Courier" charset="0"/>
                <a:cs typeface="Courier" charset="0"/>
              </a:rPr>
              <a:t>ERROR </a:t>
            </a:r>
            <a:r>
              <a:rPr lang="en-US" sz="2000"/>
              <a:t>process (-1) to detect erroneous behaviour</a:t>
            </a:r>
          </a:p>
        </p:txBody>
      </p:sp>
      <p:sp>
        <p:nvSpPr>
          <p:cNvPr id="81927" name="Text Box 4"/>
          <p:cNvSpPr txBox="1">
            <a:spLocks noChangeArrowheads="1"/>
          </p:cNvSpPr>
          <p:nvPr/>
        </p:nvSpPr>
        <p:spPr bwMode="auto">
          <a:xfrm>
            <a:off x="1295400" y="5257800"/>
            <a:ext cx="6340475" cy="1016000"/>
          </a:xfrm>
          <a:prstGeom prst="rect">
            <a:avLst/>
          </a:prstGeom>
          <a:solidFill>
            <a:schemeClr val="bg1"/>
          </a:solidFill>
          <a:ln w="9525">
            <a:solidFill>
              <a:srgbClr val="7F0101"/>
            </a:solidFill>
            <a:miter lim="800000"/>
            <a:headEnd/>
            <a:tailEnd/>
          </a:ln>
        </p:spPr>
        <p:txBody>
          <a:bodyPr wrap="none">
            <a:prstTxWarp prst="textNoShape">
              <a:avLst/>
            </a:prstTxWarp>
            <a:spAutoFit/>
          </a:bodyPr>
          <a:lstStyle/>
          <a:p>
            <a:r>
              <a:rPr lang="en-US" sz="2000">
                <a:solidFill>
                  <a:srgbClr val="7F0101"/>
                </a:solidFill>
                <a:latin typeface="Courier" charset="0"/>
                <a:ea typeface="Courier" charset="0"/>
                <a:cs typeface="Courier" charset="0"/>
              </a:rPr>
              <a:t>Trace to property violation in ACTUATOR:</a:t>
            </a:r>
          </a:p>
          <a:p>
            <a:r>
              <a:rPr lang="en-US" sz="2000">
                <a:solidFill>
                  <a:srgbClr val="7F0101"/>
                </a:solidFill>
                <a:latin typeface="Courier" charset="0"/>
                <a:ea typeface="Courier" charset="0"/>
                <a:cs typeface="Courier" charset="0"/>
              </a:rPr>
              <a:t>	command</a:t>
            </a:r>
          </a:p>
          <a:p>
            <a:r>
              <a:rPr lang="en-US" sz="2000">
                <a:solidFill>
                  <a:srgbClr val="7F0101"/>
                </a:solidFill>
                <a:latin typeface="Courier" charset="0"/>
                <a:ea typeface="Courier" charset="0"/>
                <a:cs typeface="Courier" charset="0"/>
              </a:rPr>
              <a:t>	command</a:t>
            </a:r>
          </a:p>
        </p:txBody>
      </p:sp>
      <p:pic>
        <p:nvPicPr>
          <p:cNvPr id="81928" name="Picture 5"/>
          <p:cNvPicPr>
            <a:picLocks noChangeAspect="1" noChangeArrowheads="1"/>
          </p:cNvPicPr>
          <p:nvPr/>
        </p:nvPicPr>
        <mc:AlternateContent xmlns:ma="http://schemas.microsoft.com/office/mac/drawingml/2008/main">
          <mc:Choice Requires="ma">
            <p:blipFill>
              <a:blip r:embed="rId3"/>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4"/>
              <a:srcRect/>
              <a:stretch>
                <a:fillRect/>
              </a:stretch>
            </p:blipFill>
          </mc:Fallback>
        </mc:AlternateContent>
        <p:spPr bwMode="auto">
          <a:xfrm>
            <a:off x="914400" y="2819400"/>
            <a:ext cx="2921000" cy="1968500"/>
          </a:xfrm>
          <a:prstGeom prst="rect">
            <a:avLst/>
          </a:prstGeom>
          <a:noFill/>
          <a:ln w="9525">
            <a:noFill/>
            <a:miter lim="800000"/>
            <a:headEnd/>
            <a:tailEnd/>
          </a:ln>
        </p:spPr>
      </p:pic>
      <p:sp>
        <p:nvSpPr>
          <p:cNvPr id="81929" name="Rectangle 7"/>
          <p:cNvSpPr>
            <a:spLocks noChangeArrowheads="1"/>
          </p:cNvSpPr>
          <p:nvPr/>
        </p:nvSpPr>
        <p:spPr bwMode="auto">
          <a:xfrm>
            <a:off x="4191000" y="2971800"/>
            <a:ext cx="4697413" cy="9556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0000"/>
              </a:lnSpc>
              <a:spcBef>
                <a:spcPct val="20000"/>
              </a:spcBef>
            </a:pPr>
            <a:r>
              <a:rPr lang="en-US" sz="1800">
                <a:solidFill>
                  <a:srgbClr val="00027F"/>
                </a:solidFill>
                <a:latin typeface="Courier" charset="0"/>
                <a:ea typeface="Courier" charset="0"/>
                <a:cs typeface="Courier" charset="0"/>
              </a:rPr>
              <a:t>ACTUATOR 	=	( command-&gt;ACTION),</a:t>
            </a:r>
          </a:p>
          <a:p>
            <a:pPr defTabSz="379413" eaLnBrk="1" hangingPunct="1">
              <a:lnSpc>
                <a:spcPct val="90000"/>
              </a:lnSpc>
              <a:spcBef>
                <a:spcPct val="20000"/>
              </a:spcBef>
            </a:pPr>
            <a:r>
              <a:rPr lang="en-US" sz="1800">
                <a:solidFill>
                  <a:srgbClr val="00027F"/>
                </a:solidFill>
                <a:latin typeface="Courier" charset="0"/>
                <a:ea typeface="Courier" charset="0"/>
                <a:cs typeface="Courier" charset="0"/>
              </a:rPr>
              <a:t>ACTION		=	( respond-&gt;ACTUATOR  </a:t>
            </a:r>
          </a:p>
          <a:p>
            <a:pPr defTabSz="379413" eaLnBrk="1" hangingPunct="1">
              <a:lnSpc>
                <a:spcPct val="90000"/>
              </a:lnSpc>
              <a:spcBef>
                <a:spcPct val="20000"/>
              </a:spcBef>
            </a:pPr>
            <a:r>
              <a:rPr lang="en-US" sz="1800">
                <a:solidFill>
                  <a:srgbClr val="00027F"/>
                </a:solidFill>
                <a:latin typeface="Courier" charset="0"/>
                <a:ea typeface="Courier" charset="0"/>
                <a:cs typeface="Courier" charset="0"/>
              </a:rPr>
              <a:t>					| command-&gt;ERROR).</a:t>
            </a:r>
          </a:p>
        </p:txBody>
      </p:sp>
      <p:grpSp>
        <p:nvGrpSpPr>
          <p:cNvPr id="2" name="Group 8"/>
          <p:cNvGrpSpPr>
            <a:grpSpLocks/>
          </p:cNvGrpSpPr>
          <p:nvPr/>
        </p:nvGrpSpPr>
        <p:grpSpPr bwMode="auto">
          <a:xfrm>
            <a:off x="8077200" y="6096000"/>
            <a:ext cx="838200" cy="381000"/>
            <a:chOff x="672" y="3504"/>
            <a:chExt cx="528" cy="240"/>
          </a:xfrm>
        </p:grpSpPr>
        <p:sp>
          <p:nvSpPr>
            <p:cNvPr id="81931" name="AutoShape 9"/>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3" name="Group 10"/>
            <p:cNvGrpSpPr>
              <a:grpSpLocks/>
            </p:cNvGrpSpPr>
            <p:nvPr/>
          </p:nvGrpSpPr>
          <p:grpSpPr bwMode="auto">
            <a:xfrm>
              <a:off x="720" y="3552"/>
              <a:ext cx="432" cy="144"/>
              <a:chOff x="2112" y="3696"/>
              <a:chExt cx="528" cy="192"/>
            </a:xfrm>
          </p:grpSpPr>
          <p:sp>
            <p:nvSpPr>
              <p:cNvPr id="81933" name="Oval 11"/>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81934" name="Oval 12"/>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81935" name="AutoShape 13"/>
              <p:cNvCxnSpPr>
                <a:cxnSpLocks noChangeShapeType="1"/>
                <a:stCxn id="81933" idx="7"/>
                <a:endCxn id="81934"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81936" name="AutoShape 14"/>
              <p:cNvCxnSpPr>
                <a:cxnSpLocks noChangeShapeType="1"/>
                <a:stCxn id="81934" idx="3"/>
                <a:endCxn id="81933"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Date Placeholder 3"/>
          <p:cNvSpPr>
            <a:spLocks noGrp="1"/>
          </p:cNvSpPr>
          <p:nvPr>
            <p:ph type="dt" sz="quarter" idx="10"/>
          </p:nvPr>
        </p:nvSpPr>
        <p:spPr>
          <a:noFill/>
        </p:spPr>
        <p:txBody>
          <a:bodyPr/>
          <a:lstStyle/>
          <a:p>
            <a:r>
              <a:rPr lang="en-US" smtClean="0"/>
              <a:t>© Oscar Nierstrasz</a:t>
            </a:r>
            <a:endParaRPr lang="de-CH" smtClean="0"/>
          </a:p>
        </p:txBody>
      </p:sp>
      <p:sp>
        <p:nvSpPr>
          <p:cNvPr id="83971"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83972" name="Slide Number Placeholder 5"/>
          <p:cNvSpPr>
            <a:spLocks noGrp="1"/>
          </p:cNvSpPr>
          <p:nvPr>
            <p:ph type="sldNum" sz="quarter" idx="12"/>
          </p:nvPr>
        </p:nvSpPr>
        <p:spPr>
          <a:noFill/>
        </p:spPr>
        <p:txBody>
          <a:bodyPr/>
          <a:lstStyle/>
          <a:p>
            <a:fld id="{08CE0BDA-0FB6-D940-9630-478722AAAE77}" type="slidenum">
              <a:rPr lang="de-CH" smtClean="0"/>
              <a:pPr/>
              <a:t>26</a:t>
            </a:fld>
            <a:endParaRPr lang="de-CH" sz="1400" smtClean="0">
              <a:solidFill>
                <a:srgbClr val="7E7E7E"/>
              </a:solidFill>
              <a:latin typeface="Times" charset="0"/>
            </a:endParaRPr>
          </a:p>
        </p:txBody>
      </p:sp>
      <p:sp>
        <p:nvSpPr>
          <p:cNvPr id="83973" name="Rectangle 2"/>
          <p:cNvSpPr>
            <a:spLocks noGrp="1" noChangeArrowheads="1"/>
          </p:cNvSpPr>
          <p:nvPr>
            <p:ph type="title"/>
          </p:nvPr>
        </p:nvSpPr>
        <p:spPr/>
        <p:txBody>
          <a:bodyPr/>
          <a:lstStyle/>
          <a:p>
            <a:pPr eaLnBrk="1" hangingPunct="1"/>
            <a:r>
              <a:rPr lang="en-US"/>
              <a:t>Safety — property specification</a:t>
            </a:r>
          </a:p>
        </p:txBody>
      </p:sp>
      <p:sp>
        <p:nvSpPr>
          <p:cNvPr id="83974" name="Rectangle 3"/>
          <p:cNvSpPr>
            <a:spLocks noGrp="1" noChangeArrowheads="1"/>
          </p:cNvSpPr>
          <p:nvPr>
            <p:ph type="body" idx="1"/>
          </p:nvPr>
        </p:nvSpPr>
        <p:spPr>
          <a:xfrm>
            <a:off x="539750" y="1654175"/>
            <a:ext cx="8061325" cy="936625"/>
          </a:xfrm>
        </p:spPr>
        <p:txBody>
          <a:bodyPr anchor="t"/>
          <a:lstStyle/>
          <a:p>
            <a:pPr marL="342900" indent="-342900" eaLnBrk="1" hangingPunct="1">
              <a:buFont typeface="Helvetica CE" charset="0"/>
              <a:buNone/>
            </a:pPr>
            <a:r>
              <a:rPr lang="en-US" sz="2000">
                <a:latin typeface="Courier" charset="0"/>
                <a:ea typeface="Courier" charset="0"/>
                <a:cs typeface="Courier" charset="0"/>
              </a:rPr>
              <a:t>ERROR </a:t>
            </a:r>
            <a:r>
              <a:rPr lang="en-US" sz="2000"/>
              <a:t>conditions state what is not required</a:t>
            </a:r>
          </a:p>
          <a:p>
            <a:pPr marL="342900" indent="-342900" eaLnBrk="1" hangingPunct="1">
              <a:buFont typeface="Helvetica CE" charset="0"/>
              <a:buNone/>
            </a:pPr>
            <a:r>
              <a:rPr lang="en-US" sz="2000"/>
              <a:t>In complex systems, it is usually better to specify directly what </a:t>
            </a:r>
            <a:r>
              <a:rPr lang="en-US" sz="2000" i="1">
                <a:solidFill>
                  <a:srgbClr val="7F0101"/>
                </a:solidFill>
              </a:rPr>
              <a:t>is</a:t>
            </a:r>
            <a:r>
              <a:rPr lang="en-US" sz="2000"/>
              <a:t> required. </a:t>
            </a:r>
          </a:p>
        </p:txBody>
      </p:sp>
      <p:sp>
        <p:nvSpPr>
          <p:cNvPr id="83975" name="Text Box 4"/>
          <p:cNvSpPr txBox="1">
            <a:spLocks noChangeArrowheads="1"/>
          </p:cNvSpPr>
          <p:nvPr/>
        </p:nvSpPr>
        <p:spPr bwMode="auto">
          <a:xfrm>
            <a:off x="1203325" y="5430838"/>
            <a:ext cx="7110413" cy="769937"/>
          </a:xfrm>
          <a:prstGeom prst="rect">
            <a:avLst/>
          </a:prstGeom>
          <a:solidFill>
            <a:schemeClr val="bg1"/>
          </a:solidFill>
          <a:ln w="9525">
            <a:solidFill>
              <a:srgbClr val="7F0101"/>
            </a:solidFill>
            <a:miter lim="800000"/>
            <a:headEnd/>
            <a:tailEnd/>
          </a:ln>
        </p:spPr>
        <p:txBody>
          <a:bodyPr wrap="none">
            <a:prstTxWarp prst="textNoShape">
              <a:avLst/>
            </a:prstTxWarp>
            <a:spAutoFit/>
          </a:bodyPr>
          <a:lstStyle/>
          <a:p>
            <a:pPr eaLnBrk="1" hangingPunct="1">
              <a:spcBef>
                <a:spcPct val="20000"/>
              </a:spcBef>
            </a:pPr>
            <a:r>
              <a:rPr lang="en-US" sz="2000">
                <a:solidFill>
                  <a:srgbClr val="7F0101"/>
                </a:solidFill>
                <a:latin typeface="Courier" charset="0"/>
                <a:ea typeface="Courier" charset="0"/>
                <a:cs typeface="Courier" charset="0"/>
              </a:rPr>
              <a:t>Trace to property violation in SAFE_ACTUATOR:</a:t>
            </a:r>
          </a:p>
          <a:p>
            <a:pPr eaLnBrk="1" hangingPunct="1">
              <a:spcBef>
                <a:spcPct val="20000"/>
              </a:spcBef>
            </a:pPr>
            <a:r>
              <a:rPr lang="en-US" sz="2000">
                <a:solidFill>
                  <a:srgbClr val="7F0101"/>
                </a:solidFill>
                <a:latin typeface="Courier" charset="0"/>
                <a:ea typeface="Courier" charset="0"/>
                <a:cs typeface="Courier" charset="0"/>
              </a:rPr>
              <a:t>	respond</a:t>
            </a:r>
            <a:endParaRPr lang="en-US" sz="2000">
              <a:solidFill>
                <a:srgbClr val="00027F"/>
              </a:solidFill>
              <a:latin typeface="Courier" charset="0"/>
              <a:ea typeface="Courier" charset="0"/>
              <a:cs typeface="Courier" charset="0"/>
            </a:endParaRPr>
          </a:p>
        </p:txBody>
      </p:sp>
      <p:pic>
        <p:nvPicPr>
          <p:cNvPr id="83976" name="Picture 6"/>
          <p:cNvPicPr>
            <a:picLocks noChangeAspect="1" noChangeArrowheads="1"/>
          </p:cNvPicPr>
          <p:nvPr/>
        </p:nvPicPr>
        <mc:AlternateContent xmlns:ma="http://schemas.microsoft.com/office/mac/drawingml/2008/main">
          <mc:Choice Requires="ma">
            <p:blipFill>
              <a:blip r:embed="rId3"/>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4"/>
              <a:srcRect/>
              <a:stretch>
                <a:fillRect/>
              </a:stretch>
            </p:blipFill>
          </mc:Fallback>
        </mc:AlternateContent>
        <p:spPr bwMode="auto">
          <a:xfrm>
            <a:off x="609600" y="2819400"/>
            <a:ext cx="3683000" cy="2540000"/>
          </a:xfrm>
          <a:prstGeom prst="rect">
            <a:avLst/>
          </a:prstGeom>
          <a:noFill/>
          <a:ln w="9525">
            <a:noFill/>
            <a:miter lim="800000"/>
            <a:headEnd/>
            <a:tailEnd/>
          </a:ln>
        </p:spPr>
      </p:pic>
      <p:sp>
        <p:nvSpPr>
          <p:cNvPr id="83977" name="Rectangle 8"/>
          <p:cNvSpPr>
            <a:spLocks noChangeArrowheads="1"/>
          </p:cNvSpPr>
          <p:nvPr/>
        </p:nvSpPr>
        <p:spPr bwMode="auto">
          <a:xfrm>
            <a:off x="4672013" y="3124200"/>
            <a:ext cx="3721100" cy="1390650"/>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79413" eaLnBrk="1" hangingPunct="1">
              <a:lnSpc>
                <a:spcPct val="90000"/>
              </a:lnSpc>
              <a:spcBef>
                <a:spcPct val="20000"/>
              </a:spcBef>
            </a:pPr>
            <a:r>
              <a:rPr lang="en-US" sz="2000" b="1">
                <a:solidFill>
                  <a:srgbClr val="00027F"/>
                </a:solidFill>
                <a:latin typeface="Courier" charset="0"/>
                <a:ea typeface="Courier" charset="0"/>
                <a:cs typeface="Courier" charset="0"/>
              </a:rPr>
              <a:t>property</a:t>
            </a:r>
            <a:r>
              <a:rPr lang="en-US" sz="2000">
                <a:solidFill>
                  <a:srgbClr val="00027F"/>
                </a:solidFill>
                <a:latin typeface="Courier" charset="0"/>
                <a:ea typeface="Courier" charset="0"/>
                <a:cs typeface="Courier" charset="0"/>
              </a:rPr>
              <a:t> SAFE_ACTUATOR </a:t>
            </a:r>
          </a:p>
          <a:p>
            <a:pPr defTabSz="379413" eaLnBrk="1" hangingPunct="1">
              <a:lnSpc>
                <a:spcPct val="90000"/>
              </a:lnSpc>
              <a:spcBef>
                <a:spcPct val="20000"/>
              </a:spcBef>
            </a:pPr>
            <a:r>
              <a:rPr lang="en-US" sz="2000">
                <a:solidFill>
                  <a:srgbClr val="00027F"/>
                </a:solidFill>
                <a:latin typeface="Courier" charset="0"/>
                <a:ea typeface="Courier" charset="0"/>
                <a:cs typeface="Courier" charset="0"/>
              </a:rPr>
              <a:t>	= 	( command</a:t>
            </a:r>
          </a:p>
          <a:p>
            <a:pPr defTabSz="379413" eaLnBrk="1" hangingPunct="1">
              <a:lnSpc>
                <a:spcPct val="90000"/>
              </a:lnSpc>
              <a:spcBef>
                <a:spcPct val="20000"/>
              </a:spcBef>
            </a:pPr>
            <a:r>
              <a:rPr lang="en-US" sz="2000">
                <a:solidFill>
                  <a:srgbClr val="00027F"/>
                </a:solidFill>
                <a:latin typeface="Courier" charset="0"/>
                <a:ea typeface="Courier" charset="0"/>
                <a:cs typeface="Courier" charset="0"/>
              </a:rPr>
              <a:t>		-&gt; respond</a:t>
            </a:r>
          </a:p>
          <a:p>
            <a:pPr defTabSz="379413" eaLnBrk="1" hangingPunct="1">
              <a:lnSpc>
                <a:spcPct val="90000"/>
              </a:lnSpc>
              <a:spcBef>
                <a:spcPct val="20000"/>
              </a:spcBef>
            </a:pPr>
            <a:r>
              <a:rPr lang="en-US" sz="2000">
                <a:solidFill>
                  <a:srgbClr val="00027F"/>
                </a:solidFill>
                <a:latin typeface="Courier" charset="0"/>
                <a:ea typeface="Courier" charset="0"/>
                <a:cs typeface="Courier" charset="0"/>
              </a:rPr>
              <a:t>		-&gt; SAFE_ACTUATOR ).</a:t>
            </a:r>
          </a:p>
        </p:txBody>
      </p:sp>
      <p:grpSp>
        <p:nvGrpSpPr>
          <p:cNvPr id="2" name="Group 9"/>
          <p:cNvGrpSpPr>
            <a:grpSpLocks/>
          </p:cNvGrpSpPr>
          <p:nvPr/>
        </p:nvGrpSpPr>
        <p:grpSpPr bwMode="auto">
          <a:xfrm>
            <a:off x="8077200" y="6096000"/>
            <a:ext cx="838200" cy="381000"/>
            <a:chOff x="672" y="3504"/>
            <a:chExt cx="528" cy="240"/>
          </a:xfrm>
        </p:grpSpPr>
        <p:sp>
          <p:nvSpPr>
            <p:cNvPr id="83979" name="AutoShape 10"/>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3" name="Group 11"/>
            <p:cNvGrpSpPr>
              <a:grpSpLocks/>
            </p:cNvGrpSpPr>
            <p:nvPr/>
          </p:nvGrpSpPr>
          <p:grpSpPr bwMode="auto">
            <a:xfrm>
              <a:off x="720" y="3552"/>
              <a:ext cx="432" cy="144"/>
              <a:chOff x="2112" y="3696"/>
              <a:chExt cx="528" cy="192"/>
            </a:xfrm>
          </p:grpSpPr>
          <p:sp>
            <p:nvSpPr>
              <p:cNvPr id="83981" name="Oval 12"/>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83982" name="Oval 13"/>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83983" name="AutoShape 14"/>
              <p:cNvCxnSpPr>
                <a:cxnSpLocks noChangeShapeType="1"/>
                <a:stCxn id="83981" idx="7"/>
                <a:endCxn id="83982"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83984" name="AutoShape 15"/>
              <p:cNvCxnSpPr>
                <a:cxnSpLocks noChangeShapeType="1"/>
                <a:stCxn id="83982" idx="3"/>
                <a:endCxn id="83981"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Date Placeholder 3"/>
          <p:cNvSpPr>
            <a:spLocks noGrp="1"/>
          </p:cNvSpPr>
          <p:nvPr>
            <p:ph type="dt" sz="quarter" idx="10"/>
          </p:nvPr>
        </p:nvSpPr>
        <p:spPr>
          <a:noFill/>
        </p:spPr>
        <p:txBody>
          <a:bodyPr/>
          <a:lstStyle/>
          <a:p>
            <a:r>
              <a:rPr lang="en-US" smtClean="0"/>
              <a:t>© Oscar Nierstrasz</a:t>
            </a:r>
            <a:endParaRPr lang="de-CH" smtClean="0"/>
          </a:p>
        </p:txBody>
      </p:sp>
      <p:sp>
        <p:nvSpPr>
          <p:cNvPr id="86019"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86020" name="Slide Number Placeholder 5"/>
          <p:cNvSpPr>
            <a:spLocks noGrp="1"/>
          </p:cNvSpPr>
          <p:nvPr>
            <p:ph type="sldNum" sz="quarter" idx="12"/>
          </p:nvPr>
        </p:nvSpPr>
        <p:spPr>
          <a:noFill/>
        </p:spPr>
        <p:txBody>
          <a:bodyPr/>
          <a:lstStyle/>
          <a:p>
            <a:fld id="{51C72B12-52F2-6D43-8C2B-095E90994F67}" type="slidenum">
              <a:rPr lang="de-CH" smtClean="0"/>
              <a:pPr/>
              <a:t>27</a:t>
            </a:fld>
            <a:endParaRPr lang="de-CH" sz="1400" smtClean="0">
              <a:solidFill>
                <a:srgbClr val="7E7E7E"/>
              </a:solidFill>
              <a:latin typeface="Times" charset="0"/>
            </a:endParaRPr>
          </a:p>
        </p:txBody>
      </p:sp>
      <p:sp>
        <p:nvSpPr>
          <p:cNvPr id="86021" name="Rectangle 2"/>
          <p:cNvSpPr>
            <a:spLocks noGrp="1" noChangeArrowheads="1"/>
          </p:cNvSpPr>
          <p:nvPr>
            <p:ph type="title"/>
          </p:nvPr>
        </p:nvSpPr>
        <p:spPr/>
        <p:txBody>
          <a:bodyPr/>
          <a:lstStyle/>
          <a:p>
            <a:pPr eaLnBrk="1" hangingPunct="1"/>
            <a:r>
              <a:rPr lang="en-US"/>
              <a:t>Checking Busy-Wait (revisited)</a:t>
            </a:r>
          </a:p>
        </p:txBody>
      </p:sp>
      <p:sp>
        <p:nvSpPr>
          <p:cNvPr id="86022" name="Rectangle 3"/>
          <p:cNvSpPr>
            <a:spLocks noGrp="1" noChangeArrowheads="1"/>
          </p:cNvSpPr>
          <p:nvPr>
            <p:ph type="body" idx="1"/>
          </p:nvPr>
        </p:nvSpPr>
        <p:spPr>
          <a:xfrm>
            <a:off x="609600" y="3200400"/>
            <a:ext cx="3714750" cy="1219200"/>
          </a:xfrm>
        </p:spPr>
        <p:txBody>
          <a:bodyPr anchor="t"/>
          <a:lstStyle/>
          <a:p>
            <a:pPr marL="0" indent="0" defTabSz="461963" eaLnBrk="1" hangingPunct="1">
              <a:buFont typeface="Helvetica CE" charset="0"/>
              <a:buNone/>
            </a:pPr>
            <a:r>
              <a:rPr lang="en-US" sz="2000"/>
              <a:t>Ok is a </a:t>
            </a:r>
            <a:r>
              <a:rPr lang="en-US" sz="2000" i="1">
                <a:solidFill>
                  <a:srgbClr val="7F0101"/>
                </a:solidFill>
              </a:rPr>
              <a:t>deterministic process</a:t>
            </a:r>
            <a:r>
              <a:rPr lang="en-US" sz="2000"/>
              <a:t> that specifies which traces are safe — everything else is in ERROR.</a:t>
            </a:r>
          </a:p>
        </p:txBody>
      </p:sp>
      <p:pic>
        <p:nvPicPr>
          <p:cNvPr id="86023" name="Picture 4"/>
          <p:cNvPicPr>
            <a:picLocks noChangeAspect="1" noChangeArrowheads="1"/>
          </p:cNvPicPr>
          <p:nvPr/>
        </p:nvPicPr>
        <mc:AlternateContent xmlns:ma="http://schemas.microsoft.com/office/mac/drawingml/2008/main">
          <mc:Choice Requires="ma">
            <p:blipFill>
              <a:blip r:embed="rId3"/>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4"/>
              <a:srcRect/>
              <a:stretch>
                <a:fillRect/>
              </a:stretch>
            </p:blipFill>
          </mc:Fallback>
        </mc:AlternateContent>
        <p:spPr bwMode="auto">
          <a:xfrm>
            <a:off x="4419600" y="1625600"/>
            <a:ext cx="4064000" cy="3175000"/>
          </a:xfrm>
          <a:prstGeom prst="rect">
            <a:avLst/>
          </a:prstGeom>
          <a:noFill/>
          <a:ln w="9525">
            <a:noFill/>
            <a:miter lim="800000"/>
            <a:headEnd/>
            <a:tailEnd/>
          </a:ln>
        </p:spPr>
      </p:pic>
      <p:sp>
        <p:nvSpPr>
          <p:cNvPr id="86024" name="Rectangle 5"/>
          <p:cNvSpPr>
            <a:spLocks noChangeArrowheads="1"/>
          </p:cNvSpPr>
          <p:nvPr/>
        </p:nvSpPr>
        <p:spPr bwMode="auto">
          <a:xfrm>
            <a:off x="450850" y="4724400"/>
            <a:ext cx="4038600" cy="430213"/>
          </a:xfrm>
          <a:prstGeom prst="rect">
            <a:avLst/>
          </a:prstGeom>
          <a:noFill/>
          <a:ln w="9525">
            <a:noFill/>
            <a:miter lim="800000"/>
            <a:headEnd/>
            <a:tailEnd/>
          </a:ln>
        </p:spPr>
        <p:txBody>
          <a:bodyPr>
            <a:prstTxWarp prst="textNoShape">
              <a:avLst/>
            </a:prstTxWarp>
            <a:spAutoFit/>
          </a:bodyPr>
          <a:lstStyle/>
          <a:p>
            <a:pPr defTabSz="461963" eaLnBrk="1" hangingPunct="1">
              <a:lnSpc>
                <a:spcPct val="90000"/>
              </a:lnSpc>
              <a:spcBef>
                <a:spcPct val="20000"/>
              </a:spcBef>
              <a:buSzPct val="80000"/>
              <a:buFont typeface="Zapf Dingbats" charset="2"/>
              <a:buNone/>
            </a:pPr>
            <a:r>
              <a:rPr lang="en-US" i="1">
                <a:solidFill>
                  <a:srgbClr val="7F0101"/>
                </a:solidFill>
              </a:rPr>
              <a:t>Contrast:</a:t>
            </a:r>
            <a:endParaRPr lang="en-US" sz="2000">
              <a:solidFill>
                <a:srgbClr val="00027F"/>
              </a:solidFill>
              <a:latin typeface="American Typewriter" charset="0"/>
            </a:endParaRPr>
          </a:p>
        </p:txBody>
      </p:sp>
      <p:pic>
        <p:nvPicPr>
          <p:cNvPr id="86025" name="Picture 6"/>
          <p:cNvPicPr>
            <a:picLocks noChangeAspect="1" noChangeArrowheads="1"/>
          </p:cNvPicPr>
          <p:nvPr/>
        </p:nvPicPr>
        <mc:AlternateContent xmlns:ma="http://schemas.microsoft.com/office/mac/drawingml/2008/main">
          <mc:Choice Requires="ma">
            <p:blipFill>
              <a:blip r:embed="rId5"/>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6"/>
              <a:srcRect/>
              <a:stretch>
                <a:fillRect/>
              </a:stretch>
            </p:blipFill>
          </mc:Fallback>
        </mc:AlternateContent>
        <p:spPr bwMode="auto">
          <a:xfrm>
            <a:off x="6604000" y="4724400"/>
            <a:ext cx="1930400" cy="1498600"/>
          </a:xfrm>
          <a:prstGeom prst="rect">
            <a:avLst/>
          </a:prstGeom>
          <a:noFill/>
          <a:ln w="9525">
            <a:noFill/>
            <a:miter lim="800000"/>
            <a:headEnd/>
            <a:tailEnd/>
          </a:ln>
        </p:spPr>
      </p:pic>
      <p:sp>
        <p:nvSpPr>
          <p:cNvPr id="86026" name="Rectangle 7"/>
          <p:cNvSpPr>
            <a:spLocks noChangeArrowheads="1"/>
          </p:cNvSpPr>
          <p:nvPr/>
        </p:nvSpPr>
        <p:spPr bwMode="auto">
          <a:xfrm>
            <a:off x="533400" y="1905000"/>
            <a:ext cx="4560888" cy="676275"/>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property</a:t>
            </a:r>
            <a:r>
              <a:rPr lang="en-US" sz="1800">
                <a:solidFill>
                  <a:srgbClr val="0A017F"/>
                </a:solidFill>
                <a:latin typeface="Courier" charset="0"/>
                <a:ea typeface="Courier" charset="0"/>
                <a:cs typeface="Courier" charset="0"/>
              </a:rPr>
              <a:t> Ok	=	(  a -&gt; b -&gt; Ok</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c -&gt; d -&gt; Ok ).</a:t>
            </a:r>
          </a:p>
        </p:txBody>
      </p:sp>
      <p:sp>
        <p:nvSpPr>
          <p:cNvPr id="86027" name="Rectangle 8"/>
          <p:cNvSpPr>
            <a:spLocks noChangeArrowheads="1"/>
          </p:cNvSpPr>
          <p:nvPr/>
        </p:nvSpPr>
        <p:spPr bwMode="auto">
          <a:xfrm>
            <a:off x="609600" y="5410200"/>
            <a:ext cx="5383213" cy="650875"/>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defTabSz="379413" eaLnBrk="1" hangingPunct="1">
              <a:lnSpc>
                <a:spcPct val="90000"/>
              </a:lnSpc>
              <a:spcBef>
                <a:spcPct val="20000"/>
              </a:spcBef>
              <a:buSzPct val="80000"/>
              <a:buFont typeface="Zapf Dingbats" charset="2"/>
              <a:buNone/>
            </a:pPr>
            <a:r>
              <a:rPr lang="en-US" sz="1800">
                <a:solidFill>
                  <a:srgbClr val="00027F"/>
                </a:solidFill>
                <a:latin typeface="Courier" charset="0"/>
                <a:ea typeface="Courier" charset="0"/>
                <a:cs typeface="Courier" charset="0"/>
              </a:rPr>
              <a:t>Ok = ( a -&gt; ( c -&gt; ERROR | b -&gt; Ok )</a:t>
            </a:r>
          </a:p>
          <a:p>
            <a:pPr defTabSz="379413" eaLnBrk="1" hangingPunct="1">
              <a:lnSpc>
                <a:spcPct val="90000"/>
              </a:lnSpc>
              <a:spcBef>
                <a:spcPct val="20000"/>
              </a:spcBef>
              <a:buSzPct val="80000"/>
              <a:buFont typeface="Zapf Dingbats" charset="2"/>
              <a:buNone/>
            </a:pPr>
            <a:r>
              <a:rPr lang="en-US" sz="1800">
                <a:solidFill>
                  <a:srgbClr val="00027F"/>
                </a:solidFill>
                <a:latin typeface="Courier" charset="0"/>
                <a:ea typeface="Courier" charset="0"/>
                <a:cs typeface="Courier" charset="0"/>
              </a:rPr>
              <a:t>		| c -&gt; ( a -&gt; ERROR | d -&gt; Ok )).</a:t>
            </a:r>
          </a:p>
        </p:txBody>
      </p:sp>
      <p:grpSp>
        <p:nvGrpSpPr>
          <p:cNvPr id="2" name="Group 9"/>
          <p:cNvGrpSpPr>
            <a:grpSpLocks/>
          </p:cNvGrpSpPr>
          <p:nvPr/>
        </p:nvGrpSpPr>
        <p:grpSpPr bwMode="auto">
          <a:xfrm>
            <a:off x="8077200" y="6096000"/>
            <a:ext cx="838200" cy="381000"/>
            <a:chOff x="672" y="3504"/>
            <a:chExt cx="528" cy="240"/>
          </a:xfrm>
        </p:grpSpPr>
        <p:sp>
          <p:nvSpPr>
            <p:cNvPr id="86029" name="AutoShape 10"/>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3" name="Group 11"/>
            <p:cNvGrpSpPr>
              <a:grpSpLocks/>
            </p:cNvGrpSpPr>
            <p:nvPr/>
          </p:nvGrpSpPr>
          <p:grpSpPr bwMode="auto">
            <a:xfrm>
              <a:off x="720" y="3552"/>
              <a:ext cx="432" cy="144"/>
              <a:chOff x="2112" y="3696"/>
              <a:chExt cx="528" cy="192"/>
            </a:xfrm>
          </p:grpSpPr>
          <p:sp>
            <p:nvSpPr>
              <p:cNvPr id="86031" name="Oval 12"/>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86032" name="Oval 13"/>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86033" name="AutoShape 14"/>
              <p:cNvCxnSpPr>
                <a:cxnSpLocks noChangeShapeType="1"/>
                <a:stCxn id="86031" idx="7"/>
                <a:endCxn id="86032"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86034" name="AutoShape 15"/>
              <p:cNvCxnSpPr>
                <a:cxnSpLocks noChangeShapeType="1"/>
                <a:stCxn id="86032" idx="3"/>
                <a:endCxn id="86031"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6" name="Date Placeholder 3"/>
          <p:cNvSpPr>
            <a:spLocks noGrp="1"/>
          </p:cNvSpPr>
          <p:nvPr>
            <p:ph type="dt" sz="quarter" idx="10"/>
          </p:nvPr>
        </p:nvSpPr>
        <p:spPr>
          <a:noFill/>
        </p:spPr>
        <p:txBody>
          <a:bodyPr/>
          <a:lstStyle/>
          <a:p>
            <a:r>
              <a:rPr lang="en-US" smtClean="0"/>
              <a:t>© Oscar Nierstrasz</a:t>
            </a:r>
            <a:endParaRPr lang="de-CH" smtClean="0"/>
          </a:p>
        </p:txBody>
      </p:sp>
      <p:sp>
        <p:nvSpPr>
          <p:cNvPr id="88067"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88068" name="Slide Number Placeholder 5"/>
          <p:cNvSpPr>
            <a:spLocks noGrp="1"/>
          </p:cNvSpPr>
          <p:nvPr>
            <p:ph type="sldNum" sz="quarter" idx="12"/>
          </p:nvPr>
        </p:nvSpPr>
        <p:spPr>
          <a:noFill/>
        </p:spPr>
        <p:txBody>
          <a:bodyPr/>
          <a:lstStyle/>
          <a:p>
            <a:fld id="{BC0EDF73-5D5A-1C47-8353-DDDE06C0CA6B}" type="slidenum">
              <a:rPr lang="de-CH" smtClean="0"/>
              <a:pPr/>
              <a:t>28</a:t>
            </a:fld>
            <a:endParaRPr lang="de-CH" sz="1400" smtClean="0">
              <a:solidFill>
                <a:srgbClr val="7E7E7E"/>
              </a:solidFill>
              <a:latin typeface="Times" charset="0"/>
            </a:endParaRPr>
          </a:p>
        </p:txBody>
      </p:sp>
      <p:sp>
        <p:nvSpPr>
          <p:cNvPr id="88069" name="Rectangle 2"/>
          <p:cNvSpPr>
            <a:spLocks noGrp="1" noChangeArrowheads="1"/>
          </p:cNvSpPr>
          <p:nvPr>
            <p:ph type="title"/>
          </p:nvPr>
        </p:nvSpPr>
        <p:spPr/>
        <p:txBody>
          <a:bodyPr/>
          <a:lstStyle/>
          <a:p>
            <a:pPr eaLnBrk="1" hangingPunct="1"/>
            <a:r>
              <a:rPr lang="en-US"/>
              <a:t>Safety properties</a:t>
            </a:r>
          </a:p>
        </p:txBody>
      </p:sp>
      <p:sp>
        <p:nvSpPr>
          <p:cNvPr id="88070" name="Rectangle 3"/>
          <p:cNvSpPr>
            <a:spLocks noGrp="1" noChangeArrowheads="1"/>
          </p:cNvSpPr>
          <p:nvPr>
            <p:ph type="body" idx="1"/>
          </p:nvPr>
        </p:nvSpPr>
        <p:spPr/>
        <p:txBody>
          <a:bodyPr/>
          <a:lstStyle/>
          <a:p>
            <a:pPr marL="342900" indent="-342900" eaLnBrk="1" hangingPunct="1">
              <a:lnSpc>
                <a:spcPct val="90000"/>
              </a:lnSpc>
              <a:buFont typeface="Helvetica CE" charset="0"/>
              <a:buNone/>
            </a:pPr>
            <a:r>
              <a:rPr lang="en-US"/>
              <a:t>A </a:t>
            </a:r>
            <a:r>
              <a:rPr lang="en-US" u="sng">
                <a:solidFill>
                  <a:srgbClr val="7F0101"/>
                </a:solidFill>
              </a:rPr>
              <a:t>safety property</a:t>
            </a:r>
            <a:r>
              <a:rPr lang="en-US"/>
              <a:t> P defines a </a:t>
            </a:r>
            <a:r>
              <a:rPr lang="en-US" i="1">
                <a:solidFill>
                  <a:srgbClr val="7F0101"/>
                </a:solidFill>
              </a:rPr>
              <a:t>deterministic process</a:t>
            </a:r>
            <a:r>
              <a:rPr lang="en-US"/>
              <a:t> that asserts that any trace including actions in the alphabet of P is accepted by P.</a:t>
            </a:r>
          </a:p>
          <a:p>
            <a:pPr marL="342900" indent="-342900" eaLnBrk="1" hangingPunct="1">
              <a:lnSpc>
                <a:spcPct val="90000"/>
              </a:lnSpc>
            </a:pPr>
            <a:endParaRPr lang="en-US"/>
          </a:p>
          <a:p>
            <a:pPr marL="342900" indent="-342900" eaLnBrk="1" hangingPunct="1">
              <a:lnSpc>
                <a:spcPct val="90000"/>
              </a:lnSpc>
              <a:buFont typeface="Helvetica CE" charset="0"/>
              <a:buNone/>
            </a:pPr>
            <a:r>
              <a:rPr lang="en-US" b="1" i="1"/>
              <a:t>Transparency of safety properties: </a:t>
            </a:r>
          </a:p>
          <a:p>
            <a:pPr marL="342900" indent="-342900" eaLnBrk="1" hangingPunct="1">
              <a:lnSpc>
                <a:spcPct val="90000"/>
              </a:lnSpc>
            </a:pPr>
            <a:r>
              <a:rPr lang="en-US"/>
              <a:t>Since all actions in the alphabet of a property are eligible choices, composing a property with a set of processes </a:t>
            </a:r>
            <a:r>
              <a:rPr lang="en-US" i="1">
                <a:solidFill>
                  <a:srgbClr val="7F0101"/>
                </a:solidFill>
              </a:rPr>
              <a:t>does not affect their correct behaviour.</a:t>
            </a:r>
            <a:endParaRPr lang="en-US"/>
          </a:p>
          <a:p>
            <a:pPr marL="342900" indent="-342900" eaLnBrk="1" hangingPunct="1">
              <a:lnSpc>
                <a:spcPct val="90000"/>
              </a:lnSpc>
            </a:pPr>
            <a:r>
              <a:rPr lang="en-US"/>
              <a:t>If a behaviour can occur which violates the safety property, then ERROR is reachable.</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Date Placeholder 3"/>
          <p:cNvSpPr>
            <a:spLocks noGrp="1"/>
          </p:cNvSpPr>
          <p:nvPr>
            <p:ph type="dt" sz="quarter" idx="10"/>
          </p:nvPr>
        </p:nvSpPr>
        <p:spPr>
          <a:noFill/>
        </p:spPr>
        <p:txBody>
          <a:bodyPr/>
          <a:lstStyle/>
          <a:p>
            <a:r>
              <a:rPr lang="en-US" smtClean="0"/>
              <a:t>© Oscar Nierstrasz</a:t>
            </a:r>
            <a:endParaRPr lang="de-CH" smtClean="0"/>
          </a:p>
        </p:txBody>
      </p:sp>
      <p:sp>
        <p:nvSpPr>
          <p:cNvPr id="90115"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90116" name="Slide Number Placeholder 5"/>
          <p:cNvSpPr>
            <a:spLocks noGrp="1"/>
          </p:cNvSpPr>
          <p:nvPr>
            <p:ph type="sldNum" sz="quarter" idx="12"/>
          </p:nvPr>
        </p:nvSpPr>
        <p:spPr>
          <a:noFill/>
        </p:spPr>
        <p:txBody>
          <a:bodyPr/>
          <a:lstStyle/>
          <a:p>
            <a:fld id="{F34363C8-82A3-E843-B1A8-B83D7D903A56}" type="slidenum">
              <a:rPr lang="de-CH" smtClean="0"/>
              <a:pPr/>
              <a:t>29</a:t>
            </a:fld>
            <a:endParaRPr lang="de-CH" sz="1400" smtClean="0">
              <a:solidFill>
                <a:srgbClr val="7E7E7E"/>
              </a:solidFill>
              <a:latin typeface="Times" charset="0"/>
            </a:endParaRPr>
          </a:p>
        </p:txBody>
      </p:sp>
      <p:sp>
        <p:nvSpPr>
          <p:cNvPr id="90117" name="Rectangle 2"/>
          <p:cNvSpPr>
            <a:spLocks noGrp="1" noChangeArrowheads="1"/>
          </p:cNvSpPr>
          <p:nvPr>
            <p:ph type="title"/>
          </p:nvPr>
        </p:nvSpPr>
        <p:spPr/>
        <p:txBody>
          <a:bodyPr/>
          <a:lstStyle/>
          <a:p>
            <a:pPr eaLnBrk="1" hangingPunct="1"/>
            <a:r>
              <a:rPr lang="en-US"/>
              <a:t>Transparency</a:t>
            </a:r>
          </a:p>
        </p:txBody>
      </p:sp>
      <p:sp>
        <p:nvSpPr>
          <p:cNvPr id="90118" name="Rectangle 3"/>
          <p:cNvSpPr>
            <a:spLocks noGrp="1" noChangeArrowheads="1"/>
          </p:cNvSpPr>
          <p:nvPr>
            <p:ph type="body" idx="1"/>
          </p:nvPr>
        </p:nvSpPr>
        <p:spPr/>
        <p:txBody>
          <a:bodyPr anchor="t"/>
          <a:lstStyle/>
          <a:p>
            <a:pPr eaLnBrk="1" hangingPunct="1">
              <a:buClr>
                <a:srgbClr val="00027F"/>
              </a:buClr>
              <a:buFont typeface="Zapf Dingbats" charset="2"/>
              <a:buNone/>
            </a:pPr>
            <a:r>
              <a:rPr lang="en-US" i="1" dirty="0">
                <a:solidFill>
                  <a:srgbClr val="7F0101"/>
                </a:solidFill>
              </a:rPr>
              <a:t>Why must properties be deterministic to be transparent?</a:t>
            </a:r>
          </a:p>
          <a:p>
            <a:pPr eaLnBrk="1" hangingPunct="1">
              <a:buClr>
                <a:srgbClr val="00027F"/>
              </a:buClr>
              <a:buFont typeface="Zapf Dingbats" charset="2"/>
              <a:buNone/>
            </a:pPr>
            <a:endParaRPr lang="en-US" i="1" dirty="0"/>
          </a:p>
          <a:p>
            <a:pPr eaLnBrk="1" hangingPunct="1">
              <a:buClr>
                <a:srgbClr val="00027F"/>
              </a:buClr>
              <a:buFont typeface="Zapf Dingbats" charset="2"/>
              <a:buNone/>
            </a:pPr>
            <a:r>
              <a:rPr lang="en-US" i="1" dirty="0"/>
              <a:t>Consider:</a:t>
            </a:r>
          </a:p>
          <a:p>
            <a:pPr eaLnBrk="1" hangingPunct="1">
              <a:buFont typeface="Zapf Dingbats" charset="2"/>
              <a:buNone/>
            </a:pPr>
            <a:endParaRPr lang="en-US" dirty="0" smtClean="0">
              <a:latin typeface="American Typewriter" charset="0"/>
            </a:endParaRPr>
          </a:p>
          <a:p>
            <a:pPr eaLnBrk="1" hangingPunct="1">
              <a:buClr>
                <a:srgbClr val="00027F"/>
              </a:buClr>
              <a:buFont typeface="Zapf Dingbats" charset="2"/>
              <a:buNone/>
            </a:pPr>
            <a:endParaRPr lang="en-US" dirty="0" smtClean="0">
              <a:latin typeface="American Typewriter" charset="0"/>
            </a:endParaRPr>
          </a:p>
          <a:p>
            <a:pPr eaLnBrk="1" hangingPunct="1">
              <a:buClr>
                <a:srgbClr val="00027F"/>
              </a:buClr>
              <a:buFont typeface="Zapf Dingbats" charset="2"/>
              <a:buNone/>
            </a:pPr>
            <a:endParaRPr lang="en-US" dirty="0" smtClean="0">
              <a:latin typeface="American Typewriter" charset="0"/>
            </a:endParaRPr>
          </a:p>
          <a:p>
            <a:pPr eaLnBrk="1" hangingPunct="1">
              <a:buClr>
                <a:srgbClr val="00027F"/>
              </a:buClr>
              <a:buFont typeface="Zapf Dingbats" charset="2"/>
              <a:buNone/>
            </a:pPr>
            <a:r>
              <a:rPr lang="en-US" dirty="0"/>
              <a:t>Is </a:t>
            </a:r>
            <a:r>
              <a:rPr lang="en-US" dirty="0">
                <a:latin typeface="Courier" charset="0"/>
                <a:ea typeface="Courier" charset="0"/>
                <a:cs typeface="Courier" charset="0"/>
              </a:rPr>
              <a:t>a-&gt;</a:t>
            </a:r>
            <a:r>
              <a:rPr lang="en-US" dirty="0" err="1">
                <a:latin typeface="Courier" charset="0"/>
                <a:ea typeface="Courier" charset="0"/>
                <a:cs typeface="Courier" charset="0"/>
              </a:rPr>
              <a:t>b</a:t>
            </a:r>
            <a:r>
              <a:rPr lang="en-US" dirty="0"/>
              <a:t> allowed or not?</a:t>
            </a:r>
          </a:p>
          <a:p>
            <a:pPr eaLnBrk="1" hangingPunct="1">
              <a:buFont typeface="Helvetica CE" charset="0"/>
              <a:buNone/>
            </a:pPr>
            <a:endParaRPr lang="en-US" dirty="0"/>
          </a:p>
        </p:txBody>
      </p:sp>
      <p:sp>
        <p:nvSpPr>
          <p:cNvPr id="90119" name="Rectangle 4"/>
          <p:cNvSpPr>
            <a:spLocks noChangeArrowheads="1"/>
          </p:cNvSpPr>
          <p:nvPr/>
        </p:nvSpPr>
        <p:spPr bwMode="auto">
          <a:xfrm>
            <a:off x="2106235" y="2895600"/>
            <a:ext cx="4956175" cy="400050"/>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r>
              <a:rPr lang="en-US" sz="2000">
                <a:solidFill>
                  <a:srgbClr val="0A017F"/>
                </a:solidFill>
                <a:latin typeface="Courier" charset="0"/>
                <a:ea typeface="Courier" charset="0"/>
                <a:cs typeface="Courier" charset="0"/>
              </a:rPr>
              <a:t>property P = (a-&gt;b-&gt;P|a-&gt;c-&gt;P).</a:t>
            </a:r>
          </a:p>
        </p:txBody>
      </p:sp>
      <p:grpSp>
        <p:nvGrpSpPr>
          <p:cNvPr id="2" name="Group 12"/>
          <p:cNvGrpSpPr>
            <a:grpSpLocks/>
          </p:cNvGrpSpPr>
          <p:nvPr/>
        </p:nvGrpSpPr>
        <p:grpSpPr bwMode="auto">
          <a:xfrm>
            <a:off x="8077200" y="6096000"/>
            <a:ext cx="838200" cy="381000"/>
            <a:chOff x="672" y="3504"/>
            <a:chExt cx="528" cy="240"/>
          </a:xfrm>
        </p:grpSpPr>
        <p:sp>
          <p:nvSpPr>
            <p:cNvPr id="90121" name="AutoShape 10"/>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3" name="Group 11"/>
            <p:cNvGrpSpPr>
              <a:grpSpLocks/>
            </p:cNvGrpSpPr>
            <p:nvPr/>
          </p:nvGrpSpPr>
          <p:grpSpPr bwMode="auto">
            <a:xfrm>
              <a:off x="720" y="3552"/>
              <a:ext cx="432" cy="144"/>
              <a:chOff x="2112" y="3696"/>
              <a:chExt cx="528" cy="192"/>
            </a:xfrm>
          </p:grpSpPr>
          <p:sp>
            <p:nvSpPr>
              <p:cNvPr id="90123" name="Oval 6"/>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t>0</a:t>
                </a:r>
              </a:p>
            </p:txBody>
          </p:sp>
          <p:sp>
            <p:nvSpPr>
              <p:cNvPr id="90124" name="Oval 7"/>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t>1</a:t>
                </a:r>
              </a:p>
            </p:txBody>
          </p:sp>
          <p:cxnSp>
            <p:nvCxnSpPr>
              <p:cNvPr id="90125" name="AutoShape 8"/>
              <p:cNvCxnSpPr>
                <a:cxnSpLocks noChangeShapeType="1"/>
                <a:stCxn id="90123" idx="7"/>
                <a:endCxn id="90124"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90126" name="AutoShape 9"/>
              <p:cNvCxnSpPr>
                <a:cxnSpLocks noChangeShapeType="1"/>
                <a:stCxn id="90124" idx="3"/>
                <a:endCxn id="90123"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pic>
        <p:nvPicPr>
          <p:cNvPr id="15" name="Picture 14" descr="Screen shot 2010-10-07 at 11.33.18 AM.png"/>
          <p:cNvPicPr>
            <a:picLocks noChangeAspect="1"/>
          </p:cNvPicPr>
          <p:nvPr/>
        </p:nvPicPr>
        <p:blipFill>
          <a:blip r:embed="rId3"/>
          <a:stretch>
            <a:fillRect/>
          </a:stretch>
        </p:blipFill>
        <p:spPr>
          <a:xfrm>
            <a:off x="4267200" y="3429000"/>
            <a:ext cx="3733800" cy="327130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Date Placeholder 3"/>
          <p:cNvSpPr>
            <a:spLocks noGrp="1"/>
          </p:cNvSpPr>
          <p:nvPr>
            <p:ph type="dt" sz="quarter" idx="10"/>
          </p:nvPr>
        </p:nvSpPr>
        <p:spPr>
          <a:noFill/>
        </p:spPr>
        <p:txBody>
          <a:bodyPr/>
          <a:lstStyle/>
          <a:p>
            <a:r>
              <a:rPr lang="en-US" smtClean="0"/>
              <a:t>© Oscar Nierstrasz</a:t>
            </a:r>
            <a:endParaRPr lang="de-CH" smtClean="0"/>
          </a:p>
        </p:txBody>
      </p:sp>
      <p:sp>
        <p:nvSpPr>
          <p:cNvPr id="13315" name="Slide Number Placeholder 5"/>
          <p:cNvSpPr>
            <a:spLocks noGrp="1"/>
          </p:cNvSpPr>
          <p:nvPr>
            <p:ph type="sldNum" sz="quarter" idx="12"/>
          </p:nvPr>
        </p:nvSpPr>
        <p:spPr>
          <a:noFill/>
        </p:spPr>
        <p:txBody>
          <a:bodyPr/>
          <a:lstStyle/>
          <a:p>
            <a:fld id="{E9207253-A963-C048-A7E6-89DAADBEA5BF}" type="slidenum">
              <a:rPr lang="de-CH" smtClean="0"/>
              <a:pPr/>
              <a:t>3</a:t>
            </a:fld>
            <a:endParaRPr lang="de-CH" sz="1400" smtClean="0">
              <a:solidFill>
                <a:srgbClr val="7E7E7E"/>
              </a:solidFill>
              <a:latin typeface="Times" charset="0"/>
            </a:endParaRPr>
          </a:p>
        </p:txBody>
      </p:sp>
      <p:pic>
        <p:nvPicPr>
          <p:cNvPr id="13316"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3317" name="Rectangle 3"/>
          <p:cNvSpPr>
            <a:spLocks noGrp="1" noChangeArrowheads="1"/>
          </p:cNvSpPr>
          <p:nvPr>
            <p:ph type="title"/>
          </p:nvPr>
        </p:nvSpPr>
        <p:spPr/>
        <p:txBody>
          <a:bodyPr/>
          <a:lstStyle/>
          <a:p>
            <a:pPr eaLnBrk="1" hangingPunct="1"/>
            <a:r>
              <a:rPr lang="en-US"/>
              <a:t>Roadmap</a:t>
            </a:r>
          </a:p>
        </p:txBody>
      </p:sp>
      <p:sp>
        <p:nvSpPr>
          <p:cNvPr id="13318" name="Rectangle 4"/>
          <p:cNvSpPr>
            <a:spLocks noGrp="1" noChangeArrowheads="1"/>
          </p:cNvSpPr>
          <p:nvPr>
            <p:ph type="body" idx="1"/>
          </p:nvPr>
        </p:nvSpPr>
        <p:spPr/>
        <p:txBody>
          <a:bodyPr/>
          <a:lstStyle/>
          <a:p>
            <a:pPr eaLnBrk="1" hangingPunct="1">
              <a:lnSpc>
                <a:spcPct val="90000"/>
              </a:lnSpc>
            </a:pPr>
            <a:r>
              <a:rPr lang="en-US" b="1" dirty="0" err="1" smtClean="0"/>
              <a:t>Modelling</a:t>
            </a:r>
            <a:r>
              <a:rPr lang="en-US" b="1" dirty="0" smtClean="0"/>
              <a:t> interaction in FSP</a:t>
            </a:r>
          </a:p>
          <a:p>
            <a:pPr eaLnBrk="1" hangingPunct="1">
              <a:lnSpc>
                <a:spcPct val="90000"/>
              </a:lnSpc>
            </a:pPr>
            <a:r>
              <a:rPr lang="en-US" dirty="0" smtClean="0"/>
              <a:t>Safety — synchronizing critical sections</a:t>
            </a:r>
          </a:p>
          <a:p>
            <a:pPr eaLnBrk="1" hangingPunct="1">
              <a:lnSpc>
                <a:spcPct val="90000"/>
              </a:lnSpc>
            </a:pPr>
            <a:r>
              <a:rPr lang="en-US" dirty="0" smtClean="0"/>
              <a:t>Locking for atomicity</a:t>
            </a:r>
          </a:p>
          <a:p>
            <a:pPr eaLnBrk="1" hangingPunct="1">
              <a:lnSpc>
                <a:spcPct val="90000"/>
              </a:lnSpc>
            </a:pPr>
            <a:r>
              <a:rPr lang="en-US" dirty="0" smtClean="0"/>
              <a:t>The busy-wait mutual exclusion protocol</a:t>
            </a:r>
          </a:p>
          <a:p>
            <a:pPr eaLnBrk="1" hangingPunct="1">
              <a:lnSpc>
                <a:spcPct val="90000"/>
              </a:lnSpc>
            </a:pPr>
            <a:r>
              <a:rPr lang="en-US" dirty="0" smtClean="0"/>
              <a:t>Checking Safety properties</a:t>
            </a:r>
          </a:p>
          <a:p>
            <a:pPr>
              <a:lnSpc>
                <a:spcPct val="90000"/>
              </a:lnSpc>
            </a:pPr>
            <a:r>
              <a:rPr lang="en-US" dirty="0" smtClean="0"/>
              <a:t>Conditional synchronization</a:t>
            </a:r>
          </a:p>
        </p:txBody>
      </p:sp>
      <p:sp>
        <p:nvSpPr>
          <p:cNvPr id="13319" name="Footer Placeholder 7"/>
          <p:cNvSpPr>
            <a:spLocks noGrp="1"/>
          </p:cNvSpPr>
          <p:nvPr>
            <p:ph type="ftr" sz="quarter" idx="11"/>
          </p:nvPr>
        </p:nvSpPr>
        <p:spPr>
          <a:noFill/>
        </p:spPr>
        <p:txBody>
          <a:bodyPr/>
          <a:lstStyle/>
          <a:p>
            <a:r>
              <a:rPr lang="en-US" smtClean="0"/>
              <a:t>Safety and Synchronization</a:t>
            </a:r>
            <a:endParaRPr lang="de-CH"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2" name="Date Placeholder 3"/>
          <p:cNvSpPr>
            <a:spLocks noGrp="1"/>
          </p:cNvSpPr>
          <p:nvPr>
            <p:ph type="dt" sz="quarter" idx="10"/>
          </p:nvPr>
        </p:nvSpPr>
        <p:spPr>
          <a:noFill/>
        </p:spPr>
        <p:txBody>
          <a:bodyPr/>
          <a:lstStyle/>
          <a:p>
            <a:r>
              <a:rPr lang="en-US" smtClean="0"/>
              <a:t>© Oscar Nierstrasz</a:t>
            </a:r>
            <a:endParaRPr lang="de-CH" smtClean="0"/>
          </a:p>
        </p:txBody>
      </p:sp>
      <p:sp>
        <p:nvSpPr>
          <p:cNvPr id="92163"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92164" name="Slide Number Placeholder 5"/>
          <p:cNvSpPr>
            <a:spLocks noGrp="1"/>
          </p:cNvSpPr>
          <p:nvPr>
            <p:ph type="sldNum" sz="quarter" idx="12"/>
          </p:nvPr>
        </p:nvSpPr>
        <p:spPr>
          <a:noFill/>
        </p:spPr>
        <p:txBody>
          <a:bodyPr/>
          <a:lstStyle/>
          <a:p>
            <a:fld id="{B6415B83-7251-3949-90D8-D76E37B65238}" type="slidenum">
              <a:rPr lang="de-CH" smtClean="0"/>
              <a:pPr/>
              <a:t>30</a:t>
            </a:fld>
            <a:endParaRPr lang="de-CH" sz="1400" smtClean="0">
              <a:solidFill>
                <a:srgbClr val="7E7E7E"/>
              </a:solidFill>
              <a:latin typeface="Times" charset="0"/>
            </a:endParaRPr>
          </a:p>
        </p:txBody>
      </p:sp>
      <p:sp>
        <p:nvSpPr>
          <p:cNvPr id="92165" name="Rectangle 2"/>
          <p:cNvSpPr>
            <a:spLocks noGrp="1" noChangeArrowheads="1"/>
          </p:cNvSpPr>
          <p:nvPr>
            <p:ph type="title"/>
          </p:nvPr>
        </p:nvSpPr>
        <p:spPr/>
        <p:txBody>
          <a:bodyPr/>
          <a:lstStyle/>
          <a:p>
            <a:pPr eaLnBrk="1" hangingPunct="1"/>
            <a:r>
              <a:rPr lang="en-US"/>
              <a:t>Safety properties</a:t>
            </a:r>
          </a:p>
        </p:txBody>
      </p:sp>
      <p:sp>
        <p:nvSpPr>
          <p:cNvPr id="92166" name="Rectangle 3"/>
          <p:cNvSpPr>
            <a:spLocks noGrp="1" noChangeArrowheads="1"/>
          </p:cNvSpPr>
          <p:nvPr>
            <p:ph type="body" idx="1"/>
          </p:nvPr>
        </p:nvSpPr>
        <p:spPr>
          <a:xfrm>
            <a:off x="381000" y="1654175"/>
            <a:ext cx="8382000" cy="479425"/>
          </a:xfrm>
        </p:spPr>
        <p:txBody>
          <a:bodyPr anchor="t"/>
          <a:lstStyle/>
          <a:p>
            <a:pPr marL="342900" indent="-342900" eaLnBrk="1" hangingPunct="1">
              <a:lnSpc>
                <a:spcPct val="90000"/>
              </a:lnSpc>
              <a:buFont typeface="Helvetica CE" charset="0"/>
              <a:buNone/>
            </a:pPr>
            <a:r>
              <a:rPr lang="en-US" i="1">
                <a:solidFill>
                  <a:srgbClr val="7F0101"/>
                </a:solidFill>
              </a:rPr>
              <a:t>How can we specify that some action, disaster, never occurs?</a:t>
            </a:r>
            <a:endParaRPr lang="en-US"/>
          </a:p>
        </p:txBody>
      </p:sp>
      <p:pic>
        <p:nvPicPr>
          <p:cNvPr id="92167" name="Picture 4"/>
          <p:cNvPicPr>
            <a:picLocks noChangeAspect="1" noChangeArrowheads="1"/>
          </p:cNvPicPr>
          <p:nvPr/>
        </p:nvPicPr>
        <mc:AlternateContent xmlns:ma="http://schemas.microsoft.com/office/mac/drawingml/2008/main">
          <mc:Choice Requires="ma">
            <p:blipFill>
              <a:blip r:embed="rId3"/>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4"/>
              <a:srcRect/>
              <a:stretch>
                <a:fillRect/>
              </a:stretch>
            </p:blipFill>
          </mc:Fallback>
        </mc:AlternateContent>
        <p:spPr bwMode="auto">
          <a:xfrm>
            <a:off x="2844800" y="2284413"/>
            <a:ext cx="3022600" cy="1906587"/>
          </a:xfrm>
          <a:prstGeom prst="rect">
            <a:avLst/>
          </a:prstGeom>
          <a:noFill/>
          <a:ln w="9525">
            <a:noFill/>
            <a:miter lim="800000"/>
            <a:headEnd/>
            <a:tailEnd/>
          </a:ln>
        </p:spPr>
      </p:pic>
      <p:sp>
        <p:nvSpPr>
          <p:cNvPr id="92168" name="AutoShape 5"/>
          <p:cNvSpPr>
            <a:spLocks noChangeArrowheads="1"/>
          </p:cNvSpPr>
          <p:nvPr/>
        </p:nvSpPr>
        <p:spPr bwMode="auto">
          <a:xfrm>
            <a:off x="2819400" y="5334000"/>
            <a:ext cx="5105400" cy="11430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0000"/>
              </a:lnSpc>
              <a:spcBef>
                <a:spcPct val="20000"/>
              </a:spcBef>
              <a:buClr>
                <a:schemeClr val="hlink"/>
              </a:buClr>
              <a:buSzPct val="85000"/>
              <a:buFont typeface="Helvetica CE" charset="0"/>
              <a:buNone/>
            </a:pPr>
            <a:r>
              <a:rPr lang="en-US" i="1">
                <a:solidFill>
                  <a:srgbClr val="7F0101"/>
                </a:solidFill>
                <a:ea typeface="Helvetica" charset="0"/>
                <a:cs typeface="Helvetica" charset="0"/>
              </a:rPr>
              <a:t>A safety property must be specified so as to include all the acceptable, valid behaviours in its alphabet.</a:t>
            </a:r>
            <a:endParaRPr lang="en-US" sz="3200" i="1">
              <a:solidFill>
                <a:srgbClr val="7F0101"/>
              </a:solidFill>
              <a:ea typeface="Helvetica" charset="0"/>
              <a:cs typeface="Helvetica" charset="0"/>
            </a:endParaRPr>
          </a:p>
        </p:txBody>
      </p:sp>
      <p:sp>
        <p:nvSpPr>
          <p:cNvPr id="92169" name="Rectangle 6"/>
          <p:cNvSpPr>
            <a:spLocks noChangeArrowheads="1"/>
          </p:cNvSpPr>
          <p:nvPr/>
        </p:nvSpPr>
        <p:spPr bwMode="auto">
          <a:xfrm>
            <a:off x="1676400" y="4425950"/>
            <a:ext cx="5418138" cy="374650"/>
          </a:xfrm>
          <a:prstGeom prst="rect">
            <a:avLst/>
          </a:prstGeom>
          <a:solidFill>
            <a:schemeClr val="bg1"/>
          </a:solidFill>
          <a:ln w="9525">
            <a:solidFill>
              <a:srgbClr val="0A017F"/>
            </a:solidFill>
            <a:miter lim="800000"/>
            <a:headEnd/>
            <a:tailEnd/>
          </a:ln>
        </p:spPr>
        <p:txBody>
          <a:bodyPr wrap="none">
            <a:prstTxWarp prst="textNoShape">
              <a:avLst/>
            </a:prstTxWarp>
            <a:spAutoFit/>
          </a:bodyPr>
          <a:lstStyle/>
          <a:p>
            <a:pPr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property CALM = STOP + {disaster}.</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Date Placeholder 3"/>
          <p:cNvSpPr>
            <a:spLocks noGrp="1"/>
          </p:cNvSpPr>
          <p:nvPr>
            <p:ph type="dt" sz="quarter" idx="10"/>
          </p:nvPr>
        </p:nvSpPr>
        <p:spPr>
          <a:noFill/>
        </p:spPr>
        <p:txBody>
          <a:bodyPr/>
          <a:lstStyle/>
          <a:p>
            <a:r>
              <a:rPr lang="en-US" smtClean="0"/>
              <a:t>© Oscar Nierstrasz</a:t>
            </a:r>
            <a:endParaRPr lang="de-CH" smtClean="0"/>
          </a:p>
        </p:txBody>
      </p:sp>
      <p:sp>
        <p:nvSpPr>
          <p:cNvPr id="56323" name="Slide Number Placeholder 5"/>
          <p:cNvSpPr>
            <a:spLocks noGrp="1"/>
          </p:cNvSpPr>
          <p:nvPr>
            <p:ph type="sldNum" sz="quarter" idx="12"/>
          </p:nvPr>
        </p:nvSpPr>
        <p:spPr>
          <a:noFill/>
        </p:spPr>
        <p:txBody>
          <a:bodyPr/>
          <a:lstStyle/>
          <a:p>
            <a:fld id="{81D48CCB-287F-B242-AF87-F1118E4A6DEB}" type="slidenum">
              <a:rPr lang="de-CH" smtClean="0"/>
              <a:pPr/>
              <a:t>31</a:t>
            </a:fld>
            <a:endParaRPr lang="de-CH" sz="1400" smtClean="0">
              <a:solidFill>
                <a:srgbClr val="7E7E7E"/>
              </a:solidFill>
              <a:latin typeface="Times" charset="0"/>
            </a:endParaRPr>
          </a:p>
        </p:txBody>
      </p:sp>
      <p:pic>
        <p:nvPicPr>
          <p:cNvPr id="56324"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56325" name="Rectangle 3"/>
          <p:cNvSpPr>
            <a:spLocks noGrp="1" noChangeArrowheads="1"/>
          </p:cNvSpPr>
          <p:nvPr>
            <p:ph type="title"/>
          </p:nvPr>
        </p:nvSpPr>
        <p:spPr/>
        <p:txBody>
          <a:bodyPr/>
          <a:lstStyle/>
          <a:p>
            <a:pPr eaLnBrk="1" hangingPunct="1"/>
            <a:r>
              <a:rPr lang="en-US"/>
              <a:t>Roadmap</a:t>
            </a:r>
          </a:p>
        </p:txBody>
      </p:sp>
      <p:sp>
        <p:nvSpPr>
          <p:cNvPr id="56326" name="Rectangle 4"/>
          <p:cNvSpPr>
            <a:spLocks noGrp="1" noChangeArrowheads="1"/>
          </p:cNvSpPr>
          <p:nvPr>
            <p:ph type="body" idx="1"/>
          </p:nvPr>
        </p:nvSpPr>
        <p:spPr/>
        <p:txBody>
          <a:bodyPr/>
          <a:lstStyle/>
          <a:p>
            <a:pPr eaLnBrk="1" hangingPunct="1">
              <a:lnSpc>
                <a:spcPct val="90000"/>
              </a:lnSpc>
            </a:pPr>
            <a:r>
              <a:rPr lang="en-US" dirty="0" err="1" smtClean="0"/>
              <a:t>Modelling</a:t>
            </a:r>
            <a:r>
              <a:rPr lang="en-US" dirty="0" smtClean="0"/>
              <a:t> interaction in FSP</a:t>
            </a:r>
          </a:p>
          <a:p>
            <a:pPr eaLnBrk="1" hangingPunct="1">
              <a:lnSpc>
                <a:spcPct val="90000"/>
              </a:lnSpc>
            </a:pPr>
            <a:r>
              <a:rPr lang="en-US" dirty="0" smtClean="0"/>
              <a:t>Safety — synchronizing critical sections</a:t>
            </a:r>
          </a:p>
          <a:p>
            <a:pPr eaLnBrk="1" hangingPunct="1">
              <a:lnSpc>
                <a:spcPct val="90000"/>
              </a:lnSpc>
            </a:pPr>
            <a:r>
              <a:rPr lang="en-US" dirty="0" smtClean="0"/>
              <a:t>Locking for atomicity</a:t>
            </a:r>
          </a:p>
          <a:p>
            <a:pPr eaLnBrk="1" hangingPunct="1">
              <a:lnSpc>
                <a:spcPct val="90000"/>
              </a:lnSpc>
            </a:pPr>
            <a:r>
              <a:rPr lang="en-US" dirty="0" smtClean="0"/>
              <a:t>The busy-wait mutual exclusion protocol</a:t>
            </a:r>
          </a:p>
          <a:p>
            <a:pPr eaLnBrk="1" hangingPunct="1">
              <a:lnSpc>
                <a:spcPct val="90000"/>
              </a:lnSpc>
            </a:pPr>
            <a:r>
              <a:rPr lang="en-US" dirty="0" smtClean="0"/>
              <a:t>Checking Safety properties</a:t>
            </a:r>
          </a:p>
          <a:p>
            <a:pPr>
              <a:lnSpc>
                <a:spcPct val="90000"/>
              </a:lnSpc>
            </a:pPr>
            <a:r>
              <a:rPr lang="en-US" b="1" dirty="0" smtClean="0"/>
              <a:t>Conditional synchronization</a:t>
            </a:r>
          </a:p>
        </p:txBody>
      </p:sp>
      <p:sp>
        <p:nvSpPr>
          <p:cNvPr id="56327" name="Footer Placeholder 7"/>
          <p:cNvSpPr>
            <a:spLocks noGrp="1"/>
          </p:cNvSpPr>
          <p:nvPr>
            <p:ph type="ftr" sz="quarter" idx="11"/>
          </p:nvPr>
        </p:nvSpPr>
        <p:spPr>
          <a:noFill/>
        </p:spPr>
        <p:txBody>
          <a:bodyPr/>
          <a:lstStyle/>
          <a:p>
            <a:r>
              <a:rPr lang="en-US" smtClean="0"/>
              <a:t>Safety and Synchronization</a:t>
            </a:r>
            <a:endParaRPr lang="de-CH"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a:t>Conditional synchronization</a:t>
            </a:r>
          </a:p>
        </p:txBody>
      </p:sp>
      <p:sp>
        <p:nvSpPr>
          <p:cNvPr id="58371" name="Date Placeholder 3"/>
          <p:cNvSpPr>
            <a:spLocks noGrp="1"/>
          </p:cNvSpPr>
          <p:nvPr>
            <p:ph type="dt" sz="quarter" idx="10"/>
          </p:nvPr>
        </p:nvSpPr>
        <p:spPr>
          <a:noFill/>
        </p:spPr>
        <p:txBody>
          <a:bodyPr/>
          <a:lstStyle/>
          <a:p>
            <a:r>
              <a:rPr lang="en-US" smtClean="0"/>
              <a:t>© Oscar Nierstrasz</a:t>
            </a:r>
            <a:endParaRPr lang="de-CH" smtClean="0"/>
          </a:p>
        </p:txBody>
      </p:sp>
      <p:sp>
        <p:nvSpPr>
          <p:cNvPr id="58372"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58373" name="Slide Number Placeholder 5"/>
          <p:cNvSpPr>
            <a:spLocks noGrp="1"/>
          </p:cNvSpPr>
          <p:nvPr>
            <p:ph type="sldNum" sz="quarter" idx="12"/>
          </p:nvPr>
        </p:nvSpPr>
        <p:spPr>
          <a:noFill/>
        </p:spPr>
        <p:txBody>
          <a:bodyPr/>
          <a:lstStyle/>
          <a:p>
            <a:fld id="{04F3CF28-B7D6-2349-9992-86818E70D91F}" type="slidenum">
              <a:rPr lang="de-CH" smtClean="0"/>
              <a:pPr/>
              <a:t>32</a:t>
            </a:fld>
            <a:endParaRPr lang="de-CH" sz="1400" smtClean="0">
              <a:solidFill>
                <a:srgbClr val="7E7E7E"/>
              </a:solidFill>
              <a:latin typeface="Times" charset="0"/>
            </a:endParaRPr>
          </a:p>
        </p:txBody>
      </p:sp>
      <p:pic>
        <p:nvPicPr>
          <p:cNvPr id="58374" name="Picture 4"/>
          <p:cNvPicPr>
            <a:picLocks noChangeAspect="1" noChangeArrowheads="1"/>
          </p:cNvPicPr>
          <p:nvPr/>
        </p:nvPicPr>
        <mc:AlternateContent xmlns:ma="http://schemas.microsoft.com/office/mac/drawingml/2008/main">
          <mc:Choice Requires="ma">
            <p:blipFill>
              <a:blip r:embed="rId3"/>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4"/>
              <a:srcRect/>
              <a:stretch>
                <a:fillRect/>
              </a:stretch>
            </p:blipFill>
          </mc:Fallback>
        </mc:AlternateContent>
        <p:spPr bwMode="auto">
          <a:xfrm>
            <a:off x="5029200" y="3548063"/>
            <a:ext cx="3035300" cy="2776537"/>
          </a:xfrm>
          <a:prstGeom prst="rect">
            <a:avLst/>
          </a:prstGeom>
          <a:noFill/>
          <a:ln w="9525">
            <a:noFill/>
            <a:miter lim="800000"/>
            <a:headEnd/>
            <a:tailEnd/>
          </a:ln>
        </p:spPr>
      </p:pic>
      <p:sp>
        <p:nvSpPr>
          <p:cNvPr id="58375" name="Rectangle 5"/>
          <p:cNvSpPr>
            <a:spLocks noChangeArrowheads="1"/>
          </p:cNvSpPr>
          <p:nvPr/>
        </p:nvSpPr>
        <p:spPr bwMode="auto">
          <a:xfrm>
            <a:off x="1066800" y="2286000"/>
            <a:ext cx="5448300" cy="3571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eaLnBrk="1" hangingPunct="1">
              <a:lnSpc>
                <a:spcPct val="95000"/>
              </a:lnSpc>
              <a:spcBef>
                <a:spcPct val="20000"/>
              </a:spcBef>
              <a:buFont typeface="Helvetica CE" charset="0"/>
              <a:buNone/>
            </a:pPr>
            <a:r>
              <a:rPr lang="en-US" sz="1800">
                <a:solidFill>
                  <a:srgbClr val="0A017F"/>
                </a:solidFill>
                <a:latin typeface="Courier" charset="0"/>
                <a:ea typeface="Courier" charset="0"/>
                <a:cs typeface="Courier" charset="0"/>
              </a:rPr>
              <a:t>LOCK = ( acquire -&gt; release -&gt; LOCK ).</a:t>
            </a:r>
          </a:p>
        </p:txBody>
      </p:sp>
      <p:sp>
        <p:nvSpPr>
          <p:cNvPr id="58376" name="Rectangle 6"/>
          <p:cNvSpPr>
            <a:spLocks noChangeArrowheads="1"/>
          </p:cNvSpPr>
          <p:nvPr/>
        </p:nvSpPr>
        <p:spPr bwMode="auto">
          <a:xfrm>
            <a:off x="1066800" y="4233863"/>
            <a:ext cx="3640138" cy="1312862"/>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55600" eaLnBrk="1" hangingPunct="1">
              <a:lnSpc>
                <a:spcPct val="95000"/>
              </a:lnSpc>
              <a:spcBef>
                <a:spcPct val="20000"/>
              </a:spcBef>
              <a:buFont typeface="Helvetica CE" charset="0"/>
              <a:buNone/>
            </a:pPr>
            <a:r>
              <a:rPr lang="en-US" sz="1800">
                <a:solidFill>
                  <a:srgbClr val="0A017F"/>
                </a:solidFill>
                <a:latin typeface="Courier" charset="0"/>
                <a:ea typeface="Courier" charset="0"/>
                <a:cs typeface="Courier" charset="0"/>
              </a:rPr>
              <a:t>const N = 2</a:t>
            </a:r>
          </a:p>
          <a:p>
            <a:pPr defTabSz="355600" eaLnBrk="1" hangingPunct="1">
              <a:lnSpc>
                <a:spcPct val="95000"/>
              </a:lnSpc>
              <a:spcBef>
                <a:spcPct val="20000"/>
              </a:spcBef>
              <a:buFont typeface="Helvetica CE" charset="0"/>
              <a:buNone/>
            </a:pPr>
            <a:r>
              <a:rPr lang="en-US" sz="1800">
                <a:solidFill>
                  <a:srgbClr val="0A017F"/>
                </a:solidFill>
                <a:latin typeface="Courier" charset="0"/>
                <a:ea typeface="Courier" charset="0"/>
                <a:cs typeface="Courier" charset="0"/>
              </a:rPr>
              <a:t>Slot =	( 	put[v:0..N]</a:t>
            </a:r>
          </a:p>
          <a:p>
            <a:pPr defTabSz="355600" eaLnBrk="1" hangingPunct="1">
              <a:lnSpc>
                <a:spcPct val="95000"/>
              </a:lnSpc>
              <a:spcBef>
                <a:spcPct val="20000"/>
              </a:spcBef>
              <a:buFont typeface="Helvetica CE" charset="0"/>
              <a:buNone/>
            </a:pPr>
            <a:r>
              <a:rPr lang="en-US" sz="1800">
                <a:solidFill>
                  <a:srgbClr val="0A017F"/>
                </a:solidFill>
                <a:latin typeface="Courier" charset="0"/>
                <a:ea typeface="Courier" charset="0"/>
                <a:cs typeface="Courier" charset="0"/>
              </a:rPr>
              <a:t>			-&gt;	get[v] </a:t>
            </a:r>
          </a:p>
          <a:p>
            <a:pPr defTabSz="355600" eaLnBrk="1" hangingPunct="1">
              <a:lnSpc>
                <a:spcPct val="95000"/>
              </a:lnSpc>
              <a:spcBef>
                <a:spcPct val="20000"/>
              </a:spcBef>
              <a:buFont typeface="Helvetica CE" charset="0"/>
              <a:buNone/>
            </a:pPr>
            <a:r>
              <a:rPr lang="en-US" sz="1800">
                <a:solidFill>
                  <a:srgbClr val="0A017F"/>
                </a:solidFill>
                <a:latin typeface="Courier" charset="0"/>
                <a:ea typeface="Courier" charset="0"/>
                <a:cs typeface="Courier" charset="0"/>
              </a:rPr>
              <a:t>			-&gt;	Slot ).</a:t>
            </a:r>
          </a:p>
        </p:txBody>
      </p:sp>
      <p:sp>
        <p:nvSpPr>
          <p:cNvPr id="58377" name="Rectangle 9"/>
          <p:cNvSpPr>
            <a:spLocks noChangeArrowheads="1"/>
          </p:cNvSpPr>
          <p:nvPr/>
        </p:nvSpPr>
        <p:spPr bwMode="auto">
          <a:xfrm>
            <a:off x="533400" y="3098800"/>
            <a:ext cx="8229600" cy="830263"/>
          </a:xfrm>
          <a:prstGeom prst="rect">
            <a:avLst/>
          </a:prstGeom>
          <a:noFill/>
          <a:ln w="9525">
            <a:noFill/>
            <a:miter lim="800000"/>
            <a:headEnd/>
            <a:tailEnd/>
          </a:ln>
        </p:spPr>
        <p:txBody>
          <a:bodyPr>
            <a:prstTxWarp prst="textNoShape">
              <a:avLst/>
            </a:prstTxWarp>
            <a:spAutoFit/>
          </a:bodyPr>
          <a:lstStyle/>
          <a:p>
            <a:pPr marL="342900" indent="-342900" defTabSz="320675" eaLnBrk="1" hangingPunct="1">
              <a:buFont typeface="Helvetica CE" charset="0"/>
              <a:buNone/>
            </a:pPr>
            <a:r>
              <a:rPr lang="en-US"/>
              <a:t>Similarly, a one-slot buffer delays a put request if it is full and delays a get request if it is empty:</a:t>
            </a:r>
          </a:p>
        </p:txBody>
      </p:sp>
      <p:sp>
        <p:nvSpPr>
          <p:cNvPr id="58378" name="Rectangle 11"/>
          <p:cNvSpPr>
            <a:spLocks noChangeArrowheads="1"/>
          </p:cNvSpPr>
          <p:nvPr/>
        </p:nvSpPr>
        <p:spPr bwMode="auto">
          <a:xfrm>
            <a:off x="533400" y="1600200"/>
            <a:ext cx="8077200" cy="461963"/>
          </a:xfrm>
          <a:prstGeom prst="rect">
            <a:avLst/>
          </a:prstGeom>
          <a:noFill/>
          <a:ln w="9525">
            <a:noFill/>
            <a:miter lim="800000"/>
            <a:headEnd/>
            <a:tailEnd/>
          </a:ln>
        </p:spPr>
        <p:txBody>
          <a:bodyPr>
            <a:prstTxWarp prst="textNoShape">
              <a:avLst/>
            </a:prstTxWarp>
            <a:spAutoFit/>
          </a:bodyPr>
          <a:lstStyle/>
          <a:p>
            <a:pPr marL="342900" indent="-342900" defTabSz="320675" eaLnBrk="1" hangingPunct="1">
              <a:buFont typeface="Helvetica CE" charset="0"/>
              <a:buNone/>
            </a:pPr>
            <a:r>
              <a:rPr lang="en-US"/>
              <a:t>A lock </a:t>
            </a:r>
            <a:r>
              <a:rPr lang="en-US" i="1">
                <a:solidFill>
                  <a:srgbClr val="7F0101"/>
                </a:solidFill>
              </a:rPr>
              <a:t>delays</a:t>
            </a:r>
            <a:r>
              <a:rPr lang="en-US"/>
              <a:t> an acquire request if it is already locked:</a:t>
            </a: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Date Placeholder 2"/>
          <p:cNvSpPr>
            <a:spLocks noGrp="1"/>
          </p:cNvSpPr>
          <p:nvPr>
            <p:ph type="dt" sz="quarter" idx="10"/>
          </p:nvPr>
        </p:nvSpPr>
        <p:spPr>
          <a:noFill/>
        </p:spPr>
        <p:txBody>
          <a:bodyPr/>
          <a:lstStyle/>
          <a:p>
            <a:r>
              <a:rPr lang="en-US" smtClean="0"/>
              <a:t>© Oscar Nierstrasz</a:t>
            </a:r>
            <a:endParaRPr lang="de-CH" smtClean="0"/>
          </a:p>
        </p:txBody>
      </p:sp>
      <p:sp>
        <p:nvSpPr>
          <p:cNvPr id="60419" name="Footer Placeholder 3"/>
          <p:cNvSpPr>
            <a:spLocks noGrp="1"/>
          </p:cNvSpPr>
          <p:nvPr>
            <p:ph type="ftr" sz="quarter" idx="11"/>
          </p:nvPr>
        </p:nvSpPr>
        <p:spPr>
          <a:noFill/>
        </p:spPr>
        <p:txBody>
          <a:bodyPr/>
          <a:lstStyle/>
          <a:p>
            <a:r>
              <a:rPr lang="en-US" smtClean="0"/>
              <a:t>Safety and Synchronization</a:t>
            </a:r>
            <a:endParaRPr lang="de-CH" smtClean="0"/>
          </a:p>
        </p:txBody>
      </p:sp>
      <p:sp>
        <p:nvSpPr>
          <p:cNvPr id="60420" name="Slide Number Placeholder 4"/>
          <p:cNvSpPr>
            <a:spLocks noGrp="1"/>
          </p:cNvSpPr>
          <p:nvPr>
            <p:ph type="sldNum" sz="quarter" idx="12"/>
          </p:nvPr>
        </p:nvSpPr>
        <p:spPr>
          <a:noFill/>
        </p:spPr>
        <p:txBody>
          <a:bodyPr/>
          <a:lstStyle/>
          <a:p>
            <a:fld id="{555118FD-F958-8D40-AB00-B602AF09BD8F}" type="slidenum">
              <a:rPr lang="de-CH" smtClean="0"/>
              <a:pPr/>
              <a:t>33</a:t>
            </a:fld>
            <a:endParaRPr lang="de-CH" sz="1400" smtClean="0">
              <a:solidFill>
                <a:srgbClr val="7E7E7E"/>
              </a:solidFill>
              <a:latin typeface="Times" charset="0"/>
            </a:endParaRPr>
          </a:p>
        </p:txBody>
      </p:sp>
      <p:sp>
        <p:nvSpPr>
          <p:cNvPr id="60421" name="Rectangle 2"/>
          <p:cNvSpPr>
            <a:spLocks noGrp="1" noChangeArrowheads="1"/>
          </p:cNvSpPr>
          <p:nvPr>
            <p:ph type="title"/>
          </p:nvPr>
        </p:nvSpPr>
        <p:spPr/>
        <p:txBody>
          <a:bodyPr/>
          <a:lstStyle/>
          <a:p>
            <a:pPr eaLnBrk="1" hangingPunct="1"/>
            <a:r>
              <a:rPr lang="en-US"/>
              <a:t>Producer/Consumer composition</a:t>
            </a:r>
          </a:p>
        </p:txBody>
      </p:sp>
      <p:pic>
        <p:nvPicPr>
          <p:cNvPr id="60422" name="Picture 4"/>
          <p:cNvPicPr>
            <a:picLocks noChangeAspect="1" noChangeArrowheads="1"/>
          </p:cNvPicPr>
          <p:nvPr/>
        </p:nvPicPr>
        <mc:AlternateContent xmlns:ma="http://schemas.microsoft.com/office/mac/drawingml/2008/main">
          <mc:Choice Requires="ma">
            <p:blipFill>
              <a:blip r:embed="rId3"/>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4"/>
              <a:srcRect/>
              <a:stretch>
                <a:fillRect/>
              </a:stretch>
            </p:blipFill>
          </mc:Fallback>
        </mc:AlternateContent>
        <p:spPr bwMode="auto">
          <a:xfrm>
            <a:off x="4800600" y="1917700"/>
            <a:ext cx="3492500" cy="1206500"/>
          </a:xfrm>
          <a:prstGeom prst="rect">
            <a:avLst/>
          </a:prstGeom>
          <a:noFill/>
          <a:ln w="9525">
            <a:noFill/>
            <a:miter lim="800000"/>
            <a:headEnd/>
            <a:tailEnd/>
          </a:ln>
        </p:spPr>
      </p:pic>
      <p:pic>
        <p:nvPicPr>
          <p:cNvPr id="60423" name="Picture 5"/>
          <p:cNvPicPr>
            <a:picLocks noChangeAspect="1" noChangeArrowheads="1"/>
          </p:cNvPicPr>
          <p:nvPr/>
        </p:nvPicPr>
        <mc:AlternateContent xmlns:ma="http://schemas.microsoft.com/office/mac/drawingml/2008/main">
          <mc:Choice Requires="ma">
            <p:blipFill>
              <a:blip r:embed="rId5"/>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6"/>
              <a:srcRect/>
              <a:stretch>
                <a:fillRect/>
              </a:stretch>
            </p:blipFill>
          </mc:Fallback>
        </mc:AlternateContent>
        <p:spPr bwMode="auto">
          <a:xfrm>
            <a:off x="4800600" y="3429000"/>
            <a:ext cx="2260600" cy="1041400"/>
          </a:xfrm>
          <a:prstGeom prst="rect">
            <a:avLst/>
          </a:prstGeom>
          <a:noFill/>
          <a:ln w="9525">
            <a:noFill/>
            <a:miter lim="800000"/>
            <a:headEnd/>
            <a:tailEnd/>
          </a:ln>
        </p:spPr>
      </p:pic>
      <p:pic>
        <p:nvPicPr>
          <p:cNvPr id="60424" name="Picture 6"/>
          <p:cNvPicPr>
            <a:picLocks noChangeAspect="1" noChangeArrowheads="1"/>
          </p:cNvPicPr>
          <p:nvPr/>
        </p:nvPicPr>
        <mc:AlternateContent xmlns:ma="http://schemas.microsoft.com/office/mac/drawingml/2008/main">
          <mc:Choice Requires="ma">
            <p:blipFill>
              <a:blip r:embed="rId7"/>
              <a:srcRect/>
              <a:stretch>
                <a:fillRect/>
              </a:stretch>
            </p:blipFill>
          </mc:Choice>
          <mc:Fallback xmlns:ma="http://schemas.microsoft.com/office/mac/drawingml/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blipFill>
              <a:blip r:embed="rId8"/>
              <a:srcRect/>
              <a:stretch>
                <a:fillRect/>
              </a:stretch>
            </p:blipFill>
          </mc:Fallback>
        </mc:AlternateContent>
        <p:spPr bwMode="auto">
          <a:xfrm>
            <a:off x="4800600" y="4622800"/>
            <a:ext cx="3683000" cy="1778000"/>
          </a:xfrm>
          <a:prstGeom prst="rect">
            <a:avLst/>
          </a:prstGeom>
          <a:noFill/>
          <a:ln w="9525">
            <a:noFill/>
            <a:miter lim="800000"/>
            <a:headEnd/>
            <a:tailEnd/>
          </a:ln>
        </p:spPr>
      </p:pic>
      <p:sp>
        <p:nvSpPr>
          <p:cNvPr id="60425" name="Rectangle 7"/>
          <p:cNvSpPr>
            <a:spLocks noChangeArrowheads="1"/>
          </p:cNvSpPr>
          <p:nvPr/>
        </p:nvSpPr>
        <p:spPr bwMode="auto">
          <a:xfrm>
            <a:off x="457200" y="2028825"/>
            <a:ext cx="3916363" cy="33924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Producer = 	( put[0]</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 put[1] </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 put[2]</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 Producer ).</a:t>
            </a:r>
          </a:p>
          <a:p>
            <a:pPr defTabSz="382588" eaLnBrk="1" hangingPunct="1">
              <a:lnSpc>
                <a:spcPct val="90000"/>
              </a:lnSpc>
              <a:spcBef>
                <a:spcPct val="20000"/>
              </a:spcBef>
              <a:buClr>
                <a:schemeClr val="hlink"/>
              </a:buClr>
              <a:buSzPct val="85000"/>
              <a:buFont typeface="Helvetica CE" charset="0"/>
              <a:buNone/>
            </a:pPr>
            <a:endParaRPr lang="en-US" sz="1800">
              <a:solidFill>
                <a:srgbClr val="0A017F"/>
              </a:solidFill>
              <a:latin typeface="Courier" charset="0"/>
              <a:ea typeface="Courier" charset="0"/>
              <a:cs typeface="Courier" charset="0"/>
            </a:endParaRP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Consumer = 	( get[x:0..N]</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 Consumer ).</a:t>
            </a:r>
          </a:p>
          <a:p>
            <a:pPr defTabSz="382588" eaLnBrk="1" hangingPunct="1">
              <a:lnSpc>
                <a:spcPct val="90000"/>
              </a:lnSpc>
              <a:spcBef>
                <a:spcPct val="20000"/>
              </a:spcBef>
              <a:buClr>
                <a:schemeClr val="hlink"/>
              </a:buClr>
              <a:buSzPct val="85000"/>
              <a:buFont typeface="Helvetica CE" charset="0"/>
              <a:buNone/>
            </a:pPr>
            <a:endParaRPr lang="en-US" sz="1800">
              <a:solidFill>
                <a:srgbClr val="0A017F"/>
              </a:solidFill>
              <a:latin typeface="Courier" charset="0"/>
              <a:ea typeface="Courier" charset="0"/>
              <a:cs typeface="Courier" charset="0"/>
            </a:endParaRP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||Chain =		( Producer</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Slot</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Consumer )</a:t>
            </a:r>
          </a:p>
        </p:txBody>
      </p:sp>
      <p:grpSp>
        <p:nvGrpSpPr>
          <p:cNvPr id="60426" name="Group 8"/>
          <p:cNvGrpSpPr>
            <a:grpSpLocks/>
          </p:cNvGrpSpPr>
          <p:nvPr/>
        </p:nvGrpSpPr>
        <p:grpSpPr bwMode="auto">
          <a:xfrm>
            <a:off x="8077200" y="6096000"/>
            <a:ext cx="838200" cy="381000"/>
            <a:chOff x="672" y="3504"/>
            <a:chExt cx="528" cy="240"/>
          </a:xfrm>
        </p:grpSpPr>
        <p:sp>
          <p:nvSpPr>
            <p:cNvPr id="60427" name="AutoShape 9"/>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60428" name="Group 10"/>
            <p:cNvGrpSpPr>
              <a:grpSpLocks/>
            </p:cNvGrpSpPr>
            <p:nvPr/>
          </p:nvGrpSpPr>
          <p:grpSpPr bwMode="auto">
            <a:xfrm>
              <a:off x="720" y="3552"/>
              <a:ext cx="432" cy="144"/>
              <a:chOff x="2112" y="3696"/>
              <a:chExt cx="528" cy="192"/>
            </a:xfrm>
          </p:grpSpPr>
          <p:sp>
            <p:nvSpPr>
              <p:cNvPr id="60429" name="Oval 11"/>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60430" name="Oval 12"/>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60431" name="AutoShape 13"/>
              <p:cNvCxnSpPr>
                <a:cxnSpLocks noChangeShapeType="1"/>
                <a:stCxn id="60429" idx="7"/>
                <a:endCxn id="60430"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60432" name="AutoShape 14"/>
              <p:cNvCxnSpPr>
                <a:cxnSpLocks noChangeShapeType="1"/>
                <a:stCxn id="60430" idx="3"/>
                <a:endCxn id="60429"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Date Placeholder 3"/>
          <p:cNvSpPr>
            <a:spLocks noGrp="1"/>
          </p:cNvSpPr>
          <p:nvPr>
            <p:ph type="dt" sz="quarter" idx="10"/>
          </p:nvPr>
        </p:nvSpPr>
        <p:spPr>
          <a:noFill/>
        </p:spPr>
        <p:txBody>
          <a:bodyPr/>
          <a:lstStyle/>
          <a:p>
            <a:r>
              <a:rPr lang="en-US" smtClean="0"/>
              <a:t>© Oscar Nierstrasz</a:t>
            </a:r>
            <a:endParaRPr lang="de-CH" smtClean="0"/>
          </a:p>
        </p:txBody>
      </p:sp>
      <p:sp>
        <p:nvSpPr>
          <p:cNvPr id="62467"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62468" name="Slide Number Placeholder 5"/>
          <p:cNvSpPr>
            <a:spLocks noGrp="1"/>
          </p:cNvSpPr>
          <p:nvPr>
            <p:ph type="sldNum" sz="quarter" idx="12"/>
          </p:nvPr>
        </p:nvSpPr>
        <p:spPr>
          <a:noFill/>
        </p:spPr>
        <p:txBody>
          <a:bodyPr/>
          <a:lstStyle/>
          <a:p>
            <a:fld id="{24801198-F593-7E48-BE19-6165D1FC775F}" type="slidenum">
              <a:rPr lang="de-CH" smtClean="0"/>
              <a:pPr/>
              <a:t>34</a:t>
            </a:fld>
            <a:endParaRPr lang="de-CH" sz="1400" smtClean="0">
              <a:solidFill>
                <a:srgbClr val="7E7E7E"/>
              </a:solidFill>
              <a:latin typeface="Times" charset="0"/>
            </a:endParaRPr>
          </a:p>
        </p:txBody>
      </p:sp>
      <p:sp>
        <p:nvSpPr>
          <p:cNvPr id="62469" name="Rectangle 2"/>
          <p:cNvSpPr>
            <a:spLocks noGrp="1" noChangeArrowheads="1"/>
          </p:cNvSpPr>
          <p:nvPr>
            <p:ph type="title"/>
          </p:nvPr>
        </p:nvSpPr>
        <p:spPr/>
        <p:txBody>
          <a:bodyPr/>
          <a:lstStyle/>
          <a:p>
            <a:pPr eaLnBrk="1" hangingPunct="1"/>
            <a:r>
              <a:rPr lang="en-US"/>
              <a:t>Wait and notify</a:t>
            </a:r>
          </a:p>
        </p:txBody>
      </p:sp>
      <p:sp>
        <p:nvSpPr>
          <p:cNvPr id="62470" name="Rectangle 3"/>
          <p:cNvSpPr>
            <a:spLocks noGrp="1" noChangeArrowheads="1"/>
          </p:cNvSpPr>
          <p:nvPr>
            <p:ph type="body" idx="1"/>
          </p:nvPr>
        </p:nvSpPr>
        <p:spPr/>
        <p:txBody>
          <a:bodyPr anchor="t"/>
          <a:lstStyle/>
          <a:p>
            <a:pPr marL="342900" indent="-342900" eaLnBrk="1" hangingPunct="1">
              <a:buFont typeface="Helvetica CE" charset="0"/>
              <a:buNone/>
            </a:pPr>
            <a:r>
              <a:rPr lang="en-US" sz="2000" i="1">
                <a:solidFill>
                  <a:srgbClr val="7F0101"/>
                </a:solidFill>
              </a:rPr>
              <a:t>A Java object whose methods are all synchronized behaves like a monitor</a:t>
            </a:r>
          </a:p>
          <a:p>
            <a:pPr marL="342900" indent="-342900" eaLnBrk="1" hangingPunct="1">
              <a:buFont typeface="Helvetica CE" charset="0"/>
              <a:buNone/>
            </a:pPr>
            <a:endParaRPr lang="en-US" sz="2000"/>
          </a:p>
          <a:p>
            <a:pPr marL="342900" indent="-342900" eaLnBrk="1" hangingPunct="1">
              <a:buFont typeface="Helvetica CE" charset="0"/>
              <a:buNone/>
            </a:pPr>
            <a:r>
              <a:rPr lang="en-US" sz="2000"/>
              <a:t>Within a synchronized method or block:</a:t>
            </a:r>
          </a:p>
          <a:p>
            <a:pPr marL="342900" indent="-342900" eaLnBrk="1" hangingPunct="1"/>
            <a:r>
              <a:rPr lang="en-US" sz="2000">
                <a:latin typeface="Courier" charset="0"/>
                <a:ea typeface="Courier" charset="0"/>
                <a:cs typeface="Courier" charset="0"/>
              </a:rPr>
              <a:t>wait()</a:t>
            </a:r>
            <a:r>
              <a:rPr lang="en-US" sz="2000"/>
              <a:t> suspends the current thread, </a:t>
            </a:r>
            <a:r>
              <a:rPr lang="en-US" sz="2000" i="1">
                <a:solidFill>
                  <a:srgbClr val="7F0101"/>
                </a:solidFill>
              </a:rPr>
              <a:t>releasing the lock</a:t>
            </a:r>
            <a:endParaRPr lang="en-US" sz="2000"/>
          </a:p>
          <a:p>
            <a:pPr marL="342900" indent="-342900" eaLnBrk="1" hangingPunct="1"/>
            <a:r>
              <a:rPr lang="en-US" sz="2000">
                <a:latin typeface="Courier" charset="0"/>
                <a:ea typeface="Courier" charset="0"/>
                <a:cs typeface="Courier" charset="0"/>
              </a:rPr>
              <a:t>notify()</a:t>
            </a:r>
            <a:r>
              <a:rPr lang="en-US" sz="2000"/>
              <a:t> wakes up </a:t>
            </a:r>
            <a:r>
              <a:rPr lang="en-US" sz="2000" i="1">
                <a:solidFill>
                  <a:srgbClr val="7F0101"/>
                </a:solidFill>
              </a:rPr>
              <a:t>one thread waiting on that object</a:t>
            </a:r>
            <a:endParaRPr lang="en-US" sz="2000"/>
          </a:p>
          <a:p>
            <a:pPr marL="342900" indent="-342900" eaLnBrk="1" hangingPunct="1"/>
            <a:r>
              <a:rPr lang="en-US" sz="2000">
                <a:latin typeface="Courier" charset="0"/>
                <a:ea typeface="Courier" charset="0"/>
                <a:cs typeface="Courier" charset="0"/>
              </a:rPr>
              <a:t>notifyAll()</a:t>
            </a:r>
            <a:r>
              <a:rPr lang="en-US" sz="2000"/>
              <a:t> </a:t>
            </a:r>
            <a:r>
              <a:rPr lang="en-US" sz="2000" i="1">
                <a:solidFill>
                  <a:srgbClr val="7F0101"/>
                </a:solidFill>
              </a:rPr>
              <a:t>wakes up all threads</a:t>
            </a:r>
            <a:r>
              <a:rPr lang="en-US" sz="2000"/>
              <a:t> waiting on that object</a:t>
            </a:r>
          </a:p>
          <a:p>
            <a:pPr marL="342900" indent="-342900" eaLnBrk="1" hangingPunct="1"/>
            <a:endParaRPr lang="en-US" sz="2000"/>
          </a:p>
          <a:p>
            <a:pPr marL="342900" indent="-342900" eaLnBrk="1" hangingPunct="1">
              <a:buFont typeface="Helvetica CE" charset="0"/>
              <a:buNone/>
            </a:pPr>
            <a:r>
              <a:rPr lang="en-US" sz="2000" b="1"/>
              <a:t>NB: </a:t>
            </a:r>
            <a:r>
              <a:rPr lang="en-US" sz="2000"/>
              <a:t>Outside of a synchronized block, </a:t>
            </a:r>
            <a:r>
              <a:rPr lang="en-US" sz="2000">
                <a:latin typeface="Courier" charset="0"/>
                <a:ea typeface="Courier" charset="0"/>
                <a:cs typeface="Courier" charset="0"/>
              </a:rPr>
              <a:t>wait()</a:t>
            </a:r>
            <a:r>
              <a:rPr lang="en-US" sz="2000"/>
              <a:t> and </a:t>
            </a:r>
            <a:r>
              <a:rPr lang="en-US" sz="2000">
                <a:latin typeface="Courier" charset="0"/>
                <a:ea typeface="Courier" charset="0"/>
                <a:cs typeface="Courier" charset="0"/>
              </a:rPr>
              <a:t>notify()</a:t>
            </a:r>
            <a:r>
              <a:rPr lang="en-US" sz="2000"/>
              <a:t> will raise an </a:t>
            </a:r>
            <a:r>
              <a:rPr lang="en-US" sz="2000">
                <a:latin typeface="Courier" charset="0"/>
                <a:ea typeface="Courier" charset="0"/>
                <a:cs typeface="Courier" charset="0"/>
              </a:rPr>
              <a:t>IllegalMonitorStateException</a:t>
            </a:r>
          </a:p>
        </p:txBody>
      </p:sp>
      <p:sp>
        <p:nvSpPr>
          <p:cNvPr id="62471" name="AutoShape 4"/>
          <p:cNvSpPr>
            <a:spLocks noChangeArrowheads="1"/>
          </p:cNvSpPr>
          <p:nvPr/>
        </p:nvSpPr>
        <p:spPr bwMode="auto">
          <a:xfrm>
            <a:off x="3810000" y="5334000"/>
            <a:ext cx="3810000" cy="12192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5000"/>
              </a:lnSpc>
              <a:spcBef>
                <a:spcPct val="20000"/>
              </a:spcBef>
              <a:buClr>
                <a:schemeClr val="hlink"/>
              </a:buClr>
              <a:buSzPct val="85000"/>
              <a:buFont typeface="Helvetica CE" charset="0"/>
              <a:buNone/>
            </a:pPr>
            <a:r>
              <a:rPr lang="en-US" sz="2000" i="1">
                <a:solidFill>
                  <a:srgbClr val="7F0101"/>
                </a:solidFill>
              </a:rPr>
              <a:t>Always use notifyAll() unless you are </a:t>
            </a:r>
            <a:r>
              <a:rPr lang="en-US" sz="2000" i="1" u="sng">
                <a:solidFill>
                  <a:srgbClr val="7F0101"/>
                </a:solidFill>
              </a:rPr>
              <a:t>sure</a:t>
            </a:r>
            <a:r>
              <a:rPr lang="en-US" sz="2000" i="1">
                <a:solidFill>
                  <a:srgbClr val="7F0101"/>
                </a:solidFill>
              </a:rPr>
              <a:t> it doesn’t matter which thread you wake up!</a:t>
            </a:r>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Date Placeholder 2"/>
          <p:cNvSpPr>
            <a:spLocks noGrp="1"/>
          </p:cNvSpPr>
          <p:nvPr>
            <p:ph type="dt" sz="quarter" idx="10"/>
          </p:nvPr>
        </p:nvSpPr>
        <p:spPr>
          <a:noFill/>
        </p:spPr>
        <p:txBody>
          <a:bodyPr/>
          <a:lstStyle/>
          <a:p>
            <a:r>
              <a:rPr lang="en-US" smtClean="0"/>
              <a:t>© Oscar Nierstrasz</a:t>
            </a:r>
            <a:endParaRPr lang="de-CH" smtClean="0"/>
          </a:p>
        </p:txBody>
      </p:sp>
      <p:sp>
        <p:nvSpPr>
          <p:cNvPr id="64515" name="Footer Placeholder 3"/>
          <p:cNvSpPr>
            <a:spLocks noGrp="1"/>
          </p:cNvSpPr>
          <p:nvPr>
            <p:ph type="ftr" sz="quarter" idx="11"/>
          </p:nvPr>
        </p:nvSpPr>
        <p:spPr>
          <a:noFill/>
        </p:spPr>
        <p:txBody>
          <a:bodyPr/>
          <a:lstStyle/>
          <a:p>
            <a:r>
              <a:rPr lang="en-US" smtClean="0"/>
              <a:t>Safety and Synchronization</a:t>
            </a:r>
            <a:endParaRPr lang="de-CH" smtClean="0"/>
          </a:p>
        </p:txBody>
      </p:sp>
      <p:sp>
        <p:nvSpPr>
          <p:cNvPr id="64516" name="Slide Number Placeholder 4"/>
          <p:cNvSpPr>
            <a:spLocks noGrp="1"/>
          </p:cNvSpPr>
          <p:nvPr>
            <p:ph type="sldNum" sz="quarter" idx="12"/>
          </p:nvPr>
        </p:nvSpPr>
        <p:spPr>
          <a:noFill/>
        </p:spPr>
        <p:txBody>
          <a:bodyPr/>
          <a:lstStyle/>
          <a:p>
            <a:fld id="{DBFC4F23-0029-474E-B1F8-F1C93320F19A}" type="slidenum">
              <a:rPr lang="de-CH" smtClean="0"/>
              <a:pPr/>
              <a:t>35</a:t>
            </a:fld>
            <a:endParaRPr lang="de-CH" sz="1400" smtClean="0">
              <a:solidFill>
                <a:srgbClr val="7E7E7E"/>
              </a:solidFill>
              <a:latin typeface="Times" charset="0"/>
            </a:endParaRPr>
          </a:p>
        </p:txBody>
      </p:sp>
      <p:sp>
        <p:nvSpPr>
          <p:cNvPr id="64517" name="Rectangle 2"/>
          <p:cNvSpPr>
            <a:spLocks noGrp="1" noChangeArrowheads="1"/>
          </p:cNvSpPr>
          <p:nvPr>
            <p:ph type="title"/>
          </p:nvPr>
        </p:nvSpPr>
        <p:spPr/>
        <p:txBody>
          <a:bodyPr/>
          <a:lstStyle/>
          <a:p>
            <a:pPr eaLnBrk="1" hangingPunct="1"/>
            <a:r>
              <a:rPr lang="en-US"/>
              <a:t>Slot (put)</a:t>
            </a:r>
          </a:p>
        </p:txBody>
      </p:sp>
      <p:sp>
        <p:nvSpPr>
          <p:cNvPr id="64518" name="Rectangle 4"/>
          <p:cNvSpPr>
            <a:spLocks noChangeArrowheads="1"/>
          </p:cNvSpPr>
          <p:nvPr/>
        </p:nvSpPr>
        <p:spPr bwMode="auto">
          <a:xfrm>
            <a:off x="225425" y="1941513"/>
            <a:ext cx="8766175" cy="4002087"/>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class Slot&lt;Value&gt; implements Buffer&lt;Value&gt; {	</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private Value slotVal;		</a:t>
            </a:r>
            <a:r>
              <a:rPr lang="en-US" sz="1800" i="1">
                <a:solidFill>
                  <a:srgbClr val="7E0007"/>
                </a:solidFill>
                <a:latin typeface="Courier" charset="0"/>
                <a:ea typeface="Courier" charset="0"/>
                <a:cs typeface="Courier" charset="0"/>
              </a:rPr>
              <a:t>// initially null</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a:t>
            </a:r>
            <a:r>
              <a:rPr lang="en-US" sz="1800" b="1">
                <a:solidFill>
                  <a:srgbClr val="0A017F"/>
                </a:solidFill>
                <a:latin typeface="Courier" charset="0"/>
                <a:ea typeface="Courier" charset="0"/>
                <a:cs typeface="Courier" charset="0"/>
              </a:rPr>
              <a:t>synchronized </a:t>
            </a:r>
            <a:r>
              <a:rPr lang="en-US" sz="1800">
                <a:solidFill>
                  <a:srgbClr val="0A017F"/>
                </a:solidFill>
                <a:latin typeface="Courier" charset="0"/>
                <a:ea typeface="Courier" charset="0"/>
                <a:cs typeface="Courier" charset="0"/>
              </a:rPr>
              <a:t>void put(Value val) {</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while (slotVal != null) {</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try { </a:t>
            </a:r>
            <a:r>
              <a:rPr lang="en-US" sz="1800" b="1">
                <a:solidFill>
                  <a:srgbClr val="0A017F"/>
                </a:solidFill>
                <a:latin typeface="Courier" charset="0"/>
                <a:ea typeface="Courier" charset="0"/>
                <a:cs typeface="Courier" charset="0"/>
              </a:rPr>
              <a:t>wait</a:t>
            </a:r>
            <a:r>
              <a:rPr lang="en-US" sz="1800">
                <a:solidFill>
                  <a:srgbClr val="0A017F"/>
                </a:solidFill>
                <a:latin typeface="Courier" charset="0"/>
                <a:ea typeface="Courier" charset="0"/>
                <a:cs typeface="Courier" charset="0"/>
              </a:rPr>
              <a:t>(); }			</a:t>
            </a:r>
            <a:r>
              <a:rPr lang="en-US" sz="1800" i="1">
                <a:solidFill>
                  <a:srgbClr val="7E0007"/>
                </a:solidFill>
                <a:latin typeface="Courier" charset="0"/>
                <a:ea typeface="Courier" charset="0"/>
                <a:cs typeface="Courier" charset="0"/>
              </a:rPr>
              <a:t>// become NotRunnable</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catch (InterruptedException e) { }</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slotVal = val;</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notifyAll</a:t>
            </a:r>
            <a:r>
              <a:rPr lang="en-US" sz="1800">
                <a:solidFill>
                  <a:srgbClr val="0A017F"/>
                </a:solidFill>
                <a:latin typeface="Courier" charset="0"/>
                <a:ea typeface="Courier" charset="0"/>
                <a:cs typeface="Courier" charset="0"/>
              </a:rPr>
              <a:t>();					</a:t>
            </a:r>
            <a:r>
              <a:rPr lang="en-US" sz="1800" i="1">
                <a:solidFill>
                  <a:srgbClr val="7E0007"/>
                </a:solidFill>
                <a:latin typeface="Courier" charset="0"/>
                <a:ea typeface="Courier" charset="0"/>
                <a:cs typeface="Courier" charset="0"/>
              </a:rPr>
              <a:t>// make waiting threads Runnable</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return;</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
        <p:nvSpPr>
          <p:cNvPr id="64519" name="Rectangle 6"/>
          <p:cNvSpPr>
            <a:spLocks noChangeArrowheads="1"/>
          </p:cNvSpPr>
          <p:nvPr/>
        </p:nvSpPr>
        <p:spPr bwMode="auto">
          <a:xfrm>
            <a:off x="3806825" y="5410200"/>
            <a:ext cx="4449763" cy="120015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a:r>
              <a:rPr lang="en-US" sz="1800">
                <a:latin typeface="Courier" charset="0"/>
                <a:ea typeface="Courier" charset="0"/>
                <a:cs typeface="Courier" charset="0"/>
              </a:rPr>
              <a:t>interface Buffer&lt;Value&gt; {</a:t>
            </a:r>
          </a:p>
          <a:p>
            <a:pPr defTabSz="382588"/>
            <a:r>
              <a:rPr lang="en-US" sz="1800">
                <a:latin typeface="Courier" charset="0"/>
                <a:ea typeface="Courier" charset="0"/>
                <a:cs typeface="Courier" charset="0"/>
              </a:rPr>
              <a:t>	public void put(Value val);</a:t>
            </a:r>
          </a:p>
          <a:p>
            <a:pPr defTabSz="382588"/>
            <a:r>
              <a:rPr lang="en-US" sz="1800">
                <a:latin typeface="Courier" charset="0"/>
                <a:ea typeface="Courier" charset="0"/>
                <a:cs typeface="Courier" charset="0"/>
              </a:rPr>
              <a:t>	public Value get();</a:t>
            </a:r>
          </a:p>
          <a:p>
            <a:pPr defTabSz="382588"/>
            <a:r>
              <a:rPr lang="en-US" sz="1800">
                <a:latin typeface="Courier" charset="0"/>
                <a:ea typeface="Courier" charset="0"/>
                <a:cs typeface="Courier" charset="0"/>
              </a:rPr>
              <a:t>}</a:t>
            </a:r>
          </a:p>
        </p:txBody>
      </p:sp>
      <p:sp>
        <p:nvSpPr>
          <p:cNvPr id="64520" name="Rectangle 7"/>
          <p:cNvSpPr>
            <a:spLocks noChangeArrowheads="1"/>
          </p:cNvSpPr>
          <p:nvPr/>
        </p:nvSpPr>
        <p:spPr bwMode="auto">
          <a:xfrm>
            <a:off x="8509000" y="5667375"/>
            <a:ext cx="482600" cy="276225"/>
          </a:xfrm>
          <a:prstGeom prst="rect">
            <a:avLst/>
          </a:prstGeom>
          <a:noFill/>
          <a:ln w="9525">
            <a:noFill/>
            <a:miter lim="800000"/>
            <a:headEnd/>
            <a:tailEnd/>
          </a:ln>
        </p:spPr>
        <p:txBody>
          <a:bodyPr wrap="none">
            <a:prstTxWarp prst="textNoShape">
              <a:avLst/>
            </a:prstTxWarp>
            <a:spAutoFit/>
          </a:bodyPr>
          <a:lstStyle/>
          <a:p>
            <a:r>
              <a:rPr lang="en-US" sz="1200" i="1"/>
              <a:t>Slot</a:t>
            </a: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Date Placeholder 2"/>
          <p:cNvSpPr>
            <a:spLocks noGrp="1"/>
          </p:cNvSpPr>
          <p:nvPr>
            <p:ph type="dt" sz="quarter" idx="10"/>
          </p:nvPr>
        </p:nvSpPr>
        <p:spPr>
          <a:noFill/>
        </p:spPr>
        <p:txBody>
          <a:bodyPr/>
          <a:lstStyle/>
          <a:p>
            <a:r>
              <a:rPr lang="en-US" smtClean="0"/>
              <a:t>© Oscar Nierstrasz</a:t>
            </a:r>
            <a:endParaRPr lang="de-CH" smtClean="0"/>
          </a:p>
        </p:txBody>
      </p:sp>
      <p:sp>
        <p:nvSpPr>
          <p:cNvPr id="66563" name="Footer Placeholder 3"/>
          <p:cNvSpPr>
            <a:spLocks noGrp="1"/>
          </p:cNvSpPr>
          <p:nvPr>
            <p:ph type="ftr" sz="quarter" idx="11"/>
          </p:nvPr>
        </p:nvSpPr>
        <p:spPr>
          <a:noFill/>
        </p:spPr>
        <p:txBody>
          <a:bodyPr/>
          <a:lstStyle/>
          <a:p>
            <a:r>
              <a:rPr lang="en-US" smtClean="0"/>
              <a:t>Safety and Synchronization</a:t>
            </a:r>
            <a:endParaRPr lang="de-CH" smtClean="0"/>
          </a:p>
        </p:txBody>
      </p:sp>
      <p:sp>
        <p:nvSpPr>
          <p:cNvPr id="66564" name="Slide Number Placeholder 4"/>
          <p:cNvSpPr>
            <a:spLocks noGrp="1"/>
          </p:cNvSpPr>
          <p:nvPr>
            <p:ph type="sldNum" sz="quarter" idx="12"/>
          </p:nvPr>
        </p:nvSpPr>
        <p:spPr>
          <a:noFill/>
        </p:spPr>
        <p:txBody>
          <a:bodyPr/>
          <a:lstStyle/>
          <a:p>
            <a:r>
              <a:rPr lang="de-CH" smtClean="0"/>
              <a:t>CP 3.</a:t>
            </a:r>
            <a:fld id="{1B544D72-AE05-BE44-B4B7-B942C858CCE0}" type="slidenum">
              <a:rPr lang="de-CH" smtClean="0"/>
              <a:pPr/>
              <a:t>36</a:t>
            </a:fld>
            <a:endParaRPr lang="de-CH" sz="1400" smtClean="0">
              <a:solidFill>
                <a:srgbClr val="7E7E7E"/>
              </a:solidFill>
              <a:latin typeface="Times" charset="0"/>
            </a:endParaRPr>
          </a:p>
        </p:txBody>
      </p:sp>
      <p:sp>
        <p:nvSpPr>
          <p:cNvPr id="66565" name="Rectangle 2"/>
          <p:cNvSpPr>
            <a:spLocks noGrp="1" noChangeArrowheads="1"/>
          </p:cNvSpPr>
          <p:nvPr>
            <p:ph type="title"/>
          </p:nvPr>
        </p:nvSpPr>
        <p:spPr/>
        <p:txBody>
          <a:bodyPr/>
          <a:lstStyle/>
          <a:p>
            <a:pPr eaLnBrk="1" hangingPunct="1"/>
            <a:r>
              <a:rPr lang="en-US"/>
              <a:t>Slot (get)</a:t>
            </a:r>
          </a:p>
        </p:txBody>
      </p:sp>
      <p:sp>
        <p:nvSpPr>
          <p:cNvPr id="66566" name="Rectangle 4"/>
          <p:cNvSpPr>
            <a:spLocks noChangeArrowheads="1"/>
          </p:cNvSpPr>
          <p:nvPr/>
        </p:nvSpPr>
        <p:spPr bwMode="auto">
          <a:xfrm>
            <a:off x="1752600" y="2057400"/>
            <a:ext cx="5915025" cy="40020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a:t>
            </a:r>
            <a:r>
              <a:rPr lang="en-US" sz="1800" b="1">
                <a:solidFill>
                  <a:srgbClr val="0A017F"/>
                </a:solidFill>
                <a:latin typeface="Courier" charset="0"/>
                <a:ea typeface="Courier" charset="0"/>
                <a:cs typeface="Courier" charset="0"/>
              </a:rPr>
              <a:t>synchronized </a:t>
            </a:r>
            <a:r>
              <a:rPr lang="en-US" sz="1800">
                <a:solidFill>
                  <a:srgbClr val="0A017F"/>
                </a:solidFill>
                <a:latin typeface="Courier" charset="0"/>
                <a:ea typeface="Courier" charset="0"/>
                <a:cs typeface="Courier" charset="0"/>
              </a:rPr>
              <a:t>Value get() {</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Value rval;</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while (slotVal == null) {</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try { </a:t>
            </a:r>
            <a:r>
              <a:rPr lang="en-US" sz="1800" b="1">
                <a:solidFill>
                  <a:srgbClr val="0A017F"/>
                </a:solidFill>
                <a:latin typeface="Courier" charset="0"/>
                <a:ea typeface="Courier" charset="0"/>
                <a:cs typeface="Courier" charset="0"/>
              </a:rPr>
              <a:t>wait</a:t>
            </a:r>
            <a:r>
              <a:rPr lang="en-US" sz="1800">
                <a:solidFill>
                  <a:srgbClr val="0A017F"/>
                </a:solidFill>
                <a:latin typeface="Courier" charset="0"/>
                <a:ea typeface="Courier" charset="0"/>
                <a:cs typeface="Courier" charset="0"/>
              </a:rPr>
              <a:t>(); }</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catch (InterruptedException e) { }</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rval = slotVal;</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slotVal = null;</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notifyAll</a:t>
            </a:r>
            <a:r>
              <a:rPr lang="en-US" sz="1800">
                <a:solidFill>
                  <a:srgbClr val="0A017F"/>
                </a:solidFill>
                <a:latin typeface="Courier" charset="0"/>
                <a:ea typeface="Courier" charset="0"/>
                <a:cs typeface="Courier" charset="0"/>
              </a:rPr>
              <a:t>();</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return rval;</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825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en-US" smtClean="0"/>
              <a:t>Slots and Active Objects</a:t>
            </a:r>
          </a:p>
        </p:txBody>
      </p:sp>
      <p:sp>
        <p:nvSpPr>
          <p:cNvPr id="68611" name="Date Placeholder 2"/>
          <p:cNvSpPr>
            <a:spLocks noGrp="1"/>
          </p:cNvSpPr>
          <p:nvPr>
            <p:ph type="dt" sz="quarter" idx="10"/>
          </p:nvPr>
        </p:nvSpPr>
        <p:spPr>
          <a:noFill/>
        </p:spPr>
        <p:txBody>
          <a:bodyPr/>
          <a:lstStyle/>
          <a:p>
            <a:r>
              <a:rPr lang="en-US" smtClean="0"/>
              <a:t>© Oscar Nierstrasz</a:t>
            </a:r>
            <a:endParaRPr lang="de-CH" smtClean="0"/>
          </a:p>
        </p:txBody>
      </p:sp>
      <p:sp>
        <p:nvSpPr>
          <p:cNvPr id="68612" name="Footer Placeholder 3"/>
          <p:cNvSpPr>
            <a:spLocks noGrp="1"/>
          </p:cNvSpPr>
          <p:nvPr>
            <p:ph type="ftr" sz="quarter" idx="11"/>
          </p:nvPr>
        </p:nvSpPr>
        <p:spPr>
          <a:noFill/>
        </p:spPr>
        <p:txBody>
          <a:bodyPr/>
          <a:lstStyle/>
          <a:p>
            <a:r>
              <a:rPr lang="en-US" smtClean="0"/>
              <a:t>Safety and Synchronization</a:t>
            </a:r>
            <a:endParaRPr lang="de-CH" smtClean="0"/>
          </a:p>
        </p:txBody>
      </p:sp>
      <p:sp>
        <p:nvSpPr>
          <p:cNvPr id="68613" name="Slide Number Placeholder 4"/>
          <p:cNvSpPr>
            <a:spLocks noGrp="1"/>
          </p:cNvSpPr>
          <p:nvPr>
            <p:ph type="sldNum" sz="quarter" idx="12"/>
          </p:nvPr>
        </p:nvSpPr>
        <p:spPr>
          <a:noFill/>
        </p:spPr>
        <p:txBody>
          <a:bodyPr/>
          <a:lstStyle/>
          <a:p>
            <a:fld id="{6B6349D5-0B6A-054D-B90B-266AC8109B3E}" type="slidenum">
              <a:rPr lang="de-CH" smtClean="0"/>
              <a:pPr/>
              <a:t>37</a:t>
            </a:fld>
            <a:endParaRPr lang="de-CH" sz="1400" smtClean="0">
              <a:solidFill>
                <a:srgbClr val="7E7E7E"/>
              </a:solidFill>
              <a:latin typeface="Times" charset="0"/>
            </a:endParaRPr>
          </a:p>
        </p:txBody>
      </p:sp>
      <p:sp>
        <p:nvSpPr>
          <p:cNvPr id="68614" name="TextBox 6"/>
          <p:cNvSpPr txBox="1">
            <a:spLocks noChangeArrowheads="1"/>
          </p:cNvSpPr>
          <p:nvPr/>
        </p:nvSpPr>
        <p:spPr bwMode="auto">
          <a:xfrm>
            <a:off x="228600" y="2209800"/>
            <a:ext cx="3657600" cy="3046413"/>
          </a:xfrm>
          <a:prstGeom prst="rect">
            <a:avLst/>
          </a:prstGeom>
          <a:noFill/>
          <a:ln w="9525">
            <a:noFill/>
            <a:miter lim="800000"/>
            <a:headEnd/>
            <a:tailEnd/>
          </a:ln>
        </p:spPr>
        <p:txBody>
          <a:bodyPr>
            <a:prstTxWarp prst="textNoShape">
              <a:avLst/>
            </a:prstTxWarp>
            <a:spAutoFit/>
          </a:bodyPr>
          <a:lstStyle/>
          <a:p>
            <a:r>
              <a:rPr lang="en-US"/>
              <a:t>Active objects have their own thread.</a:t>
            </a:r>
          </a:p>
          <a:p>
            <a:endParaRPr lang="en-US"/>
          </a:p>
          <a:p>
            <a:r>
              <a:rPr lang="en-US"/>
              <a:t>Producers and Consumers are active objects that communicate and synchronize through a shared buffer.</a:t>
            </a:r>
          </a:p>
        </p:txBody>
      </p:sp>
      <p:pic>
        <p:nvPicPr>
          <p:cNvPr id="8" name="Picture 7" descr="03SlotUML.png"/>
          <p:cNvPicPr>
            <a:picLocks noChangeAspect="1"/>
          </p:cNvPicPr>
          <p:nvPr/>
        </p:nvPicPr>
        <p:blipFill>
          <a:blip r:embed="rId2"/>
          <a:stretch>
            <a:fillRect/>
          </a:stretch>
        </p:blipFill>
        <p:spPr>
          <a:xfrm>
            <a:off x="4076700" y="2057400"/>
            <a:ext cx="4610100" cy="3886200"/>
          </a:xfrm>
          <a:prstGeom prst="rect">
            <a:avLst/>
          </a:prstGeom>
          <a:ln>
            <a:solidFill>
              <a:schemeClr val="bg2">
                <a:lumMod val="10000"/>
              </a:schemeClr>
            </a:solid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Date Placeholder 2"/>
          <p:cNvSpPr>
            <a:spLocks noGrp="1"/>
          </p:cNvSpPr>
          <p:nvPr>
            <p:ph type="dt" sz="quarter" idx="10"/>
          </p:nvPr>
        </p:nvSpPr>
        <p:spPr>
          <a:noFill/>
        </p:spPr>
        <p:txBody>
          <a:bodyPr/>
          <a:lstStyle/>
          <a:p>
            <a:r>
              <a:rPr lang="en-US" smtClean="0"/>
              <a:t>© Oscar Nierstrasz</a:t>
            </a:r>
            <a:endParaRPr lang="de-CH" smtClean="0"/>
          </a:p>
        </p:txBody>
      </p:sp>
      <p:sp>
        <p:nvSpPr>
          <p:cNvPr id="69635" name="Footer Placeholder 3"/>
          <p:cNvSpPr>
            <a:spLocks noGrp="1"/>
          </p:cNvSpPr>
          <p:nvPr>
            <p:ph type="ftr" sz="quarter" idx="11"/>
          </p:nvPr>
        </p:nvSpPr>
        <p:spPr>
          <a:noFill/>
        </p:spPr>
        <p:txBody>
          <a:bodyPr/>
          <a:lstStyle/>
          <a:p>
            <a:r>
              <a:rPr lang="en-US" smtClean="0"/>
              <a:t>Safety and Synchronization</a:t>
            </a:r>
            <a:endParaRPr lang="de-CH" smtClean="0"/>
          </a:p>
        </p:txBody>
      </p:sp>
      <p:sp>
        <p:nvSpPr>
          <p:cNvPr id="69636" name="Slide Number Placeholder 4"/>
          <p:cNvSpPr>
            <a:spLocks noGrp="1"/>
          </p:cNvSpPr>
          <p:nvPr>
            <p:ph type="sldNum" sz="quarter" idx="12"/>
          </p:nvPr>
        </p:nvSpPr>
        <p:spPr>
          <a:noFill/>
        </p:spPr>
        <p:txBody>
          <a:bodyPr/>
          <a:lstStyle/>
          <a:p>
            <a:fld id="{A289BBD3-86AA-664D-A565-35F498626459}" type="slidenum">
              <a:rPr lang="de-CH" smtClean="0"/>
              <a:pPr/>
              <a:t>38</a:t>
            </a:fld>
            <a:endParaRPr lang="de-CH" sz="1400" smtClean="0">
              <a:solidFill>
                <a:srgbClr val="7E7E7E"/>
              </a:solidFill>
              <a:latin typeface="Times" charset="0"/>
            </a:endParaRPr>
          </a:p>
        </p:txBody>
      </p:sp>
      <p:sp>
        <p:nvSpPr>
          <p:cNvPr id="69637" name="Rectangle 1026"/>
          <p:cNvSpPr>
            <a:spLocks noGrp="1" noChangeArrowheads="1"/>
          </p:cNvSpPr>
          <p:nvPr>
            <p:ph type="title"/>
          </p:nvPr>
        </p:nvSpPr>
        <p:spPr/>
        <p:txBody>
          <a:bodyPr/>
          <a:lstStyle/>
          <a:p>
            <a:pPr eaLnBrk="1" hangingPunct="1"/>
            <a:r>
              <a:rPr lang="en-US"/>
              <a:t>Active objects</a:t>
            </a:r>
          </a:p>
        </p:txBody>
      </p:sp>
      <p:sp>
        <p:nvSpPr>
          <p:cNvPr id="69638" name="Rectangle 1028"/>
          <p:cNvSpPr>
            <a:spLocks noChangeArrowheads="1"/>
          </p:cNvSpPr>
          <p:nvPr/>
        </p:nvSpPr>
        <p:spPr bwMode="auto">
          <a:xfrm>
            <a:off x="871538" y="1973263"/>
            <a:ext cx="6291262" cy="3970337"/>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a:r>
              <a:rPr lang="en-US" sz="1800" b="1">
                <a:latin typeface="Courier" charset="0"/>
                <a:ea typeface="Courier" charset="0"/>
                <a:cs typeface="Courier" charset="0"/>
              </a:rPr>
              <a:t>abstract</a:t>
            </a:r>
            <a:r>
              <a:rPr lang="en-US" sz="1800">
                <a:latin typeface="Courier" charset="0"/>
                <a:ea typeface="Courier" charset="0"/>
                <a:cs typeface="Courier" charset="0"/>
              </a:rPr>
              <a:t> class ActiveObject </a:t>
            </a:r>
            <a:r>
              <a:rPr lang="en-US" sz="1800" b="1">
                <a:latin typeface="Courier" charset="0"/>
                <a:ea typeface="Courier" charset="0"/>
                <a:cs typeface="Courier" charset="0"/>
              </a:rPr>
              <a:t>extends Thread</a:t>
            </a:r>
            <a:r>
              <a:rPr lang="en-US" sz="1800">
                <a:latin typeface="Courier" charset="0"/>
                <a:ea typeface="Courier" charset="0"/>
                <a:cs typeface="Courier" charset="0"/>
              </a:rPr>
              <a:t> {</a:t>
            </a:r>
          </a:p>
          <a:p>
            <a:pPr defTabSz="382588"/>
            <a:r>
              <a:rPr lang="en-US" sz="1800">
                <a:latin typeface="Courier" charset="0"/>
                <a:ea typeface="Courier" charset="0"/>
                <a:cs typeface="Courier" charset="0"/>
              </a:rPr>
              <a:t>	protected int count;</a:t>
            </a:r>
          </a:p>
          <a:p>
            <a:pPr defTabSz="382588"/>
            <a:r>
              <a:rPr lang="en-US" sz="1800">
                <a:latin typeface="Courier" charset="0"/>
                <a:ea typeface="Courier" charset="0"/>
                <a:cs typeface="Courier" charset="0"/>
              </a:rPr>
              <a:t>	ActiveObject(String name, int count) {</a:t>
            </a:r>
          </a:p>
          <a:p>
            <a:pPr defTabSz="382588"/>
            <a:r>
              <a:rPr lang="en-US" sz="1800">
                <a:latin typeface="Courier" charset="0"/>
                <a:ea typeface="Courier" charset="0"/>
                <a:cs typeface="Courier" charset="0"/>
              </a:rPr>
              <a:t>		super(name);</a:t>
            </a:r>
          </a:p>
          <a:p>
            <a:pPr defTabSz="382588"/>
            <a:r>
              <a:rPr lang="en-US" sz="1800">
                <a:latin typeface="Courier" charset="0"/>
                <a:ea typeface="Courier" charset="0"/>
                <a:cs typeface="Courier" charset="0"/>
              </a:rPr>
              <a:t>		this.count = count;</a:t>
            </a:r>
          </a:p>
          <a:p>
            <a:pPr defTabSz="382588"/>
            <a:r>
              <a:rPr lang="en-US" sz="1800">
                <a:latin typeface="Courier" charset="0"/>
                <a:ea typeface="Courier" charset="0"/>
                <a:cs typeface="Courier" charset="0"/>
              </a:rPr>
              <a:t>	}</a:t>
            </a:r>
          </a:p>
          <a:p>
            <a:pPr defTabSz="382588"/>
            <a:r>
              <a:rPr lang="en-US" sz="1800">
                <a:latin typeface="Courier" charset="0"/>
                <a:ea typeface="Courier" charset="0"/>
                <a:cs typeface="Courier" charset="0"/>
              </a:rPr>
              <a:t>	public void </a:t>
            </a:r>
            <a:r>
              <a:rPr lang="en-US" sz="1800" b="1">
                <a:latin typeface="Courier" charset="0"/>
                <a:ea typeface="Courier" charset="0"/>
                <a:cs typeface="Courier" charset="0"/>
              </a:rPr>
              <a:t>run</a:t>
            </a:r>
            <a:r>
              <a:rPr lang="en-US" sz="1800">
                <a:latin typeface="Courier" charset="0"/>
                <a:ea typeface="Courier" charset="0"/>
                <a:cs typeface="Courier" charset="0"/>
              </a:rPr>
              <a:t>() {</a:t>
            </a:r>
          </a:p>
          <a:p>
            <a:pPr defTabSz="382588"/>
            <a:r>
              <a:rPr lang="en-US" sz="1800">
                <a:latin typeface="Courier" charset="0"/>
                <a:ea typeface="Courier" charset="0"/>
                <a:cs typeface="Courier" charset="0"/>
              </a:rPr>
              <a:t>		int i;</a:t>
            </a:r>
          </a:p>
          <a:p>
            <a:pPr defTabSz="382588"/>
            <a:r>
              <a:rPr lang="en-US" sz="1800">
                <a:latin typeface="Courier" charset="0"/>
                <a:ea typeface="Courier" charset="0"/>
                <a:cs typeface="Courier" charset="0"/>
              </a:rPr>
              <a:t>		for (i=1;i&lt;=count;i++) {</a:t>
            </a:r>
          </a:p>
          <a:p>
            <a:pPr defTabSz="382588"/>
            <a:r>
              <a:rPr lang="en-US" sz="1800">
                <a:latin typeface="Courier" charset="0"/>
                <a:ea typeface="Courier" charset="0"/>
                <a:cs typeface="Courier" charset="0"/>
              </a:rPr>
              <a:t>			this.</a:t>
            </a:r>
            <a:r>
              <a:rPr lang="en-US" sz="1800" b="1">
                <a:latin typeface="Courier" charset="0"/>
                <a:ea typeface="Courier" charset="0"/>
                <a:cs typeface="Courier" charset="0"/>
              </a:rPr>
              <a:t>action</a:t>
            </a:r>
            <a:r>
              <a:rPr lang="en-US" sz="1800">
                <a:latin typeface="Courier" charset="0"/>
                <a:ea typeface="Courier" charset="0"/>
                <a:cs typeface="Courier" charset="0"/>
              </a:rPr>
              <a:t>(i);</a:t>
            </a:r>
          </a:p>
          <a:p>
            <a:pPr defTabSz="382588"/>
            <a:r>
              <a:rPr lang="en-US" sz="1800">
                <a:latin typeface="Courier" charset="0"/>
                <a:ea typeface="Courier" charset="0"/>
                <a:cs typeface="Courier" charset="0"/>
              </a:rPr>
              <a:t>		}</a:t>
            </a:r>
          </a:p>
          <a:p>
            <a:pPr defTabSz="382588"/>
            <a:r>
              <a:rPr lang="en-US" sz="1800">
                <a:latin typeface="Courier" charset="0"/>
                <a:ea typeface="Courier" charset="0"/>
                <a:cs typeface="Courier" charset="0"/>
              </a:rPr>
              <a:t>	}</a:t>
            </a:r>
          </a:p>
          <a:p>
            <a:pPr defTabSz="382588"/>
            <a:r>
              <a:rPr lang="en-US" sz="1800">
                <a:latin typeface="Courier" charset="0"/>
                <a:ea typeface="Courier" charset="0"/>
                <a:cs typeface="Courier" charset="0"/>
              </a:rPr>
              <a:t>	</a:t>
            </a:r>
            <a:r>
              <a:rPr lang="en-US" sz="1800" i="1">
                <a:solidFill>
                  <a:srgbClr val="7F0101"/>
                </a:solidFill>
                <a:latin typeface="Courier" charset="0"/>
                <a:ea typeface="Courier" charset="0"/>
                <a:cs typeface="Courier" charset="0"/>
              </a:rPr>
              <a:t>protected abstract void action(int n);</a:t>
            </a:r>
            <a:endParaRPr lang="en-US" sz="1800">
              <a:latin typeface="Courier" charset="0"/>
              <a:ea typeface="Courier" charset="0"/>
              <a:cs typeface="Courier" charset="0"/>
            </a:endParaRPr>
          </a:p>
          <a:p>
            <a:pPr defTabSz="382588"/>
            <a:r>
              <a:rPr lang="en-US" sz="1800">
                <a:latin typeface="Courier" charset="0"/>
                <a:ea typeface="Courier" charset="0"/>
                <a:cs typeface="Courier" charset="0"/>
              </a:rPr>
              <a:t>}</a:t>
            </a:r>
          </a:p>
        </p:txBody>
      </p:sp>
      <p:sp>
        <p:nvSpPr>
          <p:cNvPr id="69639" name="AutoShape 1030"/>
          <p:cNvSpPr>
            <a:spLocks noChangeArrowheads="1"/>
          </p:cNvSpPr>
          <p:nvPr/>
        </p:nvSpPr>
        <p:spPr bwMode="auto">
          <a:xfrm>
            <a:off x="5791200" y="3657600"/>
            <a:ext cx="2590800" cy="9144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5000"/>
              </a:lnSpc>
              <a:spcBef>
                <a:spcPct val="20000"/>
              </a:spcBef>
              <a:buClr>
                <a:schemeClr val="hlink"/>
              </a:buClr>
              <a:buSzPct val="85000"/>
              <a:buFont typeface="Helvetica CE" charset="0"/>
              <a:buNone/>
            </a:pPr>
            <a:r>
              <a:rPr lang="en-US" sz="2000" i="1">
                <a:solidFill>
                  <a:srgbClr val="7F0101"/>
                </a:solidFill>
              </a:rPr>
              <a:t>An </a:t>
            </a:r>
            <a:r>
              <a:rPr lang="en-US" sz="2000" i="1" u="sng">
                <a:solidFill>
                  <a:srgbClr val="7F0101"/>
                </a:solidFill>
              </a:rPr>
              <a:t>active object</a:t>
            </a:r>
            <a:r>
              <a:rPr lang="en-US" sz="2000" i="1">
                <a:solidFill>
                  <a:srgbClr val="7F0101"/>
                </a:solidFill>
              </a:rPr>
              <a:t> has a thread of its own.</a:t>
            </a:r>
            <a:endParaRPr lang="en-US" sz="2000"/>
          </a:p>
        </p:txBody>
      </p:sp>
      <p:sp>
        <p:nvSpPr>
          <p:cNvPr id="69640" name="Rectangle 7"/>
          <p:cNvSpPr>
            <a:spLocks noChangeArrowheads="1"/>
          </p:cNvSpPr>
          <p:nvPr/>
        </p:nvSpPr>
        <p:spPr bwMode="auto">
          <a:xfrm>
            <a:off x="6680200" y="5667375"/>
            <a:ext cx="482600" cy="276225"/>
          </a:xfrm>
          <a:prstGeom prst="rect">
            <a:avLst/>
          </a:prstGeom>
          <a:noFill/>
          <a:ln w="9525">
            <a:noFill/>
            <a:miter lim="800000"/>
            <a:headEnd/>
            <a:tailEnd/>
          </a:ln>
        </p:spPr>
        <p:txBody>
          <a:bodyPr wrap="none">
            <a:prstTxWarp prst="textNoShape">
              <a:avLst/>
            </a:prstTxWarp>
            <a:spAutoFit/>
          </a:bodyPr>
          <a:lstStyle/>
          <a:p>
            <a:r>
              <a:rPr lang="en-US" sz="1200" i="1"/>
              <a:t>Slot</a:t>
            </a: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82" name="Date Placeholder 2"/>
          <p:cNvSpPr>
            <a:spLocks noGrp="1"/>
          </p:cNvSpPr>
          <p:nvPr>
            <p:ph type="dt" sz="quarter" idx="10"/>
          </p:nvPr>
        </p:nvSpPr>
        <p:spPr>
          <a:noFill/>
        </p:spPr>
        <p:txBody>
          <a:bodyPr/>
          <a:lstStyle/>
          <a:p>
            <a:r>
              <a:rPr lang="en-US" smtClean="0"/>
              <a:t>© Oscar Nierstrasz</a:t>
            </a:r>
            <a:endParaRPr lang="de-CH" smtClean="0"/>
          </a:p>
        </p:txBody>
      </p:sp>
      <p:sp>
        <p:nvSpPr>
          <p:cNvPr id="71683" name="Footer Placeholder 3"/>
          <p:cNvSpPr>
            <a:spLocks noGrp="1"/>
          </p:cNvSpPr>
          <p:nvPr>
            <p:ph type="ftr" sz="quarter" idx="11"/>
          </p:nvPr>
        </p:nvSpPr>
        <p:spPr>
          <a:noFill/>
        </p:spPr>
        <p:txBody>
          <a:bodyPr/>
          <a:lstStyle/>
          <a:p>
            <a:r>
              <a:rPr lang="en-US" smtClean="0"/>
              <a:t>Safety and Synchronization</a:t>
            </a:r>
            <a:endParaRPr lang="de-CH" smtClean="0"/>
          </a:p>
        </p:txBody>
      </p:sp>
      <p:sp>
        <p:nvSpPr>
          <p:cNvPr id="71684" name="Slide Number Placeholder 4"/>
          <p:cNvSpPr>
            <a:spLocks noGrp="1"/>
          </p:cNvSpPr>
          <p:nvPr>
            <p:ph type="sldNum" sz="quarter" idx="12"/>
          </p:nvPr>
        </p:nvSpPr>
        <p:spPr>
          <a:noFill/>
        </p:spPr>
        <p:txBody>
          <a:bodyPr/>
          <a:lstStyle/>
          <a:p>
            <a:fld id="{70225FDC-50C7-3A4D-AD61-BE56063009BB}" type="slidenum">
              <a:rPr lang="de-CH" smtClean="0"/>
              <a:pPr/>
              <a:t>39</a:t>
            </a:fld>
            <a:endParaRPr lang="de-CH" sz="1400" smtClean="0">
              <a:solidFill>
                <a:srgbClr val="7E7E7E"/>
              </a:solidFill>
              <a:latin typeface="Times" charset="0"/>
            </a:endParaRPr>
          </a:p>
        </p:txBody>
      </p:sp>
      <p:sp>
        <p:nvSpPr>
          <p:cNvPr id="71685" name="Rectangle 2"/>
          <p:cNvSpPr>
            <a:spLocks noGrp="1" noChangeArrowheads="1"/>
          </p:cNvSpPr>
          <p:nvPr>
            <p:ph type="title"/>
          </p:nvPr>
        </p:nvSpPr>
        <p:spPr/>
        <p:txBody>
          <a:bodyPr/>
          <a:lstStyle/>
          <a:p>
            <a:pPr eaLnBrk="1" hangingPunct="1"/>
            <a:r>
              <a:rPr lang="en-US"/>
              <a:t>Producer in Java</a:t>
            </a:r>
          </a:p>
        </p:txBody>
      </p:sp>
      <p:sp>
        <p:nvSpPr>
          <p:cNvPr id="71686" name="Rectangle 4"/>
          <p:cNvSpPr>
            <a:spLocks noChangeArrowheads="1"/>
          </p:cNvSpPr>
          <p:nvPr/>
        </p:nvSpPr>
        <p:spPr bwMode="auto">
          <a:xfrm>
            <a:off x="609600" y="1524000"/>
            <a:ext cx="7772400" cy="457200"/>
          </a:xfrm>
          <a:prstGeom prst="rect">
            <a:avLst/>
          </a:prstGeom>
          <a:noFill/>
          <a:ln w="9525">
            <a:noFill/>
            <a:miter lim="800000"/>
            <a:headEnd/>
            <a:tailEnd/>
          </a:ln>
        </p:spPr>
        <p:txBody>
          <a:bodyPr>
            <a:prstTxWarp prst="textNoShape">
              <a:avLst/>
            </a:prstTxWarp>
          </a:bodyPr>
          <a:lstStyle/>
          <a:p>
            <a:pPr marL="419100" indent="-419100" eaLnBrk="1" hangingPunct="1">
              <a:lnSpc>
                <a:spcPct val="95000"/>
              </a:lnSpc>
              <a:spcBef>
                <a:spcPct val="20000"/>
              </a:spcBef>
              <a:buClr>
                <a:schemeClr val="hlink"/>
              </a:buClr>
              <a:buSzPct val="85000"/>
              <a:buFont typeface="Helvetica CE" charset="0"/>
              <a:buNone/>
            </a:pPr>
            <a:r>
              <a:rPr lang="en-US" sz="2000" i="1">
                <a:solidFill>
                  <a:srgbClr val="7F0101"/>
                </a:solidFill>
              </a:rPr>
              <a:t>A generic Producer puts </a:t>
            </a:r>
            <a:r>
              <a:rPr lang="en-US" sz="2000" i="1">
                <a:solidFill>
                  <a:srgbClr val="7F0101"/>
                </a:solidFill>
                <a:latin typeface="Courier" charset="0"/>
                <a:ea typeface="Courier" charset="0"/>
                <a:cs typeface="Courier" charset="0"/>
              </a:rPr>
              <a:t>count</a:t>
            </a:r>
            <a:r>
              <a:rPr lang="en-US" sz="2000" i="1">
                <a:solidFill>
                  <a:srgbClr val="7F0101"/>
                </a:solidFill>
              </a:rPr>
              <a:t> messages to the slot:</a:t>
            </a:r>
          </a:p>
        </p:txBody>
      </p:sp>
      <p:sp>
        <p:nvSpPr>
          <p:cNvPr id="71687" name="Rectangle 6"/>
          <p:cNvSpPr>
            <a:spLocks noChangeArrowheads="1"/>
          </p:cNvSpPr>
          <p:nvPr/>
        </p:nvSpPr>
        <p:spPr bwMode="auto">
          <a:xfrm>
            <a:off x="685800" y="2209800"/>
            <a:ext cx="8051800" cy="31400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a:r>
              <a:rPr lang="en-US" sz="1800">
                <a:latin typeface="Courier" charset="0"/>
                <a:ea typeface="Courier" charset="0"/>
                <a:cs typeface="Courier" charset="0"/>
              </a:rPr>
              <a:t>abstract class </a:t>
            </a:r>
            <a:r>
              <a:rPr lang="en-US" sz="1800" b="1">
                <a:latin typeface="Courier" charset="0"/>
                <a:ea typeface="Courier" charset="0"/>
                <a:cs typeface="Courier" charset="0"/>
              </a:rPr>
              <a:t>Producer&lt;Value&gt;</a:t>
            </a:r>
            <a:r>
              <a:rPr lang="en-US" sz="1800">
                <a:latin typeface="Courier" charset="0"/>
                <a:ea typeface="Courier" charset="0"/>
                <a:cs typeface="Courier" charset="0"/>
              </a:rPr>
              <a:t> extends ActiveObject {</a:t>
            </a:r>
          </a:p>
          <a:p>
            <a:pPr defTabSz="382588"/>
            <a:r>
              <a:rPr lang="en-US" sz="1800">
                <a:latin typeface="Courier" charset="0"/>
                <a:ea typeface="Courier" charset="0"/>
                <a:cs typeface="Courier" charset="0"/>
              </a:rPr>
              <a:t>	protected Buffer&lt;Value&gt; slot;</a:t>
            </a:r>
          </a:p>
          <a:p>
            <a:pPr defTabSz="382588"/>
            <a:r>
              <a:rPr lang="en-US" sz="1800">
                <a:latin typeface="Courier" charset="0"/>
                <a:ea typeface="Courier" charset="0"/>
                <a:cs typeface="Courier" charset="0"/>
              </a:rPr>
              <a:t>	Producer(String name, int count, Buffer&lt;Value&gt; slot) {</a:t>
            </a:r>
          </a:p>
          <a:p>
            <a:pPr defTabSz="382588"/>
            <a:r>
              <a:rPr lang="en-US" sz="1800">
                <a:latin typeface="Courier" charset="0"/>
                <a:ea typeface="Courier" charset="0"/>
                <a:cs typeface="Courier" charset="0"/>
              </a:rPr>
              <a:t>		super(name, count);</a:t>
            </a:r>
          </a:p>
          <a:p>
            <a:pPr defTabSz="382588"/>
            <a:r>
              <a:rPr lang="en-US" sz="1800">
                <a:latin typeface="Courier" charset="0"/>
                <a:ea typeface="Courier" charset="0"/>
                <a:cs typeface="Courier" charset="0"/>
              </a:rPr>
              <a:t>		this.slot = slot;</a:t>
            </a:r>
          </a:p>
          <a:p>
            <a:pPr defTabSz="382588"/>
            <a:r>
              <a:rPr lang="en-US" sz="1800">
                <a:latin typeface="Courier" charset="0"/>
                <a:ea typeface="Courier" charset="0"/>
                <a:cs typeface="Courier" charset="0"/>
              </a:rPr>
              <a:t>	}</a:t>
            </a:r>
          </a:p>
          <a:p>
            <a:pPr defTabSz="382588"/>
            <a:r>
              <a:rPr lang="en-US" sz="1800" b="1">
                <a:latin typeface="Courier" charset="0"/>
                <a:ea typeface="Courier" charset="0"/>
                <a:cs typeface="Courier" charset="0"/>
              </a:rPr>
              <a:t>	protected void action(int n) {</a:t>
            </a:r>
          </a:p>
          <a:p>
            <a:pPr defTabSz="382588"/>
            <a:r>
              <a:rPr lang="en-US" sz="1800" b="1">
                <a:latin typeface="Courier" charset="0"/>
                <a:ea typeface="Courier" charset="0"/>
                <a:cs typeface="Courier" charset="0"/>
              </a:rPr>
              <a:t>		slot.put(produce(n));</a:t>
            </a:r>
          </a:p>
          <a:p>
            <a:pPr defTabSz="382588"/>
            <a:r>
              <a:rPr lang="en-US" sz="1800" b="1">
                <a:latin typeface="Courier" charset="0"/>
                <a:ea typeface="Courier" charset="0"/>
                <a:cs typeface="Courier" charset="0"/>
              </a:rPr>
              <a:t>	}</a:t>
            </a:r>
          </a:p>
          <a:p>
            <a:pPr defTabSz="382588"/>
            <a:r>
              <a:rPr lang="en-US" sz="1800">
                <a:latin typeface="Courier" charset="0"/>
                <a:ea typeface="Courier" charset="0"/>
                <a:cs typeface="Courier" charset="0"/>
              </a:rPr>
              <a:t>	protected abstract Value produce(int n);</a:t>
            </a:r>
          </a:p>
          <a:p>
            <a:pPr defTabSz="382588"/>
            <a:r>
              <a:rPr lang="en-US" sz="1800">
                <a:latin typeface="Courier" charset="0"/>
                <a:ea typeface="Courier" charset="0"/>
                <a:cs typeface="Courier" charset="0"/>
              </a:rPr>
              <a:t>}</a:t>
            </a:r>
          </a:p>
        </p:txBody>
      </p:sp>
      <p:sp>
        <p:nvSpPr>
          <p:cNvPr id="71688" name="Rectangle 7"/>
          <p:cNvSpPr>
            <a:spLocks noChangeArrowheads="1"/>
          </p:cNvSpPr>
          <p:nvPr/>
        </p:nvSpPr>
        <p:spPr bwMode="auto">
          <a:xfrm>
            <a:off x="8255000" y="5057775"/>
            <a:ext cx="482600" cy="276225"/>
          </a:xfrm>
          <a:prstGeom prst="rect">
            <a:avLst/>
          </a:prstGeom>
          <a:noFill/>
          <a:ln w="9525">
            <a:noFill/>
            <a:miter lim="800000"/>
            <a:headEnd/>
            <a:tailEnd/>
          </a:ln>
        </p:spPr>
        <p:txBody>
          <a:bodyPr wrap="none">
            <a:prstTxWarp prst="textNoShape">
              <a:avLst/>
            </a:prstTxWarp>
            <a:spAutoFit/>
          </a:bodyPr>
          <a:lstStyle/>
          <a:p>
            <a:r>
              <a:rPr lang="en-US" sz="1200" i="1"/>
              <a:t>Slot</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Date Placeholder 3"/>
          <p:cNvSpPr>
            <a:spLocks noGrp="1"/>
          </p:cNvSpPr>
          <p:nvPr>
            <p:ph type="dt" sz="quarter" idx="10"/>
          </p:nvPr>
        </p:nvSpPr>
        <p:spPr>
          <a:noFill/>
        </p:spPr>
        <p:txBody>
          <a:bodyPr/>
          <a:lstStyle/>
          <a:p>
            <a:r>
              <a:rPr lang="en-US" smtClean="0"/>
              <a:t>© Oscar Nierstrasz</a:t>
            </a:r>
            <a:endParaRPr lang="de-CH" smtClean="0"/>
          </a:p>
        </p:txBody>
      </p:sp>
      <p:sp>
        <p:nvSpPr>
          <p:cNvPr id="15363"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15364" name="Slide Number Placeholder 5"/>
          <p:cNvSpPr>
            <a:spLocks noGrp="1"/>
          </p:cNvSpPr>
          <p:nvPr>
            <p:ph type="sldNum" sz="quarter" idx="12"/>
          </p:nvPr>
        </p:nvSpPr>
        <p:spPr>
          <a:noFill/>
        </p:spPr>
        <p:txBody>
          <a:bodyPr/>
          <a:lstStyle/>
          <a:p>
            <a:fld id="{040EC403-91FB-B546-9054-A15752716690}" type="slidenum">
              <a:rPr lang="de-CH" smtClean="0"/>
              <a:pPr/>
              <a:t>4</a:t>
            </a:fld>
            <a:endParaRPr lang="de-CH" sz="1400" smtClean="0">
              <a:solidFill>
                <a:srgbClr val="7E7E7E"/>
              </a:solidFill>
              <a:latin typeface="Times" charset="0"/>
            </a:endParaRPr>
          </a:p>
        </p:txBody>
      </p:sp>
      <p:sp>
        <p:nvSpPr>
          <p:cNvPr id="15365" name="Rectangle 2"/>
          <p:cNvSpPr>
            <a:spLocks noGrp="1" noChangeArrowheads="1"/>
          </p:cNvSpPr>
          <p:nvPr>
            <p:ph type="title"/>
          </p:nvPr>
        </p:nvSpPr>
        <p:spPr/>
        <p:txBody>
          <a:bodyPr/>
          <a:lstStyle/>
          <a:p>
            <a:pPr eaLnBrk="1" hangingPunct="1"/>
            <a:r>
              <a:rPr lang="en-US"/>
              <a:t>Modelling interaction — shared actions</a:t>
            </a:r>
          </a:p>
        </p:txBody>
      </p:sp>
      <p:sp>
        <p:nvSpPr>
          <p:cNvPr id="15366" name="Rectangle 3"/>
          <p:cNvSpPr>
            <a:spLocks noGrp="1" noChangeArrowheads="1"/>
          </p:cNvSpPr>
          <p:nvPr>
            <p:ph type="body" idx="1"/>
          </p:nvPr>
        </p:nvSpPr>
        <p:spPr>
          <a:xfrm>
            <a:off x="539750" y="1654175"/>
            <a:ext cx="8061325" cy="1546225"/>
          </a:xfrm>
        </p:spPr>
        <p:txBody>
          <a:bodyPr anchor="t"/>
          <a:lstStyle/>
          <a:p>
            <a:pPr marL="342900" indent="-342900" defTabSz="382588" eaLnBrk="1" hangingPunct="1">
              <a:buFont typeface="Helvetica CE" charset="0"/>
              <a:buNone/>
            </a:pPr>
            <a:r>
              <a:rPr lang="en-US"/>
              <a:t>Actions that are common between two processes are </a:t>
            </a:r>
            <a:r>
              <a:rPr lang="en-US" u="sng"/>
              <a:t>shared</a:t>
            </a:r>
            <a:r>
              <a:rPr lang="en-US"/>
              <a:t> and can be used to model </a:t>
            </a:r>
            <a:r>
              <a:rPr lang="en-US" i="1">
                <a:solidFill>
                  <a:srgbClr val="7F0101"/>
                </a:solidFill>
              </a:rPr>
              <a:t>process interaction</a:t>
            </a:r>
            <a:r>
              <a:rPr lang="en-US"/>
              <a:t>:</a:t>
            </a:r>
          </a:p>
          <a:p>
            <a:pPr marL="342900" indent="-342900" defTabSz="382588" eaLnBrk="1" hangingPunct="1"/>
            <a:r>
              <a:rPr lang="en-US" i="1">
                <a:solidFill>
                  <a:srgbClr val="7F0101"/>
                </a:solidFill>
              </a:rPr>
              <a:t>Unshared actions</a:t>
            </a:r>
            <a:r>
              <a:rPr lang="en-US"/>
              <a:t> may be </a:t>
            </a:r>
            <a:r>
              <a:rPr lang="en-US" i="1">
                <a:solidFill>
                  <a:srgbClr val="7F0101"/>
                </a:solidFill>
              </a:rPr>
              <a:t>arbitrarily interleaved</a:t>
            </a:r>
            <a:endParaRPr lang="en-US"/>
          </a:p>
          <a:p>
            <a:pPr marL="342900" indent="-342900" defTabSz="382588" eaLnBrk="1" hangingPunct="1"/>
            <a:r>
              <a:rPr lang="en-US" i="1">
                <a:solidFill>
                  <a:srgbClr val="7F0101"/>
                </a:solidFill>
              </a:rPr>
              <a:t>Shared actions</a:t>
            </a:r>
            <a:r>
              <a:rPr lang="en-US"/>
              <a:t> occur </a:t>
            </a:r>
            <a:r>
              <a:rPr lang="en-US" i="1">
                <a:solidFill>
                  <a:srgbClr val="7F0101"/>
                </a:solidFill>
              </a:rPr>
              <a:t>simultaneously</a:t>
            </a:r>
            <a:r>
              <a:rPr lang="en-US"/>
              <a:t> for all participants</a:t>
            </a:r>
          </a:p>
        </p:txBody>
      </p:sp>
      <p:sp>
        <p:nvSpPr>
          <p:cNvPr id="15367" name="AutoShape 4"/>
          <p:cNvSpPr>
            <a:spLocks noChangeArrowheads="1"/>
          </p:cNvSpPr>
          <p:nvPr/>
        </p:nvSpPr>
        <p:spPr bwMode="auto">
          <a:xfrm>
            <a:off x="3810000" y="5638800"/>
            <a:ext cx="3962400" cy="8382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5000"/>
              </a:lnSpc>
              <a:spcBef>
                <a:spcPct val="20000"/>
              </a:spcBef>
              <a:buClr>
                <a:srgbClr val="00027F"/>
              </a:buClr>
              <a:buSzPct val="85000"/>
              <a:buFont typeface="Zapf Dingbats" charset="2"/>
              <a:buNone/>
            </a:pPr>
            <a:r>
              <a:rPr lang="en-US" sz="2000" i="1">
                <a:solidFill>
                  <a:srgbClr val="7F0101"/>
                </a:solidFill>
              </a:rPr>
              <a:t>What are the states of the LTS? </a:t>
            </a:r>
          </a:p>
          <a:p>
            <a:pPr algn="ctr" eaLnBrk="1" hangingPunct="1">
              <a:lnSpc>
                <a:spcPct val="95000"/>
              </a:lnSpc>
              <a:spcBef>
                <a:spcPct val="20000"/>
              </a:spcBef>
              <a:buClr>
                <a:srgbClr val="00027F"/>
              </a:buClr>
              <a:buSzPct val="85000"/>
              <a:buFont typeface="Zapf Dingbats" charset="2"/>
              <a:buNone/>
            </a:pPr>
            <a:r>
              <a:rPr lang="en-US" sz="2000" i="1">
                <a:solidFill>
                  <a:srgbClr val="7F0101"/>
                </a:solidFill>
              </a:rPr>
              <a:t>The traces?</a:t>
            </a:r>
            <a:endParaRPr lang="en-US">
              <a:solidFill>
                <a:srgbClr val="7F0101"/>
              </a:solidFill>
            </a:endParaRPr>
          </a:p>
        </p:txBody>
      </p:sp>
      <p:sp>
        <p:nvSpPr>
          <p:cNvPr id="15368" name="Text Box 5"/>
          <p:cNvSpPr txBox="1">
            <a:spLocks noChangeArrowheads="1"/>
          </p:cNvSpPr>
          <p:nvPr/>
        </p:nvSpPr>
        <p:spPr bwMode="auto">
          <a:xfrm>
            <a:off x="1524000" y="3657600"/>
            <a:ext cx="5799138" cy="14493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569913"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MAKER	= ( make -&gt; </a:t>
            </a:r>
            <a:r>
              <a:rPr lang="en-US" sz="2000" i="1">
                <a:solidFill>
                  <a:srgbClr val="7F0101"/>
                </a:solidFill>
                <a:latin typeface="Courier" charset="0"/>
                <a:ea typeface="Courier" charset="0"/>
                <a:cs typeface="Courier" charset="0"/>
              </a:rPr>
              <a:t>ready</a:t>
            </a:r>
            <a:r>
              <a:rPr lang="en-US" sz="2000">
                <a:solidFill>
                  <a:srgbClr val="0A017F"/>
                </a:solidFill>
                <a:latin typeface="Courier" charset="0"/>
                <a:ea typeface="Courier" charset="0"/>
                <a:cs typeface="Courier" charset="0"/>
              </a:rPr>
              <a:t> -&gt; MAKER ).</a:t>
            </a:r>
          </a:p>
          <a:p>
            <a:pPr defTabSz="569913"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USER	= ( </a:t>
            </a:r>
            <a:r>
              <a:rPr lang="en-US" sz="2000" i="1">
                <a:solidFill>
                  <a:srgbClr val="7F0101"/>
                </a:solidFill>
                <a:latin typeface="Courier" charset="0"/>
                <a:ea typeface="Courier" charset="0"/>
                <a:cs typeface="Courier" charset="0"/>
              </a:rPr>
              <a:t>ready</a:t>
            </a:r>
            <a:r>
              <a:rPr lang="en-US" sz="2000">
                <a:solidFill>
                  <a:srgbClr val="0A017F"/>
                </a:solidFill>
                <a:latin typeface="Courier" charset="0"/>
                <a:ea typeface="Courier" charset="0"/>
                <a:cs typeface="Courier" charset="0"/>
              </a:rPr>
              <a:t> -&gt; use -&gt; USER ).</a:t>
            </a:r>
          </a:p>
          <a:p>
            <a:pPr defTabSz="569913" eaLnBrk="1" hangingPunct="1">
              <a:lnSpc>
                <a:spcPct val="95000"/>
              </a:lnSpc>
              <a:spcBef>
                <a:spcPct val="20000"/>
              </a:spcBef>
              <a:buClr>
                <a:schemeClr val="hlink"/>
              </a:buClr>
              <a:buSzPct val="85000"/>
              <a:buFont typeface="Helvetica CE" charset="0"/>
              <a:buNone/>
            </a:pPr>
            <a:endParaRPr lang="en-US" sz="2000">
              <a:solidFill>
                <a:srgbClr val="0A017F"/>
              </a:solidFill>
              <a:latin typeface="Courier" charset="0"/>
              <a:ea typeface="Courier" charset="0"/>
              <a:cs typeface="Courier" charset="0"/>
            </a:endParaRPr>
          </a:p>
          <a:p>
            <a:pPr defTabSz="569913"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||MAKER_USER = ( MAKER || USER ).</a:t>
            </a:r>
            <a:endParaRPr lang="en-US">
              <a:latin typeface="Courier" charset="0"/>
              <a:ea typeface="Courier" charset="0"/>
              <a:cs typeface="Courier" charset="0"/>
            </a:endParaRPr>
          </a:p>
        </p:txBody>
      </p:sp>
      <p:grpSp>
        <p:nvGrpSpPr>
          <p:cNvPr id="15369" name="Group 6"/>
          <p:cNvGrpSpPr>
            <a:grpSpLocks/>
          </p:cNvGrpSpPr>
          <p:nvPr/>
        </p:nvGrpSpPr>
        <p:grpSpPr bwMode="auto">
          <a:xfrm>
            <a:off x="8077200" y="6096000"/>
            <a:ext cx="838200" cy="381000"/>
            <a:chOff x="672" y="3504"/>
            <a:chExt cx="528" cy="240"/>
          </a:xfrm>
        </p:grpSpPr>
        <p:sp>
          <p:nvSpPr>
            <p:cNvPr id="15370" name="AutoShape 7"/>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15371" name="Group 8"/>
            <p:cNvGrpSpPr>
              <a:grpSpLocks/>
            </p:cNvGrpSpPr>
            <p:nvPr/>
          </p:nvGrpSpPr>
          <p:grpSpPr bwMode="auto">
            <a:xfrm>
              <a:off x="720" y="3552"/>
              <a:ext cx="432" cy="144"/>
              <a:chOff x="2112" y="3696"/>
              <a:chExt cx="528" cy="192"/>
            </a:xfrm>
          </p:grpSpPr>
          <p:sp>
            <p:nvSpPr>
              <p:cNvPr id="15372" name="Oval 9"/>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15373" name="Oval 10"/>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15374" name="AutoShape 11"/>
              <p:cNvCxnSpPr>
                <a:cxnSpLocks noChangeShapeType="1"/>
                <a:stCxn id="15372" idx="7"/>
                <a:endCxn id="15373"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15375" name="AutoShape 12"/>
              <p:cNvCxnSpPr>
                <a:cxnSpLocks noChangeShapeType="1"/>
                <a:stCxn id="15373" idx="3"/>
                <a:endCxn id="15372"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Date Placeholder 3"/>
          <p:cNvSpPr>
            <a:spLocks noGrp="1"/>
          </p:cNvSpPr>
          <p:nvPr>
            <p:ph type="dt" sz="quarter" idx="10"/>
          </p:nvPr>
        </p:nvSpPr>
        <p:spPr>
          <a:noFill/>
        </p:spPr>
        <p:txBody>
          <a:bodyPr/>
          <a:lstStyle/>
          <a:p>
            <a:r>
              <a:rPr lang="en-US" smtClean="0"/>
              <a:t>© Oscar Nierstrasz</a:t>
            </a:r>
            <a:endParaRPr lang="de-CH" smtClean="0"/>
          </a:p>
        </p:txBody>
      </p:sp>
      <p:sp>
        <p:nvSpPr>
          <p:cNvPr id="73731"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73732" name="Slide Number Placeholder 5"/>
          <p:cNvSpPr>
            <a:spLocks noGrp="1"/>
          </p:cNvSpPr>
          <p:nvPr>
            <p:ph type="sldNum" sz="quarter" idx="12"/>
          </p:nvPr>
        </p:nvSpPr>
        <p:spPr>
          <a:noFill/>
        </p:spPr>
        <p:txBody>
          <a:bodyPr/>
          <a:lstStyle/>
          <a:p>
            <a:fld id="{4D5DDF8B-D9B2-F148-975E-6D1B3018B5A9}" type="slidenum">
              <a:rPr lang="de-CH" smtClean="0"/>
              <a:pPr/>
              <a:t>40</a:t>
            </a:fld>
            <a:endParaRPr lang="de-CH" sz="1400" smtClean="0">
              <a:solidFill>
                <a:srgbClr val="7E7E7E"/>
              </a:solidFill>
              <a:latin typeface="Times" charset="0"/>
            </a:endParaRPr>
          </a:p>
        </p:txBody>
      </p:sp>
      <p:sp>
        <p:nvSpPr>
          <p:cNvPr id="73733" name="Rectangle 2"/>
          <p:cNvSpPr>
            <a:spLocks noGrp="1" noChangeArrowheads="1"/>
          </p:cNvSpPr>
          <p:nvPr>
            <p:ph type="title"/>
          </p:nvPr>
        </p:nvSpPr>
        <p:spPr/>
        <p:txBody>
          <a:bodyPr/>
          <a:lstStyle/>
          <a:p>
            <a:pPr eaLnBrk="1" hangingPunct="1"/>
            <a:r>
              <a:rPr lang="en-US"/>
              <a:t>Consumer in Java</a:t>
            </a:r>
          </a:p>
        </p:txBody>
      </p:sp>
      <p:sp>
        <p:nvSpPr>
          <p:cNvPr id="73734" name="Rectangle 3"/>
          <p:cNvSpPr>
            <a:spLocks noGrp="1" noChangeArrowheads="1"/>
          </p:cNvSpPr>
          <p:nvPr>
            <p:ph type="body" idx="1"/>
          </p:nvPr>
        </p:nvSpPr>
        <p:spPr>
          <a:xfrm>
            <a:off x="539750" y="1654175"/>
            <a:ext cx="8061325" cy="555625"/>
          </a:xfrm>
        </p:spPr>
        <p:txBody>
          <a:bodyPr/>
          <a:lstStyle/>
          <a:p>
            <a:pPr marL="0" indent="0" defTabSz="382588" eaLnBrk="1" hangingPunct="1">
              <a:buFont typeface="Helvetica CE" charset="0"/>
              <a:buNone/>
            </a:pPr>
            <a:r>
              <a:rPr lang="en-US" i="1">
                <a:solidFill>
                  <a:srgbClr val="7F0101"/>
                </a:solidFill>
              </a:rPr>
              <a:t>... and the Consumer gets them:</a:t>
            </a:r>
            <a:endParaRPr lang="en-US" sz="1600">
              <a:latin typeface="American Typewriter" charset="0"/>
            </a:endParaRPr>
          </a:p>
        </p:txBody>
      </p:sp>
      <p:sp>
        <p:nvSpPr>
          <p:cNvPr id="73735" name="Rectangle 4"/>
          <p:cNvSpPr>
            <a:spLocks noChangeArrowheads="1"/>
          </p:cNvSpPr>
          <p:nvPr/>
        </p:nvSpPr>
        <p:spPr bwMode="auto">
          <a:xfrm>
            <a:off x="685800" y="2601913"/>
            <a:ext cx="8051800" cy="31400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a:r>
              <a:rPr lang="en-US" sz="1800">
                <a:latin typeface="Courier" charset="0"/>
                <a:ea typeface="Courier" charset="0"/>
                <a:cs typeface="Courier" charset="0"/>
              </a:rPr>
              <a:t>abstract class </a:t>
            </a:r>
            <a:r>
              <a:rPr lang="en-US" sz="1800" b="1">
                <a:latin typeface="Courier" charset="0"/>
                <a:ea typeface="Courier" charset="0"/>
                <a:cs typeface="Courier" charset="0"/>
              </a:rPr>
              <a:t>Consumer&lt;Value&gt; </a:t>
            </a:r>
            <a:r>
              <a:rPr lang="en-US" sz="1800">
                <a:latin typeface="Courier" charset="0"/>
                <a:ea typeface="Courier" charset="0"/>
                <a:cs typeface="Courier" charset="0"/>
              </a:rPr>
              <a:t>extends ActiveObject {</a:t>
            </a:r>
          </a:p>
          <a:p>
            <a:pPr defTabSz="382588"/>
            <a:r>
              <a:rPr lang="en-US" sz="1800">
                <a:latin typeface="Courier" charset="0"/>
                <a:ea typeface="Courier" charset="0"/>
                <a:cs typeface="Courier" charset="0"/>
              </a:rPr>
              <a:t>	protected Buffer&lt;Value&gt; slot;</a:t>
            </a:r>
          </a:p>
          <a:p>
            <a:pPr defTabSz="382588"/>
            <a:r>
              <a:rPr lang="en-US" sz="1800">
                <a:latin typeface="Courier" charset="0"/>
                <a:ea typeface="Courier" charset="0"/>
                <a:cs typeface="Courier" charset="0"/>
              </a:rPr>
              <a:t>	Consumer(String name, int count, Buffer&lt;Value&gt; slot) {</a:t>
            </a:r>
          </a:p>
          <a:p>
            <a:pPr defTabSz="382588"/>
            <a:r>
              <a:rPr lang="en-US" sz="1800">
                <a:latin typeface="Courier" charset="0"/>
                <a:ea typeface="Courier" charset="0"/>
                <a:cs typeface="Courier" charset="0"/>
              </a:rPr>
              <a:t>		super(name, count);</a:t>
            </a:r>
          </a:p>
          <a:p>
            <a:pPr defTabSz="382588"/>
            <a:r>
              <a:rPr lang="en-US" sz="1800">
                <a:latin typeface="Courier" charset="0"/>
                <a:ea typeface="Courier" charset="0"/>
                <a:cs typeface="Courier" charset="0"/>
              </a:rPr>
              <a:t>		this.slot = slot;</a:t>
            </a:r>
          </a:p>
          <a:p>
            <a:pPr defTabSz="382588"/>
            <a:r>
              <a:rPr lang="en-US" sz="1800">
                <a:latin typeface="Courier" charset="0"/>
                <a:ea typeface="Courier" charset="0"/>
                <a:cs typeface="Courier" charset="0"/>
              </a:rPr>
              <a:t>	}</a:t>
            </a:r>
          </a:p>
          <a:p>
            <a:pPr defTabSz="382588"/>
            <a:r>
              <a:rPr lang="en-US" sz="1800" b="1">
                <a:latin typeface="Courier" charset="0"/>
                <a:ea typeface="Courier" charset="0"/>
                <a:cs typeface="Courier" charset="0"/>
              </a:rPr>
              <a:t>	protected void action(int n) {</a:t>
            </a:r>
          </a:p>
          <a:p>
            <a:pPr defTabSz="382588"/>
            <a:r>
              <a:rPr lang="en-US" sz="1800" b="1">
                <a:latin typeface="Courier" charset="0"/>
                <a:ea typeface="Courier" charset="0"/>
                <a:cs typeface="Courier" charset="0"/>
              </a:rPr>
              <a:t>		consume(n, slot.get());</a:t>
            </a:r>
          </a:p>
          <a:p>
            <a:pPr defTabSz="382588"/>
            <a:r>
              <a:rPr lang="en-US" sz="1800" b="1">
                <a:latin typeface="Courier" charset="0"/>
                <a:ea typeface="Courier" charset="0"/>
                <a:cs typeface="Courier" charset="0"/>
              </a:rPr>
              <a:t>	}</a:t>
            </a:r>
          </a:p>
          <a:p>
            <a:pPr defTabSz="382588"/>
            <a:r>
              <a:rPr lang="en-US" sz="1800">
                <a:latin typeface="Courier" charset="0"/>
                <a:ea typeface="Courier" charset="0"/>
                <a:cs typeface="Courier" charset="0"/>
              </a:rPr>
              <a:t>	protected abstract void consume(int n, Value val);</a:t>
            </a:r>
          </a:p>
          <a:p>
            <a:pPr defTabSz="382588"/>
            <a:r>
              <a:rPr lang="en-US" sz="1800">
                <a:latin typeface="Courier" charset="0"/>
                <a:ea typeface="Courier" charset="0"/>
                <a:cs typeface="Courier" charset="0"/>
              </a:rPr>
              <a:t>}</a:t>
            </a: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en-US" smtClean="0"/>
              <a:t>Fruit producers and consumers</a:t>
            </a:r>
          </a:p>
        </p:txBody>
      </p:sp>
      <p:sp>
        <p:nvSpPr>
          <p:cNvPr id="75779" name="Date Placeholder 3"/>
          <p:cNvSpPr>
            <a:spLocks noGrp="1"/>
          </p:cNvSpPr>
          <p:nvPr>
            <p:ph type="dt" sz="quarter" idx="10"/>
          </p:nvPr>
        </p:nvSpPr>
        <p:spPr>
          <a:noFill/>
        </p:spPr>
        <p:txBody>
          <a:bodyPr/>
          <a:lstStyle/>
          <a:p>
            <a:r>
              <a:rPr lang="en-US" smtClean="0"/>
              <a:t>© Oscar Nierstrasz</a:t>
            </a:r>
            <a:endParaRPr lang="de-CH" smtClean="0"/>
          </a:p>
        </p:txBody>
      </p:sp>
      <p:sp>
        <p:nvSpPr>
          <p:cNvPr id="75780"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75781" name="Slide Number Placeholder 5"/>
          <p:cNvSpPr>
            <a:spLocks noGrp="1"/>
          </p:cNvSpPr>
          <p:nvPr>
            <p:ph type="sldNum" sz="quarter" idx="12"/>
          </p:nvPr>
        </p:nvSpPr>
        <p:spPr>
          <a:noFill/>
        </p:spPr>
        <p:txBody>
          <a:bodyPr/>
          <a:lstStyle/>
          <a:p>
            <a:fld id="{64E89A42-1437-3C4B-B754-05611016C384}" type="slidenum">
              <a:rPr lang="de-CH" smtClean="0"/>
              <a:pPr/>
              <a:t>41</a:t>
            </a:fld>
            <a:endParaRPr lang="de-CH" sz="1400" smtClean="0">
              <a:solidFill>
                <a:srgbClr val="7E7E7E"/>
              </a:solidFill>
              <a:latin typeface="Times" charset="0"/>
            </a:endParaRPr>
          </a:p>
        </p:txBody>
      </p:sp>
      <p:sp>
        <p:nvSpPr>
          <p:cNvPr id="75782" name="Rectangle 4"/>
          <p:cNvSpPr>
            <a:spLocks noChangeArrowheads="1"/>
          </p:cNvSpPr>
          <p:nvPr/>
        </p:nvSpPr>
        <p:spPr bwMode="auto">
          <a:xfrm>
            <a:off x="555625" y="1600200"/>
            <a:ext cx="8131175" cy="480060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2588"/>
            <a:r>
              <a:rPr lang="en-US" sz="1800">
                <a:latin typeface="Courier" charset="0"/>
                <a:ea typeface="Courier" charset="0"/>
                <a:cs typeface="Courier" charset="0"/>
              </a:rPr>
              <a:t>public class ProducerConsumerDemo {</a:t>
            </a:r>
          </a:p>
          <a:p>
            <a:pPr defTabSz="382588"/>
            <a:r>
              <a:rPr lang="en-US" sz="1800">
                <a:latin typeface="Courier" charset="0"/>
                <a:ea typeface="Courier" charset="0"/>
                <a:cs typeface="Courier" charset="0"/>
              </a:rPr>
              <a:t>	...</a:t>
            </a:r>
          </a:p>
          <a:p>
            <a:pPr defTabSz="382588"/>
            <a:r>
              <a:rPr lang="en-US" sz="1800">
                <a:latin typeface="Courier" charset="0"/>
                <a:ea typeface="Courier" charset="0"/>
                <a:cs typeface="Courier" charset="0"/>
              </a:rPr>
              <a:t>	private class </a:t>
            </a:r>
            <a:r>
              <a:rPr lang="en-US" sz="1800" b="1">
                <a:latin typeface="Courier" charset="0"/>
                <a:ea typeface="Courier" charset="0"/>
                <a:cs typeface="Courier" charset="0"/>
              </a:rPr>
              <a:t>FruitProducer </a:t>
            </a:r>
            <a:r>
              <a:rPr lang="en-US" sz="1800">
                <a:latin typeface="Courier" charset="0"/>
                <a:ea typeface="Courier" charset="0"/>
                <a:cs typeface="Courier" charset="0"/>
              </a:rPr>
              <a:t>extends Producer&lt;String&gt; {</a:t>
            </a:r>
          </a:p>
          <a:p>
            <a:pPr defTabSz="382588"/>
            <a:r>
              <a:rPr lang="en-US" sz="1800">
                <a:latin typeface="Courier" charset="0"/>
                <a:ea typeface="Courier" charset="0"/>
                <a:cs typeface="Courier" charset="0"/>
              </a:rPr>
              <a:t>		protected String wares;</a:t>
            </a:r>
          </a:p>
          <a:p>
            <a:pPr defTabSz="382588"/>
            <a:r>
              <a:rPr lang="en-US" sz="1800">
                <a:latin typeface="Courier" charset="0"/>
                <a:ea typeface="Courier" charset="0"/>
                <a:cs typeface="Courier" charset="0"/>
              </a:rPr>
              <a:t>		FruitProducer(...) { ... }</a:t>
            </a:r>
          </a:p>
          <a:p>
            <a:pPr defTabSz="382588"/>
            <a:r>
              <a:rPr lang="en-US" sz="1800" b="1">
                <a:latin typeface="Courier" charset="0"/>
                <a:ea typeface="Courier" charset="0"/>
                <a:cs typeface="Courier" charset="0"/>
              </a:rPr>
              <a:t>		protected String produce(int n) {</a:t>
            </a:r>
          </a:p>
          <a:p>
            <a:pPr defTabSz="382588"/>
            <a:r>
              <a:rPr lang="en-US" sz="1800" b="1">
                <a:latin typeface="Courier" charset="0"/>
                <a:ea typeface="Courier" charset="0"/>
                <a:cs typeface="Courier" charset="0"/>
              </a:rPr>
              <a:t>			String message;</a:t>
            </a:r>
          </a:p>
          <a:p>
            <a:pPr defTabSz="382588"/>
            <a:r>
              <a:rPr lang="en-US" sz="1800" b="1">
                <a:latin typeface="Courier" charset="0"/>
                <a:ea typeface="Courier" charset="0"/>
                <a:cs typeface="Courier" charset="0"/>
              </a:rPr>
              <a:t>			message = wares + "(" + n + ")";</a:t>
            </a:r>
          </a:p>
          <a:p>
            <a:pPr defTabSz="382588"/>
            <a:r>
              <a:rPr lang="en-US" sz="1800" b="1">
                <a:latin typeface="Courier" charset="0"/>
                <a:ea typeface="Courier" charset="0"/>
                <a:cs typeface="Courier" charset="0"/>
              </a:rPr>
              <a:t>			System.out.println(getName() + " put " + message);</a:t>
            </a:r>
          </a:p>
          <a:p>
            <a:pPr defTabSz="382588"/>
            <a:r>
              <a:rPr lang="en-US" sz="1800" b="1">
                <a:latin typeface="Courier" charset="0"/>
                <a:ea typeface="Courier" charset="0"/>
                <a:cs typeface="Courier" charset="0"/>
              </a:rPr>
              <a:t>			return message;</a:t>
            </a:r>
          </a:p>
          <a:p>
            <a:pPr defTabSz="382588"/>
            <a:r>
              <a:rPr lang="en-US" sz="1800" b="1">
                <a:latin typeface="Courier" charset="0"/>
                <a:ea typeface="Courier" charset="0"/>
                <a:cs typeface="Courier" charset="0"/>
              </a:rPr>
              <a:t>		}</a:t>
            </a:r>
          </a:p>
          <a:p>
            <a:pPr defTabSz="382588"/>
            <a:r>
              <a:rPr lang="en-US" sz="1800">
                <a:latin typeface="Courier" charset="0"/>
                <a:ea typeface="Courier" charset="0"/>
                <a:cs typeface="Courier" charset="0"/>
              </a:rPr>
              <a:t>	}</a:t>
            </a:r>
          </a:p>
          <a:p>
            <a:pPr defTabSz="382588"/>
            <a:endParaRPr lang="en-US" sz="1800">
              <a:latin typeface="Courier" charset="0"/>
              <a:ea typeface="Courier" charset="0"/>
              <a:cs typeface="Courier" charset="0"/>
            </a:endParaRPr>
          </a:p>
          <a:p>
            <a:pPr defTabSz="382588"/>
            <a:r>
              <a:rPr lang="en-US" sz="1800">
                <a:latin typeface="Courier" charset="0"/>
                <a:ea typeface="Courier" charset="0"/>
                <a:cs typeface="Courier" charset="0"/>
              </a:rPr>
              <a:t>	private class FruitConsumer extends Consumer&lt;String&gt; {</a:t>
            </a:r>
          </a:p>
          <a:p>
            <a:pPr defTabSz="382588"/>
            <a:r>
              <a:rPr lang="en-US" sz="1800">
                <a:latin typeface="Courier" charset="0"/>
                <a:ea typeface="Courier" charset="0"/>
                <a:cs typeface="Courier" charset="0"/>
              </a:rPr>
              <a:t>		...</a:t>
            </a:r>
          </a:p>
          <a:p>
            <a:pPr defTabSz="382588"/>
            <a:r>
              <a:rPr lang="en-US" sz="1800">
                <a:latin typeface="Courier" charset="0"/>
                <a:ea typeface="Courier" charset="0"/>
                <a:cs typeface="Courier" charset="0"/>
              </a:rPr>
              <a:t>	}</a:t>
            </a:r>
          </a:p>
          <a:p>
            <a:pPr defTabSz="382588"/>
            <a:r>
              <a:rPr lang="en-US" sz="1800">
                <a:latin typeface="Courier" charset="0"/>
                <a:ea typeface="Courier" charset="0"/>
                <a:cs typeface="Courier" charset="0"/>
              </a:rPr>
              <a:t>}</a:t>
            </a: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Date Placeholder 3"/>
          <p:cNvSpPr>
            <a:spLocks noGrp="1"/>
          </p:cNvSpPr>
          <p:nvPr>
            <p:ph type="dt" sz="quarter" idx="10"/>
          </p:nvPr>
        </p:nvSpPr>
        <p:spPr>
          <a:noFill/>
        </p:spPr>
        <p:txBody>
          <a:bodyPr/>
          <a:lstStyle/>
          <a:p>
            <a:r>
              <a:rPr lang="en-US" smtClean="0"/>
              <a:t>© Oscar Nierstrasz</a:t>
            </a:r>
            <a:endParaRPr lang="de-CH" smtClean="0"/>
          </a:p>
        </p:txBody>
      </p:sp>
      <p:sp>
        <p:nvSpPr>
          <p:cNvPr id="77827"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77828" name="Slide Number Placeholder 5"/>
          <p:cNvSpPr>
            <a:spLocks noGrp="1"/>
          </p:cNvSpPr>
          <p:nvPr>
            <p:ph type="sldNum" sz="quarter" idx="12"/>
          </p:nvPr>
        </p:nvSpPr>
        <p:spPr>
          <a:noFill/>
        </p:spPr>
        <p:txBody>
          <a:bodyPr/>
          <a:lstStyle/>
          <a:p>
            <a:fld id="{8CC3DD5E-8591-8C49-810E-72B2C82D363E}" type="slidenum">
              <a:rPr lang="de-CH" smtClean="0"/>
              <a:pPr/>
              <a:t>42</a:t>
            </a:fld>
            <a:endParaRPr lang="de-CH" sz="1400" smtClean="0">
              <a:solidFill>
                <a:srgbClr val="7E7E7E"/>
              </a:solidFill>
              <a:latin typeface="Times" charset="0"/>
            </a:endParaRPr>
          </a:p>
        </p:txBody>
      </p:sp>
      <p:sp>
        <p:nvSpPr>
          <p:cNvPr id="77829" name="Rectangle 2"/>
          <p:cNvSpPr>
            <a:spLocks noGrp="1" noChangeArrowheads="1"/>
          </p:cNvSpPr>
          <p:nvPr>
            <p:ph type="title"/>
          </p:nvPr>
        </p:nvSpPr>
        <p:spPr/>
        <p:txBody>
          <a:bodyPr/>
          <a:lstStyle/>
          <a:p>
            <a:pPr eaLnBrk="1" hangingPunct="1"/>
            <a:r>
              <a:rPr lang="en-US"/>
              <a:t>Composing Producers and Consumers</a:t>
            </a:r>
          </a:p>
        </p:txBody>
      </p:sp>
      <p:sp>
        <p:nvSpPr>
          <p:cNvPr id="77830" name="Rectangle 5"/>
          <p:cNvSpPr>
            <a:spLocks noChangeArrowheads="1"/>
          </p:cNvSpPr>
          <p:nvPr/>
        </p:nvSpPr>
        <p:spPr bwMode="auto">
          <a:xfrm>
            <a:off x="7315200" y="685800"/>
            <a:ext cx="1752600" cy="5486400"/>
          </a:xfrm>
          <a:prstGeom prst="rect">
            <a:avLst/>
          </a:prstGeom>
          <a:solidFill>
            <a:schemeClr val="bg1"/>
          </a:solidFill>
          <a:ln w="9525">
            <a:solidFill>
              <a:schemeClr val="tx1"/>
            </a:solidFill>
            <a:miter lim="800000"/>
            <a:headEnd/>
            <a:tailEnd/>
          </a:ln>
        </p:spPr>
        <p:txBody>
          <a:bodyPr anchor="ctr">
            <a:prstTxWarp prst="textNoShape">
              <a:avLst/>
            </a:prstTxWarp>
          </a:bodyPr>
          <a:lstStyle/>
          <a:p>
            <a:r>
              <a:rPr lang="en-US" sz="1000">
                <a:latin typeface="Courier" charset="0"/>
                <a:ea typeface="Courier" charset="0"/>
                <a:cs typeface="Courier" charset="0"/>
              </a:rPr>
              <a:t>Peter put apple (1)</a:t>
            </a:r>
          </a:p>
          <a:p>
            <a:r>
              <a:rPr lang="en-US" sz="1000">
                <a:latin typeface="Courier" charset="0"/>
                <a:ea typeface="Courier" charset="0"/>
                <a:cs typeface="Courier" charset="0"/>
              </a:rPr>
              <a:t>Carla got apple (1)</a:t>
            </a:r>
          </a:p>
          <a:p>
            <a:r>
              <a:rPr lang="en-US" sz="1000">
                <a:latin typeface="Courier" charset="0"/>
                <a:ea typeface="Courier" charset="0"/>
                <a:cs typeface="Courier" charset="0"/>
              </a:rPr>
              <a:t>Paula put orange(1)</a:t>
            </a:r>
          </a:p>
          <a:p>
            <a:r>
              <a:rPr lang="en-US" sz="1000">
                <a:latin typeface="Courier" charset="0"/>
                <a:ea typeface="Courier" charset="0"/>
                <a:cs typeface="Courier" charset="0"/>
              </a:rPr>
              <a:t>Cris got orange(1)</a:t>
            </a:r>
          </a:p>
          <a:p>
            <a:r>
              <a:rPr lang="en-US" sz="1000">
                <a:latin typeface="Courier" charset="0"/>
                <a:ea typeface="Courier" charset="0"/>
                <a:cs typeface="Courier" charset="0"/>
              </a:rPr>
              <a:t>Patricia put banana(1)</a:t>
            </a:r>
          </a:p>
          <a:p>
            <a:r>
              <a:rPr lang="en-US" sz="1000">
                <a:latin typeface="Courier" charset="0"/>
                <a:ea typeface="Courier" charset="0"/>
                <a:cs typeface="Courier" charset="0"/>
              </a:rPr>
              <a:t>Carla got banana(1)</a:t>
            </a:r>
          </a:p>
          <a:p>
            <a:r>
              <a:rPr lang="en-US" sz="1000">
                <a:latin typeface="Courier" charset="0"/>
                <a:ea typeface="Courier" charset="0"/>
                <a:cs typeface="Courier" charset="0"/>
              </a:rPr>
              <a:t>Peter put apple (2)</a:t>
            </a:r>
          </a:p>
          <a:p>
            <a:r>
              <a:rPr lang="en-US" sz="1000">
                <a:latin typeface="Courier" charset="0"/>
                <a:ea typeface="Courier" charset="0"/>
                <a:cs typeface="Courier" charset="0"/>
              </a:rPr>
              <a:t>Cris got apple (2)</a:t>
            </a:r>
          </a:p>
          <a:p>
            <a:r>
              <a:rPr lang="en-US" sz="1000">
                <a:latin typeface="Courier" charset="0"/>
                <a:ea typeface="Courier" charset="0"/>
                <a:cs typeface="Courier" charset="0"/>
              </a:rPr>
              <a:t>Patricia put banana(2)</a:t>
            </a:r>
          </a:p>
          <a:p>
            <a:r>
              <a:rPr lang="en-US" sz="1000">
                <a:latin typeface="Courier" charset="0"/>
                <a:ea typeface="Courier" charset="0"/>
                <a:cs typeface="Courier" charset="0"/>
              </a:rPr>
              <a:t>Carla got banana(2)</a:t>
            </a:r>
          </a:p>
          <a:p>
            <a:r>
              <a:rPr lang="en-US" sz="1000">
                <a:latin typeface="Courier" charset="0"/>
                <a:ea typeface="Courier" charset="0"/>
                <a:cs typeface="Courier" charset="0"/>
              </a:rPr>
              <a:t>Peter put apple (3)</a:t>
            </a:r>
          </a:p>
          <a:p>
            <a:r>
              <a:rPr lang="en-US" sz="1000">
                <a:latin typeface="Courier" charset="0"/>
                <a:ea typeface="Courier" charset="0"/>
                <a:cs typeface="Courier" charset="0"/>
              </a:rPr>
              <a:t>Cris got apple (3)</a:t>
            </a:r>
          </a:p>
          <a:p>
            <a:r>
              <a:rPr lang="en-US" sz="1000">
                <a:latin typeface="Courier" charset="0"/>
                <a:ea typeface="Courier" charset="0"/>
                <a:cs typeface="Courier" charset="0"/>
              </a:rPr>
              <a:t>Paula put orange(2)</a:t>
            </a:r>
          </a:p>
          <a:p>
            <a:r>
              <a:rPr lang="en-US" sz="1000">
                <a:latin typeface="Courier" charset="0"/>
                <a:ea typeface="Courier" charset="0"/>
                <a:cs typeface="Courier" charset="0"/>
              </a:rPr>
              <a:t>Carla got orange(2)</a:t>
            </a:r>
          </a:p>
          <a:p>
            <a:r>
              <a:rPr lang="en-US" sz="1000">
                <a:latin typeface="Courier" charset="0"/>
                <a:ea typeface="Courier" charset="0"/>
                <a:cs typeface="Courier" charset="0"/>
              </a:rPr>
              <a:t>Patricia put banana(3)</a:t>
            </a:r>
          </a:p>
          <a:p>
            <a:r>
              <a:rPr lang="en-US" sz="1000">
                <a:latin typeface="Courier" charset="0"/>
                <a:ea typeface="Courier" charset="0"/>
                <a:cs typeface="Courier" charset="0"/>
              </a:rPr>
              <a:t>Cris got banana(3)</a:t>
            </a:r>
          </a:p>
          <a:p>
            <a:r>
              <a:rPr lang="en-US" sz="1000">
                <a:latin typeface="Courier" charset="0"/>
                <a:ea typeface="Courier" charset="0"/>
                <a:cs typeface="Courier" charset="0"/>
              </a:rPr>
              <a:t>Peter put apple (4)</a:t>
            </a:r>
          </a:p>
          <a:p>
            <a:r>
              <a:rPr lang="en-US" sz="1000">
                <a:latin typeface="Courier" charset="0"/>
                <a:ea typeface="Courier" charset="0"/>
                <a:cs typeface="Courier" charset="0"/>
              </a:rPr>
              <a:t>Cris got apple (4)</a:t>
            </a:r>
          </a:p>
          <a:p>
            <a:r>
              <a:rPr lang="en-US" sz="1000">
                <a:latin typeface="Courier" charset="0"/>
                <a:ea typeface="Courier" charset="0"/>
                <a:cs typeface="Courier" charset="0"/>
              </a:rPr>
              <a:t>Peter put apple (5)</a:t>
            </a:r>
          </a:p>
          <a:p>
            <a:r>
              <a:rPr lang="en-US" sz="1000">
                <a:latin typeface="Courier" charset="0"/>
                <a:ea typeface="Courier" charset="0"/>
                <a:cs typeface="Courier" charset="0"/>
              </a:rPr>
              <a:t>Carla got apple (5)</a:t>
            </a:r>
          </a:p>
          <a:p>
            <a:r>
              <a:rPr lang="en-US" sz="1000">
                <a:latin typeface="Courier" charset="0"/>
                <a:ea typeface="Courier" charset="0"/>
                <a:cs typeface="Courier" charset="0"/>
              </a:rPr>
              <a:t>Paula put orange(3)</a:t>
            </a:r>
          </a:p>
          <a:p>
            <a:r>
              <a:rPr lang="en-US" sz="1000">
                <a:latin typeface="Courier" charset="0"/>
                <a:ea typeface="Courier" charset="0"/>
                <a:cs typeface="Courier" charset="0"/>
              </a:rPr>
              <a:t>Cris got orange(3)</a:t>
            </a:r>
          </a:p>
          <a:p>
            <a:r>
              <a:rPr lang="en-US" sz="1000">
                <a:latin typeface="Courier" charset="0"/>
                <a:ea typeface="Courier" charset="0"/>
                <a:cs typeface="Courier" charset="0"/>
              </a:rPr>
              <a:t>Patricia put banana(4)</a:t>
            </a:r>
          </a:p>
          <a:p>
            <a:r>
              <a:rPr lang="en-US" sz="1000">
                <a:latin typeface="Courier" charset="0"/>
                <a:ea typeface="Courier" charset="0"/>
                <a:cs typeface="Courier" charset="0"/>
              </a:rPr>
              <a:t>Cris got banana(4)</a:t>
            </a:r>
          </a:p>
          <a:p>
            <a:r>
              <a:rPr lang="en-US" sz="1000">
                <a:latin typeface="Courier" charset="0"/>
                <a:ea typeface="Courier" charset="0"/>
                <a:cs typeface="Courier" charset="0"/>
              </a:rPr>
              <a:t>Patricia put banana(5)</a:t>
            </a:r>
          </a:p>
          <a:p>
            <a:r>
              <a:rPr lang="en-US" sz="1000">
                <a:latin typeface="Courier" charset="0"/>
                <a:ea typeface="Courier" charset="0"/>
                <a:cs typeface="Courier" charset="0"/>
              </a:rPr>
              <a:t>Cris got banana(5)</a:t>
            </a:r>
          </a:p>
          <a:p>
            <a:r>
              <a:rPr lang="en-US" sz="1000">
                <a:latin typeface="Courier" charset="0"/>
                <a:ea typeface="Courier" charset="0"/>
                <a:cs typeface="Courier" charset="0"/>
              </a:rPr>
              <a:t>Paula put orange(4)</a:t>
            </a:r>
          </a:p>
          <a:p>
            <a:r>
              <a:rPr lang="en-US" sz="1000">
                <a:latin typeface="Courier" charset="0"/>
                <a:ea typeface="Courier" charset="0"/>
                <a:cs typeface="Courier" charset="0"/>
              </a:rPr>
              <a:t>Cris got orange(4)</a:t>
            </a:r>
          </a:p>
          <a:p>
            <a:r>
              <a:rPr lang="en-US" sz="1000">
                <a:latin typeface="Courier" charset="0"/>
                <a:ea typeface="Courier" charset="0"/>
                <a:cs typeface="Courier" charset="0"/>
              </a:rPr>
              <a:t>Paula put orange(5)</a:t>
            </a:r>
          </a:p>
          <a:p>
            <a:r>
              <a:rPr lang="en-US" sz="1000">
                <a:latin typeface="Courier" charset="0"/>
                <a:ea typeface="Courier" charset="0"/>
                <a:cs typeface="Courier" charset="0"/>
              </a:rPr>
              <a:t>Cris got orange(5)</a:t>
            </a:r>
          </a:p>
        </p:txBody>
      </p:sp>
      <p:sp>
        <p:nvSpPr>
          <p:cNvPr id="77831" name="Rectangle 6"/>
          <p:cNvSpPr>
            <a:spLocks noChangeArrowheads="1"/>
          </p:cNvSpPr>
          <p:nvPr/>
        </p:nvSpPr>
        <p:spPr bwMode="auto">
          <a:xfrm>
            <a:off x="76200" y="2133600"/>
            <a:ext cx="7162800" cy="3767138"/>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179388" eaLnBrk="1" hangingPunct="1">
              <a:lnSpc>
                <a:spcPct val="95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public class ProducerConsumerDemo {</a:t>
            </a:r>
          </a:p>
          <a:p>
            <a:pPr defTabSz="179388" eaLnBrk="1" hangingPunct="1">
              <a:lnSpc>
                <a:spcPct val="95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static int COUNT = 5;</a:t>
            </a:r>
          </a:p>
          <a:p>
            <a:pPr defTabSz="179388" eaLnBrk="1" hangingPunct="1">
              <a:lnSpc>
                <a:spcPct val="95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a:t>
            </a:r>
          </a:p>
          <a:p>
            <a:pPr defTabSz="179388" eaLnBrk="1" hangingPunct="1">
              <a:lnSpc>
                <a:spcPct val="95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public void demo() {</a:t>
            </a:r>
          </a:p>
          <a:p>
            <a:pPr defTabSz="179388" eaLnBrk="1" hangingPunct="1">
              <a:lnSpc>
                <a:spcPct val="95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Buffer&lt;String&gt; slot = new Slot&lt;String&gt;();</a:t>
            </a:r>
          </a:p>
          <a:p>
            <a:pPr defTabSz="179388" eaLnBrk="1" hangingPunct="1">
              <a:lnSpc>
                <a:spcPct val="95000"/>
              </a:lnSpc>
              <a:spcBef>
                <a:spcPct val="20000"/>
              </a:spcBef>
              <a:buClr>
                <a:schemeClr val="hlink"/>
              </a:buClr>
              <a:buSzPct val="85000"/>
              <a:buFont typeface="Helvetica CE" charset="0"/>
              <a:buNone/>
            </a:pPr>
            <a:endParaRPr lang="en-US" sz="1400">
              <a:solidFill>
                <a:srgbClr val="0A017F"/>
              </a:solidFill>
              <a:latin typeface="Courier" charset="0"/>
              <a:ea typeface="Courier" charset="0"/>
              <a:cs typeface="Courier" charset="0"/>
            </a:endParaRPr>
          </a:p>
          <a:p>
            <a:pPr defTabSz="179388" eaLnBrk="1" hangingPunct="1">
              <a:lnSpc>
                <a:spcPct val="95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new FruitProducer("Peter", COUNT, slot, "apple").start();</a:t>
            </a:r>
          </a:p>
          <a:p>
            <a:pPr defTabSz="179388" eaLnBrk="1" hangingPunct="1">
              <a:lnSpc>
                <a:spcPct val="95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new FruitProducer("Paula", COUNT, slot, "orange").start();</a:t>
            </a:r>
          </a:p>
          <a:p>
            <a:pPr defTabSz="179388" eaLnBrk="1" hangingPunct="1">
              <a:lnSpc>
                <a:spcPct val="95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new FruitProducer("Patricia", COUNT, slot, "banana").start();</a:t>
            </a:r>
          </a:p>
          <a:p>
            <a:pPr defTabSz="179388" eaLnBrk="1" hangingPunct="1">
              <a:lnSpc>
                <a:spcPct val="95000"/>
              </a:lnSpc>
              <a:spcBef>
                <a:spcPct val="20000"/>
              </a:spcBef>
              <a:buClr>
                <a:schemeClr val="hlink"/>
              </a:buClr>
              <a:buSzPct val="85000"/>
              <a:buFont typeface="Helvetica CE" charset="0"/>
              <a:buNone/>
            </a:pPr>
            <a:endParaRPr lang="en-US" sz="1400">
              <a:solidFill>
                <a:srgbClr val="0A017F"/>
              </a:solidFill>
              <a:latin typeface="Courier" charset="0"/>
              <a:ea typeface="Courier" charset="0"/>
              <a:cs typeface="Courier" charset="0"/>
            </a:endParaRPr>
          </a:p>
          <a:p>
            <a:pPr defTabSz="179388" eaLnBrk="1" hangingPunct="1">
              <a:lnSpc>
                <a:spcPct val="95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new FruitConsumer("Carla", COUNT, slot).start();</a:t>
            </a:r>
          </a:p>
          <a:p>
            <a:pPr defTabSz="179388" eaLnBrk="1" hangingPunct="1">
              <a:lnSpc>
                <a:spcPct val="95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new FruitConsumer("Cris", 2*COUNT, slot).start();</a:t>
            </a:r>
          </a:p>
          <a:p>
            <a:pPr defTabSz="179388" eaLnBrk="1" hangingPunct="1">
              <a:lnSpc>
                <a:spcPct val="95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a:t>
            </a:r>
          </a:p>
          <a:p>
            <a:pPr defTabSz="179388" eaLnBrk="1" hangingPunct="1">
              <a:lnSpc>
                <a:spcPct val="95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a:t>
            </a:r>
          </a:p>
          <a:p>
            <a:pPr defTabSz="179388" eaLnBrk="1" hangingPunct="1">
              <a:lnSpc>
                <a:spcPct val="95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a:t>
            </a:r>
          </a:p>
        </p:txBody>
      </p:sp>
      <p:sp>
        <p:nvSpPr>
          <p:cNvPr id="77832" name="Rectangle 8"/>
          <p:cNvSpPr>
            <a:spLocks noChangeArrowheads="1"/>
          </p:cNvSpPr>
          <p:nvPr/>
        </p:nvSpPr>
        <p:spPr bwMode="auto">
          <a:xfrm>
            <a:off x="152400" y="1600200"/>
            <a:ext cx="7010400" cy="400050"/>
          </a:xfrm>
          <a:prstGeom prst="rect">
            <a:avLst/>
          </a:prstGeom>
          <a:solidFill>
            <a:srgbClr val="FFFFFF"/>
          </a:solidFill>
          <a:ln w="9525">
            <a:noFill/>
            <a:miter lim="800000"/>
            <a:headEnd/>
            <a:tailEnd/>
          </a:ln>
        </p:spPr>
        <p:txBody>
          <a:bodyPr>
            <a:prstTxWarp prst="textNoShape">
              <a:avLst/>
            </a:prstTxWarp>
            <a:spAutoFit/>
          </a:bodyPr>
          <a:lstStyle/>
          <a:p>
            <a:pPr defTabSz="382588" eaLnBrk="1" hangingPunct="1">
              <a:buFont typeface="Helvetica CE" charset="0"/>
              <a:buNone/>
            </a:pPr>
            <a:r>
              <a:rPr lang="en-US" sz="2000" i="1">
                <a:solidFill>
                  <a:srgbClr val="7F0101"/>
                </a:solidFill>
              </a:rPr>
              <a:t>Multiple producers and consumers may share the buffer:</a:t>
            </a:r>
            <a:endParaRPr lang="en-US" sz="2800"/>
          </a:p>
        </p:txBody>
      </p:sp>
      <p:grpSp>
        <p:nvGrpSpPr>
          <p:cNvPr id="77833" name="Group 1031"/>
          <p:cNvGrpSpPr>
            <a:grpSpLocks/>
          </p:cNvGrpSpPr>
          <p:nvPr/>
        </p:nvGrpSpPr>
        <p:grpSpPr bwMode="auto">
          <a:xfrm>
            <a:off x="8382000" y="6096000"/>
            <a:ext cx="457200" cy="457200"/>
            <a:chOff x="5184" y="3552"/>
            <a:chExt cx="288" cy="288"/>
          </a:xfrm>
        </p:grpSpPr>
        <p:sp>
          <p:nvSpPr>
            <p:cNvPr id="77834" name="AutoShape 1032"/>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77835" name="Oval 1033"/>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210" name="Date Placeholder 3"/>
          <p:cNvSpPr>
            <a:spLocks noGrp="1"/>
          </p:cNvSpPr>
          <p:nvPr>
            <p:ph type="dt" sz="quarter" idx="10"/>
          </p:nvPr>
        </p:nvSpPr>
        <p:spPr>
          <a:noFill/>
        </p:spPr>
        <p:txBody>
          <a:bodyPr/>
          <a:lstStyle/>
          <a:p>
            <a:r>
              <a:rPr lang="en-US" smtClean="0"/>
              <a:t>© Oscar Nierstrasz</a:t>
            </a:r>
            <a:endParaRPr lang="de-CH" smtClean="0"/>
          </a:p>
        </p:txBody>
      </p:sp>
      <p:sp>
        <p:nvSpPr>
          <p:cNvPr id="94211"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94212" name="Slide Number Placeholder 5"/>
          <p:cNvSpPr>
            <a:spLocks noGrp="1"/>
          </p:cNvSpPr>
          <p:nvPr>
            <p:ph type="sldNum" sz="quarter" idx="12"/>
          </p:nvPr>
        </p:nvSpPr>
        <p:spPr>
          <a:noFill/>
        </p:spPr>
        <p:txBody>
          <a:bodyPr/>
          <a:lstStyle/>
          <a:p>
            <a:fld id="{A78B496B-A6AD-BE42-86F1-EE7390ECFEDD}" type="slidenum">
              <a:rPr lang="de-CH" smtClean="0"/>
              <a:pPr/>
              <a:t>43</a:t>
            </a:fld>
            <a:endParaRPr lang="de-CH" sz="1400" smtClean="0">
              <a:solidFill>
                <a:srgbClr val="7E7E7E"/>
              </a:solidFill>
              <a:latin typeface="Times" charset="0"/>
            </a:endParaRPr>
          </a:p>
        </p:txBody>
      </p:sp>
      <p:sp>
        <p:nvSpPr>
          <p:cNvPr id="94213" name="Rectangle 4"/>
          <p:cNvSpPr>
            <a:spLocks noGrp="1" noChangeArrowheads="1"/>
          </p:cNvSpPr>
          <p:nvPr>
            <p:ph type="title"/>
          </p:nvPr>
        </p:nvSpPr>
        <p:spPr/>
        <p:txBody>
          <a:bodyPr/>
          <a:lstStyle/>
          <a:p>
            <a:pPr eaLnBrk="1" hangingPunct="1"/>
            <a:r>
              <a:rPr lang="en-US"/>
              <a:t>What you should know!</a:t>
            </a:r>
          </a:p>
        </p:txBody>
      </p:sp>
      <p:sp>
        <p:nvSpPr>
          <p:cNvPr id="94214" name="Rectangle 5"/>
          <p:cNvSpPr>
            <a:spLocks noGrp="1" noChangeArrowheads="1"/>
          </p:cNvSpPr>
          <p:nvPr>
            <p:ph type="body" idx="1"/>
          </p:nvPr>
        </p:nvSpPr>
        <p:spPr/>
        <p:txBody>
          <a:bodyPr/>
          <a:lstStyle/>
          <a:p>
            <a:pPr eaLnBrk="1" hangingPunct="1"/>
            <a:r>
              <a:rPr lang="en-US" sz="2000" i="1"/>
              <a:t>How do you model interaction with FSP?</a:t>
            </a:r>
          </a:p>
          <a:p>
            <a:pPr eaLnBrk="1" hangingPunct="1"/>
            <a:r>
              <a:rPr lang="en-US" sz="2000" i="1"/>
              <a:t>What is a critical section? What is critical about it?</a:t>
            </a:r>
          </a:p>
          <a:p>
            <a:pPr eaLnBrk="1" hangingPunct="1"/>
            <a:r>
              <a:rPr lang="en-US" sz="2000" i="1"/>
              <a:t>Why don’t sequential programs need synchronization?</a:t>
            </a:r>
          </a:p>
          <a:p>
            <a:pPr eaLnBrk="1" hangingPunct="1"/>
            <a:r>
              <a:rPr lang="en-US" sz="2000" i="1"/>
              <a:t>How do locks address safety problems?</a:t>
            </a:r>
          </a:p>
          <a:p>
            <a:pPr eaLnBrk="1" hangingPunct="1"/>
            <a:r>
              <a:rPr lang="en-US" sz="2000" i="1"/>
              <a:t>What primitives do you need to implement the busy-wait mutex protocol?</a:t>
            </a:r>
          </a:p>
          <a:p>
            <a:pPr eaLnBrk="1" hangingPunct="1"/>
            <a:r>
              <a:rPr lang="en-US" sz="2000" i="1"/>
              <a:t>How can you use FSP to check for safety violations?</a:t>
            </a:r>
          </a:p>
          <a:p>
            <a:pPr eaLnBrk="1" hangingPunct="1"/>
            <a:r>
              <a:rPr lang="en-US" sz="2000" i="1"/>
              <a:t>What happens if you call wait or notify outside a synchronized method or block?</a:t>
            </a:r>
          </a:p>
          <a:p>
            <a:pPr eaLnBrk="1" hangingPunct="1"/>
            <a:r>
              <a:rPr lang="en-US" sz="2000" i="1"/>
              <a:t>When is it safe to use notifyAll()?</a:t>
            </a:r>
          </a:p>
          <a:p>
            <a:pPr eaLnBrk="1" hangingPunct="1"/>
            <a:r>
              <a:rPr lang="en-US" sz="2000" i="1"/>
              <a:t>What are safety properties? How are they modelled in FSP?</a:t>
            </a: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6258" name="Date Placeholder 3"/>
          <p:cNvSpPr>
            <a:spLocks noGrp="1"/>
          </p:cNvSpPr>
          <p:nvPr>
            <p:ph type="dt" sz="quarter" idx="10"/>
          </p:nvPr>
        </p:nvSpPr>
        <p:spPr>
          <a:noFill/>
        </p:spPr>
        <p:txBody>
          <a:bodyPr/>
          <a:lstStyle/>
          <a:p>
            <a:r>
              <a:rPr lang="en-US" smtClean="0"/>
              <a:t>© Oscar Nierstrasz</a:t>
            </a:r>
            <a:endParaRPr lang="de-CH" smtClean="0"/>
          </a:p>
        </p:txBody>
      </p:sp>
      <p:sp>
        <p:nvSpPr>
          <p:cNvPr id="96259"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96260" name="Slide Number Placeholder 5"/>
          <p:cNvSpPr>
            <a:spLocks noGrp="1"/>
          </p:cNvSpPr>
          <p:nvPr>
            <p:ph type="sldNum" sz="quarter" idx="12"/>
          </p:nvPr>
        </p:nvSpPr>
        <p:spPr>
          <a:noFill/>
        </p:spPr>
        <p:txBody>
          <a:bodyPr/>
          <a:lstStyle/>
          <a:p>
            <a:fld id="{6F10576C-A666-2C4E-AA45-15FFDB5FF857}" type="slidenum">
              <a:rPr lang="de-CH" smtClean="0"/>
              <a:pPr/>
              <a:t>44</a:t>
            </a:fld>
            <a:endParaRPr lang="de-CH" sz="1400" smtClean="0">
              <a:solidFill>
                <a:srgbClr val="7E7E7E"/>
              </a:solidFill>
              <a:latin typeface="Times" charset="0"/>
            </a:endParaRPr>
          </a:p>
        </p:txBody>
      </p:sp>
      <p:sp>
        <p:nvSpPr>
          <p:cNvPr id="96261" name="Rectangle 4"/>
          <p:cNvSpPr>
            <a:spLocks noGrp="1" noChangeArrowheads="1"/>
          </p:cNvSpPr>
          <p:nvPr>
            <p:ph type="title"/>
          </p:nvPr>
        </p:nvSpPr>
        <p:spPr/>
        <p:txBody>
          <a:bodyPr/>
          <a:lstStyle/>
          <a:p>
            <a:pPr eaLnBrk="1" hangingPunct="1"/>
            <a:r>
              <a:rPr lang="en-US"/>
              <a:t>Can you answer these questions?</a:t>
            </a:r>
          </a:p>
        </p:txBody>
      </p:sp>
      <p:sp>
        <p:nvSpPr>
          <p:cNvPr id="96262" name="Rectangle 5"/>
          <p:cNvSpPr>
            <a:spLocks noGrp="1" noChangeArrowheads="1"/>
          </p:cNvSpPr>
          <p:nvPr>
            <p:ph type="body" idx="1"/>
          </p:nvPr>
        </p:nvSpPr>
        <p:spPr/>
        <p:txBody>
          <a:bodyPr/>
          <a:lstStyle/>
          <a:p>
            <a:pPr eaLnBrk="1" hangingPunct="1"/>
            <a:r>
              <a:rPr lang="en-US" sz="2000" i="1"/>
              <a:t>What is an example of an invariant that might be violated by interfering, concurrent threads?</a:t>
            </a:r>
          </a:p>
          <a:p>
            <a:pPr eaLnBrk="1" hangingPunct="1"/>
            <a:r>
              <a:rPr lang="en-US" sz="2000" i="1"/>
              <a:t>What constitute atomic actions in Java?</a:t>
            </a:r>
          </a:p>
          <a:p>
            <a:pPr eaLnBrk="1" hangingPunct="1"/>
            <a:r>
              <a:rPr lang="en-US" sz="2000" i="1"/>
              <a:t>Can you ensure safety in concurrent programs without using locks?</a:t>
            </a:r>
          </a:p>
          <a:p>
            <a:pPr eaLnBrk="1" hangingPunct="1"/>
            <a:r>
              <a:rPr lang="en-US" sz="2000" i="1"/>
              <a:t>When should you use synchronize(this) rather than synchronize(someObject)?</a:t>
            </a:r>
          </a:p>
          <a:p>
            <a:pPr eaLnBrk="1" hangingPunct="1"/>
            <a:r>
              <a:rPr lang="en-US" sz="2000" i="1"/>
              <a:t>Is the busy-wait mutex protocol fair? Deadlock-free?</a:t>
            </a:r>
          </a:p>
          <a:p>
            <a:pPr eaLnBrk="1" hangingPunct="1"/>
            <a:r>
              <a:rPr lang="en-US" sz="2000" i="1"/>
              <a:t>How would you implement a Lock class in Java?</a:t>
            </a:r>
          </a:p>
          <a:p>
            <a:pPr eaLnBrk="1" hangingPunct="1"/>
            <a:r>
              <a:rPr lang="en-US" sz="2000" i="1"/>
              <a:t>Why is the Java Slot class so much more complex than the FSP Slot specification?</a:t>
            </a:r>
          </a:p>
          <a:p>
            <a:pPr eaLnBrk="1" hangingPunct="1"/>
            <a:r>
              <a:rPr lang="en-US" sz="2000" i="1"/>
              <a:t>How would you manually check a safety property?</a:t>
            </a:r>
          </a:p>
          <a:p>
            <a:pPr eaLnBrk="1" hangingPunct="1"/>
            <a:r>
              <a:rPr lang="en-US" sz="2000" i="1"/>
              <a:t>Why must safety properties be deterministic to be transparent?</a:t>
            </a: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6" name="Rectangle 3"/>
          <p:cNvSpPr>
            <a:spLocks noGrp="1" noChangeArrowheads="1"/>
          </p:cNvSpPr>
          <p:nvPr>
            <p:ph type="title"/>
          </p:nvPr>
        </p:nvSpPr>
        <p:spPr/>
        <p:txBody>
          <a:bodyPr/>
          <a:lstStyle/>
          <a:p>
            <a:pPr eaLnBrk="1" hangingPunct="1"/>
            <a:r>
              <a:rPr lang="en-US" dirty="0" smtClean="0"/>
              <a:t>License</a:t>
            </a:r>
            <a:endParaRPr lang="en-US" dirty="0"/>
          </a:p>
        </p:txBody>
      </p:sp>
      <p:sp>
        <p:nvSpPr>
          <p:cNvPr id="92162" name="Date Placeholder 3"/>
          <p:cNvSpPr>
            <a:spLocks noGrp="1"/>
          </p:cNvSpPr>
          <p:nvPr>
            <p:ph type="dt" sz="half" idx="10"/>
          </p:nvPr>
        </p:nvSpPr>
        <p:spPr>
          <a:noFill/>
        </p:spPr>
        <p:txBody>
          <a:bodyPr/>
          <a:lstStyle/>
          <a:p>
            <a:r>
              <a:rPr lang="de-CH" smtClean="0">
                <a:latin typeface="Helvetica" charset="0"/>
              </a:rPr>
              <a:t>© Oscar Nierstrasz</a:t>
            </a:r>
          </a:p>
        </p:txBody>
      </p:sp>
      <p:sp>
        <p:nvSpPr>
          <p:cNvPr id="92163" name="Footer Placeholder 4"/>
          <p:cNvSpPr>
            <a:spLocks noGrp="1"/>
          </p:cNvSpPr>
          <p:nvPr>
            <p:ph type="ftr" sz="quarter" idx="11"/>
          </p:nvPr>
        </p:nvSpPr>
        <p:spPr>
          <a:noFill/>
        </p:spPr>
        <p:txBody>
          <a:bodyPr/>
          <a:lstStyle/>
          <a:p>
            <a:r>
              <a:rPr lang="de-CH" smtClean="0">
                <a:latin typeface="Helvetica" charset="0"/>
              </a:rPr>
              <a:t>ESE — Introduction</a:t>
            </a:r>
          </a:p>
        </p:txBody>
      </p:sp>
      <p:grpSp>
        <p:nvGrpSpPr>
          <p:cNvPr id="2" name="Group 11"/>
          <p:cNvGrpSpPr/>
          <p:nvPr/>
        </p:nvGrpSpPr>
        <p:grpSpPr>
          <a:xfrm>
            <a:off x="762000" y="1600200"/>
            <a:ext cx="7620000" cy="4401204"/>
            <a:chOff x="762000" y="1600200"/>
            <a:chExt cx="7620000" cy="4401204"/>
          </a:xfrm>
        </p:grpSpPr>
        <p:sp>
          <p:nvSpPr>
            <p:cNvPr id="92165" name="Rectangle 2"/>
            <p:cNvSpPr>
              <a:spLocks noChangeArrowheads="1"/>
            </p:cNvSpPr>
            <p:nvPr/>
          </p:nvSpPr>
          <p:spPr bwMode="auto">
            <a:xfrm>
              <a:off x="762000" y="1600200"/>
              <a:ext cx="7620000" cy="4401204"/>
            </a:xfrm>
            <a:prstGeom prst="rect">
              <a:avLst/>
            </a:prstGeom>
            <a:solidFill>
              <a:srgbClr val="FFFFCC"/>
            </a:solidFill>
            <a:ln w="9525">
              <a:solidFill>
                <a:schemeClr val="tx1"/>
              </a:solidFill>
              <a:miter lim="800000"/>
              <a:headEnd/>
              <a:tailEnd/>
            </a:ln>
          </p:spPr>
          <p:txBody>
            <a:bodyPr>
              <a:prstTxWarp prst="textNoShape">
                <a:avLst/>
              </a:prstTxWarp>
              <a:spAutoFit/>
            </a:bodyPr>
            <a:lstStyle/>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lgn="ctr"/>
              <a:r>
                <a:rPr lang="en-US" sz="1400" b="1" dirty="0">
                  <a:solidFill>
                    <a:srgbClr val="000000"/>
                  </a:solidFill>
                </a:rPr>
                <a:t>Attribution-</a:t>
              </a:r>
              <a:r>
                <a:rPr lang="en-US" sz="1400" b="1" dirty="0" err="1">
                  <a:solidFill>
                    <a:srgbClr val="000000"/>
                  </a:solidFill>
                </a:rPr>
                <a:t>ShareAlike</a:t>
              </a:r>
              <a:r>
                <a:rPr lang="en-US" sz="1400" b="1" dirty="0">
                  <a:solidFill>
                    <a:srgbClr val="000000"/>
                  </a:solidFill>
                </a:rPr>
                <a:t> 3.0 </a:t>
              </a:r>
              <a:r>
                <a:rPr lang="en-US" sz="1400" b="1" dirty="0" err="1">
                  <a:solidFill>
                    <a:srgbClr val="000000"/>
                  </a:solidFill>
                </a:rPr>
                <a:t>Unported</a:t>
              </a:r>
              <a:endParaRPr lang="en-US" sz="1400" b="1" dirty="0">
                <a:solidFill>
                  <a:srgbClr val="000000"/>
                </a:solidFill>
              </a:endParaRPr>
            </a:p>
            <a:p>
              <a:pPr marL="192088" indent="-192088"/>
              <a:r>
                <a:rPr lang="en-US" sz="1400" b="1" i="1" dirty="0">
                  <a:solidFill>
                    <a:srgbClr val="000000"/>
                  </a:solidFill>
                </a:rPr>
                <a:t>You are free:</a:t>
              </a:r>
              <a:endParaRPr lang="en-US" sz="1400" dirty="0">
                <a:solidFill>
                  <a:srgbClr val="000000"/>
                </a:solidFill>
              </a:endParaRPr>
            </a:p>
            <a:p>
              <a:pPr lvl="1"/>
              <a:r>
                <a:rPr lang="en-US" sz="1400" b="1" dirty="0">
                  <a:solidFill>
                    <a:srgbClr val="000000"/>
                  </a:solidFill>
                </a:rPr>
                <a:t>to Share</a:t>
              </a:r>
              <a:r>
                <a:rPr lang="en-US" sz="1400" dirty="0">
                  <a:solidFill>
                    <a:srgbClr val="000000"/>
                  </a:solidFill>
                </a:rPr>
                <a:t> — to copy, distribute and transmit the work</a:t>
              </a:r>
            </a:p>
            <a:p>
              <a:pPr lvl="1"/>
              <a:r>
                <a:rPr lang="en-US" sz="1400" b="1" dirty="0">
                  <a:solidFill>
                    <a:srgbClr val="000000"/>
                  </a:solidFill>
                </a:rPr>
                <a:t>to Remix</a:t>
              </a:r>
              <a:r>
                <a:rPr lang="en-US" sz="1400" dirty="0">
                  <a:solidFill>
                    <a:srgbClr val="000000"/>
                  </a:solidFill>
                </a:rPr>
                <a:t> — to adapt the work</a:t>
              </a:r>
            </a:p>
            <a:p>
              <a:pPr marL="192088" indent="-192088"/>
              <a:endParaRPr lang="en-US" sz="1400" b="1" i="1" dirty="0">
                <a:solidFill>
                  <a:srgbClr val="000000"/>
                </a:solidFill>
              </a:endParaRPr>
            </a:p>
            <a:p>
              <a:pPr marL="192088" indent="-192088"/>
              <a:r>
                <a:rPr lang="en-US" sz="1400" b="1" i="1" dirty="0">
                  <a:solidFill>
                    <a:srgbClr val="000000"/>
                  </a:solidFill>
                </a:rPr>
                <a:t>Under the following conditions:</a:t>
              </a:r>
              <a:endParaRPr lang="en-US" sz="1400" dirty="0">
                <a:solidFill>
                  <a:srgbClr val="000000"/>
                </a:solidFill>
              </a:endParaRPr>
            </a:p>
            <a:p>
              <a:pPr lvl="1"/>
              <a:r>
                <a:rPr lang="en-US" sz="1400" b="1" dirty="0">
                  <a:solidFill>
                    <a:srgbClr val="000000"/>
                  </a:solidFill>
                </a:rPr>
                <a:t>Attribution.</a:t>
              </a:r>
              <a:r>
                <a:rPr lang="en-US" sz="1400" dirty="0">
                  <a:solidFill>
                    <a:srgbClr val="000000"/>
                  </a:solidFill>
                </a:rPr>
                <a:t> You must attribute the work in the manner specified by the author or licensor (but not in any way that suggests that they endorse you or your use of the work).</a:t>
              </a:r>
            </a:p>
            <a:p>
              <a:pPr lvl="1"/>
              <a:r>
                <a:rPr lang="en-US" sz="1400" b="1" dirty="0">
                  <a:solidFill>
                    <a:srgbClr val="000000"/>
                  </a:solidFill>
                </a:rPr>
                <a:t>Share Alike.</a:t>
              </a:r>
              <a:r>
                <a:rPr lang="en-US" sz="1400" dirty="0">
                  <a:solidFill>
                    <a:srgbClr val="000000"/>
                  </a:solidFill>
                </a:rPr>
                <a:t> If you alter, transform, or build upon this work, you may distribute the resulting work only under the same, similar or a compatible license.</a:t>
              </a:r>
            </a:p>
            <a:p>
              <a:pPr marL="192088" indent="-192088"/>
              <a:r>
                <a:rPr lang="en-US" sz="1400" dirty="0">
                  <a:solidFill>
                    <a:srgbClr val="000000"/>
                  </a:solidFill>
                </a:rPr>
                <a:t>For any reuse or distribution, you must make clear to others the license terms of this work. The best way to do this is with a link to this web page.</a:t>
              </a:r>
            </a:p>
            <a:p>
              <a:pPr marL="192088" indent="-192088"/>
              <a:r>
                <a:rPr lang="en-US" sz="1400" dirty="0">
                  <a:solidFill>
                    <a:srgbClr val="000000"/>
                  </a:solidFill>
                </a:rPr>
                <a:t>Any of the above conditions can be waived if you get permission from the copyright holder.</a:t>
              </a:r>
            </a:p>
            <a:p>
              <a:pPr marL="192088" indent="-192088"/>
              <a:r>
                <a:rPr lang="en-US" sz="1400" dirty="0">
                  <a:solidFill>
                    <a:srgbClr val="000000"/>
                  </a:solidFill>
                </a:rPr>
                <a:t>Nothing in this license impairs or restricts the author's moral rights.</a:t>
              </a:r>
            </a:p>
          </p:txBody>
        </p:sp>
        <p:pic>
          <p:nvPicPr>
            <p:cNvPr id="92168" name="Picture 5" descr="logo_deed"/>
            <p:cNvPicPr>
              <a:picLocks noChangeAspect="1" noChangeArrowheads="1"/>
            </p:cNvPicPr>
            <p:nvPr/>
          </p:nvPicPr>
          <p:blipFill>
            <a:blip r:embed="rId3"/>
            <a:srcRect/>
            <a:stretch>
              <a:fillRect/>
            </a:stretch>
          </p:blipFill>
          <p:spPr bwMode="auto">
            <a:xfrm>
              <a:off x="3319367" y="1828800"/>
              <a:ext cx="2509837" cy="708025"/>
            </a:xfrm>
            <a:prstGeom prst="rect">
              <a:avLst/>
            </a:prstGeom>
            <a:noFill/>
            <a:ln w="9525">
              <a:noFill/>
              <a:miter lim="800000"/>
              <a:headEnd/>
              <a:tailEnd/>
            </a:ln>
          </p:spPr>
        </p:pic>
      </p:grpSp>
      <p:sp>
        <p:nvSpPr>
          <p:cNvPr id="10" name="Rectangle 9"/>
          <p:cNvSpPr/>
          <p:nvPr/>
        </p:nvSpPr>
        <p:spPr>
          <a:xfrm>
            <a:off x="1676400" y="6076890"/>
            <a:ext cx="5791200" cy="400110"/>
          </a:xfrm>
          <a:prstGeom prst="rect">
            <a:avLst/>
          </a:prstGeom>
          <a:solidFill>
            <a:srgbClr val="FFFDD7"/>
          </a:solidFill>
          <a:ln>
            <a:noFill/>
          </a:ln>
        </p:spPr>
        <p:txBody>
          <a:bodyPr wrap="square">
            <a:spAutoFit/>
          </a:bodyPr>
          <a:lstStyle/>
          <a:p>
            <a:pPr algn="ctr" eaLnBrk="1" hangingPunct="1">
              <a:buNone/>
            </a:pPr>
            <a:r>
              <a:rPr lang="en-US" sz="2000" dirty="0" smtClean="0">
                <a:latin typeface="Helvetica (Body)"/>
                <a:cs typeface="Helvetica (Body)"/>
              </a:rPr>
              <a:t>http://creativecommons.org/licenses/by-sa/3.0/</a:t>
            </a:r>
            <a:endParaRPr lang="en-US" sz="2000" dirty="0">
              <a:latin typeface="Helvetica (Body)"/>
              <a:cs typeface="Helvetica (Body)"/>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Date Placeholder 3"/>
          <p:cNvSpPr>
            <a:spLocks noGrp="1"/>
          </p:cNvSpPr>
          <p:nvPr>
            <p:ph type="dt" sz="quarter" idx="10"/>
          </p:nvPr>
        </p:nvSpPr>
        <p:spPr>
          <a:noFill/>
        </p:spPr>
        <p:txBody>
          <a:bodyPr/>
          <a:lstStyle/>
          <a:p>
            <a:r>
              <a:rPr lang="en-US" smtClean="0"/>
              <a:t>© Oscar Nierstrasz</a:t>
            </a:r>
            <a:endParaRPr lang="de-CH" smtClean="0"/>
          </a:p>
        </p:txBody>
      </p:sp>
      <p:sp>
        <p:nvSpPr>
          <p:cNvPr id="17411"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17412" name="Slide Number Placeholder 5"/>
          <p:cNvSpPr>
            <a:spLocks noGrp="1"/>
          </p:cNvSpPr>
          <p:nvPr>
            <p:ph type="sldNum" sz="quarter" idx="12"/>
          </p:nvPr>
        </p:nvSpPr>
        <p:spPr>
          <a:noFill/>
        </p:spPr>
        <p:txBody>
          <a:bodyPr/>
          <a:lstStyle/>
          <a:p>
            <a:fld id="{3AE68E5D-C9CE-C14D-AE15-E8954D422043}" type="slidenum">
              <a:rPr lang="de-CH" smtClean="0"/>
              <a:pPr/>
              <a:t>5</a:t>
            </a:fld>
            <a:endParaRPr lang="de-CH" sz="1400" smtClean="0">
              <a:solidFill>
                <a:srgbClr val="7E7E7E"/>
              </a:solidFill>
              <a:latin typeface="Times" charset="0"/>
            </a:endParaRPr>
          </a:p>
        </p:txBody>
      </p:sp>
      <p:sp>
        <p:nvSpPr>
          <p:cNvPr id="17413" name="Rectangle 2"/>
          <p:cNvSpPr>
            <a:spLocks noGrp="1" noChangeArrowheads="1"/>
          </p:cNvSpPr>
          <p:nvPr>
            <p:ph type="title"/>
          </p:nvPr>
        </p:nvSpPr>
        <p:spPr/>
        <p:txBody>
          <a:bodyPr/>
          <a:lstStyle/>
          <a:p>
            <a:pPr eaLnBrk="1" hangingPunct="1"/>
            <a:r>
              <a:rPr lang="en-US"/>
              <a:t>Modelling interaction — handshake</a:t>
            </a:r>
          </a:p>
        </p:txBody>
      </p:sp>
      <p:sp>
        <p:nvSpPr>
          <p:cNvPr id="17414" name="Rectangle 3"/>
          <p:cNvSpPr>
            <a:spLocks noGrp="1" noChangeArrowheads="1"/>
          </p:cNvSpPr>
          <p:nvPr>
            <p:ph type="body" idx="1"/>
          </p:nvPr>
        </p:nvSpPr>
        <p:spPr>
          <a:xfrm>
            <a:off x="539750" y="2362200"/>
            <a:ext cx="8061325" cy="381000"/>
          </a:xfrm>
        </p:spPr>
        <p:txBody>
          <a:bodyPr anchor="t"/>
          <a:lstStyle/>
          <a:p>
            <a:pPr marL="342900" indent="-342900" defTabSz="320675" eaLnBrk="1" hangingPunct="1">
              <a:buFont typeface="Helvetica CE" charset="0"/>
              <a:buNone/>
            </a:pPr>
            <a:r>
              <a:rPr lang="en-US"/>
              <a:t>A </a:t>
            </a:r>
            <a:r>
              <a:rPr lang="en-US" u="sng"/>
              <a:t>handshake</a:t>
            </a:r>
            <a:r>
              <a:rPr lang="en-US"/>
              <a:t> is an action that signals acknowledgement</a:t>
            </a:r>
            <a:endParaRPr lang="en-US" sz="1800"/>
          </a:p>
        </p:txBody>
      </p:sp>
      <p:sp>
        <p:nvSpPr>
          <p:cNvPr id="17415" name="AutoShape 4"/>
          <p:cNvSpPr>
            <a:spLocks noChangeArrowheads="1"/>
          </p:cNvSpPr>
          <p:nvPr/>
        </p:nvSpPr>
        <p:spPr bwMode="auto">
          <a:xfrm>
            <a:off x="4114800" y="4876800"/>
            <a:ext cx="3733800" cy="9144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5000"/>
              </a:lnSpc>
              <a:spcBef>
                <a:spcPct val="20000"/>
              </a:spcBef>
              <a:buClr>
                <a:srgbClr val="00027F"/>
              </a:buClr>
              <a:buSzPct val="85000"/>
              <a:buFont typeface="Zapf Dingbats" charset="2"/>
              <a:buNone/>
            </a:pPr>
            <a:r>
              <a:rPr lang="en-US" sz="2000" i="1">
                <a:solidFill>
                  <a:srgbClr val="7F0101"/>
                </a:solidFill>
              </a:rPr>
              <a:t>What are the states and traces of the LTS?</a:t>
            </a:r>
            <a:endParaRPr lang="en-US" sz="2000">
              <a:solidFill>
                <a:srgbClr val="7F0101"/>
              </a:solidFill>
            </a:endParaRPr>
          </a:p>
        </p:txBody>
      </p:sp>
      <p:grpSp>
        <p:nvGrpSpPr>
          <p:cNvPr id="17416" name="Group 6"/>
          <p:cNvGrpSpPr>
            <a:grpSpLocks/>
          </p:cNvGrpSpPr>
          <p:nvPr/>
        </p:nvGrpSpPr>
        <p:grpSpPr bwMode="auto">
          <a:xfrm>
            <a:off x="8077200" y="6096000"/>
            <a:ext cx="838200" cy="381000"/>
            <a:chOff x="672" y="3504"/>
            <a:chExt cx="528" cy="240"/>
          </a:xfrm>
        </p:grpSpPr>
        <p:sp>
          <p:nvSpPr>
            <p:cNvPr id="17418" name="AutoShape 7"/>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17419" name="Group 8"/>
            <p:cNvGrpSpPr>
              <a:grpSpLocks/>
            </p:cNvGrpSpPr>
            <p:nvPr/>
          </p:nvGrpSpPr>
          <p:grpSpPr bwMode="auto">
            <a:xfrm>
              <a:off x="720" y="3552"/>
              <a:ext cx="432" cy="144"/>
              <a:chOff x="2112" y="3696"/>
              <a:chExt cx="528" cy="192"/>
            </a:xfrm>
          </p:grpSpPr>
          <p:sp>
            <p:nvSpPr>
              <p:cNvPr id="17420" name="Oval 9"/>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17421" name="Oval 10"/>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17422" name="AutoShape 11"/>
              <p:cNvCxnSpPr>
                <a:cxnSpLocks noChangeShapeType="1"/>
                <a:stCxn id="17420" idx="7"/>
                <a:endCxn id="17421"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17423" name="AutoShape 12"/>
              <p:cNvCxnSpPr>
                <a:cxnSpLocks noChangeShapeType="1"/>
                <a:stCxn id="17421" idx="3"/>
                <a:endCxn id="17420"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
        <p:nvSpPr>
          <p:cNvPr id="17417" name="Rectangle 13"/>
          <p:cNvSpPr>
            <a:spLocks noChangeArrowheads="1"/>
          </p:cNvSpPr>
          <p:nvPr/>
        </p:nvSpPr>
        <p:spPr bwMode="auto">
          <a:xfrm>
            <a:off x="1143000" y="3124200"/>
            <a:ext cx="6745288" cy="131286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2841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MAKERv2	= ( make -&gt; </a:t>
            </a:r>
            <a:r>
              <a:rPr lang="en-US" sz="1800" i="1">
                <a:solidFill>
                  <a:srgbClr val="7F0101"/>
                </a:solidFill>
                <a:latin typeface="Courier" charset="0"/>
                <a:ea typeface="Courier" charset="0"/>
                <a:cs typeface="Courier" charset="0"/>
              </a:rPr>
              <a:t>ready</a:t>
            </a:r>
            <a:r>
              <a:rPr lang="en-US" sz="1800">
                <a:solidFill>
                  <a:srgbClr val="0A017F"/>
                </a:solidFill>
                <a:latin typeface="Courier" charset="0"/>
                <a:ea typeface="Courier" charset="0"/>
                <a:cs typeface="Courier" charset="0"/>
              </a:rPr>
              <a:t> -&gt; </a:t>
            </a:r>
            <a:r>
              <a:rPr lang="en-US" sz="1800" i="1">
                <a:solidFill>
                  <a:srgbClr val="087F02"/>
                </a:solidFill>
                <a:latin typeface="Courier" charset="0"/>
                <a:ea typeface="Courier" charset="0"/>
                <a:cs typeface="Courier" charset="0"/>
              </a:rPr>
              <a:t>used</a:t>
            </a:r>
            <a:r>
              <a:rPr lang="en-US" sz="1800">
                <a:solidFill>
                  <a:srgbClr val="0A017F"/>
                </a:solidFill>
                <a:latin typeface="Courier" charset="0"/>
                <a:ea typeface="Courier" charset="0"/>
                <a:cs typeface="Courier" charset="0"/>
              </a:rPr>
              <a:t> -&gt; MAKERv2 ).</a:t>
            </a:r>
          </a:p>
          <a:p>
            <a:pPr defTabSz="2841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USERv2		= ( </a:t>
            </a:r>
            <a:r>
              <a:rPr lang="en-US" sz="1800" i="1">
                <a:solidFill>
                  <a:srgbClr val="7F0101"/>
                </a:solidFill>
                <a:latin typeface="Courier" charset="0"/>
                <a:ea typeface="Courier" charset="0"/>
                <a:cs typeface="Courier" charset="0"/>
              </a:rPr>
              <a:t>ready</a:t>
            </a:r>
            <a:r>
              <a:rPr lang="en-US" sz="1800">
                <a:solidFill>
                  <a:srgbClr val="0A017F"/>
                </a:solidFill>
                <a:latin typeface="Courier" charset="0"/>
                <a:ea typeface="Courier" charset="0"/>
                <a:cs typeface="Courier" charset="0"/>
              </a:rPr>
              <a:t> -&gt; use -&gt; </a:t>
            </a:r>
            <a:r>
              <a:rPr lang="en-US" sz="1800" i="1">
                <a:solidFill>
                  <a:srgbClr val="087F02"/>
                </a:solidFill>
                <a:latin typeface="Courier" charset="0"/>
                <a:ea typeface="Courier" charset="0"/>
                <a:cs typeface="Courier" charset="0"/>
              </a:rPr>
              <a:t>used</a:t>
            </a:r>
            <a:r>
              <a:rPr lang="en-US" sz="1800">
                <a:solidFill>
                  <a:srgbClr val="0A017F"/>
                </a:solidFill>
                <a:latin typeface="Courier" charset="0"/>
                <a:ea typeface="Courier" charset="0"/>
                <a:cs typeface="Courier" charset="0"/>
              </a:rPr>
              <a:t> -&gt; USERv2 ).</a:t>
            </a:r>
          </a:p>
          <a:p>
            <a:pPr defTabSz="284163" eaLnBrk="1" hangingPunct="1">
              <a:lnSpc>
                <a:spcPct val="95000"/>
              </a:lnSpc>
              <a:spcBef>
                <a:spcPct val="20000"/>
              </a:spcBef>
              <a:buClr>
                <a:schemeClr val="hlink"/>
              </a:buClr>
              <a:buSzPct val="85000"/>
              <a:buFont typeface="Helvetica CE" charset="0"/>
              <a:buNone/>
            </a:pPr>
            <a:endParaRPr lang="en-US" sz="1800">
              <a:solidFill>
                <a:srgbClr val="0A017F"/>
              </a:solidFill>
              <a:latin typeface="Courier" charset="0"/>
              <a:ea typeface="Courier" charset="0"/>
              <a:cs typeface="Courier" charset="0"/>
            </a:endParaRPr>
          </a:p>
          <a:p>
            <a:pPr defTabSz="2841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||MAKER_USERv2 = ( MAKERv2 || USERv2 ).</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Date Placeholder 3"/>
          <p:cNvSpPr>
            <a:spLocks noGrp="1"/>
          </p:cNvSpPr>
          <p:nvPr>
            <p:ph type="dt" sz="quarter" idx="10"/>
          </p:nvPr>
        </p:nvSpPr>
        <p:spPr>
          <a:noFill/>
        </p:spPr>
        <p:txBody>
          <a:bodyPr/>
          <a:lstStyle/>
          <a:p>
            <a:r>
              <a:rPr lang="en-US" smtClean="0"/>
              <a:t>© Oscar Nierstrasz</a:t>
            </a:r>
            <a:endParaRPr lang="de-CH" smtClean="0"/>
          </a:p>
        </p:txBody>
      </p:sp>
      <p:sp>
        <p:nvSpPr>
          <p:cNvPr id="19459" name="Slide Number Placeholder 5"/>
          <p:cNvSpPr>
            <a:spLocks noGrp="1"/>
          </p:cNvSpPr>
          <p:nvPr>
            <p:ph type="sldNum" sz="quarter" idx="12"/>
          </p:nvPr>
        </p:nvSpPr>
        <p:spPr>
          <a:noFill/>
        </p:spPr>
        <p:txBody>
          <a:bodyPr/>
          <a:lstStyle/>
          <a:p>
            <a:fld id="{CFCDFD33-952E-804E-AC52-4B4CA710F888}" type="slidenum">
              <a:rPr lang="de-CH" smtClean="0"/>
              <a:pPr/>
              <a:t>6</a:t>
            </a:fld>
            <a:endParaRPr lang="de-CH" sz="1400" smtClean="0">
              <a:solidFill>
                <a:srgbClr val="7E7E7E"/>
              </a:solidFill>
              <a:latin typeface="Times" charset="0"/>
            </a:endParaRPr>
          </a:p>
        </p:txBody>
      </p:sp>
      <p:pic>
        <p:nvPicPr>
          <p:cNvPr id="19460"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9461" name="Rectangle 3"/>
          <p:cNvSpPr>
            <a:spLocks noGrp="1" noChangeArrowheads="1"/>
          </p:cNvSpPr>
          <p:nvPr>
            <p:ph type="title"/>
          </p:nvPr>
        </p:nvSpPr>
        <p:spPr/>
        <p:txBody>
          <a:bodyPr/>
          <a:lstStyle/>
          <a:p>
            <a:pPr eaLnBrk="1" hangingPunct="1"/>
            <a:r>
              <a:rPr lang="en-US"/>
              <a:t>Roadmap</a:t>
            </a:r>
          </a:p>
        </p:txBody>
      </p:sp>
      <p:sp>
        <p:nvSpPr>
          <p:cNvPr id="19462" name="Rectangle 4"/>
          <p:cNvSpPr>
            <a:spLocks noGrp="1" noChangeArrowheads="1"/>
          </p:cNvSpPr>
          <p:nvPr>
            <p:ph type="body" idx="1"/>
          </p:nvPr>
        </p:nvSpPr>
        <p:spPr/>
        <p:txBody>
          <a:bodyPr/>
          <a:lstStyle/>
          <a:p>
            <a:pPr eaLnBrk="1" hangingPunct="1">
              <a:lnSpc>
                <a:spcPct val="90000"/>
              </a:lnSpc>
            </a:pPr>
            <a:r>
              <a:rPr lang="en-US" dirty="0" err="1" smtClean="0"/>
              <a:t>Modelling</a:t>
            </a:r>
            <a:r>
              <a:rPr lang="en-US" dirty="0" smtClean="0"/>
              <a:t> interaction in FSP</a:t>
            </a:r>
          </a:p>
          <a:p>
            <a:pPr eaLnBrk="1" hangingPunct="1">
              <a:lnSpc>
                <a:spcPct val="90000"/>
              </a:lnSpc>
            </a:pPr>
            <a:r>
              <a:rPr lang="en-US" b="1" dirty="0" smtClean="0"/>
              <a:t>Safety — synchronizing critical sections</a:t>
            </a:r>
          </a:p>
          <a:p>
            <a:pPr eaLnBrk="1" hangingPunct="1">
              <a:lnSpc>
                <a:spcPct val="90000"/>
              </a:lnSpc>
            </a:pPr>
            <a:r>
              <a:rPr lang="en-US" dirty="0" smtClean="0"/>
              <a:t>Locking for atomicity</a:t>
            </a:r>
          </a:p>
          <a:p>
            <a:pPr eaLnBrk="1" hangingPunct="1">
              <a:lnSpc>
                <a:spcPct val="90000"/>
              </a:lnSpc>
            </a:pPr>
            <a:r>
              <a:rPr lang="en-US" dirty="0" smtClean="0"/>
              <a:t>The busy-wait mutual exclusion protocol</a:t>
            </a:r>
          </a:p>
          <a:p>
            <a:pPr eaLnBrk="1" hangingPunct="1">
              <a:lnSpc>
                <a:spcPct val="90000"/>
              </a:lnSpc>
            </a:pPr>
            <a:r>
              <a:rPr lang="en-US" dirty="0" smtClean="0"/>
              <a:t>Checking Safety properties</a:t>
            </a:r>
          </a:p>
          <a:p>
            <a:pPr>
              <a:lnSpc>
                <a:spcPct val="90000"/>
              </a:lnSpc>
            </a:pPr>
            <a:r>
              <a:rPr lang="en-US" dirty="0" smtClean="0"/>
              <a:t>Conditional synchronization</a:t>
            </a:r>
          </a:p>
        </p:txBody>
      </p:sp>
      <p:sp>
        <p:nvSpPr>
          <p:cNvPr id="19463" name="Footer Placeholder 7"/>
          <p:cNvSpPr>
            <a:spLocks noGrp="1"/>
          </p:cNvSpPr>
          <p:nvPr>
            <p:ph type="ftr" sz="quarter" idx="11"/>
          </p:nvPr>
        </p:nvSpPr>
        <p:spPr>
          <a:noFill/>
        </p:spPr>
        <p:txBody>
          <a:bodyPr/>
          <a:lstStyle/>
          <a:p>
            <a:r>
              <a:rPr lang="en-US" smtClean="0"/>
              <a:t>Safety and Synchronization</a:t>
            </a:r>
            <a:endParaRPr lang="de-CH"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Date Placeholder 3"/>
          <p:cNvSpPr>
            <a:spLocks noGrp="1"/>
          </p:cNvSpPr>
          <p:nvPr>
            <p:ph type="dt" sz="quarter" idx="10"/>
          </p:nvPr>
        </p:nvSpPr>
        <p:spPr>
          <a:noFill/>
        </p:spPr>
        <p:txBody>
          <a:bodyPr/>
          <a:lstStyle/>
          <a:p>
            <a:r>
              <a:rPr lang="en-US" smtClean="0"/>
              <a:t>© Oscar Nierstrasz</a:t>
            </a:r>
            <a:endParaRPr lang="de-CH" smtClean="0"/>
          </a:p>
        </p:txBody>
      </p:sp>
      <p:sp>
        <p:nvSpPr>
          <p:cNvPr id="21507"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21508" name="Slide Number Placeholder 5"/>
          <p:cNvSpPr>
            <a:spLocks noGrp="1"/>
          </p:cNvSpPr>
          <p:nvPr>
            <p:ph type="sldNum" sz="quarter" idx="12"/>
          </p:nvPr>
        </p:nvSpPr>
        <p:spPr>
          <a:noFill/>
        </p:spPr>
        <p:txBody>
          <a:bodyPr/>
          <a:lstStyle/>
          <a:p>
            <a:fld id="{A22A76D1-E814-CA48-8C80-877329907A5E}" type="slidenum">
              <a:rPr lang="de-CH" smtClean="0"/>
              <a:pPr/>
              <a:t>7</a:t>
            </a:fld>
            <a:endParaRPr lang="de-CH" sz="1400" smtClean="0">
              <a:solidFill>
                <a:srgbClr val="7E7E7E"/>
              </a:solidFill>
              <a:latin typeface="Times" charset="0"/>
            </a:endParaRPr>
          </a:p>
        </p:txBody>
      </p:sp>
      <p:sp>
        <p:nvSpPr>
          <p:cNvPr id="21509" name="Rectangle 1026"/>
          <p:cNvSpPr>
            <a:spLocks noGrp="1" noChangeArrowheads="1"/>
          </p:cNvSpPr>
          <p:nvPr>
            <p:ph type="title"/>
          </p:nvPr>
        </p:nvSpPr>
        <p:spPr/>
        <p:txBody>
          <a:bodyPr/>
          <a:lstStyle/>
          <a:p>
            <a:pPr eaLnBrk="1" hangingPunct="1"/>
            <a:r>
              <a:rPr lang="en-US"/>
              <a:t>Safety problems</a:t>
            </a:r>
          </a:p>
        </p:txBody>
      </p:sp>
      <p:sp>
        <p:nvSpPr>
          <p:cNvPr id="21510" name="Rectangle 1027"/>
          <p:cNvSpPr>
            <a:spLocks noGrp="1" noChangeArrowheads="1"/>
          </p:cNvSpPr>
          <p:nvPr>
            <p:ph type="body" idx="1"/>
          </p:nvPr>
        </p:nvSpPr>
        <p:spPr>
          <a:xfrm>
            <a:off x="311150" y="1654175"/>
            <a:ext cx="4794250" cy="4498975"/>
          </a:xfrm>
        </p:spPr>
        <p:txBody>
          <a:bodyPr/>
          <a:lstStyle/>
          <a:p>
            <a:pPr marL="0" indent="0" eaLnBrk="1" hangingPunct="1">
              <a:buFont typeface="Helvetica CE" charset="0"/>
              <a:buNone/>
            </a:pPr>
            <a:r>
              <a:rPr lang="en-US"/>
              <a:t>Objects must only be accessed when they are in a </a:t>
            </a:r>
            <a:r>
              <a:rPr lang="en-US" i="1">
                <a:solidFill>
                  <a:schemeClr val="accent2"/>
                </a:solidFill>
              </a:rPr>
              <a:t>consistent state</a:t>
            </a:r>
            <a:r>
              <a:rPr lang="en-US"/>
              <a:t>, formalized by a </a:t>
            </a:r>
            <a:r>
              <a:rPr lang="en-US" u="sng"/>
              <a:t>class invariant</a:t>
            </a:r>
            <a:r>
              <a:rPr lang="en-US"/>
              <a:t>.</a:t>
            </a:r>
          </a:p>
          <a:p>
            <a:pPr marL="0" indent="0" eaLnBrk="1" hangingPunct="1">
              <a:buFont typeface="Helvetica CE" charset="0"/>
              <a:buNone/>
            </a:pPr>
            <a:endParaRPr lang="en-US"/>
          </a:p>
          <a:p>
            <a:pPr marL="0" indent="0" eaLnBrk="1" hangingPunct="1">
              <a:buFont typeface="Helvetica CE" charset="0"/>
              <a:buNone/>
            </a:pPr>
            <a:r>
              <a:rPr lang="en-US"/>
              <a:t>Each method </a:t>
            </a:r>
            <a:r>
              <a:rPr lang="en-US" i="1">
                <a:solidFill>
                  <a:srgbClr val="7F0101"/>
                </a:solidFill>
              </a:rPr>
              <a:t>assumes</a:t>
            </a:r>
            <a:r>
              <a:rPr lang="en-US"/>
              <a:t> the class invariant holds when it starts, and it </a:t>
            </a:r>
            <a:r>
              <a:rPr lang="en-US" i="1">
                <a:solidFill>
                  <a:srgbClr val="7F0101"/>
                </a:solidFill>
              </a:rPr>
              <a:t>re-establishes</a:t>
            </a:r>
            <a:r>
              <a:rPr lang="en-US"/>
              <a:t> it when done.</a:t>
            </a:r>
          </a:p>
          <a:p>
            <a:pPr marL="0" indent="0" eaLnBrk="1" hangingPunct="1">
              <a:buFont typeface="Helvetica CE" charset="0"/>
              <a:buNone/>
            </a:pPr>
            <a:endParaRPr lang="en-US" i="1">
              <a:solidFill>
                <a:srgbClr val="7F0101"/>
              </a:solidFill>
            </a:endParaRPr>
          </a:p>
          <a:p>
            <a:pPr marL="0" indent="0" eaLnBrk="1" hangingPunct="1">
              <a:buFont typeface="Helvetica CE" charset="0"/>
              <a:buNone/>
            </a:pPr>
            <a:r>
              <a:rPr lang="en-US" i="1">
                <a:solidFill>
                  <a:srgbClr val="7F0101"/>
                </a:solidFill>
              </a:rPr>
              <a:t>If methods interleave arbitrarily, an inconsistent state may be accessed, and the object may be left in a “dirty” state.</a:t>
            </a:r>
          </a:p>
        </p:txBody>
      </p:sp>
      <p:sp>
        <p:nvSpPr>
          <p:cNvPr id="21511" name="AutoShape 1029"/>
          <p:cNvSpPr>
            <a:spLocks noChangeArrowheads="1"/>
          </p:cNvSpPr>
          <p:nvPr/>
        </p:nvSpPr>
        <p:spPr bwMode="auto">
          <a:xfrm>
            <a:off x="5791200" y="5257800"/>
            <a:ext cx="2971800" cy="9906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0000"/>
              </a:lnSpc>
              <a:spcBef>
                <a:spcPct val="20000"/>
              </a:spcBef>
            </a:pPr>
            <a:r>
              <a:rPr lang="en-US" sz="2000" i="1">
                <a:solidFill>
                  <a:srgbClr val="7F0101"/>
                </a:solidFill>
              </a:rPr>
              <a:t>Where shared resources are updated may be a </a:t>
            </a:r>
            <a:r>
              <a:rPr lang="en-US" sz="2000" i="1" u="sng">
                <a:solidFill>
                  <a:srgbClr val="7F0101"/>
                </a:solidFill>
              </a:rPr>
              <a:t>critical section</a:t>
            </a:r>
            <a:r>
              <a:rPr lang="en-US" sz="2000" i="1">
                <a:solidFill>
                  <a:srgbClr val="7F0101"/>
                </a:solidFill>
              </a:rPr>
              <a:t>.</a:t>
            </a:r>
            <a:endParaRPr lang="en-US" i="1">
              <a:solidFill>
                <a:srgbClr val="7F0101"/>
              </a:solidFill>
            </a:endParaRPr>
          </a:p>
        </p:txBody>
      </p:sp>
      <p:sp>
        <p:nvSpPr>
          <p:cNvPr id="21512" name="Rectangle 1030"/>
          <p:cNvSpPr>
            <a:spLocks noChangeArrowheads="1"/>
          </p:cNvSpPr>
          <p:nvPr/>
        </p:nvSpPr>
        <p:spPr bwMode="auto">
          <a:xfrm>
            <a:off x="6019800" y="2133600"/>
            <a:ext cx="2819400" cy="2667000"/>
          </a:xfrm>
          <a:prstGeom prst="rect">
            <a:avLst/>
          </a:prstGeom>
          <a:solidFill>
            <a:schemeClr val="bg1"/>
          </a:solidFill>
          <a:ln w="19050">
            <a:solidFill>
              <a:schemeClr val="tx1"/>
            </a:solidFill>
            <a:miter lim="800000"/>
            <a:headEnd/>
            <a:tailEnd/>
          </a:ln>
        </p:spPr>
        <p:txBody>
          <a:bodyPr wrap="none" anchor="ctr">
            <a:prstTxWarp prst="textNoShape">
              <a:avLst/>
            </a:prstTxWarp>
          </a:bodyPr>
          <a:lstStyle/>
          <a:p>
            <a:pPr algn="ctr"/>
            <a:endParaRPr lang="en-US" sz="1800" i="1">
              <a:solidFill>
                <a:srgbClr val="7F0101"/>
              </a:solidFill>
            </a:endParaRPr>
          </a:p>
        </p:txBody>
      </p:sp>
      <p:sp>
        <p:nvSpPr>
          <p:cNvPr id="21513" name="Rectangle 1033"/>
          <p:cNvSpPr>
            <a:spLocks noChangeArrowheads="1"/>
          </p:cNvSpPr>
          <p:nvPr/>
        </p:nvSpPr>
        <p:spPr bwMode="auto">
          <a:xfrm>
            <a:off x="6019800" y="2133600"/>
            <a:ext cx="685800" cy="533400"/>
          </a:xfrm>
          <a:prstGeom prst="rect">
            <a:avLst/>
          </a:prstGeom>
          <a:solidFill>
            <a:schemeClr val="bg1"/>
          </a:solidFill>
          <a:ln w="19050">
            <a:solidFill>
              <a:schemeClr val="tx1"/>
            </a:solidFill>
            <a:miter lim="800000"/>
            <a:headEnd/>
            <a:tailEnd/>
          </a:ln>
        </p:spPr>
        <p:txBody>
          <a:bodyPr wrap="none" anchor="ctr">
            <a:prstTxWarp prst="textNoShape">
              <a:avLst/>
            </a:prstTxWarp>
          </a:bodyPr>
          <a:lstStyle/>
          <a:p>
            <a:pPr algn="ctr"/>
            <a:r>
              <a:rPr lang="en-US"/>
              <a:t>m1</a:t>
            </a:r>
          </a:p>
        </p:txBody>
      </p:sp>
      <p:sp>
        <p:nvSpPr>
          <p:cNvPr id="21514" name="Rectangle 1035"/>
          <p:cNvSpPr>
            <a:spLocks noChangeArrowheads="1"/>
          </p:cNvSpPr>
          <p:nvPr/>
        </p:nvSpPr>
        <p:spPr bwMode="auto">
          <a:xfrm>
            <a:off x="6019800" y="2667000"/>
            <a:ext cx="685800" cy="533400"/>
          </a:xfrm>
          <a:prstGeom prst="rect">
            <a:avLst/>
          </a:prstGeom>
          <a:solidFill>
            <a:schemeClr val="bg1"/>
          </a:solidFill>
          <a:ln w="19050">
            <a:solidFill>
              <a:schemeClr val="tx1"/>
            </a:solidFill>
            <a:miter lim="800000"/>
            <a:headEnd/>
            <a:tailEnd/>
          </a:ln>
        </p:spPr>
        <p:txBody>
          <a:bodyPr wrap="none" anchor="ctr">
            <a:prstTxWarp prst="textNoShape">
              <a:avLst/>
            </a:prstTxWarp>
          </a:bodyPr>
          <a:lstStyle/>
          <a:p>
            <a:pPr algn="ctr"/>
            <a:r>
              <a:rPr lang="en-US"/>
              <a:t>m2</a:t>
            </a:r>
          </a:p>
        </p:txBody>
      </p:sp>
      <p:sp>
        <p:nvSpPr>
          <p:cNvPr id="21515" name="Rectangle 1036"/>
          <p:cNvSpPr>
            <a:spLocks noChangeArrowheads="1"/>
          </p:cNvSpPr>
          <p:nvPr/>
        </p:nvSpPr>
        <p:spPr bwMode="auto">
          <a:xfrm>
            <a:off x="6019800" y="3200400"/>
            <a:ext cx="685800" cy="533400"/>
          </a:xfrm>
          <a:prstGeom prst="rect">
            <a:avLst/>
          </a:prstGeom>
          <a:solidFill>
            <a:schemeClr val="bg1"/>
          </a:solidFill>
          <a:ln w="19050">
            <a:solidFill>
              <a:schemeClr val="tx1"/>
            </a:solidFill>
            <a:miter lim="800000"/>
            <a:headEnd/>
            <a:tailEnd/>
          </a:ln>
        </p:spPr>
        <p:txBody>
          <a:bodyPr wrap="none" anchor="ctr">
            <a:prstTxWarp prst="textNoShape">
              <a:avLst/>
            </a:prstTxWarp>
          </a:bodyPr>
          <a:lstStyle/>
          <a:p>
            <a:pPr algn="ctr"/>
            <a:r>
              <a:rPr lang="en-US"/>
              <a:t>m3</a:t>
            </a:r>
          </a:p>
        </p:txBody>
      </p:sp>
      <p:sp>
        <p:nvSpPr>
          <p:cNvPr id="21516" name="Rectangle 1037"/>
          <p:cNvSpPr>
            <a:spLocks noChangeArrowheads="1"/>
          </p:cNvSpPr>
          <p:nvPr/>
        </p:nvSpPr>
        <p:spPr bwMode="auto">
          <a:xfrm>
            <a:off x="6019800" y="3733800"/>
            <a:ext cx="685800" cy="533400"/>
          </a:xfrm>
          <a:prstGeom prst="rect">
            <a:avLst/>
          </a:prstGeom>
          <a:solidFill>
            <a:schemeClr val="bg1"/>
          </a:solidFill>
          <a:ln w="19050">
            <a:solidFill>
              <a:schemeClr val="tx1"/>
            </a:solidFill>
            <a:miter lim="800000"/>
            <a:headEnd/>
            <a:tailEnd/>
          </a:ln>
        </p:spPr>
        <p:txBody>
          <a:bodyPr wrap="none" anchor="ctr">
            <a:prstTxWarp prst="textNoShape">
              <a:avLst/>
            </a:prstTxWarp>
          </a:bodyPr>
          <a:lstStyle/>
          <a:p>
            <a:pPr algn="ctr"/>
            <a:r>
              <a:rPr lang="en-US"/>
              <a:t>m4</a:t>
            </a:r>
          </a:p>
        </p:txBody>
      </p:sp>
      <p:sp>
        <p:nvSpPr>
          <p:cNvPr id="21517" name="Rectangle 1038"/>
          <p:cNvSpPr>
            <a:spLocks noChangeArrowheads="1"/>
          </p:cNvSpPr>
          <p:nvPr/>
        </p:nvSpPr>
        <p:spPr bwMode="auto">
          <a:xfrm>
            <a:off x="6019800" y="4267200"/>
            <a:ext cx="685800" cy="533400"/>
          </a:xfrm>
          <a:prstGeom prst="rect">
            <a:avLst/>
          </a:prstGeom>
          <a:solidFill>
            <a:schemeClr val="bg1"/>
          </a:solidFill>
          <a:ln w="19050">
            <a:solidFill>
              <a:schemeClr val="tx1"/>
            </a:solidFill>
            <a:miter lim="800000"/>
            <a:headEnd/>
            <a:tailEnd/>
          </a:ln>
        </p:spPr>
        <p:txBody>
          <a:bodyPr wrap="none" anchor="ctr">
            <a:prstTxWarp prst="textNoShape">
              <a:avLst/>
            </a:prstTxWarp>
          </a:bodyPr>
          <a:lstStyle/>
          <a:p>
            <a:pPr algn="ctr"/>
            <a:r>
              <a:rPr lang="en-US"/>
              <a:t>m5</a:t>
            </a:r>
          </a:p>
        </p:txBody>
      </p:sp>
      <p:sp>
        <p:nvSpPr>
          <p:cNvPr id="21518" name="Text Box 1040"/>
          <p:cNvSpPr txBox="1">
            <a:spLocks noChangeArrowheads="1"/>
          </p:cNvSpPr>
          <p:nvPr/>
        </p:nvSpPr>
        <p:spPr bwMode="auto">
          <a:xfrm>
            <a:off x="6781800" y="2133600"/>
            <a:ext cx="1938338" cy="366713"/>
          </a:xfrm>
          <a:prstGeom prst="rect">
            <a:avLst/>
          </a:prstGeom>
          <a:noFill/>
          <a:ln w="9525">
            <a:noFill/>
            <a:miter lim="800000"/>
            <a:headEnd/>
            <a:tailEnd/>
          </a:ln>
        </p:spPr>
        <p:txBody>
          <a:bodyPr wrap="none">
            <a:prstTxWarp prst="textNoShape">
              <a:avLst/>
            </a:prstTxWarp>
            <a:spAutoFit/>
          </a:bodyPr>
          <a:lstStyle/>
          <a:p>
            <a:r>
              <a:rPr lang="en-US" sz="1800" i="1">
                <a:solidFill>
                  <a:srgbClr val="7F0101"/>
                </a:solidFill>
              </a:rPr>
              <a:t>Consistent states</a:t>
            </a:r>
            <a:endParaRPr lang="en-US"/>
          </a:p>
        </p:txBody>
      </p:sp>
      <p:sp>
        <p:nvSpPr>
          <p:cNvPr id="21519" name="AutoShape 1042"/>
          <p:cNvSpPr>
            <a:spLocks noChangeArrowheads="1"/>
          </p:cNvSpPr>
          <p:nvPr/>
        </p:nvSpPr>
        <p:spPr bwMode="auto">
          <a:xfrm>
            <a:off x="7086600" y="2590800"/>
            <a:ext cx="457200" cy="228600"/>
          </a:xfrm>
          <a:prstGeom prst="roundRect">
            <a:avLst>
              <a:gd name="adj" fmla="val 16667"/>
            </a:avLst>
          </a:prstGeom>
          <a:solidFill>
            <a:schemeClr val="bg1"/>
          </a:solidFill>
          <a:ln w="9525">
            <a:solidFill>
              <a:schemeClr val="tx1"/>
            </a:solidFill>
            <a:round/>
            <a:headEnd/>
            <a:tailEnd/>
          </a:ln>
        </p:spPr>
        <p:txBody>
          <a:bodyPr wrap="none" anchor="ctr">
            <a:prstTxWarp prst="textNoShape">
              <a:avLst/>
            </a:prstTxWarp>
          </a:bodyPr>
          <a:lstStyle/>
          <a:p>
            <a:endParaRPr lang="en-US"/>
          </a:p>
        </p:txBody>
      </p:sp>
      <p:sp>
        <p:nvSpPr>
          <p:cNvPr id="21520" name="AutoShape 1043"/>
          <p:cNvSpPr>
            <a:spLocks noChangeArrowheads="1"/>
          </p:cNvSpPr>
          <p:nvPr/>
        </p:nvSpPr>
        <p:spPr bwMode="auto">
          <a:xfrm>
            <a:off x="7620000" y="3276600"/>
            <a:ext cx="457200" cy="228600"/>
          </a:xfrm>
          <a:prstGeom prst="roundRect">
            <a:avLst>
              <a:gd name="adj" fmla="val 16667"/>
            </a:avLst>
          </a:prstGeom>
          <a:solidFill>
            <a:schemeClr val="bg1"/>
          </a:solidFill>
          <a:ln w="9525">
            <a:solidFill>
              <a:schemeClr val="tx1"/>
            </a:solidFill>
            <a:round/>
            <a:headEnd/>
            <a:tailEnd/>
          </a:ln>
        </p:spPr>
        <p:txBody>
          <a:bodyPr wrap="none" anchor="ctr">
            <a:prstTxWarp prst="textNoShape">
              <a:avLst/>
            </a:prstTxWarp>
          </a:bodyPr>
          <a:lstStyle/>
          <a:p>
            <a:endParaRPr lang="en-US"/>
          </a:p>
        </p:txBody>
      </p:sp>
      <p:sp>
        <p:nvSpPr>
          <p:cNvPr id="21521" name="AutoShape 1044"/>
          <p:cNvSpPr>
            <a:spLocks noChangeArrowheads="1"/>
          </p:cNvSpPr>
          <p:nvPr/>
        </p:nvSpPr>
        <p:spPr bwMode="auto">
          <a:xfrm>
            <a:off x="7086600" y="3962400"/>
            <a:ext cx="457200" cy="228600"/>
          </a:xfrm>
          <a:prstGeom prst="roundRect">
            <a:avLst>
              <a:gd name="adj" fmla="val 16667"/>
            </a:avLst>
          </a:prstGeom>
          <a:solidFill>
            <a:schemeClr val="bg1"/>
          </a:solidFill>
          <a:ln w="9525">
            <a:solidFill>
              <a:schemeClr val="tx1"/>
            </a:solidFill>
            <a:round/>
            <a:headEnd/>
            <a:tailEnd/>
          </a:ln>
        </p:spPr>
        <p:txBody>
          <a:bodyPr wrap="none" anchor="ctr">
            <a:prstTxWarp prst="textNoShape">
              <a:avLst/>
            </a:prstTxWarp>
          </a:bodyPr>
          <a:lstStyle/>
          <a:p>
            <a:endParaRPr lang="en-US"/>
          </a:p>
        </p:txBody>
      </p:sp>
      <p:sp>
        <p:nvSpPr>
          <p:cNvPr id="21522" name="AutoShape 1045"/>
          <p:cNvSpPr>
            <a:spLocks noChangeArrowheads="1"/>
          </p:cNvSpPr>
          <p:nvPr/>
        </p:nvSpPr>
        <p:spPr bwMode="auto">
          <a:xfrm>
            <a:off x="8001000" y="4191000"/>
            <a:ext cx="457200" cy="228600"/>
          </a:xfrm>
          <a:prstGeom prst="roundRect">
            <a:avLst>
              <a:gd name="adj" fmla="val 16667"/>
            </a:avLst>
          </a:prstGeom>
          <a:solidFill>
            <a:schemeClr val="bg1"/>
          </a:solidFill>
          <a:ln w="9525">
            <a:solidFill>
              <a:schemeClr val="tx1"/>
            </a:solidFill>
            <a:round/>
            <a:headEnd/>
            <a:tailEnd/>
          </a:ln>
        </p:spPr>
        <p:txBody>
          <a:bodyPr wrap="none" anchor="ctr">
            <a:prstTxWarp prst="textNoShape">
              <a:avLst/>
            </a:prstTxWarp>
          </a:bodyPr>
          <a:lstStyle/>
          <a:p>
            <a:endParaRPr lang="en-US"/>
          </a:p>
        </p:txBody>
      </p:sp>
      <p:sp>
        <p:nvSpPr>
          <p:cNvPr id="21523" name="Line 1046"/>
          <p:cNvSpPr>
            <a:spLocks noChangeShapeType="1"/>
          </p:cNvSpPr>
          <p:nvPr/>
        </p:nvSpPr>
        <p:spPr bwMode="auto">
          <a:xfrm>
            <a:off x="7391400" y="2819400"/>
            <a:ext cx="381000" cy="4572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1524" name="Line 1047"/>
          <p:cNvSpPr>
            <a:spLocks noChangeShapeType="1"/>
          </p:cNvSpPr>
          <p:nvPr/>
        </p:nvSpPr>
        <p:spPr bwMode="auto">
          <a:xfrm flipH="1">
            <a:off x="7467600" y="3505200"/>
            <a:ext cx="381000" cy="4572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1525" name="Line 1048"/>
          <p:cNvSpPr>
            <a:spLocks noChangeShapeType="1"/>
          </p:cNvSpPr>
          <p:nvPr/>
        </p:nvSpPr>
        <p:spPr bwMode="auto">
          <a:xfrm>
            <a:off x="8001000" y="3505200"/>
            <a:ext cx="152400" cy="6858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1526" name="Line 1049"/>
          <p:cNvSpPr>
            <a:spLocks noChangeShapeType="1"/>
          </p:cNvSpPr>
          <p:nvPr/>
        </p:nvSpPr>
        <p:spPr bwMode="auto">
          <a:xfrm>
            <a:off x="5334000" y="2362200"/>
            <a:ext cx="685800" cy="0"/>
          </a:xfrm>
          <a:prstGeom prst="line">
            <a:avLst/>
          </a:prstGeom>
          <a:noFill/>
          <a:ln w="38100">
            <a:solidFill>
              <a:schemeClr val="tx1"/>
            </a:solidFill>
            <a:round/>
            <a:headEnd/>
            <a:tailEnd type="triangle" w="med" len="med"/>
          </a:ln>
        </p:spPr>
        <p:txBody>
          <a:bodyPr wrap="none" anchor="ctr">
            <a:prstTxWarp prst="textNoShape">
              <a:avLst/>
            </a:prstTxWarp>
          </a:bodyPr>
          <a:lstStyle/>
          <a:p>
            <a:endParaRPr lang="en-US"/>
          </a:p>
        </p:txBody>
      </p:sp>
      <p:sp>
        <p:nvSpPr>
          <p:cNvPr id="21527" name="Line 1050"/>
          <p:cNvSpPr>
            <a:spLocks noChangeShapeType="1"/>
          </p:cNvSpPr>
          <p:nvPr/>
        </p:nvSpPr>
        <p:spPr bwMode="auto">
          <a:xfrm>
            <a:off x="5334000" y="3505200"/>
            <a:ext cx="685800" cy="0"/>
          </a:xfrm>
          <a:prstGeom prst="line">
            <a:avLst/>
          </a:prstGeom>
          <a:noFill/>
          <a:ln w="38100">
            <a:solidFill>
              <a:schemeClr val="tx1"/>
            </a:solidFill>
            <a:round/>
            <a:headEnd/>
            <a:tailEnd type="triangle" w="med" len="med"/>
          </a:ln>
        </p:spPr>
        <p:txBody>
          <a:bodyPr wrap="none" anchor="ctr">
            <a:prstTxWarp prst="textNoShape">
              <a:avLst/>
            </a:prstTxWarp>
          </a:bodyPr>
          <a:lstStyle/>
          <a:p>
            <a:endParaRPr lang="en-US"/>
          </a:p>
        </p:txBody>
      </p:sp>
      <p:sp>
        <p:nvSpPr>
          <p:cNvPr id="21528" name="Line 1051"/>
          <p:cNvSpPr>
            <a:spLocks noChangeShapeType="1"/>
          </p:cNvSpPr>
          <p:nvPr/>
        </p:nvSpPr>
        <p:spPr bwMode="auto">
          <a:xfrm>
            <a:off x="6705600" y="2362200"/>
            <a:ext cx="381000" cy="2286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1529" name="Line 1052"/>
          <p:cNvSpPr>
            <a:spLocks noChangeShapeType="1"/>
          </p:cNvSpPr>
          <p:nvPr/>
        </p:nvSpPr>
        <p:spPr bwMode="auto">
          <a:xfrm flipV="1">
            <a:off x="6705600" y="3048000"/>
            <a:ext cx="838200" cy="457200"/>
          </a:xfrm>
          <a:prstGeom prst="line">
            <a:avLst/>
          </a:prstGeom>
          <a:noFill/>
          <a:ln w="28575">
            <a:solidFill>
              <a:srgbClr val="7F0101"/>
            </a:solidFill>
            <a:round/>
            <a:headEnd/>
            <a:tailEnd type="triangle" w="med" len="med"/>
          </a:ln>
        </p:spPr>
        <p:txBody>
          <a:bodyPr wrap="none" anchor="ctr">
            <a:prstTxWarp prst="textNoShape">
              <a:avLst/>
            </a:prstTxWarp>
          </a:bodyPr>
          <a:lstStyle/>
          <a:p>
            <a:endParaRPr lang="en-US"/>
          </a:p>
        </p:txBody>
      </p:sp>
      <p:sp>
        <p:nvSpPr>
          <p:cNvPr id="21530" name="Oval 1054"/>
          <p:cNvSpPr>
            <a:spLocks noChangeArrowheads="1"/>
          </p:cNvSpPr>
          <p:nvPr/>
        </p:nvSpPr>
        <p:spPr bwMode="auto">
          <a:xfrm>
            <a:off x="6781800" y="3124200"/>
            <a:ext cx="609600" cy="304800"/>
          </a:xfrm>
          <a:prstGeom prst="ellipse">
            <a:avLst/>
          </a:prstGeom>
          <a:solidFill>
            <a:schemeClr val="accent1"/>
          </a:solidFill>
          <a:ln w="9525">
            <a:solidFill>
              <a:srgbClr val="7F0101"/>
            </a:solidFill>
            <a:round/>
            <a:headEnd/>
            <a:tailEnd/>
          </a:ln>
        </p:spPr>
        <p:txBody>
          <a:bodyPr wrap="none" anchor="ctr">
            <a:prstTxWarp prst="textNoShape">
              <a:avLst/>
            </a:prstTxWarp>
          </a:bodyPr>
          <a:lstStyle/>
          <a:p>
            <a:pPr algn="ctr"/>
            <a:r>
              <a:rPr lang="en-US" sz="2000">
                <a:solidFill>
                  <a:srgbClr val="7F0101"/>
                </a:solidFill>
              </a:rPr>
              <a:t>?!</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mtClean="0"/>
              <a:t>Race conditions</a:t>
            </a:r>
          </a:p>
        </p:txBody>
      </p:sp>
      <p:sp>
        <p:nvSpPr>
          <p:cNvPr id="23555" name="Date Placeholder 3"/>
          <p:cNvSpPr>
            <a:spLocks noGrp="1"/>
          </p:cNvSpPr>
          <p:nvPr>
            <p:ph type="dt" sz="quarter" idx="10"/>
          </p:nvPr>
        </p:nvSpPr>
        <p:spPr>
          <a:noFill/>
        </p:spPr>
        <p:txBody>
          <a:bodyPr/>
          <a:lstStyle/>
          <a:p>
            <a:r>
              <a:rPr lang="en-US" smtClean="0"/>
              <a:t>© Oscar Nierstrasz</a:t>
            </a:r>
            <a:endParaRPr lang="de-CH" smtClean="0"/>
          </a:p>
        </p:txBody>
      </p:sp>
      <p:sp>
        <p:nvSpPr>
          <p:cNvPr id="23556"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23557" name="Slide Number Placeholder 5"/>
          <p:cNvSpPr>
            <a:spLocks noGrp="1"/>
          </p:cNvSpPr>
          <p:nvPr>
            <p:ph type="sldNum" sz="quarter" idx="12"/>
          </p:nvPr>
        </p:nvSpPr>
        <p:spPr>
          <a:noFill/>
        </p:spPr>
        <p:txBody>
          <a:bodyPr/>
          <a:lstStyle/>
          <a:p>
            <a:fld id="{0E9E6FDE-5969-7B48-8CE3-5CBF3F5268CC}" type="slidenum">
              <a:rPr lang="de-CH" smtClean="0"/>
              <a:pPr/>
              <a:t>8</a:t>
            </a:fld>
            <a:endParaRPr lang="de-CH" sz="1400" smtClean="0">
              <a:solidFill>
                <a:srgbClr val="7E7E7E"/>
              </a:solidFill>
              <a:latin typeface="Times" charset="0"/>
            </a:endParaRPr>
          </a:p>
        </p:txBody>
      </p:sp>
      <p:sp>
        <p:nvSpPr>
          <p:cNvPr id="23558" name="TextBox 7"/>
          <p:cNvSpPr txBox="1">
            <a:spLocks noChangeArrowheads="1"/>
          </p:cNvSpPr>
          <p:nvPr/>
        </p:nvSpPr>
        <p:spPr bwMode="auto">
          <a:xfrm>
            <a:off x="381000" y="1752600"/>
            <a:ext cx="8550275" cy="461963"/>
          </a:xfrm>
          <a:prstGeom prst="rect">
            <a:avLst/>
          </a:prstGeom>
          <a:noFill/>
          <a:ln w="9525">
            <a:noFill/>
            <a:miter lim="800000"/>
            <a:headEnd/>
            <a:tailEnd/>
          </a:ln>
        </p:spPr>
        <p:txBody>
          <a:bodyPr wrap="none">
            <a:prstTxWarp prst="textNoShape">
              <a:avLst/>
            </a:prstTxWarp>
            <a:spAutoFit/>
          </a:bodyPr>
          <a:lstStyle/>
          <a:p>
            <a:r>
              <a:rPr lang="en-US"/>
              <a:t>A </a:t>
            </a:r>
            <a:r>
              <a:rPr lang="en-US" u="sng"/>
              <a:t>race condition</a:t>
            </a:r>
            <a:r>
              <a:rPr lang="en-US"/>
              <a:t> exists if safety may be violated by bad timing</a:t>
            </a:r>
          </a:p>
        </p:txBody>
      </p:sp>
      <p:sp>
        <p:nvSpPr>
          <p:cNvPr id="23559" name="Rectangle 9"/>
          <p:cNvSpPr>
            <a:spLocks noChangeArrowheads="1"/>
          </p:cNvSpPr>
          <p:nvPr/>
        </p:nvSpPr>
        <p:spPr bwMode="auto">
          <a:xfrm>
            <a:off x="990600" y="2362200"/>
            <a:ext cx="6019800" cy="3140075"/>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180975"/>
            <a:r>
              <a:rPr lang="en-US" sz="1800">
                <a:latin typeface="Courier" charset="0"/>
                <a:ea typeface="Courier" charset="0"/>
                <a:cs typeface="Courier" charset="0"/>
              </a:rPr>
              <a:t>public class AccountBAD extends Account {</a:t>
            </a:r>
          </a:p>
          <a:p>
            <a:pPr defTabSz="180975"/>
            <a:r>
              <a:rPr lang="en-US" sz="1800" b="1">
                <a:latin typeface="Courier" charset="0"/>
                <a:ea typeface="Courier" charset="0"/>
                <a:cs typeface="Courier" charset="0"/>
              </a:rPr>
              <a:t>	</a:t>
            </a:r>
            <a:r>
              <a:rPr lang="en-US" sz="1800" b="1" i="1">
                <a:solidFill>
                  <a:srgbClr val="7E0007"/>
                </a:solidFill>
                <a:latin typeface="Courier" charset="0"/>
                <a:ea typeface="Courier" charset="0"/>
                <a:cs typeface="Courier" charset="0"/>
              </a:rPr>
              <a:t>// unsynchronized!</a:t>
            </a:r>
          </a:p>
          <a:p>
            <a:pPr defTabSz="180975"/>
            <a:r>
              <a:rPr lang="en-US" sz="1800" b="1">
                <a:latin typeface="Courier" charset="0"/>
                <a:ea typeface="Courier" charset="0"/>
                <a:cs typeface="Courier" charset="0"/>
              </a:rPr>
              <a:t>	public void withdraw(int amount) {</a:t>
            </a:r>
          </a:p>
          <a:p>
            <a:pPr defTabSz="180975"/>
            <a:r>
              <a:rPr lang="en-US" sz="1800">
                <a:latin typeface="Courier" charset="0"/>
                <a:ea typeface="Courier" charset="0"/>
                <a:cs typeface="Courier" charset="0"/>
              </a:rPr>
              <a:t>		</a:t>
            </a:r>
            <a:r>
              <a:rPr lang="en-US" sz="1800" b="1">
                <a:latin typeface="Courier" charset="0"/>
                <a:ea typeface="Courier" charset="0"/>
                <a:cs typeface="Courier" charset="0"/>
              </a:rPr>
              <a:t>while (amount &gt; assets) </a:t>
            </a:r>
            <a:r>
              <a:rPr lang="en-US" sz="1800">
                <a:latin typeface="Courier" charset="0"/>
                <a:ea typeface="Courier" charset="0"/>
                <a:cs typeface="Courier" charset="0"/>
              </a:rPr>
              <a:t>{</a:t>
            </a:r>
          </a:p>
          <a:p>
            <a:pPr defTabSz="180975"/>
            <a:r>
              <a:rPr lang="en-US" sz="1800">
                <a:latin typeface="Courier" charset="0"/>
                <a:ea typeface="Courier" charset="0"/>
                <a:cs typeface="Courier" charset="0"/>
              </a:rPr>
              <a:t>			Thread.yield();			</a:t>
            </a:r>
            <a:r>
              <a:rPr lang="en-US" sz="1800" i="1">
                <a:solidFill>
                  <a:srgbClr val="7E0007"/>
                </a:solidFill>
                <a:latin typeface="Courier" charset="0"/>
                <a:ea typeface="Courier" charset="0"/>
                <a:cs typeface="Courier" charset="0"/>
              </a:rPr>
              <a:t>// busy wait</a:t>
            </a:r>
          </a:p>
          <a:p>
            <a:pPr defTabSz="180975"/>
            <a:r>
              <a:rPr lang="en-US" sz="1800">
                <a:latin typeface="Courier" charset="0"/>
                <a:ea typeface="Courier" charset="0"/>
                <a:cs typeface="Courier" charset="0"/>
              </a:rPr>
              <a:t>		}</a:t>
            </a:r>
          </a:p>
          <a:p>
            <a:pPr defTabSz="180975"/>
            <a:r>
              <a:rPr lang="en-US" sz="1800">
                <a:latin typeface="Courier" charset="0"/>
                <a:ea typeface="Courier" charset="0"/>
                <a:cs typeface="Courier" charset="0"/>
              </a:rPr>
              <a:t>		</a:t>
            </a:r>
            <a:r>
              <a:rPr lang="en-US" sz="1800" b="1">
                <a:latin typeface="Courier" charset="0"/>
                <a:ea typeface="Courier" charset="0"/>
                <a:cs typeface="Courier" charset="0"/>
              </a:rPr>
              <a:t>Thread.yield();				</a:t>
            </a:r>
            <a:r>
              <a:rPr lang="en-US" sz="1800" b="1" i="1">
                <a:solidFill>
                  <a:srgbClr val="7E0007"/>
                </a:solidFill>
                <a:latin typeface="Courier" charset="0"/>
                <a:ea typeface="Courier" charset="0"/>
                <a:cs typeface="Courier" charset="0"/>
              </a:rPr>
              <a:t>// race condition!</a:t>
            </a:r>
          </a:p>
          <a:p>
            <a:pPr defTabSz="180975"/>
            <a:r>
              <a:rPr lang="en-US" sz="1800">
                <a:latin typeface="Courier" charset="0"/>
                <a:ea typeface="Courier" charset="0"/>
                <a:cs typeface="Courier" charset="0"/>
              </a:rPr>
              <a:t>		assets -= amount;</a:t>
            </a:r>
          </a:p>
          <a:p>
            <a:pPr defTabSz="180975"/>
            <a:r>
              <a:rPr lang="en-US" sz="1800">
                <a:latin typeface="Courier" charset="0"/>
                <a:ea typeface="Courier" charset="0"/>
                <a:cs typeface="Courier" charset="0"/>
              </a:rPr>
              <a:t>		checkInvariant();			</a:t>
            </a:r>
            <a:r>
              <a:rPr lang="en-US" sz="1800" i="1">
                <a:solidFill>
                  <a:srgbClr val="7E0007"/>
                </a:solidFill>
                <a:latin typeface="Courier" charset="0"/>
                <a:ea typeface="Courier" charset="0"/>
                <a:cs typeface="Courier" charset="0"/>
              </a:rPr>
              <a:t>// might fail!</a:t>
            </a:r>
            <a:endParaRPr lang="en-US" sz="1800">
              <a:solidFill>
                <a:srgbClr val="7E0007"/>
              </a:solidFill>
              <a:latin typeface="Courier" charset="0"/>
              <a:ea typeface="Courier" charset="0"/>
              <a:cs typeface="Courier" charset="0"/>
            </a:endParaRPr>
          </a:p>
          <a:p>
            <a:pPr defTabSz="180975"/>
            <a:r>
              <a:rPr lang="en-US" sz="1800">
                <a:latin typeface="Courier" charset="0"/>
                <a:ea typeface="Courier" charset="0"/>
                <a:cs typeface="Courier" charset="0"/>
              </a:rPr>
              <a:t>	}</a:t>
            </a:r>
          </a:p>
          <a:p>
            <a:pPr defTabSz="180975"/>
            <a:r>
              <a:rPr lang="en-US" sz="1800">
                <a:latin typeface="Courier" charset="0"/>
                <a:ea typeface="Courier" charset="0"/>
                <a:cs typeface="Courier" charset="0"/>
              </a:rPr>
              <a:t>}</a:t>
            </a:r>
          </a:p>
        </p:txBody>
      </p:sp>
      <p:grpSp>
        <p:nvGrpSpPr>
          <p:cNvPr id="23560" name="Group 1031"/>
          <p:cNvGrpSpPr>
            <a:grpSpLocks/>
          </p:cNvGrpSpPr>
          <p:nvPr/>
        </p:nvGrpSpPr>
        <p:grpSpPr bwMode="auto">
          <a:xfrm>
            <a:off x="8382000" y="6096000"/>
            <a:ext cx="457200" cy="457200"/>
            <a:chOff x="5184" y="3552"/>
            <a:chExt cx="288" cy="288"/>
          </a:xfrm>
        </p:grpSpPr>
        <p:sp>
          <p:nvSpPr>
            <p:cNvPr id="23564" name="AutoShape 1032"/>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3565" name="Oval 1033"/>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
        <p:nvSpPr>
          <p:cNvPr id="23561" name="Folded Corner 15"/>
          <p:cNvSpPr>
            <a:spLocks noChangeArrowheads="1"/>
          </p:cNvSpPr>
          <p:nvPr/>
        </p:nvSpPr>
        <p:spPr bwMode="auto">
          <a:xfrm>
            <a:off x="3124200" y="5791200"/>
            <a:ext cx="4800600" cy="4572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pPr defTabSz="180975"/>
            <a:r>
              <a:rPr lang="en-US" sz="1800">
                <a:latin typeface="Courier" charset="0"/>
                <a:ea typeface="Courier" charset="0"/>
                <a:cs typeface="Courier" charset="0"/>
              </a:rPr>
              <a:t>if (!(</a:t>
            </a:r>
            <a:r>
              <a:rPr lang="en-US" sz="1800" i="1">
                <a:latin typeface="Courier" charset="0"/>
                <a:ea typeface="Courier" charset="0"/>
                <a:cs typeface="Courier" charset="0"/>
              </a:rPr>
              <a:t>assets &gt;= 0</a:t>
            </a:r>
            <a:r>
              <a:rPr lang="en-US" sz="1800">
                <a:latin typeface="Courier" charset="0"/>
                <a:ea typeface="Courier" charset="0"/>
                <a:cs typeface="Courier" charset="0"/>
              </a:rPr>
              <a:t>)) { errors++; }</a:t>
            </a:r>
          </a:p>
        </p:txBody>
      </p:sp>
      <p:cxnSp>
        <p:nvCxnSpPr>
          <p:cNvPr id="23562" name="Straight Connector 17"/>
          <p:cNvCxnSpPr>
            <a:cxnSpLocks noChangeShapeType="1"/>
          </p:cNvCxnSpPr>
          <p:nvPr/>
        </p:nvCxnSpPr>
        <p:spPr bwMode="auto">
          <a:xfrm rot="16200000" flipV="1">
            <a:off x="2895600" y="5029200"/>
            <a:ext cx="914400" cy="609600"/>
          </a:xfrm>
          <a:prstGeom prst="line">
            <a:avLst/>
          </a:prstGeom>
          <a:noFill/>
          <a:ln w="19050">
            <a:solidFill>
              <a:schemeClr val="tx1"/>
            </a:solidFill>
            <a:round/>
            <a:headEnd/>
            <a:tailEnd/>
          </a:ln>
        </p:spPr>
      </p:cxnSp>
      <p:sp>
        <p:nvSpPr>
          <p:cNvPr id="23563" name="Rectangle 12"/>
          <p:cNvSpPr>
            <a:spLocks noChangeArrowheads="1"/>
          </p:cNvSpPr>
          <p:nvPr/>
        </p:nvSpPr>
        <p:spPr bwMode="auto">
          <a:xfrm>
            <a:off x="6248400" y="5214938"/>
            <a:ext cx="773113" cy="277812"/>
          </a:xfrm>
          <a:prstGeom prst="rect">
            <a:avLst/>
          </a:prstGeom>
          <a:noFill/>
          <a:ln w="9525">
            <a:noFill/>
            <a:miter lim="800000"/>
            <a:headEnd/>
            <a:tailEnd/>
          </a:ln>
        </p:spPr>
        <p:txBody>
          <a:bodyPr wrap="none">
            <a:prstTxWarp prst="textNoShape">
              <a:avLst/>
            </a:prstTxWarp>
            <a:spAutoFit/>
          </a:bodyPr>
          <a:lstStyle/>
          <a:p>
            <a:r>
              <a:rPr lang="en-US" sz="1200" i="1"/>
              <a:t>Account</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Date Placeholder 3"/>
          <p:cNvSpPr>
            <a:spLocks noGrp="1"/>
          </p:cNvSpPr>
          <p:nvPr>
            <p:ph type="dt" sz="quarter" idx="10"/>
          </p:nvPr>
        </p:nvSpPr>
        <p:spPr>
          <a:noFill/>
        </p:spPr>
        <p:txBody>
          <a:bodyPr/>
          <a:lstStyle/>
          <a:p>
            <a:r>
              <a:rPr lang="en-US" smtClean="0"/>
              <a:t>© Oscar Nierstrasz</a:t>
            </a:r>
            <a:endParaRPr lang="de-CH" smtClean="0"/>
          </a:p>
        </p:txBody>
      </p:sp>
      <p:sp>
        <p:nvSpPr>
          <p:cNvPr id="25603" name="Footer Placeholder 4"/>
          <p:cNvSpPr>
            <a:spLocks noGrp="1"/>
          </p:cNvSpPr>
          <p:nvPr>
            <p:ph type="ftr" sz="quarter" idx="11"/>
          </p:nvPr>
        </p:nvSpPr>
        <p:spPr>
          <a:noFill/>
        </p:spPr>
        <p:txBody>
          <a:bodyPr/>
          <a:lstStyle/>
          <a:p>
            <a:r>
              <a:rPr lang="en-US" smtClean="0"/>
              <a:t>Safety and Synchronization</a:t>
            </a:r>
            <a:endParaRPr lang="de-CH" smtClean="0"/>
          </a:p>
        </p:txBody>
      </p:sp>
      <p:sp>
        <p:nvSpPr>
          <p:cNvPr id="25604" name="Slide Number Placeholder 5"/>
          <p:cNvSpPr>
            <a:spLocks noGrp="1"/>
          </p:cNvSpPr>
          <p:nvPr>
            <p:ph type="sldNum" sz="quarter" idx="12"/>
          </p:nvPr>
        </p:nvSpPr>
        <p:spPr>
          <a:noFill/>
        </p:spPr>
        <p:txBody>
          <a:bodyPr/>
          <a:lstStyle/>
          <a:p>
            <a:fld id="{3D4E5D46-9137-F245-9064-260866853D33}" type="slidenum">
              <a:rPr lang="de-CH" smtClean="0"/>
              <a:pPr/>
              <a:t>9</a:t>
            </a:fld>
            <a:endParaRPr lang="de-CH" sz="1400" smtClean="0">
              <a:solidFill>
                <a:srgbClr val="7E7E7E"/>
              </a:solidFill>
              <a:latin typeface="Times" charset="0"/>
            </a:endParaRPr>
          </a:p>
        </p:txBody>
      </p:sp>
      <p:sp>
        <p:nvSpPr>
          <p:cNvPr id="25605" name="Rectangle 2"/>
          <p:cNvSpPr>
            <a:spLocks noGrp="1" noChangeArrowheads="1"/>
          </p:cNvSpPr>
          <p:nvPr>
            <p:ph type="title"/>
          </p:nvPr>
        </p:nvSpPr>
        <p:spPr/>
        <p:txBody>
          <a:bodyPr/>
          <a:lstStyle/>
          <a:p>
            <a:pPr eaLnBrk="1" hangingPunct="1"/>
            <a:r>
              <a:rPr lang="en-US" smtClean="0"/>
              <a:t>Interference</a:t>
            </a:r>
          </a:p>
        </p:txBody>
      </p:sp>
      <p:sp>
        <p:nvSpPr>
          <p:cNvPr id="25606" name="Rectangle 3"/>
          <p:cNvSpPr>
            <a:spLocks noGrp="1" noChangeArrowheads="1"/>
          </p:cNvSpPr>
          <p:nvPr>
            <p:ph type="body" idx="1"/>
          </p:nvPr>
        </p:nvSpPr>
        <p:spPr>
          <a:xfrm>
            <a:off x="539750" y="1654175"/>
            <a:ext cx="8061325" cy="631825"/>
          </a:xfrm>
        </p:spPr>
        <p:txBody>
          <a:bodyPr anchor="t"/>
          <a:lstStyle/>
          <a:p>
            <a:pPr eaLnBrk="1" hangingPunct="1">
              <a:buFont typeface="Helvetica CE" charset="0"/>
              <a:buNone/>
            </a:pPr>
            <a:r>
              <a:rPr lang="en-US"/>
              <a:t>Consider the two processes:</a:t>
            </a:r>
            <a:endParaRPr lang="en-US">
              <a:latin typeface="American Typewriter" charset="0"/>
            </a:endParaRPr>
          </a:p>
        </p:txBody>
      </p:sp>
      <p:sp>
        <p:nvSpPr>
          <p:cNvPr id="25607" name="AutoShape 4"/>
          <p:cNvSpPr>
            <a:spLocks noChangeArrowheads="1"/>
          </p:cNvSpPr>
          <p:nvPr/>
        </p:nvSpPr>
        <p:spPr bwMode="auto">
          <a:xfrm>
            <a:off x="5562600" y="4191000"/>
            <a:ext cx="1981200" cy="12192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5000"/>
              </a:lnSpc>
              <a:spcBef>
                <a:spcPct val="20000"/>
              </a:spcBef>
              <a:buClr>
                <a:srgbClr val="00027F"/>
              </a:buClr>
              <a:buSzPct val="85000"/>
              <a:buFont typeface="Zapf Dingbats" charset="2"/>
              <a:buNone/>
            </a:pPr>
            <a:r>
              <a:rPr lang="en-US" sz="2000" i="1">
                <a:solidFill>
                  <a:srgbClr val="7F0101"/>
                </a:solidFill>
              </a:rPr>
              <a:t>How can these processes interfere?</a:t>
            </a:r>
            <a:endParaRPr lang="en-US" sz="2000">
              <a:solidFill>
                <a:srgbClr val="7F0101"/>
              </a:solidFill>
            </a:endParaRPr>
          </a:p>
        </p:txBody>
      </p:sp>
      <p:sp>
        <p:nvSpPr>
          <p:cNvPr id="25608" name="Rectangle 5"/>
          <p:cNvSpPr>
            <a:spLocks noChangeArrowheads="1"/>
          </p:cNvSpPr>
          <p:nvPr/>
        </p:nvSpPr>
        <p:spPr bwMode="auto">
          <a:xfrm>
            <a:off x="1371600" y="2895600"/>
            <a:ext cx="3148013" cy="172085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55600" eaLnBrk="1" hangingPunct="1">
              <a:lnSpc>
                <a:spcPct val="95000"/>
              </a:lnSpc>
              <a:spcBef>
                <a:spcPct val="20000"/>
              </a:spcBef>
              <a:buClr>
                <a:schemeClr val="hlink"/>
              </a:buClr>
              <a:buSzPct val="85000"/>
              <a:buFont typeface="Helvetica CE" charset="0"/>
              <a:buNone/>
            </a:pPr>
            <a:r>
              <a:rPr lang="en-US">
                <a:solidFill>
                  <a:srgbClr val="7F0101"/>
                </a:solidFill>
                <a:latin typeface="Courier" charset="0"/>
                <a:ea typeface="Courier" charset="0"/>
                <a:cs typeface="Courier" charset="0"/>
              </a:rPr>
              <a:t>			</a:t>
            </a:r>
            <a:r>
              <a:rPr lang="en-US" i="1">
                <a:solidFill>
                  <a:srgbClr val="7F0101"/>
                </a:solidFill>
                <a:latin typeface="Courier" charset="0"/>
                <a:ea typeface="Courier" charset="0"/>
                <a:cs typeface="Courier" charset="0"/>
              </a:rPr>
              <a:t>{ x = 0 }</a:t>
            </a:r>
            <a:endParaRPr lang="en-US">
              <a:solidFill>
                <a:srgbClr val="7F0101"/>
              </a:solidFill>
              <a:latin typeface="Courier" charset="0"/>
              <a:ea typeface="Courier" charset="0"/>
              <a:cs typeface="Courier" charset="0"/>
            </a:endParaRPr>
          </a:p>
          <a:p>
            <a:pPr defTabSz="355600" eaLnBrk="1" hangingPunct="1">
              <a:lnSpc>
                <a:spcPct val="95000"/>
              </a:lnSpc>
              <a:spcBef>
                <a:spcPct val="20000"/>
              </a:spcBef>
              <a:buClr>
                <a:schemeClr val="hlink"/>
              </a:buClr>
              <a:buSzPct val="85000"/>
              <a:buFont typeface="Helvetica CE" charset="0"/>
              <a:buNone/>
            </a:pPr>
            <a:r>
              <a:rPr lang="en-US">
                <a:solidFill>
                  <a:srgbClr val="0A017F"/>
                </a:solidFill>
                <a:latin typeface="Courier" charset="0"/>
                <a:ea typeface="Courier" charset="0"/>
                <a:cs typeface="Courier" charset="0"/>
              </a:rPr>
              <a:t>AInc:	x := x+1</a:t>
            </a:r>
          </a:p>
          <a:p>
            <a:pPr defTabSz="355600" eaLnBrk="1" hangingPunct="1">
              <a:lnSpc>
                <a:spcPct val="95000"/>
              </a:lnSpc>
              <a:spcBef>
                <a:spcPct val="20000"/>
              </a:spcBef>
              <a:buClr>
                <a:schemeClr val="hlink"/>
              </a:buClr>
              <a:buSzPct val="85000"/>
              <a:buFont typeface="Helvetica CE" charset="0"/>
              <a:buNone/>
            </a:pPr>
            <a:r>
              <a:rPr lang="en-US">
                <a:solidFill>
                  <a:srgbClr val="0A017F"/>
                </a:solidFill>
                <a:latin typeface="Courier" charset="0"/>
                <a:ea typeface="Courier" charset="0"/>
                <a:cs typeface="Courier" charset="0"/>
              </a:rPr>
              <a:t>BInc:	x := x+1</a:t>
            </a:r>
          </a:p>
          <a:p>
            <a:pPr defTabSz="355600" eaLnBrk="1" hangingPunct="1">
              <a:lnSpc>
                <a:spcPct val="95000"/>
              </a:lnSpc>
              <a:spcBef>
                <a:spcPct val="20000"/>
              </a:spcBef>
              <a:buClr>
                <a:schemeClr val="hlink"/>
              </a:buClr>
              <a:buSzPct val="85000"/>
              <a:buFont typeface="Helvetica CE" charset="0"/>
              <a:buNone/>
            </a:pPr>
            <a:r>
              <a:rPr lang="en-US">
                <a:solidFill>
                  <a:srgbClr val="7F0101"/>
                </a:solidFill>
                <a:latin typeface="Courier" charset="0"/>
                <a:ea typeface="Courier" charset="0"/>
                <a:cs typeface="Courier" charset="0"/>
              </a:rPr>
              <a:t>		</a:t>
            </a:r>
            <a:r>
              <a:rPr lang="en-US" i="1">
                <a:solidFill>
                  <a:srgbClr val="7F0101"/>
                </a:solidFill>
                <a:latin typeface="Courier" charset="0"/>
                <a:ea typeface="Courier" charset="0"/>
                <a:cs typeface="Courier" charset="0"/>
              </a:rPr>
              <a:t>	{ x = ? }</a:t>
            </a:r>
          </a:p>
        </p:txBody>
      </p:sp>
    </p:spTree>
  </p:cSld>
  <p:clrMapOvr>
    <a:masterClrMapping/>
  </p:clrMapOvr>
</p:sld>
</file>

<file path=ppt/theme/theme1.xml><?xml version="1.0" encoding="utf-8"?>
<a:theme xmlns:a="http://schemas.openxmlformats.org/drawingml/2006/main" name="UB_Screen">
  <a:themeElements>
    <a:clrScheme name="">
      <a:dk1>
        <a:srgbClr val="05027D"/>
      </a:dk1>
      <a:lt1>
        <a:srgbClr val="FFFFFF"/>
      </a:lt1>
      <a:dk2>
        <a:srgbClr val="3A007D"/>
      </a:dk2>
      <a:lt2>
        <a:srgbClr val="F6F6F6"/>
      </a:lt2>
      <a:accent1>
        <a:srgbClr val="F5F399"/>
      </a:accent1>
      <a:accent2>
        <a:srgbClr val="7E0007"/>
      </a:accent2>
      <a:accent3>
        <a:srgbClr val="FFFFFF"/>
      </a:accent3>
      <a:accent4>
        <a:srgbClr val="03016A"/>
      </a:accent4>
      <a:accent5>
        <a:srgbClr val="F9F8CA"/>
      </a:accent5>
      <a:accent6>
        <a:srgbClr val="720006"/>
      </a:accent6>
      <a:hlink>
        <a:srgbClr val="0005DF"/>
      </a:hlink>
      <a:folHlink>
        <a:srgbClr val="464381"/>
      </a:folHlink>
    </a:clrScheme>
    <a:fontScheme name="UB_Screen">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lnDef>
  </a:objectDefaults>
  <a:extraClrSchemeLst>
    <a:extraClrScheme>
      <a:clrScheme name="UB_Scre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B_Screen 2">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7E7781"/>
        </a:folHlink>
      </a:clrScheme>
      <a:clrMap bg1="lt1" tx1="dk1" bg2="lt2" tx2="dk2" accent1="accent1" accent2="accent2" accent3="accent3" accent4="accent4" accent5="accent5" accent6="accent6" hlink="hlink" folHlink="folHlink"/>
    </a:extraClrScheme>
    <a:extraClrScheme>
      <a:clrScheme name="UB_Screen 3">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46438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Workspace:Talks:Dagstuhl:UB_Screen.ppt</Template>
  <TotalTime>1535</TotalTime>
  <Words>4745</Words>
  <Application>Microsoft Macintosh PowerPoint</Application>
  <PresentationFormat>On-screen Show (4:3)</PresentationFormat>
  <Paragraphs>728</Paragraphs>
  <Slides>45</Slides>
  <Notes>44</Notes>
  <HiddenSlides>0</HiddenSlides>
  <MMClips>0</MMClips>
  <ScaleCrop>false</ScaleCrop>
  <HeadingPairs>
    <vt:vector size="4" baseType="variant">
      <vt:variant>
        <vt:lpstr>Design Template</vt:lpstr>
      </vt:variant>
      <vt:variant>
        <vt:i4>1</vt:i4>
      </vt:variant>
      <vt:variant>
        <vt:lpstr>Slide Titles</vt:lpstr>
      </vt:variant>
      <vt:variant>
        <vt:i4>45</vt:i4>
      </vt:variant>
    </vt:vector>
  </HeadingPairs>
  <TitlesOfParts>
    <vt:vector size="46" baseType="lpstr">
      <vt:lpstr>UB_Screen</vt:lpstr>
      <vt:lpstr>3. Safety and Synchronization</vt:lpstr>
      <vt:lpstr>Roadmap</vt:lpstr>
      <vt:lpstr>Roadmap</vt:lpstr>
      <vt:lpstr>Modelling interaction — shared actions</vt:lpstr>
      <vt:lpstr>Modelling interaction — handshake</vt:lpstr>
      <vt:lpstr>Roadmap</vt:lpstr>
      <vt:lpstr>Safety problems</vt:lpstr>
      <vt:lpstr>Race conditions</vt:lpstr>
      <vt:lpstr>Interference</vt:lpstr>
      <vt:lpstr>Atomic actions </vt:lpstr>
      <vt:lpstr>Sequential behaviour</vt:lpstr>
      <vt:lpstr>Slide 12</vt:lpstr>
      <vt:lpstr>Roadmap</vt:lpstr>
      <vt:lpstr>Concurrent behaviour</vt:lpstr>
      <vt:lpstr>Locking</vt:lpstr>
      <vt:lpstr>Synchronization</vt:lpstr>
      <vt:lpstr>Synchronization in Java</vt:lpstr>
      <vt:lpstr>Roadmap</vt:lpstr>
      <vt:lpstr>Busy-Wait Mutual Exclusion Protocol</vt:lpstr>
      <vt:lpstr>Atomic read and write </vt:lpstr>
      <vt:lpstr>Modelling the busy-wait protocol</vt:lpstr>
      <vt:lpstr>Busy-wait composition</vt:lpstr>
      <vt:lpstr>Checking for errors</vt:lpstr>
      <vt:lpstr>Roadmap</vt:lpstr>
      <vt:lpstr>Safety revisited</vt:lpstr>
      <vt:lpstr>Safety — property specification</vt:lpstr>
      <vt:lpstr>Checking Busy-Wait (revisited)</vt:lpstr>
      <vt:lpstr>Safety properties</vt:lpstr>
      <vt:lpstr>Transparency</vt:lpstr>
      <vt:lpstr>Safety properties</vt:lpstr>
      <vt:lpstr>Roadmap</vt:lpstr>
      <vt:lpstr>Conditional synchronization</vt:lpstr>
      <vt:lpstr>Producer/Consumer composition</vt:lpstr>
      <vt:lpstr>Wait and notify</vt:lpstr>
      <vt:lpstr>Slot (put)</vt:lpstr>
      <vt:lpstr>Slot (get)</vt:lpstr>
      <vt:lpstr>Slots and Active Objects</vt:lpstr>
      <vt:lpstr>Active objects</vt:lpstr>
      <vt:lpstr>Producer in Java</vt:lpstr>
      <vt:lpstr>Consumer in Java</vt:lpstr>
      <vt:lpstr>Fruit producers and consumers</vt:lpstr>
      <vt:lpstr>Composing Producers and Consumers</vt:lpstr>
      <vt:lpstr>What you should know!</vt:lpstr>
      <vt:lpstr>Can you answer these questions?</vt:lpstr>
      <vt:lpstr>License</vt:lpstr>
    </vt:vector>
  </TitlesOfParts>
  <Company>Ĳ ɦ禜</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Nierstrasz</dc:creator>
  <cp:lastModifiedBy>Oscar Nierstrasz</cp:lastModifiedBy>
  <cp:revision>184</cp:revision>
  <cp:lastPrinted>2005-04-07T14:31:46Z</cp:lastPrinted>
  <dcterms:created xsi:type="dcterms:W3CDTF">2010-10-07T09:25:02Z</dcterms:created>
  <dcterms:modified xsi:type="dcterms:W3CDTF">2010-10-07T09:37:30Z</dcterms:modified>
</cp:coreProperties>
</file>