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Default Extension="jpeg" ContentType="image/jpeg"/>
  <Override PartName="/ppt/slideLayouts/slideLayout1.xml" ContentType="application/vnd.openxmlformats-officedocument.presentationml.slideLayout+xml"/>
  <Override PartName="/ppt/theme/theme2.xml" ContentType="application/vnd.openxmlformats-officedocument.theme+xml"/>
  <Override PartName="/ppt/slides/slide22.xml" ContentType="application/vnd.openxmlformats-officedocument.presentationml.slide+xml"/>
  <Override PartName="/ppt/slides/slide3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notesSlides/notesSlide13.xml" ContentType="application/vnd.openxmlformats-officedocument.presentationml.notesSlide+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39"/>
  </p:notesMasterIdLst>
  <p:handoutMasterIdLst>
    <p:handoutMasterId r:id="rId40"/>
  </p:handoutMasterIdLst>
  <p:sldIdLst>
    <p:sldId id="323" r:id="rId2"/>
    <p:sldId id="352" r:id="rId3"/>
    <p:sldId id="358" r:id="rId4"/>
    <p:sldId id="325" r:id="rId5"/>
    <p:sldId id="359" r:id="rId6"/>
    <p:sldId id="326" r:id="rId7"/>
    <p:sldId id="327" r:id="rId8"/>
    <p:sldId id="328" r:id="rId9"/>
    <p:sldId id="329" r:id="rId10"/>
    <p:sldId id="363" r:id="rId11"/>
    <p:sldId id="360" r:id="rId12"/>
    <p:sldId id="330" r:id="rId13"/>
    <p:sldId id="331" r:id="rId14"/>
    <p:sldId id="332" r:id="rId15"/>
    <p:sldId id="333" r:id="rId16"/>
    <p:sldId id="334" r:id="rId17"/>
    <p:sldId id="365" r:id="rId18"/>
    <p:sldId id="335" r:id="rId19"/>
    <p:sldId id="336" r:id="rId20"/>
    <p:sldId id="337" r:id="rId21"/>
    <p:sldId id="338" r:id="rId22"/>
    <p:sldId id="364" r:id="rId23"/>
    <p:sldId id="361" r:id="rId24"/>
    <p:sldId id="339" r:id="rId25"/>
    <p:sldId id="340" r:id="rId26"/>
    <p:sldId id="341" r:id="rId27"/>
    <p:sldId id="342" r:id="rId28"/>
    <p:sldId id="362" r:id="rId29"/>
    <p:sldId id="343" r:id="rId30"/>
    <p:sldId id="344" r:id="rId31"/>
    <p:sldId id="345" r:id="rId32"/>
    <p:sldId id="346" r:id="rId33"/>
    <p:sldId id="347" r:id="rId34"/>
    <p:sldId id="348" r:id="rId35"/>
    <p:sldId id="349" r:id="rId36"/>
    <p:sldId id="350" r:id="rId37"/>
    <p:sldId id="366" r:id="rId3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150" d="100"/>
          <a:sy n="150" d="100"/>
        </p:scale>
        <p:origin x="-9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7648"/>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601ADE40-9F33-044E-B68B-0F7C86B46A9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8196"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08265879-0068-5C4C-B450-58D1174E03B5}"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ChangeArrowheads="1"/>
          </p:cNvSpPr>
          <p:nvPr>
            <p:ph type="sldImg"/>
          </p:nvPr>
        </p:nvSpPr>
        <p:spPr>
          <a:solidFill>
            <a:srgbClr val="FFFFFF"/>
          </a:solidFill>
          <a:ln/>
        </p:spPr>
      </p:sp>
      <p:sp>
        <p:nvSpPr>
          <p:cNvPr id="10243" name="Rectangle 3"/>
          <p:cNvSpPr>
            <a:spLocks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ChangeArrowheads="1"/>
          </p:cNvSpPr>
          <p:nvPr>
            <p:ph type="sldImg"/>
          </p:nvPr>
        </p:nvSpPr>
        <p:spPr>
          <a:solidFill>
            <a:srgbClr val="FFFFFF"/>
          </a:solidFill>
          <a:ln/>
        </p:spPr>
      </p:sp>
      <p:sp>
        <p:nvSpPr>
          <p:cNvPr id="38915" name="Rectangle 3"/>
          <p:cNvSpPr>
            <a:spLocks noChangeArrowheads="1"/>
          </p:cNvSpPr>
          <p:nvPr>
            <p:ph type="body" idx="1"/>
          </p:nvPr>
        </p:nvSpPr>
        <p:spPr>
          <a:solidFill>
            <a:srgbClr val="FFFFFF"/>
          </a:solidFill>
          <a:ln>
            <a:solidFill>
              <a:srgbClr val="000000"/>
            </a:solidFill>
          </a:ln>
        </p:spPr>
        <p:txBody>
          <a:bodyPr/>
          <a:lstStyle/>
          <a:p>
            <a:r>
              <a:rPr lang="en-US" smtClean="0"/>
              <a:t>How do we know that the Mutator objects will terminate?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ChangeArrowheads="1"/>
          </p:cNvSpPr>
          <p:nvPr>
            <p:ph type="sldImg"/>
          </p:nvPr>
        </p:nvSpPr>
        <p:spPr>
          <a:solidFill>
            <a:srgbClr val="FFFFFF"/>
          </a:solidFill>
          <a:ln/>
        </p:spPr>
      </p:sp>
      <p:sp>
        <p:nvSpPr>
          <p:cNvPr id="40963" name="Rectangle 3"/>
          <p:cNvSpPr>
            <a:spLocks noChangeArrowheads="1"/>
          </p:cNvSpPr>
          <p:nvPr>
            <p:ph type="body" idx="1"/>
          </p:nvPr>
        </p:nvSpPr>
        <p:spPr>
          <a:solidFill>
            <a:srgbClr val="FFFFFF"/>
          </a:solidFill>
          <a:ln>
            <a:solidFill>
              <a:srgbClr val="000000"/>
            </a:solidFill>
          </a:ln>
        </p:spPr>
        <p:txBody>
          <a:bodyPr/>
          <a:lstStyle/>
          <a:p>
            <a:r>
              <a:rPr lang="en-US"/>
              <a:t>NB: inner classes can only be initialized via superclass constructors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ChangeArrowheads="1"/>
          </p:cNvSpPr>
          <p:nvPr>
            <p:ph type="sldImg"/>
          </p:nvPr>
        </p:nvSpPr>
        <p:spPr>
          <a:solidFill>
            <a:srgbClr val="FFFFFF"/>
          </a:solidFill>
          <a:ln/>
        </p:spPr>
      </p:sp>
      <p:sp>
        <p:nvSpPr>
          <p:cNvPr id="43011" name="Rectangle 3"/>
          <p:cNvSpPr>
            <a:spLocks noChangeArrowheads="1"/>
          </p:cNvSpPr>
          <p:nvPr>
            <p:ph type="body" idx="1"/>
          </p:nvPr>
        </p:nvSpPr>
        <p:spPr>
          <a:solidFill>
            <a:srgbClr val="FFFFFF"/>
          </a:solidFill>
          <a:ln>
            <a:solidFill>
              <a:srgbClr val="000000"/>
            </a:solid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ChangeArrowheads="1"/>
          </p:cNvSpPr>
          <p:nvPr>
            <p:ph type="sldImg"/>
          </p:nvPr>
        </p:nvSpPr>
        <p:spPr>
          <a:solidFill>
            <a:srgbClr val="FFFFFF"/>
          </a:solidFill>
          <a:ln/>
        </p:spPr>
      </p:sp>
      <p:sp>
        <p:nvSpPr>
          <p:cNvPr id="45059"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ChangeArrowheads="1"/>
          </p:cNvSpPr>
          <p:nvPr>
            <p:ph type="sldImg"/>
          </p:nvPr>
        </p:nvSpPr>
        <p:spPr>
          <a:solidFill>
            <a:srgbClr val="FFFFFF"/>
          </a:solidFill>
          <a:ln/>
        </p:spPr>
      </p:sp>
      <p:sp>
        <p:nvSpPr>
          <p:cNvPr id="51203"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ChangeArrowheads="1"/>
          </p:cNvSpPr>
          <p:nvPr>
            <p:ph type="sldImg"/>
          </p:nvPr>
        </p:nvSpPr>
        <p:spPr>
          <a:solidFill>
            <a:srgbClr val="FFFFFF"/>
          </a:solidFill>
          <a:ln/>
        </p:spPr>
      </p:sp>
      <p:sp>
        <p:nvSpPr>
          <p:cNvPr id="58371" name="Rectangle 3"/>
          <p:cNvSpPr>
            <a:spLocks noChangeArrowheads="1"/>
          </p:cNvSpPr>
          <p:nvPr>
            <p:ph type="body" idx="1"/>
          </p:nvPr>
        </p:nvSpPr>
        <p:spPr>
          <a:solidFill>
            <a:srgbClr val="FFFFFF"/>
          </a:solidFill>
          <a:ln>
            <a:solidFill>
              <a:srgbClr val="000000"/>
            </a:solidFill>
          </a:ln>
        </p:spPr>
        <p:txBody>
          <a:bodyPr/>
          <a:lstStyle/>
          <a:p>
            <a:r>
              <a:rPr lang="en-US" smtClean="0"/>
              <a:t>Without synchronization we can provoke a race condition.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ChangeArrowheads="1"/>
          </p:cNvSpPr>
          <p:nvPr>
            <p:ph type="sldImg"/>
          </p:nvPr>
        </p:nvSpPr>
        <p:spPr>
          <a:solidFill>
            <a:srgbClr val="FFFFFF"/>
          </a:solidFill>
          <a:ln/>
        </p:spPr>
      </p:sp>
      <p:sp>
        <p:nvSpPr>
          <p:cNvPr id="12291"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ChangeArrowheads="1"/>
          </p:cNvSpPr>
          <p:nvPr>
            <p:ph type="sldImg"/>
          </p:nvPr>
        </p:nvSpPr>
        <p:spPr>
          <a:solidFill>
            <a:srgbClr val="FFFFFF"/>
          </a:solidFill>
          <a:ln/>
        </p:spPr>
      </p:sp>
      <p:sp>
        <p:nvSpPr>
          <p:cNvPr id="14339"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ChangeArrowheads="1"/>
          </p:cNvSpPr>
          <p:nvPr>
            <p:ph type="sldImg"/>
          </p:nvPr>
        </p:nvSpPr>
        <p:spPr>
          <a:solidFill>
            <a:srgbClr val="FFFFFF"/>
          </a:solidFill>
          <a:ln/>
        </p:spPr>
      </p:sp>
      <p:sp>
        <p:nvSpPr>
          <p:cNvPr id="17411"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a:ln/>
        </p:spPr>
      </p:sp>
      <p:sp>
        <p:nvSpPr>
          <p:cNvPr id="21507" name="Notes Placeholder 2"/>
          <p:cNvSpPr>
            <a:spLocks noGrp="1"/>
          </p:cNvSpPr>
          <p:nvPr>
            <p:ph type="body" idx="1"/>
          </p:nvPr>
        </p:nvSpPr>
        <p:spPr>
          <a:noFill/>
          <a:ln/>
        </p:spPr>
        <p:txBody>
          <a:bodyPr/>
          <a:lstStyle/>
          <a:p>
            <a:r>
              <a:rPr lang="en-US" smtClean="0"/>
              <a:t>Fake example – not implemented</a:t>
            </a:r>
          </a:p>
        </p:txBody>
      </p:sp>
      <p:sp>
        <p:nvSpPr>
          <p:cNvPr id="21508" name="Slide Number Placeholder 3"/>
          <p:cNvSpPr>
            <a:spLocks noGrp="1"/>
          </p:cNvSpPr>
          <p:nvPr>
            <p:ph type="sldNum" sz="quarter" idx="5"/>
          </p:nvPr>
        </p:nvSpPr>
        <p:spPr>
          <a:noFill/>
        </p:spPr>
        <p:txBody>
          <a:bodyPr/>
          <a:lstStyle/>
          <a:p>
            <a:fld id="{65C5F575-532E-9D4E-B748-2EC384FBDAAD}" type="slidenum">
              <a:rPr lang="en-US" smtClean="0"/>
              <a:pPr/>
              <a:t>8</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ChangeArrowheads="1"/>
          </p:cNvSpPr>
          <p:nvPr>
            <p:ph type="sldImg"/>
          </p:nvPr>
        </p:nvSpPr>
        <p:spPr>
          <a:solidFill>
            <a:srgbClr val="FFFFFF"/>
          </a:solidFill>
          <a:ln/>
        </p:spPr>
      </p:sp>
      <p:sp>
        <p:nvSpPr>
          <p:cNvPr id="25603"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ChangeArrowheads="1"/>
          </p:cNvSpPr>
          <p:nvPr>
            <p:ph type="sldImg"/>
          </p:nvPr>
        </p:nvSpPr>
        <p:spPr>
          <a:solidFill>
            <a:srgbClr val="FFFFFF"/>
          </a:solidFill>
          <a:ln/>
        </p:spPr>
      </p:sp>
      <p:sp>
        <p:nvSpPr>
          <p:cNvPr id="31747" name="Rectangle 3"/>
          <p:cNvSpPr>
            <a:spLocks noChangeArrowheads="1"/>
          </p:cNvSpPr>
          <p:nvPr>
            <p:ph type="body" idx="1"/>
          </p:nvPr>
        </p:nvSpPr>
        <p:spPr>
          <a:solidFill>
            <a:srgbClr val="FFFFFF"/>
          </a:solidFill>
          <a:ln>
            <a:solidFill>
              <a:srgbClr val="000000"/>
            </a:solidFill>
          </a:ln>
        </p:spPr>
        <p:txBody>
          <a:bodyPr/>
          <a:lstStyle/>
          <a:p>
            <a:r>
              <a:rPr lang="en-US"/>
              <a:t>Two clients could get in when the counter is just below MAX, and then both could increment it, exceeding MAX, thus violating the invariant.</a:t>
            </a:r>
          </a:p>
          <a:p>
            <a:r>
              <a:rPr lang="en-US"/>
              <a:t>See BalkingBoundedCounterBAD and the test suite.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ChangeArrowheads="1"/>
          </p:cNvSpPr>
          <p:nvPr>
            <p:ph type="sldImg"/>
          </p:nvPr>
        </p:nvSpPr>
        <p:spPr>
          <a:solidFill>
            <a:srgbClr val="FFFFFF"/>
          </a:solidFill>
          <a:ln/>
        </p:spPr>
      </p:sp>
      <p:sp>
        <p:nvSpPr>
          <p:cNvPr id="33795" name="Rectangle 3"/>
          <p:cNvSpPr>
            <a:spLocks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ChangeArrowheads="1"/>
          </p:cNvSpPr>
          <p:nvPr>
            <p:ph type="sldImg"/>
          </p:nvPr>
        </p:nvSpPr>
        <p:spPr>
          <a:solidFill>
            <a:srgbClr val="FFFFFF"/>
          </a:solidFill>
          <a:ln/>
        </p:spPr>
      </p:sp>
      <p:sp>
        <p:nvSpPr>
          <p:cNvPr id="35843" name="Rectangle 3"/>
          <p:cNvSpPr>
            <a:spLocks noChangeArrowheads="1"/>
          </p:cNvSpPr>
          <p:nvPr>
            <p:ph type="body" idx="1"/>
          </p:nvPr>
        </p:nvSpPr>
        <p:spPr>
          <a:solidFill>
            <a:srgbClr val="FFFFFF"/>
          </a:solidFill>
          <a:ln>
            <a:solidFill>
              <a:srgbClr val="000000"/>
            </a:solidFill>
          </a:ln>
        </p:spPr>
        <p:txBody>
          <a:bodyPr/>
          <a:lstStyle/>
          <a:p>
            <a:r>
              <a:rPr lang="en-US"/>
              <a:t>NB: could remove synchronization in size()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Safety Patterns</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A8E9D8D4-BB7D-4749-893C-CBB668E1A210}"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Safety Patterns</a:t>
            </a:r>
            <a:endParaRPr lang="de-CH"/>
          </a:p>
        </p:txBody>
      </p:sp>
      <p:sp>
        <p:nvSpPr>
          <p:cNvPr id="6" name="Rectangle 8"/>
          <p:cNvSpPr>
            <a:spLocks noGrp="1" noChangeArrowheads="1"/>
          </p:cNvSpPr>
          <p:nvPr>
            <p:ph type="sldNum" sz="quarter" idx="12"/>
          </p:nvPr>
        </p:nvSpPr>
        <p:spPr>
          <a:ln/>
        </p:spPr>
        <p:txBody>
          <a:bodyPr/>
          <a:lstStyle>
            <a:lvl1pPr>
              <a:defRPr/>
            </a:lvl1pPr>
          </a:lstStyle>
          <a:p>
            <a:fld id="{FD69E805-6787-B944-86D8-AE807751A856}"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Safety Patterns</a:t>
            </a:r>
            <a:endParaRPr lang="de-CH"/>
          </a:p>
        </p:txBody>
      </p:sp>
      <p:sp>
        <p:nvSpPr>
          <p:cNvPr id="7" name="Rectangle 8"/>
          <p:cNvSpPr>
            <a:spLocks noGrp="1" noChangeArrowheads="1"/>
          </p:cNvSpPr>
          <p:nvPr>
            <p:ph type="sldNum" sz="quarter" idx="12"/>
          </p:nvPr>
        </p:nvSpPr>
        <p:spPr>
          <a:ln/>
        </p:spPr>
        <p:txBody>
          <a:bodyPr/>
          <a:lstStyle>
            <a:lvl1pPr>
              <a:defRPr/>
            </a:lvl1pPr>
          </a:lstStyle>
          <a:p>
            <a:fld id="{5B08B2DF-C6BD-3844-942C-DD1EF03C683E}"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Safety Patterns</a:t>
            </a:r>
            <a:endParaRPr lang="de-CH"/>
          </a:p>
        </p:txBody>
      </p:sp>
      <p:sp>
        <p:nvSpPr>
          <p:cNvPr id="5" name="Rectangle 8"/>
          <p:cNvSpPr>
            <a:spLocks noGrp="1" noChangeArrowheads="1"/>
          </p:cNvSpPr>
          <p:nvPr>
            <p:ph type="sldNum" sz="quarter" idx="12"/>
          </p:nvPr>
        </p:nvSpPr>
        <p:spPr>
          <a:ln/>
        </p:spPr>
        <p:txBody>
          <a:bodyPr/>
          <a:lstStyle>
            <a:lvl1pPr>
              <a:defRPr/>
            </a:lvl1pPr>
          </a:lstStyle>
          <a:p>
            <a:fld id="{DDC09987-8379-8E41-BF75-DA2F70DDD43B}"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Safety Patterns</a:t>
            </a:r>
            <a:endParaRPr lang="de-CH"/>
          </a:p>
        </p:txBody>
      </p:sp>
      <p:sp>
        <p:nvSpPr>
          <p:cNvPr id="4" name="Rectangle 8"/>
          <p:cNvSpPr>
            <a:spLocks noGrp="1" noChangeArrowheads="1"/>
          </p:cNvSpPr>
          <p:nvPr>
            <p:ph type="sldNum" sz="quarter" idx="12"/>
          </p:nvPr>
        </p:nvSpPr>
        <p:spPr>
          <a:ln/>
        </p:spPr>
        <p:txBody>
          <a:bodyPr/>
          <a:lstStyle>
            <a:lvl1pPr>
              <a:defRPr/>
            </a:lvl1pPr>
          </a:lstStyle>
          <a:p>
            <a:fld id="{C50DC55D-CB37-164F-B281-15A5C4874CB6}"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Safety Patterns</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314B63CE-BC62-3F48-8900-76CAFBE2D690}"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59" r:id="rId1"/>
    <p:sldLayoutId id="2147483755" r:id="rId2"/>
    <p:sldLayoutId id="2147483756" r:id="rId3"/>
    <p:sldLayoutId id="2147483757" r:id="rId4"/>
    <p:sldLayoutId id="2147483758" r:id="rId5"/>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a:lnSpc>
                <a:spcPct val="100000"/>
              </a:lnSpc>
            </a:pPr>
            <a:r>
              <a:rPr lang="en-US" smtClean="0"/>
              <a:t>4. Safety Patterns</a:t>
            </a:r>
          </a:p>
        </p:txBody>
      </p:sp>
      <p:sp>
        <p:nvSpPr>
          <p:cNvPr id="9219" name="Rectangle 3"/>
          <p:cNvSpPr>
            <a:spLocks noGrp="1" noChangeArrowheads="1"/>
          </p:cNvSpPr>
          <p:nvPr>
            <p:ph type="subTitle" idx="1"/>
          </p:nvPr>
        </p:nvSpPr>
        <p:spPr/>
        <p:txBody>
          <a:bodyPr/>
          <a:lstStyle/>
          <a:p>
            <a:r>
              <a:rPr lang="en-US" smtClean="0"/>
              <a:t>Prof</a:t>
            </a:r>
            <a:r>
              <a:rPr lang="en-US"/>
              <a:t>. O. </a:t>
            </a:r>
            <a:r>
              <a:rPr lang="en-US" smtClean="0"/>
              <a:t>Nierstrasz</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Example — immutable complex numbers</a:t>
            </a:r>
          </a:p>
        </p:txBody>
      </p:sp>
      <p:sp>
        <p:nvSpPr>
          <p:cNvPr id="23555" name="Date Placeholder 3"/>
          <p:cNvSpPr>
            <a:spLocks noGrp="1"/>
          </p:cNvSpPr>
          <p:nvPr>
            <p:ph type="dt" sz="quarter" idx="10"/>
          </p:nvPr>
        </p:nvSpPr>
        <p:spPr>
          <a:noFill/>
        </p:spPr>
        <p:txBody>
          <a:bodyPr/>
          <a:lstStyle/>
          <a:p>
            <a:r>
              <a:rPr lang="en-US" smtClean="0"/>
              <a:t>© Oscar Nierstrasz</a:t>
            </a:r>
            <a:endParaRPr lang="de-CH" smtClean="0"/>
          </a:p>
        </p:txBody>
      </p:sp>
      <p:sp>
        <p:nvSpPr>
          <p:cNvPr id="23556" name="Footer Placeholder 4"/>
          <p:cNvSpPr>
            <a:spLocks noGrp="1"/>
          </p:cNvSpPr>
          <p:nvPr>
            <p:ph type="ftr" sz="quarter" idx="11"/>
          </p:nvPr>
        </p:nvSpPr>
        <p:spPr>
          <a:noFill/>
        </p:spPr>
        <p:txBody>
          <a:bodyPr/>
          <a:lstStyle/>
          <a:p>
            <a:r>
              <a:rPr lang="en-US" smtClean="0"/>
              <a:t>Safety Patterns</a:t>
            </a:r>
            <a:endParaRPr lang="de-CH" smtClean="0"/>
          </a:p>
        </p:txBody>
      </p:sp>
      <p:sp>
        <p:nvSpPr>
          <p:cNvPr id="23557" name="Slide Number Placeholder 5"/>
          <p:cNvSpPr>
            <a:spLocks noGrp="1"/>
          </p:cNvSpPr>
          <p:nvPr>
            <p:ph type="sldNum" sz="quarter" idx="12"/>
          </p:nvPr>
        </p:nvSpPr>
        <p:spPr>
          <a:noFill/>
        </p:spPr>
        <p:txBody>
          <a:bodyPr/>
          <a:lstStyle/>
          <a:p>
            <a:fld id="{3315208E-AE4B-DA42-BE7C-A5D25B782DD0}" type="slidenum">
              <a:rPr lang="de-CH" smtClean="0"/>
              <a:pPr/>
              <a:t>10</a:t>
            </a:fld>
            <a:endParaRPr lang="de-CH" sz="1400" smtClean="0">
              <a:solidFill>
                <a:srgbClr val="7E7E7E"/>
              </a:solidFill>
              <a:latin typeface="Times" charset="0"/>
            </a:endParaRPr>
          </a:p>
        </p:txBody>
      </p:sp>
      <p:sp>
        <p:nvSpPr>
          <p:cNvPr id="23558" name="TextBox 6"/>
          <p:cNvSpPr txBox="1">
            <a:spLocks noChangeArrowheads="1"/>
          </p:cNvSpPr>
          <p:nvPr/>
        </p:nvSpPr>
        <p:spPr bwMode="auto">
          <a:xfrm>
            <a:off x="1066800" y="1630363"/>
            <a:ext cx="7258050" cy="4770437"/>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176213"/>
            <a:r>
              <a:rPr lang="en-US" sz="1600">
                <a:latin typeface="Courier" charset="0"/>
                <a:ea typeface="Courier" charset="0"/>
                <a:cs typeface="Courier" charset="0"/>
              </a:rPr>
              <a:t>public class Complex {</a:t>
            </a:r>
          </a:p>
          <a:p>
            <a:pPr defTabSz="176213"/>
            <a:r>
              <a:rPr lang="en-US" sz="1600">
                <a:latin typeface="Courier" charset="0"/>
                <a:ea typeface="Courier" charset="0"/>
                <a:cs typeface="Courier" charset="0"/>
              </a:rPr>
              <a:t>	</a:t>
            </a:r>
            <a:r>
              <a:rPr lang="en-US" sz="1600" b="1">
                <a:latin typeface="Courier" charset="0"/>
                <a:ea typeface="Courier" charset="0"/>
                <a:cs typeface="Courier" charset="0"/>
              </a:rPr>
              <a:t>private final int x, y;</a:t>
            </a:r>
          </a:p>
          <a:p>
            <a:pPr defTabSz="176213"/>
            <a:r>
              <a:rPr lang="en-US" sz="1600">
                <a:latin typeface="Courier" charset="0"/>
                <a:ea typeface="Courier" charset="0"/>
                <a:cs typeface="Courier" charset="0"/>
              </a:rPr>
              <a:t>	public Complex(int x, int y) { this.x = x; this.y = y; }</a:t>
            </a:r>
          </a:p>
          <a:p>
            <a:pPr defTabSz="176213"/>
            <a:r>
              <a:rPr lang="en-US" sz="1600">
                <a:latin typeface="Courier" charset="0"/>
                <a:ea typeface="Courier" charset="0"/>
                <a:cs typeface="Courier" charset="0"/>
              </a:rPr>
              <a:t>	public Object plus(Complex other) {</a:t>
            </a:r>
          </a:p>
          <a:p>
            <a:pPr defTabSz="176213"/>
            <a:r>
              <a:rPr lang="en-US" sz="1600">
                <a:latin typeface="Courier" charset="0"/>
                <a:ea typeface="Courier" charset="0"/>
                <a:cs typeface="Courier" charset="0"/>
              </a:rPr>
              <a:t>		</a:t>
            </a:r>
            <a:r>
              <a:rPr lang="en-US" sz="1600" b="1">
                <a:latin typeface="Courier" charset="0"/>
                <a:ea typeface="Courier" charset="0"/>
                <a:cs typeface="Courier" charset="0"/>
              </a:rPr>
              <a:t>return new Complex</a:t>
            </a:r>
            <a:r>
              <a:rPr lang="en-US" sz="1600">
                <a:latin typeface="Courier" charset="0"/>
                <a:ea typeface="Courier" charset="0"/>
                <a:cs typeface="Courier" charset="0"/>
              </a:rPr>
              <a:t>(this.x+other.x, this.y+other.y);</a:t>
            </a:r>
          </a:p>
          <a:p>
            <a:pPr defTabSz="176213"/>
            <a:r>
              <a:rPr lang="en-US" sz="1600">
                <a:latin typeface="Courier" charset="0"/>
                <a:ea typeface="Courier" charset="0"/>
                <a:cs typeface="Courier" charset="0"/>
              </a:rPr>
              <a:t>	}</a:t>
            </a:r>
          </a:p>
          <a:p>
            <a:pPr defTabSz="176213"/>
            <a:r>
              <a:rPr lang="en-US" sz="1600">
                <a:latin typeface="Courier" charset="0"/>
                <a:ea typeface="Courier" charset="0"/>
                <a:cs typeface="Courier" charset="0"/>
              </a:rPr>
              <a:t>	public Object times(Complex other) {</a:t>
            </a:r>
          </a:p>
          <a:p>
            <a:pPr defTabSz="176213"/>
            <a:r>
              <a:rPr lang="en-US" sz="1600">
                <a:latin typeface="Courier" charset="0"/>
                <a:ea typeface="Courier" charset="0"/>
                <a:cs typeface="Courier" charset="0"/>
              </a:rPr>
              <a:t>		</a:t>
            </a:r>
            <a:r>
              <a:rPr lang="en-US" sz="1600" b="1">
                <a:latin typeface="Courier" charset="0"/>
                <a:ea typeface="Courier" charset="0"/>
                <a:cs typeface="Courier" charset="0"/>
              </a:rPr>
              <a:t>return new Complex</a:t>
            </a:r>
            <a:r>
              <a:rPr lang="en-US" sz="1600">
                <a:latin typeface="Courier" charset="0"/>
                <a:ea typeface="Courier" charset="0"/>
                <a:cs typeface="Courier" charset="0"/>
              </a:rPr>
              <a:t>(this.x*other.x - this.y*other.y,</a:t>
            </a:r>
          </a:p>
          <a:p>
            <a:pPr defTabSz="176213"/>
            <a:r>
              <a:rPr lang="en-US" sz="1600">
                <a:latin typeface="Courier" charset="0"/>
                <a:ea typeface="Courier" charset="0"/>
                <a:cs typeface="Courier" charset="0"/>
              </a:rPr>
              <a:t>			this.x*other.y + other.x*this.y);</a:t>
            </a:r>
          </a:p>
          <a:p>
            <a:pPr defTabSz="176213"/>
            <a:r>
              <a:rPr lang="en-US" sz="1600">
                <a:latin typeface="Courier" charset="0"/>
                <a:ea typeface="Courier" charset="0"/>
                <a:cs typeface="Courier" charset="0"/>
              </a:rPr>
              <a:t>	}</a:t>
            </a:r>
          </a:p>
          <a:p>
            <a:pPr defTabSz="176213"/>
            <a:r>
              <a:rPr lang="en-US" sz="1600">
                <a:latin typeface="Courier" charset="0"/>
                <a:ea typeface="Courier" charset="0"/>
                <a:cs typeface="Courier" charset="0"/>
              </a:rPr>
              <a:t>	public boolean equals(Object o) {</a:t>
            </a:r>
          </a:p>
          <a:p>
            <a:pPr defTabSz="176213"/>
            <a:r>
              <a:rPr lang="en-US" sz="1600">
                <a:latin typeface="Courier" charset="0"/>
                <a:ea typeface="Courier" charset="0"/>
                <a:cs typeface="Courier" charset="0"/>
              </a:rPr>
              <a:t>		if (o instanceof Complex) {</a:t>
            </a:r>
          </a:p>
          <a:p>
            <a:pPr defTabSz="176213"/>
            <a:r>
              <a:rPr lang="en-US" sz="1600">
                <a:latin typeface="Courier" charset="0"/>
                <a:ea typeface="Courier" charset="0"/>
                <a:cs typeface="Courier" charset="0"/>
              </a:rPr>
              <a:t>			Complex other = (Complex) o;</a:t>
            </a:r>
          </a:p>
          <a:p>
            <a:pPr defTabSz="176213"/>
            <a:r>
              <a:rPr lang="en-US" sz="1600">
                <a:latin typeface="Courier" charset="0"/>
                <a:ea typeface="Courier" charset="0"/>
                <a:cs typeface="Courier" charset="0"/>
              </a:rPr>
              <a:t>			return (this.x == other.x) &amp;&amp; (this.y == other.y);</a:t>
            </a:r>
          </a:p>
          <a:p>
            <a:pPr defTabSz="176213"/>
            <a:r>
              <a:rPr lang="en-US" sz="1600">
                <a:latin typeface="Courier" charset="0"/>
                <a:ea typeface="Courier" charset="0"/>
                <a:cs typeface="Courier" charset="0"/>
              </a:rPr>
              <a:t>		}</a:t>
            </a:r>
          </a:p>
          <a:p>
            <a:pPr defTabSz="176213"/>
            <a:r>
              <a:rPr lang="en-US" sz="1600">
                <a:latin typeface="Courier" charset="0"/>
                <a:ea typeface="Courier" charset="0"/>
                <a:cs typeface="Courier" charset="0"/>
              </a:rPr>
              <a:t>		return false;</a:t>
            </a:r>
          </a:p>
          <a:p>
            <a:pPr defTabSz="176213"/>
            <a:r>
              <a:rPr lang="en-US" sz="1600">
                <a:latin typeface="Courier" charset="0"/>
                <a:ea typeface="Courier" charset="0"/>
                <a:cs typeface="Courier" charset="0"/>
              </a:rPr>
              <a:t>	}</a:t>
            </a:r>
          </a:p>
          <a:p>
            <a:pPr defTabSz="176213"/>
            <a:r>
              <a:rPr lang="en-US" sz="1600">
                <a:latin typeface="Courier" charset="0"/>
                <a:ea typeface="Courier" charset="0"/>
                <a:cs typeface="Courier" charset="0"/>
              </a:rPr>
              <a:t>...</a:t>
            </a:r>
          </a:p>
          <a:p>
            <a:pPr defTabSz="176213"/>
            <a:r>
              <a:rPr lang="en-US" sz="1600">
                <a:latin typeface="Courier" charset="0"/>
                <a:ea typeface="Courier" charset="0"/>
                <a:cs typeface="Courier" charset="0"/>
              </a:rPr>
              <a:t>}</a:t>
            </a:r>
          </a:p>
        </p:txBody>
      </p:sp>
      <p:grpSp>
        <p:nvGrpSpPr>
          <p:cNvPr id="23559" name="Group 8"/>
          <p:cNvGrpSpPr>
            <a:grpSpLocks/>
          </p:cNvGrpSpPr>
          <p:nvPr/>
        </p:nvGrpSpPr>
        <p:grpSpPr bwMode="auto">
          <a:xfrm>
            <a:off x="8382000" y="6096000"/>
            <a:ext cx="457200" cy="457200"/>
            <a:chOff x="5184" y="3552"/>
            <a:chExt cx="288" cy="288"/>
          </a:xfrm>
        </p:grpSpPr>
        <p:sp>
          <p:nvSpPr>
            <p:cNvPr id="23562" name="AutoShape 9"/>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3563" name="Oval 10"/>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23560" name="Folded Corner 10"/>
          <p:cNvSpPr>
            <a:spLocks noChangeArrowheads="1"/>
          </p:cNvSpPr>
          <p:nvPr/>
        </p:nvSpPr>
        <p:spPr bwMode="auto">
          <a:xfrm>
            <a:off x="4267200" y="5334000"/>
            <a:ext cx="4419600" cy="762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2000" i="1">
                <a:solidFill>
                  <a:schemeClr val="accent2"/>
                </a:solidFill>
              </a:rPr>
              <a:t>Complex numbers never change state, so are thread-safe by design</a:t>
            </a:r>
          </a:p>
        </p:txBody>
      </p:sp>
      <p:sp>
        <p:nvSpPr>
          <p:cNvPr id="23561" name="Rectangle 10"/>
          <p:cNvSpPr>
            <a:spLocks noChangeArrowheads="1"/>
          </p:cNvSpPr>
          <p:nvPr/>
        </p:nvSpPr>
        <p:spPr bwMode="auto">
          <a:xfrm>
            <a:off x="7507288" y="6124575"/>
            <a:ext cx="823912" cy="276225"/>
          </a:xfrm>
          <a:prstGeom prst="rect">
            <a:avLst/>
          </a:prstGeom>
          <a:noFill/>
          <a:ln w="9525">
            <a:noFill/>
            <a:miter lim="800000"/>
            <a:headEnd/>
            <a:tailEnd/>
          </a:ln>
        </p:spPr>
        <p:txBody>
          <a:bodyPr wrap="none">
            <a:prstTxWarp prst="textNoShape">
              <a:avLst/>
            </a:prstTxWarp>
            <a:spAutoFit/>
          </a:bodyPr>
          <a:lstStyle/>
          <a:p>
            <a:r>
              <a:rPr lang="en-US" sz="1200" i="1"/>
              <a:t>Complex</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2" descr="roadmap-grey"/>
          <p:cNvPicPr>
            <a:picLocks noChangeAspect="1" noChangeArrowheads="1"/>
          </p:cNvPicPr>
          <p:nvPr/>
        </p:nvPicPr>
        <p:blipFill>
          <a:blip r:embed="rId3"/>
          <a:srcRect/>
          <a:stretch>
            <a:fillRect/>
          </a:stretch>
        </p:blipFill>
        <p:spPr bwMode="auto">
          <a:xfrm>
            <a:off x="6629400" y="1676400"/>
            <a:ext cx="2116138" cy="1833563"/>
          </a:xfrm>
          <a:prstGeom prst="rect">
            <a:avLst/>
          </a:prstGeom>
          <a:noFill/>
          <a:ln w="9525">
            <a:noFill/>
            <a:miter lim="800000"/>
            <a:headEnd/>
            <a:tailEnd/>
          </a:ln>
        </p:spPr>
      </p:pic>
      <p:sp>
        <p:nvSpPr>
          <p:cNvPr id="24579" name="Rectangle 3"/>
          <p:cNvSpPr>
            <a:spLocks noGrp="1" noChangeArrowheads="1"/>
          </p:cNvSpPr>
          <p:nvPr>
            <p:ph type="title"/>
          </p:nvPr>
        </p:nvSpPr>
        <p:spPr/>
        <p:txBody>
          <a:bodyPr/>
          <a:lstStyle/>
          <a:p>
            <a:pPr eaLnBrk="1" hangingPunct="1"/>
            <a:r>
              <a:rPr lang="en-US"/>
              <a:t>Roadmap</a:t>
            </a:r>
          </a:p>
        </p:txBody>
      </p:sp>
      <p:sp>
        <p:nvSpPr>
          <p:cNvPr id="24580" name="Rectangle 4"/>
          <p:cNvSpPr>
            <a:spLocks noGrp="1" noChangeArrowheads="1"/>
          </p:cNvSpPr>
          <p:nvPr>
            <p:ph idx="1"/>
          </p:nvPr>
        </p:nvSpPr>
        <p:spPr/>
        <p:txBody>
          <a:bodyPr/>
          <a:lstStyle/>
          <a:p>
            <a:pPr>
              <a:lnSpc>
                <a:spcPct val="90000"/>
              </a:lnSpc>
            </a:pPr>
            <a:r>
              <a:rPr lang="en-US" smtClean="0"/>
              <a:t>Idioms, Patterns and Architectural Styles</a:t>
            </a:r>
          </a:p>
          <a:p>
            <a:r>
              <a:rPr lang="en-US" smtClean="0"/>
              <a:t>Immutability:</a:t>
            </a:r>
          </a:p>
          <a:p>
            <a:pPr lvl="1"/>
            <a:r>
              <a:rPr lang="en-US" smtClean="0"/>
              <a:t>avoid safety problems by avoiding state changes</a:t>
            </a:r>
          </a:p>
          <a:p>
            <a:r>
              <a:rPr lang="en-US" b="1" smtClean="0"/>
              <a:t>Full Synchronization:</a:t>
            </a:r>
          </a:p>
          <a:p>
            <a:pPr lvl="1"/>
            <a:r>
              <a:rPr lang="en-US" b="1" smtClean="0"/>
              <a:t>dynamically ensure exclusive access</a:t>
            </a:r>
          </a:p>
          <a:p>
            <a:r>
              <a:rPr lang="en-US" smtClean="0"/>
              <a:t>Partial Synchronization:</a:t>
            </a:r>
          </a:p>
          <a:p>
            <a:pPr lvl="1"/>
            <a:r>
              <a:rPr lang="en-US" smtClean="0"/>
              <a:t>restrict synchronization to “critical sections”</a:t>
            </a:r>
          </a:p>
          <a:p>
            <a:r>
              <a:rPr lang="en-US" smtClean="0"/>
              <a:t>Containment:</a:t>
            </a:r>
          </a:p>
          <a:p>
            <a:pPr lvl="1"/>
            <a:r>
              <a:rPr lang="en-US" smtClean="0"/>
              <a:t>structurally ensure exclusive access</a:t>
            </a:r>
          </a:p>
        </p:txBody>
      </p:sp>
      <p:sp>
        <p:nvSpPr>
          <p:cNvPr id="24581" name="Date Placeholder 3"/>
          <p:cNvSpPr>
            <a:spLocks noGrp="1"/>
          </p:cNvSpPr>
          <p:nvPr>
            <p:ph type="dt" sz="quarter" idx="10"/>
          </p:nvPr>
        </p:nvSpPr>
        <p:spPr>
          <a:noFill/>
        </p:spPr>
        <p:txBody>
          <a:bodyPr/>
          <a:lstStyle/>
          <a:p>
            <a:r>
              <a:rPr lang="en-US" smtClean="0"/>
              <a:t>© Oscar Nierstrasz</a:t>
            </a:r>
            <a:endParaRPr lang="de-CH" smtClean="0"/>
          </a:p>
        </p:txBody>
      </p:sp>
      <p:sp>
        <p:nvSpPr>
          <p:cNvPr id="24582" name="Footer Placeholder 7"/>
          <p:cNvSpPr>
            <a:spLocks noGrp="1"/>
          </p:cNvSpPr>
          <p:nvPr>
            <p:ph type="ftr" sz="quarter" idx="11"/>
          </p:nvPr>
        </p:nvSpPr>
        <p:spPr>
          <a:noFill/>
        </p:spPr>
        <p:txBody>
          <a:bodyPr/>
          <a:lstStyle/>
          <a:p>
            <a:r>
              <a:rPr lang="en-US" smtClean="0"/>
              <a:t>Safety Patterns</a:t>
            </a:r>
            <a:endParaRPr lang="de-CH" smtClean="0"/>
          </a:p>
        </p:txBody>
      </p:sp>
      <p:sp>
        <p:nvSpPr>
          <p:cNvPr id="24583" name="Slide Number Placeholder 5"/>
          <p:cNvSpPr>
            <a:spLocks noGrp="1"/>
          </p:cNvSpPr>
          <p:nvPr>
            <p:ph type="sldNum" sz="quarter" idx="12"/>
          </p:nvPr>
        </p:nvSpPr>
        <p:spPr>
          <a:noFill/>
        </p:spPr>
        <p:txBody>
          <a:bodyPr/>
          <a:lstStyle/>
          <a:p>
            <a:fld id="{91E383B2-DFE0-6348-8F1E-C9BB81ADA344}" type="slidenum">
              <a:rPr lang="de-CH" smtClean="0"/>
              <a:pPr/>
              <a:t>11</a:t>
            </a:fld>
            <a:endParaRPr lang="de-CH" sz="1400" smtClean="0">
              <a:solidFill>
                <a:srgbClr val="7E7E7E"/>
              </a:solidFill>
              <a:latin typeface="Times"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p:spPr>
        <p:txBody>
          <a:bodyPr/>
          <a:lstStyle/>
          <a:p>
            <a:r>
              <a:rPr lang="en-US" smtClean="0"/>
              <a:t>© Oscar Nierstrasz</a:t>
            </a:r>
            <a:endParaRPr lang="de-CH" smtClean="0"/>
          </a:p>
        </p:txBody>
      </p:sp>
      <p:sp>
        <p:nvSpPr>
          <p:cNvPr id="26627" name="Footer Placeholder 4"/>
          <p:cNvSpPr>
            <a:spLocks noGrp="1"/>
          </p:cNvSpPr>
          <p:nvPr>
            <p:ph type="ftr" sz="quarter" idx="11"/>
          </p:nvPr>
        </p:nvSpPr>
        <p:spPr>
          <a:noFill/>
        </p:spPr>
        <p:txBody>
          <a:bodyPr/>
          <a:lstStyle/>
          <a:p>
            <a:r>
              <a:rPr lang="en-US" smtClean="0"/>
              <a:t>Safety Patterns</a:t>
            </a:r>
            <a:endParaRPr lang="de-CH" smtClean="0"/>
          </a:p>
        </p:txBody>
      </p:sp>
      <p:sp>
        <p:nvSpPr>
          <p:cNvPr id="26628" name="Slide Number Placeholder 5"/>
          <p:cNvSpPr>
            <a:spLocks noGrp="1"/>
          </p:cNvSpPr>
          <p:nvPr>
            <p:ph type="sldNum" sz="quarter" idx="12"/>
          </p:nvPr>
        </p:nvSpPr>
        <p:spPr>
          <a:noFill/>
        </p:spPr>
        <p:txBody>
          <a:bodyPr/>
          <a:lstStyle/>
          <a:p>
            <a:fld id="{8986CDF1-5C2D-EB4B-B0EF-514C23EB5BDE}" type="slidenum">
              <a:rPr lang="de-CH" smtClean="0"/>
              <a:pPr/>
              <a:t>12</a:t>
            </a:fld>
            <a:endParaRPr lang="de-CH" sz="1400" smtClean="0">
              <a:solidFill>
                <a:srgbClr val="7E7E7E"/>
              </a:solidFill>
              <a:latin typeface="Times" charset="0"/>
            </a:endParaRPr>
          </a:p>
        </p:txBody>
      </p:sp>
      <p:sp>
        <p:nvSpPr>
          <p:cNvPr id="26629" name="Rectangle 2"/>
          <p:cNvSpPr>
            <a:spLocks noGrp="1" noChangeArrowheads="1"/>
          </p:cNvSpPr>
          <p:nvPr>
            <p:ph type="title"/>
          </p:nvPr>
        </p:nvSpPr>
        <p:spPr/>
        <p:txBody>
          <a:bodyPr/>
          <a:lstStyle/>
          <a:p>
            <a:r>
              <a:rPr lang="en-US"/>
              <a:t>Pattern: Fully Synchronized Objects</a:t>
            </a:r>
          </a:p>
        </p:txBody>
      </p:sp>
      <p:sp>
        <p:nvSpPr>
          <p:cNvPr id="26630" name="Rectangle 3"/>
          <p:cNvSpPr>
            <a:spLocks noGrp="1" noChangeArrowheads="1"/>
          </p:cNvSpPr>
          <p:nvPr>
            <p:ph type="body" idx="1"/>
          </p:nvPr>
        </p:nvSpPr>
        <p:spPr/>
        <p:txBody>
          <a:bodyPr/>
          <a:lstStyle/>
          <a:p>
            <a:pPr marL="342900" indent="-342900">
              <a:buFont typeface="Helvetica CE" charset="0"/>
              <a:buNone/>
            </a:pPr>
            <a:r>
              <a:rPr lang="en-US" b="1" i="1"/>
              <a:t>Intent:</a:t>
            </a:r>
            <a:r>
              <a:rPr lang="en-US"/>
              <a:t> Maintain consistency by </a:t>
            </a:r>
            <a:r>
              <a:rPr lang="en-US" i="1">
                <a:solidFill>
                  <a:srgbClr val="7F0101"/>
                </a:solidFill>
              </a:rPr>
              <a:t>fully synchronizing all public methods</a:t>
            </a:r>
            <a:r>
              <a:rPr lang="en-US"/>
              <a:t>. At most one method will run at any point in time.</a:t>
            </a:r>
          </a:p>
          <a:p>
            <a:pPr marL="342900" indent="-342900">
              <a:buFont typeface="Helvetica CE" charset="0"/>
              <a:buNone/>
            </a:pPr>
            <a:endParaRPr lang="en-US"/>
          </a:p>
          <a:p>
            <a:pPr marL="342900" indent="-342900">
              <a:buFont typeface="Helvetica CE" charset="0"/>
              <a:buNone/>
            </a:pPr>
            <a:r>
              <a:rPr lang="en-US" b="1" i="1"/>
              <a:t>Applicability</a:t>
            </a:r>
            <a:endParaRPr lang="en-US"/>
          </a:p>
          <a:p>
            <a:pPr marL="342900" indent="-342900"/>
            <a:r>
              <a:rPr lang="en-US"/>
              <a:t>You want to eliminate all possible read/write and write/write conflicts, regardless of the context in which it the object is used. </a:t>
            </a:r>
          </a:p>
          <a:p>
            <a:pPr marL="342900" indent="-342900"/>
            <a:r>
              <a:rPr lang="en-US"/>
              <a:t>All methods can run to completion without waits, retries, or infinite loops.</a:t>
            </a:r>
          </a:p>
          <a:p>
            <a:pPr marL="342900" indent="-342900"/>
            <a:r>
              <a:rPr lang="en-US"/>
              <a:t>You do not need to use instances in a layered design in which other objects control synchronization of this class.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Date Placeholder 3"/>
          <p:cNvSpPr>
            <a:spLocks noGrp="1"/>
          </p:cNvSpPr>
          <p:nvPr>
            <p:ph type="dt" sz="quarter" idx="10"/>
          </p:nvPr>
        </p:nvSpPr>
        <p:spPr>
          <a:noFill/>
        </p:spPr>
        <p:txBody>
          <a:bodyPr/>
          <a:lstStyle/>
          <a:p>
            <a:r>
              <a:rPr lang="en-US" smtClean="0"/>
              <a:t>© Oscar Nierstrasz</a:t>
            </a:r>
            <a:endParaRPr lang="de-CH" smtClean="0"/>
          </a:p>
        </p:txBody>
      </p:sp>
      <p:sp>
        <p:nvSpPr>
          <p:cNvPr id="27651" name="Footer Placeholder 4"/>
          <p:cNvSpPr>
            <a:spLocks noGrp="1"/>
          </p:cNvSpPr>
          <p:nvPr>
            <p:ph type="ftr" sz="quarter" idx="11"/>
          </p:nvPr>
        </p:nvSpPr>
        <p:spPr>
          <a:noFill/>
        </p:spPr>
        <p:txBody>
          <a:bodyPr/>
          <a:lstStyle/>
          <a:p>
            <a:r>
              <a:rPr lang="en-US" smtClean="0"/>
              <a:t>Safety Patterns</a:t>
            </a:r>
            <a:endParaRPr lang="de-CH" smtClean="0"/>
          </a:p>
        </p:txBody>
      </p:sp>
      <p:sp>
        <p:nvSpPr>
          <p:cNvPr id="27652" name="Slide Number Placeholder 5"/>
          <p:cNvSpPr>
            <a:spLocks noGrp="1"/>
          </p:cNvSpPr>
          <p:nvPr>
            <p:ph type="sldNum" sz="quarter" idx="12"/>
          </p:nvPr>
        </p:nvSpPr>
        <p:spPr>
          <a:noFill/>
        </p:spPr>
        <p:txBody>
          <a:bodyPr/>
          <a:lstStyle/>
          <a:p>
            <a:fld id="{C4308F7B-5E5C-F94A-8EAD-2DFB68B5C8FF}" type="slidenum">
              <a:rPr lang="de-CH" smtClean="0"/>
              <a:pPr/>
              <a:t>13</a:t>
            </a:fld>
            <a:endParaRPr lang="de-CH" sz="1400" smtClean="0">
              <a:solidFill>
                <a:srgbClr val="7E7E7E"/>
              </a:solidFill>
              <a:latin typeface="Times" charset="0"/>
            </a:endParaRPr>
          </a:p>
        </p:txBody>
      </p:sp>
      <p:sp>
        <p:nvSpPr>
          <p:cNvPr id="27653" name="Rectangle 2"/>
          <p:cNvSpPr>
            <a:spLocks noGrp="1" noChangeArrowheads="1"/>
          </p:cNvSpPr>
          <p:nvPr>
            <p:ph type="title"/>
          </p:nvPr>
        </p:nvSpPr>
        <p:spPr/>
        <p:txBody>
          <a:bodyPr/>
          <a:lstStyle/>
          <a:p>
            <a:r>
              <a:rPr lang="en-US"/>
              <a:t>Applicability ...</a:t>
            </a:r>
          </a:p>
        </p:txBody>
      </p:sp>
      <p:sp>
        <p:nvSpPr>
          <p:cNvPr id="27654" name="Rectangle 3"/>
          <p:cNvSpPr>
            <a:spLocks noGrp="1" noChangeArrowheads="1"/>
          </p:cNvSpPr>
          <p:nvPr>
            <p:ph type="body" idx="1"/>
          </p:nvPr>
        </p:nvSpPr>
        <p:spPr/>
        <p:txBody>
          <a:bodyPr/>
          <a:lstStyle/>
          <a:p>
            <a:r>
              <a:rPr lang="en-US"/>
              <a:t>You can avoid or deal with liveness failures, by:</a:t>
            </a:r>
          </a:p>
          <a:p>
            <a:pPr lvl="1"/>
            <a:r>
              <a:rPr lang="en-US"/>
              <a:t>Exploiting partial immutability </a:t>
            </a:r>
          </a:p>
          <a:p>
            <a:pPr lvl="1"/>
            <a:r>
              <a:rPr lang="en-US"/>
              <a:t>Removing synchronization for accessors</a:t>
            </a:r>
          </a:p>
          <a:p>
            <a:pPr lvl="1"/>
            <a:r>
              <a:rPr lang="en-US"/>
              <a:t>Removing synchronization in invocations</a:t>
            </a:r>
          </a:p>
          <a:p>
            <a:pPr lvl="1"/>
            <a:r>
              <a:rPr lang="en-US"/>
              <a:t>Arranging per-method concurrency</a:t>
            </a:r>
          </a:p>
          <a:p>
            <a:pPr lvl="1"/>
            <a:r>
              <a:rPr lang="en-US"/>
              <a:t>...</a:t>
            </a:r>
          </a:p>
        </p:txBody>
      </p:sp>
      <p:sp>
        <p:nvSpPr>
          <p:cNvPr id="27655" name="Folded Corner 6"/>
          <p:cNvSpPr>
            <a:spLocks noChangeArrowheads="1"/>
          </p:cNvSpPr>
          <p:nvPr/>
        </p:nvSpPr>
        <p:spPr bwMode="auto">
          <a:xfrm>
            <a:off x="5638800" y="5105400"/>
            <a:ext cx="3048000" cy="381000"/>
          </a:xfrm>
          <a:prstGeom prst="foldedCorner">
            <a:avLst>
              <a:gd name="adj" fmla="val 16667"/>
            </a:avLst>
          </a:prstGeom>
          <a:solidFill>
            <a:schemeClr val="accent1"/>
          </a:solidFill>
          <a:ln w="9525">
            <a:solidFill>
              <a:schemeClr val="tx1"/>
            </a:solidFill>
            <a:round/>
            <a:headEnd/>
            <a:tailEnd/>
          </a:ln>
        </p:spPr>
        <p:txBody>
          <a:bodyPr anchor="ctr">
            <a:prstTxWarp prst="textNoShape">
              <a:avLst/>
            </a:prstTxWarp>
          </a:bodyPr>
          <a:lstStyle/>
          <a:p>
            <a:pPr>
              <a:buFont typeface="Helvetica CE" charset="0"/>
              <a:buNone/>
            </a:pPr>
            <a:r>
              <a:rPr lang="en-US" i="1">
                <a:solidFill>
                  <a:srgbClr val="7F0101"/>
                </a:solidFill>
              </a:rPr>
              <a:t>More on this later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Date Placeholder 3"/>
          <p:cNvSpPr>
            <a:spLocks noGrp="1"/>
          </p:cNvSpPr>
          <p:nvPr>
            <p:ph type="dt" sz="quarter" idx="10"/>
          </p:nvPr>
        </p:nvSpPr>
        <p:spPr>
          <a:noFill/>
        </p:spPr>
        <p:txBody>
          <a:bodyPr/>
          <a:lstStyle/>
          <a:p>
            <a:r>
              <a:rPr lang="en-US" smtClean="0"/>
              <a:t>© Oscar Nierstrasz</a:t>
            </a:r>
            <a:endParaRPr lang="de-CH" smtClean="0"/>
          </a:p>
        </p:txBody>
      </p:sp>
      <p:sp>
        <p:nvSpPr>
          <p:cNvPr id="28675" name="Footer Placeholder 4"/>
          <p:cNvSpPr>
            <a:spLocks noGrp="1"/>
          </p:cNvSpPr>
          <p:nvPr>
            <p:ph type="ftr" sz="quarter" idx="11"/>
          </p:nvPr>
        </p:nvSpPr>
        <p:spPr>
          <a:noFill/>
        </p:spPr>
        <p:txBody>
          <a:bodyPr/>
          <a:lstStyle/>
          <a:p>
            <a:r>
              <a:rPr lang="en-US" smtClean="0"/>
              <a:t>Safety Patterns</a:t>
            </a:r>
            <a:endParaRPr lang="de-CH" smtClean="0"/>
          </a:p>
        </p:txBody>
      </p:sp>
      <p:sp>
        <p:nvSpPr>
          <p:cNvPr id="28676" name="Slide Number Placeholder 5"/>
          <p:cNvSpPr>
            <a:spLocks noGrp="1"/>
          </p:cNvSpPr>
          <p:nvPr>
            <p:ph type="sldNum" sz="quarter" idx="12"/>
          </p:nvPr>
        </p:nvSpPr>
        <p:spPr>
          <a:noFill/>
        </p:spPr>
        <p:txBody>
          <a:bodyPr/>
          <a:lstStyle/>
          <a:p>
            <a:fld id="{EA38E170-CC3F-254F-9209-82347335AA22}" type="slidenum">
              <a:rPr lang="de-CH" smtClean="0"/>
              <a:pPr/>
              <a:t>14</a:t>
            </a:fld>
            <a:endParaRPr lang="de-CH" sz="1400" smtClean="0">
              <a:solidFill>
                <a:srgbClr val="7E7E7E"/>
              </a:solidFill>
              <a:latin typeface="Times" charset="0"/>
            </a:endParaRPr>
          </a:p>
        </p:txBody>
      </p:sp>
      <p:sp>
        <p:nvSpPr>
          <p:cNvPr id="28677" name="Rectangle 2"/>
          <p:cNvSpPr>
            <a:spLocks noGrp="1" noChangeArrowheads="1"/>
          </p:cNvSpPr>
          <p:nvPr>
            <p:ph type="title"/>
          </p:nvPr>
        </p:nvSpPr>
        <p:spPr/>
        <p:txBody>
          <a:bodyPr/>
          <a:lstStyle/>
          <a:p>
            <a:r>
              <a:rPr lang="en-US"/>
              <a:t>Full Synchronization — design steps</a:t>
            </a:r>
          </a:p>
        </p:txBody>
      </p:sp>
      <p:sp>
        <p:nvSpPr>
          <p:cNvPr id="28678" name="Rectangle 3"/>
          <p:cNvSpPr>
            <a:spLocks noGrp="1" noChangeArrowheads="1"/>
          </p:cNvSpPr>
          <p:nvPr>
            <p:ph type="body" idx="1"/>
          </p:nvPr>
        </p:nvSpPr>
        <p:spPr/>
        <p:txBody>
          <a:bodyPr/>
          <a:lstStyle/>
          <a:p>
            <a:pPr marL="342900" indent="-342900"/>
            <a:r>
              <a:rPr lang="en-US"/>
              <a:t>Declare all (public) methods as </a:t>
            </a:r>
            <a:r>
              <a:rPr lang="en-US">
                <a:latin typeface="Courier" charset="0"/>
                <a:ea typeface="Courier" charset="0"/>
                <a:cs typeface="Courier" charset="0"/>
              </a:rPr>
              <a:t>synchronized</a:t>
            </a:r>
          </a:p>
          <a:p>
            <a:pPr marL="742950" lvl="1" indent="-285750"/>
            <a:r>
              <a:rPr lang="en-US"/>
              <a:t>Do </a:t>
            </a:r>
            <a:r>
              <a:rPr lang="en-US" i="1">
                <a:solidFill>
                  <a:srgbClr val="7E0007"/>
                </a:solidFill>
              </a:rPr>
              <a:t>not allow any direct access to state</a:t>
            </a:r>
            <a:r>
              <a:rPr lang="en-US"/>
              <a:t> (i.e, no </a:t>
            </a:r>
            <a:r>
              <a:rPr lang="en-US">
                <a:latin typeface="Courier" charset="0"/>
                <a:ea typeface="Courier" charset="0"/>
                <a:cs typeface="Courier" charset="0"/>
              </a:rPr>
              <a:t>public</a:t>
            </a:r>
            <a:r>
              <a:rPr lang="en-US"/>
              <a:t> instance variables; no methods that return references to instance variables).</a:t>
            </a:r>
          </a:p>
          <a:p>
            <a:pPr marL="742950" lvl="1" indent="-285750"/>
            <a:r>
              <a:rPr lang="en-US"/>
              <a:t>Constructors cannot be marked as </a:t>
            </a:r>
            <a:r>
              <a:rPr lang="en-US">
                <a:latin typeface="Courier" charset="0"/>
                <a:ea typeface="Courier" charset="0"/>
                <a:cs typeface="Courier" charset="0"/>
              </a:rPr>
              <a:t>synchronized</a:t>
            </a:r>
            <a:r>
              <a:rPr lang="en-US"/>
              <a:t> in Java — use a </a:t>
            </a:r>
            <a:r>
              <a:rPr lang="en-US">
                <a:latin typeface="Courier" charset="0"/>
                <a:ea typeface="Courier" charset="0"/>
                <a:cs typeface="Courier" charset="0"/>
              </a:rPr>
              <a:t>synchronized</a:t>
            </a:r>
            <a:r>
              <a:rPr lang="en-US"/>
              <a:t> block in case a constructor passes this to multiple threads.</a:t>
            </a:r>
          </a:p>
          <a:p>
            <a:pPr marL="742950" lvl="1" indent="-285750"/>
            <a:r>
              <a:rPr lang="en-US"/>
              <a:t>Methods that access </a:t>
            </a:r>
            <a:r>
              <a:rPr lang="en-US">
                <a:latin typeface="Courier" charset="0"/>
                <a:ea typeface="Courier" charset="0"/>
                <a:cs typeface="Courier" charset="0"/>
              </a:rPr>
              <a:t>static</a:t>
            </a:r>
            <a:r>
              <a:rPr lang="en-US"/>
              <a:t> variables must either do so via static </a:t>
            </a:r>
            <a:r>
              <a:rPr lang="en-US">
                <a:latin typeface="Courier" charset="0"/>
                <a:ea typeface="Courier" charset="0"/>
                <a:cs typeface="Courier" charset="0"/>
              </a:rPr>
              <a:t>synchronized</a:t>
            </a:r>
            <a:r>
              <a:rPr lang="en-US"/>
              <a:t> methods or within blocks of the form </a:t>
            </a:r>
            <a:r>
              <a:rPr lang="en-US">
                <a:latin typeface="Courier" charset="0"/>
                <a:ea typeface="Courier" charset="0"/>
                <a:cs typeface="Courier" charset="0"/>
              </a:rPr>
              <a:t>synchronized(getClass()) { ... }</a:t>
            </a:r>
            <a:r>
              <a:rPr lang="en-US">
                <a:ea typeface="Courier" charset="0"/>
                <a:cs typeface="Courier" charset="0"/>
              </a:rPr>
              <a:t>.</a:t>
            </a:r>
            <a:endParaRPr lang="en-US"/>
          </a:p>
          <a:p>
            <a:pPr marL="742950" lvl="1" indent="-285750"/>
            <a:endParaRPr lang="en-US"/>
          </a:p>
          <a:p>
            <a:pPr marL="342900" indent="-342900"/>
            <a:r>
              <a:rPr lang="en-US"/>
              <a:t>Ensure that </a:t>
            </a:r>
            <a:r>
              <a:rPr lang="en-US" i="1">
                <a:solidFill>
                  <a:srgbClr val="7E0007"/>
                </a:solidFill>
              </a:rPr>
              <a:t>every </a:t>
            </a:r>
            <a:r>
              <a:rPr lang="en-US" i="1">
                <a:solidFill>
                  <a:srgbClr val="7E0007"/>
                </a:solidFill>
                <a:latin typeface="Courier" charset="0"/>
                <a:ea typeface="Courier" charset="0"/>
                <a:cs typeface="Courier" charset="0"/>
              </a:rPr>
              <a:t>public</a:t>
            </a:r>
            <a:r>
              <a:rPr lang="en-US" i="1">
                <a:solidFill>
                  <a:srgbClr val="7E0007"/>
                </a:solidFill>
              </a:rPr>
              <a:t> method leaves the object in a consistent state</a:t>
            </a:r>
            <a:r>
              <a:rPr lang="en-US"/>
              <a:t>, even if it exits via an exception.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p:spPr>
        <p:txBody>
          <a:bodyPr/>
          <a:lstStyle/>
          <a:p>
            <a:r>
              <a:rPr lang="en-US" smtClean="0"/>
              <a:t>© Oscar Nierstrasz</a:t>
            </a:r>
            <a:endParaRPr lang="de-CH" smtClean="0"/>
          </a:p>
        </p:txBody>
      </p:sp>
      <p:sp>
        <p:nvSpPr>
          <p:cNvPr id="29699" name="Footer Placeholder 4"/>
          <p:cNvSpPr>
            <a:spLocks noGrp="1"/>
          </p:cNvSpPr>
          <p:nvPr>
            <p:ph type="ftr" sz="quarter" idx="11"/>
          </p:nvPr>
        </p:nvSpPr>
        <p:spPr>
          <a:noFill/>
        </p:spPr>
        <p:txBody>
          <a:bodyPr/>
          <a:lstStyle/>
          <a:p>
            <a:r>
              <a:rPr lang="en-US" smtClean="0"/>
              <a:t>Safety Patterns</a:t>
            </a:r>
            <a:endParaRPr lang="de-CH" smtClean="0"/>
          </a:p>
        </p:txBody>
      </p:sp>
      <p:sp>
        <p:nvSpPr>
          <p:cNvPr id="29700" name="Slide Number Placeholder 5"/>
          <p:cNvSpPr>
            <a:spLocks noGrp="1"/>
          </p:cNvSpPr>
          <p:nvPr>
            <p:ph type="sldNum" sz="quarter" idx="12"/>
          </p:nvPr>
        </p:nvSpPr>
        <p:spPr>
          <a:noFill/>
        </p:spPr>
        <p:txBody>
          <a:bodyPr/>
          <a:lstStyle/>
          <a:p>
            <a:fld id="{15E2AEC8-7279-4448-A90C-2ED9C3C5390A}" type="slidenum">
              <a:rPr lang="de-CH" smtClean="0"/>
              <a:pPr/>
              <a:t>15</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r>
              <a:rPr lang="en-US"/>
              <a:t>Design steps ...</a:t>
            </a:r>
          </a:p>
        </p:txBody>
      </p:sp>
      <p:sp>
        <p:nvSpPr>
          <p:cNvPr id="29702" name="Rectangle 3"/>
          <p:cNvSpPr>
            <a:spLocks noGrp="1" noChangeArrowheads="1"/>
          </p:cNvSpPr>
          <p:nvPr>
            <p:ph type="body" idx="1"/>
          </p:nvPr>
        </p:nvSpPr>
        <p:spPr/>
        <p:txBody>
          <a:bodyPr/>
          <a:lstStyle/>
          <a:p>
            <a:pPr marL="342900" indent="-342900"/>
            <a:r>
              <a:rPr lang="en-US"/>
              <a:t>Keep methods </a:t>
            </a:r>
            <a:r>
              <a:rPr lang="en-US" i="1">
                <a:solidFill>
                  <a:srgbClr val="7F0101"/>
                </a:solidFill>
              </a:rPr>
              <a:t>short</a:t>
            </a:r>
            <a:r>
              <a:rPr lang="en-US"/>
              <a:t> so they can atomically run to completion.</a:t>
            </a:r>
          </a:p>
          <a:p>
            <a:pPr marL="342900" indent="-342900"/>
            <a:endParaRPr lang="en-US"/>
          </a:p>
          <a:p>
            <a:pPr marL="342900" indent="-342900"/>
            <a:r>
              <a:rPr lang="en-US"/>
              <a:t>State-dependent actions must rely on </a:t>
            </a:r>
            <a:r>
              <a:rPr lang="en-US" i="1">
                <a:solidFill>
                  <a:srgbClr val="7F0101"/>
                </a:solidFill>
              </a:rPr>
              <a:t>balking</a:t>
            </a:r>
            <a:r>
              <a:rPr lang="en-US"/>
              <a:t>:</a:t>
            </a:r>
          </a:p>
          <a:p>
            <a:pPr marL="742950" lvl="1" indent="-285750"/>
            <a:r>
              <a:rPr lang="en-US"/>
              <a:t>Return failure (i.e., exception) to client if preconditions fail</a:t>
            </a:r>
          </a:p>
          <a:p>
            <a:pPr marL="742950" lvl="1" indent="-285750"/>
            <a:r>
              <a:rPr lang="en-US"/>
              <a:t>If the precondition does not depend on state (e.g., just on the arguments), then check outside synchronized code</a:t>
            </a:r>
          </a:p>
          <a:p>
            <a:pPr marL="742950" lvl="1" indent="-285750"/>
            <a:r>
              <a:rPr lang="en-US"/>
              <a:t>Provide public accessor methods so that clients can check conditions before making a request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Date Placeholder 2"/>
          <p:cNvSpPr>
            <a:spLocks noGrp="1"/>
          </p:cNvSpPr>
          <p:nvPr>
            <p:ph type="dt" sz="quarter" idx="10"/>
          </p:nvPr>
        </p:nvSpPr>
        <p:spPr>
          <a:noFill/>
        </p:spPr>
        <p:txBody>
          <a:bodyPr/>
          <a:lstStyle/>
          <a:p>
            <a:r>
              <a:rPr lang="en-US" smtClean="0"/>
              <a:t>© Oscar Nierstrasz</a:t>
            </a:r>
            <a:endParaRPr lang="de-CH" smtClean="0"/>
          </a:p>
        </p:txBody>
      </p:sp>
      <p:sp>
        <p:nvSpPr>
          <p:cNvPr id="30723" name="Footer Placeholder 3"/>
          <p:cNvSpPr>
            <a:spLocks noGrp="1"/>
          </p:cNvSpPr>
          <p:nvPr>
            <p:ph type="ftr" sz="quarter" idx="11"/>
          </p:nvPr>
        </p:nvSpPr>
        <p:spPr>
          <a:noFill/>
        </p:spPr>
        <p:txBody>
          <a:bodyPr/>
          <a:lstStyle/>
          <a:p>
            <a:r>
              <a:rPr lang="en-US" smtClean="0"/>
              <a:t>Safety Patterns</a:t>
            </a:r>
            <a:endParaRPr lang="de-CH" smtClean="0"/>
          </a:p>
        </p:txBody>
      </p:sp>
      <p:sp>
        <p:nvSpPr>
          <p:cNvPr id="30724" name="Slide Number Placeholder 4"/>
          <p:cNvSpPr>
            <a:spLocks noGrp="1"/>
          </p:cNvSpPr>
          <p:nvPr>
            <p:ph type="sldNum" sz="quarter" idx="12"/>
          </p:nvPr>
        </p:nvSpPr>
        <p:spPr>
          <a:noFill/>
        </p:spPr>
        <p:txBody>
          <a:bodyPr/>
          <a:lstStyle/>
          <a:p>
            <a:fld id="{1D0C10F8-6BE6-9840-AB96-BFFB17B30FFF}" type="slidenum">
              <a:rPr lang="de-CH" smtClean="0"/>
              <a:pPr/>
              <a:t>16</a:t>
            </a:fld>
            <a:endParaRPr lang="de-CH" sz="1400" smtClean="0">
              <a:solidFill>
                <a:srgbClr val="7E7E7E"/>
              </a:solidFill>
              <a:latin typeface="Times" charset="0"/>
            </a:endParaRPr>
          </a:p>
        </p:txBody>
      </p:sp>
      <p:sp>
        <p:nvSpPr>
          <p:cNvPr id="30725" name="Rectangle 2"/>
          <p:cNvSpPr>
            <a:spLocks noGrp="1" noChangeArrowheads="1"/>
          </p:cNvSpPr>
          <p:nvPr>
            <p:ph type="title"/>
          </p:nvPr>
        </p:nvSpPr>
        <p:spPr/>
        <p:txBody>
          <a:bodyPr/>
          <a:lstStyle/>
          <a:p>
            <a:r>
              <a:rPr lang="en-US"/>
              <a:t>Example: a BalkingBoundedCounter</a:t>
            </a:r>
          </a:p>
        </p:txBody>
      </p:sp>
      <p:sp>
        <p:nvSpPr>
          <p:cNvPr id="30726" name="Rectangle 5"/>
          <p:cNvSpPr>
            <a:spLocks noChangeArrowheads="1"/>
          </p:cNvSpPr>
          <p:nvPr/>
        </p:nvSpPr>
        <p:spPr bwMode="auto">
          <a:xfrm>
            <a:off x="314325" y="1828800"/>
            <a:ext cx="8440738" cy="45751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class BalkingBoundedCounter implements BalkingCounter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long count = BoundedCounter.MIN; 	</a:t>
            </a:r>
            <a:r>
              <a:rPr lang="en-US" sz="1600" i="1">
                <a:solidFill>
                  <a:srgbClr val="7E0007"/>
                </a:solidFill>
                <a:latin typeface="Courier" charset="0"/>
                <a:ea typeface="Courier" charset="0"/>
                <a:cs typeface="Courier" charset="0"/>
              </a:rPr>
              <a:t>// from MIN to MAX</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long value() { return count;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void inc() throws </a:t>
            </a:r>
            <a:r>
              <a:rPr lang="en-US" sz="1600" b="1">
                <a:solidFill>
                  <a:srgbClr val="0A017F"/>
                </a:solidFill>
                <a:latin typeface="Courier" charset="0"/>
                <a:ea typeface="Courier" charset="0"/>
                <a:cs typeface="Courier" charset="0"/>
              </a:rPr>
              <a:t>BalkingException </a:t>
            </a:r>
            <a:r>
              <a:rPr lang="en-US" sz="16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r>
              <a:rPr lang="en-US" sz="1600" b="1">
                <a:solidFill>
                  <a:srgbClr val="0A017F"/>
                </a:solidFill>
                <a:latin typeface="Courier" charset="0"/>
                <a:ea typeface="Courier" charset="0"/>
                <a:cs typeface="Courier" charset="0"/>
              </a:rPr>
              <a:t>if (count &gt;= BoundedCounter.MAX) {</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throw new BalkingException("cannot increment");;</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else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++count;</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checkInvariant();</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void dec() throws </a:t>
            </a:r>
            <a:r>
              <a:rPr lang="en-US" sz="1600" b="1">
                <a:solidFill>
                  <a:srgbClr val="0A017F"/>
                </a:solidFill>
                <a:latin typeface="Courier" charset="0"/>
                <a:ea typeface="Courier" charset="0"/>
                <a:cs typeface="Courier" charset="0"/>
              </a:rPr>
              <a:t>BalkingException </a:t>
            </a:r>
            <a:r>
              <a:rPr lang="en-US" sz="16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
        <p:nvSpPr>
          <p:cNvPr id="30727" name="Folded Corner 8"/>
          <p:cNvSpPr>
            <a:spLocks noChangeArrowheads="1"/>
          </p:cNvSpPr>
          <p:nvPr/>
        </p:nvSpPr>
        <p:spPr bwMode="auto">
          <a:xfrm>
            <a:off x="4114800" y="3810000"/>
            <a:ext cx="4114800" cy="381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eaLnBrk="1" hangingPunct="1">
              <a:lnSpc>
                <a:spcPct val="95000"/>
              </a:lnSpc>
              <a:spcBef>
                <a:spcPct val="20000"/>
              </a:spcBef>
              <a:buClr>
                <a:srgbClr val="00027F"/>
              </a:buClr>
              <a:buSzPct val="85000"/>
              <a:buFont typeface="Zapf Dingbats" charset="2"/>
              <a:buNone/>
            </a:pPr>
            <a:r>
              <a:rPr lang="en-US" sz="2000" i="1">
                <a:solidFill>
                  <a:srgbClr val="7F0101"/>
                </a:solidFill>
              </a:rPr>
              <a:t>NB: Client may need to busy-wait</a:t>
            </a:r>
            <a:endParaRPr lang="en-US" sz="2000">
              <a:solidFill>
                <a:srgbClr val="7F0101"/>
              </a:solidFill>
            </a:endParaRPr>
          </a:p>
        </p:txBody>
      </p:sp>
      <p:sp>
        <p:nvSpPr>
          <p:cNvPr id="30728" name="Folded Corner 9"/>
          <p:cNvSpPr>
            <a:spLocks noChangeArrowheads="1"/>
          </p:cNvSpPr>
          <p:nvPr/>
        </p:nvSpPr>
        <p:spPr bwMode="auto">
          <a:xfrm>
            <a:off x="3810000" y="5867400"/>
            <a:ext cx="4114800" cy="6858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1800" i="1">
                <a:solidFill>
                  <a:srgbClr val="7F0101"/>
                </a:solidFill>
              </a:rPr>
              <a:t>What safety problems could arise if this class were not fully synchronized?</a:t>
            </a:r>
            <a:endParaRPr lang="en-US" sz="1800">
              <a:solidFill>
                <a:srgbClr val="7F0101"/>
              </a:solidFill>
            </a:endParaRPr>
          </a:p>
        </p:txBody>
      </p:sp>
      <p:sp>
        <p:nvSpPr>
          <p:cNvPr id="30729" name="Rectangle 8"/>
          <p:cNvSpPr>
            <a:spLocks noChangeArrowheads="1"/>
          </p:cNvSpPr>
          <p:nvPr/>
        </p:nvSpPr>
        <p:spPr bwMode="auto">
          <a:xfrm>
            <a:off x="7983538" y="6121400"/>
            <a:ext cx="769937"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Date Placeholder 2"/>
          <p:cNvSpPr>
            <a:spLocks noGrp="1"/>
          </p:cNvSpPr>
          <p:nvPr>
            <p:ph type="dt" sz="quarter" idx="10"/>
          </p:nvPr>
        </p:nvSpPr>
        <p:spPr>
          <a:noFill/>
        </p:spPr>
        <p:txBody>
          <a:bodyPr/>
          <a:lstStyle/>
          <a:p>
            <a:r>
              <a:rPr lang="en-US" smtClean="0"/>
              <a:t>© Oscar Nierstrasz</a:t>
            </a:r>
            <a:endParaRPr lang="de-CH" smtClean="0"/>
          </a:p>
        </p:txBody>
      </p:sp>
      <p:sp>
        <p:nvSpPr>
          <p:cNvPr id="32771" name="Footer Placeholder 3"/>
          <p:cNvSpPr>
            <a:spLocks noGrp="1"/>
          </p:cNvSpPr>
          <p:nvPr>
            <p:ph type="ftr" sz="quarter" idx="11"/>
          </p:nvPr>
        </p:nvSpPr>
        <p:spPr>
          <a:noFill/>
        </p:spPr>
        <p:txBody>
          <a:bodyPr/>
          <a:lstStyle/>
          <a:p>
            <a:r>
              <a:rPr lang="en-US" smtClean="0"/>
              <a:t>Safety Patterns</a:t>
            </a:r>
            <a:endParaRPr lang="de-CH" smtClean="0"/>
          </a:p>
        </p:txBody>
      </p:sp>
      <p:sp>
        <p:nvSpPr>
          <p:cNvPr id="32772" name="Slide Number Placeholder 4"/>
          <p:cNvSpPr>
            <a:spLocks noGrp="1"/>
          </p:cNvSpPr>
          <p:nvPr>
            <p:ph type="sldNum" sz="quarter" idx="12"/>
          </p:nvPr>
        </p:nvSpPr>
        <p:spPr>
          <a:noFill/>
        </p:spPr>
        <p:txBody>
          <a:bodyPr/>
          <a:lstStyle/>
          <a:p>
            <a:fld id="{05ACFAB5-F6CD-5D42-9DE1-2DA27363D61F}" type="slidenum">
              <a:rPr lang="de-CH" smtClean="0"/>
              <a:pPr/>
              <a:t>17</a:t>
            </a:fld>
            <a:endParaRPr lang="de-CH" sz="1400" smtClean="0">
              <a:solidFill>
                <a:srgbClr val="7E7E7E"/>
              </a:solidFill>
              <a:latin typeface="Times" charset="0"/>
            </a:endParaRPr>
          </a:p>
        </p:txBody>
      </p:sp>
      <p:sp>
        <p:nvSpPr>
          <p:cNvPr id="32773" name="Rectangle 2"/>
          <p:cNvSpPr>
            <a:spLocks noGrp="1" noChangeArrowheads="1"/>
          </p:cNvSpPr>
          <p:nvPr>
            <p:ph type="title"/>
          </p:nvPr>
        </p:nvSpPr>
        <p:spPr/>
        <p:txBody>
          <a:bodyPr/>
          <a:lstStyle/>
          <a:p>
            <a:r>
              <a:rPr lang="en-US" smtClean="0"/>
              <a:t>BusyWaitingClient</a:t>
            </a:r>
          </a:p>
        </p:txBody>
      </p:sp>
      <p:sp>
        <p:nvSpPr>
          <p:cNvPr id="32774" name="Rectangle 5"/>
          <p:cNvSpPr>
            <a:spLocks noChangeArrowheads="1"/>
          </p:cNvSpPr>
          <p:nvPr/>
        </p:nvSpPr>
        <p:spPr bwMode="auto">
          <a:xfrm>
            <a:off x="762000" y="1295400"/>
            <a:ext cx="7462838" cy="5141913"/>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class BalkingBoundedCounterTest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abstract class </a:t>
            </a:r>
            <a:r>
              <a:rPr lang="en-US" sz="1600" b="1">
                <a:solidFill>
                  <a:srgbClr val="0A017F"/>
                </a:solidFill>
                <a:latin typeface="Courier" charset="0"/>
                <a:ea typeface="Courier" charset="0"/>
                <a:cs typeface="Courier" charset="0"/>
              </a:rPr>
              <a:t>BusyWaitingClient extends Thread </a:t>
            </a:r>
            <a:r>
              <a:rPr lang="en-US" sz="16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BusyWaitingClient() { </a:t>
            </a:r>
            <a:r>
              <a:rPr lang="en-US" sz="1600" b="1">
                <a:solidFill>
                  <a:srgbClr val="0A017F"/>
                </a:solidFill>
                <a:latin typeface="Courier" charset="0"/>
                <a:ea typeface="Courier" charset="0"/>
                <a:cs typeface="Courier" charset="0"/>
              </a:rPr>
              <a:t>this.start();</a:t>
            </a: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void run()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boolean succeeded = false;</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while (!succeeded) {</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try {</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action();</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succeeded = true;</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 catch (BalkingException e) {</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Thread.yield();</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abstract void action() throws BalkingException;</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grpSp>
        <p:nvGrpSpPr>
          <p:cNvPr id="32775" name="Group 8"/>
          <p:cNvGrpSpPr>
            <a:grpSpLocks/>
          </p:cNvGrpSpPr>
          <p:nvPr/>
        </p:nvGrpSpPr>
        <p:grpSpPr bwMode="auto">
          <a:xfrm>
            <a:off x="8382000" y="6096000"/>
            <a:ext cx="457200" cy="457200"/>
            <a:chOff x="5184" y="3552"/>
            <a:chExt cx="288" cy="288"/>
          </a:xfrm>
        </p:grpSpPr>
        <p:sp>
          <p:nvSpPr>
            <p:cNvPr id="32777" name="AutoShape 9"/>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2778" name="Oval 10"/>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32776" name="Folded Corner 11"/>
          <p:cNvSpPr>
            <a:spLocks noChangeArrowheads="1"/>
          </p:cNvSpPr>
          <p:nvPr/>
        </p:nvSpPr>
        <p:spPr bwMode="auto">
          <a:xfrm>
            <a:off x="5486400" y="3276600"/>
            <a:ext cx="3276600" cy="4572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2000" i="1">
                <a:solidFill>
                  <a:schemeClr val="accent2"/>
                </a:solidFill>
              </a:rPr>
              <a:t>Busy-wait loop could starve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Example: an ExpandableArray</a:t>
            </a:r>
          </a:p>
        </p:txBody>
      </p:sp>
      <p:sp>
        <p:nvSpPr>
          <p:cNvPr id="34819" name="Date Placeholder 3"/>
          <p:cNvSpPr>
            <a:spLocks noGrp="1"/>
          </p:cNvSpPr>
          <p:nvPr>
            <p:ph type="dt" sz="quarter" idx="10"/>
          </p:nvPr>
        </p:nvSpPr>
        <p:spPr>
          <a:noFill/>
        </p:spPr>
        <p:txBody>
          <a:bodyPr/>
          <a:lstStyle/>
          <a:p>
            <a:r>
              <a:rPr lang="en-US" smtClean="0"/>
              <a:t>© Oscar Nierstrasz</a:t>
            </a:r>
            <a:endParaRPr lang="de-CH" smtClean="0"/>
          </a:p>
        </p:txBody>
      </p:sp>
      <p:sp>
        <p:nvSpPr>
          <p:cNvPr id="34820" name="Footer Placeholder 4"/>
          <p:cNvSpPr>
            <a:spLocks noGrp="1"/>
          </p:cNvSpPr>
          <p:nvPr>
            <p:ph type="ftr" sz="quarter" idx="11"/>
          </p:nvPr>
        </p:nvSpPr>
        <p:spPr>
          <a:noFill/>
        </p:spPr>
        <p:txBody>
          <a:bodyPr/>
          <a:lstStyle/>
          <a:p>
            <a:r>
              <a:rPr lang="en-US" smtClean="0"/>
              <a:t>Safety Patterns</a:t>
            </a:r>
            <a:endParaRPr lang="de-CH" smtClean="0"/>
          </a:p>
        </p:txBody>
      </p:sp>
      <p:sp>
        <p:nvSpPr>
          <p:cNvPr id="34821" name="Slide Number Placeholder 5"/>
          <p:cNvSpPr>
            <a:spLocks noGrp="1"/>
          </p:cNvSpPr>
          <p:nvPr>
            <p:ph type="sldNum" sz="quarter" idx="12"/>
          </p:nvPr>
        </p:nvSpPr>
        <p:spPr>
          <a:noFill/>
        </p:spPr>
        <p:txBody>
          <a:bodyPr/>
          <a:lstStyle/>
          <a:p>
            <a:fld id="{BD163A08-B81B-864B-A4A5-2438D209A348}" type="slidenum">
              <a:rPr lang="de-CH" smtClean="0"/>
              <a:pPr/>
              <a:t>18</a:t>
            </a:fld>
            <a:endParaRPr lang="de-CH" sz="1400" smtClean="0">
              <a:solidFill>
                <a:srgbClr val="7E7E7E"/>
              </a:solidFill>
              <a:latin typeface="Times" charset="0"/>
            </a:endParaRPr>
          </a:p>
        </p:txBody>
      </p:sp>
      <p:sp>
        <p:nvSpPr>
          <p:cNvPr id="34822" name="Rectangle 4"/>
          <p:cNvSpPr>
            <a:spLocks noChangeArrowheads="1"/>
          </p:cNvSpPr>
          <p:nvPr/>
        </p:nvSpPr>
        <p:spPr bwMode="auto">
          <a:xfrm>
            <a:off x="152400" y="1673225"/>
            <a:ext cx="8839200" cy="4651375"/>
          </a:xfrm>
          <a:prstGeom prst="rect">
            <a:avLst/>
          </a:prstGeom>
          <a:solidFill>
            <a:schemeClr val="bg1"/>
          </a:solidFill>
          <a:ln w="9525">
            <a:solidFill>
              <a:srgbClr val="0A017F"/>
            </a:solidFill>
            <a:miter lim="800000"/>
            <a:headEnd/>
            <a:tailEnd/>
          </a:ln>
        </p:spPr>
        <p:txBody>
          <a:bodyPr>
            <a:prstTxWarp prst="textNoShape">
              <a:avLst/>
            </a:prstTxWarp>
            <a:spAutoFit/>
          </a:bodyPr>
          <a:lstStyle/>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class ExpandableArray&lt;Value&gt;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Value[] data; 					</a:t>
            </a:r>
            <a:r>
              <a:rPr lang="en-US" sz="1600" i="1">
                <a:solidFill>
                  <a:srgbClr val="7E0007"/>
                </a:solidFill>
                <a:latin typeface="Courier" charset="0"/>
                <a:ea typeface="Courier" charset="0"/>
                <a:cs typeface="Courier" charset="0"/>
              </a:rPr>
              <a:t>// the elements</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int size;							</a:t>
            </a:r>
            <a:r>
              <a:rPr lang="en-US" sz="1600" i="1">
                <a:solidFill>
                  <a:srgbClr val="7E0007"/>
                </a:solidFill>
                <a:latin typeface="Courier" charset="0"/>
                <a:ea typeface="Courier" charset="0"/>
                <a:cs typeface="Courier" charset="0"/>
              </a:rPr>
              <a:t>// the number of slots used</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static final int DEFAULT_SIZE = 10;</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ExpandableArray(int initialSize)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data = newArray(initialSize);		</a:t>
            </a:r>
            <a:r>
              <a:rPr lang="en-US" sz="1600" i="1">
                <a:solidFill>
                  <a:srgbClr val="7E0007"/>
                </a:solidFill>
                <a:latin typeface="Courier" charset="0"/>
                <a:ea typeface="Courier" charset="0"/>
                <a:cs typeface="Courier" charset="0"/>
              </a:rPr>
              <a:t>// reserve some space</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size = 0;</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Value at(int i) throws NoSuchElementException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if (i &lt; 0 || i &gt;= size )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throw new NoSuchElementException();</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 else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data[i];</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
        <p:nvSpPr>
          <p:cNvPr id="34823" name="Folded Corner 8"/>
          <p:cNvSpPr>
            <a:spLocks noChangeArrowheads="1"/>
          </p:cNvSpPr>
          <p:nvPr/>
        </p:nvSpPr>
        <p:spPr bwMode="auto">
          <a:xfrm>
            <a:off x="4648200" y="5638800"/>
            <a:ext cx="2590800" cy="9144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2000" i="1">
                <a:solidFill>
                  <a:srgbClr val="7E0007"/>
                </a:solidFill>
              </a:rPr>
              <a:t>All public operations are synchronized</a:t>
            </a:r>
          </a:p>
        </p:txBody>
      </p:sp>
      <p:sp>
        <p:nvSpPr>
          <p:cNvPr id="34824" name="Rectangle 7"/>
          <p:cNvSpPr>
            <a:spLocks noChangeArrowheads="1"/>
          </p:cNvSpPr>
          <p:nvPr/>
        </p:nvSpPr>
        <p:spPr bwMode="auto">
          <a:xfrm>
            <a:off x="7594600" y="6045200"/>
            <a:ext cx="1389063" cy="276225"/>
          </a:xfrm>
          <a:prstGeom prst="rect">
            <a:avLst/>
          </a:prstGeom>
          <a:noFill/>
          <a:ln w="9525">
            <a:noFill/>
            <a:miter lim="800000"/>
            <a:headEnd/>
            <a:tailEnd/>
          </a:ln>
        </p:spPr>
        <p:txBody>
          <a:bodyPr wrap="none">
            <a:prstTxWarp prst="textNoShape">
              <a:avLst/>
            </a:prstTxWarp>
            <a:spAutoFit/>
          </a:bodyPr>
          <a:lstStyle/>
          <a:p>
            <a:r>
              <a:rPr lang="en-US" sz="1200" i="1"/>
              <a:t>ExpandableArray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Date Placeholder 2"/>
          <p:cNvSpPr>
            <a:spLocks noGrp="1"/>
          </p:cNvSpPr>
          <p:nvPr>
            <p:ph type="dt" sz="quarter" idx="10"/>
          </p:nvPr>
        </p:nvSpPr>
        <p:spPr>
          <a:noFill/>
        </p:spPr>
        <p:txBody>
          <a:bodyPr/>
          <a:lstStyle/>
          <a:p>
            <a:r>
              <a:rPr lang="en-US" smtClean="0"/>
              <a:t>© Oscar Nierstrasz</a:t>
            </a:r>
            <a:endParaRPr lang="de-CH" smtClean="0"/>
          </a:p>
        </p:txBody>
      </p:sp>
      <p:sp>
        <p:nvSpPr>
          <p:cNvPr id="36867" name="Footer Placeholder 3"/>
          <p:cNvSpPr>
            <a:spLocks noGrp="1"/>
          </p:cNvSpPr>
          <p:nvPr>
            <p:ph type="ftr" sz="quarter" idx="11"/>
          </p:nvPr>
        </p:nvSpPr>
        <p:spPr>
          <a:noFill/>
        </p:spPr>
        <p:txBody>
          <a:bodyPr/>
          <a:lstStyle/>
          <a:p>
            <a:r>
              <a:rPr lang="en-US" smtClean="0"/>
              <a:t>Safety Patterns</a:t>
            </a:r>
            <a:endParaRPr lang="de-CH" smtClean="0"/>
          </a:p>
        </p:txBody>
      </p:sp>
      <p:sp>
        <p:nvSpPr>
          <p:cNvPr id="36868" name="Slide Number Placeholder 4"/>
          <p:cNvSpPr>
            <a:spLocks noGrp="1"/>
          </p:cNvSpPr>
          <p:nvPr>
            <p:ph type="sldNum" sz="quarter" idx="12"/>
          </p:nvPr>
        </p:nvSpPr>
        <p:spPr>
          <a:noFill/>
        </p:spPr>
        <p:txBody>
          <a:bodyPr/>
          <a:lstStyle/>
          <a:p>
            <a:fld id="{9B3A020A-3C7C-3B43-9458-D0560CFAF23B}" type="slidenum">
              <a:rPr lang="de-CH" smtClean="0"/>
              <a:pPr/>
              <a:t>19</a:t>
            </a:fld>
            <a:endParaRPr lang="de-CH" sz="1400" smtClean="0">
              <a:solidFill>
                <a:srgbClr val="7E7E7E"/>
              </a:solidFill>
              <a:latin typeface="Times" charset="0"/>
            </a:endParaRPr>
          </a:p>
        </p:txBody>
      </p:sp>
      <p:sp>
        <p:nvSpPr>
          <p:cNvPr id="36869" name="Rectangle 2"/>
          <p:cNvSpPr>
            <a:spLocks noGrp="1" noChangeArrowheads="1"/>
          </p:cNvSpPr>
          <p:nvPr>
            <p:ph type="title"/>
          </p:nvPr>
        </p:nvSpPr>
        <p:spPr/>
        <p:txBody>
          <a:bodyPr/>
          <a:lstStyle/>
          <a:p>
            <a:r>
              <a:rPr lang="en-US"/>
              <a:t>Example ...</a:t>
            </a:r>
          </a:p>
        </p:txBody>
      </p:sp>
      <p:sp>
        <p:nvSpPr>
          <p:cNvPr id="36870" name="Rectangle 4"/>
          <p:cNvSpPr>
            <a:spLocks noChangeArrowheads="1"/>
          </p:cNvSpPr>
          <p:nvPr/>
        </p:nvSpPr>
        <p:spPr bwMode="auto">
          <a:xfrm>
            <a:off x="152400" y="1671638"/>
            <a:ext cx="8915400" cy="4651375"/>
          </a:xfrm>
          <a:prstGeom prst="rect">
            <a:avLst/>
          </a:prstGeom>
          <a:solidFill>
            <a:schemeClr val="bg1"/>
          </a:solidFill>
          <a:ln w="9525">
            <a:solidFill>
              <a:srgbClr val="0A017F"/>
            </a:solidFill>
            <a:miter lim="800000"/>
            <a:headEnd/>
            <a:tailEnd/>
          </a:ln>
        </p:spPr>
        <p:txBody>
          <a:bodyPr>
            <a:prstTxWarp prst="textNoShape">
              <a:avLst/>
            </a:prstTxWarp>
            <a:spAutoFit/>
          </a:bodyPr>
          <a:lstStyle/>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void append(Value x) { 	</a:t>
            </a:r>
            <a:r>
              <a:rPr lang="en-US" sz="1600" i="1">
                <a:solidFill>
                  <a:srgbClr val="7E0007"/>
                </a:solidFill>
                <a:latin typeface="Courier" charset="0"/>
                <a:ea typeface="Courier" charset="0"/>
                <a:cs typeface="Courier" charset="0"/>
              </a:rPr>
              <a:t>// add at end</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if (size &gt;= data.length) { 				</a:t>
            </a:r>
            <a:r>
              <a:rPr lang="en-US" sz="1600" i="1">
                <a:solidFill>
                  <a:srgbClr val="7E0007"/>
                </a:solidFill>
                <a:latin typeface="Courier" charset="0"/>
                <a:ea typeface="Courier" charset="0"/>
                <a:cs typeface="Courier" charset="0"/>
              </a:rPr>
              <a:t>// need a bigger array</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Object[] olddata = data;				</a:t>
            </a:r>
            <a:r>
              <a:rPr lang="en-US" sz="1600" i="1">
                <a:solidFill>
                  <a:srgbClr val="7E0007"/>
                </a:solidFill>
                <a:latin typeface="Courier" charset="0"/>
                <a:ea typeface="Courier" charset="0"/>
                <a:cs typeface="Courier" charset="0"/>
              </a:rPr>
              <a:t>// so increase ~50%</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data = newArray(3 * (size + 1) / 2);</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System.arraycopy(olddata, 0, data, 0, olddata.length);</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data[size++] = x;</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void removeLast() throws NoSuchElementException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if (size == 0)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throw new NoSuchElementException();</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 else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data[--size] = null;</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2667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266" name="Picture 2" descr="roadmap-grey"/>
          <p:cNvPicPr>
            <a:picLocks noChangeAspect="1" noChangeArrowheads="1"/>
          </p:cNvPicPr>
          <p:nvPr/>
        </p:nvPicPr>
        <p:blipFill>
          <a:blip r:embed="rId3"/>
          <a:srcRect/>
          <a:stretch>
            <a:fillRect/>
          </a:stretch>
        </p:blipFill>
        <p:spPr bwMode="auto">
          <a:xfrm>
            <a:off x="6629400" y="1676400"/>
            <a:ext cx="2116138" cy="1833563"/>
          </a:xfrm>
          <a:prstGeom prst="rect">
            <a:avLst/>
          </a:prstGeom>
          <a:noFill/>
          <a:ln w="9525">
            <a:noFill/>
            <a:miter lim="800000"/>
            <a:headEnd/>
            <a:tailEnd/>
          </a:ln>
        </p:spPr>
      </p:pic>
      <p:sp>
        <p:nvSpPr>
          <p:cNvPr id="11267" name="Rectangle 3"/>
          <p:cNvSpPr>
            <a:spLocks noGrp="1" noChangeArrowheads="1"/>
          </p:cNvSpPr>
          <p:nvPr>
            <p:ph type="title"/>
          </p:nvPr>
        </p:nvSpPr>
        <p:spPr/>
        <p:txBody>
          <a:bodyPr/>
          <a:lstStyle/>
          <a:p>
            <a:pPr eaLnBrk="1" hangingPunct="1"/>
            <a:r>
              <a:rPr lang="en-US"/>
              <a:t>Roadmap</a:t>
            </a:r>
          </a:p>
        </p:txBody>
      </p:sp>
      <p:sp>
        <p:nvSpPr>
          <p:cNvPr id="11268" name="Rectangle 4"/>
          <p:cNvSpPr>
            <a:spLocks noGrp="1" noChangeArrowheads="1"/>
          </p:cNvSpPr>
          <p:nvPr>
            <p:ph idx="1"/>
          </p:nvPr>
        </p:nvSpPr>
        <p:spPr/>
        <p:txBody>
          <a:bodyPr/>
          <a:lstStyle/>
          <a:p>
            <a:pPr>
              <a:lnSpc>
                <a:spcPct val="90000"/>
              </a:lnSpc>
            </a:pPr>
            <a:r>
              <a:rPr lang="en-US" smtClean="0"/>
              <a:t>Idioms, Patterns and Architectural Styles</a:t>
            </a:r>
          </a:p>
          <a:p>
            <a:r>
              <a:rPr lang="en-US" smtClean="0"/>
              <a:t>Immutability:</a:t>
            </a:r>
          </a:p>
          <a:p>
            <a:pPr lvl="1"/>
            <a:r>
              <a:rPr lang="en-US" smtClean="0"/>
              <a:t>avoid safety problems by avoiding state changes</a:t>
            </a:r>
          </a:p>
          <a:p>
            <a:r>
              <a:rPr lang="en-US" smtClean="0"/>
              <a:t>Full Synchronization:</a:t>
            </a:r>
          </a:p>
          <a:p>
            <a:pPr lvl="1"/>
            <a:r>
              <a:rPr lang="en-US" smtClean="0"/>
              <a:t>dynamically ensure exclusive access</a:t>
            </a:r>
          </a:p>
          <a:p>
            <a:r>
              <a:rPr lang="en-US" smtClean="0"/>
              <a:t>Partial Synchronization:</a:t>
            </a:r>
          </a:p>
          <a:p>
            <a:pPr lvl="1"/>
            <a:r>
              <a:rPr lang="en-US" smtClean="0"/>
              <a:t>restrict synchronization to “critical sections”</a:t>
            </a:r>
          </a:p>
          <a:p>
            <a:r>
              <a:rPr lang="en-US" smtClean="0"/>
              <a:t>Containment:</a:t>
            </a:r>
          </a:p>
          <a:p>
            <a:pPr lvl="1"/>
            <a:r>
              <a:rPr lang="en-US" smtClean="0"/>
              <a:t>structurally ensure exclusive access</a:t>
            </a:r>
          </a:p>
        </p:txBody>
      </p:sp>
      <p:sp>
        <p:nvSpPr>
          <p:cNvPr id="11269" name="Date Placeholder 3"/>
          <p:cNvSpPr>
            <a:spLocks noGrp="1"/>
          </p:cNvSpPr>
          <p:nvPr>
            <p:ph type="dt" sz="quarter" idx="10"/>
          </p:nvPr>
        </p:nvSpPr>
        <p:spPr>
          <a:noFill/>
        </p:spPr>
        <p:txBody>
          <a:bodyPr/>
          <a:lstStyle/>
          <a:p>
            <a:r>
              <a:rPr lang="en-US" smtClean="0"/>
              <a:t>© Oscar Nierstrasz</a:t>
            </a:r>
            <a:endParaRPr lang="de-CH" smtClean="0"/>
          </a:p>
        </p:txBody>
      </p:sp>
      <p:sp>
        <p:nvSpPr>
          <p:cNvPr id="11270" name="Footer Placeholder 7"/>
          <p:cNvSpPr>
            <a:spLocks noGrp="1"/>
          </p:cNvSpPr>
          <p:nvPr>
            <p:ph type="ftr" sz="quarter" idx="11"/>
          </p:nvPr>
        </p:nvSpPr>
        <p:spPr>
          <a:noFill/>
        </p:spPr>
        <p:txBody>
          <a:bodyPr/>
          <a:lstStyle/>
          <a:p>
            <a:r>
              <a:rPr lang="en-US" smtClean="0"/>
              <a:t>Safety Patterns</a:t>
            </a:r>
            <a:endParaRPr lang="de-CH" smtClean="0"/>
          </a:p>
        </p:txBody>
      </p:sp>
      <p:sp>
        <p:nvSpPr>
          <p:cNvPr id="11271" name="Slide Number Placeholder 5"/>
          <p:cNvSpPr>
            <a:spLocks noGrp="1"/>
          </p:cNvSpPr>
          <p:nvPr>
            <p:ph type="sldNum" sz="quarter" idx="12"/>
          </p:nvPr>
        </p:nvSpPr>
        <p:spPr>
          <a:noFill/>
        </p:spPr>
        <p:txBody>
          <a:bodyPr/>
          <a:lstStyle/>
          <a:p>
            <a:fld id="{FC250B57-61D9-BD4C-822D-3AE662441BE7}" type="slidenum">
              <a:rPr lang="de-CH" smtClean="0"/>
              <a:pPr/>
              <a:t>2</a:t>
            </a:fld>
            <a:endParaRPr lang="de-CH" sz="1400" smtClean="0">
              <a:solidFill>
                <a:srgbClr val="7E7E7E"/>
              </a:solidFill>
              <a:latin typeface="Times"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p:spPr>
        <p:txBody>
          <a:bodyPr/>
          <a:lstStyle/>
          <a:p>
            <a:r>
              <a:rPr lang="en-US" smtClean="0"/>
              <a:t>© Oscar Nierstrasz</a:t>
            </a:r>
            <a:endParaRPr lang="de-CH" smtClean="0"/>
          </a:p>
        </p:txBody>
      </p:sp>
      <p:sp>
        <p:nvSpPr>
          <p:cNvPr id="37891" name="Footer Placeholder 4"/>
          <p:cNvSpPr>
            <a:spLocks noGrp="1"/>
          </p:cNvSpPr>
          <p:nvPr>
            <p:ph type="ftr" sz="quarter" idx="11"/>
          </p:nvPr>
        </p:nvSpPr>
        <p:spPr>
          <a:noFill/>
        </p:spPr>
        <p:txBody>
          <a:bodyPr/>
          <a:lstStyle/>
          <a:p>
            <a:r>
              <a:rPr lang="en-US" smtClean="0"/>
              <a:t>Safety Patterns</a:t>
            </a:r>
            <a:endParaRPr lang="de-CH" smtClean="0"/>
          </a:p>
        </p:txBody>
      </p:sp>
      <p:sp>
        <p:nvSpPr>
          <p:cNvPr id="37892" name="Slide Number Placeholder 5"/>
          <p:cNvSpPr>
            <a:spLocks noGrp="1"/>
          </p:cNvSpPr>
          <p:nvPr>
            <p:ph type="sldNum" sz="quarter" idx="12"/>
          </p:nvPr>
        </p:nvSpPr>
        <p:spPr>
          <a:noFill/>
        </p:spPr>
        <p:txBody>
          <a:bodyPr/>
          <a:lstStyle/>
          <a:p>
            <a:fld id="{26F82AE0-EBE2-634A-9564-6BAEAAF950BE}" type="slidenum">
              <a:rPr lang="de-CH" smtClean="0"/>
              <a:pPr/>
              <a:t>20</a:t>
            </a:fld>
            <a:endParaRPr lang="de-CH" sz="1400" smtClean="0">
              <a:solidFill>
                <a:srgbClr val="7E7E7E"/>
              </a:solidFill>
              <a:latin typeface="Times" charset="0"/>
            </a:endParaRPr>
          </a:p>
        </p:txBody>
      </p:sp>
      <p:sp>
        <p:nvSpPr>
          <p:cNvPr id="37893" name="Rectangle 2"/>
          <p:cNvSpPr>
            <a:spLocks noGrp="1" noChangeArrowheads="1"/>
          </p:cNvSpPr>
          <p:nvPr>
            <p:ph type="title"/>
          </p:nvPr>
        </p:nvSpPr>
        <p:spPr/>
        <p:txBody>
          <a:bodyPr/>
          <a:lstStyle/>
          <a:p>
            <a:r>
              <a:rPr lang="en-US"/>
              <a:t>Bundling Atomicity</a:t>
            </a:r>
          </a:p>
        </p:txBody>
      </p:sp>
      <p:sp>
        <p:nvSpPr>
          <p:cNvPr id="37894" name="Rectangle 3"/>
          <p:cNvSpPr>
            <a:spLocks noGrp="1" noChangeArrowheads="1"/>
          </p:cNvSpPr>
          <p:nvPr>
            <p:ph type="body" idx="1"/>
          </p:nvPr>
        </p:nvSpPr>
        <p:spPr>
          <a:xfrm>
            <a:off x="539750" y="1654175"/>
            <a:ext cx="8061325" cy="708025"/>
          </a:xfrm>
        </p:spPr>
        <p:txBody>
          <a:bodyPr anchor="t"/>
          <a:lstStyle/>
          <a:p>
            <a:pPr marL="342900" indent="-342900" defTabSz="304800">
              <a:lnSpc>
                <a:spcPct val="90000"/>
              </a:lnSpc>
            </a:pPr>
            <a:r>
              <a:rPr lang="en-US"/>
              <a:t>Consider adding synchronized methods that perform </a:t>
            </a:r>
            <a:r>
              <a:rPr lang="en-US" i="1">
                <a:solidFill>
                  <a:srgbClr val="7F0101"/>
                </a:solidFill>
              </a:rPr>
              <a:t>sequences of actions as a single atomic action</a:t>
            </a:r>
            <a:endParaRPr lang="en-US"/>
          </a:p>
        </p:txBody>
      </p:sp>
      <p:sp>
        <p:nvSpPr>
          <p:cNvPr id="37895" name="Rectangle 5"/>
          <p:cNvSpPr>
            <a:spLocks noChangeArrowheads="1"/>
          </p:cNvSpPr>
          <p:nvPr/>
        </p:nvSpPr>
        <p:spPr bwMode="auto">
          <a:xfrm>
            <a:off x="639763" y="2590800"/>
            <a:ext cx="7942262" cy="3297238"/>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interface Mutator&lt;Value&gt;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Value update(Value x);</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class BatchArray&lt;Value&gt; extends ExpandableArray&lt;Value&gt;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BatchArray(int initialSize) { super(initialSize);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BatchArray() { super(); }</a:t>
            </a:r>
          </a:p>
          <a:p>
            <a:pPr defTabSz="37941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public synchronized void updateAll(Mutator&lt;Value&gt; p) {</a:t>
            </a:r>
          </a:p>
          <a:p>
            <a:pPr defTabSz="37941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for (int i = 0; i &lt; size; ++i) {</a:t>
            </a:r>
          </a:p>
          <a:p>
            <a:pPr defTabSz="37941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data[i] = p.update(data[i]);</a:t>
            </a:r>
          </a:p>
          <a:p>
            <a:pPr defTabSz="37941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
        <p:nvSpPr>
          <p:cNvPr id="37896" name="Folded Corner 8"/>
          <p:cNvSpPr>
            <a:spLocks noChangeArrowheads="1"/>
          </p:cNvSpPr>
          <p:nvPr/>
        </p:nvSpPr>
        <p:spPr bwMode="auto">
          <a:xfrm>
            <a:off x="4191000" y="5562600"/>
            <a:ext cx="3657600" cy="762000"/>
          </a:xfrm>
          <a:prstGeom prst="foldedCorner">
            <a:avLst>
              <a:gd name="adj" fmla="val 16667"/>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rgbClr val="00027F"/>
              </a:buClr>
              <a:buSzPct val="85000"/>
              <a:buFont typeface="Zapf Dingbats" charset="2"/>
              <a:buNone/>
            </a:pPr>
            <a:r>
              <a:rPr lang="en-US" sz="2000" i="1">
                <a:solidFill>
                  <a:srgbClr val="7F0101"/>
                </a:solidFill>
              </a:rPr>
              <a:t>What possible liveness problems does this introduce?</a:t>
            </a:r>
            <a:endParaRPr lang="en-US" sz="2000">
              <a:solidFill>
                <a:srgbClr val="7F0101"/>
              </a:solidFill>
            </a:endParaRPr>
          </a:p>
        </p:txBody>
      </p:sp>
      <p:sp>
        <p:nvSpPr>
          <p:cNvPr id="37897" name="Oval 8"/>
          <p:cNvSpPr>
            <a:spLocks noChangeArrowheads="1"/>
          </p:cNvSpPr>
          <p:nvPr/>
        </p:nvSpPr>
        <p:spPr bwMode="auto">
          <a:xfrm>
            <a:off x="1854200" y="4224338"/>
            <a:ext cx="1676400" cy="304800"/>
          </a:xfrm>
          <a:prstGeom prst="ellipse">
            <a:avLst/>
          </a:prstGeom>
          <a:noFill/>
          <a:ln w="9525">
            <a:solidFill>
              <a:schemeClr val="accent2"/>
            </a:solidFill>
            <a:round/>
            <a:headEnd/>
            <a:tailEnd/>
          </a:ln>
        </p:spPr>
        <p:txBody>
          <a:bodyP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Date Placeholder 2"/>
          <p:cNvSpPr>
            <a:spLocks noGrp="1"/>
          </p:cNvSpPr>
          <p:nvPr>
            <p:ph type="dt" sz="quarter" idx="10"/>
          </p:nvPr>
        </p:nvSpPr>
        <p:spPr>
          <a:noFill/>
        </p:spPr>
        <p:txBody>
          <a:bodyPr/>
          <a:lstStyle/>
          <a:p>
            <a:r>
              <a:rPr lang="en-US" smtClean="0"/>
              <a:t>© Oscar Nierstrasz</a:t>
            </a:r>
            <a:endParaRPr lang="de-CH" smtClean="0"/>
          </a:p>
        </p:txBody>
      </p:sp>
      <p:sp>
        <p:nvSpPr>
          <p:cNvPr id="39939" name="Footer Placeholder 3"/>
          <p:cNvSpPr>
            <a:spLocks noGrp="1"/>
          </p:cNvSpPr>
          <p:nvPr>
            <p:ph type="ftr" sz="quarter" idx="11"/>
          </p:nvPr>
        </p:nvSpPr>
        <p:spPr>
          <a:noFill/>
        </p:spPr>
        <p:txBody>
          <a:bodyPr/>
          <a:lstStyle/>
          <a:p>
            <a:r>
              <a:rPr lang="en-US" smtClean="0"/>
              <a:t>Safety Patterns</a:t>
            </a:r>
            <a:endParaRPr lang="de-CH" smtClean="0"/>
          </a:p>
        </p:txBody>
      </p:sp>
      <p:sp>
        <p:nvSpPr>
          <p:cNvPr id="39940" name="Slide Number Placeholder 4"/>
          <p:cNvSpPr>
            <a:spLocks noGrp="1"/>
          </p:cNvSpPr>
          <p:nvPr>
            <p:ph type="sldNum" sz="quarter" idx="12"/>
          </p:nvPr>
        </p:nvSpPr>
        <p:spPr>
          <a:noFill/>
        </p:spPr>
        <p:txBody>
          <a:bodyPr/>
          <a:lstStyle/>
          <a:p>
            <a:fld id="{73B5AA32-A697-884D-A3C1-D7086919624D}" type="slidenum">
              <a:rPr lang="de-CH" smtClean="0"/>
              <a:pPr/>
              <a:t>21</a:t>
            </a:fld>
            <a:endParaRPr lang="de-CH" sz="1400" smtClean="0">
              <a:solidFill>
                <a:srgbClr val="7E7E7E"/>
              </a:solidFill>
              <a:latin typeface="Times" charset="0"/>
            </a:endParaRPr>
          </a:p>
        </p:txBody>
      </p:sp>
      <p:sp>
        <p:nvSpPr>
          <p:cNvPr id="39941" name="Rectangle 5"/>
          <p:cNvSpPr>
            <a:spLocks noChangeArrowheads="1"/>
          </p:cNvSpPr>
          <p:nvPr/>
        </p:nvSpPr>
        <p:spPr bwMode="auto">
          <a:xfrm>
            <a:off x="609600" y="1066800"/>
            <a:ext cx="8540750" cy="5478463"/>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a:r>
              <a:rPr lang="en-US" sz="1400">
                <a:latin typeface="Courier" charset="0"/>
                <a:ea typeface="Courier" charset="0"/>
                <a:cs typeface="Courier" charset="0"/>
              </a:rPr>
              <a:t>public class BatchArrayTest {</a:t>
            </a:r>
          </a:p>
          <a:p>
            <a:pPr defTabSz="379413"/>
            <a:r>
              <a:rPr lang="en-US" sz="1400">
                <a:latin typeface="Courier" charset="0"/>
                <a:ea typeface="Courier" charset="0"/>
                <a:cs typeface="Courier" charset="0"/>
              </a:rPr>
              <a:t>	private BatchArray&lt;Integer&gt; ba;</a:t>
            </a:r>
          </a:p>
          <a:p>
            <a:pPr defTabSz="379413"/>
            <a:r>
              <a:rPr lang="en-US" sz="1400">
                <a:latin typeface="Courier" charset="0"/>
                <a:ea typeface="Courier" charset="0"/>
                <a:cs typeface="Courier" charset="0"/>
              </a:rPr>
              <a:t>	private Thread t1, t2;</a:t>
            </a:r>
          </a:p>
          <a:p>
            <a:pPr defTabSz="379413"/>
            <a:r>
              <a:rPr lang="en-US" sz="1400">
                <a:latin typeface="Courier" charset="0"/>
                <a:ea typeface="Courier" charset="0"/>
                <a:cs typeface="Courier" charset="0"/>
              </a:rPr>
              <a:t>	private static final int ARRAYSIZE = 20;</a:t>
            </a:r>
          </a:p>
          <a:p>
            <a:pPr defTabSz="379413"/>
            <a:r>
              <a:rPr lang="en-US" sz="1400">
                <a:latin typeface="Courier" charset="0"/>
                <a:ea typeface="Courier" charset="0"/>
                <a:cs typeface="Courier" charset="0"/>
              </a:rPr>
              <a:t>	</a:t>
            </a:r>
          </a:p>
          <a:p>
            <a:pPr defTabSz="379413"/>
            <a:r>
              <a:rPr lang="en-US" sz="1400">
                <a:latin typeface="Courier" charset="0"/>
                <a:ea typeface="Courier" charset="0"/>
                <a:cs typeface="Courier" charset="0"/>
              </a:rPr>
              <a:t>	public BatchArrayTest() {</a:t>
            </a:r>
          </a:p>
          <a:p>
            <a:pPr defTabSz="379413"/>
            <a:r>
              <a:rPr lang="en-US" sz="1400">
                <a:latin typeface="Courier" charset="0"/>
                <a:ea typeface="Courier" charset="0"/>
                <a:cs typeface="Courier" charset="0"/>
              </a:rPr>
              <a:t>		ba = new BatchArray&lt;Integer&gt;();</a:t>
            </a:r>
          </a:p>
          <a:p>
            <a:pPr defTabSz="379413"/>
            <a:r>
              <a:rPr lang="en-US" sz="1400">
                <a:latin typeface="Courier" charset="0"/>
                <a:ea typeface="Courier" charset="0"/>
                <a:cs typeface="Courier" charset="0"/>
              </a:rPr>
              <a:t>		for (int i = 1; i &lt;= ARRAYSIZE; ++i) {</a:t>
            </a:r>
          </a:p>
          <a:p>
            <a:pPr defTabSz="379413"/>
            <a:r>
              <a:rPr lang="en-US" sz="1400">
                <a:latin typeface="Courier" charset="0"/>
                <a:ea typeface="Courier" charset="0"/>
                <a:cs typeface="Courier" charset="0"/>
              </a:rPr>
              <a:t>			ba.append(new Integer(i)); 	</a:t>
            </a:r>
            <a:r>
              <a:rPr lang="en-US" sz="1400" i="1">
                <a:solidFill>
                  <a:srgbClr val="7E0007"/>
                </a:solidFill>
                <a:latin typeface="Courier" charset="0"/>
                <a:ea typeface="Courier" charset="0"/>
                <a:cs typeface="Courier" charset="0"/>
              </a:rPr>
              <a:t>// all values different</a:t>
            </a:r>
          </a:p>
          <a:p>
            <a:pPr defTabSz="379413"/>
            <a:r>
              <a:rPr lang="en-US" sz="1400">
                <a:latin typeface="Courier" charset="0"/>
                <a:ea typeface="Courier" charset="0"/>
                <a:cs typeface="Courier" charset="0"/>
              </a:rPr>
              <a:t>		}</a:t>
            </a:r>
          </a:p>
          <a:p>
            <a:pPr defTabSz="379413"/>
            <a:r>
              <a:rPr lang="en-US" sz="1400">
                <a:latin typeface="Courier" charset="0"/>
                <a:ea typeface="Courier" charset="0"/>
                <a:cs typeface="Courier" charset="0"/>
              </a:rPr>
              <a:t>		t1 = mutatorThread(1,ba);</a:t>
            </a:r>
          </a:p>
          <a:p>
            <a:pPr defTabSz="379413"/>
            <a:r>
              <a:rPr lang="en-US" sz="1400">
                <a:latin typeface="Courier" charset="0"/>
                <a:ea typeface="Courier" charset="0"/>
                <a:cs typeface="Courier" charset="0"/>
              </a:rPr>
              <a:t>		t2 = mutatorThread(2,ba);</a:t>
            </a:r>
          </a:p>
          <a:p>
            <a:pPr defTabSz="379413"/>
            <a:r>
              <a:rPr lang="en-US" sz="1400">
                <a:latin typeface="Courier" charset="0"/>
                <a:ea typeface="Courier" charset="0"/>
                <a:cs typeface="Courier" charset="0"/>
              </a:rPr>
              <a:t>	}</a:t>
            </a:r>
          </a:p>
          <a:p>
            <a:pPr defTabSz="379413"/>
            <a:endParaRPr lang="en-US" sz="1400">
              <a:latin typeface="Courier" charset="0"/>
              <a:ea typeface="Courier" charset="0"/>
              <a:cs typeface="Courier" charset="0"/>
            </a:endParaRPr>
          </a:p>
          <a:p>
            <a:pPr defTabSz="379413"/>
            <a:r>
              <a:rPr lang="en-US" sz="1400">
                <a:latin typeface="Courier" charset="0"/>
                <a:ea typeface="Courier" charset="0"/>
                <a:cs typeface="Courier" charset="0"/>
              </a:rPr>
              <a:t>	private Thread mutatorThread(final int id, final BatchArray&lt;Integer&gt; ba) {</a:t>
            </a:r>
          </a:p>
          <a:p>
            <a:pPr defTabSz="379413"/>
            <a:r>
              <a:rPr lang="en-US" sz="1400">
                <a:latin typeface="Courier" charset="0"/>
                <a:ea typeface="Courier" charset="0"/>
                <a:cs typeface="Courier" charset="0"/>
              </a:rPr>
              <a:t>		return new Thread() {</a:t>
            </a:r>
          </a:p>
          <a:p>
            <a:pPr defTabSz="379413"/>
            <a:r>
              <a:rPr lang="en-US" sz="1400">
                <a:latin typeface="Courier" charset="0"/>
                <a:ea typeface="Courier" charset="0"/>
                <a:cs typeface="Courier" charset="0"/>
              </a:rPr>
              <a:t>			public void run() {</a:t>
            </a:r>
          </a:p>
          <a:p>
            <a:pPr defTabSz="379413"/>
            <a:r>
              <a:rPr lang="en-US" sz="1400">
                <a:latin typeface="Courier" charset="0"/>
                <a:ea typeface="Courier" charset="0"/>
                <a:cs typeface="Courier" charset="0"/>
              </a:rPr>
              <a:t>				</a:t>
            </a:r>
            <a:r>
              <a:rPr lang="en-US" sz="1400" b="1">
                <a:latin typeface="Courier" charset="0"/>
                <a:ea typeface="Courier" charset="0"/>
                <a:cs typeface="Courier" charset="0"/>
              </a:rPr>
              <a:t>ba.updateAll(new Mutator () {</a:t>
            </a:r>
          </a:p>
          <a:p>
            <a:pPr defTabSz="379413"/>
            <a:r>
              <a:rPr lang="en-US" sz="1400" b="1">
                <a:latin typeface="Courier" charset="0"/>
                <a:ea typeface="Courier" charset="0"/>
                <a:cs typeface="Courier" charset="0"/>
              </a:rPr>
              <a:t>					public Object update(Object x) {</a:t>
            </a:r>
          </a:p>
          <a:p>
            <a:pPr defTabSz="379413"/>
            <a:r>
              <a:rPr lang="en-US" sz="1400" b="1">
                <a:latin typeface="Courier" charset="0"/>
                <a:ea typeface="Courier" charset="0"/>
                <a:cs typeface="Courier" charset="0"/>
              </a:rPr>
              <a:t>						Thread.yield(); 	</a:t>
            </a:r>
            <a:r>
              <a:rPr lang="en-US" sz="1400" b="1" i="1">
                <a:solidFill>
                  <a:srgbClr val="7E0007"/>
                </a:solidFill>
                <a:latin typeface="Courier" charset="0"/>
                <a:ea typeface="Courier" charset="0"/>
                <a:cs typeface="Courier" charset="0"/>
              </a:rPr>
              <a:t>// yielding has no effect</a:t>
            </a:r>
          </a:p>
          <a:p>
            <a:pPr defTabSz="379413"/>
            <a:r>
              <a:rPr lang="en-US" sz="1400" b="1">
                <a:latin typeface="Courier" charset="0"/>
                <a:ea typeface="Courier" charset="0"/>
                <a:cs typeface="Courier" charset="0"/>
              </a:rPr>
              <a:t>						randomSleep(); 	</a:t>
            </a:r>
            <a:r>
              <a:rPr lang="en-US" sz="1400" b="1" i="1">
                <a:solidFill>
                  <a:srgbClr val="7E0007"/>
                </a:solidFill>
                <a:latin typeface="Courier" charset="0"/>
                <a:ea typeface="Courier" charset="0"/>
                <a:cs typeface="Courier" charset="0"/>
              </a:rPr>
              <a:t>// makes no difference</a:t>
            </a:r>
          </a:p>
          <a:p>
            <a:pPr defTabSz="379413"/>
            <a:r>
              <a:rPr lang="en-US" sz="1400" b="1">
                <a:latin typeface="Courier" charset="0"/>
                <a:ea typeface="Courier" charset="0"/>
                <a:cs typeface="Courier" charset="0"/>
              </a:rPr>
              <a:t>						return id;		</a:t>
            </a:r>
            <a:r>
              <a:rPr lang="en-US" sz="1400" b="1" i="1">
                <a:solidFill>
                  <a:srgbClr val="7E0007"/>
                </a:solidFill>
                <a:latin typeface="Courier" charset="0"/>
                <a:ea typeface="Courier" charset="0"/>
                <a:cs typeface="Courier" charset="0"/>
              </a:rPr>
              <a:t>// set all values to my id</a:t>
            </a:r>
            <a:endParaRPr lang="en-US" sz="1400" b="1">
              <a:latin typeface="Courier" charset="0"/>
              <a:ea typeface="Courier" charset="0"/>
              <a:cs typeface="Courier" charset="0"/>
            </a:endParaRPr>
          </a:p>
          <a:p>
            <a:pPr defTabSz="379413"/>
            <a:r>
              <a:rPr lang="en-US" sz="1400" b="1">
                <a:latin typeface="Courier" charset="0"/>
                <a:ea typeface="Courier" charset="0"/>
                <a:cs typeface="Courier" charset="0"/>
              </a:rPr>
              <a:t>					} }); } </a:t>
            </a:r>
            <a:r>
              <a:rPr lang="en-US" sz="1400">
                <a:latin typeface="Courier" charset="0"/>
                <a:ea typeface="Courier" charset="0"/>
                <a:cs typeface="Courier" charset="0"/>
              </a:rPr>
              <a:t>};</a:t>
            </a:r>
          </a:p>
          <a:p>
            <a:pPr defTabSz="379413"/>
            <a:r>
              <a:rPr lang="en-US" sz="1400">
                <a:latin typeface="Courier" charset="0"/>
                <a:ea typeface="Courier" charset="0"/>
                <a:cs typeface="Courier" charset="0"/>
              </a:rPr>
              <a:t>	}</a:t>
            </a:r>
          </a:p>
          <a:p>
            <a:pPr defTabSz="379413"/>
            <a:r>
              <a:rPr lang="en-US" sz="1400">
                <a:latin typeface="Courier" charset="0"/>
                <a:ea typeface="Courier" charset="0"/>
                <a:cs typeface="Courier" charset="0"/>
              </a:rPr>
              <a:t>...</a:t>
            </a:r>
          </a:p>
        </p:txBody>
      </p:sp>
      <p:sp>
        <p:nvSpPr>
          <p:cNvPr id="39942" name="Rectangle 6"/>
          <p:cNvSpPr>
            <a:spLocks noGrp="1" noChangeArrowheads="1"/>
          </p:cNvSpPr>
          <p:nvPr>
            <p:ph type="title"/>
          </p:nvPr>
        </p:nvSpPr>
        <p:spPr/>
        <p:txBody>
          <a:bodyPr/>
          <a:lstStyle/>
          <a:p>
            <a:r>
              <a:rPr lang="en-US" smtClean="0"/>
              <a:t>Testing atomicity</a:t>
            </a:r>
          </a:p>
        </p:txBody>
      </p:sp>
      <p:sp>
        <p:nvSpPr>
          <p:cNvPr id="39943" name="AutoShape 4"/>
          <p:cNvSpPr>
            <a:spLocks noChangeArrowheads="1"/>
          </p:cNvSpPr>
          <p:nvPr/>
        </p:nvSpPr>
        <p:spPr bwMode="auto">
          <a:xfrm>
            <a:off x="4419600" y="5867400"/>
            <a:ext cx="3505200" cy="762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rgbClr val="00027F"/>
              </a:buClr>
              <a:buSzPct val="85000"/>
              <a:buFont typeface="Zapf Dingbats" charset="2"/>
              <a:buNone/>
            </a:pPr>
            <a:r>
              <a:rPr lang="en-US" sz="1800" i="1">
                <a:solidFill>
                  <a:srgbClr val="7F0101"/>
                </a:solidFill>
              </a:rPr>
              <a:t>Each mutator thread tries to set all array values to its unique id</a:t>
            </a:r>
            <a:endParaRPr lang="en-US">
              <a:solidFill>
                <a:srgbClr val="7F010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Date Placeholder 2"/>
          <p:cNvSpPr>
            <a:spLocks noGrp="1"/>
          </p:cNvSpPr>
          <p:nvPr>
            <p:ph type="dt" sz="quarter" idx="10"/>
          </p:nvPr>
        </p:nvSpPr>
        <p:spPr>
          <a:noFill/>
        </p:spPr>
        <p:txBody>
          <a:bodyPr/>
          <a:lstStyle/>
          <a:p>
            <a:r>
              <a:rPr lang="en-US" smtClean="0"/>
              <a:t>© Oscar Nierstrasz</a:t>
            </a:r>
            <a:endParaRPr lang="de-CH" smtClean="0"/>
          </a:p>
        </p:txBody>
      </p:sp>
      <p:sp>
        <p:nvSpPr>
          <p:cNvPr id="41987" name="Footer Placeholder 3"/>
          <p:cNvSpPr>
            <a:spLocks noGrp="1"/>
          </p:cNvSpPr>
          <p:nvPr>
            <p:ph type="ftr" sz="quarter" idx="11"/>
          </p:nvPr>
        </p:nvSpPr>
        <p:spPr>
          <a:noFill/>
        </p:spPr>
        <p:txBody>
          <a:bodyPr/>
          <a:lstStyle/>
          <a:p>
            <a:r>
              <a:rPr lang="en-US" smtClean="0"/>
              <a:t>Safety Patterns</a:t>
            </a:r>
            <a:endParaRPr lang="de-CH" smtClean="0"/>
          </a:p>
        </p:txBody>
      </p:sp>
      <p:sp>
        <p:nvSpPr>
          <p:cNvPr id="41988" name="Slide Number Placeholder 4"/>
          <p:cNvSpPr>
            <a:spLocks noGrp="1"/>
          </p:cNvSpPr>
          <p:nvPr>
            <p:ph type="sldNum" sz="quarter" idx="12"/>
          </p:nvPr>
        </p:nvSpPr>
        <p:spPr>
          <a:noFill/>
        </p:spPr>
        <p:txBody>
          <a:bodyPr/>
          <a:lstStyle/>
          <a:p>
            <a:fld id="{651B7FBC-41BE-9B4E-8C44-82026E6E1804}" type="slidenum">
              <a:rPr lang="de-CH" smtClean="0"/>
              <a:pPr/>
              <a:t>22</a:t>
            </a:fld>
            <a:endParaRPr lang="de-CH" sz="1400" smtClean="0">
              <a:solidFill>
                <a:srgbClr val="7E7E7E"/>
              </a:solidFill>
              <a:latin typeface="Times" charset="0"/>
            </a:endParaRPr>
          </a:p>
        </p:txBody>
      </p:sp>
      <p:sp>
        <p:nvSpPr>
          <p:cNvPr id="41989" name="Rectangle 5"/>
          <p:cNvSpPr>
            <a:spLocks noChangeArrowheads="1"/>
          </p:cNvSpPr>
          <p:nvPr/>
        </p:nvSpPr>
        <p:spPr bwMode="auto">
          <a:xfrm>
            <a:off x="533400" y="1981200"/>
            <a:ext cx="7043738" cy="3970338"/>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a:r>
              <a:rPr lang="en-US" sz="1400">
                <a:latin typeface="Courier" charset="0"/>
                <a:ea typeface="Courier" charset="0"/>
                <a:cs typeface="Courier" charset="0"/>
              </a:rPr>
              <a:t>...</a:t>
            </a:r>
          </a:p>
          <a:p>
            <a:pPr defTabSz="379413"/>
            <a:r>
              <a:rPr lang="en-US" sz="1400">
                <a:latin typeface="Courier" charset="0"/>
                <a:ea typeface="Courier" charset="0"/>
                <a:cs typeface="Courier" charset="0"/>
              </a:rPr>
              <a:t>	@Test</a:t>
            </a:r>
          </a:p>
          <a:p>
            <a:pPr defTabSz="379413"/>
            <a:r>
              <a:rPr lang="en-US" sz="1400">
                <a:latin typeface="Courier" charset="0"/>
                <a:ea typeface="Courier" charset="0"/>
                <a:cs typeface="Courier" charset="0"/>
              </a:rPr>
              <a:t>	public void testNoInterference() {</a:t>
            </a:r>
          </a:p>
          <a:p>
            <a:pPr defTabSz="379413"/>
            <a:r>
              <a:rPr lang="en-US" sz="1400">
                <a:latin typeface="Courier" charset="0"/>
                <a:ea typeface="Courier" charset="0"/>
                <a:cs typeface="Courier" charset="0"/>
              </a:rPr>
              <a:t>		t1.start();</a:t>
            </a:r>
          </a:p>
          <a:p>
            <a:pPr defTabSz="379413"/>
            <a:r>
              <a:rPr lang="en-US" sz="1400">
                <a:latin typeface="Courier" charset="0"/>
                <a:ea typeface="Courier" charset="0"/>
                <a:cs typeface="Courier" charset="0"/>
              </a:rPr>
              <a:t>		t2.start();</a:t>
            </a:r>
          </a:p>
          <a:p>
            <a:pPr defTabSz="379413"/>
            <a:r>
              <a:rPr lang="en-US" sz="1400">
                <a:latin typeface="Courier" charset="0"/>
                <a:ea typeface="Courier" charset="0"/>
                <a:cs typeface="Courier" charset="0"/>
              </a:rPr>
              <a:t>		try {</a:t>
            </a:r>
          </a:p>
          <a:p>
            <a:pPr defTabSz="379413"/>
            <a:r>
              <a:rPr lang="en-US" sz="1400">
                <a:latin typeface="Courier" charset="0"/>
                <a:ea typeface="Courier" charset="0"/>
                <a:cs typeface="Courier" charset="0"/>
              </a:rPr>
              <a:t>			t1.join();</a:t>
            </a:r>
          </a:p>
          <a:p>
            <a:pPr defTabSz="379413"/>
            <a:r>
              <a:rPr lang="en-US" sz="1400">
                <a:latin typeface="Courier" charset="0"/>
                <a:ea typeface="Courier" charset="0"/>
                <a:cs typeface="Courier" charset="0"/>
              </a:rPr>
              <a:t>			t2.join();</a:t>
            </a:r>
          </a:p>
          <a:p>
            <a:pPr defTabSz="379413"/>
            <a:r>
              <a:rPr lang="en-US" sz="1400">
                <a:latin typeface="Courier" charset="0"/>
                <a:ea typeface="Courier" charset="0"/>
                <a:cs typeface="Courier" charset="0"/>
              </a:rPr>
              <a:t>		} catch (InterruptedException e) {</a:t>
            </a:r>
          </a:p>
          <a:p>
            <a:pPr defTabSz="379413"/>
            <a:r>
              <a:rPr lang="en-US" sz="1400">
                <a:latin typeface="Courier" charset="0"/>
                <a:ea typeface="Courier" charset="0"/>
                <a:cs typeface="Courier" charset="0"/>
              </a:rPr>
              <a:t>			System.err.println("Could not join mutator threads!");</a:t>
            </a:r>
          </a:p>
          <a:p>
            <a:pPr defTabSz="379413"/>
            <a:r>
              <a:rPr lang="en-US" sz="1400">
                <a:latin typeface="Courier" charset="0"/>
                <a:ea typeface="Courier" charset="0"/>
                <a:cs typeface="Courier" charset="0"/>
              </a:rPr>
              <a:t>			e.printStackTrace();</a:t>
            </a:r>
          </a:p>
          <a:p>
            <a:pPr defTabSz="379413"/>
            <a:r>
              <a:rPr lang="en-US" sz="1400">
                <a:latin typeface="Courier" charset="0"/>
                <a:ea typeface="Courier" charset="0"/>
                <a:cs typeface="Courier" charset="0"/>
              </a:rPr>
              <a:t>		}</a:t>
            </a:r>
          </a:p>
          <a:p>
            <a:pPr defTabSz="379413"/>
            <a:r>
              <a:rPr lang="en-US" sz="1400" b="1">
                <a:latin typeface="Courier" charset="0"/>
                <a:ea typeface="Courier" charset="0"/>
                <a:cs typeface="Courier" charset="0"/>
              </a:rPr>
              <a:t>		for (int i=0; i&lt;ba.size(); i++) {</a:t>
            </a:r>
          </a:p>
          <a:p>
            <a:pPr defTabSz="379413"/>
            <a:r>
              <a:rPr lang="en-US" sz="1400" b="1">
                <a:latin typeface="Courier" charset="0"/>
                <a:ea typeface="Courier" charset="0"/>
                <a:cs typeface="Courier" charset="0"/>
              </a:rPr>
              <a:t>			assertEquals(ba.at(1), ba.at(i));</a:t>
            </a:r>
          </a:p>
          <a:p>
            <a:pPr defTabSz="379413"/>
            <a:r>
              <a:rPr lang="en-US" sz="1400" b="1">
                <a:latin typeface="Courier" charset="0"/>
                <a:ea typeface="Courier" charset="0"/>
                <a:cs typeface="Courier" charset="0"/>
              </a:rPr>
              <a:t>		}</a:t>
            </a:r>
          </a:p>
          <a:p>
            <a:pPr defTabSz="379413"/>
            <a:r>
              <a:rPr lang="en-US" sz="1400">
                <a:latin typeface="Courier" charset="0"/>
                <a:ea typeface="Courier" charset="0"/>
                <a:cs typeface="Courier" charset="0"/>
              </a:rPr>
              <a:t>	}</a:t>
            </a:r>
          </a:p>
          <a:p>
            <a:pPr defTabSz="379413"/>
            <a:r>
              <a:rPr lang="en-US" sz="1400">
                <a:latin typeface="Courier" charset="0"/>
                <a:ea typeface="Courier" charset="0"/>
                <a:cs typeface="Courier" charset="0"/>
              </a:rPr>
              <a:t>...</a:t>
            </a:r>
          </a:p>
          <a:p>
            <a:pPr defTabSz="379413"/>
            <a:r>
              <a:rPr lang="en-US" sz="1400">
                <a:latin typeface="Courier" charset="0"/>
                <a:ea typeface="Courier" charset="0"/>
                <a:cs typeface="Courier" charset="0"/>
              </a:rPr>
              <a:t>}</a:t>
            </a:r>
          </a:p>
        </p:txBody>
      </p:sp>
      <p:sp>
        <p:nvSpPr>
          <p:cNvPr id="41990" name="Rectangle 6"/>
          <p:cNvSpPr>
            <a:spLocks noGrp="1" noChangeArrowheads="1"/>
          </p:cNvSpPr>
          <p:nvPr>
            <p:ph type="title"/>
          </p:nvPr>
        </p:nvSpPr>
        <p:spPr/>
        <p:txBody>
          <a:bodyPr/>
          <a:lstStyle/>
          <a:p>
            <a:r>
              <a:rPr lang="en-US" smtClean="0"/>
              <a:t>Testing atomicity</a:t>
            </a:r>
          </a:p>
        </p:txBody>
      </p:sp>
      <p:grpSp>
        <p:nvGrpSpPr>
          <p:cNvPr id="41991" name="Group 8"/>
          <p:cNvGrpSpPr>
            <a:grpSpLocks/>
          </p:cNvGrpSpPr>
          <p:nvPr/>
        </p:nvGrpSpPr>
        <p:grpSpPr bwMode="auto">
          <a:xfrm>
            <a:off x="8382000" y="6096000"/>
            <a:ext cx="457200" cy="457200"/>
            <a:chOff x="5184" y="3552"/>
            <a:chExt cx="288" cy="288"/>
          </a:xfrm>
        </p:grpSpPr>
        <p:sp>
          <p:nvSpPr>
            <p:cNvPr id="41994" name="AutoShape 9"/>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1995" name="Oval 10"/>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41992" name="AutoShape 4"/>
          <p:cNvSpPr>
            <a:spLocks noChangeArrowheads="1"/>
          </p:cNvSpPr>
          <p:nvPr/>
        </p:nvSpPr>
        <p:spPr bwMode="auto">
          <a:xfrm>
            <a:off x="5410200" y="4572000"/>
            <a:ext cx="3505200" cy="762000"/>
          </a:xfrm>
          <a:prstGeom prst="foldedCorner">
            <a:avLst>
              <a:gd name="adj" fmla="val 12500"/>
            </a:avLst>
          </a:prstGeom>
          <a:solidFill>
            <a:schemeClr val="accent1"/>
          </a:solidFill>
          <a:ln w="9525">
            <a:solidFill>
              <a:srgbClr val="05027D"/>
            </a:solidFill>
            <a:round/>
            <a:headEnd/>
            <a:tailEnd/>
          </a:ln>
        </p:spPr>
        <p:txBody>
          <a:bodyPr anchor="ctr">
            <a:prstTxWarp prst="textNoShape">
              <a:avLst/>
            </a:prstTxWarp>
          </a:bodyPr>
          <a:lstStyle/>
          <a:p>
            <a:pPr algn="ctr" eaLnBrk="1" hangingPunct="1">
              <a:lnSpc>
                <a:spcPct val="90000"/>
              </a:lnSpc>
              <a:spcBef>
                <a:spcPct val="20000"/>
              </a:spcBef>
              <a:buClr>
                <a:srgbClr val="00027F"/>
              </a:buClr>
              <a:buSzPct val="85000"/>
              <a:buFont typeface="Zapf Dingbats" charset="2"/>
              <a:buNone/>
            </a:pPr>
            <a:r>
              <a:rPr lang="en-US" sz="1800" i="1">
                <a:solidFill>
                  <a:srgbClr val="7F0101"/>
                </a:solidFill>
              </a:rPr>
              <a:t>We test that the array contains one set of unique values.</a:t>
            </a:r>
            <a:endParaRPr lang="en-US">
              <a:solidFill>
                <a:srgbClr val="7F0101"/>
              </a:solidFill>
            </a:endParaRPr>
          </a:p>
        </p:txBody>
      </p:sp>
      <p:sp>
        <p:nvSpPr>
          <p:cNvPr id="41993" name="Rectangle 10"/>
          <p:cNvSpPr>
            <a:spLocks noChangeArrowheads="1"/>
          </p:cNvSpPr>
          <p:nvPr/>
        </p:nvSpPr>
        <p:spPr bwMode="auto">
          <a:xfrm>
            <a:off x="2895600" y="6172200"/>
            <a:ext cx="5257800" cy="307975"/>
          </a:xfrm>
          <a:prstGeom prst="rect">
            <a:avLst/>
          </a:prstGeom>
          <a:solidFill>
            <a:schemeClr val="accent1"/>
          </a:solidFill>
          <a:ln w="9525">
            <a:noFill/>
            <a:miter lim="800000"/>
            <a:headEnd/>
            <a:tailEnd/>
          </a:ln>
        </p:spPr>
        <p:txBody>
          <a:bodyPr>
            <a:prstTxWarp prst="textNoShape">
              <a:avLst/>
            </a:prstTxWarp>
            <a:spAutoFit/>
          </a:bodyPr>
          <a:lstStyle/>
          <a:p>
            <a:r>
              <a:rPr lang="en-US" sz="1400" i="1">
                <a:solidFill>
                  <a:schemeClr val="accent2"/>
                </a:solidFill>
              </a:rPr>
              <a:t>If we remove synchronization from BatchArray, the test may fail.</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4034" name="Picture 2" descr="roadmap-grey"/>
          <p:cNvPicPr>
            <a:picLocks noChangeAspect="1" noChangeArrowheads="1"/>
          </p:cNvPicPr>
          <p:nvPr/>
        </p:nvPicPr>
        <p:blipFill>
          <a:blip r:embed="rId3"/>
          <a:srcRect/>
          <a:stretch>
            <a:fillRect/>
          </a:stretch>
        </p:blipFill>
        <p:spPr bwMode="auto">
          <a:xfrm>
            <a:off x="6629400" y="1676400"/>
            <a:ext cx="2116138" cy="1833563"/>
          </a:xfrm>
          <a:prstGeom prst="rect">
            <a:avLst/>
          </a:prstGeom>
          <a:noFill/>
          <a:ln w="9525">
            <a:noFill/>
            <a:miter lim="800000"/>
            <a:headEnd/>
            <a:tailEnd/>
          </a:ln>
        </p:spPr>
      </p:pic>
      <p:sp>
        <p:nvSpPr>
          <p:cNvPr id="44035" name="Rectangle 3"/>
          <p:cNvSpPr>
            <a:spLocks noGrp="1" noChangeArrowheads="1"/>
          </p:cNvSpPr>
          <p:nvPr>
            <p:ph type="title"/>
          </p:nvPr>
        </p:nvSpPr>
        <p:spPr/>
        <p:txBody>
          <a:bodyPr/>
          <a:lstStyle/>
          <a:p>
            <a:pPr eaLnBrk="1" hangingPunct="1"/>
            <a:r>
              <a:rPr lang="en-US"/>
              <a:t>Roadmap</a:t>
            </a:r>
          </a:p>
        </p:txBody>
      </p:sp>
      <p:sp>
        <p:nvSpPr>
          <p:cNvPr id="44036" name="Rectangle 4"/>
          <p:cNvSpPr>
            <a:spLocks noGrp="1" noChangeArrowheads="1"/>
          </p:cNvSpPr>
          <p:nvPr>
            <p:ph idx="1"/>
          </p:nvPr>
        </p:nvSpPr>
        <p:spPr/>
        <p:txBody>
          <a:bodyPr/>
          <a:lstStyle/>
          <a:p>
            <a:pPr>
              <a:lnSpc>
                <a:spcPct val="90000"/>
              </a:lnSpc>
            </a:pPr>
            <a:r>
              <a:rPr lang="en-US" smtClean="0"/>
              <a:t>Idioms, Patterns and Architectural Styles</a:t>
            </a:r>
          </a:p>
          <a:p>
            <a:r>
              <a:rPr lang="en-US" smtClean="0"/>
              <a:t>Immutability:</a:t>
            </a:r>
          </a:p>
          <a:p>
            <a:pPr lvl="1"/>
            <a:r>
              <a:rPr lang="en-US" smtClean="0"/>
              <a:t>avoid safety problems by avoiding state changes</a:t>
            </a:r>
          </a:p>
          <a:p>
            <a:r>
              <a:rPr lang="en-US" smtClean="0"/>
              <a:t>Full Synchronization:</a:t>
            </a:r>
          </a:p>
          <a:p>
            <a:pPr lvl="1"/>
            <a:r>
              <a:rPr lang="en-US" smtClean="0"/>
              <a:t>dynamically ensure exclusive access</a:t>
            </a:r>
          </a:p>
          <a:p>
            <a:r>
              <a:rPr lang="en-US" b="1" smtClean="0"/>
              <a:t>Partial Synchronization:</a:t>
            </a:r>
          </a:p>
          <a:p>
            <a:pPr lvl="1"/>
            <a:r>
              <a:rPr lang="en-US" b="1" smtClean="0"/>
              <a:t>restrict synchronization to “critical sections”</a:t>
            </a:r>
          </a:p>
          <a:p>
            <a:r>
              <a:rPr lang="en-US" smtClean="0"/>
              <a:t>Containment:</a:t>
            </a:r>
          </a:p>
          <a:p>
            <a:pPr lvl="1"/>
            <a:r>
              <a:rPr lang="en-US" smtClean="0"/>
              <a:t>structurally ensure exclusive access</a:t>
            </a:r>
          </a:p>
        </p:txBody>
      </p:sp>
      <p:sp>
        <p:nvSpPr>
          <p:cNvPr id="44037" name="Date Placeholder 3"/>
          <p:cNvSpPr>
            <a:spLocks noGrp="1"/>
          </p:cNvSpPr>
          <p:nvPr>
            <p:ph type="dt" sz="quarter" idx="10"/>
          </p:nvPr>
        </p:nvSpPr>
        <p:spPr>
          <a:noFill/>
        </p:spPr>
        <p:txBody>
          <a:bodyPr/>
          <a:lstStyle/>
          <a:p>
            <a:r>
              <a:rPr lang="en-US" smtClean="0"/>
              <a:t>© Oscar Nierstrasz</a:t>
            </a:r>
            <a:endParaRPr lang="de-CH" smtClean="0"/>
          </a:p>
        </p:txBody>
      </p:sp>
      <p:sp>
        <p:nvSpPr>
          <p:cNvPr id="44038" name="Footer Placeholder 7"/>
          <p:cNvSpPr>
            <a:spLocks noGrp="1"/>
          </p:cNvSpPr>
          <p:nvPr>
            <p:ph type="ftr" sz="quarter" idx="11"/>
          </p:nvPr>
        </p:nvSpPr>
        <p:spPr>
          <a:noFill/>
        </p:spPr>
        <p:txBody>
          <a:bodyPr/>
          <a:lstStyle/>
          <a:p>
            <a:r>
              <a:rPr lang="en-US" smtClean="0"/>
              <a:t>Safety Patterns</a:t>
            </a:r>
            <a:endParaRPr lang="de-CH" smtClean="0"/>
          </a:p>
        </p:txBody>
      </p:sp>
      <p:sp>
        <p:nvSpPr>
          <p:cNvPr id="44039" name="Slide Number Placeholder 5"/>
          <p:cNvSpPr>
            <a:spLocks noGrp="1"/>
          </p:cNvSpPr>
          <p:nvPr>
            <p:ph type="sldNum" sz="quarter" idx="12"/>
          </p:nvPr>
        </p:nvSpPr>
        <p:spPr>
          <a:noFill/>
        </p:spPr>
        <p:txBody>
          <a:bodyPr/>
          <a:lstStyle/>
          <a:p>
            <a:fld id="{06F359C3-7A63-EE48-8668-FA9CDCF24EF7}" type="slidenum">
              <a:rPr lang="de-CH" smtClean="0"/>
              <a:pPr/>
              <a:t>23</a:t>
            </a:fld>
            <a:endParaRPr lang="de-CH" sz="1400" smtClean="0">
              <a:solidFill>
                <a:srgbClr val="7E7E7E"/>
              </a:solidFill>
              <a:latin typeface="Times"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p:spPr>
        <p:txBody>
          <a:bodyPr/>
          <a:lstStyle/>
          <a:p>
            <a:r>
              <a:rPr lang="en-US" smtClean="0"/>
              <a:t>© Oscar Nierstrasz</a:t>
            </a:r>
            <a:endParaRPr lang="de-CH" smtClean="0"/>
          </a:p>
        </p:txBody>
      </p:sp>
      <p:sp>
        <p:nvSpPr>
          <p:cNvPr id="46083" name="Footer Placeholder 4"/>
          <p:cNvSpPr>
            <a:spLocks noGrp="1"/>
          </p:cNvSpPr>
          <p:nvPr>
            <p:ph type="ftr" sz="quarter" idx="11"/>
          </p:nvPr>
        </p:nvSpPr>
        <p:spPr>
          <a:noFill/>
        </p:spPr>
        <p:txBody>
          <a:bodyPr/>
          <a:lstStyle/>
          <a:p>
            <a:r>
              <a:rPr lang="en-US" smtClean="0"/>
              <a:t>Safety Patterns</a:t>
            </a:r>
            <a:endParaRPr lang="de-CH" smtClean="0"/>
          </a:p>
        </p:txBody>
      </p:sp>
      <p:sp>
        <p:nvSpPr>
          <p:cNvPr id="46084" name="Slide Number Placeholder 5"/>
          <p:cNvSpPr>
            <a:spLocks noGrp="1"/>
          </p:cNvSpPr>
          <p:nvPr>
            <p:ph type="sldNum" sz="quarter" idx="12"/>
          </p:nvPr>
        </p:nvSpPr>
        <p:spPr>
          <a:noFill/>
        </p:spPr>
        <p:txBody>
          <a:bodyPr/>
          <a:lstStyle/>
          <a:p>
            <a:fld id="{A9EEA40B-A9C5-0E40-8714-55C0C87B4546}" type="slidenum">
              <a:rPr lang="de-CH" smtClean="0"/>
              <a:pPr/>
              <a:t>24</a:t>
            </a:fld>
            <a:endParaRPr lang="de-CH" sz="1400" smtClean="0">
              <a:solidFill>
                <a:srgbClr val="7E7E7E"/>
              </a:solidFill>
              <a:latin typeface="Times" charset="0"/>
            </a:endParaRPr>
          </a:p>
        </p:txBody>
      </p:sp>
      <p:sp>
        <p:nvSpPr>
          <p:cNvPr id="46085" name="Rectangle 2"/>
          <p:cNvSpPr>
            <a:spLocks noGrp="1" noChangeArrowheads="1"/>
          </p:cNvSpPr>
          <p:nvPr>
            <p:ph type="title"/>
          </p:nvPr>
        </p:nvSpPr>
        <p:spPr/>
        <p:txBody>
          <a:bodyPr/>
          <a:lstStyle/>
          <a:p>
            <a:r>
              <a:rPr lang="en-US"/>
              <a:t>Pattern: Partial Synchronization</a:t>
            </a:r>
          </a:p>
        </p:txBody>
      </p:sp>
      <p:sp>
        <p:nvSpPr>
          <p:cNvPr id="46086" name="Rectangle 3"/>
          <p:cNvSpPr>
            <a:spLocks noGrp="1" noChangeArrowheads="1"/>
          </p:cNvSpPr>
          <p:nvPr>
            <p:ph type="body" idx="1"/>
          </p:nvPr>
        </p:nvSpPr>
        <p:spPr/>
        <p:txBody>
          <a:bodyPr/>
          <a:lstStyle/>
          <a:p>
            <a:pPr>
              <a:buFont typeface="Helvetica CE" charset="0"/>
              <a:buNone/>
            </a:pPr>
            <a:r>
              <a:rPr lang="en-US" b="1" i="1"/>
              <a:t>Intent: </a:t>
            </a:r>
            <a:r>
              <a:rPr lang="en-US"/>
              <a:t>Reduce overhead by </a:t>
            </a:r>
            <a:r>
              <a:rPr lang="en-US" i="1">
                <a:solidFill>
                  <a:srgbClr val="7F0101"/>
                </a:solidFill>
              </a:rPr>
              <a:t>synchronizing only within “critical sections”.</a:t>
            </a:r>
          </a:p>
          <a:p>
            <a:pPr>
              <a:buFont typeface="Helvetica CE" charset="0"/>
              <a:buNone/>
            </a:pPr>
            <a:endParaRPr lang="en-US"/>
          </a:p>
          <a:p>
            <a:pPr>
              <a:buFont typeface="Helvetica CE" charset="0"/>
              <a:buNone/>
            </a:pPr>
            <a:r>
              <a:rPr lang="en-US" b="1" i="1"/>
              <a:t>Applicability</a:t>
            </a:r>
            <a:endParaRPr lang="en-US"/>
          </a:p>
          <a:p>
            <a:r>
              <a:rPr lang="en-US"/>
              <a:t>When objects have both mutable and immutable instance variables.</a:t>
            </a:r>
          </a:p>
          <a:p>
            <a:r>
              <a:rPr lang="en-US"/>
              <a:t>When methods can be split into a “critical section” that deals with mutable state and a part that does not.</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Date Placeholder 3"/>
          <p:cNvSpPr>
            <a:spLocks noGrp="1"/>
          </p:cNvSpPr>
          <p:nvPr>
            <p:ph type="dt" sz="quarter" idx="10"/>
          </p:nvPr>
        </p:nvSpPr>
        <p:spPr>
          <a:noFill/>
        </p:spPr>
        <p:txBody>
          <a:bodyPr/>
          <a:lstStyle/>
          <a:p>
            <a:r>
              <a:rPr lang="en-US" smtClean="0"/>
              <a:t>© Oscar Nierstrasz</a:t>
            </a:r>
            <a:endParaRPr lang="de-CH" smtClean="0"/>
          </a:p>
        </p:txBody>
      </p:sp>
      <p:sp>
        <p:nvSpPr>
          <p:cNvPr id="47107" name="Footer Placeholder 4"/>
          <p:cNvSpPr>
            <a:spLocks noGrp="1"/>
          </p:cNvSpPr>
          <p:nvPr>
            <p:ph type="ftr" sz="quarter" idx="11"/>
          </p:nvPr>
        </p:nvSpPr>
        <p:spPr>
          <a:noFill/>
        </p:spPr>
        <p:txBody>
          <a:bodyPr/>
          <a:lstStyle/>
          <a:p>
            <a:r>
              <a:rPr lang="en-US" smtClean="0"/>
              <a:t>Safety Patterns</a:t>
            </a:r>
            <a:endParaRPr lang="de-CH" smtClean="0"/>
          </a:p>
        </p:txBody>
      </p:sp>
      <p:sp>
        <p:nvSpPr>
          <p:cNvPr id="47108" name="Slide Number Placeholder 5"/>
          <p:cNvSpPr>
            <a:spLocks noGrp="1"/>
          </p:cNvSpPr>
          <p:nvPr>
            <p:ph type="sldNum" sz="quarter" idx="12"/>
          </p:nvPr>
        </p:nvSpPr>
        <p:spPr>
          <a:noFill/>
        </p:spPr>
        <p:txBody>
          <a:bodyPr/>
          <a:lstStyle/>
          <a:p>
            <a:fld id="{0AEC2BF3-0D7D-E247-A0C5-1B3E767292F0}" type="slidenum">
              <a:rPr lang="de-CH" smtClean="0"/>
              <a:pPr/>
              <a:t>25</a:t>
            </a:fld>
            <a:endParaRPr lang="de-CH" sz="1400" smtClean="0">
              <a:solidFill>
                <a:srgbClr val="7E7E7E"/>
              </a:solidFill>
              <a:latin typeface="Times" charset="0"/>
            </a:endParaRPr>
          </a:p>
        </p:txBody>
      </p:sp>
      <p:sp>
        <p:nvSpPr>
          <p:cNvPr id="47109" name="Rectangle 2"/>
          <p:cNvSpPr>
            <a:spLocks noGrp="1" noChangeArrowheads="1"/>
          </p:cNvSpPr>
          <p:nvPr>
            <p:ph type="title"/>
          </p:nvPr>
        </p:nvSpPr>
        <p:spPr/>
        <p:txBody>
          <a:bodyPr/>
          <a:lstStyle/>
          <a:p>
            <a:r>
              <a:rPr lang="en-US"/>
              <a:t>Partial Synchronization — design steps</a:t>
            </a:r>
          </a:p>
        </p:txBody>
      </p:sp>
      <p:sp>
        <p:nvSpPr>
          <p:cNvPr id="47110" name="Rectangle 3"/>
          <p:cNvSpPr>
            <a:spLocks noGrp="1" noChangeArrowheads="1"/>
          </p:cNvSpPr>
          <p:nvPr>
            <p:ph type="body" idx="1"/>
          </p:nvPr>
        </p:nvSpPr>
        <p:spPr/>
        <p:txBody>
          <a:bodyPr/>
          <a:lstStyle/>
          <a:p>
            <a:pPr marL="342900" indent="-342900"/>
            <a:r>
              <a:rPr lang="en-US" i="1">
                <a:solidFill>
                  <a:srgbClr val="7E0007"/>
                </a:solidFill>
              </a:rPr>
              <a:t>Fully synchronize </a:t>
            </a:r>
            <a:r>
              <a:rPr lang="en-US"/>
              <a:t>all methods</a:t>
            </a:r>
          </a:p>
          <a:p>
            <a:pPr marL="342900" indent="-342900"/>
            <a:r>
              <a:rPr lang="en-US"/>
              <a:t>Remove synchronization for</a:t>
            </a:r>
          </a:p>
          <a:p>
            <a:pPr marL="762000" lvl="1" indent="-342900"/>
            <a:r>
              <a:rPr lang="en-US"/>
              <a:t>accessors to </a:t>
            </a:r>
            <a:r>
              <a:rPr lang="en-US" i="1">
                <a:solidFill>
                  <a:srgbClr val="7E0007"/>
                </a:solidFill>
              </a:rPr>
              <a:t>atomic or immutable values</a:t>
            </a:r>
          </a:p>
          <a:p>
            <a:pPr marL="762000" lvl="1" indent="-342900"/>
            <a:r>
              <a:rPr lang="en-US"/>
              <a:t>methods that access mutable state through a single other, already synchronized method</a:t>
            </a:r>
          </a:p>
          <a:p>
            <a:pPr marL="342900" indent="-342900"/>
            <a:r>
              <a:rPr lang="en-US"/>
              <a:t>Replace method synchronization by </a:t>
            </a:r>
            <a:r>
              <a:rPr lang="en-US" i="1">
                <a:solidFill>
                  <a:srgbClr val="7E0007"/>
                </a:solidFill>
              </a:rPr>
              <a:t>block synchronization</a:t>
            </a:r>
            <a:r>
              <a:rPr lang="en-US"/>
              <a:t> for methods where access to mutable state is restricted to a single, critical section</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Date Placeholder 2"/>
          <p:cNvSpPr>
            <a:spLocks noGrp="1"/>
          </p:cNvSpPr>
          <p:nvPr>
            <p:ph type="dt" sz="quarter" idx="10"/>
          </p:nvPr>
        </p:nvSpPr>
        <p:spPr>
          <a:noFill/>
        </p:spPr>
        <p:txBody>
          <a:bodyPr/>
          <a:lstStyle/>
          <a:p>
            <a:r>
              <a:rPr lang="en-US" smtClean="0"/>
              <a:t>© Oscar Nierstrasz</a:t>
            </a:r>
            <a:endParaRPr lang="de-CH" smtClean="0"/>
          </a:p>
        </p:txBody>
      </p:sp>
      <p:sp>
        <p:nvSpPr>
          <p:cNvPr id="48131" name="Footer Placeholder 3"/>
          <p:cNvSpPr>
            <a:spLocks noGrp="1"/>
          </p:cNvSpPr>
          <p:nvPr>
            <p:ph type="ftr" sz="quarter" idx="11"/>
          </p:nvPr>
        </p:nvSpPr>
        <p:spPr>
          <a:noFill/>
        </p:spPr>
        <p:txBody>
          <a:bodyPr/>
          <a:lstStyle/>
          <a:p>
            <a:r>
              <a:rPr lang="en-US" smtClean="0"/>
              <a:t>Safety Patterns</a:t>
            </a:r>
            <a:endParaRPr lang="de-CH" smtClean="0"/>
          </a:p>
        </p:txBody>
      </p:sp>
      <p:sp>
        <p:nvSpPr>
          <p:cNvPr id="48132" name="Slide Number Placeholder 4"/>
          <p:cNvSpPr>
            <a:spLocks noGrp="1"/>
          </p:cNvSpPr>
          <p:nvPr>
            <p:ph type="sldNum" sz="quarter" idx="12"/>
          </p:nvPr>
        </p:nvSpPr>
        <p:spPr>
          <a:noFill/>
        </p:spPr>
        <p:txBody>
          <a:bodyPr/>
          <a:lstStyle/>
          <a:p>
            <a:fld id="{F51C9EAA-7FA1-BD4F-B0F4-E5BC24C5A88A}" type="slidenum">
              <a:rPr lang="de-CH" smtClean="0"/>
              <a:pPr/>
              <a:t>26</a:t>
            </a:fld>
            <a:endParaRPr lang="de-CH" sz="1400" smtClean="0">
              <a:solidFill>
                <a:srgbClr val="7E7E7E"/>
              </a:solidFill>
              <a:latin typeface="Times" charset="0"/>
            </a:endParaRPr>
          </a:p>
        </p:txBody>
      </p:sp>
      <p:sp>
        <p:nvSpPr>
          <p:cNvPr id="48133" name="Rectangle 2"/>
          <p:cNvSpPr>
            <a:spLocks noGrp="1" noChangeArrowheads="1"/>
          </p:cNvSpPr>
          <p:nvPr>
            <p:ph type="title"/>
          </p:nvPr>
        </p:nvSpPr>
        <p:spPr/>
        <p:txBody>
          <a:bodyPr/>
          <a:lstStyle/>
          <a:p>
            <a:r>
              <a:rPr lang="en-US"/>
              <a:t>Example: LinkedCells</a:t>
            </a:r>
          </a:p>
        </p:txBody>
      </p:sp>
      <p:sp>
        <p:nvSpPr>
          <p:cNvPr id="48134" name="Rectangle 4"/>
          <p:cNvSpPr>
            <a:spLocks noChangeArrowheads="1"/>
          </p:cNvSpPr>
          <p:nvPr/>
        </p:nvSpPr>
        <p:spPr bwMode="auto">
          <a:xfrm>
            <a:off x="152400" y="1752600"/>
            <a:ext cx="8462963" cy="46513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class LinkedCell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double value;				</a:t>
            </a:r>
            <a:r>
              <a:rPr lang="en-US" sz="1600" i="1">
                <a:solidFill>
                  <a:srgbClr val="7E0007"/>
                </a:solidFill>
                <a:latin typeface="Courier" charset="0"/>
                <a:ea typeface="Courier" charset="0"/>
                <a:cs typeface="Courier" charset="0"/>
              </a:rPr>
              <a:t>// NB: doubles are not atomic!</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final LinkedCell next;  </a:t>
            </a:r>
            <a:r>
              <a:rPr lang="en-US" sz="1600" i="1">
                <a:solidFill>
                  <a:srgbClr val="7E0007"/>
                </a:solidFill>
                <a:latin typeface="Courier" charset="0"/>
                <a:ea typeface="Courier" charset="0"/>
                <a:cs typeface="Courier" charset="0"/>
              </a:rPr>
              <a:t>// fixed</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LinkedCell (double val, LinkedCell next)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value = val;</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this.next = next;</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double value()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value;</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void setValue(double v)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value = v;</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LinkedCell next() {			</a:t>
            </a:r>
            <a:r>
              <a:rPr lang="en-US" sz="1600" b="1" i="1">
                <a:solidFill>
                  <a:srgbClr val="7E0007"/>
                </a:solidFill>
                <a:latin typeface="Courier" charset="0"/>
                <a:ea typeface="Courier" charset="0"/>
                <a:cs typeface="Courier" charset="0"/>
              </a:rPr>
              <a:t>// not synched!</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next; 						</a:t>
            </a:r>
            <a:r>
              <a:rPr lang="en-US" sz="1600" i="1">
                <a:solidFill>
                  <a:srgbClr val="7E0007"/>
                </a:solidFill>
                <a:latin typeface="Courier" charset="0"/>
                <a:ea typeface="Courier" charset="0"/>
                <a:cs typeface="Courier" charset="0"/>
              </a:rPr>
              <a:t>// next is immutable</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
        <p:nvSpPr>
          <p:cNvPr id="48135" name="Rectangle 6"/>
          <p:cNvSpPr>
            <a:spLocks noChangeArrowheads="1"/>
          </p:cNvSpPr>
          <p:nvPr/>
        </p:nvSpPr>
        <p:spPr bwMode="auto">
          <a:xfrm>
            <a:off x="7673975" y="6124575"/>
            <a:ext cx="936625" cy="276225"/>
          </a:xfrm>
          <a:prstGeom prst="rect">
            <a:avLst/>
          </a:prstGeom>
          <a:noFill/>
          <a:ln w="9525">
            <a:noFill/>
            <a:miter lim="800000"/>
            <a:headEnd/>
            <a:tailEnd/>
          </a:ln>
        </p:spPr>
        <p:txBody>
          <a:bodyPr wrap="none">
            <a:prstTxWarp prst="textNoShape">
              <a:avLst/>
            </a:prstTxWarp>
            <a:spAutoFit/>
          </a:bodyPr>
          <a:lstStyle/>
          <a:p>
            <a:r>
              <a:rPr lang="en-US" sz="1200" i="1"/>
              <a:t>LinkedCell</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Date Placeholder 2"/>
          <p:cNvSpPr>
            <a:spLocks noGrp="1"/>
          </p:cNvSpPr>
          <p:nvPr>
            <p:ph type="dt" sz="quarter" idx="10"/>
          </p:nvPr>
        </p:nvSpPr>
        <p:spPr>
          <a:noFill/>
        </p:spPr>
        <p:txBody>
          <a:bodyPr/>
          <a:lstStyle/>
          <a:p>
            <a:r>
              <a:rPr lang="en-US" smtClean="0"/>
              <a:t>© Oscar Nierstrasz</a:t>
            </a:r>
            <a:endParaRPr lang="de-CH" smtClean="0"/>
          </a:p>
        </p:txBody>
      </p:sp>
      <p:sp>
        <p:nvSpPr>
          <p:cNvPr id="49155" name="Footer Placeholder 3"/>
          <p:cNvSpPr>
            <a:spLocks noGrp="1"/>
          </p:cNvSpPr>
          <p:nvPr>
            <p:ph type="ftr" sz="quarter" idx="11"/>
          </p:nvPr>
        </p:nvSpPr>
        <p:spPr>
          <a:noFill/>
        </p:spPr>
        <p:txBody>
          <a:bodyPr/>
          <a:lstStyle/>
          <a:p>
            <a:r>
              <a:rPr lang="en-US" smtClean="0"/>
              <a:t>Safety Patterns</a:t>
            </a:r>
            <a:endParaRPr lang="de-CH" smtClean="0"/>
          </a:p>
        </p:txBody>
      </p:sp>
      <p:sp>
        <p:nvSpPr>
          <p:cNvPr id="49156" name="Slide Number Placeholder 4"/>
          <p:cNvSpPr>
            <a:spLocks noGrp="1"/>
          </p:cNvSpPr>
          <p:nvPr>
            <p:ph type="sldNum" sz="quarter" idx="12"/>
          </p:nvPr>
        </p:nvSpPr>
        <p:spPr>
          <a:noFill/>
        </p:spPr>
        <p:txBody>
          <a:bodyPr/>
          <a:lstStyle/>
          <a:p>
            <a:fld id="{6AE67D89-811B-8D4E-940F-B44A79EBD023}" type="slidenum">
              <a:rPr lang="de-CH" smtClean="0"/>
              <a:pPr/>
              <a:t>27</a:t>
            </a:fld>
            <a:endParaRPr lang="de-CH" sz="1400" smtClean="0">
              <a:solidFill>
                <a:srgbClr val="7E7E7E"/>
              </a:solidFill>
              <a:latin typeface="Times" charset="0"/>
            </a:endParaRPr>
          </a:p>
        </p:txBody>
      </p:sp>
      <p:sp>
        <p:nvSpPr>
          <p:cNvPr id="49157" name="Rectangle 2"/>
          <p:cNvSpPr>
            <a:spLocks noGrp="1" noChangeArrowheads="1"/>
          </p:cNvSpPr>
          <p:nvPr>
            <p:ph type="title"/>
          </p:nvPr>
        </p:nvSpPr>
        <p:spPr/>
        <p:txBody>
          <a:bodyPr/>
          <a:lstStyle/>
          <a:p>
            <a:r>
              <a:rPr lang="en-US" sz="3200"/>
              <a:t>Example ...</a:t>
            </a:r>
            <a:endParaRPr lang="en-US" sz="1400"/>
          </a:p>
        </p:txBody>
      </p:sp>
      <p:sp>
        <p:nvSpPr>
          <p:cNvPr id="49158" name="Rectangle 4"/>
          <p:cNvSpPr>
            <a:spLocks noChangeArrowheads="1"/>
          </p:cNvSpPr>
          <p:nvPr/>
        </p:nvSpPr>
        <p:spPr bwMode="auto">
          <a:xfrm>
            <a:off x="604838" y="1066800"/>
            <a:ext cx="8113712" cy="54641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double sum() {		</a:t>
            </a:r>
            <a:r>
              <a:rPr lang="en-US" sz="1600" i="1">
                <a:solidFill>
                  <a:srgbClr val="7E0007"/>
                </a:solidFill>
                <a:latin typeface="Courier" charset="0"/>
                <a:ea typeface="Courier" charset="0"/>
                <a:cs typeface="Courier" charset="0"/>
              </a:rPr>
              <a:t>// add up all element values</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double v = </a:t>
            </a:r>
            <a:r>
              <a:rPr lang="en-US" sz="1600" b="1">
                <a:solidFill>
                  <a:srgbClr val="0A017F"/>
                </a:solidFill>
                <a:latin typeface="Courier" charset="0"/>
                <a:ea typeface="Courier" charset="0"/>
                <a:cs typeface="Courier" charset="0"/>
              </a:rPr>
              <a:t>value()</a:t>
            </a:r>
            <a:r>
              <a:rPr lang="en-US" sz="1600">
                <a:solidFill>
                  <a:srgbClr val="0A017F"/>
                </a:solidFill>
                <a:latin typeface="Courier" charset="0"/>
                <a:ea typeface="Courier" charset="0"/>
                <a:cs typeface="Courier" charset="0"/>
              </a:rPr>
              <a:t>;		</a:t>
            </a:r>
            <a:r>
              <a:rPr lang="en-US" sz="1600" i="1">
                <a:solidFill>
                  <a:srgbClr val="7E0007"/>
                </a:solidFill>
                <a:latin typeface="Courier" charset="0"/>
                <a:ea typeface="Courier" charset="0"/>
                <a:cs typeface="Courier" charset="0"/>
              </a:rPr>
              <a:t>// get via synchronized accessor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if (next() != null)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v += next().sum();</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v;</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boolean includes(double x) {	</a:t>
            </a:r>
            <a:r>
              <a:rPr lang="en-US" sz="1600" i="1">
                <a:solidFill>
                  <a:srgbClr val="7E0007"/>
                </a:solidFill>
                <a:latin typeface="Courier" charset="0"/>
                <a:ea typeface="Courier" charset="0"/>
                <a:cs typeface="Courier" charset="0"/>
              </a:rPr>
              <a:t>// search for x</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r>
              <a:rPr lang="en-US" sz="1600" b="1">
                <a:solidFill>
                  <a:srgbClr val="0A017F"/>
                </a:solidFill>
                <a:latin typeface="Courier" charset="0"/>
                <a:ea typeface="Courier" charset="0"/>
                <a:cs typeface="Courier" charset="0"/>
              </a:rPr>
              <a:t>synchronized(this) {					</a:t>
            </a:r>
            <a:r>
              <a:rPr lang="en-US" sz="1600" b="1" i="1">
                <a:solidFill>
                  <a:srgbClr val="7E0007"/>
                </a:solidFill>
                <a:latin typeface="Courier" charset="0"/>
                <a:ea typeface="Courier" charset="0"/>
                <a:cs typeface="Courier" charset="0"/>
              </a:rPr>
              <a:t>// synch to access value</a:t>
            </a:r>
          </a:p>
          <a:p>
            <a:pPr defTabSz="38576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if (value == x) {</a:t>
            </a:r>
          </a:p>
          <a:p>
            <a:pPr defTabSz="38576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return true;</a:t>
            </a:r>
          </a:p>
          <a:p>
            <a:pPr defTabSz="38576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if (next() == null)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false;</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 else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next().includes(x);</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grpSp>
        <p:nvGrpSpPr>
          <p:cNvPr id="49159" name="Group 8"/>
          <p:cNvGrpSpPr>
            <a:grpSpLocks/>
          </p:cNvGrpSpPr>
          <p:nvPr/>
        </p:nvGrpSpPr>
        <p:grpSpPr bwMode="auto">
          <a:xfrm>
            <a:off x="8382000" y="6096000"/>
            <a:ext cx="457200" cy="457200"/>
            <a:chOff x="5184" y="3552"/>
            <a:chExt cx="288" cy="288"/>
          </a:xfrm>
        </p:grpSpPr>
        <p:sp>
          <p:nvSpPr>
            <p:cNvPr id="49160" name="AutoShape 9"/>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9161" name="Oval 10"/>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0178" name="Picture 2" descr="roadmap-grey"/>
          <p:cNvPicPr>
            <a:picLocks noChangeAspect="1" noChangeArrowheads="1"/>
          </p:cNvPicPr>
          <p:nvPr/>
        </p:nvPicPr>
        <p:blipFill>
          <a:blip r:embed="rId3"/>
          <a:srcRect/>
          <a:stretch>
            <a:fillRect/>
          </a:stretch>
        </p:blipFill>
        <p:spPr bwMode="auto">
          <a:xfrm>
            <a:off x="6629400" y="1676400"/>
            <a:ext cx="2116138" cy="1833563"/>
          </a:xfrm>
          <a:prstGeom prst="rect">
            <a:avLst/>
          </a:prstGeom>
          <a:noFill/>
          <a:ln w="9525">
            <a:noFill/>
            <a:miter lim="800000"/>
            <a:headEnd/>
            <a:tailEnd/>
          </a:ln>
        </p:spPr>
      </p:pic>
      <p:sp>
        <p:nvSpPr>
          <p:cNvPr id="50179" name="Rectangle 3"/>
          <p:cNvSpPr>
            <a:spLocks noGrp="1" noChangeArrowheads="1"/>
          </p:cNvSpPr>
          <p:nvPr>
            <p:ph type="title"/>
          </p:nvPr>
        </p:nvSpPr>
        <p:spPr/>
        <p:txBody>
          <a:bodyPr/>
          <a:lstStyle/>
          <a:p>
            <a:pPr eaLnBrk="1" hangingPunct="1"/>
            <a:r>
              <a:rPr lang="en-US"/>
              <a:t>Roadmap</a:t>
            </a:r>
          </a:p>
        </p:txBody>
      </p:sp>
      <p:sp>
        <p:nvSpPr>
          <p:cNvPr id="50180" name="Rectangle 4"/>
          <p:cNvSpPr>
            <a:spLocks noGrp="1" noChangeArrowheads="1"/>
          </p:cNvSpPr>
          <p:nvPr>
            <p:ph idx="1"/>
          </p:nvPr>
        </p:nvSpPr>
        <p:spPr/>
        <p:txBody>
          <a:bodyPr/>
          <a:lstStyle/>
          <a:p>
            <a:pPr>
              <a:lnSpc>
                <a:spcPct val="90000"/>
              </a:lnSpc>
            </a:pPr>
            <a:r>
              <a:rPr lang="en-US" smtClean="0"/>
              <a:t>Idioms, Patterns and Architectural Styles</a:t>
            </a:r>
          </a:p>
          <a:p>
            <a:r>
              <a:rPr lang="en-US" smtClean="0"/>
              <a:t>Immutability:</a:t>
            </a:r>
          </a:p>
          <a:p>
            <a:pPr lvl="1"/>
            <a:r>
              <a:rPr lang="en-US" smtClean="0"/>
              <a:t>avoid safety problems by avoiding state changes</a:t>
            </a:r>
          </a:p>
          <a:p>
            <a:r>
              <a:rPr lang="en-US" smtClean="0"/>
              <a:t>Full Synchronization:</a:t>
            </a:r>
          </a:p>
          <a:p>
            <a:pPr lvl="1"/>
            <a:r>
              <a:rPr lang="en-US" smtClean="0"/>
              <a:t>dynamically ensure exclusive access</a:t>
            </a:r>
          </a:p>
          <a:p>
            <a:r>
              <a:rPr lang="en-US" smtClean="0"/>
              <a:t>Partial Synchronization:</a:t>
            </a:r>
          </a:p>
          <a:p>
            <a:pPr lvl="1"/>
            <a:r>
              <a:rPr lang="en-US" smtClean="0"/>
              <a:t>restrict synchronization to “critical sections”</a:t>
            </a:r>
          </a:p>
          <a:p>
            <a:r>
              <a:rPr lang="en-US" b="1" smtClean="0"/>
              <a:t>Containment:</a:t>
            </a:r>
          </a:p>
          <a:p>
            <a:pPr lvl="1"/>
            <a:r>
              <a:rPr lang="en-US" b="1" smtClean="0"/>
              <a:t>structurally ensure exclusive access</a:t>
            </a:r>
          </a:p>
        </p:txBody>
      </p:sp>
      <p:sp>
        <p:nvSpPr>
          <p:cNvPr id="50181" name="Date Placeholder 3"/>
          <p:cNvSpPr>
            <a:spLocks noGrp="1"/>
          </p:cNvSpPr>
          <p:nvPr>
            <p:ph type="dt" sz="quarter" idx="10"/>
          </p:nvPr>
        </p:nvSpPr>
        <p:spPr>
          <a:noFill/>
        </p:spPr>
        <p:txBody>
          <a:bodyPr/>
          <a:lstStyle/>
          <a:p>
            <a:r>
              <a:rPr lang="en-US" smtClean="0"/>
              <a:t>© Oscar Nierstrasz</a:t>
            </a:r>
            <a:endParaRPr lang="de-CH" smtClean="0"/>
          </a:p>
        </p:txBody>
      </p:sp>
      <p:sp>
        <p:nvSpPr>
          <p:cNvPr id="50182" name="Footer Placeholder 7"/>
          <p:cNvSpPr>
            <a:spLocks noGrp="1"/>
          </p:cNvSpPr>
          <p:nvPr>
            <p:ph type="ftr" sz="quarter" idx="11"/>
          </p:nvPr>
        </p:nvSpPr>
        <p:spPr>
          <a:noFill/>
        </p:spPr>
        <p:txBody>
          <a:bodyPr/>
          <a:lstStyle/>
          <a:p>
            <a:r>
              <a:rPr lang="en-US" smtClean="0"/>
              <a:t>Safety Patterns</a:t>
            </a:r>
            <a:endParaRPr lang="de-CH" smtClean="0"/>
          </a:p>
        </p:txBody>
      </p:sp>
      <p:sp>
        <p:nvSpPr>
          <p:cNvPr id="50183" name="Slide Number Placeholder 5"/>
          <p:cNvSpPr>
            <a:spLocks noGrp="1"/>
          </p:cNvSpPr>
          <p:nvPr>
            <p:ph type="sldNum" sz="quarter" idx="12"/>
          </p:nvPr>
        </p:nvSpPr>
        <p:spPr>
          <a:noFill/>
        </p:spPr>
        <p:txBody>
          <a:bodyPr/>
          <a:lstStyle/>
          <a:p>
            <a:fld id="{E254EBC6-663F-0A45-96EE-CE31E9DF4A13}" type="slidenum">
              <a:rPr lang="de-CH" smtClean="0"/>
              <a:pPr/>
              <a:t>28</a:t>
            </a:fld>
            <a:endParaRPr lang="de-CH" sz="1400" smtClean="0">
              <a:solidFill>
                <a:srgbClr val="7E7E7E"/>
              </a:solidFill>
              <a:latin typeface="Times"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Date Placeholder 3"/>
          <p:cNvSpPr>
            <a:spLocks noGrp="1"/>
          </p:cNvSpPr>
          <p:nvPr>
            <p:ph type="dt" sz="quarter" idx="10"/>
          </p:nvPr>
        </p:nvSpPr>
        <p:spPr>
          <a:noFill/>
        </p:spPr>
        <p:txBody>
          <a:bodyPr/>
          <a:lstStyle/>
          <a:p>
            <a:r>
              <a:rPr lang="en-US" smtClean="0"/>
              <a:t>© Oscar Nierstrasz</a:t>
            </a:r>
            <a:endParaRPr lang="de-CH" smtClean="0"/>
          </a:p>
        </p:txBody>
      </p:sp>
      <p:sp>
        <p:nvSpPr>
          <p:cNvPr id="52227" name="Footer Placeholder 4"/>
          <p:cNvSpPr>
            <a:spLocks noGrp="1"/>
          </p:cNvSpPr>
          <p:nvPr>
            <p:ph type="ftr" sz="quarter" idx="11"/>
          </p:nvPr>
        </p:nvSpPr>
        <p:spPr>
          <a:noFill/>
        </p:spPr>
        <p:txBody>
          <a:bodyPr/>
          <a:lstStyle/>
          <a:p>
            <a:r>
              <a:rPr lang="en-US" smtClean="0"/>
              <a:t>Safety Patterns</a:t>
            </a:r>
            <a:endParaRPr lang="de-CH" smtClean="0"/>
          </a:p>
        </p:txBody>
      </p:sp>
      <p:sp>
        <p:nvSpPr>
          <p:cNvPr id="52228" name="Slide Number Placeholder 5"/>
          <p:cNvSpPr>
            <a:spLocks noGrp="1"/>
          </p:cNvSpPr>
          <p:nvPr>
            <p:ph type="sldNum" sz="quarter" idx="12"/>
          </p:nvPr>
        </p:nvSpPr>
        <p:spPr>
          <a:noFill/>
        </p:spPr>
        <p:txBody>
          <a:bodyPr/>
          <a:lstStyle/>
          <a:p>
            <a:fld id="{2E53EC0D-4164-6444-B6A2-D12599E0B502}" type="slidenum">
              <a:rPr lang="de-CH" smtClean="0"/>
              <a:pPr/>
              <a:t>29</a:t>
            </a:fld>
            <a:endParaRPr lang="de-CH" sz="1400" smtClean="0">
              <a:solidFill>
                <a:srgbClr val="7E7E7E"/>
              </a:solidFill>
              <a:latin typeface="Times" charset="0"/>
            </a:endParaRPr>
          </a:p>
        </p:txBody>
      </p:sp>
      <p:sp>
        <p:nvSpPr>
          <p:cNvPr id="52229" name="Rectangle 2"/>
          <p:cNvSpPr>
            <a:spLocks noGrp="1" noChangeArrowheads="1"/>
          </p:cNvSpPr>
          <p:nvPr>
            <p:ph type="title"/>
          </p:nvPr>
        </p:nvSpPr>
        <p:spPr/>
        <p:txBody>
          <a:bodyPr/>
          <a:lstStyle/>
          <a:p>
            <a:r>
              <a:rPr lang="en-US"/>
              <a:t>Pattern: Containment</a:t>
            </a:r>
          </a:p>
        </p:txBody>
      </p:sp>
      <p:sp>
        <p:nvSpPr>
          <p:cNvPr id="52230" name="Rectangle 3"/>
          <p:cNvSpPr>
            <a:spLocks noGrp="1" noChangeArrowheads="1"/>
          </p:cNvSpPr>
          <p:nvPr>
            <p:ph type="body" idx="1"/>
          </p:nvPr>
        </p:nvSpPr>
        <p:spPr/>
        <p:txBody>
          <a:bodyPr/>
          <a:lstStyle/>
          <a:p>
            <a:pPr>
              <a:buFont typeface="Helvetica CE" charset="0"/>
              <a:buNone/>
            </a:pPr>
            <a:r>
              <a:rPr lang="en-US" b="1" i="1"/>
              <a:t>Intent:</a:t>
            </a:r>
            <a:r>
              <a:rPr lang="en-US"/>
              <a:t> Achieve safety by avoiding shared variables. </a:t>
            </a:r>
            <a:r>
              <a:rPr lang="en-US" i="1">
                <a:solidFill>
                  <a:srgbClr val="7F0101"/>
                </a:solidFill>
              </a:rPr>
              <a:t>Unsynchronized objects are “contained”</a:t>
            </a:r>
            <a:r>
              <a:rPr lang="en-US"/>
              <a:t> inside other objects that have at most one thread active at a time.</a:t>
            </a:r>
          </a:p>
          <a:p>
            <a:pPr>
              <a:buFont typeface="Helvetica CE" charset="0"/>
              <a:buNone/>
            </a:pPr>
            <a:endParaRPr lang="en-US"/>
          </a:p>
          <a:p>
            <a:pPr>
              <a:buFont typeface="Helvetica CE" charset="0"/>
              <a:buNone/>
            </a:pPr>
            <a:r>
              <a:rPr lang="en-US" b="1" i="1"/>
              <a:t>Applicability</a:t>
            </a:r>
            <a:endParaRPr lang="en-US"/>
          </a:p>
          <a:p>
            <a:r>
              <a:rPr lang="en-US"/>
              <a:t>There is no need for shared access to the embedded objects. </a:t>
            </a:r>
          </a:p>
          <a:p>
            <a:r>
              <a:rPr lang="en-US"/>
              <a:t>The embedded objects can be conceptualized as exclusively held resources.</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4" name="Picture 2" descr="roadmap-grey"/>
          <p:cNvPicPr>
            <a:picLocks noChangeAspect="1" noChangeArrowheads="1"/>
          </p:cNvPicPr>
          <p:nvPr/>
        </p:nvPicPr>
        <p:blipFill>
          <a:blip r:embed="rId3"/>
          <a:srcRect/>
          <a:stretch>
            <a:fillRect/>
          </a:stretch>
        </p:blipFill>
        <p:spPr bwMode="auto">
          <a:xfrm>
            <a:off x="6629400" y="1676400"/>
            <a:ext cx="2116138" cy="1833563"/>
          </a:xfrm>
          <a:prstGeom prst="rect">
            <a:avLst/>
          </a:prstGeom>
          <a:noFill/>
          <a:ln w="9525">
            <a:noFill/>
            <a:miter lim="800000"/>
            <a:headEnd/>
            <a:tailEnd/>
          </a:ln>
        </p:spPr>
      </p:pic>
      <p:sp>
        <p:nvSpPr>
          <p:cNvPr id="13315" name="Rectangle 3"/>
          <p:cNvSpPr>
            <a:spLocks noGrp="1" noChangeArrowheads="1"/>
          </p:cNvSpPr>
          <p:nvPr>
            <p:ph type="title"/>
          </p:nvPr>
        </p:nvSpPr>
        <p:spPr/>
        <p:txBody>
          <a:bodyPr/>
          <a:lstStyle/>
          <a:p>
            <a:pPr eaLnBrk="1" hangingPunct="1"/>
            <a:r>
              <a:rPr lang="en-US"/>
              <a:t>Roadmap</a:t>
            </a:r>
          </a:p>
        </p:txBody>
      </p:sp>
      <p:sp>
        <p:nvSpPr>
          <p:cNvPr id="13316" name="Rectangle 4"/>
          <p:cNvSpPr>
            <a:spLocks noGrp="1" noChangeArrowheads="1"/>
          </p:cNvSpPr>
          <p:nvPr>
            <p:ph idx="1"/>
          </p:nvPr>
        </p:nvSpPr>
        <p:spPr/>
        <p:txBody>
          <a:bodyPr/>
          <a:lstStyle/>
          <a:p>
            <a:pPr>
              <a:lnSpc>
                <a:spcPct val="90000"/>
              </a:lnSpc>
            </a:pPr>
            <a:r>
              <a:rPr lang="en-US" b="1" smtClean="0"/>
              <a:t>Idioms, Patterns and Architectural Styles</a:t>
            </a:r>
          </a:p>
          <a:p>
            <a:r>
              <a:rPr lang="en-US" smtClean="0"/>
              <a:t>Immutability:</a:t>
            </a:r>
          </a:p>
          <a:p>
            <a:pPr lvl="1"/>
            <a:r>
              <a:rPr lang="en-US" smtClean="0"/>
              <a:t>avoid safety problems by avoiding state changes</a:t>
            </a:r>
          </a:p>
          <a:p>
            <a:r>
              <a:rPr lang="en-US" smtClean="0"/>
              <a:t>Full Synchronization:</a:t>
            </a:r>
          </a:p>
          <a:p>
            <a:pPr lvl="1"/>
            <a:r>
              <a:rPr lang="en-US" smtClean="0"/>
              <a:t>dynamically ensure exclusive access</a:t>
            </a:r>
          </a:p>
          <a:p>
            <a:r>
              <a:rPr lang="en-US" smtClean="0"/>
              <a:t>Partial Synchronization:</a:t>
            </a:r>
          </a:p>
          <a:p>
            <a:pPr lvl="1"/>
            <a:r>
              <a:rPr lang="en-US" smtClean="0"/>
              <a:t>restrict synchronization to “critical sections”</a:t>
            </a:r>
          </a:p>
          <a:p>
            <a:r>
              <a:rPr lang="en-US" smtClean="0"/>
              <a:t>Containment:</a:t>
            </a:r>
          </a:p>
          <a:p>
            <a:pPr lvl="1"/>
            <a:r>
              <a:rPr lang="en-US" smtClean="0"/>
              <a:t>structurally ensure exclusive access</a:t>
            </a:r>
          </a:p>
        </p:txBody>
      </p:sp>
      <p:sp>
        <p:nvSpPr>
          <p:cNvPr id="13317" name="Date Placeholder 3"/>
          <p:cNvSpPr>
            <a:spLocks noGrp="1"/>
          </p:cNvSpPr>
          <p:nvPr>
            <p:ph type="dt" sz="quarter" idx="10"/>
          </p:nvPr>
        </p:nvSpPr>
        <p:spPr>
          <a:noFill/>
        </p:spPr>
        <p:txBody>
          <a:bodyPr/>
          <a:lstStyle/>
          <a:p>
            <a:r>
              <a:rPr lang="en-US" smtClean="0"/>
              <a:t>© Oscar Nierstrasz</a:t>
            </a:r>
            <a:endParaRPr lang="de-CH" smtClean="0"/>
          </a:p>
        </p:txBody>
      </p:sp>
      <p:sp>
        <p:nvSpPr>
          <p:cNvPr id="13318" name="Footer Placeholder 7"/>
          <p:cNvSpPr>
            <a:spLocks noGrp="1"/>
          </p:cNvSpPr>
          <p:nvPr>
            <p:ph type="ftr" sz="quarter" idx="11"/>
          </p:nvPr>
        </p:nvSpPr>
        <p:spPr>
          <a:noFill/>
        </p:spPr>
        <p:txBody>
          <a:bodyPr/>
          <a:lstStyle/>
          <a:p>
            <a:r>
              <a:rPr lang="en-US" smtClean="0"/>
              <a:t>Safety Patterns</a:t>
            </a:r>
            <a:endParaRPr lang="de-CH" smtClean="0"/>
          </a:p>
        </p:txBody>
      </p:sp>
      <p:sp>
        <p:nvSpPr>
          <p:cNvPr id="13319" name="Slide Number Placeholder 5"/>
          <p:cNvSpPr>
            <a:spLocks noGrp="1"/>
          </p:cNvSpPr>
          <p:nvPr>
            <p:ph type="sldNum" sz="quarter" idx="12"/>
          </p:nvPr>
        </p:nvSpPr>
        <p:spPr>
          <a:noFill/>
        </p:spPr>
        <p:txBody>
          <a:bodyPr/>
          <a:lstStyle/>
          <a:p>
            <a:fld id="{98ABF155-955C-014F-8BB6-E9BB48E20533}" type="slidenum">
              <a:rPr lang="de-CH" smtClean="0"/>
              <a:pPr/>
              <a:t>3</a:t>
            </a:fld>
            <a:endParaRPr lang="de-CH" sz="1400" smtClean="0">
              <a:solidFill>
                <a:srgbClr val="7E7E7E"/>
              </a:solidFill>
              <a:latin typeface="Times"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Date Placeholder 3"/>
          <p:cNvSpPr>
            <a:spLocks noGrp="1"/>
          </p:cNvSpPr>
          <p:nvPr>
            <p:ph type="dt" sz="quarter" idx="10"/>
          </p:nvPr>
        </p:nvSpPr>
        <p:spPr>
          <a:noFill/>
        </p:spPr>
        <p:txBody>
          <a:bodyPr/>
          <a:lstStyle/>
          <a:p>
            <a:r>
              <a:rPr lang="en-US" smtClean="0"/>
              <a:t>© Oscar Nierstrasz</a:t>
            </a:r>
            <a:endParaRPr lang="de-CH" smtClean="0"/>
          </a:p>
        </p:txBody>
      </p:sp>
      <p:sp>
        <p:nvSpPr>
          <p:cNvPr id="53251" name="Footer Placeholder 4"/>
          <p:cNvSpPr>
            <a:spLocks noGrp="1"/>
          </p:cNvSpPr>
          <p:nvPr>
            <p:ph type="ftr" sz="quarter" idx="11"/>
          </p:nvPr>
        </p:nvSpPr>
        <p:spPr>
          <a:noFill/>
        </p:spPr>
        <p:txBody>
          <a:bodyPr/>
          <a:lstStyle/>
          <a:p>
            <a:r>
              <a:rPr lang="en-US" smtClean="0"/>
              <a:t>Safety Patterns</a:t>
            </a:r>
            <a:endParaRPr lang="de-CH" smtClean="0"/>
          </a:p>
        </p:txBody>
      </p:sp>
      <p:sp>
        <p:nvSpPr>
          <p:cNvPr id="53252" name="Slide Number Placeholder 5"/>
          <p:cNvSpPr>
            <a:spLocks noGrp="1"/>
          </p:cNvSpPr>
          <p:nvPr>
            <p:ph type="sldNum" sz="quarter" idx="12"/>
          </p:nvPr>
        </p:nvSpPr>
        <p:spPr>
          <a:noFill/>
        </p:spPr>
        <p:txBody>
          <a:bodyPr/>
          <a:lstStyle/>
          <a:p>
            <a:fld id="{7B3EE837-D099-BA42-8F8D-99E6BA2FEE54}" type="slidenum">
              <a:rPr lang="de-CH" smtClean="0"/>
              <a:pPr/>
              <a:t>30</a:t>
            </a:fld>
            <a:endParaRPr lang="de-CH" sz="1400" smtClean="0">
              <a:solidFill>
                <a:srgbClr val="7E7E7E"/>
              </a:solidFill>
              <a:latin typeface="Times" charset="0"/>
            </a:endParaRPr>
          </a:p>
        </p:txBody>
      </p:sp>
      <p:sp>
        <p:nvSpPr>
          <p:cNvPr id="53253" name="Rectangle 2"/>
          <p:cNvSpPr>
            <a:spLocks noGrp="1" noChangeArrowheads="1"/>
          </p:cNvSpPr>
          <p:nvPr>
            <p:ph type="title"/>
          </p:nvPr>
        </p:nvSpPr>
        <p:spPr/>
        <p:txBody>
          <a:bodyPr/>
          <a:lstStyle/>
          <a:p>
            <a:r>
              <a:rPr lang="en-US"/>
              <a:t>Applicability ...</a:t>
            </a:r>
          </a:p>
        </p:txBody>
      </p:sp>
      <p:sp>
        <p:nvSpPr>
          <p:cNvPr id="53254" name="Rectangle 3"/>
          <p:cNvSpPr>
            <a:spLocks noGrp="1" noChangeArrowheads="1"/>
          </p:cNvSpPr>
          <p:nvPr>
            <p:ph type="body" idx="1"/>
          </p:nvPr>
        </p:nvSpPr>
        <p:spPr/>
        <p:txBody>
          <a:bodyPr/>
          <a:lstStyle/>
          <a:p>
            <a:pPr marL="342900" indent="-342900">
              <a:lnSpc>
                <a:spcPct val="90000"/>
              </a:lnSpc>
            </a:pPr>
            <a:r>
              <a:rPr lang="en-US"/>
              <a:t>Embedded objects must be structured as </a:t>
            </a:r>
            <a:r>
              <a:rPr lang="en-US" u="sng">
                <a:solidFill>
                  <a:srgbClr val="7F0101"/>
                </a:solidFill>
              </a:rPr>
              <a:t>islands</a:t>
            </a:r>
            <a:r>
              <a:rPr lang="en-US"/>
              <a:t> — communication-closed sets of objects reachable only from a single unique reference. </a:t>
            </a:r>
          </a:p>
          <a:p>
            <a:pPr marL="742950" lvl="1" indent="-285750">
              <a:lnSpc>
                <a:spcPct val="90000"/>
              </a:lnSpc>
            </a:pPr>
            <a:r>
              <a:rPr lang="en-US"/>
              <a:t>They </a:t>
            </a:r>
            <a:r>
              <a:rPr lang="en-US" i="1">
                <a:solidFill>
                  <a:srgbClr val="7E0007"/>
                </a:solidFill>
              </a:rPr>
              <a:t>cannot </a:t>
            </a:r>
            <a:r>
              <a:rPr lang="en-US"/>
              <a:t>contain methods that </a:t>
            </a:r>
            <a:r>
              <a:rPr lang="en-US" i="1">
                <a:solidFill>
                  <a:srgbClr val="7E0007"/>
                </a:solidFill>
              </a:rPr>
              <a:t>reveal their identities </a:t>
            </a:r>
            <a:r>
              <a:rPr lang="en-US"/>
              <a:t>to other objects.</a:t>
            </a:r>
          </a:p>
          <a:p>
            <a:pPr marL="342900" indent="-342900">
              <a:lnSpc>
                <a:spcPct val="90000"/>
              </a:lnSpc>
            </a:pPr>
            <a:endParaRPr lang="en-US"/>
          </a:p>
          <a:p>
            <a:pPr marL="342900" indent="-342900">
              <a:lnSpc>
                <a:spcPct val="90000"/>
              </a:lnSpc>
            </a:pPr>
            <a:r>
              <a:rPr lang="en-US"/>
              <a:t>You are willing to </a:t>
            </a:r>
            <a:r>
              <a:rPr lang="en-US" i="1">
                <a:solidFill>
                  <a:srgbClr val="7E0007"/>
                </a:solidFill>
              </a:rPr>
              <a:t>hand-check designs </a:t>
            </a:r>
            <a:r>
              <a:rPr lang="en-US"/>
              <a:t>for compliance. </a:t>
            </a:r>
          </a:p>
          <a:p>
            <a:pPr marL="342900" indent="-342900">
              <a:lnSpc>
                <a:spcPct val="90000"/>
              </a:lnSpc>
            </a:pPr>
            <a:endParaRPr lang="en-US"/>
          </a:p>
          <a:p>
            <a:pPr marL="342900" indent="-342900">
              <a:lnSpc>
                <a:spcPct val="90000"/>
              </a:lnSpc>
            </a:pPr>
            <a:r>
              <a:rPr lang="en-US"/>
              <a:t>You can deal with or </a:t>
            </a:r>
            <a:r>
              <a:rPr lang="en-US" i="1">
                <a:solidFill>
                  <a:srgbClr val="7E0007"/>
                </a:solidFill>
              </a:rPr>
              <a:t>avoid indefinite postponements </a:t>
            </a:r>
            <a:r>
              <a:rPr lang="en-US"/>
              <a:t>or deadlocks in cases where host objects must transiently acquire multiple resources.</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Safety Patterns</a:t>
            </a:r>
            <a:endParaRPr lang="de-CH" smtClean="0"/>
          </a:p>
        </p:txBody>
      </p:sp>
      <p:sp>
        <p:nvSpPr>
          <p:cNvPr id="54276" name="Slide Number Placeholder 5"/>
          <p:cNvSpPr>
            <a:spLocks noGrp="1"/>
          </p:cNvSpPr>
          <p:nvPr>
            <p:ph type="sldNum" sz="quarter" idx="12"/>
          </p:nvPr>
        </p:nvSpPr>
        <p:spPr>
          <a:noFill/>
        </p:spPr>
        <p:txBody>
          <a:bodyPr/>
          <a:lstStyle/>
          <a:p>
            <a:fld id="{7795854C-9A7F-D048-A627-F848CE186F79}" type="slidenum">
              <a:rPr lang="de-CH" smtClean="0"/>
              <a:pPr/>
              <a:t>31</a:t>
            </a:fld>
            <a:endParaRPr lang="de-CH" sz="1400" smtClean="0">
              <a:solidFill>
                <a:srgbClr val="7E7E7E"/>
              </a:solidFill>
              <a:latin typeface="Times" charset="0"/>
            </a:endParaRPr>
          </a:p>
        </p:txBody>
      </p:sp>
      <p:sp>
        <p:nvSpPr>
          <p:cNvPr id="54277" name="Rectangle 2"/>
          <p:cNvSpPr>
            <a:spLocks noGrp="1" noChangeArrowheads="1"/>
          </p:cNvSpPr>
          <p:nvPr>
            <p:ph type="title"/>
          </p:nvPr>
        </p:nvSpPr>
        <p:spPr/>
        <p:txBody>
          <a:bodyPr/>
          <a:lstStyle/>
          <a:p>
            <a:r>
              <a:rPr lang="en-US"/>
              <a:t>Contained Objects — design steps</a:t>
            </a:r>
          </a:p>
        </p:txBody>
      </p:sp>
      <p:sp>
        <p:nvSpPr>
          <p:cNvPr id="54278" name="Rectangle 3"/>
          <p:cNvSpPr>
            <a:spLocks noGrp="1" noChangeArrowheads="1"/>
          </p:cNvSpPr>
          <p:nvPr>
            <p:ph type="body" idx="1"/>
          </p:nvPr>
        </p:nvSpPr>
        <p:spPr/>
        <p:txBody>
          <a:bodyPr/>
          <a:lstStyle/>
          <a:p>
            <a:r>
              <a:rPr lang="en-US"/>
              <a:t>Define the </a:t>
            </a:r>
            <a:r>
              <a:rPr lang="en-US" i="1">
                <a:solidFill>
                  <a:srgbClr val="7E0007"/>
                </a:solidFill>
              </a:rPr>
              <a:t>interface </a:t>
            </a:r>
            <a:r>
              <a:rPr lang="en-US"/>
              <a:t>for the outer host object. </a:t>
            </a:r>
          </a:p>
          <a:p>
            <a:pPr lvl="1"/>
            <a:r>
              <a:rPr lang="en-US"/>
              <a:t>The host could be, e.g., an Adaptor, a Composite, or a Proxy, that provides synchronized access to an existing, unsynchronized class</a:t>
            </a:r>
          </a:p>
          <a:p>
            <a:pPr lvl="1"/>
            <a:endParaRPr lang="en-US"/>
          </a:p>
          <a:p>
            <a:r>
              <a:rPr lang="en-US"/>
              <a:t>Ensure that the </a:t>
            </a:r>
            <a:r>
              <a:rPr lang="en-US" i="1">
                <a:solidFill>
                  <a:srgbClr val="7E0007"/>
                </a:solidFill>
              </a:rPr>
              <a:t>host is fully synchronized</a:t>
            </a:r>
            <a:r>
              <a:rPr lang="en-US"/>
              <a:t>, or is in turn a contained object.</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Date Placeholder 3"/>
          <p:cNvSpPr>
            <a:spLocks noGrp="1"/>
          </p:cNvSpPr>
          <p:nvPr>
            <p:ph type="dt" sz="quarter" idx="10"/>
          </p:nvPr>
        </p:nvSpPr>
        <p:spPr>
          <a:noFill/>
        </p:spPr>
        <p:txBody>
          <a:bodyPr/>
          <a:lstStyle/>
          <a:p>
            <a:r>
              <a:rPr lang="en-US" smtClean="0"/>
              <a:t>© Oscar Nierstrasz</a:t>
            </a:r>
            <a:endParaRPr lang="de-CH" smtClean="0"/>
          </a:p>
        </p:txBody>
      </p:sp>
      <p:sp>
        <p:nvSpPr>
          <p:cNvPr id="55299" name="Footer Placeholder 4"/>
          <p:cNvSpPr>
            <a:spLocks noGrp="1"/>
          </p:cNvSpPr>
          <p:nvPr>
            <p:ph type="ftr" sz="quarter" idx="11"/>
          </p:nvPr>
        </p:nvSpPr>
        <p:spPr>
          <a:noFill/>
        </p:spPr>
        <p:txBody>
          <a:bodyPr/>
          <a:lstStyle/>
          <a:p>
            <a:r>
              <a:rPr lang="en-US" smtClean="0"/>
              <a:t>Safety Patterns</a:t>
            </a:r>
            <a:endParaRPr lang="de-CH" smtClean="0"/>
          </a:p>
        </p:txBody>
      </p:sp>
      <p:sp>
        <p:nvSpPr>
          <p:cNvPr id="55300" name="Slide Number Placeholder 5"/>
          <p:cNvSpPr>
            <a:spLocks noGrp="1"/>
          </p:cNvSpPr>
          <p:nvPr>
            <p:ph type="sldNum" sz="quarter" idx="12"/>
          </p:nvPr>
        </p:nvSpPr>
        <p:spPr>
          <a:noFill/>
        </p:spPr>
        <p:txBody>
          <a:bodyPr/>
          <a:lstStyle/>
          <a:p>
            <a:fld id="{40EA7853-A52A-9A43-9794-86CF57C31BE5}" type="slidenum">
              <a:rPr lang="de-CH" smtClean="0"/>
              <a:pPr/>
              <a:t>32</a:t>
            </a:fld>
            <a:endParaRPr lang="de-CH" sz="1400" smtClean="0">
              <a:solidFill>
                <a:srgbClr val="7E7E7E"/>
              </a:solidFill>
              <a:latin typeface="Times" charset="0"/>
            </a:endParaRPr>
          </a:p>
        </p:txBody>
      </p:sp>
      <p:sp>
        <p:nvSpPr>
          <p:cNvPr id="55301" name="Rectangle 2"/>
          <p:cNvSpPr>
            <a:spLocks noGrp="1" noChangeArrowheads="1"/>
          </p:cNvSpPr>
          <p:nvPr>
            <p:ph type="title"/>
          </p:nvPr>
        </p:nvSpPr>
        <p:spPr/>
        <p:txBody>
          <a:bodyPr/>
          <a:lstStyle/>
          <a:p>
            <a:r>
              <a:rPr lang="en-US"/>
              <a:t>Design steps ...</a:t>
            </a:r>
          </a:p>
        </p:txBody>
      </p:sp>
      <p:sp>
        <p:nvSpPr>
          <p:cNvPr id="55302" name="Rectangle 3"/>
          <p:cNvSpPr>
            <a:spLocks noGrp="1" noChangeArrowheads="1"/>
          </p:cNvSpPr>
          <p:nvPr>
            <p:ph type="body" idx="1"/>
          </p:nvPr>
        </p:nvSpPr>
        <p:spPr/>
        <p:txBody>
          <a:bodyPr/>
          <a:lstStyle/>
          <a:p>
            <a:r>
              <a:rPr lang="en-US"/>
              <a:t>Define instances variables that are </a:t>
            </a:r>
            <a:r>
              <a:rPr lang="en-US" i="1">
                <a:solidFill>
                  <a:schemeClr val="accent2"/>
                </a:solidFill>
              </a:rPr>
              <a:t>unique references </a:t>
            </a:r>
            <a:r>
              <a:rPr lang="en-US"/>
              <a:t>to the contained objects.</a:t>
            </a:r>
          </a:p>
          <a:p>
            <a:pPr lvl="1"/>
            <a:r>
              <a:rPr lang="en-US"/>
              <a:t>Make sure that these references </a:t>
            </a:r>
            <a:r>
              <a:rPr lang="en-US" i="1">
                <a:solidFill>
                  <a:srgbClr val="7E0007"/>
                </a:solidFill>
              </a:rPr>
              <a:t>cannot leak </a:t>
            </a:r>
            <a:r>
              <a:rPr lang="en-US"/>
              <a:t>outside the host!</a:t>
            </a:r>
          </a:p>
          <a:p>
            <a:pPr lvl="1"/>
            <a:r>
              <a:rPr lang="en-US"/>
              <a:t>Establish </a:t>
            </a:r>
            <a:r>
              <a:rPr lang="en-US" i="1">
                <a:solidFill>
                  <a:srgbClr val="7E0007"/>
                </a:solidFill>
              </a:rPr>
              <a:t>policies </a:t>
            </a:r>
            <a:r>
              <a:rPr lang="en-US"/>
              <a:t>and implementations that ensure that acquired references are really unique!</a:t>
            </a:r>
          </a:p>
          <a:p>
            <a:pPr lvl="1"/>
            <a:r>
              <a:rPr lang="en-US"/>
              <a:t>Consider methods to duplicate or </a:t>
            </a:r>
            <a:r>
              <a:rPr lang="en-US" i="1">
                <a:solidFill>
                  <a:srgbClr val="7E0007"/>
                </a:solidFill>
              </a:rPr>
              <a:t>clone contained objects</a:t>
            </a:r>
            <a:r>
              <a:rPr lang="en-US"/>
              <a:t>, to ensure that copies are unique</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Footer Placeholder 4"/>
          <p:cNvSpPr>
            <a:spLocks noGrp="1"/>
          </p:cNvSpPr>
          <p:nvPr>
            <p:ph type="ftr" sz="quarter" idx="11"/>
          </p:nvPr>
        </p:nvSpPr>
        <p:spPr>
          <a:noFill/>
        </p:spPr>
        <p:txBody>
          <a:bodyPr/>
          <a:lstStyle/>
          <a:p>
            <a:r>
              <a:rPr lang="en-US" smtClean="0"/>
              <a:t>Safety Patterns</a:t>
            </a:r>
            <a:endParaRPr lang="de-CH" smtClean="0"/>
          </a:p>
        </p:txBody>
      </p:sp>
      <p:sp>
        <p:nvSpPr>
          <p:cNvPr id="56324" name="Slide Number Placeholder 5"/>
          <p:cNvSpPr>
            <a:spLocks noGrp="1"/>
          </p:cNvSpPr>
          <p:nvPr>
            <p:ph type="sldNum" sz="quarter" idx="12"/>
          </p:nvPr>
        </p:nvSpPr>
        <p:spPr>
          <a:noFill/>
        </p:spPr>
        <p:txBody>
          <a:bodyPr/>
          <a:lstStyle/>
          <a:p>
            <a:fld id="{DEF45061-ECCC-FB43-9862-0CF4EB3E0F59}" type="slidenum">
              <a:rPr lang="de-CH" smtClean="0"/>
              <a:pPr/>
              <a:t>33</a:t>
            </a:fld>
            <a:endParaRPr lang="de-CH" sz="1400" smtClean="0">
              <a:solidFill>
                <a:srgbClr val="7E7E7E"/>
              </a:solidFill>
              <a:latin typeface="Times" charset="0"/>
            </a:endParaRPr>
          </a:p>
        </p:txBody>
      </p:sp>
      <p:sp>
        <p:nvSpPr>
          <p:cNvPr id="56325" name="Rectangle 2"/>
          <p:cNvSpPr>
            <a:spLocks noGrp="1" noChangeArrowheads="1"/>
          </p:cNvSpPr>
          <p:nvPr>
            <p:ph type="title"/>
          </p:nvPr>
        </p:nvSpPr>
        <p:spPr/>
        <p:txBody>
          <a:bodyPr/>
          <a:lstStyle/>
          <a:p>
            <a:r>
              <a:rPr lang="en-US"/>
              <a:t>Managed Ownership</a:t>
            </a:r>
          </a:p>
        </p:txBody>
      </p:sp>
      <p:sp>
        <p:nvSpPr>
          <p:cNvPr id="56326" name="Rectangle 3"/>
          <p:cNvSpPr>
            <a:spLocks noGrp="1" noChangeArrowheads="1"/>
          </p:cNvSpPr>
          <p:nvPr>
            <p:ph type="body" idx="1"/>
          </p:nvPr>
        </p:nvSpPr>
        <p:spPr/>
        <p:txBody>
          <a:bodyPr/>
          <a:lstStyle/>
          <a:p>
            <a:pPr marL="342900" indent="-342900"/>
            <a:r>
              <a:rPr lang="en-US"/>
              <a:t>Model contained objects as </a:t>
            </a:r>
            <a:r>
              <a:rPr lang="en-US" i="1">
                <a:solidFill>
                  <a:srgbClr val="7E0007"/>
                </a:solidFill>
              </a:rPr>
              <a:t>physical resources</a:t>
            </a:r>
            <a:endParaRPr lang="en-US"/>
          </a:p>
          <a:p>
            <a:pPr marL="742950" lvl="1" indent="-285750"/>
            <a:r>
              <a:rPr lang="en-US"/>
              <a:t>If you have one, then you can do something that you couldn't do otherwise</a:t>
            </a:r>
          </a:p>
          <a:p>
            <a:pPr marL="742950" lvl="1" indent="-285750"/>
            <a:r>
              <a:rPr lang="en-US"/>
              <a:t>If you have one, then no one else has it</a:t>
            </a:r>
          </a:p>
          <a:p>
            <a:pPr marL="742950" lvl="1" indent="-285750"/>
            <a:r>
              <a:rPr lang="en-US"/>
              <a:t>If you give one to someone else, then you no longer have it</a:t>
            </a:r>
          </a:p>
          <a:p>
            <a:pPr marL="742950" lvl="1" indent="-285750"/>
            <a:r>
              <a:rPr lang="en-US"/>
              <a:t>If you destroy one, then no one will ever have it</a:t>
            </a:r>
          </a:p>
          <a:p>
            <a:pPr marL="742950" lvl="1" indent="-285750"/>
            <a:endParaRPr lang="en-US"/>
          </a:p>
          <a:p>
            <a:pPr marL="342900" indent="-342900"/>
            <a:r>
              <a:rPr lang="en-US"/>
              <a:t>If contained objects can be passed among hosts, define a </a:t>
            </a:r>
            <a:r>
              <a:rPr lang="en-US" i="1">
                <a:solidFill>
                  <a:srgbClr val="7E0007"/>
                </a:solidFill>
              </a:rPr>
              <a:t>transfer protocol</a:t>
            </a:r>
            <a:endParaRPr lang="en-US"/>
          </a:p>
          <a:p>
            <a:pPr marL="742950" lvl="1" indent="-285750"/>
            <a:r>
              <a:rPr lang="en-US"/>
              <a:t>Hosts should be able to acquire, give, take, exchange and forget resources</a:t>
            </a:r>
          </a:p>
          <a:p>
            <a:pPr marL="742950" lvl="1" indent="-285750"/>
            <a:r>
              <a:rPr lang="en-US"/>
              <a:t>Consider using a dedicated class to manage transfer</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7" name="Footer Placeholder 4"/>
          <p:cNvSpPr>
            <a:spLocks noGrp="1"/>
          </p:cNvSpPr>
          <p:nvPr>
            <p:ph type="ftr" sz="quarter" idx="11"/>
          </p:nvPr>
        </p:nvSpPr>
        <p:spPr>
          <a:noFill/>
        </p:spPr>
        <p:txBody>
          <a:bodyPr/>
          <a:lstStyle/>
          <a:p>
            <a:r>
              <a:rPr lang="en-US" smtClean="0"/>
              <a:t>Safety Patterns</a:t>
            </a:r>
            <a:endParaRPr lang="de-CH" smtClean="0"/>
          </a:p>
        </p:txBody>
      </p:sp>
      <p:sp>
        <p:nvSpPr>
          <p:cNvPr id="57348" name="Slide Number Placeholder 5"/>
          <p:cNvSpPr>
            <a:spLocks noGrp="1"/>
          </p:cNvSpPr>
          <p:nvPr>
            <p:ph type="sldNum" sz="quarter" idx="12"/>
          </p:nvPr>
        </p:nvSpPr>
        <p:spPr>
          <a:noFill/>
        </p:spPr>
        <p:txBody>
          <a:bodyPr/>
          <a:lstStyle/>
          <a:p>
            <a:fld id="{47BC60F4-B113-E04F-A5A8-B7DF987A8BB7}" type="slidenum">
              <a:rPr lang="de-CH" smtClean="0"/>
              <a:pPr/>
              <a:t>34</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a:t>A minimal transfer protocol class</a:t>
            </a:r>
          </a:p>
        </p:txBody>
      </p:sp>
      <p:sp>
        <p:nvSpPr>
          <p:cNvPr id="57350" name="Rectangle 3"/>
          <p:cNvSpPr>
            <a:spLocks noGrp="1" noChangeArrowheads="1"/>
          </p:cNvSpPr>
          <p:nvPr>
            <p:ph type="body" idx="1"/>
          </p:nvPr>
        </p:nvSpPr>
        <p:spPr>
          <a:xfrm>
            <a:off x="539750" y="1654175"/>
            <a:ext cx="8061325" cy="555625"/>
          </a:xfrm>
        </p:spPr>
        <p:txBody>
          <a:bodyPr/>
          <a:lstStyle/>
          <a:p>
            <a:pPr marL="342900" indent="-342900">
              <a:lnSpc>
                <a:spcPct val="90000"/>
              </a:lnSpc>
              <a:buFont typeface="Helvetica CE" charset="0"/>
              <a:buNone/>
            </a:pPr>
            <a:r>
              <a:rPr lang="en-US" i="1">
                <a:solidFill>
                  <a:srgbClr val="7F0101"/>
                </a:solidFill>
              </a:rPr>
              <a:t>A simple buffer for transferring objects between threads:</a:t>
            </a:r>
            <a:endParaRPr lang="en-US"/>
          </a:p>
        </p:txBody>
      </p:sp>
      <p:sp>
        <p:nvSpPr>
          <p:cNvPr id="57351" name="Rectangle 5"/>
          <p:cNvSpPr>
            <a:spLocks noChangeArrowheads="1"/>
          </p:cNvSpPr>
          <p:nvPr/>
        </p:nvSpPr>
        <p:spPr bwMode="auto">
          <a:xfrm>
            <a:off x="762000" y="2438400"/>
            <a:ext cx="8078788" cy="30257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1778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class </a:t>
            </a:r>
            <a:r>
              <a:rPr lang="en-US" sz="1600" b="1">
                <a:solidFill>
                  <a:srgbClr val="0A017F"/>
                </a:solidFill>
                <a:latin typeface="Courier" charset="0"/>
                <a:ea typeface="Courier" charset="0"/>
                <a:cs typeface="Courier" charset="0"/>
              </a:rPr>
              <a:t>ResourceVariable&lt;Resource&gt; </a:t>
            </a:r>
            <a:r>
              <a:rPr lang="en-US" sz="1600">
                <a:solidFill>
                  <a:srgbClr val="0A017F"/>
                </a:solidFill>
                <a:latin typeface="Courier" charset="0"/>
                <a:ea typeface="Courier" charset="0"/>
                <a:cs typeface="Courier" charset="0"/>
              </a:rPr>
              <a:t>{</a:t>
            </a:r>
          </a:p>
          <a:p>
            <a:pPr defTabSz="1778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r>
              <a:rPr lang="en-US" sz="1600" b="1">
                <a:solidFill>
                  <a:srgbClr val="0A017F"/>
                </a:solidFill>
                <a:latin typeface="Courier" charset="0"/>
                <a:ea typeface="Courier" charset="0"/>
                <a:cs typeface="Courier" charset="0"/>
              </a:rPr>
              <a:t>protected Resource resource;</a:t>
            </a:r>
          </a:p>
          <a:p>
            <a:pPr defTabSz="1778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ResourceVariable(Resource resource) {</a:t>
            </a:r>
          </a:p>
          <a:p>
            <a:pPr defTabSz="1778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this.resource = resource;</a:t>
            </a:r>
          </a:p>
          <a:p>
            <a:pPr defTabSz="1778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177800"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public synchronized Resource exchange(Resource newResource) {</a:t>
            </a:r>
          </a:p>
          <a:p>
            <a:pPr defTabSz="177800"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Resource oldResource = resource; </a:t>
            </a:r>
          </a:p>
          <a:p>
            <a:pPr defTabSz="177800"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resource = newResource; </a:t>
            </a:r>
          </a:p>
          <a:p>
            <a:pPr defTabSz="177800"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return oldResource;</a:t>
            </a:r>
          </a:p>
          <a:p>
            <a:pPr defTabSz="177800" eaLnBrk="1" hangingPunct="1">
              <a:lnSpc>
                <a:spcPct val="9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177800"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
        <p:nvSpPr>
          <p:cNvPr id="57352" name="Folded Corner 8"/>
          <p:cNvSpPr>
            <a:spLocks noChangeArrowheads="1"/>
          </p:cNvSpPr>
          <p:nvPr/>
        </p:nvSpPr>
        <p:spPr bwMode="auto">
          <a:xfrm>
            <a:off x="4191000" y="5105400"/>
            <a:ext cx="3505200" cy="9144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1800"/>
              <a:t>Use as follows:</a:t>
            </a:r>
          </a:p>
          <a:p>
            <a:r>
              <a:rPr lang="en-US" sz="1800">
                <a:latin typeface="Courier" charset="0"/>
                <a:ea typeface="Courier" charset="0"/>
                <a:cs typeface="Courier" charset="0"/>
              </a:rPr>
              <a:t>var = rv.exchange(var);</a:t>
            </a:r>
          </a:p>
        </p:txBody>
      </p:sp>
      <p:grpSp>
        <p:nvGrpSpPr>
          <p:cNvPr id="57353" name="Group 8"/>
          <p:cNvGrpSpPr>
            <a:grpSpLocks/>
          </p:cNvGrpSpPr>
          <p:nvPr/>
        </p:nvGrpSpPr>
        <p:grpSpPr bwMode="auto">
          <a:xfrm>
            <a:off x="8382000" y="6096000"/>
            <a:ext cx="457200" cy="457200"/>
            <a:chOff x="5184" y="3552"/>
            <a:chExt cx="288" cy="288"/>
          </a:xfrm>
        </p:grpSpPr>
        <p:sp>
          <p:nvSpPr>
            <p:cNvPr id="57355" name="AutoShape 9"/>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7356" name="Oval 10"/>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57354" name="Rectangle 11"/>
          <p:cNvSpPr>
            <a:spLocks noChangeArrowheads="1"/>
          </p:cNvSpPr>
          <p:nvPr/>
        </p:nvSpPr>
        <p:spPr bwMode="auto">
          <a:xfrm>
            <a:off x="7886700" y="5181600"/>
            <a:ext cx="952500" cy="276225"/>
          </a:xfrm>
          <a:prstGeom prst="rect">
            <a:avLst/>
          </a:prstGeom>
          <a:noFill/>
          <a:ln w="9525">
            <a:noFill/>
            <a:miter lim="800000"/>
            <a:headEnd/>
            <a:tailEnd/>
          </a:ln>
        </p:spPr>
        <p:txBody>
          <a:bodyPr wrap="none">
            <a:prstTxWarp prst="textNoShape">
              <a:avLst/>
            </a:prstTxWarp>
            <a:spAutoFit/>
          </a:bodyPr>
          <a:lstStyle/>
          <a:p>
            <a:r>
              <a:rPr lang="en-US" sz="1200" i="1"/>
              <a:t>Ownership</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Date Placeholder 3"/>
          <p:cNvSpPr>
            <a:spLocks noGrp="1"/>
          </p:cNvSpPr>
          <p:nvPr>
            <p:ph type="dt" sz="quarter" idx="10"/>
          </p:nvPr>
        </p:nvSpPr>
        <p:spPr>
          <a:noFill/>
        </p:spPr>
        <p:txBody>
          <a:bodyPr/>
          <a:lstStyle/>
          <a:p>
            <a:r>
              <a:rPr lang="en-US" smtClean="0"/>
              <a:t>© Oscar Nierstrasz</a:t>
            </a:r>
            <a:endParaRPr lang="de-CH" smtClean="0"/>
          </a:p>
        </p:txBody>
      </p:sp>
      <p:sp>
        <p:nvSpPr>
          <p:cNvPr id="59395" name="Footer Placeholder 4"/>
          <p:cNvSpPr>
            <a:spLocks noGrp="1"/>
          </p:cNvSpPr>
          <p:nvPr>
            <p:ph type="ftr" sz="quarter" idx="11"/>
          </p:nvPr>
        </p:nvSpPr>
        <p:spPr>
          <a:noFill/>
        </p:spPr>
        <p:txBody>
          <a:bodyPr/>
          <a:lstStyle/>
          <a:p>
            <a:r>
              <a:rPr lang="en-US" smtClean="0"/>
              <a:t>Safety Patterns</a:t>
            </a:r>
            <a:endParaRPr lang="de-CH" smtClean="0"/>
          </a:p>
        </p:txBody>
      </p:sp>
      <p:sp>
        <p:nvSpPr>
          <p:cNvPr id="59396" name="Slide Number Placeholder 5"/>
          <p:cNvSpPr>
            <a:spLocks noGrp="1"/>
          </p:cNvSpPr>
          <p:nvPr>
            <p:ph type="sldNum" sz="quarter" idx="12"/>
          </p:nvPr>
        </p:nvSpPr>
        <p:spPr>
          <a:noFill/>
        </p:spPr>
        <p:txBody>
          <a:bodyPr/>
          <a:lstStyle/>
          <a:p>
            <a:fld id="{E4573EE3-9352-D745-9102-A455AB5B23D6}" type="slidenum">
              <a:rPr lang="de-CH" smtClean="0"/>
              <a:pPr/>
              <a:t>35</a:t>
            </a:fld>
            <a:endParaRPr lang="de-CH" sz="1400" smtClean="0">
              <a:solidFill>
                <a:srgbClr val="7E7E7E"/>
              </a:solidFill>
              <a:latin typeface="Times" charset="0"/>
            </a:endParaRPr>
          </a:p>
        </p:txBody>
      </p:sp>
      <p:sp>
        <p:nvSpPr>
          <p:cNvPr id="59397" name="Rectangle 4"/>
          <p:cNvSpPr>
            <a:spLocks noGrp="1" noChangeArrowheads="1"/>
          </p:cNvSpPr>
          <p:nvPr>
            <p:ph type="title"/>
          </p:nvPr>
        </p:nvSpPr>
        <p:spPr/>
        <p:txBody>
          <a:bodyPr/>
          <a:lstStyle/>
          <a:p>
            <a:r>
              <a:rPr lang="en-US"/>
              <a:t>What you should know!</a:t>
            </a:r>
          </a:p>
        </p:txBody>
      </p:sp>
      <p:sp>
        <p:nvSpPr>
          <p:cNvPr id="59398" name="Rectangle 5"/>
          <p:cNvSpPr>
            <a:spLocks noGrp="1" noChangeArrowheads="1"/>
          </p:cNvSpPr>
          <p:nvPr>
            <p:ph type="body" idx="1"/>
          </p:nvPr>
        </p:nvSpPr>
        <p:spPr/>
        <p:txBody>
          <a:bodyPr/>
          <a:lstStyle/>
          <a:p>
            <a:r>
              <a:rPr lang="en-US" i="1"/>
              <a:t>Why are immutable classes inherently safe?</a:t>
            </a:r>
          </a:p>
          <a:p>
            <a:r>
              <a:rPr lang="en-US" i="1"/>
              <a:t>Why doesn’t a “relay” need to be synchronized?</a:t>
            </a:r>
          </a:p>
          <a:p>
            <a:r>
              <a:rPr lang="en-US" i="1"/>
              <a:t>What is “balking”? When should a method balk?</a:t>
            </a:r>
          </a:p>
          <a:p>
            <a:r>
              <a:rPr lang="en-US" i="1"/>
              <a:t>When is partial synchronization better than full synchronization?</a:t>
            </a:r>
          </a:p>
          <a:p>
            <a:r>
              <a:rPr lang="en-US" i="1"/>
              <a:t>How does containment avoid the need for synchronization?</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Date Placeholder 3"/>
          <p:cNvSpPr>
            <a:spLocks noGrp="1"/>
          </p:cNvSpPr>
          <p:nvPr>
            <p:ph type="dt" sz="quarter" idx="10"/>
          </p:nvPr>
        </p:nvSpPr>
        <p:spPr>
          <a:noFill/>
        </p:spPr>
        <p:txBody>
          <a:bodyPr/>
          <a:lstStyle/>
          <a:p>
            <a:r>
              <a:rPr lang="en-US" smtClean="0"/>
              <a:t>© Oscar Nierstrasz</a:t>
            </a:r>
            <a:endParaRPr lang="de-CH" smtClean="0"/>
          </a:p>
        </p:txBody>
      </p:sp>
      <p:sp>
        <p:nvSpPr>
          <p:cNvPr id="60419" name="Footer Placeholder 4"/>
          <p:cNvSpPr>
            <a:spLocks noGrp="1"/>
          </p:cNvSpPr>
          <p:nvPr>
            <p:ph type="ftr" sz="quarter" idx="11"/>
          </p:nvPr>
        </p:nvSpPr>
        <p:spPr>
          <a:noFill/>
        </p:spPr>
        <p:txBody>
          <a:bodyPr/>
          <a:lstStyle/>
          <a:p>
            <a:r>
              <a:rPr lang="en-US" smtClean="0"/>
              <a:t>Safety Patterns</a:t>
            </a:r>
            <a:endParaRPr lang="de-CH" smtClean="0"/>
          </a:p>
        </p:txBody>
      </p:sp>
      <p:sp>
        <p:nvSpPr>
          <p:cNvPr id="60420" name="Slide Number Placeholder 5"/>
          <p:cNvSpPr>
            <a:spLocks noGrp="1"/>
          </p:cNvSpPr>
          <p:nvPr>
            <p:ph type="sldNum" sz="quarter" idx="12"/>
          </p:nvPr>
        </p:nvSpPr>
        <p:spPr>
          <a:noFill/>
        </p:spPr>
        <p:txBody>
          <a:bodyPr/>
          <a:lstStyle/>
          <a:p>
            <a:fld id="{B38491DF-43BE-3B4E-9D14-47E6FBF97D39}" type="slidenum">
              <a:rPr lang="de-CH" smtClean="0"/>
              <a:pPr/>
              <a:t>36</a:t>
            </a:fld>
            <a:endParaRPr lang="de-CH" sz="1400" smtClean="0">
              <a:solidFill>
                <a:srgbClr val="7E7E7E"/>
              </a:solidFill>
              <a:latin typeface="Times" charset="0"/>
            </a:endParaRPr>
          </a:p>
        </p:txBody>
      </p:sp>
      <p:sp>
        <p:nvSpPr>
          <p:cNvPr id="60421" name="Rectangle 4"/>
          <p:cNvSpPr>
            <a:spLocks noGrp="1" noChangeArrowheads="1"/>
          </p:cNvSpPr>
          <p:nvPr>
            <p:ph type="title"/>
          </p:nvPr>
        </p:nvSpPr>
        <p:spPr/>
        <p:txBody>
          <a:bodyPr/>
          <a:lstStyle/>
          <a:p>
            <a:r>
              <a:rPr lang="en-US"/>
              <a:t>Can you answer these questions?</a:t>
            </a:r>
          </a:p>
        </p:txBody>
      </p:sp>
      <p:sp>
        <p:nvSpPr>
          <p:cNvPr id="60422" name="Rectangle 5"/>
          <p:cNvSpPr>
            <a:spLocks noGrp="1" noChangeArrowheads="1"/>
          </p:cNvSpPr>
          <p:nvPr>
            <p:ph type="body" idx="1"/>
          </p:nvPr>
        </p:nvSpPr>
        <p:spPr/>
        <p:txBody>
          <a:bodyPr/>
          <a:lstStyle/>
          <a:p>
            <a:pPr>
              <a:lnSpc>
                <a:spcPct val="85000"/>
              </a:lnSpc>
            </a:pPr>
            <a:r>
              <a:rPr lang="en-US" i="1"/>
              <a:t>When is it all right to declare only some methods as synchronized?</a:t>
            </a:r>
          </a:p>
          <a:p>
            <a:pPr>
              <a:lnSpc>
                <a:spcPct val="85000"/>
              </a:lnSpc>
            </a:pPr>
            <a:r>
              <a:rPr lang="en-US" i="1"/>
              <a:t>When is an inner class better than an explicitly named class?</a:t>
            </a:r>
          </a:p>
          <a:p>
            <a:pPr>
              <a:lnSpc>
                <a:spcPct val="85000"/>
              </a:lnSpc>
            </a:pPr>
            <a:r>
              <a:rPr lang="en-US" i="1"/>
              <a:t>What could happen if any of the ExpandableArray methods were not synchronized?</a:t>
            </a:r>
          </a:p>
          <a:p>
            <a:pPr>
              <a:lnSpc>
                <a:spcPct val="85000"/>
              </a:lnSpc>
            </a:pPr>
            <a:r>
              <a:rPr lang="en-US" i="1"/>
              <a:t>What liveness problems can full synchronization introduce?</a:t>
            </a:r>
          </a:p>
          <a:p>
            <a:pPr>
              <a:lnSpc>
                <a:spcPct val="85000"/>
              </a:lnSpc>
            </a:pPr>
            <a:r>
              <a:rPr lang="en-US" i="1"/>
              <a:t>Why is it a bad idea to have two separate critical sections in a single method?</a:t>
            </a:r>
          </a:p>
          <a:p>
            <a:pPr>
              <a:lnSpc>
                <a:spcPct val="85000"/>
              </a:lnSpc>
            </a:pPr>
            <a:r>
              <a:rPr lang="en-US" i="1"/>
              <a:t>Does it matter if a contained object is synchronized or not?</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p>
            <a:r>
              <a:rPr lang="en-US" smtClean="0"/>
              <a:t>© Oscar Nierstrasz</a:t>
            </a:r>
            <a:endParaRPr lang="de-CH" smtClean="0"/>
          </a:p>
        </p:txBody>
      </p:sp>
      <p:sp>
        <p:nvSpPr>
          <p:cNvPr id="15363" name="Footer Placeholder 4"/>
          <p:cNvSpPr>
            <a:spLocks noGrp="1"/>
          </p:cNvSpPr>
          <p:nvPr>
            <p:ph type="ftr" sz="quarter" idx="11"/>
          </p:nvPr>
        </p:nvSpPr>
        <p:spPr>
          <a:noFill/>
        </p:spPr>
        <p:txBody>
          <a:bodyPr/>
          <a:lstStyle/>
          <a:p>
            <a:r>
              <a:rPr lang="en-US" smtClean="0"/>
              <a:t>Safety Patterns</a:t>
            </a:r>
            <a:endParaRPr lang="de-CH" smtClean="0"/>
          </a:p>
        </p:txBody>
      </p:sp>
      <p:sp>
        <p:nvSpPr>
          <p:cNvPr id="15364" name="Slide Number Placeholder 5"/>
          <p:cNvSpPr>
            <a:spLocks noGrp="1"/>
          </p:cNvSpPr>
          <p:nvPr>
            <p:ph type="sldNum" sz="quarter" idx="12"/>
          </p:nvPr>
        </p:nvSpPr>
        <p:spPr>
          <a:noFill/>
        </p:spPr>
        <p:txBody>
          <a:bodyPr/>
          <a:lstStyle/>
          <a:p>
            <a:fld id="{1E4CFC72-25B0-C042-AF83-45016B2A0056}" type="slidenum">
              <a:rPr lang="de-CH" smtClean="0"/>
              <a:pPr/>
              <a:t>4</a:t>
            </a:fld>
            <a:endParaRPr lang="de-CH" sz="1400" smtClean="0">
              <a:solidFill>
                <a:srgbClr val="7E7E7E"/>
              </a:solidFill>
              <a:latin typeface="Times" charset="0"/>
            </a:endParaRPr>
          </a:p>
        </p:txBody>
      </p:sp>
      <p:sp>
        <p:nvSpPr>
          <p:cNvPr id="15365" name="Rectangle 2"/>
          <p:cNvSpPr>
            <a:spLocks noGrp="1" noChangeArrowheads="1"/>
          </p:cNvSpPr>
          <p:nvPr>
            <p:ph type="title"/>
          </p:nvPr>
        </p:nvSpPr>
        <p:spPr/>
        <p:txBody>
          <a:bodyPr/>
          <a:lstStyle/>
          <a:p>
            <a:r>
              <a:rPr lang="en-US"/>
              <a:t>Idioms, Patterns and Architectural Styles</a:t>
            </a:r>
          </a:p>
        </p:txBody>
      </p:sp>
      <p:sp>
        <p:nvSpPr>
          <p:cNvPr id="15366" name="Rectangle 3"/>
          <p:cNvSpPr>
            <a:spLocks noGrp="1" noChangeArrowheads="1"/>
          </p:cNvSpPr>
          <p:nvPr>
            <p:ph type="body" idx="1"/>
          </p:nvPr>
        </p:nvSpPr>
        <p:spPr/>
        <p:txBody>
          <a:bodyPr/>
          <a:lstStyle/>
          <a:p>
            <a:pPr>
              <a:lnSpc>
                <a:spcPct val="80000"/>
              </a:lnSpc>
              <a:buFont typeface="Helvetica CE" charset="0"/>
              <a:buNone/>
            </a:pPr>
            <a:r>
              <a:rPr lang="en-US" i="1">
                <a:solidFill>
                  <a:srgbClr val="7F0101"/>
                </a:solidFill>
              </a:rPr>
              <a:t>Idioms, patterns and architectural styles express best practice in resolving common design problems.</a:t>
            </a:r>
          </a:p>
          <a:p>
            <a:pPr>
              <a:lnSpc>
                <a:spcPct val="80000"/>
              </a:lnSpc>
              <a:buFont typeface="Helvetica CE" charset="0"/>
              <a:buNone/>
            </a:pPr>
            <a:endParaRPr lang="en-US" sz="2000"/>
          </a:p>
          <a:p>
            <a:pPr>
              <a:lnSpc>
                <a:spcPct val="80000"/>
              </a:lnSpc>
              <a:buFont typeface="Helvetica CE" charset="0"/>
              <a:buNone/>
            </a:pPr>
            <a:r>
              <a:rPr lang="en-US" sz="2000" b="1" i="1"/>
              <a:t>Idiom</a:t>
            </a:r>
            <a:endParaRPr lang="en-US" sz="2000"/>
          </a:p>
          <a:p>
            <a:pPr>
              <a:lnSpc>
                <a:spcPct val="80000"/>
              </a:lnSpc>
            </a:pPr>
            <a:r>
              <a:rPr lang="en-US" sz="2000"/>
              <a:t>“an implementation technique”</a:t>
            </a:r>
          </a:p>
          <a:p>
            <a:pPr lvl="1">
              <a:lnSpc>
                <a:spcPct val="80000"/>
              </a:lnSpc>
            </a:pPr>
            <a:r>
              <a:rPr lang="en-US" sz="1800"/>
              <a:t>function objects, OCF, futures, RPC</a:t>
            </a:r>
          </a:p>
          <a:p>
            <a:pPr>
              <a:lnSpc>
                <a:spcPct val="80000"/>
              </a:lnSpc>
              <a:buFont typeface="Helvetica CE" charset="0"/>
              <a:buNone/>
            </a:pPr>
            <a:endParaRPr lang="en-US" sz="2000" b="1" i="1"/>
          </a:p>
          <a:p>
            <a:pPr>
              <a:lnSpc>
                <a:spcPct val="80000"/>
              </a:lnSpc>
              <a:buFont typeface="Helvetica CE" charset="0"/>
              <a:buNone/>
            </a:pPr>
            <a:r>
              <a:rPr lang="en-US" sz="2000" b="1" i="1"/>
              <a:t>Design pattern</a:t>
            </a:r>
            <a:endParaRPr lang="en-US" sz="2000"/>
          </a:p>
          <a:p>
            <a:pPr>
              <a:lnSpc>
                <a:spcPct val="80000"/>
              </a:lnSpc>
            </a:pPr>
            <a:r>
              <a:rPr lang="en-US" sz="2000"/>
              <a:t>“a commonly-recurring structure of communicating components that solves a general design problem within a particular context”</a:t>
            </a:r>
          </a:p>
          <a:p>
            <a:pPr lvl="1">
              <a:lnSpc>
                <a:spcPct val="80000"/>
              </a:lnSpc>
            </a:pPr>
            <a:r>
              <a:rPr lang="en-US" sz="1800"/>
              <a:t>Observer, Proxy, Master/Slave</a:t>
            </a:r>
          </a:p>
          <a:p>
            <a:pPr>
              <a:lnSpc>
                <a:spcPct val="80000"/>
              </a:lnSpc>
              <a:buFont typeface="Helvetica CE" charset="0"/>
              <a:buNone/>
            </a:pPr>
            <a:endParaRPr lang="en-US" sz="2000" b="1" i="1"/>
          </a:p>
          <a:p>
            <a:pPr>
              <a:lnSpc>
                <a:spcPct val="80000"/>
              </a:lnSpc>
              <a:buFont typeface="Helvetica CE" charset="0"/>
              <a:buNone/>
            </a:pPr>
            <a:r>
              <a:rPr lang="en-US" sz="2000" b="1" i="1"/>
              <a:t>Architectural pattern</a:t>
            </a:r>
            <a:endParaRPr lang="en-US" sz="2000"/>
          </a:p>
          <a:p>
            <a:pPr>
              <a:lnSpc>
                <a:spcPct val="80000"/>
              </a:lnSpc>
            </a:pPr>
            <a:r>
              <a:rPr lang="en-US" sz="2000"/>
              <a:t>“a fundamental structural organization schema for software systems”</a:t>
            </a:r>
          </a:p>
          <a:p>
            <a:pPr lvl="1">
              <a:lnSpc>
                <a:spcPct val="80000"/>
              </a:lnSpc>
            </a:pPr>
            <a:r>
              <a:rPr lang="en-US" sz="1800"/>
              <a:t>dataflow, blackboard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6" name="Picture 2" descr="roadmap-grey"/>
          <p:cNvPicPr>
            <a:picLocks noChangeAspect="1" noChangeArrowheads="1"/>
          </p:cNvPicPr>
          <p:nvPr/>
        </p:nvPicPr>
        <p:blipFill>
          <a:blip r:embed="rId3"/>
          <a:srcRect/>
          <a:stretch>
            <a:fillRect/>
          </a:stretch>
        </p:blipFill>
        <p:spPr bwMode="auto">
          <a:xfrm>
            <a:off x="6629400" y="1676400"/>
            <a:ext cx="2116138" cy="1833563"/>
          </a:xfrm>
          <a:prstGeom prst="rect">
            <a:avLst/>
          </a:prstGeom>
          <a:noFill/>
          <a:ln w="9525">
            <a:noFill/>
            <a:miter lim="800000"/>
            <a:headEnd/>
            <a:tailEnd/>
          </a:ln>
        </p:spPr>
      </p:pic>
      <p:sp>
        <p:nvSpPr>
          <p:cNvPr id="16387" name="Rectangle 3"/>
          <p:cNvSpPr>
            <a:spLocks noGrp="1" noChangeArrowheads="1"/>
          </p:cNvSpPr>
          <p:nvPr>
            <p:ph type="title"/>
          </p:nvPr>
        </p:nvSpPr>
        <p:spPr/>
        <p:txBody>
          <a:bodyPr/>
          <a:lstStyle/>
          <a:p>
            <a:pPr eaLnBrk="1" hangingPunct="1"/>
            <a:r>
              <a:rPr lang="en-US"/>
              <a:t>Roadmap</a:t>
            </a:r>
          </a:p>
        </p:txBody>
      </p:sp>
      <p:sp>
        <p:nvSpPr>
          <p:cNvPr id="16388" name="Rectangle 4"/>
          <p:cNvSpPr>
            <a:spLocks noGrp="1" noChangeArrowheads="1"/>
          </p:cNvSpPr>
          <p:nvPr>
            <p:ph idx="1"/>
          </p:nvPr>
        </p:nvSpPr>
        <p:spPr/>
        <p:txBody>
          <a:bodyPr/>
          <a:lstStyle/>
          <a:p>
            <a:pPr>
              <a:lnSpc>
                <a:spcPct val="90000"/>
              </a:lnSpc>
            </a:pPr>
            <a:r>
              <a:rPr lang="en-US" smtClean="0"/>
              <a:t>Idioms, Patterns and Architectural Styles</a:t>
            </a:r>
          </a:p>
          <a:p>
            <a:r>
              <a:rPr lang="en-US" b="1" smtClean="0"/>
              <a:t>Immutability:</a:t>
            </a:r>
          </a:p>
          <a:p>
            <a:pPr lvl="1"/>
            <a:r>
              <a:rPr lang="en-US" b="1" smtClean="0"/>
              <a:t>avoid safety problems by avoiding state changes</a:t>
            </a:r>
          </a:p>
          <a:p>
            <a:r>
              <a:rPr lang="en-US" smtClean="0"/>
              <a:t>Full Synchronization:</a:t>
            </a:r>
          </a:p>
          <a:p>
            <a:pPr lvl="1"/>
            <a:r>
              <a:rPr lang="en-US" smtClean="0"/>
              <a:t>dynamically ensure exclusive access</a:t>
            </a:r>
          </a:p>
          <a:p>
            <a:r>
              <a:rPr lang="en-US" smtClean="0"/>
              <a:t>Partial Synchronization:</a:t>
            </a:r>
          </a:p>
          <a:p>
            <a:pPr lvl="1"/>
            <a:r>
              <a:rPr lang="en-US" smtClean="0"/>
              <a:t>restrict synchronization to “critical sections”</a:t>
            </a:r>
          </a:p>
          <a:p>
            <a:r>
              <a:rPr lang="en-US" smtClean="0"/>
              <a:t>Containment:</a:t>
            </a:r>
          </a:p>
          <a:p>
            <a:pPr lvl="1"/>
            <a:r>
              <a:rPr lang="en-US" smtClean="0"/>
              <a:t>structurally ensure exclusive access</a:t>
            </a:r>
          </a:p>
        </p:txBody>
      </p:sp>
      <p:sp>
        <p:nvSpPr>
          <p:cNvPr id="16389" name="Date Placeholder 3"/>
          <p:cNvSpPr>
            <a:spLocks noGrp="1"/>
          </p:cNvSpPr>
          <p:nvPr>
            <p:ph type="dt" sz="quarter" idx="10"/>
          </p:nvPr>
        </p:nvSpPr>
        <p:spPr>
          <a:noFill/>
        </p:spPr>
        <p:txBody>
          <a:bodyPr/>
          <a:lstStyle/>
          <a:p>
            <a:r>
              <a:rPr lang="en-US" smtClean="0"/>
              <a:t>© Oscar Nierstrasz</a:t>
            </a:r>
            <a:endParaRPr lang="de-CH" smtClean="0"/>
          </a:p>
        </p:txBody>
      </p:sp>
      <p:sp>
        <p:nvSpPr>
          <p:cNvPr id="16390" name="Footer Placeholder 7"/>
          <p:cNvSpPr>
            <a:spLocks noGrp="1"/>
          </p:cNvSpPr>
          <p:nvPr>
            <p:ph type="ftr" sz="quarter" idx="11"/>
          </p:nvPr>
        </p:nvSpPr>
        <p:spPr>
          <a:noFill/>
        </p:spPr>
        <p:txBody>
          <a:bodyPr/>
          <a:lstStyle/>
          <a:p>
            <a:r>
              <a:rPr lang="en-US" smtClean="0"/>
              <a:t>Safety Patterns</a:t>
            </a:r>
            <a:endParaRPr lang="de-CH" smtClean="0"/>
          </a:p>
        </p:txBody>
      </p:sp>
      <p:sp>
        <p:nvSpPr>
          <p:cNvPr id="16391" name="Slide Number Placeholder 5"/>
          <p:cNvSpPr>
            <a:spLocks noGrp="1"/>
          </p:cNvSpPr>
          <p:nvPr>
            <p:ph type="sldNum" sz="quarter" idx="12"/>
          </p:nvPr>
        </p:nvSpPr>
        <p:spPr>
          <a:noFill/>
        </p:spPr>
        <p:txBody>
          <a:bodyPr/>
          <a:lstStyle/>
          <a:p>
            <a:fld id="{4207171C-362D-4043-A43B-A0C8BC5FB462}" type="slidenum">
              <a:rPr lang="de-CH" smtClean="0"/>
              <a:pPr/>
              <a:t>5</a:t>
            </a:fld>
            <a:endParaRPr lang="de-CH" sz="1400" smtClean="0">
              <a:solidFill>
                <a:srgbClr val="7E7E7E"/>
              </a:solidFill>
              <a:latin typeface="Times"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Date Placeholder 3"/>
          <p:cNvSpPr>
            <a:spLocks noGrp="1"/>
          </p:cNvSpPr>
          <p:nvPr>
            <p:ph type="dt" sz="quarter" idx="10"/>
          </p:nvPr>
        </p:nvSpPr>
        <p:spPr>
          <a:noFill/>
        </p:spPr>
        <p:txBody>
          <a:bodyPr/>
          <a:lstStyle/>
          <a:p>
            <a:r>
              <a:rPr lang="en-US" smtClean="0"/>
              <a:t>© Oscar Nierstrasz</a:t>
            </a:r>
            <a:endParaRPr lang="de-CH" smtClean="0"/>
          </a:p>
        </p:txBody>
      </p:sp>
      <p:sp>
        <p:nvSpPr>
          <p:cNvPr id="18435" name="Footer Placeholder 4"/>
          <p:cNvSpPr>
            <a:spLocks noGrp="1"/>
          </p:cNvSpPr>
          <p:nvPr>
            <p:ph type="ftr" sz="quarter" idx="11"/>
          </p:nvPr>
        </p:nvSpPr>
        <p:spPr>
          <a:noFill/>
        </p:spPr>
        <p:txBody>
          <a:bodyPr/>
          <a:lstStyle/>
          <a:p>
            <a:r>
              <a:rPr lang="en-US" smtClean="0"/>
              <a:t>Safety Patterns</a:t>
            </a:r>
            <a:endParaRPr lang="de-CH" smtClean="0"/>
          </a:p>
        </p:txBody>
      </p:sp>
      <p:sp>
        <p:nvSpPr>
          <p:cNvPr id="18436" name="Slide Number Placeholder 5"/>
          <p:cNvSpPr>
            <a:spLocks noGrp="1"/>
          </p:cNvSpPr>
          <p:nvPr>
            <p:ph type="sldNum" sz="quarter" idx="12"/>
          </p:nvPr>
        </p:nvSpPr>
        <p:spPr>
          <a:noFill/>
        </p:spPr>
        <p:txBody>
          <a:bodyPr/>
          <a:lstStyle/>
          <a:p>
            <a:fld id="{E3CED87A-309F-C548-BB15-C8FD1D38AD63}" type="slidenum">
              <a:rPr lang="de-CH" smtClean="0"/>
              <a:pPr/>
              <a:t>6</a:t>
            </a:fld>
            <a:endParaRPr lang="de-CH" sz="1400" smtClean="0">
              <a:solidFill>
                <a:srgbClr val="7E7E7E"/>
              </a:solidFill>
              <a:latin typeface="Times" charset="0"/>
            </a:endParaRPr>
          </a:p>
        </p:txBody>
      </p:sp>
      <p:sp>
        <p:nvSpPr>
          <p:cNvPr id="18437" name="Rectangle 2"/>
          <p:cNvSpPr>
            <a:spLocks noGrp="1" noChangeArrowheads="1"/>
          </p:cNvSpPr>
          <p:nvPr>
            <p:ph type="title"/>
          </p:nvPr>
        </p:nvSpPr>
        <p:spPr/>
        <p:txBody>
          <a:bodyPr/>
          <a:lstStyle/>
          <a:p>
            <a:r>
              <a:rPr lang="en-US"/>
              <a:t>Pattern: Immutable classes</a:t>
            </a:r>
          </a:p>
        </p:txBody>
      </p:sp>
      <p:sp>
        <p:nvSpPr>
          <p:cNvPr id="18438" name="Rectangle 3"/>
          <p:cNvSpPr>
            <a:spLocks noGrp="1" noChangeArrowheads="1"/>
          </p:cNvSpPr>
          <p:nvPr>
            <p:ph type="body" idx="1"/>
          </p:nvPr>
        </p:nvSpPr>
        <p:spPr/>
        <p:txBody>
          <a:bodyPr/>
          <a:lstStyle/>
          <a:p>
            <a:pPr marL="342900" indent="-342900">
              <a:lnSpc>
                <a:spcPct val="90000"/>
              </a:lnSpc>
              <a:buFont typeface="Helvetica CE" charset="0"/>
              <a:buNone/>
            </a:pPr>
            <a:r>
              <a:rPr lang="en-US" sz="2000" b="1" i="1"/>
              <a:t>Intent:</a:t>
            </a:r>
            <a:r>
              <a:rPr lang="en-US" sz="2000"/>
              <a:t> Bypass safety issues by </a:t>
            </a:r>
            <a:r>
              <a:rPr lang="en-US" sz="2000" i="1">
                <a:solidFill>
                  <a:srgbClr val="7F0101"/>
                </a:solidFill>
              </a:rPr>
              <a:t>not changing an object’s state</a:t>
            </a:r>
            <a:r>
              <a:rPr lang="en-US" sz="2000"/>
              <a:t> after creation.</a:t>
            </a:r>
          </a:p>
          <a:p>
            <a:pPr marL="342900" indent="-342900">
              <a:lnSpc>
                <a:spcPct val="90000"/>
              </a:lnSpc>
              <a:buFont typeface="Helvetica CE" charset="0"/>
              <a:buNone/>
            </a:pPr>
            <a:endParaRPr lang="en-US" sz="2000"/>
          </a:p>
          <a:p>
            <a:pPr marL="342900" indent="-342900">
              <a:lnSpc>
                <a:spcPct val="90000"/>
              </a:lnSpc>
              <a:buFont typeface="Helvetica CE" charset="0"/>
              <a:buNone/>
            </a:pPr>
            <a:r>
              <a:rPr lang="en-US" sz="2000" b="1" i="1"/>
              <a:t>Applicability</a:t>
            </a:r>
            <a:endParaRPr lang="en-US" sz="2000"/>
          </a:p>
          <a:p>
            <a:pPr marL="342900" indent="-342900">
              <a:lnSpc>
                <a:spcPct val="90000"/>
              </a:lnSpc>
            </a:pPr>
            <a:r>
              <a:rPr lang="en-US" sz="2000"/>
              <a:t>When objects represent values of simple ADTs </a:t>
            </a:r>
          </a:p>
          <a:p>
            <a:pPr marL="742950" lvl="1" indent="-285750">
              <a:lnSpc>
                <a:spcPct val="90000"/>
              </a:lnSpc>
            </a:pPr>
            <a:r>
              <a:rPr lang="en-US" sz="1800"/>
              <a:t>colours (</a:t>
            </a:r>
            <a:r>
              <a:rPr lang="en-US" sz="1800">
                <a:latin typeface="Courier" charset="0"/>
                <a:ea typeface="Courier" charset="0"/>
                <a:cs typeface="Courier" charset="0"/>
              </a:rPr>
              <a:t>java.awt.Color</a:t>
            </a:r>
            <a:r>
              <a:rPr lang="en-US" sz="1800"/>
              <a:t>), numbers (</a:t>
            </a:r>
            <a:r>
              <a:rPr lang="en-US" sz="1800">
                <a:latin typeface="Courier" charset="0"/>
                <a:ea typeface="Courier" charset="0"/>
                <a:cs typeface="Courier" charset="0"/>
              </a:rPr>
              <a:t>java.lang.Integer</a:t>
            </a:r>
            <a:r>
              <a:rPr lang="en-US" sz="1800"/>
              <a:t>) </a:t>
            </a:r>
          </a:p>
          <a:p>
            <a:pPr marL="342900" indent="-342900">
              <a:lnSpc>
                <a:spcPct val="90000"/>
              </a:lnSpc>
            </a:pPr>
            <a:r>
              <a:rPr lang="en-US" sz="2000"/>
              <a:t>When classes can be separated into mutable and immutable versions</a:t>
            </a:r>
          </a:p>
          <a:p>
            <a:pPr marL="742950" lvl="1" indent="-285750">
              <a:lnSpc>
                <a:spcPct val="90000"/>
              </a:lnSpc>
            </a:pPr>
            <a:r>
              <a:rPr lang="en-US" sz="1800">
                <a:latin typeface="Courier" charset="0"/>
                <a:ea typeface="Courier" charset="0"/>
                <a:cs typeface="Courier" charset="0"/>
              </a:rPr>
              <a:t>java.lang.String </a:t>
            </a:r>
            <a:r>
              <a:rPr lang="en-US" sz="1800"/>
              <a:t>vs. </a:t>
            </a:r>
            <a:r>
              <a:rPr lang="en-US" sz="1800">
                <a:latin typeface="Courier" charset="0"/>
                <a:ea typeface="Courier" charset="0"/>
                <a:cs typeface="Courier" charset="0"/>
              </a:rPr>
              <a:t>java.lang.StringBuffer</a:t>
            </a:r>
          </a:p>
          <a:p>
            <a:pPr marL="342900" indent="-342900">
              <a:lnSpc>
                <a:spcPct val="90000"/>
              </a:lnSpc>
            </a:pPr>
            <a:r>
              <a:rPr lang="en-US" sz="2000"/>
              <a:t>When updating by copying is cheap</a:t>
            </a:r>
          </a:p>
          <a:p>
            <a:pPr marL="742950" lvl="1" indent="-285750">
              <a:lnSpc>
                <a:spcPct val="90000"/>
              </a:lnSpc>
            </a:pPr>
            <a:r>
              <a:rPr lang="en-US" sz="1800"/>
              <a:t>“hello” + “ ” + “world” </a:t>
            </a:r>
            <a:r>
              <a:rPr lang="en-US" sz="1800">
                <a:sym typeface="Symbol" charset="2"/>
              </a:rPr>
              <a:t></a:t>
            </a:r>
            <a:r>
              <a:rPr lang="en-US" sz="1800"/>
              <a:t> “hello world”</a:t>
            </a:r>
          </a:p>
          <a:p>
            <a:pPr marL="342900" indent="-342900">
              <a:lnSpc>
                <a:spcPct val="90000"/>
              </a:lnSpc>
            </a:pPr>
            <a:r>
              <a:rPr lang="en-US" sz="2000"/>
              <a:t>When multiple instances can represent the same value</a:t>
            </a:r>
          </a:p>
          <a:p>
            <a:pPr marL="742950" lvl="1" indent="-285750">
              <a:lnSpc>
                <a:spcPct val="90000"/>
              </a:lnSpc>
            </a:pPr>
            <a:r>
              <a:rPr lang="en-US" sz="1800"/>
              <a:t>i.e., two copies of 712 represent the same integer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p:spPr>
        <p:txBody>
          <a:bodyPr/>
          <a:lstStyle/>
          <a:p>
            <a:r>
              <a:rPr lang="en-US" smtClean="0"/>
              <a:t>© Oscar Nierstrasz</a:t>
            </a:r>
            <a:endParaRPr lang="de-CH" smtClean="0"/>
          </a:p>
        </p:txBody>
      </p:sp>
      <p:sp>
        <p:nvSpPr>
          <p:cNvPr id="19459" name="Footer Placeholder 4"/>
          <p:cNvSpPr>
            <a:spLocks noGrp="1"/>
          </p:cNvSpPr>
          <p:nvPr>
            <p:ph type="ftr" sz="quarter" idx="11"/>
          </p:nvPr>
        </p:nvSpPr>
        <p:spPr>
          <a:noFill/>
        </p:spPr>
        <p:txBody>
          <a:bodyPr/>
          <a:lstStyle/>
          <a:p>
            <a:r>
              <a:rPr lang="en-US" smtClean="0"/>
              <a:t>Safety Patterns</a:t>
            </a:r>
            <a:endParaRPr lang="de-CH" smtClean="0"/>
          </a:p>
        </p:txBody>
      </p:sp>
      <p:sp>
        <p:nvSpPr>
          <p:cNvPr id="19460" name="Slide Number Placeholder 5"/>
          <p:cNvSpPr>
            <a:spLocks noGrp="1"/>
          </p:cNvSpPr>
          <p:nvPr>
            <p:ph type="sldNum" sz="quarter" idx="12"/>
          </p:nvPr>
        </p:nvSpPr>
        <p:spPr>
          <a:noFill/>
        </p:spPr>
        <p:txBody>
          <a:bodyPr/>
          <a:lstStyle/>
          <a:p>
            <a:fld id="{00EC227C-B4AF-254F-BE56-148CA6F178F2}" type="slidenum">
              <a:rPr lang="de-CH" smtClean="0"/>
              <a:pPr/>
              <a:t>7</a:t>
            </a:fld>
            <a:endParaRPr lang="de-CH" sz="1400" smtClean="0">
              <a:solidFill>
                <a:srgbClr val="7E7E7E"/>
              </a:solidFill>
              <a:latin typeface="Times" charset="0"/>
            </a:endParaRPr>
          </a:p>
        </p:txBody>
      </p:sp>
      <p:sp>
        <p:nvSpPr>
          <p:cNvPr id="19461" name="Rectangle 2"/>
          <p:cNvSpPr>
            <a:spLocks noGrp="1" noChangeArrowheads="1"/>
          </p:cNvSpPr>
          <p:nvPr>
            <p:ph type="title"/>
          </p:nvPr>
        </p:nvSpPr>
        <p:spPr/>
        <p:txBody>
          <a:bodyPr/>
          <a:lstStyle/>
          <a:p>
            <a:r>
              <a:rPr lang="en-US"/>
              <a:t>Immutability variants</a:t>
            </a:r>
          </a:p>
        </p:txBody>
      </p:sp>
      <p:sp>
        <p:nvSpPr>
          <p:cNvPr id="19462" name="Rectangle 3"/>
          <p:cNvSpPr>
            <a:spLocks noGrp="1" noChangeArrowheads="1"/>
          </p:cNvSpPr>
          <p:nvPr>
            <p:ph type="body" idx="1"/>
          </p:nvPr>
        </p:nvSpPr>
        <p:spPr/>
        <p:txBody>
          <a:bodyPr/>
          <a:lstStyle/>
          <a:p>
            <a:pPr marL="342900" indent="-342900">
              <a:lnSpc>
                <a:spcPct val="90000"/>
              </a:lnSpc>
              <a:buFont typeface="Helvetica CE" charset="0"/>
              <a:buNone/>
            </a:pPr>
            <a:r>
              <a:rPr lang="en-US" b="1" i="1"/>
              <a:t>Variants</a:t>
            </a:r>
            <a:endParaRPr lang="en-US"/>
          </a:p>
          <a:p>
            <a:pPr marL="742950" lvl="1" indent="-285750">
              <a:lnSpc>
                <a:spcPct val="90000"/>
              </a:lnSpc>
              <a:buFont typeface="Helvetica CE" charset="0"/>
              <a:buNone/>
            </a:pPr>
            <a:r>
              <a:rPr lang="en-US" b="1" i="1"/>
              <a:t>Stateless methods</a:t>
            </a:r>
            <a:endParaRPr lang="en-US"/>
          </a:p>
          <a:p>
            <a:pPr marL="742950" lvl="1" indent="-285750">
              <a:lnSpc>
                <a:spcPct val="90000"/>
              </a:lnSpc>
            </a:pPr>
            <a:r>
              <a:rPr lang="en-US"/>
              <a:t>methods that do not access an object’s state do not need to be </a:t>
            </a:r>
            <a:r>
              <a:rPr lang="en-US">
                <a:latin typeface="Courier" charset="0"/>
                <a:ea typeface="Courier" charset="0"/>
                <a:cs typeface="Courier" charset="0"/>
              </a:rPr>
              <a:t>synchronized </a:t>
            </a:r>
            <a:r>
              <a:rPr lang="en-US"/>
              <a:t>(can be declared </a:t>
            </a:r>
            <a:r>
              <a:rPr lang="en-US">
                <a:latin typeface="Courier" charset="0"/>
                <a:ea typeface="Courier" charset="0"/>
                <a:cs typeface="Courier" charset="0"/>
              </a:rPr>
              <a:t>static</a:t>
            </a:r>
            <a:r>
              <a:rPr lang="en-US"/>
              <a:t>)</a:t>
            </a:r>
          </a:p>
          <a:p>
            <a:pPr marL="742950" lvl="1" indent="-285750">
              <a:lnSpc>
                <a:spcPct val="90000"/>
              </a:lnSpc>
            </a:pPr>
            <a:r>
              <a:rPr lang="en-US"/>
              <a:t>any temporary state should be local to the method</a:t>
            </a:r>
          </a:p>
          <a:p>
            <a:pPr marL="742950" lvl="1" indent="-285750">
              <a:lnSpc>
                <a:spcPct val="90000"/>
              </a:lnSpc>
              <a:buFont typeface="Helvetica CE" charset="0"/>
              <a:buNone/>
            </a:pPr>
            <a:r>
              <a:rPr lang="en-US" b="1" i="1"/>
              <a:t>Stateless objects</a:t>
            </a:r>
            <a:endParaRPr lang="en-US"/>
          </a:p>
          <a:p>
            <a:pPr marL="742950" lvl="1" indent="-285750">
              <a:lnSpc>
                <a:spcPct val="90000"/>
              </a:lnSpc>
            </a:pPr>
            <a:r>
              <a:rPr lang="en-US"/>
              <a:t>an object whose “state” is dynamically computed needs no synchronization!</a:t>
            </a:r>
          </a:p>
          <a:p>
            <a:pPr marL="742950" lvl="1" indent="-285750">
              <a:lnSpc>
                <a:spcPct val="90000"/>
              </a:lnSpc>
              <a:buFont typeface="Helvetica CE" charset="0"/>
              <a:buNone/>
            </a:pPr>
            <a:r>
              <a:rPr lang="en-US" b="1" i="1"/>
              <a:t>“Hardening”</a:t>
            </a:r>
          </a:p>
          <a:p>
            <a:pPr marL="742950" lvl="1" indent="-285750">
              <a:lnSpc>
                <a:spcPct val="90000"/>
              </a:lnSpc>
            </a:pPr>
            <a:r>
              <a:rPr lang="en-US"/>
              <a:t>object becomes immutable after a mutable phase</a:t>
            </a:r>
          </a:p>
          <a:p>
            <a:pPr marL="742950" lvl="1" indent="-285750">
              <a:lnSpc>
                <a:spcPct val="90000"/>
              </a:lnSpc>
            </a:pPr>
            <a:r>
              <a:rPr lang="en-US"/>
              <a:t>expose to concurrent threads only after hardening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Date Placeholder 3"/>
          <p:cNvSpPr>
            <a:spLocks noGrp="1"/>
          </p:cNvSpPr>
          <p:nvPr>
            <p:ph type="dt" sz="quarter" idx="10"/>
          </p:nvPr>
        </p:nvSpPr>
        <p:spPr>
          <a:noFill/>
        </p:spPr>
        <p:txBody>
          <a:bodyPr/>
          <a:lstStyle/>
          <a:p>
            <a:r>
              <a:rPr lang="en-US" smtClean="0"/>
              <a:t>© Oscar Nierstrasz</a:t>
            </a:r>
            <a:endParaRPr lang="de-CH" smtClean="0"/>
          </a:p>
        </p:txBody>
      </p:sp>
      <p:sp>
        <p:nvSpPr>
          <p:cNvPr id="20483" name="Footer Placeholder 4"/>
          <p:cNvSpPr>
            <a:spLocks noGrp="1"/>
          </p:cNvSpPr>
          <p:nvPr>
            <p:ph type="ftr" sz="quarter" idx="11"/>
          </p:nvPr>
        </p:nvSpPr>
        <p:spPr>
          <a:noFill/>
        </p:spPr>
        <p:txBody>
          <a:bodyPr/>
          <a:lstStyle/>
          <a:p>
            <a:r>
              <a:rPr lang="en-US" smtClean="0"/>
              <a:t>Safety Patterns</a:t>
            </a:r>
            <a:endParaRPr lang="de-CH" smtClean="0"/>
          </a:p>
        </p:txBody>
      </p:sp>
      <p:sp>
        <p:nvSpPr>
          <p:cNvPr id="20484" name="Slide Number Placeholder 5"/>
          <p:cNvSpPr>
            <a:spLocks noGrp="1"/>
          </p:cNvSpPr>
          <p:nvPr>
            <p:ph type="sldNum" sz="quarter" idx="12"/>
          </p:nvPr>
        </p:nvSpPr>
        <p:spPr>
          <a:noFill/>
        </p:spPr>
        <p:txBody>
          <a:bodyPr/>
          <a:lstStyle/>
          <a:p>
            <a:fld id="{6C485D80-B3F8-BB4E-B07B-01F40D185103}" type="slidenum">
              <a:rPr lang="de-CH" smtClean="0"/>
              <a:pPr/>
              <a:t>8</a:t>
            </a:fld>
            <a:endParaRPr lang="de-CH" sz="1400" smtClean="0">
              <a:solidFill>
                <a:srgbClr val="7E7E7E"/>
              </a:solidFill>
              <a:latin typeface="Times" charset="0"/>
            </a:endParaRPr>
          </a:p>
        </p:txBody>
      </p:sp>
      <p:sp>
        <p:nvSpPr>
          <p:cNvPr id="20485" name="Rectangle 5"/>
          <p:cNvSpPr>
            <a:spLocks noGrp="1" noChangeArrowheads="1"/>
          </p:cNvSpPr>
          <p:nvPr>
            <p:ph type="title"/>
          </p:nvPr>
        </p:nvSpPr>
        <p:spPr/>
        <p:txBody>
          <a:bodyPr/>
          <a:lstStyle/>
          <a:p>
            <a:r>
              <a:rPr lang="en-US"/>
              <a:t>Immutable classes — design steps</a:t>
            </a:r>
          </a:p>
        </p:txBody>
      </p:sp>
      <p:sp>
        <p:nvSpPr>
          <p:cNvPr id="20486" name="Rectangle 6"/>
          <p:cNvSpPr>
            <a:spLocks noGrp="1" noChangeArrowheads="1"/>
          </p:cNvSpPr>
          <p:nvPr>
            <p:ph type="body" idx="1"/>
          </p:nvPr>
        </p:nvSpPr>
        <p:spPr/>
        <p:txBody>
          <a:bodyPr anchor="t"/>
          <a:lstStyle/>
          <a:p>
            <a:r>
              <a:rPr lang="en-US"/>
              <a:t>Declare a class with instance variables that are never changed after construction.</a:t>
            </a:r>
          </a:p>
        </p:txBody>
      </p:sp>
      <p:sp>
        <p:nvSpPr>
          <p:cNvPr id="20487" name="Rectangle 4"/>
          <p:cNvSpPr>
            <a:spLocks noChangeArrowheads="1"/>
          </p:cNvSpPr>
          <p:nvPr/>
        </p:nvSpPr>
        <p:spPr bwMode="auto">
          <a:xfrm>
            <a:off x="381000" y="2708275"/>
            <a:ext cx="8404225" cy="308292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class Relay {				</a:t>
            </a:r>
            <a:r>
              <a:rPr lang="en-US" sz="2000" i="1">
                <a:solidFill>
                  <a:srgbClr val="7F0101"/>
                </a:solidFill>
                <a:latin typeface="Courier" charset="0"/>
                <a:ea typeface="Courier" charset="0"/>
                <a:cs typeface="Courier" charset="0"/>
              </a:rPr>
              <a:t>// helper for some Server class</a:t>
            </a:r>
            <a:endParaRPr lang="en-US" sz="2000">
              <a:solidFill>
                <a:srgbClr val="7F0101"/>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private final Server server_;</a:t>
            </a: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Relay(Server s) {		</a:t>
            </a:r>
            <a:r>
              <a:rPr lang="en-US" sz="2000" i="1">
                <a:solidFill>
                  <a:srgbClr val="7F0101"/>
                </a:solidFill>
                <a:latin typeface="Courier" charset="0"/>
                <a:ea typeface="Courier" charset="0"/>
                <a:cs typeface="Courier" charset="0"/>
              </a:rPr>
              <a:t>// blank finals must be</a:t>
            </a:r>
            <a:r>
              <a:rPr lang="en-US" sz="20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server_ = s;			</a:t>
            </a:r>
            <a:r>
              <a:rPr lang="en-US" sz="2000" i="1">
                <a:solidFill>
                  <a:srgbClr val="7F0101"/>
                </a:solidFill>
                <a:latin typeface="Courier" charset="0"/>
                <a:ea typeface="Courier" charset="0"/>
                <a:cs typeface="Courier" charset="0"/>
              </a:rPr>
              <a:t>// initialized in all</a:t>
            </a:r>
            <a:r>
              <a:rPr lang="en-US" sz="20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								</a:t>
            </a:r>
            <a:r>
              <a:rPr lang="en-US" sz="2000" i="1">
                <a:solidFill>
                  <a:srgbClr val="7F0101"/>
                </a:solidFill>
                <a:latin typeface="Courier" charset="0"/>
                <a:ea typeface="Courier" charset="0"/>
                <a:cs typeface="Courier" charset="0"/>
              </a:rPr>
              <a:t>// constructors</a:t>
            </a:r>
            <a:endParaRPr lang="en-US" sz="200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void doIt() { </a:t>
            </a: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r>
              <a:rPr lang="en-US" sz="2000" b="1">
                <a:solidFill>
                  <a:srgbClr val="0A017F"/>
                </a:solidFill>
                <a:latin typeface="Courier" charset="0"/>
                <a:ea typeface="Courier" charset="0"/>
                <a:cs typeface="Courier" charset="0"/>
              </a:rPr>
              <a:t>server_.doIt();</a:t>
            </a:r>
            <a:endParaRPr lang="en-US" sz="200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Date Placeholder 3"/>
          <p:cNvSpPr>
            <a:spLocks noGrp="1"/>
          </p:cNvSpPr>
          <p:nvPr>
            <p:ph type="dt" sz="quarter" idx="10"/>
          </p:nvPr>
        </p:nvSpPr>
        <p:spPr>
          <a:noFill/>
        </p:spPr>
        <p:txBody>
          <a:bodyPr/>
          <a:lstStyle/>
          <a:p>
            <a:r>
              <a:rPr lang="en-US" smtClean="0"/>
              <a:t>© Oscar Nierstrasz</a:t>
            </a:r>
            <a:endParaRPr lang="de-CH" smtClean="0"/>
          </a:p>
        </p:txBody>
      </p:sp>
      <p:sp>
        <p:nvSpPr>
          <p:cNvPr id="22531" name="Footer Placeholder 4"/>
          <p:cNvSpPr>
            <a:spLocks noGrp="1"/>
          </p:cNvSpPr>
          <p:nvPr>
            <p:ph type="ftr" sz="quarter" idx="11"/>
          </p:nvPr>
        </p:nvSpPr>
        <p:spPr>
          <a:noFill/>
        </p:spPr>
        <p:txBody>
          <a:bodyPr/>
          <a:lstStyle/>
          <a:p>
            <a:r>
              <a:rPr lang="en-US" smtClean="0"/>
              <a:t>Safety Patterns</a:t>
            </a:r>
            <a:endParaRPr lang="de-CH" smtClean="0"/>
          </a:p>
        </p:txBody>
      </p:sp>
      <p:sp>
        <p:nvSpPr>
          <p:cNvPr id="22532" name="Slide Number Placeholder 5"/>
          <p:cNvSpPr>
            <a:spLocks noGrp="1"/>
          </p:cNvSpPr>
          <p:nvPr>
            <p:ph type="sldNum" sz="quarter" idx="12"/>
          </p:nvPr>
        </p:nvSpPr>
        <p:spPr>
          <a:noFill/>
        </p:spPr>
        <p:txBody>
          <a:bodyPr/>
          <a:lstStyle/>
          <a:p>
            <a:fld id="{02908551-C059-754C-999A-2572FCEEDF31}" type="slidenum">
              <a:rPr lang="de-CH" smtClean="0"/>
              <a:pPr/>
              <a:t>9</a:t>
            </a:fld>
            <a:endParaRPr lang="de-CH" sz="1400" smtClean="0">
              <a:solidFill>
                <a:srgbClr val="7E7E7E"/>
              </a:solidFill>
              <a:latin typeface="Times" charset="0"/>
            </a:endParaRPr>
          </a:p>
        </p:txBody>
      </p:sp>
      <p:sp>
        <p:nvSpPr>
          <p:cNvPr id="22533" name="Rectangle 2"/>
          <p:cNvSpPr>
            <a:spLocks noGrp="1" noChangeArrowheads="1"/>
          </p:cNvSpPr>
          <p:nvPr>
            <p:ph type="title"/>
          </p:nvPr>
        </p:nvSpPr>
        <p:spPr/>
        <p:txBody>
          <a:bodyPr/>
          <a:lstStyle/>
          <a:p>
            <a:r>
              <a:rPr lang="en-US"/>
              <a:t>Design steps ...</a:t>
            </a:r>
          </a:p>
        </p:txBody>
      </p:sp>
      <p:sp>
        <p:nvSpPr>
          <p:cNvPr id="22534" name="Rectangle 3"/>
          <p:cNvSpPr>
            <a:spLocks noGrp="1" noChangeArrowheads="1"/>
          </p:cNvSpPr>
          <p:nvPr>
            <p:ph type="body" idx="1"/>
          </p:nvPr>
        </p:nvSpPr>
        <p:spPr/>
        <p:txBody>
          <a:bodyPr/>
          <a:lstStyle/>
          <a:p>
            <a:pPr marL="342900" indent="-342900"/>
            <a:r>
              <a:rPr lang="en-US"/>
              <a:t>Especially if the class represents an immutable data abstraction (such as </a:t>
            </a:r>
            <a:r>
              <a:rPr lang="en-US">
                <a:latin typeface="Courier" charset="0"/>
                <a:ea typeface="Courier" charset="0"/>
                <a:cs typeface="Courier" charset="0"/>
              </a:rPr>
              <a:t>String</a:t>
            </a:r>
            <a:r>
              <a:rPr lang="en-US"/>
              <a:t>), consider overriding </a:t>
            </a:r>
            <a:r>
              <a:rPr lang="en-US">
                <a:latin typeface="Courier" charset="0"/>
                <a:ea typeface="Courier" charset="0"/>
                <a:cs typeface="Courier" charset="0"/>
              </a:rPr>
              <a:t>Object.equals</a:t>
            </a:r>
            <a:r>
              <a:rPr lang="en-US"/>
              <a:t> and </a:t>
            </a:r>
            <a:r>
              <a:rPr lang="en-US">
                <a:latin typeface="Courier" charset="0"/>
                <a:ea typeface="Courier" charset="0"/>
                <a:cs typeface="Courier" charset="0"/>
              </a:rPr>
              <a:t>Object.hashCode</a:t>
            </a:r>
            <a:r>
              <a:rPr lang="en-US"/>
              <a:t>.</a:t>
            </a:r>
          </a:p>
          <a:p>
            <a:pPr marL="342900" indent="-342900"/>
            <a:endParaRPr lang="en-US"/>
          </a:p>
          <a:p>
            <a:pPr marL="342900" indent="-342900"/>
            <a:r>
              <a:rPr lang="en-US"/>
              <a:t>Consider writing methods that generate new objects of this class. (e.g., String concatenation)</a:t>
            </a:r>
          </a:p>
          <a:p>
            <a:pPr marL="342900" indent="-342900"/>
            <a:endParaRPr lang="en-US"/>
          </a:p>
          <a:p>
            <a:pPr marL="342900" indent="-342900"/>
            <a:r>
              <a:rPr lang="en-US"/>
              <a:t>Consider declaring the class as </a:t>
            </a:r>
            <a:r>
              <a:rPr lang="en-US">
                <a:latin typeface="Courier" charset="0"/>
                <a:ea typeface="Courier" charset="0"/>
                <a:cs typeface="Courier" charset="0"/>
              </a:rPr>
              <a:t>final</a:t>
            </a:r>
            <a:r>
              <a:rPr lang="en-US"/>
              <a:t>. </a:t>
            </a:r>
          </a:p>
          <a:p>
            <a:pPr marL="342900" indent="-342900"/>
            <a:endParaRPr lang="en-US"/>
          </a:p>
          <a:p>
            <a:pPr marL="342900" indent="-342900"/>
            <a:r>
              <a:rPr lang="en-US"/>
              <a:t>If only some variables are immutable, use synchronization or other techniques for the methods that are not stateless.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1913</TotalTime>
  <Words>3699</Words>
  <Application>Microsoft Macintosh PowerPoint</Application>
  <PresentationFormat>On-screen Show (4:3)</PresentationFormat>
  <Paragraphs>556</Paragraphs>
  <Slides>37</Slides>
  <Notes>16</Notes>
  <HiddenSlides>0</HiddenSlides>
  <MMClips>0</MMClips>
  <ScaleCrop>false</ScaleCrop>
  <HeadingPairs>
    <vt:vector size="6" baseType="variant">
      <vt:variant>
        <vt:lpstr>Fonts Used</vt:lpstr>
      </vt:variant>
      <vt:variant>
        <vt:i4>8</vt:i4>
      </vt:variant>
      <vt:variant>
        <vt:lpstr>Design Template</vt:lpstr>
      </vt:variant>
      <vt:variant>
        <vt:i4>1</vt:i4>
      </vt:variant>
      <vt:variant>
        <vt:lpstr>Slide Titles</vt:lpstr>
      </vt:variant>
      <vt:variant>
        <vt:i4>37</vt:i4>
      </vt:variant>
    </vt:vector>
  </HeadingPairs>
  <TitlesOfParts>
    <vt:vector size="46" baseType="lpstr">
      <vt:lpstr>Helvetica</vt:lpstr>
      <vt:lpstr>ＭＳ Ｐゴシック</vt:lpstr>
      <vt:lpstr>Arial</vt:lpstr>
      <vt:lpstr>Helvetica CE</vt:lpstr>
      <vt:lpstr>Times</vt:lpstr>
      <vt:lpstr>Courier</vt:lpstr>
      <vt:lpstr>Symbol</vt:lpstr>
      <vt:lpstr>Zapf Dingbats</vt:lpstr>
      <vt:lpstr>UB_Screen</vt:lpstr>
      <vt:lpstr>4. Safety Patterns</vt:lpstr>
      <vt:lpstr>Roadmap</vt:lpstr>
      <vt:lpstr>Roadmap</vt:lpstr>
      <vt:lpstr>Idioms, Patterns and Architectural Styles</vt:lpstr>
      <vt:lpstr>Roadmap</vt:lpstr>
      <vt:lpstr>Pattern: Immutable classes</vt:lpstr>
      <vt:lpstr>Immutability variants</vt:lpstr>
      <vt:lpstr>Immutable classes — design steps</vt:lpstr>
      <vt:lpstr>Design steps ...</vt:lpstr>
      <vt:lpstr>Example — immutable complex numbers</vt:lpstr>
      <vt:lpstr>Roadmap</vt:lpstr>
      <vt:lpstr>Pattern: Fully Synchronized Objects</vt:lpstr>
      <vt:lpstr>Applicability ...</vt:lpstr>
      <vt:lpstr>Full Synchronization — design steps</vt:lpstr>
      <vt:lpstr>Design steps ...</vt:lpstr>
      <vt:lpstr>Example: a BalkingBoundedCounter</vt:lpstr>
      <vt:lpstr>BusyWaitingClient</vt:lpstr>
      <vt:lpstr>Example: an ExpandableArray</vt:lpstr>
      <vt:lpstr>Example ...</vt:lpstr>
      <vt:lpstr>Bundling Atomicity</vt:lpstr>
      <vt:lpstr>Testing atomicity</vt:lpstr>
      <vt:lpstr>Testing atomicity</vt:lpstr>
      <vt:lpstr>Roadmap</vt:lpstr>
      <vt:lpstr>Pattern: Partial Synchronization</vt:lpstr>
      <vt:lpstr>Partial Synchronization — design steps</vt:lpstr>
      <vt:lpstr>Example: LinkedCells</vt:lpstr>
      <vt:lpstr>Example ...</vt:lpstr>
      <vt:lpstr>Roadmap</vt:lpstr>
      <vt:lpstr>Pattern: Containment</vt:lpstr>
      <vt:lpstr>Applicability ...</vt:lpstr>
      <vt:lpstr>Contained Objects — design steps</vt:lpstr>
      <vt:lpstr>Design steps ...</vt:lpstr>
      <vt:lpstr>Managed Ownership</vt:lpstr>
      <vt:lpstr>A minimal transfer protocol class</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182</cp:revision>
  <cp:lastPrinted>2005-04-07T14:31:46Z</cp:lastPrinted>
  <dcterms:created xsi:type="dcterms:W3CDTF">2010-08-27T13:21:22Z</dcterms:created>
  <dcterms:modified xsi:type="dcterms:W3CDTF">2010-08-27T13:24:38Z</dcterms:modified>
</cp:coreProperties>
</file>