
<file path=[Content_Types].xml><?xml version="1.0" encoding="utf-8"?>
<Types xmlns="http://schemas.openxmlformats.org/package/2006/content-types">
  <Override PartName="/ppt/slides/slide14.xml" ContentType="application/vnd.openxmlformats-officedocument.presentationml.slide+xml"/>
  <Override PartName="/ppt/slides/slide33.xml" ContentType="application/vnd.openxmlformats-officedocument.presentationml.slide+xml"/>
  <Override PartName="/ppt/slides/slide49.xml" ContentType="application/vnd.openxmlformats-officedocument.presentationml.slide+xml"/>
  <Override PartName="/ppt/notesSlides/notesSlide30.xml" ContentType="application/vnd.openxmlformats-officedocument.presentationml.notesSlide+xml"/>
  <Default Extension="bin" ContentType="application/vnd.openxmlformats-officedocument.presentationml.printerSettings"/>
  <Override PartName="/ppt/notesSlides/notesSlide13.xml" ContentType="application/vnd.openxmlformats-officedocument.presentationml.notesSlide+xml"/>
  <Override PartName="/ppt/notesSlides/notesSlide29.xml" ContentType="application/vnd.openxmlformats-officedocument.presentationml.notesSlide+xml"/>
  <Override PartName="/ppt/notesSlides/notesSlide48.xml" ContentType="application/vnd.openxmlformats-officedocument.presentationml.notesSlide+xml"/>
  <Override PartName="/ppt/slides/slide18.xml" ContentType="application/vnd.openxmlformats-officedocument.presentationml.slide+xml"/>
  <Override PartName="/ppt/slides/slide37.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4.xml" ContentType="application/vnd.openxmlformats-officedocument.presentationml.notesSlide+xml"/>
  <Override PartName="/ppt/slideLayouts/slideLayout1.xml" ContentType="application/vnd.openxmlformats-officedocument.presentationml.slideLayout+xml"/>
  <Override PartName="/ppt/slides/slide23.xml" ContentType="application/vnd.openxmlformats-officedocument.presentationml.slide+xml"/>
  <Override PartName="/ppt/slides/slide42.xml" ContentType="application/vnd.openxmlformats-officedocument.presentationml.slide+xml"/>
  <Override PartName="/ppt/theme/theme1.xml" ContentType="application/vnd.openxmlformats-officedocument.theme+xml"/>
  <Override PartName="/ppt/notesSlides/notesSlide17.xml" ContentType="application/vnd.openxmlformats-officedocument.presentationml.notesSlide+xml"/>
  <Override PartName="/ppt/notesSlides/notesSlide36.xml" ContentType="application/vnd.openxmlformats-officedocument.presentationml.notesSlide+xml"/>
  <Override PartName="/ppt/notesSlides/notesSlide6.xml" ContentType="application/vnd.openxmlformats-officedocument.presentationml.notesSlide+xml"/>
  <Override PartName="/ppt/notesSlides/notesSlide22.xml" ContentType="application/vnd.openxmlformats-officedocument.presentationml.notesSlide+xml"/>
  <Override PartName="/ppt/slides/slide7.xml" ContentType="application/vnd.openxmlformats-officedocument.presentationml.slide+xml"/>
  <Override PartName="/ppt/slideLayouts/slideLayout5.xml" ContentType="application/vnd.openxmlformats-officedocument.presentationml.slideLayout+xml"/>
  <Override PartName="/ppt/slides/slide30.xml" ContentType="application/vnd.openxmlformats-officedocument.presentationml.slide+xml"/>
  <Override PartName="/ppt/slides/slide27.xml" ContentType="application/vnd.openxmlformats-officedocument.presentationml.slide+xml"/>
  <Override PartName="/ppt/slides/slide11.xml" ContentType="application/vnd.openxmlformats-officedocument.presentationml.slide+xml"/>
  <Override PartName="/ppt/slides/slide46.xml" ContentType="application/vnd.openxmlformats-officedocument.presentationml.slide+xml"/>
  <Override PartName="/ppt/notesSlides/notesSlide41.xml" ContentType="application/vnd.openxmlformats-officedocument.presentationml.notesSlide+xml"/>
  <Override PartName="/ppt/notesSlides/notesSlide8.xml" ContentType="application/vnd.openxmlformats-officedocument.presentationml.notesSlide+xml"/>
  <Override PartName="/ppt/notesSlides/notesSlide26.xml" ContentType="application/vnd.openxmlformats-officedocument.presentationml.notesSlide+xml"/>
  <Override PartName="/ppt/notesSlides/notesSlide45.xml" ContentType="application/vnd.openxmlformats-officedocument.presentationml.notesSlide+xml"/>
  <Override PartName="/ppt/slides/slide15.xml" ContentType="application/vnd.openxmlformats-officedocument.presentationml.slide+xml"/>
  <Override PartName="/ppt/slides/slide34.xml" ContentType="application/vnd.openxmlformats-officedocument.presentationml.slide+xml"/>
  <Override PartName="/ppt/notesSlides/notesSlide31.xml" ContentType="application/vnd.openxmlformats-officedocument.presentationml.notesSlide+xml"/>
  <Override PartName="/ppt/slides/slide20.xml" ContentType="application/vnd.openxmlformats-officedocument.presentationml.slide+xml"/>
  <Override PartName="/ppt/presProps.xml" ContentType="application/vnd.openxmlformats-officedocument.presentationml.presProps+xml"/>
  <Override PartName="/ppt/notesSlides/notesSlide14.xml" ContentType="application/vnd.openxmlformats-officedocument.presentationml.notesSlide+xml"/>
  <Override PartName="/ppt/notesSlides/notesSlide3.xml" ContentType="application/vnd.openxmlformats-officedocument.presentationml.notesSlide+xml"/>
  <Override PartName="/ppt/slides/slide19.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notesSlides/notesSlide35.xml" ContentType="application/vnd.openxmlformats-officedocument.presentationml.notesSlide+xml"/>
  <Override PartName="/ppt/slideLayouts/slideLayout2.xml" ContentType="application/vnd.openxmlformats-officedocument.presentationml.slideLayout+xml"/>
  <Override PartName="/ppt/slides/slide24.xml" ContentType="application/vnd.openxmlformats-officedocument.presentationml.slide+xml"/>
  <Override PartName="/ppt/slides/slide43.xml" ContentType="application/vnd.openxmlformats-officedocument.presentationml.slide+xml"/>
  <Override PartName="/ppt/theme/theme2.xml" ContentType="application/vnd.openxmlformats-officedocument.theme+xml"/>
  <Override PartName="/ppt/handoutMasters/handoutMaster1.xml" ContentType="application/vnd.openxmlformats-officedocument.presentationml.handoutMaster+xml"/>
  <Override PartName="/ppt/notesSlides/notesSlide18.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ppt/notesSlides/notesSlide7.xml" ContentType="application/vnd.openxmlformats-officedocument.presentationml.notesSlide+xml"/>
  <Default Extension="jpeg" ContentType="image/jpeg"/>
  <Override PartName="/ppt/notesSlides/notesSlide23.xml" ContentType="application/vnd.openxmlformats-officedocument.presentationml.notesSlide+xml"/>
  <Override PartName="/ppt/slides/slide8.xml" ContentType="application/vnd.openxmlformats-officedocument.presentationml.slide+xml"/>
  <Override PartName="/ppt/slides/slide12.xml" ContentType="application/vnd.openxmlformats-officedocument.presentationml.slide+xml"/>
  <Override PartName="/ppt/notesSlides/notesSlide42.xml" ContentType="application/vnd.openxmlformats-officedocument.presentationml.notesSlide+xml"/>
  <Override PartName="/ppt/slides/slide28.xml" ContentType="application/vnd.openxmlformats-officedocument.presentationml.slide+xml"/>
  <Override PartName="/ppt/slides/slide50.xml" ContentType="application/vnd.openxmlformats-officedocument.presentationml.slide+xml"/>
  <Override PartName="/ppt/slides/slide47.xml" ContentType="application/vnd.openxmlformats-officedocument.presentationml.slide+xml"/>
  <Override PartName="/ppt/slides/slide31.xml" ContentType="application/vnd.openxmlformats-officedocument.presentationml.slide+xml"/>
  <Override PartName="/ppt/notesSlides/notesSlide9.xml" ContentType="application/vnd.openxmlformats-officedocument.presentationml.notesSlide+xml"/>
  <Override PartName="/ppt/notesSlides/notesSlide11.xml" ContentType="application/vnd.openxmlformats-officedocument.presentationml.notesSlide+xml"/>
  <Default Extension="rels" ContentType="application/vnd.openxmlformats-package.relationships+xml"/>
  <Override PartName="/ppt/notesSlides/notesSlide27.xml" ContentType="application/vnd.openxmlformats-officedocument.presentationml.notesSlide+xml"/>
  <Override PartName="/ppt/notesSlides/notesSlide46.xml" ContentType="application/vnd.openxmlformats-officedocument.presentationml.notesSlide+xml"/>
  <Override PartName="/ppt/slides/slide16.xml" ContentType="application/vnd.openxmlformats-officedocument.presentationml.slide+xml"/>
  <Override PartName="/ppt/slides/slide35.xml" ContentType="application/vnd.openxmlformats-officedocument.presentationml.slide+xml"/>
  <Override PartName="/ppt/slides/slide1.xml" ContentType="application/vnd.openxmlformats-officedocument.presentationml.slide+xml"/>
  <Override PartName="/ppt/notesSlides/notesSlide32.xml" ContentType="application/vnd.openxmlformats-officedocument.presentationml.notesSlide+xml"/>
  <Override PartName="/ppt/slides/slide21.xml" ContentType="application/vnd.openxmlformats-officedocument.presentationml.slide+xml"/>
  <Override PartName="/ppt/slides/slide40.xml" ContentType="application/vnd.openxmlformats-officedocument.presentationml.slide+xml"/>
  <Override PartName="/ppt/notesSlides/notesSlide15.xml" ContentType="application/vnd.openxmlformats-officedocument.presentationml.notesSlide+xml"/>
  <Override PartName="/ppt/notesSlides/notesSlide4.xml" ContentType="application/vnd.openxmlformats-officedocument.presentationml.notesSlide+xml"/>
  <Override PartName="/ppt/slides/slide39.xml" ContentType="application/vnd.openxmlformats-officedocument.presentationml.slide+xml"/>
  <Override PartName="/ppt/notesSlides/notesSlide20.xml" ContentType="application/vnd.openxmlformats-officedocument.presentationml.notesSlide+xml"/>
  <Override PartName="/ppt/slides/slide5.xml" ContentType="application/vnd.openxmlformats-officedocument.presentationml.slide+xml"/>
  <Override PartName="/ppt/slideMasters/slideMaster1.xml" ContentType="application/vnd.openxmlformats-officedocument.presentationml.slideMaster+xml"/>
  <Override PartName="/ppt/slideLayouts/slideLayout3.xml" ContentType="application/vnd.openxmlformats-officedocument.presentationml.slideLayout+xml"/>
  <Override PartName="/ppt/slides/slide25.xml" ContentType="application/vnd.openxmlformats-officedocument.presentationml.slide+xml"/>
  <Override PartName="/ppt/slides/slide44.xml" ContentType="application/vnd.openxmlformats-officedocument.presentationml.slide+xml"/>
  <Override PartName="/ppt/theme/theme3.xml" ContentType="application/vnd.openxmlformats-officedocument.theme+xml"/>
  <Override PartName="/ppt/notesSlides/notesSlide19.xml" ContentType="application/vnd.openxmlformats-officedocument.presentationml.notesSlide+xml"/>
  <Override PartName="/ppt/notesSlides/notesSlide38.xml" ContentType="application/vnd.openxmlformats-officedocument.presentationml.notesSlide+xml"/>
  <Override PartName="/ppt/notesSlides/notesSlide24.xml" ContentType="application/vnd.openxmlformats-officedocument.presentationml.notesSlide+xml"/>
  <Override PartName="/ppt/slides/slide9.xml" ContentType="application/vnd.openxmlformats-officedocument.presentationml.slide+xml"/>
  <Override PartName="/ppt/slides/slide13.xml" ContentType="application/vnd.openxmlformats-officedocument.presentationml.slide+xml"/>
  <Default Extension="xml" ContentType="application/xml"/>
  <Override PartName="/ppt/tableStyles.xml" ContentType="application/vnd.openxmlformats-officedocument.presentationml.tableStyles+xml"/>
  <Override PartName="/ppt/slides/slide48.xml" ContentType="application/vnd.openxmlformats-officedocument.presentationml.slide+xml"/>
  <Override PartName="/ppt/notesSlides/notesSlide43.xml" ContentType="application/vnd.openxmlformats-officedocument.presentationml.notesSlide+xml"/>
  <Override PartName="/ppt/notesSlides/notesSlide10.xml" ContentType="application/vnd.openxmlformats-officedocument.presentationml.notesSlide+xml"/>
  <Override PartName="/ppt/slides/slide32.xml" ContentType="application/vnd.openxmlformats-officedocument.presentationml.slide+xml"/>
  <Override PartName="/ppt/slides/slide29.xml" ContentType="application/vnd.openxmlformats-officedocument.presentationml.slide+xml"/>
  <Override PartName="/ppt/viewProps.xml" ContentType="application/vnd.openxmlformats-officedocument.presentationml.viewProps+xml"/>
  <Override PartName="/docProps/app.xml" ContentType="application/vnd.openxmlformats-officedocument.extended-properties+xml"/>
  <Override PartName="/ppt/notesMasters/notesMaster1.xml" ContentType="application/vnd.openxmlformats-officedocument.presentationml.notesMaster+xml"/>
  <Override PartName="/ppt/notesSlides/notesSlide12.xml" ContentType="application/vnd.openxmlformats-officedocument.presentationml.notesSlide+xml"/>
  <Override PartName="/ppt/notesSlides/notesSlide28.xml" ContentType="application/vnd.openxmlformats-officedocument.presentationml.notesSlide+xml"/>
  <Override PartName="/ppt/notesSlides/notesSlide1.xml" ContentType="application/vnd.openxmlformats-officedocument.presentationml.notesSlide+xml"/>
  <Override PartName="/ppt/notesSlides/notesSlide47.xml" ContentType="application/vnd.openxmlformats-officedocument.presentationml.notesSlide+xml"/>
  <Override PartName="/ppt/slides/slide36.xml" ContentType="application/vnd.openxmlformats-officedocument.presentationml.slide+xml"/>
  <Override PartName="/ppt/slides/slide17.xml" ContentType="application/vnd.openxmlformats-officedocument.presentationml.slide+xml"/>
  <Override PartName="/ppt/presentation.xml" ContentType="application/vnd.openxmlformats-officedocument.presentationml.presentation.main+xml"/>
  <Override PartName="/ppt/slides/slide2.xml" ContentType="application/vnd.openxmlformats-officedocument.presentationml.slide+xml"/>
  <Override PartName="/ppt/notesSlides/notesSlide33.xml" ContentType="application/vnd.openxmlformats-officedocument.presentationml.notesSlide+xml"/>
  <Override PartName="/ppt/slides/slide22.xml" ContentType="application/vnd.openxmlformats-officedocument.presentationml.slide+xml"/>
  <Override PartName="/ppt/slides/slide41.xml" ContentType="application/vnd.openxmlformats-officedocument.presentationml.slide+xml"/>
  <Override PartName="/ppt/notesSlides/notesSlide16.xml" ContentType="application/vnd.openxmlformats-officedocument.presentationml.notesSlide+xml"/>
  <Override PartName="/ppt/notesSlides/notesSlide5.xml" ContentType="application/vnd.openxmlformats-officedocument.presentationml.notesSlide+xml"/>
  <Override PartName="/ppt/notesSlides/notesSlide21.xml" ContentType="application/vnd.openxmlformats-officedocument.presentationml.notesSlide+xml"/>
  <Override PartName="/ppt/notesSlides/notesSlide40.xml" ContentType="application/vnd.openxmlformats-officedocument.presentationml.notesSlide+xml"/>
  <Override PartName="/ppt/slideLayouts/slideLayout4.xml" ContentType="application/vnd.openxmlformats-officedocument.presentationml.slideLayout+xml"/>
  <Override PartName="/ppt/slides/slide10.xml" ContentType="application/vnd.openxmlformats-officedocument.presentationml.slide+xml"/>
  <Override PartName="/ppt/slides/slide26.xml" ContentType="application/vnd.openxmlformats-officedocument.presentationml.slide+xml"/>
  <Override PartName="/ppt/slides/slide45.xml" ContentType="application/vnd.openxmlformats-officedocument.presentationml.slide+xml"/>
  <Override PartName="/ppt/slides/slide6.xml" ContentType="application/vnd.openxmlformats-officedocument.presentationml.slide+xml"/>
  <Default Extension="pdf" ContentType="application/pdf"/>
  <Override PartName="/ppt/notesSlides/notesSlide39.xml" ContentType="application/vnd.openxmlformats-officedocument.presentationml.notesSlide+xml"/>
  <Default Extension="png" ContentType="image/png"/>
  <Override PartName="/ppt/notesSlides/notesSlide25.xml" ContentType="application/vnd.openxmlformats-officedocument.presentationml.notesSlide+xml"/>
  <Override PartName="/ppt/notesSlides/notesSlide44.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SpecialPlsOnTitleSld="0" strictFirstAndLastChars="0" saveSubsetFonts="1" autoCompressPictures="0">
  <p:sldMasterIdLst>
    <p:sldMasterId id="2147483650" r:id="rId1"/>
  </p:sldMasterIdLst>
  <p:notesMasterIdLst>
    <p:notesMasterId r:id="rId52"/>
  </p:notesMasterIdLst>
  <p:handoutMasterIdLst>
    <p:handoutMasterId r:id="rId53"/>
  </p:handoutMasterIdLst>
  <p:sldIdLst>
    <p:sldId id="322" r:id="rId2"/>
    <p:sldId id="367" r:id="rId3"/>
    <p:sldId id="374" r:id="rId4"/>
    <p:sldId id="324" r:id="rId5"/>
    <p:sldId id="325" r:id="rId6"/>
    <p:sldId id="326" r:id="rId7"/>
    <p:sldId id="327" r:id="rId8"/>
    <p:sldId id="328" r:id="rId9"/>
    <p:sldId id="329" r:id="rId10"/>
    <p:sldId id="330" r:id="rId11"/>
    <p:sldId id="331" r:id="rId12"/>
    <p:sldId id="375" r:id="rId13"/>
    <p:sldId id="332" r:id="rId14"/>
    <p:sldId id="333" r:id="rId15"/>
    <p:sldId id="334" r:id="rId16"/>
    <p:sldId id="335" r:id="rId17"/>
    <p:sldId id="336" r:id="rId18"/>
    <p:sldId id="377" r:id="rId19"/>
    <p:sldId id="338" r:id="rId20"/>
    <p:sldId id="339" r:id="rId21"/>
    <p:sldId id="340" r:id="rId22"/>
    <p:sldId id="341" r:id="rId23"/>
    <p:sldId id="370" r:id="rId24"/>
    <p:sldId id="346" r:id="rId25"/>
    <p:sldId id="347" r:id="rId26"/>
    <p:sldId id="348" r:id="rId27"/>
    <p:sldId id="349" r:id="rId28"/>
    <p:sldId id="350" r:id="rId29"/>
    <p:sldId id="351" r:id="rId30"/>
    <p:sldId id="352" r:id="rId31"/>
    <p:sldId id="353" r:id="rId32"/>
    <p:sldId id="354" r:id="rId33"/>
    <p:sldId id="355" r:id="rId34"/>
    <p:sldId id="381" r:id="rId35"/>
    <p:sldId id="378" r:id="rId36"/>
    <p:sldId id="379" r:id="rId37"/>
    <p:sldId id="356" r:id="rId38"/>
    <p:sldId id="357" r:id="rId39"/>
    <p:sldId id="358" r:id="rId40"/>
    <p:sldId id="359" r:id="rId41"/>
    <p:sldId id="360" r:id="rId42"/>
    <p:sldId id="380" r:id="rId43"/>
    <p:sldId id="362" r:id="rId44"/>
    <p:sldId id="363" r:id="rId45"/>
    <p:sldId id="364" r:id="rId46"/>
    <p:sldId id="371" r:id="rId47"/>
    <p:sldId id="372" r:id="rId48"/>
    <p:sldId id="365" r:id="rId49"/>
    <p:sldId id="366" r:id="rId50"/>
    <p:sldId id="382" r:id="rId51"/>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Helvetica" charset="0"/>
        <a:ea typeface="+mn-ea"/>
        <a:cs typeface="+mn-cs"/>
      </a:defRPr>
    </a:lvl1pPr>
    <a:lvl2pPr marL="457200" algn="l" rtl="0" eaLnBrk="0" fontAlgn="base" hangingPunct="0">
      <a:spcBef>
        <a:spcPct val="0"/>
      </a:spcBef>
      <a:spcAft>
        <a:spcPct val="0"/>
      </a:spcAft>
      <a:defRPr sz="2400" kern="1200">
        <a:solidFill>
          <a:schemeClr val="tx1"/>
        </a:solidFill>
        <a:latin typeface="Helvetica" charset="0"/>
        <a:ea typeface="+mn-ea"/>
        <a:cs typeface="+mn-cs"/>
      </a:defRPr>
    </a:lvl2pPr>
    <a:lvl3pPr marL="914400" algn="l" rtl="0" eaLnBrk="0" fontAlgn="base" hangingPunct="0">
      <a:spcBef>
        <a:spcPct val="0"/>
      </a:spcBef>
      <a:spcAft>
        <a:spcPct val="0"/>
      </a:spcAft>
      <a:defRPr sz="2400" kern="1200">
        <a:solidFill>
          <a:schemeClr val="tx1"/>
        </a:solidFill>
        <a:latin typeface="Helvetica" charset="0"/>
        <a:ea typeface="+mn-ea"/>
        <a:cs typeface="+mn-cs"/>
      </a:defRPr>
    </a:lvl3pPr>
    <a:lvl4pPr marL="1371600" algn="l" rtl="0" eaLnBrk="0" fontAlgn="base" hangingPunct="0">
      <a:spcBef>
        <a:spcPct val="0"/>
      </a:spcBef>
      <a:spcAft>
        <a:spcPct val="0"/>
      </a:spcAft>
      <a:defRPr sz="2400" kern="1200">
        <a:solidFill>
          <a:schemeClr val="tx1"/>
        </a:solidFill>
        <a:latin typeface="Helvetica" charset="0"/>
        <a:ea typeface="+mn-ea"/>
        <a:cs typeface="+mn-cs"/>
      </a:defRPr>
    </a:lvl4pPr>
    <a:lvl5pPr marL="1828800" algn="l" rtl="0" eaLnBrk="0" fontAlgn="base" hangingPunct="0">
      <a:spcBef>
        <a:spcPct val="0"/>
      </a:spcBef>
      <a:spcAft>
        <a:spcPct val="0"/>
      </a:spcAft>
      <a:defRPr sz="2400" kern="1200">
        <a:solidFill>
          <a:schemeClr val="tx1"/>
        </a:solidFill>
        <a:latin typeface="Helvetica" charset="0"/>
        <a:ea typeface="+mn-ea"/>
        <a:cs typeface="+mn-cs"/>
      </a:defRPr>
    </a:lvl5pPr>
    <a:lvl6pPr marL="2286000" algn="l" defTabSz="457200" rtl="0" eaLnBrk="1" latinLnBrk="0" hangingPunct="1">
      <a:defRPr sz="2400" kern="1200">
        <a:solidFill>
          <a:schemeClr val="tx1"/>
        </a:solidFill>
        <a:latin typeface="Helvetica" charset="0"/>
        <a:ea typeface="+mn-ea"/>
        <a:cs typeface="+mn-cs"/>
      </a:defRPr>
    </a:lvl6pPr>
    <a:lvl7pPr marL="2743200" algn="l" defTabSz="457200" rtl="0" eaLnBrk="1" latinLnBrk="0" hangingPunct="1">
      <a:defRPr sz="2400" kern="1200">
        <a:solidFill>
          <a:schemeClr val="tx1"/>
        </a:solidFill>
        <a:latin typeface="Helvetica" charset="0"/>
        <a:ea typeface="+mn-ea"/>
        <a:cs typeface="+mn-cs"/>
      </a:defRPr>
    </a:lvl7pPr>
    <a:lvl8pPr marL="3200400" algn="l" defTabSz="457200" rtl="0" eaLnBrk="1" latinLnBrk="0" hangingPunct="1">
      <a:defRPr sz="2400" kern="1200">
        <a:solidFill>
          <a:schemeClr val="tx1"/>
        </a:solidFill>
        <a:latin typeface="Helvetica" charset="0"/>
        <a:ea typeface="+mn-ea"/>
        <a:cs typeface="+mn-cs"/>
      </a:defRPr>
    </a:lvl8pPr>
    <a:lvl9pPr marL="3657600" algn="l" defTabSz="457200" rtl="0" eaLnBrk="1" latinLnBrk="0" hangingPunct="1">
      <a:defRPr sz="2400" kern="1200">
        <a:solidFill>
          <a:schemeClr val="tx1"/>
        </a:solidFill>
        <a:latin typeface="Helvetica"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C1DEFA"/>
    <a:srgbClr val="A7A7A7"/>
    <a:srgbClr val="D3D3D3"/>
    <a:srgbClr val="7F0101"/>
    <a:srgbClr val="60BDC4"/>
    <a:srgbClr val="B4CFDC"/>
    <a:srgbClr val="C9D4DC"/>
    <a:srgbClr val="FEFFC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SorterView">
  <p:normalViewPr>
    <p:restoredLeft sz="15620"/>
    <p:restoredTop sz="94660"/>
  </p:normalViewPr>
  <p:slideViewPr>
    <p:cSldViewPr>
      <p:cViewPr varScale="1">
        <p:scale>
          <a:sx n="143" d="100"/>
          <a:sy n="143" d="100"/>
        </p:scale>
        <p:origin x="-1352" y="-11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0" d="100"/>
        <a:sy n="200" d="100"/>
      </p:scale>
      <p:origin x="0" y="22784"/>
    </p:cViewPr>
  </p:sorterViewPr>
  <p:notesViewPr>
    <p:cSldViewPr>
      <p:cViewPr varScale="1">
        <p:scale>
          <a:sx n="66" d="100"/>
          <a:sy n="66" d="100"/>
        </p:scale>
        <p:origin x="0" y="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notesMaster" Target="notesMasters/notesMaster1.xml"/><Relationship Id="rId53" Type="http://schemas.openxmlformats.org/officeDocument/2006/relationships/handoutMaster" Target="handoutMasters/handoutMaster1.xml"/><Relationship Id="rId54" Type="http://schemas.openxmlformats.org/officeDocument/2006/relationships/printerSettings" Target="printerSettings/printerSettings1.bin"/><Relationship Id="rId55" Type="http://schemas.openxmlformats.org/officeDocument/2006/relationships/presProps" Target="presProps.xml"/><Relationship Id="rId56" Type="http://schemas.openxmlformats.org/officeDocument/2006/relationships/viewProps" Target="viewProps.xml"/><Relationship Id="rId57" Type="http://schemas.openxmlformats.org/officeDocument/2006/relationships/theme" Target="theme/theme1.xml"/><Relationship Id="rId58"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charset="0"/>
              </a:defRPr>
            </a:lvl1pPr>
          </a:lstStyle>
          <a:p>
            <a:endParaRPr lang="en-US"/>
          </a:p>
        </p:txBody>
      </p:sp>
      <p:sp>
        <p:nvSpPr>
          <p:cNvPr id="3075"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charset="0"/>
              </a:defRPr>
            </a:lvl1pPr>
          </a:lstStyle>
          <a:p>
            <a:endParaRPr lang="en-US"/>
          </a:p>
        </p:txBody>
      </p:sp>
      <p:sp>
        <p:nvSpPr>
          <p:cNvPr id="3076"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charset="0"/>
              </a:defRPr>
            </a:lvl1pPr>
          </a:lstStyle>
          <a:p>
            <a:endParaRPr lang="en-US"/>
          </a:p>
        </p:txBody>
      </p:sp>
      <p:sp>
        <p:nvSpPr>
          <p:cNvPr id="3077"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charset="0"/>
              </a:defRPr>
            </a:lvl1pPr>
          </a:lstStyle>
          <a:p>
            <a:fld id="{32CD4D9C-31E0-DF4E-A011-617706F7AB10}" type="slidenum">
              <a:rPr lang="en-US"/>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charset="0"/>
              </a:defRPr>
            </a:lvl1pPr>
          </a:lstStyle>
          <a:p>
            <a:endParaRPr lang="en-US"/>
          </a:p>
        </p:txBody>
      </p:sp>
      <p:sp>
        <p:nvSpPr>
          <p:cNvPr id="5123"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charset="0"/>
              </a:defRPr>
            </a:lvl1pPr>
          </a:lstStyle>
          <a:p>
            <a:endParaRPr lang="en-US"/>
          </a:p>
        </p:txBody>
      </p:sp>
      <p:sp>
        <p:nvSpPr>
          <p:cNvPr id="819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12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charset="0"/>
              </a:defRPr>
            </a:lvl1pPr>
          </a:lstStyle>
          <a:p>
            <a:endParaRPr lang="en-US"/>
          </a:p>
        </p:txBody>
      </p:sp>
      <p:sp>
        <p:nvSpPr>
          <p:cNvPr id="512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charset="0"/>
              </a:defRPr>
            </a:lvl1pPr>
          </a:lstStyle>
          <a:p>
            <a:fld id="{DA342B67-3C44-E14B-91F5-F05FB0DE2BA6}" type="slidenum">
              <a:rPr lang="en-US"/>
              <a:pPr/>
              <a:t>‹#›</a:t>
            </a:fld>
            <a:endParaRPr lang="en-US"/>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242" name="Rectangle 2"/>
          <p:cNvSpPr>
            <a:spLocks noGrp="1" noRot="1" noChangeAspect="1" noChangeArrowheads="1"/>
          </p:cNvSpPr>
          <p:nvPr>
            <p:ph type="sldImg"/>
          </p:nvPr>
        </p:nvSpPr>
        <p:spPr>
          <a:solidFill>
            <a:srgbClr val="FFFFFF"/>
          </a:solidFill>
          <a:ln/>
        </p:spPr>
      </p:sp>
      <p:sp>
        <p:nvSpPr>
          <p:cNvPr id="10243"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4" name="Rectangle 2"/>
          <p:cNvSpPr>
            <a:spLocks noGrp="1" noRot="1" noChangeAspect="1" noChangeArrowheads="1"/>
          </p:cNvSpPr>
          <p:nvPr>
            <p:ph type="sldImg"/>
          </p:nvPr>
        </p:nvSpPr>
        <p:spPr>
          <a:solidFill>
            <a:srgbClr val="FFFFFF"/>
          </a:solidFill>
          <a:ln/>
        </p:spPr>
      </p:sp>
      <p:sp>
        <p:nvSpPr>
          <p:cNvPr id="28675"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TWOCOIN.LTS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22" name="Rectangle 2"/>
          <p:cNvSpPr>
            <a:spLocks noGrp="1" noRot="1" noChangeAspect="1" noChangeArrowheads="1"/>
          </p:cNvSpPr>
          <p:nvPr>
            <p:ph type="sldImg"/>
          </p:nvPr>
        </p:nvSpPr>
        <p:spPr>
          <a:solidFill>
            <a:srgbClr val="FFFFFF"/>
          </a:solidFill>
          <a:ln/>
        </p:spPr>
      </p:sp>
      <p:sp>
        <p:nvSpPr>
          <p:cNvPr id="30723"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If you are allowed to pick the coin after each toss, the starvation problem goes away (though there is still a fairness issue).</a:t>
            </a:r>
          </a:p>
          <a:p>
            <a:pPr eaLnBrk="1" hangingPunct="1"/>
            <a:r>
              <a:rPr lang="en-US"/>
              <a:t>Ask how to fix the TWOCOIN system so this property passes. Rerun both safety and liveness tests.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770" name="Rectangle 2"/>
          <p:cNvSpPr>
            <a:spLocks noGrp="1" noRot="1" noChangeAspect="1" noChangeArrowheads="1"/>
          </p:cNvSpPr>
          <p:nvPr>
            <p:ph type="sldImg"/>
          </p:nvPr>
        </p:nvSpPr>
        <p:spPr>
          <a:solidFill>
            <a:srgbClr val="FFFFFF"/>
          </a:solidFill>
          <a:ln/>
        </p:spPr>
      </p:sp>
      <p:sp>
        <p:nvSpPr>
          <p:cNvPr id="32771"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ln/>
        </p:spPr>
      </p:sp>
      <p:sp>
        <p:nvSpPr>
          <p:cNvPr id="38915"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ln/>
        </p:spPr>
      </p:sp>
      <p:sp>
        <p:nvSpPr>
          <p:cNvPr id="43011"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ln/>
        </p:spPr>
      </p:sp>
      <p:sp>
        <p:nvSpPr>
          <p:cNvPr id="47107"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90" name="Rectangle 2"/>
          <p:cNvSpPr>
            <a:spLocks noGrp="1" noRot="1" noChangeAspect="1" noChangeArrowheads="1"/>
          </p:cNvSpPr>
          <p:nvPr>
            <p:ph type="sldImg"/>
          </p:nvPr>
        </p:nvSpPr>
        <p:spPr>
          <a:solidFill>
            <a:srgbClr val="FFFFFF"/>
          </a:solidFill>
          <a:ln/>
        </p:spPr>
      </p:sp>
      <p:sp>
        <p:nvSpPr>
          <p:cNvPr id="12291"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5298" name="Rectangle 2"/>
          <p:cNvSpPr>
            <a:spLocks noGrp="1" noRot="1" noChangeAspect="1" noChangeArrowheads="1"/>
          </p:cNvSpPr>
          <p:nvPr>
            <p:ph type="sldImg"/>
          </p:nvPr>
        </p:nvSpPr>
        <p:spPr>
          <a:solidFill>
            <a:srgbClr val="FFFFFF"/>
          </a:solidFill>
          <a:ln/>
        </p:spPr>
      </p:sp>
      <p:sp>
        <p:nvSpPr>
          <p:cNvPr id="55299"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346" name="Rectangle 1026"/>
          <p:cNvSpPr>
            <a:spLocks noGrp="1" noRot="1" noChangeAspect="1" noChangeArrowheads="1" noTextEdit="1"/>
          </p:cNvSpPr>
          <p:nvPr>
            <p:ph type="sldImg"/>
          </p:nvPr>
        </p:nvSpPr>
        <p:spPr>
          <a:ln/>
        </p:spPr>
      </p:sp>
      <p:sp>
        <p:nvSpPr>
          <p:cNvPr id="57347" name="Rectangle 1027"/>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9394" name="Rectangle 1026"/>
          <p:cNvSpPr>
            <a:spLocks noGrp="1" noRot="1" noChangeAspect="1" noChangeArrowheads="1" noTextEdit="1"/>
          </p:cNvSpPr>
          <p:nvPr>
            <p:ph type="sldImg"/>
          </p:nvPr>
        </p:nvSpPr>
        <p:spPr>
          <a:ln/>
        </p:spPr>
      </p:sp>
      <p:sp>
        <p:nvSpPr>
          <p:cNvPr id="59395" name="Rectangle 1027"/>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1442" name="Rectangle 2"/>
          <p:cNvSpPr>
            <a:spLocks noGrp="1" noRot="1" noChangeAspect="1" noChangeArrowheads="1"/>
          </p:cNvSpPr>
          <p:nvPr>
            <p:ph type="sldImg"/>
          </p:nvPr>
        </p:nvSpPr>
        <p:spPr>
          <a:solidFill>
            <a:srgbClr val="FFFFFF"/>
          </a:solidFill>
          <a:ln/>
        </p:spPr>
      </p:sp>
      <p:sp>
        <p:nvSpPr>
          <p:cNvPr id="61443"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sz="900"/>
              <a:t>Predicates may not be computable if they depend on external events.</a:t>
            </a:r>
          </a:p>
          <a:p>
            <a:pPr eaLnBrk="1" hangingPunct="1"/>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3490" name="Rectangle 1026"/>
          <p:cNvSpPr>
            <a:spLocks noGrp="1" noRot="1" noChangeAspect="1" noChangeArrowheads="1"/>
          </p:cNvSpPr>
          <p:nvPr>
            <p:ph type="sldImg"/>
          </p:nvPr>
        </p:nvSpPr>
        <p:spPr>
          <a:solidFill>
            <a:srgbClr val="FFFFFF"/>
          </a:solidFill>
          <a:ln/>
        </p:spPr>
      </p:sp>
      <p:sp>
        <p:nvSpPr>
          <p:cNvPr id="63491" name="Rectangle 1027"/>
          <p:cNvSpPr>
            <a:spLocks noGrp="1" noChangeArrowheads="1"/>
          </p:cNvSpPr>
          <p:nvPr>
            <p:ph type="body" idx="1"/>
          </p:nvPr>
        </p:nvSpPr>
        <p:spPr>
          <a:solidFill>
            <a:srgbClr val="FFFFFF"/>
          </a:solidFill>
          <a:ln>
            <a:solidFill>
              <a:srgbClr val="000000"/>
            </a:solidFill>
          </a:ln>
        </p:spPr>
        <p:txBody>
          <a:bodyPr/>
          <a:lstStyle/>
          <a:p>
            <a:pPr eaLnBrk="1" hangingPunct="1"/>
            <a:r>
              <a:rPr lang="en-US" sz="900"/>
              <a:t>Predicates may not be computable if they depend on external events.</a:t>
            </a:r>
          </a:p>
          <a:p>
            <a:pPr eaLnBrk="1" hangingPunct="1"/>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5538" name="Rectangle 1026"/>
          <p:cNvSpPr>
            <a:spLocks noGrp="1" noRot="1" noChangeAspect="1" noChangeArrowheads="1" noTextEdit="1"/>
          </p:cNvSpPr>
          <p:nvPr>
            <p:ph type="sldImg"/>
          </p:nvPr>
        </p:nvSpPr>
        <p:spPr>
          <a:ln/>
        </p:spPr>
      </p:sp>
      <p:sp>
        <p:nvSpPr>
          <p:cNvPr id="65539" name="Rectangle 1027"/>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7586" name="Rectangle 1026"/>
          <p:cNvSpPr>
            <a:spLocks noGrp="1" noRot="1" noChangeAspect="1" noChangeArrowheads="1" noTextEdit="1"/>
          </p:cNvSpPr>
          <p:nvPr>
            <p:ph type="sldImg"/>
          </p:nvPr>
        </p:nvSpPr>
        <p:spPr>
          <a:ln/>
        </p:spPr>
      </p:sp>
      <p:sp>
        <p:nvSpPr>
          <p:cNvPr id="67587" name="Rectangle 1027"/>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338" name="Rectangle 2"/>
          <p:cNvSpPr>
            <a:spLocks noGrp="1" noRot="1" noChangeAspect="1" noChangeArrowheads="1"/>
          </p:cNvSpPr>
          <p:nvPr>
            <p:ph type="sldImg"/>
          </p:nvPr>
        </p:nvSpPr>
        <p:spPr>
          <a:solidFill>
            <a:srgbClr val="FFFFFF"/>
          </a:solidFill>
          <a:ln/>
        </p:spPr>
      </p:sp>
      <p:sp>
        <p:nvSpPr>
          <p:cNvPr id="14339"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9634" name="Rectangle 1026"/>
          <p:cNvSpPr>
            <a:spLocks noGrp="1" noRot="1" noChangeAspect="1" noChangeArrowheads="1" noTextEdit="1"/>
          </p:cNvSpPr>
          <p:nvPr>
            <p:ph type="sldImg"/>
          </p:nvPr>
        </p:nvSpPr>
        <p:spPr>
          <a:ln/>
        </p:spPr>
      </p:sp>
      <p:sp>
        <p:nvSpPr>
          <p:cNvPr id="69635" name="Rectangle 1027"/>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682" name="Rectangle 1026"/>
          <p:cNvSpPr>
            <a:spLocks noGrp="1" noRot="1" noChangeAspect="1" noChangeArrowheads="1" noTextEdit="1"/>
          </p:cNvSpPr>
          <p:nvPr>
            <p:ph type="sldImg"/>
          </p:nvPr>
        </p:nvSpPr>
        <p:spPr>
          <a:ln/>
        </p:spPr>
      </p:sp>
      <p:sp>
        <p:nvSpPr>
          <p:cNvPr id="71683" name="Rectangle 1027"/>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a:ln/>
        </p:spPr>
      </p:sp>
      <p:sp>
        <p:nvSpPr>
          <p:cNvPr id="73731"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9874" name="Slide Image Placeholder 1"/>
          <p:cNvSpPr>
            <a:spLocks noGrp="1" noRot="1" noChangeAspect="1"/>
          </p:cNvSpPr>
          <p:nvPr>
            <p:ph type="sldImg"/>
          </p:nvPr>
        </p:nvSpPr>
        <p:spPr>
          <a:ln/>
        </p:spPr>
      </p:sp>
      <p:sp>
        <p:nvSpPr>
          <p:cNvPr id="79875" name="Notes Placeholder 2"/>
          <p:cNvSpPr>
            <a:spLocks noGrp="1"/>
          </p:cNvSpPr>
          <p:nvPr>
            <p:ph type="body" idx="1"/>
          </p:nvPr>
        </p:nvSpPr>
        <p:spPr>
          <a:noFill/>
          <a:ln/>
        </p:spPr>
        <p:txBody>
          <a:bodyPr/>
          <a:lstStyle/>
          <a:p>
            <a:r>
              <a:rPr lang="en-US" smtClean="0"/>
              <a:t>Demo failing BoundedCounterTest</a:t>
            </a:r>
          </a:p>
        </p:txBody>
      </p:sp>
      <p:sp>
        <p:nvSpPr>
          <p:cNvPr id="79876" name="Slide Number Placeholder 3"/>
          <p:cNvSpPr>
            <a:spLocks noGrp="1"/>
          </p:cNvSpPr>
          <p:nvPr>
            <p:ph type="sldNum" sz="quarter" idx="5"/>
          </p:nvPr>
        </p:nvSpPr>
        <p:spPr>
          <a:noFill/>
        </p:spPr>
        <p:txBody>
          <a:bodyPr/>
          <a:lstStyle/>
          <a:p>
            <a:fld id="{C0278440-9750-9D42-91AE-F36C991C89F0}" type="slidenum">
              <a:rPr lang="en-US" smtClean="0"/>
              <a:pPr/>
              <a:t>36</a:t>
            </a:fld>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22" name="Rectangle 2"/>
          <p:cNvSpPr>
            <a:spLocks noGrp="1" noRot="1" noChangeAspect="1" noChangeArrowheads="1"/>
          </p:cNvSpPr>
          <p:nvPr>
            <p:ph type="sldImg"/>
          </p:nvPr>
        </p:nvSpPr>
        <p:spPr>
          <a:solidFill>
            <a:srgbClr val="FFFFFF"/>
          </a:solidFill>
          <a:ln/>
        </p:spPr>
      </p:sp>
      <p:sp>
        <p:nvSpPr>
          <p:cNvPr id="81923"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A: dec wait</a:t>
            </a:r>
          </a:p>
          <a:p>
            <a:pPr eaLnBrk="1" hangingPunct="1"/>
            <a:r>
              <a:rPr lang="en-US"/>
              <a:t>B: dec wait</a:t>
            </a:r>
          </a:p>
          <a:p>
            <a:pPr eaLnBrk="1" hangingPunct="1"/>
            <a:r>
              <a:rPr lang="en-US"/>
              <a:t>C: inc notify inc wait</a:t>
            </a:r>
          </a:p>
          <a:p>
            <a:pPr eaLnBrk="1" hangingPunct="1"/>
            <a:r>
              <a:rPr lang="en-US"/>
              <a:t>B: notify</a:t>
            </a:r>
          </a:p>
          <a:p>
            <a:pPr eaLnBrk="1" hangingPunct="1"/>
            <a:r>
              <a:rPr lang="en-US"/>
              <a:t>wakes A or C?!</a:t>
            </a:r>
          </a:p>
          <a:p>
            <a:pPr eaLnBrk="1" hangingPunct="1"/>
            <a:r>
              <a:rPr lang="en-US"/>
              <a:t>NB: Hard to create a test case that provoke this race condition ….</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8066" name="Rectangle 1026"/>
          <p:cNvSpPr>
            <a:spLocks noGrp="1" noRot="1" noChangeAspect="1" noChangeArrowheads="1" noTextEdit="1"/>
          </p:cNvSpPr>
          <p:nvPr>
            <p:ph type="sldImg"/>
          </p:nvPr>
        </p:nvSpPr>
        <p:spPr>
          <a:ln/>
        </p:spPr>
      </p:sp>
      <p:sp>
        <p:nvSpPr>
          <p:cNvPr id="88067" name="Rectangle 1027"/>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0114" name="Rectangle 1026"/>
          <p:cNvSpPr>
            <a:spLocks noGrp="1" noRot="1" noChangeAspect="1" noChangeArrowheads="1" noTextEdit="1"/>
          </p:cNvSpPr>
          <p:nvPr>
            <p:ph type="sldImg"/>
          </p:nvPr>
        </p:nvSpPr>
        <p:spPr>
          <a:ln/>
        </p:spPr>
      </p:sp>
      <p:sp>
        <p:nvSpPr>
          <p:cNvPr id="90115" name="Rectangle 1027"/>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162" name="Rectangle 2"/>
          <p:cNvSpPr>
            <a:spLocks noGrp="1" noRot="1" noChangeAspect="1" noChangeArrowheads="1" noTextEdit="1"/>
          </p:cNvSpPr>
          <p:nvPr>
            <p:ph type="sldImg"/>
          </p:nvPr>
        </p:nvSpPr>
        <p:spPr>
          <a:ln/>
        </p:spPr>
      </p:sp>
      <p:sp>
        <p:nvSpPr>
          <p:cNvPr id="92163"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4210" name="Rectangle 2"/>
          <p:cNvSpPr>
            <a:spLocks noGrp="1" noRot="1" noChangeAspect="1" noChangeArrowheads="1" noTextEdit="1"/>
          </p:cNvSpPr>
          <p:nvPr>
            <p:ph type="sldImg"/>
          </p:nvPr>
        </p:nvSpPr>
        <p:spPr>
          <a:ln/>
        </p:spPr>
      </p:sp>
      <p:sp>
        <p:nvSpPr>
          <p:cNvPr id="94211"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6258" name="Rectangle 2"/>
          <p:cNvSpPr>
            <a:spLocks noGrp="1" noRot="1" noChangeAspect="1" noChangeArrowheads="1" noTextEdit="1"/>
          </p:cNvSpPr>
          <p:nvPr>
            <p:ph type="sldImg"/>
          </p:nvPr>
        </p:nvSpPr>
        <p:spPr>
          <a:ln/>
        </p:spPr>
      </p:sp>
      <p:sp>
        <p:nvSpPr>
          <p:cNvPr id="96259" name="Rectangle 3"/>
          <p:cNvSpPr>
            <a:spLocks noGrp="1" noChangeArrowheads="1"/>
          </p:cNvSpPr>
          <p:nvPr>
            <p:ph type="body" idx="1"/>
          </p:nvPr>
        </p:nvSpPr>
        <p:spPr>
          <a:noFill/>
          <a:ln/>
        </p:spPr>
        <p:txBody>
          <a:bodyPr/>
          <a:lstStyle/>
          <a:p>
            <a:pPr eaLnBrk="1" hangingPunct="1"/>
            <a:r>
              <a:rPr lang="en-US" smtClean="0"/>
              <a:t>If we do not synchronize wrt he observer, an IllegalMonitorException will be raised.</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0354" name="Rectangle 2"/>
          <p:cNvSpPr>
            <a:spLocks noGrp="1" noRot="1" noChangeAspect="1" noChangeArrowheads="1" noTextEdit="1"/>
          </p:cNvSpPr>
          <p:nvPr>
            <p:ph type="sldImg"/>
          </p:nvPr>
        </p:nvSpPr>
        <p:spPr>
          <a:ln/>
        </p:spPr>
      </p:sp>
      <p:sp>
        <p:nvSpPr>
          <p:cNvPr id="100355"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2402" name="Rectangle 2"/>
          <p:cNvSpPr>
            <a:spLocks noGrp="1" noRot="1" noChangeAspect="1" noChangeArrowheads="1" noTextEdit="1"/>
          </p:cNvSpPr>
          <p:nvPr>
            <p:ph type="sldImg"/>
          </p:nvPr>
        </p:nvSpPr>
        <p:spPr>
          <a:ln/>
        </p:spPr>
      </p:sp>
      <p:sp>
        <p:nvSpPr>
          <p:cNvPr id="102403"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4450" name="Rectangle 1026"/>
          <p:cNvSpPr>
            <a:spLocks noGrp="1" noRot="1" noChangeAspect="1" noChangeArrowheads="1" noTextEdit="1"/>
          </p:cNvSpPr>
          <p:nvPr>
            <p:ph type="sldImg"/>
          </p:nvPr>
        </p:nvSpPr>
        <p:spPr>
          <a:ln/>
        </p:spPr>
      </p:sp>
      <p:sp>
        <p:nvSpPr>
          <p:cNvPr id="104451" name="Rectangle 1027"/>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3186" name="Rectangle 2"/>
          <p:cNvSpPr>
            <a:spLocks noGrp="1" noRot="1" noChangeAspect="1" noChangeArrowheads="1"/>
          </p:cNvSpPr>
          <p:nvPr>
            <p:ph type="sldImg"/>
          </p:nvPr>
        </p:nvSpPr>
        <p:spPr>
          <a:solidFill>
            <a:srgbClr val="FFFFFF"/>
          </a:solidFill>
          <a:ln/>
        </p:spPr>
      </p:sp>
      <p:sp>
        <p:nvSpPr>
          <p:cNvPr id="93187"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30" name="Rectangle 2"/>
          <p:cNvSpPr>
            <a:spLocks noGrp="1" noRot="1" noChangeAspect="1" noChangeArrowheads="1"/>
          </p:cNvSpPr>
          <p:nvPr>
            <p:ph type="sldImg"/>
          </p:nvPr>
        </p:nvSpPr>
        <p:spPr>
          <a:solidFill>
            <a:srgbClr val="FFFFFF"/>
          </a:solidFill>
          <a:ln/>
        </p:spPr>
      </p:sp>
      <p:sp>
        <p:nvSpPr>
          <p:cNvPr id="22531"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578" name="Rectangle 2"/>
          <p:cNvSpPr>
            <a:spLocks noGrp="1" noRot="1" noChangeAspect="1" noChangeArrowheads="1"/>
          </p:cNvSpPr>
          <p:nvPr>
            <p:ph type="sldImg"/>
          </p:nvPr>
        </p:nvSpPr>
        <p:spPr>
          <a:solidFill>
            <a:srgbClr val="FFFFFF"/>
          </a:solidFill>
          <a:ln/>
        </p:spPr>
      </p:sp>
      <p:sp>
        <p:nvSpPr>
          <p:cNvPr id="24579"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COIN.LTS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626" name="Rectangle 2"/>
          <p:cNvSpPr>
            <a:spLocks noGrp="1" noRot="1" noChangeAspect="1" noChangeArrowheads="1" noTextEdit="1"/>
          </p:cNvSpPr>
          <p:nvPr>
            <p:ph type="sldImg"/>
          </p:nvPr>
        </p:nvSpPr>
        <p:spPr>
          <a:ln/>
        </p:spPr>
      </p:sp>
      <p:sp>
        <p:nvSpPr>
          <p:cNvPr id="26627"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spTree>
      <p:nvGrpSpPr>
        <p:cNvPr id="1" name=""/>
        <p:cNvGrpSpPr/>
        <p:nvPr/>
      </p:nvGrpSpPr>
      <p:grpSpPr>
        <a:xfrm>
          <a:off x="0" y="0"/>
          <a:ext cx="0" cy="0"/>
          <a:chOff x="0" y="0"/>
          <a:chExt cx="0" cy="0"/>
        </a:xfrm>
      </p:grpSpPr>
      <p:sp>
        <p:nvSpPr>
          <p:cNvPr id="4" name="Rectangle 3"/>
          <p:cNvSpPr>
            <a:spLocks noChangeArrowheads="1"/>
          </p:cNvSpPr>
          <p:nvPr/>
        </p:nvSpPr>
        <p:spPr bwMode="auto">
          <a:xfrm>
            <a:off x="0" y="107950"/>
            <a:ext cx="7305675" cy="6640513"/>
          </a:xfrm>
          <a:prstGeom prst="rect">
            <a:avLst/>
          </a:prstGeom>
          <a:solidFill>
            <a:srgbClr val="E1EBF5"/>
          </a:solidFill>
          <a:ln w="9525">
            <a:noFill/>
            <a:miter lim="800000"/>
            <a:headEnd/>
            <a:tailEnd/>
          </a:ln>
          <a:effectLst/>
        </p:spPr>
        <p:txBody>
          <a:bodyPr wrap="none" anchor="ctr">
            <a:prstTxWarp prst="textNoShape">
              <a:avLst/>
            </a:prstTxWarp>
          </a:bodyPr>
          <a:lstStyle/>
          <a:p>
            <a:endParaRPr lang="en-US"/>
          </a:p>
        </p:txBody>
      </p:sp>
      <p:sp>
        <p:nvSpPr>
          <p:cNvPr id="5" name="Rectangle 11"/>
          <p:cNvSpPr>
            <a:spLocks noChangeArrowheads="1"/>
          </p:cNvSpPr>
          <p:nvPr userDrawn="1"/>
        </p:nvSpPr>
        <p:spPr bwMode="auto">
          <a:xfrm>
            <a:off x="0" y="1447800"/>
            <a:ext cx="7315200" cy="5029200"/>
          </a:xfrm>
          <a:prstGeom prst="rect">
            <a:avLst/>
          </a:prstGeom>
          <a:solidFill>
            <a:srgbClr val="9CBDDE"/>
          </a:solidFill>
          <a:ln w="9525">
            <a:noFill/>
            <a:miter lim="800000"/>
            <a:headEnd/>
            <a:tailEnd/>
          </a:ln>
          <a:effectLst/>
        </p:spPr>
        <p:txBody>
          <a:bodyPr wrap="none" anchor="ctr">
            <a:prstTxWarp prst="textNoShape">
              <a:avLst/>
            </a:prstTxWarp>
          </a:bodyPr>
          <a:lstStyle/>
          <a:p>
            <a:pPr algn="ctr"/>
            <a:endParaRPr lang="de-DE">
              <a:latin typeface="Times" charset="0"/>
            </a:endParaRPr>
          </a:p>
        </p:txBody>
      </p:sp>
      <p:sp>
        <p:nvSpPr>
          <p:cNvPr id="6" name="Rectangle 2"/>
          <p:cNvSpPr>
            <a:spLocks noChangeArrowheads="1"/>
          </p:cNvSpPr>
          <p:nvPr/>
        </p:nvSpPr>
        <p:spPr bwMode="auto">
          <a:xfrm>
            <a:off x="7305675" y="1447800"/>
            <a:ext cx="1835150" cy="5029200"/>
          </a:xfrm>
          <a:prstGeom prst="rect">
            <a:avLst/>
          </a:prstGeom>
          <a:solidFill>
            <a:srgbClr val="B3CCE6"/>
          </a:solidFill>
          <a:ln w="9525">
            <a:noFill/>
            <a:miter lim="800000"/>
            <a:headEnd/>
            <a:tailEnd/>
          </a:ln>
          <a:effectLst/>
        </p:spPr>
        <p:txBody>
          <a:bodyPr wrap="none" anchor="ctr">
            <a:prstTxWarp prst="textNoShape">
              <a:avLst/>
            </a:prstTxWarp>
          </a:bodyPr>
          <a:lstStyle/>
          <a:p>
            <a:pPr algn="ctr"/>
            <a:endParaRPr lang="de-DE">
              <a:solidFill>
                <a:srgbClr val="BED3EA"/>
              </a:solidFill>
              <a:latin typeface="Times" charset="0"/>
            </a:endParaRPr>
          </a:p>
        </p:txBody>
      </p:sp>
      <p:pic>
        <p:nvPicPr>
          <p:cNvPr id="7" name="Picture 10"/>
          <p:cNvPicPr>
            <a:picLocks noChangeAspect="1" noChangeArrowheads="1"/>
          </p:cNvPicPr>
          <p:nvPr/>
        </p:nvPicPr>
        <p:blipFill>
          <a:blip r:embed="rId2"/>
          <a:srcRect/>
          <a:stretch>
            <a:fillRect/>
          </a:stretch>
        </p:blipFill>
        <p:spPr bwMode="auto">
          <a:xfrm>
            <a:off x="7737475" y="107950"/>
            <a:ext cx="1306513" cy="1006475"/>
          </a:xfrm>
          <a:prstGeom prst="rect">
            <a:avLst/>
          </a:prstGeom>
          <a:noFill/>
          <a:ln w="9525">
            <a:noFill/>
            <a:miter lim="800000"/>
            <a:headEnd/>
            <a:tailEnd/>
          </a:ln>
        </p:spPr>
      </p:pic>
      <p:sp>
        <p:nvSpPr>
          <p:cNvPr id="218117" name="Rectangle 5"/>
          <p:cNvSpPr>
            <a:spLocks noGrp="1" noChangeArrowheads="1"/>
          </p:cNvSpPr>
          <p:nvPr>
            <p:ph type="ctrTitle"/>
          </p:nvPr>
        </p:nvSpPr>
        <p:spPr>
          <a:xfrm>
            <a:off x="539750" y="1654175"/>
            <a:ext cx="6621463" cy="1143000"/>
          </a:xfrm>
        </p:spPr>
        <p:txBody>
          <a:bodyPr/>
          <a:lstStyle>
            <a:lvl1pPr>
              <a:defRPr>
                <a:solidFill>
                  <a:srgbClr val="550F85"/>
                </a:solidFill>
              </a:defRPr>
            </a:lvl1pPr>
          </a:lstStyle>
          <a:p>
            <a:r>
              <a:rPr lang="de-CH"/>
              <a:t>Click to edit Master title style</a:t>
            </a:r>
          </a:p>
        </p:txBody>
      </p:sp>
      <p:sp>
        <p:nvSpPr>
          <p:cNvPr id="218118" name="Rectangle 6"/>
          <p:cNvSpPr>
            <a:spLocks noGrp="1" noChangeArrowheads="1"/>
          </p:cNvSpPr>
          <p:nvPr>
            <p:ph type="subTitle" idx="1"/>
          </p:nvPr>
        </p:nvSpPr>
        <p:spPr>
          <a:xfrm>
            <a:off x="539750" y="3022600"/>
            <a:ext cx="6621463" cy="1752600"/>
          </a:xfrm>
        </p:spPr>
        <p:txBody>
          <a:bodyPr anchor="t"/>
          <a:lstStyle>
            <a:lvl1pPr marL="0" indent="0">
              <a:buFontTx/>
              <a:buNone/>
              <a:defRPr/>
            </a:lvl1pPr>
          </a:lstStyle>
          <a:p>
            <a:r>
              <a:rPr lang="de-CH"/>
              <a:t>Click to edit Master subtitle style</a:t>
            </a:r>
          </a:p>
        </p:txBody>
      </p:sp>
      <p:sp>
        <p:nvSpPr>
          <p:cNvPr id="8" name="Rectangle 7"/>
          <p:cNvSpPr>
            <a:spLocks noGrp="1" noChangeArrowheads="1"/>
          </p:cNvSpPr>
          <p:nvPr>
            <p:ph type="dt" sz="half" idx="10"/>
          </p:nvPr>
        </p:nvSpPr>
        <p:spPr>
          <a:xfrm>
            <a:off x="539750" y="6548438"/>
            <a:ext cx="2889250" cy="252412"/>
          </a:xfrm>
        </p:spPr>
        <p:txBody>
          <a:bodyPr wrap="none"/>
          <a:lstStyle>
            <a:lvl1pPr>
              <a:defRPr>
                <a:solidFill>
                  <a:schemeClr val="tx1"/>
                </a:solidFill>
              </a:defRPr>
            </a:lvl1pPr>
          </a:lstStyle>
          <a:p>
            <a:r>
              <a:rPr lang="en-US"/>
              <a:t>© Oscar Nierstrasz</a:t>
            </a:r>
            <a:endParaRPr lang="de-CH"/>
          </a:p>
        </p:txBody>
      </p:sp>
      <p:sp>
        <p:nvSpPr>
          <p:cNvPr id="9" name="Rectangle 8"/>
          <p:cNvSpPr>
            <a:spLocks noGrp="1" noChangeArrowheads="1"/>
          </p:cNvSpPr>
          <p:nvPr>
            <p:ph type="ftr" sz="quarter" idx="11"/>
          </p:nvPr>
        </p:nvSpPr>
        <p:spPr>
          <a:xfrm>
            <a:off x="107950" y="179388"/>
            <a:ext cx="4464050" cy="252412"/>
          </a:xfrm>
        </p:spPr>
        <p:txBody>
          <a:bodyPr wrap="square"/>
          <a:lstStyle>
            <a:lvl1pPr>
              <a:defRPr>
                <a:solidFill>
                  <a:schemeClr val="tx1"/>
                </a:solidFill>
              </a:defRPr>
            </a:lvl1pPr>
          </a:lstStyle>
          <a:p>
            <a:r>
              <a:rPr lang="en-US"/>
              <a:t>Liveness and Guarded Methods</a:t>
            </a:r>
            <a:endParaRPr lang="de-CH"/>
          </a:p>
        </p:txBody>
      </p:sp>
      <p:sp>
        <p:nvSpPr>
          <p:cNvPr id="10" name="Rectangle 9"/>
          <p:cNvSpPr>
            <a:spLocks noGrp="1" noChangeArrowheads="1"/>
          </p:cNvSpPr>
          <p:nvPr>
            <p:ph type="sldNum" sz="quarter" idx="12"/>
          </p:nvPr>
        </p:nvSpPr>
        <p:spPr>
          <a:xfrm>
            <a:off x="8743950" y="6548438"/>
            <a:ext cx="360363" cy="215900"/>
          </a:xfrm>
        </p:spPr>
        <p:txBody>
          <a:bodyPr/>
          <a:lstStyle>
            <a:lvl1pPr>
              <a:defRPr>
                <a:solidFill>
                  <a:schemeClr val="tx1"/>
                </a:solidFill>
              </a:defRPr>
            </a:lvl1pPr>
          </a:lstStyle>
          <a:p>
            <a:fld id="{9BAEEC8D-8108-DC4D-A0AB-D6497D1E262A}" type="slidenum">
              <a:rPr lang="de-CH"/>
              <a:pPr/>
              <a:t>‹#›</a:t>
            </a:fld>
            <a:endParaRPr lang="de-CH" sz="1400">
              <a:latin typeface="Times"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r>
              <a:rPr lang="en-US"/>
              <a:t>© Oscar Nierstrasz</a:t>
            </a:r>
            <a:endParaRPr lang="de-CH"/>
          </a:p>
        </p:txBody>
      </p:sp>
      <p:sp>
        <p:nvSpPr>
          <p:cNvPr id="5" name="Rectangle 7"/>
          <p:cNvSpPr>
            <a:spLocks noGrp="1" noChangeArrowheads="1"/>
          </p:cNvSpPr>
          <p:nvPr>
            <p:ph type="ftr" sz="quarter" idx="11"/>
          </p:nvPr>
        </p:nvSpPr>
        <p:spPr>
          <a:ln/>
        </p:spPr>
        <p:txBody>
          <a:bodyPr/>
          <a:lstStyle>
            <a:lvl1pPr>
              <a:defRPr/>
            </a:lvl1pPr>
          </a:lstStyle>
          <a:p>
            <a:r>
              <a:rPr lang="en-US"/>
              <a:t>Liveness and Guarded Methods</a:t>
            </a:r>
            <a:endParaRPr lang="de-CH"/>
          </a:p>
        </p:txBody>
      </p:sp>
      <p:sp>
        <p:nvSpPr>
          <p:cNvPr id="6" name="Rectangle 8"/>
          <p:cNvSpPr>
            <a:spLocks noGrp="1" noChangeArrowheads="1"/>
          </p:cNvSpPr>
          <p:nvPr>
            <p:ph type="sldNum" sz="quarter" idx="12"/>
          </p:nvPr>
        </p:nvSpPr>
        <p:spPr>
          <a:ln/>
        </p:spPr>
        <p:txBody>
          <a:bodyPr/>
          <a:lstStyle>
            <a:lvl1pPr>
              <a:defRPr/>
            </a:lvl1pPr>
          </a:lstStyle>
          <a:p>
            <a:fld id="{417D7724-5C2C-0843-85CA-E65F32ECEEF8}" type="slidenum">
              <a:rPr lang="de-CH"/>
              <a:pPr/>
              <a:t>‹#›</a:t>
            </a:fld>
            <a:endParaRPr lang="de-CH" sz="1400">
              <a:solidFill>
                <a:srgbClr val="7E7E7E"/>
              </a:solidFill>
              <a:latin typeface="Times"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39750" y="1654175"/>
            <a:ext cx="3959225"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51375" y="1654175"/>
            <a:ext cx="3959225"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dt" sz="half" idx="10"/>
          </p:nvPr>
        </p:nvSpPr>
        <p:spPr>
          <a:ln/>
        </p:spPr>
        <p:txBody>
          <a:bodyPr/>
          <a:lstStyle>
            <a:lvl1pPr>
              <a:defRPr/>
            </a:lvl1pPr>
          </a:lstStyle>
          <a:p>
            <a:r>
              <a:rPr lang="en-US"/>
              <a:t>© Oscar Nierstrasz</a:t>
            </a:r>
            <a:endParaRPr lang="de-CH"/>
          </a:p>
        </p:txBody>
      </p:sp>
      <p:sp>
        <p:nvSpPr>
          <p:cNvPr id="6" name="Rectangle 7"/>
          <p:cNvSpPr>
            <a:spLocks noGrp="1" noChangeArrowheads="1"/>
          </p:cNvSpPr>
          <p:nvPr>
            <p:ph type="ftr" sz="quarter" idx="11"/>
          </p:nvPr>
        </p:nvSpPr>
        <p:spPr>
          <a:ln/>
        </p:spPr>
        <p:txBody>
          <a:bodyPr/>
          <a:lstStyle>
            <a:lvl1pPr>
              <a:defRPr/>
            </a:lvl1pPr>
          </a:lstStyle>
          <a:p>
            <a:r>
              <a:rPr lang="en-US"/>
              <a:t>Liveness and Guarded Methods</a:t>
            </a:r>
            <a:endParaRPr lang="de-CH"/>
          </a:p>
        </p:txBody>
      </p:sp>
      <p:sp>
        <p:nvSpPr>
          <p:cNvPr id="7" name="Rectangle 8"/>
          <p:cNvSpPr>
            <a:spLocks noGrp="1" noChangeArrowheads="1"/>
          </p:cNvSpPr>
          <p:nvPr>
            <p:ph type="sldNum" sz="quarter" idx="12"/>
          </p:nvPr>
        </p:nvSpPr>
        <p:spPr>
          <a:ln/>
        </p:spPr>
        <p:txBody>
          <a:bodyPr/>
          <a:lstStyle>
            <a:lvl1pPr>
              <a:defRPr/>
            </a:lvl1pPr>
          </a:lstStyle>
          <a:p>
            <a:fld id="{DA408536-C251-9940-87E2-B036979E78EB}" type="slidenum">
              <a:rPr lang="de-CH"/>
              <a:pPr/>
              <a:t>‹#›</a:t>
            </a:fld>
            <a:endParaRPr lang="de-CH" sz="1400">
              <a:solidFill>
                <a:srgbClr val="7E7E7E"/>
              </a:solidFill>
              <a:latin typeface="Times"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dt" sz="half" idx="10"/>
          </p:nvPr>
        </p:nvSpPr>
        <p:spPr>
          <a:ln/>
        </p:spPr>
        <p:txBody>
          <a:bodyPr/>
          <a:lstStyle>
            <a:lvl1pPr>
              <a:defRPr/>
            </a:lvl1pPr>
          </a:lstStyle>
          <a:p>
            <a:r>
              <a:rPr lang="en-US"/>
              <a:t>© Oscar Nierstrasz</a:t>
            </a:r>
            <a:endParaRPr lang="de-CH"/>
          </a:p>
        </p:txBody>
      </p:sp>
      <p:sp>
        <p:nvSpPr>
          <p:cNvPr id="4" name="Rectangle 7"/>
          <p:cNvSpPr>
            <a:spLocks noGrp="1" noChangeArrowheads="1"/>
          </p:cNvSpPr>
          <p:nvPr>
            <p:ph type="ftr" sz="quarter" idx="11"/>
          </p:nvPr>
        </p:nvSpPr>
        <p:spPr>
          <a:ln/>
        </p:spPr>
        <p:txBody>
          <a:bodyPr/>
          <a:lstStyle>
            <a:lvl1pPr>
              <a:defRPr/>
            </a:lvl1pPr>
          </a:lstStyle>
          <a:p>
            <a:r>
              <a:rPr lang="en-US"/>
              <a:t>Liveness and Guarded Methods</a:t>
            </a:r>
            <a:endParaRPr lang="de-CH"/>
          </a:p>
        </p:txBody>
      </p:sp>
      <p:sp>
        <p:nvSpPr>
          <p:cNvPr id="5" name="Rectangle 8"/>
          <p:cNvSpPr>
            <a:spLocks noGrp="1" noChangeArrowheads="1"/>
          </p:cNvSpPr>
          <p:nvPr>
            <p:ph type="sldNum" sz="quarter" idx="12"/>
          </p:nvPr>
        </p:nvSpPr>
        <p:spPr>
          <a:ln/>
        </p:spPr>
        <p:txBody>
          <a:bodyPr/>
          <a:lstStyle>
            <a:lvl1pPr>
              <a:defRPr/>
            </a:lvl1pPr>
          </a:lstStyle>
          <a:p>
            <a:fld id="{1008094D-C42B-9840-B2CD-718F46DA1268}" type="slidenum">
              <a:rPr lang="de-CH"/>
              <a:pPr/>
              <a:t>‹#›</a:t>
            </a:fld>
            <a:endParaRPr lang="de-CH" sz="1400">
              <a:solidFill>
                <a:srgbClr val="7E7E7E"/>
              </a:solidFill>
              <a:latin typeface="Times"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r>
              <a:rPr lang="en-US"/>
              <a:t>© Oscar Nierstrasz</a:t>
            </a:r>
            <a:endParaRPr lang="de-CH"/>
          </a:p>
        </p:txBody>
      </p:sp>
      <p:sp>
        <p:nvSpPr>
          <p:cNvPr id="3" name="Rectangle 7"/>
          <p:cNvSpPr>
            <a:spLocks noGrp="1" noChangeArrowheads="1"/>
          </p:cNvSpPr>
          <p:nvPr>
            <p:ph type="ftr" sz="quarter" idx="11"/>
          </p:nvPr>
        </p:nvSpPr>
        <p:spPr>
          <a:ln/>
        </p:spPr>
        <p:txBody>
          <a:bodyPr/>
          <a:lstStyle>
            <a:lvl1pPr>
              <a:defRPr/>
            </a:lvl1pPr>
          </a:lstStyle>
          <a:p>
            <a:r>
              <a:rPr lang="en-US"/>
              <a:t>Liveness and Guarded Methods</a:t>
            </a:r>
            <a:endParaRPr lang="de-CH"/>
          </a:p>
        </p:txBody>
      </p:sp>
      <p:sp>
        <p:nvSpPr>
          <p:cNvPr id="4" name="Rectangle 8"/>
          <p:cNvSpPr>
            <a:spLocks noGrp="1" noChangeArrowheads="1"/>
          </p:cNvSpPr>
          <p:nvPr>
            <p:ph type="sldNum" sz="quarter" idx="12"/>
          </p:nvPr>
        </p:nvSpPr>
        <p:spPr>
          <a:ln/>
        </p:spPr>
        <p:txBody>
          <a:bodyPr/>
          <a:lstStyle>
            <a:lvl1pPr>
              <a:defRPr/>
            </a:lvl1pPr>
          </a:lstStyle>
          <a:p>
            <a:fld id="{2E47C8C9-9ABB-B34B-A7C5-C66F1FB70FD1}" type="slidenum">
              <a:rPr lang="de-CH"/>
              <a:pPr/>
              <a:t>‹#›</a:t>
            </a:fld>
            <a:endParaRPr lang="de-CH" sz="1400">
              <a:solidFill>
                <a:srgbClr val="7E7E7E"/>
              </a:solidFill>
              <a:latin typeface="Times"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217098" name="Rectangle 10"/>
          <p:cNvSpPr>
            <a:spLocks noChangeArrowheads="1"/>
          </p:cNvSpPr>
          <p:nvPr userDrawn="1"/>
        </p:nvSpPr>
        <p:spPr bwMode="auto">
          <a:xfrm>
            <a:off x="0" y="0"/>
            <a:ext cx="9144000" cy="1447800"/>
          </a:xfrm>
          <a:prstGeom prst="rect">
            <a:avLst/>
          </a:prstGeom>
          <a:solidFill>
            <a:srgbClr val="E1EBF5"/>
          </a:solidFill>
          <a:ln w="9525">
            <a:noFill/>
            <a:miter lim="800000"/>
            <a:headEnd/>
            <a:tailEnd/>
          </a:ln>
          <a:effectLst/>
        </p:spPr>
        <p:txBody>
          <a:bodyPr wrap="none" anchor="ctr">
            <a:prstTxWarp prst="textNoShape">
              <a:avLst/>
            </a:prstTxWarp>
          </a:bodyPr>
          <a:lstStyle/>
          <a:p>
            <a:endParaRPr lang="en-US"/>
          </a:p>
        </p:txBody>
      </p:sp>
      <p:sp>
        <p:nvSpPr>
          <p:cNvPr id="217091" name="Rectangle 3"/>
          <p:cNvSpPr>
            <a:spLocks noChangeArrowheads="1"/>
          </p:cNvSpPr>
          <p:nvPr/>
        </p:nvSpPr>
        <p:spPr bwMode="auto">
          <a:xfrm>
            <a:off x="0" y="1438275"/>
            <a:ext cx="9144000" cy="85725"/>
          </a:xfrm>
          <a:prstGeom prst="rect">
            <a:avLst/>
          </a:prstGeom>
          <a:solidFill>
            <a:srgbClr val="9CBDDE"/>
          </a:solidFill>
          <a:ln w="9525">
            <a:noFill/>
            <a:miter lim="800000"/>
            <a:headEnd/>
            <a:tailEnd/>
          </a:ln>
          <a:effectLst/>
        </p:spPr>
        <p:txBody>
          <a:bodyPr wrap="none" anchor="ctr">
            <a:prstTxWarp prst="textNoShape">
              <a:avLst/>
            </a:prstTxWarp>
          </a:bodyPr>
          <a:lstStyle/>
          <a:p>
            <a:pPr algn="ctr"/>
            <a:endParaRPr lang="de-DE">
              <a:latin typeface="Times" charset="0"/>
            </a:endParaRPr>
          </a:p>
        </p:txBody>
      </p:sp>
      <p:sp>
        <p:nvSpPr>
          <p:cNvPr id="1028" name="Rectangle 4"/>
          <p:cNvSpPr>
            <a:spLocks noGrp="1" noChangeArrowheads="1"/>
          </p:cNvSpPr>
          <p:nvPr>
            <p:ph type="title"/>
          </p:nvPr>
        </p:nvSpPr>
        <p:spPr bwMode="auto">
          <a:xfrm>
            <a:off x="539750" y="554038"/>
            <a:ext cx="8070850" cy="8175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de-CH"/>
              <a:t>Click to edit Master title style</a:t>
            </a:r>
          </a:p>
        </p:txBody>
      </p:sp>
      <p:sp>
        <p:nvSpPr>
          <p:cNvPr id="1029" name="Rectangle 5"/>
          <p:cNvSpPr>
            <a:spLocks noGrp="1" noChangeArrowheads="1"/>
          </p:cNvSpPr>
          <p:nvPr>
            <p:ph type="body" idx="1"/>
          </p:nvPr>
        </p:nvSpPr>
        <p:spPr bwMode="auto">
          <a:xfrm>
            <a:off x="539750" y="1654175"/>
            <a:ext cx="8070850" cy="4498975"/>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de-CH"/>
              <a:t>Click to edit Master text styles</a:t>
            </a:r>
          </a:p>
          <a:p>
            <a:pPr lvl="1"/>
            <a:r>
              <a:rPr lang="de-CH"/>
              <a:t>Second level</a:t>
            </a:r>
          </a:p>
          <a:p>
            <a:pPr lvl="2"/>
            <a:r>
              <a:rPr lang="de-CH"/>
              <a:t>Third level</a:t>
            </a:r>
          </a:p>
          <a:p>
            <a:pPr lvl="3"/>
            <a:r>
              <a:rPr lang="de-CH"/>
              <a:t>Fourth level</a:t>
            </a:r>
          </a:p>
          <a:p>
            <a:pPr lvl="4"/>
            <a:r>
              <a:rPr lang="de-CH"/>
              <a:t>Fifth level</a:t>
            </a:r>
          </a:p>
        </p:txBody>
      </p:sp>
      <p:sp>
        <p:nvSpPr>
          <p:cNvPr id="217094" name="Rectangle 6"/>
          <p:cNvSpPr>
            <a:spLocks noGrp="1" noChangeArrowheads="1"/>
          </p:cNvSpPr>
          <p:nvPr>
            <p:ph type="dt" sz="half" idx="2"/>
          </p:nvPr>
        </p:nvSpPr>
        <p:spPr bwMode="auto">
          <a:xfrm>
            <a:off x="539750" y="6548438"/>
            <a:ext cx="3811588" cy="179387"/>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defRPr sz="1200">
                <a:solidFill>
                  <a:srgbClr val="A7A7A7"/>
                </a:solidFill>
              </a:defRPr>
            </a:lvl1pPr>
          </a:lstStyle>
          <a:p>
            <a:r>
              <a:rPr lang="en-US"/>
              <a:t>© Oscar Nierstrasz</a:t>
            </a:r>
            <a:endParaRPr lang="de-CH"/>
          </a:p>
        </p:txBody>
      </p:sp>
      <p:sp>
        <p:nvSpPr>
          <p:cNvPr id="217095" name="Rectangle 7"/>
          <p:cNvSpPr>
            <a:spLocks noGrp="1" noChangeArrowheads="1"/>
          </p:cNvSpPr>
          <p:nvPr>
            <p:ph type="ftr" sz="quarter" idx="3"/>
          </p:nvPr>
        </p:nvSpPr>
        <p:spPr bwMode="auto">
          <a:xfrm>
            <a:off x="107950" y="179388"/>
            <a:ext cx="5399088" cy="252412"/>
          </a:xfrm>
          <a:prstGeom prst="rect">
            <a:avLst/>
          </a:prstGeom>
          <a:noFill/>
          <a:ln w="9525">
            <a:noFill/>
            <a:miter lim="800000"/>
            <a:headEnd/>
            <a:tailEnd/>
          </a:ln>
          <a:effectLst/>
        </p:spPr>
        <p:txBody>
          <a:bodyPr vert="horz" wrap="none" lIns="0" tIns="0" rIns="0" bIns="0" numCol="1" anchor="t" anchorCtr="0" compatLnSpc="1">
            <a:prstTxWarp prst="textNoShape">
              <a:avLst/>
            </a:prstTxWarp>
          </a:bodyPr>
          <a:lstStyle>
            <a:lvl1pPr>
              <a:defRPr sz="1000">
                <a:solidFill>
                  <a:srgbClr val="A7A7A7"/>
                </a:solidFill>
              </a:defRPr>
            </a:lvl1pPr>
          </a:lstStyle>
          <a:p>
            <a:r>
              <a:rPr lang="en-US"/>
              <a:t>Liveness and Guarded Methods</a:t>
            </a:r>
            <a:endParaRPr lang="de-CH"/>
          </a:p>
        </p:txBody>
      </p:sp>
      <p:sp>
        <p:nvSpPr>
          <p:cNvPr id="217096" name="Rectangle 8"/>
          <p:cNvSpPr>
            <a:spLocks noGrp="1" noChangeArrowheads="1"/>
          </p:cNvSpPr>
          <p:nvPr>
            <p:ph type="sldNum" sz="quarter" idx="4"/>
          </p:nvPr>
        </p:nvSpPr>
        <p:spPr bwMode="auto">
          <a:xfrm>
            <a:off x="7543800" y="6553200"/>
            <a:ext cx="1350963" cy="179388"/>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r">
              <a:defRPr sz="1200">
                <a:solidFill>
                  <a:srgbClr val="A7A7A7"/>
                </a:solidFill>
              </a:defRPr>
            </a:lvl1pPr>
          </a:lstStyle>
          <a:p>
            <a:fld id="{17B2181C-0E5F-8143-8BF2-B598F47810CF}" type="slidenum">
              <a:rPr lang="de-CH"/>
              <a:pPr/>
              <a:t>‹#›</a:t>
            </a:fld>
            <a:endParaRPr lang="de-CH" sz="1400">
              <a:solidFill>
                <a:srgbClr val="7E7E7E"/>
              </a:solidFill>
              <a:latin typeface="Times" charset="0"/>
            </a:endParaRPr>
          </a:p>
        </p:txBody>
      </p:sp>
    </p:spTree>
  </p:cSld>
  <p:clrMap bg1="lt1" tx1="dk1" bg2="lt2" tx2="dk2" accent1="accent1" accent2="accent2" accent3="accent3" accent4="accent4" accent5="accent5" accent6="accent6" hlink="hlink" folHlink="folHlink"/>
  <p:sldLayoutIdLst>
    <p:sldLayoutId id="2147483737" r:id="rId1"/>
    <p:sldLayoutId id="2147483733" r:id="rId2"/>
    <p:sldLayoutId id="2147483734" r:id="rId3"/>
    <p:sldLayoutId id="2147483735" r:id="rId4"/>
    <p:sldLayoutId id="2147483736" r:id="rId5"/>
  </p:sldLayoutIdLst>
  <p:hf hdr="0"/>
  <p:txStyles>
    <p:titleStyle>
      <a:lvl1pPr algn="l" rtl="0" eaLnBrk="0" fontAlgn="base" hangingPunct="0">
        <a:lnSpc>
          <a:spcPct val="90000"/>
        </a:lnSpc>
        <a:spcBef>
          <a:spcPct val="0"/>
        </a:spcBef>
        <a:spcAft>
          <a:spcPct val="0"/>
        </a:spcAft>
        <a:defRPr sz="2800" b="1">
          <a:solidFill>
            <a:srgbClr val="0A017F"/>
          </a:solidFill>
          <a:latin typeface="+mj-lt"/>
          <a:ea typeface="ＭＳ Ｐゴシック" charset="-128"/>
          <a:cs typeface="ＭＳ Ｐゴシック" charset="-128"/>
        </a:defRPr>
      </a:lvl1pPr>
      <a:lvl2pPr algn="l" rtl="0" eaLnBrk="0" fontAlgn="base" hangingPunct="0">
        <a:lnSpc>
          <a:spcPct val="90000"/>
        </a:lnSpc>
        <a:spcBef>
          <a:spcPct val="0"/>
        </a:spcBef>
        <a:spcAft>
          <a:spcPct val="0"/>
        </a:spcAft>
        <a:defRPr sz="2800" b="1">
          <a:solidFill>
            <a:srgbClr val="0A017F"/>
          </a:solidFill>
          <a:latin typeface="Helvetica" charset="0"/>
          <a:ea typeface="ＭＳ Ｐゴシック" charset="-128"/>
          <a:cs typeface="ＭＳ Ｐゴシック" charset="-128"/>
        </a:defRPr>
      </a:lvl2pPr>
      <a:lvl3pPr algn="l" rtl="0" eaLnBrk="0" fontAlgn="base" hangingPunct="0">
        <a:lnSpc>
          <a:spcPct val="90000"/>
        </a:lnSpc>
        <a:spcBef>
          <a:spcPct val="0"/>
        </a:spcBef>
        <a:spcAft>
          <a:spcPct val="0"/>
        </a:spcAft>
        <a:defRPr sz="2800" b="1">
          <a:solidFill>
            <a:srgbClr val="0A017F"/>
          </a:solidFill>
          <a:latin typeface="Helvetica" charset="0"/>
          <a:ea typeface="ＭＳ Ｐゴシック" charset="-128"/>
          <a:cs typeface="ＭＳ Ｐゴシック" charset="-128"/>
        </a:defRPr>
      </a:lvl3pPr>
      <a:lvl4pPr algn="l" rtl="0" eaLnBrk="0" fontAlgn="base" hangingPunct="0">
        <a:lnSpc>
          <a:spcPct val="90000"/>
        </a:lnSpc>
        <a:spcBef>
          <a:spcPct val="0"/>
        </a:spcBef>
        <a:spcAft>
          <a:spcPct val="0"/>
        </a:spcAft>
        <a:defRPr sz="2800" b="1">
          <a:solidFill>
            <a:srgbClr val="0A017F"/>
          </a:solidFill>
          <a:latin typeface="Helvetica" charset="0"/>
          <a:ea typeface="ＭＳ Ｐゴシック" charset="-128"/>
          <a:cs typeface="ＭＳ Ｐゴシック" charset="-128"/>
        </a:defRPr>
      </a:lvl4pPr>
      <a:lvl5pPr algn="l" rtl="0" eaLnBrk="0" fontAlgn="base" hangingPunct="0">
        <a:lnSpc>
          <a:spcPct val="90000"/>
        </a:lnSpc>
        <a:spcBef>
          <a:spcPct val="0"/>
        </a:spcBef>
        <a:spcAft>
          <a:spcPct val="0"/>
        </a:spcAft>
        <a:defRPr sz="2800" b="1">
          <a:solidFill>
            <a:srgbClr val="0A017F"/>
          </a:solidFill>
          <a:latin typeface="Helvetica" charset="0"/>
          <a:ea typeface="ＭＳ Ｐゴシック" charset="-128"/>
          <a:cs typeface="ＭＳ Ｐゴシック" charset="-128"/>
        </a:defRPr>
      </a:lvl5pPr>
      <a:lvl6pPr marL="457200" algn="l" rtl="0" fontAlgn="base">
        <a:lnSpc>
          <a:spcPct val="90000"/>
        </a:lnSpc>
        <a:spcBef>
          <a:spcPct val="0"/>
        </a:spcBef>
        <a:spcAft>
          <a:spcPct val="0"/>
        </a:spcAft>
        <a:defRPr sz="2800" b="1">
          <a:solidFill>
            <a:srgbClr val="0A017F"/>
          </a:solidFill>
          <a:latin typeface="Helvetica" charset="0"/>
        </a:defRPr>
      </a:lvl6pPr>
      <a:lvl7pPr marL="914400" algn="l" rtl="0" fontAlgn="base">
        <a:lnSpc>
          <a:spcPct val="90000"/>
        </a:lnSpc>
        <a:spcBef>
          <a:spcPct val="0"/>
        </a:spcBef>
        <a:spcAft>
          <a:spcPct val="0"/>
        </a:spcAft>
        <a:defRPr sz="2800" b="1">
          <a:solidFill>
            <a:srgbClr val="0A017F"/>
          </a:solidFill>
          <a:latin typeface="Helvetica" charset="0"/>
        </a:defRPr>
      </a:lvl7pPr>
      <a:lvl8pPr marL="1371600" algn="l" rtl="0" fontAlgn="base">
        <a:lnSpc>
          <a:spcPct val="90000"/>
        </a:lnSpc>
        <a:spcBef>
          <a:spcPct val="0"/>
        </a:spcBef>
        <a:spcAft>
          <a:spcPct val="0"/>
        </a:spcAft>
        <a:defRPr sz="2800" b="1">
          <a:solidFill>
            <a:srgbClr val="0A017F"/>
          </a:solidFill>
          <a:latin typeface="Helvetica" charset="0"/>
        </a:defRPr>
      </a:lvl8pPr>
      <a:lvl9pPr marL="1828800" algn="l" rtl="0" fontAlgn="base">
        <a:lnSpc>
          <a:spcPct val="90000"/>
        </a:lnSpc>
        <a:spcBef>
          <a:spcPct val="0"/>
        </a:spcBef>
        <a:spcAft>
          <a:spcPct val="0"/>
        </a:spcAft>
        <a:defRPr sz="2800" b="1">
          <a:solidFill>
            <a:srgbClr val="0A017F"/>
          </a:solidFill>
          <a:latin typeface="Helvetica" charset="0"/>
        </a:defRPr>
      </a:lvl9pPr>
    </p:titleStyle>
    <p:bodyStyle>
      <a:lvl1pPr marL="419100" indent="-419100" algn="l" rtl="0" eaLnBrk="0" fontAlgn="base" hangingPunct="0">
        <a:lnSpc>
          <a:spcPct val="95000"/>
        </a:lnSpc>
        <a:spcBef>
          <a:spcPct val="20000"/>
        </a:spcBef>
        <a:spcAft>
          <a:spcPct val="0"/>
        </a:spcAft>
        <a:buClr>
          <a:schemeClr val="hlink"/>
        </a:buClr>
        <a:buSzPct val="85000"/>
        <a:buFont typeface="Helvetica CE" charset="0"/>
        <a:buChar char="&gt;"/>
        <a:defRPr sz="2400">
          <a:solidFill>
            <a:srgbClr val="0A017F"/>
          </a:solidFill>
          <a:latin typeface="+mn-lt"/>
          <a:ea typeface="ＭＳ Ｐゴシック" charset="-128"/>
          <a:cs typeface="ＭＳ Ｐゴシック" charset="-128"/>
        </a:defRPr>
      </a:lvl1pPr>
      <a:lvl2pPr marL="838200" indent="-381000" algn="l" rtl="0" eaLnBrk="0" fontAlgn="base" hangingPunct="0">
        <a:lnSpc>
          <a:spcPct val="95000"/>
        </a:lnSpc>
        <a:spcBef>
          <a:spcPct val="20000"/>
        </a:spcBef>
        <a:spcAft>
          <a:spcPct val="0"/>
        </a:spcAft>
        <a:buFont typeface="Helvetica CE" charset="0"/>
        <a:buChar char="—"/>
        <a:defRPr sz="2000">
          <a:solidFill>
            <a:srgbClr val="0A017F"/>
          </a:solidFill>
          <a:latin typeface="+mn-lt"/>
          <a:ea typeface="ＭＳ Ｐゴシック" charset="-128"/>
        </a:defRPr>
      </a:lvl2pPr>
      <a:lvl3pPr marL="1295400" indent="-381000" algn="l" rtl="0" eaLnBrk="0" fontAlgn="base" hangingPunct="0">
        <a:lnSpc>
          <a:spcPct val="95000"/>
        </a:lnSpc>
        <a:spcBef>
          <a:spcPct val="20000"/>
        </a:spcBef>
        <a:spcAft>
          <a:spcPct val="0"/>
        </a:spcAft>
        <a:buSzPct val="85000"/>
        <a:buFont typeface="Helvetica CE" charset="0"/>
        <a:buChar char="–"/>
        <a:defRPr i="1">
          <a:solidFill>
            <a:srgbClr val="7F0101"/>
          </a:solidFill>
          <a:latin typeface="+mn-lt"/>
          <a:ea typeface="ＭＳ Ｐゴシック" charset="-128"/>
        </a:defRPr>
      </a:lvl3pPr>
      <a:lvl4pPr marL="1714500" indent="-381000" algn="l" rtl="0" eaLnBrk="0" fontAlgn="base" hangingPunct="0">
        <a:lnSpc>
          <a:spcPct val="95000"/>
        </a:lnSpc>
        <a:spcBef>
          <a:spcPct val="20000"/>
        </a:spcBef>
        <a:spcAft>
          <a:spcPct val="0"/>
        </a:spcAft>
        <a:buSzPct val="85000"/>
        <a:buFont typeface="Helvetica CE" charset="0"/>
        <a:buChar char="–"/>
        <a:defRPr>
          <a:solidFill>
            <a:srgbClr val="0A017F"/>
          </a:solidFill>
          <a:latin typeface="+mn-lt"/>
          <a:ea typeface="ＭＳ Ｐゴシック" charset="-128"/>
        </a:defRPr>
      </a:lvl4pPr>
      <a:lvl5pPr marL="2286000" indent="-381000" algn="l" rtl="0" eaLnBrk="0" fontAlgn="base" hangingPunct="0">
        <a:lnSpc>
          <a:spcPct val="95000"/>
        </a:lnSpc>
        <a:spcBef>
          <a:spcPct val="20000"/>
        </a:spcBef>
        <a:spcAft>
          <a:spcPct val="0"/>
        </a:spcAft>
        <a:buClr>
          <a:schemeClr val="tx1"/>
        </a:buClr>
        <a:buSzPct val="85000"/>
        <a:buFont typeface="Helvetica CE" charset="0"/>
        <a:buChar char="–"/>
        <a:defRPr>
          <a:solidFill>
            <a:srgbClr val="0A017F"/>
          </a:solidFill>
          <a:latin typeface="+mn-lt"/>
          <a:ea typeface="ＭＳ Ｐゴシック" charset="-128"/>
        </a:defRPr>
      </a:lvl5pPr>
      <a:lvl6pPr marL="2743200" indent="-381000" algn="l" rtl="0" fontAlgn="base">
        <a:lnSpc>
          <a:spcPct val="95000"/>
        </a:lnSpc>
        <a:spcBef>
          <a:spcPct val="20000"/>
        </a:spcBef>
        <a:spcAft>
          <a:spcPct val="0"/>
        </a:spcAft>
        <a:buClr>
          <a:schemeClr val="tx1"/>
        </a:buClr>
        <a:buSzPct val="85000"/>
        <a:buFont typeface="Helvetica CE" charset="-18"/>
        <a:buChar char="–"/>
        <a:defRPr>
          <a:solidFill>
            <a:srgbClr val="0A017F"/>
          </a:solidFill>
          <a:latin typeface="+mn-lt"/>
          <a:ea typeface="ＭＳ Ｐゴシック" charset="-128"/>
        </a:defRPr>
      </a:lvl6pPr>
      <a:lvl7pPr marL="3200400" indent="-381000" algn="l" rtl="0" fontAlgn="base">
        <a:lnSpc>
          <a:spcPct val="95000"/>
        </a:lnSpc>
        <a:spcBef>
          <a:spcPct val="20000"/>
        </a:spcBef>
        <a:spcAft>
          <a:spcPct val="0"/>
        </a:spcAft>
        <a:buClr>
          <a:schemeClr val="tx1"/>
        </a:buClr>
        <a:buSzPct val="85000"/>
        <a:buFont typeface="Helvetica CE" charset="-18"/>
        <a:buChar char="–"/>
        <a:defRPr>
          <a:solidFill>
            <a:srgbClr val="0A017F"/>
          </a:solidFill>
          <a:latin typeface="+mn-lt"/>
          <a:ea typeface="ＭＳ Ｐゴシック" charset="-128"/>
        </a:defRPr>
      </a:lvl7pPr>
      <a:lvl8pPr marL="3657600" indent="-381000" algn="l" rtl="0" fontAlgn="base">
        <a:lnSpc>
          <a:spcPct val="95000"/>
        </a:lnSpc>
        <a:spcBef>
          <a:spcPct val="20000"/>
        </a:spcBef>
        <a:spcAft>
          <a:spcPct val="0"/>
        </a:spcAft>
        <a:buClr>
          <a:schemeClr val="tx1"/>
        </a:buClr>
        <a:buSzPct val="85000"/>
        <a:buFont typeface="Helvetica CE" charset="-18"/>
        <a:buChar char="–"/>
        <a:defRPr>
          <a:solidFill>
            <a:srgbClr val="0A017F"/>
          </a:solidFill>
          <a:latin typeface="+mn-lt"/>
          <a:ea typeface="ＭＳ Ｐゴシック" charset="-128"/>
        </a:defRPr>
      </a:lvl8pPr>
      <a:lvl9pPr marL="4114800" indent="-381000" algn="l" rtl="0" fontAlgn="base">
        <a:lnSpc>
          <a:spcPct val="95000"/>
        </a:lnSpc>
        <a:spcBef>
          <a:spcPct val="20000"/>
        </a:spcBef>
        <a:spcAft>
          <a:spcPct val="0"/>
        </a:spcAft>
        <a:buClr>
          <a:schemeClr val="tx1"/>
        </a:buClr>
        <a:buSzPct val="85000"/>
        <a:buFont typeface="Helvetica CE" charset="-18"/>
        <a:buChar char="–"/>
        <a:defRPr>
          <a:solidFill>
            <a:srgbClr val="0A017F"/>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7.pdf"/><Relationship Id="rId4" Type="http://schemas.openxmlformats.org/officeDocument/2006/relationships/image" Target="../media/image111.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1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8.xml"/><Relationship Id="rId3"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3.pdf"/><Relationship Id="rId4" Type="http://schemas.openxmlformats.org/officeDocument/2006/relationships/image" Target="../media/image4.png"/><Relationship Id="rId1" Type="http://schemas.openxmlformats.org/officeDocument/2006/relationships/slideLayout" Target="../slideLayouts/slideLayout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4.pdf"/><Relationship Id="rId4" Type="http://schemas.openxmlformats.org/officeDocument/2006/relationships/image" Target="../media/image6.png"/><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6.pdf"/><Relationship Id="rId4" Type="http://schemas.openxmlformats.org/officeDocument/2006/relationships/image" Target="../media/image91.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18" name="Rectangle 1026"/>
          <p:cNvSpPr>
            <a:spLocks noGrp="1" noChangeArrowheads="1"/>
          </p:cNvSpPr>
          <p:nvPr>
            <p:ph type="ctrTitle"/>
          </p:nvPr>
        </p:nvSpPr>
        <p:spPr/>
        <p:txBody>
          <a:bodyPr/>
          <a:lstStyle/>
          <a:p>
            <a:pPr>
              <a:lnSpc>
                <a:spcPct val="100000"/>
              </a:lnSpc>
            </a:pPr>
            <a:r>
              <a:rPr lang="en-US" smtClean="0"/>
              <a:t>5. Liveness and Guarded Methods</a:t>
            </a:r>
          </a:p>
        </p:txBody>
      </p:sp>
      <p:sp>
        <p:nvSpPr>
          <p:cNvPr id="9219" name="Rectangle 1027"/>
          <p:cNvSpPr>
            <a:spLocks noGrp="1" noChangeArrowheads="1"/>
          </p:cNvSpPr>
          <p:nvPr>
            <p:ph type="subTitle" idx="1"/>
          </p:nvPr>
        </p:nvSpPr>
        <p:spPr/>
        <p:txBody>
          <a:bodyPr/>
          <a:lstStyle/>
          <a:p>
            <a:pPr eaLnBrk="1" hangingPunct="1"/>
            <a:r>
              <a:rPr lang="en-US" smtClean="0"/>
              <a:t>Prof</a:t>
            </a:r>
            <a:r>
              <a:rPr lang="en-US"/>
              <a:t>. O. </a:t>
            </a:r>
            <a:r>
              <a:rPr lang="en-US" smtClean="0"/>
              <a:t>Nierstrasz</a:t>
            </a:r>
            <a:endParaRPr lang="en-US"/>
          </a:p>
        </p:txBody>
      </p:sp>
      <p:sp>
        <p:nvSpPr>
          <p:cNvPr id="9220" name="Folded Corner 4"/>
          <p:cNvSpPr>
            <a:spLocks noChangeArrowheads="1"/>
          </p:cNvSpPr>
          <p:nvPr/>
        </p:nvSpPr>
        <p:spPr bwMode="auto">
          <a:xfrm>
            <a:off x="457200" y="5486400"/>
            <a:ext cx="4267200" cy="381000"/>
          </a:xfrm>
          <a:prstGeom prst="foldedCorner">
            <a:avLst>
              <a:gd name="adj" fmla="val 16667"/>
            </a:avLst>
          </a:prstGeom>
          <a:solidFill>
            <a:schemeClr val="accent1"/>
          </a:solidFill>
          <a:ln w="9525">
            <a:solidFill>
              <a:schemeClr val="tx1"/>
            </a:solidFill>
            <a:round/>
            <a:headEnd/>
            <a:tailEnd/>
          </a:ln>
        </p:spPr>
        <p:txBody>
          <a:bodyPr>
            <a:prstTxWarp prst="textNoShape">
              <a:avLst/>
            </a:prstTxWarp>
          </a:bodyPr>
          <a:lstStyle/>
          <a:p>
            <a:r>
              <a:rPr lang="en-US" sz="1800"/>
              <a:t>Selected material © Magee and Kramer</a:t>
            </a:r>
            <a:endParaRPr lang="en-US" sz="1800" b="1"/>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50" name="Date Placeholder 3"/>
          <p:cNvSpPr>
            <a:spLocks noGrp="1"/>
          </p:cNvSpPr>
          <p:nvPr>
            <p:ph type="dt" sz="quarter" idx="10"/>
          </p:nvPr>
        </p:nvSpPr>
        <p:spPr>
          <a:noFill/>
        </p:spPr>
        <p:txBody>
          <a:bodyPr/>
          <a:lstStyle/>
          <a:p>
            <a:r>
              <a:rPr lang="en-US" smtClean="0"/>
              <a:t>© Oscar Nierstrasz</a:t>
            </a:r>
            <a:endParaRPr lang="de-CH" smtClean="0"/>
          </a:p>
        </p:txBody>
      </p:sp>
      <p:sp>
        <p:nvSpPr>
          <p:cNvPr id="27651" name="Footer Placeholder 4"/>
          <p:cNvSpPr>
            <a:spLocks noGrp="1"/>
          </p:cNvSpPr>
          <p:nvPr>
            <p:ph type="ftr" sz="quarter" idx="11"/>
          </p:nvPr>
        </p:nvSpPr>
        <p:spPr>
          <a:noFill/>
        </p:spPr>
        <p:txBody>
          <a:bodyPr/>
          <a:lstStyle/>
          <a:p>
            <a:r>
              <a:rPr lang="en-US" smtClean="0"/>
              <a:t>Liveness and Guarded Methods</a:t>
            </a:r>
            <a:endParaRPr lang="de-CH" smtClean="0"/>
          </a:p>
        </p:txBody>
      </p:sp>
      <p:sp>
        <p:nvSpPr>
          <p:cNvPr id="27652" name="Slide Number Placeholder 5"/>
          <p:cNvSpPr>
            <a:spLocks noGrp="1"/>
          </p:cNvSpPr>
          <p:nvPr>
            <p:ph type="sldNum" sz="quarter" idx="12"/>
          </p:nvPr>
        </p:nvSpPr>
        <p:spPr>
          <a:noFill/>
        </p:spPr>
        <p:txBody>
          <a:bodyPr/>
          <a:lstStyle/>
          <a:p>
            <a:fld id="{BD517C85-C611-8F49-B977-AE16ABC921F4}" type="slidenum">
              <a:rPr lang="de-CH" smtClean="0"/>
              <a:pPr/>
              <a:t>10</a:t>
            </a:fld>
            <a:endParaRPr lang="de-CH" sz="1400" smtClean="0">
              <a:solidFill>
                <a:srgbClr val="7E7E7E"/>
              </a:solidFill>
              <a:latin typeface="Times" charset="0"/>
            </a:endParaRPr>
          </a:p>
        </p:txBody>
      </p:sp>
      <p:sp>
        <p:nvSpPr>
          <p:cNvPr id="27653" name="Rectangle 2"/>
          <p:cNvSpPr>
            <a:spLocks noGrp="1" noChangeArrowheads="1"/>
          </p:cNvSpPr>
          <p:nvPr>
            <p:ph type="title"/>
          </p:nvPr>
        </p:nvSpPr>
        <p:spPr/>
        <p:txBody>
          <a:bodyPr/>
          <a:lstStyle/>
          <a:p>
            <a:pPr eaLnBrk="1" hangingPunct="1"/>
            <a:r>
              <a:rPr lang="en-US"/>
              <a:t>Progress analysis</a:t>
            </a:r>
          </a:p>
        </p:txBody>
      </p:sp>
      <p:sp>
        <p:nvSpPr>
          <p:cNvPr id="27654" name="Rectangle 3"/>
          <p:cNvSpPr>
            <a:spLocks noGrp="1" noChangeArrowheads="1"/>
          </p:cNvSpPr>
          <p:nvPr>
            <p:ph type="body" idx="1"/>
          </p:nvPr>
        </p:nvSpPr>
        <p:spPr>
          <a:xfrm>
            <a:off x="539750" y="1654175"/>
            <a:ext cx="8061325" cy="1470025"/>
          </a:xfrm>
        </p:spPr>
        <p:txBody>
          <a:bodyPr anchor="t"/>
          <a:lstStyle/>
          <a:p>
            <a:pPr marL="342900" indent="-342900" eaLnBrk="1" hangingPunct="1">
              <a:lnSpc>
                <a:spcPct val="90000"/>
              </a:lnSpc>
              <a:buFont typeface="Helvetica CE" charset="0"/>
              <a:buNone/>
            </a:pPr>
            <a:r>
              <a:rPr lang="en-US"/>
              <a:t>A </a:t>
            </a:r>
            <a:r>
              <a:rPr lang="en-US" u="sng">
                <a:solidFill>
                  <a:srgbClr val="7F0101"/>
                </a:solidFill>
              </a:rPr>
              <a:t>terminal set</a:t>
            </a:r>
            <a:r>
              <a:rPr lang="en-US"/>
              <a:t> of states is one in which </a:t>
            </a:r>
            <a:r>
              <a:rPr lang="en-US" i="1">
                <a:solidFill>
                  <a:srgbClr val="7F0101"/>
                </a:solidFill>
              </a:rPr>
              <a:t>every state is mutually reachable</a:t>
            </a:r>
            <a:r>
              <a:rPr lang="en-US"/>
              <a:t> but </a:t>
            </a:r>
            <a:r>
              <a:rPr lang="en-US" i="1">
                <a:solidFill>
                  <a:srgbClr val="7F0101"/>
                </a:solidFill>
              </a:rPr>
              <a:t>no transitions leads out of the set</a:t>
            </a:r>
            <a:r>
              <a:rPr lang="en-US"/>
              <a:t>.</a:t>
            </a:r>
          </a:p>
          <a:p>
            <a:pPr marL="342900" indent="-342900" eaLnBrk="1" hangingPunct="1">
              <a:lnSpc>
                <a:spcPct val="90000"/>
              </a:lnSpc>
              <a:buFont typeface="Helvetica CE" charset="0"/>
              <a:buNone/>
            </a:pPr>
            <a:endParaRPr lang="en-US"/>
          </a:p>
          <a:p>
            <a:pPr marL="342900" indent="-342900" eaLnBrk="1" hangingPunct="1">
              <a:lnSpc>
                <a:spcPct val="90000"/>
              </a:lnSpc>
              <a:buFont typeface="Helvetica CE" charset="0"/>
              <a:buNone/>
            </a:pPr>
            <a:r>
              <a:rPr lang="en-US"/>
              <a:t>The terminal set {1, 2} violates progress property TAILS</a:t>
            </a:r>
          </a:p>
        </p:txBody>
      </p:sp>
      <p:grpSp>
        <p:nvGrpSpPr>
          <p:cNvPr id="27655" name="Group 4"/>
          <p:cNvGrpSpPr>
            <a:grpSpLocks/>
          </p:cNvGrpSpPr>
          <p:nvPr/>
        </p:nvGrpSpPr>
        <p:grpSpPr bwMode="auto">
          <a:xfrm>
            <a:off x="8077200" y="6096000"/>
            <a:ext cx="838200" cy="381000"/>
            <a:chOff x="672" y="3504"/>
            <a:chExt cx="528" cy="240"/>
          </a:xfrm>
        </p:grpSpPr>
        <p:sp>
          <p:nvSpPr>
            <p:cNvPr id="27658" name="AutoShape 5"/>
            <p:cNvSpPr>
              <a:spLocks noChangeArrowheads="1"/>
            </p:cNvSpPr>
            <p:nvPr/>
          </p:nvSpPr>
          <p:spPr bwMode="auto">
            <a:xfrm>
              <a:off x="672" y="3504"/>
              <a:ext cx="528" cy="240"/>
            </a:xfrm>
            <a:prstGeom prst="foldedCorner">
              <a:avLst>
                <a:gd name="adj" fmla="val 12500"/>
              </a:avLst>
            </a:prstGeom>
            <a:solidFill>
              <a:schemeClr val="accent1"/>
            </a:solidFill>
            <a:ln w="9525">
              <a:solidFill>
                <a:schemeClr val="tx1"/>
              </a:solidFill>
              <a:round/>
              <a:headEnd/>
              <a:tailEnd/>
            </a:ln>
          </p:spPr>
          <p:txBody>
            <a:bodyPr wrap="none" anchor="ctr">
              <a:prstTxWarp prst="textNoShape">
                <a:avLst/>
              </a:prstTxWarp>
            </a:bodyPr>
            <a:lstStyle/>
            <a:p>
              <a:endParaRPr lang="en-US"/>
            </a:p>
          </p:txBody>
        </p:sp>
        <p:grpSp>
          <p:nvGrpSpPr>
            <p:cNvPr id="27659" name="Group 6"/>
            <p:cNvGrpSpPr>
              <a:grpSpLocks/>
            </p:cNvGrpSpPr>
            <p:nvPr/>
          </p:nvGrpSpPr>
          <p:grpSpPr bwMode="auto">
            <a:xfrm>
              <a:off x="720" y="3552"/>
              <a:ext cx="432" cy="144"/>
              <a:chOff x="2112" y="3696"/>
              <a:chExt cx="528" cy="192"/>
            </a:xfrm>
          </p:grpSpPr>
          <p:sp>
            <p:nvSpPr>
              <p:cNvPr id="27660" name="Oval 7"/>
              <p:cNvSpPr>
                <a:spLocks noChangeArrowheads="1"/>
              </p:cNvSpPr>
              <p:nvPr/>
            </p:nvSpPr>
            <p:spPr bwMode="auto">
              <a:xfrm>
                <a:off x="2112" y="3696"/>
                <a:ext cx="192" cy="192"/>
              </a:xfrm>
              <a:prstGeom prst="ellipse">
                <a:avLst/>
              </a:prstGeom>
              <a:solidFill>
                <a:srgbClr val="FF0101"/>
              </a:solidFill>
              <a:ln w="9525">
                <a:solidFill>
                  <a:schemeClr val="tx1"/>
                </a:solidFill>
                <a:round/>
                <a:headEnd/>
                <a:tailEnd/>
              </a:ln>
            </p:spPr>
            <p:txBody>
              <a:bodyPr wrap="none" anchor="ctr">
                <a:prstTxWarp prst="textNoShape">
                  <a:avLst/>
                </a:prstTxWarp>
              </a:bodyPr>
              <a:lstStyle/>
              <a:p>
                <a:pPr algn="ctr"/>
                <a:r>
                  <a:rPr lang="en-US" sz="1400"/>
                  <a:t>0</a:t>
                </a:r>
              </a:p>
            </p:txBody>
          </p:sp>
          <p:sp>
            <p:nvSpPr>
              <p:cNvPr id="27661" name="Oval 8"/>
              <p:cNvSpPr>
                <a:spLocks noChangeArrowheads="1"/>
              </p:cNvSpPr>
              <p:nvPr/>
            </p:nvSpPr>
            <p:spPr bwMode="auto">
              <a:xfrm>
                <a:off x="2448" y="3696"/>
                <a:ext cx="192" cy="192"/>
              </a:xfrm>
              <a:prstGeom prst="ellipse">
                <a:avLst/>
              </a:prstGeom>
              <a:solidFill>
                <a:srgbClr val="01FFFF"/>
              </a:solidFill>
              <a:ln w="9525">
                <a:solidFill>
                  <a:schemeClr val="tx1"/>
                </a:solidFill>
                <a:round/>
                <a:headEnd/>
                <a:tailEnd/>
              </a:ln>
            </p:spPr>
            <p:txBody>
              <a:bodyPr wrap="none" anchor="ctr">
                <a:prstTxWarp prst="textNoShape">
                  <a:avLst/>
                </a:prstTxWarp>
              </a:bodyPr>
              <a:lstStyle/>
              <a:p>
                <a:pPr algn="ctr"/>
                <a:r>
                  <a:rPr lang="en-US" sz="1400"/>
                  <a:t>1</a:t>
                </a:r>
              </a:p>
            </p:txBody>
          </p:sp>
          <p:cxnSp>
            <p:nvCxnSpPr>
              <p:cNvPr id="27662" name="AutoShape 9"/>
              <p:cNvCxnSpPr>
                <a:cxnSpLocks noChangeShapeType="1"/>
                <a:stCxn id="27660" idx="7"/>
                <a:endCxn id="27661" idx="1"/>
              </p:cNvCxnSpPr>
              <p:nvPr/>
            </p:nvCxnSpPr>
            <p:spPr bwMode="auto">
              <a:xfrm rot="5400000" flipV="1">
                <a:off x="2375" y="3625"/>
                <a:ext cx="1" cy="200"/>
              </a:xfrm>
              <a:prstGeom prst="curvedConnector3">
                <a:avLst>
                  <a:gd name="adj1" fmla="val -4800005"/>
                </a:avLst>
              </a:prstGeom>
              <a:noFill/>
              <a:ln w="9525">
                <a:solidFill>
                  <a:schemeClr val="tx1"/>
                </a:solidFill>
                <a:round/>
                <a:headEnd/>
                <a:tailEnd type="triangle" w="med" len="med"/>
              </a:ln>
            </p:spPr>
          </p:cxnSp>
          <p:cxnSp>
            <p:nvCxnSpPr>
              <p:cNvPr id="27663" name="AutoShape 10"/>
              <p:cNvCxnSpPr>
                <a:cxnSpLocks noChangeShapeType="1"/>
                <a:stCxn id="27661" idx="3"/>
                <a:endCxn id="27660" idx="5"/>
              </p:cNvCxnSpPr>
              <p:nvPr/>
            </p:nvCxnSpPr>
            <p:spPr bwMode="auto">
              <a:xfrm rot="5400000">
                <a:off x="2375" y="3761"/>
                <a:ext cx="1" cy="200"/>
              </a:xfrm>
              <a:prstGeom prst="curvedConnector3">
                <a:avLst>
                  <a:gd name="adj1" fmla="val 4299995"/>
                </a:avLst>
              </a:prstGeom>
              <a:noFill/>
              <a:ln w="9525">
                <a:solidFill>
                  <a:schemeClr val="tx1"/>
                </a:solidFill>
                <a:round/>
                <a:headEnd/>
                <a:tailEnd type="triangle" w="med" len="med"/>
              </a:ln>
            </p:spPr>
          </p:cxnSp>
        </p:grpSp>
      </p:grpSp>
      <p:sp>
        <p:nvSpPr>
          <p:cNvPr id="27656" name="Rectangle 11"/>
          <p:cNvSpPr>
            <a:spLocks noChangeArrowheads="1"/>
          </p:cNvSpPr>
          <p:nvPr/>
        </p:nvSpPr>
        <p:spPr bwMode="auto">
          <a:xfrm>
            <a:off x="1828800" y="3636963"/>
            <a:ext cx="5310188" cy="955675"/>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progress HEADS = {heads}</a:t>
            </a:r>
          </a:p>
          <a:p>
            <a:pPr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progress TAILS = {tails}</a:t>
            </a:r>
          </a:p>
          <a:p>
            <a:pPr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progress HEADSorTAILS = {heads,tails}</a:t>
            </a:r>
          </a:p>
        </p:txBody>
      </p:sp>
      <p:sp>
        <p:nvSpPr>
          <p:cNvPr id="27657" name="Rectangle 12"/>
          <p:cNvSpPr>
            <a:spLocks noChangeArrowheads="1"/>
          </p:cNvSpPr>
          <p:nvPr/>
        </p:nvSpPr>
        <p:spPr bwMode="auto">
          <a:xfrm>
            <a:off x="1828800" y="5008563"/>
            <a:ext cx="5448300" cy="955675"/>
          </a:xfrm>
          <a:prstGeom prst="rect">
            <a:avLst/>
          </a:prstGeom>
          <a:solidFill>
            <a:schemeClr val="bg1"/>
          </a:solidFill>
          <a:ln w="9525">
            <a:solidFill>
              <a:srgbClr val="7F0101"/>
            </a:solidFill>
            <a:miter lim="800000"/>
            <a:headEnd/>
            <a:tailEnd/>
          </a:ln>
        </p:spPr>
        <p:txBody>
          <a:bodyPr wrap="none">
            <a:prstTxWarp prst="textNoShape">
              <a:avLst/>
            </a:prstTxWarp>
            <a:spAutoFit/>
          </a:bodyPr>
          <a:lstStyle/>
          <a:p>
            <a:pPr eaLnBrk="1" hangingPunct="1">
              <a:lnSpc>
                <a:spcPct val="90000"/>
              </a:lnSpc>
              <a:spcBef>
                <a:spcPct val="20000"/>
              </a:spcBef>
              <a:buClr>
                <a:schemeClr val="hlink"/>
              </a:buClr>
              <a:buSzPct val="85000"/>
              <a:buFont typeface="Helvetica CE" charset="0"/>
              <a:buNone/>
            </a:pPr>
            <a:r>
              <a:rPr lang="en-US" sz="1800">
                <a:solidFill>
                  <a:srgbClr val="7F0101"/>
                </a:solidFill>
                <a:latin typeface="Courier" charset="0"/>
                <a:ea typeface="Courier" charset="0"/>
                <a:cs typeface="Courier" charset="0"/>
              </a:rPr>
              <a:t>Progress violation: TAILS</a:t>
            </a:r>
          </a:p>
          <a:p>
            <a:pPr eaLnBrk="1" hangingPunct="1">
              <a:lnSpc>
                <a:spcPct val="90000"/>
              </a:lnSpc>
              <a:spcBef>
                <a:spcPct val="20000"/>
              </a:spcBef>
              <a:buClr>
                <a:schemeClr val="hlink"/>
              </a:buClr>
              <a:buSzPct val="85000"/>
              <a:buFont typeface="Helvetica CE" charset="0"/>
              <a:buNone/>
            </a:pPr>
            <a:r>
              <a:rPr lang="en-US" sz="1800">
                <a:solidFill>
                  <a:srgbClr val="7F0101"/>
                </a:solidFill>
                <a:latin typeface="Courier" charset="0"/>
                <a:ea typeface="Courier" charset="0"/>
                <a:cs typeface="Courier" charset="0"/>
              </a:rPr>
              <a:t>Trace to terminal set of states: pick</a:t>
            </a:r>
          </a:p>
          <a:p>
            <a:pPr eaLnBrk="1" hangingPunct="1">
              <a:lnSpc>
                <a:spcPct val="90000"/>
              </a:lnSpc>
              <a:spcBef>
                <a:spcPct val="20000"/>
              </a:spcBef>
              <a:buClr>
                <a:schemeClr val="hlink"/>
              </a:buClr>
              <a:buSzPct val="85000"/>
              <a:buFont typeface="Helvetica CE" charset="0"/>
              <a:buNone/>
            </a:pPr>
            <a:r>
              <a:rPr lang="en-US" sz="1800">
                <a:solidFill>
                  <a:srgbClr val="7F0101"/>
                </a:solidFill>
                <a:latin typeface="Courier" charset="0"/>
                <a:ea typeface="Courier" charset="0"/>
                <a:cs typeface="Courier" charset="0"/>
              </a:rPr>
              <a:t>Actions in terminal set: {toss, heads}</a:t>
            </a: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8" name="Date Placeholder 3"/>
          <p:cNvSpPr>
            <a:spLocks noGrp="1"/>
          </p:cNvSpPr>
          <p:nvPr>
            <p:ph type="dt" sz="quarter" idx="10"/>
          </p:nvPr>
        </p:nvSpPr>
        <p:spPr>
          <a:noFill/>
        </p:spPr>
        <p:txBody>
          <a:bodyPr/>
          <a:lstStyle/>
          <a:p>
            <a:r>
              <a:rPr lang="en-US" smtClean="0"/>
              <a:t>© Oscar Nierstrasz</a:t>
            </a:r>
            <a:endParaRPr lang="de-CH" smtClean="0"/>
          </a:p>
        </p:txBody>
      </p:sp>
      <p:sp>
        <p:nvSpPr>
          <p:cNvPr id="29699" name="Footer Placeholder 4"/>
          <p:cNvSpPr>
            <a:spLocks noGrp="1"/>
          </p:cNvSpPr>
          <p:nvPr>
            <p:ph type="ftr" sz="quarter" idx="11"/>
          </p:nvPr>
        </p:nvSpPr>
        <p:spPr>
          <a:noFill/>
        </p:spPr>
        <p:txBody>
          <a:bodyPr/>
          <a:lstStyle/>
          <a:p>
            <a:r>
              <a:rPr lang="en-US" smtClean="0"/>
              <a:t>Liveness and Guarded Methods</a:t>
            </a:r>
            <a:endParaRPr lang="de-CH" smtClean="0"/>
          </a:p>
        </p:txBody>
      </p:sp>
      <p:sp>
        <p:nvSpPr>
          <p:cNvPr id="29700" name="Slide Number Placeholder 5"/>
          <p:cNvSpPr>
            <a:spLocks noGrp="1"/>
          </p:cNvSpPr>
          <p:nvPr>
            <p:ph type="sldNum" sz="quarter" idx="12"/>
          </p:nvPr>
        </p:nvSpPr>
        <p:spPr>
          <a:noFill/>
        </p:spPr>
        <p:txBody>
          <a:bodyPr/>
          <a:lstStyle/>
          <a:p>
            <a:fld id="{E858DFC1-8C99-2D44-B69C-E0453DC8A74C}" type="slidenum">
              <a:rPr lang="de-CH" smtClean="0"/>
              <a:pPr/>
              <a:t>11</a:t>
            </a:fld>
            <a:endParaRPr lang="de-CH" sz="1400" smtClean="0">
              <a:solidFill>
                <a:srgbClr val="7E7E7E"/>
              </a:solidFill>
              <a:latin typeface="Times" charset="0"/>
            </a:endParaRPr>
          </a:p>
        </p:txBody>
      </p:sp>
      <p:sp>
        <p:nvSpPr>
          <p:cNvPr id="29701" name="Rectangle 2"/>
          <p:cNvSpPr>
            <a:spLocks noGrp="1" noChangeArrowheads="1"/>
          </p:cNvSpPr>
          <p:nvPr>
            <p:ph type="title"/>
          </p:nvPr>
        </p:nvSpPr>
        <p:spPr/>
        <p:txBody>
          <a:bodyPr/>
          <a:lstStyle/>
          <a:p>
            <a:pPr eaLnBrk="1" hangingPunct="1"/>
            <a:r>
              <a:rPr lang="en-US"/>
              <a:t>Safety vs. Liveness</a:t>
            </a:r>
          </a:p>
        </p:txBody>
      </p:sp>
      <p:sp>
        <p:nvSpPr>
          <p:cNvPr id="29702" name="Rectangle 3"/>
          <p:cNvSpPr>
            <a:spLocks noGrp="1" noChangeArrowheads="1"/>
          </p:cNvSpPr>
          <p:nvPr>
            <p:ph type="body" idx="1"/>
          </p:nvPr>
        </p:nvSpPr>
        <p:spPr>
          <a:xfrm>
            <a:off x="539750" y="1654175"/>
            <a:ext cx="8061325" cy="403225"/>
          </a:xfrm>
        </p:spPr>
        <p:txBody>
          <a:bodyPr anchor="t"/>
          <a:lstStyle/>
          <a:p>
            <a:pPr marL="461963" indent="-461963" eaLnBrk="1" hangingPunct="1">
              <a:buFont typeface="Helvetica CE" charset="0"/>
              <a:buNone/>
            </a:pPr>
            <a:r>
              <a:rPr lang="en-US" i="1"/>
              <a:t>Consider:</a:t>
            </a:r>
            <a:endParaRPr lang="en-US"/>
          </a:p>
        </p:txBody>
      </p:sp>
      <p:sp>
        <p:nvSpPr>
          <p:cNvPr id="29703" name="AutoShape 4"/>
          <p:cNvSpPr>
            <a:spLocks noChangeArrowheads="1"/>
          </p:cNvSpPr>
          <p:nvPr/>
        </p:nvSpPr>
        <p:spPr bwMode="auto">
          <a:xfrm>
            <a:off x="3429000" y="4800600"/>
            <a:ext cx="4191000" cy="1524000"/>
          </a:xfrm>
          <a:prstGeom prst="foldedCorner">
            <a:avLst>
              <a:gd name="adj" fmla="val 12500"/>
            </a:avLst>
          </a:prstGeom>
          <a:solidFill>
            <a:schemeClr val="accent1"/>
          </a:solidFill>
          <a:ln w="9525">
            <a:solidFill>
              <a:schemeClr val="tx1"/>
            </a:solidFill>
            <a:round/>
            <a:headEnd/>
            <a:tailEnd/>
          </a:ln>
        </p:spPr>
        <p:txBody>
          <a:bodyPr anchor="ctr">
            <a:prstTxWarp prst="textNoShape">
              <a:avLst/>
            </a:prstTxWarp>
          </a:bodyPr>
          <a:lstStyle/>
          <a:p>
            <a:pPr algn="ctr" eaLnBrk="1" hangingPunct="1">
              <a:lnSpc>
                <a:spcPct val="95000"/>
              </a:lnSpc>
              <a:spcBef>
                <a:spcPct val="20000"/>
              </a:spcBef>
              <a:buClr>
                <a:srgbClr val="00027F"/>
              </a:buClr>
              <a:buSzPct val="85000"/>
              <a:buFont typeface="Zapf Dingbats" charset="2"/>
              <a:buNone/>
            </a:pPr>
            <a:r>
              <a:rPr lang="en-US" sz="2000" i="1">
                <a:solidFill>
                  <a:srgbClr val="7F0101"/>
                </a:solidFill>
              </a:rPr>
              <a:t>How does this safety property expose the flaw in the system?</a:t>
            </a:r>
          </a:p>
          <a:p>
            <a:pPr algn="ctr" eaLnBrk="1" hangingPunct="1">
              <a:lnSpc>
                <a:spcPct val="95000"/>
              </a:lnSpc>
              <a:spcBef>
                <a:spcPct val="20000"/>
              </a:spcBef>
              <a:buClr>
                <a:srgbClr val="00027F"/>
              </a:buClr>
              <a:buSzPct val="85000"/>
              <a:buFont typeface="Zapf Dingbats" charset="2"/>
              <a:buNone/>
            </a:pPr>
            <a:r>
              <a:rPr lang="en-US" sz="2000" i="1">
                <a:solidFill>
                  <a:srgbClr val="7F0101"/>
                </a:solidFill>
              </a:rPr>
              <a:t>How would you fix the TWOCOIN to have this property pass?</a:t>
            </a:r>
            <a:endParaRPr lang="en-US" i="1">
              <a:solidFill>
                <a:srgbClr val="7F0101"/>
              </a:solidFill>
            </a:endParaRPr>
          </a:p>
        </p:txBody>
      </p:sp>
      <p:sp>
        <p:nvSpPr>
          <p:cNvPr id="29704" name="Rectangle 5"/>
          <p:cNvSpPr>
            <a:spLocks noChangeArrowheads="1"/>
          </p:cNvSpPr>
          <p:nvPr/>
        </p:nvSpPr>
        <p:spPr bwMode="auto">
          <a:xfrm>
            <a:off x="1447800" y="2127250"/>
            <a:ext cx="7110413" cy="387350"/>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eaLnBrk="1" hangingPunct="1">
              <a:lnSpc>
                <a:spcPct val="95000"/>
              </a:lnSpc>
              <a:spcBef>
                <a:spcPct val="20000"/>
              </a:spcBef>
              <a:buClr>
                <a:schemeClr val="hlink"/>
              </a:buClr>
              <a:buSzPct val="85000"/>
              <a:buFont typeface="Helvetica CE" charset="0"/>
              <a:buNone/>
            </a:pPr>
            <a:r>
              <a:rPr lang="en-US" sz="2000">
                <a:solidFill>
                  <a:srgbClr val="0A017F"/>
                </a:solidFill>
                <a:latin typeface="Courier" charset="0"/>
                <a:ea typeface="Courier" charset="0"/>
                <a:cs typeface="Courier" charset="0"/>
              </a:rPr>
              <a:t>property REPICK = ( pick -&gt; toss -&gt; REPICK ).</a:t>
            </a:r>
            <a:endParaRPr lang="en-US" sz="2000">
              <a:solidFill>
                <a:srgbClr val="7F0101"/>
              </a:solidFill>
              <a:latin typeface="Courier" charset="0"/>
              <a:ea typeface="Courier" charset="0"/>
              <a:cs typeface="Courier" charset="0"/>
            </a:endParaRPr>
          </a:p>
        </p:txBody>
      </p:sp>
      <p:sp>
        <p:nvSpPr>
          <p:cNvPr id="29705" name="Rectangle 6"/>
          <p:cNvSpPr>
            <a:spLocks noChangeArrowheads="1"/>
          </p:cNvSpPr>
          <p:nvPr/>
        </p:nvSpPr>
        <p:spPr bwMode="auto">
          <a:xfrm>
            <a:off x="2286000" y="2787650"/>
            <a:ext cx="5448300" cy="1631950"/>
          </a:xfrm>
          <a:prstGeom prst="rect">
            <a:avLst/>
          </a:prstGeom>
          <a:solidFill>
            <a:schemeClr val="bg1"/>
          </a:solidFill>
          <a:ln w="9525">
            <a:solidFill>
              <a:srgbClr val="7F0101"/>
            </a:solidFill>
            <a:miter lim="800000"/>
            <a:headEnd/>
            <a:tailEnd/>
          </a:ln>
        </p:spPr>
        <p:txBody>
          <a:bodyPr wrap="none">
            <a:prstTxWarp prst="textNoShape">
              <a:avLst/>
            </a:prstTxWarp>
            <a:spAutoFit/>
          </a:bodyPr>
          <a:lstStyle/>
          <a:p>
            <a:pPr eaLnBrk="1" hangingPunct="1">
              <a:lnSpc>
                <a:spcPct val="95000"/>
              </a:lnSpc>
              <a:spcBef>
                <a:spcPct val="20000"/>
              </a:spcBef>
              <a:buClr>
                <a:schemeClr val="hlink"/>
              </a:buClr>
              <a:buSzPct val="85000"/>
              <a:buFont typeface="Helvetica CE" charset="0"/>
              <a:buNone/>
            </a:pPr>
            <a:r>
              <a:rPr lang="en-US" sz="1800">
                <a:solidFill>
                  <a:srgbClr val="7F0101"/>
                </a:solidFill>
                <a:latin typeface="Courier" charset="0"/>
                <a:ea typeface="Courier" charset="0"/>
                <a:cs typeface="Courier" charset="0"/>
              </a:rPr>
              <a:t>Trace to property violation in REPICK:</a:t>
            </a:r>
          </a:p>
          <a:p>
            <a:pPr eaLnBrk="1" hangingPunct="1">
              <a:lnSpc>
                <a:spcPct val="95000"/>
              </a:lnSpc>
              <a:spcBef>
                <a:spcPct val="20000"/>
              </a:spcBef>
              <a:buClr>
                <a:schemeClr val="hlink"/>
              </a:buClr>
              <a:buSzPct val="85000"/>
              <a:buFont typeface="Helvetica CE" charset="0"/>
              <a:buNone/>
            </a:pPr>
            <a:r>
              <a:rPr lang="en-US" sz="1800">
                <a:solidFill>
                  <a:srgbClr val="7F0101"/>
                </a:solidFill>
                <a:latin typeface="Courier" charset="0"/>
                <a:ea typeface="Courier" charset="0"/>
                <a:cs typeface="Courier" charset="0"/>
              </a:rPr>
              <a:t>	pick</a:t>
            </a:r>
          </a:p>
          <a:p>
            <a:pPr eaLnBrk="1" hangingPunct="1">
              <a:lnSpc>
                <a:spcPct val="95000"/>
              </a:lnSpc>
              <a:spcBef>
                <a:spcPct val="20000"/>
              </a:spcBef>
              <a:buClr>
                <a:schemeClr val="hlink"/>
              </a:buClr>
              <a:buSzPct val="85000"/>
              <a:buFont typeface="Helvetica CE" charset="0"/>
              <a:buNone/>
            </a:pPr>
            <a:r>
              <a:rPr lang="en-US" sz="1800">
                <a:solidFill>
                  <a:srgbClr val="7F0101"/>
                </a:solidFill>
                <a:latin typeface="Courier" charset="0"/>
                <a:ea typeface="Courier" charset="0"/>
                <a:cs typeface="Courier" charset="0"/>
              </a:rPr>
              <a:t>	toss</a:t>
            </a:r>
          </a:p>
          <a:p>
            <a:pPr eaLnBrk="1" hangingPunct="1">
              <a:lnSpc>
                <a:spcPct val="95000"/>
              </a:lnSpc>
              <a:spcBef>
                <a:spcPct val="20000"/>
              </a:spcBef>
              <a:buClr>
                <a:schemeClr val="hlink"/>
              </a:buClr>
              <a:buSzPct val="85000"/>
              <a:buFont typeface="Helvetica CE" charset="0"/>
              <a:buNone/>
            </a:pPr>
            <a:r>
              <a:rPr lang="en-US" sz="1800">
                <a:solidFill>
                  <a:srgbClr val="7F0101"/>
                </a:solidFill>
                <a:latin typeface="Courier" charset="0"/>
                <a:ea typeface="Courier" charset="0"/>
                <a:cs typeface="Courier" charset="0"/>
              </a:rPr>
              <a:t>	heads</a:t>
            </a:r>
          </a:p>
          <a:p>
            <a:pPr eaLnBrk="1" hangingPunct="1">
              <a:lnSpc>
                <a:spcPct val="95000"/>
              </a:lnSpc>
              <a:spcBef>
                <a:spcPct val="20000"/>
              </a:spcBef>
              <a:buClr>
                <a:schemeClr val="hlink"/>
              </a:buClr>
              <a:buSzPct val="85000"/>
              <a:buFont typeface="Helvetica CE" charset="0"/>
              <a:buNone/>
            </a:pPr>
            <a:r>
              <a:rPr lang="en-US" sz="1800">
                <a:solidFill>
                  <a:srgbClr val="7F0101"/>
                </a:solidFill>
                <a:latin typeface="Courier" charset="0"/>
                <a:ea typeface="Courier" charset="0"/>
                <a:cs typeface="Courier" charset="0"/>
              </a:rPr>
              <a:t>	toss</a:t>
            </a:r>
          </a:p>
        </p:txBody>
      </p:sp>
      <p:grpSp>
        <p:nvGrpSpPr>
          <p:cNvPr id="29706" name="Group 7"/>
          <p:cNvGrpSpPr>
            <a:grpSpLocks/>
          </p:cNvGrpSpPr>
          <p:nvPr/>
        </p:nvGrpSpPr>
        <p:grpSpPr bwMode="auto">
          <a:xfrm>
            <a:off x="8077200" y="6096000"/>
            <a:ext cx="838200" cy="381000"/>
            <a:chOff x="672" y="3504"/>
            <a:chExt cx="528" cy="240"/>
          </a:xfrm>
        </p:grpSpPr>
        <p:sp>
          <p:nvSpPr>
            <p:cNvPr id="29707" name="AutoShape 8"/>
            <p:cNvSpPr>
              <a:spLocks noChangeArrowheads="1"/>
            </p:cNvSpPr>
            <p:nvPr/>
          </p:nvSpPr>
          <p:spPr bwMode="auto">
            <a:xfrm>
              <a:off x="672" y="3504"/>
              <a:ext cx="528" cy="240"/>
            </a:xfrm>
            <a:prstGeom prst="foldedCorner">
              <a:avLst>
                <a:gd name="adj" fmla="val 12500"/>
              </a:avLst>
            </a:prstGeom>
            <a:solidFill>
              <a:schemeClr val="accent1"/>
            </a:solidFill>
            <a:ln w="9525">
              <a:solidFill>
                <a:schemeClr val="tx1"/>
              </a:solidFill>
              <a:round/>
              <a:headEnd/>
              <a:tailEnd/>
            </a:ln>
          </p:spPr>
          <p:txBody>
            <a:bodyPr wrap="none" anchor="ctr">
              <a:prstTxWarp prst="textNoShape">
                <a:avLst/>
              </a:prstTxWarp>
            </a:bodyPr>
            <a:lstStyle/>
            <a:p>
              <a:endParaRPr lang="en-US"/>
            </a:p>
          </p:txBody>
        </p:sp>
        <p:grpSp>
          <p:nvGrpSpPr>
            <p:cNvPr id="29708" name="Group 9"/>
            <p:cNvGrpSpPr>
              <a:grpSpLocks/>
            </p:cNvGrpSpPr>
            <p:nvPr/>
          </p:nvGrpSpPr>
          <p:grpSpPr bwMode="auto">
            <a:xfrm>
              <a:off x="720" y="3552"/>
              <a:ext cx="432" cy="144"/>
              <a:chOff x="2112" y="3696"/>
              <a:chExt cx="528" cy="192"/>
            </a:xfrm>
          </p:grpSpPr>
          <p:sp>
            <p:nvSpPr>
              <p:cNvPr id="29709" name="Oval 10"/>
              <p:cNvSpPr>
                <a:spLocks noChangeArrowheads="1"/>
              </p:cNvSpPr>
              <p:nvPr/>
            </p:nvSpPr>
            <p:spPr bwMode="auto">
              <a:xfrm>
                <a:off x="2112" y="3696"/>
                <a:ext cx="192" cy="192"/>
              </a:xfrm>
              <a:prstGeom prst="ellipse">
                <a:avLst/>
              </a:prstGeom>
              <a:solidFill>
                <a:srgbClr val="FF0101"/>
              </a:solidFill>
              <a:ln w="9525">
                <a:solidFill>
                  <a:schemeClr val="tx1"/>
                </a:solidFill>
                <a:round/>
                <a:headEnd/>
                <a:tailEnd/>
              </a:ln>
            </p:spPr>
            <p:txBody>
              <a:bodyPr wrap="none" anchor="ctr">
                <a:prstTxWarp prst="textNoShape">
                  <a:avLst/>
                </a:prstTxWarp>
              </a:bodyPr>
              <a:lstStyle/>
              <a:p>
                <a:pPr algn="ctr"/>
                <a:r>
                  <a:rPr lang="en-US" sz="1400"/>
                  <a:t>0</a:t>
                </a:r>
              </a:p>
            </p:txBody>
          </p:sp>
          <p:sp>
            <p:nvSpPr>
              <p:cNvPr id="29710" name="Oval 11"/>
              <p:cNvSpPr>
                <a:spLocks noChangeArrowheads="1"/>
              </p:cNvSpPr>
              <p:nvPr/>
            </p:nvSpPr>
            <p:spPr bwMode="auto">
              <a:xfrm>
                <a:off x="2448" y="3696"/>
                <a:ext cx="192" cy="192"/>
              </a:xfrm>
              <a:prstGeom prst="ellipse">
                <a:avLst/>
              </a:prstGeom>
              <a:solidFill>
                <a:srgbClr val="01FFFF"/>
              </a:solidFill>
              <a:ln w="9525">
                <a:solidFill>
                  <a:schemeClr val="tx1"/>
                </a:solidFill>
                <a:round/>
                <a:headEnd/>
                <a:tailEnd/>
              </a:ln>
            </p:spPr>
            <p:txBody>
              <a:bodyPr wrap="none" anchor="ctr">
                <a:prstTxWarp prst="textNoShape">
                  <a:avLst/>
                </a:prstTxWarp>
              </a:bodyPr>
              <a:lstStyle/>
              <a:p>
                <a:pPr algn="ctr"/>
                <a:r>
                  <a:rPr lang="en-US" sz="1400"/>
                  <a:t>1</a:t>
                </a:r>
              </a:p>
            </p:txBody>
          </p:sp>
          <p:cxnSp>
            <p:nvCxnSpPr>
              <p:cNvPr id="29711" name="AutoShape 12"/>
              <p:cNvCxnSpPr>
                <a:cxnSpLocks noChangeShapeType="1"/>
                <a:stCxn id="29709" idx="7"/>
                <a:endCxn id="29710" idx="1"/>
              </p:cNvCxnSpPr>
              <p:nvPr/>
            </p:nvCxnSpPr>
            <p:spPr bwMode="auto">
              <a:xfrm rot="5400000" flipV="1">
                <a:off x="2375" y="3625"/>
                <a:ext cx="1" cy="200"/>
              </a:xfrm>
              <a:prstGeom prst="curvedConnector3">
                <a:avLst>
                  <a:gd name="adj1" fmla="val -4800005"/>
                </a:avLst>
              </a:prstGeom>
              <a:noFill/>
              <a:ln w="9525">
                <a:solidFill>
                  <a:schemeClr val="tx1"/>
                </a:solidFill>
                <a:round/>
                <a:headEnd/>
                <a:tailEnd type="triangle" w="med" len="med"/>
              </a:ln>
            </p:spPr>
          </p:cxnSp>
          <p:cxnSp>
            <p:nvCxnSpPr>
              <p:cNvPr id="29712" name="AutoShape 13"/>
              <p:cNvCxnSpPr>
                <a:cxnSpLocks noChangeShapeType="1"/>
                <a:stCxn id="29710" idx="3"/>
                <a:endCxn id="29709" idx="5"/>
              </p:cNvCxnSpPr>
              <p:nvPr/>
            </p:nvCxnSpPr>
            <p:spPr bwMode="auto">
              <a:xfrm rot="5400000">
                <a:off x="2375" y="3761"/>
                <a:ext cx="1" cy="200"/>
              </a:xfrm>
              <a:prstGeom prst="curvedConnector3">
                <a:avLst>
                  <a:gd name="adj1" fmla="val 4299995"/>
                </a:avLst>
              </a:prstGeom>
              <a:noFill/>
              <a:ln w="9525">
                <a:solidFill>
                  <a:schemeClr val="tx1"/>
                </a:solidFill>
                <a:round/>
                <a:headEnd/>
                <a:tailEnd type="triangle" w="med" len="med"/>
              </a:ln>
            </p:spPr>
          </p:cxnSp>
        </p:grpSp>
      </p:gr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6" name="Rectangle 3"/>
          <p:cNvSpPr>
            <a:spLocks noGrp="1" noChangeArrowheads="1"/>
          </p:cNvSpPr>
          <p:nvPr>
            <p:ph type="title"/>
          </p:nvPr>
        </p:nvSpPr>
        <p:spPr/>
        <p:txBody>
          <a:bodyPr/>
          <a:lstStyle/>
          <a:p>
            <a:r>
              <a:rPr lang="en-US" smtClean="0"/>
              <a:t>Roadmap</a:t>
            </a:r>
          </a:p>
        </p:txBody>
      </p:sp>
      <p:sp>
        <p:nvSpPr>
          <p:cNvPr id="31747" name="Rectangle 4"/>
          <p:cNvSpPr>
            <a:spLocks noGrp="1" noChangeArrowheads="1"/>
          </p:cNvSpPr>
          <p:nvPr>
            <p:ph type="body" idx="1"/>
          </p:nvPr>
        </p:nvSpPr>
        <p:spPr/>
        <p:txBody>
          <a:bodyPr/>
          <a:lstStyle/>
          <a:p>
            <a:r>
              <a:rPr lang="en-US" smtClean="0"/>
              <a:t>Liveness</a:t>
            </a:r>
          </a:p>
          <a:p>
            <a:pPr lvl="1"/>
            <a:r>
              <a:rPr lang="en-US" smtClean="0"/>
              <a:t>Progress Properties</a:t>
            </a:r>
          </a:p>
          <a:p>
            <a:r>
              <a:rPr lang="en-US" b="1" smtClean="0"/>
              <a:t>Deadlock</a:t>
            </a:r>
          </a:p>
          <a:p>
            <a:pPr lvl="1"/>
            <a:r>
              <a:rPr lang="en-US" smtClean="0"/>
              <a:t>The Dining Philosophers problem</a:t>
            </a:r>
          </a:p>
          <a:p>
            <a:pPr lvl="1"/>
            <a:r>
              <a:rPr lang="en-US" smtClean="0"/>
              <a:t>Detecting and avoiding deadlock</a:t>
            </a:r>
          </a:p>
          <a:p>
            <a:r>
              <a:rPr lang="en-US" smtClean="0"/>
              <a:t>Guarded Methods</a:t>
            </a:r>
          </a:p>
          <a:p>
            <a:pPr lvl="1"/>
            <a:r>
              <a:rPr lang="en-US" smtClean="0"/>
              <a:t>Checking guard conditions</a:t>
            </a:r>
          </a:p>
          <a:p>
            <a:pPr lvl="1"/>
            <a:r>
              <a:rPr lang="en-US" smtClean="0"/>
              <a:t>Handling interrupts</a:t>
            </a:r>
          </a:p>
          <a:p>
            <a:pPr lvl="1"/>
            <a:r>
              <a:rPr lang="en-US" smtClean="0"/>
              <a:t>Structuring notification</a:t>
            </a:r>
          </a:p>
          <a:p>
            <a:endParaRPr lang="en-US" smtClean="0"/>
          </a:p>
        </p:txBody>
      </p:sp>
      <p:sp>
        <p:nvSpPr>
          <p:cNvPr id="31748" name="Date Placeholder 3"/>
          <p:cNvSpPr>
            <a:spLocks noGrp="1"/>
          </p:cNvSpPr>
          <p:nvPr>
            <p:ph type="dt" sz="quarter" idx="10"/>
          </p:nvPr>
        </p:nvSpPr>
        <p:spPr>
          <a:noFill/>
        </p:spPr>
        <p:txBody>
          <a:bodyPr/>
          <a:lstStyle/>
          <a:p>
            <a:r>
              <a:rPr lang="en-US" smtClean="0"/>
              <a:t>© Oscar Nierstrasz</a:t>
            </a:r>
            <a:endParaRPr lang="de-CH" smtClean="0"/>
          </a:p>
        </p:txBody>
      </p:sp>
      <p:sp>
        <p:nvSpPr>
          <p:cNvPr id="31749" name="Footer Placeholder 7"/>
          <p:cNvSpPr>
            <a:spLocks noGrp="1"/>
          </p:cNvSpPr>
          <p:nvPr>
            <p:ph type="ftr" sz="quarter" idx="11"/>
          </p:nvPr>
        </p:nvSpPr>
        <p:spPr>
          <a:noFill/>
        </p:spPr>
        <p:txBody>
          <a:bodyPr/>
          <a:lstStyle/>
          <a:p>
            <a:r>
              <a:rPr lang="en-US" smtClean="0"/>
              <a:t>Liveness and Guarded Methods</a:t>
            </a:r>
            <a:endParaRPr lang="de-CH" smtClean="0"/>
          </a:p>
        </p:txBody>
      </p:sp>
      <p:sp>
        <p:nvSpPr>
          <p:cNvPr id="31750" name="Slide Number Placeholder 5"/>
          <p:cNvSpPr>
            <a:spLocks noGrp="1"/>
          </p:cNvSpPr>
          <p:nvPr>
            <p:ph type="sldNum" sz="quarter" idx="12"/>
          </p:nvPr>
        </p:nvSpPr>
        <p:spPr>
          <a:noFill/>
        </p:spPr>
        <p:txBody>
          <a:bodyPr/>
          <a:lstStyle/>
          <a:p>
            <a:fld id="{2CD9E64D-102D-724E-888C-D42FBDEAE9E1}" type="slidenum">
              <a:rPr lang="de-CH" smtClean="0"/>
              <a:pPr/>
              <a:t>12</a:t>
            </a:fld>
            <a:endParaRPr lang="de-CH" smtClean="0"/>
          </a:p>
        </p:txBody>
      </p:sp>
      <p:pic>
        <p:nvPicPr>
          <p:cNvPr id="31751"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4" name="Date Placeholder 3"/>
          <p:cNvSpPr>
            <a:spLocks noGrp="1"/>
          </p:cNvSpPr>
          <p:nvPr>
            <p:ph type="dt" sz="quarter" idx="10"/>
          </p:nvPr>
        </p:nvSpPr>
        <p:spPr>
          <a:noFill/>
        </p:spPr>
        <p:txBody>
          <a:bodyPr/>
          <a:lstStyle/>
          <a:p>
            <a:r>
              <a:rPr lang="en-US" smtClean="0"/>
              <a:t>© Oscar Nierstrasz</a:t>
            </a:r>
            <a:endParaRPr lang="de-CH" smtClean="0"/>
          </a:p>
        </p:txBody>
      </p:sp>
      <p:sp>
        <p:nvSpPr>
          <p:cNvPr id="33795" name="Footer Placeholder 4"/>
          <p:cNvSpPr>
            <a:spLocks noGrp="1"/>
          </p:cNvSpPr>
          <p:nvPr>
            <p:ph type="ftr" sz="quarter" idx="11"/>
          </p:nvPr>
        </p:nvSpPr>
        <p:spPr>
          <a:noFill/>
        </p:spPr>
        <p:txBody>
          <a:bodyPr/>
          <a:lstStyle/>
          <a:p>
            <a:r>
              <a:rPr lang="en-US" smtClean="0"/>
              <a:t>Liveness and Guarded Methods</a:t>
            </a:r>
            <a:endParaRPr lang="de-CH" smtClean="0"/>
          </a:p>
        </p:txBody>
      </p:sp>
      <p:sp>
        <p:nvSpPr>
          <p:cNvPr id="33796" name="Slide Number Placeholder 5"/>
          <p:cNvSpPr>
            <a:spLocks noGrp="1"/>
          </p:cNvSpPr>
          <p:nvPr>
            <p:ph type="sldNum" sz="quarter" idx="12"/>
          </p:nvPr>
        </p:nvSpPr>
        <p:spPr>
          <a:noFill/>
        </p:spPr>
        <p:txBody>
          <a:bodyPr/>
          <a:lstStyle/>
          <a:p>
            <a:fld id="{9FE6AA79-3605-174A-90DC-0C1884527429}" type="slidenum">
              <a:rPr lang="de-CH" smtClean="0"/>
              <a:pPr/>
              <a:t>13</a:t>
            </a:fld>
            <a:endParaRPr lang="de-CH" sz="1400" smtClean="0">
              <a:solidFill>
                <a:srgbClr val="7E7E7E"/>
              </a:solidFill>
              <a:latin typeface="Times" charset="0"/>
            </a:endParaRPr>
          </a:p>
        </p:txBody>
      </p:sp>
      <p:sp>
        <p:nvSpPr>
          <p:cNvPr id="33797" name="Rectangle 2"/>
          <p:cNvSpPr>
            <a:spLocks noGrp="1" noChangeArrowheads="1"/>
          </p:cNvSpPr>
          <p:nvPr>
            <p:ph type="title"/>
          </p:nvPr>
        </p:nvSpPr>
        <p:spPr/>
        <p:txBody>
          <a:bodyPr/>
          <a:lstStyle/>
          <a:p>
            <a:pPr eaLnBrk="1" hangingPunct="1"/>
            <a:r>
              <a:rPr lang="en-US"/>
              <a:t>Deadlock</a:t>
            </a:r>
          </a:p>
        </p:txBody>
      </p:sp>
      <p:sp>
        <p:nvSpPr>
          <p:cNvPr id="33798" name="Rectangle 3"/>
          <p:cNvSpPr>
            <a:spLocks noGrp="1" noChangeArrowheads="1"/>
          </p:cNvSpPr>
          <p:nvPr>
            <p:ph type="body" idx="1"/>
          </p:nvPr>
        </p:nvSpPr>
        <p:spPr/>
        <p:txBody>
          <a:bodyPr/>
          <a:lstStyle/>
          <a:p>
            <a:pPr marL="533400" indent="-533400" eaLnBrk="1" hangingPunct="1">
              <a:buFont typeface="Helvetica CE" charset="0"/>
              <a:buNone/>
            </a:pPr>
            <a:r>
              <a:rPr lang="en-US" i="1">
                <a:solidFill>
                  <a:srgbClr val="7F0101"/>
                </a:solidFill>
              </a:rPr>
              <a:t>Four necessary and sufficient </a:t>
            </a:r>
            <a:r>
              <a:rPr lang="en-US" i="1" smtClean="0">
                <a:solidFill>
                  <a:srgbClr val="7F0101"/>
                </a:solidFill>
              </a:rPr>
              <a:t>conditions for </a:t>
            </a:r>
            <a:r>
              <a:rPr lang="en-US" i="1" u="sng" smtClean="0">
                <a:solidFill>
                  <a:srgbClr val="7F0101"/>
                </a:solidFill>
              </a:rPr>
              <a:t>deadlock</a:t>
            </a:r>
            <a:r>
              <a:rPr lang="en-US" i="1" smtClean="0">
                <a:solidFill>
                  <a:srgbClr val="7F0101"/>
                </a:solidFill>
              </a:rPr>
              <a:t>:</a:t>
            </a:r>
          </a:p>
          <a:p>
            <a:pPr marL="533400" indent="-533400" eaLnBrk="1" hangingPunct="1">
              <a:buFontTx/>
              <a:buAutoNum type="arabicPeriod"/>
            </a:pPr>
            <a:r>
              <a:rPr lang="en-US" b="1" i="1" smtClean="0"/>
              <a:t>Serially </a:t>
            </a:r>
            <a:r>
              <a:rPr lang="en-US" b="1" i="1"/>
              <a:t>reusable resources:</a:t>
            </a:r>
            <a:endParaRPr lang="en-US"/>
          </a:p>
          <a:p>
            <a:pPr marL="914400" lvl="1" indent="-457200" eaLnBrk="1" hangingPunct="1"/>
            <a:r>
              <a:rPr lang="en-US"/>
              <a:t>the deadlocked processes </a:t>
            </a:r>
            <a:r>
              <a:rPr lang="en-US" i="1">
                <a:solidFill>
                  <a:srgbClr val="7F0101"/>
                </a:solidFill>
              </a:rPr>
              <a:t>share resources under mutual exclusion.</a:t>
            </a:r>
            <a:endParaRPr lang="en-US"/>
          </a:p>
          <a:p>
            <a:pPr marL="533400" indent="-533400" eaLnBrk="1" hangingPunct="1">
              <a:buFontTx/>
              <a:buAutoNum type="arabicPeriod"/>
            </a:pPr>
            <a:r>
              <a:rPr lang="en-US" b="1" i="1"/>
              <a:t>Incremental acquisition:</a:t>
            </a:r>
            <a:endParaRPr lang="en-US"/>
          </a:p>
          <a:p>
            <a:pPr marL="914400" lvl="1" indent="-457200" eaLnBrk="1" hangingPunct="1"/>
            <a:r>
              <a:rPr lang="en-US"/>
              <a:t>processes </a:t>
            </a:r>
            <a:r>
              <a:rPr lang="en-US" i="1">
                <a:solidFill>
                  <a:srgbClr val="7F0101"/>
                </a:solidFill>
              </a:rPr>
              <a:t>hold on to acquired resources while waiting</a:t>
            </a:r>
            <a:r>
              <a:rPr lang="en-US"/>
              <a:t> to obtain additional ones.</a:t>
            </a:r>
          </a:p>
          <a:p>
            <a:pPr marL="533400" indent="-533400" eaLnBrk="1" hangingPunct="1">
              <a:buFontTx/>
              <a:buAutoNum type="arabicPeriod"/>
            </a:pPr>
            <a:r>
              <a:rPr lang="en-US" b="1" i="1"/>
              <a:t>No pre-emption:</a:t>
            </a:r>
            <a:endParaRPr lang="en-US"/>
          </a:p>
          <a:p>
            <a:pPr marL="914400" lvl="1" indent="-457200" eaLnBrk="1" hangingPunct="1"/>
            <a:r>
              <a:rPr lang="en-US"/>
              <a:t>once acquired by a process, </a:t>
            </a:r>
            <a:r>
              <a:rPr lang="en-US" i="1">
                <a:solidFill>
                  <a:srgbClr val="7F0101"/>
                </a:solidFill>
              </a:rPr>
              <a:t>resources cannot be pre-empted</a:t>
            </a:r>
            <a:r>
              <a:rPr lang="en-US"/>
              <a:t> but only released voluntarily.</a:t>
            </a:r>
          </a:p>
          <a:p>
            <a:pPr marL="533400" indent="-533400" eaLnBrk="1" hangingPunct="1">
              <a:buFontTx/>
              <a:buAutoNum type="arabicPeriod"/>
            </a:pPr>
            <a:r>
              <a:rPr lang="en-US" b="1" i="1"/>
              <a:t>Wait-for cycle:</a:t>
            </a:r>
            <a:endParaRPr lang="en-US"/>
          </a:p>
          <a:p>
            <a:pPr marL="914400" lvl="1" indent="-457200" eaLnBrk="1" hangingPunct="1"/>
            <a:r>
              <a:rPr lang="en-US"/>
              <a:t>a </a:t>
            </a:r>
            <a:r>
              <a:rPr lang="en-US" i="1">
                <a:solidFill>
                  <a:srgbClr val="7F0101"/>
                </a:solidFill>
              </a:rPr>
              <a:t>cycle of processes</a:t>
            </a:r>
            <a:r>
              <a:rPr lang="en-US"/>
              <a:t> exists in which each process holds a resource which its successor in the cycle is waiting to acquire.</a:t>
            </a: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2" name="Date Placeholder 2"/>
          <p:cNvSpPr>
            <a:spLocks noGrp="1"/>
          </p:cNvSpPr>
          <p:nvPr>
            <p:ph type="dt" sz="quarter" idx="10"/>
          </p:nvPr>
        </p:nvSpPr>
        <p:spPr>
          <a:noFill/>
        </p:spPr>
        <p:txBody>
          <a:bodyPr/>
          <a:lstStyle/>
          <a:p>
            <a:r>
              <a:rPr lang="en-US" smtClean="0"/>
              <a:t>© Oscar Nierstrasz</a:t>
            </a:r>
            <a:endParaRPr lang="de-CH" smtClean="0"/>
          </a:p>
        </p:txBody>
      </p:sp>
      <p:sp>
        <p:nvSpPr>
          <p:cNvPr id="35843" name="Footer Placeholder 3"/>
          <p:cNvSpPr>
            <a:spLocks noGrp="1"/>
          </p:cNvSpPr>
          <p:nvPr>
            <p:ph type="ftr" sz="quarter" idx="11"/>
          </p:nvPr>
        </p:nvSpPr>
        <p:spPr>
          <a:noFill/>
        </p:spPr>
        <p:txBody>
          <a:bodyPr/>
          <a:lstStyle/>
          <a:p>
            <a:r>
              <a:rPr lang="en-US" smtClean="0"/>
              <a:t>Liveness and Guarded Methods</a:t>
            </a:r>
            <a:endParaRPr lang="de-CH" smtClean="0"/>
          </a:p>
        </p:txBody>
      </p:sp>
      <p:sp>
        <p:nvSpPr>
          <p:cNvPr id="35844" name="Slide Number Placeholder 4"/>
          <p:cNvSpPr>
            <a:spLocks noGrp="1"/>
          </p:cNvSpPr>
          <p:nvPr>
            <p:ph type="sldNum" sz="quarter" idx="12"/>
          </p:nvPr>
        </p:nvSpPr>
        <p:spPr>
          <a:noFill/>
        </p:spPr>
        <p:txBody>
          <a:bodyPr/>
          <a:lstStyle/>
          <a:p>
            <a:fld id="{ADC734F0-9906-B549-90B2-BF4E031147B0}" type="slidenum">
              <a:rPr lang="de-CH" smtClean="0"/>
              <a:pPr/>
              <a:t>14</a:t>
            </a:fld>
            <a:endParaRPr lang="de-CH" sz="1400" smtClean="0">
              <a:solidFill>
                <a:srgbClr val="7E7E7E"/>
              </a:solidFill>
              <a:latin typeface="Times" charset="0"/>
            </a:endParaRPr>
          </a:p>
        </p:txBody>
      </p:sp>
      <p:sp>
        <p:nvSpPr>
          <p:cNvPr id="35845" name="Rectangle 2"/>
          <p:cNvSpPr>
            <a:spLocks noGrp="1" noChangeArrowheads="1"/>
          </p:cNvSpPr>
          <p:nvPr>
            <p:ph type="title"/>
          </p:nvPr>
        </p:nvSpPr>
        <p:spPr/>
        <p:txBody>
          <a:bodyPr/>
          <a:lstStyle/>
          <a:p>
            <a:pPr eaLnBrk="1" hangingPunct="1"/>
            <a:r>
              <a:rPr lang="en-US"/>
              <a:t>Waits-for cycle</a:t>
            </a:r>
          </a:p>
        </p:txBody>
      </p:sp>
      <p:sp>
        <p:nvSpPr>
          <p:cNvPr id="35846" name="Oval 3"/>
          <p:cNvSpPr>
            <a:spLocks noChangeArrowheads="1"/>
          </p:cNvSpPr>
          <p:nvPr/>
        </p:nvSpPr>
        <p:spPr bwMode="auto">
          <a:xfrm>
            <a:off x="3905250" y="2382838"/>
            <a:ext cx="1295400" cy="609600"/>
          </a:xfrm>
          <a:prstGeom prst="ellipse">
            <a:avLst/>
          </a:prstGeom>
          <a:solidFill>
            <a:schemeClr val="bg1"/>
          </a:solidFill>
          <a:ln w="28575">
            <a:solidFill>
              <a:schemeClr val="tx1"/>
            </a:solidFill>
            <a:round/>
            <a:headEnd/>
            <a:tailEnd/>
          </a:ln>
        </p:spPr>
        <p:txBody>
          <a:bodyPr wrap="none" anchor="ctr">
            <a:prstTxWarp prst="textNoShape">
              <a:avLst/>
            </a:prstTxWarp>
          </a:bodyPr>
          <a:lstStyle/>
          <a:p>
            <a:pPr algn="ctr"/>
            <a:r>
              <a:rPr lang="en-US" b="1"/>
              <a:t>A</a:t>
            </a:r>
          </a:p>
        </p:txBody>
      </p:sp>
      <p:sp>
        <p:nvSpPr>
          <p:cNvPr id="35847" name="Oval 5"/>
          <p:cNvSpPr>
            <a:spLocks noChangeArrowheads="1"/>
          </p:cNvSpPr>
          <p:nvPr/>
        </p:nvSpPr>
        <p:spPr bwMode="auto">
          <a:xfrm>
            <a:off x="6096000" y="3429000"/>
            <a:ext cx="1295400" cy="609600"/>
          </a:xfrm>
          <a:prstGeom prst="ellipse">
            <a:avLst/>
          </a:prstGeom>
          <a:solidFill>
            <a:schemeClr val="bg1"/>
          </a:solidFill>
          <a:ln w="28575">
            <a:solidFill>
              <a:schemeClr val="tx1"/>
            </a:solidFill>
            <a:round/>
            <a:headEnd/>
            <a:tailEnd/>
          </a:ln>
        </p:spPr>
        <p:txBody>
          <a:bodyPr wrap="none" anchor="ctr">
            <a:prstTxWarp prst="textNoShape">
              <a:avLst/>
            </a:prstTxWarp>
          </a:bodyPr>
          <a:lstStyle/>
          <a:p>
            <a:pPr algn="ctr"/>
            <a:r>
              <a:rPr lang="en-US" b="1"/>
              <a:t>B</a:t>
            </a:r>
          </a:p>
        </p:txBody>
      </p:sp>
      <p:sp>
        <p:nvSpPr>
          <p:cNvPr id="35848" name="Oval 7"/>
          <p:cNvSpPr>
            <a:spLocks noChangeArrowheads="1"/>
          </p:cNvSpPr>
          <p:nvPr/>
        </p:nvSpPr>
        <p:spPr bwMode="auto">
          <a:xfrm>
            <a:off x="5105400" y="4876800"/>
            <a:ext cx="1295400" cy="609600"/>
          </a:xfrm>
          <a:prstGeom prst="ellipse">
            <a:avLst/>
          </a:prstGeom>
          <a:solidFill>
            <a:schemeClr val="bg1"/>
          </a:solidFill>
          <a:ln w="28575">
            <a:solidFill>
              <a:schemeClr val="tx1"/>
            </a:solidFill>
            <a:round/>
            <a:headEnd/>
            <a:tailEnd/>
          </a:ln>
        </p:spPr>
        <p:txBody>
          <a:bodyPr wrap="none" anchor="ctr">
            <a:prstTxWarp prst="textNoShape">
              <a:avLst/>
            </a:prstTxWarp>
          </a:bodyPr>
          <a:lstStyle/>
          <a:p>
            <a:pPr algn="ctr"/>
            <a:r>
              <a:rPr lang="en-US" b="1"/>
              <a:t>C</a:t>
            </a:r>
          </a:p>
        </p:txBody>
      </p:sp>
      <p:sp>
        <p:nvSpPr>
          <p:cNvPr id="35849" name="Oval 9"/>
          <p:cNvSpPr>
            <a:spLocks noChangeArrowheads="1"/>
          </p:cNvSpPr>
          <p:nvPr/>
        </p:nvSpPr>
        <p:spPr bwMode="auto">
          <a:xfrm>
            <a:off x="2743200" y="4876800"/>
            <a:ext cx="1295400" cy="609600"/>
          </a:xfrm>
          <a:prstGeom prst="ellipse">
            <a:avLst/>
          </a:prstGeom>
          <a:solidFill>
            <a:schemeClr val="bg1"/>
          </a:solidFill>
          <a:ln w="28575">
            <a:solidFill>
              <a:schemeClr val="tx1"/>
            </a:solidFill>
            <a:round/>
            <a:headEnd/>
            <a:tailEnd/>
          </a:ln>
        </p:spPr>
        <p:txBody>
          <a:bodyPr wrap="none" anchor="ctr">
            <a:prstTxWarp prst="textNoShape">
              <a:avLst/>
            </a:prstTxWarp>
          </a:bodyPr>
          <a:lstStyle/>
          <a:p>
            <a:pPr algn="ctr"/>
            <a:r>
              <a:rPr lang="en-US" b="1"/>
              <a:t>D</a:t>
            </a:r>
          </a:p>
        </p:txBody>
      </p:sp>
      <p:sp>
        <p:nvSpPr>
          <p:cNvPr id="35850" name="Oval 11"/>
          <p:cNvSpPr>
            <a:spLocks noChangeArrowheads="1"/>
          </p:cNvSpPr>
          <p:nvPr/>
        </p:nvSpPr>
        <p:spPr bwMode="auto">
          <a:xfrm>
            <a:off x="1752600" y="3429000"/>
            <a:ext cx="1295400" cy="609600"/>
          </a:xfrm>
          <a:prstGeom prst="ellipse">
            <a:avLst/>
          </a:prstGeom>
          <a:solidFill>
            <a:schemeClr val="bg1"/>
          </a:solidFill>
          <a:ln w="28575">
            <a:solidFill>
              <a:schemeClr val="tx1"/>
            </a:solidFill>
            <a:round/>
            <a:headEnd/>
            <a:tailEnd/>
          </a:ln>
        </p:spPr>
        <p:txBody>
          <a:bodyPr wrap="none" anchor="ctr">
            <a:prstTxWarp prst="textNoShape">
              <a:avLst/>
            </a:prstTxWarp>
          </a:bodyPr>
          <a:lstStyle/>
          <a:p>
            <a:pPr algn="ctr"/>
            <a:r>
              <a:rPr lang="en-US" b="1"/>
              <a:t>E</a:t>
            </a:r>
          </a:p>
        </p:txBody>
      </p:sp>
      <p:cxnSp>
        <p:nvCxnSpPr>
          <p:cNvPr id="35851" name="AutoShape 13"/>
          <p:cNvCxnSpPr>
            <a:cxnSpLocks noChangeShapeType="1"/>
            <a:stCxn id="35846" idx="6"/>
            <a:endCxn id="35847" idx="0"/>
          </p:cNvCxnSpPr>
          <p:nvPr/>
        </p:nvCxnSpPr>
        <p:spPr bwMode="auto">
          <a:xfrm>
            <a:off x="5214938" y="2687638"/>
            <a:ext cx="1528762" cy="727075"/>
          </a:xfrm>
          <a:prstGeom prst="curvedConnector2">
            <a:avLst/>
          </a:prstGeom>
          <a:noFill/>
          <a:ln w="28575">
            <a:solidFill>
              <a:schemeClr val="tx1"/>
            </a:solidFill>
            <a:round/>
            <a:headEnd/>
            <a:tailEnd type="triangle" w="med" len="med"/>
          </a:ln>
        </p:spPr>
      </p:cxnSp>
      <p:cxnSp>
        <p:nvCxnSpPr>
          <p:cNvPr id="35852" name="AutoShape 14"/>
          <p:cNvCxnSpPr>
            <a:cxnSpLocks noChangeShapeType="1"/>
            <a:stCxn id="35847" idx="4"/>
            <a:endCxn id="35848" idx="6"/>
          </p:cNvCxnSpPr>
          <p:nvPr/>
        </p:nvCxnSpPr>
        <p:spPr bwMode="auto">
          <a:xfrm rot="5400000">
            <a:off x="6015038" y="4452938"/>
            <a:ext cx="1128712" cy="328612"/>
          </a:xfrm>
          <a:prstGeom prst="curvedConnector2">
            <a:avLst/>
          </a:prstGeom>
          <a:noFill/>
          <a:ln w="28575">
            <a:solidFill>
              <a:schemeClr val="tx1"/>
            </a:solidFill>
            <a:round/>
            <a:headEnd/>
            <a:tailEnd type="triangle" w="med" len="med"/>
          </a:ln>
        </p:spPr>
      </p:cxnSp>
      <p:cxnSp>
        <p:nvCxnSpPr>
          <p:cNvPr id="35853" name="AutoShape 15"/>
          <p:cNvCxnSpPr>
            <a:cxnSpLocks noChangeShapeType="1"/>
            <a:stCxn id="35849" idx="2"/>
            <a:endCxn id="35850" idx="4"/>
          </p:cNvCxnSpPr>
          <p:nvPr/>
        </p:nvCxnSpPr>
        <p:spPr bwMode="auto">
          <a:xfrm rot="10800000">
            <a:off x="2400300" y="4052888"/>
            <a:ext cx="328613" cy="1128712"/>
          </a:xfrm>
          <a:prstGeom prst="curvedConnector2">
            <a:avLst/>
          </a:prstGeom>
          <a:noFill/>
          <a:ln w="28575">
            <a:solidFill>
              <a:schemeClr val="tx1"/>
            </a:solidFill>
            <a:round/>
            <a:headEnd/>
            <a:tailEnd type="triangle" w="med" len="med"/>
          </a:ln>
        </p:spPr>
      </p:cxnSp>
      <p:cxnSp>
        <p:nvCxnSpPr>
          <p:cNvPr id="35854" name="AutoShape 16"/>
          <p:cNvCxnSpPr>
            <a:cxnSpLocks noChangeShapeType="1"/>
            <a:stCxn id="35850" idx="0"/>
            <a:endCxn id="35846" idx="2"/>
          </p:cNvCxnSpPr>
          <p:nvPr/>
        </p:nvCxnSpPr>
        <p:spPr bwMode="auto">
          <a:xfrm rot="-5400000">
            <a:off x="2782094" y="2305844"/>
            <a:ext cx="727075" cy="1490663"/>
          </a:xfrm>
          <a:prstGeom prst="curvedConnector2">
            <a:avLst/>
          </a:prstGeom>
          <a:noFill/>
          <a:ln w="28575">
            <a:solidFill>
              <a:schemeClr val="tx1"/>
            </a:solidFill>
            <a:round/>
            <a:headEnd/>
            <a:tailEnd type="triangle" w="med" len="med"/>
          </a:ln>
        </p:spPr>
      </p:cxnSp>
      <p:cxnSp>
        <p:nvCxnSpPr>
          <p:cNvPr id="35855" name="AutoShape 17"/>
          <p:cNvCxnSpPr>
            <a:cxnSpLocks noChangeShapeType="1"/>
            <a:stCxn id="35848" idx="4"/>
            <a:endCxn id="35849" idx="4"/>
          </p:cNvCxnSpPr>
          <p:nvPr/>
        </p:nvCxnSpPr>
        <p:spPr bwMode="auto">
          <a:xfrm rot="5400000">
            <a:off x="4571206" y="4320382"/>
            <a:ext cx="1587" cy="2362200"/>
          </a:xfrm>
          <a:prstGeom prst="curvedConnector3">
            <a:avLst>
              <a:gd name="adj1" fmla="val 13500000"/>
            </a:avLst>
          </a:prstGeom>
          <a:noFill/>
          <a:ln w="28575">
            <a:solidFill>
              <a:schemeClr val="tx1"/>
            </a:solidFill>
            <a:round/>
            <a:headEnd/>
            <a:tailEnd type="triangle" w="med" len="med"/>
          </a:ln>
        </p:spPr>
      </p:cxnSp>
      <p:sp>
        <p:nvSpPr>
          <p:cNvPr id="35856" name="Text Box 18"/>
          <p:cNvSpPr txBox="1">
            <a:spLocks noChangeArrowheads="1"/>
          </p:cNvSpPr>
          <p:nvPr/>
        </p:nvSpPr>
        <p:spPr bwMode="auto">
          <a:xfrm>
            <a:off x="3600450" y="1784350"/>
            <a:ext cx="2251075" cy="457200"/>
          </a:xfrm>
          <a:prstGeom prst="rect">
            <a:avLst/>
          </a:prstGeom>
          <a:noFill/>
          <a:ln w="12700">
            <a:noFill/>
            <a:miter lim="800000"/>
            <a:headEnd/>
            <a:tailEnd/>
          </a:ln>
        </p:spPr>
        <p:txBody>
          <a:bodyPr wrap="none">
            <a:prstTxWarp prst="textNoShape">
              <a:avLst/>
            </a:prstTxWarp>
            <a:spAutoFit/>
          </a:bodyPr>
          <a:lstStyle/>
          <a:p>
            <a:pPr defTabSz="762000"/>
            <a:r>
              <a:rPr lang="en-GB" i="1">
                <a:solidFill>
                  <a:srgbClr val="7F0101"/>
                </a:solidFill>
              </a:rPr>
              <a:t>Has A awaits B</a:t>
            </a:r>
          </a:p>
        </p:txBody>
      </p:sp>
      <p:sp>
        <p:nvSpPr>
          <p:cNvPr id="35857" name="Text Box 19"/>
          <p:cNvSpPr txBox="1">
            <a:spLocks noChangeArrowheads="1"/>
          </p:cNvSpPr>
          <p:nvPr/>
        </p:nvSpPr>
        <p:spPr bwMode="auto">
          <a:xfrm>
            <a:off x="6724650" y="2895600"/>
            <a:ext cx="2266950" cy="457200"/>
          </a:xfrm>
          <a:prstGeom prst="rect">
            <a:avLst/>
          </a:prstGeom>
          <a:noFill/>
          <a:ln w="12700">
            <a:noFill/>
            <a:miter lim="800000"/>
            <a:headEnd/>
            <a:tailEnd/>
          </a:ln>
        </p:spPr>
        <p:txBody>
          <a:bodyPr wrap="none">
            <a:prstTxWarp prst="textNoShape">
              <a:avLst/>
            </a:prstTxWarp>
            <a:spAutoFit/>
          </a:bodyPr>
          <a:lstStyle/>
          <a:p>
            <a:pPr defTabSz="762000"/>
            <a:r>
              <a:rPr lang="en-GB" i="1">
                <a:solidFill>
                  <a:srgbClr val="7F0101"/>
                </a:solidFill>
              </a:rPr>
              <a:t>Has B awaits C</a:t>
            </a:r>
          </a:p>
        </p:txBody>
      </p:sp>
      <p:sp>
        <p:nvSpPr>
          <p:cNvPr id="35858" name="Text Box 20"/>
          <p:cNvSpPr txBox="1">
            <a:spLocks noChangeArrowheads="1"/>
          </p:cNvSpPr>
          <p:nvPr/>
        </p:nvSpPr>
        <p:spPr bwMode="auto">
          <a:xfrm>
            <a:off x="6038850" y="5410200"/>
            <a:ext cx="2284413" cy="457200"/>
          </a:xfrm>
          <a:prstGeom prst="rect">
            <a:avLst/>
          </a:prstGeom>
          <a:noFill/>
          <a:ln w="12700">
            <a:noFill/>
            <a:miter lim="800000"/>
            <a:headEnd/>
            <a:tailEnd/>
          </a:ln>
        </p:spPr>
        <p:txBody>
          <a:bodyPr wrap="none">
            <a:prstTxWarp prst="textNoShape">
              <a:avLst/>
            </a:prstTxWarp>
            <a:spAutoFit/>
          </a:bodyPr>
          <a:lstStyle/>
          <a:p>
            <a:pPr defTabSz="762000"/>
            <a:r>
              <a:rPr lang="en-GB" i="1">
                <a:solidFill>
                  <a:srgbClr val="7F0101"/>
                </a:solidFill>
              </a:rPr>
              <a:t>Has C awaits D</a:t>
            </a:r>
          </a:p>
        </p:txBody>
      </p:sp>
      <p:sp>
        <p:nvSpPr>
          <p:cNvPr id="35859" name="Text Box 21"/>
          <p:cNvSpPr txBox="1">
            <a:spLocks noChangeArrowheads="1"/>
          </p:cNvSpPr>
          <p:nvPr/>
        </p:nvSpPr>
        <p:spPr bwMode="auto">
          <a:xfrm>
            <a:off x="457200" y="5410200"/>
            <a:ext cx="2266950" cy="457200"/>
          </a:xfrm>
          <a:prstGeom prst="rect">
            <a:avLst/>
          </a:prstGeom>
          <a:noFill/>
          <a:ln w="12700">
            <a:noFill/>
            <a:miter lim="800000"/>
            <a:headEnd/>
            <a:tailEnd/>
          </a:ln>
        </p:spPr>
        <p:txBody>
          <a:bodyPr wrap="none">
            <a:prstTxWarp prst="textNoShape">
              <a:avLst/>
            </a:prstTxWarp>
            <a:spAutoFit/>
          </a:bodyPr>
          <a:lstStyle/>
          <a:p>
            <a:pPr defTabSz="762000"/>
            <a:r>
              <a:rPr lang="en-GB" i="1">
                <a:solidFill>
                  <a:srgbClr val="7F0101"/>
                </a:solidFill>
              </a:rPr>
              <a:t>Has D awaits E</a:t>
            </a:r>
          </a:p>
        </p:txBody>
      </p:sp>
      <p:sp>
        <p:nvSpPr>
          <p:cNvPr id="35860" name="Text Box 22"/>
          <p:cNvSpPr txBox="1">
            <a:spLocks noChangeArrowheads="1"/>
          </p:cNvSpPr>
          <p:nvPr/>
        </p:nvSpPr>
        <p:spPr bwMode="auto">
          <a:xfrm>
            <a:off x="228600" y="2895600"/>
            <a:ext cx="2251075" cy="457200"/>
          </a:xfrm>
          <a:prstGeom prst="rect">
            <a:avLst/>
          </a:prstGeom>
          <a:noFill/>
          <a:ln w="12700">
            <a:noFill/>
            <a:miter lim="800000"/>
            <a:headEnd/>
            <a:tailEnd/>
          </a:ln>
        </p:spPr>
        <p:txBody>
          <a:bodyPr wrap="none">
            <a:prstTxWarp prst="textNoShape">
              <a:avLst/>
            </a:prstTxWarp>
            <a:spAutoFit/>
          </a:bodyPr>
          <a:lstStyle/>
          <a:p>
            <a:pPr defTabSz="762000"/>
            <a:r>
              <a:rPr lang="en-GB" i="1">
                <a:solidFill>
                  <a:srgbClr val="7F0101"/>
                </a:solidFill>
              </a:rPr>
              <a:t>Has E awaits A</a:t>
            </a: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90" name="Date Placeholder 3"/>
          <p:cNvSpPr>
            <a:spLocks noGrp="1"/>
          </p:cNvSpPr>
          <p:nvPr>
            <p:ph type="dt" sz="quarter" idx="10"/>
          </p:nvPr>
        </p:nvSpPr>
        <p:spPr>
          <a:noFill/>
        </p:spPr>
        <p:txBody>
          <a:bodyPr/>
          <a:lstStyle/>
          <a:p>
            <a:r>
              <a:rPr lang="en-US" smtClean="0"/>
              <a:t>© Oscar Nierstrasz</a:t>
            </a:r>
            <a:endParaRPr lang="de-CH" smtClean="0"/>
          </a:p>
        </p:txBody>
      </p:sp>
      <p:sp>
        <p:nvSpPr>
          <p:cNvPr id="37891" name="Footer Placeholder 4"/>
          <p:cNvSpPr>
            <a:spLocks noGrp="1"/>
          </p:cNvSpPr>
          <p:nvPr>
            <p:ph type="ftr" sz="quarter" idx="11"/>
          </p:nvPr>
        </p:nvSpPr>
        <p:spPr>
          <a:noFill/>
        </p:spPr>
        <p:txBody>
          <a:bodyPr/>
          <a:lstStyle/>
          <a:p>
            <a:r>
              <a:rPr lang="en-US" smtClean="0"/>
              <a:t>Liveness and Guarded Methods</a:t>
            </a:r>
            <a:endParaRPr lang="de-CH" smtClean="0"/>
          </a:p>
        </p:txBody>
      </p:sp>
      <p:sp>
        <p:nvSpPr>
          <p:cNvPr id="37892" name="Slide Number Placeholder 5"/>
          <p:cNvSpPr>
            <a:spLocks noGrp="1"/>
          </p:cNvSpPr>
          <p:nvPr>
            <p:ph type="sldNum" sz="quarter" idx="12"/>
          </p:nvPr>
        </p:nvSpPr>
        <p:spPr>
          <a:noFill/>
        </p:spPr>
        <p:txBody>
          <a:bodyPr/>
          <a:lstStyle/>
          <a:p>
            <a:fld id="{33C951E4-0EDA-4A49-BA84-64A090ADFD82}" type="slidenum">
              <a:rPr lang="de-CH" smtClean="0"/>
              <a:pPr/>
              <a:t>15</a:t>
            </a:fld>
            <a:endParaRPr lang="de-CH" sz="1400" smtClean="0">
              <a:solidFill>
                <a:srgbClr val="7E7E7E"/>
              </a:solidFill>
              <a:latin typeface="Times" charset="0"/>
            </a:endParaRPr>
          </a:p>
        </p:txBody>
      </p:sp>
      <p:sp>
        <p:nvSpPr>
          <p:cNvPr id="37893" name="Rectangle 2"/>
          <p:cNvSpPr>
            <a:spLocks noGrp="1" noChangeArrowheads="1"/>
          </p:cNvSpPr>
          <p:nvPr>
            <p:ph type="title"/>
          </p:nvPr>
        </p:nvSpPr>
        <p:spPr/>
        <p:txBody>
          <a:bodyPr/>
          <a:lstStyle/>
          <a:p>
            <a:pPr eaLnBrk="1" hangingPunct="1"/>
            <a:r>
              <a:rPr lang="en-US"/>
              <a:t>Deadlock analysis - primitive processes</a:t>
            </a:r>
          </a:p>
        </p:txBody>
      </p:sp>
      <p:sp>
        <p:nvSpPr>
          <p:cNvPr id="37894" name="Rectangle 3"/>
          <p:cNvSpPr>
            <a:spLocks noGrp="1" noChangeArrowheads="1"/>
          </p:cNvSpPr>
          <p:nvPr>
            <p:ph type="body" idx="1"/>
          </p:nvPr>
        </p:nvSpPr>
        <p:spPr>
          <a:xfrm>
            <a:off x="609600" y="1752600"/>
            <a:ext cx="7848600" cy="609600"/>
          </a:xfrm>
        </p:spPr>
        <p:txBody>
          <a:bodyPr anchor="t"/>
          <a:lstStyle/>
          <a:p>
            <a:pPr marL="342900" indent="-342900" eaLnBrk="1" hangingPunct="1">
              <a:lnSpc>
                <a:spcPct val="90000"/>
              </a:lnSpc>
              <a:buFont typeface="Helvetica CE" charset="0"/>
              <a:buNone/>
            </a:pPr>
            <a:r>
              <a:rPr lang="en-US"/>
              <a:t>A </a:t>
            </a:r>
            <a:r>
              <a:rPr lang="en-US" u="sng"/>
              <a:t>deadlocked state</a:t>
            </a:r>
            <a:r>
              <a:rPr lang="en-US"/>
              <a:t> is one with no outgoing transitions</a:t>
            </a:r>
          </a:p>
          <a:p>
            <a:pPr marL="342900" indent="-342900" eaLnBrk="1" hangingPunct="1">
              <a:lnSpc>
                <a:spcPct val="90000"/>
              </a:lnSpc>
              <a:buFont typeface="Helvetica CE" charset="0"/>
              <a:buNone/>
            </a:pPr>
            <a:r>
              <a:rPr lang="en-US"/>
              <a:t>In FSP: </a:t>
            </a:r>
            <a:r>
              <a:rPr lang="en-US">
                <a:latin typeface="American Typewriter" charset="0"/>
              </a:rPr>
              <a:t>STOP</a:t>
            </a:r>
            <a:r>
              <a:rPr lang="en-US"/>
              <a:t> process</a:t>
            </a:r>
            <a:endParaRPr lang="en-US" sz="1800">
              <a:latin typeface="American Typewriter" charset="0"/>
            </a:endParaRPr>
          </a:p>
        </p:txBody>
      </p:sp>
      <p:pic>
        <p:nvPicPr>
          <p:cNvPr id="37895" name="Picture 4"/>
          <p:cNvPicPr>
            <a:picLocks noChangeAspect="1" noChangeArrowheads="1"/>
          </p:cNvPicPr>
          <p:nvPr/>
        </p:nvPicPr>
        <mc:AlternateContent xmlns:ma="http://schemas.microsoft.com/office/mac/drawingml/2008/main">
          <mc:Choice Requires="ma">
            <p:blipFill>
              <a:blip r:embed="rId3"/>
              <a:srcRect/>
              <a:stretch>
                <a:fillRect/>
              </a:stretch>
            </p:blipFill>
          </mc:Choice>
          <mc:Fallback xmlns:ma="http://schemas.microsoft.com/office/mac/drawingml/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blipFill>
              <a:blip r:embed="rId4"/>
              <a:srcRect/>
              <a:stretch>
                <a:fillRect/>
              </a:stretch>
            </p:blipFill>
          </mc:Fallback>
        </mc:AlternateContent>
        <p:spPr bwMode="auto">
          <a:xfrm>
            <a:off x="4495800" y="3048000"/>
            <a:ext cx="3192463" cy="1012825"/>
          </a:xfrm>
          <a:prstGeom prst="rect">
            <a:avLst/>
          </a:prstGeom>
          <a:noFill/>
          <a:ln w="9525">
            <a:noFill/>
            <a:miter lim="800000"/>
            <a:headEnd/>
            <a:tailEnd/>
          </a:ln>
        </p:spPr>
      </p:pic>
      <p:sp>
        <p:nvSpPr>
          <p:cNvPr id="37896" name="Rectangle 7"/>
          <p:cNvSpPr>
            <a:spLocks noChangeArrowheads="1"/>
          </p:cNvSpPr>
          <p:nvPr/>
        </p:nvSpPr>
        <p:spPr bwMode="auto">
          <a:xfrm>
            <a:off x="1752600" y="4953000"/>
            <a:ext cx="6556375" cy="955675"/>
          </a:xfrm>
          <a:prstGeom prst="rect">
            <a:avLst/>
          </a:prstGeom>
          <a:solidFill>
            <a:schemeClr val="bg1"/>
          </a:solidFill>
          <a:ln w="9525">
            <a:solidFill>
              <a:srgbClr val="7F0101"/>
            </a:solidFill>
            <a:miter lim="800000"/>
            <a:headEnd/>
            <a:tailEnd/>
          </a:ln>
        </p:spPr>
        <p:txBody>
          <a:bodyPr wrap="none">
            <a:prstTxWarp prst="textNoShape">
              <a:avLst/>
            </a:prstTxWarp>
            <a:spAutoFit/>
          </a:bodyPr>
          <a:lstStyle/>
          <a:p>
            <a:pPr eaLnBrk="1" hangingPunct="1">
              <a:lnSpc>
                <a:spcPct val="90000"/>
              </a:lnSpc>
              <a:spcBef>
                <a:spcPct val="20000"/>
              </a:spcBef>
              <a:buClr>
                <a:schemeClr val="hlink"/>
              </a:buClr>
              <a:buSzPct val="85000"/>
              <a:buFont typeface="Helvetica CE" charset="0"/>
              <a:buNone/>
            </a:pPr>
            <a:r>
              <a:rPr lang="en-US" sz="1800">
                <a:solidFill>
                  <a:srgbClr val="7F0101"/>
                </a:solidFill>
                <a:latin typeface="Courier" charset="0"/>
                <a:ea typeface="Courier" charset="0"/>
                <a:cs typeface="Courier" charset="0"/>
              </a:rPr>
              <a:t>Progress violation for actions: {north, south}</a:t>
            </a:r>
          </a:p>
          <a:p>
            <a:pPr eaLnBrk="1" hangingPunct="1">
              <a:lnSpc>
                <a:spcPct val="90000"/>
              </a:lnSpc>
              <a:spcBef>
                <a:spcPct val="20000"/>
              </a:spcBef>
              <a:buClr>
                <a:schemeClr val="hlink"/>
              </a:buClr>
              <a:buSzPct val="85000"/>
              <a:buFont typeface="Helvetica CE" charset="0"/>
              <a:buNone/>
            </a:pPr>
            <a:r>
              <a:rPr lang="en-US" sz="1800">
                <a:solidFill>
                  <a:srgbClr val="7F0101"/>
                </a:solidFill>
                <a:latin typeface="Courier" charset="0"/>
                <a:ea typeface="Courier" charset="0"/>
                <a:cs typeface="Courier" charset="0"/>
              </a:rPr>
              <a:t>Trace to terminal set of states: north north</a:t>
            </a:r>
          </a:p>
          <a:p>
            <a:pPr eaLnBrk="1" hangingPunct="1">
              <a:lnSpc>
                <a:spcPct val="90000"/>
              </a:lnSpc>
              <a:spcBef>
                <a:spcPct val="20000"/>
              </a:spcBef>
              <a:buClr>
                <a:schemeClr val="hlink"/>
              </a:buClr>
              <a:buSzPct val="85000"/>
              <a:buFont typeface="Helvetica CE" charset="0"/>
              <a:buNone/>
            </a:pPr>
            <a:r>
              <a:rPr lang="en-US" sz="1800">
                <a:solidFill>
                  <a:srgbClr val="7F0101"/>
                </a:solidFill>
                <a:latin typeface="Courier" charset="0"/>
                <a:ea typeface="Courier" charset="0"/>
                <a:cs typeface="Courier" charset="0"/>
              </a:rPr>
              <a:t>Actions in terminal set: {}</a:t>
            </a:r>
          </a:p>
        </p:txBody>
      </p:sp>
      <p:sp>
        <p:nvSpPr>
          <p:cNvPr id="37897" name="Rectangle 8"/>
          <p:cNvSpPr>
            <a:spLocks noChangeArrowheads="1"/>
          </p:cNvSpPr>
          <p:nvPr/>
        </p:nvSpPr>
        <p:spPr bwMode="auto">
          <a:xfrm>
            <a:off x="762000" y="2895600"/>
            <a:ext cx="3190598" cy="1401409"/>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82588" eaLnBrk="1" hangingPunct="1">
              <a:lnSpc>
                <a:spcPct val="90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MOVE = ( north -&gt;</a:t>
            </a:r>
          </a:p>
          <a:p>
            <a:pPr defTabSz="382588" eaLnBrk="1" hangingPunct="1">
              <a:lnSpc>
                <a:spcPct val="90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			( south -&gt; MOVE</a:t>
            </a:r>
          </a:p>
          <a:p>
            <a:pPr defTabSz="382588" eaLnBrk="1" hangingPunct="1">
              <a:lnSpc>
                <a:spcPct val="90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   			| north -&gt; STOP</a:t>
            </a:r>
          </a:p>
          <a:p>
            <a:pPr defTabSz="382588" eaLnBrk="1" hangingPunct="1">
              <a:lnSpc>
                <a:spcPct val="90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   </a:t>
            </a:r>
            <a:r>
              <a:rPr lang="en-US" sz="1600" dirty="0" smtClean="0">
                <a:solidFill>
                  <a:srgbClr val="0A017F"/>
                </a:solidFill>
                <a:latin typeface="Courier" charset="0"/>
                <a:ea typeface="Courier" charset="0"/>
                <a:cs typeface="Courier" charset="0"/>
              </a:rPr>
              <a:t>       </a:t>
            </a:r>
            <a:r>
              <a:rPr lang="en-US" sz="1600" dirty="0">
                <a:solidFill>
                  <a:srgbClr val="0A017F"/>
                </a:solidFill>
                <a:latin typeface="Courier" charset="0"/>
                <a:ea typeface="Courier" charset="0"/>
                <a:cs typeface="Courier" charset="0"/>
              </a:rPr>
              <a:t>)</a:t>
            </a:r>
          </a:p>
          <a:p>
            <a:pPr defTabSz="382588" eaLnBrk="1" hangingPunct="1">
              <a:lnSpc>
                <a:spcPct val="90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        ).</a:t>
            </a:r>
            <a:endParaRPr lang="en-US" sz="1600" dirty="0">
              <a:solidFill>
                <a:srgbClr val="7F0101"/>
              </a:solidFill>
              <a:latin typeface="Courier" charset="0"/>
              <a:ea typeface="Courier" charset="0"/>
              <a:cs typeface="Courier" charset="0"/>
            </a:endParaRPr>
          </a:p>
        </p:txBody>
      </p:sp>
      <p:grpSp>
        <p:nvGrpSpPr>
          <p:cNvPr id="37898" name="Group 9"/>
          <p:cNvGrpSpPr>
            <a:grpSpLocks/>
          </p:cNvGrpSpPr>
          <p:nvPr/>
        </p:nvGrpSpPr>
        <p:grpSpPr bwMode="auto">
          <a:xfrm>
            <a:off x="8077200" y="6096000"/>
            <a:ext cx="838200" cy="381000"/>
            <a:chOff x="672" y="3504"/>
            <a:chExt cx="528" cy="240"/>
          </a:xfrm>
        </p:grpSpPr>
        <p:sp>
          <p:nvSpPr>
            <p:cNvPr id="37899" name="AutoShape 10"/>
            <p:cNvSpPr>
              <a:spLocks noChangeArrowheads="1"/>
            </p:cNvSpPr>
            <p:nvPr/>
          </p:nvSpPr>
          <p:spPr bwMode="auto">
            <a:xfrm>
              <a:off x="672" y="3504"/>
              <a:ext cx="528" cy="240"/>
            </a:xfrm>
            <a:prstGeom prst="foldedCorner">
              <a:avLst>
                <a:gd name="adj" fmla="val 12500"/>
              </a:avLst>
            </a:prstGeom>
            <a:solidFill>
              <a:schemeClr val="accent1"/>
            </a:solidFill>
            <a:ln w="9525">
              <a:solidFill>
                <a:schemeClr val="tx1"/>
              </a:solidFill>
              <a:round/>
              <a:headEnd/>
              <a:tailEnd/>
            </a:ln>
          </p:spPr>
          <p:txBody>
            <a:bodyPr wrap="none" anchor="ctr">
              <a:prstTxWarp prst="textNoShape">
                <a:avLst/>
              </a:prstTxWarp>
            </a:bodyPr>
            <a:lstStyle/>
            <a:p>
              <a:endParaRPr lang="en-US"/>
            </a:p>
          </p:txBody>
        </p:sp>
        <p:grpSp>
          <p:nvGrpSpPr>
            <p:cNvPr id="37900" name="Group 11"/>
            <p:cNvGrpSpPr>
              <a:grpSpLocks/>
            </p:cNvGrpSpPr>
            <p:nvPr/>
          </p:nvGrpSpPr>
          <p:grpSpPr bwMode="auto">
            <a:xfrm>
              <a:off x="720" y="3552"/>
              <a:ext cx="432" cy="144"/>
              <a:chOff x="2112" y="3696"/>
              <a:chExt cx="528" cy="192"/>
            </a:xfrm>
          </p:grpSpPr>
          <p:sp>
            <p:nvSpPr>
              <p:cNvPr id="37901" name="Oval 12"/>
              <p:cNvSpPr>
                <a:spLocks noChangeArrowheads="1"/>
              </p:cNvSpPr>
              <p:nvPr/>
            </p:nvSpPr>
            <p:spPr bwMode="auto">
              <a:xfrm>
                <a:off x="2112" y="3696"/>
                <a:ext cx="192" cy="192"/>
              </a:xfrm>
              <a:prstGeom prst="ellipse">
                <a:avLst/>
              </a:prstGeom>
              <a:solidFill>
                <a:srgbClr val="FF0101"/>
              </a:solidFill>
              <a:ln w="9525">
                <a:solidFill>
                  <a:schemeClr val="tx1"/>
                </a:solidFill>
                <a:round/>
                <a:headEnd/>
                <a:tailEnd/>
              </a:ln>
            </p:spPr>
            <p:txBody>
              <a:bodyPr wrap="none" anchor="ctr">
                <a:prstTxWarp prst="textNoShape">
                  <a:avLst/>
                </a:prstTxWarp>
              </a:bodyPr>
              <a:lstStyle/>
              <a:p>
                <a:pPr algn="ctr"/>
                <a:r>
                  <a:rPr lang="en-US" sz="1400"/>
                  <a:t>0</a:t>
                </a:r>
              </a:p>
            </p:txBody>
          </p:sp>
          <p:sp>
            <p:nvSpPr>
              <p:cNvPr id="37902" name="Oval 13"/>
              <p:cNvSpPr>
                <a:spLocks noChangeArrowheads="1"/>
              </p:cNvSpPr>
              <p:nvPr/>
            </p:nvSpPr>
            <p:spPr bwMode="auto">
              <a:xfrm>
                <a:off x="2448" y="3696"/>
                <a:ext cx="192" cy="192"/>
              </a:xfrm>
              <a:prstGeom prst="ellipse">
                <a:avLst/>
              </a:prstGeom>
              <a:solidFill>
                <a:srgbClr val="01FFFF"/>
              </a:solidFill>
              <a:ln w="9525">
                <a:solidFill>
                  <a:schemeClr val="tx1"/>
                </a:solidFill>
                <a:round/>
                <a:headEnd/>
                <a:tailEnd/>
              </a:ln>
            </p:spPr>
            <p:txBody>
              <a:bodyPr wrap="none" anchor="ctr">
                <a:prstTxWarp prst="textNoShape">
                  <a:avLst/>
                </a:prstTxWarp>
              </a:bodyPr>
              <a:lstStyle/>
              <a:p>
                <a:pPr algn="ctr"/>
                <a:r>
                  <a:rPr lang="en-US" sz="1400"/>
                  <a:t>1</a:t>
                </a:r>
              </a:p>
            </p:txBody>
          </p:sp>
          <p:cxnSp>
            <p:nvCxnSpPr>
              <p:cNvPr id="37903" name="AutoShape 14"/>
              <p:cNvCxnSpPr>
                <a:cxnSpLocks noChangeShapeType="1"/>
                <a:stCxn id="37901" idx="7"/>
                <a:endCxn id="37902" idx="1"/>
              </p:cNvCxnSpPr>
              <p:nvPr/>
            </p:nvCxnSpPr>
            <p:spPr bwMode="auto">
              <a:xfrm rot="5400000" flipV="1">
                <a:off x="2375" y="3625"/>
                <a:ext cx="1" cy="200"/>
              </a:xfrm>
              <a:prstGeom prst="curvedConnector3">
                <a:avLst>
                  <a:gd name="adj1" fmla="val -4800005"/>
                </a:avLst>
              </a:prstGeom>
              <a:noFill/>
              <a:ln w="9525">
                <a:solidFill>
                  <a:schemeClr val="tx1"/>
                </a:solidFill>
                <a:round/>
                <a:headEnd/>
                <a:tailEnd type="triangle" w="med" len="med"/>
              </a:ln>
            </p:spPr>
          </p:cxnSp>
          <p:cxnSp>
            <p:nvCxnSpPr>
              <p:cNvPr id="37904" name="AutoShape 15"/>
              <p:cNvCxnSpPr>
                <a:cxnSpLocks noChangeShapeType="1"/>
                <a:stCxn id="37902" idx="3"/>
                <a:endCxn id="37901" idx="5"/>
              </p:cNvCxnSpPr>
              <p:nvPr/>
            </p:nvCxnSpPr>
            <p:spPr bwMode="auto">
              <a:xfrm rot="5400000">
                <a:off x="2375" y="3761"/>
                <a:ext cx="1" cy="200"/>
              </a:xfrm>
              <a:prstGeom prst="curvedConnector3">
                <a:avLst>
                  <a:gd name="adj1" fmla="val 4299995"/>
                </a:avLst>
              </a:prstGeom>
              <a:noFill/>
              <a:ln w="9525">
                <a:solidFill>
                  <a:schemeClr val="tx1"/>
                </a:solidFill>
                <a:round/>
                <a:headEnd/>
                <a:tailEnd type="triangle" w="med" len="med"/>
              </a:ln>
            </p:spPr>
          </p:cxnSp>
        </p:grpSp>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9938" name="Date Placeholder 3"/>
          <p:cNvSpPr>
            <a:spLocks noGrp="1"/>
          </p:cNvSpPr>
          <p:nvPr>
            <p:ph type="dt" sz="quarter" idx="10"/>
          </p:nvPr>
        </p:nvSpPr>
        <p:spPr>
          <a:noFill/>
        </p:spPr>
        <p:txBody>
          <a:bodyPr/>
          <a:lstStyle/>
          <a:p>
            <a:r>
              <a:rPr lang="en-US" smtClean="0"/>
              <a:t>© Oscar Nierstrasz</a:t>
            </a:r>
            <a:endParaRPr lang="de-CH" smtClean="0"/>
          </a:p>
        </p:txBody>
      </p:sp>
      <p:sp>
        <p:nvSpPr>
          <p:cNvPr id="39939" name="Footer Placeholder 4"/>
          <p:cNvSpPr>
            <a:spLocks noGrp="1"/>
          </p:cNvSpPr>
          <p:nvPr>
            <p:ph type="ftr" sz="quarter" idx="11"/>
          </p:nvPr>
        </p:nvSpPr>
        <p:spPr>
          <a:noFill/>
        </p:spPr>
        <p:txBody>
          <a:bodyPr/>
          <a:lstStyle/>
          <a:p>
            <a:r>
              <a:rPr lang="en-US" smtClean="0"/>
              <a:t>Liveness and Guarded Methods</a:t>
            </a:r>
            <a:endParaRPr lang="de-CH" smtClean="0"/>
          </a:p>
        </p:txBody>
      </p:sp>
      <p:sp>
        <p:nvSpPr>
          <p:cNvPr id="39940" name="Slide Number Placeholder 5"/>
          <p:cNvSpPr>
            <a:spLocks noGrp="1"/>
          </p:cNvSpPr>
          <p:nvPr>
            <p:ph type="sldNum" sz="quarter" idx="12"/>
          </p:nvPr>
        </p:nvSpPr>
        <p:spPr>
          <a:noFill/>
        </p:spPr>
        <p:txBody>
          <a:bodyPr/>
          <a:lstStyle/>
          <a:p>
            <a:fld id="{990EB0B0-62C7-5446-8C46-B7FF93A2C45C}" type="slidenum">
              <a:rPr lang="de-CH" smtClean="0"/>
              <a:pPr/>
              <a:t>16</a:t>
            </a:fld>
            <a:endParaRPr lang="de-CH" sz="1400" smtClean="0">
              <a:solidFill>
                <a:srgbClr val="7E7E7E"/>
              </a:solidFill>
              <a:latin typeface="Times" charset="0"/>
            </a:endParaRPr>
          </a:p>
        </p:txBody>
      </p:sp>
      <p:sp>
        <p:nvSpPr>
          <p:cNvPr id="39941" name="Rectangle 2"/>
          <p:cNvSpPr>
            <a:spLocks noGrp="1" noChangeArrowheads="1"/>
          </p:cNvSpPr>
          <p:nvPr>
            <p:ph type="title"/>
          </p:nvPr>
        </p:nvSpPr>
        <p:spPr/>
        <p:txBody>
          <a:bodyPr/>
          <a:lstStyle/>
          <a:p>
            <a:pPr eaLnBrk="1" hangingPunct="1"/>
            <a:r>
              <a:rPr lang="en-US"/>
              <a:t>The Dining Philosophers Problem</a:t>
            </a:r>
          </a:p>
        </p:txBody>
      </p:sp>
      <p:sp>
        <p:nvSpPr>
          <p:cNvPr id="39942" name="Rectangle 3"/>
          <p:cNvSpPr>
            <a:spLocks noGrp="1" noChangeArrowheads="1"/>
          </p:cNvSpPr>
          <p:nvPr>
            <p:ph type="body" idx="1"/>
          </p:nvPr>
        </p:nvSpPr>
        <p:spPr>
          <a:xfrm>
            <a:off x="539750" y="1654175"/>
            <a:ext cx="4337050" cy="4498975"/>
          </a:xfrm>
        </p:spPr>
        <p:txBody>
          <a:bodyPr/>
          <a:lstStyle/>
          <a:p>
            <a:pPr marL="342900" indent="-342900" eaLnBrk="1" hangingPunct="1">
              <a:lnSpc>
                <a:spcPct val="90000"/>
              </a:lnSpc>
            </a:pPr>
            <a:r>
              <a:rPr lang="en-US"/>
              <a:t>Philosophers alternate between </a:t>
            </a:r>
            <a:r>
              <a:rPr lang="en-US" i="1">
                <a:solidFill>
                  <a:srgbClr val="7F0101"/>
                </a:solidFill>
              </a:rPr>
              <a:t>thinking</a:t>
            </a:r>
            <a:r>
              <a:rPr lang="en-US"/>
              <a:t> and </a:t>
            </a:r>
            <a:r>
              <a:rPr lang="en-US" i="1">
                <a:solidFill>
                  <a:srgbClr val="7F0101"/>
                </a:solidFill>
              </a:rPr>
              <a:t>eating</a:t>
            </a:r>
            <a:r>
              <a:rPr lang="en-US"/>
              <a:t>.</a:t>
            </a:r>
          </a:p>
          <a:p>
            <a:pPr marL="342900" indent="-342900" eaLnBrk="1" hangingPunct="1">
              <a:lnSpc>
                <a:spcPct val="90000"/>
              </a:lnSpc>
            </a:pPr>
            <a:r>
              <a:rPr lang="en-US"/>
              <a:t>A philosopher needs </a:t>
            </a:r>
            <a:r>
              <a:rPr lang="en-US" i="1">
                <a:solidFill>
                  <a:srgbClr val="7F0101"/>
                </a:solidFill>
              </a:rPr>
              <a:t>two forks</a:t>
            </a:r>
            <a:r>
              <a:rPr lang="en-US"/>
              <a:t> to eat.</a:t>
            </a:r>
          </a:p>
          <a:p>
            <a:pPr marL="342900" indent="-342900" eaLnBrk="1" hangingPunct="1">
              <a:lnSpc>
                <a:spcPct val="90000"/>
              </a:lnSpc>
            </a:pPr>
            <a:r>
              <a:rPr lang="en-US"/>
              <a:t>No two philosophers may hold the same fork simultaneously.</a:t>
            </a:r>
          </a:p>
          <a:p>
            <a:pPr marL="342900" indent="-342900" eaLnBrk="1" hangingPunct="1">
              <a:lnSpc>
                <a:spcPct val="90000"/>
              </a:lnSpc>
            </a:pPr>
            <a:r>
              <a:rPr lang="en-US"/>
              <a:t>There must be </a:t>
            </a:r>
            <a:r>
              <a:rPr lang="en-US" i="1">
                <a:solidFill>
                  <a:srgbClr val="7F0101"/>
                </a:solidFill>
              </a:rPr>
              <a:t>no deadlock and no starvation.</a:t>
            </a:r>
          </a:p>
          <a:p>
            <a:pPr marL="342900" indent="-342900" eaLnBrk="1" hangingPunct="1">
              <a:lnSpc>
                <a:spcPct val="90000"/>
              </a:lnSpc>
            </a:pPr>
            <a:r>
              <a:rPr lang="en-US"/>
              <a:t>Want efficient behaviour under absence of contention.</a:t>
            </a:r>
          </a:p>
        </p:txBody>
      </p:sp>
      <p:pic>
        <p:nvPicPr>
          <p:cNvPr id="39943" name="Picture 4"/>
          <p:cNvPicPr>
            <a:picLocks noChangeAspect="1" noChangeArrowheads="1"/>
          </p:cNvPicPr>
          <p:nvPr/>
        </p:nvPicPr>
        <p:blipFill>
          <a:blip r:embed="rId3"/>
          <a:srcRect/>
          <a:stretch>
            <a:fillRect/>
          </a:stretch>
        </p:blipFill>
        <p:spPr bwMode="auto">
          <a:xfrm>
            <a:off x="4953000" y="2133600"/>
            <a:ext cx="3530600" cy="3365500"/>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986" name="Date Placeholder 3"/>
          <p:cNvSpPr>
            <a:spLocks noGrp="1"/>
          </p:cNvSpPr>
          <p:nvPr>
            <p:ph type="dt" sz="quarter" idx="10"/>
          </p:nvPr>
        </p:nvSpPr>
        <p:spPr>
          <a:noFill/>
        </p:spPr>
        <p:txBody>
          <a:bodyPr/>
          <a:lstStyle/>
          <a:p>
            <a:r>
              <a:rPr lang="en-US" smtClean="0"/>
              <a:t>© Oscar Nierstrasz</a:t>
            </a:r>
            <a:endParaRPr lang="de-CH" smtClean="0"/>
          </a:p>
        </p:txBody>
      </p:sp>
      <p:sp>
        <p:nvSpPr>
          <p:cNvPr id="41987" name="Footer Placeholder 4"/>
          <p:cNvSpPr>
            <a:spLocks noGrp="1"/>
          </p:cNvSpPr>
          <p:nvPr>
            <p:ph type="ftr" sz="quarter" idx="11"/>
          </p:nvPr>
        </p:nvSpPr>
        <p:spPr>
          <a:noFill/>
        </p:spPr>
        <p:txBody>
          <a:bodyPr/>
          <a:lstStyle/>
          <a:p>
            <a:r>
              <a:rPr lang="en-US" smtClean="0"/>
              <a:t>Liveness and Guarded Methods</a:t>
            </a:r>
            <a:endParaRPr lang="de-CH" smtClean="0"/>
          </a:p>
        </p:txBody>
      </p:sp>
      <p:sp>
        <p:nvSpPr>
          <p:cNvPr id="41988" name="Slide Number Placeholder 5"/>
          <p:cNvSpPr>
            <a:spLocks noGrp="1"/>
          </p:cNvSpPr>
          <p:nvPr>
            <p:ph type="sldNum" sz="quarter" idx="12"/>
          </p:nvPr>
        </p:nvSpPr>
        <p:spPr>
          <a:noFill/>
        </p:spPr>
        <p:txBody>
          <a:bodyPr/>
          <a:lstStyle/>
          <a:p>
            <a:fld id="{55000F4F-BD7E-104B-AF3C-5B92349150CA}" type="slidenum">
              <a:rPr lang="de-CH" smtClean="0"/>
              <a:pPr/>
              <a:t>17</a:t>
            </a:fld>
            <a:endParaRPr lang="de-CH" sz="1400" smtClean="0">
              <a:solidFill>
                <a:srgbClr val="7E7E7E"/>
              </a:solidFill>
              <a:latin typeface="Times" charset="0"/>
            </a:endParaRPr>
          </a:p>
        </p:txBody>
      </p:sp>
      <p:pic>
        <p:nvPicPr>
          <p:cNvPr id="41989" name="Picture 5"/>
          <p:cNvPicPr>
            <a:picLocks noChangeAspect="1" noChangeArrowheads="1"/>
          </p:cNvPicPr>
          <p:nvPr/>
        </p:nvPicPr>
        <p:blipFill>
          <a:blip r:embed="rId3"/>
          <a:srcRect/>
          <a:stretch>
            <a:fillRect/>
          </a:stretch>
        </p:blipFill>
        <p:spPr bwMode="auto">
          <a:xfrm>
            <a:off x="4800600" y="2133600"/>
            <a:ext cx="3683000" cy="3454400"/>
          </a:xfrm>
          <a:prstGeom prst="rect">
            <a:avLst/>
          </a:prstGeom>
          <a:noFill/>
          <a:ln w="9525">
            <a:noFill/>
            <a:miter lim="800000"/>
            <a:headEnd/>
            <a:tailEnd/>
          </a:ln>
        </p:spPr>
      </p:pic>
      <p:sp>
        <p:nvSpPr>
          <p:cNvPr id="41990" name="Rectangle 6"/>
          <p:cNvSpPr>
            <a:spLocks noGrp="1" noChangeArrowheads="1"/>
          </p:cNvSpPr>
          <p:nvPr>
            <p:ph type="title"/>
          </p:nvPr>
        </p:nvSpPr>
        <p:spPr/>
        <p:txBody>
          <a:bodyPr/>
          <a:lstStyle/>
          <a:p>
            <a:pPr eaLnBrk="1" hangingPunct="1"/>
            <a:r>
              <a:rPr lang="en-US"/>
              <a:t>Deadlocked diners</a:t>
            </a:r>
          </a:p>
        </p:txBody>
      </p:sp>
      <p:sp>
        <p:nvSpPr>
          <p:cNvPr id="41991" name="Rectangle 7"/>
          <p:cNvSpPr>
            <a:spLocks noGrp="1" noChangeArrowheads="1"/>
          </p:cNvSpPr>
          <p:nvPr>
            <p:ph type="body" idx="1"/>
          </p:nvPr>
        </p:nvSpPr>
        <p:spPr>
          <a:xfrm>
            <a:off x="539750" y="1654175"/>
            <a:ext cx="3803650" cy="4498975"/>
          </a:xfrm>
        </p:spPr>
        <p:txBody>
          <a:bodyPr/>
          <a:lstStyle/>
          <a:p>
            <a:pPr eaLnBrk="1" hangingPunct="1"/>
            <a:r>
              <a:rPr lang="en-US"/>
              <a:t>A deadlock occurs if a </a:t>
            </a:r>
            <a:r>
              <a:rPr lang="en-US" i="1">
                <a:solidFill>
                  <a:srgbClr val="7F0101"/>
                </a:solidFill>
              </a:rPr>
              <a:t>waits-for cycle</a:t>
            </a:r>
            <a:r>
              <a:rPr lang="en-US"/>
              <a:t> arises in which each philosopher grabs one fork and waits for the other.</a:t>
            </a: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en-US"/>
              <a:t>Dining Philosophers, Safety and Liveness</a:t>
            </a:r>
          </a:p>
        </p:txBody>
      </p:sp>
      <p:graphicFrame>
        <p:nvGraphicFramePr>
          <p:cNvPr id="614460" name="Group 60"/>
          <p:cNvGraphicFramePr>
            <a:graphicFrameLocks noGrp="1"/>
          </p:cNvGraphicFramePr>
          <p:nvPr>
            <p:ph idx="1"/>
          </p:nvPr>
        </p:nvGraphicFramePr>
        <p:xfrm>
          <a:off x="228600" y="1676400"/>
          <a:ext cx="8686800" cy="4595814"/>
        </p:xfrm>
        <a:graphic>
          <a:graphicData uri="http://schemas.openxmlformats.org/drawingml/2006/table">
            <a:tbl>
              <a:tblPr/>
              <a:tblGrid>
                <a:gridCol w="3257550"/>
                <a:gridCol w="5429250"/>
              </a:tblGrid>
              <a:tr h="395288">
                <a:tc gridSpan="2">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2000" b="0" i="1" u="none" strike="noStrike" cap="none" normalizeH="0" baseline="0">
                          <a:ln>
                            <a:noFill/>
                          </a:ln>
                          <a:solidFill>
                            <a:srgbClr val="7F0101"/>
                          </a:solidFill>
                          <a:effectLst/>
                          <a:latin typeface="Helvetica" charset="0"/>
                        </a:rPr>
                        <a:t>Dining Philosophers illustrate many classical safety and liveness issues:</a:t>
                      </a:r>
                    </a:p>
                  </a:txBody>
                  <a:tcPr marL="84956" marR="84956" horzOverflow="overflow">
                    <a:lnL>
                      <a:noFill/>
                    </a:lnL>
                    <a:lnR>
                      <a:noFill/>
                    </a:lnR>
                    <a:lnT>
                      <a:noFill/>
                    </a:lnT>
                    <a:lnB w="28575" cap="flat" cmpd="sng" algn="ctr">
                      <a:solidFill>
                        <a:srgbClr val="00027F"/>
                      </a:solidFill>
                      <a:prstDash val="solid"/>
                      <a:round/>
                      <a:headEnd type="none" w="med" len="med"/>
                      <a:tailEnd type="none" w="med" len="med"/>
                    </a:lnB>
                    <a:lnTlToBr>
                      <a:noFill/>
                    </a:lnTlToBr>
                    <a:lnBlToTr>
                      <a:noFill/>
                    </a:lnBlToTr>
                    <a:noFill/>
                  </a:tcPr>
                </a:tc>
                <a:tc hMerge="1">
                  <a:txBody>
                    <a:bodyPr/>
                    <a:lstStyle/>
                    <a:p>
                      <a:endParaRPr lang="en-US"/>
                    </a:p>
                  </a:txBody>
                  <a:tcPr/>
                </a:tc>
              </a:tr>
              <a:tr h="365125">
                <a:tc>
                  <a:txBody>
                    <a:bodyPr/>
                    <a:lstStyle/>
                    <a:p>
                      <a:pPr marL="0" marR="0" lvl="0" indent="0" algn="ctr"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1" i="1" u="none" strike="noStrike" cap="none" normalizeH="0" baseline="0">
                          <a:ln>
                            <a:noFill/>
                          </a:ln>
                          <a:solidFill>
                            <a:srgbClr val="0A017F"/>
                          </a:solidFill>
                          <a:effectLst/>
                          <a:latin typeface="Helvetica" charset="0"/>
                        </a:rPr>
                        <a:t>Mutual Exclusion</a:t>
                      </a:r>
                    </a:p>
                  </a:txBody>
                  <a:tcPr marL="84956" marR="84956" anchor="ctr" horzOverflow="overflow">
                    <a:lnL>
                      <a:noFill/>
                    </a:lnL>
                    <a:lnR w="12700" cap="flat" cmpd="sng" algn="ctr">
                      <a:solidFill>
                        <a:srgbClr val="00027F"/>
                      </a:solidFill>
                      <a:prstDash val="solid"/>
                      <a:round/>
                      <a:headEnd type="none" w="med" len="med"/>
                      <a:tailEnd type="none" w="med" len="med"/>
                    </a:lnR>
                    <a:lnT w="28575"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0" i="0" u="none" strike="noStrike" cap="none" normalizeH="0" baseline="0">
                          <a:ln>
                            <a:noFill/>
                          </a:ln>
                          <a:solidFill>
                            <a:srgbClr val="0A017F"/>
                          </a:solidFill>
                          <a:effectLst/>
                          <a:latin typeface="Helvetica" charset="0"/>
                        </a:rPr>
                        <a:t>Each fork can be used by one philosopher at a time</a:t>
                      </a:r>
                    </a:p>
                  </a:txBody>
                  <a:tcPr marL="84956" marR="84956" anchor="ctr" horzOverflow="overflow">
                    <a:lnL w="12700" cap="flat" cmpd="sng" algn="ctr">
                      <a:solidFill>
                        <a:srgbClr val="00027F"/>
                      </a:solidFill>
                      <a:prstDash val="solid"/>
                      <a:round/>
                      <a:headEnd type="none" w="med" len="med"/>
                      <a:tailEnd type="none" w="med" len="med"/>
                    </a:lnL>
                    <a:lnR>
                      <a:noFill/>
                    </a:lnR>
                    <a:lnT w="28575"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r>
              <a:tr h="365125">
                <a:tc>
                  <a:txBody>
                    <a:bodyPr/>
                    <a:lstStyle/>
                    <a:p>
                      <a:pPr marL="0" marR="0" lvl="0" indent="0" algn="ctr"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1" i="1" u="none" strike="noStrike" cap="none" normalizeH="0" baseline="0">
                          <a:ln>
                            <a:noFill/>
                          </a:ln>
                          <a:solidFill>
                            <a:srgbClr val="0A017F"/>
                          </a:solidFill>
                          <a:effectLst/>
                          <a:latin typeface="Helvetica" charset="0"/>
                        </a:rPr>
                        <a:t>Condition synchronization</a:t>
                      </a:r>
                    </a:p>
                  </a:txBody>
                  <a:tcPr marL="84956" marR="84956" anchor="ctr" horzOverflow="overflow">
                    <a:lnL>
                      <a:noFill/>
                    </a:lnL>
                    <a:lnR w="12700" cap="flat" cmpd="sng" algn="ctr">
                      <a:solidFill>
                        <a:srgbClr val="00027F"/>
                      </a:solidFill>
                      <a:prstDash val="solid"/>
                      <a:round/>
                      <a:headEnd type="none" w="med" len="med"/>
                      <a:tailEnd type="none" w="med" len="med"/>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0" i="0" u="none" strike="noStrike" cap="none" normalizeH="0" baseline="0">
                          <a:ln>
                            <a:noFill/>
                          </a:ln>
                          <a:solidFill>
                            <a:srgbClr val="0A017F"/>
                          </a:solidFill>
                          <a:effectLst/>
                          <a:latin typeface="Helvetica" charset="0"/>
                        </a:rPr>
                        <a:t>A philosopher needs two forks to eat</a:t>
                      </a:r>
                    </a:p>
                  </a:txBody>
                  <a:tcPr marL="84956" marR="84956" anchor="ctr" horzOverflow="overflow">
                    <a:lnL w="12700" cap="flat" cmpd="sng" algn="ctr">
                      <a:solidFill>
                        <a:srgbClr val="00027F"/>
                      </a:solidFill>
                      <a:prstDash val="solid"/>
                      <a:round/>
                      <a:headEnd type="none" w="med" len="med"/>
                      <a:tailEnd type="none" w="med" len="med"/>
                    </a:lnL>
                    <a:lnR>
                      <a:noFill/>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r>
              <a:tr h="365125">
                <a:tc>
                  <a:txBody>
                    <a:bodyPr/>
                    <a:lstStyle/>
                    <a:p>
                      <a:pPr marL="0" marR="0" lvl="0" indent="0" algn="ctr"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1" i="1" u="none" strike="noStrike" cap="none" normalizeH="0" baseline="0">
                          <a:ln>
                            <a:noFill/>
                          </a:ln>
                          <a:solidFill>
                            <a:srgbClr val="0A017F"/>
                          </a:solidFill>
                          <a:effectLst/>
                          <a:latin typeface="Helvetica" charset="0"/>
                        </a:rPr>
                        <a:t>Shared variable communication</a:t>
                      </a:r>
                    </a:p>
                  </a:txBody>
                  <a:tcPr marL="84956" marR="84956" anchor="ctr" horzOverflow="overflow">
                    <a:lnL>
                      <a:noFill/>
                    </a:lnL>
                    <a:lnR w="12700" cap="flat" cmpd="sng" algn="ctr">
                      <a:solidFill>
                        <a:srgbClr val="00027F"/>
                      </a:solidFill>
                      <a:prstDash val="solid"/>
                      <a:round/>
                      <a:headEnd type="none" w="med" len="med"/>
                      <a:tailEnd type="none" w="med" len="med"/>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0" i="0" u="none" strike="noStrike" cap="none" normalizeH="0" baseline="0">
                          <a:ln>
                            <a:noFill/>
                          </a:ln>
                          <a:solidFill>
                            <a:srgbClr val="0A017F"/>
                          </a:solidFill>
                          <a:effectLst/>
                          <a:latin typeface="Helvetica" charset="0"/>
                        </a:rPr>
                        <a:t>Philosophers share forks ...</a:t>
                      </a:r>
                    </a:p>
                  </a:txBody>
                  <a:tcPr marL="84956" marR="84956" anchor="ctr" horzOverflow="overflow">
                    <a:lnL w="12700" cap="flat" cmpd="sng" algn="ctr">
                      <a:solidFill>
                        <a:srgbClr val="00027F"/>
                      </a:solidFill>
                      <a:prstDash val="solid"/>
                      <a:round/>
                      <a:headEnd type="none" w="med" len="med"/>
                      <a:tailEnd type="none" w="med" len="med"/>
                    </a:lnL>
                    <a:lnR>
                      <a:noFill/>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r>
              <a:tr h="365125">
                <a:tc>
                  <a:txBody>
                    <a:bodyPr/>
                    <a:lstStyle/>
                    <a:p>
                      <a:pPr marL="0" marR="0" lvl="0" indent="0" algn="ctr"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1" i="1" u="none" strike="noStrike" cap="none" normalizeH="0" baseline="0">
                          <a:ln>
                            <a:noFill/>
                          </a:ln>
                          <a:solidFill>
                            <a:srgbClr val="0A017F"/>
                          </a:solidFill>
                          <a:effectLst/>
                          <a:latin typeface="Helvetica" charset="0"/>
                        </a:rPr>
                        <a:t>Message-based communication</a:t>
                      </a:r>
                    </a:p>
                  </a:txBody>
                  <a:tcPr marL="84956" marR="84956" anchor="ctr" horzOverflow="overflow">
                    <a:lnL>
                      <a:noFill/>
                    </a:lnL>
                    <a:lnR w="12700" cap="flat" cmpd="sng" algn="ctr">
                      <a:solidFill>
                        <a:srgbClr val="00027F"/>
                      </a:solidFill>
                      <a:prstDash val="solid"/>
                      <a:round/>
                      <a:headEnd type="none" w="med" len="med"/>
                      <a:tailEnd type="none" w="med" len="med"/>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0" i="0" u="none" strike="noStrike" cap="none" normalizeH="0" baseline="0">
                          <a:ln>
                            <a:noFill/>
                          </a:ln>
                          <a:solidFill>
                            <a:srgbClr val="0A017F"/>
                          </a:solidFill>
                          <a:effectLst/>
                          <a:latin typeface="Helvetica" charset="0"/>
                        </a:rPr>
                        <a:t>... or they can pass forks to each other</a:t>
                      </a:r>
                    </a:p>
                  </a:txBody>
                  <a:tcPr marL="84956" marR="84956" anchor="ctr" horzOverflow="overflow">
                    <a:lnL w="12700" cap="flat" cmpd="sng" algn="ctr">
                      <a:solidFill>
                        <a:srgbClr val="00027F"/>
                      </a:solidFill>
                      <a:prstDash val="solid"/>
                      <a:round/>
                      <a:headEnd type="none" w="med" len="med"/>
                      <a:tailEnd type="none" w="med" len="med"/>
                    </a:lnL>
                    <a:lnR>
                      <a:noFill/>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r>
              <a:tr h="365125">
                <a:tc>
                  <a:txBody>
                    <a:bodyPr/>
                    <a:lstStyle/>
                    <a:p>
                      <a:pPr marL="0" marR="0" lvl="0" indent="0" algn="ctr"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1" i="1" u="none" strike="noStrike" cap="none" normalizeH="0" baseline="0">
                          <a:ln>
                            <a:noFill/>
                          </a:ln>
                          <a:solidFill>
                            <a:srgbClr val="0A017F"/>
                          </a:solidFill>
                          <a:effectLst/>
                          <a:latin typeface="Helvetica" charset="0"/>
                        </a:rPr>
                        <a:t>Busy-waiting</a:t>
                      </a:r>
                    </a:p>
                  </a:txBody>
                  <a:tcPr marL="84956" marR="84956" anchor="ctr" horzOverflow="overflow">
                    <a:lnL>
                      <a:noFill/>
                    </a:lnL>
                    <a:lnR w="12700" cap="flat" cmpd="sng" algn="ctr">
                      <a:solidFill>
                        <a:srgbClr val="00027F"/>
                      </a:solidFill>
                      <a:prstDash val="solid"/>
                      <a:round/>
                      <a:headEnd type="none" w="med" len="med"/>
                      <a:tailEnd type="none" w="med" len="med"/>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0" i="0" u="none" strike="noStrike" cap="none" normalizeH="0" baseline="0">
                          <a:ln>
                            <a:noFill/>
                          </a:ln>
                          <a:solidFill>
                            <a:srgbClr val="0A017F"/>
                          </a:solidFill>
                          <a:effectLst/>
                          <a:latin typeface="Helvetica" charset="0"/>
                        </a:rPr>
                        <a:t>A philosopher can poll for forks ...</a:t>
                      </a:r>
                    </a:p>
                  </a:txBody>
                  <a:tcPr marL="84956" marR="84956" anchor="ctr" horzOverflow="overflow">
                    <a:lnL w="12700" cap="flat" cmpd="sng" algn="ctr">
                      <a:solidFill>
                        <a:srgbClr val="00027F"/>
                      </a:solidFill>
                      <a:prstDash val="solid"/>
                      <a:round/>
                      <a:headEnd type="none" w="med" len="med"/>
                      <a:tailEnd type="none" w="med" len="med"/>
                    </a:lnL>
                    <a:lnR>
                      <a:noFill/>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r>
              <a:tr h="365125">
                <a:tc>
                  <a:txBody>
                    <a:bodyPr/>
                    <a:lstStyle/>
                    <a:p>
                      <a:pPr marL="0" marR="0" lvl="0" indent="0" algn="ctr"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1" i="1" u="none" strike="noStrike" cap="none" normalizeH="0" baseline="0">
                          <a:ln>
                            <a:noFill/>
                          </a:ln>
                          <a:solidFill>
                            <a:srgbClr val="0A017F"/>
                          </a:solidFill>
                          <a:effectLst/>
                          <a:latin typeface="Helvetica" charset="0"/>
                        </a:rPr>
                        <a:t>Blocked waiting</a:t>
                      </a:r>
                    </a:p>
                  </a:txBody>
                  <a:tcPr marL="84956" marR="84956" anchor="ctr" horzOverflow="overflow">
                    <a:lnL>
                      <a:noFill/>
                    </a:lnL>
                    <a:lnR w="12700" cap="flat" cmpd="sng" algn="ctr">
                      <a:solidFill>
                        <a:srgbClr val="00027F"/>
                      </a:solidFill>
                      <a:prstDash val="solid"/>
                      <a:round/>
                      <a:headEnd type="none" w="med" len="med"/>
                      <a:tailEnd type="none" w="med" len="med"/>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0" i="0" u="none" strike="noStrike" cap="none" normalizeH="0" baseline="0">
                          <a:ln>
                            <a:noFill/>
                          </a:ln>
                          <a:solidFill>
                            <a:srgbClr val="0A017F"/>
                          </a:solidFill>
                          <a:effectLst/>
                          <a:latin typeface="Helvetica" charset="0"/>
                        </a:rPr>
                        <a:t>... or can sleep till woken by a neighbour</a:t>
                      </a:r>
                    </a:p>
                  </a:txBody>
                  <a:tcPr marL="84956" marR="84956" anchor="ctr" horzOverflow="overflow">
                    <a:lnL w="12700" cap="flat" cmpd="sng" algn="ctr">
                      <a:solidFill>
                        <a:srgbClr val="00027F"/>
                      </a:solidFill>
                      <a:prstDash val="solid"/>
                      <a:round/>
                      <a:headEnd type="none" w="med" len="med"/>
                      <a:tailEnd type="none" w="med" len="med"/>
                    </a:lnL>
                    <a:lnR>
                      <a:noFill/>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r>
              <a:tr h="639763">
                <a:tc>
                  <a:txBody>
                    <a:bodyPr/>
                    <a:lstStyle/>
                    <a:p>
                      <a:pPr marL="0" marR="0" lvl="0" indent="0" algn="ctr"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1" i="1" u="none" strike="noStrike" cap="none" normalizeH="0" baseline="0">
                          <a:ln>
                            <a:noFill/>
                          </a:ln>
                          <a:solidFill>
                            <a:srgbClr val="0A017F"/>
                          </a:solidFill>
                          <a:effectLst/>
                          <a:latin typeface="Helvetica" charset="0"/>
                        </a:rPr>
                        <a:t>Livelock</a:t>
                      </a:r>
                    </a:p>
                  </a:txBody>
                  <a:tcPr marL="84956" marR="84956" anchor="ctr" horzOverflow="overflow">
                    <a:lnL>
                      <a:noFill/>
                    </a:lnL>
                    <a:lnR w="12700" cap="flat" cmpd="sng" algn="ctr">
                      <a:solidFill>
                        <a:srgbClr val="00027F"/>
                      </a:solidFill>
                      <a:prstDash val="solid"/>
                      <a:round/>
                      <a:headEnd type="none" w="med" len="med"/>
                      <a:tailEnd type="none" w="med" len="med"/>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0" i="0" u="none" strike="noStrike" cap="none" normalizeH="0" baseline="0">
                          <a:ln>
                            <a:noFill/>
                          </a:ln>
                          <a:solidFill>
                            <a:srgbClr val="0A017F"/>
                          </a:solidFill>
                          <a:effectLst/>
                          <a:latin typeface="Helvetica" charset="0"/>
                        </a:rPr>
                        <a:t>All philosophers can grab the left fork and busy-wait for the right ...</a:t>
                      </a:r>
                    </a:p>
                  </a:txBody>
                  <a:tcPr marL="84956" marR="84956" anchor="ctr" horzOverflow="overflow">
                    <a:lnL w="12700" cap="flat" cmpd="sng" algn="ctr">
                      <a:solidFill>
                        <a:srgbClr val="00027F"/>
                      </a:solidFill>
                      <a:prstDash val="solid"/>
                      <a:round/>
                      <a:headEnd type="none" w="med" len="med"/>
                      <a:tailEnd type="none" w="med" len="med"/>
                    </a:lnL>
                    <a:lnR>
                      <a:noFill/>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r>
              <a:tr h="365125">
                <a:tc>
                  <a:txBody>
                    <a:bodyPr/>
                    <a:lstStyle/>
                    <a:p>
                      <a:pPr marL="0" marR="0" lvl="0" indent="0" algn="ctr"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1" i="1" u="none" strike="noStrike" cap="none" normalizeH="0" baseline="0">
                          <a:ln>
                            <a:noFill/>
                          </a:ln>
                          <a:solidFill>
                            <a:srgbClr val="0A017F"/>
                          </a:solidFill>
                          <a:effectLst/>
                          <a:latin typeface="Helvetica" charset="0"/>
                        </a:rPr>
                        <a:t>Deadlock</a:t>
                      </a:r>
                    </a:p>
                  </a:txBody>
                  <a:tcPr marL="84956" marR="84956" anchor="ctr" horzOverflow="overflow">
                    <a:lnL>
                      <a:noFill/>
                    </a:lnL>
                    <a:lnR w="12700" cap="flat" cmpd="sng" algn="ctr">
                      <a:solidFill>
                        <a:srgbClr val="00027F"/>
                      </a:solidFill>
                      <a:prstDash val="solid"/>
                      <a:round/>
                      <a:headEnd type="none" w="med" len="med"/>
                      <a:tailEnd type="none" w="med" len="med"/>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0" i="0" u="none" strike="noStrike" cap="none" normalizeH="0" baseline="0">
                          <a:ln>
                            <a:noFill/>
                          </a:ln>
                          <a:solidFill>
                            <a:srgbClr val="0A017F"/>
                          </a:solidFill>
                          <a:effectLst/>
                          <a:latin typeface="Helvetica" charset="0"/>
                        </a:rPr>
                        <a:t>... or grab the left one and wait (sleep) for the right</a:t>
                      </a:r>
                    </a:p>
                  </a:txBody>
                  <a:tcPr marL="84956" marR="84956" anchor="ctr" horzOverflow="overflow">
                    <a:lnL w="12700" cap="flat" cmpd="sng" algn="ctr">
                      <a:solidFill>
                        <a:srgbClr val="00027F"/>
                      </a:solidFill>
                      <a:prstDash val="solid"/>
                      <a:round/>
                      <a:headEnd type="none" w="med" len="med"/>
                      <a:tailEnd type="none" w="med" len="med"/>
                    </a:lnL>
                    <a:lnR>
                      <a:noFill/>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r>
              <a:tr h="639763">
                <a:tc>
                  <a:txBody>
                    <a:bodyPr/>
                    <a:lstStyle/>
                    <a:p>
                      <a:pPr marL="0" marR="0" lvl="0" indent="0" algn="ctr"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1" i="1" u="none" strike="noStrike" cap="none" normalizeH="0" baseline="0">
                          <a:ln>
                            <a:noFill/>
                          </a:ln>
                          <a:solidFill>
                            <a:srgbClr val="0A017F"/>
                          </a:solidFill>
                          <a:effectLst/>
                          <a:latin typeface="Helvetica" charset="0"/>
                        </a:rPr>
                        <a:t>Starvation</a:t>
                      </a:r>
                    </a:p>
                  </a:txBody>
                  <a:tcPr marL="84956" marR="84956" anchor="ctr" horzOverflow="overflow">
                    <a:lnL>
                      <a:noFill/>
                    </a:lnL>
                    <a:lnR w="12700" cap="flat" cmpd="sng" algn="ctr">
                      <a:solidFill>
                        <a:srgbClr val="00027F"/>
                      </a:solidFill>
                      <a:prstDash val="solid"/>
                      <a:round/>
                      <a:headEnd type="none" w="med" len="med"/>
                      <a:tailEnd type="none" w="med" len="med"/>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0" i="0" u="none" strike="noStrike" cap="none" normalizeH="0" baseline="0">
                          <a:ln>
                            <a:noFill/>
                          </a:ln>
                          <a:solidFill>
                            <a:srgbClr val="0A017F"/>
                          </a:solidFill>
                          <a:effectLst/>
                          <a:latin typeface="Helvetica" charset="0"/>
                        </a:rPr>
                        <a:t>A philosopher may starve if the left and right neighbours are always faster at grabbing the forks</a:t>
                      </a:r>
                    </a:p>
                  </a:txBody>
                  <a:tcPr marL="84956" marR="84956" anchor="ctr" horzOverflow="overflow">
                    <a:lnL w="12700" cap="flat" cmpd="sng" algn="ctr">
                      <a:solidFill>
                        <a:srgbClr val="00027F"/>
                      </a:solidFill>
                      <a:prstDash val="solid"/>
                      <a:round/>
                      <a:headEnd type="none" w="med" len="med"/>
                      <a:tailEnd type="none" w="med" len="med"/>
                    </a:lnL>
                    <a:lnR>
                      <a:noFill/>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r>
              <a:tr h="365125">
                <a:tc>
                  <a:txBody>
                    <a:bodyPr/>
                    <a:lstStyle/>
                    <a:p>
                      <a:pPr marL="0" marR="0" lvl="0" indent="0" algn="ctr"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1" i="1" u="none" strike="noStrike" cap="none" normalizeH="0" baseline="0">
                          <a:ln>
                            <a:noFill/>
                          </a:ln>
                          <a:solidFill>
                            <a:srgbClr val="0A017F"/>
                          </a:solidFill>
                          <a:effectLst/>
                          <a:latin typeface="Helvetica" charset="0"/>
                        </a:rPr>
                        <a:t>Race conditions</a:t>
                      </a:r>
                    </a:p>
                  </a:txBody>
                  <a:tcPr marL="84956" marR="84956" anchor="ctr" horzOverflow="overflow">
                    <a:lnL>
                      <a:noFill/>
                    </a:lnL>
                    <a:lnR w="12700" cap="flat" cmpd="sng" algn="ctr">
                      <a:solidFill>
                        <a:srgbClr val="00027F"/>
                      </a:solidFill>
                      <a:prstDash val="solid"/>
                      <a:round/>
                      <a:headEnd type="none" w="med" len="med"/>
                      <a:tailEnd type="none" w="med" len="med"/>
                    </a:lnR>
                    <a:lnT w="12700" cap="flat" cmpd="sng" algn="ctr">
                      <a:solidFill>
                        <a:srgbClr val="00027F"/>
                      </a:solidFill>
                      <a:prstDash val="solid"/>
                      <a:round/>
                      <a:headEnd type="none" w="med" len="med"/>
                      <a:tailEnd type="none" w="med" len="med"/>
                    </a:lnT>
                    <a:lnB w="28575" cap="flat" cmpd="sng" algn="ctr">
                      <a:solidFill>
                        <a:srgbClr val="00027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0" i="0" u="none" strike="noStrike" cap="none" normalizeH="0" baseline="0">
                          <a:ln>
                            <a:noFill/>
                          </a:ln>
                          <a:solidFill>
                            <a:srgbClr val="0A017F"/>
                          </a:solidFill>
                          <a:effectLst/>
                          <a:latin typeface="Helvetica" charset="0"/>
                        </a:rPr>
                        <a:t>Anomalous behaviour depends on timing</a:t>
                      </a:r>
                    </a:p>
                  </a:txBody>
                  <a:tcPr marL="84956" marR="84956" anchor="ctr" horzOverflow="overflow">
                    <a:lnL w="12700" cap="flat" cmpd="sng" algn="ctr">
                      <a:solidFill>
                        <a:srgbClr val="00027F"/>
                      </a:solidFill>
                      <a:prstDash val="solid"/>
                      <a:round/>
                      <a:headEnd type="none" w="med" len="med"/>
                      <a:tailEnd type="none" w="med" len="med"/>
                    </a:lnL>
                    <a:lnR>
                      <a:noFill/>
                    </a:lnR>
                    <a:lnT w="12700" cap="flat" cmpd="sng" algn="ctr">
                      <a:solidFill>
                        <a:srgbClr val="00027F"/>
                      </a:solidFill>
                      <a:prstDash val="solid"/>
                      <a:round/>
                      <a:headEnd type="none" w="med" len="med"/>
                      <a:tailEnd type="none" w="med" len="med"/>
                    </a:lnT>
                    <a:lnB w="28575" cap="flat" cmpd="sng" algn="ctr">
                      <a:solidFill>
                        <a:srgbClr val="00027F"/>
                      </a:solidFill>
                      <a:prstDash val="solid"/>
                      <a:round/>
                      <a:headEnd type="none" w="med" len="med"/>
                      <a:tailEnd type="none" w="med" len="med"/>
                    </a:lnB>
                    <a:lnTlToBr>
                      <a:noFill/>
                    </a:lnTlToBr>
                    <a:lnBlToTr>
                      <a:noFill/>
                    </a:lnBlToTr>
                    <a:noFill/>
                  </a:tcPr>
                </a:tc>
              </a:tr>
            </a:tbl>
          </a:graphicData>
        </a:graphic>
      </p:graphicFrame>
      <p:sp>
        <p:nvSpPr>
          <p:cNvPr id="44069" name="Date Placeholder 3"/>
          <p:cNvSpPr>
            <a:spLocks noGrp="1"/>
          </p:cNvSpPr>
          <p:nvPr>
            <p:ph type="dt" sz="quarter" idx="10"/>
          </p:nvPr>
        </p:nvSpPr>
        <p:spPr>
          <a:noFill/>
        </p:spPr>
        <p:txBody>
          <a:bodyPr/>
          <a:lstStyle/>
          <a:p>
            <a:r>
              <a:rPr lang="en-US" smtClean="0"/>
              <a:t>© Oscar Nierstrasz</a:t>
            </a:r>
            <a:endParaRPr lang="de-CH" smtClean="0"/>
          </a:p>
        </p:txBody>
      </p:sp>
      <p:sp>
        <p:nvSpPr>
          <p:cNvPr id="44070" name="Footer Placeholder 4"/>
          <p:cNvSpPr>
            <a:spLocks noGrp="1"/>
          </p:cNvSpPr>
          <p:nvPr>
            <p:ph type="ftr" sz="quarter" idx="11"/>
          </p:nvPr>
        </p:nvSpPr>
        <p:spPr>
          <a:noFill/>
        </p:spPr>
        <p:txBody>
          <a:bodyPr/>
          <a:lstStyle/>
          <a:p>
            <a:r>
              <a:rPr lang="en-US" smtClean="0"/>
              <a:t>Liveness and Guarded Methods</a:t>
            </a:r>
            <a:endParaRPr lang="de-CH" smtClean="0"/>
          </a:p>
        </p:txBody>
      </p:sp>
      <p:sp>
        <p:nvSpPr>
          <p:cNvPr id="44071" name="Slide Number Placeholder 5"/>
          <p:cNvSpPr>
            <a:spLocks noGrp="1"/>
          </p:cNvSpPr>
          <p:nvPr>
            <p:ph type="sldNum" sz="quarter" idx="12"/>
          </p:nvPr>
        </p:nvSpPr>
        <p:spPr>
          <a:noFill/>
        </p:spPr>
        <p:txBody>
          <a:bodyPr/>
          <a:lstStyle/>
          <a:p>
            <a:fld id="{60AE62D1-F211-4741-A4DB-4D6512E8024B}" type="slidenum">
              <a:rPr lang="de-CH" smtClean="0"/>
              <a:pPr/>
              <a:t>18</a:t>
            </a:fld>
            <a:endParaRPr lang="de-CH" sz="1400" smtClean="0">
              <a:solidFill>
                <a:srgbClr val="7E7E7E"/>
              </a:solidFill>
              <a:latin typeface="Times"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082" name="Date Placeholder 2"/>
          <p:cNvSpPr>
            <a:spLocks noGrp="1"/>
          </p:cNvSpPr>
          <p:nvPr>
            <p:ph type="dt" sz="quarter" idx="10"/>
          </p:nvPr>
        </p:nvSpPr>
        <p:spPr>
          <a:noFill/>
        </p:spPr>
        <p:txBody>
          <a:bodyPr/>
          <a:lstStyle/>
          <a:p>
            <a:r>
              <a:rPr lang="en-US" smtClean="0"/>
              <a:t>© Oscar Nierstrasz</a:t>
            </a:r>
            <a:endParaRPr lang="de-CH" smtClean="0"/>
          </a:p>
        </p:txBody>
      </p:sp>
      <p:sp>
        <p:nvSpPr>
          <p:cNvPr id="46083" name="Footer Placeholder 3"/>
          <p:cNvSpPr>
            <a:spLocks noGrp="1"/>
          </p:cNvSpPr>
          <p:nvPr>
            <p:ph type="ftr" sz="quarter" idx="11"/>
          </p:nvPr>
        </p:nvSpPr>
        <p:spPr>
          <a:noFill/>
        </p:spPr>
        <p:txBody>
          <a:bodyPr/>
          <a:lstStyle/>
          <a:p>
            <a:r>
              <a:rPr lang="en-US" smtClean="0"/>
              <a:t>Liveness and Guarded Methods</a:t>
            </a:r>
            <a:endParaRPr lang="de-CH" smtClean="0"/>
          </a:p>
        </p:txBody>
      </p:sp>
      <p:sp>
        <p:nvSpPr>
          <p:cNvPr id="46084" name="Slide Number Placeholder 4"/>
          <p:cNvSpPr>
            <a:spLocks noGrp="1"/>
          </p:cNvSpPr>
          <p:nvPr>
            <p:ph type="sldNum" sz="quarter" idx="12"/>
          </p:nvPr>
        </p:nvSpPr>
        <p:spPr>
          <a:noFill/>
        </p:spPr>
        <p:txBody>
          <a:bodyPr/>
          <a:lstStyle/>
          <a:p>
            <a:fld id="{2D8DF233-B481-DD4E-AB7F-BD0E75943298}" type="slidenum">
              <a:rPr lang="de-CH" smtClean="0"/>
              <a:pPr/>
              <a:t>19</a:t>
            </a:fld>
            <a:endParaRPr lang="de-CH" sz="1400" smtClean="0">
              <a:solidFill>
                <a:srgbClr val="7E7E7E"/>
              </a:solidFill>
              <a:latin typeface="Times" charset="0"/>
            </a:endParaRPr>
          </a:p>
        </p:txBody>
      </p:sp>
      <p:sp>
        <p:nvSpPr>
          <p:cNvPr id="46085" name="Rectangle 2"/>
          <p:cNvSpPr>
            <a:spLocks noGrp="1" noChangeArrowheads="1"/>
          </p:cNvSpPr>
          <p:nvPr>
            <p:ph type="title"/>
          </p:nvPr>
        </p:nvSpPr>
        <p:spPr/>
        <p:txBody>
          <a:bodyPr/>
          <a:lstStyle/>
          <a:p>
            <a:pPr eaLnBrk="1" hangingPunct="1"/>
            <a:r>
              <a:rPr lang="en-US"/>
              <a:t>Modeling Dining Philosophers</a:t>
            </a:r>
          </a:p>
        </p:txBody>
      </p:sp>
      <p:sp>
        <p:nvSpPr>
          <p:cNvPr id="46086" name="Rectangle 4"/>
          <p:cNvSpPr>
            <a:spLocks noChangeArrowheads="1"/>
          </p:cNvSpPr>
          <p:nvPr/>
        </p:nvSpPr>
        <p:spPr bwMode="auto">
          <a:xfrm>
            <a:off x="341313" y="2057400"/>
            <a:ext cx="8574087" cy="2593975"/>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82588" eaLnBrk="1" hangingPunct="1">
              <a:lnSpc>
                <a:spcPct val="95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PHIL	=	(	</a:t>
            </a:r>
            <a:r>
              <a:rPr lang="en-US" sz="1600" dirty="0" err="1">
                <a:solidFill>
                  <a:srgbClr val="0A017F"/>
                </a:solidFill>
                <a:latin typeface="Courier" charset="0"/>
                <a:ea typeface="Courier" charset="0"/>
                <a:cs typeface="Courier" charset="0"/>
              </a:rPr>
              <a:t>sitdown</a:t>
            </a:r>
            <a:endParaRPr lang="en-US" sz="1600" dirty="0">
              <a:solidFill>
                <a:srgbClr val="0A017F"/>
              </a:solidFill>
              <a:latin typeface="Courier" charset="0"/>
              <a:ea typeface="Courier" charset="0"/>
              <a:cs typeface="Courier" charset="0"/>
            </a:endParaRPr>
          </a:p>
          <a:p>
            <a:pPr defTabSz="382588" eaLnBrk="1" hangingPunct="1">
              <a:lnSpc>
                <a:spcPct val="95000"/>
              </a:lnSpc>
              <a:spcBef>
                <a:spcPct val="20000"/>
              </a:spcBef>
              <a:buClr>
                <a:schemeClr val="hlink"/>
              </a:buClr>
              <a:buSzPct val="85000"/>
              <a:buFont typeface="Helvetica CE" charset="0"/>
              <a:buNone/>
            </a:pPr>
            <a:r>
              <a:rPr lang="en-US" sz="1600" b="1" dirty="0">
                <a:solidFill>
                  <a:srgbClr val="0A017F"/>
                </a:solidFill>
                <a:latin typeface="Courier" charset="0"/>
                <a:ea typeface="Courier" charset="0"/>
                <a:cs typeface="Courier" charset="0"/>
              </a:rPr>
              <a:t>			-&gt;	</a:t>
            </a:r>
            <a:r>
              <a:rPr lang="en-US" sz="1600" b="1" dirty="0" err="1">
                <a:solidFill>
                  <a:srgbClr val="0A017F"/>
                </a:solidFill>
                <a:latin typeface="Courier" charset="0"/>
                <a:ea typeface="Courier" charset="0"/>
                <a:cs typeface="Courier" charset="0"/>
              </a:rPr>
              <a:t>right.get</a:t>
            </a:r>
            <a:r>
              <a:rPr lang="en-US" sz="1600" b="1" dirty="0">
                <a:solidFill>
                  <a:srgbClr val="0A017F"/>
                </a:solidFill>
                <a:latin typeface="Courier" charset="0"/>
                <a:ea typeface="Courier" charset="0"/>
                <a:cs typeface="Courier" charset="0"/>
              </a:rPr>
              <a:t> -&gt; </a:t>
            </a:r>
            <a:r>
              <a:rPr lang="en-US" sz="1600" b="1" dirty="0" err="1">
                <a:solidFill>
                  <a:srgbClr val="0A017F"/>
                </a:solidFill>
                <a:latin typeface="Courier" charset="0"/>
                <a:ea typeface="Courier" charset="0"/>
                <a:cs typeface="Courier" charset="0"/>
              </a:rPr>
              <a:t>left.get</a:t>
            </a:r>
            <a:endParaRPr lang="en-US" sz="1600" b="1" dirty="0">
              <a:solidFill>
                <a:srgbClr val="0A017F"/>
              </a:solidFill>
              <a:latin typeface="Courier" charset="0"/>
              <a:ea typeface="Courier" charset="0"/>
              <a:cs typeface="Courier" charset="0"/>
            </a:endParaRPr>
          </a:p>
          <a:p>
            <a:pPr defTabSz="382588" eaLnBrk="1" hangingPunct="1">
              <a:lnSpc>
                <a:spcPct val="95000"/>
              </a:lnSpc>
              <a:spcBef>
                <a:spcPct val="20000"/>
              </a:spcBef>
              <a:buClr>
                <a:schemeClr val="hlink"/>
              </a:buClr>
              <a:buSzPct val="85000"/>
              <a:buFont typeface="Helvetica CE" charset="0"/>
              <a:buNone/>
            </a:pPr>
            <a:r>
              <a:rPr lang="en-US" sz="1600" b="1" dirty="0">
                <a:solidFill>
                  <a:srgbClr val="0A017F"/>
                </a:solidFill>
                <a:latin typeface="Courier" charset="0"/>
                <a:ea typeface="Courier" charset="0"/>
                <a:cs typeface="Courier" charset="0"/>
              </a:rPr>
              <a:t>			-&gt;	eat -&gt; </a:t>
            </a:r>
            <a:r>
              <a:rPr lang="en-US" sz="1600" b="1" dirty="0" err="1">
                <a:solidFill>
                  <a:srgbClr val="0A017F"/>
                </a:solidFill>
                <a:latin typeface="Courier" charset="0"/>
                <a:ea typeface="Courier" charset="0"/>
                <a:cs typeface="Courier" charset="0"/>
              </a:rPr>
              <a:t>left.put</a:t>
            </a:r>
            <a:r>
              <a:rPr lang="en-US" sz="1600" b="1" dirty="0">
                <a:solidFill>
                  <a:srgbClr val="0A017F"/>
                </a:solidFill>
                <a:latin typeface="Courier" charset="0"/>
                <a:ea typeface="Courier" charset="0"/>
                <a:cs typeface="Courier" charset="0"/>
              </a:rPr>
              <a:t> -&gt; </a:t>
            </a:r>
            <a:r>
              <a:rPr lang="en-US" sz="1600" b="1" dirty="0" err="1">
                <a:solidFill>
                  <a:srgbClr val="0A017F"/>
                </a:solidFill>
                <a:latin typeface="Courier" charset="0"/>
                <a:ea typeface="Courier" charset="0"/>
                <a:cs typeface="Courier" charset="0"/>
              </a:rPr>
              <a:t>right.put</a:t>
            </a:r>
            <a:endParaRPr lang="en-US" sz="1600" dirty="0">
              <a:solidFill>
                <a:srgbClr val="0A017F"/>
              </a:solidFill>
              <a:latin typeface="Courier" charset="0"/>
              <a:ea typeface="Courier" charset="0"/>
              <a:cs typeface="Courier" charset="0"/>
            </a:endParaRPr>
          </a:p>
          <a:p>
            <a:pPr defTabSz="382588" eaLnBrk="1" hangingPunct="1">
              <a:lnSpc>
                <a:spcPct val="95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			-&gt;	arise -&gt; PHIL ).</a:t>
            </a:r>
          </a:p>
          <a:p>
            <a:pPr defTabSz="382588" eaLnBrk="1" hangingPunct="1">
              <a:lnSpc>
                <a:spcPct val="95000"/>
              </a:lnSpc>
              <a:spcBef>
                <a:spcPct val="20000"/>
              </a:spcBef>
              <a:buClr>
                <a:schemeClr val="hlink"/>
              </a:buClr>
              <a:buSzPct val="85000"/>
              <a:buFont typeface="Helvetica CE" charset="0"/>
              <a:buNone/>
            </a:pPr>
            <a:endParaRPr lang="en-US" sz="1600" dirty="0">
              <a:solidFill>
                <a:srgbClr val="0A017F"/>
              </a:solidFill>
              <a:latin typeface="Courier" charset="0"/>
              <a:ea typeface="Courier" charset="0"/>
              <a:cs typeface="Courier" charset="0"/>
            </a:endParaRPr>
          </a:p>
          <a:p>
            <a:pPr defTabSz="382588" eaLnBrk="1" hangingPunct="1">
              <a:lnSpc>
                <a:spcPct val="95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FORK 	=	(	get -&gt; put -&gt; </a:t>
            </a:r>
            <a:r>
              <a:rPr lang="en-US" sz="1600" dirty="0" smtClean="0">
                <a:solidFill>
                  <a:srgbClr val="0A017F"/>
                </a:solidFill>
                <a:latin typeface="Courier" charset="0"/>
                <a:ea typeface="Courier" charset="0"/>
                <a:cs typeface="Courier" charset="0"/>
              </a:rPr>
              <a:t>FORK )</a:t>
            </a:r>
            <a:r>
              <a:rPr lang="en-US" sz="1600" dirty="0">
                <a:solidFill>
                  <a:srgbClr val="0A017F"/>
                </a:solidFill>
                <a:latin typeface="Courier" charset="0"/>
                <a:ea typeface="Courier" charset="0"/>
                <a:cs typeface="Courier" charset="0"/>
              </a:rPr>
              <a:t>.</a:t>
            </a:r>
          </a:p>
          <a:p>
            <a:pPr defTabSz="382588" eaLnBrk="1" hangingPunct="1">
              <a:lnSpc>
                <a:spcPct val="95000"/>
              </a:lnSpc>
              <a:spcBef>
                <a:spcPct val="20000"/>
              </a:spcBef>
              <a:buClr>
                <a:schemeClr val="hlink"/>
              </a:buClr>
              <a:buSzPct val="85000"/>
              <a:buFont typeface="Helvetica CE" charset="0"/>
              <a:buNone/>
            </a:pPr>
            <a:endParaRPr lang="en-US" sz="1600" dirty="0">
              <a:solidFill>
                <a:srgbClr val="0A017F"/>
              </a:solidFill>
              <a:latin typeface="Courier" charset="0"/>
              <a:ea typeface="Courier" charset="0"/>
              <a:cs typeface="Courier" charset="0"/>
            </a:endParaRPr>
          </a:p>
          <a:p>
            <a:pPr defTabSz="382588" eaLnBrk="1" hangingPunct="1">
              <a:lnSpc>
                <a:spcPct val="95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||DINERS(N=5)=  </a:t>
            </a:r>
            <a:r>
              <a:rPr lang="en-US" sz="1600" dirty="0" err="1">
                <a:solidFill>
                  <a:srgbClr val="0A017F"/>
                </a:solidFill>
                <a:latin typeface="Courier" charset="0"/>
                <a:ea typeface="Courier" charset="0"/>
                <a:cs typeface="Courier" charset="0"/>
              </a:rPr>
              <a:t>forall</a:t>
            </a:r>
            <a:r>
              <a:rPr lang="en-US" sz="1600" dirty="0">
                <a:solidFill>
                  <a:srgbClr val="0A017F"/>
                </a:solidFill>
                <a:latin typeface="Courier" charset="0"/>
                <a:ea typeface="Courier" charset="0"/>
                <a:cs typeface="Courier" charset="0"/>
              </a:rPr>
              <a:t> [i:0..N-1] </a:t>
            </a:r>
          </a:p>
          <a:p>
            <a:pPr defTabSz="382588" eaLnBrk="1" hangingPunct="1">
              <a:lnSpc>
                <a:spcPct val="95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	( </a:t>
            </a:r>
            <a:r>
              <a:rPr lang="en-US" sz="1600" dirty="0" err="1">
                <a:solidFill>
                  <a:srgbClr val="0A017F"/>
                </a:solidFill>
                <a:latin typeface="Courier" charset="0"/>
                <a:ea typeface="Courier" charset="0"/>
                <a:cs typeface="Courier" charset="0"/>
              </a:rPr>
              <a:t>phil[i]:</a:t>
            </a:r>
            <a:r>
              <a:rPr lang="en-US" sz="1600" b="1" dirty="0" err="1">
                <a:solidFill>
                  <a:srgbClr val="0A017F"/>
                </a:solidFill>
                <a:latin typeface="Courier" charset="0"/>
                <a:ea typeface="Courier" charset="0"/>
                <a:cs typeface="Courier" charset="0"/>
              </a:rPr>
              <a:t>PHIL</a:t>
            </a:r>
            <a:r>
              <a:rPr lang="en-US" sz="1600" dirty="0">
                <a:solidFill>
                  <a:srgbClr val="0A017F"/>
                </a:solidFill>
                <a:latin typeface="Courier" charset="0"/>
                <a:ea typeface="Courier" charset="0"/>
                <a:cs typeface="Courier" charset="0"/>
              </a:rPr>
              <a:t> || {phil[i].left,phil[((i-1)+N)%N].right}::</a:t>
            </a:r>
            <a:r>
              <a:rPr lang="en-US" sz="1600" b="1" dirty="0">
                <a:solidFill>
                  <a:srgbClr val="0A017F"/>
                </a:solidFill>
                <a:latin typeface="Courier" charset="0"/>
                <a:ea typeface="Courier" charset="0"/>
                <a:cs typeface="Courier" charset="0"/>
              </a:rPr>
              <a:t>FORK </a:t>
            </a:r>
            <a:r>
              <a:rPr lang="en-US" sz="1600" dirty="0">
                <a:solidFill>
                  <a:srgbClr val="0A017F"/>
                </a:solidFill>
                <a:latin typeface="Courier" charset="0"/>
                <a:ea typeface="Courier" charset="0"/>
                <a:cs typeface="Courier" charset="0"/>
              </a:rPr>
              <a:t>).</a:t>
            </a:r>
          </a:p>
        </p:txBody>
      </p:sp>
      <p:sp>
        <p:nvSpPr>
          <p:cNvPr id="46087" name="AutoShape 5"/>
          <p:cNvSpPr>
            <a:spLocks noChangeArrowheads="1"/>
          </p:cNvSpPr>
          <p:nvPr/>
        </p:nvSpPr>
        <p:spPr bwMode="auto">
          <a:xfrm>
            <a:off x="2971800" y="5638800"/>
            <a:ext cx="4648200" cy="609600"/>
          </a:xfrm>
          <a:prstGeom prst="foldedCorner">
            <a:avLst>
              <a:gd name="adj" fmla="val 12500"/>
            </a:avLst>
          </a:prstGeom>
          <a:solidFill>
            <a:schemeClr val="accent1"/>
          </a:solidFill>
          <a:ln w="9525">
            <a:solidFill>
              <a:schemeClr val="tx1"/>
            </a:solidFill>
            <a:round/>
            <a:headEnd/>
            <a:tailEnd/>
          </a:ln>
        </p:spPr>
        <p:txBody>
          <a:bodyPr anchor="ctr">
            <a:prstTxWarp prst="textNoShape">
              <a:avLst/>
            </a:prstTxWarp>
          </a:bodyPr>
          <a:lstStyle/>
          <a:p>
            <a:pPr algn="ctr" eaLnBrk="1" hangingPunct="1">
              <a:lnSpc>
                <a:spcPct val="95000"/>
              </a:lnSpc>
              <a:spcBef>
                <a:spcPct val="20000"/>
              </a:spcBef>
              <a:buClr>
                <a:srgbClr val="00027F"/>
              </a:buClr>
              <a:buSzPct val="85000"/>
              <a:buFont typeface="Zapf Dingbats" charset="2"/>
              <a:buNone/>
            </a:pPr>
            <a:r>
              <a:rPr lang="en-US" i="1">
                <a:solidFill>
                  <a:srgbClr val="7F0101"/>
                </a:solidFill>
              </a:rPr>
              <a:t>Is this system safe? Is it live?</a:t>
            </a:r>
            <a:endParaRPr lang="en-US" sz="3200">
              <a:solidFill>
                <a:srgbClr val="7F0101"/>
              </a:solidFill>
            </a:endParaRPr>
          </a:p>
        </p:txBody>
      </p:sp>
      <p:grpSp>
        <p:nvGrpSpPr>
          <p:cNvPr id="46088" name="Group 6"/>
          <p:cNvGrpSpPr>
            <a:grpSpLocks/>
          </p:cNvGrpSpPr>
          <p:nvPr/>
        </p:nvGrpSpPr>
        <p:grpSpPr bwMode="auto">
          <a:xfrm>
            <a:off x="8077200" y="6096000"/>
            <a:ext cx="838200" cy="381000"/>
            <a:chOff x="672" y="3504"/>
            <a:chExt cx="528" cy="240"/>
          </a:xfrm>
        </p:grpSpPr>
        <p:sp>
          <p:nvSpPr>
            <p:cNvPr id="46089" name="AutoShape 7"/>
            <p:cNvSpPr>
              <a:spLocks noChangeArrowheads="1"/>
            </p:cNvSpPr>
            <p:nvPr/>
          </p:nvSpPr>
          <p:spPr bwMode="auto">
            <a:xfrm>
              <a:off x="672" y="3504"/>
              <a:ext cx="528" cy="240"/>
            </a:xfrm>
            <a:prstGeom prst="foldedCorner">
              <a:avLst>
                <a:gd name="adj" fmla="val 12500"/>
              </a:avLst>
            </a:prstGeom>
            <a:solidFill>
              <a:schemeClr val="accent1"/>
            </a:solidFill>
            <a:ln w="9525">
              <a:solidFill>
                <a:schemeClr val="tx1"/>
              </a:solidFill>
              <a:round/>
              <a:headEnd/>
              <a:tailEnd/>
            </a:ln>
          </p:spPr>
          <p:txBody>
            <a:bodyPr wrap="none" anchor="ctr">
              <a:prstTxWarp prst="textNoShape">
                <a:avLst/>
              </a:prstTxWarp>
            </a:bodyPr>
            <a:lstStyle/>
            <a:p>
              <a:endParaRPr lang="en-US"/>
            </a:p>
          </p:txBody>
        </p:sp>
        <p:grpSp>
          <p:nvGrpSpPr>
            <p:cNvPr id="46090" name="Group 8"/>
            <p:cNvGrpSpPr>
              <a:grpSpLocks/>
            </p:cNvGrpSpPr>
            <p:nvPr/>
          </p:nvGrpSpPr>
          <p:grpSpPr bwMode="auto">
            <a:xfrm>
              <a:off x="720" y="3552"/>
              <a:ext cx="432" cy="144"/>
              <a:chOff x="2112" y="3696"/>
              <a:chExt cx="528" cy="192"/>
            </a:xfrm>
          </p:grpSpPr>
          <p:sp>
            <p:nvSpPr>
              <p:cNvPr id="46091" name="Oval 9"/>
              <p:cNvSpPr>
                <a:spLocks noChangeArrowheads="1"/>
              </p:cNvSpPr>
              <p:nvPr/>
            </p:nvSpPr>
            <p:spPr bwMode="auto">
              <a:xfrm>
                <a:off x="2112" y="3696"/>
                <a:ext cx="192" cy="192"/>
              </a:xfrm>
              <a:prstGeom prst="ellipse">
                <a:avLst/>
              </a:prstGeom>
              <a:solidFill>
                <a:srgbClr val="FF0101"/>
              </a:solidFill>
              <a:ln w="9525">
                <a:solidFill>
                  <a:schemeClr val="tx1"/>
                </a:solidFill>
                <a:round/>
                <a:headEnd/>
                <a:tailEnd/>
              </a:ln>
            </p:spPr>
            <p:txBody>
              <a:bodyPr wrap="none" anchor="ctr">
                <a:prstTxWarp prst="textNoShape">
                  <a:avLst/>
                </a:prstTxWarp>
              </a:bodyPr>
              <a:lstStyle/>
              <a:p>
                <a:pPr algn="ctr"/>
                <a:r>
                  <a:rPr lang="en-US" sz="1400"/>
                  <a:t>0</a:t>
                </a:r>
              </a:p>
            </p:txBody>
          </p:sp>
          <p:sp>
            <p:nvSpPr>
              <p:cNvPr id="46092" name="Oval 10"/>
              <p:cNvSpPr>
                <a:spLocks noChangeArrowheads="1"/>
              </p:cNvSpPr>
              <p:nvPr/>
            </p:nvSpPr>
            <p:spPr bwMode="auto">
              <a:xfrm>
                <a:off x="2448" y="3696"/>
                <a:ext cx="192" cy="192"/>
              </a:xfrm>
              <a:prstGeom prst="ellipse">
                <a:avLst/>
              </a:prstGeom>
              <a:solidFill>
                <a:srgbClr val="01FFFF"/>
              </a:solidFill>
              <a:ln w="9525">
                <a:solidFill>
                  <a:schemeClr val="tx1"/>
                </a:solidFill>
                <a:round/>
                <a:headEnd/>
                <a:tailEnd/>
              </a:ln>
            </p:spPr>
            <p:txBody>
              <a:bodyPr wrap="none" anchor="ctr">
                <a:prstTxWarp prst="textNoShape">
                  <a:avLst/>
                </a:prstTxWarp>
              </a:bodyPr>
              <a:lstStyle/>
              <a:p>
                <a:pPr algn="ctr"/>
                <a:r>
                  <a:rPr lang="en-US" sz="1400"/>
                  <a:t>1</a:t>
                </a:r>
              </a:p>
            </p:txBody>
          </p:sp>
          <p:cxnSp>
            <p:nvCxnSpPr>
              <p:cNvPr id="46093" name="AutoShape 11"/>
              <p:cNvCxnSpPr>
                <a:cxnSpLocks noChangeShapeType="1"/>
                <a:stCxn id="46091" idx="7"/>
                <a:endCxn id="46092" idx="1"/>
              </p:cNvCxnSpPr>
              <p:nvPr/>
            </p:nvCxnSpPr>
            <p:spPr bwMode="auto">
              <a:xfrm rot="5400000" flipV="1">
                <a:off x="2375" y="3625"/>
                <a:ext cx="1" cy="200"/>
              </a:xfrm>
              <a:prstGeom prst="curvedConnector3">
                <a:avLst>
                  <a:gd name="adj1" fmla="val -4800005"/>
                </a:avLst>
              </a:prstGeom>
              <a:noFill/>
              <a:ln w="9525">
                <a:solidFill>
                  <a:schemeClr val="tx1"/>
                </a:solidFill>
                <a:round/>
                <a:headEnd/>
                <a:tailEnd type="triangle" w="med" len="med"/>
              </a:ln>
            </p:spPr>
          </p:cxnSp>
          <p:cxnSp>
            <p:nvCxnSpPr>
              <p:cNvPr id="46094" name="AutoShape 12"/>
              <p:cNvCxnSpPr>
                <a:cxnSpLocks noChangeShapeType="1"/>
                <a:stCxn id="46092" idx="3"/>
                <a:endCxn id="46091" idx="5"/>
              </p:cNvCxnSpPr>
              <p:nvPr/>
            </p:nvCxnSpPr>
            <p:spPr bwMode="auto">
              <a:xfrm rot="5400000">
                <a:off x="2375" y="3761"/>
                <a:ext cx="1" cy="200"/>
              </a:xfrm>
              <a:prstGeom prst="curvedConnector3">
                <a:avLst>
                  <a:gd name="adj1" fmla="val 4299995"/>
                </a:avLst>
              </a:prstGeom>
              <a:noFill/>
              <a:ln w="9525">
                <a:solidFill>
                  <a:schemeClr val="tx1"/>
                </a:solidFill>
                <a:round/>
                <a:headEnd/>
                <a:tailEnd type="triangle" w="med" len="med"/>
              </a:ln>
            </p:spPr>
          </p:cxnSp>
        </p:gr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266" name="Rectangle 3"/>
          <p:cNvSpPr>
            <a:spLocks noGrp="1" noChangeArrowheads="1"/>
          </p:cNvSpPr>
          <p:nvPr>
            <p:ph type="title"/>
          </p:nvPr>
        </p:nvSpPr>
        <p:spPr/>
        <p:txBody>
          <a:bodyPr/>
          <a:lstStyle/>
          <a:p>
            <a:r>
              <a:rPr lang="en-US" smtClean="0"/>
              <a:t>Roadmap</a:t>
            </a:r>
          </a:p>
        </p:txBody>
      </p:sp>
      <p:sp>
        <p:nvSpPr>
          <p:cNvPr id="11267" name="Rectangle 4"/>
          <p:cNvSpPr>
            <a:spLocks noGrp="1" noChangeArrowheads="1"/>
          </p:cNvSpPr>
          <p:nvPr>
            <p:ph type="body" idx="1"/>
          </p:nvPr>
        </p:nvSpPr>
        <p:spPr/>
        <p:txBody>
          <a:bodyPr/>
          <a:lstStyle/>
          <a:p>
            <a:r>
              <a:rPr lang="en-US" smtClean="0"/>
              <a:t>Liveness</a:t>
            </a:r>
          </a:p>
          <a:p>
            <a:pPr lvl="1"/>
            <a:r>
              <a:rPr lang="en-US" smtClean="0"/>
              <a:t>Progress Properties</a:t>
            </a:r>
          </a:p>
          <a:p>
            <a:r>
              <a:rPr lang="en-US" smtClean="0"/>
              <a:t>Deadlock</a:t>
            </a:r>
          </a:p>
          <a:p>
            <a:pPr lvl="1"/>
            <a:r>
              <a:rPr lang="en-US" smtClean="0"/>
              <a:t>The Dining Philosophers problem</a:t>
            </a:r>
          </a:p>
          <a:p>
            <a:pPr lvl="1"/>
            <a:r>
              <a:rPr lang="en-US" smtClean="0"/>
              <a:t>Detecting and avoiding deadlock</a:t>
            </a:r>
          </a:p>
          <a:p>
            <a:r>
              <a:rPr lang="en-US" smtClean="0"/>
              <a:t>Guarded Methods</a:t>
            </a:r>
          </a:p>
          <a:p>
            <a:pPr lvl="1"/>
            <a:r>
              <a:rPr lang="en-US" smtClean="0"/>
              <a:t>Checking guard conditions</a:t>
            </a:r>
          </a:p>
          <a:p>
            <a:pPr lvl="1"/>
            <a:r>
              <a:rPr lang="en-US" smtClean="0"/>
              <a:t>Handling interrupts</a:t>
            </a:r>
          </a:p>
          <a:p>
            <a:pPr lvl="1"/>
            <a:r>
              <a:rPr lang="en-US" smtClean="0"/>
              <a:t>Structuring notification</a:t>
            </a:r>
          </a:p>
          <a:p>
            <a:endParaRPr lang="en-US" smtClean="0"/>
          </a:p>
        </p:txBody>
      </p:sp>
      <p:sp>
        <p:nvSpPr>
          <p:cNvPr id="11268" name="Date Placeholder 3"/>
          <p:cNvSpPr>
            <a:spLocks noGrp="1"/>
          </p:cNvSpPr>
          <p:nvPr>
            <p:ph type="dt" sz="quarter" idx="10"/>
          </p:nvPr>
        </p:nvSpPr>
        <p:spPr>
          <a:noFill/>
        </p:spPr>
        <p:txBody>
          <a:bodyPr/>
          <a:lstStyle/>
          <a:p>
            <a:r>
              <a:rPr lang="en-US" smtClean="0"/>
              <a:t>© Oscar Nierstrasz</a:t>
            </a:r>
            <a:endParaRPr lang="de-CH" smtClean="0"/>
          </a:p>
        </p:txBody>
      </p:sp>
      <p:sp>
        <p:nvSpPr>
          <p:cNvPr id="11269" name="Footer Placeholder 7"/>
          <p:cNvSpPr>
            <a:spLocks noGrp="1"/>
          </p:cNvSpPr>
          <p:nvPr>
            <p:ph type="ftr" sz="quarter" idx="11"/>
          </p:nvPr>
        </p:nvSpPr>
        <p:spPr>
          <a:noFill/>
        </p:spPr>
        <p:txBody>
          <a:bodyPr/>
          <a:lstStyle/>
          <a:p>
            <a:r>
              <a:rPr lang="en-US" smtClean="0"/>
              <a:t>Liveness and Guarded Methods</a:t>
            </a:r>
            <a:endParaRPr lang="de-CH" smtClean="0"/>
          </a:p>
        </p:txBody>
      </p:sp>
      <p:sp>
        <p:nvSpPr>
          <p:cNvPr id="11270" name="Slide Number Placeholder 5"/>
          <p:cNvSpPr>
            <a:spLocks noGrp="1"/>
          </p:cNvSpPr>
          <p:nvPr>
            <p:ph type="sldNum" sz="quarter" idx="12"/>
          </p:nvPr>
        </p:nvSpPr>
        <p:spPr>
          <a:noFill/>
        </p:spPr>
        <p:txBody>
          <a:bodyPr/>
          <a:lstStyle/>
          <a:p>
            <a:fld id="{F08E4A18-0A37-C94B-8B94-76A6CA9E0B19}" type="slidenum">
              <a:rPr lang="de-CH" smtClean="0"/>
              <a:pPr/>
              <a:t>2</a:t>
            </a:fld>
            <a:endParaRPr lang="de-CH" smtClean="0"/>
          </a:p>
        </p:txBody>
      </p:sp>
      <p:pic>
        <p:nvPicPr>
          <p:cNvPr id="11271"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130" name="Date Placeholder 3"/>
          <p:cNvSpPr>
            <a:spLocks noGrp="1"/>
          </p:cNvSpPr>
          <p:nvPr>
            <p:ph type="dt" sz="quarter" idx="10"/>
          </p:nvPr>
        </p:nvSpPr>
        <p:spPr>
          <a:noFill/>
        </p:spPr>
        <p:txBody>
          <a:bodyPr/>
          <a:lstStyle/>
          <a:p>
            <a:r>
              <a:rPr lang="en-US" smtClean="0"/>
              <a:t>© Oscar Nierstrasz</a:t>
            </a:r>
            <a:endParaRPr lang="de-CH" smtClean="0"/>
          </a:p>
        </p:txBody>
      </p:sp>
      <p:sp>
        <p:nvSpPr>
          <p:cNvPr id="48131" name="Footer Placeholder 4"/>
          <p:cNvSpPr>
            <a:spLocks noGrp="1"/>
          </p:cNvSpPr>
          <p:nvPr>
            <p:ph type="ftr" sz="quarter" idx="11"/>
          </p:nvPr>
        </p:nvSpPr>
        <p:spPr>
          <a:noFill/>
        </p:spPr>
        <p:txBody>
          <a:bodyPr/>
          <a:lstStyle/>
          <a:p>
            <a:r>
              <a:rPr lang="en-US" smtClean="0"/>
              <a:t>Liveness and Guarded Methods</a:t>
            </a:r>
            <a:endParaRPr lang="de-CH" smtClean="0"/>
          </a:p>
        </p:txBody>
      </p:sp>
      <p:sp>
        <p:nvSpPr>
          <p:cNvPr id="48132" name="Slide Number Placeholder 5"/>
          <p:cNvSpPr>
            <a:spLocks noGrp="1"/>
          </p:cNvSpPr>
          <p:nvPr>
            <p:ph type="sldNum" sz="quarter" idx="12"/>
          </p:nvPr>
        </p:nvSpPr>
        <p:spPr>
          <a:noFill/>
        </p:spPr>
        <p:txBody>
          <a:bodyPr/>
          <a:lstStyle/>
          <a:p>
            <a:fld id="{BEAC48A8-F61F-7D46-978D-2C0D5933D11E}" type="slidenum">
              <a:rPr lang="de-CH" smtClean="0"/>
              <a:pPr/>
              <a:t>20</a:t>
            </a:fld>
            <a:endParaRPr lang="de-CH" sz="1400" smtClean="0">
              <a:solidFill>
                <a:srgbClr val="7E7E7E"/>
              </a:solidFill>
              <a:latin typeface="Times" charset="0"/>
            </a:endParaRPr>
          </a:p>
        </p:txBody>
      </p:sp>
      <p:sp>
        <p:nvSpPr>
          <p:cNvPr id="48133" name="Rectangle 2"/>
          <p:cNvSpPr>
            <a:spLocks noGrp="1" noChangeArrowheads="1"/>
          </p:cNvSpPr>
          <p:nvPr>
            <p:ph type="title"/>
          </p:nvPr>
        </p:nvSpPr>
        <p:spPr/>
        <p:txBody>
          <a:bodyPr/>
          <a:lstStyle/>
          <a:p>
            <a:pPr eaLnBrk="1" hangingPunct="1"/>
            <a:r>
              <a:rPr lang="en-US"/>
              <a:t>Dining Philosophers Analysis</a:t>
            </a:r>
          </a:p>
        </p:txBody>
      </p:sp>
      <p:sp>
        <p:nvSpPr>
          <p:cNvPr id="48134" name="Rectangle 4"/>
          <p:cNvSpPr>
            <a:spLocks noChangeArrowheads="1"/>
          </p:cNvSpPr>
          <p:nvPr/>
        </p:nvSpPr>
        <p:spPr bwMode="auto">
          <a:xfrm>
            <a:off x="838200" y="2035175"/>
            <a:ext cx="4124325" cy="3297238"/>
          </a:xfrm>
          <a:prstGeom prst="rect">
            <a:avLst/>
          </a:prstGeom>
          <a:solidFill>
            <a:schemeClr val="bg1"/>
          </a:solidFill>
          <a:ln w="9525">
            <a:solidFill>
              <a:schemeClr val="accent2"/>
            </a:solidFill>
            <a:miter lim="800000"/>
            <a:headEnd/>
            <a:tailEnd/>
          </a:ln>
        </p:spPr>
        <p:txBody>
          <a:bodyPr wrap="none">
            <a:prstTxWarp prst="textNoShape">
              <a:avLst/>
            </a:prstTxWarp>
            <a:spAutoFit/>
          </a:bodyPr>
          <a:lstStyle/>
          <a:p>
            <a:pPr eaLnBrk="1" hangingPunct="1">
              <a:lnSpc>
                <a:spcPct val="90000"/>
              </a:lnSpc>
              <a:spcBef>
                <a:spcPct val="20000"/>
              </a:spcBef>
              <a:buClr>
                <a:schemeClr val="hlink"/>
              </a:buClr>
              <a:buSzPct val="85000"/>
              <a:buFont typeface="Helvetica CE" charset="0"/>
              <a:buNone/>
            </a:pPr>
            <a:r>
              <a:rPr lang="en-US" sz="1600">
                <a:solidFill>
                  <a:srgbClr val="7F0101"/>
                </a:solidFill>
                <a:latin typeface="Courier" charset="0"/>
                <a:ea typeface="Courier" charset="0"/>
                <a:cs typeface="Courier" charset="0"/>
              </a:rPr>
              <a:t>Trace to terminal set of states:</a:t>
            </a:r>
          </a:p>
          <a:p>
            <a:pPr eaLnBrk="1" hangingPunct="1">
              <a:lnSpc>
                <a:spcPct val="90000"/>
              </a:lnSpc>
              <a:spcBef>
                <a:spcPct val="20000"/>
              </a:spcBef>
              <a:buClr>
                <a:schemeClr val="hlink"/>
              </a:buClr>
              <a:buSzPct val="85000"/>
              <a:buFont typeface="Helvetica CE" charset="0"/>
              <a:buNone/>
            </a:pPr>
            <a:r>
              <a:rPr lang="en-US" sz="1600">
                <a:solidFill>
                  <a:srgbClr val="7F0101"/>
                </a:solidFill>
                <a:latin typeface="Courier" charset="0"/>
                <a:ea typeface="Courier" charset="0"/>
                <a:cs typeface="Courier" charset="0"/>
              </a:rPr>
              <a:t>	phil.0.sitdown</a:t>
            </a:r>
          </a:p>
          <a:p>
            <a:pPr eaLnBrk="1" hangingPunct="1">
              <a:lnSpc>
                <a:spcPct val="90000"/>
              </a:lnSpc>
              <a:spcBef>
                <a:spcPct val="20000"/>
              </a:spcBef>
              <a:buClr>
                <a:schemeClr val="hlink"/>
              </a:buClr>
              <a:buSzPct val="85000"/>
              <a:buFont typeface="Helvetica CE" charset="0"/>
              <a:buNone/>
            </a:pPr>
            <a:r>
              <a:rPr lang="en-US" sz="1600">
                <a:solidFill>
                  <a:srgbClr val="7F0101"/>
                </a:solidFill>
                <a:latin typeface="Courier" charset="0"/>
                <a:ea typeface="Courier" charset="0"/>
                <a:cs typeface="Courier" charset="0"/>
              </a:rPr>
              <a:t>	phil.0.right.get</a:t>
            </a:r>
          </a:p>
          <a:p>
            <a:pPr eaLnBrk="1" hangingPunct="1">
              <a:lnSpc>
                <a:spcPct val="90000"/>
              </a:lnSpc>
              <a:spcBef>
                <a:spcPct val="20000"/>
              </a:spcBef>
              <a:buClr>
                <a:schemeClr val="hlink"/>
              </a:buClr>
              <a:buSzPct val="85000"/>
              <a:buFont typeface="Helvetica CE" charset="0"/>
              <a:buNone/>
            </a:pPr>
            <a:r>
              <a:rPr lang="en-US" sz="1600">
                <a:solidFill>
                  <a:srgbClr val="7F0101"/>
                </a:solidFill>
                <a:latin typeface="Courier" charset="0"/>
                <a:ea typeface="Courier" charset="0"/>
                <a:cs typeface="Courier" charset="0"/>
              </a:rPr>
              <a:t>	phil.1.sitdown</a:t>
            </a:r>
          </a:p>
          <a:p>
            <a:pPr eaLnBrk="1" hangingPunct="1">
              <a:lnSpc>
                <a:spcPct val="90000"/>
              </a:lnSpc>
              <a:spcBef>
                <a:spcPct val="20000"/>
              </a:spcBef>
              <a:buClr>
                <a:schemeClr val="hlink"/>
              </a:buClr>
              <a:buSzPct val="85000"/>
              <a:buFont typeface="Helvetica CE" charset="0"/>
              <a:buNone/>
            </a:pPr>
            <a:r>
              <a:rPr lang="en-US" sz="1600">
                <a:solidFill>
                  <a:srgbClr val="7F0101"/>
                </a:solidFill>
                <a:latin typeface="Courier" charset="0"/>
                <a:ea typeface="Courier" charset="0"/>
                <a:cs typeface="Courier" charset="0"/>
              </a:rPr>
              <a:t>	phil.1.right.get</a:t>
            </a:r>
          </a:p>
          <a:p>
            <a:pPr eaLnBrk="1" hangingPunct="1">
              <a:lnSpc>
                <a:spcPct val="90000"/>
              </a:lnSpc>
              <a:spcBef>
                <a:spcPct val="20000"/>
              </a:spcBef>
              <a:buClr>
                <a:schemeClr val="hlink"/>
              </a:buClr>
              <a:buSzPct val="85000"/>
              <a:buFont typeface="Helvetica CE" charset="0"/>
              <a:buNone/>
            </a:pPr>
            <a:r>
              <a:rPr lang="en-US" sz="1600">
                <a:solidFill>
                  <a:srgbClr val="7F0101"/>
                </a:solidFill>
                <a:latin typeface="Courier" charset="0"/>
                <a:ea typeface="Courier" charset="0"/>
                <a:cs typeface="Courier" charset="0"/>
              </a:rPr>
              <a:t>	phil.2.sitdown</a:t>
            </a:r>
          </a:p>
          <a:p>
            <a:pPr eaLnBrk="1" hangingPunct="1">
              <a:lnSpc>
                <a:spcPct val="90000"/>
              </a:lnSpc>
              <a:spcBef>
                <a:spcPct val="20000"/>
              </a:spcBef>
              <a:buClr>
                <a:schemeClr val="hlink"/>
              </a:buClr>
              <a:buSzPct val="85000"/>
              <a:buFont typeface="Helvetica CE" charset="0"/>
              <a:buNone/>
            </a:pPr>
            <a:r>
              <a:rPr lang="en-US" sz="1600">
                <a:solidFill>
                  <a:srgbClr val="7F0101"/>
                </a:solidFill>
                <a:latin typeface="Courier" charset="0"/>
                <a:ea typeface="Courier" charset="0"/>
                <a:cs typeface="Courier" charset="0"/>
              </a:rPr>
              <a:t>	phil.2.right.get</a:t>
            </a:r>
          </a:p>
          <a:p>
            <a:pPr eaLnBrk="1" hangingPunct="1">
              <a:lnSpc>
                <a:spcPct val="90000"/>
              </a:lnSpc>
              <a:spcBef>
                <a:spcPct val="20000"/>
              </a:spcBef>
              <a:buClr>
                <a:schemeClr val="hlink"/>
              </a:buClr>
              <a:buSzPct val="85000"/>
              <a:buFont typeface="Helvetica CE" charset="0"/>
              <a:buNone/>
            </a:pPr>
            <a:r>
              <a:rPr lang="en-US" sz="1600">
                <a:solidFill>
                  <a:srgbClr val="7F0101"/>
                </a:solidFill>
                <a:latin typeface="Courier" charset="0"/>
                <a:ea typeface="Courier" charset="0"/>
                <a:cs typeface="Courier" charset="0"/>
              </a:rPr>
              <a:t>	phil.3.sitdown</a:t>
            </a:r>
          </a:p>
          <a:p>
            <a:pPr eaLnBrk="1" hangingPunct="1">
              <a:lnSpc>
                <a:spcPct val="90000"/>
              </a:lnSpc>
              <a:spcBef>
                <a:spcPct val="20000"/>
              </a:spcBef>
              <a:buClr>
                <a:schemeClr val="hlink"/>
              </a:buClr>
              <a:buSzPct val="85000"/>
              <a:buFont typeface="Helvetica CE" charset="0"/>
              <a:buNone/>
            </a:pPr>
            <a:r>
              <a:rPr lang="en-US" sz="1600">
                <a:solidFill>
                  <a:srgbClr val="7F0101"/>
                </a:solidFill>
                <a:latin typeface="Courier" charset="0"/>
                <a:ea typeface="Courier" charset="0"/>
                <a:cs typeface="Courier" charset="0"/>
              </a:rPr>
              <a:t>	phil.3.right.get</a:t>
            </a:r>
          </a:p>
          <a:p>
            <a:pPr eaLnBrk="1" hangingPunct="1">
              <a:lnSpc>
                <a:spcPct val="90000"/>
              </a:lnSpc>
              <a:spcBef>
                <a:spcPct val="20000"/>
              </a:spcBef>
              <a:buClr>
                <a:schemeClr val="hlink"/>
              </a:buClr>
              <a:buSzPct val="85000"/>
              <a:buFont typeface="Helvetica CE" charset="0"/>
              <a:buNone/>
            </a:pPr>
            <a:r>
              <a:rPr lang="en-US" sz="1600">
                <a:solidFill>
                  <a:srgbClr val="7F0101"/>
                </a:solidFill>
                <a:latin typeface="Courier" charset="0"/>
                <a:ea typeface="Courier" charset="0"/>
                <a:cs typeface="Courier" charset="0"/>
              </a:rPr>
              <a:t>	phil.4.sitdown</a:t>
            </a:r>
          </a:p>
          <a:p>
            <a:pPr eaLnBrk="1" hangingPunct="1">
              <a:lnSpc>
                <a:spcPct val="90000"/>
              </a:lnSpc>
              <a:spcBef>
                <a:spcPct val="20000"/>
              </a:spcBef>
              <a:buClr>
                <a:schemeClr val="hlink"/>
              </a:buClr>
              <a:buSzPct val="85000"/>
              <a:buFont typeface="Helvetica CE" charset="0"/>
              <a:buNone/>
            </a:pPr>
            <a:r>
              <a:rPr lang="en-US" sz="1600">
                <a:solidFill>
                  <a:srgbClr val="7F0101"/>
                </a:solidFill>
                <a:latin typeface="Courier" charset="0"/>
                <a:ea typeface="Courier" charset="0"/>
                <a:cs typeface="Courier" charset="0"/>
              </a:rPr>
              <a:t>	phil.4.right.get</a:t>
            </a:r>
          </a:p>
          <a:p>
            <a:pPr eaLnBrk="1" hangingPunct="1">
              <a:lnSpc>
                <a:spcPct val="90000"/>
              </a:lnSpc>
              <a:spcBef>
                <a:spcPct val="20000"/>
              </a:spcBef>
              <a:buClr>
                <a:schemeClr val="hlink"/>
              </a:buClr>
              <a:buSzPct val="85000"/>
              <a:buFont typeface="Helvetica CE" charset="0"/>
              <a:buNone/>
            </a:pPr>
            <a:r>
              <a:rPr lang="en-US" sz="1600">
                <a:solidFill>
                  <a:srgbClr val="7F0101"/>
                </a:solidFill>
                <a:latin typeface="Courier" charset="0"/>
                <a:ea typeface="Courier" charset="0"/>
                <a:cs typeface="Courier" charset="0"/>
              </a:rPr>
              <a:t>Actions in terminal set: {}</a:t>
            </a:r>
          </a:p>
        </p:txBody>
      </p:sp>
      <p:sp>
        <p:nvSpPr>
          <p:cNvPr id="48135" name="AutoShape 5"/>
          <p:cNvSpPr>
            <a:spLocks noChangeArrowheads="1"/>
          </p:cNvSpPr>
          <p:nvPr/>
        </p:nvSpPr>
        <p:spPr bwMode="auto">
          <a:xfrm>
            <a:off x="5562600" y="3505200"/>
            <a:ext cx="3200400" cy="1143000"/>
          </a:xfrm>
          <a:prstGeom prst="foldedCorner">
            <a:avLst>
              <a:gd name="adj" fmla="val 12500"/>
            </a:avLst>
          </a:prstGeom>
          <a:solidFill>
            <a:schemeClr val="accent1"/>
          </a:solidFill>
          <a:ln w="9525">
            <a:solidFill>
              <a:schemeClr val="tx1"/>
            </a:solidFill>
            <a:round/>
            <a:headEnd/>
            <a:tailEnd/>
          </a:ln>
        </p:spPr>
        <p:txBody>
          <a:bodyPr anchor="ctr">
            <a:prstTxWarp prst="textNoShape">
              <a:avLst/>
            </a:prstTxWarp>
          </a:bodyPr>
          <a:lstStyle/>
          <a:p>
            <a:pPr algn="ctr" eaLnBrk="1" hangingPunct="1">
              <a:lnSpc>
                <a:spcPct val="90000"/>
              </a:lnSpc>
              <a:spcBef>
                <a:spcPct val="20000"/>
              </a:spcBef>
              <a:buClr>
                <a:schemeClr val="hlink"/>
              </a:buClr>
              <a:buSzPct val="85000"/>
              <a:buFont typeface="Helvetica CE" charset="0"/>
              <a:buNone/>
            </a:pPr>
            <a:r>
              <a:rPr lang="en-US" i="1">
                <a:solidFill>
                  <a:srgbClr val="7F0101"/>
                </a:solidFill>
              </a:rPr>
              <a:t>No further progress is possible due to the waits-for cycle</a:t>
            </a:r>
            <a:endParaRPr lang="en-US" sz="320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0178" name="Date Placeholder 3"/>
          <p:cNvSpPr>
            <a:spLocks noGrp="1"/>
          </p:cNvSpPr>
          <p:nvPr>
            <p:ph type="dt" sz="quarter" idx="10"/>
          </p:nvPr>
        </p:nvSpPr>
        <p:spPr>
          <a:noFill/>
        </p:spPr>
        <p:txBody>
          <a:bodyPr/>
          <a:lstStyle/>
          <a:p>
            <a:r>
              <a:rPr lang="en-US" smtClean="0"/>
              <a:t>© Oscar Nierstrasz</a:t>
            </a:r>
            <a:endParaRPr lang="de-CH" smtClean="0"/>
          </a:p>
        </p:txBody>
      </p:sp>
      <p:sp>
        <p:nvSpPr>
          <p:cNvPr id="50179" name="Footer Placeholder 4"/>
          <p:cNvSpPr>
            <a:spLocks noGrp="1"/>
          </p:cNvSpPr>
          <p:nvPr>
            <p:ph type="ftr" sz="quarter" idx="11"/>
          </p:nvPr>
        </p:nvSpPr>
        <p:spPr>
          <a:noFill/>
        </p:spPr>
        <p:txBody>
          <a:bodyPr/>
          <a:lstStyle/>
          <a:p>
            <a:r>
              <a:rPr lang="en-US" smtClean="0"/>
              <a:t>Liveness and Guarded Methods</a:t>
            </a:r>
            <a:endParaRPr lang="de-CH" smtClean="0"/>
          </a:p>
        </p:txBody>
      </p:sp>
      <p:sp>
        <p:nvSpPr>
          <p:cNvPr id="50180" name="Slide Number Placeholder 5"/>
          <p:cNvSpPr>
            <a:spLocks noGrp="1"/>
          </p:cNvSpPr>
          <p:nvPr>
            <p:ph type="sldNum" sz="quarter" idx="12"/>
          </p:nvPr>
        </p:nvSpPr>
        <p:spPr>
          <a:noFill/>
        </p:spPr>
        <p:txBody>
          <a:bodyPr/>
          <a:lstStyle/>
          <a:p>
            <a:fld id="{FA9DEFB6-92A2-5549-90A5-06FC558C11E9}" type="slidenum">
              <a:rPr lang="de-CH" smtClean="0"/>
              <a:pPr/>
              <a:t>21</a:t>
            </a:fld>
            <a:endParaRPr lang="de-CH" sz="1400" smtClean="0">
              <a:solidFill>
                <a:srgbClr val="7E7E7E"/>
              </a:solidFill>
              <a:latin typeface="Times" charset="0"/>
            </a:endParaRPr>
          </a:p>
        </p:txBody>
      </p:sp>
      <p:sp>
        <p:nvSpPr>
          <p:cNvPr id="50181" name="Rectangle 2"/>
          <p:cNvSpPr>
            <a:spLocks noGrp="1" noChangeArrowheads="1"/>
          </p:cNvSpPr>
          <p:nvPr>
            <p:ph type="title"/>
          </p:nvPr>
        </p:nvSpPr>
        <p:spPr/>
        <p:txBody>
          <a:bodyPr/>
          <a:lstStyle/>
          <a:p>
            <a:pPr eaLnBrk="1" hangingPunct="1"/>
            <a:r>
              <a:rPr lang="en-US"/>
              <a:t>Eliminating Deadlock</a:t>
            </a:r>
          </a:p>
        </p:txBody>
      </p:sp>
      <p:sp>
        <p:nvSpPr>
          <p:cNvPr id="50182" name="Rectangle 3"/>
          <p:cNvSpPr>
            <a:spLocks noGrp="1" noChangeArrowheads="1"/>
          </p:cNvSpPr>
          <p:nvPr>
            <p:ph type="body" idx="1"/>
          </p:nvPr>
        </p:nvSpPr>
        <p:spPr/>
        <p:txBody>
          <a:bodyPr/>
          <a:lstStyle/>
          <a:p>
            <a:pPr marL="342900" indent="-342900" eaLnBrk="1" hangingPunct="1">
              <a:lnSpc>
                <a:spcPct val="90000"/>
              </a:lnSpc>
              <a:buFont typeface="Helvetica CE" charset="0"/>
              <a:buNone/>
            </a:pPr>
            <a:r>
              <a:rPr lang="en-US" i="1">
                <a:solidFill>
                  <a:srgbClr val="7F0101"/>
                </a:solidFill>
              </a:rPr>
              <a:t>There are two fundamentally different approaches to eliminating deadlock.</a:t>
            </a:r>
          </a:p>
          <a:p>
            <a:pPr marL="342900" indent="-342900" eaLnBrk="1" hangingPunct="1">
              <a:lnSpc>
                <a:spcPct val="90000"/>
              </a:lnSpc>
              <a:buFont typeface="Helvetica CE" charset="0"/>
              <a:buNone/>
            </a:pPr>
            <a:endParaRPr lang="en-US"/>
          </a:p>
          <a:p>
            <a:pPr marL="342900" indent="-342900" eaLnBrk="1" hangingPunct="1">
              <a:lnSpc>
                <a:spcPct val="90000"/>
              </a:lnSpc>
              <a:buFont typeface="Helvetica CE" charset="0"/>
              <a:buNone/>
            </a:pPr>
            <a:r>
              <a:rPr lang="en-US" b="1" i="1"/>
              <a:t>Deadlock detection:</a:t>
            </a:r>
          </a:p>
          <a:p>
            <a:pPr marL="342900" indent="-342900" eaLnBrk="1" hangingPunct="1">
              <a:lnSpc>
                <a:spcPct val="90000"/>
              </a:lnSpc>
            </a:pPr>
            <a:r>
              <a:rPr lang="en-US"/>
              <a:t>Repeatedly check for waits-for cycles. When detected, choose a victim and force it to release its resources.</a:t>
            </a:r>
          </a:p>
          <a:p>
            <a:pPr marL="742950" lvl="1" indent="-285750" eaLnBrk="1" hangingPunct="1">
              <a:lnSpc>
                <a:spcPct val="90000"/>
              </a:lnSpc>
            </a:pPr>
            <a:r>
              <a:rPr lang="en-US"/>
              <a:t>Common in transactional systems; the victim should “roll-back” and try again</a:t>
            </a:r>
          </a:p>
          <a:p>
            <a:pPr marL="342900" indent="-342900" eaLnBrk="1" hangingPunct="1">
              <a:lnSpc>
                <a:spcPct val="90000"/>
              </a:lnSpc>
            </a:pPr>
            <a:endParaRPr lang="en-US"/>
          </a:p>
          <a:p>
            <a:pPr marL="342900" indent="-342900" eaLnBrk="1" hangingPunct="1">
              <a:lnSpc>
                <a:spcPct val="90000"/>
              </a:lnSpc>
              <a:buFont typeface="Helvetica CE" charset="0"/>
              <a:buNone/>
            </a:pPr>
            <a:r>
              <a:rPr lang="en-US" b="1" i="1"/>
              <a:t>Deadlock avoidance:</a:t>
            </a:r>
          </a:p>
          <a:p>
            <a:pPr marL="342900" indent="-342900" eaLnBrk="1" hangingPunct="1">
              <a:lnSpc>
                <a:spcPct val="90000"/>
              </a:lnSpc>
            </a:pPr>
            <a:r>
              <a:rPr lang="en-US"/>
              <a:t>Design the system so that a waits-for cycle cannot possibly arise.</a:t>
            </a: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2226" name="Date Placeholder 3"/>
          <p:cNvSpPr>
            <a:spLocks noGrp="1"/>
          </p:cNvSpPr>
          <p:nvPr>
            <p:ph type="dt" sz="quarter" idx="10"/>
          </p:nvPr>
        </p:nvSpPr>
        <p:spPr>
          <a:noFill/>
        </p:spPr>
        <p:txBody>
          <a:bodyPr/>
          <a:lstStyle/>
          <a:p>
            <a:r>
              <a:rPr lang="en-US" smtClean="0"/>
              <a:t>© Oscar Nierstrasz</a:t>
            </a:r>
            <a:endParaRPr lang="de-CH" smtClean="0"/>
          </a:p>
        </p:txBody>
      </p:sp>
      <p:sp>
        <p:nvSpPr>
          <p:cNvPr id="52227" name="Footer Placeholder 4"/>
          <p:cNvSpPr>
            <a:spLocks noGrp="1"/>
          </p:cNvSpPr>
          <p:nvPr>
            <p:ph type="ftr" sz="quarter" idx="11"/>
          </p:nvPr>
        </p:nvSpPr>
        <p:spPr>
          <a:noFill/>
        </p:spPr>
        <p:txBody>
          <a:bodyPr/>
          <a:lstStyle/>
          <a:p>
            <a:r>
              <a:rPr lang="en-US" smtClean="0"/>
              <a:t>Liveness and Guarded Methods</a:t>
            </a:r>
            <a:endParaRPr lang="de-CH" smtClean="0"/>
          </a:p>
        </p:txBody>
      </p:sp>
      <p:sp>
        <p:nvSpPr>
          <p:cNvPr id="52228" name="Slide Number Placeholder 5"/>
          <p:cNvSpPr>
            <a:spLocks noGrp="1"/>
          </p:cNvSpPr>
          <p:nvPr>
            <p:ph type="sldNum" sz="quarter" idx="12"/>
          </p:nvPr>
        </p:nvSpPr>
        <p:spPr>
          <a:noFill/>
        </p:spPr>
        <p:txBody>
          <a:bodyPr/>
          <a:lstStyle/>
          <a:p>
            <a:fld id="{D6057266-C66C-4149-AB56-BBD8E81CD039}" type="slidenum">
              <a:rPr lang="de-CH" smtClean="0"/>
              <a:pPr/>
              <a:t>22</a:t>
            </a:fld>
            <a:endParaRPr lang="de-CH" sz="1400" smtClean="0">
              <a:solidFill>
                <a:srgbClr val="7E7E7E"/>
              </a:solidFill>
              <a:latin typeface="Times" charset="0"/>
            </a:endParaRPr>
          </a:p>
        </p:txBody>
      </p:sp>
      <p:sp>
        <p:nvSpPr>
          <p:cNvPr id="52229" name="Rectangle 2"/>
          <p:cNvSpPr>
            <a:spLocks noGrp="1" noChangeArrowheads="1"/>
          </p:cNvSpPr>
          <p:nvPr>
            <p:ph type="title"/>
          </p:nvPr>
        </p:nvSpPr>
        <p:spPr/>
        <p:txBody>
          <a:bodyPr/>
          <a:lstStyle/>
          <a:p>
            <a:pPr eaLnBrk="1" hangingPunct="1"/>
            <a:r>
              <a:rPr lang="en-US"/>
              <a:t>Dining Philosopher Solutions</a:t>
            </a:r>
          </a:p>
        </p:txBody>
      </p:sp>
      <p:sp>
        <p:nvSpPr>
          <p:cNvPr id="52230" name="Rectangle 3"/>
          <p:cNvSpPr>
            <a:spLocks noGrp="1" noChangeArrowheads="1"/>
          </p:cNvSpPr>
          <p:nvPr>
            <p:ph type="body" idx="1"/>
          </p:nvPr>
        </p:nvSpPr>
        <p:spPr/>
        <p:txBody>
          <a:bodyPr anchor="t"/>
          <a:lstStyle/>
          <a:p>
            <a:pPr marL="342900" indent="-342900" eaLnBrk="1" hangingPunct="1">
              <a:buFont typeface="Helvetica CE" charset="0"/>
              <a:buNone/>
            </a:pPr>
            <a:r>
              <a:rPr lang="en-US" i="1" smtClean="0">
                <a:solidFill>
                  <a:srgbClr val="7F0101"/>
                </a:solidFill>
              </a:rPr>
              <a:t>There are many solutions offering varying degrees of liveness guarantees:</a:t>
            </a:r>
          </a:p>
          <a:p>
            <a:pPr marL="342900" indent="-342900" eaLnBrk="1" hangingPunct="1"/>
            <a:endParaRPr lang="en-US" smtClean="0"/>
          </a:p>
          <a:p>
            <a:pPr marL="342900" indent="-342900" eaLnBrk="1" hangingPunct="1">
              <a:buFont typeface="Helvetica CE" charset="0"/>
              <a:buNone/>
            </a:pPr>
            <a:r>
              <a:rPr lang="en-US" b="1" i="1" smtClean="0"/>
              <a:t>Break the cycle</a:t>
            </a:r>
          </a:p>
          <a:p>
            <a:pPr marL="342900" indent="-342900" eaLnBrk="1" hangingPunct="1"/>
            <a:r>
              <a:rPr lang="en-US" smtClean="0"/>
              <a:t>Number the forks. Philosophers grab the </a:t>
            </a:r>
            <a:r>
              <a:rPr lang="en-US" i="1" smtClean="0">
                <a:solidFill>
                  <a:srgbClr val="7F0101"/>
                </a:solidFill>
              </a:rPr>
              <a:t>lowest numbered fork</a:t>
            </a:r>
            <a:r>
              <a:rPr lang="en-US" smtClean="0"/>
              <a:t> first.</a:t>
            </a:r>
          </a:p>
          <a:p>
            <a:pPr marL="342900" indent="-342900" eaLnBrk="1" hangingPunct="1"/>
            <a:r>
              <a:rPr lang="en-US" smtClean="0"/>
              <a:t>One philosopher grabs forks in the reverse order.</a:t>
            </a:r>
          </a:p>
          <a:p>
            <a:pPr marL="342900" indent="-342900" eaLnBrk="1" hangingPunct="1"/>
            <a:endParaRPr lang="en-US" smtClean="0"/>
          </a:p>
          <a:p>
            <a:pPr marL="342900" indent="-342900" eaLnBrk="1" hangingPunct="1">
              <a:buFont typeface="Helvetica CE" charset="0"/>
              <a:buNone/>
            </a:pPr>
            <a:r>
              <a:rPr lang="en-US" b="1" i="1" smtClean="0"/>
              <a:t>Philosophers queue to sit down</a:t>
            </a:r>
          </a:p>
          <a:p>
            <a:pPr marL="342900" indent="-342900" eaLnBrk="1" hangingPunct="1"/>
            <a:r>
              <a:rPr lang="en-US" smtClean="0"/>
              <a:t>allow </a:t>
            </a:r>
            <a:r>
              <a:rPr lang="en-US" i="1" smtClean="0">
                <a:solidFill>
                  <a:srgbClr val="7F0101"/>
                </a:solidFill>
              </a:rPr>
              <a:t>no more than four</a:t>
            </a:r>
            <a:r>
              <a:rPr lang="en-US" smtClean="0"/>
              <a:t> at a time to sit down</a:t>
            </a:r>
          </a:p>
        </p:txBody>
      </p:sp>
      <p:sp>
        <p:nvSpPr>
          <p:cNvPr id="52231" name="AutoShape 4"/>
          <p:cNvSpPr>
            <a:spLocks noChangeArrowheads="1"/>
          </p:cNvSpPr>
          <p:nvPr/>
        </p:nvSpPr>
        <p:spPr bwMode="auto">
          <a:xfrm>
            <a:off x="2590800" y="5791200"/>
            <a:ext cx="4800600" cy="838200"/>
          </a:xfrm>
          <a:prstGeom prst="foldedCorner">
            <a:avLst>
              <a:gd name="adj" fmla="val 12500"/>
            </a:avLst>
          </a:prstGeom>
          <a:solidFill>
            <a:schemeClr val="accent1"/>
          </a:solidFill>
          <a:ln w="9525">
            <a:solidFill>
              <a:schemeClr val="tx1"/>
            </a:solidFill>
            <a:round/>
            <a:headEnd/>
            <a:tailEnd/>
          </a:ln>
        </p:spPr>
        <p:txBody>
          <a:bodyPr anchor="ctr">
            <a:prstTxWarp prst="textNoShape">
              <a:avLst/>
            </a:prstTxWarp>
          </a:bodyPr>
          <a:lstStyle/>
          <a:p>
            <a:pPr algn="ctr" eaLnBrk="1" hangingPunct="1">
              <a:lnSpc>
                <a:spcPct val="95000"/>
              </a:lnSpc>
              <a:spcBef>
                <a:spcPct val="20000"/>
              </a:spcBef>
              <a:buClr>
                <a:srgbClr val="00027F"/>
              </a:buClr>
              <a:buSzPct val="85000"/>
              <a:buFont typeface="Zapf Dingbats" charset="2"/>
              <a:buNone/>
            </a:pPr>
            <a:r>
              <a:rPr lang="en-US" sz="2000" i="1">
                <a:solidFill>
                  <a:srgbClr val="7F0101"/>
                </a:solidFill>
              </a:rPr>
              <a:t>Do these solutions avoid deadlock?</a:t>
            </a:r>
          </a:p>
          <a:p>
            <a:pPr algn="ctr" eaLnBrk="1" hangingPunct="1">
              <a:lnSpc>
                <a:spcPct val="95000"/>
              </a:lnSpc>
              <a:spcBef>
                <a:spcPct val="20000"/>
              </a:spcBef>
              <a:buClr>
                <a:srgbClr val="00027F"/>
              </a:buClr>
              <a:buSzPct val="85000"/>
              <a:buFont typeface="Zapf Dingbats" charset="2"/>
              <a:buNone/>
            </a:pPr>
            <a:r>
              <a:rPr lang="en-US" sz="2000" i="1">
                <a:solidFill>
                  <a:srgbClr val="7F0101"/>
                </a:solidFill>
              </a:rPr>
              <a:t>What about starvation? Are they “fair”?</a:t>
            </a:r>
            <a:endParaRPr lang="en-US" sz="3200">
              <a:solidFill>
                <a:srgbClr val="7F0101"/>
              </a:solidFill>
            </a:endParaRPr>
          </a:p>
        </p:txBody>
      </p:sp>
      <p:grpSp>
        <p:nvGrpSpPr>
          <p:cNvPr id="52232" name="Group 5"/>
          <p:cNvGrpSpPr>
            <a:grpSpLocks/>
          </p:cNvGrpSpPr>
          <p:nvPr/>
        </p:nvGrpSpPr>
        <p:grpSpPr bwMode="auto">
          <a:xfrm>
            <a:off x="8077200" y="6096000"/>
            <a:ext cx="838200" cy="381000"/>
            <a:chOff x="672" y="3504"/>
            <a:chExt cx="528" cy="240"/>
          </a:xfrm>
        </p:grpSpPr>
        <p:sp>
          <p:nvSpPr>
            <p:cNvPr id="52233" name="AutoShape 6"/>
            <p:cNvSpPr>
              <a:spLocks noChangeArrowheads="1"/>
            </p:cNvSpPr>
            <p:nvPr/>
          </p:nvSpPr>
          <p:spPr bwMode="auto">
            <a:xfrm>
              <a:off x="672" y="3504"/>
              <a:ext cx="528" cy="240"/>
            </a:xfrm>
            <a:prstGeom prst="foldedCorner">
              <a:avLst>
                <a:gd name="adj" fmla="val 12500"/>
              </a:avLst>
            </a:prstGeom>
            <a:solidFill>
              <a:schemeClr val="accent1"/>
            </a:solidFill>
            <a:ln w="9525">
              <a:solidFill>
                <a:schemeClr val="tx1"/>
              </a:solidFill>
              <a:round/>
              <a:headEnd/>
              <a:tailEnd/>
            </a:ln>
          </p:spPr>
          <p:txBody>
            <a:bodyPr wrap="none" anchor="ctr">
              <a:prstTxWarp prst="textNoShape">
                <a:avLst/>
              </a:prstTxWarp>
            </a:bodyPr>
            <a:lstStyle/>
            <a:p>
              <a:endParaRPr lang="en-US"/>
            </a:p>
          </p:txBody>
        </p:sp>
        <p:grpSp>
          <p:nvGrpSpPr>
            <p:cNvPr id="52234" name="Group 7"/>
            <p:cNvGrpSpPr>
              <a:grpSpLocks/>
            </p:cNvGrpSpPr>
            <p:nvPr/>
          </p:nvGrpSpPr>
          <p:grpSpPr bwMode="auto">
            <a:xfrm>
              <a:off x="720" y="3552"/>
              <a:ext cx="432" cy="144"/>
              <a:chOff x="2112" y="3696"/>
              <a:chExt cx="528" cy="192"/>
            </a:xfrm>
          </p:grpSpPr>
          <p:sp>
            <p:nvSpPr>
              <p:cNvPr id="52235" name="Oval 8"/>
              <p:cNvSpPr>
                <a:spLocks noChangeArrowheads="1"/>
              </p:cNvSpPr>
              <p:nvPr/>
            </p:nvSpPr>
            <p:spPr bwMode="auto">
              <a:xfrm>
                <a:off x="2112" y="3696"/>
                <a:ext cx="192" cy="192"/>
              </a:xfrm>
              <a:prstGeom prst="ellipse">
                <a:avLst/>
              </a:prstGeom>
              <a:solidFill>
                <a:srgbClr val="FF0101"/>
              </a:solidFill>
              <a:ln w="9525">
                <a:solidFill>
                  <a:schemeClr val="tx1"/>
                </a:solidFill>
                <a:round/>
                <a:headEnd/>
                <a:tailEnd/>
              </a:ln>
            </p:spPr>
            <p:txBody>
              <a:bodyPr wrap="none" anchor="ctr">
                <a:prstTxWarp prst="textNoShape">
                  <a:avLst/>
                </a:prstTxWarp>
              </a:bodyPr>
              <a:lstStyle/>
              <a:p>
                <a:pPr algn="ctr"/>
                <a:r>
                  <a:rPr lang="en-US" sz="1400"/>
                  <a:t>0</a:t>
                </a:r>
              </a:p>
            </p:txBody>
          </p:sp>
          <p:sp>
            <p:nvSpPr>
              <p:cNvPr id="52236" name="Oval 9"/>
              <p:cNvSpPr>
                <a:spLocks noChangeArrowheads="1"/>
              </p:cNvSpPr>
              <p:nvPr/>
            </p:nvSpPr>
            <p:spPr bwMode="auto">
              <a:xfrm>
                <a:off x="2448" y="3696"/>
                <a:ext cx="192" cy="192"/>
              </a:xfrm>
              <a:prstGeom prst="ellipse">
                <a:avLst/>
              </a:prstGeom>
              <a:solidFill>
                <a:srgbClr val="01FFFF"/>
              </a:solidFill>
              <a:ln w="9525">
                <a:solidFill>
                  <a:schemeClr val="tx1"/>
                </a:solidFill>
                <a:round/>
                <a:headEnd/>
                <a:tailEnd/>
              </a:ln>
            </p:spPr>
            <p:txBody>
              <a:bodyPr wrap="none" anchor="ctr">
                <a:prstTxWarp prst="textNoShape">
                  <a:avLst/>
                </a:prstTxWarp>
              </a:bodyPr>
              <a:lstStyle/>
              <a:p>
                <a:pPr algn="ctr"/>
                <a:r>
                  <a:rPr lang="en-US" sz="1400"/>
                  <a:t>1</a:t>
                </a:r>
              </a:p>
            </p:txBody>
          </p:sp>
          <p:cxnSp>
            <p:nvCxnSpPr>
              <p:cNvPr id="52237" name="AutoShape 10"/>
              <p:cNvCxnSpPr>
                <a:cxnSpLocks noChangeShapeType="1"/>
                <a:stCxn id="52235" idx="7"/>
                <a:endCxn id="52236" idx="1"/>
              </p:cNvCxnSpPr>
              <p:nvPr/>
            </p:nvCxnSpPr>
            <p:spPr bwMode="auto">
              <a:xfrm rot="5400000" flipV="1">
                <a:off x="2375" y="3625"/>
                <a:ext cx="1" cy="200"/>
              </a:xfrm>
              <a:prstGeom prst="curvedConnector3">
                <a:avLst>
                  <a:gd name="adj1" fmla="val -4800005"/>
                </a:avLst>
              </a:prstGeom>
              <a:noFill/>
              <a:ln w="9525">
                <a:solidFill>
                  <a:schemeClr val="tx1"/>
                </a:solidFill>
                <a:round/>
                <a:headEnd/>
                <a:tailEnd type="triangle" w="med" len="med"/>
              </a:ln>
            </p:spPr>
          </p:cxnSp>
          <p:cxnSp>
            <p:nvCxnSpPr>
              <p:cNvPr id="52238" name="AutoShape 11"/>
              <p:cNvCxnSpPr>
                <a:cxnSpLocks noChangeShapeType="1"/>
                <a:stCxn id="52236" idx="3"/>
                <a:endCxn id="52235" idx="5"/>
              </p:cNvCxnSpPr>
              <p:nvPr/>
            </p:nvCxnSpPr>
            <p:spPr bwMode="auto">
              <a:xfrm rot="5400000">
                <a:off x="2375" y="3761"/>
                <a:ext cx="1" cy="200"/>
              </a:xfrm>
              <a:prstGeom prst="curvedConnector3">
                <a:avLst>
                  <a:gd name="adj1" fmla="val 4299995"/>
                </a:avLst>
              </a:prstGeom>
              <a:noFill/>
              <a:ln w="9525">
                <a:solidFill>
                  <a:schemeClr val="tx1"/>
                </a:solidFill>
                <a:round/>
                <a:headEnd/>
                <a:tailEnd type="triangle" w="med" len="med"/>
              </a:ln>
            </p:spPr>
          </p:cxnSp>
        </p:grpSp>
      </p:gr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4274" name="Rectangle 3"/>
          <p:cNvSpPr>
            <a:spLocks noGrp="1" noChangeArrowheads="1"/>
          </p:cNvSpPr>
          <p:nvPr>
            <p:ph type="title"/>
          </p:nvPr>
        </p:nvSpPr>
        <p:spPr/>
        <p:txBody>
          <a:bodyPr/>
          <a:lstStyle/>
          <a:p>
            <a:r>
              <a:rPr lang="en-US" smtClean="0"/>
              <a:t>Roadmap</a:t>
            </a:r>
          </a:p>
        </p:txBody>
      </p:sp>
      <p:sp>
        <p:nvSpPr>
          <p:cNvPr id="54275" name="Rectangle 4"/>
          <p:cNvSpPr>
            <a:spLocks noGrp="1" noChangeArrowheads="1"/>
          </p:cNvSpPr>
          <p:nvPr>
            <p:ph type="body" idx="1"/>
          </p:nvPr>
        </p:nvSpPr>
        <p:spPr/>
        <p:txBody>
          <a:bodyPr/>
          <a:lstStyle/>
          <a:p>
            <a:r>
              <a:rPr lang="en-US" smtClean="0"/>
              <a:t>Liveness</a:t>
            </a:r>
          </a:p>
          <a:p>
            <a:pPr lvl="1"/>
            <a:r>
              <a:rPr lang="en-US" smtClean="0"/>
              <a:t>Progress Properties</a:t>
            </a:r>
          </a:p>
          <a:p>
            <a:r>
              <a:rPr lang="en-US" smtClean="0"/>
              <a:t>Deadlock</a:t>
            </a:r>
          </a:p>
          <a:p>
            <a:pPr lvl="1"/>
            <a:r>
              <a:rPr lang="en-US" smtClean="0"/>
              <a:t>The Dining Philosophers problem</a:t>
            </a:r>
          </a:p>
          <a:p>
            <a:pPr lvl="1"/>
            <a:r>
              <a:rPr lang="en-US" smtClean="0"/>
              <a:t>Detecting and avoiding deadlock</a:t>
            </a:r>
          </a:p>
          <a:p>
            <a:r>
              <a:rPr lang="en-US" b="1" smtClean="0"/>
              <a:t>Guarded Methods</a:t>
            </a:r>
          </a:p>
          <a:p>
            <a:pPr lvl="1"/>
            <a:r>
              <a:rPr lang="en-US" smtClean="0"/>
              <a:t>Checking guard conditions</a:t>
            </a:r>
          </a:p>
          <a:p>
            <a:pPr lvl="1"/>
            <a:r>
              <a:rPr lang="en-US" smtClean="0"/>
              <a:t>Handling interrupts</a:t>
            </a:r>
          </a:p>
          <a:p>
            <a:pPr lvl="1"/>
            <a:r>
              <a:rPr lang="en-US" smtClean="0"/>
              <a:t>Structuring notification</a:t>
            </a:r>
          </a:p>
          <a:p>
            <a:endParaRPr lang="en-US" smtClean="0"/>
          </a:p>
        </p:txBody>
      </p:sp>
      <p:sp>
        <p:nvSpPr>
          <p:cNvPr id="54276" name="Date Placeholder 3"/>
          <p:cNvSpPr>
            <a:spLocks noGrp="1"/>
          </p:cNvSpPr>
          <p:nvPr>
            <p:ph type="dt" sz="quarter" idx="10"/>
          </p:nvPr>
        </p:nvSpPr>
        <p:spPr>
          <a:noFill/>
        </p:spPr>
        <p:txBody>
          <a:bodyPr/>
          <a:lstStyle/>
          <a:p>
            <a:r>
              <a:rPr lang="en-US" smtClean="0"/>
              <a:t>© Oscar Nierstrasz</a:t>
            </a:r>
            <a:endParaRPr lang="de-CH" smtClean="0"/>
          </a:p>
        </p:txBody>
      </p:sp>
      <p:sp>
        <p:nvSpPr>
          <p:cNvPr id="54277" name="Footer Placeholder 7"/>
          <p:cNvSpPr>
            <a:spLocks noGrp="1"/>
          </p:cNvSpPr>
          <p:nvPr>
            <p:ph type="ftr" sz="quarter" idx="11"/>
          </p:nvPr>
        </p:nvSpPr>
        <p:spPr>
          <a:noFill/>
        </p:spPr>
        <p:txBody>
          <a:bodyPr/>
          <a:lstStyle/>
          <a:p>
            <a:r>
              <a:rPr lang="en-US" smtClean="0"/>
              <a:t>Liveness and Guarded Methods</a:t>
            </a:r>
            <a:endParaRPr lang="de-CH" smtClean="0"/>
          </a:p>
        </p:txBody>
      </p:sp>
      <p:sp>
        <p:nvSpPr>
          <p:cNvPr id="54278" name="Slide Number Placeholder 5"/>
          <p:cNvSpPr>
            <a:spLocks noGrp="1"/>
          </p:cNvSpPr>
          <p:nvPr>
            <p:ph type="sldNum" sz="quarter" idx="12"/>
          </p:nvPr>
        </p:nvSpPr>
        <p:spPr>
          <a:noFill/>
        </p:spPr>
        <p:txBody>
          <a:bodyPr/>
          <a:lstStyle/>
          <a:p>
            <a:fld id="{CEB3C789-81A5-CD49-8897-E7A4F3DA9196}" type="slidenum">
              <a:rPr lang="de-CH" smtClean="0"/>
              <a:pPr/>
              <a:t>23</a:t>
            </a:fld>
            <a:endParaRPr lang="de-CH" smtClean="0"/>
          </a:p>
        </p:txBody>
      </p:sp>
      <p:pic>
        <p:nvPicPr>
          <p:cNvPr id="54279"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6322" name="Date Placeholder 3"/>
          <p:cNvSpPr>
            <a:spLocks noGrp="1"/>
          </p:cNvSpPr>
          <p:nvPr>
            <p:ph type="dt" sz="quarter" idx="10"/>
          </p:nvPr>
        </p:nvSpPr>
        <p:spPr>
          <a:noFill/>
        </p:spPr>
        <p:txBody>
          <a:bodyPr/>
          <a:lstStyle/>
          <a:p>
            <a:r>
              <a:rPr lang="en-US" smtClean="0"/>
              <a:t>© Oscar Nierstrasz</a:t>
            </a:r>
            <a:endParaRPr lang="de-CH" smtClean="0"/>
          </a:p>
        </p:txBody>
      </p:sp>
      <p:sp>
        <p:nvSpPr>
          <p:cNvPr id="56323" name="Footer Placeholder 4"/>
          <p:cNvSpPr>
            <a:spLocks noGrp="1"/>
          </p:cNvSpPr>
          <p:nvPr>
            <p:ph type="ftr" sz="quarter" idx="11"/>
          </p:nvPr>
        </p:nvSpPr>
        <p:spPr>
          <a:noFill/>
        </p:spPr>
        <p:txBody>
          <a:bodyPr/>
          <a:lstStyle/>
          <a:p>
            <a:r>
              <a:rPr lang="en-US" smtClean="0"/>
              <a:t>Liveness and Guarded Methods</a:t>
            </a:r>
            <a:endParaRPr lang="de-CH" smtClean="0"/>
          </a:p>
        </p:txBody>
      </p:sp>
      <p:sp>
        <p:nvSpPr>
          <p:cNvPr id="56324" name="Slide Number Placeholder 5"/>
          <p:cNvSpPr>
            <a:spLocks noGrp="1"/>
          </p:cNvSpPr>
          <p:nvPr>
            <p:ph type="sldNum" sz="quarter" idx="12"/>
          </p:nvPr>
        </p:nvSpPr>
        <p:spPr>
          <a:noFill/>
        </p:spPr>
        <p:txBody>
          <a:bodyPr/>
          <a:lstStyle/>
          <a:p>
            <a:fld id="{8D591F6A-92CC-3C42-B919-2DE81A19576B}" type="slidenum">
              <a:rPr lang="de-CH" smtClean="0"/>
              <a:pPr/>
              <a:t>24</a:t>
            </a:fld>
            <a:endParaRPr lang="de-CH" sz="1400" smtClean="0">
              <a:solidFill>
                <a:srgbClr val="7E7E7E"/>
              </a:solidFill>
              <a:latin typeface="Times" charset="0"/>
            </a:endParaRPr>
          </a:p>
        </p:txBody>
      </p:sp>
      <p:sp>
        <p:nvSpPr>
          <p:cNvPr id="56325" name="Rectangle 2"/>
          <p:cNvSpPr>
            <a:spLocks noGrp="1" noChangeArrowheads="1"/>
          </p:cNvSpPr>
          <p:nvPr>
            <p:ph type="title"/>
          </p:nvPr>
        </p:nvSpPr>
        <p:spPr/>
        <p:txBody>
          <a:bodyPr/>
          <a:lstStyle/>
          <a:p>
            <a:pPr eaLnBrk="1" hangingPunct="1"/>
            <a:r>
              <a:rPr lang="en-US"/>
              <a:t>Achieving Liveness</a:t>
            </a:r>
          </a:p>
        </p:txBody>
      </p:sp>
      <p:sp>
        <p:nvSpPr>
          <p:cNvPr id="56326" name="Rectangle 3"/>
          <p:cNvSpPr>
            <a:spLocks noGrp="1" noChangeArrowheads="1"/>
          </p:cNvSpPr>
          <p:nvPr>
            <p:ph type="body" idx="1"/>
          </p:nvPr>
        </p:nvSpPr>
        <p:spPr/>
        <p:txBody>
          <a:bodyPr/>
          <a:lstStyle/>
          <a:p>
            <a:pPr marL="342900" indent="-342900" eaLnBrk="1" hangingPunct="1">
              <a:buFont typeface="Helvetica CE" charset="0"/>
              <a:buNone/>
            </a:pPr>
            <a:r>
              <a:rPr lang="en-US" i="1">
                <a:solidFill>
                  <a:srgbClr val="7F0101"/>
                </a:solidFill>
              </a:rPr>
              <a:t>There are various strategies and techniques to ensure liveness:</a:t>
            </a:r>
            <a:endParaRPr lang="en-US"/>
          </a:p>
          <a:p>
            <a:pPr marL="342900" indent="-342900" eaLnBrk="1" hangingPunct="1"/>
            <a:r>
              <a:rPr lang="en-US"/>
              <a:t>Start with safe design and </a:t>
            </a:r>
            <a:r>
              <a:rPr lang="en-US" i="1">
                <a:solidFill>
                  <a:srgbClr val="7F0101"/>
                </a:solidFill>
              </a:rPr>
              <a:t>selectively remove</a:t>
            </a:r>
            <a:r>
              <a:rPr lang="en-US"/>
              <a:t> synchronization</a:t>
            </a:r>
          </a:p>
          <a:p>
            <a:pPr marL="342900" indent="-342900" eaLnBrk="1" hangingPunct="1"/>
            <a:r>
              <a:rPr lang="en-US"/>
              <a:t>Start with live design and selectively </a:t>
            </a:r>
            <a:r>
              <a:rPr lang="en-US" i="1">
                <a:solidFill>
                  <a:srgbClr val="7F0101"/>
                </a:solidFill>
              </a:rPr>
              <a:t>add safety</a:t>
            </a:r>
            <a:endParaRPr lang="en-US"/>
          </a:p>
          <a:p>
            <a:pPr marL="342900" indent="-342900" eaLnBrk="1" hangingPunct="1"/>
            <a:r>
              <a:rPr lang="en-US"/>
              <a:t>Adopt </a:t>
            </a:r>
            <a:r>
              <a:rPr lang="en-US" i="1">
                <a:solidFill>
                  <a:srgbClr val="7F0101"/>
                </a:solidFill>
              </a:rPr>
              <a:t>design patterns</a:t>
            </a:r>
            <a:r>
              <a:rPr lang="en-US"/>
              <a:t> that limit the need for synchronization</a:t>
            </a:r>
          </a:p>
          <a:p>
            <a:pPr marL="342900" indent="-342900" eaLnBrk="1" hangingPunct="1"/>
            <a:r>
              <a:rPr lang="en-US"/>
              <a:t>Adopt </a:t>
            </a:r>
            <a:r>
              <a:rPr lang="en-US" i="1">
                <a:solidFill>
                  <a:srgbClr val="7F0101"/>
                </a:solidFill>
              </a:rPr>
              <a:t>standard architectures</a:t>
            </a:r>
            <a:r>
              <a:rPr lang="en-US"/>
              <a:t> that avoid cyclic dependencies</a:t>
            </a: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370" name="Date Placeholder 3"/>
          <p:cNvSpPr>
            <a:spLocks noGrp="1"/>
          </p:cNvSpPr>
          <p:nvPr>
            <p:ph type="dt" sz="quarter" idx="10"/>
          </p:nvPr>
        </p:nvSpPr>
        <p:spPr>
          <a:noFill/>
        </p:spPr>
        <p:txBody>
          <a:bodyPr/>
          <a:lstStyle/>
          <a:p>
            <a:r>
              <a:rPr lang="en-US" smtClean="0"/>
              <a:t>© Oscar Nierstrasz</a:t>
            </a:r>
            <a:endParaRPr lang="de-CH" smtClean="0"/>
          </a:p>
        </p:txBody>
      </p:sp>
      <p:sp>
        <p:nvSpPr>
          <p:cNvPr id="58371" name="Footer Placeholder 4"/>
          <p:cNvSpPr>
            <a:spLocks noGrp="1"/>
          </p:cNvSpPr>
          <p:nvPr>
            <p:ph type="ftr" sz="quarter" idx="11"/>
          </p:nvPr>
        </p:nvSpPr>
        <p:spPr>
          <a:noFill/>
        </p:spPr>
        <p:txBody>
          <a:bodyPr/>
          <a:lstStyle/>
          <a:p>
            <a:r>
              <a:rPr lang="en-US" smtClean="0"/>
              <a:t>Liveness and Guarded Methods</a:t>
            </a:r>
            <a:endParaRPr lang="de-CH" smtClean="0"/>
          </a:p>
        </p:txBody>
      </p:sp>
      <p:sp>
        <p:nvSpPr>
          <p:cNvPr id="58372" name="Slide Number Placeholder 5"/>
          <p:cNvSpPr>
            <a:spLocks noGrp="1"/>
          </p:cNvSpPr>
          <p:nvPr>
            <p:ph type="sldNum" sz="quarter" idx="12"/>
          </p:nvPr>
        </p:nvSpPr>
        <p:spPr>
          <a:noFill/>
        </p:spPr>
        <p:txBody>
          <a:bodyPr/>
          <a:lstStyle/>
          <a:p>
            <a:fld id="{05F10423-6160-3346-93AC-34EEC85FBF4E}" type="slidenum">
              <a:rPr lang="de-CH" smtClean="0"/>
              <a:pPr/>
              <a:t>25</a:t>
            </a:fld>
            <a:endParaRPr lang="de-CH" sz="1400" smtClean="0">
              <a:solidFill>
                <a:srgbClr val="7E7E7E"/>
              </a:solidFill>
              <a:latin typeface="Times" charset="0"/>
            </a:endParaRPr>
          </a:p>
        </p:txBody>
      </p:sp>
      <p:sp>
        <p:nvSpPr>
          <p:cNvPr id="58373" name="Rectangle 2"/>
          <p:cNvSpPr>
            <a:spLocks noGrp="1" noChangeArrowheads="1"/>
          </p:cNvSpPr>
          <p:nvPr>
            <p:ph type="title"/>
          </p:nvPr>
        </p:nvSpPr>
        <p:spPr/>
        <p:txBody>
          <a:bodyPr/>
          <a:lstStyle/>
          <a:p>
            <a:pPr eaLnBrk="1" hangingPunct="1"/>
            <a:r>
              <a:rPr lang="en-US"/>
              <a:t>Pattern: Guarded Methods</a:t>
            </a:r>
          </a:p>
        </p:txBody>
      </p:sp>
      <p:sp>
        <p:nvSpPr>
          <p:cNvPr id="58374" name="Rectangle 3"/>
          <p:cNvSpPr>
            <a:spLocks noGrp="1" noChangeArrowheads="1"/>
          </p:cNvSpPr>
          <p:nvPr>
            <p:ph type="body" idx="1"/>
          </p:nvPr>
        </p:nvSpPr>
        <p:spPr>
          <a:xfrm>
            <a:off x="539750" y="1654175"/>
            <a:ext cx="8061325" cy="1306513"/>
          </a:xfrm>
        </p:spPr>
        <p:txBody>
          <a:bodyPr/>
          <a:lstStyle/>
          <a:p>
            <a:pPr marL="342900" indent="-342900" eaLnBrk="1" hangingPunct="1">
              <a:lnSpc>
                <a:spcPct val="90000"/>
              </a:lnSpc>
              <a:buFont typeface="Helvetica CE" charset="0"/>
              <a:buNone/>
            </a:pPr>
            <a:r>
              <a:rPr lang="en-US" b="1" i="1"/>
              <a:t>Intent:</a:t>
            </a:r>
            <a:r>
              <a:rPr lang="en-US"/>
              <a:t> </a:t>
            </a:r>
            <a:r>
              <a:rPr lang="en-US" i="1">
                <a:solidFill>
                  <a:srgbClr val="7F0101"/>
                </a:solidFill>
              </a:rPr>
              <a:t>Temporarily suspend</a:t>
            </a:r>
            <a:r>
              <a:rPr lang="en-US"/>
              <a:t> an incoming thread when an object is not in the right state to fulfil a request, and </a:t>
            </a:r>
            <a:r>
              <a:rPr lang="en-US" i="1">
                <a:solidFill>
                  <a:srgbClr val="7F0101"/>
                </a:solidFill>
              </a:rPr>
              <a:t>wait for the state to change</a:t>
            </a:r>
            <a:r>
              <a:rPr lang="en-US"/>
              <a:t> rather than balking (raising an exception).</a:t>
            </a:r>
          </a:p>
        </p:txBody>
      </p:sp>
      <p:pic>
        <p:nvPicPr>
          <p:cNvPr id="58375" name="Picture 7" descr="05BoundedCounter.png"/>
          <p:cNvPicPr>
            <a:picLocks noChangeAspect="1"/>
          </p:cNvPicPr>
          <p:nvPr/>
        </p:nvPicPr>
        <p:blipFill>
          <a:blip r:embed="rId3"/>
          <a:srcRect/>
          <a:stretch>
            <a:fillRect/>
          </a:stretch>
        </p:blipFill>
        <p:spPr bwMode="auto">
          <a:xfrm>
            <a:off x="1905000" y="3048000"/>
            <a:ext cx="5867400" cy="3659188"/>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r>
              <a:rPr lang="en-US" smtClean="0"/>
              <a:t>Guarded Methods — applicability</a:t>
            </a:r>
          </a:p>
        </p:txBody>
      </p:sp>
      <p:sp>
        <p:nvSpPr>
          <p:cNvPr id="60419" name="Rectangle 3"/>
          <p:cNvSpPr>
            <a:spLocks noGrp="1" noChangeArrowheads="1"/>
          </p:cNvSpPr>
          <p:nvPr>
            <p:ph type="body" idx="1"/>
          </p:nvPr>
        </p:nvSpPr>
        <p:spPr/>
        <p:txBody>
          <a:bodyPr/>
          <a:lstStyle/>
          <a:p>
            <a:r>
              <a:rPr lang="en-US" smtClean="0"/>
              <a:t>Clients can </a:t>
            </a:r>
            <a:r>
              <a:rPr lang="en-US" i="1" smtClean="0">
                <a:solidFill>
                  <a:srgbClr val="7E0007"/>
                </a:solidFill>
              </a:rPr>
              <a:t>tolerate indefinite postponement</a:t>
            </a:r>
            <a:r>
              <a:rPr lang="en-US" smtClean="0"/>
              <a:t>. (Otherwise, use a balking design.)</a:t>
            </a:r>
          </a:p>
          <a:p>
            <a:endParaRPr lang="en-US" smtClean="0"/>
          </a:p>
          <a:p>
            <a:r>
              <a:rPr lang="en-US" smtClean="0"/>
              <a:t>You can guarantee that the </a:t>
            </a:r>
            <a:r>
              <a:rPr lang="en-US" i="1" smtClean="0">
                <a:solidFill>
                  <a:srgbClr val="7E0007"/>
                </a:solidFill>
              </a:rPr>
              <a:t>required states are eventually reached </a:t>
            </a:r>
            <a:r>
              <a:rPr lang="en-US" smtClean="0"/>
              <a:t>(via other requests), or if not, that it is acceptable to block forever. </a:t>
            </a:r>
          </a:p>
          <a:p>
            <a:endParaRPr lang="en-US" smtClean="0"/>
          </a:p>
          <a:p>
            <a:r>
              <a:rPr lang="en-US" smtClean="0"/>
              <a:t>You can arrange that </a:t>
            </a:r>
            <a:r>
              <a:rPr lang="en-US" i="1" smtClean="0">
                <a:solidFill>
                  <a:srgbClr val="7E0007"/>
                </a:solidFill>
              </a:rPr>
              <a:t>notifications occur after all relevant state changes</a:t>
            </a:r>
            <a:r>
              <a:rPr lang="en-US" smtClean="0"/>
              <a:t>. (Otherwise consider a design based on a busy-wait spin loop.) </a:t>
            </a:r>
          </a:p>
          <a:p>
            <a:r>
              <a:rPr lang="en-US" smtClean="0"/>
              <a:t>…</a:t>
            </a:r>
          </a:p>
        </p:txBody>
      </p:sp>
      <p:sp>
        <p:nvSpPr>
          <p:cNvPr id="60420" name="Date Placeholder 3"/>
          <p:cNvSpPr>
            <a:spLocks noGrp="1"/>
          </p:cNvSpPr>
          <p:nvPr>
            <p:ph type="dt" sz="quarter" idx="10"/>
          </p:nvPr>
        </p:nvSpPr>
        <p:spPr>
          <a:noFill/>
        </p:spPr>
        <p:txBody>
          <a:bodyPr/>
          <a:lstStyle/>
          <a:p>
            <a:r>
              <a:rPr lang="en-US" smtClean="0"/>
              <a:t>© Oscar Nierstrasz</a:t>
            </a:r>
            <a:endParaRPr lang="de-CH" smtClean="0"/>
          </a:p>
        </p:txBody>
      </p:sp>
      <p:sp>
        <p:nvSpPr>
          <p:cNvPr id="60421" name="Footer Placeholder 4"/>
          <p:cNvSpPr>
            <a:spLocks noGrp="1"/>
          </p:cNvSpPr>
          <p:nvPr>
            <p:ph type="ftr" sz="quarter" idx="11"/>
          </p:nvPr>
        </p:nvSpPr>
        <p:spPr>
          <a:noFill/>
        </p:spPr>
        <p:txBody>
          <a:bodyPr/>
          <a:lstStyle/>
          <a:p>
            <a:r>
              <a:rPr lang="en-US" smtClean="0"/>
              <a:t>Liveness and Guarded Methods</a:t>
            </a:r>
            <a:endParaRPr lang="de-CH" smtClean="0"/>
          </a:p>
        </p:txBody>
      </p:sp>
      <p:sp>
        <p:nvSpPr>
          <p:cNvPr id="60422" name="Slide Number Placeholder 5"/>
          <p:cNvSpPr>
            <a:spLocks noGrp="1"/>
          </p:cNvSpPr>
          <p:nvPr>
            <p:ph type="sldNum" sz="quarter" idx="12"/>
          </p:nvPr>
        </p:nvSpPr>
        <p:spPr>
          <a:noFill/>
        </p:spPr>
        <p:txBody>
          <a:bodyPr/>
          <a:lstStyle/>
          <a:p>
            <a:fld id="{8D15FF0F-F1FB-4E4D-9019-3D4E276E54C1}" type="slidenum">
              <a:rPr lang="de-CH" smtClean="0"/>
              <a:pPr/>
              <a:t>26</a:t>
            </a:fld>
            <a:endParaRPr lang="de-CH" smtClean="0"/>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2466" name="Rectangle 1026"/>
          <p:cNvSpPr>
            <a:spLocks noGrp="1" noChangeArrowheads="1"/>
          </p:cNvSpPr>
          <p:nvPr>
            <p:ph type="title"/>
          </p:nvPr>
        </p:nvSpPr>
        <p:spPr/>
        <p:txBody>
          <a:bodyPr/>
          <a:lstStyle/>
          <a:p>
            <a:r>
              <a:rPr lang="en-US" smtClean="0"/>
              <a:t>Guarded Methods — applicability …</a:t>
            </a:r>
          </a:p>
        </p:txBody>
      </p:sp>
      <p:sp>
        <p:nvSpPr>
          <p:cNvPr id="62467" name="Rectangle 1027"/>
          <p:cNvSpPr>
            <a:spLocks noGrp="1" noChangeArrowheads="1"/>
          </p:cNvSpPr>
          <p:nvPr>
            <p:ph type="body" idx="1"/>
          </p:nvPr>
        </p:nvSpPr>
        <p:spPr/>
        <p:txBody>
          <a:bodyPr/>
          <a:lstStyle/>
          <a:p>
            <a:pPr>
              <a:buFont typeface="Helvetica CE" charset="0"/>
              <a:buNone/>
            </a:pPr>
            <a:r>
              <a:rPr lang="en-US" smtClean="0"/>
              <a:t>…</a:t>
            </a:r>
          </a:p>
          <a:p>
            <a:endParaRPr lang="en-US" smtClean="0"/>
          </a:p>
          <a:p>
            <a:r>
              <a:rPr lang="en-US" smtClean="0"/>
              <a:t>You can </a:t>
            </a:r>
            <a:r>
              <a:rPr lang="en-US" i="1" smtClean="0">
                <a:solidFill>
                  <a:srgbClr val="7E0007"/>
                </a:solidFill>
              </a:rPr>
              <a:t>avoid or cope with liveness problems </a:t>
            </a:r>
            <a:r>
              <a:rPr lang="en-US" smtClean="0"/>
              <a:t>due to waiting threads retaining all synchronization locks.</a:t>
            </a:r>
          </a:p>
          <a:p>
            <a:endParaRPr lang="en-US" smtClean="0"/>
          </a:p>
          <a:p>
            <a:r>
              <a:rPr lang="en-US" smtClean="0"/>
              <a:t>You can </a:t>
            </a:r>
            <a:r>
              <a:rPr lang="en-US" i="1" smtClean="0">
                <a:solidFill>
                  <a:srgbClr val="7E0007"/>
                </a:solidFill>
              </a:rPr>
              <a:t>construct computable predicates </a:t>
            </a:r>
            <a:r>
              <a:rPr lang="en-US" smtClean="0"/>
              <a:t>describing the state in which actions will succeed. (Otherwise consider an optimistic design.)</a:t>
            </a:r>
          </a:p>
          <a:p>
            <a:endParaRPr lang="en-US" smtClean="0"/>
          </a:p>
          <a:p>
            <a:r>
              <a:rPr lang="en-US" smtClean="0"/>
              <a:t>Conditions and actions are </a:t>
            </a:r>
            <a:r>
              <a:rPr lang="en-US" i="1" smtClean="0">
                <a:solidFill>
                  <a:srgbClr val="7E0007"/>
                </a:solidFill>
              </a:rPr>
              <a:t>managed within a single object</a:t>
            </a:r>
            <a:r>
              <a:rPr lang="en-US" smtClean="0"/>
              <a:t>. (Otherwise consider a transactional form.)</a:t>
            </a:r>
          </a:p>
        </p:txBody>
      </p:sp>
      <p:sp>
        <p:nvSpPr>
          <p:cNvPr id="62468" name="Date Placeholder 3"/>
          <p:cNvSpPr>
            <a:spLocks noGrp="1"/>
          </p:cNvSpPr>
          <p:nvPr>
            <p:ph type="dt" sz="quarter" idx="10"/>
          </p:nvPr>
        </p:nvSpPr>
        <p:spPr>
          <a:noFill/>
        </p:spPr>
        <p:txBody>
          <a:bodyPr/>
          <a:lstStyle/>
          <a:p>
            <a:r>
              <a:rPr lang="en-US" smtClean="0"/>
              <a:t>© Oscar Nierstrasz</a:t>
            </a:r>
            <a:endParaRPr lang="de-CH" smtClean="0"/>
          </a:p>
        </p:txBody>
      </p:sp>
      <p:sp>
        <p:nvSpPr>
          <p:cNvPr id="62469" name="Footer Placeholder 4"/>
          <p:cNvSpPr>
            <a:spLocks noGrp="1"/>
          </p:cNvSpPr>
          <p:nvPr>
            <p:ph type="ftr" sz="quarter" idx="11"/>
          </p:nvPr>
        </p:nvSpPr>
        <p:spPr>
          <a:noFill/>
        </p:spPr>
        <p:txBody>
          <a:bodyPr/>
          <a:lstStyle/>
          <a:p>
            <a:r>
              <a:rPr lang="en-US" smtClean="0"/>
              <a:t>Liveness and Guarded Methods</a:t>
            </a:r>
            <a:endParaRPr lang="de-CH" smtClean="0"/>
          </a:p>
        </p:txBody>
      </p:sp>
      <p:sp>
        <p:nvSpPr>
          <p:cNvPr id="62470" name="Slide Number Placeholder 5"/>
          <p:cNvSpPr>
            <a:spLocks noGrp="1"/>
          </p:cNvSpPr>
          <p:nvPr>
            <p:ph type="sldNum" sz="quarter" idx="12"/>
          </p:nvPr>
        </p:nvSpPr>
        <p:spPr>
          <a:noFill/>
        </p:spPr>
        <p:txBody>
          <a:bodyPr/>
          <a:lstStyle/>
          <a:p>
            <a:fld id="{590C654A-6FEE-2146-BA4A-F1CC75759936}" type="slidenum">
              <a:rPr lang="de-CH" smtClean="0"/>
              <a:pPr/>
              <a:t>27</a:t>
            </a:fld>
            <a:endParaRPr lang="de-CH" smtClean="0"/>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r>
              <a:rPr lang="en-US" smtClean="0"/>
              <a:t>Guarded Methods — design steps</a:t>
            </a:r>
          </a:p>
        </p:txBody>
      </p:sp>
      <p:sp>
        <p:nvSpPr>
          <p:cNvPr id="64515" name="Date Placeholder 3"/>
          <p:cNvSpPr>
            <a:spLocks noGrp="1"/>
          </p:cNvSpPr>
          <p:nvPr>
            <p:ph type="dt" sz="quarter" idx="10"/>
          </p:nvPr>
        </p:nvSpPr>
        <p:spPr>
          <a:noFill/>
        </p:spPr>
        <p:txBody>
          <a:bodyPr/>
          <a:lstStyle/>
          <a:p>
            <a:r>
              <a:rPr lang="en-US" smtClean="0"/>
              <a:t>© Oscar Nierstrasz</a:t>
            </a:r>
            <a:endParaRPr lang="de-CH" smtClean="0"/>
          </a:p>
        </p:txBody>
      </p:sp>
      <p:sp>
        <p:nvSpPr>
          <p:cNvPr id="64516" name="Footer Placeholder 4"/>
          <p:cNvSpPr>
            <a:spLocks noGrp="1"/>
          </p:cNvSpPr>
          <p:nvPr>
            <p:ph type="ftr" sz="quarter" idx="11"/>
          </p:nvPr>
        </p:nvSpPr>
        <p:spPr>
          <a:noFill/>
        </p:spPr>
        <p:txBody>
          <a:bodyPr/>
          <a:lstStyle/>
          <a:p>
            <a:r>
              <a:rPr lang="en-US" smtClean="0"/>
              <a:t>Liveness and Guarded Methods</a:t>
            </a:r>
            <a:endParaRPr lang="de-CH" smtClean="0"/>
          </a:p>
        </p:txBody>
      </p:sp>
      <p:sp>
        <p:nvSpPr>
          <p:cNvPr id="64517" name="Slide Number Placeholder 5"/>
          <p:cNvSpPr>
            <a:spLocks noGrp="1"/>
          </p:cNvSpPr>
          <p:nvPr>
            <p:ph type="sldNum" sz="quarter" idx="12"/>
          </p:nvPr>
        </p:nvSpPr>
        <p:spPr>
          <a:noFill/>
        </p:spPr>
        <p:txBody>
          <a:bodyPr/>
          <a:lstStyle/>
          <a:p>
            <a:fld id="{93E8D220-0F6D-E74B-A9E7-C0AEC5CC1260}" type="slidenum">
              <a:rPr lang="de-CH" smtClean="0"/>
              <a:pPr/>
              <a:t>28</a:t>
            </a:fld>
            <a:endParaRPr lang="de-CH" smtClean="0"/>
          </a:p>
        </p:txBody>
      </p:sp>
      <p:sp>
        <p:nvSpPr>
          <p:cNvPr id="64518" name="Rectangle 3"/>
          <p:cNvSpPr>
            <a:spLocks noGrp="1" noChangeArrowheads="1"/>
          </p:cNvSpPr>
          <p:nvPr>
            <p:ph type="body" idx="4294967295"/>
          </p:nvPr>
        </p:nvSpPr>
        <p:spPr>
          <a:xfrm>
            <a:off x="473075" y="1654175"/>
            <a:ext cx="8061325" cy="1165225"/>
          </a:xfrm>
        </p:spPr>
        <p:txBody>
          <a:bodyPr anchor="t"/>
          <a:lstStyle/>
          <a:p>
            <a:pPr marL="0" indent="0" defTabSz="460375" eaLnBrk="1" hangingPunct="1">
              <a:buFont typeface="Helvetica CE" charset="0"/>
              <a:buNone/>
            </a:pPr>
            <a:r>
              <a:rPr lang="en-US" i="1">
                <a:solidFill>
                  <a:srgbClr val="7F0101"/>
                </a:solidFill>
              </a:rPr>
              <a:t>The basic recipe is to use </a:t>
            </a:r>
            <a:r>
              <a:rPr lang="en-US" i="1">
                <a:solidFill>
                  <a:srgbClr val="7F0101"/>
                </a:solidFill>
                <a:latin typeface="Courier" charset="0"/>
                <a:ea typeface="Courier" charset="0"/>
                <a:cs typeface="Courier" charset="0"/>
              </a:rPr>
              <a:t>wait</a:t>
            </a:r>
            <a:r>
              <a:rPr lang="en-US" i="1">
                <a:solidFill>
                  <a:srgbClr val="7F0101"/>
                </a:solidFill>
              </a:rPr>
              <a:t> in a conditional loop to block until it is safe to proceed, and use </a:t>
            </a:r>
            <a:r>
              <a:rPr lang="en-US" i="1">
                <a:solidFill>
                  <a:srgbClr val="7F0101"/>
                </a:solidFill>
                <a:latin typeface="Courier" charset="0"/>
                <a:ea typeface="Courier" charset="0"/>
                <a:cs typeface="Courier" charset="0"/>
              </a:rPr>
              <a:t>notifyAll</a:t>
            </a:r>
            <a:r>
              <a:rPr lang="en-US" i="1">
                <a:solidFill>
                  <a:srgbClr val="7F0101"/>
                </a:solidFill>
              </a:rPr>
              <a:t> to wake up blocked threads.</a:t>
            </a:r>
            <a:endParaRPr lang="en-US">
              <a:latin typeface="American Typewriter" charset="0"/>
            </a:endParaRPr>
          </a:p>
        </p:txBody>
      </p:sp>
      <p:sp>
        <p:nvSpPr>
          <p:cNvPr id="64519" name="Rectangle 4"/>
          <p:cNvSpPr>
            <a:spLocks noChangeArrowheads="1"/>
          </p:cNvSpPr>
          <p:nvPr/>
        </p:nvSpPr>
        <p:spPr bwMode="auto">
          <a:xfrm>
            <a:off x="1828800" y="3048000"/>
            <a:ext cx="5910263" cy="2906713"/>
          </a:xfrm>
          <a:prstGeom prst="rect">
            <a:avLst/>
          </a:prstGeom>
          <a:solidFill>
            <a:schemeClr val="bg1"/>
          </a:solidFill>
          <a:ln w="9525">
            <a:solidFill>
              <a:srgbClr val="0A017F"/>
            </a:solidFill>
            <a:miter lim="800000"/>
            <a:headEnd/>
            <a:tailEnd/>
          </a:ln>
        </p:spPr>
        <p:txBody>
          <a:bodyPr wrap="none">
            <a:prstTxWarp prst="textNoShape">
              <a:avLst/>
            </a:prstTxWarp>
            <a:spAutoFit/>
          </a:bodyPr>
          <a:lstStyle/>
          <a:p>
            <a:pPr defTabSz="381000"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public </a:t>
            </a:r>
            <a:r>
              <a:rPr lang="en-US" sz="1800" b="1">
                <a:solidFill>
                  <a:srgbClr val="0A017F"/>
                </a:solidFill>
                <a:latin typeface="Courier" charset="0"/>
                <a:ea typeface="Courier" charset="0"/>
                <a:cs typeface="Courier" charset="0"/>
              </a:rPr>
              <a:t>synchronized</a:t>
            </a:r>
            <a:r>
              <a:rPr lang="en-US" sz="1800">
                <a:solidFill>
                  <a:srgbClr val="0A017F"/>
                </a:solidFill>
                <a:latin typeface="Courier" charset="0"/>
                <a:ea typeface="Courier" charset="0"/>
                <a:cs typeface="Courier" charset="0"/>
              </a:rPr>
              <a:t> Object service() {</a:t>
            </a:r>
          </a:p>
          <a:p>
            <a:pPr defTabSz="381000"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while (</a:t>
            </a:r>
            <a:r>
              <a:rPr lang="en-US" sz="1800" i="1">
                <a:solidFill>
                  <a:srgbClr val="0A017F"/>
                </a:solidFill>
                <a:latin typeface="Courier" charset="0"/>
                <a:ea typeface="Courier" charset="0"/>
                <a:cs typeface="Courier" charset="0"/>
              </a:rPr>
              <a:t>wrong State</a:t>
            </a:r>
            <a:r>
              <a:rPr lang="en-US" sz="1800">
                <a:solidFill>
                  <a:srgbClr val="0A017F"/>
                </a:solidFill>
                <a:latin typeface="Courier" charset="0"/>
                <a:ea typeface="Courier" charset="0"/>
                <a:cs typeface="Courier" charset="0"/>
              </a:rPr>
              <a:t>) {</a:t>
            </a:r>
          </a:p>
          <a:p>
            <a:pPr defTabSz="381000"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try { </a:t>
            </a:r>
            <a:r>
              <a:rPr lang="en-US" sz="1800" b="1">
                <a:solidFill>
                  <a:srgbClr val="0A017F"/>
                </a:solidFill>
                <a:latin typeface="Courier" charset="0"/>
                <a:ea typeface="Courier" charset="0"/>
                <a:cs typeface="Courier" charset="0"/>
              </a:rPr>
              <a:t>wait();</a:t>
            </a:r>
            <a:r>
              <a:rPr lang="en-US" sz="1800">
                <a:solidFill>
                  <a:srgbClr val="0A017F"/>
                </a:solidFill>
                <a:latin typeface="Courier" charset="0"/>
                <a:ea typeface="Courier" charset="0"/>
                <a:cs typeface="Courier" charset="0"/>
              </a:rPr>
              <a:t> }</a:t>
            </a:r>
          </a:p>
          <a:p>
            <a:pPr defTabSz="381000"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catch (InterruptedException e) { }</a:t>
            </a:r>
          </a:p>
          <a:p>
            <a:pPr defTabSz="381000"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81000"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r>
              <a:rPr lang="en-US" sz="1800" i="1">
                <a:solidFill>
                  <a:srgbClr val="7F0101"/>
                </a:solidFill>
                <a:latin typeface="Courier" charset="0"/>
                <a:ea typeface="Courier" charset="0"/>
                <a:cs typeface="Courier" charset="0"/>
              </a:rPr>
              <a:t>// fill request and change state ...</a:t>
            </a:r>
            <a:endParaRPr lang="en-US" sz="1800">
              <a:solidFill>
                <a:srgbClr val="0A017F"/>
              </a:solidFill>
              <a:latin typeface="Courier" charset="0"/>
              <a:ea typeface="Courier" charset="0"/>
              <a:cs typeface="Courier" charset="0"/>
            </a:endParaRPr>
          </a:p>
          <a:p>
            <a:pPr defTabSz="381000"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r>
              <a:rPr lang="en-US" sz="1800" b="1">
                <a:solidFill>
                  <a:srgbClr val="0A017F"/>
                </a:solidFill>
                <a:latin typeface="Courier" charset="0"/>
                <a:ea typeface="Courier" charset="0"/>
                <a:cs typeface="Courier" charset="0"/>
              </a:rPr>
              <a:t>notifyAll();</a:t>
            </a:r>
            <a:endParaRPr lang="en-US" sz="1800">
              <a:solidFill>
                <a:srgbClr val="0A017F"/>
              </a:solidFill>
              <a:latin typeface="Courier" charset="0"/>
              <a:ea typeface="Courier" charset="0"/>
              <a:cs typeface="Courier" charset="0"/>
            </a:endParaRPr>
          </a:p>
          <a:p>
            <a:pPr defTabSz="381000"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return result;</a:t>
            </a:r>
          </a:p>
          <a:p>
            <a:pPr defTabSz="381000"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r>
              <a:rPr lang="en-US" smtClean="0"/>
              <a:t>Step: Separate interface from policy</a:t>
            </a:r>
          </a:p>
        </p:txBody>
      </p:sp>
      <p:sp>
        <p:nvSpPr>
          <p:cNvPr id="66563" name="Date Placeholder 3"/>
          <p:cNvSpPr>
            <a:spLocks noGrp="1"/>
          </p:cNvSpPr>
          <p:nvPr>
            <p:ph type="dt" sz="quarter" idx="10"/>
          </p:nvPr>
        </p:nvSpPr>
        <p:spPr>
          <a:noFill/>
        </p:spPr>
        <p:txBody>
          <a:bodyPr/>
          <a:lstStyle/>
          <a:p>
            <a:r>
              <a:rPr lang="en-US" smtClean="0"/>
              <a:t>© Oscar Nierstrasz</a:t>
            </a:r>
            <a:endParaRPr lang="de-CH" smtClean="0"/>
          </a:p>
        </p:txBody>
      </p:sp>
      <p:sp>
        <p:nvSpPr>
          <p:cNvPr id="66564" name="Footer Placeholder 4"/>
          <p:cNvSpPr>
            <a:spLocks noGrp="1"/>
          </p:cNvSpPr>
          <p:nvPr>
            <p:ph type="ftr" sz="quarter" idx="11"/>
          </p:nvPr>
        </p:nvSpPr>
        <p:spPr>
          <a:noFill/>
        </p:spPr>
        <p:txBody>
          <a:bodyPr/>
          <a:lstStyle/>
          <a:p>
            <a:r>
              <a:rPr lang="en-US" smtClean="0"/>
              <a:t>Liveness and Guarded Methods</a:t>
            </a:r>
            <a:endParaRPr lang="de-CH" smtClean="0"/>
          </a:p>
        </p:txBody>
      </p:sp>
      <p:sp>
        <p:nvSpPr>
          <p:cNvPr id="66565" name="Slide Number Placeholder 5"/>
          <p:cNvSpPr>
            <a:spLocks noGrp="1"/>
          </p:cNvSpPr>
          <p:nvPr>
            <p:ph type="sldNum" sz="quarter" idx="12"/>
          </p:nvPr>
        </p:nvSpPr>
        <p:spPr>
          <a:noFill/>
        </p:spPr>
        <p:txBody>
          <a:bodyPr/>
          <a:lstStyle/>
          <a:p>
            <a:fld id="{A11932F5-2B14-674C-A84A-EE2B9458DC1D}" type="slidenum">
              <a:rPr lang="de-CH" smtClean="0"/>
              <a:pPr/>
              <a:t>29</a:t>
            </a:fld>
            <a:endParaRPr lang="de-CH" smtClean="0"/>
          </a:p>
        </p:txBody>
      </p:sp>
      <p:sp>
        <p:nvSpPr>
          <p:cNvPr id="66566" name="Rectangle 3"/>
          <p:cNvSpPr>
            <a:spLocks noGrp="1" noChangeArrowheads="1"/>
          </p:cNvSpPr>
          <p:nvPr>
            <p:ph type="body" idx="4294967295"/>
          </p:nvPr>
        </p:nvSpPr>
        <p:spPr>
          <a:xfrm>
            <a:off x="457200" y="1752600"/>
            <a:ext cx="8061325" cy="708025"/>
          </a:xfrm>
        </p:spPr>
        <p:txBody>
          <a:bodyPr anchor="t"/>
          <a:lstStyle/>
          <a:p>
            <a:pPr marL="0" indent="0" eaLnBrk="1" hangingPunct="1">
              <a:buFont typeface="Helvetica CE" charset="0"/>
              <a:buNone/>
            </a:pPr>
            <a:r>
              <a:rPr lang="en-US"/>
              <a:t>Define </a:t>
            </a:r>
            <a:r>
              <a:rPr lang="en-US" i="1">
                <a:solidFill>
                  <a:srgbClr val="7F0101"/>
                </a:solidFill>
              </a:rPr>
              <a:t>interfaces</a:t>
            </a:r>
            <a:r>
              <a:rPr lang="en-US"/>
              <a:t> for the methods, so that classes can implement guarded methods according to </a:t>
            </a:r>
            <a:r>
              <a:rPr lang="en-US" i="1">
                <a:solidFill>
                  <a:srgbClr val="7F0101"/>
                </a:solidFill>
              </a:rPr>
              <a:t>different policies</a:t>
            </a:r>
            <a:r>
              <a:rPr lang="en-US"/>
              <a:t>.</a:t>
            </a:r>
            <a:endParaRPr lang="en-US">
              <a:latin typeface="American Typewriter" charset="0"/>
            </a:endParaRPr>
          </a:p>
        </p:txBody>
      </p:sp>
      <p:sp>
        <p:nvSpPr>
          <p:cNvPr id="66567" name="Rectangle 4"/>
          <p:cNvSpPr>
            <a:spLocks noChangeArrowheads="1"/>
          </p:cNvSpPr>
          <p:nvPr/>
        </p:nvSpPr>
        <p:spPr bwMode="auto">
          <a:xfrm>
            <a:off x="609600" y="3048000"/>
            <a:ext cx="7724775" cy="2309813"/>
          </a:xfrm>
          <a:prstGeom prst="rect">
            <a:avLst/>
          </a:prstGeom>
          <a:solidFill>
            <a:schemeClr val="bg1"/>
          </a:solidFill>
          <a:ln w="9525">
            <a:solidFill>
              <a:srgbClr val="0A017F"/>
            </a:solidFill>
            <a:miter lim="800000"/>
            <a:headEnd/>
            <a:tailEnd/>
          </a:ln>
        </p:spPr>
        <p:txBody>
          <a:bodyPr wrap="none">
            <a:prstTxWarp prst="textNoShape">
              <a:avLst/>
            </a:prstTxWarp>
            <a:spAutoFit/>
          </a:bodyPr>
          <a:lstStyle/>
          <a:p>
            <a:pPr defTabSz="379413" eaLnBrk="1" hangingPunct="1">
              <a:lnSpc>
                <a:spcPct val="95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public </a:t>
            </a:r>
            <a:r>
              <a:rPr lang="en-US" sz="1600" b="1" dirty="0">
                <a:solidFill>
                  <a:srgbClr val="0A017F"/>
                </a:solidFill>
                <a:latin typeface="Courier" charset="0"/>
                <a:ea typeface="Courier" charset="0"/>
                <a:cs typeface="Courier" charset="0"/>
              </a:rPr>
              <a:t>interface</a:t>
            </a:r>
            <a:r>
              <a:rPr lang="en-US" sz="1600" dirty="0">
                <a:solidFill>
                  <a:srgbClr val="0A017F"/>
                </a:solidFill>
                <a:latin typeface="Courier" charset="0"/>
                <a:ea typeface="Courier" charset="0"/>
                <a:cs typeface="Courier" charset="0"/>
              </a:rPr>
              <a:t> </a:t>
            </a:r>
            <a:r>
              <a:rPr lang="en-US" sz="1600" dirty="0" err="1">
                <a:solidFill>
                  <a:srgbClr val="0A017F"/>
                </a:solidFill>
                <a:latin typeface="Courier" charset="0"/>
                <a:ea typeface="Courier" charset="0"/>
                <a:cs typeface="Courier" charset="0"/>
              </a:rPr>
              <a:t>BoundedCounter</a:t>
            </a:r>
            <a:r>
              <a:rPr lang="en-US" sz="1600" dirty="0">
                <a:solidFill>
                  <a:srgbClr val="0A017F"/>
                </a:solidFill>
                <a:latin typeface="Courier" charset="0"/>
                <a:ea typeface="Courier" charset="0"/>
                <a:cs typeface="Courier" charset="0"/>
              </a:rPr>
              <a:t> {</a:t>
            </a:r>
          </a:p>
          <a:p>
            <a:pPr defTabSz="379413" eaLnBrk="1" hangingPunct="1">
              <a:lnSpc>
                <a:spcPct val="95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	public static final long MIN = 0;	</a:t>
            </a:r>
            <a:r>
              <a:rPr lang="en-US" sz="1600" i="1" dirty="0">
                <a:solidFill>
                  <a:srgbClr val="7F0101"/>
                </a:solidFill>
                <a:latin typeface="Courier" charset="0"/>
                <a:ea typeface="Courier" charset="0"/>
                <a:cs typeface="Courier" charset="0"/>
              </a:rPr>
              <a:t>// min value</a:t>
            </a:r>
            <a:endParaRPr lang="en-US" sz="1600" dirty="0">
              <a:solidFill>
                <a:srgbClr val="7F0101"/>
              </a:solidFill>
              <a:latin typeface="Courier" charset="0"/>
              <a:ea typeface="Courier" charset="0"/>
              <a:cs typeface="Courier" charset="0"/>
            </a:endParaRPr>
          </a:p>
          <a:p>
            <a:pPr defTabSz="379413" eaLnBrk="1" hangingPunct="1">
              <a:lnSpc>
                <a:spcPct val="95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	public static final long MAX = 10;	</a:t>
            </a:r>
            <a:r>
              <a:rPr lang="en-US" sz="1600" i="1" dirty="0">
                <a:solidFill>
                  <a:srgbClr val="7F0101"/>
                </a:solidFill>
                <a:latin typeface="Courier" charset="0"/>
                <a:ea typeface="Courier" charset="0"/>
                <a:cs typeface="Courier" charset="0"/>
              </a:rPr>
              <a:t>// max value</a:t>
            </a:r>
            <a:endParaRPr lang="en-US" sz="1600" dirty="0">
              <a:solidFill>
                <a:srgbClr val="0A017F"/>
              </a:solidFill>
              <a:latin typeface="Courier" charset="0"/>
              <a:ea typeface="Courier" charset="0"/>
              <a:cs typeface="Courier" charset="0"/>
            </a:endParaRPr>
          </a:p>
          <a:p>
            <a:pPr defTabSz="379413" eaLnBrk="1" hangingPunct="1">
              <a:lnSpc>
                <a:spcPct val="95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	public long value();		</a:t>
            </a:r>
            <a:r>
              <a:rPr lang="en-US" sz="1600" i="1" dirty="0">
                <a:solidFill>
                  <a:srgbClr val="7F0101"/>
                </a:solidFill>
                <a:latin typeface="Courier" charset="0"/>
                <a:ea typeface="Courier" charset="0"/>
                <a:cs typeface="Courier" charset="0"/>
              </a:rPr>
              <a:t>// </a:t>
            </a:r>
            <a:r>
              <a:rPr lang="en-US" sz="1600" i="1" dirty="0" err="1">
                <a:solidFill>
                  <a:srgbClr val="7F0101"/>
                </a:solidFill>
                <a:latin typeface="Courier" charset="0"/>
                <a:ea typeface="Courier" charset="0"/>
                <a:cs typeface="Courier" charset="0"/>
              </a:rPr>
              <a:t>inv’t</a:t>
            </a:r>
            <a:r>
              <a:rPr lang="en-US" sz="1600" i="1" dirty="0">
                <a:solidFill>
                  <a:srgbClr val="7F0101"/>
                </a:solidFill>
                <a:latin typeface="Courier" charset="0"/>
                <a:ea typeface="Courier" charset="0"/>
                <a:cs typeface="Courier" charset="0"/>
              </a:rPr>
              <a:t>: MIN &lt;= value() &lt;= MAX</a:t>
            </a:r>
            <a:endParaRPr lang="en-US" sz="1600" dirty="0">
              <a:solidFill>
                <a:srgbClr val="0A017F"/>
              </a:solidFill>
              <a:latin typeface="Courier" charset="0"/>
              <a:ea typeface="Courier" charset="0"/>
              <a:cs typeface="Courier" charset="0"/>
            </a:endParaRPr>
          </a:p>
          <a:p>
            <a:pPr defTabSz="379413" eaLnBrk="1" hangingPunct="1">
              <a:lnSpc>
                <a:spcPct val="95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								</a:t>
            </a:r>
            <a:r>
              <a:rPr lang="en-US" sz="1600" dirty="0" smtClean="0">
                <a:solidFill>
                  <a:srgbClr val="0A017F"/>
                </a:solidFill>
                <a:latin typeface="Courier" charset="0"/>
                <a:ea typeface="Courier" charset="0"/>
                <a:cs typeface="Courier" charset="0"/>
              </a:rPr>
              <a:t>	</a:t>
            </a:r>
            <a:r>
              <a:rPr lang="en-US" sz="1600" i="1" dirty="0" smtClean="0">
                <a:solidFill>
                  <a:srgbClr val="7F0101"/>
                </a:solidFill>
                <a:latin typeface="Courier" charset="0"/>
                <a:ea typeface="Courier" charset="0"/>
                <a:cs typeface="Courier" charset="0"/>
              </a:rPr>
              <a:t>/</a:t>
            </a:r>
            <a:r>
              <a:rPr lang="en-US" sz="1600" i="1" dirty="0">
                <a:solidFill>
                  <a:srgbClr val="7F0101"/>
                </a:solidFill>
                <a:latin typeface="Courier" charset="0"/>
                <a:ea typeface="Courier" charset="0"/>
                <a:cs typeface="Courier" charset="0"/>
              </a:rPr>
              <a:t>/ init: value() == MIN</a:t>
            </a:r>
            <a:endParaRPr lang="en-US" sz="1600" dirty="0">
              <a:solidFill>
                <a:srgbClr val="0A017F"/>
              </a:solidFill>
              <a:latin typeface="Courier" charset="0"/>
              <a:ea typeface="Courier" charset="0"/>
              <a:cs typeface="Courier" charset="0"/>
            </a:endParaRPr>
          </a:p>
          <a:p>
            <a:pPr defTabSz="379413" eaLnBrk="1" hangingPunct="1">
              <a:lnSpc>
                <a:spcPct val="95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	public void inc();			</a:t>
            </a:r>
            <a:r>
              <a:rPr lang="en-US" sz="1600" i="1" dirty="0">
                <a:solidFill>
                  <a:srgbClr val="7F0101"/>
                </a:solidFill>
                <a:latin typeface="Courier" charset="0"/>
                <a:ea typeface="Courier" charset="0"/>
                <a:cs typeface="Courier" charset="0"/>
              </a:rPr>
              <a:t>// pre: value() &lt; MAX</a:t>
            </a:r>
            <a:endParaRPr lang="en-US" sz="1600" i="1" dirty="0">
              <a:solidFill>
                <a:srgbClr val="0A017F"/>
              </a:solidFill>
              <a:latin typeface="Courier" charset="0"/>
              <a:ea typeface="Courier" charset="0"/>
              <a:cs typeface="Courier" charset="0"/>
            </a:endParaRPr>
          </a:p>
          <a:p>
            <a:pPr defTabSz="379413" eaLnBrk="1" hangingPunct="1">
              <a:lnSpc>
                <a:spcPct val="95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	public void </a:t>
            </a:r>
            <a:r>
              <a:rPr lang="en-US" sz="1600" dirty="0" err="1">
                <a:solidFill>
                  <a:srgbClr val="0A017F"/>
                </a:solidFill>
                <a:latin typeface="Courier" charset="0"/>
                <a:ea typeface="Courier" charset="0"/>
                <a:cs typeface="Courier" charset="0"/>
              </a:rPr>
              <a:t>dec</a:t>
            </a:r>
            <a:r>
              <a:rPr lang="en-US" sz="1600" dirty="0">
                <a:solidFill>
                  <a:srgbClr val="0A017F"/>
                </a:solidFill>
                <a:latin typeface="Courier" charset="0"/>
                <a:ea typeface="Courier" charset="0"/>
                <a:cs typeface="Courier" charset="0"/>
              </a:rPr>
              <a:t>();			</a:t>
            </a:r>
            <a:r>
              <a:rPr lang="en-US" sz="1600" i="1" dirty="0">
                <a:solidFill>
                  <a:srgbClr val="7F0101"/>
                </a:solidFill>
                <a:latin typeface="Courier" charset="0"/>
                <a:ea typeface="Courier" charset="0"/>
                <a:cs typeface="Courier" charset="0"/>
              </a:rPr>
              <a:t>// pre: value() &gt; MIN</a:t>
            </a:r>
            <a:endParaRPr lang="en-US" sz="1600" dirty="0">
              <a:solidFill>
                <a:srgbClr val="0A017F"/>
              </a:solidFill>
              <a:latin typeface="Courier" charset="0"/>
              <a:ea typeface="Courier" charset="0"/>
              <a:cs typeface="Courier" charset="0"/>
            </a:endParaRPr>
          </a:p>
          <a:p>
            <a:pPr defTabSz="379413" eaLnBrk="1" hangingPunct="1">
              <a:lnSpc>
                <a:spcPct val="95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a:t>
            </a:r>
          </a:p>
        </p:txBody>
      </p:sp>
      <p:sp>
        <p:nvSpPr>
          <p:cNvPr id="66568" name="Rectangle 7"/>
          <p:cNvSpPr>
            <a:spLocks noChangeArrowheads="1"/>
          </p:cNvSpPr>
          <p:nvPr/>
        </p:nvSpPr>
        <p:spPr bwMode="auto">
          <a:xfrm>
            <a:off x="7561263" y="5083175"/>
            <a:ext cx="769937" cy="276225"/>
          </a:xfrm>
          <a:prstGeom prst="rect">
            <a:avLst/>
          </a:prstGeom>
          <a:noFill/>
          <a:ln w="9525">
            <a:noFill/>
            <a:miter lim="800000"/>
            <a:headEnd/>
            <a:tailEnd/>
          </a:ln>
        </p:spPr>
        <p:txBody>
          <a:bodyPr wrap="none">
            <a:prstTxWarp prst="textNoShape">
              <a:avLst/>
            </a:prstTxWarp>
            <a:spAutoFit/>
          </a:bodyPr>
          <a:lstStyle/>
          <a:p>
            <a:r>
              <a:rPr lang="en-US" sz="1200" i="1"/>
              <a:t>Counter</a:t>
            </a: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Rectangle 3"/>
          <p:cNvSpPr>
            <a:spLocks noGrp="1" noChangeArrowheads="1"/>
          </p:cNvSpPr>
          <p:nvPr>
            <p:ph type="title"/>
          </p:nvPr>
        </p:nvSpPr>
        <p:spPr/>
        <p:txBody>
          <a:bodyPr/>
          <a:lstStyle/>
          <a:p>
            <a:r>
              <a:rPr lang="en-US" smtClean="0"/>
              <a:t>Roadmap</a:t>
            </a:r>
          </a:p>
        </p:txBody>
      </p:sp>
      <p:sp>
        <p:nvSpPr>
          <p:cNvPr id="13315" name="Rectangle 4"/>
          <p:cNvSpPr>
            <a:spLocks noGrp="1" noChangeArrowheads="1"/>
          </p:cNvSpPr>
          <p:nvPr>
            <p:ph type="body" idx="1"/>
          </p:nvPr>
        </p:nvSpPr>
        <p:spPr/>
        <p:txBody>
          <a:bodyPr/>
          <a:lstStyle/>
          <a:p>
            <a:r>
              <a:rPr lang="en-US" b="1" smtClean="0"/>
              <a:t>Liveness</a:t>
            </a:r>
          </a:p>
          <a:p>
            <a:pPr lvl="1"/>
            <a:r>
              <a:rPr lang="en-US" smtClean="0"/>
              <a:t>Progress Properties</a:t>
            </a:r>
          </a:p>
          <a:p>
            <a:r>
              <a:rPr lang="en-US" smtClean="0"/>
              <a:t>Deadlock</a:t>
            </a:r>
          </a:p>
          <a:p>
            <a:pPr lvl="1"/>
            <a:r>
              <a:rPr lang="en-US" smtClean="0"/>
              <a:t>The Dining Philosophers problem</a:t>
            </a:r>
          </a:p>
          <a:p>
            <a:pPr lvl="1"/>
            <a:r>
              <a:rPr lang="en-US" smtClean="0"/>
              <a:t>Detecting and avoiding deadlock</a:t>
            </a:r>
          </a:p>
          <a:p>
            <a:r>
              <a:rPr lang="en-US" smtClean="0"/>
              <a:t>Guarded Methods</a:t>
            </a:r>
          </a:p>
          <a:p>
            <a:pPr lvl="1"/>
            <a:r>
              <a:rPr lang="en-US" smtClean="0"/>
              <a:t>Checking guard conditions</a:t>
            </a:r>
          </a:p>
          <a:p>
            <a:pPr lvl="1"/>
            <a:r>
              <a:rPr lang="en-US" smtClean="0"/>
              <a:t>Handling interrupts</a:t>
            </a:r>
          </a:p>
          <a:p>
            <a:pPr lvl="1"/>
            <a:r>
              <a:rPr lang="en-US" smtClean="0"/>
              <a:t>Structuring notification</a:t>
            </a:r>
          </a:p>
          <a:p>
            <a:endParaRPr lang="en-US" smtClean="0"/>
          </a:p>
        </p:txBody>
      </p:sp>
      <p:sp>
        <p:nvSpPr>
          <p:cNvPr id="13316" name="Date Placeholder 3"/>
          <p:cNvSpPr>
            <a:spLocks noGrp="1"/>
          </p:cNvSpPr>
          <p:nvPr>
            <p:ph type="dt" sz="quarter" idx="10"/>
          </p:nvPr>
        </p:nvSpPr>
        <p:spPr>
          <a:noFill/>
        </p:spPr>
        <p:txBody>
          <a:bodyPr/>
          <a:lstStyle/>
          <a:p>
            <a:r>
              <a:rPr lang="en-US" smtClean="0"/>
              <a:t>© Oscar Nierstrasz</a:t>
            </a:r>
            <a:endParaRPr lang="de-CH" smtClean="0"/>
          </a:p>
        </p:txBody>
      </p:sp>
      <p:sp>
        <p:nvSpPr>
          <p:cNvPr id="13317" name="Footer Placeholder 7"/>
          <p:cNvSpPr>
            <a:spLocks noGrp="1"/>
          </p:cNvSpPr>
          <p:nvPr>
            <p:ph type="ftr" sz="quarter" idx="11"/>
          </p:nvPr>
        </p:nvSpPr>
        <p:spPr>
          <a:noFill/>
        </p:spPr>
        <p:txBody>
          <a:bodyPr/>
          <a:lstStyle/>
          <a:p>
            <a:r>
              <a:rPr lang="en-US" smtClean="0"/>
              <a:t>Liveness and Guarded Methods</a:t>
            </a:r>
            <a:endParaRPr lang="de-CH" smtClean="0"/>
          </a:p>
        </p:txBody>
      </p:sp>
      <p:sp>
        <p:nvSpPr>
          <p:cNvPr id="13318" name="Slide Number Placeholder 5"/>
          <p:cNvSpPr>
            <a:spLocks noGrp="1"/>
          </p:cNvSpPr>
          <p:nvPr>
            <p:ph type="sldNum" sz="quarter" idx="12"/>
          </p:nvPr>
        </p:nvSpPr>
        <p:spPr>
          <a:noFill/>
        </p:spPr>
        <p:txBody>
          <a:bodyPr/>
          <a:lstStyle/>
          <a:p>
            <a:fld id="{92C53843-8F61-5B41-8AF1-4D5F79C966E8}" type="slidenum">
              <a:rPr lang="de-CH" smtClean="0"/>
              <a:pPr/>
              <a:t>3</a:t>
            </a:fld>
            <a:endParaRPr lang="de-CH" smtClean="0"/>
          </a:p>
        </p:txBody>
      </p:sp>
      <p:pic>
        <p:nvPicPr>
          <p:cNvPr id="13319"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r>
              <a:rPr lang="en-US" smtClean="0"/>
              <a:t>Step: Check guard conditions</a:t>
            </a:r>
          </a:p>
        </p:txBody>
      </p:sp>
      <p:sp>
        <p:nvSpPr>
          <p:cNvPr id="68611" name="Rectangle 3"/>
          <p:cNvSpPr>
            <a:spLocks noGrp="1" noChangeArrowheads="1"/>
          </p:cNvSpPr>
          <p:nvPr>
            <p:ph type="body" idx="1"/>
          </p:nvPr>
        </p:nvSpPr>
        <p:spPr/>
        <p:txBody>
          <a:bodyPr/>
          <a:lstStyle/>
          <a:p>
            <a:r>
              <a:rPr lang="en-US" smtClean="0"/>
              <a:t>Define a </a:t>
            </a:r>
            <a:r>
              <a:rPr lang="en-US" i="1" smtClean="0">
                <a:solidFill>
                  <a:srgbClr val="7E0007"/>
                </a:solidFill>
              </a:rPr>
              <a:t>predicate </a:t>
            </a:r>
            <a:r>
              <a:rPr lang="en-US" smtClean="0"/>
              <a:t>that precisely describes the conditions under which actions may proceed. (This can be encapsulated as a helper method.)</a:t>
            </a:r>
          </a:p>
          <a:p>
            <a:endParaRPr lang="en-US" smtClean="0"/>
          </a:p>
          <a:p>
            <a:r>
              <a:rPr lang="en-US" smtClean="0"/>
              <a:t>Precede the conditional actions with a </a:t>
            </a:r>
            <a:r>
              <a:rPr lang="en-US" i="1" smtClean="0">
                <a:solidFill>
                  <a:srgbClr val="7E0007"/>
                </a:solidFill>
              </a:rPr>
              <a:t>guarded wait loop </a:t>
            </a:r>
            <a:r>
              <a:rPr lang="en-US" smtClean="0"/>
              <a:t>of the form:</a:t>
            </a:r>
          </a:p>
          <a:p>
            <a:endParaRPr lang="en-US" smtClean="0"/>
          </a:p>
          <a:p>
            <a:endParaRPr lang="en-US" smtClean="0"/>
          </a:p>
          <a:p>
            <a:endParaRPr lang="en-US" smtClean="0"/>
          </a:p>
          <a:p>
            <a:endParaRPr lang="en-US" smtClean="0"/>
          </a:p>
          <a:p>
            <a:r>
              <a:rPr lang="en-US" smtClean="0"/>
              <a:t>Optionally, encapsulate this code as a helper method. </a:t>
            </a:r>
          </a:p>
        </p:txBody>
      </p:sp>
      <p:sp>
        <p:nvSpPr>
          <p:cNvPr id="68612" name="Date Placeholder 3"/>
          <p:cNvSpPr>
            <a:spLocks noGrp="1"/>
          </p:cNvSpPr>
          <p:nvPr>
            <p:ph type="dt" sz="quarter" idx="10"/>
          </p:nvPr>
        </p:nvSpPr>
        <p:spPr>
          <a:noFill/>
        </p:spPr>
        <p:txBody>
          <a:bodyPr/>
          <a:lstStyle/>
          <a:p>
            <a:r>
              <a:rPr lang="en-US" smtClean="0"/>
              <a:t>© Oscar Nierstrasz</a:t>
            </a:r>
            <a:endParaRPr lang="de-CH" smtClean="0"/>
          </a:p>
        </p:txBody>
      </p:sp>
      <p:sp>
        <p:nvSpPr>
          <p:cNvPr id="68613" name="Footer Placeholder 4"/>
          <p:cNvSpPr>
            <a:spLocks noGrp="1"/>
          </p:cNvSpPr>
          <p:nvPr>
            <p:ph type="ftr" sz="quarter" idx="11"/>
          </p:nvPr>
        </p:nvSpPr>
        <p:spPr>
          <a:noFill/>
        </p:spPr>
        <p:txBody>
          <a:bodyPr/>
          <a:lstStyle/>
          <a:p>
            <a:r>
              <a:rPr lang="en-US" smtClean="0"/>
              <a:t>Liveness and Guarded Methods</a:t>
            </a:r>
            <a:endParaRPr lang="de-CH" smtClean="0"/>
          </a:p>
        </p:txBody>
      </p:sp>
      <p:sp>
        <p:nvSpPr>
          <p:cNvPr id="68614" name="Slide Number Placeholder 5"/>
          <p:cNvSpPr>
            <a:spLocks noGrp="1"/>
          </p:cNvSpPr>
          <p:nvPr>
            <p:ph type="sldNum" sz="quarter" idx="12"/>
          </p:nvPr>
        </p:nvSpPr>
        <p:spPr>
          <a:noFill/>
        </p:spPr>
        <p:txBody>
          <a:bodyPr/>
          <a:lstStyle/>
          <a:p>
            <a:fld id="{D2CF1053-04BE-2B4A-86BB-4BF2DAD7D02B}" type="slidenum">
              <a:rPr lang="de-CH" smtClean="0"/>
              <a:pPr/>
              <a:t>30</a:t>
            </a:fld>
            <a:endParaRPr lang="de-CH" smtClean="0"/>
          </a:p>
        </p:txBody>
      </p:sp>
      <p:sp>
        <p:nvSpPr>
          <p:cNvPr id="68615" name="Rectangle 4"/>
          <p:cNvSpPr>
            <a:spLocks noChangeArrowheads="1"/>
          </p:cNvSpPr>
          <p:nvPr/>
        </p:nvSpPr>
        <p:spPr bwMode="auto">
          <a:xfrm>
            <a:off x="1219200" y="4321175"/>
            <a:ext cx="6892925" cy="1095375"/>
          </a:xfrm>
          <a:prstGeom prst="rect">
            <a:avLst/>
          </a:prstGeom>
          <a:solidFill>
            <a:schemeClr val="bg1"/>
          </a:solidFill>
          <a:ln w="9525">
            <a:solidFill>
              <a:srgbClr val="0A017F"/>
            </a:solidFill>
            <a:miter lim="800000"/>
            <a:headEnd/>
            <a:tailEnd/>
          </a:ln>
        </p:spPr>
        <p:txBody>
          <a:bodyPr wrap="none">
            <a:prstTxWarp prst="textNoShape">
              <a:avLst/>
            </a:prstTxWarp>
            <a:spAutoFit/>
          </a:bodyPr>
          <a:lstStyle/>
          <a:p>
            <a:pPr defTabSz="381000" eaLnBrk="1" hangingPunct="1">
              <a:lnSpc>
                <a:spcPct val="95000"/>
              </a:lnSpc>
              <a:spcBef>
                <a:spcPct val="20000"/>
              </a:spcBef>
              <a:buClr>
                <a:schemeClr val="hlink"/>
              </a:buClr>
              <a:buSzPct val="85000"/>
              <a:buFont typeface="Helvetica CE" charset="0"/>
              <a:buNone/>
            </a:pPr>
            <a:r>
              <a:rPr lang="en-US" sz="2000" b="1">
                <a:solidFill>
                  <a:srgbClr val="0A017F"/>
                </a:solidFill>
                <a:latin typeface="Courier" charset="0"/>
                <a:ea typeface="Courier" charset="0"/>
                <a:cs typeface="Courier" charset="0"/>
              </a:rPr>
              <a:t>while (!</a:t>
            </a:r>
            <a:r>
              <a:rPr lang="en-US" sz="2000" b="1" i="1">
                <a:solidFill>
                  <a:srgbClr val="0A017F"/>
                </a:solidFill>
                <a:latin typeface="Courier" charset="0"/>
                <a:ea typeface="Courier" charset="0"/>
                <a:cs typeface="Courier" charset="0"/>
              </a:rPr>
              <a:t>condition</a:t>
            </a:r>
            <a:r>
              <a:rPr lang="en-US" sz="2000" b="1">
                <a:solidFill>
                  <a:srgbClr val="0A017F"/>
                </a:solidFill>
                <a:latin typeface="Courier" charset="0"/>
                <a:ea typeface="Courier" charset="0"/>
                <a:cs typeface="Courier" charset="0"/>
              </a:rPr>
              <a:t>) {</a:t>
            </a:r>
          </a:p>
          <a:p>
            <a:pPr defTabSz="381000" eaLnBrk="1" hangingPunct="1">
              <a:lnSpc>
                <a:spcPct val="95000"/>
              </a:lnSpc>
              <a:spcBef>
                <a:spcPct val="20000"/>
              </a:spcBef>
              <a:buClr>
                <a:schemeClr val="hlink"/>
              </a:buClr>
              <a:buSzPct val="85000"/>
              <a:buFont typeface="Helvetica CE" charset="0"/>
              <a:buNone/>
            </a:pPr>
            <a:r>
              <a:rPr lang="en-US" sz="2000" b="1">
                <a:solidFill>
                  <a:srgbClr val="0A017F"/>
                </a:solidFill>
                <a:latin typeface="Courier" charset="0"/>
                <a:ea typeface="Courier" charset="0"/>
                <a:cs typeface="Courier" charset="0"/>
              </a:rPr>
              <a:t>	try { wait(); }</a:t>
            </a:r>
          </a:p>
          <a:p>
            <a:pPr defTabSz="381000" eaLnBrk="1" hangingPunct="1">
              <a:lnSpc>
                <a:spcPct val="95000"/>
              </a:lnSpc>
              <a:spcBef>
                <a:spcPct val="20000"/>
              </a:spcBef>
              <a:buClr>
                <a:schemeClr val="hlink"/>
              </a:buClr>
              <a:buSzPct val="85000"/>
              <a:buFont typeface="Helvetica CE" charset="0"/>
              <a:buNone/>
            </a:pPr>
            <a:r>
              <a:rPr lang="en-US" sz="2000" b="1">
                <a:solidFill>
                  <a:srgbClr val="0A017F"/>
                </a:solidFill>
                <a:latin typeface="Courier" charset="0"/>
                <a:ea typeface="Courier" charset="0"/>
                <a:cs typeface="Courier" charset="0"/>
              </a:rPr>
              <a:t>	catch (InterruptedException ex) { ... } }</a:t>
            </a: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r>
              <a:rPr lang="en-US" smtClean="0"/>
              <a:t>Step: Check guard conditions ...</a:t>
            </a:r>
          </a:p>
        </p:txBody>
      </p:sp>
      <p:sp>
        <p:nvSpPr>
          <p:cNvPr id="70659" name="Rectangle 3"/>
          <p:cNvSpPr>
            <a:spLocks noGrp="1" noChangeArrowheads="1"/>
          </p:cNvSpPr>
          <p:nvPr>
            <p:ph type="body" idx="1"/>
          </p:nvPr>
        </p:nvSpPr>
        <p:spPr/>
        <p:txBody>
          <a:bodyPr/>
          <a:lstStyle/>
          <a:p>
            <a:r>
              <a:rPr lang="en-US" smtClean="0"/>
              <a:t>If there is only </a:t>
            </a:r>
            <a:r>
              <a:rPr lang="en-US" i="1" smtClean="0">
                <a:solidFill>
                  <a:srgbClr val="7E0007"/>
                </a:solidFill>
              </a:rPr>
              <a:t>one possible condition </a:t>
            </a:r>
            <a:r>
              <a:rPr lang="en-US" smtClean="0"/>
              <a:t>to check in this class (and all plausible subclasses), and notifications are issued only when the condition is true, then there is </a:t>
            </a:r>
            <a:r>
              <a:rPr lang="en-US" i="1" smtClean="0">
                <a:solidFill>
                  <a:srgbClr val="7E0007"/>
                </a:solidFill>
              </a:rPr>
              <a:t>no need to re-check the condition </a:t>
            </a:r>
            <a:r>
              <a:rPr lang="en-US" smtClean="0"/>
              <a:t>after returning from wait()</a:t>
            </a:r>
          </a:p>
          <a:p>
            <a:endParaRPr lang="en-US" smtClean="0"/>
          </a:p>
          <a:p>
            <a:r>
              <a:rPr lang="en-US" smtClean="0"/>
              <a:t>Ensure that the object is in a </a:t>
            </a:r>
            <a:r>
              <a:rPr lang="en-US" i="1" smtClean="0">
                <a:solidFill>
                  <a:srgbClr val="7E0007"/>
                </a:solidFill>
              </a:rPr>
              <a:t>consistent state </a:t>
            </a:r>
            <a:r>
              <a:rPr lang="en-US" smtClean="0"/>
              <a:t>(i.e., the class invariant holds) before entering any wait (since wait releases the synchronization lock). </a:t>
            </a:r>
          </a:p>
          <a:p>
            <a:pPr lvl="1"/>
            <a:r>
              <a:rPr lang="en-US" smtClean="0"/>
              <a:t>The easiest way to do this is to perform the guards </a:t>
            </a:r>
            <a:r>
              <a:rPr lang="en-US" i="1" smtClean="0">
                <a:solidFill>
                  <a:srgbClr val="7E0007"/>
                </a:solidFill>
              </a:rPr>
              <a:t>before </a:t>
            </a:r>
            <a:r>
              <a:rPr lang="en-US" smtClean="0"/>
              <a:t>taking any actions.</a:t>
            </a:r>
          </a:p>
        </p:txBody>
      </p:sp>
      <p:sp>
        <p:nvSpPr>
          <p:cNvPr id="70660" name="Date Placeholder 3"/>
          <p:cNvSpPr>
            <a:spLocks noGrp="1"/>
          </p:cNvSpPr>
          <p:nvPr>
            <p:ph type="dt" sz="quarter" idx="10"/>
          </p:nvPr>
        </p:nvSpPr>
        <p:spPr>
          <a:noFill/>
        </p:spPr>
        <p:txBody>
          <a:bodyPr/>
          <a:lstStyle/>
          <a:p>
            <a:r>
              <a:rPr lang="en-US" smtClean="0"/>
              <a:t>© Oscar Nierstrasz</a:t>
            </a:r>
            <a:endParaRPr lang="de-CH" smtClean="0"/>
          </a:p>
        </p:txBody>
      </p:sp>
      <p:sp>
        <p:nvSpPr>
          <p:cNvPr id="70661" name="Footer Placeholder 4"/>
          <p:cNvSpPr>
            <a:spLocks noGrp="1"/>
          </p:cNvSpPr>
          <p:nvPr>
            <p:ph type="ftr" sz="quarter" idx="11"/>
          </p:nvPr>
        </p:nvSpPr>
        <p:spPr>
          <a:noFill/>
        </p:spPr>
        <p:txBody>
          <a:bodyPr/>
          <a:lstStyle/>
          <a:p>
            <a:r>
              <a:rPr lang="en-US" smtClean="0"/>
              <a:t>Liveness and Guarded Methods</a:t>
            </a:r>
            <a:endParaRPr lang="de-CH" smtClean="0"/>
          </a:p>
        </p:txBody>
      </p:sp>
      <p:sp>
        <p:nvSpPr>
          <p:cNvPr id="70662" name="Slide Number Placeholder 5"/>
          <p:cNvSpPr>
            <a:spLocks noGrp="1"/>
          </p:cNvSpPr>
          <p:nvPr>
            <p:ph type="sldNum" sz="quarter" idx="12"/>
          </p:nvPr>
        </p:nvSpPr>
        <p:spPr>
          <a:noFill/>
        </p:spPr>
        <p:txBody>
          <a:bodyPr/>
          <a:lstStyle/>
          <a:p>
            <a:fld id="{8BF0127E-C083-904B-9A50-A8076905E805}" type="slidenum">
              <a:rPr lang="de-CH" smtClean="0"/>
              <a:pPr/>
              <a:t>31</a:t>
            </a:fld>
            <a:endParaRPr lang="de-CH" smtClean="0"/>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r>
              <a:rPr lang="en-US" smtClean="0"/>
              <a:t>Step: Handle interrupts</a:t>
            </a:r>
          </a:p>
        </p:txBody>
      </p:sp>
      <p:sp>
        <p:nvSpPr>
          <p:cNvPr id="72707" name="Rectangle 3"/>
          <p:cNvSpPr>
            <a:spLocks noGrp="1" noChangeArrowheads="1"/>
          </p:cNvSpPr>
          <p:nvPr>
            <p:ph type="body" idx="1"/>
          </p:nvPr>
        </p:nvSpPr>
        <p:spPr/>
        <p:txBody>
          <a:bodyPr anchor="t"/>
          <a:lstStyle/>
          <a:p>
            <a:r>
              <a:rPr lang="en-US" dirty="0" smtClean="0"/>
              <a:t>Establish a </a:t>
            </a:r>
            <a:r>
              <a:rPr lang="en-US" i="1" dirty="0" smtClean="0">
                <a:solidFill>
                  <a:srgbClr val="7E0007"/>
                </a:solidFill>
              </a:rPr>
              <a:t>policy </a:t>
            </a:r>
            <a:r>
              <a:rPr lang="en-US" dirty="0" smtClean="0"/>
              <a:t>to deal with </a:t>
            </a:r>
            <a:r>
              <a:rPr lang="en-US" dirty="0" err="1" smtClean="0"/>
              <a:t>InterruptedExceptions</a:t>
            </a:r>
            <a:r>
              <a:rPr lang="en-US" dirty="0" smtClean="0"/>
              <a:t>. Possibilities include::</a:t>
            </a:r>
          </a:p>
          <a:p>
            <a:pPr lvl="1"/>
            <a:r>
              <a:rPr lang="en-US" b="1" dirty="0" smtClean="0"/>
              <a:t>Ignore interrupts </a:t>
            </a:r>
            <a:r>
              <a:rPr lang="en-US" dirty="0" smtClean="0"/>
              <a:t>(i.e., an empty catch clause), which preserves safety at the possible expense of </a:t>
            </a:r>
            <a:r>
              <a:rPr lang="en-US" dirty="0" err="1" smtClean="0"/>
              <a:t>liveness</a:t>
            </a:r>
            <a:r>
              <a:rPr lang="en-US" dirty="0" smtClean="0"/>
              <a:t>.</a:t>
            </a:r>
          </a:p>
          <a:p>
            <a:pPr lvl="1"/>
            <a:r>
              <a:rPr lang="en-US" b="1" dirty="0" smtClean="0"/>
              <a:t>Terminate </a:t>
            </a:r>
            <a:r>
              <a:rPr lang="en-US" dirty="0" smtClean="0"/>
              <a:t>the current thread (stop). This preserves safety, though brutally! (Not recommended.)</a:t>
            </a:r>
          </a:p>
          <a:p>
            <a:pPr lvl="1"/>
            <a:r>
              <a:rPr lang="en-US" b="1" dirty="0" smtClean="0"/>
              <a:t>Exit </a:t>
            </a:r>
            <a:r>
              <a:rPr lang="en-US" dirty="0" smtClean="0"/>
              <a:t>the method, possibly raising an exception. This preserves </a:t>
            </a:r>
            <a:r>
              <a:rPr lang="en-US" dirty="0" err="1" smtClean="0"/>
              <a:t>liveness</a:t>
            </a:r>
            <a:r>
              <a:rPr lang="en-US" dirty="0" smtClean="0"/>
              <a:t> but may require the caller to take special action to preserve safety. </a:t>
            </a:r>
          </a:p>
          <a:p>
            <a:pPr lvl="1"/>
            <a:r>
              <a:rPr lang="en-US" b="1" dirty="0" smtClean="0"/>
              <a:t>Cleanup </a:t>
            </a:r>
            <a:r>
              <a:rPr lang="en-US" dirty="0" smtClean="0"/>
              <a:t>and restart.</a:t>
            </a:r>
          </a:p>
          <a:p>
            <a:pPr lvl="1"/>
            <a:r>
              <a:rPr lang="en-US" b="1" dirty="0" smtClean="0"/>
              <a:t>Ask </a:t>
            </a:r>
            <a:r>
              <a:rPr lang="en-US" dirty="0" smtClean="0"/>
              <a:t>for user intervention before proceeding. </a:t>
            </a:r>
          </a:p>
        </p:txBody>
      </p:sp>
      <p:sp>
        <p:nvSpPr>
          <p:cNvPr id="72708" name="Date Placeholder 3"/>
          <p:cNvSpPr>
            <a:spLocks noGrp="1"/>
          </p:cNvSpPr>
          <p:nvPr>
            <p:ph type="dt" sz="quarter" idx="10"/>
          </p:nvPr>
        </p:nvSpPr>
        <p:spPr>
          <a:noFill/>
        </p:spPr>
        <p:txBody>
          <a:bodyPr/>
          <a:lstStyle/>
          <a:p>
            <a:r>
              <a:rPr lang="en-US" smtClean="0"/>
              <a:t>© Oscar Nierstrasz</a:t>
            </a:r>
            <a:endParaRPr lang="de-CH" smtClean="0"/>
          </a:p>
        </p:txBody>
      </p:sp>
      <p:sp>
        <p:nvSpPr>
          <p:cNvPr id="72709" name="Footer Placeholder 4"/>
          <p:cNvSpPr>
            <a:spLocks noGrp="1"/>
          </p:cNvSpPr>
          <p:nvPr>
            <p:ph type="ftr" sz="quarter" idx="11"/>
          </p:nvPr>
        </p:nvSpPr>
        <p:spPr>
          <a:noFill/>
        </p:spPr>
        <p:txBody>
          <a:bodyPr/>
          <a:lstStyle/>
          <a:p>
            <a:r>
              <a:rPr lang="en-US" smtClean="0"/>
              <a:t>Liveness and Guarded Methods</a:t>
            </a:r>
            <a:endParaRPr lang="de-CH" smtClean="0"/>
          </a:p>
        </p:txBody>
      </p:sp>
      <p:sp>
        <p:nvSpPr>
          <p:cNvPr id="72710" name="Slide Number Placeholder 5"/>
          <p:cNvSpPr>
            <a:spLocks noGrp="1"/>
          </p:cNvSpPr>
          <p:nvPr>
            <p:ph type="sldNum" sz="quarter" idx="12"/>
          </p:nvPr>
        </p:nvSpPr>
        <p:spPr>
          <a:noFill/>
        </p:spPr>
        <p:txBody>
          <a:bodyPr/>
          <a:lstStyle/>
          <a:p>
            <a:fld id="{174D750E-C71F-C645-946F-1FFCD9193062}" type="slidenum">
              <a:rPr lang="de-CH" smtClean="0"/>
              <a:pPr/>
              <a:t>32</a:t>
            </a:fld>
            <a:endParaRPr lang="de-CH" smtClean="0"/>
          </a:p>
        </p:txBody>
      </p:sp>
      <p:sp>
        <p:nvSpPr>
          <p:cNvPr id="72711" name="AutoShape 4"/>
          <p:cNvSpPr>
            <a:spLocks noChangeArrowheads="1"/>
          </p:cNvSpPr>
          <p:nvPr/>
        </p:nvSpPr>
        <p:spPr bwMode="auto">
          <a:xfrm>
            <a:off x="838200" y="5638800"/>
            <a:ext cx="8001000" cy="685800"/>
          </a:xfrm>
          <a:prstGeom prst="foldedCorner">
            <a:avLst>
              <a:gd name="adj" fmla="val 12500"/>
            </a:avLst>
          </a:prstGeom>
          <a:solidFill>
            <a:schemeClr val="accent1"/>
          </a:solidFill>
          <a:ln w="9525">
            <a:solidFill>
              <a:schemeClr val="tx1"/>
            </a:solidFill>
            <a:round/>
            <a:headEnd/>
            <a:tailEnd/>
          </a:ln>
        </p:spPr>
        <p:txBody>
          <a:bodyPr anchor="ctr">
            <a:prstTxWarp prst="textNoShape">
              <a:avLst/>
            </a:prstTxWarp>
          </a:bodyPr>
          <a:lstStyle/>
          <a:p>
            <a:pPr algn="ctr" eaLnBrk="1" hangingPunct="1">
              <a:lnSpc>
                <a:spcPct val="90000"/>
              </a:lnSpc>
              <a:spcBef>
                <a:spcPct val="20000"/>
              </a:spcBef>
              <a:buClr>
                <a:schemeClr val="hlink"/>
              </a:buClr>
              <a:buSzPct val="85000"/>
              <a:buFont typeface="Helvetica CE" charset="0"/>
              <a:buNone/>
            </a:pPr>
            <a:r>
              <a:rPr lang="en-US" sz="2000" i="1">
                <a:solidFill>
                  <a:srgbClr val="7F0101"/>
                </a:solidFill>
              </a:rPr>
              <a:t>Interrupts can be useful to signal that the guard can never become true because, for example, the collaborating threads have terminated.</a:t>
            </a:r>
            <a:endParaRPr lang="en-US" sz="2800"/>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4754" name="Date Placeholder 3"/>
          <p:cNvSpPr>
            <a:spLocks noGrp="1"/>
          </p:cNvSpPr>
          <p:nvPr>
            <p:ph type="dt" sz="quarter" idx="10"/>
          </p:nvPr>
        </p:nvSpPr>
        <p:spPr>
          <a:noFill/>
        </p:spPr>
        <p:txBody>
          <a:bodyPr/>
          <a:lstStyle/>
          <a:p>
            <a:r>
              <a:rPr lang="en-US" smtClean="0"/>
              <a:t>© Oscar Nierstrasz</a:t>
            </a:r>
            <a:endParaRPr lang="de-CH" smtClean="0"/>
          </a:p>
        </p:txBody>
      </p:sp>
      <p:sp>
        <p:nvSpPr>
          <p:cNvPr id="74755" name="Footer Placeholder 4"/>
          <p:cNvSpPr>
            <a:spLocks noGrp="1"/>
          </p:cNvSpPr>
          <p:nvPr>
            <p:ph type="ftr" sz="quarter" idx="11"/>
          </p:nvPr>
        </p:nvSpPr>
        <p:spPr>
          <a:noFill/>
        </p:spPr>
        <p:txBody>
          <a:bodyPr/>
          <a:lstStyle/>
          <a:p>
            <a:r>
              <a:rPr lang="en-US" smtClean="0"/>
              <a:t>Liveness and Guarded Methods</a:t>
            </a:r>
            <a:endParaRPr lang="de-CH" smtClean="0"/>
          </a:p>
        </p:txBody>
      </p:sp>
      <p:sp>
        <p:nvSpPr>
          <p:cNvPr id="74756" name="Slide Number Placeholder 5"/>
          <p:cNvSpPr>
            <a:spLocks noGrp="1"/>
          </p:cNvSpPr>
          <p:nvPr>
            <p:ph type="sldNum" sz="quarter" idx="12"/>
          </p:nvPr>
        </p:nvSpPr>
        <p:spPr>
          <a:noFill/>
        </p:spPr>
        <p:txBody>
          <a:bodyPr/>
          <a:lstStyle/>
          <a:p>
            <a:fld id="{9662C374-7730-1C43-B4DC-8F845806674E}" type="slidenum">
              <a:rPr lang="de-CH" smtClean="0"/>
              <a:pPr/>
              <a:t>33</a:t>
            </a:fld>
            <a:endParaRPr lang="de-CH" sz="1400" smtClean="0">
              <a:solidFill>
                <a:srgbClr val="7E7E7E"/>
              </a:solidFill>
              <a:latin typeface="Times" charset="0"/>
            </a:endParaRPr>
          </a:p>
        </p:txBody>
      </p:sp>
      <p:sp>
        <p:nvSpPr>
          <p:cNvPr id="74757" name="Rectangle 2"/>
          <p:cNvSpPr>
            <a:spLocks noGrp="1" noChangeArrowheads="1"/>
          </p:cNvSpPr>
          <p:nvPr>
            <p:ph type="title"/>
          </p:nvPr>
        </p:nvSpPr>
        <p:spPr/>
        <p:txBody>
          <a:bodyPr/>
          <a:lstStyle/>
          <a:p>
            <a:pPr eaLnBrk="1" hangingPunct="1"/>
            <a:r>
              <a:rPr lang="en-US"/>
              <a:t>Step: Signal state changes</a:t>
            </a:r>
          </a:p>
        </p:txBody>
      </p:sp>
      <p:sp>
        <p:nvSpPr>
          <p:cNvPr id="74758" name="Rectangle 3"/>
          <p:cNvSpPr>
            <a:spLocks noGrp="1" noChangeArrowheads="1"/>
          </p:cNvSpPr>
          <p:nvPr>
            <p:ph type="body" idx="1"/>
          </p:nvPr>
        </p:nvSpPr>
        <p:spPr/>
        <p:txBody>
          <a:bodyPr/>
          <a:lstStyle/>
          <a:p>
            <a:pPr marL="342900" indent="-342900" eaLnBrk="1" hangingPunct="1">
              <a:lnSpc>
                <a:spcPct val="90000"/>
              </a:lnSpc>
            </a:pPr>
            <a:r>
              <a:rPr lang="en-US" dirty="0"/>
              <a:t>Add </a:t>
            </a:r>
            <a:r>
              <a:rPr lang="en-US" i="1" dirty="0">
                <a:solidFill>
                  <a:srgbClr val="7F0101"/>
                </a:solidFill>
              </a:rPr>
              <a:t>notification code</a:t>
            </a:r>
            <a:r>
              <a:rPr lang="en-US" dirty="0"/>
              <a:t> to each method of the class that changes state in any way that can affect the value of a guard condition. Some options are:</a:t>
            </a:r>
          </a:p>
          <a:p>
            <a:pPr marL="742950" lvl="1" indent="-285750" eaLnBrk="1" hangingPunct="1">
              <a:lnSpc>
                <a:spcPct val="90000"/>
              </a:lnSpc>
            </a:pPr>
            <a:r>
              <a:rPr lang="en-US" dirty="0"/>
              <a:t>use </a:t>
            </a:r>
            <a:r>
              <a:rPr lang="en-US" dirty="0" err="1">
                <a:latin typeface="Courier" charset="0"/>
                <a:ea typeface="Courier" charset="0"/>
                <a:cs typeface="Courier" charset="0"/>
              </a:rPr>
              <a:t>notifyAll</a:t>
            </a:r>
            <a:r>
              <a:rPr lang="en-US" dirty="0">
                <a:latin typeface="Courier" charset="0"/>
                <a:ea typeface="Courier" charset="0"/>
                <a:cs typeface="Courier" charset="0"/>
              </a:rPr>
              <a:t> </a:t>
            </a:r>
            <a:r>
              <a:rPr lang="en-US" dirty="0"/>
              <a:t>to </a:t>
            </a:r>
            <a:r>
              <a:rPr lang="en-US" i="1" dirty="0">
                <a:solidFill>
                  <a:srgbClr val="7F0101"/>
                </a:solidFill>
              </a:rPr>
              <a:t>wake up all threads</a:t>
            </a:r>
            <a:r>
              <a:rPr lang="en-US" dirty="0"/>
              <a:t> that are blocked in waits for the host object. </a:t>
            </a:r>
          </a:p>
          <a:p>
            <a:pPr marL="742950" lvl="1" indent="-285750" eaLnBrk="1" hangingPunct="1">
              <a:lnSpc>
                <a:spcPct val="90000"/>
              </a:lnSpc>
            </a:pPr>
            <a:r>
              <a:rPr lang="en-US" dirty="0"/>
              <a:t>use </a:t>
            </a:r>
            <a:r>
              <a:rPr lang="en-US" dirty="0">
                <a:latin typeface="Courier"/>
                <a:cs typeface="Courier"/>
              </a:rPr>
              <a:t>notify</a:t>
            </a:r>
            <a:r>
              <a:rPr lang="en-US" dirty="0"/>
              <a:t> to wake up only one thread (if any exist). This is best treated as an </a:t>
            </a:r>
            <a:r>
              <a:rPr lang="en-US" i="1" dirty="0">
                <a:solidFill>
                  <a:srgbClr val="7F0101"/>
                </a:solidFill>
              </a:rPr>
              <a:t>optimization</a:t>
            </a:r>
            <a:r>
              <a:rPr lang="en-US" dirty="0"/>
              <a:t> where:</a:t>
            </a:r>
          </a:p>
          <a:p>
            <a:pPr marL="1143000" lvl="2" indent="-228600" eaLnBrk="1" hangingPunct="1">
              <a:lnSpc>
                <a:spcPct val="90000"/>
              </a:lnSpc>
            </a:pPr>
            <a:r>
              <a:rPr lang="en-US" dirty="0"/>
              <a:t>all blocked threads are necessarily waiting for conditions </a:t>
            </a:r>
            <a:r>
              <a:rPr lang="en-US" dirty="0" err="1"/>
              <a:t>signalled</a:t>
            </a:r>
            <a:r>
              <a:rPr lang="en-US" dirty="0"/>
              <a:t> by the same notifications, </a:t>
            </a:r>
          </a:p>
          <a:p>
            <a:pPr marL="1143000" lvl="2" indent="-228600" eaLnBrk="1" hangingPunct="1">
              <a:lnSpc>
                <a:spcPct val="90000"/>
              </a:lnSpc>
            </a:pPr>
            <a:r>
              <a:rPr lang="en-US" dirty="0"/>
              <a:t>only one of them can be enabled by any given notification, and </a:t>
            </a:r>
          </a:p>
          <a:p>
            <a:pPr marL="1143000" lvl="2" indent="-228600" eaLnBrk="1" hangingPunct="1">
              <a:lnSpc>
                <a:spcPct val="90000"/>
              </a:lnSpc>
            </a:pPr>
            <a:r>
              <a:rPr lang="en-US" dirty="0"/>
              <a:t>it does not matter which one of them becomes enabled.</a:t>
            </a:r>
          </a:p>
          <a:p>
            <a:pPr marL="742950" lvl="1" indent="-285750" eaLnBrk="1" hangingPunct="1">
              <a:lnSpc>
                <a:spcPct val="90000"/>
              </a:lnSpc>
            </a:pPr>
            <a:r>
              <a:rPr lang="en-US" dirty="0"/>
              <a:t>You build your own special-purpose notification methods using </a:t>
            </a:r>
            <a:r>
              <a:rPr lang="en-US" dirty="0">
                <a:latin typeface="Courier" charset="0"/>
                <a:ea typeface="Courier" charset="0"/>
                <a:cs typeface="Courier" charset="0"/>
              </a:rPr>
              <a:t>notify </a:t>
            </a:r>
            <a:r>
              <a:rPr lang="en-US" dirty="0"/>
              <a:t>and </a:t>
            </a:r>
            <a:r>
              <a:rPr lang="en-US" dirty="0" err="1">
                <a:latin typeface="Courier" charset="0"/>
                <a:ea typeface="Courier" charset="0"/>
                <a:cs typeface="Courier" charset="0"/>
              </a:rPr>
              <a:t>notifyAll</a:t>
            </a:r>
            <a:r>
              <a:rPr lang="en-US" dirty="0"/>
              <a:t>. (For example, to selectively notify threads, or to provide certain </a:t>
            </a:r>
            <a:r>
              <a:rPr lang="en-US" i="1" dirty="0">
                <a:solidFill>
                  <a:srgbClr val="7F0101"/>
                </a:solidFill>
              </a:rPr>
              <a:t>fairness guarantees</a:t>
            </a:r>
            <a:r>
              <a:rPr lang="en-US" dirty="0"/>
              <a:t>.)</a:t>
            </a: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6802" name="Title 1"/>
          <p:cNvSpPr>
            <a:spLocks noGrp="1"/>
          </p:cNvSpPr>
          <p:nvPr>
            <p:ph type="title"/>
          </p:nvPr>
        </p:nvSpPr>
        <p:spPr/>
        <p:txBody>
          <a:bodyPr/>
          <a:lstStyle/>
          <a:p>
            <a:r>
              <a:rPr lang="en-US" smtClean="0"/>
              <a:t>Testing for safety violations</a:t>
            </a:r>
          </a:p>
        </p:txBody>
      </p:sp>
      <p:sp>
        <p:nvSpPr>
          <p:cNvPr id="76803" name="Date Placeholder 2"/>
          <p:cNvSpPr>
            <a:spLocks noGrp="1"/>
          </p:cNvSpPr>
          <p:nvPr>
            <p:ph type="dt" sz="quarter" idx="10"/>
          </p:nvPr>
        </p:nvSpPr>
        <p:spPr>
          <a:noFill/>
        </p:spPr>
        <p:txBody>
          <a:bodyPr/>
          <a:lstStyle/>
          <a:p>
            <a:r>
              <a:rPr lang="en-US" smtClean="0"/>
              <a:t>© Oscar Nierstrasz</a:t>
            </a:r>
            <a:endParaRPr lang="de-CH" smtClean="0"/>
          </a:p>
        </p:txBody>
      </p:sp>
      <p:sp>
        <p:nvSpPr>
          <p:cNvPr id="76804" name="Footer Placeholder 3"/>
          <p:cNvSpPr>
            <a:spLocks noGrp="1"/>
          </p:cNvSpPr>
          <p:nvPr>
            <p:ph type="ftr" sz="quarter" idx="11"/>
          </p:nvPr>
        </p:nvSpPr>
        <p:spPr>
          <a:noFill/>
        </p:spPr>
        <p:txBody>
          <a:bodyPr/>
          <a:lstStyle/>
          <a:p>
            <a:r>
              <a:rPr lang="en-US" smtClean="0"/>
              <a:t>Liveness and Guarded Methods</a:t>
            </a:r>
            <a:endParaRPr lang="de-CH" smtClean="0"/>
          </a:p>
        </p:txBody>
      </p:sp>
      <p:sp>
        <p:nvSpPr>
          <p:cNvPr id="76805" name="Slide Number Placeholder 4"/>
          <p:cNvSpPr>
            <a:spLocks noGrp="1"/>
          </p:cNvSpPr>
          <p:nvPr>
            <p:ph type="sldNum" sz="quarter" idx="12"/>
          </p:nvPr>
        </p:nvSpPr>
        <p:spPr>
          <a:noFill/>
        </p:spPr>
        <p:txBody>
          <a:bodyPr/>
          <a:lstStyle/>
          <a:p>
            <a:fld id="{4DA0537E-4458-7D49-A8BD-7F1CA3EA9360}" type="slidenum">
              <a:rPr lang="de-CH" smtClean="0"/>
              <a:pPr/>
              <a:t>34</a:t>
            </a:fld>
            <a:endParaRPr lang="de-CH" sz="1400" smtClean="0">
              <a:solidFill>
                <a:srgbClr val="7E7E7E"/>
              </a:solidFill>
              <a:latin typeface="Times" charset="0"/>
            </a:endParaRPr>
          </a:p>
        </p:txBody>
      </p:sp>
      <p:sp>
        <p:nvSpPr>
          <p:cNvPr id="76806" name="TextBox 5"/>
          <p:cNvSpPr txBox="1">
            <a:spLocks noChangeArrowheads="1"/>
          </p:cNvSpPr>
          <p:nvPr/>
        </p:nvSpPr>
        <p:spPr bwMode="auto">
          <a:xfrm>
            <a:off x="685800" y="1752600"/>
            <a:ext cx="6330950" cy="4524375"/>
          </a:xfrm>
          <a:prstGeom prst="rect">
            <a:avLst/>
          </a:prstGeom>
          <a:solidFill>
            <a:srgbClr val="FFFFFF"/>
          </a:solidFill>
          <a:ln w="9525">
            <a:solidFill>
              <a:srgbClr val="05027D"/>
            </a:solidFill>
            <a:miter lim="800000"/>
            <a:headEnd/>
            <a:tailEnd/>
          </a:ln>
        </p:spPr>
        <p:txBody>
          <a:bodyPr wrap="none">
            <a:prstTxWarp prst="textNoShape">
              <a:avLst/>
            </a:prstTxWarp>
            <a:spAutoFit/>
          </a:bodyPr>
          <a:lstStyle/>
          <a:p>
            <a:pPr defTabSz="355600"/>
            <a:r>
              <a:rPr lang="en-US" sz="1800">
                <a:latin typeface="Courier" charset="0"/>
                <a:ea typeface="Courier" charset="0"/>
                <a:cs typeface="Courier" charset="0"/>
              </a:rPr>
              <a:t>public abstract class </a:t>
            </a:r>
            <a:r>
              <a:rPr lang="en-US" sz="1800" b="1">
                <a:latin typeface="Courier" charset="0"/>
                <a:ea typeface="Courier" charset="0"/>
                <a:cs typeface="Courier" charset="0"/>
              </a:rPr>
              <a:t>BoundedCounterAbstract</a:t>
            </a:r>
          </a:p>
          <a:p>
            <a:pPr defTabSz="355600"/>
            <a:r>
              <a:rPr lang="en-US" sz="1800">
                <a:latin typeface="Courier" charset="0"/>
                <a:ea typeface="Courier" charset="0"/>
                <a:cs typeface="Courier" charset="0"/>
              </a:rPr>
              <a:t>		implements BoundedCounter {</a:t>
            </a:r>
          </a:p>
          <a:p>
            <a:pPr defTabSz="355600"/>
            <a:r>
              <a:rPr lang="en-US" sz="1800">
                <a:latin typeface="Courier" charset="0"/>
                <a:ea typeface="Courier" charset="0"/>
                <a:cs typeface="Courier" charset="0"/>
              </a:rPr>
              <a:t>	protected long count = MIN;</a:t>
            </a:r>
          </a:p>
          <a:p>
            <a:pPr defTabSz="355600"/>
            <a:r>
              <a:rPr lang="en-US" sz="1800">
                <a:latin typeface="Courier" charset="0"/>
                <a:ea typeface="Courier" charset="0"/>
                <a:cs typeface="Courier" charset="0"/>
              </a:rPr>
              <a:t>	private int errors = 0;</a:t>
            </a:r>
          </a:p>
          <a:p>
            <a:pPr defTabSz="355600"/>
            <a:endParaRPr lang="en-US" sz="1800">
              <a:latin typeface="Courier" charset="0"/>
              <a:ea typeface="Courier" charset="0"/>
              <a:cs typeface="Courier" charset="0"/>
            </a:endParaRPr>
          </a:p>
          <a:p>
            <a:pPr defTabSz="355600"/>
            <a:r>
              <a:rPr lang="en-US" sz="1800" b="1">
                <a:latin typeface="Courier" charset="0"/>
                <a:ea typeface="Courier" charset="0"/>
                <a:cs typeface="Courier" charset="0"/>
              </a:rPr>
              <a:t>	protected void checkInvariant() {</a:t>
            </a:r>
          </a:p>
          <a:p>
            <a:pPr defTabSz="355600"/>
            <a:r>
              <a:rPr lang="en-US" sz="1800" b="1">
                <a:latin typeface="Courier" charset="0"/>
                <a:ea typeface="Courier" charset="0"/>
                <a:cs typeface="Courier" charset="0"/>
              </a:rPr>
              <a:t>		if (! (count &gt;= BoundedCounter.MIN</a:t>
            </a:r>
          </a:p>
          <a:p>
            <a:pPr defTabSz="355600"/>
            <a:r>
              <a:rPr lang="en-US" sz="1800" b="1">
                <a:latin typeface="Courier" charset="0"/>
                <a:ea typeface="Courier" charset="0"/>
                <a:cs typeface="Courier" charset="0"/>
              </a:rPr>
              <a:t>				&amp;&amp; count &lt;= BoundedCounter.MAX) ) {</a:t>
            </a:r>
          </a:p>
          <a:p>
            <a:pPr defTabSz="355600"/>
            <a:r>
              <a:rPr lang="en-US" sz="1800" b="1">
                <a:latin typeface="Courier" charset="0"/>
                <a:ea typeface="Courier" charset="0"/>
                <a:cs typeface="Courier" charset="0"/>
              </a:rPr>
              <a:t>			errors++;</a:t>
            </a:r>
          </a:p>
          <a:p>
            <a:pPr defTabSz="355600"/>
            <a:r>
              <a:rPr lang="en-US" sz="1800" b="1">
                <a:latin typeface="Courier" charset="0"/>
                <a:ea typeface="Courier" charset="0"/>
                <a:cs typeface="Courier" charset="0"/>
              </a:rPr>
              <a:t>		}</a:t>
            </a:r>
          </a:p>
          <a:p>
            <a:pPr defTabSz="355600"/>
            <a:r>
              <a:rPr lang="en-US" sz="1800" b="1">
                <a:latin typeface="Courier" charset="0"/>
                <a:ea typeface="Courier" charset="0"/>
                <a:cs typeface="Courier" charset="0"/>
              </a:rPr>
              <a:t>	}</a:t>
            </a:r>
          </a:p>
          <a:p>
            <a:pPr defTabSz="355600"/>
            <a:r>
              <a:rPr lang="en-US" sz="1800">
                <a:latin typeface="Courier" charset="0"/>
                <a:ea typeface="Courier" charset="0"/>
                <a:cs typeface="Courier" charset="0"/>
              </a:rPr>
              <a:t>	public int errors() {</a:t>
            </a:r>
          </a:p>
          <a:p>
            <a:pPr defTabSz="355600"/>
            <a:r>
              <a:rPr lang="en-US" sz="1800">
                <a:latin typeface="Courier" charset="0"/>
                <a:ea typeface="Courier" charset="0"/>
                <a:cs typeface="Courier" charset="0"/>
              </a:rPr>
              <a:t>		return errors;</a:t>
            </a:r>
          </a:p>
          <a:p>
            <a:pPr defTabSz="355600"/>
            <a:r>
              <a:rPr lang="en-US" sz="1800">
                <a:latin typeface="Courier" charset="0"/>
                <a:ea typeface="Courier" charset="0"/>
                <a:cs typeface="Courier" charset="0"/>
              </a:rPr>
              <a:t>	}</a:t>
            </a:r>
          </a:p>
          <a:p>
            <a:pPr defTabSz="355600"/>
            <a:r>
              <a:rPr lang="en-US" sz="1800">
                <a:latin typeface="Courier" charset="0"/>
                <a:ea typeface="Courier" charset="0"/>
                <a:cs typeface="Courier" charset="0"/>
              </a:rPr>
              <a:t>}</a:t>
            </a:r>
          </a:p>
          <a:p>
            <a:pPr defTabSz="355600"/>
            <a:endParaRPr lang="en-US" sz="1800">
              <a:latin typeface="Courier" charset="0"/>
              <a:ea typeface="Courier" charset="0"/>
              <a:cs typeface="Courier" charset="0"/>
            </a:endParaRPr>
          </a:p>
        </p:txBody>
      </p:sp>
      <p:sp>
        <p:nvSpPr>
          <p:cNvPr id="76807" name="Folded Corner 6"/>
          <p:cNvSpPr>
            <a:spLocks noChangeArrowheads="1"/>
          </p:cNvSpPr>
          <p:nvPr/>
        </p:nvSpPr>
        <p:spPr bwMode="auto">
          <a:xfrm>
            <a:off x="4724400" y="4572000"/>
            <a:ext cx="3048000" cy="1219200"/>
          </a:xfrm>
          <a:prstGeom prst="foldedCorner">
            <a:avLst>
              <a:gd name="adj" fmla="val 16667"/>
            </a:avLst>
          </a:prstGeom>
          <a:solidFill>
            <a:schemeClr val="accent1"/>
          </a:solidFill>
          <a:ln w="9525">
            <a:solidFill>
              <a:schemeClr val="tx1"/>
            </a:solidFill>
            <a:round/>
            <a:headEnd/>
            <a:tailEnd/>
          </a:ln>
        </p:spPr>
        <p:txBody>
          <a:bodyPr>
            <a:prstTxWarp prst="textNoShape">
              <a:avLst/>
            </a:prstTxWarp>
          </a:bodyPr>
          <a:lstStyle/>
          <a:p>
            <a:r>
              <a:rPr lang="en-US" i="1">
                <a:solidFill>
                  <a:srgbClr val="7E0007"/>
                </a:solidFill>
              </a:rPr>
              <a:t>Common behaviour to help us test for safety violations</a:t>
            </a:r>
          </a:p>
        </p:txBody>
      </p:sp>
      <p:sp>
        <p:nvSpPr>
          <p:cNvPr id="76808" name="Rectangle 7"/>
          <p:cNvSpPr>
            <a:spLocks noChangeArrowheads="1"/>
          </p:cNvSpPr>
          <p:nvPr/>
        </p:nvSpPr>
        <p:spPr bwMode="auto">
          <a:xfrm>
            <a:off x="6248400" y="5994400"/>
            <a:ext cx="769938" cy="276225"/>
          </a:xfrm>
          <a:prstGeom prst="rect">
            <a:avLst/>
          </a:prstGeom>
          <a:noFill/>
          <a:ln w="9525">
            <a:noFill/>
            <a:miter lim="800000"/>
            <a:headEnd/>
            <a:tailEnd/>
          </a:ln>
        </p:spPr>
        <p:txBody>
          <a:bodyPr wrap="none">
            <a:prstTxWarp prst="textNoShape">
              <a:avLst/>
            </a:prstTxWarp>
            <a:spAutoFit/>
          </a:bodyPr>
          <a:lstStyle/>
          <a:p>
            <a:r>
              <a:rPr lang="en-US" sz="1200" i="1"/>
              <a:t>Counter</a:t>
            </a: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7826" name="Title 1"/>
          <p:cNvSpPr>
            <a:spLocks noGrp="1"/>
          </p:cNvSpPr>
          <p:nvPr>
            <p:ph type="title"/>
          </p:nvPr>
        </p:nvSpPr>
        <p:spPr/>
        <p:txBody>
          <a:bodyPr/>
          <a:lstStyle/>
          <a:p>
            <a:r>
              <a:rPr lang="en-US" smtClean="0"/>
              <a:t>Basic synchronization</a:t>
            </a:r>
          </a:p>
        </p:txBody>
      </p:sp>
      <p:sp>
        <p:nvSpPr>
          <p:cNvPr id="77827" name="Date Placeholder 3"/>
          <p:cNvSpPr>
            <a:spLocks noGrp="1"/>
          </p:cNvSpPr>
          <p:nvPr>
            <p:ph type="dt" sz="quarter" idx="10"/>
          </p:nvPr>
        </p:nvSpPr>
        <p:spPr>
          <a:noFill/>
        </p:spPr>
        <p:txBody>
          <a:bodyPr/>
          <a:lstStyle/>
          <a:p>
            <a:r>
              <a:rPr lang="en-US" smtClean="0"/>
              <a:t>© Oscar Nierstrasz</a:t>
            </a:r>
            <a:endParaRPr lang="de-CH" smtClean="0"/>
          </a:p>
        </p:txBody>
      </p:sp>
      <p:sp>
        <p:nvSpPr>
          <p:cNvPr id="77828" name="Footer Placeholder 4"/>
          <p:cNvSpPr>
            <a:spLocks noGrp="1"/>
          </p:cNvSpPr>
          <p:nvPr>
            <p:ph type="ftr" sz="quarter" idx="11"/>
          </p:nvPr>
        </p:nvSpPr>
        <p:spPr>
          <a:noFill/>
        </p:spPr>
        <p:txBody>
          <a:bodyPr/>
          <a:lstStyle/>
          <a:p>
            <a:r>
              <a:rPr lang="en-US" smtClean="0"/>
              <a:t>Liveness and Guarded Methods</a:t>
            </a:r>
            <a:endParaRPr lang="de-CH" smtClean="0"/>
          </a:p>
        </p:txBody>
      </p:sp>
      <p:sp>
        <p:nvSpPr>
          <p:cNvPr id="77829" name="Slide Number Placeholder 5"/>
          <p:cNvSpPr>
            <a:spLocks noGrp="1"/>
          </p:cNvSpPr>
          <p:nvPr>
            <p:ph type="sldNum" sz="quarter" idx="12"/>
          </p:nvPr>
        </p:nvSpPr>
        <p:spPr>
          <a:noFill/>
        </p:spPr>
        <p:txBody>
          <a:bodyPr/>
          <a:lstStyle/>
          <a:p>
            <a:fld id="{11694530-C5EB-A247-936B-18BF28EB5C1B}" type="slidenum">
              <a:rPr lang="de-CH" smtClean="0"/>
              <a:pPr/>
              <a:t>35</a:t>
            </a:fld>
            <a:endParaRPr lang="de-CH" sz="1400" smtClean="0">
              <a:solidFill>
                <a:srgbClr val="7E7E7E"/>
              </a:solidFill>
              <a:latin typeface="Times" charset="0"/>
            </a:endParaRPr>
          </a:p>
        </p:txBody>
      </p:sp>
      <p:sp>
        <p:nvSpPr>
          <p:cNvPr id="77830" name="TextBox 6"/>
          <p:cNvSpPr txBox="1">
            <a:spLocks noChangeArrowheads="1"/>
          </p:cNvSpPr>
          <p:nvPr/>
        </p:nvSpPr>
        <p:spPr bwMode="auto">
          <a:xfrm>
            <a:off x="762000" y="1752600"/>
            <a:ext cx="7505700" cy="4094163"/>
          </a:xfrm>
          <a:prstGeom prst="rect">
            <a:avLst/>
          </a:prstGeom>
          <a:solidFill>
            <a:schemeClr val="bg1"/>
          </a:solidFill>
          <a:ln w="9525">
            <a:solidFill>
              <a:srgbClr val="05027D"/>
            </a:solidFill>
            <a:miter lim="800000"/>
            <a:headEnd/>
            <a:tailEnd/>
          </a:ln>
        </p:spPr>
        <p:txBody>
          <a:bodyPr wrap="none">
            <a:prstTxWarp prst="textNoShape">
              <a:avLst/>
            </a:prstTxWarp>
            <a:spAutoFit/>
          </a:bodyPr>
          <a:lstStyle/>
          <a:p>
            <a:pPr defTabSz="180975"/>
            <a:r>
              <a:rPr lang="en-US" sz="2000">
                <a:latin typeface="Courier" charset="0"/>
                <a:ea typeface="Courier" charset="0"/>
                <a:cs typeface="Courier" charset="0"/>
              </a:rPr>
              <a:t>public class </a:t>
            </a:r>
            <a:r>
              <a:rPr lang="en-US" sz="2000" b="1">
                <a:latin typeface="Courier" charset="0"/>
                <a:ea typeface="Courier" charset="0"/>
                <a:cs typeface="Courier" charset="0"/>
              </a:rPr>
              <a:t>BoundedCounterBasic</a:t>
            </a:r>
          </a:p>
          <a:p>
            <a:pPr defTabSz="180975"/>
            <a:r>
              <a:rPr lang="en-US" sz="2000">
                <a:latin typeface="Courier" charset="0"/>
                <a:ea typeface="Courier" charset="0"/>
                <a:cs typeface="Courier" charset="0"/>
              </a:rPr>
              <a:t>		extends BoundedCounterAbstract {	...</a:t>
            </a:r>
          </a:p>
          <a:p>
            <a:pPr defTabSz="180975"/>
            <a:r>
              <a:rPr lang="en-US" sz="2000">
                <a:latin typeface="Courier" charset="0"/>
                <a:ea typeface="Courier" charset="0"/>
                <a:cs typeface="Courier" charset="0"/>
              </a:rPr>
              <a:t>	public </a:t>
            </a:r>
            <a:r>
              <a:rPr lang="en-US" sz="2000" b="1">
                <a:latin typeface="Courier" charset="0"/>
                <a:ea typeface="Courier" charset="0"/>
                <a:cs typeface="Courier" charset="0"/>
              </a:rPr>
              <a:t>synchronized </a:t>
            </a:r>
            <a:r>
              <a:rPr lang="en-US" sz="2000">
                <a:latin typeface="Courier" charset="0"/>
                <a:ea typeface="Courier" charset="0"/>
                <a:cs typeface="Courier" charset="0"/>
              </a:rPr>
              <a:t>void inc() {</a:t>
            </a:r>
          </a:p>
          <a:p>
            <a:pPr defTabSz="180975"/>
            <a:r>
              <a:rPr lang="en-US" sz="2000" b="1">
                <a:latin typeface="Courier" charset="0"/>
                <a:ea typeface="Courier" charset="0"/>
                <a:cs typeface="Courier" charset="0"/>
              </a:rPr>
              <a:t>		while (count &gt;= MAX) {</a:t>
            </a:r>
          </a:p>
          <a:p>
            <a:pPr defTabSz="180975"/>
            <a:r>
              <a:rPr lang="en-US" sz="2000" b="1">
                <a:latin typeface="Courier" charset="0"/>
                <a:ea typeface="Courier" charset="0"/>
                <a:cs typeface="Courier" charset="0"/>
              </a:rPr>
              <a:t>			try { wait(); }</a:t>
            </a:r>
          </a:p>
          <a:p>
            <a:pPr defTabSz="180975"/>
            <a:r>
              <a:rPr lang="en-US" sz="2000" b="1">
                <a:latin typeface="Courier" charset="0"/>
                <a:ea typeface="Courier" charset="0"/>
                <a:cs typeface="Courier" charset="0"/>
              </a:rPr>
              <a:t>			catch(InterruptedException ex) { };</a:t>
            </a:r>
          </a:p>
          <a:p>
            <a:pPr defTabSz="180975"/>
            <a:r>
              <a:rPr lang="en-US" sz="2000" b="1">
                <a:latin typeface="Courier" charset="0"/>
                <a:ea typeface="Courier" charset="0"/>
                <a:cs typeface="Courier" charset="0"/>
              </a:rPr>
              <a:t>		}</a:t>
            </a:r>
          </a:p>
          <a:p>
            <a:pPr defTabSz="180975"/>
            <a:r>
              <a:rPr lang="en-US" sz="2000">
                <a:latin typeface="Courier" charset="0"/>
                <a:ea typeface="Courier" charset="0"/>
                <a:cs typeface="Courier" charset="0"/>
              </a:rPr>
              <a:t>		count ++;</a:t>
            </a:r>
          </a:p>
          <a:p>
            <a:pPr defTabSz="180975"/>
            <a:r>
              <a:rPr lang="en-US" sz="2000" b="1">
                <a:latin typeface="Courier" charset="0"/>
                <a:ea typeface="Courier" charset="0"/>
                <a:cs typeface="Courier" charset="0"/>
              </a:rPr>
              <a:t>		notifyAll();</a:t>
            </a:r>
          </a:p>
          <a:p>
            <a:pPr defTabSz="180975"/>
            <a:r>
              <a:rPr lang="en-US" sz="2000">
                <a:latin typeface="Courier" charset="0"/>
                <a:ea typeface="Courier" charset="0"/>
                <a:cs typeface="Courier" charset="0"/>
              </a:rPr>
              <a:t>		checkInvariant(); </a:t>
            </a:r>
            <a:r>
              <a:rPr lang="en-US" sz="2000" i="1">
                <a:solidFill>
                  <a:srgbClr val="7E0007"/>
                </a:solidFill>
                <a:latin typeface="Courier" charset="0"/>
                <a:ea typeface="Courier" charset="0"/>
                <a:cs typeface="Courier" charset="0"/>
              </a:rPr>
              <a:t>// record safety violations</a:t>
            </a:r>
          </a:p>
          <a:p>
            <a:pPr defTabSz="180975"/>
            <a:r>
              <a:rPr lang="en-US" sz="2000">
                <a:latin typeface="Courier" charset="0"/>
                <a:ea typeface="Courier" charset="0"/>
                <a:cs typeface="Courier" charset="0"/>
              </a:rPr>
              <a:t>	}</a:t>
            </a:r>
          </a:p>
          <a:p>
            <a:pPr defTabSz="180975"/>
            <a:r>
              <a:rPr lang="en-US" sz="2000">
                <a:latin typeface="Courier" charset="0"/>
                <a:ea typeface="Courier" charset="0"/>
                <a:cs typeface="Courier" charset="0"/>
              </a:rPr>
              <a:t>	...</a:t>
            </a:r>
          </a:p>
          <a:p>
            <a:pPr defTabSz="180975"/>
            <a:r>
              <a:rPr lang="en-US" sz="2000">
                <a:latin typeface="Courier" charset="0"/>
                <a:ea typeface="Courier" charset="0"/>
                <a:cs typeface="Courier" charset="0"/>
              </a:rPr>
              <a:t>}</a:t>
            </a:r>
          </a:p>
        </p:txBody>
      </p:sp>
      <p:grpSp>
        <p:nvGrpSpPr>
          <p:cNvPr id="77831" name="Group 5"/>
          <p:cNvGrpSpPr>
            <a:grpSpLocks/>
          </p:cNvGrpSpPr>
          <p:nvPr/>
        </p:nvGrpSpPr>
        <p:grpSpPr bwMode="auto">
          <a:xfrm>
            <a:off x="8382000" y="6096000"/>
            <a:ext cx="457200" cy="457200"/>
            <a:chOff x="5184" y="3552"/>
            <a:chExt cx="288" cy="288"/>
          </a:xfrm>
        </p:grpSpPr>
        <p:sp>
          <p:nvSpPr>
            <p:cNvPr id="77832" name="AutoShape 6"/>
            <p:cNvSpPr>
              <a:spLocks noChangeArrowheads="1"/>
            </p:cNvSpPr>
            <p:nvPr/>
          </p:nvSpPr>
          <p:spPr bwMode="auto">
            <a:xfrm>
              <a:off x="5184" y="3552"/>
              <a:ext cx="288" cy="288"/>
            </a:xfrm>
            <a:prstGeom prst="sun">
              <a:avLst>
                <a:gd name="adj" fmla="val 2500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77833" name="Oval 7"/>
            <p:cNvSpPr>
              <a:spLocks noChangeArrowheads="1"/>
            </p:cNvSpPr>
            <p:nvPr/>
          </p:nvSpPr>
          <p:spPr bwMode="auto">
            <a:xfrm>
              <a:off x="5290" y="3625"/>
              <a:ext cx="144" cy="144"/>
            </a:xfrm>
            <a:prstGeom prst="ellipse">
              <a:avLst/>
            </a:prstGeom>
            <a:solidFill>
              <a:srgbClr val="0A017F"/>
            </a:solidFill>
            <a:ln w="9525">
              <a:solidFill>
                <a:schemeClr val="tx1"/>
              </a:solidFill>
              <a:round/>
              <a:headEnd/>
              <a:tailEnd/>
            </a:ln>
          </p:spPr>
          <p:txBody>
            <a:bodyPr wrap="none" anchor="ctr">
              <a:prstTxWarp prst="textNoShape">
                <a:avLst/>
              </a:prstTxWarp>
            </a:bodyPr>
            <a:lstStyle/>
            <a:p>
              <a:endParaRPr lang="en-US"/>
            </a:p>
          </p:txBody>
        </p:sp>
      </p:gr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8850" name="Title 1"/>
          <p:cNvSpPr>
            <a:spLocks noGrp="1"/>
          </p:cNvSpPr>
          <p:nvPr>
            <p:ph type="title"/>
          </p:nvPr>
        </p:nvSpPr>
        <p:spPr/>
        <p:txBody>
          <a:bodyPr/>
          <a:lstStyle/>
          <a:p>
            <a:r>
              <a:rPr lang="en-US" smtClean="0"/>
              <a:t>Race conditions</a:t>
            </a:r>
          </a:p>
        </p:txBody>
      </p:sp>
      <p:sp>
        <p:nvSpPr>
          <p:cNvPr id="78851" name="Date Placeholder 3"/>
          <p:cNvSpPr>
            <a:spLocks noGrp="1"/>
          </p:cNvSpPr>
          <p:nvPr>
            <p:ph type="dt" sz="quarter" idx="10"/>
          </p:nvPr>
        </p:nvSpPr>
        <p:spPr>
          <a:noFill/>
        </p:spPr>
        <p:txBody>
          <a:bodyPr/>
          <a:lstStyle/>
          <a:p>
            <a:r>
              <a:rPr lang="en-US" smtClean="0"/>
              <a:t>© Oscar Nierstrasz</a:t>
            </a:r>
            <a:endParaRPr lang="de-CH" smtClean="0"/>
          </a:p>
        </p:txBody>
      </p:sp>
      <p:sp>
        <p:nvSpPr>
          <p:cNvPr id="78852" name="Footer Placeholder 4"/>
          <p:cNvSpPr>
            <a:spLocks noGrp="1"/>
          </p:cNvSpPr>
          <p:nvPr>
            <p:ph type="ftr" sz="quarter" idx="11"/>
          </p:nvPr>
        </p:nvSpPr>
        <p:spPr>
          <a:noFill/>
        </p:spPr>
        <p:txBody>
          <a:bodyPr/>
          <a:lstStyle/>
          <a:p>
            <a:r>
              <a:rPr lang="en-US" smtClean="0"/>
              <a:t>Liveness and Guarded Methods</a:t>
            </a:r>
            <a:endParaRPr lang="de-CH" smtClean="0"/>
          </a:p>
        </p:txBody>
      </p:sp>
      <p:sp>
        <p:nvSpPr>
          <p:cNvPr id="78853" name="Slide Number Placeholder 5"/>
          <p:cNvSpPr>
            <a:spLocks noGrp="1"/>
          </p:cNvSpPr>
          <p:nvPr>
            <p:ph type="sldNum" sz="quarter" idx="12"/>
          </p:nvPr>
        </p:nvSpPr>
        <p:spPr>
          <a:noFill/>
        </p:spPr>
        <p:txBody>
          <a:bodyPr/>
          <a:lstStyle/>
          <a:p>
            <a:fld id="{6F5AB102-C490-664F-A4D6-B460DA91E4BB}" type="slidenum">
              <a:rPr lang="de-CH" smtClean="0"/>
              <a:pPr/>
              <a:t>36</a:t>
            </a:fld>
            <a:endParaRPr lang="de-CH" sz="1400" smtClean="0">
              <a:solidFill>
                <a:srgbClr val="7E7E7E"/>
              </a:solidFill>
              <a:latin typeface="Times" charset="0"/>
            </a:endParaRPr>
          </a:p>
        </p:txBody>
      </p:sp>
      <p:sp>
        <p:nvSpPr>
          <p:cNvPr id="78854" name="TextBox 6"/>
          <p:cNvSpPr txBox="1">
            <a:spLocks noChangeArrowheads="1"/>
          </p:cNvSpPr>
          <p:nvPr/>
        </p:nvSpPr>
        <p:spPr bwMode="auto">
          <a:xfrm>
            <a:off x="762000" y="1752600"/>
            <a:ext cx="7815263" cy="3540125"/>
          </a:xfrm>
          <a:prstGeom prst="rect">
            <a:avLst/>
          </a:prstGeom>
          <a:solidFill>
            <a:schemeClr val="bg1"/>
          </a:solidFill>
          <a:ln w="9525">
            <a:solidFill>
              <a:srgbClr val="05027D"/>
            </a:solidFill>
            <a:miter lim="800000"/>
            <a:headEnd/>
            <a:tailEnd/>
          </a:ln>
        </p:spPr>
        <p:txBody>
          <a:bodyPr wrap="none">
            <a:prstTxWarp prst="textNoShape">
              <a:avLst/>
            </a:prstTxWarp>
            <a:spAutoFit/>
          </a:bodyPr>
          <a:lstStyle/>
          <a:p>
            <a:pPr defTabSz="180975"/>
            <a:r>
              <a:rPr lang="en-US" sz="2000">
                <a:latin typeface="Courier" charset="0"/>
                <a:ea typeface="Courier" charset="0"/>
                <a:cs typeface="Courier" charset="0"/>
              </a:rPr>
              <a:t>public class </a:t>
            </a:r>
            <a:r>
              <a:rPr lang="en-US" sz="2000" b="1">
                <a:latin typeface="Courier" charset="0"/>
                <a:ea typeface="Courier" charset="0"/>
                <a:cs typeface="Courier" charset="0"/>
              </a:rPr>
              <a:t>BoundedCounterNoSyncBAD</a:t>
            </a:r>
          </a:p>
          <a:p>
            <a:pPr defTabSz="180975"/>
            <a:r>
              <a:rPr lang="en-US" sz="2000">
                <a:latin typeface="Courier" charset="0"/>
                <a:ea typeface="Courier" charset="0"/>
                <a:cs typeface="Courier" charset="0"/>
              </a:rPr>
              <a:t>		extends BoundedCounterAbstract {</a:t>
            </a:r>
          </a:p>
          <a:p>
            <a:pPr defTabSz="180975"/>
            <a:r>
              <a:rPr lang="en-US" sz="2000" b="1">
                <a:latin typeface="Courier" charset="0"/>
                <a:ea typeface="Courier" charset="0"/>
                <a:cs typeface="Courier" charset="0"/>
              </a:rPr>
              <a:t>	public void inc() {	</a:t>
            </a:r>
            <a:r>
              <a:rPr lang="en-US" sz="2000" b="1" i="1">
                <a:solidFill>
                  <a:srgbClr val="7E0007"/>
                </a:solidFill>
                <a:latin typeface="Courier" charset="0"/>
                <a:ea typeface="Courier" charset="0"/>
                <a:cs typeface="Courier" charset="0"/>
              </a:rPr>
              <a:t>// missing synchronization</a:t>
            </a:r>
            <a:endParaRPr lang="en-US" sz="2000" b="1">
              <a:latin typeface="Courier" charset="0"/>
              <a:ea typeface="Courier" charset="0"/>
              <a:cs typeface="Courier" charset="0"/>
            </a:endParaRPr>
          </a:p>
          <a:p>
            <a:pPr defTabSz="180975"/>
            <a:r>
              <a:rPr lang="en-US" sz="2000">
                <a:latin typeface="Courier" charset="0"/>
                <a:ea typeface="Courier" charset="0"/>
                <a:cs typeface="Courier" charset="0"/>
              </a:rPr>
              <a:t>		while (count &gt;= MAX) {</a:t>
            </a:r>
          </a:p>
          <a:p>
            <a:pPr defTabSz="180975"/>
            <a:r>
              <a:rPr lang="en-US" sz="2000">
                <a:latin typeface="Courier" charset="0"/>
                <a:ea typeface="Courier" charset="0"/>
                <a:cs typeface="Courier" charset="0"/>
              </a:rPr>
              <a:t>			Thread.yield();</a:t>
            </a:r>
          </a:p>
          <a:p>
            <a:pPr defTabSz="180975"/>
            <a:r>
              <a:rPr lang="en-US" sz="2000">
                <a:latin typeface="Courier" charset="0"/>
                <a:ea typeface="Courier" charset="0"/>
                <a:cs typeface="Courier" charset="0"/>
              </a:rPr>
              <a:t>		}</a:t>
            </a:r>
          </a:p>
          <a:p>
            <a:pPr defTabSz="180975"/>
            <a:r>
              <a:rPr lang="en-US" sz="2000" b="1">
                <a:latin typeface="Courier" charset="0"/>
                <a:ea typeface="Courier" charset="0"/>
                <a:cs typeface="Courier" charset="0"/>
              </a:rPr>
              <a:t>		Thread.yield();			</a:t>
            </a:r>
            <a:r>
              <a:rPr lang="en-US" sz="2000" b="1" i="1">
                <a:solidFill>
                  <a:srgbClr val="7E0007"/>
                </a:solidFill>
                <a:latin typeface="Courier" charset="0"/>
                <a:ea typeface="Courier" charset="0"/>
                <a:cs typeface="Courier" charset="0"/>
              </a:rPr>
              <a:t>// race condition here</a:t>
            </a:r>
          </a:p>
          <a:p>
            <a:pPr defTabSz="180975"/>
            <a:r>
              <a:rPr lang="en-US" sz="2000">
                <a:latin typeface="Courier" charset="0"/>
                <a:ea typeface="Courier" charset="0"/>
                <a:cs typeface="Courier" charset="0"/>
              </a:rPr>
              <a:t>		count ++;</a:t>
            </a:r>
          </a:p>
          <a:p>
            <a:pPr defTabSz="180975"/>
            <a:r>
              <a:rPr lang="en-US" sz="2000" b="1">
                <a:latin typeface="Courier" charset="0"/>
                <a:ea typeface="Courier" charset="0"/>
                <a:cs typeface="Courier" charset="0"/>
              </a:rPr>
              <a:t>		checkInvariant();</a:t>
            </a:r>
            <a:r>
              <a:rPr lang="en-US" sz="2000" b="1" i="1">
                <a:solidFill>
                  <a:srgbClr val="7E0007"/>
                </a:solidFill>
                <a:latin typeface="Courier" charset="0"/>
                <a:ea typeface="Courier" charset="0"/>
                <a:cs typeface="Courier" charset="0"/>
              </a:rPr>
              <a:t>	// possible safety violation</a:t>
            </a:r>
            <a:endParaRPr lang="en-US" sz="2000" b="1">
              <a:latin typeface="Courier" charset="0"/>
              <a:ea typeface="Courier" charset="0"/>
              <a:cs typeface="Courier" charset="0"/>
            </a:endParaRPr>
          </a:p>
          <a:p>
            <a:pPr defTabSz="180975"/>
            <a:r>
              <a:rPr lang="en-US" sz="2000">
                <a:latin typeface="Courier" charset="0"/>
                <a:ea typeface="Courier" charset="0"/>
                <a:cs typeface="Courier" charset="0"/>
              </a:rPr>
              <a:t>	}</a:t>
            </a:r>
          </a:p>
          <a:p>
            <a:pPr defTabSz="180975"/>
            <a:r>
              <a:rPr lang="en-US" sz="2000">
                <a:latin typeface="Courier" charset="0"/>
                <a:ea typeface="Courier" charset="0"/>
                <a:cs typeface="Courier" charset="0"/>
              </a:rPr>
              <a:t>}</a:t>
            </a:r>
          </a:p>
        </p:txBody>
      </p:sp>
      <p:grpSp>
        <p:nvGrpSpPr>
          <p:cNvPr id="78855" name="Group 5"/>
          <p:cNvGrpSpPr>
            <a:grpSpLocks/>
          </p:cNvGrpSpPr>
          <p:nvPr/>
        </p:nvGrpSpPr>
        <p:grpSpPr bwMode="auto">
          <a:xfrm>
            <a:off x="8382000" y="6096000"/>
            <a:ext cx="457200" cy="457200"/>
            <a:chOff x="5184" y="3552"/>
            <a:chExt cx="288" cy="288"/>
          </a:xfrm>
        </p:grpSpPr>
        <p:sp>
          <p:nvSpPr>
            <p:cNvPr id="78857" name="AutoShape 6"/>
            <p:cNvSpPr>
              <a:spLocks noChangeArrowheads="1"/>
            </p:cNvSpPr>
            <p:nvPr/>
          </p:nvSpPr>
          <p:spPr bwMode="auto">
            <a:xfrm>
              <a:off x="5184" y="3552"/>
              <a:ext cx="288" cy="288"/>
            </a:xfrm>
            <a:prstGeom prst="sun">
              <a:avLst>
                <a:gd name="adj" fmla="val 2500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78858" name="Oval 7"/>
            <p:cNvSpPr>
              <a:spLocks noChangeArrowheads="1"/>
            </p:cNvSpPr>
            <p:nvPr/>
          </p:nvSpPr>
          <p:spPr bwMode="auto">
            <a:xfrm>
              <a:off x="5290" y="3625"/>
              <a:ext cx="144" cy="144"/>
            </a:xfrm>
            <a:prstGeom prst="ellipse">
              <a:avLst/>
            </a:prstGeom>
            <a:solidFill>
              <a:srgbClr val="0A017F"/>
            </a:solidFill>
            <a:ln w="9525">
              <a:solidFill>
                <a:schemeClr val="tx1"/>
              </a:solidFill>
              <a:round/>
              <a:headEnd/>
              <a:tailEnd/>
            </a:ln>
          </p:spPr>
          <p:txBody>
            <a:bodyPr wrap="none" anchor="ctr">
              <a:prstTxWarp prst="textNoShape">
                <a:avLst/>
              </a:prstTxWarp>
            </a:bodyPr>
            <a:lstStyle/>
            <a:p>
              <a:endParaRPr lang="en-US"/>
            </a:p>
          </p:txBody>
        </p:sp>
      </p:grpSp>
      <p:sp>
        <p:nvSpPr>
          <p:cNvPr id="78856" name="Folded Corner 10"/>
          <p:cNvSpPr>
            <a:spLocks noChangeArrowheads="1"/>
          </p:cNvSpPr>
          <p:nvPr/>
        </p:nvSpPr>
        <p:spPr bwMode="auto">
          <a:xfrm>
            <a:off x="3048000" y="5715000"/>
            <a:ext cx="4038600" cy="762000"/>
          </a:xfrm>
          <a:prstGeom prst="foldedCorner">
            <a:avLst>
              <a:gd name="adj" fmla="val 16667"/>
            </a:avLst>
          </a:prstGeom>
          <a:solidFill>
            <a:schemeClr val="accent1"/>
          </a:solidFill>
          <a:ln w="9525">
            <a:solidFill>
              <a:schemeClr val="tx1"/>
            </a:solidFill>
            <a:round/>
            <a:headEnd/>
            <a:tailEnd/>
          </a:ln>
        </p:spPr>
        <p:txBody>
          <a:bodyPr>
            <a:prstTxWarp prst="textNoShape">
              <a:avLst/>
            </a:prstTxWarp>
          </a:bodyPr>
          <a:lstStyle/>
          <a:p>
            <a:pPr defTabSz="180975"/>
            <a:r>
              <a:rPr lang="en-US" sz="2000" i="1">
                <a:solidFill>
                  <a:srgbClr val="7E0007"/>
                </a:solidFill>
                <a:ea typeface="Helvetica" charset="0"/>
                <a:cs typeface="Helvetica" charset="0"/>
              </a:rPr>
              <a:t>NB: wait() and notify() are invalid outside synchronized code!</a:t>
            </a: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0898" name="Date Placeholder 3"/>
          <p:cNvSpPr>
            <a:spLocks noGrp="1"/>
          </p:cNvSpPr>
          <p:nvPr>
            <p:ph type="dt" sz="quarter" idx="10"/>
          </p:nvPr>
        </p:nvSpPr>
        <p:spPr>
          <a:noFill/>
        </p:spPr>
        <p:txBody>
          <a:bodyPr/>
          <a:lstStyle/>
          <a:p>
            <a:r>
              <a:rPr lang="en-US" smtClean="0"/>
              <a:t>© Oscar Nierstrasz</a:t>
            </a:r>
            <a:endParaRPr lang="de-CH" smtClean="0"/>
          </a:p>
        </p:txBody>
      </p:sp>
      <p:sp>
        <p:nvSpPr>
          <p:cNvPr id="80899" name="Footer Placeholder 4"/>
          <p:cNvSpPr>
            <a:spLocks noGrp="1"/>
          </p:cNvSpPr>
          <p:nvPr>
            <p:ph type="ftr" sz="quarter" idx="11"/>
          </p:nvPr>
        </p:nvSpPr>
        <p:spPr>
          <a:noFill/>
        </p:spPr>
        <p:txBody>
          <a:bodyPr/>
          <a:lstStyle/>
          <a:p>
            <a:r>
              <a:rPr lang="en-US" smtClean="0"/>
              <a:t>Liveness and Guarded Methods</a:t>
            </a:r>
            <a:endParaRPr lang="de-CH" smtClean="0"/>
          </a:p>
        </p:txBody>
      </p:sp>
      <p:sp>
        <p:nvSpPr>
          <p:cNvPr id="80900" name="Slide Number Placeholder 5"/>
          <p:cNvSpPr>
            <a:spLocks noGrp="1"/>
          </p:cNvSpPr>
          <p:nvPr>
            <p:ph type="sldNum" sz="quarter" idx="12"/>
          </p:nvPr>
        </p:nvSpPr>
        <p:spPr>
          <a:noFill/>
        </p:spPr>
        <p:txBody>
          <a:bodyPr/>
          <a:lstStyle/>
          <a:p>
            <a:fld id="{D2781FCB-32FF-B047-B9FA-E314FFFB18B9}" type="slidenum">
              <a:rPr lang="de-CH" smtClean="0"/>
              <a:pPr/>
              <a:t>37</a:t>
            </a:fld>
            <a:endParaRPr lang="de-CH" sz="1400" smtClean="0">
              <a:solidFill>
                <a:srgbClr val="7E7E7E"/>
              </a:solidFill>
              <a:latin typeface="Times" charset="0"/>
            </a:endParaRPr>
          </a:p>
        </p:txBody>
      </p:sp>
      <p:sp>
        <p:nvSpPr>
          <p:cNvPr id="80901" name="Rectangle 2"/>
          <p:cNvSpPr>
            <a:spLocks noGrp="1" noChangeArrowheads="1"/>
          </p:cNvSpPr>
          <p:nvPr>
            <p:ph type="title"/>
          </p:nvPr>
        </p:nvSpPr>
        <p:spPr/>
        <p:txBody>
          <a:bodyPr/>
          <a:lstStyle/>
          <a:p>
            <a:pPr eaLnBrk="1" hangingPunct="1"/>
            <a:r>
              <a:rPr lang="en-US">
                <a:latin typeface="Courier" charset="0"/>
                <a:ea typeface="Courier" charset="0"/>
                <a:cs typeface="Courier" charset="0"/>
              </a:rPr>
              <a:t>notify()</a:t>
            </a:r>
            <a:r>
              <a:rPr lang="en-US"/>
              <a:t> vs. </a:t>
            </a:r>
            <a:r>
              <a:rPr lang="en-US">
                <a:latin typeface="Courier" charset="0"/>
                <a:ea typeface="Courier" charset="0"/>
                <a:cs typeface="Courier" charset="0"/>
              </a:rPr>
              <a:t>notifyAll()</a:t>
            </a:r>
          </a:p>
        </p:txBody>
      </p:sp>
      <p:sp>
        <p:nvSpPr>
          <p:cNvPr id="80902" name="Rectangle 3"/>
          <p:cNvSpPr>
            <a:spLocks noGrp="1" noChangeArrowheads="1"/>
          </p:cNvSpPr>
          <p:nvPr>
            <p:ph type="body" idx="1"/>
          </p:nvPr>
        </p:nvSpPr>
        <p:spPr>
          <a:xfrm>
            <a:off x="539750" y="1654175"/>
            <a:ext cx="8061325" cy="581025"/>
          </a:xfrm>
        </p:spPr>
        <p:txBody>
          <a:bodyPr/>
          <a:lstStyle/>
          <a:p>
            <a:pPr marL="342900" indent="-342900" eaLnBrk="1" hangingPunct="1">
              <a:buFont typeface="Helvetica CE" charset="0"/>
              <a:buNone/>
            </a:pPr>
            <a:r>
              <a:rPr lang="en-US"/>
              <a:t>Careless use of </a:t>
            </a:r>
            <a:r>
              <a:rPr lang="en-US">
                <a:latin typeface="Courier" charset="0"/>
                <a:ea typeface="Courier" charset="0"/>
                <a:cs typeface="Courier" charset="0"/>
              </a:rPr>
              <a:t>notify()</a:t>
            </a:r>
            <a:r>
              <a:rPr lang="en-US"/>
              <a:t> may lead to </a:t>
            </a:r>
            <a:r>
              <a:rPr lang="en-US" i="1">
                <a:solidFill>
                  <a:srgbClr val="7F0101"/>
                </a:solidFill>
              </a:rPr>
              <a:t>race conditions.</a:t>
            </a:r>
            <a:endParaRPr lang="en-US"/>
          </a:p>
        </p:txBody>
      </p:sp>
      <p:grpSp>
        <p:nvGrpSpPr>
          <p:cNvPr id="80903" name="Group 81"/>
          <p:cNvGrpSpPr>
            <a:grpSpLocks/>
          </p:cNvGrpSpPr>
          <p:nvPr/>
        </p:nvGrpSpPr>
        <p:grpSpPr bwMode="auto">
          <a:xfrm>
            <a:off x="914400" y="2286000"/>
            <a:ext cx="762000" cy="3886200"/>
            <a:chOff x="576" y="1440"/>
            <a:chExt cx="480" cy="2448"/>
          </a:xfrm>
        </p:grpSpPr>
        <p:sp>
          <p:nvSpPr>
            <p:cNvPr id="633862" name="Rectangle 6"/>
            <p:cNvSpPr>
              <a:spLocks noChangeArrowheads="1"/>
            </p:cNvSpPr>
            <p:nvPr/>
          </p:nvSpPr>
          <p:spPr bwMode="auto">
            <a:xfrm>
              <a:off x="576" y="1440"/>
              <a:ext cx="480" cy="288"/>
            </a:xfrm>
            <a:prstGeom prst="rect">
              <a:avLst/>
            </a:prstGeom>
            <a:solidFill>
              <a:schemeClr val="bg1"/>
            </a:solidFill>
            <a:ln w="28575">
              <a:solidFill>
                <a:schemeClr val="tx1"/>
              </a:solidFill>
              <a:miter lim="800000"/>
              <a:headEnd/>
              <a:tailEnd/>
            </a:ln>
            <a:effectLst>
              <a:outerShdw blurRad="63500" dist="38099" dir="2700000" algn="ctr" rotWithShape="0">
                <a:srgbClr val="0A017F">
                  <a:alpha val="74998"/>
                </a:srgbClr>
              </a:outerShdw>
            </a:effectLst>
          </p:spPr>
          <p:txBody>
            <a:bodyPr wrap="none" anchor="ctr">
              <a:prstTxWarp prst="textNoShape">
                <a:avLst/>
              </a:prstTxWarp>
            </a:bodyPr>
            <a:lstStyle/>
            <a:p>
              <a:pPr algn="ctr"/>
              <a:r>
                <a:rPr lang="en-US" sz="1800" u="sng"/>
                <a:t>A</a:t>
              </a:r>
              <a:endParaRPr lang="en-US" sz="1800"/>
            </a:p>
          </p:txBody>
        </p:sp>
        <p:sp>
          <p:nvSpPr>
            <p:cNvPr id="80972" name="Line 7"/>
            <p:cNvSpPr>
              <a:spLocks noChangeShapeType="1"/>
            </p:cNvSpPr>
            <p:nvPr/>
          </p:nvSpPr>
          <p:spPr bwMode="auto">
            <a:xfrm>
              <a:off x="816" y="1728"/>
              <a:ext cx="0" cy="2160"/>
            </a:xfrm>
            <a:prstGeom prst="line">
              <a:avLst/>
            </a:prstGeom>
            <a:noFill/>
            <a:ln w="28575">
              <a:solidFill>
                <a:schemeClr val="tx1"/>
              </a:solidFill>
              <a:prstDash val="dash"/>
              <a:round/>
              <a:headEnd/>
              <a:tailEnd/>
            </a:ln>
          </p:spPr>
          <p:txBody>
            <a:bodyPr wrap="none" anchor="ctr">
              <a:prstTxWarp prst="textNoShape">
                <a:avLst/>
              </a:prstTxWarp>
            </a:bodyPr>
            <a:lstStyle/>
            <a:p>
              <a:endParaRPr lang="en-US"/>
            </a:p>
          </p:txBody>
        </p:sp>
      </p:grpSp>
      <p:grpSp>
        <p:nvGrpSpPr>
          <p:cNvPr id="80904" name="Group 83"/>
          <p:cNvGrpSpPr>
            <a:grpSpLocks/>
          </p:cNvGrpSpPr>
          <p:nvPr/>
        </p:nvGrpSpPr>
        <p:grpSpPr bwMode="auto">
          <a:xfrm>
            <a:off x="4724400" y="2286000"/>
            <a:ext cx="762000" cy="3886200"/>
            <a:chOff x="2976" y="1440"/>
            <a:chExt cx="480" cy="2448"/>
          </a:xfrm>
        </p:grpSpPr>
        <p:sp>
          <p:nvSpPr>
            <p:cNvPr id="633868" name="Rectangle 12"/>
            <p:cNvSpPr>
              <a:spLocks noChangeArrowheads="1"/>
            </p:cNvSpPr>
            <p:nvPr/>
          </p:nvSpPr>
          <p:spPr bwMode="auto">
            <a:xfrm>
              <a:off x="2976" y="1440"/>
              <a:ext cx="480" cy="288"/>
            </a:xfrm>
            <a:prstGeom prst="rect">
              <a:avLst/>
            </a:prstGeom>
            <a:solidFill>
              <a:schemeClr val="bg1"/>
            </a:solidFill>
            <a:ln w="28575">
              <a:solidFill>
                <a:schemeClr val="tx1"/>
              </a:solidFill>
              <a:miter lim="800000"/>
              <a:headEnd/>
              <a:tailEnd/>
            </a:ln>
            <a:effectLst>
              <a:outerShdw blurRad="63500" dist="38099" dir="2700000" algn="ctr" rotWithShape="0">
                <a:srgbClr val="0A017F">
                  <a:alpha val="74998"/>
                </a:srgbClr>
              </a:outerShdw>
            </a:effectLst>
          </p:spPr>
          <p:txBody>
            <a:bodyPr wrap="none" anchor="ctr">
              <a:prstTxWarp prst="textNoShape">
                <a:avLst/>
              </a:prstTxWarp>
            </a:bodyPr>
            <a:lstStyle/>
            <a:p>
              <a:pPr algn="ctr"/>
              <a:r>
                <a:rPr lang="en-US" sz="1800" u="sng"/>
                <a:t>BC</a:t>
              </a:r>
              <a:endParaRPr lang="en-US" sz="1800"/>
            </a:p>
          </p:txBody>
        </p:sp>
        <p:sp>
          <p:nvSpPr>
            <p:cNvPr id="80970" name="Line 13"/>
            <p:cNvSpPr>
              <a:spLocks noChangeShapeType="1"/>
            </p:cNvSpPr>
            <p:nvPr/>
          </p:nvSpPr>
          <p:spPr bwMode="auto">
            <a:xfrm>
              <a:off x="3216" y="1728"/>
              <a:ext cx="0" cy="2160"/>
            </a:xfrm>
            <a:prstGeom prst="line">
              <a:avLst/>
            </a:prstGeom>
            <a:noFill/>
            <a:ln w="28575">
              <a:solidFill>
                <a:schemeClr val="tx1"/>
              </a:solidFill>
              <a:prstDash val="dash"/>
              <a:round/>
              <a:headEnd/>
              <a:tailEnd/>
            </a:ln>
          </p:spPr>
          <p:txBody>
            <a:bodyPr wrap="none" anchor="ctr">
              <a:prstTxWarp prst="textNoShape">
                <a:avLst/>
              </a:prstTxWarp>
            </a:bodyPr>
            <a:lstStyle/>
            <a:p>
              <a:endParaRPr lang="en-US"/>
            </a:p>
          </p:txBody>
        </p:sp>
      </p:grpSp>
      <p:grpSp>
        <p:nvGrpSpPr>
          <p:cNvPr id="80905" name="Group 84"/>
          <p:cNvGrpSpPr>
            <a:grpSpLocks/>
          </p:cNvGrpSpPr>
          <p:nvPr/>
        </p:nvGrpSpPr>
        <p:grpSpPr bwMode="auto">
          <a:xfrm>
            <a:off x="6629400" y="2286000"/>
            <a:ext cx="762000" cy="3886200"/>
            <a:chOff x="4176" y="1440"/>
            <a:chExt cx="480" cy="2448"/>
          </a:xfrm>
        </p:grpSpPr>
        <p:sp>
          <p:nvSpPr>
            <p:cNvPr id="633872" name="Rectangle 16"/>
            <p:cNvSpPr>
              <a:spLocks noChangeArrowheads="1"/>
            </p:cNvSpPr>
            <p:nvPr/>
          </p:nvSpPr>
          <p:spPr bwMode="auto">
            <a:xfrm>
              <a:off x="4176" y="1440"/>
              <a:ext cx="480" cy="288"/>
            </a:xfrm>
            <a:prstGeom prst="rect">
              <a:avLst/>
            </a:prstGeom>
            <a:solidFill>
              <a:schemeClr val="bg1"/>
            </a:solidFill>
            <a:ln w="28575">
              <a:solidFill>
                <a:schemeClr val="tx1"/>
              </a:solidFill>
              <a:miter lim="800000"/>
              <a:headEnd/>
              <a:tailEnd/>
            </a:ln>
            <a:effectLst>
              <a:outerShdw blurRad="63500" dist="38099" dir="2700000" algn="ctr" rotWithShape="0">
                <a:srgbClr val="0A017F">
                  <a:alpha val="74998"/>
                </a:srgbClr>
              </a:outerShdw>
            </a:effectLst>
          </p:spPr>
          <p:txBody>
            <a:bodyPr wrap="none" anchor="ctr">
              <a:prstTxWarp prst="textNoShape">
                <a:avLst/>
              </a:prstTxWarp>
            </a:bodyPr>
            <a:lstStyle/>
            <a:p>
              <a:pPr algn="ctr"/>
              <a:r>
                <a:rPr lang="en-US" sz="1800" u="sng"/>
                <a:t>C</a:t>
              </a:r>
              <a:endParaRPr lang="en-US" sz="1800"/>
            </a:p>
          </p:txBody>
        </p:sp>
        <p:sp>
          <p:nvSpPr>
            <p:cNvPr id="80968" name="Line 17"/>
            <p:cNvSpPr>
              <a:spLocks noChangeShapeType="1"/>
            </p:cNvSpPr>
            <p:nvPr/>
          </p:nvSpPr>
          <p:spPr bwMode="auto">
            <a:xfrm>
              <a:off x="4416" y="1728"/>
              <a:ext cx="0" cy="2160"/>
            </a:xfrm>
            <a:prstGeom prst="line">
              <a:avLst/>
            </a:prstGeom>
            <a:noFill/>
            <a:ln w="28575">
              <a:solidFill>
                <a:schemeClr val="tx1"/>
              </a:solidFill>
              <a:prstDash val="dash"/>
              <a:round/>
              <a:headEnd/>
              <a:tailEnd/>
            </a:ln>
          </p:spPr>
          <p:txBody>
            <a:bodyPr wrap="none" anchor="ctr">
              <a:prstTxWarp prst="textNoShape">
                <a:avLst/>
              </a:prstTxWarp>
            </a:bodyPr>
            <a:lstStyle/>
            <a:p>
              <a:endParaRPr lang="en-US"/>
            </a:p>
          </p:txBody>
        </p:sp>
      </p:grpSp>
      <p:grpSp>
        <p:nvGrpSpPr>
          <p:cNvPr id="80906" name="Group 82"/>
          <p:cNvGrpSpPr>
            <a:grpSpLocks/>
          </p:cNvGrpSpPr>
          <p:nvPr/>
        </p:nvGrpSpPr>
        <p:grpSpPr bwMode="auto">
          <a:xfrm>
            <a:off x="2819400" y="2286000"/>
            <a:ext cx="762000" cy="3886200"/>
            <a:chOff x="1776" y="1440"/>
            <a:chExt cx="480" cy="2448"/>
          </a:xfrm>
        </p:grpSpPr>
        <p:sp>
          <p:nvSpPr>
            <p:cNvPr id="633875" name="Rectangle 19"/>
            <p:cNvSpPr>
              <a:spLocks noChangeArrowheads="1"/>
            </p:cNvSpPr>
            <p:nvPr/>
          </p:nvSpPr>
          <p:spPr bwMode="auto">
            <a:xfrm>
              <a:off x="1776" y="1440"/>
              <a:ext cx="480" cy="288"/>
            </a:xfrm>
            <a:prstGeom prst="rect">
              <a:avLst/>
            </a:prstGeom>
            <a:solidFill>
              <a:schemeClr val="bg1"/>
            </a:solidFill>
            <a:ln w="28575">
              <a:solidFill>
                <a:schemeClr val="tx1"/>
              </a:solidFill>
              <a:miter lim="800000"/>
              <a:headEnd/>
              <a:tailEnd/>
            </a:ln>
            <a:effectLst>
              <a:outerShdw blurRad="63500" dist="38099" dir="2700000" algn="ctr" rotWithShape="0">
                <a:srgbClr val="0A017F">
                  <a:alpha val="74998"/>
                </a:srgbClr>
              </a:outerShdw>
            </a:effectLst>
          </p:spPr>
          <p:txBody>
            <a:bodyPr wrap="none" anchor="ctr">
              <a:prstTxWarp prst="textNoShape">
                <a:avLst/>
              </a:prstTxWarp>
            </a:bodyPr>
            <a:lstStyle/>
            <a:p>
              <a:pPr algn="ctr"/>
              <a:r>
                <a:rPr lang="en-US" sz="1800" u="sng"/>
                <a:t>B</a:t>
              </a:r>
              <a:endParaRPr lang="en-US" sz="1800"/>
            </a:p>
          </p:txBody>
        </p:sp>
        <p:sp>
          <p:nvSpPr>
            <p:cNvPr id="80966" name="Line 20"/>
            <p:cNvSpPr>
              <a:spLocks noChangeShapeType="1"/>
            </p:cNvSpPr>
            <p:nvPr/>
          </p:nvSpPr>
          <p:spPr bwMode="auto">
            <a:xfrm>
              <a:off x="2016" y="1728"/>
              <a:ext cx="0" cy="2160"/>
            </a:xfrm>
            <a:prstGeom prst="line">
              <a:avLst/>
            </a:prstGeom>
            <a:noFill/>
            <a:ln w="28575">
              <a:solidFill>
                <a:schemeClr val="tx1"/>
              </a:solidFill>
              <a:prstDash val="dash"/>
              <a:round/>
              <a:headEnd/>
              <a:tailEnd/>
            </a:ln>
          </p:spPr>
          <p:txBody>
            <a:bodyPr wrap="none" anchor="ctr">
              <a:prstTxWarp prst="textNoShape">
                <a:avLst/>
              </a:prstTxWarp>
            </a:bodyPr>
            <a:lstStyle/>
            <a:p>
              <a:endParaRPr lang="en-US"/>
            </a:p>
          </p:txBody>
        </p:sp>
      </p:grpSp>
      <p:grpSp>
        <p:nvGrpSpPr>
          <p:cNvPr id="6" name="Group 85"/>
          <p:cNvGrpSpPr>
            <a:grpSpLocks/>
          </p:cNvGrpSpPr>
          <p:nvPr/>
        </p:nvGrpSpPr>
        <p:grpSpPr bwMode="auto">
          <a:xfrm>
            <a:off x="1143000" y="2819400"/>
            <a:ext cx="4114800" cy="609600"/>
            <a:chOff x="720" y="1776"/>
            <a:chExt cx="2592" cy="384"/>
          </a:xfrm>
        </p:grpSpPr>
        <p:sp>
          <p:nvSpPr>
            <p:cNvPr id="80961" name="Rectangle 21"/>
            <p:cNvSpPr>
              <a:spLocks noChangeArrowheads="1"/>
            </p:cNvSpPr>
            <p:nvPr/>
          </p:nvSpPr>
          <p:spPr bwMode="auto">
            <a:xfrm>
              <a:off x="3120" y="1968"/>
              <a:ext cx="192" cy="192"/>
            </a:xfrm>
            <a:prstGeom prst="rect">
              <a:avLst/>
            </a:prstGeom>
            <a:solidFill>
              <a:schemeClr val="accent1"/>
            </a:solidFill>
            <a:ln w="28575">
              <a:solidFill>
                <a:schemeClr val="tx1"/>
              </a:solidFill>
              <a:miter lim="800000"/>
              <a:headEnd/>
              <a:tailEnd/>
            </a:ln>
          </p:spPr>
          <p:txBody>
            <a:bodyPr wrap="none" anchor="ctr">
              <a:prstTxWarp prst="textNoShape">
                <a:avLst/>
              </a:prstTxWarp>
            </a:bodyPr>
            <a:lstStyle/>
            <a:p>
              <a:endParaRPr lang="en-US"/>
            </a:p>
          </p:txBody>
        </p:sp>
        <p:sp>
          <p:nvSpPr>
            <p:cNvPr id="80962" name="Rectangle 22"/>
            <p:cNvSpPr>
              <a:spLocks noChangeArrowheads="1"/>
            </p:cNvSpPr>
            <p:nvPr/>
          </p:nvSpPr>
          <p:spPr bwMode="auto">
            <a:xfrm>
              <a:off x="720" y="1824"/>
              <a:ext cx="192" cy="144"/>
            </a:xfrm>
            <a:prstGeom prst="rect">
              <a:avLst/>
            </a:prstGeom>
            <a:solidFill>
              <a:schemeClr val="accent1"/>
            </a:solidFill>
            <a:ln w="28575">
              <a:solidFill>
                <a:schemeClr val="tx1"/>
              </a:solidFill>
              <a:miter lim="800000"/>
              <a:headEnd/>
              <a:tailEnd/>
            </a:ln>
          </p:spPr>
          <p:txBody>
            <a:bodyPr wrap="none" anchor="ctr">
              <a:prstTxWarp prst="textNoShape">
                <a:avLst/>
              </a:prstTxWarp>
            </a:bodyPr>
            <a:lstStyle/>
            <a:p>
              <a:endParaRPr lang="en-US"/>
            </a:p>
          </p:txBody>
        </p:sp>
        <p:sp>
          <p:nvSpPr>
            <p:cNvPr id="80963" name="Line 26"/>
            <p:cNvSpPr>
              <a:spLocks noChangeShapeType="1"/>
            </p:cNvSpPr>
            <p:nvPr/>
          </p:nvSpPr>
          <p:spPr bwMode="auto">
            <a:xfrm>
              <a:off x="912" y="1968"/>
              <a:ext cx="2208" cy="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80964" name="Text Box 34"/>
            <p:cNvSpPr txBox="1">
              <a:spLocks noChangeArrowheads="1"/>
            </p:cNvSpPr>
            <p:nvPr/>
          </p:nvSpPr>
          <p:spPr bwMode="auto">
            <a:xfrm>
              <a:off x="960" y="1776"/>
              <a:ext cx="378" cy="233"/>
            </a:xfrm>
            <a:prstGeom prst="rect">
              <a:avLst/>
            </a:prstGeom>
            <a:noFill/>
            <a:ln w="9525">
              <a:noFill/>
              <a:miter lim="800000"/>
              <a:headEnd/>
              <a:tailEnd/>
            </a:ln>
          </p:spPr>
          <p:txBody>
            <a:bodyPr wrap="none">
              <a:prstTxWarp prst="textNoShape">
                <a:avLst/>
              </a:prstTxWarp>
              <a:spAutoFit/>
            </a:bodyPr>
            <a:lstStyle/>
            <a:p>
              <a:r>
                <a:rPr lang="en-US" sz="1800">
                  <a:latin typeface="Courier" charset="0"/>
                  <a:ea typeface="Courier" charset="0"/>
                  <a:cs typeface="Courier" charset="0"/>
                </a:rPr>
                <a:t>dec</a:t>
              </a:r>
            </a:p>
          </p:txBody>
        </p:sp>
      </p:grpSp>
      <p:grpSp>
        <p:nvGrpSpPr>
          <p:cNvPr id="7" name="Group 86"/>
          <p:cNvGrpSpPr>
            <a:grpSpLocks/>
          </p:cNvGrpSpPr>
          <p:nvPr/>
        </p:nvGrpSpPr>
        <p:grpSpPr bwMode="auto">
          <a:xfrm>
            <a:off x="5257800" y="3048000"/>
            <a:ext cx="966788" cy="381000"/>
            <a:chOff x="3312" y="1920"/>
            <a:chExt cx="609" cy="240"/>
          </a:xfrm>
        </p:grpSpPr>
        <p:grpSp>
          <p:nvGrpSpPr>
            <p:cNvPr id="80956" name="Group 38"/>
            <p:cNvGrpSpPr>
              <a:grpSpLocks/>
            </p:cNvGrpSpPr>
            <p:nvPr/>
          </p:nvGrpSpPr>
          <p:grpSpPr bwMode="auto">
            <a:xfrm>
              <a:off x="3312" y="1968"/>
              <a:ext cx="192" cy="192"/>
              <a:chOff x="1104" y="2784"/>
              <a:chExt cx="336" cy="480"/>
            </a:xfrm>
          </p:grpSpPr>
          <p:sp>
            <p:nvSpPr>
              <p:cNvPr id="80958" name="Arc 39"/>
              <p:cNvSpPr>
                <a:spLocks/>
              </p:cNvSpPr>
              <p:nvPr/>
            </p:nvSpPr>
            <p:spPr bwMode="auto">
              <a:xfrm>
                <a:off x="1104" y="2784"/>
                <a:ext cx="336" cy="24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9525">
                <a:solidFill>
                  <a:schemeClr val="tx1"/>
                </a:solidFill>
                <a:round/>
                <a:headEnd/>
                <a:tailEnd/>
              </a:ln>
            </p:spPr>
            <p:txBody>
              <a:bodyPr wrap="none" anchor="ctr">
                <a:prstTxWarp prst="textNoShape">
                  <a:avLst/>
                </a:prstTxWarp>
              </a:bodyPr>
              <a:lstStyle/>
              <a:p>
                <a:endParaRPr lang="en-US"/>
              </a:p>
            </p:txBody>
          </p:sp>
          <p:sp>
            <p:nvSpPr>
              <p:cNvPr id="80959" name="Arc 40"/>
              <p:cNvSpPr>
                <a:spLocks/>
              </p:cNvSpPr>
              <p:nvPr/>
            </p:nvSpPr>
            <p:spPr bwMode="auto">
              <a:xfrm flipV="1">
                <a:off x="1104" y="3024"/>
                <a:ext cx="336" cy="24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9525">
                <a:solidFill>
                  <a:schemeClr val="tx1"/>
                </a:solidFill>
                <a:round/>
                <a:headEnd/>
                <a:tailEnd/>
              </a:ln>
            </p:spPr>
            <p:txBody>
              <a:bodyPr wrap="none" anchor="ctr">
                <a:prstTxWarp prst="textNoShape">
                  <a:avLst/>
                </a:prstTxWarp>
              </a:bodyPr>
              <a:lstStyle/>
              <a:p>
                <a:endParaRPr lang="en-US"/>
              </a:p>
            </p:txBody>
          </p:sp>
          <p:sp>
            <p:nvSpPr>
              <p:cNvPr id="80960" name="Line 41"/>
              <p:cNvSpPr>
                <a:spLocks noChangeShapeType="1"/>
              </p:cNvSpPr>
              <p:nvPr/>
            </p:nvSpPr>
            <p:spPr bwMode="auto">
              <a:xfrm>
                <a:off x="1104" y="3264"/>
                <a:ext cx="0" cy="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grpSp>
        <p:sp>
          <p:nvSpPr>
            <p:cNvPr id="80957" name="Text Box 42"/>
            <p:cNvSpPr txBox="1">
              <a:spLocks noChangeArrowheads="1"/>
            </p:cNvSpPr>
            <p:nvPr/>
          </p:nvSpPr>
          <p:spPr bwMode="auto">
            <a:xfrm>
              <a:off x="3456" y="1920"/>
              <a:ext cx="465" cy="233"/>
            </a:xfrm>
            <a:prstGeom prst="rect">
              <a:avLst/>
            </a:prstGeom>
            <a:noFill/>
            <a:ln w="9525">
              <a:noFill/>
              <a:miter lim="800000"/>
              <a:headEnd/>
              <a:tailEnd/>
            </a:ln>
          </p:spPr>
          <p:txBody>
            <a:bodyPr wrap="none">
              <a:prstTxWarp prst="textNoShape">
                <a:avLst/>
              </a:prstTxWarp>
              <a:spAutoFit/>
            </a:bodyPr>
            <a:lstStyle/>
            <a:p>
              <a:r>
                <a:rPr lang="en-US" sz="1800">
                  <a:latin typeface="Courier" charset="0"/>
                  <a:ea typeface="Courier" charset="0"/>
                  <a:cs typeface="Courier" charset="0"/>
                </a:rPr>
                <a:t>wait</a:t>
              </a:r>
            </a:p>
          </p:txBody>
        </p:sp>
      </p:grpSp>
      <p:grpSp>
        <p:nvGrpSpPr>
          <p:cNvPr id="9" name="Group 88"/>
          <p:cNvGrpSpPr>
            <a:grpSpLocks/>
          </p:cNvGrpSpPr>
          <p:nvPr/>
        </p:nvGrpSpPr>
        <p:grpSpPr bwMode="auto">
          <a:xfrm>
            <a:off x="5257800" y="3643313"/>
            <a:ext cx="966788" cy="381000"/>
            <a:chOff x="3312" y="2295"/>
            <a:chExt cx="609" cy="240"/>
          </a:xfrm>
        </p:grpSpPr>
        <p:grpSp>
          <p:nvGrpSpPr>
            <p:cNvPr id="80951" name="Group 43"/>
            <p:cNvGrpSpPr>
              <a:grpSpLocks/>
            </p:cNvGrpSpPr>
            <p:nvPr/>
          </p:nvGrpSpPr>
          <p:grpSpPr bwMode="auto">
            <a:xfrm>
              <a:off x="3312" y="2343"/>
              <a:ext cx="192" cy="192"/>
              <a:chOff x="1104" y="2784"/>
              <a:chExt cx="336" cy="480"/>
            </a:xfrm>
          </p:grpSpPr>
          <p:sp>
            <p:nvSpPr>
              <p:cNvPr id="80953" name="Arc 44"/>
              <p:cNvSpPr>
                <a:spLocks/>
              </p:cNvSpPr>
              <p:nvPr/>
            </p:nvSpPr>
            <p:spPr bwMode="auto">
              <a:xfrm>
                <a:off x="1104" y="2784"/>
                <a:ext cx="336" cy="24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9525">
                <a:solidFill>
                  <a:schemeClr val="tx1"/>
                </a:solidFill>
                <a:round/>
                <a:headEnd/>
                <a:tailEnd/>
              </a:ln>
            </p:spPr>
            <p:txBody>
              <a:bodyPr wrap="none" anchor="ctr">
                <a:prstTxWarp prst="textNoShape">
                  <a:avLst/>
                </a:prstTxWarp>
              </a:bodyPr>
              <a:lstStyle/>
              <a:p>
                <a:endParaRPr lang="en-US"/>
              </a:p>
            </p:txBody>
          </p:sp>
          <p:sp>
            <p:nvSpPr>
              <p:cNvPr id="80954" name="Arc 45"/>
              <p:cNvSpPr>
                <a:spLocks/>
              </p:cNvSpPr>
              <p:nvPr/>
            </p:nvSpPr>
            <p:spPr bwMode="auto">
              <a:xfrm flipV="1">
                <a:off x="1104" y="3024"/>
                <a:ext cx="336" cy="24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9525">
                <a:solidFill>
                  <a:schemeClr val="tx1"/>
                </a:solidFill>
                <a:round/>
                <a:headEnd/>
                <a:tailEnd/>
              </a:ln>
            </p:spPr>
            <p:txBody>
              <a:bodyPr wrap="none" anchor="ctr">
                <a:prstTxWarp prst="textNoShape">
                  <a:avLst/>
                </a:prstTxWarp>
              </a:bodyPr>
              <a:lstStyle/>
              <a:p>
                <a:endParaRPr lang="en-US"/>
              </a:p>
            </p:txBody>
          </p:sp>
          <p:sp>
            <p:nvSpPr>
              <p:cNvPr id="80955" name="Line 46"/>
              <p:cNvSpPr>
                <a:spLocks noChangeShapeType="1"/>
              </p:cNvSpPr>
              <p:nvPr/>
            </p:nvSpPr>
            <p:spPr bwMode="auto">
              <a:xfrm>
                <a:off x="1104" y="3264"/>
                <a:ext cx="0" cy="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grpSp>
        <p:sp>
          <p:nvSpPr>
            <p:cNvPr id="80952" name="Text Box 47"/>
            <p:cNvSpPr txBox="1">
              <a:spLocks noChangeArrowheads="1"/>
            </p:cNvSpPr>
            <p:nvPr/>
          </p:nvSpPr>
          <p:spPr bwMode="auto">
            <a:xfrm>
              <a:off x="3456" y="2295"/>
              <a:ext cx="465" cy="233"/>
            </a:xfrm>
            <a:prstGeom prst="rect">
              <a:avLst/>
            </a:prstGeom>
            <a:noFill/>
            <a:ln w="9525">
              <a:noFill/>
              <a:miter lim="800000"/>
              <a:headEnd/>
              <a:tailEnd/>
            </a:ln>
          </p:spPr>
          <p:txBody>
            <a:bodyPr wrap="none">
              <a:prstTxWarp prst="textNoShape">
                <a:avLst/>
              </a:prstTxWarp>
              <a:spAutoFit/>
            </a:bodyPr>
            <a:lstStyle/>
            <a:p>
              <a:r>
                <a:rPr lang="en-US" sz="1800">
                  <a:latin typeface="Courier" charset="0"/>
                  <a:ea typeface="Courier" charset="0"/>
                  <a:cs typeface="Courier" charset="0"/>
                </a:rPr>
                <a:t>wait</a:t>
              </a:r>
              <a:endParaRPr lang="en-US" sz="1800">
                <a:latin typeface="American Typewriter" charset="0"/>
              </a:endParaRPr>
            </a:p>
          </p:txBody>
        </p:sp>
      </p:grpSp>
      <p:grpSp>
        <p:nvGrpSpPr>
          <p:cNvPr id="11" name="Group 87"/>
          <p:cNvGrpSpPr>
            <a:grpSpLocks/>
          </p:cNvGrpSpPr>
          <p:nvPr/>
        </p:nvGrpSpPr>
        <p:grpSpPr bwMode="auto">
          <a:xfrm>
            <a:off x="3048000" y="3429000"/>
            <a:ext cx="2209800" cy="595313"/>
            <a:chOff x="1920" y="2160"/>
            <a:chExt cx="1392" cy="375"/>
          </a:xfrm>
        </p:grpSpPr>
        <p:sp>
          <p:nvSpPr>
            <p:cNvPr id="80947" name="Rectangle 36"/>
            <p:cNvSpPr>
              <a:spLocks noChangeArrowheads="1"/>
            </p:cNvSpPr>
            <p:nvPr/>
          </p:nvSpPr>
          <p:spPr bwMode="auto">
            <a:xfrm>
              <a:off x="1920" y="2199"/>
              <a:ext cx="192" cy="144"/>
            </a:xfrm>
            <a:prstGeom prst="rect">
              <a:avLst/>
            </a:prstGeom>
            <a:solidFill>
              <a:srgbClr val="C1DEFA"/>
            </a:solidFill>
            <a:ln w="28575">
              <a:solidFill>
                <a:schemeClr val="tx1"/>
              </a:solidFill>
              <a:miter lim="800000"/>
              <a:headEnd/>
              <a:tailEnd/>
            </a:ln>
          </p:spPr>
          <p:txBody>
            <a:bodyPr wrap="none" anchor="ctr">
              <a:prstTxWarp prst="textNoShape">
                <a:avLst/>
              </a:prstTxWarp>
            </a:bodyPr>
            <a:lstStyle/>
            <a:p>
              <a:endParaRPr lang="en-US"/>
            </a:p>
          </p:txBody>
        </p:sp>
        <p:sp>
          <p:nvSpPr>
            <p:cNvPr id="80948" name="Rectangle 37"/>
            <p:cNvSpPr>
              <a:spLocks noChangeArrowheads="1"/>
            </p:cNvSpPr>
            <p:nvPr/>
          </p:nvSpPr>
          <p:spPr bwMode="auto">
            <a:xfrm>
              <a:off x="3120" y="2343"/>
              <a:ext cx="192" cy="192"/>
            </a:xfrm>
            <a:prstGeom prst="rect">
              <a:avLst/>
            </a:prstGeom>
            <a:solidFill>
              <a:srgbClr val="C1DEFA"/>
            </a:solidFill>
            <a:ln w="28575">
              <a:solidFill>
                <a:schemeClr val="tx1"/>
              </a:solidFill>
              <a:miter lim="800000"/>
              <a:headEnd/>
              <a:tailEnd/>
            </a:ln>
          </p:spPr>
          <p:txBody>
            <a:bodyPr wrap="none" anchor="ctr">
              <a:prstTxWarp prst="textNoShape">
                <a:avLst/>
              </a:prstTxWarp>
            </a:bodyPr>
            <a:lstStyle/>
            <a:p>
              <a:endParaRPr lang="en-US"/>
            </a:p>
          </p:txBody>
        </p:sp>
        <p:sp>
          <p:nvSpPr>
            <p:cNvPr id="80949" name="Line 48"/>
            <p:cNvSpPr>
              <a:spLocks noChangeShapeType="1"/>
            </p:cNvSpPr>
            <p:nvPr/>
          </p:nvSpPr>
          <p:spPr bwMode="auto">
            <a:xfrm>
              <a:off x="2112" y="2343"/>
              <a:ext cx="1008" cy="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80950" name="Text Box 49"/>
            <p:cNvSpPr txBox="1">
              <a:spLocks noChangeArrowheads="1"/>
            </p:cNvSpPr>
            <p:nvPr/>
          </p:nvSpPr>
          <p:spPr bwMode="auto">
            <a:xfrm>
              <a:off x="2160" y="2160"/>
              <a:ext cx="378" cy="233"/>
            </a:xfrm>
            <a:prstGeom prst="rect">
              <a:avLst/>
            </a:prstGeom>
            <a:noFill/>
            <a:ln w="9525">
              <a:noFill/>
              <a:miter lim="800000"/>
              <a:headEnd/>
              <a:tailEnd/>
            </a:ln>
          </p:spPr>
          <p:txBody>
            <a:bodyPr wrap="none">
              <a:prstTxWarp prst="textNoShape">
                <a:avLst/>
              </a:prstTxWarp>
              <a:spAutoFit/>
            </a:bodyPr>
            <a:lstStyle/>
            <a:p>
              <a:r>
                <a:rPr lang="en-US" sz="1800">
                  <a:latin typeface="Courier" charset="0"/>
                  <a:ea typeface="Courier" charset="0"/>
                  <a:cs typeface="Courier" charset="0"/>
                </a:rPr>
                <a:t>dec</a:t>
              </a:r>
              <a:endParaRPr lang="en-US" sz="1800">
                <a:latin typeface="American Typewriter" charset="0"/>
              </a:endParaRPr>
            </a:p>
          </p:txBody>
        </p:sp>
      </p:grpSp>
      <p:grpSp>
        <p:nvGrpSpPr>
          <p:cNvPr id="12" name="Group 94"/>
          <p:cNvGrpSpPr>
            <a:grpSpLocks/>
          </p:cNvGrpSpPr>
          <p:nvPr/>
        </p:nvGrpSpPr>
        <p:grpSpPr bwMode="auto">
          <a:xfrm>
            <a:off x="4953000" y="3962400"/>
            <a:ext cx="2209800" cy="838200"/>
            <a:chOff x="3120" y="2496"/>
            <a:chExt cx="1392" cy="528"/>
          </a:xfrm>
        </p:grpSpPr>
        <p:sp>
          <p:nvSpPr>
            <p:cNvPr id="80943" name="Rectangle 50"/>
            <p:cNvSpPr>
              <a:spLocks noChangeArrowheads="1"/>
            </p:cNvSpPr>
            <p:nvPr/>
          </p:nvSpPr>
          <p:spPr bwMode="auto">
            <a:xfrm>
              <a:off x="4320" y="2640"/>
              <a:ext cx="192" cy="384"/>
            </a:xfrm>
            <a:prstGeom prst="rect">
              <a:avLst/>
            </a:prstGeom>
            <a:solidFill>
              <a:srgbClr val="C2FFBD"/>
            </a:solidFill>
            <a:ln w="28575">
              <a:solidFill>
                <a:schemeClr val="tx1"/>
              </a:solidFill>
              <a:miter lim="800000"/>
              <a:headEnd/>
              <a:tailEnd/>
            </a:ln>
          </p:spPr>
          <p:txBody>
            <a:bodyPr wrap="none" anchor="ctr">
              <a:prstTxWarp prst="textNoShape">
                <a:avLst/>
              </a:prstTxWarp>
            </a:bodyPr>
            <a:lstStyle/>
            <a:p>
              <a:endParaRPr lang="en-US"/>
            </a:p>
          </p:txBody>
        </p:sp>
        <p:sp>
          <p:nvSpPr>
            <p:cNvPr id="80944" name="Rectangle 51"/>
            <p:cNvSpPr>
              <a:spLocks noChangeArrowheads="1"/>
            </p:cNvSpPr>
            <p:nvPr/>
          </p:nvSpPr>
          <p:spPr bwMode="auto">
            <a:xfrm>
              <a:off x="3120" y="2736"/>
              <a:ext cx="192" cy="192"/>
            </a:xfrm>
            <a:prstGeom prst="rect">
              <a:avLst/>
            </a:prstGeom>
            <a:solidFill>
              <a:srgbClr val="C2FFBD"/>
            </a:solidFill>
            <a:ln w="28575">
              <a:solidFill>
                <a:schemeClr val="tx1"/>
              </a:solidFill>
              <a:miter lim="800000"/>
              <a:headEnd/>
              <a:tailEnd/>
            </a:ln>
          </p:spPr>
          <p:txBody>
            <a:bodyPr wrap="none" anchor="ctr">
              <a:prstTxWarp prst="textNoShape">
                <a:avLst/>
              </a:prstTxWarp>
            </a:bodyPr>
            <a:lstStyle/>
            <a:p>
              <a:endParaRPr lang="en-US"/>
            </a:p>
          </p:txBody>
        </p:sp>
        <p:sp>
          <p:nvSpPr>
            <p:cNvPr id="80945" name="Line 59"/>
            <p:cNvSpPr>
              <a:spLocks noChangeShapeType="1"/>
            </p:cNvSpPr>
            <p:nvPr/>
          </p:nvSpPr>
          <p:spPr bwMode="auto">
            <a:xfrm flipH="1">
              <a:off x="3312" y="2736"/>
              <a:ext cx="1008" cy="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80946" name="Text Box 60"/>
            <p:cNvSpPr txBox="1">
              <a:spLocks noChangeArrowheads="1"/>
            </p:cNvSpPr>
            <p:nvPr/>
          </p:nvSpPr>
          <p:spPr bwMode="auto">
            <a:xfrm>
              <a:off x="3936" y="2496"/>
              <a:ext cx="378" cy="233"/>
            </a:xfrm>
            <a:prstGeom prst="rect">
              <a:avLst/>
            </a:prstGeom>
            <a:noFill/>
            <a:ln w="9525">
              <a:noFill/>
              <a:miter lim="800000"/>
              <a:headEnd/>
              <a:tailEnd/>
            </a:ln>
          </p:spPr>
          <p:txBody>
            <a:bodyPr wrap="none">
              <a:prstTxWarp prst="textNoShape">
                <a:avLst/>
              </a:prstTxWarp>
              <a:spAutoFit/>
            </a:bodyPr>
            <a:lstStyle/>
            <a:p>
              <a:r>
                <a:rPr lang="en-US" sz="1800">
                  <a:latin typeface="Courier" charset="0"/>
                  <a:ea typeface="Courier" charset="0"/>
                  <a:cs typeface="Courier" charset="0"/>
                </a:rPr>
                <a:t>inc</a:t>
              </a:r>
            </a:p>
          </p:txBody>
        </p:sp>
      </p:grpSp>
      <p:grpSp>
        <p:nvGrpSpPr>
          <p:cNvPr id="13" name="Group 90"/>
          <p:cNvGrpSpPr>
            <a:grpSpLocks/>
          </p:cNvGrpSpPr>
          <p:nvPr/>
        </p:nvGrpSpPr>
        <p:grpSpPr bwMode="auto">
          <a:xfrm>
            <a:off x="3886200" y="4281488"/>
            <a:ext cx="1371600" cy="1281112"/>
            <a:chOff x="2448" y="2697"/>
            <a:chExt cx="864" cy="807"/>
          </a:xfrm>
        </p:grpSpPr>
        <p:grpSp>
          <p:nvGrpSpPr>
            <p:cNvPr id="80937" name="Group 71"/>
            <p:cNvGrpSpPr>
              <a:grpSpLocks/>
            </p:cNvGrpSpPr>
            <p:nvPr/>
          </p:nvGrpSpPr>
          <p:grpSpPr bwMode="auto">
            <a:xfrm>
              <a:off x="2448" y="2880"/>
              <a:ext cx="672" cy="480"/>
              <a:chOff x="576" y="2736"/>
              <a:chExt cx="624" cy="720"/>
            </a:xfrm>
          </p:grpSpPr>
          <p:sp>
            <p:nvSpPr>
              <p:cNvPr id="80940" name="Arc 54"/>
              <p:cNvSpPr>
                <a:spLocks/>
              </p:cNvSpPr>
              <p:nvPr/>
            </p:nvSpPr>
            <p:spPr bwMode="auto">
              <a:xfrm flipH="1">
                <a:off x="576" y="2736"/>
                <a:ext cx="624" cy="36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9525">
                <a:solidFill>
                  <a:schemeClr val="tx1"/>
                </a:solidFill>
                <a:round/>
                <a:headEnd/>
                <a:tailEnd/>
              </a:ln>
            </p:spPr>
            <p:txBody>
              <a:bodyPr wrap="none" anchor="ctr">
                <a:prstTxWarp prst="textNoShape">
                  <a:avLst/>
                </a:prstTxWarp>
              </a:bodyPr>
              <a:lstStyle/>
              <a:p>
                <a:endParaRPr lang="en-US"/>
              </a:p>
            </p:txBody>
          </p:sp>
          <p:sp>
            <p:nvSpPr>
              <p:cNvPr id="80941" name="Arc 55"/>
              <p:cNvSpPr>
                <a:spLocks/>
              </p:cNvSpPr>
              <p:nvPr/>
            </p:nvSpPr>
            <p:spPr bwMode="auto">
              <a:xfrm flipH="1" flipV="1">
                <a:off x="576" y="3096"/>
                <a:ext cx="624" cy="36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9525">
                <a:solidFill>
                  <a:schemeClr val="tx1"/>
                </a:solidFill>
                <a:round/>
                <a:headEnd/>
                <a:tailEnd/>
              </a:ln>
            </p:spPr>
            <p:txBody>
              <a:bodyPr wrap="none" anchor="ctr">
                <a:prstTxWarp prst="textNoShape">
                  <a:avLst/>
                </a:prstTxWarp>
              </a:bodyPr>
              <a:lstStyle/>
              <a:p>
                <a:endParaRPr lang="en-US"/>
              </a:p>
            </p:txBody>
          </p:sp>
          <p:sp>
            <p:nvSpPr>
              <p:cNvPr id="80942" name="Line 56"/>
              <p:cNvSpPr>
                <a:spLocks noChangeShapeType="1"/>
              </p:cNvSpPr>
              <p:nvPr/>
            </p:nvSpPr>
            <p:spPr bwMode="auto">
              <a:xfrm>
                <a:off x="1152" y="3456"/>
                <a:ext cx="48" cy="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grpSp>
        <p:sp>
          <p:nvSpPr>
            <p:cNvPr id="80938" name="Text Box 57"/>
            <p:cNvSpPr txBox="1">
              <a:spLocks noChangeArrowheads="1"/>
            </p:cNvSpPr>
            <p:nvPr/>
          </p:nvSpPr>
          <p:spPr bwMode="auto">
            <a:xfrm>
              <a:off x="2499" y="2697"/>
              <a:ext cx="641" cy="233"/>
            </a:xfrm>
            <a:prstGeom prst="rect">
              <a:avLst/>
            </a:prstGeom>
            <a:noFill/>
            <a:ln w="9525">
              <a:noFill/>
              <a:miter lim="800000"/>
              <a:headEnd/>
              <a:tailEnd/>
            </a:ln>
          </p:spPr>
          <p:txBody>
            <a:bodyPr wrap="none">
              <a:prstTxWarp prst="textNoShape">
                <a:avLst/>
              </a:prstTxWarp>
              <a:spAutoFit/>
            </a:bodyPr>
            <a:lstStyle/>
            <a:p>
              <a:r>
                <a:rPr lang="en-US" sz="1800">
                  <a:latin typeface="Courier" charset="0"/>
                  <a:ea typeface="Courier" charset="0"/>
                  <a:cs typeface="Courier" charset="0"/>
                </a:rPr>
                <a:t>notify</a:t>
              </a:r>
            </a:p>
          </p:txBody>
        </p:sp>
        <p:sp>
          <p:nvSpPr>
            <p:cNvPr id="80939" name="Rectangle 61"/>
            <p:cNvSpPr>
              <a:spLocks noChangeArrowheads="1"/>
            </p:cNvSpPr>
            <p:nvPr/>
          </p:nvSpPr>
          <p:spPr bwMode="auto">
            <a:xfrm>
              <a:off x="3120" y="3312"/>
              <a:ext cx="192" cy="192"/>
            </a:xfrm>
            <a:prstGeom prst="rect">
              <a:avLst/>
            </a:prstGeom>
            <a:solidFill>
              <a:srgbClr val="C1DEFA"/>
            </a:solidFill>
            <a:ln w="28575">
              <a:solidFill>
                <a:schemeClr val="tx1"/>
              </a:solidFill>
              <a:miter lim="800000"/>
              <a:headEnd/>
              <a:tailEnd/>
            </a:ln>
          </p:spPr>
          <p:txBody>
            <a:bodyPr wrap="none" anchor="ctr">
              <a:prstTxWarp prst="textNoShape">
                <a:avLst/>
              </a:prstTxWarp>
            </a:bodyPr>
            <a:lstStyle/>
            <a:p>
              <a:endParaRPr lang="en-US"/>
            </a:p>
          </p:txBody>
        </p:sp>
      </p:grpSp>
      <p:grpSp>
        <p:nvGrpSpPr>
          <p:cNvPr id="15" name="Group 91"/>
          <p:cNvGrpSpPr>
            <a:grpSpLocks/>
          </p:cNvGrpSpPr>
          <p:nvPr/>
        </p:nvGrpSpPr>
        <p:grpSpPr bwMode="auto">
          <a:xfrm>
            <a:off x="4953000" y="4495800"/>
            <a:ext cx="1905000" cy="609600"/>
            <a:chOff x="3120" y="2832"/>
            <a:chExt cx="1200" cy="384"/>
          </a:xfrm>
        </p:grpSpPr>
        <p:sp>
          <p:nvSpPr>
            <p:cNvPr id="80934" name="Line 63"/>
            <p:cNvSpPr>
              <a:spLocks noChangeShapeType="1"/>
            </p:cNvSpPr>
            <p:nvPr/>
          </p:nvSpPr>
          <p:spPr bwMode="auto">
            <a:xfrm flipH="1">
              <a:off x="3312" y="3024"/>
              <a:ext cx="1008" cy="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80935" name="Rectangle 64"/>
            <p:cNvSpPr>
              <a:spLocks noChangeArrowheads="1"/>
            </p:cNvSpPr>
            <p:nvPr/>
          </p:nvSpPr>
          <p:spPr bwMode="auto">
            <a:xfrm>
              <a:off x="3120" y="3024"/>
              <a:ext cx="192" cy="192"/>
            </a:xfrm>
            <a:prstGeom prst="rect">
              <a:avLst/>
            </a:prstGeom>
            <a:solidFill>
              <a:srgbClr val="C2FFBD"/>
            </a:solidFill>
            <a:ln w="28575">
              <a:solidFill>
                <a:schemeClr val="tx1"/>
              </a:solidFill>
              <a:miter lim="800000"/>
              <a:headEnd/>
              <a:tailEnd/>
            </a:ln>
          </p:spPr>
          <p:txBody>
            <a:bodyPr wrap="none" anchor="ctr">
              <a:prstTxWarp prst="textNoShape">
                <a:avLst/>
              </a:prstTxWarp>
            </a:bodyPr>
            <a:lstStyle/>
            <a:p>
              <a:endParaRPr lang="en-US"/>
            </a:p>
          </p:txBody>
        </p:sp>
        <p:sp>
          <p:nvSpPr>
            <p:cNvPr id="80936" name="Text Box 65"/>
            <p:cNvSpPr txBox="1">
              <a:spLocks noChangeArrowheads="1"/>
            </p:cNvSpPr>
            <p:nvPr/>
          </p:nvSpPr>
          <p:spPr bwMode="auto">
            <a:xfrm>
              <a:off x="3936" y="2832"/>
              <a:ext cx="378" cy="233"/>
            </a:xfrm>
            <a:prstGeom prst="rect">
              <a:avLst/>
            </a:prstGeom>
            <a:noFill/>
            <a:ln w="9525">
              <a:noFill/>
              <a:miter lim="800000"/>
              <a:headEnd/>
              <a:tailEnd/>
            </a:ln>
          </p:spPr>
          <p:txBody>
            <a:bodyPr wrap="none">
              <a:prstTxWarp prst="textNoShape">
                <a:avLst/>
              </a:prstTxWarp>
              <a:spAutoFit/>
            </a:bodyPr>
            <a:lstStyle/>
            <a:p>
              <a:r>
                <a:rPr lang="en-US" sz="1800">
                  <a:latin typeface="Courier" charset="0"/>
                  <a:ea typeface="Courier" charset="0"/>
                  <a:cs typeface="Courier" charset="0"/>
                </a:rPr>
                <a:t>inc</a:t>
              </a:r>
            </a:p>
          </p:txBody>
        </p:sp>
      </p:grpSp>
      <p:grpSp>
        <p:nvGrpSpPr>
          <p:cNvPr id="16" name="Group 92"/>
          <p:cNvGrpSpPr>
            <a:grpSpLocks/>
          </p:cNvGrpSpPr>
          <p:nvPr/>
        </p:nvGrpSpPr>
        <p:grpSpPr bwMode="auto">
          <a:xfrm>
            <a:off x="3962400" y="4724400"/>
            <a:ext cx="990600" cy="381000"/>
            <a:chOff x="2496" y="2976"/>
            <a:chExt cx="624" cy="240"/>
          </a:xfrm>
        </p:grpSpPr>
        <p:grpSp>
          <p:nvGrpSpPr>
            <p:cNvPr id="80929" name="Group 66"/>
            <p:cNvGrpSpPr>
              <a:grpSpLocks/>
            </p:cNvGrpSpPr>
            <p:nvPr/>
          </p:nvGrpSpPr>
          <p:grpSpPr bwMode="auto">
            <a:xfrm>
              <a:off x="2928" y="3024"/>
              <a:ext cx="192" cy="192"/>
              <a:chOff x="1536" y="2832"/>
              <a:chExt cx="192" cy="192"/>
            </a:xfrm>
          </p:grpSpPr>
          <p:sp>
            <p:nvSpPr>
              <p:cNvPr id="80931" name="Arc 67"/>
              <p:cNvSpPr>
                <a:spLocks/>
              </p:cNvSpPr>
              <p:nvPr/>
            </p:nvSpPr>
            <p:spPr bwMode="auto">
              <a:xfrm flipH="1">
                <a:off x="1536" y="2832"/>
                <a:ext cx="192" cy="9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9525">
                <a:solidFill>
                  <a:schemeClr val="tx1"/>
                </a:solidFill>
                <a:round/>
                <a:headEnd/>
                <a:tailEnd/>
              </a:ln>
            </p:spPr>
            <p:txBody>
              <a:bodyPr wrap="none" anchor="ctr">
                <a:prstTxWarp prst="textNoShape">
                  <a:avLst/>
                </a:prstTxWarp>
              </a:bodyPr>
              <a:lstStyle/>
              <a:p>
                <a:endParaRPr lang="en-US"/>
              </a:p>
            </p:txBody>
          </p:sp>
          <p:sp>
            <p:nvSpPr>
              <p:cNvPr id="80932" name="Arc 68"/>
              <p:cNvSpPr>
                <a:spLocks/>
              </p:cNvSpPr>
              <p:nvPr/>
            </p:nvSpPr>
            <p:spPr bwMode="auto">
              <a:xfrm flipH="1" flipV="1">
                <a:off x="1536" y="2928"/>
                <a:ext cx="192" cy="9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9525">
                <a:solidFill>
                  <a:schemeClr val="tx1"/>
                </a:solidFill>
                <a:round/>
                <a:headEnd/>
                <a:tailEnd/>
              </a:ln>
            </p:spPr>
            <p:txBody>
              <a:bodyPr wrap="none" anchor="ctr">
                <a:prstTxWarp prst="textNoShape">
                  <a:avLst/>
                </a:prstTxWarp>
              </a:bodyPr>
              <a:lstStyle/>
              <a:p>
                <a:endParaRPr lang="en-US"/>
              </a:p>
            </p:txBody>
          </p:sp>
          <p:sp>
            <p:nvSpPr>
              <p:cNvPr id="80933" name="Line 69"/>
              <p:cNvSpPr>
                <a:spLocks noChangeShapeType="1"/>
              </p:cNvSpPr>
              <p:nvPr/>
            </p:nvSpPr>
            <p:spPr bwMode="auto">
              <a:xfrm>
                <a:off x="1680" y="3024"/>
                <a:ext cx="48" cy="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grpSp>
        <p:sp>
          <p:nvSpPr>
            <p:cNvPr id="80930" name="Text Box 70"/>
            <p:cNvSpPr txBox="1">
              <a:spLocks noChangeArrowheads="1"/>
            </p:cNvSpPr>
            <p:nvPr/>
          </p:nvSpPr>
          <p:spPr bwMode="auto">
            <a:xfrm>
              <a:off x="2496" y="2976"/>
              <a:ext cx="530" cy="233"/>
            </a:xfrm>
            <a:prstGeom prst="rect">
              <a:avLst/>
            </a:prstGeom>
            <a:noFill/>
            <a:ln w="9525">
              <a:noFill/>
              <a:miter lim="800000"/>
              <a:headEnd/>
              <a:tailEnd/>
            </a:ln>
          </p:spPr>
          <p:txBody>
            <a:bodyPr>
              <a:prstTxWarp prst="textNoShape">
                <a:avLst/>
              </a:prstTxWarp>
              <a:spAutoFit/>
            </a:bodyPr>
            <a:lstStyle/>
            <a:p>
              <a:r>
                <a:rPr lang="en-US" sz="1800">
                  <a:latin typeface="Courier" charset="0"/>
                  <a:ea typeface="Courier" charset="0"/>
                  <a:cs typeface="Courier" charset="0"/>
                </a:rPr>
                <a:t>wait</a:t>
              </a:r>
              <a:endParaRPr lang="en-US" sz="1800">
                <a:latin typeface="American Typewriter" charset="0"/>
              </a:endParaRPr>
            </a:p>
          </p:txBody>
        </p:sp>
      </p:grpSp>
      <p:grpSp>
        <p:nvGrpSpPr>
          <p:cNvPr id="18" name="Group 93"/>
          <p:cNvGrpSpPr>
            <a:grpSpLocks/>
          </p:cNvGrpSpPr>
          <p:nvPr/>
        </p:nvGrpSpPr>
        <p:grpSpPr bwMode="auto">
          <a:xfrm>
            <a:off x="4953000" y="5334000"/>
            <a:ext cx="1627188" cy="762000"/>
            <a:chOff x="3120" y="3360"/>
            <a:chExt cx="1025" cy="480"/>
          </a:xfrm>
        </p:grpSpPr>
        <p:grpSp>
          <p:nvGrpSpPr>
            <p:cNvPr id="80923" name="Group 73"/>
            <p:cNvGrpSpPr>
              <a:grpSpLocks/>
            </p:cNvGrpSpPr>
            <p:nvPr/>
          </p:nvGrpSpPr>
          <p:grpSpPr bwMode="auto">
            <a:xfrm>
              <a:off x="3312" y="3360"/>
              <a:ext cx="192" cy="336"/>
              <a:chOff x="1104" y="2784"/>
              <a:chExt cx="336" cy="480"/>
            </a:xfrm>
          </p:grpSpPr>
          <p:sp>
            <p:nvSpPr>
              <p:cNvPr id="80926" name="Arc 74"/>
              <p:cNvSpPr>
                <a:spLocks/>
              </p:cNvSpPr>
              <p:nvPr/>
            </p:nvSpPr>
            <p:spPr bwMode="auto">
              <a:xfrm>
                <a:off x="1104" y="2784"/>
                <a:ext cx="336" cy="24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9525">
                <a:solidFill>
                  <a:schemeClr val="tx1"/>
                </a:solidFill>
                <a:round/>
                <a:headEnd/>
                <a:tailEnd/>
              </a:ln>
            </p:spPr>
            <p:txBody>
              <a:bodyPr wrap="none" anchor="ctr">
                <a:prstTxWarp prst="textNoShape">
                  <a:avLst/>
                </a:prstTxWarp>
              </a:bodyPr>
              <a:lstStyle/>
              <a:p>
                <a:endParaRPr lang="en-US"/>
              </a:p>
            </p:txBody>
          </p:sp>
          <p:sp>
            <p:nvSpPr>
              <p:cNvPr id="80927" name="Arc 75"/>
              <p:cNvSpPr>
                <a:spLocks/>
              </p:cNvSpPr>
              <p:nvPr/>
            </p:nvSpPr>
            <p:spPr bwMode="auto">
              <a:xfrm flipV="1">
                <a:off x="1104" y="3024"/>
                <a:ext cx="336" cy="24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9525">
                <a:solidFill>
                  <a:schemeClr val="tx1"/>
                </a:solidFill>
                <a:round/>
                <a:headEnd/>
                <a:tailEnd/>
              </a:ln>
            </p:spPr>
            <p:txBody>
              <a:bodyPr wrap="none" anchor="ctr">
                <a:prstTxWarp prst="textNoShape">
                  <a:avLst/>
                </a:prstTxWarp>
              </a:bodyPr>
              <a:lstStyle/>
              <a:p>
                <a:endParaRPr lang="en-US"/>
              </a:p>
            </p:txBody>
          </p:sp>
          <p:sp>
            <p:nvSpPr>
              <p:cNvPr id="80928" name="Line 76"/>
              <p:cNvSpPr>
                <a:spLocks noChangeShapeType="1"/>
              </p:cNvSpPr>
              <p:nvPr/>
            </p:nvSpPr>
            <p:spPr bwMode="auto">
              <a:xfrm>
                <a:off x="1104" y="3264"/>
                <a:ext cx="0" cy="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grpSp>
        <p:sp>
          <p:nvSpPr>
            <p:cNvPr id="80924" name="Text Box 77"/>
            <p:cNvSpPr txBox="1">
              <a:spLocks noChangeArrowheads="1"/>
            </p:cNvSpPr>
            <p:nvPr/>
          </p:nvSpPr>
          <p:spPr bwMode="auto">
            <a:xfrm>
              <a:off x="3504" y="3360"/>
              <a:ext cx="641" cy="233"/>
            </a:xfrm>
            <a:prstGeom prst="rect">
              <a:avLst/>
            </a:prstGeom>
            <a:noFill/>
            <a:ln w="9525">
              <a:noFill/>
              <a:miter lim="800000"/>
              <a:headEnd/>
              <a:tailEnd/>
            </a:ln>
          </p:spPr>
          <p:txBody>
            <a:bodyPr wrap="none">
              <a:prstTxWarp prst="textNoShape">
                <a:avLst/>
              </a:prstTxWarp>
              <a:spAutoFit/>
            </a:bodyPr>
            <a:lstStyle/>
            <a:p>
              <a:r>
                <a:rPr lang="en-US" sz="1800">
                  <a:latin typeface="Courier" charset="0"/>
                  <a:ea typeface="Courier" charset="0"/>
                  <a:cs typeface="Courier" charset="0"/>
                </a:rPr>
                <a:t>notify</a:t>
              </a:r>
              <a:endParaRPr lang="en-US" sz="1800">
                <a:latin typeface="American Typewriter" charset="0"/>
              </a:endParaRPr>
            </a:p>
          </p:txBody>
        </p:sp>
        <p:sp>
          <p:nvSpPr>
            <p:cNvPr id="80925" name="Rectangle 78"/>
            <p:cNvSpPr>
              <a:spLocks noChangeArrowheads="1"/>
            </p:cNvSpPr>
            <p:nvPr/>
          </p:nvSpPr>
          <p:spPr bwMode="auto">
            <a:xfrm>
              <a:off x="3120" y="3648"/>
              <a:ext cx="192" cy="192"/>
            </a:xfrm>
            <a:prstGeom prst="rect">
              <a:avLst/>
            </a:prstGeom>
            <a:solidFill>
              <a:schemeClr val="accent1"/>
            </a:solidFill>
            <a:ln w="28575">
              <a:solidFill>
                <a:schemeClr val="tx1"/>
              </a:solidFill>
              <a:miter lim="800000"/>
              <a:headEnd/>
              <a:tailEnd/>
            </a:ln>
          </p:spPr>
          <p:txBody>
            <a:bodyPr wrap="none" anchor="ctr">
              <a:prstTxWarp prst="textNoShape">
                <a:avLst/>
              </a:prstTxWarp>
            </a:bodyPr>
            <a:lstStyle/>
            <a:p>
              <a:endParaRPr lang="en-US"/>
            </a:p>
          </p:txBody>
        </p:sp>
      </p:grpSp>
      <p:grpSp>
        <p:nvGrpSpPr>
          <p:cNvPr id="20" name="Group 95"/>
          <p:cNvGrpSpPr>
            <a:grpSpLocks/>
          </p:cNvGrpSpPr>
          <p:nvPr/>
        </p:nvGrpSpPr>
        <p:grpSpPr bwMode="auto">
          <a:xfrm>
            <a:off x="3886200" y="5715000"/>
            <a:ext cx="1039813" cy="381000"/>
            <a:chOff x="2561" y="2976"/>
            <a:chExt cx="559" cy="240"/>
          </a:xfrm>
        </p:grpSpPr>
        <p:grpSp>
          <p:nvGrpSpPr>
            <p:cNvPr id="80918" name="Group 96"/>
            <p:cNvGrpSpPr>
              <a:grpSpLocks/>
            </p:cNvGrpSpPr>
            <p:nvPr/>
          </p:nvGrpSpPr>
          <p:grpSpPr bwMode="auto">
            <a:xfrm>
              <a:off x="2928" y="3024"/>
              <a:ext cx="192" cy="192"/>
              <a:chOff x="1536" y="2832"/>
              <a:chExt cx="192" cy="192"/>
            </a:xfrm>
          </p:grpSpPr>
          <p:sp>
            <p:nvSpPr>
              <p:cNvPr id="80920" name="Arc 97"/>
              <p:cNvSpPr>
                <a:spLocks/>
              </p:cNvSpPr>
              <p:nvPr/>
            </p:nvSpPr>
            <p:spPr bwMode="auto">
              <a:xfrm flipH="1">
                <a:off x="1536" y="2832"/>
                <a:ext cx="192" cy="9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9525">
                <a:solidFill>
                  <a:schemeClr val="tx1"/>
                </a:solidFill>
                <a:round/>
                <a:headEnd/>
                <a:tailEnd/>
              </a:ln>
            </p:spPr>
            <p:txBody>
              <a:bodyPr wrap="none" anchor="ctr">
                <a:prstTxWarp prst="textNoShape">
                  <a:avLst/>
                </a:prstTxWarp>
              </a:bodyPr>
              <a:lstStyle/>
              <a:p>
                <a:endParaRPr lang="en-US"/>
              </a:p>
            </p:txBody>
          </p:sp>
          <p:sp>
            <p:nvSpPr>
              <p:cNvPr id="80921" name="Arc 98"/>
              <p:cNvSpPr>
                <a:spLocks/>
              </p:cNvSpPr>
              <p:nvPr/>
            </p:nvSpPr>
            <p:spPr bwMode="auto">
              <a:xfrm flipH="1" flipV="1">
                <a:off x="1536" y="2928"/>
                <a:ext cx="192" cy="9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9525">
                <a:solidFill>
                  <a:schemeClr val="tx1"/>
                </a:solidFill>
                <a:round/>
                <a:headEnd/>
                <a:tailEnd/>
              </a:ln>
            </p:spPr>
            <p:txBody>
              <a:bodyPr wrap="none" anchor="ctr">
                <a:prstTxWarp prst="textNoShape">
                  <a:avLst/>
                </a:prstTxWarp>
              </a:bodyPr>
              <a:lstStyle/>
              <a:p>
                <a:endParaRPr lang="en-US"/>
              </a:p>
            </p:txBody>
          </p:sp>
          <p:sp>
            <p:nvSpPr>
              <p:cNvPr id="80922" name="Line 99"/>
              <p:cNvSpPr>
                <a:spLocks noChangeShapeType="1"/>
              </p:cNvSpPr>
              <p:nvPr/>
            </p:nvSpPr>
            <p:spPr bwMode="auto">
              <a:xfrm>
                <a:off x="1680" y="3024"/>
                <a:ext cx="48" cy="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grpSp>
        <p:sp>
          <p:nvSpPr>
            <p:cNvPr id="80919" name="Text Box 100"/>
            <p:cNvSpPr txBox="1">
              <a:spLocks noChangeArrowheads="1"/>
            </p:cNvSpPr>
            <p:nvPr/>
          </p:nvSpPr>
          <p:spPr bwMode="auto">
            <a:xfrm>
              <a:off x="2561" y="2976"/>
              <a:ext cx="465" cy="233"/>
            </a:xfrm>
            <a:prstGeom prst="rect">
              <a:avLst/>
            </a:prstGeom>
            <a:noFill/>
            <a:ln w="9525">
              <a:noFill/>
              <a:miter lim="800000"/>
              <a:headEnd/>
              <a:tailEnd/>
            </a:ln>
          </p:spPr>
          <p:txBody>
            <a:bodyPr wrap="none">
              <a:prstTxWarp prst="textNoShape">
                <a:avLst/>
              </a:prstTxWarp>
              <a:spAutoFit/>
            </a:bodyPr>
            <a:lstStyle/>
            <a:p>
              <a:r>
                <a:rPr lang="en-US" sz="1800">
                  <a:latin typeface="Courier" charset="0"/>
                  <a:ea typeface="Courier" charset="0"/>
                  <a:cs typeface="Courier" charset="0"/>
                </a:rPr>
                <a:t>wait</a:t>
              </a:r>
              <a:endParaRPr lang="en-US" sz="1800">
                <a:latin typeface="American Typewriter" charset="0"/>
              </a:endParaRPr>
            </a:p>
          </p:txBody>
        </p:sp>
      </p:grpSp>
      <p:sp>
        <p:nvSpPr>
          <p:cNvPr id="633957" name="AutoShape 101"/>
          <p:cNvSpPr>
            <a:spLocks noChangeArrowheads="1"/>
          </p:cNvSpPr>
          <p:nvPr/>
        </p:nvSpPr>
        <p:spPr bwMode="auto">
          <a:xfrm>
            <a:off x="6400800" y="5791200"/>
            <a:ext cx="2286000" cy="762000"/>
          </a:xfrm>
          <a:prstGeom prst="foldedCorner">
            <a:avLst>
              <a:gd name="adj" fmla="val 12500"/>
            </a:avLst>
          </a:prstGeom>
          <a:solidFill>
            <a:schemeClr val="accent1"/>
          </a:solidFill>
          <a:ln w="9525">
            <a:solidFill>
              <a:schemeClr val="tx1"/>
            </a:solidFill>
            <a:round/>
            <a:headEnd/>
            <a:tailEnd/>
          </a:ln>
        </p:spPr>
        <p:txBody>
          <a:bodyPr anchor="ctr">
            <a:prstTxWarp prst="textNoShape">
              <a:avLst/>
            </a:prstTxWarp>
          </a:bodyPr>
          <a:lstStyle/>
          <a:p>
            <a:pPr algn="ctr"/>
            <a:r>
              <a:rPr lang="en-US" sz="2000" i="1">
                <a:solidFill>
                  <a:srgbClr val="7F0101"/>
                </a:solidFill>
              </a:rPr>
              <a:t>Now both A and C wait for nothing!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6339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3957" grpId="0" animBg="1"/>
    </p:bld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pPr eaLnBrk="1" hangingPunct="1"/>
            <a:r>
              <a:rPr lang="en-US"/>
              <a:t>Step: Structure notifications</a:t>
            </a:r>
          </a:p>
        </p:txBody>
      </p:sp>
      <p:sp>
        <p:nvSpPr>
          <p:cNvPr id="82947" name="Date Placeholder 3"/>
          <p:cNvSpPr>
            <a:spLocks noGrp="1"/>
          </p:cNvSpPr>
          <p:nvPr>
            <p:ph type="dt" sz="quarter" idx="10"/>
          </p:nvPr>
        </p:nvSpPr>
        <p:spPr>
          <a:noFill/>
        </p:spPr>
        <p:txBody>
          <a:bodyPr/>
          <a:lstStyle/>
          <a:p>
            <a:r>
              <a:rPr lang="en-US" smtClean="0"/>
              <a:t>© Oscar Nierstrasz</a:t>
            </a:r>
            <a:endParaRPr lang="de-CH" smtClean="0"/>
          </a:p>
        </p:txBody>
      </p:sp>
      <p:sp>
        <p:nvSpPr>
          <p:cNvPr id="82948" name="Footer Placeholder 4"/>
          <p:cNvSpPr>
            <a:spLocks noGrp="1"/>
          </p:cNvSpPr>
          <p:nvPr>
            <p:ph type="ftr" sz="quarter" idx="11"/>
          </p:nvPr>
        </p:nvSpPr>
        <p:spPr>
          <a:noFill/>
        </p:spPr>
        <p:txBody>
          <a:bodyPr/>
          <a:lstStyle/>
          <a:p>
            <a:r>
              <a:rPr lang="en-US" smtClean="0"/>
              <a:t>Liveness and Guarded Methods</a:t>
            </a:r>
            <a:endParaRPr lang="de-CH" smtClean="0"/>
          </a:p>
        </p:txBody>
      </p:sp>
      <p:sp>
        <p:nvSpPr>
          <p:cNvPr id="82949" name="Slide Number Placeholder 5"/>
          <p:cNvSpPr>
            <a:spLocks noGrp="1"/>
          </p:cNvSpPr>
          <p:nvPr>
            <p:ph type="sldNum" sz="quarter" idx="12"/>
          </p:nvPr>
        </p:nvSpPr>
        <p:spPr>
          <a:noFill/>
        </p:spPr>
        <p:txBody>
          <a:bodyPr/>
          <a:lstStyle/>
          <a:p>
            <a:fld id="{E7686887-974E-E249-9DED-79FD0C241D78}" type="slidenum">
              <a:rPr lang="de-CH" smtClean="0"/>
              <a:pPr/>
              <a:t>38</a:t>
            </a:fld>
            <a:endParaRPr lang="de-CH" sz="1400" smtClean="0">
              <a:solidFill>
                <a:srgbClr val="7E7E7E"/>
              </a:solidFill>
              <a:latin typeface="Times" charset="0"/>
            </a:endParaRPr>
          </a:p>
        </p:txBody>
      </p:sp>
      <p:sp>
        <p:nvSpPr>
          <p:cNvPr id="82950" name="Rectangle 3"/>
          <p:cNvSpPr>
            <a:spLocks noGrp="1" noChangeArrowheads="1"/>
          </p:cNvSpPr>
          <p:nvPr>
            <p:ph type="body" idx="4294967295"/>
          </p:nvPr>
        </p:nvSpPr>
        <p:spPr>
          <a:xfrm>
            <a:off x="457200" y="1600200"/>
            <a:ext cx="8382000" cy="609600"/>
          </a:xfrm>
        </p:spPr>
        <p:txBody>
          <a:bodyPr/>
          <a:lstStyle/>
          <a:p>
            <a:pPr marL="0" indent="0" eaLnBrk="1" hangingPunct="1">
              <a:lnSpc>
                <a:spcPct val="90000"/>
              </a:lnSpc>
              <a:buFont typeface="Helvetica CE" charset="0"/>
              <a:buNone/>
            </a:pPr>
            <a:r>
              <a:rPr lang="en-US"/>
              <a:t>Ensure that each wait is balanced by at least one notification. Options include:</a:t>
            </a:r>
          </a:p>
        </p:txBody>
      </p:sp>
      <p:graphicFrame>
        <p:nvGraphicFramePr>
          <p:cNvPr id="597026" name="Group 34"/>
          <p:cNvGraphicFramePr>
            <a:graphicFrameLocks noGrp="1"/>
          </p:cNvGraphicFramePr>
          <p:nvPr/>
        </p:nvGraphicFramePr>
        <p:xfrm>
          <a:off x="533400" y="2362200"/>
          <a:ext cx="8077200" cy="4069208"/>
        </p:xfrm>
        <a:graphic>
          <a:graphicData uri="http://schemas.openxmlformats.org/drawingml/2006/table">
            <a:tbl>
              <a:tblPr/>
              <a:tblGrid>
                <a:gridCol w="1758950"/>
                <a:gridCol w="6318250"/>
              </a:tblGrid>
              <a:tr h="823913">
                <a:tc>
                  <a:txBody>
                    <a:bodyPr/>
                    <a:lstStyle/>
                    <a:p>
                      <a:pPr marL="0" marR="0" lvl="0" indent="0" algn="ctr"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1" i="1" u="none" strike="noStrike" cap="none" normalizeH="0" baseline="0">
                          <a:ln>
                            <a:noFill/>
                          </a:ln>
                          <a:solidFill>
                            <a:srgbClr val="0A017F"/>
                          </a:solidFill>
                          <a:effectLst/>
                          <a:latin typeface="Helvetica" charset="0"/>
                        </a:rPr>
                        <a:t>Blanket Notifications</a:t>
                      </a:r>
                    </a:p>
                  </a:txBody>
                  <a:tcPr anchor="ctr" horzOverflow="overflow">
                    <a:lnL>
                      <a:noFill/>
                    </a:lnL>
                    <a:lnR w="12700" cap="flat" cmpd="sng" algn="ctr">
                      <a:solidFill>
                        <a:srgbClr val="00027F"/>
                      </a:solidFill>
                      <a:prstDash val="solid"/>
                      <a:round/>
                      <a:headEnd type="none" w="med" len="med"/>
                      <a:tailEnd type="none" w="med" len="med"/>
                    </a:lnR>
                    <a:lnT w="28575"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0" i="0" u="none" strike="noStrike" cap="none" normalizeH="0" baseline="0">
                          <a:ln>
                            <a:noFill/>
                          </a:ln>
                          <a:solidFill>
                            <a:srgbClr val="0A017F"/>
                          </a:solidFill>
                          <a:effectLst/>
                          <a:latin typeface="Helvetica" charset="0"/>
                        </a:rPr>
                        <a:t>Place a </a:t>
                      </a:r>
                      <a:r>
                        <a:rPr kumimoji="0" lang="en-US" sz="1600" b="0" i="1" u="none" strike="noStrike" cap="none" normalizeH="0" baseline="0">
                          <a:ln>
                            <a:noFill/>
                          </a:ln>
                          <a:solidFill>
                            <a:srgbClr val="7F0101"/>
                          </a:solidFill>
                          <a:effectLst/>
                          <a:latin typeface="Helvetica" charset="0"/>
                        </a:rPr>
                        <a:t>notification at the end of every method</a:t>
                      </a:r>
                      <a:r>
                        <a:rPr kumimoji="0" lang="en-US" sz="1600" b="0" i="0" u="none" strike="noStrike" cap="none" normalizeH="0" baseline="0">
                          <a:ln>
                            <a:noFill/>
                          </a:ln>
                          <a:solidFill>
                            <a:srgbClr val="0A017F"/>
                          </a:solidFill>
                          <a:effectLst/>
                          <a:latin typeface="Helvetica" charset="0"/>
                        </a:rPr>
                        <a:t> that can cause any state change (i.e., assigns any instance variable). Simple and reliable, but may cause performance problems ...</a:t>
                      </a:r>
                    </a:p>
                  </a:txBody>
                  <a:tcPr horzOverflow="overflow">
                    <a:lnL w="12700" cap="flat" cmpd="sng" algn="ctr">
                      <a:solidFill>
                        <a:srgbClr val="00027F"/>
                      </a:solidFill>
                      <a:prstDash val="solid"/>
                      <a:round/>
                      <a:headEnd type="none" w="med" len="med"/>
                      <a:tailEnd type="none" w="med" len="med"/>
                    </a:lnL>
                    <a:lnR>
                      <a:noFill/>
                    </a:lnR>
                    <a:lnT w="28575"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r>
              <a:tr h="823913">
                <a:tc>
                  <a:txBody>
                    <a:bodyPr/>
                    <a:lstStyle/>
                    <a:p>
                      <a:pPr marL="0" marR="0" lvl="0" indent="0" algn="ctr"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1" i="1" u="none" strike="noStrike" cap="none" normalizeH="0" baseline="0">
                          <a:ln>
                            <a:noFill/>
                          </a:ln>
                          <a:solidFill>
                            <a:srgbClr val="0A017F"/>
                          </a:solidFill>
                          <a:effectLst/>
                          <a:latin typeface="Helvetica" charset="0"/>
                        </a:rPr>
                        <a:t>Encapsulating Assignment</a:t>
                      </a:r>
                    </a:p>
                  </a:txBody>
                  <a:tcPr anchor="ctr" horzOverflow="overflow">
                    <a:lnL>
                      <a:noFill/>
                    </a:lnL>
                    <a:lnR w="12700" cap="flat" cmpd="sng" algn="ctr">
                      <a:solidFill>
                        <a:srgbClr val="00027F"/>
                      </a:solidFill>
                      <a:prstDash val="solid"/>
                      <a:round/>
                      <a:headEnd type="none" w="med" len="med"/>
                      <a:tailEnd type="none" w="med" len="med"/>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0" i="1" u="none" strike="noStrike" cap="none" normalizeH="0" baseline="0">
                          <a:ln>
                            <a:noFill/>
                          </a:ln>
                          <a:solidFill>
                            <a:srgbClr val="7F0101"/>
                          </a:solidFill>
                          <a:effectLst/>
                          <a:latin typeface="Helvetica" charset="0"/>
                        </a:rPr>
                        <a:t>Encapsulate assignment to each variable</a:t>
                      </a:r>
                      <a:r>
                        <a:rPr kumimoji="0" lang="en-US" sz="1600" b="0" i="0" u="none" strike="noStrike" cap="none" normalizeH="0" baseline="0">
                          <a:ln>
                            <a:noFill/>
                          </a:ln>
                          <a:solidFill>
                            <a:srgbClr val="0A017F"/>
                          </a:solidFill>
                          <a:effectLst/>
                          <a:latin typeface="Helvetica" charset="0"/>
                        </a:rPr>
                        <a:t> mentioned in any guard condition in a helper method that performs the notification after updating the variable.</a:t>
                      </a:r>
                    </a:p>
                  </a:txBody>
                  <a:tcPr horzOverflow="overflow">
                    <a:lnL w="12700" cap="flat" cmpd="sng" algn="ctr">
                      <a:solidFill>
                        <a:srgbClr val="00027F"/>
                      </a:solidFill>
                      <a:prstDash val="solid"/>
                      <a:round/>
                      <a:headEnd type="none" w="med" len="med"/>
                      <a:tailEnd type="none" w="med" len="med"/>
                    </a:lnL>
                    <a:lnR>
                      <a:noFill/>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r>
              <a:tr h="823913">
                <a:tc>
                  <a:txBody>
                    <a:bodyPr/>
                    <a:lstStyle/>
                    <a:p>
                      <a:pPr marL="0" marR="0" lvl="0" indent="0" algn="ctr"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1" i="1" u="none" strike="noStrike" cap="none" normalizeH="0" baseline="0">
                          <a:ln>
                            <a:noFill/>
                          </a:ln>
                          <a:solidFill>
                            <a:srgbClr val="0A017F"/>
                          </a:solidFill>
                          <a:effectLst/>
                          <a:latin typeface="Helvetica" charset="0"/>
                        </a:rPr>
                        <a:t>Tracking State</a:t>
                      </a:r>
                    </a:p>
                  </a:txBody>
                  <a:tcPr anchor="ctr" horzOverflow="overflow">
                    <a:lnL>
                      <a:noFill/>
                    </a:lnL>
                    <a:lnR w="12700" cap="flat" cmpd="sng" algn="ctr">
                      <a:solidFill>
                        <a:srgbClr val="00027F"/>
                      </a:solidFill>
                      <a:prstDash val="solid"/>
                      <a:round/>
                      <a:headEnd type="none" w="med" len="med"/>
                      <a:tailEnd type="none" w="med" len="med"/>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0" i="0" u="none" strike="noStrike" cap="none" normalizeH="0" baseline="0">
                          <a:ln>
                            <a:noFill/>
                          </a:ln>
                          <a:solidFill>
                            <a:srgbClr val="0A017F"/>
                          </a:solidFill>
                          <a:effectLst/>
                          <a:latin typeface="Helvetica" charset="0"/>
                        </a:rPr>
                        <a:t>Only issue notifications for the </a:t>
                      </a:r>
                      <a:r>
                        <a:rPr kumimoji="0" lang="en-US" sz="1600" b="0" i="1" u="none" strike="noStrike" cap="none" normalizeH="0" baseline="0">
                          <a:ln>
                            <a:noFill/>
                          </a:ln>
                          <a:solidFill>
                            <a:srgbClr val="7F0101"/>
                          </a:solidFill>
                          <a:effectLst/>
                          <a:latin typeface="Helvetica" charset="0"/>
                        </a:rPr>
                        <a:t>particular state changes</a:t>
                      </a:r>
                      <a:r>
                        <a:rPr kumimoji="0" lang="en-US" sz="1600" b="0" i="0" u="none" strike="noStrike" cap="none" normalizeH="0" baseline="0">
                          <a:ln>
                            <a:noFill/>
                          </a:ln>
                          <a:solidFill>
                            <a:srgbClr val="0A017F"/>
                          </a:solidFill>
                          <a:effectLst/>
                          <a:latin typeface="Helvetica" charset="0"/>
                        </a:rPr>
                        <a:t> that could actually unblock waiting threads. May improve performance, at the cost of flexibility (i.e., subclassing becomes harder.)</a:t>
                      </a:r>
                    </a:p>
                  </a:txBody>
                  <a:tcPr horzOverflow="overflow">
                    <a:lnL w="12700" cap="flat" cmpd="sng" algn="ctr">
                      <a:solidFill>
                        <a:srgbClr val="00027F"/>
                      </a:solidFill>
                      <a:prstDash val="solid"/>
                      <a:round/>
                      <a:headEnd type="none" w="med" len="med"/>
                      <a:tailEnd type="none" w="med" len="med"/>
                    </a:lnL>
                    <a:lnR>
                      <a:noFill/>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r>
              <a:tr h="823913">
                <a:tc>
                  <a:txBody>
                    <a:bodyPr/>
                    <a:lstStyle/>
                    <a:p>
                      <a:pPr marL="0" marR="0" lvl="0" indent="0" algn="ctr"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1" i="1" u="none" strike="noStrike" cap="none" normalizeH="0" baseline="0">
                          <a:ln>
                            <a:noFill/>
                          </a:ln>
                          <a:solidFill>
                            <a:srgbClr val="0A017F"/>
                          </a:solidFill>
                          <a:effectLst/>
                          <a:latin typeface="Helvetica" charset="0"/>
                        </a:rPr>
                        <a:t>Tracking State Variables</a:t>
                      </a:r>
                    </a:p>
                  </a:txBody>
                  <a:tcPr anchor="ctr" horzOverflow="overflow">
                    <a:lnL>
                      <a:noFill/>
                    </a:lnL>
                    <a:lnR w="12700" cap="flat" cmpd="sng" algn="ctr">
                      <a:solidFill>
                        <a:srgbClr val="00027F"/>
                      </a:solidFill>
                      <a:prstDash val="solid"/>
                      <a:round/>
                      <a:headEnd type="none" w="med" len="med"/>
                      <a:tailEnd type="none" w="med" len="med"/>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0" i="0" u="none" strike="noStrike" cap="none" normalizeH="0" baseline="0">
                          <a:ln>
                            <a:noFill/>
                          </a:ln>
                          <a:solidFill>
                            <a:srgbClr val="0A017F"/>
                          </a:solidFill>
                          <a:effectLst/>
                          <a:latin typeface="Helvetica" charset="0"/>
                        </a:rPr>
                        <a:t>Maintain an </a:t>
                      </a:r>
                      <a:r>
                        <a:rPr kumimoji="0" lang="en-US" sz="1600" b="0" i="1" u="none" strike="noStrike" cap="none" normalizeH="0" baseline="0">
                          <a:ln>
                            <a:noFill/>
                          </a:ln>
                          <a:solidFill>
                            <a:srgbClr val="7F0101"/>
                          </a:solidFill>
                          <a:effectLst/>
                          <a:latin typeface="Helvetica" charset="0"/>
                        </a:rPr>
                        <a:t>instance variable that represents control state</a:t>
                      </a:r>
                      <a:r>
                        <a:rPr kumimoji="0" lang="en-US" sz="1600" b="0" i="0" u="none" strike="noStrike" cap="none" normalizeH="0" baseline="0">
                          <a:ln>
                            <a:noFill/>
                          </a:ln>
                          <a:solidFill>
                            <a:srgbClr val="0A017F"/>
                          </a:solidFill>
                          <a:effectLst/>
                          <a:latin typeface="Helvetica" charset="0"/>
                        </a:rPr>
                        <a:t>. Whenever the object changes state, invoke a helper method that re-evaluates the control state and will issue notifications if guard conditions are affected.</a:t>
                      </a:r>
                    </a:p>
                  </a:txBody>
                  <a:tcPr horzOverflow="overflow">
                    <a:lnL w="12700" cap="flat" cmpd="sng" algn="ctr">
                      <a:solidFill>
                        <a:srgbClr val="00027F"/>
                      </a:solidFill>
                      <a:prstDash val="solid"/>
                      <a:round/>
                      <a:headEnd type="none" w="med" len="med"/>
                      <a:tailEnd type="none" w="med" len="med"/>
                    </a:lnL>
                    <a:lnR>
                      <a:noFill/>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r>
              <a:tr h="579438">
                <a:tc>
                  <a:txBody>
                    <a:bodyPr/>
                    <a:lstStyle/>
                    <a:p>
                      <a:pPr marL="0" marR="0" lvl="0" indent="0" algn="ctr"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1" i="1" u="none" strike="noStrike" cap="none" normalizeH="0" baseline="0">
                          <a:ln>
                            <a:noFill/>
                          </a:ln>
                          <a:solidFill>
                            <a:srgbClr val="0A017F"/>
                          </a:solidFill>
                          <a:effectLst/>
                          <a:latin typeface="Helvetica" charset="0"/>
                        </a:rPr>
                        <a:t>Delegating Notifications</a:t>
                      </a:r>
                    </a:p>
                  </a:txBody>
                  <a:tcPr anchor="ctr" horzOverflow="overflow">
                    <a:lnL>
                      <a:noFill/>
                    </a:lnL>
                    <a:lnR w="12700" cap="flat" cmpd="sng" algn="ctr">
                      <a:solidFill>
                        <a:srgbClr val="00027F"/>
                      </a:solidFill>
                      <a:prstDash val="solid"/>
                      <a:round/>
                      <a:headEnd type="none" w="med" len="med"/>
                      <a:tailEnd type="none" w="med" len="med"/>
                    </a:lnR>
                    <a:lnT w="12700" cap="flat" cmpd="sng" algn="ctr">
                      <a:solidFill>
                        <a:srgbClr val="00027F"/>
                      </a:solidFill>
                      <a:prstDash val="solid"/>
                      <a:round/>
                      <a:headEnd type="none" w="med" len="med"/>
                      <a:tailEnd type="none" w="med" len="med"/>
                    </a:lnT>
                    <a:lnB w="28575" cap="flat" cmpd="sng" algn="ctr">
                      <a:solidFill>
                        <a:srgbClr val="00027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0" i="0" u="none" strike="noStrike" cap="none" normalizeH="0" baseline="0">
                          <a:ln>
                            <a:noFill/>
                          </a:ln>
                          <a:solidFill>
                            <a:srgbClr val="0A017F"/>
                          </a:solidFill>
                          <a:effectLst/>
                          <a:latin typeface="Helvetica" charset="0"/>
                        </a:rPr>
                        <a:t>Use </a:t>
                      </a:r>
                      <a:r>
                        <a:rPr kumimoji="0" lang="en-US" sz="1600" b="0" i="1" u="none" strike="noStrike" cap="none" normalizeH="0" baseline="0">
                          <a:ln>
                            <a:noFill/>
                          </a:ln>
                          <a:solidFill>
                            <a:srgbClr val="7F0101"/>
                          </a:solidFill>
                          <a:effectLst/>
                          <a:latin typeface="Helvetica" charset="0"/>
                        </a:rPr>
                        <a:t>helper objects to maintain aspects of state</a:t>
                      </a:r>
                      <a:r>
                        <a:rPr kumimoji="0" lang="en-US" sz="1600" b="0" i="0" u="none" strike="noStrike" cap="none" normalizeH="0" baseline="0">
                          <a:ln>
                            <a:noFill/>
                          </a:ln>
                          <a:solidFill>
                            <a:srgbClr val="0A017F"/>
                          </a:solidFill>
                          <a:effectLst/>
                          <a:latin typeface="Helvetica" charset="0"/>
                        </a:rPr>
                        <a:t> and have these helpers issue the notifications.</a:t>
                      </a:r>
                    </a:p>
                  </a:txBody>
                  <a:tcPr horzOverflow="overflow">
                    <a:lnL w="12700" cap="flat" cmpd="sng" algn="ctr">
                      <a:solidFill>
                        <a:srgbClr val="00027F"/>
                      </a:solidFill>
                      <a:prstDash val="solid"/>
                      <a:round/>
                      <a:headEnd type="none" w="med" len="med"/>
                      <a:tailEnd type="none" w="med" len="med"/>
                    </a:lnL>
                    <a:lnR>
                      <a:noFill/>
                    </a:lnR>
                    <a:lnT w="12700" cap="flat" cmpd="sng" algn="ctr">
                      <a:solidFill>
                        <a:srgbClr val="00027F"/>
                      </a:solidFill>
                      <a:prstDash val="solid"/>
                      <a:round/>
                      <a:headEnd type="none" w="med" len="med"/>
                      <a:tailEnd type="none" w="med" len="med"/>
                    </a:lnT>
                    <a:lnB w="28575" cap="flat" cmpd="sng" algn="ctr">
                      <a:solidFill>
                        <a:srgbClr val="00027F"/>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pPr eaLnBrk="1" hangingPunct="1"/>
            <a:r>
              <a:rPr lang="en-US"/>
              <a:t>Encapsulating assignment</a:t>
            </a:r>
          </a:p>
        </p:txBody>
      </p:sp>
      <p:sp>
        <p:nvSpPr>
          <p:cNvPr id="84995" name="Date Placeholder 3"/>
          <p:cNvSpPr>
            <a:spLocks noGrp="1"/>
          </p:cNvSpPr>
          <p:nvPr>
            <p:ph type="dt" sz="quarter" idx="10"/>
          </p:nvPr>
        </p:nvSpPr>
        <p:spPr>
          <a:noFill/>
        </p:spPr>
        <p:txBody>
          <a:bodyPr/>
          <a:lstStyle/>
          <a:p>
            <a:r>
              <a:rPr lang="en-US" smtClean="0"/>
              <a:t>© Oscar Nierstrasz</a:t>
            </a:r>
            <a:endParaRPr lang="de-CH" smtClean="0"/>
          </a:p>
        </p:txBody>
      </p:sp>
      <p:sp>
        <p:nvSpPr>
          <p:cNvPr id="84996" name="Footer Placeholder 4"/>
          <p:cNvSpPr>
            <a:spLocks noGrp="1"/>
          </p:cNvSpPr>
          <p:nvPr>
            <p:ph type="ftr" sz="quarter" idx="11"/>
          </p:nvPr>
        </p:nvSpPr>
        <p:spPr>
          <a:noFill/>
        </p:spPr>
        <p:txBody>
          <a:bodyPr/>
          <a:lstStyle/>
          <a:p>
            <a:r>
              <a:rPr lang="en-US" smtClean="0"/>
              <a:t>Liveness and Guarded Methods</a:t>
            </a:r>
            <a:endParaRPr lang="de-CH" smtClean="0"/>
          </a:p>
        </p:txBody>
      </p:sp>
      <p:sp>
        <p:nvSpPr>
          <p:cNvPr id="84997" name="Slide Number Placeholder 5"/>
          <p:cNvSpPr>
            <a:spLocks noGrp="1"/>
          </p:cNvSpPr>
          <p:nvPr>
            <p:ph type="sldNum" sz="quarter" idx="12"/>
          </p:nvPr>
        </p:nvSpPr>
        <p:spPr>
          <a:noFill/>
        </p:spPr>
        <p:txBody>
          <a:bodyPr/>
          <a:lstStyle/>
          <a:p>
            <a:fld id="{CB4AFD48-B0CA-9141-A5AF-11440F3887B8}" type="slidenum">
              <a:rPr lang="de-CH" smtClean="0"/>
              <a:pPr/>
              <a:t>39</a:t>
            </a:fld>
            <a:endParaRPr lang="de-CH" sz="1400" smtClean="0">
              <a:solidFill>
                <a:srgbClr val="7E7E7E"/>
              </a:solidFill>
              <a:latin typeface="Times" charset="0"/>
            </a:endParaRPr>
          </a:p>
        </p:txBody>
      </p:sp>
      <p:sp>
        <p:nvSpPr>
          <p:cNvPr id="84998" name="Rectangle 3"/>
          <p:cNvSpPr>
            <a:spLocks noGrp="1" noChangeArrowheads="1"/>
          </p:cNvSpPr>
          <p:nvPr>
            <p:ph type="body" idx="4294967295"/>
          </p:nvPr>
        </p:nvSpPr>
        <p:spPr>
          <a:xfrm>
            <a:off x="396875" y="1654175"/>
            <a:ext cx="8442325" cy="631825"/>
          </a:xfrm>
        </p:spPr>
        <p:txBody>
          <a:bodyPr/>
          <a:lstStyle/>
          <a:p>
            <a:pPr marL="0" indent="0" defTabSz="322263" eaLnBrk="1" hangingPunct="1">
              <a:lnSpc>
                <a:spcPct val="90000"/>
              </a:lnSpc>
              <a:buFont typeface="Helvetica CE" charset="0"/>
              <a:buNone/>
            </a:pPr>
            <a:r>
              <a:rPr lang="en-US" i="1">
                <a:solidFill>
                  <a:srgbClr val="7F0101"/>
                </a:solidFill>
              </a:rPr>
              <a:t>Guards and assignments are encapsulated in helper methods:</a:t>
            </a:r>
          </a:p>
        </p:txBody>
      </p:sp>
      <p:sp>
        <p:nvSpPr>
          <p:cNvPr id="84999" name="Rectangle 4"/>
          <p:cNvSpPr>
            <a:spLocks noChangeArrowheads="1"/>
          </p:cNvSpPr>
          <p:nvPr/>
        </p:nvSpPr>
        <p:spPr bwMode="auto">
          <a:xfrm>
            <a:off x="533400" y="2438400"/>
            <a:ext cx="6556375" cy="3697288"/>
          </a:xfrm>
          <a:prstGeom prst="rect">
            <a:avLst/>
          </a:prstGeom>
          <a:solidFill>
            <a:schemeClr val="bg1"/>
          </a:solidFill>
          <a:ln w="9525">
            <a:solidFill>
              <a:srgbClr val="0A017F"/>
            </a:solidFill>
            <a:miter lim="800000"/>
            <a:headEnd/>
            <a:tailEnd/>
          </a:ln>
        </p:spPr>
        <p:txBody>
          <a:bodyPr wrap="none">
            <a:prstTxWarp prst="textNoShape">
              <a:avLst/>
            </a:prstTxWarp>
            <a:spAutoFit/>
          </a:bodyPr>
          <a:lstStyle/>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public class </a:t>
            </a:r>
            <a:r>
              <a:rPr lang="en-US" sz="1800" b="1">
                <a:solidFill>
                  <a:srgbClr val="0A017F"/>
                </a:solidFill>
                <a:latin typeface="Courier" charset="0"/>
                <a:ea typeface="Courier" charset="0"/>
                <a:cs typeface="Courier" charset="0"/>
              </a:rPr>
              <a:t>BoundedCounterEncapsulatedAssigns</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extends BoundedCounterAbstract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79413" eaLnBrk="1" hangingPunct="1">
              <a:lnSpc>
                <a:spcPct val="90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public synchronized void inc() {</a:t>
            </a:r>
          </a:p>
          <a:p>
            <a:pPr defTabSz="379413" eaLnBrk="1" hangingPunct="1">
              <a:lnSpc>
                <a:spcPct val="90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awaitIncrementable(); </a:t>
            </a:r>
          </a:p>
          <a:p>
            <a:pPr defTabSz="379413" eaLnBrk="1" hangingPunct="1">
              <a:lnSpc>
                <a:spcPct val="90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setCount(count + 1);</a:t>
            </a:r>
          </a:p>
          <a:p>
            <a:pPr defTabSz="379413" eaLnBrk="1" hangingPunct="1">
              <a:lnSpc>
                <a:spcPct val="90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public synchronized void dec()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awaitDecrementable();</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setCount(count - 1);</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smtClean="0"/>
              <a:t>Liveness</a:t>
            </a:r>
          </a:p>
        </p:txBody>
      </p:sp>
      <p:sp>
        <p:nvSpPr>
          <p:cNvPr id="15363" name="Rectangle 3"/>
          <p:cNvSpPr>
            <a:spLocks noGrp="1" noChangeArrowheads="1"/>
          </p:cNvSpPr>
          <p:nvPr>
            <p:ph idx="1"/>
          </p:nvPr>
        </p:nvSpPr>
        <p:spPr/>
        <p:txBody>
          <a:bodyPr/>
          <a:lstStyle/>
          <a:p>
            <a:r>
              <a:rPr lang="en-US" smtClean="0"/>
              <a:t>A </a:t>
            </a:r>
            <a:r>
              <a:rPr lang="en-US" u="sng" smtClean="0"/>
              <a:t>liveness property</a:t>
            </a:r>
            <a:r>
              <a:rPr lang="en-US" smtClean="0"/>
              <a:t> asserts that </a:t>
            </a:r>
            <a:r>
              <a:rPr lang="en-US" i="1" smtClean="0">
                <a:solidFill>
                  <a:srgbClr val="7E0007"/>
                </a:solidFill>
              </a:rPr>
              <a:t>something good eventually happens</a:t>
            </a:r>
          </a:p>
          <a:p>
            <a:endParaRPr lang="en-US" smtClean="0"/>
          </a:p>
          <a:p>
            <a:r>
              <a:rPr lang="en-US" smtClean="0"/>
              <a:t>A </a:t>
            </a:r>
            <a:r>
              <a:rPr lang="en-US" u="sng" smtClean="0"/>
              <a:t>progress property</a:t>
            </a:r>
            <a:r>
              <a:rPr lang="en-US" smtClean="0"/>
              <a:t> asserts that it is </a:t>
            </a:r>
            <a:r>
              <a:rPr lang="en-US" i="1" smtClean="0">
                <a:solidFill>
                  <a:srgbClr val="7E0007"/>
                </a:solidFill>
              </a:rPr>
              <a:t>always the case that an action is eventually executed</a:t>
            </a:r>
          </a:p>
          <a:p>
            <a:endParaRPr lang="en-US" smtClean="0"/>
          </a:p>
          <a:p>
            <a:r>
              <a:rPr lang="en-US" smtClean="0"/>
              <a:t>Progress is the opposite of </a:t>
            </a:r>
            <a:r>
              <a:rPr lang="en-US" u="sng" smtClean="0"/>
              <a:t>starvation</a:t>
            </a:r>
            <a:r>
              <a:rPr lang="en-US" smtClean="0"/>
              <a:t>, the name given to a concurrent programming situation in which </a:t>
            </a:r>
            <a:r>
              <a:rPr lang="en-US" i="1" smtClean="0">
                <a:solidFill>
                  <a:srgbClr val="7E0007"/>
                </a:solidFill>
              </a:rPr>
              <a:t>an action is never executed</a:t>
            </a:r>
          </a:p>
        </p:txBody>
      </p:sp>
      <p:sp>
        <p:nvSpPr>
          <p:cNvPr id="15364" name="Date Placeholder 3"/>
          <p:cNvSpPr>
            <a:spLocks noGrp="1"/>
          </p:cNvSpPr>
          <p:nvPr>
            <p:ph type="dt" sz="quarter" idx="10"/>
          </p:nvPr>
        </p:nvSpPr>
        <p:spPr>
          <a:noFill/>
        </p:spPr>
        <p:txBody>
          <a:bodyPr/>
          <a:lstStyle/>
          <a:p>
            <a:r>
              <a:rPr lang="en-US" smtClean="0"/>
              <a:t>© Oscar Nierstrasz</a:t>
            </a:r>
            <a:endParaRPr lang="de-CH" smtClean="0"/>
          </a:p>
        </p:txBody>
      </p:sp>
      <p:sp>
        <p:nvSpPr>
          <p:cNvPr id="15365" name="Footer Placeholder 4"/>
          <p:cNvSpPr>
            <a:spLocks noGrp="1"/>
          </p:cNvSpPr>
          <p:nvPr>
            <p:ph type="ftr" sz="quarter" idx="11"/>
          </p:nvPr>
        </p:nvSpPr>
        <p:spPr>
          <a:noFill/>
        </p:spPr>
        <p:txBody>
          <a:bodyPr/>
          <a:lstStyle/>
          <a:p>
            <a:r>
              <a:rPr lang="en-US" smtClean="0"/>
              <a:t>Liveness and Guarded Methods</a:t>
            </a:r>
            <a:endParaRPr lang="de-CH" smtClean="0"/>
          </a:p>
        </p:txBody>
      </p:sp>
      <p:sp>
        <p:nvSpPr>
          <p:cNvPr id="15366" name="Slide Number Placeholder 5"/>
          <p:cNvSpPr>
            <a:spLocks noGrp="1"/>
          </p:cNvSpPr>
          <p:nvPr>
            <p:ph type="sldNum" sz="quarter" idx="12"/>
          </p:nvPr>
        </p:nvSpPr>
        <p:spPr>
          <a:noFill/>
        </p:spPr>
        <p:txBody>
          <a:bodyPr/>
          <a:lstStyle/>
          <a:p>
            <a:fld id="{1939F0BD-B24B-3B44-93C4-961A5D778C65}" type="slidenum">
              <a:rPr lang="de-CH" smtClean="0"/>
              <a:pPr/>
              <a:t>4</a:t>
            </a:fld>
            <a:endParaRPr lang="de-CH" smtClean="0"/>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7042" name="Date Placeholder 1"/>
          <p:cNvSpPr>
            <a:spLocks noGrp="1"/>
          </p:cNvSpPr>
          <p:nvPr>
            <p:ph type="dt" sz="quarter" idx="10"/>
          </p:nvPr>
        </p:nvSpPr>
        <p:spPr>
          <a:noFill/>
        </p:spPr>
        <p:txBody>
          <a:bodyPr/>
          <a:lstStyle/>
          <a:p>
            <a:r>
              <a:rPr lang="en-US" smtClean="0"/>
              <a:t>© Oscar Nierstrasz</a:t>
            </a:r>
            <a:endParaRPr lang="de-CH" smtClean="0"/>
          </a:p>
        </p:txBody>
      </p:sp>
      <p:sp>
        <p:nvSpPr>
          <p:cNvPr id="87043" name="Footer Placeholder 2"/>
          <p:cNvSpPr>
            <a:spLocks noGrp="1"/>
          </p:cNvSpPr>
          <p:nvPr>
            <p:ph type="ftr" sz="quarter" idx="11"/>
          </p:nvPr>
        </p:nvSpPr>
        <p:spPr>
          <a:noFill/>
        </p:spPr>
        <p:txBody>
          <a:bodyPr/>
          <a:lstStyle/>
          <a:p>
            <a:r>
              <a:rPr lang="en-US" smtClean="0"/>
              <a:t>Liveness and Guarded Methods</a:t>
            </a:r>
            <a:endParaRPr lang="de-CH" smtClean="0"/>
          </a:p>
        </p:txBody>
      </p:sp>
      <p:sp>
        <p:nvSpPr>
          <p:cNvPr id="87044" name="Slide Number Placeholder 3"/>
          <p:cNvSpPr>
            <a:spLocks noGrp="1"/>
          </p:cNvSpPr>
          <p:nvPr>
            <p:ph type="sldNum" sz="quarter" idx="12"/>
          </p:nvPr>
        </p:nvSpPr>
        <p:spPr>
          <a:noFill/>
        </p:spPr>
        <p:txBody>
          <a:bodyPr/>
          <a:lstStyle/>
          <a:p>
            <a:fld id="{A92BF205-ED9D-0C48-A800-E2024C3CC085}" type="slidenum">
              <a:rPr lang="de-CH" smtClean="0"/>
              <a:pPr/>
              <a:t>40</a:t>
            </a:fld>
            <a:endParaRPr lang="de-CH" sz="1400" smtClean="0">
              <a:solidFill>
                <a:srgbClr val="7E7E7E"/>
              </a:solidFill>
              <a:latin typeface="Times" charset="0"/>
            </a:endParaRPr>
          </a:p>
        </p:txBody>
      </p:sp>
      <p:sp>
        <p:nvSpPr>
          <p:cNvPr id="87045" name="Rectangle 4"/>
          <p:cNvSpPr>
            <a:spLocks noChangeArrowheads="1"/>
          </p:cNvSpPr>
          <p:nvPr/>
        </p:nvSpPr>
        <p:spPr bwMode="auto">
          <a:xfrm>
            <a:off x="609600" y="1371600"/>
            <a:ext cx="8048625" cy="4916488"/>
          </a:xfrm>
          <a:prstGeom prst="rect">
            <a:avLst/>
          </a:prstGeom>
          <a:solidFill>
            <a:schemeClr val="bg1"/>
          </a:solidFill>
          <a:ln w="9525">
            <a:solidFill>
              <a:srgbClr val="0A017F"/>
            </a:solidFill>
            <a:miter lim="800000"/>
            <a:headEnd/>
            <a:tailEnd/>
          </a:ln>
        </p:spPr>
        <p:txBody>
          <a:bodyPr wrap="none">
            <a:prstTxWarp prst="textNoShape">
              <a:avLst/>
            </a:prstTxWarp>
            <a:spAutoFit/>
          </a:bodyPr>
          <a:lstStyle/>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p>
          <a:p>
            <a:pPr defTabSz="379413" eaLnBrk="1" hangingPunct="1">
              <a:lnSpc>
                <a:spcPct val="90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protected synchronized void awaitIncrementable() {</a:t>
            </a:r>
          </a:p>
          <a:p>
            <a:pPr defTabSz="379413" eaLnBrk="1" hangingPunct="1">
              <a:lnSpc>
                <a:spcPct val="90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while (count &gt;= MAX)</a:t>
            </a:r>
          </a:p>
          <a:p>
            <a:pPr defTabSz="379413" eaLnBrk="1" hangingPunct="1">
              <a:lnSpc>
                <a:spcPct val="90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try { wait(); }</a:t>
            </a:r>
          </a:p>
          <a:p>
            <a:pPr defTabSz="379413" eaLnBrk="1" hangingPunct="1">
              <a:lnSpc>
                <a:spcPct val="90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catch(InterruptedException ex) {};</a:t>
            </a:r>
          </a:p>
          <a:p>
            <a:pPr defTabSz="379413" eaLnBrk="1" hangingPunct="1">
              <a:lnSpc>
                <a:spcPct val="90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protected synchronized void awaitDecrementable()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while (count &lt;= MIN)</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try { wait();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catch(InterruptedException ex) {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79413" eaLnBrk="1" hangingPunct="1">
              <a:lnSpc>
                <a:spcPct val="90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protected synchronized void setCount(long newValue) {</a:t>
            </a:r>
          </a:p>
          <a:p>
            <a:pPr defTabSz="379413" eaLnBrk="1" hangingPunct="1">
              <a:lnSpc>
                <a:spcPct val="90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count = newValue;</a:t>
            </a:r>
          </a:p>
          <a:p>
            <a:pPr defTabSz="379413" eaLnBrk="1" hangingPunct="1">
              <a:lnSpc>
                <a:spcPct val="90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notifyAll();</a:t>
            </a:r>
          </a:p>
          <a:p>
            <a:pPr defTabSz="379413" eaLnBrk="1" hangingPunct="1">
              <a:lnSpc>
                <a:spcPct val="90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p>
        </p:txBody>
      </p:sp>
      <p:grpSp>
        <p:nvGrpSpPr>
          <p:cNvPr id="87046" name="Group 5"/>
          <p:cNvGrpSpPr>
            <a:grpSpLocks/>
          </p:cNvGrpSpPr>
          <p:nvPr/>
        </p:nvGrpSpPr>
        <p:grpSpPr bwMode="auto">
          <a:xfrm>
            <a:off x="8382000" y="6096000"/>
            <a:ext cx="457200" cy="457200"/>
            <a:chOff x="5184" y="3552"/>
            <a:chExt cx="288" cy="288"/>
          </a:xfrm>
        </p:grpSpPr>
        <p:sp>
          <p:nvSpPr>
            <p:cNvPr id="87047" name="AutoShape 6"/>
            <p:cNvSpPr>
              <a:spLocks noChangeArrowheads="1"/>
            </p:cNvSpPr>
            <p:nvPr/>
          </p:nvSpPr>
          <p:spPr bwMode="auto">
            <a:xfrm>
              <a:off x="5184" y="3552"/>
              <a:ext cx="288" cy="288"/>
            </a:xfrm>
            <a:prstGeom prst="sun">
              <a:avLst>
                <a:gd name="adj" fmla="val 2500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87048" name="Oval 7"/>
            <p:cNvSpPr>
              <a:spLocks noChangeArrowheads="1"/>
            </p:cNvSpPr>
            <p:nvPr/>
          </p:nvSpPr>
          <p:spPr bwMode="auto">
            <a:xfrm>
              <a:off x="5290" y="3625"/>
              <a:ext cx="144" cy="144"/>
            </a:xfrm>
            <a:prstGeom prst="ellipse">
              <a:avLst/>
            </a:prstGeom>
            <a:solidFill>
              <a:srgbClr val="0A017F"/>
            </a:solidFill>
            <a:ln w="9525">
              <a:solidFill>
                <a:schemeClr val="tx1"/>
              </a:solidFill>
              <a:round/>
              <a:headEnd/>
              <a:tailEnd/>
            </a:ln>
          </p:spPr>
          <p:txBody>
            <a:bodyPr wrap="none" anchor="ctr">
              <a:prstTxWarp prst="textNoShape">
                <a:avLst/>
              </a:prstTxWarp>
            </a:bodyPr>
            <a:lstStyle/>
            <a:p>
              <a:endParaRPr lang="en-US"/>
            </a:p>
          </p:txBody>
        </p:sp>
      </p:gr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pPr eaLnBrk="1" hangingPunct="1"/>
            <a:r>
              <a:rPr lang="en-US"/>
              <a:t>Tracking State</a:t>
            </a:r>
          </a:p>
        </p:txBody>
      </p:sp>
      <p:sp>
        <p:nvSpPr>
          <p:cNvPr id="89091" name="Date Placeholder 3"/>
          <p:cNvSpPr>
            <a:spLocks noGrp="1"/>
          </p:cNvSpPr>
          <p:nvPr>
            <p:ph type="dt" sz="quarter" idx="10"/>
          </p:nvPr>
        </p:nvSpPr>
        <p:spPr>
          <a:noFill/>
        </p:spPr>
        <p:txBody>
          <a:bodyPr/>
          <a:lstStyle/>
          <a:p>
            <a:r>
              <a:rPr lang="en-US" smtClean="0"/>
              <a:t>© Oscar Nierstrasz</a:t>
            </a:r>
            <a:endParaRPr lang="de-CH" smtClean="0"/>
          </a:p>
        </p:txBody>
      </p:sp>
      <p:sp>
        <p:nvSpPr>
          <p:cNvPr id="89092" name="Footer Placeholder 4"/>
          <p:cNvSpPr>
            <a:spLocks noGrp="1"/>
          </p:cNvSpPr>
          <p:nvPr>
            <p:ph type="ftr" sz="quarter" idx="11"/>
          </p:nvPr>
        </p:nvSpPr>
        <p:spPr>
          <a:noFill/>
        </p:spPr>
        <p:txBody>
          <a:bodyPr/>
          <a:lstStyle/>
          <a:p>
            <a:r>
              <a:rPr lang="en-US" smtClean="0"/>
              <a:t>Liveness and Guarded Methods</a:t>
            </a:r>
            <a:endParaRPr lang="de-CH" smtClean="0"/>
          </a:p>
        </p:txBody>
      </p:sp>
      <p:sp>
        <p:nvSpPr>
          <p:cNvPr id="89093" name="Slide Number Placeholder 5"/>
          <p:cNvSpPr>
            <a:spLocks noGrp="1"/>
          </p:cNvSpPr>
          <p:nvPr>
            <p:ph type="sldNum" sz="quarter" idx="12"/>
          </p:nvPr>
        </p:nvSpPr>
        <p:spPr>
          <a:noFill/>
        </p:spPr>
        <p:txBody>
          <a:bodyPr/>
          <a:lstStyle/>
          <a:p>
            <a:fld id="{4EED54B4-A731-D04B-A4CD-99F1E9A86B0B}" type="slidenum">
              <a:rPr lang="de-CH" smtClean="0"/>
              <a:pPr/>
              <a:t>41</a:t>
            </a:fld>
            <a:endParaRPr lang="de-CH" sz="1400" smtClean="0">
              <a:solidFill>
                <a:srgbClr val="7E7E7E"/>
              </a:solidFill>
              <a:latin typeface="Times" charset="0"/>
            </a:endParaRPr>
          </a:p>
        </p:txBody>
      </p:sp>
      <p:sp>
        <p:nvSpPr>
          <p:cNvPr id="89094" name="Rectangle 3"/>
          <p:cNvSpPr>
            <a:spLocks noGrp="1" noChangeArrowheads="1"/>
          </p:cNvSpPr>
          <p:nvPr>
            <p:ph type="body" idx="4294967295"/>
          </p:nvPr>
        </p:nvSpPr>
        <p:spPr>
          <a:xfrm>
            <a:off x="381000" y="1600200"/>
            <a:ext cx="8305800" cy="838200"/>
          </a:xfrm>
        </p:spPr>
        <p:txBody>
          <a:bodyPr/>
          <a:lstStyle/>
          <a:p>
            <a:pPr marL="0" indent="0" defTabSz="379413" eaLnBrk="1" hangingPunct="1">
              <a:lnSpc>
                <a:spcPct val="90000"/>
              </a:lnSpc>
              <a:buFont typeface="Helvetica CE" charset="0"/>
              <a:buNone/>
            </a:pPr>
            <a:r>
              <a:rPr lang="en-US" i="1">
                <a:solidFill>
                  <a:srgbClr val="7F0101"/>
                </a:solidFill>
              </a:rPr>
              <a:t>The only transitions that can possibly affect waiting threads are those that step away from logical states top and bottom:</a:t>
            </a:r>
            <a:endParaRPr lang="en-US" sz="2800"/>
          </a:p>
        </p:txBody>
      </p:sp>
      <p:sp>
        <p:nvSpPr>
          <p:cNvPr id="89095" name="Rectangle 4"/>
          <p:cNvSpPr>
            <a:spLocks noChangeArrowheads="1"/>
          </p:cNvSpPr>
          <p:nvPr/>
        </p:nvSpPr>
        <p:spPr bwMode="auto">
          <a:xfrm>
            <a:off x="500063" y="2551113"/>
            <a:ext cx="7404100" cy="3697287"/>
          </a:xfrm>
          <a:prstGeom prst="rect">
            <a:avLst/>
          </a:prstGeom>
          <a:solidFill>
            <a:schemeClr val="bg1"/>
          </a:solidFill>
          <a:ln w="9525">
            <a:solidFill>
              <a:srgbClr val="0A017F"/>
            </a:solidFill>
            <a:miter lim="800000"/>
            <a:headEnd/>
            <a:tailEnd/>
          </a:ln>
        </p:spPr>
        <p:txBody>
          <a:bodyPr wrap="none">
            <a:prstTxWarp prst="textNoShape">
              <a:avLst/>
            </a:prstTxWarp>
            <a:spAutoFit/>
          </a:bodyPr>
          <a:lstStyle/>
          <a:p>
            <a:pPr defTabSz="38576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public class </a:t>
            </a:r>
            <a:r>
              <a:rPr lang="en-US" sz="1800" b="1">
                <a:solidFill>
                  <a:srgbClr val="0A017F"/>
                </a:solidFill>
                <a:latin typeface="Courier" charset="0"/>
                <a:ea typeface="Courier" charset="0"/>
                <a:cs typeface="Courier" charset="0"/>
              </a:rPr>
              <a:t>BoundedCounterTrackingState</a:t>
            </a:r>
          </a:p>
          <a:p>
            <a:pPr defTabSz="38576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extends BoundedCounterAbstract {</a:t>
            </a:r>
          </a:p>
          <a:p>
            <a:pPr defTabSz="38576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8576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public synchronized void inc() {</a:t>
            </a:r>
          </a:p>
          <a:p>
            <a:pPr defTabSz="38576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while (count == MAX)</a:t>
            </a:r>
          </a:p>
          <a:p>
            <a:pPr defTabSz="38576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try { wait(); }</a:t>
            </a:r>
          </a:p>
          <a:p>
            <a:pPr defTabSz="38576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catch(InterruptedException ex) {};</a:t>
            </a:r>
          </a:p>
          <a:p>
            <a:pPr defTabSz="38576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r>
              <a:rPr lang="en-US" sz="1800" b="1">
                <a:solidFill>
                  <a:srgbClr val="0A017F"/>
                </a:solidFill>
                <a:latin typeface="Courier" charset="0"/>
                <a:ea typeface="Courier" charset="0"/>
                <a:cs typeface="Courier" charset="0"/>
              </a:rPr>
              <a:t>	if (count++ == MIN)</a:t>
            </a:r>
          </a:p>
          <a:p>
            <a:pPr defTabSz="385763" eaLnBrk="1" hangingPunct="1">
              <a:lnSpc>
                <a:spcPct val="90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notifyAll();</a:t>
            </a:r>
            <a:r>
              <a:rPr lang="en-US" sz="1800">
                <a:solidFill>
                  <a:srgbClr val="0A017F"/>
                </a:solidFill>
                <a:latin typeface="Courier" charset="0"/>
                <a:ea typeface="Courier" charset="0"/>
                <a:cs typeface="Courier" charset="0"/>
              </a:rPr>
              <a:t>			</a:t>
            </a:r>
            <a:r>
              <a:rPr lang="en-US" sz="1800" i="1">
                <a:solidFill>
                  <a:srgbClr val="7F0101"/>
                </a:solidFill>
                <a:latin typeface="Courier" charset="0"/>
                <a:ea typeface="Courier" charset="0"/>
                <a:cs typeface="Courier" charset="0"/>
              </a:rPr>
              <a:t>// just left bottom state</a:t>
            </a:r>
            <a:endParaRPr lang="en-US" sz="1800">
              <a:solidFill>
                <a:srgbClr val="7F0101"/>
              </a:solidFill>
              <a:latin typeface="Courier" charset="0"/>
              <a:ea typeface="Courier" charset="0"/>
              <a:cs typeface="Courier" charset="0"/>
            </a:endParaRPr>
          </a:p>
          <a:p>
            <a:pPr defTabSz="38576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8576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8576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p>
        </p:txBody>
      </p:sp>
      <p:grpSp>
        <p:nvGrpSpPr>
          <p:cNvPr id="89096" name="Group 5"/>
          <p:cNvGrpSpPr>
            <a:grpSpLocks/>
          </p:cNvGrpSpPr>
          <p:nvPr/>
        </p:nvGrpSpPr>
        <p:grpSpPr bwMode="auto">
          <a:xfrm>
            <a:off x="8382000" y="6096000"/>
            <a:ext cx="457200" cy="457200"/>
            <a:chOff x="5184" y="3552"/>
            <a:chExt cx="288" cy="288"/>
          </a:xfrm>
        </p:grpSpPr>
        <p:sp>
          <p:nvSpPr>
            <p:cNvPr id="89097" name="AutoShape 6"/>
            <p:cNvSpPr>
              <a:spLocks noChangeArrowheads="1"/>
            </p:cNvSpPr>
            <p:nvPr/>
          </p:nvSpPr>
          <p:spPr bwMode="auto">
            <a:xfrm>
              <a:off x="5184" y="3552"/>
              <a:ext cx="288" cy="288"/>
            </a:xfrm>
            <a:prstGeom prst="sun">
              <a:avLst>
                <a:gd name="adj" fmla="val 2500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89098" name="Oval 7"/>
            <p:cNvSpPr>
              <a:spLocks noChangeArrowheads="1"/>
            </p:cNvSpPr>
            <p:nvPr/>
          </p:nvSpPr>
          <p:spPr bwMode="auto">
            <a:xfrm>
              <a:off x="5290" y="3625"/>
              <a:ext cx="144" cy="144"/>
            </a:xfrm>
            <a:prstGeom prst="ellipse">
              <a:avLst/>
            </a:prstGeom>
            <a:solidFill>
              <a:srgbClr val="0A017F"/>
            </a:solidFill>
            <a:ln w="9525">
              <a:solidFill>
                <a:schemeClr val="tx1"/>
              </a:solidFill>
              <a:round/>
              <a:headEnd/>
              <a:tailEnd/>
            </a:ln>
          </p:spPr>
          <p:txBody>
            <a:bodyPr wrap="none" anchor="ctr">
              <a:prstTxWarp prst="textNoShape">
                <a:avLst/>
              </a:prstTxWarp>
            </a:bodyPr>
            <a:lstStyle/>
            <a:p>
              <a:endParaRPr lang="en-US"/>
            </a:p>
          </p:txBody>
        </p:sp>
      </p:gr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r>
              <a:rPr lang="en-US" smtClean="0"/>
              <a:t>Tracking State Variables</a:t>
            </a:r>
          </a:p>
        </p:txBody>
      </p:sp>
      <p:sp>
        <p:nvSpPr>
          <p:cNvPr id="91139" name="Date Placeholder 2"/>
          <p:cNvSpPr>
            <a:spLocks noGrp="1"/>
          </p:cNvSpPr>
          <p:nvPr>
            <p:ph type="dt" sz="quarter" idx="10"/>
          </p:nvPr>
        </p:nvSpPr>
        <p:spPr>
          <a:noFill/>
        </p:spPr>
        <p:txBody>
          <a:bodyPr/>
          <a:lstStyle/>
          <a:p>
            <a:r>
              <a:rPr lang="en-US" smtClean="0"/>
              <a:t>© Oscar Nierstrasz</a:t>
            </a:r>
            <a:endParaRPr lang="de-CH" smtClean="0"/>
          </a:p>
        </p:txBody>
      </p:sp>
      <p:sp>
        <p:nvSpPr>
          <p:cNvPr id="91140" name="Footer Placeholder 3"/>
          <p:cNvSpPr>
            <a:spLocks noGrp="1"/>
          </p:cNvSpPr>
          <p:nvPr>
            <p:ph type="ftr" sz="quarter" idx="11"/>
          </p:nvPr>
        </p:nvSpPr>
        <p:spPr>
          <a:noFill/>
        </p:spPr>
        <p:txBody>
          <a:bodyPr/>
          <a:lstStyle/>
          <a:p>
            <a:r>
              <a:rPr lang="en-US" smtClean="0"/>
              <a:t>Liveness and Guarded Methods</a:t>
            </a:r>
            <a:endParaRPr lang="de-CH" smtClean="0"/>
          </a:p>
        </p:txBody>
      </p:sp>
      <p:sp>
        <p:nvSpPr>
          <p:cNvPr id="91141" name="Slide Number Placeholder 4"/>
          <p:cNvSpPr>
            <a:spLocks noGrp="1"/>
          </p:cNvSpPr>
          <p:nvPr>
            <p:ph type="sldNum" sz="quarter" idx="12"/>
          </p:nvPr>
        </p:nvSpPr>
        <p:spPr>
          <a:noFill/>
        </p:spPr>
        <p:txBody>
          <a:bodyPr/>
          <a:lstStyle/>
          <a:p>
            <a:fld id="{A99F79EC-A8EE-1E49-8658-65D7462395EF}" type="slidenum">
              <a:rPr lang="de-CH" smtClean="0"/>
              <a:pPr/>
              <a:t>42</a:t>
            </a:fld>
            <a:endParaRPr lang="de-CH" smtClean="0"/>
          </a:p>
        </p:txBody>
      </p:sp>
      <p:sp>
        <p:nvSpPr>
          <p:cNvPr id="91142" name="Rectangle 4"/>
          <p:cNvSpPr>
            <a:spLocks noChangeArrowheads="1"/>
          </p:cNvSpPr>
          <p:nvPr/>
        </p:nvSpPr>
        <p:spPr bwMode="auto">
          <a:xfrm>
            <a:off x="304800" y="1752600"/>
            <a:ext cx="8472488" cy="4498975"/>
          </a:xfrm>
          <a:prstGeom prst="rect">
            <a:avLst/>
          </a:prstGeom>
          <a:solidFill>
            <a:schemeClr val="bg1"/>
          </a:solidFill>
          <a:ln w="9525">
            <a:solidFill>
              <a:srgbClr val="0A017F"/>
            </a:solidFill>
            <a:miter lim="800000"/>
            <a:headEnd/>
            <a:tailEnd/>
          </a:ln>
        </p:spPr>
        <p:txBody>
          <a:bodyPr wrap="none">
            <a:prstTxWarp prst="textNoShape">
              <a:avLst/>
            </a:prstTxWarp>
            <a:spAutoFit/>
          </a:bodyPr>
          <a:lstStyle/>
          <a:p>
            <a:pPr defTabSz="385763" eaLnBrk="1" hangingPunct="1">
              <a:lnSpc>
                <a:spcPct val="95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public class </a:t>
            </a:r>
            <a:r>
              <a:rPr lang="en-US" sz="1800" b="1" dirty="0" err="1">
                <a:solidFill>
                  <a:srgbClr val="0A017F"/>
                </a:solidFill>
                <a:latin typeface="Courier" charset="0"/>
                <a:ea typeface="Courier" charset="0"/>
                <a:cs typeface="Courier" charset="0"/>
              </a:rPr>
              <a:t>BoundedCounterStateVariables</a:t>
            </a:r>
            <a:endParaRPr lang="en-US" sz="1800" b="1" dirty="0">
              <a:solidFill>
                <a:srgbClr val="0A017F"/>
              </a:solidFill>
              <a:latin typeface="Courier" charset="0"/>
              <a:ea typeface="Courier" charset="0"/>
              <a:cs typeface="Courier" charset="0"/>
            </a:endParaRPr>
          </a:p>
          <a:p>
            <a:pPr defTabSz="385763" eaLnBrk="1" hangingPunct="1">
              <a:lnSpc>
                <a:spcPct val="95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extends </a:t>
            </a:r>
            <a:r>
              <a:rPr lang="en-US" sz="1800" dirty="0" err="1">
                <a:solidFill>
                  <a:srgbClr val="0A017F"/>
                </a:solidFill>
                <a:latin typeface="Courier" charset="0"/>
                <a:ea typeface="Courier" charset="0"/>
                <a:cs typeface="Courier" charset="0"/>
              </a:rPr>
              <a:t>BoundedCounterAbstract</a:t>
            </a:r>
            <a:r>
              <a:rPr lang="en-US" sz="1800" dirty="0">
                <a:solidFill>
                  <a:srgbClr val="0A017F"/>
                </a:solidFill>
                <a:latin typeface="Courier" charset="0"/>
                <a:ea typeface="Courier" charset="0"/>
                <a:cs typeface="Courier" charset="0"/>
              </a:rPr>
              <a:t> {</a:t>
            </a:r>
          </a:p>
          <a:p>
            <a:pPr defTabSz="385763" eaLnBrk="1" hangingPunct="1">
              <a:lnSpc>
                <a:spcPct val="95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protected </a:t>
            </a:r>
            <a:r>
              <a:rPr lang="en-US" sz="1800" dirty="0" err="1">
                <a:solidFill>
                  <a:srgbClr val="0A017F"/>
                </a:solidFill>
                <a:latin typeface="Courier" charset="0"/>
                <a:ea typeface="Courier" charset="0"/>
                <a:cs typeface="Courier" charset="0"/>
              </a:rPr>
              <a:t>enum</a:t>
            </a:r>
            <a:r>
              <a:rPr lang="en-US" sz="1800" dirty="0">
                <a:solidFill>
                  <a:srgbClr val="0A017F"/>
                </a:solidFill>
                <a:latin typeface="Courier" charset="0"/>
                <a:ea typeface="Courier" charset="0"/>
                <a:cs typeface="Courier" charset="0"/>
              </a:rPr>
              <a:t> State { BOTTOM, MIDDLE, TOP };</a:t>
            </a:r>
          </a:p>
          <a:p>
            <a:pPr defTabSz="385763" eaLnBrk="1" hangingPunct="1">
              <a:lnSpc>
                <a:spcPct val="95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protected State </a:t>
            </a:r>
            <a:r>
              <a:rPr lang="en-US" sz="1800" b="1" dirty="0">
                <a:solidFill>
                  <a:srgbClr val="0A017F"/>
                </a:solidFill>
                <a:latin typeface="Courier" charset="0"/>
                <a:ea typeface="Courier" charset="0"/>
                <a:cs typeface="Courier" charset="0"/>
              </a:rPr>
              <a:t>state = </a:t>
            </a:r>
            <a:r>
              <a:rPr lang="en-US" sz="1800" b="1" dirty="0" err="1">
                <a:solidFill>
                  <a:srgbClr val="0A017F"/>
                </a:solidFill>
                <a:latin typeface="Courier" charset="0"/>
                <a:ea typeface="Courier" charset="0"/>
                <a:cs typeface="Courier" charset="0"/>
              </a:rPr>
              <a:t>State.BOTTOM</a:t>
            </a:r>
            <a:r>
              <a:rPr lang="en-US" sz="1800" b="1" dirty="0">
                <a:solidFill>
                  <a:srgbClr val="0A017F"/>
                </a:solidFill>
                <a:latin typeface="Courier" charset="0"/>
                <a:ea typeface="Courier" charset="0"/>
                <a:cs typeface="Courier" charset="0"/>
              </a:rPr>
              <a:t>;</a:t>
            </a:r>
          </a:p>
          <a:p>
            <a:pPr defTabSz="385763" eaLnBrk="1" hangingPunct="1">
              <a:lnSpc>
                <a:spcPct val="95000"/>
              </a:lnSpc>
              <a:spcBef>
                <a:spcPct val="20000"/>
              </a:spcBef>
              <a:buClr>
                <a:schemeClr val="hlink"/>
              </a:buClr>
              <a:buSzPct val="85000"/>
              <a:buFont typeface="Helvetica CE" charset="0"/>
              <a:buNone/>
            </a:pPr>
            <a:endParaRPr lang="en-US" sz="1800" dirty="0">
              <a:solidFill>
                <a:srgbClr val="0A017F"/>
              </a:solidFill>
              <a:latin typeface="Courier" charset="0"/>
              <a:ea typeface="Courier" charset="0"/>
              <a:cs typeface="Courier" charset="0"/>
            </a:endParaRPr>
          </a:p>
          <a:p>
            <a:pPr defTabSz="385763" eaLnBrk="1" hangingPunct="1">
              <a:lnSpc>
                <a:spcPct val="95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public synchronized void inc() { </a:t>
            </a:r>
          </a:p>
          <a:p>
            <a:pPr defTabSz="385763" eaLnBrk="1" hangingPunct="1">
              <a:lnSpc>
                <a:spcPct val="95000"/>
              </a:lnSpc>
              <a:spcBef>
                <a:spcPct val="20000"/>
              </a:spcBef>
              <a:buClr>
                <a:schemeClr val="hlink"/>
              </a:buClr>
              <a:buSzPct val="85000"/>
              <a:buFont typeface="Helvetica CE" charset="0"/>
              <a:buNone/>
            </a:pPr>
            <a:r>
              <a:rPr lang="en-US" sz="1800" b="1" dirty="0">
                <a:solidFill>
                  <a:srgbClr val="0A017F"/>
                </a:solidFill>
                <a:latin typeface="Courier" charset="0"/>
                <a:ea typeface="Courier" charset="0"/>
                <a:cs typeface="Courier" charset="0"/>
              </a:rPr>
              <a:t>		while (state == </a:t>
            </a:r>
            <a:r>
              <a:rPr lang="en-US" sz="1800" b="1" dirty="0" err="1">
                <a:solidFill>
                  <a:srgbClr val="0A017F"/>
                </a:solidFill>
                <a:latin typeface="Courier" charset="0"/>
                <a:ea typeface="Courier" charset="0"/>
                <a:cs typeface="Courier" charset="0"/>
              </a:rPr>
              <a:t>State.TOP</a:t>
            </a:r>
            <a:r>
              <a:rPr lang="en-US" sz="1800" b="1" dirty="0">
                <a:solidFill>
                  <a:srgbClr val="0A017F"/>
                </a:solidFill>
                <a:latin typeface="Courier" charset="0"/>
                <a:ea typeface="Courier" charset="0"/>
                <a:cs typeface="Courier" charset="0"/>
              </a:rPr>
              <a:t>) {	</a:t>
            </a:r>
            <a:r>
              <a:rPr lang="en-US" sz="1800" b="1" i="1" dirty="0">
                <a:solidFill>
                  <a:srgbClr val="7E0007"/>
                </a:solidFill>
                <a:latin typeface="Courier" charset="0"/>
                <a:ea typeface="Courier" charset="0"/>
                <a:cs typeface="Courier" charset="0"/>
              </a:rPr>
              <a:t>// consult logical state</a:t>
            </a:r>
          </a:p>
          <a:p>
            <a:pPr defTabSz="385763" eaLnBrk="1" hangingPunct="1">
              <a:lnSpc>
                <a:spcPct val="95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try { wait(); }</a:t>
            </a:r>
          </a:p>
          <a:p>
            <a:pPr defTabSz="385763" eaLnBrk="1" hangingPunct="1">
              <a:lnSpc>
                <a:spcPct val="95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a:t>
            </a:r>
            <a:r>
              <a:rPr lang="en-US" sz="1800" dirty="0" err="1">
                <a:solidFill>
                  <a:srgbClr val="0A017F"/>
                </a:solidFill>
                <a:latin typeface="Courier" charset="0"/>
                <a:ea typeface="Courier" charset="0"/>
                <a:cs typeface="Courier" charset="0"/>
              </a:rPr>
              <a:t>catch(InterruptedException</a:t>
            </a:r>
            <a:r>
              <a:rPr lang="en-US" sz="1800" dirty="0">
                <a:solidFill>
                  <a:srgbClr val="0A017F"/>
                </a:solidFill>
                <a:latin typeface="Courier" charset="0"/>
                <a:ea typeface="Courier" charset="0"/>
                <a:cs typeface="Courier" charset="0"/>
              </a:rPr>
              <a:t> ex) {};</a:t>
            </a:r>
          </a:p>
          <a:p>
            <a:pPr defTabSz="385763" eaLnBrk="1" hangingPunct="1">
              <a:lnSpc>
                <a:spcPct val="95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a:t>
            </a:r>
          </a:p>
          <a:p>
            <a:pPr defTabSz="385763" eaLnBrk="1" hangingPunct="1">
              <a:lnSpc>
                <a:spcPct val="95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++count;				</a:t>
            </a:r>
            <a:r>
              <a:rPr lang="en-US" sz="1800" dirty="0" smtClean="0">
                <a:solidFill>
                  <a:srgbClr val="0A017F"/>
                </a:solidFill>
                <a:latin typeface="Courier" charset="0"/>
                <a:ea typeface="Courier" charset="0"/>
                <a:cs typeface="Courier" charset="0"/>
              </a:rPr>
              <a:t>		</a:t>
            </a:r>
            <a:r>
              <a:rPr lang="en-US" sz="1800" b="1" i="1" dirty="0" smtClean="0">
                <a:solidFill>
                  <a:srgbClr val="7E0007"/>
                </a:solidFill>
                <a:latin typeface="Courier" charset="0"/>
                <a:ea typeface="Courier" charset="0"/>
                <a:cs typeface="Courier" charset="0"/>
              </a:rPr>
              <a:t>/</a:t>
            </a:r>
            <a:r>
              <a:rPr lang="en-US" sz="1800" b="1" i="1" dirty="0">
                <a:solidFill>
                  <a:srgbClr val="7E0007"/>
                </a:solidFill>
                <a:latin typeface="Courier" charset="0"/>
                <a:ea typeface="Courier" charset="0"/>
                <a:cs typeface="Courier" charset="0"/>
              </a:rPr>
              <a:t>/ modify actual state</a:t>
            </a:r>
          </a:p>
          <a:p>
            <a:pPr defTabSz="385763" eaLnBrk="1" hangingPunct="1">
              <a:lnSpc>
                <a:spcPct val="95000"/>
              </a:lnSpc>
              <a:spcBef>
                <a:spcPct val="20000"/>
              </a:spcBef>
              <a:buClr>
                <a:schemeClr val="hlink"/>
              </a:buClr>
              <a:buSzPct val="85000"/>
              <a:buFont typeface="Helvetica CE" charset="0"/>
              <a:buNone/>
            </a:pPr>
            <a:r>
              <a:rPr lang="en-US" sz="1800" b="1" dirty="0">
                <a:solidFill>
                  <a:srgbClr val="0A017F"/>
                </a:solidFill>
                <a:latin typeface="Courier" charset="0"/>
                <a:ea typeface="Courier" charset="0"/>
                <a:cs typeface="Courier" charset="0"/>
              </a:rPr>
              <a:t>		</a:t>
            </a:r>
            <a:r>
              <a:rPr lang="en-US" sz="1800" b="1" dirty="0" err="1">
                <a:solidFill>
                  <a:srgbClr val="0A017F"/>
                </a:solidFill>
                <a:latin typeface="Courier" charset="0"/>
                <a:ea typeface="Courier" charset="0"/>
                <a:cs typeface="Courier" charset="0"/>
              </a:rPr>
              <a:t>checkState</a:t>
            </a:r>
            <a:r>
              <a:rPr lang="en-US" sz="1800" b="1" dirty="0">
                <a:solidFill>
                  <a:srgbClr val="0A017F"/>
                </a:solidFill>
                <a:latin typeface="Courier" charset="0"/>
                <a:ea typeface="Courier" charset="0"/>
                <a:cs typeface="Courier" charset="0"/>
              </a:rPr>
              <a:t>();				</a:t>
            </a:r>
            <a:r>
              <a:rPr lang="en-US" sz="1800" b="1" i="1" dirty="0">
                <a:solidFill>
                  <a:srgbClr val="7E0007"/>
                </a:solidFill>
                <a:latin typeface="Courier" charset="0"/>
                <a:ea typeface="Courier" charset="0"/>
                <a:cs typeface="Courier" charset="0"/>
              </a:rPr>
              <a:t>// sync logical state</a:t>
            </a:r>
          </a:p>
          <a:p>
            <a:pPr defTabSz="385763" eaLnBrk="1" hangingPunct="1">
              <a:lnSpc>
                <a:spcPct val="95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 </a:t>
            </a:r>
          </a:p>
          <a:p>
            <a:pPr defTabSz="385763" eaLnBrk="1" hangingPunct="1">
              <a:lnSpc>
                <a:spcPct val="95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a:t>
            </a: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3186" name="Date Placeholder 1"/>
          <p:cNvSpPr>
            <a:spLocks noGrp="1"/>
          </p:cNvSpPr>
          <p:nvPr>
            <p:ph type="dt" sz="quarter" idx="10"/>
          </p:nvPr>
        </p:nvSpPr>
        <p:spPr>
          <a:noFill/>
        </p:spPr>
        <p:txBody>
          <a:bodyPr/>
          <a:lstStyle/>
          <a:p>
            <a:r>
              <a:rPr lang="en-US" smtClean="0"/>
              <a:t>© Oscar Nierstrasz</a:t>
            </a:r>
            <a:endParaRPr lang="de-CH" smtClean="0"/>
          </a:p>
        </p:txBody>
      </p:sp>
      <p:sp>
        <p:nvSpPr>
          <p:cNvPr id="93187" name="Footer Placeholder 2"/>
          <p:cNvSpPr>
            <a:spLocks noGrp="1"/>
          </p:cNvSpPr>
          <p:nvPr>
            <p:ph type="ftr" sz="quarter" idx="11"/>
          </p:nvPr>
        </p:nvSpPr>
        <p:spPr>
          <a:noFill/>
        </p:spPr>
        <p:txBody>
          <a:bodyPr/>
          <a:lstStyle/>
          <a:p>
            <a:r>
              <a:rPr lang="en-US" smtClean="0"/>
              <a:t>Liveness and Guarded Methods</a:t>
            </a:r>
            <a:endParaRPr lang="de-CH" smtClean="0"/>
          </a:p>
        </p:txBody>
      </p:sp>
      <p:sp>
        <p:nvSpPr>
          <p:cNvPr id="93188" name="Slide Number Placeholder 3"/>
          <p:cNvSpPr>
            <a:spLocks noGrp="1"/>
          </p:cNvSpPr>
          <p:nvPr>
            <p:ph type="sldNum" sz="quarter" idx="12"/>
          </p:nvPr>
        </p:nvSpPr>
        <p:spPr>
          <a:noFill/>
        </p:spPr>
        <p:txBody>
          <a:bodyPr/>
          <a:lstStyle/>
          <a:p>
            <a:fld id="{275DB66E-D358-4A43-8EE3-95BF6FA68EE0}" type="slidenum">
              <a:rPr lang="de-CH" smtClean="0"/>
              <a:pPr/>
              <a:t>43</a:t>
            </a:fld>
            <a:endParaRPr lang="de-CH" sz="1400" smtClean="0">
              <a:solidFill>
                <a:srgbClr val="7E7E7E"/>
              </a:solidFill>
              <a:latin typeface="Times" charset="0"/>
            </a:endParaRPr>
          </a:p>
        </p:txBody>
      </p:sp>
      <p:sp>
        <p:nvSpPr>
          <p:cNvPr id="93189" name="Rectangle 3"/>
          <p:cNvSpPr>
            <a:spLocks noChangeArrowheads="1"/>
          </p:cNvSpPr>
          <p:nvPr/>
        </p:nvSpPr>
        <p:spPr bwMode="auto">
          <a:xfrm>
            <a:off x="879475" y="884238"/>
            <a:ext cx="7184391" cy="5136021"/>
          </a:xfrm>
          <a:prstGeom prst="rect">
            <a:avLst/>
          </a:prstGeom>
          <a:solidFill>
            <a:schemeClr val="bg1"/>
          </a:solidFill>
          <a:ln w="9525">
            <a:solidFill>
              <a:srgbClr val="0A017F"/>
            </a:solidFill>
            <a:miter lim="800000"/>
            <a:headEnd/>
            <a:tailEnd/>
          </a:ln>
        </p:spPr>
        <p:txBody>
          <a:bodyPr wrap="none">
            <a:prstTxWarp prst="textNoShape">
              <a:avLst/>
            </a:prstTxWarp>
            <a:spAutoFit/>
          </a:bodyPr>
          <a:lstStyle/>
          <a:p>
            <a:pPr defTabSz="379413" eaLnBrk="1" hangingPunct="1">
              <a:lnSpc>
                <a:spcPct val="95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a:t>
            </a:r>
          </a:p>
          <a:p>
            <a:pPr defTabSz="379413" eaLnBrk="1" hangingPunct="1">
              <a:lnSpc>
                <a:spcPct val="95000"/>
              </a:lnSpc>
              <a:spcBef>
                <a:spcPct val="20000"/>
              </a:spcBef>
              <a:buClr>
                <a:schemeClr val="hlink"/>
              </a:buClr>
              <a:buSzPct val="85000"/>
              <a:buFont typeface="Helvetica CE" charset="0"/>
              <a:buNone/>
            </a:pPr>
            <a:r>
              <a:rPr lang="en-US" sz="1800" b="1" dirty="0">
                <a:solidFill>
                  <a:srgbClr val="0A017F"/>
                </a:solidFill>
                <a:latin typeface="Courier" charset="0"/>
                <a:ea typeface="Courier" charset="0"/>
                <a:cs typeface="Courier" charset="0"/>
              </a:rPr>
              <a:t>	protected synchronized void </a:t>
            </a:r>
            <a:r>
              <a:rPr lang="en-US" sz="1800" b="1" dirty="0" err="1">
                <a:solidFill>
                  <a:srgbClr val="0A017F"/>
                </a:solidFill>
                <a:latin typeface="Courier" charset="0"/>
                <a:ea typeface="Courier" charset="0"/>
                <a:cs typeface="Courier" charset="0"/>
              </a:rPr>
              <a:t>checkState</a:t>
            </a:r>
            <a:r>
              <a:rPr lang="en-US" sz="1800" b="1" dirty="0">
                <a:solidFill>
                  <a:srgbClr val="0A017F"/>
                </a:solidFill>
                <a:latin typeface="Courier" charset="0"/>
                <a:ea typeface="Courier" charset="0"/>
                <a:cs typeface="Courier" charset="0"/>
              </a:rPr>
              <a:t>() {</a:t>
            </a:r>
          </a:p>
          <a:p>
            <a:pPr defTabSz="379413" eaLnBrk="1" hangingPunct="1">
              <a:lnSpc>
                <a:spcPct val="95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State </a:t>
            </a:r>
            <a:r>
              <a:rPr lang="en-US" sz="1800" dirty="0" err="1">
                <a:solidFill>
                  <a:srgbClr val="0A017F"/>
                </a:solidFill>
                <a:latin typeface="Courier" charset="0"/>
                <a:ea typeface="Courier" charset="0"/>
                <a:cs typeface="Courier" charset="0"/>
              </a:rPr>
              <a:t>oldState</a:t>
            </a:r>
            <a:r>
              <a:rPr lang="en-US" sz="1800" dirty="0">
                <a:solidFill>
                  <a:srgbClr val="0A017F"/>
                </a:solidFill>
                <a:latin typeface="Courier" charset="0"/>
                <a:ea typeface="Courier" charset="0"/>
                <a:cs typeface="Courier" charset="0"/>
              </a:rPr>
              <a:t> = state;</a:t>
            </a:r>
          </a:p>
          <a:p>
            <a:pPr defTabSz="379413" eaLnBrk="1" hangingPunct="1">
              <a:lnSpc>
                <a:spcPct val="95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if (count == MIN) { state = </a:t>
            </a:r>
            <a:r>
              <a:rPr lang="en-US" sz="1800" dirty="0" err="1">
                <a:solidFill>
                  <a:srgbClr val="0A017F"/>
                </a:solidFill>
                <a:latin typeface="Courier" charset="0"/>
                <a:ea typeface="Courier" charset="0"/>
                <a:cs typeface="Courier" charset="0"/>
              </a:rPr>
              <a:t>State.BOTTOM</a:t>
            </a:r>
            <a:r>
              <a:rPr lang="en-US" sz="1800" dirty="0">
                <a:solidFill>
                  <a:srgbClr val="0A017F"/>
                </a:solidFill>
                <a:latin typeface="Courier" charset="0"/>
                <a:ea typeface="Courier" charset="0"/>
                <a:cs typeface="Courier" charset="0"/>
              </a:rPr>
              <a:t>; }</a:t>
            </a:r>
          </a:p>
          <a:p>
            <a:pPr defTabSz="379413" eaLnBrk="1" hangingPunct="1">
              <a:lnSpc>
                <a:spcPct val="95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else if (count == MAX) { state = </a:t>
            </a:r>
            <a:r>
              <a:rPr lang="en-US" sz="1800" dirty="0" err="1">
                <a:solidFill>
                  <a:srgbClr val="0A017F"/>
                </a:solidFill>
                <a:latin typeface="Courier" charset="0"/>
                <a:ea typeface="Courier" charset="0"/>
                <a:cs typeface="Courier" charset="0"/>
              </a:rPr>
              <a:t>State.TOP</a:t>
            </a:r>
            <a:r>
              <a:rPr lang="en-US" sz="1800" dirty="0">
                <a:solidFill>
                  <a:srgbClr val="0A017F"/>
                </a:solidFill>
                <a:latin typeface="Courier" charset="0"/>
                <a:ea typeface="Courier" charset="0"/>
                <a:cs typeface="Courier" charset="0"/>
              </a:rPr>
              <a:t>; }</a:t>
            </a:r>
          </a:p>
          <a:p>
            <a:pPr defTabSz="379413" eaLnBrk="1" hangingPunct="1">
              <a:lnSpc>
                <a:spcPct val="95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else { state = </a:t>
            </a:r>
            <a:r>
              <a:rPr lang="en-US" sz="1800" dirty="0" err="1">
                <a:solidFill>
                  <a:srgbClr val="0A017F"/>
                </a:solidFill>
                <a:latin typeface="Courier" charset="0"/>
                <a:ea typeface="Courier" charset="0"/>
                <a:cs typeface="Courier" charset="0"/>
              </a:rPr>
              <a:t>State.MIDDLE</a:t>
            </a:r>
            <a:r>
              <a:rPr lang="en-US" sz="1800" dirty="0">
                <a:solidFill>
                  <a:srgbClr val="0A017F"/>
                </a:solidFill>
                <a:latin typeface="Courier" charset="0"/>
                <a:ea typeface="Courier" charset="0"/>
                <a:cs typeface="Courier" charset="0"/>
              </a:rPr>
              <a:t>; }</a:t>
            </a:r>
          </a:p>
          <a:p>
            <a:pPr defTabSz="379413" eaLnBrk="1" hangingPunct="1">
              <a:lnSpc>
                <a:spcPct val="95000"/>
              </a:lnSpc>
              <a:spcBef>
                <a:spcPct val="20000"/>
              </a:spcBef>
              <a:buClr>
                <a:schemeClr val="hlink"/>
              </a:buClr>
              <a:buSzPct val="85000"/>
              <a:buFont typeface="Helvetica CE" charset="0"/>
              <a:buNone/>
            </a:pPr>
            <a:endParaRPr lang="en-US" sz="1800" dirty="0">
              <a:solidFill>
                <a:srgbClr val="0A017F"/>
              </a:solidFill>
              <a:latin typeface="Courier" charset="0"/>
              <a:ea typeface="Courier" charset="0"/>
              <a:cs typeface="Courier" charset="0"/>
            </a:endParaRPr>
          </a:p>
          <a:p>
            <a:pPr defTabSz="379413" eaLnBrk="1" hangingPunct="1">
              <a:lnSpc>
                <a:spcPct val="95000"/>
              </a:lnSpc>
              <a:spcBef>
                <a:spcPct val="20000"/>
              </a:spcBef>
              <a:buClr>
                <a:schemeClr val="hlink"/>
              </a:buClr>
              <a:buSzPct val="85000"/>
              <a:buFont typeface="Helvetica CE" charset="0"/>
              <a:buNone/>
            </a:pPr>
            <a:r>
              <a:rPr lang="en-US" sz="1800" b="1" dirty="0">
                <a:solidFill>
                  <a:srgbClr val="0A017F"/>
                </a:solidFill>
                <a:latin typeface="Courier" charset="0"/>
                <a:ea typeface="Courier" charset="0"/>
                <a:cs typeface="Courier" charset="0"/>
              </a:rPr>
              <a:t>		if (</a:t>
            </a:r>
            <a:r>
              <a:rPr lang="en-US" sz="1800" b="1" dirty="0" err="1">
                <a:solidFill>
                  <a:srgbClr val="0A017F"/>
                </a:solidFill>
                <a:latin typeface="Courier" charset="0"/>
                <a:ea typeface="Courier" charset="0"/>
                <a:cs typeface="Courier" charset="0"/>
              </a:rPr>
              <a:t>leftOldState(oldState</a:t>
            </a:r>
            <a:r>
              <a:rPr lang="en-US" sz="1800" b="1" dirty="0">
                <a:solidFill>
                  <a:srgbClr val="0A017F"/>
                </a:solidFill>
                <a:latin typeface="Courier" charset="0"/>
                <a:ea typeface="Courier" charset="0"/>
                <a:cs typeface="Courier" charset="0"/>
              </a:rPr>
              <a:t>)) { </a:t>
            </a:r>
            <a:r>
              <a:rPr lang="en-US" sz="1800" b="1" dirty="0" err="1">
                <a:solidFill>
                  <a:srgbClr val="0A017F"/>
                </a:solidFill>
                <a:latin typeface="Courier" charset="0"/>
                <a:ea typeface="Courier" charset="0"/>
                <a:cs typeface="Courier" charset="0"/>
              </a:rPr>
              <a:t>notifyAll</a:t>
            </a:r>
            <a:r>
              <a:rPr lang="en-US" sz="1800" b="1" dirty="0">
                <a:solidFill>
                  <a:srgbClr val="0A017F"/>
                </a:solidFill>
                <a:latin typeface="Courier" charset="0"/>
                <a:ea typeface="Courier" charset="0"/>
                <a:cs typeface="Courier" charset="0"/>
              </a:rPr>
              <a:t>(); }</a:t>
            </a:r>
          </a:p>
          <a:p>
            <a:pPr defTabSz="379413" eaLnBrk="1" hangingPunct="1">
              <a:lnSpc>
                <a:spcPct val="95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a:t>
            </a:r>
          </a:p>
          <a:p>
            <a:pPr defTabSz="379413" eaLnBrk="1" hangingPunct="1">
              <a:lnSpc>
                <a:spcPct val="95000"/>
              </a:lnSpc>
              <a:spcBef>
                <a:spcPct val="20000"/>
              </a:spcBef>
              <a:buClr>
                <a:schemeClr val="hlink"/>
              </a:buClr>
              <a:buSzPct val="85000"/>
              <a:buFont typeface="Helvetica CE" charset="0"/>
              <a:buNone/>
            </a:pPr>
            <a:endParaRPr lang="en-US" sz="1800" dirty="0">
              <a:solidFill>
                <a:srgbClr val="0A017F"/>
              </a:solidFill>
              <a:latin typeface="Courier" charset="0"/>
              <a:ea typeface="Courier" charset="0"/>
              <a:cs typeface="Courier" charset="0"/>
            </a:endParaRPr>
          </a:p>
          <a:p>
            <a:pPr defTabSz="379413" eaLnBrk="1" hangingPunct="1">
              <a:lnSpc>
                <a:spcPct val="95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private </a:t>
            </a:r>
            <a:r>
              <a:rPr lang="en-US" sz="1800" dirty="0" err="1">
                <a:solidFill>
                  <a:srgbClr val="0A017F"/>
                </a:solidFill>
                <a:latin typeface="Courier" charset="0"/>
                <a:ea typeface="Courier" charset="0"/>
                <a:cs typeface="Courier" charset="0"/>
              </a:rPr>
              <a:t>boolean</a:t>
            </a:r>
            <a:r>
              <a:rPr lang="en-US" sz="1800" dirty="0">
                <a:solidFill>
                  <a:srgbClr val="0A017F"/>
                </a:solidFill>
                <a:latin typeface="Courier" charset="0"/>
                <a:ea typeface="Courier" charset="0"/>
                <a:cs typeface="Courier" charset="0"/>
              </a:rPr>
              <a:t> </a:t>
            </a:r>
            <a:r>
              <a:rPr lang="en-US" sz="1800" dirty="0" err="1">
                <a:solidFill>
                  <a:srgbClr val="0A017F"/>
                </a:solidFill>
                <a:latin typeface="Courier" charset="0"/>
                <a:ea typeface="Courier" charset="0"/>
                <a:cs typeface="Courier" charset="0"/>
              </a:rPr>
              <a:t>leftOldState(State</a:t>
            </a:r>
            <a:r>
              <a:rPr lang="en-US" sz="1800" dirty="0">
                <a:solidFill>
                  <a:srgbClr val="0A017F"/>
                </a:solidFill>
                <a:latin typeface="Courier" charset="0"/>
                <a:ea typeface="Courier" charset="0"/>
                <a:cs typeface="Courier" charset="0"/>
              </a:rPr>
              <a:t> </a:t>
            </a:r>
            <a:r>
              <a:rPr lang="en-US" sz="1800" dirty="0" err="1">
                <a:solidFill>
                  <a:srgbClr val="0A017F"/>
                </a:solidFill>
                <a:latin typeface="Courier" charset="0"/>
                <a:ea typeface="Courier" charset="0"/>
                <a:cs typeface="Courier" charset="0"/>
              </a:rPr>
              <a:t>oldState</a:t>
            </a:r>
            <a:r>
              <a:rPr lang="en-US" sz="1800" dirty="0">
                <a:solidFill>
                  <a:srgbClr val="0A017F"/>
                </a:solidFill>
                <a:latin typeface="Courier" charset="0"/>
                <a:ea typeface="Courier" charset="0"/>
                <a:cs typeface="Courier" charset="0"/>
              </a:rPr>
              <a:t>) {</a:t>
            </a:r>
          </a:p>
          <a:p>
            <a:pPr defTabSz="379413" eaLnBrk="1" hangingPunct="1">
              <a:lnSpc>
                <a:spcPct val="95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return state != </a:t>
            </a:r>
            <a:r>
              <a:rPr lang="en-US" sz="1800" dirty="0" err="1">
                <a:solidFill>
                  <a:srgbClr val="0A017F"/>
                </a:solidFill>
                <a:latin typeface="Courier" charset="0"/>
                <a:ea typeface="Courier" charset="0"/>
                <a:cs typeface="Courier" charset="0"/>
              </a:rPr>
              <a:t>oldState</a:t>
            </a:r>
            <a:endParaRPr lang="en-US" sz="1800" dirty="0">
              <a:solidFill>
                <a:srgbClr val="0A017F"/>
              </a:solidFill>
              <a:latin typeface="Courier" charset="0"/>
              <a:ea typeface="Courier" charset="0"/>
              <a:cs typeface="Courier" charset="0"/>
            </a:endParaRPr>
          </a:p>
          <a:p>
            <a:pPr defTabSz="379413" eaLnBrk="1" hangingPunct="1">
              <a:lnSpc>
                <a:spcPct val="95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&amp;&amp; </a:t>
            </a:r>
            <a:r>
              <a:rPr lang="en-US" sz="1800" dirty="0" smtClean="0">
                <a:solidFill>
                  <a:srgbClr val="0A017F"/>
                </a:solidFill>
                <a:latin typeface="Courier" charset="0"/>
                <a:ea typeface="Courier" charset="0"/>
                <a:cs typeface="Courier" charset="0"/>
              </a:rPr>
              <a:t>(	</a:t>
            </a:r>
            <a:r>
              <a:rPr lang="en-US" sz="1800" dirty="0" err="1" smtClean="0">
                <a:solidFill>
                  <a:srgbClr val="0A017F"/>
                </a:solidFill>
                <a:latin typeface="Courier" charset="0"/>
                <a:ea typeface="Courier" charset="0"/>
                <a:cs typeface="Courier" charset="0"/>
              </a:rPr>
              <a:t>oldState</a:t>
            </a:r>
            <a:r>
              <a:rPr lang="en-US" sz="1800" dirty="0" smtClean="0">
                <a:solidFill>
                  <a:srgbClr val="0A017F"/>
                </a:solidFill>
                <a:latin typeface="Courier" charset="0"/>
                <a:ea typeface="Courier" charset="0"/>
                <a:cs typeface="Courier" charset="0"/>
              </a:rPr>
              <a:t> </a:t>
            </a:r>
            <a:r>
              <a:rPr lang="en-US" sz="1800" dirty="0">
                <a:solidFill>
                  <a:srgbClr val="0A017F"/>
                </a:solidFill>
                <a:latin typeface="Courier" charset="0"/>
                <a:ea typeface="Courier" charset="0"/>
                <a:cs typeface="Courier" charset="0"/>
              </a:rPr>
              <a:t>== </a:t>
            </a:r>
            <a:r>
              <a:rPr lang="en-US" sz="1800" dirty="0" err="1">
                <a:solidFill>
                  <a:srgbClr val="0A017F"/>
                </a:solidFill>
                <a:latin typeface="Courier" charset="0"/>
                <a:ea typeface="Courier" charset="0"/>
                <a:cs typeface="Courier" charset="0"/>
              </a:rPr>
              <a:t>State.TOP</a:t>
            </a:r>
            <a:endParaRPr lang="en-US" sz="1800" dirty="0">
              <a:solidFill>
                <a:srgbClr val="0A017F"/>
              </a:solidFill>
              <a:latin typeface="Courier" charset="0"/>
              <a:ea typeface="Courier" charset="0"/>
              <a:cs typeface="Courier" charset="0"/>
            </a:endParaRPr>
          </a:p>
          <a:p>
            <a:pPr defTabSz="379413" eaLnBrk="1" hangingPunct="1">
              <a:lnSpc>
                <a:spcPct val="95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 </a:t>
            </a:r>
            <a:r>
              <a:rPr lang="en-US" sz="1800" dirty="0" err="1">
                <a:solidFill>
                  <a:srgbClr val="0A017F"/>
                </a:solidFill>
                <a:latin typeface="Courier" charset="0"/>
                <a:ea typeface="Courier" charset="0"/>
                <a:cs typeface="Courier" charset="0"/>
              </a:rPr>
              <a:t>oldState</a:t>
            </a:r>
            <a:r>
              <a:rPr lang="en-US" sz="1800" dirty="0">
                <a:solidFill>
                  <a:srgbClr val="0A017F"/>
                </a:solidFill>
                <a:latin typeface="Courier" charset="0"/>
                <a:ea typeface="Courier" charset="0"/>
                <a:cs typeface="Courier" charset="0"/>
              </a:rPr>
              <a:t> == </a:t>
            </a:r>
            <a:r>
              <a:rPr lang="en-US" sz="1800" dirty="0" err="1">
                <a:solidFill>
                  <a:srgbClr val="0A017F"/>
                </a:solidFill>
                <a:latin typeface="Courier" charset="0"/>
                <a:ea typeface="Courier" charset="0"/>
                <a:cs typeface="Courier" charset="0"/>
              </a:rPr>
              <a:t>State.BOTTOM</a:t>
            </a:r>
            <a:r>
              <a:rPr lang="en-US" sz="1800" dirty="0">
                <a:solidFill>
                  <a:srgbClr val="0A017F"/>
                </a:solidFill>
                <a:latin typeface="Courier" charset="0"/>
                <a:ea typeface="Courier" charset="0"/>
                <a:cs typeface="Courier" charset="0"/>
              </a:rPr>
              <a:t>);</a:t>
            </a:r>
          </a:p>
          <a:p>
            <a:pPr defTabSz="379413" eaLnBrk="1" hangingPunct="1">
              <a:lnSpc>
                <a:spcPct val="95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a:t>
            </a:r>
          </a:p>
          <a:p>
            <a:pPr defTabSz="379413" eaLnBrk="1" hangingPunct="1">
              <a:lnSpc>
                <a:spcPct val="95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a:t>
            </a:r>
          </a:p>
        </p:txBody>
      </p:sp>
      <p:grpSp>
        <p:nvGrpSpPr>
          <p:cNvPr id="93190" name="Group 5"/>
          <p:cNvGrpSpPr>
            <a:grpSpLocks/>
          </p:cNvGrpSpPr>
          <p:nvPr/>
        </p:nvGrpSpPr>
        <p:grpSpPr bwMode="auto">
          <a:xfrm>
            <a:off x="8382000" y="6096000"/>
            <a:ext cx="457200" cy="457200"/>
            <a:chOff x="5184" y="3552"/>
            <a:chExt cx="288" cy="288"/>
          </a:xfrm>
        </p:grpSpPr>
        <p:sp>
          <p:nvSpPr>
            <p:cNvPr id="93191" name="AutoShape 6"/>
            <p:cNvSpPr>
              <a:spLocks noChangeArrowheads="1"/>
            </p:cNvSpPr>
            <p:nvPr/>
          </p:nvSpPr>
          <p:spPr bwMode="auto">
            <a:xfrm>
              <a:off x="5184" y="3552"/>
              <a:ext cx="288" cy="288"/>
            </a:xfrm>
            <a:prstGeom prst="sun">
              <a:avLst>
                <a:gd name="adj" fmla="val 2500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93192" name="Oval 7"/>
            <p:cNvSpPr>
              <a:spLocks noChangeArrowheads="1"/>
            </p:cNvSpPr>
            <p:nvPr/>
          </p:nvSpPr>
          <p:spPr bwMode="auto">
            <a:xfrm>
              <a:off x="5290" y="3625"/>
              <a:ext cx="144" cy="144"/>
            </a:xfrm>
            <a:prstGeom prst="ellipse">
              <a:avLst/>
            </a:prstGeom>
            <a:solidFill>
              <a:srgbClr val="0A017F"/>
            </a:solidFill>
            <a:ln w="9525">
              <a:solidFill>
                <a:schemeClr val="tx1"/>
              </a:solidFill>
              <a:round/>
              <a:headEnd/>
              <a:tailEnd/>
            </a:ln>
          </p:spPr>
          <p:txBody>
            <a:bodyPr wrap="none" anchor="ctr">
              <a:prstTxWarp prst="textNoShape">
                <a:avLst/>
              </a:prstTxWarp>
            </a:bodyPr>
            <a:lstStyle/>
            <a:p>
              <a:endParaRPr lang="en-US"/>
            </a:p>
          </p:txBody>
        </p:sp>
      </p:gr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5234" name="Date Placeholder 2"/>
          <p:cNvSpPr>
            <a:spLocks noGrp="1"/>
          </p:cNvSpPr>
          <p:nvPr>
            <p:ph type="dt" sz="quarter" idx="10"/>
          </p:nvPr>
        </p:nvSpPr>
        <p:spPr>
          <a:noFill/>
        </p:spPr>
        <p:txBody>
          <a:bodyPr/>
          <a:lstStyle/>
          <a:p>
            <a:r>
              <a:rPr lang="en-US" smtClean="0"/>
              <a:t>© Oscar Nierstrasz</a:t>
            </a:r>
            <a:endParaRPr lang="de-CH" smtClean="0"/>
          </a:p>
        </p:txBody>
      </p:sp>
      <p:sp>
        <p:nvSpPr>
          <p:cNvPr id="95235" name="Footer Placeholder 3"/>
          <p:cNvSpPr>
            <a:spLocks noGrp="1"/>
          </p:cNvSpPr>
          <p:nvPr>
            <p:ph type="ftr" sz="quarter" idx="11"/>
          </p:nvPr>
        </p:nvSpPr>
        <p:spPr>
          <a:noFill/>
        </p:spPr>
        <p:txBody>
          <a:bodyPr/>
          <a:lstStyle/>
          <a:p>
            <a:r>
              <a:rPr lang="en-US" smtClean="0"/>
              <a:t>Liveness and Guarded Methods</a:t>
            </a:r>
            <a:endParaRPr lang="de-CH" smtClean="0"/>
          </a:p>
        </p:txBody>
      </p:sp>
      <p:sp>
        <p:nvSpPr>
          <p:cNvPr id="95236" name="Slide Number Placeholder 4"/>
          <p:cNvSpPr>
            <a:spLocks noGrp="1"/>
          </p:cNvSpPr>
          <p:nvPr>
            <p:ph type="sldNum" sz="quarter" idx="12"/>
          </p:nvPr>
        </p:nvSpPr>
        <p:spPr>
          <a:noFill/>
        </p:spPr>
        <p:txBody>
          <a:bodyPr/>
          <a:lstStyle/>
          <a:p>
            <a:fld id="{7D6F0370-17ED-8548-83D4-1E29FB5E1DC5}" type="slidenum">
              <a:rPr lang="de-CH" smtClean="0"/>
              <a:pPr/>
              <a:t>44</a:t>
            </a:fld>
            <a:endParaRPr lang="de-CH" sz="1400" smtClean="0">
              <a:solidFill>
                <a:srgbClr val="7E7E7E"/>
              </a:solidFill>
              <a:latin typeface="Times" charset="0"/>
            </a:endParaRPr>
          </a:p>
        </p:txBody>
      </p:sp>
      <p:sp>
        <p:nvSpPr>
          <p:cNvPr id="95237" name="Rectangle 2"/>
          <p:cNvSpPr>
            <a:spLocks noGrp="1" noChangeArrowheads="1"/>
          </p:cNvSpPr>
          <p:nvPr>
            <p:ph type="title"/>
          </p:nvPr>
        </p:nvSpPr>
        <p:spPr/>
        <p:txBody>
          <a:bodyPr/>
          <a:lstStyle/>
          <a:p>
            <a:pPr eaLnBrk="1" hangingPunct="1"/>
            <a:r>
              <a:rPr lang="en-US"/>
              <a:t>Delegating notifications</a:t>
            </a:r>
          </a:p>
        </p:txBody>
      </p:sp>
      <p:sp>
        <p:nvSpPr>
          <p:cNvPr id="95238" name="Rectangle 4"/>
          <p:cNvSpPr>
            <a:spLocks noChangeArrowheads="1"/>
          </p:cNvSpPr>
          <p:nvPr/>
        </p:nvSpPr>
        <p:spPr bwMode="auto">
          <a:xfrm>
            <a:off x="457200" y="1189038"/>
            <a:ext cx="8382000" cy="5135562"/>
          </a:xfrm>
          <a:prstGeom prst="rect">
            <a:avLst/>
          </a:prstGeom>
          <a:solidFill>
            <a:schemeClr val="bg1"/>
          </a:solidFill>
          <a:ln w="9525">
            <a:solidFill>
              <a:srgbClr val="0A017F"/>
            </a:solidFill>
            <a:miter lim="800000"/>
            <a:headEnd/>
            <a:tailEnd/>
          </a:ln>
        </p:spPr>
        <p:txBody>
          <a:bodyPr>
            <a:prstTxWarp prst="textNoShape">
              <a:avLst/>
            </a:prstTxWarp>
            <a:spAutoFit/>
          </a:bodyPr>
          <a:lstStyle/>
          <a:p>
            <a:pPr defTabSz="38576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public class </a:t>
            </a:r>
            <a:r>
              <a:rPr lang="en-US" sz="1800" b="1">
                <a:solidFill>
                  <a:srgbClr val="0A017F"/>
                </a:solidFill>
                <a:latin typeface="Courier" charset="0"/>
                <a:ea typeface="Courier" charset="0"/>
                <a:cs typeface="Courier" charset="0"/>
              </a:rPr>
              <a:t>NotifyingLong </a:t>
            </a:r>
            <a:r>
              <a:rPr lang="en-US" sz="1800">
                <a:solidFill>
                  <a:srgbClr val="0A017F"/>
                </a:solidFill>
                <a:latin typeface="Courier" charset="0"/>
                <a:ea typeface="Courier" charset="0"/>
                <a:cs typeface="Courier" charset="0"/>
              </a:rPr>
              <a:t>{</a:t>
            </a:r>
          </a:p>
          <a:p>
            <a:pPr defTabSz="38576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private long value;</a:t>
            </a:r>
          </a:p>
          <a:p>
            <a:pPr defTabSz="38576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private Object observer;</a:t>
            </a:r>
          </a:p>
          <a:p>
            <a:pPr defTabSz="38576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public NotifyingLong(Object o, long v) {</a:t>
            </a:r>
          </a:p>
          <a:p>
            <a:pPr defTabSz="38576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observer = o; value = v; </a:t>
            </a:r>
          </a:p>
          <a:p>
            <a:pPr defTabSz="38576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8576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public synchronized long value() { return value; }</a:t>
            </a:r>
          </a:p>
          <a:p>
            <a:pPr defTabSz="385763" eaLnBrk="1" hangingPunct="1">
              <a:lnSpc>
                <a:spcPct val="95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public void setValue(long v) {</a:t>
            </a:r>
          </a:p>
          <a:p>
            <a:pPr defTabSz="385763" eaLnBrk="1" hangingPunct="1">
              <a:lnSpc>
                <a:spcPct val="95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synchronized(this) { </a:t>
            </a:r>
            <a:r>
              <a:rPr lang="en-US" sz="1800" b="1" i="1">
                <a:solidFill>
                  <a:srgbClr val="7E0007"/>
                </a:solidFill>
                <a:latin typeface="Courier" charset="0"/>
                <a:ea typeface="Courier" charset="0"/>
                <a:cs typeface="Courier" charset="0"/>
              </a:rPr>
              <a:t>// NB: partial synchronization</a:t>
            </a:r>
          </a:p>
          <a:p>
            <a:pPr defTabSz="385763" eaLnBrk="1" hangingPunct="1">
              <a:lnSpc>
                <a:spcPct val="95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value = v;</a:t>
            </a:r>
          </a:p>
          <a:p>
            <a:pPr defTabSz="385763" eaLnBrk="1" hangingPunct="1">
              <a:lnSpc>
                <a:spcPct val="95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a:t>
            </a:r>
          </a:p>
          <a:p>
            <a:pPr defTabSz="385763" eaLnBrk="1" hangingPunct="1">
              <a:lnSpc>
                <a:spcPct val="95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synchronized(observer) { </a:t>
            </a:r>
          </a:p>
          <a:p>
            <a:pPr defTabSz="385763" eaLnBrk="1" hangingPunct="1">
              <a:lnSpc>
                <a:spcPct val="95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observer.notifyAll(); </a:t>
            </a:r>
            <a:r>
              <a:rPr lang="en-US" sz="1800" b="1" i="1">
                <a:solidFill>
                  <a:srgbClr val="7E0007"/>
                </a:solidFill>
                <a:latin typeface="Courier" charset="0"/>
                <a:ea typeface="Courier" charset="0"/>
                <a:cs typeface="Courier" charset="0"/>
              </a:rPr>
              <a:t>// NB: must be synchronized!</a:t>
            </a:r>
          </a:p>
          <a:p>
            <a:pPr defTabSz="385763" eaLnBrk="1" hangingPunct="1">
              <a:lnSpc>
                <a:spcPct val="95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a:t>
            </a:r>
          </a:p>
          <a:p>
            <a:pPr defTabSz="385763" eaLnBrk="1" hangingPunct="1">
              <a:lnSpc>
                <a:spcPct val="95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a:t>
            </a:r>
          </a:p>
          <a:p>
            <a:pPr defTabSz="38576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pPr eaLnBrk="1" hangingPunct="1"/>
            <a:r>
              <a:rPr lang="en-US"/>
              <a:t>Delegating notifications ...</a:t>
            </a:r>
          </a:p>
        </p:txBody>
      </p:sp>
      <p:sp>
        <p:nvSpPr>
          <p:cNvPr id="97283" name="Date Placeholder 3"/>
          <p:cNvSpPr>
            <a:spLocks noGrp="1"/>
          </p:cNvSpPr>
          <p:nvPr>
            <p:ph type="dt" sz="quarter" idx="10"/>
          </p:nvPr>
        </p:nvSpPr>
        <p:spPr>
          <a:noFill/>
        </p:spPr>
        <p:txBody>
          <a:bodyPr/>
          <a:lstStyle/>
          <a:p>
            <a:r>
              <a:rPr lang="en-US" smtClean="0"/>
              <a:t>© Oscar Nierstrasz</a:t>
            </a:r>
            <a:endParaRPr lang="de-CH" smtClean="0"/>
          </a:p>
        </p:txBody>
      </p:sp>
      <p:sp>
        <p:nvSpPr>
          <p:cNvPr id="97284" name="Footer Placeholder 4"/>
          <p:cNvSpPr>
            <a:spLocks noGrp="1"/>
          </p:cNvSpPr>
          <p:nvPr>
            <p:ph type="ftr" sz="quarter" idx="11"/>
          </p:nvPr>
        </p:nvSpPr>
        <p:spPr>
          <a:noFill/>
        </p:spPr>
        <p:txBody>
          <a:bodyPr/>
          <a:lstStyle/>
          <a:p>
            <a:r>
              <a:rPr lang="en-US" smtClean="0"/>
              <a:t>Liveness and Guarded Methods</a:t>
            </a:r>
            <a:endParaRPr lang="de-CH" smtClean="0"/>
          </a:p>
        </p:txBody>
      </p:sp>
      <p:sp>
        <p:nvSpPr>
          <p:cNvPr id="97285" name="Slide Number Placeholder 5"/>
          <p:cNvSpPr>
            <a:spLocks noGrp="1"/>
          </p:cNvSpPr>
          <p:nvPr>
            <p:ph type="sldNum" sz="quarter" idx="12"/>
          </p:nvPr>
        </p:nvSpPr>
        <p:spPr>
          <a:noFill/>
        </p:spPr>
        <p:txBody>
          <a:bodyPr/>
          <a:lstStyle/>
          <a:p>
            <a:fld id="{F091349F-0BC2-6C4E-B226-ECBECC032091}" type="slidenum">
              <a:rPr lang="de-CH" smtClean="0"/>
              <a:pPr/>
              <a:t>45</a:t>
            </a:fld>
            <a:endParaRPr lang="de-CH" sz="1400" smtClean="0">
              <a:solidFill>
                <a:srgbClr val="7E7E7E"/>
              </a:solidFill>
              <a:latin typeface="Times" charset="0"/>
            </a:endParaRPr>
          </a:p>
        </p:txBody>
      </p:sp>
      <p:sp>
        <p:nvSpPr>
          <p:cNvPr id="97286" name="Rectangle 3"/>
          <p:cNvSpPr>
            <a:spLocks noGrp="1" noChangeArrowheads="1"/>
          </p:cNvSpPr>
          <p:nvPr>
            <p:ph type="body" idx="4294967295"/>
          </p:nvPr>
        </p:nvSpPr>
        <p:spPr>
          <a:xfrm>
            <a:off x="549275" y="1654175"/>
            <a:ext cx="8061325" cy="555625"/>
          </a:xfrm>
        </p:spPr>
        <p:txBody>
          <a:bodyPr/>
          <a:lstStyle/>
          <a:p>
            <a:pPr marL="0" indent="0" defTabSz="280988" eaLnBrk="1" hangingPunct="1">
              <a:lnSpc>
                <a:spcPct val="90000"/>
              </a:lnSpc>
              <a:buFont typeface="Helvetica CE" charset="0"/>
              <a:buNone/>
            </a:pPr>
            <a:r>
              <a:rPr lang="en-US" i="1">
                <a:solidFill>
                  <a:srgbClr val="7F0101"/>
                </a:solidFill>
              </a:rPr>
              <a:t>Notification is delegated to the helper object:</a:t>
            </a:r>
          </a:p>
        </p:txBody>
      </p:sp>
      <p:sp>
        <p:nvSpPr>
          <p:cNvPr id="97287" name="Rectangle 4"/>
          <p:cNvSpPr>
            <a:spLocks noChangeArrowheads="1"/>
          </p:cNvSpPr>
          <p:nvPr/>
        </p:nvSpPr>
        <p:spPr bwMode="auto">
          <a:xfrm>
            <a:off x="196850" y="2246313"/>
            <a:ext cx="8794750" cy="4002087"/>
          </a:xfrm>
          <a:prstGeom prst="rect">
            <a:avLst/>
          </a:prstGeom>
          <a:solidFill>
            <a:schemeClr val="bg1"/>
          </a:solidFill>
          <a:ln w="9525">
            <a:solidFill>
              <a:srgbClr val="0A017F"/>
            </a:solidFill>
            <a:miter lim="800000"/>
            <a:headEnd/>
            <a:tailEnd/>
          </a:ln>
        </p:spPr>
        <p:txBody>
          <a:bodyPr>
            <a:prstTxWarp prst="textNoShape">
              <a:avLst/>
            </a:prstTxWarp>
            <a:spAutoFit/>
          </a:bodyPr>
          <a:lstStyle/>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public class </a:t>
            </a:r>
            <a:r>
              <a:rPr lang="en-US" sz="1800" b="1">
                <a:solidFill>
                  <a:srgbClr val="0A017F"/>
                </a:solidFill>
                <a:latin typeface="Courier" charset="0"/>
                <a:ea typeface="Courier" charset="0"/>
                <a:cs typeface="Courier" charset="0"/>
              </a:rPr>
              <a:t>BoundedCounterNotifyingLong</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implements BoundedCounter {</a:t>
            </a:r>
          </a:p>
          <a:p>
            <a:pPr defTabSz="379413" eaLnBrk="1" hangingPunct="1">
              <a:lnSpc>
                <a:spcPct val="90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private NotifyingLong count = new NotifyingLong(this, MIN);</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public synchronized long value() { return count.value();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public synchronized void inc() {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while (count.value() &gt;= MAX)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try { wait();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catch(InterruptedException ex)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79413" eaLnBrk="1" hangingPunct="1">
              <a:lnSpc>
                <a:spcPct val="90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count.setValue(count.value()+1); </a:t>
            </a:r>
            <a:r>
              <a:rPr lang="en-US" sz="1800" b="1" i="1">
                <a:solidFill>
                  <a:srgbClr val="7E0007"/>
                </a:solidFill>
                <a:latin typeface="Courier" charset="0"/>
                <a:ea typeface="Courier" charset="0"/>
                <a:cs typeface="Courier" charset="0"/>
              </a:rPr>
              <a:t>// issues notification</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p>
        </p:txBody>
      </p:sp>
      <p:grpSp>
        <p:nvGrpSpPr>
          <p:cNvPr id="97288" name="Group 5"/>
          <p:cNvGrpSpPr>
            <a:grpSpLocks/>
          </p:cNvGrpSpPr>
          <p:nvPr/>
        </p:nvGrpSpPr>
        <p:grpSpPr bwMode="auto">
          <a:xfrm>
            <a:off x="8382000" y="6096000"/>
            <a:ext cx="457200" cy="457200"/>
            <a:chOff x="5184" y="3552"/>
            <a:chExt cx="288" cy="288"/>
          </a:xfrm>
        </p:grpSpPr>
        <p:sp>
          <p:nvSpPr>
            <p:cNvPr id="97289" name="AutoShape 6"/>
            <p:cNvSpPr>
              <a:spLocks noChangeArrowheads="1"/>
            </p:cNvSpPr>
            <p:nvPr/>
          </p:nvSpPr>
          <p:spPr bwMode="auto">
            <a:xfrm>
              <a:off x="5184" y="3552"/>
              <a:ext cx="288" cy="288"/>
            </a:xfrm>
            <a:prstGeom prst="sun">
              <a:avLst>
                <a:gd name="adj" fmla="val 2500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97290" name="Oval 7"/>
            <p:cNvSpPr>
              <a:spLocks noChangeArrowheads="1"/>
            </p:cNvSpPr>
            <p:nvPr/>
          </p:nvSpPr>
          <p:spPr bwMode="auto">
            <a:xfrm>
              <a:off x="5290" y="3625"/>
              <a:ext cx="144" cy="144"/>
            </a:xfrm>
            <a:prstGeom prst="ellipse">
              <a:avLst/>
            </a:prstGeom>
            <a:solidFill>
              <a:srgbClr val="0A017F"/>
            </a:solidFill>
            <a:ln w="9525">
              <a:solidFill>
                <a:schemeClr val="tx1"/>
              </a:solidFill>
              <a:round/>
              <a:headEnd/>
              <a:tailEnd/>
            </a:ln>
          </p:spPr>
          <p:txBody>
            <a:bodyPr wrap="none" anchor="ctr">
              <a:prstTxWarp prst="textNoShape">
                <a:avLst/>
              </a:prstTxWarp>
            </a:bodyPr>
            <a:lstStyle/>
            <a:p>
              <a:endParaRPr lang="en-US"/>
            </a:p>
          </p:txBody>
        </p:sp>
      </p:gr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9330" name="Date Placeholder 3"/>
          <p:cNvSpPr>
            <a:spLocks noGrp="1"/>
          </p:cNvSpPr>
          <p:nvPr>
            <p:ph type="dt" sz="quarter" idx="10"/>
          </p:nvPr>
        </p:nvSpPr>
        <p:spPr>
          <a:noFill/>
        </p:spPr>
        <p:txBody>
          <a:bodyPr/>
          <a:lstStyle/>
          <a:p>
            <a:r>
              <a:rPr lang="en-US" smtClean="0"/>
              <a:t>© Oscar Nierstrasz</a:t>
            </a:r>
            <a:endParaRPr lang="de-CH" smtClean="0"/>
          </a:p>
        </p:txBody>
      </p:sp>
      <p:sp>
        <p:nvSpPr>
          <p:cNvPr id="99331" name="Footer Placeholder 4"/>
          <p:cNvSpPr>
            <a:spLocks noGrp="1"/>
          </p:cNvSpPr>
          <p:nvPr>
            <p:ph type="ftr" sz="quarter" idx="11"/>
          </p:nvPr>
        </p:nvSpPr>
        <p:spPr>
          <a:noFill/>
        </p:spPr>
        <p:txBody>
          <a:bodyPr/>
          <a:lstStyle/>
          <a:p>
            <a:r>
              <a:rPr lang="en-US" smtClean="0"/>
              <a:t>Liveness and Guarded Methods</a:t>
            </a:r>
            <a:endParaRPr lang="de-CH" smtClean="0"/>
          </a:p>
        </p:txBody>
      </p:sp>
      <p:sp>
        <p:nvSpPr>
          <p:cNvPr id="99332" name="Slide Number Placeholder 5"/>
          <p:cNvSpPr>
            <a:spLocks noGrp="1"/>
          </p:cNvSpPr>
          <p:nvPr>
            <p:ph type="sldNum" sz="quarter" idx="12"/>
          </p:nvPr>
        </p:nvSpPr>
        <p:spPr>
          <a:noFill/>
        </p:spPr>
        <p:txBody>
          <a:bodyPr/>
          <a:lstStyle/>
          <a:p>
            <a:fld id="{2047C6B7-C844-1447-B52C-260FB442F0E1}" type="slidenum">
              <a:rPr lang="de-CH" smtClean="0"/>
              <a:pPr/>
              <a:t>46</a:t>
            </a:fld>
            <a:endParaRPr lang="de-CH" sz="1400" smtClean="0">
              <a:solidFill>
                <a:srgbClr val="7E7E7E"/>
              </a:solidFill>
              <a:latin typeface="Times" charset="0"/>
            </a:endParaRPr>
          </a:p>
        </p:txBody>
      </p:sp>
      <p:sp>
        <p:nvSpPr>
          <p:cNvPr id="99333" name="Rectangle 4"/>
          <p:cNvSpPr>
            <a:spLocks noGrp="1" noChangeArrowheads="1"/>
          </p:cNvSpPr>
          <p:nvPr>
            <p:ph type="title"/>
          </p:nvPr>
        </p:nvSpPr>
        <p:spPr/>
        <p:txBody>
          <a:bodyPr/>
          <a:lstStyle/>
          <a:p>
            <a:pPr eaLnBrk="1" hangingPunct="1"/>
            <a:r>
              <a:rPr lang="en-US"/>
              <a:t>What you should know!</a:t>
            </a:r>
          </a:p>
        </p:txBody>
      </p:sp>
      <p:sp>
        <p:nvSpPr>
          <p:cNvPr id="99334" name="Rectangle 5"/>
          <p:cNvSpPr>
            <a:spLocks noGrp="1" noChangeArrowheads="1"/>
          </p:cNvSpPr>
          <p:nvPr>
            <p:ph type="body" idx="1"/>
          </p:nvPr>
        </p:nvSpPr>
        <p:spPr/>
        <p:txBody>
          <a:bodyPr/>
          <a:lstStyle/>
          <a:p>
            <a:pPr eaLnBrk="1" hangingPunct="1"/>
            <a:r>
              <a:rPr lang="en-US" i="1" smtClean="0"/>
              <a:t>What kinds of liveness problems can occur in concurrent programs?</a:t>
            </a:r>
          </a:p>
          <a:p>
            <a:pPr eaLnBrk="1" hangingPunct="1"/>
            <a:r>
              <a:rPr lang="en-US" i="1" smtClean="0"/>
              <a:t>Why is progress a liveness rather than a safety issue?</a:t>
            </a:r>
          </a:p>
          <a:p>
            <a:pPr eaLnBrk="1" hangingPunct="1"/>
            <a:r>
              <a:rPr lang="en-US" i="1" smtClean="0"/>
              <a:t>What is fair choice? Why do we need it?</a:t>
            </a:r>
          </a:p>
          <a:p>
            <a:pPr eaLnBrk="1" hangingPunct="1"/>
            <a:r>
              <a:rPr lang="en-US" i="1" smtClean="0"/>
              <a:t>What is a terminal set of states?</a:t>
            </a:r>
          </a:p>
          <a:p>
            <a:pPr eaLnBrk="1" hangingPunct="1"/>
            <a:r>
              <a:rPr lang="en-US" i="1" smtClean="0"/>
              <a:t>What are necessary and sufficient conditions for deadlock?</a:t>
            </a:r>
          </a:p>
          <a:p>
            <a:pPr eaLnBrk="1" hangingPunct="1"/>
            <a:r>
              <a:rPr lang="en-US" i="1" smtClean="0"/>
              <a:t>How can you detect deadlock? How can you avoid it?</a:t>
            </a: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1378" name="Date Placeholder 3"/>
          <p:cNvSpPr>
            <a:spLocks noGrp="1"/>
          </p:cNvSpPr>
          <p:nvPr>
            <p:ph type="dt" sz="quarter" idx="10"/>
          </p:nvPr>
        </p:nvSpPr>
        <p:spPr>
          <a:noFill/>
        </p:spPr>
        <p:txBody>
          <a:bodyPr/>
          <a:lstStyle/>
          <a:p>
            <a:r>
              <a:rPr lang="en-US" smtClean="0"/>
              <a:t>© Oscar Nierstrasz</a:t>
            </a:r>
            <a:endParaRPr lang="de-CH" smtClean="0"/>
          </a:p>
        </p:txBody>
      </p:sp>
      <p:sp>
        <p:nvSpPr>
          <p:cNvPr id="101379" name="Footer Placeholder 4"/>
          <p:cNvSpPr>
            <a:spLocks noGrp="1"/>
          </p:cNvSpPr>
          <p:nvPr>
            <p:ph type="ftr" sz="quarter" idx="11"/>
          </p:nvPr>
        </p:nvSpPr>
        <p:spPr>
          <a:noFill/>
        </p:spPr>
        <p:txBody>
          <a:bodyPr/>
          <a:lstStyle/>
          <a:p>
            <a:r>
              <a:rPr lang="en-US" smtClean="0"/>
              <a:t>Liveness and Guarded Methods</a:t>
            </a:r>
            <a:endParaRPr lang="de-CH" smtClean="0"/>
          </a:p>
        </p:txBody>
      </p:sp>
      <p:sp>
        <p:nvSpPr>
          <p:cNvPr id="101380" name="Slide Number Placeholder 5"/>
          <p:cNvSpPr>
            <a:spLocks noGrp="1"/>
          </p:cNvSpPr>
          <p:nvPr>
            <p:ph type="sldNum" sz="quarter" idx="12"/>
          </p:nvPr>
        </p:nvSpPr>
        <p:spPr>
          <a:noFill/>
        </p:spPr>
        <p:txBody>
          <a:bodyPr/>
          <a:lstStyle/>
          <a:p>
            <a:fld id="{CE1826B6-8D9F-A84A-85A3-458C200C5ADF}" type="slidenum">
              <a:rPr lang="de-CH" smtClean="0"/>
              <a:pPr/>
              <a:t>47</a:t>
            </a:fld>
            <a:endParaRPr lang="de-CH" sz="1400" smtClean="0">
              <a:solidFill>
                <a:srgbClr val="7E7E7E"/>
              </a:solidFill>
              <a:latin typeface="Times" charset="0"/>
            </a:endParaRPr>
          </a:p>
        </p:txBody>
      </p:sp>
      <p:sp>
        <p:nvSpPr>
          <p:cNvPr id="101381" name="Rectangle 4"/>
          <p:cNvSpPr>
            <a:spLocks noGrp="1" noChangeArrowheads="1"/>
          </p:cNvSpPr>
          <p:nvPr>
            <p:ph type="title"/>
          </p:nvPr>
        </p:nvSpPr>
        <p:spPr/>
        <p:txBody>
          <a:bodyPr/>
          <a:lstStyle/>
          <a:p>
            <a:pPr eaLnBrk="1" hangingPunct="1"/>
            <a:r>
              <a:rPr lang="en-US"/>
              <a:t>Can you answer these questions?</a:t>
            </a:r>
          </a:p>
        </p:txBody>
      </p:sp>
      <p:sp>
        <p:nvSpPr>
          <p:cNvPr id="101382" name="Rectangle 5"/>
          <p:cNvSpPr>
            <a:spLocks noGrp="1" noChangeArrowheads="1"/>
          </p:cNvSpPr>
          <p:nvPr>
            <p:ph type="body" idx="1"/>
          </p:nvPr>
        </p:nvSpPr>
        <p:spPr/>
        <p:txBody>
          <a:bodyPr/>
          <a:lstStyle/>
          <a:p>
            <a:pPr eaLnBrk="1" hangingPunct="1"/>
            <a:r>
              <a:rPr lang="en-US" i="1" smtClean="0"/>
              <a:t>How would you manually check a progress property?</a:t>
            </a:r>
          </a:p>
          <a:p>
            <a:pPr eaLnBrk="1" hangingPunct="1"/>
            <a:r>
              <a:rPr lang="en-US" i="1" smtClean="0"/>
              <a:t>What is the difference between starvation and deadlock?</a:t>
            </a:r>
          </a:p>
          <a:p>
            <a:pPr eaLnBrk="1" hangingPunct="1"/>
            <a:r>
              <a:rPr lang="en-US" i="1" smtClean="0"/>
              <a:t>How would you manually detect a waits-for cycle?</a:t>
            </a:r>
          </a:p>
          <a:p>
            <a:pPr eaLnBrk="1" hangingPunct="1"/>
            <a:r>
              <a:rPr lang="en-US" i="1" smtClean="0"/>
              <a:t>What is fairness?</a:t>
            </a: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3426" name="Date Placeholder 3"/>
          <p:cNvSpPr>
            <a:spLocks noGrp="1"/>
          </p:cNvSpPr>
          <p:nvPr>
            <p:ph type="dt" sz="quarter" idx="10"/>
          </p:nvPr>
        </p:nvSpPr>
        <p:spPr>
          <a:noFill/>
        </p:spPr>
        <p:txBody>
          <a:bodyPr/>
          <a:lstStyle/>
          <a:p>
            <a:r>
              <a:rPr lang="en-US" smtClean="0"/>
              <a:t>© Oscar Nierstrasz</a:t>
            </a:r>
            <a:endParaRPr lang="de-CH" smtClean="0"/>
          </a:p>
        </p:txBody>
      </p:sp>
      <p:sp>
        <p:nvSpPr>
          <p:cNvPr id="103427" name="Footer Placeholder 4"/>
          <p:cNvSpPr>
            <a:spLocks noGrp="1"/>
          </p:cNvSpPr>
          <p:nvPr>
            <p:ph type="ftr" sz="quarter" idx="11"/>
          </p:nvPr>
        </p:nvSpPr>
        <p:spPr>
          <a:noFill/>
        </p:spPr>
        <p:txBody>
          <a:bodyPr/>
          <a:lstStyle/>
          <a:p>
            <a:r>
              <a:rPr lang="en-US" smtClean="0"/>
              <a:t>Liveness and Guarded Methods</a:t>
            </a:r>
            <a:endParaRPr lang="de-CH" smtClean="0"/>
          </a:p>
        </p:txBody>
      </p:sp>
      <p:sp>
        <p:nvSpPr>
          <p:cNvPr id="103428" name="Slide Number Placeholder 5"/>
          <p:cNvSpPr>
            <a:spLocks noGrp="1"/>
          </p:cNvSpPr>
          <p:nvPr>
            <p:ph type="sldNum" sz="quarter" idx="12"/>
          </p:nvPr>
        </p:nvSpPr>
        <p:spPr>
          <a:noFill/>
        </p:spPr>
        <p:txBody>
          <a:bodyPr/>
          <a:lstStyle/>
          <a:p>
            <a:fld id="{3834C92A-2028-C64D-9983-4345D4FE87B4}" type="slidenum">
              <a:rPr lang="de-CH" smtClean="0"/>
              <a:pPr/>
              <a:t>48</a:t>
            </a:fld>
            <a:endParaRPr lang="de-CH" sz="1400" smtClean="0">
              <a:solidFill>
                <a:srgbClr val="7E7E7E"/>
              </a:solidFill>
              <a:latin typeface="Times" charset="0"/>
            </a:endParaRPr>
          </a:p>
        </p:txBody>
      </p:sp>
      <p:sp>
        <p:nvSpPr>
          <p:cNvPr id="103429" name="Rectangle 4"/>
          <p:cNvSpPr>
            <a:spLocks noGrp="1" noChangeArrowheads="1"/>
          </p:cNvSpPr>
          <p:nvPr>
            <p:ph type="title"/>
          </p:nvPr>
        </p:nvSpPr>
        <p:spPr/>
        <p:txBody>
          <a:bodyPr/>
          <a:lstStyle/>
          <a:p>
            <a:pPr eaLnBrk="1" hangingPunct="1"/>
            <a:r>
              <a:rPr lang="en-US"/>
              <a:t>What you should know!</a:t>
            </a:r>
          </a:p>
        </p:txBody>
      </p:sp>
      <p:sp>
        <p:nvSpPr>
          <p:cNvPr id="103430" name="Rectangle 5"/>
          <p:cNvSpPr>
            <a:spLocks noGrp="1" noChangeArrowheads="1"/>
          </p:cNvSpPr>
          <p:nvPr>
            <p:ph type="body" idx="1"/>
          </p:nvPr>
        </p:nvSpPr>
        <p:spPr/>
        <p:txBody>
          <a:bodyPr/>
          <a:lstStyle/>
          <a:p>
            <a:pPr eaLnBrk="1" hangingPunct="1"/>
            <a:r>
              <a:rPr lang="en-US" i="1"/>
              <a:t>When can you apply the Guarded Methods pattern?</a:t>
            </a:r>
          </a:p>
          <a:p>
            <a:pPr eaLnBrk="1" hangingPunct="1"/>
            <a:r>
              <a:rPr lang="en-US" i="1"/>
              <a:t>When should methods recheck guard conditions after waking from a wait()?</a:t>
            </a:r>
          </a:p>
          <a:p>
            <a:pPr eaLnBrk="1" hangingPunct="1"/>
            <a:r>
              <a:rPr lang="en-US" i="1"/>
              <a:t>Why should you usually prefer notifyAll() to notify()?</a:t>
            </a:r>
          </a:p>
          <a:p>
            <a:pPr eaLnBrk="1" hangingPunct="1"/>
            <a:r>
              <a:rPr lang="en-US" i="1"/>
              <a:t>When and where should you issue notification?</a:t>
            </a:r>
          </a:p>
          <a:p>
            <a:pPr eaLnBrk="1" hangingPunct="1"/>
            <a:r>
              <a:rPr lang="en-US" i="1"/>
              <a:t>Why must you re-establish the class invariant before calling wait()?</a:t>
            </a:r>
          </a:p>
          <a:p>
            <a:pPr eaLnBrk="1" hangingPunct="1"/>
            <a:r>
              <a:rPr lang="en-US" i="1"/>
              <a:t>What should you do when you receive an InterruptedException?</a:t>
            </a:r>
          </a:p>
          <a:p>
            <a:pPr eaLnBrk="1" hangingPunct="1"/>
            <a:r>
              <a:rPr lang="en-US" i="1"/>
              <a:t>What is the difference between tracking state and using state-tracking variables?</a:t>
            </a: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5474" name="Date Placeholder 3"/>
          <p:cNvSpPr>
            <a:spLocks noGrp="1"/>
          </p:cNvSpPr>
          <p:nvPr>
            <p:ph type="dt" sz="quarter" idx="10"/>
          </p:nvPr>
        </p:nvSpPr>
        <p:spPr>
          <a:noFill/>
        </p:spPr>
        <p:txBody>
          <a:bodyPr/>
          <a:lstStyle/>
          <a:p>
            <a:r>
              <a:rPr lang="en-US" smtClean="0"/>
              <a:t>© Oscar Nierstrasz</a:t>
            </a:r>
            <a:endParaRPr lang="de-CH" smtClean="0"/>
          </a:p>
        </p:txBody>
      </p:sp>
      <p:sp>
        <p:nvSpPr>
          <p:cNvPr id="105475" name="Footer Placeholder 4"/>
          <p:cNvSpPr>
            <a:spLocks noGrp="1"/>
          </p:cNvSpPr>
          <p:nvPr>
            <p:ph type="ftr" sz="quarter" idx="11"/>
          </p:nvPr>
        </p:nvSpPr>
        <p:spPr>
          <a:noFill/>
        </p:spPr>
        <p:txBody>
          <a:bodyPr/>
          <a:lstStyle/>
          <a:p>
            <a:r>
              <a:rPr lang="en-US" smtClean="0"/>
              <a:t>Liveness and Guarded Methods</a:t>
            </a:r>
            <a:endParaRPr lang="de-CH" smtClean="0"/>
          </a:p>
        </p:txBody>
      </p:sp>
      <p:sp>
        <p:nvSpPr>
          <p:cNvPr id="105476" name="Slide Number Placeholder 5"/>
          <p:cNvSpPr>
            <a:spLocks noGrp="1"/>
          </p:cNvSpPr>
          <p:nvPr>
            <p:ph type="sldNum" sz="quarter" idx="12"/>
          </p:nvPr>
        </p:nvSpPr>
        <p:spPr>
          <a:noFill/>
        </p:spPr>
        <p:txBody>
          <a:bodyPr/>
          <a:lstStyle/>
          <a:p>
            <a:fld id="{17B9D411-768E-3548-AEE9-A497DBFE2B49}" type="slidenum">
              <a:rPr lang="de-CH" smtClean="0"/>
              <a:pPr/>
              <a:t>49</a:t>
            </a:fld>
            <a:endParaRPr lang="de-CH" sz="1400" smtClean="0">
              <a:solidFill>
                <a:srgbClr val="7E7E7E"/>
              </a:solidFill>
              <a:latin typeface="Times" charset="0"/>
            </a:endParaRPr>
          </a:p>
        </p:txBody>
      </p:sp>
      <p:sp>
        <p:nvSpPr>
          <p:cNvPr id="105477" name="Rectangle 4"/>
          <p:cNvSpPr>
            <a:spLocks noGrp="1" noChangeArrowheads="1"/>
          </p:cNvSpPr>
          <p:nvPr>
            <p:ph type="title"/>
          </p:nvPr>
        </p:nvSpPr>
        <p:spPr/>
        <p:txBody>
          <a:bodyPr/>
          <a:lstStyle/>
          <a:p>
            <a:pPr eaLnBrk="1" hangingPunct="1"/>
            <a:r>
              <a:rPr lang="en-US"/>
              <a:t>Can you answer these questions?</a:t>
            </a:r>
          </a:p>
        </p:txBody>
      </p:sp>
      <p:sp>
        <p:nvSpPr>
          <p:cNvPr id="105478" name="Rectangle 5"/>
          <p:cNvSpPr>
            <a:spLocks noGrp="1" noChangeArrowheads="1"/>
          </p:cNvSpPr>
          <p:nvPr>
            <p:ph type="body" idx="1"/>
          </p:nvPr>
        </p:nvSpPr>
        <p:spPr/>
        <p:txBody>
          <a:bodyPr/>
          <a:lstStyle/>
          <a:p>
            <a:pPr eaLnBrk="1" hangingPunct="1"/>
            <a:r>
              <a:rPr lang="en-US" i="1"/>
              <a:t>When are guarded methods better than balking?</a:t>
            </a:r>
          </a:p>
          <a:p>
            <a:pPr eaLnBrk="1" hangingPunct="1"/>
            <a:r>
              <a:rPr lang="en-US" i="1"/>
              <a:t>When should you use helper methods to implement guarded methods?</a:t>
            </a:r>
          </a:p>
          <a:p>
            <a:pPr eaLnBrk="1" hangingPunct="1"/>
            <a:r>
              <a:rPr lang="en-US" i="1"/>
              <a:t>What is the best way to structure guarded methods for a class if you would like it to be easy for others to define correctly functioning subclasses?</a:t>
            </a:r>
          </a:p>
          <a:p>
            <a:pPr eaLnBrk="1" hangingPunct="1"/>
            <a:r>
              <a:rPr lang="en-US" i="1"/>
              <a:t>When is the complexity of delegating notifications worthwhile?</a:t>
            </a: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410" name="Date Placeholder 3"/>
          <p:cNvSpPr>
            <a:spLocks noGrp="1"/>
          </p:cNvSpPr>
          <p:nvPr>
            <p:ph type="dt" sz="quarter" idx="10"/>
          </p:nvPr>
        </p:nvSpPr>
        <p:spPr>
          <a:noFill/>
        </p:spPr>
        <p:txBody>
          <a:bodyPr/>
          <a:lstStyle/>
          <a:p>
            <a:r>
              <a:rPr lang="en-US" smtClean="0"/>
              <a:t>© Oscar Nierstrasz</a:t>
            </a:r>
            <a:endParaRPr lang="de-CH" smtClean="0"/>
          </a:p>
        </p:txBody>
      </p:sp>
      <p:sp>
        <p:nvSpPr>
          <p:cNvPr id="17411" name="Footer Placeholder 4"/>
          <p:cNvSpPr>
            <a:spLocks noGrp="1"/>
          </p:cNvSpPr>
          <p:nvPr>
            <p:ph type="ftr" sz="quarter" idx="11"/>
          </p:nvPr>
        </p:nvSpPr>
        <p:spPr>
          <a:noFill/>
        </p:spPr>
        <p:txBody>
          <a:bodyPr/>
          <a:lstStyle/>
          <a:p>
            <a:r>
              <a:rPr lang="en-US" smtClean="0"/>
              <a:t>Liveness and Guarded Methods</a:t>
            </a:r>
            <a:endParaRPr lang="de-CH" smtClean="0"/>
          </a:p>
        </p:txBody>
      </p:sp>
      <p:sp>
        <p:nvSpPr>
          <p:cNvPr id="17412" name="Slide Number Placeholder 5"/>
          <p:cNvSpPr>
            <a:spLocks noGrp="1"/>
          </p:cNvSpPr>
          <p:nvPr>
            <p:ph type="sldNum" sz="quarter" idx="12"/>
          </p:nvPr>
        </p:nvSpPr>
        <p:spPr>
          <a:noFill/>
        </p:spPr>
        <p:txBody>
          <a:bodyPr/>
          <a:lstStyle/>
          <a:p>
            <a:fld id="{B102479A-6DE7-C245-9AFB-CEFC7567E1D0}" type="slidenum">
              <a:rPr lang="de-CH" smtClean="0"/>
              <a:pPr/>
              <a:t>5</a:t>
            </a:fld>
            <a:endParaRPr lang="de-CH" sz="1400" smtClean="0">
              <a:solidFill>
                <a:srgbClr val="7E7E7E"/>
              </a:solidFill>
              <a:latin typeface="Times" charset="0"/>
            </a:endParaRPr>
          </a:p>
        </p:txBody>
      </p:sp>
      <p:sp>
        <p:nvSpPr>
          <p:cNvPr id="17413" name="Rectangle 2"/>
          <p:cNvSpPr>
            <a:spLocks noGrp="1" noChangeArrowheads="1"/>
          </p:cNvSpPr>
          <p:nvPr>
            <p:ph type="title"/>
          </p:nvPr>
        </p:nvSpPr>
        <p:spPr/>
        <p:txBody>
          <a:bodyPr/>
          <a:lstStyle/>
          <a:p>
            <a:pPr eaLnBrk="1" hangingPunct="1"/>
            <a:r>
              <a:rPr lang="en-US"/>
              <a:t>Liveness Problems</a:t>
            </a:r>
          </a:p>
        </p:txBody>
      </p:sp>
      <p:sp>
        <p:nvSpPr>
          <p:cNvPr id="17414" name="Rectangle 3"/>
          <p:cNvSpPr>
            <a:spLocks noGrp="1" noChangeArrowheads="1"/>
          </p:cNvSpPr>
          <p:nvPr>
            <p:ph type="body" idx="1"/>
          </p:nvPr>
        </p:nvSpPr>
        <p:spPr/>
        <p:txBody>
          <a:bodyPr/>
          <a:lstStyle/>
          <a:p>
            <a:pPr marL="342900" indent="-342900" eaLnBrk="1" hangingPunct="1">
              <a:lnSpc>
                <a:spcPct val="90000"/>
              </a:lnSpc>
              <a:buFont typeface="Helvetica CE" charset="0"/>
              <a:buNone/>
            </a:pPr>
            <a:r>
              <a:rPr lang="en-US" i="1">
                <a:solidFill>
                  <a:srgbClr val="7F0101"/>
                </a:solidFill>
              </a:rPr>
              <a:t>A program may be “safe”, yet suffer from various kinds of liveness problems:</a:t>
            </a:r>
          </a:p>
          <a:p>
            <a:pPr marL="342900" indent="-342900" eaLnBrk="1" hangingPunct="1">
              <a:lnSpc>
                <a:spcPct val="90000"/>
              </a:lnSpc>
              <a:buFont typeface="Helvetica CE" charset="0"/>
              <a:buNone/>
            </a:pPr>
            <a:endParaRPr lang="en-US" i="1">
              <a:solidFill>
                <a:srgbClr val="7F0101"/>
              </a:solidFill>
            </a:endParaRPr>
          </a:p>
          <a:p>
            <a:pPr marL="342900" indent="-342900" eaLnBrk="1" hangingPunct="1">
              <a:lnSpc>
                <a:spcPct val="90000"/>
              </a:lnSpc>
              <a:buFont typeface="Helvetica CE" charset="0"/>
              <a:buNone/>
            </a:pPr>
            <a:r>
              <a:rPr lang="en-US" sz="2000" b="1" i="1"/>
              <a:t>Starvation:</a:t>
            </a:r>
            <a:r>
              <a:rPr lang="en-US" sz="2000"/>
              <a:t> (AKA “indefinite postponement”)</a:t>
            </a:r>
          </a:p>
          <a:p>
            <a:pPr marL="342900" indent="-342900" eaLnBrk="1" hangingPunct="1">
              <a:lnSpc>
                <a:spcPct val="90000"/>
              </a:lnSpc>
            </a:pPr>
            <a:r>
              <a:rPr lang="en-US" sz="2000"/>
              <a:t>The system as a whole makes progress, but some individual processes don’t</a:t>
            </a:r>
          </a:p>
          <a:p>
            <a:pPr marL="342900" indent="-342900" eaLnBrk="1" hangingPunct="1">
              <a:lnSpc>
                <a:spcPct val="90000"/>
              </a:lnSpc>
              <a:buFont typeface="Helvetica CE" charset="0"/>
              <a:buNone/>
            </a:pPr>
            <a:r>
              <a:rPr lang="en-US" sz="2000" b="1" i="1"/>
              <a:t>Dormancy:</a:t>
            </a:r>
            <a:endParaRPr lang="en-US" sz="2000"/>
          </a:p>
          <a:p>
            <a:pPr marL="342900" indent="-342900" eaLnBrk="1" hangingPunct="1">
              <a:lnSpc>
                <a:spcPct val="90000"/>
              </a:lnSpc>
            </a:pPr>
            <a:r>
              <a:rPr lang="en-US" sz="2000"/>
              <a:t>A waiting process fails to be woken up</a:t>
            </a:r>
          </a:p>
          <a:p>
            <a:pPr marL="342900" indent="-342900" eaLnBrk="1" hangingPunct="1">
              <a:lnSpc>
                <a:spcPct val="90000"/>
              </a:lnSpc>
              <a:buFont typeface="Helvetica CE" charset="0"/>
              <a:buNone/>
            </a:pPr>
            <a:r>
              <a:rPr lang="en-US" sz="2000" b="1" i="1"/>
              <a:t>Premature termination:</a:t>
            </a:r>
            <a:endParaRPr lang="en-US" sz="2000"/>
          </a:p>
          <a:p>
            <a:pPr marL="342900" indent="-342900" eaLnBrk="1" hangingPunct="1">
              <a:lnSpc>
                <a:spcPct val="90000"/>
              </a:lnSpc>
            </a:pPr>
            <a:r>
              <a:rPr lang="en-US" sz="2000"/>
              <a:t>A process is killed before it should be</a:t>
            </a:r>
          </a:p>
          <a:p>
            <a:pPr marL="342900" indent="-342900" eaLnBrk="1" hangingPunct="1">
              <a:lnSpc>
                <a:spcPct val="90000"/>
              </a:lnSpc>
              <a:buFont typeface="Helvetica CE" charset="0"/>
              <a:buNone/>
            </a:pPr>
            <a:r>
              <a:rPr lang="en-US" sz="2000" b="1" i="1"/>
              <a:t>Deadlock:</a:t>
            </a:r>
            <a:endParaRPr lang="en-US" sz="2000"/>
          </a:p>
          <a:p>
            <a:pPr marL="342900" indent="-342900" eaLnBrk="1" hangingPunct="1">
              <a:lnSpc>
                <a:spcPct val="90000"/>
              </a:lnSpc>
            </a:pPr>
            <a:r>
              <a:rPr lang="en-US" sz="2000"/>
              <a:t>Two or more processes are blocked, each waiting for resources held by another</a:t>
            </a: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166" name="Rectangle 3"/>
          <p:cNvSpPr>
            <a:spLocks noGrp="1" noChangeArrowheads="1"/>
          </p:cNvSpPr>
          <p:nvPr>
            <p:ph type="title"/>
          </p:nvPr>
        </p:nvSpPr>
        <p:spPr/>
        <p:txBody>
          <a:bodyPr/>
          <a:lstStyle/>
          <a:p>
            <a:pPr eaLnBrk="1" hangingPunct="1"/>
            <a:r>
              <a:rPr lang="en-US" dirty="0" smtClean="0"/>
              <a:t>License</a:t>
            </a:r>
            <a:endParaRPr lang="en-US" dirty="0"/>
          </a:p>
        </p:txBody>
      </p:sp>
      <p:sp>
        <p:nvSpPr>
          <p:cNvPr id="92162" name="Date Placeholder 3"/>
          <p:cNvSpPr>
            <a:spLocks noGrp="1"/>
          </p:cNvSpPr>
          <p:nvPr>
            <p:ph type="dt" sz="half" idx="10"/>
          </p:nvPr>
        </p:nvSpPr>
        <p:spPr>
          <a:noFill/>
        </p:spPr>
        <p:txBody>
          <a:bodyPr/>
          <a:lstStyle/>
          <a:p>
            <a:r>
              <a:rPr lang="de-CH" smtClean="0">
                <a:latin typeface="Helvetica" charset="0"/>
              </a:rPr>
              <a:t>© Oscar Nierstrasz</a:t>
            </a:r>
          </a:p>
        </p:txBody>
      </p:sp>
      <p:sp>
        <p:nvSpPr>
          <p:cNvPr id="92163" name="Footer Placeholder 4"/>
          <p:cNvSpPr>
            <a:spLocks noGrp="1"/>
          </p:cNvSpPr>
          <p:nvPr>
            <p:ph type="ftr" sz="quarter" idx="11"/>
          </p:nvPr>
        </p:nvSpPr>
        <p:spPr>
          <a:noFill/>
        </p:spPr>
        <p:txBody>
          <a:bodyPr/>
          <a:lstStyle/>
          <a:p>
            <a:r>
              <a:rPr lang="de-CH" smtClean="0">
                <a:latin typeface="Helvetica" charset="0"/>
              </a:rPr>
              <a:t>ESE — Introduction</a:t>
            </a:r>
          </a:p>
        </p:txBody>
      </p:sp>
      <p:grpSp>
        <p:nvGrpSpPr>
          <p:cNvPr id="2" name="Group 11"/>
          <p:cNvGrpSpPr/>
          <p:nvPr/>
        </p:nvGrpSpPr>
        <p:grpSpPr>
          <a:xfrm>
            <a:off x="762000" y="1600200"/>
            <a:ext cx="7620000" cy="4401204"/>
            <a:chOff x="762000" y="1600200"/>
            <a:chExt cx="7620000" cy="4401204"/>
          </a:xfrm>
        </p:grpSpPr>
        <p:sp>
          <p:nvSpPr>
            <p:cNvPr id="92165" name="Rectangle 2"/>
            <p:cNvSpPr>
              <a:spLocks noChangeArrowheads="1"/>
            </p:cNvSpPr>
            <p:nvPr/>
          </p:nvSpPr>
          <p:spPr bwMode="auto">
            <a:xfrm>
              <a:off x="762000" y="1600200"/>
              <a:ext cx="7620000" cy="4401204"/>
            </a:xfrm>
            <a:prstGeom prst="rect">
              <a:avLst/>
            </a:prstGeom>
            <a:solidFill>
              <a:srgbClr val="FFFFCC"/>
            </a:solidFill>
            <a:ln w="9525">
              <a:solidFill>
                <a:schemeClr val="tx1"/>
              </a:solidFill>
              <a:miter lim="800000"/>
              <a:headEnd/>
              <a:tailEnd/>
            </a:ln>
          </p:spPr>
          <p:txBody>
            <a:bodyPr>
              <a:prstTxWarp prst="textNoShape">
                <a:avLst/>
              </a:prstTxWarp>
              <a:spAutoFit/>
            </a:bodyPr>
            <a:lstStyle/>
            <a:p>
              <a:pPr marL="192088" indent="-192088"/>
              <a:endParaRPr lang="en-US" sz="1400" b="1" dirty="0">
                <a:solidFill>
                  <a:srgbClr val="000000"/>
                </a:solidFill>
              </a:endParaRPr>
            </a:p>
            <a:p>
              <a:pPr marL="192088" indent="-192088"/>
              <a:endParaRPr lang="en-US" sz="1400" b="1" dirty="0">
                <a:solidFill>
                  <a:srgbClr val="000000"/>
                </a:solidFill>
              </a:endParaRPr>
            </a:p>
            <a:p>
              <a:pPr marL="192088" indent="-192088"/>
              <a:endParaRPr lang="en-US" sz="1400" b="1" dirty="0">
                <a:solidFill>
                  <a:srgbClr val="000000"/>
                </a:solidFill>
              </a:endParaRPr>
            </a:p>
            <a:p>
              <a:pPr marL="192088" indent="-192088"/>
              <a:endParaRPr lang="en-US" sz="1400" b="1" dirty="0">
                <a:solidFill>
                  <a:srgbClr val="000000"/>
                </a:solidFill>
              </a:endParaRPr>
            </a:p>
            <a:p>
              <a:pPr marL="192088" indent="-192088"/>
              <a:endParaRPr lang="en-US" sz="1400" b="1" dirty="0">
                <a:solidFill>
                  <a:srgbClr val="000000"/>
                </a:solidFill>
              </a:endParaRPr>
            </a:p>
            <a:p>
              <a:pPr marL="192088" indent="-192088" algn="ctr"/>
              <a:r>
                <a:rPr lang="en-US" sz="1400" b="1" dirty="0">
                  <a:solidFill>
                    <a:srgbClr val="000000"/>
                  </a:solidFill>
                </a:rPr>
                <a:t>Attribution-</a:t>
              </a:r>
              <a:r>
                <a:rPr lang="en-US" sz="1400" b="1" dirty="0" err="1">
                  <a:solidFill>
                    <a:srgbClr val="000000"/>
                  </a:solidFill>
                </a:rPr>
                <a:t>ShareAlike</a:t>
              </a:r>
              <a:r>
                <a:rPr lang="en-US" sz="1400" b="1" dirty="0">
                  <a:solidFill>
                    <a:srgbClr val="000000"/>
                  </a:solidFill>
                </a:rPr>
                <a:t> 3.0 </a:t>
              </a:r>
              <a:r>
                <a:rPr lang="en-US" sz="1400" b="1" dirty="0" err="1">
                  <a:solidFill>
                    <a:srgbClr val="000000"/>
                  </a:solidFill>
                </a:rPr>
                <a:t>Unported</a:t>
              </a:r>
              <a:endParaRPr lang="en-US" sz="1400" b="1" dirty="0">
                <a:solidFill>
                  <a:srgbClr val="000000"/>
                </a:solidFill>
              </a:endParaRPr>
            </a:p>
            <a:p>
              <a:pPr marL="192088" indent="-192088"/>
              <a:r>
                <a:rPr lang="en-US" sz="1400" b="1" i="1" dirty="0">
                  <a:solidFill>
                    <a:srgbClr val="000000"/>
                  </a:solidFill>
                </a:rPr>
                <a:t>You are free:</a:t>
              </a:r>
              <a:endParaRPr lang="en-US" sz="1400" dirty="0">
                <a:solidFill>
                  <a:srgbClr val="000000"/>
                </a:solidFill>
              </a:endParaRPr>
            </a:p>
            <a:p>
              <a:pPr lvl="1"/>
              <a:r>
                <a:rPr lang="en-US" sz="1400" b="1" dirty="0">
                  <a:solidFill>
                    <a:srgbClr val="000000"/>
                  </a:solidFill>
                </a:rPr>
                <a:t>to Share</a:t>
              </a:r>
              <a:r>
                <a:rPr lang="en-US" sz="1400" dirty="0">
                  <a:solidFill>
                    <a:srgbClr val="000000"/>
                  </a:solidFill>
                </a:rPr>
                <a:t> — to copy, distribute and transmit the work</a:t>
              </a:r>
            </a:p>
            <a:p>
              <a:pPr lvl="1"/>
              <a:r>
                <a:rPr lang="en-US" sz="1400" b="1" dirty="0">
                  <a:solidFill>
                    <a:srgbClr val="000000"/>
                  </a:solidFill>
                </a:rPr>
                <a:t>to Remix</a:t>
              </a:r>
              <a:r>
                <a:rPr lang="en-US" sz="1400" dirty="0">
                  <a:solidFill>
                    <a:srgbClr val="000000"/>
                  </a:solidFill>
                </a:rPr>
                <a:t> — to adapt the work</a:t>
              </a:r>
            </a:p>
            <a:p>
              <a:pPr marL="192088" indent="-192088"/>
              <a:endParaRPr lang="en-US" sz="1400" b="1" i="1" dirty="0">
                <a:solidFill>
                  <a:srgbClr val="000000"/>
                </a:solidFill>
              </a:endParaRPr>
            </a:p>
            <a:p>
              <a:pPr marL="192088" indent="-192088"/>
              <a:r>
                <a:rPr lang="en-US" sz="1400" b="1" i="1" dirty="0">
                  <a:solidFill>
                    <a:srgbClr val="000000"/>
                  </a:solidFill>
                </a:rPr>
                <a:t>Under the following conditions:</a:t>
              </a:r>
              <a:endParaRPr lang="en-US" sz="1400" dirty="0">
                <a:solidFill>
                  <a:srgbClr val="000000"/>
                </a:solidFill>
              </a:endParaRPr>
            </a:p>
            <a:p>
              <a:pPr lvl="1"/>
              <a:r>
                <a:rPr lang="en-US" sz="1400" b="1" dirty="0">
                  <a:solidFill>
                    <a:srgbClr val="000000"/>
                  </a:solidFill>
                </a:rPr>
                <a:t>Attribution.</a:t>
              </a:r>
              <a:r>
                <a:rPr lang="en-US" sz="1400" dirty="0">
                  <a:solidFill>
                    <a:srgbClr val="000000"/>
                  </a:solidFill>
                </a:rPr>
                <a:t> You must attribute the work in the manner specified by the author or licensor (but not in any way that suggests that they endorse you or your use of the work).</a:t>
              </a:r>
            </a:p>
            <a:p>
              <a:pPr lvl="1"/>
              <a:r>
                <a:rPr lang="en-US" sz="1400" b="1" dirty="0">
                  <a:solidFill>
                    <a:srgbClr val="000000"/>
                  </a:solidFill>
                </a:rPr>
                <a:t>Share Alike.</a:t>
              </a:r>
              <a:r>
                <a:rPr lang="en-US" sz="1400" dirty="0">
                  <a:solidFill>
                    <a:srgbClr val="000000"/>
                  </a:solidFill>
                </a:rPr>
                <a:t> If you alter, transform, or build upon this work, you may distribute the resulting work only under the same, similar or a compatible license.</a:t>
              </a:r>
            </a:p>
            <a:p>
              <a:pPr marL="192088" indent="-192088"/>
              <a:r>
                <a:rPr lang="en-US" sz="1400" dirty="0">
                  <a:solidFill>
                    <a:srgbClr val="000000"/>
                  </a:solidFill>
                </a:rPr>
                <a:t>For any reuse or distribution, you must make clear to others the license terms of this work. The best way to do this is with a link to this web page.</a:t>
              </a:r>
            </a:p>
            <a:p>
              <a:pPr marL="192088" indent="-192088"/>
              <a:r>
                <a:rPr lang="en-US" sz="1400" dirty="0">
                  <a:solidFill>
                    <a:srgbClr val="000000"/>
                  </a:solidFill>
                </a:rPr>
                <a:t>Any of the above conditions can be waived if you get permission from the copyright holder.</a:t>
              </a:r>
            </a:p>
            <a:p>
              <a:pPr marL="192088" indent="-192088"/>
              <a:r>
                <a:rPr lang="en-US" sz="1400" dirty="0">
                  <a:solidFill>
                    <a:srgbClr val="000000"/>
                  </a:solidFill>
                </a:rPr>
                <a:t>Nothing in this license impairs or restricts the author's moral rights.</a:t>
              </a:r>
            </a:p>
          </p:txBody>
        </p:sp>
        <p:pic>
          <p:nvPicPr>
            <p:cNvPr id="92168" name="Picture 5" descr="logo_deed"/>
            <p:cNvPicPr>
              <a:picLocks noChangeAspect="1" noChangeArrowheads="1"/>
            </p:cNvPicPr>
            <p:nvPr/>
          </p:nvPicPr>
          <p:blipFill>
            <a:blip r:embed="rId3"/>
            <a:srcRect/>
            <a:stretch>
              <a:fillRect/>
            </a:stretch>
          </p:blipFill>
          <p:spPr bwMode="auto">
            <a:xfrm>
              <a:off x="3319367" y="1828800"/>
              <a:ext cx="2509837" cy="708025"/>
            </a:xfrm>
            <a:prstGeom prst="rect">
              <a:avLst/>
            </a:prstGeom>
            <a:noFill/>
            <a:ln w="9525">
              <a:noFill/>
              <a:miter lim="800000"/>
              <a:headEnd/>
              <a:tailEnd/>
            </a:ln>
          </p:spPr>
        </p:pic>
      </p:grpSp>
      <p:sp>
        <p:nvSpPr>
          <p:cNvPr id="10" name="Rectangle 9"/>
          <p:cNvSpPr/>
          <p:nvPr/>
        </p:nvSpPr>
        <p:spPr>
          <a:xfrm>
            <a:off x="1676400" y="6076890"/>
            <a:ext cx="5791200" cy="400110"/>
          </a:xfrm>
          <a:prstGeom prst="rect">
            <a:avLst/>
          </a:prstGeom>
          <a:solidFill>
            <a:srgbClr val="FFFDD7"/>
          </a:solidFill>
          <a:ln>
            <a:noFill/>
          </a:ln>
        </p:spPr>
        <p:txBody>
          <a:bodyPr wrap="square">
            <a:spAutoFit/>
          </a:bodyPr>
          <a:lstStyle/>
          <a:p>
            <a:pPr algn="ctr" eaLnBrk="1" hangingPunct="1">
              <a:buNone/>
            </a:pPr>
            <a:r>
              <a:rPr lang="en-US" sz="2000" dirty="0" smtClean="0">
                <a:latin typeface="Helvetica (Body)"/>
                <a:cs typeface="Helvetica (Body)"/>
              </a:rPr>
              <a:t>http://creativecommons.org/licenses/by-sa/3.0/</a:t>
            </a:r>
            <a:endParaRPr lang="en-US" sz="2000" dirty="0">
              <a:latin typeface="Helvetica (Body)"/>
              <a:cs typeface="Helvetica (Body)"/>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8" name="Date Placeholder 2"/>
          <p:cNvSpPr>
            <a:spLocks noGrp="1"/>
          </p:cNvSpPr>
          <p:nvPr>
            <p:ph type="dt" sz="quarter" idx="10"/>
          </p:nvPr>
        </p:nvSpPr>
        <p:spPr>
          <a:noFill/>
        </p:spPr>
        <p:txBody>
          <a:bodyPr/>
          <a:lstStyle/>
          <a:p>
            <a:r>
              <a:rPr lang="en-US" smtClean="0"/>
              <a:t>© Oscar Nierstrasz</a:t>
            </a:r>
            <a:endParaRPr lang="de-CH" smtClean="0"/>
          </a:p>
        </p:txBody>
      </p:sp>
      <p:sp>
        <p:nvSpPr>
          <p:cNvPr id="19459" name="Footer Placeholder 3"/>
          <p:cNvSpPr>
            <a:spLocks noGrp="1"/>
          </p:cNvSpPr>
          <p:nvPr>
            <p:ph type="ftr" sz="quarter" idx="11"/>
          </p:nvPr>
        </p:nvSpPr>
        <p:spPr>
          <a:noFill/>
        </p:spPr>
        <p:txBody>
          <a:bodyPr/>
          <a:lstStyle/>
          <a:p>
            <a:r>
              <a:rPr lang="en-US" smtClean="0"/>
              <a:t>Liveness and Guarded Methods</a:t>
            </a:r>
            <a:endParaRPr lang="de-CH" smtClean="0"/>
          </a:p>
        </p:txBody>
      </p:sp>
      <p:sp>
        <p:nvSpPr>
          <p:cNvPr id="19460" name="Slide Number Placeholder 4"/>
          <p:cNvSpPr>
            <a:spLocks noGrp="1"/>
          </p:cNvSpPr>
          <p:nvPr>
            <p:ph type="sldNum" sz="quarter" idx="12"/>
          </p:nvPr>
        </p:nvSpPr>
        <p:spPr>
          <a:noFill/>
        </p:spPr>
        <p:txBody>
          <a:bodyPr/>
          <a:lstStyle/>
          <a:p>
            <a:fld id="{402EC18F-BE1D-524A-BB8E-587216C81488}" type="slidenum">
              <a:rPr lang="de-CH" smtClean="0"/>
              <a:pPr/>
              <a:t>6</a:t>
            </a:fld>
            <a:endParaRPr lang="de-CH" sz="1400" smtClean="0">
              <a:solidFill>
                <a:srgbClr val="7E7E7E"/>
              </a:solidFill>
              <a:latin typeface="Times" charset="0"/>
            </a:endParaRPr>
          </a:p>
        </p:txBody>
      </p:sp>
      <p:sp>
        <p:nvSpPr>
          <p:cNvPr id="19461" name="Rectangle 2"/>
          <p:cNvSpPr>
            <a:spLocks noGrp="1" noChangeArrowheads="1"/>
          </p:cNvSpPr>
          <p:nvPr>
            <p:ph type="title"/>
          </p:nvPr>
        </p:nvSpPr>
        <p:spPr/>
        <p:txBody>
          <a:bodyPr/>
          <a:lstStyle/>
          <a:p>
            <a:pPr eaLnBrk="1" hangingPunct="1"/>
            <a:r>
              <a:rPr lang="en-US"/>
              <a:t>Progress properties — fair choice</a:t>
            </a:r>
          </a:p>
        </p:txBody>
      </p:sp>
      <p:pic>
        <p:nvPicPr>
          <p:cNvPr id="19462" name="Picture 5"/>
          <p:cNvPicPr>
            <a:picLocks noChangeAspect="1" noChangeArrowheads="1"/>
          </p:cNvPicPr>
          <p:nvPr/>
        </p:nvPicPr>
        <mc:AlternateContent xmlns:ma="http://schemas.microsoft.com/office/mac/drawingml/2008/main">
          <mc:Choice Requires="ma">
            <p:blipFill>
              <a:blip r:embed="rId3"/>
              <a:srcRect/>
              <a:stretch>
                <a:fillRect/>
              </a:stretch>
            </p:blipFill>
          </mc:Choice>
          <mc:Fallback xmlns:ma="http://schemas.microsoft.com/office/mac/drawingml/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blipFill>
              <a:blip r:embed="rId4"/>
              <a:srcRect/>
              <a:stretch>
                <a:fillRect/>
              </a:stretch>
            </p:blipFill>
          </mc:Fallback>
        </mc:AlternateContent>
        <p:spPr bwMode="auto">
          <a:xfrm>
            <a:off x="4800600" y="2232025"/>
            <a:ext cx="3810000" cy="2644775"/>
          </a:xfrm>
          <a:prstGeom prst="rect">
            <a:avLst/>
          </a:prstGeom>
          <a:noFill/>
          <a:ln w="9525">
            <a:noFill/>
            <a:miter lim="800000"/>
            <a:headEnd/>
            <a:tailEnd/>
          </a:ln>
        </p:spPr>
      </p:pic>
      <p:sp>
        <p:nvSpPr>
          <p:cNvPr id="19463" name="AutoShape 6"/>
          <p:cNvSpPr>
            <a:spLocks noChangeArrowheads="1"/>
          </p:cNvSpPr>
          <p:nvPr/>
        </p:nvSpPr>
        <p:spPr bwMode="auto">
          <a:xfrm>
            <a:off x="381000" y="3581400"/>
            <a:ext cx="3657600" cy="2057400"/>
          </a:xfrm>
          <a:prstGeom prst="foldedCorner">
            <a:avLst>
              <a:gd name="adj" fmla="val 12500"/>
            </a:avLst>
          </a:prstGeom>
          <a:solidFill>
            <a:schemeClr val="accent1"/>
          </a:solidFill>
          <a:ln w="9525">
            <a:solidFill>
              <a:schemeClr val="tx1"/>
            </a:solidFill>
            <a:round/>
            <a:headEnd/>
            <a:tailEnd/>
          </a:ln>
        </p:spPr>
        <p:txBody>
          <a:bodyPr anchor="ctr">
            <a:prstTxWarp prst="textNoShape">
              <a:avLst/>
            </a:prstTxWarp>
          </a:bodyPr>
          <a:lstStyle/>
          <a:p>
            <a:pPr algn="ctr"/>
            <a:r>
              <a:rPr lang="en-US" sz="2000" i="1">
                <a:solidFill>
                  <a:srgbClr val="0A017F"/>
                </a:solidFill>
              </a:rPr>
              <a:t>If a coin were tossed an infinite number of times, we would expect that both heads and tails would each be chosen infinitely often. </a:t>
            </a:r>
            <a:br>
              <a:rPr lang="en-US" sz="2000" i="1">
                <a:solidFill>
                  <a:srgbClr val="0A017F"/>
                </a:solidFill>
              </a:rPr>
            </a:br>
            <a:r>
              <a:rPr lang="en-US" sz="2000" i="1">
                <a:solidFill>
                  <a:srgbClr val="7F0101"/>
                </a:solidFill>
              </a:rPr>
              <a:t>This assumes fair choice !</a:t>
            </a:r>
          </a:p>
        </p:txBody>
      </p:sp>
      <p:sp>
        <p:nvSpPr>
          <p:cNvPr id="19464" name="Rectangle 7"/>
          <p:cNvSpPr>
            <a:spLocks noChangeArrowheads="1"/>
          </p:cNvSpPr>
          <p:nvPr/>
        </p:nvSpPr>
        <p:spPr bwMode="auto">
          <a:xfrm>
            <a:off x="381000" y="1828800"/>
            <a:ext cx="4419600" cy="1247775"/>
          </a:xfrm>
          <a:prstGeom prst="rect">
            <a:avLst/>
          </a:prstGeom>
          <a:noFill/>
          <a:ln w="9525">
            <a:noFill/>
            <a:miter lim="800000"/>
            <a:headEnd/>
            <a:tailEnd/>
          </a:ln>
        </p:spPr>
        <p:txBody>
          <a:bodyPr>
            <a:prstTxWarp prst="textNoShape">
              <a:avLst/>
            </a:prstTxWarp>
            <a:spAutoFit/>
          </a:bodyPr>
          <a:lstStyle/>
          <a:p>
            <a:pPr eaLnBrk="1" hangingPunct="1">
              <a:lnSpc>
                <a:spcPct val="95000"/>
              </a:lnSpc>
              <a:spcBef>
                <a:spcPct val="20000"/>
              </a:spcBef>
              <a:buClr>
                <a:schemeClr val="hlink"/>
              </a:buClr>
              <a:buSzPct val="85000"/>
              <a:buFont typeface="Helvetica CE" charset="0"/>
              <a:buNone/>
            </a:pPr>
            <a:r>
              <a:rPr lang="en-US" sz="2000" u="sng">
                <a:solidFill>
                  <a:srgbClr val="7F0101"/>
                </a:solidFill>
              </a:rPr>
              <a:t>Fair Choice:</a:t>
            </a:r>
            <a:r>
              <a:rPr lang="en-US" sz="2000">
                <a:solidFill>
                  <a:srgbClr val="0A017F"/>
                </a:solidFill>
              </a:rPr>
              <a:t> If a choice over a set of transitions is executed infinitely often, then every transition in the set will be executed infinitely often.</a:t>
            </a:r>
          </a:p>
        </p:txBody>
      </p:sp>
      <p:sp>
        <p:nvSpPr>
          <p:cNvPr id="19465" name="Rectangle 8"/>
          <p:cNvSpPr>
            <a:spLocks noChangeArrowheads="1"/>
          </p:cNvSpPr>
          <p:nvPr/>
        </p:nvSpPr>
        <p:spPr bwMode="auto">
          <a:xfrm>
            <a:off x="4198789" y="5029200"/>
            <a:ext cx="4683920" cy="650947"/>
          </a:xfrm>
          <a:prstGeom prst="rect">
            <a:avLst/>
          </a:prstGeom>
          <a:solidFill>
            <a:schemeClr val="bg1"/>
          </a:solidFill>
          <a:ln w="9525">
            <a:solidFill>
              <a:srgbClr val="0A017F"/>
            </a:solidFill>
            <a:miter lim="800000"/>
            <a:headEnd/>
            <a:tailEnd/>
          </a:ln>
        </p:spPr>
        <p:txBody>
          <a:bodyPr wrap="none">
            <a:prstTxWarp prst="textNoShape">
              <a:avLst/>
            </a:prstTxWarp>
            <a:spAutoFit/>
          </a:bodyPr>
          <a:lstStyle/>
          <a:p>
            <a:pPr defTabSz="177800" eaLnBrk="1" hangingPunct="1">
              <a:lnSpc>
                <a:spcPct val="90000"/>
              </a:lnSpc>
              <a:spcBef>
                <a:spcPct val="20000"/>
              </a:spcBef>
            </a:pPr>
            <a:r>
              <a:rPr lang="en-US" sz="1800" dirty="0">
                <a:solidFill>
                  <a:srgbClr val="00027F"/>
                </a:solidFill>
                <a:latin typeface="Courier" charset="0"/>
                <a:ea typeface="Courier" charset="0"/>
                <a:cs typeface="Courier" charset="0"/>
              </a:rPr>
              <a:t>COIN =	( toss -&gt; heads -&gt; COIN</a:t>
            </a:r>
          </a:p>
          <a:p>
            <a:pPr defTabSz="177800" eaLnBrk="1" hangingPunct="1">
              <a:lnSpc>
                <a:spcPct val="90000"/>
              </a:lnSpc>
              <a:spcBef>
                <a:spcPct val="20000"/>
              </a:spcBef>
            </a:pPr>
            <a:r>
              <a:rPr lang="en-US" sz="1800" dirty="0">
                <a:solidFill>
                  <a:srgbClr val="00027F"/>
                </a:solidFill>
                <a:latin typeface="Courier" charset="0"/>
                <a:ea typeface="Courier" charset="0"/>
                <a:cs typeface="Courier" charset="0"/>
              </a:rPr>
              <a:t>	</a:t>
            </a:r>
            <a:r>
              <a:rPr lang="en-US" sz="1800" dirty="0" smtClean="0">
                <a:solidFill>
                  <a:srgbClr val="00027F"/>
                </a:solidFill>
                <a:latin typeface="Courier" charset="0"/>
                <a:ea typeface="Courier" charset="0"/>
                <a:cs typeface="Courier" charset="0"/>
              </a:rPr>
              <a:t>				| </a:t>
            </a:r>
            <a:r>
              <a:rPr lang="en-US" sz="1800" dirty="0">
                <a:solidFill>
                  <a:srgbClr val="00027F"/>
                </a:solidFill>
                <a:latin typeface="Courier" charset="0"/>
                <a:ea typeface="Courier" charset="0"/>
                <a:cs typeface="Courier" charset="0"/>
              </a:rPr>
              <a:t>toss -&gt; tails -&gt; COIN ).</a:t>
            </a: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6" name="Date Placeholder 2"/>
          <p:cNvSpPr>
            <a:spLocks noGrp="1"/>
          </p:cNvSpPr>
          <p:nvPr>
            <p:ph type="dt" sz="quarter" idx="10"/>
          </p:nvPr>
        </p:nvSpPr>
        <p:spPr>
          <a:noFill/>
        </p:spPr>
        <p:txBody>
          <a:bodyPr/>
          <a:lstStyle/>
          <a:p>
            <a:r>
              <a:rPr lang="en-US" smtClean="0"/>
              <a:t>© Oscar Nierstrasz</a:t>
            </a:r>
            <a:endParaRPr lang="de-CH" smtClean="0"/>
          </a:p>
        </p:txBody>
      </p:sp>
      <p:sp>
        <p:nvSpPr>
          <p:cNvPr id="21507" name="Footer Placeholder 3"/>
          <p:cNvSpPr>
            <a:spLocks noGrp="1"/>
          </p:cNvSpPr>
          <p:nvPr>
            <p:ph type="ftr" sz="quarter" idx="11"/>
          </p:nvPr>
        </p:nvSpPr>
        <p:spPr>
          <a:noFill/>
        </p:spPr>
        <p:txBody>
          <a:bodyPr/>
          <a:lstStyle/>
          <a:p>
            <a:r>
              <a:rPr lang="en-US" smtClean="0"/>
              <a:t>Liveness and Guarded Methods</a:t>
            </a:r>
            <a:endParaRPr lang="de-CH" smtClean="0"/>
          </a:p>
        </p:txBody>
      </p:sp>
      <p:sp>
        <p:nvSpPr>
          <p:cNvPr id="21508" name="Slide Number Placeholder 4"/>
          <p:cNvSpPr>
            <a:spLocks noGrp="1"/>
          </p:cNvSpPr>
          <p:nvPr>
            <p:ph type="sldNum" sz="quarter" idx="12"/>
          </p:nvPr>
        </p:nvSpPr>
        <p:spPr>
          <a:noFill/>
        </p:spPr>
        <p:txBody>
          <a:bodyPr/>
          <a:lstStyle/>
          <a:p>
            <a:fld id="{539093F8-387F-6F4B-BEFA-DF824DDDF88C}" type="slidenum">
              <a:rPr lang="de-CH" smtClean="0"/>
              <a:pPr/>
              <a:t>7</a:t>
            </a:fld>
            <a:endParaRPr lang="de-CH" sz="1400" smtClean="0">
              <a:solidFill>
                <a:srgbClr val="7E7E7E"/>
              </a:solidFill>
              <a:latin typeface="Times" charset="0"/>
            </a:endParaRPr>
          </a:p>
        </p:txBody>
      </p:sp>
      <p:sp>
        <p:nvSpPr>
          <p:cNvPr id="21509" name="Rectangle 2"/>
          <p:cNvSpPr>
            <a:spLocks noGrp="1" noChangeArrowheads="1"/>
          </p:cNvSpPr>
          <p:nvPr>
            <p:ph type="title"/>
          </p:nvPr>
        </p:nvSpPr>
        <p:spPr/>
        <p:txBody>
          <a:bodyPr/>
          <a:lstStyle/>
          <a:p>
            <a:pPr eaLnBrk="1" hangingPunct="1"/>
            <a:r>
              <a:rPr lang="en-US"/>
              <a:t>Safety vs. Liveness</a:t>
            </a:r>
          </a:p>
        </p:txBody>
      </p:sp>
      <p:sp>
        <p:nvSpPr>
          <p:cNvPr id="21510" name="Rectangle 3"/>
          <p:cNvSpPr>
            <a:spLocks noGrp="1" noChangeArrowheads="1"/>
          </p:cNvSpPr>
          <p:nvPr>
            <p:ph type="body" idx="4294967295"/>
          </p:nvPr>
        </p:nvSpPr>
        <p:spPr>
          <a:xfrm>
            <a:off x="533400" y="1676400"/>
            <a:ext cx="3951288" cy="609600"/>
          </a:xfrm>
        </p:spPr>
        <p:txBody>
          <a:bodyPr/>
          <a:lstStyle/>
          <a:p>
            <a:pPr marL="342900" indent="-342900" defTabSz="454025" eaLnBrk="1" hangingPunct="1">
              <a:lnSpc>
                <a:spcPct val="90000"/>
              </a:lnSpc>
              <a:buFont typeface="Helvetica CE" charset="0"/>
              <a:buNone/>
            </a:pPr>
            <a:r>
              <a:rPr lang="en-US" i="1">
                <a:solidFill>
                  <a:srgbClr val="7F0101"/>
                </a:solidFill>
              </a:rPr>
              <a:t>Consider:</a:t>
            </a:r>
            <a:endParaRPr lang="en-US">
              <a:solidFill>
                <a:srgbClr val="7F0101"/>
              </a:solidFill>
            </a:endParaRPr>
          </a:p>
        </p:txBody>
      </p:sp>
      <p:pic>
        <p:nvPicPr>
          <p:cNvPr id="21511" name="Picture 4"/>
          <p:cNvPicPr>
            <a:picLocks noChangeAspect="1" noChangeArrowheads="1"/>
          </p:cNvPicPr>
          <p:nvPr/>
        </p:nvPicPr>
        <mc:AlternateContent xmlns:ma="http://schemas.microsoft.com/office/mac/drawingml/2008/main">
          <mc:Choice Requires="ma">
            <p:blipFill>
              <a:blip r:embed="rId3"/>
              <a:srcRect/>
              <a:stretch>
                <a:fillRect/>
              </a:stretch>
            </p:blipFill>
          </mc:Choice>
          <mc:Fallback xmlns:ma="http://schemas.microsoft.com/office/mac/drawingml/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blipFill>
              <a:blip r:embed="rId4"/>
              <a:srcRect/>
              <a:stretch>
                <a:fillRect/>
              </a:stretch>
            </p:blipFill>
          </mc:Fallback>
        </mc:AlternateContent>
        <p:spPr bwMode="auto">
          <a:xfrm>
            <a:off x="2209800" y="2819400"/>
            <a:ext cx="4057650" cy="1946275"/>
          </a:xfrm>
          <a:prstGeom prst="rect">
            <a:avLst/>
          </a:prstGeom>
          <a:noFill/>
          <a:ln w="9525">
            <a:noFill/>
            <a:miter lim="800000"/>
            <a:headEnd/>
            <a:tailEnd/>
          </a:ln>
        </p:spPr>
      </p:pic>
      <p:sp>
        <p:nvSpPr>
          <p:cNvPr id="21512" name="AutoShape 13"/>
          <p:cNvSpPr>
            <a:spLocks noChangeArrowheads="1"/>
          </p:cNvSpPr>
          <p:nvPr/>
        </p:nvSpPr>
        <p:spPr bwMode="auto">
          <a:xfrm>
            <a:off x="1066800" y="5334000"/>
            <a:ext cx="6781800" cy="990600"/>
          </a:xfrm>
          <a:prstGeom prst="foldedCorner">
            <a:avLst>
              <a:gd name="adj" fmla="val 12500"/>
            </a:avLst>
          </a:prstGeom>
          <a:solidFill>
            <a:schemeClr val="accent1"/>
          </a:solidFill>
          <a:ln w="9525">
            <a:solidFill>
              <a:schemeClr val="tx1"/>
            </a:solidFill>
            <a:round/>
            <a:headEnd/>
            <a:tailEnd/>
          </a:ln>
        </p:spPr>
        <p:txBody>
          <a:bodyPr anchor="ctr">
            <a:prstTxWarp prst="textNoShape">
              <a:avLst/>
            </a:prstTxWarp>
          </a:bodyPr>
          <a:lstStyle/>
          <a:p>
            <a:pPr algn="ctr">
              <a:spcBef>
                <a:spcPct val="50000"/>
              </a:spcBef>
            </a:pPr>
            <a:r>
              <a:rPr lang="en-US" sz="2000" i="1">
                <a:solidFill>
                  <a:srgbClr val="7F0101"/>
                </a:solidFill>
              </a:rPr>
              <a:t>The safety properties of COIN are not very interesting.</a:t>
            </a:r>
          </a:p>
          <a:p>
            <a:pPr algn="ctr">
              <a:spcBef>
                <a:spcPct val="50000"/>
              </a:spcBef>
            </a:pPr>
            <a:r>
              <a:rPr lang="en-US" sz="2000" i="1">
                <a:solidFill>
                  <a:srgbClr val="7F0101"/>
                </a:solidFill>
              </a:rPr>
              <a:t>How do we express what </a:t>
            </a:r>
            <a:r>
              <a:rPr lang="en-US" sz="2000" i="1" u="sng">
                <a:solidFill>
                  <a:srgbClr val="7F0101"/>
                </a:solidFill>
              </a:rPr>
              <a:t>must</a:t>
            </a:r>
            <a:r>
              <a:rPr lang="en-US" sz="2000" i="1">
                <a:solidFill>
                  <a:srgbClr val="7F0101"/>
                </a:solidFill>
              </a:rPr>
              <a:t> happen?</a:t>
            </a:r>
          </a:p>
        </p:txBody>
      </p:sp>
      <p:sp>
        <p:nvSpPr>
          <p:cNvPr id="21513" name="Rectangle 14"/>
          <p:cNvSpPr>
            <a:spLocks noChangeArrowheads="1"/>
          </p:cNvSpPr>
          <p:nvPr/>
        </p:nvSpPr>
        <p:spPr bwMode="auto">
          <a:xfrm>
            <a:off x="2381250" y="1752600"/>
            <a:ext cx="4996007" cy="650947"/>
          </a:xfrm>
          <a:prstGeom prst="rect">
            <a:avLst/>
          </a:prstGeom>
          <a:solidFill>
            <a:schemeClr val="bg1"/>
          </a:solidFill>
          <a:ln w="9525">
            <a:solidFill>
              <a:srgbClr val="0A017F"/>
            </a:solidFill>
            <a:miter lim="800000"/>
            <a:headEnd/>
            <a:tailEnd/>
          </a:ln>
        </p:spPr>
        <p:txBody>
          <a:bodyPr wrap="none">
            <a:prstTxWarp prst="textNoShape">
              <a:avLst/>
            </a:prstTxWarp>
            <a:spAutoFit/>
          </a:bodyPr>
          <a:lstStyle/>
          <a:p>
            <a:pPr defTabSz="382588" eaLnBrk="1" hangingPunct="1">
              <a:lnSpc>
                <a:spcPct val="90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property SAFE </a:t>
            </a:r>
            <a:r>
              <a:rPr lang="en-US" sz="1800" dirty="0" smtClean="0">
                <a:solidFill>
                  <a:srgbClr val="0A017F"/>
                </a:solidFill>
                <a:latin typeface="Courier" charset="0"/>
                <a:ea typeface="Courier" charset="0"/>
                <a:cs typeface="Courier" charset="0"/>
              </a:rPr>
              <a:t>=	( </a:t>
            </a:r>
            <a:r>
              <a:rPr lang="en-US" sz="1800" dirty="0">
                <a:solidFill>
                  <a:srgbClr val="0A017F"/>
                </a:solidFill>
                <a:latin typeface="Courier" charset="0"/>
                <a:ea typeface="Courier" charset="0"/>
                <a:cs typeface="Courier" charset="0"/>
              </a:rPr>
              <a:t>heads -&gt; SAFE</a:t>
            </a:r>
          </a:p>
          <a:p>
            <a:pPr defTabSz="382588" eaLnBrk="1" hangingPunct="1">
              <a:lnSpc>
                <a:spcPct val="90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 tails -&gt; SAFE ).</a:t>
            </a: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4" name="Date Placeholder 2"/>
          <p:cNvSpPr>
            <a:spLocks noGrp="1"/>
          </p:cNvSpPr>
          <p:nvPr>
            <p:ph type="dt" sz="quarter" idx="10"/>
          </p:nvPr>
        </p:nvSpPr>
        <p:spPr>
          <a:noFill/>
        </p:spPr>
        <p:txBody>
          <a:bodyPr/>
          <a:lstStyle/>
          <a:p>
            <a:r>
              <a:rPr lang="en-US" smtClean="0"/>
              <a:t>© Oscar Nierstrasz</a:t>
            </a:r>
            <a:endParaRPr lang="de-CH" smtClean="0"/>
          </a:p>
        </p:txBody>
      </p:sp>
      <p:sp>
        <p:nvSpPr>
          <p:cNvPr id="23555" name="Footer Placeholder 3"/>
          <p:cNvSpPr>
            <a:spLocks noGrp="1"/>
          </p:cNvSpPr>
          <p:nvPr>
            <p:ph type="ftr" sz="quarter" idx="11"/>
          </p:nvPr>
        </p:nvSpPr>
        <p:spPr>
          <a:noFill/>
        </p:spPr>
        <p:txBody>
          <a:bodyPr/>
          <a:lstStyle/>
          <a:p>
            <a:r>
              <a:rPr lang="en-US" smtClean="0"/>
              <a:t>Liveness and Guarded Methods</a:t>
            </a:r>
            <a:endParaRPr lang="de-CH" smtClean="0"/>
          </a:p>
        </p:txBody>
      </p:sp>
      <p:sp>
        <p:nvSpPr>
          <p:cNvPr id="23556" name="Slide Number Placeholder 4"/>
          <p:cNvSpPr>
            <a:spLocks noGrp="1"/>
          </p:cNvSpPr>
          <p:nvPr>
            <p:ph type="sldNum" sz="quarter" idx="12"/>
          </p:nvPr>
        </p:nvSpPr>
        <p:spPr>
          <a:noFill/>
        </p:spPr>
        <p:txBody>
          <a:bodyPr/>
          <a:lstStyle/>
          <a:p>
            <a:fld id="{2BD6924F-27D9-0B4D-ABEC-48CB10E92B83}" type="slidenum">
              <a:rPr lang="de-CH" smtClean="0"/>
              <a:pPr/>
              <a:t>8</a:t>
            </a:fld>
            <a:endParaRPr lang="de-CH" sz="1400" smtClean="0">
              <a:solidFill>
                <a:srgbClr val="7E7E7E"/>
              </a:solidFill>
              <a:latin typeface="Times" charset="0"/>
            </a:endParaRPr>
          </a:p>
        </p:txBody>
      </p:sp>
      <p:pic>
        <p:nvPicPr>
          <p:cNvPr id="23557" name="Picture 4"/>
          <p:cNvPicPr>
            <a:picLocks noChangeAspect="1" noChangeArrowheads="1"/>
          </p:cNvPicPr>
          <p:nvPr/>
        </p:nvPicPr>
        <p:blipFill>
          <a:blip r:embed="rId3"/>
          <a:srcRect/>
          <a:stretch>
            <a:fillRect/>
          </a:stretch>
        </p:blipFill>
        <p:spPr bwMode="auto">
          <a:xfrm>
            <a:off x="5486400" y="2133600"/>
            <a:ext cx="2592388" cy="2654300"/>
          </a:xfrm>
          <a:prstGeom prst="rect">
            <a:avLst/>
          </a:prstGeom>
          <a:noFill/>
          <a:ln w="9525">
            <a:noFill/>
            <a:miter lim="800000"/>
            <a:headEnd/>
            <a:tailEnd/>
          </a:ln>
        </p:spPr>
      </p:pic>
      <p:grpSp>
        <p:nvGrpSpPr>
          <p:cNvPr id="23558" name="Group 5"/>
          <p:cNvGrpSpPr>
            <a:grpSpLocks/>
          </p:cNvGrpSpPr>
          <p:nvPr/>
        </p:nvGrpSpPr>
        <p:grpSpPr bwMode="auto">
          <a:xfrm>
            <a:off x="8077200" y="6096000"/>
            <a:ext cx="838200" cy="381000"/>
            <a:chOff x="672" y="3504"/>
            <a:chExt cx="528" cy="240"/>
          </a:xfrm>
        </p:grpSpPr>
        <p:sp>
          <p:nvSpPr>
            <p:cNvPr id="23564" name="AutoShape 6"/>
            <p:cNvSpPr>
              <a:spLocks noChangeArrowheads="1"/>
            </p:cNvSpPr>
            <p:nvPr/>
          </p:nvSpPr>
          <p:spPr bwMode="auto">
            <a:xfrm>
              <a:off x="672" y="3504"/>
              <a:ext cx="528" cy="240"/>
            </a:xfrm>
            <a:prstGeom prst="foldedCorner">
              <a:avLst>
                <a:gd name="adj" fmla="val 12500"/>
              </a:avLst>
            </a:prstGeom>
            <a:solidFill>
              <a:schemeClr val="accent1"/>
            </a:solidFill>
            <a:ln w="9525">
              <a:solidFill>
                <a:schemeClr val="tx1"/>
              </a:solidFill>
              <a:round/>
              <a:headEnd/>
              <a:tailEnd/>
            </a:ln>
          </p:spPr>
          <p:txBody>
            <a:bodyPr wrap="none" anchor="ctr">
              <a:prstTxWarp prst="textNoShape">
                <a:avLst/>
              </a:prstTxWarp>
            </a:bodyPr>
            <a:lstStyle/>
            <a:p>
              <a:endParaRPr lang="en-US"/>
            </a:p>
          </p:txBody>
        </p:sp>
        <p:grpSp>
          <p:nvGrpSpPr>
            <p:cNvPr id="23565" name="Group 7"/>
            <p:cNvGrpSpPr>
              <a:grpSpLocks/>
            </p:cNvGrpSpPr>
            <p:nvPr/>
          </p:nvGrpSpPr>
          <p:grpSpPr bwMode="auto">
            <a:xfrm>
              <a:off x="720" y="3552"/>
              <a:ext cx="432" cy="144"/>
              <a:chOff x="2112" y="3696"/>
              <a:chExt cx="528" cy="192"/>
            </a:xfrm>
          </p:grpSpPr>
          <p:sp>
            <p:nvSpPr>
              <p:cNvPr id="23566" name="Oval 8"/>
              <p:cNvSpPr>
                <a:spLocks noChangeArrowheads="1"/>
              </p:cNvSpPr>
              <p:nvPr/>
            </p:nvSpPr>
            <p:spPr bwMode="auto">
              <a:xfrm>
                <a:off x="2112" y="3696"/>
                <a:ext cx="192" cy="192"/>
              </a:xfrm>
              <a:prstGeom prst="ellipse">
                <a:avLst/>
              </a:prstGeom>
              <a:solidFill>
                <a:srgbClr val="FF0101"/>
              </a:solidFill>
              <a:ln w="9525">
                <a:solidFill>
                  <a:schemeClr val="tx1"/>
                </a:solidFill>
                <a:round/>
                <a:headEnd/>
                <a:tailEnd/>
              </a:ln>
            </p:spPr>
            <p:txBody>
              <a:bodyPr wrap="none" anchor="ctr">
                <a:prstTxWarp prst="textNoShape">
                  <a:avLst/>
                </a:prstTxWarp>
              </a:bodyPr>
              <a:lstStyle/>
              <a:p>
                <a:pPr algn="ctr"/>
                <a:r>
                  <a:rPr lang="en-US" sz="1400"/>
                  <a:t>0</a:t>
                </a:r>
              </a:p>
            </p:txBody>
          </p:sp>
          <p:sp>
            <p:nvSpPr>
              <p:cNvPr id="23567" name="Oval 9"/>
              <p:cNvSpPr>
                <a:spLocks noChangeArrowheads="1"/>
              </p:cNvSpPr>
              <p:nvPr/>
            </p:nvSpPr>
            <p:spPr bwMode="auto">
              <a:xfrm>
                <a:off x="2448" y="3696"/>
                <a:ext cx="192" cy="192"/>
              </a:xfrm>
              <a:prstGeom prst="ellipse">
                <a:avLst/>
              </a:prstGeom>
              <a:solidFill>
                <a:srgbClr val="01FFFF"/>
              </a:solidFill>
              <a:ln w="9525">
                <a:solidFill>
                  <a:schemeClr val="tx1"/>
                </a:solidFill>
                <a:round/>
                <a:headEnd/>
                <a:tailEnd/>
              </a:ln>
            </p:spPr>
            <p:txBody>
              <a:bodyPr wrap="none" anchor="ctr">
                <a:prstTxWarp prst="textNoShape">
                  <a:avLst/>
                </a:prstTxWarp>
              </a:bodyPr>
              <a:lstStyle/>
              <a:p>
                <a:pPr algn="ctr"/>
                <a:r>
                  <a:rPr lang="en-US" sz="1400"/>
                  <a:t>1</a:t>
                </a:r>
              </a:p>
            </p:txBody>
          </p:sp>
          <p:cxnSp>
            <p:nvCxnSpPr>
              <p:cNvPr id="23568" name="AutoShape 10"/>
              <p:cNvCxnSpPr>
                <a:cxnSpLocks noChangeShapeType="1"/>
                <a:stCxn id="23566" idx="7"/>
                <a:endCxn id="23567" idx="1"/>
              </p:cNvCxnSpPr>
              <p:nvPr/>
            </p:nvCxnSpPr>
            <p:spPr bwMode="auto">
              <a:xfrm rot="5400000" flipV="1">
                <a:off x="2375" y="3625"/>
                <a:ext cx="1" cy="200"/>
              </a:xfrm>
              <a:prstGeom prst="curvedConnector3">
                <a:avLst>
                  <a:gd name="adj1" fmla="val -4800005"/>
                </a:avLst>
              </a:prstGeom>
              <a:noFill/>
              <a:ln w="9525">
                <a:solidFill>
                  <a:schemeClr val="tx1"/>
                </a:solidFill>
                <a:round/>
                <a:headEnd/>
                <a:tailEnd type="triangle" w="med" len="med"/>
              </a:ln>
            </p:spPr>
          </p:cxnSp>
          <p:cxnSp>
            <p:nvCxnSpPr>
              <p:cNvPr id="23569" name="AutoShape 11"/>
              <p:cNvCxnSpPr>
                <a:cxnSpLocks noChangeShapeType="1"/>
                <a:stCxn id="23567" idx="3"/>
                <a:endCxn id="23566" idx="5"/>
              </p:cNvCxnSpPr>
              <p:nvPr/>
            </p:nvCxnSpPr>
            <p:spPr bwMode="auto">
              <a:xfrm rot="5400000">
                <a:off x="2375" y="3761"/>
                <a:ext cx="1" cy="200"/>
              </a:xfrm>
              <a:prstGeom prst="curvedConnector3">
                <a:avLst>
                  <a:gd name="adj1" fmla="val 4299995"/>
                </a:avLst>
              </a:prstGeom>
              <a:noFill/>
              <a:ln w="9525">
                <a:solidFill>
                  <a:schemeClr val="tx1"/>
                </a:solidFill>
                <a:round/>
                <a:headEnd/>
                <a:tailEnd type="triangle" w="med" len="med"/>
              </a:ln>
            </p:spPr>
          </p:cxnSp>
        </p:grpSp>
      </p:grpSp>
      <p:sp>
        <p:nvSpPr>
          <p:cNvPr id="23559" name="Rectangle 13"/>
          <p:cNvSpPr>
            <a:spLocks noChangeArrowheads="1"/>
          </p:cNvSpPr>
          <p:nvPr/>
        </p:nvSpPr>
        <p:spPr bwMode="auto">
          <a:xfrm>
            <a:off x="1219200" y="2133600"/>
            <a:ext cx="3509963" cy="346075"/>
          </a:xfrm>
          <a:prstGeom prst="rect">
            <a:avLst/>
          </a:prstGeom>
          <a:solidFill>
            <a:schemeClr val="bg1"/>
          </a:solidFill>
          <a:ln w="9525">
            <a:solidFill>
              <a:srgbClr val="0A017F"/>
            </a:solidFill>
            <a:miter lim="800000"/>
            <a:headEnd/>
            <a:tailEnd/>
          </a:ln>
        </p:spPr>
        <p:txBody>
          <a:bodyPr wrap="none">
            <a:prstTxWarp prst="textNoShape">
              <a:avLst/>
            </a:prstTxWarp>
            <a:spAutoFit/>
          </a:bodyPr>
          <a:lstStyle/>
          <a:p>
            <a:pPr eaLnBrk="1" hangingPunct="1">
              <a:lnSpc>
                <a:spcPct val="90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progress</a:t>
            </a:r>
            <a:r>
              <a:rPr lang="en-US" sz="1800">
                <a:solidFill>
                  <a:srgbClr val="0A017F"/>
                </a:solidFill>
                <a:latin typeface="Courier" charset="0"/>
                <a:ea typeface="Courier" charset="0"/>
                <a:cs typeface="Courier" charset="0"/>
              </a:rPr>
              <a:t> P = {a1,a2..an}</a:t>
            </a:r>
          </a:p>
        </p:txBody>
      </p:sp>
      <p:sp>
        <p:nvSpPr>
          <p:cNvPr id="23560" name="Rectangle 14"/>
          <p:cNvSpPr>
            <a:spLocks noChangeArrowheads="1"/>
          </p:cNvSpPr>
          <p:nvPr/>
        </p:nvSpPr>
        <p:spPr bwMode="auto">
          <a:xfrm>
            <a:off x="1295400" y="4475163"/>
            <a:ext cx="3509963" cy="650875"/>
          </a:xfrm>
          <a:prstGeom prst="rect">
            <a:avLst/>
          </a:prstGeom>
          <a:solidFill>
            <a:schemeClr val="bg1"/>
          </a:solidFill>
          <a:ln w="9525">
            <a:solidFill>
              <a:srgbClr val="0A017F"/>
            </a:solidFill>
            <a:miter lim="800000"/>
            <a:headEnd/>
            <a:tailEnd/>
          </a:ln>
        </p:spPr>
        <p:txBody>
          <a:bodyPr wrap="none">
            <a:prstTxWarp prst="textNoShape">
              <a:avLst/>
            </a:prstTxWarp>
            <a:spAutoFit/>
          </a:bodyPr>
          <a:lstStyle/>
          <a:p>
            <a:pPr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progress HEADS = {heads} </a:t>
            </a:r>
          </a:p>
          <a:p>
            <a:pPr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progress TAILS = {tails}</a:t>
            </a:r>
          </a:p>
        </p:txBody>
      </p:sp>
      <p:sp>
        <p:nvSpPr>
          <p:cNvPr id="23561" name="Rectangle 15"/>
          <p:cNvSpPr>
            <a:spLocks noChangeArrowheads="1"/>
          </p:cNvSpPr>
          <p:nvPr/>
        </p:nvSpPr>
        <p:spPr bwMode="auto">
          <a:xfrm>
            <a:off x="1295400" y="5372100"/>
            <a:ext cx="4618038" cy="346075"/>
          </a:xfrm>
          <a:prstGeom prst="rect">
            <a:avLst/>
          </a:prstGeom>
          <a:solidFill>
            <a:schemeClr val="bg1"/>
          </a:solidFill>
          <a:ln w="9525">
            <a:solidFill>
              <a:srgbClr val="7F0101"/>
            </a:solidFill>
            <a:miter lim="800000"/>
            <a:headEnd/>
            <a:tailEnd/>
          </a:ln>
        </p:spPr>
        <p:txBody>
          <a:bodyPr wrap="none">
            <a:prstTxWarp prst="textNoShape">
              <a:avLst/>
            </a:prstTxWarp>
            <a:spAutoFit/>
          </a:bodyPr>
          <a:lstStyle/>
          <a:p>
            <a:pPr eaLnBrk="1" hangingPunct="1">
              <a:lnSpc>
                <a:spcPct val="90000"/>
              </a:lnSpc>
              <a:spcBef>
                <a:spcPct val="20000"/>
              </a:spcBef>
              <a:buClr>
                <a:schemeClr val="hlink"/>
              </a:buClr>
              <a:buSzPct val="85000"/>
              <a:buFont typeface="Helvetica CE" charset="0"/>
              <a:buNone/>
            </a:pPr>
            <a:r>
              <a:rPr lang="en-US" sz="1800">
                <a:solidFill>
                  <a:srgbClr val="7F0101"/>
                </a:solidFill>
                <a:latin typeface="Courier" charset="0"/>
                <a:ea typeface="Courier" charset="0"/>
                <a:cs typeface="Courier" charset="0"/>
              </a:rPr>
              <a:t>No progress violations detected.</a:t>
            </a:r>
          </a:p>
        </p:txBody>
      </p:sp>
      <p:sp>
        <p:nvSpPr>
          <p:cNvPr id="23562" name="Rectangle 16"/>
          <p:cNvSpPr>
            <a:spLocks noGrp="1" noChangeArrowheads="1"/>
          </p:cNvSpPr>
          <p:nvPr>
            <p:ph type="title"/>
          </p:nvPr>
        </p:nvSpPr>
        <p:spPr/>
        <p:txBody>
          <a:bodyPr/>
          <a:lstStyle/>
          <a:p>
            <a:pPr eaLnBrk="1" hangingPunct="1"/>
            <a:r>
              <a:rPr lang="en-US"/>
              <a:t>Progress properties</a:t>
            </a:r>
          </a:p>
        </p:txBody>
      </p:sp>
      <p:sp>
        <p:nvSpPr>
          <p:cNvPr id="23563" name="Rectangle 18"/>
          <p:cNvSpPr>
            <a:spLocks noChangeArrowheads="1"/>
          </p:cNvSpPr>
          <p:nvPr/>
        </p:nvSpPr>
        <p:spPr bwMode="auto">
          <a:xfrm>
            <a:off x="685800" y="2895600"/>
            <a:ext cx="4495800" cy="1247775"/>
          </a:xfrm>
          <a:prstGeom prst="rect">
            <a:avLst/>
          </a:prstGeom>
          <a:noFill/>
          <a:ln w="9525">
            <a:noFill/>
            <a:miter lim="800000"/>
            <a:headEnd/>
            <a:tailEnd/>
          </a:ln>
        </p:spPr>
        <p:txBody>
          <a:bodyPr>
            <a:prstTxWarp prst="textNoShape">
              <a:avLst/>
            </a:prstTxWarp>
            <a:spAutoFit/>
          </a:bodyPr>
          <a:lstStyle/>
          <a:p>
            <a:pPr eaLnBrk="1" hangingPunct="1">
              <a:lnSpc>
                <a:spcPct val="95000"/>
              </a:lnSpc>
              <a:spcBef>
                <a:spcPct val="20000"/>
              </a:spcBef>
              <a:buClr>
                <a:schemeClr val="hlink"/>
              </a:buClr>
              <a:buSzPct val="85000"/>
              <a:buFont typeface="Helvetica CE" charset="0"/>
              <a:buNone/>
            </a:pPr>
            <a:r>
              <a:rPr lang="en-US" sz="2000">
                <a:solidFill>
                  <a:srgbClr val="0A017F"/>
                </a:solidFill>
              </a:rPr>
              <a:t>asserts that in an </a:t>
            </a:r>
            <a:r>
              <a:rPr lang="en-US" sz="2000" i="1">
                <a:solidFill>
                  <a:srgbClr val="7F0101"/>
                </a:solidFill>
              </a:rPr>
              <a:t>infinite execution</a:t>
            </a:r>
            <a:r>
              <a:rPr lang="en-US" sz="2000">
                <a:solidFill>
                  <a:srgbClr val="0A017F"/>
                </a:solidFill>
              </a:rPr>
              <a:t> of a target system, </a:t>
            </a:r>
            <a:r>
              <a:rPr lang="en-US" sz="2000" i="1">
                <a:solidFill>
                  <a:srgbClr val="7F0101"/>
                </a:solidFill>
              </a:rPr>
              <a:t>at least one</a:t>
            </a:r>
            <a:r>
              <a:rPr lang="en-US" sz="2000">
                <a:solidFill>
                  <a:srgbClr val="0A017F"/>
                </a:solidFill>
              </a:rPr>
              <a:t> of the actions a1,a2...an will be executed </a:t>
            </a:r>
            <a:r>
              <a:rPr lang="en-US" sz="2000" i="1">
                <a:solidFill>
                  <a:srgbClr val="7F0101"/>
                </a:solidFill>
              </a:rPr>
              <a:t>infinitely often</a:t>
            </a:r>
            <a:r>
              <a:rPr lang="en-US" sz="2000">
                <a:solidFill>
                  <a:srgbClr val="0A017F"/>
                </a:solidFill>
              </a:rPr>
              <a:t>.</a:t>
            </a: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2" name="Date Placeholder 3"/>
          <p:cNvSpPr>
            <a:spLocks noGrp="1"/>
          </p:cNvSpPr>
          <p:nvPr>
            <p:ph type="dt" sz="quarter" idx="10"/>
          </p:nvPr>
        </p:nvSpPr>
        <p:spPr>
          <a:noFill/>
        </p:spPr>
        <p:txBody>
          <a:bodyPr/>
          <a:lstStyle/>
          <a:p>
            <a:r>
              <a:rPr lang="en-US" smtClean="0"/>
              <a:t>© Oscar Nierstrasz</a:t>
            </a:r>
            <a:endParaRPr lang="de-CH" smtClean="0"/>
          </a:p>
        </p:txBody>
      </p:sp>
      <p:sp>
        <p:nvSpPr>
          <p:cNvPr id="25603" name="Footer Placeholder 4"/>
          <p:cNvSpPr>
            <a:spLocks noGrp="1"/>
          </p:cNvSpPr>
          <p:nvPr>
            <p:ph type="ftr" sz="quarter" idx="11"/>
          </p:nvPr>
        </p:nvSpPr>
        <p:spPr>
          <a:noFill/>
        </p:spPr>
        <p:txBody>
          <a:bodyPr/>
          <a:lstStyle/>
          <a:p>
            <a:r>
              <a:rPr lang="en-US" smtClean="0"/>
              <a:t>Liveness and Guarded Methods</a:t>
            </a:r>
            <a:endParaRPr lang="de-CH" smtClean="0"/>
          </a:p>
        </p:txBody>
      </p:sp>
      <p:sp>
        <p:nvSpPr>
          <p:cNvPr id="25604" name="Slide Number Placeholder 5"/>
          <p:cNvSpPr>
            <a:spLocks noGrp="1"/>
          </p:cNvSpPr>
          <p:nvPr>
            <p:ph type="sldNum" sz="quarter" idx="12"/>
          </p:nvPr>
        </p:nvSpPr>
        <p:spPr>
          <a:noFill/>
        </p:spPr>
        <p:txBody>
          <a:bodyPr/>
          <a:lstStyle/>
          <a:p>
            <a:fld id="{A9EC92A2-288F-1642-B751-BF2194312397}" type="slidenum">
              <a:rPr lang="de-CH" smtClean="0"/>
              <a:pPr/>
              <a:t>9</a:t>
            </a:fld>
            <a:endParaRPr lang="de-CH" sz="1400" smtClean="0">
              <a:solidFill>
                <a:srgbClr val="7E7E7E"/>
              </a:solidFill>
              <a:latin typeface="Times" charset="0"/>
            </a:endParaRPr>
          </a:p>
        </p:txBody>
      </p:sp>
      <p:sp>
        <p:nvSpPr>
          <p:cNvPr id="25605" name="Rectangle 2"/>
          <p:cNvSpPr>
            <a:spLocks noGrp="1" noChangeArrowheads="1"/>
          </p:cNvSpPr>
          <p:nvPr>
            <p:ph type="title"/>
          </p:nvPr>
        </p:nvSpPr>
        <p:spPr/>
        <p:txBody>
          <a:bodyPr/>
          <a:lstStyle/>
          <a:p>
            <a:pPr eaLnBrk="1" hangingPunct="1"/>
            <a:r>
              <a:rPr lang="en-US"/>
              <a:t>Progress properties</a:t>
            </a:r>
          </a:p>
        </p:txBody>
      </p:sp>
      <p:sp>
        <p:nvSpPr>
          <p:cNvPr id="25606" name="Rectangle 3"/>
          <p:cNvSpPr>
            <a:spLocks noGrp="1" noChangeArrowheads="1"/>
          </p:cNvSpPr>
          <p:nvPr>
            <p:ph type="body" idx="1"/>
          </p:nvPr>
        </p:nvSpPr>
        <p:spPr>
          <a:xfrm>
            <a:off x="539750" y="1654175"/>
            <a:ext cx="8061325" cy="479425"/>
          </a:xfrm>
        </p:spPr>
        <p:txBody>
          <a:bodyPr anchor="t"/>
          <a:lstStyle/>
          <a:p>
            <a:pPr marL="0" indent="0" defTabSz="374650" eaLnBrk="1" hangingPunct="1">
              <a:buFont typeface="Helvetica CE" charset="0"/>
              <a:buNone/>
            </a:pPr>
            <a:r>
              <a:rPr lang="en-US" i="1">
                <a:solidFill>
                  <a:srgbClr val="7F0101"/>
                </a:solidFill>
              </a:rPr>
              <a:t>Suppose we have both a normal coin and a trick coin </a:t>
            </a:r>
            <a:endParaRPr lang="en-US" sz="1800">
              <a:latin typeface="American Typewriter" charset="0"/>
            </a:endParaRPr>
          </a:p>
        </p:txBody>
      </p:sp>
      <p:sp>
        <p:nvSpPr>
          <p:cNvPr id="25607" name="Rectangle 5"/>
          <p:cNvSpPr>
            <a:spLocks noChangeArrowheads="1"/>
          </p:cNvSpPr>
          <p:nvPr/>
        </p:nvSpPr>
        <p:spPr bwMode="auto">
          <a:xfrm>
            <a:off x="990600" y="2305050"/>
            <a:ext cx="6761163" cy="895350"/>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82588" eaLnBrk="1" hangingPunct="1">
              <a:lnSpc>
                <a:spcPct val="95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TWOCOIN	= ( pick-&gt;COIN | pick-&gt;TRICK ),</a:t>
            </a:r>
          </a:p>
          <a:p>
            <a:pPr defTabSz="382588" eaLnBrk="1" hangingPunct="1">
              <a:lnSpc>
                <a:spcPct val="95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TRICK		= ( toss-&gt;heads-&gt;TRICK ),</a:t>
            </a:r>
          </a:p>
          <a:p>
            <a:pPr defTabSz="382588" eaLnBrk="1" hangingPunct="1">
              <a:lnSpc>
                <a:spcPct val="95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COIN		= ( toss-&gt;heads-&gt;COIN | toss-&gt;tails-&gt;COIN ).</a:t>
            </a:r>
          </a:p>
        </p:txBody>
      </p:sp>
      <p:pic>
        <p:nvPicPr>
          <p:cNvPr id="25608" name="Picture 9" descr="TWOCOIN"/>
          <p:cNvPicPr>
            <a:picLocks noChangeAspect="1" noChangeArrowheads="1"/>
          </p:cNvPicPr>
          <p:nvPr/>
        </p:nvPicPr>
        <mc:AlternateContent xmlns:ma="http://schemas.microsoft.com/office/mac/drawingml/2008/main">
          <mc:Choice Requires="ma">
            <p:blipFill>
              <a:blip r:embed="rId3"/>
              <a:srcRect/>
              <a:stretch>
                <a:fillRect/>
              </a:stretch>
            </p:blipFill>
          </mc:Choice>
          <mc:Fallback xmlns:ma="http://schemas.microsoft.com/office/mac/drawingml/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blipFill>
              <a:blip r:embed="rId4"/>
              <a:srcRect/>
              <a:stretch>
                <a:fillRect/>
              </a:stretch>
            </p:blipFill>
          </mc:Fallback>
        </mc:AlternateContent>
        <p:spPr bwMode="auto">
          <a:xfrm>
            <a:off x="1268413" y="3505200"/>
            <a:ext cx="6580187" cy="2540000"/>
          </a:xfrm>
          <a:prstGeom prst="rect">
            <a:avLst/>
          </a:prstGeom>
          <a:noFill/>
          <a:ln w="9525">
            <a:noFill/>
            <a:miter lim="800000"/>
            <a:headEnd/>
            <a:tailEnd/>
          </a:ln>
        </p:spPr>
      </p:pic>
      <p:grpSp>
        <p:nvGrpSpPr>
          <p:cNvPr id="2" name="Group 15"/>
          <p:cNvGrpSpPr>
            <a:grpSpLocks/>
          </p:cNvGrpSpPr>
          <p:nvPr/>
        </p:nvGrpSpPr>
        <p:grpSpPr bwMode="auto">
          <a:xfrm>
            <a:off x="3200400" y="3810000"/>
            <a:ext cx="4648200" cy="2762250"/>
            <a:chOff x="2016" y="2400"/>
            <a:chExt cx="2928" cy="1740"/>
          </a:xfrm>
        </p:grpSpPr>
        <p:sp>
          <p:nvSpPr>
            <p:cNvPr id="25610" name="Rectangle 10"/>
            <p:cNvSpPr>
              <a:spLocks noChangeArrowheads="1"/>
            </p:cNvSpPr>
            <p:nvPr/>
          </p:nvSpPr>
          <p:spPr bwMode="auto">
            <a:xfrm>
              <a:off x="2016" y="2688"/>
              <a:ext cx="1008" cy="912"/>
            </a:xfrm>
            <a:prstGeom prst="rect">
              <a:avLst/>
            </a:prstGeom>
            <a:noFill/>
            <a:ln w="12700">
              <a:solidFill>
                <a:schemeClr val="tx1"/>
              </a:solidFill>
              <a:miter lim="800000"/>
              <a:headEnd/>
              <a:tailEnd/>
            </a:ln>
          </p:spPr>
          <p:txBody>
            <a:bodyPr wrap="none" anchor="ctr">
              <a:prstTxWarp prst="textNoShape">
                <a:avLst/>
              </a:prstTxWarp>
            </a:bodyPr>
            <a:lstStyle/>
            <a:p>
              <a:endParaRPr lang="en-US"/>
            </a:p>
          </p:txBody>
        </p:sp>
        <p:sp>
          <p:nvSpPr>
            <p:cNvPr id="25611" name="Rectangle 11"/>
            <p:cNvSpPr>
              <a:spLocks noChangeArrowheads="1"/>
            </p:cNvSpPr>
            <p:nvPr/>
          </p:nvSpPr>
          <p:spPr bwMode="auto">
            <a:xfrm>
              <a:off x="3216" y="2400"/>
              <a:ext cx="1728" cy="1440"/>
            </a:xfrm>
            <a:prstGeom prst="rect">
              <a:avLst/>
            </a:prstGeom>
            <a:noFill/>
            <a:ln w="12700">
              <a:solidFill>
                <a:schemeClr val="tx1"/>
              </a:solidFill>
              <a:miter lim="800000"/>
              <a:headEnd/>
              <a:tailEnd/>
            </a:ln>
          </p:spPr>
          <p:txBody>
            <a:bodyPr wrap="none" anchor="ctr">
              <a:prstTxWarp prst="textNoShape">
                <a:avLst/>
              </a:prstTxWarp>
            </a:bodyPr>
            <a:lstStyle/>
            <a:p>
              <a:endParaRPr lang="en-US"/>
            </a:p>
          </p:txBody>
        </p:sp>
        <p:sp>
          <p:nvSpPr>
            <p:cNvPr id="25612" name="Text Box 12"/>
            <p:cNvSpPr txBox="1">
              <a:spLocks noChangeArrowheads="1"/>
            </p:cNvSpPr>
            <p:nvPr/>
          </p:nvSpPr>
          <p:spPr bwMode="auto">
            <a:xfrm>
              <a:off x="2016" y="3888"/>
              <a:ext cx="1102" cy="252"/>
            </a:xfrm>
            <a:prstGeom prst="rect">
              <a:avLst/>
            </a:prstGeom>
            <a:noFill/>
            <a:ln w="9525">
              <a:noFill/>
              <a:miter lim="800000"/>
              <a:headEnd/>
              <a:tailEnd/>
            </a:ln>
          </p:spPr>
          <p:txBody>
            <a:bodyPr wrap="none">
              <a:prstTxWarp prst="textNoShape">
                <a:avLst/>
              </a:prstTxWarp>
              <a:spAutoFit/>
            </a:bodyPr>
            <a:lstStyle/>
            <a:p>
              <a:r>
                <a:rPr lang="en-US" sz="2000" i="1">
                  <a:solidFill>
                    <a:srgbClr val="7F0101"/>
                  </a:solidFill>
                </a:rPr>
                <a:t>Terminal sets</a:t>
              </a:r>
            </a:p>
          </p:txBody>
        </p:sp>
        <p:cxnSp>
          <p:nvCxnSpPr>
            <p:cNvPr id="25613" name="AutoShape 13"/>
            <p:cNvCxnSpPr>
              <a:cxnSpLocks noChangeShapeType="1"/>
              <a:stCxn id="25612" idx="0"/>
              <a:endCxn id="25610" idx="2"/>
            </p:cNvCxnSpPr>
            <p:nvPr/>
          </p:nvCxnSpPr>
          <p:spPr bwMode="auto">
            <a:xfrm rot="16200000" flipV="1">
              <a:off x="2400" y="3720"/>
              <a:ext cx="288" cy="47"/>
            </a:xfrm>
            <a:prstGeom prst="straightConnector1">
              <a:avLst/>
            </a:prstGeom>
            <a:noFill/>
            <a:ln w="9525">
              <a:solidFill>
                <a:schemeClr val="tx1"/>
              </a:solidFill>
              <a:round/>
              <a:headEnd/>
              <a:tailEnd type="triangle" w="med" len="med"/>
            </a:ln>
          </p:spPr>
        </p:cxnSp>
        <p:cxnSp>
          <p:nvCxnSpPr>
            <p:cNvPr id="25614" name="AutoShape 14"/>
            <p:cNvCxnSpPr>
              <a:cxnSpLocks noChangeShapeType="1"/>
              <a:stCxn id="25612" idx="0"/>
              <a:endCxn id="25611" idx="1"/>
            </p:cNvCxnSpPr>
            <p:nvPr/>
          </p:nvCxnSpPr>
          <p:spPr bwMode="auto">
            <a:xfrm rot="5400000" flipH="1" flipV="1">
              <a:off x="2508" y="3180"/>
              <a:ext cx="768" cy="649"/>
            </a:xfrm>
            <a:prstGeom prst="straightConnector1">
              <a:avLst/>
            </a:prstGeom>
            <a:noFill/>
            <a:ln w="9525">
              <a:solidFill>
                <a:schemeClr val="tx1"/>
              </a:solidFill>
              <a:round/>
              <a:headEnd/>
              <a:tailEnd type="triangle" w="med" len="me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UB_Screen">
  <a:themeElements>
    <a:clrScheme name="">
      <a:dk1>
        <a:srgbClr val="05027D"/>
      </a:dk1>
      <a:lt1>
        <a:srgbClr val="FFFFFF"/>
      </a:lt1>
      <a:dk2>
        <a:srgbClr val="3A007D"/>
      </a:dk2>
      <a:lt2>
        <a:srgbClr val="F6F6F6"/>
      </a:lt2>
      <a:accent1>
        <a:srgbClr val="F5F399"/>
      </a:accent1>
      <a:accent2>
        <a:srgbClr val="7E0007"/>
      </a:accent2>
      <a:accent3>
        <a:srgbClr val="FFFFFF"/>
      </a:accent3>
      <a:accent4>
        <a:srgbClr val="03016A"/>
      </a:accent4>
      <a:accent5>
        <a:srgbClr val="F9F8CA"/>
      </a:accent5>
      <a:accent6>
        <a:srgbClr val="720006"/>
      </a:accent6>
      <a:hlink>
        <a:srgbClr val="0005DF"/>
      </a:hlink>
      <a:folHlink>
        <a:srgbClr val="464381"/>
      </a:folHlink>
    </a:clrScheme>
    <a:fontScheme name="UB_Screen">
      <a:majorFont>
        <a:latin typeface="Helvetica"/>
        <a:ea typeface=""/>
        <a:cs typeface=""/>
      </a:majorFont>
      <a:minorFont>
        <a:latin typeface="Helvetic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Helvetic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Helvetica" charset="0"/>
          </a:defRPr>
        </a:defPPr>
      </a:lstStyle>
    </a:lnDef>
  </a:objectDefaults>
  <a:extraClrSchemeLst>
    <a:extraClrScheme>
      <a:clrScheme name="UB_Scree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UB_Screen 2">
        <a:dk1>
          <a:srgbClr val="000000"/>
        </a:dk1>
        <a:lt1>
          <a:srgbClr val="FFFFFF"/>
        </a:lt1>
        <a:dk2>
          <a:srgbClr val="000000"/>
        </a:dk2>
        <a:lt2>
          <a:srgbClr val="F6F6F6"/>
        </a:lt2>
        <a:accent1>
          <a:srgbClr val="E1EBF5"/>
        </a:accent1>
        <a:accent2>
          <a:srgbClr val="9CBDDE"/>
        </a:accent2>
        <a:accent3>
          <a:srgbClr val="FFFFFF"/>
        </a:accent3>
        <a:accent4>
          <a:srgbClr val="000000"/>
        </a:accent4>
        <a:accent5>
          <a:srgbClr val="EEF3F9"/>
        </a:accent5>
        <a:accent6>
          <a:srgbClr val="8DABC9"/>
        </a:accent6>
        <a:hlink>
          <a:srgbClr val="0005DF"/>
        </a:hlink>
        <a:folHlink>
          <a:srgbClr val="7E7781"/>
        </a:folHlink>
      </a:clrScheme>
      <a:clrMap bg1="lt1" tx1="dk1" bg2="lt2" tx2="dk2" accent1="accent1" accent2="accent2" accent3="accent3" accent4="accent4" accent5="accent5" accent6="accent6" hlink="hlink" folHlink="folHlink"/>
    </a:extraClrScheme>
    <a:extraClrScheme>
      <a:clrScheme name="UB_Screen 3">
        <a:dk1>
          <a:srgbClr val="000000"/>
        </a:dk1>
        <a:lt1>
          <a:srgbClr val="FFFFFF"/>
        </a:lt1>
        <a:dk2>
          <a:srgbClr val="000000"/>
        </a:dk2>
        <a:lt2>
          <a:srgbClr val="F6F6F6"/>
        </a:lt2>
        <a:accent1>
          <a:srgbClr val="E1EBF5"/>
        </a:accent1>
        <a:accent2>
          <a:srgbClr val="9CBDDE"/>
        </a:accent2>
        <a:accent3>
          <a:srgbClr val="FFFFFF"/>
        </a:accent3>
        <a:accent4>
          <a:srgbClr val="000000"/>
        </a:accent4>
        <a:accent5>
          <a:srgbClr val="EEF3F9"/>
        </a:accent5>
        <a:accent6>
          <a:srgbClr val="8DABC9"/>
        </a:accent6>
        <a:hlink>
          <a:srgbClr val="0005DF"/>
        </a:hlink>
        <a:folHlink>
          <a:srgbClr val="464381"/>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Workspace:Talks:Dagstuhl:UB_Screen.ppt</Template>
  <TotalTime>1624</TotalTime>
  <Words>4503</Words>
  <Application>Microsoft Macintosh PowerPoint</Application>
  <PresentationFormat>On-screen Show (4:3)</PresentationFormat>
  <Paragraphs>685</Paragraphs>
  <Slides>50</Slides>
  <Notes>48</Notes>
  <HiddenSlides>0</HiddenSlides>
  <MMClips>0</MMClips>
  <ScaleCrop>false</ScaleCrop>
  <HeadingPairs>
    <vt:vector size="4" baseType="variant">
      <vt:variant>
        <vt:lpstr>Design Template</vt:lpstr>
      </vt:variant>
      <vt:variant>
        <vt:i4>1</vt:i4>
      </vt:variant>
      <vt:variant>
        <vt:lpstr>Slide Titles</vt:lpstr>
      </vt:variant>
      <vt:variant>
        <vt:i4>50</vt:i4>
      </vt:variant>
    </vt:vector>
  </HeadingPairs>
  <TitlesOfParts>
    <vt:vector size="51" baseType="lpstr">
      <vt:lpstr>UB_Screen</vt:lpstr>
      <vt:lpstr>5. Liveness and Guarded Methods</vt:lpstr>
      <vt:lpstr>Roadmap</vt:lpstr>
      <vt:lpstr>Roadmap</vt:lpstr>
      <vt:lpstr>Liveness</vt:lpstr>
      <vt:lpstr>Liveness Problems</vt:lpstr>
      <vt:lpstr>Progress properties — fair choice</vt:lpstr>
      <vt:lpstr>Safety vs. Liveness</vt:lpstr>
      <vt:lpstr>Progress properties</vt:lpstr>
      <vt:lpstr>Progress properties</vt:lpstr>
      <vt:lpstr>Progress analysis</vt:lpstr>
      <vt:lpstr>Safety vs. Liveness</vt:lpstr>
      <vt:lpstr>Roadmap</vt:lpstr>
      <vt:lpstr>Deadlock</vt:lpstr>
      <vt:lpstr>Waits-for cycle</vt:lpstr>
      <vt:lpstr>Deadlock analysis - primitive processes</vt:lpstr>
      <vt:lpstr>The Dining Philosophers Problem</vt:lpstr>
      <vt:lpstr>Deadlocked diners</vt:lpstr>
      <vt:lpstr>Dining Philosophers, Safety and Liveness</vt:lpstr>
      <vt:lpstr>Modeling Dining Philosophers</vt:lpstr>
      <vt:lpstr>Dining Philosophers Analysis</vt:lpstr>
      <vt:lpstr>Eliminating Deadlock</vt:lpstr>
      <vt:lpstr>Dining Philosopher Solutions</vt:lpstr>
      <vt:lpstr>Roadmap</vt:lpstr>
      <vt:lpstr>Achieving Liveness</vt:lpstr>
      <vt:lpstr>Pattern: Guarded Methods</vt:lpstr>
      <vt:lpstr>Guarded Methods — applicability</vt:lpstr>
      <vt:lpstr>Guarded Methods — applicability …</vt:lpstr>
      <vt:lpstr>Guarded Methods — design steps</vt:lpstr>
      <vt:lpstr>Step: Separate interface from policy</vt:lpstr>
      <vt:lpstr>Step: Check guard conditions</vt:lpstr>
      <vt:lpstr>Step: Check guard conditions ...</vt:lpstr>
      <vt:lpstr>Step: Handle interrupts</vt:lpstr>
      <vt:lpstr>Step: Signal state changes</vt:lpstr>
      <vt:lpstr>Testing for safety violations</vt:lpstr>
      <vt:lpstr>Basic synchronization</vt:lpstr>
      <vt:lpstr>Race conditions</vt:lpstr>
      <vt:lpstr>notify() vs. notifyAll()</vt:lpstr>
      <vt:lpstr>Step: Structure notifications</vt:lpstr>
      <vt:lpstr>Encapsulating assignment</vt:lpstr>
      <vt:lpstr>Slide 40</vt:lpstr>
      <vt:lpstr>Tracking State</vt:lpstr>
      <vt:lpstr>Tracking State Variables</vt:lpstr>
      <vt:lpstr>Slide 43</vt:lpstr>
      <vt:lpstr>Delegating notifications</vt:lpstr>
      <vt:lpstr>Delegating notifications ...</vt:lpstr>
      <vt:lpstr>What you should know!</vt:lpstr>
      <vt:lpstr>Can you answer these questions?</vt:lpstr>
      <vt:lpstr>What you should know!</vt:lpstr>
      <vt:lpstr>Can you answer these questions?</vt:lpstr>
      <vt:lpstr>License</vt:lpstr>
    </vt:vector>
  </TitlesOfParts>
  <Company>Ĳ ɦ禜</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Nierstrasz</dc:creator>
  <cp:lastModifiedBy>Oscar Nierstrasz</cp:lastModifiedBy>
  <cp:revision>182</cp:revision>
  <cp:lastPrinted>2005-04-07T14:31:46Z</cp:lastPrinted>
  <dcterms:created xsi:type="dcterms:W3CDTF">2010-10-20T07:44:27Z</dcterms:created>
  <dcterms:modified xsi:type="dcterms:W3CDTF">2010-10-20T07:56:50Z</dcterms:modified>
</cp:coreProperties>
</file>