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notesSlides/notesSlide9.xml" ContentType="application/vnd.openxmlformats-officedocument.presentationml.notesSlide+xml"/>
  <Override PartName="/ppt/notesSlides/notesSlide16.xml" ContentType="application/vnd.openxmlformats-officedocument.presentationml.notesSlide+xml"/>
  <Override PartName="/ppt/slides/slide5.xml" ContentType="application/vnd.openxmlformats-officedocument.presentationml.slide+xml"/>
  <Override PartName="/ppt/slides/slide38.xml" ContentType="application/vnd.openxmlformats-officedocument.presentationml.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handoutMasters/handoutMaster1.xml" ContentType="application/vnd.openxmlformats-officedocument.presentationml.handoutMaster+xml"/>
  <Override PartName="/ppt/slides/slide34.xml" ContentType="application/vnd.openxmlformats-officedocument.presentationml.slide+xml"/>
  <Default Extension="jpeg" ContentType="image/jpeg"/>
  <Override PartName="/ppt/slideLayouts/slideLayout1.xml" ContentType="application/vnd.openxmlformats-officedocument.presentationml.slideLayout+xml"/>
  <Override PartName="/ppt/theme/theme2.xml" ContentType="application/vnd.openxmlformats-officedocument.theme+xml"/>
  <Override PartName="/ppt/slides/slide22.xml" ContentType="application/vnd.openxmlformats-officedocument.presentationml.slide+xml"/>
  <Override PartName="/ppt/slides/slide3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slides/slide6.xml" ContentType="application/vnd.openxmlformats-officedocument.presentationml.slide+xml"/>
  <Override PartName="/ppt/slides/slide39.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7.xml" ContentType="application/vnd.openxmlformats-officedocument.presentationml.slide+xml"/>
  <Override PartName="/ppt/slides/slide35.xml" ContentType="application/vnd.openxmlformats-officedocument.presentationml.slide+xml"/>
  <Override PartName="/ppt/slides/slide2.xml" ContentType="application/vnd.openxmlformats-officedocument.presentationml.slide+xml"/>
  <Override PartName="/ppt/theme/theme3.xml" ContentType="application/vnd.openxmlformats-officedocument.theme+xml"/>
  <Override PartName="/ppt/slideLayouts/slideLayout2.xml" ContentType="application/vnd.openxmlformats-officedocument.presentationml.slideLayout+xml"/>
  <Default Extension="png" ContentType="image/png"/>
  <Override PartName="/ppt/slides/slide23.xml" ContentType="application/vnd.openxmlformats-officedocument.presentationml.slide+xml"/>
  <Override PartName="/ppt/slides/slide31.xml" ContentType="application/vnd.openxmlformats-officedocument.presentationml.slide+xml"/>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notesSlides/notesSlide14.xml" ContentType="application/vnd.openxmlformats-officedocument.presentationml.notesSlide+xml"/>
  <Override PartName="/ppt/slides/slide3.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notesSlides/notesSlide8.xml" ContentType="application/vnd.openxmlformats-officedocument.presentationml.notesSlide+xml"/>
  <Override PartName="/ppt/notesSlides/notesSlide15.xml" ContentType="application/vnd.openxmlformats-officedocument.presentationml.notesSlide+xml"/>
  <Override PartName="/ppt/slides/slide4.xml" ContentType="application/vnd.openxmlformats-officedocument.presentationml.slide+xml"/>
  <Override PartName="/ppt/slides/slide37.xml" ContentType="application/vnd.openxmlformats-officedocument.presentationml.slide+xml"/>
  <Override PartName="/ppt/slides/slide29.xml" ContentType="application/vnd.openxmlformats-officedocument.presentationml.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trictFirstAndLastChars="0" saveSubsetFonts="1" autoCompressPictures="0">
  <p:sldMasterIdLst>
    <p:sldMasterId id="2147483650" r:id="rId1"/>
  </p:sldMasterIdLst>
  <p:notesMasterIdLst>
    <p:notesMasterId r:id="rId42"/>
  </p:notesMasterIdLst>
  <p:handoutMasterIdLst>
    <p:handoutMasterId r:id="rId43"/>
  </p:handoutMasterIdLst>
  <p:sldIdLst>
    <p:sldId id="324" r:id="rId2"/>
    <p:sldId id="322" r:id="rId3"/>
    <p:sldId id="355" r:id="rId4"/>
    <p:sldId id="326" r:id="rId5"/>
    <p:sldId id="327" r:id="rId6"/>
    <p:sldId id="328" r:id="rId7"/>
    <p:sldId id="356" r:id="rId8"/>
    <p:sldId id="329" r:id="rId9"/>
    <p:sldId id="357" r:id="rId10"/>
    <p:sldId id="330" r:id="rId11"/>
    <p:sldId id="331" r:id="rId12"/>
    <p:sldId id="358" r:id="rId13"/>
    <p:sldId id="332" r:id="rId14"/>
    <p:sldId id="333" r:id="rId15"/>
    <p:sldId id="334" r:id="rId16"/>
    <p:sldId id="359" r:id="rId17"/>
    <p:sldId id="335" r:id="rId18"/>
    <p:sldId id="361" r:id="rId19"/>
    <p:sldId id="336" r:id="rId20"/>
    <p:sldId id="337" r:id="rId21"/>
    <p:sldId id="363" r:id="rId22"/>
    <p:sldId id="338" r:id="rId23"/>
    <p:sldId id="339" r:id="rId24"/>
    <p:sldId id="340" r:id="rId25"/>
    <p:sldId id="362" r:id="rId26"/>
    <p:sldId id="341" r:id="rId27"/>
    <p:sldId id="365" r:id="rId28"/>
    <p:sldId id="343" r:id="rId29"/>
    <p:sldId id="367" r:id="rId30"/>
    <p:sldId id="368" r:id="rId31"/>
    <p:sldId id="369" r:id="rId32"/>
    <p:sldId id="370" r:id="rId33"/>
    <p:sldId id="371" r:id="rId34"/>
    <p:sldId id="372" r:id="rId35"/>
    <p:sldId id="373" r:id="rId36"/>
    <p:sldId id="374" r:id="rId37"/>
    <p:sldId id="375" r:id="rId38"/>
    <p:sldId id="345" r:id="rId39"/>
    <p:sldId id="346" r:id="rId40"/>
    <p:sldId id="366" r:id="rId41"/>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Helvetica" charset="0"/>
        <a:ea typeface="+mn-ea"/>
        <a:cs typeface="+mn-cs"/>
      </a:defRPr>
    </a:lvl1pPr>
    <a:lvl2pPr marL="457200" algn="l" rtl="0" eaLnBrk="0" fontAlgn="base" hangingPunct="0">
      <a:spcBef>
        <a:spcPct val="0"/>
      </a:spcBef>
      <a:spcAft>
        <a:spcPct val="0"/>
      </a:spcAft>
      <a:defRPr sz="2400" kern="1200">
        <a:solidFill>
          <a:schemeClr val="tx1"/>
        </a:solidFill>
        <a:latin typeface="Helvetica" charset="0"/>
        <a:ea typeface="+mn-ea"/>
        <a:cs typeface="+mn-cs"/>
      </a:defRPr>
    </a:lvl2pPr>
    <a:lvl3pPr marL="914400" algn="l" rtl="0" eaLnBrk="0" fontAlgn="base" hangingPunct="0">
      <a:spcBef>
        <a:spcPct val="0"/>
      </a:spcBef>
      <a:spcAft>
        <a:spcPct val="0"/>
      </a:spcAft>
      <a:defRPr sz="2400" kern="1200">
        <a:solidFill>
          <a:schemeClr val="tx1"/>
        </a:solidFill>
        <a:latin typeface="Helvetica" charset="0"/>
        <a:ea typeface="+mn-ea"/>
        <a:cs typeface="+mn-cs"/>
      </a:defRPr>
    </a:lvl3pPr>
    <a:lvl4pPr marL="1371600" algn="l" rtl="0" eaLnBrk="0" fontAlgn="base" hangingPunct="0">
      <a:spcBef>
        <a:spcPct val="0"/>
      </a:spcBef>
      <a:spcAft>
        <a:spcPct val="0"/>
      </a:spcAft>
      <a:defRPr sz="2400" kern="1200">
        <a:solidFill>
          <a:schemeClr val="tx1"/>
        </a:solidFill>
        <a:latin typeface="Helvetica" charset="0"/>
        <a:ea typeface="+mn-ea"/>
        <a:cs typeface="+mn-cs"/>
      </a:defRPr>
    </a:lvl4pPr>
    <a:lvl5pPr marL="1828800" algn="l" rtl="0" eaLnBrk="0" fontAlgn="base" hangingPunct="0">
      <a:spcBef>
        <a:spcPct val="0"/>
      </a:spcBef>
      <a:spcAft>
        <a:spcPct val="0"/>
      </a:spcAft>
      <a:defRPr sz="2400" kern="1200">
        <a:solidFill>
          <a:schemeClr val="tx1"/>
        </a:solidFill>
        <a:latin typeface="Helvetica" charset="0"/>
        <a:ea typeface="+mn-ea"/>
        <a:cs typeface="+mn-cs"/>
      </a:defRPr>
    </a:lvl5pPr>
    <a:lvl6pPr marL="2286000" algn="l" defTabSz="457200" rtl="0" eaLnBrk="1" latinLnBrk="0" hangingPunct="1">
      <a:defRPr sz="2400" kern="1200">
        <a:solidFill>
          <a:schemeClr val="tx1"/>
        </a:solidFill>
        <a:latin typeface="Helvetica" charset="0"/>
        <a:ea typeface="+mn-ea"/>
        <a:cs typeface="+mn-cs"/>
      </a:defRPr>
    </a:lvl6pPr>
    <a:lvl7pPr marL="2743200" algn="l" defTabSz="457200" rtl="0" eaLnBrk="1" latinLnBrk="0" hangingPunct="1">
      <a:defRPr sz="2400" kern="1200">
        <a:solidFill>
          <a:schemeClr val="tx1"/>
        </a:solidFill>
        <a:latin typeface="Helvetica" charset="0"/>
        <a:ea typeface="+mn-ea"/>
        <a:cs typeface="+mn-cs"/>
      </a:defRPr>
    </a:lvl7pPr>
    <a:lvl8pPr marL="3200400" algn="l" defTabSz="457200" rtl="0" eaLnBrk="1" latinLnBrk="0" hangingPunct="1">
      <a:defRPr sz="2400" kern="1200">
        <a:solidFill>
          <a:schemeClr val="tx1"/>
        </a:solidFill>
        <a:latin typeface="Helvetica" charset="0"/>
        <a:ea typeface="+mn-ea"/>
        <a:cs typeface="+mn-cs"/>
      </a:defRPr>
    </a:lvl8pPr>
    <a:lvl9pPr marL="3657600" algn="l" defTabSz="457200" rtl="0" eaLnBrk="1" latinLnBrk="0" hangingPunct="1">
      <a:defRPr sz="2400" kern="1200">
        <a:solidFill>
          <a:schemeClr val="tx1"/>
        </a:solidFill>
        <a:latin typeface="Helvetic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6" frameSlides="1"/>
  <p:clrMru>
    <a:srgbClr val="C1DEFA"/>
    <a:srgbClr val="A7A7A7"/>
    <a:srgbClr val="D3D3D3"/>
    <a:srgbClr val="7F0101"/>
    <a:srgbClr val="60BDC4"/>
    <a:srgbClr val="B4CFDC"/>
    <a:srgbClr val="C9D4DC"/>
    <a:srgbClr val="FEFFC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storedLeft sz="15620"/>
    <p:restoredTop sz="94660"/>
  </p:normalViewPr>
  <p:slideViewPr>
    <p:cSldViewPr>
      <p:cViewPr varScale="1">
        <p:scale>
          <a:sx n="143" d="100"/>
          <a:sy n="143" d="100"/>
        </p:scale>
        <p:origin x="-1352"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17648"/>
    </p:cViewPr>
  </p:sorterViewPr>
  <p:notesViewPr>
    <p:cSldViewPr>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handoutMaster" Target="handoutMasters/handoutMaster1.xml"/><Relationship Id="rId44" Type="http://schemas.openxmlformats.org/officeDocument/2006/relationships/printerSettings" Target="printerSettings/printerSettings1.bin"/><Relationship Id="rId4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en-US"/>
          </a:p>
        </p:txBody>
      </p:sp>
      <p:sp>
        <p:nvSpPr>
          <p:cNvPr id="307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endParaRPr lang="en-US"/>
          </a:p>
        </p:txBody>
      </p:sp>
      <p:sp>
        <p:nvSpPr>
          <p:cNvPr id="307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en-US"/>
          </a:p>
        </p:txBody>
      </p:sp>
      <p:sp>
        <p:nvSpPr>
          <p:cNvPr id="307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01A7FA0F-453E-5C42-93E4-71D0FF8950E1}" type="slidenum">
              <a:rPr lang="en-US"/>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endParaRPr lang="en-US"/>
          </a:p>
        </p:txBody>
      </p:sp>
      <p:sp>
        <p:nvSpPr>
          <p:cNvPr id="92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6AC82AF9-DADB-8C45-BBCD-BFECF5FD2957}" type="slidenum">
              <a:rPr lang="en-US"/>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Rectangle 2"/>
          <p:cNvSpPr>
            <a:spLocks noGrp="1" noRot="1" noChangeAspect="1" noChangeArrowheads="1"/>
          </p:cNvSpPr>
          <p:nvPr>
            <p:ph type="sldImg"/>
          </p:nvPr>
        </p:nvSpPr>
        <p:spPr>
          <a:solidFill>
            <a:srgbClr val="FFFFFF"/>
          </a:solidFill>
          <a:ln/>
        </p:spPr>
      </p:sp>
      <p:sp>
        <p:nvSpPr>
          <p:cNvPr id="11267" name="Rectangle 3"/>
          <p:cNvSpPr>
            <a:spLocks noGrp="1" noChangeArrowheads="1"/>
          </p:cNvSpPr>
          <p:nvPr>
            <p:ph type="body" idx="1"/>
          </p:nvPr>
        </p:nvSpPr>
        <p:spPr>
          <a:solidFill>
            <a:srgbClr val="FFFFFF"/>
          </a:solidFill>
          <a:ln>
            <a:solidFill>
              <a:srgbClr val="000000"/>
            </a:solidFill>
          </a:ln>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2"/>
          <p:cNvSpPr>
            <a:spLocks noGrp="1" noRot="1" noChangeAspect="1" noChangeArrowheads="1"/>
          </p:cNvSpPr>
          <p:nvPr>
            <p:ph type="sldImg"/>
          </p:nvPr>
        </p:nvSpPr>
        <p:spPr>
          <a:solidFill>
            <a:srgbClr val="FFFFFF"/>
          </a:solidFill>
          <a:ln/>
        </p:spPr>
      </p:sp>
      <p:sp>
        <p:nvSpPr>
          <p:cNvPr id="3789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Rectangle 2"/>
          <p:cNvSpPr>
            <a:spLocks noGrp="1" noRot="1" noChangeAspect="1" noChangeArrowheads="1"/>
          </p:cNvSpPr>
          <p:nvPr>
            <p:ph type="sldImg"/>
          </p:nvPr>
        </p:nvSpPr>
        <p:spPr>
          <a:solidFill>
            <a:srgbClr val="FFFFFF"/>
          </a:solidFill>
          <a:ln/>
        </p:spPr>
      </p:sp>
      <p:sp>
        <p:nvSpPr>
          <p:cNvPr id="4198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1026"/>
          <p:cNvSpPr>
            <a:spLocks noGrp="1" noRot="1" noChangeAspect="1" noChangeArrowheads="1" noTextEdit="1"/>
          </p:cNvSpPr>
          <p:nvPr>
            <p:ph type="sldImg"/>
          </p:nvPr>
        </p:nvSpPr>
        <p:spPr>
          <a:ln/>
        </p:spPr>
      </p:sp>
      <p:sp>
        <p:nvSpPr>
          <p:cNvPr id="46083" name="Rectangle 1027"/>
          <p:cNvSpPr>
            <a:spLocks noGrp="1" noChangeArrowheads="1"/>
          </p:cNvSpPr>
          <p:nvPr>
            <p:ph type="body" idx="1"/>
          </p:nvPr>
        </p:nvSpPr>
        <p:spPr>
          <a:noFill/>
          <a:ln/>
        </p:spPr>
        <p:txBody>
          <a:bodyPr/>
          <a:lstStyle/>
          <a:p>
            <a:r>
              <a:rPr lang="en-US"/>
              <a:t>EarlyReplyDemo</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2"/>
          <p:cNvSpPr>
            <a:spLocks noGrp="1" noRot="1" noChangeAspect="1" noChangeArrowheads="1"/>
          </p:cNvSpPr>
          <p:nvPr>
            <p:ph type="sldImg"/>
          </p:nvPr>
        </p:nvSpPr>
        <p:spPr>
          <a:solidFill>
            <a:srgbClr val="FFFFFF"/>
          </a:solidFill>
          <a:ln/>
        </p:spPr>
      </p:sp>
      <p:sp>
        <p:nvSpPr>
          <p:cNvPr id="4813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Rectangle 2"/>
          <p:cNvSpPr>
            <a:spLocks noGrp="1" noRot="1" noChangeAspect="1" noChangeArrowheads="1"/>
          </p:cNvSpPr>
          <p:nvPr>
            <p:ph type="sldImg"/>
          </p:nvPr>
        </p:nvSpPr>
        <p:spPr>
          <a:solidFill>
            <a:srgbClr val="FFFFFF"/>
          </a:solidFill>
          <a:ln/>
        </p:spPr>
      </p:sp>
      <p:sp>
        <p:nvSpPr>
          <p:cNvPr id="51203" name="Rectangle 3"/>
          <p:cNvSpPr>
            <a:spLocks noGrp="1" noChangeArrowheads="1"/>
          </p:cNvSpPr>
          <p:nvPr>
            <p:ph type="body" idx="1"/>
          </p:nvPr>
        </p:nvSpPr>
        <p:spPr>
          <a:solidFill>
            <a:srgbClr val="FFFFFF"/>
          </a:solidFill>
          <a:ln>
            <a:solidFill>
              <a:srgbClr val="000000"/>
            </a:solidFill>
          </a:ln>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Rectangle 2"/>
          <p:cNvSpPr>
            <a:spLocks noGrp="1" noRot="1" noChangeAspect="1" noChangeArrowheads="1"/>
          </p:cNvSpPr>
          <p:nvPr>
            <p:ph type="sldImg"/>
          </p:nvPr>
        </p:nvSpPr>
        <p:spPr>
          <a:solidFill>
            <a:srgbClr val="FFFFFF"/>
          </a:solidFill>
          <a:ln/>
        </p:spPr>
      </p:sp>
      <p:sp>
        <p:nvSpPr>
          <p:cNvPr id="4710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2"/>
          <p:cNvSpPr>
            <a:spLocks noGrp="1" noRot="1" noChangeAspect="1" noChangeArrowheads="1"/>
          </p:cNvSpPr>
          <p:nvPr>
            <p:ph type="sldImg"/>
          </p:nvPr>
        </p:nvSpPr>
        <p:spPr>
          <a:solidFill>
            <a:srgbClr val="FFFFFF"/>
          </a:solidFill>
          <a:ln/>
        </p:spPr>
      </p:sp>
      <p:sp>
        <p:nvSpPr>
          <p:cNvPr id="9318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Rot="1" noChangeAspect="1" noChangeArrowheads="1"/>
          </p:cNvSpPr>
          <p:nvPr>
            <p:ph type="sldImg"/>
          </p:nvPr>
        </p:nvSpPr>
        <p:spPr>
          <a:solidFill>
            <a:srgbClr val="FFFFFF"/>
          </a:solidFill>
          <a:ln/>
        </p:spPr>
      </p:sp>
      <p:sp>
        <p:nvSpPr>
          <p:cNvPr id="1331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2"/>
          <p:cNvSpPr>
            <a:spLocks noGrp="1" noRot="1" noChangeAspect="1" noChangeArrowheads="1"/>
          </p:cNvSpPr>
          <p:nvPr>
            <p:ph type="sldImg"/>
          </p:nvPr>
        </p:nvSpPr>
        <p:spPr>
          <a:solidFill>
            <a:srgbClr val="FFFFFF"/>
          </a:solidFill>
          <a:ln/>
        </p:spPr>
      </p:sp>
      <p:sp>
        <p:nvSpPr>
          <p:cNvPr id="1536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2"/>
          <p:cNvSpPr>
            <a:spLocks noGrp="1" noRot="1" noChangeAspect="1" noChangeArrowheads="1"/>
          </p:cNvSpPr>
          <p:nvPr>
            <p:ph type="sldImg"/>
          </p:nvPr>
        </p:nvSpPr>
        <p:spPr>
          <a:solidFill>
            <a:srgbClr val="FFFFFF"/>
          </a:solidFill>
          <a:ln/>
        </p:spPr>
      </p:sp>
      <p:sp>
        <p:nvSpPr>
          <p:cNvPr id="2048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2"/>
          <p:cNvSpPr>
            <a:spLocks noGrp="1" noRot="1" noChangeAspect="1" noChangeArrowheads="1"/>
          </p:cNvSpPr>
          <p:nvPr>
            <p:ph type="sldImg"/>
          </p:nvPr>
        </p:nvSpPr>
        <p:spPr>
          <a:solidFill>
            <a:srgbClr val="FFFFFF"/>
          </a:solidFill>
          <a:ln/>
        </p:spPr>
      </p:sp>
      <p:sp>
        <p:nvSpPr>
          <p:cNvPr id="2355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2"/>
          <p:cNvSpPr>
            <a:spLocks noGrp="1" noRot="1" noChangeAspect="1" noChangeArrowheads="1"/>
          </p:cNvSpPr>
          <p:nvPr>
            <p:ph type="sldImg"/>
          </p:nvPr>
        </p:nvSpPr>
        <p:spPr>
          <a:solidFill>
            <a:srgbClr val="FFFFFF"/>
          </a:solidFill>
          <a:ln/>
        </p:spPr>
      </p:sp>
      <p:sp>
        <p:nvSpPr>
          <p:cNvPr id="2765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Slide Image Placeholder 1"/>
          <p:cNvSpPr>
            <a:spLocks noGrp="1" noRot="1" noChangeAspect="1"/>
          </p:cNvSpPr>
          <p:nvPr>
            <p:ph type="sldImg"/>
          </p:nvPr>
        </p:nvSpPr>
        <p:spPr>
          <a:ln/>
        </p:spPr>
      </p:sp>
      <p:sp>
        <p:nvSpPr>
          <p:cNvPr id="31747" name="Notes Placeholder 2"/>
          <p:cNvSpPr>
            <a:spLocks noGrp="1"/>
          </p:cNvSpPr>
          <p:nvPr>
            <p:ph type="body" idx="1"/>
          </p:nvPr>
        </p:nvSpPr>
        <p:spPr>
          <a:noFill/>
          <a:ln/>
        </p:spPr>
        <p:txBody>
          <a:bodyPr/>
          <a:lstStyle/>
          <a:p>
            <a:r>
              <a:rPr lang="en-US" smtClean="0"/>
              <a:t>Skeleton code only – not a running example</a:t>
            </a:r>
          </a:p>
        </p:txBody>
      </p:sp>
      <p:sp>
        <p:nvSpPr>
          <p:cNvPr id="31748" name="Slide Number Placeholder 3"/>
          <p:cNvSpPr>
            <a:spLocks noGrp="1"/>
          </p:cNvSpPr>
          <p:nvPr>
            <p:ph type="sldNum" sz="quarter" idx="5"/>
          </p:nvPr>
        </p:nvSpPr>
        <p:spPr>
          <a:noFill/>
        </p:spPr>
        <p:txBody>
          <a:bodyPr/>
          <a:lstStyle/>
          <a:p>
            <a:fld id="{D7F79B7C-C8BA-3545-B68D-06E55797D881}" type="slidenum">
              <a:rPr lang="en-US" smtClean="0"/>
              <a:pPr/>
              <a:t>15</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2"/>
          <p:cNvSpPr>
            <a:spLocks noGrp="1" noRot="1" noChangeAspect="1" noChangeArrowheads="1"/>
          </p:cNvSpPr>
          <p:nvPr>
            <p:ph type="sldImg"/>
          </p:nvPr>
        </p:nvSpPr>
        <p:spPr>
          <a:solidFill>
            <a:srgbClr val="FFFFFF"/>
          </a:solidFill>
          <a:ln/>
        </p:spPr>
      </p:sp>
      <p:sp>
        <p:nvSpPr>
          <p:cNvPr id="3379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Slide Image Placeholder 1"/>
          <p:cNvSpPr>
            <a:spLocks noGrp="1" noRot="1" noChangeAspect="1"/>
          </p:cNvSpPr>
          <p:nvPr>
            <p:ph type="sldImg"/>
          </p:nvPr>
        </p:nvSpPr>
        <p:spPr>
          <a:ln/>
        </p:spPr>
      </p:sp>
      <p:sp>
        <p:nvSpPr>
          <p:cNvPr id="35843" name="Notes Placeholder 2"/>
          <p:cNvSpPr>
            <a:spLocks noGrp="1"/>
          </p:cNvSpPr>
          <p:nvPr>
            <p:ph type="body" idx="1"/>
          </p:nvPr>
        </p:nvSpPr>
        <p:spPr>
          <a:noFill/>
          <a:ln/>
        </p:spPr>
        <p:txBody>
          <a:bodyPr/>
          <a:lstStyle/>
          <a:p>
            <a:r>
              <a:rPr lang="en-US" smtClean="0"/>
              <a:t>EventQueue is actually from java.awt</a:t>
            </a:r>
          </a:p>
        </p:txBody>
      </p:sp>
      <p:sp>
        <p:nvSpPr>
          <p:cNvPr id="35844" name="Slide Number Placeholder 3"/>
          <p:cNvSpPr>
            <a:spLocks noGrp="1"/>
          </p:cNvSpPr>
          <p:nvPr>
            <p:ph type="sldNum" sz="quarter" idx="5"/>
          </p:nvPr>
        </p:nvSpPr>
        <p:spPr>
          <a:noFill/>
        </p:spPr>
        <p:txBody>
          <a:bodyPr/>
          <a:lstStyle/>
          <a:p>
            <a:fld id="{06243AF9-3E70-164A-8B70-35CEDE1D3AD5}" type="slidenum">
              <a:rPr lang="en-US" smtClean="0"/>
              <a:pPr/>
              <a:t>17</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107950"/>
            <a:ext cx="7305675" cy="6640513"/>
          </a:xfrm>
          <a:prstGeom prst="rect">
            <a:avLst/>
          </a:prstGeom>
          <a:solidFill>
            <a:srgbClr val="E1EBF5"/>
          </a:solidFill>
          <a:ln w="9525">
            <a:noFill/>
            <a:miter lim="800000"/>
            <a:headEnd/>
            <a:tailEnd/>
          </a:ln>
          <a:effectLst/>
        </p:spPr>
        <p:txBody>
          <a:bodyPr wrap="none" anchor="ctr">
            <a:prstTxWarp prst="textNoShape">
              <a:avLst/>
            </a:prstTxWarp>
          </a:bodyPr>
          <a:lstStyle/>
          <a:p>
            <a:endParaRPr lang="en-US"/>
          </a:p>
        </p:txBody>
      </p:sp>
      <p:sp>
        <p:nvSpPr>
          <p:cNvPr id="5" name="Rectangle 11"/>
          <p:cNvSpPr>
            <a:spLocks noChangeArrowheads="1"/>
          </p:cNvSpPr>
          <p:nvPr userDrawn="1"/>
        </p:nvSpPr>
        <p:spPr bwMode="auto">
          <a:xfrm>
            <a:off x="0" y="1447800"/>
            <a:ext cx="7315200" cy="5029200"/>
          </a:xfrm>
          <a:prstGeom prst="rect">
            <a:avLst/>
          </a:prstGeom>
          <a:solidFill>
            <a:srgbClr val="9CBDDE"/>
          </a:solidFill>
          <a:ln w="9525">
            <a:noFill/>
            <a:miter lim="800000"/>
            <a:headEnd/>
            <a:tailEnd/>
          </a:ln>
          <a:effectLst/>
        </p:spPr>
        <p:txBody>
          <a:bodyPr wrap="none" anchor="ctr">
            <a:prstTxWarp prst="textNoShape">
              <a:avLst/>
            </a:prstTxWarp>
          </a:bodyPr>
          <a:lstStyle/>
          <a:p>
            <a:pPr algn="ctr"/>
            <a:endParaRPr lang="de-DE">
              <a:latin typeface="Times" charset="0"/>
            </a:endParaRPr>
          </a:p>
        </p:txBody>
      </p:sp>
      <p:sp>
        <p:nvSpPr>
          <p:cNvPr id="6" name="Rectangle 2"/>
          <p:cNvSpPr>
            <a:spLocks noChangeArrowheads="1"/>
          </p:cNvSpPr>
          <p:nvPr/>
        </p:nvSpPr>
        <p:spPr bwMode="auto">
          <a:xfrm>
            <a:off x="7305675" y="1447800"/>
            <a:ext cx="1835150" cy="5029200"/>
          </a:xfrm>
          <a:prstGeom prst="rect">
            <a:avLst/>
          </a:prstGeom>
          <a:solidFill>
            <a:srgbClr val="B3CCE6"/>
          </a:solidFill>
          <a:ln w="9525">
            <a:noFill/>
            <a:miter lim="800000"/>
            <a:headEnd/>
            <a:tailEnd/>
          </a:ln>
          <a:effectLst/>
        </p:spPr>
        <p:txBody>
          <a:bodyPr wrap="none" anchor="ctr">
            <a:prstTxWarp prst="textNoShape">
              <a:avLst/>
            </a:prstTxWarp>
          </a:bodyPr>
          <a:lstStyle/>
          <a:p>
            <a:pPr algn="ctr"/>
            <a:endParaRPr lang="de-DE">
              <a:solidFill>
                <a:srgbClr val="BED3EA"/>
              </a:solidFill>
              <a:latin typeface="Times" charset="0"/>
            </a:endParaRPr>
          </a:p>
        </p:txBody>
      </p:sp>
      <p:pic>
        <p:nvPicPr>
          <p:cNvPr id="7" name="Picture 10"/>
          <p:cNvPicPr>
            <a:picLocks noChangeAspect="1" noChangeArrowheads="1"/>
          </p:cNvPicPr>
          <p:nvPr/>
        </p:nvPicPr>
        <p:blipFill>
          <a:blip r:embed="rId2"/>
          <a:srcRect/>
          <a:stretch>
            <a:fillRect/>
          </a:stretch>
        </p:blipFill>
        <p:spPr bwMode="auto">
          <a:xfrm>
            <a:off x="7737475" y="107950"/>
            <a:ext cx="1306513" cy="1006475"/>
          </a:xfrm>
          <a:prstGeom prst="rect">
            <a:avLst/>
          </a:prstGeom>
          <a:noFill/>
          <a:ln w="9525">
            <a:noFill/>
            <a:miter lim="800000"/>
            <a:headEnd/>
            <a:tailEnd/>
          </a:ln>
        </p:spPr>
      </p:pic>
      <p:sp>
        <p:nvSpPr>
          <p:cNvPr id="218117" name="Rectangle 5"/>
          <p:cNvSpPr>
            <a:spLocks noGrp="1" noChangeArrowheads="1"/>
          </p:cNvSpPr>
          <p:nvPr>
            <p:ph type="ctrTitle"/>
          </p:nvPr>
        </p:nvSpPr>
        <p:spPr>
          <a:xfrm>
            <a:off x="539750" y="1654175"/>
            <a:ext cx="6621463" cy="1143000"/>
          </a:xfrm>
        </p:spPr>
        <p:txBody>
          <a:bodyPr/>
          <a:lstStyle>
            <a:lvl1pPr>
              <a:defRPr>
                <a:solidFill>
                  <a:srgbClr val="550F85"/>
                </a:solidFill>
              </a:defRPr>
            </a:lvl1pPr>
          </a:lstStyle>
          <a:p>
            <a:r>
              <a:rPr lang="de-CH"/>
              <a:t>Click to edit Master title style</a:t>
            </a:r>
          </a:p>
        </p:txBody>
      </p:sp>
      <p:sp>
        <p:nvSpPr>
          <p:cNvPr id="218118" name="Rectangle 6"/>
          <p:cNvSpPr>
            <a:spLocks noGrp="1" noChangeArrowheads="1"/>
          </p:cNvSpPr>
          <p:nvPr>
            <p:ph type="subTitle" idx="1"/>
          </p:nvPr>
        </p:nvSpPr>
        <p:spPr>
          <a:xfrm>
            <a:off x="539750" y="3022600"/>
            <a:ext cx="6621463" cy="1752600"/>
          </a:xfrm>
        </p:spPr>
        <p:txBody>
          <a:bodyPr anchor="t"/>
          <a:lstStyle>
            <a:lvl1pPr marL="0" indent="0">
              <a:buFontTx/>
              <a:buNone/>
              <a:defRPr/>
            </a:lvl1pPr>
          </a:lstStyle>
          <a:p>
            <a:r>
              <a:rPr lang="de-CH"/>
              <a:t>Click to edit Master subtitle style</a:t>
            </a:r>
          </a:p>
        </p:txBody>
      </p:sp>
      <p:sp>
        <p:nvSpPr>
          <p:cNvPr id="8" name="Rectangle 7"/>
          <p:cNvSpPr>
            <a:spLocks noGrp="1" noChangeArrowheads="1"/>
          </p:cNvSpPr>
          <p:nvPr>
            <p:ph type="dt" sz="half" idx="10"/>
          </p:nvPr>
        </p:nvSpPr>
        <p:spPr>
          <a:xfrm>
            <a:off x="539750" y="6548438"/>
            <a:ext cx="2889250" cy="252412"/>
          </a:xfrm>
        </p:spPr>
        <p:txBody>
          <a:bodyPr wrap="none"/>
          <a:lstStyle>
            <a:lvl1pPr>
              <a:defRPr>
                <a:solidFill>
                  <a:schemeClr val="tx1"/>
                </a:solidFill>
              </a:defRPr>
            </a:lvl1pPr>
          </a:lstStyle>
          <a:p>
            <a:r>
              <a:rPr lang="en-US"/>
              <a:t>© Oscar Nierstrasz</a:t>
            </a:r>
            <a:endParaRPr lang="de-CH"/>
          </a:p>
        </p:txBody>
      </p:sp>
      <p:sp>
        <p:nvSpPr>
          <p:cNvPr id="9" name="Rectangle 8"/>
          <p:cNvSpPr>
            <a:spLocks noGrp="1" noChangeArrowheads="1"/>
          </p:cNvSpPr>
          <p:nvPr>
            <p:ph type="ftr" sz="quarter" idx="11"/>
          </p:nvPr>
        </p:nvSpPr>
        <p:spPr>
          <a:xfrm>
            <a:off x="107950" y="179388"/>
            <a:ext cx="4464050" cy="252412"/>
          </a:xfrm>
        </p:spPr>
        <p:txBody>
          <a:bodyPr wrap="square"/>
          <a:lstStyle>
            <a:lvl1pPr>
              <a:defRPr>
                <a:solidFill>
                  <a:schemeClr val="tx1"/>
                </a:solidFill>
              </a:defRPr>
            </a:lvl1pPr>
          </a:lstStyle>
          <a:p>
            <a:r>
              <a:rPr lang="en-US"/>
              <a:t>Liveness and Asynchrony</a:t>
            </a:r>
            <a:endParaRPr lang="de-CH"/>
          </a:p>
        </p:txBody>
      </p:sp>
      <p:sp>
        <p:nvSpPr>
          <p:cNvPr id="10" name="Rectangle 9"/>
          <p:cNvSpPr>
            <a:spLocks noGrp="1" noChangeArrowheads="1"/>
          </p:cNvSpPr>
          <p:nvPr>
            <p:ph type="sldNum" sz="quarter" idx="12"/>
          </p:nvPr>
        </p:nvSpPr>
        <p:spPr>
          <a:xfrm>
            <a:off x="8743950" y="6548438"/>
            <a:ext cx="360363" cy="215900"/>
          </a:xfrm>
        </p:spPr>
        <p:txBody>
          <a:bodyPr/>
          <a:lstStyle>
            <a:lvl1pPr>
              <a:defRPr>
                <a:solidFill>
                  <a:schemeClr val="tx1"/>
                </a:solidFill>
              </a:defRPr>
            </a:lvl1pPr>
          </a:lstStyle>
          <a:p>
            <a:fld id="{9C5DDE8F-386B-874F-BBE6-061E99A699B6}" type="slidenum">
              <a:rPr lang="de-CH"/>
              <a:pPr/>
              <a:t>‹#›</a:t>
            </a:fld>
            <a:endParaRPr lang="de-CH" sz="1400">
              <a:latin typeface="Times"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5" name="Rectangle 7"/>
          <p:cNvSpPr>
            <a:spLocks noGrp="1" noChangeArrowheads="1"/>
          </p:cNvSpPr>
          <p:nvPr>
            <p:ph type="ftr" sz="quarter" idx="11"/>
          </p:nvPr>
        </p:nvSpPr>
        <p:spPr>
          <a:ln/>
        </p:spPr>
        <p:txBody>
          <a:bodyPr/>
          <a:lstStyle>
            <a:lvl1pPr>
              <a:defRPr/>
            </a:lvl1pPr>
          </a:lstStyle>
          <a:p>
            <a:r>
              <a:rPr lang="en-US"/>
              <a:t>Liveness and Asynchrony</a:t>
            </a:r>
            <a:endParaRPr lang="de-CH"/>
          </a:p>
        </p:txBody>
      </p:sp>
      <p:sp>
        <p:nvSpPr>
          <p:cNvPr id="6" name="Rectangle 8"/>
          <p:cNvSpPr>
            <a:spLocks noGrp="1" noChangeArrowheads="1"/>
          </p:cNvSpPr>
          <p:nvPr>
            <p:ph type="sldNum" sz="quarter" idx="12"/>
          </p:nvPr>
        </p:nvSpPr>
        <p:spPr>
          <a:ln/>
        </p:spPr>
        <p:txBody>
          <a:bodyPr/>
          <a:lstStyle>
            <a:lvl1pPr>
              <a:defRPr/>
            </a:lvl1pPr>
          </a:lstStyle>
          <a:p>
            <a:fld id="{A4D6A80F-1A01-F34C-B9DE-FC6D08559F41}" type="slidenum">
              <a:rPr lang="de-CH"/>
              <a:pPr/>
              <a:t>‹#›</a:t>
            </a:fld>
            <a:endParaRPr lang="de-CH" sz="1400">
              <a:solidFill>
                <a:srgbClr val="7E7E7E"/>
              </a:solidFill>
              <a:latin typeface="Times"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9750" y="1654175"/>
            <a:ext cx="395922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1375" y="1654175"/>
            <a:ext cx="395922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6" name="Rectangle 7"/>
          <p:cNvSpPr>
            <a:spLocks noGrp="1" noChangeArrowheads="1"/>
          </p:cNvSpPr>
          <p:nvPr>
            <p:ph type="ftr" sz="quarter" idx="11"/>
          </p:nvPr>
        </p:nvSpPr>
        <p:spPr>
          <a:ln/>
        </p:spPr>
        <p:txBody>
          <a:bodyPr/>
          <a:lstStyle>
            <a:lvl1pPr>
              <a:defRPr/>
            </a:lvl1pPr>
          </a:lstStyle>
          <a:p>
            <a:r>
              <a:rPr lang="en-US"/>
              <a:t>Liveness and Asynchrony</a:t>
            </a:r>
            <a:endParaRPr lang="de-CH"/>
          </a:p>
        </p:txBody>
      </p:sp>
      <p:sp>
        <p:nvSpPr>
          <p:cNvPr id="7" name="Rectangle 8"/>
          <p:cNvSpPr>
            <a:spLocks noGrp="1" noChangeArrowheads="1"/>
          </p:cNvSpPr>
          <p:nvPr>
            <p:ph type="sldNum" sz="quarter" idx="12"/>
          </p:nvPr>
        </p:nvSpPr>
        <p:spPr>
          <a:ln/>
        </p:spPr>
        <p:txBody>
          <a:bodyPr/>
          <a:lstStyle>
            <a:lvl1pPr>
              <a:defRPr/>
            </a:lvl1pPr>
          </a:lstStyle>
          <a:p>
            <a:fld id="{5C95E9AC-A1DC-3247-BFCD-9C198AE92B91}" type="slidenum">
              <a:rPr lang="de-CH"/>
              <a:pPr/>
              <a:t>‹#›</a:t>
            </a:fld>
            <a:endParaRPr lang="de-CH" sz="1400">
              <a:solidFill>
                <a:srgbClr val="7E7E7E"/>
              </a:solidFill>
              <a:latin typeface="Times"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4" name="Rectangle 7"/>
          <p:cNvSpPr>
            <a:spLocks noGrp="1" noChangeArrowheads="1"/>
          </p:cNvSpPr>
          <p:nvPr>
            <p:ph type="ftr" sz="quarter" idx="11"/>
          </p:nvPr>
        </p:nvSpPr>
        <p:spPr>
          <a:ln/>
        </p:spPr>
        <p:txBody>
          <a:bodyPr/>
          <a:lstStyle>
            <a:lvl1pPr>
              <a:defRPr/>
            </a:lvl1pPr>
          </a:lstStyle>
          <a:p>
            <a:r>
              <a:rPr lang="en-US"/>
              <a:t>Liveness and Asynchrony</a:t>
            </a:r>
            <a:endParaRPr lang="de-CH"/>
          </a:p>
        </p:txBody>
      </p:sp>
      <p:sp>
        <p:nvSpPr>
          <p:cNvPr id="5" name="Rectangle 8"/>
          <p:cNvSpPr>
            <a:spLocks noGrp="1" noChangeArrowheads="1"/>
          </p:cNvSpPr>
          <p:nvPr>
            <p:ph type="sldNum" sz="quarter" idx="12"/>
          </p:nvPr>
        </p:nvSpPr>
        <p:spPr>
          <a:ln/>
        </p:spPr>
        <p:txBody>
          <a:bodyPr/>
          <a:lstStyle>
            <a:lvl1pPr>
              <a:defRPr/>
            </a:lvl1pPr>
          </a:lstStyle>
          <a:p>
            <a:fld id="{0D560363-5AD5-2645-B5B1-5865CF56647F}" type="slidenum">
              <a:rPr lang="de-CH"/>
              <a:pPr/>
              <a:t>‹#›</a:t>
            </a:fld>
            <a:endParaRPr lang="de-CH" sz="1400">
              <a:solidFill>
                <a:srgbClr val="7E7E7E"/>
              </a:solidFill>
              <a:latin typeface="Times"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3" name="Rectangle 7"/>
          <p:cNvSpPr>
            <a:spLocks noGrp="1" noChangeArrowheads="1"/>
          </p:cNvSpPr>
          <p:nvPr>
            <p:ph type="ftr" sz="quarter" idx="11"/>
          </p:nvPr>
        </p:nvSpPr>
        <p:spPr>
          <a:ln/>
        </p:spPr>
        <p:txBody>
          <a:bodyPr/>
          <a:lstStyle>
            <a:lvl1pPr>
              <a:defRPr/>
            </a:lvl1pPr>
          </a:lstStyle>
          <a:p>
            <a:r>
              <a:rPr lang="en-US"/>
              <a:t>Liveness and Asynchrony</a:t>
            </a:r>
            <a:endParaRPr lang="de-CH"/>
          </a:p>
        </p:txBody>
      </p:sp>
      <p:sp>
        <p:nvSpPr>
          <p:cNvPr id="4" name="Rectangle 8"/>
          <p:cNvSpPr>
            <a:spLocks noGrp="1" noChangeArrowheads="1"/>
          </p:cNvSpPr>
          <p:nvPr>
            <p:ph type="sldNum" sz="quarter" idx="12"/>
          </p:nvPr>
        </p:nvSpPr>
        <p:spPr>
          <a:ln/>
        </p:spPr>
        <p:txBody>
          <a:bodyPr/>
          <a:lstStyle>
            <a:lvl1pPr>
              <a:defRPr/>
            </a:lvl1pPr>
          </a:lstStyle>
          <a:p>
            <a:fld id="{443BE561-60EA-5842-9623-CFC93EF79089}" type="slidenum">
              <a:rPr lang="de-CH"/>
              <a:pPr/>
              <a:t>‹#›</a:t>
            </a:fld>
            <a:endParaRPr lang="de-CH" sz="1400">
              <a:solidFill>
                <a:srgbClr val="7E7E7E"/>
              </a:solidFill>
              <a:latin typeface="Times"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39750" y="647700"/>
            <a:ext cx="6621463" cy="8175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539750" y="1654175"/>
            <a:ext cx="8061325" cy="4498975"/>
          </a:xfrm>
        </p:spPr>
        <p:txBody>
          <a:bodyPr/>
          <a:lstStyle/>
          <a:p>
            <a:pPr lvl="0"/>
            <a:endParaRPr lang="en-US" noProof="0"/>
          </a:p>
        </p:txBody>
      </p:sp>
      <p:sp>
        <p:nvSpPr>
          <p:cNvPr id="4" name="Date Placeholder 3"/>
          <p:cNvSpPr>
            <a:spLocks noGrp="1"/>
          </p:cNvSpPr>
          <p:nvPr>
            <p:ph type="dt" sz="half" idx="10"/>
          </p:nvPr>
        </p:nvSpPr>
        <p:spPr/>
        <p:txBody>
          <a:bodyPr/>
          <a:lstStyle>
            <a:lvl1pPr>
              <a:defRPr/>
            </a:lvl1pPr>
          </a:lstStyle>
          <a:p>
            <a:r>
              <a:rPr lang="en-US"/>
              <a:t>© Oscar Nierstrasz</a:t>
            </a:r>
            <a:endParaRPr lang="de-CH"/>
          </a:p>
        </p:txBody>
      </p:sp>
      <p:sp>
        <p:nvSpPr>
          <p:cNvPr id="5" name="Footer Placeholder 4"/>
          <p:cNvSpPr>
            <a:spLocks noGrp="1"/>
          </p:cNvSpPr>
          <p:nvPr>
            <p:ph type="ftr" sz="quarter" idx="11"/>
          </p:nvPr>
        </p:nvSpPr>
        <p:spPr/>
        <p:txBody>
          <a:bodyPr/>
          <a:lstStyle>
            <a:lvl1pPr>
              <a:defRPr/>
            </a:lvl1pPr>
          </a:lstStyle>
          <a:p>
            <a:r>
              <a:rPr lang="en-US"/>
              <a:t>Liveness and Asynchrony</a:t>
            </a:r>
            <a:endParaRPr lang="de-CH"/>
          </a:p>
        </p:txBody>
      </p:sp>
      <p:sp>
        <p:nvSpPr>
          <p:cNvPr id="6" name="Slide Number Placeholder 5"/>
          <p:cNvSpPr>
            <a:spLocks noGrp="1"/>
          </p:cNvSpPr>
          <p:nvPr>
            <p:ph type="sldNum" sz="quarter" idx="12"/>
          </p:nvPr>
        </p:nvSpPr>
        <p:spPr/>
        <p:txBody>
          <a:bodyPr/>
          <a:lstStyle>
            <a:lvl1pPr>
              <a:defRPr/>
            </a:lvl1pPr>
          </a:lstStyle>
          <a:p>
            <a:r>
              <a:rPr lang="de-CH"/>
              <a:t>CP 8.</a:t>
            </a:r>
            <a:fld id="{C270D8B8-1820-024A-B15D-DCF33A0E010B}" type="slidenum">
              <a:rPr lang="de-CH"/>
              <a:pPr/>
              <a:t>‹#›</a:t>
            </a:fld>
            <a:endParaRPr lang="de-CH" sz="1400">
              <a:solidFill>
                <a:srgbClr val="7E7E7E"/>
              </a:solidFill>
              <a:latin typeface="Times"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217098" name="Rectangle 10"/>
          <p:cNvSpPr>
            <a:spLocks noChangeArrowheads="1"/>
          </p:cNvSpPr>
          <p:nvPr userDrawn="1"/>
        </p:nvSpPr>
        <p:spPr bwMode="auto">
          <a:xfrm>
            <a:off x="0" y="0"/>
            <a:ext cx="9144000" cy="1447800"/>
          </a:xfrm>
          <a:prstGeom prst="rect">
            <a:avLst/>
          </a:prstGeom>
          <a:solidFill>
            <a:srgbClr val="E1EBF5"/>
          </a:solidFill>
          <a:ln w="9525">
            <a:noFill/>
            <a:miter lim="800000"/>
            <a:headEnd/>
            <a:tailEnd/>
          </a:ln>
          <a:effectLst/>
        </p:spPr>
        <p:txBody>
          <a:bodyPr wrap="none" anchor="ctr">
            <a:prstTxWarp prst="textNoShape">
              <a:avLst/>
            </a:prstTxWarp>
          </a:bodyPr>
          <a:lstStyle/>
          <a:p>
            <a:endParaRPr lang="en-US"/>
          </a:p>
        </p:txBody>
      </p:sp>
      <p:sp>
        <p:nvSpPr>
          <p:cNvPr id="217091" name="Rectangle 3"/>
          <p:cNvSpPr>
            <a:spLocks noChangeArrowheads="1"/>
          </p:cNvSpPr>
          <p:nvPr/>
        </p:nvSpPr>
        <p:spPr bwMode="auto">
          <a:xfrm>
            <a:off x="0" y="1438275"/>
            <a:ext cx="9144000" cy="85725"/>
          </a:xfrm>
          <a:prstGeom prst="rect">
            <a:avLst/>
          </a:prstGeom>
          <a:solidFill>
            <a:srgbClr val="9CBDDE"/>
          </a:solidFill>
          <a:ln w="9525">
            <a:noFill/>
            <a:miter lim="800000"/>
            <a:headEnd/>
            <a:tailEnd/>
          </a:ln>
          <a:effectLst/>
        </p:spPr>
        <p:txBody>
          <a:bodyPr wrap="none" anchor="ctr">
            <a:prstTxWarp prst="textNoShape">
              <a:avLst/>
            </a:prstTxWarp>
          </a:bodyPr>
          <a:lstStyle/>
          <a:p>
            <a:pPr algn="ctr"/>
            <a:endParaRPr lang="de-DE">
              <a:latin typeface="Times" charset="0"/>
            </a:endParaRPr>
          </a:p>
        </p:txBody>
      </p:sp>
      <p:sp>
        <p:nvSpPr>
          <p:cNvPr id="1028" name="Rectangle 4"/>
          <p:cNvSpPr>
            <a:spLocks noGrp="1" noChangeArrowheads="1"/>
          </p:cNvSpPr>
          <p:nvPr>
            <p:ph type="title"/>
          </p:nvPr>
        </p:nvSpPr>
        <p:spPr bwMode="auto">
          <a:xfrm>
            <a:off x="539750" y="554038"/>
            <a:ext cx="8070850" cy="8175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CH"/>
              <a:t>Click to edit Master title style</a:t>
            </a:r>
          </a:p>
        </p:txBody>
      </p:sp>
      <p:sp>
        <p:nvSpPr>
          <p:cNvPr id="1029" name="Rectangle 5"/>
          <p:cNvSpPr>
            <a:spLocks noGrp="1" noChangeArrowheads="1"/>
          </p:cNvSpPr>
          <p:nvPr>
            <p:ph type="body" idx="1"/>
          </p:nvPr>
        </p:nvSpPr>
        <p:spPr bwMode="auto">
          <a:xfrm>
            <a:off x="539750" y="1654175"/>
            <a:ext cx="8070850" cy="4498975"/>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de-CH"/>
              <a:t>Click to edit Master text styles</a:t>
            </a:r>
          </a:p>
          <a:p>
            <a:pPr lvl="1"/>
            <a:r>
              <a:rPr lang="de-CH"/>
              <a:t>Second level</a:t>
            </a:r>
          </a:p>
          <a:p>
            <a:pPr lvl="2"/>
            <a:r>
              <a:rPr lang="de-CH"/>
              <a:t>Third level</a:t>
            </a:r>
          </a:p>
          <a:p>
            <a:pPr lvl="3"/>
            <a:r>
              <a:rPr lang="de-CH"/>
              <a:t>Fourth level</a:t>
            </a:r>
          </a:p>
          <a:p>
            <a:pPr lvl="4"/>
            <a:r>
              <a:rPr lang="de-CH"/>
              <a:t>Fifth level</a:t>
            </a:r>
          </a:p>
        </p:txBody>
      </p:sp>
      <p:sp>
        <p:nvSpPr>
          <p:cNvPr id="217094" name="Rectangle 6"/>
          <p:cNvSpPr>
            <a:spLocks noGrp="1" noChangeArrowheads="1"/>
          </p:cNvSpPr>
          <p:nvPr>
            <p:ph type="dt" sz="half" idx="2"/>
          </p:nvPr>
        </p:nvSpPr>
        <p:spPr bwMode="auto">
          <a:xfrm>
            <a:off x="539750" y="6548438"/>
            <a:ext cx="3811588" cy="17938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1200">
                <a:solidFill>
                  <a:srgbClr val="A7A7A7"/>
                </a:solidFill>
              </a:defRPr>
            </a:lvl1pPr>
          </a:lstStyle>
          <a:p>
            <a:r>
              <a:rPr lang="en-US"/>
              <a:t>© Oscar Nierstrasz</a:t>
            </a:r>
            <a:endParaRPr lang="de-CH"/>
          </a:p>
        </p:txBody>
      </p:sp>
      <p:sp>
        <p:nvSpPr>
          <p:cNvPr id="217095" name="Rectangle 7"/>
          <p:cNvSpPr>
            <a:spLocks noGrp="1" noChangeArrowheads="1"/>
          </p:cNvSpPr>
          <p:nvPr>
            <p:ph type="ftr" sz="quarter" idx="3"/>
          </p:nvPr>
        </p:nvSpPr>
        <p:spPr bwMode="auto">
          <a:xfrm>
            <a:off x="107950" y="179388"/>
            <a:ext cx="5399088" cy="252412"/>
          </a:xfrm>
          <a:prstGeom prst="rect">
            <a:avLst/>
          </a:prstGeom>
          <a:noFill/>
          <a:ln w="9525">
            <a:noFill/>
            <a:miter lim="800000"/>
            <a:headEnd/>
            <a:tailEnd/>
          </a:ln>
          <a:effectLst/>
        </p:spPr>
        <p:txBody>
          <a:bodyPr vert="horz" wrap="none" lIns="0" tIns="0" rIns="0" bIns="0" numCol="1" anchor="t" anchorCtr="0" compatLnSpc="1">
            <a:prstTxWarp prst="textNoShape">
              <a:avLst/>
            </a:prstTxWarp>
          </a:bodyPr>
          <a:lstStyle>
            <a:lvl1pPr>
              <a:defRPr sz="1000">
                <a:solidFill>
                  <a:srgbClr val="A7A7A7"/>
                </a:solidFill>
              </a:defRPr>
            </a:lvl1pPr>
          </a:lstStyle>
          <a:p>
            <a:r>
              <a:rPr lang="en-US"/>
              <a:t>Liveness and Asynchrony</a:t>
            </a:r>
            <a:endParaRPr lang="de-CH"/>
          </a:p>
        </p:txBody>
      </p:sp>
      <p:sp>
        <p:nvSpPr>
          <p:cNvPr id="217096" name="Rectangle 8"/>
          <p:cNvSpPr>
            <a:spLocks noGrp="1" noChangeArrowheads="1"/>
          </p:cNvSpPr>
          <p:nvPr>
            <p:ph type="sldNum" sz="quarter" idx="4"/>
          </p:nvPr>
        </p:nvSpPr>
        <p:spPr bwMode="auto">
          <a:xfrm>
            <a:off x="7543800" y="6553200"/>
            <a:ext cx="1350963" cy="17938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a:defRPr sz="1200">
                <a:solidFill>
                  <a:srgbClr val="A7A7A7"/>
                </a:solidFill>
              </a:defRPr>
            </a:lvl1pPr>
          </a:lstStyle>
          <a:p>
            <a:fld id="{115E55E3-43F8-3D40-8311-1FBF0D69805C}" type="slidenum">
              <a:rPr lang="de-CH"/>
              <a:pPr/>
              <a:t>‹#›</a:t>
            </a:fld>
            <a:endParaRPr lang="de-CH" sz="1400">
              <a:solidFill>
                <a:srgbClr val="7E7E7E"/>
              </a:solidFill>
              <a:latin typeface="Times" charset="0"/>
            </a:endParaRPr>
          </a:p>
        </p:txBody>
      </p:sp>
    </p:spTree>
  </p:cSld>
  <p:clrMap bg1="lt1" tx1="dk1" bg2="lt2" tx2="dk2" accent1="accent1" accent2="accent2" accent3="accent3" accent4="accent4" accent5="accent5" accent6="accent6" hlink="hlink" folHlink="folHlink"/>
  <p:sldLayoutIdLst>
    <p:sldLayoutId id="2147483785" r:id="rId1"/>
    <p:sldLayoutId id="2147483781" r:id="rId2"/>
    <p:sldLayoutId id="2147483782" r:id="rId3"/>
    <p:sldLayoutId id="2147483783" r:id="rId4"/>
    <p:sldLayoutId id="2147483784" r:id="rId5"/>
    <p:sldLayoutId id="2147483786" r:id="rId6"/>
  </p:sldLayoutIdLst>
  <p:hf hdr="0"/>
  <p:txStyles>
    <p:titleStyle>
      <a:lvl1pPr algn="l" rtl="0" eaLnBrk="0" fontAlgn="base" hangingPunct="0">
        <a:lnSpc>
          <a:spcPct val="90000"/>
        </a:lnSpc>
        <a:spcBef>
          <a:spcPct val="0"/>
        </a:spcBef>
        <a:spcAft>
          <a:spcPct val="0"/>
        </a:spcAft>
        <a:defRPr sz="2800" b="1">
          <a:solidFill>
            <a:srgbClr val="0A017F"/>
          </a:solidFill>
          <a:latin typeface="+mj-lt"/>
          <a:ea typeface="ＭＳ Ｐゴシック" charset="-128"/>
          <a:cs typeface="ＭＳ Ｐゴシック" charset="-128"/>
        </a:defRPr>
      </a:lvl1pPr>
      <a:lvl2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2pPr>
      <a:lvl3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3pPr>
      <a:lvl4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4pPr>
      <a:lvl5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5pPr>
      <a:lvl6pPr marL="457200" algn="l" rtl="0" fontAlgn="base">
        <a:lnSpc>
          <a:spcPct val="90000"/>
        </a:lnSpc>
        <a:spcBef>
          <a:spcPct val="0"/>
        </a:spcBef>
        <a:spcAft>
          <a:spcPct val="0"/>
        </a:spcAft>
        <a:defRPr sz="2800" b="1">
          <a:solidFill>
            <a:srgbClr val="0A017F"/>
          </a:solidFill>
          <a:latin typeface="Helvetica" charset="0"/>
        </a:defRPr>
      </a:lvl6pPr>
      <a:lvl7pPr marL="914400" algn="l" rtl="0" fontAlgn="base">
        <a:lnSpc>
          <a:spcPct val="90000"/>
        </a:lnSpc>
        <a:spcBef>
          <a:spcPct val="0"/>
        </a:spcBef>
        <a:spcAft>
          <a:spcPct val="0"/>
        </a:spcAft>
        <a:defRPr sz="2800" b="1">
          <a:solidFill>
            <a:srgbClr val="0A017F"/>
          </a:solidFill>
          <a:latin typeface="Helvetica" charset="0"/>
        </a:defRPr>
      </a:lvl7pPr>
      <a:lvl8pPr marL="1371600" algn="l" rtl="0" fontAlgn="base">
        <a:lnSpc>
          <a:spcPct val="90000"/>
        </a:lnSpc>
        <a:spcBef>
          <a:spcPct val="0"/>
        </a:spcBef>
        <a:spcAft>
          <a:spcPct val="0"/>
        </a:spcAft>
        <a:defRPr sz="2800" b="1">
          <a:solidFill>
            <a:srgbClr val="0A017F"/>
          </a:solidFill>
          <a:latin typeface="Helvetica" charset="0"/>
        </a:defRPr>
      </a:lvl8pPr>
      <a:lvl9pPr marL="1828800" algn="l" rtl="0" fontAlgn="base">
        <a:lnSpc>
          <a:spcPct val="90000"/>
        </a:lnSpc>
        <a:spcBef>
          <a:spcPct val="0"/>
        </a:spcBef>
        <a:spcAft>
          <a:spcPct val="0"/>
        </a:spcAft>
        <a:defRPr sz="2800" b="1">
          <a:solidFill>
            <a:srgbClr val="0A017F"/>
          </a:solidFill>
          <a:latin typeface="Helvetica" charset="0"/>
        </a:defRPr>
      </a:lvl9pPr>
    </p:titleStyle>
    <p:bodyStyle>
      <a:lvl1pPr marL="419100" indent="-419100" algn="l" rtl="0" eaLnBrk="0" fontAlgn="base" hangingPunct="0">
        <a:lnSpc>
          <a:spcPct val="95000"/>
        </a:lnSpc>
        <a:spcBef>
          <a:spcPct val="20000"/>
        </a:spcBef>
        <a:spcAft>
          <a:spcPct val="0"/>
        </a:spcAft>
        <a:buClr>
          <a:schemeClr val="hlink"/>
        </a:buClr>
        <a:buSzPct val="85000"/>
        <a:buFont typeface="Helvetica CE" charset="0"/>
        <a:buChar char="&gt;"/>
        <a:defRPr sz="2400">
          <a:solidFill>
            <a:srgbClr val="0A017F"/>
          </a:solidFill>
          <a:latin typeface="+mn-lt"/>
          <a:ea typeface="ＭＳ Ｐゴシック" charset="-128"/>
          <a:cs typeface="ＭＳ Ｐゴシック" charset="-128"/>
        </a:defRPr>
      </a:lvl1pPr>
      <a:lvl2pPr marL="838200" indent="-381000" algn="l" rtl="0" eaLnBrk="0" fontAlgn="base" hangingPunct="0">
        <a:lnSpc>
          <a:spcPct val="95000"/>
        </a:lnSpc>
        <a:spcBef>
          <a:spcPct val="20000"/>
        </a:spcBef>
        <a:spcAft>
          <a:spcPct val="0"/>
        </a:spcAft>
        <a:buFont typeface="Helvetica CE" charset="0"/>
        <a:buChar char="—"/>
        <a:defRPr sz="2000">
          <a:solidFill>
            <a:srgbClr val="0A017F"/>
          </a:solidFill>
          <a:latin typeface="+mn-lt"/>
          <a:ea typeface="ＭＳ Ｐゴシック" charset="-128"/>
        </a:defRPr>
      </a:lvl2pPr>
      <a:lvl3pPr marL="1295400" indent="-381000" algn="l" rtl="0" eaLnBrk="0" fontAlgn="base" hangingPunct="0">
        <a:lnSpc>
          <a:spcPct val="95000"/>
        </a:lnSpc>
        <a:spcBef>
          <a:spcPct val="20000"/>
        </a:spcBef>
        <a:spcAft>
          <a:spcPct val="0"/>
        </a:spcAft>
        <a:buSzPct val="85000"/>
        <a:buFont typeface="Helvetica CE" charset="0"/>
        <a:buChar char="–"/>
        <a:defRPr i="1">
          <a:solidFill>
            <a:srgbClr val="7F0101"/>
          </a:solidFill>
          <a:latin typeface="+mn-lt"/>
          <a:ea typeface="ＭＳ Ｐゴシック" charset="-128"/>
        </a:defRPr>
      </a:lvl3pPr>
      <a:lvl4pPr marL="1714500" indent="-381000" algn="l" rtl="0" eaLnBrk="0" fontAlgn="base" hangingPunct="0">
        <a:lnSpc>
          <a:spcPct val="95000"/>
        </a:lnSpc>
        <a:spcBef>
          <a:spcPct val="20000"/>
        </a:spcBef>
        <a:spcAft>
          <a:spcPct val="0"/>
        </a:spcAft>
        <a:buSzPct val="85000"/>
        <a:buFont typeface="Helvetica CE" charset="0"/>
        <a:buChar char="–"/>
        <a:defRPr>
          <a:solidFill>
            <a:srgbClr val="0A017F"/>
          </a:solidFill>
          <a:latin typeface="+mn-lt"/>
          <a:ea typeface="ＭＳ Ｐゴシック" charset="-128"/>
        </a:defRPr>
      </a:lvl4pPr>
      <a:lvl5pPr marL="2286000" indent="-381000" algn="l" rtl="0" eaLnBrk="0" fontAlgn="base" hangingPunct="0">
        <a:lnSpc>
          <a:spcPct val="95000"/>
        </a:lnSpc>
        <a:spcBef>
          <a:spcPct val="20000"/>
        </a:spcBef>
        <a:spcAft>
          <a:spcPct val="0"/>
        </a:spcAft>
        <a:buClr>
          <a:schemeClr val="tx1"/>
        </a:buClr>
        <a:buSzPct val="85000"/>
        <a:buFont typeface="Helvetica CE" charset="0"/>
        <a:buChar char="–"/>
        <a:defRPr>
          <a:solidFill>
            <a:srgbClr val="0A017F"/>
          </a:solidFill>
          <a:latin typeface="+mn-lt"/>
          <a:ea typeface="ＭＳ Ｐゴシック" charset="-128"/>
        </a:defRPr>
      </a:lvl5pPr>
      <a:lvl6pPr marL="27432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6pPr>
      <a:lvl7pPr marL="32004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7pPr>
      <a:lvl8pPr marL="36576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8pPr>
      <a:lvl9pPr marL="41148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Rectangle 1026"/>
          <p:cNvSpPr>
            <a:spLocks noGrp="1" noChangeArrowheads="1"/>
          </p:cNvSpPr>
          <p:nvPr>
            <p:ph type="ctrTitle"/>
          </p:nvPr>
        </p:nvSpPr>
        <p:spPr/>
        <p:txBody>
          <a:bodyPr/>
          <a:lstStyle/>
          <a:p>
            <a:pPr>
              <a:lnSpc>
                <a:spcPct val="100000"/>
              </a:lnSpc>
            </a:pPr>
            <a:r>
              <a:rPr lang="en-US" smtClean="0"/>
              <a:t>7. Liveness and Asynchrony</a:t>
            </a:r>
          </a:p>
        </p:txBody>
      </p:sp>
      <p:sp>
        <p:nvSpPr>
          <p:cNvPr id="10243" name="Rectangle 1027"/>
          <p:cNvSpPr>
            <a:spLocks noGrp="1" noChangeArrowheads="1"/>
          </p:cNvSpPr>
          <p:nvPr>
            <p:ph type="subTitle" idx="1"/>
          </p:nvPr>
        </p:nvSpPr>
        <p:spPr/>
        <p:txBody>
          <a:bodyPr/>
          <a:lstStyle/>
          <a:p>
            <a:r>
              <a:rPr lang="en-US" smtClean="0"/>
              <a:t>Prof</a:t>
            </a:r>
            <a:r>
              <a:rPr lang="en-US"/>
              <a:t>. O. </a:t>
            </a:r>
            <a:r>
              <a:rPr lang="en-US" smtClean="0"/>
              <a:t>Nierstrasz</a:t>
            </a:r>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t>Variant: Direct invocations</a:t>
            </a:r>
          </a:p>
        </p:txBody>
      </p:sp>
      <p:sp>
        <p:nvSpPr>
          <p:cNvPr id="24579" name="Date Placeholder 3"/>
          <p:cNvSpPr>
            <a:spLocks noGrp="1"/>
          </p:cNvSpPr>
          <p:nvPr>
            <p:ph type="dt" sz="quarter" idx="10"/>
          </p:nvPr>
        </p:nvSpPr>
        <p:spPr>
          <a:noFill/>
        </p:spPr>
        <p:txBody>
          <a:bodyPr/>
          <a:lstStyle/>
          <a:p>
            <a:r>
              <a:rPr lang="en-US" smtClean="0"/>
              <a:t>© Oscar Nierstrasz</a:t>
            </a:r>
            <a:endParaRPr lang="de-CH" smtClean="0"/>
          </a:p>
        </p:txBody>
      </p:sp>
      <p:sp>
        <p:nvSpPr>
          <p:cNvPr id="24580" name="Footer Placeholder 4"/>
          <p:cNvSpPr>
            <a:spLocks noGrp="1"/>
          </p:cNvSpPr>
          <p:nvPr>
            <p:ph type="ftr" sz="quarter" idx="11"/>
          </p:nvPr>
        </p:nvSpPr>
        <p:spPr>
          <a:noFill/>
        </p:spPr>
        <p:txBody>
          <a:bodyPr/>
          <a:lstStyle/>
          <a:p>
            <a:r>
              <a:rPr lang="en-US" smtClean="0"/>
              <a:t>Liveness and Asynchrony</a:t>
            </a:r>
            <a:endParaRPr lang="de-CH" smtClean="0"/>
          </a:p>
        </p:txBody>
      </p:sp>
      <p:sp>
        <p:nvSpPr>
          <p:cNvPr id="24581" name="Slide Number Placeholder 5"/>
          <p:cNvSpPr>
            <a:spLocks noGrp="1"/>
          </p:cNvSpPr>
          <p:nvPr>
            <p:ph type="sldNum" sz="quarter" idx="12"/>
          </p:nvPr>
        </p:nvSpPr>
        <p:spPr>
          <a:noFill/>
        </p:spPr>
        <p:txBody>
          <a:bodyPr/>
          <a:lstStyle/>
          <a:p>
            <a:fld id="{0E46E267-DED2-5D4F-962C-1F4D3F5B3D2C}" type="slidenum">
              <a:rPr lang="de-CH" smtClean="0"/>
              <a:pPr/>
              <a:t>10</a:t>
            </a:fld>
            <a:endParaRPr lang="de-CH" sz="1400" smtClean="0">
              <a:solidFill>
                <a:srgbClr val="7E7E7E"/>
              </a:solidFill>
              <a:latin typeface="Times" charset="0"/>
            </a:endParaRPr>
          </a:p>
        </p:txBody>
      </p:sp>
      <p:sp>
        <p:nvSpPr>
          <p:cNvPr id="24582" name="Rectangle 5"/>
          <p:cNvSpPr>
            <a:spLocks noChangeArrowheads="1"/>
          </p:cNvSpPr>
          <p:nvPr/>
        </p:nvSpPr>
        <p:spPr bwMode="auto">
          <a:xfrm>
            <a:off x="381000" y="1676400"/>
            <a:ext cx="7705725" cy="3862388"/>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1778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class </a:t>
            </a:r>
            <a:r>
              <a:rPr lang="en-US" sz="1800" b="1">
                <a:solidFill>
                  <a:srgbClr val="0A017F"/>
                </a:solidFill>
                <a:latin typeface="Courier" charset="0"/>
                <a:ea typeface="Courier" charset="0"/>
                <a:cs typeface="Courier" charset="0"/>
              </a:rPr>
              <a:t>HostDirectRelay </a:t>
            </a:r>
            <a:r>
              <a:rPr lang="en-US" sz="1800">
                <a:solidFill>
                  <a:srgbClr val="0A017F"/>
                </a:solidFill>
                <a:latin typeface="Courier" charset="0"/>
                <a:ea typeface="Courier" charset="0"/>
                <a:cs typeface="Courier" charset="0"/>
              </a:rPr>
              <a:t>implements Host {</a:t>
            </a:r>
          </a:p>
          <a:p>
            <a:pPr defTabSz="177800" eaLnBrk="1" hangingPunct="1">
              <a:lnSpc>
                <a:spcPct val="95000"/>
              </a:lnSpc>
              <a:spcBef>
                <a:spcPct val="20000"/>
              </a:spcBef>
              <a:buClr>
                <a:schemeClr val="hlink"/>
              </a:buClr>
              <a:buSzPct val="85000"/>
              <a:buFont typeface="Helvetica CE" charset="0"/>
              <a:buNone/>
            </a:pPr>
            <a:r>
              <a:rPr lang="en-US" sz="1800" b="1" i="1">
                <a:solidFill>
                  <a:srgbClr val="7E0007"/>
                </a:solidFill>
                <a:latin typeface="Courier" charset="0"/>
                <a:ea typeface="Courier" charset="0"/>
                <a:cs typeface="Courier" charset="0"/>
              </a:rPr>
              <a:t>	// NB: Helper is also immutable, so unsynchronized</a:t>
            </a:r>
          </a:p>
          <a:p>
            <a:pPr defTabSz="1778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protected </a:t>
            </a:r>
            <a:r>
              <a:rPr lang="en-US" sz="1800" b="1">
                <a:solidFill>
                  <a:srgbClr val="0A017F"/>
                </a:solidFill>
                <a:latin typeface="Courier" charset="0"/>
                <a:ea typeface="Courier" charset="0"/>
                <a:cs typeface="Courier" charset="0"/>
              </a:rPr>
              <a:t>final </a:t>
            </a:r>
            <a:r>
              <a:rPr lang="en-US" sz="1800">
                <a:solidFill>
                  <a:srgbClr val="0A017F"/>
                </a:solidFill>
                <a:latin typeface="Courier" charset="0"/>
                <a:ea typeface="Courier" charset="0"/>
                <a:cs typeface="Courier" charset="0"/>
              </a:rPr>
              <a:t>Helper helper = new CountingHelper();</a:t>
            </a:r>
          </a:p>
          <a:p>
            <a:pPr defTabSz="177800" eaLnBrk="1" hangingPunct="1">
              <a:lnSpc>
                <a:spcPct val="95000"/>
              </a:lnSpc>
              <a:spcBef>
                <a:spcPct val="20000"/>
              </a:spcBef>
              <a:buClr>
                <a:schemeClr val="hlink"/>
              </a:buClr>
              <a:buSzPct val="85000"/>
              <a:buFont typeface="Helvetica CE" charset="0"/>
              <a:buNone/>
            </a:pPr>
            <a:endParaRPr lang="en-US" sz="1800">
              <a:solidFill>
                <a:srgbClr val="0A017F"/>
              </a:solidFill>
              <a:latin typeface="Courier" charset="0"/>
              <a:ea typeface="Courier" charset="0"/>
              <a:cs typeface="Courier" charset="0"/>
            </a:endParaRPr>
          </a:p>
          <a:p>
            <a:pPr defTabSz="177800"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public void service() { </a:t>
            </a:r>
            <a:r>
              <a:rPr lang="en-US" sz="1800" b="1" i="1">
                <a:solidFill>
                  <a:srgbClr val="7E0007"/>
                </a:solidFill>
                <a:latin typeface="Courier" charset="0"/>
                <a:ea typeface="Courier" charset="0"/>
                <a:cs typeface="Courier" charset="0"/>
              </a:rPr>
              <a:t>// unsynchronized!</a:t>
            </a:r>
          </a:p>
          <a:p>
            <a:pPr defTabSz="177800"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invokeHelper();					</a:t>
            </a:r>
            <a:r>
              <a:rPr lang="en-US" sz="1800" b="1" i="1">
                <a:solidFill>
                  <a:srgbClr val="7E0007"/>
                </a:solidFill>
                <a:latin typeface="Courier" charset="0"/>
                <a:ea typeface="Courier" charset="0"/>
                <a:cs typeface="Courier" charset="0"/>
              </a:rPr>
              <a:t>// stateless method</a:t>
            </a:r>
          </a:p>
          <a:p>
            <a:pPr defTabSz="177800"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a:t>
            </a:r>
          </a:p>
          <a:p>
            <a:pPr defTabSz="177800" eaLnBrk="1" hangingPunct="1">
              <a:lnSpc>
                <a:spcPct val="95000"/>
              </a:lnSpc>
              <a:spcBef>
                <a:spcPct val="20000"/>
              </a:spcBef>
              <a:buClr>
                <a:schemeClr val="hlink"/>
              </a:buClr>
              <a:buSzPct val="85000"/>
              <a:buFont typeface="Helvetica CE" charset="0"/>
              <a:buNone/>
            </a:pPr>
            <a:endParaRPr lang="en-US" sz="1800" b="1">
              <a:solidFill>
                <a:srgbClr val="0A017F"/>
              </a:solidFill>
              <a:latin typeface="Courier" charset="0"/>
              <a:ea typeface="Courier" charset="0"/>
              <a:cs typeface="Courier" charset="0"/>
            </a:endParaRPr>
          </a:p>
          <a:p>
            <a:pPr defTabSz="177800"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protected void invokeHelper() {</a:t>
            </a:r>
          </a:p>
          <a:p>
            <a:pPr defTabSz="177800"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helper.help();						</a:t>
            </a:r>
            <a:r>
              <a:rPr lang="en-US" sz="1800" b="1" i="1">
                <a:solidFill>
                  <a:srgbClr val="7E0007"/>
                </a:solidFill>
                <a:latin typeface="Courier" charset="0"/>
                <a:ea typeface="Courier" charset="0"/>
                <a:cs typeface="Courier" charset="0"/>
              </a:rPr>
              <a:t>// unsynchronized!</a:t>
            </a:r>
          </a:p>
          <a:p>
            <a:pPr defTabSz="177800"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a:t>
            </a:r>
          </a:p>
          <a:p>
            <a:pPr defTabSz="177800"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
        <p:nvSpPr>
          <p:cNvPr id="24583" name="Folded Corner 8"/>
          <p:cNvSpPr>
            <a:spLocks noChangeArrowheads="1"/>
          </p:cNvSpPr>
          <p:nvPr/>
        </p:nvSpPr>
        <p:spPr bwMode="auto">
          <a:xfrm>
            <a:off x="5562600" y="3657600"/>
            <a:ext cx="3200400" cy="762000"/>
          </a:xfrm>
          <a:prstGeom prst="foldedCorner">
            <a:avLst>
              <a:gd name="adj" fmla="val 16667"/>
            </a:avLst>
          </a:prstGeom>
          <a:solidFill>
            <a:schemeClr val="accent1"/>
          </a:solidFill>
          <a:ln w="9525">
            <a:solidFill>
              <a:schemeClr val="tx1"/>
            </a:solidFill>
            <a:round/>
            <a:headEnd/>
            <a:tailEnd/>
          </a:ln>
        </p:spPr>
        <p:txBody>
          <a:bodyPr>
            <a:prstTxWarp prst="textNoShape">
              <a:avLst/>
            </a:prstTxWarp>
          </a:bodyPr>
          <a:lstStyle/>
          <a:p>
            <a:pPr defTabSz="384175">
              <a:buFont typeface="Helvetica CE" charset="0"/>
              <a:buNone/>
            </a:pPr>
            <a:r>
              <a:rPr lang="en-US" sz="2000" i="1">
                <a:solidFill>
                  <a:srgbClr val="7F0101"/>
                </a:solidFill>
              </a:rPr>
              <a:t>Asynchrony is achieved by avoiding synchronization.</a:t>
            </a:r>
          </a:p>
        </p:txBody>
      </p:sp>
      <p:sp>
        <p:nvSpPr>
          <p:cNvPr id="24584" name="AutoShape 4"/>
          <p:cNvSpPr>
            <a:spLocks noChangeArrowheads="1"/>
          </p:cNvSpPr>
          <p:nvPr/>
        </p:nvSpPr>
        <p:spPr bwMode="auto">
          <a:xfrm>
            <a:off x="2286000" y="5791200"/>
            <a:ext cx="5257800" cy="8382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5000"/>
              </a:lnSpc>
              <a:spcBef>
                <a:spcPct val="20000"/>
              </a:spcBef>
              <a:buClr>
                <a:schemeClr val="hlink"/>
              </a:buClr>
              <a:buSzPct val="85000"/>
              <a:buFont typeface="Helvetica CE" charset="0"/>
              <a:buNone/>
            </a:pPr>
            <a:r>
              <a:rPr lang="en-US" sz="2000" i="1">
                <a:solidFill>
                  <a:srgbClr val="7F0101"/>
                </a:solidFill>
              </a:rPr>
              <a:t>The Host is free to accept other requests, while the Host’s caller must wait for the reply.</a:t>
            </a:r>
          </a:p>
        </p:txBody>
      </p:sp>
      <p:grpSp>
        <p:nvGrpSpPr>
          <p:cNvPr id="24585" name="Group 5"/>
          <p:cNvGrpSpPr>
            <a:grpSpLocks/>
          </p:cNvGrpSpPr>
          <p:nvPr/>
        </p:nvGrpSpPr>
        <p:grpSpPr bwMode="auto">
          <a:xfrm>
            <a:off x="8382000" y="6096000"/>
            <a:ext cx="457200" cy="457200"/>
            <a:chOff x="5184" y="3552"/>
            <a:chExt cx="288" cy="288"/>
          </a:xfrm>
        </p:grpSpPr>
        <p:sp>
          <p:nvSpPr>
            <p:cNvPr id="24587" name="AutoShape 6"/>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4588" name="Oval 7"/>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
        <p:nvSpPr>
          <p:cNvPr id="24586" name="Rectangle 11"/>
          <p:cNvSpPr>
            <a:spLocks noChangeArrowheads="1"/>
          </p:cNvSpPr>
          <p:nvPr/>
        </p:nvSpPr>
        <p:spPr bwMode="auto">
          <a:xfrm>
            <a:off x="7061200" y="5257800"/>
            <a:ext cx="1027113" cy="276225"/>
          </a:xfrm>
          <a:prstGeom prst="rect">
            <a:avLst/>
          </a:prstGeom>
          <a:noFill/>
          <a:ln w="9525">
            <a:noFill/>
            <a:miter lim="800000"/>
            <a:headEnd/>
            <a:tailEnd/>
          </a:ln>
        </p:spPr>
        <p:txBody>
          <a:bodyPr wrap="none">
            <a:prstTxWarp prst="textNoShape">
              <a:avLst/>
            </a:prstTxWarp>
            <a:spAutoFit/>
          </a:bodyPr>
          <a:lstStyle/>
          <a:p>
            <a:r>
              <a:rPr lang="en-US" sz="1200" i="1"/>
              <a:t>Asynchrony</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Date Placeholder 3"/>
          <p:cNvSpPr>
            <a:spLocks noGrp="1"/>
          </p:cNvSpPr>
          <p:nvPr>
            <p:ph type="dt" sz="quarter" idx="10"/>
          </p:nvPr>
        </p:nvSpPr>
        <p:spPr>
          <a:noFill/>
        </p:spPr>
        <p:txBody>
          <a:bodyPr/>
          <a:lstStyle/>
          <a:p>
            <a:r>
              <a:rPr lang="en-US" smtClean="0"/>
              <a:t>© Oscar Nierstrasz</a:t>
            </a:r>
            <a:endParaRPr lang="de-CH" smtClean="0"/>
          </a:p>
        </p:txBody>
      </p:sp>
      <p:sp>
        <p:nvSpPr>
          <p:cNvPr id="25603" name="Footer Placeholder 4"/>
          <p:cNvSpPr>
            <a:spLocks noGrp="1"/>
          </p:cNvSpPr>
          <p:nvPr>
            <p:ph type="ftr" sz="quarter" idx="11"/>
          </p:nvPr>
        </p:nvSpPr>
        <p:spPr>
          <a:noFill/>
        </p:spPr>
        <p:txBody>
          <a:bodyPr/>
          <a:lstStyle/>
          <a:p>
            <a:r>
              <a:rPr lang="en-US" smtClean="0"/>
              <a:t>Liveness and Asynchrony</a:t>
            </a:r>
            <a:endParaRPr lang="de-CH" smtClean="0"/>
          </a:p>
        </p:txBody>
      </p:sp>
      <p:sp>
        <p:nvSpPr>
          <p:cNvPr id="25604" name="Slide Number Placeholder 5"/>
          <p:cNvSpPr>
            <a:spLocks noGrp="1"/>
          </p:cNvSpPr>
          <p:nvPr>
            <p:ph type="sldNum" sz="quarter" idx="12"/>
          </p:nvPr>
        </p:nvSpPr>
        <p:spPr>
          <a:noFill/>
        </p:spPr>
        <p:txBody>
          <a:bodyPr/>
          <a:lstStyle/>
          <a:p>
            <a:fld id="{18CBD29B-A141-8447-B71F-331C1C9AEE6A}" type="slidenum">
              <a:rPr lang="de-CH" smtClean="0"/>
              <a:pPr/>
              <a:t>11</a:t>
            </a:fld>
            <a:endParaRPr lang="de-CH" sz="1400" smtClean="0">
              <a:solidFill>
                <a:srgbClr val="7E7E7E"/>
              </a:solidFill>
              <a:latin typeface="Times" charset="0"/>
            </a:endParaRPr>
          </a:p>
        </p:txBody>
      </p:sp>
      <p:sp>
        <p:nvSpPr>
          <p:cNvPr id="25605" name="Rectangle 2"/>
          <p:cNvSpPr>
            <a:spLocks noGrp="1" noChangeArrowheads="1"/>
          </p:cNvSpPr>
          <p:nvPr>
            <p:ph type="title"/>
          </p:nvPr>
        </p:nvSpPr>
        <p:spPr/>
        <p:txBody>
          <a:bodyPr/>
          <a:lstStyle/>
          <a:p>
            <a:r>
              <a:rPr lang="en-US"/>
              <a:t>Direct invocations ...</a:t>
            </a:r>
          </a:p>
        </p:txBody>
      </p:sp>
      <p:sp>
        <p:nvSpPr>
          <p:cNvPr id="25606" name="Rectangle 3"/>
          <p:cNvSpPr>
            <a:spLocks noGrp="1" noChangeArrowheads="1"/>
          </p:cNvSpPr>
          <p:nvPr>
            <p:ph type="body" idx="1"/>
          </p:nvPr>
        </p:nvSpPr>
        <p:spPr>
          <a:xfrm>
            <a:off x="539750" y="1654175"/>
            <a:ext cx="8061325" cy="555625"/>
          </a:xfrm>
        </p:spPr>
        <p:txBody>
          <a:bodyPr/>
          <a:lstStyle/>
          <a:p>
            <a:pPr marL="0" indent="0" defTabSz="322263">
              <a:lnSpc>
                <a:spcPct val="90000"/>
              </a:lnSpc>
              <a:buFont typeface="Helvetica CE" charset="0"/>
              <a:buNone/>
            </a:pPr>
            <a:r>
              <a:rPr lang="en-US"/>
              <a:t>If </a:t>
            </a:r>
            <a:r>
              <a:rPr lang="en-US">
                <a:latin typeface="Courier" charset="0"/>
                <a:ea typeface="Courier" charset="0"/>
                <a:cs typeface="Courier" charset="0"/>
              </a:rPr>
              <a:t>helper</a:t>
            </a:r>
            <a:r>
              <a:rPr lang="en-US"/>
              <a:t> is mutable, it can be protected with an accessor:</a:t>
            </a:r>
          </a:p>
        </p:txBody>
      </p:sp>
      <p:sp>
        <p:nvSpPr>
          <p:cNvPr id="25607" name="Rectangle 4"/>
          <p:cNvSpPr>
            <a:spLocks noChangeArrowheads="1"/>
          </p:cNvSpPr>
          <p:nvPr/>
        </p:nvSpPr>
        <p:spPr bwMode="auto">
          <a:xfrm>
            <a:off x="815975" y="2362200"/>
            <a:ext cx="7942263" cy="4002088"/>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class </a:t>
            </a:r>
            <a:r>
              <a:rPr lang="en-US" sz="1800" b="1">
                <a:solidFill>
                  <a:srgbClr val="0A017F"/>
                </a:solidFill>
                <a:latin typeface="Courier" charset="0"/>
                <a:ea typeface="Courier" charset="0"/>
                <a:cs typeface="Courier" charset="0"/>
              </a:rPr>
              <a:t>HostDirectRelaySyncHelper </a:t>
            </a:r>
            <a:r>
              <a:rPr lang="en-US" sz="1800">
                <a:solidFill>
                  <a:srgbClr val="0A017F"/>
                </a:solidFill>
                <a:latin typeface="Courier" charset="0"/>
                <a:ea typeface="Courier" charset="0"/>
                <a:cs typeface="Courier" charset="0"/>
              </a:rPr>
              <a:t>implements Host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protected Helper helper;</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void service() { invokeHelper();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protected void invokeHelper()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helper().help();		</a:t>
            </a:r>
            <a:r>
              <a:rPr lang="en-US" sz="1800" b="1" i="1">
                <a:solidFill>
                  <a:srgbClr val="7E0007"/>
                </a:solidFill>
                <a:latin typeface="Courier" charset="0"/>
                <a:ea typeface="Courier" charset="0"/>
                <a:cs typeface="Courier" charset="0"/>
              </a:rPr>
              <a:t>// partially unsynchronized!</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protected synchronized Helper helper()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return helper;</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public synchronized void setHelper(String name)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helper = new NamedHelper(name);</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grpSp>
        <p:nvGrpSpPr>
          <p:cNvPr id="25608" name="Group 5"/>
          <p:cNvGrpSpPr>
            <a:grpSpLocks/>
          </p:cNvGrpSpPr>
          <p:nvPr/>
        </p:nvGrpSpPr>
        <p:grpSpPr bwMode="auto">
          <a:xfrm>
            <a:off x="8382000" y="6096000"/>
            <a:ext cx="457200" cy="457200"/>
            <a:chOff x="5184" y="3552"/>
            <a:chExt cx="288" cy="288"/>
          </a:xfrm>
        </p:grpSpPr>
        <p:sp>
          <p:nvSpPr>
            <p:cNvPr id="25609" name="AutoShape 6"/>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5610" name="Oval 7"/>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Rectangle 3"/>
          <p:cNvSpPr>
            <a:spLocks noGrp="1" noChangeArrowheads="1"/>
          </p:cNvSpPr>
          <p:nvPr>
            <p:ph type="title"/>
          </p:nvPr>
        </p:nvSpPr>
        <p:spPr/>
        <p:txBody>
          <a:bodyPr/>
          <a:lstStyle/>
          <a:p>
            <a:r>
              <a:rPr lang="en-US" smtClean="0"/>
              <a:t>Roadmap</a:t>
            </a:r>
          </a:p>
        </p:txBody>
      </p:sp>
      <p:sp>
        <p:nvSpPr>
          <p:cNvPr id="26627" name="Rectangle 4"/>
          <p:cNvSpPr>
            <a:spLocks noGrp="1" noChangeArrowheads="1"/>
          </p:cNvSpPr>
          <p:nvPr>
            <p:ph type="body" idx="1"/>
          </p:nvPr>
        </p:nvSpPr>
        <p:spPr/>
        <p:txBody>
          <a:bodyPr/>
          <a:lstStyle/>
          <a:p>
            <a:r>
              <a:rPr lang="en-US" dirty="0" smtClean="0"/>
              <a:t>Asynchronous invocations</a:t>
            </a:r>
          </a:p>
          <a:p>
            <a:r>
              <a:rPr lang="en-US" dirty="0" smtClean="0"/>
              <a:t>Simple Relays</a:t>
            </a:r>
          </a:p>
          <a:p>
            <a:pPr lvl="1"/>
            <a:r>
              <a:rPr lang="en-US" dirty="0" smtClean="0"/>
              <a:t>Direct invocations</a:t>
            </a:r>
          </a:p>
          <a:p>
            <a:pPr lvl="1"/>
            <a:r>
              <a:rPr lang="en-US" b="1" dirty="0" smtClean="0"/>
              <a:t>Thread-based messages</a:t>
            </a:r>
          </a:p>
          <a:p>
            <a:pPr lvl="1"/>
            <a:r>
              <a:rPr lang="en-US" dirty="0" smtClean="0"/>
              <a:t>Command-based messages</a:t>
            </a:r>
          </a:p>
          <a:p>
            <a:r>
              <a:rPr lang="en-US" dirty="0" smtClean="0"/>
              <a:t>Tail calls</a:t>
            </a:r>
          </a:p>
          <a:p>
            <a:r>
              <a:rPr lang="en-US" dirty="0" smtClean="0"/>
              <a:t>Early replies</a:t>
            </a:r>
          </a:p>
          <a:p>
            <a:r>
              <a:rPr lang="en-US" dirty="0" smtClean="0"/>
              <a:t>Futures</a:t>
            </a:r>
          </a:p>
          <a:p>
            <a:r>
              <a:rPr lang="en-US" dirty="0" smtClean="0"/>
              <a:t>JUC (</a:t>
            </a:r>
            <a:r>
              <a:rPr lang="en-US" dirty="0" err="1" smtClean="0"/>
              <a:t>java.util.concurrent</a:t>
            </a:r>
            <a:r>
              <a:rPr lang="en-US" dirty="0" smtClean="0"/>
              <a:t>)</a:t>
            </a:r>
          </a:p>
        </p:txBody>
      </p:sp>
      <p:sp>
        <p:nvSpPr>
          <p:cNvPr id="26628" name="Date Placeholder 3"/>
          <p:cNvSpPr>
            <a:spLocks noGrp="1"/>
          </p:cNvSpPr>
          <p:nvPr>
            <p:ph type="dt" sz="quarter" idx="10"/>
          </p:nvPr>
        </p:nvSpPr>
        <p:spPr>
          <a:noFill/>
        </p:spPr>
        <p:txBody>
          <a:bodyPr/>
          <a:lstStyle/>
          <a:p>
            <a:r>
              <a:rPr lang="en-US" smtClean="0"/>
              <a:t>© Oscar Nierstrasz</a:t>
            </a:r>
            <a:endParaRPr lang="de-CH" smtClean="0"/>
          </a:p>
        </p:txBody>
      </p:sp>
      <p:sp>
        <p:nvSpPr>
          <p:cNvPr id="26629" name="Footer Placeholder 7"/>
          <p:cNvSpPr>
            <a:spLocks noGrp="1"/>
          </p:cNvSpPr>
          <p:nvPr>
            <p:ph type="ftr" sz="quarter" idx="11"/>
          </p:nvPr>
        </p:nvSpPr>
        <p:spPr>
          <a:noFill/>
        </p:spPr>
        <p:txBody>
          <a:bodyPr/>
          <a:lstStyle/>
          <a:p>
            <a:r>
              <a:rPr lang="en-US" smtClean="0"/>
              <a:t>Liveness and Asynchrony</a:t>
            </a:r>
            <a:endParaRPr lang="de-CH" smtClean="0"/>
          </a:p>
        </p:txBody>
      </p:sp>
      <p:sp>
        <p:nvSpPr>
          <p:cNvPr id="26630" name="Slide Number Placeholder 5"/>
          <p:cNvSpPr>
            <a:spLocks noGrp="1"/>
          </p:cNvSpPr>
          <p:nvPr>
            <p:ph type="sldNum" sz="quarter" idx="12"/>
          </p:nvPr>
        </p:nvSpPr>
        <p:spPr>
          <a:noFill/>
        </p:spPr>
        <p:txBody>
          <a:bodyPr/>
          <a:lstStyle/>
          <a:p>
            <a:fld id="{18835C03-4379-DB4F-A6E5-B6524C63E453}" type="slidenum">
              <a:rPr lang="de-CH" smtClean="0"/>
              <a:pPr/>
              <a:t>12</a:t>
            </a:fld>
            <a:endParaRPr lang="de-CH" smtClean="0"/>
          </a:p>
        </p:txBody>
      </p:sp>
      <p:pic>
        <p:nvPicPr>
          <p:cNvPr id="26631"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Date Placeholder 3"/>
          <p:cNvSpPr>
            <a:spLocks noGrp="1"/>
          </p:cNvSpPr>
          <p:nvPr>
            <p:ph type="dt" sz="quarter" idx="10"/>
          </p:nvPr>
        </p:nvSpPr>
        <p:spPr>
          <a:noFill/>
        </p:spPr>
        <p:txBody>
          <a:bodyPr/>
          <a:lstStyle/>
          <a:p>
            <a:r>
              <a:rPr lang="en-US" smtClean="0"/>
              <a:t>© Oscar Nierstrasz</a:t>
            </a:r>
            <a:endParaRPr lang="de-CH" smtClean="0"/>
          </a:p>
        </p:txBody>
      </p:sp>
      <p:sp>
        <p:nvSpPr>
          <p:cNvPr id="28675" name="Footer Placeholder 4"/>
          <p:cNvSpPr>
            <a:spLocks noGrp="1"/>
          </p:cNvSpPr>
          <p:nvPr>
            <p:ph type="ftr" sz="quarter" idx="11"/>
          </p:nvPr>
        </p:nvSpPr>
        <p:spPr>
          <a:noFill/>
        </p:spPr>
        <p:txBody>
          <a:bodyPr/>
          <a:lstStyle/>
          <a:p>
            <a:r>
              <a:rPr lang="en-US" smtClean="0"/>
              <a:t>Liveness and Asynchrony</a:t>
            </a:r>
            <a:endParaRPr lang="de-CH" smtClean="0"/>
          </a:p>
        </p:txBody>
      </p:sp>
      <p:sp>
        <p:nvSpPr>
          <p:cNvPr id="28676" name="Slide Number Placeholder 5"/>
          <p:cNvSpPr>
            <a:spLocks noGrp="1"/>
          </p:cNvSpPr>
          <p:nvPr>
            <p:ph type="sldNum" sz="quarter" idx="12"/>
          </p:nvPr>
        </p:nvSpPr>
        <p:spPr>
          <a:noFill/>
        </p:spPr>
        <p:txBody>
          <a:bodyPr/>
          <a:lstStyle/>
          <a:p>
            <a:fld id="{D529EE56-0857-584B-9ABB-1330A4E36DE1}" type="slidenum">
              <a:rPr lang="de-CH" smtClean="0"/>
              <a:pPr/>
              <a:t>13</a:t>
            </a:fld>
            <a:endParaRPr lang="de-CH" sz="1400" smtClean="0">
              <a:solidFill>
                <a:srgbClr val="7E7E7E"/>
              </a:solidFill>
              <a:latin typeface="Times" charset="0"/>
            </a:endParaRPr>
          </a:p>
        </p:txBody>
      </p:sp>
      <p:sp>
        <p:nvSpPr>
          <p:cNvPr id="28677" name="Rectangle 2"/>
          <p:cNvSpPr>
            <a:spLocks noGrp="1" noChangeArrowheads="1"/>
          </p:cNvSpPr>
          <p:nvPr>
            <p:ph type="title"/>
          </p:nvPr>
        </p:nvSpPr>
        <p:spPr/>
        <p:txBody>
          <a:bodyPr/>
          <a:lstStyle/>
          <a:p>
            <a:r>
              <a:rPr lang="en-US"/>
              <a:t>Variant: Thread-based messages</a:t>
            </a:r>
          </a:p>
        </p:txBody>
      </p:sp>
      <p:sp>
        <p:nvSpPr>
          <p:cNvPr id="28678" name="Rectangle 3"/>
          <p:cNvSpPr>
            <a:spLocks noGrp="1" noChangeArrowheads="1"/>
          </p:cNvSpPr>
          <p:nvPr>
            <p:ph type="body" idx="1"/>
          </p:nvPr>
        </p:nvSpPr>
        <p:spPr>
          <a:xfrm>
            <a:off x="539750" y="1654175"/>
            <a:ext cx="8061325" cy="479425"/>
          </a:xfrm>
        </p:spPr>
        <p:txBody>
          <a:bodyPr/>
          <a:lstStyle/>
          <a:p>
            <a:pPr marL="0" indent="0" defTabSz="384175">
              <a:buFont typeface="Helvetica CE" charset="0"/>
              <a:buNone/>
            </a:pPr>
            <a:r>
              <a:rPr lang="en-US" i="1">
                <a:solidFill>
                  <a:srgbClr val="7F0101"/>
                </a:solidFill>
              </a:rPr>
              <a:t>The invocation can be performed within a new thread:</a:t>
            </a:r>
            <a:endParaRPr lang="en-US"/>
          </a:p>
        </p:txBody>
      </p:sp>
      <p:sp>
        <p:nvSpPr>
          <p:cNvPr id="28679" name="Rectangle 4"/>
          <p:cNvSpPr>
            <a:spLocks noChangeArrowheads="1"/>
          </p:cNvSpPr>
          <p:nvPr/>
        </p:nvSpPr>
        <p:spPr bwMode="auto">
          <a:xfrm>
            <a:off x="685800" y="2362200"/>
            <a:ext cx="7248525" cy="354330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class </a:t>
            </a:r>
            <a:r>
              <a:rPr lang="en-US" sz="1800" b="1">
                <a:solidFill>
                  <a:srgbClr val="0A017F"/>
                </a:solidFill>
                <a:latin typeface="Courier" charset="0"/>
                <a:ea typeface="Courier" charset="0"/>
                <a:cs typeface="Courier" charset="0"/>
              </a:rPr>
              <a:t>HostWithHelperThread </a:t>
            </a:r>
            <a:r>
              <a:rPr lang="en-US" sz="1800">
                <a:solidFill>
                  <a:srgbClr val="0A017F"/>
                </a:solidFill>
                <a:latin typeface="Courier" charset="0"/>
                <a:ea typeface="Courier" charset="0"/>
                <a:cs typeface="Courier" charset="0"/>
              </a:rPr>
              <a:t>implements Host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protected void invokeHelper() {</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new Thread() {</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public void run() {</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helper.help();</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}.start();</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grpSp>
        <p:nvGrpSpPr>
          <p:cNvPr id="28680" name="Group 5"/>
          <p:cNvGrpSpPr>
            <a:grpSpLocks/>
          </p:cNvGrpSpPr>
          <p:nvPr/>
        </p:nvGrpSpPr>
        <p:grpSpPr bwMode="auto">
          <a:xfrm>
            <a:off x="8382000" y="6096000"/>
            <a:ext cx="457200" cy="457200"/>
            <a:chOff x="5184" y="3552"/>
            <a:chExt cx="288" cy="288"/>
          </a:xfrm>
        </p:grpSpPr>
        <p:sp>
          <p:nvSpPr>
            <p:cNvPr id="28681" name="AutoShape 6"/>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8682" name="Oval 7"/>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Date Placeholder 3"/>
          <p:cNvSpPr>
            <a:spLocks noGrp="1"/>
          </p:cNvSpPr>
          <p:nvPr>
            <p:ph type="dt" sz="quarter" idx="10"/>
          </p:nvPr>
        </p:nvSpPr>
        <p:spPr>
          <a:noFill/>
        </p:spPr>
        <p:txBody>
          <a:bodyPr/>
          <a:lstStyle/>
          <a:p>
            <a:r>
              <a:rPr lang="en-US" smtClean="0"/>
              <a:t>© Oscar Nierstrasz</a:t>
            </a:r>
            <a:endParaRPr lang="de-CH" smtClean="0"/>
          </a:p>
        </p:txBody>
      </p:sp>
      <p:sp>
        <p:nvSpPr>
          <p:cNvPr id="29699" name="Footer Placeholder 4"/>
          <p:cNvSpPr>
            <a:spLocks noGrp="1"/>
          </p:cNvSpPr>
          <p:nvPr>
            <p:ph type="ftr" sz="quarter" idx="11"/>
          </p:nvPr>
        </p:nvSpPr>
        <p:spPr>
          <a:noFill/>
        </p:spPr>
        <p:txBody>
          <a:bodyPr/>
          <a:lstStyle/>
          <a:p>
            <a:r>
              <a:rPr lang="en-US" smtClean="0"/>
              <a:t>Liveness and Asynchrony</a:t>
            </a:r>
            <a:endParaRPr lang="de-CH" smtClean="0"/>
          </a:p>
        </p:txBody>
      </p:sp>
      <p:sp>
        <p:nvSpPr>
          <p:cNvPr id="29700" name="Slide Number Placeholder 5"/>
          <p:cNvSpPr>
            <a:spLocks noGrp="1"/>
          </p:cNvSpPr>
          <p:nvPr>
            <p:ph type="sldNum" sz="quarter" idx="12"/>
          </p:nvPr>
        </p:nvSpPr>
        <p:spPr>
          <a:noFill/>
        </p:spPr>
        <p:txBody>
          <a:bodyPr/>
          <a:lstStyle/>
          <a:p>
            <a:fld id="{30135E94-B15B-834F-8D85-AA26CED2E002}" type="slidenum">
              <a:rPr lang="de-CH" smtClean="0"/>
              <a:pPr/>
              <a:t>14</a:t>
            </a:fld>
            <a:endParaRPr lang="de-CH" sz="1400" smtClean="0">
              <a:solidFill>
                <a:srgbClr val="7E7E7E"/>
              </a:solidFill>
              <a:latin typeface="Times" charset="0"/>
            </a:endParaRPr>
          </a:p>
        </p:txBody>
      </p:sp>
      <p:sp>
        <p:nvSpPr>
          <p:cNvPr id="29701" name="Rectangle 2"/>
          <p:cNvSpPr>
            <a:spLocks noGrp="1" noChangeArrowheads="1"/>
          </p:cNvSpPr>
          <p:nvPr>
            <p:ph type="title"/>
          </p:nvPr>
        </p:nvSpPr>
        <p:spPr/>
        <p:txBody>
          <a:bodyPr/>
          <a:lstStyle/>
          <a:p>
            <a:r>
              <a:rPr lang="en-US"/>
              <a:t>Thread-based messages ...</a:t>
            </a:r>
          </a:p>
        </p:txBody>
      </p:sp>
      <p:sp>
        <p:nvSpPr>
          <p:cNvPr id="29702" name="Rectangle 3"/>
          <p:cNvSpPr>
            <a:spLocks noGrp="1" noChangeArrowheads="1"/>
          </p:cNvSpPr>
          <p:nvPr>
            <p:ph type="body" idx="1"/>
          </p:nvPr>
        </p:nvSpPr>
        <p:spPr/>
        <p:txBody>
          <a:bodyPr/>
          <a:lstStyle/>
          <a:p>
            <a:pPr>
              <a:buFont typeface="Helvetica CE" charset="0"/>
              <a:buNone/>
            </a:pPr>
            <a:r>
              <a:rPr lang="en-US" i="1">
                <a:solidFill>
                  <a:srgbClr val="7F0101"/>
                </a:solidFill>
              </a:rPr>
              <a:t>The cost of evaluating Helper.help() should outweigh the overhead of creating a thread!</a:t>
            </a:r>
          </a:p>
          <a:p>
            <a:endParaRPr lang="en-US"/>
          </a:p>
          <a:p>
            <a:r>
              <a:rPr lang="en-US"/>
              <a:t>If the Helper is a </a:t>
            </a:r>
            <a:r>
              <a:rPr lang="en-US" i="1">
                <a:solidFill>
                  <a:srgbClr val="7F0101"/>
                </a:solidFill>
              </a:rPr>
              <a:t>daemon</a:t>
            </a:r>
            <a:r>
              <a:rPr lang="en-US"/>
              <a:t> (loops endlessly)</a:t>
            </a:r>
          </a:p>
          <a:p>
            <a:r>
              <a:rPr lang="en-US"/>
              <a:t>If the Helper does </a:t>
            </a:r>
            <a:r>
              <a:rPr lang="en-US" i="1">
                <a:solidFill>
                  <a:srgbClr val="7F0101"/>
                </a:solidFill>
              </a:rPr>
              <a:t>I/O</a:t>
            </a:r>
            <a:endParaRPr lang="en-US"/>
          </a:p>
          <a:p>
            <a:r>
              <a:rPr lang="en-US"/>
              <a:t>Possibly, if </a:t>
            </a:r>
            <a:r>
              <a:rPr lang="en-US" i="1">
                <a:solidFill>
                  <a:srgbClr val="7F0101"/>
                </a:solidFill>
              </a:rPr>
              <a:t>multiple helper methods</a:t>
            </a:r>
            <a:r>
              <a:rPr lang="en-US"/>
              <a:t> are invoked</a:t>
            </a:r>
          </a:p>
        </p:txBody>
      </p:sp>
      <p:sp>
        <p:nvSpPr>
          <p:cNvPr id="29703" name="AutoShape 4"/>
          <p:cNvSpPr>
            <a:spLocks noChangeArrowheads="1"/>
          </p:cNvSpPr>
          <p:nvPr/>
        </p:nvSpPr>
        <p:spPr bwMode="auto">
          <a:xfrm>
            <a:off x="3429000" y="5638800"/>
            <a:ext cx="4724400" cy="68580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pPr algn="ctr" eaLnBrk="1" hangingPunct="1">
              <a:lnSpc>
                <a:spcPct val="95000"/>
              </a:lnSpc>
              <a:spcBef>
                <a:spcPct val="20000"/>
              </a:spcBef>
              <a:buClr>
                <a:schemeClr val="hlink"/>
              </a:buClr>
              <a:buSzPct val="85000"/>
              <a:buFont typeface="Helvetica CE" charset="0"/>
              <a:buNone/>
            </a:pPr>
            <a:r>
              <a:rPr lang="en-US" i="1">
                <a:solidFill>
                  <a:srgbClr val="7F0101"/>
                </a:solidFill>
              </a:rPr>
              <a:t>Typical application: web servers</a:t>
            </a: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Date Placeholder 3"/>
          <p:cNvSpPr>
            <a:spLocks noGrp="1"/>
          </p:cNvSpPr>
          <p:nvPr>
            <p:ph type="dt" sz="quarter" idx="10"/>
          </p:nvPr>
        </p:nvSpPr>
        <p:spPr>
          <a:noFill/>
        </p:spPr>
        <p:txBody>
          <a:bodyPr/>
          <a:lstStyle/>
          <a:p>
            <a:r>
              <a:rPr lang="en-US" smtClean="0"/>
              <a:t>© Oscar Nierstrasz</a:t>
            </a:r>
            <a:endParaRPr lang="de-CH" smtClean="0"/>
          </a:p>
        </p:txBody>
      </p:sp>
      <p:sp>
        <p:nvSpPr>
          <p:cNvPr id="30723" name="Footer Placeholder 4"/>
          <p:cNvSpPr>
            <a:spLocks noGrp="1"/>
          </p:cNvSpPr>
          <p:nvPr>
            <p:ph type="ftr" sz="quarter" idx="11"/>
          </p:nvPr>
        </p:nvSpPr>
        <p:spPr>
          <a:noFill/>
        </p:spPr>
        <p:txBody>
          <a:bodyPr/>
          <a:lstStyle/>
          <a:p>
            <a:r>
              <a:rPr lang="en-US" smtClean="0"/>
              <a:t>Liveness and Asynchrony</a:t>
            </a:r>
            <a:endParaRPr lang="de-CH" smtClean="0"/>
          </a:p>
        </p:txBody>
      </p:sp>
      <p:sp>
        <p:nvSpPr>
          <p:cNvPr id="30724" name="Slide Number Placeholder 5"/>
          <p:cNvSpPr>
            <a:spLocks noGrp="1"/>
          </p:cNvSpPr>
          <p:nvPr>
            <p:ph type="sldNum" sz="quarter" idx="12"/>
          </p:nvPr>
        </p:nvSpPr>
        <p:spPr>
          <a:noFill/>
        </p:spPr>
        <p:txBody>
          <a:bodyPr/>
          <a:lstStyle/>
          <a:p>
            <a:fld id="{6E562D51-F78E-C34C-8B1F-F88E5940AA02}" type="slidenum">
              <a:rPr lang="de-CH" smtClean="0"/>
              <a:pPr/>
              <a:t>15</a:t>
            </a:fld>
            <a:endParaRPr lang="de-CH" sz="1400" smtClean="0">
              <a:solidFill>
                <a:srgbClr val="7E7E7E"/>
              </a:solidFill>
              <a:latin typeface="Times" charset="0"/>
            </a:endParaRPr>
          </a:p>
        </p:txBody>
      </p:sp>
      <p:sp>
        <p:nvSpPr>
          <p:cNvPr id="30725" name="Rectangle 2"/>
          <p:cNvSpPr>
            <a:spLocks noGrp="1" noChangeArrowheads="1"/>
          </p:cNvSpPr>
          <p:nvPr>
            <p:ph type="title"/>
          </p:nvPr>
        </p:nvSpPr>
        <p:spPr/>
        <p:txBody>
          <a:bodyPr/>
          <a:lstStyle/>
          <a:p>
            <a:r>
              <a:rPr lang="en-US"/>
              <a:t>Thread-per-message Gateways</a:t>
            </a:r>
          </a:p>
        </p:txBody>
      </p:sp>
      <p:sp>
        <p:nvSpPr>
          <p:cNvPr id="30726" name="Rectangle 3"/>
          <p:cNvSpPr>
            <a:spLocks noGrp="1" noChangeArrowheads="1"/>
          </p:cNvSpPr>
          <p:nvPr>
            <p:ph type="body" idx="1"/>
          </p:nvPr>
        </p:nvSpPr>
        <p:spPr>
          <a:xfrm>
            <a:off x="539750" y="1654175"/>
            <a:ext cx="8451850" cy="631825"/>
          </a:xfrm>
        </p:spPr>
        <p:txBody>
          <a:bodyPr/>
          <a:lstStyle/>
          <a:p>
            <a:pPr marL="0" indent="0" defTabSz="384175">
              <a:lnSpc>
                <a:spcPct val="90000"/>
              </a:lnSpc>
              <a:buFont typeface="Helvetica CE" charset="0"/>
              <a:buNone/>
            </a:pPr>
            <a:r>
              <a:rPr lang="en-US" i="1">
                <a:solidFill>
                  <a:srgbClr val="7F0101"/>
                </a:solidFill>
              </a:rPr>
              <a:t>The Host may construct a new Helper to service each request.</a:t>
            </a:r>
            <a:endParaRPr lang="en-US"/>
          </a:p>
        </p:txBody>
      </p:sp>
      <p:sp>
        <p:nvSpPr>
          <p:cNvPr id="30727" name="Rectangle 4"/>
          <p:cNvSpPr>
            <a:spLocks noChangeArrowheads="1"/>
          </p:cNvSpPr>
          <p:nvPr/>
        </p:nvSpPr>
        <p:spPr bwMode="auto">
          <a:xfrm>
            <a:off x="914400" y="2438400"/>
            <a:ext cx="7632700" cy="3697288"/>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class FileIO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void writeBytes(String file, byte[] data)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new Thread (new FileWriter(file, data)).start();</a:t>
            </a:r>
            <a:endParaRPr lang="en-US" sz="1800">
              <a:solidFill>
                <a:srgbClr val="0A017F"/>
              </a:solidFill>
              <a:latin typeface="Courier" charset="0"/>
              <a:ea typeface="Courier" charset="0"/>
              <a:cs typeface="Courier" charset="0"/>
            </a:endParaRP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void readBytes(...) { ...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class FileWriter </a:t>
            </a:r>
            <a:r>
              <a:rPr lang="en-US" sz="1800" b="1">
                <a:solidFill>
                  <a:srgbClr val="0A017F"/>
                </a:solidFill>
                <a:latin typeface="Courier" charset="0"/>
                <a:ea typeface="Courier" charset="0"/>
                <a:cs typeface="Courier" charset="0"/>
              </a:rPr>
              <a:t>implements Runnable</a:t>
            </a: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private String nm_;				</a:t>
            </a:r>
            <a:r>
              <a:rPr lang="en-US" sz="1800" i="1">
                <a:solidFill>
                  <a:srgbClr val="7F0101"/>
                </a:solidFill>
                <a:latin typeface="Courier" charset="0"/>
                <a:ea typeface="Courier" charset="0"/>
                <a:cs typeface="Courier" charset="0"/>
              </a:rPr>
              <a:t>// hold arguments</a:t>
            </a: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private byte[] d_;</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FileWriter(String name, byte[] data) { ...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public void run() { ... }</a:t>
            </a:r>
            <a:r>
              <a:rPr lang="en-US" sz="1800">
                <a:solidFill>
                  <a:srgbClr val="0A017F"/>
                </a:solidFill>
                <a:latin typeface="Courier" charset="0"/>
                <a:ea typeface="Courier" charset="0"/>
                <a:cs typeface="Courier" charset="0"/>
              </a:rPr>
              <a:t>		</a:t>
            </a:r>
            <a:r>
              <a:rPr lang="en-US" sz="1800" i="1">
                <a:solidFill>
                  <a:srgbClr val="7F0101"/>
                </a:solidFill>
                <a:latin typeface="Courier" charset="0"/>
                <a:ea typeface="Courier" charset="0"/>
                <a:cs typeface="Courier" charset="0"/>
              </a:rPr>
              <a:t>// write to file ...</a:t>
            </a: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3"/>
          <p:cNvSpPr>
            <a:spLocks noGrp="1" noChangeArrowheads="1"/>
          </p:cNvSpPr>
          <p:nvPr>
            <p:ph type="title"/>
          </p:nvPr>
        </p:nvSpPr>
        <p:spPr/>
        <p:txBody>
          <a:bodyPr/>
          <a:lstStyle/>
          <a:p>
            <a:r>
              <a:rPr lang="en-US" smtClean="0"/>
              <a:t>Roadmap</a:t>
            </a:r>
          </a:p>
        </p:txBody>
      </p:sp>
      <p:sp>
        <p:nvSpPr>
          <p:cNvPr id="32771" name="Rectangle 4"/>
          <p:cNvSpPr>
            <a:spLocks noGrp="1" noChangeArrowheads="1"/>
          </p:cNvSpPr>
          <p:nvPr>
            <p:ph type="body" idx="1"/>
          </p:nvPr>
        </p:nvSpPr>
        <p:spPr/>
        <p:txBody>
          <a:bodyPr/>
          <a:lstStyle/>
          <a:p>
            <a:r>
              <a:rPr lang="en-US" dirty="0" smtClean="0"/>
              <a:t>Asynchronous invocations</a:t>
            </a:r>
          </a:p>
          <a:p>
            <a:r>
              <a:rPr lang="en-US" dirty="0" smtClean="0"/>
              <a:t>Simple Relays</a:t>
            </a:r>
          </a:p>
          <a:p>
            <a:pPr lvl="1"/>
            <a:r>
              <a:rPr lang="en-US" dirty="0" smtClean="0"/>
              <a:t>Direct invocations</a:t>
            </a:r>
          </a:p>
          <a:p>
            <a:pPr lvl="1"/>
            <a:r>
              <a:rPr lang="en-US" dirty="0" smtClean="0"/>
              <a:t>Thread-based messages</a:t>
            </a:r>
          </a:p>
          <a:p>
            <a:pPr lvl="1"/>
            <a:r>
              <a:rPr lang="en-US" b="1" dirty="0" smtClean="0"/>
              <a:t>Command-based messages</a:t>
            </a:r>
          </a:p>
          <a:p>
            <a:r>
              <a:rPr lang="en-US" dirty="0" smtClean="0"/>
              <a:t>Tail calls</a:t>
            </a:r>
          </a:p>
          <a:p>
            <a:r>
              <a:rPr lang="en-US" dirty="0" smtClean="0"/>
              <a:t>Early replies</a:t>
            </a:r>
          </a:p>
          <a:p>
            <a:r>
              <a:rPr lang="en-US" dirty="0" smtClean="0"/>
              <a:t>Futures</a:t>
            </a:r>
          </a:p>
          <a:p>
            <a:r>
              <a:rPr lang="en-US" dirty="0" smtClean="0"/>
              <a:t>JUC (</a:t>
            </a:r>
            <a:r>
              <a:rPr lang="en-US" dirty="0" err="1" smtClean="0"/>
              <a:t>java.util.concurrent</a:t>
            </a:r>
            <a:r>
              <a:rPr lang="en-US" dirty="0" smtClean="0"/>
              <a:t>)</a:t>
            </a:r>
          </a:p>
        </p:txBody>
      </p:sp>
      <p:sp>
        <p:nvSpPr>
          <p:cNvPr id="32772" name="Date Placeholder 3"/>
          <p:cNvSpPr>
            <a:spLocks noGrp="1"/>
          </p:cNvSpPr>
          <p:nvPr>
            <p:ph type="dt" sz="quarter" idx="10"/>
          </p:nvPr>
        </p:nvSpPr>
        <p:spPr>
          <a:noFill/>
        </p:spPr>
        <p:txBody>
          <a:bodyPr/>
          <a:lstStyle/>
          <a:p>
            <a:r>
              <a:rPr lang="en-US" smtClean="0"/>
              <a:t>© Oscar Nierstrasz</a:t>
            </a:r>
            <a:endParaRPr lang="de-CH" smtClean="0"/>
          </a:p>
        </p:txBody>
      </p:sp>
      <p:sp>
        <p:nvSpPr>
          <p:cNvPr id="32773" name="Footer Placeholder 7"/>
          <p:cNvSpPr>
            <a:spLocks noGrp="1"/>
          </p:cNvSpPr>
          <p:nvPr>
            <p:ph type="ftr" sz="quarter" idx="11"/>
          </p:nvPr>
        </p:nvSpPr>
        <p:spPr>
          <a:noFill/>
        </p:spPr>
        <p:txBody>
          <a:bodyPr/>
          <a:lstStyle/>
          <a:p>
            <a:r>
              <a:rPr lang="en-US" smtClean="0"/>
              <a:t>Liveness and Asynchrony</a:t>
            </a:r>
            <a:endParaRPr lang="de-CH" smtClean="0"/>
          </a:p>
        </p:txBody>
      </p:sp>
      <p:sp>
        <p:nvSpPr>
          <p:cNvPr id="32774" name="Slide Number Placeholder 5"/>
          <p:cNvSpPr>
            <a:spLocks noGrp="1"/>
          </p:cNvSpPr>
          <p:nvPr>
            <p:ph type="sldNum" sz="quarter" idx="12"/>
          </p:nvPr>
        </p:nvSpPr>
        <p:spPr>
          <a:noFill/>
        </p:spPr>
        <p:txBody>
          <a:bodyPr/>
          <a:lstStyle/>
          <a:p>
            <a:fld id="{A99B4300-BE8F-3D41-BC0F-F2FEEAE7A6F2}" type="slidenum">
              <a:rPr lang="de-CH" smtClean="0"/>
              <a:pPr/>
              <a:t>16</a:t>
            </a:fld>
            <a:endParaRPr lang="de-CH" smtClean="0"/>
          </a:p>
        </p:txBody>
      </p:sp>
      <p:pic>
        <p:nvPicPr>
          <p:cNvPr id="32775"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Date Placeholder 3"/>
          <p:cNvSpPr>
            <a:spLocks noGrp="1"/>
          </p:cNvSpPr>
          <p:nvPr>
            <p:ph type="dt" sz="quarter" idx="10"/>
          </p:nvPr>
        </p:nvSpPr>
        <p:spPr>
          <a:noFill/>
        </p:spPr>
        <p:txBody>
          <a:bodyPr/>
          <a:lstStyle/>
          <a:p>
            <a:r>
              <a:rPr lang="en-US" smtClean="0"/>
              <a:t>© Oscar Nierstrasz</a:t>
            </a:r>
            <a:endParaRPr lang="de-CH" smtClean="0"/>
          </a:p>
        </p:txBody>
      </p:sp>
      <p:sp>
        <p:nvSpPr>
          <p:cNvPr id="34819" name="Footer Placeholder 4"/>
          <p:cNvSpPr>
            <a:spLocks noGrp="1"/>
          </p:cNvSpPr>
          <p:nvPr>
            <p:ph type="ftr" sz="quarter" idx="11"/>
          </p:nvPr>
        </p:nvSpPr>
        <p:spPr>
          <a:noFill/>
        </p:spPr>
        <p:txBody>
          <a:bodyPr/>
          <a:lstStyle/>
          <a:p>
            <a:r>
              <a:rPr lang="en-US" smtClean="0"/>
              <a:t>Liveness and Asynchrony</a:t>
            </a:r>
            <a:endParaRPr lang="de-CH" smtClean="0"/>
          </a:p>
        </p:txBody>
      </p:sp>
      <p:sp>
        <p:nvSpPr>
          <p:cNvPr id="34820" name="Slide Number Placeholder 5"/>
          <p:cNvSpPr>
            <a:spLocks noGrp="1"/>
          </p:cNvSpPr>
          <p:nvPr>
            <p:ph type="sldNum" sz="quarter" idx="12"/>
          </p:nvPr>
        </p:nvSpPr>
        <p:spPr>
          <a:noFill/>
        </p:spPr>
        <p:txBody>
          <a:bodyPr/>
          <a:lstStyle/>
          <a:p>
            <a:fld id="{624A4E44-E4BE-814B-BFE3-F1033E2A3C3E}" type="slidenum">
              <a:rPr lang="de-CH" smtClean="0"/>
              <a:pPr/>
              <a:t>17</a:t>
            </a:fld>
            <a:endParaRPr lang="de-CH" sz="1400" smtClean="0">
              <a:solidFill>
                <a:srgbClr val="7E7E7E"/>
              </a:solidFill>
              <a:latin typeface="Times" charset="0"/>
            </a:endParaRPr>
          </a:p>
        </p:txBody>
      </p:sp>
      <p:sp>
        <p:nvSpPr>
          <p:cNvPr id="34821" name="Rectangle 2"/>
          <p:cNvSpPr>
            <a:spLocks noGrp="1" noChangeArrowheads="1"/>
          </p:cNvSpPr>
          <p:nvPr>
            <p:ph type="title"/>
          </p:nvPr>
        </p:nvSpPr>
        <p:spPr/>
        <p:txBody>
          <a:bodyPr/>
          <a:lstStyle/>
          <a:p>
            <a:r>
              <a:rPr lang="en-US"/>
              <a:t>Variant: Command-based messages</a:t>
            </a:r>
            <a:endParaRPr lang="en-US" sz="3200"/>
          </a:p>
        </p:txBody>
      </p:sp>
      <p:sp>
        <p:nvSpPr>
          <p:cNvPr id="34822" name="Rectangle 3"/>
          <p:cNvSpPr>
            <a:spLocks noGrp="1" noChangeArrowheads="1"/>
          </p:cNvSpPr>
          <p:nvPr>
            <p:ph type="body" idx="1"/>
          </p:nvPr>
        </p:nvSpPr>
        <p:spPr/>
        <p:txBody>
          <a:bodyPr/>
          <a:lstStyle/>
          <a:p>
            <a:pPr marL="342900" indent="-342900">
              <a:lnSpc>
                <a:spcPct val="90000"/>
              </a:lnSpc>
              <a:buFont typeface="Helvetica CE" charset="0"/>
              <a:buNone/>
            </a:pPr>
            <a:r>
              <a:rPr lang="en-US"/>
              <a:t>The Host can also put a </a:t>
            </a:r>
            <a:r>
              <a:rPr lang="en-US" i="1">
                <a:solidFill>
                  <a:srgbClr val="7F0101"/>
                </a:solidFill>
              </a:rPr>
              <a:t>Command object</a:t>
            </a:r>
            <a:r>
              <a:rPr lang="en-US"/>
              <a:t> in a queue for another object that will invoke the Helper:</a:t>
            </a:r>
          </a:p>
          <a:p>
            <a:pPr marL="342900" indent="-342900">
              <a:lnSpc>
                <a:spcPct val="90000"/>
              </a:lnSpc>
              <a:buFont typeface="Helvetica CE" charset="0"/>
              <a:buNone/>
            </a:pPr>
            <a:endParaRPr lang="en-US"/>
          </a:p>
          <a:p>
            <a:pPr marL="342900" indent="-342900">
              <a:lnSpc>
                <a:spcPct val="90000"/>
              </a:lnSpc>
              <a:buFont typeface="Helvetica CE" charset="0"/>
              <a:buNone/>
            </a:pPr>
            <a:endParaRPr lang="en-US"/>
          </a:p>
          <a:p>
            <a:pPr marL="342900" indent="-342900">
              <a:lnSpc>
                <a:spcPct val="90000"/>
              </a:lnSpc>
              <a:buFont typeface="Helvetica CE" charset="0"/>
              <a:buNone/>
            </a:pPr>
            <a:endParaRPr lang="en-US"/>
          </a:p>
          <a:p>
            <a:pPr marL="342900" indent="-342900">
              <a:lnSpc>
                <a:spcPct val="90000"/>
              </a:lnSpc>
              <a:buFont typeface="Helvetica CE" charset="0"/>
              <a:buNone/>
            </a:pPr>
            <a:endParaRPr lang="en-US"/>
          </a:p>
          <a:p>
            <a:pPr marL="342900" indent="-342900">
              <a:lnSpc>
                <a:spcPct val="90000"/>
              </a:lnSpc>
              <a:buFont typeface="Helvetica CE" charset="0"/>
              <a:buNone/>
            </a:pPr>
            <a:endParaRPr lang="en-US"/>
          </a:p>
          <a:p>
            <a:pPr marL="342900" indent="-342900">
              <a:lnSpc>
                <a:spcPct val="90000"/>
              </a:lnSpc>
              <a:buFont typeface="Helvetica CE" charset="0"/>
              <a:buNone/>
            </a:pPr>
            <a:r>
              <a:rPr lang="en-US"/>
              <a:t>Command-based forms are especially useful for:</a:t>
            </a:r>
          </a:p>
          <a:p>
            <a:pPr marL="342900" indent="-342900">
              <a:lnSpc>
                <a:spcPct val="90000"/>
              </a:lnSpc>
            </a:pPr>
            <a:r>
              <a:rPr lang="en-US" i="1">
                <a:solidFill>
                  <a:srgbClr val="7F0101"/>
                </a:solidFill>
              </a:rPr>
              <a:t>scheduling</a:t>
            </a:r>
            <a:r>
              <a:rPr lang="en-US"/>
              <a:t> of helpers (i.e., by </a:t>
            </a:r>
            <a:r>
              <a:rPr lang="en-US" i="1">
                <a:solidFill>
                  <a:srgbClr val="7F0101"/>
                </a:solidFill>
              </a:rPr>
              <a:t>pool</a:t>
            </a:r>
            <a:r>
              <a:rPr lang="en-US"/>
              <a:t> of threads)</a:t>
            </a:r>
          </a:p>
          <a:p>
            <a:pPr marL="342900" indent="-342900">
              <a:lnSpc>
                <a:spcPct val="90000"/>
              </a:lnSpc>
            </a:pPr>
            <a:r>
              <a:rPr lang="en-US" i="1">
                <a:solidFill>
                  <a:srgbClr val="7F0101"/>
                </a:solidFill>
              </a:rPr>
              <a:t>undo and replay</a:t>
            </a:r>
            <a:r>
              <a:rPr lang="en-US"/>
              <a:t> capabilities</a:t>
            </a:r>
          </a:p>
          <a:p>
            <a:pPr marL="342900" indent="-342900">
              <a:lnSpc>
                <a:spcPct val="90000"/>
              </a:lnSpc>
            </a:pPr>
            <a:r>
              <a:rPr lang="en-US"/>
              <a:t>transporting messages over </a:t>
            </a:r>
            <a:r>
              <a:rPr lang="en-US" i="1">
                <a:solidFill>
                  <a:srgbClr val="7F0101"/>
                </a:solidFill>
              </a:rPr>
              <a:t>networks</a:t>
            </a:r>
            <a:endParaRPr lang="en-US"/>
          </a:p>
        </p:txBody>
      </p:sp>
      <p:sp>
        <p:nvSpPr>
          <p:cNvPr id="34823" name="Rectangle 4"/>
          <p:cNvSpPr>
            <a:spLocks noChangeArrowheads="1"/>
          </p:cNvSpPr>
          <p:nvPr/>
        </p:nvSpPr>
        <p:spPr bwMode="auto">
          <a:xfrm>
            <a:off x="1277938" y="2590800"/>
            <a:ext cx="6418262" cy="1870075"/>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10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class HostEventQueue implements Host {</a:t>
            </a:r>
          </a:p>
          <a:p>
            <a:pPr defTabSz="3810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protected void invokeHelper() {</a:t>
            </a:r>
          </a:p>
          <a:p>
            <a:pPr defTabSz="3810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EventQueue.invokeLater(new Runnable() {</a:t>
            </a:r>
          </a:p>
          <a:p>
            <a:pPr defTabSz="381000"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public void run() { helper.help(); }</a:t>
            </a:r>
          </a:p>
          <a:p>
            <a:pPr defTabSz="381000"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a:t>
            </a:r>
            <a:r>
              <a:rPr lang="en-US" sz="1800">
                <a:solidFill>
                  <a:srgbClr val="0A017F"/>
                </a:solidFill>
                <a:latin typeface="Courier" charset="0"/>
                <a:ea typeface="Courier" charset="0"/>
                <a:cs typeface="Courier" charset="0"/>
              </a:rPr>
              <a:t>; }</a:t>
            </a:r>
          </a:p>
          <a:p>
            <a:pPr defTabSz="3810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grpSp>
        <p:nvGrpSpPr>
          <p:cNvPr id="34824" name="Group 5"/>
          <p:cNvGrpSpPr>
            <a:grpSpLocks/>
          </p:cNvGrpSpPr>
          <p:nvPr/>
        </p:nvGrpSpPr>
        <p:grpSpPr bwMode="auto">
          <a:xfrm>
            <a:off x="8382000" y="6096000"/>
            <a:ext cx="457200" cy="457200"/>
            <a:chOff x="5184" y="3552"/>
            <a:chExt cx="288" cy="288"/>
          </a:xfrm>
        </p:grpSpPr>
        <p:sp>
          <p:nvSpPr>
            <p:cNvPr id="34825" name="AutoShape 6"/>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34826" name="Oval 7"/>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3"/>
          <p:cNvSpPr>
            <a:spLocks noGrp="1" noChangeArrowheads="1"/>
          </p:cNvSpPr>
          <p:nvPr>
            <p:ph type="title"/>
          </p:nvPr>
        </p:nvSpPr>
        <p:spPr/>
        <p:txBody>
          <a:bodyPr/>
          <a:lstStyle/>
          <a:p>
            <a:r>
              <a:rPr lang="en-US" smtClean="0"/>
              <a:t>Roadmap</a:t>
            </a:r>
          </a:p>
        </p:txBody>
      </p:sp>
      <p:sp>
        <p:nvSpPr>
          <p:cNvPr id="36867" name="Rectangle 4"/>
          <p:cNvSpPr>
            <a:spLocks noGrp="1" noChangeArrowheads="1"/>
          </p:cNvSpPr>
          <p:nvPr>
            <p:ph type="body" idx="1"/>
          </p:nvPr>
        </p:nvSpPr>
        <p:spPr/>
        <p:txBody>
          <a:bodyPr/>
          <a:lstStyle/>
          <a:p>
            <a:r>
              <a:rPr lang="en-US" dirty="0" smtClean="0"/>
              <a:t>Asynchronous invocations</a:t>
            </a:r>
          </a:p>
          <a:p>
            <a:r>
              <a:rPr lang="en-US" dirty="0" smtClean="0"/>
              <a:t>Simple Relays</a:t>
            </a:r>
          </a:p>
          <a:p>
            <a:pPr lvl="1"/>
            <a:r>
              <a:rPr lang="en-US" dirty="0" smtClean="0"/>
              <a:t>Direct invocations</a:t>
            </a:r>
          </a:p>
          <a:p>
            <a:pPr lvl="1"/>
            <a:r>
              <a:rPr lang="en-US" dirty="0" smtClean="0"/>
              <a:t>Thread-based messages</a:t>
            </a:r>
          </a:p>
          <a:p>
            <a:pPr lvl="1"/>
            <a:r>
              <a:rPr lang="en-US" dirty="0" smtClean="0"/>
              <a:t>Command-based messages</a:t>
            </a:r>
          </a:p>
          <a:p>
            <a:r>
              <a:rPr lang="en-US" b="1" dirty="0" smtClean="0"/>
              <a:t>Tail calls</a:t>
            </a:r>
          </a:p>
          <a:p>
            <a:r>
              <a:rPr lang="en-US" dirty="0" smtClean="0"/>
              <a:t>Early replies</a:t>
            </a:r>
          </a:p>
          <a:p>
            <a:r>
              <a:rPr lang="en-US" dirty="0" smtClean="0"/>
              <a:t>Futures</a:t>
            </a:r>
          </a:p>
          <a:p>
            <a:r>
              <a:rPr lang="en-US" dirty="0" smtClean="0"/>
              <a:t>JUC (</a:t>
            </a:r>
            <a:r>
              <a:rPr lang="en-US" dirty="0" err="1" smtClean="0"/>
              <a:t>java.util.concurrent</a:t>
            </a:r>
            <a:r>
              <a:rPr lang="en-US" dirty="0" smtClean="0"/>
              <a:t>)</a:t>
            </a:r>
          </a:p>
        </p:txBody>
      </p:sp>
      <p:sp>
        <p:nvSpPr>
          <p:cNvPr id="36868" name="Date Placeholder 3"/>
          <p:cNvSpPr>
            <a:spLocks noGrp="1"/>
          </p:cNvSpPr>
          <p:nvPr>
            <p:ph type="dt" sz="quarter" idx="10"/>
          </p:nvPr>
        </p:nvSpPr>
        <p:spPr>
          <a:noFill/>
        </p:spPr>
        <p:txBody>
          <a:bodyPr/>
          <a:lstStyle/>
          <a:p>
            <a:r>
              <a:rPr lang="en-US" smtClean="0"/>
              <a:t>© Oscar Nierstrasz</a:t>
            </a:r>
            <a:endParaRPr lang="de-CH" smtClean="0"/>
          </a:p>
        </p:txBody>
      </p:sp>
      <p:sp>
        <p:nvSpPr>
          <p:cNvPr id="36869" name="Footer Placeholder 7"/>
          <p:cNvSpPr>
            <a:spLocks noGrp="1"/>
          </p:cNvSpPr>
          <p:nvPr>
            <p:ph type="ftr" sz="quarter" idx="11"/>
          </p:nvPr>
        </p:nvSpPr>
        <p:spPr>
          <a:noFill/>
        </p:spPr>
        <p:txBody>
          <a:bodyPr/>
          <a:lstStyle/>
          <a:p>
            <a:r>
              <a:rPr lang="en-US" smtClean="0"/>
              <a:t>Liveness and Asynchrony</a:t>
            </a:r>
            <a:endParaRPr lang="de-CH" smtClean="0"/>
          </a:p>
        </p:txBody>
      </p:sp>
      <p:sp>
        <p:nvSpPr>
          <p:cNvPr id="36870" name="Slide Number Placeholder 5"/>
          <p:cNvSpPr>
            <a:spLocks noGrp="1"/>
          </p:cNvSpPr>
          <p:nvPr>
            <p:ph type="sldNum" sz="quarter" idx="12"/>
          </p:nvPr>
        </p:nvSpPr>
        <p:spPr>
          <a:noFill/>
        </p:spPr>
        <p:txBody>
          <a:bodyPr/>
          <a:lstStyle/>
          <a:p>
            <a:fld id="{CF9BF72F-F2D0-F64E-B160-10CFA676F9C4}" type="slidenum">
              <a:rPr lang="de-CH" smtClean="0"/>
              <a:pPr/>
              <a:t>18</a:t>
            </a:fld>
            <a:endParaRPr lang="de-CH" smtClean="0"/>
          </a:p>
        </p:txBody>
      </p:sp>
      <p:pic>
        <p:nvPicPr>
          <p:cNvPr id="36871"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Date Placeholder 3"/>
          <p:cNvSpPr>
            <a:spLocks noGrp="1"/>
          </p:cNvSpPr>
          <p:nvPr>
            <p:ph type="dt" sz="quarter" idx="10"/>
          </p:nvPr>
        </p:nvSpPr>
        <p:spPr>
          <a:noFill/>
        </p:spPr>
        <p:txBody>
          <a:bodyPr/>
          <a:lstStyle/>
          <a:p>
            <a:r>
              <a:rPr lang="en-US" smtClean="0"/>
              <a:t>© Oscar Nierstrasz</a:t>
            </a:r>
            <a:endParaRPr lang="de-CH" smtClean="0"/>
          </a:p>
        </p:txBody>
      </p:sp>
      <p:sp>
        <p:nvSpPr>
          <p:cNvPr id="38915" name="Footer Placeholder 4"/>
          <p:cNvSpPr>
            <a:spLocks noGrp="1"/>
          </p:cNvSpPr>
          <p:nvPr>
            <p:ph type="ftr" sz="quarter" idx="11"/>
          </p:nvPr>
        </p:nvSpPr>
        <p:spPr>
          <a:noFill/>
        </p:spPr>
        <p:txBody>
          <a:bodyPr/>
          <a:lstStyle/>
          <a:p>
            <a:r>
              <a:rPr lang="en-US" smtClean="0"/>
              <a:t>Liveness and Asynchrony</a:t>
            </a:r>
            <a:endParaRPr lang="de-CH" smtClean="0"/>
          </a:p>
        </p:txBody>
      </p:sp>
      <p:sp>
        <p:nvSpPr>
          <p:cNvPr id="38916" name="Slide Number Placeholder 5"/>
          <p:cNvSpPr>
            <a:spLocks noGrp="1"/>
          </p:cNvSpPr>
          <p:nvPr>
            <p:ph type="sldNum" sz="quarter" idx="12"/>
          </p:nvPr>
        </p:nvSpPr>
        <p:spPr>
          <a:noFill/>
        </p:spPr>
        <p:txBody>
          <a:bodyPr/>
          <a:lstStyle/>
          <a:p>
            <a:fld id="{14DE7172-0FE4-3F4D-A6E1-704E5E8712FF}" type="slidenum">
              <a:rPr lang="de-CH" smtClean="0"/>
              <a:pPr/>
              <a:t>19</a:t>
            </a:fld>
            <a:endParaRPr lang="de-CH" sz="1400" smtClean="0">
              <a:solidFill>
                <a:srgbClr val="7E7E7E"/>
              </a:solidFill>
              <a:latin typeface="Times" charset="0"/>
            </a:endParaRPr>
          </a:p>
        </p:txBody>
      </p:sp>
      <p:sp>
        <p:nvSpPr>
          <p:cNvPr id="38917" name="Rectangle 2"/>
          <p:cNvSpPr>
            <a:spLocks noGrp="1" noChangeArrowheads="1"/>
          </p:cNvSpPr>
          <p:nvPr>
            <p:ph type="title"/>
          </p:nvPr>
        </p:nvSpPr>
        <p:spPr/>
        <p:txBody>
          <a:bodyPr/>
          <a:lstStyle/>
          <a:p>
            <a:r>
              <a:rPr lang="en-US"/>
              <a:t>Tail calls</a:t>
            </a:r>
          </a:p>
        </p:txBody>
      </p:sp>
      <p:sp>
        <p:nvSpPr>
          <p:cNvPr id="38918" name="Rectangle 3"/>
          <p:cNvSpPr>
            <a:spLocks noGrp="1" noChangeArrowheads="1"/>
          </p:cNvSpPr>
          <p:nvPr>
            <p:ph type="body" idx="1"/>
          </p:nvPr>
        </p:nvSpPr>
        <p:spPr>
          <a:xfrm>
            <a:off x="539750" y="1654175"/>
            <a:ext cx="8061325" cy="631825"/>
          </a:xfrm>
        </p:spPr>
        <p:txBody>
          <a:bodyPr anchor="t"/>
          <a:lstStyle/>
          <a:p>
            <a:pPr marL="0" indent="0" defTabSz="298450">
              <a:lnSpc>
                <a:spcPct val="80000"/>
              </a:lnSpc>
              <a:buFont typeface="Helvetica CE" charset="0"/>
              <a:buNone/>
            </a:pPr>
            <a:r>
              <a:rPr lang="en-US"/>
              <a:t>Applies when the helper method is the </a:t>
            </a:r>
            <a:r>
              <a:rPr lang="en-US" i="1">
                <a:solidFill>
                  <a:srgbClr val="7F0101"/>
                </a:solidFill>
              </a:rPr>
              <a:t>last</a:t>
            </a:r>
            <a:r>
              <a:rPr lang="en-US"/>
              <a:t> statement of a service. Only </a:t>
            </a:r>
            <a:r>
              <a:rPr lang="en-US">
                <a:latin typeface="Courier" charset="0"/>
                <a:ea typeface="Courier" charset="0"/>
                <a:cs typeface="Courier" charset="0"/>
              </a:rPr>
              <a:t>pre()</a:t>
            </a:r>
            <a:r>
              <a:rPr lang="en-US"/>
              <a:t> code is synchronized.</a:t>
            </a:r>
          </a:p>
        </p:txBody>
      </p:sp>
      <p:sp>
        <p:nvSpPr>
          <p:cNvPr id="38919" name="Rectangle 4"/>
          <p:cNvSpPr>
            <a:spLocks noChangeArrowheads="1"/>
          </p:cNvSpPr>
          <p:nvPr/>
        </p:nvSpPr>
        <p:spPr bwMode="auto">
          <a:xfrm>
            <a:off x="609600" y="2438400"/>
            <a:ext cx="8243888" cy="349885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177800" eaLnBrk="1" hangingPunct="1">
              <a:lnSpc>
                <a:spcPct val="8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public class TailCallSubject extends Observable {</a:t>
            </a:r>
          </a:p>
          <a:p>
            <a:pPr defTabSz="177800" eaLnBrk="1" hangingPunct="1">
              <a:lnSpc>
                <a:spcPct val="8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protected Observer observer = new Observer() { ... };</a:t>
            </a:r>
          </a:p>
          <a:p>
            <a:pPr defTabSz="177800" eaLnBrk="1" hangingPunct="1">
              <a:lnSpc>
                <a:spcPct val="8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protected double state;</a:t>
            </a:r>
          </a:p>
          <a:p>
            <a:pPr defTabSz="177800" eaLnBrk="1" hangingPunct="1">
              <a:lnSpc>
                <a:spcPct val="80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public void updateState(double d) {		</a:t>
            </a:r>
            <a:r>
              <a:rPr lang="en-US" sz="1600" b="1" i="1">
                <a:solidFill>
                  <a:srgbClr val="7E0007"/>
                </a:solidFill>
                <a:latin typeface="Courier" charset="0"/>
                <a:ea typeface="Courier" charset="0"/>
                <a:cs typeface="Courier" charset="0"/>
              </a:rPr>
              <a:t>// unsynchronized</a:t>
            </a:r>
          </a:p>
          <a:p>
            <a:pPr defTabSz="177800" eaLnBrk="1" hangingPunct="1">
              <a:lnSpc>
                <a:spcPct val="80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doUpdate(d); 																</a:t>
            </a:r>
            <a:r>
              <a:rPr lang="en-US" sz="1600" b="1" i="1">
                <a:solidFill>
                  <a:srgbClr val="7E0007"/>
                </a:solidFill>
                <a:latin typeface="Courier" charset="0"/>
                <a:ea typeface="Courier" charset="0"/>
                <a:cs typeface="Courier" charset="0"/>
              </a:rPr>
              <a:t>// partially synchronized</a:t>
            </a:r>
          </a:p>
          <a:p>
            <a:pPr defTabSz="177800" eaLnBrk="1" hangingPunct="1">
              <a:lnSpc>
                <a:spcPct val="80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sendNotification();												</a:t>
            </a:r>
            <a:r>
              <a:rPr lang="en-US" sz="1600" b="1" i="1">
                <a:solidFill>
                  <a:srgbClr val="7E0007"/>
                </a:solidFill>
                <a:latin typeface="Courier" charset="0"/>
                <a:ea typeface="Courier" charset="0"/>
                <a:cs typeface="Courier" charset="0"/>
              </a:rPr>
              <a:t>// unsynchronized</a:t>
            </a:r>
          </a:p>
          <a:p>
            <a:pPr defTabSz="177800" eaLnBrk="1" hangingPunct="1">
              <a:lnSpc>
                <a:spcPct val="80000"/>
              </a:lnSpc>
              <a:spcBef>
                <a:spcPct val="20000"/>
              </a:spcBef>
              <a:buClr>
                <a:schemeClr val="hlink"/>
              </a:buClr>
              <a:buSzPct val="85000"/>
              <a:buFont typeface="Helvetica CE" charset="0"/>
              <a:buNone/>
            </a:pPr>
            <a:r>
              <a:rPr lang="en-US" sz="1600" b="1">
                <a:solidFill>
                  <a:srgbClr val="0A017F"/>
                </a:solidFill>
                <a:latin typeface="Courier" charset="0"/>
                <a:ea typeface="Courier" charset="0"/>
                <a:cs typeface="Courier" charset="0"/>
              </a:rPr>
              <a:t>	}</a:t>
            </a:r>
          </a:p>
          <a:p>
            <a:pPr defTabSz="177800" eaLnBrk="1" hangingPunct="1">
              <a:lnSpc>
                <a:spcPct val="8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protected </a:t>
            </a:r>
            <a:r>
              <a:rPr lang="en-US" sz="1600" b="1">
                <a:solidFill>
                  <a:srgbClr val="0A017F"/>
                </a:solidFill>
                <a:latin typeface="Courier" charset="0"/>
                <a:ea typeface="Courier" charset="0"/>
                <a:cs typeface="Courier" charset="0"/>
              </a:rPr>
              <a:t>synchronized </a:t>
            </a:r>
            <a:r>
              <a:rPr lang="en-US" sz="1600">
                <a:solidFill>
                  <a:srgbClr val="0A017F"/>
                </a:solidFill>
                <a:latin typeface="Courier" charset="0"/>
                <a:ea typeface="Courier" charset="0"/>
                <a:cs typeface="Courier" charset="0"/>
              </a:rPr>
              <a:t>void doUpdate(double d) {	</a:t>
            </a:r>
            <a:r>
              <a:rPr lang="en-US" sz="1600" i="1">
                <a:solidFill>
                  <a:srgbClr val="7E0007"/>
                </a:solidFill>
                <a:latin typeface="Courier" charset="0"/>
                <a:ea typeface="Courier" charset="0"/>
                <a:cs typeface="Courier" charset="0"/>
              </a:rPr>
              <a:t>// synchronized</a:t>
            </a:r>
          </a:p>
          <a:p>
            <a:pPr defTabSz="177800" eaLnBrk="1" hangingPunct="1">
              <a:lnSpc>
                <a:spcPct val="8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state = d;</a:t>
            </a:r>
          </a:p>
          <a:p>
            <a:pPr defTabSz="177800" eaLnBrk="1" hangingPunct="1">
              <a:lnSpc>
                <a:spcPct val="8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177800" eaLnBrk="1" hangingPunct="1">
              <a:lnSpc>
                <a:spcPct val="8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protected void sendNotification() {		</a:t>
            </a:r>
            <a:r>
              <a:rPr lang="en-US" sz="1600" i="1">
                <a:solidFill>
                  <a:srgbClr val="7E0007"/>
                </a:solidFill>
                <a:latin typeface="Courier" charset="0"/>
                <a:ea typeface="Courier" charset="0"/>
                <a:cs typeface="Courier" charset="0"/>
              </a:rPr>
              <a:t>// unsynchronized</a:t>
            </a:r>
          </a:p>
          <a:p>
            <a:pPr defTabSz="177800" eaLnBrk="1" hangingPunct="1">
              <a:lnSpc>
                <a:spcPct val="8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observer.update(this, state);</a:t>
            </a:r>
          </a:p>
          <a:p>
            <a:pPr defTabSz="177800" eaLnBrk="1" hangingPunct="1">
              <a:lnSpc>
                <a:spcPct val="8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a:t>
            </a:r>
          </a:p>
          <a:p>
            <a:pPr defTabSz="177800" eaLnBrk="1" hangingPunct="1">
              <a:lnSpc>
                <a:spcPct val="8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a:t>
            </a:r>
          </a:p>
        </p:txBody>
      </p:sp>
      <p:sp>
        <p:nvSpPr>
          <p:cNvPr id="38920" name="AutoShape 5"/>
          <p:cNvSpPr>
            <a:spLocks noChangeArrowheads="1"/>
          </p:cNvSpPr>
          <p:nvPr/>
        </p:nvSpPr>
        <p:spPr bwMode="auto">
          <a:xfrm>
            <a:off x="4495800" y="6019800"/>
            <a:ext cx="3581400" cy="6858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80000"/>
              </a:lnSpc>
              <a:spcBef>
                <a:spcPct val="20000"/>
              </a:spcBef>
              <a:buClr>
                <a:schemeClr val="hlink"/>
              </a:buClr>
              <a:buSzPct val="85000"/>
              <a:buFont typeface="Helvetica CE" charset="0"/>
              <a:buNone/>
            </a:pPr>
            <a:r>
              <a:rPr lang="en-US" sz="1800" i="1">
                <a:solidFill>
                  <a:srgbClr val="7F0101"/>
                </a:solidFill>
              </a:rPr>
              <a:t>NB: The host is immediately available to accept new requests</a:t>
            </a:r>
            <a:endParaRPr lang="en-US" sz="1800"/>
          </a:p>
        </p:txBody>
      </p:sp>
      <p:sp>
        <p:nvSpPr>
          <p:cNvPr id="38921" name="Rectangle 8"/>
          <p:cNvSpPr>
            <a:spLocks noChangeArrowheads="1"/>
          </p:cNvSpPr>
          <p:nvPr/>
        </p:nvSpPr>
        <p:spPr bwMode="auto">
          <a:xfrm>
            <a:off x="7823200" y="5646738"/>
            <a:ext cx="1027113" cy="277812"/>
          </a:xfrm>
          <a:prstGeom prst="rect">
            <a:avLst/>
          </a:prstGeom>
          <a:noFill/>
          <a:ln w="9525">
            <a:noFill/>
            <a:miter lim="800000"/>
            <a:headEnd/>
            <a:tailEnd/>
          </a:ln>
        </p:spPr>
        <p:txBody>
          <a:bodyPr wrap="none">
            <a:prstTxWarp prst="textNoShape">
              <a:avLst/>
            </a:prstTxWarp>
            <a:spAutoFit/>
          </a:bodyPr>
          <a:lstStyle/>
          <a:p>
            <a:r>
              <a:rPr lang="en-US" sz="1200" i="1"/>
              <a:t>Asynchrony</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Rectangle 3"/>
          <p:cNvSpPr>
            <a:spLocks noGrp="1" noChangeArrowheads="1"/>
          </p:cNvSpPr>
          <p:nvPr>
            <p:ph type="title"/>
          </p:nvPr>
        </p:nvSpPr>
        <p:spPr/>
        <p:txBody>
          <a:bodyPr/>
          <a:lstStyle/>
          <a:p>
            <a:r>
              <a:rPr lang="en-US" smtClean="0"/>
              <a:t>Roadmap</a:t>
            </a:r>
          </a:p>
        </p:txBody>
      </p:sp>
      <p:sp>
        <p:nvSpPr>
          <p:cNvPr id="12291" name="Rectangle 4"/>
          <p:cNvSpPr>
            <a:spLocks noGrp="1" noChangeArrowheads="1"/>
          </p:cNvSpPr>
          <p:nvPr>
            <p:ph type="body" idx="1"/>
          </p:nvPr>
        </p:nvSpPr>
        <p:spPr/>
        <p:txBody>
          <a:bodyPr/>
          <a:lstStyle/>
          <a:p>
            <a:r>
              <a:rPr lang="en-US" dirty="0" smtClean="0"/>
              <a:t>Asynchronous invocations</a:t>
            </a:r>
          </a:p>
          <a:p>
            <a:r>
              <a:rPr lang="en-US" dirty="0" smtClean="0"/>
              <a:t>Simple Relays</a:t>
            </a:r>
          </a:p>
          <a:p>
            <a:pPr lvl="1"/>
            <a:r>
              <a:rPr lang="en-US" dirty="0" smtClean="0"/>
              <a:t>Direct invocations</a:t>
            </a:r>
          </a:p>
          <a:p>
            <a:pPr lvl="1"/>
            <a:r>
              <a:rPr lang="en-US" dirty="0" smtClean="0"/>
              <a:t>Thread-based messages</a:t>
            </a:r>
          </a:p>
          <a:p>
            <a:pPr lvl="1"/>
            <a:r>
              <a:rPr lang="en-US" dirty="0" smtClean="0"/>
              <a:t>Command-based messages</a:t>
            </a:r>
          </a:p>
          <a:p>
            <a:r>
              <a:rPr lang="en-US" dirty="0" smtClean="0"/>
              <a:t>Tail calls</a:t>
            </a:r>
          </a:p>
          <a:p>
            <a:r>
              <a:rPr lang="en-US" dirty="0" smtClean="0"/>
              <a:t>Early replies</a:t>
            </a:r>
          </a:p>
          <a:p>
            <a:r>
              <a:rPr lang="en-US" dirty="0" smtClean="0"/>
              <a:t>Futures</a:t>
            </a:r>
          </a:p>
          <a:p>
            <a:r>
              <a:rPr lang="en-US" dirty="0" smtClean="0"/>
              <a:t>JUC (</a:t>
            </a:r>
            <a:r>
              <a:rPr lang="en-US" dirty="0" err="1" smtClean="0"/>
              <a:t>java.util.concurrent</a:t>
            </a:r>
            <a:r>
              <a:rPr lang="en-US" dirty="0" smtClean="0"/>
              <a:t>)</a:t>
            </a:r>
          </a:p>
        </p:txBody>
      </p:sp>
      <p:sp>
        <p:nvSpPr>
          <p:cNvPr id="12292" name="Date Placeholder 3"/>
          <p:cNvSpPr>
            <a:spLocks noGrp="1"/>
          </p:cNvSpPr>
          <p:nvPr>
            <p:ph type="dt" sz="quarter" idx="10"/>
          </p:nvPr>
        </p:nvSpPr>
        <p:spPr>
          <a:noFill/>
        </p:spPr>
        <p:txBody>
          <a:bodyPr/>
          <a:lstStyle/>
          <a:p>
            <a:r>
              <a:rPr lang="en-US" smtClean="0"/>
              <a:t>© Oscar Nierstrasz</a:t>
            </a:r>
            <a:endParaRPr lang="de-CH" smtClean="0"/>
          </a:p>
        </p:txBody>
      </p:sp>
      <p:sp>
        <p:nvSpPr>
          <p:cNvPr id="12293" name="Footer Placeholder 7"/>
          <p:cNvSpPr>
            <a:spLocks noGrp="1"/>
          </p:cNvSpPr>
          <p:nvPr>
            <p:ph type="ftr" sz="quarter" idx="11"/>
          </p:nvPr>
        </p:nvSpPr>
        <p:spPr>
          <a:noFill/>
        </p:spPr>
        <p:txBody>
          <a:bodyPr/>
          <a:lstStyle/>
          <a:p>
            <a:r>
              <a:rPr lang="en-US" smtClean="0"/>
              <a:t>Liveness and Asynchrony</a:t>
            </a:r>
            <a:endParaRPr lang="de-CH" smtClean="0"/>
          </a:p>
        </p:txBody>
      </p:sp>
      <p:sp>
        <p:nvSpPr>
          <p:cNvPr id="12294" name="Slide Number Placeholder 5"/>
          <p:cNvSpPr>
            <a:spLocks noGrp="1"/>
          </p:cNvSpPr>
          <p:nvPr>
            <p:ph type="sldNum" sz="quarter" idx="12"/>
          </p:nvPr>
        </p:nvSpPr>
        <p:spPr>
          <a:noFill/>
        </p:spPr>
        <p:txBody>
          <a:bodyPr/>
          <a:lstStyle/>
          <a:p>
            <a:fld id="{26FFB3EA-CD22-154B-9A53-B75512A27434}" type="slidenum">
              <a:rPr lang="de-CH" smtClean="0"/>
              <a:pPr/>
              <a:t>2</a:t>
            </a:fld>
            <a:endParaRPr lang="de-CH" smtClean="0"/>
          </a:p>
        </p:txBody>
      </p:sp>
      <p:pic>
        <p:nvPicPr>
          <p:cNvPr id="12295"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Date Placeholder 3"/>
          <p:cNvSpPr>
            <a:spLocks noGrp="1"/>
          </p:cNvSpPr>
          <p:nvPr>
            <p:ph type="dt" sz="quarter" idx="10"/>
          </p:nvPr>
        </p:nvSpPr>
        <p:spPr>
          <a:noFill/>
        </p:spPr>
        <p:txBody>
          <a:bodyPr/>
          <a:lstStyle/>
          <a:p>
            <a:r>
              <a:rPr lang="en-US" smtClean="0"/>
              <a:t>© Oscar Nierstrasz</a:t>
            </a:r>
            <a:endParaRPr lang="de-CH" smtClean="0"/>
          </a:p>
        </p:txBody>
      </p:sp>
      <p:sp>
        <p:nvSpPr>
          <p:cNvPr id="39939" name="Footer Placeholder 4"/>
          <p:cNvSpPr>
            <a:spLocks noGrp="1"/>
          </p:cNvSpPr>
          <p:nvPr>
            <p:ph type="ftr" sz="quarter" idx="11"/>
          </p:nvPr>
        </p:nvSpPr>
        <p:spPr>
          <a:noFill/>
        </p:spPr>
        <p:txBody>
          <a:bodyPr/>
          <a:lstStyle/>
          <a:p>
            <a:r>
              <a:rPr lang="en-US" smtClean="0"/>
              <a:t>Liveness and Asynchrony</a:t>
            </a:r>
            <a:endParaRPr lang="de-CH" smtClean="0"/>
          </a:p>
        </p:txBody>
      </p:sp>
      <p:sp>
        <p:nvSpPr>
          <p:cNvPr id="39940" name="Slide Number Placeholder 5"/>
          <p:cNvSpPr>
            <a:spLocks noGrp="1"/>
          </p:cNvSpPr>
          <p:nvPr>
            <p:ph type="sldNum" sz="quarter" idx="12"/>
          </p:nvPr>
        </p:nvSpPr>
        <p:spPr>
          <a:noFill/>
        </p:spPr>
        <p:txBody>
          <a:bodyPr/>
          <a:lstStyle/>
          <a:p>
            <a:fld id="{FD935EB7-9B03-0D43-A430-9C5A299A77AF}" type="slidenum">
              <a:rPr lang="de-CH" smtClean="0"/>
              <a:pPr/>
              <a:t>20</a:t>
            </a:fld>
            <a:endParaRPr lang="de-CH" sz="1400" smtClean="0">
              <a:solidFill>
                <a:srgbClr val="7E7E7E"/>
              </a:solidFill>
              <a:latin typeface="Times" charset="0"/>
            </a:endParaRPr>
          </a:p>
        </p:txBody>
      </p:sp>
      <p:sp>
        <p:nvSpPr>
          <p:cNvPr id="39941" name="Rectangle 2"/>
          <p:cNvSpPr>
            <a:spLocks noGrp="1" noChangeArrowheads="1"/>
          </p:cNvSpPr>
          <p:nvPr>
            <p:ph type="title"/>
          </p:nvPr>
        </p:nvSpPr>
        <p:spPr/>
        <p:txBody>
          <a:bodyPr/>
          <a:lstStyle/>
          <a:p>
            <a:r>
              <a:rPr lang="en-US"/>
              <a:t>Tail calls with new threads</a:t>
            </a:r>
          </a:p>
        </p:txBody>
      </p:sp>
      <p:sp>
        <p:nvSpPr>
          <p:cNvPr id="39942" name="Rectangle 3"/>
          <p:cNvSpPr>
            <a:spLocks noGrp="1" noChangeArrowheads="1"/>
          </p:cNvSpPr>
          <p:nvPr>
            <p:ph type="body" idx="1"/>
          </p:nvPr>
        </p:nvSpPr>
        <p:spPr>
          <a:xfrm>
            <a:off x="539750" y="1654175"/>
            <a:ext cx="8375650" cy="479425"/>
          </a:xfrm>
        </p:spPr>
        <p:txBody>
          <a:bodyPr/>
          <a:lstStyle/>
          <a:p>
            <a:pPr marL="0" indent="0" defTabSz="322263">
              <a:lnSpc>
                <a:spcPct val="90000"/>
              </a:lnSpc>
              <a:buFont typeface="Helvetica CE" charset="0"/>
              <a:buNone/>
            </a:pPr>
            <a:r>
              <a:rPr lang="en-US" i="1">
                <a:solidFill>
                  <a:srgbClr val="7F0101"/>
                </a:solidFill>
              </a:rPr>
              <a:t>Alternatively, the tail call may be made in a separate thread: </a:t>
            </a:r>
            <a:endParaRPr lang="en-US"/>
          </a:p>
        </p:txBody>
      </p:sp>
      <p:sp>
        <p:nvSpPr>
          <p:cNvPr id="39943" name="Rectangle 4"/>
          <p:cNvSpPr>
            <a:spLocks noChangeArrowheads="1"/>
          </p:cNvSpPr>
          <p:nvPr/>
        </p:nvSpPr>
        <p:spPr bwMode="auto">
          <a:xfrm>
            <a:off x="990600" y="2667000"/>
            <a:ext cx="7135813" cy="2479675"/>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1778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synchronized void updateState(double d) { </a:t>
            </a:r>
          </a:p>
          <a:p>
            <a:pPr defTabSz="1778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state = d;</a:t>
            </a:r>
          </a:p>
          <a:p>
            <a:pPr defTabSz="177800"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new Thread() {</a:t>
            </a:r>
          </a:p>
          <a:p>
            <a:pPr defTabSz="177800"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public void run() {</a:t>
            </a:r>
          </a:p>
          <a:p>
            <a:pPr defTabSz="177800"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observer.update(TailCallSubject.this, state);</a:t>
            </a:r>
          </a:p>
          <a:p>
            <a:pPr defTabSz="177800"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a:t>
            </a:r>
          </a:p>
          <a:p>
            <a:pPr defTabSz="177800"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}.start();</a:t>
            </a:r>
          </a:p>
          <a:p>
            <a:pPr defTabSz="177800"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Rectangle 3"/>
          <p:cNvSpPr>
            <a:spLocks noGrp="1" noChangeArrowheads="1"/>
          </p:cNvSpPr>
          <p:nvPr>
            <p:ph type="title"/>
          </p:nvPr>
        </p:nvSpPr>
        <p:spPr/>
        <p:txBody>
          <a:bodyPr/>
          <a:lstStyle/>
          <a:p>
            <a:r>
              <a:rPr lang="en-US" smtClean="0"/>
              <a:t>Roadmap</a:t>
            </a:r>
          </a:p>
        </p:txBody>
      </p:sp>
      <p:sp>
        <p:nvSpPr>
          <p:cNvPr id="40963" name="Rectangle 4"/>
          <p:cNvSpPr>
            <a:spLocks noGrp="1" noChangeArrowheads="1"/>
          </p:cNvSpPr>
          <p:nvPr>
            <p:ph type="body" idx="1"/>
          </p:nvPr>
        </p:nvSpPr>
        <p:spPr/>
        <p:txBody>
          <a:bodyPr/>
          <a:lstStyle/>
          <a:p>
            <a:r>
              <a:rPr lang="en-US" dirty="0" smtClean="0"/>
              <a:t>Asynchronous invocations</a:t>
            </a:r>
          </a:p>
          <a:p>
            <a:r>
              <a:rPr lang="en-US" dirty="0" smtClean="0"/>
              <a:t>Simple Relays</a:t>
            </a:r>
          </a:p>
          <a:p>
            <a:pPr lvl="1"/>
            <a:r>
              <a:rPr lang="en-US" dirty="0" smtClean="0"/>
              <a:t>Direct invocations</a:t>
            </a:r>
          </a:p>
          <a:p>
            <a:pPr lvl="1"/>
            <a:r>
              <a:rPr lang="en-US" dirty="0" smtClean="0"/>
              <a:t>Thread-based messages</a:t>
            </a:r>
          </a:p>
          <a:p>
            <a:pPr lvl="1"/>
            <a:r>
              <a:rPr lang="en-US" dirty="0" smtClean="0"/>
              <a:t>Command-based messages</a:t>
            </a:r>
          </a:p>
          <a:p>
            <a:r>
              <a:rPr lang="en-US" dirty="0" smtClean="0"/>
              <a:t>Tail calls</a:t>
            </a:r>
          </a:p>
          <a:p>
            <a:r>
              <a:rPr lang="en-US" b="1" dirty="0" smtClean="0"/>
              <a:t>Early replies</a:t>
            </a:r>
          </a:p>
          <a:p>
            <a:r>
              <a:rPr lang="en-US" dirty="0" smtClean="0"/>
              <a:t>Futures</a:t>
            </a:r>
          </a:p>
          <a:p>
            <a:r>
              <a:rPr lang="en-US" dirty="0" smtClean="0"/>
              <a:t>JUC (</a:t>
            </a:r>
            <a:r>
              <a:rPr lang="en-US" dirty="0" err="1" smtClean="0"/>
              <a:t>java.util.concurrent</a:t>
            </a:r>
            <a:r>
              <a:rPr lang="en-US" dirty="0" smtClean="0"/>
              <a:t>)</a:t>
            </a:r>
          </a:p>
        </p:txBody>
      </p:sp>
      <p:sp>
        <p:nvSpPr>
          <p:cNvPr id="40964" name="Date Placeholder 3"/>
          <p:cNvSpPr>
            <a:spLocks noGrp="1"/>
          </p:cNvSpPr>
          <p:nvPr>
            <p:ph type="dt" sz="quarter" idx="10"/>
          </p:nvPr>
        </p:nvSpPr>
        <p:spPr>
          <a:noFill/>
        </p:spPr>
        <p:txBody>
          <a:bodyPr/>
          <a:lstStyle/>
          <a:p>
            <a:r>
              <a:rPr lang="en-US" smtClean="0"/>
              <a:t>© Oscar Nierstrasz</a:t>
            </a:r>
            <a:endParaRPr lang="de-CH" smtClean="0"/>
          </a:p>
        </p:txBody>
      </p:sp>
      <p:sp>
        <p:nvSpPr>
          <p:cNvPr id="40965" name="Footer Placeholder 7"/>
          <p:cNvSpPr>
            <a:spLocks noGrp="1"/>
          </p:cNvSpPr>
          <p:nvPr>
            <p:ph type="ftr" sz="quarter" idx="11"/>
          </p:nvPr>
        </p:nvSpPr>
        <p:spPr>
          <a:noFill/>
        </p:spPr>
        <p:txBody>
          <a:bodyPr/>
          <a:lstStyle/>
          <a:p>
            <a:r>
              <a:rPr lang="en-US" smtClean="0"/>
              <a:t>Liveness and Asynchrony</a:t>
            </a:r>
            <a:endParaRPr lang="de-CH" smtClean="0"/>
          </a:p>
        </p:txBody>
      </p:sp>
      <p:sp>
        <p:nvSpPr>
          <p:cNvPr id="40966" name="Slide Number Placeholder 5"/>
          <p:cNvSpPr>
            <a:spLocks noGrp="1"/>
          </p:cNvSpPr>
          <p:nvPr>
            <p:ph type="sldNum" sz="quarter" idx="12"/>
          </p:nvPr>
        </p:nvSpPr>
        <p:spPr>
          <a:noFill/>
        </p:spPr>
        <p:txBody>
          <a:bodyPr/>
          <a:lstStyle/>
          <a:p>
            <a:fld id="{44C74A42-1DCD-C54B-80D6-9CA2E3CC67D5}" type="slidenum">
              <a:rPr lang="de-CH" smtClean="0"/>
              <a:pPr/>
              <a:t>21</a:t>
            </a:fld>
            <a:endParaRPr lang="de-CH" smtClean="0"/>
          </a:p>
        </p:txBody>
      </p:sp>
      <p:pic>
        <p:nvPicPr>
          <p:cNvPr id="40967"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t>Early Reply</a:t>
            </a:r>
          </a:p>
        </p:txBody>
      </p:sp>
      <p:sp>
        <p:nvSpPr>
          <p:cNvPr id="43011" name="Date Placeholder 3"/>
          <p:cNvSpPr>
            <a:spLocks noGrp="1"/>
          </p:cNvSpPr>
          <p:nvPr>
            <p:ph type="dt" sz="quarter" idx="10"/>
          </p:nvPr>
        </p:nvSpPr>
        <p:spPr>
          <a:noFill/>
        </p:spPr>
        <p:txBody>
          <a:bodyPr/>
          <a:lstStyle/>
          <a:p>
            <a:r>
              <a:rPr lang="en-US" smtClean="0"/>
              <a:t>© Oscar Nierstrasz</a:t>
            </a:r>
            <a:endParaRPr lang="de-CH" smtClean="0"/>
          </a:p>
        </p:txBody>
      </p:sp>
      <p:sp>
        <p:nvSpPr>
          <p:cNvPr id="43012" name="Footer Placeholder 4"/>
          <p:cNvSpPr>
            <a:spLocks noGrp="1"/>
          </p:cNvSpPr>
          <p:nvPr>
            <p:ph type="ftr" sz="quarter" idx="11"/>
          </p:nvPr>
        </p:nvSpPr>
        <p:spPr>
          <a:noFill/>
        </p:spPr>
        <p:txBody>
          <a:bodyPr/>
          <a:lstStyle/>
          <a:p>
            <a:r>
              <a:rPr lang="en-US" smtClean="0"/>
              <a:t>Liveness and Asynchrony</a:t>
            </a:r>
            <a:endParaRPr lang="de-CH" smtClean="0"/>
          </a:p>
        </p:txBody>
      </p:sp>
      <p:sp>
        <p:nvSpPr>
          <p:cNvPr id="43013" name="Slide Number Placeholder 5"/>
          <p:cNvSpPr>
            <a:spLocks noGrp="1"/>
          </p:cNvSpPr>
          <p:nvPr>
            <p:ph type="sldNum" sz="quarter" idx="12"/>
          </p:nvPr>
        </p:nvSpPr>
        <p:spPr>
          <a:noFill/>
        </p:spPr>
        <p:txBody>
          <a:bodyPr/>
          <a:lstStyle/>
          <a:p>
            <a:fld id="{9D6ECB59-11DD-E547-A851-E47FEB9D71BB}" type="slidenum">
              <a:rPr lang="de-CH" smtClean="0"/>
              <a:pPr/>
              <a:t>22</a:t>
            </a:fld>
            <a:endParaRPr lang="de-CH" sz="1400" smtClean="0">
              <a:solidFill>
                <a:srgbClr val="7E7E7E"/>
              </a:solidFill>
              <a:latin typeface="Times" charset="0"/>
            </a:endParaRPr>
          </a:p>
        </p:txBody>
      </p:sp>
      <p:pic>
        <p:nvPicPr>
          <p:cNvPr id="43014" name="Picture 7" descr="07EarlyReply.png"/>
          <p:cNvPicPr>
            <a:picLocks noChangeAspect="1"/>
          </p:cNvPicPr>
          <p:nvPr/>
        </p:nvPicPr>
        <p:blipFill>
          <a:blip r:embed="rId2"/>
          <a:srcRect/>
          <a:stretch>
            <a:fillRect/>
          </a:stretch>
        </p:blipFill>
        <p:spPr bwMode="auto">
          <a:xfrm>
            <a:off x="2257425" y="2438400"/>
            <a:ext cx="4829175" cy="3124200"/>
          </a:xfrm>
          <a:prstGeom prst="rect">
            <a:avLst/>
          </a:prstGeom>
          <a:noFill/>
          <a:ln w="9525">
            <a:noFill/>
            <a:miter lim="800000"/>
            <a:headEnd/>
            <a:tailEnd/>
          </a:ln>
        </p:spPr>
      </p:pic>
      <p:sp>
        <p:nvSpPr>
          <p:cNvPr id="43015" name="Rectangle 8"/>
          <p:cNvSpPr>
            <a:spLocks noChangeArrowheads="1"/>
          </p:cNvSpPr>
          <p:nvPr/>
        </p:nvSpPr>
        <p:spPr bwMode="auto">
          <a:xfrm>
            <a:off x="533400" y="5638800"/>
            <a:ext cx="8305800" cy="708025"/>
          </a:xfrm>
          <a:prstGeom prst="rect">
            <a:avLst/>
          </a:prstGeom>
          <a:noFill/>
          <a:ln w="9525">
            <a:noFill/>
            <a:miter lim="800000"/>
            <a:headEnd/>
            <a:tailEnd/>
          </a:ln>
        </p:spPr>
        <p:txBody>
          <a:bodyPr>
            <a:prstTxWarp prst="textNoShape">
              <a:avLst/>
            </a:prstTxWarp>
            <a:spAutoFit/>
          </a:bodyPr>
          <a:lstStyle/>
          <a:p>
            <a:pPr>
              <a:buFont typeface="Helvetica CE" charset="0"/>
              <a:buNone/>
            </a:pPr>
            <a:r>
              <a:rPr lang="en-US" sz="2000" i="1">
                <a:solidFill>
                  <a:srgbClr val="7F0101"/>
                </a:solidFill>
              </a:rPr>
              <a:t>Early reply is a built-in feature in some programming languages.</a:t>
            </a:r>
          </a:p>
          <a:p>
            <a:pPr>
              <a:buFont typeface="Helvetica CE" charset="0"/>
              <a:buNone/>
            </a:pPr>
            <a:r>
              <a:rPr lang="en-US" sz="2000"/>
              <a:t>It can be easily simulated when it is not a built-in feature.</a:t>
            </a:r>
          </a:p>
        </p:txBody>
      </p:sp>
      <p:sp>
        <p:nvSpPr>
          <p:cNvPr id="43016" name="Rectangle 9"/>
          <p:cNvSpPr>
            <a:spLocks noChangeArrowheads="1"/>
          </p:cNvSpPr>
          <p:nvPr/>
        </p:nvSpPr>
        <p:spPr bwMode="auto">
          <a:xfrm>
            <a:off x="533400" y="1600200"/>
            <a:ext cx="8153400" cy="830263"/>
          </a:xfrm>
          <a:prstGeom prst="rect">
            <a:avLst/>
          </a:prstGeom>
          <a:noFill/>
          <a:ln w="9525">
            <a:noFill/>
            <a:miter lim="800000"/>
            <a:headEnd/>
            <a:tailEnd/>
          </a:ln>
        </p:spPr>
        <p:txBody>
          <a:bodyPr>
            <a:prstTxWarp prst="textNoShape">
              <a:avLst/>
            </a:prstTxWarp>
            <a:spAutoFit/>
          </a:bodyPr>
          <a:lstStyle/>
          <a:p>
            <a:pPr>
              <a:buFont typeface="Helvetica CE" charset="0"/>
              <a:buNone/>
            </a:pPr>
            <a:r>
              <a:rPr lang="en-US" u="sng"/>
              <a:t>Early reply</a:t>
            </a:r>
            <a:r>
              <a:rPr lang="en-US"/>
              <a:t> allows a host to perform useful activities </a:t>
            </a:r>
            <a:r>
              <a:rPr lang="en-US" i="1">
                <a:solidFill>
                  <a:srgbClr val="7F0101"/>
                </a:solidFill>
              </a:rPr>
              <a:t>after returning a result</a:t>
            </a:r>
            <a:r>
              <a:rPr lang="en-US"/>
              <a:t> to the client:</a:t>
            </a: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Date Placeholder 3"/>
          <p:cNvSpPr>
            <a:spLocks noGrp="1"/>
          </p:cNvSpPr>
          <p:nvPr>
            <p:ph type="dt" sz="quarter" idx="10"/>
          </p:nvPr>
        </p:nvSpPr>
        <p:spPr>
          <a:noFill/>
        </p:spPr>
        <p:txBody>
          <a:bodyPr/>
          <a:lstStyle/>
          <a:p>
            <a:r>
              <a:rPr lang="en-US" smtClean="0"/>
              <a:t>© Oscar Nierstrasz</a:t>
            </a:r>
            <a:endParaRPr lang="de-CH" smtClean="0"/>
          </a:p>
        </p:txBody>
      </p:sp>
      <p:sp>
        <p:nvSpPr>
          <p:cNvPr id="44035" name="Footer Placeholder 4"/>
          <p:cNvSpPr>
            <a:spLocks noGrp="1"/>
          </p:cNvSpPr>
          <p:nvPr>
            <p:ph type="ftr" sz="quarter" idx="11"/>
          </p:nvPr>
        </p:nvSpPr>
        <p:spPr>
          <a:noFill/>
        </p:spPr>
        <p:txBody>
          <a:bodyPr/>
          <a:lstStyle/>
          <a:p>
            <a:r>
              <a:rPr lang="en-US" smtClean="0"/>
              <a:t>Liveness and Asynchrony</a:t>
            </a:r>
            <a:endParaRPr lang="de-CH" smtClean="0"/>
          </a:p>
        </p:txBody>
      </p:sp>
      <p:sp>
        <p:nvSpPr>
          <p:cNvPr id="44036" name="Slide Number Placeholder 5"/>
          <p:cNvSpPr>
            <a:spLocks noGrp="1"/>
          </p:cNvSpPr>
          <p:nvPr>
            <p:ph type="sldNum" sz="quarter" idx="12"/>
          </p:nvPr>
        </p:nvSpPr>
        <p:spPr>
          <a:noFill/>
        </p:spPr>
        <p:txBody>
          <a:bodyPr/>
          <a:lstStyle/>
          <a:p>
            <a:fld id="{CCE98E67-7CEC-024D-80D4-8DF7760EF8A7}" type="slidenum">
              <a:rPr lang="de-CH" smtClean="0"/>
              <a:pPr/>
              <a:t>23</a:t>
            </a:fld>
            <a:endParaRPr lang="de-CH" sz="1400" smtClean="0">
              <a:solidFill>
                <a:srgbClr val="7E7E7E"/>
              </a:solidFill>
              <a:latin typeface="Times" charset="0"/>
            </a:endParaRPr>
          </a:p>
        </p:txBody>
      </p:sp>
      <p:sp>
        <p:nvSpPr>
          <p:cNvPr id="44037" name="Rectangle 2"/>
          <p:cNvSpPr>
            <a:spLocks noGrp="1" noChangeArrowheads="1"/>
          </p:cNvSpPr>
          <p:nvPr>
            <p:ph type="title"/>
          </p:nvPr>
        </p:nvSpPr>
        <p:spPr/>
        <p:txBody>
          <a:bodyPr/>
          <a:lstStyle/>
          <a:p>
            <a:r>
              <a:rPr lang="en-US"/>
              <a:t>Simulating Early Reply</a:t>
            </a:r>
          </a:p>
        </p:txBody>
      </p:sp>
      <p:sp>
        <p:nvSpPr>
          <p:cNvPr id="44038" name="Rectangle 3"/>
          <p:cNvSpPr>
            <a:spLocks noGrp="1" noChangeArrowheads="1"/>
          </p:cNvSpPr>
          <p:nvPr>
            <p:ph type="body" idx="1"/>
          </p:nvPr>
        </p:nvSpPr>
        <p:spPr>
          <a:xfrm>
            <a:off x="539750" y="1654175"/>
            <a:ext cx="8061325" cy="479425"/>
          </a:xfrm>
        </p:spPr>
        <p:txBody>
          <a:bodyPr anchor="t"/>
          <a:lstStyle/>
          <a:p>
            <a:pPr marL="0" indent="0">
              <a:lnSpc>
                <a:spcPct val="90000"/>
              </a:lnSpc>
              <a:buFont typeface="Helvetica CE" charset="0"/>
              <a:buNone/>
            </a:pPr>
            <a:r>
              <a:rPr lang="en-US" sz="2000"/>
              <a:t>A </a:t>
            </a:r>
            <a:r>
              <a:rPr lang="en-US" sz="2000" u="sng"/>
              <a:t>one-slot buffer</a:t>
            </a:r>
            <a:r>
              <a:rPr lang="en-US" sz="2000"/>
              <a:t> can be used to pick up the reply from a helper thread:</a:t>
            </a:r>
          </a:p>
        </p:txBody>
      </p:sp>
      <p:sp>
        <p:nvSpPr>
          <p:cNvPr id="44039" name="AutoShape 5"/>
          <p:cNvSpPr>
            <a:spLocks noChangeArrowheads="1"/>
          </p:cNvSpPr>
          <p:nvPr/>
        </p:nvSpPr>
        <p:spPr bwMode="auto">
          <a:xfrm>
            <a:off x="1905000" y="5562600"/>
            <a:ext cx="4953000" cy="9906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0000"/>
              </a:lnSpc>
              <a:spcBef>
                <a:spcPct val="20000"/>
              </a:spcBef>
              <a:buClr>
                <a:schemeClr val="hlink"/>
              </a:buClr>
              <a:buSzPct val="85000"/>
              <a:buFont typeface="Helvetica CE" charset="0"/>
              <a:buNone/>
            </a:pPr>
            <a:r>
              <a:rPr lang="en-US" sz="2000" i="1">
                <a:solidFill>
                  <a:srgbClr val="7F0101"/>
                </a:solidFill>
              </a:rPr>
              <a:t>A one-slot buffer is a simple abstraction that can be used to implement many higher-level concurrency abstractions ...</a:t>
            </a:r>
            <a:endParaRPr lang="en-US" sz="2000"/>
          </a:p>
        </p:txBody>
      </p:sp>
      <p:pic>
        <p:nvPicPr>
          <p:cNvPr id="44040" name="Picture 8" descr="07SimEarlyReply.png"/>
          <p:cNvPicPr>
            <a:picLocks noChangeAspect="1"/>
          </p:cNvPicPr>
          <p:nvPr/>
        </p:nvPicPr>
        <p:blipFill>
          <a:blip r:embed="rId2"/>
          <a:srcRect/>
          <a:stretch>
            <a:fillRect/>
          </a:stretch>
        </p:blipFill>
        <p:spPr bwMode="auto">
          <a:xfrm>
            <a:off x="292100" y="2286000"/>
            <a:ext cx="8394700" cy="29845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Date Placeholder 2"/>
          <p:cNvSpPr>
            <a:spLocks noGrp="1"/>
          </p:cNvSpPr>
          <p:nvPr>
            <p:ph type="dt" sz="quarter" idx="10"/>
          </p:nvPr>
        </p:nvSpPr>
        <p:spPr>
          <a:noFill/>
        </p:spPr>
        <p:txBody>
          <a:bodyPr/>
          <a:lstStyle/>
          <a:p>
            <a:r>
              <a:rPr lang="en-US" smtClean="0"/>
              <a:t>© Oscar Nierstrasz</a:t>
            </a:r>
            <a:endParaRPr lang="de-CH" smtClean="0"/>
          </a:p>
        </p:txBody>
      </p:sp>
      <p:sp>
        <p:nvSpPr>
          <p:cNvPr id="45059" name="Footer Placeholder 3"/>
          <p:cNvSpPr>
            <a:spLocks noGrp="1"/>
          </p:cNvSpPr>
          <p:nvPr>
            <p:ph type="ftr" sz="quarter" idx="11"/>
          </p:nvPr>
        </p:nvSpPr>
        <p:spPr>
          <a:noFill/>
        </p:spPr>
        <p:txBody>
          <a:bodyPr/>
          <a:lstStyle/>
          <a:p>
            <a:r>
              <a:rPr lang="en-US" smtClean="0"/>
              <a:t>Liveness and Asynchrony</a:t>
            </a:r>
            <a:endParaRPr lang="de-CH" smtClean="0"/>
          </a:p>
        </p:txBody>
      </p:sp>
      <p:sp>
        <p:nvSpPr>
          <p:cNvPr id="45060" name="Slide Number Placeholder 4"/>
          <p:cNvSpPr>
            <a:spLocks noGrp="1"/>
          </p:cNvSpPr>
          <p:nvPr>
            <p:ph type="sldNum" sz="quarter" idx="12"/>
          </p:nvPr>
        </p:nvSpPr>
        <p:spPr>
          <a:noFill/>
        </p:spPr>
        <p:txBody>
          <a:bodyPr/>
          <a:lstStyle/>
          <a:p>
            <a:fld id="{EE6433CA-B7BC-A14C-A8E2-A1A07221ACF7}" type="slidenum">
              <a:rPr lang="de-CH" smtClean="0"/>
              <a:pPr/>
              <a:t>24</a:t>
            </a:fld>
            <a:endParaRPr lang="de-CH" sz="1400" smtClean="0">
              <a:solidFill>
                <a:srgbClr val="7E7E7E"/>
              </a:solidFill>
              <a:latin typeface="Times" charset="0"/>
            </a:endParaRPr>
          </a:p>
        </p:txBody>
      </p:sp>
      <p:sp>
        <p:nvSpPr>
          <p:cNvPr id="45061" name="Rectangle 2"/>
          <p:cNvSpPr>
            <a:spLocks noGrp="1" noChangeArrowheads="1"/>
          </p:cNvSpPr>
          <p:nvPr>
            <p:ph type="title"/>
          </p:nvPr>
        </p:nvSpPr>
        <p:spPr/>
        <p:txBody>
          <a:bodyPr/>
          <a:lstStyle/>
          <a:p>
            <a:r>
              <a:rPr lang="en-US"/>
              <a:t>Early Reply in Java</a:t>
            </a:r>
          </a:p>
        </p:txBody>
      </p:sp>
      <p:sp>
        <p:nvSpPr>
          <p:cNvPr id="45062" name="Rectangle 4"/>
          <p:cNvSpPr>
            <a:spLocks noChangeArrowheads="1"/>
          </p:cNvSpPr>
          <p:nvPr/>
        </p:nvSpPr>
        <p:spPr bwMode="auto">
          <a:xfrm>
            <a:off x="838200" y="1828800"/>
            <a:ext cx="7777163" cy="4306888"/>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class EarlyReplyDemo {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Object service() {				</a:t>
            </a:r>
            <a:r>
              <a:rPr lang="en-US" sz="1800" i="1">
                <a:solidFill>
                  <a:srgbClr val="7F0101"/>
                </a:solidFill>
                <a:latin typeface="Courier" charset="0"/>
                <a:ea typeface="Courier" charset="0"/>
                <a:cs typeface="Courier" charset="0"/>
              </a:rPr>
              <a:t>// unsynchronized</a:t>
            </a:r>
            <a:endParaRPr lang="en-US" sz="1800">
              <a:solidFill>
                <a:srgbClr val="0A017F"/>
              </a:solidFill>
              <a:latin typeface="Courier" charset="0"/>
              <a:ea typeface="Courier" charset="0"/>
              <a:cs typeface="Courier" charset="0"/>
            </a:endParaRP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final Slot reply = new Slot();</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final EarlyReplyDemo host = this;</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new Thread()</a:t>
            </a:r>
            <a:r>
              <a:rPr lang="en-US" sz="1800">
                <a:solidFill>
                  <a:srgbClr val="0A017F"/>
                </a:solidFill>
                <a:latin typeface="Courier" charset="0"/>
                <a:ea typeface="Courier" charset="0"/>
                <a:cs typeface="Courier" charset="0"/>
              </a:rPr>
              <a:t> {							</a:t>
            </a:r>
            <a:r>
              <a:rPr lang="en-US" sz="1800" i="1">
                <a:solidFill>
                  <a:srgbClr val="7F0101"/>
                </a:solidFill>
                <a:latin typeface="Courier" charset="0"/>
                <a:ea typeface="Courier" charset="0"/>
                <a:cs typeface="Courier" charset="0"/>
              </a:rPr>
              <a:t>// Helper</a:t>
            </a:r>
            <a:endParaRPr lang="en-US" sz="1800">
              <a:solidFill>
                <a:srgbClr val="0A017F"/>
              </a:solidFill>
              <a:latin typeface="Courier" charset="0"/>
              <a:ea typeface="Courier" charset="0"/>
              <a:cs typeface="Courier" charset="0"/>
            </a:endParaRP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void run()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synchronized (host)</a:t>
            </a: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reply.put(host.compute());</a:t>
            </a:r>
            <a:endParaRPr lang="en-US" sz="1800">
              <a:solidFill>
                <a:srgbClr val="0A017F"/>
              </a:solidFill>
              <a:latin typeface="Courier" charset="0"/>
              <a:ea typeface="Courier" charset="0"/>
              <a:cs typeface="Courier" charset="0"/>
            </a:endParaRP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host.cleanup();				</a:t>
            </a:r>
            <a:r>
              <a:rPr lang="en-US" sz="1800" i="1">
                <a:solidFill>
                  <a:srgbClr val="7F0101"/>
                </a:solidFill>
                <a:latin typeface="Courier" charset="0"/>
                <a:ea typeface="Courier" charset="0"/>
                <a:cs typeface="Courier" charset="0"/>
              </a:rPr>
              <a:t>// retain lock</a:t>
            </a:r>
            <a:endParaRPr lang="en-US" sz="1800" i="1">
              <a:solidFill>
                <a:srgbClr val="0A017F"/>
              </a:solidFill>
              <a:latin typeface="Courier" charset="0"/>
              <a:ea typeface="Courier" charset="0"/>
              <a:cs typeface="Courier" charset="0"/>
            </a:endParaRP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}.start();</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r>
              <a:rPr lang="en-US" sz="1800" b="1">
                <a:solidFill>
                  <a:srgbClr val="0A017F"/>
                </a:solidFill>
                <a:latin typeface="Courier" charset="0"/>
                <a:ea typeface="Courier" charset="0"/>
                <a:cs typeface="Courier" charset="0"/>
              </a:rPr>
              <a:t>return reply.get();</a:t>
            </a:r>
            <a:r>
              <a:rPr lang="en-US" sz="1800">
                <a:solidFill>
                  <a:srgbClr val="0A017F"/>
                </a:solidFill>
                <a:latin typeface="Courier" charset="0"/>
                <a:ea typeface="Courier" charset="0"/>
                <a:cs typeface="Courier" charset="0"/>
              </a:rPr>
              <a:t> 					</a:t>
            </a:r>
            <a:r>
              <a:rPr lang="en-US" sz="1800" i="1">
                <a:solidFill>
                  <a:srgbClr val="7F0101"/>
                </a:solidFill>
                <a:latin typeface="Courier" charset="0"/>
                <a:ea typeface="Courier" charset="0"/>
                <a:cs typeface="Courier" charset="0"/>
              </a:rPr>
              <a:t>// early reply</a:t>
            </a:r>
            <a:endParaRPr lang="en-US" sz="1800">
              <a:solidFill>
                <a:srgbClr val="0A017F"/>
              </a:solidFill>
              <a:latin typeface="Courier" charset="0"/>
              <a:ea typeface="Courier" charset="0"/>
              <a:cs typeface="Courier" charset="0"/>
            </a:endParaRP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grpSp>
        <p:nvGrpSpPr>
          <p:cNvPr id="45063" name="Group 7"/>
          <p:cNvGrpSpPr>
            <a:grpSpLocks/>
          </p:cNvGrpSpPr>
          <p:nvPr/>
        </p:nvGrpSpPr>
        <p:grpSpPr bwMode="auto">
          <a:xfrm>
            <a:off x="8382000" y="6096000"/>
            <a:ext cx="457200" cy="457200"/>
            <a:chOff x="5184" y="3552"/>
            <a:chExt cx="288" cy="288"/>
          </a:xfrm>
        </p:grpSpPr>
        <p:sp>
          <p:nvSpPr>
            <p:cNvPr id="45065" name="AutoShape 5"/>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5066" name="Oval 6"/>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
        <p:nvSpPr>
          <p:cNvPr id="45064" name="Rectangle 9"/>
          <p:cNvSpPr>
            <a:spLocks noChangeArrowheads="1"/>
          </p:cNvSpPr>
          <p:nvPr/>
        </p:nvSpPr>
        <p:spPr bwMode="auto">
          <a:xfrm>
            <a:off x="7586663" y="5867400"/>
            <a:ext cx="1025525" cy="276225"/>
          </a:xfrm>
          <a:prstGeom prst="rect">
            <a:avLst/>
          </a:prstGeom>
          <a:noFill/>
          <a:ln w="9525">
            <a:noFill/>
            <a:miter lim="800000"/>
            <a:headEnd/>
            <a:tailEnd/>
          </a:ln>
        </p:spPr>
        <p:txBody>
          <a:bodyPr wrap="none">
            <a:prstTxWarp prst="textNoShape">
              <a:avLst/>
            </a:prstTxWarp>
            <a:spAutoFit/>
          </a:bodyPr>
          <a:lstStyle/>
          <a:p>
            <a:r>
              <a:rPr lang="en-US" sz="1200" i="1"/>
              <a:t>Asynchrony</a:t>
            </a: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Rectangle 3"/>
          <p:cNvSpPr>
            <a:spLocks noGrp="1" noChangeArrowheads="1"/>
          </p:cNvSpPr>
          <p:nvPr>
            <p:ph type="title"/>
          </p:nvPr>
        </p:nvSpPr>
        <p:spPr/>
        <p:txBody>
          <a:bodyPr/>
          <a:lstStyle/>
          <a:p>
            <a:r>
              <a:rPr lang="en-US" smtClean="0"/>
              <a:t>Roadmap</a:t>
            </a:r>
          </a:p>
        </p:txBody>
      </p:sp>
      <p:sp>
        <p:nvSpPr>
          <p:cNvPr id="47107" name="Rectangle 4"/>
          <p:cNvSpPr>
            <a:spLocks noGrp="1" noChangeArrowheads="1"/>
          </p:cNvSpPr>
          <p:nvPr>
            <p:ph type="body" idx="1"/>
          </p:nvPr>
        </p:nvSpPr>
        <p:spPr/>
        <p:txBody>
          <a:bodyPr/>
          <a:lstStyle/>
          <a:p>
            <a:r>
              <a:rPr lang="en-US" dirty="0" smtClean="0"/>
              <a:t>Asynchronous invocations</a:t>
            </a:r>
          </a:p>
          <a:p>
            <a:r>
              <a:rPr lang="en-US" dirty="0" smtClean="0"/>
              <a:t>Simple Relays</a:t>
            </a:r>
          </a:p>
          <a:p>
            <a:pPr lvl="1"/>
            <a:r>
              <a:rPr lang="en-US" dirty="0" smtClean="0"/>
              <a:t>Direct invocations</a:t>
            </a:r>
          </a:p>
          <a:p>
            <a:pPr lvl="1"/>
            <a:r>
              <a:rPr lang="en-US" dirty="0" smtClean="0"/>
              <a:t>Thread-based messages</a:t>
            </a:r>
          </a:p>
          <a:p>
            <a:pPr lvl="1"/>
            <a:r>
              <a:rPr lang="en-US" dirty="0" smtClean="0"/>
              <a:t>Command-based messages</a:t>
            </a:r>
          </a:p>
          <a:p>
            <a:r>
              <a:rPr lang="en-US" dirty="0" smtClean="0"/>
              <a:t>Tail calls</a:t>
            </a:r>
          </a:p>
          <a:p>
            <a:r>
              <a:rPr lang="en-US" dirty="0" smtClean="0"/>
              <a:t>Early replies</a:t>
            </a:r>
          </a:p>
          <a:p>
            <a:r>
              <a:rPr lang="en-US" b="1" dirty="0" smtClean="0"/>
              <a:t>Futures</a:t>
            </a:r>
          </a:p>
          <a:p>
            <a:r>
              <a:rPr lang="en-US" dirty="0" smtClean="0"/>
              <a:t>JUC (</a:t>
            </a:r>
            <a:r>
              <a:rPr lang="en-US" dirty="0" err="1" smtClean="0"/>
              <a:t>java.util.concurrent</a:t>
            </a:r>
            <a:r>
              <a:rPr lang="en-US" dirty="0" smtClean="0"/>
              <a:t>)</a:t>
            </a:r>
          </a:p>
        </p:txBody>
      </p:sp>
      <p:sp>
        <p:nvSpPr>
          <p:cNvPr id="47108" name="Date Placeholder 3"/>
          <p:cNvSpPr>
            <a:spLocks noGrp="1"/>
          </p:cNvSpPr>
          <p:nvPr>
            <p:ph type="dt" sz="quarter" idx="10"/>
          </p:nvPr>
        </p:nvSpPr>
        <p:spPr>
          <a:noFill/>
        </p:spPr>
        <p:txBody>
          <a:bodyPr/>
          <a:lstStyle/>
          <a:p>
            <a:r>
              <a:rPr lang="en-US" smtClean="0"/>
              <a:t>© Oscar Nierstrasz</a:t>
            </a:r>
            <a:endParaRPr lang="de-CH" smtClean="0"/>
          </a:p>
        </p:txBody>
      </p:sp>
      <p:sp>
        <p:nvSpPr>
          <p:cNvPr id="47109" name="Footer Placeholder 7"/>
          <p:cNvSpPr>
            <a:spLocks noGrp="1"/>
          </p:cNvSpPr>
          <p:nvPr>
            <p:ph type="ftr" sz="quarter" idx="11"/>
          </p:nvPr>
        </p:nvSpPr>
        <p:spPr>
          <a:noFill/>
        </p:spPr>
        <p:txBody>
          <a:bodyPr/>
          <a:lstStyle/>
          <a:p>
            <a:r>
              <a:rPr lang="en-US" smtClean="0"/>
              <a:t>Liveness and Asynchrony</a:t>
            </a:r>
            <a:endParaRPr lang="de-CH" smtClean="0"/>
          </a:p>
        </p:txBody>
      </p:sp>
      <p:sp>
        <p:nvSpPr>
          <p:cNvPr id="47110" name="Slide Number Placeholder 5"/>
          <p:cNvSpPr>
            <a:spLocks noGrp="1"/>
          </p:cNvSpPr>
          <p:nvPr>
            <p:ph type="sldNum" sz="quarter" idx="12"/>
          </p:nvPr>
        </p:nvSpPr>
        <p:spPr>
          <a:noFill/>
        </p:spPr>
        <p:txBody>
          <a:bodyPr/>
          <a:lstStyle/>
          <a:p>
            <a:fld id="{5B457967-E51F-8547-BD6B-1A84A0037165}" type="slidenum">
              <a:rPr lang="de-CH" smtClean="0"/>
              <a:pPr/>
              <a:t>25</a:t>
            </a:fld>
            <a:endParaRPr lang="de-CH" smtClean="0"/>
          </a:p>
        </p:txBody>
      </p:sp>
      <p:pic>
        <p:nvPicPr>
          <p:cNvPr id="47111"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Date Placeholder 3"/>
          <p:cNvSpPr>
            <a:spLocks noGrp="1"/>
          </p:cNvSpPr>
          <p:nvPr>
            <p:ph type="dt" sz="quarter" idx="10"/>
          </p:nvPr>
        </p:nvSpPr>
        <p:spPr>
          <a:noFill/>
        </p:spPr>
        <p:txBody>
          <a:bodyPr/>
          <a:lstStyle/>
          <a:p>
            <a:r>
              <a:rPr lang="en-US" smtClean="0"/>
              <a:t>© Oscar Nierstrasz</a:t>
            </a:r>
            <a:endParaRPr lang="de-CH" smtClean="0"/>
          </a:p>
        </p:txBody>
      </p:sp>
      <p:sp>
        <p:nvSpPr>
          <p:cNvPr id="49155" name="Footer Placeholder 4"/>
          <p:cNvSpPr>
            <a:spLocks noGrp="1"/>
          </p:cNvSpPr>
          <p:nvPr>
            <p:ph type="ftr" sz="quarter" idx="11"/>
          </p:nvPr>
        </p:nvSpPr>
        <p:spPr>
          <a:noFill/>
        </p:spPr>
        <p:txBody>
          <a:bodyPr/>
          <a:lstStyle/>
          <a:p>
            <a:r>
              <a:rPr lang="en-US" smtClean="0"/>
              <a:t>Liveness and Asynchrony</a:t>
            </a:r>
            <a:endParaRPr lang="de-CH" smtClean="0"/>
          </a:p>
        </p:txBody>
      </p:sp>
      <p:sp>
        <p:nvSpPr>
          <p:cNvPr id="49156" name="Slide Number Placeholder 5"/>
          <p:cNvSpPr>
            <a:spLocks noGrp="1"/>
          </p:cNvSpPr>
          <p:nvPr>
            <p:ph type="sldNum" sz="quarter" idx="12"/>
          </p:nvPr>
        </p:nvSpPr>
        <p:spPr>
          <a:noFill/>
        </p:spPr>
        <p:txBody>
          <a:bodyPr/>
          <a:lstStyle/>
          <a:p>
            <a:fld id="{382BE530-BF2A-3E42-8947-4928703F5CC5}" type="slidenum">
              <a:rPr lang="de-CH" smtClean="0"/>
              <a:pPr/>
              <a:t>26</a:t>
            </a:fld>
            <a:endParaRPr lang="de-CH" sz="1400" smtClean="0">
              <a:solidFill>
                <a:srgbClr val="7E7E7E"/>
              </a:solidFill>
              <a:latin typeface="Times" charset="0"/>
            </a:endParaRPr>
          </a:p>
        </p:txBody>
      </p:sp>
      <p:sp>
        <p:nvSpPr>
          <p:cNvPr id="49157" name="Rectangle 2"/>
          <p:cNvSpPr>
            <a:spLocks noGrp="1" noChangeArrowheads="1"/>
          </p:cNvSpPr>
          <p:nvPr>
            <p:ph type="title"/>
          </p:nvPr>
        </p:nvSpPr>
        <p:spPr/>
        <p:txBody>
          <a:bodyPr/>
          <a:lstStyle/>
          <a:p>
            <a:r>
              <a:rPr lang="en-US"/>
              <a:t>Futures</a:t>
            </a:r>
          </a:p>
        </p:txBody>
      </p:sp>
      <p:sp>
        <p:nvSpPr>
          <p:cNvPr id="49158" name="Rectangle 3"/>
          <p:cNvSpPr>
            <a:spLocks noGrp="1" noChangeArrowheads="1"/>
          </p:cNvSpPr>
          <p:nvPr>
            <p:ph type="body" idx="1"/>
          </p:nvPr>
        </p:nvSpPr>
        <p:spPr>
          <a:xfrm>
            <a:off x="539750" y="1654175"/>
            <a:ext cx="8061325" cy="798513"/>
          </a:xfrm>
        </p:spPr>
        <p:txBody>
          <a:bodyPr/>
          <a:lstStyle/>
          <a:p>
            <a:pPr marL="0" indent="0">
              <a:lnSpc>
                <a:spcPct val="90000"/>
              </a:lnSpc>
              <a:buFont typeface="Helvetica CE" charset="0"/>
              <a:buNone/>
            </a:pPr>
            <a:r>
              <a:rPr lang="en-US" i="1">
                <a:solidFill>
                  <a:srgbClr val="7F0101"/>
                </a:solidFill>
              </a:rPr>
              <a:t>Futures allow a client to continue in parallel with a host until the future value is needed:</a:t>
            </a:r>
          </a:p>
        </p:txBody>
      </p:sp>
      <p:pic>
        <p:nvPicPr>
          <p:cNvPr id="8" name="Picture 7" descr="07Future.png"/>
          <p:cNvPicPr>
            <a:picLocks noChangeAspect="1"/>
          </p:cNvPicPr>
          <p:nvPr/>
        </p:nvPicPr>
        <p:blipFill>
          <a:blip r:embed="rId2"/>
          <a:stretch>
            <a:fillRect/>
          </a:stretch>
        </p:blipFill>
        <p:spPr>
          <a:xfrm>
            <a:off x="1371600" y="2743200"/>
            <a:ext cx="6743466" cy="342582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t>A Future Class</a:t>
            </a:r>
          </a:p>
        </p:txBody>
      </p:sp>
      <p:sp>
        <p:nvSpPr>
          <p:cNvPr id="50179" name="Date Placeholder 3"/>
          <p:cNvSpPr>
            <a:spLocks noGrp="1"/>
          </p:cNvSpPr>
          <p:nvPr>
            <p:ph type="dt" sz="quarter" idx="10"/>
          </p:nvPr>
        </p:nvSpPr>
        <p:spPr>
          <a:noFill/>
        </p:spPr>
        <p:txBody>
          <a:bodyPr/>
          <a:lstStyle/>
          <a:p>
            <a:r>
              <a:rPr lang="en-US" smtClean="0"/>
              <a:t>© Oscar Nierstrasz</a:t>
            </a:r>
            <a:endParaRPr lang="de-CH" smtClean="0"/>
          </a:p>
        </p:txBody>
      </p:sp>
      <p:sp>
        <p:nvSpPr>
          <p:cNvPr id="50180" name="Footer Placeholder 4"/>
          <p:cNvSpPr>
            <a:spLocks noGrp="1"/>
          </p:cNvSpPr>
          <p:nvPr>
            <p:ph type="ftr" sz="quarter" idx="11"/>
          </p:nvPr>
        </p:nvSpPr>
        <p:spPr>
          <a:noFill/>
        </p:spPr>
        <p:txBody>
          <a:bodyPr/>
          <a:lstStyle/>
          <a:p>
            <a:r>
              <a:rPr lang="en-US" smtClean="0"/>
              <a:t>Liveness and Asynchrony</a:t>
            </a:r>
            <a:endParaRPr lang="de-CH" smtClean="0"/>
          </a:p>
        </p:txBody>
      </p:sp>
      <p:sp>
        <p:nvSpPr>
          <p:cNvPr id="50181" name="Slide Number Placeholder 5"/>
          <p:cNvSpPr>
            <a:spLocks noGrp="1"/>
          </p:cNvSpPr>
          <p:nvPr>
            <p:ph type="sldNum" sz="quarter" idx="12"/>
          </p:nvPr>
        </p:nvSpPr>
        <p:spPr>
          <a:noFill/>
        </p:spPr>
        <p:txBody>
          <a:bodyPr/>
          <a:lstStyle/>
          <a:p>
            <a:fld id="{2E19E525-B3F7-3440-9D79-4E46AB3B97E9}" type="slidenum">
              <a:rPr lang="de-CH" smtClean="0"/>
              <a:pPr/>
              <a:t>27</a:t>
            </a:fld>
            <a:endParaRPr lang="de-CH" sz="1400" smtClean="0">
              <a:solidFill>
                <a:srgbClr val="7E7E7E"/>
              </a:solidFill>
              <a:latin typeface="Times" charset="0"/>
            </a:endParaRPr>
          </a:p>
        </p:txBody>
      </p:sp>
      <p:sp>
        <p:nvSpPr>
          <p:cNvPr id="50182" name="Rectangle 7"/>
          <p:cNvSpPr>
            <a:spLocks noChangeArrowheads="1"/>
          </p:cNvSpPr>
          <p:nvPr/>
        </p:nvSpPr>
        <p:spPr bwMode="auto">
          <a:xfrm>
            <a:off x="668338" y="1062038"/>
            <a:ext cx="7613650" cy="5262562"/>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a:r>
              <a:rPr lang="en-US" sz="1600">
                <a:latin typeface="Courier" charset="0"/>
                <a:ea typeface="Courier" charset="0"/>
                <a:cs typeface="Courier" charset="0"/>
              </a:rPr>
              <a:t>abstract class </a:t>
            </a:r>
            <a:r>
              <a:rPr lang="en-US" sz="1600" b="1">
                <a:latin typeface="Courier" charset="0"/>
                <a:ea typeface="Courier" charset="0"/>
                <a:cs typeface="Courier" charset="0"/>
              </a:rPr>
              <a:t>Future&lt;Result,Argument&gt;</a:t>
            </a:r>
            <a:r>
              <a:rPr lang="en-US" sz="1600">
                <a:latin typeface="Courier" charset="0"/>
                <a:ea typeface="Courier" charset="0"/>
                <a:cs typeface="Courier" charset="0"/>
              </a:rPr>
              <a:t> {</a:t>
            </a:r>
          </a:p>
          <a:p>
            <a:pPr defTabSz="379413"/>
            <a:r>
              <a:rPr lang="en-US" sz="1600">
                <a:latin typeface="Courier" charset="0"/>
                <a:ea typeface="Courier" charset="0"/>
                <a:cs typeface="Courier" charset="0"/>
              </a:rPr>
              <a:t>	private Result result;						</a:t>
            </a:r>
            <a:r>
              <a:rPr lang="en-US" sz="1600" i="1">
                <a:solidFill>
                  <a:srgbClr val="7E0007"/>
                </a:solidFill>
                <a:latin typeface="Courier" charset="0"/>
                <a:ea typeface="Courier" charset="0"/>
                <a:cs typeface="Courier" charset="0"/>
              </a:rPr>
              <a:t>// initially null</a:t>
            </a:r>
          </a:p>
          <a:p>
            <a:pPr defTabSz="379413"/>
            <a:r>
              <a:rPr lang="en-US" sz="1600" b="1">
                <a:latin typeface="Courier" charset="0"/>
                <a:ea typeface="Courier" charset="0"/>
                <a:cs typeface="Courier" charset="0"/>
              </a:rPr>
              <a:t>	public Future(final Argument arg) {</a:t>
            </a:r>
          </a:p>
          <a:p>
            <a:pPr defTabSz="379413"/>
            <a:r>
              <a:rPr lang="en-US" sz="1600" b="1">
                <a:latin typeface="Courier" charset="0"/>
                <a:ea typeface="Courier" charset="0"/>
                <a:cs typeface="Courier" charset="0"/>
              </a:rPr>
              <a:t>		new Thread() {</a:t>
            </a:r>
          </a:p>
          <a:p>
            <a:pPr defTabSz="379413"/>
            <a:r>
              <a:rPr lang="en-US" sz="1600" b="1">
                <a:latin typeface="Courier" charset="0"/>
                <a:ea typeface="Courier" charset="0"/>
                <a:cs typeface="Courier" charset="0"/>
              </a:rPr>
              <a:t>			public void run() { setResult(computeResult(arg)); }</a:t>
            </a:r>
          </a:p>
          <a:p>
            <a:pPr defTabSz="379413"/>
            <a:r>
              <a:rPr lang="en-US" sz="1600" b="1">
                <a:latin typeface="Courier" charset="0"/>
                <a:ea typeface="Courier" charset="0"/>
                <a:cs typeface="Courier" charset="0"/>
              </a:rPr>
              <a:t>		}.start();</a:t>
            </a:r>
          </a:p>
          <a:p>
            <a:pPr defTabSz="379413"/>
            <a:r>
              <a:rPr lang="en-US" sz="1600" b="1">
                <a:latin typeface="Courier" charset="0"/>
                <a:ea typeface="Courier" charset="0"/>
                <a:cs typeface="Courier" charset="0"/>
              </a:rPr>
              <a:t>	}</a:t>
            </a:r>
          </a:p>
          <a:p>
            <a:pPr defTabSz="379413"/>
            <a:r>
              <a:rPr lang="en-US" sz="1600">
                <a:latin typeface="Courier" charset="0"/>
                <a:ea typeface="Courier" charset="0"/>
                <a:cs typeface="Courier" charset="0"/>
              </a:rPr>
              <a:t>	</a:t>
            </a:r>
            <a:r>
              <a:rPr lang="en-US" sz="1600" b="1">
                <a:latin typeface="Courier" charset="0"/>
                <a:ea typeface="Courier" charset="0"/>
                <a:cs typeface="Courier" charset="0"/>
              </a:rPr>
              <a:t>abstract </a:t>
            </a:r>
            <a:r>
              <a:rPr lang="en-US" sz="1600">
                <a:latin typeface="Courier" charset="0"/>
                <a:ea typeface="Courier" charset="0"/>
                <a:cs typeface="Courier" charset="0"/>
              </a:rPr>
              <a:t>protected Result computeResult(Argument arg);</a:t>
            </a:r>
          </a:p>
          <a:p>
            <a:pPr defTabSz="379413"/>
            <a:r>
              <a:rPr lang="en-US" sz="1600">
                <a:latin typeface="Courier" charset="0"/>
                <a:ea typeface="Courier" charset="0"/>
                <a:cs typeface="Courier" charset="0"/>
              </a:rPr>
              <a:t>	public </a:t>
            </a:r>
            <a:r>
              <a:rPr lang="en-US" sz="1600" b="1">
                <a:latin typeface="Courier" charset="0"/>
                <a:ea typeface="Courier" charset="0"/>
                <a:cs typeface="Courier" charset="0"/>
              </a:rPr>
              <a:t>synchronized </a:t>
            </a:r>
            <a:r>
              <a:rPr lang="en-US" sz="1600">
                <a:latin typeface="Courier" charset="0"/>
                <a:ea typeface="Courier" charset="0"/>
                <a:cs typeface="Courier" charset="0"/>
              </a:rPr>
              <a:t>void setResult(Result val) {</a:t>
            </a:r>
          </a:p>
          <a:p>
            <a:pPr defTabSz="379413"/>
            <a:r>
              <a:rPr lang="en-US" sz="1600">
                <a:latin typeface="Courier" charset="0"/>
                <a:ea typeface="Courier" charset="0"/>
                <a:cs typeface="Courier" charset="0"/>
              </a:rPr>
              <a:t>		result = val;</a:t>
            </a:r>
          </a:p>
          <a:p>
            <a:pPr defTabSz="379413"/>
            <a:r>
              <a:rPr lang="en-US" sz="1600">
                <a:latin typeface="Courier" charset="0"/>
                <a:ea typeface="Courier" charset="0"/>
                <a:cs typeface="Courier" charset="0"/>
              </a:rPr>
              <a:t>		notifyAll();</a:t>
            </a:r>
            <a:endParaRPr lang="en-US" sz="1600" i="1">
              <a:solidFill>
                <a:srgbClr val="7E0007"/>
              </a:solidFill>
              <a:latin typeface="Courier" charset="0"/>
              <a:ea typeface="Courier" charset="0"/>
              <a:cs typeface="Courier" charset="0"/>
            </a:endParaRPr>
          </a:p>
          <a:p>
            <a:pPr defTabSz="379413"/>
            <a:r>
              <a:rPr lang="en-US" sz="1600">
                <a:latin typeface="Courier" charset="0"/>
                <a:ea typeface="Courier" charset="0"/>
                <a:cs typeface="Courier" charset="0"/>
              </a:rPr>
              <a:t>		return;</a:t>
            </a:r>
          </a:p>
          <a:p>
            <a:pPr defTabSz="379413"/>
            <a:r>
              <a:rPr lang="en-US" sz="1600">
                <a:latin typeface="Courier" charset="0"/>
                <a:ea typeface="Courier" charset="0"/>
                <a:cs typeface="Courier" charset="0"/>
              </a:rPr>
              <a:t>	}</a:t>
            </a:r>
          </a:p>
          <a:p>
            <a:pPr defTabSz="379413"/>
            <a:r>
              <a:rPr lang="en-US" sz="1600">
                <a:latin typeface="Courier" charset="0"/>
                <a:ea typeface="Courier" charset="0"/>
                <a:cs typeface="Courier" charset="0"/>
              </a:rPr>
              <a:t>	public </a:t>
            </a:r>
            <a:r>
              <a:rPr lang="en-US" sz="1600" b="1">
                <a:latin typeface="Courier" charset="0"/>
                <a:ea typeface="Courier" charset="0"/>
                <a:cs typeface="Courier" charset="0"/>
              </a:rPr>
              <a:t>synchronized </a:t>
            </a:r>
            <a:r>
              <a:rPr lang="en-US" sz="1600">
                <a:latin typeface="Courier" charset="0"/>
                <a:ea typeface="Courier" charset="0"/>
                <a:cs typeface="Courier" charset="0"/>
              </a:rPr>
              <a:t>Result result() {</a:t>
            </a:r>
          </a:p>
          <a:p>
            <a:pPr defTabSz="379413"/>
            <a:r>
              <a:rPr lang="en-US" sz="1600">
                <a:latin typeface="Courier" charset="0"/>
                <a:ea typeface="Courier" charset="0"/>
                <a:cs typeface="Courier" charset="0"/>
              </a:rPr>
              <a:t>		while (result == null) {</a:t>
            </a:r>
          </a:p>
          <a:p>
            <a:pPr defTabSz="379413"/>
            <a:r>
              <a:rPr lang="en-US" sz="1600">
                <a:latin typeface="Courier" charset="0"/>
                <a:ea typeface="Courier" charset="0"/>
                <a:cs typeface="Courier" charset="0"/>
              </a:rPr>
              <a:t>			try { wait(); }</a:t>
            </a:r>
          </a:p>
          <a:p>
            <a:pPr defTabSz="379413"/>
            <a:r>
              <a:rPr lang="en-US" sz="1600">
                <a:latin typeface="Courier" charset="0"/>
                <a:ea typeface="Courier" charset="0"/>
                <a:cs typeface="Courier" charset="0"/>
              </a:rPr>
              <a:t>			catch (InterruptedException e) { }</a:t>
            </a:r>
          </a:p>
          <a:p>
            <a:pPr defTabSz="379413"/>
            <a:r>
              <a:rPr lang="en-US" sz="1600">
                <a:latin typeface="Courier" charset="0"/>
                <a:ea typeface="Courier" charset="0"/>
                <a:cs typeface="Courier" charset="0"/>
              </a:rPr>
              <a:t>		}</a:t>
            </a:r>
          </a:p>
          <a:p>
            <a:pPr defTabSz="379413"/>
            <a:r>
              <a:rPr lang="en-US" sz="1600">
                <a:latin typeface="Courier" charset="0"/>
                <a:ea typeface="Courier" charset="0"/>
                <a:cs typeface="Courier" charset="0"/>
              </a:rPr>
              <a:t>		return result;</a:t>
            </a:r>
          </a:p>
          <a:p>
            <a:pPr defTabSz="379413"/>
            <a:r>
              <a:rPr lang="en-US" sz="1600">
                <a:latin typeface="Courier" charset="0"/>
                <a:ea typeface="Courier" charset="0"/>
                <a:cs typeface="Courier" charset="0"/>
              </a:rPr>
              <a:t>	}</a:t>
            </a:r>
          </a:p>
          <a:p>
            <a:pPr defTabSz="379413"/>
            <a:r>
              <a:rPr lang="en-US" sz="1600">
                <a:latin typeface="Courier" charset="0"/>
                <a:ea typeface="Courier" charset="0"/>
                <a:cs typeface="Courier" charset="0"/>
              </a:rPr>
              <a:t>}</a:t>
            </a:r>
          </a:p>
        </p:txBody>
      </p:sp>
      <p:grpSp>
        <p:nvGrpSpPr>
          <p:cNvPr id="50183" name="Group 4"/>
          <p:cNvGrpSpPr>
            <a:grpSpLocks/>
          </p:cNvGrpSpPr>
          <p:nvPr/>
        </p:nvGrpSpPr>
        <p:grpSpPr bwMode="auto">
          <a:xfrm>
            <a:off x="8382000" y="6096000"/>
            <a:ext cx="457200" cy="457200"/>
            <a:chOff x="5184" y="3552"/>
            <a:chExt cx="288" cy="288"/>
          </a:xfrm>
        </p:grpSpPr>
        <p:sp>
          <p:nvSpPr>
            <p:cNvPr id="50185" name="AutoShape 5"/>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50186" name="Oval 6"/>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
        <p:nvSpPr>
          <p:cNvPr id="50184" name="Rectangle 9"/>
          <p:cNvSpPr>
            <a:spLocks noChangeArrowheads="1"/>
          </p:cNvSpPr>
          <p:nvPr/>
        </p:nvSpPr>
        <p:spPr bwMode="auto">
          <a:xfrm>
            <a:off x="7256463" y="6037263"/>
            <a:ext cx="1025525" cy="276225"/>
          </a:xfrm>
          <a:prstGeom prst="rect">
            <a:avLst/>
          </a:prstGeom>
          <a:noFill/>
          <a:ln w="9525">
            <a:noFill/>
            <a:miter lim="800000"/>
            <a:headEnd/>
            <a:tailEnd/>
          </a:ln>
        </p:spPr>
        <p:txBody>
          <a:bodyPr wrap="none">
            <a:prstTxWarp prst="textNoShape">
              <a:avLst/>
            </a:prstTxWarp>
            <a:spAutoFit/>
          </a:bodyPr>
          <a:lstStyle/>
          <a:p>
            <a:r>
              <a:rPr lang="en-US" sz="1200" i="1"/>
              <a:t>Asynchrony</a:t>
            </a: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Date Placeholder 3"/>
          <p:cNvSpPr>
            <a:spLocks noGrp="1"/>
          </p:cNvSpPr>
          <p:nvPr>
            <p:ph type="dt" sz="quarter" idx="10"/>
          </p:nvPr>
        </p:nvSpPr>
        <p:spPr>
          <a:noFill/>
        </p:spPr>
        <p:txBody>
          <a:bodyPr/>
          <a:lstStyle/>
          <a:p>
            <a:r>
              <a:rPr lang="en-US" smtClean="0"/>
              <a:t>© Oscar Nierstrasz</a:t>
            </a:r>
            <a:endParaRPr lang="de-CH" smtClean="0"/>
          </a:p>
        </p:txBody>
      </p:sp>
      <p:sp>
        <p:nvSpPr>
          <p:cNvPr id="52227" name="Footer Placeholder 4"/>
          <p:cNvSpPr>
            <a:spLocks noGrp="1"/>
          </p:cNvSpPr>
          <p:nvPr>
            <p:ph type="ftr" sz="quarter" idx="11"/>
          </p:nvPr>
        </p:nvSpPr>
        <p:spPr>
          <a:noFill/>
        </p:spPr>
        <p:txBody>
          <a:bodyPr/>
          <a:lstStyle/>
          <a:p>
            <a:r>
              <a:rPr lang="en-US" smtClean="0"/>
              <a:t>Liveness and Asynchrony</a:t>
            </a:r>
            <a:endParaRPr lang="de-CH" smtClean="0"/>
          </a:p>
        </p:txBody>
      </p:sp>
      <p:sp>
        <p:nvSpPr>
          <p:cNvPr id="52228" name="Slide Number Placeholder 5"/>
          <p:cNvSpPr>
            <a:spLocks noGrp="1"/>
          </p:cNvSpPr>
          <p:nvPr>
            <p:ph type="sldNum" sz="quarter" idx="12"/>
          </p:nvPr>
        </p:nvSpPr>
        <p:spPr>
          <a:noFill/>
        </p:spPr>
        <p:txBody>
          <a:bodyPr/>
          <a:lstStyle/>
          <a:p>
            <a:fld id="{DB40B009-5F2D-8E4B-B614-E9A3B2BC824E}" type="slidenum">
              <a:rPr lang="de-CH" smtClean="0"/>
              <a:pPr/>
              <a:t>28</a:t>
            </a:fld>
            <a:endParaRPr lang="de-CH" sz="1400" smtClean="0">
              <a:solidFill>
                <a:srgbClr val="7E7E7E"/>
              </a:solidFill>
              <a:latin typeface="Times" charset="0"/>
            </a:endParaRPr>
          </a:p>
        </p:txBody>
      </p:sp>
      <p:sp>
        <p:nvSpPr>
          <p:cNvPr id="52229" name="Rectangle 2"/>
          <p:cNvSpPr>
            <a:spLocks noGrp="1" noChangeArrowheads="1"/>
          </p:cNvSpPr>
          <p:nvPr>
            <p:ph type="title"/>
          </p:nvPr>
        </p:nvSpPr>
        <p:spPr/>
        <p:txBody>
          <a:bodyPr/>
          <a:lstStyle/>
          <a:p>
            <a:r>
              <a:rPr lang="en-US"/>
              <a:t>Using Futures in Java</a:t>
            </a:r>
          </a:p>
        </p:txBody>
      </p:sp>
      <p:sp>
        <p:nvSpPr>
          <p:cNvPr id="52230" name="Rectangle 3"/>
          <p:cNvSpPr>
            <a:spLocks noGrp="1" noChangeArrowheads="1"/>
          </p:cNvSpPr>
          <p:nvPr>
            <p:ph type="body" idx="1"/>
          </p:nvPr>
        </p:nvSpPr>
        <p:spPr>
          <a:xfrm>
            <a:off x="539750" y="1654175"/>
            <a:ext cx="8061325" cy="708025"/>
          </a:xfrm>
        </p:spPr>
        <p:txBody>
          <a:bodyPr/>
          <a:lstStyle/>
          <a:p>
            <a:pPr marL="0" indent="0" defTabSz="384175">
              <a:lnSpc>
                <a:spcPct val="85000"/>
              </a:lnSpc>
              <a:buFont typeface="Helvetica CE" charset="0"/>
              <a:buNone/>
            </a:pPr>
            <a:r>
              <a:rPr lang="en-US" i="1">
                <a:solidFill>
                  <a:srgbClr val="7F0101"/>
                </a:solidFill>
              </a:rPr>
              <a:t>Without special language support, the client must explicitly request a </a:t>
            </a:r>
            <a:r>
              <a:rPr lang="en-US" i="1">
                <a:solidFill>
                  <a:srgbClr val="7F0101"/>
                </a:solidFill>
                <a:latin typeface="Courier" charset="0"/>
                <a:ea typeface="Courier" charset="0"/>
                <a:cs typeface="Courier" charset="0"/>
              </a:rPr>
              <a:t>result()</a:t>
            </a:r>
            <a:r>
              <a:rPr lang="en-US" i="1">
                <a:solidFill>
                  <a:srgbClr val="7F0101"/>
                </a:solidFill>
              </a:rPr>
              <a:t> from the future object.</a:t>
            </a:r>
          </a:p>
        </p:txBody>
      </p:sp>
      <p:sp>
        <p:nvSpPr>
          <p:cNvPr id="52231" name="Rectangle 4"/>
          <p:cNvSpPr>
            <a:spLocks noChangeArrowheads="1"/>
          </p:cNvSpPr>
          <p:nvPr/>
        </p:nvSpPr>
        <p:spPr bwMode="auto">
          <a:xfrm>
            <a:off x="304800" y="2514600"/>
            <a:ext cx="8507413" cy="354330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Future&lt;Integer,Integer&gt; f = </a:t>
            </a:r>
            <a:r>
              <a:rPr lang="en-US" sz="1800" b="1">
                <a:solidFill>
                  <a:srgbClr val="0A017F"/>
                </a:solidFill>
                <a:latin typeface="Courier" charset="0"/>
                <a:ea typeface="Courier" charset="0"/>
                <a:cs typeface="Courier" charset="0"/>
              </a:rPr>
              <a:t>new Future&lt;Integer,Integer&gt;(n) {</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protected synchronized Integer computeResult(Integer n) {</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return fibonacci(n);</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i="1">
                <a:solidFill>
                  <a:srgbClr val="7E0007"/>
                </a:solidFill>
                <a:latin typeface="Courier" charset="0"/>
                <a:ea typeface="Courier" charset="0"/>
                <a:cs typeface="Courier" charset="0"/>
              </a:rPr>
              <a:t>	// slow, naive algorithm to force long compute times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int fibonacci(int n)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if (n&lt;2) { return 1;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else { return fibonacci(n-1) + fibonacci(n-2);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int val = </a:t>
            </a:r>
            <a:r>
              <a:rPr lang="en-US" sz="1800" b="1">
                <a:solidFill>
                  <a:srgbClr val="0A017F"/>
                </a:solidFill>
                <a:latin typeface="Courier" charset="0"/>
                <a:ea typeface="Courier" charset="0"/>
                <a:cs typeface="Courier" charset="0"/>
              </a:rPr>
              <a:t>f.result();</a:t>
            </a:r>
          </a:p>
        </p:txBody>
      </p:sp>
      <p:grpSp>
        <p:nvGrpSpPr>
          <p:cNvPr id="52232" name="Group 5"/>
          <p:cNvGrpSpPr>
            <a:grpSpLocks/>
          </p:cNvGrpSpPr>
          <p:nvPr/>
        </p:nvGrpSpPr>
        <p:grpSpPr bwMode="auto">
          <a:xfrm>
            <a:off x="8382000" y="6096000"/>
            <a:ext cx="457200" cy="457200"/>
            <a:chOff x="5184" y="3552"/>
            <a:chExt cx="288" cy="288"/>
          </a:xfrm>
        </p:grpSpPr>
        <p:sp>
          <p:nvSpPr>
            <p:cNvPr id="52233" name="AutoShape 6"/>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52234" name="Oval 7"/>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Date Placeholder 3"/>
          <p:cNvSpPr>
            <a:spLocks noGrp="1"/>
          </p:cNvSpPr>
          <p:nvPr>
            <p:ph type="dt" sz="quarter" idx="10"/>
          </p:nvPr>
        </p:nvSpPr>
        <p:spPr>
          <a:noFill/>
        </p:spPr>
        <p:txBody>
          <a:bodyPr/>
          <a:lstStyle/>
          <a:p>
            <a:r>
              <a:rPr lang="en-US" smtClean="0"/>
              <a:t>© Oscar Nierstrasz</a:t>
            </a:r>
            <a:endParaRPr lang="de-CH" smtClean="0"/>
          </a:p>
        </p:txBody>
      </p:sp>
      <p:sp>
        <p:nvSpPr>
          <p:cNvPr id="46083" name="Slide Number Placeholder 5"/>
          <p:cNvSpPr>
            <a:spLocks noGrp="1"/>
          </p:cNvSpPr>
          <p:nvPr>
            <p:ph type="sldNum" sz="quarter" idx="12"/>
          </p:nvPr>
        </p:nvSpPr>
        <p:spPr>
          <a:noFill/>
        </p:spPr>
        <p:txBody>
          <a:bodyPr/>
          <a:lstStyle/>
          <a:p>
            <a:fld id="{2E46225F-D49F-9143-A18A-38811A857C38}" type="slidenum">
              <a:rPr lang="de-CH" smtClean="0"/>
              <a:pPr/>
              <a:t>29</a:t>
            </a:fld>
            <a:endParaRPr lang="de-CH" sz="1400" smtClean="0">
              <a:solidFill>
                <a:srgbClr val="7E7E7E"/>
              </a:solidFill>
              <a:latin typeface="Times" charset="0"/>
            </a:endParaRPr>
          </a:p>
        </p:txBody>
      </p:sp>
      <p:pic>
        <p:nvPicPr>
          <p:cNvPr id="46084"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46085" name="Rectangle 3"/>
          <p:cNvSpPr>
            <a:spLocks noGrp="1" noChangeArrowheads="1"/>
          </p:cNvSpPr>
          <p:nvPr>
            <p:ph type="title"/>
          </p:nvPr>
        </p:nvSpPr>
        <p:spPr/>
        <p:txBody>
          <a:bodyPr/>
          <a:lstStyle/>
          <a:p>
            <a:pPr eaLnBrk="1" hangingPunct="1"/>
            <a:r>
              <a:rPr lang="en-US"/>
              <a:t>Roadmap</a:t>
            </a:r>
          </a:p>
        </p:txBody>
      </p:sp>
      <p:sp>
        <p:nvSpPr>
          <p:cNvPr id="46086" name="Rectangle 4"/>
          <p:cNvSpPr>
            <a:spLocks noGrp="1" noChangeArrowheads="1"/>
          </p:cNvSpPr>
          <p:nvPr>
            <p:ph type="body" idx="1"/>
          </p:nvPr>
        </p:nvSpPr>
        <p:spPr/>
        <p:txBody>
          <a:bodyPr/>
          <a:lstStyle/>
          <a:p>
            <a:r>
              <a:rPr lang="en-US" dirty="0" smtClean="0"/>
              <a:t>Asynchronous invocations</a:t>
            </a:r>
          </a:p>
          <a:p>
            <a:r>
              <a:rPr lang="en-US" dirty="0" smtClean="0"/>
              <a:t>Simple Relays</a:t>
            </a:r>
          </a:p>
          <a:p>
            <a:pPr lvl="1"/>
            <a:r>
              <a:rPr lang="en-US" dirty="0" smtClean="0"/>
              <a:t>Direct invocations</a:t>
            </a:r>
          </a:p>
          <a:p>
            <a:pPr lvl="1"/>
            <a:r>
              <a:rPr lang="en-US" dirty="0" smtClean="0"/>
              <a:t>Thread-based messages</a:t>
            </a:r>
          </a:p>
          <a:p>
            <a:pPr lvl="1"/>
            <a:r>
              <a:rPr lang="en-US" dirty="0" smtClean="0"/>
              <a:t>Command-based messages</a:t>
            </a:r>
          </a:p>
          <a:p>
            <a:r>
              <a:rPr lang="en-US" dirty="0" smtClean="0"/>
              <a:t>Tail calls</a:t>
            </a:r>
          </a:p>
          <a:p>
            <a:r>
              <a:rPr lang="en-US" dirty="0" smtClean="0"/>
              <a:t>Early replies</a:t>
            </a:r>
          </a:p>
          <a:p>
            <a:r>
              <a:rPr lang="en-US" dirty="0" smtClean="0"/>
              <a:t>Futures</a:t>
            </a:r>
          </a:p>
          <a:p>
            <a:r>
              <a:rPr lang="en-US" b="1" dirty="0" smtClean="0"/>
              <a:t>JUC (</a:t>
            </a:r>
            <a:r>
              <a:rPr lang="en-US" b="1" dirty="0" err="1" smtClean="0"/>
              <a:t>java.util.concurrent</a:t>
            </a:r>
            <a:r>
              <a:rPr lang="en-US" b="1" dirty="0" smtClean="0"/>
              <a:t>)</a:t>
            </a:r>
          </a:p>
        </p:txBody>
      </p:sp>
      <p:sp>
        <p:nvSpPr>
          <p:cNvPr id="46087" name="Footer Placeholder 7"/>
          <p:cNvSpPr>
            <a:spLocks noGrp="1"/>
          </p:cNvSpPr>
          <p:nvPr>
            <p:ph type="ftr" sz="quarter" idx="11"/>
          </p:nvPr>
        </p:nvSpPr>
        <p:spPr>
          <a:noFill/>
        </p:spPr>
        <p:txBody>
          <a:bodyPr/>
          <a:lstStyle/>
          <a:p>
            <a:r>
              <a:rPr lang="en-US" smtClean="0"/>
              <a:t>Condition Objects</a:t>
            </a:r>
            <a:endParaRPr lang="de-CH"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Rectangle 3"/>
          <p:cNvSpPr>
            <a:spLocks noGrp="1" noChangeArrowheads="1"/>
          </p:cNvSpPr>
          <p:nvPr>
            <p:ph type="title"/>
          </p:nvPr>
        </p:nvSpPr>
        <p:spPr/>
        <p:txBody>
          <a:bodyPr/>
          <a:lstStyle/>
          <a:p>
            <a:r>
              <a:rPr lang="en-US" smtClean="0"/>
              <a:t>Roadmap</a:t>
            </a:r>
          </a:p>
        </p:txBody>
      </p:sp>
      <p:sp>
        <p:nvSpPr>
          <p:cNvPr id="14339" name="Rectangle 4"/>
          <p:cNvSpPr>
            <a:spLocks noGrp="1" noChangeArrowheads="1"/>
          </p:cNvSpPr>
          <p:nvPr>
            <p:ph type="body" idx="1"/>
          </p:nvPr>
        </p:nvSpPr>
        <p:spPr/>
        <p:txBody>
          <a:bodyPr/>
          <a:lstStyle/>
          <a:p>
            <a:r>
              <a:rPr lang="en-US" b="1" dirty="0" smtClean="0"/>
              <a:t>Asynchronous invocations</a:t>
            </a:r>
          </a:p>
          <a:p>
            <a:r>
              <a:rPr lang="en-US" dirty="0" smtClean="0"/>
              <a:t>Simple Relays</a:t>
            </a:r>
          </a:p>
          <a:p>
            <a:pPr lvl="1"/>
            <a:r>
              <a:rPr lang="en-US" dirty="0" smtClean="0"/>
              <a:t>Direct invocations</a:t>
            </a:r>
          </a:p>
          <a:p>
            <a:pPr lvl="1"/>
            <a:r>
              <a:rPr lang="en-US" dirty="0" smtClean="0"/>
              <a:t>Thread-based messages</a:t>
            </a:r>
          </a:p>
          <a:p>
            <a:pPr lvl="1"/>
            <a:r>
              <a:rPr lang="en-US" dirty="0" smtClean="0"/>
              <a:t>Command-based messages</a:t>
            </a:r>
          </a:p>
          <a:p>
            <a:r>
              <a:rPr lang="en-US" dirty="0" smtClean="0"/>
              <a:t>Tail calls</a:t>
            </a:r>
          </a:p>
          <a:p>
            <a:r>
              <a:rPr lang="en-US" dirty="0" smtClean="0"/>
              <a:t>Early replies</a:t>
            </a:r>
          </a:p>
          <a:p>
            <a:r>
              <a:rPr lang="en-US" dirty="0" smtClean="0"/>
              <a:t>Futures</a:t>
            </a:r>
          </a:p>
          <a:p>
            <a:r>
              <a:rPr lang="en-US" dirty="0" smtClean="0"/>
              <a:t>JUC (</a:t>
            </a:r>
            <a:r>
              <a:rPr lang="en-US" dirty="0" err="1" smtClean="0"/>
              <a:t>java.util.concurrent</a:t>
            </a:r>
            <a:r>
              <a:rPr lang="en-US" dirty="0" smtClean="0"/>
              <a:t>)</a:t>
            </a:r>
          </a:p>
          <a:p>
            <a:pPr>
              <a:buNone/>
            </a:pPr>
            <a:endParaRPr lang="en-US" dirty="0" smtClean="0"/>
          </a:p>
        </p:txBody>
      </p:sp>
      <p:sp>
        <p:nvSpPr>
          <p:cNvPr id="14340" name="Date Placeholder 3"/>
          <p:cNvSpPr>
            <a:spLocks noGrp="1"/>
          </p:cNvSpPr>
          <p:nvPr>
            <p:ph type="dt" sz="quarter" idx="10"/>
          </p:nvPr>
        </p:nvSpPr>
        <p:spPr>
          <a:noFill/>
        </p:spPr>
        <p:txBody>
          <a:bodyPr/>
          <a:lstStyle/>
          <a:p>
            <a:r>
              <a:rPr lang="en-US" smtClean="0"/>
              <a:t>© Oscar Nierstrasz</a:t>
            </a:r>
            <a:endParaRPr lang="de-CH" smtClean="0"/>
          </a:p>
        </p:txBody>
      </p:sp>
      <p:sp>
        <p:nvSpPr>
          <p:cNvPr id="14341" name="Footer Placeholder 7"/>
          <p:cNvSpPr>
            <a:spLocks noGrp="1"/>
          </p:cNvSpPr>
          <p:nvPr>
            <p:ph type="ftr" sz="quarter" idx="11"/>
          </p:nvPr>
        </p:nvSpPr>
        <p:spPr>
          <a:noFill/>
        </p:spPr>
        <p:txBody>
          <a:bodyPr/>
          <a:lstStyle/>
          <a:p>
            <a:r>
              <a:rPr lang="en-US" smtClean="0"/>
              <a:t>Liveness and Asynchrony</a:t>
            </a:r>
            <a:endParaRPr lang="de-CH" smtClean="0"/>
          </a:p>
        </p:txBody>
      </p:sp>
      <p:sp>
        <p:nvSpPr>
          <p:cNvPr id="14342" name="Slide Number Placeholder 5"/>
          <p:cNvSpPr>
            <a:spLocks noGrp="1"/>
          </p:cNvSpPr>
          <p:nvPr>
            <p:ph type="sldNum" sz="quarter" idx="12"/>
          </p:nvPr>
        </p:nvSpPr>
        <p:spPr>
          <a:noFill/>
        </p:spPr>
        <p:txBody>
          <a:bodyPr/>
          <a:lstStyle/>
          <a:p>
            <a:fld id="{430C6F0C-3B80-3449-8BB0-D327C235952B}" type="slidenum">
              <a:rPr lang="de-CH" smtClean="0"/>
              <a:pPr/>
              <a:t>3</a:t>
            </a:fld>
            <a:endParaRPr lang="de-CH" smtClean="0"/>
          </a:p>
        </p:txBody>
      </p:sp>
      <p:pic>
        <p:nvPicPr>
          <p:cNvPr id="14343"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Date Placeholder 4"/>
          <p:cNvSpPr>
            <a:spLocks noGrp="1"/>
          </p:cNvSpPr>
          <p:nvPr>
            <p:ph type="dt" sz="quarter" idx="10"/>
          </p:nvPr>
        </p:nvSpPr>
        <p:spPr>
          <a:noFill/>
        </p:spPr>
        <p:txBody>
          <a:bodyPr/>
          <a:lstStyle/>
          <a:p>
            <a:r>
              <a:rPr lang="en-US" smtClean="0"/>
              <a:t>© Oscar Nierstrasz</a:t>
            </a:r>
            <a:endParaRPr lang="de-CH" smtClean="0"/>
          </a:p>
        </p:txBody>
      </p:sp>
      <p:sp>
        <p:nvSpPr>
          <p:cNvPr id="48131" name="Footer Placeholder 5"/>
          <p:cNvSpPr>
            <a:spLocks noGrp="1"/>
          </p:cNvSpPr>
          <p:nvPr>
            <p:ph type="ftr" sz="quarter" idx="11"/>
          </p:nvPr>
        </p:nvSpPr>
        <p:spPr>
          <a:noFill/>
        </p:spPr>
        <p:txBody>
          <a:bodyPr/>
          <a:lstStyle/>
          <a:p>
            <a:r>
              <a:rPr lang="en-US" smtClean="0"/>
              <a:t>Condition Objects</a:t>
            </a:r>
            <a:endParaRPr lang="de-CH" smtClean="0"/>
          </a:p>
        </p:txBody>
      </p:sp>
      <p:sp>
        <p:nvSpPr>
          <p:cNvPr id="48132" name="Slide Number Placeholder 6"/>
          <p:cNvSpPr>
            <a:spLocks noGrp="1"/>
          </p:cNvSpPr>
          <p:nvPr>
            <p:ph type="sldNum" sz="quarter" idx="12"/>
          </p:nvPr>
        </p:nvSpPr>
        <p:spPr>
          <a:noFill/>
        </p:spPr>
        <p:txBody>
          <a:bodyPr/>
          <a:lstStyle/>
          <a:p>
            <a:fld id="{90C97DF3-41B6-D347-97D0-17D87DBD1DB9}" type="slidenum">
              <a:rPr lang="de-CH" smtClean="0"/>
              <a:pPr/>
              <a:t>30</a:t>
            </a:fld>
            <a:endParaRPr lang="de-CH" sz="1400" smtClean="0">
              <a:solidFill>
                <a:srgbClr val="7E7E7E"/>
              </a:solidFill>
              <a:latin typeface="Times" charset="0"/>
            </a:endParaRPr>
          </a:p>
        </p:txBody>
      </p:sp>
      <p:sp>
        <p:nvSpPr>
          <p:cNvPr id="48133" name="Rectangle 4"/>
          <p:cNvSpPr>
            <a:spLocks noChangeArrowheads="1"/>
          </p:cNvSpPr>
          <p:nvPr/>
        </p:nvSpPr>
        <p:spPr bwMode="auto">
          <a:xfrm>
            <a:off x="2362200" y="762000"/>
            <a:ext cx="4191000" cy="5635625"/>
          </a:xfrm>
          <a:prstGeom prst="rect">
            <a:avLst/>
          </a:prstGeom>
          <a:noFill/>
          <a:ln w="9525">
            <a:noFill/>
            <a:miter lim="800000"/>
            <a:headEnd/>
            <a:tailEnd/>
          </a:ln>
        </p:spPr>
        <p:txBody>
          <a:bodyPr lIns="0" tIns="0" rIns="0" bIns="0">
            <a:prstTxWarp prst="textNoShape">
              <a:avLst/>
            </a:prstTxWarp>
          </a:bodyPr>
          <a:lstStyle/>
          <a:p>
            <a:pPr marL="341313" indent="-341313" defTabSz="457200" eaLnBrk="1" hangingPunct="1">
              <a:lnSpc>
                <a:spcPct val="95000"/>
              </a:lnSpc>
              <a:spcBef>
                <a:spcPct val="20000"/>
              </a:spcBef>
              <a:buClr>
                <a:schemeClr val="hlink"/>
              </a:buClr>
              <a:buSzPct val="85000"/>
              <a:buFont typeface="Helvetica CE" charset="0"/>
              <a:buChar char="&gt;"/>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1600">
              <a:solidFill>
                <a:srgbClr val="0A017F"/>
              </a:solidFill>
              <a:latin typeface="Courier New" charset="0"/>
            </a:endParaRPr>
          </a:p>
        </p:txBody>
      </p:sp>
      <p:sp>
        <p:nvSpPr>
          <p:cNvPr id="48134" name="Rectangle 6"/>
          <p:cNvSpPr>
            <a:spLocks noGrp="1" noChangeArrowheads="1"/>
          </p:cNvSpPr>
          <p:nvPr>
            <p:ph type="title"/>
          </p:nvPr>
        </p:nvSpPr>
        <p:spPr/>
        <p:txBody>
          <a:bodyPr/>
          <a:lstStyle/>
          <a:p>
            <a:r>
              <a:rPr lang="en-AU"/>
              <a:t>java.util.concurrent</a:t>
            </a:r>
          </a:p>
        </p:txBody>
      </p:sp>
      <p:sp>
        <p:nvSpPr>
          <p:cNvPr id="48135" name="Rectangle 7"/>
          <p:cNvSpPr>
            <a:spLocks noGrp="1" noChangeArrowheads="1"/>
          </p:cNvSpPr>
          <p:nvPr>
            <p:ph type="body" sz="half" idx="1"/>
          </p:nvPr>
        </p:nvSpPr>
        <p:spPr/>
        <p:txBody>
          <a:bodyPr/>
          <a:lstStyle/>
          <a:p>
            <a:pPr marL="0" indent="0">
              <a:lnSpc>
                <a:spcPct val="85000"/>
              </a:lnSpc>
              <a:buFont typeface="Helvetica CE" charset="0"/>
              <a:buNone/>
            </a:pPr>
            <a:r>
              <a:rPr lang="en-GB" sz="1600">
                <a:ea typeface="Helvetica" charset="0"/>
                <a:cs typeface="Helvetica" charset="0"/>
              </a:rPr>
              <a:t>Executors</a:t>
            </a:r>
          </a:p>
          <a:p>
            <a:pPr marL="457200" lvl="1" indent="0">
              <a:lnSpc>
                <a:spcPct val="85000"/>
              </a:lnSpc>
            </a:pPr>
            <a:r>
              <a:rPr lang="en-GB" sz="1200">
                <a:latin typeface="Courier" charset="0"/>
                <a:ea typeface="Courier" charset="0"/>
                <a:cs typeface="Courier" charset="0"/>
              </a:rPr>
              <a:t>Executor</a:t>
            </a:r>
          </a:p>
          <a:p>
            <a:pPr marL="457200" lvl="1" indent="0">
              <a:lnSpc>
                <a:spcPct val="85000"/>
              </a:lnSpc>
            </a:pPr>
            <a:r>
              <a:rPr lang="en-GB" sz="1200">
                <a:latin typeface="Courier" charset="0"/>
                <a:ea typeface="Courier" charset="0"/>
                <a:cs typeface="Courier" charset="0"/>
              </a:rPr>
              <a:t>ExecutorService</a:t>
            </a:r>
          </a:p>
          <a:p>
            <a:pPr marL="457200" lvl="1" indent="0">
              <a:lnSpc>
                <a:spcPct val="85000"/>
              </a:lnSpc>
            </a:pPr>
            <a:r>
              <a:rPr lang="en-GB" sz="1200">
                <a:latin typeface="Courier" charset="0"/>
                <a:ea typeface="Courier" charset="0"/>
                <a:cs typeface="Courier" charset="0"/>
              </a:rPr>
              <a:t>ScheduledExecutorService</a:t>
            </a:r>
          </a:p>
          <a:p>
            <a:pPr marL="457200" lvl="1" indent="0">
              <a:lnSpc>
                <a:spcPct val="85000"/>
              </a:lnSpc>
            </a:pPr>
            <a:r>
              <a:rPr lang="en-GB" sz="1200">
                <a:latin typeface="Courier" charset="0"/>
                <a:ea typeface="Courier" charset="0"/>
                <a:cs typeface="Courier" charset="0"/>
              </a:rPr>
              <a:t>Callable</a:t>
            </a:r>
          </a:p>
          <a:p>
            <a:pPr marL="457200" lvl="1" indent="0">
              <a:lnSpc>
                <a:spcPct val="85000"/>
              </a:lnSpc>
            </a:pPr>
            <a:r>
              <a:rPr lang="en-GB" sz="1200">
                <a:latin typeface="Courier" charset="0"/>
                <a:ea typeface="Courier" charset="0"/>
                <a:cs typeface="Courier" charset="0"/>
              </a:rPr>
              <a:t>Future</a:t>
            </a:r>
          </a:p>
          <a:p>
            <a:pPr marL="457200" lvl="1" indent="0">
              <a:lnSpc>
                <a:spcPct val="85000"/>
              </a:lnSpc>
            </a:pPr>
            <a:r>
              <a:rPr lang="en-GB" sz="1200">
                <a:latin typeface="Courier" charset="0"/>
                <a:ea typeface="Courier" charset="0"/>
                <a:cs typeface="Courier" charset="0"/>
              </a:rPr>
              <a:t>ScheduledFuture</a:t>
            </a:r>
          </a:p>
          <a:p>
            <a:pPr marL="457200" lvl="1" indent="0">
              <a:lnSpc>
                <a:spcPct val="85000"/>
              </a:lnSpc>
            </a:pPr>
            <a:r>
              <a:rPr lang="en-GB" sz="1200">
                <a:latin typeface="Courier" charset="0"/>
                <a:ea typeface="Courier" charset="0"/>
                <a:cs typeface="Courier" charset="0"/>
              </a:rPr>
              <a:t>Delayed</a:t>
            </a:r>
          </a:p>
          <a:p>
            <a:pPr marL="457200" lvl="1" indent="0">
              <a:lnSpc>
                <a:spcPct val="85000"/>
              </a:lnSpc>
            </a:pPr>
            <a:r>
              <a:rPr lang="en-GB" sz="1200">
                <a:latin typeface="Courier" charset="0"/>
                <a:ea typeface="Courier" charset="0"/>
                <a:cs typeface="Courier" charset="0"/>
              </a:rPr>
              <a:t>CompletionService</a:t>
            </a:r>
          </a:p>
          <a:p>
            <a:pPr marL="457200" lvl="1" indent="0">
              <a:lnSpc>
                <a:spcPct val="85000"/>
              </a:lnSpc>
            </a:pPr>
            <a:r>
              <a:rPr lang="en-GB" sz="1200">
                <a:latin typeface="Courier" charset="0"/>
                <a:ea typeface="Courier" charset="0"/>
                <a:cs typeface="Courier" charset="0"/>
              </a:rPr>
              <a:t>ThreadPoolExecutor</a:t>
            </a:r>
          </a:p>
          <a:p>
            <a:pPr marL="457200" lvl="1" indent="0">
              <a:lnSpc>
                <a:spcPct val="85000"/>
              </a:lnSpc>
            </a:pPr>
            <a:r>
              <a:rPr lang="en-GB" sz="1200">
                <a:latin typeface="Courier" charset="0"/>
                <a:ea typeface="Courier" charset="0"/>
                <a:cs typeface="Courier" charset="0"/>
              </a:rPr>
              <a:t>ScheduledThreadPoolExecutor</a:t>
            </a:r>
          </a:p>
          <a:p>
            <a:pPr marL="457200" lvl="1" indent="0">
              <a:lnSpc>
                <a:spcPct val="85000"/>
              </a:lnSpc>
            </a:pPr>
            <a:r>
              <a:rPr lang="en-GB" sz="1200">
                <a:latin typeface="Courier" charset="0"/>
                <a:ea typeface="Courier" charset="0"/>
                <a:cs typeface="Courier" charset="0"/>
              </a:rPr>
              <a:t>AbstractExecutorService</a:t>
            </a:r>
          </a:p>
          <a:p>
            <a:pPr marL="457200" lvl="1" indent="0">
              <a:lnSpc>
                <a:spcPct val="85000"/>
              </a:lnSpc>
            </a:pPr>
            <a:r>
              <a:rPr lang="en-GB" sz="1200">
                <a:latin typeface="Courier" charset="0"/>
                <a:ea typeface="Courier" charset="0"/>
                <a:cs typeface="Courier" charset="0"/>
              </a:rPr>
              <a:t>Executors</a:t>
            </a:r>
          </a:p>
          <a:p>
            <a:pPr marL="457200" lvl="1" indent="0">
              <a:lnSpc>
                <a:spcPct val="85000"/>
              </a:lnSpc>
            </a:pPr>
            <a:r>
              <a:rPr lang="en-GB" sz="1200">
                <a:latin typeface="Courier" charset="0"/>
                <a:ea typeface="Courier" charset="0"/>
                <a:cs typeface="Courier" charset="0"/>
              </a:rPr>
              <a:t>FutureTask</a:t>
            </a:r>
          </a:p>
          <a:p>
            <a:pPr marL="457200" lvl="1" indent="0">
              <a:lnSpc>
                <a:spcPct val="85000"/>
              </a:lnSpc>
            </a:pPr>
            <a:r>
              <a:rPr lang="en-GB" sz="1200">
                <a:latin typeface="Courier" charset="0"/>
                <a:ea typeface="Courier" charset="0"/>
                <a:cs typeface="Courier" charset="0"/>
              </a:rPr>
              <a:t>ExecutorCompletionService</a:t>
            </a:r>
          </a:p>
          <a:p>
            <a:pPr marL="0" indent="0">
              <a:lnSpc>
                <a:spcPct val="85000"/>
              </a:lnSpc>
              <a:buFont typeface="Helvetica CE" charset="0"/>
              <a:buNone/>
            </a:pPr>
            <a:r>
              <a:rPr lang="en-GB" sz="1600">
                <a:ea typeface="Helvetica" charset="0"/>
                <a:cs typeface="Helvetica" charset="0"/>
              </a:rPr>
              <a:t>Queues</a:t>
            </a:r>
          </a:p>
          <a:p>
            <a:pPr marL="457200" lvl="1" indent="0">
              <a:lnSpc>
                <a:spcPct val="85000"/>
              </a:lnSpc>
            </a:pPr>
            <a:r>
              <a:rPr lang="en-GB" sz="1200">
                <a:latin typeface="Courier" charset="0"/>
                <a:ea typeface="Courier" charset="0"/>
                <a:cs typeface="Courier" charset="0"/>
              </a:rPr>
              <a:t>BlockingQueue</a:t>
            </a:r>
          </a:p>
          <a:p>
            <a:pPr marL="457200" lvl="1" indent="0">
              <a:lnSpc>
                <a:spcPct val="85000"/>
              </a:lnSpc>
            </a:pPr>
            <a:r>
              <a:rPr lang="en-GB" sz="1200">
                <a:latin typeface="Courier" charset="0"/>
                <a:ea typeface="Courier" charset="0"/>
                <a:cs typeface="Courier" charset="0"/>
              </a:rPr>
              <a:t>ConcurrentLinkedQueue</a:t>
            </a:r>
          </a:p>
          <a:p>
            <a:pPr marL="457200" lvl="1" indent="0">
              <a:lnSpc>
                <a:spcPct val="85000"/>
              </a:lnSpc>
            </a:pPr>
            <a:r>
              <a:rPr lang="en-GB" sz="1200">
                <a:latin typeface="Courier" charset="0"/>
                <a:ea typeface="Courier" charset="0"/>
                <a:cs typeface="Courier" charset="0"/>
              </a:rPr>
              <a:t>LinkedBlockingQueue</a:t>
            </a:r>
          </a:p>
          <a:p>
            <a:pPr marL="457200" lvl="1" indent="0">
              <a:lnSpc>
                <a:spcPct val="85000"/>
              </a:lnSpc>
            </a:pPr>
            <a:r>
              <a:rPr lang="en-GB" sz="1200">
                <a:latin typeface="Courier" charset="0"/>
                <a:ea typeface="Courier" charset="0"/>
                <a:cs typeface="Courier" charset="0"/>
              </a:rPr>
              <a:t>ArrayBlockingQueue</a:t>
            </a:r>
          </a:p>
          <a:p>
            <a:pPr marL="457200" lvl="1" indent="0">
              <a:lnSpc>
                <a:spcPct val="85000"/>
              </a:lnSpc>
            </a:pPr>
            <a:r>
              <a:rPr lang="en-GB" sz="1200">
                <a:latin typeface="Courier" charset="0"/>
                <a:ea typeface="Courier" charset="0"/>
                <a:cs typeface="Courier" charset="0"/>
              </a:rPr>
              <a:t>SynchronousQueue</a:t>
            </a:r>
          </a:p>
          <a:p>
            <a:pPr marL="457200" lvl="1" indent="0">
              <a:lnSpc>
                <a:spcPct val="85000"/>
              </a:lnSpc>
            </a:pPr>
            <a:r>
              <a:rPr lang="en-GB" sz="1200">
                <a:latin typeface="Courier" charset="0"/>
                <a:ea typeface="Courier" charset="0"/>
                <a:cs typeface="Courier" charset="0"/>
              </a:rPr>
              <a:t>PriorityBlockingQueue</a:t>
            </a:r>
          </a:p>
          <a:p>
            <a:pPr marL="457200" lvl="1" indent="0">
              <a:lnSpc>
                <a:spcPct val="85000"/>
              </a:lnSpc>
            </a:pPr>
            <a:r>
              <a:rPr lang="en-GB" sz="1200">
                <a:latin typeface="Courier" charset="0"/>
                <a:ea typeface="Courier" charset="0"/>
                <a:cs typeface="Courier" charset="0"/>
              </a:rPr>
              <a:t>DelayQueue</a:t>
            </a:r>
          </a:p>
        </p:txBody>
      </p:sp>
      <p:sp>
        <p:nvSpPr>
          <p:cNvPr id="48136" name="Rectangle 8"/>
          <p:cNvSpPr>
            <a:spLocks noGrp="1" noChangeArrowheads="1"/>
          </p:cNvSpPr>
          <p:nvPr>
            <p:ph type="body" sz="half" idx="2"/>
          </p:nvPr>
        </p:nvSpPr>
        <p:spPr/>
        <p:txBody>
          <a:bodyPr/>
          <a:lstStyle/>
          <a:p>
            <a:pPr marL="0" indent="0">
              <a:lnSpc>
                <a:spcPct val="85000"/>
              </a:lnSpc>
              <a:buFont typeface="Helvetica CE" charset="0"/>
              <a:buNone/>
            </a:pPr>
            <a:r>
              <a:rPr lang="en-GB" sz="1600">
                <a:ea typeface="Helvetica" charset="0"/>
                <a:cs typeface="Helvetica" charset="0"/>
              </a:rPr>
              <a:t>Concurrent Collections</a:t>
            </a:r>
          </a:p>
          <a:p>
            <a:pPr marL="457200" lvl="1" indent="0">
              <a:lnSpc>
                <a:spcPct val="85000"/>
              </a:lnSpc>
            </a:pPr>
            <a:r>
              <a:rPr lang="en-GB" sz="1200">
                <a:latin typeface="Courier" charset="0"/>
                <a:ea typeface="Courier" charset="0"/>
                <a:cs typeface="Courier" charset="0"/>
              </a:rPr>
              <a:t>ConcurrentMap</a:t>
            </a:r>
          </a:p>
          <a:p>
            <a:pPr marL="457200" lvl="1" indent="0">
              <a:lnSpc>
                <a:spcPct val="85000"/>
              </a:lnSpc>
            </a:pPr>
            <a:r>
              <a:rPr lang="en-GB" sz="1200">
                <a:latin typeface="Courier" charset="0"/>
                <a:ea typeface="Courier" charset="0"/>
                <a:cs typeface="Courier" charset="0"/>
              </a:rPr>
              <a:t>ConcurrentHashMap</a:t>
            </a:r>
          </a:p>
          <a:p>
            <a:pPr marL="457200" lvl="1" indent="0">
              <a:lnSpc>
                <a:spcPct val="85000"/>
              </a:lnSpc>
            </a:pPr>
            <a:r>
              <a:rPr lang="en-GB" sz="1200">
                <a:latin typeface="Courier" charset="0"/>
                <a:ea typeface="Courier" charset="0"/>
                <a:cs typeface="Courier" charset="0"/>
              </a:rPr>
              <a:t>CopyOnWriteArray{List,Set}</a:t>
            </a:r>
          </a:p>
          <a:p>
            <a:pPr marL="0" indent="0">
              <a:lnSpc>
                <a:spcPct val="85000"/>
              </a:lnSpc>
              <a:buFont typeface="Helvetica CE" charset="0"/>
              <a:buNone/>
            </a:pPr>
            <a:r>
              <a:rPr lang="en-GB" sz="1600">
                <a:ea typeface="Helvetica" charset="0"/>
                <a:cs typeface="Helvetica" charset="0"/>
              </a:rPr>
              <a:t>Synchronizers</a:t>
            </a:r>
          </a:p>
          <a:p>
            <a:pPr marL="457200" lvl="1" indent="0">
              <a:lnSpc>
                <a:spcPct val="85000"/>
              </a:lnSpc>
            </a:pPr>
            <a:r>
              <a:rPr lang="en-GB" sz="1200">
                <a:latin typeface="Courier" charset="0"/>
                <a:ea typeface="Courier" charset="0"/>
                <a:cs typeface="Courier" charset="0"/>
              </a:rPr>
              <a:t>CountDownLatch</a:t>
            </a:r>
          </a:p>
          <a:p>
            <a:pPr marL="457200" lvl="1" indent="0">
              <a:lnSpc>
                <a:spcPct val="85000"/>
              </a:lnSpc>
            </a:pPr>
            <a:r>
              <a:rPr lang="en-GB" sz="1200">
                <a:latin typeface="Courier" charset="0"/>
                <a:ea typeface="Courier" charset="0"/>
                <a:cs typeface="Courier" charset="0"/>
              </a:rPr>
              <a:t>Semaphore</a:t>
            </a:r>
          </a:p>
          <a:p>
            <a:pPr marL="457200" lvl="1" indent="0">
              <a:lnSpc>
                <a:spcPct val="85000"/>
              </a:lnSpc>
            </a:pPr>
            <a:r>
              <a:rPr lang="en-GB" sz="1200">
                <a:latin typeface="Courier" charset="0"/>
                <a:ea typeface="Courier" charset="0"/>
                <a:cs typeface="Courier" charset="0"/>
              </a:rPr>
              <a:t>Exchanger</a:t>
            </a:r>
          </a:p>
          <a:p>
            <a:pPr marL="457200" lvl="1" indent="0">
              <a:lnSpc>
                <a:spcPct val="85000"/>
              </a:lnSpc>
            </a:pPr>
            <a:r>
              <a:rPr lang="en-GB" sz="1200">
                <a:latin typeface="Courier" charset="0"/>
                <a:ea typeface="Courier" charset="0"/>
                <a:cs typeface="Courier" charset="0"/>
              </a:rPr>
              <a:t>CyclicBarrier</a:t>
            </a:r>
          </a:p>
          <a:p>
            <a:pPr marL="0" indent="0">
              <a:lnSpc>
                <a:spcPct val="85000"/>
              </a:lnSpc>
              <a:buFont typeface="Helvetica CE" charset="0"/>
              <a:buNone/>
            </a:pPr>
            <a:r>
              <a:rPr lang="en-GB" sz="1600">
                <a:ea typeface="Helvetica" charset="0"/>
                <a:cs typeface="Helvetica" charset="0"/>
              </a:rPr>
              <a:t>Locks: java.util.concurrent.locks</a:t>
            </a:r>
          </a:p>
          <a:p>
            <a:pPr marL="457200" lvl="1" indent="0">
              <a:lnSpc>
                <a:spcPct val="85000"/>
              </a:lnSpc>
            </a:pPr>
            <a:r>
              <a:rPr lang="en-GB" sz="1200">
                <a:solidFill>
                  <a:schemeClr val="tx1"/>
                </a:solidFill>
                <a:latin typeface="Courier" charset="0"/>
                <a:ea typeface="Courier" charset="0"/>
                <a:cs typeface="Courier" charset="0"/>
              </a:rPr>
              <a:t>Lock</a:t>
            </a:r>
          </a:p>
          <a:p>
            <a:pPr marL="457200" lvl="1" indent="0">
              <a:lnSpc>
                <a:spcPct val="85000"/>
              </a:lnSpc>
            </a:pPr>
            <a:r>
              <a:rPr lang="en-GB" sz="1200">
                <a:solidFill>
                  <a:schemeClr val="tx1"/>
                </a:solidFill>
                <a:latin typeface="Courier" charset="0"/>
                <a:ea typeface="Courier" charset="0"/>
                <a:cs typeface="Courier" charset="0"/>
              </a:rPr>
              <a:t>Condition</a:t>
            </a:r>
          </a:p>
          <a:p>
            <a:pPr marL="457200" lvl="1" indent="0">
              <a:lnSpc>
                <a:spcPct val="85000"/>
              </a:lnSpc>
            </a:pPr>
            <a:r>
              <a:rPr lang="en-GB" sz="1200">
                <a:solidFill>
                  <a:schemeClr val="tx1"/>
                </a:solidFill>
                <a:latin typeface="Courier" charset="0"/>
                <a:ea typeface="Courier" charset="0"/>
                <a:cs typeface="Courier" charset="0"/>
              </a:rPr>
              <a:t>ReadWriteLock</a:t>
            </a:r>
          </a:p>
          <a:p>
            <a:pPr marL="457200" lvl="1" indent="0">
              <a:lnSpc>
                <a:spcPct val="85000"/>
              </a:lnSpc>
            </a:pPr>
            <a:r>
              <a:rPr lang="en-GB" sz="1200">
                <a:solidFill>
                  <a:schemeClr val="tx1"/>
                </a:solidFill>
                <a:latin typeface="Courier" charset="0"/>
                <a:ea typeface="Courier" charset="0"/>
                <a:cs typeface="Courier" charset="0"/>
              </a:rPr>
              <a:t>AbstractQueuedSynchronizer</a:t>
            </a:r>
          </a:p>
          <a:p>
            <a:pPr marL="457200" lvl="1" indent="0">
              <a:lnSpc>
                <a:spcPct val="85000"/>
              </a:lnSpc>
            </a:pPr>
            <a:r>
              <a:rPr lang="en-GB" sz="1200">
                <a:solidFill>
                  <a:schemeClr val="tx1"/>
                </a:solidFill>
                <a:latin typeface="Courier" charset="0"/>
                <a:ea typeface="Courier" charset="0"/>
                <a:cs typeface="Courier" charset="0"/>
              </a:rPr>
              <a:t>LockSupport</a:t>
            </a:r>
          </a:p>
          <a:p>
            <a:pPr marL="457200" lvl="1" indent="0">
              <a:lnSpc>
                <a:spcPct val="85000"/>
              </a:lnSpc>
            </a:pPr>
            <a:r>
              <a:rPr lang="en-GB" sz="1200">
                <a:solidFill>
                  <a:schemeClr val="tx1"/>
                </a:solidFill>
                <a:latin typeface="Courier" charset="0"/>
                <a:ea typeface="Courier" charset="0"/>
                <a:cs typeface="Courier" charset="0"/>
              </a:rPr>
              <a:t>ReentrantLock</a:t>
            </a:r>
          </a:p>
          <a:p>
            <a:pPr marL="457200" lvl="1" indent="0">
              <a:lnSpc>
                <a:spcPct val="85000"/>
              </a:lnSpc>
            </a:pPr>
            <a:r>
              <a:rPr lang="en-GB" sz="1200">
                <a:solidFill>
                  <a:schemeClr val="tx1"/>
                </a:solidFill>
                <a:latin typeface="Courier" charset="0"/>
                <a:ea typeface="Courier" charset="0"/>
                <a:cs typeface="Courier" charset="0"/>
              </a:rPr>
              <a:t>ReentrantReadWriteLock</a:t>
            </a:r>
          </a:p>
          <a:p>
            <a:pPr marL="0" indent="0">
              <a:lnSpc>
                <a:spcPct val="85000"/>
              </a:lnSpc>
              <a:buFont typeface="Helvetica CE" charset="0"/>
              <a:buNone/>
            </a:pPr>
            <a:r>
              <a:rPr lang="en-GB" sz="1600">
                <a:ea typeface="Helvetica" charset="0"/>
                <a:cs typeface="Helvetica" charset="0"/>
              </a:rPr>
              <a:t>Atomics: java.util.concurrent.atomic</a:t>
            </a:r>
          </a:p>
          <a:p>
            <a:pPr marL="457200" lvl="1" indent="0">
              <a:lnSpc>
                <a:spcPct val="85000"/>
              </a:lnSpc>
            </a:pPr>
            <a:r>
              <a:rPr lang="en-GB" sz="1200">
                <a:latin typeface="Courier" charset="0"/>
                <a:ea typeface="Courier" charset="0"/>
                <a:cs typeface="Courier" charset="0"/>
              </a:rPr>
              <a:t>Atomic[Type]</a:t>
            </a:r>
          </a:p>
          <a:p>
            <a:pPr marL="457200" lvl="1" indent="0">
              <a:lnSpc>
                <a:spcPct val="85000"/>
              </a:lnSpc>
            </a:pPr>
            <a:r>
              <a:rPr lang="en-GB" sz="1200">
                <a:latin typeface="Courier" charset="0"/>
                <a:ea typeface="Courier" charset="0"/>
                <a:cs typeface="Courier" charset="0"/>
              </a:rPr>
              <a:t>Atomic[Type]Array</a:t>
            </a:r>
          </a:p>
          <a:p>
            <a:pPr marL="457200" lvl="1" indent="0">
              <a:lnSpc>
                <a:spcPct val="85000"/>
              </a:lnSpc>
            </a:pPr>
            <a:r>
              <a:rPr lang="en-GB" sz="1200">
                <a:latin typeface="Courier" charset="0"/>
                <a:ea typeface="Courier" charset="0"/>
                <a:cs typeface="Courier" charset="0"/>
              </a:rPr>
              <a:t>Atomic[Type]FieldUpdater</a:t>
            </a:r>
          </a:p>
          <a:p>
            <a:pPr marL="457200" lvl="1" indent="0">
              <a:lnSpc>
                <a:spcPct val="85000"/>
              </a:lnSpc>
            </a:pPr>
            <a:r>
              <a:rPr lang="en-GB" sz="1200">
                <a:latin typeface="Courier" charset="0"/>
                <a:ea typeface="Courier" charset="0"/>
                <a:cs typeface="Courier" charset="0"/>
              </a:rPr>
              <a:t>Atomic{Markable,Stampable}Reference</a:t>
            </a:r>
            <a:endParaRPr lang="en-US" sz="1200">
              <a:latin typeface="Courier" charset="0"/>
              <a:ea typeface="Courier" charset="0"/>
              <a:cs typeface="Courier" charset="0"/>
            </a:endParaRPr>
          </a:p>
        </p:txBody>
      </p:sp>
      <p:sp>
        <p:nvSpPr>
          <p:cNvPr id="48137" name="Rectangle 9"/>
          <p:cNvSpPr>
            <a:spLocks noChangeArrowheads="1"/>
          </p:cNvSpPr>
          <p:nvPr/>
        </p:nvSpPr>
        <p:spPr bwMode="auto">
          <a:xfrm>
            <a:off x="457200" y="6510338"/>
            <a:ext cx="3549650" cy="274637"/>
          </a:xfrm>
          <a:prstGeom prst="rect">
            <a:avLst/>
          </a:prstGeom>
          <a:solidFill>
            <a:schemeClr val="bg1"/>
          </a:solidFill>
          <a:ln w="9525">
            <a:noFill/>
            <a:miter lim="800000"/>
            <a:headEnd/>
            <a:tailEnd/>
          </a:ln>
        </p:spPr>
        <p:txBody>
          <a:bodyPr wrap="none">
            <a:prstTxWarp prst="textNoShape">
              <a:avLst/>
            </a:prstTxWarp>
            <a:spAutoFit/>
          </a:bodyPr>
          <a:lstStyle/>
          <a:p>
            <a:r>
              <a:rPr lang="en-AU" sz="1200">
                <a:solidFill>
                  <a:srgbClr val="A7A7A7"/>
                </a:solidFill>
              </a:rPr>
              <a:t>© 2005 Bowbeer, Goetz, Holmes, Lea and Peierls</a:t>
            </a: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Date Placeholder 3"/>
          <p:cNvSpPr>
            <a:spLocks noGrp="1"/>
          </p:cNvSpPr>
          <p:nvPr>
            <p:ph type="dt" sz="quarter" idx="10"/>
          </p:nvPr>
        </p:nvSpPr>
        <p:spPr>
          <a:noFill/>
        </p:spPr>
        <p:txBody>
          <a:bodyPr/>
          <a:lstStyle/>
          <a:p>
            <a:r>
              <a:rPr lang="en-US" smtClean="0"/>
              <a:t>© Oscar Nierstrasz</a:t>
            </a:r>
            <a:endParaRPr lang="de-CH" smtClean="0"/>
          </a:p>
        </p:txBody>
      </p:sp>
      <p:sp>
        <p:nvSpPr>
          <p:cNvPr id="49155" name="Footer Placeholder 4"/>
          <p:cNvSpPr>
            <a:spLocks noGrp="1"/>
          </p:cNvSpPr>
          <p:nvPr>
            <p:ph type="ftr" sz="quarter" idx="11"/>
          </p:nvPr>
        </p:nvSpPr>
        <p:spPr>
          <a:noFill/>
        </p:spPr>
        <p:txBody>
          <a:bodyPr/>
          <a:lstStyle/>
          <a:p>
            <a:r>
              <a:rPr lang="en-US" smtClean="0"/>
              <a:t>Condition Objects</a:t>
            </a:r>
            <a:endParaRPr lang="de-CH" smtClean="0"/>
          </a:p>
        </p:txBody>
      </p:sp>
      <p:sp>
        <p:nvSpPr>
          <p:cNvPr id="49156" name="Slide Number Placeholder 5"/>
          <p:cNvSpPr>
            <a:spLocks noGrp="1"/>
          </p:cNvSpPr>
          <p:nvPr>
            <p:ph type="sldNum" sz="quarter" idx="12"/>
          </p:nvPr>
        </p:nvSpPr>
        <p:spPr>
          <a:noFill/>
        </p:spPr>
        <p:txBody>
          <a:bodyPr/>
          <a:lstStyle/>
          <a:p>
            <a:fld id="{147EBB72-FE41-074C-B616-80A9D8513B8C}" type="slidenum">
              <a:rPr lang="de-CH" smtClean="0"/>
              <a:pPr/>
              <a:t>31</a:t>
            </a:fld>
            <a:endParaRPr lang="de-CH" sz="1400" smtClean="0">
              <a:solidFill>
                <a:srgbClr val="7E7E7E"/>
              </a:solidFill>
              <a:latin typeface="Times" charset="0"/>
            </a:endParaRPr>
          </a:p>
        </p:txBody>
      </p:sp>
      <p:sp>
        <p:nvSpPr>
          <p:cNvPr id="49157" name="Rectangle 4"/>
          <p:cNvSpPr>
            <a:spLocks noChangeArrowheads="1"/>
          </p:cNvSpPr>
          <p:nvPr/>
        </p:nvSpPr>
        <p:spPr bwMode="auto">
          <a:xfrm>
            <a:off x="457200" y="6510338"/>
            <a:ext cx="3549650" cy="274637"/>
          </a:xfrm>
          <a:prstGeom prst="rect">
            <a:avLst/>
          </a:prstGeom>
          <a:solidFill>
            <a:schemeClr val="bg1"/>
          </a:solidFill>
          <a:ln w="9525">
            <a:noFill/>
            <a:miter lim="800000"/>
            <a:headEnd/>
            <a:tailEnd/>
          </a:ln>
        </p:spPr>
        <p:txBody>
          <a:bodyPr wrap="none">
            <a:prstTxWarp prst="textNoShape">
              <a:avLst/>
            </a:prstTxWarp>
            <a:spAutoFit/>
          </a:bodyPr>
          <a:lstStyle/>
          <a:p>
            <a:r>
              <a:rPr lang="en-AU" sz="1200">
                <a:solidFill>
                  <a:srgbClr val="A7A7A7"/>
                </a:solidFill>
              </a:rPr>
              <a:t>© 2005 Bowbeer, Goetz, Holmes, Lea and Peierls</a:t>
            </a:r>
          </a:p>
        </p:txBody>
      </p:sp>
      <p:sp>
        <p:nvSpPr>
          <p:cNvPr id="49158" name="Rectangle 5"/>
          <p:cNvSpPr>
            <a:spLocks noGrp="1" noChangeArrowheads="1"/>
          </p:cNvSpPr>
          <p:nvPr>
            <p:ph type="title"/>
          </p:nvPr>
        </p:nvSpPr>
        <p:spPr/>
        <p:txBody>
          <a:bodyPr/>
          <a:lstStyle/>
          <a:p>
            <a:r>
              <a:rPr lang="en-AU"/>
              <a:t>Key Functional Groups</a:t>
            </a:r>
          </a:p>
        </p:txBody>
      </p:sp>
      <p:sp>
        <p:nvSpPr>
          <p:cNvPr id="49159" name="Rectangle 6"/>
          <p:cNvSpPr>
            <a:spLocks noGrp="1" noChangeArrowheads="1"/>
          </p:cNvSpPr>
          <p:nvPr>
            <p:ph type="body" idx="1"/>
          </p:nvPr>
        </p:nvSpPr>
        <p:spPr/>
        <p:txBody>
          <a:bodyPr/>
          <a:lstStyle/>
          <a:p>
            <a:r>
              <a:rPr lang="en-GB"/>
              <a:t>Executors, Thread pools and Futures</a:t>
            </a:r>
          </a:p>
          <a:p>
            <a:pPr lvl="1"/>
            <a:r>
              <a:rPr lang="en-GB"/>
              <a:t>Execution frameworks for asynchronous tasking</a:t>
            </a:r>
          </a:p>
          <a:p>
            <a:r>
              <a:rPr lang="en-GB"/>
              <a:t>Concurrent Collections: </a:t>
            </a:r>
          </a:p>
          <a:p>
            <a:pPr lvl="1"/>
            <a:r>
              <a:rPr lang="en-GB"/>
              <a:t>Queues, blocking queues, concurrent hash map, …</a:t>
            </a:r>
          </a:p>
          <a:p>
            <a:pPr lvl="1"/>
            <a:r>
              <a:rPr lang="en-GB"/>
              <a:t>Data structures designed for concurrent environments</a:t>
            </a:r>
          </a:p>
          <a:p>
            <a:r>
              <a:rPr lang="en-GB"/>
              <a:t>Locks and Conditions</a:t>
            </a:r>
          </a:p>
          <a:p>
            <a:pPr lvl="1"/>
            <a:r>
              <a:rPr lang="en-GB"/>
              <a:t>More flexible synchronization control</a:t>
            </a:r>
          </a:p>
          <a:p>
            <a:pPr lvl="1"/>
            <a:r>
              <a:rPr lang="en-GB"/>
              <a:t>Read/write locks</a:t>
            </a:r>
          </a:p>
          <a:p>
            <a:r>
              <a:rPr lang="en-GB"/>
              <a:t>Synchronizers: Semaphore, Latch, Barrier</a:t>
            </a:r>
          </a:p>
          <a:p>
            <a:pPr lvl="1"/>
            <a:r>
              <a:rPr lang="en-GB"/>
              <a:t>Ready made tools for thread coordination</a:t>
            </a:r>
          </a:p>
          <a:p>
            <a:r>
              <a:rPr lang="en-GB"/>
              <a:t>Atomic variables</a:t>
            </a:r>
          </a:p>
          <a:p>
            <a:pPr lvl="1"/>
            <a:r>
              <a:rPr lang="en-AU"/>
              <a:t>The key to writing lock-free algorithms</a:t>
            </a: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Date Placeholder 3"/>
          <p:cNvSpPr>
            <a:spLocks noGrp="1"/>
          </p:cNvSpPr>
          <p:nvPr>
            <p:ph type="dt" sz="quarter" idx="10"/>
          </p:nvPr>
        </p:nvSpPr>
        <p:spPr>
          <a:noFill/>
        </p:spPr>
        <p:txBody>
          <a:bodyPr/>
          <a:lstStyle/>
          <a:p>
            <a:r>
              <a:rPr lang="en-US" smtClean="0"/>
              <a:t>© Oscar Nierstrasz</a:t>
            </a:r>
            <a:endParaRPr lang="de-CH" smtClean="0"/>
          </a:p>
        </p:txBody>
      </p:sp>
      <p:sp>
        <p:nvSpPr>
          <p:cNvPr id="50179" name="Footer Placeholder 4"/>
          <p:cNvSpPr>
            <a:spLocks noGrp="1"/>
          </p:cNvSpPr>
          <p:nvPr>
            <p:ph type="ftr" sz="quarter" idx="11"/>
          </p:nvPr>
        </p:nvSpPr>
        <p:spPr>
          <a:noFill/>
        </p:spPr>
        <p:txBody>
          <a:bodyPr/>
          <a:lstStyle/>
          <a:p>
            <a:r>
              <a:rPr lang="en-US" smtClean="0"/>
              <a:t>Condition Objects</a:t>
            </a:r>
            <a:endParaRPr lang="de-CH" smtClean="0"/>
          </a:p>
        </p:txBody>
      </p:sp>
      <p:sp>
        <p:nvSpPr>
          <p:cNvPr id="50180" name="Slide Number Placeholder 5"/>
          <p:cNvSpPr>
            <a:spLocks noGrp="1"/>
          </p:cNvSpPr>
          <p:nvPr>
            <p:ph type="sldNum" sz="quarter" idx="12"/>
          </p:nvPr>
        </p:nvSpPr>
        <p:spPr>
          <a:noFill/>
        </p:spPr>
        <p:txBody>
          <a:bodyPr/>
          <a:lstStyle/>
          <a:p>
            <a:fld id="{5D673A71-BA56-BD42-8D25-1DAF93382545}" type="slidenum">
              <a:rPr lang="de-CH" smtClean="0"/>
              <a:pPr/>
              <a:t>32</a:t>
            </a:fld>
            <a:endParaRPr lang="de-CH" sz="1400" smtClean="0">
              <a:solidFill>
                <a:srgbClr val="7E7E7E"/>
              </a:solidFill>
              <a:latin typeface="Times" charset="0"/>
            </a:endParaRPr>
          </a:p>
        </p:txBody>
      </p:sp>
      <p:sp>
        <p:nvSpPr>
          <p:cNvPr id="50181" name="Rectangle 4"/>
          <p:cNvSpPr>
            <a:spLocks noChangeArrowheads="1"/>
          </p:cNvSpPr>
          <p:nvPr/>
        </p:nvSpPr>
        <p:spPr bwMode="auto">
          <a:xfrm>
            <a:off x="457200" y="6510338"/>
            <a:ext cx="3549650" cy="274637"/>
          </a:xfrm>
          <a:prstGeom prst="rect">
            <a:avLst/>
          </a:prstGeom>
          <a:solidFill>
            <a:schemeClr val="bg1"/>
          </a:solidFill>
          <a:ln w="9525">
            <a:noFill/>
            <a:miter lim="800000"/>
            <a:headEnd/>
            <a:tailEnd/>
          </a:ln>
        </p:spPr>
        <p:txBody>
          <a:bodyPr wrap="none">
            <a:prstTxWarp prst="textNoShape">
              <a:avLst/>
            </a:prstTxWarp>
            <a:spAutoFit/>
          </a:bodyPr>
          <a:lstStyle/>
          <a:p>
            <a:r>
              <a:rPr lang="en-AU" sz="1200">
                <a:solidFill>
                  <a:srgbClr val="A7A7A7"/>
                </a:solidFill>
              </a:rPr>
              <a:t>© 2005 Bowbeer, Goetz, Holmes, Lea and Peierls</a:t>
            </a:r>
          </a:p>
        </p:txBody>
      </p:sp>
      <p:sp>
        <p:nvSpPr>
          <p:cNvPr id="50182" name="Rectangle 5"/>
          <p:cNvSpPr>
            <a:spLocks noGrp="1" noChangeArrowheads="1"/>
          </p:cNvSpPr>
          <p:nvPr>
            <p:ph type="title"/>
          </p:nvPr>
        </p:nvSpPr>
        <p:spPr/>
        <p:txBody>
          <a:bodyPr/>
          <a:lstStyle/>
          <a:p>
            <a:r>
              <a:rPr lang="en-AU"/>
              <a:t>The Executor Framework</a:t>
            </a:r>
          </a:p>
        </p:txBody>
      </p:sp>
      <p:sp>
        <p:nvSpPr>
          <p:cNvPr id="50183" name="Rectangle 6"/>
          <p:cNvSpPr>
            <a:spLocks noGrp="1" noChangeArrowheads="1"/>
          </p:cNvSpPr>
          <p:nvPr>
            <p:ph type="body" idx="1"/>
          </p:nvPr>
        </p:nvSpPr>
        <p:spPr/>
        <p:txBody>
          <a:bodyPr/>
          <a:lstStyle/>
          <a:p>
            <a:r>
              <a:rPr lang="en-AU" sz="2000"/>
              <a:t>Framework for asynchronous task execution</a:t>
            </a:r>
          </a:p>
          <a:p>
            <a:r>
              <a:rPr lang="en-GB" sz="2000"/>
              <a:t>Standardize asynchronous invocation</a:t>
            </a:r>
          </a:p>
          <a:p>
            <a:pPr lvl="1"/>
            <a:r>
              <a:rPr lang="en-GB" sz="1800"/>
              <a:t>Framework to execute </a:t>
            </a:r>
            <a:r>
              <a:rPr lang="en-GB" sz="1800">
                <a:latin typeface="Courier" charset="0"/>
                <a:ea typeface="Courier" charset="0"/>
                <a:cs typeface="Courier" charset="0"/>
              </a:rPr>
              <a:t>Runnable</a:t>
            </a:r>
            <a:r>
              <a:rPr lang="en-GB" sz="1800"/>
              <a:t> and </a:t>
            </a:r>
            <a:r>
              <a:rPr lang="en-GB" sz="1800">
                <a:latin typeface="Courier" charset="0"/>
                <a:ea typeface="Courier" charset="0"/>
                <a:cs typeface="Courier" charset="0"/>
              </a:rPr>
              <a:t>Callable</a:t>
            </a:r>
            <a:r>
              <a:rPr lang="en-GB" sz="1800"/>
              <a:t> tasks</a:t>
            </a:r>
          </a:p>
          <a:p>
            <a:pPr lvl="2"/>
            <a:r>
              <a:rPr lang="en-GB" sz="1600">
                <a:latin typeface="Courier" charset="0"/>
                <a:ea typeface="Courier" charset="0"/>
                <a:cs typeface="Courier" charset="0"/>
              </a:rPr>
              <a:t>Runnable: void run()</a:t>
            </a:r>
          </a:p>
          <a:p>
            <a:pPr lvl="2"/>
            <a:r>
              <a:rPr lang="en-GB" sz="1600">
                <a:latin typeface="Courier" charset="0"/>
                <a:ea typeface="Courier" charset="0"/>
                <a:cs typeface="Courier" charset="0"/>
              </a:rPr>
              <a:t>Callable&lt;V&gt;: V call() throws Exception</a:t>
            </a:r>
          </a:p>
          <a:p>
            <a:r>
              <a:rPr lang="en-GB" sz="2000"/>
              <a:t>Separate submission from execution policy</a:t>
            </a:r>
          </a:p>
          <a:p>
            <a:pPr lvl="1"/>
            <a:r>
              <a:rPr lang="en-GB" sz="1800"/>
              <a:t>Use </a:t>
            </a:r>
            <a:r>
              <a:rPr lang="en-GB" sz="1800">
                <a:latin typeface="Courier" charset="0"/>
                <a:ea typeface="Courier" charset="0"/>
                <a:cs typeface="Courier" charset="0"/>
              </a:rPr>
              <a:t>anExecutor.execute(aRunnable)</a:t>
            </a:r>
          </a:p>
          <a:p>
            <a:pPr lvl="1"/>
            <a:r>
              <a:rPr lang="en-GB" sz="1800"/>
              <a:t>Not </a:t>
            </a:r>
            <a:r>
              <a:rPr lang="en-GB" sz="1800">
                <a:latin typeface="Courier" charset="0"/>
                <a:ea typeface="Courier" charset="0"/>
                <a:cs typeface="Courier" charset="0"/>
              </a:rPr>
              <a:t>new Thread(aRunnable).start()</a:t>
            </a:r>
          </a:p>
          <a:p>
            <a:r>
              <a:rPr lang="en-GB" sz="2000"/>
              <a:t>Cancellation and shutdown support</a:t>
            </a:r>
          </a:p>
          <a:p>
            <a:r>
              <a:rPr lang="en-GB" sz="2000"/>
              <a:t>Usually created via Executors factory class</a:t>
            </a:r>
          </a:p>
          <a:p>
            <a:pPr lvl="1"/>
            <a:r>
              <a:rPr lang="en-GB" sz="1800"/>
              <a:t>Configures flexible </a:t>
            </a:r>
            <a:r>
              <a:rPr lang="en-GB" sz="1800">
                <a:latin typeface="Courier" charset="0"/>
                <a:ea typeface="Courier" charset="0"/>
                <a:cs typeface="Courier" charset="0"/>
              </a:rPr>
              <a:t>ThreadPoolExecutor</a:t>
            </a:r>
          </a:p>
          <a:p>
            <a:pPr lvl="1"/>
            <a:r>
              <a:rPr lang="en-GB" sz="1800"/>
              <a:t>Customize shutdown methods, before/after hooks, saturation policies, queuing</a:t>
            </a:r>
          </a:p>
          <a:p>
            <a:endParaRPr lang="en-AU" sz="20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Date Placeholder 3"/>
          <p:cNvSpPr>
            <a:spLocks noGrp="1"/>
          </p:cNvSpPr>
          <p:nvPr>
            <p:ph type="dt" sz="quarter" idx="10"/>
          </p:nvPr>
        </p:nvSpPr>
        <p:spPr>
          <a:noFill/>
        </p:spPr>
        <p:txBody>
          <a:bodyPr/>
          <a:lstStyle/>
          <a:p>
            <a:r>
              <a:rPr lang="en-US" smtClean="0"/>
              <a:t>© Oscar Nierstrasz</a:t>
            </a:r>
            <a:endParaRPr lang="de-CH" smtClean="0"/>
          </a:p>
        </p:txBody>
      </p:sp>
      <p:sp>
        <p:nvSpPr>
          <p:cNvPr id="51203" name="Footer Placeholder 4"/>
          <p:cNvSpPr>
            <a:spLocks noGrp="1"/>
          </p:cNvSpPr>
          <p:nvPr>
            <p:ph type="ftr" sz="quarter" idx="11"/>
          </p:nvPr>
        </p:nvSpPr>
        <p:spPr>
          <a:noFill/>
        </p:spPr>
        <p:txBody>
          <a:bodyPr/>
          <a:lstStyle/>
          <a:p>
            <a:r>
              <a:rPr lang="en-US" smtClean="0"/>
              <a:t>Condition Objects</a:t>
            </a:r>
            <a:endParaRPr lang="de-CH" smtClean="0"/>
          </a:p>
        </p:txBody>
      </p:sp>
      <p:sp>
        <p:nvSpPr>
          <p:cNvPr id="51204" name="Slide Number Placeholder 5"/>
          <p:cNvSpPr>
            <a:spLocks noGrp="1"/>
          </p:cNvSpPr>
          <p:nvPr>
            <p:ph type="sldNum" sz="quarter" idx="12"/>
          </p:nvPr>
        </p:nvSpPr>
        <p:spPr>
          <a:noFill/>
        </p:spPr>
        <p:txBody>
          <a:bodyPr/>
          <a:lstStyle/>
          <a:p>
            <a:fld id="{ED4FD3B8-B0AD-D04A-9487-A55727C53361}" type="slidenum">
              <a:rPr lang="de-CH" smtClean="0"/>
              <a:pPr/>
              <a:t>33</a:t>
            </a:fld>
            <a:endParaRPr lang="de-CH" sz="1400" smtClean="0">
              <a:solidFill>
                <a:srgbClr val="7E7E7E"/>
              </a:solidFill>
              <a:latin typeface="Times" charset="0"/>
            </a:endParaRPr>
          </a:p>
        </p:txBody>
      </p:sp>
      <p:sp>
        <p:nvSpPr>
          <p:cNvPr id="51205" name="Rectangle 4"/>
          <p:cNvSpPr>
            <a:spLocks noChangeArrowheads="1"/>
          </p:cNvSpPr>
          <p:nvPr/>
        </p:nvSpPr>
        <p:spPr bwMode="auto">
          <a:xfrm>
            <a:off x="457200" y="6510338"/>
            <a:ext cx="3549650" cy="274637"/>
          </a:xfrm>
          <a:prstGeom prst="rect">
            <a:avLst/>
          </a:prstGeom>
          <a:solidFill>
            <a:schemeClr val="bg1"/>
          </a:solidFill>
          <a:ln w="9525">
            <a:noFill/>
            <a:miter lim="800000"/>
            <a:headEnd/>
            <a:tailEnd/>
          </a:ln>
        </p:spPr>
        <p:txBody>
          <a:bodyPr wrap="none">
            <a:prstTxWarp prst="textNoShape">
              <a:avLst/>
            </a:prstTxWarp>
            <a:spAutoFit/>
          </a:bodyPr>
          <a:lstStyle/>
          <a:p>
            <a:r>
              <a:rPr lang="en-AU" sz="1200">
                <a:solidFill>
                  <a:srgbClr val="A7A7A7"/>
                </a:solidFill>
              </a:rPr>
              <a:t>© 2005 Bowbeer, Goetz, Holmes, Lea and Peierls</a:t>
            </a:r>
          </a:p>
        </p:txBody>
      </p:sp>
      <p:sp>
        <p:nvSpPr>
          <p:cNvPr id="51206" name="Rectangle 5"/>
          <p:cNvSpPr>
            <a:spLocks noGrp="1" noChangeArrowheads="1"/>
          </p:cNvSpPr>
          <p:nvPr>
            <p:ph type="title"/>
          </p:nvPr>
        </p:nvSpPr>
        <p:spPr/>
        <p:txBody>
          <a:bodyPr/>
          <a:lstStyle/>
          <a:p>
            <a:r>
              <a:rPr lang="en-AU"/>
              <a:t>Executor</a:t>
            </a:r>
          </a:p>
        </p:txBody>
      </p:sp>
      <p:sp>
        <p:nvSpPr>
          <p:cNvPr id="51207" name="Rectangle 6"/>
          <p:cNvSpPr>
            <a:spLocks noGrp="1" noChangeArrowheads="1"/>
          </p:cNvSpPr>
          <p:nvPr>
            <p:ph type="body" idx="1"/>
          </p:nvPr>
        </p:nvSpPr>
        <p:spPr/>
        <p:txBody>
          <a:bodyPr/>
          <a:lstStyle/>
          <a:p>
            <a:r>
              <a:rPr lang="en-AU"/>
              <a:t>Decouple submission policy from task execution</a:t>
            </a:r>
          </a:p>
          <a:p>
            <a:pPr lvl="2">
              <a:buFont typeface="Helvetica CE" charset="0"/>
              <a:buNone/>
            </a:pPr>
            <a:endParaRPr lang="en-GB">
              <a:latin typeface="American Typewriter" charset="0"/>
            </a:endParaRPr>
          </a:p>
          <a:p>
            <a:pPr lvl="2">
              <a:buFont typeface="Helvetica CE" charset="0"/>
              <a:buNone/>
            </a:pPr>
            <a:endParaRPr lang="en-GB">
              <a:latin typeface="American Typewriter" charset="0"/>
            </a:endParaRPr>
          </a:p>
          <a:p>
            <a:pPr lvl="2">
              <a:buFont typeface="Helvetica CE" charset="0"/>
              <a:buNone/>
            </a:pPr>
            <a:endParaRPr lang="en-GB">
              <a:latin typeface="American Typewriter" charset="0"/>
            </a:endParaRPr>
          </a:p>
          <a:p>
            <a:pPr lvl="2">
              <a:buFont typeface="Helvetica CE" charset="0"/>
              <a:buNone/>
            </a:pPr>
            <a:endParaRPr lang="en-GB">
              <a:latin typeface="American Typewriter" charset="0"/>
            </a:endParaRPr>
          </a:p>
          <a:p>
            <a:r>
              <a:rPr lang="en-GB"/>
              <a:t>Code which submits a task doesn't have to know in what thread the task will run</a:t>
            </a:r>
          </a:p>
          <a:p>
            <a:pPr lvl="1"/>
            <a:r>
              <a:rPr lang="en-GB"/>
              <a:t>Could run in the calling thread, in a thread pool, in a single background thread (or even in another JVM!)</a:t>
            </a:r>
          </a:p>
          <a:p>
            <a:pPr lvl="1"/>
            <a:r>
              <a:rPr lang="en-GB"/>
              <a:t>Executor implementation determines execution policy</a:t>
            </a:r>
          </a:p>
          <a:p>
            <a:pPr lvl="3"/>
            <a:r>
              <a:rPr lang="en-GB"/>
              <a:t>Execution policy controls resource utilization, overload behavior, thread usage, logging, security, etc</a:t>
            </a:r>
          </a:p>
          <a:p>
            <a:pPr lvl="3"/>
            <a:r>
              <a:rPr lang="en-GB"/>
              <a:t>Calling code need not know the execution policy</a:t>
            </a:r>
            <a:endParaRPr lang="en-AU"/>
          </a:p>
        </p:txBody>
      </p:sp>
      <p:sp>
        <p:nvSpPr>
          <p:cNvPr id="51208" name="Rectangle 7"/>
          <p:cNvSpPr>
            <a:spLocks noChangeArrowheads="1"/>
          </p:cNvSpPr>
          <p:nvPr/>
        </p:nvSpPr>
        <p:spPr bwMode="auto">
          <a:xfrm>
            <a:off x="1905000" y="2282825"/>
            <a:ext cx="4862513" cy="995363"/>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5000"/>
              </a:lnSpc>
              <a:spcBef>
                <a:spcPct val="20000"/>
              </a:spcBef>
              <a:buSzPct val="85000"/>
              <a:buFont typeface="Helvetica CE" charset="0"/>
              <a:buNone/>
            </a:pPr>
            <a:r>
              <a:rPr lang="en-GB" sz="1800">
                <a:latin typeface="Courier" charset="0"/>
                <a:ea typeface="Courier" charset="0"/>
                <a:cs typeface="Courier" charset="0"/>
              </a:rPr>
              <a:t>public interface Executor { </a:t>
            </a:r>
          </a:p>
          <a:p>
            <a:pPr defTabSz="379413" eaLnBrk="1" hangingPunct="1">
              <a:lnSpc>
                <a:spcPct val="95000"/>
              </a:lnSpc>
              <a:spcBef>
                <a:spcPct val="20000"/>
              </a:spcBef>
              <a:buSzPct val="85000"/>
              <a:buFont typeface="Helvetica CE" charset="0"/>
              <a:buNone/>
            </a:pPr>
            <a:r>
              <a:rPr lang="en-GB" sz="1800">
                <a:latin typeface="Courier" charset="0"/>
                <a:ea typeface="Courier" charset="0"/>
                <a:cs typeface="Courier" charset="0"/>
              </a:rPr>
              <a:t>	void execute(Runnable command);</a:t>
            </a:r>
          </a:p>
          <a:p>
            <a:pPr defTabSz="379413" eaLnBrk="1" hangingPunct="1">
              <a:lnSpc>
                <a:spcPct val="95000"/>
              </a:lnSpc>
              <a:spcBef>
                <a:spcPct val="20000"/>
              </a:spcBef>
              <a:buSzPct val="85000"/>
              <a:buFont typeface="Helvetica CE" charset="0"/>
              <a:buNone/>
            </a:pPr>
            <a:r>
              <a:rPr lang="en-GB" sz="1800">
                <a:latin typeface="Courier" charset="0"/>
                <a:ea typeface="Courier" charset="0"/>
                <a:cs typeface="Courier" charset="0"/>
              </a:rPr>
              <a:t>}</a:t>
            </a:r>
            <a:endParaRPr lang="en-US" sz="1800">
              <a:latin typeface="Courier" charset="0"/>
              <a:ea typeface="Courier" charset="0"/>
              <a:cs typeface="Courier"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Date Placeholder 3"/>
          <p:cNvSpPr>
            <a:spLocks noGrp="1"/>
          </p:cNvSpPr>
          <p:nvPr>
            <p:ph type="dt" sz="quarter" idx="10"/>
          </p:nvPr>
        </p:nvSpPr>
        <p:spPr>
          <a:noFill/>
        </p:spPr>
        <p:txBody>
          <a:bodyPr/>
          <a:lstStyle/>
          <a:p>
            <a:r>
              <a:rPr lang="en-US" smtClean="0"/>
              <a:t>© Oscar Nierstrasz</a:t>
            </a:r>
            <a:endParaRPr lang="de-CH" smtClean="0"/>
          </a:p>
        </p:txBody>
      </p:sp>
      <p:sp>
        <p:nvSpPr>
          <p:cNvPr id="52227" name="Footer Placeholder 4"/>
          <p:cNvSpPr>
            <a:spLocks noGrp="1"/>
          </p:cNvSpPr>
          <p:nvPr>
            <p:ph type="ftr" sz="quarter" idx="11"/>
          </p:nvPr>
        </p:nvSpPr>
        <p:spPr>
          <a:noFill/>
        </p:spPr>
        <p:txBody>
          <a:bodyPr/>
          <a:lstStyle/>
          <a:p>
            <a:r>
              <a:rPr lang="en-US" smtClean="0"/>
              <a:t>Condition Objects</a:t>
            </a:r>
            <a:endParaRPr lang="de-CH" smtClean="0"/>
          </a:p>
        </p:txBody>
      </p:sp>
      <p:sp>
        <p:nvSpPr>
          <p:cNvPr id="52228" name="Slide Number Placeholder 5"/>
          <p:cNvSpPr>
            <a:spLocks noGrp="1"/>
          </p:cNvSpPr>
          <p:nvPr>
            <p:ph type="sldNum" sz="quarter" idx="12"/>
          </p:nvPr>
        </p:nvSpPr>
        <p:spPr>
          <a:noFill/>
        </p:spPr>
        <p:txBody>
          <a:bodyPr/>
          <a:lstStyle/>
          <a:p>
            <a:r>
              <a:rPr lang="de-CH"/>
              <a:t>CP 9.</a:t>
            </a:r>
            <a:fld id="{34C827DE-0DC9-7244-AC0B-F697030AE0A5}" type="slidenum">
              <a:rPr lang="de-CH"/>
              <a:pPr/>
              <a:t>34</a:t>
            </a:fld>
            <a:endParaRPr lang="de-CH" sz="1400">
              <a:solidFill>
                <a:srgbClr val="7E7E7E"/>
              </a:solidFill>
              <a:latin typeface="Times" charset="0"/>
            </a:endParaRPr>
          </a:p>
        </p:txBody>
      </p:sp>
      <p:sp>
        <p:nvSpPr>
          <p:cNvPr id="52229" name="Rectangle 4"/>
          <p:cNvSpPr>
            <a:spLocks noGrp="1" noChangeArrowheads="1"/>
          </p:cNvSpPr>
          <p:nvPr>
            <p:ph type="title"/>
          </p:nvPr>
        </p:nvSpPr>
        <p:spPr/>
        <p:txBody>
          <a:bodyPr/>
          <a:lstStyle/>
          <a:p>
            <a:r>
              <a:rPr lang="en-AU"/>
              <a:t>ExecutorService</a:t>
            </a:r>
          </a:p>
        </p:txBody>
      </p:sp>
      <p:sp>
        <p:nvSpPr>
          <p:cNvPr id="52230" name="Rectangle 5"/>
          <p:cNvSpPr>
            <a:spLocks noGrp="1" noChangeArrowheads="1"/>
          </p:cNvSpPr>
          <p:nvPr>
            <p:ph type="body" idx="1"/>
          </p:nvPr>
        </p:nvSpPr>
        <p:spPr>
          <a:xfrm>
            <a:off x="539750" y="1654175"/>
            <a:ext cx="8061325" cy="860425"/>
          </a:xfrm>
        </p:spPr>
        <p:txBody>
          <a:bodyPr anchor="t"/>
          <a:lstStyle/>
          <a:p>
            <a:r>
              <a:rPr lang="en-AU" sz="2000"/>
              <a:t>Adds lifecycle management</a:t>
            </a:r>
          </a:p>
          <a:p>
            <a:r>
              <a:rPr lang="en-GB" sz="2000"/>
              <a:t>ExecutorService supports both graceful and immediate shutdown</a:t>
            </a:r>
          </a:p>
        </p:txBody>
      </p:sp>
      <p:sp>
        <p:nvSpPr>
          <p:cNvPr id="52231" name="Rectangle 6"/>
          <p:cNvSpPr>
            <a:spLocks noChangeArrowheads="1"/>
          </p:cNvSpPr>
          <p:nvPr/>
        </p:nvSpPr>
        <p:spPr bwMode="auto">
          <a:xfrm>
            <a:off x="914400" y="2514600"/>
            <a:ext cx="7227888" cy="2062163"/>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a:r>
              <a:rPr lang="en-US" sz="1600">
                <a:latin typeface="Courier" charset="0"/>
                <a:ea typeface="Courier" charset="0"/>
                <a:cs typeface="Courier" charset="0"/>
              </a:rPr>
              <a:t>public interface ExecutorService extends Executor {</a:t>
            </a:r>
          </a:p>
          <a:p>
            <a:pPr defTabSz="379413"/>
            <a:r>
              <a:rPr lang="en-US" sz="1600">
                <a:latin typeface="Courier" charset="0"/>
                <a:ea typeface="Courier" charset="0"/>
                <a:cs typeface="Courier" charset="0"/>
              </a:rPr>
              <a:t>	void shutdown();</a:t>
            </a:r>
          </a:p>
          <a:p>
            <a:pPr defTabSz="379413"/>
            <a:r>
              <a:rPr lang="en-US" sz="1600">
                <a:latin typeface="Courier" charset="0"/>
                <a:ea typeface="Courier" charset="0"/>
                <a:cs typeface="Courier" charset="0"/>
              </a:rPr>
              <a:t>	List&lt;Runnable&gt; shutdownNow();</a:t>
            </a:r>
          </a:p>
          <a:p>
            <a:pPr defTabSz="379413"/>
            <a:r>
              <a:rPr lang="en-US" sz="1600">
                <a:latin typeface="Courier" charset="0"/>
                <a:ea typeface="Courier" charset="0"/>
                <a:cs typeface="Courier" charset="0"/>
              </a:rPr>
              <a:t>	boolean isShutdown();</a:t>
            </a:r>
          </a:p>
          <a:p>
            <a:pPr defTabSz="379413"/>
            <a:r>
              <a:rPr lang="en-US" sz="1600">
                <a:latin typeface="Courier" charset="0"/>
                <a:ea typeface="Courier" charset="0"/>
                <a:cs typeface="Courier" charset="0"/>
              </a:rPr>
              <a:t>	boolean isTerminated();</a:t>
            </a:r>
          </a:p>
          <a:p>
            <a:pPr defTabSz="379413"/>
            <a:r>
              <a:rPr lang="en-US" sz="1600">
                <a:latin typeface="Courier" charset="0"/>
                <a:ea typeface="Courier" charset="0"/>
                <a:cs typeface="Courier" charset="0"/>
              </a:rPr>
              <a:t>	boolean awaitTermination(long timeout, TimeUnit unit);</a:t>
            </a:r>
          </a:p>
          <a:p>
            <a:pPr defTabSz="379413"/>
            <a:r>
              <a:rPr lang="en-US" sz="1600" i="1">
                <a:solidFill>
                  <a:srgbClr val="7F0101"/>
                </a:solidFill>
                <a:latin typeface="Courier" charset="0"/>
                <a:ea typeface="Courier" charset="0"/>
                <a:cs typeface="Courier" charset="0"/>
              </a:rPr>
              <a:t>	// ...</a:t>
            </a:r>
          </a:p>
          <a:p>
            <a:pPr defTabSz="379413"/>
            <a:r>
              <a:rPr lang="en-US" sz="1600">
                <a:latin typeface="Courier" charset="0"/>
                <a:ea typeface="Courier" charset="0"/>
                <a:cs typeface="Courier" charset="0"/>
              </a:rPr>
              <a:t>}</a:t>
            </a:r>
          </a:p>
        </p:txBody>
      </p:sp>
      <p:sp>
        <p:nvSpPr>
          <p:cNvPr id="52232" name="Rectangle 7"/>
          <p:cNvSpPr>
            <a:spLocks noChangeArrowheads="1"/>
          </p:cNvSpPr>
          <p:nvPr/>
        </p:nvSpPr>
        <p:spPr bwMode="auto">
          <a:xfrm>
            <a:off x="457200" y="4724400"/>
            <a:ext cx="8458200" cy="1541463"/>
          </a:xfrm>
          <a:prstGeom prst="rect">
            <a:avLst/>
          </a:prstGeom>
          <a:noFill/>
          <a:ln w="9525">
            <a:noFill/>
            <a:miter lim="800000"/>
            <a:headEnd/>
            <a:tailEnd/>
          </a:ln>
        </p:spPr>
        <p:txBody>
          <a:bodyPr>
            <a:prstTxWarp prst="textNoShape">
              <a:avLst/>
            </a:prstTxWarp>
            <a:spAutoFit/>
          </a:bodyPr>
          <a:lstStyle/>
          <a:p>
            <a:pPr eaLnBrk="1" hangingPunct="1">
              <a:lnSpc>
                <a:spcPct val="95000"/>
              </a:lnSpc>
              <a:spcBef>
                <a:spcPct val="20000"/>
              </a:spcBef>
              <a:buClr>
                <a:schemeClr val="hlink"/>
              </a:buClr>
              <a:buSzPct val="85000"/>
              <a:buFont typeface="Helvetica CE" charset="0"/>
              <a:buChar char="&gt;"/>
            </a:pPr>
            <a:r>
              <a:rPr lang="en-GB" sz="2000">
                <a:solidFill>
                  <a:srgbClr val="0A017F"/>
                </a:solidFill>
                <a:ea typeface="Helvetica" charset="0"/>
                <a:cs typeface="Helvetica" charset="0"/>
              </a:rPr>
              <a:t>Useful utility methods too</a:t>
            </a:r>
          </a:p>
          <a:p>
            <a:pPr lvl="1" eaLnBrk="1" hangingPunct="1">
              <a:lnSpc>
                <a:spcPct val="95000"/>
              </a:lnSpc>
              <a:spcBef>
                <a:spcPct val="20000"/>
              </a:spcBef>
              <a:buFont typeface="Helvetica CE" charset="0"/>
              <a:buChar char="—"/>
            </a:pPr>
            <a:r>
              <a:rPr lang="en-GB" sz="1800">
                <a:solidFill>
                  <a:srgbClr val="0A017F"/>
                </a:solidFill>
                <a:latin typeface="Courier" charset="0"/>
                <a:ea typeface="Courier" charset="0"/>
                <a:cs typeface="Courier" charset="0"/>
              </a:rPr>
              <a:t>&lt;T&gt; T invokeAny(Collection&lt;Callable&lt;T&gt;&gt; tasks)</a:t>
            </a:r>
          </a:p>
          <a:p>
            <a:pPr lvl="3" eaLnBrk="1" hangingPunct="1">
              <a:lnSpc>
                <a:spcPct val="95000"/>
              </a:lnSpc>
              <a:spcBef>
                <a:spcPct val="20000"/>
              </a:spcBef>
              <a:buSzPct val="85000"/>
              <a:buFont typeface="Helvetica CE" charset="0"/>
              <a:buChar char="–"/>
            </a:pPr>
            <a:r>
              <a:rPr lang="en-GB" sz="1600">
                <a:solidFill>
                  <a:srgbClr val="0A017F"/>
                </a:solidFill>
                <a:ea typeface="Helvetica" charset="0"/>
                <a:cs typeface="Helvetica" charset="0"/>
              </a:rPr>
              <a:t>Executes the given tasks returning the result of one that completed successfully (if any)</a:t>
            </a:r>
          </a:p>
          <a:p>
            <a:pPr lvl="1" eaLnBrk="1" hangingPunct="1">
              <a:lnSpc>
                <a:spcPct val="95000"/>
              </a:lnSpc>
              <a:spcBef>
                <a:spcPct val="20000"/>
              </a:spcBef>
              <a:buFont typeface="Helvetica CE" charset="0"/>
              <a:buChar char="—"/>
            </a:pPr>
            <a:r>
              <a:rPr lang="en-GB" sz="1800">
                <a:solidFill>
                  <a:srgbClr val="0A017F"/>
                </a:solidFill>
                <a:ea typeface="Helvetica" charset="0"/>
                <a:cs typeface="Helvetica" charset="0"/>
              </a:rPr>
              <a:t>Others involving Future objects</a:t>
            </a:r>
            <a:endParaRPr lang="en-AU" sz="2000">
              <a:solidFill>
                <a:srgbClr val="0A017F"/>
              </a:solidFill>
              <a:ea typeface="Helvetica" charset="0"/>
              <a:cs typeface="Helvetica" charset="0"/>
            </a:endParaRPr>
          </a:p>
        </p:txBody>
      </p:sp>
      <p:sp>
        <p:nvSpPr>
          <p:cNvPr id="52233" name="Rectangle 8"/>
          <p:cNvSpPr>
            <a:spLocks noChangeArrowheads="1"/>
          </p:cNvSpPr>
          <p:nvPr/>
        </p:nvSpPr>
        <p:spPr bwMode="auto">
          <a:xfrm>
            <a:off x="457200" y="6510338"/>
            <a:ext cx="3549650" cy="274637"/>
          </a:xfrm>
          <a:prstGeom prst="rect">
            <a:avLst/>
          </a:prstGeom>
          <a:solidFill>
            <a:schemeClr val="bg1"/>
          </a:solidFill>
          <a:ln w="9525">
            <a:noFill/>
            <a:miter lim="800000"/>
            <a:headEnd/>
            <a:tailEnd/>
          </a:ln>
        </p:spPr>
        <p:txBody>
          <a:bodyPr wrap="none">
            <a:prstTxWarp prst="textNoShape">
              <a:avLst/>
            </a:prstTxWarp>
            <a:spAutoFit/>
          </a:bodyPr>
          <a:lstStyle/>
          <a:p>
            <a:r>
              <a:rPr lang="en-AU" sz="1200">
                <a:solidFill>
                  <a:srgbClr val="A7A7A7"/>
                </a:solidFill>
              </a:rPr>
              <a:t>© 2005 Bowbeer, Goetz, Holmes, Lea and Peierls</a:t>
            </a: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Date Placeholder 2"/>
          <p:cNvSpPr>
            <a:spLocks noGrp="1"/>
          </p:cNvSpPr>
          <p:nvPr>
            <p:ph type="dt" sz="quarter" idx="10"/>
          </p:nvPr>
        </p:nvSpPr>
        <p:spPr>
          <a:noFill/>
        </p:spPr>
        <p:txBody>
          <a:bodyPr/>
          <a:lstStyle/>
          <a:p>
            <a:r>
              <a:rPr lang="en-US" smtClean="0"/>
              <a:t>© Oscar Nierstrasz</a:t>
            </a:r>
            <a:endParaRPr lang="de-CH" smtClean="0"/>
          </a:p>
        </p:txBody>
      </p:sp>
      <p:sp>
        <p:nvSpPr>
          <p:cNvPr id="53251" name="Footer Placeholder 3"/>
          <p:cNvSpPr>
            <a:spLocks noGrp="1"/>
          </p:cNvSpPr>
          <p:nvPr>
            <p:ph type="ftr" sz="quarter" idx="11"/>
          </p:nvPr>
        </p:nvSpPr>
        <p:spPr>
          <a:noFill/>
        </p:spPr>
        <p:txBody>
          <a:bodyPr/>
          <a:lstStyle/>
          <a:p>
            <a:r>
              <a:rPr lang="en-US" smtClean="0"/>
              <a:t>Liveness and Asynchrony</a:t>
            </a:r>
            <a:endParaRPr lang="de-CH" smtClean="0"/>
          </a:p>
        </p:txBody>
      </p:sp>
      <p:sp>
        <p:nvSpPr>
          <p:cNvPr id="53252" name="Slide Number Placeholder 4"/>
          <p:cNvSpPr>
            <a:spLocks noGrp="1"/>
          </p:cNvSpPr>
          <p:nvPr>
            <p:ph type="sldNum" sz="quarter" idx="12"/>
          </p:nvPr>
        </p:nvSpPr>
        <p:spPr>
          <a:noFill/>
        </p:spPr>
        <p:txBody>
          <a:bodyPr/>
          <a:lstStyle/>
          <a:p>
            <a:fld id="{C6024500-6CC1-8C49-BF4F-C526C18EF071}" type="slidenum">
              <a:rPr lang="de-CH" smtClean="0"/>
              <a:pPr/>
              <a:t>35</a:t>
            </a:fld>
            <a:endParaRPr lang="de-CH" sz="1400" smtClean="0">
              <a:solidFill>
                <a:srgbClr val="7E7E7E"/>
              </a:solidFill>
              <a:latin typeface="Times" charset="0"/>
            </a:endParaRPr>
          </a:p>
        </p:txBody>
      </p:sp>
      <p:sp>
        <p:nvSpPr>
          <p:cNvPr id="53253" name="Rectangle 2"/>
          <p:cNvSpPr>
            <a:spLocks noGrp="1" noChangeArrowheads="1"/>
          </p:cNvSpPr>
          <p:nvPr>
            <p:ph type="title"/>
          </p:nvPr>
        </p:nvSpPr>
        <p:spPr/>
        <p:txBody>
          <a:bodyPr/>
          <a:lstStyle/>
          <a:p>
            <a:r>
              <a:rPr lang="en-US"/>
              <a:t>FutureTask</a:t>
            </a:r>
          </a:p>
        </p:txBody>
      </p:sp>
      <p:sp>
        <p:nvSpPr>
          <p:cNvPr id="53254" name="Rectangle 4"/>
          <p:cNvSpPr>
            <a:spLocks noChangeArrowheads="1"/>
          </p:cNvSpPr>
          <p:nvPr/>
        </p:nvSpPr>
        <p:spPr bwMode="auto">
          <a:xfrm>
            <a:off x="838200" y="1905000"/>
            <a:ext cx="7648575" cy="3140075"/>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85763"/>
            <a:r>
              <a:rPr lang="en-US" sz="1800">
                <a:latin typeface="Courier" charset="0"/>
                <a:ea typeface="Courier" charset="0"/>
                <a:cs typeface="Courier" charset="0"/>
              </a:rPr>
              <a:t>public FutureTask&lt;Integer&gt; service (final int n) {</a:t>
            </a:r>
          </a:p>
          <a:p>
            <a:pPr defTabSz="385763"/>
            <a:r>
              <a:rPr lang="en-US" sz="1800">
                <a:latin typeface="Courier" charset="0"/>
                <a:ea typeface="Courier" charset="0"/>
                <a:cs typeface="Courier" charset="0"/>
              </a:rPr>
              <a:t>	FutureTask&lt;Integer&gt; future =</a:t>
            </a:r>
          </a:p>
          <a:p>
            <a:pPr defTabSz="385763"/>
            <a:r>
              <a:rPr lang="en-US" sz="1800">
                <a:latin typeface="Courier" charset="0"/>
                <a:ea typeface="Courier" charset="0"/>
                <a:cs typeface="Courier" charset="0"/>
              </a:rPr>
              <a:t>		</a:t>
            </a:r>
            <a:r>
              <a:rPr lang="en-US" sz="1800" b="1">
                <a:latin typeface="Courier" charset="0"/>
                <a:ea typeface="Courier" charset="0"/>
                <a:cs typeface="Courier" charset="0"/>
              </a:rPr>
              <a:t>new FutureTask&lt;Integer&gt; </a:t>
            </a:r>
            <a:r>
              <a:rPr lang="en-US" sz="1800">
                <a:latin typeface="Courier" charset="0"/>
                <a:ea typeface="Courier" charset="0"/>
                <a:cs typeface="Courier" charset="0"/>
              </a:rPr>
              <a:t>(</a:t>
            </a:r>
          </a:p>
          <a:p>
            <a:pPr defTabSz="385763"/>
            <a:r>
              <a:rPr lang="en-US" sz="1800">
                <a:latin typeface="Courier" charset="0"/>
                <a:ea typeface="Courier" charset="0"/>
                <a:cs typeface="Courier" charset="0"/>
              </a:rPr>
              <a:t>			</a:t>
            </a:r>
            <a:r>
              <a:rPr lang="en-US" sz="1800" b="1">
                <a:latin typeface="Courier" charset="0"/>
                <a:ea typeface="Courier" charset="0"/>
                <a:cs typeface="Courier" charset="0"/>
              </a:rPr>
              <a:t>new Callable&lt;Integer&gt;()</a:t>
            </a:r>
            <a:r>
              <a:rPr lang="en-US" sz="1800">
                <a:latin typeface="Courier" charset="0"/>
                <a:ea typeface="Courier" charset="0"/>
                <a:cs typeface="Courier" charset="0"/>
              </a:rPr>
              <a:t> {</a:t>
            </a:r>
          </a:p>
          <a:p>
            <a:pPr defTabSz="385763"/>
            <a:r>
              <a:rPr lang="en-US" sz="1800">
                <a:latin typeface="Courier" charset="0"/>
                <a:ea typeface="Courier" charset="0"/>
                <a:cs typeface="Courier" charset="0"/>
              </a:rPr>
              <a:t>				public Integer </a:t>
            </a:r>
            <a:r>
              <a:rPr lang="en-US" sz="1800" b="1">
                <a:latin typeface="Courier" charset="0"/>
                <a:ea typeface="Courier" charset="0"/>
                <a:cs typeface="Courier" charset="0"/>
              </a:rPr>
              <a:t>call()</a:t>
            </a:r>
            <a:r>
              <a:rPr lang="en-US" sz="1800">
                <a:latin typeface="Courier" charset="0"/>
                <a:ea typeface="Courier" charset="0"/>
                <a:cs typeface="Courier" charset="0"/>
              </a:rPr>
              <a:t> {</a:t>
            </a:r>
          </a:p>
          <a:p>
            <a:pPr defTabSz="385763"/>
            <a:r>
              <a:rPr lang="en-US" sz="1800">
                <a:latin typeface="Courier" charset="0"/>
                <a:ea typeface="Courier" charset="0"/>
                <a:cs typeface="Courier" charset="0"/>
              </a:rPr>
              <a:t>					return new Integer(fibonacci(n));</a:t>
            </a:r>
          </a:p>
          <a:p>
            <a:pPr defTabSz="385763"/>
            <a:r>
              <a:rPr lang="en-US" sz="1800">
                <a:latin typeface="Courier" charset="0"/>
                <a:ea typeface="Courier" charset="0"/>
                <a:cs typeface="Courier" charset="0"/>
              </a:rPr>
              <a:t>				}</a:t>
            </a:r>
          </a:p>
          <a:p>
            <a:pPr defTabSz="385763"/>
            <a:r>
              <a:rPr lang="en-US" sz="1800">
                <a:latin typeface="Courier" charset="0"/>
                <a:ea typeface="Courier" charset="0"/>
                <a:cs typeface="Courier" charset="0"/>
              </a:rPr>
              <a:t>		});</a:t>
            </a:r>
          </a:p>
          <a:p>
            <a:pPr defTabSz="385763"/>
            <a:r>
              <a:rPr lang="en-US" sz="1800">
                <a:latin typeface="Courier" charset="0"/>
                <a:ea typeface="Courier" charset="0"/>
                <a:cs typeface="Courier" charset="0"/>
              </a:rPr>
              <a:t>	new Thread(future).start(); 	</a:t>
            </a:r>
            <a:r>
              <a:rPr lang="en-US" sz="1800" i="1">
                <a:solidFill>
                  <a:srgbClr val="7F0101"/>
                </a:solidFill>
                <a:latin typeface="Courier" charset="0"/>
                <a:ea typeface="Courier" charset="0"/>
                <a:cs typeface="Courier" charset="0"/>
              </a:rPr>
              <a:t>// or use an Executor</a:t>
            </a:r>
            <a:endParaRPr lang="en-US" sz="1800">
              <a:latin typeface="Courier" charset="0"/>
              <a:ea typeface="Courier" charset="0"/>
              <a:cs typeface="Courier" charset="0"/>
            </a:endParaRPr>
          </a:p>
          <a:p>
            <a:pPr defTabSz="385763"/>
            <a:r>
              <a:rPr lang="en-US" sz="1800">
                <a:latin typeface="Courier" charset="0"/>
                <a:ea typeface="Courier" charset="0"/>
                <a:cs typeface="Courier" charset="0"/>
              </a:rPr>
              <a:t>	return future;</a:t>
            </a:r>
          </a:p>
          <a:p>
            <a:pPr defTabSz="385763"/>
            <a:r>
              <a:rPr lang="en-US" sz="1800">
                <a:latin typeface="Courier" charset="0"/>
                <a:ea typeface="Courier" charset="0"/>
                <a:cs typeface="Courier" charset="0"/>
              </a:rPr>
              <a:t>}</a:t>
            </a:r>
          </a:p>
        </p:txBody>
      </p:sp>
      <p:sp>
        <p:nvSpPr>
          <p:cNvPr id="53255" name="AutoShape 5"/>
          <p:cNvSpPr>
            <a:spLocks noChangeArrowheads="1"/>
          </p:cNvSpPr>
          <p:nvPr/>
        </p:nvSpPr>
        <p:spPr bwMode="auto">
          <a:xfrm>
            <a:off x="3505200" y="5410200"/>
            <a:ext cx="4648200" cy="11430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a:r>
              <a:rPr lang="en-US" sz="2000" i="1">
                <a:solidFill>
                  <a:srgbClr val="7F0101"/>
                </a:solidFill>
              </a:rPr>
              <a:t>JUC provides a generic implementation of Futures, parameterized by Callable or Runnable services.</a:t>
            </a:r>
          </a:p>
        </p:txBody>
      </p:sp>
      <p:grpSp>
        <p:nvGrpSpPr>
          <p:cNvPr id="2" name="Group 6"/>
          <p:cNvGrpSpPr>
            <a:grpSpLocks/>
          </p:cNvGrpSpPr>
          <p:nvPr/>
        </p:nvGrpSpPr>
        <p:grpSpPr bwMode="auto">
          <a:xfrm>
            <a:off x="8382000" y="6096000"/>
            <a:ext cx="457200" cy="457200"/>
            <a:chOff x="5184" y="3552"/>
            <a:chExt cx="288" cy="288"/>
          </a:xfrm>
        </p:grpSpPr>
        <p:sp>
          <p:nvSpPr>
            <p:cNvPr id="53258" name="AutoShape 7"/>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53259" name="Oval 8"/>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
        <p:nvSpPr>
          <p:cNvPr id="53257" name="Rectangle 10"/>
          <p:cNvSpPr>
            <a:spLocks noChangeArrowheads="1"/>
          </p:cNvSpPr>
          <p:nvPr/>
        </p:nvSpPr>
        <p:spPr bwMode="auto">
          <a:xfrm>
            <a:off x="7456488" y="4768850"/>
            <a:ext cx="1027112" cy="277813"/>
          </a:xfrm>
          <a:prstGeom prst="rect">
            <a:avLst/>
          </a:prstGeom>
          <a:noFill/>
          <a:ln w="9525">
            <a:noFill/>
            <a:miter lim="800000"/>
            <a:headEnd/>
            <a:tailEnd/>
          </a:ln>
        </p:spPr>
        <p:txBody>
          <a:bodyPr wrap="none">
            <a:prstTxWarp prst="textNoShape">
              <a:avLst/>
            </a:prstTxWarp>
            <a:spAutoFit/>
          </a:bodyPr>
          <a:lstStyle/>
          <a:p>
            <a:r>
              <a:rPr lang="en-US" sz="1200" i="1"/>
              <a:t>Asynchrony</a:t>
            </a: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Date Placeholder 3"/>
          <p:cNvSpPr>
            <a:spLocks noGrp="1"/>
          </p:cNvSpPr>
          <p:nvPr>
            <p:ph type="dt" sz="quarter" idx="10"/>
          </p:nvPr>
        </p:nvSpPr>
        <p:spPr>
          <a:noFill/>
        </p:spPr>
        <p:txBody>
          <a:bodyPr/>
          <a:lstStyle/>
          <a:p>
            <a:r>
              <a:rPr lang="en-US" smtClean="0"/>
              <a:t>© Oscar Nierstrasz</a:t>
            </a:r>
            <a:endParaRPr lang="de-CH" smtClean="0"/>
          </a:p>
        </p:txBody>
      </p:sp>
      <p:sp>
        <p:nvSpPr>
          <p:cNvPr id="54275" name="Footer Placeholder 4"/>
          <p:cNvSpPr>
            <a:spLocks noGrp="1"/>
          </p:cNvSpPr>
          <p:nvPr>
            <p:ph type="ftr" sz="quarter" idx="11"/>
          </p:nvPr>
        </p:nvSpPr>
        <p:spPr>
          <a:noFill/>
        </p:spPr>
        <p:txBody>
          <a:bodyPr/>
          <a:lstStyle/>
          <a:p>
            <a:r>
              <a:rPr lang="en-US" smtClean="0"/>
              <a:t>Condition Objects</a:t>
            </a:r>
            <a:endParaRPr lang="de-CH" smtClean="0"/>
          </a:p>
        </p:txBody>
      </p:sp>
      <p:sp>
        <p:nvSpPr>
          <p:cNvPr id="54276" name="Slide Number Placeholder 5"/>
          <p:cNvSpPr>
            <a:spLocks noGrp="1"/>
          </p:cNvSpPr>
          <p:nvPr>
            <p:ph type="sldNum" sz="quarter" idx="12"/>
          </p:nvPr>
        </p:nvSpPr>
        <p:spPr>
          <a:noFill/>
        </p:spPr>
        <p:txBody>
          <a:bodyPr/>
          <a:lstStyle/>
          <a:p>
            <a:r>
              <a:rPr lang="de-CH"/>
              <a:t>CP 9.</a:t>
            </a:r>
            <a:fld id="{CCBB13AD-B0AE-A745-9D1F-57416585966A}" type="slidenum">
              <a:rPr lang="de-CH"/>
              <a:pPr/>
              <a:t>36</a:t>
            </a:fld>
            <a:endParaRPr lang="de-CH" sz="1400">
              <a:solidFill>
                <a:srgbClr val="7E7E7E"/>
              </a:solidFill>
              <a:latin typeface="Times" charset="0"/>
            </a:endParaRPr>
          </a:p>
        </p:txBody>
      </p:sp>
      <p:sp>
        <p:nvSpPr>
          <p:cNvPr id="54277" name="Rectangle 4"/>
          <p:cNvSpPr>
            <a:spLocks noChangeArrowheads="1"/>
          </p:cNvSpPr>
          <p:nvPr/>
        </p:nvSpPr>
        <p:spPr bwMode="auto">
          <a:xfrm>
            <a:off x="457200" y="6510338"/>
            <a:ext cx="3549650" cy="274637"/>
          </a:xfrm>
          <a:prstGeom prst="rect">
            <a:avLst/>
          </a:prstGeom>
          <a:solidFill>
            <a:schemeClr val="bg1"/>
          </a:solidFill>
          <a:ln w="9525">
            <a:noFill/>
            <a:miter lim="800000"/>
            <a:headEnd/>
            <a:tailEnd/>
          </a:ln>
        </p:spPr>
        <p:txBody>
          <a:bodyPr wrap="none">
            <a:prstTxWarp prst="textNoShape">
              <a:avLst/>
            </a:prstTxWarp>
            <a:spAutoFit/>
          </a:bodyPr>
          <a:lstStyle/>
          <a:p>
            <a:r>
              <a:rPr lang="en-AU" sz="1200">
                <a:solidFill>
                  <a:srgbClr val="A7A7A7"/>
                </a:solidFill>
              </a:rPr>
              <a:t>© 2005 Bowbeer, Goetz, Holmes, Lea and Peierls</a:t>
            </a:r>
          </a:p>
        </p:txBody>
      </p:sp>
      <p:sp>
        <p:nvSpPr>
          <p:cNvPr id="54278" name="Rectangle 5"/>
          <p:cNvSpPr>
            <a:spLocks noGrp="1" noChangeArrowheads="1"/>
          </p:cNvSpPr>
          <p:nvPr>
            <p:ph type="title"/>
          </p:nvPr>
        </p:nvSpPr>
        <p:spPr/>
        <p:txBody>
          <a:bodyPr/>
          <a:lstStyle/>
          <a:p>
            <a:r>
              <a:rPr lang="en-AU"/>
              <a:t>Creating Executors</a:t>
            </a:r>
          </a:p>
        </p:txBody>
      </p:sp>
      <p:sp>
        <p:nvSpPr>
          <p:cNvPr id="54279" name="Rectangle 6"/>
          <p:cNvSpPr>
            <a:spLocks noGrp="1" noChangeArrowheads="1"/>
          </p:cNvSpPr>
          <p:nvPr>
            <p:ph type="body" idx="1"/>
          </p:nvPr>
        </p:nvSpPr>
        <p:spPr/>
        <p:txBody>
          <a:bodyPr/>
          <a:lstStyle/>
          <a:p>
            <a:r>
              <a:rPr lang="en-GB">
                <a:ea typeface="Helvetica" charset="0"/>
                <a:cs typeface="Helvetica" charset="0"/>
              </a:rPr>
              <a:t>Sample Executor implementations from Executors</a:t>
            </a:r>
          </a:p>
          <a:p>
            <a:r>
              <a:rPr lang="en-GB">
                <a:ea typeface="Helvetica" charset="0"/>
                <a:cs typeface="Helvetica" charset="0"/>
              </a:rPr>
              <a:t>newSingleThreadExecutor</a:t>
            </a:r>
          </a:p>
          <a:p>
            <a:pPr lvl="1"/>
            <a:r>
              <a:rPr lang="en-GB">
                <a:ea typeface="Helvetica" charset="0"/>
                <a:cs typeface="Helvetica" charset="0"/>
              </a:rPr>
              <a:t>A pool of one, working from an unbounded queue</a:t>
            </a:r>
          </a:p>
          <a:p>
            <a:r>
              <a:rPr lang="en-GB">
                <a:ea typeface="Helvetica" charset="0"/>
                <a:cs typeface="Helvetica" charset="0"/>
              </a:rPr>
              <a:t>newFixedThreadPool(int N)</a:t>
            </a:r>
          </a:p>
          <a:p>
            <a:pPr lvl="1"/>
            <a:r>
              <a:rPr lang="en-GB">
                <a:ea typeface="Helvetica" charset="0"/>
                <a:cs typeface="Helvetica" charset="0"/>
              </a:rPr>
              <a:t>A fixed pool of N, working from an unbounded queue</a:t>
            </a:r>
          </a:p>
          <a:p>
            <a:r>
              <a:rPr lang="en-GB">
                <a:ea typeface="Helvetica" charset="0"/>
                <a:cs typeface="Helvetica" charset="0"/>
              </a:rPr>
              <a:t>newCachedThreadPool</a:t>
            </a:r>
          </a:p>
          <a:p>
            <a:pPr lvl="1"/>
            <a:r>
              <a:rPr lang="en-GB">
                <a:ea typeface="Helvetica" charset="0"/>
                <a:cs typeface="Helvetica" charset="0"/>
              </a:rPr>
              <a:t>A variable size pool that grows as needed and shrinks when idle</a:t>
            </a:r>
          </a:p>
          <a:p>
            <a:r>
              <a:rPr lang="en-GB">
                <a:solidFill>
                  <a:schemeClr val="tx1"/>
                </a:solidFill>
                <a:ea typeface="Helvetica" charset="0"/>
                <a:cs typeface="Helvetica" charset="0"/>
              </a:rPr>
              <a:t>newScheduledThreadPool</a:t>
            </a:r>
            <a:endParaRPr lang="en-GB">
              <a:ea typeface="Helvetica" charset="0"/>
              <a:cs typeface="Helvetica" charset="0"/>
            </a:endParaRPr>
          </a:p>
          <a:p>
            <a:pPr lvl="1"/>
            <a:r>
              <a:rPr lang="en-GB">
                <a:ea typeface="Helvetica" charset="0"/>
                <a:cs typeface="Helvetica" charset="0"/>
              </a:rPr>
              <a:t>Pool for executing tasks after a given delay, or periodically</a:t>
            </a:r>
            <a:endParaRPr lang="en-AU">
              <a:ea typeface="Helvetica" charset="0"/>
              <a:cs typeface="Helvetica"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Date Placeholder 3"/>
          <p:cNvSpPr>
            <a:spLocks noGrp="1"/>
          </p:cNvSpPr>
          <p:nvPr>
            <p:ph type="dt" sz="quarter" idx="10"/>
          </p:nvPr>
        </p:nvSpPr>
        <p:spPr>
          <a:noFill/>
        </p:spPr>
        <p:txBody>
          <a:bodyPr/>
          <a:lstStyle/>
          <a:p>
            <a:r>
              <a:rPr lang="en-US" smtClean="0"/>
              <a:t>© Oscar Nierstrasz</a:t>
            </a:r>
            <a:endParaRPr lang="de-CH" smtClean="0"/>
          </a:p>
        </p:txBody>
      </p:sp>
      <p:sp>
        <p:nvSpPr>
          <p:cNvPr id="55299" name="Footer Placeholder 4"/>
          <p:cNvSpPr>
            <a:spLocks noGrp="1"/>
          </p:cNvSpPr>
          <p:nvPr>
            <p:ph type="ftr" sz="quarter" idx="11"/>
          </p:nvPr>
        </p:nvSpPr>
        <p:spPr>
          <a:noFill/>
        </p:spPr>
        <p:txBody>
          <a:bodyPr/>
          <a:lstStyle/>
          <a:p>
            <a:r>
              <a:rPr lang="en-US" smtClean="0"/>
              <a:t>Condition Objects</a:t>
            </a:r>
            <a:endParaRPr lang="de-CH" smtClean="0"/>
          </a:p>
        </p:txBody>
      </p:sp>
      <p:sp>
        <p:nvSpPr>
          <p:cNvPr id="55300" name="Slide Number Placeholder 5"/>
          <p:cNvSpPr>
            <a:spLocks noGrp="1"/>
          </p:cNvSpPr>
          <p:nvPr>
            <p:ph type="sldNum" sz="quarter" idx="12"/>
          </p:nvPr>
        </p:nvSpPr>
        <p:spPr>
          <a:noFill/>
        </p:spPr>
        <p:txBody>
          <a:bodyPr/>
          <a:lstStyle/>
          <a:p>
            <a:r>
              <a:rPr lang="de-CH"/>
              <a:t>CP 9.</a:t>
            </a:r>
            <a:fld id="{AA1773C2-09A1-9441-A3CF-2D09E7822F70}" type="slidenum">
              <a:rPr lang="de-CH"/>
              <a:pPr/>
              <a:t>37</a:t>
            </a:fld>
            <a:endParaRPr lang="de-CH" sz="1400">
              <a:solidFill>
                <a:srgbClr val="7E7E7E"/>
              </a:solidFill>
              <a:latin typeface="Times" charset="0"/>
            </a:endParaRPr>
          </a:p>
        </p:txBody>
      </p:sp>
      <p:sp>
        <p:nvSpPr>
          <p:cNvPr id="55301" name="Rectangle 4"/>
          <p:cNvSpPr>
            <a:spLocks noGrp="1" noChangeArrowheads="1"/>
          </p:cNvSpPr>
          <p:nvPr>
            <p:ph type="title"/>
          </p:nvPr>
        </p:nvSpPr>
        <p:spPr/>
        <p:txBody>
          <a:bodyPr/>
          <a:lstStyle/>
          <a:p>
            <a:r>
              <a:rPr lang="en-AU"/>
              <a:t>Locks and Synchronizers</a:t>
            </a:r>
          </a:p>
        </p:txBody>
      </p:sp>
      <p:sp>
        <p:nvSpPr>
          <p:cNvPr id="55302" name="Rectangle 5"/>
          <p:cNvSpPr>
            <a:spLocks noGrp="1" noChangeArrowheads="1"/>
          </p:cNvSpPr>
          <p:nvPr>
            <p:ph type="body" idx="1"/>
          </p:nvPr>
        </p:nvSpPr>
        <p:spPr/>
        <p:txBody>
          <a:bodyPr/>
          <a:lstStyle/>
          <a:p>
            <a:pPr>
              <a:lnSpc>
                <a:spcPct val="85000"/>
              </a:lnSpc>
            </a:pPr>
            <a:r>
              <a:rPr lang="en-AU">
                <a:latin typeface="Courier" charset="0"/>
                <a:ea typeface="Courier" charset="0"/>
                <a:cs typeface="Courier" charset="0"/>
              </a:rPr>
              <a:t>java.util.concurrent</a:t>
            </a:r>
            <a:r>
              <a:rPr lang="en-AU"/>
              <a:t> provides generally useful implementations</a:t>
            </a:r>
          </a:p>
          <a:p>
            <a:pPr lvl="1">
              <a:lnSpc>
                <a:spcPct val="85000"/>
              </a:lnSpc>
            </a:pPr>
            <a:r>
              <a:rPr lang="en-AU">
                <a:latin typeface="Courier" charset="0"/>
                <a:ea typeface="Courier" charset="0"/>
                <a:cs typeface="Courier" charset="0"/>
              </a:rPr>
              <a:t>ReentrantLock</a:t>
            </a:r>
            <a:r>
              <a:rPr lang="en-AU">
                <a:latin typeface="American Typewriter" charset="0"/>
              </a:rPr>
              <a:t>, </a:t>
            </a:r>
            <a:r>
              <a:rPr lang="en-AU">
                <a:latin typeface="Courier" charset="0"/>
                <a:ea typeface="Courier" charset="0"/>
                <a:cs typeface="Courier" charset="0"/>
              </a:rPr>
              <a:t>ReentrantReadWriteLock</a:t>
            </a:r>
          </a:p>
          <a:p>
            <a:pPr lvl="1">
              <a:lnSpc>
                <a:spcPct val="85000"/>
              </a:lnSpc>
            </a:pPr>
            <a:r>
              <a:rPr lang="en-AU">
                <a:latin typeface="Courier" charset="0"/>
                <a:ea typeface="Courier" charset="0"/>
                <a:cs typeface="Courier" charset="0"/>
              </a:rPr>
              <a:t>Semaphore</a:t>
            </a:r>
            <a:r>
              <a:rPr lang="en-AU">
                <a:latin typeface="American Typewriter" charset="0"/>
              </a:rPr>
              <a:t>, </a:t>
            </a:r>
            <a:r>
              <a:rPr lang="en-AU">
                <a:latin typeface="Courier" charset="0"/>
                <a:ea typeface="Courier" charset="0"/>
                <a:cs typeface="Courier" charset="0"/>
              </a:rPr>
              <a:t>CountDownLatch</a:t>
            </a:r>
            <a:r>
              <a:rPr lang="en-AU">
                <a:latin typeface="American Typewriter" charset="0"/>
              </a:rPr>
              <a:t>, </a:t>
            </a:r>
            <a:r>
              <a:rPr lang="en-AU">
                <a:latin typeface="Courier" charset="0"/>
                <a:ea typeface="Courier" charset="0"/>
                <a:cs typeface="Courier" charset="0"/>
              </a:rPr>
              <a:t>Barrier</a:t>
            </a:r>
            <a:r>
              <a:rPr lang="en-AU">
                <a:latin typeface="American Typewriter" charset="0"/>
              </a:rPr>
              <a:t>, </a:t>
            </a:r>
            <a:r>
              <a:rPr lang="en-AU">
                <a:latin typeface="Courier" charset="0"/>
                <a:ea typeface="Courier" charset="0"/>
                <a:cs typeface="Courier" charset="0"/>
              </a:rPr>
              <a:t>Exchanger</a:t>
            </a:r>
          </a:p>
          <a:p>
            <a:pPr lvl="1">
              <a:lnSpc>
                <a:spcPct val="85000"/>
              </a:lnSpc>
            </a:pPr>
            <a:r>
              <a:rPr lang="en-AU"/>
              <a:t>Should meet the needs of most users in most situations</a:t>
            </a:r>
          </a:p>
          <a:p>
            <a:pPr lvl="3">
              <a:lnSpc>
                <a:spcPct val="85000"/>
              </a:lnSpc>
            </a:pPr>
            <a:r>
              <a:rPr lang="en-AU"/>
              <a:t>Some customization possible in some cases by subclassing</a:t>
            </a:r>
          </a:p>
          <a:p>
            <a:pPr>
              <a:lnSpc>
                <a:spcPct val="85000"/>
              </a:lnSpc>
            </a:pPr>
            <a:r>
              <a:rPr lang="en-AU"/>
              <a:t>Otherwise </a:t>
            </a:r>
            <a:r>
              <a:rPr lang="en-AU">
                <a:latin typeface="Courier" charset="0"/>
                <a:ea typeface="Courier" charset="0"/>
                <a:cs typeface="Courier" charset="0"/>
              </a:rPr>
              <a:t>AbstractQueuedSynchronizer</a:t>
            </a:r>
            <a:r>
              <a:rPr lang="en-AU"/>
              <a:t> can be used to build custom locks and synchronizers</a:t>
            </a:r>
          </a:p>
          <a:p>
            <a:pPr lvl="1">
              <a:lnSpc>
                <a:spcPct val="85000"/>
              </a:lnSpc>
            </a:pPr>
            <a:r>
              <a:rPr lang="en-AU"/>
              <a:t>Within limitations: </a:t>
            </a:r>
            <a:r>
              <a:rPr lang="en-AU">
                <a:latin typeface="Courier" charset="0"/>
                <a:ea typeface="Courier" charset="0"/>
                <a:cs typeface="Courier" charset="0"/>
              </a:rPr>
              <a:t>int</a:t>
            </a:r>
            <a:r>
              <a:rPr lang="en-AU"/>
              <a:t> state and FIFO queuing</a:t>
            </a:r>
          </a:p>
          <a:p>
            <a:pPr>
              <a:lnSpc>
                <a:spcPct val="85000"/>
              </a:lnSpc>
            </a:pPr>
            <a:r>
              <a:rPr lang="en-AU"/>
              <a:t>Otherwise build from scratch</a:t>
            </a:r>
          </a:p>
          <a:p>
            <a:pPr lvl="1">
              <a:lnSpc>
                <a:spcPct val="85000"/>
              </a:lnSpc>
            </a:pPr>
            <a:r>
              <a:rPr lang="en-AU"/>
              <a:t>Atomics</a:t>
            </a:r>
          </a:p>
          <a:p>
            <a:pPr lvl="1">
              <a:lnSpc>
                <a:spcPct val="85000"/>
              </a:lnSpc>
            </a:pPr>
            <a:r>
              <a:rPr lang="en-AU"/>
              <a:t>Queues</a:t>
            </a:r>
          </a:p>
          <a:p>
            <a:pPr lvl="1">
              <a:lnSpc>
                <a:spcPct val="85000"/>
              </a:lnSpc>
            </a:pPr>
            <a:r>
              <a:rPr lang="en-AU"/>
              <a:t>LockSupport for thread parking/unparking</a:t>
            </a:r>
          </a:p>
        </p:txBody>
      </p:sp>
      <p:sp>
        <p:nvSpPr>
          <p:cNvPr id="55303" name="Rectangle 6"/>
          <p:cNvSpPr>
            <a:spLocks noChangeArrowheads="1"/>
          </p:cNvSpPr>
          <p:nvPr/>
        </p:nvSpPr>
        <p:spPr bwMode="auto">
          <a:xfrm>
            <a:off x="457200" y="6510338"/>
            <a:ext cx="3549650" cy="274637"/>
          </a:xfrm>
          <a:prstGeom prst="rect">
            <a:avLst/>
          </a:prstGeom>
          <a:solidFill>
            <a:schemeClr val="bg1"/>
          </a:solidFill>
          <a:ln w="9525">
            <a:noFill/>
            <a:miter lim="800000"/>
            <a:headEnd/>
            <a:tailEnd/>
          </a:ln>
        </p:spPr>
        <p:txBody>
          <a:bodyPr wrap="none">
            <a:prstTxWarp prst="textNoShape">
              <a:avLst/>
            </a:prstTxWarp>
            <a:spAutoFit/>
          </a:bodyPr>
          <a:lstStyle/>
          <a:p>
            <a:r>
              <a:rPr lang="en-AU" sz="1200">
                <a:solidFill>
                  <a:srgbClr val="A7A7A7"/>
                </a:solidFill>
              </a:rPr>
              <a:t>© 2005 Bowbeer, Goetz, Holmes, Lea and Peierls</a:t>
            </a: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Date Placeholder 3"/>
          <p:cNvSpPr>
            <a:spLocks noGrp="1"/>
          </p:cNvSpPr>
          <p:nvPr>
            <p:ph type="dt" sz="quarter" idx="10"/>
          </p:nvPr>
        </p:nvSpPr>
        <p:spPr>
          <a:noFill/>
        </p:spPr>
        <p:txBody>
          <a:bodyPr/>
          <a:lstStyle/>
          <a:p>
            <a:r>
              <a:rPr lang="en-US" smtClean="0"/>
              <a:t>© Oscar Nierstrasz</a:t>
            </a:r>
            <a:endParaRPr lang="de-CH" smtClean="0"/>
          </a:p>
        </p:txBody>
      </p:sp>
      <p:sp>
        <p:nvSpPr>
          <p:cNvPr id="54275" name="Footer Placeholder 4"/>
          <p:cNvSpPr>
            <a:spLocks noGrp="1"/>
          </p:cNvSpPr>
          <p:nvPr>
            <p:ph type="ftr" sz="quarter" idx="11"/>
          </p:nvPr>
        </p:nvSpPr>
        <p:spPr>
          <a:noFill/>
        </p:spPr>
        <p:txBody>
          <a:bodyPr/>
          <a:lstStyle/>
          <a:p>
            <a:r>
              <a:rPr lang="en-US" smtClean="0"/>
              <a:t>Liveness and Asynchrony</a:t>
            </a:r>
            <a:endParaRPr lang="de-CH" smtClean="0"/>
          </a:p>
        </p:txBody>
      </p:sp>
      <p:sp>
        <p:nvSpPr>
          <p:cNvPr id="54276" name="Slide Number Placeholder 5"/>
          <p:cNvSpPr>
            <a:spLocks noGrp="1"/>
          </p:cNvSpPr>
          <p:nvPr>
            <p:ph type="sldNum" sz="quarter" idx="12"/>
          </p:nvPr>
        </p:nvSpPr>
        <p:spPr>
          <a:noFill/>
        </p:spPr>
        <p:txBody>
          <a:bodyPr/>
          <a:lstStyle/>
          <a:p>
            <a:fld id="{4E352EBC-613B-4747-87B3-74B06E4D0E07}" type="slidenum">
              <a:rPr lang="de-CH" smtClean="0"/>
              <a:pPr/>
              <a:t>38</a:t>
            </a:fld>
            <a:endParaRPr lang="de-CH" sz="1400" smtClean="0">
              <a:solidFill>
                <a:srgbClr val="7E7E7E"/>
              </a:solidFill>
              <a:latin typeface="Times" charset="0"/>
            </a:endParaRPr>
          </a:p>
        </p:txBody>
      </p:sp>
      <p:sp>
        <p:nvSpPr>
          <p:cNvPr id="54277" name="Rectangle 4"/>
          <p:cNvSpPr>
            <a:spLocks noGrp="1" noChangeArrowheads="1"/>
          </p:cNvSpPr>
          <p:nvPr>
            <p:ph type="title"/>
          </p:nvPr>
        </p:nvSpPr>
        <p:spPr/>
        <p:txBody>
          <a:bodyPr/>
          <a:lstStyle/>
          <a:p>
            <a:r>
              <a:rPr lang="en-US"/>
              <a:t>What you should know!</a:t>
            </a:r>
          </a:p>
        </p:txBody>
      </p:sp>
      <p:sp>
        <p:nvSpPr>
          <p:cNvPr id="54278" name="Rectangle 5"/>
          <p:cNvSpPr>
            <a:spLocks noGrp="1" noChangeArrowheads="1"/>
          </p:cNvSpPr>
          <p:nvPr>
            <p:ph type="body" idx="1"/>
          </p:nvPr>
        </p:nvSpPr>
        <p:spPr/>
        <p:txBody>
          <a:bodyPr/>
          <a:lstStyle/>
          <a:p>
            <a:r>
              <a:rPr lang="en-US" i="1"/>
              <a:t>What general form does an asynchronous invocation take?</a:t>
            </a:r>
          </a:p>
          <a:p>
            <a:r>
              <a:rPr lang="en-US" i="1"/>
              <a:t>When should you consider using asynchronous invocations?</a:t>
            </a:r>
          </a:p>
          <a:p>
            <a:r>
              <a:rPr lang="en-US" i="1"/>
              <a:t>In what sense can a direct invocation be “asynchronous”?</a:t>
            </a:r>
          </a:p>
          <a:p>
            <a:r>
              <a:rPr lang="en-US" i="1"/>
              <a:t>Why (and how) would you use inner classes to implement asynchrony?</a:t>
            </a:r>
          </a:p>
          <a:p>
            <a:r>
              <a:rPr lang="en-US" i="1"/>
              <a:t>What is “early reply”, and when would you use it?</a:t>
            </a:r>
          </a:p>
          <a:p>
            <a:r>
              <a:rPr lang="en-US" i="1"/>
              <a:t>What are “futures”, and when would you use them?</a:t>
            </a:r>
          </a:p>
          <a:p>
            <a:r>
              <a:rPr lang="en-US" i="1"/>
              <a:t>How can implement futures and early replies in Java?</a:t>
            </a: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Date Placeholder 3"/>
          <p:cNvSpPr>
            <a:spLocks noGrp="1"/>
          </p:cNvSpPr>
          <p:nvPr>
            <p:ph type="dt" sz="quarter" idx="10"/>
          </p:nvPr>
        </p:nvSpPr>
        <p:spPr>
          <a:noFill/>
        </p:spPr>
        <p:txBody>
          <a:bodyPr/>
          <a:lstStyle/>
          <a:p>
            <a:r>
              <a:rPr lang="en-US" smtClean="0"/>
              <a:t>© Oscar Nierstrasz</a:t>
            </a:r>
            <a:endParaRPr lang="de-CH" smtClean="0"/>
          </a:p>
        </p:txBody>
      </p:sp>
      <p:sp>
        <p:nvSpPr>
          <p:cNvPr id="55299" name="Footer Placeholder 4"/>
          <p:cNvSpPr>
            <a:spLocks noGrp="1"/>
          </p:cNvSpPr>
          <p:nvPr>
            <p:ph type="ftr" sz="quarter" idx="11"/>
          </p:nvPr>
        </p:nvSpPr>
        <p:spPr>
          <a:noFill/>
        </p:spPr>
        <p:txBody>
          <a:bodyPr/>
          <a:lstStyle/>
          <a:p>
            <a:r>
              <a:rPr lang="en-US" smtClean="0"/>
              <a:t>Liveness and Asynchrony</a:t>
            </a:r>
            <a:endParaRPr lang="de-CH" smtClean="0"/>
          </a:p>
        </p:txBody>
      </p:sp>
      <p:sp>
        <p:nvSpPr>
          <p:cNvPr id="55300" name="Slide Number Placeholder 5"/>
          <p:cNvSpPr>
            <a:spLocks noGrp="1"/>
          </p:cNvSpPr>
          <p:nvPr>
            <p:ph type="sldNum" sz="quarter" idx="12"/>
          </p:nvPr>
        </p:nvSpPr>
        <p:spPr>
          <a:noFill/>
        </p:spPr>
        <p:txBody>
          <a:bodyPr/>
          <a:lstStyle/>
          <a:p>
            <a:fld id="{2401DBA4-0F87-B042-ADA5-CB76D155A7F4}" type="slidenum">
              <a:rPr lang="de-CH" smtClean="0"/>
              <a:pPr/>
              <a:t>39</a:t>
            </a:fld>
            <a:endParaRPr lang="de-CH" sz="1400" smtClean="0">
              <a:solidFill>
                <a:srgbClr val="7E7E7E"/>
              </a:solidFill>
              <a:latin typeface="Times" charset="0"/>
            </a:endParaRPr>
          </a:p>
        </p:txBody>
      </p:sp>
      <p:sp>
        <p:nvSpPr>
          <p:cNvPr id="55301" name="Rectangle 4"/>
          <p:cNvSpPr>
            <a:spLocks noGrp="1" noChangeArrowheads="1"/>
          </p:cNvSpPr>
          <p:nvPr>
            <p:ph type="title"/>
          </p:nvPr>
        </p:nvSpPr>
        <p:spPr/>
        <p:txBody>
          <a:bodyPr/>
          <a:lstStyle/>
          <a:p>
            <a:r>
              <a:rPr lang="en-US"/>
              <a:t>Can you answer these questions?</a:t>
            </a:r>
          </a:p>
        </p:txBody>
      </p:sp>
      <p:sp>
        <p:nvSpPr>
          <p:cNvPr id="55302" name="Rectangle 5"/>
          <p:cNvSpPr>
            <a:spLocks noGrp="1" noChangeArrowheads="1"/>
          </p:cNvSpPr>
          <p:nvPr>
            <p:ph type="body" idx="1"/>
          </p:nvPr>
        </p:nvSpPr>
        <p:spPr/>
        <p:txBody>
          <a:bodyPr/>
          <a:lstStyle/>
          <a:p>
            <a:r>
              <a:rPr lang="en-US" i="1"/>
              <a:t>Why might you want to increase concurrency on a single-processor machine?</a:t>
            </a:r>
          </a:p>
          <a:p>
            <a:r>
              <a:rPr lang="en-US" i="1"/>
              <a:t>Why are servers commonly structured as thread-per-message gateways?</a:t>
            </a:r>
          </a:p>
          <a:p>
            <a:r>
              <a:rPr lang="en-US" i="1"/>
              <a:t>Which of the concurrency abstractions we have discussed till now can be implemented using one-slot-buffers as the only synchronized objects?</a:t>
            </a:r>
          </a:p>
          <a:p>
            <a:r>
              <a:rPr lang="en-US" i="1"/>
              <a:t>When are futures better than early replies? Vice versa?</a:t>
            </a: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Date Placeholder 3"/>
          <p:cNvSpPr>
            <a:spLocks noGrp="1"/>
          </p:cNvSpPr>
          <p:nvPr>
            <p:ph type="dt" sz="quarter" idx="10"/>
          </p:nvPr>
        </p:nvSpPr>
        <p:spPr>
          <a:noFill/>
        </p:spPr>
        <p:txBody>
          <a:bodyPr/>
          <a:lstStyle/>
          <a:p>
            <a:r>
              <a:rPr lang="en-US" smtClean="0"/>
              <a:t>© Oscar Nierstrasz</a:t>
            </a:r>
            <a:endParaRPr lang="de-CH" smtClean="0"/>
          </a:p>
        </p:txBody>
      </p:sp>
      <p:sp>
        <p:nvSpPr>
          <p:cNvPr id="16387" name="Footer Placeholder 4"/>
          <p:cNvSpPr>
            <a:spLocks noGrp="1"/>
          </p:cNvSpPr>
          <p:nvPr>
            <p:ph type="ftr" sz="quarter" idx="11"/>
          </p:nvPr>
        </p:nvSpPr>
        <p:spPr>
          <a:noFill/>
        </p:spPr>
        <p:txBody>
          <a:bodyPr/>
          <a:lstStyle/>
          <a:p>
            <a:r>
              <a:rPr lang="en-US" smtClean="0"/>
              <a:t>Liveness and Asynchrony</a:t>
            </a:r>
            <a:endParaRPr lang="de-CH" smtClean="0"/>
          </a:p>
        </p:txBody>
      </p:sp>
      <p:sp>
        <p:nvSpPr>
          <p:cNvPr id="16388" name="Slide Number Placeholder 5"/>
          <p:cNvSpPr>
            <a:spLocks noGrp="1"/>
          </p:cNvSpPr>
          <p:nvPr>
            <p:ph type="sldNum" sz="quarter" idx="12"/>
          </p:nvPr>
        </p:nvSpPr>
        <p:spPr>
          <a:noFill/>
        </p:spPr>
        <p:txBody>
          <a:bodyPr/>
          <a:lstStyle/>
          <a:p>
            <a:fld id="{D645F7FD-D635-114D-85F9-E90C940DCEFA}" type="slidenum">
              <a:rPr lang="de-CH" smtClean="0"/>
              <a:pPr/>
              <a:t>4</a:t>
            </a:fld>
            <a:endParaRPr lang="de-CH" sz="1400" smtClean="0">
              <a:solidFill>
                <a:srgbClr val="7E7E7E"/>
              </a:solidFill>
              <a:latin typeface="Times" charset="0"/>
            </a:endParaRPr>
          </a:p>
        </p:txBody>
      </p:sp>
      <p:sp>
        <p:nvSpPr>
          <p:cNvPr id="16389" name="Rectangle 2"/>
          <p:cNvSpPr>
            <a:spLocks noGrp="1" noChangeArrowheads="1"/>
          </p:cNvSpPr>
          <p:nvPr>
            <p:ph type="title"/>
          </p:nvPr>
        </p:nvSpPr>
        <p:spPr/>
        <p:txBody>
          <a:bodyPr/>
          <a:lstStyle/>
          <a:p>
            <a:r>
              <a:rPr lang="en-US"/>
              <a:t>Pattern: Asynchronous Invocations</a:t>
            </a:r>
          </a:p>
        </p:txBody>
      </p:sp>
      <p:sp>
        <p:nvSpPr>
          <p:cNvPr id="16390" name="Rectangle 3"/>
          <p:cNvSpPr>
            <a:spLocks noGrp="1" noChangeArrowheads="1"/>
          </p:cNvSpPr>
          <p:nvPr>
            <p:ph type="body" idx="1"/>
          </p:nvPr>
        </p:nvSpPr>
        <p:spPr/>
        <p:txBody>
          <a:bodyPr/>
          <a:lstStyle/>
          <a:p>
            <a:pPr marL="342900" indent="-342900">
              <a:lnSpc>
                <a:spcPct val="90000"/>
              </a:lnSpc>
              <a:buFont typeface="Helvetica CE" charset="0"/>
              <a:buNone/>
            </a:pPr>
            <a:r>
              <a:rPr lang="en-US" b="1" i="1"/>
              <a:t>Intent: </a:t>
            </a:r>
            <a:r>
              <a:rPr lang="en-US"/>
              <a:t>Avoid waiting for a request to be serviced by </a:t>
            </a:r>
            <a:r>
              <a:rPr lang="en-US" i="1">
                <a:solidFill>
                  <a:srgbClr val="7F0101"/>
                </a:solidFill>
              </a:rPr>
              <a:t>decoupling sending from receiving</a:t>
            </a:r>
            <a:r>
              <a:rPr lang="en-US"/>
              <a:t>.</a:t>
            </a:r>
          </a:p>
          <a:p>
            <a:pPr marL="342900" indent="-342900">
              <a:lnSpc>
                <a:spcPct val="90000"/>
              </a:lnSpc>
              <a:buFont typeface="Helvetica CE" charset="0"/>
              <a:buNone/>
            </a:pPr>
            <a:r>
              <a:rPr lang="en-US" b="1" i="1"/>
              <a:t>Applicability</a:t>
            </a:r>
            <a:endParaRPr lang="en-US"/>
          </a:p>
          <a:p>
            <a:pPr marL="342900" indent="-342900">
              <a:lnSpc>
                <a:spcPct val="90000"/>
              </a:lnSpc>
            </a:pPr>
            <a:r>
              <a:rPr lang="en-US"/>
              <a:t>When a host object can distribute services amongst multiple helper objects.</a:t>
            </a:r>
          </a:p>
          <a:p>
            <a:pPr marL="342900" indent="-342900">
              <a:lnSpc>
                <a:spcPct val="90000"/>
              </a:lnSpc>
            </a:pPr>
            <a:r>
              <a:rPr lang="en-US"/>
              <a:t>When an object does not immediately need the result of an invocation to continue doing useful work.</a:t>
            </a:r>
          </a:p>
          <a:p>
            <a:pPr marL="342900" indent="-342900">
              <a:lnSpc>
                <a:spcPct val="90000"/>
              </a:lnSpc>
            </a:pPr>
            <a:r>
              <a:rPr lang="en-US"/>
              <a:t>When invocations that are logically asynchronous, regardless of whether they are coded using threads. </a:t>
            </a:r>
          </a:p>
          <a:p>
            <a:pPr marL="342900" indent="-342900">
              <a:lnSpc>
                <a:spcPct val="90000"/>
              </a:lnSpc>
            </a:pPr>
            <a:r>
              <a:rPr lang="en-US"/>
              <a:t>During refactoring, when classes and methods are split in order to increase concurrency and reduce liveness problems.</a:t>
            </a: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6" name="Rectangle 3"/>
          <p:cNvSpPr>
            <a:spLocks noGrp="1" noChangeArrowheads="1"/>
          </p:cNvSpPr>
          <p:nvPr>
            <p:ph type="title"/>
          </p:nvPr>
        </p:nvSpPr>
        <p:spPr/>
        <p:txBody>
          <a:bodyPr/>
          <a:lstStyle/>
          <a:p>
            <a:pPr eaLnBrk="1" hangingPunct="1"/>
            <a:r>
              <a:rPr lang="en-US" dirty="0" smtClean="0"/>
              <a:t>License</a:t>
            </a:r>
            <a:endParaRPr lang="en-US" dirty="0"/>
          </a:p>
        </p:txBody>
      </p:sp>
      <p:sp>
        <p:nvSpPr>
          <p:cNvPr id="92162" name="Date Placeholder 3"/>
          <p:cNvSpPr>
            <a:spLocks noGrp="1"/>
          </p:cNvSpPr>
          <p:nvPr>
            <p:ph type="dt" sz="half" idx="10"/>
          </p:nvPr>
        </p:nvSpPr>
        <p:spPr>
          <a:noFill/>
        </p:spPr>
        <p:txBody>
          <a:bodyPr/>
          <a:lstStyle/>
          <a:p>
            <a:r>
              <a:rPr lang="de-CH" smtClean="0">
                <a:latin typeface="Helvetica" charset="0"/>
              </a:rPr>
              <a:t>© Oscar Nierstrasz</a:t>
            </a:r>
          </a:p>
        </p:txBody>
      </p:sp>
      <p:sp>
        <p:nvSpPr>
          <p:cNvPr id="92163" name="Footer Placeholder 4"/>
          <p:cNvSpPr>
            <a:spLocks noGrp="1"/>
          </p:cNvSpPr>
          <p:nvPr>
            <p:ph type="ftr" sz="quarter" idx="11"/>
          </p:nvPr>
        </p:nvSpPr>
        <p:spPr>
          <a:noFill/>
        </p:spPr>
        <p:txBody>
          <a:bodyPr/>
          <a:lstStyle/>
          <a:p>
            <a:r>
              <a:rPr lang="de-CH" smtClean="0">
                <a:latin typeface="Helvetica" charset="0"/>
              </a:rPr>
              <a:t>ESE — Introduction</a:t>
            </a:r>
          </a:p>
        </p:txBody>
      </p:sp>
      <p:grpSp>
        <p:nvGrpSpPr>
          <p:cNvPr id="2" name="Group 11"/>
          <p:cNvGrpSpPr/>
          <p:nvPr/>
        </p:nvGrpSpPr>
        <p:grpSpPr>
          <a:xfrm>
            <a:off x="762000" y="1600200"/>
            <a:ext cx="7620000" cy="4401204"/>
            <a:chOff x="762000" y="1600200"/>
            <a:chExt cx="7620000" cy="4401204"/>
          </a:xfrm>
        </p:grpSpPr>
        <p:sp>
          <p:nvSpPr>
            <p:cNvPr id="92165" name="Rectangle 2"/>
            <p:cNvSpPr>
              <a:spLocks noChangeArrowheads="1"/>
            </p:cNvSpPr>
            <p:nvPr/>
          </p:nvSpPr>
          <p:spPr bwMode="auto">
            <a:xfrm>
              <a:off x="762000" y="1600200"/>
              <a:ext cx="7620000" cy="4401204"/>
            </a:xfrm>
            <a:prstGeom prst="rect">
              <a:avLst/>
            </a:prstGeom>
            <a:solidFill>
              <a:srgbClr val="FFFFCC"/>
            </a:solidFill>
            <a:ln w="9525">
              <a:solidFill>
                <a:schemeClr val="tx1"/>
              </a:solidFill>
              <a:miter lim="800000"/>
              <a:headEnd/>
              <a:tailEnd/>
            </a:ln>
          </p:spPr>
          <p:txBody>
            <a:bodyPr>
              <a:prstTxWarp prst="textNoShape">
                <a:avLst/>
              </a:prstTxWarp>
              <a:spAutoFit/>
            </a:bodyPr>
            <a:lstStyle/>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lgn="ctr"/>
              <a:r>
                <a:rPr lang="en-US" sz="1400" b="1" dirty="0">
                  <a:solidFill>
                    <a:srgbClr val="000000"/>
                  </a:solidFill>
                </a:rPr>
                <a:t>Attribution-</a:t>
              </a:r>
              <a:r>
                <a:rPr lang="en-US" sz="1400" b="1" dirty="0" err="1">
                  <a:solidFill>
                    <a:srgbClr val="000000"/>
                  </a:solidFill>
                </a:rPr>
                <a:t>ShareAlike</a:t>
              </a:r>
              <a:r>
                <a:rPr lang="en-US" sz="1400" b="1" dirty="0">
                  <a:solidFill>
                    <a:srgbClr val="000000"/>
                  </a:solidFill>
                </a:rPr>
                <a:t> 3.0 </a:t>
              </a:r>
              <a:r>
                <a:rPr lang="en-US" sz="1400" b="1" dirty="0" err="1">
                  <a:solidFill>
                    <a:srgbClr val="000000"/>
                  </a:solidFill>
                </a:rPr>
                <a:t>Unported</a:t>
              </a:r>
              <a:endParaRPr lang="en-US" sz="1400" b="1" dirty="0">
                <a:solidFill>
                  <a:srgbClr val="000000"/>
                </a:solidFill>
              </a:endParaRPr>
            </a:p>
            <a:p>
              <a:pPr marL="192088" indent="-192088"/>
              <a:r>
                <a:rPr lang="en-US" sz="1400" b="1" i="1" dirty="0">
                  <a:solidFill>
                    <a:srgbClr val="000000"/>
                  </a:solidFill>
                </a:rPr>
                <a:t>You are free:</a:t>
              </a:r>
              <a:endParaRPr lang="en-US" sz="1400" dirty="0">
                <a:solidFill>
                  <a:srgbClr val="000000"/>
                </a:solidFill>
              </a:endParaRPr>
            </a:p>
            <a:p>
              <a:pPr lvl="1"/>
              <a:r>
                <a:rPr lang="en-US" sz="1400" b="1" dirty="0">
                  <a:solidFill>
                    <a:srgbClr val="000000"/>
                  </a:solidFill>
                </a:rPr>
                <a:t>to Share</a:t>
              </a:r>
              <a:r>
                <a:rPr lang="en-US" sz="1400" dirty="0">
                  <a:solidFill>
                    <a:srgbClr val="000000"/>
                  </a:solidFill>
                </a:rPr>
                <a:t> — to copy, distribute and transmit the work</a:t>
              </a:r>
            </a:p>
            <a:p>
              <a:pPr lvl="1"/>
              <a:r>
                <a:rPr lang="en-US" sz="1400" b="1" dirty="0">
                  <a:solidFill>
                    <a:srgbClr val="000000"/>
                  </a:solidFill>
                </a:rPr>
                <a:t>to Remix</a:t>
              </a:r>
              <a:r>
                <a:rPr lang="en-US" sz="1400" dirty="0">
                  <a:solidFill>
                    <a:srgbClr val="000000"/>
                  </a:solidFill>
                </a:rPr>
                <a:t> — to adapt the work</a:t>
              </a:r>
            </a:p>
            <a:p>
              <a:pPr marL="192088" indent="-192088"/>
              <a:endParaRPr lang="en-US" sz="1400" b="1" i="1" dirty="0">
                <a:solidFill>
                  <a:srgbClr val="000000"/>
                </a:solidFill>
              </a:endParaRPr>
            </a:p>
            <a:p>
              <a:pPr marL="192088" indent="-192088"/>
              <a:r>
                <a:rPr lang="en-US" sz="1400" b="1" i="1" dirty="0">
                  <a:solidFill>
                    <a:srgbClr val="000000"/>
                  </a:solidFill>
                </a:rPr>
                <a:t>Under the following conditions:</a:t>
              </a:r>
              <a:endParaRPr lang="en-US" sz="1400" dirty="0">
                <a:solidFill>
                  <a:srgbClr val="000000"/>
                </a:solidFill>
              </a:endParaRPr>
            </a:p>
            <a:p>
              <a:pPr lvl="1"/>
              <a:r>
                <a:rPr lang="en-US" sz="1400" b="1" dirty="0">
                  <a:solidFill>
                    <a:srgbClr val="000000"/>
                  </a:solidFill>
                </a:rPr>
                <a:t>Attribution.</a:t>
              </a:r>
              <a:r>
                <a:rPr lang="en-US" sz="1400" dirty="0">
                  <a:solidFill>
                    <a:srgbClr val="000000"/>
                  </a:solidFill>
                </a:rPr>
                <a:t> You must attribute the work in the manner specified by the author or licensor (but not in any way that suggests that they endorse you or your use of the work).</a:t>
              </a:r>
            </a:p>
            <a:p>
              <a:pPr lvl="1"/>
              <a:r>
                <a:rPr lang="en-US" sz="1400" b="1" dirty="0">
                  <a:solidFill>
                    <a:srgbClr val="000000"/>
                  </a:solidFill>
                </a:rPr>
                <a:t>Share Alike.</a:t>
              </a:r>
              <a:r>
                <a:rPr lang="en-US" sz="1400" dirty="0">
                  <a:solidFill>
                    <a:srgbClr val="000000"/>
                  </a:solidFill>
                </a:rPr>
                <a:t> If you alter, transform, or build upon this work, you may distribute the resulting work only under the same, similar or a compatible license.</a:t>
              </a:r>
            </a:p>
            <a:p>
              <a:pPr marL="192088" indent="-192088"/>
              <a:r>
                <a:rPr lang="en-US" sz="1400" dirty="0">
                  <a:solidFill>
                    <a:srgbClr val="000000"/>
                  </a:solidFill>
                </a:rPr>
                <a:t>For any reuse or distribution, you must make clear to others the license terms of this work. The best way to do this is with a link to this web page.</a:t>
              </a:r>
            </a:p>
            <a:p>
              <a:pPr marL="192088" indent="-192088"/>
              <a:r>
                <a:rPr lang="en-US" sz="1400" dirty="0">
                  <a:solidFill>
                    <a:srgbClr val="000000"/>
                  </a:solidFill>
                </a:rPr>
                <a:t>Any of the above conditions can be waived if you get permission from the copyright holder.</a:t>
              </a:r>
            </a:p>
            <a:p>
              <a:pPr marL="192088" indent="-192088"/>
              <a:r>
                <a:rPr lang="en-US" sz="1400" dirty="0">
                  <a:solidFill>
                    <a:srgbClr val="000000"/>
                  </a:solidFill>
                </a:rPr>
                <a:t>Nothing in this license impairs or restricts the author's moral rights.</a:t>
              </a:r>
            </a:p>
          </p:txBody>
        </p:sp>
        <p:pic>
          <p:nvPicPr>
            <p:cNvPr id="92168" name="Picture 5" descr="logo_deed"/>
            <p:cNvPicPr>
              <a:picLocks noChangeAspect="1" noChangeArrowheads="1"/>
            </p:cNvPicPr>
            <p:nvPr/>
          </p:nvPicPr>
          <p:blipFill>
            <a:blip r:embed="rId3"/>
            <a:srcRect/>
            <a:stretch>
              <a:fillRect/>
            </a:stretch>
          </p:blipFill>
          <p:spPr bwMode="auto">
            <a:xfrm>
              <a:off x="3319367" y="1828800"/>
              <a:ext cx="2509837" cy="708025"/>
            </a:xfrm>
            <a:prstGeom prst="rect">
              <a:avLst/>
            </a:prstGeom>
            <a:noFill/>
            <a:ln w="9525">
              <a:noFill/>
              <a:miter lim="800000"/>
              <a:headEnd/>
              <a:tailEnd/>
            </a:ln>
          </p:spPr>
        </p:pic>
      </p:grpSp>
      <p:sp>
        <p:nvSpPr>
          <p:cNvPr id="10" name="Rectangle 9"/>
          <p:cNvSpPr/>
          <p:nvPr/>
        </p:nvSpPr>
        <p:spPr>
          <a:xfrm>
            <a:off x="1676400" y="6076890"/>
            <a:ext cx="5791200" cy="400110"/>
          </a:xfrm>
          <a:prstGeom prst="rect">
            <a:avLst/>
          </a:prstGeom>
          <a:solidFill>
            <a:srgbClr val="FFFDD7"/>
          </a:solidFill>
          <a:ln>
            <a:noFill/>
          </a:ln>
        </p:spPr>
        <p:txBody>
          <a:bodyPr wrap="square">
            <a:spAutoFit/>
          </a:bodyPr>
          <a:lstStyle/>
          <a:p>
            <a:pPr algn="ctr" eaLnBrk="1" hangingPunct="1">
              <a:buNone/>
            </a:pPr>
            <a:r>
              <a:rPr lang="en-US" sz="2000" dirty="0" smtClean="0">
                <a:latin typeface="Helvetica (Body)"/>
                <a:cs typeface="Helvetica (Body)"/>
              </a:rPr>
              <a:t>http://creativecommons.org/licenses/by-sa/3.0/</a:t>
            </a:r>
            <a:endParaRPr lang="en-US" sz="2000" dirty="0">
              <a:latin typeface="Helvetica (Body)"/>
              <a:cs typeface="Helvetica (Body)"/>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Date Placeholder 3"/>
          <p:cNvSpPr>
            <a:spLocks noGrp="1"/>
          </p:cNvSpPr>
          <p:nvPr>
            <p:ph type="dt" sz="quarter" idx="10"/>
          </p:nvPr>
        </p:nvSpPr>
        <p:spPr>
          <a:noFill/>
        </p:spPr>
        <p:txBody>
          <a:bodyPr/>
          <a:lstStyle/>
          <a:p>
            <a:r>
              <a:rPr lang="en-US" smtClean="0"/>
              <a:t>© Oscar Nierstrasz</a:t>
            </a:r>
            <a:endParaRPr lang="de-CH" smtClean="0"/>
          </a:p>
        </p:txBody>
      </p:sp>
      <p:sp>
        <p:nvSpPr>
          <p:cNvPr id="17411" name="Footer Placeholder 4"/>
          <p:cNvSpPr>
            <a:spLocks noGrp="1"/>
          </p:cNvSpPr>
          <p:nvPr>
            <p:ph type="ftr" sz="quarter" idx="11"/>
          </p:nvPr>
        </p:nvSpPr>
        <p:spPr>
          <a:noFill/>
        </p:spPr>
        <p:txBody>
          <a:bodyPr/>
          <a:lstStyle/>
          <a:p>
            <a:r>
              <a:rPr lang="en-US" smtClean="0"/>
              <a:t>Liveness and Asynchrony</a:t>
            </a:r>
            <a:endParaRPr lang="de-CH" smtClean="0"/>
          </a:p>
        </p:txBody>
      </p:sp>
      <p:sp>
        <p:nvSpPr>
          <p:cNvPr id="17412" name="Slide Number Placeholder 5"/>
          <p:cNvSpPr>
            <a:spLocks noGrp="1"/>
          </p:cNvSpPr>
          <p:nvPr>
            <p:ph type="sldNum" sz="quarter" idx="12"/>
          </p:nvPr>
        </p:nvSpPr>
        <p:spPr>
          <a:noFill/>
        </p:spPr>
        <p:txBody>
          <a:bodyPr/>
          <a:lstStyle/>
          <a:p>
            <a:fld id="{D9B2EC7C-03C3-6544-92D2-78BDEBB3A03B}" type="slidenum">
              <a:rPr lang="de-CH" smtClean="0"/>
              <a:pPr/>
              <a:t>5</a:t>
            </a:fld>
            <a:endParaRPr lang="de-CH" sz="1400" smtClean="0">
              <a:solidFill>
                <a:srgbClr val="7E7E7E"/>
              </a:solidFill>
              <a:latin typeface="Times" charset="0"/>
            </a:endParaRPr>
          </a:p>
        </p:txBody>
      </p:sp>
      <p:sp>
        <p:nvSpPr>
          <p:cNvPr id="17413" name="Rectangle 2"/>
          <p:cNvSpPr>
            <a:spLocks noGrp="1" noChangeArrowheads="1"/>
          </p:cNvSpPr>
          <p:nvPr>
            <p:ph type="title"/>
          </p:nvPr>
        </p:nvSpPr>
        <p:spPr/>
        <p:txBody>
          <a:bodyPr/>
          <a:lstStyle/>
          <a:p>
            <a:r>
              <a:rPr lang="en-US"/>
              <a:t>Asynchronous Invocations — template</a:t>
            </a:r>
          </a:p>
        </p:txBody>
      </p:sp>
      <p:sp>
        <p:nvSpPr>
          <p:cNvPr id="17414" name="Rectangle 3"/>
          <p:cNvSpPr>
            <a:spLocks noGrp="1" noChangeArrowheads="1"/>
          </p:cNvSpPr>
          <p:nvPr>
            <p:ph type="body" idx="1"/>
          </p:nvPr>
        </p:nvSpPr>
        <p:spPr>
          <a:xfrm>
            <a:off x="539750" y="1654175"/>
            <a:ext cx="8061325" cy="479425"/>
          </a:xfrm>
        </p:spPr>
        <p:txBody>
          <a:bodyPr/>
          <a:lstStyle/>
          <a:p>
            <a:pPr marL="0" indent="0" defTabSz="384175">
              <a:buFont typeface="Helvetica CE" charset="0"/>
              <a:buNone/>
            </a:pPr>
            <a:r>
              <a:rPr lang="en-US" i="1">
                <a:solidFill>
                  <a:srgbClr val="7F0101"/>
                </a:solidFill>
              </a:rPr>
              <a:t>Asynchronous invocation typically looks like this:</a:t>
            </a:r>
            <a:endParaRPr lang="en-US"/>
          </a:p>
        </p:txBody>
      </p:sp>
      <p:sp>
        <p:nvSpPr>
          <p:cNvPr id="17415" name="Rectangle 4"/>
          <p:cNvSpPr>
            <a:spLocks noChangeArrowheads="1"/>
          </p:cNvSpPr>
          <p:nvPr/>
        </p:nvSpPr>
        <p:spPr bwMode="auto">
          <a:xfrm>
            <a:off x="569913" y="2351088"/>
            <a:ext cx="7964487" cy="2906712"/>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abstract class AbstractHost implements Host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void service()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pre();					</a:t>
            </a:r>
            <a:r>
              <a:rPr lang="en-US" sz="1800" i="1">
                <a:solidFill>
                  <a:srgbClr val="7E0007"/>
                </a:solidFill>
                <a:latin typeface="Courier" charset="0"/>
                <a:ea typeface="Courier" charset="0"/>
                <a:cs typeface="Courier" charset="0"/>
              </a:rPr>
              <a:t>// code to run before invocation</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invokeHelper();		</a:t>
            </a:r>
            <a:r>
              <a:rPr lang="en-US" sz="1800" b="1" i="1">
                <a:solidFill>
                  <a:srgbClr val="7E0007"/>
                </a:solidFill>
                <a:latin typeface="Courier" charset="0"/>
                <a:ea typeface="Courier" charset="0"/>
                <a:cs typeface="Courier" charset="0"/>
              </a:rPr>
              <a:t>// the invocation</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during();				</a:t>
            </a:r>
            <a:r>
              <a:rPr lang="en-US" sz="1800" b="1" i="1">
                <a:solidFill>
                  <a:srgbClr val="7E0007"/>
                </a:solidFill>
                <a:latin typeface="Courier" charset="0"/>
                <a:ea typeface="Courier" charset="0"/>
                <a:cs typeface="Courier" charset="0"/>
              </a:rPr>
              <a:t>// code to run in parallel</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post();					</a:t>
            </a:r>
            <a:r>
              <a:rPr lang="en-US" sz="1800" i="1">
                <a:solidFill>
                  <a:srgbClr val="7E0007"/>
                </a:solidFill>
                <a:latin typeface="Courier" charset="0"/>
                <a:ea typeface="Courier" charset="0"/>
                <a:cs typeface="Courier" charset="0"/>
              </a:rPr>
              <a:t>// code to run after completion</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
        <p:nvSpPr>
          <p:cNvPr id="17416" name="Rectangle 7"/>
          <p:cNvSpPr>
            <a:spLocks noChangeArrowheads="1"/>
          </p:cNvSpPr>
          <p:nvPr/>
        </p:nvSpPr>
        <p:spPr bwMode="auto">
          <a:xfrm>
            <a:off x="1676400" y="4876800"/>
            <a:ext cx="4572000" cy="1200150"/>
          </a:xfrm>
          <a:prstGeom prst="rect">
            <a:avLst/>
          </a:prstGeom>
          <a:solidFill>
            <a:srgbClr val="FFFFFF"/>
          </a:solidFill>
          <a:ln w="9525">
            <a:solidFill>
              <a:srgbClr val="05027D"/>
            </a:solidFill>
            <a:miter lim="800000"/>
            <a:headEnd/>
            <a:tailEnd/>
          </a:ln>
        </p:spPr>
        <p:txBody>
          <a:bodyPr>
            <a:prstTxWarp prst="textNoShape">
              <a:avLst/>
            </a:prstTxWarp>
            <a:spAutoFit/>
          </a:bodyPr>
          <a:lstStyle/>
          <a:p>
            <a:pPr defTabSz="355600"/>
            <a:r>
              <a:rPr lang="en-US" sz="1800" i="1">
                <a:solidFill>
                  <a:srgbClr val="7E0007"/>
                </a:solidFill>
                <a:latin typeface="Courier" charset="0"/>
                <a:ea typeface="Courier" charset="0"/>
                <a:cs typeface="Courier" charset="0"/>
              </a:rPr>
              <a:t>// A host provides a service</a:t>
            </a:r>
          </a:p>
          <a:p>
            <a:pPr defTabSz="355600"/>
            <a:r>
              <a:rPr lang="en-US" sz="1800">
                <a:latin typeface="Courier" charset="0"/>
                <a:ea typeface="Courier" charset="0"/>
                <a:cs typeface="Courier" charset="0"/>
              </a:rPr>
              <a:t>public interface Host {</a:t>
            </a:r>
          </a:p>
          <a:p>
            <a:pPr defTabSz="355600"/>
            <a:r>
              <a:rPr lang="en-US" sz="1800">
                <a:latin typeface="Courier" charset="0"/>
                <a:ea typeface="Courier" charset="0"/>
                <a:cs typeface="Courier" charset="0"/>
              </a:rPr>
              <a:t>	public void service();</a:t>
            </a:r>
          </a:p>
          <a:p>
            <a:pPr defTabSz="355600"/>
            <a:r>
              <a:rPr lang="en-US" sz="1800">
                <a:latin typeface="Courier" charset="0"/>
                <a:ea typeface="Courier" charset="0"/>
                <a:cs typeface="Courier" charset="0"/>
              </a:rPr>
              <a:t>}</a:t>
            </a:r>
          </a:p>
        </p:txBody>
      </p:sp>
      <p:sp>
        <p:nvSpPr>
          <p:cNvPr id="17417" name="Rectangle 8"/>
          <p:cNvSpPr>
            <a:spLocks noChangeArrowheads="1"/>
          </p:cNvSpPr>
          <p:nvPr/>
        </p:nvSpPr>
        <p:spPr bwMode="auto">
          <a:xfrm>
            <a:off x="7507288" y="4981575"/>
            <a:ext cx="1027112" cy="276225"/>
          </a:xfrm>
          <a:prstGeom prst="rect">
            <a:avLst/>
          </a:prstGeom>
          <a:noFill/>
          <a:ln w="9525">
            <a:noFill/>
            <a:miter lim="800000"/>
            <a:headEnd/>
            <a:tailEnd/>
          </a:ln>
        </p:spPr>
        <p:txBody>
          <a:bodyPr wrap="none">
            <a:prstTxWarp prst="textNoShape">
              <a:avLst/>
            </a:prstTxWarp>
            <a:spAutoFit/>
          </a:bodyPr>
          <a:lstStyle/>
          <a:p>
            <a:r>
              <a:rPr lang="en-US" sz="1200" i="1"/>
              <a:t>Asynchrony</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t>Asynchronous Invocations — design steps</a:t>
            </a:r>
          </a:p>
        </p:txBody>
      </p:sp>
      <p:graphicFrame>
        <p:nvGraphicFramePr>
          <p:cNvPr id="586802" name="Group 50"/>
          <p:cNvGraphicFramePr>
            <a:graphicFrameLocks noGrp="1"/>
          </p:cNvGraphicFramePr>
          <p:nvPr>
            <p:ph idx="1"/>
          </p:nvPr>
        </p:nvGraphicFramePr>
        <p:xfrm>
          <a:off x="304800" y="1654175"/>
          <a:ext cx="8458200" cy="4727448"/>
        </p:xfrm>
        <a:graphic>
          <a:graphicData uri="http://schemas.openxmlformats.org/drawingml/2006/table">
            <a:tbl>
              <a:tblPr/>
              <a:tblGrid>
                <a:gridCol w="4267200"/>
                <a:gridCol w="4191000"/>
              </a:tblGrid>
              <a:tr h="188913">
                <a:tc gridSpan="2">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400" b="0" i="1" u="none" strike="noStrike" cap="none" normalizeH="0" baseline="0">
                          <a:ln>
                            <a:noFill/>
                          </a:ln>
                          <a:solidFill>
                            <a:srgbClr val="7F0101"/>
                          </a:solidFill>
                          <a:effectLst/>
                          <a:latin typeface="Helvetica" charset="0"/>
                        </a:rPr>
                        <a:t>Consider the following issues:</a:t>
                      </a:r>
                      <a:endParaRPr kumimoji="0" lang="en-US" sz="2000" b="0" i="1" u="none" strike="noStrike" cap="none" normalizeH="0" baseline="0">
                        <a:ln>
                          <a:noFill/>
                        </a:ln>
                        <a:solidFill>
                          <a:srgbClr val="7F0101"/>
                        </a:solidFill>
                        <a:effectLst/>
                        <a:latin typeface="Helvetica" charset="0"/>
                      </a:endParaRPr>
                    </a:p>
                  </a:txBody>
                  <a:tcPr marL="87252" marR="87252" horzOverflow="overflow">
                    <a:lnL>
                      <a:noFill/>
                    </a:lnL>
                    <a:lnR>
                      <a:noFill/>
                    </a:lnR>
                    <a:lnT>
                      <a:noFill/>
                    </a:lnT>
                    <a:lnB w="28575" cap="flat" cmpd="sng" algn="ctr">
                      <a:solidFill>
                        <a:srgbClr val="00027F"/>
                      </a:solidFill>
                      <a:prstDash val="solid"/>
                      <a:round/>
                      <a:headEnd type="none" w="med" len="med"/>
                      <a:tailEnd type="none" w="med" len="med"/>
                    </a:lnB>
                    <a:lnTlToBr>
                      <a:noFill/>
                    </a:lnTlToBr>
                    <a:lnBlToTr>
                      <a:noFill/>
                    </a:lnBlToTr>
                    <a:noFill/>
                  </a:tcPr>
                </a:tc>
                <a:tc hMerge="1">
                  <a:txBody>
                    <a:bodyPr/>
                    <a:lstStyle/>
                    <a:p>
                      <a:endParaRPr lang="en-US"/>
                    </a:p>
                  </a:txBody>
                  <a:tcPr/>
                </a:tc>
              </a:tr>
              <a:tr h="250825">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800" b="0" i="1" u="none" strike="noStrike" cap="none" normalizeH="0" baseline="0">
                          <a:ln>
                            <a:noFill/>
                          </a:ln>
                          <a:solidFill>
                            <a:srgbClr val="0A017F"/>
                          </a:solidFill>
                          <a:effectLst/>
                          <a:latin typeface="Helvetica" charset="0"/>
                        </a:rPr>
                        <a:t>Does the Host need results back from the Helper?</a:t>
                      </a:r>
                    </a:p>
                  </a:txBody>
                  <a:tcPr marL="87252" marR="87252" horzOverflow="overflow">
                    <a:lnL>
                      <a:noFill/>
                    </a:lnL>
                    <a:lnR w="12700" cap="flat" cmpd="sng" algn="ctr">
                      <a:solidFill>
                        <a:srgbClr val="00027F"/>
                      </a:solidFill>
                      <a:prstDash val="solid"/>
                      <a:round/>
                      <a:headEnd type="none" w="med" len="med"/>
                      <a:tailEnd type="none" w="med" len="med"/>
                    </a:lnR>
                    <a:lnT w="28575"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800" b="0" i="0" u="none" strike="noStrike" cap="none" normalizeH="0" baseline="0">
                          <a:ln>
                            <a:noFill/>
                          </a:ln>
                          <a:solidFill>
                            <a:srgbClr val="0A017F"/>
                          </a:solidFill>
                          <a:effectLst/>
                          <a:latin typeface="Helvetica" charset="0"/>
                        </a:rPr>
                        <a:t>Not if, e.g., the Helper returns results directly to the Host’s caller!</a:t>
                      </a:r>
                    </a:p>
                  </a:txBody>
                  <a:tcPr marL="87252" marR="87252" horzOverflow="overflow">
                    <a:lnL w="12700" cap="flat" cmpd="sng" algn="ctr">
                      <a:solidFill>
                        <a:srgbClr val="00027F"/>
                      </a:solidFill>
                      <a:prstDash val="solid"/>
                      <a:round/>
                      <a:headEnd type="none" w="med" len="med"/>
                      <a:tailEnd type="none" w="med" len="med"/>
                    </a:lnL>
                    <a:lnR>
                      <a:noFill/>
                    </a:lnR>
                    <a:lnT w="28575"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249238">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800" b="0" i="1" u="none" strike="noStrike" cap="none" normalizeH="0" baseline="0">
                          <a:ln>
                            <a:noFill/>
                          </a:ln>
                          <a:solidFill>
                            <a:srgbClr val="0A017F"/>
                          </a:solidFill>
                          <a:effectLst/>
                          <a:latin typeface="Helvetica" charset="0"/>
                        </a:rPr>
                        <a:t>Can the Host process new requests while the Helper is running?</a:t>
                      </a:r>
                    </a:p>
                  </a:txBody>
                  <a:tcPr marL="87252" marR="87252"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800" b="0" i="0" u="none" strike="noStrike" cap="none" normalizeH="0" baseline="0">
                          <a:ln>
                            <a:noFill/>
                          </a:ln>
                          <a:solidFill>
                            <a:srgbClr val="0A017F"/>
                          </a:solidFill>
                          <a:effectLst/>
                          <a:latin typeface="Helvetica" charset="0"/>
                        </a:rPr>
                        <a:t>Might depend on the kind of request ...</a:t>
                      </a:r>
                    </a:p>
                  </a:txBody>
                  <a:tcPr marL="87252" marR="87252"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250825">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800" b="0" i="1" u="none" strike="noStrike" cap="none" normalizeH="0" baseline="0">
                          <a:ln>
                            <a:noFill/>
                          </a:ln>
                          <a:solidFill>
                            <a:srgbClr val="0A017F"/>
                          </a:solidFill>
                          <a:effectLst/>
                          <a:latin typeface="Helvetica" charset="0"/>
                        </a:rPr>
                        <a:t>Can the Host do something while the Helper is running?</a:t>
                      </a:r>
                    </a:p>
                  </a:txBody>
                  <a:tcPr marL="87252" marR="87252"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800" b="0" i="0" u="none" strike="noStrike" cap="none" normalizeH="0" baseline="0">
                          <a:ln>
                            <a:noFill/>
                          </a:ln>
                          <a:solidFill>
                            <a:srgbClr val="0A017F"/>
                          </a:solidFill>
                          <a:effectLst/>
                          <a:latin typeface="Helvetica" charset="0"/>
                        </a:rPr>
                        <a:t>i.e., in the </a:t>
                      </a:r>
                      <a:r>
                        <a:rPr kumimoji="0" lang="en-US" sz="1800" b="0" i="0" u="none" strike="noStrike" cap="none" normalizeH="0" baseline="0">
                          <a:ln>
                            <a:noFill/>
                          </a:ln>
                          <a:solidFill>
                            <a:srgbClr val="0A017F"/>
                          </a:solidFill>
                          <a:effectLst/>
                          <a:latin typeface="Courier" charset="0"/>
                          <a:ea typeface="Courier" charset="0"/>
                          <a:cs typeface="Courier" charset="0"/>
                        </a:rPr>
                        <a:t>during()</a:t>
                      </a:r>
                      <a:r>
                        <a:rPr kumimoji="0" lang="en-US" sz="1800" b="0" i="0" u="none" strike="noStrike" cap="none" normalizeH="0" baseline="0">
                          <a:ln>
                            <a:noFill/>
                          </a:ln>
                          <a:solidFill>
                            <a:srgbClr val="0A017F"/>
                          </a:solidFill>
                          <a:effectLst/>
                          <a:latin typeface="Helvetica" charset="0"/>
                        </a:rPr>
                        <a:t> code</a:t>
                      </a:r>
                    </a:p>
                  </a:txBody>
                  <a:tcPr marL="87252" marR="87252"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249238">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800" b="0" i="1" u="none" strike="noStrike" cap="none" normalizeH="0" baseline="0">
                          <a:ln>
                            <a:noFill/>
                          </a:ln>
                          <a:solidFill>
                            <a:srgbClr val="0A017F"/>
                          </a:solidFill>
                          <a:effectLst/>
                          <a:latin typeface="Helvetica" charset="0"/>
                        </a:rPr>
                        <a:t>Does the Host need to synchronize pre-invocation processing?</a:t>
                      </a:r>
                    </a:p>
                  </a:txBody>
                  <a:tcPr marL="87252" marR="87252"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800" b="0" i="0" u="none" strike="noStrike" cap="none" normalizeH="0" baseline="0">
                          <a:ln>
                            <a:noFill/>
                          </a:ln>
                          <a:solidFill>
                            <a:srgbClr val="0A017F"/>
                          </a:solidFill>
                          <a:effectLst/>
                          <a:latin typeface="Helvetica" charset="0"/>
                        </a:rPr>
                        <a:t>i.e., if </a:t>
                      </a:r>
                      <a:r>
                        <a:rPr kumimoji="0" lang="en-US" sz="1800" b="0" i="0" u="none" strike="noStrike" cap="none" normalizeH="0" baseline="0">
                          <a:ln>
                            <a:noFill/>
                          </a:ln>
                          <a:solidFill>
                            <a:srgbClr val="0A017F"/>
                          </a:solidFill>
                          <a:effectLst/>
                          <a:latin typeface="Courier" charset="0"/>
                          <a:ea typeface="Courier" charset="0"/>
                          <a:cs typeface="Courier" charset="0"/>
                        </a:rPr>
                        <a:t>service()</a:t>
                      </a:r>
                      <a:r>
                        <a:rPr kumimoji="0" lang="en-US" sz="1800" b="0" i="0" u="none" strike="noStrike" cap="none" normalizeH="0" baseline="0">
                          <a:ln>
                            <a:noFill/>
                          </a:ln>
                          <a:solidFill>
                            <a:srgbClr val="0A017F"/>
                          </a:solidFill>
                          <a:effectLst/>
                          <a:latin typeface="Helvetica" charset="0"/>
                        </a:rPr>
                        <a:t> is guarded or if </a:t>
                      </a:r>
                      <a:r>
                        <a:rPr kumimoji="0" lang="en-US" sz="1800" b="0" i="0" u="none" strike="noStrike" cap="none" normalizeH="0" baseline="0">
                          <a:ln>
                            <a:noFill/>
                          </a:ln>
                          <a:solidFill>
                            <a:srgbClr val="0A017F"/>
                          </a:solidFill>
                          <a:effectLst/>
                          <a:latin typeface="Courier" charset="0"/>
                          <a:ea typeface="Courier" charset="0"/>
                          <a:cs typeface="Courier" charset="0"/>
                        </a:rPr>
                        <a:t>pre()</a:t>
                      </a:r>
                      <a:r>
                        <a:rPr kumimoji="0" lang="en-US" sz="1800" b="0" i="0" u="none" strike="noStrike" cap="none" normalizeH="0" baseline="0">
                          <a:ln>
                            <a:noFill/>
                          </a:ln>
                          <a:solidFill>
                            <a:srgbClr val="0A017F"/>
                          </a:solidFill>
                          <a:effectLst/>
                          <a:latin typeface="Helvetica" charset="0"/>
                        </a:rPr>
                        <a:t> updates the Host’s state</a:t>
                      </a:r>
                    </a:p>
                  </a:txBody>
                  <a:tcPr marL="87252" marR="87252"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250825">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800" b="0" i="1" u="none" strike="noStrike" cap="none" normalizeH="0" baseline="0">
                          <a:ln>
                            <a:noFill/>
                          </a:ln>
                          <a:solidFill>
                            <a:srgbClr val="0A017F"/>
                          </a:solidFill>
                          <a:effectLst/>
                          <a:latin typeface="Helvetica" charset="0"/>
                        </a:rPr>
                        <a:t>Does the Host need to synchronize post-invocation processing?</a:t>
                      </a:r>
                    </a:p>
                  </a:txBody>
                  <a:tcPr marL="87252" marR="87252"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800" b="0" i="0" u="none" strike="noStrike" cap="none" normalizeH="0" baseline="0">
                          <a:ln>
                            <a:noFill/>
                          </a:ln>
                          <a:solidFill>
                            <a:srgbClr val="0A017F"/>
                          </a:solidFill>
                          <a:effectLst/>
                          <a:latin typeface="Helvetica" charset="0"/>
                        </a:rPr>
                        <a:t>i.e., if </a:t>
                      </a:r>
                      <a:r>
                        <a:rPr kumimoji="0" lang="en-US" sz="1800" b="0" i="0" u="none" strike="noStrike" cap="none" normalizeH="0" baseline="0">
                          <a:ln>
                            <a:noFill/>
                          </a:ln>
                          <a:solidFill>
                            <a:srgbClr val="0A017F"/>
                          </a:solidFill>
                          <a:effectLst/>
                          <a:latin typeface="Courier" charset="0"/>
                          <a:ea typeface="Courier" charset="0"/>
                          <a:cs typeface="Courier" charset="0"/>
                        </a:rPr>
                        <a:t>post()</a:t>
                      </a:r>
                      <a:r>
                        <a:rPr kumimoji="0" lang="en-US" sz="1800" b="0" i="0" u="none" strike="noStrike" cap="none" normalizeH="0" baseline="0">
                          <a:ln>
                            <a:noFill/>
                          </a:ln>
                          <a:solidFill>
                            <a:srgbClr val="0A017F"/>
                          </a:solidFill>
                          <a:effectLst/>
                          <a:latin typeface="Helvetica" charset="0"/>
                        </a:rPr>
                        <a:t> updates the Host’s state</a:t>
                      </a:r>
                    </a:p>
                  </a:txBody>
                  <a:tcPr marL="87252" marR="87252"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249238">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800" b="0" i="1" u="none" strike="noStrike" cap="none" normalizeH="0" baseline="0">
                          <a:ln>
                            <a:noFill/>
                          </a:ln>
                          <a:solidFill>
                            <a:srgbClr val="0A017F"/>
                          </a:solidFill>
                          <a:effectLst/>
                          <a:latin typeface="Helvetica" charset="0"/>
                        </a:rPr>
                        <a:t>Does post-invocation processing only depend on the Helper’s result?</a:t>
                      </a:r>
                    </a:p>
                  </a:txBody>
                  <a:tcPr marL="87252" marR="87252"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800" b="0" i="0" u="none" strike="noStrike" cap="none" normalizeH="0" baseline="0">
                          <a:ln>
                            <a:noFill/>
                          </a:ln>
                          <a:solidFill>
                            <a:srgbClr val="0A017F"/>
                          </a:solidFill>
                          <a:effectLst/>
                          <a:latin typeface="Helvetica" charset="0"/>
                        </a:rPr>
                        <a:t>... or does the host have to wait for other conditions?</a:t>
                      </a:r>
                    </a:p>
                  </a:txBody>
                  <a:tcPr marL="87252" marR="87252"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180975">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800" b="0" i="1" u="none" strike="noStrike" cap="none" normalizeH="0" baseline="0">
                          <a:ln>
                            <a:noFill/>
                          </a:ln>
                          <a:solidFill>
                            <a:srgbClr val="0A017F"/>
                          </a:solidFill>
                          <a:effectLst/>
                          <a:latin typeface="Helvetica" charset="0"/>
                        </a:rPr>
                        <a:t>Is the same Helper always used? </a:t>
                      </a:r>
                    </a:p>
                  </a:txBody>
                  <a:tcPr marL="87252" marR="87252"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28575"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1800" b="0" i="0" u="none" strike="noStrike" cap="none" normalizeH="0" baseline="0">
                          <a:ln>
                            <a:noFill/>
                          </a:ln>
                          <a:solidFill>
                            <a:srgbClr val="0A017F"/>
                          </a:solidFill>
                          <a:effectLst/>
                          <a:latin typeface="Helvetica" charset="0"/>
                        </a:rPr>
                        <a:t>Is a new one generated to help with each new service request? </a:t>
                      </a:r>
                    </a:p>
                  </a:txBody>
                  <a:tcPr marL="87252" marR="87252"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28575" cap="flat" cmpd="sng" algn="ctr">
                      <a:solidFill>
                        <a:srgbClr val="00027F"/>
                      </a:solidFill>
                      <a:prstDash val="solid"/>
                      <a:round/>
                      <a:headEnd type="none" w="med" len="med"/>
                      <a:tailEnd type="none" w="med" len="med"/>
                    </a:lnB>
                    <a:lnTlToBr>
                      <a:noFill/>
                    </a:lnTlToBr>
                    <a:lnBlToTr>
                      <a:noFill/>
                    </a:lnBlToTr>
                    <a:noFill/>
                  </a:tcPr>
                </a:tc>
              </a:tr>
            </a:tbl>
          </a:graphicData>
        </a:graphic>
      </p:graphicFrame>
      <p:sp>
        <p:nvSpPr>
          <p:cNvPr id="18460" name="Date Placeholder 3"/>
          <p:cNvSpPr>
            <a:spLocks noGrp="1"/>
          </p:cNvSpPr>
          <p:nvPr>
            <p:ph type="dt" sz="quarter" idx="10"/>
          </p:nvPr>
        </p:nvSpPr>
        <p:spPr>
          <a:noFill/>
        </p:spPr>
        <p:txBody>
          <a:bodyPr/>
          <a:lstStyle/>
          <a:p>
            <a:r>
              <a:rPr lang="en-US" smtClean="0"/>
              <a:t>© Oscar Nierstrasz</a:t>
            </a:r>
            <a:endParaRPr lang="de-CH" smtClean="0"/>
          </a:p>
        </p:txBody>
      </p:sp>
      <p:sp>
        <p:nvSpPr>
          <p:cNvPr id="18461" name="Footer Placeholder 4"/>
          <p:cNvSpPr>
            <a:spLocks noGrp="1"/>
          </p:cNvSpPr>
          <p:nvPr>
            <p:ph type="ftr" sz="quarter" idx="11"/>
          </p:nvPr>
        </p:nvSpPr>
        <p:spPr>
          <a:noFill/>
        </p:spPr>
        <p:txBody>
          <a:bodyPr/>
          <a:lstStyle/>
          <a:p>
            <a:r>
              <a:rPr lang="en-US" smtClean="0"/>
              <a:t>Liveness and Asynchrony</a:t>
            </a:r>
            <a:endParaRPr lang="de-CH" smtClean="0"/>
          </a:p>
        </p:txBody>
      </p:sp>
      <p:sp>
        <p:nvSpPr>
          <p:cNvPr id="18462" name="Slide Number Placeholder 5"/>
          <p:cNvSpPr>
            <a:spLocks noGrp="1"/>
          </p:cNvSpPr>
          <p:nvPr>
            <p:ph type="sldNum" sz="quarter" idx="12"/>
          </p:nvPr>
        </p:nvSpPr>
        <p:spPr>
          <a:noFill/>
        </p:spPr>
        <p:txBody>
          <a:bodyPr/>
          <a:lstStyle/>
          <a:p>
            <a:fld id="{43474C60-2C4F-8E4E-9961-E7A4578B1133}" type="slidenum">
              <a:rPr lang="de-CH" smtClean="0"/>
              <a:pPr/>
              <a:t>6</a:t>
            </a:fld>
            <a:endParaRPr lang="de-CH" sz="1400" smtClean="0">
              <a:solidFill>
                <a:srgbClr val="7E7E7E"/>
              </a:solidFill>
              <a:latin typeface="Times"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3"/>
          <p:cNvSpPr>
            <a:spLocks noGrp="1" noChangeArrowheads="1"/>
          </p:cNvSpPr>
          <p:nvPr>
            <p:ph type="title"/>
          </p:nvPr>
        </p:nvSpPr>
        <p:spPr/>
        <p:txBody>
          <a:bodyPr/>
          <a:lstStyle/>
          <a:p>
            <a:r>
              <a:rPr lang="en-US" smtClean="0"/>
              <a:t>Roadmap</a:t>
            </a:r>
          </a:p>
        </p:txBody>
      </p:sp>
      <p:sp>
        <p:nvSpPr>
          <p:cNvPr id="19459" name="Rectangle 4"/>
          <p:cNvSpPr>
            <a:spLocks noGrp="1" noChangeArrowheads="1"/>
          </p:cNvSpPr>
          <p:nvPr>
            <p:ph type="body" idx="1"/>
          </p:nvPr>
        </p:nvSpPr>
        <p:spPr/>
        <p:txBody>
          <a:bodyPr/>
          <a:lstStyle/>
          <a:p>
            <a:r>
              <a:rPr lang="en-US" dirty="0" smtClean="0"/>
              <a:t>Asynchronous invocations</a:t>
            </a:r>
          </a:p>
          <a:p>
            <a:r>
              <a:rPr lang="en-US" b="1" dirty="0" smtClean="0"/>
              <a:t>Simple Relays</a:t>
            </a:r>
          </a:p>
          <a:p>
            <a:pPr lvl="1"/>
            <a:r>
              <a:rPr lang="en-US" dirty="0" smtClean="0"/>
              <a:t>Direct invocations</a:t>
            </a:r>
          </a:p>
          <a:p>
            <a:pPr lvl="1"/>
            <a:r>
              <a:rPr lang="en-US" dirty="0" smtClean="0"/>
              <a:t>Thread-based messages</a:t>
            </a:r>
          </a:p>
          <a:p>
            <a:pPr lvl="1"/>
            <a:r>
              <a:rPr lang="en-US" dirty="0" smtClean="0"/>
              <a:t>Command-based messages</a:t>
            </a:r>
          </a:p>
          <a:p>
            <a:r>
              <a:rPr lang="en-US" dirty="0" smtClean="0"/>
              <a:t>Tail calls</a:t>
            </a:r>
          </a:p>
          <a:p>
            <a:r>
              <a:rPr lang="en-US" dirty="0" smtClean="0"/>
              <a:t>Early replies</a:t>
            </a:r>
          </a:p>
          <a:p>
            <a:r>
              <a:rPr lang="en-US" dirty="0" smtClean="0"/>
              <a:t>Futures</a:t>
            </a:r>
          </a:p>
          <a:p>
            <a:r>
              <a:rPr lang="en-US" dirty="0" smtClean="0"/>
              <a:t>JUC (</a:t>
            </a:r>
            <a:r>
              <a:rPr lang="en-US" dirty="0" err="1" smtClean="0"/>
              <a:t>java.util.concurrent</a:t>
            </a:r>
            <a:r>
              <a:rPr lang="en-US" dirty="0" smtClean="0"/>
              <a:t>)</a:t>
            </a:r>
          </a:p>
        </p:txBody>
      </p:sp>
      <p:sp>
        <p:nvSpPr>
          <p:cNvPr id="19460" name="Date Placeholder 3"/>
          <p:cNvSpPr>
            <a:spLocks noGrp="1"/>
          </p:cNvSpPr>
          <p:nvPr>
            <p:ph type="dt" sz="quarter" idx="10"/>
          </p:nvPr>
        </p:nvSpPr>
        <p:spPr>
          <a:noFill/>
        </p:spPr>
        <p:txBody>
          <a:bodyPr/>
          <a:lstStyle/>
          <a:p>
            <a:r>
              <a:rPr lang="en-US" smtClean="0"/>
              <a:t>© Oscar Nierstrasz</a:t>
            </a:r>
            <a:endParaRPr lang="de-CH" smtClean="0"/>
          </a:p>
        </p:txBody>
      </p:sp>
      <p:sp>
        <p:nvSpPr>
          <p:cNvPr id="19461" name="Footer Placeholder 7"/>
          <p:cNvSpPr>
            <a:spLocks noGrp="1"/>
          </p:cNvSpPr>
          <p:nvPr>
            <p:ph type="ftr" sz="quarter" idx="11"/>
          </p:nvPr>
        </p:nvSpPr>
        <p:spPr>
          <a:noFill/>
        </p:spPr>
        <p:txBody>
          <a:bodyPr/>
          <a:lstStyle/>
          <a:p>
            <a:r>
              <a:rPr lang="en-US" smtClean="0"/>
              <a:t>Liveness and Asynchrony</a:t>
            </a:r>
            <a:endParaRPr lang="de-CH" smtClean="0"/>
          </a:p>
        </p:txBody>
      </p:sp>
      <p:sp>
        <p:nvSpPr>
          <p:cNvPr id="19462" name="Slide Number Placeholder 5"/>
          <p:cNvSpPr>
            <a:spLocks noGrp="1"/>
          </p:cNvSpPr>
          <p:nvPr>
            <p:ph type="sldNum" sz="quarter" idx="12"/>
          </p:nvPr>
        </p:nvSpPr>
        <p:spPr>
          <a:noFill/>
        </p:spPr>
        <p:txBody>
          <a:bodyPr/>
          <a:lstStyle/>
          <a:p>
            <a:fld id="{A44DD091-B3BD-7345-9E1E-5956C65F76F7}" type="slidenum">
              <a:rPr lang="de-CH" smtClean="0"/>
              <a:pPr/>
              <a:t>7</a:t>
            </a:fld>
            <a:endParaRPr lang="de-CH" smtClean="0"/>
          </a:p>
        </p:txBody>
      </p:sp>
      <p:pic>
        <p:nvPicPr>
          <p:cNvPr id="19463"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smtClean="0"/>
              <a:t>Simple Relays — three variants</a:t>
            </a:r>
          </a:p>
        </p:txBody>
      </p:sp>
      <p:sp>
        <p:nvSpPr>
          <p:cNvPr id="21507" name="Rectangle 3"/>
          <p:cNvSpPr>
            <a:spLocks noGrp="1" noChangeArrowheads="1"/>
          </p:cNvSpPr>
          <p:nvPr>
            <p:ph type="body" idx="1"/>
          </p:nvPr>
        </p:nvSpPr>
        <p:spPr/>
        <p:txBody>
          <a:bodyPr/>
          <a:lstStyle/>
          <a:p>
            <a:pPr>
              <a:buFont typeface="Helvetica CE" charset="0"/>
              <a:buNone/>
            </a:pPr>
            <a:r>
              <a:rPr lang="en-US" smtClean="0"/>
              <a:t>A </a:t>
            </a:r>
            <a:r>
              <a:rPr lang="en-US" u="sng" smtClean="0"/>
              <a:t>relay method</a:t>
            </a:r>
            <a:r>
              <a:rPr lang="en-US" smtClean="0"/>
              <a:t> obtains all its functionality by delegating to the helper, without any </a:t>
            </a:r>
            <a:r>
              <a:rPr lang="en-US" smtClean="0">
                <a:latin typeface="Courier" charset="0"/>
                <a:ea typeface="Courier" charset="0"/>
                <a:cs typeface="Courier" charset="0"/>
              </a:rPr>
              <a:t>pre()</a:t>
            </a:r>
            <a:r>
              <a:rPr lang="en-US" smtClean="0"/>
              <a:t>, </a:t>
            </a:r>
            <a:r>
              <a:rPr lang="en-US" smtClean="0">
                <a:latin typeface="Courier" charset="0"/>
                <a:ea typeface="Courier" charset="0"/>
                <a:cs typeface="Courier" charset="0"/>
              </a:rPr>
              <a:t>during()</a:t>
            </a:r>
            <a:r>
              <a:rPr lang="en-US" smtClean="0"/>
              <a:t>, or </a:t>
            </a:r>
            <a:r>
              <a:rPr lang="en-US" smtClean="0">
                <a:latin typeface="Courier" charset="0"/>
                <a:ea typeface="Courier" charset="0"/>
                <a:cs typeface="Courier" charset="0"/>
              </a:rPr>
              <a:t>post()</a:t>
            </a:r>
            <a:r>
              <a:rPr lang="en-US" smtClean="0"/>
              <a:t> actions.</a:t>
            </a:r>
          </a:p>
          <a:p>
            <a:endParaRPr lang="en-US" smtClean="0"/>
          </a:p>
          <a:p>
            <a:r>
              <a:rPr lang="en-US" b="1" i="1" smtClean="0"/>
              <a:t>Direct invocations:</a:t>
            </a:r>
          </a:p>
          <a:p>
            <a:pPr lvl="1"/>
            <a:r>
              <a:rPr lang="en-US" smtClean="0"/>
              <a:t>Invoke the Helper directly, but without synchronization</a:t>
            </a:r>
          </a:p>
          <a:p>
            <a:r>
              <a:rPr lang="en-US" b="1" i="1" smtClean="0"/>
              <a:t>Thread-based messages:</a:t>
            </a:r>
          </a:p>
          <a:p>
            <a:pPr lvl="1"/>
            <a:r>
              <a:rPr lang="en-US" smtClean="0"/>
              <a:t>Create a new thread to invoke the Helper</a:t>
            </a:r>
          </a:p>
          <a:p>
            <a:r>
              <a:rPr lang="en-US" b="1" i="1" smtClean="0"/>
              <a:t>Command-based messages:</a:t>
            </a:r>
          </a:p>
          <a:p>
            <a:pPr lvl="1"/>
            <a:r>
              <a:rPr lang="en-US" smtClean="0"/>
              <a:t>Pass the request to another object that will run it</a:t>
            </a:r>
          </a:p>
        </p:txBody>
      </p:sp>
      <p:sp>
        <p:nvSpPr>
          <p:cNvPr id="21508" name="Date Placeholder 3"/>
          <p:cNvSpPr>
            <a:spLocks noGrp="1"/>
          </p:cNvSpPr>
          <p:nvPr>
            <p:ph type="dt" sz="quarter" idx="10"/>
          </p:nvPr>
        </p:nvSpPr>
        <p:spPr>
          <a:noFill/>
        </p:spPr>
        <p:txBody>
          <a:bodyPr/>
          <a:lstStyle/>
          <a:p>
            <a:r>
              <a:rPr lang="en-US" smtClean="0"/>
              <a:t>© Oscar Nierstrasz</a:t>
            </a:r>
            <a:endParaRPr lang="de-CH" smtClean="0"/>
          </a:p>
        </p:txBody>
      </p:sp>
      <p:sp>
        <p:nvSpPr>
          <p:cNvPr id="21509" name="Footer Placeholder 4"/>
          <p:cNvSpPr>
            <a:spLocks noGrp="1"/>
          </p:cNvSpPr>
          <p:nvPr>
            <p:ph type="ftr" sz="quarter" idx="11"/>
          </p:nvPr>
        </p:nvSpPr>
        <p:spPr>
          <a:noFill/>
        </p:spPr>
        <p:txBody>
          <a:bodyPr/>
          <a:lstStyle/>
          <a:p>
            <a:r>
              <a:rPr lang="en-US" smtClean="0"/>
              <a:t>Liveness and Asynchrony</a:t>
            </a:r>
            <a:endParaRPr lang="de-CH" smtClean="0"/>
          </a:p>
        </p:txBody>
      </p:sp>
      <p:sp>
        <p:nvSpPr>
          <p:cNvPr id="21510" name="Slide Number Placeholder 5"/>
          <p:cNvSpPr>
            <a:spLocks noGrp="1"/>
          </p:cNvSpPr>
          <p:nvPr>
            <p:ph type="sldNum" sz="quarter" idx="12"/>
          </p:nvPr>
        </p:nvSpPr>
        <p:spPr>
          <a:noFill/>
        </p:spPr>
        <p:txBody>
          <a:bodyPr/>
          <a:lstStyle/>
          <a:p>
            <a:fld id="{BDFAB319-BC36-084F-99CA-464CE46D9290}" type="slidenum">
              <a:rPr lang="de-CH" smtClean="0"/>
              <a:pPr/>
              <a:t>8</a:t>
            </a:fld>
            <a:endParaRPr lang="de-CH" smtClean="0"/>
          </a:p>
        </p:txBody>
      </p:sp>
      <p:sp>
        <p:nvSpPr>
          <p:cNvPr id="21511" name="Folded Corner 11"/>
          <p:cNvSpPr>
            <a:spLocks noChangeArrowheads="1"/>
          </p:cNvSpPr>
          <p:nvPr/>
        </p:nvSpPr>
        <p:spPr bwMode="auto">
          <a:xfrm>
            <a:off x="3733800" y="6019800"/>
            <a:ext cx="4876800" cy="457200"/>
          </a:xfrm>
          <a:prstGeom prst="foldedCorner">
            <a:avLst>
              <a:gd name="adj" fmla="val 16667"/>
            </a:avLst>
          </a:prstGeom>
          <a:solidFill>
            <a:schemeClr val="accent1"/>
          </a:solidFill>
          <a:ln w="9525">
            <a:solidFill>
              <a:schemeClr val="tx1"/>
            </a:solidFill>
            <a:round/>
            <a:headEnd/>
            <a:tailEnd/>
          </a:ln>
        </p:spPr>
        <p:txBody>
          <a:bodyPr>
            <a:prstTxWarp prst="textNoShape">
              <a:avLst/>
            </a:prstTxWarp>
          </a:bodyPr>
          <a:lstStyle/>
          <a:p>
            <a:r>
              <a:rPr lang="en-US" sz="2000" i="1">
                <a:solidFill>
                  <a:srgbClr val="7E0007"/>
                </a:solidFill>
              </a:rPr>
              <a:t>Relays are commonly seen in Adaptors.</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Rectangle 3"/>
          <p:cNvSpPr>
            <a:spLocks noGrp="1" noChangeArrowheads="1"/>
          </p:cNvSpPr>
          <p:nvPr>
            <p:ph type="title"/>
          </p:nvPr>
        </p:nvSpPr>
        <p:spPr/>
        <p:txBody>
          <a:bodyPr/>
          <a:lstStyle/>
          <a:p>
            <a:r>
              <a:rPr lang="en-US" smtClean="0"/>
              <a:t>Roadmap</a:t>
            </a:r>
          </a:p>
        </p:txBody>
      </p:sp>
      <p:sp>
        <p:nvSpPr>
          <p:cNvPr id="22531" name="Rectangle 4"/>
          <p:cNvSpPr>
            <a:spLocks noGrp="1" noChangeArrowheads="1"/>
          </p:cNvSpPr>
          <p:nvPr>
            <p:ph type="body" idx="1"/>
          </p:nvPr>
        </p:nvSpPr>
        <p:spPr/>
        <p:txBody>
          <a:bodyPr/>
          <a:lstStyle/>
          <a:p>
            <a:r>
              <a:rPr lang="en-US" dirty="0" smtClean="0"/>
              <a:t>Asynchronous invocations</a:t>
            </a:r>
          </a:p>
          <a:p>
            <a:r>
              <a:rPr lang="en-US" dirty="0" smtClean="0"/>
              <a:t>Simple Relays</a:t>
            </a:r>
          </a:p>
          <a:p>
            <a:pPr lvl="1"/>
            <a:r>
              <a:rPr lang="en-US" b="1" dirty="0" smtClean="0"/>
              <a:t>Direct invocations</a:t>
            </a:r>
          </a:p>
          <a:p>
            <a:pPr lvl="1"/>
            <a:r>
              <a:rPr lang="en-US" dirty="0" smtClean="0"/>
              <a:t>Thread-based messages</a:t>
            </a:r>
          </a:p>
          <a:p>
            <a:pPr lvl="1"/>
            <a:r>
              <a:rPr lang="en-US" dirty="0" smtClean="0"/>
              <a:t>Command-based messages</a:t>
            </a:r>
          </a:p>
          <a:p>
            <a:r>
              <a:rPr lang="en-US" dirty="0" smtClean="0"/>
              <a:t>Tail calls</a:t>
            </a:r>
          </a:p>
          <a:p>
            <a:r>
              <a:rPr lang="en-US" dirty="0" smtClean="0"/>
              <a:t>Early replies</a:t>
            </a:r>
          </a:p>
          <a:p>
            <a:r>
              <a:rPr lang="en-US" dirty="0" smtClean="0"/>
              <a:t>Futures</a:t>
            </a:r>
          </a:p>
          <a:p>
            <a:r>
              <a:rPr lang="en-US" dirty="0" smtClean="0"/>
              <a:t>JUC (</a:t>
            </a:r>
            <a:r>
              <a:rPr lang="en-US" dirty="0" err="1" smtClean="0"/>
              <a:t>java.util.concurrent</a:t>
            </a:r>
            <a:r>
              <a:rPr lang="en-US" dirty="0" smtClean="0"/>
              <a:t>)</a:t>
            </a:r>
          </a:p>
        </p:txBody>
      </p:sp>
      <p:sp>
        <p:nvSpPr>
          <p:cNvPr id="22532" name="Date Placeholder 3"/>
          <p:cNvSpPr>
            <a:spLocks noGrp="1"/>
          </p:cNvSpPr>
          <p:nvPr>
            <p:ph type="dt" sz="quarter" idx="10"/>
          </p:nvPr>
        </p:nvSpPr>
        <p:spPr>
          <a:noFill/>
        </p:spPr>
        <p:txBody>
          <a:bodyPr/>
          <a:lstStyle/>
          <a:p>
            <a:r>
              <a:rPr lang="en-US" smtClean="0"/>
              <a:t>© Oscar Nierstrasz</a:t>
            </a:r>
            <a:endParaRPr lang="de-CH" smtClean="0"/>
          </a:p>
        </p:txBody>
      </p:sp>
      <p:sp>
        <p:nvSpPr>
          <p:cNvPr id="22533" name="Footer Placeholder 7"/>
          <p:cNvSpPr>
            <a:spLocks noGrp="1"/>
          </p:cNvSpPr>
          <p:nvPr>
            <p:ph type="ftr" sz="quarter" idx="11"/>
          </p:nvPr>
        </p:nvSpPr>
        <p:spPr>
          <a:noFill/>
        </p:spPr>
        <p:txBody>
          <a:bodyPr/>
          <a:lstStyle/>
          <a:p>
            <a:r>
              <a:rPr lang="en-US" smtClean="0"/>
              <a:t>Liveness and Asynchrony</a:t>
            </a:r>
            <a:endParaRPr lang="de-CH" smtClean="0"/>
          </a:p>
        </p:txBody>
      </p:sp>
      <p:sp>
        <p:nvSpPr>
          <p:cNvPr id="22534" name="Slide Number Placeholder 5"/>
          <p:cNvSpPr>
            <a:spLocks noGrp="1"/>
          </p:cNvSpPr>
          <p:nvPr>
            <p:ph type="sldNum" sz="quarter" idx="12"/>
          </p:nvPr>
        </p:nvSpPr>
        <p:spPr>
          <a:noFill/>
        </p:spPr>
        <p:txBody>
          <a:bodyPr/>
          <a:lstStyle/>
          <a:p>
            <a:fld id="{4448CEAB-3F1A-BD4F-B6DA-388D2B3AEEAA}" type="slidenum">
              <a:rPr lang="de-CH" smtClean="0"/>
              <a:pPr/>
              <a:t>9</a:t>
            </a:fld>
            <a:endParaRPr lang="de-CH" smtClean="0"/>
          </a:p>
        </p:txBody>
      </p:sp>
      <p:pic>
        <p:nvPicPr>
          <p:cNvPr id="22535"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UB_Screen">
  <a:themeElements>
    <a:clrScheme name="">
      <a:dk1>
        <a:srgbClr val="05027D"/>
      </a:dk1>
      <a:lt1>
        <a:srgbClr val="FFFFFF"/>
      </a:lt1>
      <a:dk2>
        <a:srgbClr val="3A007D"/>
      </a:dk2>
      <a:lt2>
        <a:srgbClr val="F6F6F6"/>
      </a:lt2>
      <a:accent1>
        <a:srgbClr val="F5F399"/>
      </a:accent1>
      <a:accent2>
        <a:srgbClr val="7E0007"/>
      </a:accent2>
      <a:accent3>
        <a:srgbClr val="FFFFFF"/>
      </a:accent3>
      <a:accent4>
        <a:srgbClr val="03016A"/>
      </a:accent4>
      <a:accent5>
        <a:srgbClr val="F9F8CA"/>
      </a:accent5>
      <a:accent6>
        <a:srgbClr val="720006"/>
      </a:accent6>
      <a:hlink>
        <a:srgbClr val="0005DF"/>
      </a:hlink>
      <a:folHlink>
        <a:srgbClr val="464381"/>
      </a:folHlink>
    </a:clrScheme>
    <a:fontScheme name="UB_Screen">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Helvetic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Helvetica" charset="0"/>
          </a:defRPr>
        </a:defPPr>
      </a:lstStyle>
    </a:lnDef>
  </a:objectDefaults>
  <a:extraClrSchemeLst>
    <a:extraClrScheme>
      <a:clrScheme name="UB_Scre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UB_Screen 2">
        <a:dk1>
          <a:srgbClr val="000000"/>
        </a:dk1>
        <a:lt1>
          <a:srgbClr val="FFFFFF"/>
        </a:lt1>
        <a:dk2>
          <a:srgbClr val="000000"/>
        </a:dk2>
        <a:lt2>
          <a:srgbClr val="F6F6F6"/>
        </a:lt2>
        <a:accent1>
          <a:srgbClr val="E1EBF5"/>
        </a:accent1>
        <a:accent2>
          <a:srgbClr val="9CBDDE"/>
        </a:accent2>
        <a:accent3>
          <a:srgbClr val="FFFFFF"/>
        </a:accent3>
        <a:accent4>
          <a:srgbClr val="000000"/>
        </a:accent4>
        <a:accent5>
          <a:srgbClr val="EEF3F9"/>
        </a:accent5>
        <a:accent6>
          <a:srgbClr val="8DABC9"/>
        </a:accent6>
        <a:hlink>
          <a:srgbClr val="0005DF"/>
        </a:hlink>
        <a:folHlink>
          <a:srgbClr val="7E7781"/>
        </a:folHlink>
      </a:clrScheme>
      <a:clrMap bg1="lt1" tx1="dk1" bg2="lt2" tx2="dk2" accent1="accent1" accent2="accent2" accent3="accent3" accent4="accent4" accent5="accent5" accent6="accent6" hlink="hlink" folHlink="folHlink"/>
    </a:extraClrScheme>
    <a:extraClrScheme>
      <a:clrScheme name="UB_Screen 3">
        <a:dk1>
          <a:srgbClr val="000000"/>
        </a:dk1>
        <a:lt1>
          <a:srgbClr val="FFFFFF"/>
        </a:lt1>
        <a:dk2>
          <a:srgbClr val="000000"/>
        </a:dk2>
        <a:lt2>
          <a:srgbClr val="F6F6F6"/>
        </a:lt2>
        <a:accent1>
          <a:srgbClr val="E1EBF5"/>
        </a:accent1>
        <a:accent2>
          <a:srgbClr val="9CBDDE"/>
        </a:accent2>
        <a:accent3>
          <a:srgbClr val="FFFFFF"/>
        </a:accent3>
        <a:accent4>
          <a:srgbClr val="000000"/>
        </a:accent4>
        <a:accent5>
          <a:srgbClr val="EEF3F9"/>
        </a:accent5>
        <a:accent6>
          <a:srgbClr val="8DABC9"/>
        </a:accent6>
        <a:hlink>
          <a:srgbClr val="0005DF"/>
        </a:hlink>
        <a:folHlink>
          <a:srgbClr val="46438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Workspace:Talks:Dagstuhl:UB_Screen.ppt</Template>
  <TotalTime>1830</TotalTime>
  <Words>3414</Words>
  <Application>Microsoft Macintosh PowerPoint</Application>
  <PresentationFormat>On-screen Show (4:3)</PresentationFormat>
  <Paragraphs>618</Paragraphs>
  <Slides>40</Slides>
  <Notes>17</Notes>
  <HiddenSlides>0</HiddenSlides>
  <MMClips>0</MMClips>
  <ScaleCrop>false</ScaleCrop>
  <HeadingPairs>
    <vt:vector size="4" baseType="variant">
      <vt:variant>
        <vt:lpstr>Design Template</vt:lpstr>
      </vt:variant>
      <vt:variant>
        <vt:i4>1</vt:i4>
      </vt:variant>
      <vt:variant>
        <vt:lpstr>Slide Titles</vt:lpstr>
      </vt:variant>
      <vt:variant>
        <vt:i4>40</vt:i4>
      </vt:variant>
    </vt:vector>
  </HeadingPairs>
  <TitlesOfParts>
    <vt:vector size="41" baseType="lpstr">
      <vt:lpstr>UB_Screen</vt:lpstr>
      <vt:lpstr>7. Liveness and Asynchrony</vt:lpstr>
      <vt:lpstr>Roadmap</vt:lpstr>
      <vt:lpstr>Roadmap</vt:lpstr>
      <vt:lpstr>Pattern: Asynchronous Invocations</vt:lpstr>
      <vt:lpstr>Asynchronous Invocations — template</vt:lpstr>
      <vt:lpstr>Asynchronous Invocations — design steps</vt:lpstr>
      <vt:lpstr>Roadmap</vt:lpstr>
      <vt:lpstr>Simple Relays — three variants</vt:lpstr>
      <vt:lpstr>Roadmap</vt:lpstr>
      <vt:lpstr>Variant: Direct invocations</vt:lpstr>
      <vt:lpstr>Direct invocations ...</vt:lpstr>
      <vt:lpstr>Roadmap</vt:lpstr>
      <vt:lpstr>Variant: Thread-based messages</vt:lpstr>
      <vt:lpstr>Thread-based messages ...</vt:lpstr>
      <vt:lpstr>Thread-per-message Gateways</vt:lpstr>
      <vt:lpstr>Roadmap</vt:lpstr>
      <vt:lpstr>Variant: Command-based messages</vt:lpstr>
      <vt:lpstr>Roadmap</vt:lpstr>
      <vt:lpstr>Tail calls</vt:lpstr>
      <vt:lpstr>Tail calls with new threads</vt:lpstr>
      <vt:lpstr>Roadmap</vt:lpstr>
      <vt:lpstr>Early Reply</vt:lpstr>
      <vt:lpstr>Simulating Early Reply</vt:lpstr>
      <vt:lpstr>Early Reply in Java</vt:lpstr>
      <vt:lpstr>Roadmap</vt:lpstr>
      <vt:lpstr>Futures</vt:lpstr>
      <vt:lpstr>A Future Class</vt:lpstr>
      <vt:lpstr>Using Futures in Java</vt:lpstr>
      <vt:lpstr>Roadmap</vt:lpstr>
      <vt:lpstr>java.util.concurrent</vt:lpstr>
      <vt:lpstr>Key Functional Groups</vt:lpstr>
      <vt:lpstr>The Executor Framework</vt:lpstr>
      <vt:lpstr>Executor</vt:lpstr>
      <vt:lpstr>ExecutorService</vt:lpstr>
      <vt:lpstr>FutureTask</vt:lpstr>
      <vt:lpstr>Creating Executors</vt:lpstr>
      <vt:lpstr>Locks and Synchronizers</vt:lpstr>
      <vt:lpstr>What you should know!</vt:lpstr>
      <vt:lpstr>Can you answer these questions?</vt:lpstr>
      <vt:lpstr>License</vt:lpstr>
    </vt:vector>
  </TitlesOfParts>
  <Company>Ĳ ɦ禜</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Nierstrasz</dc:creator>
  <cp:lastModifiedBy>Oscar Nierstrasz</cp:lastModifiedBy>
  <cp:revision>191</cp:revision>
  <cp:lastPrinted>2010-10-05T14:23:09Z</cp:lastPrinted>
  <dcterms:created xsi:type="dcterms:W3CDTF">2010-10-05T14:22:19Z</dcterms:created>
  <dcterms:modified xsi:type="dcterms:W3CDTF">2010-10-05T14:23:10Z</dcterms:modified>
</cp:coreProperties>
</file>