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5.xml" ContentType="application/vnd.openxmlformats-officedocument.presentationml.slide+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theme/theme2.xml" ContentType="application/vnd.openxmlformats-officedocument.them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slides/slide4.xml" ContentType="application/vnd.openxmlformats-officedocument.presentationml.slide+xml"/>
  <Override PartName="/ppt/slides/slide29.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35"/>
  </p:notesMasterIdLst>
  <p:handoutMasterIdLst>
    <p:handoutMasterId r:id="rId36"/>
  </p:handoutMasterIdLst>
  <p:sldIdLst>
    <p:sldId id="324" r:id="rId2"/>
    <p:sldId id="322" r:id="rId3"/>
    <p:sldId id="360" r:id="rId4"/>
    <p:sldId id="326" r:id="rId5"/>
    <p:sldId id="357" r:id="rId6"/>
    <p:sldId id="327" r:id="rId7"/>
    <p:sldId id="328" r:id="rId8"/>
    <p:sldId id="361" r:id="rId9"/>
    <p:sldId id="329" r:id="rId10"/>
    <p:sldId id="330" r:id="rId11"/>
    <p:sldId id="331" r:id="rId12"/>
    <p:sldId id="332" r:id="rId13"/>
    <p:sldId id="333" r:id="rId14"/>
    <p:sldId id="334" r:id="rId15"/>
    <p:sldId id="335" r:id="rId16"/>
    <p:sldId id="336" r:id="rId17"/>
    <p:sldId id="369" r:id="rId18"/>
    <p:sldId id="370" r:id="rId19"/>
    <p:sldId id="362" r:id="rId20"/>
    <p:sldId id="337" r:id="rId21"/>
    <p:sldId id="338" r:id="rId22"/>
    <p:sldId id="364" r:id="rId23"/>
    <p:sldId id="339" r:id="rId24"/>
    <p:sldId id="366" r:id="rId25"/>
    <p:sldId id="367" r:id="rId26"/>
    <p:sldId id="340" r:id="rId27"/>
    <p:sldId id="341" r:id="rId28"/>
    <p:sldId id="342" r:id="rId29"/>
    <p:sldId id="343" r:id="rId30"/>
    <p:sldId id="371" r:id="rId31"/>
    <p:sldId id="351" r:id="rId32"/>
    <p:sldId id="352" r:id="rId33"/>
    <p:sldId id="368"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94" d="100"/>
          <a:sy n="94" d="100"/>
        </p:scale>
        <p:origin x="-5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00" d="100"/>
        <a:sy n="300" d="100"/>
      </p:scale>
      <p:origin x="0" y="94768"/>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A05E2753-FD44-BF49-9FA4-C5B995E75A88}"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142FCB7E-4180-F94E-BCB6-5C406A82187B}"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Rot="1" noChangeAspect="1" noChangeArrowheads="1"/>
          </p:cNvSpPr>
          <p:nvPr>
            <p:ph type="sldImg"/>
          </p:nvPr>
        </p:nvSpPr>
        <p:spPr>
          <a:solidFill>
            <a:srgbClr val="FFFFFF"/>
          </a:solidFill>
          <a:ln/>
        </p:spPr>
      </p:sp>
      <p:sp>
        <p:nvSpPr>
          <p:cNvPr id="10243"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Very similar, except P</a:t>
            </a:r>
            <a:r>
              <a:rPr lang="en-US" baseline="0" dirty="0" smtClean="0"/>
              <a:t> and V are called acquire and release, and acquire might throw an Interrupted exception.</a:t>
            </a:r>
            <a:endParaRPr lang="en-US" dirty="0"/>
          </a:p>
        </p:txBody>
      </p:sp>
      <p:sp>
        <p:nvSpPr>
          <p:cNvPr id="4" name="Slide Number Placeholder 3"/>
          <p:cNvSpPr>
            <a:spLocks noGrp="1"/>
          </p:cNvSpPr>
          <p:nvPr>
            <p:ph type="sldNum" sz="quarter" idx="10"/>
          </p:nvPr>
        </p:nvSpPr>
        <p:spPr/>
        <p:txBody>
          <a:bodyPr/>
          <a:lstStyle/>
          <a:p>
            <a:fld id="{142FCB7E-4180-F94E-BCB6-5C406A82187B}" type="slidenum">
              <a:rPr lang="en-US" smtClean="0"/>
              <a:pPr/>
              <a:t>30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2FCB7E-4180-F94E-BCB6-5C406A82187B}"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Rot="1" noChangeAspect="1" noChangeArrowheads="1"/>
          </p:cNvSpPr>
          <p:nvPr>
            <p:ph type="sldImg"/>
          </p:nvPr>
        </p:nvSpPr>
        <p:spPr>
          <a:solidFill>
            <a:srgbClr val="FFFFFF"/>
          </a:solidFill>
          <a:ln/>
        </p:spPr>
      </p:sp>
      <p:sp>
        <p:nvSpPr>
          <p:cNvPr id="122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p:cNvSpPr>
          <p:nvPr>
            <p:ph type="sldImg"/>
          </p:nvPr>
        </p:nvSpPr>
        <p:spPr>
          <a:solidFill>
            <a:srgbClr val="FFFFFF"/>
          </a:solidFill>
          <a:ln/>
        </p:spPr>
      </p:sp>
      <p:sp>
        <p:nvSpPr>
          <p:cNvPr id="204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r>
              <a:rPr lang="en-US"/>
              <a:t>Compose the processes and we see that there are several deadlocked states!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Rot="1" noChangeAspect="1" noChangeArrowheads="1"/>
          </p:cNvSpPr>
          <p:nvPr>
            <p:ph type="sldImg"/>
          </p:nvPr>
        </p:nvSpPr>
        <p:spPr>
          <a:solidFill>
            <a:srgbClr val="FFFFFF"/>
          </a:solidFill>
          <a:ln/>
        </p:spPr>
      </p:sp>
      <p:sp>
        <p:nvSpPr>
          <p:cNvPr id="317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Image Placeholder 1"/>
          <p:cNvSpPr>
            <a:spLocks noGrp="1" noRot="1" noChangeAspect="1"/>
          </p:cNvSpPr>
          <p:nvPr>
            <p:ph type="sldImg"/>
          </p:nvPr>
        </p:nvSpPr>
        <p:spPr>
          <a:ln/>
        </p:spPr>
      </p:sp>
      <p:sp>
        <p:nvSpPr>
          <p:cNvPr id="35843" name="Notes Placeholder 2"/>
          <p:cNvSpPr>
            <a:spLocks noGrp="1"/>
          </p:cNvSpPr>
          <p:nvPr>
            <p:ph type="body" idx="1"/>
          </p:nvPr>
        </p:nvSpPr>
        <p:spPr>
          <a:noFill/>
          <a:ln/>
        </p:spPr>
        <p:txBody>
          <a:bodyPr/>
          <a:lstStyle/>
          <a:p>
            <a:endParaRPr lang="en-US"/>
          </a:p>
        </p:txBody>
      </p:sp>
      <p:sp>
        <p:nvSpPr>
          <p:cNvPr id="35844" name="Slide Number Placeholder 3"/>
          <p:cNvSpPr>
            <a:spLocks noGrp="1"/>
          </p:cNvSpPr>
          <p:nvPr>
            <p:ph type="sldNum" sz="quarter" idx="5"/>
          </p:nvPr>
        </p:nvSpPr>
        <p:spPr>
          <a:noFill/>
        </p:spPr>
        <p:txBody>
          <a:bodyPr/>
          <a:lstStyle/>
          <a:p>
            <a:fld id="{BE6B03DA-1D4B-A34A-A2C2-2D064564843A}" type="slidenum">
              <a:rPr lang="en-US" smtClean="0"/>
              <a:pPr/>
              <a:t>22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8915" name="Notes Placeholder 2"/>
          <p:cNvSpPr>
            <a:spLocks noGrp="1"/>
          </p:cNvSpPr>
          <p:nvPr>
            <p:ph type="body" idx="1"/>
          </p:nvPr>
        </p:nvSpPr>
        <p:spPr>
          <a:noFill/>
          <a:ln/>
        </p:spPr>
        <p:txBody>
          <a:bodyPr/>
          <a:lstStyle/>
          <a:p>
            <a:r>
              <a:rPr lang="en-US" smtClean="0"/>
              <a:t>NB: resembles BoundedCounterBasic</a:t>
            </a:r>
          </a:p>
        </p:txBody>
      </p:sp>
      <p:sp>
        <p:nvSpPr>
          <p:cNvPr id="38916" name="Slide Number Placeholder 3"/>
          <p:cNvSpPr>
            <a:spLocks noGrp="1"/>
          </p:cNvSpPr>
          <p:nvPr>
            <p:ph type="sldNum" sz="quarter" idx="5"/>
          </p:nvPr>
        </p:nvSpPr>
        <p:spPr>
          <a:noFill/>
        </p:spPr>
        <p:txBody>
          <a:bodyPr/>
          <a:lstStyle/>
          <a:p>
            <a:fld id="{3B4592E3-DB0A-1744-B332-6D8371B314DC}" type="slidenum">
              <a:rPr lang="en-US" smtClean="0"/>
              <a:pPr/>
              <a:t>24</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a:ln/>
        </p:spPr>
      </p:sp>
      <p:sp>
        <p:nvSpPr>
          <p:cNvPr id="40963" name="Notes Placeholder 2"/>
          <p:cNvSpPr>
            <a:spLocks noGrp="1"/>
          </p:cNvSpPr>
          <p:nvPr>
            <p:ph type="body" idx="1"/>
          </p:nvPr>
        </p:nvSpPr>
        <p:spPr>
          <a:noFill/>
          <a:ln/>
        </p:spPr>
        <p:txBody>
          <a:bodyPr/>
          <a:lstStyle/>
          <a:p>
            <a:endParaRPr lang="en-US"/>
          </a:p>
        </p:txBody>
      </p:sp>
      <p:sp>
        <p:nvSpPr>
          <p:cNvPr id="40964" name="Slide Number Placeholder 3"/>
          <p:cNvSpPr>
            <a:spLocks noGrp="1"/>
          </p:cNvSpPr>
          <p:nvPr>
            <p:ph type="sldNum" sz="quarter" idx="5"/>
          </p:nvPr>
        </p:nvSpPr>
        <p:spPr>
          <a:noFill/>
        </p:spPr>
        <p:txBody>
          <a:bodyPr/>
          <a:lstStyle/>
          <a:p>
            <a:fld id="{D2AC08E7-A5BA-BE4F-9A32-5B5555F0EC89}" type="slidenum">
              <a:rPr lang="en-US" smtClean="0"/>
              <a:pPr/>
              <a:t>25</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Condition Objects</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A1AC029B-0F10-EC46-A299-15053BF70BB3}"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Condition Objects</a:t>
            </a:r>
            <a:endParaRPr lang="de-CH"/>
          </a:p>
        </p:txBody>
      </p:sp>
      <p:sp>
        <p:nvSpPr>
          <p:cNvPr id="6" name="Rectangle 8"/>
          <p:cNvSpPr>
            <a:spLocks noGrp="1" noChangeArrowheads="1"/>
          </p:cNvSpPr>
          <p:nvPr>
            <p:ph type="sldNum" sz="quarter" idx="12"/>
          </p:nvPr>
        </p:nvSpPr>
        <p:spPr>
          <a:ln/>
        </p:spPr>
        <p:txBody>
          <a:bodyPr/>
          <a:lstStyle>
            <a:lvl1pPr>
              <a:defRPr/>
            </a:lvl1pPr>
          </a:lstStyle>
          <a:p>
            <a:fld id="{B4C108A2-E3D8-224A-B59A-2ABAF1A05A4E}"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Condition Objects</a:t>
            </a:r>
            <a:endParaRPr lang="de-CH"/>
          </a:p>
        </p:txBody>
      </p:sp>
      <p:sp>
        <p:nvSpPr>
          <p:cNvPr id="7" name="Rectangle 8"/>
          <p:cNvSpPr>
            <a:spLocks noGrp="1" noChangeArrowheads="1"/>
          </p:cNvSpPr>
          <p:nvPr>
            <p:ph type="sldNum" sz="quarter" idx="12"/>
          </p:nvPr>
        </p:nvSpPr>
        <p:spPr>
          <a:ln/>
        </p:spPr>
        <p:txBody>
          <a:bodyPr/>
          <a:lstStyle>
            <a:lvl1pPr>
              <a:defRPr/>
            </a:lvl1pPr>
          </a:lstStyle>
          <a:p>
            <a:fld id="{1C350AE6-D089-5542-B58B-9E3806954467}"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Condition Objects</a:t>
            </a:r>
            <a:endParaRPr lang="de-CH"/>
          </a:p>
        </p:txBody>
      </p:sp>
      <p:sp>
        <p:nvSpPr>
          <p:cNvPr id="5" name="Rectangle 8"/>
          <p:cNvSpPr>
            <a:spLocks noGrp="1" noChangeArrowheads="1"/>
          </p:cNvSpPr>
          <p:nvPr>
            <p:ph type="sldNum" sz="quarter" idx="12"/>
          </p:nvPr>
        </p:nvSpPr>
        <p:spPr>
          <a:ln/>
        </p:spPr>
        <p:txBody>
          <a:bodyPr/>
          <a:lstStyle>
            <a:lvl1pPr>
              <a:defRPr/>
            </a:lvl1pPr>
          </a:lstStyle>
          <a:p>
            <a:fld id="{F17B8783-80B7-484B-8F1E-14068DA77F92}"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Condition Objects</a:t>
            </a:r>
            <a:endParaRPr lang="de-CH"/>
          </a:p>
        </p:txBody>
      </p:sp>
      <p:sp>
        <p:nvSpPr>
          <p:cNvPr id="4" name="Rectangle 8"/>
          <p:cNvSpPr>
            <a:spLocks noGrp="1" noChangeArrowheads="1"/>
          </p:cNvSpPr>
          <p:nvPr>
            <p:ph type="sldNum" sz="quarter" idx="12"/>
          </p:nvPr>
        </p:nvSpPr>
        <p:spPr>
          <a:ln/>
        </p:spPr>
        <p:txBody>
          <a:bodyPr/>
          <a:lstStyle>
            <a:lvl1pPr>
              <a:defRPr/>
            </a:lvl1pPr>
          </a:lstStyle>
          <a:p>
            <a:fld id="{31C2A2CF-7296-0743-8409-D921A57FFCCA}"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Condition Objects</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6C81D96B-695D-E24C-88D9-4DE90CA0B7E6}"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59" r:id="rId1"/>
    <p:sldLayoutId id="2147483755" r:id="rId2"/>
    <p:sldLayoutId id="2147483756" r:id="rId3"/>
    <p:sldLayoutId id="2147483757" r:id="rId4"/>
    <p:sldLayoutId id="2147483758"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a:lnSpc>
                <a:spcPct val="100000"/>
              </a:lnSpc>
            </a:pPr>
            <a:r>
              <a:rPr lang="en-US" dirty="0" smtClean="0"/>
              <a:t>8. Condition Objects</a:t>
            </a:r>
          </a:p>
        </p:txBody>
      </p:sp>
      <p:sp>
        <p:nvSpPr>
          <p:cNvPr id="9219" name="Rectangle 3"/>
          <p:cNvSpPr>
            <a:spLocks noGrp="1" noChangeArrowheads="1"/>
          </p:cNvSpPr>
          <p:nvPr>
            <p:ph type="subTitle" idx="1"/>
          </p:nvPr>
        </p:nvSpPr>
        <p:spPr/>
        <p:txBody>
          <a:bodyPr/>
          <a:lstStyle/>
          <a:p>
            <a:r>
              <a:rPr lang="en-US" dirty="0" smtClean="0"/>
              <a:t>Prof</a:t>
            </a:r>
            <a:r>
              <a:rPr lang="en-US" dirty="0"/>
              <a:t>. O. </a:t>
            </a:r>
            <a:r>
              <a:rPr lang="en-US" dirty="0" smtClean="0"/>
              <a:t>Nierstrasz</a:t>
            </a:r>
            <a:endParaRPr lang="en-US" dirty="0"/>
          </a:p>
        </p:txBody>
      </p:sp>
      <p:sp>
        <p:nvSpPr>
          <p:cNvPr id="9220" name="Folded Corner 4"/>
          <p:cNvSpPr>
            <a:spLocks noChangeArrowheads="1"/>
          </p:cNvSpPr>
          <p:nvPr/>
        </p:nvSpPr>
        <p:spPr bwMode="auto">
          <a:xfrm>
            <a:off x="457200" y="5486400"/>
            <a:ext cx="38100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1800"/>
              <a:t>Selected material © </a:t>
            </a:r>
            <a:r>
              <a:rPr lang="en-AU" sz="1800">
                <a:ea typeface="ＭＳ Ｐゴシック" charset="-128"/>
                <a:cs typeface="ＭＳ Ｐゴシック" charset="-128"/>
              </a:rPr>
              <a:t>2005 Bowbeer, Goetz, Holmes, Lea and Peierls</a:t>
            </a:r>
            <a:endParaRPr lang="en-US" sz="1800"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Date Placeholder 1"/>
          <p:cNvSpPr>
            <a:spLocks noGrp="1"/>
          </p:cNvSpPr>
          <p:nvPr>
            <p:ph type="dt" sz="quarter" idx="10"/>
          </p:nvPr>
        </p:nvSpPr>
        <p:spPr>
          <a:noFill/>
        </p:spPr>
        <p:txBody>
          <a:bodyPr/>
          <a:lstStyle/>
          <a:p>
            <a:r>
              <a:rPr lang="en-US" smtClean="0"/>
              <a:t>© Oscar Nierstrasz</a:t>
            </a:r>
            <a:endParaRPr lang="de-CH" smtClean="0"/>
          </a:p>
        </p:txBody>
      </p:sp>
      <p:sp>
        <p:nvSpPr>
          <p:cNvPr id="22531" name="Footer Placeholder 2"/>
          <p:cNvSpPr>
            <a:spLocks noGrp="1"/>
          </p:cNvSpPr>
          <p:nvPr>
            <p:ph type="ftr" sz="quarter" idx="11"/>
          </p:nvPr>
        </p:nvSpPr>
        <p:spPr>
          <a:noFill/>
        </p:spPr>
        <p:txBody>
          <a:bodyPr/>
          <a:lstStyle/>
          <a:p>
            <a:r>
              <a:rPr lang="en-US" smtClean="0"/>
              <a:t>Condition Objects</a:t>
            </a:r>
            <a:endParaRPr lang="de-CH" smtClean="0"/>
          </a:p>
        </p:txBody>
      </p:sp>
      <p:sp>
        <p:nvSpPr>
          <p:cNvPr id="22532" name="Slide Number Placeholder 3"/>
          <p:cNvSpPr>
            <a:spLocks noGrp="1"/>
          </p:cNvSpPr>
          <p:nvPr>
            <p:ph type="sldNum" sz="quarter" idx="12"/>
          </p:nvPr>
        </p:nvSpPr>
        <p:spPr>
          <a:noFill/>
        </p:spPr>
        <p:txBody>
          <a:bodyPr/>
          <a:lstStyle/>
          <a:p>
            <a:fld id="{CB611233-A80E-B54A-8CFA-D2FAAA351404}" type="slidenum">
              <a:rPr lang="de-CH" smtClean="0"/>
              <a:pPr/>
              <a:t>10</a:t>
            </a:fld>
            <a:endParaRPr lang="de-CH" sz="1400" smtClean="0">
              <a:solidFill>
                <a:srgbClr val="7E7E7E"/>
              </a:solidFill>
              <a:latin typeface="Times" charset="0"/>
            </a:endParaRPr>
          </a:p>
        </p:txBody>
      </p:sp>
      <p:sp>
        <p:nvSpPr>
          <p:cNvPr id="22533" name="Rectangle 3"/>
          <p:cNvSpPr>
            <a:spLocks noChangeArrowheads="1"/>
          </p:cNvSpPr>
          <p:nvPr/>
        </p:nvSpPr>
        <p:spPr bwMode="auto">
          <a:xfrm>
            <a:off x="533400" y="1828800"/>
            <a:ext cx="8318500" cy="41798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dec() {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(count == MIN)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notMin.await();</a:t>
            </a: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wait till count not MIN</a:t>
            </a:r>
            <a:endParaRPr lang="en-US" sz="180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(count-- == MAX)</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notMax.signal();</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inc() {	</a:t>
            </a:r>
            <a:r>
              <a:rPr lang="en-US" sz="1800" i="1">
                <a:solidFill>
                  <a:srgbClr val="7F0101"/>
                </a:solidFill>
                <a:latin typeface="Courier" charset="0"/>
                <a:ea typeface="Courier" charset="0"/>
                <a:cs typeface="Courier" charset="0"/>
              </a:rPr>
              <a:t>// can’t get in!</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(count == MAX)</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notMax.await();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(count++ == MIN)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notMin.signal();</a:t>
            </a: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we never get here!</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Date Placeholder 3"/>
          <p:cNvSpPr>
            <a:spLocks noGrp="1"/>
          </p:cNvSpPr>
          <p:nvPr>
            <p:ph type="dt" sz="quarter" idx="10"/>
          </p:nvPr>
        </p:nvSpPr>
        <p:spPr>
          <a:noFill/>
        </p:spPr>
        <p:txBody>
          <a:bodyPr/>
          <a:lstStyle/>
          <a:p>
            <a:r>
              <a:rPr lang="en-US" smtClean="0"/>
              <a:t>© Oscar Nierstrasz</a:t>
            </a:r>
            <a:endParaRPr lang="de-CH" smtClean="0"/>
          </a:p>
        </p:txBody>
      </p:sp>
      <p:sp>
        <p:nvSpPr>
          <p:cNvPr id="23555" name="Footer Placeholder 4"/>
          <p:cNvSpPr>
            <a:spLocks noGrp="1"/>
          </p:cNvSpPr>
          <p:nvPr>
            <p:ph type="ftr" sz="quarter" idx="11"/>
          </p:nvPr>
        </p:nvSpPr>
        <p:spPr>
          <a:noFill/>
        </p:spPr>
        <p:txBody>
          <a:bodyPr/>
          <a:lstStyle/>
          <a:p>
            <a:r>
              <a:rPr lang="en-US" smtClean="0"/>
              <a:t>Condition Objects</a:t>
            </a:r>
            <a:endParaRPr lang="de-CH" smtClean="0"/>
          </a:p>
        </p:txBody>
      </p:sp>
      <p:sp>
        <p:nvSpPr>
          <p:cNvPr id="23556" name="Slide Number Placeholder 5"/>
          <p:cNvSpPr>
            <a:spLocks noGrp="1"/>
          </p:cNvSpPr>
          <p:nvPr>
            <p:ph type="sldNum" sz="quarter" idx="12"/>
          </p:nvPr>
        </p:nvSpPr>
        <p:spPr>
          <a:noFill/>
        </p:spPr>
        <p:txBody>
          <a:bodyPr/>
          <a:lstStyle/>
          <a:p>
            <a:fld id="{0B865813-2A73-304F-BB47-D57E68953DE6}" type="slidenum">
              <a:rPr lang="de-CH" smtClean="0"/>
              <a:pPr/>
              <a:t>11</a:t>
            </a:fld>
            <a:endParaRPr lang="de-CH" sz="1400" smtClean="0">
              <a:solidFill>
                <a:srgbClr val="7E7E7E"/>
              </a:solidFill>
              <a:latin typeface="Times" charset="0"/>
            </a:endParaRPr>
          </a:p>
        </p:txBody>
      </p:sp>
      <p:sp>
        <p:nvSpPr>
          <p:cNvPr id="23557" name="Rectangle 2"/>
          <p:cNvSpPr>
            <a:spLocks noGrp="1" noChangeArrowheads="1"/>
          </p:cNvSpPr>
          <p:nvPr>
            <p:ph type="title"/>
          </p:nvPr>
        </p:nvSpPr>
        <p:spPr/>
        <p:txBody>
          <a:bodyPr/>
          <a:lstStyle/>
          <a:p>
            <a:r>
              <a:rPr lang="en-US"/>
              <a:t>The Nested Monitor problem ...</a:t>
            </a:r>
          </a:p>
        </p:txBody>
      </p:sp>
      <p:sp>
        <p:nvSpPr>
          <p:cNvPr id="23558" name="AutoShape 5"/>
          <p:cNvSpPr>
            <a:spLocks noChangeArrowheads="1"/>
          </p:cNvSpPr>
          <p:nvPr/>
        </p:nvSpPr>
        <p:spPr bwMode="auto">
          <a:xfrm>
            <a:off x="990600" y="5410200"/>
            <a:ext cx="7391400" cy="1066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sz="2000" i="1">
                <a:solidFill>
                  <a:srgbClr val="7F0101"/>
                </a:solidFill>
              </a:rPr>
              <a:t>Nested monitor lockouts occur whenever a blocked thread holds the lock for an object containing the method that would otherwise provide a notification to unblock the wait.</a:t>
            </a:r>
            <a:endParaRPr lang="en-US" sz="2000"/>
          </a:p>
        </p:txBody>
      </p:sp>
      <p:pic>
        <p:nvPicPr>
          <p:cNvPr id="23559" name="Picture 8" descr="08NestedMonitor.png"/>
          <p:cNvPicPr>
            <a:picLocks noChangeAspect="1"/>
          </p:cNvPicPr>
          <p:nvPr/>
        </p:nvPicPr>
        <p:blipFill>
          <a:blip r:embed="rId2"/>
          <a:srcRect/>
          <a:stretch>
            <a:fillRect/>
          </a:stretch>
        </p:blipFill>
        <p:spPr bwMode="auto">
          <a:xfrm>
            <a:off x="1004888" y="1524000"/>
            <a:ext cx="7377112" cy="381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p:spPr>
        <p:txBody>
          <a:bodyPr/>
          <a:lstStyle/>
          <a:p>
            <a:r>
              <a:rPr lang="en-US" smtClean="0"/>
              <a:t>© Oscar Nierstrasz</a:t>
            </a:r>
            <a:endParaRPr lang="de-CH" smtClean="0"/>
          </a:p>
        </p:txBody>
      </p:sp>
      <p:sp>
        <p:nvSpPr>
          <p:cNvPr id="24579" name="Footer Placeholder 4"/>
          <p:cNvSpPr>
            <a:spLocks noGrp="1"/>
          </p:cNvSpPr>
          <p:nvPr>
            <p:ph type="ftr" sz="quarter" idx="11"/>
          </p:nvPr>
        </p:nvSpPr>
        <p:spPr>
          <a:noFill/>
        </p:spPr>
        <p:txBody>
          <a:bodyPr/>
          <a:lstStyle/>
          <a:p>
            <a:r>
              <a:rPr lang="en-US" smtClean="0"/>
              <a:t>Condition Objects</a:t>
            </a:r>
            <a:endParaRPr lang="de-CH" smtClean="0"/>
          </a:p>
        </p:txBody>
      </p:sp>
      <p:sp>
        <p:nvSpPr>
          <p:cNvPr id="24580" name="Slide Number Placeholder 5"/>
          <p:cNvSpPr>
            <a:spLocks noGrp="1"/>
          </p:cNvSpPr>
          <p:nvPr>
            <p:ph type="sldNum" sz="quarter" idx="12"/>
          </p:nvPr>
        </p:nvSpPr>
        <p:spPr>
          <a:noFill/>
        </p:spPr>
        <p:txBody>
          <a:bodyPr/>
          <a:lstStyle/>
          <a:p>
            <a:fld id="{7C7D2A00-DFF1-0B46-B87F-13BD28E3FCB2}" type="slidenum">
              <a:rPr lang="de-CH" smtClean="0"/>
              <a:pPr/>
              <a:t>12</a:t>
            </a:fld>
            <a:endParaRPr lang="de-CH" sz="1400" smtClean="0">
              <a:solidFill>
                <a:srgbClr val="7E7E7E"/>
              </a:solidFill>
              <a:latin typeface="Times" charset="0"/>
            </a:endParaRPr>
          </a:p>
        </p:txBody>
      </p:sp>
      <p:sp>
        <p:nvSpPr>
          <p:cNvPr id="24581" name="Rectangle 2"/>
          <p:cNvSpPr>
            <a:spLocks noGrp="1" noChangeArrowheads="1"/>
          </p:cNvSpPr>
          <p:nvPr>
            <p:ph type="title"/>
          </p:nvPr>
        </p:nvSpPr>
        <p:spPr/>
        <p:txBody>
          <a:bodyPr/>
          <a:lstStyle/>
          <a:p>
            <a:r>
              <a:rPr lang="en-US" dirty="0" smtClean="0"/>
              <a:t>2</a:t>
            </a:r>
            <a:r>
              <a:rPr lang="en-US" baseline="30000" dirty="0" smtClean="0"/>
              <a:t>nd</a:t>
            </a:r>
            <a:r>
              <a:rPr lang="en-US" dirty="0" smtClean="0"/>
              <a:t> example — Nested </a:t>
            </a:r>
            <a:r>
              <a:rPr lang="en-US" dirty="0"/>
              <a:t>Monitors in FSP</a:t>
            </a:r>
          </a:p>
        </p:txBody>
      </p:sp>
      <p:sp>
        <p:nvSpPr>
          <p:cNvPr id="24582" name="Rectangle 3"/>
          <p:cNvSpPr>
            <a:spLocks noGrp="1" noChangeArrowheads="1"/>
          </p:cNvSpPr>
          <p:nvPr>
            <p:ph type="body" idx="1"/>
          </p:nvPr>
        </p:nvSpPr>
        <p:spPr/>
        <p:txBody>
          <a:bodyPr anchor="t"/>
          <a:lstStyle/>
          <a:p>
            <a:pPr marL="0" indent="0" defTabSz="385763">
              <a:lnSpc>
                <a:spcPct val="90000"/>
              </a:lnSpc>
              <a:buFont typeface="Helvetica CE" charset="0"/>
              <a:buNone/>
            </a:pPr>
            <a:r>
              <a:rPr lang="en-US" sz="2000" i="1">
                <a:solidFill>
                  <a:srgbClr val="7F0101"/>
                </a:solidFill>
              </a:rPr>
              <a:t>Nested Monitors typically arise when one synchronized object is implemented using another.</a:t>
            </a:r>
          </a:p>
          <a:p>
            <a:pPr marL="0" indent="0" defTabSz="385763">
              <a:lnSpc>
                <a:spcPct val="90000"/>
              </a:lnSpc>
              <a:buFont typeface="Helvetica CE" charset="0"/>
              <a:buNone/>
            </a:pPr>
            <a:endParaRPr lang="en-US" sz="2000"/>
          </a:p>
          <a:p>
            <a:pPr marL="0" indent="0" defTabSz="385763">
              <a:lnSpc>
                <a:spcPct val="90000"/>
              </a:lnSpc>
              <a:buFont typeface="Helvetica CE" charset="0"/>
              <a:buNone/>
            </a:pPr>
            <a:r>
              <a:rPr lang="en-US" sz="2000"/>
              <a:t>Recall our one Slot buffer in FSP:</a:t>
            </a:r>
          </a:p>
          <a:p>
            <a:pPr marL="0" indent="0" defTabSz="385763">
              <a:lnSpc>
                <a:spcPct val="90000"/>
              </a:lnSpc>
              <a:buFont typeface="Helvetica CE" charset="0"/>
              <a:buNone/>
            </a:pPr>
            <a:endParaRPr lang="en-US" sz="2000"/>
          </a:p>
          <a:p>
            <a:pPr marL="0" indent="0" defTabSz="385763">
              <a:lnSpc>
                <a:spcPct val="90000"/>
              </a:lnSpc>
              <a:buFont typeface="Helvetica CE" charset="0"/>
              <a:buNone/>
            </a:pPr>
            <a:endParaRPr lang="en-US" sz="2000"/>
          </a:p>
          <a:p>
            <a:pPr marL="0" indent="0" defTabSz="385763">
              <a:lnSpc>
                <a:spcPct val="90000"/>
              </a:lnSpc>
              <a:buFont typeface="Helvetica CE" charset="0"/>
              <a:buNone/>
            </a:pPr>
            <a:endParaRPr lang="en-US" sz="2000"/>
          </a:p>
          <a:p>
            <a:pPr marL="0" indent="0" defTabSz="385763">
              <a:lnSpc>
                <a:spcPct val="90000"/>
              </a:lnSpc>
              <a:buFont typeface="Helvetica CE" charset="0"/>
              <a:buNone/>
            </a:pPr>
            <a:endParaRPr lang="en-US" sz="2000"/>
          </a:p>
          <a:p>
            <a:pPr marL="0" indent="0" defTabSz="385763">
              <a:lnSpc>
                <a:spcPct val="90000"/>
              </a:lnSpc>
              <a:buFont typeface="Helvetica CE" charset="0"/>
              <a:buNone/>
            </a:pPr>
            <a:r>
              <a:rPr lang="en-US" sz="2000"/>
              <a:t>Suppose we try to implement a call/reply protocol using a private instance of Slot:</a:t>
            </a:r>
          </a:p>
          <a:p>
            <a:pPr marL="0" indent="0" defTabSz="385763">
              <a:lnSpc>
                <a:spcPct val="90000"/>
              </a:lnSpc>
              <a:buFont typeface="Helvetica CE" charset="0"/>
              <a:buNone/>
            </a:pPr>
            <a:endParaRPr lang="en-US" sz="2000">
              <a:latin typeface="American Typewriter" charset="0"/>
            </a:endParaRPr>
          </a:p>
        </p:txBody>
      </p:sp>
      <p:sp>
        <p:nvSpPr>
          <p:cNvPr id="24583" name="Rectangle 4"/>
          <p:cNvSpPr>
            <a:spLocks noChangeArrowheads="1"/>
          </p:cNvSpPr>
          <p:nvPr/>
        </p:nvSpPr>
        <p:spPr bwMode="auto">
          <a:xfrm>
            <a:off x="1295400" y="3313113"/>
            <a:ext cx="5586413" cy="6508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const N = 2</a:t>
            </a:r>
          </a:p>
          <a:p>
            <a:pPr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Slot = (put[v:0..N] -&gt; </a:t>
            </a:r>
            <a:r>
              <a:rPr lang="en-US" sz="1800" dirty="0" err="1">
                <a:solidFill>
                  <a:srgbClr val="0A017F"/>
                </a:solidFill>
                <a:latin typeface="Courier" charset="0"/>
                <a:ea typeface="Courier" charset="0"/>
                <a:cs typeface="Courier" charset="0"/>
              </a:rPr>
              <a:t>get[v</a:t>
            </a:r>
            <a:r>
              <a:rPr lang="en-US" sz="1800" dirty="0">
                <a:solidFill>
                  <a:srgbClr val="0A017F"/>
                </a:solidFill>
                <a:latin typeface="Courier" charset="0"/>
                <a:ea typeface="Courier" charset="0"/>
                <a:cs typeface="Courier" charset="0"/>
              </a:rPr>
              <a:t>] -&gt; Slot).</a:t>
            </a:r>
          </a:p>
        </p:txBody>
      </p:sp>
      <p:sp>
        <p:nvSpPr>
          <p:cNvPr id="24584" name="Rectangle 5"/>
          <p:cNvSpPr>
            <a:spLocks noChangeArrowheads="1"/>
          </p:cNvSpPr>
          <p:nvPr/>
        </p:nvSpPr>
        <p:spPr bwMode="auto">
          <a:xfrm>
            <a:off x="381000" y="5064125"/>
            <a:ext cx="8480425" cy="6508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ReplySlot	=	( </a:t>
            </a:r>
            <a:r>
              <a:rPr lang="en-US" sz="1800" b="1">
                <a:solidFill>
                  <a:srgbClr val="0A017F"/>
                </a:solidFill>
                <a:latin typeface="Courier" charset="0"/>
                <a:ea typeface="Courier" charset="0"/>
                <a:cs typeface="Courier" charset="0"/>
              </a:rPr>
              <a:t>put[v:0..N]</a:t>
            </a:r>
            <a:r>
              <a:rPr lang="en-US" sz="1800">
                <a:solidFill>
                  <a:srgbClr val="0A017F"/>
                </a:solidFill>
                <a:latin typeface="Courier" charset="0"/>
                <a:ea typeface="Courier" charset="0"/>
                <a:cs typeface="Courier" charset="0"/>
              </a:rPr>
              <a:t> -&gt; my.put[v] -&gt; </a:t>
            </a:r>
            <a:r>
              <a:rPr lang="en-US" sz="1800" b="1">
                <a:solidFill>
                  <a:srgbClr val="0A017F"/>
                </a:solidFill>
                <a:latin typeface="Courier" charset="0"/>
                <a:ea typeface="Courier" charset="0"/>
                <a:cs typeface="Courier" charset="0"/>
              </a:rPr>
              <a:t>ack</a:t>
            </a:r>
            <a:r>
              <a:rPr lang="en-US" sz="1800">
                <a:solidFill>
                  <a:srgbClr val="0A017F"/>
                </a:solidFill>
                <a:latin typeface="Courier" charset="0"/>
                <a:ea typeface="Courier" charset="0"/>
                <a:cs typeface="Courier" charset="0"/>
              </a:rPr>
              <a:t> -&gt; ReplySlot</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get -&gt; my.get[v:0..N] -&gt; ret[v] -&gt; ReplySlot ).</a:t>
            </a:r>
          </a:p>
        </p:txBody>
      </p:sp>
      <p:grpSp>
        <p:nvGrpSpPr>
          <p:cNvPr id="24585" name="Group 6"/>
          <p:cNvGrpSpPr>
            <a:grpSpLocks/>
          </p:cNvGrpSpPr>
          <p:nvPr/>
        </p:nvGrpSpPr>
        <p:grpSpPr bwMode="auto">
          <a:xfrm>
            <a:off x="8077200" y="6096000"/>
            <a:ext cx="838200" cy="381000"/>
            <a:chOff x="672" y="3504"/>
            <a:chExt cx="528" cy="240"/>
          </a:xfrm>
        </p:grpSpPr>
        <p:sp>
          <p:nvSpPr>
            <p:cNvPr id="24586" name="AutoShape 7"/>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4587" name="Group 8"/>
            <p:cNvGrpSpPr>
              <a:grpSpLocks/>
            </p:cNvGrpSpPr>
            <p:nvPr/>
          </p:nvGrpSpPr>
          <p:grpSpPr bwMode="auto">
            <a:xfrm>
              <a:off x="720" y="3552"/>
              <a:ext cx="432" cy="144"/>
              <a:chOff x="2112" y="3696"/>
              <a:chExt cx="528" cy="192"/>
            </a:xfrm>
          </p:grpSpPr>
          <p:sp>
            <p:nvSpPr>
              <p:cNvPr id="24588" name="Oval 9"/>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24589" name="Oval 10"/>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24590" name="AutoShape 11"/>
              <p:cNvCxnSpPr>
                <a:cxnSpLocks noChangeShapeType="1"/>
                <a:stCxn id="24588" idx="7"/>
                <a:endCxn id="24589"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4591" name="AutoShape 12"/>
              <p:cNvCxnSpPr>
                <a:cxnSpLocks noChangeShapeType="1"/>
                <a:stCxn id="24589" idx="3"/>
                <a:endCxn id="24588"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Condition Objects</a:t>
            </a:r>
            <a:endParaRPr lang="de-CH" smtClean="0"/>
          </a:p>
        </p:txBody>
      </p:sp>
      <p:sp>
        <p:nvSpPr>
          <p:cNvPr id="25604" name="Slide Number Placeholder 5"/>
          <p:cNvSpPr>
            <a:spLocks noGrp="1"/>
          </p:cNvSpPr>
          <p:nvPr>
            <p:ph type="sldNum" sz="quarter" idx="12"/>
          </p:nvPr>
        </p:nvSpPr>
        <p:spPr>
          <a:noFill/>
        </p:spPr>
        <p:txBody>
          <a:bodyPr/>
          <a:lstStyle/>
          <a:p>
            <a:fld id="{0409D534-F1E4-564B-BCE9-0DBB21351573}" type="slidenum">
              <a:rPr lang="de-CH" smtClean="0"/>
              <a:pPr/>
              <a:t>13</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r>
              <a:rPr lang="en-US"/>
              <a:t>Nested Monitors in FSP ...</a:t>
            </a:r>
          </a:p>
        </p:txBody>
      </p:sp>
      <p:sp>
        <p:nvSpPr>
          <p:cNvPr id="25606" name="Rectangle 3"/>
          <p:cNvSpPr>
            <a:spLocks noGrp="1" noChangeArrowheads="1"/>
          </p:cNvSpPr>
          <p:nvPr>
            <p:ph type="body" idx="1"/>
          </p:nvPr>
        </p:nvSpPr>
        <p:spPr>
          <a:xfrm>
            <a:off x="539750" y="1654175"/>
            <a:ext cx="8061325" cy="327025"/>
          </a:xfrm>
        </p:spPr>
        <p:txBody>
          <a:bodyPr anchor="t"/>
          <a:lstStyle/>
          <a:p>
            <a:pPr marL="0" indent="0" defTabSz="385763">
              <a:buFont typeface="Helvetica CE" charset="0"/>
              <a:buNone/>
            </a:pPr>
            <a:r>
              <a:rPr lang="en-US" sz="2000" i="1">
                <a:solidFill>
                  <a:srgbClr val="7F0101"/>
                </a:solidFill>
              </a:rPr>
              <a:t>Our producer/consumer chain obeys the new protocol:</a:t>
            </a:r>
            <a:endParaRPr lang="en-US" sz="1600">
              <a:latin typeface="American Typewriter" charset="0"/>
            </a:endParaRPr>
          </a:p>
        </p:txBody>
      </p:sp>
      <p:grpSp>
        <p:nvGrpSpPr>
          <p:cNvPr id="25607" name="Group 4"/>
          <p:cNvGrpSpPr>
            <a:grpSpLocks/>
          </p:cNvGrpSpPr>
          <p:nvPr/>
        </p:nvGrpSpPr>
        <p:grpSpPr bwMode="auto">
          <a:xfrm>
            <a:off x="8077200" y="6096000"/>
            <a:ext cx="838200" cy="381000"/>
            <a:chOff x="672" y="3504"/>
            <a:chExt cx="528" cy="240"/>
          </a:xfrm>
        </p:grpSpPr>
        <p:sp>
          <p:nvSpPr>
            <p:cNvPr id="25609" name="AutoShape 5"/>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5610" name="Group 6"/>
            <p:cNvGrpSpPr>
              <a:grpSpLocks/>
            </p:cNvGrpSpPr>
            <p:nvPr/>
          </p:nvGrpSpPr>
          <p:grpSpPr bwMode="auto">
            <a:xfrm>
              <a:off x="720" y="3552"/>
              <a:ext cx="432" cy="144"/>
              <a:chOff x="2112" y="3696"/>
              <a:chExt cx="528" cy="192"/>
            </a:xfrm>
          </p:grpSpPr>
          <p:sp>
            <p:nvSpPr>
              <p:cNvPr id="25611" name="Oval 7"/>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25612" name="Oval 8"/>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25613" name="AutoShape 9"/>
              <p:cNvCxnSpPr>
                <a:cxnSpLocks noChangeShapeType="1"/>
                <a:stCxn id="25611" idx="7"/>
                <a:endCxn id="25612"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5614" name="AutoShape 10"/>
              <p:cNvCxnSpPr>
                <a:cxnSpLocks noChangeShapeType="1"/>
                <a:stCxn id="25612" idx="3"/>
                <a:endCxn id="25611"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sp>
        <p:nvSpPr>
          <p:cNvPr id="25608" name="Rectangle 11"/>
          <p:cNvSpPr>
            <a:spLocks noChangeArrowheads="1"/>
          </p:cNvSpPr>
          <p:nvPr/>
        </p:nvSpPr>
        <p:spPr bwMode="auto">
          <a:xfrm>
            <a:off x="914400" y="2590800"/>
            <a:ext cx="7248525" cy="226853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Producer = 	(	put[0] -&gt; ack</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put[1] -&gt; ack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-&gt;	put[2] -&gt; ack -&gt; Producer ).</a:t>
            </a:r>
          </a:p>
          <a:p>
            <a:pPr defTabSz="379413" eaLnBrk="1" hangingPunct="1">
              <a:lnSpc>
                <a:spcPct val="95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Consumer = ( get-&gt; ret[x:0..N]-&gt;Consumer ).</a:t>
            </a:r>
          </a:p>
          <a:p>
            <a:pPr defTabSz="379413" eaLnBrk="1" hangingPunct="1">
              <a:lnSpc>
                <a:spcPct val="95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||Chain = (Producer||</a:t>
            </a:r>
            <a:r>
              <a:rPr lang="en-US" sz="1800" b="1">
                <a:solidFill>
                  <a:srgbClr val="0A017F"/>
                </a:solidFill>
                <a:latin typeface="Courier" charset="0"/>
                <a:ea typeface="Courier" charset="0"/>
                <a:cs typeface="Courier" charset="0"/>
              </a:rPr>
              <a:t>ReplySlot||my:Slot</a:t>
            </a:r>
            <a:r>
              <a:rPr lang="en-US" sz="1800">
                <a:solidFill>
                  <a:srgbClr val="0A017F"/>
                </a:solidFill>
                <a:latin typeface="Courier" charset="0"/>
                <a:ea typeface="Courier" charset="0"/>
                <a:cs typeface="Courier" charset="0"/>
              </a:rPr>
              <a:t>||Consumer).</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Footer Placeholder 4"/>
          <p:cNvSpPr>
            <a:spLocks noGrp="1"/>
          </p:cNvSpPr>
          <p:nvPr>
            <p:ph type="ftr" sz="quarter" idx="11"/>
          </p:nvPr>
        </p:nvSpPr>
        <p:spPr>
          <a:noFill/>
        </p:spPr>
        <p:txBody>
          <a:bodyPr/>
          <a:lstStyle/>
          <a:p>
            <a:r>
              <a:rPr lang="en-US" smtClean="0"/>
              <a:t>Condition Objects</a:t>
            </a:r>
            <a:endParaRPr lang="de-CH" smtClean="0"/>
          </a:p>
        </p:txBody>
      </p:sp>
      <p:sp>
        <p:nvSpPr>
          <p:cNvPr id="26628" name="Slide Number Placeholder 5"/>
          <p:cNvSpPr>
            <a:spLocks noGrp="1"/>
          </p:cNvSpPr>
          <p:nvPr>
            <p:ph type="sldNum" sz="quarter" idx="12"/>
          </p:nvPr>
        </p:nvSpPr>
        <p:spPr>
          <a:noFill/>
        </p:spPr>
        <p:txBody>
          <a:bodyPr/>
          <a:lstStyle/>
          <a:p>
            <a:fld id="{35067A6E-1E5E-F74C-8983-5C9D1CF14979}" type="slidenum">
              <a:rPr lang="de-CH" smtClean="0"/>
              <a:pPr/>
              <a:t>14</a:t>
            </a:fld>
            <a:endParaRPr lang="de-CH" sz="1400" smtClean="0">
              <a:solidFill>
                <a:srgbClr val="7E7E7E"/>
              </a:solidFill>
              <a:latin typeface="Times" charset="0"/>
            </a:endParaRPr>
          </a:p>
        </p:txBody>
      </p:sp>
      <p:sp>
        <p:nvSpPr>
          <p:cNvPr id="26629" name="Rectangle 2"/>
          <p:cNvSpPr>
            <a:spLocks noGrp="1" noChangeArrowheads="1"/>
          </p:cNvSpPr>
          <p:nvPr>
            <p:ph type="title"/>
          </p:nvPr>
        </p:nvSpPr>
        <p:spPr/>
        <p:txBody>
          <a:bodyPr/>
          <a:lstStyle/>
          <a:p>
            <a:r>
              <a:rPr lang="en-US"/>
              <a:t>Nested Monitors in FSP ...</a:t>
            </a:r>
          </a:p>
        </p:txBody>
      </p:sp>
      <p:sp>
        <p:nvSpPr>
          <p:cNvPr id="26630" name="Rectangle 3"/>
          <p:cNvSpPr>
            <a:spLocks noGrp="1" noChangeArrowheads="1"/>
          </p:cNvSpPr>
          <p:nvPr>
            <p:ph type="body" idx="1"/>
          </p:nvPr>
        </p:nvSpPr>
        <p:spPr>
          <a:xfrm>
            <a:off x="539750" y="1654175"/>
            <a:ext cx="8061325" cy="403225"/>
          </a:xfrm>
        </p:spPr>
        <p:txBody>
          <a:bodyPr anchor="t"/>
          <a:lstStyle/>
          <a:p>
            <a:pPr marL="0" indent="0" defTabSz="385763">
              <a:buFont typeface="Helvetica CE" charset="0"/>
              <a:buNone/>
            </a:pPr>
            <a:r>
              <a:rPr lang="en-US" i="1" dirty="0">
                <a:solidFill>
                  <a:srgbClr val="7F0101"/>
                </a:solidFill>
              </a:rPr>
              <a:t>But now the chain may deadlock:</a:t>
            </a:r>
            <a:endParaRPr lang="en-US" dirty="0"/>
          </a:p>
        </p:txBody>
      </p:sp>
      <p:sp>
        <p:nvSpPr>
          <p:cNvPr id="26631" name="Rectangle 4"/>
          <p:cNvSpPr>
            <a:spLocks noChangeArrowheads="1"/>
          </p:cNvSpPr>
          <p:nvPr/>
        </p:nvSpPr>
        <p:spPr bwMode="auto">
          <a:xfrm>
            <a:off x="685800" y="2514600"/>
            <a:ext cx="7634288" cy="1951038"/>
          </a:xfrm>
          <a:prstGeom prst="rect">
            <a:avLst/>
          </a:prstGeom>
          <a:solidFill>
            <a:schemeClr val="bg1"/>
          </a:solidFill>
          <a:ln w="9525">
            <a:solidFill>
              <a:srgbClr val="7F0101"/>
            </a:solidFill>
            <a:miter lim="800000"/>
            <a:headEnd/>
            <a:tailEnd/>
          </a:ln>
        </p:spPr>
        <p:txBody>
          <a:bodyPr wrap="none">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Progress violation for actions: </a:t>
            </a:r>
          </a:p>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{{ack, get}, my.{get, put}[0..2], {put, ret}[0..2]}</a:t>
            </a:r>
          </a:p>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Trace to terminal set of states:</a:t>
            </a:r>
          </a:p>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get</a:t>
            </a:r>
          </a:p>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Actions in terminal set:</a:t>
            </a:r>
          </a:p>
          <a:p>
            <a:pPr defTabSz="381000" eaLnBrk="1" hangingPunct="1">
              <a:lnSpc>
                <a:spcPct val="95000"/>
              </a:lnSpc>
              <a:spcBef>
                <a:spcPct val="20000"/>
              </a:spcBef>
              <a:buClr>
                <a:schemeClr val="hlink"/>
              </a:buClr>
              <a:buSzPct val="85000"/>
              <a:buFont typeface="Helvetica CE" charset="0"/>
              <a:buNone/>
            </a:pPr>
            <a:r>
              <a:rPr lang="en-US" sz="1800">
                <a:solidFill>
                  <a:srgbClr val="7F0101"/>
                </a:solidFill>
                <a:latin typeface="Courier" charset="0"/>
                <a:ea typeface="Courier" charset="0"/>
                <a:cs typeface="Courier" charset="0"/>
              </a:rPr>
              <a:t>	{}</a:t>
            </a:r>
          </a:p>
        </p:txBody>
      </p:sp>
      <p:grpSp>
        <p:nvGrpSpPr>
          <p:cNvPr id="26632" name="Group 5"/>
          <p:cNvGrpSpPr>
            <a:grpSpLocks/>
          </p:cNvGrpSpPr>
          <p:nvPr/>
        </p:nvGrpSpPr>
        <p:grpSpPr bwMode="auto">
          <a:xfrm>
            <a:off x="8077200" y="6096000"/>
            <a:ext cx="838200" cy="381000"/>
            <a:chOff x="672" y="3504"/>
            <a:chExt cx="528" cy="240"/>
          </a:xfrm>
        </p:grpSpPr>
        <p:sp>
          <p:nvSpPr>
            <p:cNvPr id="26633" name="AutoShape 6"/>
            <p:cNvSpPr>
              <a:spLocks noChangeArrowheads="1"/>
            </p:cNvSpPr>
            <p:nvPr/>
          </p:nvSpPr>
          <p:spPr bwMode="auto">
            <a:xfrm>
              <a:off x="672" y="3504"/>
              <a:ext cx="528" cy="24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grpSp>
          <p:nvGrpSpPr>
            <p:cNvPr id="26634" name="Group 7"/>
            <p:cNvGrpSpPr>
              <a:grpSpLocks/>
            </p:cNvGrpSpPr>
            <p:nvPr/>
          </p:nvGrpSpPr>
          <p:grpSpPr bwMode="auto">
            <a:xfrm>
              <a:off x="720" y="3552"/>
              <a:ext cx="432" cy="144"/>
              <a:chOff x="2112" y="3696"/>
              <a:chExt cx="528" cy="192"/>
            </a:xfrm>
          </p:grpSpPr>
          <p:sp>
            <p:nvSpPr>
              <p:cNvPr id="26635" name="Oval 8"/>
              <p:cNvSpPr>
                <a:spLocks noChangeArrowheads="1"/>
              </p:cNvSpPr>
              <p:nvPr/>
            </p:nvSpPr>
            <p:spPr bwMode="auto">
              <a:xfrm>
                <a:off x="2112" y="3696"/>
                <a:ext cx="192" cy="192"/>
              </a:xfrm>
              <a:prstGeom prst="ellipse">
                <a:avLst/>
              </a:prstGeom>
              <a:solidFill>
                <a:srgbClr val="FF0101"/>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0</a:t>
                </a:r>
              </a:p>
            </p:txBody>
          </p:sp>
          <p:sp>
            <p:nvSpPr>
              <p:cNvPr id="26636" name="Oval 9"/>
              <p:cNvSpPr>
                <a:spLocks noChangeArrowheads="1"/>
              </p:cNvSpPr>
              <p:nvPr/>
            </p:nvSpPr>
            <p:spPr bwMode="auto">
              <a:xfrm>
                <a:off x="2448" y="3696"/>
                <a:ext cx="192" cy="192"/>
              </a:xfrm>
              <a:prstGeom prst="ellipse">
                <a:avLst/>
              </a:prstGeom>
              <a:solidFill>
                <a:srgbClr val="01FFFF"/>
              </a:solidFill>
              <a:ln w="9525">
                <a:solidFill>
                  <a:schemeClr val="tx1"/>
                </a:solidFill>
                <a:round/>
                <a:headEnd/>
                <a:tailEnd/>
              </a:ln>
            </p:spPr>
            <p:txBody>
              <a:bodyPr wrap="none" anchor="ctr">
                <a:prstTxWarp prst="textNoShape">
                  <a:avLst/>
                </a:prstTxWarp>
              </a:bodyPr>
              <a:lstStyle/>
              <a:p>
                <a:pPr algn="ctr"/>
                <a:r>
                  <a:rPr lang="en-US" sz="1400">
                    <a:ea typeface="ＭＳ Ｐゴシック" charset="-128"/>
                    <a:cs typeface="ＭＳ Ｐゴシック" charset="-128"/>
                  </a:rPr>
                  <a:t>1</a:t>
                </a:r>
              </a:p>
            </p:txBody>
          </p:sp>
          <p:cxnSp>
            <p:nvCxnSpPr>
              <p:cNvPr id="26637" name="AutoShape 10"/>
              <p:cNvCxnSpPr>
                <a:cxnSpLocks noChangeShapeType="1"/>
                <a:stCxn id="26635" idx="7"/>
                <a:endCxn id="26636" idx="1"/>
              </p:cNvCxnSpPr>
              <p:nvPr/>
            </p:nvCxnSpPr>
            <p:spPr bwMode="auto">
              <a:xfrm rot="5400000" flipV="1">
                <a:off x="2375" y="3625"/>
                <a:ext cx="1" cy="200"/>
              </a:xfrm>
              <a:prstGeom prst="curvedConnector3">
                <a:avLst>
                  <a:gd name="adj1" fmla="val -4800005"/>
                </a:avLst>
              </a:prstGeom>
              <a:noFill/>
              <a:ln w="9525">
                <a:solidFill>
                  <a:schemeClr val="tx1"/>
                </a:solidFill>
                <a:round/>
                <a:headEnd/>
                <a:tailEnd type="triangle" w="med" len="med"/>
              </a:ln>
            </p:spPr>
          </p:cxnSp>
          <p:cxnSp>
            <p:nvCxnSpPr>
              <p:cNvPr id="26638" name="AutoShape 11"/>
              <p:cNvCxnSpPr>
                <a:cxnSpLocks noChangeShapeType="1"/>
                <a:stCxn id="26636" idx="3"/>
                <a:endCxn id="26635" idx="5"/>
              </p:cNvCxnSpPr>
              <p:nvPr/>
            </p:nvCxnSpPr>
            <p:spPr bwMode="auto">
              <a:xfrm rot="5400000">
                <a:off x="2375" y="3761"/>
                <a:ext cx="1" cy="200"/>
              </a:xfrm>
              <a:prstGeom prst="curvedConnector3">
                <a:avLst>
                  <a:gd name="adj1" fmla="val 4299995"/>
                </a:avLst>
              </a:prstGeom>
              <a:noFill/>
              <a:ln w="9525">
                <a:solidFill>
                  <a:schemeClr val="tx1"/>
                </a:solidFill>
                <a:round/>
                <a:headEnd/>
                <a:tailEnd type="triangle" w="med" len="med"/>
              </a:ln>
            </p:spPr>
          </p:cxnSp>
        </p:grpSp>
      </p:grpSp>
      <p:pic>
        <p:nvPicPr>
          <p:cNvPr id="16" name="Picture 15" descr="Screen shot 2010-10-07 at 12.00.33 PM.png"/>
          <p:cNvPicPr>
            <a:picLocks noChangeAspect="1"/>
          </p:cNvPicPr>
          <p:nvPr/>
        </p:nvPicPr>
        <p:blipFill>
          <a:blip r:embed="rId3"/>
          <a:stretch>
            <a:fillRect/>
          </a:stretch>
        </p:blipFill>
        <p:spPr>
          <a:xfrm>
            <a:off x="2209800" y="4485032"/>
            <a:ext cx="5449887" cy="2372970"/>
          </a:xfrm>
          <a:prstGeom prst="rect">
            <a:avLst/>
          </a:prstGeom>
        </p:spPr>
      </p:pic>
      <p:sp>
        <p:nvSpPr>
          <p:cNvPr id="17" name="Oval 16"/>
          <p:cNvSpPr/>
          <p:nvPr/>
        </p:nvSpPr>
        <p:spPr bwMode="auto">
          <a:xfrm>
            <a:off x="3186528" y="5806782"/>
            <a:ext cx="457200" cy="457200"/>
          </a:xfrm>
          <a:prstGeom prst="ellipse">
            <a:avLst/>
          </a:prstGeom>
          <a:noFill/>
          <a:ln w="28575" cap="flat" cmpd="sng" algn="ctr">
            <a:solidFill>
              <a:srgbClr val="7E00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w="19050" cap="flat" cmpd="sng" algn="ctr">
                <a:solidFill>
                  <a:schemeClr val="accent2"/>
                </a:solidFill>
                <a:prstDash val="solid"/>
                <a:round/>
                <a:headEnd type="none" w="med" len="med"/>
                <a:tailEnd type="none" w="med" len="med"/>
              </a:ln>
              <a:solidFill>
                <a:srgbClr val="7E0007"/>
              </a:solidFill>
              <a:effectLst/>
              <a:latin typeface="Helvetica" charset="0"/>
            </a:endParaRPr>
          </a:p>
        </p:txBody>
      </p:sp>
      <p:sp>
        <p:nvSpPr>
          <p:cNvPr id="18" name="Oval 17"/>
          <p:cNvSpPr/>
          <p:nvPr/>
        </p:nvSpPr>
        <p:spPr bwMode="auto">
          <a:xfrm>
            <a:off x="7155009" y="5806782"/>
            <a:ext cx="457200" cy="457200"/>
          </a:xfrm>
          <a:prstGeom prst="ellipse">
            <a:avLst/>
          </a:prstGeom>
          <a:noFill/>
          <a:ln w="28575" cap="flat" cmpd="sng" algn="ctr">
            <a:solidFill>
              <a:srgbClr val="7E00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w="19050" cap="flat" cmpd="sng" algn="ctr">
                <a:solidFill>
                  <a:schemeClr val="accent2"/>
                </a:solidFill>
                <a:prstDash val="solid"/>
                <a:round/>
                <a:headEnd type="none" w="med" len="med"/>
                <a:tailEnd type="none" w="med" len="med"/>
              </a:ln>
              <a:solidFill>
                <a:srgbClr val="7E0007"/>
              </a:solidFill>
              <a:effectLst/>
              <a:latin typeface="Helvetica"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r>
              <a:rPr lang="en-US" smtClean="0"/>
              <a:t>© Oscar Nierstrasz</a:t>
            </a:r>
            <a:endParaRPr lang="de-CH" smtClean="0"/>
          </a:p>
        </p:txBody>
      </p:sp>
      <p:sp>
        <p:nvSpPr>
          <p:cNvPr id="28675" name="Footer Placeholder 4"/>
          <p:cNvSpPr>
            <a:spLocks noGrp="1"/>
          </p:cNvSpPr>
          <p:nvPr>
            <p:ph type="ftr" sz="quarter" idx="11"/>
          </p:nvPr>
        </p:nvSpPr>
        <p:spPr>
          <a:noFill/>
        </p:spPr>
        <p:txBody>
          <a:bodyPr/>
          <a:lstStyle/>
          <a:p>
            <a:r>
              <a:rPr lang="en-US" smtClean="0"/>
              <a:t>Condition Objects</a:t>
            </a:r>
            <a:endParaRPr lang="de-CH" smtClean="0"/>
          </a:p>
        </p:txBody>
      </p:sp>
      <p:sp>
        <p:nvSpPr>
          <p:cNvPr id="28676" name="Slide Number Placeholder 5"/>
          <p:cNvSpPr>
            <a:spLocks noGrp="1"/>
          </p:cNvSpPr>
          <p:nvPr>
            <p:ph type="sldNum" sz="quarter" idx="12"/>
          </p:nvPr>
        </p:nvSpPr>
        <p:spPr>
          <a:noFill/>
        </p:spPr>
        <p:txBody>
          <a:bodyPr/>
          <a:lstStyle/>
          <a:p>
            <a:fld id="{D02DDEEA-8462-1D4A-95AA-08725274AE00}" type="slidenum">
              <a:rPr lang="de-CH" smtClean="0"/>
              <a:pPr/>
              <a:t>15</a:t>
            </a:fld>
            <a:endParaRPr lang="de-CH" sz="1400" smtClean="0">
              <a:solidFill>
                <a:srgbClr val="7E7E7E"/>
              </a:solidFill>
              <a:latin typeface="Times" charset="0"/>
            </a:endParaRPr>
          </a:p>
        </p:txBody>
      </p:sp>
      <p:sp>
        <p:nvSpPr>
          <p:cNvPr id="28677" name="Rectangle 2"/>
          <p:cNvSpPr>
            <a:spLocks noGrp="1" noChangeArrowheads="1"/>
          </p:cNvSpPr>
          <p:nvPr>
            <p:ph type="title"/>
          </p:nvPr>
        </p:nvSpPr>
        <p:spPr/>
        <p:txBody>
          <a:bodyPr/>
          <a:lstStyle/>
          <a:p>
            <a:r>
              <a:rPr lang="en-US"/>
              <a:t>Solving the Nested Monitors problem</a:t>
            </a:r>
          </a:p>
        </p:txBody>
      </p:sp>
      <p:sp>
        <p:nvSpPr>
          <p:cNvPr id="28678" name="Rectangle 3"/>
          <p:cNvSpPr>
            <a:spLocks noGrp="1" noChangeArrowheads="1"/>
          </p:cNvSpPr>
          <p:nvPr>
            <p:ph type="body" idx="1"/>
          </p:nvPr>
        </p:nvSpPr>
        <p:spPr/>
        <p:txBody>
          <a:bodyPr/>
          <a:lstStyle/>
          <a:p>
            <a:pPr marL="342900" indent="-342900">
              <a:buFont typeface="Helvetica CE" charset="0"/>
              <a:buNone/>
            </a:pPr>
            <a:r>
              <a:rPr lang="en-US" i="1">
                <a:solidFill>
                  <a:srgbClr val="7F0101"/>
                </a:solidFill>
              </a:rPr>
              <a:t>You must ensure that:</a:t>
            </a:r>
            <a:endParaRPr lang="en-US"/>
          </a:p>
          <a:p>
            <a:pPr marL="342900" indent="-342900"/>
            <a:r>
              <a:rPr lang="en-US" sz="2000" b="1"/>
              <a:t>Waits do not occur while synchronization is held on the host object.</a:t>
            </a:r>
          </a:p>
          <a:p>
            <a:pPr marL="742950" lvl="1" indent="-285750"/>
            <a:r>
              <a:rPr lang="en-US" sz="1800"/>
              <a:t>Leads to a guard loop that reverses the faulty synchronization</a:t>
            </a:r>
          </a:p>
          <a:p>
            <a:pPr marL="342900" indent="-342900"/>
            <a:r>
              <a:rPr lang="en-US" sz="2000" b="1"/>
              <a:t>Notifications are never missed.</a:t>
            </a:r>
          </a:p>
          <a:p>
            <a:pPr marL="742950" lvl="1" indent="-285750"/>
            <a:r>
              <a:rPr lang="en-US" sz="1800"/>
              <a:t>The entire guard wait loop should be enclosed within synchronized blocks on the condition object.</a:t>
            </a:r>
          </a:p>
          <a:p>
            <a:pPr marL="342900" indent="-342900"/>
            <a:r>
              <a:rPr lang="en-US" sz="2000" b="1"/>
              <a:t>Notifications do not deadlock.</a:t>
            </a:r>
          </a:p>
          <a:p>
            <a:pPr marL="742950" lvl="1" indent="-285750"/>
            <a:r>
              <a:rPr lang="en-US" sz="1800"/>
              <a:t>All notifications should be performed only upon release of all synchronization (except for the notified condition object). </a:t>
            </a:r>
          </a:p>
          <a:p>
            <a:pPr marL="342900" indent="-342900"/>
            <a:r>
              <a:rPr lang="en-US" sz="2000" b="1"/>
              <a:t>Helper and host state must be consistent.</a:t>
            </a:r>
          </a:p>
          <a:p>
            <a:pPr marL="742950" lvl="1" indent="-285750"/>
            <a:r>
              <a:rPr lang="en-US" sz="1800"/>
              <a:t>If the helper object maintains any state, it must always be consistent with that of the host</a:t>
            </a:r>
          </a:p>
          <a:p>
            <a:pPr marL="742950" lvl="1" indent="-285750"/>
            <a:r>
              <a:rPr lang="en-US" sz="1800"/>
              <a:t>If it shares any state with the host, access must be synchronized.</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2"/>
          <p:cNvSpPr>
            <a:spLocks noGrp="1"/>
          </p:cNvSpPr>
          <p:nvPr>
            <p:ph type="dt" sz="quarter" idx="10"/>
          </p:nvPr>
        </p:nvSpPr>
        <p:spPr>
          <a:noFill/>
        </p:spPr>
        <p:txBody>
          <a:bodyPr/>
          <a:lstStyle/>
          <a:p>
            <a:r>
              <a:rPr lang="en-US" smtClean="0"/>
              <a:t>© Oscar Nierstrasz</a:t>
            </a:r>
            <a:endParaRPr lang="de-CH" smtClean="0"/>
          </a:p>
        </p:txBody>
      </p:sp>
      <p:sp>
        <p:nvSpPr>
          <p:cNvPr id="29699" name="Footer Placeholder 3"/>
          <p:cNvSpPr>
            <a:spLocks noGrp="1"/>
          </p:cNvSpPr>
          <p:nvPr>
            <p:ph type="ftr" sz="quarter" idx="11"/>
          </p:nvPr>
        </p:nvSpPr>
        <p:spPr>
          <a:noFill/>
        </p:spPr>
        <p:txBody>
          <a:bodyPr/>
          <a:lstStyle/>
          <a:p>
            <a:r>
              <a:rPr lang="en-US" smtClean="0"/>
              <a:t>Condition Objects</a:t>
            </a:r>
            <a:endParaRPr lang="de-CH" smtClean="0"/>
          </a:p>
        </p:txBody>
      </p:sp>
      <p:sp>
        <p:nvSpPr>
          <p:cNvPr id="29700" name="Slide Number Placeholder 4"/>
          <p:cNvSpPr>
            <a:spLocks noGrp="1"/>
          </p:cNvSpPr>
          <p:nvPr>
            <p:ph type="sldNum" sz="quarter" idx="12"/>
          </p:nvPr>
        </p:nvSpPr>
        <p:spPr>
          <a:noFill/>
        </p:spPr>
        <p:txBody>
          <a:bodyPr/>
          <a:lstStyle/>
          <a:p>
            <a:fld id="{2DC79425-77D6-164D-A9C9-CD4724DC15BC}" type="slidenum">
              <a:rPr lang="de-CH" smtClean="0"/>
              <a:pPr/>
              <a:t>16</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r>
              <a:rPr lang="en-US" dirty="0"/>
              <a:t>Example solution</a:t>
            </a:r>
          </a:p>
        </p:txBody>
      </p:sp>
      <p:sp>
        <p:nvSpPr>
          <p:cNvPr id="29702" name="Rectangle 4"/>
          <p:cNvSpPr>
            <a:spLocks noChangeArrowheads="1"/>
          </p:cNvSpPr>
          <p:nvPr/>
        </p:nvSpPr>
        <p:spPr bwMode="auto">
          <a:xfrm>
            <a:off x="152400" y="1600200"/>
            <a:ext cx="8930650" cy="487313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public class </a:t>
            </a:r>
            <a:r>
              <a:rPr lang="en-US" sz="1600" dirty="0" err="1">
                <a:solidFill>
                  <a:srgbClr val="0A017F"/>
                </a:solidFill>
                <a:latin typeface="Courier" charset="0"/>
                <a:ea typeface="Courier" charset="0"/>
                <a:cs typeface="Courier" charset="0"/>
              </a:rPr>
              <a:t>BoundedCounterCondition</a:t>
            </a:r>
            <a:r>
              <a:rPr lang="en-US" sz="1600" dirty="0">
                <a:solidFill>
                  <a:srgbClr val="0A017F"/>
                </a:solidFill>
                <a:latin typeface="Courier" charset="0"/>
                <a:ea typeface="Courier" charset="0"/>
                <a:cs typeface="Courier" charset="0"/>
              </a:rPr>
              <a:t> extends </a:t>
            </a:r>
            <a:r>
              <a:rPr lang="en-US" sz="1600" dirty="0" err="1">
                <a:solidFill>
                  <a:srgbClr val="0A017F"/>
                </a:solidFill>
                <a:latin typeface="Courier" charset="0"/>
                <a:ea typeface="Courier" charset="0"/>
                <a:cs typeface="Courier" charset="0"/>
              </a:rPr>
              <a:t>BoundedCounterAbstract</a:t>
            </a:r>
            <a:r>
              <a:rPr lang="en-US" sz="1600" dirty="0">
                <a:solidFill>
                  <a:srgbClr val="0A017F"/>
                </a:solidFill>
                <a:latin typeface="Courier" charset="0"/>
                <a:ea typeface="Courier" charset="0"/>
                <a:cs typeface="Courier" charset="0"/>
              </a:rPr>
              <a:t> {		public void </a:t>
            </a:r>
            <a:r>
              <a:rPr lang="en-US" sz="1600" dirty="0" err="1">
                <a:solidFill>
                  <a:srgbClr val="0A017F"/>
                </a:solidFill>
                <a:latin typeface="Courier" charset="0"/>
                <a:ea typeface="Courier" charset="0"/>
                <a:cs typeface="Courier" charset="0"/>
              </a:rPr>
              <a:t>dec</a:t>
            </a:r>
            <a:r>
              <a:rPr lang="en-US" sz="1600" dirty="0">
                <a:solidFill>
                  <a:srgbClr val="0A017F"/>
                </a:solidFill>
                <a:latin typeface="Courier" charset="0"/>
                <a:ea typeface="Courier" charset="0"/>
                <a:cs typeface="Courier" charset="0"/>
              </a:rPr>
              <a:t>() {					</a:t>
            </a:r>
            <a:r>
              <a:rPr lang="en-US" sz="1600" i="1" dirty="0">
                <a:solidFill>
                  <a:srgbClr val="7F0101"/>
                </a:solidFill>
                <a:latin typeface="Courier" charset="0"/>
                <a:ea typeface="Courier" charset="0"/>
                <a:cs typeface="Courier" charset="0"/>
              </a:rPr>
              <a:t>// not synched!</a:t>
            </a:r>
            <a:endParaRPr lang="en-US" sz="1600" dirty="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boolean</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wasMax</a:t>
            </a:r>
            <a:r>
              <a:rPr lang="en-US" sz="1600" dirty="0">
                <a:solidFill>
                  <a:srgbClr val="0A017F"/>
                </a:solidFill>
                <a:latin typeface="Courier" charset="0"/>
                <a:ea typeface="Courier" charset="0"/>
                <a:cs typeface="Courier" charset="0"/>
              </a:rPr>
              <a:t> = false;			</a:t>
            </a:r>
            <a:r>
              <a:rPr lang="en-US" sz="1600" i="1" dirty="0">
                <a:solidFill>
                  <a:srgbClr val="7F0101"/>
                </a:solidFill>
                <a:latin typeface="Courier" charset="0"/>
                <a:ea typeface="Courier" charset="0"/>
                <a:cs typeface="Courier" charset="0"/>
              </a:rPr>
              <a:t>// record notification condition</a:t>
            </a:r>
            <a:endParaRPr lang="en-US" sz="1600" dirty="0">
              <a:solidFill>
                <a:srgbClr val="0A017F"/>
              </a:solidFill>
              <a:latin typeface="Courier" charset="0"/>
              <a:ea typeface="Courier" charset="0"/>
              <a:cs typeface="Courier" charset="0"/>
            </a:endParaRPr>
          </a:p>
          <a:p>
            <a:pPr lvl="1"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b="1" dirty="0" err="1" smtClean="0">
                <a:solidFill>
                  <a:srgbClr val="0A017F"/>
                </a:solidFill>
                <a:latin typeface="Courier" charset="0"/>
                <a:ea typeface="Courier" charset="0"/>
                <a:cs typeface="Courier" charset="0"/>
              </a:rPr>
              <a:t>synchronized(notMin</a:t>
            </a:r>
            <a:r>
              <a:rPr lang="en-US" sz="1600" b="1" dirty="0" smtClean="0">
                <a:solidFill>
                  <a:srgbClr val="0A017F"/>
                </a:solidFill>
                <a:latin typeface="Courier" charset="0"/>
                <a:ea typeface="Courier" charset="0"/>
                <a:cs typeface="Courier" charset="0"/>
              </a:rPr>
              <a:t>)</a:t>
            </a:r>
            <a:r>
              <a:rPr lang="en-US" sz="1600" dirty="0" smtClean="0">
                <a:solidFill>
                  <a:srgbClr val="0A017F"/>
                </a:solidFill>
                <a:latin typeface="Courier" charset="0"/>
                <a:ea typeface="Courier" charset="0"/>
                <a:cs typeface="Courier" charset="0"/>
              </a:rPr>
              <a:t> {				</a:t>
            </a:r>
            <a:r>
              <a:rPr lang="en-US" sz="1600" i="1" dirty="0" smtClean="0">
                <a:solidFill>
                  <a:srgbClr val="7F0101"/>
                </a:solidFill>
                <a:latin typeface="Courier" charset="0"/>
                <a:ea typeface="Courier" charset="0"/>
                <a:cs typeface="Courier" charset="0"/>
              </a:rPr>
              <a:t>// synch on condition object</a:t>
            </a:r>
            <a:endParaRPr lang="en-US" sz="1600" dirty="0" smtClean="0">
              <a:solidFill>
                <a:srgbClr val="0A017F"/>
              </a:solidFill>
              <a:latin typeface="Courier" charset="0"/>
              <a:ea typeface="Courier" charset="0"/>
              <a:cs typeface="Courier" charset="0"/>
            </a:endParaRPr>
          </a:p>
          <a:p>
            <a:pPr lvl="1"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while (true) {					</a:t>
            </a:r>
            <a:r>
              <a:rPr lang="en-US" sz="1600" i="1" dirty="0" smtClean="0">
                <a:solidFill>
                  <a:srgbClr val="7F0101"/>
                </a:solidFill>
                <a:latin typeface="Courier" charset="0"/>
                <a:ea typeface="Courier" charset="0"/>
                <a:cs typeface="Courier" charset="0"/>
              </a:rPr>
              <a:t>// new guard loop</a:t>
            </a:r>
            <a:endParaRPr lang="en-US" sz="1600" dirty="0" smtClean="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b="1" dirty="0" err="1" smtClean="0">
                <a:solidFill>
                  <a:srgbClr val="0A017F"/>
                </a:solidFill>
                <a:latin typeface="Courier" charset="0"/>
                <a:ea typeface="Courier" charset="0"/>
                <a:cs typeface="Courier" charset="0"/>
              </a:rPr>
              <a:t>synchronized(this</a:t>
            </a:r>
            <a:r>
              <a:rPr lang="en-US" sz="1600" b="1" dirty="0" smtClean="0">
                <a:solidFill>
                  <a:srgbClr val="0A017F"/>
                </a:solidFill>
                <a:latin typeface="Courier" charset="0"/>
                <a:ea typeface="Courier" charset="0"/>
                <a:cs typeface="Courier" charset="0"/>
              </a:rPr>
              <a:t>)</a:t>
            </a:r>
            <a:r>
              <a:rPr lang="en-US" sz="1600" dirty="0" smtClean="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if (count &gt; MIN) {		</a:t>
            </a:r>
            <a:r>
              <a:rPr lang="en-US" sz="1600" i="1" dirty="0" smtClean="0">
                <a:solidFill>
                  <a:srgbClr val="7F0101"/>
                </a:solidFill>
                <a:latin typeface="Courier" charset="0"/>
                <a:ea typeface="Courier" charset="0"/>
                <a:cs typeface="Courier" charset="0"/>
              </a:rPr>
              <a:t>// check and act</a:t>
            </a:r>
            <a:endParaRPr lang="en-US" sz="1600" dirty="0" smtClean="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dirty="0" err="1" smtClean="0">
                <a:solidFill>
                  <a:srgbClr val="0A017F"/>
                </a:solidFill>
                <a:latin typeface="Courier" charset="0"/>
                <a:ea typeface="Courier" charset="0"/>
                <a:cs typeface="Courier" charset="0"/>
              </a:rPr>
              <a:t>wasMax</a:t>
            </a:r>
            <a:r>
              <a:rPr lang="en-US" sz="1600" dirty="0" smtClean="0">
                <a:solidFill>
                  <a:srgbClr val="0A017F"/>
                </a:solidFill>
                <a:latin typeface="Courier" charset="0"/>
                <a:ea typeface="Courier" charset="0"/>
                <a:cs typeface="Courier" charset="0"/>
              </a:rPr>
              <a:t> = (count == MAX);</a:t>
            </a: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count--;</a:t>
            </a: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b="1" dirty="0" smtClean="0">
                <a:solidFill>
                  <a:srgbClr val="0A017F"/>
                </a:solidFill>
                <a:latin typeface="Courier" charset="0"/>
                <a:ea typeface="Courier" charset="0"/>
                <a:cs typeface="Courier" charset="0"/>
              </a:rPr>
              <a:t>break</a:t>
            </a:r>
            <a:r>
              <a:rPr lang="en-US" sz="1600" dirty="0" smtClean="0">
                <a:solidFill>
                  <a:srgbClr val="0A017F"/>
                </a:solidFill>
                <a:latin typeface="Courier" charset="0"/>
                <a:ea typeface="Courier" charset="0"/>
                <a:cs typeface="Courier" charset="0"/>
              </a:rPr>
              <a:t>;</a:t>
            </a: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dirty="0">
                <a:solidFill>
                  <a:srgbClr val="0A017F"/>
                </a:solidFill>
                <a:latin typeface="Courier" charset="0"/>
                <a:ea typeface="Courier" charset="0"/>
                <a:cs typeface="Courier" charset="0"/>
              </a:rPr>
              <a:t>			}</a:t>
            </a:r>
          </a:p>
          <a:p>
            <a:pPr lvl="1"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notMin.await</a:t>
            </a:r>
            <a:r>
              <a:rPr lang="en-US" sz="1600" b="1" dirty="0">
                <a:solidFill>
                  <a:srgbClr val="0A017F"/>
                </a:solidFill>
                <a:latin typeface="Courier" charset="0"/>
                <a:ea typeface="Courier" charset="0"/>
                <a:cs typeface="Courier" charset="0"/>
              </a:rPr>
              <a:t>();</a:t>
            </a: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a:t>
            </a:r>
            <a:r>
              <a:rPr lang="en-US" sz="1600" b="1" i="1" dirty="0">
                <a:solidFill>
                  <a:srgbClr val="7F0101"/>
                </a:solidFill>
                <a:latin typeface="Courier" charset="0"/>
                <a:ea typeface="Courier" charset="0"/>
                <a:cs typeface="Courier" charset="0"/>
              </a:rPr>
              <a:t>release host synch before wait</a:t>
            </a:r>
            <a:endParaRPr lang="en-US" sz="1600" dirty="0">
              <a:solidFill>
                <a:srgbClr val="0A017F"/>
              </a:solidFill>
              <a:latin typeface="Courier" charset="0"/>
              <a:ea typeface="Courier" charset="0"/>
              <a:cs typeface="Courier" charset="0"/>
            </a:endParaRPr>
          </a:p>
          <a:p>
            <a:pPr lvl="1"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lvl="1"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if (</a:t>
            </a:r>
            <a:r>
              <a:rPr lang="en-US" sz="1600" dirty="0" err="1">
                <a:solidFill>
                  <a:srgbClr val="0A017F"/>
                </a:solidFill>
                <a:latin typeface="Courier" charset="0"/>
                <a:ea typeface="Courier" charset="0"/>
                <a:cs typeface="Courier" charset="0"/>
              </a:rPr>
              <a:t>wasMax</a:t>
            </a: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notMax.signal</a:t>
            </a:r>
            <a:r>
              <a:rPr lang="en-US" sz="1600" b="1" dirty="0">
                <a:solidFill>
                  <a:srgbClr val="0A017F"/>
                </a:solidFill>
                <a:latin typeface="Courier" charset="0"/>
                <a:ea typeface="Courier" charset="0"/>
                <a:cs typeface="Courier" charset="0"/>
              </a:rPr>
              <a:t>();</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release all syncs!</a:t>
            </a:r>
            <a:endParaRPr lang="en-US" sz="1600" dirty="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 ...</a:t>
            </a:r>
          </a:p>
          <a:p>
            <a:pPr defTabSz="38576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a:t>
            </a:r>
          </a:p>
        </p:txBody>
      </p:sp>
      <p:grpSp>
        <p:nvGrpSpPr>
          <p:cNvPr id="29703" name="Group 5"/>
          <p:cNvGrpSpPr>
            <a:grpSpLocks/>
          </p:cNvGrpSpPr>
          <p:nvPr/>
        </p:nvGrpSpPr>
        <p:grpSpPr bwMode="auto">
          <a:xfrm>
            <a:off x="8382000" y="6096000"/>
            <a:ext cx="457200" cy="457200"/>
            <a:chOff x="5184" y="3552"/>
            <a:chExt cx="288" cy="288"/>
          </a:xfrm>
        </p:grpSpPr>
        <p:sp>
          <p:nvSpPr>
            <p:cNvPr id="29704"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05"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solutions …</a:t>
            </a:r>
            <a:endParaRPr lang="en-US" dirty="0"/>
          </a:p>
        </p:txBody>
      </p:sp>
      <p:sp>
        <p:nvSpPr>
          <p:cNvPr id="6" name="Content Placeholder 5"/>
          <p:cNvSpPr>
            <a:spLocks noGrp="1"/>
          </p:cNvSpPr>
          <p:nvPr>
            <p:ph idx="1"/>
          </p:nvPr>
        </p:nvSpPr>
        <p:spPr/>
        <p:txBody>
          <a:bodyPr/>
          <a:lstStyle/>
          <a:p>
            <a:r>
              <a:rPr lang="en-US" dirty="0" smtClean="0"/>
              <a:t>Be sure to lock just a </a:t>
            </a:r>
            <a:r>
              <a:rPr lang="en-US" i="1" dirty="0" smtClean="0">
                <a:solidFill>
                  <a:schemeClr val="accent2"/>
                </a:solidFill>
              </a:rPr>
              <a:t>single object</a:t>
            </a:r>
          </a:p>
          <a:p>
            <a:pPr lvl="1"/>
            <a:r>
              <a:rPr lang="en-US" dirty="0" smtClean="0"/>
              <a:t>i.e., either the host or the condition object</a:t>
            </a:r>
          </a:p>
          <a:p>
            <a:endParaRPr lang="en-US" dirty="0" smtClean="0"/>
          </a:p>
          <a:p>
            <a:r>
              <a:rPr lang="en-US" dirty="0" smtClean="0"/>
              <a:t>Remove host synchronization (if safe or immutable)</a:t>
            </a:r>
            <a:endParaRPr lang="en-US" dirty="0"/>
          </a:p>
        </p:txBody>
      </p:sp>
      <p:sp>
        <p:nvSpPr>
          <p:cNvPr id="3" name="Date Placeholder 2"/>
          <p:cNvSpPr>
            <a:spLocks noGrp="1"/>
          </p:cNvSpPr>
          <p:nvPr>
            <p:ph type="dt" sz="half" idx="10"/>
          </p:nvPr>
        </p:nvSpPr>
        <p:spPr/>
        <p:txBody>
          <a:bodyPr/>
          <a:lstStyle/>
          <a:p>
            <a:r>
              <a:rPr lang="en-US" smtClean="0"/>
              <a:t>© Oscar Nierstrasz</a:t>
            </a:r>
            <a:endParaRPr lang="de-CH"/>
          </a:p>
        </p:txBody>
      </p:sp>
      <p:sp>
        <p:nvSpPr>
          <p:cNvPr id="4" name="Footer Placeholder 3"/>
          <p:cNvSpPr>
            <a:spLocks noGrp="1"/>
          </p:cNvSpPr>
          <p:nvPr>
            <p:ph type="ftr" sz="quarter" idx="11"/>
          </p:nvPr>
        </p:nvSpPr>
        <p:spPr/>
        <p:txBody>
          <a:bodyPr/>
          <a:lstStyle/>
          <a:p>
            <a:r>
              <a:rPr lang="en-US" smtClean="0"/>
              <a:t>Condition Objects</a:t>
            </a:r>
            <a:endParaRPr lang="de-CH"/>
          </a:p>
        </p:txBody>
      </p:sp>
      <p:sp>
        <p:nvSpPr>
          <p:cNvPr id="5" name="Slide Number Placeholder 4"/>
          <p:cNvSpPr>
            <a:spLocks noGrp="1"/>
          </p:cNvSpPr>
          <p:nvPr>
            <p:ph type="sldNum" sz="quarter" idx="12"/>
          </p:nvPr>
        </p:nvSpPr>
        <p:spPr/>
        <p:txBody>
          <a:bodyPr/>
          <a:lstStyle/>
          <a:p>
            <a:fld id="{F17B8783-80B7-484B-8F1E-14068DA77F92}" type="slidenum">
              <a:rPr lang="de-CH" smtClean="0"/>
              <a:pPr/>
              <a:t>17</a:t>
            </a:fld>
            <a:endParaRPr lang="de-CH" sz="1400">
              <a:solidFill>
                <a:srgbClr val="7E7E7E"/>
              </a:solidFill>
              <a:latin typeface="Times"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example — removing synchronization</a:t>
            </a:r>
            <a:endParaRPr lang="en-US" dirty="0"/>
          </a:p>
        </p:txBody>
      </p:sp>
      <p:sp>
        <p:nvSpPr>
          <p:cNvPr id="4" name="Date Placeholder 3"/>
          <p:cNvSpPr>
            <a:spLocks noGrp="1"/>
          </p:cNvSpPr>
          <p:nvPr>
            <p:ph type="dt" sz="half" idx="10"/>
          </p:nvPr>
        </p:nvSpPr>
        <p:spPr/>
        <p:txBody>
          <a:bodyPr/>
          <a:lstStyle/>
          <a:p>
            <a:r>
              <a:rPr lang="en-US" smtClean="0"/>
              <a:t>© Oscar Nierstrasz</a:t>
            </a:r>
            <a:endParaRPr lang="de-CH"/>
          </a:p>
        </p:txBody>
      </p:sp>
      <p:sp>
        <p:nvSpPr>
          <p:cNvPr id="5" name="Footer Placeholder 4"/>
          <p:cNvSpPr>
            <a:spLocks noGrp="1"/>
          </p:cNvSpPr>
          <p:nvPr>
            <p:ph type="ftr" sz="quarter" idx="11"/>
          </p:nvPr>
        </p:nvSpPr>
        <p:spPr/>
        <p:txBody>
          <a:bodyPr/>
          <a:lstStyle/>
          <a:p>
            <a:r>
              <a:rPr lang="en-US" smtClean="0"/>
              <a:t>Condition Objects</a:t>
            </a:r>
            <a:endParaRPr lang="de-CH"/>
          </a:p>
        </p:txBody>
      </p:sp>
      <p:sp>
        <p:nvSpPr>
          <p:cNvPr id="6" name="Slide Number Placeholder 5"/>
          <p:cNvSpPr>
            <a:spLocks noGrp="1"/>
          </p:cNvSpPr>
          <p:nvPr>
            <p:ph type="sldNum" sz="quarter" idx="12"/>
          </p:nvPr>
        </p:nvSpPr>
        <p:spPr/>
        <p:txBody>
          <a:bodyPr/>
          <a:lstStyle/>
          <a:p>
            <a:fld id="{B4C108A2-E3D8-224A-B59A-2ABAF1A05A4E}" type="slidenum">
              <a:rPr lang="de-CH" smtClean="0"/>
              <a:pPr/>
              <a:t>18</a:t>
            </a:fld>
            <a:endParaRPr lang="de-CH" sz="1400">
              <a:solidFill>
                <a:srgbClr val="7E7E7E"/>
              </a:solidFill>
              <a:latin typeface="Times" charset="0"/>
            </a:endParaRPr>
          </a:p>
        </p:txBody>
      </p:sp>
      <p:sp>
        <p:nvSpPr>
          <p:cNvPr id="7" name="Rectangle 6"/>
          <p:cNvSpPr/>
          <p:nvPr/>
        </p:nvSpPr>
        <p:spPr>
          <a:xfrm>
            <a:off x="609600" y="1981200"/>
            <a:ext cx="7924800" cy="923330"/>
          </a:xfrm>
          <a:prstGeom prst="rect">
            <a:avLst/>
          </a:prstGeom>
          <a:ln>
            <a:solidFill>
              <a:schemeClr val="tx1"/>
            </a:solidFill>
          </a:ln>
        </p:spPr>
        <p:txBody>
          <a:bodyPr wrap="square">
            <a:spAutoFit/>
          </a:bodyPr>
          <a:lstStyle/>
          <a:p>
            <a:r>
              <a:rPr lang="en-US" sz="1800" dirty="0" smtClean="0">
                <a:latin typeface="Courier"/>
                <a:cs typeface="Courier"/>
              </a:rPr>
              <a:t>||</a:t>
            </a:r>
            <a:r>
              <a:rPr lang="en-US" sz="1800" dirty="0" err="1" smtClean="0">
                <a:latin typeface="Courier"/>
                <a:cs typeface="Courier"/>
              </a:rPr>
              <a:t>ReplySlot</a:t>
            </a:r>
            <a:r>
              <a:rPr lang="en-US" sz="1800" dirty="0" smtClean="0">
                <a:latin typeface="Courier"/>
                <a:cs typeface="Courier"/>
              </a:rPr>
              <a:t> = (</a:t>
            </a:r>
            <a:r>
              <a:rPr lang="en-US" sz="1800" dirty="0" err="1" smtClean="0">
                <a:latin typeface="Courier"/>
                <a:cs typeface="Courier"/>
              </a:rPr>
              <a:t>Putter||Getter</a:t>
            </a:r>
            <a:r>
              <a:rPr lang="en-US" sz="1800" dirty="0" smtClean="0">
                <a:latin typeface="Courier"/>
                <a:cs typeface="Courier"/>
              </a:rPr>
              <a:t>).</a:t>
            </a:r>
          </a:p>
          <a:p>
            <a:r>
              <a:rPr lang="en-US" sz="1800" dirty="0" smtClean="0">
                <a:latin typeface="Courier"/>
                <a:cs typeface="Courier"/>
              </a:rPr>
              <a:t>Putter = ( put[v:0..N] -&gt; </a:t>
            </a:r>
            <a:r>
              <a:rPr lang="en-US" sz="1800" dirty="0" err="1" smtClean="0">
                <a:latin typeface="Courier"/>
                <a:cs typeface="Courier"/>
              </a:rPr>
              <a:t>my.put[v</a:t>
            </a:r>
            <a:r>
              <a:rPr lang="en-US" sz="1800" dirty="0" smtClean="0">
                <a:latin typeface="Courier"/>
                <a:cs typeface="Courier"/>
              </a:rPr>
              <a:t>] -&gt; </a:t>
            </a:r>
            <a:r>
              <a:rPr lang="en-US" sz="1800" dirty="0" err="1" smtClean="0">
                <a:latin typeface="Courier"/>
                <a:cs typeface="Courier"/>
              </a:rPr>
              <a:t>ack</a:t>
            </a:r>
            <a:r>
              <a:rPr lang="en-US" sz="1800" dirty="0" smtClean="0">
                <a:latin typeface="Courier"/>
                <a:cs typeface="Courier"/>
              </a:rPr>
              <a:t> -&gt; Putter ).</a:t>
            </a:r>
          </a:p>
          <a:p>
            <a:r>
              <a:rPr lang="en-US" sz="1800" dirty="0" smtClean="0">
                <a:latin typeface="Courier"/>
                <a:cs typeface="Courier"/>
              </a:rPr>
              <a:t>Getter = ( get -&gt; my.get[v:0..N] -&gt; </a:t>
            </a:r>
            <a:r>
              <a:rPr lang="en-US" sz="1800" dirty="0" err="1" smtClean="0">
                <a:latin typeface="Courier"/>
                <a:cs typeface="Courier"/>
              </a:rPr>
              <a:t>ret[v</a:t>
            </a:r>
            <a:r>
              <a:rPr lang="en-US" sz="1800" dirty="0" smtClean="0">
                <a:latin typeface="Courier"/>
                <a:cs typeface="Courier"/>
              </a:rPr>
              <a:t>] -&gt; Getter ).</a:t>
            </a:r>
            <a:endParaRPr lang="en-US" sz="1800" dirty="0">
              <a:latin typeface="Courier"/>
              <a:cs typeface="Courier"/>
            </a:endParaRPr>
          </a:p>
        </p:txBody>
      </p:sp>
      <p:sp>
        <p:nvSpPr>
          <p:cNvPr id="8" name="TextBox 7"/>
          <p:cNvSpPr txBox="1"/>
          <p:nvPr/>
        </p:nvSpPr>
        <p:spPr>
          <a:xfrm>
            <a:off x="1371600" y="3352800"/>
            <a:ext cx="6705600" cy="830997"/>
          </a:xfrm>
          <a:prstGeom prst="rect">
            <a:avLst/>
          </a:prstGeom>
          <a:noFill/>
        </p:spPr>
        <p:txBody>
          <a:bodyPr wrap="square" rtlCol="0">
            <a:spAutoFit/>
          </a:bodyPr>
          <a:lstStyle/>
          <a:p>
            <a:r>
              <a:rPr lang="en-US" dirty="0" smtClean="0"/>
              <a:t>The </a:t>
            </a:r>
            <a:r>
              <a:rPr lang="en-US" dirty="0" err="1" smtClean="0"/>
              <a:t>ReplySlot</a:t>
            </a:r>
            <a:r>
              <a:rPr lang="en-US" dirty="0" smtClean="0"/>
              <a:t> wrapper has no state of its own, so we can simply remove the synchronization!</a:t>
            </a:r>
            <a:endParaRPr lang="en-US" dirty="0"/>
          </a:p>
        </p:txBody>
      </p:sp>
      <p:sp>
        <p:nvSpPr>
          <p:cNvPr id="9" name="Rectangle 8"/>
          <p:cNvSpPr/>
          <p:nvPr/>
        </p:nvSpPr>
        <p:spPr>
          <a:xfrm>
            <a:off x="609600" y="4572000"/>
            <a:ext cx="7924800" cy="1200329"/>
          </a:xfrm>
          <a:prstGeom prst="rect">
            <a:avLst/>
          </a:prstGeom>
          <a:ln>
            <a:solidFill>
              <a:schemeClr val="accent2"/>
            </a:solidFill>
          </a:ln>
        </p:spPr>
        <p:txBody>
          <a:bodyPr wrap="square">
            <a:spAutoFit/>
          </a:bodyPr>
          <a:lstStyle/>
          <a:p>
            <a:r>
              <a:rPr lang="en-US" sz="1800" dirty="0" smtClean="0">
                <a:solidFill>
                  <a:srgbClr val="7E0007"/>
                </a:solidFill>
                <a:latin typeface="Courier"/>
                <a:cs typeface="Courier"/>
              </a:rPr>
              <a:t>Progress Check...</a:t>
            </a:r>
          </a:p>
          <a:p>
            <a:r>
              <a:rPr lang="en-US" sz="1800" dirty="0" smtClean="0">
                <a:solidFill>
                  <a:srgbClr val="7E0007"/>
                </a:solidFill>
                <a:latin typeface="Courier"/>
                <a:cs typeface="Courier"/>
              </a:rPr>
              <a:t>-- States: 54 Transitions: 90 Memory used: 6612K</a:t>
            </a:r>
          </a:p>
          <a:p>
            <a:r>
              <a:rPr lang="en-US" sz="1800" dirty="0" smtClean="0">
                <a:solidFill>
                  <a:srgbClr val="7E0007"/>
                </a:solidFill>
                <a:latin typeface="Courier"/>
                <a:cs typeface="Courier"/>
              </a:rPr>
              <a:t>No progress violations detected.</a:t>
            </a:r>
          </a:p>
          <a:p>
            <a:r>
              <a:rPr lang="en-US" sz="1800" dirty="0" smtClean="0">
                <a:solidFill>
                  <a:srgbClr val="7E0007"/>
                </a:solidFill>
                <a:latin typeface="Courier"/>
                <a:cs typeface="Courier"/>
              </a:rPr>
              <a:t>Progress Check in: 1ms</a:t>
            </a:r>
            <a:endParaRPr lang="en-US" sz="1800" dirty="0">
              <a:solidFill>
                <a:srgbClr val="7E0007"/>
              </a:solidFill>
              <a:latin typeface="Courier"/>
              <a:cs typeface="Couri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Slide Number Placeholder 5"/>
          <p:cNvSpPr>
            <a:spLocks noGrp="1"/>
          </p:cNvSpPr>
          <p:nvPr>
            <p:ph type="sldNum" sz="quarter" idx="12"/>
          </p:nvPr>
        </p:nvSpPr>
        <p:spPr>
          <a:noFill/>
        </p:spPr>
        <p:txBody>
          <a:bodyPr/>
          <a:lstStyle/>
          <a:p>
            <a:fld id="{D664BF41-93E7-7D4B-9209-08CDE469F2CD}" type="slidenum">
              <a:rPr lang="de-CH" smtClean="0"/>
              <a:pPr/>
              <a:t>19</a:t>
            </a:fld>
            <a:endParaRPr lang="de-CH" sz="1400" smtClean="0">
              <a:solidFill>
                <a:srgbClr val="7E7E7E"/>
              </a:solidFill>
              <a:latin typeface="Times" charset="0"/>
            </a:endParaRPr>
          </a:p>
        </p:txBody>
      </p:sp>
      <p:pic>
        <p:nvPicPr>
          <p:cNvPr id="30724"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30725" name="Rectangle 3"/>
          <p:cNvSpPr>
            <a:spLocks noGrp="1" noChangeArrowheads="1"/>
          </p:cNvSpPr>
          <p:nvPr>
            <p:ph type="title"/>
          </p:nvPr>
        </p:nvSpPr>
        <p:spPr/>
        <p:txBody>
          <a:bodyPr/>
          <a:lstStyle/>
          <a:p>
            <a:pPr eaLnBrk="1" hangingPunct="1"/>
            <a:r>
              <a:rPr lang="en-US"/>
              <a:t>Roadmap</a:t>
            </a:r>
          </a:p>
        </p:txBody>
      </p:sp>
      <p:sp>
        <p:nvSpPr>
          <p:cNvPr id="30726" name="Rectangle 4"/>
          <p:cNvSpPr>
            <a:spLocks noGrp="1" noChangeArrowheads="1"/>
          </p:cNvSpPr>
          <p:nvPr>
            <p:ph type="body" idx="1"/>
          </p:nvPr>
        </p:nvSpPr>
        <p:spPr/>
        <p:txBody>
          <a:bodyPr/>
          <a:lstStyle/>
          <a:p>
            <a:r>
              <a:rPr lang="en-US" dirty="0" smtClean="0"/>
              <a:t>Condition Objects</a:t>
            </a:r>
          </a:p>
          <a:p>
            <a:pPr lvl="1"/>
            <a:r>
              <a:rPr lang="en-US" dirty="0" smtClean="0"/>
              <a:t>Simple Condition Objects</a:t>
            </a:r>
          </a:p>
          <a:p>
            <a:pPr lvl="1"/>
            <a:r>
              <a:rPr lang="en-US" dirty="0" smtClean="0"/>
              <a:t>The “Nested Monitor Problem”</a:t>
            </a:r>
          </a:p>
          <a:p>
            <a:pPr lvl="1"/>
            <a:r>
              <a:rPr lang="en-US" b="1" dirty="0" smtClean="0"/>
              <a:t>Permits and Semaphores</a:t>
            </a:r>
          </a:p>
        </p:txBody>
      </p:sp>
      <p:sp>
        <p:nvSpPr>
          <p:cNvPr id="30727" name="Footer Placeholder 7"/>
          <p:cNvSpPr>
            <a:spLocks noGrp="1"/>
          </p:cNvSpPr>
          <p:nvPr>
            <p:ph type="ftr" sz="quarter" idx="11"/>
          </p:nvPr>
        </p:nvSpPr>
        <p:spPr>
          <a:noFill/>
        </p:spPr>
        <p:txBody>
          <a:bodyPr/>
          <a:lstStyle/>
          <a:p>
            <a:r>
              <a:rPr lang="en-US" smtClean="0"/>
              <a:t>Condition Objects</a:t>
            </a:r>
            <a:endParaRPr lang="de-CH"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r>
              <a:rPr lang="en-US" smtClean="0"/>
              <a:t>© Oscar Nierstrasz</a:t>
            </a:r>
            <a:endParaRPr lang="de-CH" smtClean="0"/>
          </a:p>
        </p:txBody>
      </p:sp>
      <p:sp>
        <p:nvSpPr>
          <p:cNvPr id="11267" name="Slide Number Placeholder 5"/>
          <p:cNvSpPr>
            <a:spLocks noGrp="1"/>
          </p:cNvSpPr>
          <p:nvPr>
            <p:ph type="sldNum" sz="quarter" idx="12"/>
          </p:nvPr>
        </p:nvSpPr>
        <p:spPr>
          <a:noFill/>
        </p:spPr>
        <p:txBody>
          <a:bodyPr/>
          <a:lstStyle/>
          <a:p>
            <a:fld id="{A5A633BB-5916-7A43-9F39-057F2385BCB5}" type="slidenum">
              <a:rPr lang="de-CH" smtClean="0"/>
              <a:pPr/>
              <a:t>2</a:t>
            </a:fld>
            <a:endParaRPr lang="de-CH" sz="1400" smtClean="0">
              <a:solidFill>
                <a:srgbClr val="7E7E7E"/>
              </a:solidFill>
              <a:latin typeface="Times" charset="0"/>
            </a:endParaRPr>
          </a:p>
        </p:txBody>
      </p:sp>
      <p:pic>
        <p:nvPicPr>
          <p:cNvPr id="1126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1269" name="Rectangle 3"/>
          <p:cNvSpPr>
            <a:spLocks noGrp="1" noChangeArrowheads="1"/>
          </p:cNvSpPr>
          <p:nvPr>
            <p:ph type="title"/>
          </p:nvPr>
        </p:nvSpPr>
        <p:spPr/>
        <p:txBody>
          <a:bodyPr/>
          <a:lstStyle/>
          <a:p>
            <a:pPr eaLnBrk="1" hangingPunct="1"/>
            <a:r>
              <a:rPr lang="en-US"/>
              <a:t>Roadmap</a:t>
            </a:r>
          </a:p>
        </p:txBody>
      </p:sp>
      <p:sp>
        <p:nvSpPr>
          <p:cNvPr id="11270" name="Rectangle 4"/>
          <p:cNvSpPr>
            <a:spLocks noGrp="1" noChangeArrowheads="1"/>
          </p:cNvSpPr>
          <p:nvPr>
            <p:ph type="body" idx="1"/>
          </p:nvPr>
        </p:nvSpPr>
        <p:spPr/>
        <p:txBody>
          <a:bodyPr/>
          <a:lstStyle/>
          <a:p>
            <a:r>
              <a:rPr lang="en-US" dirty="0" smtClean="0"/>
              <a:t>Condition Objects</a:t>
            </a:r>
          </a:p>
          <a:p>
            <a:pPr lvl="1"/>
            <a:r>
              <a:rPr lang="en-US" dirty="0" smtClean="0"/>
              <a:t>Simple Condition Objects</a:t>
            </a:r>
          </a:p>
          <a:p>
            <a:pPr lvl="1"/>
            <a:r>
              <a:rPr lang="en-US" dirty="0" smtClean="0"/>
              <a:t>The “Nested Monitor Problem”</a:t>
            </a:r>
          </a:p>
          <a:p>
            <a:pPr lvl="1"/>
            <a:r>
              <a:rPr lang="en-US" dirty="0" smtClean="0"/>
              <a:t>Permits and Semaphores</a:t>
            </a:r>
          </a:p>
        </p:txBody>
      </p:sp>
      <p:sp>
        <p:nvSpPr>
          <p:cNvPr id="11271" name="Footer Placeholder 7"/>
          <p:cNvSpPr>
            <a:spLocks noGrp="1"/>
          </p:cNvSpPr>
          <p:nvPr>
            <p:ph type="ftr" sz="quarter" idx="11"/>
          </p:nvPr>
        </p:nvSpPr>
        <p:spPr>
          <a:noFill/>
        </p:spPr>
        <p:txBody>
          <a:bodyPr/>
          <a:lstStyle/>
          <a:p>
            <a:r>
              <a:rPr lang="en-US" smtClean="0"/>
              <a:t>Condition Objects</a:t>
            </a:r>
            <a:endParaRPr lang="de-CH"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r>
              <a:rPr lang="en-US" smtClean="0"/>
              <a:t>© Oscar Nierstrasz</a:t>
            </a:r>
            <a:endParaRPr lang="de-CH" smtClean="0"/>
          </a:p>
        </p:txBody>
      </p:sp>
      <p:sp>
        <p:nvSpPr>
          <p:cNvPr id="32771" name="Footer Placeholder 4"/>
          <p:cNvSpPr>
            <a:spLocks noGrp="1"/>
          </p:cNvSpPr>
          <p:nvPr>
            <p:ph type="ftr" sz="quarter" idx="11"/>
          </p:nvPr>
        </p:nvSpPr>
        <p:spPr>
          <a:noFill/>
        </p:spPr>
        <p:txBody>
          <a:bodyPr/>
          <a:lstStyle/>
          <a:p>
            <a:r>
              <a:rPr lang="en-US" smtClean="0"/>
              <a:t>Condition Objects</a:t>
            </a:r>
            <a:endParaRPr lang="de-CH" smtClean="0"/>
          </a:p>
        </p:txBody>
      </p:sp>
      <p:sp>
        <p:nvSpPr>
          <p:cNvPr id="32772" name="Slide Number Placeholder 5"/>
          <p:cNvSpPr>
            <a:spLocks noGrp="1"/>
          </p:cNvSpPr>
          <p:nvPr>
            <p:ph type="sldNum" sz="quarter" idx="12"/>
          </p:nvPr>
        </p:nvSpPr>
        <p:spPr>
          <a:noFill/>
        </p:spPr>
        <p:txBody>
          <a:bodyPr/>
          <a:lstStyle/>
          <a:p>
            <a:fld id="{73CACC7C-A754-7D47-83F4-1DD7F492E9B2}" type="slidenum">
              <a:rPr lang="de-CH" smtClean="0"/>
              <a:pPr/>
              <a:t>20</a:t>
            </a:fld>
            <a:endParaRPr lang="de-CH" sz="1400" smtClean="0">
              <a:solidFill>
                <a:srgbClr val="7E7E7E"/>
              </a:solidFill>
              <a:latin typeface="Times" charset="0"/>
            </a:endParaRPr>
          </a:p>
        </p:txBody>
      </p:sp>
      <p:sp>
        <p:nvSpPr>
          <p:cNvPr id="32773" name="Rectangle 2"/>
          <p:cNvSpPr>
            <a:spLocks noGrp="1" noChangeArrowheads="1"/>
          </p:cNvSpPr>
          <p:nvPr>
            <p:ph type="title"/>
          </p:nvPr>
        </p:nvSpPr>
        <p:spPr/>
        <p:txBody>
          <a:bodyPr/>
          <a:lstStyle/>
          <a:p>
            <a:r>
              <a:rPr lang="en-US"/>
              <a:t>Pattern: Permits and Semaphores</a:t>
            </a:r>
          </a:p>
        </p:txBody>
      </p:sp>
      <p:sp>
        <p:nvSpPr>
          <p:cNvPr id="32774"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a:t>Intent:</a:t>
            </a:r>
            <a:r>
              <a:rPr lang="en-US" sz="2000"/>
              <a:t> Bundle synchronization in a condition object when </a:t>
            </a:r>
            <a:r>
              <a:rPr lang="en-US" sz="2000" i="1">
                <a:solidFill>
                  <a:srgbClr val="7F0101"/>
                </a:solidFill>
              </a:rPr>
              <a:t>synchronization depends on the value of a counter.</a:t>
            </a:r>
          </a:p>
          <a:p>
            <a:pPr marL="342900" indent="-342900">
              <a:lnSpc>
                <a:spcPct val="90000"/>
              </a:lnSpc>
              <a:buFont typeface="Helvetica CE" charset="0"/>
              <a:buNone/>
            </a:pPr>
            <a:endParaRPr lang="en-US" sz="2000"/>
          </a:p>
          <a:p>
            <a:pPr marL="342900" indent="-342900">
              <a:lnSpc>
                <a:spcPct val="90000"/>
              </a:lnSpc>
              <a:buFont typeface="Helvetica CE" charset="0"/>
              <a:buNone/>
            </a:pPr>
            <a:r>
              <a:rPr lang="en-US" sz="2000" b="1" i="1"/>
              <a:t>Applicability</a:t>
            </a:r>
            <a:endParaRPr lang="en-US" sz="2000"/>
          </a:p>
          <a:p>
            <a:pPr marL="342900" indent="-342900">
              <a:lnSpc>
                <a:spcPct val="90000"/>
              </a:lnSpc>
            </a:pPr>
            <a:r>
              <a:rPr lang="en-US" sz="2000"/>
              <a:t>When any given </a:t>
            </a:r>
            <a:r>
              <a:rPr lang="en-US" sz="2000">
                <a:latin typeface="Courier" charset="0"/>
                <a:ea typeface="Courier" charset="0"/>
                <a:cs typeface="Courier" charset="0"/>
              </a:rPr>
              <a:t>await</a:t>
            </a:r>
            <a:r>
              <a:rPr lang="en-US" sz="2000"/>
              <a:t> may proceed only if there have been </a:t>
            </a:r>
            <a:r>
              <a:rPr lang="en-US" sz="2000" i="1">
                <a:solidFill>
                  <a:srgbClr val="7F0101"/>
                </a:solidFill>
              </a:rPr>
              <a:t>more signals than awaits</a:t>
            </a:r>
            <a:r>
              <a:rPr lang="en-US" sz="2000"/>
              <a:t>.</a:t>
            </a:r>
          </a:p>
          <a:p>
            <a:pPr marL="742950" lvl="1" indent="-285750">
              <a:lnSpc>
                <a:spcPct val="90000"/>
              </a:lnSpc>
            </a:pPr>
            <a:r>
              <a:rPr lang="en-US" sz="1800"/>
              <a:t>I.e., when </a:t>
            </a:r>
            <a:r>
              <a:rPr lang="en-US" sz="1800">
                <a:latin typeface="Courier" charset="0"/>
                <a:ea typeface="Courier" charset="0"/>
                <a:cs typeface="Courier" charset="0"/>
              </a:rPr>
              <a:t>await</a:t>
            </a:r>
            <a:r>
              <a:rPr lang="en-US" sz="1800"/>
              <a:t> decrements and </a:t>
            </a:r>
            <a:r>
              <a:rPr lang="en-US" sz="1800">
                <a:latin typeface="Courier" charset="0"/>
                <a:ea typeface="Courier" charset="0"/>
                <a:cs typeface="Courier" charset="0"/>
              </a:rPr>
              <a:t>signal</a:t>
            </a:r>
            <a:r>
              <a:rPr lang="en-US" sz="1800"/>
              <a:t> increments the number of available “permits”.</a:t>
            </a:r>
          </a:p>
          <a:p>
            <a:pPr marL="342900" indent="-342900">
              <a:lnSpc>
                <a:spcPct val="90000"/>
              </a:lnSpc>
            </a:pPr>
            <a:r>
              <a:rPr lang="en-US" sz="2000"/>
              <a:t>You need to guarantee the </a:t>
            </a:r>
            <a:r>
              <a:rPr lang="en-US" sz="2000" i="1">
                <a:solidFill>
                  <a:srgbClr val="7F0101"/>
                </a:solidFill>
              </a:rPr>
              <a:t>absence of missed signals</a:t>
            </a:r>
            <a:r>
              <a:rPr lang="en-US" sz="2000"/>
              <a:t>.</a:t>
            </a:r>
          </a:p>
          <a:p>
            <a:pPr marL="742950" lvl="1" indent="-285750">
              <a:lnSpc>
                <a:spcPct val="90000"/>
              </a:lnSpc>
            </a:pPr>
            <a:r>
              <a:rPr lang="en-US" sz="1800"/>
              <a:t>Unlike simple condition objects, semaphores work even if one thread enters its await after another thread has signalled that it may proceed (!)</a:t>
            </a:r>
          </a:p>
          <a:p>
            <a:pPr marL="342900" indent="-342900">
              <a:lnSpc>
                <a:spcPct val="90000"/>
              </a:lnSpc>
            </a:pPr>
            <a:r>
              <a:rPr lang="en-US" sz="2000"/>
              <a:t>The host classes can arrange to invoke </a:t>
            </a:r>
            <a:r>
              <a:rPr lang="en-US" sz="2000">
                <a:latin typeface="Courier" charset="0"/>
                <a:ea typeface="Courier" charset="0"/>
                <a:cs typeface="Courier" charset="0"/>
              </a:rPr>
              <a:t>Condition</a:t>
            </a:r>
            <a:r>
              <a:rPr lang="en-US" sz="2000"/>
              <a:t> methods outside of synchronized code. </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Permits and Semaphores — design steps</a:t>
            </a:r>
          </a:p>
        </p:txBody>
      </p:sp>
      <p:sp>
        <p:nvSpPr>
          <p:cNvPr id="33795" name="Rectangle 3"/>
          <p:cNvSpPr>
            <a:spLocks noGrp="1" noChangeArrowheads="1"/>
          </p:cNvSpPr>
          <p:nvPr>
            <p:ph type="body" idx="1"/>
          </p:nvPr>
        </p:nvSpPr>
        <p:spPr/>
        <p:txBody>
          <a:bodyPr/>
          <a:lstStyle/>
          <a:p>
            <a:r>
              <a:rPr lang="en-US" smtClean="0"/>
              <a:t>Define a class implementing </a:t>
            </a:r>
            <a:r>
              <a:rPr lang="en-US" smtClean="0">
                <a:latin typeface="Courier" charset="0"/>
                <a:ea typeface="Courier" charset="0"/>
                <a:cs typeface="Courier" charset="0"/>
              </a:rPr>
              <a:t>Condition</a:t>
            </a:r>
            <a:r>
              <a:rPr lang="en-US" smtClean="0"/>
              <a:t> that maintains a permit count, and immediately releases await if there are already enough permits.</a:t>
            </a:r>
          </a:p>
          <a:p>
            <a:pPr lvl="1"/>
            <a:r>
              <a:rPr lang="en-US" smtClean="0"/>
              <a:t>e.g., </a:t>
            </a:r>
            <a:r>
              <a:rPr lang="en-US" smtClean="0">
                <a:latin typeface="Courier" charset="0"/>
                <a:ea typeface="Courier" charset="0"/>
                <a:cs typeface="Courier" charset="0"/>
              </a:rPr>
              <a:t>BoundedCounter</a:t>
            </a:r>
          </a:p>
        </p:txBody>
      </p:sp>
      <p:sp>
        <p:nvSpPr>
          <p:cNvPr id="33796" name="Date Placeholder 3"/>
          <p:cNvSpPr>
            <a:spLocks noGrp="1"/>
          </p:cNvSpPr>
          <p:nvPr>
            <p:ph type="dt" sz="quarter" idx="10"/>
          </p:nvPr>
        </p:nvSpPr>
        <p:spPr>
          <a:noFill/>
        </p:spPr>
        <p:txBody>
          <a:bodyPr/>
          <a:lstStyle/>
          <a:p>
            <a:r>
              <a:rPr lang="en-US" smtClean="0"/>
              <a:t>© Oscar Nierstrasz</a:t>
            </a:r>
            <a:endParaRPr lang="de-CH" smtClean="0"/>
          </a:p>
        </p:txBody>
      </p:sp>
      <p:sp>
        <p:nvSpPr>
          <p:cNvPr id="33797" name="Footer Placeholder 4"/>
          <p:cNvSpPr>
            <a:spLocks noGrp="1"/>
          </p:cNvSpPr>
          <p:nvPr>
            <p:ph type="ftr" sz="quarter" idx="11"/>
          </p:nvPr>
        </p:nvSpPr>
        <p:spPr>
          <a:noFill/>
        </p:spPr>
        <p:txBody>
          <a:bodyPr/>
          <a:lstStyle/>
          <a:p>
            <a:r>
              <a:rPr lang="en-US" smtClean="0"/>
              <a:t>Condition Objects</a:t>
            </a:r>
            <a:endParaRPr lang="de-CH" smtClean="0"/>
          </a:p>
        </p:txBody>
      </p:sp>
      <p:sp>
        <p:nvSpPr>
          <p:cNvPr id="33798" name="Slide Number Placeholder 5"/>
          <p:cNvSpPr>
            <a:spLocks noGrp="1"/>
          </p:cNvSpPr>
          <p:nvPr>
            <p:ph type="sldNum" sz="quarter" idx="12"/>
          </p:nvPr>
        </p:nvSpPr>
        <p:spPr>
          <a:noFill/>
        </p:spPr>
        <p:txBody>
          <a:bodyPr/>
          <a:lstStyle/>
          <a:p>
            <a:fld id="{232FC70E-3709-9348-95E2-8E164C5907FA}" type="slidenum">
              <a:rPr lang="de-CH" smtClean="0"/>
              <a:pPr/>
              <a:t>21</a:t>
            </a:fld>
            <a:endParaRPr lang="de-CH" smtClean="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Example</a:t>
            </a:r>
          </a:p>
        </p:txBody>
      </p:sp>
      <p:sp>
        <p:nvSpPr>
          <p:cNvPr id="34819" name="Date Placeholder 3"/>
          <p:cNvSpPr>
            <a:spLocks noGrp="1"/>
          </p:cNvSpPr>
          <p:nvPr>
            <p:ph type="dt" sz="quarter" idx="10"/>
          </p:nvPr>
        </p:nvSpPr>
        <p:spPr>
          <a:noFill/>
        </p:spPr>
        <p:txBody>
          <a:bodyPr/>
          <a:lstStyle/>
          <a:p>
            <a:r>
              <a:rPr lang="en-US" smtClean="0"/>
              <a:t>© Oscar Nierstrasz</a:t>
            </a:r>
            <a:endParaRPr lang="de-CH" smtClean="0"/>
          </a:p>
        </p:txBody>
      </p:sp>
      <p:sp>
        <p:nvSpPr>
          <p:cNvPr id="34820" name="Footer Placeholder 4"/>
          <p:cNvSpPr>
            <a:spLocks noGrp="1"/>
          </p:cNvSpPr>
          <p:nvPr>
            <p:ph type="ftr" sz="quarter" idx="11"/>
          </p:nvPr>
        </p:nvSpPr>
        <p:spPr>
          <a:noFill/>
        </p:spPr>
        <p:txBody>
          <a:bodyPr/>
          <a:lstStyle/>
          <a:p>
            <a:r>
              <a:rPr lang="en-US" smtClean="0"/>
              <a:t>Condition Objects</a:t>
            </a:r>
            <a:endParaRPr lang="de-CH" smtClean="0"/>
          </a:p>
        </p:txBody>
      </p:sp>
      <p:sp>
        <p:nvSpPr>
          <p:cNvPr id="34821" name="Slide Number Placeholder 5"/>
          <p:cNvSpPr>
            <a:spLocks noGrp="1"/>
          </p:cNvSpPr>
          <p:nvPr>
            <p:ph type="sldNum" sz="quarter" idx="12"/>
          </p:nvPr>
        </p:nvSpPr>
        <p:spPr>
          <a:noFill/>
        </p:spPr>
        <p:txBody>
          <a:bodyPr/>
          <a:lstStyle/>
          <a:p>
            <a:fld id="{C025ACC3-CC3B-4048-8CCA-B3CB9FC5FDE4}" type="slidenum">
              <a:rPr lang="de-CH" smtClean="0"/>
              <a:pPr/>
              <a:t>22</a:t>
            </a:fld>
            <a:endParaRPr lang="de-CH" sz="1400" smtClean="0">
              <a:solidFill>
                <a:srgbClr val="7E7E7E"/>
              </a:solidFill>
              <a:latin typeface="Times" charset="0"/>
            </a:endParaRPr>
          </a:p>
        </p:txBody>
      </p:sp>
      <p:sp>
        <p:nvSpPr>
          <p:cNvPr id="34822" name="Rectangle 4"/>
          <p:cNvSpPr>
            <a:spLocks noChangeArrowheads="1"/>
          </p:cNvSpPr>
          <p:nvPr/>
        </p:nvSpPr>
        <p:spPr bwMode="auto">
          <a:xfrm>
            <a:off x="1143000" y="1371600"/>
            <a:ext cx="6043613" cy="48180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Permit implements Condition</a:t>
            </a: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int count;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Permit(int init) { count = init;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synchronized void await()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while (count == 0)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try { wait();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catch(InterruptedException ex) {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count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synchronized void signal()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count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notifyAll();</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34823" name="Rectangle 6"/>
          <p:cNvSpPr>
            <a:spLocks noChangeArrowheads="1"/>
          </p:cNvSpPr>
          <p:nvPr/>
        </p:nvSpPr>
        <p:spPr bwMode="auto">
          <a:xfrm>
            <a:off x="6408738" y="5910263"/>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Date Placeholder 3"/>
          <p:cNvSpPr>
            <a:spLocks noGrp="1"/>
          </p:cNvSpPr>
          <p:nvPr>
            <p:ph type="dt" sz="quarter" idx="10"/>
          </p:nvPr>
        </p:nvSpPr>
        <p:spPr>
          <a:noFill/>
        </p:spPr>
        <p:txBody>
          <a:bodyPr/>
          <a:lstStyle/>
          <a:p>
            <a:r>
              <a:rPr lang="en-US" smtClean="0"/>
              <a:t>© Oscar Nierstrasz</a:t>
            </a:r>
            <a:endParaRPr lang="de-CH" smtClean="0"/>
          </a:p>
        </p:txBody>
      </p:sp>
      <p:sp>
        <p:nvSpPr>
          <p:cNvPr id="36867" name="Footer Placeholder 4"/>
          <p:cNvSpPr>
            <a:spLocks noGrp="1"/>
          </p:cNvSpPr>
          <p:nvPr>
            <p:ph type="ftr" sz="quarter" idx="11"/>
          </p:nvPr>
        </p:nvSpPr>
        <p:spPr>
          <a:noFill/>
        </p:spPr>
        <p:txBody>
          <a:bodyPr/>
          <a:lstStyle/>
          <a:p>
            <a:r>
              <a:rPr lang="en-US" smtClean="0"/>
              <a:t>Condition Objects</a:t>
            </a:r>
            <a:endParaRPr lang="de-CH" smtClean="0"/>
          </a:p>
        </p:txBody>
      </p:sp>
      <p:sp>
        <p:nvSpPr>
          <p:cNvPr id="36868" name="Slide Number Placeholder 5"/>
          <p:cNvSpPr>
            <a:spLocks noGrp="1"/>
          </p:cNvSpPr>
          <p:nvPr>
            <p:ph type="sldNum" sz="quarter" idx="12"/>
          </p:nvPr>
        </p:nvSpPr>
        <p:spPr>
          <a:noFill/>
        </p:spPr>
        <p:txBody>
          <a:bodyPr/>
          <a:lstStyle/>
          <a:p>
            <a:fld id="{C95F12B5-4865-754D-A026-93E063A861A4}" type="slidenum">
              <a:rPr lang="de-CH" smtClean="0"/>
              <a:pPr/>
              <a:t>23</a:t>
            </a:fld>
            <a:endParaRPr lang="de-CH" sz="1400" smtClean="0">
              <a:solidFill>
                <a:srgbClr val="7E7E7E"/>
              </a:solidFill>
              <a:latin typeface="Times" charset="0"/>
            </a:endParaRPr>
          </a:p>
        </p:txBody>
      </p:sp>
      <p:sp>
        <p:nvSpPr>
          <p:cNvPr id="36869" name="Rectangle 2"/>
          <p:cNvSpPr>
            <a:spLocks noGrp="1" noChangeArrowheads="1"/>
          </p:cNvSpPr>
          <p:nvPr>
            <p:ph type="title"/>
          </p:nvPr>
        </p:nvSpPr>
        <p:spPr/>
        <p:txBody>
          <a:bodyPr/>
          <a:lstStyle/>
          <a:p>
            <a:r>
              <a:rPr lang="en-US"/>
              <a:t>Design steps ...</a:t>
            </a:r>
          </a:p>
        </p:txBody>
      </p:sp>
      <p:sp>
        <p:nvSpPr>
          <p:cNvPr id="36870" name="Rectangle 3"/>
          <p:cNvSpPr>
            <a:spLocks noGrp="1" noChangeArrowheads="1"/>
          </p:cNvSpPr>
          <p:nvPr>
            <p:ph type="body" idx="1"/>
          </p:nvPr>
        </p:nvSpPr>
        <p:spPr>
          <a:xfrm>
            <a:off x="539750" y="1654175"/>
            <a:ext cx="8061325" cy="1089025"/>
          </a:xfrm>
        </p:spPr>
        <p:txBody>
          <a:bodyPr anchor="t"/>
          <a:lstStyle/>
          <a:p>
            <a:pPr marL="342900" indent="-342900" defTabSz="323850">
              <a:lnSpc>
                <a:spcPct val="90000"/>
              </a:lnSpc>
            </a:pPr>
            <a:r>
              <a:rPr lang="en-US"/>
              <a:t>As with all kinds of condition objects, their clients must </a:t>
            </a:r>
            <a:r>
              <a:rPr lang="en-US" i="1">
                <a:solidFill>
                  <a:srgbClr val="7F0101"/>
                </a:solidFill>
              </a:rPr>
              <a:t>avoid invoking await inside of synchronized code</a:t>
            </a:r>
            <a:r>
              <a:rPr lang="en-US"/>
              <a:t>. </a:t>
            </a:r>
          </a:p>
          <a:p>
            <a:pPr marL="742950" lvl="1" indent="-285750" defTabSz="323850">
              <a:lnSpc>
                <a:spcPct val="90000"/>
              </a:lnSpc>
            </a:pPr>
            <a:r>
              <a:rPr lang="en-US"/>
              <a:t>You can use a </a:t>
            </a:r>
            <a:r>
              <a:rPr lang="en-US" i="1">
                <a:solidFill>
                  <a:srgbClr val="7F0101"/>
                </a:solidFill>
              </a:rPr>
              <a:t>before/after design</a:t>
            </a:r>
            <a:r>
              <a:rPr lang="en-US"/>
              <a:t> of the form: </a:t>
            </a:r>
          </a:p>
        </p:txBody>
      </p:sp>
      <p:sp>
        <p:nvSpPr>
          <p:cNvPr id="36871" name="Rectangle 4"/>
          <p:cNvSpPr>
            <a:spLocks noChangeArrowheads="1"/>
          </p:cNvSpPr>
          <p:nvPr/>
        </p:nvSpPr>
        <p:spPr bwMode="auto">
          <a:xfrm>
            <a:off x="609600" y="2852738"/>
            <a:ext cx="7069238" cy="3088539"/>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class Host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Condition </a:t>
            </a:r>
            <a:r>
              <a:rPr lang="en-US" sz="1800" dirty="0" err="1">
                <a:solidFill>
                  <a:srgbClr val="0A017F"/>
                </a:solidFill>
                <a:latin typeface="Courier" charset="0"/>
                <a:ea typeface="Courier" charset="0"/>
                <a:cs typeface="Courier" charset="0"/>
              </a:rPr>
              <a:t>aCondition</a:t>
            </a:r>
            <a:r>
              <a:rPr lang="en-US" sz="1800" dirty="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public method m1()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aCondition.await</a:t>
            </a:r>
            <a:r>
              <a:rPr lang="en-US" sz="1800" b="1" dirty="0">
                <a:solidFill>
                  <a:srgbClr val="0A017F"/>
                </a:solidFill>
                <a:latin typeface="Courier" charset="0"/>
                <a:ea typeface="Courier" charset="0"/>
                <a:cs typeface="Courier" charset="0"/>
              </a:rPr>
              <a:t>();</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i="1" dirty="0">
                <a:solidFill>
                  <a:srgbClr val="7F0101"/>
                </a:solidFill>
                <a:latin typeface="Courier" charset="0"/>
                <a:ea typeface="Courier" charset="0"/>
                <a:cs typeface="Courier" charset="0"/>
              </a:rPr>
              <a:t>// not synced</a:t>
            </a:r>
            <a:endParaRPr lang="en-US" sz="1800" dirty="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doM1();						</a:t>
            </a:r>
            <a:r>
              <a:rPr lang="en-US" sz="1800" dirty="0" smtClean="0">
                <a:solidFill>
                  <a:srgbClr val="0A017F"/>
                </a:solidFill>
                <a:latin typeface="Courier" charset="0"/>
                <a:ea typeface="Courier" charset="0"/>
                <a:cs typeface="Courier" charset="0"/>
              </a:rPr>
              <a:t>		</a:t>
            </a:r>
            <a:r>
              <a:rPr lang="en-US" sz="1800" dirty="0">
                <a:solidFill>
                  <a:srgbClr val="0A017F"/>
                </a:solidFill>
                <a:latin typeface="Courier" charset="0"/>
                <a:ea typeface="Courier" charset="0"/>
                <a:cs typeface="Courier" charset="0"/>
              </a:rPr>
              <a:t>	</a:t>
            </a:r>
            <a:r>
              <a:rPr lang="en-US" sz="1800" i="1" dirty="0">
                <a:solidFill>
                  <a:srgbClr val="7F0101"/>
                </a:solidFill>
                <a:latin typeface="Courier" charset="0"/>
                <a:ea typeface="Courier" charset="0"/>
                <a:cs typeface="Courier" charset="0"/>
              </a:rPr>
              <a:t>// synced</a:t>
            </a:r>
            <a:endParaRPr lang="en-US" sz="1800" dirty="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800" i="1" dirty="0">
                <a:solidFill>
                  <a:srgbClr val="0A017F"/>
                </a:solidFill>
                <a:latin typeface="Courier" charset="0"/>
                <a:ea typeface="Courier" charset="0"/>
                <a:cs typeface="Courier" charset="0"/>
              </a:rPr>
              <a:t>		for each Condition </a:t>
            </a:r>
            <a:r>
              <a:rPr lang="en-US" sz="1800" i="1" dirty="0" err="1">
                <a:solidFill>
                  <a:srgbClr val="0A017F"/>
                </a:solidFill>
                <a:latin typeface="Courier" charset="0"/>
                <a:ea typeface="Courier" charset="0"/>
                <a:cs typeface="Courier" charset="0"/>
              </a:rPr>
              <a:t>c</a:t>
            </a:r>
            <a:r>
              <a:rPr lang="en-US" sz="1800" i="1" dirty="0">
                <a:solidFill>
                  <a:srgbClr val="0A017F"/>
                </a:solidFill>
                <a:latin typeface="Courier" charset="0"/>
                <a:ea typeface="Courier" charset="0"/>
                <a:cs typeface="Courier" charset="0"/>
              </a:rPr>
              <a:t> enabled by m1()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err="1">
                <a:solidFill>
                  <a:srgbClr val="0A017F"/>
                </a:solidFill>
                <a:latin typeface="Courier" charset="0"/>
                <a:ea typeface="Courier" charset="0"/>
                <a:cs typeface="Courier" charset="0"/>
              </a:rPr>
              <a:t>c.signal</a:t>
            </a:r>
            <a:r>
              <a:rPr lang="en-US" sz="1800" b="1" dirty="0">
                <a:solidFill>
                  <a:srgbClr val="0A017F"/>
                </a:solidFill>
                <a:latin typeface="Courier" charset="0"/>
                <a:ea typeface="Courier" charset="0"/>
                <a:cs typeface="Courier" charset="0"/>
              </a:rPr>
              <a:t>();</a:t>
            </a:r>
            <a:r>
              <a:rPr lang="en-US" sz="1800" dirty="0">
                <a:solidFill>
                  <a:srgbClr val="0A017F"/>
                </a:solidFill>
                <a:latin typeface="Courier" charset="0"/>
                <a:ea typeface="Courier" charset="0"/>
                <a:cs typeface="Courier" charset="0"/>
              </a:rPr>
              <a:t>							</a:t>
            </a:r>
            <a:r>
              <a:rPr lang="en-US" sz="1800" i="1" dirty="0">
                <a:solidFill>
                  <a:srgbClr val="7F0101"/>
                </a:solidFill>
                <a:latin typeface="Courier" charset="0"/>
                <a:ea typeface="Courier" charset="0"/>
                <a:cs typeface="Courier" charset="0"/>
              </a:rPr>
              <a:t>// not synced</a:t>
            </a:r>
            <a:endParaRPr lang="en-US" sz="1800" dirty="0">
              <a:solidFill>
                <a:srgbClr val="0A017F"/>
              </a:solidFill>
              <a:latin typeface="Courier" charset="0"/>
              <a:ea typeface="Courier" charset="0"/>
              <a:cs typeface="Courier" charset="0"/>
            </a:endParaRP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protected </a:t>
            </a:r>
            <a:r>
              <a:rPr lang="en-US" sz="1800" b="1" dirty="0">
                <a:solidFill>
                  <a:srgbClr val="0A017F"/>
                </a:solidFill>
                <a:latin typeface="Courier" charset="0"/>
                <a:ea typeface="Courier" charset="0"/>
                <a:cs typeface="Courier" charset="0"/>
              </a:rPr>
              <a:t>synchronized</a:t>
            </a:r>
            <a:r>
              <a:rPr lang="en-US" sz="1800" dirty="0">
                <a:solidFill>
                  <a:srgbClr val="0A017F"/>
                </a:solidFill>
                <a:latin typeface="Courier" charset="0"/>
                <a:ea typeface="Courier" charset="0"/>
                <a:cs typeface="Courier" charset="0"/>
              </a:rPr>
              <a:t> doM1() { ... }</a:t>
            </a:r>
          </a:p>
          <a:p>
            <a:pPr defTabSz="38576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Using permits</a:t>
            </a:r>
          </a:p>
        </p:txBody>
      </p:sp>
      <p:sp>
        <p:nvSpPr>
          <p:cNvPr id="37891" name="Date Placeholder 3"/>
          <p:cNvSpPr>
            <a:spLocks noGrp="1"/>
          </p:cNvSpPr>
          <p:nvPr>
            <p:ph type="dt" sz="quarter" idx="10"/>
          </p:nvPr>
        </p:nvSpPr>
        <p:spPr>
          <a:noFill/>
        </p:spPr>
        <p:txBody>
          <a:bodyPr/>
          <a:lstStyle/>
          <a:p>
            <a:r>
              <a:rPr lang="en-US" smtClean="0"/>
              <a:t>© Oscar Nierstrasz</a:t>
            </a:r>
            <a:endParaRPr lang="de-CH" smtClean="0"/>
          </a:p>
        </p:txBody>
      </p:sp>
      <p:sp>
        <p:nvSpPr>
          <p:cNvPr id="37892" name="Footer Placeholder 4"/>
          <p:cNvSpPr>
            <a:spLocks noGrp="1"/>
          </p:cNvSpPr>
          <p:nvPr>
            <p:ph type="ftr" sz="quarter" idx="11"/>
          </p:nvPr>
        </p:nvSpPr>
        <p:spPr>
          <a:noFill/>
        </p:spPr>
        <p:txBody>
          <a:bodyPr/>
          <a:lstStyle/>
          <a:p>
            <a:r>
              <a:rPr lang="en-US" smtClean="0"/>
              <a:t>Condition Objects</a:t>
            </a:r>
            <a:endParaRPr lang="de-CH" smtClean="0"/>
          </a:p>
        </p:txBody>
      </p:sp>
      <p:sp>
        <p:nvSpPr>
          <p:cNvPr id="37893" name="Slide Number Placeholder 5"/>
          <p:cNvSpPr>
            <a:spLocks noGrp="1"/>
          </p:cNvSpPr>
          <p:nvPr>
            <p:ph type="sldNum" sz="quarter" idx="12"/>
          </p:nvPr>
        </p:nvSpPr>
        <p:spPr>
          <a:noFill/>
        </p:spPr>
        <p:txBody>
          <a:bodyPr/>
          <a:lstStyle/>
          <a:p>
            <a:fld id="{50F302ED-47E4-EA46-BAED-0927B86F2BA7}" type="slidenum">
              <a:rPr lang="de-CH" smtClean="0"/>
              <a:pPr/>
              <a:t>24</a:t>
            </a:fld>
            <a:endParaRPr lang="de-CH" sz="1400" smtClean="0">
              <a:solidFill>
                <a:srgbClr val="7E7E7E"/>
              </a:solidFill>
              <a:latin typeface="Times" charset="0"/>
            </a:endParaRPr>
          </a:p>
        </p:txBody>
      </p:sp>
      <p:sp>
        <p:nvSpPr>
          <p:cNvPr id="37894" name="Rectangle 4"/>
          <p:cNvSpPr>
            <a:spLocks noChangeArrowheads="1"/>
          </p:cNvSpPr>
          <p:nvPr/>
        </p:nvSpPr>
        <p:spPr bwMode="auto">
          <a:xfrm>
            <a:off x="228600" y="1673225"/>
            <a:ext cx="8707438" cy="44989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Building</a:t>
            </a: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Permit permit;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Building(int 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permit = new Permit(n);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void enter(String person) { </a:t>
            </a:r>
            <a:r>
              <a:rPr lang="en-US" sz="1800" i="1">
                <a:solidFill>
                  <a:srgbClr val="7E0007"/>
                </a:solidFill>
                <a:latin typeface="Courier" charset="0"/>
                <a:ea typeface="Courier" charset="0"/>
                <a:cs typeface="Courier" charset="0"/>
              </a:rPr>
              <a:t>// NB: unsynchronized</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permit.await();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System.out.println(person + " has entered the building");</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void leave(String person)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System.out.println(person + " has left the building");</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permit.signal();</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37895" name="Rectangle 6"/>
          <p:cNvSpPr>
            <a:spLocks noChangeArrowheads="1"/>
          </p:cNvSpPr>
          <p:nvPr/>
        </p:nvSpPr>
        <p:spPr bwMode="auto">
          <a:xfrm>
            <a:off x="8162925" y="5895975"/>
            <a:ext cx="769938"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Using permits</a:t>
            </a:r>
          </a:p>
        </p:txBody>
      </p:sp>
      <p:sp>
        <p:nvSpPr>
          <p:cNvPr id="39939" name="Date Placeholder 3"/>
          <p:cNvSpPr>
            <a:spLocks noGrp="1"/>
          </p:cNvSpPr>
          <p:nvPr>
            <p:ph type="dt" sz="quarter" idx="10"/>
          </p:nvPr>
        </p:nvSpPr>
        <p:spPr>
          <a:noFill/>
        </p:spPr>
        <p:txBody>
          <a:bodyPr/>
          <a:lstStyle/>
          <a:p>
            <a:r>
              <a:rPr lang="en-US" smtClean="0"/>
              <a:t>© Oscar Nierstrasz</a:t>
            </a:r>
            <a:endParaRPr lang="de-CH" smtClean="0"/>
          </a:p>
        </p:txBody>
      </p:sp>
      <p:sp>
        <p:nvSpPr>
          <p:cNvPr id="39940" name="Footer Placeholder 4"/>
          <p:cNvSpPr>
            <a:spLocks noGrp="1"/>
          </p:cNvSpPr>
          <p:nvPr>
            <p:ph type="ftr" sz="quarter" idx="11"/>
          </p:nvPr>
        </p:nvSpPr>
        <p:spPr>
          <a:noFill/>
        </p:spPr>
        <p:txBody>
          <a:bodyPr/>
          <a:lstStyle/>
          <a:p>
            <a:r>
              <a:rPr lang="en-US" smtClean="0"/>
              <a:t>Condition Objects</a:t>
            </a:r>
            <a:endParaRPr lang="de-CH" smtClean="0"/>
          </a:p>
        </p:txBody>
      </p:sp>
      <p:sp>
        <p:nvSpPr>
          <p:cNvPr id="39941" name="Slide Number Placeholder 5"/>
          <p:cNvSpPr>
            <a:spLocks noGrp="1"/>
          </p:cNvSpPr>
          <p:nvPr>
            <p:ph type="sldNum" sz="quarter" idx="12"/>
          </p:nvPr>
        </p:nvSpPr>
        <p:spPr>
          <a:noFill/>
        </p:spPr>
        <p:txBody>
          <a:bodyPr/>
          <a:lstStyle/>
          <a:p>
            <a:fld id="{567931E3-0850-7E4C-9440-E6715BC9B6E9}" type="slidenum">
              <a:rPr lang="de-CH" smtClean="0"/>
              <a:pPr/>
              <a:t>25</a:t>
            </a:fld>
            <a:endParaRPr lang="de-CH" sz="1400" smtClean="0">
              <a:solidFill>
                <a:srgbClr val="7E7E7E"/>
              </a:solidFill>
              <a:latin typeface="Times" charset="0"/>
            </a:endParaRPr>
          </a:p>
        </p:txBody>
      </p:sp>
      <p:sp>
        <p:nvSpPr>
          <p:cNvPr id="39942" name="Rectangle 4"/>
          <p:cNvSpPr>
            <a:spLocks noChangeArrowheads="1"/>
          </p:cNvSpPr>
          <p:nvPr/>
        </p:nvSpPr>
        <p:spPr bwMode="auto">
          <a:xfrm>
            <a:off x="609600" y="1066800"/>
            <a:ext cx="8218488" cy="54546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static void main(String[] args)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Building building = </a:t>
            </a:r>
            <a:r>
              <a:rPr lang="en-US" sz="1800" b="1">
                <a:solidFill>
                  <a:srgbClr val="0A017F"/>
                </a:solidFill>
                <a:latin typeface="Courier" charset="0"/>
                <a:ea typeface="Courier" charset="0"/>
                <a:cs typeface="Courier" charset="0"/>
              </a:rPr>
              <a:t>new Building(3)</a:t>
            </a: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enterAndLeave(building, "bob");</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enterAndLeave(building, "carol");</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private static void enterAndLeave(final Building building,</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final String person)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new Thread()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run()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building.enter(person);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pause();</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building.leave(person);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}.start();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39943" name="TextBox 9"/>
          <p:cNvSpPr txBox="1">
            <a:spLocks noChangeArrowheads="1"/>
          </p:cNvSpPr>
          <p:nvPr/>
        </p:nvSpPr>
        <p:spPr bwMode="auto">
          <a:xfrm>
            <a:off x="5257800" y="3962400"/>
            <a:ext cx="3416300" cy="22463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US" sz="1400">
                <a:latin typeface="Courier" charset="0"/>
                <a:ea typeface="Courier" charset="0"/>
                <a:cs typeface="Courier" charset="0"/>
              </a:rPr>
              <a:t>bob has entered the building</a:t>
            </a:r>
          </a:p>
          <a:p>
            <a:r>
              <a:rPr lang="en-US" sz="1400">
                <a:latin typeface="Courier" charset="0"/>
                <a:ea typeface="Courier" charset="0"/>
                <a:cs typeface="Courier" charset="0"/>
              </a:rPr>
              <a:t>carol has entered the building</a:t>
            </a:r>
          </a:p>
          <a:p>
            <a:r>
              <a:rPr lang="en-US" sz="1400">
                <a:latin typeface="Courier" charset="0"/>
                <a:ea typeface="Courier" charset="0"/>
                <a:cs typeface="Courier" charset="0"/>
              </a:rPr>
              <a:t>ted has entered the building</a:t>
            </a:r>
          </a:p>
          <a:p>
            <a:r>
              <a:rPr lang="en-US" sz="1400" b="1">
                <a:latin typeface="Courier" charset="0"/>
                <a:ea typeface="Courier" charset="0"/>
                <a:cs typeface="Courier" charset="0"/>
              </a:rPr>
              <a:t>bob has left the building</a:t>
            </a:r>
          </a:p>
          <a:p>
            <a:r>
              <a:rPr lang="en-US" sz="1400" b="1">
                <a:latin typeface="Courier" charset="0"/>
                <a:ea typeface="Courier" charset="0"/>
                <a:cs typeface="Courier" charset="0"/>
              </a:rPr>
              <a:t>alice has entered the building</a:t>
            </a:r>
          </a:p>
          <a:p>
            <a:r>
              <a:rPr lang="en-US" sz="1400">
                <a:latin typeface="Courier" charset="0"/>
                <a:ea typeface="Courier" charset="0"/>
                <a:cs typeface="Courier" charset="0"/>
              </a:rPr>
              <a:t>ted has left the building</a:t>
            </a:r>
          </a:p>
          <a:p>
            <a:r>
              <a:rPr lang="en-US" sz="1400">
                <a:latin typeface="Courier" charset="0"/>
                <a:ea typeface="Courier" charset="0"/>
                <a:cs typeface="Courier" charset="0"/>
              </a:rPr>
              <a:t>carol has left the building</a:t>
            </a:r>
          </a:p>
          <a:p>
            <a:r>
              <a:rPr lang="en-US" sz="1400">
                <a:latin typeface="Courier" charset="0"/>
                <a:ea typeface="Courier" charset="0"/>
                <a:cs typeface="Courier" charset="0"/>
              </a:rPr>
              <a:t>elvis has entered the building</a:t>
            </a:r>
          </a:p>
          <a:p>
            <a:r>
              <a:rPr lang="en-US" sz="1400">
                <a:latin typeface="Courier" charset="0"/>
                <a:ea typeface="Courier" charset="0"/>
                <a:cs typeface="Courier" charset="0"/>
              </a:rPr>
              <a:t>alice has left the building</a:t>
            </a:r>
          </a:p>
          <a:p>
            <a:r>
              <a:rPr lang="en-US" sz="1400">
                <a:latin typeface="Courier" charset="0"/>
                <a:ea typeface="Courier" charset="0"/>
                <a:cs typeface="Courier" charset="0"/>
              </a:rPr>
              <a:t>elvis has left the building</a:t>
            </a:r>
          </a:p>
        </p:txBody>
      </p:sp>
      <p:grpSp>
        <p:nvGrpSpPr>
          <p:cNvPr id="39944" name="Group 5"/>
          <p:cNvGrpSpPr>
            <a:grpSpLocks/>
          </p:cNvGrpSpPr>
          <p:nvPr/>
        </p:nvGrpSpPr>
        <p:grpSpPr bwMode="auto">
          <a:xfrm>
            <a:off x="8382000" y="6096000"/>
            <a:ext cx="457200" cy="457200"/>
            <a:chOff x="5184" y="3552"/>
            <a:chExt cx="288" cy="288"/>
          </a:xfrm>
        </p:grpSpPr>
        <p:sp>
          <p:nvSpPr>
            <p:cNvPr id="39945"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9946"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p:spPr>
        <p:txBody>
          <a:bodyPr/>
          <a:lstStyle/>
          <a:p>
            <a:r>
              <a:rPr lang="en-US" smtClean="0"/>
              <a:t>© Oscar Nierstrasz</a:t>
            </a:r>
            <a:endParaRPr lang="de-CH" smtClean="0"/>
          </a:p>
        </p:txBody>
      </p:sp>
      <p:sp>
        <p:nvSpPr>
          <p:cNvPr id="41987" name="Footer Placeholder 4"/>
          <p:cNvSpPr>
            <a:spLocks noGrp="1"/>
          </p:cNvSpPr>
          <p:nvPr>
            <p:ph type="ftr" sz="quarter" idx="11"/>
          </p:nvPr>
        </p:nvSpPr>
        <p:spPr>
          <a:noFill/>
        </p:spPr>
        <p:txBody>
          <a:bodyPr/>
          <a:lstStyle/>
          <a:p>
            <a:r>
              <a:rPr lang="en-US" smtClean="0"/>
              <a:t>Condition Objects</a:t>
            </a:r>
            <a:endParaRPr lang="de-CH" smtClean="0"/>
          </a:p>
        </p:txBody>
      </p:sp>
      <p:sp>
        <p:nvSpPr>
          <p:cNvPr id="41988" name="Slide Number Placeholder 5"/>
          <p:cNvSpPr>
            <a:spLocks noGrp="1"/>
          </p:cNvSpPr>
          <p:nvPr>
            <p:ph type="sldNum" sz="quarter" idx="12"/>
          </p:nvPr>
        </p:nvSpPr>
        <p:spPr>
          <a:noFill/>
        </p:spPr>
        <p:txBody>
          <a:bodyPr/>
          <a:lstStyle/>
          <a:p>
            <a:fld id="{B7DF5B0B-E5D6-AF46-B7B1-D1EEDAD6DB2A}" type="slidenum">
              <a:rPr lang="de-CH" smtClean="0"/>
              <a:pPr/>
              <a:t>26</a:t>
            </a:fld>
            <a:endParaRPr lang="de-CH" sz="1400" dirty="0" smtClean="0">
              <a:solidFill>
                <a:srgbClr val="7E7E7E"/>
              </a:solidFill>
              <a:latin typeface="Times" charset="0"/>
            </a:endParaRPr>
          </a:p>
        </p:txBody>
      </p:sp>
      <p:sp>
        <p:nvSpPr>
          <p:cNvPr id="41989" name="Rectangle 2"/>
          <p:cNvSpPr>
            <a:spLocks noGrp="1" noChangeArrowheads="1"/>
          </p:cNvSpPr>
          <p:nvPr>
            <p:ph type="title"/>
          </p:nvPr>
        </p:nvSpPr>
        <p:spPr/>
        <p:txBody>
          <a:bodyPr/>
          <a:lstStyle/>
          <a:p>
            <a:r>
              <a:rPr lang="en-US"/>
              <a:t>Variants</a:t>
            </a:r>
          </a:p>
        </p:txBody>
      </p:sp>
      <p:sp>
        <p:nvSpPr>
          <p:cNvPr id="41990" name="Rectangle 3"/>
          <p:cNvSpPr>
            <a:spLocks noGrp="1" noChangeArrowheads="1"/>
          </p:cNvSpPr>
          <p:nvPr>
            <p:ph type="body" idx="1"/>
          </p:nvPr>
        </p:nvSpPr>
        <p:spPr/>
        <p:txBody>
          <a:bodyPr/>
          <a:lstStyle/>
          <a:p>
            <a:pPr marL="342900" indent="-342900">
              <a:lnSpc>
                <a:spcPct val="90000"/>
              </a:lnSpc>
              <a:buFont typeface="Helvetica CE" charset="0"/>
              <a:buNone/>
            </a:pPr>
            <a:r>
              <a:rPr lang="en-US" sz="2000" b="1" i="1" dirty="0"/>
              <a:t>Permit Counters:</a:t>
            </a:r>
            <a:r>
              <a:rPr lang="en-US" sz="2000" dirty="0"/>
              <a:t> (Counting Semaphores)</a:t>
            </a:r>
          </a:p>
          <a:p>
            <a:pPr marL="342900" indent="-342900">
              <a:lnSpc>
                <a:spcPct val="90000"/>
              </a:lnSpc>
            </a:pPr>
            <a:r>
              <a:rPr lang="en-US" sz="2000" dirty="0"/>
              <a:t>Just keep track of </a:t>
            </a:r>
            <a:r>
              <a:rPr lang="en-US" sz="2000" dirty="0">
                <a:solidFill>
                  <a:schemeClr val="tx1"/>
                </a:solidFill>
              </a:rPr>
              <a:t>the number of “permits”</a:t>
            </a:r>
          </a:p>
          <a:p>
            <a:pPr marL="342900" indent="-342900">
              <a:lnSpc>
                <a:spcPct val="90000"/>
              </a:lnSpc>
            </a:pPr>
            <a:r>
              <a:rPr lang="en-US" sz="2000" dirty="0"/>
              <a:t>Can use </a:t>
            </a:r>
            <a:r>
              <a:rPr lang="en-US" sz="2000" dirty="0">
                <a:latin typeface="Courier" charset="0"/>
                <a:ea typeface="Courier" charset="0"/>
                <a:cs typeface="Courier" charset="0"/>
              </a:rPr>
              <a:t>notify</a:t>
            </a:r>
            <a:r>
              <a:rPr lang="en-US" sz="2000" dirty="0"/>
              <a:t> instead of </a:t>
            </a:r>
            <a:r>
              <a:rPr lang="en-US" sz="2000" dirty="0" err="1">
                <a:latin typeface="Courier" charset="0"/>
                <a:ea typeface="Courier" charset="0"/>
                <a:cs typeface="Courier" charset="0"/>
              </a:rPr>
              <a:t>notifyAll</a:t>
            </a:r>
            <a:r>
              <a:rPr lang="en-US" sz="2000" dirty="0"/>
              <a:t> if class is final</a:t>
            </a:r>
          </a:p>
          <a:p>
            <a:pPr marL="342900" indent="-342900">
              <a:lnSpc>
                <a:spcPct val="90000"/>
              </a:lnSpc>
              <a:buFont typeface="Helvetica CE" charset="0"/>
              <a:buNone/>
            </a:pPr>
            <a:endParaRPr lang="en-US" sz="2000" dirty="0"/>
          </a:p>
          <a:p>
            <a:pPr marL="342900" indent="-342900">
              <a:lnSpc>
                <a:spcPct val="90000"/>
              </a:lnSpc>
              <a:buFont typeface="Helvetica CE" charset="0"/>
              <a:buNone/>
            </a:pPr>
            <a:r>
              <a:rPr lang="en-US" sz="2000" b="1" i="1" dirty="0"/>
              <a:t>Fair Semaphores:</a:t>
            </a:r>
            <a:endParaRPr lang="en-US" sz="2000" dirty="0"/>
          </a:p>
          <a:p>
            <a:pPr marL="342900" indent="-342900">
              <a:lnSpc>
                <a:spcPct val="90000"/>
              </a:lnSpc>
            </a:pPr>
            <a:r>
              <a:rPr lang="en-US" sz="2000" dirty="0"/>
              <a:t>Maintain </a:t>
            </a:r>
            <a:r>
              <a:rPr lang="en-US" sz="2000" i="1" dirty="0">
                <a:solidFill>
                  <a:srgbClr val="7F0101"/>
                </a:solidFill>
              </a:rPr>
              <a:t>FIFO queue of threads</a:t>
            </a:r>
            <a:r>
              <a:rPr lang="en-US" sz="2000" dirty="0"/>
              <a:t> waiting on a </a:t>
            </a:r>
            <a:r>
              <a:rPr lang="en-US" sz="2000" dirty="0" err="1"/>
              <a:t>SimpleCondition</a:t>
            </a:r>
            <a:endParaRPr lang="en-US" sz="2000" dirty="0"/>
          </a:p>
          <a:p>
            <a:pPr marL="342900" indent="-342900">
              <a:lnSpc>
                <a:spcPct val="90000"/>
              </a:lnSpc>
              <a:buFont typeface="Helvetica CE" charset="0"/>
              <a:buNone/>
            </a:pPr>
            <a:endParaRPr lang="en-US" sz="2000" b="1" i="1" dirty="0"/>
          </a:p>
          <a:p>
            <a:pPr marL="342900" indent="-342900">
              <a:lnSpc>
                <a:spcPct val="90000"/>
              </a:lnSpc>
              <a:buFont typeface="Helvetica CE" charset="0"/>
              <a:buNone/>
            </a:pPr>
            <a:r>
              <a:rPr lang="en-US" sz="2000" b="1" i="1" dirty="0"/>
              <a:t>Locks and Latches:</a:t>
            </a:r>
            <a:endParaRPr lang="en-US" sz="2000" dirty="0"/>
          </a:p>
          <a:p>
            <a:pPr marL="342900" indent="-342900">
              <a:lnSpc>
                <a:spcPct val="90000"/>
              </a:lnSpc>
            </a:pPr>
            <a:r>
              <a:rPr lang="en-US" sz="2000" dirty="0"/>
              <a:t>Locks can be </a:t>
            </a:r>
            <a:r>
              <a:rPr lang="en-US" sz="2000" i="1" dirty="0">
                <a:solidFill>
                  <a:srgbClr val="7F0101"/>
                </a:solidFill>
              </a:rPr>
              <a:t>acquired and released</a:t>
            </a:r>
            <a:r>
              <a:rPr lang="en-US" sz="2000" dirty="0"/>
              <a:t> in separate methods</a:t>
            </a:r>
          </a:p>
          <a:p>
            <a:pPr marL="342900" indent="-342900">
              <a:lnSpc>
                <a:spcPct val="90000"/>
              </a:lnSpc>
            </a:pPr>
            <a:r>
              <a:rPr lang="en-US" sz="2000" dirty="0"/>
              <a:t>Keep track of thread holding the lock so locks can be </a:t>
            </a:r>
            <a:r>
              <a:rPr lang="en-US" sz="2000" i="1" dirty="0">
                <a:solidFill>
                  <a:srgbClr val="7F0101"/>
                </a:solidFill>
              </a:rPr>
              <a:t>reentrant</a:t>
            </a:r>
            <a:r>
              <a:rPr lang="en-US" sz="2000" dirty="0"/>
              <a:t>!</a:t>
            </a:r>
          </a:p>
          <a:p>
            <a:pPr marL="342900" indent="-342900">
              <a:lnSpc>
                <a:spcPct val="90000"/>
              </a:lnSpc>
            </a:pPr>
            <a:r>
              <a:rPr lang="en-US" sz="2000" dirty="0"/>
              <a:t>A </a:t>
            </a:r>
            <a:r>
              <a:rPr lang="en-US" sz="2000" u="sng" dirty="0"/>
              <a:t>latch</a:t>
            </a:r>
            <a:r>
              <a:rPr lang="en-US" sz="2000" dirty="0"/>
              <a:t> is set to true by </a:t>
            </a:r>
            <a:r>
              <a:rPr lang="en-US" sz="2000" dirty="0">
                <a:latin typeface="Courier" charset="0"/>
                <a:ea typeface="Courier" charset="0"/>
                <a:cs typeface="Courier" charset="0"/>
              </a:rPr>
              <a:t>signal</a:t>
            </a:r>
            <a:r>
              <a:rPr lang="en-US" sz="2000" dirty="0"/>
              <a:t>, and </a:t>
            </a:r>
            <a:r>
              <a:rPr lang="en-US" sz="2000" i="1" dirty="0">
                <a:solidFill>
                  <a:srgbClr val="7F0101"/>
                </a:solidFill>
              </a:rPr>
              <a:t>always stays </a:t>
            </a:r>
            <a:r>
              <a:rPr lang="en-US" sz="2000" i="1" dirty="0" smtClean="0">
                <a:solidFill>
                  <a:srgbClr val="7F0101"/>
                </a:solidFill>
              </a:rPr>
              <a:t>true</a:t>
            </a:r>
            <a:r>
              <a:rPr lang="en-US" sz="2000" i="1" dirty="0" smtClean="0">
                <a:solidFill>
                  <a:srgbClr val="05027D"/>
                </a:solidFill>
              </a:rPr>
              <a:t> </a:t>
            </a:r>
            <a:r>
              <a:rPr lang="en-US" sz="2000" dirty="0" smtClean="0">
                <a:solidFill>
                  <a:srgbClr val="05027D"/>
                </a:solidFill>
              </a:rPr>
              <a:t>(</a:t>
            </a:r>
            <a:r>
              <a:rPr lang="en-US" sz="2000" dirty="0" err="1" smtClean="0">
                <a:solidFill>
                  <a:srgbClr val="05027D"/>
                </a:solidFill>
              </a:rPr>
              <a:t>eg</a:t>
            </a:r>
            <a:r>
              <a:rPr lang="en-US" sz="2000" dirty="0" smtClean="0">
                <a:solidFill>
                  <a:srgbClr val="05027D"/>
                </a:solidFill>
              </a:rPr>
              <a:t> a future)</a:t>
            </a:r>
            <a:endParaRPr lang="en-US" sz="2000" i="1" dirty="0" smtClean="0">
              <a:solidFill>
                <a:srgbClr val="7F010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Date Placeholder 2"/>
          <p:cNvSpPr>
            <a:spLocks noGrp="1"/>
          </p:cNvSpPr>
          <p:nvPr>
            <p:ph type="dt" sz="quarter" idx="10"/>
          </p:nvPr>
        </p:nvSpPr>
        <p:spPr>
          <a:noFill/>
        </p:spPr>
        <p:txBody>
          <a:bodyPr/>
          <a:lstStyle/>
          <a:p>
            <a:r>
              <a:rPr lang="en-US" smtClean="0"/>
              <a:t>© Oscar Nierstrasz</a:t>
            </a:r>
            <a:endParaRPr lang="de-CH" smtClean="0"/>
          </a:p>
        </p:txBody>
      </p:sp>
      <p:sp>
        <p:nvSpPr>
          <p:cNvPr id="43011" name="Footer Placeholder 3"/>
          <p:cNvSpPr>
            <a:spLocks noGrp="1"/>
          </p:cNvSpPr>
          <p:nvPr>
            <p:ph type="ftr" sz="quarter" idx="11"/>
          </p:nvPr>
        </p:nvSpPr>
        <p:spPr>
          <a:noFill/>
        </p:spPr>
        <p:txBody>
          <a:bodyPr/>
          <a:lstStyle/>
          <a:p>
            <a:r>
              <a:rPr lang="en-US" smtClean="0"/>
              <a:t>Condition Objects</a:t>
            </a:r>
            <a:endParaRPr lang="de-CH" smtClean="0"/>
          </a:p>
        </p:txBody>
      </p:sp>
      <p:sp>
        <p:nvSpPr>
          <p:cNvPr id="43012" name="Slide Number Placeholder 4"/>
          <p:cNvSpPr>
            <a:spLocks noGrp="1"/>
          </p:cNvSpPr>
          <p:nvPr>
            <p:ph type="sldNum" sz="quarter" idx="12"/>
          </p:nvPr>
        </p:nvSpPr>
        <p:spPr>
          <a:noFill/>
        </p:spPr>
        <p:txBody>
          <a:bodyPr/>
          <a:lstStyle/>
          <a:p>
            <a:fld id="{92F3FE99-C396-7443-92AF-BD392248A20A}" type="slidenum">
              <a:rPr lang="de-CH" smtClean="0"/>
              <a:pPr/>
              <a:t>27</a:t>
            </a:fld>
            <a:endParaRPr lang="de-CH" sz="1400" smtClean="0">
              <a:solidFill>
                <a:srgbClr val="7E7E7E"/>
              </a:solidFill>
              <a:latin typeface="Times" charset="0"/>
            </a:endParaRPr>
          </a:p>
        </p:txBody>
      </p:sp>
      <p:sp>
        <p:nvSpPr>
          <p:cNvPr id="43013" name="Rectangle 2"/>
          <p:cNvSpPr>
            <a:spLocks noGrp="1" noChangeArrowheads="1"/>
          </p:cNvSpPr>
          <p:nvPr>
            <p:ph type="title"/>
          </p:nvPr>
        </p:nvSpPr>
        <p:spPr/>
        <p:txBody>
          <a:bodyPr/>
          <a:lstStyle/>
          <a:p>
            <a:r>
              <a:rPr lang="en-US"/>
              <a:t>Semaphores in Java</a:t>
            </a:r>
          </a:p>
        </p:txBody>
      </p:sp>
      <p:sp>
        <p:nvSpPr>
          <p:cNvPr id="43014" name="Rectangle 4"/>
          <p:cNvSpPr>
            <a:spLocks noChangeArrowheads="1"/>
          </p:cNvSpPr>
          <p:nvPr/>
        </p:nvSpPr>
        <p:spPr bwMode="auto">
          <a:xfrm>
            <a:off x="457200" y="1785938"/>
            <a:ext cx="8522179" cy="461203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public class </a:t>
            </a:r>
            <a:r>
              <a:rPr lang="en-US" sz="1800" b="1" dirty="0">
                <a:solidFill>
                  <a:srgbClr val="0A017F"/>
                </a:solidFill>
                <a:latin typeface="Courier" charset="0"/>
                <a:ea typeface="Courier" charset="0"/>
                <a:cs typeface="Courier" charset="0"/>
              </a:rPr>
              <a:t>Semaphore </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i="1" dirty="0" smtClean="0">
                <a:solidFill>
                  <a:srgbClr val="7F0101"/>
                </a:solidFill>
                <a:latin typeface="Courier" charset="0"/>
                <a:ea typeface="Courier" charset="0"/>
                <a:cs typeface="Courier" charset="0"/>
              </a:rPr>
              <a:t>/</a:t>
            </a:r>
            <a:r>
              <a:rPr lang="en-US" sz="1800" i="1" dirty="0">
                <a:solidFill>
                  <a:srgbClr val="7F0101"/>
                </a:solidFill>
                <a:latin typeface="Courier" charset="0"/>
                <a:ea typeface="Courier" charset="0"/>
                <a:cs typeface="Courier" charset="0"/>
              </a:rPr>
              <a:t>/ simple version</a:t>
            </a:r>
            <a:endParaRPr lang="en-US" sz="1800" dirty="0">
              <a:solidFill>
                <a:srgbClr val="7F0101"/>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private </a:t>
            </a:r>
            <a:r>
              <a:rPr lang="en-US" sz="1800" dirty="0" err="1">
                <a:solidFill>
                  <a:srgbClr val="0A017F"/>
                </a:solidFill>
                <a:latin typeface="Courier" charset="0"/>
                <a:ea typeface="Courier" charset="0"/>
                <a:cs typeface="Courier" charset="0"/>
              </a:rPr>
              <a:t>int</a:t>
            </a:r>
            <a:r>
              <a:rPr lang="en-US" sz="1800" dirty="0">
                <a:solidFill>
                  <a:srgbClr val="0A017F"/>
                </a:solidFill>
                <a:latin typeface="Courier" charset="0"/>
                <a:ea typeface="Courier" charset="0"/>
                <a:cs typeface="Courier" charset="0"/>
              </a:rPr>
              <a:t> value;</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public Semaphore (</a:t>
            </a:r>
            <a:r>
              <a:rPr lang="en-US" sz="1800" dirty="0" err="1">
                <a:solidFill>
                  <a:srgbClr val="0A017F"/>
                </a:solidFill>
                <a:latin typeface="Courier" charset="0"/>
                <a:ea typeface="Courier" charset="0"/>
                <a:cs typeface="Courier" charset="0"/>
              </a:rPr>
              <a:t>int</a:t>
            </a:r>
            <a:r>
              <a:rPr lang="en-US" sz="1800" dirty="0">
                <a:solidFill>
                  <a:srgbClr val="0A017F"/>
                </a:solidFill>
                <a:latin typeface="Courier" charset="0"/>
                <a:ea typeface="Courier" charset="0"/>
                <a:cs typeface="Courier" charset="0"/>
              </a:rPr>
              <a:t> initial) { value = initial;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a:solidFill>
                  <a:srgbClr val="0A017F"/>
                </a:solidFill>
                <a:latin typeface="Courier" charset="0"/>
                <a:ea typeface="Courier" charset="0"/>
                <a:cs typeface="Courier" charset="0"/>
              </a:rPr>
              <a:t>synchronized</a:t>
            </a:r>
            <a:r>
              <a:rPr lang="en-US" sz="1800" dirty="0">
                <a:solidFill>
                  <a:srgbClr val="0A017F"/>
                </a:solidFill>
                <a:latin typeface="Courier" charset="0"/>
                <a:ea typeface="Courier" charset="0"/>
                <a:cs typeface="Courier" charset="0"/>
              </a:rPr>
              <a:t> public void up() </a:t>
            </a:r>
            <a:r>
              <a:rPr lang="en-US" sz="1800" dirty="0" smtClean="0">
                <a:solidFill>
                  <a:srgbClr val="0A017F"/>
                </a:solidFill>
                <a:latin typeface="Courier" charset="0"/>
                <a:ea typeface="Courier" charset="0"/>
                <a:cs typeface="Courier" charset="0"/>
              </a:rPr>
              <a:t>{		</a:t>
            </a:r>
            <a:r>
              <a:rPr lang="en-US" sz="1800" i="1" dirty="0" smtClean="0">
                <a:solidFill>
                  <a:srgbClr val="7F0101"/>
                </a:solidFill>
                <a:latin typeface="Courier" charset="0"/>
                <a:ea typeface="Courier" charset="0"/>
                <a:cs typeface="Courier" charset="0"/>
              </a:rPr>
              <a:t>/</a:t>
            </a:r>
            <a:r>
              <a:rPr lang="en-US" sz="1800" i="1" dirty="0">
                <a:solidFill>
                  <a:srgbClr val="7F0101"/>
                </a:solidFill>
                <a:latin typeface="Courier" charset="0"/>
                <a:ea typeface="Courier" charset="0"/>
                <a:cs typeface="Courier" charset="0"/>
              </a:rPr>
              <a:t>/ AKA V</a:t>
            </a:r>
            <a:endParaRPr lang="en-US" sz="1800" dirty="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++value;</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a:solidFill>
                  <a:srgbClr val="0A017F"/>
                </a:solidFill>
                <a:latin typeface="Courier" charset="0"/>
                <a:ea typeface="Courier" charset="0"/>
                <a:cs typeface="Courier" charset="0"/>
              </a:rPr>
              <a:t>notify();</a:t>
            </a:r>
            <a:r>
              <a:rPr lang="en-US" sz="1800" dirty="0">
                <a:solidFill>
                  <a:srgbClr val="0A017F"/>
                </a:solidFill>
                <a:latin typeface="Courier" charset="0"/>
                <a:ea typeface="Courier" charset="0"/>
                <a:cs typeface="Courier" charset="0"/>
              </a:rPr>
              <a:t>						</a:t>
            </a:r>
            <a:r>
              <a:rPr lang="en-US" sz="1800" dirty="0" smtClean="0">
                <a:solidFill>
                  <a:srgbClr val="0A017F"/>
                </a:solidFill>
                <a:latin typeface="Courier" charset="0"/>
                <a:ea typeface="Courier" charset="0"/>
                <a:cs typeface="Courier" charset="0"/>
              </a:rPr>
              <a:t>	</a:t>
            </a:r>
            <a:r>
              <a:rPr lang="en-US" sz="1800" i="1" dirty="0" smtClean="0">
                <a:solidFill>
                  <a:srgbClr val="7F0101"/>
                </a:solidFill>
                <a:latin typeface="Courier" charset="0"/>
                <a:ea typeface="Courier" charset="0"/>
                <a:cs typeface="Courier" charset="0"/>
              </a:rPr>
              <a:t>/</a:t>
            </a:r>
            <a:r>
              <a:rPr lang="en-US" sz="1800" i="1" dirty="0">
                <a:solidFill>
                  <a:srgbClr val="7F0101"/>
                </a:solidFill>
                <a:latin typeface="Courier" charset="0"/>
                <a:ea typeface="Courier" charset="0"/>
                <a:cs typeface="Courier" charset="0"/>
              </a:rPr>
              <a:t>/ wake up just one thread!</a:t>
            </a:r>
            <a:endParaRPr lang="en-US" sz="1800" dirty="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b="1" dirty="0">
                <a:solidFill>
                  <a:srgbClr val="0A017F"/>
                </a:solidFill>
                <a:latin typeface="Courier" charset="0"/>
                <a:ea typeface="Courier" charset="0"/>
                <a:cs typeface="Courier" charset="0"/>
              </a:rPr>
              <a:t>synchronized</a:t>
            </a:r>
            <a:r>
              <a:rPr lang="en-US" sz="1800" dirty="0">
                <a:solidFill>
                  <a:srgbClr val="0A017F"/>
                </a:solidFill>
                <a:latin typeface="Courier" charset="0"/>
                <a:ea typeface="Courier" charset="0"/>
                <a:cs typeface="Courier" charset="0"/>
              </a:rPr>
              <a:t> public void down() {		</a:t>
            </a:r>
            <a:r>
              <a:rPr lang="en-US" sz="1800" i="1" dirty="0">
                <a:solidFill>
                  <a:srgbClr val="7F0101"/>
                </a:solidFill>
                <a:latin typeface="Courier" charset="0"/>
                <a:ea typeface="Courier" charset="0"/>
                <a:cs typeface="Courier" charset="0"/>
              </a:rPr>
              <a:t>// AKA P</a:t>
            </a:r>
            <a:endParaRPr lang="en-US" sz="1800" dirty="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while (value== 0)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try { </a:t>
            </a:r>
            <a:r>
              <a:rPr lang="en-US" sz="1800" b="1" dirty="0">
                <a:solidFill>
                  <a:srgbClr val="0A017F"/>
                </a:solidFill>
                <a:latin typeface="Courier" charset="0"/>
                <a:ea typeface="Courier" charset="0"/>
                <a:cs typeface="Courier" charset="0"/>
              </a:rPr>
              <a:t>wait</a:t>
            </a: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r>
              <a:rPr lang="en-US" sz="1800" dirty="0" err="1">
                <a:solidFill>
                  <a:srgbClr val="0A017F"/>
                </a:solidFill>
                <a:latin typeface="Courier" charset="0"/>
                <a:ea typeface="Courier" charset="0"/>
                <a:cs typeface="Courier" charset="0"/>
              </a:rPr>
              <a:t>catch(InterruptedException</a:t>
            </a:r>
            <a:r>
              <a:rPr lang="en-US" sz="1800" dirty="0">
                <a:solidFill>
                  <a:srgbClr val="0A017F"/>
                </a:solidFill>
                <a:latin typeface="Courier" charset="0"/>
                <a:ea typeface="Courier" charset="0"/>
                <a:cs typeface="Courier" charset="0"/>
              </a:rPr>
              <a:t> ex) {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--value;</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dirty="0">
                <a:solidFill>
                  <a:srgbClr val="0A017F"/>
                </a:solidFill>
                <a:latin typeface="Courier" charset="0"/>
                <a:ea typeface="Courier" charset="0"/>
                <a:cs typeface="Courier" charset="0"/>
              </a:rPr>
              <a:t>}</a:t>
            </a:r>
          </a:p>
        </p:txBody>
      </p:sp>
      <p:sp>
        <p:nvSpPr>
          <p:cNvPr id="43015" name="AutoShape 6"/>
          <p:cNvSpPr>
            <a:spLocks noChangeArrowheads="1"/>
          </p:cNvSpPr>
          <p:nvPr/>
        </p:nvSpPr>
        <p:spPr bwMode="auto">
          <a:xfrm>
            <a:off x="3505200" y="5943600"/>
            <a:ext cx="4419600" cy="5334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1800" i="1" dirty="0" smtClean="0">
                <a:solidFill>
                  <a:srgbClr val="7F0101"/>
                </a:solidFill>
              </a:rPr>
              <a:t>See also. </a:t>
            </a:r>
            <a:r>
              <a:rPr lang="en-US" sz="1800" i="1" dirty="0" err="1">
                <a:solidFill>
                  <a:srgbClr val="7F0101"/>
                </a:solidFill>
              </a:rPr>
              <a:t>java.util.concurrent.Semaphore</a:t>
            </a:r>
            <a:endParaRPr lang="en-US" sz="1800" i="1" dirty="0">
              <a:solidFill>
                <a:srgbClr val="7F0101"/>
              </a:solidFill>
            </a:endParaRPr>
          </a:p>
        </p:txBody>
      </p:sp>
      <p:sp>
        <p:nvSpPr>
          <p:cNvPr id="43016" name="Rectangle 7"/>
          <p:cNvSpPr>
            <a:spLocks noChangeArrowheads="1"/>
          </p:cNvSpPr>
          <p:nvPr/>
        </p:nvSpPr>
        <p:spPr bwMode="auto">
          <a:xfrm>
            <a:off x="8077200" y="6124575"/>
            <a:ext cx="769938"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2"/>
          <p:cNvSpPr>
            <a:spLocks noGrp="1"/>
          </p:cNvSpPr>
          <p:nvPr>
            <p:ph type="dt" sz="quarter" idx="10"/>
          </p:nvPr>
        </p:nvSpPr>
        <p:spPr>
          <a:noFill/>
        </p:spPr>
        <p:txBody>
          <a:bodyPr/>
          <a:lstStyle/>
          <a:p>
            <a:r>
              <a:rPr lang="en-US" smtClean="0"/>
              <a:t>© Oscar Nierstrasz</a:t>
            </a:r>
            <a:endParaRPr lang="de-CH" smtClean="0"/>
          </a:p>
        </p:txBody>
      </p:sp>
      <p:sp>
        <p:nvSpPr>
          <p:cNvPr id="44035" name="Footer Placeholder 3"/>
          <p:cNvSpPr>
            <a:spLocks noGrp="1"/>
          </p:cNvSpPr>
          <p:nvPr>
            <p:ph type="ftr" sz="quarter" idx="11"/>
          </p:nvPr>
        </p:nvSpPr>
        <p:spPr>
          <a:noFill/>
        </p:spPr>
        <p:txBody>
          <a:bodyPr/>
          <a:lstStyle/>
          <a:p>
            <a:r>
              <a:rPr lang="en-US" smtClean="0"/>
              <a:t>Condition Objects</a:t>
            </a:r>
            <a:endParaRPr lang="de-CH" smtClean="0"/>
          </a:p>
        </p:txBody>
      </p:sp>
      <p:sp>
        <p:nvSpPr>
          <p:cNvPr id="44036" name="Slide Number Placeholder 4"/>
          <p:cNvSpPr>
            <a:spLocks noGrp="1"/>
          </p:cNvSpPr>
          <p:nvPr>
            <p:ph type="sldNum" sz="quarter" idx="12"/>
          </p:nvPr>
        </p:nvSpPr>
        <p:spPr>
          <a:noFill/>
        </p:spPr>
        <p:txBody>
          <a:bodyPr/>
          <a:lstStyle/>
          <a:p>
            <a:fld id="{CF7E7F35-5133-7E45-97ED-6F3A446F6291}" type="slidenum">
              <a:rPr lang="de-CH" smtClean="0"/>
              <a:pPr/>
              <a:t>28</a:t>
            </a:fld>
            <a:endParaRPr lang="de-CH" sz="1400" smtClean="0">
              <a:solidFill>
                <a:srgbClr val="7E7E7E"/>
              </a:solidFill>
              <a:latin typeface="Times" charset="0"/>
            </a:endParaRPr>
          </a:p>
        </p:txBody>
      </p:sp>
      <p:sp>
        <p:nvSpPr>
          <p:cNvPr id="44037" name="Rectangle 2"/>
          <p:cNvSpPr>
            <a:spLocks noGrp="1" noChangeArrowheads="1"/>
          </p:cNvSpPr>
          <p:nvPr>
            <p:ph type="title"/>
          </p:nvPr>
        </p:nvSpPr>
        <p:spPr/>
        <p:txBody>
          <a:bodyPr/>
          <a:lstStyle/>
          <a:p>
            <a:r>
              <a:rPr lang="en-US"/>
              <a:t>Using Semaphores</a:t>
            </a:r>
          </a:p>
        </p:txBody>
      </p:sp>
      <p:sp>
        <p:nvSpPr>
          <p:cNvPr id="44038" name="Rectangle 4"/>
          <p:cNvSpPr>
            <a:spLocks noChangeArrowheads="1"/>
          </p:cNvSpPr>
          <p:nvPr/>
        </p:nvSpPr>
        <p:spPr bwMode="auto">
          <a:xfrm>
            <a:off x="609600" y="1219200"/>
            <a:ext cx="8188159" cy="522194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public class </a:t>
            </a:r>
            <a:r>
              <a:rPr lang="en-US" sz="1600" b="1" dirty="0" err="1">
                <a:solidFill>
                  <a:srgbClr val="0A017F"/>
                </a:solidFill>
                <a:latin typeface="Courier" charset="0"/>
                <a:ea typeface="Courier" charset="0"/>
                <a:cs typeface="Courier" charset="0"/>
              </a:rPr>
              <a:t>BoundedCounterSem</a:t>
            </a:r>
            <a:r>
              <a:rPr lang="en-US" sz="1600" b="1" dirty="0">
                <a:solidFill>
                  <a:srgbClr val="0A017F"/>
                </a:solidFill>
                <a:latin typeface="Courier" charset="0"/>
                <a:ea typeface="Courier" charset="0"/>
                <a:cs typeface="Courier" charset="0"/>
              </a:rPr>
              <a:t> </a:t>
            </a:r>
            <a:r>
              <a:rPr lang="en-US" sz="1600" dirty="0">
                <a:solidFill>
                  <a:srgbClr val="0A017F"/>
                </a:solidFill>
                <a:latin typeface="Courier" charset="0"/>
                <a:ea typeface="Courier" charset="0"/>
                <a:cs typeface="Courier" charset="0"/>
              </a:rPr>
              <a:t>extends </a:t>
            </a:r>
            <a:r>
              <a:rPr lang="en-US" sz="1600" dirty="0" err="1">
                <a:solidFill>
                  <a:srgbClr val="0A017F"/>
                </a:solidFill>
                <a:latin typeface="Courier" charset="0"/>
                <a:ea typeface="Courier" charset="0"/>
                <a:cs typeface="Courier" charset="0"/>
              </a:rPr>
              <a:t>BoundedCounterAbstract</a:t>
            </a:r>
            <a:r>
              <a:rPr lang="en-US" sz="1600" dirty="0">
                <a:solidFill>
                  <a:srgbClr val="0A017F"/>
                </a:solidFill>
                <a:latin typeface="Courier" charset="0"/>
                <a:ea typeface="Courier" charset="0"/>
                <a:cs typeface="Courier" charset="0"/>
              </a:rPr>
              <a:t> {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protected Semaphore </a:t>
            </a:r>
            <a:r>
              <a:rPr lang="en-US" sz="1600" dirty="0" err="1">
                <a:solidFill>
                  <a:srgbClr val="0A017F"/>
                </a:solidFill>
                <a:latin typeface="Courier" charset="0"/>
                <a:ea typeface="Courier" charset="0"/>
                <a:cs typeface="Courier" charset="0"/>
              </a:rPr>
              <a:t>mutex</a:t>
            </a:r>
            <a:r>
              <a:rPr lang="en-US" sz="1600" dirty="0">
                <a:solidFill>
                  <a:srgbClr val="0A017F"/>
                </a:solidFill>
                <a:latin typeface="Courier" charset="0"/>
                <a:ea typeface="Courier" charset="0"/>
                <a:cs typeface="Courier" charset="0"/>
              </a:rPr>
              <a:t>, full, empty;</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BoundedCounterVSem</a:t>
            </a:r>
            <a:r>
              <a:rPr lang="en-US" sz="1600" dirty="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mutex</a:t>
            </a:r>
            <a:r>
              <a:rPr lang="en-US" sz="1600" dirty="0">
                <a:solidFill>
                  <a:srgbClr val="0A017F"/>
                </a:solidFill>
                <a:latin typeface="Courier" charset="0"/>
                <a:ea typeface="Courier" charset="0"/>
                <a:cs typeface="Courier" charset="0"/>
              </a:rPr>
              <a:t> = new Semaphore(1);</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a:solidFill>
                  <a:srgbClr val="0A017F"/>
                </a:solidFill>
                <a:latin typeface="Courier" charset="0"/>
                <a:ea typeface="Courier" charset="0"/>
                <a:cs typeface="Courier" charset="0"/>
              </a:rPr>
              <a:t>full = new Semaphore(0);</a:t>
            </a:r>
            <a:r>
              <a:rPr lang="en-US" sz="1600" dirty="0" smtClean="0">
                <a:solidFill>
                  <a:srgbClr val="0A017F"/>
                </a:solidFill>
                <a:latin typeface="Courier" charset="0"/>
                <a:ea typeface="Courier" charset="0"/>
                <a:cs typeface="Courier" charset="0"/>
              </a:rPr>
              <a:t>							</a:t>
            </a:r>
            <a:r>
              <a:rPr lang="en-US" sz="1600" i="1" dirty="0">
                <a:solidFill>
                  <a:srgbClr val="7F0101"/>
                </a:solidFill>
                <a:latin typeface="Courier" charset="0"/>
                <a:ea typeface="Courier" charset="0"/>
                <a:cs typeface="Courier" charset="0"/>
              </a:rPr>
              <a:t>// number of</a:t>
            </a:r>
            <a:r>
              <a:rPr lang="en-US" sz="1600" i="1" dirty="0" smtClean="0">
                <a:solidFill>
                  <a:srgbClr val="7F0101"/>
                </a:solidFill>
                <a:latin typeface="Courier" charset="0"/>
                <a:ea typeface="Courier" charset="0"/>
                <a:cs typeface="Courier" charset="0"/>
              </a:rPr>
              <a:t> counters</a:t>
            </a:r>
            <a:endParaRPr lang="en-US" sz="1600" dirty="0" smtClean="0">
              <a:solidFill>
                <a:srgbClr val="7F0101"/>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empty = new </a:t>
            </a:r>
            <a:r>
              <a:rPr lang="en-US" sz="1600" dirty="0" err="1">
                <a:solidFill>
                  <a:srgbClr val="0A017F"/>
                </a:solidFill>
                <a:latin typeface="Courier" charset="0"/>
                <a:ea typeface="Courier" charset="0"/>
                <a:cs typeface="Courier" charset="0"/>
              </a:rPr>
              <a:t>Semaphore(MAX</a:t>
            </a:r>
            <a:r>
              <a:rPr lang="en-US" sz="1600" dirty="0">
                <a:solidFill>
                  <a:srgbClr val="0A017F"/>
                </a:solidFill>
                <a:latin typeface="Courier" charset="0"/>
                <a:ea typeface="Courier" charset="0"/>
                <a:cs typeface="Courier" charset="0"/>
              </a:rPr>
              <a:t>-MIN); 	</a:t>
            </a:r>
            <a:r>
              <a:rPr lang="en-US" sz="1600" i="1" dirty="0">
                <a:solidFill>
                  <a:srgbClr val="7F0101"/>
                </a:solidFill>
                <a:latin typeface="Courier" charset="0"/>
                <a:ea typeface="Courier" charset="0"/>
                <a:cs typeface="Courier" charset="0"/>
              </a:rPr>
              <a:t>// number of</a:t>
            </a:r>
            <a:r>
              <a:rPr lang="en-US" sz="1600" i="1" dirty="0" smtClean="0">
                <a:solidFill>
                  <a:srgbClr val="7F0101"/>
                </a:solidFill>
                <a:latin typeface="Courier" charset="0"/>
                <a:ea typeface="Courier" charset="0"/>
                <a:cs typeface="Courier" charset="0"/>
              </a:rPr>
              <a:t> empty slots</a:t>
            </a:r>
            <a:endParaRPr lang="en-US" sz="1600" dirty="0">
              <a:solidFill>
                <a:srgbClr val="7F0101"/>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public long value()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mutex.down</a:t>
            </a:r>
            <a:r>
              <a:rPr lang="en-US" sz="1600" b="1" dirty="0">
                <a:solidFill>
                  <a:srgbClr val="0A017F"/>
                </a:solidFill>
                <a:latin typeface="Courier" charset="0"/>
                <a:ea typeface="Courier" charset="0"/>
                <a:cs typeface="Courier" charset="0"/>
              </a:rPr>
              <a:t>();</a:t>
            </a: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grab the resource</a:t>
            </a:r>
            <a:endParaRPr lang="en-US" sz="1600" dirty="0">
              <a:solidFill>
                <a:srgbClr val="7F0101"/>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long </a:t>
            </a:r>
            <a:r>
              <a:rPr lang="en-US" sz="1600" dirty="0" err="1">
                <a:solidFill>
                  <a:srgbClr val="0A017F"/>
                </a:solidFill>
                <a:latin typeface="Courier" charset="0"/>
                <a:ea typeface="Courier" charset="0"/>
                <a:cs typeface="Courier" charset="0"/>
              </a:rPr>
              <a:t>val</a:t>
            </a:r>
            <a:r>
              <a:rPr lang="en-US" sz="1600" dirty="0">
                <a:solidFill>
                  <a:srgbClr val="0A017F"/>
                </a:solidFill>
                <a:latin typeface="Courier" charset="0"/>
                <a:ea typeface="Courier" charset="0"/>
                <a:cs typeface="Courier" charset="0"/>
              </a:rPr>
              <a:t> = count</a:t>
            </a:r>
            <a:r>
              <a:rPr lang="en-US" sz="1600" dirty="0" smtClean="0">
                <a:solidFill>
                  <a:srgbClr val="0A017F"/>
                </a:solidFill>
                <a:latin typeface="Courier" charset="0"/>
                <a:ea typeface="Courier" charset="0"/>
                <a:cs typeface="Courier" charset="0"/>
              </a:rPr>
              <a:t>;</a:t>
            </a:r>
            <a:endParaRPr lang="en-US" sz="1600" dirty="0" smtClean="0">
              <a:solidFill>
                <a:srgbClr val="0A017F"/>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b="1" dirty="0" smtClean="0">
                <a:solidFill>
                  <a:srgbClr val="0A017F"/>
                </a:solidFill>
                <a:latin typeface="Courier" charset="0"/>
                <a:ea typeface="Courier" charset="0"/>
                <a:cs typeface="Courier" charset="0"/>
              </a:rPr>
              <a:t>		</a:t>
            </a:r>
            <a:r>
              <a:rPr lang="en-US" sz="1600" b="1" dirty="0" err="1" smtClean="0">
                <a:solidFill>
                  <a:srgbClr val="0A017F"/>
                </a:solidFill>
                <a:latin typeface="Courier" charset="0"/>
                <a:ea typeface="Courier" charset="0"/>
                <a:cs typeface="Courier" charset="0"/>
              </a:rPr>
              <a:t>mutex.up</a:t>
            </a:r>
            <a:r>
              <a:rPr lang="en-US" sz="1600" b="1" dirty="0">
                <a:solidFill>
                  <a:srgbClr val="0A017F"/>
                </a:solidFill>
                <a:latin typeface="Courier" charset="0"/>
                <a:ea typeface="Courier" charset="0"/>
                <a:cs typeface="Courier" charset="0"/>
              </a:rPr>
              <a:t>();</a:t>
            </a: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a:solidFill>
                  <a:srgbClr val="7F0101"/>
                </a:solidFill>
                <a:latin typeface="Courier" charset="0"/>
                <a:ea typeface="Courier" charset="0"/>
                <a:cs typeface="Courier" charset="0"/>
              </a:rPr>
              <a:t>// release </a:t>
            </a:r>
            <a:r>
              <a:rPr lang="en-US" sz="1600" i="1" dirty="0" smtClean="0">
                <a:solidFill>
                  <a:srgbClr val="7F0101"/>
                </a:solidFill>
                <a:latin typeface="Courier" charset="0"/>
                <a:ea typeface="Courier" charset="0"/>
                <a:cs typeface="Courier" charset="0"/>
              </a:rPr>
              <a:t>it</a:t>
            </a:r>
            <a:endParaRPr lang="en-US" sz="1600" dirty="0" smtClean="0">
              <a:solidFill>
                <a:srgbClr val="7F0101"/>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smtClean="0">
                <a:solidFill>
                  <a:srgbClr val="7F0101"/>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return </a:t>
            </a:r>
            <a:r>
              <a:rPr lang="en-US" sz="1600" dirty="0" err="1">
                <a:solidFill>
                  <a:srgbClr val="0A017F"/>
                </a:solidFill>
                <a:latin typeface="Courier" charset="0"/>
                <a:ea typeface="Courier" charset="0"/>
                <a:cs typeface="Courier" charset="0"/>
              </a:rPr>
              <a:t>val</a:t>
            </a:r>
            <a:r>
              <a:rPr lang="en-US" sz="1600" dirty="0" smtClean="0">
                <a:solidFill>
                  <a:srgbClr val="0A017F"/>
                </a:solidFill>
                <a:latin typeface="Courier" charset="0"/>
                <a:ea typeface="Courier" charset="0"/>
                <a:cs typeface="Courier" charset="0"/>
              </a:rPr>
              <a:t>;</a:t>
            </a:r>
            <a:endParaRPr lang="en-US" sz="1600" dirty="0" smtClean="0">
              <a:solidFill>
                <a:srgbClr val="0A017F"/>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600" dirty="0" smtClean="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public </a:t>
            </a:r>
            <a:r>
              <a:rPr lang="en-US" sz="1600" dirty="0">
                <a:solidFill>
                  <a:srgbClr val="0A017F"/>
                </a:solidFill>
                <a:latin typeface="Courier" charset="0"/>
                <a:ea typeface="Courier" charset="0"/>
                <a:cs typeface="Courier" charset="0"/>
              </a:rPr>
              <a:t>void inc()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empty.down</a:t>
            </a:r>
            <a:r>
              <a:rPr lang="en-US" sz="1600" b="1" dirty="0">
                <a:solidFill>
                  <a:srgbClr val="0A017F"/>
                </a:solidFill>
                <a:latin typeface="Courier" charset="0"/>
                <a:ea typeface="Courier" charset="0"/>
                <a:cs typeface="Courier" charset="0"/>
              </a:rPr>
              <a:t>();</a:t>
            </a: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grab a slot</a:t>
            </a:r>
            <a:endParaRPr lang="en-US" sz="1600" dirty="0">
              <a:solidFill>
                <a:srgbClr val="7F0101"/>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mutex.down</a:t>
            </a:r>
            <a:r>
              <a:rPr lang="en-US" sz="1600" b="1" dirty="0">
                <a:solidFill>
                  <a:srgbClr val="0A017F"/>
                </a:solidFill>
                <a:latin typeface="Courier" charset="0"/>
                <a:ea typeface="Courier" charset="0"/>
                <a:cs typeface="Courier" charset="0"/>
              </a:rPr>
              <a:t>();</a:t>
            </a:r>
            <a:endParaRPr lang="en-US" sz="1600" dirty="0">
              <a:solidFill>
                <a:srgbClr val="0A017F"/>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count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mutex.up</a:t>
            </a:r>
            <a:r>
              <a:rPr lang="en-US" sz="1600" b="1" dirty="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full.up</a:t>
            </a:r>
            <a:r>
              <a:rPr lang="en-US" sz="1600" b="1" dirty="0">
                <a:solidFill>
                  <a:srgbClr val="0A017F"/>
                </a:solidFill>
                <a:latin typeface="Courier" charset="0"/>
                <a:ea typeface="Courier" charset="0"/>
                <a:cs typeface="Courier" charset="0"/>
              </a:rPr>
              <a:t>();</a:t>
            </a:r>
            <a:r>
              <a:rPr lang="en-US" sz="1600" dirty="0">
                <a:solidFill>
                  <a:srgbClr val="0A017F"/>
                </a:solidFill>
                <a:latin typeface="Courier" charset="0"/>
                <a:ea typeface="Courier" charset="0"/>
                <a:cs typeface="Courier" charset="0"/>
              </a:rPr>
              <a:t> 							</a:t>
            </a:r>
            <a:r>
              <a:rPr lang="en-US" sz="1600" dirty="0" smtClean="0">
                <a:solidFill>
                  <a:srgbClr val="0A017F"/>
                </a:solidFill>
                <a:latin typeface="Courier" charset="0"/>
                <a:ea typeface="Courier" charset="0"/>
                <a:cs typeface="Courier" charset="0"/>
              </a:rPr>
              <a:t>				</a:t>
            </a:r>
            <a:r>
              <a:rPr lang="en-US" sz="1600" i="1" dirty="0" smtClean="0">
                <a:solidFill>
                  <a:srgbClr val="7F0101"/>
                </a:solidFill>
                <a:latin typeface="Courier" charset="0"/>
                <a:ea typeface="Courier" charset="0"/>
                <a:cs typeface="Courier" charset="0"/>
              </a:rPr>
              <a:t>/</a:t>
            </a:r>
            <a:r>
              <a:rPr lang="en-US" sz="1600" i="1" dirty="0">
                <a:solidFill>
                  <a:srgbClr val="7F0101"/>
                </a:solidFill>
                <a:latin typeface="Courier" charset="0"/>
                <a:ea typeface="Courier" charset="0"/>
                <a:cs typeface="Courier" charset="0"/>
              </a:rPr>
              <a:t>/ release </a:t>
            </a:r>
            <a:r>
              <a:rPr lang="en-US" sz="1600" i="1" dirty="0" smtClean="0">
                <a:solidFill>
                  <a:srgbClr val="7F0101"/>
                </a:solidFill>
                <a:latin typeface="Courier" charset="0"/>
                <a:ea typeface="Courier" charset="0"/>
                <a:cs typeface="Courier" charset="0"/>
              </a:rPr>
              <a:t>a counter</a:t>
            </a:r>
            <a:endParaRPr lang="en-US" sz="1600" dirty="0" smtClean="0">
              <a:solidFill>
                <a:srgbClr val="0A017F"/>
              </a:solidFill>
              <a:latin typeface="Courier" charset="0"/>
              <a:ea typeface="Courier" charset="0"/>
              <a:cs typeface="Courier" charset="0"/>
            </a:endParaRP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a:t>
            </a:r>
          </a:p>
        </p:txBody>
      </p:sp>
      <p:sp>
        <p:nvSpPr>
          <p:cNvPr id="44039" name="Rectangle 6"/>
          <p:cNvSpPr>
            <a:spLocks noChangeArrowheads="1"/>
          </p:cNvSpPr>
          <p:nvPr/>
        </p:nvSpPr>
        <p:spPr bwMode="auto">
          <a:xfrm>
            <a:off x="8018463" y="6157913"/>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Date Placeholder 3"/>
          <p:cNvSpPr>
            <a:spLocks noGrp="1"/>
          </p:cNvSpPr>
          <p:nvPr>
            <p:ph type="dt" sz="quarter" idx="10"/>
          </p:nvPr>
        </p:nvSpPr>
        <p:spPr>
          <a:noFill/>
        </p:spPr>
        <p:txBody>
          <a:bodyPr/>
          <a:lstStyle/>
          <a:p>
            <a:r>
              <a:rPr lang="en-US" smtClean="0"/>
              <a:t>© Oscar Nierstrasz</a:t>
            </a:r>
            <a:endParaRPr lang="de-CH" smtClean="0"/>
          </a:p>
        </p:txBody>
      </p:sp>
      <p:sp>
        <p:nvSpPr>
          <p:cNvPr id="45059" name="Footer Placeholder 4"/>
          <p:cNvSpPr>
            <a:spLocks noGrp="1"/>
          </p:cNvSpPr>
          <p:nvPr>
            <p:ph type="ftr" sz="quarter" idx="11"/>
          </p:nvPr>
        </p:nvSpPr>
        <p:spPr>
          <a:noFill/>
        </p:spPr>
        <p:txBody>
          <a:bodyPr/>
          <a:lstStyle/>
          <a:p>
            <a:r>
              <a:rPr lang="en-US" smtClean="0"/>
              <a:t>Condition Objects</a:t>
            </a:r>
            <a:endParaRPr lang="de-CH" smtClean="0"/>
          </a:p>
        </p:txBody>
      </p:sp>
      <p:sp>
        <p:nvSpPr>
          <p:cNvPr id="45060" name="Slide Number Placeholder 5"/>
          <p:cNvSpPr>
            <a:spLocks noGrp="1"/>
          </p:cNvSpPr>
          <p:nvPr>
            <p:ph type="sldNum" sz="quarter" idx="12"/>
          </p:nvPr>
        </p:nvSpPr>
        <p:spPr>
          <a:noFill/>
        </p:spPr>
        <p:txBody>
          <a:bodyPr/>
          <a:lstStyle/>
          <a:p>
            <a:fld id="{E7EE0DD8-7F48-034E-817C-AB99E7A0CA0A}" type="slidenum">
              <a:rPr lang="de-CH" smtClean="0"/>
              <a:pPr/>
              <a:t>29</a:t>
            </a:fld>
            <a:endParaRPr lang="de-CH" sz="1400" smtClean="0">
              <a:solidFill>
                <a:srgbClr val="7E7E7E"/>
              </a:solidFill>
              <a:latin typeface="Times" charset="0"/>
            </a:endParaRPr>
          </a:p>
        </p:txBody>
      </p:sp>
      <p:sp>
        <p:nvSpPr>
          <p:cNvPr id="45061" name="Rectangle 2"/>
          <p:cNvSpPr>
            <a:spLocks noGrp="1" noChangeArrowheads="1"/>
          </p:cNvSpPr>
          <p:nvPr>
            <p:ph type="title"/>
          </p:nvPr>
        </p:nvSpPr>
        <p:spPr/>
        <p:txBody>
          <a:bodyPr/>
          <a:lstStyle/>
          <a:p>
            <a:r>
              <a:rPr lang="en-US"/>
              <a:t>Using Semaphores ...</a:t>
            </a:r>
          </a:p>
        </p:txBody>
      </p:sp>
      <p:sp>
        <p:nvSpPr>
          <p:cNvPr id="45062" name="Rectangle 3"/>
          <p:cNvSpPr>
            <a:spLocks noGrp="1" noChangeArrowheads="1"/>
          </p:cNvSpPr>
          <p:nvPr>
            <p:ph type="body" idx="1"/>
          </p:nvPr>
        </p:nvSpPr>
        <p:spPr>
          <a:xfrm>
            <a:off x="539750" y="1654175"/>
            <a:ext cx="8061325" cy="479425"/>
          </a:xfrm>
        </p:spPr>
        <p:txBody>
          <a:bodyPr anchor="t"/>
          <a:lstStyle/>
          <a:p>
            <a:pPr marL="0" indent="0" defTabSz="385763">
              <a:buFont typeface="Helvetica CE" charset="0"/>
              <a:buNone/>
            </a:pPr>
            <a:r>
              <a:rPr lang="en-US" i="1">
                <a:solidFill>
                  <a:srgbClr val="7F0101"/>
                </a:solidFill>
              </a:rPr>
              <a:t>These would cause a nested monitor problem!</a:t>
            </a:r>
            <a:endParaRPr lang="en-US" sz="1800">
              <a:latin typeface="American Typewriter" charset="0"/>
            </a:endParaRPr>
          </a:p>
        </p:txBody>
      </p:sp>
      <p:sp>
        <p:nvSpPr>
          <p:cNvPr id="45063" name="Rectangle 4"/>
          <p:cNvSpPr>
            <a:spLocks noChangeArrowheads="1"/>
          </p:cNvSpPr>
          <p:nvPr/>
        </p:nvSpPr>
        <p:spPr bwMode="auto">
          <a:xfrm>
            <a:off x="914400" y="2514600"/>
            <a:ext cx="7245350" cy="34432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void BADinc()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mutex.down(); empty.down();		</a:t>
            </a:r>
            <a:r>
              <a:rPr lang="en-US" sz="1600">
                <a:solidFill>
                  <a:srgbClr val="0A017F"/>
                </a:solidFill>
                <a:latin typeface="Courier" charset="0"/>
                <a:ea typeface="Courier" charset="0"/>
                <a:cs typeface="Courier" charset="0"/>
              </a:rPr>
              <a:t> </a:t>
            </a:r>
            <a:r>
              <a:rPr lang="en-US" sz="1600" i="1">
                <a:solidFill>
                  <a:srgbClr val="7F0101"/>
                </a:solidFill>
                <a:latin typeface="Courier" charset="0"/>
                <a:ea typeface="Courier" charset="0"/>
                <a:cs typeface="Courier" charset="0"/>
              </a:rPr>
              <a:t>// locks out BADdec!</a:t>
            </a:r>
            <a:endParaRPr lang="en-US" sz="160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count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full.up();  mutex.up();</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void BADdec()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r>
              <a:rPr lang="en-US" sz="1600" b="1">
                <a:solidFill>
                  <a:srgbClr val="0A017F"/>
                </a:solidFill>
                <a:latin typeface="Courier" charset="0"/>
                <a:ea typeface="Courier" charset="0"/>
                <a:cs typeface="Courier" charset="0"/>
              </a:rPr>
              <a:t>mutex.down(); full.down();</a:t>
            </a:r>
            <a:r>
              <a:rPr lang="en-US" sz="1600">
                <a:solidFill>
                  <a:srgbClr val="0A017F"/>
                </a:solidFill>
                <a:latin typeface="Courier" charset="0"/>
                <a:ea typeface="Courier" charset="0"/>
                <a:cs typeface="Courier" charset="0"/>
              </a:rPr>
              <a:t> 		</a:t>
            </a:r>
            <a:r>
              <a:rPr lang="en-US" sz="1600" i="1">
                <a:solidFill>
                  <a:srgbClr val="7F0101"/>
                </a:solidFill>
                <a:latin typeface="Courier" charset="0"/>
                <a:ea typeface="Courier" charset="0"/>
                <a:cs typeface="Courier" charset="0"/>
              </a:rPr>
              <a:t>// locks out BADinc!</a:t>
            </a:r>
            <a:endParaRPr lang="en-US" sz="1600">
              <a:solidFill>
                <a:srgbClr val="7F0101"/>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count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empty.up();  mutex.up();</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p>
            <a:r>
              <a:rPr lang="en-US" smtClean="0"/>
              <a:t>© Oscar Nierstrasz</a:t>
            </a:r>
            <a:endParaRPr lang="de-CH" smtClean="0"/>
          </a:p>
        </p:txBody>
      </p:sp>
      <p:sp>
        <p:nvSpPr>
          <p:cNvPr id="13315" name="Slide Number Placeholder 5"/>
          <p:cNvSpPr>
            <a:spLocks noGrp="1"/>
          </p:cNvSpPr>
          <p:nvPr>
            <p:ph type="sldNum" sz="quarter" idx="12"/>
          </p:nvPr>
        </p:nvSpPr>
        <p:spPr>
          <a:noFill/>
        </p:spPr>
        <p:txBody>
          <a:bodyPr/>
          <a:lstStyle/>
          <a:p>
            <a:fld id="{90609E85-C351-A44B-B073-F025A1134AA0}" type="slidenum">
              <a:rPr lang="de-CH" smtClean="0"/>
              <a:pPr/>
              <a:t>3</a:t>
            </a:fld>
            <a:endParaRPr lang="de-CH" sz="1400" smtClean="0">
              <a:solidFill>
                <a:srgbClr val="7E7E7E"/>
              </a:solidFill>
              <a:latin typeface="Times" charset="0"/>
            </a:endParaRPr>
          </a:p>
        </p:txBody>
      </p:sp>
      <p:pic>
        <p:nvPicPr>
          <p:cNvPr id="13316"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3317" name="Rectangle 3"/>
          <p:cNvSpPr>
            <a:spLocks noGrp="1" noChangeArrowheads="1"/>
          </p:cNvSpPr>
          <p:nvPr>
            <p:ph type="title"/>
          </p:nvPr>
        </p:nvSpPr>
        <p:spPr/>
        <p:txBody>
          <a:bodyPr/>
          <a:lstStyle/>
          <a:p>
            <a:pPr eaLnBrk="1" hangingPunct="1"/>
            <a:r>
              <a:rPr lang="en-US"/>
              <a:t>Roadmap</a:t>
            </a:r>
          </a:p>
        </p:txBody>
      </p:sp>
      <p:sp>
        <p:nvSpPr>
          <p:cNvPr id="13318" name="Rectangle 4"/>
          <p:cNvSpPr>
            <a:spLocks noGrp="1" noChangeArrowheads="1"/>
          </p:cNvSpPr>
          <p:nvPr>
            <p:ph type="body" idx="1"/>
          </p:nvPr>
        </p:nvSpPr>
        <p:spPr/>
        <p:txBody>
          <a:bodyPr/>
          <a:lstStyle/>
          <a:p>
            <a:r>
              <a:rPr lang="en-US" b="1" dirty="0" smtClean="0"/>
              <a:t>Condition Objects</a:t>
            </a:r>
          </a:p>
          <a:p>
            <a:pPr lvl="1"/>
            <a:r>
              <a:rPr lang="en-US" b="1" dirty="0" smtClean="0"/>
              <a:t>Simple Condition Objects</a:t>
            </a:r>
          </a:p>
          <a:p>
            <a:pPr lvl="1"/>
            <a:r>
              <a:rPr lang="en-US" dirty="0" smtClean="0"/>
              <a:t>The “Nested Monitor Problem”</a:t>
            </a:r>
          </a:p>
          <a:p>
            <a:pPr lvl="1"/>
            <a:r>
              <a:rPr lang="en-US" dirty="0" smtClean="0"/>
              <a:t>Permits and Semaphores</a:t>
            </a:r>
          </a:p>
        </p:txBody>
      </p:sp>
      <p:sp>
        <p:nvSpPr>
          <p:cNvPr id="13319" name="Footer Placeholder 7"/>
          <p:cNvSpPr>
            <a:spLocks noGrp="1"/>
          </p:cNvSpPr>
          <p:nvPr>
            <p:ph type="ftr" sz="quarter" idx="11"/>
          </p:nvPr>
        </p:nvSpPr>
        <p:spPr>
          <a:noFill/>
        </p:spPr>
        <p:txBody>
          <a:bodyPr/>
          <a:lstStyle/>
          <a:p>
            <a:r>
              <a:rPr lang="en-US" smtClean="0"/>
              <a:t>Condition Objects</a:t>
            </a:r>
            <a:endParaRPr lang="de-CH"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JUC version</a:t>
            </a:r>
            <a:endParaRPr lang="en-US" dirty="0"/>
          </a:p>
        </p:txBody>
      </p:sp>
      <p:sp>
        <p:nvSpPr>
          <p:cNvPr id="4" name="Date Placeholder 3"/>
          <p:cNvSpPr>
            <a:spLocks noGrp="1"/>
          </p:cNvSpPr>
          <p:nvPr>
            <p:ph type="dt" sz="half" idx="10"/>
          </p:nvPr>
        </p:nvSpPr>
        <p:spPr/>
        <p:txBody>
          <a:bodyPr/>
          <a:lstStyle/>
          <a:p>
            <a:r>
              <a:rPr lang="en-US" smtClean="0"/>
              <a:t>© Oscar Nierstrasz</a:t>
            </a:r>
            <a:endParaRPr lang="de-CH"/>
          </a:p>
        </p:txBody>
      </p:sp>
      <p:sp>
        <p:nvSpPr>
          <p:cNvPr id="5" name="Footer Placeholder 4"/>
          <p:cNvSpPr>
            <a:spLocks noGrp="1"/>
          </p:cNvSpPr>
          <p:nvPr>
            <p:ph type="ftr" sz="quarter" idx="11"/>
          </p:nvPr>
        </p:nvSpPr>
        <p:spPr/>
        <p:txBody>
          <a:bodyPr/>
          <a:lstStyle/>
          <a:p>
            <a:r>
              <a:rPr lang="en-US" smtClean="0"/>
              <a:t>Condition Objects</a:t>
            </a:r>
            <a:endParaRPr lang="de-CH"/>
          </a:p>
        </p:txBody>
      </p:sp>
      <p:sp>
        <p:nvSpPr>
          <p:cNvPr id="6" name="Slide Number Placeholder 5"/>
          <p:cNvSpPr>
            <a:spLocks noGrp="1"/>
          </p:cNvSpPr>
          <p:nvPr>
            <p:ph type="sldNum" sz="quarter" idx="12"/>
          </p:nvPr>
        </p:nvSpPr>
        <p:spPr/>
        <p:txBody>
          <a:bodyPr/>
          <a:lstStyle/>
          <a:p>
            <a:fld id="{B4C108A2-E3D8-224A-B59A-2ABAF1A05A4E}" type="slidenum">
              <a:rPr lang="de-CH" smtClean="0"/>
              <a:pPr/>
              <a:t>30</a:t>
            </a:fld>
            <a:endParaRPr lang="de-CH" sz="1400">
              <a:solidFill>
                <a:srgbClr val="7E7E7E"/>
              </a:solidFill>
              <a:latin typeface="Times" charset="0"/>
            </a:endParaRPr>
          </a:p>
        </p:txBody>
      </p:sp>
      <p:sp>
        <p:nvSpPr>
          <p:cNvPr id="8" name="Rectangle 4"/>
          <p:cNvSpPr>
            <a:spLocks noChangeArrowheads="1"/>
          </p:cNvSpPr>
          <p:nvPr/>
        </p:nvSpPr>
        <p:spPr bwMode="auto">
          <a:xfrm>
            <a:off x="762000" y="1066800"/>
            <a:ext cx="7334522" cy="5227071"/>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import </a:t>
            </a:r>
            <a:r>
              <a:rPr lang="en-US" sz="1400" dirty="0" err="1" smtClean="0">
                <a:solidFill>
                  <a:srgbClr val="0A017F"/>
                </a:solidFill>
                <a:latin typeface="Courier" charset="0"/>
                <a:ea typeface="Courier" charset="0"/>
                <a:cs typeface="Courier" charset="0"/>
              </a:rPr>
              <a:t>java.util.concurrent.Semaphore</a:t>
            </a:r>
            <a:r>
              <a:rPr lang="en-US" sz="1400"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public class </a:t>
            </a:r>
            <a:r>
              <a:rPr lang="en-US" sz="1400" b="1" dirty="0" err="1" smtClean="0">
                <a:solidFill>
                  <a:srgbClr val="0A017F"/>
                </a:solidFill>
                <a:latin typeface="Courier" charset="0"/>
                <a:ea typeface="Courier" charset="0"/>
                <a:cs typeface="Courier" charset="0"/>
              </a:rPr>
              <a:t>BoundedCounterJUCSem</a:t>
            </a:r>
            <a:r>
              <a:rPr lang="en-US" sz="1400" b="1" dirty="0" smtClean="0">
                <a:solidFill>
                  <a:srgbClr val="0A017F"/>
                </a:solidFill>
                <a:latin typeface="Courier" charset="0"/>
                <a:ea typeface="Courier" charset="0"/>
                <a:cs typeface="Courier" charset="0"/>
              </a:rPr>
              <a:t> </a:t>
            </a:r>
            <a:r>
              <a:rPr lang="en-US" sz="1400" dirty="0" smtClean="0">
                <a:solidFill>
                  <a:srgbClr val="0A017F"/>
                </a:solidFill>
                <a:latin typeface="Courier" charset="0"/>
                <a:ea typeface="Courier" charset="0"/>
                <a:cs typeface="Courier" charset="0"/>
              </a:rPr>
              <a:t>extends </a:t>
            </a:r>
            <a:r>
              <a:rPr lang="en-US" sz="1400" dirty="0" err="1" smtClean="0">
                <a:solidFill>
                  <a:srgbClr val="0A017F"/>
                </a:solidFill>
                <a:latin typeface="Courier" charset="0"/>
                <a:ea typeface="Courier" charset="0"/>
                <a:cs typeface="Courier" charset="0"/>
              </a:rPr>
              <a:t>BoundedCounterAbstract</a:t>
            </a:r>
            <a:r>
              <a:rPr lang="en-US" sz="14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protected Semaphore </a:t>
            </a:r>
            <a:r>
              <a:rPr lang="en-US" sz="1400" dirty="0" err="1" smtClean="0">
                <a:solidFill>
                  <a:srgbClr val="0A017F"/>
                </a:solidFill>
                <a:latin typeface="Courier" charset="0"/>
                <a:ea typeface="Courier" charset="0"/>
                <a:cs typeface="Courier" charset="0"/>
              </a:rPr>
              <a:t>mutex</a:t>
            </a:r>
            <a:r>
              <a:rPr lang="en-US" sz="1400"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protected Semaphore full;</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protected Semaphore empty;</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dirty="0" err="1" smtClean="0">
                <a:solidFill>
                  <a:srgbClr val="0A017F"/>
                </a:solidFill>
                <a:latin typeface="Courier" charset="0"/>
                <a:ea typeface="Courier" charset="0"/>
                <a:cs typeface="Courier" charset="0"/>
              </a:rPr>
              <a:t>BoundedCounterJUCSem</a:t>
            </a:r>
            <a:r>
              <a:rPr lang="en-US" sz="14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dirty="0" err="1" smtClean="0">
                <a:solidFill>
                  <a:srgbClr val="0A017F"/>
                </a:solidFill>
                <a:latin typeface="Courier" charset="0"/>
                <a:ea typeface="Courier" charset="0"/>
                <a:cs typeface="Courier" charset="0"/>
              </a:rPr>
              <a:t>mutex</a:t>
            </a:r>
            <a:r>
              <a:rPr lang="en-US" sz="1400" dirty="0" smtClean="0">
                <a:solidFill>
                  <a:srgbClr val="0A017F"/>
                </a:solidFill>
                <a:latin typeface="Courier" charset="0"/>
                <a:ea typeface="Courier" charset="0"/>
                <a:cs typeface="Courier" charset="0"/>
              </a:rPr>
              <a:t> = </a:t>
            </a:r>
            <a:r>
              <a:rPr lang="en-US" sz="1400" b="1" dirty="0" smtClean="0">
                <a:solidFill>
                  <a:srgbClr val="0A017F"/>
                </a:solidFill>
                <a:latin typeface="Courier" charset="0"/>
                <a:ea typeface="Courier" charset="0"/>
                <a:cs typeface="Courier" charset="0"/>
              </a:rPr>
              <a:t>new Semaphore(1)</a:t>
            </a:r>
            <a:r>
              <a:rPr lang="en-US" sz="1400" dirty="0" smtClean="0">
                <a:solidFill>
                  <a:srgbClr val="0A017F"/>
                </a:solidFill>
                <a:latin typeface="Courier" charset="0"/>
                <a:ea typeface="Courier" charset="0"/>
                <a:cs typeface="Courier" charset="0"/>
              </a:rPr>
              <a:t>;		</a:t>
            </a:r>
            <a:r>
              <a:rPr lang="en-US" sz="1400" i="1" dirty="0" smtClean="0">
                <a:solidFill>
                  <a:schemeClr val="accent2"/>
                </a:solidFill>
                <a:latin typeface="Courier" charset="0"/>
                <a:ea typeface="Courier" charset="0"/>
                <a:cs typeface="Courier" charset="0"/>
              </a:rPr>
              <a:t>// one permit for critical section</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full = </a:t>
            </a:r>
            <a:r>
              <a:rPr lang="en-US" sz="1400" b="1" dirty="0" smtClean="0">
                <a:solidFill>
                  <a:srgbClr val="0A017F"/>
                </a:solidFill>
                <a:latin typeface="Courier" charset="0"/>
                <a:ea typeface="Courier" charset="0"/>
                <a:cs typeface="Courier" charset="0"/>
              </a:rPr>
              <a:t>new Semaphore(0)</a:t>
            </a:r>
            <a:r>
              <a:rPr lang="en-US" sz="1400" dirty="0" smtClean="0">
                <a:solidFill>
                  <a:srgbClr val="0A017F"/>
                </a:solidFill>
                <a:latin typeface="Courier" charset="0"/>
                <a:ea typeface="Courier" charset="0"/>
                <a:cs typeface="Courier" charset="0"/>
              </a:rPr>
              <a:t>; 		</a:t>
            </a:r>
            <a:r>
              <a:rPr lang="en-US" sz="1400" i="1" dirty="0" smtClean="0">
                <a:solidFill>
                  <a:srgbClr val="7E0007"/>
                </a:solidFill>
                <a:latin typeface="Courier" charset="0"/>
                <a:ea typeface="Courier" charset="0"/>
                <a:cs typeface="Courier" charset="0"/>
              </a:rPr>
              <a:t>// number of counters</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empty = </a:t>
            </a:r>
            <a:r>
              <a:rPr lang="en-US" sz="1400" b="1" dirty="0" smtClean="0">
                <a:solidFill>
                  <a:srgbClr val="0A017F"/>
                </a:solidFill>
                <a:latin typeface="Courier" charset="0"/>
                <a:ea typeface="Courier" charset="0"/>
                <a:cs typeface="Courier" charset="0"/>
              </a:rPr>
              <a:t>new </a:t>
            </a:r>
            <a:r>
              <a:rPr lang="en-US" sz="1400" b="1" dirty="0" err="1" smtClean="0">
                <a:solidFill>
                  <a:srgbClr val="0A017F"/>
                </a:solidFill>
                <a:latin typeface="Courier" charset="0"/>
                <a:ea typeface="Courier" charset="0"/>
                <a:cs typeface="Courier" charset="0"/>
              </a:rPr>
              <a:t>Semaphore((int)(MAX</a:t>
            </a:r>
            <a:r>
              <a:rPr lang="en-US" sz="1400" b="1" dirty="0" smtClean="0">
                <a:solidFill>
                  <a:srgbClr val="0A017F"/>
                </a:solidFill>
                <a:latin typeface="Courier" charset="0"/>
                <a:ea typeface="Courier" charset="0"/>
                <a:cs typeface="Courier" charset="0"/>
              </a:rPr>
              <a:t>-MIN))</a:t>
            </a:r>
            <a:r>
              <a:rPr lang="en-US" sz="1400" dirty="0" smtClean="0">
                <a:solidFill>
                  <a:srgbClr val="0A017F"/>
                </a:solidFill>
                <a:latin typeface="Courier" charset="0"/>
                <a:ea typeface="Courier" charset="0"/>
                <a:cs typeface="Courier" charset="0"/>
              </a:rPr>
              <a:t>; </a:t>
            </a:r>
            <a:r>
              <a:rPr lang="en-US" sz="1400" i="1" dirty="0" smtClean="0">
                <a:solidFill>
                  <a:srgbClr val="7E0007"/>
                </a:solidFill>
                <a:latin typeface="Courier" charset="0"/>
                <a:ea typeface="Courier" charset="0"/>
                <a:cs typeface="Courier" charset="0"/>
              </a:rPr>
              <a:t>// number of empty slots</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public void inc()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try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b="1" dirty="0" err="1" smtClean="0">
                <a:solidFill>
                  <a:srgbClr val="0A017F"/>
                </a:solidFill>
                <a:latin typeface="Courier" charset="0"/>
                <a:ea typeface="Courier" charset="0"/>
                <a:cs typeface="Courier" charset="0"/>
              </a:rPr>
              <a:t>empty.acquire</a:t>
            </a:r>
            <a:r>
              <a:rPr lang="en-US" sz="1400" b="1" dirty="0" smtClean="0">
                <a:solidFill>
                  <a:srgbClr val="0A017F"/>
                </a:solidFill>
                <a:latin typeface="Courier" charset="0"/>
                <a:ea typeface="Courier" charset="0"/>
                <a:cs typeface="Courier" charset="0"/>
              </a:rPr>
              <a:t>();						</a:t>
            </a:r>
            <a:r>
              <a:rPr lang="en-US" sz="1400" i="1" dirty="0" smtClean="0">
                <a:solidFill>
                  <a:srgbClr val="7E0007"/>
                </a:solidFill>
                <a:latin typeface="Courier" charset="0"/>
                <a:ea typeface="Courier" charset="0"/>
                <a:cs typeface="Courier" charset="0"/>
              </a:rPr>
              <a:t>// grab a slot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b="1" dirty="0" err="1" smtClean="0">
                <a:solidFill>
                  <a:srgbClr val="0A017F"/>
                </a:solidFill>
                <a:latin typeface="Courier" charset="0"/>
                <a:ea typeface="Courier" charset="0"/>
                <a:cs typeface="Courier" charset="0"/>
              </a:rPr>
              <a:t>mutex.acquire</a:t>
            </a:r>
            <a:r>
              <a:rPr lang="en-US" sz="1400" b="1"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 catch (</a:t>
            </a:r>
            <a:r>
              <a:rPr lang="en-US" sz="1400" dirty="0" err="1" smtClean="0">
                <a:solidFill>
                  <a:srgbClr val="0A017F"/>
                </a:solidFill>
                <a:latin typeface="Courier" charset="0"/>
                <a:ea typeface="Courier" charset="0"/>
                <a:cs typeface="Courier" charset="0"/>
              </a:rPr>
              <a:t>InterruptedException</a:t>
            </a:r>
            <a:r>
              <a:rPr lang="en-US" sz="1400" dirty="0" smtClean="0">
                <a:solidFill>
                  <a:srgbClr val="0A017F"/>
                </a:solidFill>
                <a:latin typeface="Courier" charset="0"/>
                <a:ea typeface="Courier" charset="0"/>
                <a:cs typeface="Courier" charset="0"/>
              </a:rPr>
              <a:t> </a:t>
            </a:r>
            <a:r>
              <a:rPr lang="en-US" sz="1400" dirty="0" err="1" smtClean="0">
                <a:solidFill>
                  <a:srgbClr val="0A017F"/>
                </a:solidFill>
                <a:latin typeface="Courier" charset="0"/>
                <a:ea typeface="Courier" charset="0"/>
                <a:cs typeface="Courier" charset="0"/>
              </a:rPr>
              <a:t>e</a:t>
            </a:r>
            <a:r>
              <a:rPr lang="en-US" sz="1400" dirty="0" smtClean="0">
                <a:solidFill>
                  <a:srgbClr val="0A017F"/>
                </a:solidFill>
                <a:latin typeface="Courier" charset="0"/>
                <a:ea typeface="Courier" charset="0"/>
                <a:cs typeface="Courier" charset="0"/>
              </a:rPr>
              <a:t>) {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count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b="1" dirty="0" err="1" smtClean="0">
                <a:solidFill>
                  <a:srgbClr val="0A017F"/>
                </a:solidFill>
                <a:latin typeface="Courier" charset="0"/>
                <a:ea typeface="Courier" charset="0"/>
                <a:cs typeface="Courier" charset="0"/>
              </a:rPr>
              <a:t>mutex.release</a:t>
            </a:r>
            <a:r>
              <a:rPr lang="en-US" sz="1400" b="1"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b="1" dirty="0" err="1" smtClean="0">
                <a:solidFill>
                  <a:srgbClr val="0A017F"/>
                </a:solidFill>
                <a:latin typeface="Courier" charset="0"/>
                <a:ea typeface="Courier" charset="0"/>
                <a:cs typeface="Courier" charset="0"/>
              </a:rPr>
              <a:t>full.release</a:t>
            </a:r>
            <a:r>
              <a:rPr lang="en-US" sz="1400" b="1" dirty="0" smtClean="0">
                <a:solidFill>
                  <a:srgbClr val="0A017F"/>
                </a:solidFill>
                <a:latin typeface="Courier" charset="0"/>
                <a:ea typeface="Courier" charset="0"/>
                <a:cs typeface="Courier" charset="0"/>
              </a:rPr>
              <a:t>();							</a:t>
            </a:r>
            <a:r>
              <a:rPr lang="en-US" sz="1400" dirty="0" smtClean="0">
                <a:solidFill>
                  <a:srgbClr val="0A017F"/>
                </a:solidFill>
                <a:latin typeface="Courier" charset="0"/>
                <a:ea typeface="Courier" charset="0"/>
                <a:cs typeface="Courier" charset="0"/>
              </a:rPr>
              <a:t>	</a:t>
            </a:r>
            <a:r>
              <a:rPr lang="en-US" sz="1400" i="1" dirty="0" smtClean="0">
                <a:solidFill>
                  <a:srgbClr val="7E0007"/>
                </a:solidFill>
                <a:latin typeface="Courier" charset="0"/>
                <a:ea typeface="Courier" charset="0"/>
                <a:cs typeface="Courier" charset="0"/>
              </a:rPr>
              <a:t>// release a counter</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r>
              <a:rPr lang="en-US" sz="1400" dirty="0" err="1" smtClean="0">
                <a:solidFill>
                  <a:srgbClr val="0A017F"/>
                </a:solidFill>
                <a:latin typeface="Courier" charset="0"/>
                <a:ea typeface="Courier" charset="0"/>
                <a:cs typeface="Courier" charset="0"/>
              </a:rPr>
              <a:t>checkInvariant</a:t>
            </a:r>
            <a:r>
              <a:rPr lang="en-US" sz="1400"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	}</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a:t>
            </a:r>
          </a:p>
          <a:p>
            <a:pPr defTabSz="179388" eaLnBrk="1" hangingPunct="1">
              <a:lnSpc>
                <a:spcPct val="80000"/>
              </a:lnSpc>
              <a:spcBef>
                <a:spcPct val="20000"/>
              </a:spcBef>
              <a:buClr>
                <a:schemeClr val="hlink"/>
              </a:buClr>
              <a:buSzPct val="85000"/>
              <a:buFont typeface="Helvetica CE" charset="0"/>
              <a:buNone/>
            </a:pPr>
            <a:r>
              <a:rPr lang="en-US" sz="1400" dirty="0" smtClean="0">
                <a:solidFill>
                  <a:srgbClr val="0A017F"/>
                </a:solidFill>
                <a:latin typeface="Courier" charset="0"/>
                <a:ea typeface="Courier" charset="0"/>
                <a:cs typeface="Courier" charset="0"/>
              </a:rPr>
              <a:t>}</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Condition Objects</a:t>
            </a:r>
            <a:endParaRPr lang="de-CH" smtClean="0"/>
          </a:p>
        </p:txBody>
      </p:sp>
      <p:sp>
        <p:nvSpPr>
          <p:cNvPr id="56324" name="Slide Number Placeholder 5"/>
          <p:cNvSpPr>
            <a:spLocks noGrp="1"/>
          </p:cNvSpPr>
          <p:nvPr>
            <p:ph type="sldNum" sz="quarter" idx="12"/>
          </p:nvPr>
        </p:nvSpPr>
        <p:spPr>
          <a:noFill/>
        </p:spPr>
        <p:txBody>
          <a:bodyPr/>
          <a:lstStyle/>
          <a:p>
            <a:r>
              <a:rPr lang="de-CH"/>
              <a:t>CP 9.</a:t>
            </a:r>
            <a:fld id="{C6D3970E-4A1C-8D45-BAFB-0D7414277ECC}" type="slidenum">
              <a:rPr lang="de-CH"/>
              <a:pPr/>
              <a:t>31</a:t>
            </a:fld>
            <a:endParaRPr lang="de-CH" sz="1400">
              <a:solidFill>
                <a:srgbClr val="7E7E7E"/>
              </a:solidFill>
              <a:latin typeface="Times" charset="0"/>
            </a:endParaRPr>
          </a:p>
        </p:txBody>
      </p:sp>
      <p:sp>
        <p:nvSpPr>
          <p:cNvPr id="56325" name="Rectangle 4"/>
          <p:cNvSpPr>
            <a:spLocks noGrp="1" noChangeArrowheads="1"/>
          </p:cNvSpPr>
          <p:nvPr>
            <p:ph type="title"/>
          </p:nvPr>
        </p:nvSpPr>
        <p:spPr/>
        <p:txBody>
          <a:bodyPr/>
          <a:lstStyle/>
          <a:p>
            <a:r>
              <a:rPr lang="en-US"/>
              <a:t>What you should know!</a:t>
            </a:r>
          </a:p>
        </p:txBody>
      </p:sp>
      <p:sp>
        <p:nvSpPr>
          <p:cNvPr id="56326" name="Rectangle 5"/>
          <p:cNvSpPr>
            <a:spLocks noGrp="1" noChangeArrowheads="1"/>
          </p:cNvSpPr>
          <p:nvPr>
            <p:ph type="body" idx="1"/>
          </p:nvPr>
        </p:nvSpPr>
        <p:spPr/>
        <p:txBody>
          <a:bodyPr/>
          <a:lstStyle/>
          <a:p>
            <a:r>
              <a:rPr lang="en-US" i="1" dirty="0"/>
              <a:t>What are “condition objects”? How can they make your life easier? Harder?</a:t>
            </a:r>
          </a:p>
          <a:p>
            <a:r>
              <a:rPr lang="en-US" i="1" dirty="0"/>
              <a:t>What is the “nested monitor problem”? </a:t>
            </a:r>
          </a:p>
          <a:p>
            <a:r>
              <a:rPr lang="en-US" i="1" dirty="0"/>
              <a:t>How can you avoid nested monitor problems?</a:t>
            </a:r>
          </a:p>
          <a:p>
            <a:r>
              <a:rPr lang="en-US" i="1" dirty="0"/>
              <a:t>What are “permits” and “latches”? When is it natural to use them?</a:t>
            </a:r>
          </a:p>
          <a:p>
            <a:r>
              <a:rPr lang="en-US" i="1" dirty="0"/>
              <a:t>How does a semaphore differ from a simple condition object?</a:t>
            </a:r>
          </a:p>
          <a:p>
            <a:r>
              <a:rPr lang="en-US" i="1" dirty="0"/>
              <a:t>Why (when) can semaphores use notify() instead of </a:t>
            </a:r>
            <a:r>
              <a:rPr lang="en-US" i="1" dirty="0" err="1"/>
              <a:t>notifyAll</a:t>
            </a:r>
            <a:r>
              <a:rPr lang="en-US" i="1" dirty="0"/>
              <a:t>()?</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7" name="Footer Placeholder 4"/>
          <p:cNvSpPr>
            <a:spLocks noGrp="1"/>
          </p:cNvSpPr>
          <p:nvPr>
            <p:ph type="ftr" sz="quarter" idx="11"/>
          </p:nvPr>
        </p:nvSpPr>
        <p:spPr>
          <a:noFill/>
        </p:spPr>
        <p:txBody>
          <a:bodyPr/>
          <a:lstStyle/>
          <a:p>
            <a:r>
              <a:rPr lang="en-US" smtClean="0"/>
              <a:t>Condition Objects</a:t>
            </a:r>
            <a:endParaRPr lang="de-CH" smtClean="0"/>
          </a:p>
        </p:txBody>
      </p:sp>
      <p:sp>
        <p:nvSpPr>
          <p:cNvPr id="57348" name="Slide Number Placeholder 5"/>
          <p:cNvSpPr>
            <a:spLocks noGrp="1"/>
          </p:cNvSpPr>
          <p:nvPr>
            <p:ph type="sldNum" sz="quarter" idx="12"/>
          </p:nvPr>
        </p:nvSpPr>
        <p:spPr>
          <a:noFill/>
        </p:spPr>
        <p:txBody>
          <a:bodyPr/>
          <a:lstStyle/>
          <a:p>
            <a:r>
              <a:rPr lang="de-CH"/>
              <a:t>CP 9.</a:t>
            </a:r>
            <a:fld id="{5DE7D381-5A4E-CD45-9783-E1874F193FA9}" type="slidenum">
              <a:rPr lang="de-CH"/>
              <a:pPr/>
              <a:t>32</a:t>
            </a:fld>
            <a:endParaRPr lang="de-CH" sz="1400">
              <a:solidFill>
                <a:srgbClr val="7E7E7E"/>
              </a:solidFill>
              <a:latin typeface="Times" charset="0"/>
            </a:endParaRPr>
          </a:p>
        </p:txBody>
      </p:sp>
      <p:sp>
        <p:nvSpPr>
          <p:cNvPr id="57349" name="Rectangle 4"/>
          <p:cNvSpPr>
            <a:spLocks noGrp="1" noChangeArrowheads="1"/>
          </p:cNvSpPr>
          <p:nvPr>
            <p:ph type="title"/>
          </p:nvPr>
        </p:nvSpPr>
        <p:spPr/>
        <p:txBody>
          <a:bodyPr/>
          <a:lstStyle/>
          <a:p>
            <a:r>
              <a:rPr lang="en-US"/>
              <a:t>Can you answer these questions?</a:t>
            </a:r>
          </a:p>
        </p:txBody>
      </p:sp>
      <p:sp>
        <p:nvSpPr>
          <p:cNvPr id="57350" name="Rectangle 5"/>
          <p:cNvSpPr>
            <a:spLocks noGrp="1" noChangeArrowheads="1"/>
          </p:cNvSpPr>
          <p:nvPr>
            <p:ph type="body" idx="1"/>
          </p:nvPr>
        </p:nvSpPr>
        <p:spPr/>
        <p:txBody>
          <a:bodyPr/>
          <a:lstStyle/>
          <a:p>
            <a:r>
              <a:rPr lang="en-US" i="1"/>
              <a:t>Why doesn’t SimpleConditionObject need any instance variables?</a:t>
            </a:r>
          </a:p>
          <a:p>
            <a:r>
              <a:rPr lang="en-US" i="1"/>
              <a:t>What is the easiest way to avoid the nested monitor problem?</a:t>
            </a:r>
          </a:p>
          <a:p>
            <a:r>
              <a:rPr lang="en-US" i="1"/>
              <a:t>What assumptions do nested monitors violate?</a:t>
            </a:r>
          </a:p>
          <a:p>
            <a:r>
              <a:rPr lang="en-US" i="1"/>
              <a:t>How can the obvious implementation of semaphores (in Java) violate fairness?</a:t>
            </a:r>
          </a:p>
          <a:p>
            <a:r>
              <a:rPr lang="en-US" i="1"/>
              <a:t>How would you implement fair semaphores?</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Pattern: Condition Objects</a:t>
            </a:r>
          </a:p>
        </p:txBody>
      </p:sp>
      <p:sp>
        <p:nvSpPr>
          <p:cNvPr id="15363" name="Rectangle 3"/>
          <p:cNvSpPr>
            <a:spLocks noGrp="1" noChangeArrowheads="1"/>
          </p:cNvSpPr>
          <p:nvPr>
            <p:ph type="body" idx="1"/>
          </p:nvPr>
        </p:nvSpPr>
        <p:spPr/>
        <p:txBody>
          <a:bodyPr/>
          <a:lstStyle/>
          <a:p>
            <a:pPr>
              <a:buFont typeface="Helvetica CE" charset="0"/>
              <a:buNone/>
            </a:pPr>
            <a:r>
              <a:rPr lang="en-US" b="1" smtClean="0"/>
              <a:t>Intent: </a:t>
            </a:r>
            <a:r>
              <a:rPr lang="en-US" smtClean="0"/>
              <a:t>Condition objects </a:t>
            </a:r>
            <a:r>
              <a:rPr lang="en-US" i="1" smtClean="0">
                <a:solidFill>
                  <a:srgbClr val="7E0007"/>
                </a:solidFill>
              </a:rPr>
              <a:t>encapsulate the waits and notifications </a:t>
            </a:r>
            <a:r>
              <a:rPr lang="en-US" smtClean="0"/>
              <a:t>used in guarded methods.</a:t>
            </a:r>
          </a:p>
          <a:p>
            <a:pPr>
              <a:buFont typeface="Helvetica CE" charset="0"/>
              <a:buNone/>
            </a:pPr>
            <a:endParaRPr lang="en-US" smtClean="0"/>
          </a:p>
          <a:p>
            <a:pPr>
              <a:buFont typeface="Helvetica CE" charset="0"/>
              <a:buNone/>
            </a:pPr>
            <a:r>
              <a:rPr lang="en-US" b="1" smtClean="0"/>
              <a:t>Applicability</a:t>
            </a:r>
          </a:p>
          <a:p>
            <a:r>
              <a:rPr lang="en-US" smtClean="0"/>
              <a:t>To simplify class design by off-loading waiting and notification mechanics.</a:t>
            </a:r>
          </a:p>
          <a:p>
            <a:pPr lvl="1"/>
            <a:r>
              <a:rPr lang="en-US" smtClean="0"/>
              <a:t>Because of the limitations surrounding the use of condition objects in Java, in some cases the use of condition objects will increase rather than decrease design complexity!</a:t>
            </a:r>
          </a:p>
          <a:p>
            <a:r>
              <a:rPr lang="en-US" smtClean="0"/>
              <a:t>…</a:t>
            </a:r>
          </a:p>
        </p:txBody>
      </p:sp>
      <p:sp>
        <p:nvSpPr>
          <p:cNvPr id="15364" name="Date Placeholder 3"/>
          <p:cNvSpPr>
            <a:spLocks noGrp="1"/>
          </p:cNvSpPr>
          <p:nvPr>
            <p:ph type="dt" sz="quarter" idx="10"/>
          </p:nvPr>
        </p:nvSpPr>
        <p:spPr>
          <a:noFill/>
        </p:spPr>
        <p:txBody>
          <a:bodyPr/>
          <a:lstStyle/>
          <a:p>
            <a:r>
              <a:rPr lang="en-US" smtClean="0"/>
              <a:t>© Oscar Nierstrasz</a:t>
            </a:r>
            <a:endParaRPr lang="de-CH" smtClean="0"/>
          </a:p>
        </p:txBody>
      </p:sp>
      <p:sp>
        <p:nvSpPr>
          <p:cNvPr id="15365" name="Footer Placeholder 4"/>
          <p:cNvSpPr>
            <a:spLocks noGrp="1"/>
          </p:cNvSpPr>
          <p:nvPr>
            <p:ph type="ftr" sz="quarter" idx="11"/>
          </p:nvPr>
        </p:nvSpPr>
        <p:spPr>
          <a:noFill/>
        </p:spPr>
        <p:txBody>
          <a:bodyPr/>
          <a:lstStyle/>
          <a:p>
            <a:r>
              <a:rPr lang="en-US" smtClean="0"/>
              <a:t>Condition Objects</a:t>
            </a:r>
            <a:endParaRPr lang="de-CH" smtClean="0"/>
          </a:p>
        </p:txBody>
      </p:sp>
      <p:sp>
        <p:nvSpPr>
          <p:cNvPr id="15366" name="Slide Number Placeholder 5"/>
          <p:cNvSpPr>
            <a:spLocks noGrp="1"/>
          </p:cNvSpPr>
          <p:nvPr>
            <p:ph type="sldNum" sz="quarter" idx="12"/>
          </p:nvPr>
        </p:nvSpPr>
        <p:spPr>
          <a:noFill/>
        </p:spPr>
        <p:txBody>
          <a:bodyPr/>
          <a:lstStyle/>
          <a:p>
            <a:fld id="{F01F2A5F-C554-A54E-B10D-7CDFB635D54A}" type="slidenum">
              <a:rPr lang="de-CH" smtClean="0"/>
              <a:pPr/>
              <a:t>4</a:t>
            </a:fld>
            <a:endParaRPr lang="de-CH" smtClean="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Pattern: Condition Objects</a:t>
            </a:r>
          </a:p>
        </p:txBody>
      </p:sp>
      <p:sp>
        <p:nvSpPr>
          <p:cNvPr id="16387" name="Rectangle 3"/>
          <p:cNvSpPr>
            <a:spLocks noGrp="1" noChangeArrowheads="1"/>
          </p:cNvSpPr>
          <p:nvPr>
            <p:ph type="body" idx="1"/>
          </p:nvPr>
        </p:nvSpPr>
        <p:spPr/>
        <p:txBody>
          <a:bodyPr/>
          <a:lstStyle/>
          <a:p>
            <a:pPr>
              <a:buFont typeface="Helvetica CE" charset="0"/>
              <a:buNone/>
            </a:pPr>
            <a:r>
              <a:rPr lang="en-US" b="1" dirty="0" smtClean="0"/>
              <a:t>Applicability</a:t>
            </a:r>
          </a:p>
          <a:p>
            <a:pPr>
              <a:buFont typeface="Helvetica CE" charset="0"/>
              <a:buNone/>
            </a:pPr>
            <a:r>
              <a:rPr lang="en-US" dirty="0" smtClean="0"/>
              <a:t>…</a:t>
            </a:r>
          </a:p>
          <a:p>
            <a:r>
              <a:rPr lang="en-US" dirty="0" smtClean="0"/>
              <a:t>As an efficiency </a:t>
            </a:r>
            <a:r>
              <a:rPr lang="en-US" dirty="0" err="1" smtClean="0"/>
              <a:t>manoeuvre</a:t>
            </a:r>
            <a:r>
              <a:rPr lang="en-US" dirty="0" smtClean="0"/>
              <a:t>. </a:t>
            </a:r>
          </a:p>
          <a:p>
            <a:pPr lvl="1"/>
            <a:r>
              <a:rPr lang="en-US" dirty="0" smtClean="0"/>
              <a:t>By isolating conditions, you can often avoid notifying waiting threads that could not possibly proceed given a particular state change.</a:t>
            </a:r>
          </a:p>
          <a:p>
            <a:r>
              <a:rPr lang="en-US" dirty="0" smtClean="0"/>
              <a:t>As a means of encapsulating special scheduling policies surrounding notifications, for example to impose fairness or prioritization policies.</a:t>
            </a:r>
          </a:p>
          <a:p>
            <a:r>
              <a:rPr lang="en-US" dirty="0" smtClean="0"/>
              <a:t>In the particular cases where conditions take the form of “permits” or “latches”.</a:t>
            </a:r>
          </a:p>
        </p:txBody>
      </p:sp>
      <p:sp>
        <p:nvSpPr>
          <p:cNvPr id="16388" name="Date Placeholder 3"/>
          <p:cNvSpPr>
            <a:spLocks noGrp="1"/>
          </p:cNvSpPr>
          <p:nvPr>
            <p:ph type="dt" sz="quarter" idx="10"/>
          </p:nvPr>
        </p:nvSpPr>
        <p:spPr>
          <a:noFill/>
        </p:spPr>
        <p:txBody>
          <a:bodyPr/>
          <a:lstStyle/>
          <a:p>
            <a:r>
              <a:rPr lang="en-US" smtClean="0"/>
              <a:t>© Oscar Nierstrasz</a:t>
            </a:r>
            <a:endParaRPr lang="de-CH" smtClean="0"/>
          </a:p>
        </p:txBody>
      </p:sp>
      <p:sp>
        <p:nvSpPr>
          <p:cNvPr id="16389" name="Footer Placeholder 4"/>
          <p:cNvSpPr>
            <a:spLocks noGrp="1"/>
          </p:cNvSpPr>
          <p:nvPr>
            <p:ph type="ftr" sz="quarter" idx="11"/>
          </p:nvPr>
        </p:nvSpPr>
        <p:spPr>
          <a:noFill/>
        </p:spPr>
        <p:txBody>
          <a:bodyPr/>
          <a:lstStyle/>
          <a:p>
            <a:r>
              <a:rPr lang="en-US" smtClean="0"/>
              <a:t>Condition Objects</a:t>
            </a:r>
            <a:endParaRPr lang="de-CH" smtClean="0"/>
          </a:p>
        </p:txBody>
      </p:sp>
      <p:sp>
        <p:nvSpPr>
          <p:cNvPr id="16390" name="Slide Number Placeholder 5"/>
          <p:cNvSpPr>
            <a:spLocks noGrp="1"/>
          </p:cNvSpPr>
          <p:nvPr>
            <p:ph type="sldNum" sz="quarter" idx="12"/>
          </p:nvPr>
        </p:nvSpPr>
        <p:spPr>
          <a:noFill/>
        </p:spPr>
        <p:txBody>
          <a:bodyPr/>
          <a:lstStyle/>
          <a:p>
            <a:fld id="{B56BB2F7-F12B-B24B-8594-A22B17450420}" type="slidenum">
              <a:rPr lang="de-CH" smtClean="0"/>
              <a:pPr/>
              <a:t>5</a:t>
            </a:fld>
            <a:endParaRPr lang="de-CH" smtClean="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Condition Objects</a:t>
            </a:r>
            <a:endParaRPr lang="de-CH" smtClean="0"/>
          </a:p>
        </p:txBody>
      </p:sp>
      <p:sp>
        <p:nvSpPr>
          <p:cNvPr id="17412" name="Slide Number Placeholder 5"/>
          <p:cNvSpPr>
            <a:spLocks noGrp="1"/>
          </p:cNvSpPr>
          <p:nvPr>
            <p:ph type="sldNum" sz="quarter" idx="12"/>
          </p:nvPr>
        </p:nvSpPr>
        <p:spPr>
          <a:noFill/>
        </p:spPr>
        <p:txBody>
          <a:bodyPr/>
          <a:lstStyle/>
          <a:p>
            <a:fld id="{C3EEA309-097E-EA45-BF82-2D5E21010AE7}" type="slidenum">
              <a:rPr lang="de-CH" smtClean="0"/>
              <a:pPr/>
              <a:t>6</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r>
              <a:rPr lang="en-US"/>
              <a:t>Condition Objects</a:t>
            </a:r>
          </a:p>
        </p:txBody>
      </p:sp>
      <p:sp>
        <p:nvSpPr>
          <p:cNvPr id="17414" name="Rectangle 3"/>
          <p:cNvSpPr>
            <a:spLocks noGrp="1" noChangeArrowheads="1"/>
          </p:cNvSpPr>
          <p:nvPr>
            <p:ph type="body" idx="1"/>
          </p:nvPr>
        </p:nvSpPr>
        <p:spPr>
          <a:xfrm>
            <a:off x="539750" y="1654175"/>
            <a:ext cx="8061325" cy="631825"/>
          </a:xfrm>
        </p:spPr>
        <p:txBody>
          <a:bodyPr/>
          <a:lstStyle/>
          <a:p>
            <a:pPr marL="0" indent="0" defTabSz="377825">
              <a:lnSpc>
                <a:spcPct val="85000"/>
              </a:lnSpc>
              <a:buFont typeface="Helvetica CE" charset="0"/>
              <a:buNone/>
            </a:pPr>
            <a:r>
              <a:rPr lang="en-US" i="1">
                <a:solidFill>
                  <a:srgbClr val="7F0101"/>
                </a:solidFill>
              </a:rPr>
              <a:t>A client that awaits a condition blocks until another object signals that the condition now may hold.</a:t>
            </a:r>
          </a:p>
        </p:txBody>
      </p:sp>
      <p:sp>
        <p:nvSpPr>
          <p:cNvPr id="17415" name="Rectangle 4"/>
          <p:cNvSpPr>
            <a:spLocks noChangeArrowheads="1"/>
          </p:cNvSpPr>
          <p:nvPr/>
        </p:nvSpPr>
        <p:spPr bwMode="auto">
          <a:xfrm>
            <a:off x="1143000" y="2819400"/>
            <a:ext cx="7481888" cy="13128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interface Condition {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a:t>
            </a:r>
            <a:r>
              <a:rPr lang="en-US" sz="1800" b="1">
                <a:solidFill>
                  <a:srgbClr val="0A017F"/>
                </a:solidFill>
                <a:latin typeface="Courier" charset="0"/>
                <a:ea typeface="Courier" charset="0"/>
                <a:cs typeface="Courier" charset="0"/>
              </a:rPr>
              <a:t>await</a:t>
            </a:r>
            <a:r>
              <a:rPr lang="en-US" sz="1800">
                <a:solidFill>
                  <a:srgbClr val="0A017F"/>
                </a:solidFill>
                <a:latin typeface="Courier" charset="0"/>
                <a:ea typeface="Courier" charset="0"/>
                <a:cs typeface="Courier" charset="0"/>
              </a:rPr>
              <a:t> ();	</a:t>
            </a:r>
            <a:r>
              <a:rPr lang="en-US" sz="1800" i="1">
                <a:solidFill>
                  <a:srgbClr val="7E0007"/>
                </a:solidFill>
                <a:latin typeface="Courier" charset="0"/>
                <a:ea typeface="Courier" charset="0"/>
                <a:cs typeface="Courier" charset="0"/>
              </a:rPr>
              <a:t>// wait for some condition</a:t>
            </a:r>
            <a:endParaRPr lang="en-US" sz="1800">
              <a:solidFill>
                <a:srgbClr val="7E0007"/>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a:t>
            </a:r>
            <a:r>
              <a:rPr lang="en-US" sz="1800" b="1">
                <a:solidFill>
                  <a:srgbClr val="0A017F"/>
                </a:solidFill>
                <a:latin typeface="Courier" charset="0"/>
                <a:ea typeface="Courier" charset="0"/>
                <a:cs typeface="Courier" charset="0"/>
              </a:rPr>
              <a:t>signal</a:t>
            </a:r>
            <a:r>
              <a:rPr lang="en-US" sz="1800">
                <a:solidFill>
                  <a:srgbClr val="0A017F"/>
                </a:solidFill>
                <a:latin typeface="Courier" charset="0"/>
                <a:ea typeface="Courier" charset="0"/>
                <a:cs typeface="Courier" charset="0"/>
              </a:rPr>
              <a:t> ();	</a:t>
            </a:r>
            <a:r>
              <a:rPr lang="en-US" sz="1800" i="1">
                <a:solidFill>
                  <a:srgbClr val="7E0007"/>
                </a:solidFill>
                <a:latin typeface="Courier" charset="0"/>
                <a:ea typeface="Courier" charset="0"/>
                <a:cs typeface="Courier" charset="0"/>
              </a:rPr>
              <a:t>// signal that condition</a:t>
            </a:r>
            <a:endParaRPr lang="en-US" sz="1800">
              <a:solidFill>
                <a:srgbClr val="7E0007"/>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17416" name="AutoShape 9"/>
          <p:cNvSpPr>
            <a:spLocks noChangeArrowheads="1"/>
          </p:cNvSpPr>
          <p:nvPr/>
        </p:nvSpPr>
        <p:spPr bwMode="auto">
          <a:xfrm>
            <a:off x="3886200" y="5334000"/>
            <a:ext cx="4648200" cy="685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1800" i="1">
                <a:solidFill>
                  <a:srgbClr val="7F0101"/>
                </a:solidFill>
              </a:rPr>
              <a:t>Cf. java.util.concurrent.locks.Condition</a:t>
            </a:r>
          </a:p>
        </p:txBody>
      </p:sp>
      <p:sp>
        <p:nvSpPr>
          <p:cNvPr id="17417" name="Rectangle 8"/>
          <p:cNvSpPr>
            <a:spLocks noChangeArrowheads="1"/>
          </p:cNvSpPr>
          <p:nvPr/>
        </p:nvSpPr>
        <p:spPr bwMode="auto">
          <a:xfrm>
            <a:off x="7848600" y="3852863"/>
            <a:ext cx="769938"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p:spPr>
        <p:txBody>
          <a:bodyPr/>
          <a:lstStyle/>
          <a:p>
            <a:r>
              <a:rPr lang="en-US" smtClean="0"/>
              <a:t>© Oscar Nierstrasz</a:t>
            </a:r>
            <a:endParaRPr lang="de-CH" smtClean="0"/>
          </a:p>
        </p:txBody>
      </p:sp>
      <p:sp>
        <p:nvSpPr>
          <p:cNvPr id="18435" name="Footer Placeholder 4"/>
          <p:cNvSpPr>
            <a:spLocks noGrp="1"/>
          </p:cNvSpPr>
          <p:nvPr>
            <p:ph type="ftr" sz="quarter" idx="11"/>
          </p:nvPr>
        </p:nvSpPr>
        <p:spPr>
          <a:noFill/>
        </p:spPr>
        <p:txBody>
          <a:bodyPr/>
          <a:lstStyle/>
          <a:p>
            <a:r>
              <a:rPr lang="en-US" smtClean="0"/>
              <a:t>Condition Objects</a:t>
            </a:r>
            <a:endParaRPr lang="de-CH" smtClean="0"/>
          </a:p>
        </p:txBody>
      </p:sp>
      <p:sp>
        <p:nvSpPr>
          <p:cNvPr id="18436" name="Slide Number Placeholder 5"/>
          <p:cNvSpPr>
            <a:spLocks noGrp="1"/>
          </p:cNvSpPr>
          <p:nvPr>
            <p:ph type="sldNum" sz="quarter" idx="12"/>
          </p:nvPr>
        </p:nvSpPr>
        <p:spPr>
          <a:noFill/>
        </p:spPr>
        <p:txBody>
          <a:bodyPr/>
          <a:lstStyle/>
          <a:p>
            <a:fld id="{AF681870-8CCD-6243-AEB7-74EF77F399D6}" type="slidenum">
              <a:rPr lang="de-CH" smtClean="0"/>
              <a:pPr/>
              <a:t>7</a:t>
            </a:fld>
            <a:endParaRPr lang="de-CH" sz="1400" smtClean="0">
              <a:solidFill>
                <a:srgbClr val="7E7E7E"/>
              </a:solidFill>
              <a:latin typeface="Times" charset="0"/>
            </a:endParaRPr>
          </a:p>
        </p:txBody>
      </p:sp>
      <p:sp>
        <p:nvSpPr>
          <p:cNvPr id="18437" name="Rectangle 2"/>
          <p:cNvSpPr>
            <a:spLocks noGrp="1" noChangeArrowheads="1"/>
          </p:cNvSpPr>
          <p:nvPr>
            <p:ph type="title"/>
          </p:nvPr>
        </p:nvSpPr>
        <p:spPr/>
        <p:txBody>
          <a:bodyPr/>
          <a:lstStyle/>
          <a:p>
            <a:r>
              <a:rPr lang="en-US"/>
              <a:t>A Simple Condition Object</a:t>
            </a:r>
          </a:p>
        </p:txBody>
      </p:sp>
      <p:sp>
        <p:nvSpPr>
          <p:cNvPr id="18438" name="Rectangle 3"/>
          <p:cNvSpPr>
            <a:spLocks noGrp="1" noChangeArrowheads="1"/>
          </p:cNvSpPr>
          <p:nvPr>
            <p:ph type="body" idx="1"/>
          </p:nvPr>
        </p:nvSpPr>
        <p:spPr>
          <a:xfrm>
            <a:off x="539750" y="1654175"/>
            <a:ext cx="7994650" cy="327025"/>
          </a:xfrm>
        </p:spPr>
        <p:txBody>
          <a:bodyPr anchor="t"/>
          <a:lstStyle/>
          <a:p>
            <a:pPr marL="0" indent="0" defTabSz="341313">
              <a:lnSpc>
                <a:spcPct val="85000"/>
              </a:lnSpc>
              <a:buFont typeface="Helvetica CE" charset="0"/>
              <a:buNone/>
            </a:pPr>
            <a:r>
              <a:rPr lang="en-US" i="1">
                <a:solidFill>
                  <a:srgbClr val="7F0101"/>
                </a:solidFill>
              </a:rPr>
              <a:t>We can encapsulate guard conditions with this class:</a:t>
            </a:r>
          </a:p>
        </p:txBody>
      </p:sp>
      <p:sp>
        <p:nvSpPr>
          <p:cNvPr id="18439" name="Rectangle 4"/>
          <p:cNvSpPr>
            <a:spLocks noChangeArrowheads="1"/>
          </p:cNvSpPr>
          <p:nvPr/>
        </p:nvSpPr>
        <p:spPr bwMode="auto">
          <a:xfrm>
            <a:off x="609600" y="2209800"/>
            <a:ext cx="7804150" cy="32242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SimpleConditionObject implements Condition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a:t>
            </a:r>
            <a:r>
              <a:rPr lang="en-US" sz="1800" b="1">
                <a:solidFill>
                  <a:srgbClr val="0A017F"/>
                </a:solidFill>
                <a:latin typeface="Courier" charset="0"/>
                <a:ea typeface="Courier" charset="0"/>
                <a:cs typeface="Courier" charset="0"/>
              </a:rPr>
              <a:t>await</a:t>
            </a:r>
            <a:r>
              <a:rPr lang="en-US" sz="1800">
                <a:solidFill>
                  <a:srgbClr val="0A017F"/>
                </a:solidFill>
                <a:latin typeface="Courier" charset="0"/>
                <a:ea typeface="Courier" charset="0"/>
                <a:cs typeface="Courier" charset="0"/>
              </a:rPr>
              <a:t> ()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 </a:t>
            </a:r>
            <a:r>
              <a:rPr lang="en-US" sz="1800" b="1">
                <a:solidFill>
                  <a:srgbClr val="0A017F"/>
                </a:solidFill>
                <a:latin typeface="Courier" charset="0"/>
                <a:ea typeface="Courier" charset="0"/>
                <a:cs typeface="Courier" charset="0"/>
              </a:rPr>
              <a:t>wait();</a:t>
            </a: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catch (InterruptedException ex)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t>
            </a:r>
            <a:r>
              <a:rPr lang="en-US" sz="1800" b="1">
                <a:solidFill>
                  <a:srgbClr val="0A017F"/>
                </a:solidFill>
                <a:latin typeface="Courier" charset="0"/>
                <a:ea typeface="Courier" charset="0"/>
                <a:cs typeface="Courier" charset="0"/>
              </a:rPr>
              <a:t>synchronized</a:t>
            </a:r>
            <a:r>
              <a:rPr lang="en-US" sz="1800">
                <a:solidFill>
                  <a:srgbClr val="0A017F"/>
                </a:solidFill>
                <a:latin typeface="Courier" charset="0"/>
                <a:ea typeface="Courier" charset="0"/>
                <a:cs typeface="Courier" charset="0"/>
              </a:rPr>
              <a:t> void </a:t>
            </a:r>
            <a:r>
              <a:rPr lang="en-US" sz="1800" b="1">
                <a:solidFill>
                  <a:srgbClr val="0A017F"/>
                </a:solidFill>
                <a:latin typeface="Courier" charset="0"/>
                <a:ea typeface="Courier" charset="0"/>
                <a:cs typeface="Courier" charset="0"/>
              </a:rPr>
              <a:t>signal</a:t>
            </a:r>
            <a:r>
              <a:rPr lang="en-US" sz="1800">
                <a:solidFill>
                  <a:srgbClr val="0A017F"/>
                </a:solidFill>
                <a:latin typeface="Courier" charset="0"/>
                <a:ea typeface="Courier" charset="0"/>
                <a:cs typeface="Courier" charset="0"/>
              </a:rPr>
              <a:t> () {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notifyAll</a:t>
            </a:r>
            <a:r>
              <a:rPr lang="en-US" sz="1800">
                <a:solidFill>
                  <a:srgbClr val="0A017F"/>
                </a:solidFill>
                <a:latin typeface="Courier" charset="0"/>
                <a:ea typeface="Courier" charset="0"/>
                <a:cs typeface="Courier" charset="0"/>
              </a:rPr>
              <a:t> ();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810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18440" name="AutoShape 5"/>
          <p:cNvSpPr>
            <a:spLocks noChangeArrowheads="1"/>
          </p:cNvSpPr>
          <p:nvPr/>
        </p:nvSpPr>
        <p:spPr bwMode="auto">
          <a:xfrm>
            <a:off x="4876800" y="5638800"/>
            <a:ext cx="2667000" cy="914400"/>
          </a:xfrm>
          <a:prstGeom prst="foldedCorner">
            <a:avLst>
              <a:gd name="adj" fmla="val 12500"/>
            </a:avLst>
          </a:prstGeom>
          <a:solidFill>
            <a:schemeClr val="accent1"/>
          </a:solidFill>
          <a:ln w="9525">
            <a:solidFill>
              <a:schemeClr val="tx1"/>
            </a:solidFill>
            <a:round/>
            <a:headEnd/>
            <a:tailEnd/>
          </a:ln>
        </p:spPr>
        <p:txBody>
          <a:bodyP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1800" b="1" i="1">
                <a:solidFill>
                  <a:srgbClr val="7F0101"/>
                </a:solidFill>
              </a:rPr>
              <a:t>NB:</a:t>
            </a:r>
            <a:r>
              <a:rPr lang="en-US" sz="1800" i="1">
                <a:solidFill>
                  <a:srgbClr val="7F0101"/>
                </a:solidFill>
              </a:rPr>
              <a:t> Careless use can lead to the “Nested Monitor Problem”</a:t>
            </a:r>
            <a:endParaRPr lang="en-US"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r>
              <a:rPr lang="en-US" smtClean="0"/>
              <a:t>© Oscar Nierstrasz</a:t>
            </a:r>
            <a:endParaRPr lang="de-CH" smtClean="0"/>
          </a:p>
        </p:txBody>
      </p:sp>
      <p:sp>
        <p:nvSpPr>
          <p:cNvPr id="19459" name="Slide Number Placeholder 5"/>
          <p:cNvSpPr>
            <a:spLocks noGrp="1"/>
          </p:cNvSpPr>
          <p:nvPr>
            <p:ph type="sldNum" sz="quarter" idx="12"/>
          </p:nvPr>
        </p:nvSpPr>
        <p:spPr>
          <a:noFill/>
        </p:spPr>
        <p:txBody>
          <a:bodyPr/>
          <a:lstStyle/>
          <a:p>
            <a:fld id="{D833649A-BD02-BA4A-A792-EFDF4CC424E9}" type="slidenum">
              <a:rPr lang="de-CH" smtClean="0"/>
              <a:pPr/>
              <a:t>8</a:t>
            </a:fld>
            <a:endParaRPr lang="de-CH" sz="1400" smtClean="0">
              <a:solidFill>
                <a:srgbClr val="7E7E7E"/>
              </a:solidFill>
              <a:latin typeface="Times" charset="0"/>
            </a:endParaRPr>
          </a:p>
        </p:txBody>
      </p:sp>
      <p:pic>
        <p:nvPicPr>
          <p:cNvPr id="19460"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9461" name="Rectangle 3"/>
          <p:cNvSpPr>
            <a:spLocks noGrp="1" noChangeArrowheads="1"/>
          </p:cNvSpPr>
          <p:nvPr>
            <p:ph type="title"/>
          </p:nvPr>
        </p:nvSpPr>
        <p:spPr/>
        <p:txBody>
          <a:bodyPr/>
          <a:lstStyle/>
          <a:p>
            <a:pPr eaLnBrk="1" hangingPunct="1"/>
            <a:r>
              <a:rPr lang="en-US"/>
              <a:t>Roadmap</a:t>
            </a:r>
          </a:p>
        </p:txBody>
      </p:sp>
      <p:sp>
        <p:nvSpPr>
          <p:cNvPr id="19462" name="Rectangle 4"/>
          <p:cNvSpPr>
            <a:spLocks noGrp="1" noChangeArrowheads="1"/>
          </p:cNvSpPr>
          <p:nvPr>
            <p:ph type="body" idx="1"/>
          </p:nvPr>
        </p:nvSpPr>
        <p:spPr/>
        <p:txBody>
          <a:bodyPr/>
          <a:lstStyle/>
          <a:p>
            <a:r>
              <a:rPr lang="en-US" dirty="0" smtClean="0"/>
              <a:t>Condition Objects</a:t>
            </a:r>
          </a:p>
          <a:p>
            <a:pPr lvl="1"/>
            <a:r>
              <a:rPr lang="en-US" dirty="0" smtClean="0"/>
              <a:t>Simple Condition Objects</a:t>
            </a:r>
          </a:p>
          <a:p>
            <a:pPr lvl="1"/>
            <a:r>
              <a:rPr lang="en-US" b="1" dirty="0" smtClean="0"/>
              <a:t>The “Nested Monitor Problem”</a:t>
            </a:r>
          </a:p>
          <a:p>
            <a:pPr lvl="1"/>
            <a:r>
              <a:rPr lang="en-US" dirty="0" smtClean="0"/>
              <a:t>Permits and Semaphores</a:t>
            </a:r>
          </a:p>
        </p:txBody>
      </p:sp>
      <p:sp>
        <p:nvSpPr>
          <p:cNvPr id="19463" name="Footer Placeholder 7"/>
          <p:cNvSpPr>
            <a:spLocks noGrp="1"/>
          </p:cNvSpPr>
          <p:nvPr>
            <p:ph type="ftr" sz="quarter" idx="11"/>
          </p:nvPr>
        </p:nvSpPr>
        <p:spPr>
          <a:noFill/>
        </p:spPr>
        <p:txBody>
          <a:bodyPr/>
          <a:lstStyle/>
          <a:p>
            <a:r>
              <a:rPr lang="en-US" smtClean="0"/>
              <a:t>Condition Objects</a:t>
            </a:r>
            <a:endParaRPr lang="de-CH"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r>
              <a:rPr lang="en-US" smtClean="0"/>
              <a:t>© Oscar Nierstrasz</a:t>
            </a:r>
            <a:endParaRPr lang="de-CH" smtClean="0"/>
          </a:p>
        </p:txBody>
      </p:sp>
      <p:sp>
        <p:nvSpPr>
          <p:cNvPr id="21507" name="Footer Placeholder 4"/>
          <p:cNvSpPr>
            <a:spLocks noGrp="1"/>
          </p:cNvSpPr>
          <p:nvPr>
            <p:ph type="ftr" sz="quarter" idx="11"/>
          </p:nvPr>
        </p:nvSpPr>
        <p:spPr>
          <a:noFill/>
        </p:spPr>
        <p:txBody>
          <a:bodyPr/>
          <a:lstStyle/>
          <a:p>
            <a:r>
              <a:rPr lang="en-US" smtClean="0"/>
              <a:t>Condition Objects</a:t>
            </a:r>
            <a:endParaRPr lang="de-CH" smtClean="0"/>
          </a:p>
        </p:txBody>
      </p:sp>
      <p:sp>
        <p:nvSpPr>
          <p:cNvPr id="21508" name="Slide Number Placeholder 5"/>
          <p:cNvSpPr>
            <a:spLocks noGrp="1"/>
          </p:cNvSpPr>
          <p:nvPr>
            <p:ph type="sldNum" sz="quarter" idx="12"/>
          </p:nvPr>
        </p:nvSpPr>
        <p:spPr>
          <a:noFill/>
        </p:spPr>
        <p:txBody>
          <a:bodyPr/>
          <a:lstStyle/>
          <a:p>
            <a:fld id="{27EE379D-044A-4B4E-BAA9-A4891FA342EC}" type="slidenum">
              <a:rPr lang="de-CH" smtClean="0"/>
              <a:pPr/>
              <a:t>9</a:t>
            </a:fld>
            <a:endParaRPr lang="de-CH" sz="1400" smtClean="0">
              <a:solidFill>
                <a:srgbClr val="7E7E7E"/>
              </a:solidFill>
              <a:latin typeface="Times" charset="0"/>
            </a:endParaRPr>
          </a:p>
        </p:txBody>
      </p:sp>
      <p:sp>
        <p:nvSpPr>
          <p:cNvPr id="21509" name="Rectangle 2"/>
          <p:cNvSpPr>
            <a:spLocks noGrp="1" noChangeArrowheads="1"/>
          </p:cNvSpPr>
          <p:nvPr>
            <p:ph type="title"/>
          </p:nvPr>
        </p:nvSpPr>
        <p:spPr/>
        <p:txBody>
          <a:bodyPr/>
          <a:lstStyle/>
          <a:p>
            <a:r>
              <a:rPr lang="en-US"/>
              <a:t>The Nested Monitor problem</a:t>
            </a:r>
          </a:p>
        </p:txBody>
      </p:sp>
      <p:sp>
        <p:nvSpPr>
          <p:cNvPr id="21510" name="Rectangle 3"/>
          <p:cNvSpPr>
            <a:spLocks noGrp="1" noChangeArrowheads="1"/>
          </p:cNvSpPr>
          <p:nvPr>
            <p:ph type="body" idx="1"/>
          </p:nvPr>
        </p:nvSpPr>
        <p:spPr>
          <a:xfrm>
            <a:off x="539750" y="1654175"/>
            <a:ext cx="8061325" cy="708025"/>
          </a:xfrm>
        </p:spPr>
        <p:txBody>
          <a:bodyPr anchor="t"/>
          <a:lstStyle/>
          <a:p>
            <a:pPr marL="376238" indent="-376238" defTabSz="765175">
              <a:lnSpc>
                <a:spcPct val="90000"/>
              </a:lnSpc>
              <a:buFont typeface="Helvetica CE" charset="0"/>
              <a:buNone/>
            </a:pPr>
            <a:r>
              <a:rPr lang="en-US" i="1">
                <a:solidFill>
                  <a:srgbClr val="7F0101"/>
                </a:solidFill>
              </a:rPr>
              <a:t>We want to avoid waking up the wrong threads by separately notifying the conditions notMin and notMax:</a:t>
            </a:r>
          </a:p>
        </p:txBody>
      </p:sp>
      <p:sp>
        <p:nvSpPr>
          <p:cNvPr id="21511" name="Rectangle 4"/>
          <p:cNvSpPr>
            <a:spLocks noChangeArrowheads="1"/>
          </p:cNvSpPr>
          <p:nvPr/>
        </p:nvSpPr>
        <p:spPr bwMode="auto">
          <a:xfrm>
            <a:off x="228600" y="2781300"/>
            <a:ext cx="8604250" cy="1870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BoundedCounterNestedMonitorBAD</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extends BoundedCounterAbstract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Condition notMin = </a:t>
            </a:r>
            <a:r>
              <a:rPr lang="en-US" sz="1800" b="1">
                <a:solidFill>
                  <a:srgbClr val="0A017F"/>
                </a:solidFill>
                <a:latin typeface="Courier" charset="0"/>
                <a:ea typeface="Courier" charset="0"/>
                <a:cs typeface="Courier" charset="0"/>
              </a:rPr>
              <a:t>new SimpleConditionObject();</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Condition notMax = new SimpleConditionObject();</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synchronized long value() { return count;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21512" name="Group 5"/>
          <p:cNvGrpSpPr>
            <a:grpSpLocks/>
          </p:cNvGrpSpPr>
          <p:nvPr/>
        </p:nvGrpSpPr>
        <p:grpSpPr bwMode="auto">
          <a:xfrm>
            <a:off x="8382000" y="6096000"/>
            <a:ext cx="457200" cy="457200"/>
            <a:chOff x="5184" y="3552"/>
            <a:chExt cx="288" cy="288"/>
          </a:xfrm>
        </p:grpSpPr>
        <p:sp>
          <p:nvSpPr>
            <p:cNvPr id="21514"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1515"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21513" name="Rectangle 10"/>
          <p:cNvSpPr>
            <a:spLocks noChangeArrowheads="1"/>
          </p:cNvSpPr>
          <p:nvPr/>
        </p:nvSpPr>
        <p:spPr bwMode="auto">
          <a:xfrm>
            <a:off x="8069263" y="4371975"/>
            <a:ext cx="769937" cy="276225"/>
          </a:xfrm>
          <a:prstGeom prst="rect">
            <a:avLst/>
          </a:prstGeom>
          <a:noFill/>
          <a:ln w="9525">
            <a:noFill/>
            <a:miter lim="800000"/>
            <a:headEnd/>
            <a:tailEnd/>
          </a:ln>
        </p:spPr>
        <p:txBody>
          <a:bodyPr wrap="none">
            <a:prstTxWarp prst="textNoShape">
              <a:avLst/>
            </a:prstTxWarp>
            <a:spAutoFit/>
          </a:bodyPr>
          <a:lstStyle/>
          <a:p>
            <a:r>
              <a:rPr lang="en-US" sz="1200" i="1"/>
              <a:t>Counter</a:t>
            </a:r>
          </a:p>
        </p:txBody>
      </p:sp>
    </p:spTree>
  </p:cSld>
  <p:clrMapOvr>
    <a:masterClrMapping/>
  </p:clrMapOvr>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1725</TotalTime>
  <Words>3225</Words>
  <Application>Microsoft Macintosh PowerPoint</Application>
  <PresentationFormat>On-screen Show (4:3)</PresentationFormat>
  <Paragraphs>473</Paragraphs>
  <Slides>33</Slides>
  <Notes>12</Notes>
  <HiddenSlides>0</HiddenSlides>
  <MMClips>0</MMClips>
  <ScaleCrop>false</ScaleCrop>
  <HeadingPairs>
    <vt:vector size="4" baseType="variant">
      <vt:variant>
        <vt:lpstr>Design Template</vt:lpstr>
      </vt:variant>
      <vt:variant>
        <vt:i4>1</vt:i4>
      </vt:variant>
      <vt:variant>
        <vt:lpstr>Slide Titles</vt:lpstr>
      </vt:variant>
      <vt:variant>
        <vt:i4>33</vt:i4>
      </vt:variant>
    </vt:vector>
  </HeadingPairs>
  <TitlesOfParts>
    <vt:vector size="34" baseType="lpstr">
      <vt:lpstr>UB_Screen</vt:lpstr>
      <vt:lpstr>8. Condition Objects</vt:lpstr>
      <vt:lpstr>Roadmap</vt:lpstr>
      <vt:lpstr>Roadmap</vt:lpstr>
      <vt:lpstr>Pattern: Condition Objects</vt:lpstr>
      <vt:lpstr>Pattern: Condition Objects</vt:lpstr>
      <vt:lpstr>Condition Objects</vt:lpstr>
      <vt:lpstr>A Simple Condition Object</vt:lpstr>
      <vt:lpstr>Roadmap</vt:lpstr>
      <vt:lpstr>The Nested Monitor problem</vt:lpstr>
      <vt:lpstr>Slide 10</vt:lpstr>
      <vt:lpstr>The Nested Monitor problem ...</vt:lpstr>
      <vt:lpstr>2nd example — Nested Monitors in FSP</vt:lpstr>
      <vt:lpstr>Nested Monitors in FSP ...</vt:lpstr>
      <vt:lpstr>Nested Monitors in FSP ...</vt:lpstr>
      <vt:lpstr>Solving the Nested Monitors problem</vt:lpstr>
      <vt:lpstr>Example solution</vt:lpstr>
      <vt:lpstr>Other solutions …</vt:lpstr>
      <vt:lpstr>2nd example — removing synchronization</vt:lpstr>
      <vt:lpstr>Roadmap</vt:lpstr>
      <vt:lpstr>Pattern: Permits and Semaphores</vt:lpstr>
      <vt:lpstr>Permits and Semaphores — design steps</vt:lpstr>
      <vt:lpstr>Example</vt:lpstr>
      <vt:lpstr>Design steps ...</vt:lpstr>
      <vt:lpstr>Using permits</vt:lpstr>
      <vt:lpstr>Using permits</vt:lpstr>
      <vt:lpstr>Variants</vt:lpstr>
      <vt:lpstr>Semaphores in Java</vt:lpstr>
      <vt:lpstr>Using Semaphores</vt:lpstr>
      <vt:lpstr>Using Semaphores ...</vt:lpstr>
      <vt:lpstr>The JUC version</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195</cp:revision>
  <cp:lastPrinted>2010-10-08T13:26:23Z</cp:lastPrinted>
  <dcterms:created xsi:type="dcterms:W3CDTF">2010-11-10T10:25:24Z</dcterms:created>
  <dcterms:modified xsi:type="dcterms:W3CDTF">2010-11-10T10:29:08Z</dcterms:modified>
</cp:coreProperties>
</file>